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notesSlides/notesSlide38.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tableStyles.xml" ContentType="application/vnd.openxmlformats-officedocument.presentationml.tableStyles+xml"/>
  <Override PartName="/ppt/notesSlides/notesSlide41.xml" ContentType="application/vnd.openxmlformats-officedocument.presentationml.notesSlide+xml"/>
  <Override PartName="/ppt/slides/slide129.xml" ContentType="application/vnd.openxmlformats-officedocument.presentationml.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slides/slide99.xml" ContentType="application/vnd.openxmlformats-officedocument.presentationml.slide+xml"/>
  <Override PartName="/ppt/slides/slide118.xml" ContentType="application/vnd.openxmlformats-officedocument.presentationml.slide+xml"/>
  <Override PartName="/ppt/diagrams/layout1.xml" ContentType="application/vnd.openxmlformats-officedocument.drawingml.diagramLayout+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07.xml" ContentType="application/vnd.openxmlformats-officedocument.presentationml.slide+xml"/>
  <Override PartName="/ppt/slides/slide125.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32.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Default Extension="bin" ContentType="application/vnd.openxmlformats-officedocument.oleObject"/>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Default Extension="emf" ContentType="image/x-emf"/>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tags/tag1.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slides/slide119.xml" ContentType="application/vnd.openxmlformats-officedocument.presentationml.slide+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20.xml" ContentType="application/vnd.openxmlformats-officedocument.presentationml.notesSlide+xml"/>
  <Default Extension="vml" ContentType="application/vnd.openxmlformats-officedocument.vmlDrawing"/>
  <Override PartName="/ppt/notesSlides/notesSlide31.xml" ContentType="application/vnd.openxmlformats-officedocument.presentationml.notesSlide+xml"/>
  <Override PartName="/ppt/slides/slide89.xml" ContentType="application/vnd.openxmlformats-officedocument.presentationml.slide+xml"/>
  <Override PartName="/ppt/slides/slide108.xml" ContentType="application/vnd.openxmlformats-officedocument.presentationml.slide+xml"/>
  <Override PartName="/ppt/slides/slide126.xml" ContentType="application/vnd.openxmlformats-officedocument.presentationml.slide+xml"/>
  <Override PartName="/ppt/slides/slide49.xml" ContentType="application/vnd.openxmlformats-officedocument.presentationml.slide+xml"/>
  <Override PartName="/ppt/slides/slide78.xml" ContentType="application/vnd.openxmlformats-officedocument.presentationml.slide+xml"/>
  <Override PartName="/ppt/slides/slide96.xml" ContentType="application/vnd.openxmlformats-officedocument.presentationml.slide+xml"/>
  <Override PartName="/ppt/slides/slide115.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Default Extension="wmf" ContentType="image/x-wmf"/>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slides/slide79.xml" ContentType="application/vnd.openxmlformats-officedocument.presentationml.slide+xml"/>
  <Override PartName="/ppt/slides/slide109.xml" ContentType="application/vnd.openxmlformats-officedocument.presentationml.slide+xml"/>
  <Override PartName="/ppt/slides/slide127.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130.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slideLayouts/slideLayout16.xml" ContentType="application/vnd.openxmlformats-officedocument.presentationml.slideLayout+xml"/>
  <Default Extension="jpeg" ContentType="image/jpeg"/>
  <Override PartName="/ppt/diagrams/quickStyle1.xml" ContentType="application/vnd.openxmlformats-officedocument.drawingml.diagramStyle+xml"/>
  <Override PartName="/ppt/notesSlides/notesSlide37.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slides/slide98.xml" ContentType="application/vnd.openxmlformats-officedocument.presentationml.slide+xml"/>
  <Override PartName="/ppt/slides/slide117.xml" ContentType="application/vnd.openxmlformats-officedocument.presentationml.slide+xml"/>
  <Override PartName="/ppt/slides/slide128.xml" ContentType="application/vnd.openxmlformats-officedocument.presentationml.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slides/slide124.xml" ContentType="application/vnd.openxmlformats-officedocument.presentationml.slide+xml"/>
  <Override PartName="/ppt/diagrams/data1.xml" ContentType="application/vnd.openxmlformats-officedocument.drawingml.diagramData+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s/slide32.xml" ContentType="application/vnd.openxmlformats-officedocument.presentationml.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notesSlides/notesSlide2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68" r:id="rId1"/>
  </p:sldMasterIdLst>
  <p:notesMasterIdLst>
    <p:notesMasterId r:id="rId134"/>
  </p:notesMasterIdLst>
  <p:sldIdLst>
    <p:sldId id="1241" r:id="rId2"/>
    <p:sldId id="1272" r:id="rId3"/>
    <p:sldId id="1890" r:id="rId4"/>
    <p:sldId id="1891" r:id="rId5"/>
    <p:sldId id="1887" r:id="rId6"/>
    <p:sldId id="1886" r:id="rId7"/>
    <p:sldId id="1888" r:id="rId8"/>
    <p:sldId id="1889" r:id="rId9"/>
    <p:sldId id="1775" r:id="rId10"/>
    <p:sldId id="1846" r:id="rId11"/>
    <p:sldId id="1777" r:id="rId12"/>
    <p:sldId id="1243" r:id="rId13"/>
    <p:sldId id="1312" r:id="rId14"/>
    <p:sldId id="1251" r:id="rId15"/>
    <p:sldId id="1252" r:id="rId16"/>
    <p:sldId id="1503" r:id="rId17"/>
    <p:sldId id="1785" r:id="rId18"/>
    <p:sldId id="1847" r:id="rId19"/>
    <p:sldId id="1848" r:id="rId20"/>
    <p:sldId id="1253" r:id="rId21"/>
    <p:sldId id="1254" r:id="rId22"/>
    <p:sldId id="1255" r:id="rId23"/>
    <p:sldId id="1256" r:id="rId24"/>
    <p:sldId id="1808" r:id="rId25"/>
    <p:sldId id="1845" r:id="rId26"/>
    <p:sldId id="1257" r:id="rId27"/>
    <p:sldId id="1844" r:id="rId28"/>
    <p:sldId id="1849" r:id="rId29"/>
    <p:sldId id="1850" r:id="rId30"/>
    <p:sldId id="1851" r:id="rId31"/>
    <p:sldId id="1853" r:id="rId32"/>
    <p:sldId id="1855" r:id="rId33"/>
    <p:sldId id="1856" r:id="rId34"/>
    <p:sldId id="1652" r:id="rId35"/>
    <p:sldId id="1812" r:id="rId36"/>
    <p:sldId id="1869" r:id="rId37"/>
    <p:sldId id="1761" r:id="rId38"/>
    <p:sldId id="1792" r:id="rId39"/>
    <p:sldId id="1865" r:id="rId40"/>
    <p:sldId id="1866" r:id="rId41"/>
    <p:sldId id="1867" r:id="rId42"/>
    <p:sldId id="1671" r:id="rId43"/>
    <p:sldId id="1672" r:id="rId44"/>
    <p:sldId id="1673" r:id="rId45"/>
    <p:sldId id="1674" r:id="rId46"/>
    <p:sldId id="1801" r:id="rId47"/>
    <p:sldId id="1803" r:id="rId48"/>
    <p:sldId id="1804" r:id="rId49"/>
    <p:sldId id="1805" r:id="rId50"/>
    <p:sldId id="1806" r:id="rId51"/>
    <p:sldId id="1660" r:id="rId52"/>
    <p:sldId id="1753" r:id="rId53"/>
    <p:sldId id="1661" r:id="rId54"/>
    <p:sldId id="1870" r:id="rId55"/>
    <p:sldId id="1871" r:id="rId56"/>
    <p:sldId id="1873" r:id="rId57"/>
    <p:sldId id="1875" r:id="rId58"/>
    <p:sldId id="1876" r:id="rId59"/>
    <p:sldId id="1878" r:id="rId60"/>
    <p:sldId id="1663" r:id="rId61"/>
    <p:sldId id="1687" r:id="rId62"/>
    <p:sldId id="1664" r:id="rId63"/>
    <p:sldId id="1665" r:id="rId64"/>
    <p:sldId id="1521" r:id="rId65"/>
    <p:sldId id="1522" r:id="rId66"/>
    <p:sldId id="1523" r:id="rId67"/>
    <p:sldId id="1526" r:id="rId68"/>
    <p:sldId id="1529" r:id="rId69"/>
    <p:sldId id="1814" r:id="rId70"/>
    <p:sldId id="1807" r:id="rId71"/>
    <p:sldId id="1513" r:id="rId72"/>
    <p:sldId id="1512" r:id="rId73"/>
    <p:sldId id="1795" r:id="rId74"/>
    <p:sldId id="1264" r:id="rId75"/>
    <p:sldId id="1265" r:id="rId76"/>
    <p:sldId id="1262" r:id="rId77"/>
    <p:sldId id="1797" r:id="rId78"/>
    <p:sldId id="1689" r:id="rId79"/>
    <p:sldId id="1690" r:id="rId80"/>
    <p:sldId id="1816" r:id="rId81"/>
    <p:sldId id="1289" r:id="rId82"/>
    <p:sldId id="1290" r:id="rId83"/>
    <p:sldId id="1300" r:id="rId84"/>
    <p:sldId id="1302" r:id="rId85"/>
    <p:sldId id="1304" r:id="rId86"/>
    <p:sldId id="1714" r:id="rId87"/>
    <p:sldId id="1774" r:id="rId88"/>
    <p:sldId id="1857" r:id="rId89"/>
    <p:sldId id="1859" r:id="rId90"/>
    <p:sldId id="1860" r:id="rId91"/>
    <p:sldId id="1861" r:id="rId92"/>
    <p:sldId id="1862" r:id="rId93"/>
    <p:sldId id="1863" r:id="rId94"/>
    <p:sldId id="1864" r:id="rId95"/>
    <p:sldId id="1880" r:id="rId96"/>
    <p:sldId id="1881" r:id="rId97"/>
    <p:sldId id="1882" r:id="rId98"/>
    <p:sldId id="1883" r:id="rId99"/>
    <p:sldId id="1884" r:id="rId100"/>
    <p:sldId id="1885" r:id="rId101"/>
    <p:sldId id="1317" r:id="rId102"/>
    <p:sldId id="1321" r:id="rId103"/>
    <p:sldId id="1322" r:id="rId104"/>
    <p:sldId id="1323" r:id="rId105"/>
    <p:sldId id="1720" r:id="rId106"/>
    <p:sldId id="1326" r:id="rId107"/>
    <p:sldId id="1327" r:id="rId108"/>
    <p:sldId id="1658" r:id="rId109"/>
    <p:sldId id="1706" r:id="rId110"/>
    <p:sldId id="1707" r:id="rId111"/>
    <p:sldId id="1709" r:id="rId112"/>
    <p:sldId id="1817" r:id="rId113"/>
    <p:sldId id="1819" r:id="rId114"/>
    <p:sldId id="1822" r:id="rId115"/>
    <p:sldId id="1823" r:id="rId116"/>
    <p:sldId id="1824" r:id="rId117"/>
    <p:sldId id="1825" r:id="rId118"/>
    <p:sldId id="1826" r:id="rId119"/>
    <p:sldId id="1827" r:id="rId120"/>
    <p:sldId id="1828" r:id="rId121"/>
    <p:sldId id="1829" r:id="rId122"/>
    <p:sldId id="1830" r:id="rId123"/>
    <p:sldId id="1831" r:id="rId124"/>
    <p:sldId id="1832" r:id="rId125"/>
    <p:sldId id="1833" r:id="rId126"/>
    <p:sldId id="1834" r:id="rId127"/>
    <p:sldId id="1837" r:id="rId128"/>
    <p:sldId id="1839" r:id="rId129"/>
    <p:sldId id="1840" r:id="rId130"/>
    <p:sldId id="1841" r:id="rId131"/>
    <p:sldId id="1842" r:id="rId132"/>
    <p:sldId id="1843" r:id="rId133"/>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showPr>
  <p:clrMru>
    <a:srgbClr val="00FF00"/>
    <a:srgbClr val="FF3300"/>
    <a:srgbClr val="F8DBF9"/>
    <a:srgbClr val="EB93ED"/>
    <a:srgbClr val="DDDDDD"/>
    <a:srgbClr val="C0C0C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showOutlineIcons="0">
    <p:restoredLeft sz="34615" autoAdjust="0"/>
    <p:restoredTop sz="86380" autoAdjust="0"/>
  </p:normalViewPr>
  <p:slideViewPr>
    <p:cSldViewPr>
      <p:cViewPr>
        <p:scale>
          <a:sx n="60" d="100"/>
          <a:sy n="60" d="100"/>
        </p:scale>
        <p:origin x="-1398" y="-15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20526"/>
    </p:cViewPr>
  </p:sorterViewPr>
  <p:notesViewPr>
    <p:cSldViewPr>
      <p:cViewPr varScale="1">
        <p:scale>
          <a:sx n="35" d="100"/>
          <a:sy n="35" d="100"/>
        </p:scale>
        <p:origin x="-1512" y="-78"/>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tableStyles" Target="tableStyle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slide" Target="slides/slide117.xml"/><Relationship Id="rId126" Type="http://schemas.openxmlformats.org/officeDocument/2006/relationships/slide" Target="slides/slide125.xml"/><Relationship Id="rId134"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viewProps" Target="viewProp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7D3901E-3689-4579-8198-BABF8C45065E}"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GB"/>
        </a:p>
      </dgm:t>
    </dgm:pt>
    <dgm:pt modelId="{FA2B57D6-E61E-43D3-AFC3-C867EF90D93E}">
      <dgm:prSet phldrT="[Text]" custT="1"/>
      <dgm:spPr/>
      <dgm:t>
        <a:bodyPr/>
        <a:lstStyle/>
        <a:p>
          <a:r>
            <a:rPr lang="en" sz="4000" dirty="0" smtClean="0"/>
            <a:t>A</a:t>
          </a:r>
          <a:endParaRPr lang="en-GB" sz="4000" dirty="0"/>
        </a:p>
      </dgm:t>
    </dgm:pt>
    <dgm:pt modelId="{208A12E0-2153-475E-89A5-568C92CB6137}" type="parTrans" cxnId="{5266832A-D2AC-4054-98D5-2FF122870970}">
      <dgm:prSet/>
      <dgm:spPr/>
      <dgm:t>
        <a:bodyPr/>
        <a:lstStyle/>
        <a:p>
          <a:endParaRPr lang="en-GB"/>
        </a:p>
      </dgm:t>
    </dgm:pt>
    <dgm:pt modelId="{57501C26-C39A-40BF-B5E3-4DEF2FAE788E}" type="sibTrans" cxnId="{5266832A-D2AC-4054-98D5-2FF122870970}">
      <dgm:prSet/>
      <dgm:spPr/>
      <dgm:t>
        <a:bodyPr/>
        <a:lstStyle/>
        <a:p>
          <a:endParaRPr lang="en-GB"/>
        </a:p>
      </dgm:t>
    </dgm:pt>
    <dgm:pt modelId="{9D71CA5D-2D4C-474A-9F90-DCFD4054EFC3}">
      <dgm:prSet phldrT="[Text]" custT="1"/>
      <dgm:spPr/>
      <dgm:t>
        <a:bodyPr/>
        <a:lstStyle/>
        <a:p>
          <a:r>
            <a:rPr lang="en" sz="2400" b="1" dirty="0" smtClean="0">
              <a:solidFill>
                <a:srgbClr val="FF0000"/>
              </a:solidFill>
              <a:latin typeface="Arial" pitchFamily="34" charset="0"/>
              <a:cs typeface="Arial" pitchFamily="34" charset="0"/>
            </a:rPr>
            <a:t>Diet and physical activity</a:t>
          </a:r>
          <a:endParaRPr lang="en-GB" sz="2400" b="1" dirty="0">
            <a:solidFill>
              <a:srgbClr val="FF0000"/>
            </a:solidFill>
            <a:latin typeface="Arial" pitchFamily="34" charset="0"/>
            <a:cs typeface="Arial" pitchFamily="34" charset="0"/>
          </a:endParaRPr>
        </a:p>
      </dgm:t>
    </dgm:pt>
    <dgm:pt modelId="{E10B97F9-99C8-4906-9570-998D50F8B169}" type="parTrans" cxnId="{101339B9-771E-4A23-8AAE-3EB165E1B87A}">
      <dgm:prSet/>
      <dgm:spPr/>
      <dgm:t>
        <a:bodyPr/>
        <a:lstStyle/>
        <a:p>
          <a:endParaRPr lang="en-GB"/>
        </a:p>
      </dgm:t>
    </dgm:pt>
    <dgm:pt modelId="{3508E122-DAFB-4A17-B55B-820FEE57F80F}" type="sibTrans" cxnId="{101339B9-771E-4A23-8AAE-3EB165E1B87A}">
      <dgm:prSet/>
      <dgm:spPr/>
      <dgm:t>
        <a:bodyPr/>
        <a:lstStyle/>
        <a:p>
          <a:endParaRPr lang="en-GB"/>
        </a:p>
      </dgm:t>
    </dgm:pt>
    <dgm:pt modelId="{442AEE3A-2325-444D-A5B0-2B8416201B42}">
      <dgm:prSet phldrT="[Text]" custT="1"/>
      <dgm:spPr/>
      <dgm:t>
        <a:bodyPr/>
        <a:lstStyle/>
        <a:p>
          <a:r>
            <a:rPr lang="en" sz="4000" dirty="0" smtClean="0"/>
            <a:t>B</a:t>
          </a:r>
          <a:endParaRPr lang="en-GB" sz="4000" dirty="0"/>
        </a:p>
      </dgm:t>
    </dgm:pt>
    <dgm:pt modelId="{91D3BA36-7AF2-48CA-8C7D-56C5DA35701C}" type="parTrans" cxnId="{B098FE56-0F98-40EC-A4E0-177A66B1AD47}">
      <dgm:prSet/>
      <dgm:spPr/>
      <dgm:t>
        <a:bodyPr/>
        <a:lstStyle/>
        <a:p>
          <a:endParaRPr lang="en-GB"/>
        </a:p>
      </dgm:t>
    </dgm:pt>
    <dgm:pt modelId="{5BA4DAD8-C893-4486-B00F-AC25326A843B}" type="sibTrans" cxnId="{B098FE56-0F98-40EC-A4E0-177A66B1AD47}">
      <dgm:prSet/>
      <dgm:spPr/>
      <dgm:t>
        <a:bodyPr/>
        <a:lstStyle/>
        <a:p>
          <a:endParaRPr lang="en-GB"/>
        </a:p>
      </dgm:t>
    </dgm:pt>
    <dgm:pt modelId="{E1630971-D794-46B5-984C-87E3C175239F}">
      <dgm:prSet phldrT="[Text]" custT="1"/>
      <dgm:spPr/>
      <dgm:t>
        <a:bodyPr/>
        <a:lstStyle/>
        <a:p>
          <a:r>
            <a:rPr lang="en" sz="2400" b="1" dirty="0" smtClean="0">
              <a:solidFill>
                <a:srgbClr val="FF0000"/>
              </a:solidFill>
              <a:latin typeface="Arial" pitchFamily="34" charset="0"/>
              <a:cs typeface="Arial" pitchFamily="34" charset="0"/>
            </a:rPr>
            <a:t>Oral therapy</a:t>
          </a:r>
          <a:endParaRPr lang="en-GB" sz="2400" b="1" dirty="0">
            <a:solidFill>
              <a:srgbClr val="FF0000"/>
            </a:solidFill>
            <a:latin typeface="Arial" pitchFamily="34" charset="0"/>
            <a:cs typeface="Arial" pitchFamily="34" charset="0"/>
          </a:endParaRPr>
        </a:p>
      </dgm:t>
    </dgm:pt>
    <dgm:pt modelId="{A7E9AE8F-174D-4A5B-AAAE-26A6A937FF6C}" type="parTrans" cxnId="{7DBF0DDC-3FA7-474F-9D19-6F2E29C827D4}">
      <dgm:prSet/>
      <dgm:spPr/>
      <dgm:t>
        <a:bodyPr/>
        <a:lstStyle/>
        <a:p>
          <a:endParaRPr lang="en-GB"/>
        </a:p>
      </dgm:t>
    </dgm:pt>
    <dgm:pt modelId="{1768F54D-DD80-4660-8820-A98EED645A6C}" type="sibTrans" cxnId="{7DBF0DDC-3FA7-474F-9D19-6F2E29C827D4}">
      <dgm:prSet/>
      <dgm:spPr/>
      <dgm:t>
        <a:bodyPr/>
        <a:lstStyle/>
        <a:p>
          <a:endParaRPr lang="en-GB"/>
        </a:p>
      </dgm:t>
    </dgm:pt>
    <dgm:pt modelId="{78D1CD3B-CBEC-4647-9FED-D1B4BC3B1027}">
      <dgm:prSet phldrT="[Text]" custT="1"/>
      <dgm:spPr/>
      <dgm:t>
        <a:bodyPr/>
        <a:lstStyle/>
        <a:p>
          <a:r>
            <a:rPr lang="en" sz="4000" dirty="0" smtClean="0"/>
            <a:t>C</a:t>
          </a:r>
          <a:endParaRPr lang="en-GB" sz="4000" dirty="0"/>
        </a:p>
      </dgm:t>
    </dgm:pt>
    <dgm:pt modelId="{372EE42B-7536-48F2-BA36-69F94BFEE717}" type="parTrans" cxnId="{6ADE8904-00C5-4A37-AFDC-14FD27E9B676}">
      <dgm:prSet/>
      <dgm:spPr/>
      <dgm:t>
        <a:bodyPr/>
        <a:lstStyle/>
        <a:p>
          <a:endParaRPr lang="en-GB"/>
        </a:p>
      </dgm:t>
    </dgm:pt>
    <dgm:pt modelId="{D370FEE5-A00E-4DB3-8E4F-8051F53586DB}" type="sibTrans" cxnId="{6ADE8904-00C5-4A37-AFDC-14FD27E9B676}">
      <dgm:prSet/>
      <dgm:spPr/>
      <dgm:t>
        <a:bodyPr/>
        <a:lstStyle/>
        <a:p>
          <a:endParaRPr lang="en-GB"/>
        </a:p>
      </dgm:t>
    </dgm:pt>
    <dgm:pt modelId="{D433AE71-C6CF-41BD-8316-64D62B8AE387}">
      <dgm:prSet phldrT="[Text]" custT="1"/>
      <dgm:spPr/>
      <dgm:t>
        <a:bodyPr/>
        <a:lstStyle/>
        <a:p>
          <a:r>
            <a:rPr lang="en" sz="2400" b="1" dirty="0" smtClean="0">
              <a:solidFill>
                <a:srgbClr val="FF0000"/>
              </a:solidFill>
              <a:latin typeface="Arial" pitchFamily="34" charset="0"/>
              <a:cs typeface="Arial" pitchFamily="34" charset="0"/>
            </a:rPr>
            <a:t>Insulin therapy</a:t>
          </a:r>
          <a:endParaRPr lang="en-GB" sz="2400" b="1" dirty="0">
            <a:solidFill>
              <a:srgbClr val="FF0000"/>
            </a:solidFill>
            <a:latin typeface="Arial" pitchFamily="34" charset="0"/>
            <a:cs typeface="Arial" pitchFamily="34" charset="0"/>
          </a:endParaRPr>
        </a:p>
      </dgm:t>
    </dgm:pt>
    <dgm:pt modelId="{078B03C1-0D78-4215-80C3-733322572782}" type="parTrans" cxnId="{0741E1E9-6A92-46AB-9775-45F5376CA5EE}">
      <dgm:prSet/>
      <dgm:spPr/>
      <dgm:t>
        <a:bodyPr/>
        <a:lstStyle/>
        <a:p>
          <a:endParaRPr lang="en-GB"/>
        </a:p>
      </dgm:t>
    </dgm:pt>
    <dgm:pt modelId="{92A2B5D0-66D7-457D-AB05-EB9C133B793D}" type="sibTrans" cxnId="{0741E1E9-6A92-46AB-9775-45F5376CA5EE}">
      <dgm:prSet/>
      <dgm:spPr/>
      <dgm:t>
        <a:bodyPr/>
        <a:lstStyle/>
        <a:p>
          <a:endParaRPr lang="en-GB"/>
        </a:p>
      </dgm:t>
    </dgm:pt>
    <dgm:pt modelId="{FA2C6789-8DC1-4511-9A8B-AAE8477728FA}" type="pres">
      <dgm:prSet presAssocID="{07D3901E-3689-4579-8198-BABF8C45065E}" presName="Name0" presStyleCnt="0">
        <dgm:presLayoutVars>
          <dgm:dir/>
          <dgm:animLvl val="lvl"/>
          <dgm:resizeHandles val="exact"/>
        </dgm:presLayoutVars>
      </dgm:prSet>
      <dgm:spPr/>
      <dgm:t>
        <a:bodyPr/>
        <a:lstStyle/>
        <a:p>
          <a:endParaRPr lang="ru-RU"/>
        </a:p>
      </dgm:t>
    </dgm:pt>
    <dgm:pt modelId="{ABC836AE-42C7-4464-802A-114302FD82B5}" type="pres">
      <dgm:prSet presAssocID="{FA2B57D6-E61E-43D3-AFC3-C867EF90D93E}" presName="linNode" presStyleCnt="0"/>
      <dgm:spPr/>
    </dgm:pt>
    <dgm:pt modelId="{EBFBFF5E-C974-4E57-BCB5-CBDA5EE5A984}" type="pres">
      <dgm:prSet presAssocID="{FA2B57D6-E61E-43D3-AFC3-C867EF90D93E}" presName="parentText" presStyleLbl="node1" presStyleIdx="0" presStyleCnt="3" custLinFactNeighborY="-151">
        <dgm:presLayoutVars>
          <dgm:chMax val="1"/>
          <dgm:bulletEnabled val="1"/>
        </dgm:presLayoutVars>
      </dgm:prSet>
      <dgm:spPr/>
      <dgm:t>
        <a:bodyPr/>
        <a:lstStyle/>
        <a:p>
          <a:endParaRPr lang="ru-RU"/>
        </a:p>
      </dgm:t>
    </dgm:pt>
    <dgm:pt modelId="{F460C72B-EF74-43C6-84A5-B4D185B57222}" type="pres">
      <dgm:prSet presAssocID="{FA2B57D6-E61E-43D3-AFC3-C867EF90D93E}" presName="descendantText" presStyleLbl="alignAccFollowNode1" presStyleIdx="0" presStyleCnt="3">
        <dgm:presLayoutVars>
          <dgm:bulletEnabled val="1"/>
        </dgm:presLayoutVars>
      </dgm:prSet>
      <dgm:spPr/>
      <dgm:t>
        <a:bodyPr/>
        <a:lstStyle/>
        <a:p>
          <a:endParaRPr lang="en-GB"/>
        </a:p>
      </dgm:t>
    </dgm:pt>
    <dgm:pt modelId="{60BA5F2F-3366-47BA-B372-48CA519F6A9F}" type="pres">
      <dgm:prSet presAssocID="{57501C26-C39A-40BF-B5E3-4DEF2FAE788E}" presName="sp" presStyleCnt="0"/>
      <dgm:spPr/>
    </dgm:pt>
    <dgm:pt modelId="{8CB23CB1-5254-457E-AFA5-0C0EB218D73B}" type="pres">
      <dgm:prSet presAssocID="{442AEE3A-2325-444D-A5B0-2B8416201B42}" presName="linNode" presStyleCnt="0"/>
      <dgm:spPr/>
    </dgm:pt>
    <dgm:pt modelId="{DAE41590-67E8-42A5-928C-78828B64B39C}" type="pres">
      <dgm:prSet presAssocID="{442AEE3A-2325-444D-A5B0-2B8416201B42}" presName="parentText" presStyleLbl="node1" presStyleIdx="1" presStyleCnt="3">
        <dgm:presLayoutVars>
          <dgm:chMax val="1"/>
          <dgm:bulletEnabled val="1"/>
        </dgm:presLayoutVars>
      </dgm:prSet>
      <dgm:spPr/>
      <dgm:t>
        <a:bodyPr/>
        <a:lstStyle/>
        <a:p>
          <a:endParaRPr lang="ru-RU"/>
        </a:p>
      </dgm:t>
    </dgm:pt>
    <dgm:pt modelId="{61FF5BC1-149D-4253-9116-91CEDD18B30D}" type="pres">
      <dgm:prSet presAssocID="{442AEE3A-2325-444D-A5B0-2B8416201B42}" presName="descendantText" presStyleLbl="alignAccFollowNode1" presStyleIdx="1" presStyleCnt="3">
        <dgm:presLayoutVars>
          <dgm:bulletEnabled val="1"/>
        </dgm:presLayoutVars>
      </dgm:prSet>
      <dgm:spPr/>
      <dgm:t>
        <a:bodyPr/>
        <a:lstStyle/>
        <a:p>
          <a:endParaRPr lang="en-GB"/>
        </a:p>
      </dgm:t>
    </dgm:pt>
    <dgm:pt modelId="{13E9FEAB-F79F-497C-8B0E-2A4F047389EC}" type="pres">
      <dgm:prSet presAssocID="{5BA4DAD8-C893-4486-B00F-AC25326A843B}" presName="sp" presStyleCnt="0"/>
      <dgm:spPr/>
    </dgm:pt>
    <dgm:pt modelId="{DF83231E-DC5E-4CDC-8075-8DB2B083DC9B}" type="pres">
      <dgm:prSet presAssocID="{78D1CD3B-CBEC-4647-9FED-D1B4BC3B1027}" presName="linNode" presStyleCnt="0"/>
      <dgm:spPr/>
    </dgm:pt>
    <dgm:pt modelId="{02C39ACF-544C-4178-8CED-AA3C68B7C48F}" type="pres">
      <dgm:prSet presAssocID="{78D1CD3B-CBEC-4647-9FED-D1B4BC3B1027}" presName="parentText" presStyleLbl="node1" presStyleIdx="2" presStyleCnt="3">
        <dgm:presLayoutVars>
          <dgm:chMax val="1"/>
          <dgm:bulletEnabled val="1"/>
        </dgm:presLayoutVars>
      </dgm:prSet>
      <dgm:spPr/>
      <dgm:t>
        <a:bodyPr/>
        <a:lstStyle/>
        <a:p>
          <a:endParaRPr lang="ru-RU"/>
        </a:p>
      </dgm:t>
    </dgm:pt>
    <dgm:pt modelId="{F89CA5C2-C9F6-47A3-91D8-9C4A48B587F4}" type="pres">
      <dgm:prSet presAssocID="{78D1CD3B-CBEC-4647-9FED-D1B4BC3B1027}" presName="descendantText" presStyleLbl="alignAccFollowNode1" presStyleIdx="2" presStyleCnt="3">
        <dgm:presLayoutVars>
          <dgm:bulletEnabled val="1"/>
        </dgm:presLayoutVars>
      </dgm:prSet>
      <dgm:spPr/>
      <dgm:t>
        <a:bodyPr/>
        <a:lstStyle/>
        <a:p>
          <a:endParaRPr lang="en-GB"/>
        </a:p>
      </dgm:t>
    </dgm:pt>
  </dgm:ptLst>
  <dgm:cxnLst>
    <dgm:cxn modelId="{1C6B48A0-0520-4878-84CA-A4072734FFE0}" type="presOf" srcId="{FA2B57D6-E61E-43D3-AFC3-C867EF90D93E}" destId="{EBFBFF5E-C974-4E57-BCB5-CBDA5EE5A984}" srcOrd="0" destOrd="0" presId="urn:microsoft.com/office/officeart/2005/8/layout/vList5"/>
    <dgm:cxn modelId="{5266832A-D2AC-4054-98D5-2FF122870970}" srcId="{07D3901E-3689-4579-8198-BABF8C45065E}" destId="{FA2B57D6-E61E-43D3-AFC3-C867EF90D93E}" srcOrd="0" destOrd="0" parTransId="{208A12E0-2153-475E-89A5-568C92CB6137}" sibTransId="{57501C26-C39A-40BF-B5E3-4DEF2FAE788E}"/>
    <dgm:cxn modelId="{0741E1E9-6A92-46AB-9775-45F5376CA5EE}" srcId="{78D1CD3B-CBEC-4647-9FED-D1B4BC3B1027}" destId="{D433AE71-C6CF-41BD-8316-64D62B8AE387}" srcOrd="0" destOrd="0" parTransId="{078B03C1-0D78-4215-80C3-733322572782}" sibTransId="{92A2B5D0-66D7-457D-AB05-EB9C133B793D}"/>
    <dgm:cxn modelId="{6ADE8904-00C5-4A37-AFDC-14FD27E9B676}" srcId="{07D3901E-3689-4579-8198-BABF8C45065E}" destId="{78D1CD3B-CBEC-4647-9FED-D1B4BC3B1027}" srcOrd="2" destOrd="0" parTransId="{372EE42B-7536-48F2-BA36-69F94BFEE717}" sibTransId="{D370FEE5-A00E-4DB3-8E4F-8051F53586DB}"/>
    <dgm:cxn modelId="{161373A4-9CCB-4283-9799-BAFC9138D65A}" type="presOf" srcId="{07D3901E-3689-4579-8198-BABF8C45065E}" destId="{FA2C6789-8DC1-4511-9A8B-AAE8477728FA}" srcOrd="0" destOrd="0" presId="urn:microsoft.com/office/officeart/2005/8/layout/vList5"/>
    <dgm:cxn modelId="{2E333598-AFCD-41A6-9614-A8B47734C2A0}" type="presOf" srcId="{E1630971-D794-46B5-984C-87E3C175239F}" destId="{61FF5BC1-149D-4253-9116-91CEDD18B30D}" srcOrd="0" destOrd="0" presId="urn:microsoft.com/office/officeart/2005/8/layout/vList5"/>
    <dgm:cxn modelId="{3C801985-1699-4192-9BC9-9D3F9068DA0B}" type="presOf" srcId="{78D1CD3B-CBEC-4647-9FED-D1B4BC3B1027}" destId="{02C39ACF-544C-4178-8CED-AA3C68B7C48F}" srcOrd="0" destOrd="0" presId="urn:microsoft.com/office/officeart/2005/8/layout/vList5"/>
    <dgm:cxn modelId="{F5EC847D-50D2-4163-9B96-9E716AFE3B4C}" type="presOf" srcId="{442AEE3A-2325-444D-A5B0-2B8416201B42}" destId="{DAE41590-67E8-42A5-928C-78828B64B39C}" srcOrd="0" destOrd="0" presId="urn:microsoft.com/office/officeart/2005/8/layout/vList5"/>
    <dgm:cxn modelId="{3770C0D4-3BA2-40DE-9B87-488225803704}" type="presOf" srcId="{9D71CA5D-2D4C-474A-9F90-DCFD4054EFC3}" destId="{F460C72B-EF74-43C6-84A5-B4D185B57222}" srcOrd="0" destOrd="0" presId="urn:microsoft.com/office/officeart/2005/8/layout/vList5"/>
    <dgm:cxn modelId="{101339B9-771E-4A23-8AAE-3EB165E1B87A}" srcId="{FA2B57D6-E61E-43D3-AFC3-C867EF90D93E}" destId="{9D71CA5D-2D4C-474A-9F90-DCFD4054EFC3}" srcOrd="0" destOrd="0" parTransId="{E10B97F9-99C8-4906-9570-998D50F8B169}" sibTransId="{3508E122-DAFB-4A17-B55B-820FEE57F80F}"/>
    <dgm:cxn modelId="{7DBF0DDC-3FA7-474F-9D19-6F2E29C827D4}" srcId="{442AEE3A-2325-444D-A5B0-2B8416201B42}" destId="{E1630971-D794-46B5-984C-87E3C175239F}" srcOrd="0" destOrd="0" parTransId="{A7E9AE8F-174D-4A5B-AAAE-26A6A937FF6C}" sibTransId="{1768F54D-DD80-4660-8820-A98EED645A6C}"/>
    <dgm:cxn modelId="{8B9C04D2-EE17-4AAB-8EDB-C3EBB3BAED58}" type="presOf" srcId="{D433AE71-C6CF-41BD-8316-64D62B8AE387}" destId="{F89CA5C2-C9F6-47A3-91D8-9C4A48B587F4}" srcOrd="0" destOrd="0" presId="urn:microsoft.com/office/officeart/2005/8/layout/vList5"/>
    <dgm:cxn modelId="{B098FE56-0F98-40EC-A4E0-177A66B1AD47}" srcId="{07D3901E-3689-4579-8198-BABF8C45065E}" destId="{442AEE3A-2325-444D-A5B0-2B8416201B42}" srcOrd="1" destOrd="0" parTransId="{91D3BA36-7AF2-48CA-8C7D-56C5DA35701C}" sibTransId="{5BA4DAD8-C893-4486-B00F-AC25326A843B}"/>
    <dgm:cxn modelId="{F900F6EC-98F4-49CF-BD3B-BE61CB16FE50}" type="presParOf" srcId="{FA2C6789-8DC1-4511-9A8B-AAE8477728FA}" destId="{ABC836AE-42C7-4464-802A-114302FD82B5}" srcOrd="0" destOrd="0" presId="urn:microsoft.com/office/officeart/2005/8/layout/vList5"/>
    <dgm:cxn modelId="{6747C74D-2960-4D4A-B6E9-6A4FA9032584}" type="presParOf" srcId="{ABC836AE-42C7-4464-802A-114302FD82B5}" destId="{EBFBFF5E-C974-4E57-BCB5-CBDA5EE5A984}" srcOrd="0" destOrd="0" presId="urn:microsoft.com/office/officeart/2005/8/layout/vList5"/>
    <dgm:cxn modelId="{6C32A3EC-D303-4B83-B751-1EFC14FDA20A}" type="presParOf" srcId="{ABC836AE-42C7-4464-802A-114302FD82B5}" destId="{F460C72B-EF74-43C6-84A5-B4D185B57222}" srcOrd="1" destOrd="0" presId="urn:microsoft.com/office/officeart/2005/8/layout/vList5"/>
    <dgm:cxn modelId="{B61F9A69-FC92-4EDB-8EAA-8EEC177B1230}" type="presParOf" srcId="{FA2C6789-8DC1-4511-9A8B-AAE8477728FA}" destId="{60BA5F2F-3366-47BA-B372-48CA519F6A9F}" srcOrd="1" destOrd="0" presId="urn:microsoft.com/office/officeart/2005/8/layout/vList5"/>
    <dgm:cxn modelId="{860EB3FC-F52A-461D-919B-2D8DA9B5D090}" type="presParOf" srcId="{FA2C6789-8DC1-4511-9A8B-AAE8477728FA}" destId="{8CB23CB1-5254-457E-AFA5-0C0EB218D73B}" srcOrd="2" destOrd="0" presId="urn:microsoft.com/office/officeart/2005/8/layout/vList5"/>
    <dgm:cxn modelId="{F8292621-98A7-4D91-847A-EE786B04E1D0}" type="presParOf" srcId="{8CB23CB1-5254-457E-AFA5-0C0EB218D73B}" destId="{DAE41590-67E8-42A5-928C-78828B64B39C}" srcOrd="0" destOrd="0" presId="urn:microsoft.com/office/officeart/2005/8/layout/vList5"/>
    <dgm:cxn modelId="{C2F8FF97-5C71-4867-8BE3-B3A282D28E29}" type="presParOf" srcId="{8CB23CB1-5254-457E-AFA5-0C0EB218D73B}" destId="{61FF5BC1-149D-4253-9116-91CEDD18B30D}" srcOrd="1" destOrd="0" presId="urn:microsoft.com/office/officeart/2005/8/layout/vList5"/>
    <dgm:cxn modelId="{2D98FABA-06AE-41AA-82BB-25D8E4EBFD38}" type="presParOf" srcId="{FA2C6789-8DC1-4511-9A8B-AAE8477728FA}" destId="{13E9FEAB-F79F-497C-8B0E-2A4F047389EC}" srcOrd="3" destOrd="0" presId="urn:microsoft.com/office/officeart/2005/8/layout/vList5"/>
    <dgm:cxn modelId="{CF1FA4F4-093E-4811-B886-CE1C781F0540}" type="presParOf" srcId="{FA2C6789-8DC1-4511-9A8B-AAE8477728FA}" destId="{DF83231E-DC5E-4CDC-8075-8DB2B083DC9B}" srcOrd="4" destOrd="0" presId="urn:microsoft.com/office/officeart/2005/8/layout/vList5"/>
    <dgm:cxn modelId="{C67009F4-24C1-46A3-8A0C-43CA4549F30C}" type="presParOf" srcId="{DF83231E-DC5E-4CDC-8075-8DB2B083DC9B}" destId="{02C39ACF-544C-4178-8CED-AA3C68B7C48F}" srcOrd="0" destOrd="0" presId="urn:microsoft.com/office/officeart/2005/8/layout/vList5"/>
    <dgm:cxn modelId="{54D8A9FF-C98A-45EE-A252-88289131CEB1}" type="presParOf" srcId="{DF83231E-DC5E-4CDC-8075-8DB2B083DC9B}" destId="{F89CA5C2-C9F6-47A3-91D8-9C4A48B587F4}" srcOrd="1" destOrd="0" presId="urn:microsoft.com/office/officeart/2005/8/layout/vList5"/>
  </dgm:cxnLst>
  <dgm:bg/>
  <dgm:whole/>
</dgm:dataModel>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65.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200">
                <a:latin typeface="Times New Roman" pitchFamily="18" charset="0"/>
                <a:cs typeface="+mn-cs"/>
              </a:defRPr>
            </a:lvl1pPr>
          </a:lstStyle>
          <a:p>
            <a:pPr>
              <a:defRPr/>
            </a:pPr>
            <a:endParaRPr lang="en-US"/>
          </a:p>
        </p:txBody>
      </p:sp>
      <p:sp>
        <p:nvSpPr>
          <p:cNvPr id="10243"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latin typeface="Times New Roman" pitchFamily="18" charset="0"/>
                <a:cs typeface="+mn-cs"/>
              </a:defRPr>
            </a:lvl1pPr>
          </a:lstStyle>
          <a:p>
            <a:pPr>
              <a:defRPr/>
            </a:pPr>
            <a:endParaRPr lang="en-US"/>
          </a:p>
        </p:txBody>
      </p:sp>
      <p:sp>
        <p:nvSpPr>
          <p:cNvPr id="13517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10245"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0246"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0" hangingPunct="0">
              <a:defRPr sz="1200">
                <a:latin typeface="Times New Roman" pitchFamily="18" charset="0"/>
                <a:cs typeface="+mn-cs"/>
              </a:defRPr>
            </a:lvl1pPr>
          </a:lstStyle>
          <a:p>
            <a:pPr>
              <a:defRPr/>
            </a:pPr>
            <a:endParaRPr lang="en-US"/>
          </a:p>
        </p:txBody>
      </p:sp>
      <p:sp>
        <p:nvSpPr>
          <p:cNvPr id="10247"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a:latin typeface="Times New Roman" pitchFamily="18" charset="0"/>
                <a:cs typeface="+mn-cs"/>
              </a:defRPr>
            </a:lvl1pPr>
          </a:lstStyle>
          <a:p>
            <a:pPr>
              <a:defRPr/>
            </a:pPr>
            <a:fld id="{B197395F-2A4F-43C3-ACD7-D4386BBCBFC6}"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Slide Image Placeholder 1"/>
          <p:cNvSpPr>
            <a:spLocks noGrp="1" noRot="1" noChangeAspect="1" noTextEdit="1"/>
          </p:cNvSpPr>
          <p:nvPr>
            <p:ph type="sldImg"/>
          </p:nvPr>
        </p:nvSpPr>
        <p:spPr>
          <a:ln/>
        </p:spPr>
      </p:sp>
      <p:sp>
        <p:nvSpPr>
          <p:cNvPr id="136195" name="Notes Placeholder 2"/>
          <p:cNvSpPr>
            <a:spLocks noGrp="1"/>
          </p:cNvSpPr>
          <p:nvPr>
            <p:ph type="body" idx="3"/>
          </p:nvPr>
        </p:nvSpPr>
        <p:spPr>
          <a:noFill/>
          <a:ln/>
        </p:spPr>
        <p:txBody>
          <a:bodyPr/>
          <a:lstStyle/>
          <a:p>
            <a:endParaRPr lang="en-GB" altLang="en-US" smtClean="0">
              <a:latin typeface="Verdana"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anchor="b"/>
          <a:lstStyle/>
          <a:p>
            <a:pPr algn="r" eaLnBrk="0" hangingPunct="0"/>
            <a:fld id="{801AE137-75B4-4B70-9E8A-AC9725F0758D}" type="slidenum">
              <a:rPr lang="en-US" altLang="en-US" sz="1200">
                <a:latin typeface="Times New Roman" pitchFamily="18" charset="0"/>
              </a:rPr>
              <a:pPr algn="r" eaLnBrk="0" hangingPunct="0"/>
              <a:t>44</a:t>
            </a:fld>
            <a:endParaRPr lang="en-US" altLang="en-US" sz="1200">
              <a:latin typeface="Times New Roman" pitchFamily="18" charset="0"/>
            </a:endParaRPr>
          </a:p>
        </p:txBody>
      </p:sp>
      <p:sp>
        <p:nvSpPr>
          <p:cNvPr id="147459" name="Rectangle 2"/>
          <p:cNvSpPr>
            <a:spLocks noGrp="1" noRot="1" noChangeAspect="1" noChangeArrowheads="1" noTextEdit="1"/>
          </p:cNvSpPr>
          <p:nvPr>
            <p:ph type="sldImg"/>
          </p:nvPr>
        </p:nvSpPr>
        <p:spPr>
          <a:ln/>
        </p:spPr>
      </p:sp>
      <p:sp>
        <p:nvSpPr>
          <p:cNvPr id="147460" name="Rectangle 3"/>
          <p:cNvSpPr>
            <a:spLocks noGrp="1" noChangeArrowheads="1"/>
          </p:cNvSpPr>
          <p:nvPr>
            <p:ph type="body" idx="1"/>
          </p:nvPr>
        </p:nvSpPr>
        <p:spPr>
          <a:noFill/>
          <a:ln/>
        </p:spPr>
        <p:txBody>
          <a:bodyPr/>
          <a:lstStyle/>
          <a:p>
            <a:endParaRPr lang="en-US" alt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anchor="b"/>
          <a:lstStyle/>
          <a:p>
            <a:pPr algn="r" eaLnBrk="0" hangingPunct="0"/>
            <a:fld id="{3C82E23D-8E06-451E-8365-3D4E57DE3CA0}" type="slidenum">
              <a:rPr lang="en-US" altLang="en-US" sz="1200">
                <a:latin typeface="Times New Roman" pitchFamily="18" charset="0"/>
              </a:rPr>
              <a:pPr algn="r" eaLnBrk="0" hangingPunct="0"/>
              <a:t>45</a:t>
            </a:fld>
            <a:endParaRPr lang="en-US" altLang="en-US" sz="1200">
              <a:latin typeface="Times New Roman" pitchFamily="18" charset="0"/>
            </a:endParaRPr>
          </a:p>
        </p:txBody>
      </p:sp>
      <p:sp>
        <p:nvSpPr>
          <p:cNvPr id="148483" name="Rectangle 2"/>
          <p:cNvSpPr>
            <a:spLocks noGrp="1" noRot="1" noChangeAspect="1" noChangeArrowheads="1" noTextEdit="1"/>
          </p:cNvSpPr>
          <p:nvPr>
            <p:ph type="sldImg"/>
          </p:nvPr>
        </p:nvSpPr>
        <p:spPr>
          <a:ln/>
        </p:spPr>
      </p:sp>
      <p:sp>
        <p:nvSpPr>
          <p:cNvPr id="148484" name="Rectangle 3"/>
          <p:cNvSpPr>
            <a:spLocks noGrp="1" noChangeArrowheads="1"/>
          </p:cNvSpPr>
          <p:nvPr>
            <p:ph type="body" idx="1"/>
          </p:nvPr>
        </p:nvSpPr>
        <p:spPr>
          <a:noFill/>
          <a:ln/>
        </p:spPr>
        <p:txBody>
          <a:bodyPr/>
          <a:lstStyle/>
          <a:p>
            <a:endParaRPr lang="en-US" alt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Slide Image Placeholder 1"/>
          <p:cNvSpPr>
            <a:spLocks noGrp="1" noRot="1" noChangeAspect="1" noTextEdit="1"/>
          </p:cNvSpPr>
          <p:nvPr>
            <p:ph type="sldImg"/>
          </p:nvPr>
        </p:nvSpPr>
        <p:spPr>
          <a:ln/>
        </p:spPr>
      </p:sp>
      <p:sp>
        <p:nvSpPr>
          <p:cNvPr id="149507" name="Notes Placeholder 2"/>
          <p:cNvSpPr>
            <a:spLocks noGrp="1"/>
          </p:cNvSpPr>
          <p:nvPr>
            <p:ph type="body" idx="1"/>
          </p:nvPr>
        </p:nvSpPr>
        <p:spPr>
          <a:noFill/>
          <a:ln/>
        </p:spPr>
        <p:txBody>
          <a:bodyPr/>
          <a:lstStyle/>
          <a:p>
            <a:endParaRPr lang="en-GB" altLang="en-US" smtClean="0"/>
          </a:p>
        </p:txBody>
      </p:sp>
      <p:sp>
        <p:nvSpPr>
          <p:cNvPr id="132100" name="Slide Number Placeholder 3"/>
          <p:cNvSpPr>
            <a:spLocks noGrp="1"/>
          </p:cNvSpPr>
          <p:nvPr>
            <p:ph type="sldNum" sz="quarter" idx="5"/>
          </p:nvPr>
        </p:nvSpPr>
        <p:spPr/>
        <p:txBody>
          <a:bodyPr/>
          <a:lstStyle/>
          <a:p>
            <a:pPr>
              <a:defRPr/>
            </a:pPr>
            <a:fld id="{E8888EE4-9AD0-43C4-A7E1-82ADC204E937}" type="slidenum">
              <a:rPr lang="en-GB" altLang="en-US" smtClean="0"/>
              <a:pPr>
                <a:defRPr/>
              </a:pPr>
              <a:t>47</a:t>
            </a:fld>
            <a:endParaRPr lang="en-GB" alt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Slide Image Placeholder 1"/>
          <p:cNvSpPr>
            <a:spLocks noGrp="1" noRot="1" noChangeAspect="1" noTextEdit="1"/>
          </p:cNvSpPr>
          <p:nvPr>
            <p:ph type="sldImg"/>
          </p:nvPr>
        </p:nvSpPr>
        <p:spPr>
          <a:ln/>
        </p:spPr>
      </p:sp>
      <p:sp>
        <p:nvSpPr>
          <p:cNvPr id="150531" name="Notes Placeholder 2"/>
          <p:cNvSpPr>
            <a:spLocks noGrp="1"/>
          </p:cNvSpPr>
          <p:nvPr>
            <p:ph type="body" idx="1"/>
          </p:nvPr>
        </p:nvSpPr>
        <p:spPr>
          <a:noFill/>
          <a:ln/>
        </p:spPr>
        <p:txBody>
          <a:bodyPr/>
          <a:lstStyle/>
          <a:p>
            <a:endParaRPr lang="en-US" altLang="en-US" smtClean="0"/>
          </a:p>
        </p:txBody>
      </p:sp>
      <p:sp>
        <p:nvSpPr>
          <p:cNvPr id="133124" name="Slide Number Placeholder 3"/>
          <p:cNvSpPr>
            <a:spLocks noGrp="1"/>
          </p:cNvSpPr>
          <p:nvPr>
            <p:ph type="sldNum" sz="quarter" idx="5"/>
          </p:nvPr>
        </p:nvSpPr>
        <p:spPr/>
        <p:txBody>
          <a:bodyPr/>
          <a:lstStyle/>
          <a:p>
            <a:pPr>
              <a:defRPr/>
            </a:pPr>
            <a:fld id="{86EF39D6-58B0-44EA-B611-9621E08353F2}" type="slidenum">
              <a:rPr lang="en-US" altLang="en-US" smtClean="0"/>
              <a:pPr>
                <a:defRPr/>
              </a:pPr>
              <a:t>49</a:t>
            </a:fld>
            <a:endParaRPr lang="en-US" alt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Slide Image Placeholder 1"/>
          <p:cNvSpPr>
            <a:spLocks noGrp="1" noRot="1" noChangeAspect="1" noTextEdit="1"/>
          </p:cNvSpPr>
          <p:nvPr>
            <p:ph type="sldImg"/>
          </p:nvPr>
        </p:nvSpPr>
        <p:spPr>
          <a:xfrm>
            <a:off x="1162050" y="692150"/>
            <a:ext cx="4597400" cy="3448050"/>
          </a:xfrm>
          <a:ln/>
        </p:spPr>
      </p:sp>
      <p:sp>
        <p:nvSpPr>
          <p:cNvPr id="151555" name="Notes Placeholder 2"/>
          <p:cNvSpPr>
            <a:spLocks noGrp="1"/>
          </p:cNvSpPr>
          <p:nvPr>
            <p:ph type="body" idx="3"/>
          </p:nvPr>
        </p:nvSpPr>
        <p:spPr>
          <a:noFill/>
          <a:ln/>
        </p:spPr>
        <p:txBody>
          <a:bodyPr/>
          <a:lstStyle/>
          <a:p>
            <a:pPr eaLnBrk="1" hangingPunct="1">
              <a:lnSpc>
                <a:spcPct val="80000"/>
              </a:lnSpc>
              <a:spcBef>
                <a:spcPct val="0"/>
              </a:spcBef>
            </a:pPr>
            <a:endParaRPr lang="sr-Latn-CS" altLang="en-US" sz="600" b="1" baseline="30000"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7"/>
          <p:cNvSpPr>
            <a:spLocks noGrp="1" noChangeArrowheads="1"/>
          </p:cNvSpPr>
          <p:nvPr>
            <p:ph type="sldNum" sz="quarter" idx="5"/>
          </p:nvPr>
        </p:nvSpPr>
        <p:spPr/>
        <p:txBody>
          <a:bodyPr/>
          <a:lstStyle/>
          <a:p>
            <a:pPr defTabSz="904875">
              <a:defRPr/>
            </a:pPr>
            <a:fld id="{4619FA19-E914-4CC0-9218-37D6D3780D63}" type="slidenum">
              <a:rPr lang="en-GB" altLang="en-US" smtClean="0"/>
              <a:pPr defTabSz="904875">
                <a:defRPr/>
              </a:pPr>
              <a:t>61</a:t>
            </a:fld>
            <a:endParaRPr lang="en-GB" altLang="en-US" smtClean="0"/>
          </a:p>
        </p:txBody>
      </p:sp>
      <p:sp>
        <p:nvSpPr>
          <p:cNvPr id="152579" name="Rectangle 2"/>
          <p:cNvSpPr>
            <a:spLocks noGrp="1" noRot="1" noChangeAspect="1" noChangeArrowheads="1" noTextEdit="1"/>
          </p:cNvSpPr>
          <p:nvPr>
            <p:ph type="sldImg"/>
          </p:nvPr>
        </p:nvSpPr>
        <p:spPr>
          <a:xfrm>
            <a:off x="1143000" y="685800"/>
            <a:ext cx="4573588" cy="3429000"/>
          </a:xfrm>
          <a:ln/>
        </p:spPr>
      </p:sp>
      <p:sp>
        <p:nvSpPr>
          <p:cNvPr id="152580" name="Rectangle 3"/>
          <p:cNvSpPr>
            <a:spLocks noGrp="1" noChangeArrowheads="1"/>
          </p:cNvSpPr>
          <p:nvPr>
            <p:ph type="body" idx="1"/>
          </p:nvPr>
        </p:nvSpPr>
        <p:spPr>
          <a:noFill/>
          <a:ln/>
        </p:spPr>
        <p:txBody>
          <a:bodyPr/>
          <a:lstStyle/>
          <a:p>
            <a:pPr eaLnBrk="1" hangingPunct="1"/>
            <a:endParaRPr lang="en-GB" altLang="en-US" sz="1000"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2"/>
          <p:cNvSpPr>
            <a:spLocks noGrp="1" noRot="1" noChangeAspect="1" noChangeArrowheads="1" noTextEdit="1"/>
          </p:cNvSpPr>
          <p:nvPr>
            <p:ph type="sldImg"/>
          </p:nvPr>
        </p:nvSpPr>
        <p:spPr>
          <a:xfrm>
            <a:off x="855663" y="715963"/>
            <a:ext cx="5168900" cy="3876675"/>
          </a:xfrm>
          <a:ln/>
        </p:spPr>
      </p:sp>
      <p:sp>
        <p:nvSpPr>
          <p:cNvPr id="153603" name="Rectangle 3"/>
          <p:cNvSpPr>
            <a:spLocks noGrp="1" noChangeArrowheads="1"/>
          </p:cNvSpPr>
          <p:nvPr>
            <p:ph type="body" idx="1"/>
          </p:nvPr>
        </p:nvSpPr>
        <p:spPr>
          <a:noFill/>
          <a:ln/>
        </p:spPr>
        <p:txBody>
          <a:bodyPr/>
          <a:lstStyle/>
          <a:p>
            <a:pPr marL="228600" indent="-228600" eaLnBrk="1" hangingPunct="1">
              <a:spcBef>
                <a:spcPct val="0"/>
              </a:spcBef>
            </a:pPr>
            <a:endParaRPr lang="en-GB" alt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7"/>
          <p:cNvSpPr>
            <a:spLocks noGrp="1" noChangeArrowheads="1"/>
          </p:cNvSpPr>
          <p:nvPr>
            <p:ph type="sldNum" sz="quarter" idx="5"/>
          </p:nvPr>
        </p:nvSpPr>
        <p:spPr/>
        <p:txBody>
          <a:bodyPr/>
          <a:lstStyle/>
          <a:p>
            <a:pPr>
              <a:defRPr/>
            </a:pPr>
            <a:fld id="{9C756647-55CB-4198-A85B-F73E83D5B328}" type="slidenum">
              <a:rPr lang="sl-SI" altLang="en-US" smtClean="0"/>
              <a:pPr>
                <a:defRPr/>
              </a:pPr>
              <a:t>64</a:t>
            </a:fld>
            <a:endParaRPr lang="sl-SI" altLang="en-US" smtClean="0"/>
          </a:p>
        </p:txBody>
      </p:sp>
      <p:sp>
        <p:nvSpPr>
          <p:cNvPr id="154627" name="Rectangle 2"/>
          <p:cNvSpPr>
            <a:spLocks noGrp="1" noRot="1" noChangeAspect="1" noChangeArrowheads="1" noTextEdit="1"/>
          </p:cNvSpPr>
          <p:nvPr>
            <p:ph type="sldImg"/>
          </p:nvPr>
        </p:nvSpPr>
        <p:spPr>
          <a:ln/>
        </p:spPr>
      </p:sp>
      <p:sp>
        <p:nvSpPr>
          <p:cNvPr id="154628" name="Rectangle 3"/>
          <p:cNvSpPr>
            <a:spLocks noGrp="1" noChangeArrowheads="1"/>
          </p:cNvSpPr>
          <p:nvPr>
            <p:ph type="body" idx="1"/>
          </p:nvPr>
        </p:nvSpPr>
        <p:spPr>
          <a:noFill/>
          <a:ln/>
        </p:spPr>
        <p:txBody>
          <a:bodyPr/>
          <a:lstStyle/>
          <a:p>
            <a:endParaRPr lang="sr-Latn-CS" alt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7"/>
          <p:cNvSpPr>
            <a:spLocks noGrp="1" noChangeArrowheads="1"/>
          </p:cNvSpPr>
          <p:nvPr>
            <p:ph type="sldNum" sz="quarter" idx="5"/>
          </p:nvPr>
        </p:nvSpPr>
        <p:spPr/>
        <p:txBody>
          <a:bodyPr/>
          <a:lstStyle/>
          <a:p>
            <a:pPr>
              <a:defRPr/>
            </a:pPr>
            <a:fld id="{660183FA-A1B3-4C98-A0BB-5644541F4B6C}" type="slidenum">
              <a:rPr lang="sl-SI" altLang="en-US" smtClean="0"/>
              <a:pPr>
                <a:defRPr/>
              </a:pPr>
              <a:t>65</a:t>
            </a:fld>
            <a:endParaRPr lang="sl-SI" altLang="en-US" smtClean="0"/>
          </a:p>
        </p:txBody>
      </p:sp>
      <p:sp>
        <p:nvSpPr>
          <p:cNvPr id="155651" name="Rectangle 2"/>
          <p:cNvSpPr>
            <a:spLocks noGrp="1" noRot="1" noChangeAspect="1" noChangeArrowheads="1" noTextEdit="1"/>
          </p:cNvSpPr>
          <p:nvPr>
            <p:ph type="sldImg"/>
          </p:nvPr>
        </p:nvSpPr>
        <p:spPr>
          <a:ln/>
        </p:spPr>
      </p:sp>
      <p:sp>
        <p:nvSpPr>
          <p:cNvPr id="155652" name="Rectangle 3"/>
          <p:cNvSpPr>
            <a:spLocks noGrp="1" noChangeArrowheads="1"/>
          </p:cNvSpPr>
          <p:nvPr>
            <p:ph type="body" idx="1"/>
          </p:nvPr>
        </p:nvSpPr>
        <p:spPr>
          <a:noFill/>
          <a:ln/>
        </p:spPr>
        <p:txBody>
          <a:bodyPr/>
          <a:lstStyle/>
          <a:p>
            <a:endParaRPr lang="sr-Latn-CS" alt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7"/>
          <p:cNvSpPr>
            <a:spLocks noGrp="1" noChangeArrowheads="1"/>
          </p:cNvSpPr>
          <p:nvPr>
            <p:ph type="sldNum" sz="quarter" idx="5"/>
          </p:nvPr>
        </p:nvSpPr>
        <p:spPr/>
        <p:txBody>
          <a:bodyPr/>
          <a:lstStyle/>
          <a:p>
            <a:pPr>
              <a:defRPr/>
            </a:pPr>
            <a:fld id="{7664D8C1-EA2E-49F2-BB13-2C06840B4B8E}" type="slidenum">
              <a:rPr lang="sl-SI" altLang="en-US" smtClean="0"/>
              <a:pPr>
                <a:defRPr/>
              </a:pPr>
              <a:t>66</a:t>
            </a:fld>
            <a:endParaRPr lang="sl-SI" altLang="en-US" smtClean="0"/>
          </a:p>
        </p:txBody>
      </p:sp>
      <p:sp>
        <p:nvSpPr>
          <p:cNvPr id="156675" name="Rectangle 2"/>
          <p:cNvSpPr>
            <a:spLocks noGrp="1" noRot="1" noChangeAspect="1" noChangeArrowheads="1" noTextEdit="1"/>
          </p:cNvSpPr>
          <p:nvPr>
            <p:ph type="sldImg"/>
          </p:nvPr>
        </p:nvSpPr>
        <p:spPr>
          <a:ln/>
        </p:spPr>
      </p:sp>
      <p:sp>
        <p:nvSpPr>
          <p:cNvPr id="156676" name="Rectangle 3"/>
          <p:cNvSpPr>
            <a:spLocks noGrp="1" noChangeArrowheads="1"/>
          </p:cNvSpPr>
          <p:nvPr>
            <p:ph type="body" idx="1"/>
          </p:nvPr>
        </p:nvSpPr>
        <p:spPr>
          <a:noFill/>
          <a:ln/>
        </p:spPr>
        <p:txBody>
          <a:bodyPr/>
          <a:lstStyle/>
          <a:p>
            <a:endParaRPr lang="sr-Latn-CS"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2"/>
          <p:cNvSpPr>
            <a:spLocks noGrp="1" noRot="1" noChangeAspect="1" noChangeArrowheads="1" noTextEdit="1"/>
          </p:cNvSpPr>
          <p:nvPr>
            <p:ph type="sldImg"/>
          </p:nvPr>
        </p:nvSpPr>
        <p:spPr>
          <a:xfrm>
            <a:off x="1298575" y="803275"/>
            <a:ext cx="4262438" cy="3198813"/>
          </a:xfrm>
          <a:ln cap="flat"/>
        </p:spPr>
      </p:sp>
      <p:sp>
        <p:nvSpPr>
          <p:cNvPr id="137219" name="Rectangle 3"/>
          <p:cNvSpPr>
            <a:spLocks noGrp="1" noChangeArrowheads="1"/>
          </p:cNvSpPr>
          <p:nvPr>
            <p:ph type="body" idx="1"/>
          </p:nvPr>
        </p:nvSpPr>
        <p:spPr>
          <a:xfrm>
            <a:off x="912813" y="4344988"/>
            <a:ext cx="5032375" cy="4087812"/>
          </a:xfrm>
          <a:noFill/>
          <a:ln/>
        </p:spPr>
        <p:txBody>
          <a:bodyPr/>
          <a:lstStyle/>
          <a:p>
            <a:pPr eaLnBrk="1" hangingPunct="1"/>
            <a:endParaRPr lang="sr-Latn-CS" alt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7"/>
          <p:cNvSpPr>
            <a:spLocks noGrp="1" noChangeArrowheads="1"/>
          </p:cNvSpPr>
          <p:nvPr>
            <p:ph type="sldNum" sz="quarter" idx="5"/>
          </p:nvPr>
        </p:nvSpPr>
        <p:spPr>
          <a:ln w="28575"/>
        </p:spPr>
        <p:txBody>
          <a:bodyPr/>
          <a:lstStyle/>
          <a:p>
            <a:pPr>
              <a:defRPr/>
            </a:pPr>
            <a:fld id="{983EE6DB-E817-48BA-AE79-475895FEAB27}" type="slidenum">
              <a:rPr lang="sl-SI" altLang="en-US" smtClean="0">
                <a:solidFill>
                  <a:srgbClr val="000000"/>
                </a:solidFill>
              </a:rPr>
              <a:pPr>
                <a:defRPr/>
              </a:pPr>
              <a:t>67</a:t>
            </a:fld>
            <a:endParaRPr lang="sl-SI" altLang="en-US" smtClean="0">
              <a:solidFill>
                <a:srgbClr val="000000"/>
              </a:solidFill>
            </a:endParaRPr>
          </a:p>
        </p:txBody>
      </p:sp>
      <p:sp>
        <p:nvSpPr>
          <p:cNvPr id="157699" name="Rectangle 2"/>
          <p:cNvSpPr>
            <a:spLocks noGrp="1" noRot="1" noChangeAspect="1" noChangeArrowheads="1" noTextEdit="1"/>
          </p:cNvSpPr>
          <p:nvPr>
            <p:ph type="sldImg"/>
          </p:nvPr>
        </p:nvSpPr>
        <p:spPr>
          <a:xfrm>
            <a:off x="1160463" y="706438"/>
            <a:ext cx="4540250" cy="3405187"/>
          </a:xfrm>
          <a:ln/>
        </p:spPr>
      </p:sp>
      <p:sp>
        <p:nvSpPr>
          <p:cNvPr id="157700" name="Rectangle 3"/>
          <p:cNvSpPr>
            <a:spLocks noGrp="1" noChangeArrowheads="1"/>
          </p:cNvSpPr>
          <p:nvPr>
            <p:ph type="body" idx="1"/>
          </p:nvPr>
        </p:nvSpPr>
        <p:spPr>
          <a:xfrm>
            <a:off x="898525" y="4322763"/>
            <a:ext cx="5060950" cy="4114800"/>
          </a:xfrm>
          <a:noFill/>
          <a:ln/>
        </p:spPr>
        <p:txBody>
          <a:bodyPr/>
          <a:lstStyle/>
          <a:p>
            <a:endParaRPr lang="da-DK" alt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7"/>
          <p:cNvSpPr>
            <a:spLocks noGrp="1" noChangeArrowheads="1"/>
          </p:cNvSpPr>
          <p:nvPr>
            <p:ph type="sldNum" sz="quarter" idx="5"/>
          </p:nvPr>
        </p:nvSpPr>
        <p:spPr/>
        <p:txBody>
          <a:bodyPr/>
          <a:lstStyle/>
          <a:p>
            <a:pPr defTabSz="904875">
              <a:defRPr/>
            </a:pPr>
            <a:fld id="{A2B70F3B-1CD5-44E9-BCAE-3ADBFD6EAFB9}" type="slidenum">
              <a:rPr lang="en-GB" altLang="en-US" smtClean="0"/>
              <a:pPr defTabSz="904875">
                <a:defRPr/>
              </a:pPr>
              <a:t>68</a:t>
            </a:fld>
            <a:endParaRPr lang="en-GB" altLang="en-US" smtClean="0"/>
          </a:p>
        </p:txBody>
      </p:sp>
      <p:sp>
        <p:nvSpPr>
          <p:cNvPr id="158723" name="Rectangle 2"/>
          <p:cNvSpPr>
            <a:spLocks noGrp="1" noRot="1" noChangeAspect="1" noChangeArrowheads="1" noTextEdit="1"/>
          </p:cNvSpPr>
          <p:nvPr>
            <p:ph type="sldImg"/>
          </p:nvPr>
        </p:nvSpPr>
        <p:spPr>
          <a:xfrm>
            <a:off x="1143000" y="685800"/>
            <a:ext cx="4573588" cy="3429000"/>
          </a:xfrm>
          <a:ln/>
        </p:spPr>
      </p:sp>
      <p:sp>
        <p:nvSpPr>
          <p:cNvPr id="158724" name="Rectangle 3"/>
          <p:cNvSpPr>
            <a:spLocks noGrp="1" noChangeArrowheads="1"/>
          </p:cNvSpPr>
          <p:nvPr>
            <p:ph type="body" idx="1"/>
          </p:nvPr>
        </p:nvSpPr>
        <p:spPr>
          <a:noFill/>
          <a:ln/>
        </p:spPr>
        <p:txBody>
          <a:bodyPr/>
          <a:lstStyle/>
          <a:p>
            <a:pPr eaLnBrk="1" hangingPunct="1"/>
            <a:endParaRPr lang="en-GB" altLang="en-US" sz="1000"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59746" name="Text Box 1"/>
          <p:cNvSpPr txBox="1">
            <a:spLocks noChangeArrowheads="1"/>
          </p:cNvSpPr>
          <p:nvPr/>
        </p:nvSpPr>
        <p:spPr bwMode="auto">
          <a:xfrm>
            <a:off x="1400175" y="914400"/>
            <a:ext cx="4056063" cy="3135313"/>
          </a:xfrm>
          <a:prstGeom prst="rect">
            <a:avLst/>
          </a:prstGeom>
          <a:solidFill>
            <a:srgbClr val="FFFFFF"/>
          </a:solidFill>
          <a:ln w="9525">
            <a:solidFill>
              <a:srgbClr val="000000"/>
            </a:solidFill>
            <a:miter lim="800000"/>
            <a:headEnd/>
            <a:tailEnd/>
          </a:ln>
        </p:spPr>
        <p:txBody>
          <a:bodyPr wrap="none" lIns="82058" tIns="41029" rIns="82058" bIns="41029" anchor="ctr"/>
          <a:lstStyle/>
          <a:p>
            <a:endParaRPr lang="en-US">
              <a:ea typeface="msgothic"/>
              <a:cs typeface="msgothic"/>
            </a:endParaRPr>
          </a:p>
        </p:txBody>
      </p:sp>
      <p:sp>
        <p:nvSpPr>
          <p:cNvPr id="159747" name="Text Box 2"/>
          <p:cNvSpPr>
            <a:spLocks noGrp="1" noChangeArrowheads="1"/>
          </p:cNvSpPr>
          <p:nvPr>
            <p:ph type="body"/>
          </p:nvPr>
        </p:nvSpPr>
        <p:spPr>
          <a:xfrm>
            <a:off x="1046163" y="4352925"/>
            <a:ext cx="4770437" cy="3478213"/>
          </a:xfrm>
          <a:noFill/>
          <a:ln/>
        </p:spPr>
        <p:txBody>
          <a:bodyPr/>
          <a:lstStyle/>
          <a:p>
            <a:pPr marL="76200" indent="-76200" eaLnBrk="1">
              <a:lnSpc>
                <a:spcPct val="93000"/>
              </a:lnSpc>
              <a:spcBef>
                <a:spcPct val="0"/>
              </a:spcBef>
              <a:buSzPct val="45000"/>
              <a:tabLst>
                <a:tab pos="649288" algn="l"/>
                <a:tab pos="1298575" algn="l"/>
                <a:tab pos="1947863" algn="l"/>
                <a:tab pos="2597150" algn="l"/>
                <a:tab pos="3248025" algn="l"/>
                <a:tab pos="3897313" algn="l"/>
                <a:tab pos="4546600" algn="l"/>
              </a:tabLst>
            </a:pPr>
            <a:r>
              <a:rPr lang="en-US" smtClean="0">
                <a:latin typeface="Arial" pitchFamily="34" charset="0"/>
                <a:ea typeface="msgothic"/>
                <a:cs typeface="msgothic"/>
              </a:rPr>
              <a:t>Timeline of major clinical developments in insulin's evolution. Green highlights meal-related insulin developments; row highlights basal insulin developments; and purple highlights discovery of insulin and development of human insulins.</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7"/>
          <p:cNvSpPr txBox="1">
            <a:spLocks noGrp="1" noChangeArrowheads="1"/>
          </p:cNvSpPr>
          <p:nvPr/>
        </p:nvSpPr>
        <p:spPr bwMode="auto">
          <a:xfrm>
            <a:off x="3886200" y="8686800"/>
            <a:ext cx="2971800" cy="457200"/>
          </a:xfrm>
          <a:prstGeom prst="rect">
            <a:avLst/>
          </a:prstGeom>
          <a:noFill/>
          <a:ln w="28575">
            <a:noFill/>
            <a:miter lim="800000"/>
            <a:headEnd/>
            <a:tailEnd/>
          </a:ln>
        </p:spPr>
        <p:txBody>
          <a:bodyPr wrap="none" anchor="b"/>
          <a:lstStyle/>
          <a:p>
            <a:pPr algn="r" eaLnBrk="0" hangingPunct="0"/>
            <a:fld id="{64F86C42-56A1-4C9C-A2D6-AD3A4D74AB25}" type="slidenum">
              <a:rPr lang="sl-SI" altLang="en-US" sz="1200">
                <a:latin typeface="Times New Roman" pitchFamily="18" charset="0"/>
              </a:rPr>
              <a:pPr algn="r" eaLnBrk="0" hangingPunct="0"/>
              <a:t>74</a:t>
            </a:fld>
            <a:endParaRPr lang="sl-SI" altLang="en-US" sz="1200">
              <a:latin typeface="Times New Roman" pitchFamily="18" charset="0"/>
            </a:endParaRPr>
          </a:p>
        </p:txBody>
      </p:sp>
      <p:sp>
        <p:nvSpPr>
          <p:cNvPr id="160771" name="Rectangle 2"/>
          <p:cNvSpPr>
            <a:spLocks noGrp="1" noRot="1" noChangeAspect="1" noChangeArrowheads="1" noTextEdit="1"/>
          </p:cNvSpPr>
          <p:nvPr>
            <p:ph type="sldImg"/>
          </p:nvPr>
        </p:nvSpPr>
        <p:spPr>
          <a:ln/>
        </p:spPr>
      </p:sp>
      <p:sp>
        <p:nvSpPr>
          <p:cNvPr id="160772" name="Rectangle 3"/>
          <p:cNvSpPr>
            <a:spLocks noGrp="1" noChangeArrowheads="1"/>
          </p:cNvSpPr>
          <p:nvPr>
            <p:ph type="body" idx="1"/>
          </p:nvPr>
        </p:nvSpPr>
        <p:spPr>
          <a:noFill/>
          <a:ln/>
        </p:spPr>
        <p:txBody>
          <a:bodyPr wrap="none" anchor="ctr"/>
          <a:lstStyle/>
          <a:p>
            <a:endParaRPr lang="sr-Latn-CS" alt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7"/>
          <p:cNvSpPr>
            <a:spLocks noGrp="1" noChangeArrowheads="1"/>
          </p:cNvSpPr>
          <p:nvPr>
            <p:ph type="sldNum" sz="quarter" idx="5"/>
          </p:nvPr>
        </p:nvSpPr>
        <p:spPr/>
        <p:txBody>
          <a:bodyPr/>
          <a:lstStyle/>
          <a:p>
            <a:pPr>
              <a:defRPr/>
            </a:pPr>
            <a:fld id="{FAED75D7-124A-4911-B464-EFC942A17283}" type="slidenum">
              <a:rPr lang="en-US" altLang="en-US" smtClean="0">
                <a:latin typeface="Arial" pitchFamily="34" charset="0"/>
              </a:rPr>
              <a:pPr>
                <a:defRPr/>
              </a:pPr>
              <a:t>78</a:t>
            </a:fld>
            <a:endParaRPr lang="en-US" altLang="en-US" smtClean="0">
              <a:latin typeface="Arial" pitchFamily="34" charset="0"/>
            </a:endParaRPr>
          </a:p>
        </p:txBody>
      </p:sp>
      <p:sp>
        <p:nvSpPr>
          <p:cNvPr id="161795" name="Rectangle 7"/>
          <p:cNvSpPr txBox="1">
            <a:spLocks noGrp="1" noChangeArrowheads="1"/>
          </p:cNvSpPr>
          <p:nvPr/>
        </p:nvSpPr>
        <p:spPr bwMode="auto">
          <a:xfrm>
            <a:off x="3886200" y="8686800"/>
            <a:ext cx="2971800" cy="457200"/>
          </a:xfrm>
          <a:prstGeom prst="rect">
            <a:avLst/>
          </a:prstGeom>
          <a:noFill/>
          <a:ln w="28575">
            <a:noFill/>
            <a:miter lim="800000"/>
            <a:headEnd/>
            <a:tailEnd/>
          </a:ln>
        </p:spPr>
        <p:txBody>
          <a:bodyPr wrap="none" anchor="b"/>
          <a:lstStyle/>
          <a:p>
            <a:pPr algn="r" eaLnBrk="0" hangingPunct="0"/>
            <a:fld id="{5C00BB5E-AA3E-4907-8B6E-83F4E41C6EBF}" type="slidenum">
              <a:rPr lang="en-US" altLang="en-US" sz="1200">
                <a:latin typeface="Times New Roman" pitchFamily="18" charset="0"/>
              </a:rPr>
              <a:pPr algn="r" eaLnBrk="0" hangingPunct="0"/>
              <a:t>78</a:t>
            </a:fld>
            <a:endParaRPr lang="en-US" altLang="en-US" sz="1200">
              <a:latin typeface="Times New Roman" pitchFamily="18" charset="0"/>
            </a:endParaRPr>
          </a:p>
        </p:txBody>
      </p:sp>
      <p:sp>
        <p:nvSpPr>
          <p:cNvPr id="161796" name="Rectangle 2"/>
          <p:cNvSpPr>
            <a:spLocks noGrp="1" noRot="1" noChangeAspect="1" noChangeArrowheads="1" noTextEdit="1"/>
          </p:cNvSpPr>
          <p:nvPr>
            <p:ph type="sldImg"/>
          </p:nvPr>
        </p:nvSpPr>
        <p:spPr>
          <a:ln/>
        </p:spPr>
      </p:sp>
      <p:sp>
        <p:nvSpPr>
          <p:cNvPr id="161797" name="Rectangle 3"/>
          <p:cNvSpPr>
            <a:spLocks noGrp="1" noChangeArrowheads="1"/>
          </p:cNvSpPr>
          <p:nvPr>
            <p:ph type="body" idx="1"/>
          </p:nvPr>
        </p:nvSpPr>
        <p:spPr>
          <a:noFill/>
          <a:ln/>
        </p:spPr>
        <p:txBody>
          <a:bodyPr wrap="none" anchor="ctr"/>
          <a:lstStyle/>
          <a:p>
            <a:pPr eaLnBrk="1" hangingPunct="1"/>
            <a:r>
              <a:rPr lang="en-US" altLang="en-US" sz="1000" smtClean="0">
                <a:latin typeface="Arial" pitchFamily="34" charset="0"/>
              </a:rPr>
              <a:t>.</a:t>
            </a:r>
            <a:r>
              <a:rPr lang="en-US" altLang="en-US" smtClean="0">
                <a:latin typeface="Arial" pitchFamily="34" charset="0"/>
              </a:rPr>
              <a:t> </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7"/>
          <p:cNvSpPr>
            <a:spLocks noGrp="1" noChangeArrowheads="1"/>
          </p:cNvSpPr>
          <p:nvPr>
            <p:ph type="sldNum" sz="quarter" idx="5"/>
          </p:nvPr>
        </p:nvSpPr>
        <p:spPr/>
        <p:txBody>
          <a:bodyPr/>
          <a:lstStyle/>
          <a:p>
            <a:pPr>
              <a:defRPr/>
            </a:pPr>
            <a:fld id="{AC06BAD5-DA17-4BD6-AB21-78DECEBF8A84}" type="slidenum">
              <a:rPr lang="en-US" altLang="en-US" smtClean="0">
                <a:latin typeface="Arial" pitchFamily="34" charset="0"/>
              </a:rPr>
              <a:pPr>
                <a:defRPr/>
              </a:pPr>
              <a:t>79</a:t>
            </a:fld>
            <a:endParaRPr lang="en-US" altLang="en-US" smtClean="0">
              <a:latin typeface="Arial" pitchFamily="34" charset="0"/>
            </a:endParaRPr>
          </a:p>
        </p:txBody>
      </p:sp>
      <p:sp>
        <p:nvSpPr>
          <p:cNvPr id="162819" name="Rectangle 7"/>
          <p:cNvSpPr txBox="1">
            <a:spLocks noGrp="1" noChangeArrowheads="1"/>
          </p:cNvSpPr>
          <p:nvPr/>
        </p:nvSpPr>
        <p:spPr bwMode="auto">
          <a:xfrm>
            <a:off x="3886200" y="8686800"/>
            <a:ext cx="2971800" cy="457200"/>
          </a:xfrm>
          <a:prstGeom prst="rect">
            <a:avLst/>
          </a:prstGeom>
          <a:noFill/>
          <a:ln w="28575">
            <a:noFill/>
            <a:miter lim="800000"/>
            <a:headEnd/>
            <a:tailEnd/>
          </a:ln>
        </p:spPr>
        <p:txBody>
          <a:bodyPr wrap="none" anchor="b"/>
          <a:lstStyle/>
          <a:p>
            <a:pPr algn="r" eaLnBrk="0" hangingPunct="0"/>
            <a:fld id="{0820DFCE-B546-43D9-B5BF-F1E210E83D7B}" type="slidenum">
              <a:rPr lang="en-US" altLang="en-US" sz="1200">
                <a:latin typeface="Times New Roman" pitchFamily="18" charset="0"/>
              </a:rPr>
              <a:pPr algn="r" eaLnBrk="0" hangingPunct="0"/>
              <a:t>79</a:t>
            </a:fld>
            <a:endParaRPr lang="en-US" altLang="en-US" sz="1200">
              <a:latin typeface="Times New Roman" pitchFamily="18" charset="0"/>
            </a:endParaRPr>
          </a:p>
        </p:txBody>
      </p:sp>
      <p:sp>
        <p:nvSpPr>
          <p:cNvPr id="162820" name="Rectangle 2"/>
          <p:cNvSpPr>
            <a:spLocks noGrp="1" noRot="1" noChangeAspect="1" noChangeArrowheads="1" noTextEdit="1"/>
          </p:cNvSpPr>
          <p:nvPr>
            <p:ph type="sldImg"/>
          </p:nvPr>
        </p:nvSpPr>
        <p:spPr>
          <a:ln/>
        </p:spPr>
      </p:sp>
      <p:sp>
        <p:nvSpPr>
          <p:cNvPr id="162821" name="Rectangle 3"/>
          <p:cNvSpPr>
            <a:spLocks noGrp="1" noChangeArrowheads="1"/>
          </p:cNvSpPr>
          <p:nvPr>
            <p:ph type="body" idx="1"/>
          </p:nvPr>
        </p:nvSpPr>
        <p:spPr>
          <a:noFill/>
          <a:ln/>
        </p:spPr>
        <p:txBody>
          <a:bodyPr wrap="none" anchor="ctr"/>
          <a:lstStyle/>
          <a:p>
            <a:pPr eaLnBrk="1" hangingPunct="1"/>
            <a:endParaRPr lang="en-US" altLang="en-US" smtClean="0">
              <a:latin typeface="Arial" pitchFamily="34" charset="0"/>
            </a:endParaRPr>
          </a:p>
          <a:p>
            <a:pPr eaLnBrk="1" hangingPunct="1"/>
            <a:endParaRPr lang="en-US" altLang="en-US" smtClean="0">
              <a:latin typeface="Arial" pitchFamily="34" charset="0"/>
            </a:endParaRPr>
          </a:p>
          <a:p>
            <a:pPr eaLnBrk="1" hangingPunct="1"/>
            <a:endParaRPr lang="en-US" altLang="en-US" smtClean="0">
              <a:latin typeface="Arial" pitchFamily="34" charset="0"/>
            </a:endParaRPr>
          </a:p>
          <a:p>
            <a:pPr eaLnBrk="1" hangingPunct="1"/>
            <a:endParaRPr lang="en-US" altLang="en-US" smtClean="0">
              <a:latin typeface="Arial" pitchFamily="34" charset="0"/>
            </a:endParaRPr>
          </a:p>
          <a:p>
            <a:pPr eaLnBrk="1" hangingPunct="1"/>
            <a:endParaRPr lang="en-US" altLang="en-US" smtClean="0">
              <a:latin typeface="Arial" pitchFamily="34" charset="0"/>
            </a:endParaRPr>
          </a:p>
          <a:p>
            <a:pPr eaLnBrk="1" hangingPunct="1"/>
            <a:endParaRPr lang="en-US" altLang="en-US" smtClean="0">
              <a:latin typeface="Arial" pitchFamily="34" charset="0"/>
            </a:endParaRPr>
          </a:p>
          <a:p>
            <a:pPr eaLnBrk="1" hangingPunct="1"/>
            <a:endParaRPr lang="en-US" altLang="en-US" smtClean="0">
              <a:latin typeface="Arial" pitchFamily="34" charset="0"/>
            </a:endParaRPr>
          </a:p>
          <a:p>
            <a:pPr eaLnBrk="1" hangingPunct="1"/>
            <a:endParaRPr lang="en-US" altLang="en-US" smtClean="0">
              <a:latin typeface="Arial" pitchFamily="34" charset="0"/>
            </a:endParaRPr>
          </a:p>
          <a:p>
            <a:pPr eaLnBrk="1" hangingPunct="1"/>
            <a:endParaRPr lang="en-US" altLang="en-US" smtClean="0">
              <a:latin typeface="Arial" pitchFamily="34" charset="0"/>
            </a:endParaRPr>
          </a:p>
          <a:p>
            <a:pPr eaLnBrk="1" hangingPunct="1"/>
            <a:endParaRPr lang="en-US" altLang="en-US" smtClean="0">
              <a:latin typeface="Arial" pitchFamily="34" charset="0"/>
            </a:endParaRPr>
          </a:p>
          <a:p>
            <a:pPr eaLnBrk="1" hangingPunct="1"/>
            <a:endParaRPr lang="en-US" altLang="en-US" smtClean="0">
              <a:latin typeface="Arial" pitchFamily="34" charset="0"/>
            </a:endParaRPr>
          </a:p>
          <a:p>
            <a:pPr eaLnBrk="1" hangingPunct="1"/>
            <a:endParaRPr lang="en-US" altLang="en-US" smtClean="0">
              <a:latin typeface="Arial" pitchFamily="34" charset="0"/>
            </a:endParaRPr>
          </a:p>
          <a:p>
            <a:pPr eaLnBrk="1" hangingPunct="1"/>
            <a:endParaRPr lang="en-US" altLang="en-US" smtClean="0">
              <a:latin typeface="Arial" pitchFamily="34" charset="0"/>
            </a:endParaRPr>
          </a:p>
          <a:p>
            <a:pPr eaLnBrk="1" hangingPunct="1"/>
            <a:r>
              <a:rPr lang="en-US" altLang="en-US" sz="1000" smtClean="0">
                <a:latin typeface="Arial" pitchFamily="34" charset="0"/>
              </a:rPr>
              <a:t>Drucker DJ. Enhancing incretin action for the treatment of type 2 diabetes. </a:t>
            </a:r>
            <a:r>
              <a:rPr lang="en-US" altLang="en-US" sz="1000" i="1" smtClean="0">
                <a:latin typeface="Arial" pitchFamily="34" charset="0"/>
              </a:rPr>
              <a:t>Diabetes Care </a:t>
            </a:r>
            <a:r>
              <a:rPr lang="en-US" altLang="en-US" sz="1000" smtClean="0">
                <a:latin typeface="Arial" pitchFamily="34" charset="0"/>
              </a:rPr>
              <a:t>. 2003;26:2929-2940.</a:t>
            </a:r>
          </a:p>
          <a:p>
            <a:pPr eaLnBrk="1" hangingPunct="1"/>
            <a:r>
              <a:rPr lang="en-US" altLang="en-US" sz="1000" smtClean="0">
                <a:latin typeface="Arial" pitchFamily="34" charset="0"/>
              </a:rPr>
              <a:t>Dungan K, Buse JB. Glucagon-like peptide 1 </a:t>
            </a:r>
            <a:r>
              <a:rPr lang="en-US" altLang="en-US" sz="1000" smtClean="0">
                <a:latin typeface="Arial" pitchFamily="34" charset="0"/>
                <a:cs typeface="Arial" pitchFamily="34" charset="0"/>
              </a:rPr>
              <a:t>- </a:t>
            </a:r>
            <a:r>
              <a:rPr lang="en-US" altLang="en-US" sz="1000" smtClean="0">
                <a:latin typeface="Arial" pitchFamily="34" charset="0"/>
              </a:rPr>
              <a:t>based therapies for type 2 diabetes: a focus on exenatide. </a:t>
            </a:r>
            <a:r>
              <a:rPr lang="en-US" altLang="en-US" sz="1000" i="1" smtClean="0">
                <a:latin typeface="Arial" pitchFamily="34" charset="0"/>
              </a:rPr>
              <a:t>Clin Diabetes </a:t>
            </a:r>
            <a:r>
              <a:rPr lang="en-US" altLang="en-US" sz="1000" smtClean="0">
                <a:latin typeface="Arial" pitchFamily="34" charset="0"/>
              </a:rPr>
              <a:t>. 2005;23:56-62.</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7"/>
          <p:cNvSpPr txBox="1">
            <a:spLocks noGrp="1" noChangeArrowheads="1"/>
          </p:cNvSpPr>
          <p:nvPr/>
        </p:nvSpPr>
        <p:spPr bwMode="auto">
          <a:xfrm>
            <a:off x="900113" y="8312150"/>
            <a:ext cx="5516562" cy="830263"/>
          </a:xfrm>
          <a:prstGeom prst="rect">
            <a:avLst/>
          </a:prstGeom>
          <a:noFill/>
          <a:ln w="9525">
            <a:noFill/>
            <a:miter lim="800000"/>
            <a:headEnd/>
            <a:tailEnd/>
          </a:ln>
        </p:spPr>
        <p:txBody>
          <a:bodyPr lIns="0" tIns="0" bIns="288000" anchor="b"/>
          <a:lstStyle/>
          <a:p>
            <a:r>
              <a:rPr lang="en-US" altLang="en-US" sz="800" b="1">
                <a:latin typeface="Imago"/>
              </a:rPr>
              <a:t>Slide</a:t>
            </a:r>
            <a:fld id="{D4C17769-14FF-4E12-998A-8F9B6F1E8BDE}" type="slidenum">
              <a:rPr lang="en-US" altLang="en-US" sz="800" b="1">
                <a:latin typeface="Imago"/>
              </a:rPr>
              <a:pPr/>
              <a:t>82</a:t>
            </a:fld>
            <a:r>
              <a:rPr lang="en-US" altLang="en-US" sz="800" b="1">
                <a:latin typeface="Imago"/>
              </a:rPr>
              <a:t>   </a:t>
            </a:r>
          </a:p>
          <a:p>
            <a:endParaRPr lang="en-US" altLang="en-US" sz="800" b="1">
              <a:latin typeface="Imago"/>
            </a:endParaRPr>
          </a:p>
        </p:txBody>
      </p:sp>
      <p:sp>
        <p:nvSpPr>
          <p:cNvPr id="165891" name="Rectangle 7"/>
          <p:cNvSpPr txBox="1">
            <a:spLocks noGrp="1" noChangeArrowheads="1"/>
          </p:cNvSpPr>
          <p:nvPr/>
        </p:nvSpPr>
        <p:spPr bwMode="auto">
          <a:xfrm>
            <a:off x="3884613" y="8686800"/>
            <a:ext cx="2973387" cy="457200"/>
          </a:xfrm>
          <a:prstGeom prst="rect">
            <a:avLst/>
          </a:prstGeom>
          <a:noFill/>
          <a:ln w="9525">
            <a:noFill/>
            <a:miter lim="800000"/>
            <a:headEnd/>
            <a:tailEnd/>
          </a:ln>
        </p:spPr>
        <p:txBody>
          <a:bodyPr lIns="93173" tIns="46587" rIns="93173" bIns="46587" anchor="b"/>
          <a:lstStyle/>
          <a:p>
            <a:pPr algn="r" defTabSz="931863" eaLnBrk="0" hangingPunct="0"/>
            <a:fld id="{B071114B-D1C6-4ED0-9060-FC58E600557E}" type="slidenum">
              <a:rPr lang="de-DE" altLang="en-US" sz="1200" b="1">
                <a:latin typeface="Lucida Grande"/>
                <a:ea typeface="MS PGothic" pitchFamily="34" charset="-128"/>
              </a:rPr>
              <a:pPr algn="r" defTabSz="931863" eaLnBrk="0" hangingPunct="0"/>
              <a:t>82</a:t>
            </a:fld>
            <a:endParaRPr lang="de-DE" altLang="en-US" sz="1200" b="1">
              <a:latin typeface="Lucida Grande"/>
              <a:ea typeface="MS PGothic" pitchFamily="34" charset="-128"/>
            </a:endParaRPr>
          </a:p>
        </p:txBody>
      </p:sp>
      <p:sp>
        <p:nvSpPr>
          <p:cNvPr id="165892" name="Rectangle 2"/>
          <p:cNvSpPr>
            <a:spLocks noGrp="1" noRot="1" noChangeAspect="1" noChangeArrowheads="1" noTextEdit="1"/>
          </p:cNvSpPr>
          <p:nvPr>
            <p:ph type="sldImg"/>
          </p:nvPr>
        </p:nvSpPr>
        <p:spPr>
          <a:xfrm>
            <a:off x="552450" y="207963"/>
            <a:ext cx="3043238" cy="2282825"/>
          </a:xfrm>
          <a:ln/>
        </p:spPr>
      </p:sp>
      <p:sp>
        <p:nvSpPr>
          <p:cNvPr id="165893" name="Rectangle 3"/>
          <p:cNvSpPr>
            <a:spLocks noGrp="1" noChangeArrowheads="1"/>
          </p:cNvSpPr>
          <p:nvPr>
            <p:ph type="body" idx="1"/>
          </p:nvPr>
        </p:nvSpPr>
        <p:spPr>
          <a:xfrm>
            <a:off x="463550" y="2551113"/>
            <a:ext cx="6110288" cy="6392862"/>
          </a:xfrm>
          <a:noFill/>
          <a:ln/>
        </p:spPr>
        <p:txBody>
          <a:bodyPr lIns="93173" tIns="46587" rIns="93173" bIns="46587"/>
          <a:lstStyle/>
          <a:p>
            <a:pPr eaLnBrk="1" hangingPunct="1">
              <a:spcBef>
                <a:spcPct val="0"/>
              </a:spcBef>
            </a:pPr>
            <a:endParaRPr lang="en-GB" altLang="en-US" smtClean="0"/>
          </a:p>
        </p:txBody>
      </p:sp>
      <p:sp>
        <p:nvSpPr>
          <p:cNvPr id="165894" name="Text Box 4"/>
          <p:cNvSpPr txBox="1">
            <a:spLocks noChangeArrowheads="1"/>
          </p:cNvSpPr>
          <p:nvPr/>
        </p:nvSpPr>
        <p:spPr bwMode="auto">
          <a:xfrm>
            <a:off x="3609975" y="195263"/>
            <a:ext cx="2981325" cy="2292350"/>
          </a:xfrm>
          <a:prstGeom prst="rect">
            <a:avLst/>
          </a:prstGeom>
          <a:solidFill>
            <a:srgbClr val="CCFFCC"/>
          </a:solidFill>
          <a:ln w="9525">
            <a:solidFill>
              <a:schemeClr val="tx1"/>
            </a:solidFill>
            <a:miter lim="800000"/>
            <a:headEnd/>
            <a:tailEnd/>
          </a:ln>
        </p:spPr>
        <p:txBody>
          <a:bodyPr lIns="91751" tIns="45875" rIns="91751" bIns="45875"/>
          <a:lstStyle/>
          <a:p>
            <a:pPr defTabSz="917575" eaLnBrk="0" hangingPunct="0">
              <a:lnSpc>
                <a:spcPct val="80000"/>
              </a:lnSpc>
              <a:spcBef>
                <a:spcPct val="30000"/>
              </a:spcBef>
            </a:pPr>
            <a:r>
              <a:rPr lang="en-US" altLang="en-US" sz="900" b="1">
                <a:latin typeface="Imago Book"/>
                <a:ea typeface="MS PGothic" pitchFamily="34" charset="-128"/>
              </a:rPr>
              <a:t>Slide Notes:</a:t>
            </a:r>
          </a:p>
          <a:p>
            <a:pPr defTabSz="917575" eaLnBrk="0" hangingPunct="0">
              <a:lnSpc>
                <a:spcPct val="80000"/>
              </a:lnSpc>
              <a:spcBef>
                <a:spcPct val="30000"/>
              </a:spcBef>
            </a:pPr>
            <a:endParaRPr lang="en-GB" altLang="en-US" sz="900" b="1">
              <a:latin typeface="Imago Book"/>
              <a:ea typeface="MS PGothic" pitchFamily="34" charset="-128"/>
            </a:endParaRPr>
          </a:p>
          <a:p>
            <a:pPr defTabSz="917575" eaLnBrk="0" hangingPunct="0"/>
            <a:r>
              <a:rPr lang="en-US" altLang="en-US" sz="900" b="1">
                <a:latin typeface="Imago Book"/>
                <a:ea typeface="MS PGothic" pitchFamily="34" charset="-128"/>
              </a:rPr>
              <a:t>This example of a single day blood glucose profile highlights:</a:t>
            </a:r>
          </a:p>
          <a:p>
            <a:pPr defTabSz="917575" eaLnBrk="0" hangingPunct="0"/>
            <a:endParaRPr lang="en-GB" altLang="en-US" sz="900" b="1">
              <a:latin typeface="Imago Book"/>
              <a:ea typeface="MS PGothic" pitchFamily="34" charset="-128"/>
            </a:endParaRPr>
          </a:p>
          <a:p>
            <a:pPr defTabSz="917575" eaLnBrk="0" hangingPunct="0"/>
            <a:r>
              <a:rPr lang="en-US" altLang="en-US" sz="900" b="1">
                <a:latin typeface="Imago Book"/>
                <a:ea typeface="MS PGothic" pitchFamily="34" charset="-128"/>
              </a:rPr>
              <a:t>High fasting glucose</a:t>
            </a:r>
          </a:p>
          <a:p>
            <a:pPr defTabSz="917575" eaLnBrk="0" hangingPunct="0"/>
            <a:r>
              <a:rPr lang="en-US" altLang="en-US" sz="900" b="1">
                <a:latin typeface="Imago Book"/>
                <a:ea typeface="MS PGothic" pitchFamily="34" charset="-128"/>
              </a:rPr>
              <a:t>Raised pre-prandial glucose</a:t>
            </a:r>
          </a:p>
          <a:p>
            <a:pPr defTabSz="917575" eaLnBrk="0" hangingPunct="0"/>
            <a:r>
              <a:rPr lang="en-US" altLang="en-US" sz="900" b="1">
                <a:latin typeface="Imago Book"/>
                <a:ea typeface="MS PGothic" pitchFamily="34" charset="-128"/>
              </a:rPr>
              <a:t>Raised post-prandial glucose</a:t>
            </a:r>
          </a:p>
          <a:p>
            <a:pPr defTabSz="917575" eaLnBrk="0" hangingPunct="0"/>
            <a:endParaRPr lang="en-GB" altLang="en-US" sz="900" b="1">
              <a:latin typeface="Imago Book"/>
              <a:ea typeface="MS PGothic" pitchFamily="34" charset="-128"/>
            </a:endParaRPr>
          </a:p>
          <a:p>
            <a:pPr defTabSz="917575" eaLnBrk="0" hangingPunct="0"/>
            <a:r>
              <a:rPr lang="en-US" altLang="en-US" sz="900" b="1">
                <a:latin typeface="Imago Book"/>
                <a:ea typeface="MS PGothic" pitchFamily="34" charset="-128"/>
              </a:rPr>
              <a:t>Use the suggested question to explore the audience's views and promote discussion.</a:t>
            </a:r>
          </a:p>
          <a:p>
            <a:pPr defTabSz="917575" eaLnBrk="0" hangingPunct="0"/>
            <a:endParaRPr lang="en-GB" altLang="en-US" sz="900" b="1">
              <a:latin typeface="Imago Book"/>
              <a:ea typeface="MS PGothic" pitchFamily="34" charset="-128"/>
            </a:endParaRPr>
          </a:p>
          <a:p>
            <a:pPr defTabSz="917575" eaLnBrk="0" hangingPunct="0"/>
            <a:endParaRPr lang="en-GB" altLang="en-US" sz="900" b="1">
              <a:latin typeface="Imago Book"/>
              <a:ea typeface="MS PGothic" pitchFamily="34" charset="-128"/>
            </a:endParaRPr>
          </a:p>
          <a:p>
            <a:pPr defTabSz="917575" eaLnBrk="0" hangingPunct="0"/>
            <a:endParaRPr lang="en-GB" altLang="en-US" sz="800" b="1">
              <a:ea typeface="MS PGothic" pitchFamily="34" charset="-128"/>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7"/>
          <p:cNvSpPr>
            <a:spLocks noGrp="1" noChangeArrowheads="1"/>
          </p:cNvSpPr>
          <p:nvPr>
            <p:ph type="sldNum" sz="quarter" idx="5"/>
          </p:nvPr>
        </p:nvSpPr>
        <p:spPr/>
        <p:txBody>
          <a:bodyPr/>
          <a:lstStyle/>
          <a:p>
            <a:pPr>
              <a:defRPr/>
            </a:pPr>
            <a:fld id="{7D466CF2-44A0-430B-B605-ECD5F2B9AD04}" type="slidenum">
              <a:rPr lang="en-GB" altLang="en-US" smtClean="0">
                <a:solidFill>
                  <a:schemeClr val="hlink"/>
                </a:solidFill>
                <a:latin typeface="Verdana" pitchFamily="34" charset="0"/>
              </a:rPr>
              <a:pPr>
                <a:defRPr/>
              </a:pPr>
              <a:t>85</a:t>
            </a:fld>
            <a:endParaRPr lang="en-GB" altLang="en-US" smtClean="0">
              <a:solidFill>
                <a:schemeClr val="hlink"/>
              </a:solidFill>
              <a:latin typeface="Verdana" pitchFamily="34" charset="0"/>
            </a:endParaRPr>
          </a:p>
        </p:txBody>
      </p:sp>
      <p:sp>
        <p:nvSpPr>
          <p:cNvPr id="166915" name="Rectangle 2"/>
          <p:cNvSpPr>
            <a:spLocks noGrp="1" noRot="1" noChangeAspect="1" noChangeArrowheads="1" noTextEdit="1"/>
          </p:cNvSpPr>
          <p:nvPr>
            <p:ph type="sldImg"/>
          </p:nvPr>
        </p:nvSpPr>
        <p:spPr>
          <a:xfrm>
            <a:off x="855663" y="715963"/>
            <a:ext cx="5168900" cy="3876675"/>
          </a:xfrm>
          <a:ln/>
        </p:spPr>
      </p:sp>
      <p:sp>
        <p:nvSpPr>
          <p:cNvPr id="166916" name="Rectangle 3"/>
          <p:cNvSpPr>
            <a:spLocks noGrp="1" noChangeArrowheads="1"/>
          </p:cNvSpPr>
          <p:nvPr>
            <p:ph type="body" idx="1"/>
          </p:nvPr>
        </p:nvSpPr>
        <p:spPr>
          <a:noFill/>
          <a:ln/>
        </p:spPr>
        <p:txBody>
          <a:bodyPr/>
          <a:lstStyle/>
          <a:p>
            <a:pPr eaLnBrk="1" hangingPunct="1">
              <a:lnSpc>
                <a:spcPct val="90000"/>
              </a:lnSpc>
              <a:spcBef>
                <a:spcPct val="20000"/>
              </a:spcBef>
              <a:buClr>
                <a:schemeClr val="accent1"/>
              </a:buClr>
            </a:pPr>
            <a:endParaRPr lang="en-GB" alt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Slide Image Placeholder 1"/>
          <p:cNvSpPr>
            <a:spLocks noGrp="1" noRot="1" noChangeAspect="1" noTextEdit="1"/>
          </p:cNvSpPr>
          <p:nvPr>
            <p:ph type="sldImg"/>
          </p:nvPr>
        </p:nvSpPr>
        <p:spPr>
          <a:ln/>
        </p:spPr>
      </p:sp>
      <p:sp>
        <p:nvSpPr>
          <p:cNvPr id="167939" name="Notes Placeholder 2"/>
          <p:cNvSpPr>
            <a:spLocks noGrp="1"/>
          </p:cNvSpPr>
          <p:nvPr>
            <p:ph type="body" idx="1"/>
          </p:nvPr>
        </p:nvSpPr>
        <p:spPr>
          <a:noFill/>
          <a:ln/>
        </p:spPr>
        <p:txBody>
          <a:bodyPr/>
          <a:lstStyle/>
          <a:p>
            <a:pPr eaLnBrk="1" hangingPunct="1">
              <a:spcBef>
                <a:spcPct val="0"/>
              </a:spcBef>
            </a:pPr>
            <a:endParaRPr lang="sr-Latn-CS" altLang="en-US" smtClean="0"/>
          </a:p>
        </p:txBody>
      </p:sp>
      <p:sp>
        <p:nvSpPr>
          <p:cNvPr id="150532" name="Slide Number Placeholder 3"/>
          <p:cNvSpPr>
            <a:spLocks noGrp="1"/>
          </p:cNvSpPr>
          <p:nvPr>
            <p:ph type="sldNum" sz="quarter" idx="5"/>
          </p:nvPr>
        </p:nvSpPr>
        <p:spPr/>
        <p:txBody>
          <a:bodyPr/>
          <a:lstStyle/>
          <a:p>
            <a:pPr>
              <a:defRPr/>
            </a:pPr>
            <a:fld id="{2BDE0168-AADF-4618-9627-19E19FF199A9}" type="slidenum">
              <a:rPr lang="sr-Latn-CS" altLang="en-US" smtClean="0"/>
              <a:pPr>
                <a:defRPr/>
              </a:pPr>
              <a:t>86</a:t>
            </a:fld>
            <a:endParaRPr lang="sr-Latn-CS" alt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Slide Image Placeholder 1"/>
          <p:cNvSpPr>
            <a:spLocks noGrp="1" noRot="1" noChangeAspect="1" noTextEdit="1"/>
          </p:cNvSpPr>
          <p:nvPr>
            <p:ph type="sldImg"/>
          </p:nvPr>
        </p:nvSpPr>
        <p:spPr>
          <a:ln/>
        </p:spPr>
      </p:sp>
      <p:sp>
        <p:nvSpPr>
          <p:cNvPr id="168963" name="Notes Placeholder 2"/>
          <p:cNvSpPr>
            <a:spLocks noGrp="1"/>
          </p:cNvSpPr>
          <p:nvPr>
            <p:ph type="body" idx="1"/>
          </p:nvPr>
        </p:nvSpPr>
        <p:spPr>
          <a:noFill/>
          <a:ln/>
        </p:spPr>
        <p:txBody>
          <a:bodyPr/>
          <a:lstStyle/>
          <a:p>
            <a:pPr eaLnBrk="1" hangingPunct="1"/>
            <a:endParaRPr lang="en-GB" altLang="en-US" smtClean="0"/>
          </a:p>
        </p:txBody>
      </p:sp>
      <p:sp>
        <p:nvSpPr>
          <p:cNvPr id="151556" name="Slide Number Placeholder 3"/>
          <p:cNvSpPr>
            <a:spLocks noGrp="1"/>
          </p:cNvSpPr>
          <p:nvPr>
            <p:ph type="sldNum" sz="quarter" idx="5"/>
          </p:nvPr>
        </p:nvSpPr>
        <p:spPr/>
        <p:txBody>
          <a:bodyPr/>
          <a:lstStyle/>
          <a:p>
            <a:pPr>
              <a:defRPr/>
            </a:pPr>
            <a:fld id="{2A7B6D72-91EC-40C7-BAB9-0CD2133469A1}" type="slidenum">
              <a:rPr lang="en-GB" altLang="en-US" smtClean="0">
                <a:solidFill>
                  <a:srgbClr val="000000"/>
                </a:solidFill>
              </a:rPr>
              <a:pPr>
                <a:defRPr/>
              </a:pPr>
              <a:t>87</a:t>
            </a:fld>
            <a:endParaRPr lang="en-GB" altLang="en-US" smtClean="0">
              <a:solidFill>
                <a:srgbClr val="000000"/>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2"/>
          <p:cNvSpPr>
            <a:spLocks noGrp="1" noRot="1" noChangeAspect="1" noChangeArrowheads="1" noTextEdit="1"/>
          </p:cNvSpPr>
          <p:nvPr>
            <p:ph type="sldImg"/>
          </p:nvPr>
        </p:nvSpPr>
        <p:spPr>
          <a:ln/>
        </p:spPr>
      </p:sp>
      <p:sp>
        <p:nvSpPr>
          <p:cNvPr id="138243" name="Rectangle 3"/>
          <p:cNvSpPr>
            <a:spLocks noGrp="1" noChangeArrowheads="1"/>
          </p:cNvSpPr>
          <p:nvPr>
            <p:ph type="body" idx="1"/>
          </p:nvPr>
        </p:nvSpPr>
        <p:spPr>
          <a:xfrm>
            <a:off x="0" y="4343400"/>
            <a:ext cx="6858000" cy="4114800"/>
          </a:xfrm>
          <a:noFill/>
          <a:ln/>
        </p:spPr>
        <p:txBody>
          <a:bodyPr/>
          <a:lstStyle/>
          <a:p>
            <a:pPr eaLnBrk="1" hangingPunct="1"/>
            <a:endParaRPr lang="en-US" altLang="en-US" smtClean="0">
              <a:solidFill>
                <a:srgbClr val="FFFF00"/>
              </a:solidFill>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7"/>
          <p:cNvSpPr>
            <a:spLocks noGrp="1" noChangeArrowheads="1"/>
          </p:cNvSpPr>
          <p:nvPr>
            <p:ph type="sldNum" sz="quarter" idx="5"/>
          </p:nvPr>
        </p:nvSpPr>
        <p:spPr/>
        <p:txBody>
          <a:bodyPr/>
          <a:lstStyle/>
          <a:p>
            <a:pPr>
              <a:defRPr/>
            </a:pPr>
            <a:fld id="{E5DB4F3E-FB3F-4A0E-8CD1-BC0240022FD4}" type="slidenum">
              <a:rPr lang="en-GB" altLang="en-US" smtClean="0"/>
              <a:pPr>
                <a:defRPr/>
              </a:pPr>
              <a:t>101</a:t>
            </a:fld>
            <a:endParaRPr lang="en-GB" altLang="en-US" smtClean="0"/>
          </a:p>
        </p:txBody>
      </p:sp>
      <p:sp>
        <p:nvSpPr>
          <p:cNvPr id="169987" name="Rectangle 2"/>
          <p:cNvSpPr>
            <a:spLocks noGrp="1" noRot="1" noChangeAspect="1" noChangeArrowheads="1" noTextEdit="1"/>
          </p:cNvSpPr>
          <p:nvPr>
            <p:ph type="sldImg"/>
          </p:nvPr>
        </p:nvSpPr>
        <p:spPr>
          <a:xfrm>
            <a:off x="1143000" y="714375"/>
            <a:ext cx="4575175" cy="3430588"/>
          </a:xfrm>
          <a:ln/>
        </p:spPr>
      </p:sp>
      <p:sp>
        <p:nvSpPr>
          <p:cNvPr id="169988" name="Rectangle 3"/>
          <p:cNvSpPr>
            <a:spLocks noGrp="1" noChangeArrowheads="1"/>
          </p:cNvSpPr>
          <p:nvPr>
            <p:ph type="body" idx="1"/>
          </p:nvPr>
        </p:nvSpPr>
        <p:spPr>
          <a:xfrm>
            <a:off x="987425" y="4360863"/>
            <a:ext cx="4883150" cy="4073525"/>
          </a:xfrm>
          <a:noFill/>
          <a:ln/>
        </p:spPr>
        <p:txBody>
          <a:bodyPr/>
          <a:lstStyle/>
          <a:p>
            <a:pPr marL="93663" indent="-93663" eaLnBrk="1" hangingPunct="1">
              <a:spcBef>
                <a:spcPct val="0"/>
              </a:spcBef>
            </a:pPr>
            <a:endParaRPr lang="en-US" alt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7"/>
          <p:cNvSpPr>
            <a:spLocks noGrp="1" noChangeArrowheads="1"/>
          </p:cNvSpPr>
          <p:nvPr>
            <p:ph type="sldNum" sz="quarter" idx="5"/>
          </p:nvPr>
        </p:nvSpPr>
        <p:spPr/>
        <p:txBody>
          <a:bodyPr/>
          <a:lstStyle/>
          <a:p>
            <a:pPr>
              <a:defRPr/>
            </a:pPr>
            <a:fld id="{3859FE49-44FD-4196-BF18-A4A15BAA7500}" type="slidenum">
              <a:rPr lang="en-GB" altLang="en-US" smtClean="0">
                <a:latin typeface="Times" pitchFamily="18" charset="0"/>
              </a:rPr>
              <a:pPr>
                <a:defRPr/>
              </a:pPr>
              <a:t>102</a:t>
            </a:fld>
            <a:endParaRPr lang="en-GB" altLang="en-US" smtClean="0">
              <a:latin typeface="Times" pitchFamily="18" charset="0"/>
            </a:endParaRPr>
          </a:p>
        </p:txBody>
      </p:sp>
      <p:sp>
        <p:nvSpPr>
          <p:cNvPr id="172035" name="Rectangle 2"/>
          <p:cNvSpPr>
            <a:spLocks noGrp="1" noRot="1" noChangeAspect="1" noChangeArrowheads="1" noTextEdit="1"/>
          </p:cNvSpPr>
          <p:nvPr>
            <p:ph type="sldImg"/>
          </p:nvPr>
        </p:nvSpPr>
        <p:spPr>
          <a:xfrm>
            <a:off x="1125538" y="684213"/>
            <a:ext cx="4573587" cy="3429000"/>
          </a:xfrm>
          <a:ln/>
        </p:spPr>
      </p:sp>
      <p:sp>
        <p:nvSpPr>
          <p:cNvPr id="172036" name="Rectangle 3"/>
          <p:cNvSpPr>
            <a:spLocks noGrp="1" noChangeArrowheads="1"/>
          </p:cNvSpPr>
          <p:nvPr>
            <p:ph type="body" idx="1"/>
          </p:nvPr>
        </p:nvSpPr>
        <p:spPr>
          <a:noFill/>
          <a:ln/>
        </p:spPr>
        <p:txBody>
          <a:bodyPr/>
          <a:lstStyle/>
          <a:p>
            <a:pPr eaLnBrk="1" hangingPunct="1">
              <a:buSzPct val="300000"/>
            </a:pPr>
            <a:endParaRPr lang="en-US" altLang="en-US" sz="1400" smtClean="0">
              <a:solidFill>
                <a:srgbClr val="FF0000"/>
              </a:solidFill>
              <a:latin typeface="Verdana" pitchFamily="34" charset="0"/>
            </a:endParaRPr>
          </a:p>
          <a:p>
            <a:pPr eaLnBrk="1" hangingPunct="1"/>
            <a:endParaRPr lang="en-GB" altLang="en-US" sz="1400" smtClean="0">
              <a:latin typeface="Verdana" pitchFamily="34"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7"/>
          <p:cNvSpPr>
            <a:spLocks noGrp="1" noChangeArrowheads="1"/>
          </p:cNvSpPr>
          <p:nvPr>
            <p:ph type="sldNum" sz="quarter" idx="5"/>
          </p:nvPr>
        </p:nvSpPr>
        <p:spPr/>
        <p:txBody>
          <a:bodyPr/>
          <a:lstStyle/>
          <a:p>
            <a:pPr>
              <a:defRPr/>
            </a:pPr>
            <a:fld id="{6CDB721A-27A5-486D-AEB4-CDADEBF2E1CD}" type="slidenum">
              <a:rPr lang="en-GB" altLang="en-US" smtClean="0">
                <a:latin typeface="Times" pitchFamily="18" charset="0"/>
              </a:rPr>
              <a:pPr>
                <a:defRPr/>
              </a:pPr>
              <a:t>103</a:t>
            </a:fld>
            <a:endParaRPr lang="en-GB" altLang="en-US" smtClean="0">
              <a:latin typeface="Times" pitchFamily="18" charset="0"/>
            </a:endParaRPr>
          </a:p>
        </p:txBody>
      </p:sp>
      <p:sp>
        <p:nvSpPr>
          <p:cNvPr id="173059" name="Rectangle 2"/>
          <p:cNvSpPr>
            <a:spLocks noGrp="1" noRot="1" noChangeAspect="1" noChangeArrowheads="1" noTextEdit="1"/>
          </p:cNvSpPr>
          <p:nvPr>
            <p:ph type="sldImg"/>
          </p:nvPr>
        </p:nvSpPr>
        <p:spPr>
          <a:ln/>
        </p:spPr>
      </p:sp>
      <p:sp>
        <p:nvSpPr>
          <p:cNvPr id="173060" name="Rectangle 3"/>
          <p:cNvSpPr>
            <a:spLocks noGrp="1" noChangeArrowheads="1"/>
          </p:cNvSpPr>
          <p:nvPr>
            <p:ph type="body" idx="1"/>
          </p:nvPr>
        </p:nvSpPr>
        <p:spPr>
          <a:noFill/>
          <a:ln/>
        </p:spPr>
        <p:txBody>
          <a:bodyPr/>
          <a:lstStyle/>
          <a:p>
            <a:pPr eaLnBrk="1" hangingPunct="1"/>
            <a:endParaRPr lang="fr-FR" altLang="en-US" smtClean="0">
              <a:latin typeface="Times" pitchFamily="18" charset="0"/>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1031"/>
          <p:cNvSpPr>
            <a:spLocks noGrp="1" noChangeArrowheads="1"/>
          </p:cNvSpPr>
          <p:nvPr>
            <p:ph type="sldNum" sz="quarter" idx="5"/>
          </p:nvPr>
        </p:nvSpPr>
        <p:spPr/>
        <p:txBody>
          <a:bodyPr/>
          <a:lstStyle/>
          <a:p>
            <a:pPr>
              <a:defRPr/>
            </a:pPr>
            <a:fld id="{DCF6F7C0-1F36-48B1-A9F6-CCD6869F1A0A}" type="slidenum">
              <a:rPr lang="en-US" altLang="en-US" smtClean="0">
                <a:latin typeface="Arial" pitchFamily="34" charset="0"/>
              </a:rPr>
              <a:pPr>
                <a:defRPr/>
              </a:pPr>
              <a:t>105</a:t>
            </a:fld>
            <a:endParaRPr lang="en-US" altLang="en-US" smtClean="0">
              <a:latin typeface="Arial" pitchFamily="34" charset="0"/>
            </a:endParaRPr>
          </a:p>
        </p:txBody>
      </p:sp>
      <p:sp>
        <p:nvSpPr>
          <p:cNvPr id="174083" name="Rectangle 2"/>
          <p:cNvSpPr>
            <a:spLocks noGrp="1" noRot="1" noChangeAspect="1" noChangeArrowheads="1" noTextEdit="1"/>
          </p:cNvSpPr>
          <p:nvPr>
            <p:ph type="sldImg"/>
          </p:nvPr>
        </p:nvSpPr>
        <p:spPr>
          <a:ln/>
        </p:spPr>
      </p:sp>
      <p:sp>
        <p:nvSpPr>
          <p:cNvPr id="174084" name="Rectangle 3"/>
          <p:cNvSpPr>
            <a:spLocks noGrp="1" noChangeArrowheads="1"/>
          </p:cNvSpPr>
          <p:nvPr>
            <p:ph type="body" idx="1"/>
          </p:nvPr>
        </p:nvSpPr>
        <p:spPr>
          <a:noFill/>
          <a:ln/>
        </p:spPr>
        <p:txBody>
          <a:bodyPr/>
          <a:lstStyle/>
          <a:p>
            <a:pPr eaLnBrk="1" hangingPunct="1"/>
            <a:endParaRPr lang="en-US" altLang="en-US" smtClean="0">
              <a:latin typeface="Arial" pitchFamily="34" charset="0"/>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7"/>
          <p:cNvSpPr>
            <a:spLocks noGrp="1" noChangeArrowheads="1"/>
          </p:cNvSpPr>
          <p:nvPr>
            <p:ph type="sldNum" sz="quarter" idx="5"/>
          </p:nvPr>
        </p:nvSpPr>
        <p:spPr/>
        <p:txBody>
          <a:bodyPr/>
          <a:lstStyle/>
          <a:p>
            <a:pPr>
              <a:defRPr/>
            </a:pPr>
            <a:fld id="{1C114A97-7E22-4811-BC27-6E9C9ED53B83}" type="slidenum">
              <a:rPr lang="en-GB" altLang="en-US" smtClean="0">
                <a:latin typeface="Times" pitchFamily="18" charset="0"/>
              </a:rPr>
              <a:pPr>
                <a:defRPr/>
              </a:pPr>
              <a:t>111</a:t>
            </a:fld>
            <a:endParaRPr lang="en-GB" altLang="en-US" smtClean="0">
              <a:latin typeface="Times" pitchFamily="18" charset="0"/>
            </a:endParaRPr>
          </a:p>
        </p:txBody>
      </p:sp>
      <p:sp>
        <p:nvSpPr>
          <p:cNvPr id="175107" name="Rectangle 2"/>
          <p:cNvSpPr>
            <a:spLocks noGrp="1" noRot="1" noChangeAspect="1" noChangeArrowheads="1" noTextEdit="1"/>
          </p:cNvSpPr>
          <p:nvPr>
            <p:ph type="sldImg"/>
          </p:nvPr>
        </p:nvSpPr>
        <p:spPr>
          <a:ln/>
        </p:spPr>
      </p:sp>
      <p:sp>
        <p:nvSpPr>
          <p:cNvPr id="175108" name="Rectangle 3"/>
          <p:cNvSpPr>
            <a:spLocks noGrp="1" noChangeArrowheads="1"/>
          </p:cNvSpPr>
          <p:nvPr>
            <p:ph type="body" idx="1"/>
          </p:nvPr>
        </p:nvSpPr>
        <p:spPr>
          <a:noFill/>
          <a:ln/>
        </p:spPr>
        <p:txBody>
          <a:bodyPr/>
          <a:lstStyle/>
          <a:p>
            <a:pPr eaLnBrk="1" hangingPunct="1"/>
            <a:endParaRPr lang="en-US" altLang="en-US" sz="1400" smtClean="0">
              <a:latin typeface="Verdana" pitchFamily="34" charset="0"/>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1031"/>
          <p:cNvSpPr>
            <a:spLocks noGrp="1" noChangeArrowheads="1"/>
          </p:cNvSpPr>
          <p:nvPr>
            <p:ph type="sldNum" sz="quarter" idx="5"/>
          </p:nvPr>
        </p:nvSpPr>
        <p:spPr/>
        <p:txBody>
          <a:bodyPr/>
          <a:lstStyle/>
          <a:p>
            <a:pPr>
              <a:defRPr/>
            </a:pPr>
            <a:fld id="{FECFD2F9-BFBB-4306-A57B-D95A3EE969CD}" type="slidenum">
              <a:rPr lang="en-US" altLang="en-US" smtClean="0">
                <a:latin typeface="Arial" pitchFamily="34" charset="0"/>
              </a:rPr>
              <a:pPr>
                <a:defRPr/>
              </a:pPr>
              <a:t>114</a:t>
            </a:fld>
            <a:endParaRPr lang="en-US" altLang="en-US" smtClean="0">
              <a:latin typeface="Arial" pitchFamily="34" charset="0"/>
            </a:endParaRPr>
          </a:p>
        </p:txBody>
      </p:sp>
      <p:sp>
        <p:nvSpPr>
          <p:cNvPr id="182275" name="Rectangle 2"/>
          <p:cNvSpPr>
            <a:spLocks noGrp="1" noRot="1" noChangeAspect="1" noChangeArrowheads="1" noTextEdit="1"/>
          </p:cNvSpPr>
          <p:nvPr>
            <p:ph type="sldImg"/>
          </p:nvPr>
        </p:nvSpPr>
        <p:spPr>
          <a:ln/>
        </p:spPr>
      </p:sp>
      <p:sp>
        <p:nvSpPr>
          <p:cNvPr id="182276" name="Rectangle 3"/>
          <p:cNvSpPr>
            <a:spLocks noGrp="1" noChangeArrowheads="1"/>
          </p:cNvSpPr>
          <p:nvPr>
            <p:ph type="body" idx="1"/>
          </p:nvPr>
        </p:nvSpPr>
        <p:spPr>
          <a:noFill/>
          <a:ln/>
        </p:spPr>
        <p:txBody>
          <a:bodyPr/>
          <a:lstStyle/>
          <a:p>
            <a:pPr eaLnBrk="1" hangingPunct="1"/>
            <a:endParaRPr lang="en-US" altLang="en-US" smtClean="0">
              <a:latin typeface="Arial" pitchFamily="34" charset="0"/>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1031"/>
          <p:cNvSpPr>
            <a:spLocks noGrp="1" noChangeArrowheads="1"/>
          </p:cNvSpPr>
          <p:nvPr>
            <p:ph type="sldNum" sz="quarter" idx="5"/>
          </p:nvPr>
        </p:nvSpPr>
        <p:spPr/>
        <p:txBody>
          <a:bodyPr/>
          <a:lstStyle/>
          <a:p>
            <a:pPr>
              <a:defRPr/>
            </a:pPr>
            <a:fld id="{53D99C8F-BC84-4EAC-B53A-E38B8C4D7930}" type="slidenum">
              <a:rPr lang="en-US" altLang="en-US" smtClean="0">
                <a:latin typeface="Arial" pitchFamily="34" charset="0"/>
              </a:rPr>
              <a:pPr>
                <a:defRPr/>
              </a:pPr>
              <a:t>115</a:t>
            </a:fld>
            <a:endParaRPr lang="en-US" altLang="en-US" smtClean="0">
              <a:latin typeface="Arial" pitchFamily="34" charset="0"/>
            </a:endParaRPr>
          </a:p>
        </p:txBody>
      </p:sp>
      <p:sp>
        <p:nvSpPr>
          <p:cNvPr id="183299" name="Rectangle 2"/>
          <p:cNvSpPr>
            <a:spLocks noGrp="1" noRot="1" noChangeAspect="1" noChangeArrowheads="1" noTextEdit="1"/>
          </p:cNvSpPr>
          <p:nvPr>
            <p:ph type="sldImg"/>
          </p:nvPr>
        </p:nvSpPr>
        <p:spPr>
          <a:ln/>
        </p:spPr>
      </p:sp>
      <p:sp>
        <p:nvSpPr>
          <p:cNvPr id="183300" name="Rectangle 3"/>
          <p:cNvSpPr>
            <a:spLocks noGrp="1" noChangeArrowheads="1"/>
          </p:cNvSpPr>
          <p:nvPr>
            <p:ph type="body" idx="1"/>
          </p:nvPr>
        </p:nvSpPr>
        <p:spPr>
          <a:noFill/>
          <a:ln/>
        </p:spPr>
        <p:txBody>
          <a:bodyPr/>
          <a:lstStyle/>
          <a:p>
            <a:pPr eaLnBrk="1" hangingPunct="1"/>
            <a:endParaRPr lang="en-US" altLang="en-US" smtClean="0">
              <a:solidFill>
                <a:srgbClr val="FF6600"/>
              </a:solidFill>
              <a:latin typeface="Arial" pitchFamily="34" charset="0"/>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Slide Image Placeholder 1"/>
          <p:cNvSpPr>
            <a:spLocks noGrp="1" noRot="1" noChangeAspect="1" noTextEdit="1"/>
          </p:cNvSpPr>
          <p:nvPr>
            <p:ph type="sldImg"/>
          </p:nvPr>
        </p:nvSpPr>
        <p:spPr>
          <a:ln/>
        </p:spPr>
      </p:sp>
      <p:sp>
        <p:nvSpPr>
          <p:cNvPr id="184323" name="Notes Placeholder 2"/>
          <p:cNvSpPr>
            <a:spLocks noGrp="1"/>
          </p:cNvSpPr>
          <p:nvPr>
            <p:ph type="body" idx="1"/>
          </p:nvPr>
        </p:nvSpPr>
        <p:spPr>
          <a:noFill/>
          <a:ln/>
        </p:spPr>
        <p:txBody>
          <a:bodyPr/>
          <a:lstStyle/>
          <a:p>
            <a:pPr eaLnBrk="1" hangingPunct="1"/>
            <a:endParaRPr lang="en-US" altLang="en-US" smtClean="0">
              <a:latin typeface="Arial" pitchFamily="34" charset="0"/>
            </a:endParaRPr>
          </a:p>
        </p:txBody>
      </p:sp>
      <p:sp>
        <p:nvSpPr>
          <p:cNvPr id="184324" name="Slide Number Placeholder 3"/>
          <p:cNvSpPr>
            <a:spLocks noGrp="1"/>
          </p:cNvSpPr>
          <p:nvPr>
            <p:ph type="sldNum" sz="quarter" idx="5"/>
          </p:nvPr>
        </p:nvSpPr>
        <p:spPr>
          <a:noFill/>
        </p:spPr>
        <p:txBody>
          <a:bodyPr/>
          <a:lstStyle/>
          <a:p>
            <a:fld id="{AA870E7E-A807-48F9-9965-D2ED19E811E7}" type="slidenum">
              <a:rPr lang="en-US" altLang="en-US" smtClean="0">
                <a:latin typeface="Arial" pitchFamily="34" charset="0"/>
                <a:cs typeface="Arial" pitchFamily="34" charset="0"/>
              </a:rPr>
              <a:pPr/>
              <a:t>126</a:t>
            </a:fld>
            <a:endParaRPr lang="en-US" altLang="en-US" smtClean="0">
              <a:latin typeface="Arial" pitchFamily="34" charset="0"/>
              <a:cs typeface="Arial" pitchFamily="34" charset="0"/>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Slide Image Placeholder 1"/>
          <p:cNvSpPr>
            <a:spLocks noGrp="1" noRot="1" noChangeAspect="1" noTextEdit="1"/>
          </p:cNvSpPr>
          <p:nvPr>
            <p:ph type="sldImg"/>
          </p:nvPr>
        </p:nvSpPr>
        <p:spPr>
          <a:ln/>
        </p:spPr>
      </p:sp>
      <p:sp>
        <p:nvSpPr>
          <p:cNvPr id="187395" name="Notes Placeholder 2"/>
          <p:cNvSpPr>
            <a:spLocks noGrp="1"/>
          </p:cNvSpPr>
          <p:nvPr>
            <p:ph type="body" idx="1"/>
          </p:nvPr>
        </p:nvSpPr>
        <p:spPr>
          <a:noFill/>
          <a:ln/>
        </p:spPr>
        <p:txBody>
          <a:bodyPr/>
          <a:lstStyle/>
          <a:p>
            <a:endParaRPr lang="en-US" altLang="en-US" smtClean="0">
              <a:latin typeface="Arial" pitchFamily="34" charset="0"/>
            </a:endParaRPr>
          </a:p>
        </p:txBody>
      </p:sp>
      <p:sp>
        <p:nvSpPr>
          <p:cNvPr id="187396" name="Slide Number Placeholder 3"/>
          <p:cNvSpPr>
            <a:spLocks noGrp="1"/>
          </p:cNvSpPr>
          <p:nvPr>
            <p:ph type="sldNum" sz="quarter" idx="5"/>
          </p:nvPr>
        </p:nvSpPr>
        <p:spPr>
          <a:noFill/>
        </p:spPr>
        <p:txBody>
          <a:bodyPr/>
          <a:lstStyle/>
          <a:p>
            <a:fld id="{FA6AD951-2AC0-403C-90F0-9FCBC281E3F0}" type="slidenum">
              <a:rPr lang="en-US" altLang="en-US" smtClean="0">
                <a:latin typeface="Arial" pitchFamily="34" charset="0"/>
                <a:cs typeface="Arial" pitchFamily="34" charset="0"/>
              </a:rPr>
              <a:pPr/>
              <a:t>127</a:t>
            </a:fld>
            <a:endParaRPr lang="en-US" altLang="en-US" smtClean="0">
              <a:latin typeface="Arial" pitchFamily="34" charset="0"/>
              <a:cs typeface="Arial" pitchFamily="34" charset="0"/>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Slide Image Placeholder 1"/>
          <p:cNvSpPr>
            <a:spLocks noGrp="1" noRot="1" noChangeAspect="1" noTextEdit="1"/>
          </p:cNvSpPr>
          <p:nvPr>
            <p:ph type="sldImg"/>
          </p:nvPr>
        </p:nvSpPr>
        <p:spPr>
          <a:ln/>
        </p:spPr>
      </p:sp>
      <p:sp>
        <p:nvSpPr>
          <p:cNvPr id="188419" name="Notes Placeholder 2"/>
          <p:cNvSpPr>
            <a:spLocks noGrp="1"/>
          </p:cNvSpPr>
          <p:nvPr>
            <p:ph type="body" idx="1"/>
          </p:nvPr>
        </p:nvSpPr>
        <p:spPr>
          <a:noFill/>
          <a:ln/>
        </p:spPr>
        <p:txBody>
          <a:bodyPr/>
          <a:lstStyle/>
          <a:p>
            <a:endParaRPr lang="en-US" altLang="en-US" smtClean="0">
              <a:latin typeface="Arial" pitchFamily="34" charset="0"/>
            </a:endParaRPr>
          </a:p>
        </p:txBody>
      </p:sp>
      <p:sp>
        <p:nvSpPr>
          <p:cNvPr id="188420" name="Slide Number Placeholder 3"/>
          <p:cNvSpPr>
            <a:spLocks noGrp="1"/>
          </p:cNvSpPr>
          <p:nvPr>
            <p:ph type="sldNum" sz="quarter" idx="5"/>
          </p:nvPr>
        </p:nvSpPr>
        <p:spPr>
          <a:noFill/>
        </p:spPr>
        <p:txBody>
          <a:bodyPr/>
          <a:lstStyle/>
          <a:p>
            <a:fld id="{1D23FB4C-4B47-4A6C-862C-2643B8E4826C}" type="slidenum">
              <a:rPr lang="en-US" altLang="en-US" smtClean="0">
                <a:latin typeface="Arial" pitchFamily="34" charset="0"/>
                <a:cs typeface="Arial" pitchFamily="34" charset="0"/>
              </a:rPr>
              <a:pPr/>
              <a:t>128</a:t>
            </a:fld>
            <a:endParaRPr lang="en-US" altLang="en-US" smtClean="0">
              <a:latin typeface="Arial" pitchFamily="34" charset="0"/>
              <a:cs typeface="Arial"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7"/>
          <p:cNvSpPr>
            <a:spLocks noGrp="1" noChangeArrowheads="1"/>
          </p:cNvSpPr>
          <p:nvPr>
            <p:ph type="sldNum" sz="quarter" idx="5"/>
          </p:nvPr>
        </p:nvSpPr>
        <p:spPr/>
        <p:txBody>
          <a:bodyPr/>
          <a:lstStyle/>
          <a:p>
            <a:pPr>
              <a:defRPr/>
            </a:pPr>
            <a:fld id="{00D1FFC1-A4F9-4894-8263-11F70B2E7A0B}" type="slidenum">
              <a:rPr lang="en-US" altLang="en-US" smtClean="0"/>
              <a:pPr>
                <a:defRPr/>
              </a:pPr>
              <a:t>34</a:t>
            </a:fld>
            <a:endParaRPr lang="en-US" altLang="en-US" smtClean="0"/>
          </a:p>
        </p:txBody>
      </p:sp>
      <p:sp>
        <p:nvSpPr>
          <p:cNvPr id="140291" name="Rectangle 2"/>
          <p:cNvSpPr>
            <a:spLocks noGrp="1" noRot="1" noChangeAspect="1" noChangeArrowheads="1" noTextEdit="1"/>
          </p:cNvSpPr>
          <p:nvPr>
            <p:ph type="sldImg"/>
          </p:nvPr>
        </p:nvSpPr>
        <p:spPr>
          <a:xfrm>
            <a:off x="1141413" y="685800"/>
            <a:ext cx="4575175" cy="3430588"/>
          </a:xfrm>
          <a:ln/>
        </p:spPr>
      </p:sp>
      <p:sp>
        <p:nvSpPr>
          <p:cNvPr id="140292" name="Rectangle 3"/>
          <p:cNvSpPr>
            <a:spLocks noGrp="1" noChangeArrowheads="1"/>
          </p:cNvSpPr>
          <p:nvPr>
            <p:ph type="body" idx="1"/>
          </p:nvPr>
        </p:nvSpPr>
        <p:spPr>
          <a:noFill/>
          <a:ln/>
        </p:spPr>
        <p:txBody>
          <a:bodyPr/>
          <a:lstStyle/>
          <a:p>
            <a:pPr marL="114300" indent="-114300" eaLnBrk="1" hangingPunct="1">
              <a:spcBef>
                <a:spcPct val="0"/>
              </a:spcBef>
            </a:pPr>
            <a:endParaRPr lang="en-US" altLang="en-US" sz="1000"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Slide Image Placeholder 1"/>
          <p:cNvSpPr>
            <a:spLocks noGrp="1" noRot="1" noChangeAspect="1" noTextEdit="1"/>
          </p:cNvSpPr>
          <p:nvPr>
            <p:ph type="sldImg"/>
          </p:nvPr>
        </p:nvSpPr>
        <p:spPr>
          <a:ln/>
        </p:spPr>
      </p:sp>
      <p:sp>
        <p:nvSpPr>
          <p:cNvPr id="189443" name="Notes Placeholder 2"/>
          <p:cNvSpPr>
            <a:spLocks noGrp="1"/>
          </p:cNvSpPr>
          <p:nvPr>
            <p:ph type="body" idx="1"/>
          </p:nvPr>
        </p:nvSpPr>
        <p:spPr>
          <a:noFill/>
          <a:ln/>
        </p:spPr>
        <p:txBody>
          <a:bodyPr/>
          <a:lstStyle/>
          <a:p>
            <a:endParaRPr lang="en-US" altLang="en-US" smtClean="0">
              <a:latin typeface="Arial" pitchFamily="34" charset="0"/>
            </a:endParaRPr>
          </a:p>
        </p:txBody>
      </p:sp>
      <p:sp>
        <p:nvSpPr>
          <p:cNvPr id="189444" name="Slide Number Placeholder 3"/>
          <p:cNvSpPr>
            <a:spLocks noGrp="1"/>
          </p:cNvSpPr>
          <p:nvPr>
            <p:ph type="sldNum" sz="quarter" idx="5"/>
          </p:nvPr>
        </p:nvSpPr>
        <p:spPr>
          <a:noFill/>
        </p:spPr>
        <p:txBody>
          <a:bodyPr/>
          <a:lstStyle/>
          <a:p>
            <a:fld id="{97556362-C3F1-4C7E-B3F9-F50E1E3348CE}" type="slidenum">
              <a:rPr lang="en-US" altLang="en-US" smtClean="0">
                <a:latin typeface="Arial" pitchFamily="34" charset="0"/>
                <a:cs typeface="Arial" pitchFamily="34" charset="0"/>
              </a:rPr>
              <a:pPr/>
              <a:t>130</a:t>
            </a:fld>
            <a:endParaRPr lang="en-US" altLang="en-US" smtClean="0">
              <a:latin typeface="Arial" pitchFamily="34" charset="0"/>
              <a:cs typeface="Arial" pitchFamily="34" charset="0"/>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Slide Image Placeholder 1"/>
          <p:cNvSpPr>
            <a:spLocks noGrp="1" noRot="1" noChangeAspect="1" noTextEdit="1"/>
          </p:cNvSpPr>
          <p:nvPr>
            <p:ph type="sldImg"/>
          </p:nvPr>
        </p:nvSpPr>
        <p:spPr>
          <a:ln/>
        </p:spPr>
      </p:sp>
      <p:sp>
        <p:nvSpPr>
          <p:cNvPr id="190467" name="Notes Placeholder 2"/>
          <p:cNvSpPr>
            <a:spLocks noGrp="1"/>
          </p:cNvSpPr>
          <p:nvPr>
            <p:ph type="body" idx="1"/>
          </p:nvPr>
        </p:nvSpPr>
        <p:spPr>
          <a:noFill/>
          <a:ln/>
        </p:spPr>
        <p:txBody>
          <a:bodyPr/>
          <a:lstStyle/>
          <a:p>
            <a:endParaRPr lang="en-US" altLang="en-US" smtClean="0">
              <a:latin typeface="Arial" pitchFamily="34" charset="0"/>
            </a:endParaRPr>
          </a:p>
        </p:txBody>
      </p:sp>
      <p:sp>
        <p:nvSpPr>
          <p:cNvPr id="190468" name="Slide Number Placeholder 3"/>
          <p:cNvSpPr>
            <a:spLocks noGrp="1"/>
          </p:cNvSpPr>
          <p:nvPr>
            <p:ph type="sldNum" sz="quarter" idx="5"/>
          </p:nvPr>
        </p:nvSpPr>
        <p:spPr>
          <a:noFill/>
        </p:spPr>
        <p:txBody>
          <a:bodyPr/>
          <a:lstStyle/>
          <a:p>
            <a:fld id="{59173D40-00BE-4A27-8D99-B78759AE6DE0}" type="slidenum">
              <a:rPr lang="en-US" altLang="en-US" smtClean="0">
                <a:latin typeface="Arial" pitchFamily="34" charset="0"/>
                <a:cs typeface="Arial" pitchFamily="34" charset="0"/>
              </a:rPr>
              <a:pPr/>
              <a:t>131</a:t>
            </a:fld>
            <a:endParaRPr lang="en-US" altLang="en-US" smtClean="0">
              <a:latin typeface="Arial" pitchFamily="34" charset="0"/>
              <a:cs typeface="Arial" pitchFamily="34" charset="0"/>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Slide Image Placeholder 1"/>
          <p:cNvSpPr>
            <a:spLocks noGrp="1" noRot="1" noChangeAspect="1" noTextEdit="1"/>
          </p:cNvSpPr>
          <p:nvPr>
            <p:ph type="sldImg"/>
          </p:nvPr>
        </p:nvSpPr>
        <p:spPr>
          <a:ln/>
        </p:spPr>
      </p:sp>
      <p:sp>
        <p:nvSpPr>
          <p:cNvPr id="191491" name="Notes Placeholder 2"/>
          <p:cNvSpPr>
            <a:spLocks noGrp="1"/>
          </p:cNvSpPr>
          <p:nvPr>
            <p:ph type="body" idx="1"/>
          </p:nvPr>
        </p:nvSpPr>
        <p:spPr>
          <a:noFill/>
          <a:ln/>
        </p:spPr>
        <p:txBody>
          <a:bodyPr/>
          <a:lstStyle/>
          <a:p>
            <a:endParaRPr lang="en-US" altLang="en-US" smtClean="0">
              <a:latin typeface="Arial" pitchFamily="34" charset="0"/>
            </a:endParaRPr>
          </a:p>
        </p:txBody>
      </p:sp>
      <p:sp>
        <p:nvSpPr>
          <p:cNvPr id="191492" name="Slide Number Placeholder 3"/>
          <p:cNvSpPr>
            <a:spLocks noGrp="1"/>
          </p:cNvSpPr>
          <p:nvPr>
            <p:ph type="sldNum" sz="quarter" idx="5"/>
          </p:nvPr>
        </p:nvSpPr>
        <p:spPr>
          <a:noFill/>
        </p:spPr>
        <p:txBody>
          <a:bodyPr/>
          <a:lstStyle/>
          <a:p>
            <a:fld id="{E32C0BF8-038C-471F-AEB8-A0A351BA96C3}" type="slidenum">
              <a:rPr lang="en-US" altLang="en-US" smtClean="0">
                <a:latin typeface="Arial" pitchFamily="34" charset="0"/>
                <a:cs typeface="Arial" pitchFamily="34" charset="0"/>
              </a:rPr>
              <a:pPr/>
              <a:t>132</a:t>
            </a:fld>
            <a:endParaRPr lang="en-US" altLang="en-US" smtClean="0">
              <a:latin typeface="Arial" pitchFamily="34" charset="0"/>
              <a:cs typeface="Arial"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Slide Image Placeholder 1"/>
          <p:cNvSpPr>
            <a:spLocks noGrp="1" noRot="1" noChangeAspect="1" noTextEdit="1"/>
          </p:cNvSpPr>
          <p:nvPr>
            <p:ph type="sldImg"/>
          </p:nvPr>
        </p:nvSpPr>
        <p:spPr>
          <a:ln/>
        </p:spPr>
      </p:sp>
      <p:sp>
        <p:nvSpPr>
          <p:cNvPr id="145411" name="Notes Placeholder 2"/>
          <p:cNvSpPr>
            <a:spLocks noGrp="1"/>
          </p:cNvSpPr>
          <p:nvPr>
            <p:ph type="body" idx="1"/>
          </p:nvPr>
        </p:nvSpPr>
        <p:spPr>
          <a:noFill/>
          <a:ln/>
        </p:spPr>
        <p:txBody>
          <a:bodyPr/>
          <a:lstStyle/>
          <a:p>
            <a:pPr eaLnBrk="1" hangingPunct="1"/>
            <a:endParaRPr lang="en-US" altLang="en-US" smtClean="0"/>
          </a:p>
        </p:txBody>
      </p:sp>
      <p:sp>
        <p:nvSpPr>
          <p:cNvPr id="128004" name="Slide Number Placeholder 3"/>
          <p:cNvSpPr>
            <a:spLocks noGrp="1"/>
          </p:cNvSpPr>
          <p:nvPr>
            <p:ph type="sldNum" sz="quarter" idx="5"/>
          </p:nvPr>
        </p:nvSpPr>
        <p:spPr/>
        <p:txBody>
          <a:bodyPr/>
          <a:lstStyle/>
          <a:p>
            <a:pPr>
              <a:defRPr/>
            </a:pPr>
            <a:fld id="{16313F56-F967-43BC-AF9C-78904B170801}" type="slidenum">
              <a:rPr lang="en-US" altLang="en-US" smtClean="0"/>
              <a:pPr>
                <a:defRPr/>
              </a:pPr>
              <a:t>35</a:t>
            </a:fld>
            <a:endParaRPr lang="en-US" alt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Slide Image Placeholder 1"/>
          <p:cNvSpPr>
            <a:spLocks noGrp="1" noRot="1" noChangeAspect="1" noTextEdit="1"/>
          </p:cNvSpPr>
          <p:nvPr>
            <p:ph type="sldImg"/>
          </p:nvPr>
        </p:nvSpPr>
        <p:spPr>
          <a:ln/>
        </p:spPr>
      </p:sp>
      <p:sp>
        <p:nvSpPr>
          <p:cNvPr id="142339" name="Notes Placeholder 2"/>
          <p:cNvSpPr>
            <a:spLocks noGrp="1"/>
          </p:cNvSpPr>
          <p:nvPr>
            <p:ph type="body" idx="1"/>
          </p:nvPr>
        </p:nvSpPr>
        <p:spPr>
          <a:noFill/>
          <a:ln/>
        </p:spPr>
        <p:txBody>
          <a:bodyPr/>
          <a:lstStyle/>
          <a:p>
            <a:pPr eaLnBrk="1" hangingPunct="1">
              <a:spcBef>
                <a:spcPct val="0"/>
              </a:spcBef>
            </a:pPr>
            <a:endParaRPr lang="en-GB" altLang="en-US" smtClean="0"/>
          </a:p>
        </p:txBody>
      </p:sp>
      <p:sp>
        <p:nvSpPr>
          <p:cNvPr id="124932" name="Slide Number Placeholder 3"/>
          <p:cNvSpPr>
            <a:spLocks noGrp="1"/>
          </p:cNvSpPr>
          <p:nvPr>
            <p:ph type="sldNum" sz="quarter" idx="5"/>
          </p:nvPr>
        </p:nvSpPr>
        <p:spPr/>
        <p:txBody>
          <a:bodyPr/>
          <a:lstStyle/>
          <a:p>
            <a:pPr>
              <a:defRPr/>
            </a:pPr>
            <a:fld id="{1EFAE5E6-79B0-4742-B4AD-3699512FBAA2}" type="slidenum">
              <a:rPr lang="en-GB" altLang="en-US" smtClean="0"/>
              <a:pPr>
                <a:defRPr/>
              </a:pPr>
              <a:t>37</a:t>
            </a:fld>
            <a:endParaRPr lang="en-GB" alt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7"/>
          <p:cNvSpPr>
            <a:spLocks noGrp="1" noChangeArrowheads="1"/>
          </p:cNvSpPr>
          <p:nvPr>
            <p:ph type="sldNum" sz="quarter" idx="5"/>
          </p:nvPr>
        </p:nvSpPr>
        <p:spPr/>
        <p:txBody>
          <a:bodyPr/>
          <a:lstStyle/>
          <a:p>
            <a:pPr>
              <a:defRPr/>
            </a:pPr>
            <a:fld id="{22B3B125-D87B-4075-9ACB-F228AE2727E7}" type="slidenum">
              <a:rPr lang="en-US" altLang="en-US" smtClean="0"/>
              <a:pPr>
                <a:defRPr/>
              </a:pPr>
              <a:t>38</a:t>
            </a:fld>
            <a:endParaRPr lang="en-US" altLang="en-US" smtClean="0"/>
          </a:p>
        </p:txBody>
      </p:sp>
      <p:sp>
        <p:nvSpPr>
          <p:cNvPr id="143363" name="Rectangle 2"/>
          <p:cNvSpPr>
            <a:spLocks noGrp="1" noRot="1" noChangeAspect="1" noChangeArrowheads="1" noTextEdit="1"/>
          </p:cNvSpPr>
          <p:nvPr>
            <p:ph type="sldImg"/>
          </p:nvPr>
        </p:nvSpPr>
        <p:spPr>
          <a:ln/>
        </p:spPr>
      </p:sp>
      <p:sp>
        <p:nvSpPr>
          <p:cNvPr id="143364" name="Rectangle 3"/>
          <p:cNvSpPr>
            <a:spLocks noGrp="1" noChangeArrowheads="1"/>
          </p:cNvSpPr>
          <p:nvPr>
            <p:ph type="body" idx="1"/>
          </p:nvPr>
        </p:nvSpPr>
        <p:spPr>
          <a:noFill/>
          <a:ln/>
        </p:spPr>
        <p:txBody>
          <a:bodyPr/>
          <a:lstStyle/>
          <a:p>
            <a:pPr eaLnBrk="1" hangingPunct="1">
              <a:spcBef>
                <a:spcPct val="0"/>
              </a:spcBef>
            </a:pPr>
            <a:endParaRPr lang="da-DK" alt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B197395F-2A4F-43C3-ACD7-D4386BBCBFC6}" type="slidenum">
              <a:rPr lang="en-US" smtClean="0"/>
              <a:pPr>
                <a:defRPr/>
              </a:pPr>
              <a:t>39</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anchor="b"/>
          <a:lstStyle/>
          <a:p>
            <a:pPr algn="r" eaLnBrk="0" hangingPunct="0"/>
            <a:fld id="{7E418000-FEAD-48B7-AF92-353E3F91AD52}" type="slidenum">
              <a:rPr lang="en-US" altLang="en-US" sz="1200">
                <a:latin typeface="Times New Roman" pitchFamily="18" charset="0"/>
              </a:rPr>
              <a:pPr algn="r" eaLnBrk="0" hangingPunct="0"/>
              <a:t>43</a:t>
            </a:fld>
            <a:endParaRPr lang="en-US" altLang="en-US" sz="1200">
              <a:latin typeface="Times New Roman" pitchFamily="18" charset="0"/>
            </a:endParaRPr>
          </a:p>
        </p:txBody>
      </p:sp>
      <p:sp>
        <p:nvSpPr>
          <p:cNvPr id="146435" name="Rectangle 2"/>
          <p:cNvSpPr>
            <a:spLocks noGrp="1" noRot="1" noChangeAspect="1" noChangeArrowheads="1" noTextEdit="1"/>
          </p:cNvSpPr>
          <p:nvPr>
            <p:ph type="sldImg"/>
          </p:nvPr>
        </p:nvSpPr>
        <p:spPr>
          <a:ln/>
        </p:spPr>
      </p:sp>
      <p:sp>
        <p:nvSpPr>
          <p:cNvPr id="146436" name="Rectangle 3"/>
          <p:cNvSpPr>
            <a:spLocks noGrp="1" noChangeArrowheads="1"/>
          </p:cNvSpPr>
          <p:nvPr>
            <p:ph type="body" idx="1"/>
          </p:nvPr>
        </p:nvSpPr>
        <p:spPr>
          <a:noFill/>
          <a:ln/>
        </p:spPr>
        <p:txBody>
          <a:bodyPr/>
          <a:lstStyle/>
          <a:p>
            <a:endParaRPr lang="en-US"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hyperlink" Target="http://www.idf.org/" TargetMode="External"/><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hyperlink" Target="http://www.idf.org/" TargetMode="External"/><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hyperlink" Target="http://www.idf.org/" TargetMode="Externa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97845D56-0F2C-4F6D-A6B6-71E10E5C26C9}"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2C09DCB-84C2-4CAC-9A2B-316E17E07A81}"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E0D042B2-B5CF-42F5-9E51-9C2F1734A338}"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6"/>
            <a:ext cx="8229600" cy="4525963"/>
          </a:xfrm>
        </p:spPr>
        <p:txBody>
          <a:bodyPr/>
          <a:lstStyle/>
          <a:p>
            <a:pPr lvl="0"/>
            <a:endParaRPr lang="en-US" noProof="0" smtClean="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 placeholders">
    <p:spTree>
      <p:nvGrpSpPr>
        <p:cNvPr id="1" name=""/>
        <p:cNvGrpSpPr/>
        <p:nvPr/>
      </p:nvGrpSpPr>
      <p:grpSpPr>
        <a:xfrm>
          <a:off x="0" y="0"/>
          <a:ext cx="0" cy="0"/>
          <a:chOff x="0" y="0"/>
          <a:chExt cx="0" cy="0"/>
        </a:xfrm>
      </p:grpSpPr>
      <p:sp>
        <p:nvSpPr>
          <p:cNvPr id="18" name="Title 1"/>
          <p:cNvSpPr>
            <a:spLocks noGrp="1"/>
          </p:cNvSpPr>
          <p:nvPr>
            <p:ph type="title"/>
          </p:nvPr>
        </p:nvSpPr>
        <p:spPr>
          <a:xfrm>
            <a:off x="316800" y="687227"/>
            <a:ext cx="8510400" cy="521883"/>
          </a:xfrm>
        </p:spPr>
        <p:txBody>
          <a:bodyPr/>
          <a:lstStyle>
            <a:lvl1pPr>
              <a:defRPr sz="2400"/>
            </a:lvl1pPr>
          </a:lstStyle>
          <a:p>
            <a:r>
              <a:rPr lang="en-US" noProof="0" smtClean="0"/>
              <a:t>Click to edit Master title style</a:t>
            </a:r>
            <a:endParaRPr lang="en-GB" noProof="0" dirty="0"/>
          </a:p>
        </p:txBody>
      </p:sp>
      <p:sp>
        <p:nvSpPr>
          <p:cNvPr id="36" name="Content Placeholder 2"/>
          <p:cNvSpPr>
            <a:spLocks noGrp="1"/>
          </p:cNvSpPr>
          <p:nvPr>
            <p:ph idx="1"/>
          </p:nvPr>
        </p:nvSpPr>
        <p:spPr>
          <a:xfrm>
            <a:off x="316801" y="1749631"/>
            <a:ext cx="4096800" cy="3941052"/>
          </a:xfrm>
        </p:spPr>
        <p:txBody>
          <a:bodyPr/>
          <a:lstStyle>
            <a:lvl1pPr>
              <a:buClr>
                <a:schemeClr val="accent1"/>
              </a:buClr>
              <a:defRPr>
                <a:solidFill>
                  <a:schemeClr val="accent2"/>
                </a:solidFill>
              </a:defRPr>
            </a:lvl1pPr>
            <a:lvl2pPr>
              <a:buClr>
                <a:schemeClr val="tx2"/>
              </a:buClr>
              <a:defRPr>
                <a:solidFill>
                  <a:schemeClr val="accent2"/>
                </a:solidFill>
              </a:defRPr>
            </a:lvl2pPr>
            <a:lvl3pPr>
              <a:buClr>
                <a:schemeClr val="accent5"/>
              </a:buClr>
              <a:defRPr>
                <a:solidFill>
                  <a:schemeClr val="accent2"/>
                </a:solidFill>
              </a:defRPr>
            </a:lvl3pPr>
            <a:lvl4pPr>
              <a:buClr>
                <a:schemeClr val="accent3"/>
              </a:buClr>
              <a:defRPr>
                <a:solidFill>
                  <a:schemeClr val="accent2"/>
                </a:solidFill>
              </a:defRPr>
            </a:lvl4pPr>
            <a:lvl5pPr>
              <a:buClr>
                <a:srgbClr val="001423"/>
              </a:buClr>
              <a:defRPr>
                <a:solidFill>
                  <a:schemeClr val="accent2"/>
                </a:solidFill>
              </a:defRPr>
            </a:lvl5p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GB" noProof="0" dirty="0"/>
          </a:p>
        </p:txBody>
      </p:sp>
      <p:sp>
        <p:nvSpPr>
          <p:cNvPr id="37" name="Content Placeholder 2"/>
          <p:cNvSpPr>
            <a:spLocks noGrp="1"/>
          </p:cNvSpPr>
          <p:nvPr>
            <p:ph idx="10"/>
          </p:nvPr>
        </p:nvSpPr>
        <p:spPr>
          <a:xfrm>
            <a:off x="4730400" y="1749631"/>
            <a:ext cx="4096800" cy="3940800"/>
          </a:xfrm>
        </p:spPr>
        <p:txBody>
          <a:bodyPr/>
          <a:lstStyle>
            <a:lvl1pPr>
              <a:buClr>
                <a:schemeClr val="accent1"/>
              </a:buClr>
              <a:defRPr>
                <a:solidFill>
                  <a:schemeClr val="accent2"/>
                </a:solidFill>
              </a:defRPr>
            </a:lvl1pPr>
            <a:lvl2pPr>
              <a:buClr>
                <a:schemeClr val="tx2"/>
              </a:buClr>
              <a:defRPr>
                <a:solidFill>
                  <a:schemeClr val="accent2"/>
                </a:solidFill>
              </a:defRPr>
            </a:lvl2pPr>
            <a:lvl3pPr>
              <a:buClr>
                <a:schemeClr val="accent5"/>
              </a:buClr>
              <a:defRPr>
                <a:solidFill>
                  <a:schemeClr val="accent2"/>
                </a:solidFill>
              </a:defRPr>
            </a:lvl3pPr>
            <a:lvl4pPr>
              <a:buClr>
                <a:schemeClr val="accent3"/>
              </a:buClr>
              <a:defRPr>
                <a:solidFill>
                  <a:schemeClr val="accent2"/>
                </a:solidFill>
              </a:defRPr>
            </a:lvl4pPr>
            <a:lvl5pPr>
              <a:buClr>
                <a:srgbClr val="001423"/>
              </a:buClr>
              <a:defRPr>
                <a:solidFill>
                  <a:schemeClr val="accent2"/>
                </a:solidFill>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dirty="0"/>
          </a:p>
        </p:txBody>
      </p:sp>
      <p:sp>
        <p:nvSpPr>
          <p:cNvPr id="5" name="Rectangle 5"/>
          <p:cNvSpPr>
            <a:spLocks noGrp="1" noChangeArrowheads="1"/>
          </p:cNvSpPr>
          <p:nvPr>
            <p:ph type="ftr" sz="quarter" idx="11"/>
          </p:nvPr>
        </p:nvSpPr>
        <p:spPr bwMode="auto">
          <a:xfrm>
            <a:off x="4173538" y="138113"/>
            <a:ext cx="2900362" cy="136525"/>
          </a:xfrm>
          <a:extLst/>
        </p:spPr>
        <p:txBody>
          <a:bodyPr wrap="square" lIns="0" rIns="0" numCol="1" anchorCtr="0" compatLnSpc="1">
            <a:prstTxWarp prst="textNoShape">
              <a:avLst/>
            </a:prstTxWarp>
          </a:bodyPr>
          <a:lstStyle>
            <a:lvl1pPr>
              <a:defRPr sz="600">
                <a:solidFill>
                  <a:srgbClr val="DE6C36"/>
                </a:solidFill>
              </a:defRPr>
            </a:lvl1pPr>
          </a:lstStyle>
          <a:p>
            <a:pPr>
              <a:defRPr/>
            </a:pPr>
            <a:r>
              <a:rPr lang="en-GB"/>
              <a:t>Presentation title</a:t>
            </a:r>
          </a:p>
        </p:txBody>
      </p:sp>
      <p:sp>
        <p:nvSpPr>
          <p:cNvPr id="6" name="Rectangle 81"/>
          <p:cNvSpPr>
            <a:spLocks noGrp="1" noChangeArrowheads="1"/>
          </p:cNvSpPr>
          <p:nvPr>
            <p:ph type="dt" sz="half" idx="12"/>
          </p:nvPr>
        </p:nvSpPr>
        <p:spPr bwMode="auto">
          <a:xfrm>
            <a:off x="7186613" y="138113"/>
            <a:ext cx="1201737" cy="136525"/>
          </a:xfrm>
          <a:extLst/>
        </p:spPr>
        <p:txBody>
          <a:bodyPr wrap="square" lIns="0" rIns="0" numCol="1" anchorCtr="0" compatLnSpc="1">
            <a:prstTxWarp prst="textNoShape">
              <a:avLst/>
            </a:prstTxWarp>
          </a:bodyPr>
          <a:lstStyle>
            <a:lvl1pPr algn="r">
              <a:defRPr sz="600">
                <a:solidFill>
                  <a:srgbClr val="DE6C36"/>
                </a:solidFill>
              </a:defRPr>
            </a:lvl1pPr>
          </a:lstStyle>
          <a:p>
            <a:pPr>
              <a:defRPr/>
            </a:pPr>
            <a:r>
              <a:rPr lang="en-GB"/>
              <a:t>Date</a:t>
            </a:r>
          </a:p>
        </p:txBody>
      </p:sp>
      <p:sp>
        <p:nvSpPr>
          <p:cNvPr id="7" name="Slide Number Placeholder 23"/>
          <p:cNvSpPr>
            <a:spLocks noGrp="1" noChangeArrowheads="1"/>
          </p:cNvSpPr>
          <p:nvPr>
            <p:ph type="sldNum" sz="quarter" idx="13"/>
          </p:nvPr>
        </p:nvSpPr>
        <p:spPr bwMode="auto">
          <a:xfrm>
            <a:off x="8515350" y="139700"/>
            <a:ext cx="311150" cy="136525"/>
          </a:xfrm>
          <a:extLst/>
        </p:spPr>
        <p:txBody>
          <a:bodyPr wrap="square" numCol="1" anchorCtr="0" compatLnSpc="1">
            <a:prstTxWarp prst="textNoShape">
              <a:avLst/>
            </a:prstTxWarp>
          </a:bodyPr>
          <a:lstStyle>
            <a:lvl1pPr>
              <a:defRPr sz="600">
                <a:solidFill>
                  <a:srgbClr val="DE6C36"/>
                </a:solidFill>
              </a:defRPr>
            </a:lvl1pPr>
          </a:lstStyle>
          <a:p>
            <a:pPr>
              <a:defRPr/>
            </a:pPr>
            <a:fld id="{00ABC722-B3B4-49BF-8CC9-C062E85FD052}" type="slidenum">
              <a:rPr lang="en-GB"/>
              <a:pPr>
                <a:defRPr/>
              </a:pPr>
              <a:t>‹#›</a:t>
            </a:fld>
            <a:endParaRPr lang="en-GB"/>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981200"/>
            <a:ext cx="3810000" cy="4114800"/>
          </a:xfrm>
        </p:spPr>
        <p:txBody>
          <a:bodyPr/>
          <a:lstStyle/>
          <a:p>
            <a:pPr lvl="0"/>
            <a:endParaRPr lang="en-US" noProof="0" smtClean="0"/>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12DCDE76-A0C4-430F-AAAB-D18772D978C7}"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Normal">
    <p:spTree>
      <p:nvGrpSpPr>
        <p:cNvPr id="1" name=""/>
        <p:cNvGrpSpPr/>
        <p:nvPr/>
      </p:nvGrpSpPr>
      <p:grpSpPr>
        <a:xfrm>
          <a:off x="0" y="0"/>
          <a:ext cx="0" cy="0"/>
          <a:chOff x="0" y="0"/>
          <a:chExt cx="0" cy="0"/>
        </a:xfrm>
      </p:grpSpPr>
      <p:sp>
        <p:nvSpPr>
          <p:cNvPr id="6" name="Content Placeholder 2"/>
          <p:cNvSpPr>
            <a:spLocks noGrp="1"/>
          </p:cNvSpPr>
          <p:nvPr>
            <p:ph idx="1"/>
          </p:nvPr>
        </p:nvSpPr>
        <p:spPr>
          <a:xfrm>
            <a:off x="316800" y="1749631"/>
            <a:ext cx="8510400" cy="3941052"/>
          </a:xfrm>
        </p:spPr>
        <p:txBody>
          <a:bodyPr/>
          <a:lstStyle>
            <a:lvl1pPr>
              <a:buClr>
                <a:schemeClr val="accent1"/>
              </a:buClr>
              <a:defRPr>
                <a:solidFill>
                  <a:schemeClr val="accent2"/>
                </a:solidFill>
              </a:defRPr>
            </a:lvl1pPr>
            <a:lvl2pPr>
              <a:buClr>
                <a:schemeClr val="tx2"/>
              </a:buClr>
              <a:defRPr>
                <a:solidFill>
                  <a:schemeClr val="accent2"/>
                </a:solidFill>
              </a:defRPr>
            </a:lvl2pPr>
            <a:lvl3pPr>
              <a:buClr>
                <a:schemeClr val="accent5"/>
              </a:buClr>
              <a:defRPr>
                <a:solidFill>
                  <a:schemeClr val="accent2"/>
                </a:solidFill>
              </a:defRPr>
            </a:lvl3pPr>
            <a:lvl4pPr>
              <a:buClr>
                <a:schemeClr val="accent3"/>
              </a:buClr>
              <a:defRPr>
                <a:solidFill>
                  <a:schemeClr val="accent2"/>
                </a:solidFill>
              </a:defRPr>
            </a:lvl4pPr>
            <a:lvl5pPr>
              <a:buClr>
                <a:srgbClr val="001423"/>
              </a:buClr>
              <a:defRPr>
                <a:solidFill>
                  <a:schemeClr val="accent2"/>
                </a:solidFill>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dirty="0"/>
          </a:p>
        </p:txBody>
      </p:sp>
      <p:sp>
        <p:nvSpPr>
          <p:cNvPr id="11" name="Title 1"/>
          <p:cNvSpPr>
            <a:spLocks noGrp="1"/>
          </p:cNvSpPr>
          <p:nvPr>
            <p:ph type="title"/>
          </p:nvPr>
        </p:nvSpPr>
        <p:spPr>
          <a:xfrm>
            <a:off x="316800" y="687230"/>
            <a:ext cx="8510400" cy="521883"/>
          </a:xfrm>
        </p:spPr>
        <p:txBody>
          <a:bodyPr/>
          <a:lstStyle>
            <a:lvl1pPr>
              <a:defRPr sz="3200"/>
            </a:lvl1pPr>
          </a:lstStyle>
          <a:p>
            <a:r>
              <a:rPr lang="en-US" noProof="0" smtClean="0"/>
              <a:t>Click to edit Master title style</a:t>
            </a:r>
            <a:endParaRPr lang="en-GB" noProof="0" dirty="0"/>
          </a:p>
        </p:txBody>
      </p:sp>
      <p:sp>
        <p:nvSpPr>
          <p:cNvPr id="4" name="Rectangle 5"/>
          <p:cNvSpPr>
            <a:spLocks noGrp="1" noChangeArrowheads="1"/>
          </p:cNvSpPr>
          <p:nvPr>
            <p:ph type="ftr" sz="quarter" idx="10"/>
          </p:nvPr>
        </p:nvSpPr>
        <p:spPr/>
        <p:txBody>
          <a:bodyPr/>
          <a:lstStyle>
            <a:lvl1pPr>
              <a:defRPr/>
            </a:lvl1pPr>
          </a:lstStyle>
          <a:p>
            <a:pPr>
              <a:defRPr/>
            </a:pPr>
            <a:r>
              <a:rPr lang="en-GB"/>
              <a:t>Presentation title</a:t>
            </a:r>
          </a:p>
        </p:txBody>
      </p:sp>
      <p:sp>
        <p:nvSpPr>
          <p:cNvPr id="5" name="Rectangle 81"/>
          <p:cNvSpPr>
            <a:spLocks noGrp="1" noChangeArrowheads="1"/>
          </p:cNvSpPr>
          <p:nvPr>
            <p:ph type="dt" sz="half" idx="11"/>
          </p:nvPr>
        </p:nvSpPr>
        <p:spPr/>
        <p:txBody>
          <a:bodyPr/>
          <a:lstStyle>
            <a:lvl1pPr>
              <a:defRPr/>
            </a:lvl1pPr>
          </a:lstStyle>
          <a:p>
            <a:pPr>
              <a:defRPr/>
            </a:pPr>
            <a:r>
              <a:rPr lang="en-GB"/>
              <a:t>Date</a:t>
            </a:r>
          </a:p>
        </p:txBody>
      </p:sp>
      <p:sp>
        <p:nvSpPr>
          <p:cNvPr id="7" name="Slide Number Placeholder 23"/>
          <p:cNvSpPr>
            <a:spLocks noGrp="1" noChangeArrowheads="1"/>
          </p:cNvSpPr>
          <p:nvPr>
            <p:ph type="sldNum" sz="quarter" idx="12"/>
          </p:nvPr>
        </p:nvSpPr>
        <p:spPr/>
        <p:txBody>
          <a:bodyPr/>
          <a:lstStyle>
            <a:lvl1pPr>
              <a:spcBef>
                <a:spcPct val="50000"/>
              </a:spcBef>
              <a:defRPr/>
            </a:lvl1pPr>
          </a:lstStyle>
          <a:p>
            <a:pPr>
              <a:defRPr/>
            </a:pPr>
            <a:fld id="{061B7E6E-A907-4AD4-A2C7-531CA757DB63}" type="slidenum">
              <a:rPr lang="en-GB"/>
              <a:pPr>
                <a:defRPr/>
              </a:pPr>
              <a:t>‹#›</a:t>
            </a:fld>
            <a:endParaRPr lang="en-GB"/>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3" name="TextBox 2"/>
          <p:cNvSpPr txBox="1">
            <a:spLocks noChangeArrowheads="1"/>
          </p:cNvSpPr>
          <p:nvPr userDrawn="1"/>
        </p:nvSpPr>
        <p:spPr bwMode="auto">
          <a:xfrm>
            <a:off x="106363" y="6021388"/>
            <a:ext cx="9074150" cy="769937"/>
          </a:xfrm>
          <a:prstGeom prst="rect">
            <a:avLst/>
          </a:prstGeom>
          <a:solidFill>
            <a:schemeClr val="bg1"/>
          </a:solidFill>
          <a:ln w="9525">
            <a:noFill/>
            <a:miter lim="800000"/>
            <a:headEnd/>
            <a:tailEnd/>
          </a:ln>
        </p:spPr>
        <p:txBody>
          <a:bodyPr>
            <a:spAutoFit/>
          </a:bodyPr>
          <a:lstStyle/>
          <a:p>
            <a:pPr>
              <a:defRPr/>
            </a:pPr>
            <a:endParaRPr lang="en-GB" sz="1100">
              <a:cs typeface="+mn-cs"/>
            </a:endParaRPr>
          </a:p>
          <a:p>
            <a:pPr>
              <a:defRPr/>
            </a:pPr>
            <a:endParaRPr lang="en-GB" sz="1100">
              <a:cs typeface="+mn-cs"/>
            </a:endParaRPr>
          </a:p>
          <a:p>
            <a:pPr>
              <a:defRPr/>
            </a:pPr>
            <a:endParaRPr lang="en-GB" sz="1100">
              <a:cs typeface="+mn-cs"/>
            </a:endParaRPr>
          </a:p>
          <a:p>
            <a:pPr>
              <a:defRPr/>
            </a:pPr>
            <a:endParaRPr lang="en-GB" sz="1100">
              <a:cs typeface="+mn-cs"/>
            </a:endParaRPr>
          </a:p>
        </p:txBody>
      </p:sp>
      <p:sp>
        <p:nvSpPr>
          <p:cNvPr id="2" name="Title 1"/>
          <p:cNvSpPr>
            <a:spLocks noGrp="1"/>
          </p:cNvSpPr>
          <p:nvPr>
            <p:ph type="title"/>
          </p:nvPr>
        </p:nvSpPr>
        <p:spPr>
          <a:xfrm>
            <a:off x="509589" y="274638"/>
            <a:ext cx="8118475" cy="741362"/>
          </a:xfrm>
        </p:spPr>
        <p:txBody>
          <a:bodyPr/>
          <a:lstStyle>
            <a:lvl1pPr algn="l">
              <a:defRPr/>
            </a:lvl1pPr>
          </a:lstStyle>
          <a:p>
            <a:r>
              <a:rPr lang="en-US" dirty="0" smtClean="0"/>
              <a:t>Click to edit Master title style</a:t>
            </a:r>
            <a:endParaRPr lang="en-GB"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685800" y="609600"/>
            <a:ext cx="77724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685800" y="1981200"/>
            <a:ext cx="3818467"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39734" y="1981200"/>
            <a:ext cx="3818467"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685800" y="4114800"/>
            <a:ext cx="3818467"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39734" y="4114800"/>
            <a:ext cx="3818467"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B80C64D0-1F1F-4034-A49D-D7DB690C575E}" type="slidenum">
              <a:rPr lang="en-US"/>
              <a:pPr>
                <a:defRPr/>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AndTx">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21336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0" y="21336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p:txBody>
          <a:bodyPr/>
          <a:lstStyle>
            <a:lvl1pPr>
              <a:defRPr/>
            </a:lvl1pPr>
          </a:lstStyle>
          <a:p>
            <a:pPr>
              <a:defRPr/>
            </a:pPr>
            <a:r>
              <a:rPr lang="zh-CN" altLang="en-US"/>
              <a:t>2006-12-6</a:t>
            </a: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r>
              <a:rPr lang="en-US" altLang="zh-CN"/>
              <a:t>PCOS</a:t>
            </a:r>
          </a:p>
        </p:txBody>
      </p:sp>
      <p:sp>
        <p:nvSpPr>
          <p:cNvPr id="7" name="Rectangle 6"/>
          <p:cNvSpPr>
            <a:spLocks noGrp="1" noChangeArrowheads="1"/>
          </p:cNvSpPr>
          <p:nvPr>
            <p:ph type="sldNum" sz="quarter" idx="12"/>
          </p:nvPr>
        </p:nvSpPr>
        <p:spPr/>
        <p:txBody>
          <a:bodyPr/>
          <a:lstStyle>
            <a:lvl1pPr>
              <a:defRPr/>
            </a:lvl1pPr>
          </a:lstStyle>
          <a:p>
            <a:pPr>
              <a:defRPr/>
            </a:pPr>
            <a:fld id="{EB58E76E-A95E-4251-9A0C-8DD98F3F722D}" type="slidenum">
              <a:rPr lang="en-US" altLang="zh-CN"/>
              <a:pPr>
                <a:defRPr/>
              </a:pPr>
              <a:t>‹#›</a:t>
            </a:fld>
            <a:endParaRPr lang="en-US" altLang="zh-CN"/>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2_Custom Layout">
    <p:spTree>
      <p:nvGrpSpPr>
        <p:cNvPr id="1" name=""/>
        <p:cNvGrpSpPr/>
        <p:nvPr/>
      </p:nvGrpSpPr>
      <p:grpSpPr>
        <a:xfrm>
          <a:off x="0" y="0"/>
          <a:ext cx="0" cy="0"/>
          <a:chOff x="0" y="0"/>
          <a:chExt cx="0" cy="0"/>
        </a:xfrm>
      </p:grpSpPr>
      <p:sp>
        <p:nvSpPr>
          <p:cNvPr id="20" name="Rectangle 19">
            <a:extLst>
              <a:ext uri="{FF2B5EF4-FFF2-40B4-BE49-F238E27FC236}"/>
            </a:extLst>
          </p:cNvPr>
          <p:cNvSpPr/>
          <p:nvPr userDrawn="1"/>
        </p:nvSpPr>
        <p:spPr>
          <a:xfrm>
            <a:off x="684213" y="768351"/>
            <a:ext cx="844550" cy="91016"/>
          </a:xfrm>
          <a:prstGeom prst="rect">
            <a:avLst/>
          </a:prstGeom>
          <a:solidFill>
            <a:srgbClr val="A6192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tx1"/>
              </a:solidFill>
            </a:endParaRPr>
          </a:p>
        </p:txBody>
      </p:sp>
      <p:sp>
        <p:nvSpPr>
          <p:cNvPr id="26" name="Title Placeholder 12">
            <a:extLst>
              <a:ext uri="{FF2B5EF4-FFF2-40B4-BE49-F238E27FC236}"/>
            </a:extLst>
          </p:cNvPr>
          <p:cNvSpPr>
            <a:spLocks noGrp="1"/>
          </p:cNvSpPr>
          <p:nvPr>
            <p:ph type="title"/>
          </p:nvPr>
        </p:nvSpPr>
        <p:spPr>
          <a:xfrm>
            <a:off x="684187" y="1053866"/>
            <a:ext cx="7775110" cy="430887"/>
          </a:xfrm>
          <a:prstGeom prst="rect">
            <a:avLst/>
          </a:prstGeom>
        </p:spPr>
        <p:txBody>
          <a:bodyPr vert="horz" wrap="square" lIns="0" tIns="0" rIns="0" bIns="0" rtlCol="0" anchor="t" anchorCtr="0">
            <a:spAutoFit/>
          </a:bodyPr>
          <a:lstStyle>
            <a:lvl1pPr>
              <a:defRPr sz="2800" b="1">
                <a:latin typeface="Arial" panose="020B0604020202020204" pitchFamily="34" charset="0"/>
                <a:cs typeface="Arial" panose="020B0604020202020204" pitchFamily="34" charset="0"/>
              </a:defRPr>
            </a:lvl1pPr>
          </a:lstStyle>
          <a:p>
            <a:pPr lvl="0"/>
            <a:r>
              <a:rPr lang="en-US" smtClean="0"/>
              <a:t>Click to edit Master title style</a:t>
            </a:r>
            <a:endParaRPr lang="en-US"/>
          </a:p>
        </p:txBody>
      </p:sp>
      <p:sp>
        <p:nvSpPr>
          <p:cNvPr id="36" name="Text Placeholder 2">
            <a:extLst>
              <a:ext uri="{FF2B5EF4-FFF2-40B4-BE49-F238E27FC236}"/>
            </a:extLst>
          </p:cNvPr>
          <p:cNvSpPr>
            <a:spLocks noGrp="1"/>
          </p:cNvSpPr>
          <p:nvPr>
            <p:ph type="body" sz="quarter" idx="11"/>
          </p:nvPr>
        </p:nvSpPr>
        <p:spPr>
          <a:xfrm>
            <a:off x="684187" y="3167699"/>
            <a:ext cx="1858766" cy="369332"/>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200">
                <a:latin typeface="Arial" panose="020B0604020202020204" pitchFamily="34" charset="0"/>
                <a:cs typeface="Arial" panose="020B0604020202020204" pitchFamily="34" charset="0"/>
              </a:defRPr>
            </a:lvl1pPr>
          </a:lstStyle>
          <a:p>
            <a:pPr lvl="0"/>
            <a:r>
              <a:rPr lang="en-US" smtClean="0"/>
              <a:t>Click to edit Master text styles</a:t>
            </a:r>
          </a:p>
        </p:txBody>
      </p:sp>
      <p:sp>
        <p:nvSpPr>
          <p:cNvPr id="37" name="Text Placeholder 22">
            <a:extLst>
              <a:ext uri="{FF2B5EF4-FFF2-40B4-BE49-F238E27FC236}"/>
            </a:extLst>
          </p:cNvPr>
          <p:cNvSpPr>
            <a:spLocks noGrp="1"/>
          </p:cNvSpPr>
          <p:nvPr>
            <p:ph type="body" sz="quarter" idx="12"/>
          </p:nvPr>
        </p:nvSpPr>
        <p:spPr>
          <a:xfrm>
            <a:off x="684187" y="2749333"/>
            <a:ext cx="1858766" cy="492443"/>
          </a:xfrm>
          <a:prstGeom prst="rect">
            <a:avLst/>
          </a:prstGeom>
        </p:spPr>
        <p:txBody>
          <a:bodyPr wrap="square" lIns="0" tIns="0" rIns="0" bIns="0">
            <a:spAutoFit/>
          </a:bodyPr>
          <a:lstStyle>
            <a:lvl1pPr marL="0" indent="0" algn="l">
              <a:buNone/>
              <a:defRPr sz="1600" b="1" i="0">
                <a:latin typeface="Arial" panose="020B0604020202020204" pitchFamily="34" charset="0"/>
                <a:cs typeface="Arial" panose="020B0604020202020204" pitchFamily="34" charset="0"/>
              </a:defRPr>
            </a:lvl1pPr>
          </a:lstStyle>
          <a:p>
            <a:pPr lvl="0"/>
            <a:r>
              <a:rPr lang="en-US" smtClean="0"/>
              <a:t>Click to edit Master text styles</a:t>
            </a:r>
          </a:p>
        </p:txBody>
      </p:sp>
      <p:sp>
        <p:nvSpPr>
          <p:cNvPr id="40" name="Text Placeholder 2">
            <a:extLst>
              <a:ext uri="{FF2B5EF4-FFF2-40B4-BE49-F238E27FC236}"/>
            </a:extLst>
          </p:cNvPr>
          <p:cNvSpPr>
            <a:spLocks noGrp="1"/>
          </p:cNvSpPr>
          <p:nvPr>
            <p:ph type="body" sz="quarter" idx="25"/>
          </p:nvPr>
        </p:nvSpPr>
        <p:spPr>
          <a:xfrm>
            <a:off x="684187" y="5188373"/>
            <a:ext cx="1858766" cy="369332"/>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200">
                <a:latin typeface="Arial" panose="020B0604020202020204" pitchFamily="34" charset="0"/>
                <a:cs typeface="Arial" panose="020B0604020202020204" pitchFamily="34" charset="0"/>
              </a:defRPr>
            </a:lvl1pPr>
          </a:lstStyle>
          <a:p>
            <a:pPr lvl="0"/>
            <a:r>
              <a:rPr lang="en-US" smtClean="0"/>
              <a:t>Click to edit Master text styles</a:t>
            </a:r>
          </a:p>
        </p:txBody>
      </p:sp>
      <p:sp>
        <p:nvSpPr>
          <p:cNvPr id="41" name="Text Placeholder 22">
            <a:extLst>
              <a:ext uri="{FF2B5EF4-FFF2-40B4-BE49-F238E27FC236}"/>
            </a:extLst>
          </p:cNvPr>
          <p:cNvSpPr>
            <a:spLocks noGrp="1"/>
          </p:cNvSpPr>
          <p:nvPr>
            <p:ph type="body" sz="quarter" idx="26"/>
          </p:nvPr>
        </p:nvSpPr>
        <p:spPr>
          <a:xfrm>
            <a:off x="684187" y="4770008"/>
            <a:ext cx="1858766" cy="492443"/>
          </a:xfrm>
          <a:prstGeom prst="rect">
            <a:avLst/>
          </a:prstGeom>
        </p:spPr>
        <p:txBody>
          <a:bodyPr wrap="square" lIns="0" tIns="0" rIns="0" bIns="0">
            <a:spAutoFit/>
          </a:bodyPr>
          <a:lstStyle>
            <a:lvl1pPr marL="0" indent="0" algn="l">
              <a:buNone/>
              <a:defRPr sz="1600" b="1" i="0">
                <a:latin typeface="Arial" panose="020B0604020202020204" pitchFamily="34" charset="0"/>
                <a:cs typeface="Arial" panose="020B0604020202020204" pitchFamily="34" charset="0"/>
              </a:defRPr>
            </a:lvl1pPr>
          </a:lstStyle>
          <a:p>
            <a:pPr lvl="0"/>
            <a:r>
              <a:rPr lang="en-US" smtClean="0"/>
              <a:t>Click to edit Master text styles</a:t>
            </a:r>
          </a:p>
        </p:txBody>
      </p:sp>
      <p:sp>
        <p:nvSpPr>
          <p:cNvPr id="42" name="Text Placeholder 2">
            <a:extLst>
              <a:ext uri="{FF2B5EF4-FFF2-40B4-BE49-F238E27FC236}"/>
            </a:extLst>
          </p:cNvPr>
          <p:cNvSpPr>
            <a:spLocks noGrp="1"/>
          </p:cNvSpPr>
          <p:nvPr>
            <p:ph type="body" sz="quarter" idx="27"/>
          </p:nvPr>
        </p:nvSpPr>
        <p:spPr>
          <a:xfrm>
            <a:off x="2708059" y="5188373"/>
            <a:ext cx="1858766" cy="369332"/>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200">
                <a:latin typeface="Arial" panose="020B0604020202020204" pitchFamily="34" charset="0"/>
                <a:cs typeface="Arial" panose="020B0604020202020204" pitchFamily="34" charset="0"/>
              </a:defRPr>
            </a:lvl1pPr>
          </a:lstStyle>
          <a:p>
            <a:pPr lvl="0"/>
            <a:r>
              <a:rPr lang="en-US" smtClean="0"/>
              <a:t>Click to edit Master text styles</a:t>
            </a:r>
          </a:p>
        </p:txBody>
      </p:sp>
      <p:sp>
        <p:nvSpPr>
          <p:cNvPr id="43" name="Text Placeholder 22">
            <a:extLst>
              <a:ext uri="{FF2B5EF4-FFF2-40B4-BE49-F238E27FC236}"/>
            </a:extLst>
          </p:cNvPr>
          <p:cNvSpPr>
            <a:spLocks noGrp="1"/>
          </p:cNvSpPr>
          <p:nvPr>
            <p:ph type="body" sz="quarter" idx="28"/>
          </p:nvPr>
        </p:nvSpPr>
        <p:spPr>
          <a:xfrm>
            <a:off x="2708059" y="4770008"/>
            <a:ext cx="1858766" cy="492443"/>
          </a:xfrm>
          <a:prstGeom prst="rect">
            <a:avLst/>
          </a:prstGeom>
        </p:spPr>
        <p:txBody>
          <a:bodyPr wrap="square" lIns="0" tIns="0" rIns="0" bIns="0">
            <a:spAutoFit/>
          </a:bodyPr>
          <a:lstStyle>
            <a:lvl1pPr marL="0" indent="0" algn="l">
              <a:buNone/>
              <a:defRPr sz="1600" b="1" i="0">
                <a:latin typeface="Arial" panose="020B0604020202020204" pitchFamily="34" charset="0"/>
                <a:cs typeface="Arial" panose="020B0604020202020204" pitchFamily="34" charset="0"/>
              </a:defRPr>
            </a:lvl1pPr>
          </a:lstStyle>
          <a:p>
            <a:pPr lvl="0"/>
            <a:r>
              <a:rPr lang="en-US" smtClean="0"/>
              <a:t>Click to edit Master text styles</a:t>
            </a:r>
          </a:p>
        </p:txBody>
      </p:sp>
      <p:sp>
        <p:nvSpPr>
          <p:cNvPr id="44" name="Text Placeholder 2">
            <a:extLst>
              <a:ext uri="{FF2B5EF4-FFF2-40B4-BE49-F238E27FC236}"/>
            </a:extLst>
          </p:cNvPr>
          <p:cNvSpPr>
            <a:spLocks noGrp="1"/>
          </p:cNvSpPr>
          <p:nvPr>
            <p:ph type="body" sz="quarter" idx="29"/>
          </p:nvPr>
        </p:nvSpPr>
        <p:spPr>
          <a:xfrm>
            <a:off x="4731931" y="5188373"/>
            <a:ext cx="1858766" cy="369332"/>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200">
                <a:latin typeface="Arial" panose="020B0604020202020204" pitchFamily="34" charset="0"/>
                <a:cs typeface="Arial" panose="020B0604020202020204" pitchFamily="34" charset="0"/>
              </a:defRPr>
            </a:lvl1pPr>
          </a:lstStyle>
          <a:p>
            <a:pPr lvl="0"/>
            <a:r>
              <a:rPr lang="en-US" smtClean="0"/>
              <a:t>Click to edit Master text styles</a:t>
            </a:r>
          </a:p>
        </p:txBody>
      </p:sp>
      <p:sp>
        <p:nvSpPr>
          <p:cNvPr id="45" name="Text Placeholder 22">
            <a:extLst>
              <a:ext uri="{FF2B5EF4-FFF2-40B4-BE49-F238E27FC236}"/>
            </a:extLst>
          </p:cNvPr>
          <p:cNvSpPr>
            <a:spLocks noGrp="1"/>
          </p:cNvSpPr>
          <p:nvPr>
            <p:ph type="body" sz="quarter" idx="30"/>
          </p:nvPr>
        </p:nvSpPr>
        <p:spPr>
          <a:xfrm>
            <a:off x="4731931" y="4770008"/>
            <a:ext cx="1858766" cy="492443"/>
          </a:xfrm>
          <a:prstGeom prst="rect">
            <a:avLst/>
          </a:prstGeom>
        </p:spPr>
        <p:txBody>
          <a:bodyPr wrap="square" lIns="0" tIns="0" rIns="0" bIns="0">
            <a:spAutoFit/>
          </a:bodyPr>
          <a:lstStyle>
            <a:lvl1pPr marL="0" indent="0" algn="l">
              <a:buNone/>
              <a:defRPr sz="1600" b="1" i="0">
                <a:latin typeface="Arial" panose="020B0604020202020204" pitchFamily="34" charset="0"/>
                <a:cs typeface="Arial" panose="020B0604020202020204" pitchFamily="34" charset="0"/>
              </a:defRPr>
            </a:lvl1pPr>
          </a:lstStyle>
          <a:p>
            <a:pPr lvl="0"/>
            <a:r>
              <a:rPr lang="en-US" smtClean="0"/>
              <a:t>Click to edit Master text styles</a:t>
            </a:r>
          </a:p>
        </p:txBody>
      </p:sp>
      <p:sp>
        <p:nvSpPr>
          <p:cNvPr id="46" name="Text Placeholder 2">
            <a:extLst>
              <a:ext uri="{FF2B5EF4-FFF2-40B4-BE49-F238E27FC236}"/>
            </a:extLst>
          </p:cNvPr>
          <p:cNvSpPr>
            <a:spLocks noGrp="1"/>
          </p:cNvSpPr>
          <p:nvPr>
            <p:ph type="body" sz="quarter" idx="31"/>
          </p:nvPr>
        </p:nvSpPr>
        <p:spPr>
          <a:xfrm>
            <a:off x="2708059" y="3167699"/>
            <a:ext cx="1858766" cy="369332"/>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200">
                <a:latin typeface="Arial" panose="020B0604020202020204" pitchFamily="34" charset="0"/>
                <a:cs typeface="Arial" panose="020B0604020202020204" pitchFamily="34" charset="0"/>
              </a:defRPr>
            </a:lvl1pPr>
          </a:lstStyle>
          <a:p>
            <a:pPr lvl="0"/>
            <a:r>
              <a:rPr lang="en-US" smtClean="0"/>
              <a:t>Click to edit Master text styles</a:t>
            </a:r>
          </a:p>
        </p:txBody>
      </p:sp>
      <p:sp>
        <p:nvSpPr>
          <p:cNvPr id="47" name="Text Placeholder 22">
            <a:extLst>
              <a:ext uri="{FF2B5EF4-FFF2-40B4-BE49-F238E27FC236}"/>
            </a:extLst>
          </p:cNvPr>
          <p:cNvSpPr>
            <a:spLocks noGrp="1"/>
          </p:cNvSpPr>
          <p:nvPr>
            <p:ph type="body" sz="quarter" idx="32"/>
          </p:nvPr>
        </p:nvSpPr>
        <p:spPr>
          <a:xfrm>
            <a:off x="2708059" y="2749333"/>
            <a:ext cx="1858766" cy="492443"/>
          </a:xfrm>
          <a:prstGeom prst="rect">
            <a:avLst/>
          </a:prstGeom>
        </p:spPr>
        <p:txBody>
          <a:bodyPr wrap="square" lIns="0" tIns="0" rIns="0" bIns="0">
            <a:spAutoFit/>
          </a:bodyPr>
          <a:lstStyle>
            <a:lvl1pPr marL="0" indent="0" algn="l">
              <a:buNone/>
              <a:defRPr sz="1600" b="1" i="0">
                <a:latin typeface="Arial" panose="020B0604020202020204" pitchFamily="34" charset="0"/>
                <a:cs typeface="Arial" panose="020B0604020202020204" pitchFamily="34" charset="0"/>
              </a:defRPr>
            </a:lvl1pPr>
          </a:lstStyle>
          <a:p>
            <a:pPr lvl="0"/>
            <a:r>
              <a:rPr lang="en-US" smtClean="0"/>
              <a:t>Click to edit Master text styles</a:t>
            </a:r>
          </a:p>
        </p:txBody>
      </p:sp>
      <p:sp>
        <p:nvSpPr>
          <p:cNvPr id="48" name="Text Placeholder 2">
            <a:extLst>
              <a:ext uri="{FF2B5EF4-FFF2-40B4-BE49-F238E27FC236}"/>
            </a:extLst>
          </p:cNvPr>
          <p:cNvSpPr>
            <a:spLocks noGrp="1"/>
          </p:cNvSpPr>
          <p:nvPr>
            <p:ph type="body" sz="quarter" idx="33"/>
          </p:nvPr>
        </p:nvSpPr>
        <p:spPr>
          <a:xfrm>
            <a:off x="4731931" y="3167699"/>
            <a:ext cx="1858766" cy="369332"/>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200">
                <a:latin typeface="Arial" panose="020B0604020202020204" pitchFamily="34" charset="0"/>
                <a:cs typeface="Arial" panose="020B0604020202020204" pitchFamily="34" charset="0"/>
              </a:defRPr>
            </a:lvl1pPr>
          </a:lstStyle>
          <a:p>
            <a:pPr lvl="0"/>
            <a:r>
              <a:rPr lang="en-US" smtClean="0"/>
              <a:t>Click to edit Master text styles</a:t>
            </a:r>
          </a:p>
        </p:txBody>
      </p:sp>
      <p:sp>
        <p:nvSpPr>
          <p:cNvPr id="49" name="Text Placeholder 22">
            <a:extLst>
              <a:ext uri="{FF2B5EF4-FFF2-40B4-BE49-F238E27FC236}"/>
            </a:extLst>
          </p:cNvPr>
          <p:cNvSpPr>
            <a:spLocks noGrp="1"/>
          </p:cNvSpPr>
          <p:nvPr>
            <p:ph type="body" sz="quarter" idx="34"/>
          </p:nvPr>
        </p:nvSpPr>
        <p:spPr>
          <a:xfrm>
            <a:off x="4731931" y="2749333"/>
            <a:ext cx="1858766" cy="492443"/>
          </a:xfrm>
          <a:prstGeom prst="rect">
            <a:avLst/>
          </a:prstGeom>
        </p:spPr>
        <p:txBody>
          <a:bodyPr wrap="square" lIns="0" tIns="0" rIns="0" bIns="0">
            <a:spAutoFit/>
          </a:bodyPr>
          <a:lstStyle>
            <a:lvl1pPr marL="0" indent="0" algn="l">
              <a:buNone/>
              <a:defRPr sz="1600" b="1" i="0">
                <a:latin typeface="Arial" panose="020B0604020202020204" pitchFamily="34" charset="0"/>
                <a:cs typeface="Arial" panose="020B0604020202020204" pitchFamily="34" charset="0"/>
              </a:defRPr>
            </a:lvl1pPr>
          </a:lstStyle>
          <a:p>
            <a:pPr lvl="0"/>
            <a:r>
              <a:rPr lang="en-US" smtClean="0"/>
              <a:t>Click to edit Master text styles</a:t>
            </a:r>
          </a:p>
        </p:txBody>
      </p:sp>
      <p:sp>
        <p:nvSpPr>
          <p:cNvPr id="50" name="Text Placeholder 2">
            <a:extLst>
              <a:ext uri="{FF2B5EF4-FFF2-40B4-BE49-F238E27FC236}"/>
            </a:extLst>
          </p:cNvPr>
          <p:cNvSpPr>
            <a:spLocks noGrp="1"/>
          </p:cNvSpPr>
          <p:nvPr>
            <p:ph type="body" sz="quarter" idx="35"/>
          </p:nvPr>
        </p:nvSpPr>
        <p:spPr>
          <a:xfrm>
            <a:off x="6755803" y="3167699"/>
            <a:ext cx="1858766" cy="369332"/>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200">
                <a:latin typeface="Arial" panose="020B0604020202020204" pitchFamily="34" charset="0"/>
                <a:cs typeface="Arial" panose="020B0604020202020204" pitchFamily="34" charset="0"/>
              </a:defRPr>
            </a:lvl1pPr>
          </a:lstStyle>
          <a:p>
            <a:pPr lvl="0"/>
            <a:r>
              <a:rPr lang="en-US" smtClean="0"/>
              <a:t>Click to edit Master text styles</a:t>
            </a:r>
          </a:p>
        </p:txBody>
      </p:sp>
      <p:sp>
        <p:nvSpPr>
          <p:cNvPr id="51" name="Text Placeholder 22">
            <a:extLst>
              <a:ext uri="{FF2B5EF4-FFF2-40B4-BE49-F238E27FC236}"/>
            </a:extLst>
          </p:cNvPr>
          <p:cNvSpPr>
            <a:spLocks noGrp="1"/>
          </p:cNvSpPr>
          <p:nvPr>
            <p:ph type="body" sz="quarter" idx="36"/>
          </p:nvPr>
        </p:nvSpPr>
        <p:spPr>
          <a:xfrm>
            <a:off x="6755803" y="2749333"/>
            <a:ext cx="1858766" cy="492443"/>
          </a:xfrm>
          <a:prstGeom prst="rect">
            <a:avLst/>
          </a:prstGeom>
        </p:spPr>
        <p:txBody>
          <a:bodyPr wrap="square" lIns="0" tIns="0" rIns="0" bIns="0">
            <a:spAutoFit/>
          </a:bodyPr>
          <a:lstStyle>
            <a:lvl1pPr marL="0" indent="0" algn="l">
              <a:buNone/>
              <a:defRPr sz="1600" b="1" i="0">
                <a:latin typeface="Arial" panose="020B0604020202020204" pitchFamily="34" charset="0"/>
                <a:cs typeface="Arial" panose="020B0604020202020204" pitchFamily="34" charset="0"/>
              </a:defRPr>
            </a:lvl1pPr>
          </a:lstStyle>
          <a:p>
            <a:pPr lvl="0"/>
            <a:r>
              <a:rPr lang="en-US" smtClean="0"/>
              <a:t>Click to edit Master text styles</a:t>
            </a:r>
          </a:p>
        </p:txBody>
      </p:sp>
      <p:sp>
        <p:nvSpPr>
          <p:cNvPr id="58" name="Text Placeholder 2">
            <a:extLst>
              <a:ext uri="{FF2B5EF4-FFF2-40B4-BE49-F238E27FC236}"/>
            </a:extLst>
          </p:cNvPr>
          <p:cNvSpPr>
            <a:spLocks noGrp="1"/>
          </p:cNvSpPr>
          <p:nvPr>
            <p:ph type="body" sz="quarter" idx="37"/>
          </p:nvPr>
        </p:nvSpPr>
        <p:spPr>
          <a:xfrm>
            <a:off x="6755803" y="5188373"/>
            <a:ext cx="1858766" cy="369332"/>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200">
                <a:latin typeface="Arial" panose="020B0604020202020204" pitchFamily="34" charset="0"/>
                <a:cs typeface="Arial" panose="020B0604020202020204" pitchFamily="34" charset="0"/>
              </a:defRPr>
            </a:lvl1pPr>
          </a:lstStyle>
          <a:p>
            <a:pPr lvl="0"/>
            <a:r>
              <a:rPr lang="en-US" smtClean="0"/>
              <a:t>Click to edit Master text styles</a:t>
            </a:r>
          </a:p>
        </p:txBody>
      </p:sp>
      <p:sp>
        <p:nvSpPr>
          <p:cNvPr id="59" name="Text Placeholder 22">
            <a:extLst>
              <a:ext uri="{FF2B5EF4-FFF2-40B4-BE49-F238E27FC236}"/>
            </a:extLst>
          </p:cNvPr>
          <p:cNvSpPr>
            <a:spLocks noGrp="1"/>
          </p:cNvSpPr>
          <p:nvPr>
            <p:ph type="body" sz="quarter" idx="38"/>
          </p:nvPr>
        </p:nvSpPr>
        <p:spPr>
          <a:xfrm>
            <a:off x="6755803" y="4770008"/>
            <a:ext cx="1858766" cy="492443"/>
          </a:xfrm>
          <a:prstGeom prst="rect">
            <a:avLst/>
          </a:prstGeom>
        </p:spPr>
        <p:txBody>
          <a:bodyPr wrap="square" lIns="0" tIns="0" rIns="0" bIns="0">
            <a:spAutoFit/>
          </a:bodyPr>
          <a:lstStyle>
            <a:lvl1pPr marL="0" indent="0" algn="l">
              <a:buNone/>
              <a:defRPr sz="1600" b="1" i="0">
                <a:latin typeface="Arial" panose="020B0604020202020204" pitchFamily="34" charset="0"/>
                <a:cs typeface="Arial" panose="020B0604020202020204" pitchFamily="34" charset="0"/>
              </a:defRPr>
            </a:lvl1pPr>
          </a:lstStyle>
          <a:p>
            <a:pPr lvl="0"/>
            <a:r>
              <a:rPr lang="en-US" smtClean="0"/>
              <a:t>Click to edit Master text styles</a:t>
            </a:r>
          </a:p>
        </p:txBody>
      </p:sp>
      <p:sp>
        <p:nvSpPr>
          <p:cNvPr id="2" name="Text Placeholder 7">
            <a:extLst>
              <a:ext uri="{FF2B5EF4-FFF2-40B4-BE49-F238E27FC236}"/>
            </a:extLst>
          </p:cNvPr>
          <p:cNvSpPr>
            <a:spLocks noGrp="1"/>
          </p:cNvSpPr>
          <p:nvPr>
            <p:ph type="body" sz="quarter" idx="24"/>
          </p:nvPr>
        </p:nvSpPr>
        <p:spPr>
          <a:xfrm>
            <a:off x="580663" y="215576"/>
            <a:ext cx="7540625" cy="357145"/>
          </a:xfrm>
          <a:prstGeom prst="rect">
            <a:avLst/>
          </a:prstGeom>
        </p:spPr>
        <p:txBody>
          <a:bodyPr/>
          <a:lstStyle>
            <a:lvl1pPr marL="0" indent="0">
              <a:buNone/>
              <a:defRPr sz="1400" b="1" i="0" cap="all" baseline="0">
                <a:solidFill>
                  <a:schemeClr val="bg1">
                    <a:lumMod val="50000"/>
                  </a:schemeClr>
                </a:solidFill>
                <a:latin typeface="Arial" panose="020B0604020202020204" pitchFamily="34" charset="0"/>
                <a:cs typeface="Arial" panose="020B0604020202020204" pitchFamily="34" charset="0"/>
              </a:defRPr>
            </a:lvl1pPr>
            <a:lvl5pPr marL="1828800" indent="0">
              <a:buNone/>
              <a:defRPr/>
            </a:lvl5pPr>
          </a:lstStyle>
          <a:p>
            <a:pPr lvl="0"/>
            <a:r>
              <a:rPr lang="en-US" smtClean="0"/>
              <a:t>Click to edit Master text styles</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0F7E7B52-3FBA-4D93-BB26-F92940C1CB1C}" type="slidenum">
              <a:rPr lang="en-US"/>
              <a:pPr>
                <a:defRPr/>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grpSp>
        <p:nvGrpSpPr>
          <p:cNvPr id="2" name="object 8">
            <a:extLst>
              <a:ext uri="{FF2B5EF4-FFF2-40B4-BE49-F238E27FC236}">
                <a16:creationId xmlns="" xmlns:a16="http://schemas.microsoft.com/office/drawing/2014/main" id="{89C2037A-502D-BA45-B813-363106F370EC}"/>
              </a:ext>
            </a:extLst>
          </p:cNvPr>
          <p:cNvGrpSpPr/>
          <p:nvPr userDrawn="1"/>
        </p:nvGrpSpPr>
        <p:grpSpPr>
          <a:xfrm>
            <a:off x="-10138" y="356259"/>
            <a:ext cx="638786" cy="632966"/>
            <a:chOff x="7517536" y="8690952"/>
            <a:chExt cx="1273986" cy="946785"/>
          </a:xfrm>
        </p:grpSpPr>
        <p:sp>
          <p:nvSpPr>
            <p:cNvPr id="12" name="object 9">
              <a:extLst>
                <a:ext uri="{FF2B5EF4-FFF2-40B4-BE49-F238E27FC236}">
                  <a16:creationId xmlns="" xmlns:a16="http://schemas.microsoft.com/office/drawing/2014/main" id="{ED80A33D-2923-7346-B82E-3D71A5FE4510}"/>
                </a:ext>
              </a:extLst>
            </p:cNvPr>
            <p:cNvSpPr/>
            <p:nvPr/>
          </p:nvSpPr>
          <p:spPr>
            <a:xfrm>
              <a:off x="7517536" y="8690952"/>
              <a:ext cx="859789" cy="946785"/>
            </a:xfrm>
            <a:custGeom>
              <a:avLst/>
              <a:gdLst/>
              <a:ahLst/>
              <a:cxnLst/>
              <a:rect l="l" t="t" r="r" b="b"/>
              <a:pathLst>
                <a:path w="817245" h="946784">
                  <a:moveTo>
                    <a:pt x="816902" y="0"/>
                  </a:moveTo>
                  <a:lnTo>
                    <a:pt x="0" y="0"/>
                  </a:lnTo>
                  <a:lnTo>
                    <a:pt x="0" y="946607"/>
                  </a:lnTo>
                  <a:lnTo>
                    <a:pt x="816902" y="946607"/>
                  </a:lnTo>
                  <a:lnTo>
                    <a:pt x="816902" y="0"/>
                  </a:lnTo>
                  <a:close/>
                </a:path>
              </a:pathLst>
            </a:custGeom>
            <a:solidFill>
              <a:srgbClr val="E94575"/>
            </a:solidFill>
          </p:spPr>
          <p:txBody>
            <a:bodyPr wrap="square" lIns="0" tIns="0" rIns="0" bIns="0" rtlCol="0"/>
            <a:lstStyle/>
            <a:p>
              <a:endParaRPr dirty="0"/>
            </a:p>
          </p:txBody>
        </p:sp>
        <p:sp>
          <p:nvSpPr>
            <p:cNvPr id="13" name="object 10">
              <a:extLst>
                <a:ext uri="{FF2B5EF4-FFF2-40B4-BE49-F238E27FC236}">
                  <a16:creationId xmlns="" xmlns:a16="http://schemas.microsoft.com/office/drawing/2014/main" id="{B3314864-482D-A54F-A250-F0E7FFADD394}"/>
                </a:ext>
              </a:extLst>
            </p:cNvPr>
            <p:cNvSpPr/>
            <p:nvPr/>
          </p:nvSpPr>
          <p:spPr>
            <a:xfrm>
              <a:off x="7931732" y="8734582"/>
              <a:ext cx="859790" cy="859790"/>
            </a:xfrm>
            <a:custGeom>
              <a:avLst/>
              <a:gdLst/>
              <a:ahLst/>
              <a:cxnLst/>
              <a:rect l="l" t="t" r="r" b="b"/>
              <a:pathLst>
                <a:path w="859790" h="859790">
                  <a:moveTo>
                    <a:pt x="429679" y="0"/>
                  </a:moveTo>
                  <a:lnTo>
                    <a:pt x="382861" y="2521"/>
                  </a:lnTo>
                  <a:lnTo>
                    <a:pt x="337504" y="9910"/>
                  </a:lnTo>
                  <a:lnTo>
                    <a:pt x="293869" y="21905"/>
                  </a:lnTo>
                  <a:lnTo>
                    <a:pt x="252218" y="38244"/>
                  </a:lnTo>
                  <a:lnTo>
                    <a:pt x="212814" y="58665"/>
                  </a:lnTo>
                  <a:lnTo>
                    <a:pt x="175918" y="82904"/>
                  </a:lnTo>
                  <a:lnTo>
                    <a:pt x="141793" y="110701"/>
                  </a:lnTo>
                  <a:lnTo>
                    <a:pt x="110701" y="141793"/>
                  </a:lnTo>
                  <a:lnTo>
                    <a:pt x="82904" y="175918"/>
                  </a:lnTo>
                  <a:lnTo>
                    <a:pt x="58665" y="212814"/>
                  </a:lnTo>
                  <a:lnTo>
                    <a:pt x="38244" y="252218"/>
                  </a:lnTo>
                  <a:lnTo>
                    <a:pt x="21905" y="293869"/>
                  </a:lnTo>
                  <a:lnTo>
                    <a:pt x="9910" y="337504"/>
                  </a:lnTo>
                  <a:lnTo>
                    <a:pt x="2521" y="382861"/>
                  </a:lnTo>
                  <a:lnTo>
                    <a:pt x="0" y="429679"/>
                  </a:lnTo>
                  <a:lnTo>
                    <a:pt x="2521" y="476496"/>
                  </a:lnTo>
                  <a:lnTo>
                    <a:pt x="9910" y="521853"/>
                  </a:lnTo>
                  <a:lnTo>
                    <a:pt x="21905" y="565488"/>
                  </a:lnTo>
                  <a:lnTo>
                    <a:pt x="38244" y="607139"/>
                  </a:lnTo>
                  <a:lnTo>
                    <a:pt x="58665" y="646543"/>
                  </a:lnTo>
                  <a:lnTo>
                    <a:pt x="82904" y="683439"/>
                  </a:lnTo>
                  <a:lnTo>
                    <a:pt x="110701" y="717564"/>
                  </a:lnTo>
                  <a:lnTo>
                    <a:pt x="141793" y="748656"/>
                  </a:lnTo>
                  <a:lnTo>
                    <a:pt x="175918" y="776453"/>
                  </a:lnTo>
                  <a:lnTo>
                    <a:pt x="212814" y="800693"/>
                  </a:lnTo>
                  <a:lnTo>
                    <a:pt x="252218" y="821113"/>
                  </a:lnTo>
                  <a:lnTo>
                    <a:pt x="293869" y="837452"/>
                  </a:lnTo>
                  <a:lnTo>
                    <a:pt x="337504" y="849447"/>
                  </a:lnTo>
                  <a:lnTo>
                    <a:pt x="382861" y="856836"/>
                  </a:lnTo>
                  <a:lnTo>
                    <a:pt x="429679" y="859358"/>
                  </a:lnTo>
                  <a:lnTo>
                    <a:pt x="476498" y="856836"/>
                  </a:lnTo>
                  <a:lnTo>
                    <a:pt x="521857" y="849447"/>
                  </a:lnTo>
                  <a:lnTo>
                    <a:pt x="565493" y="837452"/>
                  </a:lnTo>
                  <a:lnTo>
                    <a:pt x="607144" y="821113"/>
                  </a:lnTo>
                  <a:lnTo>
                    <a:pt x="646549" y="800693"/>
                  </a:lnTo>
                  <a:lnTo>
                    <a:pt x="683445" y="776453"/>
                  </a:lnTo>
                  <a:lnTo>
                    <a:pt x="717569" y="748656"/>
                  </a:lnTo>
                  <a:lnTo>
                    <a:pt x="748660" y="717564"/>
                  </a:lnTo>
                  <a:lnTo>
                    <a:pt x="776457" y="683439"/>
                  </a:lnTo>
                  <a:lnTo>
                    <a:pt x="800695" y="646543"/>
                  </a:lnTo>
                  <a:lnTo>
                    <a:pt x="821115" y="607139"/>
                  </a:lnTo>
                  <a:lnTo>
                    <a:pt x="837453" y="565488"/>
                  </a:lnTo>
                  <a:lnTo>
                    <a:pt x="849448" y="521853"/>
                  </a:lnTo>
                  <a:lnTo>
                    <a:pt x="856836" y="476496"/>
                  </a:lnTo>
                  <a:lnTo>
                    <a:pt x="859358" y="429679"/>
                  </a:lnTo>
                  <a:lnTo>
                    <a:pt x="856836" y="382861"/>
                  </a:lnTo>
                  <a:lnTo>
                    <a:pt x="849448" y="337504"/>
                  </a:lnTo>
                  <a:lnTo>
                    <a:pt x="837453" y="293869"/>
                  </a:lnTo>
                  <a:lnTo>
                    <a:pt x="821115" y="252218"/>
                  </a:lnTo>
                  <a:lnTo>
                    <a:pt x="800695" y="212814"/>
                  </a:lnTo>
                  <a:lnTo>
                    <a:pt x="776457" y="175918"/>
                  </a:lnTo>
                  <a:lnTo>
                    <a:pt x="748660" y="141793"/>
                  </a:lnTo>
                  <a:lnTo>
                    <a:pt x="717569" y="110701"/>
                  </a:lnTo>
                  <a:lnTo>
                    <a:pt x="683445" y="82904"/>
                  </a:lnTo>
                  <a:lnTo>
                    <a:pt x="646549" y="58665"/>
                  </a:lnTo>
                  <a:lnTo>
                    <a:pt x="607144" y="38244"/>
                  </a:lnTo>
                  <a:lnTo>
                    <a:pt x="565493" y="21905"/>
                  </a:lnTo>
                  <a:lnTo>
                    <a:pt x="521857" y="9910"/>
                  </a:lnTo>
                  <a:lnTo>
                    <a:pt x="476498" y="2521"/>
                  </a:lnTo>
                  <a:lnTo>
                    <a:pt x="429679" y="0"/>
                  </a:lnTo>
                  <a:close/>
                </a:path>
              </a:pathLst>
            </a:custGeom>
            <a:solidFill>
              <a:srgbClr val="FFFFFF"/>
            </a:solidFill>
          </p:spPr>
          <p:txBody>
            <a:bodyPr wrap="square" lIns="0" tIns="0" rIns="0" bIns="0" rtlCol="0"/>
            <a:lstStyle/>
            <a:p>
              <a:endParaRPr/>
            </a:p>
          </p:txBody>
        </p:sp>
        <p:sp>
          <p:nvSpPr>
            <p:cNvPr id="14" name="object 11">
              <a:extLst>
                <a:ext uri="{FF2B5EF4-FFF2-40B4-BE49-F238E27FC236}">
                  <a16:creationId xmlns="" xmlns:a16="http://schemas.microsoft.com/office/drawing/2014/main" id="{9CD6D6E2-8E39-C740-8588-32A721D89361}"/>
                </a:ext>
              </a:extLst>
            </p:cNvPr>
            <p:cNvSpPr/>
            <p:nvPr/>
          </p:nvSpPr>
          <p:spPr>
            <a:xfrm>
              <a:off x="7931732" y="8734582"/>
              <a:ext cx="859790" cy="859790"/>
            </a:xfrm>
            <a:custGeom>
              <a:avLst/>
              <a:gdLst/>
              <a:ahLst/>
              <a:cxnLst/>
              <a:rect l="l" t="t" r="r" b="b"/>
              <a:pathLst>
                <a:path w="859790" h="859790">
                  <a:moveTo>
                    <a:pt x="859358" y="429679"/>
                  </a:moveTo>
                  <a:lnTo>
                    <a:pt x="856836" y="476496"/>
                  </a:lnTo>
                  <a:lnTo>
                    <a:pt x="849448" y="521853"/>
                  </a:lnTo>
                  <a:lnTo>
                    <a:pt x="837453" y="565488"/>
                  </a:lnTo>
                  <a:lnTo>
                    <a:pt x="821115" y="607139"/>
                  </a:lnTo>
                  <a:lnTo>
                    <a:pt x="800695" y="646543"/>
                  </a:lnTo>
                  <a:lnTo>
                    <a:pt x="776457" y="683439"/>
                  </a:lnTo>
                  <a:lnTo>
                    <a:pt x="748660" y="717564"/>
                  </a:lnTo>
                  <a:lnTo>
                    <a:pt x="717569" y="748656"/>
                  </a:lnTo>
                  <a:lnTo>
                    <a:pt x="683445" y="776453"/>
                  </a:lnTo>
                  <a:lnTo>
                    <a:pt x="646549" y="800693"/>
                  </a:lnTo>
                  <a:lnTo>
                    <a:pt x="607144" y="821113"/>
                  </a:lnTo>
                  <a:lnTo>
                    <a:pt x="565493" y="837452"/>
                  </a:lnTo>
                  <a:lnTo>
                    <a:pt x="521857" y="849447"/>
                  </a:lnTo>
                  <a:lnTo>
                    <a:pt x="476498" y="856836"/>
                  </a:lnTo>
                  <a:lnTo>
                    <a:pt x="429679" y="859358"/>
                  </a:lnTo>
                  <a:lnTo>
                    <a:pt x="382861" y="856836"/>
                  </a:lnTo>
                  <a:lnTo>
                    <a:pt x="337504" y="849447"/>
                  </a:lnTo>
                  <a:lnTo>
                    <a:pt x="293869" y="837452"/>
                  </a:lnTo>
                  <a:lnTo>
                    <a:pt x="252218" y="821113"/>
                  </a:lnTo>
                  <a:lnTo>
                    <a:pt x="212814" y="800693"/>
                  </a:lnTo>
                  <a:lnTo>
                    <a:pt x="175918" y="776453"/>
                  </a:lnTo>
                  <a:lnTo>
                    <a:pt x="141793" y="748656"/>
                  </a:lnTo>
                  <a:lnTo>
                    <a:pt x="110701" y="717564"/>
                  </a:lnTo>
                  <a:lnTo>
                    <a:pt x="82904" y="683439"/>
                  </a:lnTo>
                  <a:lnTo>
                    <a:pt x="58665" y="646543"/>
                  </a:lnTo>
                  <a:lnTo>
                    <a:pt x="38244" y="607139"/>
                  </a:lnTo>
                  <a:lnTo>
                    <a:pt x="21905" y="565488"/>
                  </a:lnTo>
                  <a:lnTo>
                    <a:pt x="9910" y="521853"/>
                  </a:lnTo>
                  <a:lnTo>
                    <a:pt x="2521" y="476496"/>
                  </a:lnTo>
                  <a:lnTo>
                    <a:pt x="0" y="429679"/>
                  </a:lnTo>
                  <a:lnTo>
                    <a:pt x="2521" y="382861"/>
                  </a:lnTo>
                  <a:lnTo>
                    <a:pt x="9910" y="337504"/>
                  </a:lnTo>
                  <a:lnTo>
                    <a:pt x="21905" y="293869"/>
                  </a:lnTo>
                  <a:lnTo>
                    <a:pt x="38244" y="252218"/>
                  </a:lnTo>
                  <a:lnTo>
                    <a:pt x="58665" y="212814"/>
                  </a:lnTo>
                  <a:lnTo>
                    <a:pt x="82904" y="175918"/>
                  </a:lnTo>
                  <a:lnTo>
                    <a:pt x="110701" y="141793"/>
                  </a:lnTo>
                  <a:lnTo>
                    <a:pt x="141793" y="110701"/>
                  </a:lnTo>
                  <a:lnTo>
                    <a:pt x="175918" y="82904"/>
                  </a:lnTo>
                  <a:lnTo>
                    <a:pt x="212814" y="58665"/>
                  </a:lnTo>
                  <a:lnTo>
                    <a:pt x="252218" y="38244"/>
                  </a:lnTo>
                  <a:lnTo>
                    <a:pt x="293869" y="21905"/>
                  </a:lnTo>
                  <a:lnTo>
                    <a:pt x="337504" y="9910"/>
                  </a:lnTo>
                  <a:lnTo>
                    <a:pt x="382861" y="2521"/>
                  </a:lnTo>
                  <a:lnTo>
                    <a:pt x="429679" y="0"/>
                  </a:lnTo>
                  <a:lnTo>
                    <a:pt x="476498" y="2521"/>
                  </a:lnTo>
                  <a:lnTo>
                    <a:pt x="521857" y="9910"/>
                  </a:lnTo>
                  <a:lnTo>
                    <a:pt x="565493" y="21905"/>
                  </a:lnTo>
                  <a:lnTo>
                    <a:pt x="607144" y="38244"/>
                  </a:lnTo>
                  <a:lnTo>
                    <a:pt x="646549" y="58665"/>
                  </a:lnTo>
                  <a:lnTo>
                    <a:pt x="683445" y="82904"/>
                  </a:lnTo>
                  <a:lnTo>
                    <a:pt x="717569" y="110701"/>
                  </a:lnTo>
                  <a:lnTo>
                    <a:pt x="748660" y="141793"/>
                  </a:lnTo>
                  <a:lnTo>
                    <a:pt x="776457" y="175918"/>
                  </a:lnTo>
                  <a:lnTo>
                    <a:pt x="800695" y="212814"/>
                  </a:lnTo>
                  <a:lnTo>
                    <a:pt x="821115" y="252218"/>
                  </a:lnTo>
                  <a:lnTo>
                    <a:pt x="837453" y="293869"/>
                  </a:lnTo>
                  <a:lnTo>
                    <a:pt x="849448" y="337504"/>
                  </a:lnTo>
                  <a:lnTo>
                    <a:pt x="856836" y="382861"/>
                  </a:lnTo>
                  <a:lnTo>
                    <a:pt x="859358" y="429679"/>
                  </a:lnTo>
                  <a:close/>
                </a:path>
              </a:pathLst>
            </a:custGeom>
            <a:ln w="60325">
              <a:solidFill>
                <a:srgbClr val="E94775"/>
              </a:solidFill>
            </a:ln>
          </p:spPr>
          <p:txBody>
            <a:bodyPr wrap="square" lIns="0" tIns="0" rIns="0" bIns="0" rtlCol="0"/>
            <a:lstStyle/>
            <a:p>
              <a:endParaRPr/>
            </a:p>
          </p:txBody>
        </p:sp>
      </p:grpSp>
      <p:sp>
        <p:nvSpPr>
          <p:cNvPr id="15" name="object 20">
            <a:extLst>
              <a:ext uri="{FF2B5EF4-FFF2-40B4-BE49-F238E27FC236}">
                <a16:creationId xmlns="" xmlns:a16="http://schemas.microsoft.com/office/drawing/2014/main" id="{DA4EA88F-ED3A-7347-AE90-CB516FEC6E20}"/>
              </a:ext>
            </a:extLst>
          </p:cNvPr>
          <p:cNvSpPr/>
          <p:nvPr userDrawn="1"/>
        </p:nvSpPr>
        <p:spPr>
          <a:xfrm>
            <a:off x="257302" y="469191"/>
            <a:ext cx="312662" cy="416883"/>
          </a:xfrm>
          <a:custGeom>
            <a:avLst/>
            <a:gdLst/>
            <a:ahLst/>
            <a:cxnLst/>
            <a:rect l="l" t="t" r="r" b="b"/>
            <a:pathLst>
              <a:path w="623570" h="623570">
                <a:moveTo>
                  <a:pt x="467321" y="311543"/>
                </a:moveTo>
                <a:lnTo>
                  <a:pt x="464156" y="374330"/>
                </a:lnTo>
                <a:lnTo>
                  <a:pt x="455079" y="432810"/>
                </a:lnTo>
                <a:lnTo>
                  <a:pt x="440716" y="485730"/>
                </a:lnTo>
                <a:lnTo>
                  <a:pt x="421693" y="531837"/>
                </a:lnTo>
                <a:lnTo>
                  <a:pt x="398638" y="569880"/>
                </a:lnTo>
                <a:lnTo>
                  <a:pt x="372177" y="598604"/>
                </a:lnTo>
                <a:lnTo>
                  <a:pt x="311543" y="623087"/>
                </a:lnTo>
                <a:lnTo>
                  <a:pt x="280150" y="616757"/>
                </a:lnTo>
                <a:lnTo>
                  <a:pt x="224448" y="569880"/>
                </a:lnTo>
                <a:lnTo>
                  <a:pt x="201393" y="531837"/>
                </a:lnTo>
                <a:lnTo>
                  <a:pt x="182371" y="485730"/>
                </a:lnTo>
                <a:lnTo>
                  <a:pt x="168007" y="432810"/>
                </a:lnTo>
                <a:lnTo>
                  <a:pt x="158930" y="374330"/>
                </a:lnTo>
                <a:lnTo>
                  <a:pt x="155765" y="311543"/>
                </a:lnTo>
                <a:lnTo>
                  <a:pt x="158930" y="248757"/>
                </a:lnTo>
                <a:lnTo>
                  <a:pt x="168007" y="190277"/>
                </a:lnTo>
                <a:lnTo>
                  <a:pt x="182371" y="137357"/>
                </a:lnTo>
                <a:lnTo>
                  <a:pt x="201393" y="91249"/>
                </a:lnTo>
                <a:lnTo>
                  <a:pt x="224448" y="53207"/>
                </a:lnTo>
                <a:lnTo>
                  <a:pt x="250909" y="24482"/>
                </a:lnTo>
                <a:lnTo>
                  <a:pt x="311543" y="0"/>
                </a:lnTo>
                <a:lnTo>
                  <a:pt x="342937" y="6329"/>
                </a:lnTo>
                <a:lnTo>
                  <a:pt x="398638" y="53207"/>
                </a:lnTo>
                <a:lnTo>
                  <a:pt x="421693" y="91249"/>
                </a:lnTo>
                <a:lnTo>
                  <a:pt x="440716" y="137357"/>
                </a:lnTo>
                <a:lnTo>
                  <a:pt x="455079" y="190277"/>
                </a:lnTo>
                <a:lnTo>
                  <a:pt x="464156" y="248757"/>
                </a:lnTo>
                <a:lnTo>
                  <a:pt x="467321" y="311543"/>
                </a:lnTo>
                <a:close/>
              </a:path>
              <a:path w="623570" h="623570">
                <a:moveTo>
                  <a:pt x="311543" y="0"/>
                </a:moveTo>
                <a:lnTo>
                  <a:pt x="265506" y="3377"/>
                </a:lnTo>
                <a:lnTo>
                  <a:pt x="221566" y="13190"/>
                </a:lnTo>
                <a:lnTo>
                  <a:pt x="180205" y="28955"/>
                </a:lnTo>
                <a:lnTo>
                  <a:pt x="141905" y="50191"/>
                </a:lnTo>
                <a:lnTo>
                  <a:pt x="107148" y="76416"/>
                </a:lnTo>
                <a:lnTo>
                  <a:pt x="76416" y="107148"/>
                </a:lnTo>
                <a:lnTo>
                  <a:pt x="50191" y="141905"/>
                </a:lnTo>
                <a:lnTo>
                  <a:pt x="28955" y="180205"/>
                </a:lnTo>
                <a:lnTo>
                  <a:pt x="13190" y="221566"/>
                </a:lnTo>
                <a:lnTo>
                  <a:pt x="3377" y="265506"/>
                </a:lnTo>
                <a:lnTo>
                  <a:pt x="0" y="311543"/>
                </a:lnTo>
                <a:lnTo>
                  <a:pt x="311543" y="311543"/>
                </a:lnTo>
                <a:lnTo>
                  <a:pt x="311543" y="0"/>
                </a:lnTo>
                <a:close/>
              </a:path>
              <a:path w="623570" h="623570">
                <a:moveTo>
                  <a:pt x="623100" y="311543"/>
                </a:moveTo>
                <a:lnTo>
                  <a:pt x="619722" y="265506"/>
                </a:lnTo>
                <a:lnTo>
                  <a:pt x="609909" y="221566"/>
                </a:lnTo>
                <a:lnTo>
                  <a:pt x="594143" y="180205"/>
                </a:lnTo>
                <a:lnTo>
                  <a:pt x="572907" y="141905"/>
                </a:lnTo>
                <a:lnTo>
                  <a:pt x="546682" y="107148"/>
                </a:lnTo>
                <a:lnTo>
                  <a:pt x="515949" y="76416"/>
                </a:lnTo>
                <a:lnTo>
                  <a:pt x="481191" y="50191"/>
                </a:lnTo>
                <a:lnTo>
                  <a:pt x="442889" y="28955"/>
                </a:lnTo>
                <a:lnTo>
                  <a:pt x="401526" y="13190"/>
                </a:lnTo>
                <a:lnTo>
                  <a:pt x="357584" y="3377"/>
                </a:lnTo>
                <a:lnTo>
                  <a:pt x="311543" y="0"/>
                </a:lnTo>
                <a:lnTo>
                  <a:pt x="311543" y="311543"/>
                </a:lnTo>
                <a:lnTo>
                  <a:pt x="623100" y="311543"/>
                </a:lnTo>
                <a:close/>
              </a:path>
              <a:path w="623570" h="623570">
                <a:moveTo>
                  <a:pt x="0" y="311543"/>
                </a:moveTo>
                <a:lnTo>
                  <a:pt x="3377" y="357581"/>
                </a:lnTo>
                <a:lnTo>
                  <a:pt x="13190" y="401521"/>
                </a:lnTo>
                <a:lnTo>
                  <a:pt x="28955" y="442882"/>
                </a:lnTo>
                <a:lnTo>
                  <a:pt x="50191" y="481181"/>
                </a:lnTo>
                <a:lnTo>
                  <a:pt x="76416" y="515938"/>
                </a:lnTo>
                <a:lnTo>
                  <a:pt x="107148" y="546670"/>
                </a:lnTo>
                <a:lnTo>
                  <a:pt x="141905" y="572895"/>
                </a:lnTo>
                <a:lnTo>
                  <a:pt x="180205" y="594131"/>
                </a:lnTo>
                <a:lnTo>
                  <a:pt x="221566" y="609896"/>
                </a:lnTo>
                <a:lnTo>
                  <a:pt x="265506" y="619709"/>
                </a:lnTo>
                <a:lnTo>
                  <a:pt x="311543" y="623087"/>
                </a:lnTo>
                <a:lnTo>
                  <a:pt x="311543" y="311543"/>
                </a:lnTo>
                <a:lnTo>
                  <a:pt x="0" y="311543"/>
                </a:lnTo>
                <a:close/>
              </a:path>
              <a:path w="623570" h="623570">
                <a:moveTo>
                  <a:pt x="311543" y="311543"/>
                </a:moveTo>
                <a:lnTo>
                  <a:pt x="311543" y="623087"/>
                </a:lnTo>
                <a:lnTo>
                  <a:pt x="357584" y="619709"/>
                </a:lnTo>
                <a:lnTo>
                  <a:pt x="401526" y="609896"/>
                </a:lnTo>
                <a:lnTo>
                  <a:pt x="442889" y="594131"/>
                </a:lnTo>
                <a:lnTo>
                  <a:pt x="481191" y="572895"/>
                </a:lnTo>
                <a:lnTo>
                  <a:pt x="515949" y="546670"/>
                </a:lnTo>
                <a:lnTo>
                  <a:pt x="546682" y="515938"/>
                </a:lnTo>
                <a:lnTo>
                  <a:pt x="572907" y="481181"/>
                </a:lnTo>
                <a:lnTo>
                  <a:pt x="594143" y="442882"/>
                </a:lnTo>
                <a:lnTo>
                  <a:pt x="609909" y="401521"/>
                </a:lnTo>
                <a:lnTo>
                  <a:pt x="619722" y="357581"/>
                </a:lnTo>
                <a:lnTo>
                  <a:pt x="623100" y="311543"/>
                </a:lnTo>
                <a:lnTo>
                  <a:pt x="311543" y="311543"/>
                </a:lnTo>
                <a:close/>
              </a:path>
              <a:path w="623570" h="623570">
                <a:moveTo>
                  <a:pt x="543699" y="103847"/>
                </a:moveTo>
                <a:lnTo>
                  <a:pt x="506506" y="68575"/>
                </a:lnTo>
                <a:lnTo>
                  <a:pt x="463908" y="39762"/>
                </a:lnTo>
                <a:lnTo>
                  <a:pt x="416691" y="18200"/>
                </a:lnTo>
                <a:lnTo>
                  <a:pt x="365641" y="4682"/>
                </a:lnTo>
                <a:lnTo>
                  <a:pt x="311543" y="0"/>
                </a:lnTo>
                <a:lnTo>
                  <a:pt x="257451" y="4682"/>
                </a:lnTo>
                <a:lnTo>
                  <a:pt x="206401" y="18200"/>
                </a:lnTo>
                <a:lnTo>
                  <a:pt x="159182" y="39762"/>
                </a:lnTo>
                <a:lnTo>
                  <a:pt x="116582" y="68575"/>
                </a:lnTo>
                <a:lnTo>
                  <a:pt x="79387" y="103847"/>
                </a:lnTo>
                <a:lnTo>
                  <a:pt x="116582" y="121478"/>
                </a:lnTo>
                <a:lnTo>
                  <a:pt x="159182" y="135882"/>
                </a:lnTo>
                <a:lnTo>
                  <a:pt x="206401" y="146663"/>
                </a:lnTo>
                <a:lnTo>
                  <a:pt x="257451" y="153423"/>
                </a:lnTo>
                <a:lnTo>
                  <a:pt x="311543" y="155765"/>
                </a:lnTo>
                <a:lnTo>
                  <a:pt x="365641" y="153423"/>
                </a:lnTo>
                <a:lnTo>
                  <a:pt x="416691" y="146663"/>
                </a:lnTo>
                <a:lnTo>
                  <a:pt x="463908" y="135882"/>
                </a:lnTo>
                <a:lnTo>
                  <a:pt x="506506" y="121478"/>
                </a:lnTo>
                <a:lnTo>
                  <a:pt x="543699" y="103847"/>
                </a:lnTo>
                <a:close/>
              </a:path>
              <a:path w="623570" h="623570">
                <a:moveTo>
                  <a:pt x="79387" y="519239"/>
                </a:moveTo>
                <a:lnTo>
                  <a:pt x="116582" y="554511"/>
                </a:lnTo>
                <a:lnTo>
                  <a:pt x="159182" y="583324"/>
                </a:lnTo>
                <a:lnTo>
                  <a:pt x="206401" y="604886"/>
                </a:lnTo>
                <a:lnTo>
                  <a:pt x="257451" y="618405"/>
                </a:lnTo>
                <a:lnTo>
                  <a:pt x="311543" y="623087"/>
                </a:lnTo>
                <a:lnTo>
                  <a:pt x="365641" y="618405"/>
                </a:lnTo>
                <a:lnTo>
                  <a:pt x="416691" y="604886"/>
                </a:lnTo>
                <a:lnTo>
                  <a:pt x="463908" y="583324"/>
                </a:lnTo>
                <a:lnTo>
                  <a:pt x="506506" y="554511"/>
                </a:lnTo>
                <a:lnTo>
                  <a:pt x="543699" y="519239"/>
                </a:lnTo>
                <a:lnTo>
                  <a:pt x="506506" y="501609"/>
                </a:lnTo>
                <a:lnTo>
                  <a:pt x="463908" y="487204"/>
                </a:lnTo>
                <a:lnTo>
                  <a:pt x="416691" y="476423"/>
                </a:lnTo>
                <a:lnTo>
                  <a:pt x="365641" y="469663"/>
                </a:lnTo>
                <a:lnTo>
                  <a:pt x="311543" y="467321"/>
                </a:lnTo>
                <a:lnTo>
                  <a:pt x="257451" y="469663"/>
                </a:lnTo>
                <a:lnTo>
                  <a:pt x="206401" y="476423"/>
                </a:lnTo>
                <a:lnTo>
                  <a:pt x="159182" y="487204"/>
                </a:lnTo>
                <a:lnTo>
                  <a:pt x="116582" y="501609"/>
                </a:lnTo>
                <a:lnTo>
                  <a:pt x="79387" y="519239"/>
                </a:lnTo>
                <a:close/>
              </a:path>
            </a:pathLst>
          </a:custGeom>
          <a:ln w="25400">
            <a:solidFill>
              <a:srgbClr val="33304F"/>
            </a:solidFill>
          </a:ln>
        </p:spPr>
        <p:txBody>
          <a:bodyPr wrap="square" lIns="0" tIns="0" rIns="0" bIns="0" rtlCol="0"/>
          <a:lstStyle/>
          <a:p>
            <a:endParaRPr/>
          </a:p>
        </p:txBody>
      </p:sp>
      <p:cxnSp>
        <p:nvCxnSpPr>
          <p:cNvPr id="18" name="Straight Connector 17">
            <a:extLst>
              <a:ext uri="{FF2B5EF4-FFF2-40B4-BE49-F238E27FC236}">
                <a16:creationId xmlns="" xmlns:a16="http://schemas.microsoft.com/office/drawing/2014/main" id="{3FD45B3C-C657-D641-A19F-660B2AEDA118}"/>
              </a:ext>
            </a:extLst>
          </p:cNvPr>
          <p:cNvCxnSpPr>
            <a:cxnSpLocks/>
          </p:cNvCxnSpPr>
          <p:nvPr userDrawn="1"/>
        </p:nvCxnSpPr>
        <p:spPr>
          <a:xfrm>
            <a:off x="836329" y="1090825"/>
            <a:ext cx="7471344" cy="0"/>
          </a:xfrm>
          <a:prstGeom prst="line">
            <a:avLst/>
          </a:prstGeom>
          <a:ln w="22225">
            <a:solidFill>
              <a:srgbClr val="332F4F"/>
            </a:solidFill>
          </a:ln>
        </p:spPr>
        <p:style>
          <a:lnRef idx="1">
            <a:schemeClr val="accent1"/>
          </a:lnRef>
          <a:fillRef idx="0">
            <a:schemeClr val="accent1"/>
          </a:fillRef>
          <a:effectRef idx="0">
            <a:schemeClr val="accent1"/>
          </a:effectRef>
          <a:fontRef idx="minor">
            <a:schemeClr val="tx1"/>
          </a:fontRef>
        </p:style>
      </p:cxnSp>
      <p:sp>
        <p:nvSpPr>
          <p:cNvPr id="27" name="Title 1">
            <a:extLst>
              <a:ext uri="{FF2B5EF4-FFF2-40B4-BE49-F238E27FC236}">
                <a16:creationId xmlns="" xmlns:a16="http://schemas.microsoft.com/office/drawing/2014/main" id="{0B16BC47-09DF-1844-9D7D-97A681622698}"/>
              </a:ext>
            </a:extLst>
          </p:cNvPr>
          <p:cNvSpPr>
            <a:spLocks noGrp="1"/>
          </p:cNvSpPr>
          <p:nvPr>
            <p:ph type="title"/>
          </p:nvPr>
        </p:nvSpPr>
        <p:spPr>
          <a:xfrm>
            <a:off x="782657" y="-3175"/>
            <a:ext cx="7886700" cy="1325563"/>
          </a:xfrm>
        </p:spPr>
        <p:txBody>
          <a:bodyPr>
            <a:normAutofit/>
          </a:bodyPr>
          <a:lstStyle>
            <a:lvl1pPr>
              <a:defRPr sz="2000" b="1" i="0">
                <a:solidFill>
                  <a:srgbClr val="332F4F"/>
                </a:solidFill>
                <a:latin typeface="Cambria" panose="02040503050406030204" pitchFamily="18" charset="0"/>
                <a:cs typeface="Cambria" panose="02040503050406030204" pitchFamily="18" charset="0"/>
              </a:defRPr>
            </a:lvl1pPr>
          </a:lstStyle>
          <a:p>
            <a:endParaRPr lang="en-US" dirty="0"/>
          </a:p>
        </p:txBody>
      </p:sp>
      <p:sp>
        <p:nvSpPr>
          <p:cNvPr id="19" name="Date Placeholder 3">
            <a:extLst>
              <a:ext uri="{FF2B5EF4-FFF2-40B4-BE49-F238E27FC236}">
                <a16:creationId xmlns="" xmlns:a16="http://schemas.microsoft.com/office/drawing/2014/main" id="{54DDAE1F-E5F6-7242-A8D8-14D107CBDE84}"/>
              </a:ext>
            </a:extLst>
          </p:cNvPr>
          <p:cNvSpPr txBox="1">
            <a:spLocks/>
          </p:cNvSpPr>
          <p:nvPr userDrawn="1"/>
        </p:nvSpPr>
        <p:spPr>
          <a:xfrm>
            <a:off x="782658" y="6230409"/>
            <a:ext cx="3086101"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2700">
              <a:spcBef>
                <a:spcPts val="40"/>
              </a:spcBef>
              <a:tabLst>
                <a:tab pos="2131695" algn="l"/>
              </a:tabLst>
            </a:pPr>
            <a:fld id="{02F089CC-B3B4-E546-89E0-248A854C8F7C}" type="slidenum">
              <a:rPr lang="en-US" sz="800" smtClean="0">
                <a:latin typeface="Arial" panose="020B0604020202020204" pitchFamily="34" charset="0"/>
                <a:cs typeface="Arial" panose="020B0604020202020204" pitchFamily="34" charset="0"/>
              </a:rPr>
              <a:pPr marL="12700">
                <a:spcBef>
                  <a:spcPts val="40"/>
                </a:spcBef>
                <a:tabLst>
                  <a:tab pos="2131695" algn="l"/>
                </a:tabLst>
              </a:pPr>
              <a:t>‹#›</a:t>
            </a:fld>
            <a:r>
              <a:rPr lang="en-GB" sz="800" b="1" dirty="0">
                <a:solidFill>
                  <a:srgbClr val="231F20"/>
                </a:solidFill>
                <a:latin typeface="Arial" panose="020B0604020202020204" pitchFamily="34" charset="0"/>
                <a:cs typeface="Arial" panose="020B0604020202020204" pitchFamily="34" charset="0"/>
              </a:rPr>
              <a:t> </a:t>
            </a:r>
            <a:r>
              <a:rPr lang="en-GB" sz="800" b="1" spc="15" dirty="0">
                <a:solidFill>
                  <a:srgbClr val="231F20"/>
                </a:solidFill>
                <a:latin typeface="Arial" panose="020B0604020202020204" pitchFamily="34" charset="0"/>
                <a:cs typeface="Arial" panose="020B0604020202020204" pitchFamily="34" charset="0"/>
              </a:rPr>
              <a:t> </a:t>
            </a:r>
            <a:r>
              <a:rPr lang="en-GB" sz="900" spc="-15" dirty="0">
                <a:solidFill>
                  <a:srgbClr val="35355A"/>
                </a:solidFill>
                <a:latin typeface="+mn-lt"/>
                <a:cs typeface="Arial" panose="020B0604020202020204" pitchFamily="34" charset="0"/>
              </a:rPr>
              <a:t>|</a:t>
            </a:r>
            <a:r>
              <a:rPr lang="en-GB" sz="900" spc="550" dirty="0">
                <a:solidFill>
                  <a:srgbClr val="35355A"/>
                </a:solidFill>
                <a:latin typeface="+mn-lt"/>
                <a:cs typeface="Arial" panose="020B0604020202020204" pitchFamily="34" charset="0"/>
              </a:rPr>
              <a:t> </a:t>
            </a:r>
            <a:r>
              <a:rPr lang="en-GB" sz="900" b="1" dirty="0">
                <a:solidFill>
                  <a:srgbClr val="35355A"/>
                </a:solidFill>
                <a:latin typeface="+mn-lt"/>
                <a:cs typeface="Arial" panose="020B0604020202020204" pitchFamily="34" charset="0"/>
              </a:rPr>
              <a:t>IDF</a:t>
            </a:r>
            <a:r>
              <a:rPr lang="en-GB" sz="900" b="1" spc="5" dirty="0">
                <a:solidFill>
                  <a:srgbClr val="35355A"/>
                </a:solidFill>
                <a:latin typeface="+mn-lt"/>
                <a:cs typeface="Arial" panose="020B0604020202020204" pitchFamily="34" charset="0"/>
              </a:rPr>
              <a:t> </a:t>
            </a:r>
            <a:r>
              <a:rPr lang="en-GB" sz="900" b="1" spc="-5" dirty="0">
                <a:solidFill>
                  <a:srgbClr val="35355A"/>
                </a:solidFill>
                <a:latin typeface="+mn-lt"/>
                <a:cs typeface="Arial" panose="020B0604020202020204" pitchFamily="34" charset="0"/>
              </a:rPr>
              <a:t>Diabetes</a:t>
            </a:r>
            <a:r>
              <a:rPr lang="en-GB" sz="900" b="1" spc="-25" dirty="0">
                <a:solidFill>
                  <a:srgbClr val="35355A"/>
                </a:solidFill>
                <a:latin typeface="+mn-lt"/>
                <a:cs typeface="Arial" panose="020B0604020202020204" pitchFamily="34" charset="0"/>
              </a:rPr>
              <a:t> </a:t>
            </a:r>
            <a:r>
              <a:rPr lang="en-GB" sz="900" b="1" spc="-5" dirty="0">
                <a:solidFill>
                  <a:srgbClr val="35355A"/>
                </a:solidFill>
                <a:latin typeface="+mn-lt"/>
                <a:cs typeface="Arial" panose="020B0604020202020204" pitchFamily="34" charset="0"/>
              </a:rPr>
              <a:t>Atlas</a:t>
            </a:r>
            <a:r>
              <a:rPr lang="en-GB" sz="900" b="1" spc="10" dirty="0">
                <a:solidFill>
                  <a:srgbClr val="35355A"/>
                </a:solidFill>
                <a:latin typeface="+mn-lt"/>
                <a:cs typeface="Arial" panose="020B0604020202020204" pitchFamily="34" charset="0"/>
              </a:rPr>
              <a:t> </a:t>
            </a:r>
            <a:r>
              <a:rPr lang="en-GB" sz="900" b="1" dirty="0">
                <a:solidFill>
                  <a:srgbClr val="35355A"/>
                </a:solidFill>
                <a:latin typeface="+mn-lt"/>
                <a:cs typeface="Arial" panose="020B0604020202020204" pitchFamily="34" charset="0"/>
              </a:rPr>
              <a:t>2021</a:t>
            </a:r>
            <a:r>
              <a:rPr lang="en-GB" sz="900" b="1" spc="-75" dirty="0">
                <a:solidFill>
                  <a:srgbClr val="35355A"/>
                </a:solidFill>
                <a:latin typeface="+mn-lt"/>
                <a:cs typeface="Arial" panose="020B0604020202020204" pitchFamily="34" charset="0"/>
              </a:rPr>
              <a:t> </a:t>
            </a:r>
            <a:r>
              <a:rPr lang="en-GB" sz="900" spc="20" dirty="0">
                <a:solidFill>
                  <a:srgbClr val="35355A"/>
                </a:solidFill>
                <a:latin typeface="+mn-lt"/>
                <a:cs typeface="Arial" panose="020B0604020202020204" pitchFamily="34" charset="0"/>
              </a:rPr>
              <a:t>–</a:t>
            </a:r>
            <a:r>
              <a:rPr lang="en-GB" sz="900" spc="-40" dirty="0">
                <a:solidFill>
                  <a:srgbClr val="35355A"/>
                </a:solidFill>
                <a:latin typeface="+mn-lt"/>
                <a:cs typeface="Arial" panose="020B0604020202020204" pitchFamily="34" charset="0"/>
              </a:rPr>
              <a:t> </a:t>
            </a:r>
            <a:r>
              <a:rPr lang="en-GB" sz="900" spc="10" dirty="0">
                <a:solidFill>
                  <a:srgbClr val="35355A"/>
                </a:solidFill>
                <a:latin typeface="+mn-lt"/>
                <a:cs typeface="Arial" panose="020B0604020202020204" pitchFamily="34" charset="0"/>
              </a:rPr>
              <a:t>10th</a:t>
            </a:r>
            <a:r>
              <a:rPr lang="en-GB" sz="900" spc="-20" dirty="0">
                <a:solidFill>
                  <a:srgbClr val="35355A"/>
                </a:solidFill>
                <a:latin typeface="+mn-lt"/>
                <a:cs typeface="Arial" panose="020B0604020202020204" pitchFamily="34" charset="0"/>
              </a:rPr>
              <a:t> </a:t>
            </a:r>
            <a:r>
              <a:rPr lang="en-GB" sz="900" spc="30" dirty="0">
                <a:solidFill>
                  <a:srgbClr val="35355A"/>
                </a:solidFill>
                <a:latin typeface="+mn-lt"/>
                <a:cs typeface="Arial" panose="020B0604020202020204" pitchFamily="34" charset="0"/>
              </a:rPr>
              <a:t>edition</a:t>
            </a:r>
            <a:r>
              <a:rPr lang="en-GB" sz="900" spc="30" baseline="0" dirty="0">
                <a:solidFill>
                  <a:srgbClr val="35355A"/>
                </a:solidFill>
                <a:latin typeface="+mn-lt"/>
                <a:cs typeface="Arial" panose="020B0604020202020204" pitchFamily="34" charset="0"/>
              </a:rPr>
              <a:t> </a:t>
            </a:r>
            <a:r>
              <a:rPr lang="en-GB" sz="900" spc="-25" dirty="0">
                <a:solidFill>
                  <a:srgbClr val="35355A"/>
                </a:solidFill>
                <a:latin typeface="+mn-lt"/>
                <a:cs typeface="Arial" panose="020B0604020202020204" pitchFamily="34" charset="0"/>
                <a:hlinkClick r:id="rId2"/>
              </a:rPr>
              <a:t>www.idf.org</a:t>
            </a:r>
            <a:r>
              <a:rPr lang="en-GB" sz="900" spc="500" dirty="0">
                <a:solidFill>
                  <a:srgbClr val="35355A"/>
                </a:solidFill>
                <a:latin typeface="+mn-lt"/>
                <a:cs typeface="Arial" panose="020B0604020202020204" pitchFamily="34" charset="0"/>
              </a:rPr>
              <a:t> </a:t>
            </a:r>
            <a:r>
              <a:rPr lang="en-GB" sz="900" b="1" spc="-15" dirty="0">
                <a:solidFill>
                  <a:srgbClr val="35355A"/>
                </a:solidFill>
                <a:latin typeface="+mn-lt"/>
                <a:cs typeface="Arial" panose="020B0604020202020204" pitchFamily="34" charset="0"/>
              </a:rPr>
              <a:t>@</a:t>
            </a:r>
            <a:r>
              <a:rPr lang="en-GB" sz="900" b="1" spc="-15" dirty="0" err="1">
                <a:solidFill>
                  <a:srgbClr val="35355A"/>
                </a:solidFill>
                <a:latin typeface="+mn-lt"/>
                <a:cs typeface="Arial" panose="020B0604020202020204" pitchFamily="34" charset="0"/>
              </a:rPr>
              <a:t>IntDiabetesFed</a:t>
            </a:r>
            <a:endParaRPr lang="en-GB" sz="900" dirty="0">
              <a:latin typeface="+mn-lt"/>
              <a:cs typeface="Arial" panose="020B0604020202020204" pitchFamily="34" charset="0"/>
            </a:endParaRPr>
          </a:p>
        </p:txBody>
      </p:sp>
    </p:spTree>
    <p:extLst>
      <p:ext uri="{BB962C8B-B14F-4D97-AF65-F5344CB8AC3E}">
        <p14:creationId xmlns="" xmlns:p14="http://schemas.microsoft.com/office/powerpoint/2010/main" val="152738269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grpSp>
        <p:nvGrpSpPr>
          <p:cNvPr id="2" name="object 8">
            <a:extLst>
              <a:ext uri="{FF2B5EF4-FFF2-40B4-BE49-F238E27FC236}">
                <a16:creationId xmlns="" xmlns:a16="http://schemas.microsoft.com/office/drawing/2014/main" id="{89C2037A-502D-BA45-B813-363106F370EC}"/>
              </a:ext>
            </a:extLst>
          </p:cNvPr>
          <p:cNvGrpSpPr/>
          <p:nvPr userDrawn="1"/>
        </p:nvGrpSpPr>
        <p:grpSpPr>
          <a:xfrm>
            <a:off x="-10138" y="356259"/>
            <a:ext cx="638786" cy="632966"/>
            <a:chOff x="7517536" y="8690952"/>
            <a:chExt cx="1273986" cy="946785"/>
          </a:xfrm>
        </p:grpSpPr>
        <p:sp>
          <p:nvSpPr>
            <p:cNvPr id="12" name="object 9">
              <a:extLst>
                <a:ext uri="{FF2B5EF4-FFF2-40B4-BE49-F238E27FC236}">
                  <a16:creationId xmlns="" xmlns:a16="http://schemas.microsoft.com/office/drawing/2014/main" id="{ED80A33D-2923-7346-B82E-3D71A5FE4510}"/>
                </a:ext>
              </a:extLst>
            </p:cNvPr>
            <p:cNvSpPr/>
            <p:nvPr/>
          </p:nvSpPr>
          <p:spPr>
            <a:xfrm>
              <a:off x="7517536" y="8690952"/>
              <a:ext cx="859789" cy="946785"/>
            </a:xfrm>
            <a:custGeom>
              <a:avLst/>
              <a:gdLst/>
              <a:ahLst/>
              <a:cxnLst/>
              <a:rect l="l" t="t" r="r" b="b"/>
              <a:pathLst>
                <a:path w="817245" h="946784">
                  <a:moveTo>
                    <a:pt x="816902" y="0"/>
                  </a:moveTo>
                  <a:lnTo>
                    <a:pt x="0" y="0"/>
                  </a:lnTo>
                  <a:lnTo>
                    <a:pt x="0" y="946607"/>
                  </a:lnTo>
                  <a:lnTo>
                    <a:pt x="816902" y="946607"/>
                  </a:lnTo>
                  <a:lnTo>
                    <a:pt x="816902" y="0"/>
                  </a:lnTo>
                  <a:close/>
                </a:path>
              </a:pathLst>
            </a:custGeom>
            <a:solidFill>
              <a:srgbClr val="E94575"/>
            </a:solidFill>
          </p:spPr>
          <p:txBody>
            <a:bodyPr wrap="square" lIns="0" tIns="0" rIns="0" bIns="0" rtlCol="0"/>
            <a:lstStyle/>
            <a:p>
              <a:endParaRPr dirty="0"/>
            </a:p>
          </p:txBody>
        </p:sp>
        <p:sp>
          <p:nvSpPr>
            <p:cNvPr id="13" name="object 10">
              <a:extLst>
                <a:ext uri="{FF2B5EF4-FFF2-40B4-BE49-F238E27FC236}">
                  <a16:creationId xmlns="" xmlns:a16="http://schemas.microsoft.com/office/drawing/2014/main" id="{B3314864-482D-A54F-A250-F0E7FFADD394}"/>
                </a:ext>
              </a:extLst>
            </p:cNvPr>
            <p:cNvSpPr/>
            <p:nvPr/>
          </p:nvSpPr>
          <p:spPr>
            <a:xfrm>
              <a:off x="7931732" y="8734582"/>
              <a:ext cx="859790" cy="859790"/>
            </a:xfrm>
            <a:custGeom>
              <a:avLst/>
              <a:gdLst/>
              <a:ahLst/>
              <a:cxnLst/>
              <a:rect l="l" t="t" r="r" b="b"/>
              <a:pathLst>
                <a:path w="859790" h="859790">
                  <a:moveTo>
                    <a:pt x="429679" y="0"/>
                  </a:moveTo>
                  <a:lnTo>
                    <a:pt x="382861" y="2521"/>
                  </a:lnTo>
                  <a:lnTo>
                    <a:pt x="337504" y="9910"/>
                  </a:lnTo>
                  <a:lnTo>
                    <a:pt x="293869" y="21905"/>
                  </a:lnTo>
                  <a:lnTo>
                    <a:pt x="252218" y="38244"/>
                  </a:lnTo>
                  <a:lnTo>
                    <a:pt x="212814" y="58665"/>
                  </a:lnTo>
                  <a:lnTo>
                    <a:pt x="175918" y="82904"/>
                  </a:lnTo>
                  <a:lnTo>
                    <a:pt x="141793" y="110701"/>
                  </a:lnTo>
                  <a:lnTo>
                    <a:pt x="110701" y="141793"/>
                  </a:lnTo>
                  <a:lnTo>
                    <a:pt x="82904" y="175918"/>
                  </a:lnTo>
                  <a:lnTo>
                    <a:pt x="58665" y="212814"/>
                  </a:lnTo>
                  <a:lnTo>
                    <a:pt x="38244" y="252218"/>
                  </a:lnTo>
                  <a:lnTo>
                    <a:pt x="21905" y="293869"/>
                  </a:lnTo>
                  <a:lnTo>
                    <a:pt x="9910" y="337504"/>
                  </a:lnTo>
                  <a:lnTo>
                    <a:pt x="2521" y="382861"/>
                  </a:lnTo>
                  <a:lnTo>
                    <a:pt x="0" y="429679"/>
                  </a:lnTo>
                  <a:lnTo>
                    <a:pt x="2521" y="476496"/>
                  </a:lnTo>
                  <a:lnTo>
                    <a:pt x="9910" y="521853"/>
                  </a:lnTo>
                  <a:lnTo>
                    <a:pt x="21905" y="565488"/>
                  </a:lnTo>
                  <a:lnTo>
                    <a:pt x="38244" y="607139"/>
                  </a:lnTo>
                  <a:lnTo>
                    <a:pt x="58665" y="646543"/>
                  </a:lnTo>
                  <a:lnTo>
                    <a:pt x="82904" y="683439"/>
                  </a:lnTo>
                  <a:lnTo>
                    <a:pt x="110701" y="717564"/>
                  </a:lnTo>
                  <a:lnTo>
                    <a:pt x="141793" y="748656"/>
                  </a:lnTo>
                  <a:lnTo>
                    <a:pt x="175918" y="776453"/>
                  </a:lnTo>
                  <a:lnTo>
                    <a:pt x="212814" y="800693"/>
                  </a:lnTo>
                  <a:lnTo>
                    <a:pt x="252218" y="821113"/>
                  </a:lnTo>
                  <a:lnTo>
                    <a:pt x="293869" y="837452"/>
                  </a:lnTo>
                  <a:lnTo>
                    <a:pt x="337504" y="849447"/>
                  </a:lnTo>
                  <a:lnTo>
                    <a:pt x="382861" y="856836"/>
                  </a:lnTo>
                  <a:lnTo>
                    <a:pt x="429679" y="859358"/>
                  </a:lnTo>
                  <a:lnTo>
                    <a:pt x="476498" y="856836"/>
                  </a:lnTo>
                  <a:lnTo>
                    <a:pt x="521857" y="849447"/>
                  </a:lnTo>
                  <a:lnTo>
                    <a:pt x="565493" y="837452"/>
                  </a:lnTo>
                  <a:lnTo>
                    <a:pt x="607144" y="821113"/>
                  </a:lnTo>
                  <a:lnTo>
                    <a:pt x="646549" y="800693"/>
                  </a:lnTo>
                  <a:lnTo>
                    <a:pt x="683445" y="776453"/>
                  </a:lnTo>
                  <a:lnTo>
                    <a:pt x="717569" y="748656"/>
                  </a:lnTo>
                  <a:lnTo>
                    <a:pt x="748660" y="717564"/>
                  </a:lnTo>
                  <a:lnTo>
                    <a:pt x="776457" y="683439"/>
                  </a:lnTo>
                  <a:lnTo>
                    <a:pt x="800695" y="646543"/>
                  </a:lnTo>
                  <a:lnTo>
                    <a:pt x="821115" y="607139"/>
                  </a:lnTo>
                  <a:lnTo>
                    <a:pt x="837453" y="565488"/>
                  </a:lnTo>
                  <a:lnTo>
                    <a:pt x="849448" y="521853"/>
                  </a:lnTo>
                  <a:lnTo>
                    <a:pt x="856836" y="476496"/>
                  </a:lnTo>
                  <a:lnTo>
                    <a:pt x="859358" y="429679"/>
                  </a:lnTo>
                  <a:lnTo>
                    <a:pt x="856836" y="382861"/>
                  </a:lnTo>
                  <a:lnTo>
                    <a:pt x="849448" y="337504"/>
                  </a:lnTo>
                  <a:lnTo>
                    <a:pt x="837453" y="293869"/>
                  </a:lnTo>
                  <a:lnTo>
                    <a:pt x="821115" y="252218"/>
                  </a:lnTo>
                  <a:lnTo>
                    <a:pt x="800695" y="212814"/>
                  </a:lnTo>
                  <a:lnTo>
                    <a:pt x="776457" y="175918"/>
                  </a:lnTo>
                  <a:lnTo>
                    <a:pt x="748660" y="141793"/>
                  </a:lnTo>
                  <a:lnTo>
                    <a:pt x="717569" y="110701"/>
                  </a:lnTo>
                  <a:lnTo>
                    <a:pt x="683445" y="82904"/>
                  </a:lnTo>
                  <a:lnTo>
                    <a:pt x="646549" y="58665"/>
                  </a:lnTo>
                  <a:lnTo>
                    <a:pt x="607144" y="38244"/>
                  </a:lnTo>
                  <a:lnTo>
                    <a:pt x="565493" y="21905"/>
                  </a:lnTo>
                  <a:lnTo>
                    <a:pt x="521857" y="9910"/>
                  </a:lnTo>
                  <a:lnTo>
                    <a:pt x="476498" y="2521"/>
                  </a:lnTo>
                  <a:lnTo>
                    <a:pt x="429679" y="0"/>
                  </a:lnTo>
                  <a:close/>
                </a:path>
              </a:pathLst>
            </a:custGeom>
            <a:solidFill>
              <a:srgbClr val="FFFFFF"/>
            </a:solidFill>
          </p:spPr>
          <p:txBody>
            <a:bodyPr wrap="square" lIns="0" tIns="0" rIns="0" bIns="0" rtlCol="0"/>
            <a:lstStyle/>
            <a:p>
              <a:endParaRPr/>
            </a:p>
          </p:txBody>
        </p:sp>
        <p:sp>
          <p:nvSpPr>
            <p:cNvPr id="14" name="object 11">
              <a:extLst>
                <a:ext uri="{FF2B5EF4-FFF2-40B4-BE49-F238E27FC236}">
                  <a16:creationId xmlns="" xmlns:a16="http://schemas.microsoft.com/office/drawing/2014/main" id="{9CD6D6E2-8E39-C740-8588-32A721D89361}"/>
                </a:ext>
              </a:extLst>
            </p:cNvPr>
            <p:cNvSpPr/>
            <p:nvPr/>
          </p:nvSpPr>
          <p:spPr>
            <a:xfrm>
              <a:off x="7931732" y="8734582"/>
              <a:ext cx="859790" cy="859790"/>
            </a:xfrm>
            <a:custGeom>
              <a:avLst/>
              <a:gdLst/>
              <a:ahLst/>
              <a:cxnLst/>
              <a:rect l="l" t="t" r="r" b="b"/>
              <a:pathLst>
                <a:path w="859790" h="859790">
                  <a:moveTo>
                    <a:pt x="859358" y="429679"/>
                  </a:moveTo>
                  <a:lnTo>
                    <a:pt x="856836" y="476496"/>
                  </a:lnTo>
                  <a:lnTo>
                    <a:pt x="849448" y="521853"/>
                  </a:lnTo>
                  <a:lnTo>
                    <a:pt x="837453" y="565488"/>
                  </a:lnTo>
                  <a:lnTo>
                    <a:pt x="821115" y="607139"/>
                  </a:lnTo>
                  <a:lnTo>
                    <a:pt x="800695" y="646543"/>
                  </a:lnTo>
                  <a:lnTo>
                    <a:pt x="776457" y="683439"/>
                  </a:lnTo>
                  <a:lnTo>
                    <a:pt x="748660" y="717564"/>
                  </a:lnTo>
                  <a:lnTo>
                    <a:pt x="717569" y="748656"/>
                  </a:lnTo>
                  <a:lnTo>
                    <a:pt x="683445" y="776453"/>
                  </a:lnTo>
                  <a:lnTo>
                    <a:pt x="646549" y="800693"/>
                  </a:lnTo>
                  <a:lnTo>
                    <a:pt x="607144" y="821113"/>
                  </a:lnTo>
                  <a:lnTo>
                    <a:pt x="565493" y="837452"/>
                  </a:lnTo>
                  <a:lnTo>
                    <a:pt x="521857" y="849447"/>
                  </a:lnTo>
                  <a:lnTo>
                    <a:pt x="476498" y="856836"/>
                  </a:lnTo>
                  <a:lnTo>
                    <a:pt x="429679" y="859358"/>
                  </a:lnTo>
                  <a:lnTo>
                    <a:pt x="382861" y="856836"/>
                  </a:lnTo>
                  <a:lnTo>
                    <a:pt x="337504" y="849447"/>
                  </a:lnTo>
                  <a:lnTo>
                    <a:pt x="293869" y="837452"/>
                  </a:lnTo>
                  <a:lnTo>
                    <a:pt x="252218" y="821113"/>
                  </a:lnTo>
                  <a:lnTo>
                    <a:pt x="212814" y="800693"/>
                  </a:lnTo>
                  <a:lnTo>
                    <a:pt x="175918" y="776453"/>
                  </a:lnTo>
                  <a:lnTo>
                    <a:pt x="141793" y="748656"/>
                  </a:lnTo>
                  <a:lnTo>
                    <a:pt x="110701" y="717564"/>
                  </a:lnTo>
                  <a:lnTo>
                    <a:pt x="82904" y="683439"/>
                  </a:lnTo>
                  <a:lnTo>
                    <a:pt x="58665" y="646543"/>
                  </a:lnTo>
                  <a:lnTo>
                    <a:pt x="38244" y="607139"/>
                  </a:lnTo>
                  <a:lnTo>
                    <a:pt x="21905" y="565488"/>
                  </a:lnTo>
                  <a:lnTo>
                    <a:pt x="9910" y="521853"/>
                  </a:lnTo>
                  <a:lnTo>
                    <a:pt x="2521" y="476496"/>
                  </a:lnTo>
                  <a:lnTo>
                    <a:pt x="0" y="429679"/>
                  </a:lnTo>
                  <a:lnTo>
                    <a:pt x="2521" y="382861"/>
                  </a:lnTo>
                  <a:lnTo>
                    <a:pt x="9910" y="337504"/>
                  </a:lnTo>
                  <a:lnTo>
                    <a:pt x="21905" y="293869"/>
                  </a:lnTo>
                  <a:lnTo>
                    <a:pt x="38244" y="252218"/>
                  </a:lnTo>
                  <a:lnTo>
                    <a:pt x="58665" y="212814"/>
                  </a:lnTo>
                  <a:lnTo>
                    <a:pt x="82904" y="175918"/>
                  </a:lnTo>
                  <a:lnTo>
                    <a:pt x="110701" y="141793"/>
                  </a:lnTo>
                  <a:lnTo>
                    <a:pt x="141793" y="110701"/>
                  </a:lnTo>
                  <a:lnTo>
                    <a:pt x="175918" y="82904"/>
                  </a:lnTo>
                  <a:lnTo>
                    <a:pt x="212814" y="58665"/>
                  </a:lnTo>
                  <a:lnTo>
                    <a:pt x="252218" y="38244"/>
                  </a:lnTo>
                  <a:lnTo>
                    <a:pt x="293869" y="21905"/>
                  </a:lnTo>
                  <a:lnTo>
                    <a:pt x="337504" y="9910"/>
                  </a:lnTo>
                  <a:lnTo>
                    <a:pt x="382861" y="2521"/>
                  </a:lnTo>
                  <a:lnTo>
                    <a:pt x="429679" y="0"/>
                  </a:lnTo>
                  <a:lnTo>
                    <a:pt x="476498" y="2521"/>
                  </a:lnTo>
                  <a:lnTo>
                    <a:pt x="521857" y="9910"/>
                  </a:lnTo>
                  <a:lnTo>
                    <a:pt x="565493" y="21905"/>
                  </a:lnTo>
                  <a:lnTo>
                    <a:pt x="607144" y="38244"/>
                  </a:lnTo>
                  <a:lnTo>
                    <a:pt x="646549" y="58665"/>
                  </a:lnTo>
                  <a:lnTo>
                    <a:pt x="683445" y="82904"/>
                  </a:lnTo>
                  <a:lnTo>
                    <a:pt x="717569" y="110701"/>
                  </a:lnTo>
                  <a:lnTo>
                    <a:pt x="748660" y="141793"/>
                  </a:lnTo>
                  <a:lnTo>
                    <a:pt x="776457" y="175918"/>
                  </a:lnTo>
                  <a:lnTo>
                    <a:pt x="800695" y="212814"/>
                  </a:lnTo>
                  <a:lnTo>
                    <a:pt x="821115" y="252218"/>
                  </a:lnTo>
                  <a:lnTo>
                    <a:pt x="837453" y="293869"/>
                  </a:lnTo>
                  <a:lnTo>
                    <a:pt x="849448" y="337504"/>
                  </a:lnTo>
                  <a:lnTo>
                    <a:pt x="856836" y="382861"/>
                  </a:lnTo>
                  <a:lnTo>
                    <a:pt x="859358" y="429679"/>
                  </a:lnTo>
                  <a:close/>
                </a:path>
              </a:pathLst>
            </a:custGeom>
            <a:ln w="60325">
              <a:solidFill>
                <a:srgbClr val="E94775"/>
              </a:solidFill>
            </a:ln>
          </p:spPr>
          <p:txBody>
            <a:bodyPr wrap="square" lIns="0" tIns="0" rIns="0" bIns="0" rtlCol="0"/>
            <a:lstStyle/>
            <a:p>
              <a:endParaRPr/>
            </a:p>
          </p:txBody>
        </p:sp>
      </p:grpSp>
      <p:sp>
        <p:nvSpPr>
          <p:cNvPr id="15" name="object 20">
            <a:extLst>
              <a:ext uri="{FF2B5EF4-FFF2-40B4-BE49-F238E27FC236}">
                <a16:creationId xmlns="" xmlns:a16="http://schemas.microsoft.com/office/drawing/2014/main" id="{DA4EA88F-ED3A-7347-AE90-CB516FEC6E20}"/>
              </a:ext>
            </a:extLst>
          </p:cNvPr>
          <p:cNvSpPr/>
          <p:nvPr userDrawn="1"/>
        </p:nvSpPr>
        <p:spPr>
          <a:xfrm>
            <a:off x="257302" y="469191"/>
            <a:ext cx="312662" cy="416883"/>
          </a:xfrm>
          <a:custGeom>
            <a:avLst/>
            <a:gdLst/>
            <a:ahLst/>
            <a:cxnLst/>
            <a:rect l="l" t="t" r="r" b="b"/>
            <a:pathLst>
              <a:path w="623570" h="623570">
                <a:moveTo>
                  <a:pt x="467321" y="311543"/>
                </a:moveTo>
                <a:lnTo>
                  <a:pt x="464156" y="374330"/>
                </a:lnTo>
                <a:lnTo>
                  <a:pt x="455079" y="432810"/>
                </a:lnTo>
                <a:lnTo>
                  <a:pt x="440716" y="485730"/>
                </a:lnTo>
                <a:lnTo>
                  <a:pt x="421693" y="531837"/>
                </a:lnTo>
                <a:lnTo>
                  <a:pt x="398638" y="569880"/>
                </a:lnTo>
                <a:lnTo>
                  <a:pt x="372177" y="598604"/>
                </a:lnTo>
                <a:lnTo>
                  <a:pt x="311543" y="623087"/>
                </a:lnTo>
                <a:lnTo>
                  <a:pt x="280150" y="616757"/>
                </a:lnTo>
                <a:lnTo>
                  <a:pt x="224448" y="569880"/>
                </a:lnTo>
                <a:lnTo>
                  <a:pt x="201393" y="531837"/>
                </a:lnTo>
                <a:lnTo>
                  <a:pt x="182371" y="485730"/>
                </a:lnTo>
                <a:lnTo>
                  <a:pt x="168007" y="432810"/>
                </a:lnTo>
                <a:lnTo>
                  <a:pt x="158930" y="374330"/>
                </a:lnTo>
                <a:lnTo>
                  <a:pt x="155765" y="311543"/>
                </a:lnTo>
                <a:lnTo>
                  <a:pt x="158930" y="248757"/>
                </a:lnTo>
                <a:lnTo>
                  <a:pt x="168007" y="190277"/>
                </a:lnTo>
                <a:lnTo>
                  <a:pt x="182371" y="137357"/>
                </a:lnTo>
                <a:lnTo>
                  <a:pt x="201393" y="91249"/>
                </a:lnTo>
                <a:lnTo>
                  <a:pt x="224448" y="53207"/>
                </a:lnTo>
                <a:lnTo>
                  <a:pt x="250909" y="24482"/>
                </a:lnTo>
                <a:lnTo>
                  <a:pt x="311543" y="0"/>
                </a:lnTo>
                <a:lnTo>
                  <a:pt x="342937" y="6329"/>
                </a:lnTo>
                <a:lnTo>
                  <a:pt x="398638" y="53207"/>
                </a:lnTo>
                <a:lnTo>
                  <a:pt x="421693" y="91249"/>
                </a:lnTo>
                <a:lnTo>
                  <a:pt x="440716" y="137357"/>
                </a:lnTo>
                <a:lnTo>
                  <a:pt x="455079" y="190277"/>
                </a:lnTo>
                <a:lnTo>
                  <a:pt x="464156" y="248757"/>
                </a:lnTo>
                <a:lnTo>
                  <a:pt x="467321" y="311543"/>
                </a:lnTo>
                <a:close/>
              </a:path>
              <a:path w="623570" h="623570">
                <a:moveTo>
                  <a:pt x="311543" y="0"/>
                </a:moveTo>
                <a:lnTo>
                  <a:pt x="265506" y="3377"/>
                </a:lnTo>
                <a:lnTo>
                  <a:pt x="221566" y="13190"/>
                </a:lnTo>
                <a:lnTo>
                  <a:pt x="180205" y="28955"/>
                </a:lnTo>
                <a:lnTo>
                  <a:pt x="141905" y="50191"/>
                </a:lnTo>
                <a:lnTo>
                  <a:pt x="107148" y="76416"/>
                </a:lnTo>
                <a:lnTo>
                  <a:pt x="76416" y="107148"/>
                </a:lnTo>
                <a:lnTo>
                  <a:pt x="50191" y="141905"/>
                </a:lnTo>
                <a:lnTo>
                  <a:pt x="28955" y="180205"/>
                </a:lnTo>
                <a:lnTo>
                  <a:pt x="13190" y="221566"/>
                </a:lnTo>
                <a:lnTo>
                  <a:pt x="3377" y="265506"/>
                </a:lnTo>
                <a:lnTo>
                  <a:pt x="0" y="311543"/>
                </a:lnTo>
                <a:lnTo>
                  <a:pt x="311543" y="311543"/>
                </a:lnTo>
                <a:lnTo>
                  <a:pt x="311543" y="0"/>
                </a:lnTo>
                <a:close/>
              </a:path>
              <a:path w="623570" h="623570">
                <a:moveTo>
                  <a:pt x="623100" y="311543"/>
                </a:moveTo>
                <a:lnTo>
                  <a:pt x="619722" y="265506"/>
                </a:lnTo>
                <a:lnTo>
                  <a:pt x="609909" y="221566"/>
                </a:lnTo>
                <a:lnTo>
                  <a:pt x="594143" y="180205"/>
                </a:lnTo>
                <a:lnTo>
                  <a:pt x="572907" y="141905"/>
                </a:lnTo>
                <a:lnTo>
                  <a:pt x="546682" y="107148"/>
                </a:lnTo>
                <a:lnTo>
                  <a:pt x="515949" y="76416"/>
                </a:lnTo>
                <a:lnTo>
                  <a:pt x="481191" y="50191"/>
                </a:lnTo>
                <a:lnTo>
                  <a:pt x="442889" y="28955"/>
                </a:lnTo>
                <a:lnTo>
                  <a:pt x="401526" y="13190"/>
                </a:lnTo>
                <a:lnTo>
                  <a:pt x="357584" y="3377"/>
                </a:lnTo>
                <a:lnTo>
                  <a:pt x="311543" y="0"/>
                </a:lnTo>
                <a:lnTo>
                  <a:pt x="311543" y="311543"/>
                </a:lnTo>
                <a:lnTo>
                  <a:pt x="623100" y="311543"/>
                </a:lnTo>
                <a:close/>
              </a:path>
              <a:path w="623570" h="623570">
                <a:moveTo>
                  <a:pt x="0" y="311543"/>
                </a:moveTo>
                <a:lnTo>
                  <a:pt x="3377" y="357581"/>
                </a:lnTo>
                <a:lnTo>
                  <a:pt x="13190" y="401521"/>
                </a:lnTo>
                <a:lnTo>
                  <a:pt x="28955" y="442882"/>
                </a:lnTo>
                <a:lnTo>
                  <a:pt x="50191" y="481181"/>
                </a:lnTo>
                <a:lnTo>
                  <a:pt x="76416" y="515938"/>
                </a:lnTo>
                <a:lnTo>
                  <a:pt x="107148" y="546670"/>
                </a:lnTo>
                <a:lnTo>
                  <a:pt x="141905" y="572895"/>
                </a:lnTo>
                <a:lnTo>
                  <a:pt x="180205" y="594131"/>
                </a:lnTo>
                <a:lnTo>
                  <a:pt x="221566" y="609896"/>
                </a:lnTo>
                <a:lnTo>
                  <a:pt x="265506" y="619709"/>
                </a:lnTo>
                <a:lnTo>
                  <a:pt x="311543" y="623087"/>
                </a:lnTo>
                <a:lnTo>
                  <a:pt x="311543" y="311543"/>
                </a:lnTo>
                <a:lnTo>
                  <a:pt x="0" y="311543"/>
                </a:lnTo>
                <a:close/>
              </a:path>
              <a:path w="623570" h="623570">
                <a:moveTo>
                  <a:pt x="311543" y="311543"/>
                </a:moveTo>
                <a:lnTo>
                  <a:pt x="311543" y="623087"/>
                </a:lnTo>
                <a:lnTo>
                  <a:pt x="357584" y="619709"/>
                </a:lnTo>
                <a:lnTo>
                  <a:pt x="401526" y="609896"/>
                </a:lnTo>
                <a:lnTo>
                  <a:pt x="442889" y="594131"/>
                </a:lnTo>
                <a:lnTo>
                  <a:pt x="481191" y="572895"/>
                </a:lnTo>
                <a:lnTo>
                  <a:pt x="515949" y="546670"/>
                </a:lnTo>
                <a:lnTo>
                  <a:pt x="546682" y="515938"/>
                </a:lnTo>
                <a:lnTo>
                  <a:pt x="572907" y="481181"/>
                </a:lnTo>
                <a:lnTo>
                  <a:pt x="594143" y="442882"/>
                </a:lnTo>
                <a:lnTo>
                  <a:pt x="609909" y="401521"/>
                </a:lnTo>
                <a:lnTo>
                  <a:pt x="619722" y="357581"/>
                </a:lnTo>
                <a:lnTo>
                  <a:pt x="623100" y="311543"/>
                </a:lnTo>
                <a:lnTo>
                  <a:pt x="311543" y="311543"/>
                </a:lnTo>
                <a:close/>
              </a:path>
              <a:path w="623570" h="623570">
                <a:moveTo>
                  <a:pt x="543699" y="103847"/>
                </a:moveTo>
                <a:lnTo>
                  <a:pt x="506506" y="68575"/>
                </a:lnTo>
                <a:lnTo>
                  <a:pt x="463908" y="39762"/>
                </a:lnTo>
                <a:lnTo>
                  <a:pt x="416691" y="18200"/>
                </a:lnTo>
                <a:lnTo>
                  <a:pt x="365641" y="4682"/>
                </a:lnTo>
                <a:lnTo>
                  <a:pt x="311543" y="0"/>
                </a:lnTo>
                <a:lnTo>
                  <a:pt x="257451" y="4682"/>
                </a:lnTo>
                <a:lnTo>
                  <a:pt x="206401" y="18200"/>
                </a:lnTo>
                <a:lnTo>
                  <a:pt x="159182" y="39762"/>
                </a:lnTo>
                <a:lnTo>
                  <a:pt x="116582" y="68575"/>
                </a:lnTo>
                <a:lnTo>
                  <a:pt x="79387" y="103847"/>
                </a:lnTo>
                <a:lnTo>
                  <a:pt x="116582" y="121478"/>
                </a:lnTo>
                <a:lnTo>
                  <a:pt x="159182" y="135882"/>
                </a:lnTo>
                <a:lnTo>
                  <a:pt x="206401" y="146663"/>
                </a:lnTo>
                <a:lnTo>
                  <a:pt x="257451" y="153423"/>
                </a:lnTo>
                <a:lnTo>
                  <a:pt x="311543" y="155765"/>
                </a:lnTo>
                <a:lnTo>
                  <a:pt x="365641" y="153423"/>
                </a:lnTo>
                <a:lnTo>
                  <a:pt x="416691" y="146663"/>
                </a:lnTo>
                <a:lnTo>
                  <a:pt x="463908" y="135882"/>
                </a:lnTo>
                <a:lnTo>
                  <a:pt x="506506" y="121478"/>
                </a:lnTo>
                <a:lnTo>
                  <a:pt x="543699" y="103847"/>
                </a:lnTo>
                <a:close/>
              </a:path>
              <a:path w="623570" h="623570">
                <a:moveTo>
                  <a:pt x="79387" y="519239"/>
                </a:moveTo>
                <a:lnTo>
                  <a:pt x="116582" y="554511"/>
                </a:lnTo>
                <a:lnTo>
                  <a:pt x="159182" y="583324"/>
                </a:lnTo>
                <a:lnTo>
                  <a:pt x="206401" y="604886"/>
                </a:lnTo>
                <a:lnTo>
                  <a:pt x="257451" y="618405"/>
                </a:lnTo>
                <a:lnTo>
                  <a:pt x="311543" y="623087"/>
                </a:lnTo>
                <a:lnTo>
                  <a:pt x="365641" y="618405"/>
                </a:lnTo>
                <a:lnTo>
                  <a:pt x="416691" y="604886"/>
                </a:lnTo>
                <a:lnTo>
                  <a:pt x="463908" y="583324"/>
                </a:lnTo>
                <a:lnTo>
                  <a:pt x="506506" y="554511"/>
                </a:lnTo>
                <a:lnTo>
                  <a:pt x="543699" y="519239"/>
                </a:lnTo>
                <a:lnTo>
                  <a:pt x="506506" y="501609"/>
                </a:lnTo>
                <a:lnTo>
                  <a:pt x="463908" y="487204"/>
                </a:lnTo>
                <a:lnTo>
                  <a:pt x="416691" y="476423"/>
                </a:lnTo>
                <a:lnTo>
                  <a:pt x="365641" y="469663"/>
                </a:lnTo>
                <a:lnTo>
                  <a:pt x="311543" y="467321"/>
                </a:lnTo>
                <a:lnTo>
                  <a:pt x="257451" y="469663"/>
                </a:lnTo>
                <a:lnTo>
                  <a:pt x="206401" y="476423"/>
                </a:lnTo>
                <a:lnTo>
                  <a:pt x="159182" y="487204"/>
                </a:lnTo>
                <a:lnTo>
                  <a:pt x="116582" y="501609"/>
                </a:lnTo>
                <a:lnTo>
                  <a:pt x="79387" y="519239"/>
                </a:lnTo>
                <a:close/>
              </a:path>
            </a:pathLst>
          </a:custGeom>
          <a:ln w="25400">
            <a:solidFill>
              <a:srgbClr val="33304F"/>
            </a:solidFill>
          </a:ln>
        </p:spPr>
        <p:txBody>
          <a:bodyPr wrap="square" lIns="0" tIns="0" rIns="0" bIns="0" rtlCol="0"/>
          <a:lstStyle/>
          <a:p>
            <a:endParaRPr/>
          </a:p>
        </p:txBody>
      </p:sp>
      <p:cxnSp>
        <p:nvCxnSpPr>
          <p:cNvPr id="18" name="Straight Connector 17">
            <a:extLst>
              <a:ext uri="{FF2B5EF4-FFF2-40B4-BE49-F238E27FC236}">
                <a16:creationId xmlns="" xmlns:a16="http://schemas.microsoft.com/office/drawing/2014/main" id="{3FD45B3C-C657-D641-A19F-660B2AEDA118}"/>
              </a:ext>
            </a:extLst>
          </p:cNvPr>
          <p:cNvCxnSpPr>
            <a:cxnSpLocks/>
          </p:cNvCxnSpPr>
          <p:nvPr userDrawn="1"/>
        </p:nvCxnSpPr>
        <p:spPr>
          <a:xfrm>
            <a:off x="836329" y="1090825"/>
            <a:ext cx="7471344" cy="0"/>
          </a:xfrm>
          <a:prstGeom prst="line">
            <a:avLst/>
          </a:prstGeom>
          <a:ln w="22225">
            <a:solidFill>
              <a:srgbClr val="332F4F"/>
            </a:solidFill>
          </a:ln>
        </p:spPr>
        <p:style>
          <a:lnRef idx="1">
            <a:schemeClr val="accent1"/>
          </a:lnRef>
          <a:fillRef idx="0">
            <a:schemeClr val="accent1"/>
          </a:fillRef>
          <a:effectRef idx="0">
            <a:schemeClr val="accent1"/>
          </a:effectRef>
          <a:fontRef idx="minor">
            <a:schemeClr val="tx1"/>
          </a:fontRef>
        </p:style>
      </p:cxnSp>
      <p:sp>
        <p:nvSpPr>
          <p:cNvPr id="27" name="Title 1">
            <a:extLst>
              <a:ext uri="{FF2B5EF4-FFF2-40B4-BE49-F238E27FC236}">
                <a16:creationId xmlns="" xmlns:a16="http://schemas.microsoft.com/office/drawing/2014/main" id="{0B16BC47-09DF-1844-9D7D-97A681622698}"/>
              </a:ext>
            </a:extLst>
          </p:cNvPr>
          <p:cNvSpPr>
            <a:spLocks noGrp="1"/>
          </p:cNvSpPr>
          <p:nvPr>
            <p:ph type="title"/>
          </p:nvPr>
        </p:nvSpPr>
        <p:spPr>
          <a:xfrm>
            <a:off x="782657" y="-3175"/>
            <a:ext cx="7886700" cy="1325563"/>
          </a:xfrm>
        </p:spPr>
        <p:txBody>
          <a:bodyPr>
            <a:normAutofit/>
          </a:bodyPr>
          <a:lstStyle>
            <a:lvl1pPr>
              <a:defRPr sz="2000" b="1" i="0">
                <a:solidFill>
                  <a:srgbClr val="332F4F"/>
                </a:solidFill>
                <a:latin typeface="Cambria" panose="02040503050406030204" pitchFamily="18" charset="0"/>
                <a:cs typeface="Cambria" panose="02040503050406030204" pitchFamily="18" charset="0"/>
              </a:defRPr>
            </a:lvl1pPr>
          </a:lstStyle>
          <a:p>
            <a:endParaRPr lang="en-US" dirty="0"/>
          </a:p>
        </p:txBody>
      </p:sp>
      <p:sp>
        <p:nvSpPr>
          <p:cNvPr id="19" name="Date Placeholder 3">
            <a:extLst>
              <a:ext uri="{FF2B5EF4-FFF2-40B4-BE49-F238E27FC236}">
                <a16:creationId xmlns="" xmlns:a16="http://schemas.microsoft.com/office/drawing/2014/main" id="{54DDAE1F-E5F6-7242-A8D8-14D107CBDE84}"/>
              </a:ext>
            </a:extLst>
          </p:cNvPr>
          <p:cNvSpPr txBox="1">
            <a:spLocks/>
          </p:cNvSpPr>
          <p:nvPr userDrawn="1"/>
        </p:nvSpPr>
        <p:spPr>
          <a:xfrm>
            <a:off x="782658" y="6230409"/>
            <a:ext cx="3086101"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2700">
              <a:spcBef>
                <a:spcPts val="40"/>
              </a:spcBef>
              <a:tabLst>
                <a:tab pos="2131695" algn="l"/>
              </a:tabLst>
            </a:pPr>
            <a:fld id="{02F089CC-B3B4-E546-89E0-248A854C8F7C}" type="slidenum">
              <a:rPr lang="en-US" sz="800" smtClean="0">
                <a:latin typeface="Arial" panose="020B0604020202020204" pitchFamily="34" charset="0"/>
                <a:cs typeface="Arial" panose="020B0604020202020204" pitchFamily="34" charset="0"/>
              </a:rPr>
              <a:pPr marL="12700">
                <a:spcBef>
                  <a:spcPts val="40"/>
                </a:spcBef>
                <a:tabLst>
                  <a:tab pos="2131695" algn="l"/>
                </a:tabLst>
              </a:pPr>
              <a:t>‹#›</a:t>
            </a:fld>
            <a:r>
              <a:rPr lang="en-GB" sz="800" b="1" dirty="0">
                <a:solidFill>
                  <a:srgbClr val="231F20"/>
                </a:solidFill>
                <a:latin typeface="Arial" panose="020B0604020202020204" pitchFamily="34" charset="0"/>
                <a:cs typeface="Arial" panose="020B0604020202020204" pitchFamily="34" charset="0"/>
              </a:rPr>
              <a:t> </a:t>
            </a:r>
            <a:r>
              <a:rPr lang="en-GB" sz="800" b="1" spc="15" dirty="0">
                <a:solidFill>
                  <a:srgbClr val="231F20"/>
                </a:solidFill>
                <a:latin typeface="Arial" panose="020B0604020202020204" pitchFamily="34" charset="0"/>
                <a:cs typeface="Arial" panose="020B0604020202020204" pitchFamily="34" charset="0"/>
              </a:rPr>
              <a:t> </a:t>
            </a:r>
            <a:r>
              <a:rPr lang="en-GB" sz="900" spc="-15" dirty="0">
                <a:solidFill>
                  <a:srgbClr val="35355A"/>
                </a:solidFill>
                <a:latin typeface="+mn-lt"/>
                <a:cs typeface="Arial" panose="020B0604020202020204" pitchFamily="34" charset="0"/>
              </a:rPr>
              <a:t>|</a:t>
            </a:r>
            <a:r>
              <a:rPr lang="en-GB" sz="900" spc="550" dirty="0">
                <a:solidFill>
                  <a:srgbClr val="35355A"/>
                </a:solidFill>
                <a:latin typeface="+mn-lt"/>
                <a:cs typeface="Arial" panose="020B0604020202020204" pitchFamily="34" charset="0"/>
              </a:rPr>
              <a:t> </a:t>
            </a:r>
            <a:r>
              <a:rPr lang="en-GB" sz="900" b="1" dirty="0">
                <a:solidFill>
                  <a:srgbClr val="35355A"/>
                </a:solidFill>
                <a:latin typeface="+mn-lt"/>
                <a:cs typeface="Arial" panose="020B0604020202020204" pitchFamily="34" charset="0"/>
              </a:rPr>
              <a:t>IDF</a:t>
            </a:r>
            <a:r>
              <a:rPr lang="en-GB" sz="900" b="1" spc="5" dirty="0">
                <a:solidFill>
                  <a:srgbClr val="35355A"/>
                </a:solidFill>
                <a:latin typeface="+mn-lt"/>
                <a:cs typeface="Arial" panose="020B0604020202020204" pitchFamily="34" charset="0"/>
              </a:rPr>
              <a:t> </a:t>
            </a:r>
            <a:r>
              <a:rPr lang="en-GB" sz="900" b="1" spc="-5" dirty="0">
                <a:solidFill>
                  <a:srgbClr val="35355A"/>
                </a:solidFill>
                <a:latin typeface="+mn-lt"/>
                <a:cs typeface="Arial" panose="020B0604020202020204" pitchFamily="34" charset="0"/>
              </a:rPr>
              <a:t>Diabetes</a:t>
            </a:r>
            <a:r>
              <a:rPr lang="en-GB" sz="900" b="1" spc="-25" dirty="0">
                <a:solidFill>
                  <a:srgbClr val="35355A"/>
                </a:solidFill>
                <a:latin typeface="+mn-lt"/>
                <a:cs typeface="Arial" panose="020B0604020202020204" pitchFamily="34" charset="0"/>
              </a:rPr>
              <a:t> </a:t>
            </a:r>
            <a:r>
              <a:rPr lang="en-GB" sz="900" b="1" spc="-5" dirty="0">
                <a:solidFill>
                  <a:srgbClr val="35355A"/>
                </a:solidFill>
                <a:latin typeface="+mn-lt"/>
                <a:cs typeface="Arial" panose="020B0604020202020204" pitchFamily="34" charset="0"/>
              </a:rPr>
              <a:t>Atlas</a:t>
            </a:r>
            <a:r>
              <a:rPr lang="en-GB" sz="900" b="1" spc="10" dirty="0">
                <a:solidFill>
                  <a:srgbClr val="35355A"/>
                </a:solidFill>
                <a:latin typeface="+mn-lt"/>
                <a:cs typeface="Arial" panose="020B0604020202020204" pitchFamily="34" charset="0"/>
              </a:rPr>
              <a:t> </a:t>
            </a:r>
            <a:r>
              <a:rPr lang="en-GB" sz="900" b="1" dirty="0">
                <a:solidFill>
                  <a:srgbClr val="35355A"/>
                </a:solidFill>
                <a:latin typeface="+mn-lt"/>
                <a:cs typeface="Arial" panose="020B0604020202020204" pitchFamily="34" charset="0"/>
              </a:rPr>
              <a:t>2021</a:t>
            </a:r>
            <a:r>
              <a:rPr lang="en-GB" sz="900" b="1" spc="-75" dirty="0">
                <a:solidFill>
                  <a:srgbClr val="35355A"/>
                </a:solidFill>
                <a:latin typeface="+mn-lt"/>
                <a:cs typeface="Arial" panose="020B0604020202020204" pitchFamily="34" charset="0"/>
              </a:rPr>
              <a:t> </a:t>
            </a:r>
            <a:r>
              <a:rPr lang="en-GB" sz="900" spc="20" dirty="0">
                <a:solidFill>
                  <a:srgbClr val="35355A"/>
                </a:solidFill>
                <a:latin typeface="+mn-lt"/>
                <a:cs typeface="Arial" panose="020B0604020202020204" pitchFamily="34" charset="0"/>
              </a:rPr>
              <a:t>–</a:t>
            </a:r>
            <a:r>
              <a:rPr lang="en-GB" sz="900" spc="-40" dirty="0">
                <a:solidFill>
                  <a:srgbClr val="35355A"/>
                </a:solidFill>
                <a:latin typeface="+mn-lt"/>
                <a:cs typeface="Arial" panose="020B0604020202020204" pitchFamily="34" charset="0"/>
              </a:rPr>
              <a:t> </a:t>
            </a:r>
            <a:r>
              <a:rPr lang="en-GB" sz="900" spc="10" dirty="0">
                <a:solidFill>
                  <a:srgbClr val="35355A"/>
                </a:solidFill>
                <a:latin typeface="+mn-lt"/>
                <a:cs typeface="Arial" panose="020B0604020202020204" pitchFamily="34" charset="0"/>
              </a:rPr>
              <a:t>10th</a:t>
            </a:r>
            <a:r>
              <a:rPr lang="en-GB" sz="900" spc="-20" dirty="0">
                <a:solidFill>
                  <a:srgbClr val="35355A"/>
                </a:solidFill>
                <a:latin typeface="+mn-lt"/>
                <a:cs typeface="Arial" panose="020B0604020202020204" pitchFamily="34" charset="0"/>
              </a:rPr>
              <a:t> </a:t>
            </a:r>
            <a:r>
              <a:rPr lang="en-GB" sz="900" spc="30" dirty="0">
                <a:solidFill>
                  <a:srgbClr val="35355A"/>
                </a:solidFill>
                <a:latin typeface="+mn-lt"/>
                <a:cs typeface="Arial" panose="020B0604020202020204" pitchFamily="34" charset="0"/>
              </a:rPr>
              <a:t>edition</a:t>
            </a:r>
            <a:r>
              <a:rPr lang="en-GB" sz="900" spc="30" baseline="0" dirty="0">
                <a:solidFill>
                  <a:srgbClr val="35355A"/>
                </a:solidFill>
                <a:latin typeface="+mn-lt"/>
                <a:cs typeface="Arial" panose="020B0604020202020204" pitchFamily="34" charset="0"/>
              </a:rPr>
              <a:t> </a:t>
            </a:r>
            <a:r>
              <a:rPr lang="en-GB" sz="900" spc="-25" dirty="0">
                <a:solidFill>
                  <a:srgbClr val="35355A"/>
                </a:solidFill>
                <a:latin typeface="+mn-lt"/>
                <a:cs typeface="Arial" panose="020B0604020202020204" pitchFamily="34" charset="0"/>
                <a:hlinkClick r:id="rId2"/>
              </a:rPr>
              <a:t>www.idf.org</a:t>
            </a:r>
            <a:r>
              <a:rPr lang="en-GB" sz="900" spc="500" dirty="0">
                <a:solidFill>
                  <a:srgbClr val="35355A"/>
                </a:solidFill>
                <a:latin typeface="+mn-lt"/>
                <a:cs typeface="Arial" panose="020B0604020202020204" pitchFamily="34" charset="0"/>
              </a:rPr>
              <a:t> </a:t>
            </a:r>
            <a:r>
              <a:rPr lang="en-GB" sz="900" b="1" spc="-15" dirty="0">
                <a:solidFill>
                  <a:srgbClr val="35355A"/>
                </a:solidFill>
                <a:latin typeface="+mn-lt"/>
                <a:cs typeface="Arial" panose="020B0604020202020204" pitchFamily="34" charset="0"/>
              </a:rPr>
              <a:t>@</a:t>
            </a:r>
            <a:r>
              <a:rPr lang="en-GB" sz="900" b="1" spc="-15" dirty="0" err="1">
                <a:solidFill>
                  <a:srgbClr val="35355A"/>
                </a:solidFill>
                <a:latin typeface="+mn-lt"/>
                <a:cs typeface="Arial" panose="020B0604020202020204" pitchFamily="34" charset="0"/>
              </a:rPr>
              <a:t>IntDiabetesFed</a:t>
            </a:r>
            <a:endParaRPr lang="en-GB" sz="900" dirty="0">
              <a:latin typeface="+mn-lt"/>
              <a:cs typeface="Arial" panose="020B0604020202020204" pitchFamily="34" charset="0"/>
            </a:endParaRPr>
          </a:p>
        </p:txBody>
      </p:sp>
    </p:spTree>
    <p:extLst>
      <p:ext uri="{BB962C8B-B14F-4D97-AF65-F5344CB8AC3E}">
        <p14:creationId xmlns="" xmlns:p14="http://schemas.microsoft.com/office/powerpoint/2010/main" val="152738269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3_Title Slide">
    <p:spTree>
      <p:nvGrpSpPr>
        <p:cNvPr id="1" name=""/>
        <p:cNvGrpSpPr/>
        <p:nvPr/>
      </p:nvGrpSpPr>
      <p:grpSpPr>
        <a:xfrm>
          <a:off x="0" y="0"/>
          <a:ext cx="0" cy="0"/>
          <a:chOff x="0" y="0"/>
          <a:chExt cx="0" cy="0"/>
        </a:xfrm>
      </p:grpSpPr>
      <p:grpSp>
        <p:nvGrpSpPr>
          <p:cNvPr id="2" name="object 8">
            <a:extLst>
              <a:ext uri="{FF2B5EF4-FFF2-40B4-BE49-F238E27FC236}">
                <a16:creationId xmlns="" xmlns:a16="http://schemas.microsoft.com/office/drawing/2014/main" id="{89C2037A-502D-BA45-B813-363106F370EC}"/>
              </a:ext>
            </a:extLst>
          </p:cNvPr>
          <p:cNvGrpSpPr/>
          <p:nvPr userDrawn="1"/>
        </p:nvGrpSpPr>
        <p:grpSpPr>
          <a:xfrm>
            <a:off x="-10138" y="356259"/>
            <a:ext cx="638786" cy="632966"/>
            <a:chOff x="7517536" y="8690952"/>
            <a:chExt cx="1273986" cy="946785"/>
          </a:xfrm>
        </p:grpSpPr>
        <p:sp>
          <p:nvSpPr>
            <p:cNvPr id="12" name="object 9">
              <a:extLst>
                <a:ext uri="{FF2B5EF4-FFF2-40B4-BE49-F238E27FC236}">
                  <a16:creationId xmlns="" xmlns:a16="http://schemas.microsoft.com/office/drawing/2014/main" id="{ED80A33D-2923-7346-B82E-3D71A5FE4510}"/>
                </a:ext>
              </a:extLst>
            </p:cNvPr>
            <p:cNvSpPr/>
            <p:nvPr/>
          </p:nvSpPr>
          <p:spPr>
            <a:xfrm>
              <a:off x="7517536" y="8690952"/>
              <a:ext cx="859789" cy="946785"/>
            </a:xfrm>
            <a:custGeom>
              <a:avLst/>
              <a:gdLst/>
              <a:ahLst/>
              <a:cxnLst/>
              <a:rect l="l" t="t" r="r" b="b"/>
              <a:pathLst>
                <a:path w="817245" h="946784">
                  <a:moveTo>
                    <a:pt x="816902" y="0"/>
                  </a:moveTo>
                  <a:lnTo>
                    <a:pt x="0" y="0"/>
                  </a:lnTo>
                  <a:lnTo>
                    <a:pt x="0" y="946607"/>
                  </a:lnTo>
                  <a:lnTo>
                    <a:pt x="816902" y="946607"/>
                  </a:lnTo>
                  <a:lnTo>
                    <a:pt x="816902" y="0"/>
                  </a:lnTo>
                  <a:close/>
                </a:path>
              </a:pathLst>
            </a:custGeom>
            <a:solidFill>
              <a:srgbClr val="E94575"/>
            </a:solidFill>
          </p:spPr>
          <p:txBody>
            <a:bodyPr wrap="square" lIns="0" tIns="0" rIns="0" bIns="0" rtlCol="0"/>
            <a:lstStyle/>
            <a:p>
              <a:endParaRPr dirty="0"/>
            </a:p>
          </p:txBody>
        </p:sp>
        <p:sp>
          <p:nvSpPr>
            <p:cNvPr id="13" name="object 10">
              <a:extLst>
                <a:ext uri="{FF2B5EF4-FFF2-40B4-BE49-F238E27FC236}">
                  <a16:creationId xmlns="" xmlns:a16="http://schemas.microsoft.com/office/drawing/2014/main" id="{B3314864-482D-A54F-A250-F0E7FFADD394}"/>
                </a:ext>
              </a:extLst>
            </p:cNvPr>
            <p:cNvSpPr/>
            <p:nvPr/>
          </p:nvSpPr>
          <p:spPr>
            <a:xfrm>
              <a:off x="7931732" y="8734582"/>
              <a:ext cx="859790" cy="859790"/>
            </a:xfrm>
            <a:custGeom>
              <a:avLst/>
              <a:gdLst/>
              <a:ahLst/>
              <a:cxnLst/>
              <a:rect l="l" t="t" r="r" b="b"/>
              <a:pathLst>
                <a:path w="859790" h="859790">
                  <a:moveTo>
                    <a:pt x="429679" y="0"/>
                  </a:moveTo>
                  <a:lnTo>
                    <a:pt x="382861" y="2521"/>
                  </a:lnTo>
                  <a:lnTo>
                    <a:pt x="337504" y="9910"/>
                  </a:lnTo>
                  <a:lnTo>
                    <a:pt x="293869" y="21905"/>
                  </a:lnTo>
                  <a:lnTo>
                    <a:pt x="252218" y="38244"/>
                  </a:lnTo>
                  <a:lnTo>
                    <a:pt x="212814" y="58665"/>
                  </a:lnTo>
                  <a:lnTo>
                    <a:pt x="175918" y="82904"/>
                  </a:lnTo>
                  <a:lnTo>
                    <a:pt x="141793" y="110701"/>
                  </a:lnTo>
                  <a:lnTo>
                    <a:pt x="110701" y="141793"/>
                  </a:lnTo>
                  <a:lnTo>
                    <a:pt x="82904" y="175918"/>
                  </a:lnTo>
                  <a:lnTo>
                    <a:pt x="58665" y="212814"/>
                  </a:lnTo>
                  <a:lnTo>
                    <a:pt x="38244" y="252218"/>
                  </a:lnTo>
                  <a:lnTo>
                    <a:pt x="21905" y="293869"/>
                  </a:lnTo>
                  <a:lnTo>
                    <a:pt x="9910" y="337504"/>
                  </a:lnTo>
                  <a:lnTo>
                    <a:pt x="2521" y="382861"/>
                  </a:lnTo>
                  <a:lnTo>
                    <a:pt x="0" y="429679"/>
                  </a:lnTo>
                  <a:lnTo>
                    <a:pt x="2521" y="476496"/>
                  </a:lnTo>
                  <a:lnTo>
                    <a:pt x="9910" y="521853"/>
                  </a:lnTo>
                  <a:lnTo>
                    <a:pt x="21905" y="565488"/>
                  </a:lnTo>
                  <a:lnTo>
                    <a:pt x="38244" y="607139"/>
                  </a:lnTo>
                  <a:lnTo>
                    <a:pt x="58665" y="646543"/>
                  </a:lnTo>
                  <a:lnTo>
                    <a:pt x="82904" y="683439"/>
                  </a:lnTo>
                  <a:lnTo>
                    <a:pt x="110701" y="717564"/>
                  </a:lnTo>
                  <a:lnTo>
                    <a:pt x="141793" y="748656"/>
                  </a:lnTo>
                  <a:lnTo>
                    <a:pt x="175918" y="776453"/>
                  </a:lnTo>
                  <a:lnTo>
                    <a:pt x="212814" y="800693"/>
                  </a:lnTo>
                  <a:lnTo>
                    <a:pt x="252218" y="821113"/>
                  </a:lnTo>
                  <a:lnTo>
                    <a:pt x="293869" y="837452"/>
                  </a:lnTo>
                  <a:lnTo>
                    <a:pt x="337504" y="849447"/>
                  </a:lnTo>
                  <a:lnTo>
                    <a:pt x="382861" y="856836"/>
                  </a:lnTo>
                  <a:lnTo>
                    <a:pt x="429679" y="859358"/>
                  </a:lnTo>
                  <a:lnTo>
                    <a:pt x="476498" y="856836"/>
                  </a:lnTo>
                  <a:lnTo>
                    <a:pt x="521857" y="849447"/>
                  </a:lnTo>
                  <a:lnTo>
                    <a:pt x="565493" y="837452"/>
                  </a:lnTo>
                  <a:lnTo>
                    <a:pt x="607144" y="821113"/>
                  </a:lnTo>
                  <a:lnTo>
                    <a:pt x="646549" y="800693"/>
                  </a:lnTo>
                  <a:lnTo>
                    <a:pt x="683445" y="776453"/>
                  </a:lnTo>
                  <a:lnTo>
                    <a:pt x="717569" y="748656"/>
                  </a:lnTo>
                  <a:lnTo>
                    <a:pt x="748660" y="717564"/>
                  </a:lnTo>
                  <a:lnTo>
                    <a:pt x="776457" y="683439"/>
                  </a:lnTo>
                  <a:lnTo>
                    <a:pt x="800695" y="646543"/>
                  </a:lnTo>
                  <a:lnTo>
                    <a:pt x="821115" y="607139"/>
                  </a:lnTo>
                  <a:lnTo>
                    <a:pt x="837453" y="565488"/>
                  </a:lnTo>
                  <a:lnTo>
                    <a:pt x="849448" y="521853"/>
                  </a:lnTo>
                  <a:lnTo>
                    <a:pt x="856836" y="476496"/>
                  </a:lnTo>
                  <a:lnTo>
                    <a:pt x="859358" y="429679"/>
                  </a:lnTo>
                  <a:lnTo>
                    <a:pt x="856836" y="382861"/>
                  </a:lnTo>
                  <a:lnTo>
                    <a:pt x="849448" y="337504"/>
                  </a:lnTo>
                  <a:lnTo>
                    <a:pt x="837453" y="293869"/>
                  </a:lnTo>
                  <a:lnTo>
                    <a:pt x="821115" y="252218"/>
                  </a:lnTo>
                  <a:lnTo>
                    <a:pt x="800695" y="212814"/>
                  </a:lnTo>
                  <a:lnTo>
                    <a:pt x="776457" y="175918"/>
                  </a:lnTo>
                  <a:lnTo>
                    <a:pt x="748660" y="141793"/>
                  </a:lnTo>
                  <a:lnTo>
                    <a:pt x="717569" y="110701"/>
                  </a:lnTo>
                  <a:lnTo>
                    <a:pt x="683445" y="82904"/>
                  </a:lnTo>
                  <a:lnTo>
                    <a:pt x="646549" y="58665"/>
                  </a:lnTo>
                  <a:lnTo>
                    <a:pt x="607144" y="38244"/>
                  </a:lnTo>
                  <a:lnTo>
                    <a:pt x="565493" y="21905"/>
                  </a:lnTo>
                  <a:lnTo>
                    <a:pt x="521857" y="9910"/>
                  </a:lnTo>
                  <a:lnTo>
                    <a:pt x="476498" y="2521"/>
                  </a:lnTo>
                  <a:lnTo>
                    <a:pt x="429679" y="0"/>
                  </a:lnTo>
                  <a:close/>
                </a:path>
              </a:pathLst>
            </a:custGeom>
            <a:solidFill>
              <a:srgbClr val="FFFFFF"/>
            </a:solidFill>
          </p:spPr>
          <p:txBody>
            <a:bodyPr wrap="square" lIns="0" tIns="0" rIns="0" bIns="0" rtlCol="0"/>
            <a:lstStyle/>
            <a:p>
              <a:endParaRPr/>
            </a:p>
          </p:txBody>
        </p:sp>
        <p:sp>
          <p:nvSpPr>
            <p:cNvPr id="14" name="object 11">
              <a:extLst>
                <a:ext uri="{FF2B5EF4-FFF2-40B4-BE49-F238E27FC236}">
                  <a16:creationId xmlns="" xmlns:a16="http://schemas.microsoft.com/office/drawing/2014/main" id="{9CD6D6E2-8E39-C740-8588-32A721D89361}"/>
                </a:ext>
              </a:extLst>
            </p:cNvPr>
            <p:cNvSpPr/>
            <p:nvPr/>
          </p:nvSpPr>
          <p:spPr>
            <a:xfrm>
              <a:off x="7931732" y="8734582"/>
              <a:ext cx="859790" cy="859790"/>
            </a:xfrm>
            <a:custGeom>
              <a:avLst/>
              <a:gdLst/>
              <a:ahLst/>
              <a:cxnLst/>
              <a:rect l="l" t="t" r="r" b="b"/>
              <a:pathLst>
                <a:path w="859790" h="859790">
                  <a:moveTo>
                    <a:pt x="859358" y="429679"/>
                  </a:moveTo>
                  <a:lnTo>
                    <a:pt x="856836" y="476496"/>
                  </a:lnTo>
                  <a:lnTo>
                    <a:pt x="849448" y="521853"/>
                  </a:lnTo>
                  <a:lnTo>
                    <a:pt x="837453" y="565488"/>
                  </a:lnTo>
                  <a:lnTo>
                    <a:pt x="821115" y="607139"/>
                  </a:lnTo>
                  <a:lnTo>
                    <a:pt x="800695" y="646543"/>
                  </a:lnTo>
                  <a:lnTo>
                    <a:pt x="776457" y="683439"/>
                  </a:lnTo>
                  <a:lnTo>
                    <a:pt x="748660" y="717564"/>
                  </a:lnTo>
                  <a:lnTo>
                    <a:pt x="717569" y="748656"/>
                  </a:lnTo>
                  <a:lnTo>
                    <a:pt x="683445" y="776453"/>
                  </a:lnTo>
                  <a:lnTo>
                    <a:pt x="646549" y="800693"/>
                  </a:lnTo>
                  <a:lnTo>
                    <a:pt x="607144" y="821113"/>
                  </a:lnTo>
                  <a:lnTo>
                    <a:pt x="565493" y="837452"/>
                  </a:lnTo>
                  <a:lnTo>
                    <a:pt x="521857" y="849447"/>
                  </a:lnTo>
                  <a:lnTo>
                    <a:pt x="476498" y="856836"/>
                  </a:lnTo>
                  <a:lnTo>
                    <a:pt x="429679" y="859358"/>
                  </a:lnTo>
                  <a:lnTo>
                    <a:pt x="382861" y="856836"/>
                  </a:lnTo>
                  <a:lnTo>
                    <a:pt x="337504" y="849447"/>
                  </a:lnTo>
                  <a:lnTo>
                    <a:pt x="293869" y="837452"/>
                  </a:lnTo>
                  <a:lnTo>
                    <a:pt x="252218" y="821113"/>
                  </a:lnTo>
                  <a:lnTo>
                    <a:pt x="212814" y="800693"/>
                  </a:lnTo>
                  <a:lnTo>
                    <a:pt x="175918" y="776453"/>
                  </a:lnTo>
                  <a:lnTo>
                    <a:pt x="141793" y="748656"/>
                  </a:lnTo>
                  <a:lnTo>
                    <a:pt x="110701" y="717564"/>
                  </a:lnTo>
                  <a:lnTo>
                    <a:pt x="82904" y="683439"/>
                  </a:lnTo>
                  <a:lnTo>
                    <a:pt x="58665" y="646543"/>
                  </a:lnTo>
                  <a:lnTo>
                    <a:pt x="38244" y="607139"/>
                  </a:lnTo>
                  <a:lnTo>
                    <a:pt x="21905" y="565488"/>
                  </a:lnTo>
                  <a:lnTo>
                    <a:pt x="9910" y="521853"/>
                  </a:lnTo>
                  <a:lnTo>
                    <a:pt x="2521" y="476496"/>
                  </a:lnTo>
                  <a:lnTo>
                    <a:pt x="0" y="429679"/>
                  </a:lnTo>
                  <a:lnTo>
                    <a:pt x="2521" y="382861"/>
                  </a:lnTo>
                  <a:lnTo>
                    <a:pt x="9910" y="337504"/>
                  </a:lnTo>
                  <a:lnTo>
                    <a:pt x="21905" y="293869"/>
                  </a:lnTo>
                  <a:lnTo>
                    <a:pt x="38244" y="252218"/>
                  </a:lnTo>
                  <a:lnTo>
                    <a:pt x="58665" y="212814"/>
                  </a:lnTo>
                  <a:lnTo>
                    <a:pt x="82904" y="175918"/>
                  </a:lnTo>
                  <a:lnTo>
                    <a:pt x="110701" y="141793"/>
                  </a:lnTo>
                  <a:lnTo>
                    <a:pt x="141793" y="110701"/>
                  </a:lnTo>
                  <a:lnTo>
                    <a:pt x="175918" y="82904"/>
                  </a:lnTo>
                  <a:lnTo>
                    <a:pt x="212814" y="58665"/>
                  </a:lnTo>
                  <a:lnTo>
                    <a:pt x="252218" y="38244"/>
                  </a:lnTo>
                  <a:lnTo>
                    <a:pt x="293869" y="21905"/>
                  </a:lnTo>
                  <a:lnTo>
                    <a:pt x="337504" y="9910"/>
                  </a:lnTo>
                  <a:lnTo>
                    <a:pt x="382861" y="2521"/>
                  </a:lnTo>
                  <a:lnTo>
                    <a:pt x="429679" y="0"/>
                  </a:lnTo>
                  <a:lnTo>
                    <a:pt x="476498" y="2521"/>
                  </a:lnTo>
                  <a:lnTo>
                    <a:pt x="521857" y="9910"/>
                  </a:lnTo>
                  <a:lnTo>
                    <a:pt x="565493" y="21905"/>
                  </a:lnTo>
                  <a:lnTo>
                    <a:pt x="607144" y="38244"/>
                  </a:lnTo>
                  <a:lnTo>
                    <a:pt x="646549" y="58665"/>
                  </a:lnTo>
                  <a:lnTo>
                    <a:pt x="683445" y="82904"/>
                  </a:lnTo>
                  <a:lnTo>
                    <a:pt x="717569" y="110701"/>
                  </a:lnTo>
                  <a:lnTo>
                    <a:pt x="748660" y="141793"/>
                  </a:lnTo>
                  <a:lnTo>
                    <a:pt x="776457" y="175918"/>
                  </a:lnTo>
                  <a:lnTo>
                    <a:pt x="800695" y="212814"/>
                  </a:lnTo>
                  <a:lnTo>
                    <a:pt x="821115" y="252218"/>
                  </a:lnTo>
                  <a:lnTo>
                    <a:pt x="837453" y="293869"/>
                  </a:lnTo>
                  <a:lnTo>
                    <a:pt x="849448" y="337504"/>
                  </a:lnTo>
                  <a:lnTo>
                    <a:pt x="856836" y="382861"/>
                  </a:lnTo>
                  <a:lnTo>
                    <a:pt x="859358" y="429679"/>
                  </a:lnTo>
                  <a:close/>
                </a:path>
              </a:pathLst>
            </a:custGeom>
            <a:ln w="60325">
              <a:solidFill>
                <a:srgbClr val="E94775"/>
              </a:solidFill>
            </a:ln>
          </p:spPr>
          <p:txBody>
            <a:bodyPr wrap="square" lIns="0" tIns="0" rIns="0" bIns="0" rtlCol="0"/>
            <a:lstStyle/>
            <a:p>
              <a:endParaRPr/>
            </a:p>
          </p:txBody>
        </p:sp>
      </p:grpSp>
      <p:sp>
        <p:nvSpPr>
          <p:cNvPr id="15" name="object 20">
            <a:extLst>
              <a:ext uri="{FF2B5EF4-FFF2-40B4-BE49-F238E27FC236}">
                <a16:creationId xmlns="" xmlns:a16="http://schemas.microsoft.com/office/drawing/2014/main" id="{DA4EA88F-ED3A-7347-AE90-CB516FEC6E20}"/>
              </a:ext>
            </a:extLst>
          </p:cNvPr>
          <p:cNvSpPr/>
          <p:nvPr userDrawn="1"/>
        </p:nvSpPr>
        <p:spPr>
          <a:xfrm>
            <a:off x="257302" y="469191"/>
            <a:ext cx="312662" cy="416883"/>
          </a:xfrm>
          <a:custGeom>
            <a:avLst/>
            <a:gdLst/>
            <a:ahLst/>
            <a:cxnLst/>
            <a:rect l="l" t="t" r="r" b="b"/>
            <a:pathLst>
              <a:path w="623570" h="623570">
                <a:moveTo>
                  <a:pt x="467321" y="311543"/>
                </a:moveTo>
                <a:lnTo>
                  <a:pt x="464156" y="374330"/>
                </a:lnTo>
                <a:lnTo>
                  <a:pt x="455079" y="432810"/>
                </a:lnTo>
                <a:lnTo>
                  <a:pt x="440716" y="485730"/>
                </a:lnTo>
                <a:lnTo>
                  <a:pt x="421693" y="531837"/>
                </a:lnTo>
                <a:lnTo>
                  <a:pt x="398638" y="569880"/>
                </a:lnTo>
                <a:lnTo>
                  <a:pt x="372177" y="598604"/>
                </a:lnTo>
                <a:lnTo>
                  <a:pt x="311543" y="623087"/>
                </a:lnTo>
                <a:lnTo>
                  <a:pt x="280150" y="616757"/>
                </a:lnTo>
                <a:lnTo>
                  <a:pt x="224448" y="569880"/>
                </a:lnTo>
                <a:lnTo>
                  <a:pt x="201393" y="531837"/>
                </a:lnTo>
                <a:lnTo>
                  <a:pt x="182371" y="485730"/>
                </a:lnTo>
                <a:lnTo>
                  <a:pt x="168007" y="432810"/>
                </a:lnTo>
                <a:lnTo>
                  <a:pt x="158930" y="374330"/>
                </a:lnTo>
                <a:lnTo>
                  <a:pt x="155765" y="311543"/>
                </a:lnTo>
                <a:lnTo>
                  <a:pt x="158930" y="248757"/>
                </a:lnTo>
                <a:lnTo>
                  <a:pt x="168007" y="190277"/>
                </a:lnTo>
                <a:lnTo>
                  <a:pt x="182371" y="137357"/>
                </a:lnTo>
                <a:lnTo>
                  <a:pt x="201393" y="91249"/>
                </a:lnTo>
                <a:lnTo>
                  <a:pt x="224448" y="53207"/>
                </a:lnTo>
                <a:lnTo>
                  <a:pt x="250909" y="24482"/>
                </a:lnTo>
                <a:lnTo>
                  <a:pt x="311543" y="0"/>
                </a:lnTo>
                <a:lnTo>
                  <a:pt x="342937" y="6329"/>
                </a:lnTo>
                <a:lnTo>
                  <a:pt x="398638" y="53207"/>
                </a:lnTo>
                <a:lnTo>
                  <a:pt x="421693" y="91249"/>
                </a:lnTo>
                <a:lnTo>
                  <a:pt x="440716" y="137357"/>
                </a:lnTo>
                <a:lnTo>
                  <a:pt x="455079" y="190277"/>
                </a:lnTo>
                <a:lnTo>
                  <a:pt x="464156" y="248757"/>
                </a:lnTo>
                <a:lnTo>
                  <a:pt x="467321" y="311543"/>
                </a:lnTo>
                <a:close/>
              </a:path>
              <a:path w="623570" h="623570">
                <a:moveTo>
                  <a:pt x="311543" y="0"/>
                </a:moveTo>
                <a:lnTo>
                  <a:pt x="265506" y="3377"/>
                </a:lnTo>
                <a:lnTo>
                  <a:pt x="221566" y="13190"/>
                </a:lnTo>
                <a:lnTo>
                  <a:pt x="180205" y="28955"/>
                </a:lnTo>
                <a:lnTo>
                  <a:pt x="141905" y="50191"/>
                </a:lnTo>
                <a:lnTo>
                  <a:pt x="107148" y="76416"/>
                </a:lnTo>
                <a:lnTo>
                  <a:pt x="76416" y="107148"/>
                </a:lnTo>
                <a:lnTo>
                  <a:pt x="50191" y="141905"/>
                </a:lnTo>
                <a:lnTo>
                  <a:pt x="28955" y="180205"/>
                </a:lnTo>
                <a:lnTo>
                  <a:pt x="13190" y="221566"/>
                </a:lnTo>
                <a:lnTo>
                  <a:pt x="3377" y="265506"/>
                </a:lnTo>
                <a:lnTo>
                  <a:pt x="0" y="311543"/>
                </a:lnTo>
                <a:lnTo>
                  <a:pt x="311543" y="311543"/>
                </a:lnTo>
                <a:lnTo>
                  <a:pt x="311543" y="0"/>
                </a:lnTo>
                <a:close/>
              </a:path>
              <a:path w="623570" h="623570">
                <a:moveTo>
                  <a:pt x="623100" y="311543"/>
                </a:moveTo>
                <a:lnTo>
                  <a:pt x="619722" y="265506"/>
                </a:lnTo>
                <a:lnTo>
                  <a:pt x="609909" y="221566"/>
                </a:lnTo>
                <a:lnTo>
                  <a:pt x="594143" y="180205"/>
                </a:lnTo>
                <a:lnTo>
                  <a:pt x="572907" y="141905"/>
                </a:lnTo>
                <a:lnTo>
                  <a:pt x="546682" y="107148"/>
                </a:lnTo>
                <a:lnTo>
                  <a:pt x="515949" y="76416"/>
                </a:lnTo>
                <a:lnTo>
                  <a:pt x="481191" y="50191"/>
                </a:lnTo>
                <a:lnTo>
                  <a:pt x="442889" y="28955"/>
                </a:lnTo>
                <a:lnTo>
                  <a:pt x="401526" y="13190"/>
                </a:lnTo>
                <a:lnTo>
                  <a:pt x="357584" y="3377"/>
                </a:lnTo>
                <a:lnTo>
                  <a:pt x="311543" y="0"/>
                </a:lnTo>
                <a:lnTo>
                  <a:pt x="311543" y="311543"/>
                </a:lnTo>
                <a:lnTo>
                  <a:pt x="623100" y="311543"/>
                </a:lnTo>
                <a:close/>
              </a:path>
              <a:path w="623570" h="623570">
                <a:moveTo>
                  <a:pt x="0" y="311543"/>
                </a:moveTo>
                <a:lnTo>
                  <a:pt x="3377" y="357581"/>
                </a:lnTo>
                <a:lnTo>
                  <a:pt x="13190" y="401521"/>
                </a:lnTo>
                <a:lnTo>
                  <a:pt x="28955" y="442882"/>
                </a:lnTo>
                <a:lnTo>
                  <a:pt x="50191" y="481181"/>
                </a:lnTo>
                <a:lnTo>
                  <a:pt x="76416" y="515938"/>
                </a:lnTo>
                <a:lnTo>
                  <a:pt x="107148" y="546670"/>
                </a:lnTo>
                <a:lnTo>
                  <a:pt x="141905" y="572895"/>
                </a:lnTo>
                <a:lnTo>
                  <a:pt x="180205" y="594131"/>
                </a:lnTo>
                <a:lnTo>
                  <a:pt x="221566" y="609896"/>
                </a:lnTo>
                <a:lnTo>
                  <a:pt x="265506" y="619709"/>
                </a:lnTo>
                <a:lnTo>
                  <a:pt x="311543" y="623087"/>
                </a:lnTo>
                <a:lnTo>
                  <a:pt x="311543" y="311543"/>
                </a:lnTo>
                <a:lnTo>
                  <a:pt x="0" y="311543"/>
                </a:lnTo>
                <a:close/>
              </a:path>
              <a:path w="623570" h="623570">
                <a:moveTo>
                  <a:pt x="311543" y="311543"/>
                </a:moveTo>
                <a:lnTo>
                  <a:pt x="311543" y="623087"/>
                </a:lnTo>
                <a:lnTo>
                  <a:pt x="357584" y="619709"/>
                </a:lnTo>
                <a:lnTo>
                  <a:pt x="401526" y="609896"/>
                </a:lnTo>
                <a:lnTo>
                  <a:pt x="442889" y="594131"/>
                </a:lnTo>
                <a:lnTo>
                  <a:pt x="481191" y="572895"/>
                </a:lnTo>
                <a:lnTo>
                  <a:pt x="515949" y="546670"/>
                </a:lnTo>
                <a:lnTo>
                  <a:pt x="546682" y="515938"/>
                </a:lnTo>
                <a:lnTo>
                  <a:pt x="572907" y="481181"/>
                </a:lnTo>
                <a:lnTo>
                  <a:pt x="594143" y="442882"/>
                </a:lnTo>
                <a:lnTo>
                  <a:pt x="609909" y="401521"/>
                </a:lnTo>
                <a:lnTo>
                  <a:pt x="619722" y="357581"/>
                </a:lnTo>
                <a:lnTo>
                  <a:pt x="623100" y="311543"/>
                </a:lnTo>
                <a:lnTo>
                  <a:pt x="311543" y="311543"/>
                </a:lnTo>
                <a:close/>
              </a:path>
              <a:path w="623570" h="623570">
                <a:moveTo>
                  <a:pt x="543699" y="103847"/>
                </a:moveTo>
                <a:lnTo>
                  <a:pt x="506506" y="68575"/>
                </a:lnTo>
                <a:lnTo>
                  <a:pt x="463908" y="39762"/>
                </a:lnTo>
                <a:lnTo>
                  <a:pt x="416691" y="18200"/>
                </a:lnTo>
                <a:lnTo>
                  <a:pt x="365641" y="4682"/>
                </a:lnTo>
                <a:lnTo>
                  <a:pt x="311543" y="0"/>
                </a:lnTo>
                <a:lnTo>
                  <a:pt x="257451" y="4682"/>
                </a:lnTo>
                <a:lnTo>
                  <a:pt x="206401" y="18200"/>
                </a:lnTo>
                <a:lnTo>
                  <a:pt x="159182" y="39762"/>
                </a:lnTo>
                <a:lnTo>
                  <a:pt x="116582" y="68575"/>
                </a:lnTo>
                <a:lnTo>
                  <a:pt x="79387" y="103847"/>
                </a:lnTo>
                <a:lnTo>
                  <a:pt x="116582" y="121478"/>
                </a:lnTo>
                <a:lnTo>
                  <a:pt x="159182" y="135882"/>
                </a:lnTo>
                <a:lnTo>
                  <a:pt x="206401" y="146663"/>
                </a:lnTo>
                <a:lnTo>
                  <a:pt x="257451" y="153423"/>
                </a:lnTo>
                <a:lnTo>
                  <a:pt x="311543" y="155765"/>
                </a:lnTo>
                <a:lnTo>
                  <a:pt x="365641" y="153423"/>
                </a:lnTo>
                <a:lnTo>
                  <a:pt x="416691" y="146663"/>
                </a:lnTo>
                <a:lnTo>
                  <a:pt x="463908" y="135882"/>
                </a:lnTo>
                <a:lnTo>
                  <a:pt x="506506" y="121478"/>
                </a:lnTo>
                <a:lnTo>
                  <a:pt x="543699" y="103847"/>
                </a:lnTo>
                <a:close/>
              </a:path>
              <a:path w="623570" h="623570">
                <a:moveTo>
                  <a:pt x="79387" y="519239"/>
                </a:moveTo>
                <a:lnTo>
                  <a:pt x="116582" y="554511"/>
                </a:lnTo>
                <a:lnTo>
                  <a:pt x="159182" y="583324"/>
                </a:lnTo>
                <a:lnTo>
                  <a:pt x="206401" y="604886"/>
                </a:lnTo>
                <a:lnTo>
                  <a:pt x="257451" y="618405"/>
                </a:lnTo>
                <a:lnTo>
                  <a:pt x="311543" y="623087"/>
                </a:lnTo>
                <a:lnTo>
                  <a:pt x="365641" y="618405"/>
                </a:lnTo>
                <a:lnTo>
                  <a:pt x="416691" y="604886"/>
                </a:lnTo>
                <a:lnTo>
                  <a:pt x="463908" y="583324"/>
                </a:lnTo>
                <a:lnTo>
                  <a:pt x="506506" y="554511"/>
                </a:lnTo>
                <a:lnTo>
                  <a:pt x="543699" y="519239"/>
                </a:lnTo>
                <a:lnTo>
                  <a:pt x="506506" y="501609"/>
                </a:lnTo>
                <a:lnTo>
                  <a:pt x="463908" y="487204"/>
                </a:lnTo>
                <a:lnTo>
                  <a:pt x="416691" y="476423"/>
                </a:lnTo>
                <a:lnTo>
                  <a:pt x="365641" y="469663"/>
                </a:lnTo>
                <a:lnTo>
                  <a:pt x="311543" y="467321"/>
                </a:lnTo>
                <a:lnTo>
                  <a:pt x="257451" y="469663"/>
                </a:lnTo>
                <a:lnTo>
                  <a:pt x="206401" y="476423"/>
                </a:lnTo>
                <a:lnTo>
                  <a:pt x="159182" y="487204"/>
                </a:lnTo>
                <a:lnTo>
                  <a:pt x="116582" y="501609"/>
                </a:lnTo>
                <a:lnTo>
                  <a:pt x="79387" y="519239"/>
                </a:lnTo>
                <a:close/>
              </a:path>
            </a:pathLst>
          </a:custGeom>
          <a:ln w="25400">
            <a:solidFill>
              <a:srgbClr val="33304F"/>
            </a:solidFill>
          </a:ln>
        </p:spPr>
        <p:txBody>
          <a:bodyPr wrap="square" lIns="0" tIns="0" rIns="0" bIns="0" rtlCol="0"/>
          <a:lstStyle/>
          <a:p>
            <a:endParaRPr/>
          </a:p>
        </p:txBody>
      </p:sp>
      <p:cxnSp>
        <p:nvCxnSpPr>
          <p:cNvPr id="18" name="Straight Connector 17">
            <a:extLst>
              <a:ext uri="{FF2B5EF4-FFF2-40B4-BE49-F238E27FC236}">
                <a16:creationId xmlns="" xmlns:a16="http://schemas.microsoft.com/office/drawing/2014/main" id="{3FD45B3C-C657-D641-A19F-660B2AEDA118}"/>
              </a:ext>
            </a:extLst>
          </p:cNvPr>
          <p:cNvCxnSpPr>
            <a:cxnSpLocks/>
          </p:cNvCxnSpPr>
          <p:nvPr userDrawn="1"/>
        </p:nvCxnSpPr>
        <p:spPr>
          <a:xfrm>
            <a:off x="836329" y="1090825"/>
            <a:ext cx="7471344" cy="0"/>
          </a:xfrm>
          <a:prstGeom prst="line">
            <a:avLst/>
          </a:prstGeom>
          <a:ln w="22225">
            <a:solidFill>
              <a:srgbClr val="332F4F"/>
            </a:solidFill>
          </a:ln>
        </p:spPr>
        <p:style>
          <a:lnRef idx="1">
            <a:schemeClr val="accent1"/>
          </a:lnRef>
          <a:fillRef idx="0">
            <a:schemeClr val="accent1"/>
          </a:fillRef>
          <a:effectRef idx="0">
            <a:schemeClr val="accent1"/>
          </a:effectRef>
          <a:fontRef idx="minor">
            <a:schemeClr val="tx1"/>
          </a:fontRef>
        </p:style>
      </p:cxnSp>
      <p:sp>
        <p:nvSpPr>
          <p:cNvPr id="27" name="Title 1">
            <a:extLst>
              <a:ext uri="{FF2B5EF4-FFF2-40B4-BE49-F238E27FC236}">
                <a16:creationId xmlns="" xmlns:a16="http://schemas.microsoft.com/office/drawing/2014/main" id="{0B16BC47-09DF-1844-9D7D-97A681622698}"/>
              </a:ext>
            </a:extLst>
          </p:cNvPr>
          <p:cNvSpPr>
            <a:spLocks noGrp="1"/>
          </p:cNvSpPr>
          <p:nvPr>
            <p:ph type="title"/>
          </p:nvPr>
        </p:nvSpPr>
        <p:spPr>
          <a:xfrm>
            <a:off x="782657" y="-3175"/>
            <a:ext cx="7886700" cy="1325563"/>
          </a:xfrm>
        </p:spPr>
        <p:txBody>
          <a:bodyPr>
            <a:normAutofit/>
          </a:bodyPr>
          <a:lstStyle>
            <a:lvl1pPr>
              <a:defRPr sz="2000" b="1" i="0">
                <a:solidFill>
                  <a:srgbClr val="332F4F"/>
                </a:solidFill>
                <a:latin typeface="Cambria" panose="02040503050406030204" pitchFamily="18" charset="0"/>
                <a:cs typeface="Cambria" panose="02040503050406030204" pitchFamily="18" charset="0"/>
              </a:defRPr>
            </a:lvl1pPr>
          </a:lstStyle>
          <a:p>
            <a:endParaRPr lang="en-US" dirty="0"/>
          </a:p>
        </p:txBody>
      </p:sp>
      <p:sp>
        <p:nvSpPr>
          <p:cNvPr id="19" name="Date Placeholder 3">
            <a:extLst>
              <a:ext uri="{FF2B5EF4-FFF2-40B4-BE49-F238E27FC236}">
                <a16:creationId xmlns="" xmlns:a16="http://schemas.microsoft.com/office/drawing/2014/main" id="{54DDAE1F-E5F6-7242-A8D8-14D107CBDE84}"/>
              </a:ext>
            </a:extLst>
          </p:cNvPr>
          <p:cNvSpPr txBox="1">
            <a:spLocks/>
          </p:cNvSpPr>
          <p:nvPr userDrawn="1"/>
        </p:nvSpPr>
        <p:spPr>
          <a:xfrm>
            <a:off x="782658" y="6230409"/>
            <a:ext cx="3086101"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2700">
              <a:spcBef>
                <a:spcPts val="40"/>
              </a:spcBef>
              <a:tabLst>
                <a:tab pos="2131695" algn="l"/>
              </a:tabLst>
            </a:pPr>
            <a:fld id="{02F089CC-B3B4-E546-89E0-248A854C8F7C}" type="slidenum">
              <a:rPr lang="en-US" sz="800" smtClean="0">
                <a:latin typeface="Arial" panose="020B0604020202020204" pitchFamily="34" charset="0"/>
                <a:cs typeface="Arial" panose="020B0604020202020204" pitchFamily="34" charset="0"/>
              </a:rPr>
              <a:pPr marL="12700">
                <a:spcBef>
                  <a:spcPts val="40"/>
                </a:spcBef>
                <a:tabLst>
                  <a:tab pos="2131695" algn="l"/>
                </a:tabLst>
              </a:pPr>
              <a:t>‹#›</a:t>
            </a:fld>
            <a:r>
              <a:rPr lang="en-GB" sz="800" b="1" dirty="0">
                <a:solidFill>
                  <a:srgbClr val="231F20"/>
                </a:solidFill>
                <a:latin typeface="Arial" panose="020B0604020202020204" pitchFamily="34" charset="0"/>
                <a:cs typeface="Arial" panose="020B0604020202020204" pitchFamily="34" charset="0"/>
              </a:rPr>
              <a:t> </a:t>
            </a:r>
            <a:r>
              <a:rPr lang="en-GB" sz="800" b="1" spc="15" dirty="0">
                <a:solidFill>
                  <a:srgbClr val="231F20"/>
                </a:solidFill>
                <a:latin typeface="Arial" panose="020B0604020202020204" pitchFamily="34" charset="0"/>
                <a:cs typeface="Arial" panose="020B0604020202020204" pitchFamily="34" charset="0"/>
              </a:rPr>
              <a:t> </a:t>
            </a:r>
            <a:r>
              <a:rPr lang="en-GB" sz="900" spc="-15" dirty="0">
                <a:solidFill>
                  <a:srgbClr val="35355A"/>
                </a:solidFill>
                <a:latin typeface="+mn-lt"/>
                <a:cs typeface="Arial" panose="020B0604020202020204" pitchFamily="34" charset="0"/>
              </a:rPr>
              <a:t>|</a:t>
            </a:r>
            <a:r>
              <a:rPr lang="en-GB" sz="900" spc="550" dirty="0">
                <a:solidFill>
                  <a:srgbClr val="35355A"/>
                </a:solidFill>
                <a:latin typeface="+mn-lt"/>
                <a:cs typeface="Arial" panose="020B0604020202020204" pitchFamily="34" charset="0"/>
              </a:rPr>
              <a:t> </a:t>
            </a:r>
            <a:r>
              <a:rPr lang="en-GB" sz="900" b="1" dirty="0">
                <a:solidFill>
                  <a:srgbClr val="35355A"/>
                </a:solidFill>
                <a:latin typeface="+mn-lt"/>
                <a:cs typeface="Arial" panose="020B0604020202020204" pitchFamily="34" charset="0"/>
              </a:rPr>
              <a:t>IDF</a:t>
            </a:r>
            <a:r>
              <a:rPr lang="en-GB" sz="900" b="1" spc="5" dirty="0">
                <a:solidFill>
                  <a:srgbClr val="35355A"/>
                </a:solidFill>
                <a:latin typeface="+mn-lt"/>
                <a:cs typeface="Arial" panose="020B0604020202020204" pitchFamily="34" charset="0"/>
              </a:rPr>
              <a:t> </a:t>
            </a:r>
            <a:r>
              <a:rPr lang="en-GB" sz="900" b="1" spc="-5" dirty="0">
                <a:solidFill>
                  <a:srgbClr val="35355A"/>
                </a:solidFill>
                <a:latin typeface="+mn-lt"/>
                <a:cs typeface="Arial" panose="020B0604020202020204" pitchFamily="34" charset="0"/>
              </a:rPr>
              <a:t>Diabetes</a:t>
            </a:r>
            <a:r>
              <a:rPr lang="en-GB" sz="900" b="1" spc="-25" dirty="0">
                <a:solidFill>
                  <a:srgbClr val="35355A"/>
                </a:solidFill>
                <a:latin typeface="+mn-lt"/>
                <a:cs typeface="Arial" panose="020B0604020202020204" pitchFamily="34" charset="0"/>
              </a:rPr>
              <a:t> </a:t>
            </a:r>
            <a:r>
              <a:rPr lang="en-GB" sz="900" b="1" spc="-5" dirty="0">
                <a:solidFill>
                  <a:srgbClr val="35355A"/>
                </a:solidFill>
                <a:latin typeface="+mn-lt"/>
                <a:cs typeface="Arial" panose="020B0604020202020204" pitchFamily="34" charset="0"/>
              </a:rPr>
              <a:t>Atlas</a:t>
            </a:r>
            <a:r>
              <a:rPr lang="en-GB" sz="900" b="1" spc="10" dirty="0">
                <a:solidFill>
                  <a:srgbClr val="35355A"/>
                </a:solidFill>
                <a:latin typeface="+mn-lt"/>
                <a:cs typeface="Arial" panose="020B0604020202020204" pitchFamily="34" charset="0"/>
              </a:rPr>
              <a:t> </a:t>
            </a:r>
            <a:r>
              <a:rPr lang="en-GB" sz="900" b="1" dirty="0">
                <a:solidFill>
                  <a:srgbClr val="35355A"/>
                </a:solidFill>
                <a:latin typeface="+mn-lt"/>
                <a:cs typeface="Arial" panose="020B0604020202020204" pitchFamily="34" charset="0"/>
              </a:rPr>
              <a:t>2021</a:t>
            </a:r>
            <a:r>
              <a:rPr lang="en-GB" sz="900" b="1" spc="-75" dirty="0">
                <a:solidFill>
                  <a:srgbClr val="35355A"/>
                </a:solidFill>
                <a:latin typeface="+mn-lt"/>
                <a:cs typeface="Arial" panose="020B0604020202020204" pitchFamily="34" charset="0"/>
              </a:rPr>
              <a:t> </a:t>
            </a:r>
            <a:r>
              <a:rPr lang="en-GB" sz="900" spc="20" dirty="0">
                <a:solidFill>
                  <a:srgbClr val="35355A"/>
                </a:solidFill>
                <a:latin typeface="+mn-lt"/>
                <a:cs typeface="Arial" panose="020B0604020202020204" pitchFamily="34" charset="0"/>
              </a:rPr>
              <a:t>–</a:t>
            </a:r>
            <a:r>
              <a:rPr lang="en-GB" sz="900" spc="-40" dirty="0">
                <a:solidFill>
                  <a:srgbClr val="35355A"/>
                </a:solidFill>
                <a:latin typeface="+mn-lt"/>
                <a:cs typeface="Arial" panose="020B0604020202020204" pitchFamily="34" charset="0"/>
              </a:rPr>
              <a:t> </a:t>
            </a:r>
            <a:r>
              <a:rPr lang="en-GB" sz="900" spc="10" dirty="0">
                <a:solidFill>
                  <a:srgbClr val="35355A"/>
                </a:solidFill>
                <a:latin typeface="+mn-lt"/>
                <a:cs typeface="Arial" panose="020B0604020202020204" pitchFamily="34" charset="0"/>
              </a:rPr>
              <a:t>10th</a:t>
            </a:r>
            <a:r>
              <a:rPr lang="en-GB" sz="900" spc="-20" dirty="0">
                <a:solidFill>
                  <a:srgbClr val="35355A"/>
                </a:solidFill>
                <a:latin typeface="+mn-lt"/>
                <a:cs typeface="Arial" panose="020B0604020202020204" pitchFamily="34" charset="0"/>
              </a:rPr>
              <a:t> </a:t>
            </a:r>
            <a:r>
              <a:rPr lang="en-GB" sz="900" spc="30" dirty="0">
                <a:solidFill>
                  <a:srgbClr val="35355A"/>
                </a:solidFill>
                <a:latin typeface="+mn-lt"/>
                <a:cs typeface="Arial" panose="020B0604020202020204" pitchFamily="34" charset="0"/>
              </a:rPr>
              <a:t>edition</a:t>
            </a:r>
            <a:r>
              <a:rPr lang="en-GB" sz="900" spc="30" baseline="0" dirty="0">
                <a:solidFill>
                  <a:srgbClr val="35355A"/>
                </a:solidFill>
                <a:latin typeface="+mn-lt"/>
                <a:cs typeface="Arial" panose="020B0604020202020204" pitchFamily="34" charset="0"/>
              </a:rPr>
              <a:t> </a:t>
            </a:r>
            <a:r>
              <a:rPr lang="en-GB" sz="900" spc="-25" dirty="0">
                <a:solidFill>
                  <a:srgbClr val="35355A"/>
                </a:solidFill>
                <a:latin typeface="+mn-lt"/>
                <a:cs typeface="Arial" panose="020B0604020202020204" pitchFamily="34" charset="0"/>
                <a:hlinkClick r:id="rId2"/>
              </a:rPr>
              <a:t>www.idf.org</a:t>
            </a:r>
            <a:r>
              <a:rPr lang="en-GB" sz="900" spc="500" dirty="0">
                <a:solidFill>
                  <a:srgbClr val="35355A"/>
                </a:solidFill>
                <a:latin typeface="+mn-lt"/>
                <a:cs typeface="Arial" panose="020B0604020202020204" pitchFamily="34" charset="0"/>
              </a:rPr>
              <a:t> </a:t>
            </a:r>
            <a:r>
              <a:rPr lang="en-GB" sz="900" b="1" spc="-15" dirty="0">
                <a:solidFill>
                  <a:srgbClr val="35355A"/>
                </a:solidFill>
                <a:latin typeface="+mn-lt"/>
                <a:cs typeface="Arial" panose="020B0604020202020204" pitchFamily="34" charset="0"/>
              </a:rPr>
              <a:t>@</a:t>
            </a:r>
            <a:r>
              <a:rPr lang="en-GB" sz="900" b="1" spc="-15" dirty="0" err="1">
                <a:solidFill>
                  <a:srgbClr val="35355A"/>
                </a:solidFill>
                <a:latin typeface="+mn-lt"/>
                <a:cs typeface="Arial" panose="020B0604020202020204" pitchFamily="34" charset="0"/>
              </a:rPr>
              <a:t>IntDiabetesFed</a:t>
            </a:r>
            <a:endParaRPr lang="en-GB" sz="900" dirty="0">
              <a:latin typeface="+mn-lt"/>
              <a:cs typeface="Arial" panose="020B0604020202020204" pitchFamily="34" charset="0"/>
            </a:endParaRPr>
          </a:p>
        </p:txBody>
      </p:sp>
    </p:spTree>
    <p:extLst>
      <p:ext uri="{BB962C8B-B14F-4D97-AF65-F5344CB8AC3E}">
        <p14:creationId xmlns="" xmlns:p14="http://schemas.microsoft.com/office/powerpoint/2010/main" val="15273826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D649C9C7-3A48-443F-BF0B-6E49DB48F954}"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5E2D7F9E-BC50-409B-99AA-EF4D3EB04104}"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CAE45998-A96E-47F0-95C0-931BDEE5C0FC}"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6C39DA3B-10C8-4A1A-B162-166C94819D5D}"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FE81326B-8EFE-4317-A53A-AABF181C3F51}"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E034CC25-F3D9-4BA7-A4A0-89F49EDF65A2}"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E01402CC-ADBF-4F5F-8B37-E565093F5971}"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4099"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cs typeface="+mn-cs"/>
              </a:defRPr>
            </a:lvl1pPr>
          </a:lstStyle>
          <a:p>
            <a:pPr>
              <a:defRPr/>
            </a:pPr>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cs typeface="+mn-cs"/>
              </a:defRPr>
            </a:lvl1pPr>
          </a:lstStyle>
          <a:p>
            <a:pPr>
              <a:defRPr/>
            </a:pPr>
            <a:fld id="{4B5CF8E1-0AF0-4737-BC30-D73E9EA9ECEC}"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4352" r:id="rId1"/>
    <p:sldLayoutId id="2147484353" r:id="rId2"/>
    <p:sldLayoutId id="2147484354" r:id="rId3"/>
    <p:sldLayoutId id="2147484355" r:id="rId4"/>
    <p:sldLayoutId id="2147484356" r:id="rId5"/>
    <p:sldLayoutId id="2147484357" r:id="rId6"/>
    <p:sldLayoutId id="2147484358" r:id="rId7"/>
    <p:sldLayoutId id="2147484359" r:id="rId8"/>
    <p:sldLayoutId id="2147484360" r:id="rId9"/>
    <p:sldLayoutId id="2147484361" r:id="rId10"/>
    <p:sldLayoutId id="2147484362" r:id="rId11"/>
    <p:sldLayoutId id="2147484365" r:id="rId12"/>
    <p:sldLayoutId id="2147484366" r:id="rId13"/>
    <p:sldLayoutId id="2147484363" r:id="rId14"/>
    <p:sldLayoutId id="2147484367" r:id="rId15"/>
    <p:sldLayoutId id="2147484368" r:id="rId16"/>
    <p:sldLayoutId id="2147484364" r:id="rId17"/>
    <p:sldLayoutId id="2147484369" r:id="rId18"/>
    <p:sldLayoutId id="2147484370" r:id="rId19"/>
    <p:sldLayoutId id="2147484371" r:id="rId20"/>
    <p:sldLayoutId id="2147484372" r:id="rId21"/>
    <p:sldLayoutId id="2147484373" r:id="rId22"/>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00.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19.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33.xml"/><Relationship Id="rId1" Type="http://schemas.openxmlformats.org/officeDocument/2006/relationships/slideLayout" Target="../slideLayouts/slideLayout14.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image" Target="../media/image81.png"/><Relationship Id="rId1" Type="http://schemas.openxmlformats.org/officeDocument/2006/relationships/slideLayout" Target="../slideLayouts/slideLayout7.xml"/><Relationship Id="rId4" Type="http://schemas.openxmlformats.org/officeDocument/2006/relationships/image" Target="../media/image83.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4.xml"/></Relationships>
</file>

<file path=ppt/slides/_rels/slide116.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image" Target="../media/image84.jpeg"/><Relationship Id="rId1" Type="http://schemas.openxmlformats.org/officeDocument/2006/relationships/slideLayout" Target="../slideLayouts/slideLayout17.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image" Target="../media/image86.png"/><Relationship Id="rId1" Type="http://schemas.openxmlformats.org/officeDocument/2006/relationships/slideLayout" Target="../slideLayouts/slideLayout14.xml"/><Relationship Id="rId4" Type="http://schemas.openxmlformats.org/officeDocument/2006/relationships/image" Target="../media/image88.jpeg"/></Relationships>
</file>

<file path=ppt/slides/_rels/slide119.xml.rels><?xml version="1.0" encoding="UTF-8" standalone="yes"?>
<Relationships xmlns="http://schemas.openxmlformats.org/package/2006/relationships"><Relationship Id="rId3" Type="http://schemas.openxmlformats.org/officeDocument/2006/relationships/image" Target="../media/image25.gif"/><Relationship Id="rId7" Type="http://schemas.openxmlformats.org/officeDocument/2006/relationships/image" Target="../media/image92.jpeg"/><Relationship Id="rId2" Type="http://schemas.openxmlformats.org/officeDocument/2006/relationships/slideLayout" Target="../slideLayouts/slideLayout18.xml"/><Relationship Id="rId1" Type="http://schemas.openxmlformats.org/officeDocument/2006/relationships/tags" Target="../tags/tag1.xml"/><Relationship Id="rId6" Type="http://schemas.openxmlformats.org/officeDocument/2006/relationships/image" Target="../media/image91.jpeg"/><Relationship Id="rId5" Type="http://schemas.openxmlformats.org/officeDocument/2006/relationships/image" Target="../media/image90.jpeg"/><Relationship Id="rId4" Type="http://schemas.openxmlformats.org/officeDocument/2006/relationships/image" Target="../media/image89.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5.gif"/><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12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12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130.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5.gi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9.xml"/></Relationships>
</file>

<file path=ppt/slides/_rels/slide2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9.xml"/></Relationships>
</file>

<file path=ppt/slides/_rels/slide2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image" Target="../media/image3.jpeg"/><Relationship Id="rId7" Type="http://schemas.openxmlformats.org/officeDocument/2006/relationships/image" Target="../media/image7.jpeg"/><Relationship Id="rId2" Type="http://schemas.openxmlformats.org/officeDocument/2006/relationships/image" Target="../media/image2.emf"/><Relationship Id="rId1" Type="http://schemas.openxmlformats.org/officeDocument/2006/relationships/slideLayout" Target="../slideLayouts/slideLayout20.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 Id="rId9" Type="http://schemas.openxmlformats.org/officeDocument/2006/relationships/image" Target="../media/image9.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4.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9.xml"/></Relationships>
</file>

<file path=ppt/slides/_rels/slide37.xml.rels><?xml version="1.0" encoding="UTF-8" standalone="yes"?>
<Relationships xmlns="http://schemas.openxmlformats.org/package/2006/relationships"><Relationship Id="rId3" Type="http://schemas.openxmlformats.org/officeDocument/2006/relationships/diagramData" Target="../diagrams/data1.xml"/><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8.xml"/><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2.xml"/></Relationships>
</file>

<file path=ppt/slides/_rels/slide4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9.xml"/></Relationships>
</file>

<file path=ppt/slides/_rels/slide41.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9.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35.gif"/><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8" Type="http://schemas.openxmlformats.org/officeDocument/2006/relationships/image" Target="../media/image41.png"/><Relationship Id="rId13" Type="http://schemas.openxmlformats.org/officeDocument/2006/relationships/image" Target="../media/image46.png"/><Relationship Id="rId18" Type="http://schemas.openxmlformats.org/officeDocument/2006/relationships/image" Target="../media/image51.png"/><Relationship Id="rId3" Type="http://schemas.openxmlformats.org/officeDocument/2006/relationships/image" Target="../media/image36.png"/><Relationship Id="rId7" Type="http://schemas.openxmlformats.org/officeDocument/2006/relationships/image" Target="../media/image40.png"/><Relationship Id="rId12" Type="http://schemas.openxmlformats.org/officeDocument/2006/relationships/image" Target="../media/image45.png"/><Relationship Id="rId17" Type="http://schemas.openxmlformats.org/officeDocument/2006/relationships/image" Target="../media/image50.png"/><Relationship Id="rId2" Type="http://schemas.openxmlformats.org/officeDocument/2006/relationships/notesSlide" Target="../notesSlides/notesSlide12.xml"/><Relationship Id="rId16" Type="http://schemas.openxmlformats.org/officeDocument/2006/relationships/image" Target="../media/image49.png"/><Relationship Id="rId1" Type="http://schemas.openxmlformats.org/officeDocument/2006/relationships/slideLayout" Target="../slideLayouts/slideLayout16.xml"/><Relationship Id="rId6" Type="http://schemas.openxmlformats.org/officeDocument/2006/relationships/image" Target="../media/image39.png"/><Relationship Id="rId11" Type="http://schemas.openxmlformats.org/officeDocument/2006/relationships/image" Target="../media/image44.png"/><Relationship Id="rId5" Type="http://schemas.openxmlformats.org/officeDocument/2006/relationships/image" Target="../media/image38.png"/><Relationship Id="rId15" Type="http://schemas.openxmlformats.org/officeDocument/2006/relationships/image" Target="../media/image48.png"/><Relationship Id="rId10" Type="http://schemas.openxmlformats.org/officeDocument/2006/relationships/image" Target="../media/image43.png"/><Relationship Id="rId19" Type="http://schemas.openxmlformats.org/officeDocument/2006/relationships/image" Target="../media/image52.png"/><Relationship Id="rId4" Type="http://schemas.openxmlformats.org/officeDocument/2006/relationships/image" Target="../media/image37.png"/><Relationship Id="rId9" Type="http://schemas.openxmlformats.org/officeDocument/2006/relationships/image" Target="../media/image42.png"/><Relationship Id="rId14" Type="http://schemas.openxmlformats.org/officeDocument/2006/relationships/image" Target="../media/image47.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19.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58.jpeg"/></Relationships>
</file>

<file path=ppt/slides/_rels/slide7.xml.rels><?xml version="1.0" encoding="UTF-8" standalone="yes"?>
<Relationships xmlns="http://schemas.openxmlformats.org/package/2006/relationships"><Relationship Id="rId8" Type="http://schemas.openxmlformats.org/officeDocument/2006/relationships/image" Target="../media/image18.emf"/><Relationship Id="rId3" Type="http://schemas.openxmlformats.org/officeDocument/2006/relationships/image" Target="../media/image13.emf"/><Relationship Id="rId7" Type="http://schemas.openxmlformats.org/officeDocument/2006/relationships/image" Target="../media/image17.emf"/><Relationship Id="rId2" Type="http://schemas.openxmlformats.org/officeDocument/2006/relationships/image" Target="../media/image12.emf"/><Relationship Id="rId1" Type="http://schemas.openxmlformats.org/officeDocument/2006/relationships/slideLayout" Target="../slideLayouts/slideLayout20.xml"/><Relationship Id="rId6" Type="http://schemas.openxmlformats.org/officeDocument/2006/relationships/image" Target="../media/image16.emf"/><Relationship Id="rId11" Type="http://schemas.openxmlformats.org/officeDocument/2006/relationships/image" Target="../media/image21.emf"/><Relationship Id="rId5" Type="http://schemas.openxmlformats.org/officeDocument/2006/relationships/image" Target="../media/image15.emf"/><Relationship Id="rId10" Type="http://schemas.openxmlformats.org/officeDocument/2006/relationships/image" Target="../media/image20.emf"/><Relationship Id="rId4" Type="http://schemas.openxmlformats.org/officeDocument/2006/relationships/image" Target="../media/image14.emf"/><Relationship Id="rId9" Type="http://schemas.openxmlformats.org/officeDocument/2006/relationships/image" Target="../media/image19.emf"/></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3" Type="http://schemas.openxmlformats.org/officeDocument/2006/relationships/hyperlink" Target="http://en.wikipedia.org/wiki/Image:Insulin_pump_with_infusion_set.jpg" TargetMode="External"/><Relationship Id="rId2" Type="http://schemas.openxmlformats.org/officeDocument/2006/relationships/image" Target="../media/image59.jpeg"/><Relationship Id="rId1" Type="http://schemas.openxmlformats.org/officeDocument/2006/relationships/slideLayout" Target="../slideLayouts/slideLayout7.xml"/><Relationship Id="rId4" Type="http://schemas.openxmlformats.org/officeDocument/2006/relationships/image" Target="../media/image60.jpeg"/></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8" Type="http://schemas.openxmlformats.org/officeDocument/2006/relationships/image" Target="../media/image16.emf"/><Relationship Id="rId3" Type="http://schemas.openxmlformats.org/officeDocument/2006/relationships/image" Target="../media/image19.emf"/><Relationship Id="rId7" Type="http://schemas.openxmlformats.org/officeDocument/2006/relationships/image" Target="../media/image22.emf"/><Relationship Id="rId2" Type="http://schemas.openxmlformats.org/officeDocument/2006/relationships/image" Target="../media/image12.emf"/><Relationship Id="rId1" Type="http://schemas.openxmlformats.org/officeDocument/2006/relationships/slideLayout" Target="../slideLayouts/slideLayout21.xml"/><Relationship Id="rId6" Type="http://schemas.openxmlformats.org/officeDocument/2006/relationships/image" Target="../media/image21.emf"/><Relationship Id="rId5" Type="http://schemas.openxmlformats.org/officeDocument/2006/relationships/image" Target="../media/image15.emf"/><Relationship Id="rId4" Type="http://schemas.openxmlformats.org/officeDocument/2006/relationships/image" Target="../media/image13.emf"/></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3" Type="http://schemas.openxmlformats.org/officeDocument/2006/relationships/image" Target="../media/image61.emf"/><Relationship Id="rId2" Type="http://schemas.openxmlformats.org/officeDocument/2006/relationships/notesSlide" Target="../notesSlides/notesSlide26.xml"/><Relationship Id="rId1" Type="http://schemas.openxmlformats.org/officeDocument/2006/relationships/slideLayout" Target="../slideLayouts/slideLayout7.xml"/><Relationship Id="rId4" Type="http://schemas.openxmlformats.org/officeDocument/2006/relationships/image" Target="../media/image62.emf"/></Relationships>
</file>

<file path=ppt/slides/_rels/slide83.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oleObject" Target="../embeddings/oleObject3.bin"/><Relationship Id="rId4" Type="http://schemas.openxmlformats.org/officeDocument/2006/relationships/oleObject" Target="../embeddings/oleObject2.bin"/></Relationships>
</file>

<file path=ppt/slides/_rels/slide85.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87.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29.xml"/><Relationship Id="rId1" Type="http://schemas.openxmlformats.org/officeDocument/2006/relationships/slideLayout" Target="../slideLayouts/slideLayout15.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89.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19.xml"/></Relationships>
</file>

<file path=ppt/slides/_rels/slide91.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19.xml"/></Relationships>
</file>

<file path=ppt/slides/_rels/slide92.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19.xml"/></Relationships>
</file>

<file path=ppt/slides/_rels/slide93.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19.xml"/></Relationships>
</file>

<file path=ppt/slides/_rels/slide94.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19.xml"/></Relationships>
</file>

<file path=ppt/slides/_rels/slide95.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19.xml"/></Relationships>
</file>

<file path=ppt/slides/_rels/slide96.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19.xml"/></Relationships>
</file>

<file path=ppt/slides/_rels/slide97.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19.xml"/></Relationships>
</file>

<file path=ppt/slides/_rels/slide98.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19.xml"/></Relationships>
</file>

<file path=ppt/slides/_rels/slide99.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6"/>
          <p:cNvSpPr>
            <a:spLocks noGrp="1" noChangeArrowheads="1"/>
          </p:cNvSpPr>
          <p:nvPr>
            <p:ph idx="1"/>
          </p:nvPr>
        </p:nvSpPr>
        <p:spPr>
          <a:xfrm>
            <a:off x="654050" y="3886200"/>
            <a:ext cx="8229600" cy="1752600"/>
          </a:xfrm>
        </p:spPr>
        <p:txBody>
          <a:bodyPr wrap="none" anchor="ctr"/>
          <a:lstStyle/>
          <a:p>
            <a:pPr algn="ctr" eaLnBrk="1" hangingPunct="1">
              <a:buFontTx/>
              <a:buNone/>
            </a:pPr>
            <a:endParaRPr lang="sr-Cyrl-CS" altLang="en-US" sz="2000" b="1" smtClean="0"/>
          </a:p>
          <a:p>
            <a:pPr algn="ctr" eaLnBrk="1" hangingPunct="1">
              <a:buFontTx/>
              <a:buNone/>
            </a:pPr>
            <a:endParaRPr lang="sr-Cyrl-CS" altLang="en-US" sz="1800" b="1" smtClean="0"/>
          </a:p>
          <a:p>
            <a:pPr algn="ctr" eaLnBrk="1" hangingPunct="1">
              <a:buFontTx/>
              <a:buNone/>
            </a:pPr>
            <a:endParaRPr lang="sr-Cyrl-CS" altLang="en-US" sz="1800" b="1" smtClean="0"/>
          </a:p>
          <a:p>
            <a:pPr algn="ctr" eaLnBrk="1" hangingPunct="1">
              <a:buFontTx/>
              <a:buNone/>
            </a:pPr>
            <a:endParaRPr lang="sr-Cyrl-CS" altLang="en-US" sz="1800" b="1" smtClean="0"/>
          </a:p>
          <a:p>
            <a:pPr algn="ctr" eaLnBrk="1" hangingPunct="1">
              <a:buFontTx/>
              <a:buNone/>
            </a:pPr>
            <a:endParaRPr lang="sr-Cyrl-CS" altLang="en-US" sz="1800" b="1" smtClean="0"/>
          </a:p>
          <a:p>
            <a:pPr algn="ctr" eaLnBrk="1" hangingPunct="1">
              <a:buFontTx/>
              <a:buNone/>
            </a:pPr>
            <a:endParaRPr lang="sr-Cyrl-CS" altLang="en-US" sz="1800" b="1" smtClean="0"/>
          </a:p>
          <a:p>
            <a:pPr algn="ctr" eaLnBrk="1" hangingPunct="1">
              <a:buFont typeface="Arial" pitchFamily="34" charset="0"/>
              <a:buNone/>
            </a:pPr>
            <a:r>
              <a:rPr lang="en-US" altLang="en-US" sz="2400" b="1" smtClean="0">
                <a:latin typeface="Arial" pitchFamily="34" charset="0"/>
                <a:cs typeface="Arial" pitchFamily="34" charset="0"/>
              </a:rPr>
              <a:t>Violeta Mladenović</a:t>
            </a:r>
          </a:p>
        </p:txBody>
      </p:sp>
      <p:sp>
        <p:nvSpPr>
          <p:cNvPr id="10243" name="Rectangle 3"/>
          <p:cNvSpPr>
            <a:spLocks noChangeArrowheads="1"/>
          </p:cNvSpPr>
          <p:nvPr/>
        </p:nvSpPr>
        <p:spPr bwMode="auto">
          <a:xfrm>
            <a:off x="0" y="1371600"/>
            <a:ext cx="9144000" cy="2438400"/>
          </a:xfrm>
          <a:prstGeom prst="rect">
            <a:avLst/>
          </a:prstGeom>
          <a:noFill/>
          <a:ln w="9525">
            <a:noFill/>
            <a:miter lim="800000"/>
            <a:headEnd/>
            <a:tailEnd/>
          </a:ln>
        </p:spPr>
        <p:txBody>
          <a:bodyPr wrap="none" anchor="ctr"/>
          <a:lstStyle/>
          <a:p>
            <a:pPr algn="ctr"/>
            <a:endParaRPr lang="sr-Cyrl-CS" altLang="en-US" sz="2600"/>
          </a:p>
          <a:p>
            <a:pPr algn="ctr"/>
            <a:r>
              <a:rPr lang="en-US" altLang="en-US" sz="2000" b="1"/>
              <a:t>INTEGRATED ACADEMIC STUDIES IN MEDICINE</a:t>
            </a:r>
          </a:p>
          <a:p>
            <a:pPr algn="ctr"/>
            <a:r>
              <a:rPr lang="sr-Cyrl-CS" altLang="en-US" sz="2000" b="1"/>
              <a:t/>
            </a:r>
            <a:br>
              <a:rPr lang="sr-Cyrl-CS" altLang="en-US" sz="2000" b="1"/>
            </a:br>
            <a:r>
              <a:rPr lang="en-US" altLang="en-US" sz="2000" b="1"/>
              <a:t>INTERNAL MEDICINE 2</a:t>
            </a:r>
            <a:r>
              <a:rPr lang="sr-Cyrl-CS" altLang="en-US" sz="2000" b="1"/>
              <a:t/>
            </a:r>
            <a:br>
              <a:rPr lang="sr-Cyrl-CS" altLang="en-US" sz="2000" b="1"/>
            </a:br>
            <a:r>
              <a:rPr lang="en-US" altLang="en-US" sz="2000" b="1"/>
              <a:t> </a:t>
            </a:r>
            <a:r>
              <a:rPr lang="sr-Cyrl-CS" altLang="en-US" sz="2000" b="1"/>
              <a:t/>
            </a:r>
            <a:br>
              <a:rPr lang="sr-Cyrl-CS" altLang="en-US" sz="2000" b="1"/>
            </a:br>
            <a:endParaRPr lang="en-US" altLang="en-US" sz="2000" b="1"/>
          </a:p>
          <a:p>
            <a:pPr algn="ctr"/>
            <a:endParaRPr lang="en-US" altLang="en-US" sz="2000" b="1"/>
          </a:p>
          <a:p>
            <a:pPr algn="ctr"/>
            <a:r>
              <a:rPr lang="en-US" altLang="en-US" sz="3200" b="1">
                <a:solidFill>
                  <a:srgbClr val="FF0000"/>
                </a:solidFill>
              </a:rPr>
              <a:t> </a:t>
            </a:r>
            <a:r>
              <a:rPr lang="en-US" sz="3200" b="1">
                <a:solidFill>
                  <a:srgbClr val="7030A0"/>
                </a:solidFill>
              </a:rPr>
              <a:t>Diabetes mellitus: </a:t>
            </a:r>
          </a:p>
          <a:p>
            <a:pPr algn="ctr"/>
            <a:r>
              <a:rPr lang="en-US" sz="3200" b="1">
                <a:solidFill>
                  <a:srgbClr val="7030A0"/>
                </a:solidFill>
              </a:rPr>
              <a:t>epidemiology, etiology</a:t>
            </a:r>
            <a:r>
              <a:rPr lang="en-US" altLang="en-US" sz="3200" b="1">
                <a:solidFill>
                  <a:srgbClr val="7030A0"/>
                </a:solidFill>
              </a:rPr>
              <a:t>, </a:t>
            </a:r>
          </a:p>
          <a:p>
            <a:pPr algn="ctr"/>
            <a:r>
              <a:rPr lang="en-US" altLang="en-US" sz="3200" b="1">
                <a:solidFill>
                  <a:srgbClr val="7030A0"/>
                </a:solidFill>
              </a:rPr>
              <a:t>definition, diagnosis and therapy.</a:t>
            </a:r>
          </a:p>
          <a:p>
            <a:pPr algn="ctr"/>
            <a:r>
              <a:rPr lang="en-US" altLang="en-US" sz="3200" b="1">
                <a:solidFill>
                  <a:srgbClr val="7030A0"/>
                </a:solidFill>
              </a:rPr>
              <a:t>Polycystic ovary syndrome</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extLst>
          </p:cNvPr>
          <p:cNvSpPr>
            <a:spLocks noGrp="1"/>
          </p:cNvSpPr>
          <p:nvPr>
            <p:ph type="body" sz="quarter" idx="24"/>
          </p:nvPr>
        </p:nvSpPr>
        <p:spPr>
          <a:xfrm>
            <a:off x="581026" y="215900"/>
            <a:ext cx="7540625" cy="357717"/>
          </a:xfrm>
        </p:spPr>
        <p:txBody>
          <a:bodyPr/>
          <a:lstStyle/>
          <a:p>
            <a:pPr fontAlgn="auto">
              <a:spcAft>
                <a:spcPts val="0"/>
              </a:spcAft>
              <a:defRPr/>
            </a:pPr>
            <a:r>
              <a:rPr lang="en-US"/>
              <a:t>DIAGNOSIS AND CLASSIFICATION of Diabetes</a:t>
            </a:r>
          </a:p>
        </p:txBody>
      </p:sp>
      <p:sp>
        <p:nvSpPr>
          <p:cNvPr id="20" name="Text Placeholder 2">
            <a:extLst>
              <a:ext uri="{FF2B5EF4-FFF2-40B4-BE49-F238E27FC236}"/>
            </a:extLst>
          </p:cNvPr>
          <p:cNvSpPr txBox="1">
            <a:spLocks/>
          </p:cNvSpPr>
          <p:nvPr/>
        </p:nvSpPr>
        <p:spPr>
          <a:xfrm>
            <a:off x="0" y="990600"/>
            <a:ext cx="9143999" cy="4770537"/>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1200"/>
              </a:spcBef>
              <a:defRPr/>
            </a:pPr>
            <a:r>
              <a:rPr lang="en-US" sz="1800" b="1" dirty="0"/>
              <a:t>Diabetes can be classified into the following general categories:</a:t>
            </a:r>
          </a:p>
          <a:p>
            <a:pPr marL="457200" indent="-288925">
              <a:spcBef>
                <a:spcPts val="1200"/>
              </a:spcBef>
              <a:buClr>
                <a:srgbClr val="C92600"/>
              </a:buClr>
              <a:buFont typeface="+mj-lt"/>
              <a:buAutoNum type="arabicPeriod"/>
              <a:defRPr/>
            </a:pPr>
            <a:r>
              <a:rPr lang="en-US" sz="1800" b="1" dirty="0"/>
              <a:t>Type 1 diabetes (due to autoimmune </a:t>
            </a:r>
            <a:r>
              <a:rPr lang="el-GR" sz="1800" b="1" dirty="0"/>
              <a:t>β</a:t>
            </a:r>
            <a:r>
              <a:rPr lang="en-US" sz="1800" b="1" dirty="0"/>
              <a:t>-cell destruction, usually leading to absolute insulin deficiency, including latent autoimmune diabetes of adulthood)</a:t>
            </a:r>
          </a:p>
          <a:p>
            <a:pPr marL="457200" indent="-288925">
              <a:spcBef>
                <a:spcPts val="1200"/>
              </a:spcBef>
              <a:buClr>
                <a:srgbClr val="C92600"/>
              </a:buClr>
              <a:buFont typeface="+mj-lt"/>
              <a:buAutoNum type="arabicPeriod"/>
              <a:defRPr/>
            </a:pPr>
            <a:r>
              <a:rPr lang="en-US" sz="1800" b="1" dirty="0"/>
              <a:t>Type 2 diabetes (due to a non-autoimmune progressive loss of adequate </a:t>
            </a:r>
            <a:r>
              <a:rPr lang="el-GR" sz="1800" b="1" dirty="0"/>
              <a:t>β</a:t>
            </a:r>
            <a:r>
              <a:rPr lang="en-US" sz="1800" b="1" dirty="0"/>
              <a:t>-cell insulin secretion, frequently on the background of insulin resistance and metabolic syndrome)</a:t>
            </a:r>
          </a:p>
          <a:p>
            <a:pPr marL="457200" indent="-288925">
              <a:spcBef>
                <a:spcPts val="1200"/>
              </a:spcBef>
              <a:buClr>
                <a:srgbClr val="C92600"/>
              </a:buClr>
              <a:buFont typeface="+mj-lt"/>
              <a:buAutoNum type="arabicPeriod"/>
              <a:defRPr/>
            </a:pPr>
            <a:r>
              <a:rPr lang="en-US" sz="1800" b="1" dirty="0"/>
              <a:t>Specific types of diabetes due to other causes, e.g., monogenic diabetes syndromes (such as neonatal diabetes and maturity-onset diabetes of the young), diseases of the exocrine pancreas (such as cystic fibrosis and pancreatitis), and drug- or chemical-induced diabetes (such as with glucocorticoid use, in the treatment of HIV, or after organ transplantation)</a:t>
            </a:r>
          </a:p>
          <a:p>
            <a:pPr marL="457200" indent="-288925">
              <a:spcBef>
                <a:spcPts val="1200"/>
              </a:spcBef>
              <a:buClr>
                <a:srgbClr val="C92600"/>
              </a:buClr>
              <a:buFont typeface="+mj-lt"/>
              <a:buAutoNum type="arabicPeriod"/>
              <a:defRPr/>
            </a:pPr>
            <a:r>
              <a:rPr lang="en-US" sz="1800" b="1" dirty="0"/>
              <a:t>Gestational diabetes mellitus (diabetes diagnosed in the second or third trimester of pregnancy that was not clearly overt diabetes prior to gestation or other types of diabetes occurring throughout pregnancy, such as type 1 diabetes).</a:t>
            </a:r>
          </a:p>
        </p:txBody>
      </p:sp>
      <p:sp>
        <p:nvSpPr>
          <p:cNvPr id="113668" name="Title 1"/>
          <p:cNvSpPr>
            <a:spLocks noGrp="1"/>
          </p:cNvSpPr>
          <p:nvPr>
            <p:ph type="title"/>
          </p:nvPr>
        </p:nvSpPr>
        <p:spPr bwMode="auto">
          <a:xfrm>
            <a:off x="684214" y="533401"/>
            <a:ext cx="7775575" cy="533400"/>
          </a:xfrm>
          <a:noFill/>
          <a:ln>
            <a:miter lim="800000"/>
            <a:headEnd/>
            <a:tailEnd/>
          </a:ln>
        </p:spPr>
        <p:txBody>
          <a:bodyPr numCol="1" compatLnSpc="1">
            <a:prstTxWarp prst="textNoShape">
              <a:avLst/>
            </a:prstTxWarp>
          </a:bodyPr>
          <a:lstStyle/>
          <a:p>
            <a:r>
              <a:rPr lang="en-US" dirty="0" smtClean="0"/>
              <a:t>Classification</a:t>
            </a:r>
            <a:endParaRPr lang="en-US" dirty="0" smtClean="0">
              <a:solidFill>
                <a:srgbClr val="A6192E"/>
              </a:solidFill>
            </a:endParaRPr>
          </a:p>
        </p:txBody>
      </p:sp>
      <p:sp>
        <p:nvSpPr>
          <p:cNvPr id="5" name="TextBox 7"/>
          <p:cNvSpPr txBox="1">
            <a:spLocks noChangeArrowheads="1"/>
          </p:cNvSpPr>
          <p:nvPr/>
        </p:nvSpPr>
        <p:spPr bwMode="auto">
          <a:xfrm>
            <a:off x="0" y="6242051"/>
            <a:ext cx="7239000" cy="461665"/>
          </a:xfrm>
          <a:prstGeom prst="rect">
            <a:avLst/>
          </a:prstGeom>
          <a:noFill/>
          <a:ln w="9525">
            <a:noFill/>
            <a:miter lim="800000"/>
            <a:headEnd/>
            <a:tailEnd/>
          </a:ln>
        </p:spPr>
        <p:txBody>
          <a:bodyPr>
            <a:spAutoFit/>
          </a:bodyPr>
          <a:lstStyle/>
          <a:p>
            <a:pPr defTabSz="914400" eaLnBrk="0" hangingPunct="0"/>
            <a:r>
              <a:rPr lang="en-US" sz="1200" dirty="0">
                <a:solidFill>
                  <a:srgbClr val="A6192E"/>
                </a:solidFill>
                <a:latin typeface="Helvetica" pitchFamily="34" charset="0"/>
                <a:ea typeface="ヒラギノ角ゴ Pro W3"/>
              </a:rPr>
              <a:t>Diagnosis and Classification of Diabetes: </a:t>
            </a:r>
            <a:br>
              <a:rPr lang="en-US" sz="1200" dirty="0">
                <a:solidFill>
                  <a:srgbClr val="A6192E"/>
                </a:solidFill>
                <a:latin typeface="Helvetica" pitchFamily="34" charset="0"/>
                <a:ea typeface="ヒラギノ角ゴ Pro W3"/>
              </a:rPr>
            </a:br>
            <a:r>
              <a:rPr lang="en-US" sz="1200" i="1" dirty="0">
                <a:solidFill>
                  <a:srgbClr val="A6192E"/>
                </a:solidFill>
                <a:ea typeface="ヒラギノ角ゴ Pro W3"/>
              </a:rPr>
              <a:t>Standards of Care in Diabetes - 2024</a:t>
            </a:r>
            <a:r>
              <a:rPr lang="en-US" sz="1200" dirty="0">
                <a:solidFill>
                  <a:srgbClr val="A6192E"/>
                </a:solidFill>
                <a:latin typeface="Helvetica" pitchFamily="34" charset="0"/>
                <a:ea typeface="ヒラギノ角ゴ Pro W3"/>
              </a:rPr>
              <a:t>. </a:t>
            </a:r>
            <a:r>
              <a:rPr lang="en-US" sz="1200" i="1" dirty="0">
                <a:solidFill>
                  <a:srgbClr val="A6192E"/>
                </a:solidFill>
                <a:latin typeface="Helvetica" pitchFamily="34" charset="0"/>
                <a:ea typeface="ヒラギノ角ゴ Pro W3"/>
              </a:rPr>
              <a:t>Diabetes Care </a:t>
            </a:r>
            <a:r>
              <a:rPr lang="en-US" sz="1200" dirty="0">
                <a:solidFill>
                  <a:srgbClr val="A6192E"/>
                </a:solidFill>
                <a:latin typeface="Helvetica" pitchFamily="34" charset="0"/>
                <a:ea typeface="ヒラギノ角ゴ Pro W3"/>
              </a:rPr>
              <a:t>2024;47(Suppl. 1):S20-S42</a:t>
            </a:r>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extLst>
          </p:cNvPr>
          <p:cNvSpPr>
            <a:spLocks noGrp="1"/>
          </p:cNvSpPr>
          <p:nvPr>
            <p:ph type="body" sz="quarter" idx="24"/>
          </p:nvPr>
        </p:nvSpPr>
        <p:spPr>
          <a:xfrm>
            <a:off x="136526" y="215901"/>
            <a:ext cx="7883525" cy="241300"/>
          </a:xfrm>
        </p:spPr>
        <p:txBody>
          <a:bodyPr/>
          <a:lstStyle/>
          <a:p>
            <a:pPr fontAlgn="auto">
              <a:spcAft>
                <a:spcPts val="0"/>
              </a:spcAft>
              <a:defRPr/>
            </a:pPr>
            <a:r>
              <a:rPr lang="en-US"/>
              <a:t>CHRONIC KIDNEY DISEASE AND RISK MANAGEMENT</a:t>
            </a:r>
          </a:p>
        </p:txBody>
      </p:sp>
      <p:sp>
        <p:nvSpPr>
          <p:cNvPr id="321539" name="TextBox 6"/>
          <p:cNvSpPr txBox="1">
            <a:spLocks noChangeArrowheads="1"/>
          </p:cNvSpPr>
          <p:nvPr/>
        </p:nvSpPr>
        <p:spPr bwMode="auto">
          <a:xfrm>
            <a:off x="6688138" y="893234"/>
            <a:ext cx="2286000" cy="3416320"/>
          </a:xfrm>
          <a:prstGeom prst="rect">
            <a:avLst/>
          </a:prstGeom>
          <a:noFill/>
          <a:ln w="9525">
            <a:noFill/>
            <a:miter lim="800000"/>
            <a:headEnd/>
            <a:tailEnd/>
          </a:ln>
        </p:spPr>
        <p:txBody>
          <a:bodyPr>
            <a:spAutoFit/>
          </a:bodyPr>
          <a:lstStyle/>
          <a:p>
            <a:r>
              <a:rPr lang="en-US" b="1">
                <a:solidFill>
                  <a:srgbClr val="A6192E"/>
                </a:solidFill>
                <a:latin typeface="AdvOT7b515deb"/>
              </a:rPr>
              <a:t>Figure 11.1—Risk of chronic kidney disease (CKD) progression, frequency of visits, and referral to nephrology according to glomerular </a:t>
            </a:r>
            <a:r>
              <a:rPr lang="en-US" b="1">
                <a:solidFill>
                  <a:srgbClr val="A6192E"/>
                </a:solidFill>
                <a:latin typeface="AdvOT7b515deb+fb"/>
              </a:rPr>
              <a:t>fi</a:t>
            </a:r>
            <a:r>
              <a:rPr lang="en-US" b="1">
                <a:solidFill>
                  <a:srgbClr val="A6192E"/>
                </a:solidFill>
                <a:latin typeface="AdvOT7b515deb"/>
              </a:rPr>
              <a:t>ltration rate</a:t>
            </a:r>
          </a:p>
          <a:p>
            <a:r>
              <a:rPr lang="en-US" b="1">
                <a:solidFill>
                  <a:srgbClr val="A6192E"/>
                </a:solidFill>
                <a:latin typeface="AdvOT7b515deb"/>
              </a:rPr>
              <a:t>(GFR) and albuminuria.</a:t>
            </a:r>
            <a:endParaRPr lang="en-US" b="1">
              <a:solidFill>
                <a:srgbClr val="A6192E"/>
              </a:solidFill>
            </a:endParaRPr>
          </a:p>
        </p:txBody>
      </p:sp>
      <p:sp>
        <p:nvSpPr>
          <p:cNvPr id="321540" name="TextBox 4"/>
          <p:cNvSpPr txBox="1">
            <a:spLocks noChangeArrowheads="1"/>
          </p:cNvSpPr>
          <p:nvPr/>
        </p:nvSpPr>
        <p:spPr bwMode="auto">
          <a:xfrm>
            <a:off x="41276" y="6335184"/>
            <a:ext cx="6646863" cy="461665"/>
          </a:xfrm>
          <a:prstGeom prst="rect">
            <a:avLst/>
          </a:prstGeom>
          <a:noFill/>
          <a:ln w="9525">
            <a:noFill/>
            <a:miter lim="800000"/>
            <a:headEnd/>
            <a:tailEnd/>
          </a:ln>
        </p:spPr>
        <p:txBody>
          <a:bodyPr>
            <a:spAutoFit/>
          </a:bodyPr>
          <a:lstStyle/>
          <a:p>
            <a:pPr defTabSz="914400" eaLnBrk="0" hangingPunct="0"/>
            <a:r>
              <a:rPr lang="en-US" sz="1200">
                <a:solidFill>
                  <a:srgbClr val="A6192E"/>
                </a:solidFill>
                <a:latin typeface="Helvetica" pitchFamily="34" charset="0"/>
                <a:ea typeface="ヒラギノ角ゴ Pro W3"/>
              </a:rPr>
              <a:t>Chronic Kidney Disease and Risk management: </a:t>
            </a:r>
            <a:br>
              <a:rPr lang="en-US" sz="1200">
                <a:solidFill>
                  <a:srgbClr val="A6192E"/>
                </a:solidFill>
                <a:latin typeface="Helvetica" pitchFamily="34" charset="0"/>
                <a:ea typeface="ヒラギノ角ゴ Pro W3"/>
              </a:rPr>
            </a:br>
            <a:r>
              <a:rPr lang="en-US" sz="1200" i="1">
                <a:solidFill>
                  <a:srgbClr val="A6192E"/>
                </a:solidFill>
                <a:ea typeface="ヒラギノ角ゴ Pro W3"/>
              </a:rPr>
              <a:t>Standards of Care in Diabetes - 2024</a:t>
            </a:r>
            <a:r>
              <a:rPr lang="en-US" sz="1200">
                <a:solidFill>
                  <a:srgbClr val="A6192E"/>
                </a:solidFill>
                <a:latin typeface="Helvetica" pitchFamily="34" charset="0"/>
                <a:ea typeface="ヒラギノ角ゴ Pro W3"/>
              </a:rPr>
              <a:t>. </a:t>
            </a:r>
            <a:r>
              <a:rPr lang="en-US" sz="1200" i="1">
                <a:solidFill>
                  <a:srgbClr val="A6192E"/>
                </a:solidFill>
                <a:latin typeface="Helvetica" pitchFamily="34" charset="0"/>
                <a:ea typeface="ヒラギノ角ゴ Pro W3"/>
              </a:rPr>
              <a:t>Diabetes Care </a:t>
            </a:r>
            <a:r>
              <a:rPr lang="en-US" sz="1200">
                <a:solidFill>
                  <a:srgbClr val="A6192E"/>
                </a:solidFill>
                <a:latin typeface="Helvetica" pitchFamily="34" charset="0"/>
                <a:ea typeface="ヒラギノ角ゴ Pro W3"/>
              </a:rPr>
              <a:t>2024;47(Suppl. 1):S219-230</a:t>
            </a:r>
          </a:p>
        </p:txBody>
      </p:sp>
      <p:pic>
        <p:nvPicPr>
          <p:cNvPr id="321541" name="Picture 1"/>
          <p:cNvPicPr>
            <a:picLocks noChangeAspect="1"/>
          </p:cNvPicPr>
          <p:nvPr/>
        </p:nvPicPr>
        <p:blipFill>
          <a:blip r:embed="rId2"/>
          <a:srcRect/>
          <a:stretch>
            <a:fillRect/>
          </a:stretch>
        </p:blipFill>
        <p:spPr bwMode="auto">
          <a:xfrm>
            <a:off x="228600" y="596900"/>
            <a:ext cx="6324600" cy="5664200"/>
          </a:xfrm>
          <a:prstGeom prst="rect">
            <a:avLst/>
          </a:prstGeom>
          <a:noFill/>
          <a:ln w="9525">
            <a:noFill/>
            <a:miter lim="800000"/>
            <a:headEnd/>
            <a:tailEnd/>
          </a:ln>
        </p:spPr>
      </p:pic>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title"/>
          </p:nvPr>
        </p:nvSpPr>
        <p:spPr>
          <a:xfrm>
            <a:off x="0" y="0"/>
            <a:ext cx="9144000" cy="990600"/>
          </a:xfrm>
        </p:spPr>
        <p:txBody>
          <a:bodyPr/>
          <a:lstStyle/>
          <a:p>
            <a:pPr eaLnBrk="1" hangingPunct="1"/>
            <a:r>
              <a:rPr lang="en-US" altLang="en-US" sz="3200" b="1" smtClean="0">
                <a:solidFill>
                  <a:srgbClr val="7030A0"/>
                </a:solidFill>
                <a:latin typeface="Arial" pitchFamily="34" charset="0"/>
                <a:cs typeface="Arial" pitchFamily="34" charset="0"/>
              </a:rPr>
              <a:t>Metabolic syndrome</a:t>
            </a:r>
            <a:endParaRPr lang="en-GB" altLang="en-US" sz="3200" b="1" smtClean="0">
              <a:solidFill>
                <a:srgbClr val="7030A0"/>
              </a:solidFill>
              <a:latin typeface="Arial" pitchFamily="34" charset="0"/>
              <a:cs typeface="Arial" pitchFamily="34" charset="0"/>
            </a:endParaRPr>
          </a:p>
        </p:txBody>
      </p:sp>
      <p:sp>
        <p:nvSpPr>
          <p:cNvPr id="930819" name="Text Box 3"/>
          <p:cNvSpPr txBox="1">
            <a:spLocks noChangeArrowheads="1"/>
          </p:cNvSpPr>
          <p:nvPr/>
        </p:nvSpPr>
        <p:spPr bwMode="auto">
          <a:xfrm>
            <a:off x="357188" y="1857375"/>
            <a:ext cx="3040062" cy="400050"/>
          </a:xfrm>
          <a:prstGeom prst="rect">
            <a:avLst/>
          </a:prstGeom>
          <a:ln>
            <a:headEnd type="none" w="sm" len="sm"/>
            <a:tailEnd type="none" w="sm" len="sm"/>
          </a:ln>
        </p:spPr>
        <p:style>
          <a:lnRef idx="1">
            <a:schemeClr val="accent2"/>
          </a:lnRef>
          <a:fillRef idx="2">
            <a:schemeClr val="accent2"/>
          </a:fillRef>
          <a:effectRef idx="1">
            <a:schemeClr val="accent2"/>
          </a:effectRef>
          <a:fontRef idx="minor">
            <a:schemeClr val="dk1"/>
          </a:fontRef>
        </p:style>
        <p:txBody>
          <a:bodyPr>
            <a:spAutoFit/>
          </a:bodyPr>
          <a:lstStyle/>
          <a:p>
            <a:pPr marL="187325" indent="-187325" eaLnBrk="0" fontAlgn="auto" hangingPunct="0">
              <a:spcBef>
                <a:spcPts val="0"/>
              </a:spcBef>
              <a:spcAft>
                <a:spcPts val="0"/>
              </a:spcAft>
              <a:buClr>
                <a:schemeClr val="accent2"/>
              </a:buClr>
              <a:buFont typeface="Wingdings" pitchFamily="2" charset="2"/>
              <a:buNone/>
              <a:defRPr/>
            </a:pPr>
            <a:r>
              <a:rPr lang="en" sz="2000" b="1" dirty="0">
                <a:latin typeface="Arial" pitchFamily="34" charset="0"/>
                <a:cs typeface="Arial" pitchFamily="34" charset="0"/>
              </a:rPr>
              <a:t>Central obesity</a:t>
            </a:r>
            <a:endParaRPr lang="en-GB" sz="2000" b="1" dirty="0">
              <a:latin typeface="Arial" pitchFamily="34" charset="0"/>
              <a:cs typeface="Arial" pitchFamily="34" charset="0"/>
            </a:endParaRPr>
          </a:p>
        </p:txBody>
      </p:sp>
      <p:sp>
        <p:nvSpPr>
          <p:cNvPr id="930820" name="Text Box 4"/>
          <p:cNvSpPr txBox="1">
            <a:spLocks noChangeArrowheads="1"/>
          </p:cNvSpPr>
          <p:nvPr/>
        </p:nvSpPr>
        <p:spPr bwMode="auto">
          <a:xfrm>
            <a:off x="3962401" y="1817688"/>
            <a:ext cx="4191000" cy="4124206"/>
          </a:xfrm>
          <a:prstGeom prst="rect">
            <a:avLst/>
          </a:prstGeom>
          <a:ln>
            <a:headEnd type="none" w="sm" len="sm"/>
            <a:tailEnd type="none" w="sm" len="sm"/>
          </a:ln>
        </p:spPr>
        <p:style>
          <a:lnRef idx="0">
            <a:schemeClr val="accent2"/>
          </a:lnRef>
          <a:fillRef idx="3">
            <a:schemeClr val="accent2"/>
          </a:fillRef>
          <a:effectRef idx="3">
            <a:schemeClr val="accent2"/>
          </a:effectRef>
          <a:fontRef idx="minor">
            <a:schemeClr val="lt1"/>
          </a:fontRef>
        </p:style>
        <p:txBody>
          <a:bodyPr>
            <a:spAutoFit/>
          </a:bodyPr>
          <a:lstStyle/>
          <a:p>
            <a:pPr marL="187325" indent="-187325" eaLnBrk="0" fontAlgn="auto" hangingPunct="0">
              <a:spcBef>
                <a:spcPts val="0"/>
              </a:spcBef>
              <a:spcAft>
                <a:spcPts val="0"/>
              </a:spcAft>
              <a:buClr>
                <a:schemeClr val="accent2"/>
              </a:buClr>
              <a:buFont typeface="Wingdings" pitchFamily="2" charset="2"/>
              <a:buNone/>
              <a:defRPr/>
            </a:pPr>
            <a:r>
              <a:rPr lang="en" b="1" dirty="0">
                <a:effectLst>
                  <a:outerShdw blurRad="38100" dist="38100" dir="2700000" algn="tl">
                    <a:srgbClr val="000000"/>
                  </a:outerShdw>
                </a:effectLst>
                <a:latin typeface="Arial" pitchFamily="34" charset="0"/>
                <a:cs typeface="Arial" pitchFamily="34" charset="0"/>
              </a:rPr>
              <a:t>AT LEAST TWO OF:</a:t>
            </a:r>
          </a:p>
          <a:p>
            <a:pPr marL="187325" indent="-187325" eaLnBrk="0" fontAlgn="auto" hangingPunct="0">
              <a:spcBef>
                <a:spcPts val="0"/>
              </a:spcBef>
              <a:spcAft>
                <a:spcPts val="300"/>
              </a:spcAft>
              <a:buClr>
                <a:schemeClr val="accent2"/>
              </a:buClr>
              <a:buFont typeface="Wingdings" pitchFamily="2" charset="2"/>
              <a:buChar char="§"/>
              <a:defRPr/>
            </a:pPr>
            <a:r>
              <a:rPr lang="en" b="1" dirty="0">
                <a:latin typeface="Arial" pitchFamily="34" charset="0"/>
                <a:cs typeface="Arial" pitchFamily="34" charset="0"/>
                <a:sym typeface="Symbol" pitchFamily="18" charset="2"/>
              </a:rPr>
              <a:t> </a:t>
            </a:r>
            <a:r>
              <a:rPr lang="en" b="1" dirty="0">
                <a:latin typeface="Arial" pitchFamily="34" charset="0"/>
                <a:cs typeface="Arial" pitchFamily="34" charset="0"/>
              </a:rPr>
              <a:t>arterial pressure </a:t>
            </a:r>
            <a:r>
              <a:rPr lang="en-US" b="1" dirty="0">
                <a:latin typeface="Arial" pitchFamily="34" charset="0"/>
                <a:cs typeface="Arial" pitchFamily="34" charset="0"/>
              </a:rPr>
              <a:t/>
            </a:r>
            <a:br>
              <a:rPr lang="en-US" b="1" dirty="0">
                <a:latin typeface="Arial" pitchFamily="34" charset="0"/>
                <a:cs typeface="Arial" pitchFamily="34" charset="0"/>
              </a:rPr>
            </a:br>
            <a:r>
              <a:rPr lang="en" b="1" dirty="0">
                <a:solidFill>
                  <a:srgbClr val="FFFF00"/>
                </a:solidFill>
                <a:latin typeface="Arial" pitchFamily="34" charset="0"/>
                <a:cs typeface="Arial" pitchFamily="34" charset="0"/>
                <a:sym typeface="Symbol" pitchFamily="18" charset="2"/>
              </a:rPr>
              <a:t> </a:t>
            </a:r>
            <a:r>
              <a:rPr lang="en" b="1" dirty="0">
                <a:solidFill>
                  <a:srgbClr val="FFFF00"/>
                </a:solidFill>
                <a:latin typeface="Arial" pitchFamily="34" charset="0"/>
                <a:cs typeface="Arial" pitchFamily="34" charset="0"/>
              </a:rPr>
              <a:t>130 mmHg systolic or </a:t>
            </a:r>
            <a:r>
              <a:rPr lang="en" b="1" dirty="0">
                <a:solidFill>
                  <a:srgbClr val="FFFF00"/>
                </a:solidFill>
                <a:latin typeface="Arial" pitchFamily="34" charset="0"/>
                <a:cs typeface="Arial" pitchFamily="34" charset="0"/>
                <a:sym typeface="Symbol" pitchFamily="18" charset="2"/>
              </a:rPr>
              <a:t></a:t>
            </a:r>
            <a:r>
              <a:rPr lang="en" b="1" dirty="0">
                <a:latin typeface="Arial" pitchFamily="34" charset="0"/>
                <a:cs typeface="Arial" pitchFamily="34" charset="0"/>
              </a:rPr>
              <a:t> </a:t>
            </a:r>
            <a:r>
              <a:rPr lang="en" b="1" dirty="0">
                <a:solidFill>
                  <a:srgbClr val="FFFF00"/>
                </a:solidFill>
                <a:latin typeface="Arial" pitchFamily="34" charset="0"/>
                <a:cs typeface="Arial" pitchFamily="34" charset="0"/>
              </a:rPr>
              <a:t>85 mmHg diastolic</a:t>
            </a:r>
          </a:p>
          <a:p>
            <a:pPr marL="187325" indent="-187325" eaLnBrk="0" fontAlgn="auto" hangingPunct="0">
              <a:spcBef>
                <a:spcPts val="0"/>
              </a:spcBef>
              <a:spcAft>
                <a:spcPts val="300"/>
              </a:spcAft>
              <a:buClr>
                <a:schemeClr val="accent2"/>
              </a:buClr>
              <a:buFont typeface="Wingdings" pitchFamily="2" charset="2"/>
              <a:buNone/>
              <a:defRPr/>
            </a:pPr>
            <a:r>
              <a:rPr lang="en" b="1" dirty="0">
                <a:solidFill>
                  <a:srgbClr val="FFFF00"/>
                </a:solidFill>
                <a:latin typeface="Arial" pitchFamily="34" charset="0"/>
                <a:cs typeface="Arial" pitchFamily="34" charset="0"/>
              </a:rPr>
              <a:t>or history of hypertension</a:t>
            </a:r>
          </a:p>
          <a:p>
            <a:pPr marL="187325" indent="-187325" eaLnBrk="0" fontAlgn="auto" hangingPunct="0">
              <a:spcBef>
                <a:spcPts val="0"/>
              </a:spcBef>
              <a:spcAft>
                <a:spcPts val="300"/>
              </a:spcAft>
              <a:buClr>
                <a:schemeClr val="accent2"/>
              </a:buClr>
              <a:buFont typeface="Wingdings" pitchFamily="2" charset="2"/>
              <a:buChar char="§"/>
              <a:defRPr/>
            </a:pPr>
            <a:r>
              <a:rPr lang="en" b="1" dirty="0">
                <a:latin typeface="Arial" pitchFamily="34" charset="0"/>
                <a:cs typeface="Arial" pitchFamily="34" charset="0"/>
                <a:sym typeface="Symbol" pitchFamily="18" charset="2"/>
              </a:rPr>
              <a:t> </a:t>
            </a:r>
            <a:r>
              <a:rPr lang="en" b="1" dirty="0">
                <a:latin typeface="Arial" pitchFamily="34" charset="0"/>
                <a:cs typeface="Arial" pitchFamily="34" charset="0"/>
              </a:rPr>
              <a:t>plasma triglycerides </a:t>
            </a:r>
            <a:r>
              <a:rPr lang="en-US" b="1" dirty="0">
                <a:latin typeface="Arial" pitchFamily="34" charset="0"/>
                <a:cs typeface="Arial" pitchFamily="34" charset="0"/>
              </a:rPr>
              <a:t/>
            </a:r>
            <a:br>
              <a:rPr lang="en-US" b="1" dirty="0">
                <a:latin typeface="Arial" pitchFamily="34" charset="0"/>
                <a:cs typeface="Arial" pitchFamily="34" charset="0"/>
              </a:rPr>
            </a:br>
            <a:r>
              <a:rPr lang="en" b="1" dirty="0">
                <a:solidFill>
                  <a:srgbClr val="FFFF00"/>
                </a:solidFill>
                <a:latin typeface="Arial" pitchFamily="34" charset="0"/>
                <a:cs typeface="Arial" pitchFamily="34" charset="0"/>
                <a:sym typeface="Symbol" pitchFamily="18" charset="2"/>
              </a:rPr>
              <a:t> </a:t>
            </a:r>
            <a:r>
              <a:rPr lang="en" b="1" dirty="0">
                <a:solidFill>
                  <a:srgbClr val="FFFF00"/>
                </a:solidFill>
                <a:latin typeface="Arial" pitchFamily="34" charset="0"/>
                <a:cs typeface="Arial" pitchFamily="34" charset="0"/>
              </a:rPr>
              <a:t>1.7 </a:t>
            </a:r>
            <a:r>
              <a:rPr lang="en" b="1" dirty="0" err="1">
                <a:solidFill>
                  <a:srgbClr val="FFFF00"/>
                </a:solidFill>
                <a:latin typeface="Arial" pitchFamily="34" charset="0"/>
                <a:cs typeface="Arial" pitchFamily="34" charset="0"/>
              </a:rPr>
              <a:t>mmol </a:t>
            </a:r>
            <a:r>
              <a:rPr lang="en" b="1" dirty="0">
                <a:solidFill>
                  <a:srgbClr val="FFFF00"/>
                </a:solidFill>
                <a:latin typeface="Arial" pitchFamily="34" charset="0"/>
                <a:cs typeface="Arial" pitchFamily="34" charset="0"/>
              </a:rPr>
              <a:t>/l or 150 mg/dl</a:t>
            </a:r>
            <a:r>
              <a:rPr lang="en" b="1" dirty="0">
                <a:solidFill>
                  <a:schemeClr val="tx2"/>
                </a:solidFill>
                <a:latin typeface="Arial" pitchFamily="34" charset="0"/>
                <a:cs typeface="Arial" pitchFamily="34" charset="0"/>
              </a:rPr>
              <a:t> </a:t>
            </a:r>
            <a:r>
              <a:rPr lang="en-US" b="1" dirty="0">
                <a:solidFill>
                  <a:schemeClr val="tx2"/>
                </a:solidFill>
                <a:latin typeface="Arial" pitchFamily="34" charset="0"/>
                <a:cs typeface="Arial" pitchFamily="34" charset="0"/>
              </a:rPr>
              <a:t/>
            </a:r>
            <a:br>
              <a:rPr lang="en-US" b="1" dirty="0">
                <a:solidFill>
                  <a:schemeClr val="tx2"/>
                </a:solidFill>
                <a:latin typeface="Arial" pitchFamily="34" charset="0"/>
                <a:cs typeface="Arial" pitchFamily="34" charset="0"/>
              </a:rPr>
            </a:br>
            <a:r>
              <a:rPr lang="en" b="1" dirty="0">
                <a:latin typeface="Arial" pitchFamily="34" charset="0"/>
                <a:cs typeface="Arial" pitchFamily="34" charset="0"/>
                <a:sym typeface="Symbol" pitchFamily="18" charset="2"/>
              </a:rPr>
              <a:t> </a:t>
            </a:r>
            <a:r>
              <a:rPr lang="en" b="1" dirty="0">
                <a:latin typeface="Arial" pitchFamily="34" charset="0"/>
                <a:cs typeface="Arial" pitchFamily="34" charset="0"/>
              </a:rPr>
              <a:t>HDL cholesterol </a:t>
            </a:r>
            <a:r>
              <a:rPr lang="en-US" b="1" dirty="0">
                <a:latin typeface="Arial" pitchFamily="34" charset="0"/>
                <a:cs typeface="Arial" pitchFamily="34" charset="0"/>
              </a:rPr>
              <a:t/>
            </a:r>
            <a:br>
              <a:rPr lang="en-US" b="1" dirty="0">
                <a:latin typeface="Arial" pitchFamily="34" charset="0"/>
                <a:cs typeface="Arial" pitchFamily="34" charset="0"/>
              </a:rPr>
            </a:br>
            <a:r>
              <a:rPr lang="en" b="1" dirty="0">
                <a:solidFill>
                  <a:srgbClr val="FFFF00"/>
                </a:solidFill>
                <a:latin typeface="Arial" pitchFamily="34" charset="0"/>
                <a:cs typeface="Arial" pitchFamily="34" charset="0"/>
              </a:rPr>
              <a:t>≤ 1.03 </a:t>
            </a:r>
            <a:r>
              <a:rPr lang="en" b="1" dirty="0" err="1">
                <a:solidFill>
                  <a:srgbClr val="FFFF00"/>
                </a:solidFill>
                <a:latin typeface="Arial" pitchFamily="34" charset="0"/>
                <a:cs typeface="Arial" pitchFamily="34" charset="0"/>
              </a:rPr>
              <a:t>mmol </a:t>
            </a:r>
            <a:r>
              <a:rPr lang="en" b="1" dirty="0">
                <a:solidFill>
                  <a:srgbClr val="FFFF00"/>
                </a:solidFill>
                <a:latin typeface="Arial" pitchFamily="34" charset="0"/>
                <a:cs typeface="Arial" pitchFamily="34" charset="0"/>
              </a:rPr>
              <a:t>/l or 40 mg/dl for men; </a:t>
            </a:r>
            <a:r>
              <a:rPr lang="en-US" b="1" dirty="0">
                <a:solidFill>
                  <a:srgbClr val="FFFF00"/>
                </a:solidFill>
                <a:latin typeface="Arial" pitchFamily="34" charset="0"/>
                <a:cs typeface="Arial" pitchFamily="34" charset="0"/>
              </a:rPr>
              <a:t/>
            </a:r>
            <a:br>
              <a:rPr lang="en-US" b="1" dirty="0">
                <a:solidFill>
                  <a:srgbClr val="FFFF00"/>
                </a:solidFill>
                <a:latin typeface="Arial" pitchFamily="34" charset="0"/>
                <a:cs typeface="Arial" pitchFamily="34" charset="0"/>
              </a:rPr>
            </a:br>
            <a:r>
              <a:rPr lang="en" b="1" dirty="0">
                <a:solidFill>
                  <a:srgbClr val="FFFF00"/>
                </a:solidFill>
                <a:latin typeface="Arial" pitchFamily="34" charset="0"/>
                <a:cs typeface="Arial" pitchFamily="34" charset="0"/>
              </a:rPr>
              <a:t>≤ 1.29 </a:t>
            </a:r>
            <a:r>
              <a:rPr lang="en" b="1" dirty="0" err="1">
                <a:solidFill>
                  <a:srgbClr val="FFFF00"/>
                </a:solidFill>
                <a:latin typeface="Arial" pitchFamily="34" charset="0"/>
                <a:cs typeface="Arial" pitchFamily="34" charset="0"/>
              </a:rPr>
              <a:t>mmol </a:t>
            </a:r>
            <a:r>
              <a:rPr lang="en" b="1" dirty="0">
                <a:solidFill>
                  <a:srgbClr val="FFFF00"/>
                </a:solidFill>
                <a:latin typeface="Arial" pitchFamily="34" charset="0"/>
                <a:cs typeface="Arial" pitchFamily="34" charset="0"/>
              </a:rPr>
              <a:t>/l or 50 mg/dl for women</a:t>
            </a:r>
          </a:p>
          <a:p>
            <a:pPr marL="187325" indent="-187325" eaLnBrk="0" fontAlgn="auto" hangingPunct="0">
              <a:spcBef>
                <a:spcPts val="0"/>
              </a:spcBef>
              <a:spcAft>
                <a:spcPts val="300"/>
              </a:spcAft>
              <a:buClr>
                <a:schemeClr val="accent2"/>
              </a:buClr>
              <a:buFont typeface="Wingdings" pitchFamily="2" charset="2"/>
              <a:buChar char="§"/>
              <a:defRPr/>
            </a:pPr>
            <a:r>
              <a:rPr lang="en" b="1" dirty="0">
                <a:latin typeface="Arial" pitchFamily="34" charset="0"/>
                <a:cs typeface="Arial" pitchFamily="34" charset="0"/>
              </a:rPr>
              <a:t>Fasting glucose</a:t>
            </a:r>
            <a:r>
              <a:rPr lang="en" b="1" dirty="0">
                <a:solidFill>
                  <a:schemeClr val="tx2"/>
                </a:solidFill>
                <a:latin typeface="Arial" pitchFamily="34" charset="0"/>
                <a:cs typeface="Arial" pitchFamily="34" charset="0"/>
              </a:rPr>
              <a:t> </a:t>
            </a:r>
            <a:r>
              <a:rPr lang="en-US" b="1" dirty="0">
                <a:solidFill>
                  <a:schemeClr val="tx2"/>
                </a:solidFill>
                <a:latin typeface="Arial" pitchFamily="34" charset="0"/>
                <a:cs typeface="Arial" pitchFamily="34" charset="0"/>
              </a:rPr>
              <a:t/>
            </a:r>
            <a:br>
              <a:rPr lang="en-US" b="1" dirty="0">
                <a:solidFill>
                  <a:schemeClr val="tx2"/>
                </a:solidFill>
                <a:latin typeface="Arial" pitchFamily="34" charset="0"/>
                <a:cs typeface="Arial" pitchFamily="34" charset="0"/>
              </a:rPr>
            </a:br>
            <a:r>
              <a:rPr lang="en" b="1" dirty="0">
                <a:solidFill>
                  <a:srgbClr val="FFFF00"/>
                </a:solidFill>
                <a:latin typeface="Arial" pitchFamily="34" charset="0"/>
                <a:cs typeface="Arial" pitchFamily="34" charset="0"/>
                <a:sym typeface="Symbol" pitchFamily="18" charset="2"/>
              </a:rPr>
              <a:t> </a:t>
            </a:r>
            <a:r>
              <a:rPr lang="en" b="1" dirty="0">
                <a:solidFill>
                  <a:srgbClr val="FFFF00"/>
                </a:solidFill>
                <a:latin typeface="Arial" pitchFamily="34" charset="0"/>
                <a:cs typeface="Arial" pitchFamily="34" charset="0"/>
              </a:rPr>
              <a:t>100 mg/ </a:t>
            </a:r>
            <a:r>
              <a:rPr lang="en" b="1" dirty="0" err="1">
                <a:solidFill>
                  <a:srgbClr val="FFFF00"/>
                </a:solidFill>
                <a:latin typeface="Arial" pitchFamily="34" charset="0"/>
                <a:cs typeface="Arial" pitchFamily="34" charset="0"/>
              </a:rPr>
              <a:t>dL </a:t>
            </a:r>
            <a:r>
              <a:rPr lang="en" b="1" dirty="0">
                <a:solidFill>
                  <a:srgbClr val="FFFF00"/>
                </a:solidFill>
                <a:latin typeface="Arial" pitchFamily="34" charset="0"/>
                <a:cs typeface="Arial" pitchFamily="34" charset="0"/>
              </a:rPr>
              <a:t>(5.6 </a:t>
            </a:r>
            <a:r>
              <a:rPr lang="en" b="1" dirty="0" err="1">
                <a:solidFill>
                  <a:srgbClr val="FFFF00"/>
                </a:solidFill>
                <a:latin typeface="Arial" pitchFamily="34" charset="0"/>
                <a:cs typeface="Arial" pitchFamily="34" charset="0"/>
              </a:rPr>
              <a:t>mmol </a:t>
            </a:r>
            <a:r>
              <a:rPr lang="en" b="1" dirty="0">
                <a:solidFill>
                  <a:srgbClr val="FFFF00"/>
                </a:solidFill>
                <a:latin typeface="Arial" pitchFamily="34" charset="0"/>
                <a:cs typeface="Arial" pitchFamily="34" charset="0"/>
              </a:rPr>
              <a:t>/l) or</a:t>
            </a:r>
          </a:p>
          <a:p>
            <a:pPr marL="187325" indent="-187325" eaLnBrk="0" fontAlgn="auto" hangingPunct="0">
              <a:spcBef>
                <a:spcPts val="0"/>
              </a:spcBef>
              <a:spcAft>
                <a:spcPts val="300"/>
              </a:spcAft>
              <a:buClr>
                <a:schemeClr val="accent2"/>
              </a:buClr>
              <a:buFont typeface="Wingdings" pitchFamily="2" charset="2"/>
              <a:buNone/>
              <a:defRPr/>
            </a:pPr>
            <a:r>
              <a:rPr lang="en" b="1" dirty="0">
                <a:solidFill>
                  <a:srgbClr val="FFFF00"/>
                </a:solidFill>
                <a:latin typeface="Arial" pitchFamily="34" charset="0"/>
                <a:cs typeface="Arial" pitchFamily="34" charset="0"/>
              </a:rPr>
              <a:t>pre-existing diabetes</a:t>
            </a:r>
            <a:endParaRPr lang="en-GB" b="1" dirty="0">
              <a:solidFill>
                <a:srgbClr val="FFFF00"/>
              </a:solidFill>
              <a:latin typeface="Arial" pitchFamily="34" charset="0"/>
              <a:cs typeface="Arial" pitchFamily="34" charset="0"/>
            </a:endParaRPr>
          </a:p>
        </p:txBody>
      </p:sp>
      <p:sp>
        <p:nvSpPr>
          <p:cNvPr id="930821" name="Text Box 5"/>
          <p:cNvSpPr txBox="1">
            <a:spLocks noChangeArrowheads="1"/>
          </p:cNvSpPr>
          <p:nvPr/>
        </p:nvSpPr>
        <p:spPr bwMode="auto">
          <a:xfrm>
            <a:off x="250825" y="2427288"/>
            <a:ext cx="3690938" cy="2800350"/>
          </a:xfrm>
          <a:prstGeom prst="rect">
            <a:avLst/>
          </a:prstGeom>
          <a:ln>
            <a:headEnd type="none" w="sm" len="sm"/>
            <a:tailEnd type="none" w="sm" len="sm"/>
          </a:ln>
        </p:spPr>
        <p:style>
          <a:lnRef idx="1">
            <a:schemeClr val="accent3"/>
          </a:lnRef>
          <a:fillRef idx="2">
            <a:schemeClr val="accent3"/>
          </a:fillRef>
          <a:effectRef idx="1">
            <a:schemeClr val="accent3"/>
          </a:effectRef>
          <a:fontRef idx="minor">
            <a:schemeClr val="dk1"/>
          </a:fontRef>
        </p:style>
        <p:txBody>
          <a:bodyPr>
            <a:spAutoFit/>
          </a:bodyPr>
          <a:lstStyle/>
          <a:p>
            <a:pPr eaLnBrk="0" fontAlgn="auto" hangingPunct="0">
              <a:spcBef>
                <a:spcPts val="0"/>
              </a:spcBef>
              <a:spcAft>
                <a:spcPts val="0"/>
              </a:spcAft>
              <a:defRPr/>
            </a:pPr>
            <a:r>
              <a:rPr lang="en" sz="1600" b="1" dirty="0">
                <a:solidFill>
                  <a:schemeClr val="tx1">
                    <a:lumMod val="95000"/>
                    <a:lumOff val="5000"/>
                  </a:schemeClr>
                </a:solidFill>
                <a:latin typeface="Arial" pitchFamily="34" charset="0"/>
                <a:cs typeface="Arial" pitchFamily="34" charset="0"/>
              </a:rPr>
              <a:t>Country/</a:t>
            </a:r>
          </a:p>
          <a:p>
            <a:pPr eaLnBrk="0" fontAlgn="auto" hangingPunct="0">
              <a:spcBef>
                <a:spcPts val="0"/>
              </a:spcBef>
              <a:spcAft>
                <a:spcPts val="0"/>
              </a:spcAft>
              <a:defRPr/>
            </a:pPr>
            <a:r>
              <a:rPr lang="en" sz="1600" b="1" dirty="0">
                <a:solidFill>
                  <a:schemeClr val="tx1">
                    <a:lumMod val="95000"/>
                    <a:lumOff val="5000"/>
                  </a:schemeClr>
                </a:solidFill>
                <a:latin typeface="Arial" pitchFamily="34" charset="0"/>
                <a:cs typeface="Arial" pitchFamily="34" charset="0"/>
              </a:rPr>
              <a:t>Ethnic group Waist</a:t>
            </a:r>
          </a:p>
          <a:p>
            <a:pPr eaLnBrk="0" fontAlgn="auto" hangingPunct="0">
              <a:spcBef>
                <a:spcPts val="0"/>
              </a:spcBef>
              <a:spcAft>
                <a:spcPts val="0"/>
              </a:spcAft>
              <a:defRPr/>
            </a:pPr>
            <a:r>
              <a:rPr lang="en" sz="1600" b="1" dirty="0" err="1">
                <a:latin typeface="Arial" pitchFamily="34" charset="0"/>
                <a:cs typeface="Arial" pitchFamily="34" charset="0"/>
              </a:rPr>
              <a:t>Europids </a:t>
            </a:r>
            <a:r>
              <a:rPr lang="en" sz="1600" b="1" dirty="0">
                <a:latin typeface="Arial" pitchFamily="34" charset="0"/>
                <a:cs typeface="Arial" pitchFamily="34" charset="0"/>
              </a:rPr>
              <a:t>Male ≥ 94 cm</a:t>
            </a:r>
          </a:p>
          <a:p>
            <a:pPr eaLnBrk="0" fontAlgn="auto" hangingPunct="0">
              <a:spcBef>
                <a:spcPts val="0"/>
              </a:spcBef>
              <a:spcAft>
                <a:spcPts val="0"/>
              </a:spcAft>
              <a:defRPr/>
            </a:pPr>
            <a:r>
              <a:rPr lang="en" sz="1600" b="1" dirty="0">
                <a:latin typeface="Arial" pitchFamily="34" charset="0"/>
                <a:cs typeface="Arial" pitchFamily="34" charset="0"/>
              </a:rPr>
              <a:t>Female ≥ 80 cm</a:t>
            </a:r>
          </a:p>
          <a:p>
            <a:pPr eaLnBrk="0" fontAlgn="auto" hangingPunct="0">
              <a:spcBef>
                <a:spcPts val="0"/>
              </a:spcBef>
              <a:spcAft>
                <a:spcPts val="0"/>
              </a:spcAft>
              <a:defRPr/>
            </a:pPr>
            <a:r>
              <a:rPr lang="en" sz="1600" b="1" dirty="0">
                <a:latin typeface="Arial" pitchFamily="34" charset="0"/>
                <a:cs typeface="Arial" pitchFamily="34" charset="0"/>
              </a:rPr>
              <a:t>South Asians Male ≥ 90 cm Female ≥ 80 cm</a:t>
            </a:r>
          </a:p>
          <a:p>
            <a:pPr eaLnBrk="0" fontAlgn="auto" hangingPunct="0">
              <a:spcBef>
                <a:spcPts val="0"/>
              </a:spcBef>
              <a:spcAft>
                <a:spcPts val="0"/>
              </a:spcAft>
              <a:defRPr/>
            </a:pPr>
            <a:r>
              <a:rPr lang="en" sz="1600" b="1" dirty="0">
                <a:latin typeface="Arial" pitchFamily="34" charset="0"/>
                <a:cs typeface="Arial" pitchFamily="34" charset="0"/>
              </a:rPr>
              <a:t>Chinese Male ≥ 90 cm</a:t>
            </a:r>
          </a:p>
          <a:p>
            <a:pPr eaLnBrk="0" fontAlgn="auto" hangingPunct="0">
              <a:spcBef>
                <a:spcPts val="0"/>
              </a:spcBef>
              <a:spcAft>
                <a:spcPts val="0"/>
              </a:spcAft>
              <a:defRPr/>
            </a:pPr>
            <a:r>
              <a:rPr lang="en" sz="1600" b="1" dirty="0">
                <a:latin typeface="Arial" pitchFamily="34" charset="0"/>
                <a:cs typeface="Arial" pitchFamily="34" charset="0"/>
              </a:rPr>
              <a:t>Female ≥ 80 cm</a:t>
            </a:r>
          </a:p>
          <a:p>
            <a:pPr eaLnBrk="0" fontAlgn="auto" hangingPunct="0">
              <a:spcBef>
                <a:spcPts val="0"/>
              </a:spcBef>
              <a:spcAft>
                <a:spcPts val="0"/>
              </a:spcAft>
              <a:defRPr/>
            </a:pPr>
            <a:r>
              <a:rPr lang="en" sz="1600" b="1" dirty="0">
                <a:latin typeface="Arial" pitchFamily="34" charset="0"/>
                <a:cs typeface="Arial" pitchFamily="34" charset="0"/>
              </a:rPr>
              <a:t>Japanese Male ≥ 85 cm</a:t>
            </a:r>
          </a:p>
          <a:p>
            <a:pPr eaLnBrk="0" fontAlgn="auto" hangingPunct="0">
              <a:spcBef>
                <a:spcPts val="0"/>
              </a:spcBef>
              <a:spcAft>
                <a:spcPts val="0"/>
              </a:spcAft>
              <a:defRPr/>
            </a:pPr>
            <a:r>
              <a:rPr lang="en" sz="1600" b="1" dirty="0">
                <a:latin typeface="Arial" pitchFamily="34" charset="0"/>
                <a:cs typeface="Arial" pitchFamily="34" charset="0"/>
              </a:rPr>
              <a:t>Female ≥ 90 cm</a:t>
            </a:r>
          </a:p>
          <a:p>
            <a:pPr eaLnBrk="0" fontAlgn="auto" hangingPunct="0">
              <a:spcBef>
                <a:spcPts val="0"/>
              </a:spcBef>
              <a:spcAft>
                <a:spcPts val="0"/>
              </a:spcAft>
              <a:defRPr/>
            </a:pPr>
            <a:endParaRPr lang="en-GB" sz="1600" b="1" dirty="0">
              <a:latin typeface="Arial" pitchFamily="34" charset="0"/>
              <a:cs typeface="Arial" pitchFamily="34" charset="0"/>
            </a:endParaRPr>
          </a:p>
        </p:txBody>
      </p:sp>
      <p:sp>
        <p:nvSpPr>
          <p:cNvPr id="86024" name="Text Box 6"/>
          <p:cNvSpPr txBox="1">
            <a:spLocks noChangeArrowheads="1"/>
          </p:cNvSpPr>
          <p:nvPr/>
        </p:nvSpPr>
        <p:spPr bwMode="auto">
          <a:xfrm>
            <a:off x="3490913" y="1603375"/>
            <a:ext cx="547687" cy="823913"/>
          </a:xfrm>
          <a:prstGeom prst="rect">
            <a:avLst/>
          </a:prstGeom>
          <a:noFill/>
          <a:ln w="12700">
            <a:noFill/>
            <a:miter lim="800000"/>
            <a:headEnd type="none" w="sm" len="sm"/>
            <a:tailEnd type="none" w="sm" len="sm"/>
          </a:ln>
        </p:spPr>
        <p:txBody>
          <a:bodyPr>
            <a:spAutoFit/>
          </a:bodyPr>
          <a:lstStyle/>
          <a:p>
            <a:pPr algn="ctr" eaLnBrk="0" hangingPunct="0">
              <a:spcBef>
                <a:spcPct val="50000"/>
              </a:spcBef>
            </a:pPr>
            <a:r>
              <a:rPr lang="en-US" altLang="en-US" sz="4800">
                <a:solidFill>
                  <a:schemeClr val="tx2"/>
                </a:solidFill>
              </a:rPr>
              <a:t>+</a:t>
            </a:r>
          </a:p>
        </p:txBody>
      </p:sp>
      <p:sp>
        <p:nvSpPr>
          <p:cNvPr id="86025" name="Text Box 7"/>
          <p:cNvSpPr txBox="1">
            <a:spLocks noChangeArrowheads="1"/>
          </p:cNvSpPr>
          <p:nvPr/>
        </p:nvSpPr>
        <p:spPr bwMode="auto">
          <a:xfrm>
            <a:off x="152400" y="6172200"/>
            <a:ext cx="8750300" cy="615553"/>
          </a:xfrm>
          <a:prstGeom prst="rect">
            <a:avLst/>
          </a:prstGeom>
          <a:noFill/>
          <a:ln w="12700">
            <a:noFill/>
            <a:miter lim="800000"/>
            <a:headEnd type="none" w="sm" len="sm"/>
            <a:tailEnd type="none" w="sm" len="sm"/>
          </a:ln>
        </p:spPr>
        <p:txBody>
          <a:bodyPr wrap="square" lIns="0" tIns="0" rIns="0" bIns="0" anchor="b">
            <a:spAutoFit/>
          </a:bodyPr>
          <a:lstStyle/>
          <a:p>
            <a:pPr algn="ctr"/>
            <a:r>
              <a:rPr lang="en-US" altLang="en-US" sz="2000" b="1" i="1" dirty="0"/>
              <a:t>The WHO </a:t>
            </a:r>
            <a:r>
              <a:rPr lang="en-US" altLang="en-US" sz="2000" b="1" dirty="0"/>
              <a:t>proposed a definition of </a:t>
            </a:r>
            <a:r>
              <a:rPr lang="en-US" altLang="en-US" sz="2000" b="1" dirty="0" err="1"/>
              <a:t>MetSy</a:t>
            </a:r>
            <a:r>
              <a:rPr lang="en-US" altLang="en-US" sz="2000" b="1" dirty="0"/>
              <a:t> in 1998. It is defined as an association of 3 of 5 conditions</a:t>
            </a:r>
            <a:endParaRPr lang="en-GB" altLang="en-US" sz="2000" b="1" i="1" dirty="0">
              <a:cs typeface="Times New Roman" pitchFamily="18" charset="0"/>
            </a:endParaRPr>
          </a:p>
        </p:txBody>
      </p:sp>
    </p:spTree>
  </p:cSld>
  <p:clrMapOvr>
    <a:masterClrMapping/>
  </p:clrMapOvr>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5602" name="Footer Placeholder 3"/>
          <p:cNvSpPr>
            <a:spLocks noGrp="1"/>
          </p:cNvSpPr>
          <p:nvPr>
            <p:ph type="ftr" sz="quarter" idx="11"/>
          </p:nvPr>
        </p:nvSpPr>
        <p:spPr bwMode="auto">
          <a:xfrm>
            <a:off x="4246563" y="6557963"/>
            <a:ext cx="2001837" cy="227012"/>
          </a:xfrm>
          <a:ln>
            <a:miter lim="800000"/>
            <a:headEnd/>
            <a:tailEnd/>
          </a:ln>
        </p:spPr>
        <p:txBody>
          <a:bodyPr wrap="square" numCol="1" anchorCtr="0" compatLnSpc="1">
            <a:prstTxWarp prst="textNoShape">
              <a:avLst/>
            </a:prstTxWarp>
          </a:bodyPr>
          <a:lstStyle/>
          <a:p>
            <a:pPr algn="l">
              <a:defRPr/>
            </a:pPr>
            <a:endParaRPr lang="en-US" smtClean="0"/>
          </a:p>
        </p:txBody>
      </p:sp>
      <p:sp>
        <p:nvSpPr>
          <p:cNvPr id="87043" name="Rectangle 3"/>
          <p:cNvSpPr>
            <a:spLocks noGrp="1" noChangeArrowheads="1"/>
          </p:cNvSpPr>
          <p:nvPr>
            <p:ph type="body" idx="1"/>
          </p:nvPr>
        </p:nvSpPr>
        <p:spPr>
          <a:xfrm>
            <a:off x="228600" y="1219200"/>
            <a:ext cx="8610600" cy="4978400"/>
          </a:xfrm>
        </p:spPr>
        <p:txBody>
          <a:bodyPr/>
          <a:lstStyle/>
          <a:p>
            <a:pPr algn="ctr" eaLnBrk="1" hangingPunct="1">
              <a:buFont typeface="Arial" pitchFamily="34" charset="0"/>
              <a:buNone/>
            </a:pPr>
            <a:r>
              <a:rPr lang="en-US" altLang="en-US" sz="2000" b="1" dirty="0" smtClean="0">
                <a:latin typeface="Arial" pitchFamily="34" charset="0"/>
                <a:cs typeface="Arial" pitchFamily="34" charset="0"/>
              </a:rPr>
              <a:t>	</a:t>
            </a:r>
            <a:r>
              <a:rPr lang="en-US" altLang="en-US" sz="2200" b="1" dirty="0" smtClean="0">
                <a:latin typeface="Arial" pitchFamily="34" charset="0"/>
                <a:cs typeface="Arial" pitchFamily="34" charset="0"/>
              </a:rPr>
              <a:t>There is agreement on the general risk factors that are taken into consideration when defining </a:t>
            </a:r>
            <a:r>
              <a:rPr lang="en-US" altLang="en-US" sz="2200" b="1" i="1" dirty="0" err="1" smtClean="0">
                <a:latin typeface="Arial" pitchFamily="34" charset="0"/>
                <a:cs typeface="Arial" pitchFamily="34" charset="0"/>
              </a:rPr>
              <a:t>MetSy</a:t>
            </a:r>
            <a:r>
              <a:rPr lang="en-US" altLang="en-US" sz="2200" b="1" dirty="0" smtClean="0">
                <a:latin typeface="Arial" pitchFamily="34" charset="0"/>
                <a:cs typeface="Arial" pitchFamily="34" charset="0"/>
              </a:rPr>
              <a:t>. </a:t>
            </a:r>
          </a:p>
          <a:p>
            <a:pPr algn="ctr" eaLnBrk="1" hangingPunct="1">
              <a:buFont typeface="Arial" pitchFamily="34" charset="0"/>
              <a:buNone/>
            </a:pPr>
            <a:r>
              <a:rPr lang="en-US" altLang="en-US" sz="2200" b="1" dirty="0" smtClean="0">
                <a:latin typeface="Arial" pitchFamily="34" charset="0"/>
                <a:cs typeface="Arial" pitchFamily="34" charset="0"/>
              </a:rPr>
              <a:t>	They are called </a:t>
            </a:r>
            <a:r>
              <a:rPr lang="en-US" altLang="en-US" sz="2200" b="1" i="1" dirty="0" smtClean="0">
                <a:latin typeface="Arial" pitchFamily="34" charset="0"/>
                <a:cs typeface="Arial" pitchFamily="34" charset="0"/>
              </a:rPr>
              <a:t>'the deadly quartet'.</a:t>
            </a:r>
            <a:r>
              <a:rPr lang="en-US" altLang="en-US" sz="2200" b="1" dirty="0" smtClean="0">
                <a:latin typeface="Arial" pitchFamily="34" charset="0"/>
                <a:cs typeface="Arial" pitchFamily="34" charset="0"/>
              </a:rPr>
              <a:t> </a:t>
            </a:r>
          </a:p>
        </p:txBody>
      </p:sp>
      <p:sp>
        <p:nvSpPr>
          <p:cNvPr id="31748" name="Oval 4"/>
          <p:cNvSpPr>
            <a:spLocks noChangeArrowheads="1"/>
          </p:cNvSpPr>
          <p:nvPr/>
        </p:nvSpPr>
        <p:spPr bwMode="auto">
          <a:xfrm>
            <a:off x="381000" y="3141663"/>
            <a:ext cx="3581400" cy="936625"/>
          </a:xfrm>
          <a:prstGeom prst="ellipse">
            <a:avLst/>
          </a:prstGeom>
          <a:solidFill>
            <a:schemeClr val="accent2">
              <a:lumMod val="20000"/>
              <a:lumOff val="80000"/>
              <a:alpha val="85097"/>
            </a:schemeClr>
          </a:solidFill>
          <a:ln w="9525" algn="ctr">
            <a:solidFill>
              <a:srgbClr val="808080"/>
            </a:solidFill>
            <a:round/>
            <a:headEnd/>
            <a:tailEnd/>
          </a:ln>
          <a:effectLst>
            <a:prstShdw prst="shdw17" dist="17961" dir="2700000">
              <a:srgbClr val="4D4D4D"/>
            </a:prstShdw>
          </a:effectLst>
        </p:spPr>
        <p:txBody>
          <a:bodyPr/>
          <a:lstStyle/>
          <a:p>
            <a:pPr algn="ctr">
              <a:defRPr/>
            </a:pPr>
            <a:r>
              <a:rPr lang="en" sz="2400" b="1" dirty="0"/>
              <a:t>Impaired glycoregulation</a:t>
            </a:r>
            <a:endParaRPr lang="en-US" sz="2400" b="1" dirty="0"/>
          </a:p>
        </p:txBody>
      </p:sp>
      <p:sp>
        <p:nvSpPr>
          <p:cNvPr id="31749" name="Oval 5"/>
          <p:cNvSpPr>
            <a:spLocks noChangeArrowheads="1"/>
          </p:cNvSpPr>
          <p:nvPr/>
        </p:nvSpPr>
        <p:spPr bwMode="auto">
          <a:xfrm>
            <a:off x="1066800" y="4365625"/>
            <a:ext cx="3505200" cy="936625"/>
          </a:xfrm>
          <a:prstGeom prst="ellipse">
            <a:avLst/>
          </a:prstGeom>
          <a:ln>
            <a:headEnd/>
            <a:tailEnd/>
          </a:ln>
        </p:spPr>
        <p:style>
          <a:lnRef idx="1">
            <a:schemeClr val="accent1"/>
          </a:lnRef>
          <a:fillRef idx="2">
            <a:schemeClr val="accent1"/>
          </a:fillRef>
          <a:effectRef idx="1">
            <a:schemeClr val="accent1"/>
          </a:effectRef>
          <a:fontRef idx="minor">
            <a:schemeClr val="dk1"/>
          </a:fontRef>
        </p:style>
        <p:txBody>
          <a:bodyPr anchor="ctr"/>
          <a:lstStyle/>
          <a:p>
            <a:pPr algn="ctr">
              <a:defRPr/>
            </a:pPr>
            <a:r>
              <a:rPr lang="en" sz="2400" b="1" dirty="0">
                <a:latin typeface="Arial" pitchFamily="34" charset="0"/>
                <a:cs typeface="Arial" pitchFamily="34" charset="0"/>
              </a:rPr>
              <a:t>hypertension</a:t>
            </a:r>
            <a:endParaRPr lang="en-US" sz="2400" b="1" dirty="0">
              <a:latin typeface="Arial" pitchFamily="34" charset="0"/>
              <a:cs typeface="Arial" pitchFamily="34" charset="0"/>
            </a:endParaRPr>
          </a:p>
        </p:txBody>
      </p:sp>
      <p:sp>
        <p:nvSpPr>
          <p:cNvPr id="31750" name="Oval 6"/>
          <p:cNvSpPr>
            <a:spLocks noChangeArrowheads="1"/>
          </p:cNvSpPr>
          <p:nvPr/>
        </p:nvSpPr>
        <p:spPr bwMode="auto">
          <a:xfrm>
            <a:off x="5140325" y="4797425"/>
            <a:ext cx="3317875" cy="936625"/>
          </a:xfrm>
          <a:prstGeom prst="ellipse">
            <a:avLst/>
          </a:prstGeom>
          <a:solidFill>
            <a:schemeClr val="accent6">
              <a:lumMod val="20000"/>
              <a:lumOff val="80000"/>
            </a:schemeClr>
          </a:solidFill>
          <a:ln>
            <a:headEnd/>
            <a:tailE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 sz="2400" b="1" dirty="0">
                <a:solidFill>
                  <a:schemeClr val="tx1"/>
                </a:solidFill>
                <a:latin typeface="Arial" pitchFamily="34" charset="0"/>
                <a:cs typeface="Arial" pitchFamily="34" charset="0"/>
              </a:rPr>
              <a:t>obesity</a:t>
            </a:r>
            <a:endParaRPr lang="en-US" sz="2400" b="1" dirty="0">
              <a:solidFill>
                <a:schemeClr val="tx1"/>
              </a:solidFill>
              <a:latin typeface="Arial" pitchFamily="34" charset="0"/>
              <a:cs typeface="Arial" pitchFamily="34" charset="0"/>
            </a:endParaRPr>
          </a:p>
        </p:txBody>
      </p:sp>
      <p:sp>
        <p:nvSpPr>
          <p:cNvPr id="31751" name="Oval 7"/>
          <p:cNvSpPr>
            <a:spLocks noChangeArrowheads="1"/>
          </p:cNvSpPr>
          <p:nvPr/>
        </p:nvSpPr>
        <p:spPr bwMode="auto">
          <a:xfrm>
            <a:off x="4060825" y="3502025"/>
            <a:ext cx="3711575" cy="974725"/>
          </a:xfrm>
          <a:prstGeom prst="ellipse">
            <a:avLst/>
          </a:prstGeom>
          <a:ln>
            <a:headEnd/>
            <a:tailEnd/>
          </a:ln>
        </p:spPr>
        <p:style>
          <a:lnRef idx="1">
            <a:schemeClr val="accent3"/>
          </a:lnRef>
          <a:fillRef idx="2">
            <a:schemeClr val="accent3"/>
          </a:fillRef>
          <a:effectRef idx="1">
            <a:schemeClr val="accent3"/>
          </a:effectRef>
          <a:fontRef idx="minor">
            <a:schemeClr val="dk1"/>
          </a:fontRef>
        </p:style>
        <p:txBody>
          <a:bodyPr anchor="ctr"/>
          <a:lstStyle/>
          <a:p>
            <a:pPr algn="ctr">
              <a:defRPr/>
            </a:pPr>
            <a:r>
              <a:rPr lang="en" sz="2400" b="1" dirty="0">
                <a:latin typeface="Arial" pitchFamily="34" charset="0"/>
                <a:cs typeface="Arial" pitchFamily="34" charset="0"/>
              </a:rPr>
              <a:t>dyslipidemia</a:t>
            </a:r>
            <a:endParaRPr lang="en-US" sz="2400" b="1" dirty="0">
              <a:latin typeface="Arial" pitchFamily="34" charset="0"/>
              <a:cs typeface="Arial" pitchFamily="34" charset="0"/>
            </a:endParaRPr>
          </a:p>
        </p:txBody>
      </p:sp>
      <p:sp>
        <p:nvSpPr>
          <p:cNvPr id="87048" name="Rectangle 13"/>
          <p:cNvSpPr>
            <a:spLocks noGrp="1" noChangeArrowheads="1"/>
          </p:cNvSpPr>
          <p:nvPr>
            <p:ph type="title"/>
          </p:nvPr>
        </p:nvSpPr>
        <p:spPr>
          <a:xfrm>
            <a:off x="0" y="0"/>
            <a:ext cx="9144000" cy="792163"/>
          </a:xfrm>
        </p:spPr>
        <p:txBody>
          <a:bodyPr/>
          <a:lstStyle/>
          <a:p>
            <a:pPr eaLnBrk="1" hangingPunct="1"/>
            <a:r>
              <a:rPr lang="en-US" altLang="en-US" sz="3200" b="1" smtClean="0">
                <a:solidFill>
                  <a:srgbClr val="7030A0"/>
                </a:solidFill>
                <a:latin typeface="Arial" pitchFamily="34" charset="0"/>
                <a:cs typeface="Arial" pitchFamily="34" charset="0"/>
              </a:rPr>
              <a:t>Metabolic syndrome</a:t>
            </a:r>
            <a:endParaRPr lang="en-US" altLang="en-US" sz="3200" smtClean="0">
              <a:solidFill>
                <a:srgbClr val="7030A0"/>
              </a:solidFill>
            </a:endParaRPr>
          </a:p>
        </p:txBody>
      </p:sp>
    </p:spTree>
  </p:cSld>
  <p:clrMapOvr>
    <a:masterClrMapping/>
  </p:clrMapOvr>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626" name="Footer Placeholder 3"/>
          <p:cNvSpPr>
            <a:spLocks noGrp="1"/>
          </p:cNvSpPr>
          <p:nvPr>
            <p:ph type="ftr" sz="quarter" idx="11"/>
          </p:nvPr>
        </p:nvSpPr>
        <p:spPr bwMode="auto">
          <a:ln>
            <a:miter lim="800000"/>
            <a:headEnd/>
            <a:tailEnd/>
          </a:ln>
        </p:spPr>
        <p:txBody>
          <a:bodyPr wrap="square" numCol="1" anchorCtr="0" compatLnSpc="1">
            <a:prstTxWarp prst="textNoShape">
              <a:avLst/>
            </a:prstTxWarp>
          </a:bodyPr>
          <a:lstStyle/>
          <a:p>
            <a:pPr algn="l">
              <a:defRPr/>
            </a:pPr>
            <a:endParaRPr lang="en-US" smtClean="0"/>
          </a:p>
        </p:txBody>
      </p:sp>
      <p:sp>
        <p:nvSpPr>
          <p:cNvPr id="32771" name="Rectangle 3"/>
          <p:cNvSpPr>
            <a:spLocks noGrp="1" noChangeArrowheads="1"/>
          </p:cNvSpPr>
          <p:nvPr>
            <p:ph type="body" idx="4294967295"/>
          </p:nvPr>
        </p:nvSpPr>
        <p:spPr>
          <a:xfrm>
            <a:off x="228600" y="685800"/>
            <a:ext cx="8458200" cy="5791200"/>
          </a:xfrm>
        </p:spPr>
        <p:txBody>
          <a:bodyPr/>
          <a:lstStyle/>
          <a:p>
            <a:pPr algn="ctr" eaLnBrk="1" hangingPunct="1">
              <a:buFontTx/>
              <a:buNone/>
              <a:defRPr/>
            </a:pPr>
            <a:r>
              <a:rPr lang="en" sz="2400" dirty="0" smtClean="0"/>
              <a:t> </a:t>
            </a:r>
            <a:r>
              <a:rPr lang="en" sz="2400" b="1" dirty="0" smtClean="0">
                <a:latin typeface="Arial" pitchFamily="34" charset="0"/>
                <a:cs typeface="Arial" pitchFamily="34" charset="0"/>
              </a:rPr>
              <a:t>Insulin resistance and central obesity are key underlying defects in the etiology </a:t>
            </a:r>
            <a:r>
              <a:rPr lang="en" sz="2400" b="1" i="1" dirty="0" smtClean="0">
                <a:latin typeface="Arial" pitchFamily="34" charset="0"/>
                <a:cs typeface="Arial" pitchFamily="34" charset="0"/>
              </a:rPr>
              <a:t>of MetSy </a:t>
            </a:r>
            <a:r>
              <a:rPr lang="en" sz="2400" b="1" dirty="0" smtClean="0">
                <a:latin typeface="Arial" pitchFamily="34" charset="0"/>
                <a:cs typeface="Arial" pitchFamily="34" charset="0"/>
              </a:rPr>
              <a:t>and DM2.</a:t>
            </a:r>
            <a:endParaRPr lang="en-GB" sz="2400" b="1" dirty="0" smtClean="0">
              <a:latin typeface="Arial" pitchFamily="34" charset="0"/>
              <a:cs typeface="Arial" pitchFamily="34" charset="0"/>
            </a:endParaRPr>
          </a:p>
          <a:p>
            <a:pPr eaLnBrk="1" hangingPunct="1">
              <a:buFontTx/>
              <a:buNone/>
              <a:defRPr/>
            </a:pPr>
            <a:endParaRPr lang="en-GB" sz="2400" b="1" dirty="0" smtClean="0">
              <a:solidFill>
                <a:schemeClr val="bg2">
                  <a:lumMod val="50000"/>
                </a:schemeClr>
              </a:solidFill>
              <a:latin typeface="Arial" pitchFamily="34" charset="0"/>
              <a:cs typeface="Arial" pitchFamily="34" charset="0"/>
            </a:endParaRPr>
          </a:p>
          <a:p>
            <a:pPr eaLnBrk="1" hangingPunct="1">
              <a:buFontTx/>
              <a:buNone/>
              <a:defRPr/>
            </a:pPr>
            <a:endParaRPr lang="en-GB" sz="2400" b="1" dirty="0" smtClean="0">
              <a:solidFill>
                <a:schemeClr val="bg2">
                  <a:lumMod val="50000"/>
                </a:schemeClr>
              </a:solidFill>
              <a:latin typeface="Arial" pitchFamily="34" charset="0"/>
              <a:cs typeface="Arial" pitchFamily="34" charset="0"/>
            </a:endParaRPr>
          </a:p>
          <a:p>
            <a:pPr eaLnBrk="1" hangingPunct="1">
              <a:buFontTx/>
              <a:buNone/>
              <a:defRPr/>
            </a:pPr>
            <a:endParaRPr lang="en-GB" sz="2400" b="1" dirty="0" smtClean="0">
              <a:solidFill>
                <a:schemeClr val="bg2">
                  <a:lumMod val="50000"/>
                </a:schemeClr>
              </a:solidFill>
              <a:latin typeface="Arial" pitchFamily="34" charset="0"/>
              <a:cs typeface="Arial" pitchFamily="34" charset="0"/>
            </a:endParaRPr>
          </a:p>
          <a:p>
            <a:pPr eaLnBrk="1" hangingPunct="1">
              <a:buFontTx/>
              <a:buNone/>
              <a:defRPr/>
            </a:pPr>
            <a:endParaRPr lang="en-GB" sz="2400" b="1" dirty="0" smtClean="0">
              <a:solidFill>
                <a:schemeClr val="bg2">
                  <a:lumMod val="50000"/>
                </a:schemeClr>
              </a:solidFill>
              <a:latin typeface="Arial" pitchFamily="34" charset="0"/>
              <a:cs typeface="Arial" pitchFamily="34" charset="0"/>
            </a:endParaRPr>
          </a:p>
          <a:p>
            <a:pPr eaLnBrk="1" hangingPunct="1">
              <a:buFontTx/>
              <a:buNone/>
              <a:defRPr/>
            </a:pPr>
            <a:endParaRPr lang="en-GB" sz="2400" b="1" dirty="0" smtClean="0">
              <a:solidFill>
                <a:schemeClr val="bg2">
                  <a:lumMod val="50000"/>
                </a:schemeClr>
              </a:solidFill>
              <a:latin typeface="Arial" pitchFamily="34" charset="0"/>
              <a:cs typeface="Arial" pitchFamily="34" charset="0"/>
            </a:endParaRPr>
          </a:p>
          <a:p>
            <a:pPr eaLnBrk="1" hangingPunct="1">
              <a:buFontTx/>
              <a:buNone/>
              <a:defRPr/>
            </a:pPr>
            <a:endParaRPr lang="en-GB" sz="2400" b="1" dirty="0" smtClean="0">
              <a:solidFill>
                <a:schemeClr val="bg2">
                  <a:lumMod val="50000"/>
                </a:schemeClr>
              </a:solidFill>
              <a:latin typeface="Arial" pitchFamily="34" charset="0"/>
              <a:cs typeface="Arial" pitchFamily="34" charset="0"/>
            </a:endParaRPr>
          </a:p>
          <a:p>
            <a:pPr>
              <a:buFont typeface="Arial" pitchFamily="34" charset="0"/>
              <a:buNone/>
              <a:defRPr/>
            </a:pPr>
            <a:endParaRPr lang="sr-Cyrl-RS" sz="2400" b="1" dirty="0" smtClean="0">
              <a:solidFill>
                <a:schemeClr val="bg2">
                  <a:lumMod val="50000"/>
                </a:schemeClr>
              </a:solidFill>
              <a:latin typeface="Arial" pitchFamily="34" charset="0"/>
              <a:cs typeface="Arial" pitchFamily="34" charset="0"/>
            </a:endParaRPr>
          </a:p>
          <a:p>
            <a:pPr>
              <a:buFont typeface="Arial" pitchFamily="34" charset="0"/>
              <a:buNone/>
              <a:defRPr/>
            </a:pPr>
            <a:endParaRPr lang="sr-Cyrl-RS" sz="2400" b="1" dirty="0" smtClean="0">
              <a:solidFill>
                <a:schemeClr val="bg2">
                  <a:lumMod val="50000"/>
                </a:schemeClr>
              </a:solidFill>
              <a:latin typeface="Arial" pitchFamily="34" charset="0"/>
              <a:cs typeface="Arial" pitchFamily="34" charset="0"/>
            </a:endParaRPr>
          </a:p>
          <a:p>
            <a:pPr>
              <a:buFont typeface="Arial" pitchFamily="34" charset="0"/>
              <a:buNone/>
              <a:defRPr/>
            </a:pPr>
            <a:r>
              <a:rPr lang="en" sz="2400" b="1" dirty="0" smtClean="0">
                <a:latin typeface="Arial" pitchFamily="34" charset="0"/>
                <a:cs typeface="Arial" pitchFamily="34" charset="0"/>
              </a:rPr>
              <a:t>    </a:t>
            </a:r>
          </a:p>
          <a:p>
            <a:pPr algn="ctr">
              <a:buFont typeface="Arial" pitchFamily="34" charset="0"/>
              <a:buNone/>
              <a:defRPr/>
            </a:pPr>
            <a:r>
              <a:rPr lang="en" sz="2000" b="1" dirty="0" smtClean="0">
                <a:latin typeface="Arial" pitchFamily="34" charset="0"/>
                <a:cs typeface="Arial" pitchFamily="34" charset="0"/>
              </a:rPr>
              <a:t>A universal definition </a:t>
            </a:r>
            <a:r>
              <a:rPr lang="en" sz="2000" b="1" i="1" dirty="0" smtClean="0">
                <a:latin typeface="Arial" pitchFamily="34" charset="0"/>
                <a:cs typeface="Arial" pitchFamily="34" charset="0"/>
              </a:rPr>
              <a:t>of MetSy </a:t>
            </a:r>
            <a:r>
              <a:rPr lang="en" sz="2000" b="1" dirty="0" smtClean="0">
                <a:latin typeface="Arial" pitchFamily="34" charset="0"/>
                <a:cs typeface="Arial" pitchFamily="34" charset="0"/>
              </a:rPr>
              <a:t>should identify individuals at high risk for developing DM and CVD.</a:t>
            </a:r>
            <a:endParaRPr lang="ru-RU" sz="2000" b="1" dirty="0">
              <a:latin typeface="Arial" pitchFamily="34" charset="0"/>
              <a:cs typeface="Arial" pitchFamily="34" charset="0"/>
            </a:endParaRPr>
          </a:p>
        </p:txBody>
      </p:sp>
      <p:sp>
        <p:nvSpPr>
          <p:cNvPr id="928772" name="Oval 4"/>
          <p:cNvSpPr>
            <a:spLocks noChangeArrowheads="1"/>
          </p:cNvSpPr>
          <p:nvPr/>
        </p:nvSpPr>
        <p:spPr bwMode="auto">
          <a:xfrm>
            <a:off x="990600" y="2362200"/>
            <a:ext cx="2216150" cy="1035050"/>
          </a:xfrm>
          <a:prstGeom prst="ellipse">
            <a:avLst/>
          </a:prstGeom>
          <a:ln>
            <a:headEnd/>
            <a:tailEnd/>
          </a:ln>
        </p:spPr>
        <p:style>
          <a:lnRef idx="1">
            <a:schemeClr val="accent1"/>
          </a:lnRef>
          <a:fillRef idx="2">
            <a:schemeClr val="accent1"/>
          </a:fillRef>
          <a:effectRef idx="1">
            <a:schemeClr val="accent1"/>
          </a:effectRef>
          <a:fontRef idx="minor">
            <a:schemeClr val="dk1"/>
          </a:fontRef>
        </p:style>
        <p:txBody>
          <a:bodyPr anchor="ctr"/>
          <a:lstStyle/>
          <a:p>
            <a:pPr algn="ctr">
              <a:defRPr/>
            </a:pPr>
            <a:r>
              <a:rPr lang="en" b="1" dirty="0"/>
              <a:t>Impaired glucose regulation</a:t>
            </a:r>
          </a:p>
        </p:txBody>
      </p:sp>
      <p:sp>
        <p:nvSpPr>
          <p:cNvPr id="928773" name="Oval 5"/>
          <p:cNvSpPr>
            <a:spLocks noChangeArrowheads="1"/>
          </p:cNvSpPr>
          <p:nvPr/>
        </p:nvSpPr>
        <p:spPr bwMode="auto">
          <a:xfrm>
            <a:off x="5715000" y="2417763"/>
            <a:ext cx="2360613" cy="976312"/>
          </a:xfrm>
          <a:prstGeom prst="ellipse">
            <a:avLst/>
          </a:prstGeom>
          <a:ln>
            <a:headEnd/>
            <a:tailEnd/>
          </a:ln>
        </p:spPr>
        <p:style>
          <a:lnRef idx="1">
            <a:schemeClr val="accent1"/>
          </a:lnRef>
          <a:fillRef idx="2">
            <a:schemeClr val="accent1"/>
          </a:fillRef>
          <a:effectRef idx="1">
            <a:schemeClr val="accent1"/>
          </a:effectRef>
          <a:fontRef idx="minor">
            <a:schemeClr val="dk1"/>
          </a:fontRef>
        </p:style>
        <p:txBody>
          <a:bodyPr anchor="ctr"/>
          <a:lstStyle/>
          <a:p>
            <a:pPr>
              <a:defRPr/>
            </a:pPr>
            <a:r>
              <a:rPr lang="en" b="1" dirty="0"/>
              <a:t>Hypertension</a:t>
            </a:r>
          </a:p>
        </p:txBody>
      </p:sp>
      <p:sp>
        <p:nvSpPr>
          <p:cNvPr id="928774" name="Oval 6"/>
          <p:cNvSpPr>
            <a:spLocks noChangeArrowheads="1"/>
          </p:cNvSpPr>
          <p:nvPr/>
        </p:nvSpPr>
        <p:spPr bwMode="auto">
          <a:xfrm>
            <a:off x="4716463" y="3352800"/>
            <a:ext cx="2216150" cy="1079500"/>
          </a:xfrm>
          <a:prstGeom prst="ellipse">
            <a:avLst/>
          </a:prstGeom>
          <a:ln>
            <a:headEnd/>
            <a:tailEnd/>
          </a:ln>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 b="1" dirty="0"/>
              <a:t>Obesity</a:t>
            </a:r>
          </a:p>
        </p:txBody>
      </p:sp>
      <p:sp>
        <p:nvSpPr>
          <p:cNvPr id="928775" name="Oval 7"/>
          <p:cNvSpPr>
            <a:spLocks noChangeArrowheads="1"/>
          </p:cNvSpPr>
          <p:nvPr/>
        </p:nvSpPr>
        <p:spPr bwMode="auto">
          <a:xfrm>
            <a:off x="3352800" y="2362200"/>
            <a:ext cx="2216150" cy="1055688"/>
          </a:xfrm>
          <a:prstGeom prst="ellipse">
            <a:avLst/>
          </a:prstGeom>
          <a:ln>
            <a:headEnd/>
            <a:tailEnd/>
          </a:ln>
        </p:spPr>
        <p:style>
          <a:lnRef idx="1">
            <a:schemeClr val="accent1"/>
          </a:lnRef>
          <a:fillRef idx="2">
            <a:schemeClr val="accent1"/>
          </a:fillRef>
          <a:effectRef idx="1">
            <a:schemeClr val="accent1"/>
          </a:effectRef>
          <a:fontRef idx="minor">
            <a:schemeClr val="dk1"/>
          </a:fontRef>
        </p:style>
        <p:txBody>
          <a:bodyPr lIns="0" rIns="18000" anchor="ctr"/>
          <a:lstStyle/>
          <a:p>
            <a:pPr algn="ctr">
              <a:defRPr/>
            </a:pPr>
            <a:r>
              <a:rPr lang="en" b="1" dirty="0" err="1"/>
              <a:t>Dyslipidaemia</a:t>
            </a:r>
            <a:endParaRPr lang="en-US" b="1" dirty="0"/>
          </a:p>
        </p:txBody>
      </p:sp>
      <p:sp>
        <p:nvSpPr>
          <p:cNvPr id="928776" name="Oval 8"/>
          <p:cNvSpPr>
            <a:spLocks noChangeArrowheads="1"/>
          </p:cNvSpPr>
          <p:nvPr/>
        </p:nvSpPr>
        <p:spPr bwMode="auto">
          <a:xfrm>
            <a:off x="2268538" y="3352800"/>
            <a:ext cx="2174875" cy="1085850"/>
          </a:xfrm>
          <a:prstGeom prst="ellipse">
            <a:avLst/>
          </a:prstGeom>
          <a:ln>
            <a:headEnd/>
            <a:tailEnd/>
          </a:ln>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 b="1" dirty="0"/>
              <a:t>Insulin resistance</a:t>
            </a:r>
          </a:p>
        </p:txBody>
      </p:sp>
      <p:sp>
        <p:nvSpPr>
          <p:cNvPr id="151561" name="Rectangle 9"/>
          <p:cNvSpPr>
            <a:spLocks noChangeArrowheads="1"/>
          </p:cNvSpPr>
          <p:nvPr/>
        </p:nvSpPr>
        <p:spPr bwMode="auto">
          <a:xfrm>
            <a:off x="304800" y="4800600"/>
            <a:ext cx="8229600" cy="1339850"/>
          </a:xfrm>
          <a:prstGeom prst="rect">
            <a:avLst/>
          </a:prstGeom>
          <a:noFill/>
          <a:ln w="9525">
            <a:noFill/>
            <a:miter lim="800000"/>
            <a:headEnd/>
            <a:tailEnd/>
          </a:ln>
          <a:effectLst>
            <a:outerShdw dist="35921" dir="2700000" algn="ctr" rotWithShape="0">
              <a:srgbClr val="000000"/>
            </a:outerShdw>
          </a:effectLst>
        </p:spPr>
        <p:txBody>
          <a:bodyPr/>
          <a:lstStyle/>
          <a:p>
            <a:pPr>
              <a:defRPr/>
            </a:pPr>
            <a:endParaRPr lang="fr-FR">
              <a:solidFill>
                <a:schemeClr val="bg1"/>
              </a:solidFill>
              <a:cs typeface="+mn-cs"/>
            </a:endParaRPr>
          </a:p>
        </p:txBody>
      </p:sp>
    </p:spTree>
  </p:cSld>
  <p:clrMapOvr>
    <a:masterClrMapping/>
  </p:clrMapOvr>
  <p:transition/>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Title 1"/>
          <p:cNvSpPr>
            <a:spLocks noGrp="1"/>
          </p:cNvSpPr>
          <p:nvPr>
            <p:ph type="title"/>
          </p:nvPr>
        </p:nvSpPr>
        <p:spPr>
          <a:xfrm>
            <a:off x="0" y="0"/>
            <a:ext cx="9144000" cy="838200"/>
          </a:xfrm>
        </p:spPr>
        <p:txBody>
          <a:bodyPr/>
          <a:lstStyle/>
          <a:p>
            <a:pPr eaLnBrk="1" hangingPunct="1"/>
            <a:r>
              <a:rPr lang="en-US" altLang="en-US" sz="3200" b="1" smtClean="0">
                <a:solidFill>
                  <a:srgbClr val="7030A0"/>
                </a:solidFill>
                <a:latin typeface="Arial" pitchFamily="34" charset="0"/>
                <a:cs typeface="Arial" pitchFamily="34" charset="0"/>
              </a:rPr>
              <a:t>Insulin resistance</a:t>
            </a:r>
          </a:p>
        </p:txBody>
      </p:sp>
      <p:sp>
        <p:nvSpPr>
          <p:cNvPr id="89091" name="Content Placeholder 2"/>
          <p:cNvSpPr>
            <a:spLocks noGrp="1"/>
          </p:cNvSpPr>
          <p:nvPr>
            <p:ph idx="1"/>
          </p:nvPr>
        </p:nvSpPr>
        <p:spPr>
          <a:xfrm>
            <a:off x="228600" y="1295400"/>
            <a:ext cx="8686800" cy="4830763"/>
          </a:xfrm>
        </p:spPr>
        <p:txBody>
          <a:bodyPr/>
          <a:lstStyle/>
          <a:p>
            <a:pPr eaLnBrk="1" hangingPunct="1">
              <a:buFont typeface="Wingdings" pitchFamily="2" charset="2"/>
              <a:buChar char="§"/>
            </a:pPr>
            <a:r>
              <a:rPr lang="en-US" altLang="en-US" sz="2000" b="1" dirty="0" smtClean="0">
                <a:latin typeface="Arial" pitchFamily="34" charset="0"/>
                <a:cs typeface="Arial" pitchFamily="34" charset="0"/>
              </a:rPr>
              <a:t>The basis in the </a:t>
            </a:r>
            <a:r>
              <a:rPr lang="en-US" altLang="en-US" sz="2000" b="1" dirty="0" err="1" smtClean="0">
                <a:latin typeface="Arial" pitchFamily="34" charset="0"/>
                <a:cs typeface="Arial" pitchFamily="34" charset="0"/>
              </a:rPr>
              <a:t>pathophysiology</a:t>
            </a:r>
            <a:r>
              <a:rPr lang="en-US" altLang="en-US" sz="2000" b="1" dirty="0" smtClean="0">
                <a:latin typeface="Arial" pitchFamily="34" charset="0"/>
                <a:cs typeface="Arial" pitchFamily="34" charset="0"/>
              </a:rPr>
              <a:t> of Met </a:t>
            </a:r>
            <a:r>
              <a:rPr lang="en-US" altLang="en-US" sz="2000" b="1" dirty="0" err="1" smtClean="0">
                <a:latin typeface="Arial" pitchFamily="34" charset="0"/>
                <a:cs typeface="Arial" pitchFamily="34" charset="0"/>
              </a:rPr>
              <a:t>Sy</a:t>
            </a:r>
            <a:r>
              <a:rPr lang="en-US" altLang="en-US" sz="2000" b="1" dirty="0" smtClean="0">
                <a:latin typeface="Arial" pitchFamily="34" charset="0"/>
                <a:cs typeface="Arial" pitchFamily="34" charset="0"/>
              </a:rPr>
              <a:t> is the existence of IR.</a:t>
            </a:r>
          </a:p>
          <a:p>
            <a:pPr eaLnBrk="1" hangingPunct="1">
              <a:buFont typeface="Wingdings" pitchFamily="2" charset="2"/>
              <a:buChar char="§"/>
            </a:pPr>
            <a:endParaRPr lang="en-US" altLang="en-US" sz="2000" b="1" dirty="0" smtClean="0">
              <a:latin typeface="Arial" pitchFamily="34" charset="0"/>
              <a:cs typeface="Arial" pitchFamily="34" charset="0"/>
            </a:endParaRPr>
          </a:p>
          <a:p>
            <a:pPr eaLnBrk="1" hangingPunct="1">
              <a:buFont typeface="Wingdings" pitchFamily="2" charset="2"/>
              <a:buChar char="§"/>
            </a:pPr>
            <a:r>
              <a:rPr lang="en-US" altLang="en-US" sz="2000" b="1" dirty="0" smtClean="0">
                <a:latin typeface="Arial" pitchFamily="34" charset="0"/>
                <a:cs typeface="Arial" pitchFamily="34" charset="0"/>
              </a:rPr>
              <a:t>A condition in which a given level of insulin produces less than the expected biological effect</a:t>
            </a:r>
          </a:p>
          <a:p>
            <a:pPr eaLnBrk="1" hangingPunct="1">
              <a:buFont typeface="Wingdings" pitchFamily="2" charset="2"/>
              <a:buChar char="§"/>
            </a:pPr>
            <a:r>
              <a:rPr lang="en-US" altLang="en-US" sz="2000" b="1" dirty="0" smtClean="0">
                <a:latin typeface="Arial" pitchFamily="34" charset="0"/>
                <a:cs typeface="Arial" pitchFamily="34" charset="0"/>
              </a:rPr>
              <a:t>In adipose tissue, this is manifested by the </a:t>
            </a:r>
            <a:r>
              <a:rPr lang="en-US" altLang="en-US" sz="2000" b="1" dirty="0" err="1" smtClean="0">
                <a:latin typeface="Arial" pitchFamily="34" charset="0"/>
                <a:cs typeface="Arial" pitchFamily="34" charset="0"/>
              </a:rPr>
              <a:t>antilipolytic</a:t>
            </a:r>
            <a:r>
              <a:rPr lang="en-US" altLang="en-US" sz="2000" b="1" dirty="0" smtClean="0">
                <a:latin typeface="Arial" pitchFamily="34" charset="0"/>
                <a:cs typeface="Arial" pitchFamily="34" charset="0"/>
              </a:rPr>
              <a:t> effects of insulin, and in muscles by a defect in insulin-mediated uptake of glucose with a consequent decrease in glycogen synthesis.</a:t>
            </a:r>
          </a:p>
          <a:p>
            <a:pPr eaLnBrk="1" hangingPunct="1">
              <a:buFont typeface="Wingdings" pitchFamily="2" charset="2"/>
              <a:buChar char="§"/>
            </a:pPr>
            <a:endParaRPr lang="en-US" altLang="en-US" sz="2000" b="1" dirty="0" smtClean="0">
              <a:latin typeface="Arial" pitchFamily="34" charset="0"/>
              <a:cs typeface="Arial" pitchFamily="34" charset="0"/>
            </a:endParaRPr>
          </a:p>
          <a:p>
            <a:pPr eaLnBrk="1" hangingPunct="1">
              <a:buFont typeface="Wingdings" pitchFamily="2" charset="2"/>
              <a:buChar char="§"/>
            </a:pPr>
            <a:r>
              <a:rPr lang="en-US" altLang="en-US" sz="2000" b="1" dirty="0" smtClean="0">
                <a:latin typeface="Arial" pitchFamily="34" charset="0"/>
                <a:cs typeface="Arial" pitchFamily="34" charset="0"/>
              </a:rPr>
              <a:t>IR is a core feature of </a:t>
            </a:r>
            <a:r>
              <a:rPr lang="en-US" altLang="en-US" sz="2000" b="1" dirty="0" err="1" smtClean="0">
                <a:latin typeface="Arial" pitchFamily="34" charset="0"/>
                <a:cs typeface="Arial" pitchFamily="34" charset="0"/>
              </a:rPr>
              <a:t>MetSy</a:t>
            </a:r>
            <a:r>
              <a:rPr lang="en-US" altLang="en-US" sz="2000" b="1" dirty="0" smtClean="0">
                <a:latin typeface="Arial" pitchFamily="34" charset="0"/>
                <a:cs typeface="Arial" pitchFamily="34" charset="0"/>
              </a:rPr>
              <a:t> and DM2, and is associated with disturbances in glucose and lipid metabolism.</a:t>
            </a:r>
          </a:p>
          <a:p>
            <a:pPr eaLnBrk="1" hangingPunct="1">
              <a:buFont typeface="Wingdings" pitchFamily="2" charset="2"/>
              <a:buChar char="§"/>
            </a:pPr>
            <a:endParaRPr lang="en-US" altLang="en-US" sz="2000" b="1" dirty="0" smtClean="0">
              <a:latin typeface="Arial" pitchFamily="34" charset="0"/>
              <a:cs typeface="Arial" pitchFamily="34" charset="0"/>
            </a:endParaRPr>
          </a:p>
          <a:p>
            <a:pPr eaLnBrk="1" hangingPunct="1">
              <a:buFont typeface="Wingdings" pitchFamily="2" charset="2"/>
              <a:buChar char="§"/>
            </a:pPr>
            <a:r>
              <a:rPr lang="en-US" altLang="en-US" sz="2000" b="1" dirty="0" smtClean="0">
                <a:latin typeface="Arial" pitchFamily="34" charset="0"/>
                <a:cs typeface="Arial" pitchFamily="34" charset="0"/>
              </a:rPr>
              <a:t>These abnormalities are associated with an increased risk for CVD and are often present before the onset of DM2.</a:t>
            </a:r>
            <a:endParaRPr lang="en-US" altLang="en-US" sz="2000" b="1" dirty="0" smtClean="0">
              <a:solidFill>
                <a:srgbClr val="948A54"/>
              </a:solidFill>
              <a:latin typeface="Arial" pitchFamily="34" charset="0"/>
              <a:cs typeface="Arial" pitchFamily="34" charset="0"/>
            </a:endParaRPr>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title"/>
          </p:nvPr>
        </p:nvSpPr>
        <p:spPr>
          <a:xfrm>
            <a:off x="0" y="0"/>
            <a:ext cx="9144000" cy="1177925"/>
          </a:xfrm>
        </p:spPr>
        <p:txBody>
          <a:bodyPr/>
          <a:lstStyle/>
          <a:p>
            <a:pPr eaLnBrk="1" hangingPunct="1"/>
            <a:r>
              <a:rPr lang="en-US" altLang="en-US" sz="3200" b="1" smtClean="0">
                <a:solidFill>
                  <a:srgbClr val="7030A0"/>
                </a:solidFill>
                <a:latin typeface="Arial" pitchFamily="34" charset="0"/>
                <a:cs typeface="Arial" pitchFamily="34" charset="0"/>
              </a:rPr>
              <a:t>DIABETES TYPE 2</a:t>
            </a:r>
          </a:p>
        </p:txBody>
      </p:sp>
      <p:sp>
        <p:nvSpPr>
          <p:cNvPr id="90115" name="Rectangle 3"/>
          <p:cNvSpPr>
            <a:spLocks noGrp="1" noChangeArrowheads="1"/>
          </p:cNvSpPr>
          <p:nvPr>
            <p:ph type="body" sz="half" idx="1"/>
          </p:nvPr>
        </p:nvSpPr>
        <p:spPr>
          <a:xfrm>
            <a:off x="152400" y="1371600"/>
            <a:ext cx="4267200" cy="5486400"/>
          </a:xfrm>
        </p:spPr>
        <p:txBody>
          <a:bodyPr/>
          <a:lstStyle/>
          <a:p>
            <a:pPr eaLnBrk="1" hangingPunct="1"/>
            <a:endParaRPr lang="en-US" altLang="en-US" sz="2400" b="1" smtClean="0">
              <a:latin typeface="Arial" pitchFamily="34" charset="0"/>
              <a:cs typeface="Arial" pitchFamily="34" charset="0"/>
            </a:endParaRPr>
          </a:p>
          <a:p>
            <a:pPr eaLnBrk="1" hangingPunct="1">
              <a:buFont typeface="Wingdings" pitchFamily="2" charset="2"/>
              <a:buChar char="§"/>
            </a:pPr>
            <a:r>
              <a:rPr lang="en-US" altLang="en-US" sz="2000" b="1" smtClean="0">
                <a:latin typeface="Arial" pitchFamily="34" charset="0"/>
                <a:cs typeface="Arial" pitchFamily="34" charset="0"/>
              </a:rPr>
              <a:t>People with MetS have ↑ prevalence of IGT</a:t>
            </a:r>
          </a:p>
          <a:p>
            <a:pPr eaLnBrk="1" hangingPunct="1">
              <a:buFont typeface="Wingdings" pitchFamily="2" charset="2"/>
              <a:buChar char="§"/>
            </a:pPr>
            <a:r>
              <a:rPr lang="en-US" altLang="en-US" sz="2000" b="1" smtClean="0">
                <a:latin typeface="Arial" pitchFamily="34" charset="0"/>
                <a:cs typeface="Arial" pitchFamily="34" charset="0"/>
              </a:rPr>
              <a:t>↑ is risk for DM2</a:t>
            </a:r>
          </a:p>
          <a:p>
            <a:pPr eaLnBrk="1" hangingPunct="1">
              <a:buFont typeface="Wingdings" pitchFamily="2" charset="2"/>
              <a:buChar char="§"/>
            </a:pPr>
            <a:r>
              <a:rPr lang="en-US" altLang="en-US" sz="2000" b="1" smtClean="0">
                <a:latin typeface="Arial" pitchFamily="34" charset="0"/>
                <a:cs typeface="Arial" pitchFamily="34" charset="0"/>
              </a:rPr>
              <a:t>Due to the presence of IR pancreatic beta cells ↑ secretion compensatory</a:t>
            </a:r>
          </a:p>
          <a:p>
            <a:pPr eaLnBrk="1" hangingPunct="1">
              <a:buFont typeface="Wingdings" pitchFamily="2" charset="2"/>
              <a:buChar char="§"/>
            </a:pPr>
            <a:r>
              <a:rPr lang="en-US" altLang="en-US" sz="2000" b="1" smtClean="0">
                <a:latin typeface="Arial" pitchFamily="34" charset="0"/>
                <a:cs typeface="Arial" pitchFamily="34" charset="0"/>
              </a:rPr>
              <a:t>DM2 develops when compensatory HI is insufficient to achieve normoglycemia</a:t>
            </a:r>
          </a:p>
          <a:p>
            <a:pPr eaLnBrk="1" hangingPunct="1"/>
            <a:endParaRPr lang="en-US" altLang="en-US" sz="2000" smtClean="0"/>
          </a:p>
        </p:txBody>
      </p:sp>
      <p:pic>
        <p:nvPicPr>
          <p:cNvPr id="90116" name="Picture 5" descr="Progression to type 2 diabetes"/>
          <p:cNvPicPr>
            <a:picLocks noGrp="1" noChangeAspect="1" noChangeArrowheads="1"/>
          </p:cNvPicPr>
          <p:nvPr>
            <p:ph type="clipArt" sz="half" idx="2"/>
          </p:nvPr>
        </p:nvPicPr>
        <p:blipFill>
          <a:blip r:embed="rId3"/>
          <a:srcRect/>
          <a:stretch>
            <a:fillRect/>
          </a:stretch>
        </p:blipFill>
        <p:spPr>
          <a:xfrm>
            <a:off x="4953000" y="1143000"/>
            <a:ext cx="4191000" cy="5715000"/>
          </a:xfrm>
        </p:spPr>
      </p:pic>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a:xfrm>
            <a:off x="457200" y="0"/>
            <a:ext cx="7924800" cy="990600"/>
          </a:xfrm>
        </p:spPr>
        <p:txBody>
          <a:bodyPr/>
          <a:lstStyle/>
          <a:p>
            <a:pPr eaLnBrk="1" hangingPunct="1"/>
            <a:r>
              <a:rPr lang="en-US" altLang="en-US" sz="3200" b="1" smtClean="0">
                <a:solidFill>
                  <a:srgbClr val="7030A0"/>
                </a:solidFill>
                <a:latin typeface="Arial" pitchFamily="34" charset="0"/>
                <a:cs typeface="Arial" pitchFamily="34" charset="0"/>
              </a:rPr>
              <a:t>PREDIABETES</a:t>
            </a:r>
          </a:p>
        </p:txBody>
      </p:sp>
      <p:sp>
        <p:nvSpPr>
          <p:cNvPr id="87043" name="Rectangle 3"/>
          <p:cNvSpPr>
            <a:spLocks noGrp="1" noChangeArrowheads="1"/>
          </p:cNvSpPr>
          <p:nvPr>
            <p:ph idx="1"/>
          </p:nvPr>
        </p:nvSpPr>
        <p:spPr>
          <a:xfrm>
            <a:off x="0" y="990600"/>
            <a:ext cx="9144000" cy="5867400"/>
          </a:xfrm>
        </p:spPr>
        <p:txBody>
          <a:bodyPr>
            <a:noAutofit/>
          </a:bodyPr>
          <a:lstStyle/>
          <a:p>
            <a:pPr marL="274320" indent="-274320" eaLnBrk="1" fontAlgn="auto" hangingPunct="1">
              <a:spcAft>
                <a:spcPts val="0"/>
              </a:spcAft>
              <a:buFont typeface="Arial" pitchFamily="34" charset="0"/>
              <a:buNone/>
              <a:defRPr/>
            </a:pPr>
            <a:endParaRPr lang="sr-Cyrl-RS" sz="2400" dirty="0" smtClean="0">
              <a:latin typeface="Arial" pitchFamily="34" charset="0"/>
              <a:cs typeface="Arial" pitchFamily="34" charset="0"/>
            </a:endParaRPr>
          </a:p>
          <a:p>
            <a:pPr marL="274320" indent="-274320" eaLnBrk="1" fontAlgn="auto" hangingPunct="1">
              <a:spcAft>
                <a:spcPts val="0"/>
              </a:spcAft>
              <a:buFont typeface="Wingdings" pitchFamily="2" charset="2"/>
              <a:buChar char="§"/>
              <a:defRPr/>
            </a:pPr>
            <a:r>
              <a:rPr lang="en" sz="2000" b="1" dirty="0" smtClean="0">
                <a:latin typeface="Arial" pitchFamily="34" charset="0"/>
                <a:cs typeface="Arial" pitchFamily="34" charset="0"/>
              </a:rPr>
              <a:t>Increased blood glucose (IFG) 6.1 - 7.0 mmol /l (</a:t>
            </a:r>
            <a:r>
              <a:rPr lang="en" sz="2000" b="1" i="1" dirty="0" smtClean="0">
                <a:latin typeface="Arial" pitchFamily="34" charset="0"/>
                <a:cs typeface="Arial" pitchFamily="34" charset="0"/>
              </a:rPr>
              <a:t>WHO</a:t>
            </a:r>
            <a:r>
              <a:rPr lang="en" sz="2000" b="1" dirty="0" smtClean="0">
                <a:latin typeface="Arial" pitchFamily="34" charset="0"/>
                <a:cs typeface="Arial" pitchFamily="34" charset="0"/>
              </a:rPr>
              <a:t>)</a:t>
            </a:r>
            <a:endParaRPr lang="sr-Cyrl-RS" sz="2000" b="1" dirty="0" smtClean="0">
              <a:latin typeface="Arial" pitchFamily="34" charset="0"/>
              <a:cs typeface="Arial" pitchFamily="34" charset="0"/>
            </a:endParaRPr>
          </a:p>
          <a:p>
            <a:pPr marL="274320" indent="-274320" eaLnBrk="1" fontAlgn="auto" hangingPunct="1">
              <a:spcAft>
                <a:spcPts val="0"/>
              </a:spcAft>
              <a:buFont typeface="Wingdings" pitchFamily="2" charset="2"/>
              <a:buChar char="§"/>
              <a:defRPr/>
            </a:pPr>
            <a:r>
              <a:rPr lang="en" sz="2000" b="1" dirty="0" smtClean="0">
                <a:latin typeface="Arial" pitchFamily="34" charset="0"/>
                <a:cs typeface="Arial" pitchFamily="34" charset="0"/>
              </a:rPr>
              <a:t>Reduced glucose tolerance ( IGT ):</a:t>
            </a:r>
          </a:p>
          <a:p>
            <a:pPr marL="274320" indent="-274320" eaLnBrk="1" fontAlgn="auto" hangingPunct="1">
              <a:spcAft>
                <a:spcPts val="0"/>
              </a:spcAft>
              <a:buFont typeface="Wingdings" pitchFamily="2" charset="2"/>
              <a:buChar char="§"/>
              <a:defRPr/>
            </a:pPr>
            <a:r>
              <a:rPr lang="en" sz="2000" b="1" dirty="0" smtClean="0">
                <a:latin typeface="Arial" pitchFamily="34" charset="0"/>
                <a:cs typeface="Arial" pitchFamily="34" charset="0"/>
              </a:rPr>
              <a:t>Glycemia in the 120th minute of the OGTT : 7.8 - 11.1 </a:t>
            </a:r>
            <a:r>
              <a:rPr lang="en" sz="2000" b="1" dirty="0" err="1" smtClean="0">
                <a:latin typeface="Arial" pitchFamily="34" charset="0"/>
                <a:cs typeface="Arial" pitchFamily="34" charset="0"/>
              </a:rPr>
              <a:t>mmol </a:t>
            </a:r>
            <a:r>
              <a:rPr lang="en" sz="2000" b="1" dirty="0" smtClean="0">
                <a:latin typeface="Arial" pitchFamily="34" charset="0"/>
                <a:cs typeface="Arial" pitchFamily="34" charset="0"/>
              </a:rPr>
              <a:t>/l </a:t>
            </a:r>
            <a:endParaRPr lang="sr-Cyrl-RS" sz="2000" b="1" dirty="0" smtClean="0">
              <a:latin typeface="Arial" pitchFamily="34" charset="0"/>
              <a:cs typeface="Arial" pitchFamily="34" charset="0"/>
            </a:endParaRPr>
          </a:p>
          <a:p>
            <a:pPr marL="274320" indent="-274320" algn="ctr" eaLnBrk="1" fontAlgn="auto" hangingPunct="1">
              <a:spcAft>
                <a:spcPts val="0"/>
              </a:spcAft>
              <a:buFont typeface="Wingdings" pitchFamily="2" charset="2"/>
              <a:buChar char="§"/>
              <a:defRPr/>
            </a:pPr>
            <a:endParaRPr lang="sr-Cyrl-RS" sz="2000" b="1" dirty="0" smtClean="0">
              <a:latin typeface="Arial" pitchFamily="34" charset="0"/>
              <a:cs typeface="Arial" pitchFamily="34" charset="0"/>
            </a:endParaRPr>
          </a:p>
          <a:p>
            <a:pPr marL="274320" indent="-274320" algn="ctr" eaLnBrk="1" fontAlgn="auto" hangingPunct="1">
              <a:spcAft>
                <a:spcPts val="0"/>
              </a:spcAft>
              <a:buFont typeface="Wingdings" pitchFamily="2" charset="2"/>
              <a:buChar char="§"/>
              <a:defRPr/>
            </a:pPr>
            <a:r>
              <a:rPr lang="en" sz="2200" b="1" dirty="0" smtClean="0">
                <a:latin typeface="Arial" pitchFamily="34" charset="0"/>
                <a:cs typeface="Arial" pitchFamily="34" charset="0"/>
              </a:rPr>
              <a:t>Impaired glucose homeostasis (IGH): </a:t>
            </a:r>
            <a:r>
              <a:rPr lang="sr-Cyrl-RS" sz="2200" b="1" dirty="0" smtClean="0">
                <a:latin typeface="Arial" pitchFamily="34" charset="0"/>
                <a:cs typeface="Arial" pitchFamily="34" charset="0"/>
              </a:rPr>
              <a:t/>
            </a:r>
            <a:br>
              <a:rPr lang="sr-Cyrl-RS" sz="2200" b="1" dirty="0" smtClean="0">
                <a:latin typeface="Arial" pitchFamily="34" charset="0"/>
                <a:cs typeface="Arial" pitchFamily="34" charset="0"/>
              </a:rPr>
            </a:br>
            <a:r>
              <a:rPr lang="en" sz="2200" b="1" dirty="0" smtClean="0">
                <a:latin typeface="Arial" pitchFamily="34" charset="0"/>
                <a:cs typeface="Arial" pitchFamily="34" charset="0"/>
              </a:rPr>
              <a:t>blood glucose + reduced glucose tolerance </a:t>
            </a:r>
            <a:r>
              <a:rPr lang="sr-Cyrl-RS" sz="2200" b="1" dirty="0" smtClean="0">
                <a:latin typeface="Arial" pitchFamily="34" charset="0"/>
                <a:cs typeface="Arial" pitchFamily="34" charset="0"/>
              </a:rPr>
              <a:t/>
            </a:r>
            <a:br>
              <a:rPr lang="sr-Cyrl-RS" sz="2200" b="1" dirty="0" smtClean="0">
                <a:latin typeface="Arial" pitchFamily="34" charset="0"/>
                <a:cs typeface="Arial" pitchFamily="34" charset="0"/>
              </a:rPr>
            </a:br>
            <a:r>
              <a:rPr lang="en" sz="2200" b="1" i="1" dirty="0" smtClean="0">
                <a:latin typeface="Arial" pitchFamily="34" charset="0"/>
                <a:cs typeface="Arial" pitchFamily="34" charset="0"/>
              </a:rPr>
              <a:t>HbA1c</a:t>
            </a:r>
            <a:r>
              <a:rPr lang="en" sz="2200" b="1" dirty="0" smtClean="0">
                <a:latin typeface="Arial" pitchFamily="34" charset="0"/>
                <a:cs typeface="Arial" pitchFamily="34" charset="0"/>
              </a:rPr>
              <a:t>: 5.7-6.4%</a:t>
            </a:r>
            <a:endParaRPr lang="sr-Cyrl-RS" sz="2200" b="1" dirty="0" smtClean="0">
              <a:latin typeface="Arial" pitchFamily="34" charset="0"/>
              <a:cs typeface="Arial" pitchFamily="34" charset="0"/>
            </a:endParaRPr>
          </a:p>
          <a:p>
            <a:pPr marL="274320" indent="-274320" eaLnBrk="1" fontAlgn="auto" hangingPunct="1">
              <a:lnSpc>
                <a:spcPct val="90000"/>
              </a:lnSpc>
              <a:spcAft>
                <a:spcPts val="0"/>
              </a:spcAft>
              <a:buFont typeface="Wingdings" pitchFamily="2" charset="2"/>
              <a:buChar char="§"/>
              <a:defRPr/>
            </a:pPr>
            <a:endParaRPr lang="sr-Cyrl-RS" sz="2000" b="1" dirty="0" smtClean="0">
              <a:latin typeface="Arial" pitchFamily="34" charset="0"/>
              <a:cs typeface="Arial" pitchFamily="34" charset="0"/>
            </a:endParaRPr>
          </a:p>
          <a:p>
            <a:pPr marL="274320" indent="-274320" algn="ctr" eaLnBrk="1" fontAlgn="auto" hangingPunct="1">
              <a:lnSpc>
                <a:spcPct val="90000"/>
              </a:lnSpc>
              <a:spcAft>
                <a:spcPts val="0"/>
              </a:spcAft>
              <a:buFont typeface="Arial" pitchFamily="34" charset="0"/>
              <a:buNone/>
              <a:defRPr/>
            </a:pPr>
            <a:r>
              <a:rPr lang="en" sz="2200" b="1" dirty="0" smtClean="0">
                <a:latin typeface="Arial" pitchFamily="34" charset="0"/>
                <a:cs typeface="Arial" pitchFamily="34" charset="0"/>
              </a:rPr>
              <a:t>IFG and IGT-risk of 25-50% </a:t>
            </a:r>
          </a:p>
          <a:p>
            <a:pPr marL="274320" indent="-274320" algn="ctr" eaLnBrk="1" fontAlgn="auto" hangingPunct="1">
              <a:lnSpc>
                <a:spcPct val="90000"/>
              </a:lnSpc>
              <a:spcAft>
                <a:spcPts val="0"/>
              </a:spcAft>
              <a:buFont typeface="Arial" pitchFamily="34" charset="0"/>
              <a:buNone/>
              <a:defRPr/>
            </a:pPr>
            <a:r>
              <a:rPr lang="en" sz="2200" b="1" dirty="0" smtClean="0">
                <a:latin typeface="Arial" pitchFamily="34" charset="0"/>
                <a:cs typeface="Arial" pitchFamily="34" charset="0"/>
              </a:rPr>
              <a:t>for the development of DM2 in the next 10 yrs.</a:t>
            </a:r>
          </a:p>
          <a:p>
            <a:pPr algn="ctr" eaLnBrk="1" hangingPunct="1">
              <a:spcAft>
                <a:spcPct val="20000"/>
              </a:spcAft>
              <a:buFont typeface="Arial" pitchFamily="34" charset="0"/>
              <a:buNone/>
              <a:defRPr/>
            </a:pPr>
            <a:r>
              <a:rPr lang="en" sz="2200" b="1" dirty="0" smtClean="0">
                <a:latin typeface="Arial" pitchFamily="34" charset="0"/>
                <a:cs typeface="Arial" pitchFamily="34" charset="0"/>
              </a:rPr>
              <a:t>Over time, most patients with IFG, IGT, or both of these disorders will develop DM2 in the absence of therapeutic intervention.</a:t>
            </a:r>
            <a:endParaRPr lang="en-US" sz="2200" b="1" dirty="0" smtClean="0">
              <a:latin typeface="Arial" pitchFamily="34" charset="0"/>
              <a:cs typeface="Arial" pitchFamily="34" charset="0"/>
            </a:endParaRPr>
          </a:p>
          <a:p>
            <a:pPr eaLnBrk="1" hangingPunct="1">
              <a:spcBef>
                <a:spcPct val="50000"/>
              </a:spcBef>
              <a:buFont typeface="Wingdings" pitchFamily="2" charset="2"/>
              <a:buChar char="§"/>
              <a:defRPr/>
            </a:pPr>
            <a:endParaRPr lang="en-US" sz="2000" dirty="0" smtClean="0">
              <a:latin typeface="Arial" pitchFamily="34" charset="0"/>
              <a:cs typeface="Arial" pitchFamily="34" charset="0"/>
            </a:endParaRPr>
          </a:p>
          <a:p>
            <a:pPr marL="274320" indent="-274320" eaLnBrk="1" fontAlgn="auto" hangingPunct="1">
              <a:spcAft>
                <a:spcPts val="0"/>
              </a:spcAft>
              <a:buFont typeface="Wingdings" pitchFamily="2" charset="2"/>
              <a:buChar char="§"/>
              <a:defRPr/>
            </a:pPr>
            <a:endParaRPr lang="en-US" sz="2000" b="1"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Title 1"/>
          <p:cNvSpPr>
            <a:spLocks noGrp="1"/>
          </p:cNvSpPr>
          <p:nvPr>
            <p:ph type="title"/>
          </p:nvPr>
        </p:nvSpPr>
        <p:spPr>
          <a:xfrm>
            <a:off x="457200" y="228600"/>
            <a:ext cx="7848600" cy="457200"/>
          </a:xfrm>
        </p:spPr>
        <p:txBody>
          <a:bodyPr/>
          <a:lstStyle/>
          <a:p>
            <a:pPr eaLnBrk="1" hangingPunct="1"/>
            <a:r>
              <a:rPr lang="en-US" altLang="en-US" sz="3200" b="1" smtClean="0">
                <a:solidFill>
                  <a:srgbClr val="7030A0"/>
                </a:solidFill>
                <a:latin typeface="Arial" pitchFamily="34" charset="0"/>
                <a:cs typeface="Arial" pitchFamily="34" charset="0"/>
              </a:rPr>
              <a:t>Criteria for testing</a:t>
            </a:r>
          </a:p>
        </p:txBody>
      </p:sp>
      <p:sp>
        <p:nvSpPr>
          <p:cNvPr id="92163" name="Content Placeholder 2"/>
          <p:cNvSpPr>
            <a:spLocks noGrp="1"/>
          </p:cNvSpPr>
          <p:nvPr>
            <p:ph idx="1"/>
          </p:nvPr>
        </p:nvSpPr>
        <p:spPr>
          <a:xfrm>
            <a:off x="228600" y="1371600"/>
            <a:ext cx="8915400" cy="5084763"/>
          </a:xfrm>
        </p:spPr>
        <p:txBody>
          <a:bodyPr/>
          <a:lstStyle/>
          <a:p>
            <a:pPr eaLnBrk="1" hangingPunct="1">
              <a:buFont typeface="Wingdings" pitchFamily="2" charset="2"/>
              <a:buChar char="§"/>
            </a:pPr>
            <a:r>
              <a:rPr lang="en-US" altLang="en-US" sz="2000" b="1" smtClean="0">
                <a:latin typeface="Arial" pitchFamily="34" charset="0"/>
                <a:cs typeface="Arial" pitchFamily="34" charset="0"/>
              </a:rPr>
              <a:t>Over 45 years</a:t>
            </a:r>
          </a:p>
          <a:p>
            <a:pPr eaLnBrk="1" hangingPunct="1">
              <a:buFont typeface="Wingdings" pitchFamily="2" charset="2"/>
              <a:buChar char="§"/>
            </a:pPr>
            <a:r>
              <a:rPr lang="en-US" altLang="en-US" sz="2000" b="1" i="1" smtClean="0">
                <a:latin typeface="Arial" pitchFamily="34" charset="0"/>
                <a:cs typeface="Arial" pitchFamily="34" charset="0"/>
              </a:rPr>
              <a:t>Overweight ( </a:t>
            </a:r>
            <a:r>
              <a:rPr lang="en-US" altLang="en-US" sz="2000" b="1" smtClean="0">
                <a:latin typeface="Arial" pitchFamily="34" charset="0"/>
                <a:cs typeface="Arial" pitchFamily="34" charset="0"/>
              </a:rPr>
              <a:t>BMI ≥25 kg/m2)</a:t>
            </a:r>
            <a:endParaRPr lang="en-US" altLang="en-US" sz="2000" b="1" i="1" smtClean="0">
              <a:latin typeface="Arial" pitchFamily="34" charset="0"/>
              <a:cs typeface="Arial" pitchFamily="34" charset="0"/>
            </a:endParaRPr>
          </a:p>
          <a:p>
            <a:pPr eaLnBrk="1" hangingPunct="1">
              <a:buFont typeface="Wingdings" pitchFamily="2" charset="2"/>
              <a:buChar char="§"/>
            </a:pPr>
            <a:r>
              <a:rPr lang="en-US" altLang="en-US" sz="2000" b="1" smtClean="0">
                <a:latin typeface="Arial" pitchFamily="34" charset="0"/>
                <a:cs typeface="Arial" pitchFamily="34" charset="0"/>
              </a:rPr>
              <a:t>Positive family history</a:t>
            </a:r>
          </a:p>
          <a:p>
            <a:pPr eaLnBrk="1" hangingPunct="1">
              <a:buFont typeface="Wingdings" pitchFamily="2" charset="2"/>
              <a:buChar char="§"/>
            </a:pPr>
            <a:r>
              <a:rPr lang="en-US" altLang="en-US" sz="2000" b="1" smtClean="0">
                <a:latin typeface="Arial" pitchFamily="34" charset="0"/>
                <a:cs typeface="Arial" pitchFamily="34" charset="0"/>
              </a:rPr>
              <a:t>Abdominal obesity</a:t>
            </a:r>
          </a:p>
          <a:p>
            <a:pPr eaLnBrk="1" hangingPunct="1">
              <a:buFont typeface="Wingdings" pitchFamily="2" charset="2"/>
              <a:buChar char="§"/>
            </a:pPr>
            <a:r>
              <a:rPr lang="en-US" altLang="en-US" sz="2000" b="1" smtClean="0">
                <a:latin typeface="Arial" pitchFamily="34" charset="0"/>
                <a:cs typeface="Arial" pitchFamily="34" charset="0"/>
              </a:rPr>
              <a:t>Previous GDM (women)</a:t>
            </a:r>
          </a:p>
          <a:p>
            <a:pPr eaLnBrk="1" hangingPunct="1">
              <a:buFont typeface="Wingdings" pitchFamily="2" charset="2"/>
              <a:buChar char="§"/>
            </a:pPr>
            <a:r>
              <a:rPr lang="en-US" altLang="en-US" sz="2000" b="1" smtClean="0">
                <a:latin typeface="Arial" pitchFamily="34" charset="0"/>
                <a:cs typeface="Arial" pitchFamily="34" charset="0"/>
              </a:rPr>
              <a:t>Previous </a:t>
            </a:r>
            <a:r>
              <a:rPr lang="en-US" altLang="en-US" sz="2000" b="1" i="1" smtClean="0">
                <a:latin typeface="Arial" pitchFamily="34" charset="0"/>
                <a:cs typeface="Arial" pitchFamily="34" charset="0"/>
              </a:rPr>
              <a:t>PCO Sy </a:t>
            </a:r>
            <a:r>
              <a:rPr lang="en-US" altLang="en-US" sz="2000" b="1" smtClean="0">
                <a:latin typeface="Arial" pitchFamily="34" charset="0"/>
                <a:cs typeface="Arial" pitchFamily="34" charset="0"/>
              </a:rPr>
              <a:t>(women)</a:t>
            </a:r>
          </a:p>
          <a:p>
            <a:pPr eaLnBrk="1" hangingPunct="1">
              <a:buFont typeface="Wingdings" pitchFamily="2" charset="2"/>
              <a:buChar char="§"/>
            </a:pPr>
            <a:r>
              <a:rPr lang="en-US" altLang="en-US" sz="2000" b="1" smtClean="0">
                <a:latin typeface="Arial" pitchFamily="34" charset="0"/>
                <a:cs typeface="Arial" pitchFamily="34" charset="0"/>
              </a:rPr>
              <a:t>Physical inactivity</a:t>
            </a:r>
          </a:p>
          <a:p>
            <a:pPr eaLnBrk="1" hangingPunct="1">
              <a:buFont typeface="Wingdings" pitchFamily="2" charset="2"/>
              <a:buChar char="§"/>
            </a:pPr>
            <a:r>
              <a:rPr lang="en-US" altLang="en-US" sz="2000" b="1" smtClean="0">
                <a:latin typeface="Arial" pitchFamily="34" charset="0"/>
                <a:cs typeface="Arial" pitchFamily="34" charset="0"/>
              </a:rPr>
              <a:t>Hypertension (≥140/90 mmHg)</a:t>
            </a:r>
          </a:p>
          <a:p>
            <a:pPr eaLnBrk="1" hangingPunct="1">
              <a:buFont typeface="Wingdings" pitchFamily="2" charset="2"/>
              <a:buChar char="§"/>
            </a:pPr>
            <a:r>
              <a:rPr lang="en-US" altLang="en-US" sz="2000" b="1" smtClean="0">
                <a:latin typeface="Arial" pitchFamily="34" charset="0"/>
                <a:cs typeface="Arial" pitchFamily="34" charset="0"/>
              </a:rPr>
              <a:t>HDL &lt;0.90 </a:t>
            </a:r>
            <a:r>
              <a:rPr lang="en-US" altLang="en-US" sz="2000" b="1" i="1" smtClean="0">
                <a:latin typeface="Arial" pitchFamily="34" charset="0"/>
                <a:cs typeface="Arial" pitchFamily="34" charset="0"/>
              </a:rPr>
              <a:t>mmol/l </a:t>
            </a:r>
            <a:r>
              <a:rPr lang="en-US" altLang="en-US" sz="2000" b="1" smtClean="0">
                <a:latin typeface="Arial" pitchFamily="34" charset="0"/>
                <a:cs typeface="Arial" pitchFamily="34" charset="0"/>
              </a:rPr>
              <a:t>and/or TAG&gt;2.82 mmol/l</a:t>
            </a:r>
          </a:p>
          <a:p>
            <a:pPr eaLnBrk="1" hangingPunct="1">
              <a:buFont typeface="Wingdings" pitchFamily="2" charset="2"/>
              <a:buChar char="§"/>
            </a:pPr>
            <a:r>
              <a:rPr lang="en-US" altLang="en-US" sz="2000" b="1" i="1" smtClean="0">
                <a:latin typeface="Arial" pitchFamily="34" charset="0"/>
                <a:cs typeface="Arial" pitchFamily="34" charset="0"/>
              </a:rPr>
              <a:t>IGT </a:t>
            </a:r>
            <a:r>
              <a:rPr lang="en-US" altLang="en-US" sz="2000" b="1" smtClean="0">
                <a:latin typeface="Arial" pitchFamily="34" charset="0"/>
                <a:cs typeface="Arial" pitchFamily="34" charset="0"/>
              </a:rPr>
              <a:t>or </a:t>
            </a:r>
            <a:r>
              <a:rPr lang="en-US" altLang="en-US" sz="2000" b="1" i="1" smtClean="0">
                <a:latin typeface="Arial" pitchFamily="34" charset="0"/>
                <a:cs typeface="Arial" pitchFamily="34" charset="0"/>
              </a:rPr>
              <a:t>IFG </a:t>
            </a:r>
            <a:r>
              <a:rPr lang="en-US" altLang="en-US" sz="2000" b="1" smtClean="0">
                <a:latin typeface="Arial" pitchFamily="34" charset="0"/>
                <a:cs typeface="Arial" pitchFamily="34" charset="0"/>
              </a:rPr>
              <a:t>on earlier testing</a:t>
            </a:r>
          </a:p>
          <a:p>
            <a:pPr eaLnBrk="1" hangingPunct="1">
              <a:buFont typeface="Wingdings" pitchFamily="2" charset="2"/>
              <a:buChar char="§"/>
            </a:pPr>
            <a:r>
              <a:rPr lang="en-US" altLang="en-US" sz="2000" b="1" smtClean="0">
                <a:latin typeface="Arial" pitchFamily="34" charset="0"/>
                <a:cs typeface="Arial" pitchFamily="34" charset="0"/>
              </a:rPr>
              <a:t>Other conditions associated with IR (obesity, </a:t>
            </a:r>
            <a:r>
              <a:rPr lang="en-US" altLang="en-US" sz="2000" b="1" i="1" smtClean="0">
                <a:latin typeface="Arial" pitchFamily="34" charset="0"/>
                <a:cs typeface="Arial" pitchFamily="34" charset="0"/>
              </a:rPr>
              <a:t>acanthosis nigricans)</a:t>
            </a:r>
            <a:endParaRPr lang="en-US" altLang="en-US" sz="2000" b="1" smtClean="0">
              <a:latin typeface="Arial" pitchFamily="34" charset="0"/>
              <a:cs typeface="Arial" pitchFamily="34" charset="0"/>
            </a:endParaRPr>
          </a:p>
          <a:p>
            <a:pPr eaLnBrk="1" hangingPunct="1">
              <a:buFont typeface="Wingdings" pitchFamily="2" charset="2"/>
              <a:buChar char="§"/>
            </a:pPr>
            <a:r>
              <a:rPr lang="en-US" altLang="en-US" sz="2000" b="1" smtClean="0">
                <a:latin typeface="Arial" pitchFamily="34" charset="0"/>
                <a:cs typeface="Arial" pitchFamily="34" charset="0"/>
              </a:rPr>
              <a:t>CVD history</a:t>
            </a:r>
          </a:p>
          <a:p>
            <a:pPr eaLnBrk="1" hangingPunct="1"/>
            <a:endParaRPr lang="en-US" altLang="en-US" i="1" smtClean="0"/>
          </a:p>
          <a:p>
            <a:pPr eaLnBrk="1" hangingPunct="1"/>
            <a:endParaRPr lang="en-US" altLang="en-US" smtClean="0"/>
          </a:p>
        </p:txBody>
      </p:sp>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Line 2"/>
          <p:cNvSpPr>
            <a:spLocks noChangeShapeType="1"/>
          </p:cNvSpPr>
          <p:nvPr/>
        </p:nvSpPr>
        <p:spPr bwMode="auto">
          <a:xfrm>
            <a:off x="685800" y="3505200"/>
            <a:ext cx="7467600" cy="0"/>
          </a:xfrm>
          <a:prstGeom prst="line">
            <a:avLst/>
          </a:prstGeom>
          <a:noFill/>
          <a:ln w="57150">
            <a:solidFill>
              <a:schemeClr val="tx1"/>
            </a:solidFill>
            <a:round/>
            <a:headEnd/>
            <a:tailEnd/>
          </a:ln>
        </p:spPr>
        <p:txBody>
          <a:bodyPr/>
          <a:lstStyle/>
          <a:p>
            <a:endParaRPr lang="en-US"/>
          </a:p>
        </p:txBody>
      </p:sp>
      <p:sp>
        <p:nvSpPr>
          <p:cNvPr id="233475" name="AutoShape 3"/>
          <p:cNvSpPr>
            <a:spLocks noChangeArrowheads="1"/>
          </p:cNvSpPr>
          <p:nvPr/>
        </p:nvSpPr>
        <p:spPr bwMode="auto">
          <a:xfrm>
            <a:off x="1371600" y="3352800"/>
            <a:ext cx="228600" cy="304800"/>
          </a:xfrm>
          <a:prstGeom prst="flowChartConnector">
            <a:avLst/>
          </a:prstGeom>
          <a:solidFill>
            <a:srgbClr val="FF3300"/>
          </a:solidFill>
          <a:ln w="9525">
            <a:solidFill>
              <a:schemeClr val="tx1"/>
            </a:solidFill>
            <a:round/>
            <a:headEnd/>
            <a:tailEnd/>
          </a:ln>
        </p:spPr>
        <p:txBody>
          <a:bodyPr wrap="none" anchor="ctr"/>
          <a:lstStyle/>
          <a:p>
            <a:endParaRPr lang="en-US" altLang="en-US">
              <a:latin typeface="Calibri" pitchFamily="34" charset="0"/>
            </a:endParaRPr>
          </a:p>
        </p:txBody>
      </p:sp>
      <p:sp>
        <p:nvSpPr>
          <p:cNvPr id="233476" name="AutoShape 4"/>
          <p:cNvSpPr>
            <a:spLocks noChangeArrowheads="1"/>
          </p:cNvSpPr>
          <p:nvPr/>
        </p:nvSpPr>
        <p:spPr bwMode="auto">
          <a:xfrm>
            <a:off x="6781800" y="3352800"/>
            <a:ext cx="228600" cy="304800"/>
          </a:xfrm>
          <a:prstGeom prst="flowChartConnector">
            <a:avLst/>
          </a:prstGeom>
          <a:solidFill>
            <a:srgbClr val="FF3300"/>
          </a:solidFill>
          <a:ln w="9525">
            <a:solidFill>
              <a:schemeClr val="tx1"/>
            </a:solidFill>
            <a:round/>
            <a:headEnd/>
            <a:tailEnd/>
          </a:ln>
        </p:spPr>
        <p:txBody>
          <a:bodyPr wrap="none" anchor="ctr"/>
          <a:lstStyle/>
          <a:p>
            <a:endParaRPr lang="en-US" altLang="en-US">
              <a:latin typeface="Calibri" pitchFamily="34" charset="0"/>
            </a:endParaRPr>
          </a:p>
        </p:txBody>
      </p:sp>
      <p:sp>
        <p:nvSpPr>
          <p:cNvPr id="233478" name="AutoShape 6"/>
          <p:cNvSpPr>
            <a:spLocks noChangeArrowheads="1"/>
          </p:cNvSpPr>
          <p:nvPr/>
        </p:nvSpPr>
        <p:spPr bwMode="auto">
          <a:xfrm>
            <a:off x="4343400" y="3352800"/>
            <a:ext cx="228600" cy="304800"/>
          </a:xfrm>
          <a:prstGeom prst="flowChartConnector">
            <a:avLst/>
          </a:prstGeom>
          <a:solidFill>
            <a:srgbClr val="FF3300"/>
          </a:solidFill>
          <a:ln w="9525">
            <a:solidFill>
              <a:schemeClr val="tx1"/>
            </a:solidFill>
            <a:round/>
            <a:headEnd/>
            <a:tailEnd/>
          </a:ln>
        </p:spPr>
        <p:txBody>
          <a:bodyPr wrap="none" anchor="ctr"/>
          <a:lstStyle/>
          <a:p>
            <a:endParaRPr lang="en-US" altLang="en-US">
              <a:latin typeface="Calibri" pitchFamily="34" charset="0"/>
            </a:endParaRPr>
          </a:p>
        </p:txBody>
      </p:sp>
      <p:sp>
        <p:nvSpPr>
          <p:cNvPr id="233479" name="AutoShape 7"/>
          <p:cNvSpPr>
            <a:spLocks noChangeArrowheads="1"/>
          </p:cNvSpPr>
          <p:nvPr/>
        </p:nvSpPr>
        <p:spPr bwMode="auto">
          <a:xfrm>
            <a:off x="3048000" y="3352800"/>
            <a:ext cx="381000" cy="304800"/>
          </a:xfrm>
          <a:prstGeom prst="flowChartConnector">
            <a:avLst/>
          </a:prstGeom>
          <a:solidFill>
            <a:srgbClr val="FF3300"/>
          </a:solidFill>
          <a:ln w="9525">
            <a:solidFill>
              <a:schemeClr val="tx1"/>
            </a:solidFill>
            <a:round/>
            <a:headEnd/>
            <a:tailEnd/>
          </a:ln>
        </p:spPr>
        <p:txBody>
          <a:bodyPr wrap="none" anchor="ctr"/>
          <a:lstStyle/>
          <a:p>
            <a:endParaRPr lang="en-US" altLang="en-US">
              <a:latin typeface="Calibri" pitchFamily="34" charset="0"/>
            </a:endParaRPr>
          </a:p>
        </p:txBody>
      </p:sp>
      <p:sp>
        <p:nvSpPr>
          <p:cNvPr id="233482" name="AutoShape 10"/>
          <p:cNvSpPr>
            <a:spLocks noChangeArrowheads="1"/>
          </p:cNvSpPr>
          <p:nvPr/>
        </p:nvSpPr>
        <p:spPr bwMode="auto">
          <a:xfrm>
            <a:off x="838200" y="1371600"/>
            <a:ext cx="1676400" cy="838200"/>
          </a:xfrm>
          <a:prstGeom prst="rightArrow">
            <a:avLst>
              <a:gd name="adj1" fmla="val 50000"/>
              <a:gd name="adj2" fmla="val 50000"/>
            </a:avLst>
          </a:prstGeom>
          <a:solidFill>
            <a:schemeClr val="hlink"/>
          </a:solidFill>
          <a:ln w="9525">
            <a:solidFill>
              <a:schemeClr val="tx1"/>
            </a:solidFill>
            <a:miter lim="800000"/>
            <a:headEnd/>
            <a:tailEnd/>
          </a:ln>
        </p:spPr>
        <p:txBody>
          <a:bodyPr wrap="none" anchor="ctr"/>
          <a:lstStyle/>
          <a:p>
            <a:pPr algn="ctr"/>
            <a:r>
              <a:rPr lang="en-US" altLang="en-US" b="1">
                <a:solidFill>
                  <a:schemeClr val="bg1"/>
                </a:solidFill>
                <a:latin typeface="Calibri" pitchFamily="34" charset="0"/>
              </a:rPr>
              <a:t>Risk factors</a:t>
            </a:r>
          </a:p>
        </p:txBody>
      </p:sp>
      <p:sp>
        <p:nvSpPr>
          <p:cNvPr id="233483" name="AutoShape 11"/>
          <p:cNvSpPr>
            <a:spLocks noChangeArrowheads="1"/>
          </p:cNvSpPr>
          <p:nvPr/>
        </p:nvSpPr>
        <p:spPr bwMode="auto">
          <a:xfrm>
            <a:off x="2590800" y="381000"/>
            <a:ext cx="1676400" cy="1981200"/>
          </a:xfrm>
          <a:prstGeom prst="rightArrow">
            <a:avLst>
              <a:gd name="adj1" fmla="val 50000"/>
              <a:gd name="adj2" fmla="val 25000"/>
            </a:avLst>
          </a:prstGeom>
          <a:solidFill>
            <a:schemeClr val="hlink"/>
          </a:solidFill>
          <a:ln w="9525">
            <a:solidFill>
              <a:schemeClr val="tx1"/>
            </a:solidFill>
            <a:miter lim="800000"/>
            <a:headEnd/>
            <a:tailEnd/>
          </a:ln>
        </p:spPr>
        <p:txBody>
          <a:bodyPr wrap="none" anchor="ctr"/>
          <a:lstStyle/>
          <a:p>
            <a:pPr algn="ctr"/>
            <a:r>
              <a:rPr lang="en-US" altLang="en-US" b="1">
                <a:solidFill>
                  <a:schemeClr val="bg1"/>
                </a:solidFill>
                <a:latin typeface="Calibri" pitchFamily="34" charset="0"/>
              </a:rPr>
              <a:t>Prediabetes</a:t>
            </a:r>
          </a:p>
        </p:txBody>
      </p:sp>
      <p:sp>
        <p:nvSpPr>
          <p:cNvPr id="233484" name="AutoShape 12"/>
          <p:cNvSpPr>
            <a:spLocks noChangeArrowheads="1"/>
          </p:cNvSpPr>
          <p:nvPr/>
        </p:nvSpPr>
        <p:spPr bwMode="auto">
          <a:xfrm>
            <a:off x="4343400" y="0"/>
            <a:ext cx="4419600" cy="2819400"/>
          </a:xfrm>
          <a:prstGeom prst="rightArrow">
            <a:avLst>
              <a:gd name="adj1" fmla="val 50000"/>
              <a:gd name="adj2" fmla="val 39189"/>
            </a:avLst>
          </a:prstGeom>
          <a:solidFill>
            <a:schemeClr val="hlink"/>
          </a:solidFill>
          <a:ln w="9525">
            <a:solidFill>
              <a:schemeClr val="tx1"/>
            </a:solidFill>
            <a:miter lim="800000"/>
            <a:headEnd/>
            <a:tailEnd/>
          </a:ln>
        </p:spPr>
        <p:txBody>
          <a:bodyPr wrap="none" anchor="ctr"/>
          <a:lstStyle/>
          <a:p>
            <a:pPr algn="ctr"/>
            <a:r>
              <a:rPr lang="en-US" altLang="en-US" b="1">
                <a:solidFill>
                  <a:schemeClr val="bg1"/>
                </a:solidFill>
                <a:latin typeface="Calibri" pitchFamily="34" charset="0"/>
              </a:rPr>
              <a:t>Clinical Clinical</a:t>
            </a:r>
          </a:p>
          <a:p>
            <a:pPr algn="ctr"/>
            <a:r>
              <a:rPr lang="en-US" altLang="en-US" b="1">
                <a:solidFill>
                  <a:schemeClr val="bg1"/>
                </a:solidFill>
                <a:latin typeface="Calibri" pitchFamily="34" charset="0"/>
              </a:rPr>
              <a:t>unmanifest manifest</a:t>
            </a:r>
          </a:p>
          <a:p>
            <a:pPr algn="ctr"/>
            <a:r>
              <a:rPr lang="en-US" altLang="en-US" b="1">
                <a:solidFill>
                  <a:schemeClr val="bg1"/>
                </a:solidFill>
                <a:latin typeface="Calibri" pitchFamily="34" charset="0"/>
              </a:rPr>
              <a:t>DM type 2 DM type 2</a:t>
            </a:r>
          </a:p>
        </p:txBody>
      </p:sp>
      <p:sp>
        <p:nvSpPr>
          <p:cNvPr id="233485" name="AutoShape 13"/>
          <p:cNvSpPr>
            <a:spLocks noChangeArrowheads="1"/>
          </p:cNvSpPr>
          <p:nvPr/>
        </p:nvSpPr>
        <p:spPr bwMode="auto">
          <a:xfrm>
            <a:off x="3200400" y="3733800"/>
            <a:ext cx="2514600" cy="2743200"/>
          </a:xfrm>
          <a:prstGeom prst="upArrowCallout">
            <a:avLst>
              <a:gd name="adj1" fmla="val 25000"/>
              <a:gd name="adj2" fmla="val 25000"/>
              <a:gd name="adj3" fmla="val 18182"/>
              <a:gd name="adj4" fmla="val 66667"/>
            </a:avLst>
          </a:prstGeom>
          <a:solidFill>
            <a:srgbClr val="FF3300"/>
          </a:solidFill>
          <a:ln w="9525">
            <a:solidFill>
              <a:schemeClr val="tx1"/>
            </a:solidFill>
            <a:miter lim="800000"/>
            <a:headEnd/>
            <a:tailEnd/>
          </a:ln>
        </p:spPr>
        <p:txBody>
          <a:bodyPr wrap="none" anchor="ctr"/>
          <a:lstStyle/>
          <a:p>
            <a:pPr algn="ctr"/>
            <a:r>
              <a:rPr lang="en-US" altLang="en-US" b="1">
                <a:solidFill>
                  <a:schemeClr val="bg1"/>
                </a:solidFill>
                <a:latin typeface="Calibri" pitchFamily="34" charset="0"/>
              </a:rPr>
              <a:t>CLINICAL</a:t>
            </a:r>
          </a:p>
          <a:p>
            <a:pPr algn="ctr"/>
            <a:r>
              <a:rPr lang="en-US" altLang="en-US" b="1">
                <a:solidFill>
                  <a:schemeClr val="bg1"/>
                </a:solidFill>
                <a:latin typeface="Calibri" pitchFamily="34" charset="0"/>
              </a:rPr>
              <a:t>TIMELY,</a:t>
            </a:r>
          </a:p>
          <a:p>
            <a:pPr algn="ctr"/>
            <a:r>
              <a:rPr lang="en-US" altLang="en-US" b="1">
                <a:solidFill>
                  <a:schemeClr val="bg1"/>
                </a:solidFill>
                <a:latin typeface="Calibri" pitchFamily="34" charset="0"/>
              </a:rPr>
              <a:t>BUT PATHOPHYSIOLOGY</a:t>
            </a:r>
          </a:p>
          <a:p>
            <a:pPr algn="ctr"/>
            <a:r>
              <a:rPr lang="en-US" altLang="en-US" b="1">
                <a:solidFill>
                  <a:schemeClr val="bg1"/>
                </a:solidFill>
                <a:latin typeface="Calibri" pitchFamily="34" charset="0"/>
              </a:rPr>
              <a:t>LATE DIAGNOSIS</a:t>
            </a:r>
          </a:p>
        </p:txBody>
      </p:sp>
      <p:sp>
        <p:nvSpPr>
          <p:cNvPr id="233486" name="AutoShape 14"/>
          <p:cNvSpPr>
            <a:spLocks noChangeArrowheads="1"/>
          </p:cNvSpPr>
          <p:nvPr/>
        </p:nvSpPr>
        <p:spPr bwMode="auto">
          <a:xfrm>
            <a:off x="838200" y="609600"/>
            <a:ext cx="1676400" cy="838200"/>
          </a:xfrm>
          <a:prstGeom prst="rightArrow">
            <a:avLst>
              <a:gd name="adj1" fmla="val 50000"/>
              <a:gd name="adj2" fmla="val 50000"/>
            </a:avLst>
          </a:prstGeom>
          <a:solidFill>
            <a:schemeClr val="hlink"/>
          </a:solidFill>
          <a:ln w="9525">
            <a:solidFill>
              <a:schemeClr val="tx1"/>
            </a:solidFill>
            <a:miter lim="800000"/>
            <a:headEnd/>
            <a:tailEnd/>
          </a:ln>
        </p:spPr>
        <p:txBody>
          <a:bodyPr wrap="none" anchor="ctr"/>
          <a:lstStyle/>
          <a:p>
            <a:pPr algn="ctr"/>
            <a:r>
              <a:rPr lang="en-US" altLang="en-US" b="1">
                <a:solidFill>
                  <a:schemeClr val="bg1"/>
                </a:solidFill>
                <a:latin typeface="Calibri" pitchFamily="34" charset="0"/>
              </a:rPr>
              <a:t>Heritage</a:t>
            </a:r>
          </a:p>
        </p:txBody>
      </p:sp>
      <p:sp>
        <p:nvSpPr>
          <p:cNvPr id="233487" name="AutoShape 15"/>
          <p:cNvSpPr>
            <a:spLocks noChangeArrowheads="1"/>
          </p:cNvSpPr>
          <p:nvPr/>
        </p:nvSpPr>
        <p:spPr bwMode="auto">
          <a:xfrm>
            <a:off x="6096000" y="3657600"/>
            <a:ext cx="1676400" cy="2057400"/>
          </a:xfrm>
          <a:prstGeom prst="upArrowCallout">
            <a:avLst>
              <a:gd name="adj1" fmla="val 25000"/>
              <a:gd name="adj2" fmla="val 25000"/>
              <a:gd name="adj3" fmla="val 20455"/>
              <a:gd name="adj4" fmla="val 66667"/>
            </a:avLst>
          </a:prstGeom>
          <a:solidFill>
            <a:srgbClr val="FF3300"/>
          </a:solidFill>
          <a:ln w="9525">
            <a:solidFill>
              <a:schemeClr val="tx1"/>
            </a:solidFill>
            <a:miter lim="800000"/>
            <a:headEnd/>
            <a:tailEnd/>
          </a:ln>
        </p:spPr>
        <p:txBody>
          <a:bodyPr wrap="none" anchor="ctr"/>
          <a:lstStyle/>
          <a:p>
            <a:pPr algn="ctr"/>
            <a:endParaRPr lang="sl-SI" altLang="en-US" b="1">
              <a:solidFill>
                <a:schemeClr val="bg1"/>
              </a:solidFill>
              <a:latin typeface="Calibri" pitchFamily="34" charset="0"/>
            </a:endParaRPr>
          </a:p>
          <a:p>
            <a:pPr algn="ctr"/>
            <a:r>
              <a:rPr lang="en-US" altLang="en-US" b="1">
                <a:solidFill>
                  <a:schemeClr val="bg1"/>
                </a:solidFill>
                <a:latin typeface="Calibri" pitchFamily="34" charset="0"/>
              </a:rPr>
              <a:t>LATE</a:t>
            </a:r>
          </a:p>
          <a:p>
            <a:pPr algn="ctr"/>
            <a:r>
              <a:rPr lang="en-US" altLang="en-US" b="1">
                <a:solidFill>
                  <a:schemeClr val="bg1"/>
                </a:solidFill>
                <a:latin typeface="Calibri" pitchFamily="34" charset="0"/>
              </a:rPr>
              <a:t>CLINICAL</a:t>
            </a:r>
          </a:p>
          <a:p>
            <a:pPr algn="ctr"/>
            <a:r>
              <a:rPr lang="en-US" altLang="en-US" b="1">
                <a:solidFill>
                  <a:schemeClr val="bg1"/>
                </a:solidFill>
                <a:latin typeface="Calibri" pitchFamily="34" charset="0"/>
              </a:rPr>
              <a:t>DIAGNOSIS</a:t>
            </a:r>
          </a:p>
          <a:p>
            <a:pPr algn="ctr"/>
            <a:endParaRPr lang="en-US" altLang="en-US" b="1">
              <a:solidFill>
                <a:schemeClr val="bg1"/>
              </a:solidFill>
              <a:latin typeface="Calibri" pitchFamily="34" charset="0"/>
            </a:endParaRPr>
          </a:p>
        </p:txBody>
      </p:sp>
      <p:sp>
        <p:nvSpPr>
          <p:cNvPr id="233488" name="AutoShape 16"/>
          <p:cNvSpPr>
            <a:spLocks noChangeArrowheads="1"/>
          </p:cNvSpPr>
          <p:nvPr/>
        </p:nvSpPr>
        <p:spPr bwMode="auto">
          <a:xfrm>
            <a:off x="533400" y="3733800"/>
            <a:ext cx="1828800" cy="2057400"/>
          </a:xfrm>
          <a:prstGeom prst="upArrowCallout">
            <a:avLst>
              <a:gd name="adj1" fmla="val 25000"/>
              <a:gd name="adj2" fmla="val 25000"/>
              <a:gd name="adj3" fmla="val 18750"/>
              <a:gd name="adj4" fmla="val 66667"/>
            </a:avLst>
          </a:prstGeom>
          <a:solidFill>
            <a:srgbClr val="FF3300"/>
          </a:solidFill>
          <a:ln w="9525">
            <a:solidFill>
              <a:schemeClr val="tx1"/>
            </a:solidFill>
            <a:miter lim="800000"/>
            <a:headEnd/>
            <a:tailEnd/>
          </a:ln>
        </p:spPr>
        <p:txBody>
          <a:bodyPr wrap="none" anchor="ctr"/>
          <a:lstStyle/>
          <a:p>
            <a:pPr algn="ctr"/>
            <a:r>
              <a:rPr lang="en-US" altLang="en-US" b="1">
                <a:solidFill>
                  <a:schemeClr val="bg1"/>
                </a:solidFill>
                <a:latin typeface="Calibri" pitchFamily="34" charset="0"/>
              </a:rPr>
              <a:t>NOT REPRO-</a:t>
            </a:r>
          </a:p>
          <a:p>
            <a:pPr algn="ctr"/>
            <a:r>
              <a:rPr lang="en-US" altLang="en-US" b="1">
                <a:solidFill>
                  <a:schemeClr val="bg1"/>
                </a:solidFill>
                <a:latin typeface="Calibri" pitchFamily="34" charset="0"/>
              </a:rPr>
              <a:t>KNOWLEDGE</a:t>
            </a:r>
          </a:p>
          <a:p>
            <a:pPr algn="ctr"/>
            <a:r>
              <a:rPr lang="en-US" altLang="en-US" b="1">
                <a:solidFill>
                  <a:schemeClr val="bg1"/>
                </a:solidFill>
                <a:latin typeface="Calibri" pitchFamily="34" charset="0"/>
              </a:rPr>
              <a:t>FACTOR</a:t>
            </a:r>
          </a:p>
          <a:p>
            <a:pPr algn="ctr"/>
            <a:r>
              <a:rPr lang="en-US" altLang="en-US" b="1">
                <a:solidFill>
                  <a:schemeClr val="bg1"/>
                </a:solidFill>
                <a:latin typeface="Calibri" pitchFamily="34" charset="0"/>
              </a:rPr>
              <a:t>RISK</a:t>
            </a:r>
          </a:p>
        </p:txBody>
      </p:sp>
      <p:sp>
        <p:nvSpPr>
          <p:cNvPr id="233489" name="AutoShape 17"/>
          <p:cNvSpPr>
            <a:spLocks noChangeArrowheads="1"/>
          </p:cNvSpPr>
          <p:nvPr/>
        </p:nvSpPr>
        <p:spPr bwMode="auto">
          <a:xfrm>
            <a:off x="2438400" y="1981200"/>
            <a:ext cx="1752600" cy="1219200"/>
          </a:xfrm>
          <a:prstGeom prst="upDownArrowCallout">
            <a:avLst>
              <a:gd name="adj1" fmla="val 35938"/>
              <a:gd name="adj2" fmla="val 35938"/>
              <a:gd name="adj3" fmla="val 12500"/>
              <a:gd name="adj4" fmla="val 50000"/>
            </a:avLst>
          </a:prstGeom>
          <a:gradFill rotWithShape="0">
            <a:gsLst>
              <a:gs pos="0">
                <a:srgbClr val="339966"/>
              </a:gs>
              <a:gs pos="100000">
                <a:srgbClr val="18472F"/>
              </a:gs>
            </a:gsLst>
            <a:path path="rect">
              <a:fillToRect l="50000" t="50000" r="50000" b="50000"/>
            </a:path>
          </a:gradFill>
          <a:ln w="9525">
            <a:solidFill>
              <a:schemeClr val="tx1"/>
            </a:solidFill>
            <a:miter lim="800000"/>
            <a:headEnd/>
            <a:tailEnd/>
          </a:ln>
        </p:spPr>
        <p:txBody>
          <a:bodyPr wrap="none" anchor="ctr"/>
          <a:lstStyle/>
          <a:p>
            <a:pPr algn="ctr"/>
            <a:r>
              <a:rPr lang="en-US" altLang="en-US" b="1">
                <a:latin typeface="Calibri" pitchFamily="34" charset="0"/>
              </a:rPr>
              <a:t>FOCUS</a:t>
            </a:r>
          </a:p>
          <a:p>
            <a:pPr algn="ctr"/>
            <a:r>
              <a:rPr lang="en-US" altLang="en-US" b="1">
                <a:latin typeface="Calibri" pitchFamily="34" charset="0"/>
              </a:rPr>
              <a:t>ACTIVITIES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33482"/>
                                        </p:tgtEl>
                                        <p:attrNameLst>
                                          <p:attrName>style.visibility</p:attrName>
                                        </p:attrNameLst>
                                      </p:cBhvr>
                                      <p:to>
                                        <p:strVal val="visible"/>
                                      </p:to>
                                    </p:set>
                                    <p:anim calcmode="lin" valueType="num">
                                      <p:cBhvr additive="base">
                                        <p:cTn id="7" dur="500" fill="hold"/>
                                        <p:tgtEl>
                                          <p:spTgt spid="233482"/>
                                        </p:tgtEl>
                                        <p:attrNameLst>
                                          <p:attrName>ppt_x</p:attrName>
                                        </p:attrNameLst>
                                      </p:cBhvr>
                                      <p:tavLst>
                                        <p:tav tm="0">
                                          <p:val>
                                            <p:strVal val="0-#ppt_w/2"/>
                                          </p:val>
                                        </p:tav>
                                        <p:tav tm="100000">
                                          <p:val>
                                            <p:strVal val="#ppt_x"/>
                                          </p:val>
                                        </p:tav>
                                      </p:tavLst>
                                    </p:anim>
                                    <p:anim calcmode="lin" valueType="num">
                                      <p:cBhvr additive="base">
                                        <p:cTn id="8" dur="500" fill="hold"/>
                                        <p:tgtEl>
                                          <p:spTgt spid="233482"/>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233486"/>
                                        </p:tgtEl>
                                        <p:attrNameLst>
                                          <p:attrName>style.visibility</p:attrName>
                                        </p:attrNameLst>
                                      </p:cBhvr>
                                      <p:to>
                                        <p:strVal val="visible"/>
                                      </p:to>
                                    </p:set>
                                    <p:anim calcmode="lin" valueType="num">
                                      <p:cBhvr additive="base">
                                        <p:cTn id="12" dur="500" fill="hold"/>
                                        <p:tgtEl>
                                          <p:spTgt spid="233486"/>
                                        </p:tgtEl>
                                        <p:attrNameLst>
                                          <p:attrName>ppt_x</p:attrName>
                                        </p:attrNameLst>
                                      </p:cBhvr>
                                      <p:tavLst>
                                        <p:tav tm="0">
                                          <p:val>
                                            <p:strVal val="0-#ppt_w/2"/>
                                          </p:val>
                                        </p:tav>
                                        <p:tav tm="100000">
                                          <p:val>
                                            <p:strVal val="#ppt_x"/>
                                          </p:val>
                                        </p:tav>
                                      </p:tavLst>
                                    </p:anim>
                                    <p:anim calcmode="lin" valueType="num">
                                      <p:cBhvr additive="base">
                                        <p:cTn id="13" dur="500" fill="hold"/>
                                        <p:tgtEl>
                                          <p:spTgt spid="233486"/>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233483"/>
                                        </p:tgtEl>
                                        <p:attrNameLst>
                                          <p:attrName>style.visibility</p:attrName>
                                        </p:attrNameLst>
                                      </p:cBhvr>
                                      <p:to>
                                        <p:strVal val="visible"/>
                                      </p:to>
                                    </p:set>
                                    <p:animEffect transition="in" filter="wipe(left)">
                                      <p:cBhvr>
                                        <p:cTn id="18" dur="500"/>
                                        <p:tgtEl>
                                          <p:spTgt spid="233483"/>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233484"/>
                                        </p:tgtEl>
                                        <p:attrNameLst>
                                          <p:attrName>style.visibility</p:attrName>
                                        </p:attrNameLst>
                                      </p:cBhvr>
                                      <p:to>
                                        <p:strVal val="visible"/>
                                      </p:to>
                                    </p:set>
                                    <p:animEffect transition="in" filter="wipe(left)">
                                      <p:cBhvr>
                                        <p:cTn id="23" dur="500"/>
                                        <p:tgtEl>
                                          <p:spTgt spid="233484"/>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9" presetClass="entr" presetSubtype="0" fill="hold" grpId="0" nodeType="clickEffect">
                                  <p:stCondLst>
                                    <p:cond delay="0"/>
                                  </p:stCondLst>
                                  <p:childTnLst>
                                    <p:set>
                                      <p:cBhvr>
                                        <p:cTn id="27" dur="1" fill="hold">
                                          <p:stCondLst>
                                            <p:cond delay="0"/>
                                          </p:stCondLst>
                                        </p:cTn>
                                        <p:tgtEl>
                                          <p:spTgt spid="233475"/>
                                        </p:tgtEl>
                                        <p:attrNameLst>
                                          <p:attrName>style.visibility</p:attrName>
                                        </p:attrNameLst>
                                      </p:cBhvr>
                                      <p:to>
                                        <p:strVal val="visible"/>
                                      </p:to>
                                    </p:set>
                                    <p:animEffect transition="in" filter="dissolve">
                                      <p:cBhvr>
                                        <p:cTn id="28" dur="500"/>
                                        <p:tgtEl>
                                          <p:spTgt spid="233475"/>
                                        </p:tgtEl>
                                      </p:cBhvr>
                                    </p:animEffect>
                                  </p:childTnLst>
                                </p:cTn>
                              </p:par>
                            </p:childTnLst>
                          </p:cTn>
                        </p:par>
                        <p:par>
                          <p:cTn id="29" fill="hold" nodeType="afterGroup">
                            <p:stCondLst>
                              <p:cond delay="500"/>
                            </p:stCondLst>
                            <p:childTnLst>
                              <p:par>
                                <p:cTn id="30" presetID="2" presetClass="entr" presetSubtype="4" fill="hold" grpId="0" nodeType="afterEffect">
                                  <p:stCondLst>
                                    <p:cond delay="0"/>
                                  </p:stCondLst>
                                  <p:childTnLst>
                                    <p:set>
                                      <p:cBhvr>
                                        <p:cTn id="31" dur="1" fill="hold">
                                          <p:stCondLst>
                                            <p:cond delay="0"/>
                                          </p:stCondLst>
                                        </p:cTn>
                                        <p:tgtEl>
                                          <p:spTgt spid="233488"/>
                                        </p:tgtEl>
                                        <p:attrNameLst>
                                          <p:attrName>style.visibility</p:attrName>
                                        </p:attrNameLst>
                                      </p:cBhvr>
                                      <p:to>
                                        <p:strVal val="visible"/>
                                      </p:to>
                                    </p:set>
                                    <p:anim calcmode="lin" valueType="num">
                                      <p:cBhvr additive="base">
                                        <p:cTn id="32" dur="500" fill="hold"/>
                                        <p:tgtEl>
                                          <p:spTgt spid="233488"/>
                                        </p:tgtEl>
                                        <p:attrNameLst>
                                          <p:attrName>ppt_x</p:attrName>
                                        </p:attrNameLst>
                                      </p:cBhvr>
                                      <p:tavLst>
                                        <p:tav tm="0">
                                          <p:val>
                                            <p:strVal val="#ppt_x"/>
                                          </p:val>
                                        </p:tav>
                                        <p:tav tm="100000">
                                          <p:val>
                                            <p:strVal val="#ppt_x"/>
                                          </p:val>
                                        </p:tav>
                                      </p:tavLst>
                                    </p:anim>
                                    <p:anim calcmode="lin" valueType="num">
                                      <p:cBhvr additive="base">
                                        <p:cTn id="33" dur="500" fill="hold"/>
                                        <p:tgtEl>
                                          <p:spTgt spid="233488"/>
                                        </p:tgtEl>
                                        <p:attrNameLst>
                                          <p:attrName>ppt_y</p:attrName>
                                        </p:attrNameLst>
                                      </p:cBhvr>
                                      <p:tavLst>
                                        <p:tav tm="0">
                                          <p:val>
                                            <p:strVal val="1+#ppt_h/2"/>
                                          </p:val>
                                        </p:tav>
                                        <p:tav tm="100000">
                                          <p:val>
                                            <p:strVal val="#ppt_y"/>
                                          </p:val>
                                        </p:tav>
                                      </p:tavLst>
                                    </p:anim>
                                  </p:childTnLst>
                                </p:cTn>
                              </p:par>
                            </p:childTnLst>
                          </p:cTn>
                        </p:par>
                      </p:childTnLst>
                    </p:cTn>
                  </p:par>
                  <p:par>
                    <p:cTn id="34" fill="hold" nodeType="clickPar">
                      <p:stCondLst>
                        <p:cond delay="indefinite"/>
                      </p:stCondLst>
                      <p:childTnLst>
                        <p:par>
                          <p:cTn id="35" fill="hold" nodeType="withGroup">
                            <p:stCondLst>
                              <p:cond delay="0"/>
                            </p:stCondLst>
                            <p:childTnLst>
                              <p:par>
                                <p:cTn id="36" presetID="9" presetClass="entr" presetSubtype="0" fill="hold" grpId="0" nodeType="clickEffect">
                                  <p:stCondLst>
                                    <p:cond delay="0"/>
                                  </p:stCondLst>
                                  <p:childTnLst>
                                    <p:set>
                                      <p:cBhvr>
                                        <p:cTn id="37" dur="1" fill="hold">
                                          <p:stCondLst>
                                            <p:cond delay="0"/>
                                          </p:stCondLst>
                                        </p:cTn>
                                        <p:tgtEl>
                                          <p:spTgt spid="233476"/>
                                        </p:tgtEl>
                                        <p:attrNameLst>
                                          <p:attrName>style.visibility</p:attrName>
                                        </p:attrNameLst>
                                      </p:cBhvr>
                                      <p:to>
                                        <p:strVal val="visible"/>
                                      </p:to>
                                    </p:set>
                                    <p:animEffect transition="in" filter="dissolve">
                                      <p:cBhvr>
                                        <p:cTn id="38" dur="500"/>
                                        <p:tgtEl>
                                          <p:spTgt spid="233476"/>
                                        </p:tgtEl>
                                      </p:cBhvr>
                                    </p:animEffect>
                                  </p:childTnLst>
                                </p:cTn>
                              </p:par>
                            </p:childTnLst>
                          </p:cTn>
                        </p:par>
                        <p:par>
                          <p:cTn id="39" fill="hold" nodeType="afterGroup">
                            <p:stCondLst>
                              <p:cond delay="500"/>
                            </p:stCondLst>
                            <p:childTnLst>
                              <p:par>
                                <p:cTn id="40" presetID="2" presetClass="entr" presetSubtype="4" fill="hold" grpId="0" nodeType="afterEffect">
                                  <p:stCondLst>
                                    <p:cond delay="0"/>
                                  </p:stCondLst>
                                  <p:childTnLst>
                                    <p:set>
                                      <p:cBhvr>
                                        <p:cTn id="41" dur="1" fill="hold">
                                          <p:stCondLst>
                                            <p:cond delay="0"/>
                                          </p:stCondLst>
                                        </p:cTn>
                                        <p:tgtEl>
                                          <p:spTgt spid="233487"/>
                                        </p:tgtEl>
                                        <p:attrNameLst>
                                          <p:attrName>style.visibility</p:attrName>
                                        </p:attrNameLst>
                                      </p:cBhvr>
                                      <p:to>
                                        <p:strVal val="visible"/>
                                      </p:to>
                                    </p:set>
                                    <p:anim calcmode="lin" valueType="num">
                                      <p:cBhvr additive="base">
                                        <p:cTn id="42" dur="500" fill="hold"/>
                                        <p:tgtEl>
                                          <p:spTgt spid="233487"/>
                                        </p:tgtEl>
                                        <p:attrNameLst>
                                          <p:attrName>ppt_x</p:attrName>
                                        </p:attrNameLst>
                                      </p:cBhvr>
                                      <p:tavLst>
                                        <p:tav tm="0">
                                          <p:val>
                                            <p:strVal val="#ppt_x"/>
                                          </p:val>
                                        </p:tav>
                                        <p:tav tm="100000">
                                          <p:val>
                                            <p:strVal val="#ppt_x"/>
                                          </p:val>
                                        </p:tav>
                                      </p:tavLst>
                                    </p:anim>
                                    <p:anim calcmode="lin" valueType="num">
                                      <p:cBhvr additive="base">
                                        <p:cTn id="43" dur="500" fill="hold"/>
                                        <p:tgtEl>
                                          <p:spTgt spid="233487"/>
                                        </p:tgtEl>
                                        <p:attrNameLst>
                                          <p:attrName>ppt_y</p:attrName>
                                        </p:attrNameLst>
                                      </p:cBhvr>
                                      <p:tavLst>
                                        <p:tav tm="0">
                                          <p:val>
                                            <p:strVal val="1+#ppt_h/2"/>
                                          </p:val>
                                        </p:tav>
                                        <p:tav tm="100000">
                                          <p:val>
                                            <p:strVal val="#ppt_y"/>
                                          </p:val>
                                        </p:tav>
                                      </p:tavLst>
                                    </p:anim>
                                  </p:childTnLst>
                                </p:cTn>
                              </p:par>
                            </p:childTnLst>
                          </p:cTn>
                        </p:par>
                      </p:childTnLst>
                    </p:cTn>
                  </p:par>
                  <p:par>
                    <p:cTn id="44" fill="hold" nodeType="clickPar">
                      <p:stCondLst>
                        <p:cond delay="indefinite"/>
                      </p:stCondLst>
                      <p:childTnLst>
                        <p:par>
                          <p:cTn id="45" fill="hold" nodeType="withGroup">
                            <p:stCondLst>
                              <p:cond delay="0"/>
                            </p:stCondLst>
                            <p:childTnLst>
                              <p:par>
                                <p:cTn id="46" presetID="9" presetClass="entr" presetSubtype="0" fill="hold" grpId="0" nodeType="clickEffect">
                                  <p:stCondLst>
                                    <p:cond delay="0"/>
                                  </p:stCondLst>
                                  <p:childTnLst>
                                    <p:set>
                                      <p:cBhvr>
                                        <p:cTn id="47" dur="1" fill="hold">
                                          <p:stCondLst>
                                            <p:cond delay="0"/>
                                          </p:stCondLst>
                                        </p:cTn>
                                        <p:tgtEl>
                                          <p:spTgt spid="233478"/>
                                        </p:tgtEl>
                                        <p:attrNameLst>
                                          <p:attrName>style.visibility</p:attrName>
                                        </p:attrNameLst>
                                      </p:cBhvr>
                                      <p:to>
                                        <p:strVal val="visible"/>
                                      </p:to>
                                    </p:set>
                                    <p:animEffect transition="in" filter="dissolve">
                                      <p:cBhvr>
                                        <p:cTn id="48" dur="500"/>
                                        <p:tgtEl>
                                          <p:spTgt spid="233478"/>
                                        </p:tgtEl>
                                      </p:cBhvr>
                                    </p:animEffect>
                                  </p:childTnLst>
                                </p:cTn>
                              </p:par>
                            </p:childTnLst>
                          </p:cTn>
                        </p:par>
                        <p:par>
                          <p:cTn id="49" fill="hold" nodeType="afterGroup">
                            <p:stCondLst>
                              <p:cond delay="500"/>
                            </p:stCondLst>
                            <p:childTnLst>
                              <p:par>
                                <p:cTn id="50" presetID="2" presetClass="entr" presetSubtype="4" fill="hold" grpId="0" nodeType="afterEffect">
                                  <p:stCondLst>
                                    <p:cond delay="0"/>
                                  </p:stCondLst>
                                  <p:childTnLst>
                                    <p:set>
                                      <p:cBhvr>
                                        <p:cTn id="51" dur="1" fill="hold">
                                          <p:stCondLst>
                                            <p:cond delay="0"/>
                                          </p:stCondLst>
                                        </p:cTn>
                                        <p:tgtEl>
                                          <p:spTgt spid="233485"/>
                                        </p:tgtEl>
                                        <p:attrNameLst>
                                          <p:attrName>style.visibility</p:attrName>
                                        </p:attrNameLst>
                                      </p:cBhvr>
                                      <p:to>
                                        <p:strVal val="visible"/>
                                      </p:to>
                                    </p:set>
                                    <p:anim calcmode="lin" valueType="num">
                                      <p:cBhvr additive="base">
                                        <p:cTn id="52" dur="500" fill="hold"/>
                                        <p:tgtEl>
                                          <p:spTgt spid="233485"/>
                                        </p:tgtEl>
                                        <p:attrNameLst>
                                          <p:attrName>ppt_x</p:attrName>
                                        </p:attrNameLst>
                                      </p:cBhvr>
                                      <p:tavLst>
                                        <p:tav tm="0">
                                          <p:val>
                                            <p:strVal val="#ppt_x"/>
                                          </p:val>
                                        </p:tav>
                                        <p:tav tm="100000">
                                          <p:val>
                                            <p:strVal val="#ppt_x"/>
                                          </p:val>
                                        </p:tav>
                                      </p:tavLst>
                                    </p:anim>
                                    <p:anim calcmode="lin" valueType="num">
                                      <p:cBhvr additive="base">
                                        <p:cTn id="53" dur="500" fill="hold"/>
                                        <p:tgtEl>
                                          <p:spTgt spid="233485"/>
                                        </p:tgtEl>
                                        <p:attrNameLst>
                                          <p:attrName>ppt_y</p:attrName>
                                        </p:attrNameLst>
                                      </p:cBhvr>
                                      <p:tavLst>
                                        <p:tav tm="0">
                                          <p:val>
                                            <p:strVal val="1+#ppt_h/2"/>
                                          </p:val>
                                        </p:tav>
                                        <p:tav tm="100000">
                                          <p:val>
                                            <p:strVal val="#ppt_y"/>
                                          </p:val>
                                        </p:tav>
                                      </p:tavLst>
                                    </p:anim>
                                  </p:childTnLst>
                                </p:cTn>
                              </p:par>
                            </p:childTnLst>
                          </p:cTn>
                        </p:par>
                      </p:childTnLst>
                    </p:cTn>
                  </p:par>
                  <p:par>
                    <p:cTn id="54" fill="hold" nodeType="clickPar">
                      <p:stCondLst>
                        <p:cond delay="indefinite"/>
                      </p:stCondLst>
                      <p:childTnLst>
                        <p:par>
                          <p:cTn id="55" fill="hold" nodeType="withGroup">
                            <p:stCondLst>
                              <p:cond delay="0"/>
                            </p:stCondLst>
                            <p:childTnLst>
                              <p:par>
                                <p:cTn id="56" presetID="23" presetClass="entr" presetSubtype="32" fill="hold" grpId="0" nodeType="clickEffect">
                                  <p:stCondLst>
                                    <p:cond delay="0"/>
                                  </p:stCondLst>
                                  <p:childTnLst>
                                    <p:set>
                                      <p:cBhvr>
                                        <p:cTn id="57" dur="1" fill="hold">
                                          <p:stCondLst>
                                            <p:cond delay="0"/>
                                          </p:stCondLst>
                                        </p:cTn>
                                        <p:tgtEl>
                                          <p:spTgt spid="233479"/>
                                        </p:tgtEl>
                                        <p:attrNameLst>
                                          <p:attrName>style.visibility</p:attrName>
                                        </p:attrNameLst>
                                      </p:cBhvr>
                                      <p:to>
                                        <p:strVal val="visible"/>
                                      </p:to>
                                    </p:set>
                                    <p:anim calcmode="lin" valueType="num">
                                      <p:cBhvr>
                                        <p:cTn id="58" dur="500" fill="hold"/>
                                        <p:tgtEl>
                                          <p:spTgt spid="233479"/>
                                        </p:tgtEl>
                                        <p:attrNameLst>
                                          <p:attrName>ppt_w</p:attrName>
                                        </p:attrNameLst>
                                      </p:cBhvr>
                                      <p:tavLst>
                                        <p:tav tm="0">
                                          <p:val>
                                            <p:strVal val="4*#ppt_w"/>
                                          </p:val>
                                        </p:tav>
                                        <p:tav tm="100000">
                                          <p:val>
                                            <p:strVal val="#ppt_w"/>
                                          </p:val>
                                        </p:tav>
                                      </p:tavLst>
                                    </p:anim>
                                    <p:anim calcmode="lin" valueType="num">
                                      <p:cBhvr>
                                        <p:cTn id="59" dur="500" fill="hold"/>
                                        <p:tgtEl>
                                          <p:spTgt spid="233479"/>
                                        </p:tgtEl>
                                        <p:attrNameLst>
                                          <p:attrName>ppt_h</p:attrName>
                                        </p:attrNameLst>
                                      </p:cBhvr>
                                      <p:tavLst>
                                        <p:tav tm="0">
                                          <p:val>
                                            <p:strVal val="4*#ppt_h"/>
                                          </p:val>
                                        </p:tav>
                                        <p:tav tm="100000">
                                          <p:val>
                                            <p:strVal val="#ppt_h"/>
                                          </p:val>
                                        </p:tav>
                                      </p:tavLst>
                                    </p:anim>
                                  </p:childTnLst>
                                </p:cTn>
                              </p:par>
                            </p:childTnLst>
                          </p:cTn>
                        </p:par>
                        <p:par>
                          <p:cTn id="60" fill="hold" nodeType="afterGroup">
                            <p:stCondLst>
                              <p:cond delay="500"/>
                            </p:stCondLst>
                            <p:childTnLst>
                              <p:par>
                                <p:cTn id="61" presetID="19" presetClass="entr" presetSubtype="10" fill="hold" grpId="0" nodeType="afterEffect">
                                  <p:stCondLst>
                                    <p:cond delay="0"/>
                                  </p:stCondLst>
                                  <p:childTnLst>
                                    <p:set>
                                      <p:cBhvr>
                                        <p:cTn id="62" dur="1" fill="hold">
                                          <p:stCondLst>
                                            <p:cond delay="0"/>
                                          </p:stCondLst>
                                        </p:cTn>
                                        <p:tgtEl>
                                          <p:spTgt spid="233489"/>
                                        </p:tgtEl>
                                        <p:attrNameLst>
                                          <p:attrName>style.visibility</p:attrName>
                                        </p:attrNameLst>
                                      </p:cBhvr>
                                      <p:to>
                                        <p:strVal val="visible"/>
                                      </p:to>
                                    </p:set>
                                    <p:anim calcmode="lin" valueType="num">
                                      <p:cBhvr>
                                        <p:cTn id="63" dur="5000" fill="hold"/>
                                        <p:tgtEl>
                                          <p:spTgt spid="233489"/>
                                        </p:tgtEl>
                                        <p:attrNameLst>
                                          <p:attrName>ppt_w</p:attrName>
                                        </p:attrNameLst>
                                      </p:cBhvr>
                                      <p:tavLst>
                                        <p:tav tm="0" fmla="#ppt_w*sin(2.5*pi*$)">
                                          <p:val>
                                            <p:fltVal val="0"/>
                                          </p:val>
                                        </p:tav>
                                        <p:tav tm="100000">
                                          <p:val>
                                            <p:fltVal val="1"/>
                                          </p:val>
                                        </p:tav>
                                      </p:tavLst>
                                    </p:anim>
                                    <p:anim calcmode="lin" valueType="num">
                                      <p:cBhvr>
                                        <p:cTn id="64" dur="5000" fill="hold"/>
                                        <p:tgtEl>
                                          <p:spTgt spid="23348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3475" grpId="0" animBg="1"/>
      <p:bldP spid="233476" grpId="0" animBg="1"/>
      <p:bldP spid="233478" grpId="0" animBg="1"/>
      <p:bldP spid="233479" grpId="0" animBg="1"/>
      <p:bldP spid="233482" grpId="0" animBg="1" autoUpdateAnimBg="0"/>
      <p:bldP spid="233483" grpId="0" animBg="1" autoUpdateAnimBg="0"/>
      <p:bldP spid="233484" grpId="0" animBg="1" autoUpdateAnimBg="0"/>
      <p:bldP spid="233485" grpId="0" animBg="1" autoUpdateAnimBg="0"/>
      <p:bldP spid="233486" grpId="0" animBg="1" autoUpdateAnimBg="0"/>
      <p:bldP spid="233487" grpId="0" animBg="1" autoUpdateAnimBg="0"/>
      <p:bldP spid="233488" grpId="0" animBg="1" autoUpdateAnimBg="0"/>
      <p:bldP spid="233489" grpId="0" animBg="1" autoUpdateAnimBg="0"/>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7"/>
          <p:cNvSpPr txBox="1">
            <a:spLocks noChangeArrowheads="1"/>
          </p:cNvSpPr>
          <p:nvPr/>
        </p:nvSpPr>
        <p:spPr bwMode="auto">
          <a:xfrm>
            <a:off x="0" y="228600"/>
            <a:ext cx="9144000" cy="1143000"/>
          </a:xfrm>
          <a:prstGeom prst="rect">
            <a:avLst/>
          </a:prstGeom>
          <a:noFill/>
          <a:ln w="9525">
            <a:noFill/>
            <a:miter lim="800000"/>
            <a:headEnd/>
            <a:tailEnd/>
          </a:ln>
        </p:spPr>
        <p:txBody>
          <a:bodyPr lIns="91380" tIns="45692" rIns="91380" bIns="45692" anchor="ctr"/>
          <a:lstStyle>
            <a:lvl1pPr algn="l" rtl="0" eaLnBrk="0" fontAlgn="base" hangingPunct="0">
              <a:spcBef>
                <a:spcPct val="0"/>
              </a:spcBef>
              <a:spcAft>
                <a:spcPct val="0"/>
              </a:spcAft>
              <a:defRPr sz="3600" kern="1200">
                <a:solidFill>
                  <a:srgbClr val="DF5202"/>
                </a:solidFill>
                <a:latin typeface="Trebuchet MS" pitchFamily="34" charset="0"/>
                <a:ea typeface="+mj-ea"/>
                <a:cs typeface="+mj-cs"/>
              </a:defRPr>
            </a:lvl1pPr>
            <a:lvl2pPr algn="l" rtl="0" eaLnBrk="0" fontAlgn="base" hangingPunct="0">
              <a:spcBef>
                <a:spcPct val="0"/>
              </a:spcBef>
              <a:spcAft>
                <a:spcPct val="0"/>
              </a:spcAft>
              <a:defRPr sz="3600">
                <a:solidFill>
                  <a:srgbClr val="DF5202"/>
                </a:solidFill>
                <a:latin typeface="Trebuchet MS" pitchFamily="34" charset="0"/>
              </a:defRPr>
            </a:lvl2pPr>
            <a:lvl3pPr algn="l" rtl="0" eaLnBrk="0" fontAlgn="base" hangingPunct="0">
              <a:spcBef>
                <a:spcPct val="0"/>
              </a:spcBef>
              <a:spcAft>
                <a:spcPct val="0"/>
              </a:spcAft>
              <a:defRPr sz="3600">
                <a:solidFill>
                  <a:srgbClr val="DF5202"/>
                </a:solidFill>
                <a:latin typeface="Trebuchet MS" pitchFamily="34" charset="0"/>
              </a:defRPr>
            </a:lvl3pPr>
            <a:lvl4pPr algn="l" rtl="0" eaLnBrk="0" fontAlgn="base" hangingPunct="0">
              <a:spcBef>
                <a:spcPct val="0"/>
              </a:spcBef>
              <a:spcAft>
                <a:spcPct val="0"/>
              </a:spcAft>
              <a:defRPr sz="3600">
                <a:solidFill>
                  <a:srgbClr val="DF5202"/>
                </a:solidFill>
                <a:latin typeface="Trebuchet MS" pitchFamily="34" charset="0"/>
              </a:defRPr>
            </a:lvl4pPr>
            <a:lvl5pPr algn="l" rtl="0" eaLnBrk="0" fontAlgn="base" hangingPunct="0">
              <a:spcBef>
                <a:spcPct val="0"/>
              </a:spcBef>
              <a:spcAft>
                <a:spcPct val="0"/>
              </a:spcAft>
              <a:defRPr sz="3600">
                <a:solidFill>
                  <a:srgbClr val="DF5202"/>
                </a:solidFill>
                <a:latin typeface="Trebuchet MS" pitchFamily="34" charset="0"/>
              </a:defRPr>
            </a:lvl5pPr>
            <a:lvl6pPr marL="457200" algn="l" rtl="0" fontAlgn="base">
              <a:spcBef>
                <a:spcPct val="0"/>
              </a:spcBef>
              <a:spcAft>
                <a:spcPct val="0"/>
              </a:spcAft>
              <a:defRPr sz="3600">
                <a:solidFill>
                  <a:srgbClr val="DF5202"/>
                </a:solidFill>
                <a:latin typeface="Trebuchet MS" pitchFamily="34" charset="0"/>
              </a:defRPr>
            </a:lvl6pPr>
            <a:lvl7pPr marL="914400" algn="l" rtl="0" fontAlgn="base">
              <a:spcBef>
                <a:spcPct val="0"/>
              </a:spcBef>
              <a:spcAft>
                <a:spcPct val="0"/>
              </a:spcAft>
              <a:defRPr sz="3600">
                <a:solidFill>
                  <a:srgbClr val="DF5202"/>
                </a:solidFill>
                <a:latin typeface="Trebuchet MS" pitchFamily="34" charset="0"/>
              </a:defRPr>
            </a:lvl7pPr>
            <a:lvl8pPr marL="1371600" algn="l" rtl="0" fontAlgn="base">
              <a:spcBef>
                <a:spcPct val="0"/>
              </a:spcBef>
              <a:spcAft>
                <a:spcPct val="0"/>
              </a:spcAft>
              <a:defRPr sz="3600">
                <a:solidFill>
                  <a:srgbClr val="DF5202"/>
                </a:solidFill>
                <a:latin typeface="Trebuchet MS" pitchFamily="34" charset="0"/>
              </a:defRPr>
            </a:lvl8pPr>
            <a:lvl9pPr marL="1828800" algn="l" rtl="0" fontAlgn="base">
              <a:spcBef>
                <a:spcPct val="0"/>
              </a:spcBef>
              <a:spcAft>
                <a:spcPct val="0"/>
              </a:spcAft>
              <a:defRPr sz="3600">
                <a:solidFill>
                  <a:srgbClr val="DF5202"/>
                </a:solidFill>
                <a:latin typeface="Trebuchet MS" pitchFamily="34" charset="0"/>
              </a:defRPr>
            </a:lvl9pPr>
          </a:lstStyle>
          <a:p>
            <a:pPr algn="ctr">
              <a:defRPr/>
            </a:pPr>
            <a:r>
              <a:rPr lang="en" sz="2800" b="1" dirty="0" smtClean="0">
                <a:solidFill>
                  <a:srgbClr val="7030A0"/>
                </a:solidFill>
                <a:latin typeface="Arial" pitchFamily="34" charset="0"/>
                <a:cs typeface="Arial" pitchFamily="34" charset="0"/>
              </a:rPr>
              <a:t>Insulin resistance is associated </a:t>
            </a:r>
          </a:p>
          <a:p>
            <a:pPr algn="ctr">
              <a:defRPr/>
            </a:pPr>
            <a:r>
              <a:rPr lang="en" sz="2800" b="1" dirty="0" smtClean="0">
                <a:solidFill>
                  <a:srgbClr val="7030A0"/>
                </a:solidFill>
                <a:latin typeface="Arial" pitchFamily="34" charset="0"/>
                <a:cs typeface="Arial" pitchFamily="34" charset="0"/>
              </a:rPr>
              <a:t>with cardiovascular risk factors</a:t>
            </a:r>
            <a:endParaRPr lang="en-GB" sz="2800" b="1" kern="0" dirty="0">
              <a:solidFill>
                <a:srgbClr val="7030A0"/>
              </a:solidFill>
              <a:latin typeface="Arial" pitchFamily="34" charset="0"/>
              <a:cs typeface="Arial" pitchFamily="34" charset="0"/>
            </a:endParaRPr>
          </a:p>
        </p:txBody>
      </p:sp>
      <p:grpSp>
        <p:nvGrpSpPr>
          <p:cNvPr id="3" name="Group 30"/>
          <p:cNvGrpSpPr>
            <a:grpSpLocks/>
          </p:cNvGrpSpPr>
          <p:nvPr/>
        </p:nvGrpSpPr>
        <p:grpSpPr bwMode="auto">
          <a:xfrm>
            <a:off x="0" y="1752600"/>
            <a:ext cx="8763272" cy="4054475"/>
            <a:chOff x="-61" y="1094"/>
            <a:chExt cx="6179" cy="2558"/>
          </a:xfrm>
          <a:solidFill>
            <a:srgbClr val="6F2801">
              <a:lumMod val="60000"/>
              <a:lumOff val="40000"/>
            </a:srgbClr>
          </a:solidFill>
          <a:effectLst>
            <a:outerShdw blurRad="50800" dist="50800" dir="5400000" algn="ctr" rotWithShape="0">
              <a:srgbClr val="6F2801">
                <a:lumMod val="20000"/>
                <a:lumOff val="80000"/>
              </a:srgbClr>
            </a:outerShdw>
          </a:effectLst>
        </p:grpSpPr>
        <p:pic>
          <p:nvPicPr>
            <p:cNvPr id="4" name="Picture 2"/>
            <p:cNvPicPr>
              <a:picLocks noChangeAspect="1" noChangeArrowheads="1"/>
            </p:cNvPicPr>
            <p:nvPr/>
          </p:nvPicPr>
          <p:blipFill>
            <a:blip r:embed="rId2" cstate="print"/>
            <a:srcRect/>
            <a:stretch>
              <a:fillRect/>
            </a:stretch>
          </p:blipFill>
          <p:spPr bwMode="auto">
            <a:xfrm>
              <a:off x="4721" y="1460"/>
              <a:ext cx="1397" cy="1590"/>
            </a:xfrm>
            <a:prstGeom prst="rect">
              <a:avLst/>
            </a:prstGeom>
            <a:solidFill>
              <a:srgbClr val="AA3E02">
                <a:lumMod val="20000"/>
                <a:lumOff val="80000"/>
              </a:srgbClr>
            </a:solidFill>
            <a:ln w="9525">
              <a:noFill/>
              <a:miter lim="800000"/>
              <a:headEnd/>
              <a:tailEnd/>
            </a:ln>
          </p:spPr>
        </p:pic>
        <p:sp>
          <p:nvSpPr>
            <p:cNvPr id="5" name="Text Box 3"/>
            <p:cNvSpPr txBox="1">
              <a:spLocks noChangeArrowheads="1"/>
            </p:cNvSpPr>
            <p:nvPr/>
          </p:nvSpPr>
          <p:spPr bwMode="auto">
            <a:xfrm>
              <a:off x="4667" y="2934"/>
              <a:ext cx="1442" cy="252"/>
            </a:xfrm>
            <a:prstGeom prst="rect">
              <a:avLst/>
            </a:prstGeom>
            <a:grpFill/>
            <a:ln w="25400">
              <a:noFill/>
              <a:miter lim="800000"/>
              <a:headEnd type="none" w="sm" len="sm"/>
              <a:tailEnd type="none" w="sm" len="sm"/>
            </a:ln>
          </p:spPr>
          <p:txBody>
            <a:bodyPr>
              <a:spAutoFit/>
            </a:bodyPr>
            <a:lstStyle/>
            <a:p>
              <a:pPr>
                <a:defRPr/>
              </a:pPr>
              <a:r>
                <a:rPr lang="en" sz="2000" b="1" kern="0" dirty="0">
                  <a:solidFill>
                    <a:srgbClr val="7030A0"/>
                  </a:solidFill>
                  <a:latin typeface="+mj-lt"/>
                  <a:cs typeface="+mn-cs"/>
                </a:rPr>
                <a:t>Atherosclerosis</a:t>
              </a:r>
              <a:endParaRPr lang="en-US" sz="2000" b="1" kern="0" dirty="0">
                <a:solidFill>
                  <a:srgbClr val="7030A0"/>
                </a:solidFill>
                <a:latin typeface="+mj-lt"/>
                <a:cs typeface="+mn-cs"/>
              </a:endParaRPr>
            </a:p>
          </p:txBody>
        </p:sp>
        <p:grpSp>
          <p:nvGrpSpPr>
            <p:cNvPr id="6" name="Group 4"/>
            <p:cNvGrpSpPr>
              <a:grpSpLocks/>
            </p:cNvGrpSpPr>
            <p:nvPr/>
          </p:nvGrpSpPr>
          <p:grpSpPr bwMode="auto">
            <a:xfrm>
              <a:off x="1200" y="1094"/>
              <a:ext cx="3344" cy="2558"/>
              <a:chOff x="1200" y="1118"/>
              <a:chExt cx="3344" cy="2558"/>
            </a:xfrm>
            <a:grpFill/>
          </p:grpSpPr>
          <p:sp>
            <p:nvSpPr>
              <p:cNvPr id="21" name="Freeform 5"/>
              <p:cNvSpPr>
                <a:spLocks/>
              </p:cNvSpPr>
              <p:nvPr/>
            </p:nvSpPr>
            <p:spPr bwMode="auto">
              <a:xfrm>
                <a:off x="1200" y="1122"/>
                <a:ext cx="1555" cy="2537"/>
              </a:xfrm>
              <a:custGeom>
                <a:avLst/>
                <a:gdLst>
                  <a:gd name="T0" fmla="*/ 48 w 1555"/>
                  <a:gd name="T1" fmla="*/ 1420 h 2443"/>
                  <a:gd name="T2" fmla="*/ 0 w 1555"/>
                  <a:gd name="T3" fmla="*/ 920 h 2443"/>
                  <a:gd name="T4" fmla="*/ 1552 w 1555"/>
                  <a:gd name="T5" fmla="*/ 0 h 2443"/>
                  <a:gd name="T6" fmla="*/ 1555 w 1555"/>
                  <a:gd name="T7" fmla="*/ 2443 h 2443"/>
                  <a:gd name="T8" fmla="*/ 40 w 1555"/>
                  <a:gd name="T9" fmla="*/ 1472 h 2443"/>
                  <a:gd name="T10" fmla="*/ 48 w 1555"/>
                  <a:gd name="T11" fmla="*/ 1420 h 2443"/>
                  <a:gd name="T12" fmla="*/ 0 60000 65536"/>
                  <a:gd name="T13" fmla="*/ 0 60000 65536"/>
                  <a:gd name="T14" fmla="*/ 0 60000 65536"/>
                  <a:gd name="T15" fmla="*/ 0 60000 65536"/>
                  <a:gd name="T16" fmla="*/ 0 60000 65536"/>
                  <a:gd name="T17" fmla="*/ 0 60000 65536"/>
                  <a:gd name="T18" fmla="*/ 0 w 1555"/>
                  <a:gd name="T19" fmla="*/ 0 h 2443"/>
                  <a:gd name="T20" fmla="*/ 1555 w 1555"/>
                  <a:gd name="T21" fmla="*/ 2443 h 2443"/>
                </a:gdLst>
                <a:ahLst/>
                <a:cxnLst>
                  <a:cxn ang="T12">
                    <a:pos x="T0" y="T1"/>
                  </a:cxn>
                  <a:cxn ang="T13">
                    <a:pos x="T2" y="T3"/>
                  </a:cxn>
                  <a:cxn ang="T14">
                    <a:pos x="T4" y="T5"/>
                  </a:cxn>
                  <a:cxn ang="T15">
                    <a:pos x="T6" y="T7"/>
                  </a:cxn>
                  <a:cxn ang="T16">
                    <a:pos x="T8" y="T9"/>
                  </a:cxn>
                  <a:cxn ang="T17">
                    <a:pos x="T10" y="T11"/>
                  </a:cxn>
                </a:cxnLst>
                <a:rect l="T18" t="T19" r="T20" b="T21"/>
                <a:pathLst>
                  <a:path w="1555" h="2443">
                    <a:moveTo>
                      <a:pt x="48" y="1420"/>
                    </a:moveTo>
                    <a:lnTo>
                      <a:pt x="0" y="920"/>
                    </a:lnTo>
                    <a:lnTo>
                      <a:pt x="1552" y="0"/>
                    </a:lnTo>
                    <a:lnTo>
                      <a:pt x="1555" y="2443"/>
                    </a:lnTo>
                    <a:lnTo>
                      <a:pt x="40" y="1472"/>
                    </a:lnTo>
                    <a:lnTo>
                      <a:pt x="48" y="1420"/>
                    </a:lnTo>
                    <a:close/>
                  </a:path>
                </a:pathLst>
              </a:custGeom>
              <a:solidFill>
                <a:srgbClr val="AA3E02">
                  <a:lumMod val="20000"/>
                  <a:lumOff val="80000"/>
                </a:srgbClr>
              </a:solidFill>
              <a:ln w="9525" cap="flat" cmpd="sng">
                <a:noFill/>
                <a:prstDash val="solid"/>
                <a:round/>
                <a:headEnd/>
                <a:tailEnd/>
              </a:ln>
            </p:spPr>
            <p:txBody>
              <a:bodyPr wrap="none" anchor="ctr"/>
              <a:lstStyle/>
              <a:p>
                <a:pPr>
                  <a:defRPr/>
                </a:pPr>
                <a:endParaRPr lang="sr-Latn-CS" kern="0" dirty="0">
                  <a:solidFill>
                    <a:sysClr val="windowText" lastClr="000000"/>
                  </a:solidFill>
                  <a:latin typeface="+mj-lt"/>
                  <a:cs typeface="+mn-cs"/>
                </a:endParaRPr>
              </a:p>
            </p:txBody>
          </p:sp>
          <p:sp>
            <p:nvSpPr>
              <p:cNvPr id="22" name="Freeform 6"/>
              <p:cNvSpPr>
                <a:spLocks/>
              </p:cNvSpPr>
              <p:nvPr/>
            </p:nvSpPr>
            <p:spPr bwMode="auto">
              <a:xfrm>
                <a:off x="2748" y="1118"/>
                <a:ext cx="1796" cy="2558"/>
              </a:xfrm>
              <a:custGeom>
                <a:avLst/>
                <a:gdLst>
                  <a:gd name="T0" fmla="*/ 1796 w 1796"/>
                  <a:gd name="T1" fmla="*/ 1200 h 2443"/>
                  <a:gd name="T2" fmla="*/ 980 w 1796"/>
                  <a:gd name="T3" fmla="*/ 288 h 2443"/>
                  <a:gd name="T4" fmla="*/ 1004 w 1796"/>
                  <a:gd name="T5" fmla="*/ 518 h 2443"/>
                  <a:gd name="T6" fmla="*/ 3 w 1796"/>
                  <a:gd name="T7" fmla="*/ 0 h 2443"/>
                  <a:gd name="T8" fmla="*/ 0 w 1796"/>
                  <a:gd name="T9" fmla="*/ 2443 h 2443"/>
                  <a:gd name="T10" fmla="*/ 1042 w 1796"/>
                  <a:gd name="T11" fmla="*/ 1859 h 2443"/>
                  <a:gd name="T12" fmla="*/ 1044 w 1796"/>
                  <a:gd name="T13" fmla="*/ 2144 h 2443"/>
                  <a:gd name="T14" fmla="*/ 1796 w 1796"/>
                  <a:gd name="T15" fmla="*/ 1200 h 2443"/>
                  <a:gd name="T16" fmla="*/ 0 60000 65536"/>
                  <a:gd name="T17" fmla="*/ 0 60000 65536"/>
                  <a:gd name="T18" fmla="*/ 0 60000 65536"/>
                  <a:gd name="T19" fmla="*/ 0 60000 65536"/>
                  <a:gd name="T20" fmla="*/ 0 60000 65536"/>
                  <a:gd name="T21" fmla="*/ 0 60000 65536"/>
                  <a:gd name="T22" fmla="*/ 0 60000 65536"/>
                  <a:gd name="T23" fmla="*/ 0 60000 65536"/>
                  <a:gd name="T24" fmla="*/ 0 w 1796"/>
                  <a:gd name="T25" fmla="*/ 0 h 2443"/>
                  <a:gd name="T26" fmla="*/ 1796 w 1796"/>
                  <a:gd name="T27" fmla="*/ 2443 h 244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796" h="2443">
                    <a:moveTo>
                      <a:pt x="1796" y="1200"/>
                    </a:moveTo>
                    <a:lnTo>
                      <a:pt x="980" y="288"/>
                    </a:lnTo>
                    <a:lnTo>
                      <a:pt x="1004" y="518"/>
                    </a:lnTo>
                    <a:lnTo>
                      <a:pt x="3" y="0"/>
                    </a:lnTo>
                    <a:lnTo>
                      <a:pt x="0" y="2443"/>
                    </a:lnTo>
                    <a:lnTo>
                      <a:pt x="1042" y="1859"/>
                    </a:lnTo>
                    <a:lnTo>
                      <a:pt x="1044" y="2144"/>
                    </a:lnTo>
                    <a:lnTo>
                      <a:pt x="1796" y="1200"/>
                    </a:lnTo>
                    <a:close/>
                  </a:path>
                </a:pathLst>
              </a:custGeom>
              <a:solidFill>
                <a:srgbClr val="AA3E02">
                  <a:lumMod val="20000"/>
                  <a:lumOff val="80000"/>
                </a:srgbClr>
              </a:solidFill>
              <a:ln w="9525" cap="flat" cmpd="sng">
                <a:noFill/>
                <a:prstDash val="solid"/>
                <a:round/>
                <a:headEnd/>
                <a:tailEnd/>
              </a:ln>
            </p:spPr>
            <p:txBody>
              <a:bodyPr wrap="none" anchor="ctr"/>
              <a:lstStyle/>
              <a:p>
                <a:pPr>
                  <a:defRPr/>
                </a:pPr>
                <a:endParaRPr lang="sr-Latn-CS" kern="0" dirty="0">
                  <a:solidFill>
                    <a:sysClr val="windowText" lastClr="000000"/>
                  </a:solidFill>
                  <a:latin typeface="+mj-lt"/>
                  <a:cs typeface="+mn-cs"/>
                </a:endParaRPr>
              </a:p>
            </p:txBody>
          </p:sp>
        </p:grpSp>
        <p:sp>
          <p:nvSpPr>
            <p:cNvPr id="7" name="Rectangle 8"/>
            <p:cNvSpPr>
              <a:spLocks noChangeArrowheads="1"/>
            </p:cNvSpPr>
            <p:nvPr/>
          </p:nvSpPr>
          <p:spPr bwMode="auto">
            <a:xfrm>
              <a:off x="3056" y="2724"/>
              <a:ext cx="0" cy="175"/>
            </a:xfrm>
            <a:prstGeom prst="rect">
              <a:avLst/>
            </a:prstGeom>
            <a:grpFill/>
            <a:ln w="9525">
              <a:noFill/>
              <a:miter lim="800000"/>
              <a:headEnd/>
              <a:tailEnd/>
            </a:ln>
          </p:spPr>
          <p:txBody>
            <a:bodyPr wrap="none" lIns="0" tIns="0" rIns="0" bIns="0" anchor="ctr">
              <a:spAutoFit/>
            </a:bodyPr>
            <a:lstStyle/>
            <a:p>
              <a:pPr>
                <a:defRPr/>
              </a:pPr>
              <a:endParaRPr lang="sr-Latn-CS" kern="0" dirty="0">
                <a:solidFill>
                  <a:sysClr val="windowText" lastClr="000000"/>
                </a:solidFill>
                <a:latin typeface="+mj-lt"/>
                <a:cs typeface="+mn-cs"/>
              </a:endParaRPr>
            </a:p>
          </p:txBody>
        </p:sp>
        <p:sp>
          <p:nvSpPr>
            <p:cNvPr id="8" name="Text Box 9"/>
            <p:cNvSpPr txBox="1">
              <a:spLocks noChangeArrowheads="1"/>
            </p:cNvSpPr>
            <p:nvPr/>
          </p:nvSpPr>
          <p:spPr bwMode="auto">
            <a:xfrm>
              <a:off x="2372" y="1436"/>
              <a:ext cx="2295" cy="1806"/>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a:spAutoFit/>
            </a:bodyPr>
            <a:lstStyle/>
            <a:p>
              <a:pPr marL="285571" indent="-285571">
                <a:lnSpc>
                  <a:spcPct val="130000"/>
                </a:lnSpc>
                <a:spcBef>
                  <a:spcPct val="50000"/>
                </a:spcBef>
                <a:buFontTx/>
                <a:buBlip>
                  <a:blip r:embed="rId3"/>
                </a:buBlip>
                <a:defRPr/>
              </a:pPr>
              <a:r>
                <a:rPr lang="en" b="1" kern="0" dirty="0">
                  <a:solidFill>
                    <a:srgbClr val="002060"/>
                  </a:solidFill>
                  <a:latin typeface="+mj-lt"/>
                </a:rPr>
                <a:t>Hyperglycemia</a:t>
              </a:r>
              <a:endParaRPr lang="en-GB" b="1" kern="0" baseline="-25000" dirty="0">
                <a:solidFill>
                  <a:srgbClr val="002060"/>
                </a:solidFill>
                <a:latin typeface="+mj-lt"/>
              </a:endParaRPr>
            </a:p>
            <a:p>
              <a:pPr marL="285571" indent="-285571">
                <a:lnSpc>
                  <a:spcPct val="130000"/>
                </a:lnSpc>
                <a:spcBef>
                  <a:spcPct val="50000"/>
                </a:spcBef>
                <a:buFontTx/>
                <a:buBlip>
                  <a:blip r:embed="rId3"/>
                </a:buBlip>
                <a:defRPr/>
              </a:pPr>
              <a:r>
                <a:rPr lang="en" b="1" kern="0" dirty="0">
                  <a:solidFill>
                    <a:srgbClr val="002060"/>
                  </a:solidFill>
                  <a:latin typeface="+mj-lt"/>
                </a:rPr>
                <a:t>Dyslipidemia</a:t>
              </a:r>
              <a:endParaRPr lang="en-GB" b="1" kern="0" dirty="0">
                <a:solidFill>
                  <a:srgbClr val="002060"/>
                </a:solidFill>
                <a:latin typeface="+mj-lt"/>
              </a:endParaRPr>
            </a:p>
            <a:p>
              <a:pPr marL="285571" indent="-285571">
                <a:lnSpc>
                  <a:spcPct val="130000"/>
                </a:lnSpc>
                <a:spcBef>
                  <a:spcPct val="50000"/>
                </a:spcBef>
                <a:buFontTx/>
                <a:buBlip>
                  <a:blip r:embed="rId3"/>
                </a:buBlip>
                <a:defRPr/>
              </a:pPr>
              <a:r>
                <a:rPr lang="en" b="1" kern="0" dirty="0">
                  <a:solidFill>
                    <a:srgbClr val="002060"/>
                  </a:solidFill>
                  <a:latin typeface="+mj-lt"/>
                </a:rPr>
                <a:t>Hypertension</a:t>
              </a:r>
              <a:endParaRPr lang="en-GB" b="1" kern="0" dirty="0">
                <a:solidFill>
                  <a:srgbClr val="002060"/>
                </a:solidFill>
                <a:latin typeface="+mj-lt"/>
              </a:endParaRPr>
            </a:p>
            <a:p>
              <a:pPr marL="285571" indent="-285571">
                <a:spcBef>
                  <a:spcPct val="50000"/>
                </a:spcBef>
                <a:buFontTx/>
                <a:buBlip>
                  <a:blip r:embed="rId3"/>
                </a:buBlip>
                <a:defRPr/>
              </a:pPr>
              <a:r>
                <a:rPr lang="en" b="1" kern="0" dirty="0">
                  <a:solidFill>
                    <a:srgbClr val="002060"/>
                  </a:solidFill>
                  <a:latin typeface="+mj-lt"/>
                  <a:sym typeface="Symbol" pitchFamily="18" charset="2"/>
                </a:rPr>
                <a:t>Damage to blood vessels</a:t>
              </a:r>
              <a:endParaRPr lang="en-GB" b="1" kern="0" dirty="0">
                <a:solidFill>
                  <a:srgbClr val="002060"/>
                </a:solidFill>
                <a:latin typeface="+mj-lt"/>
                <a:sym typeface="Symbol" pitchFamily="18" charset="2"/>
              </a:endParaRPr>
            </a:p>
            <a:p>
              <a:pPr marL="285571" indent="-285571">
                <a:lnSpc>
                  <a:spcPct val="130000"/>
                </a:lnSpc>
                <a:spcBef>
                  <a:spcPct val="50000"/>
                </a:spcBef>
                <a:buFontTx/>
                <a:buBlip>
                  <a:blip r:embed="rId3"/>
                </a:buBlip>
                <a:defRPr/>
              </a:pPr>
              <a:r>
                <a:rPr lang="en" b="1" kern="0" dirty="0">
                  <a:solidFill>
                    <a:srgbClr val="002060"/>
                  </a:solidFill>
                  <a:latin typeface="+mj-lt"/>
                  <a:sym typeface="Symbol" pitchFamily="18" charset="2"/>
                </a:rPr>
                <a:t>A blood clotting disorder</a:t>
              </a:r>
              <a:endParaRPr lang="en-GB" b="1" kern="0" dirty="0">
                <a:solidFill>
                  <a:srgbClr val="002060"/>
                </a:solidFill>
                <a:latin typeface="+mj-lt"/>
                <a:sym typeface="Symbol" pitchFamily="18" charset="2"/>
              </a:endParaRPr>
            </a:p>
            <a:p>
              <a:pPr marL="285571" indent="-285571">
                <a:lnSpc>
                  <a:spcPct val="130000"/>
                </a:lnSpc>
                <a:spcBef>
                  <a:spcPct val="50000"/>
                </a:spcBef>
                <a:buFontTx/>
                <a:buBlip>
                  <a:blip r:embed="rId3"/>
                </a:buBlip>
                <a:defRPr/>
              </a:pPr>
              <a:r>
                <a:rPr lang="en" b="1" kern="0" dirty="0">
                  <a:solidFill>
                    <a:srgbClr val="002060"/>
                  </a:solidFill>
                  <a:latin typeface="+mj-lt"/>
                  <a:sym typeface="Symbol" pitchFamily="18" charset="2"/>
                </a:rPr>
                <a:t>Inflammation</a:t>
              </a:r>
              <a:endParaRPr lang="en-GB" b="1" kern="0" dirty="0">
                <a:solidFill>
                  <a:srgbClr val="002060"/>
                </a:solidFill>
                <a:latin typeface="+mj-lt"/>
              </a:endParaRPr>
            </a:p>
          </p:txBody>
        </p:sp>
        <p:sp>
          <p:nvSpPr>
            <p:cNvPr id="9" name="Line 10"/>
            <p:cNvSpPr>
              <a:spLocks noChangeShapeType="1"/>
            </p:cNvSpPr>
            <p:nvPr/>
          </p:nvSpPr>
          <p:spPr bwMode="auto">
            <a:xfrm rot="133279" flipV="1">
              <a:off x="889" y="1528"/>
              <a:ext cx="1511" cy="764"/>
            </a:xfrm>
            <a:prstGeom prst="line">
              <a:avLst/>
            </a:prstGeom>
            <a:grpFill/>
            <a:ln w="28575">
              <a:solidFill>
                <a:srgbClr val="0062C5"/>
              </a:solidFill>
              <a:round/>
              <a:headEnd/>
              <a:tailEnd type="triangle" w="med" len="med"/>
            </a:ln>
          </p:spPr>
          <p:txBody>
            <a:bodyPr wrap="none" anchor="ctr"/>
            <a:lstStyle/>
            <a:p>
              <a:pPr>
                <a:defRPr/>
              </a:pPr>
              <a:endParaRPr lang="sr-Latn-CS" kern="0" dirty="0">
                <a:solidFill>
                  <a:sysClr val="windowText" lastClr="000000"/>
                </a:solidFill>
                <a:latin typeface="+mj-lt"/>
                <a:cs typeface="+mn-cs"/>
              </a:endParaRPr>
            </a:p>
          </p:txBody>
        </p:sp>
        <p:sp>
          <p:nvSpPr>
            <p:cNvPr id="10" name="Line 11"/>
            <p:cNvSpPr>
              <a:spLocks noChangeShapeType="1"/>
            </p:cNvSpPr>
            <p:nvPr/>
          </p:nvSpPr>
          <p:spPr bwMode="auto">
            <a:xfrm rot="133279" flipV="1">
              <a:off x="900" y="1826"/>
              <a:ext cx="1517" cy="547"/>
            </a:xfrm>
            <a:prstGeom prst="line">
              <a:avLst/>
            </a:prstGeom>
            <a:grpFill/>
            <a:ln w="28575">
              <a:solidFill>
                <a:srgbClr val="0062C5"/>
              </a:solidFill>
              <a:round/>
              <a:headEnd/>
              <a:tailEnd type="triangle" w="med" len="med"/>
            </a:ln>
          </p:spPr>
          <p:txBody>
            <a:bodyPr wrap="none" anchor="ctr"/>
            <a:lstStyle/>
            <a:p>
              <a:pPr>
                <a:defRPr/>
              </a:pPr>
              <a:endParaRPr lang="sr-Latn-CS" kern="0" dirty="0">
                <a:solidFill>
                  <a:sysClr val="windowText" lastClr="000000"/>
                </a:solidFill>
                <a:latin typeface="+mj-lt"/>
                <a:cs typeface="+mn-cs"/>
              </a:endParaRPr>
            </a:p>
          </p:txBody>
        </p:sp>
        <p:sp>
          <p:nvSpPr>
            <p:cNvPr id="11" name="Line 12"/>
            <p:cNvSpPr>
              <a:spLocks noChangeShapeType="1"/>
            </p:cNvSpPr>
            <p:nvPr/>
          </p:nvSpPr>
          <p:spPr bwMode="auto">
            <a:xfrm rot="133279" flipV="1">
              <a:off x="887" y="2142"/>
              <a:ext cx="1530" cy="318"/>
            </a:xfrm>
            <a:prstGeom prst="line">
              <a:avLst/>
            </a:prstGeom>
            <a:grpFill/>
            <a:ln w="28575">
              <a:solidFill>
                <a:srgbClr val="0062C5"/>
              </a:solidFill>
              <a:round/>
              <a:headEnd/>
              <a:tailEnd type="triangle" w="med" len="med"/>
            </a:ln>
          </p:spPr>
          <p:txBody>
            <a:bodyPr wrap="none" anchor="ctr"/>
            <a:lstStyle/>
            <a:p>
              <a:pPr>
                <a:defRPr/>
              </a:pPr>
              <a:endParaRPr lang="sr-Latn-CS" kern="0" dirty="0">
                <a:solidFill>
                  <a:sysClr val="windowText" lastClr="000000"/>
                </a:solidFill>
                <a:latin typeface="+mj-lt"/>
                <a:cs typeface="+mn-cs"/>
              </a:endParaRPr>
            </a:p>
          </p:txBody>
        </p:sp>
        <p:sp>
          <p:nvSpPr>
            <p:cNvPr id="12" name="Line 13"/>
            <p:cNvSpPr>
              <a:spLocks noChangeShapeType="1"/>
            </p:cNvSpPr>
            <p:nvPr/>
          </p:nvSpPr>
          <p:spPr bwMode="auto">
            <a:xfrm rot="133279" flipV="1">
              <a:off x="1190" y="2411"/>
              <a:ext cx="1236" cy="49"/>
            </a:xfrm>
            <a:prstGeom prst="line">
              <a:avLst/>
            </a:prstGeom>
            <a:grpFill/>
            <a:ln w="28575">
              <a:solidFill>
                <a:srgbClr val="0062C5"/>
              </a:solidFill>
              <a:round/>
              <a:headEnd/>
              <a:tailEnd type="triangle" w="med" len="med"/>
            </a:ln>
          </p:spPr>
          <p:txBody>
            <a:bodyPr wrap="none" anchor="ctr"/>
            <a:lstStyle/>
            <a:p>
              <a:pPr>
                <a:defRPr/>
              </a:pPr>
              <a:endParaRPr lang="sr-Latn-CS" kern="0" dirty="0">
                <a:solidFill>
                  <a:sysClr val="windowText" lastClr="000000"/>
                </a:solidFill>
                <a:latin typeface="+mj-lt"/>
                <a:cs typeface="+mn-cs"/>
              </a:endParaRPr>
            </a:p>
          </p:txBody>
        </p:sp>
        <p:sp>
          <p:nvSpPr>
            <p:cNvPr id="13" name="Line 14"/>
            <p:cNvSpPr>
              <a:spLocks noChangeShapeType="1"/>
            </p:cNvSpPr>
            <p:nvPr/>
          </p:nvSpPr>
          <p:spPr bwMode="auto">
            <a:xfrm rot="133279">
              <a:off x="1019" y="2477"/>
              <a:ext cx="1403" cy="245"/>
            </a:xfrm>
            <a:prstGeom prst="line">
              <a:avLst/>
            </a:prstGeom>
            <a:grpFill/>
            <a:ln w="28575">
              <a:solidFill>
                <a:srgbClr val="0062C5"/>
              </a:solidFill>
              <a:round/>
              <a:headEnd/>
              <a:tailEnd type="triangle" w="med" len="med"/>
            </a:ln>
          </p:spPr>
          <p:txBody>
            <a:bodyPr wrap="none" anchor="ctr"/>
            <a:lstStyle/>
            <a:p>
              <a:pPr>
                <a:defRPr/>
              </a:pPr>
              <a:endParaRPr lang="sr-Latn-CS" kern="0" dirty="0">
                <a:solidFill>
                  <a:sysClr val="windowText" lastClr="000000"/>
                </a:solidFill>
                <a:latin typeface="+mj-lt"/>
                <a:cs typeface="+mn-cs"/>
              </a:endParaRPr>
            </a:p>
          </p:txBody>
        </p:sp>
        <p:sp>
          <p:nvSpPr>
            <p:cNvPr id="14" name="Line 15"/>
            <p:cNvSpPr>
              <a:spLocks noChangeShapeType="1"/>
            </p:cNvSpPr>
            <p:nvPr/>
          </p:nvSpPr>
          <p:spPr bwMode="auto">
            <a:xfrm rot="133279">
              <a:off x="1096" y="2550"/>
              <a:ext cx="1285" cy="385"/>
            </a:xfrm>
            <a:prstGeom prst="line">
              <a:avLst/>
            </a:prstGeom>
            <a:grpFill/>
            <a:ln w="28575">
              <a:solidFill>
                <a:srgbClr val="0062C5"/>
              </a:solidFill>
              <a:round/>
              <a:headEnd/>
              <a:tailEnd type="triangle" w="med" len="med"/>
            </a:ln>
          </p:spPr>
          <p:txBody>
            <a:bodyPr wrap="none" anchor="ctr"/>
            <a:lstStyle/>
            <a:p>
              <a:pPr>
                <a:defRPr/>
              </a:pPr>
              <a:endParaRPr lang="sr-Latn-CS" kern="0" dirty="0">
                <a:solidFill>
                  <a:sysClr val="windowText" lastClr="000000"/>
                </a:solidFill>
                <a:latin typeface="+mj-lt"/>
                <a:cs typeface="+mn-cs"/>
              </a:endParaRPr>
            </a:p>
          </p:txBody>
        </p:sp>
        <p:sp>
          <p:nvSpPr>
            <p:cNvPr id="15" name="Rectangle 24"/>
            <p:cNvSpPr>
              <a:spLocks noChangeArrowheads="1"/>
            </p:cNvSpPr>
            <p:nvPr/>
          </p:nvSpPr>
          <p:spPr bwMode="auto">
            <a:xfrm>
              <a:off x="0" y="1941"/>
              <a:ext cx="1420" cy="704"/>
            </a:xfrm>
            <a:prstGeom prst="rect">
              <a:avLst/>
            </a:prstGeom>
            <a:solidFill>
              <a:srgbClr val="AA3E02">
                <a:lumMod val="20000"/>
                <a:lumOff val="80000"/>
              </a:srgbClr>
            </a:solidFill>
            <a:ln w="9525">
              <a:noFill/>
              <a:miter lim="800000"/>
              <a:headEnd/>
              <a:tailEnd/>
            </a:ln>
          </p:spPr>
          <p:txBody>
            <a:bodyPr wrap="none" anchor="ctr"/>
            <a:lstStyle/>
            <a:p>
              <a:pPr>
                <a:defRPr/>
              </a:pPr>
              <a:endParaRPr lang="sr-Latn-CS" kern="0" dirty="0">
                <a:solidFill>
                  <a:sysClr val="windowText" lastClr="000000"/>
                </a:solidFill>
                <a:latin typeface="+mj-lt"/>
                <a:cs typeface="+mn-cs"/>
              </a:endParaRPr>
            </a:p>
          </p:txBody>
        </p:sp>
        <p:sp>
          <p:nvSpPr>
            <p:cNvPr id="16" name="Rectangle 25"/>
            <p:cNvSpPr>
              <a:spLocks noChangeArrowheads="1"/>
            </p:cNvSpPr>
            <p:nvPr/>
          </p:nvSpPr>
          <p:spPr bwMode="auto">
            <a:xfrm>
              <a:off x="-61" y="2100"/>
              <a:ext cx="1047" cy="409"/>
            </a:xfrm>
            <a:prstGeom prst="rect">
              <a:avLst/>
            </a:prstGeom>
            <a:solidFill>
              <a:srgbClr val="AA3E02">
                <a:lumMod val="20000"/>
                <a:lumOff val="80000"/>
              </a:srgbClr>
            </a:solidFill>
            <a:ln w="19050">
              <a:noFill/>
              <a:miter lim="800000"/>
              <a:headEnd/>
              <a:tailEnd/>
            </a:ln>
          </p:spPr>
          <p:txBody>
            <a:bodyPr lIns="90000" tIns="46800" rIns="90000" bIns="46800" anchor="ctr">
              <a:spAutoFit/>
            </a:bodyPr>
            <a:lstStyle/>
            <a:p>
              <a:pPr algn="ctr">
                <a:defRPr/>
              </a:pPr>
              <a:r>
                <a:rPr lang="en" b="1" kern="0" dirty="0">
                  <a:solidFill>
                    <a:srgbClr val="EA4F07"/>
                  </a:solidFill>
                  <a:latin typeface="+mj-lt"/>
                  <a:cs typeface="+mn-cs"/>
                  <a:sym typeface="Symbol" pitchFamily="18" charset="2"/>
                </a:rPr>
                <a:t>Insulin </a:t>
              </a:r>
            </a:p>
            <a:p>
              <a:pPr algn="ctr">
                <a:defRPr/>
              </a:pPr>
              <a:r>
                <a:rPr lang="en" b="1" kern="0" dirty="0">
                  <a:solidFill>
                    <a:srgbClr val="EA4F07"/>
                  </a:solidFill>
                  <a:latin typeface="+mj-lt"/>
                  <a:cs typeface="+mn-cs"/>
                  <a:sym typeface="Symbol" pitchFamily="18" charset="2"/>
                </a:rPr>
                <a:t>resistance</a:t>
              </a:r>
              <a:endParaRPr lang="en-US" b="1" kern="0" dirty="0">
                <a:solidFill>
                  <a:srgbClr val="EA4F07"/>
                </a:solidFill>
                <a:latin typeface="+mj-lt"/>
                <a:cs typeface="+mn-cs"/>
              </a:endParaRPr>
            </a:p>
          </p:txBody>
        </p:sp>
        <p:grpSp>
          <p:nvGrpSpPr>
            <p:cNvPr id="17" name="Group 26"/>
            <p:cNvGrpSpPr>
              <a:grpSpLocks/>
            </p:cNvGrpSpPr>
            <p:nvPr/>
          </p:nvGrpSpPr>
          <p:grpSpPr bwMode="auto">
            <a:xfrm>
              <a:off x="920" y="1706"/>
              <a:ext cx="878" cy="1000"/>
              <a:chOff x="880" y="1815"/>
              <a:chExt cx="944" cy="1075"/>
            </a:xfrm>
            <a:grpFill/>
          </p:grpSpPr>
          <p:sp>
            <p:nvSpPr>
              <p:cNvPr id="18" name="Oval 27"/>
              <p:cNvSpPr>
                <a:spLocks noChangeArrowheads="1"/>
              </p:cNvSpPr>
              <p:nvPr/>
            </p:nvSpPr>
            <p:spPr bwMode="auto">
              <a:xfrm rot="1615378">
                <a:off x="940" y="2022"/>
                <a:ext cx="870" cy="793"/>
              </a:xfrm>
              <a:prstGeom prst="ellipse">
                <a:avLst/>
              </a:prstGeom>
              <a:grpFill/>
              <a:ln w="9525">
                <a:solidFill>
                  <a:srgbClr val="000000"/>
                </a:solidFill>
                <a:round/>
                <a:headEnd/>
                <a:tailEnd/>
              </a:ln>
              <a:effectLst>
                <a:outerShdw dist="89803" dir="5887806" algn="ctr" rotWithShape="0">
                  <a:srgbClr val="001830">
                    <a:alpha val="50000"/>
                  </a:srgbClr>
                </a:outerShdw>
              </a:effectLst>
            </p:spPr>
            <p:txBody>
              <a:bodyPr wrap="none" anchor="ctr"/>
              <a:lstStyle/>
              <a:p>
                <a:pPr>
                  <a:defRPr/>
                </a:pPr>
                <a:endParaRPr lang="sr-Latn-CS" kern="0" dirty="0">
                  <a:solidFill>
                    <a:sysClr val="windowText" lastClr="000000"/>
                  </a:solidFill>
                  <a:latin typeface="+mj-lt"/>
                  <a:cs typeface="+mn-cs"/>
                </a:endParaRPr>
              </a:p>
            </p:txBody>
          </p:sp>
          <p:pic>
            <p:nvPicPr>
              <p:cNvPr id="19" name="Picture 28"/>
              <p:cNvPicPr>
                <a:picLocks noChangeAspect="1" noChangeArrowheads="1"/>
              </p:cNvPicPr>
              <p:nvPr/>
            </p:nvPicPr>
            <p:blipFill>
              <a:blip r:embed="rId4" cstate="print">
                <a:clrChange>
                  <a:clrFrom>
                    <a:srgbClr val="003466"/>
                  </a:clrFrom>
                  <a:clrTo>
                    <a:srgbClr val="003466">
                      <a:alpha val="0"/>
                    </a:srgbClr>
                  </a:clrTo>
                </a:clrChange>
              </a:blip>
              <a:srcRect/>
              <a:stretch>
                <a:fillRect/>
              </a:stretch>
            </p:blipFill>
            <p:spPr bwMode="auto">
              <a:xfrm>
                <a:off x="880" y="1815"/>
                <a:ext cx="944" cy="1075"/>
              </a:xfrm>
              <a:prstGeom prst="rect">
                <a:avLst/>
              </a:prstGeom>
              <a:ln>
                <a:headEnd/>
                <a:tailEnd/>
              </a:ln>
            </p:spPr>
            <p:style>
              <a:lnRef idx="1">
                <a:schemeClr val="accent4"/>
              </a:lnRef>
              <a:fillRef idx="2">
                <a:schemeClr val="accent4"/>
              </a:fillRef>
              <a:effectRef idx="1">
                <a:schemeClr val="accent4"/>
              </a:effectRef>
              <a:fontRef idx="minor">
                <a:schemeClr val="dk1"/>
              </a:fontRef>
            </p:style>
          </p:pic>
          <p:sp>
            <p:nvSpPr>
              <p:cNvPr id="20" name="Text Box 29"/>
              <p:cNvSpPr txBox="1">
                <a:spLocks noChangeArrowheads="1"/>
              </p:cNvSpPr>
              <p:nvPr/>
            </p:nvSpPr>
            <p:spPr bwMode="auto">
              <a:xfrm>
                <a:off x="976" y="2240"/>
                <a:ext cx="640" cy="397"/>
              </a:xfrm>
              <a:prstGeom prst="rect">
                <a:avLst/>
              </a:prstGeom>
              <a:grpFill/>
              <a:ln w="9525">
                <a:noFill/>
                <a:miter lim="800000"/>
                <a:headEnd/>
                <a:tailEnd/>
              </a:ln>
            </p:spPr>
            <p:txBody>
              <a:bodyPr anchor="ctr">
                <a:spAutoFit/>
              </a:bodyPr>
              <a:lstStyle/>
              <a:p>
                <a:pPr>
                  <a:defRPr/>
                </a:pPr>
                <a:r>
                  <a:rPr lang="en" sz="3200" b="1" kern="0" dirty="0">
                    <a:solidFill>
                      <a:srgbClr val="FFFFFF">
                        <a:lumMod val="95000"/>
                        <a:lumOff val="5000"/>
                      </a:srgbClr>
                    </a:solidFill>
                    <a:latin typeface="+mj-lt"/>
                    <a:cs typeface="+mn-cs"/>
                  </a:rPr>
                  <a:t>IR</a:t>
                </a:r>
                <a:endParaRPr lang="en-GB" kern="0" dirty="0">
                  <a:solidFill>
                    <a:srgbClr val="FFFFFF">
                      <a:lumMod val="95000"/>
                      <a:lumOff val="5000"/>
                    </a:srgbClr>
                  </a:solidFill>
                  <a:latin typeface="+mj-lt"/>
                  <a:cs typeface="+mn-cs"/>
                </a:endParaRPr>
              </a:p>
            </p:txBody>
          </p:sp>
        </p:grpSp>
      </p:gr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Content Placeholder 2"/>
          <p:cNvSpPr>
            <a:spLocks noGrp="1"/>
          </p:cNvSpPr>
          <p:nvPr>
            <p:ph idx="4294967295"/>
          </p:nvPr>
        </p:nvSpPr>
        <p:spPr>
          <a:xfrm>
            <a:off x="304800" y="762000"/>
            <a:ext cx="8839200" cy="5364163"/>
          </a:xfrm>
        </p:spPr>
        <p:txBody>
          <a:bodyPr/>
          <a:lstStyle/>
          <a:p>
            <a:pPr marL="365125" indent="-255588" eaLnBrk="1" hangingPunct="1">
              <a:buFont typeface="Wingdings 3" pitchFamily="18" charset="2"/>
              <a:buChar char=""/>
            </a:pPr>
            <a:r>
              <a:rPr lang="en-US" altLang="en-US" sz="2000" b="1" i="1" dirty="0" smtClean="0">
                <a:latin typeface="Arial" pitchFamily="34" charset="0"/>
                <a:cs typeface="Arial" pitchFamily="34" charset="0"/>
              </a:rPr>
              <a:t>Latent Autoimmune Diabetes in Adults (LADA) </a:t>
            </a:r>
            <a:r>
              <a:rPr lang="en-US" altLang="en-US" sz="2000" b="1" dirty="0" smtClean="0">
                <a:latin typeface="Arial" pitchFamily="34" charset="0"/>
                <a:cs typeface="Arial" pitchFamily="34" charset="0"/>
              </a:rPr>
              <a:t>is a form of AI DM that is diagnosed in people older than usual for DM1. Sometimes DM2 is defined by mistake</a:t>
            </a:r>
          </a:p>
          <a:p>
            <a:pPr marL="365125" indent="-255588" eaLnBrk="1" hangingPunct="1">
              <a:buFont typeface="Arial" pitchFamily="34" charset="0"/>
              <a:buNone/>
            </a:pPr>
            <a:endParaRPr lang="sr-Latn-RS" altLang="en-US" sz="2000" b="1" i="1" dirty="0" smtClean="0">
              <a:latin typeface="Arial" pitchFamily="34" charset="0"/>
              <a:cs typeface="Arial" pitchFamily="34" charset="0"/>
            </a:endParaRPr>
          </a:p>
          <a:p>
            <a:pPr marL="365125" indent="-255588" eaLnBrk="1" hangingPunct="1">
              <a:buFont typeface="Arial" pitchFamily="34" charset="0"/>
              <a:buNone/>
            </a:pPr>
            <a:r>
              <a:rPr lang="en-US" altLang="en-US" sz="2000" b="1" i="1" dirty="0" smtClean="0">
                <a:latin typeface="Arial" pitchFamily="34" charset="0"/>
                <a:cs typeface="Arial" pitchFamily="34" charset="0"/>
              </a:rPr>
              <a:t>"LADA" - Late-onset Autoimmune Diabetes of Adulthood, </a:t>
            </a:r>
          </a:p>
          <a:p>
            <a:pPr marL="365125" indent="-255588" eaLnBrk="1" hangingPunct="1">
              <a:buFont typeface="Arial" pitchFamily="34" charset="0"/>
              <a:buNone/>
            </a:pPr>
            <a:r>
              <a:rPr lang="en-US" altLang="en-US" sz="2000" b="1" i="1" dirty="0" smtClean="0">
                <a:latin typeface="Arial" pitchFamily="34" charset="0"/>
                <a:cs typeface="Arial" pitchFamily="34" charset="0"/>
              </a:rPr>
              <a:t>"Slow Onset Type 1" diabetes, Type 1.5</a:t>
            </a:r>
          </a:p>
          <a:p>
            <a:pPr marL="365125" indent="-255588" eaLnBrk="1" hangingPunct="1">
              <a:buFont typeface="Arial" pitchFamily="34" charset="0"/>
              <a:buNone/>
            </a:pPr>
            <a:endParaRPr lang="en-GB" altLang="en-US" sz="2000" b="1" i="1" dirty="0" smtClean="0">
              <a:latin typeface="Arial" pitchFamily="34" charset="0"/>
              <a:cs typeface="Arial" pitchFamily="34" charset="0"/>
            </a:endParaRPr>
          </a:p>
          <a:p>
            <a:pPr marL="365125" indent="-255588" eaLnBrk="1" hangingPunct="1">
              <a:buFont typeface="Wingdings 3" pitchFamily="18" charset="2"/>
              <a:buChar char=""/>
            </a:pPr>
            <a:r>
              <a:rPr lang="en-US" altLang="en-US" sz="2000" b="1" i="1" dirty="0" smtClean="0">
                <a:latin typeface="Arial" pitchFamily="34" charset="0"/>
                <a:cs typeface="Arial" pitchFamily="34" charset="0"/>
              </a:rPr>
              <a:t>MODY – Maturity Onset Diabetes of the Young</a:t>
            </a:r>
          </a:p>
          <a:p>
            <a:pPr marL="365125" indent="-255588" eaLnBrk="1" hangingPunct="1">
              <a:buFont typeface="Wingdings 3" pitchFamily="18" charset="2"/>
              <a:buNone/>
            </a:pPr>
            <a:endParaRPr lang="en-GB" altLang="en-US" sz="2000" b="1" dirty="0" smtClean="0">
              <a:latin typeface="Arial" pitchFamily="34" charset="0"/>
              <a:cs typeface="Arial" pitchFamily="34" charset="0"/>
            </a:endParaRPr>
          </a:p>
          <a:p>
            <a:pPr marL="365125" indent="-255588" eaLnBrk="1" hangingPunct="1">
              <a:buFont typeface="Arial" pitchFamily="34" charset="0"/>
              <a:buNone/>
            </a:pPr>
            <a:r>
              <a:rPr lang="en-US" altLang="en-US" sz="2000" b="1" dirty="0" smtClean="0">
                <a:latin typeface="Arial" pitchFamily="34" charset="0"/>
                <a:cs typeface="Arial" pitchFamily="34" charset="0"/>
              </a:rPr>
              <a:t>MODY – monogenic form of DM with AD inheritance:</a:t>
            </a:r>
          </a:p>
          <a:p>
            <a:pPr marL="620713" lvl="1" eaLnBrk="1" hangingPunct="1">
              <a:spcBef>
                <a:spcPts val="325"/>
              </a:spcBef>
              <a:buFont typeface="Verdana" pitchFamily="34" charset="0"/>
              <a:buChar char="◦"/>
            </a:pPr>
            <a:r>
              <a:rPr lang="en-US" altLang="en-US" sz="2000" b="1" dirty="0" smtClean="0">
                <a:latin typeface="Arial" pitchFamily="34" charset="0"/>
                <a:cs typeface="Arial" pitchFamily="34" charset="0"/>
              </a:rPr>
              <a:t>Mutation of transcription factors or </a:t>
            </a:r>
            <a:r>
              <a:rPr lang="en-US" altLang="en-US" sz="2000" b="1" dirty="0" err="1" smtClean="0">
                <a:latin typeface="Arial" pitchFamily="34" charset="0"/>
                <a:cs typeface="Arial" pitchFamily="34" charset="0"/>
              </a:rPr>
              <a:t>glucokinase</a:t>
            </a:r>
            <a:r>
              <a:rPr lang="en-US" altLang="en-US" sz="2000" b="1" dirty="0" smtClean="0">
                <a:latin typeface="Arial" pitchFamily="34" charset="0"/>
                <a:cs typeface="Arial" pitchFamily="34" charset="0"/>
              </a:rPr>
              <a:t> enzymes leads to </a:t>
            </a:r>
            <a:r>
              <a:rPr lang="en-US" altLang="en-US" sz="2000" b="1" dirty="0" err="1" smtClean="0">
                <a:latin typeface="Arial" pitchFamily="34" charset="0"/>
                <a:cs typeface="Arial" pitchFamily="34" charset="0"/>
              </a:rPr>
              <a:t>insuf</a:t>
            </a:r>
            <a:r>
              <a:rPr lang="en-US" altLang="en-US" sz="2000" b="1" dirty="0" smtClean="0">
                <a:latin typeface="Arial" pitchFamily="34" charset="0"/>
                <a:cs typeface="Arial" pitchFamily="34" charset="0"/>
              </a:rPr>
              <a:t>. insulin secretion from ß- cells</a:t>
            </a:r>
          </a:p>
          <a:p>
            <a:pPr marL="620713" lvl="1" eaLnBrk="1" hangingPunct="1">
              <a:spcBef>
                <a:spcPts val="325"/>
              </a:spcBef>
              <a:buFont typeface="Verdana" pitchFamily="34" charset="0"/>
              <a:buChar char="◦"/>
            </a:pPr>
            <a:r>
              <a:rPr lang="en-US" altLang="en-US" sz="2000" b="1" dirty="0" smtClean="0">
                <a:latin typeface="Arial" pitchFamily="34" charset="0"/>
                <a:cs typeface="Arial" pitchFamily="34" charset="0"/>
              </a:rPr>
              <a:t>Non-</a:t>
            </a:r>
            <a:r>
              <a:rPr lang="en-US" altLang="en-US" sz="2000" b="1" dirty="0" err="1" smtClean="0">
                <a:latin typeface="Arial" pitchFamily="34" charset="0"/>
                <a:cs typeface="Arial" pitchFamily="34" charset="0"/>
              </a:rPr>
              <a:t>ketone</a:t>
            </a:r>
            <a:r>
              <a:rPr lang="en-US" altLang="en-US" sz="2000" b="1" dirty="0" smtClean="0">
                <a:latin typeface="Arial" pitchFamily="34" charset="0"/>
                <a:cs typeface="Arial" pitchFamily="34" charset="0"/>
              </a:rPr>
              <a:t> hyperglycemia in young people with positive</a:t>
            </a:r>
            <a:r>
              <a:rPr lang="sr-Latn-RS" altLang="en-US" sz="2000" b="1" dirty="0" smtClean="0">
                <a:latin typeface="Arial" pitchFamily="34" charset="0"/>
                <a:cs typeface="Arial" pitchFamily="34" charset="0"/>
              </a:rPr>
              <a:t> FA </a:t>
            </a:r>
            <a:r>
              <a:rPr lang="en-US" altLang="en-US" sz="2000" b="1" dirty="0" smtClean="0">
                <a:latin typeface="Arial" pitchFamily="34" charset="0"/>
                <a:cs typeface="Arial" pitchFamily="34" charset="0"/>
              </a:rPr>
              <a:t>for DM.</a:t>
            </a:r>
          </a:p>
          <a:p>
            <a:pPr marL="365125" indent="-255588" eaLnBrk="1" hangingPunct="1">
              <a:buFont typeface="Wingdings 3" pitchFamily="18" charset="2"/>
              <a:buNone/>
            </a:pPr>
            <a:endParaRPr lang="en-GB" altLang="en-US" sz="2000" dirty="0" smtClean="0">
              <a:latin typeface="Arial" pitchFamily="34" charset="0"/>
              <a:cs typeface="Arial" pitchFamily="34" charset="0"/>
            </a:endParaRPr>
          </a:p>
        </p:txBody>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066800"/>
          </a:xfrm>
        </p:spPr>
        <p:txBody>
          <a:bodyPr/>
          <a:lstStyle/>
          <a:p>
            <a:pPr eaLnBrk="1" hangingPunct="1">
              <a:defRPr/>
            </a:pPr>
            <a:r>
              <a:rPr lang="en" sz="3200" dirty="0" smtClean="0">
                <a:solidFill>
                  <a:schemeClr val="bg2">
                    <a:lumMod val="50000"/>
                  </a:schemeClr>
                </a:solidFill>
                <a:latin typeface="Arial" pitchFamily="34" charset="0"/>
                <a:cs typeface="Arial" pitchFamily="34" charset="0"/>
              </a:rPr>
              <a:t>   </a:t>
            </a:r>
            <a:r>
              <a:rPr lang="en" sz="3200" b="1" dirty="0" smtClean="0">
                <a:solidFill>
                  <a:srgbClr val="7030A0"/>
                </a:solidFill>
                <a:latin typeface="Arial" pitchFamily="34" charset="0"/>
                <a:cs typeface="Arial" pitchFamily="34" charset="0"/>
              </a:rPr>
              <a:t>Cardiometabolic risk factors</a:t>
            </a:r>
            <a:endParaRPr lang="en-US" sz="3200" b="1" dirty="0">
              <a:solidFill>
                <a:srgbClr val="7030A0"/>
              </a:solidFill>
              <a:latin typeface="Arial" pitchFamily="34" charset="0"/>
              <a:cs typeface="Arial" pitchFamily="34" charset="0"/>
            </a:endParaRPr>
          </a:p>
        </p:txBody>
      </p:sp>
      <p:sp>
        <p:nvSpPr>
          <p:cNvPr id="3" name="Content Placeholder 2"/>
          <p:cNvSpPr>
            <a:spLocks noGrp="1"/>
          </p:cNvSpPr>
          <p:nvPr>
            <p:ph sz="half" idx="1"/>
          </p:nvPr>
        </p:nvSpPr>
        <p:spPr>
          <a:xfrm>
            <a:off x="457200" y="1524000"/>
            <a:ext cx="3886200" cy="4953000"/>
          </a:xfrm>
          <a:solidFill>
            <a:schemeClr val="accent4">
              <a:lumMod val="20000"/>
              <a:lumOff val="80000"/>
            </a:schemeClr>
          </a:solidFill>
        </p:spPr>
        <p:txBody>
          <a:bodyPr/>
          <a:lstStyle/>
          <a:p>
            <a:pPr eaLnBrk="1" hangingPunct="1">
              <a:lnSpc>
                <a:spcPct val="120000"/>
              </a:lnSpc>
              <a:buSzPct val="125000"/>
              <a:buFont typeface="Wingdings 2" pitchFamily="18" charset="2"/>
              <a:buNone/>
              <a:defRPr/>
            </a:pPr>
            <a:r>
              <a:rPr lang="en" sz="2400" b="1" dirty="0" smtClean="0">
                <a:latin typeface="Arial" pitchFamily="34" charset="0"/>
                <a:cs typeface="Arial" pitchFamily="34" charset="0"/>
              </a:rPr>
              <a:t>Unmodifiable</a:t>
            </a:r>
          </a:p>
          <a:p>
            <a:pPr eaLnBrk="1" hangingPunct="1">
              <a:lnSpc>
                <a:spcPct val="120000"/>
              </a:lnSpc>
              <a:buSzPct val="125000"/>
              <a:buFont typeface="Wingdings 2" pitchFamily="18" charset="2"/>
              <a:buNone/>
              <a:defRPr/>
            </a:pPr>
            <a:r>
              <a:rPr lang="en" sz="2400" dirty="0" smtClean="0">
                <a:latin typeface="Arial" pitchFamily="34" charset="0"/>
                <a:cs typeface="Arial" pitchFamily="34" charset="0"/>
              </a:rPr>
              <a:t> </a:t>
            </a:r>
            <a:r>
              <a:rPr lang="ru-RU" sz="2400" dirty="0" smtClean="0">
                <a:latin typeface="Arial" pitchFamily="34" charset="0"/>
                <a:cs typeface="Arial" pitchFamily="34" charset="0"/>
              </a:rPr>
              <a:t/>
            </a:r>
            <a:br>
              <a:rPr lang="ru-RU" sz="2400" dirty="0" smtClean="0">
                <a:latin typeface="Arial" pitchFamily="34" charset="0"/>
                <a:cs typeface="Arial" pitchFamily="34" charset="0"/>
              </a:rPr>
            </a:br>
            <a:r>
              <a:rPr lang="en" sz="2000" b="1" dirty="0" smtClean="0">
                <a:latin typeface="Arial" pitchFamily="34" charset="0"/>
                <a:cs typeface="Arial" pitchFamily="34" charset="0"/>
              </a:rPr>
              <a:t>Age </a:t>
            </a:r>
            <a:r>
              <a:rPr lang="ru-RU" sz="2000" b="1" dirty="0" smtClean="0">
                <a:latin typeface="Arial" pitchFamily="34" charset="0"/>
                <a:cs typeface="Arial" pitchFamily="34" charset="0"/>
              </a:rPr>
              <a:t/>
            </a:r>
            <a:br>
              <a:rPr lang="ru-RU" sz="2000" b="1" dirty="0" smtClean="0">
                <a:latin typeface="Arial" pitchFamily="34" charset="0"/>
                <a:cs typeface="Arial" pitchFamily="34" charset="0"/>
              </a:rPr>
            </a:br>
            <a:r>
              <a:rPr lang="en" sz="2000" b="1" dirty="0" smtClean="0">
                <a:latin typeface="Arial" pitchFamily="34" charset="0"/>
                <a:cs typeface="Arial" pitchFamily="34" charset="0"/>
              </a:rPr>
              <a:t>Race/Ethnicity </a:t>
            </a:r>
            <a:r>
              <a:rPr lang="ru-RU" sz="2000" b="1" dirty="0" smtClean="0">
                <a:latin typeface="Arial" pitchFamily="34" charset="0"/>
                <a:cs typeface="Arial" pitchFamily="34" charset="0"/>
              </a:rPr>
              <a:t/>
            </a:r>
            <a:br>
              <a:rPr lang="ru-RU" sz="2000" b="1" dirty="0" smtClean="0">
                <a:latin typeface="Arial" pitchFamily="34" charset="0"/>
                <a:cs typeface="Arial" pitchFamily="34" charset="0"/>
              </a:rPr>
            </a:br>
            <a:r>
              <a:rPr lang="en" sz="2000" b="1" dirty="0" smtClean="0">
                <a:latin typeface="Arial" pitchFamily="34" charset="0"/>
                <a:cs typeface="Arial" pitchFamily="34" charset="0"/>
              </a:rPr>
              <a:t>Gender </a:t>
            </a:r>
            <a:r>
              <a:rPr lang="ru-RU" sz="2000" b="1" dirty="0" smtClean="0">
                <a:latin typeface="Arial" pitchFamily="34" charset="0"/>
                <a:cs typeface="Arial" pitchFamily="34" charset="0"/>
              </a:rPr>
              <a:t/>
            </a:r>
            <a:br>
              <a:rPr lang="ru-RU" sz="2000" b="1" dirty="0" smtClean="0">
                <a:latin typeface="Arial" pitchFamily="34" charset="0"/>
                <a:cs typeface="Arial" pitchFamily="34" charset="0"/>
              </a:rPr>
            </a:br>
            <a:r>
              <a:rPr lang="en" sz="2000" b="1" dirty="0" smtClean="0">
                <a:latin typeface="Arial" pitchFamily="34" charset="0"/>
                <a:cs typeface="Arial" pitchFamily="34" charset="0"/>
              </a:rPr>
              <a:t>Family History</a:t>
            </a:r>
            <a:endParaRPr lang="en-US" sz="2000" b="1" dirty="0">
              <a:latin typeface="Arial" pitchFamily="34" charset="0"/>
              <a:cs typeface="Arial" pitchFamily="34" charset="0"/>
            </a:endParaRPr>
          </a:p>
        </p:txBody>
      </p:sp>
      <p:sp>
        <p:nvSpPr>
          <p:cNvPr id="4" name="Content Placeholder 3"/>
          <p:cNvSpPr>
            <a:spLocks noGrp="1"/>
          </p:cNvSpPr>
          <p:nvPr>
            <p:ph sz="half" idx="2"/>
          </p:nvPr>
        </p:nvSpPr>
        <p:spPr>
          <a:xfrm>
            <a:off x="4495800" y="1524000"/>
            <a:ext cx="4038600" cy="4953000"/>
          </a:xfrm>
          <a:solidFill>
            <a:schemeClr val="accent2">
              <a:lumMod val="40000"/>
              <a:lumOff val="60000"/>
            </a:schemeClr>
          </a:solidFill>
        </p:spPr>
        <p:txBody>
          <a:bodyPr/>
          <a:lstStyle/>
          <a:p>
            <a:pPr eaLnBrk="1" hangingPunct="1">
              <a:lnSpc>
                <a:spcPct val="115000"/>
              </a:lnSpc>
              <a:buSzPct val="125000"/>
              <a:buFont typeface="Wingdings 2" pitchFamily="18" charset="2"/>
              <a:buNone/>
              <a:defRPr/>
            </a:pPr>
            <a:r>
              <a:rPr lang="en" sz="2400" b="1" dirty="0" smtClean="0">
                <a:latin typeface="Arial" pitchFamily="34" charset="0"/>
                <a:cs typeface="Arial" pitchFamily="34" charset="0"/>
              </a:rPr>
              <a:t>   Modifiable</a:t>
            </a:r>
            <a:r>
              <a:rPr lang="sr-Cyrl-RS" sz="2400" dirty="0" smtClean="0">
                <a:latin typeface="Arial" pitchFamily="34" charset="0"/>
                <a:cs typeface="Arial" pitchFamily="34" charset="0"/>
              </a:rPr>
              <a:t/>
            </a:r>
            <a:br>
              <a:rPr lang="sr-Cyrl-RS" sz="2400" dirty="0" smtClean="0">
                <a:latin typeface="Arial" pitchFamily="34" charset="0"/>
                <a:cs typeface="Arial" pitchFamily="34" charset="0"/>
              </a:rPr>
            </a:br>
            <a:endParaRPr lang="sr-Cyrl-RS" sz="2400" dirty="0" smtClean="0">
              <a:latin typeface="Arial" pitchFamily="34" charset="0"/>
              <a:cs typeface="Arial" pitchFamily="34" charset="0"/>
            </a:endParaRPr>
          </a:p>
          <a:p>
            <a:pPr eaLnBrk="1" hangingPunct="1">
              <a:lnSpc>
                <a:spcPct val="115000"/>
              </a:lnSpc>
              <a:buSzPct val="125000"/>
              <a:buFont typeface="Wingdings 2" pitchFamily="18" charset="2"/>
              <a:buNone/>
              <a:defRPr/>
            </a:pPr>
            <a:r>
              <a:rPr lang="en" sz="2000" b="1" dirty="0" smtClean="0">
                <a:latin typeface="Arial" pitchFamily="34" charset="0"/>
                <a:cs typeface="Arial" pitchFamily="34" charset="0"/>
              </a:rPr>
              <a:t>	Overweight</a:t>
            </a:r>
          </a:p>
          <a:p>
            <a:pPr eaLnBrk="1" hangingPunct="1">
              <a:lnSpc>
                <a:spcPct val="115000"/>
              </a:lnSpc>
              <a:buSzPct val="125000"/>
              <a:buFont typeface="Wingdings 2" pitchFamily="18" charset="2"/>
              <a:buNone/>
              <a:defRPr/>
            </a:pPr>
            <a:r>
              <a:rPr lang="en" sz="2000" b="1" dirty="0" smtClean="0">
                <a:latin typeface="Arial" pitchFamily="34" charset="0"/>
                <a:cs typeface="Arial" pitchFamily="34" charset="0"/>
              </a:rPr>
              <a:t>     Abnormal lipids </a:t>
            </a:r>
            <a:r>
              <a:rPr lang="sr-Cyrl-RS" sz="2000" b="1" dirty="0" smtClean="0">
                <a:latin typeface="Arial" pitchFamily="34" charset="0"/>
                <a:cs typeface="Arial" pitchFamily="34" charset="0"/>
              </a:rPr>
              <a:t/>
            </a:r>
            <a:br>
              <a:rPr lang="sr-Cyrl-RS" sz="2000" b="1" dirty="0" smtClean="0">
                <a:latin typeface="Arial" pitchFamily="34" charset="0"/>
                <a:cs typeface="Arial" pitchFamily="34" charset="0"/>
              </a:rPr>
            </a:br>
            <a:r>
              <a:rPr lang="en" sz="2000" b="1" dirty="0" smtClean="0">
                <a:latin typeface="Arial" pitchFamily="34" charset="0"/>
                <a:cs typeface="Arial" pitchFamily="34" charset="0"/>
              </a:rPr>
              <a:t>Inflammation </a:t>
            </a:r>
            <a:r>
              <a:rPr lang="sr-Cyrl-RS" sz="2000" b="1" dirty="0" smtClean="0">
                <a:latin typeface="Arial" pitchFamily="34" charset="0"/>
                <a:cs typeface="Arial" pitchFamily="34" charset="0"/>
              </a:rPr>
              <a:t/>
            </a:r>
            <a:br>
              <a:rPr lang="sr-Cyrl-RS" sz="2000" b="1" dirty="0" smtClean="0">
                <a:latin typeface="Arial" pitchFamily="34" charset="0"/>
                <a:cs typeface="Arial" pitchFamily="34" charset="0"/>
              </a:rPr>
            </a:br>
            <a:r>
              <a:rPr lang="en" sz="2000" b="1" dirty="0" smtClean="0">
                <a:latin typeface="Arial" pitchFamily="34" charset="0"/>
                <a:cs typeface="Arial" pitchFamily="34" charset="0"/>
              </a:rPr>
              <a:t>Hypercoagulability </a:t>
            </a:r>
            <a:r>
              <a:rPr lang="sr-Cyrl-RS" sz="2000" b="1" dirty="0" smtClean="0">
                <a:latin typeface="Arial" pitchFamily="34" charset="0"/>
                <a:cs typeface="Arial" pitchFamily="34" charset="0"/>
              </a:rPr>
              <a:t/>
            </a:r>
            <a:br>
              <a:rPr lang="sr-Cyrl-RS" sz="2000" b="1" dirty="0" smtClean="0">
                <a:latin typeface="Arial" pitchFamily="34" charset="0"/>
                <a:cs typeface="Arial" pitchFamily="34" charset="0"/>
              </a:rPr>
            </a:br>
            <a:r>
              <a:rPr lang="en" sz="2000" b="1" dirty="0" smtClean="0">
                <a:latin typeface="Arial" pitchFamily="34" charset="0"/>
                <a:cs typeface="Arial" pitchFamily="34" charset="0"/>
              </a:rPr>
              <a:t>Hypertension </a:t>
            </a:r>
            <a:r>
              <a:rPr lang="sr-Cyrl-RS" sz="2000" b="1" dirty="0" smtClean="0">
                <a:latin typeface="Arial" pitchFamily="34" charset="0"/>
                <a:cs typeface="Arial" pitchFamily="34" charset="0"/>
              </a:rPr>
              <a:t/>
            </a:r>
            <a:br>
              <a:rPr lang="sr-Cyrl-RS" sz="2000" b="1" dirty="0" smtClean="0">
                <a:latin typeface="Arial" pitchFamily="34" charset="0"/>
                <a:cs typeface="Arial" pitchFamily="34" charset="0"/>
              </a:rPr>
            </a:br>
            <a:r>
              <a:rPr lang="en" sz="2000" b="1" dirty="0" smtClean="0">
                <a:latin typeface="Arial" pitchFamily="34" charset="0"/>
                <a:cs typeface="Arial" pitchFamily="34" charset="0"/>
              </a:rPr>
              <a:t>Smoking </a:t>
            </a:r>
            <a:r>
              <a:rPr lang="sr-Cyrl-RS" sz="2000" b="1" dirty="0" smtClean="0">
                <a:latin typeface="Arial" pitchFamily="34" charset="0"/>
                <a:cs typeface="Arial" pitchFamily="34" charset="0"/>
              </a:rPr>
              <a:t/>
            </a:r>
            <a:br>
              <a:rPr lang="sr-Cyrl-RS" sz="2000" b="1" dirty="0" smtClean="0">
                <a:latin typeface="Arial" pitchFamily="34" charset="0"/>
                <a:cs typeface="Arial" pitchFamily="34" charset="0"/>
              </a:rPr>
            </a:br>
            <a:r>
              <a:rPr lang="en" sz="2000" b="1" dirty="0" smtClean="0">
                <a:latin typeface="Arial" pitchFamily="34" charset="0"/>
                <a:cs typeface="Arial" pitchFamily="34" charset="0"/>
              </a:rPr>
              <a:t>Physical inactivity </a:t>
            </a:r>
            <a:r>
              <a:rPr lang="sr-Cyrl-RS" sz="2000" b="1" dirty="0" smtClean="0">
                <a:latin typeface="Arial" pitchFamily="34" charset="0"/>
                <a:cs typeface="Arial" pitchFamily="34" charset="0"/>
              </a:rPr>
              <a:t/>
            </a:r>
            <a:br>
              <a:rPr lang="sr-Cyrl-RS" sz="2000" b="1" dirty="0" smtClean="0">
                <a:latin typeface="Arial" pitchFamily="34" charset="0"/>
                <a:cs typeface="Arial" pitchFamily="34" charset="0"/>
              </a:rPr>
            </a:br>
            <a:r>
              <a:rPr lang="en" sz="2000" b="1" dirty="0" smtClean="0">
                <a:latin typeface="Arial" pitchFamily="34" charset="0"/>
                <a:cs typeface="Arial" pitchFamily="34" charset="0"/>
              </a:rPr>
              <a:t>Inadequate nutrition </a:t>
            </a:r>
            <a:r>
              <a:rPr lang="sr-Cyrl-RS" sz="2000" b="1" dirty="0" smtClean="0">
                <a:latin typeface="Arial" pitchFamily="34" charset="0"/>
                <a:cs typeface="Arial" pitchFamily="34" charset="0"/>
              </a:rPr>
              <a:t/>
            </a:r>
            <a:br>
              <a:rPr lang="sr-Cyrl-RS" sz="2000" b="1" dirty="0" smtClean="0">
                <a:latin typeface="Arial" pitchFamily="34" charset="0"/>
                <a:cs typeface="Arial" pitchFamily="34" charset="0"/>
              </a:rPr>
            </a:br>
            <a:r>
              <a:rPr lang="en" sz="2000" b="1" dirty="0" smtClean="0">
                <a:latin typeface="Arial" pitchFamily="34" charset="0"/>
                <a:cs typeface="Arial" pitchFamily="34" charset="0"/>
              </a:rPr>
              <a:t>Insulin resistance</a:t>
            </a:r>
            <a:endParaRPr lang="en-US" sz="2000" b="1" dirty="0" smtClean="0">
              <a:latin typeface="Arial" pitchFamily="34" charset="0"/>
              <a:cs typeface="Arial" pitchFamily="34" charset="0"/>
            </a:endParaRPr>
          </a:p>
          <a:p>
            <a:pPr eaLnBrk="1" hangingPunct="1">
              <a:defRPr/>
            </a:pPr>
            <a:endParaRPr lang="en-US" sz="2000" b="1" dirty="0"/>
          </a:p>
        </p:txBody>
      </p:sp>
    </p:spTree>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40"/>
          <p:cNvSpPr>
            <a:spLocks noChangeArrowheads="1"/>
          </p:cNvSpPr>
          <p:nvPr/>
        </p:nvSpPr>
        <p:spPr bwMode="auto">
          <a:xfrm>
            <a:off x="0" y="6165850"/>
            <a:ext cx="9144000" cy="692150"/>
          </a:xfrm>
          <a:prstGeom prst="rect">
            <a:avLst/>
          </a:prstGeom>
          <a:solidFill>
            <a:srgbClr val="DDDDDD"/>
          </a:solidFill>
          <a:ln w="9525" algn="ctr">
            <a:noFill/>
            <a:miter lim="800000"/>
            <a:headEnd/>
            <a:tailEnd/>
          </a:ln>
          <a:effectLst>
            <a:outerShdw dist="35921" dir="2700000" algn="ctr" rotWithShape="0">
              <a:srgbClr val="000000"/>
            </a:outerShdw>
          </a:effectLst>
        </p:spPr>
        <p:txBody>
          <a:bodyPr wrap="none" anchor="ctr"/>
          <a:lstStyle/>
          <a:p>
            <a:pPr>
              <a:defRPr/>
            </a:pPr>
            <a:endParaRPr lang="en-US">
              <a:cs typeface="+mn-cs"/>
            </a:endParaRPr>
          </a:p>
        </p:txBody>
      </p:sp>
      <p:sp>
        <p:nvSpPr>
          <p:cNvPr id="97283" name="Text Box 3"/>
          <p:cNvSpPr txBox="1">
            <a:spLocks noChangeArrowheads="1"/>
          </p:cNvSpPr>
          <p:nvPr/>
        </p:nvSpPr>
        <p:spPr bwMode="auto">
          <a:xfrm>
            <a:off x="6794500" y="6383338"/>
            <a:ext cx="184150" cy="214312"/>
          </a:xfrm>
          <a:prstGeom prst="rect">
            <a:avLst/>
          </a:prstGeom>
          <a:noFill/>
          <a:ln w="9525" algn="ctr">
            <a:noFill/>
            <a:miter lim="800000"/>
            <a:headEnd/>
            <a:tailEnd/>
          </a:ln>
        </p:spPr>
        <p:txBody>
          <a:bodyPr wrap="none">
            <a:spAutoFit/>
          </a:bodyPr>
          <a:lstStyle/>
          <a:p>
            <a:pPr>
              <a:spcBef>
                <a:spcPct val="20000"/>
              </a:spcBef>
            </a:pPr>
            <a:endParaRPr lang="fr-FR" altLang="en-US" sz="800" i="1"/>
          </a:p>
        </p:txBody>
      </p:sp>
      <p:graphicFrame>
        <p:nvGraphicFramePr>
          <p:cNvPr id="1002543" name="Group 47"/>
          <p:cNvGraphicFramePr>
            <a:graphicFrameLocks noGrp="1"/>
          </p:cNvGraphicFramePr>
          <p:nvPr/>
        </p:nvGraphicFramePr>
        <p:xfrm>
          <a:off x="228600" y="1143000"/>
          <a:ext cx="8763000" cy="5105398"/>
        </p:xfrm>
        <a:graphic>
          <a:graphicData uri="http://schemas.openxmlformats.org/drawingml/2006/table">
            <a:tbl>
              <a:tblPr/>
              <a:tblGrid>
                <a:gridCol w="2690785"/>
                <a:gridCol w="6072215"/>
              </a:tblGrid>
              <a:tr h="387803">
                <a:tc>
                  <a:txBody>
                    <a:bodyPr/>
                    <a:lstStyle/>
                    <a:p>
                      <a:pPr marL="0" marR="0" lvl="0" indent="0" algn="l" defTabSz="914400" rtl="0" eaLnBrk="0" fontAlgn="base" latinLnBrk="0" hangingPunct="0">
                        <a:lnSpc>
                          <a:spcPct val="100000"/>
                        </a:lnSpc>
                        <a:spcBef>
                          <a:spcPct val="0"/>
                        </a:spcBef>
                        <a:spcAft>
                          <a:spcPct val="0"/>
                        </a:spcAft>
                        <a:buClr>
                          <a:srgbClr val="990033"/>
                        </a:buClr>
                        <a:buSzTx/>
                        <a:buFontTx/>
                        <a:buNone/>
                        <a:tabLst/>
                      </a:pPr>
                      <a:r>
                        <a:rPr kumimoji="0" lang="en" sz="1800" b="1" i="0" u="none" strike="noStrike" cap="none" normalizeH="0" baseline="0" dirty="0" smtClean="0">
                          <a:ln>
                            <a:noFill/>
                          </a:ln>
                          <a:solidFill>
                            <a:srgbClr val="002060"/>
                          </a:solidFill>
                          <a:effectLst/>
                          <a:latin typeface="Verdana" pitchFamily="34" charset="0"/>
                          <a:cs typeface="Times New Roman" pitchFamily="18" charset="0"/>
                        </a:rPr>
                        <a:t>Risk Factor</a:t>
                      </a:r>
                      <a:endParaRPr kumimoji="0" lang="en-US" sz="3600" b="1" i="0" u="none" strike="noStrike" cap="none" normalizeH="0" baseline="0" dirty="0" smtClean="0">
                        <a:ln>
                          <a:noFill/>
                        </a:ln>
                        <a:solidFill>
                          <a:srgbClr val="002060"/>
                        </a:solidFill>
                        <a:effectLst/>
                        <a:latin typeface="Verdana"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3175" marR="0" lvl="0" indent="0" algn="l" defTabSz="914400" rtl="0" eaLnBrk="0" fontAlgn="base" latinLnBrk="0" hangingPunct="0">
                        <a:lnSpc>
                          <a:spcPct val="100000"/>
                        </a:lnSpc>
                        <a:spcBef>
                          <a:spcPct val="0"/>
                        </a:spcBef>
                        <a:spcAft>
                          <a:spcPct val="0"/>
                        </a:spcAft>
                        <a:buClr>
                          <a:srgbClr val="990033"/>
                        </a:buClr>
                        <a:buSzTx/>
                        <a:buFontTx/>
                        <a:buNone/>
                        <a:tabLst/>
                      </a:pPr>
                      <a:r>
                        <a:rPr kumimoji="0" lang="en" sz="1800" b="1" i="0" u="none" strike="noStrike" cap="none" normalizeH="0" baseline="0" dirty="0" smtClean="0">
                          <a:ln>
                            <a:noFill/>
                          </a:ln>
                          <a:solidFill>
                            <a:srgbClr val="002060"/>
                          </a:solidFill>
                          <a:effectLst/>
                          <a:latin typeface="Verdana" pitchFamily="34" charset="0"/>
                          <a:cs typeface="Times New Roman" pitchFamily="18" charset="0"/>
                        </a:rPr>
                        <a:t>Prevalence</a:t>
                      </a:r>
                      <a:endParaRPr kumimoji="0" lang="en-US" sz="3600" b="1" i="0" u="none" strike="noStrike" cap="none" normalizeH="0" baseline="0" dirty="0" smtClean="0">
                        <a:ln>
                          <a:noFill/>
                        </a:ln>
                        <a:solidFill>
                          <a:srgbClr val="002060"/>
                        </a:solidFill>
                        <a:effectLst/>
                        <a:latin typeface="Verdana"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r>
              <a:tr h="646338">
                <a:tc>
                  <a:txBody>
                    <a:bodyPr/>
                    <a:lstStyle/>
                    <a:p>
                      <a:pPr marL="0" marR="0" lvl="0" indent="0" algn="l" defTabSz="914400" rtl="0" eaLnBrk="0" fontAlgn="base" latinLnBrk="0" hangingPunct="0">
                        <a:lnSpc>
                          <a:spcPct val="100000"/>
                        </a:lnSpc>
                        <a:spcBef>
                          <a:spcPct val="0"/>
                        </a:spcBef>
                        <a:spcAft>
                          <a:spcPct val="0"/>
                        </a:spcAft>
                        <a:buClr>
                          <a:srgbClr val="990033"/>
                        </a:buClr>
                        <a:buSzTx/>
                        <a:buFontTx/>
                        <a:buNone/>
                        <a:tabLst/>
                      </a:pPr>
                      <a:r>
                        <a:rPr kumimoji="0" lang="en" sz="1600" b="1" i="0" u="none" strike="noStrike" cap="none" normalizeH="0" baseline="0" dirty="0" smtClean="0">
                          <a:ln>
                            <a:noFill/>
                          </a:ln>
                          <a:solidFill>
                            <a:srgbClr val="002060"/>
                          </a:solidFill>
                          <a:effectLst/>
                          <a:latin typeface="Verdana" pitchFamily="34" charset="0"/>
                          <a:cs typeface="Times New Roman" pitchFamily="18" charset="0"/>
                        </a:rPr>
                        <a:t>Hypertension</a:t>
                      </a:r>
                      <a:endParaRPr kumimoji="0" lang="en-US" sz="1600" b="1" i="0" u="none" strike="noStrike" cap="none" normalizeH="0" baseline="0" dirty="0" smtClean="0">
                        <a:ln>
                          <a:noFill/>
                        </a:ln>
                        <a:solidFill>
                          <a:srgbClr val="002060"/>
                        </a:solidFill>
                        <a:effectLst/>
                        <a:latin typeface="Verdana"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0" marR="0" lvl="0" indent="0" algn="l" defTabSz="914400" rtl="0" eaLnBrk="0" fontAlgn="base" latinLnBrk="0" hangingPunct="0">
                        <a:lnSpc>
                          <a:spcPct val="100000"/>
                        </a:lnSpc>
                        <a:spcBef>
                          <a:spcPct val="0"/>
                        </a:spcBef>
                        <a:spcAft>
                          <a:spcPct val="0"/>
                        </a:spcAft>
                        <a:buClr>
                          <a:srgbClr val="990033"/>
                        </a:buClr>
                        <a:buSzTx/>
                        <a:buFontTx/>
                        <a:buNone/>
                        <a:tabLst/>
                      </a:pPr>
                      <a:r>
                        <a:rPr kumimoji="0" lang="en" sz="1700" b="0" i="0" u="none" strike="noStrike" cap="none" normalizeH="0" baseline="0" dirty="0" smtClean="0">
                          <a:ln>
                            <a:noFill/>
                          </a:ln>
                          <a:solidFill>
                            <a:srgbClr val="002060"/>
                          </a:solidFill>
                          <a:effectLst/>
                          <a:latin typeface="Verdana" pitchFamily="34" charset="0"/>
                          <a:cs typeface="Times New Roman" pitchFamily="18" charset="0"/>
                        </a:rPr>
                        <a:t>Prevalence is </a:t>
                      </a:r>
                      <a:r>
                        <a:rPr kumimoji="0" lang="en" sz="1700" b="1" i="0" u="none" strike="noStrike" cap="none" normalizeH="0" baseline="0" dirty="0" smtClean="0">
                          <a:ln>
                            <a:noFill/>
                          </a:ln>
                          <a:solidFill>
                            <a:srgbClr val="002060"/>
                          </a:solidFill>
                          <a:effectLst/>
                          <a:latin typeface="Verdana" pitchFamily="34" charset="0"/>
                          <a:cs typeface="Times New Roman" pitchFamily="18" charset="0"/>
                        </a:rPr>
                        <a:t>at least double </a:t>
                      </a:r>
                      <a:r>
                        <a:rPr kumimoji="0" lang="en" sz="1700" b="0" i="0" u="none" strike="noStrike" cap="none" normalizeH="0" baseline="0" dirty="0" smtClean="0">
                          <a:ln>
                            <a:noFill/>
                          </a:ln>
                          <a:solidFill>
                            <a:srgbClr val="002060"/>
                          </a:solidFill>
                          <a:effectLst/>
                          <a:latin typeface="Verdana" pitchFamily="34" charset="0"/>
                          <a:cs typeface="Times New Roman" pitchFamily="18" charset="0"/>
                        </a:rPr>
                        <a:t>in people with type 2 diabetes</a:t>
                      </a:r>
                      <a:endParaRPr kumimoji="0" lang="en-US" sz="1700" b="0" i="0" u="none" strike="noStrike" cap="none" normalizeH="0" baseline="0" dirty="0" smtClean="0">
                        <a:ln>
                          <a:noFill/>
                        </a:ln>
                        <a:solidFill>
                          <a:srgbClr val="002060"/>
                        </a:solidFill>
                        <a:effectLst/>
                        <a:latin typeface="Verdana" pitchFamily="34"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r>
              <a:tr h="614021">
                <a:tc>
                  <a:txBody>
                    <a:bodyPr/>
                    <a:lstStyle/>
                    <a:p>
                      <a:pPr marL="0" marR="0" lvl="0" indent="0" algn="l" defTabSz="914400" rtl="0" eaLnBrk="0" fontAlgn="base" latinLnBrk="0" hangingPunct="0">
                        <a:lnSpc>
                          <a:spcPct val="100000"/>
                        </a:lnSpc>
                        <a:spcBef>
                          <a:spcPct val="0"/>
                        </a:spcBef>
                        <a:spcAft>
                          <a:spcPct val="0"/>
                        </a:spcAft>
                        <a:buClr>
                          <a:srgbClr val="990033"/>
                        </a:buClr>
                        <a:buSzTx/>
                        <a:buFontTx/>
                        <a:buNone/>
                        <a:tabLst/>
                      </a:pPr>
                      <a:r>
                        <a:rPr kumimoji="0" lang="en" sz="1600" b="1" i="0" u="none" strike="noStrike" cap="none" normalizeH="0" baseline="0" dirty="0" smtClean="0">
                          <a:ln>
                            <a:noFill/>
                          </a:ln>
                          <a:solidFill>
                            <a:srgbClr val="002060"/>
                          </a:solidFill>
                          <a:effectLst/>
                          <a:latin typeface="Verdana" pitchFamily="34" charset="0"/>
                          <a:cs typeface="Times New Roman" pitchFamily="18" charset="0"/>
                        </a:rPr>
                        <a:t>High Blood Cholesterol</a:t>
                      </a:r>
                      <a:endParaRPr kumimoji="0" lang="en-US" sz="1600" b="1" i="0" u="none" strike="noStrike" cap="none" normalizeH="0" baseline="0" dirty="0" smtClean="0">
                        <a:ln>
                          <a:noFill/>
                        </a:ln>
                        <a:solidFill>
                          <a:srgbClr val="002060"/>
                        </a:solidFill>
                        <a:effectLst/>
                        <a:latin typeface="Verdana"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0" marR="0" lvl="0" indent="0" algn="l" defTabSz="914400" rtl="0" eaLnBrk="0" fontAlgn="base" latinLnBrk="0" hangingPunct="0">
                        <a:lnSpc>
                          <a:spcPct val="100000"/>
                        </a:lnSpc>
                        <a:spcBef>
                          <a:spcPct val="0"/>
                        </a:spcBef>
                        <a:spcAft>
                          <a:spcPct val="0"/>
                        </a:spcAft>
                        <a:buClr>
                          <a:srgbClr val="990033"/>
                        </a:buClr>
                        <a:buSzTx/>
                        <a:buFontTx/>
                        <a:buNone/>
                        <a:tabLst/>
                      </a:pPr>
                      <a:r>
                        <a:rPr kumimoji="0" lang="en" sz="1700" b="0" i="0" u="none" strike="noStrike" cap="none" normalizeH="0" baseline="0" dirty="0" smtClean="0">
                          <a:ln>
                            <a:noFill/>
                          </a:ln>
                          <a:solidFill>
                            <a:srgbClr val="002060"/>
                          </a:solidFill>
                          <a:effectLst/>
                          <a:latin typeface="Verdana" pitchFamily="34" charset="0"/>
                          <a:cs typeface="Times New Roman" pitchFamily="18" charset="0"/>
                        </a:rPr>
                        <a:t>Prevalence is similar in people with diabetes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r>
              <a:tr h="614021">
                <a:tc>
                  <a:txBody>
                    <a:bodyPr/>
                    <a:lstStyle/>
                    <a:p>
                      <a:pPr marL="0" marR="0" lvl="0" indent="0" algn="l" defTabSz="914400" rtl="0" eaLnBrk="0" fontAlgn="base" latinLnBrk="0" hangingPunct="0">
                        <a:lnSpc>
                          <a:spcPct val="100000"/>
                        </a:lnSpc>
                        <a:spcBef>
                          <a:spcPct val="0"/>
                        </a:spcBef>
                        <a:spcAft>
                          <a:spcPct val="0"/>
                        </a:spcAft>
                        <a:buClr>
                          <a:srgbClr val="990033"/>
                        </a:buClr>
                        <a:buSzTx/>
                        <a:buFontTx/>
                        <a:buNone/>
                        <a:tabLst/>
                      </a:pPr>
                      <a:r>
                        <a:rPr kumimoji="0" lang="en" sz="1600" b="1" i="0" u="none" strike="noStrike" cap="none" normalizeH="0" baseline="0" dirty="0" smtClean="0">
                          <a:ln>
                            <a:noFill/>
                          </a:ln>
                          <a:solidFill>
                            <a:srgbClr val="002060"/>
                          </a:solidFill>
                          <a:effectLst/>
                          <a:latin typeface="Verdana" pitchFamily="34" charset="0"/>
                          <a:cs typeface="Times New Roman" pitchFamily="18" charset="0"/>
                        </a:rPr>
                        <a:t>High Triglycerides with Low HDL</a:t>
                      </a:r>
                      <a:endParaRPr kumimoji="0" lang="en-US" sz="1600" b="1" i="0" u="none" strike="noStrike" cap="none" normalizeH="0" baseline="0" dirty="0" smtClean="0">
                        <a:ln>
                          <a:noFill/>
                        </a:ln>
                        <a:solidFill>
                          <a:srgbClr val="002060"/>
                        </a:solidFill>
                        <a:effectLst/>
                        <a:latin typeface="Verdana"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0" marR="0" lvl="0" indent="0" algn="l" defTabSz="914400" rtl="0" eaLnBrk="0" fontAlgn="base" latinLnBrk="0" hangingPunct="0">
                        <a:lnSpc>
                          <a:spcPct val="100000"/>
                        </a:lnSpc>
                        <a:spcBef>
                          <a:spcPct val="0"/>
                        </a:spcBef>
                        <a:spcAft>
                          <a:spcPct val="0"/>
                        </a:spcAft>
                        <a:buClr>
                          <a:srgbClr val="990033"/>
                        </a:buClr>
                        <a:buSzTx/>
                        <a:buFontTx/>
                        <a:buNone/>
                        <a:tabLst/>
                      </a:pPr>
                      <a:r>
                        <a:rPr kumimoji="0" lang="en" sz="1700" b="0" i="0" u="none" strike="noStrike" cap="none" normalizeH="0" baseline="0" dirty="0" smtClean="0">
                          <a:ln>
                            <a:noFill/>
                          </a:ln>
                          <a:solidFill>
                            <a:srgbClr val="002060"/>
                          </a:solidFill>
                          <a:effectLst/>
                          <a:latin typeface="Verdana" pitchFamily="34" charset="0"/>
                          <a:cs typeface="Times New Roman" pitchFamily="18" charset="0"/>
                        </a:rPr>
                        <a:t>Prevalence is </a:t>
                      </a:r>
                      <a:r>
                        <a:rPr kumimoji="0" lang="en" sz="1700" b="1" i="0" u="none" strike="noStrike" cap="none" normalizeH="0" baseline="0" dirty="0" smtClean="0">
                          <a:ln>
                            <a:noFill/>
                          </a:ln>
                          <a:solidFill>
                            <a:srgbClr val="002060"/>
                          </a:solidFill>
                          <a:effectLst/>
                          <a:latin typeface="Verdana" pitchFamily="34" charset="0"/>
                          <a:cs typeface="Times New Roman" pitchFamily="18" charset="0"/>
                        </a:rPr>
                        <a:t>higher </a:t>
                      </a:r>
                      <a:r>
                        <a:rPr kumimoji="0" lang="en" sz="1700" b="0" i="0" u="none" strike="noStrike" cap="none" normalizeH="0" baseline="0" dirty="0" smtClean="0">
                          <a:ln>
                            <a:noFill/>
                          </a:ln>
                          <a:solidFill>
                            <a:srgbClr val="002060"/>
                          </a:solidFill>
                          <a:effectLst/>
                          <a:latin typeface="Verdana" pitchFamily="34" charset="0"/>
                          <a:cs typeface="Times New Roman" pitchFamily="18" charset="0"/>
                        </a:rPr>
                        <a:t>in people with diabetes</a:t>
                      </a:r>
                      <a:endParaRPr kumimoji="0" lang="en-US" sz="1700" b="0" i="0" u="none" strike="noStrike" cap="none" normalizeH="0" baseline="0" dirty="0" smtClean="0">
                        <a:ln>
                          <a:noFill/>
                        </a:ln>
                        <a:solidFill>
                          <a:srgbClr val="002060"/>
                        </a:solidFill>
                        <a:effectLst/>
                        <a:latin typeface="Verdana" pitchFamily="34"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r>
              <a:tr h="921032">
                <a:tc>
                  <a:txBody>
                    <a:bodyPr/>
                    <a:lstStyle/>
                    <a:p>
                      <a:pPr marL="0" marR="0" lvl="0" indent="0" algn="l" defTabSz="914400" rtl="0" eaLnBrk="0" fontAlgn="base" latinLnBrk="0" hangingPunct="0">
                        <a:lnSpc>
                          <a:spcPct val="100000"/>
                        </a:lnSpc>
                        <a:spcBef>
                          <a:spcPct val="0"/>
                        </a:spcBef>
                        <a:spcAft>
                          <a:spcPct val="0"/>
                        </a:spcAft>
                        <a:buClr>
                          <a:srgbClr val="990033"/>
                        </a:buClr>
                        <a:buSzTx/>
                        <a:buFontTx/>
                        <a:buNone/>
                        <a:tabLst/>
                      </a:pPr>
                      <a:r>
                        <a:rPr kumimoji="0" lang="en" sz="1600" b="1" i="0" u="none" strike="noStrike" cap="none" normalizeH="0" baseline="0" dirty="0" smtClean="0">
                          <a:ln>
                            <a:noFill/>
                          </a:ln>
                          <a:solidFill>
                            <a:srgbClr val="002060"/>
                          </a:solidFill>
                          <a:effectLst/>
                          <a:latin typeface="Verdana" pitchFamily="34" charset="0"/>
                          <a:cs typeface="Times New Roman" pitchFamily="18" charset="0"/>
                        </a:rPr>
                        <a:t>Left ventricular hypertrophy</a:t>
                      </a:r>
                      <a:endParaRPr kumimoji="0" lang="en-US" sz="1600" b="1" i="0" u="none" strike="noStrike" cap="none" normalizeH="0" baseline="0" dirty="0" smtClean="0">
                        <a:ln>
                          <a:noFill/>
                        </a:ln>
                        <a:solidFill>
                          <a:srgbClr val="002060"/>
                        </a:solidFill>
                        <a:effectLst/>
                        <a:latin typeface="Verdana" pitchFamily="34"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0" marR="0" lvl="0" indent="0" algn="l" defTabSz="914400" rtl="0" eaLnBrk="0" fontAlgn="base" latinLnBrk="0" hangingPunct="0">
                        <a:lnSpc>
                          <a:spcPct val="100000"/>
                        </a:lnSpc>
                        <a:spcBef>
                          <a:spcPct val="0"/>
                        </a:spcBef>
                        <a:spcAft>
                          <a:spcPct val="0"/>
                        </a:spcAft>
                        <a:buClr>
                          <a:srgbClr val="990033"/>
                        </a:buClr>
                        <a:buSzTx/>
                        <a:buFont typeface="Symbol" pitchFamily="18" charset="2"/>
                        <a:buNone/>
                        <a:tabLst/>
                      </a:pPr>
                      <a:r>
                        <a:rPr kumimoji="0" lang="en" sz="1700" b="0" i="0" u="none" strike="noStrike" cap="none" normalizeH="0" baseline="0" dirty="0" smtClean="0">
                          <a:ln>
                            <a:noFill/>
                          </a:ln>
                          <a:solidFill>
                            <a:srgbClr val="002060"/>
                          </a:solidFill>
                          <a:effectLst/>
                          <a:latin typeface="Verdana" pitchFamily="34" charset="0"/>
                          <a:cs typeface="Times New Roman" pitchFamily="18" charset="0"/>
                        </a:rPr>
                        <a:t>Most commonly seen in people with long-standing high blood pressure, but is also seen in the absence of elevated blood pressure in people with diabetes</a:t>
                      </a:r>
                      <a:endParaRPr kumimoji="0" lang="en-US" sz="1700" b="0" i="0" u="none" strike="noStrike" cap="none" normalizeH="0" baseline="0" dirty="0" smtClean="0">
                        <a:ln>
                          <a:noFill/>
                        </a:ln>
                        <a:solidFill>
                          <a:srgbClr val="002060"/>
                        </a:solidFill>
                        <a:effectLst/>
                        <a:latin typeface="Verdana" pitchFamily="34"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r>
              <a:tr h="1225350">
                <a:tc>
                  <a:txBody>
                    <a:bodyPr/>
                    <a:lstStyle/>
                    <a:p>
                      <a:pPr marL="0" marR="0" lvl="0" indent="0" algn="l" defTabSz="914400" rtl="0" eaLnBrk="0" fontAlgn="base" latinLnBrk="0" hangingPunct="0">
                        <a:lnSpc>
                          <a:spcPct val="100000"/>
                        </a:lnSpc>
                        <a:spcBef>
                          <a:spcPct val="0"/>
                        </a:spcBef>
                        <a:spcAft>
                          <a:spcPct val="0"/>
                        </a:spcAft>
                        <a:buClr>
                          <a:srgbClr val="990033"/>
                        </a:buClr>
                        <a:buSzTx/>
                        <a:buFontTx/>
                        <a:buNone/>
                        <a:tabLst/>
                      </a:pPr>
                      <a:r>
                        <a:rPr kumimoji="0" lang="en" sz="1600" b="1" i="0" u="none" strike="noStrike" cap="none" normalizeH="0" baseline="0" dirty="0" smtClean="0">
                          <a:ln>
                            <a:noFill/>
                          </a:ln>
                          <a:solidFill>
                            <a:srgbClr val="002060"/>
                          </a:solidFill>
                          <a:effectLst/>
                          <a:latin typeface="Verdana" pitchFamily="34" charset="0"/>
                          <a:cs typeface="Times New Roman" pitchFamily="18" charset="0"/>
                        </a:rPr>
                        <a:t>Obesity</a:t>
                      </a:r>
                      <a:endParaRPr kumimoji="0" lang="en-US" sz="1600" b="1" i="0" u="none" strike="noStrike" cap="none" normalizeH="0" baseline="0" dirty="0" smtClean="0">
                        <a:ln>
                          <a:noFill/>
                        </a:ln>
                        <a:solidFill>
                          <a:srgbClr val="002060"/>
                        </a:solidFill>
                        <a:effectLst/>
                        <a:latin typeface="Verdana" pitchFamily="34"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0" marR="0" lvl="0" indent="0" algn="l" defTabSz="914400" rtl="0" eaLnBrk="0" fontAlgn="base" latinLnBrk="0" hangingPunct="0">
                        <a:lnSpc>
                          <a:spcPct val="100000"/>
                        </a:lnSpc>
                        <a:spcBef>
                          <a:spcPct val="0"/>
                        </a:spcBef>
                        <a:spcAft>
                          <a:spcPct val="0"/>
                        </a:spcAft>
                        <a:buClr>
                          <a:srgbClr val="990033"/>
                        </a:buClr>
                        <a:buSzTx/>
                        <a:buFont typeface="Symbol" pitchFamily="18" charset="2"/>
                        <a:buNone/>
                        <a:tabLst/>
                      </a:pPr>
                      <a:r>
                        <a:rPr kumimoji="0" lang="en" sz="1700" b="0" i="0" u="none" strike="noStrike" cap="none" normalizeH="0" baseline="0" dirty="0" smtClean="0">
                          <a:ln>
                            <a:noFill/>
                          </a:ln>
                          <a:solidFill>
                            <a:srgbClr val="002060"/>
                          </a:solidFill>
                          <a:effectLst/>
                          <a:latin typeface="Verdana" pitchFamily="34" charset="0"/>
                          <a:cs typeface="Times New Roman" pitchFamily="18" charset="0"/>
                        </a:rPr>
                        <a:t>Prevalence is </a:t>
                      </a:r>
                      <a:r>
                        <a:rPr kumimoji="0" lang="en" sz="1700" b="1" i="0" u="none" strike="noStrike" cap="none" normalizeH="0" baseline="0" dirty="0" smtClean="0">
                          <a:ln>
                            <a:noFill/>
                          </a:ln>
                          <a:solidFill>
                            <a:srgbClr val="002060"/>
                          </a:solidFill>
                          <a:effectLst/>
                          <a:latin typeface="Verdana" pitchFamily="34" charset="0"/>
                          <a:cs typeface="Times New Roman" pitchFamily="18" charset="0"/>
                        </a:rPr>
                        <a:t>stronger </a:t>
                      </a:r>
                      <a:r>
                        <a:rPr kumimoji="0" lang="en" sz="1700" b="0" i="0" u="none" strike="noStrike" cap="none" normalizeH="0" baseline="0" dirty="0" smtClean="0">
                          <a:ln>
                            <a:noFill/>
                          </a:ln>
                          <a:solidFill>
                            <a:srgbClr val="002060"/>
                          </a:solidFill>
                          <a:effectLst/>
                          <a:latin typeface="Verdana" pitchFamily="34" charset="0"/>
                          <a:cs typeface="Times New Roman" pitchFamily="18" charset="0"/>
                        </a:rPr>
                        <a:t>in people with diabetes. Weight distribution is also usually different, with more central obesity which is linked with a tendency to develop coronary heart disease.</a:t>
                      </a:r>
                      <a:endParaRPr kumimoji="0" lang="en-US" sz="1700" b="0" i="0" u="none" strike="noStrike" cap="none" normalizeH="0" baseline="0" dirty="0" smtClean="0">
                        <a:ln>
                          <a:noFill/>
                        </a:ln>
                        <a:solidFill>
                          <a:srgbClr val="002060"/>
                        </a:solidFill>
                        <a:effectLst/>
                        <a:latin typeface="Verdana" pitchFamily="34"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r>
              <a:tr h="696833">
                <a:tc>
                  <a:txBody>
                    <a:bodyPr/>
                    <a:lstStyle/>
                    <a:p>
                      <a:pPr marL="0" marR="0" lvl="0" indent="0" algn="l" defTabSz="914400" rtl="0" eaLnBrk="0" fontAlgn="base" latinLnBrk="0" hangingPunct="0">
                        <a:lnSpc>
                          <a:spcPct val="100000"/>
                        </a:lnSpc>
                        <a:spcBef>
                          <a:spcPct val="0"/>
                        </a:spcBef>
                        <a:spcAft>
                          <a:spcPct val="0"/>
                        </a:spcAft>
                        <a:buClr>
                          <a:srgbClr val="990033"/>
                        </a:buClr>
                        <a:buSzTx/>
                        <a:buFontTx/>
                        <a:buNone/>
                        <a:tabLst/>
                      </a:pPr>
                      <a:r>
                        <a:rPr kumimoji="0" lang="en" sz="1600" b="1" i="0" u="none" strike="noStrike" cap="none" normalizeH="0" baseline="0" dirty="0" smtClean="0">
                          <a:ln>
                            <a:noFill/>
                          </a:ln>
                          <a:solidFill>
                            <a:srgbClr val="002060"/>
                          </a:solidFill>
                          <a:effectLst/>
                          <a:latin typeface="Verdana" pitchFamily="34" charset="0"/>
                          <a:cs typeface="Times New Roman" pitchFamily="18" charset="0"/>
                        </a:rPr>
                        <a:t>Tuxedo</a:t>
                      </a:r>
                      <a:endParaRPr kumimoji="0" lang="en-US" sz="1600" b="1" i="0" u="none" strike="noStrike" cap="none" normalizeH="0" baseline="0" dirty="0" smtClean="0">
                        <a:ln>
                          <a:noFill/>
                        </a:ln>
                        <a:solidFill>
                          <a:srgbClr val="002060"/>
                        </a:solidFill>
                        <a:effectLst/>
                        <a:latin typeface="Verdana" pitchFamily="34"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0" marR="0" lvl="0" indent="0" algn="l" defTabSz="914400" rtl="0" eaLnBrk="0" fontAlgn="base" latinLnBrk="0" hangingPunct="0">
                        <a:lnSpc>
                          <a:spcPct val="100000"/>
                        </a:lnSpc>
                        <a:spcBef>
                          <a:spcPct val="0"/>
                        </a:spcBef>
                        <a:spcAft>
                          <a:spcPct val="0"/>
                        </a:spcAft>
                        <a:buClr>
                          <a:srgbClr val="990033"/>
                        </a:buClr>
                        <a:buSzTx/>
                        <a:buFont typeface="Symbol" pitchFamily="18" charset="2"/>
                        <a:buNone/>
                        <a:tabLst/>
                      </a:pPr>
                      <a:r>
                        <a:rPr kumimoji="0" lang="en" sz="1700" b="1" i="0" u="none" strike="noStrike" cap="none" normalizeH="0" baseline="0" dirty="0" smtClean="0">
                          <a:ln>
                            <a:noFill/>
                          </a:ln>
                          <a:solidFill>
                            <a:srgbClr val="002060"/>
                          </a:solidFill>
                          <a:effectLst/>
                          <a:latin typeface="Verdana" pitchFamily="34" charset="0"/>
                          <a:cs typeface="Times New Roman" pitchFamily="18" charset="0"/>
                        </a:rPr>
                        <a:t>People with diabetes smoke less </a:t>
                      </a:r>
                      <a:r>
                        <a:rPr kumimoji="0" lang="en-GB" sz="1700" b="1" i="0" u="none" strike="noStrike" cap="none" normalizeH="0" baseline="0" dirty="0" smtClean="0">
                          <a:ln>
                            <a:noFill/>
                          </a:ln>
                          <a:solidFill>
                            <a:srgbClr val="002060"/>
                          </a:solidFill>
                          <a:effectLst/>
                          <a:latin typeface="Verdana" pitchFamily="34" charset="0"/>
                          <a:cs typeface="Times New Roman" pitchFamily="18" charset="0"/>
                        </a:rPr>
                        <a:t/>
                      </a:r>
                      <a:br>
                        <a:rPr kumimoji="0" lang="en-GB" sz="1700" b="1" i="0" u="none" strike="noStrike" cap="none" normalizeH="0" baseline="0" dirty="0" smtClean="0">
                          <a:ln>
                            <a:noFill/>
                          </a:ln>
                          <a:solidFill>
                            <a:srgbClr val="002060"/>
                          </a:solidFill>
                          <a:effectLst/>
                          <a:latin typeface="Verdana" pitchFamily="34" charset="0"/>
                          <a:cs typeface="Times New Roman" pitchFamily="18" charset="0"/>
                        </a:rPr>
                      </a:br>
                      <a:r>
                        <a:rPr kumimoji="0" lang="en" sz="1700" b="1" i="0" u="none" strike="noStrike" cap="none" normalizeH="0" baseline="0" dirty="0" smtClean="0">
                          <a:ln>
                            <a:noFill/>
                          </a:ln>
                          <a:solidFill>
                            <a:srgbClr val="002060"/>
                          </a:solidFill>
                          <a:effectLst/>
                          <a:latin typeface="Verdana" pitchFamily="34" charset="0"/>
                          <a:cs typeface="Times New Roman" pitchFamily="18" charset="0"/>
                        </a:rPr>
                        <a:t>(presumably due to medical advice).</a:t>
                      </a:r>
                      <a:endParaRPr kumimoji="0" lang="en-US" sz="1700" b="1" i="0" u="none" strike="noStrike" cap="none" normalizeH="0" baseline="0" dirty="0" smtClean="0">
                        <a:ln>
                          <a:noFill/>
                        </a:ln>
                        <a:solidFill>
                          <a:srgbClr val="002060"/>
                        </a:solidFill>
                        <a:effectLst/>
                        <a:latin typeface="Verdana" pitchFamily="34"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r>
            </a:tbl>
          </a:graphicData>
        </a:graphic>
      </p:graphicFrame>
      <p:sp>
        <p:nvSpPr>
          <p:cNvPr id="97310" name="Rectangle 43"/>
          <p:cNvSpPr>
            <a:spLocks noGrp="1" noChangeArrowheads="1"/>
          </p:cNvSpPr>
          <p:nvPr>
            <p:ph type="title"/>
          </p:nvPr>
        </p:nvSpPr>
        <p:spPr>
          <a:xfrm>
            <a:off x="0" y="115888"/>
            <a:ext cx="9144000" cy="792162"/>
          </a:xfrm>
        </p:spPr>
        <p:txBody>
          <a:bodyPr/>
          <a:lstStyle/>
          <a:p>
            <a:pPr eaLnBrk="1" hangingPunct="1"/>
            <a:r>
              <a:rPr lang="en-US" altLang="en-US" sz="2800" b="1" smtClean="0">
                <a:solidFill>
                  <a:srgbClr val="7030A0"/>
                </a:solidFill>
                <a:latin typeface="Arial" pitchFamily="34" charset="0"/>
                <a:cs typeface="Arial" pitchFamily="34" charset="0"/>
              </a:rPr>
              <a:t>Prevalence of CV risk factors in persons with DM </a:t>
            </a:r>
            <a:r>
              <a:rPr lang="ru-RU" altLang="en-US" sz="2800" b="1" smtClean="0">
                <a:solidFill>
                  <a:srgbClr val="7030A0"/>
                </a:solidFill>
                <a:latin typeface="Arial" pitchFamily="34" charset="0"/>
                <a:cs typeface="Arial" pitchFamily="34" charset="0"/>
              </a:rPr>
              <a:t/>
            </a:r>
            <a:br>
              <a:rPr lang="ru-RU" altLang="en-US" sz="2800" b="1" smtClean="0">
                <a:solidFill>
                  <a:srgbClr val="7030A0"/>
                </a:solidFill>
                <a:latin typeface="Arial" pitchFamily="34" charset="0"/>
                <a:cs typeface="Arial" pitchFamily="34" charset="0"/>
              </a:rPr>
            </a:br>
            <a:r>
              <a:rPr lang="en-US" altLang="en-US" sz="2800" b="1" smtClean="0">
                <a:solidFill>
                  <a:srgbClr val="7030A0"/>
                </a:solidFill>
                <a:latin typeface="Arial" pitchFamily="34" charset="0"/>
                <a:cs typeface="Arial" pitchFamily="34" charset="0"/>
              </a:rPr>
              <a:t>compared to persons without DM</a:t>
            </a:r>
          </a:p>
        </p:txBody>
      </p:sp>
    </p:spTree>
  </p:cSld>
  <p:clrMapOvr>
    <a:masterClrMapping/>
  </p:clrMapOvr>
  <p:transition/>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ChangeArrowheads="1"/>
          </p:cNvSpPr>
          <p:nvPr>
            <p:ph type="title"/>
          </p:nvPr>
        </p:nvSpPr>
        <p:spPr>
          <a:xfrm>
            <a:off x="504825" y="0"/>
            <a:ext cx="8229600" cy="1103313"/>
          </a:xfrm>
        </p:spPr>
        <p:txBody>
          <a:bodyPr/>
          <a:lstStyle/>
          <a:p>
            <a:pPr eaLnBrk="1" hangingPunct="1"/>
            <a:r>
              <a:rPr lang="en-US" altLang="en-US" sz="3200" b="1" dirty="0" smtClean="0">
                <a:solidFill>
                  <a:srgbClr val="7030A0"/>
                </a:solidFill>
                <a:latin typeface="Arial" pitchFamily="34" charset="0"/>
                <a:cs typeface="Arial" pitchFamily="34" charset="0"/>
              </a:rPr>
              <a:t>PCOSY - </a:t>
            </a:r>
            <a:r>
              <a:rPr lang="en-US" altLang="en-US" sz="3200" b="1" dirty="0" err="1" smtClean="0">
                <a:solidFill>
                  <a:srgbClr val="7030A0"/>
                </a:solidFill>
                <a:latin typeface="Arial" pitchFamily="34" charset="0"/>
                <a:cs typeface="Arial" pitchFamily="34" charset="0"/>
              </a:rPr>
              <a:t>pathophysiology</a:t>
            </a:r>
            <a:endParaRPr lang="en-US" altLang="en-US" sz="3200" b="1" dirty="0" smtClean="0">
              <a:solidFill>
                <a:srgbClr val="7030A0"/>
              </a:solidFill>
              <a:latin typeface="Arial" pitchFamily="34" charset="0"/>
              <a:cs typeface="Arial" pitchFamily="34" charset="0"/>
            </a:endParaRPr>
          </a:p>
        </p:txBody>
      </p:sp>
      <p:sp>
        <p:nvSpPr>
          <p:cNvPr id="107523" name="Rectangle 3"/>
          <p:cNvSpPr>
            <a:spLocks noGrp="1" noChangeArrowheads="1"/>
          </p:cNvSpPr>
          <p:nvPr>
            <p:ph type="body" idx="1"/>
          </p:nvPr>
        </p:nvSpPr>
        <p:spPr>
          <a:xfrm>
            <a:off x="0" y="1143000"/>
            <a:ext cx="9144000" cy="5132388"/>
          </a:xfrm>
        </p:spPr>
        <p:txBody>
          <a:bodyPr/>
          <a:lstStyle/>
          <a:p>
            <a:pPr algn="ctr" eaLnBrk="1" hangingPunct="1">
              <a:buFont typeface="Arial" pitchFamily="34" charset="0"/>
              <a:buNone/>
            </a:pPr>
            <a:r>
              <a:rPr lang="en-US" altLang="en-US" sz="2000" b="1" dirty="0" smtClean="0">
                <a:latin typeface="Arial" pitchFamily="34" charset="0"/>
                <a:cs typeface="Arial" pitchFamily="34" charset="0"/>
              </a:rPr>
              <a:t>	Disorder of HTH-HF regulation of </a:t>
            </a:r>
            <a:r>
              <a:rPr lang="en-US" altLang="en-US" sz="2000" b="1" dirty="0" err="1" smtClean="0">
                <a:latin typeface="Arial" pitchFamily="34" charset="0"/>
                <a:cs typeface="Arial" pitchFamily="34" charset="0"/>
              </a:rPr>
              <a:t>gonadotropin</a:t>
            </a:r>
            <a:r>
              <a:rPr lang="en-US" altLang="en-US" sz="2000" b="1" dirty="0" smtClean="0">
                <a:latin typeface="Arial" pitchFamily="34" charset="0"/>
                <a:cs typeface="Arial" pitchFamily="34" charset="0"/>
              </a:rPr>
              <a:t> secretion (LH, FSH) which is not a congenital defect but a functional disorder that is a consequence of inadequate estrogen feedback -</a:t>
            </a:r>
          </a:p>
          <a:p>
            <a:pPr algn="ctr" eaLnBrk="1" hangingPunct="1">
              <a:buFont typeface="Arial" pitchFamily="34" charset="0"/>
              <a:buNone/>
            </a:pPr>
            <a:r>
              <a:rPr lang="en-US" altLang="en-US" sz="2000" b="1" dirty="0" smtClean="0">
                <a:latin typeface="Arial" pitchFamily="34" charset="0"/>
                <a:cs typeface="Arial" pitchFamily="34" charset="0"/>
              </a:rPr>
              <a:t>    </a:t>
            </a:r>
            <a:r>
              <a:rPr lang="en-US" altLang="en-US" sz="2400" b="1" i="1" dirty="0" smtClean="0">
                <a:latin typeface="Arial" pitchFamily="34" charset="0"/>
                <a:cs typeface="Arial" pitchFamily="34" charset="0"/>
              </a:rPr>
              <a:t>circle vicious</a:t>
            </a:r>
            <a:r>
              <a:rPr lang="en-US" altLang="en-US" sz="2000" b="1" dirty="0" smtClean="0">
                <a:latin typeface="Arial" pitchFamily="34" charset="0"/>
                <a:cs typeface="Arial" pitchFamily="34" charset="0"/>
              </a:rPr>
              <a:t/>
            </a:r>
            <a:br>
              <a:rPr lang="en-US" altLang="en-US" sz="2000" b="1" dirty="0" smtClean="0">
                <a:latin typeface="Arial" pitchFamily="34" charset="0"/>
                <a:cs typeface="Arial" pitchFamily="34" charset="0"/>
              </a:rPr>
            </a:br>
            <a:endParaRPr lang="en-US" altLang="en-US" sz="2000" b="1" dirty="0" smtClean="0">
              <a:latin typeface="Arial" pitchFamily="34" charset="0"/>
              <a:cs typeface="Arial" pitchFamily="34" charset="0"/>
            </a:endParaRPr>
          </a:p>
          <a:p>
            <a:pPr eaLnBrk="1" hangingPunct="1">
              <a:buFont typeface="Arial" pitchFamily="34" charset="0"/>
              <a:buNone/>
            </a:pPr>
            <a:r>
              <a:rPr lang="en-US" altLang="en-US" sz="2000" b="1" dirty="0" smtClean="0">
                <a:latin typeface="Arial" pitchFamily="34" charset="0"/>
                <a:cs typeface="Arial" pitchFamily="34" charset="0"/>
              </a:rPr>
              <a:t>    An increased level of LH from the pituitary gland leads to an increased production of androgens in the ovaries.</a:t>
            </a:r>
          </a:p>
          <a:p>
            <a:pPr algn="ctr" eaLnBrk="1" hangingPunct="1">
              <a:buFont typeface="Arial" pitchFamily="34" charset="0"/>
              <a:buNone/>
            </a:pPr>
            <a:r>
              <a:rPr lang="en-US" altLang="en-US" sz="2000" b="1" dirty="0" smtClean="0">
                <a:latin typeface="Arial" pitchFamily="34" charset="0"/>
                <a:cs typeface="Arial" pitchFamily="34" charset="0"/>
              </a:rPr>
              <a:t>     Androgens are </a:t>
            </a:r>
            <a:r>
              <a:rPr lang="en-US" altLang="en-US" sz="2000" b="1" dirty="0" err="1" smtClean="0">
                <a:latin typeface="Arial" pitchFamily="34" charset="0"/>
                <a:cs typeface="Arial" pitchFamily="34" charset="0"/>
              </a:rPr>
              <a:t>extraovarian</a:t>
            </a:r>
            <a:r>
              <a:rPr lang="en-US" altLang="en-US" sz="2000" b="1" dirty="0" smtClean="0">
                <a:latin typeface="Arial" pitchFamily="34" charset="0"/>
                <a:cs typeface="Arial" pitchFamily="34" charset="0"/>
              </a:rPr>
              <a:t> transformed into estrogens, which increase the sensitivity of the pituitary gland </a:t>
            </a:r>
          </a:p>
          <a:p>
            <a:pPr algn="ctr" eaLnBrk="1" hangingPunct="1">
              <a:buFont typeface="Arial" pitchFamily="34" charset="0"/>
              <a:buNone/>
            </a:pPr>
            <a:r>
              <a:rPr lang="en-US" altLang="en-US" sz="2000" b="1" dirty="0" smtClean="0">
                <a:latin typeface="Arial" pitchFamily="34" charset="0"/>
                <a:cs typeface="Arial" pitchFamily="34" charset="0"/>
              </a:rPr>
              <a:t>to the hypothalamus </a:t>
            </a:r>
            <a:r>
              <a:rPr lang="en-US" altLang="en-US" sz="2000" b="1" i="1" dirty="0" err="1" smtClean="0">
                <a:latin typeface="Arial" pitchFamily="34" charset="0"/>
                <a:cs typeface="Arial" pitchFamily="34" charset="0"/>
              </a:rPr>
              <a:t>GnRH</a:t>
            </a:r>
            <a:endParaRPr lang="en-US" altLang="en-US" sz="2000" b="1" i="1" dirty="0" smtClean="0">
              <a:latin typeface="Arial" pitchFamily="34" charset="0"/>
              <a:cs typeface="Arial" pitchFamily="34" charset="0"/>
            </a:endParaRPr>
          </a:p>
          <a:p>
            <a:pPr algn="ctr" eaLnBrk="1" hangingPunct="1">
              <a:buFont typeface="Arial" pitchFamily="34" charset="0"/>
              <a:buNone/>
            </a:pPr>
            <a:r>
              <a:rPr lang="en-US" altLang="en-US" sz="2000" b="1" i="1" dirty="0" smtClean="0">
                <a:latin typeface="Arial" pitchFamily="34" charset="0"/>
                <a:cs typeface="Arial" pitchFamily="34" charset="0"/>
              </a:rPr>
              <a:t>	</a:t>
            </a:r>
            <a:r>
              <a:rPr lang="en-US" altLang="en-US" sz="2000" b="1" dirty="0" smtClean="0">
                <a:latin typeface="Arial" pitchFamily="34" charset="0"/>
                <a:cs typeface="Arial" pitchFamily="34" charset="0"/>
              </a:rPr>
              <a:t>Stimulation </a:t>
            </a:r>
            <a:r>
              <a:rPr lang="en-US" altLang="en-US" sz="2000" b="1" i="1" dirty="0" smtClean="0">
                <a:latin typeface="Arial" pitchFamily="34" charset="0"/>
                <a:cs typeface="Arial" pitchFamily="34" charset="0"/>
              </a:rPr>
              <a:t>of </a:t>
            </a:r>
            <a:r>
              <a:rPr lang="en-US" altLang="en-US" sz="2000" b="1" i="1" dirty="0" err="1" smtClean="0">
                <a:latin typeface="Arial" pitchFamily="34" charset="0"/>
                <a:cs typeface="Arial" pitchFamily="34" charset="0"/>
              </a:rPr>
              <a:t>GnRH</a:t>
            </a:r>
            <a:r>
              <a:rPr lang="en-US" altLang="en-US" sz="2000" b="1" i="1" dirty="0" smtClean="0">
                <a:latin typeface="Arial" pitchFamily="34" charset="0"/>
                <a:cs typeface="Arial" pitchFamily="34" charset="0"/>
              </a:rPr>
              <a:t> </a:t>
            </a:r>
            <a:r>
              <a:rPr lang="en-US" altLang="en-US" sz="2000" b="1" dirty="0" smtClean="0">
                <a:latin typeface="Arial" pitchFamily="34" charset="0"/>
                <a:cs typeface="Arial" pitchFamily="34" charset="0"/>
              </a:rPr>
              <a:t>leads to an exaggerated </a:t>
            </a:r>
            <a:r>
              <a:rPr lang="en-US" altLang="en-US" sz="2000" b="1" dirty="0" err="1" smtClean="0">
                <a:latin typeface="Arial" pitchFamily="34" charset="0"/>
                <a:cs typeface="Arial" pitchFamily="34" charset="0"/>
              </a:rPr>
              <a:t>pulsatile</a:t>
            </a:r>
            <a:r>
              <a:rPr lang="en-US" altLang="en-US" sz="2000" b="1" dirty="0" smtClean="0">
                <a:latin typeface="Arial" pitchFamily="34" charset="0"/>
                <a:cs typeface="Arial" pitchFamily="34" charset="0"/>
              </a:rPr>
              <a:t> release of LH from the pituitary gland and maintenance of an inadequately high level in the circulation</a:t>
            </a:r>
          </a:p>
          <a:p>
            <a:pPr eaLnBrk="1" hangingPunct="1">
              <a:buFont typeface="Wingdings" pitchFamily="2" charset="2"/>
              <a:buChar char="§"/>
            </a:pPr>
            <a:r>
              <a:rPr lang="en-US" altLang="en-US" sz="2000" b="1" dirty="0" smtClean="0">
                <a:latin typeface="Arial" pitchFamily="34" charset="0"/>
                <a:cs typeface="Arial" pitchFamily="34" charset="0"/>
              </a:rPr>
              <a:t>The low level of FSH is due to the predominant inhibitory effect of estrogen on the pituitary gland</a:t>
            </a:r>
          </a:p>
          <a:p>
            <a:pPr eaLnBrk="1" hangingPunct="1">
              <a:buFont typeface="Wingdings" pitchFamily="2" charset="2"/>
              <a:buChar char="§"/>
            </a:pPr>
            <a:r>
              <a:rPr lang="en-US" altLang="en-US" sz="2000" b="1" dirty="0" smtClean="0">
                <a:latin typeface="Arial" pitchFamily="34" charset="0"/>
                <a:cs typeface="Arial" pitchFamily="34" charset="0"/>
              </a:rPr>
              <a:t>There is a lack of positive feedback between the ovaries and the hypothalamus</a:t>
            </a:r>
            <a:endParaRPr lang="en-US" altLang="en-US" sz="2000" b="1" i="1" dirty="0" smtClean="0">
              <a:latin typeface="Arial" pitchFamily="34" charset="0"/>
              <a:cs typeface="Arial" pitchFamily="34" charset="0"/>
            </a:endParaRPr>
          </a:p>
        </p:txBody>
      </p:sp>
    </p:spTree>
  </p:cSld>
  <p:clrMapOvr>
    <a:masterClrMapping/>
  </p:clrMapOvr>
  <p:transition/>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ChangeArrowheads="1"/>
          </p:cNvSpPr>
          <p:nvPr>
            <p:ph type="title"/>
          </p:nvPr>
        </p:nvSpPr>
        <p:spPr>
          <a:xfrm>
            <a:off x="0" y="0"/>
            <a:ext cx="9144000" cy="849313"/>
          </a:xfrm>
        </p:spPr>
        <p:txBody>
          <a:bodyPr/>
          <a:lstStyle/>
          <a:p>
            <a:pPr eaLnBrk="1" hangingPunct="1"/>
            <a:r>
              <a:rPr lang="en-US" altLang="en-US" sz="3200" b="1" smtClean="0">
                <a:solidFill>
                  <a:srgbClr val="7030A0"/>
                </a:solidFill>
                <a:latin typeface="Arial" pitchFamily="34" charset="0"/>
                <a:cs typeface="Arial" pitchFamily="34" charset="0"/>
              </a:rPr>
              <a:t>Biochemical disorders</a:t>
            </a:r>
          </a:p>
        </p:txBody>
      </p:sp>
      <p:sp>
        <p:nvSpPr>
          <p:cNvPr id="109571" name="Rectangle 3"/>
          <p:cNvSpPr>
            <a:spLocks noGrp="1" noChangeArrowheads="1"/>
          </p:cNvSpPr>
          <p:nvPr>
            <p:ph type="body" idx="1"/>
          </p:nvPr>
        </p:nvSpPr>
        <p:spPr>
          <a:xfrm>
            <a:off x="0" y="1246188"/>
            <a:ext cx="8907463" cy="5280025"/>
          </a:xfrm>
        </p:spPr>
        <p:txBody>
          <a:bodyPr/>
          <a:lstStyle/>
          <a:p>
            <a:pPr eaLnBrk="1" hangingPunct="1">
              <a:lnSpc>
                <a:spcPct val="90000"/>
              </a:lnSpc>
              <a:buFont typeface="Arial" pitchFamily="34" charset="0"/>
              <a:buNone/>
            </a:pPr>
            <a:r>
              <a:rPr lang="en-US" altLang="en-US" sz="2400" dirty="0" smtClean="0"/>
              <a:t>     </a:t>
            </a:r>
            <a:r>
              <a:rPr lang="en-US" altLang="en-US" sz="2000" b="1" dirty="0" smtClean="0"/>
              <a:t>↑ </a:t>
            </a:r>
            <a:r>
              <a:rPr lang="en-US" altLang="en-US" sz="2000" b="1" dirty="0" smtClean="0">
                <a:latin typeface="Arial" pitchFamily="34" charset="0"/>
                <a:cs typeface="Arial" pitchFamily="34" charset="0"/>
              </a:rPr>
              <a:t>level of LH </a:t>
            </a:r>
          </a:p>
          <a:p>
            <a:pPr eaLnBrk="1" hangingPunct="1">
              <a:lnSpc>
                <a:spcPct val="90000"/>
              </a:lnSpc>
              <a:buFont typeface="Arial" pitchFamily="34" charset="0"/>
              <a:buNone/>
            </a:pPr>
            <a:r>
              <a:rPr lang="en-US" altLang="en-US" sz="2000" b="1" dirty="0" smtClean="0">
                <a:latin typeface="Arial" pitchFamily="34" charset="0"/>
                <a:cs typeface="Arial" pitchFamily="34" charset="0"/>
              </a:rPr>
              <a:t>	</a:t>
            </a:r>
            <a:r>
              <a:rPr lang="en-US" altLang="en-US" sz="2000" b="1" dirty="0" smtClean="0"/>
              <a:t>↑ </a:t>
            </a:r>
            <a:r>
              <a:rPr lang="en-US" altLang="en-US" sz="2000" b="1" dirty="0" smtClean="0">
                <a:latin typeface="Arial" pitchFamily="34" charset="0"/>
                <a:cs typeface="Arial" pitchFamily="34" charset="0"/>
              </a:rPr>
              <a:t>amplitude of LH pulses </a:t>
            </a:r>
            <a:r>
              <a:rPr lang="ru-RU" altLang="en-US" sz="2000" b="1" dirty="0" smtClean="0">
                <a:latin typeface="Arial" pitchFamily="34" charset="0"/>
                <a:cs typeface="Arial" pitchFamily="34" charset="0"/>
              </a:rPr>
              <a:t/>
            </a:r>
            <a:br>
              <a:rPr lang="ru-RU" altLang="en-US" sz="2000" b="1" dirty="0" smtClean="0">
                <a:latin typeface="Arial" pitchFamily="34" charset="0"/>
                <a:cs typeface="Arial" pitchFamily="34" charset="0"/>
              </a:rPr>
            </a:br>
            <a:r>
              <a:rPr lang="en-US" altLang="en-US" sz="2000" b="1" dirty="0" smtClean="0">
                <a:latin typeface="Arial" pitchFamily="34" charset="0"/>
                <a:cs typeface="Arial" pitchFamily="34" charset="0"/>
              </a:rPr>
              <a:t>Exaggerated response of LH to </a:t>
            </a:r>
            <a:r>
              <a:rPr lang="en-US" altLang="en-US" sz="2000" b="1" i="1" dirty="0" err="1" smtClean="0">
                <a:latin typeface="Arial" pitchFamily="34" charset="0"/>
                <a:cs typeface="Arial" pitchFamily="34" charset="0"/>
              </a:rPr>
              <a:t>GnRH</a:t>
            </a:r>
            <a:r>
              <a:rPr lang="en-US" altLang="en-US" sz="2000" b="1" dirty="0" smtClean="0">
                <a:latin typeface="Arial" pitchFamily="34" charset="0"/>
                <a:cs typeface="Arial" pitchFamily="34" charset="0"/>
              </a:rPr>
              <a:t> </a:t>
            </a:r>
            <a:r>
              <a:rPr lang="ru-RU" altLang="en-US" sz="2000" b="1" dirty="0" smtClean="0">
                <a:latin typeface="Arial" pitchFamily="34" charset="0"/>
                <a:cs typeface="Arial" pitchFamily="34" charset="0"/>
              </a:rPr>
              <a:t/>
            </a:r>
            <a:br>
              <a:rPr lang="ru-RU" altLang="en-US" sz="2000" b="1" dirty="0" smtClean="0">
                <a:latin typeface="Arial" pitchFamily="34" charset="0"/>
                <a:cs typeface="Arial" pitchFamily="34" charset="0"/>
              </a:rPr>
            </a:br>
            <a:r>
              <a:rPr lang="en-US" altLang="en-US" sz="2000" b="1" dirty="0" smtClean="0">
                <a:latin typeface="Arial" pitchFamily="34" charset="0"/>
                <a:cs typeface="Arial" pitchFamily="34" charset="0"/>
              </a:rPr>
              <a:t>Normal or decreased FSH level</a:t>
            </a:r>
            <a:r>
              <a:rPr lang="ru-RU" altLang="en-US" sz="2000" b="1" dirty="0" smtClean="0">
                <a:latin typeface="Arial" pitchFamily="34" charset="0"/>
                <a:cs typeface="Arial" pitchFamily="34" charset="0"/>
              </a:rPr>
              <a:t/>
            </a:r>
            <a:br>
              <a:rPr lang="ru-RU" altLang="en-US" sz="2000" b="1" dirty="0" smtClean="0">
                <a:latin typeface="Arial" pitchFamily="34" charset="0"/>
                <a:cs typeface="Arial" pitchFamily="34" charset="0"/>
              </a:rPr>
            </a:br>
            <a:endParaRPr lang="ru-RU" altLang="en-US" sz="2000" b="1" dirty="0" smtClean="0">
              <a:latin typeface="Arial" pitchFamily="34" charset="0"/>
              <a:cs typeface="Arial" pitchFamily="34" charset="0"/>
            </a:endParaRPr>
          </a:p>
          <a:p>
            <a:pPr eaLnBrk="1" hangingPunct="1">
              <a:lnSpc>
                <a:spcPct val="90000"/>
              </a:lnSpc>
              <a:buFont typeface="Arial" pitchFamily="34" charset="0"/>
              <a:buNone/>
            </a:pPr>
            <a:r>
              <a:rPr lang="en-US" altLang="en-US" sz="2000" b="1" dirty="0" smtClean="0">
                <a:latin typeface="Arial" pitchFamily="34" charset="0"/>
                <a:cs typeface="Arial" pitchFamily="34" charset="0"/>
              </a:rPr>
              <a:t>LH : FSH ratio greater than 3 </a:t>
            </a:r>
            <a:r>
              <a:rPr lang="en-US" altLang="zh-CN" sz="2000" b="1" i="1" dirty="0" smtClean="0">
                <a:latin typeface="Arial" pitchFamily="34" charset="0"/>
                <a:cs typeface="Arial" pitchFamily="34" charset="0"/>
              </a:rPr>
              <a:t>(LH:FSH≧3:1)</a:t>
            </a:r>
          </a:p>
          <a:p>
            <a:pPr eaLnBrk="1" hangingPunct="1">
              <a:lnSpc>
                <a:spcPct val="90000"/>
              </a:lnSpc>
              <a:buFont typeface="Arial" pitchFamily="34" charset="0"/>
              <a:buNone/>
            </a:pPr>
            <a:endParaRPr lang="ru-RU" altLang="en-US" sz="2000" b="1" dirty="0" smtClean="0">
              <a:latin typeface="Arial" pitchFamily="34" charset="0"/>
              <a:cs typeface="Arial" pitchFamily="34" charset="0"/>
            </a:endParaRPr>
          </a:p>
          <a:p>
            <a:pPr eaLnBrk="1" hangingPunct="1">
              <a:lnSpc>
                <a:spcPct val="90000"/>
              </a:lnSpc>
              <a:buFont typeface="Arial" pitchFamily="34" charset="0"/>
              <a:buNone/>
            </a:pPr>
            <a:r>
              <a:rPr lang="en-US" altLang="en-US" sz="2000" b="1" dirty="0" smtClean="0">
                <a:latin typeface="Arial" pitchFamily="34" charset="0"/>
                <a:cs typeface="Arial" pitchFamily="34" charset="0"/>
              </a:rPr>
              <a:t>     </a:t>
            </a:r>
            <a:r>
              <a:rPr lang="en-US" altLang="en-US" sz="2000" b="1" dirty="0" smtClean="0"/>
              <a:t>↑ </a:t>
            </a:r>
            <a:r>
              <a:rPr lang="en-US" altLang="en-US" sz="2000" b="1" dirty="0" smtClean="0">
                <a:latin typeface="Arial" pitchFamily="34" charset="0"/>
                <a:cs typeface="Arial" pitchFamily="34" charset="0"/>
              </a:rPr>
              <a:t>or normal testosterone level </a:t>
            </a:r>
            <a:r>
              <a:rPr lang="ru-RU" altLang="en-US" sz="2000" b="1" dirty="0" smtClean="0">
                <a:latin typeface="Arial" pitchFamily="34" charset="0"/>
                <a:cs typeface="Arial" pitchFamily="34" charset="0"/>
              </a:rPr>
              <a:t/>
            </a:r>
            <a:br>
              <a:rPr lang="ru-RU" altLang="en-US" sz="2000" b="1" dirty="0" smtClean="0">
                <a:latin typeface="Arial" pitchFamily="34" charset="0"/>
                <a:cs typeface="Arial" pitchFamily="34" charset="0"/>
              </a:rPr>
            </a:br>
            <a:r>
              <a:rPr lang="en-US" altLang="en-US" sz="2000" b="1" dirty="0" smtClean="0"/>
              <a:t>↑ </a:t>
            </a:r>
            <a:r>
              <a:rPr lang="en-US" altLang="en-US" sz="2000" b="1" dirty="0" smtClean="0">
                <a:latin typeface="Arial" pitchFamily="34" charset="0"/>
                <a:cs typeface="Arial" pitchFamily="34" charset="0"/>
              </a:rPr>
              <a:t>or normal </a:t>
            </a:r>
            <a:r>
              <a:rPr lang="en-US" altLang="en-US" sz="2000" b="1" i="1" dirty="0" smtClean="0">
                <a:latin typeface="Arial" pitchFamily="34" charset="0"/>
                <a:cs typeface="Arial" pitchFamily="34" charset="0"/>
              </a:rPr>
              <a:t>DHEA-S level</a:t>
            </a:r>
            <a:r>
              <a:rPr lang="en-US" altLang="en-US" sz="2000" b="1" dirty="0" smtClean="0">
                <a:latin typeface="Arial" pitchFamily="34" charset="0"/>
                <a:cs typeface="Arial" pitchFamily="34" charset="0"/>
              </a:rPr>
              <a:t> </a:t>
            </a:r>
            <a:r>
              <a:rPr lang="ru-RU" altLang="en-US" sz="2000" b="1" dirty="0" smtClean="0">
                <a:latin typeface="Arial" pitchFamily="34" charset="0"/>
                <a:cs typeface="Arial" pitchFamily="34" charset="0"/>
              </a:rPr>
              <a:t/>
            </a:r>
            <a:br>
              <a:rPr lang="ru-RU" altLang="en-US" sz="2000" b="1" dirty="0" smtClean="0">
                <a:latin typeface="Arial" pitchFamily="34" charset="0"/>
                <a:cs typeface="Arial" pitchFamily="34" charset="0"/>
              </a:rPr>
            </a:br>
            <a:r>
              <a:rPr lang="en-US" altLang="en-US" sz="2000" b="1" dirty="0" smtClean="0"/>
              <a:t>↓ </a:t>
            </a:r>
            <a:r>
              <a:rPr lang="en-US" altLang="en-US" sz="2000" b="1" i="1" dirty="0" smtClean="0">
                <a:latin typeface="Arial" pitchFamily="34" charset="0"/>
                <a:cs typeface="Arial" pitchFamily="34" charset="0"/>
              </a:rPr>
              <a:t>SHBG </a:t>
            </a:r>
            <a:r>
              <a:rPr lang="en-US" altLang="en-US" sz="2000" b="1" dirty="0" smtClean="0">
                <a:latin typeface="Arial" pitchFamily="34" charset="0"/>
                <a:cs typeface="Arial" pitchFamily="34" charset="0"/>
              </a:rPr>
              <a:t>concentration </a:t>
            </a:r>
            <a:r>
              <a:rPr lang="ru-RU" altLang="en-US" sz="2000" b="1" dirty="0" smtClean="0">
                <a:latin typeface="Arial" pitchFamily="34" charset="0"/>
                <a:cs typeface="Arial" pitchFamily="34" charset="0"/>
              </a:rPr>
              <a:t/>
            </a:r>
            <a:br>
              <a:rPr lang="ru-RU" altLang="en-US" sz="2000" b="1" dirty="0" smtClean="0">
                <a:latin typeface="Arial" pitchFamily="34" charset="0"/>
                <a:cs typeface="Arial" pitchFamily="34" charset="0"/>
              </a:rPr>
            </a:br>
            <a:r>
              <a:rPr lang="en-US" altLang="en-US" sz="2000" b="1" dirty="0" smtClean="0"/>
              <a:t>↑ </a:t>
            </a:r>
            <a:r>
              <a:rPr lang="en-US" altLang="en-US" sz="2000" b="1" dirty="0" smtClean="0">
                <a:latin typeface="Arial" pitchFamily="34" charset="0"/>
                <a:cs typeface="Arial" pitchFamily="34" charset="0"/>
              </a:rPr>
              <a:t>ratio </a:t>
            </a:r>
            <a:r>
              <a:rPr lang="en-US" altLang="en-US" sz="2000" b="1" i="1" dirty="0" smtClean="0">
                <a:latin typeface="Arial" pitchFamily="34" charset="0"/>
                <a:cs typeface="Arial" pitchFamily="34" charset="0"/>
              </a:rPr>
              <a:t>ESTRON : ESTRADIOL</a:t>
            </a:r>
            <a:r>
              <a:rPr lang="en-US" altLang="en-US" sz="2000" b="1" dirty="0" smtClean="0">
                <a:latin typeface="Arial" pitchFamily="34" charset="0"/>
                <a:cs typeface="Arial" pitchFamily="34" charset="0"/>
              </a:rPr>
              <a:t> </a:t>
            </a:r>
            <a:r>
              <a:rPr lang="ru-RU" altLang="en-US" sz="2000" b="1" dirty="0" smtClean="0">
                <a:latin typeface="Arial" pitchFamily="34" charset="0"/>
                <a:cs typeface="Arial" pitchFamily="34" charset="0"/>
              </a:rPr>
              <a:t/>
            </a:r>
            <a:br>
              <a:rPr lang="ru-RU" altLang="en-US" sz="2000" b="1" dirty="0" smtClean="0">
                <a:latin typeface="Arial" pitchFamily="34" charset="0"/>
                <a:cs typeface="Arial" pitchFamily="34" charset="0"/>
              </a:rPr>
            </a:br>
            <a:r>
              <a:rPr lang="en-US" altLang="en-US" sz="2000" b="1" dirty="0" smtClean="0"/>
              <a:t>↑ </a:t>
            </a:r>
            <a:r>
              <a:rPr lang="en-US" altLang="en-US" sz="2000" b="1" dirty="0" smtClean="0">
                <a:latin typeface="Arial" pitchFamily="34" charset="0"/>
                <a:cs typeface="Arial" pitchFamily="34" charset="0"/>
              </a:rPr>
              <a:t>insulin and C-peptide levels</a:t>
            </a:r>
          </a:p>
          <a:p>
            <a:pPr eaLnBrk="1" hangingPunct="1">
              <a:lnSpc>
                <a:spcPct val="90000"/>
              </a:lnSpc>
              <a:buFont typeface="Wingdings" pitchFamily="2" charset="2"/>
              <a:buChar char="§"/>
            </a:pPr>
            <a:r>
              <a:rPr lang="en-US" altLang="en-US" sz="2000" b="1" dirty="0" smtClean="0">
                <a:latin typeface="Arial" pitchFamily="34" charset="0"/>
                <a:cs typeface="Arial" pitchFamily="34" charset="0"/>
              </a:rPr>
              <a:t> The concentration of 5- α </a:t>
            </a:r>
            <a:r>
              <a:rPr lang="en-US" altLang="en-US" sz="2000" b="1" dirty="0" err="1" smtClean="0">
                <a:latin typeface="Arial" pitchFamily="34" charset="0"/>
                <a:cs typeface="Arial" pitchFamily="34" charset="0"/>
              </a:rPr>
              <a:t>reductase</a:t>
            </a:r>
            <a:r>
              <a:rPr lang="en-US" altLang="en-US" sz="2000" b="1" dirty="0" smtClean="0">
                <a:latin typeface="Arial" pitchFamily="34" charset="0"/>
                <a:cs typeface="Arial" pitchFamily="34" charset="0"/>
              </a:rPr>
              <a:t> increased in peripheral tissues</a:t>
            </a:r>
          </a:p>
          <a:p>
            <a:pPr eaLnBrk="1" hangingPunct="1">
              <a:lnSpc>
                <a:spcPct val="90000"/>
              </a:lnSpc>
              <a:buFont typeface="Wingdings" pitchFamily="2" charset="2"/>
              <a:buChar char="§"/>
            </a:pPr>
            <a:r>
              <a:rPr lang="en-US" altLang="en-US" sz="2000" b="1" dirty="0" smtClean="0">
                <a:latin typeface="Arial" pitchFamily="34" charset="0"/>
                <a:cs typeface="Arial" pitchFamily="34" charset="0"/>
              </a:rPr>
              <a:t>There is a transformation of T into </a:t>
            </a:r>
            <a:r>
              <a:rPr lang="en-US" altLang="en-US" sz="2000" b="1" dirty="0" err="1" smtClean="0">
                <a:latin typeface="Arial" pitchFamily="34" charset="0"/>
                <a:cs typeface="Arial" pitchFamily="34" charset="0"/>
              </a:rPr>
              <a:t>dihydrotestosterone</a:t>
            </a:r>
            <a:r>
              <a:rPr lang="en-US" altLang="en-US" sz="2000" b="1" dirty="0" smtClean="0">
                <a:latin typeface="Arial" pitchFamily="34" charset="0"/>
                <a:cs typeface="Arial" pitchFamily="34" charset="0"/>
              </a:rPr>
              <a:t> (DHT), which is twice as strong an androgen as T</a:t>
            </a:r>
            <a:r>
              <a:rPr lang="ru-RU" altLang="en-US" sz="2000" b="1" dirty="0" smtClean="0">
                <a:latin typeface="Arial" pitchFamily="34" charset="0"/>
                <a:cs typeface="Arial" pitchFamily="34" charset="0"/>
              </a:rPr>
              <a:t/>
            </a:r>
            <a:br>
              <a:rPr lang="ru-RU" altLang="en-US" sz="2000" b="1" dirty="0" smtClean="0">
                <a:latin typeface="Arial" pitchFamily="34" charset="0"/>
                <a:cs typeface="Arial" pitchFamily="34" charset="0"/>
              </a:rPr>
            </a:br>
            <a:endParaRPr lang="ru-RU" altLang="en-US" sz="2000" b="1" dirty="0" smtClean="0">
              <a:latin typeface="Arial" pitchFamily="34" charset="0"/>
              <a:cs typeface="Arial" pitchFamily="34" charset="0"/>
            </a:endParaRPr>
          </a:p>
          <a:p>
            <a:pPr algn="ctr" eaLnBrk="1" hangingPunct="1">
              <a:lnSpc>
                <a:spcPct val="90000"/>
              </a:lnSpc>
              <a:buNone/>
            </a:pPr>
            <a:r>
              <a:rPr lang="en-US" altLang="en-US" sz="2000" b="1" dirty="0" smtClean="0">
                <a:latin typeface="Arial" pitchFamily="34" charset="0"/>
                <a:cs typeface="Arial" pitchFamily="34" charset="0"/>
              </a:rPr>
              <a:t>Increased concentration of DHT in tissues leads to:</a:t>
            </a:r>
          </a:p>
          <a:p>
            <a:pPr algn="ctr" eaLnBrk="1" hangingPunct="1">
              <a:lnSpc>
                <a:spcPct val="90000"/>
              </a:lnSpc>
              <a:buNone/>
            </a:pPr>
            <a:r>
              <a:rPr lang="en-US" altLang="en-US" sz="2000" b="1" dirty="0" err="1" smtClean="0">
                <a:latin typeface="Arial" pitchFamily="34" charset="0"/>
                <a:cs typeface="Arial" pitchFamily="34" charset="0"/>
              </a:rPr>
              <a:t>Hirsutism</a:t>
            </a:r>
            <a:r>
              <a:rPr lang="en-US" altLang="en-US" sz="2000" b="1" dirty="0" smtClean="0">
                <a:latin typeface="Arial" pitchFamily="34" charset="0"/>
                <a:cs typeface="Arial" pitchFamily="34" charset="0"/>
              </a:rPr>
              <a:t>, Acne, Seborrhea</a:t>
            </a:r>
          </a:p>
          <a:p>
            <a:pPr eaLnBrk="1" hangingPunct="1">
              <a:lnSpc>
                <a:spcPct val="90000"/>
              </a:lnSpc>
              <a:buFont typeface="Arial" pitchFamily="34" charset="0"/>
              <a:buNone/>
            </a:pPr>
            <a:r>
              <a:rPr lang="en-US" altLang="en-US" sz="2000" b="1" dirty="0" smtClean="0">
                <a:latin typeface="Arial" pitchFamily="34" charset="0"/>
                <a:cs typeface="Arial" pitchFamily="34" charset="0"/>
              </a:rPr>
              <a:t> </a:t>
            </a:r>
            <a:endParaRPr lang="sr-Latn-CS" altLang="en-US" sz="2000" dirty="0" smtClean="0">
              <a:latin typeface="Arial" pitchFamily="34" charset="0"/>
              <a:cs typeface="Arial" pitchFamily="34" charset="0"/>
            </a:endParaRPr>
          </a:p>
        </p:txBody>
      </p:sp>
    </p:spTree>
  </p:cSld>
  <p:clrMapOvr>
    <a:masterClrMapping/>
  </p:clrMapOvr>
  <p:transition/>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ChangeArrowheads="1"/>
          </p:cNvSpPr>
          <p:nvPr>
            <p:ph type="title"/>
          </p:nvPr>
        </p:nvSpPr>
        <p:spPr>
          <a:xfrm>
            <a:off x="0" y="0"/>
            <a:ext cx="9144000" cy="1087438"/>
          </a:xfrm>
        </p:spPr>
        <p:txBody>
          <a:bodyPr/>
          <a:lstStyle/>
          <a:p>
            <a:pPr eaLnBrk="1" hangingPunct="1"/>
            <a:r>
              <a:rPr lang="en-US" altLang="en-US" u="sng" smtClean="0">
                <a:solidFill>
                  <a:schemeClr val="bg1"/>
                </a:solidFill>
              </a:rPr>
              <a:t>How </a:t>
            </a:r>
            <a:r>
              <a:rPr lang="en-US" altLang="en-US" sz="3600" b="1" i="1" smtClean="0">
                <a:solidFill>
                  <a:srgbClr val="7030A0"/>
                </a:solidFill>
                <a:latin typeface="Arial" pitchFamily="34" charset="0"/>
                <a:cs typeface="Arial" pitchFamily="34" charset="0"/>
              </a:rPr>
              <a:t>PCOS</a:t>
            </a:r>
          </a:p>
        </p:txBody>
      </p:sp>
      <p:sp>
        <p:nvSpPr>
          <p:cNvPr id="112643" name="Rectangle 3"/>
          <p:cNvSpPr>
            <a:spLocks noGrp="1" noChangeArrowheads="1"/>
          </p:cNvSpPr>
          <p:nvPr>
            <p:ph type="body" idx="1"/>
          </p:nvPr>
        </p:nvSpPr>
        <p:spPr>
          <a:xfrm>
            <a:off x="228601" y="1066800"/>
            <a:ext cx="8915400" cy="5410200"/>
          </a:xfrm>
        </p:spPr>
        <p:txBody>
          <a:bodyPr/>
          <a:lstStyle/>
          <a:p>
            <a:pPr eaLnBrk="1" hangingPunct="1">
              <a:buFont typeface="Arial" pitchFamily="34" charset="0"/>
              <a:buNone/>
            </a:pPr>
            <a:r>
              <a:rPr lang="en-US" altLang="en-US" sz="2000" b="1" i="1" dirty="0" smtClean="0">
                <a:latin typeface="Arial" pitchFamily="34" charset="0"/>
                <a:cs typeface="Arial" pitchFamily="34" charset="0"/>
              </a:rPr>
              <a:t>PCOS </a:t>
            </a:r>
            <a:r>
              <a:rPr lang="en-US" altLang="en-US" sz="2000" b="1" dirty="0" smtClean="0">
                <a:latin typeface="Arial" pitchFamily="34" charset="0"/>
                <a:cs typeface="Arial" pitchFamily="34" charset="0"/>
              </a:rPr>
              <a:t>is the most common </a:t>
            </a:r>
            <a:r>
              <a:rPr lang="en-US" altLang="en-US" sz="2000" b="1" dirty="0" err="1" smtClean="0">
                <a:latin typeface="Arial" pitchFamily="34" charset="0"/>
                <a:cs typeface="Arial" pitchFamily="34" charset="0"/>
              </a:rPr>
              <a:t>endocrinopathy</a:t>
            </a:r>
            <a:r>
              <a:rPr lang="en-US" altLang="en-US" sz="2000" b="1" dirty="0" smtClean="0">
                <a:latin typeface="Arial" pitchFamily="34" charset="0"/>
                <a:cs typeface="Arial" pitchFamily="34" charset="0"/>
              </a:rPr>
              <a:t> in women during the reproductive period</a:t>
            </a:r>
          </a:p>
          <a:p>
            <a:pPr eaLnBrk="1" hangingPunct="1">
              <a:buFont typeface="Arial" pitchFamily="34" charset="0"/>
              <a:buBlip>
                <a:blip r:embed="rId3"/>
              </a:buBlip>
            </a:pPr>
            <a:r>
              <a:rPr lang="en-US" altLang="en-US" sz="2000" b="1" dirty="0" smtClean="0">
                <a:latin typeface="Arial" pitchFamily="34" charset="0"/>
                <a:cs typeface="Arial" pitchFamily="34" charset="0"/>
              </a:rPr>
              <a:t>↑ LH with normal FSH</a:t>
            </a:r>
          </a:p>
          <a:p>
            <a:pPr eaLnBrk="1" hangingPunct="1">
              <a:buFont typeface="Arial" pitchFamily="34" charset="0"/>
              <a:buBlip>
                <a:blip r:embed="rId3"/>
              </a:buBlip>
            </a:pPr>
            <a:r>
              <a:rPr lang="en-US" altLang="en-US" sz="2000" b="1" dirty="0" smtClean="0">
                <a:latin typeface="Arial" pitchFamily="34" charset="0"/>
                <a:cs typeface="Arial" pitchFamily="34" charset="0"/>
              </a:rPr>
              <a:t>↑ testosterone</a:t>
            </a:r>
          </a:p>
          <a:p>
            <a:pPr eaLnBrk="1" hangingPunct="1">
              <a:buFont typeface="Arial" pitchFamily="34" charset="0"/>
              <a:buBlip>
                <a:blip r:embed="rId3"/>
              </a:buBlip>
            </a:pPr>
            <a:r>
              <a:rPr lang="en-US" altLang="en-US" sz="2000" b="1" dirty="0" smtClean="0">
                <a:latin typeface="Arial" pitchFamily="34" charset="0"/>
                <a:cs typeface="Arial" pitchFamily="34" charset="0"/>
              </a:rPr>
              <a:t>Insulin resistance with compensatory </a:t>
            </a:r>
            <a:r>
              <a:rPr lang="en-US" altLang="en-US" sz="2000" b="1" dirty="0" err="1" smtClean="0">
                <a:latin typeface="Arial" pitchFamily="34" charset="0"/>
                <a:cs typeface="Arial" pitchFamily="34" charset="0"/>
              </a:rPr>
              <a:t>hyperinsulinemia</a:t>
            </a:r>
            <a:r>
              <a:rPr lang="en-US" altLang="en-US" sz="2000" b="1" dirty="0" smtClean="0">
                <a:latin typeface="Arial" pitchFamily="34" charset="0"/>
                <a:cs typeface="Arial" pitchFamily="34" charset="0"/>
              </a:rPr>
              <a:t> (IR/HI)</a:t>
            </a:r>
          </a:p>
          <a:p>
            <a:pPr eaLnBrk="1" hangingPunct="1">
              <a:buFont typeface="Arial" pitchFamily="34" charset="0"/>
              <a:buBlip>
                <a:blip r:embed="rId3"/>
              </a:buBlip>
            </a:pPr>
            <a:endParaRPr lang="en-US" altLang="en-US" sz="2000" b="1" dirty="0" smtClean="0">
              <a:latin typeface="Arial" pitchFamily="34" charset="0"/>
              <a:cs typeface="Arial" pitchFamily="34" charset="0"/>
            </a:endParaRPr>
          </a:p>
          <a:p>
            <a:pPr eaLnBrk="1" hangingPunct="1">
              <a:buFont typeface="Arial" pitchFamily="34" charset="0"/>
              <a:buBlip>
                <a:blip r:embed="rId3"/>
              </a:buBlip>
            </a:pPr>
            <a:r>
              <a:rPr lang="en-US" altLang="en-US" sz="2000" b="1" dirty="0" smtClean="0">
                <a:latin typeface="Arial" pitchFamily="34" charset="0"/>
                <a:cs typeface="Arial" pitchFamily="34" charset="0"/>
              </a:rPr>
              <a:t>5-10% of the female population!!!</a:t>
            </a:r>
          </a:p>
          <a:p>
            <a:pPr eaLnBrk="1" hangingPunct="1">
              <a:buFont typeface="Arial" pitchFamily="34" charset="0"/>
              <a:buBlip>
                <a:blip r:embed="rId3"/>
              </a:buBlip>
            </a:pPr>
            <a:r>
              <a:rPr lang="en-US" altLang="en-US" sz="2000" b="1" dirty="0" err="1" smtClean="0">
                <a:latin typeface="Arial" pitchFamily="34" charset="0"/>
                <a:cs typeface="Arial" pitchFamily="34" charset="0"/>
              </a:rPr>
              <a:t>Peri</a:t>
            </a:r>
            <a:r>
              <a:rPr lang="en-US" altLang="en-US" sz="2000" b="1" dirty="0" smtClean="0">
                <a:latin typeface="Arial" pitchFamily="34" charset="0"/>
                <a:cs typeface="Arial" pitchFamily="34" charset="0"/>
              </a:rPr>
              <a:t> - or </a:t>
            </a:r>
            <a:r>
              <a:rPr lang="en-US" altLang="en-US" sz="2000" b="1" dirty="0" err="1" smtClean="0">
                <a:latin typeface="Arial" pitchFamily="34" charset="0"/>
                <a:cs typeface="Arial" pitchFamily="34" charset="0"/>
              </a:rPr>
              <a:t>postpubertal</a:t>
            </a:r>
            <a:r>
              <a:rPr lang="en-US" altLang="en-US" sz="2000" b="1" dirty="0" smtClean="0">
                <a:latin typeface="Arial" pitchFamily="34" charset="0"/>
                <a:cs typeface="Arial" pitchFamily="34" charset="0"/>
              </a:rPr>
              <a:t> nor onset</a:t>
            </a:r>
          </a:p>
          <a:p>
            <a:pPr eaLnBrk="1" hangingPunct="1">
              <a:buFont typeface="Arial" pitchFamily="34" charset="0"/>
              <a:buBlip>
                <a:blip r:embed="rId3"/>
              </a:buBlip>
            </a:pPr>
            <a:r>
              <a:rPr lang="en-US" altLang="en-US" sz="2000" b="1" dirty="0" smtClean="0">
                <a:latin typeface="Arial" pitchFamily="34" charset="0"/>
                <a:cs typeface="Arial" pitchFamily="34" charset="0"/>
              </a:rPr>
              <a:t>A family phenomenon</a:t>
            </a:r>
          </a:p>
          <a:p>
            <a:pPr eaLnBrk="1" hangingPunct="1">
              <a:buFont typeface="Arial" pitchFamily="34" charset="0"/>
              <a:buBlip>
                <a:blip r:embed="rId3"/>
              </a:buBlip>
            </a:pPr>
            <a:r>
              <a:rPr lang="en-US" altLang="en-US" sz="2000" b="1" dirty="0" smtClean="0">
                <a:latin typeface="Arial" pitchFamily="34" charset="0"/>
                <a:cs typeface="Arial" pitchFamily="34" charset="0"/>
              </a:rPr>
              <a:t>infertility – sterility</a:t>
            </a:r>
          </a:p>
          <a:p>
            <a:pPr eaLnBrk="1" hangingPunct="1">
              <a:buNone/>
            </a:pPr>
            <a:endParaRPr lang="en-US" altLang="en-US" sz="2000" b="1" dirty="0" smtClean="0">
              <a:solidFill>
                <a:srgbClr val="7030A0"/>
              </a:solidFill>
              <a:latin typeface="Arial" pitchFamily="34" charset="0"/>
            </a:endParaRPr>
          </a:p>
          <a:p>
            <a:pPr eaLnBrk="1" hangingPunct="1">
              <a:buNone/>
            </a:pPr>
            <a:r>
              <a:rPr lang="en-US" altLang="en-US" sz="2000" b="1" dirty="0" smtClean="0">
                <a:solidFill>
                  <a:srgbClr val="7030A0"/>
                </a:solidFill>
                <a:latin typeface="Arial" pitchFamily="34" charset="0"/>
              </a:rPr>
              <a:t>PREVALENCE OF MENSTRUAL DISORDERS IN </a:t>
            </a:r>
            <a:r>
              <a:rPr lang="en-US" altLang="en-US" sz="2000" b="1" i="1" dirty="0" smtClean="0">
                <a:solidFill>
                  <a:srgbClr val="7030A0"/>
                </a:solidFill>
                <a:latin typeface="Arial" pitchFamily="34" charset="0"/>
              </a:rPr>
              <a:t>PCOS</a:t>
            </a:r>
          </a:p>
          <a:p>
            <a:pPr>
              <a:buFontTx/>
              <a:buChar char="•"/>
            </a:pPr>
            <a:r>
              <a:rPr lang="en-US" altLang="en-US" sz="2000" b="1" i="1" dirty="0" err="1" smtClean="0">
                <a:latin typeface="Arial" pitchFamily="34" charset="0"/>
                <a:cs typeface="Arial" pitchFamily="34" charset="0"/>
              </a:rPr>
              <a:t>Oligomenorrhea</a:t>
            </a:r>
            <a:r>
              <a:rPr lang="en-US" altLang="en-US" sz="2000" b="1" i="1" dirty="0" smtClean="0">
                <a:latin typeface="Arial" pitchFamily="34" charset="0"/>
                <a:cs typeface="Arial" pitchFamily="34" charset="0"/>
              </a:rPr>
              <a:t> 70-75%</a:t>
            </a:r>
          </a:p>
          <a:p>
            <a:pPr>
              <a:buFontTx/>
              <a:buChar char="•"/>
            </a:pPr>
            <a:r>
              <a:rPr lang="en-US" altLang="en-US" sz="2000" b="1" i="1" dirty="0" smtClean="0">
                <a:latin typeface="Arial" pitchFamily="34" charset="0"/>
                <a:cs typeface="Arial" pitchFamily="34" charset="0"/>
              </a:rPr>
              <a:t>Amenorrhea 20%</a:t>
            </a:r>
          </a:p>
          <a:p>
            <a:pPr>
              <a:buFontTx/>
              <a:buChar char="•"/>
            </a:pPr>
            <a:r>
              <a:rPr lang="en-US" altLang="en-US" sz="2000" b="1" i="1" dirty="0" smtClean="0">
                <a:latin typeface="Arial" pitchFamily="34" charset="0"/>
                <a:cs typeface="Arial" pitchFamily="34" charset="0"/>
              </a:rPr>
              <a:t>Regular cycles 5-10 %</a:t>
            </a:r>
            <a:endParaRPr lang="en-US" altLang="en-US" sz="2000" i="1" dirty="0" smtClean="0">
              <a:latin typeface="Arial" pitchFamily="34" charset="0"/>
              <a:cs typeface="Arial" pitchFamily="34" charset="0"/>
            </a:endParaRPr>
          </a:p>
          <a:p>
            <a:pPr eaLnBrk="1" hangingPunct="1">
              <a:buNone/>
            </a:pPr>
            <a:endParaRPr lang="en-US" altLang="en-US" sz="2000" b="1" dirty="0" smtClean="0">
              <a:latin typeface="Arial" pitchFamily="34" charset="0"/>
              <a:cs typeface="Arial" pitchFamily="34" charset="0"/>
            </a:endParaRPr>
          </a:p>
        </p:txBody>
      </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ChangeArrowheads="1"/>
          </p:cNvSpPr>
          <p:nvPr>
            <p:ph type="title"/>
          </p:nvPr>
        </p:nvSpPr>
        <p:spPr>
          <a:xfrm>
            <a:off x="0" y="0"/>
            <a:ext cx="9144000" cy="1055688"/>
          </a:xfrm>
        </p:spPr>
        <p:txBody>
          <a:bodyPr/>
          <a:lstStyle/>
          <a:p>
            <a:pPr eaLnBrk="1" hangingPunct="1"/>
            <a:r>
              <a:rPr lang="en-US" altLang="en-US" sz="3200" b="1" smtClean="0">
                <a:solidFill>
                  <a:srgbClr val="7030A0"/>
                </a:solidFill>
                <a:latin typeface="Arial" pitchFamily="34" charset="0"/>
                <a:cs typeface="Arial" pitchFamily="34" charset="0"/>
              </a:rPr>
              <a:t>CLINICAL PRESENTATION OF </a:t>
            </a:r>
            <a:r>
              <a:rPr lang="en-US" altLang="en-US" sz="3200" b="1" i="1" smtClean="0">
                <a:solidFill>
                  <a:srgbClr val="7030A0"/>
                </a:solidFill>
                <a:latin typeface="Arial" pitchFamily="34" charset="0"/>
                <a:cs typeface="Arial" pitchFamily="34" charset="0"/>
              </a:rPr>
              <a:t>PCOS</a:t>
            </a:r>
            <a:endParaRPr lang="en-US" altLang="en-US" sz="3200" b="1" smtClean="0">
              <a:solidFill>
                <a:srgbClr val="7030A0"/>
              </a:solidFill>
              <a:latin typeface="Arial" pitchFamily="34" charset="0"/>
              <a:cs typeface="Arial" pitchFamily="34" charset="0"/>
            </a:endParaRPr>
          </a:p>
        </p:txBody>
      </p:sp>
      <p:sp>
        <p:nvSpPr>
          <p:cNvPr id="113667" name="Rectangle 3"/>
          <p:cNvSpPr>
            <a:spLocks noGrp="1" noChangeArrowheads="1"/>
          </p:cNvSpPr>
          <p:nvPr>
            <p:ph type="body" sz="half" idx="1"/>
          </p:nvPr>
        </p:nvSpPr>
        <p:spPr>
          <a:xfrm>
            <a:off x="377825" y="1482725"/>
            <a:ext cx="8466138" cy="4918075"/>
          </a:xfrm>
        </p:spPr>
        <p:txBody>
          <a:bodyPr/>
          <a:lstStyle/>
          <a:p>
            <a:pPr eaLnBrk="1" hangingPunct="1"/>
            <a:r>
              <a:rPr lang="en-US" altLang="en-US" sz="2000" b="1" i="1" smtClean="0">
                <a:latin typeface="Arial" pitchFamily="34" charset="0"/>
                <a:cs typeface="Arial" pitchFamily="34" charset="0"/>
              </a:rPr>
              <a:t>Acanthosis Nigricans</a:t>
            </a:r>
          </a:p>
          <a:p>
            <a:pPr eaLnBrk="1" hangingPunct="1"/>
            <a:r>
              <a:rPr lang="en-US" altLang="en-US" sz="2000" b="1" smtClean="0">
                <a:latin typeface="Arial" pitchFamily="34" charset="0"/>
                <a:cs typeface="Arial" pitchFamily="34" charset="0"/>
              </a:rPr>
              <a:t>Acne</a:t>
            </a:r>
          </a:p>
          <a:p>
            <a:pPr eaLnBrk="1" hangingPunct="1"/>
            <a:r>
              <a:rPr lang="en-US" altLang="en-US" sz="2000" b="1" i="1" smtClean="0">
                <a:latin typeface="Arial" pitchFamily="34" charset="0"/>
                <a:cs typeface="Arial" pitchFamily="34" charset="0"/>
              </a:rPr>
              <a:t>Alopecia</a:t>
            </a:r>
          </a:p>
          <a:p>
            <a:pPr eaLnBrk="1" hangingPunct="1"/>
            <a:r>
              <a:rPr lang="en-US" altLang="en-US" sz="2000" b="1" i="1" smtClean="0">
                <a:latin typeface="Arial" pitchFamily="34" charset="0"/>
                <a:cs typeface="Arial" pitchFamily="34" charset="0"/>
              </a:rPr>
              <a:t>Amenorrhea, oligomenorrhea</a:t>
            </a:r>
            <a:r>
              <a:rPr lang="en-US" altLang="en-US" sz="2000" b="1" smtClean="0">
                <a:latin typeface="Arial" pitchFamily="34" charset="0"/>
                <a:cs typeface="Arial" pitchFamily="34" charset="0"/>
              </a:rPr>
              <a:t>, or dysfunctional uterine bleeding</a:t>
            </a:r>
          </a:p>
          <a:p>
            <a:pPr eaLnBrk="1" hangingPunct="1"/>
            <a:r>
              <a:rPr lang="en-US" altLang="en-US" sz="2000" b="1" smtClean="0">
                <a:latin typeface="Arial" pitchFamily="34" charset="0"/>
                <a:cs typeface="Arial" pitchFamily="34" charset="0"/>
              </a:rPr>
              <a:t>Anovulatory infertility</a:t>
            </a:r>
          </a:p>
          <a:p>
            <a:pPr eaLnBrk="1" hangingPunct="1"/>
            <a:r>
              <a:rPr lang="en-US" altLang="en-US" sz="2000" b="1" smtClean="0">
                <a:latin typeface="Arial" pitchFamily="34" charset="0"/>
                <a:cs typeface="Arial" pitchFamily="34" charset="0"/>
              </a:rPr>
              <a:t>Central obesity</a:t>
            </a:r>
          </a:p>
          <a:p>
            <a:pPr eaLnBrk="1" hangingPunct="1"/>
            <a:r>
              <a:rPr lang="en-US" altLang="en-US" sz="2000" b="1" i="1" smtClean="0">
                <a:latin typeface="Arial" pitchFamily="34" charset="0"/>
                <a:cs typeface="Arial" pitchFamily="34" charset="0"/>
              </a:rPr>
              <a:t>Hirsutism</a:t>
            </a:r>
          </a:p>
          <a:p>
            <a:pPr eaLnBrk="1" hangingPunct="1">
              <a:buFontTx/>
              <a:buNone/>
            </a:pPr>
            <a:endParaRPr lang="en-US" altLang="en-US" sz="2800" smtClean="0"/>
          </a:p>
          <a:p>
            <a:pPr eaLnBrk="1" hangingPunct="1">
              <a:buFontTx/>
              <a:buNone/>
            </a:pPr>
            <a:endParaRPr lang="en-US" altLang="en-US" sz="2800" smtClean="0"/>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4690" name="Picture 3" descr="figure02b"/>
          <p:cNvPicPr>
            <a:picLocks noGrp="1" noChangeAspect="1" noChangeArrowheads="1"/>
          </p:cNvPicPr>
          <p:nvPr>
            <p:ph sz="quarter" idx="4"/>
          </p:nvPr>
        </p:nvPicPr>
        <p:blipFill>
          <a:blip r:embed="rId2"/>
          <a:srcRect/>
          <a:stretch>
            <a:fillRect/>
          </a:stretch>
        </p:blipFill>
        <p:spPr>
          <a:xfrm>
            <a:off x="6089650" y="3894138"/>
            <a:ext cx="3054350" cy="2963862"/>
          </a:xfrm>
        </p:spPr>
      </p:pic>
      <p:sp>
        <p:nvSpPr>
          <p:cNvPr id="114691" name="Text Box 6"/>
          <p:cNvSpPr txBox="1">
            <a:spLocks noChangeArrowheads="1"/>
          </p:cNvSpPr>
          <p:nvPr/>
        </p:nvSpPr>
        <p:spPr bwMode="auto">
          <a:xfrm>
            <a:off x="0" y="0"/>
            <a:ext cx="9144000" cy="584200"/>
          </a:xfrm>
          <a:prstGeom prst="rect">
            <a:avLst/>
          </a:prstGeom>
          <a:noFill/>
          <a:ln w="9525">
            <a:noFill/>
            <a:miter lim="800000"/>
            <a:headEnd/>
            <a:tailEnd/>
          </a:ln>
        </p:spPr>
        <p:txBody>
          <a:bodyPr>
            <a:spAutoFit/>
          </a:bodyPr>
          <a:lstStyle/>
          <a:p>
            <a:pPr algn="ctr"/>
            <a:r>
              <a:rPr lang="en-US" altLang="en-US" sz="3200" b="1" i="1">
                <a:solidFill>
                  <a:srgbClr val="7030A0"/>
                </a:solidFill>
              </a:rPr>
              <a:t>Acanthosis Nigricans - </a:t>
            </a:r>
            <a:r>
              <a:rPr lang="en-US" altLang="zh-CN" sz="3200" b="1" i="1" u="sng">
                <a:solidFill>
                  <a:srgbClr val="7030A0"/>
                </a:solidFill>
              </a:rPr>
              <a:t>"Dirty Skin"</a:t>
            </a:r>
            <a:endParaRPr lang="en-US" altLang="en-US" sz="3200" b="1" i="1">
              <a:solidFill>
                <a:srgbClr val="7030A0"/>
              </a:solidFill>
            </a:endParaRPr>
          </a:p>
        </p:txBody>
      </p:sp>
      <p:sp>
        <p:nvSpPr>
          <p:cNvPr id="114692" name="Text Box 8"/>
          <p:cNvSpPr txBox="1">
            <a:spLocks noChangeArrowheads="1"/>
          </p:cNvSpPr>
          <p:nvPr/>
        </p:nvSpPr>
        <p:spPr bwMode="auto">
          <a:xfrm>
            <a:off x="268288" y="930275"/>
            <a:ext cx="5502275" cy="6308725"/>
          </a:xfrm>
          <a:prstGeom prst="rect">
            <a:avLst/>
          </a:prstGeom>
          <a:noFill/>
          <a:ln w="9525">
            <a:noFill/>
            <a:miter lim="800000"/>
            <a:headEnd/>
            <a:tailEnd/>
          </a:ln>
        </p:spPr>
        <p:txBody>
          <a:bodyPr>
            <a:spAutoFit/>
          </a:bodyPr>
          <a:lstStyle/>
          <a:p>
            <a:r>
              <a:rPr lang="en-US" altLang="en-US" sz="2000" b="1"/>
              <a:t>Velvety plaques on the nape of the neck, neck, axillae, under the breasts and intertriginous areas (folds). </a:t>
            </a:r>
          </a:p>
          <a:p>
            <a:endParaRPr lang="en-US" altLang="en-US" sz="2000" b="1"/>
          </a:p>
          <a:p>
            <a:r>
              <a:rPr lang="en-US" altLang="en-US" sz="2000" b="1"/>
              <a:t>Associated with IR</a:t>
            </a:r>
          </a:p>
          <a:p>
            <a:endParaRPr lang="en-US" altLang="en-US" sz="2000" b="1"/>
          </a:p>
          <a:p>
            <a:r>
              <a:rPr lang="en-US" altLang="en-US" sz="2000" b="1"/>
              <a:t>Mucocutaneous eruption: Epidermal hyperkeratosis, papillomatosis and increased pigmentation</a:t>
            </a:r>
          </a:p>
          <a:p>
            <a:r>
              <a:rPr lang="en-US" altLang="en-US" sz="2000" b="1"/>
              <a:t>About 5% of women</a:t>
            </a:r>
          </a:p>
          <a:p>
            <a:r>
              <a:rPr lang="en-US" altLang="en-US" sz="2000" b="1"/>
              <a:t>   </a:t>
            </a:r>
            <a:r>
              <a:rPr lang="sr-Latn-CS" altLang="en-US" sz="2000" b="1"/>
              <a:t/>
            </a:r>
            <a:br>
              <a:rPr lang="sr-Latn-CS" altLang="en-US" sz="2000" b="1"/>
            </a:br>
            <a:r>
              <a:rPr lang="en-US" altLang="en-US" sz="2000" b="1"/>
              <a:t>This condition causes a light brown to black rough change.</a:t>
            </a:r>
            <a:r>
              <a:rPr lang="sr-Latn-CS" altLang="en-US" sz="2000" b="1"/>
              <a:t/>
            </a:r>
            <a:br>
              <a:rPr lang="sr-Latn-CS" altLang="en-US" sz="2000" b="1"/>
            </a:br>
            <a:endParaRPr lang="en-US" altLang="en-US" sz="2000" b="1"/>
          </a:p>
          <a:p>
            <a:r>
              <a:rPr lang="en-US" altLang="en-US" sz="2000" b="1"/>
              <a:t>Migraines: Severe headaches that cause sensitivity to light, nausea and dizziness</a:t>
            </a:r>
            <a:r>
              <a:rPr lang="en-US" altLang="zh-CN" sz="2000" b="1"/>
              <a:t>.</a:t>
            </a:r>
            <a:endParaRPr lang="en-US" altLang="zh-CN" sz="2000" b="1" u="sng"/>
          </a:p>
          <a:p>
            <a:endParaRPr lang="en-US" altLang="en-US" sz="2800" b="1"/>
          </a:p>
          <a:p>
            <a:endParaRPr lang="en-US" altLang="en-US" sz="2800" b="1"/>
          </a:p>
          <a:p>
            <a:endParaRPr lang="en-US" altLang="en-US" sz="2800" b="1"/>
          </a:p>
        </p:txBody>
      </p:sp>
      <p:pic>
        <p:nvPicPr>
          <p:cNvPr id="114693" name="Picture 4" descr="images"/>
          <p:cNvPicPr>
            <a:picLocks noGrp="1" noChangeAspect="1" noChangeArrowheads="1"/>
          </p:cNvPicPr>
          <p:nvPr>
            <p:ph sz="half" idx="1"/>
          </p:nvPr>
        </p:nvPicPr>
        <p:blipFill>
          <a:blip r:embed="rId3"/>
          <a:srcRect/>
          <a:stretch>
            <a:fillRect/>
          </a:stretch>
        </p:blipFill>
        <p:spPr>
          <a:xfrm>
            <a:off x="6069013" y="803275"/>
            <a:ext cx="3074987" cy="3074988"/>
          </a:xfrm>
        </p:spPr>
      </p:pic>
    </p:spTree>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Title 1"/>
          <p:cNvSpPr>
            <a:spLocks noGrp="1"/>
          </p:cNvSpPr>
          <p:nvPr>
            <p:ph type="title"/>
          </p:nvPr>
        </p:nvSpPr>
        <p:spPr>
          <a:xfrm>
            <a:off x="0" y="0"/>
            <a:ext cx="9144000" cy="1025525"/>
          </a:xfrm>
        </p:spPr>
        <p:txBody>
          <a:bodyPr/>
          <a:lstStyle/>
          <a:p>
            <a:r>
              <a:rPr lang="en-US" altLang="en-US" sz="3200" b="1" smtClean="0">
                <a:solidFill>
                  <a:srgbClr val="7030A0"/>
                </a:solidFill>
                <a:latin typeface="Arial" pitchFamily="34" charset="0"/>
                <a:cs typeface="Arial" pitchFamily="34" charset="0"/>
              </a:rPr>
              <a:t>INSULIN RESISTANCE!!!</a:t>
            </a:r>
            <a:endParaRPr lang="en-US" altLang="en-US" sz="3200" b="1" smtClean="0">
              <a:solidFill>
                <a:srgbClr val="7030A0"/>
              </a:solidFill>
            </a:endParaRPr>
          </a:p>
        </p:txBody>
      </p:sp>
      <p:sp>
        <p:nvSpPr>
          <p:cNvPr id="115715" name="Content Placeholder 2"/>
          <p:cNvSpPr>
            <a:spLocks noGrp="1"/>
          </p:cNvSpPr>
          <p:nvPr>
            <p:ph idx="1"/>
          </p:nvPr>
        </p:nvSpPr>
        <p:spPr>
          <a:xfrm>
            <a:off x="0" y="1339850"/>
            <a:ext cx="8955088" cy="4786313"/>
          </a:xfrm>
        </p:spPr>
        <p:txBody>
          <a:bodyPr/>
          <a:lstStyle/>
          <a:p>
            <a:endParaRPr lang="en-US" altLang="en-US" sz="2400" smtClean="0">
              <a:latin typeface="Arial" pitchFamily="34" charset="0"/>
              <a:cs typeface="Arial" pitchFamily="34" charset="0"/>
            </a:endParaRPr>
          </a:p>
          <a:p>
            <a:pPr eaLnBrk="1" hangingPunct="1">
              <a:lnSpc>
                <a:spcPct val="90000"/>
              </a:lnSpc>
              <a:buFont typeface="Wingdings" pitchFamily="2" charset="2"/>
              <a:buChar char="Ø"/>
            </a:pPr>
            <a:r>
              <a:rPr lang="en-US" altLang="en-US" sz="2400" b="1" smtClean="0">
                <a:latin typeface="Arial" pitchFamily="34" charset="0"/>
                <a:cs typeface="Arial" pitchFamily="34" charset="0"/>
              </a:rPr>
              <a:t> </a:t>
            </a:r>
            <a:r>
              <a:rPr lang="en-US" altLang="en-US" sz="2000" b="1" smtClean="0">
                <a:latin typeface="Arial" pitchFamily="34" charset="0"/>
                <a:cs typeface="Arial" pitchFamily="34" charset="0"/>
              </a:rPr>
              <a:t>It is a key pathogenetic factor in </a:t>
            </a:r>
            <a:r>
              <a:rPr lang="en-US" altLang="en-US" sz="2000" b="1" i="1" smtClean="0">
                <a:latin typeface="Arial" pitchFamily="34" charset="0"/>
                <a:cs typeface="Arial" pitchFamily="34" charset="0"/>
              </a:rPr>
              <a:t>PCOS</a:t>
            </a:r>
            <a:r>
              <a:rPr lang="en-US" altLang="en-US" sz="2000" b="1" smtClean="0">
                <a:latin typeface="Arial" pitchFamily="34" charset="0"/>
                <a:cs typeface="Arial" pitchFamily="34" charset="0"/>
              </a:rPr>
              <a:t>, and it also plays a role in the development of Metabolic Syndrome</a:t>
            </a:r>
          </a:p>
          <a:p>
            <a:pPr eaLnBrk="1" hangingPunct="1">
              <a:lnSpc>
                <a:spcPct val="90000"/>
              </a:lnSpc>
              <a:buFont typeface="Arial" pitchFamily="34" charset="0"/>
              <a:buNone/>
            </a:pPr>
            <a:r>
              <a:rPr lang="en-US" altLang="en-US" sz="2000" b="1" smtClean="0">
                <a:latin typeface="Arial" pitchFamily="34" charset="0"/>
                <a:cs typeface="Arial" pitchFamily="34" charset="0"/>
              </a:rPr>
              <a:t>  </a:t>
            </a:r>
          </a:p>
          <a:p>
            <a:pPr eaLnBrk="1" hangingPunct="1">
              <a:lnSpc>
                <a:spcPct val="90000"/>
              </a:lnSpc>
              <a:buFont typeface="Wingdings" pitchFamily="2" charset="2"/>
              <a:buChar char="Ø"/>
            </a:pPr>
            <a:r>
              <a:rPr lang="en-US" altLang="en-US" sz="2000" b="1" smtClean="0">
                <a:latin typeface="Arial" pitchFamily="34" charset="0"/>
                <a:cs typeface="Arial" pitchFamily="34" charset="0"/>
              </a:rPr>
              <a:t>Prevalence of MetS in women with </a:t>
            </a:r>
            <a:r>
              <a:rPr lang="en-US" altLang="en-US" sz="2000" b="1" i="1" smtClean="0">
                <a:latin typeface="Arial" pitchFamily="34" charset="0"/>
                <a:cs typeface="Arial" pitchFamily="34" charset="0"/>
              </a:rPr>
              <a:t>PCOS </a:t>
            </a:r>
            <a:r>
              <a:rPr lang="en-US" altLang="en-US" sz="2000" b="1" smtClean="0">
                <a:latin typeface="Arial" pitchFamily="34" charset="0"/>
                <a:cs typeface="Arial" pitchFamily="34" charset="0"/>
              </a:rPr>
              <a:t>43%</a:t>
            </a:r>
          </a:p>
          <a:p>
            <a:pPr>
              <a:buFont typeface="Arial" pitchFamily="34" charset="0"/>
              <a:buNone/>
            </a:pPr>
            <a:r>
              <a:rPr lang="en-US" altLang="en-US" sz="2000" b="1" smtClean="0">
                <a:latin typeface="Arial" pitchFamily="34" charset="0"/>
                <a:cs typeface="Arial" pitchFamily="34" charset="0"/>
              </a:rPr>
              <a:t>  </a:t>
            </a:r>
          </a:p>
          <a:p>
            <a:pPr>
              <a:buFont typeface="Wingdings" pitchFamily="2" charset="2"/>
              <a:buChar char="Ø"/>
            </a:pPr>
            <a:r>
              <a:rPr lang="en-US" altLang="en-US" sz="2000" b="1" smtClean="0">
                <a:latin typeface="Arial" pitchFamily="34" charset="0"/>
                <a:cs typeface="Arial" pitchFamily="34" charset="0"/>
              </a:rPr>
              <a:t>Common in people with </a:t>
            </a:r>
            <a:r>
              <a:rPr lang="en-US" altLang="en-US" sz="2000" b="1" i="1" smtClean="0">
                <a:latin typeface="Arial" pitchFamily="34" charset="0"/>
                <a:cs typeface="Arial" pitchFamily="34" charset="0"/>
              </a:rPr>
              <a:t>PCOS</a:t>
            </a:r>
            <a:r>
              <a:rPr lang="en-US" altLang="en-US" sz="2000" b="1" smtClean="0">
                <a:latin typeface="Arial" pitchFamily="34" charset="0"/>
                <a:cs typeface="Arial" pitchFamily="34" charset="0"/>
              </a:rPr>
              <a:t>, with a prevalence of 50-70%</a:t>
            </a:r>
          </a:p>
          <a:p>
            <a:pPr>
              <a:buFont typeface="Wingdings" pitchFamily="2" charset="2"/>
              <a:buChar char="Ø"/>
            </a:pPr>
            <a:endParaRPr lang="en-US" altLang="en-US" sz="2000" b="1" smtClean="0">
              <a:latin typeface="Arial" pitchFamily="34" charset="0"/>
              <a:cs typeface="Arial" pitchFamily="34" charset="0"/>
            </a:endParaRPr>
          </a:p>
          <a:p>
            <a:pPr>
              <a:buFont typeface="Wingdings" pitchFamily="2" charset="2"/>
              <a:buChar char="Ø"/>
            </a:pPr>
            <a:r>
              <a:rPr lang="en-US" altLang="en-US" sz="2000" b="1" smtClean="0">
                <a:latin typeface="Arial" pitchFamily="34" charset="0"/>
                <a:cs typeface="Arial" pitchFamily="34" charset="0"/>
              </a:rPr>
              <a:t>Combined with adiponectin, a hormone secreted by adipocytes, which regulates metabolism and glycemic levels.</a:t>
            </a:r>
          </a:p>
          <a:p>
            <a:pPr>
              <a:buFont typeface="Wingdings" pitchFamily="2" charset="2"/>
              <a:buChar char="Ø"/>
            </a:pPr>
            <a:r>
              <a:rPr lang="en-US" altLang="en-US" sz="2000" b="1" smtClean="0">
                <a:latin typeface="Arial" pitchFamily="34" charset="0"/>
                <a:cs typeface="Arial" pitchFamily="34" charset="0"/>
              </a:rPr>
              <a:t>Both lean and obese women with </a:t>
            </a:r>
            <a:r>
              <a:rPr lang="en-US" altLang="en-US" sz="2000" b="1" i="1" smtClean="0">
                <a:latin typeface="Arial" pitchFamily="34" charset="0"/>
                <a:cs typeface="Arial" pitchFamily="34" charset="0"/>
              </a:rPr>
              <a:t>PCOS </a:t>
            </a:r>
            <a:r>
              <a:rPr lang="en-US" altLang="en-US" sz="2000" b="1" smtClean="0">
                <a:latin typeface="Arial" pitchFamily="34" charset="0"/>
                <a:cs typeface="Arial" pitchFamily="34" charset="0"/>
              </a:rPr>
              <a:t>have lower adiponectin than those without </a:t>
            </a:r>
            <a:r>
              <a:rPr lang="en-US" altLang="en-US" sz="2000" b="1" i="1" smtClean="0">
                <a:latin typeface="Arial" pitchFamily="34" charset="0"/>
                <a:cs typeface="Arial" pitchFamily="34" charset="0"/>
              </a:rPr>
              <a:t>PCOS</a:t>
            </a:r>
            <a:r>
              <a:rPr lang="en-US" altLang="en-US" sz="2000" b="1" smtClean="0">
                <a:latin typeface="Arial" pitchFamily="34" charset="0"/>
                <a:cs typeface="Arial" pitchFamily="34" charset="0"/>
              </a:rPr>
              <a:t>.</a:t>
            </a:r>
          </a:p>
          <a:p>
            <a:pPr>
              <a:buFont typeface="Wingdings" pitchFamily="2" charset="2"/>
              <a:buChar char="Ø"/>
            </a:pPr>
            <a:endParaRPr lang="en-US" altLang="en-US" sz="2000" b="1" smtClean="0"/>
          </a:p>
          <a:p>
            <a:pPr>
              <a:buFont typeface="Wingdings" pitchFamily="2" charset="2"/>
              <a:buChar char="Ø"/>
            </a:pPr>
            <a:endParaRPr lang="en-US" altLang="en-US" smtClean="0"/>
          </a:p>
          <a:p>
            <a:pPr>
              <a:buFont typeface="Wingdings" pitchFamily="2" charset="2"/>
              <a:buChar char="Ø"/>
            </a:pPr>
            <a:endParaRPr lang="en-US" altLang="en-US" smtClean="0"/>
          </a:p>
          <a:p>
            <a:pPr>
              <a:buFont typeface="Wingdings" pitchFamily="2" charset="2"/>
              <a:buChar char="Ø"/>
            </a:pPr>
            <a:endParaRPr lang="en-US" altLang="en-US" smtClean="0"/>
          </a:p>
        </p:txBody>
      </p:sp>
    </p:spTree>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p:cNvSpPr>
            <a:spLocks noGrp="1" noChangeArrowheads="1"/>
          </p:cNvSpPr>
          <p:nvPr>
            <p:ph type="title"/>
          </p:nvPr>
        </p:nvSpPr>
        <p:spPr>
          <a:xfrm>
            <a:off x="0" y="0"/>
            <a:ext cx="7772400" cy="993775"/>
          </a:xfrm>
        </p:spPr>
        <p:txBody>
          <a:bodyPr/>
          <a:lstStyle/>
          <a:p>
            <a:pPr algn="l" eaLnBrk="1" hangingPunct="1"/>
            <a:r>
              <a:rPr lang="en-US" altLang="en-US" sz="3200" b="1" smtClean="0">
                <a:solidFill>
                  <a:srgbClr val="7030A0"/>
                </a:solidFill>
                <a:latin typeface="Arial" pitchFamily="34" charset="0"/>
                <a:cs typeface="Arial" pitchFamily="34" charset="0"/>
              </a:rPr>
              <a:t>CARDIOVASCULAR DISEASE</a:t>
            </a:r>
          </a:p>
        </p:txBody>
      </p:sp>
      <p:sp>
        <p:nvSpPr>
          <p:cNvPr id="116739" name="Rectangle 3"/>
          <p:cNvSpPr>
            <a:spLocks noGrp="1" noChangeArrowheads="1"/>
          </p:cNvSpPr>
          <p:nvPr>
            <p:ph type="body" sz="half" idx="1"/>
          </p:nvPr>
        </p:nvSpPr>
        <p:spPr>
          <a:xfrm>
            <a:off x="0" y="838200"/>
            <a:ext cx="6573838" cy="6019800"/>
          </a:xfrm>
        </p:spPr>
        <p:txBody>
          <a:bodyPr/>
          <a:lstStyle/>
          <a:p>
            <a:pPr eaLnBrk="1" hangingPunct="1"/>
            <a:endParaRPr lang="en-US" altLang="en-US" sz="2800" smtClean="0"/>
          </a:p>
          <a:p>
            <a:pPr eaLnBrk="1" hangingPunct="1">
              <a:buFontTx/>
              <a:buNone/>
            </a:pPr>
            <a:endParaRPr lang="en-US" altLang="en-US" sz="2800" smtClean="0"/>
          </a:p>
          <a:p>
            <a:pPr eaLnBrk="1" hangingPunct="1">
              <a:buFont typeface="Arial" pitchFamily="34" charset="0"/>
              <a:buNone/>
            </a:pPr>
            <a:r>
              <a:rPr lang="en-US" altLang="en-US" sz="2000" b="1" i="1" smtClean="0">
                <a:latin typeface="Arial" pitchFamily="34" charset="0"/>
                <a:cs typeface="Arial" pitchFamily="34" charset="0"/>
              </a:rPr>
              <a:t>PCOS </a:t>
            </a:r>
            <a:r>
              <a:rPr lang="en-US" altLang="en-US" sz="2000" b="1" smtClean="0">
                <a:latin typeface="Arial" pitchFamily="34" charset="0"/>
                <a:cs typeface="Arial" pitchFamily="34" charset="0"/>
              </a:rPr>
              <a:t>patients have:</a:t>
            </a:r>
          </a:p>
          <a:p>
            <a:pPr eaLnBrk="1" hangingPunct="1">
              <a:buFont typeface="Arial" pitchFamily="34" charset="0"/>
              <a:buNone/>
            </a:pPr>
            <a:endParaRPr lang="en-US" altLang="en-US" sz="2000" b="1" smtClean="0">
              <a:latin typeface="Arial" pitchFamily="34" charset="0"/>
              <a:cs typeface="Arial" pitchFamily="34" charset="0"/>
            </a:endParaRPr>
          </a:p>
          <a:p>
            <a:pPr eaLnBrk="1" hangingPunct="1"/>
            <a:r>
              <a:rPr lang="en-US" altLang="en-US" sz="2000" b="1" smtClean="0">
                <a:latin typeface="Arial" pitchFamily="34" charset="0"/>
                <a:cs typeface="Arial" pitchFamily="34" charset="0"/>
              </a:rPr>
              <a:t>7 times higher risk for MI</a:t>
            </a:r>
          </a:p>
          <a:p>
            <a:pPr eaLnBrk="1" hangingPunct="1"/>
            <a:r>
              <a:rPr lang="en-US" altLang="en-US" sz="2000" b="1" smtClean="0">
                <a:latin typeface="Arial" pitchFamily="34" charset="0"/>
                <a:cs typeface="Arial" pitchFamily="34" charset="0"/>
              </a:rPr>
              <a:t>lower </a:t>
            </a:r>
            <a:r>
              <a:rPr lang="en-US" altLang="en-US" sz="2000" b="1" i="1" smtClean="0">
                <a:latin typeface="Arial" pitchFamily="34" charset="0"/>
                <a:cs typeface="Arial" pitchFamily="34" charset="0"/>
              </a:rPr>
              <a:t>HDL </a:t>
            </a:r>
            <a:r>
              <a:rPr lang="en-US" altLang="en-US" sz="2000" b="1" smtClean="0">
                <a:latin typeface="Arial" pitchFamily="34" charset="0"/>
                <a:cs typeface="Arial" pitchFamily="34" charset="0"/>
              </a:rPr>
              <a:t>and elevated </a:t>
            </a:r>
            <a:r>
              <a:rPr lang="en-US" altLang="en-US" sz="2000" b="1" i="1" smtClean="0">
                <a:latin typeface="Arial" pitchFamily="34" charset="0"/>
                <a:cs typeface="Arial" pitchFamily="34" charset="0"/>
              </a:rPr>
              <a:t>LDL</a:t>
            </a:r>
          </a:p>
          <a:p>
            <a:pPr eaLnBrk="1" hangingPunct="1">
              <a:lnSpc>
                <a:spcPct val="90000"/>
              </a:lnSpc>
            </a:pPr>
            <a:r>
              <a:rPr lang="en-US" altLang="en-US" sz="2000" b="1" smtClean="0">
                <a:latin typeface="Arial" pitchFamily="34" charset="0"/>
                <a:cs typeface="Arial" pitchFamily="34" charset="0"/>
              </a:rPr>
              <a:t>increased </a:t>
            </a:r>
            <a:r>
              <a:rPr lang="en-US" altLang="en-US" sz="2000" b="1" i="1" smtClean="0">
                <a:latin typeface="Arial" pitchFamily="34" charset="0"/>
                <a:cs typeface="Arial" pitchFamily="34" charset="0"/>
              </a:rPr>
              <a:t>hepatic lipase activity</a:t>
            </a:r>
          </a:p>
          <a:p>
            <a:pPr eaLnBrk="1" hangingPunct="1">
              <a:lnSpc>
                <a:spcPct val="90000"/>
              </a:lnSpc>
            </a:pPr>
            <a:r>
              <a:rPr lang="en-US" altLang="en-US" sz="2000" b="1" smtClean="0">
                <a:latin typeface="Arial" pitchFamily="34" charset="0"/>
                <a:cs typeface="Arial" pitchFamily="34" charset="0"/>
              </a:rPr>
              <a:t>Altered lipolytic response to insulin</a:t>
            </a:r>
          </a:p>
          <a:p>
            <a:pPr eaLnBrk="1" hangingPunct="1">
              <a:lnSpc>
                <a:spcPct val="90000"/>
              </a:lnSpc>
            </a:pPr>
            <a:r>
              <a:rPr lang="en-US" altLang="en-US" sz="2000" b="1" smtClean="0">
                <a:latin typeface="Arial" pitchFamily="34" charset="0"/>
                <a:cs typeface="Arial" pitchFamily="34" charset="0"/>
              </a:rPr>
              <a:t>Impaired fibrinolytic activity</a:t>
            </a:r>
          </a:p>
          <a:p>
            <a:pPr eaLnBrk="1" hangingPunct="1">
              <a:lnSpc>
                <a:spcPct val="90000"/>
              </a:lnSpc>
              <a:buFont typeface="Arial" pitchFamily="34" charset="0"/>
              <a:buNone/>
            </a:pPr>
            <a:r>
              <a:rPr lang="en-US" altLang="en-US" sz="2000" b="1" smtClean="0">
                <a:latin typeface="Arial" pitchFamily="34" charset="0"/>
                <a:cs typeface="Arial" pitchFamily="34" charset="0"/>
              </a:rPr>
              <a:t>based on elevated </a:t>
            </a:r>
            <a:r>
              <a:rPr lang="en-US" altLang="en-US" sz="2000" b="1" i="1" smtClean="0">
                <a:latin typeface="Arial" pitchFamily="34" charset="0"/>
                <a:cs typeface="Arial" pitchFamily="34" charset="0"/>
              </a:rPr>
              <a:t>PAI-1</a:t>
            </a:r>
          </a:p>
          <a:p>
            <a:pPr eaLnBrk="1" hangingPunct="1"/>
            <a:endParaRPr lang="en-US" altLang="en-US" sz="2800" smtClean="0"/>
          </a:p>
          <a:p>
            <a:pPr eaLnBrk="1" hangingPunct="1"/>
            <a:endParaRPr lang="en-US" altLang="en-US" sz="2800" smtClean="0">
              <a:solidFill>
                <a:schemeClr val="bg1"/>
              </a:solidFill>
            </a:endParaRPr>
          </a:p>
        </p:txBody>
      </p:sp>
      <p:pic>
        <p:nvPicPr>
          <p:cNvPr id="116740" name="Picture 11" descr="http://www.patient.co.uk/showdoc/Pilsinl/098.gif"/>
          <p:cNvPicPr>
            <a:picLocks noGrp="1" noChangeAspect="1" noChangeArrowheads="1"/>
          </p:cNvPicPr>
          <p:nvPr>
            <p:ph type="clipArt" sz="half" idx="2"/>
          </p:nvPr>
        </p:nvPicPr>
        <p:blipFill>
          <a:blip r:embed="rId2"/>
          <a:srcRect/>
          <a:stretch>
            <a:fillRect/>
          </a:stretch>
        </p:blipFill>
        <p:spPr>
          <a:xfrm>
            <a:off x="6416675" y="244475"/>
            <a:ext cx="2727325" cy="2971800"/>
          </a:xfrm>
        </p:spPr>
      </p:pic>
      <p:pic>
        <p:nvPicPr>
          <p:cNvPr id="116741" name="Picture 14" descr="http://www.urmc.rochester.edu/GEBS/pwd/images/artery.jpg"/>
          <p:cNvPicPr>
            <a:picLocks noChangeAspect="1" noChangeArrowheads="1"/>
          </p:cNvPicPr>
          <p:nvPr/>
        </p:nvPicPr>
        <p:blipFill>
          <a:blip r:embed="rId3"/>
          <a:srcRect/>
          <a:stretch>
            <a:fillRect/>
          </a:stretch>
        </p:blipFill>
        <p:spPr bwMode="auto">
          <a:xfrm>
            <a:off x="6907213" y="3581400"/>
            <a:ext cx="2047875" cy="3276600"/>
          </a:xfrm>
          <a:prstGeom prst="rect">
            <a:avLst/>
          </a:prstGeom>
          <a:noFill/>
          <a:ln w="9525">
            <a:noFill/>
            <a:miter lim="800000"/>
            <a:headEnd/>
            <a:tailEnd/>
          </a:ln>
        </p:spPr>
      </p:pic>
      <p:pic>
        <p:nvPicPr>
          <p:cNvPr id="116742" name="Picture 7" descr="http://www.siouxfalls.org/upload/images/health/blockage.jpg"/>
          <p:cNvPicPr>
            <a:picLocks noChangeAspect="1" noChangeArrowheads="1"/>
          </p:cNvPicPr>
          <p:nvPr/>
        </p:nvPicPr>
        <p:blipFill>
          <a:blip r:embed="rId4"/>
          <a:srcRect/>
          <a:stretch>
            <a:fillRect/>
          </a:stretch>
        </p:blipFill>
        <p:spPr bwMode="auto">
          <a:xfrm>
            <a:off x="4140200" y="777875"/>
            <a:ext cx="2373313" cy="2060575"/>
          </a:xfrm>
          <a:prstGeom prst="rect">
            <a:avLst/>
          </a:prstGeom>
          <a:noFill/>
          <a:ln w="9525">
            <a:noFill/>
            <a:miter lim="800000"/>
            <a:headEnd/>
            <a:tailEnd/>
          </a:ln>
        </p:spPr>
      </p:pic>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p:txBody>
          <a:bodyPr/>
          <a:lstStyle/>
          <a:p>
            <a:pPr>
              <a:defRPr/>
            </a:pPr>
            <a:endParaRPr lang="en-US" altLang="zh-CN" dirty="0"/>
          </a:p>
        </p:txBody>
      </p:sp>
      <p:sp>
        <p:nvSpPr>
          <p:cNvPr id="7" name="Slide Number Placeholder 6"/>
          <p:cNvSpPr>
            <a:spLocks noGrp="1"/>
          </p:cNvSpPr>
          <p:nvPr>
            <p:ph type="sldNum" sz="quarter" idx="12"/>
          </p:nvPr>
        </p:nvSpPr>
        <p:spPr/>
        <p:txBody>
          <a:bodyPr/>
          <a:lstStyle/>
          <a:p>
            <a:pPr>
              <a:defRPr/>
            </a:pPr>
            <a:fld id="{D85F3344-9D1F-4125-B34A-0E497D877D1D}" type="slidenum">
              <a:rPr lang="en-US" altLang="zh-CN"/>
              <a:pPr>
                <a:defRPr/>
              </a:pPr>
              <a:t>119</a:t>
            </a:fld>
            <a:endParaRPr lang="en-US" altLang="zh-CN"/>
          </a:p>
        </p:txBody>
      </p:sp>
      <p:sp>
        <p:nvSpPr>
          <p:cNvPr id="21506" name="Rectangle 2"/>
          <p:cNvSpPr>
            <a:spLocks noGrp="1" noChangeArrowheads="1"/>
          </p:cNvSpPr>
          <p:nvPr>
            <p:ph type="title"/>
          </p:nvPr>
        </p:nvSpPr>
        <p:spPr>
          <a:xfrm>
            <a:off x="-819150" y="0"/>
            <a:ext cx="9277350" cy="741363"/>
          </a:xfrm>
        </p:spPr>
        <p:txBody>
          <a:bodyPr/>
          <a:lstStyle/>
          <a:p>
            <a:pPr eaLnBrk="1" hangingPunct="1"/>
            <a:r>
              <a:rPr lang="en-US" altLang="zh-CN" sz="3200" b="1" smtClean="0">
                <a:solidFill>
                  <a:srgbClr val="7030A0"/>
                </a:solidFill>
                <a:latin typeface="Arial" pitchFamily="34" charset="0"/>
                <a:cs typeface="Arial" pitchFamily="34" charset="0"/>
              </a:rPr>
              <a:t>SYMPTOMS</a:t>
            </a:r>
          </a:p>
        </p:txBody>
      </p:sp>
      <p:sp>
        <p:nvSpPr>
          <p:cNvPr id="21507" name="Rectangle 3"/>
          <p:cNvSpPr>
            <a:spLocks noGrp="1" noChangeArrowheads="1"/>
          </p:cNvSpPr>
          <p:nvPr>
            <p:ph type="body" sz="half" idx="2"/>
          </p:nvPr>
        </p:nvSpPr>
        <p:spPr>
          <a:xfrm>
            <a:off x="204788" y="835025"/>
            <a:ext cx="6337300" cy="5233988"/>
          </a:xfrm>
        </p:spPr>
        <p:txBody>
          <a:bodyPr/>
          <a:lstStyle/>
          <a:p>
            <a:pPr algn="just" eaLnBrk="1" hangingPunct="1">
              <a:buFont typeface="Arial" pitchFamily="34" charset="0"/>
              <a:buBlip>
                <a:blip r:embed="rId3"/>
              </a:buBlip>
            </a:pPr>
            <a:endParaRPr lang="en-US" altLang="zh-CN" sz="2000" b="1" u="sng" smtClean="0">
              <a:latin typeface="Arial" pitchFamily="34" charset="0"/>
              <a:cs typeface="Arial" pitchFamily="34" charset="0"/>
            </a:endParaRPr>
          </a:p>
          <a:p>
            <a:pPr algn="just" eaLnBrk="1" hangingPunct="1">
              <a:buFont typeface="Arial" pitchFamily="34" charset="0"/>
              <a:buBlip>
                <a:blip r:embed="rId3"/>
              </a:buBlip>
            </a:pPr>
            <a:r>
              <a:rPr lang="en-US" altLang="zh-CN" sz="2000" b="1" u="sng" smtClean="0">
                <a:latin typeface="Arial" pitchFamily="34" charset="0"/>
                <a:cs typeface="Arial" pitchFamily="34" charset="0"/>
              </a:rPr>
              <a:t>hirsutism</a:t>
            </a:r>
            <a:r>
              <a:rPr lang="en-US" altLang="zh-CN" sz="2000" b="1" smtClean="0">
                <a:latin typeface="Arial" pitchFamily="34" charset="0"/>
                <a:cs typeface="Arial" pitchFamily="34" charset="0"/>
              </a:rPr>
              <a:t>: increased hairiness of the face, neck, arms, between the legs.</a:t>
            </a:r>
          </a:p>
          <a:p>
            <a:pPr eaLnBrk="1" hangingPunct="1">
              <a:lnSpc>
                <a:spcPct val="90000"/>
              </a:lnSpc>
              <a:buFont typeface="Arial" pitchFamily="34" charset="0"/>
              <a:buBlip>
                <a:blip r:embed="rId3"/>
              </a:buBlip>
            </a:pPr>
            <a:endParaRPr lang="en-US" altLang="zh-CN" sz="2000" b="1" u="sng" smtClean="0">
              <a:latin typeface="Arial" pitchFamily="34" charset="0"/>
              <a:cs typeface="Arial" pitchFamily="34" charset="0"/>
            </a:endParaRPr>
          </a:p>
          <a:p>
            <a:pPr eaLnBrk="1" hangingPunct="1">
              <a:lnSpc>
                <a:spcPct val="90000"/>
              </a:lnSpc>
              <a:buFont typeface="Arial" pitchFamily="34" charset="0"/>
              <a:buBlip>
                <a:blip r:embed="rId3"/>
              </a:buBlip>
            </a:pPr>
            <a:r>
              <a:rPr lang="en-US" altLang="zh-CN" sz="2000" b="1" u="sng" smtClean="0">
                <a:latin typeface="Arial" pitchFamily="34" charset="0"/>
                <a:cs typeface="Arial" pitchFamily="34" charset="0"/>
              </a:rPr>
              <a:t>Problems with TM</a:t>
            </a:r>
            <a:r>
              <a:rPr lang="en-US" altLang="zh-CN" sz="2000" b="1" smtClean="0">
                <a:latin typeface="Arial" pitchFamily="34" charset="0"/>
                <a:cs typeface="Arial" pitchFamily="34" charset="0"/>
              </a:rPr>
              <a:t>: ↑ or rapid fluctuations (around the stomach-leads to morbid obesity)</a:t>
            </a:r>
          </a:p>
          <a:p>
            <a:pPr eaLnBrk="1" hangingPunct="1">
              <a:lnSpc>
                <a:spcPct val="90000"/>
              </a:lnSpc>
              <a:buFont typeface="Arial" pitchFamily="34" charset="0"/>
              <a:buBlip>
                <a:blip r:embed="rId3"/>
              </a:buBlip>
            </a:pPr>
            <a:endParaRPr lang="en-US" altLang="zh-CN" sz="2000" b="1" u="sng" smtClean="0">
              <a:latin typeface="Arial" pitchFamily="34" charset="0"/>
              <a:cs typeface="Arial" pitchFamily="34" charset="0"/>
            </a:endParaRPr>
          </a:p>
          <a:p>
            <a:pPr eaLnBrk="1" hangingPunct="1">
              <a:lnSpc>
                <a:spcPct val="90000"/>
              </a:lnSpc>
              <a:buFont typeface="Arial" pitchFamily="34" charset="0"/>
              <a:buBlip>
                <a:blip r:embed="rId3"/>
              </a:buBlip>
            </a:pPr>
            <a:r>
              <a:rPr lang="en-US" altLang="zh-CN" sz="2000" b="1" u="sng" smtClean="0">
                <a:latin typeface="Arial" pitchFamily="34" charset="0"/>
                <a:cs typeface="Arial" pitchFamily="34" charset="0"/>
              </a:rPr>
              <a:t>Acne</a:t>
            </a:r>
            <a:r>
              <a:rPr lang="en-US" altLang="zh-CN" sz="2000" b="1" smtClean="0">
                <a:latin typeface="Arial" pitchFamily="34" charset="0"/>
                <a:cs typeface="Arial" pitchFamily="34" charset="0"/>
              </a:rPr>
              <a:t>: due to excess male sex hormones, more sebum (oily skin) is produced, pore blocking and excess acne on the chin, chest and arms </a:t>
            </a:r>
          </a:p>
          <a:p>
            <a:pPr eaLnBrk="1" hangingPunct="1">
              <a:lnSpc>
                <a:spcPct val="90000"/>
              </a:lnSpc>
              <a:buFont typeface="Arial" pitchFamily="34" charset="0"/>
              <a:buBlip>
                <a:blip r:embed="rId3"/>
              </a:buBlip>
            </a:pPr>
            <a:endParaRPr lang="en-US" altLang="zh-CN" sz="2000" b="1" u="sng" smtClean="0">
              <a:latin typeface="Arial" pitchFamily="34" charset="0"/>
              <a:cs typeface="Arial" pitchFamily="34" charset="0"/>
            </a:endParaRPr>
          </a:p>
          <a:p>
            <a:pPr eaLnBrk="1" hangingPunct="1">
              <a:lnSpc>
                <a:spcPct val="90000"/>
              </a:lnSpc>
              <a:buFont typeface="Arial" pitchFamily="34" charset="0"/>
              <a:buBlip>
                <a:blip r:embed="rId3"/>
              </a:buBlip>
            </a:pPr>
            <a:r>
              <a:rPr lang="en-US" altLang="zh-CN" sz="2000" b="1" u="sng" smtClean="0">
                <a:latin typeface="Arial" pitchFamily="34" charset="0"/>
                <a:cs typeface="Arial" pitchFamily="34" charset="0"/>
              </a:rPr>
              <a:t>Alopecia</a:t>
            </a:r>
            <a:r>
              <a:rPr lang="en-US" altLang="zh-CN" sz="2000" b="1" smtClean="0">
                <a:latin typeface="Arial" pitchFamily="34" charset="0"/>
                <a:cs typeface="Arial" pitchFamily="34" charset="0"/>
              </a:rPr>
              <a:t>: due to ↑ male sex hormones in the female body.</a:t>
            </a:r>
          </a:p>
          <a:p>
            <a:pPr eaLnBrk="1" hangingPunct="1">
              <a:lnSpc>
                <a:spcPct val="90000"/>
              </a:lnSpc>
              <a:buFont typeface="Arial" pitchFamily="34" charset="0"/>
              <a:buBlip>
                <a:blip r:embed="rId3"/>
              </a:buBlip>
            </a:pPr>
            <a:r>
              <a:rPr lang="en-US" altLang="zh-CN" sz="2000" b="1" smtClean="0">
                <a:latin typeface="Arial" pitchFamily="34" charset="0"/>
                <a:cs typeface="Arial" pitchFamily="34" charset="0"/>
              </a:rPr>
              <a:t>Thinning hair</a:t>
            </a:r>
          </a:p>
          <a:p>
            <a:pPr algn="just" eaLnBrk="1" hangingPunct="1">
              <a:lnSpc>
                <a:spcPct val="90000"/>
              </a:lnSpc>
              <a:buFont typeface="Arial" pitchFamily="34" charset="0"/>
              <a:buNone/>
            </a:pPr>
            <a:r>
              <a:rPr lang="en-US" altLang="zh-CN" sz="2000" smtClean="0">
                <a:latin typeface="Arial" pitchFamily="34" charset="0"/>
                <a:cs typeface="Arial" pitchFamily="34" charset="0"/>
              </a:rPr>
              <a:t>   </a:t>
            </a:r>
            <a:endParaRPr lang="en-US" altLang="zh-CN" sz="2000" b="1" u="sng" smtClean="0">
              <a:latin typeface="Arial" pitchFamily="34" charset="0"/>
              <a:cs typeface="Arial" pitchFamily="34" charset="0"/>
            </a:endParaRPr>
          </a:p>
        </p:txBody>
      </p:sp>
      <p:pic>
        <p:nvPicPr>
          <p:cNvPr id="117766" name="Picture 4" descr="108751_chin_hair"/>
          <p:cNvPicPr>
            <a:picLocks noGrp="1" noChangeAspect="1" noChangeArrowheads="1"/>
          </p:cNvPicPr>
          <p:nvPr>
            <p:ph sz="half" idx="1"/>
          </p:nvPr>
        </p:nvPicPr>
        <p:blipFill>
          <a:blip r:embed="rId4"/>
          <a:srcRect/>
          <a:stretch>
            <a:fillRect/>
          </a:stretch>
        </p:blipFill>
        <p:spPr>
          <a:xfrm>
            <a:off x="7108825" y="0"/>
            <a:ext cx="2035175" cy="1733550"/>
          </a:xfrm>
        </p:spPr>
      </p:pic>
      <p:pic>
        <p:nvPicPr>
          <p:cNvPr id="117767" name="Picture 4" descr="MPj03992880000[1]"/>
          <p:cNvPicPr>
            <a:picLocks noChangeAspect="1" noChangeArrowheads="1"/>
          </p:cNvPicPr>
          <p:nvPr/>
        </p:nvPicPr>
        <p:blipFill>
          <a:blip r:embed="rId5"/>
          <a:srcRect/>
          <a:stretch>
            <a:fillRect/>
          </a:stretch>
        </p:blipFill>
        <p:spPr bwMode="auto">
          <a:xfrm>
            <a:off x="7153275" y="1560513"/>
            <a:ext cx="1990725" cy="1528762"/>
          </a:xfrm>
          <a:prstGeom prst="rect">
            <a:avLst/>
          </a:prstGeom>
          <a:noFill/>
          <a:ln w="9525">
            <a:noFill/>
            <a:miter lim="800000"/>
            <a:headEnd/>
            <a:tailEnd/>
          </a:ln>
        </p:spPr>
      </p:pic>
      <p:pic>
        <p:nvPicPr>
          <p:cNvPr id="117768" name="Picture 4" descr="acne"/>
          <p:cNvPicPr>
            <a:picLocks noChangeAspect="1" noChangeArrowheads="1"/>
          </p:cNvPicPr>
          <p:nvPr/>
        </p:nvPicPr>
        <p:blipFill>
          <a:blip r:embed="rId6"/>
          <a:srcRect/>
          <a:stretch>
            <a:fillRect/>
          </a:stretch>
        </p:blipFill>
        <p:spPr bwMode="auto">
          <a:xfrm>
            <a:off x="7158038" y="3108325"/>
            <a:ext cx="1985962" cy="1857375"/>
          </a:xfrm>
          <a:prstGeom prst="rect">
            <a:avLst/>
          </a:prstGeom>
          <a:noFill/>
          <a:ln w="9525">
            <a:noFill/>
            <a:miter lim="800000"/>
            <a:headEnd/>
            <a:tailEnd/>
          </a:ln>
        </p:spPr>
      </p:pic>
      <p:pic>
        <p:nvPicPr>
          <p:cNvPr id="117769" name="Picture 4" descr="images"/>
          <p:cNvPicPr>
            <a:picLocks noChangeAspect="1" noChangeArrowheads="1"/>
          </p:cNvPicPr>
          <p:nvPr/>
        </p:nvPicPr>
        <p:blipFill>
          <a:blip r:embed="rId7"/>
          <a:srcRect/>
          <a:stretch>
            <a:fillRect/>
          </a:stretch>
        </p:blipFill>
        <p:spPr bwMode="auto">
          <a:xfrm>
            <a:off x="7235825" y="4965700"/>
            <a:ext cx="1908175" cy="1892300"/>
          </a:xfrm>
          <a:prstGeom prst="rect">
            <a:avLst/>
          </a:prstGeom>
          <a:noFill/>
          <a:ln w="9525">
            <a:noFill/>
            <a:miter lim="800000"/>
            <a:headEnd/>
            <a:tailEnd/>
          </a:ln>
        </p:spPr>
      </p:pic>
    </p:spTree>
    <p:custDataLst>
      <p:tags r:id="rId1"/>
    </p:custData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506"/>
                                        </p:tgtEl>
                                        <p:attrNameLst>
                                          <p:attrName>style.visibility</p:attrName>
                                        </p:attrNameLst>
                                      </p:cBhvr>
                                      <p:to>
                                        <p:strVal val="visible"/>
                                      </p:to>
                                    </p:set>
                                    <p:animEffect transition="in" filter="fade">
                                      <p:cBhvr>
                                        <p:cTn id="7" dur="500"/>
                                        <p:tgtEl>
                                          <p:spTgt spid="2150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1507">
                                            <p:txEl>
                                              <p:pRg st="1" end="1"/>
                                            </p:txEl>
                                          </p:spTgt>
                                        </p:tgtEl>
                                        <p:attrNameLst>
                                          <p:attrName>style.visibility</p:attrName>
                                        </p:attrNameLst>
                                      </p:cBhvr>
                                      <p:to>
                                        <p:strVal val="visible"/>
                                      </p:to>
                                    </p:set>
                                    <p:animEffect transition="in" filter="wipe(left)">
                                      <p:cBhvr>
                                        <p:cTn id="10" dur="500"/>
                                        <p:tgtEl>
                                          <p:spTgt spid="21507">
                                            <p:txEl>
                                              <p:pRg st="1" end="1"/>
                                            </p:txEl>
                                          </p:spTgt>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21507">
                                            <p:txEl>
                                              <p:pRg st="3" end="3"/>
                                            </p:txEl>
                                          </p:spTgt>
                                        </p:tgtEl>
                                        <p:attrNameLst>
                                          <p:attrName>style.visibility</p:attrName>
                                        </p:attrNameLst>
                                      </p:cBhvr>
                                      <p:to>
                                        <p:strVal val="visible"/>
                                      </p:to>
                                    </p:set>
                                    <p:animEffect transition="in" filter="wipe(left)">
                                      <p:cBhvr>
                                        <p:cTn id="15" dur="500"/>
                                        <p:tgtEl>
                                          <p:spTgt spid="21507">
                                            <p:txEl>
                                              <p:pRg st="3" end="3"/>
                                            </p:txEl>
                                          </p:spTgt>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21507">
                                            <p:txEl>
                                              <p:pRg st="5" end="5"/>
                                            </p:txEl>
                                          </p:spTgt>
                                        </p:tgtEl>
                                        <p:attrNameLst>
                                          <p:attrName>style.visibility</p:attrName>
                                        </p:attrNameLst>
                                      </p:cBhvr>
                                      <p:to>
                                        <p:strVal val="visible"/>
                                      </p:to>
                                    </p:set>
                                    <p:animEffect transition="in" filter="wipe(left)">
                                      <p:cBhvr>
                                        <p:cTn id="20" dur="500"/>
                                        <p:tgtEl>
                                          <p:spTgt spid="21507">
                                            <p:txEl>
                                              <p:pRg st="5" end="5"/>
                                            </p:txEl>
                                          </p:spTgt>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21507">
                                            <p:txEl>
                                              <p:pRg st="7" end="7"/>
                                            </p:txEl>
                                          </p:spTgt>
                                        </p:tgtEl>
                                        <p:attrNameLst>
                                          <p:attrName>style.visibility</p:attrName>
                                        </p:attrNameLst>
                                      </p:cBhvr>
                                      <p:to>
                                        <p:strVal val="visible"/>
                                      </p:to>
                                    </p:set>
                                    <p:animEffect transition="in" filter="wipe(left)">
                                      <p:cBhvr>
                                        <p:cTn id="25" dur="500"/>
                                        <p:tgtEl>
                                          <p:spTgt spid="21507">
                                            <p:txEl>
                                              <p:pRg st="7" end="7"/>
                                            </p:txEl>
                                          </p:spTgt>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21507">
                                            <p:txEl>
                                              <p:pRg st="8" end="8"/>
                                            </p:txEl>
                                          </p:spTgt>
                                        </p:tgtEl>
                                        <p:attrNameLst>
                                          <p:attrName>style.visibility</p:attrName>
                                        </p:attrNameLst>
                                      </p:cBhvr>
                                      <p:to>
                                        <p:strVal val="visible"/>
                                      </p:to>
                                    </p:set>
                                    <p:animEffect transition="in" filter="wipe(left)">
                                      <p:cBhvr>
                                        <p:cTn id="30" dur="500"/>
                                        <p:tgtEl>
                                          <p:spTgt spid="21507">
                                            <p:txEl>
                                              <p:pRg st="8" end="8"/>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21507">
                                            <p:txEl>
                                              <p:pRg st="9" end="9"/>
                                            </p:txEl>
                                          </p:spTgt>
                                        </p:tgtEl>
                                        <p:attrNameLst>
                                          <p:attrName>style.visibility</p:attrName>
                                        </p:attrNameLst>
                                      </p:cBhvr>
                                      <p:to>
                                        <p:strVal val="visible"/>
                                      </p:to>
                                    </p:set>
                                    <p:animEffect transition="in" filter="wipe(left)">
                                      <p:cBhvr>
                                        <p:cTn id="35" dur="500"/>
                                        <p:tgtEl>
                                          <p:spTgt spid="21507">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p:bldP spid="21507"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0" y="0"/>
            <a:ext cx="9144000" cy="990600"/>
          </a:xfrm>
        </p:spPr>
        <p:txBody>
          <a:bodyPr/>
          <a:lstStyle/>
          <a:p>
            <a:pPr eaLnBrk="1" hangingPunct="1"/>
            <a:r>
              <a:rPr lang="en-US" altLang="en-US" sz="3200" b="1" dirty="0" smtClean="0">
                <a:solidFill>
                  <a:srgbClr val="7030A0"/>
                </a:solidFill>
                <a:latin typeface="Arial" pitchFamily="34" charset="0"/>
                <a:cs typeface="Arial" pitchFamily="34" charset="0"/>
              </a:rPr>
              <a:t>GLYCOREGULATION AND HORMONES</a:t>
            </a:r>
          </a:p>
        </p:txBody>
      </p:sp>
      <p:sp>
        <p:nvSpPr>
          <p:cNvPr id="16387" name="Rectangle 3"/>
          <p:cNvSpPr>
            <a:spLocks noGrp="1" noChangeArrowheads="1"/>
          </p:cNvSpPr>
          <p:nvPr>
            <p:ph sz="half" idx="1"/>
          </p:nvPr>
        </p:nvSpPr>
        <p:spPr>
          <a:xfrm>
            <a:off x="457200" y="1295400"/>
            <a:ext cx="4033838" cy="4830763"/>
          </a:xfrm>
          <a:solidFill>
            <a:srgbClr val="FFC000"/>
          </a:solidFill>
        </p:spPr>
        <p:txBody>
          <a:bodyPr/>
          <a:lstStyle/>
          <a:p>
            <a:pPr algn="ctr" eaLnBrk="1" hangingPunct="1">
              <a:buFontTx/>
              <a:buNone/>
            </a:pPr>
            <a:r>
              <a:rPr lang="sr-Latn-RS" altLang="en-US" sz="2400" b="1" i="1" dirty="0" smtClean="0">
                <a:solidFill>
                  <a:srgbClr val="FF0000"/>
                </a:solidFill>
                <a:latin typeface="Arial" pitchFamily="34" charset="0"/>
                <a:cs typeface="Arial" pitchFamily="34" charset="0"/>
              </a:rPr>
              <a:t>DECREASE </a:t>
            </a:r>
            <a:r>
              <a:rPr lang="en-US" altLang="en-US" sz="2400" b="1" i="1" dirty="0" smtClean="0">
                <a:solidFill>
                  <a:srgbClr val="FF0000"/>
                </a:solidFill>
                <a:latin typeface="Arial" pitchFamily="34" charset="0"/>
                <a:cs typeface="Arial" pitchFamily="34" charset="0"/>
              </a:rPr>
              <a:t> GLYCEMIA</a:t>
            </a:r>
          </a:p>
          <a:p>
            <a:pPr algn="ctr" eaLnBrk="1" hangingPunct="1">
              <a:buFontTx/>
              <a:buNone/>
            </a:pPr>
            <a:endParaRPr lang="sr-Latn-CS" altLang="en-US" sz="2000" b="1" i="1" dirty="0" smtClean="0">
              <a:latin typeface="Arial" pitchFamily="34" charset="0"/>
              <a:cs typeface="Arial" pitchFamily="34" charset="0"/>
            </a:endParaRPr>
          </a:p>
          <a:p>
            <a:pPr eaLnBrk="1" hangingPunct="1"/>
            <a:r>
              <a:rPr lang="en-US" altLang="en-US" sz="2000" b="1" dirty="0" smtClean="0">
                <a:latin typeface="Arial" pitchFamily="34" charset="0"/>
                <a:cs typeface="Arial" pitchFamily="34" charset="0"/>
              </a:rPr>
              <a:t>Insulin</a:t>
            </a:r>
          </a:p>
          <a:p>
            <a:pPr eaLnBrk="1" hangingPunct="1"/>
            <a:r>
              <a:rPr lang="en-US" altLang="en-US" sz="2000" b="1" dirty="0" err="1" smtClean="0">
                <a:latin typeface="Arial" pitchFamily="34" charset="0"/>
                <a:cs typeface="Arial" pitchFamily="34" charset="0"/>
              </a:rPr>
              <a:t>Amylin</a:t>
            </a:r>
            <a:endParaRPr lang="en-US" altLang="en-US" sz="2000" b="1" dirty="0" smtClean="0">
              <a:latin typeface="Arial" pitchFamily="34" charset="0"/>
              <a:cs typeface="Arial" pitchFamily="34" charset="0"/>
            </a:endParaRPr>
          </a:p>
          <a:p>
            <a:pPr eaLnBrk="1" hangingPunct="1"/>
            <a:r>
              <a:rPr lang="en-US" altLang="en-US" sz="2000" b="1" i="1" dirty="0" smtClean="0">
                <a:latin typeface="Arial" pitchFamily="34" charset="0"/>
                <a:cs typeface="Arial" pitchFamily="34" charset="0"/>
              </a:rPr>
              <a:t>GLP-1 (Glucagon-like peptide 1)</a:t>
            </a:r>
          </a:p>
          <a:p>
            <a:pPr eaLnBrk="1" hangingPunct="1"/>
            <a:r>
              <a:rPr lang="en-US" altLang="en-US" sz="2000" b="1" i="1" dirty="0" smtClean="0">
                <a:latin typeface="Arial" pitchFamily="34" charset="0"/>
                <a:cs typeface="Arial" pitchFamily="34" charset="0"/>
              </a:rPr>
              <a:t>GIP (Gastric inhibitory peptide or glucose -dependent </a:t>
            </a:r>
            <a:r>
              <a:rPr lang="en-US" altLang="en-US" sz="2000" b="1" i="1" dirty="0" err="1" smtClean="0">
                <a:latin typeface="Arial" pitchFamily="34" charset="0"/>
                <a:cs typeface="Arial" pitchFamily="34" charset="0"/>
              </a:rPr>
              <a:t>insulinotropic</a:t>
            </a:r>
            <a:r>
              <a:rPr lang="en-US" altLang="en-US" sz="2000" b="1" i="1" dirty="0" smtClean="0">
                <a:latin typeface="Arial" pitchFamily="34" charset="0"/>
                <a:cs typeface="Arial" pitchFamily="34" charset="0"/>
              </a:rPr>
              <a:t> peptide)  </a:t>
            </a:r>
          </a:p>
        </p:txBody>
      </p:sp>
      <p:sp>
        <p:nvSpPr>
          <p:cNvPr id="35844" name="Rectangle 4"/>
          <p:cNvSpPr>
            <a:spLocks noGrp="1" noChangeArrowheads="1"/>
          </p:cNvSpPr>
          <p:nvPr>
            <p:ph sz="half" idx="2"/>
          </p:nvPr>
        </p:nvSpPr>
        <p:spPr>
          <a:xfrm>
            <a:off x="4495800" y="1295400"/>
            <a:ext cx="4343400" cy="4830763"/>
          </a:xfrm>
          <a:solidFill>
            <a:srgbClr val="92D050"/>
          </a:solidFill>
        </p:spPr>
        <p:txBody>
          <a:bodyPr/>
          <a:lstStyle/>
          <a:p>
            <a:pPr algn="ctr" eaLnBrk="1" hangingPunct="1">
              <a:buFontTx/>
              <a:buNone/>
              <a:defRPr/>
            </a:pPr>
            <a:r>
              <a:rPr lang="en" altLang="en-US" sz="2400" b="1" i="1" dirty="0" smtClean="0">
                <a:solidFill>
                  <a:schemeClr val="tx2">
                    <a:lumMod val="75000"/>
                  </a:schemeClr>
                </a:solidFill>
                <a:latin typeface="Arial" pitchFamily="34" charset="0"/>
                <a:cs typeface="Arial" pitchFamily="34" charset="0"/>
              </a:rPr>
              <a:t>INCREASE GLYCEMIA</a:t>
            </a:r>
          </a:p>
          <a:p>
            <a:pPr algn="ctr" eaLnBrk="1" hangingPunct="1">
              <a:buFontTx/>
              <a:buNone/>
              <a:defRPr/>
            </a:pPr>
            <a:endParaRPr lang="sr-Cyrl-CS" altLang="en-US" sz="2000" b="1" i="1" dirty="0" smtClean="0">
              <a:latin typeface="Arial" pitchFamily="34" charset="0"/>
              <a:cs typeface="Arial" pitchFamily="34" charset="0"/>
            </a:endParaRPr>
          </a:p>
          <a:p>
            <a:pPr eaLnBrk="1" hangingPunct="1">
              <a:defRPr/>
            </a:pPr>
            <a:r>
              <a:rPr lang="en" altLang="en-US" sz="2000" b="1" dirty="0" smtClean="0">
                <a:latin typeface="Arial" pitchFamily="34" charset="0"/>
                <a:cs typeface="Arial" pitchFamily="34" charset="0"/>
              </a:rPr>
              <a:t>Glucagon</a:t>
            </a:r>
          </a:p>
          <a:p>
            <a:pPr eaLnBrk="1" hangingPunct="1">
              <a:defRPr/>
            </a:pPr>
            <a:r>
              <a:rPr lang="en" altLang="en-US" sz="2000" b="1" dirty="0" smtClean="0">
                <a:latin typeface="Arial" pitchFamily="34" charset="0"/>
                <a:cs typeface="Arial" pitchFamily="34" charset="0"/>
              </a:rPr>
              <a:t>Cortisol, </a:t>
            </a:r>
            <a:r>
              <a:rPr lang="en" altLang="en-US" sz="2000" b="1" i="1" dirty="0" smtClean="0">
                <a:latin typeface="Arial" pitchFamily="34" charset="0"/>
                <a:cs typeface="Arial" pitchFamily="34" charset="0"/>
              </a:rPr>
              <a:t>ACTH</a:t>
            </a:r>
            <a:endParaRPr lang="sr-Cyrl-CS" altLang="en-US" sz="2000" b="1" i="1" dirty="0" smtClean="0">
              <a:latin typeface="Arial" pitchFamily="34" charset="0"/>
              <a:cs typeface="Arial" pitchFamily="34" charset="0"/>
            </a:endParaRPr>
          </a:p>
          <a:p>
            <a:pPr eaLnBrk="1" hangingPunct="1">
              <a:defRPr/>
            </a:pPr>
            <a:r>
              <a:rPr lang="en" altLang="en-US" sz="2000" b="1" dirty="0" smtClean="0">
                <a:latin typeface="Arial" pitchFamily="34" charset="0"/>
                <a:cs typeface="Arial" pitchFamily="34" charset="0"/>
              </a:rPr>
              <a:t>Catecholamines</a:t>
            </a:r>
          </a:p>
          <a:p>
            <a:pPr eaLnBrk="1" hangingPunct="1">
              <a:defRPr/>
            </a:pPr>
            <a:r>
              <a:rPr lang="en" altLang="en-US" sz="2000" b="1" i="1" dirty="0" smtClean="0">
                <a:latin typeface="Arial" pitchFamily="34" charset="0"/>
                <a:cs typeface="Arial" pitchFamily="34" charset="0"/>
              </a:rPr>
              <a:t>STH</a:t>
            </a:r>
            <a:endParaRPr lang="sr-Cyrl-CS" altLang="en-US" sz="2000" b="1" i="1" dirty="0" smtClean="0">
              <a:latin typeface="Arial" pitchFamily="34" charset="0"/>
              <a:cs typeface="Arial" pitchFamily="34" charset="0"/>
            </a:endParaRPr>
          </a:p>
          <a:p>
            <a:pPr eaLnBrk="1" hangingPunct="1">
              <a:defRPr/>
            </a:pPr>
            <a:r>
              <a:rPr lang="en" altLang="en-US" sz="2000" b="1" dirty="0" smtClean="0">
                <a:latin typeface="Arial" pitchFamily="34" charset="0"/>
                <a:cs typeface="Arial" pitchFamily="34" charset="0"/>
              </a:rPr>
              <a:t>T3 and T4</a:t>
            </a:r>
          </a:p>
          <a:p>
            <a:pPr eaLnBrk="1" hangingPunct="1">
              <a:defRPr/>
            </a:pPr>
            <a:r>
              <a:rPr lang="en" altLang="en-US" sz="2000" b="1" i="1" dirty="0" smtClean="0">
                <a:latin typeface="Arial" pitchFamily="34" charset="0"/>
                <a:cs typeface="Arial" pitchFamily="34" charset="0"/>
              </a:rPr>
              <a:t>HPL</a:t>
            </a:r>
          </a:p>
        </p:txBody>
      </p:sp>
    </p:spTree>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ChangeArrowheads="1"/>
          </p:cNvSpPr>
          <p:nvPr>
            <p:ph type="title"/>
          </p:nvPr>
        </p:nvSpPr>
        <p:spPr>
          <a:xfrm>
            <a:off x="0" y="0"/>
            <a:ext cx="9144000" cy="1055688"/>
          </a:xfrm>
        </p:spPr>
        <p:txBody>
          <a:bodyPr/>
          <a:lstStyle/>
          <a:p>
            <a:r>
              <a:rPr lang="en-US" altLang="en-US" sz="3600" b="1" smtClean="0">
                <a:solidFill>
                  <a:srgbClr val="7030A0"/>
                </a:solidFill>
                <a:latin typeface="Arial" pitchFamily="34" charset="0"/>
              </a:rPr>
              <a:t>Screening for </a:t>
            </a:r>
            <a:r>
              <a:rPr lang="en-US" altLang="en-US" sz="3600" b="1" i="1" smtClean="0">
                <a:solidFill>
                  <a:srgbClr val="7030A0"/>
                </a:solidFill>
                <a:latin typeface="Arial" pitchFamily="34" charset="0"/>
              </a:rPr>
              <a:t>PCOS</a:t>
            </a:r>
          </a:p>
        </p:txBody>
      </p:sp>
      <p:sp>
        <p:nvSpPr>
          <p:cNvPr id="118787" name="Rectangle 3"/>
          <p:cNvSpPr>
            <a:spLocks noGrp="1" noChangeArrowheads="1"/>
          </p:cNvSpPr>
          <p:nvPr>
            <p:ph type="body" idx="1"/>
          </p:nvPr>
        </p:nvSpPr>
        <p:spPr>
          <a:xfrm>
            <a:off x="331788" y="788988"/>
            <a:ext cx="8323262" cy="4773612"/>
          </a:xfrm>
        </p:spPr>
        <p:txBody>
          <a:bodyPr/>
          <a:lstStyle/>
          <a:p>
            <a:endParaRPr lang="en-US" altLang="en-US" sz="2400" dirty="0" smtClean="0">
              <a:latin typeface="Arial" pitchFamily="34" charset="0"/>
              <a:cs typeface="Arial" pitchFamily="34" charset="0"/>
            </a:endParaRPr>
          </a:p>
          <a:p>
            <a:pPr>
              <a:buFont typeface="Arial" pitchFamily="34" charset="0"/>
              <a:buBlip>
                <a:blip r:embed="rId2"/>
              </a:buBlip>
            </a:pPr>
            <a:r>
              <a:rPr lang="en-US" altLang="en-US" sz="2000" b="1" dirty="0" smtClean="0">
                <a:latin typeface="Arial" pitchFamily="34" charset="0"/>
                <a:cs typeface="Arial" pitchFamily="34" charset="0"/>
              </a:rPr>
              <a:t>In 5-10% of women in the reproductive period</a:t>
            </a:r>
          </a:p>
          <a:p>
            <a:pPr>
              <a:buFont typeface="Arial" pitchFamily="34" charset="0"/>
              <a:buBlip>
                <a:blip r:embed="rId2"/>
              </a:buBlip>
            </a:pPr>
            <a:r>
              <a:rPr lang="en-US" altLang="en-US" sz="2000" b="1" dirty="0" smtClean="0">
                <a:latin typeface="Arial" pitchFamily="34" charset="0"/>
                <a:cs typeface="Arial" pitchFamily="34" charset="0"/>
              </a:rPr>
              <a:t>Multisystem reproductive-metabolic disorder</a:t>
            </a:r>
          </a:p>
          <a:p>
            <a:pPr>
              <a:buFont typeface="Arial" pitchFamily="34" charset="0"/>
              <a:buBlip>
                <a:blip r:embed="rId2"/>
              </a:buBlip>
            </a:pPr>
            <a:r>
              <a:rPr lang="en-US" altLang="en-US" sz="2000" b="1" dirty="0" smtClean="0">
                <a:latin typeface="Arial" pitchFamily="34" charset="0"/>
                <a:cs typeface="Arial" pitchFamily="34" charset="0"/>
              </a:rPr>
              <a:t>Hypothalamic-pituitary-ovarian axis</a:t>
            </a:r>
          </a:p>
          <a:p>
            <a:pPr>
              <a:buFont typeface="Arial" pitchFamily="34" charset="0"/>
              <a:buBlip>
                <a:blip r:embed="rId2"/>
              </a:buBlip>
            </a:pPr>
            <a:r>
              <a:rPr lang="en-US" altLang="en-US" sz="2000" b="1" dirty="0" smtClean="0">
                <a:latin typeface="Arial" pitchFamily="34" charset="0"/>
                <a:cs typeface="Arial" pitchFamily="34" charset="0"/>
              </a:rPr>
              <a:t>Metabolism of carbohydrates</a:t>
            </a:r>
          </a:p>
          <a:p>
            <a:pPr>
              <a:buFont typeface="Arial" pitchFamily="34" charset="0"/>
              <a:buBlip>
                <a:blip r:embed="rId2"/>
              </a:buBlip>
            </a:pPr>
            <a:r>
              <a:rPr lang="en-US" altLang="en-US" sz="2000" b="1" dirty="0" smtClean="0">
                <a:latin typeface="Arial" pitchFamily="34" charset="0"/>
                <a:cs typeface="Arial" pitchFamily="34" charset="0"/>
              </a:rPr>
              <a:t>Obesity</a:t>
            </a:r>
          </a:p>
          <a:p>
            <a:pPr algn="ctr">
              <a:lnSpc>
                <a:spcPct val="140000"/>
              </a:lnSpc>
              <a:buFont typeface="Arial" pitchFamily="34" charset="0"/>
              <a:buNone/>
            </a:pPr>
            <a:r>
              <a:rPr lang="en-US" altLang="zh-CN" sz="2800" b="1" dirty="0" smtClean="0">
                <a:solidFill>
                  <a:srgbClr val="7030A0"/>
                </a:solidFill>
                <a:latin typeface="Arial" pitchFamily="34" charset="0"/>
                <a:cs typeface="Arial" pitchFamily="34" charset="0"/>
              </a:rPr>
              <a:t>LONG-TERM EFFECTS</a:t>
            </a:r>
          </a:p>
          <a:p>
            <a:pPr algn="ctr">
              <a:lnSpc>
                <a:spcPct val="140000"/>
              </a:lnSpc>
              <a:buFont typeface="Arial" pitchFamily="34" charset="0"/>
              <a:buBlip>
                <a:blip r:embed="rId2"/>
              </a:buBlip>
            </a:pPr>
            <a:endParaRPr lang="en-US" altLang="zh-CN" sz="2000" b="1" dirty="0" smtClean="0">
              <a:latin typeface="Arial" pitchFamily="34" charset="0"/>
              <a:cs typeface="Arial" pitchFamily="34" charset="0"/>
            </a:endParaRPr>
          </a:p>
          <a:p>
            <a:pPr eaLnBrk="1" hangingPunct="1">
              <a:buFont typeface="Arial" pitchFamily="34" charset="0"/>
              <a:buBlip>
                <a:blip r:embed="rId2"/>
              </a:buBlip>
            </a:pPr>
            <a:r>
              <a:rPr lang="en-US" altLang="zh-CN" sz="2000" b="1" dirty="0" smtClean="0">
                <a:latin typeface="Arial" pitchFamily="34" charset="0"/>
                <a:cs typeface="Arial" pitchFamily="34" charset="0"/>
              </a:rPr>
              <a:t>Infertility is more common</a:t>
            </a:r>
          </a:p>
          <a:p>
            <a:pPr eaLnBrk="1" hangingPunct="1">
              <a:buFont typeface="Arial" pitchFamily="34" charset="0"/>
              <a:buBlip>
                <a:blip r:embed="rId2"/>
              </a:buBlip>
            </a:pPr>
            <a:r>
              <a:rPr lang="en-US" altLang="zh-CN" sz="2000" b="1" dirty="0" smtClean="0">
                <a:latin typeface="Arial" pitchFamily="34" charset="0"/>
                <a:cs typeface="Arial" pitchFamily="34" charset="0"/>
              </a:rPr>
              <a:t>There is a higher risk for metabolic cardiovascular disease</a:t>
            </a:r>
          </a:p>
          <a:p>
            <a:pPr eaLnBrk="1" hangingPunct="1">
              <a:buFont typeface="Arial" pitchFamily="34" charset="0"/>
              <a:buBlip>
                <a:blip r:embed="rId2"/>
              </a:buBlip>
            </a:pPr>
            <a:r>
              <a:rPr lang="en-US" altLang="zh-CN" sz="2000" b="1" dirty="0" smtClean="0">
                <a:latin typeface="Arial" pitchFamily="34" charset="0"/>
                <a:cs typeface="Arial" pitchFamily="34" charset="0"/>
              </a:rPr>
              <a:t>This disease is characterized by: IR, HTA and obesity.</a:t>
            </a:r>
          </a:p>
          <a:p>
            <a:pPr>
              <a:lnSpc>
                <a:spcPct val="140000"/>
              </a:lnSpc>
              <a:buFont typeface="Arial" pitchFamily="34" charset="0"/>
              <a:buBlip>
                <a:blip r:embed="rId2"/>
              </a:buBlip>
            </a:pPr>
            <a:endParaRPr lang="en-US" altLang="en-US" sz="2400" b="1" dirty="0" smtClean="0">
              <a:solidFill>
                <a:srgbClr val="FF0000"/>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p:cNvSpPr>
            <a:spLocks noGrp="1" noChangeArrowheads="1"/>
          </p:cNvSpPr>
          <p:nvPr>
            <p:ph type="title"/>
          </p:nvPr>
        </p:nvSpPr>
        <p:spPr>
          <a:xfrm>
            <a:off x="-300038" y="0"/>
            <a:ext cx="9853613" cy="1039813"/>
          </a:xfrm>
        </p:spPr>
        <p:txBody>
          <a:bodyPr/>
          <a:lstStyle/>
          <a:p>
            <a:r>
              <a:rPr lang="en-US" altLang="en-US" sz="4000" b="1" smtClean="0">
                <a:solidFill>
                  <a:srgbClr val="FFFF00"/>
                </a:solidFill>
                <a:latin typeface="Arial" pitchFamily="34" charset="0"/>
              </a:rPr>
              <a:t> </a:t>
            </a:r>
            <a:r>
              <a:rPr lang="en-US" altLang="en-US" sz="3200" b="1" smtClean="0">
                <a:solidFill>
                  <a:srgbClr val="7030A0"/>
                </a:solidFill>
                <a:latin typeface="Arial" pitchFamily="34" charset="0"/>
              </a:rPr>
              <a:t>CLINICAL MANIFESTATION </a:t>
            </a:r>
            <a:r>
              <a:rPr lang="en-US" altLang="en-US" sz="3200" b="1" i="1" smtClean="0">
                <a:solidFill>
                  <a:srgbClr val="7030A0"/>
                </a:solidFill>
                <a:latin typeface="Arial" pitchFamily="34" charset="0"/>
              </a:rPr>
              <a:t>OF PCOS</a:t>
            </a:r>
          </a:p>
        </p:txBody>
      </p:sp>
      <p:sp>
        <p:nvSpPr>
          <p:cNvPr id="119811" name="Rectangle 3"/>
          <p:cNvSpPr>
            <a:spLocks noGrp="1" noChangeArrowheads="1"/>
          </p:cNvSpPr>
          <p:nvPr>
            <p:ph type="body" idx="1"/>
          </p:nvPr>
        </p:nvSpPr>
        <p:spPr>
          <a:xfrm>
            <a:off x="361950" y="1717675"/>
            <a:ext cx="8342313" cy="3692525"/>
          </a:xfrm>
        </p:spPr>
        <p:txBody>
          <a:bodyPr/>
          <a:lstStyle/>
          <a:p>
            <a:pPr>
              <a:buFont typeface="Arial" pitchFamily="34" charset="0"/>
              <a:buBlip>
                <a:blip r:embed="rId2"/>
              </a:buBlip>
            </a:pPr>
            <a:r>
              <a:rPr lang="en-US" altLang="en-US" sz="2400" b="1" dirty="0" smtClean="0">
                <a:latin typeface="Arial" pitchFamily="34" charset="0"/>
              </a:rPr>
              <a:t>ANDROGEN EXCESS (</a:t>
            </a:r>
            <a:r>
              <a:rPr lang="en-US" altLang="en-US" sz="2400" b="1" i="1" dirty="0" err="1" smtClean="0">
                <a:latin typeface="Arial" pitchFamily="34" charset="0"/>
              </a:rPr>
              <a:t>hirsutism</a:t>
            </a:r>
            <a:r>
              <a:rPr lang="en-US" altLang="en-US" sz="2400" b="1" dirty="0" smtClean="0">
                <a:latin typeface="Arial" pitchFamily="34" charset="0"/>
              </a:rPr>
              <a:t>)</a:t>
            </a:r>
          </a:p>
          <a:p>
            <a:pPr>
              <a:lnSpc>
                <a:spcPct val="140000"/>
              </a:lnSpc>
              <a:buFont typeface="Arial" pitchFamily="34" charset="0"/>
              <a:buBlip>
                <a:blip r:embed="rId2"/>
              </a:buBlip>
            </a:pPr>
            <a:r>
              <a:rPr lang="en-US" altLang="en-US" sz="2400" b="1" dirty="0" smtClean="0">
                <a:latin typeface="Arial" pitchFamily="34" charset="0"/>
              </a:rPr>
              <a:t>CHRONIC ANOVULATION (irregular </a:t>
            </a:r>
            <a:r>
              <a:rPr lang="en-US" altLang="en-US" sz="2400" b="1" dirty="0" err="1" smtClean="0">
                <a:latin typeface="Arial" pitchFamily="34" charset="0"/>
              </a:rPr>
              <a:t>m.c</a:t>
            </a:r>
            <a:r>
              <a:rPr lang="en-US" altLang="en-US" sz="2400" b="1" dirty="0" smtClean="0">
                <a:latin typeface="Arial" pitchFamily="34" charset="0"/>
              </a:rPr>
              <a:t>.)</a:t>
            </a:r>
          </a:p>
          <a:p>
            <a:pPr>
              <a:lnSpc>
                <a:spcPct val="0"/>
              </a:lnSpc>
              <a:buFont typeface="Arial" pitchFamily="34" charset="0"/>
              <a:buBlip>
                <a:blip r:embed="rId2"/>
              </a:buBlip>
            </a:pPr>
            <a:endParaRPr lang="en-US" altLang="en-US" sz="2400" b="1" dirty="0" smtClean="0">
              <a:latin typeface="Arial" pitchFamily="34" charset="0"/>
            </a:endParaRPr>
          </a:p>
          <a:p>
            <a:pPr>
              <a:buFont typeface="Arial" pitchFamily="34" charset="0"/>
              <a:buBlip>
                <a:blip r:embed="rId2"/>
              </a:buBlip>
            </a:pPr>
            <a:r>
              <a:rPr lang="en-US" altLang="en-US" sz="2400" b="1" dirty="0" smtClean="0">
                <a:latin typeface="Arial" pitchFamily="34" charset="0"/>
              </a:rPr>
              <a:t>INSULIN RESISTANCE (</a:t>
            </a:r>
            <a:r>
              <a:rPr lang="en-US" altLang="en-US" sz="2400" b="1" i="1" dirty="0" smtClean="0">
                <a:latin typeface="Arial" pitchFamily="34" charset="0"/>
              </a:rPr>
              <a:t>diabetes</a:t>
            </a:r>
            <a:r>
              <a:rPr lang="en-US" altLang="en-US" sz="2400" b="1" dirty="0" smtClean="0">
                <a:latin typeface="Arial" pitchFamily="34" charset="0"/>
              </a:rPr>
              <a:t>)</a:t>
            </a:r>
          </a:p>
          <a:p>
            <a:pPr>
              <a:lnSpc>
                <a:spcPct val="130000"/>
              </a:lnSpc>
              <a:buFont typeface="Arial" pitchFamily="34" charset="0"/>
              <a:buBlip>
                <a:blip r:embed="rId2"/>
              </a:buBlip>
            </a:pPr>
            <a:r>
              <a:rPr lang="en-US" altLang="en-US" sz="2400" b="1" dirty="0" smtClean="0">
                <a:latin typeface="Arial" pitchFamily="34" charset="0"/>
              </a:rPr>
              <a:t>POLYCYSTIC OVARIES</a:t>
            </a:r>
          </a:p>
          <a:p>
            <a:pPr algn="ctr">
              <a:lnSpc>
                <a:spcPct val="130000"/>
              </a:lnSpc>
              <a:buNone/>
            </a:pPr>
            <a:r>
              <a:rPr lang="en-US" altLang="en-US" sz="2400" b="1" i="1" dirty="0" smtClean="0">
                <a:solidFill>
                  <a:srgbClr val="7030A0"/>
                </a:solidFill>
                <a:latin typeface="Arial" pitchFamily="34" charset="0"/>
                <a:cs typeface="Arial" pitchFamily="34" charset="0"/>
              </a:rPr>
              <a:t>PCO like </a:t>
            </a:r>
            <a:r>
              <a:rPr lang="en-US" altLang="en-US" sz="2400" b="1" i="1" dirty="0" err="1" smtClean="0">
                <a:solidFill>
                  <a:srgbClr val="7030A0"/>
                </a:solidFill>
                <a:latin typeface="Arial" pitchFamily="34" charset="0"/>
                <a:cs typeface="Arial" pitchFamily="34" charset="0"/>
              </a:rPr>
              <a:t>Sy</a:t>
            </a:r>
            <a:endParaRPr lang="en-US" altLang="en-US" sz="2400" b="1" i="1" dirty="0" smtClean="0">
              <a:solidFill>
                <a:srgbClr val="7030A0"/>
              </a:solidFill>
              <a:latin typeface="Arial" pitchFamily="34" charset="0"/>
              <a:cs typeface="Arial" pitchFamily="34" charset="0"/>
            </a:endParaRPr>
          </a:p>
          <a:p>
            <a:pPr eaLnBrk="1" hangingPunct="1">
              <a:buBlip>
                <a:blip r:embed="rId3"/>
              </a:buBlip>
            </a:pPr>
            <a:r>
              <a:rPr lang="en-US" altLang="en-US" sz="2000" b="1" i="1" dirty="0" smtClean="0">
                <a:latin typeface="Arial" pitchFamily="34" charset="0"/>
                <a:cs typeface="Arial" pitchFamily="34" charset="0"/>
              </a:rPr>
              <a:t>Cushing's syndrome</a:t>
            </a:r>
          </a:p>
          <a:p>
            <a:pPr eaLnBrk="1" hangingPunct="1">
              <a:buBlip>
                <a:blip r:embed="rId3"/>
              </a:buBlip>
            </a:pPr>
            <a:r>
              <a:rPr lang="en-US" altLang="en-US" sz="2000" b="1" i="1" dirty="0" smtClean="0">
                <a:latin typeface="Arial" pitchFamily="34" charset="0"/>
                <a:cs typeface="Arial" pitchFamily="34" charset="0"/>
              </a:rPr>
              <a:t>KAH</a:t>
            </a:r>
          </a:p>
          <a:p>
            <a:pPr eaLnBrk="1" hangingPunct="1">
              <a:buBlip>
                <a:blip r:embed="rId3"/>
              </a:buBlip>
            </a:pPr>
            <a:r>
              <a:rPr lang="en-US" altLang="en-US" sz="2000" b="1" i="1" dirty="0" smtClean="0">
                <a:latin typeface="Arial" pitchFamily="34" charset="0"/>
                <a:cs typeface="Arial" pitchFamily="34" charset="0"/>
              </a:rPr>
              <a:t>PCO like </a:t>
            </a:r>
            <a:r>
              <a:rPr lang="en-US" altLang="en-US" sz="2000" b="1" i="1" dirty="0" err="1" smtClean="0">
                <a:latin typeface="Arial" pitchFamily="34" charset="0"/>
                <a:cs typeface="Arial" pitchFamily="34" charset="0"/>
              </a:rPr>
              <a:t>Sy</a:t>
            </a:r>
            <a:r>
              <a:rPr lang="en-US" altLang="en-US" sz="2000" b="1" i="1" dirty="0" smtClean="0">
                <a:latin typeface="Arial" pitchFamily="34" charset="0"/>
                <a:cs typeface="Arial" pitchFamily="34" charset="0"/>
              </a:rPr>
              <a:t> </a:t>
            </a:r>
            <a:r>
              <a:rPr lang="en-US" altLang="en-US" sz="2000" b="1" dirty="0" smtClean="0">
                <a:latin typeface="Arial" pitchFamily="34" charset="0"/>
                <a:cs typeface="Arial" pitchFamily="34" charset="0"/>
              </a:rPr>
              <a:t>with </a:t>
            </a:r>
            <a:r>
              <a:rPr lang="en-US" altLang="en-US" sz="2000" b="1" dirty="0" err="1" smtClean="0">
                <a:latin typeface="Arial" pitchFamily="34" charset="0"/>
                <a:cs typeface="Arial" pitchFamily="34" charset="0"/>
              </a:rPr>
              <a:t>hyperprolactinemia</a:t>
            </a:r>
            <a:endParaRPr lang="sr-Latn-CS" altLang="en-US" sz="2000" b="1" dirty="0" smtClean="0">
              <a:latin typeface="Arial" pitchFamily="34" charset="0"/>
              <a:cs typeface="Arial" pitchFamily="34" charset="0"/>
            </a:endParaRPr>
          </a:p>
          <a:p>
            <a:pPr eaLnBrk="1" hangingPunct="1">
              <a:buBlip>
                <a:blip r:embed="rId3"/>
              </a:buBlip>
            </a:pPr>
            <a:r>
              <a:rPr lang="en-US" altLang="en-US" sz="2000" b="1" i="1" dirty="0" smtClean="0">
                <a:latin typeface="Arial" pitchFamily="34" charset="0"/>
                <a:cs typeface="Arial" pitchFamily="34" charset="0"/>
              </a:rPr>
              <a:t>PCO like </a:t>
            </a:r>
            <a:r>
              <a:rPr lang="en-US" altLang="en-US" sz="2000" b="1" i="1" dirty="0" err="1" smtClean="0">
                <a:latin typeface="Arial" pitchFamily="34" charset="0"/>
                <a:cs typeface="Arial" pitchFamily="34" charset="0"/>
              </a:rPr>
              <a:t>Sy</a:t>
            </a:r>
            <a:r>
              <a:rPr lang="en-US" altLang="en-US" sz="2000" b="1" i="1" dirty="0" smtClean="0">
                <a:latin typeface="Arial" pitchFamily="34" charset="0"/>
                <a:cs typeface="Arial" pitchFamily="34" charset="0"/>
              </a:rPr>
              <a:t> </a:t>
            </a:r>
            <a:r>
              <a:rPr lang="en-US" altLang="en-US" sz="2000" b="1" dirty="0" smtClean="0">
                <a:latin typeface="Arial" pitchFamily="34" charset="0"/>
                <a:cs typeface="Arial" pitchFamily="34" charset="0"/>
              </a:rPr>
              <a:t>due to </a:t>
            </a:r>
            <a:r>
              <a:rPr lang="en-US" altLang="en-US" sz="2000" b="1" dirty="0" err="1" smtClean="0">
                <a:latin typeface="Arial" pitchFamily="34" charset="0"/>
                <a:cs typeface="Arial" pitchFamily="34" charset="0"/>
              </a:rPr>
              <a:t>hypersecretion</a:t>
            </a:r>
            <a:r>
              <a:rPr lang="en-US" altLang="en-US" sz="2000" b="1" dirty="0" smtClean="0">
                <a:latin typeface="Arial" pitchFamily="34" charset="0"/>
                <a:cs typeface="Arial" pitchFamily="34" charset="0"/>
              </a:rPr>
              <a:t> of LH and PRL</a:t>
            </a:r>
          </a:p>
          <a:p>
            <a:pPr eaLnBrk="1" hangingPunct="1">
              <a:buBlip>
                <a:blip r:embed="rId3"/>
              </a:buBlip>
            </a:pPr>
            <a:r>
              <a:rPr lang="en-US" altLang="en-US" sz="2000" b="1" dirty="0" smtClean="0">
                <a:latin typeface="Arial" pitchFamily="34" charset="0"/>
                <a:cs typeface="Arial" pitchFamily="34" charset="0"/>
              </a:rPr>
              <a:t>Androgen-secreting tumors of the adrenal gland or ovary</a:t>
            </a:r>
          </a:p>
          <a:p>
            <a:pPr>
              <a:lnSpc>
                <a:spcPct val="130000"/>
              </a:lnSpc>
              <a:buNone/>
            </a:pPr>
            <a:endParaRPr lang="en-US" altLang="en-US" sz="2400" b="1" dirty="0" smtClean="0">
              <a:latin typeface="Arial" pitchFamily="34" charset="0"/>
            </a:endParaRPr>
          </a:p>
        </p:txBody>
      </p:sp>
    </p:spTree>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Grp="1" noChangeArrowheads="1"/>
          </p:cNvSpPr>
          <p:nvPr>
            <p:ph type="title"/>
          </p:nvPr>
        </p:nvSpPr>
        <p:spPr>
          <a:xfrm>
            <a:off x="0" y="0"/>
            <a:ext cx="9144000" cy="1039813"/>
          </a:xfrm>
        </p:spPr>
        <p:txBody>
          <a:bodyPr/>
          <a:lstStyle/>
          <a:p>
            <a:r>
              <a:rPr lang="en-US" altLang="en-US" sz="3200" b="1" smtClean="0">
                <a:solidFill>
                  <a:srgbClr val="7030A0"/>
                </a:solidFill>
                <a:latin typeface="Arial" pitchFamily="34" charset="0"/>
              </a:rPr>
              <a:t>ANDROGEN EXCESS</a:t>
            </a:r>
          </a:p>
        </p:txBody>
      </p:sp>
      <p:sp>
        <p:nvSpPr>
          <p:cNvPr id="120835" name="Rectangle 3"/>
          <p:cNvSpPr>
            <a:spLocks noGrp="1" noChangeArrowheads="1"/>
          </p:cNvSpPr>
          <p:nvPr>
            <p:ph type="body" idx="1"/>
          </p:nvPr>
        </p:nvSpPr>
        <p:spPr>
          <a:xfrm>
            <a:off x="361950" y="1371600"/>
            <a:ext cx="8229600" cy="5029200"/>
          </a:xfrm>
        </p:spPr>
        <p:txBody>
          <a:bodyPr/>
          <a:lstStyle/>
          <a:p>
            <a:r>
              <a:rPr lang="en-US" altLang="en-US" sz="2000" b="1" i="1" dirty="0" err="1" smtClean="0">
                <a:latin typeface="Arial" pitchFamily="34" charset="0"/>
              </a:rPr>
              <a:t>Hirsutism</a:t>
            </a:r>
            <a:r>
              <a:rPr lang="en-US" altLang="en-US" sz="2000" b="1" dirty="0" smtClean="0">
                <a:latin typeface="Arial" pitchFamily="34" charset="0"/>
              </a:rPr>
              <a:t>:</a:t>
            </a:r>
          </a:p>
          <a:p>
            <a:pPr lvl="1">
              <a:buSzPct val="60000"/>
              <a:buFont typeface="Wingdings" pitchFamily="2" charset="2"/>
              <a:buChar char="v"/>
            </a:pPr>
            <a:r>
              <a:rPr lang="en-US" altLang="en-US" sz="2000" b="1" dirty="0" smtClean="0">
                <a:latin typeface="Arial" pitchFamily="34" charset="0"/>
              </a:rPr>
              <a:t>occurrence and distribution</a:t>
            </a:r>
          </a:p>
          <a:p>
            <a:pPr lvl="1">
              <a:lnSpc>
                <a:spcPct val="80000"/>
              </a:lnSpc>
              <a:buSzPct val="60000"/>
              <a:buFont typeface="Wingdings" pitchFamily="2" charset="2"/>
              <a:buChar char="v"/>
            </a:pPr>
            <a:r>
              <a:rPr lang="en-US" altLang="en-US" sz="2000" b="1" dirty="0" smtClean="0">
                <a:latin typeface="Arial" pitchFamily="34" charset="0"/>
              </a:rPr>
              <a:t>degree of growth</a:t>
            </a:r>
          </a:p>
          <a:p>
            <a:pPr>
              <a:lnSpc>
                <a:spcPct val="140000"/>
              </a:lnSpc>
            </a:pPr>
            <a:r>
              <a:rPr lang="en-US" altLang="en-US" sz="2000" b="1" i="1" dirty="0" err="1" smtClean="0">
                <a:latin typeface="Arial" pitchFamily="34" charset="0"/>
              </a:rPr>
              <a:t>Hyperandrogenemia</a:t>
            </a:r>
            <a:r>
              <a:rPr lang="en-US" altLang="en-US" sz="2000" b="1" dirty="0" smtClean="0">
                <a:latin typeface="Arial" pitchFamily="34" charset="0"/>
              </a:rPr>
              <a:t>:</a:t>
            </a:r>
          </a:p>
          <a:p>
            <a:pPr lvl="1">
              <a:buSzPct val="60000"/>
              <a:buFont typeface="Wingdings" pitchFamily="2" charset="2"/>
              <a:buChar char="v"/>
            </a:pPr>
            <a:r>
              <a:rPr lang="en-US" altLang="en-US" sz="2000" b="1" dirty="0" smtClean="0">
                <a:latin typeface="Arial" pitchFamily="34" charset="0"/>
              </a:rPr>
              <a:t>total testosterone</a:t>
            </a:r>
          </a:p>
          <a:p>
            <a:pPr lvl="1">
              <a:buSzPct val="60000"/>
              <a:buFont typeface="Wingdings" pitchFamily="2" charset="2"/>
              <a:buChar char="v"/>
            </a:pPr>
            <a:r>
              <a:rPr lang="en-US" altLang="en-US" sz="2000" b="1" dirty="0" smtClean="0">
                <a:latin typeface="Arial" pitchFamily="34" charset="0"/>
              </a:rPr>
              <a:t> </a:t>
            </a:r>
            <a:r>
              <a:rPr lang="en-US" altLang="en-US" sz="2000" b="1" i="1" dirty="0" smtClean="0">
                <a:latin typeface="Arial" pitchFamily="34" charset="0"/>
              </a:rPr>
              <a:t>Free </a:t>
            </a:r>
            <a:r>
              <a:rPr lang="en-US" altLang="en-US" sz="2000" b="1" dirty="0" smtClean="0">
                <a:latin typeface="Arial" pitchFamily="34" charset="0"/>
              </a:rPr>
              <a:t>testosterone</a:t>
            </a:r>
          </a:p>
          <a:p>
            <a:pPr>
              <a:lnSpc>
                <a:spcPct val="140000"/>
              </a:lnSpc>
            </a:pPr>
            <a:r>
              <a:rPr lang="en-US" altLang="en-US" sz="2000" b="1" dirty="0" err="1" smtClean="0">
                <a:latin typeface="Arial" pitchFamily="34" charset="0"/>
              </a:rPr>
              <a:t>Virilization</a:t>
            </a:r>
            <a:r>
              <a:rPr lang="en-US" altLang="en-US" sz="2000" b="1" dirty="0" smtClean="0">
                <a:latin typeface="Arial" pitchFamily="34" charset="0"/>
              </a:rPr>
              <a:t> is rare</a:t>
            </a:r>
          </a:p>
          <a:p>
            <a:pPr eaLnBrk="1" hangingPunct="1">
              <a:buFont typeface="Arial" pitchFamily="34" charset="0"/>
              <a:buNone/>
            </a:pPr>
            <a:endParaRPr lang="en-US" altLang="en-US" sz="2000" b="1" dirty="0" smtClean="0">
              <a:latin typeface="Arial" pitchFamily="34" charset="0"/>
              <a:cs typeface="Arial" pitchFamily="34" charset="0"/>
            </a:endParaRPr>
          </a:p>
          <a:p>
            <a:pPr eaLnBrk="1" hangingPunct="1">
              <a:buFont typeface="Arial" pitchFamily="34" charset="0"/>
              <a:buNone/>
            </a:pPr>
            <a:r>
              <a:rPr lang="en-US" altLang="en-US" sz="2000" b="1" dirty="0" smtClean="0">
                <a:latin typeface="Arial" pitchFamily="34" charset="0"/>
                <a:cs typeface="Arial" pitchFamily="34" charset="0"/>
              </a:rPr>
              <a:t>MORPHOLOGY OF POLYCYSTIC OVARIES</a:t>
            </a:r>
            <a:r>
              <a:rPr lang="en-US" altLang="en-US" sz="2000" b="1" dirty="0" smtClean="0">
                <a:latin typeface="Arial" pitchFamily="34" charset="0"/>
              </a:rPr>
              <a:t> </a:t>
            </a:r>
          </a:p>
          <a:p>
            <a:pPr eaLnBrk="1" hangingPunct="1">
              <a:buFont typeface="Arial" pitchFamily="34" charset="0"/>
              <a:buNone/>
            </a:pPr>
            <a:r>
              <a:rPr lang="en-US" altLang="en-US" sz="2000" b="1" dirty="0" smtClean="0">
                <a:latin typeface="Arial" pitchFamily="34" charset="0"/>
                <a:cs typeface="Arial" pitchFamily="34" charset="0"/>
              </a:rPr>
              <a:t>Ovaries with 12 or more follicles*, size 2-9 mm, and/or increased ovarian volume (&gt;10 ml)</a:t>
            </a:r>
          </a:p>
          <a:p>
            <a:pPr eaLnBrk="1" hangingPunct="1">
              <a:buFont typeface="Arial" pitchFamily="34" charset="0"/>
              <a:buNone/>
            </a:pPr>
            <a:r>
              <a:rPr lang="en-US" altLang="en-US" sz="2000" b="1" dirty="0" smtClean="0">
                <a:latin typeface="Arial" pitchFamily="34" charset="0"/>
                <a:cs typeface="Arial" pitchFamily="34" charset="0"/>
              </a:rPr>
              <a:t>* follicles are usually peripheral localization</a:t>
            </a:r>
          </a:p>
          <a:p>
            <a:pPr>
              <a:lnSpc>
                <a:spcPct val="140000"/>
              </a:lnSpc>
            </a:pPr>
            <a:endParaRPr lang="en-US" altLang="en-US" sz="2400" dirty="0" smtClean="0">
              <a:latin typeface="Arial" pitchFamily="34" charset="0"/>
            </a:endParaRPr>
          </a:p>
        </p:txBody>
      </p:sp>
    </p:spTree>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ChangeArrowheads="1"/>
          </p:cNvSpPr>
          <p:nvPr>
            <p:ph type="title"/>
          </p:nvPr>
        </p:nvSpPr>
        <p:spPr>
          <a:xfrm>
            <a:off x="0" y="0"/>
            <a:ext cx="9144000" cy="1025525"/>
          </a:xfrm>
        </p:spPr>
        <p:txBody>
          <a:bodyPr/>
          <a:lstStyle/>
          <a:p>
            <a:r>
              <a:rPr lang="en-US" altLang="en-US" sz="3200" b="1" smtClean="0">
                <a:solidFill>
                  <a:srgbClr val="7030A0"/>
                </a:solidFill>
                <a:latin typeface="Arial" pitchFamily="34" charset="0"/>
              </a:rPr>
              <a:t>OBESITY IN </a:t>
            </a:r>
            <a:r>
              <a:rPr lang="en-US" altLang="en-US" sz="3200" b="1" i="1" smtClean="0">
                <a:solidFill>
                  <a:srgbClr val="7030A0"/>
                </a:solidFill>
                <a:latin typeface="Arial" pitchFamily="34" charset="0"/>
              </a:rPr>
              <a:t>PCOS</a:t>
            </a:r>
          </a:p>
        </p:txBody>
      </p:sp>
      <p:sp>
        <p:nvSpPr>
          <p:cNvPr id="121859" name="Rectangle 3"/>
          <p:cNvSpPr>
            <a:spLocks noGrp="1" noChangeArrowheads="1"/>
          </p:cNvSpPr>
          <p:nvPr>
            <p:ph type="body" idx="1"/>
          </p:nvPr>
        </p:nvSpPr>
        <p:spPr>
          <a:xfrm>
            <a:off x="393700" y="1600200"/>
            <a:ext cx="8039100" cy="4495800"/>
          </a:xfrm>
        </p:spPr>
        <p:txBody>
          <a:bodyPr/>
          <a:lstStyle/>
          <a:p>
            <a:pPr>
              <a:buFont typeface="Arial" pitchFamily="34" charset="0"/>
              <a:buBlip>
                <a:blip r:embed="rId2"/>
              </a:buBlip>
            </a:pPr>
            <a:endParaRPr lang="en-US" altLang="en-US" sz="2400" dirty="0" smtClean="0">
              <a:latin typeface="Arial" pitchFamily="34" charset="0"/>
            </a:endParaRPr>
          </a:p>
          <a:p>
            <a:pPr>
              <a:buFont typeface="Arial" pitchFamily="34" charset="0"/>
              <a:buBlip>
                <a:blip r:embed="rId2"/>
              </a:buBlip>
            </a:pPr>
            <a:r>
              <a:rPr lang="en-US" altLang="en-US" sz="2200" b="1" dirty="0" smtClean="0">
                <a:latin typeface="Arial" pitchFamily="34" charset="0"/>
              </a:rPr>
              <a:t>About 50% </a:t>
            </a:r>
            <a:r>
              <a:rPr lang="en-US" altLang="en-US" sz="2200" b="1" i="1" dirty="0" smtClean="0">
                <a:latin typeface="Arial" pitchFamily="34" charset="0"/>
              </a:rPr>
              <a:t>of PCOS</a:t>
            </a:r>
          </a:p>
          <a:p>
            <a:pPr>
              <a:lnSpc>
                <a:spcPct val="10000"/>
              </a:lnSpc>
              <a:buFont typeface="Arial" pitchFamily="34" charset="0"/>
              <a:buBlip>
                <a:blip r:embed="rId2"/>
              </a:buBlip>
            </a:pPr>
            <a:endParaRPr lang="en-US" altLang="en-US" sz="2200" b="1" dirty="0" smtClean="0">
              <a:latin typeface="Arial" pitchFamily="34" charset="0"/>
            </a:endParaRPr>
          </a:p>
          <a:p>
            <a:pPr>
              <a:buFont typeface="Arial" pitchFamily="34" charset="0"/>
              <a:buBlip>
                <a:blip r:embed="rId2"/>
              </a:buBlip>
            </a:pPr>
            <a:r>
              <a:rPr lang="en-US" altLang="en-US" sz="2200" b="1" dirty="0" smtClean="0">
                <a:latin typeface="Arial" pitchFamily="34" charset="0"/>
              </a:rPr>
              <a:t>Android distribution</a:t>
            </a:r>
          </a:p>
          <a:p>
            <a:pPr>
              <a:lnSpc>
                <a:spcPct val="10000"/>
              </a:lnSpc>
              <a:buFont typeface="Arial" pitchFamily="34" charset="0"/>
              <a:buBlip>
                <a:blip r:embed="rId2"/>
              </a:buBlip>
            </a:pPr>
            <a:endParaRPr lang="en-US" altLang="en-US" sz="2200" b="1" dirty="0" smtClean="0">
              <a:latin typeface="Arial" pitchFamily="34" charset="0"/>
            </a:endParaRPr>
          </a:p>
          <a:p>
            <a:pPr>
              <a:buFont typeface="Arial" pitchFamily="34" charset="0"/>
              <a:buBlip>
                <a:blip r:embed="rId2"/>
              </a:buBlip>
            </a:pPr>
            <a:r>
              <a:rPr lang="en-US" altLang="en-US" sz="2200" b="1" dirty="0" smtClean="0">
                <a:latin typeface="Arial" pitchFamily="34" charset="0"/>
              </a:rPr>
              <a:t>Associated with insulin resistance</a:t>
            </a:r>
          </a:p>
          <a:p>
            <a:pPr>
              <a:lnSpc>
                <a:spcPct val="0"/>
              </a:lnSpc>
              <a:buFont typeface="Arial" pitchFamily="34" charset="0"/>
              <a:buBlip>
                <a:blip r:embed="rId2"/>
              </a:buBlip>
            </a:pPr>
            <a:endParaRPr lang="en-US" altLang="en-US" sz="2200" b="1" dirty="0" smtClean="0">
              <a:latin typeface="Arial" pitchFamily="34" charset="0"/>
            </a:endParaRPr>
          </a:p>
          <a:p>
            <a:pPr>
              <a:buFont typeface="Arial" pitchFamily="34" charset="0"/>
              <a:buBlip>
                <a:blip r:embed="rId2"/>
              </a:buBlip>
            </a:pPr>
            <a:r>
              <a:rPr lang="en-US" altLang="en-US" sz="2200" b="1" dirty="0" smtClean="0">
                <a:latin typeface="Arial" pitchFamily="34" charset="0"/>
              </a:rPr>
              <a:t>↓ </a:t>
            </a:r>
            <a:r>
              <a:rPr lang="en-US" altLang="en-US" sz="2200" b="1" i="1" dirty="0" smtClean="0">
                <a:latin typeface="Arial" pitchFamily="34" charset="0"/>
              </a:rPr>
              <a:t>sex hormone binding globulin</a:t>
            </a:r>
          </a:p>
          <a:p>
            <a:pPr>
              <a:lnSpc>
                <a:spcPct val="0"/>
              </a:lnSpc>
              <a:buFont typeface="Arial" pitchFamily="34" charset="0"/>
              <a:buBlip>
                <a:blip r:embed="rId2"/>
              </a:buBlip>
            </a:pPr>
            <a:endParaRPr lang="en-US" altLang="en-US" sz="2200" b="1" dirty="0" smtClean="0">
              <a:latin typeface="Arial" pitchFamily="34" charset="0"/>
            </a:endParaRPr>
          </a:p>
          <a:p>
            <a:pPr>
              <a:buFont typeface="Arial" pitchFamily="34" charset="0"/>
              <a:buBlip>
                <a:blip r:embed="rId2"/>
              </a:buBlip>
            </a:pPr>
            <a:r>
              <a:rPr lang="en-US" altLang="en-US" sz="2200" b="1" dirty="0" smtClean="0">
                <a:latin typeface="Arial" pitchFamily="34" charset="0"/>
              </a:rPr>
              <a:t>Unfavorable lipid profile</a:t>
            </a:r>
          </a:p>
          <a:p>
            <a:pPr lvl="1">
              <a:buSzPct val="60000"/>
              <a:buFont typeface="Wingdings" pitchFamily="2" charset="2"/>
              <a:buNone/>
            </a:pPr>
            <a:endParaRPr lang="en-US" altLang="en-US" sz="3600" b="1" dirty="0" smtClean="0">
              <a:latin typeface="Arial" pitchFamily="34" charset="0"/>
            </a:endParaRPr>
          </a:p>
          <a:p>
            <a:pPr lvl="1">
              <a:lnSpc>
                <a:spcPct val="50000"/>
              </a:lnSpc>
            </a:pPr>
            <a:endParaRPr lang="en-US" altLang="en-US" sz="3600" b="1" dirty="0" smtClean="0">
              <a:latin typeface="Arial" pitchFamily="34" charset="0"/>
            </a:endParaRPr>
          </a:p>
          <a:p>
            <a:pPr lvl="1">
              <a:buFontTx/>
              <a:buNone/>
            </a:pPr>
            <a:endParaRPr lang="en-US" altLang="en-US" sz="3600" b="1" dirty="0" smtClean="0">
              <a:latin typeface="Arial" pitchFamily="34" charset="0"/>
            </a:endParaRPr>
          </a:p>
          <a:p>
            <a:pPr lvl="1">
              <a:buSzPct val="60000"/>
              <a:buFont typeface="Monotype Sorts"/>
              <a:buChar char="F"/>
            </a:pPr>
            <a:endParaRPr lang="en-US" altLang="en-US" sz="3600" b="1" dirty="0" smtClean="0">
              <a:latin typeface="Arial" pitchFamily="34" charset="0"/>
            </a:endParaRPr>
          </a:p>
          <a:p>
            <a:pPr lvl="1">
              <a:buSzPct val="60000"/>
              <a:buFont typeface="Monotype Sorts"/>
              <a:buChar char="F"/>
            </a:pPr>
            <a:endParaRPr lang="en-US" altLang="en-US" sz="3600" b="1" dirty="0" smtClean="0">
              <a:solidFill>
                <a:schemeClr val="bg1"/>
              </a:solidFill>
              <a:latin typeface="Arial" pitchFamily="34" charset="0"/>
            </a:endParaRPr>
          </a:p>
          <a:p>
            <a:endParaRPr lang="en-US" altLang="en-US" sz="3600" b="1" dirty="0" smtClean="0">
              <a:solidFill>
                <a:schemeClr val="bg1"/>
              </a:solidFill>
              <a:latin typeface="Arial" pitchFamily="34" charset="0"/>
            </a:endParaRPr>
          </a:p>
          <a:p>
            <a:pPr>
              <a:lnSpc>
                <a:spcPct val="0"/>
              </a:lnSpc>
            </a:pPr>
            <a:endParaRPr lang="en-US" altLang="en-US" sz="3600" b="1" dirty="0" smtClean="0">
              <a:solidFill>
                <a:schemeClr val="bg1"/>
              </a:solidFill>
              <a:latin typeface="Arial" pitchFamily="34" charset="0"/>
            </a:endParaRPr>
          </a:p>
          <a:p>
            <a:endParaRPr lang="en-US" altLang="en-US" sz="3600" b="1" dirty="0" smtClean="0">
              <a:solidFill>
                <a:schemeClr val="bg1"/>
              </a:solidFill>
              <a:latin typeface="Arial" pitchFamily="34" charset="0"/>
            </a:endParaRPr>
          </a:p>
        </p:txBody>
      </p:sp>
    </p:spTree>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ChangeArrowheads="1"/>
          </p:cNvSpPr>
          <p:nvPr>
            <p:ph type="title"/>
          </p:nvPr>
        </p:nvSpPr>
        <p:spPr>
          <a:xfrm>
            <a:off x="0" y="236538"/>
            <a:ext cx="9144000" cy="1150937"/>
          </a:xfrm>
        </p:spPr>
        <p:txBody>
          <a:bodyPr/>
          <a:lstStyle/>
          <a:p>
            <a:r>
              <a:rPr lang="en-US" altLang="en-US" sz="3600" b="1" smtClean="0">
                <a:solidFill>
                  <a:srgbClr val="7030A0"/>
                </a:solidFill>
                <a:latin typeface="Arial" pitchFamily="34" charset="0"/>
              </a:rPr>
              <a:t>Causes of hyperandrogenism</a:t>
            </a:r>
            <a:endParaRPr lang="en-US" altLang="en-US" sz="3600" smtClean="0">
              <a:solidFill>
                <a:srgbClr val="7030A0"/>
              </a:solidFill>
              <a:latin typeface="Arial" pitchFamily="34" charset="0"/>
            </a:endParaRPr>
          </a:p>
        </p:txBody>
      </p:sp>
      <p:sp>
        <p:nvSpPr>
          <p:cNvPr id="122883" name="Rectangle 3"/>
          <p:cNvSpPr>
            <a:spLocks noGrp="1" noChangeArrowheads="1"/>
          </p:cNvSpPr>
          <p:nvPr>
            <p:ph type="body" idx="1"/>
          </p:nvPr>
        </p:nvSpPr>
        <p:spPr>
          <a:xfrm>
            <a:off x="252413" y="1419225"/>
            <a:ext cx="8891587" cy="4649788"/>
          </a:xfrm>
        </p:spPr>
        <p:txBody>
          <a:bodyPr/>
          <a:lstStyle/>
          <a:p>
            <a:endParaRPr lang="en-US" altLang="en-US" sz="2400" dirty="0" smtClean="0">
              <a:latin typeface="Arial" pitchFamily="34" charset="0"/>
            </a:endParaRPr>
          </a:p>
          <a:p>
            <a:endParaRPr lang="en-US" altLang="en-US" sz="2400" b="1" dirty="0" smtClean="0">
              <a:latin typeface="Arial" pitchFamily="34" charset="0"/>
            </a:endParaRPr>
          </a:p>
          <a:p>
            <a:pPr>
              <a:buFont typeface="Arial" pitchFamily="34" charset="0"/>
              <a:buBlip>
                <a:blip r:embed="rId2"/>
              </a:buBlip>
            </a:pPr>
            <a:r>
              <a:rPr lang="en-US" altLang="en-US" sz="2400" b="1" i="1" dirty="0" smtClean="0">
                <a:latin typeface="Arial" pitchFamily="34" charset="0"/>
              </a:rPr>
              <a:t>Polycystic Ovary Syndrome</a:t>
            </a:r>
          </a:p>
          <a:p>
            <a:pPr>
              <a:lnSpc>
                <a:spcPct val="120000"/>
              </a:lnSpc>
              <a:buFont typeface="Arial" pitchFamily="34" charset="0"/>
              <a:buBlip>
                <a:blip r:embed="rId2"/>
              </a:buBlip>
            </a:pPr>
            <a:r>
              <a:rPr lang="en-US" altLang="en-US" sz="2400" b="1" i="1" dirty="0" err="1" smtClean="0">
                <a:latin typeface="Arial" pitchFamily="34" charset="0"/>
              </a:rPr>
              <a:t>Hyperthecosis</a:t>
            </a:r>
            <a:endParaRPr lang="en-US" altLang="en-US" sz="2400" b="1" i="1" dirty="0" smtClean="0">
              <a:latin typeface="Arial" pitchFamily="34" charset="0"/>
            </a:endParaRPr>
          </a:p>
          <a:p>
            <a:pPr>
              <a:lnSpc>
                <a:spcPct val="110000"/>
              </a:lnSpc>
              <a:buFont typeface="Arial" pitchFamily="34" charset="0"/>
              <a:buBlip>
                <a:blip r:embed="rId2"/>
              </a:buBlip>
            </a:pPr>
            <a:r>
              <a:rPr lang="en-US" altLang="en-US" sz="2400" b="1" i="1" dirty="0" smtClean="0">
                <a:latin typeface="Arial" pitchFamily="34" charset="0"/>
              </a:rPr>
              <a:t>Congenital adrenal hyperplasia</a:t>
            </a:r>
          </a:p>
          <a:p>
            <a:pPr>
              <a:lnSpc>
                <a:spcPct val="110000"/>
              </a:lnSpc>
              <a:buFont typeface="Arial" pitchFamily="34" charset="0"/>
              <a:buBlip>
                <a:blip r:embed="rId2"/>
              </a:buBlip>
            </a:pPr>
            <a:r>
              <a:rPr lang="en-US" altLang="en-US" sz="2400" b="1" i="1" dirty="0" smtClean="0">
                <a:latin typeface="Arial" pitchFamily="34" charset="0"/>
              </a:rPr>
              <a:t>Cushing's syndrome</a:t>
            </a:r>
          </a:p>
          <a:p>
            <a:pPr>
              <a:lnSpc>
                <a:spcPct val="120000"/>
              </a:lnSpc>
              <a:buFont typeface="Arial" pitchFamily="34" charset="0"/>
              <a:buBlip>
                <a:blip r:embed="rId2"/>
              </a:buBlip>
            </a:pPr>
            <a:r>
              <a:rPr lang="en-US" altLang="en-US" sz="2400" b="1" i="1" dirty="0" smtClean="0">
                <a:latin typeface="Arial" pitchFamily="34" charset="0"/>
              </a:rPr>
              <a:t>Androgen producing tumor</a:t>
            </a:r>
          </a:p>
        </p:txBody>
      </p:sp>
    </p:spTree>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Text Box 42"/>
          <p:cNvSpPr txBox="1">
            <a:spLocks noChangeArrowheads="1"/>
          </p:cNvSpPr>
          <p:nvPr/>
        </p:nvSpPr>
        <p:spPr bwMode="auto">
          <a:xfrm>
            <a:off x="0" y="300038"/>
            <a:ext cx="9144000" cy="584200"/>
          </a:xfrm>
          <a:prstGeom prst="rect">
            <a:avLst/>
          </a:prstGeom>
          <a:noFill/>
          <a:ln w="9525">
            <a:noFill/>
            <a:miter lim="800000"/>
            <a:headEnd/>
            <a:tailEnd/>
          </a:ln>
        </p:spPr>
        <p:txBody>
          <a:bodyPr>
            <a:spAutoFit/>
          </a:bodyPr>
          <a:lstStyle/>
          <a:p>
            <a:pPr algn="ctr"/>
            <a:r>
              <a:rPr lang="en-US" altLang="en-US" sz="3200" b="1">
                <a:solidFill>
                  <a:srgbClr val="7030A0"/>
                </a:solidFill>
              </a:rPr>
              <a:t>DIAGNOSTIC APPROACH</a:t>
            </a:r>
          </a:p>
        </p:txBody>
      </p:sp>
      <p:sp>
        <p:nvSpPr>
          <p:cNvPr id="123907" name="Text Box 47"/>
          <p:cNvSpPr txBox="1">
            <a:spLocks noChangeArrowheads="1"/>
          </p:cNvSpPr>
          <p:nvPr/>
        </p:nvSpPr>
        <p:spPr bwMode="auto">
          <a:xfrm>
            <a:off x="393700" y="1419225"/>
            <a:ext cx="8324850" cy="3600986"/>
          </a:xfrm>
          <a:prstGeom prst="rect">
            <a:avLst/>
          </a:prstGeom>
          <a:noFill/>
          <a:ln w="9525">
            <a:noFill/>
            <a:miter lim="800000"/>
            <a:headEnd/>
            <a:tailEnd/>
          </a:ln>
        </p:spPr>
        <p:txBody>
          <a:bodyPr>
            <a:spAutoFit/>
          </a:bodyPr>
          <a:lstStyle/>
          <a:p>
            <a:pPr>
              <a:buFontTx/>
              <a:buBlip>
                <a:blip r:embed="rId2"/>
              </a:buBlip>
            </a:pPr>
            <a:r>
              <a:rPr lang="en-US" altLang="en-US" b="1" dirty="0"/>
              <a:t> </a:t>
            </a:r>
            <a:r>
              <a:rPr lang="en-US" altLang="en-US" sz="2400" b="1" u="sng" dirty="0"/>
              <a:t>History </a:t>
            </a:r>
            <a:r>
              <a:rPr lang="en-US" altLang="en-US" sz="2400" b="1" dirty="0"/>
              <a:t>(hair growth, onset of symptoms)</a:t>
            </a:r>
          </a:p>
          <a:p>
            <a:pPr>
              <a:lnSpc>
                <a:spcPct val="50000"/>
              </a:lnSpc>
              <a:buFontTx/>
              <a:buBlip>
                <a:blip r:embed="rId2"/>
              </a:buBlip>
            </a:pPr>
            <a:endParaRPr lang="en-US" altLang="en-US" sz="2400" b="1" dirty="0"/>
          </a:p>
          <a:p>
            <a:pPr>
              <a:buFontTx/>
              <a:buBlip>
                <a:blip r:embed="rId2"/>
              </a:buBlip>
            </a:pPr>
            <a:r>
              <a:rPr lang="en-US" altLang="en-US" sz="2400" b="1" dirty="0"/>
              <a:t> </a:t>
            </a:r>
            <a:r>
              <a:rPr lang="en-US" altLang="en-US" sz="2400" b="1" u="sng" dirty="0"/>
              <a:t>Physical examination </a:t>
            </a:r>
            <a:r>
              <a:rPr lang="en-US" altLang="en-US" sz="2400" b="1" i="1" dirty="0"/>
              <a:t>(</a:t>
            </a:r>
            <a:r>
              <a:rPr lang="en-US" altLang="en-US" sz="2400" b="1" i="1" dirty="0" err="1"/>
              <a:t>hirsutism</a:t>
            </a:r>
            <a:r>
              <a:rPr lang="en-US" altLang="en-US" sz="2400" b="1" i="1" dirty="0"/>
              <a:t>/</a:t>
            </a:r>
            <a:r>
              <a:rPr lang="en-US" altLang="en-US" sz="2400" b="1" i="1" dirty="0" err="1"/>
              <a:t>virilization</a:t>
            </a:r>
            <a:r>
              <a:rPr lang="en-US" altLang="en-US" sz="2400" b="1" dirty="0"/>
              <a:t>, rounded face, </a:t>
            </a:r>
            <a:r>
              <a:rPr lang="en-US" altLang="en-US" sz="2400" b="1" i="1" dirty="0"/>
              <a:t>buffalo hump </a:t>
            </a:r>
            <a:r>
              <a:rPr lang="en-US" altLang="en-US" sz="2400" b="1" dirty="0"/>
              <a:t>)</a:t>
            </a:r>
          </a:p>
          <a:p>
            <a:pPr>
              <a:lnSpc>
                <a:spcPct val="50000"/>
              </a:lnSpc>
              <a:buFontTx/>
              <a:buBlip>
                <a:blip r:embed="rId2"/>
              </a:buBlip>
            </a:pPr>
            <a:endParaRPr lang="en-US" altLang="en-US" sz="2400" b="1" dirty="0"/>
          </a:p>
          <a:p>
            <a:pPr>
              <a:buFontTx/>
              <a:buBlip>
                <a:blip r:embed="rId2"/>
              </a:buBlip>
            </a:pPr>
            <a:r>
              <a:rPr lang="en-US" altLang="en-US" sz="2400" b="1" dirty="0"/>
              <a:t> </a:t>
            </a:r>
            <a:r>
              <a:rPr lang="en-US" altLang="en-US" sz="2400" b="1" u="sng" dirty="0"/>
              <a:t>Laboratory findings </a:t>
            </a:r>
            <a:r>
              <a:rPr lang="en-US" altLang="en-US" sz="2400" b="1" dirty="0"/>
              <a:t>(OGTT, </a:t>
            </a:r>
            <a:r>
              <a:rPr lang="en-US" altLang="en-US" sz="2400" b="1" dirty="0" err="1"/>
              <a:t>lipidogram</a:t>
            </a:r>
            <a:r>
              <a:rPr lang="en-US" altLang="en-US" sz="2400" b="1" dirty="0"/>
              <a:t>, hormones)</a:t>
            </a:r>
            <a:endParaRPr lang="en-US" altLang="en-US" sz="2400" b="1" u="sng" dirty="0"/>
          </a:p>
          <a:p>
            <a:pPr>
              <a:lnSpc>
                <a:spcPct val="50000"/>
              </a:lnSpc>
              <a:buFontTx/>
              <a:buBlip>
                <a:blip r:embed="rId2"/>
              </a:buBlip>
            </a:pPr>
            <a:endParaRPr lang="en-US" altLang="en-US" sz="2400" b="1" dirty="0"/>
          </a:p>
          <a:p>
            <a:pPr>
              <a:buFontTx/>
              <a:buBlip>
                <a:blip r:embed="rId2"/>
              </a:buBlip>
            </a:pPr>
            <a:r>
              <a:rPr lang="en-US" altLang="en-US" sz="2400" b="1" dirty="0"/>
              <a:t> </a:t>
            </a:r>
            <a:r>
              <a:rPr lang="en-US" altLang="en-US" sz="2400" b="1" u="sng" dirty="0" err="1"/>
              <a:t>Ultrasonography</a:t>
            </a:r>
            <a:r>
              <a:rPr lang="en-US" altLang="en-US" sz="2400" b="1" u="sng" dirty="0"/>
              <a:t> - </a:t>
            </a:r>
            <a:r>
              <a:rPr lang="en-US" altLang="en-US" sz="2400" b="1" u="sng" dirty="0" err="1"/>
              <a:t>transvaginal</a:t>
            </a:r>
            <a:r>
              <a:rPr lang="en-US" altLang="en-US" sz="2400" b="1" u="sng" dirty="0"/>
              <a:t> </a:t>
            </a:r>
            <a:r>
              <a:rPr lang="en-US" altLang="en-US" sz="2400" b="1" dirty="0" smtClean="0"/>
              <a:t>(</a:t>
            </a:r>
            <a:r>
              <a:rPr lang="en-US" altLang="en-US" sz="2400" b="1" i="1" dirty="0" smtClean="0"/>
              <a:t>ovary</a:t>
            </a:r>
            <a:r>
              <a:rPr lang="en-US" altLang="en-US" sz="2400" b="1" i="1" dirty="0"/>
              <a:t>, </a:t>
            </a:r>
            <a:r>
              <a:rPr lang="en-US" altLang="en-US" sz="2400" b="1" i="1" dirty="0" err="1"/>
              <a:t>endometrium</a:t>
            </a:r>
            <a:r>
              <a:rPr lang="en-US" altLang="en-US" sz="2400" b="1" dirty="0"/>
              <a:t>)</a:t>
            </a:r>
          </a:p>
          <a:p>
            <a:pPr>
              <a:buFontTx/>
              <a:buBlip>
                <a:blip r:embed="rId2"/>
              </a:buBlip>
            </a:pPr>
            <a:endParaRPr lang="en-US" altLang="en-US" sz="2400" b="1" dirty="0"/>
          </a:p>
          <a:p>
            <a:pPr>
              <a:buFontTx/>
              <a:buBlip>
                <a:blip r:embed="rId2"/>
              </a:buBlip>
            </a:pPr>
            <a:r>
              <a:rPr lang="en-US" altLang="en-US" sz="2400" b="1" dirty="0"/>
              <a:t>Rule out other conditions that can mimic </a:t>
            </a:r>
            <a:r>
              <a:rPr lang="en-US" altLang="en-US" sz="2400" b="1" i="1" dirty="0"/>
              <a:t>PCOS</a:t>
            </a:r>
            <a:r>
              <a:rPr lang="en-US" altLang="en-US" sz="2400" b="1" dirty="0"/>
              <a:t> </a:t>
            </a:r>
          </a:p>
          <a:p>
            <a:pPr>
              <a:buFontTx/>
              <a:buBlip>
                <a:blip r:embed="rId2"/>
              </a:buBlip>
            </a:pPr>
            <a:endParaRPr lang="en-US" altLang="en-US" sz="2400" u="sng" dirty="0"/>
          </a:p>
        </p:txBody>
      </p:sp>
    </p:spTree>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3"/>
          <p:cNvSpPr>
            <a:spLocks noGrp="1" noChangeArrowheads="1"/>
          </p:cNvSpPr>
          <p:nvPr>
            <p:ph type="body" idx="4294967295"/>
          </p:nvPr>
        </p:nvSpPr>
        <p:spPr>
          <a:xfrm>
            <a:off x="330200" y="552450"/>
            <a:ext cx="8151813" cy="5353050"/>
          </a:xfrm>
        </p:spPr>
        <p:txBody>
          <a:bodyPr/>
          <a:lstStyle/>
          <a:p>
            <a:pPr eaLnBrk="1" hangingPunct="1">
              <a:buFont typeface="Arial" pitchFamily="34" charset="0"/>
              <a:buNone/>
            </a:pPr>
            <a:r>
              <a:rPr lang="en-US" altLang="en-US" sz="2000" b="1" dirty="0" smtClean="0">
                <a:latin typeface="Arial" pitchFamily="34" charset="0"/>
                <a:cs typeface="Arial" pitchFamily="34" charset="0"/>
              </a:rPr>
              <a:t>PATHOGENESIS : remains unclear</a:t>
            </a:r>
          </a:p>
          <a:p>
            <a:pPr eaLnBrk="1" hangingPunct="1">
              <a:buFont typeface="Arial" pitchFamily="34" charset="0"/>
              <a:buNone/>
            </a:pPr>
            <a:endParaRPr lang="en-US" altLang="en-US" sz="2000" b="1" dirty="0" smtClean="0">
              <a:latin typeface="Arial" pitchFamily="34" charset="0"/>
              <a:cs typeface="Arial" pitchFamily="34" charset="0"/>
            </a:endParaRPr>
          </a:p>
          <a:p>
            <a:pPr eaLnBrk="1" hangingPunct="1">
              <a:buFont typeface="Arial" pitchFamily="34" charset="0"/>
              <a:buBlip>
                <a:blip r:embed="rId3"/>
              </a:buBlip>
            </a:pPr>
            <a:r>
              <a:rPr lang="en-US" altLang="en-US" sz="2000" b="1" dirty="0" smtClean="0">
                <a:latin typeface="Arial" pitchFamily="34" charset="0"/>
                <a:cs typeface="Arial" pitchFamily="34" charset="0"/>
              </a:rPr>
              <a:t>A complex genetic disorder</a:t>
            </a:r>
          </a:p>
          <a:p>
            <a:pPr eaLnBrk="1" hangingPunct="1">
              <a:buFont typeface="Arial" pitchFamily="34" charset="0"/>
              <a:buBlip>
                <a:blip r:embed="rId3"/>
              </a:buBlip>
            </a:pPr>
            <a:r>
              <a:rPr lang="en-US" altLang="en-US" sz="2000" b="1" dirty="0" smtClean="0">
                <a:latin typeface="Arial" pitchFamily="34" charset="0"/>
                <a:cs typeface="Arial" pitchFamily="34" charset="0"/>
              </a:rPr>
              <a:t>The ovarian genetic pathway interacts with other congenital or cellular environmental factors</a:t>
            </a:r>
          </a:p>
          <a:p>
            <a:pPr eaLnBrk="1" hangingPunct="1">
              <a:buFont typeface="Arial" pitchFamily="34" charset="0"/>
              <a:buBlip>
                <a:blip r:embed="rId3"/>
              </a:buBlip>
            </a:pPr>
            <a:r>
              <a:rPr lang="en-US" altLang="en-US" sz="2000" b="1" dirty="0" err="1" smtClean="0">
                <a:latin typeface="Arial" pitchFamily="34" charset="0"/>
                <a:cs typeface="Arial" pitchFamily="34" charset="0"/>
              </a:rPr>
              <a:t>Dysregulation</a:t>
            </a:r>
            <a:r>
              <a:rPr lang="en-US" altLang="en-US" sz="2000" b="1" dirty="0" smtClean="0">
                <a:latin typeface="Arial" pitchFamily="34" charset="0"/>
                <a:cs typeface="Arial" pitchFamily="34" charset="0"/>
              </a:rPr>
              <a:t> of </a:t>
            </a:r>
            <a:r>
              <a:rPr lang="en-US" altLang="en-US" sz="2000" b="1" dirty="0" err="1" smtClean="0">
                <a:latin typeface="Arial" pitchFamily="34" charset="0"/>
                <a:cs typeface="Arial" pitchFamily="34" charset="0"/>
              </a:rPr>
              <a:t>steroidogenesis</a:t>
            </a:r>
            <a:endParaRPr lang="en-US" altLang="en-US" sz="2000" b="1" dirty="0" smtClean="0">
              <a:latin typeface="Arial" pitchFamily="34" charset="0"/>
              <a:cs typeface="Arial" pitchFamily="34" charset="0"/>
            </a:endParaRPr>
          </a:p>
          <a:p>
            <a:pPr eaLnBrk="1" hangingPunct="1">
              <a:buFont typeface="Arial" pitchFamily="34" charset="0"/>
              <a:buBlip>
                <a:blip r:embed="rId3"/>
              </a:buBlip>
            </a:pPr>
            <a:r>
              <a:rPr lang="en-US" altLang="en-US" sz="2000" b="1" dirty="0" smtClean="0">
                <a:latin typeface="Arial" pitchFamily="34" charset="0"/>
                <a:cs typeface="Arial" pitchFamily="34" charset="0"/>
              </a:rPr>
              <a:t>? Centralized </a:t>
            </a:r>
            <a:r>
              <a:rPr lang="en-US" altLang="en-US" sz="2000" b="1" i="1" dirty="0" smtClean="0">
                <a:latin typeface="Arial" pitchFamily="34" charset="0"/>
                <a:cs typeface="Arial" pitchFamily="34" charset="0"/>
              </a:rPr>
              <a:t>Insulin Resistance</a:t>
            </a:r>
          </a:p>
          <a:p>
            <a:pPr eaLnBrk="1" hangingPunct="1">
              <a:buFont typeface="Arial" pitchFamily="34" charset="0"/>
              <a:buBlip>
                <a:blip r:embed="rId3"/>
              </a:buBlip>
            </a:pPr>
            <a:endParaRPr lang="en-US" altLang="en-US" sz="2000" b="1" dirty="0" smtClean="0">
              <a:latin typeface="Arial" pitchFamily="34" charset="0"/>
              <a:cs typeface="Arial" pitchFamily="34" charset="0"/>
            </a:endParaRPr>
          </a:p>
          <a:p>
            <a:pPr eaLnBrk="1" hangingPunct="1">
              <a:buFont typeface="Arial" pitchFamily="34" charset="0"/>
              <a:buNone/>
            </a:pPr>
            <a:r>
              <a:rPr lang="en-US" altLang="en-US" sz="2000" b="1" dirty="0" smtClean="0">
                <a:latin typeface="Arial" pitchFamily="34" charset="0"/>
                <a:cs typeface="Arial" pitchFamily="34" charset="0"/>
              </a:rPr>
              <a:t>ETIOLOGY: genetic disorder of ovarian androgen secretion</a:t>
            </a:r>
          </a:p>
          <a:p>
            <a:pPr eaLnBrk="1" hangingPunct="1">
              <a:buFont typeface="Arial" pitchFamily="34" charset="0"/>
              <a:buBlip>
                <a:blip r:embed="rId3"/>
              </a:buBlip>
            </a:pPr>
            <a:r>
              <a:rPr lang="en-US" altLang="en-US" sz="2000" b="1" dirty="0" smtClean="0">
                <a:latin typeface="Arial" pitchFamily="34" charset="0"/>
                <a:cs typeface="Arial" pitchFamily="34" charset="0"/>
              </a:rPr>
              <a:t>Most agree that the ovary, rather than the adrenal gland, is the source of excess androgen production</a:t>
            </a:r>
          </a:p>
          <a:p>
            <a:pPr eaLnBrk="1" hangingPunct="1">
              <a:buFont typeface="Arial" pitchFamily="34" charset="0"/>
              <a:buBlip>
                <a:blip r:embed="rId3"/>
              </a:buBlip>
            </a:pPr>
            <a:endParaRPr lang="en-US" altLang="en-US" sz="2400" b="1" dirty="0" smtClean="0">
              <a:solidFill>
                <a:srgbClr val="FF3399"/>
              </a:solidFill>
              <a:latin typeface="Arial" pitchFamily="34" charset="0"/>
              <a:cs typeface="Arial" pitchFamily="34" charset="0"/>
            </a:endParaRPr>
          </a:p>
          <a:p>
            <a:pPr eaLnBrk="1" hangingPunct="1">
              <a:buFont typeface="Arial" pitchFamily="34" charset="0"/>
              <a:buBlip>
                <a:blip r:embed="rId3"/>
              </a:buBlip>
            </a:pPr>
            <a:endParaRPr lang="en-US" altLang="en-US" sz="2400"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p:cNvSpPr>
            <a:spLocks noGrp="1" noChangeArrowheads="1"/>
          </p:cNvSpPr>
          <p:nvPr>
            <p:ph type="title"/>
          </p:nvPr>
        </p:nvSpPr>
        <p:spPr>
          <a:xfrm>
            <a:off x="0" y="220663"/>
            <a:ext cx="9144000" cy="504825"/>
          </a:xfrm>
        </p:spPr>
        <p:txBody>
          <a:bodyPr/>
          <a:lstStyle/>
          <a:p>
            <a:pPr eaLnBrk="1" hangingPunct="1"/>
            <a:r>
              <a:rPr lang="en-US" altLang="en-US" sz="3200" b="1" smtClean="0">
                <a:solidFill>
                  <a:srgbClr val="7030A0"/>
                </a:solidFill>
                <a:latin typeface="Arial" pitchFamily="34" charset="0"/>
                <a:cs typeface="Arial" pitchFamily="34" charset="0"/>
              </a:rPr>
              <a:t>LABORATORY in </a:t>
            </a:r>
            <a:r>
              <a:rPr lang="en-US" altLang="en-US" sz="3200" b="1" i="1" smtClean="0">
                <a:solidFill>
                  <a:srgbClr val="7030A0"/>
                </a:solidFill>
                <a:latin typeface="Arial" pitchFamily="34" charset="0"/>
                <a:cs typeface="Arial" pitchFamily="34" charset="0"/>
              </a:rPr>
              <a:t>PCOS</a:t>
            </a:r>
          </a:p>
        </p:txBody>
      </p:sp>
      <p:sp>
        <p:nvSpPr>
          <p:cNvPr id="128003" name="Rectangle 3"/>
          <p:cNvSpPr>
            <a:spLocks noGrp="1" noChangeArrowheads="1"/>
          </p:cNvSpPr>
          <p:nvPr>
            <p:ph type="body" idx="1"/>
          </p:nvPr>
        </p:nvSpPr>
        <p:spPr>
          <a:xfrm>
            <a:off x="0" y="1219200"/>
            <a:ext cx="9144000" cy="5638800"/>
          </a:xfrm>
        </p:spPr>
        <p:txBody>
          <a:bodyPr/>
          <a:lstStyle/>
          <a:p>
            <a:pPr lvl="1" eaLnBrk="1" hangingPunct="1">
              <a:buFont typeface="Arial" pitchFamily="34" charset="0"/>
              <a:buBlip>
                <a:blip r:embed="rId3"/>
              </a:buBlip>
            </a:pPr>
            <a:r>
              <a:rPr lang="en-US" altLang="en-US" sz="2000" b="1" smtClean="0">
                <a:latin typeface="Arial" pitchFamily="34" charset="0"/>
                <a:cs typeface="Arial" pitchFamily="34" charset="0"/>
              </a:rPr>
              <a:t>OGTT with insulinemia, HbA1c, lipid profile</a:t>
            </a:r>
          </a:p>
          <a:p>
            <a:pPr lvl="1" eaLnBrk="1" hangingPunct="1">
              <a:buFont typeface="Arial" pitchFamily="34" charset="0"/>
              <a:buBlip>
                <a:blip r:embed="rId3"/>
              </a:buBlip>
            </a:pPr>
            <a:r>
              <a:rPr lang="en-US" altLang="en-US" sz="2000" b="1" smtClean="0">
                <a:solidFill>
                  <a:srgbClr val="CC0000"/>
                </a:solidFill>
                <a:latin typeface="Arial" pitchFamily="34" charset="0"/>
                <a:cs typeface="Arial" pitchFamily="34" charset="0"/>
                <a:sym typeface="Symbol" pitchFamily="18" charset="2"/>
              </a:rPr>
              <a:t> </a:t>
            </a:r>
            <a:r>
              <a:rPr lang="en-US" altLang="en-US" sz="2000" b="1" i="1" smtClean="0">
                <a:latin typeface="Arial" pitchFamily="34" charset="0"/>
                <a:cs typeface="Arial" pitchFamily="34" charset="0"/>
              </a:rPr>
              <a:t>free testosterone</a:t>
            </a:r>
          </a:p>
          <a:p>
            <a:pPr lvl="1" eaLnBrk="1" hangingPunct="1">
              <a:buFont typeface="Arial" pitchFamily="34" charset="0"/>
              <a:buBlip>
                <a:blip r:embed="rId3"/>
              </a:buBlip>
            </a:pPr>
            <a:r>
              <a:rPr lang="en-US" altLang="en-US" sz="2000" b="1" smtClean="0">
                <a:solidFill>
                  <a:srgbClr val="CC0000"/>
                </a:solidFill>
                <a:latin typeface="Arial" pitchFamily="34" charset="0"/>
                <a:cs typeface="Arial" pitchFamily="34" charset="0"/>
                <a:sym typeface="Symbol" pitchFamily="18" charset="2"/>
              </a:rPr>
              <a:t></a:t>
            </a:r>
            <a:r>
              <a:rPr lang="en-US" altLang="en-US" sz="2000" b="1" smtClean="0">
                <a:latin typeface="Arial" pitchFamily="34" charset="0"/>
                <a:cs typeface="Arial" pitchFamily="34" charset="0"/>
              </a:rPr>
              <a:t> </a:t>
            </a:r>
            <a:r>
              <a:rPr lang="en-US" altLang="en-US" sz="2000" b="1" i="1" smtClean="0">
                <a:latin typeface="Arial" pitchFamily="34" charset="0"/>
                <a:cs typeface="Arial" pitchFamily="34" charset="0"/>
              </a:rPr>
              <a:t>androstenedione</a:t>
            </a:r>
          </a:p>
          <a:p>
            <a:pPr lvl="1" eaLnBrk="1" hangingPunct="1">
              <a:buFont typeface="Arial" pitchFamily="34" charset="0"/>
              <a:buBlip>
                <a:blip r:embed="rId3"/>
              </a:buBlip>
            </a:pPr>
            <a:r>
              <a:rPr lang="en-US" altLang="en-US" sz="2000" b="1" smtClean="0">
                <a:solidFill>
                  <a:srgbClr val="CC0000"/>
                </a:solidFill>
                <a:latin typeface="Arial" pitchFamily="34" charset="0"/>
                <a:cs typeface="Arial" pitchFamily="34" charset="0"/>
                <a:sym typeface="Symbol" pitchFamily="18" charset="2"/>
              </a:rPr>
              <a:t></a:t>
            </a:r>
            <a:r>
              <a:rPr lang="en-US" altLang="en-US" sz="2000" b="1" smtClean="0">
                <a:latin typeface="Arial" pitchFamily="34" charset="0"/>
                <a:cs typeface="Arial" pitchFamily="34" charset="0"/>
              </a:rPr>
              <a:t> </a:t>
            </a:r>
            <a:r>
              <a:rPr lang="en-US" altLang="en-US" sz="2000" b="1" i="1" smtClean="0">
                <a:latin typeface="Arial" pitchFamily="34" charset="0"/>
                <a:cs typeface="Arial" pitchFamily="34" charset="0"/>
              </a:rPr>
              <a:t>DHEA-S, DHEA</a:t>
            </a:r>
          </a:p>
          <a:p>
            <a:pPr lvl="1" eaLnBrk="1" hangingPunct="1">
              <a:buFont typeface="Arial" pitchFamily="34" charset="0"/>
              <a:buBlip>
                <a:blip r:embed="rId3"/>
              </a:buBlip>
            </a:pPr>
            <a:r>
              <a:rPr lang="en-US" altLang="en-US" sz="2000" b="1" smtClean="0">
                <a:solidFill>
                  <a:srgbClr val="CC0000"/>
                </a:solidFill>
                <a:latin typeface="Arial" pitchFamily="34" charset="0"/>
                <a:cs typeface="Arial" pitchFamily="34" charset="0"/>
                <a:sym typeface="Symbol" pitchFamily="18" charset="2"/>
              </a:rPr>
              <a:t> </a:t>
            </a:r>
            <a:r>
              <a:rPr lang="en-US" altLang="en-US" sz="2000" b="1" smtClean="0">
                <a:latin typeface="Arial" pitchFamily="34" charset="0"/>
                <a:cs typeface="Arial" pitchFamily="34" charset="0"/>
              </a:rPr>
              <a:t>LH, normal FH; </a:t>
            </a:r>
            <a:r>
              <a:rPr lang="en-US" altLang="en-US" sz="2000" b="1" smtClean="0">
                <a:solidFill>
                  <a:srgbClr val="CC0000"/>
                </a:solidFill>
                <a:latin typeface="Arial" pitchFamily="34" charset="0"/>
                <a:cs typeface="Arial" pitchFamily="34" charset="0"/>
                <a:sym typeface="Symbol" pitchFamily="18" charset="2"/>
              </a:rPr>
              <a:t></a:t>
            </a:r>
            <a:r>
              <a:rPr lang="en-US" altLang="en-US" sz="2000" b="1" smtClean="0">
                <a:latin typeface="Arial" pitchFamily="34" charset="0"/>
                <a:cs typeface="Arial" pitchFamily="34" charset="0"/>
              </a:rPr>
              <a:t>LH/FSH</a:t>
            </a:r>
          </a:p>
          <a:p>
            <a:pPr lvl="1" eaLnBrk="1" hangingPunct="1">
              <a:buFont typeface="Arial" pitchFamily="34" charset="0"/>
              <a:buBlip>
                <a:blip r:embed="rId3"/>
              </a:buBlip>
            </a:pPr>
            <a:r>
              <a:rPr lang="en-US" altLang="en-US" sz="2000" b="1" smtClean="0">
                <a:solidFill>
                  <a:srgbClr val="CC0000"/>
                </a:solidFill>
                <a:latin typeface="Arial" pitchFamily="34" charset="0"/>
                <a:cs typeface="Arial" pitchFamily="34" charset="0"/>
                <a:sym typeface="Symbol" pitchFamily="18" charset="2"/>
              </a:rPr>
              <a:t></a:t>
            </a:r>
            <a:r>
              <a:rPr lang="en-US" altLang="en-US" sz="2000" b="1" smtClean="0">
                <a:latin typeface="Arial" pitchFamily="34" charset="0"/>
                <a:cs typeface="Arial" pitchFamily="34" charset="0"/>
              </a:rPr>
              <a:t> </a:t>
            </a:r>
            <a:r>
              <a:rPr lang="en-US" altLang="en-US" sz="2000" b="1" i="1" smtClean="0">
                <a:latin typeface="Arial" pitchFamily="34" charset="0"/>
                <a:cs typeface="Arial" pitchFamily="34" charset="0"/>
              </a:rPr>
              <a:t>estradiol, estrone</a:t>
            </a:r>
          </a:p>
          <a:p>
            <a:pPr lvl="1" eaLnBrk="1" hangingPunct="1">
              <a:buFont typeface="Arial" pitchFamily="34" charset="0"/>
              <a:buBlip>
                <a:blip r:embed="rId3"/>
              </a:buBlip>
            </a:pPr>
            <a:r>
              <a:rPr lang="en-US" altLang="en-US" sz="2000" b="1" smtClean="0">
                <a:solidFill>
                  <a:srgbClr val="CC0000"/>
                </a:solidFill>
                <a:latin typeface="Arial" pitchFamily="34" charset="0"/>
                <a:cs typeface="Arial" pitchFamily="34" charset="0"/>
                <a:sym typeface="Symbol" pitchFamily="18" charset="2"/>
              </a:rPr>
              <a:t></a:t>
            </a:r>
            <a:r>
              <a:rPr lang="en-US" altLang="en-US" sz="2000" b="1" smtClean="0">
                <a:latin typeface="Arial" pitchFamily="34" charset="0"/>
                <a:cs typeface="Arial" pitchFamily="34" charset="0"/>
              </a:rPr>
              <a:t> </a:t>
            </a:r>
            <a:r>
              <a:rPr lang="en-US" altLang="en-US" sz="2000" b="1" i="1" smtClean="0">
                <a:latin typeface="Arial" pitchFamily="34" charset="0"/>
                <a:cs typeface="Arial" pitchFamily="34" charset="0"/>
              </a:rPr>
              <a:t>fasting insulin</a:t>
            </a:r>
          </a:p>
          <a:p>
            <a:pPr lvl="1" eaLnBrk="1" hangingPunct="1">
              <a:buFont typeface="Arial" pitchFamily="34" charset="0"/>
              <a:buBlip>
                <a:blip r:embed="rId3"/>
              </a:buBlip>
            </a:pPr>
            <a:r>
              <a:rPr lang="en-US" altLang="en-US" sz="2000" b="1" smtClean="0">
                <a:solidFill>
                  <a:srgbClr val="CC0000"/>
                </a:solidFill>
                <a:latin typeface="Arial" pitchFamily="34" charset="0"/>
                <a:cs typeface="Arial" pitchFamily="34" charset="0"/>
                <a:sym typeface="Symbol" pitchFamily="18" charset="2"/>
              </a:rPr>
              <a:t></a:t>
            </a:r>
            <a:r>
              <a:rPr lang="en-US" altLang="en-US" sz="2000" b="1" smtClean="0">
                <a:latin typeface="Arial" pitchFamily="34" charset="0"/>
                <a:cs typeface="Arial" pitchFamily="34" charset="0"/>
              </a:rPr>
              <a:t> </a:t>
            </a:r>
            <a:r>
              <a:rPr lang="en-US" altLang="en-US" sz="2000" b="1" i="1" smtClean="0">
                <a:latin typeface="Arial" pitchFamily="34" charset="0"/>
                <a:cs typeface="Arial" pitchFamily="34" charset="0"/>
              </a:rPr>
              <a:t>insulin resistance</a:t>
            </a:r>
          </a:p>
          <a:p>
            <a:pPr lvl="1" eaLnBrk="1" hangingPunct="1">
              <a:buFont typeface="Arial" pitchFamily="34" charset="0"/>
              <a:buBlip>
                <a:blip r:embed="rId3"/>
              </a:buBlip>
            </a:pPr>
            <a:r>
              <a:rPr lang="en-US" altLang="en-US" sz="2000" b="1" smtClean="0">
                <a:latin typeface="Arial" pitchFamily="34" charset="0"/>
                <a:cs typeface="Arial" pitchFamily="34" charset="0"/>
              </a:rPr>
              <a:t>↓ </a:t>
            </a:r>
            <a:r>
              <a:rPr lang="en-US" altLang="en-US" sz="2000" b="1" i="1" smtClean="0">
                <a:latin typeface="Arial" pitchFamily="34" charset="0"/>
                <a:cs typeface="Arial" pitchFamily="34" charset="0"/>
              </a:rPr>
              <a:t>SHBG</a:t>
            </a:r>
          </a:p>
          <a:p>
            <a:pPr lvl="1" eaLnBrk="1" hangingPunct="1">
              <a:buFont typeface="Arial" pitchFamily="34" charset="0"/>
              <a:buBlip>
                <a:blip r:embed="rId3"/>
              </a:buBlip>
            </a:pPr>
            <a:r>
              <a:rPr lang="en-US" altLang="en-US" sz="2000" b="1" smtClean="0">
                <a:latin typeface="Arial" pitchFamily="34" charset="0"/>
                <a:cs typeface="Arial" pitchFamily="34" charset="0"/>
              </a:rPr>
              <a:t>Slightly </a:t>
            </a:r>
            <a:r>
              <a:rPr lang="en-US" altLang="en-US" sz="2000" b="1" smtClean="0">
                <a:solidFill>
                  <a:srgbClr val="CC0000"/>
                </a:solidFill>
                <a:latin typeface="Arial" pitchFamily="34" charset="0"/>
                <a:cs typeface="Arial" pitchFamily="34" charset="0"/>
                <a:sym typeface="Symbol" pitchFamily="18" charset="2"/>
              </a:rPr>
              <a:t></a:t>
            </a:r>
            <a:r>
              <a:rPr lang="en-US" altLang="en-US" sz="2000" b="1" smtClean="0">
                <a:latin typeface="Arial" pitchFamily="34" charset="0"/>
                <a:cs typeface="Arial" pitchFamily="34" charset="0"/>
              </a:rPr>
              <a:t> </a:t>
            </a:r>
            <a:r>
              <a:rPr lang="en-US" altLang="en-US" sz="2000" b="1" i="1" smtClean="0">
                <a:latin typeface="Arial" pitchFamily="34" charset="0"/>
                <a:cs typeface="Arial" pitchFamily="34" charset="0"/>
              </a:rPr>
              <a:t>prolactin</a:t>
            </a:r>
            <a:r>
              <a:rPr lang="en-US" altLang="en-US" sz="2000" b="1" smtClean="0">
                <a:latin typeface="Arial" pitchFamily="34" charset="0"/>
                <a:cs typeface="Arial" pitchFamily="34" charset="0"/>
              </a:rPr>
              <a:t> </a:t>
            </a:r>
          </a:p>
          <a:p>
            <a:pPr lvl="1" eaLnBrk="1" hangingPunct="1">
              <a:buFont typeface="Arial" pitchFamily="34" charset="0"/>
              <a:buBlip>
                <a:blip r:embed="rId3"/>
              </a:buBlip>
            </a:pPr>
            <a:r>
              <a:rPr lang="en-US" altLang="en-US" sz="2000" b="1" smtClean="0">
                <a:solidFill>
                  <a:srgbClr val="CC0000"/>
                </a:solidFill>
                <a:latin typeface="Arial" pitchFamily="34" charset="0"/>
                <a:cs typeface="Arial" pitchFamily="34" charset="0"/>
                <a:sym typeface="Symbol" pitchFamily="18" charset="2"/>
              </a:rPr>
              <a:t> </a:t>
            </a:r>
            <a:r>
              <a:rPr lang="en-US" altLang="en-US" sz="2000" b="1" smtClean="0">
                <a:latin typeface="Arial" pitchFamily="34" charset="0"/>
                <a:cs typeface="Arial" pitchFamily="34" charset="0"/>
              </a:rPr>
              <a:t>AST, ALT in </a:t>
            </a:r>
            <a:r>
              <a:rPr lang="en-US" altLang="en-US" sz="2000" b="1" i="1" smtClean="0">
                <a:latin typeface="Arial" pitchFamily="34" charset="0"/>
                <a:cs typeface="Arial" pitchFamily="34" charset="0"/>
              </a:rPr>
              <a:t>NASH</a:t>
            </a:r>
          </a:p>
        </p:txBody>
      </p:sp>
    </p:spTree>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p:cNvSpPr>
            <a:spLocks noGrp="1" noChangeArrowheads="1"/>
          </p:cNvSpPr>
          <p:nvPr>
            <p:ph type="title"/>
          </p:nvPr>
        </p:nvSpPr>
        <p:spPr>
          <a:xfrm>
            <a:off x="0" y="0"/>
            <a:ext cx="9712325" cy="1219200"/>
          </a:xfrm>
        </p:spPr>
        <p:txBody>
          <a:bodyPr/>
          <a:lstStyle/>
          <a:p>
            <a:pPr eaLnBrk="1" hangingPunct="1"/>
            <a:r>
              <a:rPr lang="en-US" altLang="en-US" sz="3200" b="1" u="sng" smtClean="0">
                <a:solidFill>
                  <a:srgbClr val="7030A0"/>
                </a:solidFill>
                <a:latin typeface="Arial" pitchFamily="34" charset="0"/>
                <a:cs typeface="Arial" pitchFamily="34" charset="0"/>
              </a:rPr>
              <a:t>DIFFERENTIAL DIAGNOSIS IN </a:t>
            </a:r>
            <a:r>
              <a:rPr lang="en-US" altLang="en-US" sz="3200" b="1" i="1" u="sng" smtClean="0">
                <a:solidFill>
                  <a:srgbClr val="7030A0"/>
                </a:solidFill>
                <a:latin typeface="Arial" pitchFamily="34" charset="0"/>
                <a:cs typeface="Arial" pitchFamily="34" charset="0"/>
              </a:rPr>
              <a:t>PCOS</a:t>
            </a:r>
          </a:p>
        </p:txBody>
      </p:sp>
      <p:sp>
        <p:nvSpPr>
          <p:cNvPr id="130051" name="Rectangle 3"/>
          <p:cNvSpPr>
            <a:spLocks noGrp="1" noChangeArrowheads="1"/>
          </p:cNvSpPr>
          <p:nvPr>
            <p:ph type="body" idx="1"/>
          </p:nvPr>
        </p:nvSpPr>
        <p:spPr>
          <a:xfrm>
            <a:off x="393700" y="1143000"/>
            <a:ext cx="8750300" cy="5715000"/>
          </a:xfrm>
        </p:spPr>
        <p:txBody>
          <a:bodyPr/>
          <a:lstStyle/>
          <a:p>
            <a:pPr eaLnBrk="1" hangingPunct="1">
              <a:lnSpc>
                <a:spcPct val="80000"/>
              </a:lnSpc>
            </a:pPr>
            <a:endParaRPr lang="en-US" altLang="en-US" sz="2400" i="1" dirty="0" smtClean="0">
              <a:latin typeface="Arial" pitchFamily="34" charset="0"/>
              <a:cs typeface="Arial" pitchFamily="34" charset="0"/>
            </a:endParaRPr>
          </a:p>
          <a:p>
            <a:pPr eaLnBrk="1" hangingPunct="1">
              <a:lnSpc>
                <a:spcPct val="80000"/>
              </a:lnSpc>
            </a:pPr>
            <a:endParaRPr lang="en-US" altLang="en-US" sz="2400" i="1" dirty="0" smtClean="0">
              <a:latin typeface="Arial" pitchFamily="34" charset="0"/>
              <a:cs typeface="Arial" pitchFamily="34" charset="0"/>
            </a:endParaRPr>
          </a:p>
          <a:p>
            <a:pPr eaLnBrk="1" hangingPunct="1">
              <a:lnSpc>
                <a:spcPct val="80000"/>
              </a:lnSpc>
              <a:buFont typeface="Arial" pitchFamily="34" charset="0"/>
              <a:buBlip>
                <a:blip r:embed="rId3"/>
              </a:buBlip>
            </a:pPr>
            <a:r>
              <a:rPr lang="en-US" altLang="en-US" sz="2200" b="1" i="1" dirty="0" smtClean="0">
                <a:latin typeface="Arial" pitchFamily="34" charset="0"/>
                <a:cs typeface="Arial" pitchFamily="34" charset="0"/>
              </a:rPr>
              <a:t>Congenital Adrenal Hyperplasia</a:t>
            </a:r>
          </a:p>
          <a:p>
            <a:pPr eaLnBrk="1" hangingPunct="1">
              <a:lnSpc>
                <a:spcPct val="80000"/>
              </a:lnSpc>
              <a:buFont typeface="Arial" pitchFamily="34" charset="0"/>
              <a:buBlip>
                <a:blip r:embed="rId3"/>
              </a:buBlip>
            </a:pPr>
            <a:r>
              <a:rPr lang="en-US" altLang="en-US" sz="2200" b="1" dirty="0" smtClean="0">
                <a:latin typeface="Arial" pitchFamily="34" charset="0"/>
                <a:cs typeface="Arial" pitchFamily="34" charset="0"/>
              </a:rPr>
              <a:t>Androgen-Secreting Ovarian/Adrenal Tumors</a:t>
            </a:r>
          </a:p>
          <a:p>
            <a:pPr eaLnBrk="1" hangingPunct="1">
              <a:lnSpc>
                <a:spcPct val="80000"/>
              </a:lnSpc>
              <a:buFont typeface="Arial" pitchFamily="34" charset="0"/>
              <a:buBlip>
                <a:blip r:embed="rId3"/>
              </a:buBlip>
            </a:pPr>
            <a:r>
              <a:rPr lang="en-US" altLang="en-US" sz="2200" b="1" dirty="0" smtClean="0">
                <a:latin typeface="Arial" pitchFamily="34" charset="0"/>
                <a:cs typeface="Arial" pitchFamily="34" charset="0"/>
              </a:rPr>
              <a:t>Idiopathic </a:t>
            </a:r>
            <a:r>
              <a:rPr lang="en-US" altLang="en-US" sz="2200" b="1" i="1" dirty="0" err="1" smtClean="0">
                <a:latin typeface="Arial" pitchFamily="34" charset="0"/>
                <a:cs typeface="Arial" pitchFamily="34" charset="0"/>
              </a:rPr>
              <a:t>Hyperandrogenism</a:t>
            </a:r>
            <a:endParaRPr lang="en-US" altLang="en-US" sz="2200" b="1" i="1" dirty="0" smtClean="0">
              <a:latin typeface="Arial" pitchFamily="34" charset="0"/>
              <a:cs typeface="Arial" pitchFamily="34" charset="0"/>
            </a:endParaRPr>
          </a:p>
          <a:p>
            <a:pPr eaLnBrk="1" hangingPunct="1">
              <a:lnSpc>
                <a:spcPct val="80000"/>
              </a:lnSpc>
              <a:buFont typeface="Arial" pitchFamily="34" charset="0"/>
              <a:buBlip>
                <a:blip r:embed="rId3"/>
              </a:buBlip>
            </a:pPr>
            <a:r>
              <a:rPr lang="en-US" altLang="en-US" sz="2200" b="1" dirty="0" smtClean="0">
                <a:latin typeface="Arial" pitchFamily="34" charset="0"/>
                <a:cs typeface="Arial" pitchFamily="34" charset="0"/>
              </a:rPr>
              <a:t>Idiopathic </a:t>
            </a:r>
            <a:r>
              <a:rPr lang="en-US" altLang="en-US" sz="2200" b="1" i="1" dirty="0" err="1" smtClean="0">
                <a:latin typeface="Arial" pitchFamily="34" charset="0"/>
                <a:cs typeface="Arial" pitchFamily="34" charset="0"/>
              </a:rPr>
              <a:t>Hirsutism</a:t>
            </a:r>
            <a:endParaRPr lang="en-US" altLang="en-US" sz="2200" b="1" i="1" dirty="0" smtClean="0">
              <a:latin typeface="Arial" pitchFamily="34" charset="0"/>
              <a:cs typeface="Arial" pitchFamily="34" charset="0"/>
            </a:endParaRPr>
          </a:p>
          <a:p>
            <a:pPr eaLnBrk="1" hangingPunct="1">
              <a:lnSpc>
                <a:spcPct val="80000"/>
              </a:lnSpc>
              <a:buFont typeface="Arial" pitchFamily="34" charset="0"/>
              <a:buBlip>
                <a:blip r:embed="rId3"/>
              </a:buBlip>
            </a:pPr>
            <a:r>
              <a:rPr lang="en-US" altLang="en-US" sz="2200" b="1" i="1" dirty="0" err="1" smtClean="0">
                <a:latin typeface="Arial" pitchFamily="34" charset="0"/>
                <a:cs typeface="Arial" pitchFamily="34" charset="0"/>
              </a:rPr>
              <a:t>Hyperprolactinomia</a:t>
            </a:r>
            <a:endParaRPr lang="en-US" altLang="en-US" sz="2200" b="1" i="1" dirty="0" smtClean="0">
              <a:latin typeface="Arial" pitchFamily="34" charset="0"/>
              <a:cs typeface="Arial" pitchFamily="34" charset="0"/>
            </a:endParaRPr>
          </a:p>
          <a:p>
            <a:pPr eaLnBrk="1" hangingPunct="1">
              <a:lnSpc>
                <a:spcPct val="80000"/>
              </a:lnSpc>
              <a:buFont typeface="Arial" pitchFamily="34" charset="0"/>
              <a:buBlip>
                <a:blip r:embed="rId3"/>
              </a:buBlip>
            </a:pPr>
            <a:r>
              <a:rPr lang="en-US" altLang="en-US" sz="2200" b="1" dirty="0" smtClean="0">
                <a:latin typeface="Arial" pitchFamily="34" charset="0"/>
                <a:cs typeface="Arial" pitchFamily="34" charset="0"/>
              </a:rPr>
              <a:t>Thyroid disorders</a:t>
            </a:r>
          </a:p>
          <a:p>
            <a:pPr eaLnBrk="1" hangingPunct="1">
              <a:lnSpc>
                <a:spcPct val="80000"/>
              </a:lnSpc>
              <a:buFont typeface="Arial" pitchFamily="34" charset="0"/>
              <a:buBlip>
                <a:blip r:embed="rId3"/>
              </a:buBlip>
            </a:pPr>
            <a:r>
              <a:rPr lang="en-US" altLang="en-US" sz="2200" b="1" i="1" dirty="0" smtClean="0">
                <a:latin typeface="Arial" pitchFamily="34" charset="0"/>
                <a:cs typeface="Arial" pitchFamily="34" charset="0"/>
              </a:rPr>
              <a:t>Cushing's Syndrome</a:t>
            </a:r>
          </a:p>
          <a:p>
            <a:pPr eaLnBrk="1" hangingPunct="1">
              <a:lnSpc>
                <a:spcPct val="80000"/>
              </a:lnSpc>
              <a:buFont typeface="Arial" pitchFamily="34" charset="0"/>
              <a:buBlip>
                <a:blip r:embed="rId3"/>
              </a:buBlip>
            </a:pPr>
            <a:r>
              <a:rPr lang="en-US" altLang="en-US" sz="2200" b="1" dirty="0" smtClean="0">
                <a:latin typeface="Arial" pitchFamily="34" charset="0"/>
                <a:cs typeface="Arial" pitchFamily="34" charset="0"/>
              </a:rPr>
              <a:t>Use of anabolic steroids</a:t>
            </a:r>
          </a:p>
          <a:p>
            <a:pPr eaLnBrk="1" hangingPunct="1">
              <a:lnSpc>
                <a:spcPct val="80000"/>
              </a:lnSpc>
              <a:buFont typeface="Arial" pitchFamily="34" charset="0"/>
              <a:buBlip>
                <a:blip r:embed="rId3"/>
              </a:buBlip>
            </a:pPr>
            <a:r>
              <a:rPr lang="en-US" altLang="en-US" sz="2200" b="1" dirty="0" smtClean="0">
                <a:latin typeface="Arial" pitchFamily="34" charset="0"/>
                <a:cs typeface="Arial" pitchFamily="34" charset="0"/>
              </a:rPr>
              <a:t>Use of drugs </a:t>
            </a:r>
            <a:r>
              <a:rPr lang="en-US" altLang="en-US" sz="2200" b="1" i="1" dirty="0" smtClean="0">
                <a:latin typeface="Arial" pitchFamily="34" charset="0"/>
                <a:cs typeface="Arial" pitchFamily="34" charset="0"/>
              </a:rPr>
              <a:t>: </a:t>
            </a:r>
            <a:r>
              <a:rPr lang="en-US" altLang="en-US" sz="2200" b="1" i="1" dirty="0" err="1" smtClean="0">
                <a:latin typeface="Arial" pitchFamily="34" charset="0"/>
                <a:cs typeface="Arial" pitchFamily="34" charset="0"/>
              </a:rPr>
              <a:t>Danazol</a:t>
            </a:r>
            <a:r>
              <a:rPr lang="en-US" altLang="en-US" sz="2200" b="1" i="1" dirty="0" smtClean="0">
                <a:latin typeface="Arial" pitchFamily="34" charset="0"/>
                <a:cs typeface="Arial" pitchFamily="34" charset="0"/>
              </a:rPr>
              <a:t>, </a:t>
            </a:r>
            <a:r>
              <a:rPr lang="en-US" altLang="en-US" sz="2200" b="1" i="1" dirty="0" err="1" smtClean="0">
                <a:latin typeface="Arial" pitchFamily="34" charset="0"/>
                <a:cs typeface="Arial" pitchFamily="34" charset="0"/>
              </a:rPr>
              <a:t>Phenothiazines</a:t>
            </a:r>
            <a:r>
              <a:rPr lang="en-US" altLang="en-US" sz="2200" b="1" i="1" dirty="0" smtClean="0">
                <a:latin typeface="Arial" pitchFamily="34" charset="0"/>
                <a:cs typeface="Arial" pitchFamily="34" charset="0"/>
              </a:rPr>
              <a:t>, </a:t>
            </a:r>
            <a:r>
              <a:rPr lang="en-US" altLang="en-US" sz="2200" b="1" i="1" dirty="0" err="1" smtClean="0">
                <a:latin typeface="Arial" pitchFamily="34" charset="0"/>
                <a:cs typeface="Arial" pitchFamily="34" charset="0"/>
              </a:rPr>
              <a:t>Corticotropin</a:t>
            </a:r>
            <a:r>
              <a:rPr lang="en-US" altLang="en-US" sz="2200" b="1" i="1" dirty="0" smtClean="0">
                <a:latin typeface="Arial" pitchFamily="34" charset="0"/>
                <a:cs typeface="Arial" pitchFamily="34" charset="0"/>
              </a:rPr>
              <a:t>/ACTH analogues, ?</a:t>
            </a:r>
            <a:r>
              <a:rPr lang="en-US" altLang="en-US" sz="2200" b="1" i="1" dirty="0" err="1" smtClean="0">
                <a:latin typeface="Arial" pitchFamily="34" charset="0"/>
                <a:cs typeface="Arial" pitchFamily="34" charset="0"/>
              </a:rPr>
              <a:t>Valproate</a:t>
            </a:r>
            <a:endParaRPr lang="en-US" altLang="en-US" sz="2200" b="1" i="1"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Title 1"/>
          <p:cNvSpPr>
            <a:spLocks noGrp="1"/>
          </p:cNvSpPr>
          <p:nvPr>
            <p:ph type="title"/>
          </p:nvPr>
        </p:nvSpPr>
        <p:spPr>
          <a:xfrm>
            <a:off x="0" y="0"/>
            <a:ext cx="9144000" cy="930275"/>
          </a:xfrm>
        </p:spPr>
        <p:txBody>
          <a:bodyPr/>
          <a:lstStyle/>
          <a:p>
            <a:r>
              <a:rPr lang="en-US" altLang="en-US" sz="3600" b="1" i="1" smtClean="0">
                <a:solidFill>
                  <a:srgbClr val="7030A0"/>
                </a:solidFill>
                <a:latin typeface="Arial" pitchFamily="34" charset="0"/>
                <a:cs typeface="Arial" pitchFamily="34" charset="0"/>
              </a:rPr>
              <a:t>PCOS</a:t>
            </a:r>
          </a:p>
        </p:txBody>
      </p:sp>
      <p:sp>
        <p:nvSpPr>
          <p:cNvPr id="131075" name="Content Placeholder 2"/>
          <p:cNvSpPr>
            <a:spLocks noGrp="1"/>
          </p:cNvSpPr>
          <p:nvPr>
            <p:ph idx="1"/>
          </p:nvPr>
        </p:nvSpPr>
        <p:spPr>
          <a:xfrm>
            <a:off x="204788" y="1055688"/>
            <a:ext cx="8939212" cy="5070475"/>
          </a:xfrm>
        </p:spPr>
        <p:txBody>
          <a:bodyPr/>
          <a:lstStyle/>
          <a:p>
            <a:endParaRPr lang="en-US" altLang="en-US" sz="2400" dirty="0" smtClean="0">
              <a:solidFill>
                <a:srgbClr val="000099"/>
              </a:solidFill>
              <a:latin typeface="Arial" pitchFamily="34" charset="0"/>
              <a:cs typeface="Arial" pitchFamily="34" charset="0"/>
            </a:endParaRPr>
          </a:p>
          <a:p>
            <a:pPr>
              <a:buFont typeface="Arial" pitchFamily="34" charset="0"/>
              <a:buBlip>
                <a:blip r:embed="rId2"/>
              </a:buBlip>
            </a:pPr>
            <a:r>
              <a:rPr lang="en-US" altLang="en-US" sz="2200" b="1" dirty="0" smtClean="0">
                <a:latin typeface="Arial" pitchFamily="34" charset="0"/>
                <a:cs typeface="Arial" pitchFamily="34" charset="0"/>
              </a:rPr>
              <a:t>50-70% is the prevalence of insulin resistance in </a:t>
            </a:r>
            <a:r>
              <a:rPr lang="en-US" altLang="en-US" sz="2200" b="1" i="1" dirty="0" smtClean="0">
                <a:latin typeface="Arial" pitchFamily="34" charset="0"/>
                <a:cs typeface="Arial" pitchFamily="34" charset="0"/>
              </a:rPr>
              <a:t>PCOS</a:t>
            </a:r>
            <a:endParaRPr lang="en-US" altLang="en-US" sz="2200" b="1" dirty="0" smtClean="0">
              <a:latin typeface="Arial" pitchFamily="34" charset="0"/>
              <a:cs typeface="Arial" pitchFamily="34" charset="0"/>
            </a:endParaRPr>
          </a:p>
          <a:p>
            <a:pPr>
              <a:buFont typeface="Arial" pitchFamily="34" charset="0"/>
              <a:buBlip>
                <a:blip r:embed="rId2"/>
              </a:buBlip>
            </a:pPr>
            <a:r>
              <a:rPr lang="en-US" altLang="en-US" sz="2200" b="1" dirty="0" smtClean="0">
                <a:latin typeface="Arial" pitchFamily="34" charset="0"/>
                <a:cs typeface="Arial" pitchFamily="34" charset="0"/>
              </a:rPr>
              <a:t>43-46% is the prevalence of Metabolic syndrome in </a:t>
            </a:r>
            <a:r>
              <a:rPr lang="en-US" altLang="en-US" sz="2200" b="1" i="1" dirty="0" smtClean="0">
                <a:latin typeface="Arial" pitchFamily="34" charset="0"/>
                <a:cs typeface="Arial" pitchFamily="34" charset="0"/>
              </a:rPr>
              <a:t>PCOS</a:t>
            </a:r>
          </a:p>
          <a:p>
            <a:pPr>
              <a:buFont typeface="Arial" pitchFamily="34" charset="0"/>
              <a:buBlip>
                <a:blip r:embed="rId2"/>
              </a:buBlip>
            </a:pPr>
            <a:r>
              <a:rPr lang="en-US" altLang="en-US" sz="2200" b="1" dirty="0" smtClean="0">
                <a:latin typeface="Arial" pitchFamily="34" charset="0"/>
                <a:cs typeface="Arial" pitchFamily="34" charset="0"/>
              </a:rPr>
              <a:t>60% of them are obese</a:t>
            </a:r>
          </a:p>
          <a:p>
            <a:pPr>
              <a:buFont typeface="Arial" pitchFamily="34" charset="0"/>
              <a:buBlip>
                <a:blip r:embed="rId2"/>
              </a:buBlip>
            </a:pPr>
            <a:r>
              <a:rPr lang="en-US" altLang="en-US" sz="2200" b="1" dirty="0" smtClean="0">
                <a:latin typeface="Arial" pitchFamily="34" charset="0"/>
                <a:cs typeface="Arial" pitchFamily="34" charset="0"/>
              </a:rPr>
              <a:t>Obese people have 10% DM, and 35% IGT</a:t>
            </a:r>
          </a:p>
          <a:p>
            <a:pPr>
              <a:buFont typeface="Arial" pitchFamily="34" charset="0"/>
              <a:buBlip>
                <a:blip r:embed="rId2"/>
              </a:buBlip>
            </a:pPr>
            <a:r>
              <a:rPr lang="en-US" altLang="en-US" sz="2200" b="1" dirty="0" smtClean="0">
                <a:latin typeface="Arial" pitchFamily="34" charset="0"/>
                <a:cs typeface="Arial" pitchFamily="34" charset="0"/>
              </a:rPr>
              <a:t>70% of </a:t>
            </a:r>
            <a:r>
              <a:rPr lang="en-US" altLang="en-US" sz="2200" b="1" i="1" dirty="0" smtClean="0">
                <a:latin typeface="Arial" pitchFamily="34" charset="0"/>
                <a:cs typeface="Arial" pitchFamily="34" charset="0"/>
              </a:rPr>
              <a:t>PCOS patients </a:t>
            </a:r>
            <a:r>
              <a:rPr lang="en-US" altLang="en-US" sz="2200" b="1" dirty="0" smtClean="0">
                <a:latin typeface="Arial" pitchFamily="34" charset="0"/>
                <a:cs typeface="Arial" pitchFamily="34" charset="0"/>
              </a:rPr>
              <a:t>have ↑TAG and ↓</a:t>
            </a:r>
            <a:r>
              <a:rPr lang="en-US" altLang="en-US" sz="2200" b="1" i="1" dirty="0" smtClean="0">
                <a:latin typeface="Arial" pitchFamily="34" charset="0"/>
                <a:cs typeface="Arial" pitchFamily="34" charset="0"/>
              </a:rPr>
              <a:t>HDL</a:t>
            </a:r>
          </a:p>
          <a:p>
            <a:pPr>
              <a:buFont typeface="Arial" pitchFamily="34" charset="0"/>
              <a:buBlip>
                <a:blip r:embed="rId2"/>
              </a:buBlip>
            </a:pPr>
            <a:r>
              <a:rPr lang="en-US" altLang="en-US" sz="2200" b="1" dirty="0" smtClean="0">
                <a:latin typeface="Arial" pitchFamily="34" charset="0"/>
                <a:cs typeface="Arial" pitchFamily="34" charset="0"/>
              </a:rPr>
              <a:t>Increased risk for </a:t>
            </a:r>
            <a:r>
              <a:rPr lang="en-US" altLang="en-US" sz="2200" b="1" i="1" dirty="0" smtClean="0">
                <a:latin typeface="Arial" pitchFamily="34" charset="0"/>
                <a:cs typeface="Arial" pitchFamily="34" charset="0"/>
              </a:rPr>
              <a:t>sleep apnea</a:t>
            </a:r>
          </a:p>
          <a:p>
            <a:pPr eaLnBrk="1" hangingPunct="1">
              <a:buFont typeface="Arial" pitchFamily="34" charset="0"/>
              <a:buBlip>
                <a:blip r:embed="rId2"/>
              </a:buBlip>
            </a:pPr>
            <a:r>
              <a:rPr lang="en-US" altLang="en-US" sz="2200" b="1" i="1" dirty="0" smtClean="0">
                <a:latin typeface="Arial" pitchFamily="34" charset="0"/>
                <a:cs typeface="Arial" pitchFamily="34" charset="0"/>
              </a:rPr>
              <a:t>anorexia nervosa </a:t>
            </a:r>
            <a:r>
              <a:rPr lang="en-US" altLang="en-US" sz="2200" b="1" dirty="0" smtClean="0">
                <a:latin typeface="Arial" pitchFamily="34" charset="0"/>
                <a:cs typeface="Arial" pitchFamily="34" charset="0"/>
              </a:rPr>
              <a:t>and </a:t>
            </a:r>
            <a:r>
              <a:rPr lang="en-US" altLang="en-US" sz="2200" b="1" i="1" dirty="0" smtClean="0">
                <a:latin typeface="Arial" pitchFamily="34" charset="0"/>
                <a:cs typeface="Arial" pitchFamily="34" charset="0"/>
              </a:rPr>
              <a:t>bulimia associated </a:t>
            </a:r>
            <a:r>
              <a:rPr lang="en-US" altLang="en-US" sz="2200" b="1" dirty="0" smtClean="0">
                <a:latin typeface="Arial" pitchFamily="34" charset="0"/>
                <a:cs typeface="Arial" pitchFamily="34" charset="0"/>
              </a:rPr>
              <a:t>with </a:t>
            </a:r>
            <a:r>
              <a:rPr lang="en-US" altLang="en-US" sz="2200" b="1" i="1" dirty="0" smtClean="0">
                <a:latin typeface="Arial" pitchFamily="34" charset="0"/>
                <a:cs typeface="Arial" pitchFamily="34" charset="0"/>
              </a:rPr>
              <a:t>PCOS</a:t>
            </a:r>
          </a:p>
          <a:p>
            <a:pPr eaLnBrk="1" hangingPunct="1">
              <a:buFont typeface="Arial" pitchFamily="34" charset="0"/>
              <a:buBlip>
                <a:blip r:embed="rId2"/>
              </a:buBlip>
            </a:pPr>
            <a:r>
              <a:rPr lang="en-US" altLang="en-US" sz="2200" b="1" dirty="0" smtClean="0">
                <a:latin typeface="Arial" pitchFamily="34" charset="0"/>
                <a:cs typeface="Arial" pitchFamily="34" charset="0"/>
              </a:rPr>
              <a:t>Depression, moodiness, pelvic pain coexist</a:t>
            </a:r>
            <a:endParaRPr lang="en-US" altLang="en-US" sz="2200" b="1" i="1" dirty="0" smtClean="0">
              <a:latin typeface="Arial" pitchFamily="34" charset="0"/>
              <a:cs typeface="Arial" pitchFamily="34" charset="0"/>
            </a:endParaRPr>
          </a:p>
          <a:p>
            <a:pPr eaLnBrk="1" hangingPunct="1">
              <a:buFont typeface="Arial" pitchFamily="34" charset="0"/>
              <a:buBlip>
                <a:blip r:embed="rId2"/>
              </a:buBlip>
            </a:pPr>
            <a:r>
              <a:rPr lang="en-US" altLang="en-US" sz="2200" b="1" dirty="0" smtClean="0">
                <a:latin typeface="Arial" pitchFamily="34" charset="0"/>
                <a:cs typeface="Arial" pitchFamily="34" charset="0"/>
              </a:rPr>
              <a:t>Increased risk for PIH, GD; WITH</a:t>
            </a:r>
          </a:p>
          <a:p>
            <a:pPr>
              <a:buFont typeface="Arial" pitchFamily="34" charset="0"/>
              <a:buBlip>
                <a:blip r:embed="rId2"/>
              </a:buBlip>
            </a:pPr>
            <a:endParaRPr lang="en-US" altLang="en-US"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ChangeArrowheads="1"/>
          </p:cNvSpPr>
          <p:nvPr/>
        </p:nvSpPr>
        <p:spPr bwMode="auto">
          <a:xfrm>
            <a:off x="0" y="115888"/>
            <a:ext cx="9144000" cy="798512"/>
          </a:xfrm>
          <a:prstGeom prst="rect">
            <a:avLst/>
          </a:prstGeom>
          <a:noFill/>
          <a:ln w="9525">
            <a:noFill/>
            <a:miter lim="800000"/>
            <a:headEnd/>
            <a:tailEnd/>
          </a:ln>
        </p:spPr>
        <p:txBody>
          <a:bodyPr lIns="92075" tIns="46038" rIns="92075" bIns="46038" anchor="ctr"/>
          <a:lstStyle/>
          <a:p>
            <a:pPr algn="ctr" eaLnBrk="0" hangingPunct="0"/>
            <a:r>
              <a:rPr lang="en-US" altLang="en-US" sz="3200" b="1">
                <a:solidFill>
                  <a:srgbClr val="7030A0"/>
                </a:solidFill>
              </a:rPr>
              <a:t>Normal insulin secretion</a:t>
            </a:r>
          </a:p>
        </p:txBody>
      </p:sp>
      <p:sp>
        <p:nvSpPr>
          <p:cNvPr id="17411" name="Rectangle 3"/>
          <p:cNvSpPr>
            <a:spLocks noChangeArrowheads="1"/>
          </p:cNvSpPr>
          <p:nvPr/>
        </p:nvSpPr>
        <p:spPr bwMode="auto">
          <a:xfrm>
            <a:off x="5029200" y="6583363"/>
            <a:ext cx="4148138" cy="274637"/>
          </a:xfrm>
          <a:prstGeom prst="rect">
            <a:avLst/>
          </a:prstGeom>
          <a:noFill/>
          <a:ln w="9525">
            <a:noFill/>
            <a:miter lim="800000"/>
            <a:headEnd/>
            <a:tailEnd/>
          </a:ln>
        </p:spPr>
        <p:txBody>
          <a:bodyPr wrap="none" lIns="92075" tIns="46038" rIns="92075" bIns="46038">
            <a:spAutoFit/>
          </a:bodyPr>
          <a:lstStyle/>
          <a:p>
            <a:pPr eaLnBrk="0" hangingPunct="0"/>
            <a:r>
              <a:rPr lang="en-US" altLang="en-US" sz="1200"/>
              <a:t>Modified from Liu G et al. </a:t>
            </a:r>
            <a:r>
              <a:rPr lang="en-US" altLang="en-US" sz="1200" i="1"/>
              <a:t>Metabolism </a:t>
            </a:r>
            <a:r>
              <a:rPr lang="en-US" altLang="en-US" sz="1200"/>
              <a:t>1983;32:754-756.</a:t>
            </a:r>
          </a:p>
        </p:txBody>
      </p:sp>
      <p:grpSp>
        <p:nvGrpSpPr>
          <p:cNvPr id="17412" name="Group 4"/>
          <p:cNvGrpSpPr>
            <a:grpSpLocks/>
          </p:cNvGrpSpPr>
          <p:nvPr/>
        </p:nvGrpSpPr>
        <p:grpSpPr bwMode="auto">
          <a:xfrm>
            <a:off x="5661025" y="2012950"/>
            <a:ext cx="0" cy="2597150"/>
            <a:chOff x="3868" y="1448"/>
            <a:chExt cx="0" cy="1547"/>
          </a:xfrm>
        </p:grpSpPr>
        <p:sp>
          <p:nvSpPr>
            <p:cNvPr id="17505" name="Line 5"/>
            <p:cNvSpPr>
              <a:spLocks noChangeShapeType="1"/>
            </p:cNvSpPr>
            <p:nvPr/>
          </p:nvSpPr>
          <p:spPr bwMode="auto">
            <a:xfrm>
              <a:off x="3868" y="1448"/>
              <a:ext cx="0" cy="688"/>
            </a:xfrm>
            <a:prstGeom prst="line">
              <a:avLst/>
            </a:prstGeom>
            <a:noFill/>
            <a:ln w="25400">
              <a:solidFill>
                <a:srgbClr val="FFFFFF"/>
              </a:solidFill>
              <a:round/>
              <a:headEnd type="none" w="sm" len="sm"/>
              <a:tailEnd type="none" w="sm" len="sm"/>
            </a:ln>
          </p:spPr>
          <p:txBody>
            <a:bodyPr wrap="none" anchor="ctr"/>
            <a:lstStyle/>
            <a:p>
              <a:endParaRPr lang="en-US"/>
            </a:p>
          </p:txBody>
        </p:sp>
        <p:sp>
          <p:nvSpPr>
            <p:cNvPr id="17506" name="Line 6"/>
            <p:cNvSpPr>
              <a:spLocks noChangeShapeType="1"/>
            </p:cNvSpPr>
            <p:nvPr/>
          </p:nvSpPr>
          <p:spPr bwMode="auto">
            <a:xfrm>
              <a:off x="3868" y="2213"/>
              <a:ext cx="0" cy="782"/>
            </a:xfrm>
            <a:prstGeom prst="line">
              <a:avLst/>
            </a:prstGeom>
            <a:noFill/>
            <a:ln w="25400">
              <a:solidFill>
                <a:srgbClr val="FFFFFF"/>
              </a:solidFill>
              <a:round/>
              <a:headEnd type="none" w="sm" len="sm"/>
              <a:tailEnd type="none" w="sm" len="sm"/>
            </a:ln>
          </p:spPr>
          <p:txBody>
            <a:bodyPr wrap="none" anchor="ctr"/>
            <a:lstStyle/>
            <a:p>
              <a:endParaRPr lang="en-US"/>
            </a:p>
          </p:txBody>
        </p:sp>
      </p:grpSp>
      <p:grpSp>
        <p:nvGrpSpPr>
          <p:cNvPr id="17413" name="Group 7"/>
          <p:cNvGrpSpPr>
            <a:grpSpLocks/>
          </p:cNvGrpSpPr>
          <p:nvPr/>
        </p:nvGrpSpPr>
        <p:grpSpPr bwMode="auto">
          <a:xfrm>
            <a:off x="5545138" y="2012950"/>
            <a:ext cx="0" cy="2597150"/>
            <a:chOff x="3792" y="1448"/>
            <a:chExt cx="0" cy="1547"/>
          </a:xfrm>
        </p:grpSpPr>
        <p:sp>
          <p:nvSpPr>
            <p:cNvPr id="17503" name="Line 8"/>
            <p:cNvSpPr>
              <a:spLocks noChangeShapeType="1"/>
            </p:cNvSpPr>
            <p:nvPr/>
          </p:nvSpPr>
          <p:spPr bwMode="auto">
            <a:xfrm>
              <a:off x="3792" y="1448"/>
              <a:ext cx="0" cy="688"/>
            </a:xfrm>
            <a:prstGeom prst="line">
              <a:avLst/>
            </a:prstGeom>
            <a:noFill/>
            <a:ln w="25400">
              <a:solidFill>
                <a:srgbClr val="FFFFFF"/>
              </a:solidFill>
              <a:round/>
              <a:headEnd type="none" w="sm" len="sm"/>
              <a:tailEnd type="none" w="sm" len="sm"/>
            </a:ln>
          </p:spPr>
          <p:txBody>
            <a:bodyPr wrap="none" anchor="ctr"/>
            <a:lstStyle/>
            <a:p>
              <a:endParaRPr lang="en-US"/>
            </a:p>
          </p:txBody>
        </p:sp>
        <p:sp>
          <p:nvSpPr>
            <p:cNvPr id="17504" name="Line 9"/>
            <p:cNvSpPr>
              <a:spLocks noChangeShapeType="1"/>
            </p:cNvSpPr>
            <p:nvPr/>
          </p:nvSpPr>
          <p:spPr bwMode="auto">
            <a:xfrm>
              <a:off x="3792" y="2213"/>
              <a:ext cx="0" cy="782"/>
            </a:xfrm>
            <a:prstGeom prst="line">
              <a:avLst/>
            </a:prstGeom>
            <a:noFill/>
            <a:ln w="25400">
              <a:solidFill>
                <a:srgbClr val="FFFFFF"/>
              </a:solidFill>
              <a:round/>
              <a:headEnd type="none" w="sm" len="sm"/>
              <a:tailEnd type="none" w="sm" len="sm"/>
            </a:ln>
          </p:spPr>
          <p:txBody>
            <a:bodyPr wrap="none" anchor="ctr"/>
            <a:lstStyle/>
            <a:p>
              <a:endParaRPr lang="en-US"/>
            </a:p>
          </p:txBody>
        </p:sp>
      </p:grpSp>
      <p:grpSp>
        <p:nvGrpSpPr>
          <p:cNvPr id="17414" name="Group 10"/>
          <p:cNvGrpSpPr>
            <a:grpSpLocks/>
          </p:cNvGrpSpPr>
          <p:nvPr/>
        </p:nvGrpSpPr>
        <p:grpSpPr bwMode="auto">
          <a:xfrm>
            <a:off x="4581525" y="2012950"/>
            <a:ext cx="0" cy="2597150"/>
            <a:chOff x="3168" y="1448"/>
            <a:chExt cx="0" cy="1547"/>
          </a:xfrm>
        </p:grpSpPr>
        <p:sp>
          <p:nvSpPr>
            <p:cNvPr id="17501" name="Line 11"/>
            <p:cNvSpPr>
              <a:spLocks noChangeShapeType="1"/>
            </p:cNvSpPr>
            <p:nvPr/>
          </p:nvSpPr>
          <p:spPr bwMode="auto">
            <a:xfrm>
              <a:off x="3168" y="1448"/>
              <a:ext cx="0" cy="688"/>
            </a:xfrm>
            <a:prstGeom prst="line">
              <a:avLst/>
            </a:prstGeom>
            <a:noFill/>
            <a:ln w="25400">
              <a:solidFill>
                <a:srgbClr val="FFFFFF"/>
              </a:solidFill>
              <a:round/>
              <a:headEnd type="none" w="sm" len="sm"/>
              <a:tailEnd type="none" w="sm" len="sm"/>
            </a:ln>
          </p:spPr>
          <p:txBody>
            <a:bodyPr wrap="none" anchor="ctr"/>
            <a:lstStyle/>
            <a:p>
              <a:endParaRPr lang="en-US"/>
            </a:p>
          </p:txBody>
        </p:sp>
        <p:sp>
          <p:nvSpPr>
            <p:cNvPr id="17502" name="Line 12"/>
            <p:cNvSpPr>
              <a:spLocks noChangeShapeType="1"/>
            </p:cNvSpPr>
            <p:nvPr/>
          </p:nvSpPr>
          <p:spPr bwMode="auto">
            <a:xfrm>
              <a:off x="3168" y="2213"/>
              <a:ext cx="0" cy="782"/>
            </a:xfrm>
            <a:prstGeom prst="line">
              <a:avLst/>
            </a:prstGeom>
            <a:noFill/>
            <a:ln w="25400">
              <a:solidFill>
                <a:srgbClr val="FFFFFF"/>
              </a:solidFill>
              <a:round/>
              <a:headEnd type="none" w="sm" len="sm"/>
              <a:tailEnd type="none" w="sm" len="sm"/>
            </a:ln>
          </p:spPr>
          <p:txBody>
            <a:bodyPr wrap="none" anchor="ctr"/>
            <a:lstStyle/>
            <a:p>
              <a:endParaRPr lang="en-US"/>
            </a:p>
          </p:txBody>
        </p:sp>
      </p:grpSp>
      <p:grpSp>
        <p:nvGrpSpPr>
          <p:cNvPr id="17415" name="Group 13"/>
          <p:cNvGrpSpPr>
            <a:grpSpLocks/>
          </p:cNvGrpSpPr>
          <p:nvPr/>
        </p:nvGrpSpPr>
        <p:grpSpPr bwMode="auto">
          <a:xfrm>
            <a:off x="4464050" y="2012950"/>
            <a:ext cx="0" cy="2597150"/>
            <a:chOff x="3092" y="1448"/>
            <a:chExt cx="0" cy="1547"/>
          </a:xfrm>
        </p:grpSpPr>
        <p:sp>
          <p:nvSpPr>
            <p:cNvPr id="17499" name="Line 14"/>
            <p:cNvSpPr>
              <a:spLocks noChangeShapeType="1"/>
            </p:cNvSpPr>
            <p:nvPr/>
          </p:nvSpPr>
          <p:spPr bwMode="auto">
            <a:xfrm>
              <a:off x="3092" y="1448"/>
              <a:ext cx="0" cy="688"/>
            </a:xfrm>
            <a:prstGeom prst="line">
              <a:avLst/>
            </a:prstGeom>
            <a:noFill/>
            <a:ln w="25400">
              <a:solidFill>
                <a:srgbClr val="FFFFFF"/>
              </a:solidFill>
              <a:round/>
              <a:headEnd type="none" w="sm" len="sm"/>
              <a:tailEnd type="none" w="sm" len="sm"/>
            </a:ln>
          </p:spPr>
          <p:txBody>
            <a:bodyPr wrap="none" anchor="ctr"/>
            <a:lstStyle/>
            <a:p>
              <a:endParaRPr lang="en-US"/>
            </a:p>
          </p:txBody>
        </p:sp>
        <p:sp>
          <p:nvSpPr>
            <p:cNvPr id="17500" name="Line 15"/>
            <p:cNvSpPr>
              <a:spLocks noChangeShapeType="1"/>
            </p:cNvSpPr>
            <p:nvPr/>
          </p:nvSpPr>
          <p:spPr bwMode="auto">
            <a:xfrm>
              <a:off x="3092" y="2213"/>
              <a:ext cx="0" cy="782"/>
            </a:xfrm>
            <a:prstGeom prst="line">
              <a:avLst/>
            </a:prstGeom>
            <a:noFill/>
            <a:ln w="25400">
              <a:solidFill>
                <a:srgbClr val="FFFFFF"/>
              </a:solidFill>
              <a:round/>
              <a:headEnd type="none" w="sm" len="sm"/>
              <a:tailEnd type="none" w="sm" len="sm"/>
            </a:ln>
          </p:spPr>
          <p:txBody>
            <a:bodyPr wrap="none" anchor="ctr"/>
            <a:lstStyle/>
            <a:p>
              <a:endParaRPr lang="en-US"/>
            </a:p>
          </p:txBody>
        </p:sp>
      </p:grpSp>
      <p:grpSp>
        <p:nvGrpSpPr>
          <p:cNvPr id="17416" name="Group 16"/>
          <p:cNvGrpSpPr>
            <a:grpSpLocks/>
          </p:cNvGrpSpPr>
          <p:nvPr/>
        </p:nvGrpSpPr>
        <p:grpSpPr bwMode="auto">
          <a:xfrm>
            <a:off x="3741738" y="2012950"/>
            <a:ext cx="0" cy="2597150"/>
            <a:chOff x="2624" y="1448"/>
            <a:chExt cx="0" cy="1547"/>
          </a:xfrm>
        </p:grpSpPr>
        <p:sp>
          <p:nvSpPr>
            <p:cNvPr id="17497" name="Line 17"/>
            <p:cNvSpPr>
              <a:spLocks noChangeShapeType="1"/>
            </p:cNvSpPr>
            <p:nvPr/>
          </p:nvSpPr>
          <p:spPr bwMode="auto">
            <a:xfrm>
              <a:off x="2624" y="1448"/>
              <a:ext cx="0" cy="688"/>
            </a:xfrm>
            <a:prstGeom prst="line">
              <a:avLst/>
            </a:prstGeom>
            <a:noFill/>
            <a:ln w="25400">
              <a:solidFill>
                <a:srgbClr val="FFFFFF"/>
              </a:solidFill>
              <a:round/>
              <a:headEnd type="none" w="sm" len="sm"/>
              <a:tailEnd type="none" w="sm" len="sm"/>
            </a:ln>
          </p:spPr>
          <p:txBody>
            <a:bodyPr wrap="none" anchor="ctr"/>
            <a:lstStyle/>
            <a:p>
              <a:endParaRPr lang="en-US"/>
            </a:p>
          </p:txBody>
        </p:sp>
        <p:sp>
          <p:nvSpPr>
            <p:cNvPr id="17498" name="Line 18"/>
            <p:cNvSpPr>
              <a:spLocks noChangeShapeType="1"/>
            </p:cNvSpPr>
            <p:nvPr/>
          </p:nvSpPr>
          <p:spPr bwMode="auto">
            <a:xfrm>
              <a:off x="2624" y="2213"/>
              <a:ext cx="0" cy="782"/>
            </a:xfrm>
            <a:prstGeom prst="line">
              <a:avLst/>
            </a:prstGeom>
            <a:noFill/>
            <a:ln w="25400">
              <a:solidFill>
                <a:srgbClr val="FFFFFF"/>
              </a:solidFill>
              <a:round/>
              <a:headEnd type="none" w="sm" len="sm"/>
              <a:tailEnd type="none" w="sm" len="sm"/>
            </a:ln>
          </p:spPr>
          <p:txBody>
            <a:bodyPr wrap="none" anchor="ctr"/>
            <a:lstStyle/>
            <a:p>
              <a:endParaRPr lang="en-US"/>
            </a:p>
          </p:txBody>
        </p:sp>
      </p:grpSp>
      <p:grpSp>
        <p:nvGrpSpPr>
          <p:cNvPr id="17417" name="Group 19"/>
          <p:cNvGrpSpPr>
            <a:grpSpLocks/>
          </p:cNvGrpSpPr>
          <p:nvPr/>
        </p:nvGrpSpPr>
        <p:grpSpPr bwMode="auto">
          <a:xfrm>
            <a:off x="3602038" y="2012950"/>
            <a:ext cx="0" cy="2597150"/>
            <a:chOff x="2532" y="1448"/>
            <a:chExt cx="0" cy="1547"/>
          </a:xfrm>
        </p:grpSpPr>
        <p:sp>
          <p:nvSpPr>
            <p:cNvPr id="17495" name="Line 20"/>
            <p:cNvSpPr>
              <a:spLocks noChangeShapeType="1"/>
            </p:cNvSpPr>
            <p:nvPr/>
          </p:nvSpPr>
          <p:spPr bwMode="auto">
            <a:xfrm>
              <a:off x="2532" y="1448"/>
              <a:ext cx="0" cy="688"/>
            </a:xfrm>
            <a:prstGeom prst="line">
              <a:avLst/>
            </a:prstGeom>
            <a:noFill/>
            <a:ln w="25400">
              <a:solidFill>
                <a:srgbClr val="FFFFFF"/>
              </a:solidFill>
              <a:round/>
              <a:headEnd type="none" w="sm" len="sm"/>
              <a:tailEnd type="none" w="sm" len="sm"/>
            </a:ln>
          </p:spPr>
          <p:txBody>
            <a:bodyPr wrap="none" anchor="ctr"/>
            <a:lstStyle/>
            <a:p>
              <a:endParaRPr lang="en-US"/>
            </a:p>
          </p:txBody>
        </p:sp>
        <p:sp>
          <p:nvSpPr>
            <p:cNvPr id="17496" name="Line 21"/>
            <p:cNvSpPr>
              <a:spLocks noChangeShapeType="1"/>
            </p:cNvSpPr>
            <p:nvPr/>
          </p:nvSpPr>
          <p:spPr bwMode="auto">
            <a:xfrm>
              <a:off x="2532" y="2213"/>
              <a:ext cx="0" cy="782"/>
            </a:xfrm>
            <a:prstGeom prst="line">
              <a:avLst/>
            </a:prstGeom>
            <a:noFill/>
            <a:ln w="25400">
              <a:solidFill>
                <a:srgbClr val="FFFFFF"/>
              </a:solidFill>
              <a:round/>
              <a:headEnd type="none" w="sm" len="sm"/>
              <a:tailEnd type="none" w="sm" len="sm"/>
            </a:ln>
          </p:spPr>
          <p:txBody>
            <a:bodyPr wrap="none" anchor="ctr"/>
            <a:lstStyle/>
            <a:p>
              <a:endParaRPr lang="en-US"/>
            </a:p>
          </p:txBody>
        </p:sp>
      </p:grpSp>
      <p:sp>
        <p:nvSpPr>
          <p:cNvPr id="17418" name="Rectangle 22"/>
          <p:cNvSpPr>
            <a:spLocks noChangeArrowheads="1"/>
          </p:cNvSpPr>
          <p:nvPr/>
        </p:nvSpPr>
        <p:spPr bwMode="auto">
          <a:xfrm>
            <a:off x="3448050" y="3222625"/>
            <a:ext cx="2944813" cy="207963"/>
          </a:xfrm>
          <a:prstGeom prst="rect">
            <a:avLst/>
          </a:prstGeom>
          <a:solidFill>
            <a:schemeClr val="tx2"/>
          </a:solidFill>
          <a:ln w="9525">
            <a:noFill/>
            <a:miter lim="800000"/>
            <a:headEnd/>
            <a:tailEnd/>
          </a:ln>
        </p:spPr>
        <p:txBody>
          <a:bodyPr wrap="none" anchor="ctr"/>
          <a:lstStyle/>
          <a:p>
            <a:pPr eaLnBrk="0" hangingPunct="0"/>
            <a:endParaRPr lang="sr-Latn-CS" altLang="en-US"/>
          </a:p>
        </p:txBody>
      </p:sp>
      <p:sp>
        <p:nvSpPr>
          <p:cNvPr id="17419" name="Rectangle 23"/>
          <p:cNvSpPr>
            <a:spLocks noChangeArrowheads="1"/>
          </p:cNvSpPr>
          <p:nvPr/>
        </p:nvSpPr>
        <p:spPr bwMode="auto">
          <a:xfrm>
            <a:off x="3436938" y="4706938"/>
            <a:ext cx="2968625" cy="655637"/>
          </a:xfrm>
          <a:prstGeom prst="rect">
            <a:avLst/>
          </a:prstGeom>
          <a:solidFill>
            <a:srgbClr val="00FF00"/>
          </a:solidFill>
          <a:ln w="9525">
            <a:noFill/>
            <a:miter lim="800000"/>
            <a:headEnd/>
            <a:tailEnd/>
          </a:ln>
        </p:spPr>
        <p:txBody>
          <a:bodyPr wrap="none" anchor="ctr"/>
          <a:lstStyle/>
          <a:p>
            <a:pPr eaLnBrk="0" hangingPunct="0"/>
            <a:endParaRPr lang="sr-Latn-CS" altLang="en-US"/>
          </a:p>
        </p:txBody>
      </p:sp>
      <p:sp>
        <p:nvSpPr>
          <p:cNvPr id="17420" name="Rectangle 24"/>
          <p:cNvSpPr>
            <a:spLocks noChangeArrowheads="1"/>
          </p:cNvSpPr>
          <p:nvPr/>
        </p:nvSpPr>
        <p:spPr bwMode="auto">
          <a:xfrm>
            <a:off x="2057400" y="3656013"/>
            <a:ext cx="1254125" cy="400050"/>
          </a:xfrm>
          <a:prstGeom prst="rect">
            <a:avLst/>
          </a:prstGeom>
          <a:noFill/>
          <a:ln w="9525">
            <a:noFill/>
            <a:miter lim="800000"/>
            <a:headEnd/>
            <a:tailEnd/>
          </a:ln>
        </p:spPr>
        <p:txBody>
          <a:bodyPr lIns="92075" tIns="46038" rIns="92075" bIns="46038">
            <a:spAutoFit/>
          </a:bodyPr>
          <a:lstStyle/>
          <a:p>
            <a:pPr algn="r" eaLnBrk="0" hangingPunct="0"/>
            <a:r>
              <a:rPr lang="en-US" altLang="en-US" sz="1600">
                <a:solidFill>
                  <a:schemeClr val="accent2"/>
                </a:solidFill>
              </a:rPr>
              <a:t>6.6 </a:t>
            </a:r>
            <a:r>
              <a:rPr lang="en-US" altLang="en-US" sz="2000"/>
              <a:t>120</a:t>
            </a:r>
          </a:p>
        </p:txBody>
      </p:sp>
      <p:sp>
        <p:nvSpPr>
          <p:cNvPr id="17421" name="Rectangle 25"/>
          <p:cNvSpPr>
            <a:spLocks noChangeArrowheads="1"/>
          </p:cNvSpPr>
          <p:nvPr/>
        </p:nvSpPr>
        <p:spPr bwMode="auto">
          <a:xfrm>
            <a:off x="2354263" y="4143375"/>
            <a:ext cx="957262" cy="400050"/>
          </a:xfrm>
          <a:prstGeom prst="rect">
            <a:avLst/>
          </a:prstGeom>
          <a:noFill/>
          <a:ln w="9525">
            <a:noFill/>
            <a:miter lim="800000"/>
            <a:headEnd/>
            <a:tailEnd/>
          </a:ln>
        </p:spPr>
        <p:txBody>
          <a:bodyPr wrap="none" lIns="92075" tIns="46038" rIns="92075" bIns="46038">
            <a:spAutoFit/>
          </a:bodyPr>
          <a:lstStyle/>
          <a:p>
            <a:pPr algn="r" eaLnBrk="0" hangingPunct="0"/>
            <a:r>
              <a:rPr lang="en-US" altLang="en-US" sz="1600">
                <a:solidFill>
                  <a:schemeClr val="accent2"/>
                </a:solidFill>
              </a:rPr>
              <a:t>5.5</a:t>
            </a:r>
            <a:r>
              <a:rPr lang="en-US" altLang="en-US" sz="1600"/>
              <a:t> </a:t>
            </a:r>
            <a:r>
              <a:rPr lang="en-US" altLang="en-US" sz="2000"/>
              <a:t>100</a:t>
            </a:r>
          </a:p>
        </p:txBody>
      </p:sp>
      <p:sp>
        <p:nvSpPr>
          <p:cNvPr id="17422" name="Rectangle 26"/>
          <p:cNvSpPr>
            <a:spLocks noChangeArrowheads="1"/>
          </p:cNvSpPr>
          <p:nvPr/>
        </p:nvSpPr>
        <p:spPr bwMode="auto">
          <a:xfrm>
            <a:off x="2286000" y="4629150"/>
            <a:ext cx="1025525" cy="400050"/>
          </a:xfrm>
          <a:prstGeom prst="rect">
            <a:avLst/>
          </a:prstGeom>
          <a:noFill/>
          <a:ln w="9525">
            <a:noFill/>
            <a:miter lim="800000"/>
            <a:headEnd/>
            <a:tailEnd/>
          </a:ln>
        </p:spPr>
        <p:txBody>
          <a:bodyPr wrap="none" lIns="92075" tIns="46038" rIns="92075" bIns="46038">
            <a:spAutoFit/>
          </a:bodyPr>
          <a:lstStyle/>
          <a:p>
            <a:pPr algn="r" eaLnBrk="0" hangingPunct="0"/>
            <a:r>
              <a:rPr lang="en-US" altLang="en-US" sz="2000"/>
              <a:t> </a:t>
            </a:r>
            <a:r>
              <a:rPr lang="en-US" altLang="en-US" sz="1600">
                <a:solidFill>
                  <a:schemeClr val="accent2"/>
                </a:solidFill>
              </a:rPr>
              <a:t>4,4</a:t>
            </a:r>
            <a:r>
              <a:rPr lang="en-US" altLang="en-US" sz="2000">
                <a:solidFill>
                  <a:schemeClr val="accent2"/>
                </a:solidFill>
              </a:rPr>
              <a:t> </a:t>
            </a:r>
            <a:r>
              <a:rPr lang="en-US" altLang="en-US" sz="2000"/>
              <a:t>80</a:t>
            </a:r>
          </a:p>
        </p:txBody>
      </p:sp>
      <p:sp>
        <p:nvSpPr>
          <p:cNvPr id="17423" name="Rectangle 27"/>
          <p:cNvSpPr>
            <a:spLocks noChangeArrowheads="1"/>
          </p:cNvSpPr>
          <p:nvPr/>
        </p:nvSpPr>
        <p:spPr bwMode="auto">
          <a:xfrm>
            <a:off x="2986088" y="5113338"/>
            <a:ext cx="325437" cy="396875"/>
          </a:xfrm>
          <a:prstGeom prst="rect">
            <a:avLst/>
          </a:prstGeom>
          <a:noFill/>
          <a:ln w="9525">
            <a:noFill/>
            <a:miter lim="800000"/>
            <a:headEnd/>
            <a:tailEnd/>
          </a:ln>
        </p:spPr>
        <p:txBody>
          <a:bodyPr wrap="none" lIns="92075" tIns="46038" rIns="92075" bIns="46038">
            <a:spAutoFit/>
          </a:bodyPr>
          <a:lstStyle/>
          <a:p>
            <a:pPr algn="r" eaLnBrk="0" hangingPunct="0"/>
            <a:r>
              <a:rPr lang="en-US" altLang="en-US" sz="2000"/>
              <a:t>0</a:t>
            </a:r>
          </a:p>
        </p:txBody>
      </p:sp>
      <p:grpSp>
        <p:nvGrpSpPr>
          <p:cNvPr id="17424" name="Group 28"/>
          <p:cNvGrpSpPr>
            <a:grpSpLocks/>
          </p:cNvGrpSpPr>
          <p:nvPr/>
        </p:nvGrpSpPr>
        <p:grpSpPr bwMode="auto">
          <a:xfrm>
            <a:off x="3302000" y="3898900"/>
            <a:ext cx="3101975" cy="1533525"/>
            <a:chOff x="2338" y="2571"/>
            <a:chExt cx="2011" cy="914"/>
          </a:xfrm>
        </p:grpSpPr>
        <p:sp>
          <p:nvSpPr>
            <p:cNvPr id="17476" name="Freeform 29"/>
            <p:cNvSpPr>
              <a:spLocks/>
            </p:cNvSpPr>
            <p:nvPr/>
          </p:nvSpPr>
          <p:spPr bwMode="auto">
            <a:xfrm>
              <a:off x="2365" y="2571"/>
              <a:ext cx="1984" cy="880"/>
            </a:xfrm>
            <a:custGeom>
              <a:avLst/>
              <a:gdLst>
                <a:gd name="T0" fmla="*/ 0 w 1984"/>
                <a:gd name="T1" fmla="*/ 0 h 880"/>
                <a:gd name="T2" fmla="*/ 0 w 1984"/>
                <a:gd name="T3" fmla="*/ 879 h 880"/>
                <a:gd name="T4" fmla="*/ 1983 w 1984"/>
                <a:gd name="T5" fmla="*/ 879 h 880"/>
                <a:gd name="T6" fmla="*/ 0 60000 65536"/>
                <a:gd name="T7" fmla="*/ 0 60000 65536"/>
                <a:gd name="T8" fmla="*/ 0 60000 65536"/>
                <a:gd name="T9" fmla="*/ 0 w 1984"/>
                <a:gd name="T10" fmla="*/ 0 h 880"/>
                <a:gd name="T11" fmla="*/ 1984 w 1984"/>
                <a:gd name="T12" fmla="*/ 880 h 880"/>
              </a:gdLst>
              <a:ahLst/>
              <a:cxnLst>
                <a:cxn ang="T6">
                  <a:pos x="T0" y="T1"/>
                </a:cxn>
                <a:cxn ang="T7">
                  <a:pos x="T2" y="T3"/>
                </a:cxn>
                <a:cxn ang="T8">
                  <a:pos x="T4" y="T5"/>
                </a:cxn>
              </a:cxnLst>
              <a:rect l="T9" t="T10" r="T11" b="T12"/>
              <a:pathLst>
                <a:path w="1984" h="880">
                  <a:moveTo>
                    <a:pt x="0" y="0"/>
                  </a:moveTo>
                  <a:lnTo>
                    <a:pt x="0" y="879"/>
                  </a:lnTo>
                  <a:lnTo>
                    <a:pt x="1983" y="879"/>
                  </a:lnTo>
                </a:path>
              </a:pathLst>
            </a:custGeom>
            <a:noFill/>
            <a:ln w="25400" cap="rnd">
              <a:solidFill>
                <a:srgbClr val="FFFFFF"/>
              </a:solidFill>
              <a:round/>
              <a:headEnd type="none" w="sm" len="sm"/>
              <a:tailEnd type="none" w="sm" len="sm"/>
            </a:ln>
          </p:spPr>
          <p:txBody>
            <a:bodyPr/>
            <a:lstStyle/>
            <a:p>
              <a:endParaRPr lang="en-US"/>
            </a:p>
          </p:txBody>
        </p:sp>
        <p:sp>
          <p:nvSpPr>
            <p:cNvPr id="17477" name="Line 30"/>
            <p:cNvSpPr>
              <a:spLocks noChangeShapeType="1"/>
            </p:cNvSpPr>
            <p:nvPr/>
          </p:nvSpPr>
          <p:spPr bwMode="auto">
            <a:xfrm>
              <a:off x="2338" y="2571"/>
              <a:ext cx="23" cy="0"/>
            </a:xfrm>
            <a:prstGeom prst="line">
              <a:avLst/>
            </a:prstGeom>
            <a:noFill/>
            <a:ln w="25400">
              <a:solidFill>
                <a:srgbClr val="FFFFFF"/>
              </a:solidFill>
              <a:round/>
              <a:headEnd type="none" w="sm" len="sm"/>
              <a:tailEnd type="none" w="sm" len="sm"/>
            </a:ln>
          </p:spPr>
          <p:txBody>
            <a:bodyPr wrap="none" anchor="ctr"/>
            <a:lstStyle/>
            <a:p>
              <a:endParaRPr lang="en-US"/>
            </a:p>
          </p:txBody>
        </p:sp>
        <p:sp>
          <p:nvSpPr>
            <p:cNvPr id="17478" name="Line 31"/>
            <p:cNvSpPr>
              <a:spLocks noChangeShapeType="1"/>
            </p:cNvSpPr>
            <p:nvPr/>
          </p:nvSpPr>
          <p:spPr bwMode="auto">
            <a:xfrm>
              <a:off x="2338" y="2864"/>
              <a:ext cx="23" cy="0"/>
            </a:xfrm>
            <a:prstGeom prst="line">
              <a:avLst/>
            </a:prstGeom>
            <a:noFill/>
            <a:ln w="25400">
              <a:solidFill>
                <a:srgbClr val="FFFFFF"/>
              </a:solidFill>
              <a:round/>
              <a:headEnd type="none" w="sm" len="sm"/>
              <a:tailEnd type="none" w="sm" len="sm"/>
            </a:ln>
          </p:spPr>
          <p:txBody>
            <a:bodyPr wrap="none" anchor="ctr"/>
            <a:lstStyle/>
            <a:p>
              <a:endParaRPr lang="en-US"/>
            </a:p>
          </p:txBody>
        </p:sp>
        <p:sp>
          <p:nvSpPr>
            <p:cNvPr id="17479" name="Line 32"/>
            <p:cNvSpPr>
              <a:spLocks noChangeShapeType="1"/>
            </p:cNvSpPr>
            <p:nvPr/>
          </p:nvSpPr>
          <p:spPr bwMode="auto">
            <a:xfrm>
              <a:off x="2338" y="3157"/>
              <a:ext cx="23" cy="0"/>
            </a:xfrm>
            <a:prstGeom prst="line">
              <a:avLst/>
            </a:prstGeom>
            <a:noFill/>
            <a:ln w="25400">
              <a:solidFill>
                <a:srgbClr val="FFFFFF"/>
              </a:solidFill>
              <a:round/>
              <a:headEnd type="none" w="sm" len="sm"/>
              <a:tailEnd type="none" w="sm" len="sm"/>
            </a:ln>
          </p:spPr>
          <p:txBody>
            <a:bodyPr wrap="none" anchor="ctr"/>
            <a:lstStyle/>
            <a:p>
              <a:endParaRPr lang="en-US"/>
            </a:p>
          </p:txBody>
        </p:sp>
        <p:grpSp>
          <p:nvGrpSpPr>
            <p:cNvPr id="17480" name="Group 33"/>
            <p:cNvGrpSpPr>
              <a:grpSpLocks/>
            </p:cNvGrpSpPr>
            <p:nvPr/>
          </p:nvGrpSpPr>
          <p:grpSpPr bwMode="auto">
            <a:xfrm>
              <a:off x="2499" y="3452"/>
              <a:ext cx="1845" cy="33"/>
              <a:chOff x="2499" y="3452"/>
              <a:chExt cx="1845" cy="33"/>
            </a:xfrm>
          </p:grpSpPr>
          <p:sp>
            <p:nvSpPr>
              <p:cNvPr id="17481" name="Line 34"/>
              <p:cNvSpPr>
                <a:spLocks noChangeShapeType="1"/>
              </p:cNvSpPr>
              <p:nvPr/>
            </p:nvSpPr>
            <p:spPr bwMode="auto">
              <a:xfrm>
                <a:off x="2499" y="3452"/>
                <a:ext cx="0" cy="33"/>
              </a:xfrm>
              <a:prstGeom prst="line">
                <a:avLst/>
              </a:prstGeom>
              <a:noFill/>
              <a:ln w="25400">
                <a:solidFill>
                  <a:srgbClr val="FFFFFF"/>
                </a:solidFill>
                <a:round/>
                <a:headEnd type="none" w="sm" len="sm"/>
                <a:tailEnd type="none" w="sm" len="sm"/>
              </a:ln>
            </p:spPr>
            <p:txBody>
              <a:bodyPr wrap="none" anchor="ctr"/>
              <a:lstStyle/>
              <a:p>
                <a:endParaRPr lang="en-US"/>
              </a:p>
            </p:txBody>
          </p:sp>
          <p:sp>
            <p:nvSpPr>
              <p:cNvPr id="17482" name="Line 35"/>
              <p:cNvSpPr>
                <a:spLocks noChangeShapeType="1"/>
              </p:cNvSpPr>
              <p:nvPr/>
            </p:nvSpPr>
            <p:spPr bwMode="auto">
              <a:xfrm>
                <a:off x="2641" y="3452"/>
                <a:ext cx="0" cy="33"/>
              </a:xfrm>
              <a:prstGeom prst="line">
                <a:avLst/>
              </a:prstGeom>
              <a:noFill/>
              <a:ln w="25400">
                <a:solidFill>
                  <a:srgbClr val="FFFFFF"/>
                </a:solidFill>
                <a:round/>
                <a:headEnd type="none" w="sm" len="sm"/>
                <a:tailEnd type="none" w="sm" len="sm"/>
              </a:ln>
            </p:spPr>
            <p:txBody>
              <a:bodyPr wrap="none" anchor="ctr"/>
              <a:lstStyle/>
              <a:p>
                <a:endParaRPr lang="en-US"/>
              </a:p>
            </p:txBody>
          </p:sp>
          <p:sp>
            <p:nvSpPr>
              <p:cNvPr id="17483" name="Line 36"/>
              <p:cNvSpPr>
                <a:spLocks noChangeShapeType="1"/>
              </p:cNvSpPr>
              <p:nvPr/>
            </p:nvSpPr>
            <p:spPr bwMode="auto">
              <a:xfrm>
                <a:off x="2784" y="3452"/>
                <a:ext cx="0" cy="33"/>
              </a:xfrm>
              <a:prstGeom prst="line">
                <a:avLst/>
              </a:prstGeom>
              <a:noFill/>
              <a:ln w="25400">
                <a:solidFill>
                  <a:srgbClr val="FFFFFF"/>
                </a:solidFill>
                <a:round/>
                <a:headEnd type="none" w="sm" len="sm"/>
                <a:tailEnd type="none" w="sm" len="sm"/>
              </a:ln>
            </p:spPr>
            <p:txBody>
              <a:bodyPr wrap="none" anchor="ctr"/>
              <a:lstStyle/>
              <a:p>
                <a:endParaRPr lang="en-US"/>
              </a:p>
            </p:txBody>
          </p:sp>
          <p:sp>
            <p:nvSpPr>
              <p:cNvPr id="17484" name="Line 37"/>
              <p:cNvSpPr>
                <a:spLocks noChangeShapeType="1"/>
              </p:cNvSpPr>
              <p:nvPr/>
            </p:nvSpPr>
            <p:spPr bwMode="auto">
              <a:xfrm>
                <a:off x="2925" y="3452"/>
                <a:ext cx="0" cy="33"/>
              </a:xfrm>
              <a:prstGeom prst="line">
                <a:avLst/>
              </a:prstGeom>
              <a:noFill/>
              <a:ln w="25400">
                <a:solidFill>
                  <a:srgbClr val="FFFFFF"/>
                </a:solidFill>
                <a:round/>
                <a:headEnd type="none" w="sm" len="sm"/>
                <a:tailEnd type="none" w="sm" len="sm"/>
              </a:ln>
            </p:spPr>
            <p:txBody>
              <a:bodyPr wrap="none" anchor="ctr"/>
              <a:lstStyle/>
              <a:p>
                <a:endParaRPr lang="en-US"/>
              </a:p>
            </p:txBody>
          </p:sp>
          <p:sp>
            <p:nvSpPr>
              <p:cNvPr id="17485" name="Line 38"/>
              <p:cNvSpPr>
                <a:spLocks noChangeShapeType="1"/>
              </p:cNvSpPr>
              <p:nvPr/>
            </p:nvSpPr>
            <p:spPr bwMode="auto">
              <a:xfrm>
                <a:off x="3067" y="3452"/>
                <a:ext cx="0" cy="33"/>
              </a:xfrm>
              <a:prstGeom prst="line">
                <a:avLst/>
              </a:prstGeom>
              <a:noFill/>
              <a:ln w="25400">
                <a:solidFill>
                  <a:srgbClr val="FFFFFF"/>
                </a:solidFill>
                <a:round/>
                <a:headEnd type="none" w="sm" len="sm"/>
                <a:tailEnd type="none" w="sm" len="sm"/>
              </a:ln>
            </p:spPr>
            <p:txBody>
              <a:bodyPr wrap="none" anchor="ctr"/>
              <a:lstStyle/>
              <a:p>
                <a:endParaRPr lang="en-US"/>
              </a:p>
            </p:txBody>
          </p:sp>
          <p:sp>
            <p:nvSpPr>
              <p:cNvPr id="17486" name="Line 39"/>
              <p:cNvSpPr>
                <a:spLocks noChangeShapeType="1"/>
              </p:cNvSpPr>
              <p:nvPr/>
            </p:nvSpPr>
            <p:spPr bwMode="auto">
              <a:xfrm>
                <a:off x="3209" y="3452"/>
                <a:ext cx="0" cy="33"/>
              </a:xfrm>
              <a:prstGeom prst="line">
                <a:avLst/>
              </a:prstGeom>
              <a:noFill/>
              <a:ln w="25400">
                <a:solidFill>
                  <a:srgbClr val="FFFFFF"/>
                </a:solidFill>
                <a:round/>
                <a:headEnd type="none" w="sm" len="sm"/>
                <a:tailEnd type="none" w="sm" len="sm"/>
              </a:ln>
            </p:spPr>
            <p:txBody>
              <a:bodyPr wrap="none" anchor="ctr"/>
              <a:lstStyle/>
              <a:p>
                <a:endParaRPr lang="en-US"/>
              </a:p>
            </p:txBody>
          </p:sp>
          <p:sp>
            <p:nvSpPr>
              <p:cNvPr id="17487" name="Line 40"/>
              <p:cNvSpPr>
                <a:spLocks noChangeShapeType="1"/>
              </p:cNvSpPr>
              <p:nvPr/>
            </p:nvSpPr>
            <p:spPr bwMode="auto">
              <a:xfrm>
                <a:off x="3351" y="3452"/>
                <a:ext cx="0" cy="33"/>
              </a:xfrm>
              <a:prstGeom prst="line">
                <a:avLst/>
              </a:prstGeom>
              <a:noFill/>
              <a:ln w="25400">
                <a:solidFill>
                  <a:srgbClr val="FFFFFF"/>
                </a:solidFill>
                <a:round/>
                <a:headEnd type="none" w="sm" len="sm"/>
                <a:tailEnd type="none" w="sm" len="sm"/>
              </a:ln>
            </p:spPr>
            <p:txBody>
              <a:bodyPr wrap="none" anchor="ctr"/>
              <a:lstStyle/>
              <a:p>
                <a:endParaRPr lang="en-US"/>
              </a:p>
            </p:txBody>
          </p:sp>
          <p:sp>
            <p:nvSpPr>
              <p:cNvPr id="17488" name="Line 41"/>
              <p:cNvSpPr>
                <a:spLocks noChangeShapeType="1"/>
              </p:cNvSpPr>
              <p:nvPr/>
            </p:nvSpPr>
            <p:spPr bwMode="auto">
              <a:xfrm>
                <a:off x="3493" y="3452"/>
                <a:ext cx="0" cy="33"/>
              </a:xfrm>
              <a:prstGeom prst="line">
                <a:avLst/>
              </a:prstGeom>
              <a:noFill/>
              <a:ln w="25400">
                <a:solidFill>
                  <a:srgbClr val="FFFFFF"/>
                </a:solidFill>
                <a:round/>
                <a:headEnd type="none" w="sm" len="sm"/>
                <a:tailEnd type="none" w="sm" len="sm"/>
              </a:ln>
            </p:spPr>
            <p:txBody>
              <a:bodyPr wrap="none" anchor="ctr"/>
              <a:lstStyle/>
              <a:p>
                <a:endParaRPr lang="en-US"/>
              </a:p>
            </p:txBody>
          </p:sp>
          <p:sp>
            <p:nvSpPr>
              <p:cNvPr id="17489" name="Line 42"/>
              <p:cNvSpPr>
                <a:spLocks noChangeShapeType="1"/>
              </p:cNvSpPr>
              <p:nvPr/>
            </p:nvSpPr>
            <p:spPr bwMode="auto">
              <a:xfrm>
                <a:off x="3634" y="3452"/>
                <a:ext cx="0" cy="33"/>
              </a:xfrm>
              <a:prstGeom prst="line">
                <a:avLst/>
              </a:prstGeom>
              <a:noFill/>
              <a:ln w="25400">
                <a:solidFill>
                  <a:srgbClr val="FFFFFF"/>
                </a:solidFill>
                <a:round/>
                <a:headEnd type="none" w="sm" len="sm"/>
                <a:tailEnd type="none" w="sm" len="sm"/>
              </a:ln>
            </p:spPr>
            <p:txBody>
              <a:bodyPr wrap="none" anchor="ctr"/>
              <a:lstStyle/>
              <a:p>
                <a:endParaRPr lang="en-US"/>
              </a:p>
            </p:txBody>
          </p:sp>
          <p:sp>
            <p:nvSpPr>
              <p:cNvPr id="17490" name="Line 43"/>
              <p:cNvSpPr>
                <a:spLocks noChangeShapeType="1"/>
              </p:cNvSpPr>
              <p:nvPr/>
            </p:nvSpPr>
            <p:spPr bwMode="auto">
              <a:xfrm>
                <a:off x="3776" y="3452"/>
                <a:ext cx="0" cy="33"/>
              </a:xfrm>
              <a:prstGeom prst="line">
                <a:avLst/>
              </a:prstGeom>
              <a:noFill/>
              <a:ln w="25400">
                <a:solidFill>
                  <a:srgbClr val="FFFFFF"/>
                </a:solidFill>
                <a:round/>
                <a:headEnd type="none" w="sm" len="sm"/>
                <a:tailEnd type="none" w="sm" len="sm"/>
              </a:ln>
            </p:spPr>
            <p:txBody>
              <a:bodyPr wrap="none" anchor="ctr"/>
              <a:lstStyle/>
              <a:p>
                <a:endParaRPr lang="en-US"/>
              </a:p>
            </p:txBody>
          </p:sp>
          <p:sp>
            <p:nvSpPr>
              <p:cNvPr id="17491" name="Line 44"/>
              <p:cNvSpPr>
                <a:spLocks noChangeShapeType="1"/>
              </p:cNvSpPr>
              <p:nvPr/>
            </p:nvSpPr>
            <p:spPr bwMode="auto">
              <a:xfrm>
                <a:off x="3919" y="3452"/>
                <a:ext cx="0" cy="33"/>
              </a:xfrm>
              <a:prstGeom prst="line">
                <a:avLst/>
              </a:prstGeom>
              <a:noFill/>
              <a:ln w="25400">
                <a:solidFill>
                  <a:srgbClr val="FFFFFF"/>
                </a:solidFill>
                <a:round/>
                <a:headEnd type="none" w="sm" len="sm"/>
                <a:tailEnd type="none" w="sm" len="sm"/>
              </a:ln>
            </p:spPr>
            <p:txBody>
              <a:bodyPr wrap="none" anchor="ctr"/>
              <a:lstStyle/>
              <a:p>
                <a:endParaRPr lang="en-US"/>
              </a:p>
            </p:txBody>
          </p:sp>
          <p:sp>
            <p:nvSpPr>
              <p:cNvPr id="17492" name="Line 45"/>
              <p:cNvSpPr>
                <a:spLocks noChangeShapeType="1"/>
              </p:cNvSpPr>
              <p:nvPr/>
            </p:nvSpPr>
            <p:spPr bwMode="auto">
              <a:xfrm>
                <a:off x="4060" y="3452"/>
                <a:ext cx="0" cy="33"/>
              </a:xfrm>
              <a:prstGeom prst="line">
                <a:avLst/>
              </a:prstGeom>
              <a:noFill/>
              <a:ln w="25400">
                <a:solidFill>
                  <a:srgbClr val="FFFFFF"/>
                </a:solidFill>
                <a:round/>
                <a:headEnd type="none" w="sm" len="sm"/>
                <a:tailEnd type="none" w="sm" len="sm"/>
              </a:ln>
            </p:spPr>
            <p:txBody>
              <a:bodyPr wrap="none" anchor="ctr"/>
              <a:lstStyle/>
              <a:p>
                <a:endParaRPr lang="en-US"/>
              </a:p>
            </p:txBody>
          </p:sp>
          <p:sp>
            <p:nvSpPr>
              <p:cNvPr id="17493" name="Line 46"/>
              <p:cNvSpPr>
                <a:spLocks noChangeShapeType="1"/>
              </p:cNvSpPr>
              <p:nvPr/>
            </p:nvSpPr>
            <p:spPr bwMode="auto">
              <a:xfrm>
                <a:off x="4202" y="3452"/>
                <a:ext cx="0" cy="33"/>
              </a:xfrm>
              <a:prstGeom prst="line">
                <a:avLst/>
              </a:prstGeom>
              <a:noFill/>
              <a:ln w="25400">
                <a:solidFill>
                  <a:srgbClr val="FFFFFF"/>
                </a:solidFill>
                <a:round/>
                <a:headEnd type="none" w="sm" len="sm"/>
                <a:tailEnd type="none" w="sm" len="sm"/>
              </a:ln>
            </p:spPr>
            <p:txBody>
              <a:bodyPr wrap="none" anchor="ctr"/>
              <a:lstStyle/>
              <a:p>
                <a:endParaRPr lang="en-US"/>
              </a:p>
            </p:txBody>
          </p:sp>
          <p:sp>
            <p:nvSpPr>
              <p:cNvPr id="17494" name="Line 47"/>
              <p:cNvSpPr>
                <a:spLocks noChangeShapeType="1"/>
              </p:cNvSpPr>
              <p:nvPr/>
            </p:nvSpPr>
            <p:spPr bwMode="auto">
              <a:xfrm>
                <a:off x="4344" y="3452"/>
                <a:ext cx="0" cy="33"/>
              </a:xfrm>
              <a:prstGeom prst="line">
                <a:avLst/>
              </a:prstGeom>
              <a:noFill/>
              <a:ln w="25400">
                <a:solidFill>
                  <a:srgbClr val="FFFFFF"/>
                </a:solidFill>
                <a:round/>
                <a:headEnd type="none" w="sm" len="sm"/>
                <a:tailEnd type="none" w="sm" len="sm"/>
              </a:ln>
            </p:spPr>
            <p:txBody>
              <a:bodyPr wrap="none" anchor="ctr"/>
              <a:lstStyle/>
              <a:p>
                <a:endParaRPr lang="en-US"/>
              </a:p>
            </p:txBody>
          </p:sp>
        </p:grpSp>
      </p:grpSp>
      <p:sp>
        <p:nvSpPr>
          <p:cNvPr id="17425" name="Rectangle 48"/>
          <p:cNvSpPr>
            <a:spLocks noChangeArrowheads="1"/>
          </p:cNvSpPr>
          <p:nvPr/>
        </p:nvSpPr>
        <p:spPr bwMode="auto">
          <a:xfrm>
            <a:off x="3208338" y="5426075"/>
            <a:ext cx="296862" cy="336550"/>
          </a:xfrm>
          <a:prstGeom prst="rect">
            <a:avLst/>
          </a:prstGeom>
          <a:noFill/>
          <a:ln w="9525">
            <a:noFill/>
            <a:miter lim="800000"/>
            <a:headEnd/>
            <a:tailEnd/>
          </a:ln>
        </p:spPr>
        <p:txBody>
          <a:bodyPr wrap="none" lIns="92075" tIns="46038" rIns="92075" bIns="46038">
            <a:spAutoFit/>
          </a:bodyPr>
          <a:lstStyle/>
          <a:p>
            <a:pPr algn="ctr" eaLnBrk="0" hangingPunct="0"/>
            <a:r>
              <a:rPr lang="en-US" altLang="en-US" sz="1600"/>
              <a:t>7</a:t>
            </a:r>
          </a:p>
        </p:txBody>
      </p:sp>
      <p:sp>
        <p:nvSpPr>
          <p:cNvPr id="17426" name="Rectangle 49"/>
          <p:cNvSpPr>
            <a:spLocks noChangeArrowheads="1"/>
          </p:cNvSpPr>
          <p:nvPr/>
        </p:nvSpPr>
        <p:spPr bwMode="auto">
          <a:xfrm>
            <a:off x="3400425" y="5426075"/>
            <a:ext cx="296863" cy="336550"/>
          </a:xfrm>
          <a:prstGeom prst="rect">
            <a:avLst/>
          </a:prstGeom>
          <a:noFill/>
          <a:ln w="9525">
            <a:noFill/>
            <a:miter lim="800000"/>
            <a:headEnd/>
            <a:tailEnd/>
          </a:ln>
        </p:spPr>
        <p:txBody>
          <a:bodyPr wrap="none" lIns="92075" tIns="46038" rIns="92075" bIns="46038">
            <a:spAutoFit/>
          </a:bodyPr>
          <a:lstStyle/>
          <a:p>
            <a:pPr algn="ctr" eaLnBrk="0" hangingPunct="0"/>
            <a:r>
              <a:rPr lang="en-US" altLang="en-US" sz="1600"/>
              <a:t>8</a:t>
            </a:r>
          </a:p>
        </p:txBody>
      </p:sp>
      <p:sp>
        <p:nvSpPr>
          <p:cNvPr id="17427" name="Rectangle 50"/>
          <p:cNvSpPr>
            <a:spLocks noChangeArrowheads="1"/>
          </p:cNvSpPr>
          <p:nvPr/>
        </p:nvSpPr>
        <p:spPr bwMode="auto">
          <a:xfrm>
            <a:off x="3617913" y="5426075"/>
            <a:ext cx="296862" cy="336550"/>
          </a:xfrm>
          <a:prstGeom prst="rect">
            <a:avLst/>
          </a:prstGeom>
          <a:noFill/>
          <a:ln w="9525">
            <a:noFill/>
            <a:miter lim="800000"/>
            <a:headEnd/>
            <a:tailEnd/>
          </a:ln>
        </p:spPr>
        <p:txBody>
          <a:bodyPr wrap="none" lIns="92075" tIns="46038" rIns="92075" bIns="46038">
            <a:spAutoFit/>
          </a:bodyPr>
          <a:lstStyle/>
          <a:p>
            <a:pPr algn="ctr" eaLnBrk="0" hangingPunct="0"/>
            <a:r>
              <a:rPr lang="en-US" altLang="en-US" sz="1600"/>
              <a:t>9</a:t>
            </a:r>
          </a:p>
        </p:txBody>
      </p:sp>
      <p:sp>
        <p:nvSpPr>
          <p:cNvPr id="17428" name="Rectangle 51"/>
          <p:cNvSpPr>
            <a:spLocks noChangeArrowheads="1"/>
          </p:cNvSpPr>
          <p:nvPr/>
        </p:nvSpPr>
        <p:spPr bwMode="auto">
          <a:xfrm>
            <a:off x="3767138" y="5426075"/>
            <a:ext cx="409575" cy="336550"/>
          </a:xfrm>
          <a:prstGeom prst="rect">
            <a:avLst/>
          </a:prstGeom>
          <a:noFill/>
          <a:ln w="9525">
            <a:noFill/>
            <a:miter lim="800000"/>
            <a:headEnd/>
            <a:tailEnd/>
          </a:ln>
        </p:spPr>
        <p:txBody>
          <a:bodyPr wrap="none" lIns="92075" tIns="46038" rIns="92075" bIns="46038">
            <a:spAutoFit/>
          </a:bodyPr>
          <a:lstStyle/>
          <a:p>
            <a:pPr algn="ctr" eaLnBrk="0" hangingPunct="0"/>
            <a:r>
              <a:rPr lang="en-US" altLang="en-US" sz="1600"/>
              <a:t>10</a:t>
            </a:r>
          </a:p>
        </p:txBody>
      </p:sp>
      <p:sp>
        <p:nvSpPr>
          <p:cNvPr id="17429" name="Rectangle 52"/>
          <p:cNvSpPr>
            <a:spLocks noChangeArrowheads="1"/>
          </p:cNvSpPr>
          <p:nvPr/>
        </p:nvSpPr>
        <p:spPr bwMode="auto">
          <a:xfrm>
            <a:off x="4000500" y="5426075"/>
            <a:ext cx="409575" cy="336550"/>
          </a:xfrm>
          <a:prstGeom prst="rect">
            <a:avLst/>
          </a:prstGeom>
          <a:noFill/>
          <a:ln w="9525">
            <a:noFill/>
            <a:miter lim="800000"/>
            <a:headEnd/>
            <a:tailEnd/>
          </a:ln>
        </p:spPr>
        <p:txBody>
          <a:bodyPr wrap="none" lIns="92075" tIns="46038" rIns="92075" bIns="46038">
            <a:spAutoFit/>
          </a:bodyPr>
          <a:lstStyle/>
          <a:p>
            <a:pPr algn="ctr" eaLnBrk="0" hangingPunct="0"/>
            <a:r>
              <a:rPr lang="en-US" altLang="en-US" sz="1600"/>
              <a:t>11</a:t>
            </a:r>
          </a:p>
        </p:txBody>
      </p:sp>
      <p:sp>
        <p:nvSpPr>
          <p:cNvPr id="17430" name="Rectangle 53"/>
          <p:cNvSpPr>
            <a:spLocks noChangeArrowheads="1"/>
          </p:cNvSpPr>
          <p:nvPr/>
        </p:nvSpPr>
        <p:spPr bwMode="auto">
          <a:xfrm>
            <a:off x="4232275" y="5426075"/>
            <a:ext cx="409575" cy="336550"/>
          </a:xfrm>
          <a:prstGeom prst="rect">
            <a:avLst/>
          </a:prstGeom>
          <a:noFill/>
          <a:ln w="9525">
            <a:noFill/>
            <a:miter lim="800000"/>
            <a:headEnd/>
            <a:tailEnd/>
          </a:ln>
        </p:spPr>
        <p:txBody>
          <a:bodyPr wrap="none" lIns="92075" tIns="46038" rIns="92075" bIns="46038">
            <a:spAutoFit/>
          </a:bodyPr>
          <a:lstStyle/>
          <a:p>
            <a:pPr algn="ctr" eaLnBrk="0" hangingPunct="0"/>
            <a:r>
              <a:rPr lang="en-US" altLang="en-US" sz="1600"/>
              <a:t>12</a:t>
            </a:r>
          </a:p>
        </p:txBody>
      </p:sp>
      <p:sp>
        <p:nvSpPr>
          <p:cNvPr id="17431" name="Rectangle 54"/>
          <p:cNvSpPr>
            <a:spLocks noChangeArrowheads="1"/>
          </p:cNvSpPr>
          <p:nvPr/>
        </p:nvSpPr>
        <p:spPr bwMode="auto">
          <a:xfrm>
            <a:off x="4494213" y="5426075"/>
            <a:ext cx="296862" cy="336550"/>
          </a:xfrm>
          <a:prstGeom prst="rect">
            <a:avLst/>
          </a:prstGeom>
          <a:noFill/>
          <a:ln w="9525">
            <a:noFill/>
            <a:miter lim="800000"/>
            <a:headEnd/>
            <a:tailEnd/>
          </a:ln>
        </p:spPr>
        <p:txBody>
          <a:bodyPr wrap="none" lIns="92075" tIns="46038" rIns="92075" bIns="46038">
            <a:spAutoFit/>
          </a:bodyPr>
          <a:lstStyle/>
          <a:p>
            <a:pPr algn="ctr" eaLnBrk="0" hangingPunct="0"/>
            <a:r>
              <a:rPr lang="en-US" altLang="en-US" sz="1600"/>
              <a:t>1</a:t>
            </a:r>
          </a:p>
        </p:txBody>
      </p:sp>
      <p:sp>
        <p:nvSpPr>
          <p:cNvPr id="17432" name="Rectangle 55"/>
          <p:cNvSpPr>
            <a:spLocks noChangeArrowheads="1"/>
          </p:cNvSpPr>
          <p:nvPr/>
        </p:nvSpPr>
        <p:spPr bwMode="auto">
          <a:xfrm>
            <a:off x="4724400" y="5426075"/>
            <a:ext cx="296863" cy="336550"/>
          </a:xfrm>
          <a:prstGeom prst="rect">
            <a:avLst/>
          </a:prstGeom>
          <a:noFill/>
          <a:ln w="9525">
            <a:noFill/>
            <a:miter lim="800000"/>
            <a:headEnd/>
            <a:tailEnd/>
          </a:ln>
        </p:spPr>
        <p:txBody>
          <a:bodyPr wrap="none" lIns="92075" tIns="46038" rIns="92075" bIns="46038">
            <a:spAutoFit/>
          </a:bodyPr>
          <a:lstStyle/>
          <a:p>
            <a:pPr algn="ctr" eaLnBrk="0" hangingPunct="0"/>
            <a:r>
              <a:rPr lang="en-US" altLang="en-US" sz="1600"/>
              <a:t>2</a:t>
            </a:r>
          </a:p>
        </p:txBody>
      </p:sp>
      <p:sp>
        <p:nvSpPr>
          <p:cNvPr id="17433" name="Rectangle 56"/>
          <p:cNvSpPr>
            <a:spLocks noChangeArrowheads="1"/>
          </p:cNvSpPr>
          <p:nvPr/>
        </p:nvSpPr>
        <p:spPr bwMode="auto">
          <a:xfrm>
            <a:off x="4932363" y="5426075"/>
            <a:ext cx="296862" cy="336550"/>
          </a:xfrm>
          <a:prstGeom prst="rect">
            <a:avLst/>
          </a:prstGeom>
          <a:noFill/>
          <a:ln w="9525">
            <a:noFill/>
            <a:miter lim="800000"/>
            <a:headEnd/>
            <a:tailEnd/>
          </a:ln>
        </p:spPr>
        <p:txBody>
          <a:bodyPr wrap="none" lIns="92075" tIns="46038" rIns="92075" bIns="46038">
            <a:spAutoFit/>
          </a:bodyPr>
          <a:lstStyle/>
          <a:p>
            <a:pPr algn="ctr" eaLnBrk="0" hangingPunct="0"/>
            <a:r>
              <a:rPr lang="en-US" altLang="en-US" sz="1600"/>
              <a:t>3</a:t>
            </a:r>
          </a:p>
        </p:txBody>
      </p:sp>
      <p:sp>
        <p:nvSpPr>
          <p:cNvPr id="17434" name="Rectangle 57"/>
          <p:cNvSpPr>
            <a:spLocks noChangeArrowheads="1"/>
          </p:cNvSpPr>
          <p:nvPr/>
        </p:nvSpPr>
        <p:spPr bwMode="auto">
          <a:xfrm>
            <a:off x="5153025" y="5426075"/>
            <a:ext cx="296863" cy="336550"/>
          </a:xfrm>
          <a:prstGeom prst="rect">
            <a:avLst/>
          </a:prstGeom>
          <a:noFill/>
          <a:ln w="9525">
            <a:noFill/>
            <a:miter lim="800000"/>
            <a:headEnd/>
            <a:tailEnd/>
          </a:ln>
        </p:spPr>
        <p:txBody>
          <a:bodyPr wrap="none" lIns="92075" tIns="46038" rIns="92075" bIns="46038">
            <a:spAutoFit/>
          </a:bodyPr>
          <a:lstStyle/>
          <a:p>
            <a:pPr algn="ctr" eaLnBrk="0" hangingPunct="0"/>
            <a:r>
              <a:rPr lang="en-US" altLang="en-US" sz="1600"/>
              <a:t>4</a:t>
            </a:r>
          </a:p>
        </p:txBody>
      </p:sp>
      <p:sp>
        <p:nvSpPr>
          <p:cNvPr id="17435" name="Rectangle 58"/>
          <p:cNvSpPr>
            <a:spLocks noChangeArrowheads="1"/>
          </p:cNvSpPr>
          <p:nvPr/>
        </p:nvSpPr>
        <p:spPr bwMode="auto">
          <a:xfrm>
            <a:off x="5372100" y="5426075"/>
            <a:ext cx="296863" cy="336550"/>
          </a:xfrm>
          <a:prstGeom prst="rect">
            <a:avLst/>
          </a:prstGeom>
          <a:noFill/>
          <a:ln w="9525">
            <a:noFill/>
            <a:miter lim="800000"/>
            <a:headEnd/>
            <a:tailEnd/>
          </a:ln>
        </p:spPr>
        <p:txBody>
          <a:bodyPr wrap="none" lIns="92075" tIns="46038" rIns="92075" bIns="46038">
            <a:spAutoFit/>
          </a:bodyPr>
          <a:lstStyle/>
          <a:p>
            <a:pPr algn="ctr" eaLnBrk="0" hangingPunct="0"/>
            <a:r>
              <a:rPr lang="en-US" altLang="en-US" sz="1600"/>
              <a:t>5</a:t>
            </a:r>
          </a:p>
        </p:txBody>
      </p:sp>
      <p:sp>
        <p:nvSpPr>
          <p:cNvPr id="17436" name="Rectangle 59"/>
          <p:cNvSpPr>
            <a:spLocks noChangeArrowheads="1"/>
          </p:cNvSpPr>
          <p:nvPr/>
        </p:nvSpPr>
        <p:spPr bwMode="auto">
          <a:xfrm>
            <a:off x="5603875" y="5426075"/>
            <a:ext cx="296863" cy="336550"/>
          </a:xfrm>
          <a:prstGeom prst="rect">
            <a:avLst/>
          </a:prstGeom>
          <a:noFill/>
          <a:ln w="9525">
            <a:noFill/>
            <a:miter lim="800000"/>
            <a:headEnd/>
            <a:tailEnd/>
          </a:ln>
        </p:spPr>
        <p:txBody>
          <a:bodyPr wrap="none" lIns="92075" tIns="46038" rIns="92075" bIns="46038">
            <a:spAutoFit/>
          </a:bodyPr>
          <a:lstStyle/>
          <a:p>
            <a:pPr algn="ctr" eaLnBrk="0" hangingPunct="0"/>
            <a:r>
              <a:rPr lang="en-US" altLang="en-US" sz="1600"/>
              <a:t>6</a:t>
            </a:r>
          </a:p>
        </p:txBody>
      </p:sp>
      <p:sp>
        <p:nvSpPr>
          <p:cNvPr id="17437" name="Rectangle 60"/>
          <p:cNvSpPr>
            <a:spLocks noChangeArrowheads="1"/>
          </p:cNvSpPr>
          <p:nvPr/>
        </p:nvSpPr>
        <p:spPr bwMode="auto">
          <a:xfrm>
            <a:off x="5821363" y="5426075"/>
            <a:ext cx="296862" cy="336550"/>
          </a:xfrm>
          <a:prstGeom prst="rect">
            <a:avLst/>
          </a:prstGeom>
          <a:noFill/>
          <a:ln w="9525">
            <a:noFill/>
            <a:miter lim="800000"/>
            <a:headEnd/>
            <a:tailEnd/>
          </a:ln>
        </p:spPr>
        <p:txBody>
          <a:bodyPr wrap="none" lIns="92075" tIns="46038" rIns="92075" bIns="46038">
            <a:spAutoFit/>
          </a:bodyPr>
          <a:lstStyle/>
          <a:p>
            <a:pPr algn="ctr" eaLnBrk="0" hangingPunct="0"/>
            <a:r>
              <a:rPr lang="en-US" altLang="en-US" sz="1600"/>
              <a:t>7</a:t>
            </a:r>
          </a:p>
        </p:txBody>
      </p:sp>
      <p:sp>
        <p:nvSpPr>
          <p:cNvPr id="17438" name="Rectangle 61"/>
          <p:cNvSpPr>
            <a:spLocks noChangeArrowheads="1"/>
          </p:cNvSpPr>
          <p:nvPr/>
        </p:nvSpPr>
        <p:spPr bwMode="auto">
          <a:xfrm>
            <a:off x="6042025" y="5426075"/>
            <a:ext cx="296863" cy="336550"/>
          </a:xfrm>
          <a:prstGeom prst="rect">
            <a:avLst/>
          </a:prstGeom>
          <a:noFill/>
          <a:ln w="9525">
            <a:noFill/>
            <a:miter lim="800000"/>
            <a:headEnd/>
            <a:tailEnd/>
          </a:ln>
        </p:spPr>
        <p:txBody>
          <a:bodyPr wrap="none" lIns="92075" tIns="46038" rIns="92075" bIns="46038">
            <a:spAutoFit/>
          </a:bodyPr>
          <a:lstStyle/>
          <a:p>
            <a:pPr algn="ctr" eaLnBrk="0" hangingPunct="0"/>
            <a:r>
              <a:rPr lang="en-US" altLang="en-US" sz="1600"/>
              <a:t>8</a:t>
            </a:r>
          </a:p>
        </p:txBody>
      </p:sp>
      <p:sp>
        <p:nvSpPr>
          <p:cNvPr id="17439" name="Rectangle 62"/>
          <p:cNvSpPr>
            <a:spLocks noChangeArrowheads="1"/>
          </p:cNvSpPr>
          <p:nvPr/>
        </p:nvSpPr>
        <p:spPr bwMode="auto">
          <a:xfrm>
            <a:off x="6259513" y="5426075"/>
            <a:ext cx="296862" cy="336550"/>
          </a:xfrm>
          <a:prstGeom prst="rect">
            <a:avLst/>
          </a:prstGeom>
          <a:noFill/>
          <a:ln w="9525">
            <a:noFill/>
            <a:miter lim="800000"/>
            <a:headEnd/>
            <a:tailEnd/>
          </a:ln>
        </p:spPr>
        <p:txBody>
          <a:bodyPr wrap="none" lIns="92075" tIns="46038" rIns="92075" bIns="46038">
            <a:spAutoFit/>
          </a:bodyPr>
          <a:lstStyle/>
          <a:p>
            <a:pPr algn="ctr" eaLnBrk="0" hangingPunct="0"/>
            <a:r>
              <a:rPr lang="en-US" altLang="en-US" sz="1600"/>
              <a:t>9</a:t>
            </a:r>
          </a:p>
        </p:txBody>
      </p:sp>
      <p:sp>
        <p:nvSpPr>
          <p:cNvPr id="17440" name="Rectangle 63"/>
          <p:cNvSpPr>
            <a:spLocks noChangeArrowheads="1"/>
          </p:cNvSpPr>
          <p:nvPr/>
        </p:nvSpPr>
        <p:spPr bwMode="auto">
          <a:xfrm>
            <a:off x="3592513" y="5664200"/>
            <a:ext cx="749300" cy="231775"/>
          </a:xfrm>
          <a:prstGeom prst="rect">
            <a:avLst/>
          </a:prstGeom>
          <a:noFill/>
          <a:ln w="9525">
            <a:noFill/>
            <a:miter lim="800000"/>
            <a:headEnd/>
            <a:tailEnd/>
          </a:ln>
        </p:spPr>
        <p:txBody>
          <a:bodyPr wrap="none" lIns="92075" tIns="46038" rIns="92075" bIns="46038">
            <a:spAutoFit/>
          </a:bodyPr>
          <a:lstStyle/>
          <a:p>
            <a:pPr algn="ctr" eaLnBrk="0" hangingPunct="0"/>
            <a:r>
              <a:rPr lang="en-US" altLang="en-US" sz="900"/>
              <a:t>Before noon</a:t>
            </a:r>
          </a:p>
        </p:txBody>
      </p:sp>
      <p:sp>
        <p:nvSpPr>
          <p:cNvPr id="17441" name="Rectangle 64"/>
          <p:cNvSpPr>
            <a:spLocks noChangeArrowheads="1"/>
          </p:cNvSpPr>
          <p:nvPr/>
        </p:nvSpPr>
        <p:spPr bwMode="auto">
          <a:xfrm>
            <a:off x="5665788" y="5664200"/>
            <a:ext cx="865187" cy="231775"/>
          </a:xfrm>
          <a:prstGeom prst="rect">
            <a:avLst/>
          </a:prstGeom>
          <a:noFill/>
          <a:ln w="9525">
            <a:noFill/>
            <a:miter lim="800000"/>
            <a:headEnd/>
            <a:tailEnd/>
          </a:ln>
        </p:spPr>
        <p:txBody>
          <a:bodyPr wrap="none" lIns="92075" tIns="46038" rIns="92075" bIns="46038">
            <a:spAutoFit/>
          </a:bodyPr>
          <a:lstStyle/>
          <a:p>
            <a:pPr algn="ctr" eaLnBrk="0" hangingPunct="0"/>
            <a:r>
              <a:rPr lang="en-US" altLang="en-US" sz="900"/>
              <a:t>Pm</a:t>
            </a:r>
            <a:endParaRPr lang="en-US" altLang="en-US"/>
          </a:p>
        </p:txBody>
      </p:sp>
      <p:sp>
        <p:nvSpPr>
          <p:cNvPr id="17442" name="Rectangle 65"/>
          <p:cNvSpPr>
            <a:spLocks noChangeArrowheads="1"/>
          </p:cNvSpPr>
          <p:nvPr/>
        </p:nvSpPr>
        <p:spPr bwMode="auto">
          <a:xfrm rot="-1560000">
            <a:off x="3567113" y="1443038"/>
            <a:ext cx="1004887" cy="339725"/>
          </a:xfrm>
          <a:prstGeom prst="rect">
            <a:avLst/>
          </a:prstGeom>
          <a:noFill/>
          <a:ln w="9525">
            <a:noFill/>
            <a:miter lim="800000"/>
            <a:headEnd/>
            <a:tailEnd/>
          </a:ln>
        </p:spPr>
        <p:txBody>
          <a:bodyPr wrap="none" lIns="92075" tIns="46038" rIns="92075" bIns="46038">
            <a:spAutoFit/>
          </a:bodyPr>
          <a:lstStyle/>
          <a:p>
            <a:pPr algn="ctr" eaLnBrk="0" hangingPunct="0"/>
            <a:r>
              <a:rPr lang="en-US" altLang="en-US" sz="1600"/>
              <a:t>The breakfast</a:t>
            </a:r>
          </a:p>
        </p:txBody>
      </p:sp>
      <p:sp>
        <p:nvSpPr>
          <p:cNvPr id="17443" name="Rectangle 66"/>
          <p:cNvSpPr>
            <a:spLocks noChangeArrowheads="1"/>
          </p:cNvSpPr>
          <p:nvPr/>
        </p:nvSpPr>
        <p:spPr bwMode="auto">
          <a:xfrm rot="-1560000">
            <a:off x="4368800" y="1498600"/>
            <a:ext cx="798513" cy="339725"/>
          </a:xfrm>
          <a:prstGeom prst="rect">
            <a:avLst/>
          </a:prstGeom>
          <a:noFill/>
          <a:ln w="9525">
            <a:noFill/>
            <a:miter lim="800000"/>
            <a:headEnd/>
            <a:tailEnd/>
          </a:ln>
        </p:spPr>
        <p:txBody>
          <a:bodyPr wrap="none" lIns="92075" tIns="46038" rIns="92075" bIns="46038">
            <a:spAutoFit/>
          </a:bodyPr>
          <a:lstStyle/>
          <a:p>
            <a:pPr algn="ctr" eaLnBrk="0" hangingPunct="0"/>
            <a:r>
              <a:rPr lang="en-US" altLang="en-US" sz="1600"/>
              <a:t>Lunch</a:t>
            </a:r>
          </a:p>
        </p:txBody>
      </p:sp>
      <p:sp>
        <p:nvSpPr>
          <p:cNvPr id="17444" name="Rectangle 67"/>
          <p:cNvSpPr>
            <a:spLocks noChangeArrowheads="1"/>
          </p:cNvSpPr>
          <p:nvPr/>
        </p:nvSpPr>
        <p:spPr bwMode="auto">
          <a:xfrm rot="-1560000">
            <a:off x="5430838" y="1514475"/>
            <a:ext cx="846137" cy="339725"/>
          </a:xfrm>
          <a:prstGeom prst="rect">
            <a:avLst/>
          </a:prstGeom>
          <a:noFill/>
          <a:ln w="9525">
            <a:noFill/>
            <a:miter lim="800000"/>
            <a:headEnd/>
            <a:tailEnd/>
          </a:ln>
        </p:spPr>
        <p:txBody>
          <a:bodyPr wrap="none" lIns="92075" tIns="46038" rIns="92075" bIns="46038">
            <a:spAutoFit/>
          </a:bodyPr>
          <a:lstStyle/>
          <a:p>
            <a:pPr algn="ctr" eaLnBrk="0" hangingPunct="0"/>
            <a:r>
              <a:rPr lang="en-US" altLang="en-US" sz="1600"/>
              <a:t>Dinner</a:t>
            </a:r>
          </a:p>
        </p:txBody>
      </p:sp>
      <p:sp>
        <p:nvSpPr>
          <p:cNvPr id="17445" name="Freeform 68"/>
          <p:cNvSpPr>
            <a:spLocks/>
          </p:cNvSpPr>
          <p:nvPr/>
        </p:nvSpPr>
        <p:spPr bwMode="auto">
          <a:xfrm>
            <a:off x="3455988" y="4032250"/>
            <a:ext cx="2947987" cy="615950"/>
          </a:xfrm>
          <a:custGeom>
            <a:avLst/>
            <a:gdLst>
              <a:gd name="T0" fmla="*/ 2147483647 w 1910"/>
              <a:gd name="T1" fmla="*/ 2147483647 h 367"/>
              <a:gd name="T2" fmla="*/ 2147483647 w 1910"/>
              <a:gd name="T3" fmla="*/ 2147483647 h 367"/>
              <a:gd name="T4" fmla="*/ 2147483647 w 1910"/>
              <a:gd name="T5" fmla="*/ 2147483647 h 367"/>
              <a:gd name="T6" fmla="*/ 2147483647 w 1910"/>
              <a:gd name="T7" fmla="*/ 2147483647 h 367"/>
              <a:gd name="T8" fmla="*/ 2147483647 w 1910"/>
              <a:gd name="T9" fmla="*/ 2147483647 h 367"/>
              <a:gd name="T10" fmla="*/ 2147483647 w 1910"/>
              <a:gd name="T11" fmla="*/ 2147483647 h 367"/>
              <a:gd name="T12" fmla="*/ 2147483647 w 1910"/>
              <a:gd name="T13" fmla="*/ 2147483647 h 367"/>
              <a:gd name="T14" fmla="*/ 2147483647 w 1910"/>
              <a:gd name="T15" fmla="*/ 2147483647 h 367"/>
              <a:gd name="T16" fmla="*/ 2147483647 w 1910"/>
              <a:gd name="T17" fmla="*/ 2147483647 h 367"/>
              <a:gd name="T18" fmla="*/ 2147483647 w 1910"/>
              <a:gd name="T19" fmla="*/ 2147483647 h 367"/>
              <a:gd name="T20" fmla="*/ 2147483647 w 1910"/>
              <a:gd name="T21" fmla="*/ 2147483647 h 367"/>
              <a:gd name="T22" fmla="*/ 2147483647 w 1910"/>
              <a:gd name="T23" fmla="*/ 2147483647 h 367"/>
              <a:gd name="T24" fmla="*/ 2147483647 w 1910"/>
              <a:gd name="T25" fmla="*/ 2147483647 h 367"/>
              <a:gd name="T26" fmla="*/ 2147483647 w 1910"/>
              <a:gd name="T27" fmla="*/ 2147483647 h 367"/>
              <a:gd name="T28" fmla="*/ 2147483647 w 1910"/>
              <a:gd name="T29" fmla="*/ 2147483647 h 367"/>
              <a:gd name="T30" fmla="*/ 2147483647 w 1910"/>
              <a:gd name="T31" fmla="*/ 2147483647 h 367"/>
              <a:gd name="T32" fmla="*/ 2147483647 w 1910"/>
              <a:gd name="T33" fmla="*/ 2147483647 h 367"/>
              <a:gd name="T34" fmla="*/ 2147483647 w 1910"/>
              <a:gd name="T35" fmla="*/ 2147483647 h 367"/>
              <a:gd name="T36" fmla="*/ 2147483647 w 1910"/>
              <a:gd name="T37" fmla="*/ 2147483647 h 367"/>
              <a:gd name="T38" fmla="*/ 2147483647 w 1910"/>
              <a:gd name="T39" fmla="*/ 2147483647 h 367"/>
              <a:gd name="T40" fmla="*/ 2147483647 w 1910"/>
              <a:gd name="T41" fmla="*/ 2147483647 h 367"/>
              <a:gd name="T42" fmla="*/ 2147483647 w 1910"/>
              <a:gd name="T43" fmla="*/ 2147483647 h 367"/>
              <a:gd name="T44" fmla="*/ 2147483647 w 1910"/>
              <a:gd name="T45" fmla="*/ 2147483647 h 367"/>
              <a:gd name="T46" fmla="*/ 2147483647 w 1910"/>
              <a:gd name="T47" fmla="*/ 2147483647 h 367"/>
              <a:gd name="T48" fmla="*/ 2147483647 w 1910"/>
              <a:gd name="T49" fmla="*/ 2147483647 h 367"/>
              <a:gd name="T50" fmla="*/ 2147483647 w 1910"/>
              <a:gd name="T51" fmla="*/ 2147483647 h 367"/>
              <a:gd name="T52" fmla="*/ 2147483647 w 1910"/>
              <a:gd name="T53" fmla="*/ 2147483647 h 367"/>
              <a:gd name="T54" fmla="*/ 2147483647 w 1910"/>
              <a:gd name="T55" fmla="*/ 2147483647 h 367"/>
              <a:gd name="T56" fmla="*/ 2147483647 w 1910"/>
              <a:gd name="T57" fmla="*/ 2147483647 h 367"/>
              <a:gd name="T58" fmla="*/ 2147483647 w 1910"/>
              <a:gd name="T59" fmla="*/ 2147483647 h 367"/>
              <a:gd name="T60" fmla="*/ 2147483647 w 1910"/>
              <a:gd name="T61" fmla="*/ 2147483647 h 367"/>
              <a:gd name="T62" fmla="*/ 2147483647 w 1910"/>
              <a:gd name="T63" fmla="*/ 2147483647 h 367"/>
              <a:gd name="T64" fmla="*/ 2147483647 w 1910"/>
              <a:gd name="T65" fmla="*/ 2147483647 h 367"/>
              <a:gd name="T66" fmla="*/ 2147483647 w 1910"/>
              <a:gd name="T67" fmla="*/ 2147483647 h 367"/>
              <a:gd name="T68" fmla="*/ 2147483647 w 1910"/>
              <a:gd name="T69" fmla="*/ 2147483647 h 367"/>
              <a:gd name="T70" fmla="*/ 2147483647 w 1910"/>
              <a:gd name="T71" fmla="*/ 2147483647 h 367"/>
              <a:gd name="T72" fmla="*/ 2147483647 w 1910"/>
              <a:gd name="T73" fmla="*/ 2147483647 h 367"/>
              <a:gd name="T74" fmla="*/ 2147483647 w 1910"/>
              <a:gd name="T75" fmla="*/ 2147483647 h 367"/>
              <a:gd name="T76" fmla="*/ 2147483647 w 1910"/>
              <a:gd name="T77" fmla="*/ 2147483647 h 367"/>
              <a:gd name="T78" fmla="*/ 2147483647 w 1910"/>
              <a:gd name="T79" fmla="*/ 2147483647 h 367"/>
              <a:gd name="T80" fmla="*/ 2147483647 w 1910"/>
              <a:gd name="T81" fmla="*/ 2147483647 h 367"/>
              <a:gd name="T82" fmla="*/ 2147483647 w 1910"/>
              <a:gd name="T83" fmla="*/ 2147483647 h 367"/>
              <a:gd name="T84" fmla="*/ 2147483647 w 1910"/>
              <a:gd name="T85" fmla="*/ 2147483647 h 367"/>
              <a:gd name="T86" fmla="*/ 2147483647 w 1910"/>
              <a:gd name="T87" fmla="*/ 2147483647 h 36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910"/>
              <a:gd name="T133" fmla="*/ 0 h 367"/>
              <a:gd name="T134" fmla="*/ 1910 w 1910"/>
              <a:gd name="T135" fmla="*/ 367 h 36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910" h="367">
                <a:moveTo>
                  <a:pt x="2" y="351"/>
                </a:moveTo>
                <a:lnTo>
                  <a:pt x="51" y="346"/>
                </a:lnTo>
                <a:lnTo>
                  <a:pt x="66" y="336"/>
                </a:lnTo>
                <a:lnTo>
                  <a:pt x="77" y="321"/>
                </a:lnTo>
                <a:lnTo>
                  <a:pt x="97" y="318"/>
                </a:lnTo>
                <a:lnTo>
                  <a:pt x="104" y="312"/>
                </a:lnTo>
                <a:lnTo>
                  <a:pt x="117" y="308"/>
                </a:lnTo>
                <a:lnTo>
                  <a:pt x="142" y="267"/>
                </a:lnTo>
                <a:lnTo>
                  <a:pt x="148" y="254"/>
                </a:lnTo>
                <a:lnTo>
                  <a:pt x="148" y="224"/>
                </a:lnTo>
                <a:lnTo>
                  <a:pt x="156" y="211"/>
                </a:lnTo>
                <a:lnTo>
                  <a:pt x="157" y="192"/>
                </a:lnTo>
                <a:lnTo>
                  <a:pt x="162" y="173"/>
                </a:lnTo>
                <a:lnTo>
                  <a:pt x="164" y="145"/>
                </a:lnTo>
                <a:lnTo>
                  <a:pt x="169" y="128"/>
                </a:lnTo>
                <a:lnTo>
                  <a:pt x="179" y="111"/>
                </a:lnTo>
                <a:lnTo>
                  <a:pt x="188" y="104"/>
                </a:lnTo>
                <a:lnTo>
                  <a:pt x="190" y="55"/>
                </a:lnTo>
                <a:lnTo>
                  <a:pt x="192" y="42"/>
                </a:lnTo>
                <a:lnTo>
                  <a:pt x="197" y="23"/>
                </a:lnTo>
                <a:lnTo>
                  <a:pt x="205" y="6"/>
                </a:lnTo>
                <a:lnTo>
                  <a:pt x="222" y="6"/>
                </a:lnTo>
                <a:lnTo>
                  <a:pt x="226" y="27"/>
                </a:lnTo>
                <a:lnTo>
                  <a:pt x="236" y="44"/>
                </a:lnTo>
                <a:lnTo>
                  <a:pt x="244" y="53"/>
                </a:lnTo>
                <a:lnTo>
                  <a:pt x="245" y="83"/>
                </a:lnTo>
                <a:lnTo>
                  <a:pt x="251" y="96"/>
                </a:lnTo>
                <a:lnTo>
                  <a:pt x="252" y="117"/>
                </a:lnTo>
                <a:lnTo>
                  <a:pt x="262" y="130"/>
                </a:lnTo>
                <a:lnTo>
                  <a:pt x="264" y="149"/>
                </a:lnTo>
                <a:lnTo>
                  <a:pt x="274" y="169"/>
                </a:lnTo>
                <a:lnTo>
                  <a:pt x="284" y="184"/>
                </a:lnTo>
                <a:lnTo>
                  <a:pt x="289" y="205"/>
                </a:lnTo>
                <a:lnTo>
                  <a:pt x="294" y="222"/>
                </a:lnTo>
                <a:lnTo>
                  <a:pt x="302" y="233"/>
                </a:lnTo>
                <a:lnTo>
                  <a:pt x="314" y="235"/>
                </a:lnTo>
                <a:lnTo>
                  <a:pt x="321" y="254"/>
                </a:lnTo>
                <a:lnTo>
                  <a:pt x="337" y="269"/>
                </a:lnTo>
                <a:lnTo>
                  <a:pt x="350" y="291"/>
                </a:lnTo>
                <a:lnTo>
                  <a:pt x="361" y="297"/>
                </a:lnTo>
                <a:lnTo>
                  <a:pt x="382" y="295"/>
                </a:lnTo>
                <a:lnTo>
                  <a:pt x="396" y="288"/>
                </a:lnTo>
                <a:lnTo>
                  <a:pt x="412" y="295"/>
                </a:lnTo>
                <a:lnTo>
                  <a:pt x="424" y="288"/>
                </a:lnTo>
                <a:lnTo>
                  <a:pt x="432" y="293"/>
                </a:lnTo>
                <a:lnTo>
                  <a:pt x="445" y="297"/>
                </a:lnTo>
                <a:lnTo>
                  <a:pt x="494" y="299"/>
                </a:lnTo>
                <a:lnTo>
                  <a:pt x="507" y="303"/>
                </a:lnTo>
                <a:lnTo>
                  <a:pt x="547" y="310"/>
                </a:lnTo>
                <a:lnTo>
                  <a:pt x="565" y="316"/>
                </a:lnTo>
                <a:lnTo>
                  <a:pt x="580" y="316"/>
                </a:lnTo>
                <a:lnTo>
                  <a:pt x="601" y="323"/>
                </a:lnTo>
                <a:lnTo>
                  <a:pt x="609" y="325"/>
                </a:lnTo>
                <a:lnTo>
                  <a:pt x="622" y="333"/>
                </a:lnTo>
                <a:lnTo>
                  <a:pt x="629" y="333"/>
                </a:lnTo>
                <a:lnTo>
                  <a:pt x="643" y="342"/>
                </a:lnTo>
                <a:lnTo>
                  <a:pt x="658" y="340"/>
                </a:lnTo>
                <a:lnTo>
                  <a:pt x="677" y="323"/>
                </a:lnTo>
                <a:lnTo>
                  <a:pt x="691" y="303"/>
                </a:lnTo>
                <a:lnTo>
                  <a:pt x="692" y="280"/>
                </a:lnTo>
                <a:lnTo>
                  <a:pt x="704" y="258"/>
                </a:lnTo>
                <a:lnTo>
                  <a:pt x="709" y="239"/>
                </a:lnTo>
                <a:lnTo>
                  <a:pt x="717" y="218"/>
                </a:lnTo>
                <a:lnTo>
                  <a:pt x="731" y="203"/>
                </a:lnTo>
                <a:lnTo>
                  <a:pt x="734" y="173"/>
                </a:lnTo>
                <a:lnTo>
                  <a:pt x="749" y="166"/>
                </a:lnTo>
                <a:lnTo>
                  <a:pt x="767" y="166"/>
                </a:lnTo>
                <a:lnTo>
                  <a:pt x="772" y="184"/>
                </a:lnTo>
                <a:lnTo>
                  <a:pt x="780" y="209"/>
                </a:lnTo>
                <a:lnTo>
                  <a:pt x="789" y="246"/>
                </a:lnTo>
                <a:lnTo>
                  <a:pt x="804" y="278"/>
                </a:lnTo>
                <a:lnTo>
                  <a:pt x="812" y="295"/>
                </a:lnTo>
                <a:lnTo>
                  <a:pt x="827" y="295"/>
                </a:lnTo>
                <a:lnTo>
                  <a:pt x="844" y="284"/>
                </a:lnTo>
                <a:lnTo>
                  <a:pt x="854" y="269"/>
                </a:lnTo>
                <a:lnTo>
                  <a:pt x="864" y="254"/>
                </a:lnTo>
                <a:lnTo>
                  <a:pt x="877" y="244"/>
                </a:lnTo>
                <a:lnTo>
                  <a:pt x="899" y="248"/>
                </a:lnTo>
                <a:lnTo>
                  <a:pt x="942" y="246"/>
                </a:lnTo>
                <a:lnTo>
                  <a:pt x="959" y="256"/>
                </a:lnTo>
                <a:lnTo>
                  <a:pt x="982" y="263"/>
                </a:lnTo>
                <a:lnTo>
                  <a:pt x="1009" y="276"/>
                </a:lnTo>
                <a:lnTo>
                  <a:pt x="1027" y="288"/>
                </a:lnTo>
                <a:lnTo>
                  <a:pt x="1061" y="291"/>
                </a:lnTo>
                <a:lnTo>
                  <a:pt x="1081" y="299"/>
                </a:lnTo>
                <a:lnTo>
                  <a:pt x="1179" y="301"/>
                </a:lnTo>
                <a:lnTo>
                  <a:pt x="1197" y="310"/>
                </a:lnTo>
                <a:lnTo>
                  <a:pt x="1251" y="306"/>
                </a:lnTo>
                <a:lnTo>
                  <a:pt x="1266" y="299"/>
                </a:lnTo>
                <a:lnTo>
                  <a:pt x="1290" y="299"/>
                </a:lnTo>
                <a:lnTo>
                  <a:pt x="1315" y="308"/>
                </a:lnTo>
                <a:lnTo>
                  <a:pt x="1330" y="297"/>
                </a:lnTo>
                <a:lnTo>
                  <a:pt x="1355" y="301"/>
                </a:lnTo>
                <a:lnTo>
                  <a:pt x="1374" y="303"/>
                </a:lnTo>
                <a:lnTo>
                  <a:pt x="1386" y="291"/>
                </a:lnTo>
                <a:lnTo>
                  <a:pt x="1391" y="256"/>
                </a:lnTo>
                <a:lnTo>
                  <a:pt x="1395" y="226"/>
                </a:lnTo>
                <a:lnTo>
                  <a:pt x="1401" y="207"/>
                </a:lnTo>
                <a:lnTo>
                  <a:pt x="1410" y="186"/>
                </a:lnTo>
                <a:lnTo>
                  <a:pt x="1414" y="149"/>
                </a:lnTo>
                <a:lnTo>
                  <a:pt x="1426" y="124"/>
                </a:lnTo>
                <a:lnTo>
                  <a:pt x="1433" y="102"/>
                </a:lnTo>
                <a:lnTo>
                  <a:pt x="1434" y="51"/>
                </a:lnTo>
                <a:lnTo>
                  <a:pt x="1442" y="34"/>
                </a:lnTo>
                <a:lnTo>
                  <a:pt x="1446" y="2"/>
                </a:lnTo>
                <a:lnTo>
                  <a:pt x="1463" y="0"/>
                </a:lnTo>
                <a:lnTo>
                  <a:pt x="1481" y="2"/>
                </a:lnTo>
                <a:lnTo>
                  <a:pt x="1490" y="21"/>
                </a:lnTo>
                <a:lnTo>
                  <a:pt x="1503" y="38"/>
                </a:lnTo>
                <a:lnTo>
                  <a:pt x="1511" y="55"/>
                </a:lnTo>
                <a:lnTo>
                  <a:pt x="1514" y="87"/>
                </a:lnTo>
                <a:lnTo>
                  <a:pt x="1531" y="107"/>
                </a:lnTo>
                <a:lnTo>
                  <a:pt x="1536" y="128"/>
                </a:lnTo>
                <a:lnTo>
                  <a:pt x="1551" y="141"/>
                </a:lnTo>
                <a:lnTo>
                  <a:pt x="1561" y="160"/>
                </a:lnTo>
                <a:lnTo>
                  <a:pt x="1585" y="175"/>
                </a:lnTo>
                <a:lnTo>
                  <a:pt x="1598" y="192"/>
                </a:lnTo>
                <a:lnTo>
                  <a:pt x="1614" y="211"/>
                </a:lnTo>
                <a:lnTo>
                  <a:pt x="1631" y="222"/>
                </a:lnTo>
                <a:lnTo>
                  <a:pt x="1651" y="237"/>
                </a:lnTo>
                <a:lnTo>
                  <a:pt x="1667" y="250"/>
                </a:lnTo>
                <a:lnTo>
                  <a:pt x="1688" y="261"/>
                </a:lnTo>
                <a:lnTo>
                  <a:pt x="1703" y="280"/>
                </a:lnTo>
                <a:lnTo>
                  <a:pt x="1714" y="301"/>
                </a:lnTo>
                <a:lnTo>
                  <a:pt x="1731" y="321"/>
                </a:lnTo>
                <a:lnTo>
                  <a:pt x="1749" y="333"/>
                </a:lnTo>
                <a:lnTo>
                  <a:pt x="1818" y="338"/>
                </a:lnTo>
                <a:lnTo>
                  <a:pt x="1838" y="340"/>
                </a:lnTo>
                <a:lnTo>
                  <a:pt x="1871" y="342"/>
                </a:lnTo>
                <a:lnTo>
                  <a:pt x="1890" y="333"/>
                </a:lnTo>
                <a:lnTo>
                  <a:pt x="1909" y="323"/>
                </a:lnTo>
                <a:lnTo>
                  <a:pt x="1909" y="363"/>
                </a:lnTo>
                <a:lnTo>
                  <a:pt x="4" y="363"/>
                </a:lnTo>
                <a:lnTo>
                  <a:pt x="0" y="366"/>
                </a:lnTo>
              </a:path>
            </a:pathLst>
          </a:custGeom>
          <a:solidFill>
            <a:srgbClr val="00FF00"/>
          </a:solidFill>
          <a:ln w="9525" cap="rnd">
            <a:noFill/>
            <a:round/>
            <a:headEnd type="none" w="sm" len="sm"/>
            <a:tailEnd type="none" w="sm" len="sm"/>
          </a:ln>
        </p:spPr>
        <p:txBody>
          <a:bodyPr/>
          <a:lstStyle/>
          <a:p>
            <a:endParaRPr lang="en-US"/>
          </a:p>
        </p:txBody>
      </p:sp>
      <p:sp>
        <p:nvSpPr>
          <p:cNvPr id="17446" name="Freeform 69"/>
          <p:cNvSpPr>
            <a:spLocks/>
          </p:cNvSpPr>
          <p:nvPr/>
        </p:nvSpPr>
        <p:spPr bwMode="auto">
          <a:xfrm>
            <a:off x="3594100" y="2289175"/>
            <a:ext cx="2803525" cy="896938"/>
          </a:xfrm>
          <a:custGeom>
            <a:avLst/>
            <a:gdLst>
              <a:gd name="T0" fmla="*/ 2147483647 w 1818"/>
              <a:gd name="T1" fmla="*/ 2147483647 h 535"/>
              <a:gd name="T2" fmla="*/ 2147483647 w 1818"/>
              <a:gd name="T3" fmla="*/ 2147483647 h 535"/>
              <a:gd name="T4" fmla="*/ 2147483647 w 1818"/>
              <a:gd name="T5" fmla="*/ 2147483647 h 535"/>
              <a:gd name="T6" fmla="*/ 2147483647 w 1818"/>
              <a:gd name="T7" fmla="*/ 2147483647 h 535"/>
              <a:gd name="T8" fmla="*/ 2147483647 w 1818"/>
              <a:gd name="T9" fmla="*/ 2147483647 h 535"/>
              <a:gd name="T10" fmla="*/ 2147483647 w 1818"/>
              <a:gd name="T11" fmla="*/ 0 h 535"/>
              <a:gd name="T12" fmla="*/ 2147483647 w 1818"/>
              <a:gd name="T13" fmla="*/ 2147483647 h 535"/>
              <a:gd name="T14" fmla="*/ 2147483647 w 1818"/>
              <a:gd name="T15" fmla="*/ 2147483647 h 535"/>
              <a:gd name="T16" fmla="*/ 2147483647 w 1818"/>
              <a:gd name="T17" fmla="*/ 2147483647 h 535"/>
              <a:gd name="T18" fmla="*/ 2147483647 w 1818"/>
              <a:gd name="T19" fmla="*/ 2147483647 h 535"/>
              <a:gd name="T20" fmla="*/ 2147483647 w 1818"/>
              <a:gd name="T21" fmla="*/ 2147483647 h 535"/>
              <a:gd name="T22" fmla="*/ 2147483647 w 1818"/>
              <a:gd name="T23" fmla="*/ 2147483647 h 535"/>
              <a:gd name="T24" fmla="*/ 2147483647 w 1818"/>
              <a:gd name="T25" fmla="*/ 2147483647 h 535"/>
              <a:gd name="T26" fmla="*/ 2147483647 w 1818"/>
              <a:gd name="T27" fmla="*/ 2147483647 h 535"/>
              <a:gd name="T28" fmla="*/ 2147483647 w 1818"/>
              <a:gd name="T29" fmla="*/ 2147483647 h 535"/>
              <a:gd name="T30" fmla="*/ 2147483647 w 1818"/>
              <a:gd name="T31" fmla="*/ 2147483647 h 535"/>
              <a:gd name="T32" fmla="*/ 2147483647 w 1818"/>
              <a:gd name="T33" fmla="*/ 2147483647 h 535"/>
              <a:gd name="T34" fmla="*/ 2147483647 w 1818"/>
              <a:gd name="T35" fmla="*/ 2147483647 h 535"/>
              <a:gd name="T36" fmla="*/ 2147483647 w 1818"/>
              <a:gd name="T37" fmla="*/ 2147483647 h 535"/>
              <a:gd name="T38" fmla="*/ 2147483647 w 1818"/>
              <a:gd name="T39" fmla="*/ 2147483647 h 535"/>
              <a:gd name="T40" fmla="*/ 2147483647 w 1818"/>
              <a:gd name="T41" fmla="*/ 2147483647 h 535"/>
              <a:gd name="T42" fmla="*/ 2147483647 w 1818"/>
              <a:gd name="T43" fmla="*/ 2147483647 h 535"/>
              <a:gd name="T44" fmla="*/ 2147483647 w 1818"/>
              <a:gd name="T45" fmla="*/ 2147483647 h 535"/>
              <a:gd name="T46" fmla="*/ 2147483647 w 1818"/>
              <a:gd name="T47" fmla="*/ 2147483647 h 535"/>
              <a:gd name="T48" fmla="*/ 2147483647 w 1818"/>
              <a:gd name="T49" fmla="*/ 2147483647 h 535"/>
              <a:gd name="T50" fmla="*/ 2147483647 w 1818"/>
              <a:gd name="T51" fmla="*/ 2147483647 h 535"/>
              <a:gd name="T52" fmla="*/ 2147483647 w 1818"/>
              <a:gd name="T53" fmla="*/ 2147483647 h 535"/>
              <a:gd name="T54" fmla="*/ 2147483647 w 1818"/>
              <a:gd name="T55" fmla="*/ 2147483647 h 535"/>
              <a:gd name="T56" fmla="*/ 2147483647 w 1818"/>
              <a:gd name="T57" fmla="*/ 2147483647 h 535"/>
              <a:gd name="T58" fmla="*/ 2147483647 w 1818"/>
              <a:gd name="T59" fmla="*/ 2147483647 h 535"/>
              <a:gd name="T60" fmla="*/ 2147483647 w 1818"/>
              <a:gd name="T61" fmla="*/ 2147483647 h 535"/>
              <a:gd name="T62" fmla="*/ 2147483647 w 1818"/>
              <a:gd name="T63" fmla="*/ 2147483647 h 535"/>
              <a:gd name="T64" fmla="*/ 2147483647 w 1818"/>
              <a:gd name="T65" fmla="*/ 2147483647 h 535"/>
              <a:gd name="T66" fmla="*/ 2147483647 w 1818"/>
              <a:gd name="T67" fmla="*/ 2147483647 h 535"/>
              <a:gd name="T68" fmla="*/ 2147483647 w 1818"/>
              <a:gd name="T69" fmla="*/ 2147483647 h 535"/>
              <a:gd name="T70" fmla="*/ 2147483647 w 1818"/>
              <a:gd name="T71" fmla="*/ 2147483647 h 535"/>
              <a:gd name="T72" fmla="*/ 2147483647 w 1818"/>
              <a:gd name="T73" fmla="*/ 2147483647 h 535"/>
              <a:gd name="T74" fmla="*/ 2147483647 w 1818"/>
              <a:gd name="T75" fmla="*/ 2147483647 h 535"/>
              <a:gd name="T76" fmla="*/ 2147483647 w 1818"/>
              <a:gd name="T77" fmla="*/ 2147483647 h 535"/>
              <a:gd name="T78" fmla="*/ 2147483647 w 1818"/>
              <a:gd name="T79" fmla="*/ 2147483647 h 535"/>
              <a:gd name="T80" fmla="*/ 2147483647 w 1818"/>
              <a:gd name="T81" fmla="*/ 2147483647 h 535"/>
              <a:gd name="T82" fmla="*/ 2147483647 w 1818"/>
              <a:gd name="T83" fmla="*/ 2147483647 h 535"/>
              <a:gd name="T84" fmla="*/ 2147483647 w 1818"/>
              <a:gd name="T85" fmla="*/ 2147483647 h 535"/>
              <a:gd name="T86" fmla="*/ 2147483647 w 1818"/>
              <a:gd name="T87" fmla="*/ 2147483647 h 53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818"/>
              <a:gd name="T133" fmla="*/ 0 h 535"/>
              <a:gd name="T134" fmla="*/ 1818 w 1818"/>
              <a:gd name="T135" fmla="*/ 535 h 53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818" h="535">
                <a:moveTo>
                  <a:pt x="0" y="523"/>
                </a:moveTo>
                <a:lnTo>
                  <a:pt x="28" y="501"/>
                </a:lnTo>
                <a:lnTo>
                  <a:pt x="45" y="484"/>
                </a:lnTo>
                <a:lnTo>
                  <a:pt x="52" y="472"/>
                </a:lnTo>
                <a:lnTo>
                  <a:pt x="60" y="440"/>
                </a:lnTo>
                <a:lnTo>
                  <a:pt x="66" y="393"/>
                </a:lnTo>
                <a:lnTo>
                  <a:pt x="84" y="241"/>
                </a:lnTo>
                <a:lnTo>
                  <a:pt x="91" y="173"/>
                </a:lnTo>
                <a:lnTo>
                  <a:pt x="100" y="153"/>
                </a:lnTo>
                <a:lnTo>
                  <a:pt x="102" y="85"/>
                </a:lnTo>
                <a:lnTo>
                  <a:pt x="104" y="74"/>
                </a:lnTo>
                <a:lnTo>
                  <a:pt x="106" y="66"/>
                </a:lnTo>
                <a:lnTo>
                  <a:pt x="114" y="64"/>
                </a:lnTo>
                <a:lnTo>
                  <a:pt x="121" y="57"/>
                </a:lnTo>
                <a:lnTo>
                  <a:pt x="125" y="44"/>
                </a:lnTo>
                <a:lnTo>
                  <a:pt x="127" y="23"/>
                </a:lnTo>
                <a:lnTo>
                  <a:pt x="131" y="6"/>
                </a:lnTo>
                <a:lnTo>
                  <a:pt x="137" y="0"/>
                </a:lnTo>
                <a:lnTo>
                  <a:pt x="142" y="0"/>
                </a:lnTo>
                <a:lnTo>
                  <a:pt x="146" y="38"/>
                </a:lnTo>
                <a:lnTo>
                  <a:pt x="157" y="44"/>
                </a:lnTo>
                <a:lnTo>
                  <a:pt x="161" y="83"/>
                </a:lnTo>
                <a:lnTo>
                  <a:pt x="164" y="100"/>
                </a:lnTo>
                <a:lnTo>
                  <a:pt x="174" y="119"/>
                </a:lnTo>
                <a:lnTo>
                  <a:pt x="179" y="140"/>
                </a:lnTo>
                <a:lnTo>
                  <a:pt x="179" y="168"/>
                </a:lnTo>
                <a:lnTo>
                  <a:pt x="190" y="185"/>
                </a:lnTo>
                <a:lnTo>
                  <a:pt x="197" y="207"/>
                </a:lnTo>
                <a:lnTo>
                  <a:pt x="197" y="222"/>
                </a:lnTo>
                <a:lnTo>
                  <a:pt x="204" y="241"/>
                </a:lnTo>
                <a:lnTo>
                  <a:pt x="220" y="273"/>
                </a:lnTo>
                <a:lnTo>
                  <a:pt x="228" y="299"/>
                </a:lnTo>
                <a:lnTo>
                  <a:pt x="236" y="328"/>
                </a:lnTo>
                <a:lnTo>
                  <a:pt x="251" y="343"/>
                </a:lnTo>
                <a:lnTo>
                  <a:pt x="252" y="365"/>
                </a:lnTo>
                <a:lnTo>
                  <a:pt x="262" y="384"/>
                </a:lnTo>
                <a:lnTo>
                  <a:pt x="269" y="407"/>
                </a:lnTo>
                <a:lnTo>
                  <a:pt x="296" y="416"/>
                </a:lnTo>
                <a:lnTo>
                  <a:pt x="306" y="420"/>
                </a:lnTo>
                <a:lnTo>
                  <a:pt x="321" y="416"/>
                </a:lnTo>
                <a:lnTo>
                  <a:pt x="348" y="414"/>
                </a:lnTo>
                <a:lnTo>
                  <a:pt x="359" y="429"/>
                </a:lnTo>
                <a:lnTo>
                  <a:pt x="378" y="440"/>
                </a:lnTo>
                <a:lnTo>
                  <a:pt x="401" y="467"/>
                </a:lnTo>
                <a:lnTo>
                  <a:pt x="420" y="482"/>
                </a:lnTo>
                <a:lnTo>
                  <a:pt x="444" y="484"/>
                </a:lnTo>
                <a:lnTo>
                  <a:pt x="462" y="491"/>
                </a:lnTo>
                <a:lnTo>
                  <a:pt x="493" y="491"/>
                </a:lnTo>
                <a:lnTo>
                  <a:pt x="513" y="484"/>
                </a:lnTo>
                <a:lnTo>
                  <a:pt x="534" y="480"/>
                </a:lnTo>
                <a:lnTo>
                  <a:pt x="565" y="489"/>
                </a:lnTo>
                <a:lnTo>
                  <a:pt x="578" y="461"/>
                </a:lnTo>
                <a:lnTo>
                  <a:pt x="593" y="457"/>
                </a:lnTo>
                <a:lnTo>
                  <a:pt x="611" y="386"/>
                </a:lnTo>
                <a:lnTo>
                  <a:pt x="620" y="360"/>
                </a:lnTo>
                <a:lnTo>
                  <a:pt x="620" y="339"/>
                </a:lnTo>
                <a:lnTo>
                  <a:pt x="633" y="316"/>
                </a:lnTo>
                <a:lnTo>
                  <a:pt x="635" y="288"/>
                </a:lnTo>
                <a:lnTo>
                  <a:pt x="648" y="273"/>
                </a:lnTo>
                <a:lnTo>
                  <a:pt x="654" y="207"/>
                </a:lnTo>
                <a:lnTo>
                  <a:pt x="658" y="192"/>
                </a:lnTo>
                <a:lnTo>
                  <a:pt x="677" y="185"/>
                </a:lnTo>
                <a:lnTo>
                  <a:pt x="685" y="222"/>
                </a:lnTo>
                <a:lnTo>
                  <a:pt x="686" y="254"/>
                </a:lnTo>
                <a:lnTo>
                  <a:pt x="696" y="277"/>
                </a:lnTo>
                <a:lnTo>
                  <a:pt x="703" y="333"/>
                </a:lnTo>
                <a:lnTo>
                  <a:pt x="715" y="354"/>
                </a:lnTo>
                <a:lnTo>
                  <a:pt x="726" y="369"/>
                </a:lnTo>
                <a:lnTo>
                  <a:pt x="743" y="367"/>
                </a:lnTo>
                <a:lnTo>
                  <a:pt x="770" y="331"/>
                </a:lnTo>
                <a:lnTo>
                  <a:pt x="797" y="328"/>
                </a:lnTo>
                <a:lnTo>
                  <a:pt x="818" y="328"/>
                </a:lnTo>
                <a:lnTo>
                  <a:pt x="831" y="341"/>
                </a:lnTo>
                <a:lnTo>
                  <a:pt x="848" y="354"/>
                </a:lnTo>
                <a:lnTo>
                  <a:pt x="861" y="373"/>
                </a:lnTo>
                <a:lnTo>
                  <a:pt x="898" y="422"/>
                </a:lnTo>
                <a:lnTo>
                  <a:pt x="918" y="444"/>
                </a:lnTo>
                <a:lnTo>
                  <a:pt x="953" y="463"/>
                </a:lnTo>
                <a:lnTo>
                  <a:pt x="987" y="472"/>
                </a:lnTo>
                <a:lnTo>
                  <a:pt x="1040" y="484"/>
                </a:lnTo>
                <a:lnTo>
                  <a:pt x="1061" y="495"/>
                </a:lnTo>
                <a:lnTo>
                  <a:pt x="1084" y="493"/>
                </a:lnTo>
                <a:lnTo>
                  <a:pt x="1101" y="504"/>
                </a:lnTo>
                <a:lnTo>
                  <a:pt x="1120" y="499"/>
                </a:lnTo>
                <a:lnTo>
                  <a:pt x="1137" y="506"/>
                </a:lnTo>
                <a:lnTo>
                  <a:pt x="1141" y="521"/>
                </a:lnTo>
                <a:lnTo>
                  <a:pt x="1158" y="525"/>
                </a:lnTo>
                <a:lnTo>
                  <a:pt x="1177" y="514"/>
                </a:lnTo>
                <a:lnTo>
                  <a:pt x="1200" y="510"/>
                </a:lnTo>
                <a:lnTo>
                  <a:pt x="1221" y="510"/>
                </a:lnTo>
                <a:lnTo>
                  <a:pt x="1248" y="516"/>
                </a:lnTo>
                <a:lnTo>
                  <a:pt x="1272" y="510"/>
                </a:lnTo>
                <a:lnTo>
                  <a:pt x="1292" y="489"/>
                </a:lnTo>
                <a:lnTo>
                  <a:pt x="1305" y="457"/>
                </a:lnTo>
                <a:lnTo>
                  <a:pt x="1309" y="407"/>
                </a:lnTo>
                <a:lnTo>
                  <a:pt x="1312" y="363"/>
                </a:lnTo>
                <a:lnTo>
                  <a:pt x="1324" y="348"/>
                </a:lnTo>
                <a:lnTo>
                  <a:pt x="1327" y="277"/>
                </a:lnTo>
                <a:lnTo>
                  <a:pt x="1327" y="249"/>
                </a:lnTo>
                <a:lnTo>
                  <a:pt x="1337" y="211"/>
                </a:lnTo>
                <a:lnTo>
                  <a:pt x="1339" y="187"/>
                </a:lnTo>
                <a:lnTo>
                  <a:pt x="1357" y="173"/>
                </a:lnTo>
                <a:lnTo>
                  <a:pt x="1366" y="149"/>
                </a:lnTo>
                <a:lnTo>
                  <a:pt x="1390" y="115"/>
                </a:lnTo>
                <a:lnTo>
                  <a:pt x="1412" y="108"/>
                </a:lnTo>
                <a:lnTo>
                  <a:pt x="1430" y="108"/>
                </a:lnTo>
                <a:lnTo>
                  <a:pt x="1446" y="123"/>
                </a:lnTo>
                <a:lnTo>
                  <a:pt x="1459" y="134"/>
                </a:lnTo>
                <a:lnTo>
                  <a:pt x="1459" y="170"/>
                </a:lnTo>
                <a:lnTo>
                  <a:pt x="1459" y="196"/>
                </a:lnTo>
                <a:lnTo>
                  <a:pt x="1469" y="220"/>
                </a:lnTo>
                <a:lnTo>
                  <a:pt x="1474" y="241"/>
                </a:lnTo>
                <a:lnTo>
                  <a:pt x="1478" y="284"/>
                </a:lnTo>
                <a:lnTo>
                  <a:pt x="1487" y="301"/>
                </a:lnTo>
                <a:lnTo>
                  <a:pt x="1494" y="316"/>
                </a:lnTo>
                <a:lnTo>
                  <a:pt x="1507" y="324"/>
                </a:lnTo>
                <a:lnTo>
                  <a:pt x="1518" y="339"/>
                </a:lnTo>
                <a:lnTo>
                  <a:pt x="1537" y="356"/>
                </a:lnTo>
                <a:lnTo>
                  <a:pt x="1554" y="365"/>
                </a:lnTo>
                <a:lnTo>
                  <a:pt x="1577" y="367"/>
                </a:lnTo>
                <a:lnTo>
                  <a:pt x="1596" y="380"/>
                </a:lnTo>
                <a:lnTo>
                  <a:pt x="1609" y="399"/>
                </a:lnTo>
                <a:lnTo>
                  <a:pt x="1636" y="422"/>
                </a:lnTo>
                <a:lnTo>
                  <a:pt x="1647" y="440"/>
                </a:lnTo>
                <a:lnTo>
                  <a:pt x="1662" y="454"/>
                </a:lnTo>
                <a:lnTo>
                  <a:pt x="1686" y="472"/>
                </a:lnTo>
                <a:lnTo>
                  <a:pt x="1699" y="484"/>
                </a:lnTo>
                <a:lnTo>
                  <a:pt x="1721" y="497"/>
                </a:lnTo>
                <a:lnTo>
                  <a:pt x="1748" y="504"/>
                </a:lnTo>
                <a:lnTo>
                  <a:pt x="1769" y="501"/>
                </a:lnTo>
                <a:lnTo>
                  <a:pt x="1790" y="506"/>
                </a:lnTo>
                <a:lnTo>
                  <a:pt x="1817" y="495"/>
                </a:lnTo>
                <a:lnTo>
                  <a:pt x="1817" y="534"/>
                </a:lnTo>
                <a:lnTo>
                  <a:pt x="0" y="531"/>
                </a:lnTo>
              </a:path>
            </a:pathLst>
          </a:custGeom>
          <a:solidFill>
            <a:schemeClr val="tx2"/>
          </a:solidFill>
          <a:ln w="9525" cap="rnd">
            <a:noFill/>
            <a:round/>
            <a:headEnd type="none" w="sm" len="sm"/>
            <a:tailEnd type="none" w="sm" len="sm"/>
          </a:ln>
        </p:spPr>
        <p:txBody>
          <a:bodyPr/>
          <a:lstStyle/>
          <a:p>
            <a:endParaRPr lang="en-US"/>
          </a:p>
        </p:txBody>
      </p:sp>
      <p:sp>
        <p:nvSpPr>
          <p:cNvPr id="17447" name="Rectangle 70"/>
          <p:cNvSpPr>
            <a:spLocks noChangeArrowheads="1"/>
          </p:cNvSpPr>
          <p:nvPr/>
        </p:nvSpPr>
        <p:spPr bwMode="auto">
          <a:xfrm>
            <a:off x="2844800" y="1766888"/>
            <a:ext cx="466725" cy="1736725"/>
          </a:xfrm>
          <a:prstGeom prst="rect">
            <a:avLst/>
          </a:prstGeom>
          <a:noFill/>
          <a:ln w="9525">
            <a:noFill/>
            <a:miter lim="800000"/>
            <a:headEnd/>
            <a:tailEnd/>
          </a:ln>
        </p:spPr>
        <p:txBody>
          <a:bodyPr wrap="none" lIns="92075" tIns="46038" rIns="92075" bIns="46038">
            <a:spAutoFit/>
          </a:bodyPr>
          <a:lstStyle/>
          <a:p>
            <a:pPr algn="r" eaLnBrk="0" hangingPunct="0">
              <a:spcBef>
                <a:spcPct val="10000"/>
              </a:spcBef>
            </a:pPr>
            <a:r>
              <a:rPr lang="en-US" altLang="en-US" sz="2000"/>
              <a:t>40</a:t>
            </a:r>
          </a:p>
          <a:p>
            <a:pPr algn="r" eaLnBrk="0" hangingPunct="0">
              <a:spcBef>
                <a:spcPct val="10000"/>
              </a:spcBef>
            </a:pPr>
            <a:r>
              <a:rPr lang="en-US" altLang="en-US" sz="2000"/>
              <a:t>30</a:t>
            </a:r>
          </a:p>
          <a:p>
            <a:pPr algn="r" eaLnBrk="0" hangingPunct="0">
              <a:spcBef>
                <a:spcPct val="10000"/>
              </a:spcBef>
            </a:pPr>
            <a:r>
              <a:rPr lang="en-US" altLang="en-US" sz="2000"/>
              <a:t>20</a:t>
            </a:r>
          </a:p>
          <a:p>
            <a:pPr algn="r" eaLnBrk="0" hangingPunct="0">
              <a:spcBef>
                <a:spcPct val="10000"/>
              </a:spcBef>
            </a:pPr>
            <a:r>
              <a:rPr lang="en-US" altLang="en-US" sz="2000"/>
              <a:t>10</a:t>
            </a:r>
          </a:p>
          <a:p>
            <a:pPr algn="r" eaLnBrk="0" hangingPunct="0">
              <a:spcBef>
                <a:spcPct val="10000"/>
              </a:spcBef>
            </a:pPr>
            <a:r>
              <a:rPr lang="en-US" altLang="en-US" sz="2000"/>
              <a:t>0</a:t>
            </a:r>
          </a:p>
        </p:txBody>
      </p:sp>
      <p:sp>
        <p:nvSpPr>
          <p:cNvPr id="17448" name="Freeform 71"/>
          <p:cNvSpPr>
            <a:spLocks/>
          </p:cNvSpPr>
          <p:nvPr/>
        </p:nvSpPr>
        <p:spPr bwMode="auto">
          <a:xfrm>
            <a:off x="3343275" y="2006600"/>
            <a:ext cx="3060700" cy="1433513"/>
          </a:xfrm>
          <a:custGeom>
            <a:avLst/>
            <a:gdLst>
              <a:gd name="T0" fmla="*/ 0 w 1984"/>
              <a:gd name="T1" fmla="*/ 0 h 854"/>
              <a:gd name="T2" fmla="*/ 0 w 1984"/>
              <a:gd name="T3" fmla="*/ 2147483647 h 854"/>
              <a:gd name="T4" fmla="*/ 2147483647 w 1984"/>
              <a:gd name="T5" fmla="*/ 2147483647 h 854"/>
              <a:gd name="T6" fmla="*/ 0 60000 65536"/>
              <a:gd name="T7" fmla="*/ 0 60000 65536"/>
              <a:gd name="T8" fmla="*/ 0 60000 65536"/>
              <a:gd name="T9" fmla="*/ 0 w 1984"/>
              <a:gd name="T10" fmla="*/ 0 h 854"/>
              <a:gd name="T11" fmla="*/ 1984 w 1984"/>
              <a:gd name="T12" fmla="*/ 854 h 854"/>
            </a:gdLst>
            <a:ahLst/>
            <a:cxnLst>
              <a:cxn ang="T6">
                <a:pos x="T0" y="T1"/>
              </a:cxn>
              <a:cxn ang="T7">
                <a:pos x="T2" y="T3"/>
              </a:cxn>
              <a:cxn ang="T8">
                <a:pos x="T4" y="T5"/>
              </a:cxn>
            </a:cxnLst>
            <a:rect l="T9" t="T10" r="T11" b="T12"/>
            <a:pathLst>
              <a:path w="1984" h="854">
                <a:moveTo>
                  <a:pt x="0" y="0"/>
                </a:moveTo>
                <a:lnTo>
                  <a:pt x="0" y="853"/>
                </a:lnTo>
                <a:lnTo>
                  <a:pt x="1983" y="853"/>
                </a:lnTo>
              </a:path>
            </a:pathLst>
          </a:custGeom>
          <a:noFill/>
          <a:ln w="25400" cap="rnd">
            <a:solidFill>
              <a:srgbClr val="FFFFFF"/>
            </a:solidFill>
            <a:round/>
            <a:headEnd type="none" w="sm" len="sm"/>
            <a:tailEnd type="none" w="sm" len="sm"/>
          </a:ln>
        </p:spPr>
        <p:txBody>
          <a:bodyPr/>
          <a:lstStyle/>
          <a:p>
            <a:endParaRPr lang="en-US"/>
          </a:p>
        </p:txBody>
      </p:sp>
      <p:sp>
        <p:nvSpPr>
          <p:cNvPr id="17449" name="Line 72"/>
          <p:cNvSpPr>
            <a:spLocks noChangeShapeType="1"/>
          </p:cNvSpPr>
          <p:nvPr/>
        </p:nvSpPr>
        <p:spPr bwMode="auto">
          <a:xfrm>
            <a:off x="3284538" y="2006600"/>
            <a:ext cx="34925" cy="0"/>
          </a:xfrm>
          <a:prstGeom prst="line">
            <a:avLst/>
          </a:prstGeom>
          <a:noFill/>
          <a:ln w="25400">
            <a:solidFill>
              <a:srgbClr val="FFFFFF"/>
            </a:solidFill>
            <a:round/>
            <a:headEnd type="none" w="sm" len="sm"/>
            <a:tailEnd type="none" w="sm" len="sm"/>
          </a:ln>
        </p:spPr>
        <p:txBody>
          <a:bodyPr wrap="none" anchor="ctr"/>
          <a:lstStyle/>
          <a:p>
            <a:endParaRPr lang="en-US"/>
          </a:p>
        </p:txBody>
      </p:sp>
      <p:sp>
        <p:nvSpPr>
          <p:cNvPr id="17450" name="Line 73"/>
          <p:cNvSpPr>
            <a:spLocks noChangeShapeType="1"/>
          </p:cNvSpPr>
          <p:nvPr/>
        </p:nvSpPr>
        <p:spPr bwMode="auto">
          <a:xfrm>
            <a:off x="3284538" y="2332038"/>
            <a:ext cx="34925" cy="0"/>
          </a:xfrm>
          <a:prstGeom prst="line">
            <a:avLst/>
          </a:prstGeom>
          <a:noFill/>
          <a:ln w="25400">
            <a:solidFill>
              <a:srgbClr val="FFFFFF"/>
            </a:solidFill>
            <a:round/>
            <a:headEnd type="none" w="sm" len="sm"/>
            <a:tailEnd type="none" w="sm" len="sm"/>
          </a:ln>
        </p:spPr>
        <p:txBody>
          <a:bodyPr wrap="none" anchor="ctr"/>
          <a:lstStyle/>
          <a:p>
            <a:endParaRPr lang="en-US"/>
          </a:p>
        </p:txBody>
      </p:sp>
      <p:sp>
        <p:nvSpPr>
          <p:cNvPr id="17451" name="Line 74"/>
          <p:cNvSpPr>
            <a:spLocks noChangeShapeType="1"/>
          </p:cNvSpPr>
          <p:nvPr/>
        </p:nvSpPr>
        <p:spPr bwMode="auto">
          <a:xfrm>
            <a:off x="3284538" y="2709863"/>
            <a:ext cx="34925" cy="0"/>
          </a:xfrm>
          <a:prstGeom prst="line">
            <a:avLst/>
          </a:prstGeom>
          <a:noFill/>
          <a:ln w="25400">
            <a:solidFill>
              <a:srgbClr val="FFFFFF"/>
            </a:solidFill>
            <a:round/>
            <a:headEnd type="none" w="sm" len="sm"/>
            <a:tailEnd type="none" w="sm" len="sm"/>
          </a:ln>
        </p:spPr>
        <p:txBody>
          <a:bodyPr wrap="none" anchor="ctr"/>
          <a:lstStyle/>
          <a:p>
            <a:endParaRPr lang="en-US"/>
          </a:p>
        </p:txBody>
      </p:sp>
      <p:grpSp>
        <p:nvGrpSpPr>
          <p:cNvPr id="17452" name="Group 75"/>
          <p:cNvGrpSpPr>
            <a:grpSpLocks/>
          </p:cNvGrpSpPr>
          <p:nvPr/>
        </p:nvGrpSpPr>
        <p:grpSpPr bwMode="auto">
          <a:xfrm>
            <a:off x="3551238" y="3438525"/>
            <a:ext cx="2844800" cy="55563"/>
            <a:chOff x="2500" y="2297"/>
            <a:chExt cx="1844" cy="33"/>
          </a:xfrm>
        </p:grpSpPr>
        <p:sp>
          <p:nvSpPr>
            <p:cNvPr id="17462" name="Line 76"/>
            <p:cNvSpPr>
              <a:spLocks noChangeShapeType="1"/>
            </p:cNvSpPr>
            <p:nvPr/>
          </p:nvSpPr>
          <p:spPr bwMode="auto">
            <a:xfrm>
              <a:off x="2500" y="2297"/>
              <a:ext cx="0" cy="33"/>
            </a:xfrm>
            <a:prstGeom prst="line">
              <a:avLst/>
            </a:prstGeom>
            <a:noFill/>
            <a:ln w="25400">
              <a:solidFill>
                <a:srgbClr val="FFFFFF"/>
              </a:solidFill>
              <a:round/>
              <a:headEnd type="none" w="sm" len="sm"/>
              <a:tailEnd type="none" w="sm" len="sm"/>
            </a:ln>
          </p:spPr>
          <p:txBody>
            <a:bodyPr wrap="none" anchor="ctr"/>
            <a:lstStyle/>
            <a:p>
              <a:endParaRPr lang="en-US"/>
            </a:p>
          </p:txBody>
        </p:sp>
        <p:sp>
          <p:nvSpPr>
            <p:cNvPr id="17463" name="Line 77"/>
            <p:cNvSpPr>
              <a:spLocks noChangeShapeType="1"/>
            </p:cNvSpPr>
            <p:nvPr/>
          </p:nvSpPr>
          <p:spPr bwMode="auto">
            <a:xfrm>
              <a:off x="2642" y="2297"/>
              <a:ext cx="0" cy="33"/>
            </a:xfrm>
            <a:prstGeom prst="line">
              <a:avLst/>
            </a:prstGeom>
            <a:noFill/>
            <a:ln w="25400">
              <a:solidFill>
                <a:srgbClr val="FFFFFF"/>
              </a:solidFill>
              <a:round/>
              <a:headEnd type="none" w="sm" len="sm"/>
              <a:tailEnd type="none" w="sm" len="sm"/>
            </a:ln>
          </p:spPr>
          <p:txBody>
            <a:bodyPr wrap="none" anchor="ctr"/>
            <a:lstStyle/>
            <a:p>
              <a:endParaRPr lang="en-US"/>
            </a:p>
          </p:txBody>
        </p:sp>
        <p:sp>
          <p:nvSpPr>
            <p:cNvPr id="17464" name="Line 78"/>
            <p:cNvSpPr>
              <a:spLocks noChangeShapeType="1"/>
            </p:cNvSpPr>
            <p:nvPr/>
          </p:nvSpPr>
          <p:spPr bwMode="auto">
            <a:xfrm>
              <a:off x="2784" y="2297"/>
              <a:ext cx="0" cy="33"/>
            </a:xfrm>
            <a:prstGeom prst="line">
              <a:avLst/>
            </a:prstGeom>
            <a:noFill/>
            <a:ln w="25400">
              <a:solidFill>
                <a:srgbClr val="FFFFFF"/>
              </a:solidFill>
              <a:round/>
              <a:headEnd type="none" w="sm" len="sm"/>
              <a:tailEnd type="none" w="sm" len="sm"/>
            </a:ln>
          </p:spPr>
          <p:txBody>
            <a:bodyPr wrap="none" anchor="ctr"/>
            <a:lstStyle/>
            <a:p>
              <a:endParaRPr lang="en-US"/>
            </a:p>
          </p:txBody>
        </p:sp>
        <p:sp>
          <p:nvSpPr>
            <p:cNvPr id="17465" name="Line 79"/>
            <p:cNvSpPr>
              <a:spLocks noChangeShapeType="1"/>
            </p:cNvSpPr>
            <p:nvPr/>
          </p:nvSpPr>
          <p:spPr bwMode="auto">
            <a:xfrm>
              <a:off x="2926" y="2297"/>
              <a:ext cx="0" cy="33"/>
            </a:xfrm>
            <a:prstGeom prst="line">
              <a:avLst/>
            </a:prstGeom>
            <a:noFill/>
            <a:ln w="25400">
              <a:solidFill>
                <a:srgbClr val="FFFFFF"/>
              </a:solidFill>
              <a:round/>
              <a:headEnd type="none" w="sm" len="sm"/>
              <a:tailEnd type="none" w="sm" len="sm"/>
            </a:ln>
          </p:spPr>
          <p:txBody>
            <a:bodyPr wrap="none" anchor="ctr"/>
            <a:lstStyle/>
            <a:p>
              <a:endParaRPr lang="en-US"/>
            </a:p>
          </p:txBody>
        </p:sp>
        <p:sp>
          <p:nvSpPr>
            <p:cNvPr id="17466" name="Line 80"/>
            <p:cNvSpPr>
              <a:spLocks noChangeShapeType="1"/>
            </p:cNvSpPr>
            <p:nvPr/>
          </p:nvSpPr>
          <p:spPr bwMode="auto">
            <a:xfrm>
              <a:off x="3068" y="2297"/>
              <a:ext cx="0" cy="33"/>
            </a:xfrm>
            <a:prstGeom prst="line">
              <a:avLst/>
            </a:prstGeom>
            <a:noFill/>
            <a:ln w="25400">
              <a:solidFill>
                <a:srgbClr val="FFFFFF"/>
              </a:solidFill>
              <a:round/>
              <a:headEnd type="none" w="sm" len="sm"/>
              <a:tailEnd type="none" w="sm" len="sm"/>
            </a:ln>
          </p:spPr>
          <p:txBody>
            <a:bodyPr wrap="none" anchor="ctr"/>
            <a:lstStyle/>
            <a:p>
              <a:endParaRPr lang="en-US"/>
            </a:p>
          </p:txBody>
        </p:sp>
        <p:sp>
          <p:nvSpPr>
            <p:cNvPr id="17467" name="Line 81"/>
            <p:cNvSpPr>
              <a:spLocks noChangeShapeType="1"/>
            </p:cNvSpPr>
            <p:nvPr/>
          </p:nvSpPr>
          <p:spPr bwMode="auto">
            <a:xfrm>
              <a:off x="3209" y="2297"/>
              <a:ext cx="0" cy="33"/>
            </a:xfrm>
            <a:prstGeom prst="line">
              <a:avLst/>
            </a:prstGeom>
            <a:noFill/>
            <a:ln w="25400">
              <a:solidFill>
                <a:srgbClr val="FFFFFF"/>
              </a:solidFill>
              <a:round/>
              <a:headEnd type="none" w="sm" len="sm"/>
              <a:tailEnd type="none" w="sm" len="sm"/>
            </a:ln>
          </p:spPr>
          <p:txBody>
            <a:bodyPr wrap="none" anchor="ctr"/>
            <a:lstStyle/>
            <a:p>
              <a:endParaRPr lang="en-US"/>
            </a:p>
          </p:txBody>
        </p:sp>
        <p:sp>
          <p:nvSpPr>
            <p:cNvPr id="17468" name="Line 82"/>
            <p:cNvSpPr>
              <a:spLocks noChangeShapeType="1"/>
            </p:cNvSpPr>
            <p:nvPr/>
          </p:nvSpPr>
          <p:spPr bwMode="auto">
            <a:xfrm>
              <a:off x="3351" y="2297"/>
              <a:ext cx="0" cy="33"/>
            </a:xfrm>
            <a:prstGeom prst="line">
              <a:avLst/>
            </a:prstGeom>
            <a:noFill/>
            <a:ln w="25400">
              <a:solidFill>
                <a:srgbClr val="FFFFFF"/>
              </a:solidFill>
              <a:round/>
              <a:headEnd type="none" w="sm" len="sm"/>
              <a:tailEnd type="none" w="sm" len="sm"/>
            </a:ln>
          </p:spPr>
          <p:txBody>
            <a:bodyPr wrap="none" anchor="ctr"/>
            <a:lstStyle/>
            <a:p>
              <a:endParaRPr lang="en-US"/>
            </a:p>
          </p:txBody>
        </p:sp>
        <p:sp>
          <p:nvSpPr>
            <p:cNvPr id="17469" name="Line 83"/>
            <p:cNvSpPr>
              <a:spLocks noChangeShapeType="1"/>
            </p:cNvSpPr>
            <p:nvPr/>
          </p:nvSpPr>
          <p:spPr bwMode="auto">
            <a:xfrm>
              <a:off x="3494" y="2297"/>
              <a:ext cx="0" cy="33"/>
            </a:xfrm>
            <a:prstGeom prst="line">
              <a:avLst/>
            </a:prstGeom>
            <a:noFill/>
            <a:ln w="25400">
              <a:solidFill>
                <a:srgbClr val="FFFFFF"/>
              </a:solidFill>
              <a:round/>
              <a:headEnd type="none" w="sm" len="sm"/>
              <a:tailEnd type="none" w="sm" len="sm"/>
            </a:ln>
          </p:spPr>
          <p:txBody>
            <a:bodyPr wrap="none" anchor="ctr"/>
            <a:lstStyle/>
            <a:p>
              <a:endParaRPr lang="en-US"/>
            </a:p>
          </p:txBody>
        </p:sp>
        <p:sp>
          <p:nvSpPr>
            <p:cNvPr id="17470" name="Line 84"/>
            <p:cNvSpPr>
              <a:spLocks noChangeShapeType="1"/>
            </p:cNvSpPr>
            <p:nvPr/>
          </p:nvSpPr>
          <p:spPr bwMode="auto">
            <a:xfrm>
              <a:off x="3635" y="2297"/>
              <a:ext cx="0" cy="33"/>
            </a:xfrm>
            <a:prstGeom prst="line">
              <a:avLst/>
            </a:prstGeom>
            <a:noFill/>
            <a:ln w="25400">
              <a:solidFill>
                <a:srgbClr val="FFFFFF"/>
              </a:solidFill>
              <a:round/>
              <a:headEnd type="none" w="sm" len="sm"/>
              <a:tailEnd type="none" w="sm" len="sm"/>
            </a:ln>
          </p:spPr>
          <p:txBody>
            <a:bodyPr wrap="none" anchor="ctr"/>
            <a:lstStyle/>
            <a:p>
              <a:endParaRPr lang="en-US"/>
            </a:p>
          </p:txBody>
        </p:sp>
        <p:sp>
          <p:nvSpPr>
            <p:cNvPr id="17471" name="Line 85"/>
            <p:cNvSpPr>
              <a:spLocks noChangeShapeType="1"/>
            </p:cNvSpPr>
            <p:nvPr/>
          </p:nvSpPr>
          <p:spPr bwMode="auto">
            <a:xfrm>
              <a:off x="3776" y="2297"/>
              <a:ext cx="0" cy="33"/>
            </a:xfrm>
            <a:prstGeom prst="line">
              <a:avLst/>
            </a:prstGeom>
            <a:noFill/>
            <a:ln w="25400">
              <a:solidFill>
                <a:srgbClr val="FFFFFF"/>
              </a:solidFill>
              <a:round/>
              <a:headEnd type="none" w="sm" len="sm"/>
              <a:tailEnd type="none" w="sm" len="sm"/>
            </a:ln>
          </p:spPr>
          <p:txBody>
            <a:bodyPr wrap="none" anchor="ctr"/>
            <a:lstStyle/>
            <a:p>
              <a:endParaRPr lang="en-US"/>
            </a:p>
          </p:txBody>
        </p:sp>
        <p:sp>
          <p:nvSpPr>
            <p:cNvPr id="17472" name="Line 86"/>
            <p:cNvSpPr>
              <a:spLocks noChangeShapeType="1"/>
            </p:cNvSpPr>
            <p:nvPr/>
          </p:nvSpPr>
          <p:spPr bwMode="auto">
            <a:xfrm>
              <a:off x="3919" y="2297"/>
              <a:ext cx="0" cy="33"/>
            </a:xfrm>
            <a:prstGeom prst="line">
              <a:avLst/>
            </a:prstGeom>
            <a:noFill/>
            <a:ln w="25400">
              <a:solidFill>
                <a:srgbClr val="FFFFFF"/>
              </a:solidFill>
              <a:round/>
              <a:headEnd type="none" w="sm" len="sm"/>
              <a:tailEnd type="none" w="sm" len="sm"/>
            </a:ln>
          </p:spPr>
          <p:txBody>
            <a:bodyPr wrap="none" anchor="ctr"/>
            <a:lstStyle/>
            <a:p>
              <a:endParaRPr lang="en-US"/>
            </a:p>
          </p:txBody>
        </p:sp>
        <p:sp>
          <p:nvSpPr>
            <p:cNvPr id="17473" name="Line 87"/>
            <p:cNvSpPr>
              <a:spLocks noChangeShapeType="1"/>
            </p:cNvSpPr>
            <p:nvPr/>
          </p:nvSpPr>
          <p:spPr bwMode="auto">
            <a:xfrm>
              <a:off x="4061" y="2297"/>
              <a:ext cx="0" cy="33"/>
            </a:xfrm>
            <a:prstGeom prst="line">
              <a:avLst/>
            </a:prstGeom>
            <a:noFill/>
            <a:ln w="25400">
              <a:solidFill>
                <a:srgbClr val="FFFFFF"/>
              </a:solidFill>
              <a:round/>
              <a:headEnd type="none" w="sm" len="sm"/>
              <a:tailEnd type="none" w="sm" len="sm"/>
            </a:ln>
          </p:spPr>
          <p:txBody>
            <a:bodyPr wrap="none" anchor="ctr"/>
            <a:lstStyle/>
            <a:p>
              <a:endParaRPr lang="en-US"/>
            </a:p>
          </p:txBody>
        </p:sp>
        <p:sp>
          <p:nvSpPr>
            <p:cNvPr id="17474" name="Line 88"/>
            <p:cNvSpPr>
              <a:spLocks noChangeShapeType="1"/>
            </p:cNvSpPr>
            <p:nvPr/>
          </p:nvSpPr>
          <p:spPr bwMode="auto">
            <a:xfrm>
              <a:off x="4202" y="2297"/>
              <a:ext cx="0" cy="33"/>
            </a:xfrm>
            <a:prstGeom prst="line">
              <a:avLst/>
            </a:prstGeom>
            <a:noFill/>
            <a:ln w="25400">
              <a:solidFill>
                <a:srgbClr val="FFFFFF"/>
              </a:solidFill>
              <a:round/>
              <a:headEnd type="none" w="sm" len="sm"/>
              <a:tailEnd type="none" w="sm" len="sm"/>
            </a:ln>
          </p:spPr>
          <p:txBody>
            <a:bodyPr wrap="none" anchor="ctr"/>
            <a:lstStyle/>
            <a:p>
              <a:endParaRPr lang="en-US"/>
            </a:p>
          </p:txBody>
        </p:sp>
        <p:sp>
          <p:nvSpPr>
            <p:cNvPr id="17475" name="Line 89"/>
            <p:cNvSpPr>
              <a:spLocks noChangeShapeType="1"/>
            </p:cNvSpPr>
            <p:nvPr/>
          </p:nvSpPr>
          <p:spPr bwMode="auto">
            <a:xfrm>
              <a:off x="4344" y="2297"/>
              <a:ext cx="0" cy="33"/>
            </a:xfrm>
            <a:prstGeom prst="line">
              <a:avLst/>
            </a:prstGeom>
            <a:noFill/>
            <a:ln w="25400">
              <a:solidFill>
                <a:srgbClr val="FFFFFF"/>
              </a:solidFill>
              <a:round/>
              <a:headEnd type="none" w="sm" len="sm"/>
              <a:tailEnd type="none" w="sm" len="sm"/>
            </a:ln>
          </p:spPr>
          <p:txBody>
            <a:bodyPr wrap="none" anchor="ctr"/>
            <a:lstStyle/>
            <a:p>
              <a:endParaRPr lang="en-US"/>
            </a:p>
          </p:txBody>
        </p:sp>
      </p:grpSp>
      <p:sp>
        <p:nvSpPr>
          <p:cNvPr id="17453" name="Rectangle 90"/>
          <p:cNvSpPr>
            <a:spLocks noChangeArrowheads="1"/>
          </p:cNvSpPr>
          <p:nvPr/>
        </p:nvSpPr>
        <p:spPr bwMode="auto">
          <a:xfrm>
            <a:off x="6470650" y="3127375"/>
            <a:ext cx="1979613" cy="400050"/>
          </a:xfrm>
          <a:prstGeom prst="rect">
            <a:avLst/>
          </a:prstGeom>
          <a:noFill/>
          <a:ln w="9525">
            <a:noFill/>
            <a:miter lim="800000"/>
            <a:headEnd/>
            <a:tailEnd/>
          </a:ln>
        </p:spPr>
        <p:txBody>
          <a:bodyPr wrap="none" lIns="92075" tIns="46038" rIns="92075" bIns="46038">
            <a:spAutoFit/>
          </a:bodyPr>
          <a:lstStyle/>
          <a:p>
            <a:pPr eaLnBrk="0" hangingPunct="0"/>
            <a:r>
              <a:rPr lang="en-US" altLang="en-US" sz="2000"/>
              <a:t>Basal insulin</a:t>
            </a:r>
          </a:p>
        </p:txBody>
      </p:sp>
      <p:sp>
        <p:nvSpPr>
          <p:cNvPr id="17454" name="Rectangle 91"/>
          <p:cNvSpPr>
            <a:spLocks noChangeArrowheads="1"/>
          </p:cNvSpPr>
          <p:nvPr/>
        </p:nvSpPr>
        <p:spPr bwMode="auto">
          <a:xfrm>
            <a:off x="6470650" y="4879975"/>
            <a:ext cx="2181225" cy="400050"/>
          </a:xfrm>
          <a:prstGeom prst="rect">
            <a:avLst/>
          </a:prstGeom>
          <a:noFill/>
          <a:ln w="9525">
            <a:noFill/>
            <a:miter lim="800000"/>
            <a:headEnd/>
            <a:tailEnd/>
          </a:ln>
        </p:spPr>
        <p:txBody>
          <a:bodyPr wrap="none" lIns="92075" tIns="46038" rIns="92075" bIns="46038">
            <a:spAutoFit/>
          </a:bodyPr>
          <a:lstStyle/>
          <a:p>
            <a:pPr eaLnBrk="0" hangingPunct="0"/>
            <a:r>
              <a:rPr lang="en-US" altLang="en-US" sz="2000"/>
              <a:t>Basal glucose</a:t>
            </a:r>
          </a:p>
        </p:txBody>
      </p:sp>
      <p:sp>
        <p:nvSpPr>
          <p:cNvPr id="17455" name="Rectangle 92"/>
          <p:cNvSpPr>
            <a:spLocks noChangeArrowheads="1"/>
          </p:cNvSpPr>
          <p:nvPr/>
        </p:nvSpPr>
        <p:spPr bwMode="auto">
          <a:xfrm>
            <a:off x="835025" y="2246313"/>
            <a:ext cx="1389063" cy="585787"/>
          </a:xfrm>
          <a:prstGeom prst="rect">
            <a:avLst/>
          </a:prstGeom>
          <a:noFill/>
          <a:ln w="9525">
            <a:noFill/>
            <a:miter lim="800000"/>
            <a:headEnd/>
            <a:tailEnd/>
          </a:ln>
        </p:spPr>
        <p:txBody>
          <a:bodyPr lIns="92075" tIns="46038" rIns="92075" bIns="46038">
            <a:spAutoFit/>
          </a:bodyPr>
          <a:lstStyle/>
          <a:p>
            <a:pPr algn="ctr" eaLnBrk="0" hangingPunct="0"/>
            <a:r>
              <a:rPr lang="en-US" altLang="en-US"/>
              <a:t>Insulin</a:t>
            </a:r>
          </a:p>
          <a:p>
            <a:pPr algn="ctr" eaLnBrk="0" hangingPunct="0"/>
            <a:r>
              <a:rPr lang="en-US" altLang="en-US" sz="1400"/>
              <a:t>( </a:t>
            </a:r>
            <a:r>
              <a:rPr lang="en-US" altLang="en-US" sz="1400">
                <a:latin typeface="Helvetica" pitchFamily="34" charset="0"/>
              </a:rPr>
              <a:t>µU </a:t>
            </a:r>
            <a:r>
              <a:rPr lang="en-US" altLang="en-US" sz="1400"/>
              <a:t>/mL)</a:t>
            </a:r>
          </a:p>
        </p:txBody>
      </p:sp>
      <p:sp>
        <p:nvSpPr>
          <p:cNvPr id="17456" name="Rectangle 93"/>
          <p:cNvSpPr>
            <a:spLocks noChangeArrowheads="1"/>
          </p:cNvSpPr>
          <p:nvPr/>
        </p:nvSpPr>
        <p:spPr bwMode="auto">
          <a:xfrm>
            <a:off x="973138" y="3902075"/>
            <a:ext cx="1182687" cy="831850"/>
          </a:xfrm>
          <a:prstGeom prst="rect">
            <a:avLst/>
          </a:prstGeom>
          <a:noFill/>
          <a:ln w="9525">
            <a:noFill/>
            <a:miter lim="800000"/>
            <a:headEnd/>
            <a:tailEnd/>
          </a:ln>
        </p:spPr>
        <p:txBody>
          <a:bodyPr wrap="none" lIns="92075" tIns="46038" rIns="92075" bIns="46038">
            <a:spAutoFit/>
          </a:bodyPr>
          <a:lstStyle/>
          <a:p>
            <a:pPr algn="ctr" eaLnBrk="0" hangingPunct="0"/>
            <a:r>
              <a:rPr lang="en-US" altLang="en-US" sz="2000"/>
              <a:t>Stupid _ _ _</a:t>
            </a:r>
          </a:p>
          <a:p>
            <a:pPr algn="ctr" eaLnBrk="0" hangingPunct="0"/>
            <a:r>
              <a:rPr lang="en-US" altLang="en-US" sz="1400"/>
              <a:t>(mmol/L,</a:t>
            </a:r>
          </a:p>
          <a:p>
            <a:pPr algn="ctr" eaLnBrk="0" hangingPunct="0"/>
            <a:r>
              <a:rPr lang="en-US" altLang="en-US" sz="1400"/>
              <a:t>mg/dL)</a:t>
            </a:r>
          </a:p>
        </p:txBody>
      </p:sp>
      <p:sp>
        <p:nvSpPr>
          <p:cNvPr id="17457" name="Rectangle 94"/>
          <p:cNvSpPr>
            <a:spLocks noChangeArrowheads="1"/>
          </p:cNvSpPr>
          <p:nvPr/>
        </p:nvSpPr>
        <p:spPr bwMode="auto">
          <a:xfrm>
            <a:off x="4264025" y="5867400"/>
            <a:ext cx="1196975" cy="309563"/>
          </a:xfrm>
          <a:prstGeom prst="rect">
            <a:avLst/>
          </a:prstGeom>
          <a:noFill/>
          <a:ln w="9525">
            <a:noFill/>
            <a:miter lim="800000"/>
            <a:headEnd/>
            <a:tailEnd/>
          </a:ln>
        </p:spPr>
        <p:txBody>
          <a:bodyPr lIns="92075" tIns="46038" rIns="92075" bIns="46038">
            <a:spAutoFit/>
          </a:bodyPr>
          <a:lstStyle/>
          <a:p>
            <a:pPr algn="ctr" eaLnBrk="0" hangingPunct="0"/>
            <a:r>
              <a:rPr lang="en-US" altLang="en-US" sz="1400"/>
              <a:t>Part of the day</a:t>
            </a:r>
          </a:p>
        </p:txBody>
      </p:sp>
      <p:sp>
        <p:nvSpPr>
          <p:cNvPr id="17458" name="Line 95"/>
          <p:cNvSpPr>
            <a:spLocks noChangeShapeType="1"/>
          </p:cNvSpPr>
          <p:nvPr/>
        </p:nvSpPr>
        <p:spPr bwMode="auto">
          <a:xfrm>
            <a:off x="3278188" y="3055938"/>
            <a:ext cx="36512" cy="0"/>
          </a:xfrm>
          <a:prstGeom prst="line">
            <a:avLst/>
          </a:prstGeom>
          <a:noFill/>
          <a:ln w="25400">
            <a:solidFill>
              <a:srgbClr val="FFFFFF"/>
            </a:solidFill>
            <a:round/>
            <a:headEnd type="none" w="sm" len="sm"/>
            <a:tailEnd type="none" w="sm" len="sm"/>
          </a:ln>
        </p:spPr>
        <p:txBody>
          <a:bodyPr wrap="none" anchor="ctr"/>
          <a:lstStyle/>
          <a:p>
            <a:endParaRPr lang="en-US"/>
          </a:p>
        </p:txBody>
      </p:sp>
      <p:grpSp>
        <p:nvGrpSpPr>
          <p:cNvPr id="17459" name="Group 96"/>
          <p:cNvGrpSpPr>
            <a:grpSpLocks/>
          </p:cNvGrpSpPr>
          <p:nvPr/>
        </p:nvGrpSpPr>
        <p:grpSpPr bwMode="auto">
          <a:xfrm>
            <a:off x="3275013" y="4987925"/>
            <a:ext cx="114300" cy="173038"/>
            <a:chOff x="2321" y="3220"/>
            <a:chExt cx="74" cy="103"/>
          </a:xfrm>
        </p:grpSpPr>
        <p:sp>
          <p:nvSpPr>
            <p:cNvPr id="17460" name="Line 97"/>
            <p:cNvSpPr>
              <a:spLocks noChangeShapeType="1"/>
            </p:cNvSpPr>
            <p:nvPr/>
          </p:nvSpPr>
          <p:spPr bwMode="auto">
            <a:xfrm flipH="1">
              <a:off x="2325" y="3220"/>
              <a:ext cx="70" cy="47"/>
            </a:xfrm>
            <a:prstGeom prst="line">
              <a:avLst/>
            </a:prstGeom>
            <a:noFill/>
            <a:ln w="25400">
              <a:solidFill>
                <a:schemeClr val="tx1"/>
              </a:solidFill>
              <a:round/>
              <a:headEnd type="none" w="sm" len="sm"/>
              <a:tailEnd type="none" w="sm" len="sm"/>
            </a:ln>
          </p:spPr>
          <p:txBody>
            <a:bodyPr wrap="none" anchor="ctr"/>
            <a:lstStyle/>
            <a:p>
              <a:endParaRPr lang="en-US"/>
            </a:p>
          </p:txBody>
        </p:sp>
        <p:sp>
          <p:nvSpPr>
            <p:cNvPr id="17461" name="Line 98"/>
            <p:cNvSpPr>
              <a:spLocks noChangeShapeType="1"/>
            </p:cNvSpPr>
            <p:nvPr/>
          </p:nvSpPr>
          <p:spPr bwMode="auto">
            <a:xfrm flipH="1">
              <a:off x="2321" y="3276"/>
              <a:ext cx="70" cy="47"/>
            </a:xfrm>
            <a:prstGeom prst="line">
              <a:avLst/>
            </a:prstGeom>
            <a:noFill/>
            <a:ln w="25400">
              <a:solidFill>
                <a:schemeClr val="tx1"/>
              </a:solidFill>
              <a:round/>
              <a:headEnd type="none" w="sm" len="sm"/>
              <a:tailEnd type="none" w="sm" len="sm"/>
            </a:ln>
          </p:spPr>
          <p:txBody>
            <a:bodyPr wrap="none" anchor="ctr"/>
            <a:lstStyle/>
            <a:p>
              <a:endParaRPr lang="en-US"/>
            </a:p>
          </p:txBody>
        </p:sp>
      </p:grpSp>
    </p:spTree>
  </p:cSld>
  <p:clrMapOvr>
    <a:masterClrMapping/>
  </p:clrMapOvr>
  <p:transition/>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2"/>
          <p:cNvSpPr>
            <a:spLocks noGrp="1" noChangeArrowheads="1"/>
          </p:cNvSpPr>
          <p:nvPr>
            <p:ph type="title"/>
          </p:nvPr>
        </p:nvSpPr>
        <p:spPr>
          <a:xfrm>
            <a:off x="0" y="0"/>
            <a:ext cx="8750300" cy="946150"/>
          </a:xfrm>
        </p:spPr>
        <p:txBody>
          <a:bodyPr/>
          <a:lstStyle/>
          <a:p>
            <a:pPr eaLnBrk="1" hangingPunct="1"/>
            <a:r>
              <a:rPr lang="en-US" altLang="en-US" sz="3600" b="1" i="1" smtClean="0">
                <a:solidFill>
                  <a:srgbClr val="7030A0"/>
                </a:solidFill>
                <a:latin typeface="Arial" pitchFamily="34" charset="0"/>
                <a:cs typeface="Arial" pitchFamily="34" charset="0"/>
              </a:rPr>
              <a:t>PCOS - </a:t>
            </a:r>
            <a:r>
              <a:rPr lang="en-US" altLang="en-US" sz="3600" b="1" smtClean="0">
                <a:solidFill>
                  <a:srgbClr val="7030A0"/>
                </a:solidFill>
                <a:latin typeface="Arial" pitchFamily="34" charset="0"/>
                <a:cs typeface="Arial" pitchFamily="34" charset="0"/>
              </a:rPr>
              <a:t>THERAPY</a:t>
            </a:r>
          </a:p>
        </p:txBody>
      </p:sp>
      <p:sp>
        <p:nvSpPr>
          <p:cNvPr id="316419" name="Rectangle 3"/>
          <p:cNvSpPr>
            <a:spLocks noGrp="1" noChangeArrowheads="1"/>
          </p:cNvSpPr>
          <p:nvPr>
            <p:ph type="body" idx="1"/>
          </p:nvPr>
        </p:nvSpPr>
        <p:spPr>
          <a:xfrm>
            <a:off x="0" y="930275"/>
            <a:ext cx="8875713" cy="5359400"/>
          </a:xfrm>
        </p:spPr>
        <p:txBody>
          <a:bodyPr/>
          <a:lstStyle/>
          <a:p>
            <a:pPr marL="609600" indent="-609600" eaLnBrk="1" hangingPunct="1">
              <a:buFont typeface="Arial" pitchFamily="34" charset="0"/>
              <a:buNone/>
              <a:defRPr/>
            </a:pPr>
            <a:endParaRPr lang="sr-Cyrl-RS" sz="2800" dirty="0" smtClean="0">
              <a:latin typeface="Arial" pitchFamily="34" charset="0"/>
              <a:cs typeface="Arial" pitchFamily="34" charset="0"/>
            </a:endParaRPr>
          </a:p>
          <a:p>
            <a:pPr marL="609600" indent="-609600" eaLnBrk="1" hangingPunct="1">
              <a:buFont typeface="Arial" pitchFamily="34" charset="0"/>
              <a:buNone/>
              <a:defRPr/>
            </a:pPr>
            <a:r>
              <a:rPr lang="en" sz="2200" b="1" dirty="0" smtClean="0">
                <a:latin typeface="Arial" pitchFamily="34" charset="0"/>
                <a:cs typeface="Arial" pitchFamily="34" charset="0"/>
              </a:rPr>
              <a:t>A. </a:t>
            </a:r>
            <a:r>
              <a:rPr lang="en-US" sz="2200" b="1" dirty="0" smtClean="0">
                <a:latin typeface="Arial" pitchFamily="34" charset="0"/>
                <a:cs typeface="Arial" pitchFamily="34" charset="0"/>
              </a:rPr>
              <a:t>Medical nutrition therapy (MNT)</a:t>
            </a:r>
            <a:endParaRPr lang="en" sz="2200" b="1" dirty="0" smtClean="0">
              <a:latin typeface="Arial" pitchFamily="34" charset="0"/>
              <a:cs typeface="Arial" pitchFamily="34" charset="0"/>
            </a:endParaRPr>
          </a:p>
          <a:p>
            <a:pPr marL="609600" indent="-609600" eaLnBrk="1" hangingPunct="1">
              <a:buFont typeface="Arial" pitchFamily="34" charset="0"/>
              <a:buNone/>
              <a:defRPr/>
            </a:pPr>
            <a:r>
              <a:rPr lang="en" sz="2200" b="1" dirty="0" smtClean="0">
                <a:latin typeface="Arial" pitchFamily="34" charset="0"/>
                <a:cs typeface="Arial" pitchFamily="34" charset="0"/>
              </a:rPr>
              <a:t>B. Pharmacological</a:t>
            </a:r>
          </a:p>
          <a:p>
            <a:pPr marL="609600" indent="-609600" eaLnBrk="1" hangingPunct="1">
              <a:buFont typeface="Arial" pitchFamily="34" charset="0"/>
              <a:buNone/>
              <a:defRPr/>
            </a:pPr>
            <a:r>
              <a:rPr lang="en" sz="2200" b="1" dirty="0" smtClean="0">
                <a:latin typeface="Arial" pitchFamily="34" charset="0"/>
                <a:cs typeface="Arial" pitchFamily="34" charset="0"/>
              </a:rPr>
              <a:t>1.Oral contraceptives (effects of ↓androgens, protection of the endometrium from hyperplasia and cancer, ↓incidence of follicles and ovarian cysts). </a:t>
            </a:r>
          </a:p>
          <a:p>
            <a:pPr marL="609600" indent="-609600" eaLnBrk="1" hangingPunct="1">
              <a:buFont typeface="Arial" pitchFamily="34" charset="0"/>
              <a:buNone/>
              <a:defRPr/>
            </a:pPr>
            <a:r>
              <a:rPr lang="en" sz="2200" b="1" dirty="0" smtClean="0">
                <a:latin typeface="Arial" pitchFamily="34" charset="0"/>
                <a:cs typeface="Arial" pitchFamily="34" charset="0"/>
              </a:rPr>
              <a:t>	They suppress ovarian androgens, ↑ </a:t>
            </a:r>
            <a:r>
              <a:rPr lang="en" sz="2200" b="1" i="1" dirty="0" smtClean="0">
                <a:latin typeface="Arial" pitchFamily="34" charset="0"/>
                <a:cs typeface="Arial" pitchFamily="34" charset="0"/>
              </a:rPr>
              <a:t>SHBG </a:t>
            </a:r>
            <a:r>
              <a:rPr lang="en" sz="2200" b="1" dirty="0" smtClean="0">
                <a:latin typeface="Arial" pitchFamily="34" charset="0"/>
                <a:cs typeface="Arial" pitchFamily="34" charset="0"/>
              </a:rPr>
              <a:t>, regulate the menstrual cycle, contraception</a:t>
            </a:r>
            <a:endParaRPr lang="sr-Cyrl-RS" sz="2200" b="1" dirty="0" smtClean="0">
              <a:latin typeface="Arial" pitchFamily="34" charset="0"/>
              <a:cs typeface="Arial" pitchFamily="34" charset="0"/>
            </a:endParaRPr>
          </a:p>
          <a:p>
            <a:pPr marL="609600" indent="-609600" eaLnBrk="1" hangingPunct="1">
              <a:buFont typeface="Arial" pitchFamily="34" charset="0"/>
              <a:buNone/>
              <a:defRPr/>
            </a:pPr>
            <a:r>
              <a:rPr lang="en" sz="2200" b="1" i="1" dirty="0" smtClean="0">
                <a:latin typeface="Arial" pitchFamily="34" charset="0"/>
                <a:cs typeface="Arial" pitchFamily="34" charset="0"/>
              </a:rPr>
              <a:t>        </a:t>
            </a:r>
            <a:r>
              <a:rPr lang="en" sz="2200" b="1" i="1" dirty="0" err="1" smtClean="0">
                <a:latin typeface="Arial" pitchFamily="34" charset="0"/>
                <a:cs typeface="Arial" pitchFamily="34" charset="0"/>
              </a:rPr>
              <a:t>Norgestrel</a:t>
            </a:r>
            <a:r>
              <a:rPr lang="en" sz="2200" b="1" dirty="0" smtClean="0">
                <a:latin typeface="Arial" pitchFamily="34" charset="0"/>
                <a:cs typeface="Arial" pitchFamily="34" charset="0"/>
              </a:rPr>
              <a:t> and </a:t>
            </a:r>
            <a:r>
              <a:rPr lang="en" sz="2200" b="1" i="1" dirty="0" err="1" smtClean="0">
                <a:latin typeface="Arial" pitchFamily="34" charset="0"/>
                <a:cs typeface="Arial" pitchFamily="34" charset="0"/>
              </a:rPr>
              <a:t>Levonorgestrel </a:t>
            </a:r>
            <a:r>
              <a:rPr lang="en" sz="2200" b="1" dirty="0" smtClean="0">
                <a:latin typeface="Arial" pitchFamily="34" charset="0"/>
                <a:cs typeface="Arial" pitchFamily="34" charset="0"/>
              </a:rPr>
              <a:t>↑ hirsutism</a:t>
            </a:r>
          </a:p>
          <a:p>
            <a:pPr eaLnBrk="1" hangingPunct="1">
              <a:lnSpc>
                <a:spcPct val="90000"/>
              </a:lnSpc>
              <a:buClr>
                <a:srgbClr val="FFFF66"/>
              </a:buClr>
              <a:buFont typeface="Arial" pitchFamily="34" charset="0"/>
              <a:buNone/>
              <a:defRPr/>
            </a:pPr>
            <a:r>
              <a:rPr lang="en" altLang="zh-CN" sz="2200" b="1" dirty="0" smtClean="0">
                <a:latin typeface="Arial" pitchFamily="34" charset="0"/>
                <a:cs typeface="Arial" pitchFamily="34" charset="0"/>
              </a:rPr>
              <a:t>      </a:t>
            </a:r>
          </a:p>
          <a:p>
            <a:pPr eaLnBrk="1" hangingPunct="1">
              <a:lnSpc>
                <a:spcPct val="90000"/>
              </a:lnSpc>
              <a:buClr>
                <a:srgbClr val="FFFF66"/>
              </a:buClr>
              <a:buFont typeface="Arial" pitchFamily="34" charset="0"/>
              <a:buNone/>
              <a:defRPr/>
            </a:pPr>
            <a:r>
              <a:rPr lang="en" altLang="zh-CN" sz="2200" b="1" dirty="0" smtClean="0">
                <a:latin typeface="Arial" pitchFamily="34" charset="0"/>
                <a:cs typeface="Arial" pitchFamily="34" charset="0"/>
              </a:rPr>
              <a:t>    If pregnancy is planned:</a:t>
            </a:r>
          </a:p>
          <a:p>
            <a:pPr eaLnBrk="1" hangingPunct="1">
              <a:lnSpc>
                <a:spcPct val="90000"/>
              </a:lnSpc>
              <a:buClr>
                <a:srgbClr val="FFFF66"/>
              </a:buClr>
              <a:buFont typeface="Arial" pitchFamily="34" charset="0"/>
              <a:buNone/>
              <a:defRPr/>
            </a:pPr>
            <a:r>
              <a:rPr lang="en" altLang="zh-CN" sz="2200" b="1" dirty="0" smtClean="0">
                <a:latin typeface="Arial" pitchFamily="34" charset="0"/>
                <a:cs typeface="Arial" pitchFamily="34" charset="0"/>
              </a:rPr>
              <a:t>	Induction of ovulation: anti-estrogens (</a:t>
            </a:r>
            <a:r>
              <a:rPr lang="en" altLang="zh-CN" sz="2200" b="1" i="1" dirty="0" smtClean="0">
                <a:latin typeface="Arial" pitchFamily="34" charset="0"/>
                <a:cs typeface="Arial" pitchFamily="34" charset="0"/>
              </a:rPr>
              <a:t>clomiphene</a:t>
            </a:r>
            <a:r>
              <a:rPr lang="en" altLang="zh-CN" sz="2200" b="1" dirty="0" smtClean="0">
                <a:latin typeface="Arial" pitchFamily="34" charset="0"/>
                <a:cs typeface="Arial" pitchFamily="34" charset="0"/>
              </a:rPr>
              <a:t>), gonadotropins, insulin-lowering agents, anti-androgens, </a:t>
            </a:r>
            <a:r>
              <a:rPr lang="en" altLang="zh-CN" sz="2200" b="1" i="1" dirty="0" smtClean="0">
                <a:latin typeface="Arial" pitchFamily="34" charset="0"/>
                <a:cs typeface="Arial" pitchFamily="34" charset="0"/>
              </a:rPr>
              <a:t>GnRH </a:t>
            </a:r>
            <a:r>
              <a:rPr lang="en" altLang="zh-CN" sz="2200" b="1" dirty="0" smtClean="0">
                <a:latin typeface="Arial" pitchFamily="34" charset="0"/>
                <a:cs typeface="Arial" pitchFamily="34" charset="0"/>
              </a:rPr>
              <a:t>- agonists</a:t>
            </a:r>
            <a:endParaRPr lang="en-US" altLang="zh-CN" sz="2200" b="1" dirty="0" smtClean="0">
              <a:latin typeface="Arial" pitchFamily="34" charset="0"/>
              <a:cs typeface="Arial" pitchFamily="34" charset="0"/>
            </a:endParaRPr>
          </a:p>
          <a:p>
            <a:pPr eaLnBrk="1" hangingPunct="1">
              <a:lnSpc>
                <a:spcPct val="90000"/>
              </a:lnSpc>
              <a:buFont typeface="Wingdings" pitchFamily="2" charset="2"/>
              <a:buNone/>
              <a:defRPr/>
            </a:pPr>
            <a:r>
              <a:rPr lang="en" altLang="zh-CN" sz="2000" b="1" dirty="0" smtClean="0">
                <a:latin typeface="Arial" pitchFamily="34" charset="0"/>
                <a:cs typeface="Arial" pitchFamily="34" charset="0"/>
              </a:rPr>
              <a:t>            </a:t>
            </a:r>
          </a:p>
          <a:p>
            <a:pPr marL="609600" indent="-609600" eaLnBrk="1" hangingPunct="1">
              <a:buFont typeface="Arial" pitchFamily="34" charset="0"/>
              <a:buNone/>
              <a:defRPr/>
            </a:pPr>
            <a:endParaRPr lang="sr-Cyrl-RS" sz="2000" dirty="0" smtClean="0">
              <a:latin typeface="Arial" pitchFamily="34" charset="0"/>
              <a:cs typeface="Arial" pitchFamily="34" charset="0"/>
            </a:endParaRPr>
          </a:p>
          <a:p>
            <a:pPr>
              <a:buFont typeface="Arial" pitchFamily="34" charset="0"/>
              <a:buNone/>
              <a:defRPr/>
            </a:pPr>
            <a:endParaRPr lang="sr-Cyrl-RS" sz="2400" dirty="0" smtClean="0">
              <a:latin typeface="Arial" pitchFamily="34" charset="0"/>
              <a:cs typeface="Arial" pitchFamily="34" charset="0"/>
            </a:endParaRPr>
          </a:p>
        </p:txBody>
      </p:sp>
      <p:pic>
        <p:nvPicPr>
          <p:cNvPr id="132100" name="Picture 9" descr="http://www.cnn.com/2000/HEALTH/diet.fitness/05/08/weight.diabetes/story.weight.diabetes.jpg"/>
          <p:cNvPicPr>
            <a:picLocks noChangeAspect="1" noChangeArrowheads="1"/>
          </p:cNvPicPr>
          <p:nvPr/>
        </p:nvPicPr>
        <p:blipFill>
          <a:blip r:embed="rId3"/>
          <a:srcRect/>
          <a:stretch>
            <a:fillRect/>
          </a:stretch>
        </p:blipFill>
        <p:spPr bwMode="auto">
          <a:xfrm>
            <a:off x="7119938" y="0"/>
            <a:ext cx="2024062" cy="15446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p:cNvSpPr>
            <a:spLocks noGrp="1" noChangeArrowheads="1"/>
          </p:cNvSpPr>
          <p:nvPr>
            <p:ph type="title"/>
          </p:nvPr>
        </p:nvSpPr>
        <p:spPr>
          <a:xfrm>
            <a:off x="0" y="0"/>
            <a:ext cx="9144000" cy="946150"/>
          </a:xfrm>
        </p:spPr>
        <p:txBody>
          <a:bodyPr/>
          <a:lstStyle/>
          <a:p>
            <a:pPr eaLnBrk="1" hangingPunct="1"/>
            <a:r>
              <a:rPr lang="en-US" altLang="en-US" sz="3200" b="1" i="1" smtClean="0">
                <a:solidFill>
                  <a:srgbClr val="7030A0"/>
                </a:solidFill>
                <a:latin typeface="Arial" pitchFamily="34" charset="0"/>
                <a:cs typeface="Arial" pitchFamily="34" charset="0"/>
              </a:rPr>
              <a:t>PCOS </a:t>
            </a:r>
            <a:r>
              <a:rPr lang="en-US" altLang="en-US" sz="3200" b="1" smtClean="0">
                <a:solidFill>
                  <a:srgbClr val="7030A0"/>
                </a:solidFill>
                <a:latin typeface="Arial" pitchFamily="34" charset="0"/>
                <a:cs typeface="Arial" pitchFamily="34" charset="0"/>
              </a:rPr>
              <a:t>- THERAPY</a:t>
            </a:r>
          </a:p>
        </p:txBody>
      </p:sp>
      <p:sp>
        <p:nvSpPr>
          <p:cNvPr id="133123" name="Rectangle 3"/>
          <p:cNvSpPr>
            <a:spLocks noGrp="1" noChangeArrowheads="1"/>
          </p:cNvSpPr>
          <p:nvPr>
            <p:ph type="body" idx="1"/>
          </p:nvPr>
        </p:nvSpPr>
        <p:spPr>
          <a:xfrm>
            <a:off x="0" y="930275"/>
            <a:ext cx="8875713" cy="5359400"/>
          </a:xfrm>
        </p:spPr>
        <p:txBody>
          <a:bodyPr/>
          <a:lstStyle/>
          <a:p>
            <a:pPr>
              <a:buFont typeface="Arial" pitchFamily="34" charset="0"/>
              <a:buNone/>
            </a:pPr>
            <a:endParaRPr lang="en-US" altLang="en-US" sz="2000" b="1" dirty="0" smtClean="0">
              <a:latin typeface="Arial" pitchFamily="34" charset="0"/>
              <a:cs typeface="Arial" pitchFamily="34" charset="0"/>
            </a:endParaRPr>
          </a:p>
          <a:p>
            <a:pPr>
              <a:buFont typeface="Arial" pitchFamily="34" charset="0"/>
              <a:buNone/>
            </a:pPr>
            <a:r>
              <a:rPr lang="en-US" altLang="en-US" sz="2200" b="1" dirty="0" smtClean="0">
                <a:latin typeface="Arial" pitchFamily="34" charset="0"/>
                <a:cs typeface="Arial" pitchFamily="34" charset="0"/>
              </a:rPr>
              <a:t>2. </a:t>
            </a:r>
            <a:r>
              <a:rPr lang="en-US" altLang="en-US" sz="2200" b="1" dirty="0" err="1" smtClean="0">
                <a:latin typeface="Arial" pitchFamily="34" charset="0"/>
                <a:cs typeface="Arial" pitchFamily="34" charset="0"/>
              </a:rPr>
              <a:t>Antiandrogens</a:t>
            </a:r>
            <a:endParaRPr lang="en-US" altLang="en-US" sz="2200" b="1" dirty="0" smtClean="0">
              <a:latin typeface="Arial" pitchFamily="34" charset="0"/>
              <a:cs typeface="Arial" pitchFamily="34" charset="0"/>
            </a:endParaRPr>
          </a:p>
          <a:p>
            <a:r>
              <a:rPr lang="en-US" altLang="en-US" sz="2200" b="1" dirty="0" err="1" smtClean="0">
                <a:latin typeface="Arial" pitchFamily="34" charset="0"/>
                <a:cs typeface="Arial" pitchFamily="34" charset="0"/>
              </a:rPr>
              <a:t>spironolactone</a:t>
            </a:r>
            <a:r>
              <a:rPr lang="en-US" altLang="en-US" sz="2200" b="1" dirty="0" smtClean="0">
                <a:latin typeface="Arial" pitchFamily="34" charset="0"/>
                <a:cs typeface="Arial" pitchFamily="34" charset="0"/>
              </a:rPr>
              <a:t>, 50-200mg/d, </a:t>
            </a:r>
            <a:r>
              <a:rPr lang="en-US" altLang="en-US" sz="2200" b="1" dirty="0" err="1" smtClean="0">
                <a:latin typeface="Arial" pitchFamily="34" charset="0"/>
                <a:cs typeface="Arial" pitchFamily="34" charset="0"/>
              </a:rPr>
              <a:t>aldosterone</a:t>
            </a:r>
            <a:r>
              <a:rPr lang="en-US" altLang="en-US" sz="2200" b="1" dirty="0" smtClean="0">
                <a:latin typeface="Arial" pitchFamily="34" charset="0"/>
                <a:cs typeface="Arial" pitchFamily="34" charset="0"/>
              </a:rPr>
              <a:t> antagonist, lowers TA, androgen receptor blocker, inhibits steroid enzymes</a:t>
            </a:r>
          </a:p>
          <a:p>
            <a:r>
              <a:rPr lang="en-US" altLang="en-US" sz="2200" b="1" dirty="0" smtClean="0">
                <a:latin typeface="Arial" pitchFamily="34" charset="0"/>
                <a:cs typeface="Arial" pitchFamily="34" charset="0"/>
              </a:rPr>
              <a:t> </a:t>
            </a:r>
            <a:r>
              <a:rPr lang="en-US" altLang="en-US" sz="2200" b="1" i="1" dirty="0" err="1" smtClean="0">
                <a:latin typeface="Arial" pitchFamily="34" charset="0"/>
              </a:rPr>
              <a:t>Flutamide</a:t>
            </a:r>
            <a:r>
              <a:rPr lang="en-US" altLang="en-US" sz="2200" b="1" i="1" dirty="0" smtClean="0">
                <a:latin typeface="Arial" pitchFamily="34" charset="0"/>
              </a:rPr>
              <a:t>, </a:t>
            </a:r>
            <a:r>
              <a:rPr lang="en-US" altLang="en-US" sz="2200" b="1" dirty="0" smtClean="0">
                <a:latin typeface="Arial" pitchFamily="34" charset="0"/>
              </a:rPr>
              <a:t>125-250 mg/d, liver f</a:t>
            </a:r>
          </a:p>
          <a:p>
            <a:r>
              <a:rPr lang="en-US" altLang="en-US" sz="2200" b="1" i="1" dirty="0" err="1" smtClean="0">
                <a:latin typeface="Arial" pitchFamily="34" charset="0"/>
              </a:rPr>
              <a:t>Finasteride</a:t>
            </a:r>
            <a:endParaRPr lang="en-US" altLang="en-US" sz="2200" b="1" i="1" dirty="0" smtClean="0">
              <a:latin typeface="Arial" pitchFamily="34" charset="0"/>
              <a:cs typeface="Arial" pitchFamily="34" charset="0"/>
            </a:endParaRPr>
          </a:p>
          <a:p>
            <a:pPr marL="1009650" lvl="1" indent="-609600" eaLnBrk="1" hangingPunct="1">
              <a:buFont typeface="Wingdings" pitchFamily="2" charset="2"/>
              <a:buChar char="ü"/>
            </a:pPr>
            <a:endParaRPr lang="en-US" altLang="en-US" sz="2200" b="1" i="1" dirty="0" smtClean="0">
              <a:latin typeface="Arial" pitchFamily="34" charset="0"/>
              <a:cs typeface="Arial" pitchFamily="34" charset="0"/>
            </a:endParaRPr>
          </a:p>
          <a:p>
            <a:pPr marL="1009650" lvl="1" indent="-609600" eaLnBrk="1" hangingPunct="1">
              <a:buFont typeface="Arial" pitchFamily="34" charset="0"/>
              <a:buNone/>
            </a:pPr>
            <a:r>
              <a:rPr lang="en-US" altLang="en-US" sz="2200" b="1" dirty="0" smtClean="0">
                <a:latin typeface="Arial" pitchFamily="34" charset="0"/>
                <a:cs typeface="Arial" pitchFamily="34" charset="0"/>
              </a:rPr>
              <a:t>Androgen suppressors</a:t>
            </a:r>
          </a:p>
          <a:p>
            <a:pPr marL="1009650" lvl="1" indent="-609600" eaLnBrk="1" hangingPunct="1">
              <a:buFont typeface="Wingdings" pitchFamily="2" charset="2"/>
              <a:buChar char="Ø"/>
            </a:pPr>
            <a:r>
              <a:rPr lang="en-US" altLang="en-US" sz="2200" b="1" dirty="0" smtClean="0">
                <a:latin typeface="Arial" pitchFamily="34" charset="0"/>
                <a:cs typeface="Arial" pitchFamily="34" charset="0"/>
              </a:rPr>
              <a:t>Use of sex steroids</a:t>
            </a:r>
          </a:p>
          <a:p>
            <a:pPr marL="1009650" lvl="1" indent="-609600" eaLnBrk="1" hangingPunct="1">
              <a:buFont typeface="Wingdings" pitchFamily="2" charset="2"/>
              <a:buChar char="Ø"/>
            </a:pPr>
            <a:r>
              <a:rPr lang="en-US" altLang="en-US" sz="2200" b="1" i="1" dirty="0" err="1" smtClean="0">
                <a:latin typeface="Arial" pitchFamily="34" charset="0"/>
              </a:rPr>
              <a:t>GnRH</a:t>
            </a:r>
            <a:r>
              <a:rPr lang="en-US" altLang="en-US" sz="2200" b="1" i="1" dirty="0" smtClean="0">
                <a:latin typeface="Arial" pitchFamily="34" charset="0"/>
              </a:rPr>
              <a:t> </a:t>
            </a:r>
            <a:r>
              <a:rPr lang="en-US" altLang="en-US" sz="2200" b="1" dirty="0" smtClean="0">
                <a:latin typeface="Arial" pitchFamily="34" charset="0"/>
              </a:rPr>
              <a:t>agonist</a:t>
            </a:r>
          </a:p>
          <a:p>
            <a:pPr marL="1009650" lvl="1" indent="-609600" eaLnBrk="1" hangingPunct="1">
              <a:buFont typeface="Wingdings" pitchFamily="2" charset="2"/>
              <a:buChar char="Ø"/>
            </a:pPr>
            <a:r>
              <a:rPr lang="en-US" altLang="en-US" sz="2200" b="1" dirty="0" smtClean="0">
                <a:latin typeface="Arial" pitchFamily="34" charset="0"/>
              </a:rPr>
              <a:t>Administration of </a:t>
            </a:r>
            <a:r>
              <a:rPr lang="en-US" altLang="en-US" sz="2200" b="1" dirty="0" err="1" smtClean="0">
                <a:latin typeface="Arial" pitchFamily="34" charset="0"/>
              </a:rPr>
              <a:t>glucocorticoids</a:t>
            </a:r>
            <a:endParaRPr lang="en-US" altLang="en-US" sz="2200" b="1" dirty="0" smtClean="0">
              <a:latin typeface="Arial" pitchFamily="34" charset="0"/>
            </a:endParaRPr>
          </a:p>
        </p:txBody>
      </p:sp>
    </p:spTree>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2"/>
          <p:cNvSpPr>
            <a:spLocks noGrp="1" noChangeArrowheads="1"/>
          </p:cNvSpPr>
          <p:nvPr>
            <p:ph type="title"/>
          </p:nvPr>
        </p:nvSpPr>
        <p:spPr>
          <a:xfrm>
            <a:off x="0" y="0"/>
            <a:ext cx="8750300" cy="946150"/>
          </a:xfrm>
        </p:spPr>
        <p:txBody>
          <a:bodyPr/>
          <a:lstStyle/>
          <a:p>
            <a:pPr eaLnBrk="1" hangingPunct="1"/>
            <a:r>
              <a:rPr lang="en-US" altLang="en-US" sz="3200" b="1" i="1" smtClean="0">
                <a:solidFill>
                  <a:srgbClr val="7030A0"/>
                </a:solidFill>
                <a:latin typeface="Arial" pitchFamily="34" charset="0"/>
                <a:cs typeface="Arial" pitchFamily="34" charset="0"/>
              </a:rPr>
              <a:t>PCOS </a:t>
            </a:r>
            <a:r>
              <a:rPr lang="en-US" altLang="en-US" sz="3200" b="1" smtClean="0">
                <a:solidFill>
                  <a:srgbClr val="7030A0"/>
                </a:solidFill>
                <a:latin typeface="Arial" pitchFamily="34" charset="0"/>
                <a:cs typeface="Arial" pitchFamily="34" charset="0"/>
              </a:rPr>
              <a:t>- THERAPY</a:t>
            </a:r>
          </a:p>
        </p:txBody>
      </p:sp>
      <p:sp>
        <p:nvSpPr>
          <p:cNvPr id="316419" name="Rectangle 3"/>
          <p:cNvSpPr>
            <a:spLocks noGrp="1" noChangeArrowheads="1"/>
          </p:cNvSpPr>
          <p:nvPr>
            <p:ph type="body" idx="1"/>
          </p:nvPr>
        </p:nvSpPr>
        <p:spPr>
          <a:xfrm>
            <a:off x="236538" y="930275"/>
            <a:ext cx="8907462" cy="5359400"/>
          </a:xfrm>
        </p:spPr>
        <p:txBody>
          <a:bodyPr/>
          <a:lstStyle/>
          <a:p>
            <a:pPr marL="609600" indent="-609600" eaLnBrk="1" hangingPunct="1">
              <a:buFont typeface="Arial" pitchFamily="34" charset="0"/>
              <a:buNone/>
              <a:defRPr/>
            </a:pPr>
            <a:endParaRPr lang="sr-Cyrl-RS" sz="2400" b="1" dirty="0" smtClean="0">
              <a:solidFill>
                <a:srgbClr val="FF0000"/>
              </a:solidFill>
              <a:latin typeface="Arial" pitchFamily="34" charset="0"/>
              <a:cs typeface="Arial" pitchFamily="34" charset="0"/>
            </a:endParaRPr>
          </a:p>
          <a:p>
            <a:pPr marL="609600" indent="-609600" eaLnBrk="1" hangingPunct="1">
              <a:buFont typeface="Arial" pitchFamily="34" charset="0"/>
              <a:buNone/>
              <a:defRPr/>
            </a:pPr>
            <a:r>
              <a:rPr lang="en" sz="2200" b="1" dirty="0" smtClean="0">
                <a:latin typeface="Arial" pitchFamily="34" charset="0"/>
                <a:cs typeface="Arial" pitchFamily="34" charset="0"/>
              </a:rPr>
              <a:t>3. Insulin sensitizers</a:t>
            </a:r>
          </a:p>
          <a:p>
            <a:pPr marL="609600" indent="-609600" eaLnBrk="1" hangingPunct="1">
              <a:buFont typeface="Arial" pitchFamily="34" charset="0"/>
              <a:buNone/>
              <a:defRPr/>
            </a:pPr>
            <a:r>
              <a:rPr lang="en" sz="2200" b="1" dirty="0" smtClean="0">
                <a:latin typeface="Arial" pitchFamily="34" charset="0"/>
                <a:cs typeface="Arial" pitchFamily="34" charset="0"/>
              </a:rPr>
              <a:t> They induce ovulation </a:t>
            </a:r>
            <a:r>
              <a:rPr lang="en" sz="2200" b="1" dirty="0" smtClean="0">
                <a:latin typeface="Arial" pitchFamily="34" charset="0"/>
              </a:rPr>
              <a:t>(30%), some reduce growth</a:t>
            </a:r>
          </a:p>
          <a:p>
            <a:pPr>
              <a:buFont typeface="Arial" pitchFamily="34" charset="0"/>
              <a:buNone/>
              <a:defRPr/>
            </a:pPr>
            <a:r>
              <a:rPr lang="en" sz="2200" b="1" dirty="0" smtClean="0">
                <a:latin typeface="Arial" pitchFamily="34" charset="0"/>
              </a:rPr>
              <a:t>hair, improve the utilization of glucose,</a:t>
            </a:r>
          </a:p>
          <a:p>
            <a:pPr>
              <a:buFont typeface="Arial" pitchFamily="34" charset="0"/>
              <a:buNone/>
              <a:defRPr/>
            </a:pPr>
            <a:r>
              <a:rPr lang="en" sz="2200" b="1" dirty="0" smtClean="0">
                <a:latin typeface="Arial" pitchFamily="34" charset="0"/>
              </a:rPr>
              <a:t> </a:t>
            </a:r>
            <a:r>
              <a:rPr lang="en" sz="2200" b="1" dirty="0" smtClean="0"/>
              <a:t>↓ </a:t>
            </a:r>
            <a:r>
              <a:rPr lang="en" sz="2200" b="1" dirty="0" smtClean="0">
                <a:latin typeface="Arial" pitchFamily="34" charset="0"/>
              </a:rPr>
              <a:t>serum insulin,</a:t>
            </a:r>
          </a:p>
          <a:p>
            <a:pPr>
              <a:buFont typeface="Arial" pitchFamily="34" charset="0"/>
              <a:buNone/>
              <a:defRPr/>
            </a:pPr>
            <a:r>
              <a:rPr lang="en" sz="2200" b="1" dirty="0" smtClean="0">
                <a:latin typeface="Arial" pitchFamily="34" charset="0"/>
              </a:rPr>
              <a:t> </a:t>
            </a:r>
            <a:r>
              <a:rPr lang="en" sz="2200" b="1" dirty="0" smtClean="0"/>
              <a:t>↓ </a:t>
            </a:r>
            <a:r>
              <a:rPr lang="en" sz="2200" b="1" dirty="0" smtClean="0">
                <a:latin typeface="Arial" pitchFamily="34" charset="0"/>
              </a:rPr>
              <a:t>lipids</a:t>
            </a:r>
          </a:p>
          <a:p>
            <a:pPr>
              <a:buFont typeface="Arial" pitchFamily="34" charset="0"/>
              <a:buNone/>
              <a:defRPr/>
            </a:pPr>
            <a:r>
              <a:rPr lang="en" sz="2200" b="1" dirty="0" smtClean="0">
                <a:latin typeface="Arial" pitchFamily="34" charset="0"/>
                <a:cs typeface="Arial" pitchFamily="34" charset="0"/>
              </a:rPr>
              <a:t>metformin (prevents IGT/DM, ↓TM and TA, ↑HDL),</a:t>
            </a:r>
          </a:p>
          <a:p>
            <a:pPr marL="609600" indent="-609600" eaLnBrk="1" hangingPunct="1">
              <a:buFont typeface="Arial" pitchFamily="34" charset="0"/>
              <a:buNone/>
              <a:defRPr/>
            </a:pPr>
            <a:r>
              <a:rPr lang="en" sz="2200" b="1" dirty="0" smtClean="0">
                <a:latin typeface="Arial" pitchFamily="34" charset="0"/>
                <a:cs typeface="Arial" pitchFamily="34" charset="0"/>
              </a:rPr>
              <a:t>possible lactic acidosis,</a:t>
            </a:r>
          </a:p>
          <a:p>
            <a:pPr marL="609600" indent="-609600" eaLnBrk="1" hangingPunct="1">
              <a:buFont typeface="Arial" pitchFamily="34" charset="0"/>
              <a:buNone/>
              <a:defRPr/>
            </a:pPr>
            <a:r>
              <a:rPr lang="en" sz="2200" b="1" i="1" dirty="0" smtClean="0">
                <a:latin typeface="Arial" pitchFamily="34" charset="0"/>
                <a:cs typeface="Arial" pitchFamily="34" charset="0"/>
              </a:rPr>
              <a:t>Thiazolidinediones (Troglitazone, pioglitazone, rosiglitazone), </a:t>
            </a:r>
            <a:r>
              <a:rPr lang="en" sz="2200" b="1" dirty="0" smtClean="0">
                <a:latin typeface="Arial" pitchFamily="34" charset="0"/>
                <a:cs typeface="Arial" pitchFamily="34" charset="0"/>
              </a:rPr>
              <a:t>monitor</a:t>
            </a:r>
            <a:r>
              <a:rPr lang="en" sz="2200" b="1" i="1" dirty="0" smtClean="0">
                <a:latin typeface="Arial" pitchFamily="34" charset="0"/>
                <a:cs typeface="Arial" pitchFamily="34" charset="0"/>
              </a:rPr>
              <a:t> </a:t>
            </a:r>
            <a:r>
              <a:rPr lang="en" sz="2200" b="1" dirty="0" smtClean="0">
                <a:latin typeface="Arial" pitchFamily="34" charset="0"/>
                <a:cs typeface="Arial" pitchFamily="34" charset="0"/>
              </a:rPr>
              <a:t>liver damage, edema</a:t>
            </a:r>
            <a:endParaRPr lang="sr-Cyrl-RS" sz="2200" b="1" i="1" dirty="0" smtClean="0">
              <a:latin typeface="Arial" pitchFamily="34" charset="0"/>
              <a:cs typeface="Arial" pitchFamily="34" charset="0"/>
            </a:endParaRPr>
          </a:p>
          <a:p>
            <a:pPr marL="609600" indent="-609600" eaLnBrk="1" hangingPunct="1">
              <a:buFont typeface="Arial" pitchFamily="34" charset="0"/>
              <a:buNone/>
              <a:defRPr/>
            </a:pPr>
            <a:r>
              <a:rPr lang="en" sz="2200" b="1" u="sng" dirty="0" smtClean="0">
                <a:latin typeface="Arial" pitchFamily="34" charset="0"/>
                <a:cs typeface="Arial" pitchFamily="34" charset="0"/>
              </a:rPr>
              <a:t>Loss of body weight </a:t>
            </a:r>
            <a:r>
              <a:rPr lang="en" sz="2200" b="1" dirty="0" smtClean="0">
                <a:latin typeface="Arial" pitchFamily="34" charset="0"/>
                <a:cs typeface="Arial" pitchFamily="34" charset="0"/>
              </a:rPr>
              <a:t> </a:t>
            </a:r>
            <a:r>
              <a:rPr lang="en" sz="2200" b="1" i="1" dirty="0" smtClean="0">
                <a:latin typeface="Arial" pitchFamily="34" charset="0"/>
                <a:cs typeface="Arial" pitchFamily="34" charset="0"/>
              </a:rPr>
              <a:t>(Phentermine, Sibutramine, Orlistat)</a:t>
            </a:r>
            <a:endParaRPr lang="en-US" sz="2200" b="1" i="1" dirty="0" smtClean="0">
              <a:latin typeface="Arial" pitchFamily="34" charset="0"/>
              <a:cs typeface="Arial" pitchFamily="34" charset="0"/>
            </a:endParaRPr>
          </a:p>
          <a:p>
            <a:pPr marL="1009650" lvl="1" indent="-609600" eaLnBrk="1" hangingPunct="1">
              <a:buNone/>
              <a:defRPr/>
            </a:pPr>
            <a:endParaRPr lang="en-US" sz="2400" i="1" dirty="0" smtClean="0">
              <a:latin typeface="Arial" pitchFamily="34" charset="0"/>
              <a:cs typeface="Arial" pitchFamily="34" charset="0"/>
            </a:endParaRPr>
          </a:p>
          <a:p>
            <a:pPr marL="1009650" lvl="1" indent="-609600" eaLnBrk="1" hangingPunct="1">
              <a:buFont typeface="Wingdings" pitchFamily="2" charset="2"/>
              <a:buChar char="Ø"/>
              <a:defRPr/>
            </a:pPr>
            <a:endParaRPr lang="sr-Cyrl-RS" sz="2400" dirty="0" smtClean="0">
              <a:latin typeface="Arial" pitchFamily="34" charset="0"/>
              <a:cs typeface="Arial" pitchFamily="34" charset="0"/>
            </a:endParaRPr>
          </a:p>
        </p:txBody>
      </p:sp>
      <p:pic>
        <p:nvPicPr>
          <p:cNvPr id="134148" name="Picture 9" descr="http://www.fillmyscript.net/images/glucophage-box.jpg"/>
          <p:cNvPicPr>
            <a:picLocks noChangeAspect="1" noChangeArrowheads="1"/>
          </p:cNvPicPr>
          <p:nvPr/>
        </p:nvPicPr>
        <p:blipFill>
          <a:blip r:embed="rId3"/>
          <a:srcRect/>
          <a:stretch>
            <a:fillRect/>
          </a:stretch>
        </p:blipFill>
        <p:spPr bwMode="auto">
          <a:xfrm>
            <a:off x="7239000" y="5221288"/>
            <a:ext cx="1905000" cy="16367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0" y="0"/>
            <a:ext cx="9144000" cy="990600"/>
          </a:xfrm>
        </p:spPr>
        <p:txBody>
          <a:bodyPr/>
          <a:lstStyle/>
          <a:p>
            <a:pPr eaLnBrk="1" hangingPunct="1"/>
            <a:r>
              <a:rPr lang="en-US" altLang="en-US" sz="3200" b="1" smtClean="0">
                <a:solidFill>
                  <a:srgbClr val="7030A0"/>
                </a:solidFill>
                <a:latin typeface="Arial" pitchFamily="34" charset="0"/>
                <a:cs typeface="Arial" pitchFamily="34" charset="0"/>
              </a:rPr>
              <a:t>ETIOPATHOGENESIS OF DIABETES</a:t>
            </a:r>
          </a:p>
        </p:txBody>
      </p:sp>
      <p:sp>
        <p:nvSpPr>
          <p:cNvPr id="18435" name="Rectangle 3"/>
          <p:cNvSpPr>
            <a:spLocks noGrp="1" noChangeArrowheads="1"/>
          </p:cNvSpPr>
          <p:nvPr>
            <p:ph idx="1"/>
          </p:nvPr>
        </p:nvSpPr>
        <p:spPr>
          <a:xfrm>
            <a:off x="381000" y="1219200"/>
            <a:ext cx="8229600" cy="4114800"/>
          </a:xfrm>
        </p:spPr>
        <p:txBody>
          <a:bodyPr/>
          <a:lstStyle/>
          <a:p>
            <a:pPr eaLnBrk="1" hangingPunct="1">
              <a:lnSpc>
                <a:spcPct val="90000"/>
              </a:lnSpc>
            </a:pPr>
            <a:endParaRPr lang="sr-Cyrl-CS" altLang="en-US" sz="2400" smtClean="0">
              <a:latin typeface="Arial" pitchFamily="34" charset="0"/>
              <a:cs typeface="Arial" pitchFamily="34" charset="0"/>
            </a:endParaRPr>
          </a:p>
          <a:p>
            <a:pPr eaLnBrk="1" hangingPunct="1">
              <a:lnSpc>
                <a:spcPct val="90000"/>
              </a:lnSpc>
              <a:buFont typeface="Arial" pitchFamily="34" charset="0"/>
              <a:buBlip>
                <a:blip r:embed="rId2"/>
              </a:buBlip>
            </a:pPr>
            <a:r>
              <a:rPr lang="en-US" altLang="en-US" sz="2000" b="1" smtClean="0">
                <a:latin typeface="Arial" pitchFamily="34" charset="0"/>
                <a:cs typeface="Arial" pitchFamily="34" charset="0"/>
              </a:rPr>
              <a:t>Autoimmune insulitis</a:t>
            </a:r>
          </a:p>
          <a:p>
            <a:pPr eaLnBrk="1" hangingPunct="1">
              <a:lnSpc>
                <a:spcPct val="90000"/>
              </a:lnSpc>
              <a:buFont typeface="Arial" pitchFamily="34" charset="0"/>
              <a:buBlip>
                <a:blip r:embed="rId2"/>
              </a:buBlip>
            </a:pPr>
            <a:r>
              <a:rPr lang="en-US" altLang="en-US" sz="2000" b="1" smtClean="0">
                <a:latin typeface="Arial" pitchFamily="34" charset="0"/>
                <a:cs typeface="Arial" pitchFamily="34" charset="0"/>
              </a:rPr>
              <a:t>Insulin resistance-hyperinsulinemia syndrome</a:t>
            </a:r>
          </a:p>
          <a:p>
            <a:pPr eaLnBrk="1" hangingPunct="1">
              <a:lnSpc>
                <a:spcPct val="90000"/>
              </a:lnSpc>
              <a:buFont typeface="Arial" pitchFamily="34" charset="0"/>
              <a:buBlip>
                <a:blip r:embed="rId2"/>
              </a:buBlip>
            </a:pPr>
            <a:endParaRPr lang="en-US" altLang="en-US" sz="2000" b="1" smtClean="0">
              <a:latin typeface="Arial" pitchFamily="34" charset="0"/>
              <a:cs typeface="Arial" pitchFamily="34" charset="0"/>
            </a:endParaRPr>
          </a:p>
          <a:p>
            <a:pPr eaLnBrk="1" hangingPunct="1">
              <a:lnSpc>
                <a:spcPct val="90000"/>
              </a:lnSpc>
              <a:buFont typeface="Arial" pitchFamily="34" charset="0"/>
              <a:buBlip>
                <a:blip r:embed="rId2"/>
              </a:buBlip>
            </a:pPr>
            <a:r>
              <a:rPr lang="en-US" altLang="en-US" sz="2000" b="1" smtClean="0">
                <a:latin typeface="Arial" pitchFamily="34" charset="0"/>
                <a:cs typeface="Arial" pitchFamily="34" charset="0"/>
              </a:rPr>
              <a:t>Other mechanisms:</a:t>
            </a:r>
          </a:p>
          <a:p>
            <a:pPr lvl="1" eaLnBrk="1" hangingPunct="1">
              <a:lnSpc>
                <a:spcPct val="90000"/>
              </a:lnSpc>
              <a:buFont typeface="Wingdings" pitchFamily="2" charset="2"/>
              <a:buChar char="§"/>
            </a:pPr>
            <a:r>
              <a:rPr lang="en-US" altLang="en-US" sz="2000" b="1" smtClean="0">
                <a:latin typeface="Arial" pitchFamily="34" charset="0"/>
                <a:cs typeface="Arial" pitchFamily="34" charset="0"/>
              </a:rPr>
              <a:t>reduced insulin production due to destruction of the endocrine pancreas</a:t>
            </a:r>
          </a:p>
          <a:p>
            <a:pPr lvl="1" eaLnBrk="1" hangingPunct="1">
              <a:lnSpc>
                <a:spcPct val="90000"/>
              </a:lnSpc>
              <a:buFont typeface="Wingdings" pitchFamily="2" charset="2"/>
              <a:buChar char="§"/>
            </a:pPr>
            <a:r>
              <a:rPr lang="en-US" altLang="en-US" sz="2000" b="1" smtClean="0">
                <a:latin typeface="Arial" pitchFamily="34" charset="0"/>
                <a:cs typeface="Arial" pitchFamily="34" charset="0"/>
              </a:rPr>
              <a:t>infections</a:t>
            </a:r>
          </a:p>
          <a:p>
            <a:pPr lvl="1" eaLnBrk="1" hangingPunct="1">
              <a:lnSpc>
                <a:spcPct val="90000"/>
              </a:lnSpc>
              <a:buFont typeface="Wingdings" pitchFamily="2" charset="2"/>
              <a:buChar char="§"/>
            </a:pPr>
            <a:r>
              <a:rPr lang="en-US" altLang="en-US" sz="2000" b="1" smtClean="0">
                <a:latin typeface="Arial" pitchFamily="34" charset="0"/>
                <a:cs typeface="Arial" pitchFamily="34" charset="0"/>
              </a:rPr>
              <a:t>endocrinopathy</a:t>
            </a:r>
          </a:p>
          <a:p>
            <a:pPr lvl="1" eaLnBrk="1" hangingPunct="1">
              <a:lnSpc>
                <a:spcPct val="90000"/>
              </a:lnSpc>
              <a:buFont typeface="Wingdings" pitchFamily="2" charset="2"/>
              <a:buChar char="§"/>
            </a:pPr>
            <a:r>
              <a:rPr lang="en-US" altLang="en-US" sz="2000" b="1" smtClean="0">
                <a:latin typeface="Arial" pitchFamily="34" charset="0"/>
                <a:cs typeface="Arial" pitchFamily="34" charset="0"/>
              </a:rPr>
              <a:t>drugs and toxins</a:t>
            </a:r>
          </a:p>
          <a:p>
            <a:pPr lvl="1" eaLnBrk="1" hangingPunct="1">
              <a:lnSpc>
                <a:spcPct val="90000"/>
              </a:lnSpc>
              <a:buFont typeface="Wingdings" pitchFamily="2" charset="2"/>
              <a:buChar char="§"/>
            </a:pPr>
            <a:r>
              <a:rPr lang="en-US" altLang="en-US" sz="2000" b="1" smtClean="0">
                <a:latin typeface="Arial" pitchFamily="34" charset="0"/>
                <a:cs typeface="Arial" pitchFamily="34" charset="0"/>
              </a:rPr>
              <a:t>Abnormalities of insulin synthesis and secretion</a:t>
            </a:r>
          </a:p>
          <a:p>
            <a:pPr lvl="1" eaLnBrk="1" hangingPunct="1">
              <a:lnSpc>
                <a:spcPct val="90000"/>
              </a:lnSpc>
              <a:buFont typeface="Wingdings" pitchFamily="2" charset="2"/>
              <a:buChar char="§"/>
            </a:pPr>
            <a:r>
              <a:rPr lang="en-US" altLang="en-US" sz="2000" b="1" smtClean="0">
                <a:latin typeface="Arial" pitchFamily="34" charset="0"/>
                <a:cs typeface="Arial" pitchFamily="34" charset="0"/>
              </a:rPr>
              <a:t>abnormalities of insulin receptors</a:t>
            </a:r>
          </a:p>
          <a:p>
            <a:pPr lvl="1" eaLnBrk="1" hangingPunct="1">
              <a:lnSpc>
                <a:spcPct val="90000"/>
              </a:lnSpc>
              <a:buFont typeface="Wingdings" pitchFamily="2" charset="2"/>
              <a:buChar char="§"/>
            </a:pPr>
            <a:r>
              <a:rPr lang="en-US" altLang="en-US" sz="2000" b="1" smtClean="0">
                <a:latin typeface="Arial" pitchFamily="34" charset="0"/>
                <a:cs typeface="Arial" pitchFamily="34" charset="0"/>
              </a:rPr>
              <a:t>genetic syndromes</a:t>
            </a:r>
          </a:p>
          <a:p>
            <a:pPr eaLnBrk="1" hangingPunct="1">
              <a:lnSpc>
                <a:spcPct val="90000"/>
              </a:lnSpc>
            </a:pPr>
            <a:endParaRPr lang="en-US" altLang="en-US" sz="2000" smtClean="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ChangeArrowheads="1"/>
          </p:cNvSpPr>
          <p:nvPr>
            <p:ph type="title"/>
          </p:nvPr>
        </p:nvSpPr>
        <p:spPr>
          <a:xfrm>
            <a:off x="0" y="0"/>
            <a:ext cx="9144000" cy="1143000"/>
          </a:xfrm>
        </p:spPr>
        <p:txBody>
          <a:bodyPr rtlCol="0">
            <a:normAutofit fontScale="90000"/>
          </a:bodyPr>
          <a:lstStyle/>
          <a:p>
            <a:pPr eaLnBrk="1" fontAlgn="auto" hangingPunct="1">
              <a:spcAft>
                <a:spcPts val="0"/>
              </a:spcAft>
              <a:defRPr/>
            </a:pPr>
            <a:r>
              <a:rPr lang="en" altLang="en-US" sz="3600" b="1" dirty="0" smtClean="0">
                <a:solidFill>
                  <a:srgbClr val="7030A0"/>
                </a:solidFill>
                <a:latin typeface="Arial" pitchFamily="34" charset="0"/>
                <a:cs typeface="Arial" pitchFamily="34" charset="0"/>
              </a:rPr>
              <a:t>AUTOIMMUNE INSULITIS </a:t>
            </a:r>
            <a:r>
              <a:rPr lang="sr-Latn-CS" altLang="en-US" sz="3600" b="1" dirty="0" smtClean="0">
                <a:solidFill>
                  <a:srgbClr val="7030A0"/>
                </a:solidFill>
                <a:latin typeface="Arial" pitchFamily="34" charset="0"/>
                <a:cs typeface="Arial" pitchFamily="34" charset="0"/>
              </a:rPr>
              <a:t/>
            </a:r>
            <a:br>
              <a:rPr lang="sr-Latn-CS" altLang="en-US" sz="3600" b="1" dirty="0" smtClean="0">
                <a:solidFill>
                  <a:srgbClr val="7030A0"/>
                </a:solidFill>
                <a:latin typeface="Arial" pitchFamily="34" charset="0"/>
                <a:cs typeface="Arial" pitchFamily="34" charset="0"/>
              </a:rPr>
            </a:br>
            <a:r>
              <a:rPr lang="en" altLang="en-US" sz="3600" b="1" dirty="0" smtClean="0">
                <a:solidFill>
                  <a:srgbClr val="7030A0"/>
                </a:solidFill>
                <a:latin typeface="Arial" pitchFamily="34" charset="0"/>
                <a:cs typeface="Arial" pitchFamily="34" charset="0"/>
              </a:rPr>
              <a:t>- clinical forms-</a:t>
            </a:r>
            <a:endParaRPr lang="en-US" altLang="en-US" sz="3600" b="1" dirty="0" smtClean="0">
              <a:solidFill>
                <a:srgbClr val="7030A0"/>
              </a:solidFill>
              <a:latin typeface="Arial" pitchFamily="34" charset="0"/>
              <a:cs typeface="Arial" pitchFamily="34" charset="0"/>
            </a:endParaRPr>
          </a:p>
        </p:txBody>
      </p:sp>
      <p:sp>
        <p:nvSpPr>
          <p:cNvPr id="19459" name="Rectangle 3"/>
          <p:cNvSpPr>
            <a:spLocks noGrp="1" noChangeArrowheads="1"/>
          </p:cNvSpPr>
          <p:nvPr>
            <p:ph idx="1"/>
          </p:nvPr>
        </p:nvSpPr>
        <p:spPr>
          <a:xfrm>
            <a:off x="0" y="1143000"/>
            <a:ext cx="9144000" cy="5334000"/>
          </a:xfrm>
        </p:spPr>
        <p:txBody>
          <a:bodyPr/>
          <a:lstStyle/>
          <a:p>
            <a:pPr eaLnBrk="1" hangingPunct="1">
              <a:lnSpc>
                <a:spcPct val="80000"/>
              </a:lnSpc>
              <a:buFont typeface="Arial" pitchFamily="34" charset="0"/>
              <a:buNone/>
            </a:pPr>
            <a:r>
              <a:rPr lang="en-US" altLang="en-US" sz="2000" b="1" smtClean="0">
                <a:latin typeface="Arial" pitchFamily="34" charset="0"/>
                <a:cs typeface="Arial" pitchFamily="34" charset="0"/>
              </a:rPr>
              <a:t>	Diabetes mellitus type 1</a:t>
            </a:r>
          </a:p>
          <a:p>
            <a:pPr lvl="1" eaLnBrk="1" hangingPunct="1">
              <a:lnSpc>
                <a:spcPct val="80000"/>
              </a:lnSpc>
              <a:buFont typeface="Wingdings" pitchFamily="2" charset="2"/>
              <a:buChar char="§"/>
            </a:pPr>
            <a:r>
              <a:rPr lang="en-US" altLang="en-US" sz="2000" b="1" smtClean="0">
                <a:latin typeface="Arial" pitchFamily="34" charset="0"/>
                <a:cs typeface="Arial" pitchFamily="34" charset="0"/>
              </a:rPr>
              <a:t>Younger than 35 years</a:t>
            </a:r>
          </a:p>
          <a:p>
            <a:pPr lvl="1" eaLnBrk="1" hangingPunct="1">
              <a:lnSpc>
                <a:spcPct val="80000"/>
              </a:lnSpc>
              <a:buFont typeface="Wingdings" pitchFamily="2" charset="2"/>
              <a:buChar char="§"/>
            </a:pPr>
            <a:r>
              <a:rPr lang="en-US" altLang="en-US" sz="2000" b="1" smtClean="0">
                <a:latin typeface="Arial" pitchFamily="34" charset="0"/>
                <a:cs typeface="Arial" pitchFamily="34" charset="0"/>
              </a:rPr>
              <a:t>Negative family history</a:t>
            </a:r>
          </a:p>
          <a:p>
            <a:pPr lvl="1" eaLnBrk="1" hangingPunct="1">
              <a:lnSpc>
                <a:spcPct val="80000"/>
              </a:lnSpc>
              <a:buFont typeface="Wingdings" pitchFamily="2" charset="2"/>
              <a:buChar char="§"/>
            </a:pPr>
            <a:r>
              <a:rPr lang="en-US" altLang="en-US" sz="2000" b="1" smtClean="0">
                <a:latin typeface="Arial" pitchFamily="34" charset="0"/>
                <a:cs typeface="Arial" pitchFamily="34" charset="0"/>
              </a:rPr>
              <a:t>Violent manifestation (diabetic ketoacidosis - DKA)</a:t>
            </a:r>
          </a:p>
          <a:p>
            <a:pPr lvl="1" eaLnBrk="1" hangingPunct="1">
              <a:lnSpc>
                <a:spcPct val="80000"/>
              </a:lnSpc>
              <a:buFont typeface="Wingdings" pitchFamily="2" charset="2"/>
              <a:buChar char="§"/>
            </a:pPr>
            <a:r>
              <a:rPr lang="en-US" altLang="en-US" sz="2000" b="1" smtClean="0">
                <a:latin typeface="Arial" pitchFamily="34" charset="0"/>
                <a:cs typeface="Arial" pitchFamily="34" charset="0"/>
              </a:rPr>
              <a:t>Lifelong dependence on insulin</a:t>
            </a:r>
          </a:p>
          <a:p>
            <a:pPr lvl="1" eaLnBrk="1" hangingPunct="1">
              <a:lnSpc>
                <a:spcPct val="80000"/>
              </a:lnSpc>
              <a:buFont typeface="Wingdings" pitchFamily="2" charset="2"/>
              <a:buChar char="§"/>
            </a:pPr>
            <a:r>
              <a:rPr lang="en-US" altLang="en-US" sz="2000" b="1" smtClean="0">
                <a:latin typeface="Arial" pitchFamily="34" charset="0"/>
                <a:cs typeface="Arial" pitchFamily="34" charset="0"/>
              </a:rPr>
              <a:t>Laboratory markers:</a:t>
            </a:r>
          </a:p>
          <a:p>
            <a:pPr lvl="2" eaLnBrk="1" hangingPunct="1">
              <a:lnSpc>
                <a:spcPct val="80000"/>
              </a:lnSpc>
              <a:buFont typeface="Wingdings" pitchFamily="2" charset="2"/>
              <a:buChar char="§"/>
            </a:pPr>
            <a:r>
              <a:rPr lang="en-US" altLang="en-US" sz="2000" b="1" smtClean="0">
                <a:latin typeface="Arial" pitchFamily="34" charset="0"/>
                <a:cs typeface="Arial" pitchFamily="34" charset="0"/>
              </a:rPr>
              <a:t>Autoimmune process markers: AntiGAD Ab, AntiIA2 Ab</a:t>
            </a:r>
          </a:p>
          <a:p>
            <a:pPr lvl="2" eaLnBrk="1" hangingPunct="1">
              <a:lnSpc>
                <a:spcPct val="80000"/>
              </a:lnSpc>
              <a:buFont typeface="Wingdings" pitchFamily="2" charset="2"/>
              <a:buChar char="§"/>
            </a:pPr>
            <a:r>
              <a:rPr lang="en-US" altLang="en-US" sz="2000" b="1" smtClean="0">
                <a:latin typeface="Arial" pitchFamily="34" charset="0"/>
                <a:cs typeface="Arial" pitchFamily="34" charset="0"/>
              </a:rPr>
              <a:t>Deficiency of endogenous insulin secretion: Glucagon test</a:t>
            </a:r>
          </a:p>
          <a:p>
            <a:pPr lvl="2" eaLnBrk="1" hangingPunct="1">
              <a:lnSpc>
                <a:spcPct val="80000"/>
              </a:lnSpc>
            </a:pPr>
            <a:endParaRPr lang="sr-Latn-CS" altLang="en-US" sz="2000" b="1" smtClean="0">
              <a:latin typeface="Arial" pitchFamily="34" charset="0"/>
              <a:cs typeface="Arial" pitchFamily="34" charset="0"/>
            </a:endParaRPr>
          </a:p>
          <a:p>
            <a:pPr eaLnBrk="1" hangingPunct="1">
              <a:lnSpc>
                <a:spcPct val="80000"/>
              </a:lnSpc>
              <a:buFont typeface="Arial" pitchFamily="34" charset="0"/>
              <a:buNone/>
            </a:pPr>
            <a:r>
              <a:rPr lang="en-US" altLang="en-US" sz="2000" b="1" smtClean="0">
                <a:latin typeface="Arial" pitchFamily="34" charset="0"/>
                <a:cs typeface="Arial" pitchFamily="34" charset="0"/>
              </a:rPr>
              <a:t>	Diabetes mellitus type 2 (non-obese people, subtype </a:t>
            </a:r>
            <a:r>
              <a:rPr lang="en-US" altLang="en-US" sz="2000" b="1" i="1" smtClean="0">
                <a:latin typeface="Arial" pitchFamily="34" charset="0"/>
                <a:cs typeface="Arial" pitchFamily="34" charset="0"/>
              </a:rPr>
              <a:t>LADA - Latent Autoimmune Diabetes in Adults</a:t>
            </a:r>
            <a:r>
              <a:rPr lang="en-US" altLang="en-US" sz="2000" b="1" smtClean="0">
                <a:latin typeface="Arial" pitchFamily="34" charset="0"/>
                <a:cs typeface="Arial" pitchFamily="34" charset="0"/>
              </a:rPr>
              <a:t>):</a:t>
            </a:r>
          </a:p>
          <a:p>
            <a:pPr lvl="1" eaLnBrk="1" hangingPunct="1">
              <a:lnSpc>
                <a:spcPct val="80000"/>
              </a:lnSpc>
              <a:buFont typeface="Wingdings" pitchFamily="2" charset="2"/>
              <a:buChar char="§"/>
            </a:pPr>
            <a:r>
              <a:rPr lang="en-US" altLang="en-US" sz="2000" b="1" smtClean="0">
                <a:latin typeface="Arial" pitchFamily="34" charset="0"/>
                <a:cs typeface="Arial" pitchFamily="34" charset="0"/>
              </a:rPr>
              <a:t>Older than 35 years</a:t>
            </a:r>
          </a:p>
          <a:p>
            <a:pPr lvl="1" eaLnBrk="1" hangingPunct="1">
              <a:lnSpc>
                <a:spcPct val="80000"/>
              </a:lnSpc>
              <a:buFont typeface="Wingdings" pitchFamily="2" charset="2"/>
              <a:buChar char="§"/>
            </a:pPr>
            <a:r>
              <a:rPr lang="en-US" altLang="en-US" sz="2000" b="1" smtClean="0">
                <a:latin typeface="Arial" pitchFamily="34" charset="0"/>
                <a:cs typeface="Arial" pitchFamily="34" charset="0"/>
              </a:rPr>
              <a:t>They are usually not obese</a:t>
            </a:r>
          </a:p>
          <a:p>
            <a:pPr lvl="1" eaLnBrk="1" hangingPunct="1">
              <a:lnSpc>
                <a:spcPct val="80000"/>
              </a:lnSpc>
              <a:buFont typeface="Wingdings" pitchFamily="2" charset="2"/>
              <a:buChar char="§"/>
            </a:pPr>
            <a:r>
              <a:rPr lang="en-US" altLang="en-US" sz="2000" b="1" smtClean="0">
                <a:latin typeface="Arial" pitchFamily="34" charset="0"/>
                <a:cs typeface="Arial" pitchFamily="34" charset="0"/>
              </a:rPr>
              <a:t>Negative family history</a:t>
            </a:r>
          </a:p>
          <a:p>
            <a:pPr lvl="1" eaLnBrk="1" hangingPunct="1">
              <a:lnSpc>
                <a:spcPct val="80000"/>
              </a:lnSpc>
              <a:buFont typeface="Wingdings" pitchFamily="2" charset="2"/>
              <a:buChar char="§"/>
            </a:pPr>
            <a:r>
              <a:rPr lang="en-US" altLang="en-US" sz="2000" b="1" smtClean="0">
                <a:latin typeface="Arial" pitchFamily="34" charset="0"/>
                <a:cs typeface="Arial" pitchFamily="34" charset="0"/>
              </a:rPr>
              <a:t>Early failure of OA therapy and rapid development of insulin dependence</a:t>
            </a:r>
          </a:p>
          <a:p>
            <a:pPr lvl="1" eaLnBrk="1" hangingPunct="1">
              <a:lnSpc>
                <a:spcPct val="80000"/>
              </a:lnSpc>
              <a:buFont typeface="Wingdings" pitchFamily="2" charset="2"/>
              <a:buChar char="§"/>
            </a:pPr>
            <a:r>
              <a:rPr lang="en-US" altLang="en-US" sz="2000" b="1" smtClean="0">
                <a:latin typeface="Arial" pitchFamily="34" charset="0"/>
                <a:cs typeface="Arial" pitchFamily="34" charset="0"/>
              </a:rPr>
              <a:t>5-10% of all DM2 sufferers</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0" y="0"/>
            <a:ext cx="9144000" cy="1143000"/>
          </a:xfrm>
        </p:spPr>
        <p:txBody>
          <a:bodyPr/>
          <a:lstStyle/>
          <a:p>
            <a:pPr eaLnBrk="1" hangingPunct="1"/>
            <a:r>
              <a:rPr lang="en-US" altLang="en-US" sz="3200" b="1" smtClean="0">
                <a:solidFill>
                  <a:srgbClr val="7030A0"/>
                </a:solidFill>
                <a:latin typeface="Arial" pitchFamily="34" charset="0"/>
                <a:cs typeface="Arial" pitchFamily="34" charset="0"/>
              </a:rPr>
              <a:t>HOMEOSTASIS OF GLUCOSE IN THE BLOOD</a:t>
            </a:r>
          </a:p>
        </p:txBody>
      </p:sp>
      <p:sp>
        <p:nvSpPr>
          <p:cNvPr id="20483" name="AutoShape 3"/>
          <p:cNvSpPr>
            <a:spLocks noChangeArrowheads="1"/>
          </p:cNvSpPr>
          <p:nvPr/>
        </p:nvSpPr>
        <p:spPr bwMode="auto">
          <a:xfrm>
            <a:off x="0" y="1143000"/>
            <a:ext cx="4572000" cy="4191000"/>
          </a:xfrm>
          <a:prstGeom prst="upArrowCallout">
            <a:avLst>
              <a:gd name="adj1" fmla="val 25000"/>
              <a:gd name="adj2" fmla="val 25000"/>
              <a:gd name="adj3" fmla="val 17972"/>
              <a:gd name="adj4" fmla="val 66667"/>
            </a:avLst>
          </a:prstGeom>
          <a:solidFill>
            <a:srgbClr val="00FF00"/>
          </a:solidFill>
          <a:ln w="9525">
            <a:solidFill>
              <a:schemeClr val="tx1"/>
            </a:solidFill>
            <a:miter lim="800000"/>
            <a:headEnd/>
            <a:tailEnd/>
          </a:ln>
        </p:spPr>
        <p:txBody>
          <a:bodyPr wrap="none" anchor="ctr"/>
          <a:lstStyle/>
          <a:p>
            <a:pPr eaLnBrk="0" hangingPunct="0"/>
            <a:r>
              <a:rPr lang="en-US" altLang="en-US" sz="2000" b="1"/>
              <a:t>absorption of glucose from food</a:t>
            </a:r>
          </a:p>
          <a:p>
            <a:pPr eaLnBrk="0" hangingPunct="0"/>
            <a:endParaRPr lang="en-US" altLang="en-US" sz="2000" b="1"/>
          </a:p>
          <a:p>
            <a:pPr eaLnBrk="0" hangingPunct="0"/>
            <a:r>
              <a:rPr lang="en-US" altLang="en-US" sz="2000" b="1"/>
              <a:t>gluconeogenesis in the liver</a:t>
            </a:r>
          </a:p>
          <a:p>
            <a:pPr eaLnBrk="0" hangingPunct="0"/>
            <a:endParaRPr lang="en-US" altLang="en-US" sz="2000" b="1"/>
          </a:p>
          <a:p>
            <a:pPr eaLnBrk="0" hangingPunct="0"/>
            <a:r>
              <a:rPr lang="en-US" altLang="en-US" sz="2000" b="1"/>
              <a:t>glycogenolysis in the liver</a:t>
            </a:r>
          </a:p>
        </p:txBody>
      </p:sp>
      <p:sp>
        <p:nvSpPr>
          <p:cNvPr id="20484" name="AutoShape 4"/>
          <p:cNvSpPr>
            <a:spLocks noChangeArrowheads="1"/>
          </p:cNvSpPr>
          <p:nvPr/>
        </p:nvSpPr>
        <p:spPr bwMode="auto">
          <a:xfrm>
            <a:off x="4648200" y="2590800"/>
            <a:ext cx="4495800" cy="4267200"/>
          </a:xfrm>
          <a:prstGeom prst="downArrowCallout">
            <a:avLst>
              <a:gd name="adj1" fmla="val 25003"/>
              <a:gd name="adj2" fmla="val 24998"/>
              <a:gd name="adj3" fmla="val 18301"/>
              <a:gd name="adj4" fmla="val 66667"/>
            </a:avLst>
          </a:prstGeom>
          <a:gradFill rotWithShape="0">
            <a:gsLst>
              <a:gs pos="0">
                <a:srgbClr val="FFB19E"/>
              </a:gs>
              <a:gs pos="100000">
                <a:srgbClr val="FF3300"/>
              </a:gs>
            </a:gsLst>
            <a:lin ang="5400000" scaled="1"/>
          </a:gradFill>
          <a:ln w="9525">
            <a:solidFill>
              <a:schemeClr val="tx1"/>
            </a:solidFill>
            <a:miter lim="800000"/>
            <a:headEnd/>
            <a:tailEnd/>
          </a:ln>
        </p:spPr>
        <p:txBody>
          <a:bodyPr wrap="none" anchor="ctr"/>
          <a:lstStyle/>
          <a:p>
            <a:pPr eaLnBrk="0" hangingPunct="0"/>
            <a:r>
              <a:rPr lang="en-US" altLang="en-US" sz="2000" b="1"/>
              <a:t>consumption of glucose in tissues</a:t>
            </a:r>
          </a:p>
          <a:p>
            <a:pPr eaLnBrk="0" hangingPunct="0"/>
            <a:endParaRPr lang="en-US" altLang="en-US" sz="2000" b="1"/>
          </a:p>
          <a:p>
            <a:pPr eaLnBrk="0" hangingPunct="0"/>
            <a:r>
              <a:rPr lang="en-US" altLang="en-US" sz="2000" b="1"/>
              <a:t>consumption of glucose in muscles</a:t>
            </a:r>
          </a:p>
          <a:p>
            <a:pPr eaLnBrk="0" hangingPunct="0"/>
            <a:endParaRPr lang="en-US" altLang="en-US" sz="2000" b="1"/>
          </a:p>
          <a:p>
            <a:pPr eaLnBrk="0" hangingPunct="0"/>
            <a:r>
              <a:rPr lang="en-US" altLang="en-US" sz="2000" b="1"/>
              <a:t>glycogen synthesis</a:t>
            </a:r>
          </a:p>
          <a:p>
            <a:pPr eaLnBrk="0" hangingPunct="0"/>
            <a:endParaRPr lang="en-US" altLang="en-US" sz="2000" b="1"/>
          </a:p>
          <a:p>
            <a:pPr eaLnBrk="0" hangingPunct="0"/>
            <a:r>
              <a:rPr lang="en-US" altLang="en-US" sz="2000" b="1"/>
              <a:t>conversion of glucose to fat</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0" y="0"/>
            <a:ext cx="9144000" cy="685800"/>
          </a:xfrm>
        </p:spPr>
        <p:txBody>
          <a:bodyPr lIns="90487" tIns="44450" rIns="90487" bIns="44450"/>
          <a:lstStyle/>
          <a:p>
            <a:pPr eaLnBrk="1" hangingPunct="1"/>
            <a:r>
              <a:rPr lang="en-US" altLang="en-US" sz="3200" b="1" smtClean="0">
                <a:solidFill>
                  <a:srgbClr val="7030A0"/>
                </a:solidFill>
                <a:latin typeface="Arial" pitchFamily="34" charset="0"/>
                <a:cs typeface="Arial" pitchFamily="34" charset="0"/>
              </a:rPr>
              <a:t>The natural course of type 2 diabetes</a:t>
            </a:r>
          </a:p>
        </p:txBody>
      </p:sp>
      <p:sp>
        <p:nvSpPr>
          <p:cNvPr id="21507" name="Text Box 29"/>
          <p:cNvSpPr txBox="1">
            <a:spLocks noChangeArrowheads="1"/>
          </p:cNvSpPr>
          <p:nvPr/>
        </p:nvSpPr>
        <p:spPr bwMode="auto">
          <a:xfrm>
            <a:off x="3343275" y="6019800"/>
            <a:ext cx="3028950" cy="338138"/>
          </a:xfrm>
          <a:prstGeom prst="rect">
            <a:avLst/>
          </a:prstGeom>
          <a:solidFill>
            <a:schemeClr val="bg1"/>
          </a:solidFill>
          <a:ln w="9525">
            <a:noFill/>
            <a:miter lim="800000"/>
            <a:headEnd/>
            <a:tailEnd/>
          </a:ln>
        </p:spPr>
        <p:txBody>
          <a:bodyPr>
            <a:spAutoFit/>
          </a:bodyPr>
          <a:lstStyle/>
          <a:p>
            <a:pPr algn="ctr" eaLnBrk="0" hangingPunct="0">
              <a:spcBef>
                <a:spcPct val="50000"/>
              </a:spcBef>
            </a:pPr>
            <a:r>
              <a:rPr lang="en-US" altLang="en-US" sz="1600"/>
              <a:t>A typical diagnosis of diabetes</a:t>
            </a:r>
            <a:endParaRPr lang="en-CA" altLang="en-US" sz="1600"/>
          </a:p>
        </p:txBody>
      </p:sp>
      <p:sp>
        <p:nvSpPr>
          <p:cNvPr id="21508" name="Rectangle 3"/>
          <p:cNvSpPr>
            <a:spLocks noChangeArrowheads="1"/>
          </p:cNvSpPr>
          <p:nvPr/>
        </p:nvSpPr>
        <p:spPr bwMode="auto">
          <a:xfrm>
            <a:off x="4827588" y="6456363"/>
            <a:ext cx="4248150" cy="274637"/>
          </a:xfrm>
          <a:prstGeom prst="rect">
            <a:avLst/>
          </a:prstGeom>
          <a:noFill/>
          <a:ln w="9525">
            <a:noFill/>
            <a:miter lim="800000"/>
            <a:headEnd/>
            <a:tailEnd/>
          </a:ln>
        </p:spPr>
        <p:txBody>
          <a:bodyPr wrap="none" anchor="b">
            <a:spAutoFit/>
          </a:bodyPr>
          <a:lstStyle/>
          <a:p>
            <a:pPr algn="r" eaLnBrk="0" hangingPunct="0"/>
            <a:r>
              <a:rPr lang="en-US" altLang="ja-JP" sz="1200"/>
              <a:t>Adapted from Bergenstal RM, International Diabetes Center.</a:t>
            </a:r>
          </a:p>
        </p:txBody>
      </p:sp>
      <p:sp>
        <p:nvSpPr>
          <p:cNvPr id="21509" name="Text Box 5"/>
          <p:cNvSpPr txBox="1">
            <a:spLocks noChangeArrowheads="1"/>
          </p:cNvSpPr>
          <p:nvPr/>
        </p:nvSpPr>
        <p:spPr bwMode="auto">
          <a:xfrm>
            <a:off x="2565400" y="4986338"/>
            <a:ext cx="4419600" cy="397545"/>
          </a:xfrm>
          <a:prstGeom prst="rect">
            <a:avLst/>
          </a:prstGeom>
          <a:solidFill>
            <a:schemeClr val="tx2"/>
          </a:solidFill>
          <a:ln w="12700">
            <a:solidFill>
              <a:schemeClr val="tx1"/>
            </a:solidFill>
            <a:miter lim="800000"/>
            <a:headEnd/>
            <a:tailEnd/>
          </a:ln>
        </p:spPr>
        <p:txBody>
          <a:bodyPr>
            <a:spAutoFit/>
          </a:bodyPr>
          <a:lstStyle/>
          <a:p>
            <a:pPr algn="ctr" eaLnBrk="0" hangingPunct="0">
              <a:lnSpc>
                <a:spcPct val="140000"/>
              </a:lnSpc>
            </a:pPr>
            <a:r>
              <a:rPr lang="en-US" altLang="en-US" sz="1600" dirty="0">
                <a:solidFill>
                  <a:schemeClr val="bg1"/>
                </a:solidFill>
              </a:rPr>
              <a:t> </a:t>
            </a:r>
            <a:r>
              <a:rPr lang="en-US" altLang="en-US" sz="1600" b="1" dirty="0" err="1"/>
              <a:t>Macrovascular</a:t>
            </a:r>
            <a:r>
              <a:rPr lang="en-US" altLang="en-US" sz="1600" b="1" dirty="0"/>
              <a:t> complications</a:t>
            </a:r>
          </a:p>
        </p:txBody>
      </p:sp>
      <p:sp>
        <p:nvSpPr>
          <p:cNvPr id="21510" name="Text Box 6"/>
          <p:cNvSpPr txBox="1">
            <a:spLocks noChangeArrowheads="1"/>
          </p:cNvSpPr>
          <p:nvPr/>
        </p:nvSpPr>
        <p:spPr bwMode="auto">
          <a:xfrm>
            <a:off x="5867400" y="1828800"/>
            <a:ext cx="1503363" cy="534988"/>
          </a:xfrm>
          <a:prstGeom prst="rect">
            <a:avLst/>
          </a:prstGeom>
          <a:noFill/>
          <a:ln w="12700">
            <a:solidFill>
              <a:srgbClr val="FF0000"/>
            </a:solidFill>
            <a:miter lim="800000"/>
            <a:headEnd/>
            <a:tailEnd/>
          </a:ln>
        </p:spPr>
        <p:txBody>
          <a:bodyPr>
            <a:spAutoFit/>
          </a:bodyPr>
          <a:lstStyle/>
          <a:p>
            <a:pPr eaLnBrk="0" hangingPunct="0">
              <a:lnSpc>
                <a:spcPct val="80000"/>
              </a:lnSpc>
            </a:pPr>
            <a:r>
              <a:rPr lang="en-US" altLang="en-US" sz="1600"/>
              <a:t>Insulin resistance</a:t>
            </a:r>
          </a:p>
          <a:p>
            <a:pPr eaLnBrk="0" hangingPunct="0">
              <a:lnSpc>
                <a:spcPct val="20000"/>
              </a:lnSpc>
            </a:pPr>
            <a:endParaRPr lang="en-US" altLang="en-US" sz="1600"/>
          </a:p>
        </p:txBody>
      </p:sp>
      <p:sp>
        <p:nvSpPr>
          <p:cNvPr id="21511" name="Freeform 7"/>
          <p:cNvSpPr>
            <a:spLocks/>
          </p:cNvSpPr>
          <p:nvPr/>
        </p:nvSpPr>
        <p:spPr bwMode="auto">
          <a:xfrm>
            <a:off x="1524000" y="2133600"/>
            <a:ext cx="4419600" cy="788988"/>
          </a:xfrm>
          <a:custGeom>
            <a:avLst/>
            <a:gdLst>
              <a:gd name="T0" fmla="*/ 0 w 3767"/>
              <a:gd name="T1" fmla="*/ 2147483647 h 582"/>
              <a:gd name="T2" fmla="*/ 2147483647 w 3767"/>
              <a:gd name="T3" fmla="*/ 2147483647 h 582"/>
              <a:gd name="T4" fmla="*/ 2147483647 w 3767"/>
              <a:gd name="T5" fmla="*/ 2147483647 h 582"/>
              <a:gd name="T6" fmla="*/ 2147483647 w 3767"/>
              <a:gd name="T7" fmla="*/ 2147483647 h 582"/>
              <a:gd name="T8" fmla="*/ 2147483647 w 3767"/>
              <a:gd name="T9" fmla="*/ 2147483647 h 582"/>
              <a:gd name="T10" fmla="*/ 2147483647 w 3767"/>
              <a:gd name="T11" fmla="*/ 2147483647 h 582"/>
              <a:gd name="T12" fmla="*/ 2147483647 w 3767"/>
              <a:gd name="T13" fmla="*/ 2147483647 h 582"/>
              <a:gd name="T14" fmla="*/ 2147483647 w 3767"/>
              <a:gd name="T15" fmla="*/ 2147483647 h 582"/>
              <a:gd name="T16" fmla="*/ 2147483647 w 3767"/>
              <a:gd name="T17" fmla="*/ 2147483647 h 582"/>
              <a:gd name="T18" fmla="*/ 2147483647 w 3767"/>
              <a:gd name="T19" fmla="*/ 2147483647 h 582"/>
              <a:gd name="T20" fmla="*/ 2147483647 w 3767"/>
              <a:gd name="T21" fmla="*/ 2147483647 h 582"/>
              <a:gd name="T22" fmla="*/ 2147483647 w 3767"/>
              <a:gd name="T23" fmla="*/ 2147483647 h 582"/>
              <a:gd name="T24" fmla="*/ 2147483647 w 3767"/>
              <a:gd name="T25" fmla="*/ 2147483647 h 582"/>
              <a:gd name="T26" fmla="*/ 2147483647 w 3767"/>
              <a:gd name="T27" fmla="*/ 2147483647 h 582"/>
              <a:gd name="T28" fmla="*/ 2147483647 w 3767"/>
              <a:gd name="T29" fmla="*/ 2147483647 h 582"/>
              <a:gd name="T30" fmla="*/ 2147483647 w 3767"/>
              <a:gd name="T31" fmla="*/ 2147483647 h 582"/>
              <a:gd name="T32" fmla="*/ 2147483647 w 3767"/>
              <a:gd name="T33" fmla="*/ 2147483647 h 582"/>
              <a:gd name="T34" fmla="*/ 2147483647 w 3767"/>
              <a:gd name="T35" fmla="*/ 2147483647 h 582"/>
              <a:gd name="T36" fmla="*/ 2147483647 w 3767"/>
              <a:gd name="T37" fmla="*/ 0 h 582"/>
              <a:gd name="T38" fmla="*/ 2147483647 w 3767"/>
              <a:gd name="T39" fmla="*/ 2147483647 h 582"/>
              <a:gd name="T40" fmla="*/ 2147483647 w 3767"/>
              <a:gd name="T41" fmla="*/ 0 h 58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767"/>
              <a:gd name="T64" fmla="*/ 0 h 582"/>
              <a:gd name="T65" fmla="*/ 3767 w 3767"/>
              <a:gd name="T66" fmla="*/ 582 h 58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767" h="582">
                <a:moveTo>
                  <a:pt x="0" y="582"/>
                </a:moveTo>
                <a:cubicBezTo>
                  <a:pt x="31" y="570"/>
                  <a:pt x="63" y="558"/>
                  <a:pt x="90" y="546"/>
                </a:cubicBezTo>
                <a:cubicBezTo>
                  <a:pt x="117" y="534"/>
                  <a:pt x="135" y="521"/>
                  <a:pt x="162" y="510"/>
                </a:cubicBezTo>
                <a:cubicBezTo>
                  <a:pt x="189" y="499"/>
                  <a:pt x="225" y="491"/>
                  <a:pt x="252" y="480"/>
                </a:cubicBezTo>
                <a:cubicBezTo>
                  <a:pt x="279" y="469"/>
                  <a:pt x="297" y="455"/>
                  <a:pt x="324" y="444"/>
                </a:cubicBezTo>
                <a:cubicBezTo>
                  <a:pt x="351" y="433"/>
                  <a:pt x="374" y="434"/>
                  <a:pt x="414" y="414"/>
                </a:cubicBezTo>
                <a:cubicBezTo>
                  <a:pt x="454" y="394"/>
                  <a:pt x="510" y="357"/>
                  <a:pt x="564" y="324"/>
                </a:cubicBezTo>
                <a:cubicBezTo>
                  <a:pt x="618" y="291"/>
                  <a:pt x="690" y="245"/>
                  <a:pt x="738" y="216"/>
                </a:cubicBezTo>
                <a:cubicBezTo>
                  <a:pt x="786" y="187"/>
                  <a:pt x="820" y="165"/>
                  <a:pt x="852" y="150"/>
                </a:cubicBezTo>
                <a:cubicBezTo>
                  <a:pt x="884" y="135"/>
                  <a:pt x="905" y="134"/>
                  <a:pt x="930" y="126"/>
                </a:cubicBezTo>
                <a:cubicBezTo>
                  <a:pt x="955" y="118"/>
                  <a:pt x="978" y="109"/>
                  <a:pt x="1002" y="102"/>
                </a:cubicBezTo>
                <a:cubicBezTo>
                  <a:pt x="1026" y="95"/>
                  <a:pt x="1048" y="92"/>
                  <a:pt x="1074" y="84"/>
                </a:cubicBezTo>
                <a:cubicBezTo>
                  <a:pt x="1100" y="76"/>
                  <a:pt x="1124" y="62"/>
                  <a:pt x="1158" y="54"/>
                </a:cubicBezTo>
                <a:cubicBezTo>
                  <a:pt x="1192" y="46"/>
                  <a:pt x="1235" y="42"/>
                  <a:pt x="1278" y="36"/>
                </a:cubicBezTo>
                <a:cubicBezTo>
                  <a:pt x="1321" y="30"/>
                  <a:pt x="1371" y="22"/>
                  <a:pt x="1416" y="18"/>
                </a:cubicBezTo>
                <a:cubicBezTo>
                  <a:pt x="1461" y="14"/>
                  <a:pt x="1505" y="13"/>
                  <a:pt x="1548" y="12"/>
                </a:cubicBezTo>
                <a:cubicBezTo>
                  <a:pt x="1591" y="11"/>
                  <a:pt x="1618" y="13"/>
                  <a:pt x="1674" y="12"/>
                </a:cubicBezTo>
                <a:cubicBezTo>
                  <a:pt x="1730" y="11"/>
                  <a:pt x="1814" y="8"/>
                  <a:pt x="1884" y="6"/>
                </a:cubicBezTo>
                <a:cubicBezTo>
                  <a:pt x="1954" y="4"/>
                  <a:pt x="1821" y="0"/>
                  <a:pt x="2094" y="0"/>
                </a:cubicBezTo>
                <a:cubicBezTo>
                  <a:pt x="2367" y="0"/>
                  <a:pt x="3277" y="6"/>
                  <a:pt x="3522" y="6"/>
                </a:cubicBezTo>
                <a:cubicBezTo>
                  <a:pt x="3767" y="6"/>
                  <a:pt x="3665" y="3"/>
                  <a:pt x="3564" y="0"/>
                </a:cubicBezTo>
              </a:path>
            </a:pathLst>
          </a:custGeom>
          <a:noFill/>
          <a:ln w="50800">
            <a:solidFill>
              <a:srgbClr val="FF0000"/>
            </a:solidFill>
            <a:round/>
            <a:headEnd/>
            <a:tailEnd/>
          </a:ln>
        </p:spPr>
        <p:txBody>
          <a:bodyPr wrap="none" anchor="ctr"/>
          <a:lstStyle/>
          <a:p>
            <a:endParaRPr lang="en-US"/>
          </a:p>
        </p:txBody>
      </p:sp>
      <p:grpSp>
        <p:nvGrpSpPr>
          <p:cNvPr id="21512" name="Group 8"/>
          <p:cNvGrpSpPr>
            <a:grpSpLocks/>
          </p:cNvGrpSpPr>
          <p:nvPr/>
        </p:nvGrpSpPr>
        <p:grpSpPr bwMode="auto">
          <a:xfrm>
            <a:off x="1584325" y="5532438"/>
            <a:ext cx="2149475" cy="523875"/>
            <a:chOff x="1029" y="3465"/>
            <a:chExt cx="1225" cy="330"/>
          </a:xfrm>
        </p:grpSpPr>
        <p:sp>
          <p:nvSpPr>
            <p:cNvPr id="21543" name="Line 9"/>
            <p:cNvSpPr>
              <a:spLocks noChangeShapeType="1"/>
            </p:cNvSpPr>
            <p:nvPr/>
          </p:nvSpPr>
          <p:spPr bwMode="auto">
            <a:xfrm>
              <a:off x="1922" y="3600"/>
              <a:ext cx="332" cy="0"/>
            </a:xfrm>
            <a:prstGeom prst="line">
              <a:avLst/>
            </a:prstGeom>
            <a:noFill/>
            <a:ln w="38100">
              <a:solidFill>
                <a:schemeClr val="tx1"/>
              </a:solidFill>
              <a:round/>
              <a:headEnd type="none" w="sm" len="sm"/>
              <a:tailEnd type="triangle" w="med" len="med"/>
            </a:ln>
          </p:spPr>
          <p:txBody>
            <a:bodyPr wrap="none" anchor="ctr"/>
            <a:lstStyle/>
            <a:p>
              <a:endParaRPr lang="en-US"/>
            </a:p>
          </p:txBody>
        </p:sp>
        <p:sp>
          <p:nvSpPr>
            <p:cNvPr id="21544" name="Rectangle 10"/>
            <p:cNvSpPr>
              <a:spLocks noChangeArrowheads="1"/>
            </p:cNvSpPr>
            <p:nvPr/>
          </p:nvSpPr>
          <p:spPr bwMode="auto">
            <a:xfrm>
              <a:off x="1183" y="3465"/>
              <a:ext cx="944" cy="330"/>
            </a:xfrm>
            <a:prstGeom prst="rect">
              <a:avLst/>
            </a:prstGeom>
            <a:noFill/>
            <a:ln w="12700">
              <a:noFill/>
              <a:miter lim="800000"/>
              <a:headEnd/>
              <a:tailEnd/>
            </a:ln>
          </p:spPr>
          <p:txBody>
            <a:bodyPr>
              <a:spAutoFit/>
            </a:bodyPr>
            <a:lstStyle/>
            <a:p>
              <a:pPr algn="ctr" eaLnBrk="0" hangingPunct="0"/>
              <a:r>
                <a:rPr lang="en-US" altLang="en-US" sz="1400"/>
                <a:t>Multi-year time period</a:t>
              </a:r>
            </a:p>
          </p:txBody>
        </p:sp>
        <p:sp>
          <p:nvSpPr>
            <p:cNvPr id="21545" name="Line 11"/>
            <p:cNvSpPr>
              <a:spLocks noChangeShapeType="1"/>
            </p:cNvSpPr>
            <p:nvPr/>
          </p:nvSpPr>
          <p:spPr bwMode="auto">
            <a:xfrm flipH="1">
              <a:off x="1029" y="3600"/>
              <a:ext cx="365" cy="0"/>
            </a:xfrm>
            <a:prstGeom prst="line">
              <a:avLst/>
            </a:prstGeom>
            <a:noFill/>
            <a:ln w="38100">
              <a:solidFill>
                <a:schemeClr val="tx1"/>
              </a:solidFill>
              <a:round/>
              <a:headEnd/>
              <a:tailEnd type="triangle" w="med" len="med"/>
            </a:ln>
          </p:spPr>
          <p:txBody>
            <a:bodyPr wrap="none" anchor="ctr"/>
            <a:lstStyle/>
            <a:p>
              <a:endParaRPr lang="en-US"/>
            </a:p>
          </p:txBody>
        </p:sp>
      </p:grpSp>
      <p:sp>
        <p:nvSpPr>
          <p:cNvPr id="21513" name="Text Box 13"/>
          <p:cNvSpPr txBox="1">
            <a:spLocks noChangeArrowheads="1"/>
          </p:cNvSpPr>
          <p:nvPr/>
        </p:nvSpPr>
        <p:spPr bwMode="auto">
          <a:xfrm>
            <a:off x="5859463" y="2573338"/>
            <a:ext cx="1882775" cy="485775"/>
          </a:xfrm>
          <a:prstGeom prst="rect">
            <a:avLst/>
          </a:prstGeom>
          <a:noFill/>
          <a:ln w="12700">
            <a:solidFill>
              <a:schemeClr val="hlink"/>
            </a:solidFill>
            <a:miter lim="800000"/>
            <a:headEnd/>
            <a:tailEnd/>
          </a:ln>
        </p:spPr>
        <p:txBody>
          <a:bodyPr>
            <a:spAutoFit/>
          </a:bodyPr>
          <a:lstStyle/>
          <a:p>
            <a:pPr eaLnBrk="0" hangingPunct="0">
              <a:lnSpc>
                <a:spcPct val="80000"/>
              </a:lnSpc>
            </a:pPr>
            <a:r>
              <a:rPr lang="en-US" altLang="en-US" sz="1600"/>
              <a:t>Insulin secretion</a:t>
            </a:r>
          </a:p>
        </p:txBody>
      </p:sp>
      <p:grpSp>
        <p:nvGrpSpPr>
          <p:cNvPr id="21514" name="Group 14"/>
          <p:cNvGrpSpPr>
            <a:grpSpLocks/>
          </p:cNvGrpSpPr>
          <p:nvPr/>
        </p:nvGrpSpPr>
        <p:grpSpPr bwMode="auto">
          <a:xfrm>
            <a:off x="1484313" y="2101850"/>
            <a:ext cx="4362450" cy="795338"/>
            <a:chOff x="897" y="1389"/>
            <a:chExt cx="3543" cy="574"/>
          </a:xfrm>
        </p:grpSpPr>
        <p:sp>
          <p:nvSpPr>
            <p:cNvPr id="21541" name="Line 15"/>
            <p:cNvSpPr>
              <a:spLocks noChangeShapeType="1"/>
            </p:cNvSpPr>
            <p:nvPr/>
          </p:nvSpPr>
          <p:spPr bwMode="gray">
            <a:xfrm>
              <a:off x="2483" y="1440"/>
              <a:ext cx="1957" cy="523"/>
            </a:xfrm>
            <a:prstGeom prst="line">
              <a:avLst/>
            </a:prstGeom>
            <a:noFill/>
            <a:ln w="50800">
              <a:solidFill>
                <a:schemeClr val="hlink"/>
              </a:solidFill>
              <a:round/>
              <a:headEnd/>
              <a:tailEnd/>
            </a:ln>
          </p:spPr>
          <p:txBody>
            <a:bodyPr wrap="none" anchor="ctr"/>
            <a:lstStyle/>
            <a:p>
              <a:endParaRPr lang="en-US"/>
            </a:p>
          </p:txBody>
        </p:sp>
        <p:sp>
          <p:nvSpPr>
            <p:cNvPr id="21542" name="Freeform 16"/>
            <p:cNvSpPr>
              <a:spLocks/>
            </p:cNvSpPr>
            <p:nvPr/>
          </p:nvSpPr>
          <p:spPr bwMode="gray">
            <a:xfrm>
              <a:off x="897" y="1389"/>
              <a:ext cx="1596" cy="551"/>
            </a:xfrm>
            <a:custGeom>
              <a:avLst/>
              <a:gdLst>
                <a:gd name="T0" fmla="*/ 222423 w 1419"/>
                <a:gd name="T1" fmla="*/ 51 h 551"/>
                <a:gd name="T2" fmla="*/ 202432 w 1419"/>
                <a:gd name="T3" fmla="*/ 19 h 551"/>
                <a:gd name="T4" fmla="*/ 192694 w 1419"/>
                <a:gd name="T5" fmla="*/ 5 h 551"/>
                <a:gd name="T6" fmla="*/ 178716 w 1419"/>
                <a:gd name="T7" fmla="*/ 1 h 551"/>
                <a:gd name="T8" fmla="*/ 169623 w 1419"/>
                <a:gd name="T9" fmla="*/ 10 h 551"/>
                <a:gd name="T10" fmla="*/ 161752 w 1419"/>
                <a:gd name="T11" fmla="*/ 24 h 551"/>
                <a:gd name="T12" fmla="*/ 152116 w 1419"/>
                <a:gd name="T13" fmla="*/ 37 h 551"/>
                <a:gd name="T14" fmla="*/ 139376 w 1419"/>
                <a:gd name="T15" fmla="*/ 65 h 551"/>
                <a:gd name="T16" fmla="*/ 118584 w 1419"/>
                <a:gd name="T17" fmla="*/ 134 h 551"/>
                <a:gd name="T18" fmla="*/ 74101 w 1419"/>
                <a:gd name="T19" fmla="*/ 321 h 551"/>
                <a:gd name="T20" fmla="*/ 47574 w 1419"/>
                <a:gd name="T21" fmla="*/ 436 h 551"/>
                <a:gd name="T22" fmla="*/ 30395 w 1419"/>
                <a:gd name="T23" fmla="*/ 491 h 551"/>
                <a:gd name="T24" fmla="*/ 12558 w 1419"/>
                <a:gd name="T25" fmla="*/ 541 h 551"/>
                <a:gd name="T26" fmla="*/ 0 w 1419"/>
                <a:gd name="T27" fmla="*/ 550 h 55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19"/>
                <a:gd name="T43" fmla="*/ 0 h 551"/>
                <a:gd name="T44" fmla="*/ 1419 w 1419"/>
                <a:gd name="T45" fmla="*/ 551 h 55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19" h="551">
                  <a:moveTo>
                    <a:pt x="1419" y="51"/>
                  </a:moveTo>
                  <a:cubicBezTo>
                    <a:pt x="1371" y="39"/>
                    <a:pt x="1323" y="27"/>
                    <a:pt x="1291" y="19"/>
                  </a:cubicBezTo>
                  <a:cubicBezTo>
                    <a:pt x="1260" y="11"/>
                    <a:pt x="1255" y="8"/>
                    <a:pt x="1230" y="5"/>
                  </a:cubicBezTo>
                  <a:cubicBezTo>
                    <a:pt x="1205" y="2"/>
                    <a:pt x="1164" y="0"/>
                    <a:pt x="1140" y="1"/>
                  </a:cubicBezTo>
                  <a:cubicBezTo>
                    <a:pt x="1116" y="2"/>
                    <a:pt x="1101" y="6"/>
                    <a:pt x="1083" y="10"/>
                  </a:cubicBezTo>
                  <a:cubicBezTo>
                    <a:pt x="1065" y="14"/>
                    <a:pt x="1050" y="19"/>
                    <a:pt x="1031" y="24"/>
                  </a:cubicBezTo>
                  <a:cubicBezTo>
                    <a:pt x="1012" y="28"/>
                    <a:pt x="993" y="31"/>
                    <a:pt x="970" y="37"/>
                  </a:cubicBezTo>
                  <a:cubicBezTo>
                    <a:pt x="946" y="44"/>
                    <a:pt x="925" y="49"/>
                    <a:pt x="889" y="65"/>
                  </a:cubicBezTo>
                  <a:cubicBezTo>
                    <a:pt x="854" y="81"/>
                    <a:pt x="826" y="91"/>
                    <a:pt x="757" y="134"/>
                  </a:cubicBezTo>
                  <a:cubicBezTo>
                    <a:pt x="687" y="176"/>
                    <a:pt x="549" y="271"/>
                    <a:pt x="473" y="321"/>
                  </a:cubicBezTo>
                  <a:cubicBezTo>
                    <a:pt x="397" y="372"/>
                    <a:pt x="349" y="408"/>
                    <a:pt x="303" y="436"/>
                  </a:cubicBezTo>
                  <a:cubicBezTo>
                    <a:pt x="256" y="464"/>
                    <a:pt x="231" y="473"/>
                    <a:pt x="194" y="491"/>
                  </a:cubicBezTo>
                  <a:cubicBezTo>
                    <a:pt x="157" y="508"/>
                    <a:pt x="113" y="531"/>
                    <a:pt x="80" y="541"/>
                  </a:cubicBezTo>
                  <a:cubicBezTo>
                    <a:pt x="48" y="551"/>
                    <a:pt x="14" y="549"/>
                    <a:pt x="0" y="550"/>
                  </a:cubicBezTo>
                </a:path>
              </a:pathLst>
            </a:custGeom>
            <a:noFill/>
            <a:ln w="57150">
              <a:solidFill>
                <a:schemeClr val="hlink"/>
              </a:solidFill>
              <a:round/>
              <a:headEnd/>
              <a:tailEnd/>
            </a:ln>
          </p:spPr>
          <p:txBody>
            <a:bodyPr wrap="none" anchor="ctr"/>
            <a:lstStyle/>
            <a:p>
              <a:endParaRPr lang="en-US"/>
            </a:p>
          </p:txBody>
        </p:sp>
      </p:grpSp>
      <p:sp>
        <p:nvSpPr>
          <p:cNvPr id="21515" name="Text Box 18"/>
          <p:cNvSpPr txBox="1">
            <a:spLocks noChangeArrowheads="1"/>
          </p:cNvSpPr>
          <p:nvPr/>
        </p:nvSpPr>
        <p:spPr bwMode="auto">
          <a:xfrm>
            <a:off x="5859463" y="3084513"/>
            <a:ext cx="2917825" cy="355600"/>
          </a:xfrm>
          <a:prstGeom prst="rect">
            <a:avLst/>
          </a:prstGeom>
          <a:noFill/>
          <a:ln w="12700">
            <a:solidFill>
              <a:srgbClr val="33CC33"/>
            </a:solidFill>
            <a:miter lim="800000"/>
            <a:headEnd/>
            <a:tailEnd/>
          </a:ln>
        </p:spPr>
        <p:txBody>
          <a:bodyPr tIns="0" bIns="10800">
            <a:spAutoFit/>
          </a:bodyPr>
          <a:lstStyle/>
          <a:p>
            <a:pPr eaLnBrk="0" hangingPunct="0">
              <a:lnSpc>
                <a:spcPct val="140000"/>
              </a:lnSpc>
            </a:pPr>
            <a:r>
              <a:rPr lang="en-US" altLang="en-US" sz="1600"/>
              <a:t>Postprandial glycemia</a:t>
            </a:r>
          </a:p>
        </p:txBody>
      </p:sp>
      <p:sp>
        <p:nvSpPr>
          <p:cNvPr id="21516" name="Freeform 20"/>
          <p:cNvSpPr>
            <a:spLocks/>
          </p:cNvSpPr>
          <p:nvPr/>
        </p:nvSpPr>
        <p:spPr bwMode="gray">
          <a:xfrm>
            <a:off x="2235200" y="3155950"/>
            <a:ext cx="3621088" cy="1228725"/>
          </a:xfrm>
          <a:custGeom>
            <a:avLst/>
            <a:gdLst>
              <a:gd name="T0" fmla="*/ 2147483647 w 2079"/>
              <a:gd name="T1" fmla="*/ 2147483647 h 824"/>
              <a:gd name="T2" fmla="*/ 2147483647 w 2079"/>
              <a:gd name="T3" fmla="*/ 2147483647 h 824"/>
              <a:gd name="T4" fmla="*/ 2147483647 w 2079"/>
              <a:gd name="T5" fmla="*/ 2147483647 h 824"/>
              <a:gd name="T6" fmla="*/ 2147483647 w 2079"/>
              <a:gd name="T7" fmla="*/ 2147483647 h 824"/>
              <a:gd name="T8" fmla="*/ 2147483647 w 2079"/>
              <a:gd name="T9" fmla="*/ 2147483647 h 824"/>
              <a:gd name="T10" fmla="*/ 2147483647 w 2079"/>
              <a:gd name="T11" fmla="*/ 2147483647 h 824"/>
              <a:gd name="T12" fmla="*/ 2147483647 w 2079"/>
              <a:gd name="T13" fmla="*/ 2147483647 h 824"/>
              <a:gd name="T14" fmla="*/ 2147483647 w 2079"/>
              <a:gd name="T15" fmla="*/ 2147483647 h 824"/>
              <a:gd name="T16" fmla="*/ 2147483647 w 2079"/>
              <a:gd name="T17" fmla="*/ 2147483647 h 824"/>
              <a:gd name="T18" fmla="*/ 2147483647 w 2079"/>
              <a:gd name="T19" fmla="*/ 2147483647 h 824"/>
              <a:gd name="T20" fmla="*/ 2147483647 w 2079"/>
              <a:gd name="T21" fmla="*/ 2147483647 h 824"/>
              <a:gd name="T22" fmla="*/ 2147483647 w 2079"/>
              <a:gd name="T23" fmla="*/ 2147483647 h 824"/>
              <a:gd name="T24" fmla="*/ 2147483647 w 2079"/>
              <a:gd name="T25" fmla="*/ 2147483647 h 824"/>
              <a:gd name="T26" fmla="*/ 2147483647 w 2079"/>
              <a:gd name="T27" fmla="*/ 2147483647 h 824"/>
              <a:gd name="T28" fmla="*/ 2147483647 w 2079"/>
              <a:gd name="T29" fmla="*/ 2147483647 h 824"/>
              <a:gd name="T30" fmla="*/ 2147483647 w 2079"/>
              <a:gd name="T31" fmla="*/ 2147483647 h 824"/>
              <a:gd name="T32" fmla="*/ 2147483647 w 2079"/>
              <a:gd name="T33" fmla="*/ 2147483647 h 824"/>
              <a:gd name="T34" fmla="*/ 2147483647 w 2079"/>
              <a:gd name="T35" fmla="*/ 2147483647 h 824"/>
              <a:gd name="T36" fmla="*/ 2147483647 w 2079"/>
              <a:gd name="T37" fmla="*/ 2147483647 h 824"/>
              <a:gd name="T38" fmla="*/ 2147483647 w 2079"/>
              <a:gd name="T39" fmla="*/ 2147483647 h 824"/>
              <a:gd name="T40" fmla="*/ 2147483647 w 2079"/>
              <a:gd name="T41" fmla="*/ 2147483647 h 824"/>
              <a:gd name="T42" fmla="*/ 2147483647 w 2079"/>
              <a:gd name="T43" fmla="*/ 2147483647 h 824"/>
              <a:gd name="T44" fmla="*/ 2147483647 w 2079"/>
              <a:gd name="T45" fmla="*/ 2147483647 h 824"/>
              <a:gd name="T46" fmla="*/ 2147483647 w 2079"/>
              <a:gd name="T47" fmla="*/ 2147483647 h 824"/>
              <a:gd name="T48" fmla="*/ 2147483647 w 2079"/>
              <a:gd name="T49" fmla="*/ 2147483647 h 824"/>
              <a:gd name="T50" fmla="*/ 2147483647 w 2079"/>
              <a:gd name="T51" fmla="*/ 2147483647 h 824"/>
              <a:gd name="T52" fmla="*/ 2147483647 w 2079"/>
              <a:gd name="T53" fmla="*/ 2147483647 h 824"/>
              <a:gd name="T54" fmla="*/ 2147483647 w 2079"/>
              <a:gd name="T55" fmla="*/ 2147483647 h 824"/>
              <a:gd name="T56" fmla="*/ 2147483647 w 2079"/>
              <a:gd name="T57" fmla="*/ 2147483647 h 824"/>
              <a:gd name="T58" fmla="*/ 2147483647 w 2079"/>
              <a:gd name="T59" fmla="*/ 2147483647 h 824"/>
              <a:gd name="T60" fmla="*/ 2147483647 w 2079"/>
              <a:gd name="T61" fmla="*/ 2147483647 h 824"/>
              <a:gd name="T62" fmla="*/ 2147483647 w 2079"/>
              <a:gd name="T63" fmla="*/ 2147483647 h 824"/>
              <a:gd name="T64" fmla="*/ 2147483647 w 2079"/>
              <a:gd name="T65" fmla="*/ 2147483647 h 824"/>
              <a:gd name="T66" fmla="*/ 2147483647 w 2079"/>
              <a:gd name="T67" fmla="*/ 2147483647 h 824"/>
              <a:gd name="T68" fmla="*/ 2147483647 w 2079"/>
              <a:gd name="T69" fmla="*/ 2147483647 h 824"/>
              <a:gd name="T70" fmla="*/ 2147483647 w 2079"/>
              <a:gd name="T71" fmla="*/ 2147483647 h 824"/>
              <a:gd name="T72" fmla="*/ 2147483647 w 2079"/>
              <a:gd name="T73" fmla="*/ 2147483647 h 824"/>
              <a:gd name="T74" fmla="*/ 2147483647 w 2079"/>
              <a:gd name="T75" fmla="*/ 2147483647 h 824"/>
              <a:gd name="T76" fmla="*/ 2147483647 w 2079"/>
              <a:gd name="T77" fmla="*/ 2147483647 h 824"/>
              <a:gd name="T78" fmla="*/ 2147483647 w 2079"/>
              <a:gd name="T79" fmla="*/ 2147483647 h 824"/>
              <a:gd name="T80" fmla="*/ 2147483647 w 2079"/>
              <a:gd name="T81" fmla="*/ 2147483647 h 824"/>
              <a:gd name="T82" fmla="*/ 2147483647 w 2079"/>
              <a:gd name="T83" fmla="*/ 2147483647 h 824"/>
              <a:gd name="T84" fmla="*/ 2147483647 w 2079"/>
              <a:gd name="T85" fmla="*/ 2147483647 h 824"/>
              <a:gd name="T86" fmla="*/ 2147483647 w 2079"/>
              <a:gd name="T87" fmla="*/ 2147483647 h 824"/>
              <a:gd name="T88" fmla="*/ 2147483647 w 2079"/>
              <a:gd name="T89" fmla="*/ 2147483647 h 824"/>
              <a:gd name="T90" fmla="*/ 2147483647 w 2079"/>
              <a:gd name="T91" fmla="*/ 2147483647 h 824"/>
              <a:gd name="T92" fmla="*/ 2147483647 w 2079"/>
              <a:gd name="T93" fmla="*/ 2147483647 h 824"/>
              <a:gd name="T94" fmla="*/ 2147483647 w 2079"/>
              <a:gd name="T95" fmla="*/ 2147483647 h 824"/>
              <a:gd name="T96" fmla="*/ 2147483647 w 2079"/>
              <a:gd name="T97" fmla="*/ 2147483647 h 824"/>
              <a:gd name="T98" fmla="*/ 2147483647 w 2079"/>
              <a:gd name="T99" fmla="*/ 2147483647 h 824"/>
              <a:gd name="T100" fmla="*/ 2147483647 w 2079"/>
              <a:gd name="T101" fmla="*/ 2147483647 h 824"/>
              <a:gd name="T102" fmla="*/ 2147483647 w 2079"/>
              <a:gd name="T103" fmla="*/ 2147483647 h 824"/>
              <a:gd name="T104" fmla="*/ 2147483647 w 2079"/>
              <a:gd name="T105" fmla="*/ 2147483647 h 82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079"/>
              <a:gd name="T160" fmla="*/ 0 h 824"/>
              <a:gd name="T161" fmla="*/ 2079 w 2079"/>
              <a:gd name="T162" fmla="*/ 824 h 82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079" h="824">
                <a:moveTo>
                  <a:pt x="2079" y="0"/>
                </a:moveTo>
                <a:lnTo>
                  <a:pt x="1613" y="276"/>
                </a:lnTo>
                <a:lnTo>
                  <a:pt x="1521" y="330"/>
                </a:lnTo>
                <a:lnTo>
                  <a:pt x="1397" y="402"/>
                </a:lnTo>
                <a:lnTo>
                  <a:pt x="1160" y="531"/>
                </a:lnTo>
                <a:lnTo>
                  <a:pt x="1115" y="553"/>
                </a:lnTo>
                <a:lnTo>
                  <a:pt x="1090" y="563"/>
                </a:lnTo>
                <a:lnTo>
                  <a:pt x="1080" y="569"/>
                </a:lnTo>
                <a:lnTo>
                  <a:pt x="1055" y="582"/>
                </a:lnTo>
                <a:lnTo>
                  <a:pt x="981" y="610"/>
                </a:lnTo>
                <a:lnTo>
                  <a:pt x="890" y="645"/>
                </a:lnTo>
                <a:lnTo>
                  <a:pt x="885" y="646"/>
                </a:lnTo>
                <a:lnTo>
                  <a:pt x="882" y="647"/>
                </a:lnTo>
                <a:lnTo>
                  <a:pt x="877" y="649"/>
                </a:lnTo>
                <a:lnTo>
                  <a:pt x="872" y="650"/>
                </a:lnTo>
                <a:lnTo>
                  <a:pt x="867" y="651"/>
                </a:lnTo>
                <a:lnTo>
                  <a:pt x="862" y="652"/>
                </a:lnTo>
                <a:lnTo>
                  <a:pt x="857" y="653"/>
                </a:lnTo>
                <a:lnTo>
                  <a:pt x="851" y="655"/>
                </a:lnTo>
                <a:lnTo>
                  <a:pt x="846" y="656"/>
                </a:lnTo>
                <a:lnTo>
                  <a:pt x="840" y="658"/>
                </a:lnTo>
                <a:lnTo>
                  <a:pt x="834" y="660"/>
                </a:lnTo>
                <a:lnTo>
                  <a:pt x="828" y="662"/>
                </a:lnTo>
                <a:lnTo>
                  <a:pt x="821" y="663"/>
                </a:lnTo>
                <a:lnTo>
                  <a:pt x="815" y="666"/>
                </a:lnTo>
                <a:lnTo>
                  <a:pt x="808" y="667"/>
                </a:lnTo>
                <a:lnTo>
                  <a:pt x="801" y="670"/>
                </a:lnTo>
                <a:lnTo>
                  <a:pt x="794" y="672"/>
                </a:lnTo>
                <a:lnTo>
                  <a:pt x="787" y="674"/>
                </a:lnTo>
                <a:lnTo>
                  <a:pt x="779" y="676"/>
                </a:lnTo>
                <a:lnTo>
                  <a:pt x="772" y="679"/>
                </a:lnTo>
                <a:lnTo>
                  <a:pt x="765" y="681"/>
                </a:lnTo>
                <a:lnTo>
                  <a:pt x="757" y="683"/>
                </a:lnTo>
                <a:lnTo>
                  <a:pt x="749" y="686"/>
                </a:lnTo>
                <a:lnTo>
                  <a:pt x="741" y="688"/>
                </a:lnTo>
                <a:lnTo>
                  <a:pt x="733" y="691"/>
                </a:lnTo>
                <a:lnTo>
                  <a:pt x="724" y="693"/>
                </a:lnTo>
                <a:lnTo>
                  <a:pt x="716" y="696"/>
                </a:lnTo>
                <a:lnTo>
                  <a:pt x="707" y="698"/>
                </a:lnTo>
                <a:lnTo>
                  <a:pt x="698" y="701"/>
                </a:lnTo>
                <a:lnTo>
                  <a:pt x="690" y="703"/>
                </a:lnTo>
                <a:lnTo>
                  <a:pt x="681" y="705"/>
                </a:lnTo>
                <a:lnTo>
                  <a:pt x="671" y="708"/>
                </a:lnTo>
                <a:lnTo>
                  <a:pt x="663" y="711"/>
                </a:lnTo>
                <a:lnTo>
                  <a:pt x="653" y="713"/>
                </a:lnTo>
                <a:lnTo>
                  <a:pt x="644" y="716"/>
                </a:lnTo>
                <a:lnTo>
                  <a:pt x="634" y="719"/>
                </a:lnTo>
                <a:lnTo>
                  <a:pt x="625" y="722"/>
                </a:lnTo>
                <a:lnTo>
                  <a:pt x="615" y="725"/>
                </a:lnTo>
                <a:lnTo>
                  <a:pt x="605" y="727"/>
                </a:lnTo>
                <a:lnTo>
                  <a:pt x="595" y="730"/>
                </a:lnTo>
                <a:lnTo>
                  <a:pt x="585" y="733"/>
                </a:lnTo>
                <a:lnTo>
                  <a:pt x="576" y="736"/>
                </a:lnTo>
                <a:lnTo>
                  <a:pt x="565" y="738"/>
                </a:lnTo>
                <a:lnTo>
                  <a:pt x="555" y="741"/>
                </a:lnTo>
                <a:lnTo>
                  <a:pt x="545" y="744"/>
                </a:lnTo>
                <a:lnTo>
                  <a:pt x="535" y="747"/>
                </a:lnTo>
                <a:lnTo>
                  <a:pt x="524" y="750"/>
                </a:lnTo>
                <a:lnTo>
                  <a:pt x="514" y="751"/>
                </a:lnTo>
                <a:lnTo>
                  <a:pt x="503" y="754"/>
                </a:lnTo>
                <a:lnTo>
                  <a:pt x="492" y="757"/>
                </a:lnTo>
                <a:lnTo>
                  <a:pt x="482" y="759"/>
                </a:lnTo>
                <a:lnTo>
                  <a:pt x="471" y="762"/>
                </a:lnTo>
                <a:lnTo>
                  <a:pt x="461" y="765"/>
                </a:lnTo>
                <a:lnTo>
                  <a:pt x="450" y="767"/>
                </a:lnTo>
                <a:lnTo>
                  <a:pt x="439" y="770"/>
                </a:lnTo>
                <a:lnTo>
                  <a:pt x="428" y="773"/>
                </a:lnTo>
                <a:lnTo>
                  <a:pt x="417" y="775"/>
                </a:lnTo>
                <a:lnTo>
                  <a:pt x="406" y="778"/>
                </a:lnTo>
                <a:lnTo>
                  <a:pt x="395" y="780"/>
                </a:lnTo>
                <a:lnTo>
                  <a:pt x="384" y="782"/>
                </a:lnTo>
                <a:lnTo>
                  <a:pt x="373" y="785"/>
                </a:lnTo>
                <a:lnTo>
                  <a:pt x="362" y="787"/>
                </a:lnTo>
                <a:lnTo>
                  <a:pt x="351" y="789"/>
                </a:lnTo>
                <a:lnTo>
                  <a:pt x="340" y="792"/>
                </a:lnTo>
                <a:lnTo>
                  <a:pt x="329" y="794"/>
                </a:lnTo>
                <a:lnTo>
                  <a:pt x="319" y="796"/>
                </a:lnTo>
                <a:lnTo>
                  <a:pt x="308" y="798"/>
                </a:lnTo>
                <a:lnTo>
                  <a:pt x="297" y="799"/>
                </a:lnTo>
                <a:lnTo>
                  <a:pt x="285" y="801"/>
                </a:lnTo>
                <a:lnTo>
                  <a:pt x="274" y="803"/>
                </a:lnTo>
                <a:lnTo>
                  <a:pt x="263" y="805"/>
                </a:lnTo>
                <a:lnTo>
                  <a:pt x="252" y="806"/>
                </a:lnTo>
                <a:lnTo>
                  <a:pt x="241" y="808"/>
                </a:lnTo>
                <a:lnTo>
                  <a:pt x="230" y="810"/>
                </a:lnTo>
                <a:lnTo>
                  <a:pt x="219" y="811"/>
                </a:lnTo>
                <a:lnTo>
                  <a:pt x="208" y="813"/>
                </a:lnTo>
                <a:lnTo>
                  <a:pt x="197" y="814"/>
                </a:lnTo>
                <a:lnTo>
                  <a:pt x="186" y="815"/>
                </a:lnTo>
                <a:lnTo>
                  <a:pt x="176" y="817"/>
                </a:lnTo>
                <a:lnTo>
                  <a:pt x="165" y="818"/>
                </a:lnTo>
                <a:lnTo>
                  <a:pt x="154" y="819"/>
                </a:lnTo>
                <a:lnTo>
                  <a:pt x="143" y="820"/>
                </a:lnTo>
                <a:lnTo>
                  <a:pt x="133" y="821"/>
                </a:lnTo>
                <a:lnTo>
                  <a:pt x="122" y="821"/>
                </a:lnTo>
                <a:lnTo>
                  <a:pt x="112" y="822"/>
                </a:lnTo>
                <a:lnTo>
                  <a:pt x="101" y="822"/>
                </a:lnTo>
                <a:lnTo>
                  <a:pt x="91" y="823"/>
                </a:lnTo>
                <a:lnTo>
                  <a:pt x="80" y="823"/>
                </a:lnTo>
                <a:lnTo>
                  <a:pt x="70" y="824"/>
                </a:lnTo>
                <a:lnTo>
                  <a:pt x="60" y="824"/>
                </a:lnTo>
                <a:lnTo>
                  <a:pt x="50" y="824"/>
                </a:lnTo>
                <a:lnTo>
                  <a:pt x="39" y="824"/>
                </a:lnTo>
                <a:lnTo>
                  <a:pt x="29" y="823"/>
                </a:lnTo>
                <a:lnTo>
                  <a:pt x="20" y="823"/>
                </a:lnTo>
                <a:lnTo>
                  <a:pt x="9" y="823"/>
                </a:lnTo>
                <a:lnTo>
                  <a:pt x="0" y="822"/>
                </a:lnTo>
              </a:path>
            </a:pathLst>
          </a:custGeom>
          <a:noFill/>
          <a:ln w="50800">
            <a:solidFill>
              <a:srgbClr val="33CC33"/>
            </a:solidFill>
            <a:round/>
            <a:headEnd/>
            <a:tailEnd/>
          </a:ln>
        </p:spPr>
        <p:txBody>
          <a:bodyPr/>
          <a:lstStyle/>
          <a:p>
            <a:endParaRPr lang="en-US"/>
          </a:p>
        </p:txBody>
      </p:sp>
      <p:sp>
        <p:nvSpPr>
          <p:cNvPr id="21517" name="Line 21"/>
          <p:cNvSpPr>
            <a:spLocks noChangeShapeType="1"/>
          </p:cNvSpPr>
          <p:nvPr/>
        </p:nvSpPr>
        <p:spPr bwMode="gray">
          <a:xfrm flipH="1">
            <a:off x="1524000" y="4398963"/>
            <a:ext cx="731838" cy="0"/>
          </a:xfrm>
          <a:prstGeom prst="line">
            <a:avLst/>
          </a:prstGeom>
          <a:noFill/>
          <a:ln w="57150">
            <a:solidFill>
              <a:srgbClr val="33CC33"/>
            </a:solidFill>
            <a:round/>
            <a:headEnd/>
            <a:tailEnd/>
          </a:ln>
        </p:spPr>
        <p:txBody>
          <a:bodyPr wrap="none" anchor="ctr"/>
          <a:lstStyle/>
          <a:p>
            <a:endParaRPr lang="en-US"/>
          </a:p>
        </p:txBody>
      </p:sp>
      <p:sp>
        <p:nvSpPr>
          <p:cNvPr id="21518" name="Text Box 22"/>
          <p:cNvSpPr txBox="1">
            <a:spLocks noChangeArrowheads="1"/>
          </p:cNvSpPr>
          <p:nvPr/>
        </p:nvSpPr>
        <p:spPr bwMode="auto">
          <a:xfrm>
            <a:off x="3749675" y="4572000"/>
            <a:ext cx="3413125" cy="349250"/>
          </a:xfrm>
          <a:prstGeom prst="rect">
            <a:avLst/>
          </a:prstGeom>
          <a:solidFill>
            <a:srgbClr val="FF0000"/>
          </a:solidFill>
          <a:ln w="12700">
            <a:solidFill>
              <a:schemeClr val="tx1"/>
            </a:solidFill>
            <a:miter lim="800000"/>
            <a:headEnd/>
            <a:tailEnd/>
          </a:ln>
        </p:spPr>
        <p:txBody>
          <a:bodyPr>
            <a:spAutoFit/>
          </a:bodyPr>
          <a:lstStyle/>
          <a:p>
            <a:pPr algn="ctr" eaLnBrk="0" hangingPunct="0"/>
            <a:r>
              <a:rPr lang="en-US" altLang="en-US" sz="1600" b="1" dirty="0" err="1"/>
              <a:t>Microvascular</a:t>
            </a:r>
            <a:r>
              <a:rPr lang="en-US" altLang="en-US" sz="1600" b="1" dirty="0"/>
              <a:t> complications</a:t>
            </a:r>
          </a:p>
        </p:txBody>
      </p:sp>
      <p:grpSp>
        <p:nvGrpSpPr>
          <p:cNvPr id="21519" name="Group 23"/>
          <p:cNvGrpSpPr>
            <a:grpSpLocks/>
          </p:cNvGrpSpPr>
          <p:nvPr/>
        </p:nvGrpSpPr>
        <p:grpSpPr bwMode="auto">
          <a:xfrm>
            <a:off x="3352800" y="5486400"/>
            <a:ext cx="400050" cy="773113"/>
            <a:chOff x="1900" y="3435"/>
            <a:chExt cx="933" cy="492"/>
          </a:xfrm>
        </p:grpSpPr>
        <p:sp>
          <p:nvSpPr>
            <p:cNvPr id="21539" name="Text Box 24"/>
            <p:cNvSpPr txBox="1">
              <a:spLocks noChangeArrowheads="1"/>
            </p:cNvSpPr>
            <p:nvPr/>
          </p:nvSpPr>
          <p:spPr bwMode="auto">
            <a:xfrm>
              <a:off x="1900" y="3713"/>
              <a:ext cx="429" cy="214"/>
            </a:xfrm>
            <a:prstGeom prst="rect">
              <a:avLst/>
            </a:prstGeom>
            <a:noFill/>
            <a:ln w="12700">
              <a:noFill/>
              <a:miter lim="800000"/>
              <a:headEnd/>
              <a:tailEnd/>
            </a:ln>
          </p:spPr>
          <p:txBody>
            <a:bodyPr wrap="none">
              <a:spAutoFit/>
            </a:bodyPr>
            <a:lstStyle/>
            <a:p>
              <a:pPr eaLnBrk="0" hangingPunct="0"/>
              <a:endParaRPr lang="sr-Latn-CS" altLang="en-US" sz="1600"/>
            </a:p>
          </p:txBody>
        </p:sp>
        <p:sp>
          <p:nvSpPr>
            <p:cNvPr id="21540" name="Line 25"/>
            <p:cNvSpPr>
              <a:spLocks noChangeShapeType="1"/>
            </p:cNvSpPr>
            <p:nvPr/>
          </p:nvSpPr>
          <p:spPr bwMode="auto">
            <a:xfrm rot="-5400000">
              <a:off x="2667" y="3600"/>
              <a:ext cx="332" cy="1"/>
            </a:xfrm>
            <a:prstGeom prst="line">
              <a:avLst/>
            </a:prstGeom>
            <a:noFill/>
            <a:ln w="38100">
              <a:solidFill>
                <a:schemeClr val="tx1"/>
              </a:solidFill>
              <a:round/>
              <a:headEnd type="none" w="sm" len="sm"/>
              <a:tailEnd type="triangle" w="med" len="med"/>
            </a:ln>
          </p:spPr>
          <p:txBody>
            <a:bodyPr wrap="none" anchor="ctr"/>
            <a:lstStyle/>
            <a:p>
              <a:endParaRPr lang="en-US"/>
            </a:p>
          </p:txBody>
        </p:sp>
      </p:grpSp>
      <p:sp>
        <p:nvSpPr>
          <p:cNvPr id="21520" name="Freeform 27"/>
          <p:cNvSpPr>
            <a:spLocks/>
          </p:cNvSpPr>
          <p:nvPr/>
        </p:nvSpPr>
        <p:spPr bwMode="auto">
          <a:xfrm>
            <a:off x="1495425" y="3475038"/>
            <a:ext cx="4360863" cy="998537"/>
          </a:xfrm>
          <a:custGeom>
            <a:avLst/>
            <a:gdLst>
              <a:gd name="T0" fmla="*/ 2147483647 w 2909"/>
              <a:gd name="T1" fmla="*/ 2147483647 h 546"/>
              <a:gd name="T2" fmla="*/ 2147483647 w 2909"/>
              <a:gd name="T3" fmla="*/ 2147483647 h 546"/>
              <a:gd name="T4" fmla="*/ 2147483647 w 2909"/>
              <a:gd name="T5" fmla="*/ 2147483647 h 546"/>
              <a:gd name="T6" fmla="*/ 2147483647 w 2909"/>
              <a:gd name="T7" fmla="*/ 2147483647 h 546"/>
              <a:gd name="T8" fmla="*/ 2147483647 w 2909"/>
              <a:gd name="T9" fmla="*/ 2147483647 h 546"/>
              <a:gd name="T10" fmla="*/ 2147483647 w 2909"/>
              <a:gd name="T11" fmla="*/ 2147483647 h 546"/>
              <a:gd name="T12" fmla="*/ 2147483647 w 2909"/>
              <a:gd name="T13" fmla="*/ 2147483647 h 546"/>
              <a:gd name="T14" fmla="*/ 2147483647 w 2909"/>
              <a:gd name="T15" fmla="*/ 2147483647 h 546"/>
              <a:gd name="T16" fmla="*/ 2147483647 w 2909"/>
              <a:gd name="T17" fmla="*/ 2147483647 h 546"/>
              <a:gd name="T18" fmla="*/ 2147483647 w 2909"/>
              <a:gd name="T19" fmla="*/ 2147483647 h 546"/>
              <a:gd name="T20" fmla="*/ 2147483647 w 2909"/>
              <a:gd name="T21" fmla="*/ 2147483647 h 546"/>
              <a:gd name="T22" fmla="*/ 2147483647 w 2909"/>
              <a:gd name="T23" fmla="*/ 2147483647 h 546"/>
              <a:gd name="T24" fmla="*/ 2147483647 w 2909"/>
              <a:gd name="T25" fmla="*/ 2147483647 h 546"/>
              <a:gd name="T26" fmla="*/ 2147483647 w 2909"/>
              <a:gd name="T27" fmla="*/ 2147483647 h 546"/>
              <a:gd name="T28" fmla="*/ 2147483647 w 2909"/>
              <a:gd name="T29" fmla="*/ 2147483647 h 546"/>
              <a:gd name="T30" fmla="*/ 2147483647 w 2909"/>
              <a:gd name="T31" fmla="*/ 2147483647 h 546"/>
              <a:gd name="T32" fmla="*/ 2147483647 w 2909"/>
              <a:gd name="T33" fmla="*/ 2147483647 h 546"/>
              <a:gd name="T34" fmla="*/ 2147483647 w 2909"/>
              <a:gd name="T35" fmla="*/ 2147483647 h 546"/>
              <a:gd name="T36" fmla="*/ 2147483647 w 2909"/>
              <a:gd name="T37" fmla="*/ 2147483647 h 546"/>
              <a:gd name="T38" fmla="*/ 2147483647 w 2909"/>
              <a:gd name="T39" fmla="*/ 2147483647 h 546"/>
              <a:gd name="T40" fmla="*/ 2147483647 w 2909"/>
              <a:gd name="T41" fmla="*/ 2147483647 h 546"/>
              <a:gd name="T42" fmla="*/ 2147483647 w 2909"/>
              <a:gd name="T43" fmla="*/ 2147483647 h 546"/>
              <a:gd name="T44" fmla="*/ 2147483647 w 2909"/>
              <a:gd name="T45" fmla="*/ 2147483647 h 546"/>
              <a:gd name="T46" fmla="*/ 2147483647 w 2909"/>
              <a:gd name="T47" fmla="*/ 2147483647 h 546"/>
              <a:gd name="T48" fmla="*/ 2147483647 w 2909"/>
              <a:gd name="T49" fmla="*/ 2147483647 h 546"/>
              <a:gd name="T50" fmla="*/ 2147483647 w 2909"/>
              <a:gd name="T51" fmla="*/ 2147483647 h 546"/>
              <a:gd name="T52" fmla="*/ 2147483647 w 2909"/>
              <a:gd name="T53" fmla="*/ 2147483647 h 546"/>
              <a:gd name="T54" fmla="*/ 2147483647 w 2909"/>
              <a:gd name="T55" fmla="*/ 2147483647 h 546"/>
              <a:gd name="T56" fmla="*/ 2147483647 w 2909"/>
              <a:gd name="T57" fmla="*/ 2147483647 h 546"/>
              <a:gd name="T58" fmla="*/ 2147483647 w 2909"/>
              <a:gd name="T59" fmla="*/ 2147483647 h 546"/>
              <a:gd name="T60" fmla="*/ 2147483647 w 2909"/>
              <a:gd name="T61" fmla="*/ 2147483647 h 546"/>
              <a:gd name="T62" fmla="*/ 2147483647 w 2909"/>
              <a:gd name="T63" fmla="*/ 2147483647 h 546"/>
              <a:gd name="T64" fmla="*/ 2147483647 w 2909"/>
              <a:gd name="T65" fmla="*/ 2147483647 h 546"/>
              <a:gd name="T66" fmla="*/ 2147483647 w 2909"/>
              <a:gd name="T67" fmla="*/ 2147483647 h 546"/>
              <a:gd name="T68" fmla="*/ 2147483647 w 2909"/>
              <a:gd name="T69" fmla="*/ 2147483647 h 546"/>
              <a:gd name="T70" fmla="*/ 2147483647 w 2909"/>
              <a:gd name="T71" fmla="*/ 2147483647 h 546"/>
              <a:gd name="T72" fmla="*/ 2147483647 w 2909"/>
              <a:gd name="T73" fmla="*/ 2147483647 h 546"/>
              <a:gd name="T74" fmla="*/ 2147483647 w 2909"/>
              <a:gd name="T75" fmla="*/ 2147483647 h 546"/>
              <a:gd name="T76" fmla="*/ 2147483647 w 2909"/>
              <a:gd name="T77" fmla="*/ 2147483647 h 546"/>
              <a:gd name="T78" fmla="*/ 2147483647 w 2909"/>
              <a:gd name="T79" fmla="*/ 2147483647 h 546"/>
              <a:gd name="T80" fmla="*/ 2147483647 w 2909"/>
              <a:gd name="T81" fmla="*/ 2147483647 h 546"/>
              <a:gd name="T82" fmla="*/ 2147483647 w 2909"/>
              <a:gd name="T83" fmla="*/ 2147483647 h 546"/>
              <a:gd name="T84" fmla="*/ 2147483647 w 2909"/>
              <a:gd name="T85" fmla="*/ 2147483647 h 546"/>
              <a:gd name="T86" fmla="*/ 2147483647 w 2909"/>
              <a:gd name="T87" fmla="*/ 2147483647 h 546"/>
              <a:gd name="T88" fmla="*/ 2147483647 w 2909"/>
              <a:gd name="T89" fmla="*/ 2147483647 h 546"/>
              <a:gd name="T90" fmla="*/ 2147483647 w 2909"/>
              <a:gd name="T91" fmla="*/ 2147483647 h 546"/>
              <a:gd name="T92" fmla="*/ 2147483647 w 2909"/>
              <a:gd name="T93" fmla="*/ 2147483647 h 546"/>
              <a:gd name="T94" fmla="*/ 2147483647 w 2909"/>
              <a:gd name="T95" fmla="*/ 2147483647 h 546"/>
              <a:gd name="T96" fmla="*/ 2147483647 w 2909"/>
              <a:gd name="T97" fmla="*/ 2147483647 h 546"/>
              <a:gd name="T98" fmla="*/ 2147483647 w 2909"/>
              <a:gd name="T99" fmla="*/ 2147483647 h 546"/>
              <a:gd name="T100" fmla="*/ 2147483647 w 2909"/>
              <a:gd name="T101" fmla="*/ 2147483647 h 546"/>
              <a:gd name="T102" fmla="*/ 2147483647 w 2909"/>
              <a:gd name="T103" fmla="*/ 2147483647 h 546"/>
              <a:gd name="T104" fmla="*/ 2147483647 w 2909"/>
              <a:gd name="T105" fmla="*/ 2147483647 h 546"/>
              <a:gd name="T106" fmla="*/ 2147483647 w 2909"/>
              <a:gd name="T107" fmla="*/ 2147483647 h 546"/>
              <a:gd name="T108" fmla="*/ 2147483647 w 2909"/>
              <a:gd name="T109" fmla="*/ 2147483647 h 546"/>
              <a:gd name="T110" fmla="*/ 2147483647 w 2909"/>
              <a:gd name="T111" fmla="*/ 2147483647 h 546"/>
              <a:gd name="T112" fmla="*/ 2147483647 w 2909"/>
              <a:gd name="T113" fmla="*/ 2147483647 h 546"/>
              <a:gd name="T114" fmla="*/ 2147483647 w 2909"/>
              <a:gd name="T115" fmla="*/ 2147483647 h 546"/>
              <a:gd name="T116" fmla="*/ 2147483647 w 2909"/>
              <a:gd name="T117" fmla="*/ 2147483647 h 546"/>
              <a:gd name="T118" fmla="*/ 0 w 2909"/>
              <a:gd name="T119" fmla="*/ 2147483647 h 54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909"/>
              <a:gd name="T181" fmla="*/ 0 h 546"/>
              <a:gd name="T182" fmla="*/ 2909 w 2909"/>
              <a:gd name="T183" fmla="*/ 546 h 54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909" h="546">
                <a:moveTo>
                  <a:pt x="2909" y="0"/>
                </a:moveTo>
                <a:lnTo>
                  <a:pt x="2909" y="0"/>
                </a:lnTo>
                <a:lnTo>
                  <a:pt x="2908" y="1"/>
                </a:lnTo>
                <a:lnTo>
                  <a:pt x="2906" y="1"/>
                </a:lnTo>
                <a:lnTo>
                  <a:pt x="2904" y="3"/>
                </a:lnTo>
                <a:lnTo>
                  <a:pt x="2901" y="5"/>
                </a:lnTo>
                <a:lnTo>
                  <a:pt x="2897" y="7"/>
                </a:lnTo>
                <a:lnTo>
                  <a:pt x="2892" y="9"/>
                </a:lnTo>
                <a:lnTo>
                  <a:pt x="2887" y="12"/>
                </a:lnTo>
                <a:lnTo>
                  <a:pt x="2882" y="15"/>
                </a:lnTo>
                <a:lnTo>
                  <a:pt x="2876" y="18"/>
                </a:lnTo>
                <a:lnTo>
                  <a:pt x="2869" y="22"/>
                </a:lnTo>
                <a:lnTo>
                  <a:pt x="2862" y="25"/>
                </a:lnTo>
                <a:lnTo>
                  <a:pt x="2854" y="29"/>
                </a:lnTo>
                <a:lnTo>
                  <a:pt x="2846" y="34"/>
                </a:lnTo>
                <a:lnTo>
                  <a:pt x="2837" y="38"/>
                </a:lnTo>
                <a:lnTo>
                  <a:pt x="2828" y="43"/>
                </a:lnTo>
                <a:lnTo>
                  <a:pt x="2818" y="48"/>
                </a:lnTo>
                <a:lnTo>
                  <a:pt x="2808" y="53"/>
                </a:lnTo>
                <a:lnTo>
                  <a:pt x="2797" y="59"/>
                </a:lnTo>
                <a:lnTo>
                  <a:pt x="2786" y="65"/>
                </a:lnTo>
                <a:lnTo>
                  <a:pt x="2775" y="70"/>
                </a:lnTo>
                <a:lnTo>
                  <a:pt x="2763" y="76"/>
                </a:lnTo>
                <a:lnTo>
                  <a:pt x="2751" y="83"/>
                </a:lnTo>
                <a:lnTo>
                  <a:pt x="2739" y="89"/>
                </a:lnTo>
                <a:lnTo>
                  <a:pt x="2726" y="95"/>
                </a:lnTo>
                <a:lnTo>
                  <a:pt x="2713" y="102"/>
                </a:lnTo>
                <a:lnTo>
                  <a:pt x="2700" y="108"/>
                </a:lnTo>
                <a:lnTo>
                  <a:pt x="2686" y="115"/>
                </a:lnTo>
                <a:lnTo>
                  <a:pt x="2672" y="122"/>
                </a:lnTo>
                <a:lnTo>
                  <a:pt x="2658" y="129"/>
                </a:lnTo>
                <a:lnTo>
                  <a:pt x="2644" y="135"/>
                </a:lnTo>
                <a:lnTo>
                  <a:pt x="2630" y="143"/>
                </a:lnTo>
                <a:lnTo>
                  <a:pt x="2615" y="149"/>
                </a:lnTo>
                <a:lnTo>
                  <a:pt x="2601" y="156"/>
                </a:lnTo>
                <a:lnTo>
                  <a:pt x="2586" y="164"/>
                </a:lnTo>
                <a:lnTo>
                  <a:pt x="2571" y="171"/>
                </a:lnTo>
                <a:lnTo>
                  <a:pt x="2555" y="178"/>
                </a:lnTo>
                <a:lnTo>
                  <a:pt x="2540" y="185"/>
                </a:lnTo>
                <a:lnTo>
                  <a:pt x="2525" y="192"/>
                </a:lnTo>
                <a:lnTo>
                  <a:pt x="2510" y="199"/>
                </a:lnTo>
                <a:lnTo>
                  <a:pt x="2494" y="206"/>
                </a:lnTo>
                <a:lnTo>
                  <a:pt x="2479" y="213"/>
                </a:lnTo>
                <a:lnTo>
                  <a:pt x="2463" y="220"/>
                </a:lnTo>
                <a:lnTo>
                  <a:pt x="2448" y="226"/>
                </a:lnTo>
                <a:lnTo>
                  <a:pt x="2433" y="233"/>
                </a:lnTo>
                <a:lnTo>
                  <a:pt x="2418" y="239"/>
                </a:lnTo>
                <a:lnTo>
                  <a:pt x="2402" y="246"/>
                </a:lnTo>
                <a:lnTo>
                  <a:pt x="2387" y="252"/>
                </a:lnTo>
                <a:lnTo>
                  <a:pt x="2372" y="258"/>
                </a:lnTo>
                <a:lnTo>
                  <a:pt x="2357" y="264"/>
                </a:lnTo>
                <a:lnTo>
                  <a:pt x="2343" y="270"/>
                </a:lnTo>
                <a:lnTo>
                  <a:pt x="2328" y="276"/>
                </a:lnTo>
                <a:lnTo>
                  <a:pt x="2313" y="281"/>
                </a:lnTo>
                <a:lnTo>
                  <a:pt x="2299" y="286"/>
                </a:lnTo>
                <a:lnTo>
                  <a:pt x="2285" y="292"/>
                </a:lnTo>
                <a:lnTo>
                  <a:pt x="2271" y="296"/>
                </a:lnTo>
                <a:lnTo>
                  <a:pt x="2258" y="301"/>
                </a:lnTo>
                <a:lnTo>
                  <a:pt x="2244" y="306"/>
                </a:lnTo>
                <a:lnTo>
                  <a:pt x="2231" y="310"/>
                </a:lnTo>
                <a:lnTo>
                  <a:pt x="2219" y="313"/>
                </a:lnTo>
                <a:lnTo>
                  <a:pt x="2206" y="317"/>
                </a:lnTo>
                <a:lnTo>
                  <a:pt x="2194" y="320"/>
                </a:lnTo>
                <a:lnTo>
                  <a:pt x="2185" y="323"/>
                </a:lnTo>
                <a:lnTo>
                  <a:pt x="2176" y="325"/>
                </a:lnTo>
                <a:lnTo>
                  <a:pt x="2166" y="327"/>
                </a:lnTo>
                <a:lnTo>
                  <a:pt x="2157" y="330"/>
                </a:lnTo>
                <a:lnTo>
                  <a:pt x="2146" y="333"/>
                </a:lnTo>
                <a:lnTo>
                  <a:pt x="2136" y="335"/>
                </a:lnTo>
                <a:lnTo>
                  <a:pt x="2125" y="338"/>
                </a:lnTo>
                <a:lnTo>
                  <a:pt x="2115" y="341"/>
                </a:lnTo>
                <a:lnTo>
                  <a:pt x="2103" y="343"/>
                </a:lnTo>
                <a:lnTo>
                  <a:pt x="2092" y="346"/>
                </a:lnTo>
                <a:lnTo>
                  <a:pt x="2080" y="349"/>
                </a:lnTo>
                <a:lnTo>
                  <a:pt x="2068" y="352"/>
                </a:lnTo>
                <a:lnTo>
                  <a:pt x="2056" y="355"/>
                </a:lnTo>
                <a:lnTo>
                  <a:pt x="2044" y="357"/>
                </a:lnTo>
                <a:lnTo>
                  <a:pt x="2032" y="361"/>
                </a:lnTo>
                <a:lnTo>
                  <a:pt x="2019" y="363"/>
                </a:lnTo>
                <a:lnTo>
                  <a:pt x="2006" y="366"/>
                </a:lnTo>
                <a:lnTo>
                  <a:pt x="1993" y="369"/>
                </a:lnTo>
                <a:lnTo>
                  <a:pt x="1980" y="372"/>
                </a:lnTo>
                <a:lnTo>
                  <a:pt x="1967" y="375"/>
                </a:lnTo>
                <a:lnTo>
                  <a:pt x="1953" y="379"/>
                </a:lnTo>
                <a:lnTo>
                  <a:pt x="1940" y="382"/>
                </a:lnTo>
                <a:lnTo>
                  <a:pt x="1926" y="385"/>
                </a:lnTo>
                <a:lnTo>
                  <a:pt x="1912" y="388"/>
                </a:lnTo>
                <a:lnTo>
                  <a:pt x="1898" y="391"/>
                </a:lnTo>
                <a:lnTo>
                  <a:pt x="1884" y="394"/>
                </a:lnTo>
                <a:lnTo>
                  <a:pt x="1870" y="397"/>
                </a:lnTo>
                <a:lnTo>
                  <a:pt x="1856" y="400"/>
                </a:lnTo>
                <a:lnTo>
                  <a:pt x="1841" y="403"/>
                </a:lnTo>
                <a:lnTo>
                  <a:pt x="1827" y="406"/>
                </a:lnTo>
                <a:lnTo>
                  <a:pt x="1812" y="409"/>
                </a:lnTo>
                <a:lnTo>
                  <a:pt x="1798" y="413"/>
                </a:lnTo>
                <a:lnTo>
                  <a:pt x="1783" y="416"/>
                </a:lnTo>
                <a:lnTo>
                  <a:pt x="1769" y="419"/>
                </a:lnTo>
                <a:lnTo>
                  <a:pt x="1754" y="422"/>
                </a:lnTo>
                <a:lnTo>
                  <a:pt x="1739" y="425"/>
                </a:lnTo>
                <a:lnTo>
                  <a:pt x="1725" y="428"/>
                </a:lnTo>
                <a:lnTo>
                  <a:pt x="1710" y="431"/>
                </a:lnTo>
                <a:lnTo>
                  <a:pt x="1695" y="434"/>
                </a:lnTo>
                <a:lnTo>
                  <a:pt x="1681" y="437"/>
                </a:lnTo>
                <a:lnTo>
                  <a:pt x="1666" y="440"/>
                </a:lnTo>
                <a:lnTo>
                  <a:pt x="1651" y="443"/>
                </a:lnTo>
                <a:lnTo>
                  <a:pt x="1637" y="446"/>
                </a:lnTo>
                <a:lnTo>
                  <a:pt x="1622" y="449"/>
                </a:lnTo>
                <a:lnTo>
                  <a:pt x="1607" y="452"/>
                </a:lnTo>
                <a:lnTo>
                  <a:pt x="1593" y="455"/>
                </a:lnTo>
                <a:lnTo>
                  <a:pt x="1579" y="458"/>
                </a:lnTo>
                <a:lnTo>
                  <a:pt x="1564" y="461"/>
                </a:lnTo>
                <a:lnTo>
                  <a:pt x="1550" y="463"/>
                </a:lnTo>
                <a:lnTo>
                  <a:pt x="1536" y="466"/>
                </a:lnTo>
                <a:lnTo>
                  <a:pt x="1522" y="469"/>
                </a:lnTo>
                <a:lnTo>
                  <a:pt x="1508" y="471"/>
                </a:lnTo>
                <a:lnTo>
                  <a:pt x="1494" y="474"/>
                </a:lnTo>
                <a:lnTo>
                  <a:pt x="1480" y="477"/>
                </a:lnTo>
                <a:lnTo>
                  <a:pt x="1467" y="479"/>
                </a:lnTo>
                <a:lnTo>
                  <a:pt x="1453" y="482"/>
                </a:lnTo>
                <a:lnTo>
                  <a:pt x="1440" y="484"/>
                </a:lnTo>
                <a:lnTo>
                  <a:pt x="1427" y="486"/>
                </a:lnTo>
                <a:lnTo>
                  <a:pt x="1414" y="489"/>
                </a:lnTo>
                <a:lnTo>
                  <a:pt x="1401" y="491"/>
                </a:lnTo>
                <a:lnTo>
                  <a:pt x="1389" y="493"/>
                </a:lnTo>
                <a:lnTo>
                  <a:pt x="1376" y="495"/>
                </a:lnTo>
                <a:lnTo>
                  <a:pt x="1364" y="498"/>
                </a:lnTo>
                <a:lnTo>
                  <a:pt x="1352" y="500"/>
                </a:lnTo>
                <a:lnTo>
                  <a:pt x="1340" y="502"/>
                </a:lnTo>
                <a:lnTo>
                  <a:pt x="1328" y="504"/>
                </a:lnTo>
                <a:lnTo>
                  <a:pt x="1317" y="506"/>
                </a:lnTo>
                <a:lnTo>
                  <a:pt x="1306" y="508"/>
                </a:lnTo>
                <a:lnTo>
                  <a:pt x="1295" y="509"/>
                </a:lnTo>
                <a:lnTo>
                  <a:pt x="1285" y="511"/>
                </a:lnTo>
                <a:lnTo>
                  <a:pt x="1274" y="512"/>
                </a:lnTo>
                <a:lnTo>
                  <a:pt x="1264" y="514"/>
                </a:lnTo>
                <a:lnTo>
                  <a:pt x="1254" y="516"/>
                </a:lnTo>
                <a:lnTo>
                  <a:pt x="1245" y="517"/>
                </a:lnTo>
                <a:lnTo>
                  <a:pt x="1236" y="518"/>
                </a:lnTo>
                <a:lnTo>
                  <a:pt x="1227" y="519"/>
                </a:lnTo>
                <a:lnTo>
                  <a:pt x="1218" y="521"/>
                </a:lnTo>
                <a:lnTo>
                  <a:pt x="1210" y="521"/>
                </a:lnTo>
                <a:lnTo>
                  <a:pt x="1202" y="522"/>
                </a:lnTo>
                <a:lnTo>
                  <a:pt x="1194" y="523"/>
                </a:lnTo>
                <a:lnTo>
                  <a:pt x="1187" y="524"/>
                </a:lnTo>
                <a:lnTo>
                  <a:pt x="1180" y="525"/>
                </a:lnTo>
                <a:lnTo>
                  <a:pt x="1173" y="525"/>
                </a:lnTo>
                <a:lnTo>
                  <a:pt x="1167" y="526"/>
                </a:lnTo>
                <a:lnTo>
                  <a:pt x="1161" y="526"/>
                </a:lnTo>
                <a:lnTo>
                  <a:pt x="1155" y="527"/>
                </a:lnTo>
                <a:lnTo>
                  <a:pt x="1148" y="527"/>
                </a:lnTo>
                <a:lnTo>
                  <a:pt x="1141" y="527"/>
                </a:lnTo>
                <a:lnTo>
                  <a:pt x="1133" y="528"/>
                </a:lnTo>
                <a:lnTo>
                  <a:pt x="1125" y="528"/>
                </a:lnTo>
                <a:lnTo>
                  <a:pt x="1116" y="529"/>
                </a:lnTo>
                <a:lnTo>
                  <a:pt x="1106" y="529"/>
                </a:lnTo>
                <a:lnTo>
                  <a:pt x="1096" y="529"/>
                </a:lnTo>
                <a:lnTo>
                  <a:pt x="1086" y="529"/>
                </a:lnTo>
                <a:lnTo>
                  <a:pt x="1075" y="530"/>
                </a:lnTo>
                <a:lnTo>
                  <a:pt x="1064" y="530"/>
                </a:lnTo>
                <a:lnTo>
                  <a:pt x="1053" y="531"/>
                </a:lnTo>
                <a:lnTo>
                  <a:pt x="1041" y="531"/>
                </a:lnTo>
                <a:lnTo>
                  <a:pt x="1028" y="531"/>
                </a:lnTo>
                <a:lnTo>
                  <a:pt x="1016" y="532"/>
                </a:lnTo>
                <a:lnTo>
                  <a:pt x="1003" y="532"/>
                </a:lnTo>
                <a:lnTo>
                  <a:pt x="989" y="533"/>
                </a:lnTo>
                <a:lnTo>
                  <a:pt x="975" y="533"/>
                </a:lnTo>
                <a:lnTo>
                  <a:pt x="961" y="533"/>
                </a:lnTo>
                <a:lnTo>
                  <a:pt x="947" y="534"/>
                </a:lnTo>
                <a:lnTo>
                  <a:pt x="932" y="534"/>
                </a:lnTo>
                <a:lnTo>
                  <a:pt x="917" y="534"/>
                </a:lnTo>
                <a:lnTo>
                  <a:pt x="902" y="534"/>
                </a:lnTo>
                <a:lnTo>
                  <a:pt x="887" y="535"/>
                </a:lnTo>
                <a:lnTo>
                  <a:pt x="871" y="535"/>
                </a:lnTo>
                <a:lnTo>
                  <a:pt x="855" y="535"/>
                </a:lnTo>
                <a:lnTo>
                  <a:pt x="839" y="536"/>
                </a:lnTo>
                <a:lnTo>
                  <a:pt x="823" y="536"/>
                </a:lnTo>
                <a:lnTo>
                  <a:pt x="806" y="536"/>
                </a:lnTo>
                <a:lnTo>
                  <a:pt x="790" y="537"/>
                </a:lnTo>
                <a:lnTo>
                  <a:pt x="773" y="537"/>
                </a:lnTo>
                <a:lnTo>
                  <a:pt x="756" y="537"/>
                </a:lnTo>
                <a:lnTo>
                  <a:pt x="739" y="538"/>
                </a:lnTo>
                <a:lnTo>
                  <a:pt x="722" y="538"/>
                </a:lnTo>
                <a:lnTo>
                  <a:pt x="704" y="538"/>
                </a:lnTo>
                <a:lnTo>
                  <a:pt x="687" y="538"/>
                </a:lnTo>
                <a:lnTo>
                  <a:pt x="670" y="538"/>
                </a:lnTo>
                <a:lnTo>
                  <a:pt x="652" y="539"/>
                </a:lnTo>
                <a:lnTo>
                  <a:pt x="635" y="539"/>
                </a:lnTo>
                <a:lnTo>
                  <a:pt x="617" y="539"/>
                </a:lnTo>
                <a:lnTo>
                  <a:pt x="599" y="540"/>
                </a:lnTo>
                <a:lnTo>
                  <a:pt x="582" y="540"/>
                </a:lnTo>
                <a:lnTo>
                  <a:pt x="564" y="540"/>
                </a:lnTo>
                <a:lnTo>
                  <a:pt x="547" y="540"/>
                </a:lnTo>
                <a:lnTo>
                  <a:pt x="529" y="541"/>
                </a:lnTo>
                <a:lnTo>
                  <a:pt x="511" y="541"/>
                </a:lnTo>
                <a:lnTo>
                  <a:pt x="494" y="541"/>
                </a:lnTo>
                <a:lnTo>
                  <a:pt x="477" y="541"/>
                </a:lnTo>
                <a:lnTo>
                  <a:pt x="460" y="542"/>
                </a:lnTo>
                <a:lnTo>
                  <a:pt x="442" y="542"/>
                </a:lnTo>
                <a:lnTo>
                  <a:pt x="425" y="542"/>
                </a:lnTo>
                <a:lnTo>
                  <a:pt x="409" y="542"/>
                </a:lnTo>
                <a:lnTo>
                  <a:pt x="392" y="542"/>
                </a:lnTo>
                <a:lnTo>
                  <a:pt x="375" y="542"/>
                </a:lnTo>
                <a:lnTo>
                  <a:pt x="359" y="543"/>
                </a:lnTo>
                <a:lnTo>
                  <a:pt x="343" y="543"/>
                </a:lnTo>
                <a:lnTo>
                  <a:pt x="327" y="543"/>
                </a:lnTo>
                <a:lnTo>
                  <a:pt x="311" y="543"/>
                </a:lnTo>
                <a:lnTo>
                  <a:pt x="296" y="543"/>
                </a:lnTo>
                <a:lnTo>
                  <a:pt x="280" y="544"/>
                </a:lnTo>
                <a:lnTo>
                  <a:pt x="265" y="544"/>
                </a:lnTo>
                <a:lnTo>
                  <a:pt x="250" y="544"/>
                </a:lnTo>
                <a:lnTo>
                  <a:pt x="236" y="544"/>
                </a:lnTo>
                <a:lnTo>
                  <a:pt x="222" y="544"/>
                </a:lnTo>
                <a:lnTo>
                  <a:pt x="208" y="544"/>
                </a:lnTo>
                <a:lnTo>
                  <a:pt x="194" y="545"/>
                </a:lnTo>
                <a:lnTo>
                  <a:pt x="181" y="545"/>
                </a:lnTo>
                <a:lnTo>
                  <a:pt x="168" y="545"/>
                </a:lnTo>
                <a:lnTo>
                  <a:pt x="155" y="545"/>
                </a:lnTo>
                <a:lnTo>
                  <a:pt x="143" y="545"/>
                </a:lnTo>
                <a:lnTo>
                  <a:pt x="132" y="545"/>
                </a:lnTo>
                <a:lnTo>
                  <a:pt x="120" y="545"/>
                </a:lnTo>
                <a:lnTo>
                  <a:pt x="109" y="545"/>
                </a:lnTo>
                <a:lnTo>
                  <a:pt x="99" y="546"/>
                </a:lnTo>
                <a:lnTo>
                  <a:pt x="89" y="546"/>
                </a:lnTo>
                <a:lnTo>
                  <a:pt x="79" y="546"/>
                </a:lnTo>
                <a:lnTo>
                  <a:pt x="70" y="546"/>
                </a:lnTo>
                <a:lnTo>
                  <a:pt x="62" y="546"/>
                </a:lnTo>
                <a:lnTo>
                  <a:pt x="54" y="546"/>
                </a:lnTo>
                <a:lnTo>
                  <a:pt x="46" y="546"/>
                </a:lnTo>
                <a:lnTo>
                  <a:pt x="39" y="546"/>
                </a:lnTo>
                <a:lnTo>
                  <a:pt x="32" y="546"/>
                </a:lnTo>
                <a:lnTo>
                  <a:pt x="26" y="546"/>
                </a:lnTo>
                <a:lnTo>
                  <a:pt x="21" y="546"/>
                </a:lnTo>
                <a:lnTo>
                  <a:pt x="16" y="546"/>
                </a:lnTo>
                <a:lnTo>
                  <a:pt x="12" y="546"/>
                </a:lnTo>
                <a:lnTo>
                  <a:pt x="8" y="546"/>
                </a:lnTo>
                <a:lnTo>
                  <a:pt x="5" y="546"/>
                </a:lnTo>
                <a:lnTo>
                  <a:pt x="3" y="546"/>
                </a:lnTo>
                <a:lnTo>
                  <a:pt x="1" y="546"/>
                </a:lnTo>
                <a:lnTo>
                  <a:pt x="0" y="546"/>
                </a:lnTo>
              </a:path>
            </a:pathLst>
          </a:custGeom>
          <a:noFill/>
          <a:ln w="50800">
            <a:solidFill>
              <a:schemeClr val="tx1"/>
            </a:solidFill>
            <a:round/>
            <a:headEnd/>
            <a:tailEnd/>
          </a:ln>
        </p:spPr>
        <p:txBody>
          <a:bodyPr/>
          <a:lstStyle/>
          <a:p>
            <a:endParaRPr lang="en-US"/>
          </a:p>
        </p:txBody>
      </p:sp>
      <p:sp>
        <p:nvSpPr>
          <p:cNvPr id="21521" name="Text Box 28"/>
          <p:cNvSpPr txBox="1">
            <a:spLocks noChangeArrowheads="1"/>
          </p:cNvSpPr>
          <p:nvPr/>
        </p:nvSpPr>
        <p:spPr bwMode="auto">
          <a:xfrm>
            <a:off x="5867400" y="3429000"/>
            <a:ext cx="1826141" cy="366521"/>
          </a:xfrm>
          <a:prstGeom prst="rect">
            <a:avLst/>
          </a:prstGeom>
          <a:noFill/>
          <a:ln w="12700">
            <a:solidFill>
              <a:schemeClr val="tx1"/>
            </a:solidFill>
            <a:miter lim="800000"/>
            <a:headEnd/>
            <a:tailEnd/>
          </a:ln>
        </p:spPr>
        <p:txBody>
          <a:bodyPr wrap="none" tIns="10800" bIns="10800">
            <a:spAutoFit/>
          </a:bodyPr>
          <a:lstStyle/>
          <a:p>
            <a:pPr eaLnBrk="0" hangingPunct="0">
              <a:lnSpc>
                <a:spcPct val="140000"/>
              </a:lnSpc>
            </a:pPr>
            <a:r>
              <a:rPr lang="en-US" altLang="en-US" sz="1600" dirty="0" smtClean="0"/>
              <a:t>Fasting </a:t>
            </a:r>
            <a:r>
              <a:rPr lang="en-US" altLang="en-US" sz="1600" dirty="0" err="1" smtClean="0"/>
              <a:t>Glycemia</a:t>
            </a:r>
            <a:r>
              <a:rPr lang="en-US" altLang="en-US" sz="1600" dirty="0" smtClean="0"/>
              <a:t> </a:t>
            </a:r>
            <a:endParaRPr lang="en-US" altLang="en-US" sz="1600" dirty="0"/>
          </a:p>
        </p:txBody>
      </p:sp>
      <p:sp>
        <p:nvSpPr>
          <p:cNvPr id="21522" name="Line 30"/>
          <p:cNvSpPr>
            <a:spLocks noChangeShapeType="1"/>
          </p:cNvSpPr>
          <p:nvPr/>
        </p:nvSpPr>
        <p:spPr bwMode="gray">
          <a:xfrm>
            <a:off x="3687763" y="1922463"/>
            <a:ext cx="0" cy="2598737"/>
          </a:xfrm>
          <a:prstGeom prst="line">
            <a:avLst/>
          </a:prstGeom>
          <a:noFill/>
          <a:ln w="25400">
            <a:solidFill>
              <a:srgbClr val="000000"/>
            </a:solidFill>
            <a:prstDash val="sysDot"/>
            <a:round/>
            <a:headEnd/>
            <a:tailEnd/>
          </a:ln>
        </p:spPr>
        <p:txBody>
          <a:bodyPr wrap="none" anchor="ctr"/>
          <a:lstStyle/>
          <a:p>
            <a:endParaRPr lang="en-US"/>
          </a:p>
        </p:txBody>
      </p:sp>
      <p:sp>
        <p:nvSpPr>
          <p:cNvPr id="21523" name="Line 31"/>
          <p:cNvSpPr>
            <a:spLocks noChangeShapeType="1"/>
          </p:cNvSpPr>
          <p:nvPr/>
        </p:nvSpPr>
        <p:spPr bwMode="gray">
          <a:xfrm>
            <a:off x="1716088" y="4341813"/>
            <a:ext cx="1587" cy="1587"/>
          </a:xfrm>
          <a:prstGeom prst="line">
            <a:avLst/>
          </a:prstGeom>
          <a:noFill/>
          <a:ln w="1588">
            <a:solidFill>
              <a:schemeClr val="tx1"/>
            </a:solidFill>
            <a:round/>
            <a:headEnd/>
            <a:tailEnd/>
          </a:ln>
        </p:spPr>
        <p:txBody>
          <a:bodyPr/>
          <a:lstStyle/>
          <a:p>
            <a:endParaRPr lang="en-US"/>
          </a:p>
        </p:txBody>
      </p:sp>
      <p:sp>
        <p:nvSpPr>
          <p:cNvPr id="21524" name="Text Box 32"/>
          <p:cNvSpPr txBox="1">
            <a:spLocks noChangeArrowheads="1"/>
          </p:cNvSpPr>
          <p:nvPr/>
        </p:nvSpPr>
        <p:spPr bwMode="auto">
          <a:xfrm>
            <a:off x="2446338" y="1143000"/>
            <a:ext cx="3673475" cy="369888"/>
          </a:xfrm>
          <a:prstGeom prst="rect">
            <a:avLst/>
          </a:prstGeom>
          <a:noFill/>
          <a:ln w="12700">
            <a:noFill/>
            <a:miter lim="800000"/>
            <a:headEnd/>
            <a:tailEnd/>
          </a:ln>
        </p:spPr>
        <p:txBody>
          <a:bodyPr wrap="none">
            <a:spAutoFit/>
          </a:bodyPr>
          <a:lstStyle/>
          <a:p>
            <a:pPr algn="ctr" eaLnBrk="0" hangingPunct="0"/>
            <a:r>
              <a:rPr lang="en-US" altLang="en-US"/>
              <a:t>Intensity of glucose intolerance</a:t>
            </a:r>
          </a:p>
        </p:txBody>
      </p:sp>
      <p:sp>
        <p:nvSpPr>
          <p:cNvPr id="21525" name="Line 33"/>
          <p:cNvSpPr>
            <a:spLocks noChangeShapeType="1"/>
          </p:cNvSpPr>
          <p:nvPr/>
        </p:nvSpPr>
        <p:spPr bwMode="gray">
          <a:xfrm>
            <a:off x="1716088" y="4341813"/>
            <a:ext cx="1587" cy="1587"/>
          </a:xfrm>
          <a:prstGeom prst="line">
            <a:avLst/>
          </a:prstGeom>
          <a:noFill/>
          <a:ln w="1588">
            <a:solidFill>
              <a:schemeClr val="tx1"/>
            </a:solidFill>
            <a:round/>
            <a:headEnd/>
            <a:tailEnd/>
          </a:ln>
        </p:spPr>
        <p:txBody>
          <a:bodyPr/>
          <a:lstStyle/>
          <a:p>
            <a:endParaRPr lang="en-US"/>
          </a:p>
        </p:txBody>
      </p:sp>
      <p:sp>
        <p:nvSpPr>
          <p:cNvPr id="21526" name="Line 34"/>
          <p:cNvSpPr>
            <a:spLocks noChangeShapeType="1"/>
          </p:cNvSpPr>
          <p:nvPr/>
        </p:nvSpPr>
        <p:spPr bwMode="gray">
          <a:xfrm>
            <a:off x="1716088" y="4341813"/>
            <a:ext cx="1587" cy="1587"/>
          </a:xfrm>
          <a:prstGeom prst="line">
            <a:avLst/>
          </a:prstGeom>
          <a:noFill/>
          <a:ln w="1588">
            <a:solidFill>
              <a:schemeClr val="tx1"/>
            </a:solidFill>
            <a:round/>
            <a:headEnd/>
            <a:tailEnd/>
          </a:ln>
        </p:spPr>
        <p:txBody>
          <a:bodyPr/>
          <a:lstStyle/>
          <a:p>
            <a:endParaRPr lang="en-US"/>
          </a:p>
        </p:txBody>
      </p:sp>
      <p:sp>
        <p:nvSpPr>
          <p:cNvPr id="21527" name="Line 35"/>
          <p:cNvSpPr>
            <a:spLocks noChangeShapeType="1"/>
          </p:cNvSpPr>
          <p:nvPr/>
        </p:nvSpPr>
        <p:spPr bwMode="gray">
          <a:xfrm>
            <a:off x="2255838" y="4275138"/>
            <a:ext cx="1587" cy="1587"/>
          </a:xfrm>
          <a:prstGeom prst="line">
            <a:avLst/>
          </a:prstGeom>
          <a:noFill/>
          <a:ln w="1588">
            <a:solidFill>
              <a:schemeClr val="tx1"/>
            </a:solidFill>
            <a:round/>
            <a:headEnd/>
            <a:tailEnd/>
          </a:ln>
        </p:spPr>
        <p:txBody>
          <a:bodyPr/>
          <a:lstStyle/>
          <a:p>
            <a:endParaRPr lang="en-US"/>
          </a:p>
        </p:txBody>
      </p:sp>
      <p:sp>
        <p:nvSpPr>
          <p:cNvPr id="21528" name="Line 36"/>
          <p:cNvSpPr>
            <a:spLocks noChangeShapeType="1"/>
          </p:cNvSpPr>
          <p:nvPr/>
        </p:nvSpPr>
        <p:spPr bwMode="gray">
          <a:xfrm>
            <a:off x="1716088" y="4225925"/>
            <a:ext cx="1587" cy="1588"/>
          </a:xfrm>
          <a:prstGeom prst="line">
            <a:avLst/>
          </a:prstGeom>
          <a:noFill/>
          <a:ln w="1588">
            <a:solidFill>
              <a:schemeClr val="tx1"/>
            </a:solidFill>
            <a:round/>
            <a:headEnd/>
            <a:tailEnd/>
          </a:ln>
        </p:spPr>
        <p:txBody>
          <a:bodyPr/>
          <a:lstStyle/>
          <a:p>
            <a:endParaRPr lang="en-US"/>
          </a:p>
        </p:txBody>
      </p:sp>
      <p:sp>
        <p:nvSpPr>
          <p:cNvPr id="21529" name="Line 37"/>
          <p:cNvSpPr>
            <a:spLocks noChangeShapeType="1"/>
          </p:cNvSpPr>
          <p:nvPr/>
        </p:nvSpPr>
        <p:spPr bwMode="gray">
          <a:xfrm rot="-8317771">
            <a:off x="1790700" y="4400550"/>
            <a:ext cx="1588" cy="1588"/>
          </a:xfrm>
          <a:prstGeom prst="line">
            <a:avLst/>
          </a:prstGeom>
          <a:noFill/>
          <a:ln w="1588">
            <a:solidFill>
              <a:schemeClr val="tx1"/>
            </a:solidFill>
            <a:round/>
            <a:headEnd/>
            <a:tailEnd/>
          </a:ln>
        </p:spPr>
        <p:txBody>
          <a:bodyPr/>
          <a:lstStyle/>
          <a:p>
            <a:endParaRPr lang="en-US"/>
          </a:p>
        </p:txBody>
      </p:sp>
      <p:sp>
        <p:nvSpPr>
          <p:cNvPr id="21530" name="Text Box 38"/>
          <p:cNvSpPr txBox="1">
            <a:spLocks noChangeArrowheads="1"/>
          </p:cNvSpPr>
          <p:nvPr/>
        </p:nvSpPr>
        <p:spPr bwMode="auto">
          <a:xfrm>
            <a:off x="7162800" y="4267200"/>
            <a:ext cx="1566863" cy="584200"/>
          </a:xfrm>
          <a:prstGeom prst="rect">
            <a:avLst/>
          </a:prstGeom>
          <a:noFill/>
          <a:ln w="9525">
            <a:noFill/>
            <a:miter lim="800000"/>
            <a:headEnd/>
            <a:tailEnd/>
          </a:ln>
        </p:spPr>
        <p:txBody>
          <a:bodyPr>
            <a:spAutoFit/>
          </a:bodyPr>
          <a:lstStyle/>
          <a:p>
            <a:pPr algn="ctr" eaLnBrk="0" hangingPunct="0">
              <a:spcBef>
                <a:spcPct val="50000"/>
              </a:spcBef>
            </a:pPr>
            <a:r>
              <a:rPr lang="en-US" altLang="en-US" sz="1600"/>
              <a:t>Normal glycemia</a:t>
            </a:r>
          </a:p>
        </p:txBody>
      </p:sp>
      <p:sp>
        <p:nvSpPr>
          <p:cNvPr id="21531" name="Line 39"/>
          <p:cNvSpPr>
            <a:spLocks noChangeShapeType="1"/>
          </p:cNvSpPr>
          <p:nvPr/>
        </p:nvSpPr>
        <p:spPr bwMode="gray">
          <a:xfrm>
            <a:off x="1716088" y="4341813"/>
            <a:ext cx="1587" cy="1587"/>
          </a:xfrm>
          <a:prstGeom prst="line">
            <a:avLst/>
          </a:prstGeom>
          <a:noFill/>
          <a:ln w="1588">
            <a:solidFill>
              <a:schemeClr val="tx1"/>
            </a:solidFill>
            <a:round/>
            <a:headEnd/>
            <a:tailEnd/>
          </a:ln>
        </p:spPr>
        <p:txBody>
          <a:bodyPr/>
          <a:lstStyle/>
          <a:p>
            <a:endParaRPr lang="en-US"/>
          </a:p>
        </p:txBody>
      </p:sp>
      <p:sp>
        <p:nvSpPr>
          <p:cNvPr id="21532" name="Text Box 40"/>
          <p:cNvSpPr txBox="1">
            <a:spLocks noChangeArrowheads="1"/>
          </p:cNvSpPr>
          <p:nvPr/>
        </p:nvSpPr>
        <p:spPr bwMode="auto">
          <a:xfrm>
            <a:off x="2833688" y="1684338"/>
            <a:ext cx="596900" cy="336550"/>
          </a:xfrm>
          <a:prstGeom prst="rect">
            <a:avLst/>
          </a:prstGeom>
          <a:noFill/>
          <a:ln w="12700">
            <a:noFill/>
            <a:miter lim="800000"/>
            <a:headEnd/>
            <a:tailEnd/>
          </a:ln>
        </p:spPr>
        <p:txBody>
          <a:bodyPr>
            <a:spAutoFit/>
          </a:bodyPr>
          <a:lstStyle/>
          <a:p>
            <a:pPr algn="ctr" eaLnBrk="0" hangingPunct="0"/>
            <a:r>
              <a:rPr lang="en-US" altLang="en-US" sz="1600"/>
              <a:t>IGT</a:t>
            </a:r>
          </a:p>
        </p:txBody>
      </p:sp>
      <p:sp>
        <p:nvSpPr>
          <p:cNvPr id="21533" name="Text Box 41"/>
          <p:cNvSpPr txBox="1">
            <a:spLocks noChangeArrowheads="1"/>
          </p:cNvSpPr>
          <p:nvPr/>
        </p:nvSpPr>
        <p:spPr bwMode="auto">
          <a:xfrm>
            <a:off x="4029075" y="1682750"/>
            <a:ext cx="2289175" cy="336550"/>
          </a:xfrm>
          <a:prstGeom prst="rect">
            <a:avLst/>
          </a:prstGeom>
          <a:noFill/>
          <a:ln w="12700">
            <a:noFill/>
            <a:miter lim="800000"/>
            <a:headEnd/>
            <a:tailEnd/>
          </a:ln>
        </p:spPr>
        <p:txBody>
          <a:bodyPr>
            <a:spAutoFit/>
          </a:bodyPr>
          <a:lstStyle/>
          <a:p>
            <a:pPr eaLnBrk="0" hangingPunct="0"/>
            <a:r>
              <a:rPr lang="en-US" altLang="en-US" sz="1600" dirty="0" smtClean="0"/>
              <a:t>diabetes</a:t>
            </a:r>
            <a:endParaRPr lang="en-US" altLang="en-US" sz="1600" dirty="0"/>
          </a:p>
        </p:txBody>
      </p:sp>
      <p:sp>
        <p:nvSpPr>
          <p:cNvPr id="21534" name="Line 42"/>
          <p:cNvSpPr>
            <a:spLocks noChangeShapeType="1"/>
          </p:cNvSpPr>
          <p:nvPr/>
        </p:nvSpPr>
        <p:spPr bwMode="auto">
          <a:xfrm flipV="1">
            <a:off x="1500188" y="4495800"/>
            <a:ext cx="5662612" cy="9525"/>
          </a:xfrm>
          <a:prstGeom prst="line">
            <a:avLst/>
          </a:prstGeom>
          <a:noFill/>
          <a:ln w="25400">
            <a:solidFill>
              <a:srgbClr val="000000"/>
            </a:solidFill>
            <a:prstDash val="sysDot"/>
            <a:round/>
            <a:headEnd/>
            <a:tailEnd type="triangle" w="med" len="med"/>
          </a:ln>
        </p:spPr>
        <p:txBody>
          <a:bodyPr/>
          <a:lstStyle/>
          <a:p>
            <a:endParaRPr lang="en-US"/>
          </a:p>
        </p:txBody>
      </p:sp>
      <p:sp>
        <p:nvSpPr>
          <p:cNvPr id="21535" name="Line 43"/>
          <p:cNvSpPr>
            <a:spLocks noChangeShapeType="1"/>
          </p:cNvSpPr>
          <p:nvPr/>
        </p:nvSpPr>
        <p:spPr bwMode="auto">
          <a:xfrm>
            <a:off x="1438275" y="1757363"/>
            <a:ext cx="47625" cy="3729037"/>
          </a:xfrm>
          <a:prstGeom prst="line">
            <a:avLst/>
          </a:prstGeom>
          <a:noFill/>
          <a:ln w="25400">
            <a:solidFill>
              <a:srgbClr val="000000"/>
            </a:solidFill>
            <a:round/>
            <a:headEnd/>
            <a:tailEnd/>
          </a:ln>
        </p:spPr>
        <p:txBody>
          <a:bodyPr/>
          <a:lstStyle/>
          <a:p>
            <a:endParaRPr lang="en-US"/>
          </a:p>
        </p:txBody>
      </p:sp>
      <p:sp>
        <p:nvSpPr>
          <p:cNvPr id="21536" name="Line 44"/>
          <p:cNvSpPr>
            <a:spLocks noChangeShapeType="1"/>
          </p:cNvSpPr>
          <p:nvPr/>
        </p:nvSpPr>
        <p:spPr bwMode="auto">
          <a:xfrm>
            <a:off x="1524000" y="5486400"/>
            <a:ext cx="5411788" cy="0"/>
          </a:xfrm>
          <a:prstGeom prst="line">
            <a:avLst/>
          </a:prstGeom>
          <a:noFill/>
          <a:ln w="25400">
            <a:solidFill>
              <a:srgbClr val="000000"/>
            </a:solidFill>
            <a:round/>
            <a:headEnd/>
            <a:tailEnd/>
          </a:ln>
        </p:spPr>
        <p:txBody>
          <a:bodyPr/>
          <a:lstStyle/>
          <a:p>
            <a:endParaRPr lang="en-US"/>
          </a:p>
        </p:txBody>
      </p:sp>
      <p:sp>
        <p:nvSpPr>
          <p:cNvPr id="21537" name="Text Box 45"/>
          <p:cNvSpPr txBox="1">
            <a:spLocks noChangeArrowheads="1"/>
          </p:cNvSpPr>
          <p:nvPr/>
        </p:nvSpPr>
        <p:spPr bwMode="auto">
          <a:xfrm>
            <a:off x="1447800" y="1684338"/>
            <a:ext cx="1050925" cy="336550"/>
          </a:xfrm>
          <a:prstGeom prst="rect">
            <a:avLst/>
          </a:prstGeom>
          <a:noFill/>
          <a:ln w="12700">
            <a:noFill/>
            <a:miter lim="800000"/>
            <a:headEnd/>
            <a:tailEnd/>
          </a:ln>
        </p:spPr>
        <p:txBody>
          <a:bodyPr>
            <a:spAutoFit/>
          </a:bodyPr>
          <a:lstStyle/>
          <a:p>
            <a:pPr algn="ctr" eaLnBrk="0" hangingPunct="0"/>
            <a:r>
              <a:rPr lang="en-US" altLang="en-US" sz="1600"/>
              <a:t>NGT</a:t>
            </a:r>
          </a:p>
        </p:txBody>
      </p:sp>
      <p:sp>
        <p:nvSpPr>
          <p:cNvPr id="21538" name="Line 46"/>
          <p:cNvSpPr>
            <a:spLocks noChangeShapeType="1"/>
          </p:cNvSpPr>
          <p:nvPr/>
        </p:nvSpPr>
        <p:spPr bwMode="auto">
          <a:xfrm>
            <a:off x="3048000" y="1524000"/>
            <a:ext cx="3429000" cy="0"/>
          </a:xfrm>
          <a:prstGeom prst="line">
            <a:avLst/>
          </a:prstGeom>
          <a:noFill/>
          <a:ln w="38100">
            <a:solidFill>
              <a:schemeClr val="tx1"/>
            </a:solidFill>
            <a:round/>
            <a:headEnd/>
            <a:tailEnd type="triangle" w="med" len="lg"/>
          </a:ln>
        </p:spPr>
        <p:txBody>
          <a:bodyPr/>
          <a:lstStyle/>
          <a:p>
            <a:endParaRPr lang="en-US"/>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Title 1"/>
          <p:cNvSpPr>
            <a:spLocks noGrp="1"/>
          </p:cNvSpPr>
          <p:nvPr>
            <p:ph type="title"/>
          </p:nvPr>
        </p:nvSpPr>
        <p:spPr bwMode="auto">
          <a:xfrm>
            <a:off x="684214" y="533401"/>
            <a:ext cx="7775575" cy="609600"/>
          </a:xfrm>
          <a:noFill/>
          <a:ln>
            <a:miter lim="800000"/>
            <a:headEnd/>
            <a:tailEnd/>
          </a:ln>
        </p:spPr>
        <p:txBody>
          <a:bodyPr numCol="1" compatLnSpc="1">
            <a:prstTxWarp prst="textNoShape">
              <a:avLst/>
            </a:prstTxWarp>
          </a:bodyPr>
          <a:lstStyle/>
          <a:p>
            <a:r>
              <a:rPr lang="en-US" dirty="0" smtClean="0"/>
              <a:t>Type 1 Diabetes</a:t>
            </a:r>
            <a:endParaRPr lang="en-US" dirty="0" smtClean="0">
              <a:solidFill>
                <a:srgbClr val="A6192E"/>
              </a:solidFill>
            </a:endParaRPr>
          </a:p>
        </p:txBody>
      </p:sp>
      <p:sp>
        <p:nvSpPr>
          <p:cNvPr id="3" name="Text Placeholder 2">
            <a:extLst>
              <a:ext uri="{FF2B5EF4-FFF2-40B4-BE49-F238E27FC236}"/>
            </a:extLst>
          </p:cNvPr>
          <p:cNvSpPr>
            <a:spLocks noGrp="1"/>
          </p:cNvSpPr>
          <p:nvPr>
            <p:ph type="body" sz="quarter" idx="24"/>
          </p:nvPr>
        </p:nvSpPr>
        <p:spPr>
          <a:xfrm>
            <a:off x="581026" y="215900"/>
            <a:ext cx="7540625" cy="357717"/>
          </a:xfrm>
        </p:spPr>
        <p:txBody>
          <a:bodyPr/>
          <a:lstStyle/>
          <a:p>
            <a:pPr fontAlgn="auto">
              <a:spcAft>
                <a:spcPts val="0"/>
              </a:spcAft>
              <a:defRPr/>
            </a:pPr>
            <a:r>
              <a:rPr lang="en-US"/>
              <a:t>DIAGNOSIS AND CLASSIFICATION of Diabetes</a:t>
            </a:r>
          </a:p>
        </p:txBody>
      </p:sp>
      <p:sp>
        <p:nvSpPr>
          <p:cNvPr id="114692" name="Text Placeholder 2"/>
          <p:cNvSpPr txBox="1">
            <a:spLocks/>
          </p:cNvSpPr>
          <p:nvPr/>
        </p:nvSpPr>
        <p:spPr bwMode="auto">
          <a:xfrm>
            <a:off x="228600" y="1219201"/>
            <a:ext cx="8686800" cy="5683607"/>
          </a:xfrm>
          <a:prstGeom prst="rect">
            <a:avLst/>
          </a:prstGeom>
          <a:noFill/>
          <a:ln w="9525">
            <a:noFill/>
            <a:miter lim="800000"/>
            <a:headEnd/>
            <a:tailEnd/>
          </a:ln>
        </p:spPr>
        <p:txBody>
          <a:bodyPr wrap="square" lIns="0" tIns="0" rIns="0" bIns="0">
            <a:spAutoFit/>
          </a:bodyPr>
          <a:lstStyle/>
          <a:p>
            <a:pPr defTabSz="914400">
              <a:spcBef>
                <a:spcPts val="1000"/>
              </a:spcBef>
              <a:buFont typeface="Arial" pitchFamily="34" charset="0"/>
              <a:buNone/>
            </a:pPr>
            <a:r>
              <a:rPr lang="en-US" sz="1500" b="1" dirty="0">
                <a:solidFill>
                  <a:srgbClr val="A6192E"/>
                </a:solidFill>
              </a:rPr>
              <a:t>2.6 </a:t>
            </a:r>
            <a:r>
              <a:rPr lang="en-US" sz="1500" b="1" dirty="0" smtClean="0">
                <a:solidFill>
                  <a:srgbClr val="000000"/>
                </a:solidFill>
              </a:rPr>
              <a:t>Screening </a:t>
            </a:r>
            <a:r>
              <a:rPr lang="en-US" sz="1500" b="1" dirty="0">
                <a:solidFill>
                  <a:srgbClr val="000000"/>
                </a:solidFill>
              </a:rPr>
              <a:t>for </a:t>
            </a:r>
            <a:r>
              <a:rPr lang="en-US" sz="1500" b="1" dirty="0" err="1">
                <a:solidFill>
                  <a:srgbClr val="000000"/>
                </a:solidFill>
              </a:rPr>
              <a:t>presymptomatic</a:t>
            </a:r>
            <a:r>
              <a:rPr lang="en-US" sz="1500" b="1" dirty="0">
                <a:solidFill>
                  <a:srgbClr val="000000"/>
                </a:solidFill>
              </a:rPr>
              <a:t> type 1 diabetes may be done by detection of </a:t>
            </a:r>
            <a:r>
              <a:rPr lang="en-US" sz="1500" b="1" dirty="0" err="1" smtClean="0">
                <a:solidFill>
                  <a:srgbClr val="000000"/>
                </a:solidFill>
              </a:rPr>
              <a:t>autoantibodies</a:t>
            </a:r>
            <a:r>
              <a:rPr lang="en-US" sz="1500" b="1" dirty="0" smtClean="0">
                <a:solidFill>
                  <a:srgbClr val="000000"/>
                </a:solidFill>
              </a:rPr>
              <a:t> </a:t>
            </a:r>
            <a:r>
              <a:rPr lang="en-US" sz="1500" b="1" dirty="0">
                <a:solidFill>
                  <a:srgbClr val="000000"/>
                </a:solidFill>
              </a:rPr>
              <a:t>to insulin, </a:t>
            </a:r>
            <a:r>
              <a:rPr lang="en-US" sz="1500" b="1" dirty="0" err="1">
                <a:solidFill>
                  <a:srgbClr val="000000"/>
                </a:solidFill>
              </a:rPr>
              <a:t>glutamic</a:t>
            </a:r>
            <a:r>
              <a:rPr lang="en-US" sz="1500" b="1" dirty="0">
                <a:solidFill>
                  <a:srgbClr val="000000"/>
                </a:solidFill>
              </a:rPr>
              <a:t> acid </a:t>
            </a:r>
            <a:r>
              <a:rPr lang="en-US" sz="1500" b="1" dirty="0" err="1">
                <a:solidFill>
                  <a:srgbClr val="000000"/>
                </a:solidFill>
              </a:rPr>
              <a:t>decarboxylase</a:t>
            </a:r>
            <a:r>
              <a:rPr lang="en-US" sz="1500" b="1" dirty="0">
                <a:solidFill>
                  <a:srgbClr val="000000"/>
                </a:solidFill>
              </a:rPr>
              <a:t> (GAD), islet antigen 2 (IA-2), </a:t>
            </a:r>
            <a:r>
              <a:rPr lang="en-US" sz="1500" b="1" dirty="0" smtClean="0">
                <a:solidFill>
                  <a:srgbClr val="000000"/>
                </a:solidFill>
              </a:rPr>
              <a:t>or </a:t>
            </a:r>
            <a:r>
              <a:rPr lang="en-US" sz="1500" b="1" dirty="0">
                <a:solidFill>
                  <a:srgbClr val="000000"/>
                </a:solidFill>
              </a:rPr>
              <a:t>zinc transporter 8 (ZnT8). </a:t>
            </a:r>
            <a:r>
              <a:rPr lang="en-US" sz="1500" b="1" dirty="0">
                <a:solidFill>
                  <a:srgbClr val="87161F"/>
                </a:solidFill>
              </a:rPr>
              <a:t>B</a:t>
            </a:r>
          </a:p>
          <a:p>
            <a:pPr defTabSz="914400">
              <a:spcBef>
                <a:spcPts val="1000"/>
              </a:spcBef>
              <a:buFont typeface="Arial" pitchFamily="34" charset="0"/>
              <a:buNone/>
            </a:pPr>
            <a:r>
              <a:rPr lang="en-US" sz="1500" b="1" dirty="0">
                <a:solidFill>
                  <a:srgbClr val="A6192E"/>
                </a:solidFill>
              </a:rPr>
              <a:t>2.7 </a:t>
            </a:r>
            <a:r>
              <a:rPr lang="en-US" sz="1500" b="1" dirty="0">
                <a:solidFill>
                  <a:srgbClr val="000000"/>
                </a:solidFill>
              </a:rPr>
              <a:t> </a:t>
            </a:r>
            <a:r>
              <a:rPr lang="en-US" sz="1500" b="1" dirty="0" smtClean="0">
                <a:solidFill>
                  <a:srgbClr val="000000"/>
                </a:solidFill>
              </a:rPr>
              <a:t>Having </a:t>
            </a:r>
            <a:r>
              <a:rPr lang="en-US" sz="1500" b="1" dirty="0">
                <a:solidFill>
                  <a:srgbClr val="000000"/>
                </a:solidFill>
              </a:rPr>
              <a:t>multiple confirmed islet </a:t>
            </a:r>
            <a:r>
              <a:rPr lang="en-US" sz="1500" b="1" dirty="0" err="1">
                <a:solidFill>
                  <a:srgbClr val="000000"/>
                </a:solidFill>
              </a:rPr>
              <a:t>autoantibodies</a:t>
            </a:r>
            <a:r>
              <a:rPr lang="en-US" sz="1500" b="1" dirty="0">
                <a:solidFill>
                  <a:srgbClr val="000000"/>
                </a:solidFill>
              </a:rPr>
              <a:t> is a risk factor for clinical </a:t>
            </a:r>
            <a:r>
              <a:rPr lang="en-US" sz="1500" b="1" dirty="0" smtClean="0">
                <a:solidFill>
                  <a:srgbClr val="000000"/>
                </a:solidFill>
              </a:rPr>
              <a:t>diabetes</a:t>
            </a:r>
            <a:r>
              <a:rPr lang="en-US" sz="1500" b="1" dirty="0">
                <a:solidFill>
                  <a:srgbClr val="000000"/>
                </a:solidFill>
              </a:rPr>
              <a:t>. Testing for </a:t>
            </a:r>
            <a:r>
              <a:rPr lang="en-US" sz="1500" b="1" dirty="0" err="1">
                <a:solidFill>
                  <a:srgbClr val="000000"/>
                </a:solidFill>
              </a:rPr>
              <a:t>dysglycemia</a:t>
            </a:r>
            <a:r>
              <a:rPr lang="en-US" sz="1500" b="1" dirty="0">
                <a:solidFill>
                  <a:srgbClr val="000000"/>
                </a:solidFill>
              </a:rPr>
              <a:t> may be used to further forecast near-term </a:t>
            </a:r>
            <a:r>
              <a:rPr lang="en-US" sz="1500" b="1" dirty="0" smtClean="0">
                <a:solidFill>
                  <a:srgbClr val="000000"/>
                </a:solidFill>
              </a:rPr>
              <a:t>risk</a:t>
            </a:r>
            <a:r>
              <a:rPr lang="en-US" sz="1500" b="1" dirty="0">
                <a:solidFill>
                  <a:srgbClr val="000000"/>
                </a:solidFill>
              </a:rPr>
              <a:t>. When multiple islet </a:t>
            </a:r>
            <a:r>
              <a:rPr lang="en-US" sz="1500" b="1" dirty="0" err="1">
                <a:solidFill>
                  <a:srgbClr val="000000"/>
                </a:solidFill>
              </a:rPr>
              <a:t>autoantibodies</a:t>
            </a:r>
            <a:r>
              <a:rPr lang="en-US" sz="1500" b="1" dirty="0">
                <a:solidFill>
                  <a:srgbClr val="000000"/>
                </a:solidFill>
              </a:rPr>
              <a:t> are identified, referral to a specialized </a:t>
            </a:r>
            <a:r>
              <a:rPr lang="en-US" sz="1500" b="1" dirty="0" smtClean="0">
                <a:solidFill>
                  <a:srgbClr val="000000"/>
                </a:solidFill>
              </a:rPr>
              <a:t>center </a:t>
            </a:r>
            <a:r>
              <a:rPr lang="en-US" sz="1500" b="1" dirty="0">
                <a:solidFill>
                  <a:srgbClr val="000000"/>
                </a:solidFill>
              </a:rPr>
              <a:t>for further evaluation and/or consideration of a clinical trial or approved </a:t>
            </a:r>
            <a:r>
              <a:rPr lang="en-US" sz="1500" b="1" dirty="0" smtClean="0">
                <a:solidFill>
                  <a:srgbClr val="000000"/>
                </a:solidFill>
              </a:rPr>
              <a:t>therapy </a:t>
            </a:r>
            <a:r>
              <a:rPr lang="en-US" sz="1500" b="1" dirty="0">
                <a:solidFill>
                  <a:srgbClr val="000000"/>
                </a:solidFill>
              </a:rPr>
              <a:t>to potentially delay development of clinical diabetes should be considered. </a:t>
            </a:r>
            <a:r>
              <a:rPr lang="en-US" sz="1500" b="1" dirty="0" smtClean="0">
                <a:solidFill>
                  <a:srgbClr val="87161F"/>
                </a:solidFill>
              </a:rPr>
              <a:t>B</a:t>
            </a:r>
            <a:endParaRPr lang="en-US" sz="1500" b="1" dirty="0">
              <a:solidFill>
                <a:srgbClr val="87161F"/>
              </a:solidFill>
            </a:endParaRPr>
          </a:p>
          <a:p>
            <a:pPr defTabSz="914400">
              <a:spcBef>
                <a:spcPts val="1000"/>
              </a:spcBef>
              <a:buFont typeface="Arial" pitchFamily="34" charset="0"/>
              <a:buNone/>
            </a:pPr>
            <a:r>
              <a:rPr lang="en-US" sz="1500" b="1" dirty="0">
                <a:solidFill>
                  <a:srgbClr val="A6192E"/>
                </a:solidFill>
              </a:rPr>
              <a:t>2.8 </a:t>
            </a:r>
            <a:r>
              <a:rPr lang="en-US" sz="1500" b="1" dirty="0" smtClean="0">
                <a:solidFill>
                  <a:srgbClr val="000000"/>
                </a:solidFill>
              </a:rPr>
              <a:t>Standardized </a:t>
            </a:r>
            <a:r>
              <a:rPr lang="en-US" sz="1500" b="1" dirty="0">
                <a:solidFill>
                  <a:srgbClr val="000000"/>
                </a:solidFill>
              </a:rPr>
              <a:t>islet autoantibody tests are recommended for classification of </a:t>
            </a:r>
            <a:r>
              <a:rPr lang="en-US" sz="1500" b="1" dirty="0" smtClean="0">
                <a:solidFill>
                  <a:srgbClr val="000000"/>
                </a:solidFill>
              </a:rPr>
              <a:t>diabetes </a:t>
            </a:r>
            <a:r>
              <a:rPr lang="en-US" sz="1500" b="1" dirty="0">
                <a:solidFill>
                  <a:srgbClr val="000000"/>
                </a:solidFill>
              </a:rPr>
              <a:t>in adults who have phenotypic risk factors that overlap with those for type </a:t>
            </a:r>
            <a:r>
              <a:rPr lang="en-US" sz="1500" b="1" dirty="0" smtClean="0">
                <a:solidFill>
                  <a:srgbClr val="000000"/>
                </a:solidFill>
              </a:rPr>
              <a:t>1 </a:t>
            </a:r>
            <a:r>
              <a:rPr lang="en-US" sz="1500" b="1" dirty="0">
                <a:solidFill>
                  <a:srgbClr val="000000"/>
                </a:solidFill>
              </a:rPr>
              <a:t>diabetes (e.g., younger age at diagnosis, unintentional weight loss, </a:t>
            </a:r>
            <a:r>
              <a:rPr lang="en-US" sz="1500" b="1" dirty="0" err="1">
                <a:solidFill>
                  <a:srgbClr val="000000"/>
                </a:solidFill>
              </a:rPr>
              <a:t>ketoacidosis</a:t>
            </a:r>
            <a:r>
              <a:rPr lang="en-US" sz="1500" b="1" dirty="0">
                <a:solidFill>
                  <a:srgbClr val="000000"/>
                </a:solidFill>
              </a:rPr>
              <a:t>, </a:t>
            </a:r>
            <a:r>
              <a:rPr lang="en-US" sz="1500" b="1" dirty="0" smtClean="0">
                <a:solidFill>
                  <a:srgbClr val="000000"/>
                </a:solidFill>
              </a:rPr>
              <a:t>or </a:t>
            </a:r>
            <a:r>
              <a:rPr lang="en-US" sz="1500" b="1" dirty="0">
                <a:solidFill>
                  <a:srgbClr val="000000"/>
                </a:solidFill>
              </a:rPr>
              <a:t>short time to insulin treatment). </a:t>
            </a:r>
            <a:r>
              <a:rPr lang="en-US" sz="1500" b="1" dirty="0">
                <a:solidFill>
                  <a:srgbClr val="87161F"/>
                </a:solidFill>
              </a:rPr>
              <a:t>E</a:t>
            </a:r>
            <a:r>
              <a:rPr lang="en-US" sz="1500" b="1" dirty="0">
                <a:solidFill>
                  <a:srgbClr val="A6192E"/>
                </a:solidFill>
              </a:rPr>
              <a:t> </a:t>
            </a:r>
            <a:endParaRPr lang="sr-Latn-RS" sz="1500" b="1" dirty="0" smtClean="0">
              <a:solidFill>
                <a:srgbClr val="A6192E"/>
              </a:solidFill>
            </a:endParaRPr>
          </a:p>
          <a:p>
            <a:pPr algn="ctr" defTabSz="914400">
              <a:spcBef>
                <a:spcPts val="1000"/>
              </a:spcBef>
              <a:buFont typeface="Arial" pitchFamily="34" charset="0"/>
              <a:buNone/>
            </a:pPr>
            <a:r>
              <a:rPr lang="en-US" sz="2000" b="1" dirty="0" smtClean="0"/>
              <a:t>Autoimmune Diseases</a:t>
            </a:r>
            <a:endParaRPr lang="sr-Latn-RS" sz="2000" b="1" dirty="0">
              <a:solidFill>
                <a:srgbClr val="A6192E"/>
              </a:solidFill>
            </a:endParaRPr>
          </a:p>
          <a:p>
            <a:pPr defTabSz="914400">
              <a:spcBef>
                <a:spcPts val="1000"/>
              </a:spcBef>
              <a:buFont typeface="Arial" pitchFamily="34" charset="0"/>
              <a:buNone/>
            </a:pPr>
            <a:r>
              <a:rPr lang="en-US" sz="1600" b="1" dirty="0" smtClean="0">
                <a:solidFill>
                  <a:srgbClr val="A6192E"/>
                </a:solidFill>
              </a:rPr>
              <a:t>4.7</a:t>
            </a:r>
            <a:r>
              <a:rPr lang="en-US" sz="1600" b="1" dirty="0" smtClean="0"/>
              <a:t> People with type 1 diabetes should be screened for autoimmune thyroid </a:t>
            </a:r>
            <a:r>
              <a:rPr lang="en-US" sz="1600" b="1" dirty="0" smtClean="0">
                <a:solidFill>
                  <a:srgbClr val="000000"/>
                </a:solidFill>
              </a:rPr>
              <a:t>disease soon after diagnosis and periodically thereafter. </a:t>
            </a:r>
            <a:r>
              <a:rPr lang="en-US" sz="1600" b="1" dirty="0" smtClean="0">
                <a:solidFill>
                  <a:srgbClr val="87161F"/>
                </a:solidFill>
              </a:rPr>
              <a:t>B</a:t>
            </a:r>
            <a:endParaRPr lang="en-US" sz="1600" b="1" dirty="0" smtClean="0"/>
          </a:p>
          <a:p>
            <a:pPr defTabSz="914400">
              <a:spcBef>
                <a:spcPts val="1000"/>
              </a:spcBef>
              <a:buFont typeface="Arial" pitchFamily="34" charset="0"/>
              <a:buNone/>
            </a:pPr>
            <a:r>
              <a:rPr lang="en-US" sz="1600" b="1" dirty="0" smtClean="0">
                <a:solidFill>
                  <a:srgbClr val="A6192E"/>
                </a:solidFill>
              </a:rPr>
              <a:t>4.8</a:t>
            </a:r>
            <a:r>
              <a:rPr lang="en-US" sz="1600" b="1" dirty="0" smtClean="0"/>
              <a:t> </a:t>
            </a:r>
            <a:r>
              <a:rPr lang="en-US" sz="1600" b="1" dirty="0" smtClean="0">
                <a:solidFill>
                  <a:srgbClr val="000000"/>
                </a:solidFill>
              </a:rPr>
              <a:t>Adults with type 1 diabetes should be screened for celiac disease in the presence of gastrointestinal symptoms, signs, laboratory manifestations, or clinical suspicion suggestive of celiac disease. </a:t>
            </a:r>
            <a:r>
              <a:rPr lang="en-US" sz="1600" b="1" dirty="0" smtClean="0">
                <a:solidFill>
                  <a:srgbClr val="87161F"/>
                </a:solidFill>
              </a:rPr>
              <a:t>B</a:t>
            </a:r>
            <a:endParaRPr lang="en-US" sz="1600" b="1" dirty="0" smtClean="0">
              <a:solidFill>
                <a:schemeClr val="accent1"/>
              </a:solidFill>
            </a:endParaRPr>
          </a:p>
          <a:p>
            <a:pPr defTabSz="914400">
              <a:spcBef>
                <a:spcPts val="1000"/>
              </a:spcBef>
              <a:buFont typeface="Arial" pitchFamily="34" charset="0"/>
              <a:buNone/>
            </a:pPr>
            <a:r>
              <a:rPr lang="en-US" sz="1500" dirty="0">
                <a:solidFill>
                  <a:srgbClr val="A6192E"/>
                </a:solidFill>
              </a:rPr>
              <a:t>	</a:t>
            </a:r>
            <a:endParaRPr lang="en-US" sz="1500" dirty="0">
              <a:solidFill>
                <a:srgbClr val="87161F"/>
              </a:solidFill>
              <a:latin typeface="AdvOT8eb9eec2.B"/>
            </a:endParaRPr>
          </a:p>
          <a:p>
            <a:pPr defTabSz="914400">
              <a:spcBef>
                <a:spcPts val="1000"/>
              </a:spcBef>
              <a:buFont typeface="Arial" pitchFamily="34" charset="0"/>
              <a:buNone/>
            </a:pPr>
            <a:endParaRPr lang="en-US" sz="1600" b="1" dirty="0">
              <a:solidFill>
                <a:srgbClr val="A6192E"/>
              </a:solidFill>
            </a:endParaRPr>
          </a:p>
        </p:txBody>
      </p:sp>
      <p:sp>
        <p:nvSpPr>
          <p:cNvPr id="5" name="TextBox 7"/>
          <p:cNvSpPr txBox="1">
            <a:spLocks noChangeArrowheads="1"/>
          </p:cNvSpPr>
          <p:nvPr/>
        </p:nvSpPr>
        <p:spPr bwMode="auto">
          <a:xfrm>
            <a:off x="0" y="6242051"/>
            <a:ext cx="7239000" cy="461665"/>
          </a:xfrm>
          <a:prstGeom prst="rect">
            <a:avLst/>
          </a:prstGeom>
          <a:noFill/>
          <a:ln w="9525">
            <a:noFill/>
            <a:miter lim="800000"/>
            <a:headEnd/>
            <a:tailEnd/>
          </a:ln>
        </p:spPr>
        <p:txBody>
          <a:bodyPr>
            <a:spAutoFit/>
          </a:bodyPr>
          <a:lstStyle/>
          <a:p>
            <a:pPr defTabSz="914400" eaLnBrk="0" hangingPunct="0"/>
            <a:r>
              <a:rPr lang="en-US" sz="1200" dirty="0">
                <a:solidFill>
                  <a:srgbClr val="A6192E"/>
                </a:solidFill>
                <a:latin typeface="Helvetica" pitchFamily="34" charset="0"/>
                <a:ea typeface="ヒラギノ角ゴ Pro W3"/>
              </a:rPr>
              <a:t>Diagnosis and Classification of Diabetes: </a:t>
            </a:r>
            <a:br>
              <a:rPr lang="en-US" sz="1200" dirty="0">
                <a:solidFill>
                  <a:srgbClr val="A6192E"/>
                </a:solidFill>
                <a:latin typeface="Helvetica" pitchFamily="34" charset="0"/>
                <a:ea typeface="ヒラギノ角ゴ Pro W3"/>
              </a:rPr>
            </a:br>
            <a:r>
              <a:rPr lang="en-US" sz="1200" i="1" dirty="0">
                <a:solidFill>
                  <a:srgbClr val="A6192E"/>
                </a:solidFill>
                <a:ea typeface="ヒラギノ角ゴ Pro W3"/>
              </a:rPr>
              <a:t>Standards of Care in Diabetes - 2024</a:t>
            </a:r>
            <a:r>
              <a:rPr lang="en-US" sz="1200" dirty="0">
                <a:solidFill>
                  <a:srgbClr val="A6192E"/>
                </a:solidFill>
                <a:latin typeface="Helvetica" pitchFamily="34" charset="0"/>
                <a:ea typeface="ヒラギノ角ゴ Pro W3"/>
              </a:rPr>
              <a:t>. </a:t>
            </a:r>
            <a:r>
              <a:rPr lang="en-US" sz="1200" i="1" dirty="0">
                <a:solidFill>
                  <a:srgbClr val="A6192E"/>
                </a:solidFill>
                <a:latin typeface="Helvetica" pitchFamily="34" charset="0"/>
                <a:ea typeface="ヒラギノ角ゴ Pro W3"/>
              </a:rPr>
              <a:t>Diabetes Care </a:t>
            </a:r>
            <a:r>
              <a:rPr lang="en-US" sz="1200" dirty="0">
                <a:solidFill>
                  <a:srgbClr val="A6192E"/>
                </a:solidFill>
                <a:latin typeface="Helvetica" pitchFamily="34" charset="0"/>
                <a:ea typeface="ヒラギノ角ゴ Pro W3"/>
              </a:rPr>
              <a:t>2024;47(Suppl. 1):S20-S42</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extLst>
          </p:cNvPr>
          <p:cNvSpPr>
            <a:spLocks noGrp="1"/>
          </p:cNvSpPr>
          <p:nvPr>
            <p:ph type="body" sz="quarter" idx="24"/>
          </p:nvPr>
        </p:nvSpPr>
        <p:spPr>
          <a:xfrm>
            <a:off x="581026" y="215900"/>
            <a:ext cx="7540625" cy="357717"/>
          </a:xfrm>
        </p:spPr>
        <p:txBody>
          <a:bodyPr/>
          <a:lstStyle/>
          <a:p>
            <a:pPr fontAlgn="auto">
              <a:spcAft>
                <a:spcPts val="0"/>
              </a:spcAft>
              <a:defRPr/>
            </a:pPr>
            <a:r>
              <a:rPr lang="en-US"/>
              <a:t>DIAGNOSIS AND CLASSIFICATION of Diabetes</a:t>
            </a:r>
          </a:p>
          <a:p>
            <a:pPr fontAlgn="auto">
              <a:spcAft>
                <a:spcPts val="0"/>
              </a:spcAft>
              <a:defRPr/>
            </a:pPr>
            <a:endParaRPr lang="en-US"/>
          </a:p>
        </p:txBody>
      </p:sp>
      <p:sp>
        <p:nvSpPr>
          <p:cNvPr id="116739" name="TextBox 4"/>
          <p:cNvSpPr txBox="1">
            <a:spLocks noChangeArrowheads="1"/>
          </p:cNvSpPr>
          <p:nvPr/>
        </p:nvSpPr>
        <p:spPr bwMode="auto">
          <a:xfrm>
            <a:off x="868363" y="8663518"/>
            <a:ext cx="5638800" cy="830997"/>
          </a:xfrm>
          <a:prstGeom prst="rect">
            <a:avLst/>
          </a:prstGeom>
          <a:noFill/>
          <a:ln w="9525">
            <a:noFill/>
            <a:miter lim="800000"/>
            <a:headEnd/>
            <a:tailEnd/>
          </a:ln>
        </p:spPr>
        <p:txBody>
          <a:bodyPr>
            <a:spAutoFit/>
          </a:bodyPr>
          <a:lstStyle/>
          <a:p>
            <a:pPr eaLnBrk="0" hangingPunct="0"/>
            <a:r>
              <a:rPr lang="en-US" sz="1200">
                <a:solidFill>
                  <a:srgbClr val="FFFFFF"/>
                </a:solidFill>
                <a:latin typeface="Helvetica" pitchFamily="34" charset="0"/>
                <a:ea typeface="ヒラギノ角ゴ Pro W3"/>
              </a:rPr>
              <a:t>Introduction and Methodology: </a:t>
            </a:r>
            <a:br>
              <a:rPr lang="en-US" sz="1200">
                <a:solidFill>
                  <a:srgbClr val="FFFFFF"/>
                </a:solidFill>
                <a:latin typeface="Helvetica" pitchFamily="34" charset="0"/>
                <a:ea typeface="ヒラギノ角ゴ Pro W3"/>
              </a:rPr>
            </a:br>
            <a:r>
              <a:rPr lang="en-US" sz="1200">
                <a:solidFill>
                  <a:srgbClr val="FFFFFF"/>
                </a:solidFill>
                <a:latin typeface="Helvetica" pitchFamily="34" charset="0"/>
                <a:ea typeface="ヒラギノ角ゴ Pro W3"/>
              </a:rPr>
              <a:t>ElSayed NA, Aleppo G, Aroda VR, et al., American Diabetes Association. Introduction and methodology: Standards of Care in </a:t>
            </a:r>
            <a:r>
              <a:rPr lang="pt-BR" sz="1200">
                <a:solidFill>
                  <a:srgbClr val="FFFFFF"/>
                </a:solidFill>
                <a:latin typeface="Helvetica" pitchFamily="34" charset="0"/>
                <a:ea typeface="ヒラギノ角ゴ Pro W3"/>
              </a:rPr>
              <a:t>Diabetes—2023. Diabetes Care 2023;46(Suppl. 1):S1–S4</a:t>
            </a:r>
            <a:endParaRPr lang="en-US" sz="1200">
              <a:solidFill>
                <a:srgbClr val="FFFFFF"/>
              </a:solidFill>
              <a:latin typeface="Helvetica" pitchFamily="34" charset="0"/>
              <a:ea typeface="ヒラギノ角ゴ Pro W3"/>
            </a:endParaRPr>
          </a:p>
        </p:txBody>
      </p:sp>
      <p:sp>
        <p:nvSpPr>
          <p:cNvPr id="116740" name="Slide Number Placeholder 1"/>
          <p:cNvSpPr txBox="1">
            <a:spLocks/>
          </p:cNvSpPr>
          <p:nvPr/>
        </p:nvSpPr>
        <p:spPr bwMode="auto">
          <a:xfrm>
            <a:off x="236538" y="8625418"/>
            <a:ext cx="400050" cy="234949"/>
          </a:xfrm>
          <a:prstGeom prst="rect">
            <a:avLst/>
          </a:prstGeom>
          <a:noFill/>
          <a:ln w="9525">
            <a:noFill/>
            <a:miter lim="800000"/>
            <a:headEnd/>
            <a:tailEnd/>
          </a:ln>
        </p:spPr>
        <p:txBody>
          <a:bodyPr/>
          <a:lstStyle/>
          <a:p>
            <a:fld id="{5059942A-6253-4AE8-92B5-DCEAC609A7C3}" type="slidenum">
              <a:rPr lang="en-US"/>
              <a:pPr/>
              <a:t>19</a:t>
            </a:fld>
            <a:endParaRPr lang="en-US"/>
          </a:p>
        </p:txBody>
      </p:sp>
      <p:sp>
        <p:nvSpPr>
          <p:cNvPr id="116741" name="TextBox 7"/>
          <p:cNvSpPr txBox="1">
            <a:spLocks noChangeArrowheads="1"/>
          </p:cNvSpPr>
          <p:nvPr/>
        </p:nvSpPr>
        <p:spPr bwMode="auto">
          <a:xfrm>
            <a:off x="136525" y="6335184"/>
            <a:ext cx="7239000" cy="461665"/>
          </a:xfrm>
          <a:prstGeom prst="rect">
            <a:avLst/>
          </a:prstGeom>
          <a:noFill/>
          <a:ln w="9525">
            <a:noFill/>
            <a:miter lim="800000"/>
            <a:headEnd/>
            <a:tailEnd/>
          </a:ln>
        </p:spPr>
        <p:txBody>
          <a:bodyPr>
            <a:spAutoFit/>
          </a:bodyPr>
          <a:lstStyle/>
          <a:p>
            <a:pPr defTabSz="914400" eaLnBrk="0" hangingPunct="0"/>
            <a:r>
              <a:rPr lang="en-US" sz="1200">
                <a:solidFill>
                  <a:srgbClr val="A6192E"/>
                </a:solidFill>
                <a:latin typeface="Helvetica" pitchFamily="34" charset="0"/>
                <a:ea typeface="ヒラギノ角ゴ Pro W3"/>
              </a:rPr>
              <a:t>Diagnosis and Classification of Diabetes: </a:t>
            </a:r>
            <a:br>
              <a:rPr lang="en-US" sz="1200">
                <a:solidFill>
                  <a:srgbClr val="A6192E"/>
                </a:solidFill>
                <a:latin typeface="Helvetica" pitchFamily="34" charset="0"/>
                <a:ea typeface="ヒラギノ角ゴ Pro W3"/>
              </a:rPr>
            </a:br>
            <a:r>
              <a:rPr lang="en-US" sz="1200" i="1">
                <a:solidFill>
                  <a:srgbClr val="A6192E"/>
                </a:solidFill>
                <a:ea typeface="ヒラギノ角ゴ Pro W3"/>
              </a:rPr>
              <a:t>Standards of Care in Diabetes - 2024</a:t>
            </a:r>
            <a:r>
              <a:rPr lang="en-US" sz="1200">
                <a:solidFill>
                  <a:srgbClr val="A6192E"/>
                </a:solidFill>
                <a:latin typeface="Helvetica" pitchFamily="34" charset="0"/>
                <a:ea typeface="ヒラギノ角ゴ Pro W3"/>
              </a:rPr>
              <a:t>. </a:t>
            </a:r>
            <a:r>
              <a:rPr lang="en-US" sz="1200" i="1">
                <a:solidFill>
                  <a:srgbClr val="A6192E"/>
                </a:solidFill>
                <a:latin typeface="Helvetica" pitchFamily="34" charset="0"/>
                <a:ea typeface="ヒラギノ角ゴ Pro W3"/>
              </a:rPr>
              <a:t>Diabetes Care </a:t>
            </a:r>
            <a:r>
              <a:rPr lang="en-US" sz="1200">
                <a:solidFill>
                  <a:srgbClr val="A6192E"/>
                </a:solidFill>
                <a:latin typeface="Helvetica" pitchFamily="34" charset="0"/>
                <a:ea typeface="ヒラギノ角ゴ Pro W3"/>
              </a:rPr>
              <a:t>2024;47(Suppl. 1):S20-S42</a:t>
            </a:r>
          </a:p>
        </p:txBody>
      </p:sp>
      <p:pic>
        <p:nvPicPr>
          <p:cNvPr id="116742" name="Picture 3"/>
          <p:cNvPicPr>
            <a:picLocks noChangeAspect="1"/>
          </p:cNvPicPr>
          <p:nvPr/>
        </p:nvPicPr>
        <p:blipFill>
          <a:blip r:embed="rId2"/>
          <a:srcRect/>
          <a:stretch>
            <a:fillRect/>
          </a:stretch>
        </p:blipFill>
        <p:spPr bwMode="auto">
          <a:xfrm>
            <a:off x="2470150" y="645585"/>
            <a:ext cx="3625850" cy="551603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0" y="0"/>
            <a:ext cx="9144000" cy="1295400"/>
          </a:xfrm>
        </p:spPr>
        <p:txBody>
          <a:bodyPr/>
          <a:lstStyle/>
          <a:p>
            <a:pPr eaLnBrk="1" hangingPunct="1">
              <a:lnSpc>
                <a:spcPts val="3725"/>
              </a:lnSpc>
            </a:pPr>
            <a:r>
              <a:rPr lang="en-US" altLang="en-US" sz="3200" b="1" i="1" smtClean="0">
                <a:solidFill>
                  <a:srgbClr val="7030A0"/>
                </a:solidFill>
                <a:latin typeface="Arial" pitchFamily="34" charset="0"/>
                <a:ea typeface="MS PGothic" pitchFamily="34" charset="-128"/>
                <a:cs typeface="Arial" pitchFamily="34" charset="0"/>
              </a:rPr>
              <a:t>DIABETES EPIDEMIC: </a:t>
            </a:r>
            <a:r>
              <a:rPr lang="sr-Latn-CS" altLang="en-US" sz="3200" b="1" i="1" smtClean="0">
                <a:solidFill>
                  <a:srgbClr val="7030A0"/>
                </a:solidFill>
                <a:latin typeface="Arial" pitchFamily="34" charset="0"/>
                <a:ea typeface="MS PGothic" pitchFamily="34" charset="-128"/>
                <a:cs typeface="Arial" pitchFamily="34" charset="0"/>
              </a:rPr>
              <a:t/>
            </a:r>
            <a:br>
              <a:rPr lang="sr-Latn-CS" altLang="en-US" sz="3200" b="1" i="1" smtClean="0">
                <a:solidFill>
                  <a:srgbClr val="7030A0"/>
                </a:solidFill>
                <a:latin typeface="Arial" pitchFamily="34" charset="0"/>
                <a:ea typeface="MS PGothic" pitchFamily="34" charset="-128"/>
                <a:cs typeface="Arial" pitchFamily="34" charset="0"/>
              </a:rPr>
            </a:br>
            <a:r>
              <a:rPr lang="en-US" altLang="en-US" sz="3200" b="1" smtClean="0">
                <a:solidFill>
                  <a:srgbClr val="7030A0"/>
                </a:solidFill>
                <a:latin typeface="Arial" pitchFamily="34" charset="0"/>
                <a:ea typeface="MS PGothic" pitchFamily="34" charset="-128"/>
                <a:cs typeface="Arial" pitchFamily="34" charset="0"/>
              </a:rPr>
              <a:t>global projections, </a:t>
            </a:r>
            <a:r>
              <a:rPr lang="en-US" altLang="en-US" sz="3200" b="1" i="1" smtClean="0">
                <a:solidFill>
                  <a:srgbClr val="7030A0"/>
                </a:solidFill>
                <a:latin typeface="Arial" pitchFamily="34" charset="0"/>
                <a:ea typeface="MS PGothic" pitchFamily="34" charset="-128"/>
                <a:cs typeface="Arial" pitchFamily="34" charset="0"/>
              </a:rPr>
              <a:t>2010 - 2030</a:t>
            </a:r>
          </a:p>
        </p:txBody>
      </p:sp>
      <p:pic>
        <p:nvPicPr>
          <p:cNvPr id="11267" name="Picture 194" descr="Picture4.png"/>
          <p:cNvPicPr>
            <a:picLocks noChangeAspect="1"/>
          </p:cNvPicPr>
          <p:nvPr/>
        </p:nvPicPr>
        <p:blipFill>
          <a:blip r:embed="rId3"/>
          <a:srcRect/>
          <a:stretch>
            <a:fillRect/>
          </a:stretch>
        </p:blipFill>
        <p:spPr bwMode="auto">
          <a:xfrm>
            <a:off x="31750" y="1395413"/>
            <a:ext cx="9053513" cy="5005387"/>
          </a:xfrm>
          <a:prstGeom prst="rect">
            <a:avLst/>
          </a:prstGeom>
          <a:noFill/>
          <a:ln w="9525">
            <a:noFill/>
            <a:miter lim="800000"/>
            <a:headEnd/>
            <a:tailEnd/>
          </a:ln>
        </p:spPr>
      </p:pic>
      <p:sp>
        <p:nvSpPr>
          <p:cNvPr id="11268" name="Text Box 17"/>
          <p:cNvSpPr txBox="1">
            <a:spLocks noChangeArrowheads="1"/>
          </p:cNvSpPr>
          <p:nvPr/>
        </p:nvSpPr>
        <p:spPr bwMode="auto">
          <a:xfrm>
            <a:off x="141288" y="6400800"/>
            <a:ext cx="8832850" cy="276225"/>
          </a:xfrm>
          <a:prstGeom prst="rect">
            <a:avLst/>
          </a:prstGeom>
          <a:noFill/>
          <a:ln w="9525">
            <a:noFill/>
            <a:miter lim="800000"/>
            <a:headEnd/>
            <a:tailEnd/>
          </a:ln>
        </p:spPr>
        <p:txBody>
          <a:bodyPr>
            <a:spAutoFit/>
          </a:bodyPr>
          <a:lstStyle/>
          <a:p>
            <a:r>
              <a:rPr lang="en-US" altLang="ko-KR" sz="1200" b="1">
                <a:latin typeface="Times" pitchFamily="18" charset="0"/>
                <a:ea typeface="Gulim" pitchFamily="34" charset="-127"/>
                <a:cs typeface="Times" pitchFamily="18" charset="0"/>
              </a:rPr>
              <a:t>IDF. Diabetes Atlas 5 </a:t>
            </a:r>
            <a:r>
              <a:rPr lang="en-US" altLang="ko-KR" sz="1200" b="1" baseline="30000">
                <a:latin typeface="Times" pitchFamily="18" charset="0"/>
                <a:ea typeface="Gulim" pitchFamily="34" charset="-127"/>
                <a:cs typeface="Times" pitchFamily="18" charset="0"/>
              </a:rPr>
              <a:t>th </a:t>
            </a:r>
            <a:r>
              <a:rPr lang="en-US" altLang="ko-KR" sz="1200" b="1">
                <a:latin typeface="Times" pitchFamily="18" charset="0"/>
                <a:ea typeface="Gulim" pitchFamily="34" charset="-127"/>
                <a:cs typeface="Times" pitchFamily="18" charset="0"/>
              </a:rPr>
              <a:t>Ed. in 2011</a:t>
            </a:r>
            <a:endParaRPr lang="en-GB" altLang="en-US" sz="1200" b="1">
              <a:latin typeface="Times" pitchFamily="18" charset="0"/>
              <a:ea typeface="MS PGothic" pitchFamily="34" charset="-128"/>
              <a:cs typeface="Times" pitchFamily="18" charset="0"/>
            </a:endParaRP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152400" y="0"/>
            <a:ext cx="9448800" cy="990600"/>
          </a:xfrm>
        </p:spPr>
        <p:txBody>
          <a:bodyPr/>
          <a:lstStyle/>
          <a:p>
            <a:pPr eaLnBrk="1" hangingPunct="1"/>
            <a:r>
              <a:rPr lang="en-US" altLang="en-US" sz="3200" b="1" smtClean="0">
                <a:solidFill>
                  <a:srgbClr val="7030A0"/>
                </a:solidFill>
                <a:latin typeface="Arial" pitchFamily="34" charset="0"/>
                <a:cs typeface="Arial" pitchFamily="34" charset="0"/>
              </a:rPr>
              <a:t>INSULIN RESISTANCE SYNDROME</a:t>
            </a:r>
          </a:p>
        </p:txBody>
      </p:sp>
      <p:sp>
        <p:nvSpPr>
          <p:cNvPr id="25603" name="Rectangle 3"/>
          <p:cNvSpPr>
            <a:spLocks noGrp="1" noChangeArrowheads="1"/>
          </p:cNvSpPr>
          <p:nvPr>
            <p:ph idx="1"/>
          </p:nvPr>
        </p:nvSpPr>
        <p:spPr>
          <a:xfrm>
            <a:off x="0" y="1371600"/>
            <a:ext cx="9144000" cy="4754563"/>
          </a:xfrm>
        </p:spPr>
        <p:txBody>
          <a:bodyPr/>
          <a:lstStyle/>
          <a:p>
            <a:pPr eaLnBrk="1" hangingPunct="1"/>
            <a:endParaRPr lang="sr-Latn-CS" altLang="en-US" sz="2400" dirty="0" smtClean="0">
              <a:latin typeface="Arial" pitchFamily="34" charset="0"/>
              <a:cs typeface="Arial" pitchFamily="34" charset="0"/>
            </a:endParaRPr>
          </a:p>
          <a:p>
            <a:pPr eaLnBrk="1" hangingPunct="1">
              <a:buFont typeface="Arial" pitchFamily="34" charset="0"/>
              <a:buNone/>
            </a:pPr>
            <a:r>
              <a:rPr lang="en-US" altLang="en-US" sz="2000" b="1" dirty="0" smtClean="0">
                <a:latin typeface="Arial" pitchFamily="34" charset="0"/>
                <a:cs typeface="Arial" pitchFamily="34" charset="0"/>
              </a:rPr>
              <a:t>     DM 2 - "obese" (Metabolic syndrome X)</a:t>
            </a:r>
          </a:p>
          <a:p>
            <a:pPr eaLnBrk="1" hangingPunct="1">
              <a:buFont typeface="Arial" pitchFamily="34" charset="0"/>
              <a:buNone/>
            </a:pPr>
            <a:r>
              <a:rPr lang="en-US" altLang="en-US" sz="2000" b="1" dirty="0" smtClean="0">
                <a:latin typeface="Arial" pitchFamily="34" charset="0"/>
                <a:cs typeface="Arial" pitchFamily="34" charset="0"/>
              </a:rPr>
              <a:t>     85-90% of all diabetes patients</a:t>
            </a:r>
          </a:p>
          <a:p>
            <a:pPr lvl="1" eaLnBrk="1" hangingPunct="1">
              <a:buFont typeface="Wingdings" pitchFamily="2" charset="2"/>
              <a:buChar char="§"/>
            </a:pPr>
            <a:r>
              <a:rPr lang="en-US" altLang="en-US" sz="2000" b="1" dirty="0" smtClean="0">
                <a:latin typeface="Arial" pitchFamily="34" charset="0"/>
                <a:cs typeface="Arial" pitchFamily="34" charset="0"/>
              </a:rPr>
              <a:t>It usually appears after 35 years of age</a:t>
            </a:r>
          </a:p>
          <a:p>
            <a:pPr lvl="1" eaLnBrk="1" hangingPunct="1">
              <a:buFont typeface="Wingdings" pitchFamily="2" charset="2"/>
              <a:buChar char="§"/>
            </a:pPr>
            <a:r>
              <a:rPr lang="en-US" altLang="en-US" sz="2000" b="1" dirty="0" smtClean="0">
                <a:latin typeface="Arial" pitchFamily="34" charset="0"/>
                <a:cs typeface="Arial" pitchFamily="34" charset="0"/>
              </a:rPr>
              <a:t>Onset imperceptibly (long asymptomatic period)</a:t>
            </a:r>
          </a:p>
          <a:p>
            <a:pPr lvl="1" eaLnBrk="1" hangingPunct="1">
              <a:buFont typeface="Wingdings" pitchFamily="2" charset="2"/>
              <a:buChar char="§"/>
            </a:pPr>
            <a:r>
              <a:rPr lang="en-US" altLang="en-US" sz="2000" b="1" dirty="0" smtClean="0">
                <a:latin typeface="Arial" pitchFamily="34" charset="0"/>
                <a:cs typeface="Arial" pitchFamily="34" charset="0"/>
              </a:rPr>
              <a:t>Does not require insulin administration (at least not at the beginning of the disease)</a:t>
            </a:r>
          </a:p>
          <a:p>
            <a:pPr lvl="1" eaLnBrk="1" hangingPunct="1">
              <a:buFont typeface="Wingdings" pitchFamily="2" charset="2"/>
              <a:buChar char="§"/>
            </a:pPr>
            <a:r>
              <a:rPr lang="en-US" altLang="en-US" sz="2000" b="1" dirty="0" smtClean="0">
                <a:latin typeface="Arial" pitchFamily="34" charset="0"/>
                <a:cs typeface="Arial" pitchFamily="34" charset="0"/>
              </a:rPr>
              <a:t>Usually a positive family history</a:t>
            </a:r>
          </a:p>
          <a:p>
            <a:pPr lvl="1" eaLnBrk="1" hangingPunct="1">
              <a:buFont typeface="Wingdings" pitchFamily="2" charset="2"/>
              <a:buChar char="§"/>
            </a:pPr>
            <a:r>
              <a:rPr lang="en-US" altLang="en-US" sz="2000" b="1" dirty="0" smtClean="0">
                <a:latin typeface="Arial" pitchFamily="34" charset="0"/>
                <a:cs typeface="Arial" pitchFamily="34" charset="0"/>
              </a:rPr>
              <a:t>Central type of obesity</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3"/>
          <p:cNvSpPr>
            <a:spLocks noGrp="1" noChangeArrowheads="1"/>
          </p:cNvSpPr>
          <p:nvPr>
            <p:ph type="title"/>
          </p:nvPr>
        </p:nvSpPr>
        <p:spPr>
          <a:xfrm>
            <a:off x="0" y="0"/>
            <a:ext cx="9144000" cy="990600"/>
          </a:xfrm>
        </p:spPr>
        <p:txBody>
          <a:bodyPr/>
          <a:lstStyle/>
          <a:p>
            <a:pPr eaLnBrk="1" hangingPunct="1"/>
            <a:r>
              <a:rPr lang="en-US" altLang="en-US" sz="3200" b="1" smtClean="0">
                <a:solidFill>
                  <a:srgbClr val="7030A0"/>
                </a:solidFill>
                <a:latin typeface="Arial" pitchFamily="34" charset="0"/>
                <a:cs typeface="Arial" pitchFamily="34" charset="0"/>
              </a:rPr>
              <a:t>SYMPTOMS OF DIABETES MELLITUS</a:t>
            </a:r>
          </a:p>
        </p:txBody>
      </p:sp>
      <p:sp>
        <p:nvSpPr>
          <p:cNvPr id="27651" name="Rectangle 4"/>
          <p:cNvSpPr>
            <a:spLocks noGrp="1" noChangeArrowheads="1"/>
          </p:cNvSpPr>
          <p:nvPr>
            <p:ph idx="1"/>
          </p:nvPr>
        </p:nvSpPr>
        <p:spPr>
          <a:xfrm>
            <a:off x="228600" y="1371600"/>
            <a:ext cx="8686800" cy="5181600"/>
          </a:xfrm>
        </p:spPr>
        <p:txBody>
          <a:bodyPr/>
          <a:lstStyle/>
          <a:p>
            <a:pPr eaLnBrk="1" hangingPunct="1">
              <a:lnSpc>
                <a:spcPct val="110000"/>
              </a:lnSpc>
            </a:pPr>
            <a:r>
              <a:rPr lang="en-US" altLang="en-US" sz="2000" b="1" dirty="0" smtClean="0">
                <a:latin typeface="Arial" pitchFamily="34" charset="0"/>
                <a:cs typeface="Arial" pitchFamily="34" charset="0"/>
              </a:rPr>
              <a:t>The disease can be asymptomatic for a long time, until the appearance of pronounced </a:t>
            </a:r>
            <a:r>
              <a:rPr lang="en-US" altLang="en-US" sz="2000" b="1" i="1" dirty="0" smtClean="0">
                <a:latin typeface="Arial" pitchFamily="34" charset="0"/>
                <a:cs typeface="Arial" pitchFamily="34" charset="0"/>
              </a:rPr>
              <a:t>hyperglycemia</a:t>
            </a:r>
          </a:p>
          <a:p>
            <a:pPr eaLnBrk="1" hangingPunct="1">
              <a:lnSpc>
                <a:spcPct val="110000"/>
              </a:lnSpc>
            </a:pPr>
            <a:endParaRPr lang="sr-Latn-CS" altLang="en-US" sz="2000" b="1" dirty="0" smtClean="0">
              <a:latin typeface="Arial" pitchFamily="34" charset="0"/>
              <a:cs typeface="Arial" pitchFamily="34" charset="0"/>
            </a:endParaRPr>
          </a:p>
          <a:p>
            <a:pPr eaLnBrk="1" hangingPunct="1">
              <a:lnSpc>
                <a:spcPct val="110000"/>
              </a:lnSpc>
            </a:pPr>
            <a:r>
              <a:rPr lang="en-US" altLang="en-US" sz="2000" b="1" dirty="0" smtClean="0">
                <a:latin typeface="Arial" pitchFamily="34" charset="0"/>
                <a:cs typeface="Arial" pitchFamily="34" charset="0"/>
              </a:rPr>
              <a:t>Characteristic symptoms are:</a:t>
            </a:r>
          </a:p>
          <a:p>
            <a:pPr lvl="1" eaLnBrk="1" hangingPunct="1">
              <a:lnSpc>
                <a:spcPct val="110000"/>
              </a:lnSpc>
              <a:buFont typeface="Arial" pitchFamily="34" charset="0"/>
              <a:buBlip>
                <a:blip r:embed="rId2"/>
              </a:buBlip>
            </a:pPr>
            <a:r>
              <a:rPr lang="en-US" altLang="en-US" sz="2000" b="1" dirty="0" err="1" smtClean="0">
                <a:latin typeface="Arial" pitchFamily="34" charset="0"/>
                <a:cs typeface="Arial" pitchFamily="34" charset="0"/>
              </a:rPr>
              <a:t>polyuria</a:t>
            </a:r>
            <a:r>
              <a:rPr lang="en-US" altLang="en-US" sz="2000" b="1" dirty="0" smtClean="0">
                <a:latin typeface="Arial" pitchFamily="34" charset="0"/>
                <a:cs typeface="Arial" pitchFamily="34" charset="0"/>
              </a:rPr>
              <a:t> (frequent and more abundant urination due to the appearance of </a:t>
            </a:r>
            <a:r>
              <a:rPr lang="en-US" altLang="en-US" sz="2000" b="1" dirty="0" err="1" smtClean="0">
                <a:latin typeface="Arial" pitchFamily="34" charset="0"/>
                <a:cs typeface="Arial" pitchFamily="34" charset="0"/>
              </a:rPr>
              <a:t>glycosuria</a:t>
            </a:r>
            <a:r>
              <a:rPr lang="en-US" altLang="en-US" sz="2000" b="1" dirty="0" smtClean="0">
                <a:latin typeface="Arial" pitchFamily="34" charset="0"/>
                <a:cs typeface="Arial" pitchFamily="34" charset="0"/>
              </a:rPr>
              <a:t> in periods when </a:t>
            </a:r>
            <a:r>
              <a:rPr lang="en-US" altLang="en-US" sz="2000" b="1" dirty="0" err="1" smtClean="0">
                <a:latin typeface="Arial" pitchFamily="34" charset="0"/>
                <a:cs typeface="Arial" pitchFamily="34" charset="0"/>
              </a:rPr>
              <a:t>glycemia</a:t>
            </a:r>
            <a:r>
              <a:rPr lang="en-US" altLang="en-US" sz="2000" b="1" dirty="0" smtClean="0">
                <a:latin typeface="Arial" pitchFamily="34" charset="0"/>
                <a:cs typeface="Arial" pitchFamily="34" charset="0"/>
              </a:rPr>
              <a:t> is above the renal threshold)</a:t>
            </a:r>
          </a:p>
          <a:p>
            <a:pPr lvl="1" eaLnBrk="1" hangingPunct="1">
              <a:lnSpc>
                <a:spcPct val="110000"/>
              </a:lnSpc>
              <a:buFont typeface="Arial" pitchFamily="34" charset="0"/>
              <a:buBlip>
                <a:blip r:embed="rId2"/>
              </a:buBlip>
            </a:pPr>
            <a:r>
              <a:rPr lang="en-US" altLang="en-US" sz="2000" b="1" dirty="0" err="1" smtClean="0">
                <a:latin typeface="Arial" pitchFamily="34" charset="0"/>
                <a:cs typeface="Arial" pitchFamily="34" charset="0"/>
              </a:rPr>
              <a:t>polydipsia</a:t>
            </a:r>
            <a:r>
              <a:rPr lang="en-US" altLang="en-US" sz="2000" b="1" dirty="0" smtClean="0">
                <a:latin typeface="Arial" pitchFamily="34" charset="0"/>
                <a:cs typeface="Arial" pitchFamily="34" charset="0"/>
              </a:rPr>
              <a:t> (increased thirst due to dehydration caused by osmotic </a:t>
            </a:r>
            <a:r>
              <a:rPr lang="en-US" altLang="en-US" sz="2000" b="1" dirty="0" err="1" smtClean="0">
                <a:latin typeface="Arial" pitchFamily="34" charset="0"/>
                <a:cs typeface="Arial" pitchFamily="34" charset="0"/>
              </a:rPr>
              <a:t>polyuria</a:t>
            </a:r>
            <a:r>
              <a:rPr lang="en-US" altLang="en-US" sz="2000" b="1" dirty="0" smtClean="0">
                <a:latin typeface="Arial" pitchFamily="34" charset="0"/>
                <a:cs typeface="Arial" pitchFamily="34" charset="0"/>
              </a:rPr>
              <a:t>)</a:t>
            </a:r>
          </a:p>
          <a:p>
            <a:pPr lvl="1" eaLnBrk="1" hangingPunct="1">
              <a:lnSpc>
                <a:spcPct val="110000"/>
              </a:lnSpc>
              <a:buFont typeface="Arial" pitchFamily="34" charset="0"/>
              <a:buBlip>
                <a:blip r:embed="rId2"/>
              </a:buBlip>
            </a:pPr>
            <a:r>
              <a:rPr lang="en-US" altLang="en-US" sz="2000" b="1" dirty="0" smtClean="0">
                <a:latin typeface="Arial" pitchFamily="34" charset="0"/>
                <a:cs typeface="Arial" pitchFamily="34" charset="0"/>
              </a:rPr>
              <a:t>increased appetite (</a:t>
            </a:r>
            <a:r>
              <a:rPr lang="en-US" altLang="en-US" sz="2000" b="1" dirty="0" err="1" smtClean="0">
                <a:latin typeface="Arial" pitchFamily="34" charset="0"/>
                <a:cs typeface="Arial" pitchFamily="34" charset="0"/>
              </a:rPr>
              <a:t>polyphagia</a:t>
            </a:r>
            <a:r>
              <a:rPr lang="en-US" altLang="en-US" sz="2000" b="1" dirty="0" smtClean="0">
                <a:latin typeface="Arial" pitchFamily="34" charset="0"/>
                <a:cs typeface="Arial" pitchFamily="34" charset="0"/>
              </a:rPr>
              <a:t>) with accompanying weight loss</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457200" y="152400"/>
            <a:ext cx="8229600" cy="914400"/>
          </a:xfrm>
        </p:spPr>
        <p:txBody>
          <a:bodyPr/>
          <a:lstStyle/>
          <a:p>
            <a:pPr eaLnBrk="1" hangingPunct="1"/>
            <a:r>
              <a:rPr lang="en-US" altLang="en-US" sz="2800" b="1" smtClean="0">
                <a:solidFill>
                  <a:srgbClr val="7030A0"/>
                </a:solidFill>
                <a:latin typeface="Arial" pitchFamily="34" charset="0"/>
                <a:cs typeface="Arial" pitchFamily="34" charset="0"/>
              </a:rPr>
              <a:t>BIOCHEMICAL AND CLINICAL MARKERS OF INSULIN RESISTANCE</a:t>
            </a:r>
          </a:p>
        </p:txBody>
      </p:sp>
      <p:sp>
        <p:nvSpPr>
          <p:cNvPr id="28675" name="Rectangle 3"/>
          <p:cNvSpPr>
            <a:spLocks noGrp="1" noChangeArrowheads="1"/>
          </p:cNvSpPr>
          <p:nvPr>
            <p:ph type="body" idx="4294967295"/>
          </p:nvPr>
        </p:nvSpPr>
        <p:spPr>
          <a:xfrm>
            <a:off x="228600" y="1600200"/>
            <a:ext cx="8686800" cy="4525963"/>
          </a:xfrm>
        </p:spPr>
        <p:txBody>
          <a:bodyPr/>
          <a:lstStyle/>
          <a:p>
            <a:pPr eaLnBrk="1" hangingPunct="1"/>
            <a:endParaRPr lang="sr-Cyrl-CS" altLang="en-US" sz="2400" b="1" smtClean="0">
              <a:latin typeface="Arial" pitchFamily="34" charset="0"/>
              <a:cs typeface="Arial" pitchFamily="34" charset="0"/>
            </a:endParaRPr>
          </a:p>
          <a:p>
            <a:pPr eaLnBrk="1" hangingPunct="1">
              <a:buFont typeface="Wingdings" pitchFamily="2" charset="2"/>
              <a:buChar char="§"/>
            </a:pPr>
            <a:r>
              <a:rPr lang="en-US" altLang="en-US" sz="2000" b="1" smtClean="0">
                <a:latin typeface="Arial" pitchFamily="34" charset="0"/>
                <a:cs typeface="Arial" pitchFamily="34" charset="0"/>
              </a:rPr>
              <a:t>Central type of obesity</a:t>
            </a:r>
          </a:p>
          <a:p>
            <a:pPr eaLnBrk="1" hangingPunct="1">
              <a:buFont typeface="Wingdings" pitchFamily="2" charset="2"/>
              <a:buChar char="§"/>
            </a:pPr>
            <a:r>
              <a:rPr lang="en-US" altLang="en-US" sz="2000" b="1" i="1" smtClean="0">
                <a:latin typeface="Arial" pitchFamily="34" charset="0"/>
                <a:cs typeface="Arial" pitchFamily="34" charset="0"/>
              </a:rPr>
              <a:t>Acanthosis nigricans </a:t>
            </a:r>
            <a:r>
              <a:rPr lang="en-US" altLang="en-US" sz="2000" b="1" smtClean="0">
                <a:latin typeface="Arial" pitchFamily="34" charset="0"/>
                <a:cs typeface="Arial" pitchFamily="34" charset="0"/>
              </a:rPr>
              <a:t>and verrucosis (skin changes)</a:t>
            </a:r>
          </a:p>
          <a:p>
            <a:pPr eaLnBrk="1" hangingPunct="1">
              <a:buFont typeface="Wingdings" pitchFamily="2" charset="2"/>
              <a:buChar char="§"/>
            </a:pPr>
            <a:r>
              <a:rPr lang="en-US" altLang="en-US" sz="2000" b="1" smtClean="0">
                <a:latin typeface="Arial" pitchFamily="34" charset="0"/>
                <a:cs typeface="Arial" pitchFamily="34" charset="0"/>
              </a:rPr>
              <a:t>Dyslipidemia, hyperuricemia</a:t>
            </a:r>
          </a:p>
          <a:p>
            <a:pPr eaLnBrk="1" hangingPunct="1">
              <a:buFont typeface="Wingdings" pitchFamily="2" charset="2"/>
              <a:buChar char="§"/>
            </a:pPr>
            <a:r>
              <a:rPr lang="en-US" altLang="en-US" sz="2000" b="1" smtClean="0">
                <a:latin typeface="Arial" pitchFamily="34" charset="0"/>
                <a:cs typeface="Arial" pitchFamily="34" charset="0"/>
              </a:rPr>
              <a:t>Liver steatosis</a:t>
            </a:r>
          </a:p>
          <a:p>
            <a:pPr eaLnBrk="1" hangingPunct="1">
              <a:buFont typeface="Wingdings" pitchFamily="2" charset="2"/>
              <a:buChar char="§"/>
            </a:pPr>
            <a:r>
              <a:rPr lang="en-US" altLang="en-US" sz="2000" b="1" smtClean="0">
                <a:latin typeface="Arial" pitchFamily="34" charset="0"/>
                <a:cs typeface="Arial" pitchFamily="34" charset="0"/>
              </a:rPr>
              <a:t>Polycystic ovary syndrome</a:t>
            </a:r>
          </a:p>
          <a:p>
            <a:pPr eaLnBrk="1" hangingPunct="1">
              <a:buFont typeface="Wingdings" pitchFamily="2" charset="2"/>
              <a:buChar char="§"/>
            </a:pPr>
            <a:r>
              <a:rPr lang="en-US" altLang="en-US" sz="2000" b="1" smtClean="0">
                <a:latin typeface="Arial" pitchFamily="34" charset="0"/>
                <a:cs typeface="Arial" pitchFamily="34" charset="0"/>
              </a:rPr>
              <a:t>Macrovascular disease</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0" y="0"/>
            <a:ext cx="9144000" cy="1143000"/>
          </a:xfrm>
        </p:spPr>
        <p:txBody>
          <a:bodyPr/>
          <a:lstStyle/>
          <a:p>
            <a:pPr eaLnBrk="1" hangingPunct="1"/>
            <a:r>
              <a:rPr lang="en-US" altLang="en-US" sz="2800" b="1" smtClean="0">
                <a:solidFill>
                  <a:srgbClr val="7030A0"/>
                </a:solidFill>
                <a:latin typeface="Arial" pitchFamily="34" charset="0"/>
                <a:cs typeface="Arial" pitchFamily="34" charset="0"/>
              </a:rPr>
              <a:t>TESTS FOR THE DIAGNOSIS OF DIABETES MELLITUS</a:t>
            </a:r>
          </a:p>
        </p:txBody>
      </p:sp>
      <p:sp>
        <p:nvSpPr>
          <p:cNvPr id="29699" name="Rectangle 3"/>
          <p:cNvSpPr>
            <a:spLocks noGrp="1" noChangeArrowheads="1"/>
          </p:cNvSpPr>
          <p:nvPr>
            <p:ph idx="1"/>
          </p:nvPr>
        </p:nvSpPr>
        <p:spPr>
          <a:xfrm>
            <a:off x="304800" y="1447800"/>
            <a:ext cx="8458200" cy="4114800"/>
          </a:xfrm>
        </p:spPr>
        <p:txBody>
          <a:bodyPr/>
          <a:lstStyle/>
          <a:p>
            <a:pPr eaLnBrk="1" hangingPunct="1"/>
            <a:endParaRPr lang="en-US" altLang="en-US" sz="2400" smtClean="0">
              <a:latin typeface="Arial" pitchFamily="34" charset="0"/>
              <a:cs typeface="Arial" pitchFamily="34" charset="0"/>
            </a:endParaRPr>
          </a:p>
          <a:p>
            <a:pPr eaLnBrk="1" hangingPunct="1">
              <a:buFont typeface="Wingdings" pitchFamily="2" charset="2"/>
              <a:buChar char="§"/>
            </a:pPr>
            <a:r>
              <a:rPr lang="en-US" altLang="en-US" sz="2000" b="1" smtClean="0">
                <a:latin typeface="Arial" pitchFamily="34" charset="0"/>
                <a:cs typeface="Arial" pitchFamily="34" charset="0"/>
              </a:rPr>
              <a:t>Blood glucose</a:t>
            </a:r>
          </a:p>
          <a:p>
            <a:pPr eaLnBrk="1" hangingPunct="1">
              <a:buFont typeface="Wingdings" pitchFamily="2" charset="2"/>
              <a:buChar char="§"/>
            </a:pPr>
            <a:endParaRPr lang="en-US" altLang="en-US" sz="2000" b="1" smtClean="0">
              <a:latin typeface="Arial" pitchFamily="34" charset="0"/>
              <a:cs typeface="Arial" pitchFamily="34" charset="0"/>
            </a:endParaRPr>
          </a:p>
          <a:p>
            <a:pPr eaLnBrk="1" hangingPunct="1">
              <a:buFont typeface="Wingdings" pitchFamily="2" charset="2"/>
              <a:buChar char="§"/>
            </a:pPr>
            <a:r>
              <a:rPr lang="en-US" altLang="en-US" sz="2000" b="1" smtClean="0">
                <a:latin typeface="Arial" pitchFamily="34" charset="0"/>
                <a:cs typeface="Arial" pitchFamily="34" charset="0"/>
              </a:rPr>
              <a:t>Glycemia at any time of the day</a:t>
            </a:r>
          </a:p>
          <a:p>
            <a:pPr eaLnBrk="1" hangingPunct="1">
              <a:buFont typeface="Wingdings" pitchFamily="2" charset="2"/>
              <a:buChar char="§"/>
            </a:pPr>
            <a:endParaRPr lang="en-US" altLang="en-US" sz="2000" b="1" smtClean="0">
              <a:latin typeface="Arial" pitchFamily="34" charset="0"/>
              <a:cs typeface="Arial" pitchFamily="34" charset="0"/>
            </a:endParaRPr>
          </a:p>
          <a:p>
            <a:pPr eaLnBrk="1" hangingPunct="1">
              <a:buFont typeface="Wingdings" pitchFamily="2" charset="2"/>
              <a:buChar char="§"/>
            </a:pPr>
            <a:r>
              <a:rPr lang="en-US" altLang="en-US" sz="2000" b="1" smtClean="0">
                <a:latin typeface="Arial" pitchFamily="34" charset="0"/>
                <a:cs typeface="Arial" pitchFamily="34" charset="0"/>
              </a:rPr>
              <a:t>OGTT with 75g of glucose and determination of glycemia</a:t>
            </a:r>
          </a:p>
          <a:p>
            <a:pPr eaLnBrk="1" hangingPunct="1">
              <a:buFont typeface="Arial" pitchFamily="34" charset="0"/>
              <a:buNone/>
            </a:pPr>
            <a:r>
              <a:rPr lang="en-US" altLang="en-US" sz="2000" b="1" smtClean="0">
                <a:latin typeface="Arial" pitchFamily="34" charset="0"/>
                <a:cs typeface="Arial" pitchFamily="34" charset="0"/>
              </a:rPr>
              <a:t>	in 0 . and 120 . a minute of the test</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0" y="0"/>
            <a:ext cx="9144000" cy="990600"/>
          </a:xfrm>
        </p:spPr>
        <p:txBody>
          <a:bodyPr/>
          <a:lstStyle/>
          <a:p>
            <a:pPr eaLnBrk="1" hangingPunct="1"/>
            <a:r>
              <a:rPr lang="en-US" altLang="en-US" sz="3200" b="1" smtClean="0">
                <a:solidFill>
                  <a:srgbClr val="7030A0"/>
                </a:solidFill>
                <a:latin typeface="Arial" pitchFamily="34" charset="0"/>
                <a:cs typeface="Arial" pitchFamily="34" charset="0"/>
              </a:rPr>
              <a:t>GLUCOSE TOLERANCE</a:t>
            </a:r>
          </a:p>
        </p:txBody>
      </p:sp>
      <p:sp>
        <p:nvSpPr>
          <p:cNvPr id="30723" name="Rectangle 3"/>
          <p:cNvSpPr>
            <a:spLocks noGrp="1" noChangeArrowheads="1"/>
          </p:cNvSpPr>
          <p:nvPr>
            <p:ph idx="1"/>
          </p:nvPr>
        </p:nvSpPr>
        <p:spPr>
          <a:xfrm>
            <a:off x="0" y="1752600"/>
            <a:ext cx="9144000" cy="4114800"/>
          </a:xfrm>
        </p:spPr>
        <p:txBody>
          <a:bodyPr/>
          <a:lstStyle/>
          <a:p>
            <a:pPr lvl="2" eaLnBrk="1" hangingPunct="1">
              <a:lnSpc>
                <a:spcPct val="90000"/>
              </a:lnSpc>
              <a:buFont typeface="Arial" pitchFamily="34" charset="0"/>
              <a:buBlip>
                <a:blip r:embed="rId2"/>
              </a:buBlip>
            </a:pPr>
            <a:r>
              <a:rPr lang="en-US" altLang="en-US" sz="2000" b="1" smtClean="0">
                <a:latin typeface="Arial" pitchFamily="34" charset="0"/>
                <a:cs typeface="Arial" pitchFamily="34" charset="0"/>
              </a:rPr>
              <a:t>Normal glucose tolerance </a:t>
            </a:r>
          </a:p>
          <a:p>
            <a:pPr lvl="2" eaLnBrk="1" hangingPunct="1">
              <a:lnSpc>
                <a:spcPct val="90000"/>
              </a:lnSpc>
              <a:buFont typeface="Arial" pitchFamily="34" charset="0"/>
              <a:buBlip>
                <a:blip r:embed="rId2"/>
              </a:buBlip>
            </a:pPr>
            <a:endParaRPr lang="sl-SI" altLang="en-US" sz="2000" b="1" smtClean="0">
              <a:latin typeface="Arial" pitchFamily="34" charset="0"/>
              <a:cs typeface="Arial" pitchFamily="34" charset="0"/>
            </a:endParaRPr>
          </a:p>
          <a:p>
            <a:pPr lvl="2" eaLnBrk="1" hangingPunct="1">
              <a:lnSpc>
                <a:spcPct val="90000"/>
              </a:lnSpc>
              <a:buFont typeface="Arial" pitchFamily="34" charset="0"/>
              <a:buBlip>
                <a:blip r:embed="rId2"/>
              </a:buBlip>
            </a:pPr>
            <a:r>
              <a:rPr lang="en-US" altLang="en-US" sz="2000" b="1" smtClean="0">
                <a:latin typeface="Arial" pitchFamily="34" charset="0"/>
                <a:cs typeface="Arial" pitchFamily="34" charset="0"/>
              </a:rPr>
              <a:t>"prediabetes"</a:t>
            </a:r>
          </a:p>
          <a:p>
            <a:pPr lvl="2" eaLnBrk="1" hangingPunct="1">
              <a:lnSpc>
                <a:spcPct val="90000"/>
              </a:lnSpc>
              <a:buFont typeface="Arial" pitchFamily="34" charset="0"/>
              <a:buNone/>
            </a:pPr>
            <a:endParaRPr lang="sl-SI" altLang="en-US" sz="2000" b="1" smtClean="0">
              <a:latin typeface="Arial" pitchFamily="34" charset="0"/>
              <a:cs typeface="Arial" pitchFamily="34" charset="0"/>
            </a:endParaRPr>
          </a:p>
          <a:p>
            <a:pPr lvl="3" eaLnBrk="1" hangingPunct="1">
              <a:lnSpc>
                <a:spcPct val="90000"/>
              </a:lnSpc>
              <a:buFont typeface="Arial" pitchFamily="34" charset="0"/>
              <a:buNone/>
            </a:pPr>
            <a:r>
              <a:rPr lang="en-US" altLang="en-US" b="1" smtClean="0">
                <a:latin typeface="Arial" pitchFamily="34" charset="0"/>
                <a:cs typeface="Arial" pitchFamily="34" charset="0"/>
              </a:rPr>
              <a:t>Elevated blood glucose (</a:t>
            </a:r>
            <a:r>
              <a:rPr lang="en-US" altLang="en-US" b="1" i="1" smtClean="0">
                <a:latin typeface="Arial" pitchFamily="34" charset="0"/>
                <a:cs typeface="Arial" pitchFamily="34" charset="0"/>
              </a:rPr>
              <a:t>impaired fasting glucose, IFG</a:t>
            </a:r>
            <a:r>
              <a:rPr lang="en-US" altLang="en-US" b="1" smtClean="0">
                <a:latin typeface="Arial" pitchFamily="34" charset="0"/>
                <a:cs typeface="Arial" pitchFamily="34" charset="0"/>
              </a:rPr>
              <a:t>)</a:t>
            </a:r>
          </a:p>
          <a:p>
            <a:pPr lvl="3" eaLnBrk="1" hangingPunct="1">
              <a:lnSpc>
                <a:spcPct val="90000"/>
              </a:lnSpc>
              <a:buFont typeface="Arial" pitchFamily="34" charset="0"/>
              <a:buNone/>
            </a:pPr>
            <a:endParaRPr lang="en-US" altLang="en-US" b="1" smtClean="0">
              <a:latin typeface="Arial" pitchFamily="34" charset="0"/>
              <a:cs typeface="Arial" pitchFamily="34" charset="0"/>
            </a:endParaRPr>
          </a:p>
          <a:p>
            <a:pPr lvl="3" eaLnBrk="1" hangingPunct="1">
              <a:lnSpc>
                <a:spcPct val="90000"/>
              </a:lnSpc>
              <a:buFont typeface="Arial" pitchFamily="34" charset="0"/>
              <a:buNone/>
            </a:pPr>
            <a:r>
              <a:rPr lang="en-US" altLang="en-US" b="1" smtClean="0">
                <a:latin typeface="Arial" pitchFamily="34" charset="0"/>
                <a:cs typeface="Arial" pitchFamily="34" charset="0"/>
              </a:rPr>
              <a:t>Reduced glucose tolerance (</a:t>
            </a:r>
            <a:r>
              <a:rPr lang="en-US" altLang="en-US" b="1" i="1" smtClean="0">
                <a:latin typeface="Arial" pitchFamily="34" charset="0"/>
                <a:cs typeface="Arial" pitchFamily="34" charset="0"/>
              </a:rPr>
              <a:t>impaired glucose tolerance, IGT</a:t>
            </a:r>
            <a:r>
              <a:rPr lang="en-US" altLang="en-US" b="1" smtClean="0">
                <a:latin typeface="Arial" pitchFamily="34" charset="0"/>
                <a:cs typeface="Arial" pitchFamily="34" charset="0"/>
              </a:rPr>
              <a:t>)</a:t>
            </a:r>
          </a:p>
          <a:p>
            <a:pPr lvl="2" eaLnBrk="1" hangingPunct="1">
              <a:lnSpc>
                <a:spcPct val="90000"/>
              </a:lnSpc>
              <a:buFont typeface="Arial" pitchFamily="34" charset="0"/>
              <a:buNone/>
            </a:pPr>
            <a:endParaRPr lang="en-US" altLang="en-US" sz="2000" b="1" i="1" smtClean="0">
              <a:latin typeface="Arial" pitchFamily="34" charset="0"/>
              <a:cs typeface="Arial" pitchFamily="34" charset="0"/>
            </a:endParaRPr>
          </a:p>
          <a:p>
            <a:pPr lvl="2" eaLnBrk="1" hangingPunct="1">
              <a:lnSpc>
                <a:spcPct val="90000"/>
              </a:lnSpc>
              <a:buFont typeface="Arial" pitchFamily="34" charset="0"/>
              <a:buBlip>
                <a:blip r:embed="rId2"/>
              </a:buBlip>
            </a:pPr>
            <a:r>
              <a:rPr lang="en-US" altLang="en-US" sz="2000" b="1" smtClean="0">
                <a:latin typeface="Arial" pitchFamily="34" charset="0"/>
                <a:cs typeface="Arial" pitchFamily="34" charset="0"/>
              </a:rPr>
              <a:t>Diabetes melitus</a:t>
            </a:r>
          </a:p>
          <a:p>
            <a:pPr eaLnBrk="1" hangingPunct="1">
              <a:lnSpc>
                <a:spcPct val="90000"/>
              </a:lnSpc>
              <a:buFontTx/>
              <a:buNone/>
            </a:pPr>
            <a:endParaRPr lang="en-US" altLang="en-US" sz="3600" smtClean="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extLst>
          </p:cNvPr>
          <p:cNvSpPr>
            <a:spLocks noGrp="1"/>
          </p:cNvSpPr>
          <p:nvPr>
            <p:ph type="body" sz="quarter" idx="24"/>
          </p:nvPr>
        </p:nvSpPr>
        <p:spPr>
          <a:xfrm>
            <a:off x="581026" y="215900"/>
            <a:ext cx="7540625" cy="357717"/>
          </a:xfrm>
        </p:spPr>
        <p:txBody>
          <a:bodyPr/>
          <a:lstStyle/>
          <a:p>
            <a:pPr fontAlgn="auto">
              <a:spcAft>
                <a:spcPts val="0"/>
              </a:spcAft>
              <a:defRPr/>
            </a:pPr>
            <a:r>
              <a:rPr lang="en-US"/>
              <a:t>DIAGNOSIS AND CLASSIFICATION of Diabetes</a:t>
            </a:r>
          </a:p>
          <a:p>
            <a:pPr fontAlgn="auto">
              <a:spcAft>
                <a:spcPts val="0"/>
              </a:spcAft>
              <a:defRPr/>
            </a:pPr>
            <a:endParaRPr lang="en-US"/>
          </a:p>
        </p:txBody>
      </p:sp>
      <p:sp>
        <p:nvSpPr>
          <p:cNvPr id="111621" name="TextBox 7"/>
          <p:cNvSpPr txBox="1">
            <a:spLocks noChangeArrowheads="1"/>
          </p:cNvSpPr>
          <p:nvPr/>
        </p:nvSpPr>
        <p:spPr bwMode="auto">
          <a:xfrm>
            <a:off x="0" y="6242051"/>
            <a:ext cx="7239000" cy="461665"/>
          </a:xfrm>
          <a:prstGeom prst="rect">
            <a:avLst/>
          </a:prstGeom>
          <a:noFill/>
          <a:ln w="9525">
            <a:noFill/>
            <a:miter lim="800000"/>
            <a:headEnd/>
            <a:tailEnd/>
          </a:ln>
        </p:spPr>
        <p:txBody>
          <a:bodyPr>
            <a:spAutoFit/>
          </a:bodyPr>
          <a:lstStyle/>
          <a:p>
            <a:pPr defTabSz="914400" eaLnBrk="0" hangingPunct="0"/>
            <a:r>
              <a:rPr lang="en-US" sz="1200" dirty="0">
                <a:solidFill>
                  <a:srgbClr val="A6192E"/>
                </a:solidFill>
                <a:latin typeface="Helvetica" pitchFamily="34" charset="0"/>
                <a:ea typeface="ヒラギノ角ゴ Pro W3"/>
              </a:rPr>
              <a:t>Diagnosis and Classification of Diabetes: </a:t>
            </a:r>
            <a:br>
              <a:rPr lang="en-US" sz="1200" dirty="0">
                <a:solidFill>
                  <a:srgbClr val="A6192E"/>
                </a:solidFill>
                <a:latin typeface="Helvetica" pitchFamily="34" charset="0"/>
                <a:ea typeface="ヒラギノ角ゴ Pro W3"/>
              </a:rPr>
            </a:br>
            <a:r>
              <a:rPr lang="en-US" sz="1200" i="1" dirty="0">
                <a:solidFill>
                  <a:srgbClr val="A6192E"/>
                </a:solidFill>
                <a:ea typeface="ヒラギノ角ゴ Pro W3"/>
              </a:rPr>
              <a:t>Standards of Care in Diabetes - 2024</a:t>
            </a:r>
            <a:r>
              <a:rPr lang="en-US" sz="1200" dirty="0">
                <a:solidFill>
                  <a:srgbClr val="A6192E"/>
                </a:solidFill>
                <a:latin typeface="Helvetica" pitchFamily="34" charset="0"/>
                <a:ea typeface="ヒラギノ角ゴ Pro W3"/>
              </a:rPr>
              <a:t>. </a:t>
            </a:r>
            <a:r>
              <a:rPr lang="en-US" sz="1200" i="1" dirty="0">
                <a:solidFill>
                  <a:srgbClr val="A6192E"/>
                </a:solidFill>
                <a:latin typeface="Helvetica" pitchFamily="34" charset="0"/>
                <a:ea typeface="ヒラギノ角ゴ Pro W3"/>
              </a:rPr>
              <a:t>Diabetes Care </a:t>
            </a:r>
            <a:r>
              <a:rPr lang="en-US" sz="1200" dirty="0">
                <a:solidFill>
                  <a:srgbClr val="A6192E"/>
                </a:solidFill>
                <a:latin typeface="Helvetica" pitchFamily="34" charset="0"/>
                <a:ea typeface="ヒラギノ角ゴ Pro W3"/>
              </a:rPr>
              <a:t>2024;47(Suppl. 1):S20-S42</a:t>
            </a:r>
          </a:p>
        </p:txBody>
      </p:sp>
      <p:pic>
        <p:nvPicPr>
          <p:cNvPr id="111622" name="Picture 3"/>
          <p:cNvPicPr>
            <a:picLocks noChangeAspect="1"/>
          </p:cNvPicPr>
          <p:nvPr/>
        </p:nvPicPr>
        <p:blipFill>
          <a:blip r:embed="rId2"/>
          <a:srcRect/>
          <a:stretch>
            <a:fillRect/>
          </a:stretch>
        </p:blipFill>
        <p:spPr bwMode="auto">
          <a:xfrm>
            <a:off x="736600" y="1172634"/>
            <a:ext cx="7670800" cy="4512733"/>
          </a:xfrm>
          <a:prstGeom prst="rect">
            <a:avLst/>
          </a:prstGeom>
          <a:noFill/>
          <a:ln w="9525">
            <a:noFill/>
            <a:miter lim="800000"/>
            <a:headEnd/>
            <a:tailEnd/>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0" y="0"/>
            <a:ext cx="9144000" cy="1066800"/>
          </a:xfrm>
        </p:spPr>
        <p:txBody>
          <a:bodyPr/>
          <a:lstStyle/>
          <a:p>
            <a:pPr eaLnBrk="1" hangingPunct="1"/>
            <a:r>
              <a:rPr lang="en-US" altLang="en-US" sz="3200" b="1" smtClean="0">
                <a:solidFill>
                  <a:srgbClr val="7030A0"/>
                </a:solidFill>
                <a:latin typeface="Arial" pitchFamily="34" charset="0"/>
                <a:cs typeface="Arial" pitchFamily="34" charset="0"/>
              </a:rPr>
              <a:t>DIAGNOSTIC CRITERIA</a:t>
            </a:r>
          </a:p>
        </p:txBody>
      </p:sp>
      <p:sp>
        <p:nvSpPr>
          <p:cNvPr id="32771" name="Rectangle 3"/>
          <p:cNvSpPr>
            <a:spLocks noGrp="1" noChangeArrowheads="1"/>
          </p:cNvSpPr>
          <p:nvPr>
            <p:ph idx="1"/>
          </p:nvPr>
        </p:nvSpPr>
        <p:spPr>
          <a:xfrm>
            <a:off x="228600" y="914400"/>
            <a:ext cx="8686800" cy="5410200"/>
          </a:xfrm>
        </p:spPr>
        <p:txBody>
          <a:bodyPr/>
          <a:lstStyle/>
          <a:p>
            <a:pPr algn="ctr" eaLnBrk="1" hangingPunct="1">
              <a:lnSpc>
                <a:spcPct val="30000"/>
              </a:lnSpc>
              <a:buFontTx/>
              <a:buNone/>
            </a:pPr>
            <a:endParaRPr lang="en-US" altLang="en-US" sz="4800" dirty="0" smtClean="0">
              <a:latin typeface="Dutch"/>
            </a:endParaRPr>
          </a:p>
          <a:p>
            <a:pPr eaLnBrk="1" hangingPunct="1">
              <a:lnSpc>
                <a:spcPct val="110000"/>
              </a:lnSpc>
              <a:buFont typeface="Wingdings" pitchFamily="2" charset="2"/>
              <a:buChar char="§"/>
            </a:pPr>
            <a:endParaRPr lang="en-US" altLang="en-US" sz="2000" dirty="0" smtClean="0">
              <a:latin typeface="Arial" pitchFamily="34" charset="0"/>
              <a:cs typeface="Arial" pitchFamily="34" charset="0"/>
            </a:endParaRPr>
          </a:p>
          <a:p>
            <a:pPr eaLnBrk="1" hangingPunct="1">
              <a:lnSpc>
                <a:spcPct val="110000"/>
              </a:lnSpc>
              <a:buFont typeface="Wingdings" pitchFamily="2" charset="2"/>
              <a:buChar char="§"/>
            </a:pPr>
            <a:r>
              <a:rPr lang="en-US" altLang="en-US" sz="2000" b="1" dirty="0" err="1" smtClean="0">
                <a:latin typeface="Arial" pitchFamily="34" charset="0"/>
                <a:cs typeface="Arial" pitchFamily="34" charset="0"/>
              </a:rPr>
              <a:t>glycemia</a:t>
            </a:r>
            <a:r>
              <a:rPr lang="en-US" altLang="en-US" sz="2000" b="1" dirty="0" smtClean="0">
                <a:latin typeface="Arial" pitchFamily="34" charset="0"/>
                <a:cs typeface="Arial" pitchFamily="34" charset="0"/>
              </a:rPr>
              <a:t> in the morning (in the morning) greater than 7.0mM/l measured at least twice in two non-consecutive days</a:t>
            </a:r>
          </a:p>
          <a:p>
            <a:pPr eaLnBrk="1" hangingPunct="1">
              <a:lnSpc>
                <a:spcPct val="110000"/>
              </a:lnSpc>
              <a:buFont typeface="Wingdings" pitchFamily="2" charset="2"/>
              <a:buChar char="§"/>
            </a:pPr>
            <a:endParaRPr lang="en-US" altLang="en-US" sz="2000" b="1" dirty="0" smtClean="0">
              <a:latin typeface="Arial" pitchFamily="34" charset="0"/>
              <a:cs typeface="Arial" pitchFamily="34" charset="0"/>
            </a:endParaRPr>
          </a:p>
          <a:p>
            <a:pPr eaLnBrk="1" hangingPunct="1">
              <a:lnSpc>
                <a:spcPct val="110000"/>
              </a:lnSpc>
              <a:buFont typeface="Wingdings" pitchFamily="2" charset="2"/>
              <a:buChar char="§"/>
            </a:pPr>
            <a:r>
              <a:rPr lang="en-US" altLang="en-US" sz="2000" b="1" dirty="0" err="1" smtClean="0">
                <a:latin typeface="Arial" pitchFamily="34" charset="0"/>
                <a:cs typeface="Arial" pitchFamily="34" charset="0"/>
              </a:rPr>
              <a:t>glycemia</a:t>
            </a:r>
            <a:r>
              <a:rPr lang="en-US" altLang="en-US" sz="2000" b="1" dirty="0" smtClean="0">
                <a:latin typeface="Arial" pitchFamily="34" charset="0"/>
                <a:cs typeface="Arial" pitchFamily="34" charset="0"/>
              </a:rPr>
              <a:t> measured at any time of the day (regardless of the meal) greater than 11.1 </a:t>
            </a:r>
            <a:r>
              <a:rPr lang="en-US" altLang="en-US" sz="2000" b="1" dirty="0" err="1" smtClean="0">
                <a:latin typeface="Arial" pitchFamily="34" charset="0"/>
                <a:cs typeface="Arial" pitchFamily="34" charset="0"/>
              </a:rPr>
              <a:t>mM</a:t>
            </a:r>
            <a:r>
              <a:rPr lang="en-US" altLang="en-US" sz="2000" b="1" dirty="0" smtClean="0">
                <a:latin typeface="Arial" pitchFamily="34" charset="0"/>
                <a:cs typeface="Arial" pitchFamily="34" charset="0"/>
              </a:rPr>
              <a:t>/l</a:t>
            </a:r>
            <a:endParaRPr lang="sr-Latn-CS" altLang="en-US" sz="2000" b="1" dirty="0" smtClean="0">
              <a:latin typeface="Arial" pitchFamily="34" charset="0"/>
              <a:cs typeface="Arial" pitchFamily="34" charset="0"/>
            </a:endParaRPr>
          </a:p>
          <a:p>
            <a:pPr eaLnBrk="1" hangingPunct="1">
              <a:lnSpc>
                <a:spcPct val="110000"/>
              </a:lnSpc>
              <a:buFont typeface="Wingdings" pitchFamily="2" charset="2"/>
              <a:buChar char="§"/>
            </a:pPr>
            <a:endParaRPr lang="en-US" altLang="en-US" sz="2000" b="1" dirty="0" smtClean="0">
              <a:latin typeface="Arial" pitchFamily="34" charset="0"/>
              <a:cs typeface="Arial" pitchFamily="34" charset="0"/>
            </a:endParaRPr>
          </a:p>
          <a:p>
            <a:pPr eaLnBrk="1" hangingPunct="1">
              <a:lnSpc>
                <a:spcPct val="110000"/>
              </a:lnSpc>
              <a:buFont typeface="Wingdings" pitchFamily="2" charset="2"/>
              <a:buChar char="§"/>
            </a:pPr>
            <a:r>
              <a:rPr lang="en-US" altLang="en-US" sz="2000" b="1" dirty="0" smtClean="0">
                <a:latin typeface="Arial" pitchFamily="34" charset="0"/>
                <a:cs typeface="Arial" pitchFamily="34" charset="0"/>
              </a:rPr>
              <a:t>it is necessary that the patient has the classic symptoms of the disease (</a:t>
            </a:r>
            <a:r>
              <a:rPr lang="en-US" altLang="en-US" sz="2000" b="1" dirty="0" err="1" smtClean="0">
                <a:latin typeface="Arial" pitchFamily="34" charset="0"/>
                <a:cs typeface="Arial" pitchFamily="34" charset="0"/>
              </a:rPr>
              <a:t>polyuria</a:t>
            </a:r>
            <a:r>
              <a:rPr lang="en-US" altLang="en-US" sz="2000" b="1" dirty="0" smtClean="0">
                <a:latin typeface="Arial" pitchFamily="34" charset="0"/>
                <a:cs typeface="Arial" pitchFamily="34" charset="0"/>
              </a:rPr>
              <a:t>, </a:t>
            </a:r>
            <a:r>
              <a:rPr lang="en-US" altLang="en-US" sz="2000" b="1" dirty="0" err="1" smtClean="0">
                <a:latin typeface="Arial" pitchFamily="34" charset="0"/>
                <a:cs typeface="Arial" pitchFamily="34" charset="0"/>
              </a:rPr>
              <a:t>polydipsia</a:t>
            </a:r>
            <a:r>
              <a:rPr lang="en-US" altLang="en-US" sz="2000" b="1" dirty="0" smtClean="0">
                <a:latin typeface="Arial" pitchFamily="34" charset="0"/>
                <a:cs typeface="Arial" pitchFamily="34" charset="0"/>
              </a:rPr>
              <a:t> and </a:t>
            </a:r>
            <a:r>
              <a:rPr lang="en-US" altLang="en-US" sz="2000" b="1" dirty="0" err="1" smtClean="0">
                <a:latin typeface="Arial" pitchFamily="34" charset="0"/>
                <a:cs typeface="Arial" pitchFamily="34" charset="0"/>
              </a:rPr>
              <a:t>polyphagia</a:t>
            </a:r>
            <a:r>
              <a:rPr lang="en-US" altLang="en-US" sz="2000" b="1" dirty="0" smtClean="0">
                <a:latin typeface="Arial" pitchFamily="34" charset="0"/>
                <a:cs typeface="Arial" pitchFamily="34" charset="0"/>
              </a:rPr>
              <a:t> with weight loss).</a:t>
            </a:r>
            <a:endParaRPr lang="sr-Cyrl-CS" altLang="en-US" sz="2000" b="1" dirty="0" smtClean="0">
              <a:latin typeface="Arial" pitchFamily="34" charset="0"/>
              <a:cs typeface="Arial" pitchFamily="34" charset="0"/>
            </a:endParaRPr>
          </a:p>
          <a:p>
            <a:pPr eaLnBrk="1" hangingPunct="1">
              <a:lnSpc>
                <a:spcPct val="110000"/>
              </a:lnSpc>
              <a:buFont typeface="Wingdings" pitchFamily="2" charset="2"/>
              <a:buChar char="§"/>
            </a:pPr>
            <a:endParaRPr lang="en-US" altLang="en-US" sz="2000" b="1" dirty="0" smtClean="0">
              <a:latin typeface="Arial" pitchFamily="34" charset="0"/>
              <a:cs typeface="Arial" pitchFamily="34" charset="0"/>
            </a:endParaRPr>
          </a:p>
          <a:p>
            <a:pPr eaLnBrk="1" hangingPunct="1">
              <a:lnSpc>
                <a:spcPct val="110000"/>
              </a:lnSpc>
              <a:buFont typeface="Wingdings" pitchFamily="2" charset="2"/>
              <a:buChar char="§"/>
            </a:pPr>
            <a:r>
              <a:rPr lang="en-US" altLang="en-US" sz="2000" b="1" dirty="0" err="1" smtClean="0">
                <a:latin typeface="Arial" pitchFamily="34" charset="0"/>
                <a:cs typeface="Arial" pitchFamily="34" charset="0"/>
              </a:rPr>
              <a:t>glycemia</a:t>
            </a:r>
            <a:r>
              <a:rPr lang="en-US" altLang="en-US" sz="2000" b="1" dirty="0" smtClean="0">
                <a:latin typeface="Arial" pitchFamily="34" charset="0"/>
                <a:cs typeface="Arial" pitchFamily="34" charset="0"/>
              </a:rPr>
              <a:t> in 120. min OGTT greater than 11.1 </a:t>
            </a:r>
            <a:r>
              <a:rPr lang="en-US" altLang="en-US" sz="2000" b="1" dirty="0" err="1" smtClean="0">
                <a:latin typeface="Arial" pitchFamily="34" charset="0"/>
                <a:cs typeface="Arial" pitchFamily="34" charset="0"/>
              </a:rPr>
              <a:t>mM</a:t>
            </a:r>
            <a:r>
              <a:rPr lang="en-US" altLang="en-US" sz="2000" b="1" dirty="0" smtClean="0">
                <a:latin typeface="Arial" pitchFamily="34" charset="0"/>
                <a:cs typeface="Arial" pitchFamily="34" charset="0"/>
              </a:rPr>
              <a:t>/l</a:t>
            </a:r>
            <a:endParaRPr lang="sr-Latn-CS" altLang="en-US" sz="2000" b="1" dirty="0" smtClean="0">
              <a:latin typeface="Arial" pitchFamily="34" charset="0"/>
              <a:cs typeface="Arial" pitchFamily="34" charset="0"/>
            </a:endParaRPr>
          </a:p>
          <a:p>
            <a:pPr eaLnBrk="1" hangingPunct="1">
              <a:lnSpc>
                <a:spcPct val="110000"/>
              </a:lnSpc>
              <a:buFont typeface="Wingdings" pitchFamily="2" charset="2"/>
              <a:buChar char="§"/>
            </a:pPr>
            <a:endParaRPr lang="en-US" altLang="en-US" sz="2000"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extLst>
          </p:cNvPr>
          <p:cNvSpPr>
            <a:spLocks noGrp="1"/>
          </p:cNvSpPr>
          <p:nvPr>
            <p:ph type="body" sz="quarter" idx="24"/>
          </p:nvPr>
        </p:nvSpPr>
        <p:spPr>
          <a:xfrm>
            <a:off x="581026" y="215900"/>
            <a:ext cx="7540625" cy="357717"/>
          </a:xfrm>
        </p:spPr>
        <p:txBody>
          <a:bodyPr/>
          <a:lstStyle/>
          <a:p>
            <a:pPr fontAlgn="auto">
              <a:spcAft>
                <a:spcPts val="0"/>
              </a:spcAft>
              <a:defRPr/>
            </a:pPr>
            <a:r>
              <a:rPr lang="en-US"/>
              <a:t>DIAGNOSIS AND CLASSIFICATION of Diabetes</a:t>
            </a:r>
          </a:p>
          <a:p>
            <a:pPr fontAlgn="auto">
              <a:spcAft>
                <a:spcPts val="0"/>
              </a:spcAft>
              <a:defRPr/>
            </a:pPr>
            <a:endParaRPr lang="en-US"/>
          </a:p>
        </p:txBody>
      </p:sp>
      <p:sp>
        <p:nvSpPr>
          <p:cNvPr id="108549" name="TextBox 7"/>
          <p:cNvSpPr txBox="1">
            <a:spLocks noChangeArrowheads="1"/>
          </p:cNvSpPr>
          <p:nvPr/>
        </p:nvSpPr>
        <p:spPr bwMode="auto">
          <a:xfrm>
            <a:off x="0" y="6242051"/>
            <a:ext cx="7239000" cy="461665"/>
          </a:xfrm>
          <a:prstGeom prst="rect">
            <a:avLst/>
          </a:prstGeom>
          <a:noFill/>
          <a:ln w="9525">
            <a:noFill/>
            <a:miter lim="800000"/>
            <a:headEnd/>
            <a:tailEnd/>
          </a:ln>
        </p:spPr>
        <p:txBody>
          <a:bodyPr>
            <a:spAutoFit/>
          </a:bodyPr>
          <a:lstStyle/>
          <a:p>
            <a:pPr defTabSz="914400" eaLnBrk="0" hangingPunct="0"/>
            <a:r>
              <a:rPr lang="en-US" sz="1200">
                <a:solidFill>
                  <a:srgbClr val="A6192E"/>
                </a:solidFill>
                <a:latin typeface="Helvetica" pitchFamily="34" charset="0"/>
                <a:ea typeface="ヒラギノ角ゴ Pro W3"/>
              </a:rPr>
              <a:t>Diagnosis and Classification of Diabetes: </a:t>
            </a:r>
            <a:br>
              <a:rPr lang="en-US" sz="1200">
                <a:solidFill>
                  <a:srgbClr val="A6192E"/>
                </a:solidFill>
                <a:latin typeface="Helvetica" pitchFamily="34" charset="0"/>
                <a:ea typeface="ヒラギノ角ゴ Pro W3"/>
              </a:rPr>
            </a:br>
            <a:r>
              <a:rPr lang="en-US" sz="1200" i="1">
                <a:solidFill>
                  <a:srgbClr val="A6192E"/>
                </a:solidFill>
                <a:ea typeface="ヒラギノ角ゴ Pro W3"/>
              </a:rPr>
              <a:t>Standards of Care in Diabetes - 2024</a:t>
            </a:r>
            <a:r>
              <a:rPr lang="en-US" sz="1200">
                <a:solidFill>
                  <a:srgbClr val="A6192E"/>
                </a:solidFill>
                <a:latin typeface="Helvetica" pitchFamily="34" charset="0"/>
                <a:ea typeface="ヒラギノ角ゴ Pro W3"/>
              </a:rPr>
              <a:t>. </a:t>
            </a:r>
            <a:r>
              <a:rPr lang="en-US" sz="1200" i="1">
                <a:solidFill>
                  <a:srgbClr val="A6192E"/>
                </a:solidFill>
                <a:latin typeface="Helvetica" pitchFamily="34" charset="0"/>
                <a:ea typeface="ヒラギノ角ゴ Pro W3"/>
              </a:rPr>
              <a:t>Diabetes Care </a:t>
            </a:r>
            <a:r>
              <a:rPr lang="en-US" sz="1200">
                <a:solidFill>
                  <a:srgbClr val="A6192E"/>
                </a:solidFill>
                <a:latin typeface="Helvetica" pitchFamily="34" charset="0"/>
                <a:ea typeface="ヒラギノ角ゴ Pro W3"/>
              </a:rPr>
              <a:t>2024;47(Suppl. 1):S20-S42</a:t>
            </a:r>
          </a:p>
        </p:txBody>
      </p:sp>
      <p:pic>
        <p:nvPicPr>
          <p:cNvPr id="108550" name="Picture 6"/>
          <p:cNvPicPr>
            <a:picLocks noChangeAspect="1"/>
          </p:cNvPicPr>
          <p:nvPr/>
        </p:nvPicPr>
        <p:blipFill>
          <a:blip r:embed="rId2"/>
          <a:srcRect/>
          <a:stretch>
            <a:fillRect/>
          </a:stretch>
        </p:blipFill>
        <p:spPr bwMode="auto">
          <a:xfrm>
            <a:off x="1638300" y="751418"/>
            <a:ext cx="5600700" cy="5355167"/>
          </a:xfrm>
          <a:prstGeom prst="rect">
            <a:avLst/>
          </a:prstGeom>
          <a:noFill/>
          <a:ln w="9525">
            <a:noFill/>
            <a:miter lim="800000"/>
            <a:headEnd/>
            <a:tailEnd/>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extLst>
          </p:cNvPr>
          <p:cNvSpPr>
            <a:spLocks noGrp="1"/>
          </p:cNvSpPr>
          <p:nvPr>
            <p:ph type="body" sz="quarter" idx="24"/>
          </p:nvPr>
        </p:nvSpPr>
        <p:spPr>
          <a:xfrm>
            <a:off x="581026" y="215900"/>
            <a:ext cx="7540625" cy="357717"/>
          </a:xfrm>
        </p:spPr>
        <p:txBody>
          <a:bodyPr/>
          <a:lstStyle/>
          <a:p>
            <a:pPr fontAlgn="auto">
              <a:spcAft>
                <a:spcPts val="0"/>
              </a:spcAft>
              <a:defRPr/>
            </a:pPr>
            <a:r>
              <a:rPr lang="en-US"/>
              <a:t>DIAGNOSIS AND CLASSIFICATION of Diabetes</a:t>
            </a:r>
          </a:p>
        </p:txBody>
      </p:sp>
      <p:sp>
        <p:nvSpPr>
          <p:cNvPr id="121859" name="TextBox 11"/>
          <p:cNvSpPr txBox="1">
            <a:spLocks noChangeArrowheads="1"/>
          </p:cNvSpPr>
          <p:nvPr/>
        </p:nvSpPr>
        <p:spPr bwMode="auto">
          <a:xfrm>
            <a:off x="136525" y="6335184"/>
            <a:ext cx="7239000" cy="461665"/>
          </a:xfrm>
          <a:prstGeom prst="rect">
            <a:avLst/>
          </a:prstGeom>
          <a:noFill/>
          <a:ln w="9525">
            <a:noFill/>
            <a:miter lim="800000"/>
            <a:headEnd/>
            <a:tailEnd/>
          </a:ln>
        </p:spPr>
        <p:txBody>
          <a:bodyPr>
            <a:spAutoFit/>
          </a:bodyPr>
          <a:lstStyle/>
          <a:p>
            <a:pPr defTabSz="914400" eaLnBrk="0" hangingPunct="0"/>
            <a:r>
              <a:rPr lang="en-US" sz="1200">
                <a:solidFill>
                  <a:srgbClr val="A6192E"/>
                </a:solidFill>
                <a:latin typeface="Helvetica" pitchFamily="34" charset="0"/>
                <a:ea typeface="ヒラギノ角ゴ Pro W3"/>
              </a:rPr>
              <a:t>Diagnosis and Classification of Diabetes: </a:t>
            </a:r>
            <a:br>
              <a:rPr lang="en-US" sz="1200">
                <a:solidFill>
                  <a:srgbClr val="A6192E"/>
                </a:solidFill>
                <a:latin typeface="Helvetica" pitchFamily="34" charset="0"/>
                <a:ea typeface="ヒラギノ角ゴ Pro W3"/>
              </a:rPr>
            </a:br>
            <a:r>
              <a:rPr lang="en-US" sz="1200" i="1">
                <a:solidFill>
                  <a:srgbClr val="A6192E"/>
                </a:solidFill>
                <a:ea typeface="ヒラギノ角ゴ Pro W3"/>
              </a:rPr>
              <a:t>Standards of Care in Diabetes - 2024</a:t>
            </a:r>
            <a:r>
              <a:rPr lang="en-US" sz="1200">
                <a:solidFill>
                  <a:srgbClr val="A6192E"/>
                </a:solidFill>
                <a:latin typeface="Helvetica" pitchFamily="34" charset="0"/>
                <a:ea typeface="ヒラギノ角ゴ Pro W3"/>
              </a:rPr>
              <a:t>. </a:t>
            </a:r>
            <a:r>
              <a:rPr lang="en-US" sz="1200" i="1">
                <a:solidFill>
                  <a:srgbClr val="A6192E"/>
                </a:solidFill>
                <a:latin typeface="Helvetica" pitchFamily="34" charset="0"/>
                <a:ea typeface="ヒラギノ角ゴ Pro W3"/>
              </a:rPr>
              <a:t>Diabetes Care </a:t>
            </a:r>
            <a:r>
              <a:rPr lang="en-US" sz="1200">
                <a:solidFill>
                  <a:srgbClr val="A6192E"/>
                </a:solidFill>
                <a:latin typeface="Helvetica" pitchFamily="34" charset="0"/>
                <a:ea typeface="ヒラギノ角ゴ Pro W3"/>
              </a:rPr>
              <a:t>2024;47(Suppl. 1):S20-S42</a:t>
            </a:r>
          </a:p>
        </p:txBody>
      </p:sp>
      <p:pic>
        <p:nvPicPr>
          <p:cNvPr id="121860" name="Picture 13"/>
          <p:cNvPicPr>
            <a:picLocks noChangeAspect="1"/>
          </p:cNvPicPr>
          <p:nvPr/>
        </p:nvPicPr>
        <p:blipFill>
          <a:blip r:embed="rId2"/>
          <a:srcRect/>
          <a:stretch>
            <a:fillRect/>
          </a:stretch>
        </p:blipFill>
        <p:spPr bwMode="auto">
          <a:xfrm>
            <a:off x="2012950" y="683684"/>
            <a:ext cx="5137150" cy="5712883"/>
          </a:xfrm>
          <a:prstGeom prst="rect">
            <a:avLst/>
          </a:prstGeom>
          <a:noFill/>
          <a:ln w="9525">
            <a:noFill/>
            <a:miter lim="800000"/>
            <a:headEnd/>
            <a:tailEnd/>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extLst>
          </p:cNvPr>
          <p:cNvSpPr>
            <a:spLocks noGrp="1"/>
          </p:cNvSpPr>
          <p:nvPr>
            <p:ph type="body" sz="quarter" idx="24"/>
          </p:nvPr>
        </p:nvSpPr>
        <p:spPr>
          <a:xfrm>
            <a:off x="581026" y="215900"/>
            <a:ext cx="7540625" cy="357717"/>
          </a:xfrm>
        </p:spPr>
        <p:txBody>
          <a:bodyPr/>
          <a:lstStyle/>
          <a:p>
            <a:pPr fontAlgn="auto">
              <a:spcAft>
                <a:spcPts val="0"/>
              </a:spcAft>
              <a:defRPr/>
            </a:pPr>
            <a:r>
              <a:rPr lang="en-US"/>
              <a:t>DIAGNOSIS AND CLASSIFICATION of Diabetes</a:t>
            </a:r>
          </a:p>
        </p:txBody>
      </p:sp>
      <p:sp>
        <p:nvSpPr>
          <p:cNvPr id="134147" name="TextBox 5"/>
          <p:cNvSpPr txBox="1">
            <a:spLocks noChangeArrowheads="1"/>
          </p:cNvSpPr>
          <p:nvPr/>
        </p:nvSpPr>
        <p:spPr bwMode="auto">
          <a:xfrm>
            <a:off x="136525" y="6335184"/>
            <a:ext cx="7239000" cy="461665"/>
          </a:xfrm>
          <a:prstGeom prst="rect">
            <a:avLst/>
          </a:prstGeom>
          <a:noFill/>
          <a:ln w="9525">
            <a:noFill/>
            <a:miter lim="800000"/>
            <a:headEnd/>
            <a:tailEnd/>
          </a:ln>
        </p:spPr>
        <p:txBody>
          <a:bodyPr>
            <a:spAutoFit/>
          </a:bodyPr>
          <a:lstStyle/>
          <a:p>
            <a:pPr defTabSz="914400" eaLnBrk="0" hangingPunct="0"/>
            <a:r>
              <a:rPr lang="en-US" sz="1200">
                <a:solidFill>
                  <a:srgbClr val="A6192E"/>
                </a:solidFill>
                <a:latin typeface="Helvetica" pitchFamily="34" charset="0"/>
                <a:ea typeface="ヒラギノ角ゴ Pro W3"/>
              </a:rPr>
              <a:t>Diagnosis and Classification of Diabetes: </a:t>
            </a:r>
            <a:br>
              <a:rPr lang="en-US" sz="1200">
                <a:solidFill>
                  <a:srgbClr val="A6192E"/>
                </a:solidFill>
                <a:latin typeface="Helvetica" pitchFamily="34" charset="0"/>
                <a:ea typeface="ヒラギノ角ゴ Pro W3"/>
              </a:rPr>
            </a:br>
            <a:r>
              <a:rPr lang="en-US" sz="1200" i="1">
                <a:solidFill>
                  <a:srgbClr val="A6192E"/>
                </a:solidFill>
                <a:ea typeface="ヒラギノ角ゴ Pro W3"/>
              </a:rPr>
              <a:t>Standards of Care in Diabetes - 2024</a:t>
            </a:r>
            <a:r>
              <a:rPr lang="en-US" sz="1200">
                <a:solidFill>
                  <a:srgbClr val="A6192E"/>
                </a:solidFill>
                <a:latin typeface="Helvetica" pitchFamily="34" charset="0"/>
                <a:ea typeface="ヒラギノ角ゴ Pro W3"/>
              </a:rPr>
              <a:t>. </a:t>
            </a:r>
            <a:r>
              <a:rPr lang="en-US" sz="1200" i="1">
                <a:solidFill>
                  <a:srgbClr val="A6192E"/>
                </a:solidFill>
                <a:latin typeface="Helvetica" pitchFamily="34" charset="0"/>
                <a:ea typeface="ヒラギノ角ゴ Pro W3"/>
              </a:rPr>
              <a:t>Diabetes Care </a:t>
            </a:r>
            <a:r>
              <a:rPr lang="en-US" sz="1200">
                <a:solidFill>
                  <a:srgbClr val="A6192E"/>
                </a:solidFill>
                <a:latin typeface="Helvetica" pitchFamily="34" charset="0"/>
                <a:ea typeface="ヒラギノ角ゴ Pro W3"/>
              </a:rPr>
              <a:t>2024;47(Suppl. 1):S20-S42</a:t>
            </a:r>
          </a:p>
        </p:txBody>
      </p:sp>
      <p:pic>
        <p:nvPicPr>
          <p:cNvPr id="134148" name="Picture 4"/>
          <p:cNvPicPr>
            <a:picLocks noChangeAspect="1"/>
          </p:cNvPicPr>
          <p:nvPr/>
        </p:nvPicPr>
        <p:blipFill>
          <a:blip r:embed="rId2"/>
          <a:srcRect/>
          <a:stretch>
            <a:fillRect/>
          </a:stretch>
        </p:blipFill>
        <p:spPr bwMode="auto">
          <a:xfrm>
            <a:off x="2079625" y="596900"/>
            <a:ext cx="4610100" cy="5613400"/>
          </a:xfrm>
          <a:prstGeom prst="rect">
            <a:avLst/>
          </a:prstGeom>
          <a:noFill/>
          <a:ln w="9525">
            <a:no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 xmlns:a16="http://schemas.microsoft.com/office/drawing/2014/main" id="{A31B2ED6-EE9B-E64F-A4F5-2F901C57D519}"/>
              </a:ext>
            </a:extLst>
          </p:cNvPr>
          <p:cNvPicPr>
            <a:picLocks noChangeAspect="1"/>
          </p:cNvPicPr>
          <p:nvPr/>
        </p:nvPicPr>
        <p:blipFill>
          <a:blip r:embed="rId2"/>
          <a:stretch>
            <a:fillRect/>
          </a:stretch>
        </p:blipFill>
        <p:spPr>
          <a:xfrm>
            <a:off x="2189268" y="1480661"/>
            <a:ext cx="4765465" cy="3433503"/>
          </a:xfrm>
          <a:prstGeom prst="rect">
            <a:avLst/>
          </a:prstGeom>
        </p:spPr>
      </p:pic>
      <p:sp>
        <p:nvSpPr>
          <p:cNvPr id="6" name="Title 3">
            <a:extLst>
              <a:ext uri="{FF2B5EF4-FFF2-40B4-BE49-F238E27FC236}">
                <a16:creationId xmlns="" xmlns:a16="http://schemas.microsoft.com/office/drawing/2014/main" id="{9D0D6002-1E08-C545-91C8-9D21DF283207}"/>
              </a:ext>
            </a:extLst>
          </p:cNvPr>
          <p:cNvSpPr txBox="1">
            <a:spLocks/>
          </p:cNvSpPr>
          <p:nvPr/>
        </p:nvSpPr>
        <p:spPr>
          <a:xfrm>
            <a:off x="782657" y="-3175"/>
            <a:ext cx="78867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000" b="0" i="0" kern="1200">
                <a:solidFill>
                  <a:srgbClr val="332F4F"/>
                </a:solidFill>
                <a:latin typeface="MetaSerifPro-Medium" panose="02010604050101020102" pitchFamily="2" charset="0"/>
                <a:ea typeface="+mj-ea"/>
                <a:cs typeface="MetaSerifPro-Medium" panose="02010604050101020102" pitchFamily="2" charset="0"/>
              </a:defRPr>
            </a:lvl1pPr>
          </a:lstStyle>
          <a:p>
            <a:pPr>
              <a:lnSpc>
                <a:spcPct val="100000"/>
              </a:lnSpc>
            </a:pPr>
            <a:r>
              <a:rPr lang="en-US" b="1" dirty="0">
                <a:latin typeface="Cambria" panose="02040503050406030204" pitchFamily="18" charset="0"/>
              </a:rPr>
              <a:t>Number of people with diabetes</a:t>
            </a:r>
            <a:r>
              <a:rPr lang="en-US" dirty="0"/>
              <a:t/>
            </a:r>
            <a:br>
              <a:rPr lang="en-US" dirty="0"/>
            </a:br>
            <a:r>
              <a:rPr lang="en-US" sz="1400" dirty="0">
                <a:latin typeface="+mn-lt"/>
                <a:cs typeface="Arial" panose="020B0604020202020204" pitchFamily="34" charset="0"/>
              </a:rPr>
              <a:t>Aged 20</a:t>
            </a:r>
            <a:r>
              <a:rPr lang="en-GB" sz="1400" dirty="0">
                <a:latin typeface="+mn-lt"/>
                <a:cs typeface="Arial" panose="020B0604020202020204" pitchFamily="34" charset="0"/>
              </a:rPr>
              <a:t>–</a:t>
            </a:r>
            <a:r>
              <a:rPr lang="en-US" sz="1400" dirty="0">
                <a:latin typeface="+mn-lt"/>
                <a:cs typeface="Arial" panose="020B0604020202020204" pitchFamily="34" charset="0"/>
              </a:rPr>
              <a:t>79 years globally and by IDF region</a:t>
            </a:r>
            <a:endParaRPr lang="en-US" sz="2400" dirty="0">
              <a:latin typeface="+mn-lt"/>
              <a:cs typeface="Arial" panose="020B0604020202020204" pitchFamily="34" charset="0"/>
            </a:endParaRPr>
          </a:p>
        </p:txBody>
      </p:sp>
      <p:pic>
        <p:nvPicPr>
          <p:cNvPr id="34" name="Picture 33" descr="A picture containing text&#10;&#10;Description automatically generated">
            <a:extLst>
              <a:ext uri="{FF2B5EF4-FFF2-40B4-BE49-F238E27FC236}">
                <a16:creationId xmlns="" xmlns:a16="http://schemas.microsoft.com/office/drawing/2014/main" id="{54311A76-4D85-A54B-80F1-0986D792B378}"/>
              </a:ext>
            </a:extLst>
          </p:cNvPr>
          <p:cNvPicPr>
            <a:picLocks noChangeAspect="1"/>
          </p:cNvPicPr>
          <p:nvPr/>
        </p:nvPicPr>
        <p:blipFill rotWithShape="1">
          <a:blip r:embed="rId3" cstate="print">
            <a:extLst>
              <a:ext uri="{28A0092B-C50C-407E-A947-70E740481C1C}">
                <a14:useLocalDpi xmlns="" xmlns:a14="http://schemas.microsoft.com/office/drawing/2010/main"/>
              </a:ext>
            </a:extLst>
          </a:blip>
          <a:srcRect/>
          <a:stretch/>
        </p:blipFill>
        <p:spPr>
          <a:xfrm>
            <a:off x="6899148" y="1870716"/>
            <a:ext cx="1710519" cy="893259"/>
          </a:xfrm>
          <a:prstGeom prst="rect">
            <a:avLst/>
          </a:prstGeom>
        </p:spPr>
      </p:pic>
      <p:pic>
        <p:nvPicPr>
          <p:cNvPr id="36" name="Picture 35" descr="A picture containing text&#10;&#10;Description automatically generated">
            <a:extLst>
              <a:ext uri="{FF2B5EF4-FFF2-40B4-BE49-F238E27FC236}">
                <a16:creationId xmlns="" xmlns:a16="http://schemas.microsoft.com/office/drawing/2014/main" id="{0F8EF024-A49F-C849-BE31-5AA6C8FB55C6}"/>
              </a:ext>
            </a:extLst>
          </p:cNvPr>
          <p:cNvPicPr>
            <a:picLocks noChangeAspect="1"/>
          </p:cNvPicPr>
          <p:nvPr/>
        </p:nvPicPr>
        <p:blipFill rotWithShape="1">
          <a:blip r:embed="rId4" cstate="print">
            <a:extLst>
              <a:ext uri="{28A0092B-C50C-407E-A947-70E740481C1C}">
                <a14:useLocalDpi xmlns="" xmlns:a14="http://schemas.microsoft.com/office/drawing/2010/main"/>
              </a:ext>
            </a:extLst>
          </a:blip>
          <a:srcRect/>
          <a:stretch/>
        </p:blipFill>
        <p:spPr>
          <a:xfrm>
            <a:off x="4726007" y="5081579"/>
            <a:ext cx="1702650" cy="914400"/>
          </a:xfrm>
          <a:prstGeom prst="rect">
            <a:avLst/>
          </a:prstGeom>
        </p:spPr>
      </p:pic>
      <p:pic>
        <p:nvPicPr>
          <p:cNvPr id="38" name="Picture 37" descr="A picture containing text&#10;&#10;Description automatically generated">
            <a:extLst>
              <a:ext uri="{FF2B5EF4-FFF2-40B4-BE49-F238E27FC236}">
                <a16:creationId xmlns="" xmlns:a16="http://schemas.microsoft.com/office/drawing/2014/main" id="{41B494F8-79B5-0C43-826E-BA8C3D29C210}"/>
              </a:ext>
            </a:extLst>
          </p:cNvPr>
          <p:cNvPicPr>
            <a:picLocks noChangeAspect="1"/>
          </p:cNvPicPr>
          <p:nvPr/>
        </p:nvPicPr>
        <p:blipFill rotWithShape="1">
          <a:blip r:embed="rId5" cstate="print">
            <a:extLst>
              <a:ext uri="{28A0092B-C50C-407E-A947-70E740481C1C}">
                <a14:useLocalDpi xmlns="" xmlns:a14="http://schemas.microsoft.com/office/drawing/2010/main"/>
              </a:ext>
            </a:extLst>
          </a:blip>
          <a:srcRect/>
          <a:stretch/>
        </p:blipFill>
        <p:spPr>
          <a:xfrm>
            <a:off x="902631" y="2521966"/>
            <a:ext cx="1709206" cy="940174"/>
          </a:xfrm>
          <a:prstGeom prst="rect">
            <a:avLst/>
          </a:prstGeom>
        </p:spPr>
      </p:pic>
      <p:pic>
        <p:nvPicPr>
          <p:cNvPr id="40" name="Picture 39" descr="A picture containing text&#10;&#10;Description automatically generated">
            <a:extLst>
              <a:ext uri="{FF2B5EF4-FFF2-40B4-BE49-F238E27FC236}">
                <a16:creationId xmlns="" xmlns:a16="http://schemas.microsoft.com/office/drawing/2014/main" id="{7BA05DBF-00F7-CE44-9797-F9D202BC6F3C}"/>
              </a:ext>
            </a:extLst>
          </p:cNvPr>
          <p:cNvPicPr>
            <a:picLocks noChangeAspect="1"/>
          </p:cNvPicPr>
          <p:nvPr/>
        </p:nvPicPr>
        <p:blipFill rotWithShape="1">
          <a:blip r:embed="rId6" cstate="print">
            <a:extLst>
              <a:ext uri="{28A0092B-C50C-407E-A947-70E740481C1C}">
                <a14:useLocalDpi xmlns="" xmlns:a14="http://schemas.microsoft.com/office/drawing/2010/main"/>
              </a:ext>
            </a:extLst>
          </a:blip>
          <a:srcRect/>
          <a:stretch/>
        </p:blipFill>
        <p:spPr>
          <a:xfrm>
            <a:off x="1548065" y="3846850"/>
            <a:ext cx="1710519" cy="870374"/>
          </a:xfrm>
          <a:prstGeom prst="rect">
            <a:avLst/>
          </a:prstGeom>
        </p:spPr>
      </p:pic>
      <p:pic>
        <p:nvPicPr>
          <p:cNvPr id="42" name="Picture 41" descr="A picture containing graphical user interface&#10;&#10;Description automatically generated">
            <a:extLst>
              <a:ext uri="{FF2B5EF4-FFF2-40B4-BE49-F238E27FC236}">
                <a16:creationId xmlns="" xmlns:a16="http://schemas.microsoft.com/office/drawing/2014/main" id="{5A977133-D9FC-184F-B344-F9E8E9940456}"/>
              </a:ext>
            </a:extLst>
          </p:cNvPr>
          <p:cNvPicPr>
            <a:picLocks noChangeAspect="1"/>
          </p:cNvPicPr>
          <p:nvPr/>
        </p:nvPicPr>
        <p:blipFill rotWithShape="1">
          <a:blip r:embed="rId7" cstate="print">
            <a:extLst>
              <a:ext uri="{28A0092B-C50C-407E-A947-70E740481C1C}">
                <a14:useLocalDpi xmlns="" xmlns:a14="http://schemas.microsoft.com/office/drawing/2010/main"/>
              </a:ext>
            </a:extLst>
          </a:blip>
          <a:srcRect/>
          <a:stretch/>
        </p:blipFill>
        <p:spPr>
          <a:xfrm>
            <a:off x="6915267" y="3238305"/>
            <a:ext cx="1706433" cy="874070"/>
          </a:xfrm>
          <a:prstGeom prst="rect">
            <a:avLst/>
          </a:prstGeom>
        </p:spPr>
      </p:pic>
      <p:pic>
        <p:nvPicPr>
          <p:cNvPr id="44" name="Picture 43" descr="A picture containing graphical user interface&#10;&#10;Description automatically generated">
            <a:extLst>
              <a:ext uri="{FF2B5EF4-FFF2-40B4-BE49-F238E27FC236}">
                <a16:creationId xmlns="" xmlns:a16="http://schemas.microsoft.com/office/drawing/2014/main" id="{4B32123A-9388-9A4C-B356-5B9F723BF012}"/>
              </a:ext>
            </a:extLst>
          </p:cNvPr>
          <p:cNvPicPr>
            <a:picLocks noChangeAspect="1"/>
          </p:cNvPicPr>
          <p:nvPr/>
        </p:nvPicPr>
        <p:blipFill rotWithShape="1">
          <a:blip r:embed="rId8" cstate="print">
            <a:extLst>
              <a:ext uri="{28A0092B-C50C-407E-A947-70E740481C1C}">
                <a14:useLocalDpi xmlns="" xmlns:a14="http://schemas.microsoft.com/office/drawing/2010/main"/>
              </a:ext>
            </a:extLst>
          </a:blip>
          <a:srcRect/>
          <a:stretch/>
        </p:blipFill>
        <p:spPr>
          <a:xfrm>
            <a:off x="6912495" y="4538160"/>
            <a:ext cx="1709205" cy="850334"/>
          </a:xfrm>
          <a:prstGeom prst="rect">
            <a:avLst/>
          </a:prstGeom>
        </p:spPr>
      </p:pic>
      <p:grpSp>
        <p:nvGrpSpPr>
          <p:cNvPr id="2" name="Group 11">
            <a:extLst>
              <a:ext uri="{FF2B5EF4-FFF2-40B4-BE49-F238E27FC236}">
                <a16:creationId xmlns="" xmlns:a16="http://schemas.microsoft.com/office/drawing/2014/main" id="{793B68A7-2011-3508-0E65-6333353E6E8B}"/>
              </a:ext>
            </a:extLst>
          </p:cNvPr>
          <p:cNvGrpSpPr/>
          <p:nvPr/>
        </p:nvGrpSpPr>
        <p:grpSpPr>
          <a:xfrm>
            <a:off x="2611836" y="5072435"/>
            <a:ext cx="1709206" cy="930379"/>
            <a:chOff x="3482448" y="5072435"/>
            <a:chExt cx="2278941" cy="930379"/>
          </a:xfrm>
        </p:grpSpPr>
        <p:pic>
          <p:nvPicPr>
            <p:cNvPr id="32" name="Picture 31" descr="A picture containing diagram&#10;&#10;Description automatically generated">
              <a:extLst>
                <a:ext uri="{FF2B5EF4-FFF2-40B4-BE49-F238E27FC236}">
                  <a16:creationId xmlns="" xmlns:a16="http://schemas.microsoft.com/office/drawing/2014/main" id="{0A94698D-B890-404A-BB25-4195BABC0AEF}"/>
                </a:ext>
              </a:extLst>
            </p:cNvPr>
            <p:cNvPicPr>
              <a:picLocks noChangeAspect="1"/>
            </p:cNvPicPr>
            <p:nvPr/>
          </p:nvPicPr>
          <p:blipFill rotWithShape="1">
            <a:blip r:embed="rId9" cstate="print">
              <a:extLst>
                <a:ext uri="{28A0092B-C50C-407E-A947-70E740481C1C}">
                  <a14:useLocalDpi xmlns="" xmlns:a14="http://schemas.microsoft.com/office/drawing/2010/main"/>
                </a:ext>
              </a:extLst>
            </a:blip>
            <a:srcRect/>
            <a:stretch/>
          </p:blipFill>
          <p:spPr>
            <a:xfrm>
              <a:off x="3482448" y="5072435"/>
              <a:ext cx="2278941" cy="914400"/>
            </a:xfrm>
            <a:prstGeom prst="rect">
              <a:avLst/>
            </a:prstGeom>
          </p:spPr>
        </p:pic>
        <p:sp>
          <p:nvSpPr>
            <p:cNvPr id="10" name="Rectangle: Rounded Corners 9">
              <a:extLst>
                <a:ext uri="{FF2B5EF4-FFF2-40B4-BE49-F238E27FC236}">
                  <a16:creationId xmlns="" xmlns:a16="http://schemas.microsoft.com/office/drawing/2014/main" id="{F7DE4C36-C31C-819F-89E9-79B75F21529C}"/>
                </a:ext>
              </a:extLst>
            </p:cNvPr>
            <p:cNvSpPr/>
            <p:nvPr/>
          </p:nvSpPr>
          <p:spPr>
            <a:xfrm>
              <a:off x="5343325" y="5504014"/>
              <a:ext cx="219275" cy="17832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 xmlns:a16="http://schemas.microsoft.com/office/drawing/2014/main" id="{B4F3EA78-B5C2-09BA-DED5-0AEDFCD52D6F}"/>
                </a:ext>
              </a:extLst>
            </p:cNvPr>
            <p:cNvSpPr txBox="1"/>
            <p:nvPr/>
          </p:nvSpPr>
          <p:spPr>
            <a:xfrm>
              <a:off x="5260101" y="5418039"/>
              <a:ext cx="409169" cy="584775"/>
            </a:xfrm>
            <a:prstGeom prst="rect">
              <a:avLst/>
            </a:prstGeom>
            <a:noFill/>
          </p:spPr>
          <p:txBody>
            <a:bodyPr wrap="square" rtlCol="0">
              <a:spAutoFit/>
            </a:bodyPr>
            <a:lstStyle/>
            <a:p>
              <a:r>
                <a:rPr lang="en-US" sz="1600" b="1" cap="small" dirty="0">
                  <a:latin typeface="MetaSerifPro-Medium"/>
                </a:rPr>
                <a:t>29</a:t>
              </a:r>
            </a:p>
          </p:txBody>
        </p:sp>
      </p:grpSp>
    </p:spTree>
    <p:extLst>
      <p:ext uri="{BB962C8B-B14F-4D97-AF65-F5344CB8AC3E}">
        <p14:creationId xmlns="" xmlns:p14="http://schemas.microsoft.com/office/powerpoint/2010/main" val="393305267"/>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Title 1"/>
          <p:cNvSpPr>
            <a:spLocks noGrp="1"/>
          </p:cNvSpPr>
          <p:nvPr>
            <p:ph type="title"/>
          </p:nvPr>
        </p:nvSpPr>
        <p:spPr bwMode="auto">
          <a:xfrm>
            <a:off x="684214" y="609601"/>
            <a:ext cx="7775575" cy="609600"/>
          </a:xfrm>
          <a:noFill/>
          <a:ln>
            <a:miter lim="800000"/>
            <a:headEnd/>
            <a:tailEnd/>
          </a:ln>
        </p:spPr>
        <p:txBody>
          <a:bodyPr numCol="1" compatLnSpc="1">
            <a:prstTxWarp prst="textNoShape">
              <a:avLst/>
            </a:prstTxWarp>
          </a:bodyPr>
          <a:lstStyle/>
          <a:p>
            <a:r>
              <a:rPr lang="en-US" dirty="0" smtClean="0"/>
              <a:t>Overall Recommendations</a:t>
            </a:r>
            <a:endParaRPr lang="en-US" dirty="0" smtClean="0">
              <a:solidFill>
                <a:srgbClr val="A6192E"/>
              </a:solidFill>
            </a:endParaRPr>
          </a:p>
        </p:txBody>
      </p:sp>
      <p:sp>
        <p:nvSpPr>
          <p:cNvPr id="3" name="Text Placeholder 2">
            <a:extLst>
              <a:ext uri="{FF2B5EF4-FFF2-40B4-BE49-F238E27FC236}"/>
            </a:extLst>
          </p:cNvPr>
          <p:cNvSpPr>
            <a:spLocks noGrp="1"/>
          </p:cNvSpPr>
          <p:nvPr>
            <p:ph type="body" sz="quarter" idx="24"/>
          </p:nvPr>
        </p:nvSpPr>
        <p:spPr>
          <a:xfrm>
            <a:off x="581026" y="215900"/>
            <a:ext cx="7540625" cy="357717"/>
          </a:xfrm>
        </p:spPr>
        <p:txBody>
          <a:bodyPr/>
          <a:lstStyle/>
          <a:p>
            <a:pPr fontAlgn="auto">
              <a:spcAft>
                <a:spcPts val="0"/>
              </a:spcAft>
              <a:defRPr/>
            </a:pPr>
            <a:r>
              <a:rPr lang="en-US"/>
              <a:t>Prevention or Delay of Diabetes AND ASSOCIATED COMORBIDITIES</a:t>
            </a:r>
          </a:p>
        </p:txBody>
      </p:sp>
      <p:sp>
        <p:nvSpPr>
          <p:cNvPr id="136196" name="Text Placeholder 2"/>
          <p:cNvSpPr txBox="1">
            <a:spLocks/>
          </p:cNvSpPr>
          <p:nvPr/>
        </p:nvSpPr>
        <p:spPr bwMode="auto">
          <a:xfrm>
            <a:off x="228600" y="1219201"/>
            <a:ext cx="8686800" cy="4667945"/>
          </a:xfrm>
          <a:prstGeom prst="rect">
            <a:avLst/>
          </a:prstGeom>
          <a:noFill/>
          <a:ln w="9525">
            <a:noFill/>
            <a:miter lim="800000"/>
            <a:headEnd/>
            <a:tailEnd/>
          </a:ln>
        </p:spPr>
        <p:txBody>
          <a:bodyPr wrap="square" lIns="0" tIns="0" rIns="0" bIns="0">
            <a:spAutoFit/>
          </a:bodyPr>
          <a:lstStyle/>
          <a:p>
            <a:pPr defTabSz="914400">
              <a:spcBef>
                <a:spcPts val="1000"/>
              </a:spcBef>
              <a:buFont typeface="Arial" pitchFamily="34" charset="0"/>
              <a:buNone/>
            </a:pPr>
            <a:r>
              <a:rPr lang="en-US" b="1" dirty="0">
                <a:solidFill>
                  <a:srgbClr val="A6192E"/>
                </a:solidFill>
              </a:rPr>
              <a:t>3.1</a:t>
            </a:r>
            <a:r>
              <a:rPr lang="en-US" b="1" dirty="0"/>
              <a:t> </a:t>
            </a:r>
            <a:r>
              <a:rPr lang="en-US" b="1" dirty="0" smtClean="0">
                <a:solidFill>
                  <a:srgbClr val="000000"/>
                </a:solidFill>
              </a:rPr>
              <a:t>In </a:t>
            </a:r>
            <a:r>
              <a:rPr lang="en-US" b="1" dirty="0">
                <a:solidFill>
                  <a:srgbClr val="000000"/>
                </a:solidFill>
              </a:rPr>
              <a:t>people with </a:t>
            </a:r>
            <a:r>
              <a:rPr lang="en-US" b="1" dirty="0" err="1">
                <a:solidFill>
                  <a:srgbClr val="000000"/>
                </a:solidFill>
              </a:rPr>
              <a:t>prediabetes</a:t>
            </a:r>
            <a:r>
              <a:rPr lang="en-US" b="1" dirty="0">
                <a:solidFill>
                  <a:srgbClr val="000000"/>
                </a:solidFill>
              </a:rPr>
              <a:t>, monitor for the development of type 2 </a:t>
            </a:r>
            <a:r>
              <a:rPr lang="en-US" b="1" dirty="0" smtClean="0">
                <a:solidFill>
                  <a:srgbClr val="000000"/>
                </a:solidFill>
              </a:rPr>
              <a:t>diabetes </a:t>
            </a:r>
            <a:r>
              <a:rPr lang="en-US" b="1" dirty="0">
                <a:solidFill>
                  <a:srgbClr val="000000"/>
                </a:solidFill>
              </a:rPr>
              <a:t>at least annually. Modify based on individual risk </a:t>
            </a:r>
            <a:r>
              <a:rPr lang="en-US" b="1" dirty="0" smtClean="0">
                <a:solidFill>
                  <a:srgbClr val="000000"/>
                </a:solidFill>
              </a:rPr>
              <a:t>assessment</a:t>
            </a:r>
            <a:r>
              <a:rPr lang="en-US" b="1" dirty="0">
                <a:solidFill>
                  <a:srgbClr val="000000"/>
                </a:solidFill>
              </a:rPr>
              <a:t>. </a:t>
            </a:r>
            <a:r>
              <a:rPr lang="en-US" b="1" dirty="0">
                <a:solidFill>
                  <a:srgbClr val="87161F"/>
                </a:solidFill>
              </a:rPr>
              <a:t>E</a:t>
            </a:r>
          </a:p>
          <a:p>
            <a:pPr defTabSz="914400">
              <a:spcBef>
                <a:spcPts val="1000"/>
              </a:spcBef>
              <a:buFont typeface="Arial" pitchFamily="34" charset="0"/>
              <a:buNone/>
            </a:pPr>
            <a:r>
              <a:rPr lang="en-US" b="1" dirty="0">
                <a:solidFill>
                  <a:srgbClr val="A6192E"/>
                </a:solidFill>
              </a:rPr>
              <a:t>3.2 </a:t>
            </a:r>
            <a:r>
              <a:rPr lang="en-US" b="1" dirty="0" smtClean="0">
                <a:solidFill>
                  <a:srgbClr val="000000"/>
                </a:solidFill>
              </a:rPr>
              <a:t>In </a:t>
            </a:r>
            <a:r>
              <a:rPr lang="en-US" b="1" dirty="0">
                <a:solidFill>
                  <a:srgbClr val="000000"/>
                </a:solidFill>
              </a:rPr>
              <a:t>people with preclinical type 1 diabetes, monitor for disease 	progression using A1C approximately every 6 months and 75-g oral </a:t>
            </a:r>
            <a:r>
              <a:rPr lang="en-US" b="1" dirty="0" smtClean="0">
                <a:solidFill>
                  <a:srgbClr val="000000"/>
                </a:solidFill>
              </a:rPr>
              <a:t>glucose </a:t>
            </a:r>
            <a:r>
              <a:rPr lang="en-US" b="1" dirty="0">
                <a:solidFill>
                  <a:srgbClr val="000000"/>
                </a:solidFill>
              </a:rPr>
              <a:t>tolerance test (i.e., fasting and 2-h plasma glucose) annually. </a:t>
            </a:r>
            <a:r>
              <a:rPr lang="en-US" b="1" dirty="0" smtClean="0">
                <a:solidFill>
                  <a:srgbClr val="000000"/>
                </a:solidFill>
              </a:rPr>
              <a:t>Modify </a:t>
            </a:r>
            <a:r>
              <a:rPr lang="en-US" b="1" dirty="0">
                <a:solidFill>
                  <a:srgbClr val="000000"/>
                </a:solidFill>
              </a:rPr>
              <a:t>frequency of monitoring based on individual risk assessment 	based on age, number and type of </a:t>
            </a:r>
            <a:r>
              <a:rPr lang="en-US" b="1" dirty="0" err="1">
                <a:solidFill>
                  <a:srgbClr val="000000"/>
                </a:solidFill>
              </a:rPr>
              <a:t>autoantibodies</a:t>
            </a:r>
            <a:r>
              <a:rPr lang="en-US" b="1" dirty="0">
                <a:solidFill>
                  <a:srgbClr val="000000"/>
                </a:solidFill>
              </a:rPr>
              <a:t>, and </a:t>
            </a:r>
            <a:r>
              <a:rPr lang="en-US" b="1" dirty="0" err="1">
                <a:solidFill>
                  <a:srgbClr val="000000"/>
                </a:solidFill>
              </a:rPr>
              <a:t>glycemic</a:t>
            </a:r>
            <a:r>
              <a:rPr lang="en-US" b="1" dirty="0">
                <a:solidFill>
                  <a:srgbClr val="000000"/>
                </a:solidFill>
              </a:rPr>
              <a:t> </a:t>
            </a:r>
            <a:r>
              <a:rPr lang="en-US" b="1" dirty="0" smtClean="0">
                <a:solidFill>
                  <a:srgbClr val="000000"/>
                </a:solidFill>
              </a:rPr>
              <a:t>metrics</a:t>
            </a:r>
            <a:r>
              <a:rPr lang="en-US" b="1" dirty="0">
                <a:solidFill>
                  <a:srgbClr val="000000"/>
                </a:solidFill>
              </a:rPr>
              <a:t>. </a:t>
            </a:r>
            <a:r>
              <a:rPr lang="en-US" b="1" dirty="0" smtClean="0">
                <a:solidFill>
                  <a:srgbClr val="87161F"/>
                </a:solidFill>
              </a:rPr>
              <a:t>E</a:t>
            </a:r>
            <a:endParaRPr lang="sr-Latn-RS" b="1" dirty="0" smtClean="0">
              <a:solidFill>
                <a:srgbClr val="87161F"/>
              </a:solidFill>
            </a:endParaRPr>
          </a:p>
          <a:p>
            <a:pPr defTabSz="914400">
              <a:spcBef>
                <a:spcPts val="1000"/>
              </a:spcBef>
              <a:buFont typeface="Arial" pitchFamily="34" charset="0"/>
              <a:buNone/>
            </a:pPr>
            <a:r>
              <a:rPr lang="en-US" b="1" dirty="0" smtClean="0">
                <a:solidFill>
                  <a:srgbClr val="A6192E"/>
                </a:solidFill>
              </a:rPr>
              <a:t>3.3</a:t>
            </a:r>
            <a:r>
              <a:rPr lang="en-US" b="1" dirty="0" smtClean="0"/>
              <a:t> </a:t>
            </a:r>
            <a:r>
              <a:rPr lang="en-US" b="1" dirty="0" smtClean="0">
                <a:solidFill>
                  <a:srgbClr val="000000"/>
                </a:solidFill>
              </a:rPr>
              <a:t>Refer adults with overweight or obesity at high risk of type 2 diabetes, as seen in the Diabetes Prevention Program (DPP), to an intensive lifestyle behavior change program to achieve and maintain a weight reduction of at least 7% of initial body weight through healthy reduced-calorie diet and ≥ 150 min/week of moderate-intensity physical activity. </a:t>
            </a:r>
            <a:r>
              <a:rPr lang="en-US" b="1" dirty="0" smtClean="0">
                <a:solidFill>
                  <a:srgbClr val="87161F"/>
                </a:solidFill>
              </a:rPr>
              <a:t>A </a:t>
            </a:r>
          </a:p>
          <a:p>
            <a:pPr defTabSz="914400">
              <a:spcBef>
                <a:spcPts val="1000"/>
              </a:spcBef>
              <a:buFont typeface="Arial" pitchFamily="34" charset="0"/>
              <a:buNone/>
            </a:pPr>
            <a:r>
              <a:rPr lang="en-US" b="1" dirty="0" smtClean="0">
                <a:solidFill>
                  <a:srgbClr val="A6192E"/>
                </a:solidFill>
              </a:rPr>
              <a:t>3.4 </a:t>
            </a:r>
            <a:r>
              <a:rPr lang="en-US" b="1" dirty="0" smtClean="0">
                <a:solidFill>
                  <a:srgbClr val="000000"/>
                </a:solidFill>
              </a:rPr>
              <a:t>A variety of eating patterns can be considered to prevent type 2 diabetes in individuals with </a:t>
            </a:r>
            <a:r>
              <a:rPr lang="en-US" b="1" dirty="0" err="1" smtClean="0">
                <a:solidFill>
                  <a:srgbClr val="000000"/>
                </a:solidFill>
              </a:rPr>
              <a:t>prediabetes</a:t>
            </a:r>
            <a:r>
              <a:rPr lang="en-US" b="1" dirty="0" smtClean="0">
                <a:solidFill>
                  <a:srgbClr val="000000"/>
                </a:solidFill>
              </a:rPr>
              <a:t>. </a:t>
            </a:r>
            <a:r>
              <a:rPr lang="en-US" b="1" dirty="0" smtClean="0">
                <a:solidFill>
                  <a:srgbClr val="87161F"/>
                </a:solidFill>
              </a:rPr>
              <a:t>B</a:t>
            </a:r>
            <a:endParaRPr lang="en-US" b="1" dirty="0" smtClean="0">
              <a:solidFill>
                <a:srgbClr val="A6192E"/>
              </a:solidFill>
            </a:endParaRPr>
          </a:p>
          <a:p>
            <a:pPr defTabSz="914400">
              <a:spcBef>
                <a:spcPts val="1000"/>
              </a:spcBef>
              <a:buFont typeface="Arial" pitchFamily="34" charset="0"/>
              <a:buNone/>
            </a:pPr>
            <a:endParaRPr lang="en-US" b="1" dirty="0">
              <a:solidFill>
                <a:srgbClr val="A6192E"/>
              </a:solidFill>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Title 1"/>
          <p:cNvSpPr>
            <a:spLocks noGrp="1"/>
          </p:cNvSpPr>
          <p:nvPr>
            <p:ph type="title"/>
          </p:nvPr>
        </p:nvSpPr>
        <p:spPr bwMode="auto">
          <a:xfrm>
            <a:off x="304800" y="838200"/>
            <a:ext cx="8154989" cy="585233"/>
          </a:xfrm>
          <a:noFill/>
          <a:ln>
            <a:miter lim="800000"/>
            <a:headEnd/>
            <a:tailEnd/>
          </a:ln>
        </p:spPr>
        <p:txBody>
          <a:bodyPr numCol="1" compatLnSpc="1">
            <a:prstTxWarp prst="textNoShape">
              <a:avLst/>
            </a:prstTxWarp>
          </a:bodyPr>
          <a:lstStyle/>
          <a:p>
            <a:r>
              <a:rPr lang="en-US" sz="2400" dirty="0" smtClean="0"/>
              <a:t>Lifestyle Behavior Change for Diabetes Prevention</a:t>
            </a:r>
            <a:endParaRPr lang="en-US" sz="2400" dirty="0" smtClean="0">
              <a:solidFill>
                <a:srgbClr val="A6192E"/>
              </a:solidFill>
            </a:endParaRPr>
          </a:p>
        </p:txBody>
      </p:sp>
      <p:sp>
        <p:nvSpPr>
          <p:cNvPr id="3" name="Text Placeholder 2">
            <a:extLst>
              <a:ext uri="{FF2B5EF4-FFF2-40B4-BE49-F238E27FC236}"/>
            </a:extLst>
          </p:cNvPr>
          <p:cNvSpPr>
            <a:spLocks noGrp="1"/>
          </p:cNvSpPr>
          <p:nvPr>
            <p:ph type="body" sz="quarter" idx="24"/>
          </p:nvPr>
        </p:nvSpPr>
        <p:spPr>
          <a:xfrm>
            <a:off x="581026" y="215900"/>
            <a:ext cx="7540625" cy="357717"/>
          </a:xfrm>
        </p:spPr>
        <p:txBody>
          <a:bodyPr/>
          <a:lstStyle/>
          <a:p>
            <a:pPr fontAlgn="auto">
              <a:spcAft>
                <a:spcPts val="0"/>
              </a:spcAft>
              <a:defRPr/>
            </a:pPr>
            <a:r>
              <a:rPr lang="en-US"/>
              <a:t>Prevention or Delay of Diabetes AND ASSOCIATED COMORBIDITIES</a:t>
            </a:r>
          </a:p>
        </p:txBody>
      </p:sp>
      <p:sp>
        <p:nvSpPr>
          <p:cNvPr id="138244" name="Text Placeholder 2"/>
          <p:cNvSpPr txBox="1">
            <a:spLocks/>
          </p:cNvSpPr>
          <p:nvPr/>
        </p:nvSpPr>
        <p:spPr bwMode="auto">
          <a:xfrm>
            <a:off x="228600" y="1371600"/>
            <a:ext cx="8686800" cy="6063198"/>
          </a:xfrm>
          <a:prstGeom prst="rect">
            <a:avLst/>
          </a:prstGeom>
          <a:noFill/>
          <a:ln w="9525">
            <a:noFill/>
            <a:miter lim="800000"/>
            <a:headEnd/>
            <a:tailEnd/>
          </a:ln>
        </p:spPr>
        <p:txBody>
          <a:bodyPr wrap="square" lIns="0" tIns="0" rIns="0" bIns="0">
            <a:spAutoFit/>
          </a:bodyPr>
          <a:lstStyle/>
          <a:p>
            <a:pPr defTabSz="914400">
              <a:spcBef>
                <a:spcPts val="1000"/>
              </a:spcBef>
              <a:buFont typeface="Arial" pitchFamily="34" charset="0"/>
              <a:buNone/>
            </a:pPr>
            <a:r>
              <a:rPr lang="en-US" b="1" dirty="0">
                <a:solidFill>
                  <a:srgbClr val="A6192E"/>
                </a:solidFill>
              </a:rPr>
              <a:t>3.5</a:t>
            </a:r>
            <a:r>
              <a:rPr lang="en-US" b="1" dirty="0"/>
              <a:t> </a:t>
            </a:r>
            <a:r>
              <a:rPr lang="en-US" b="1" dirty="0" smtClean="0">
                <a:solidFill>
                  <a:srgbClr val="000000"/>
                </a:solidFill>
              </a:rPr>
              <a:t>Given </a:t>
            </a:r>
            <a:r>
              <a:rPr lang="en-US" b="1" dirty="0">
                <a:solidFill>
                  <a:srgbClr val="000000"/>
                </a:solidFill>
              </a:rPr>
              <a:t>the cost-effectiveness of lifestyle behavior modification </a:t>
            </a:r>
            <a:r>
              <a:rPr lang="en-US" b="1" dirty="0" smtClean="0">
                <a:solidFill>
                  <a:srgbClr val="000000"/>
                </a:solidFill>
              </a:rPr>
              <a:t>programs </a:t>
            </a:r>
            <a:r>
              <a:rPr lang="en-US" b="1" dirty="0">
                <a:solidFill>
                  <a:srgbClr val="000000"/>
                </a:solidFill>
              </a:rPr>
              <a:t>for diabetes prevention, such diabetes prevention </a:t>
            </a:r>
            <a:r>
              <a:rPr lang="en-US" b="1" dirty="0" smtClean="0">
                <a:solidFill>
                  <a:srgbClr val="000000"/>
                </a:solidFill>
              </a:rPr>
              <a:t>programs </a:t>
            </a:r>
            <a:r>
              <a:rPr lang="en-US" b="1" dirty="0">
                <a:solidFill>
                  <a:srgbClr val="000000"/>
                </a:solidFill>
              </a:rPr>
              <a:t>should be offered to adults at high risk of type 2 diabetes. </a:t>
            </a:r>
            <a:r>
              <a:rPr lang="en-US" b="1" dirty="0" smtClean="0">
                <a:solidFill>
                  <a:srgbClr val="87161F"/>
                </a:solidFill>
              </a:rPr>
              <a:t>A </a:t>
            </a:r>
            <a:r>
              <a:rPr lang="en-US" b="1" dirty="0">
                <a:solidFill>
                  <a:srgbClr val="000000"/>
                </a:solidFill>
              </a:rPr>
              <a:t>Diabetes prevention programs should be covered by third-party </a:t>
            </a:r>
            <a:r>
              <a:rPr lang="en-US" b="1" dirty="0" smtClean="0">
                <a:solidFill>
                  <a:srgbClr val="000000"/>
                </a:solidFill>
              </a:rPr>
              <a:t>payers</a:t>
            </a:r>
            <a:r>
              <a:rPr lang="en-US" b="1" dirty="0">
                <a:solidFill>
                  <a:srgbClr val="000000"/>
                </a:solidFill>
              </a:rPr>
              <a:t>, and inconsistencies in access should be addressed. </a:t>
            </a:r>
            <a:r>
              <a:rPr lang="en-US" b="1" dirty="0">
                <a:solidFill>
                  <a:srgbClr val="87161F"/>
                </a:solidFill>
              </a:rPr>
              <a:t>E </a:t>
            </a:r>
          </a:p>
          <a:p>
            <a:pPr defTabSz="914400">
              <a:spcBef>
                <a:spcPts val="1000"/>
              </a:spcBef>
              <a:buFont typeface="Arial" pitchFamily="34" charset="0"/>
              <a:buNone/>
            </a:pPr>
            <a:r>
              <a:rPr lang="en-US" b="1" dirty="0">
                <a:solidFill>
                  <a:srgbClr val="A6192E"/>
                </a:solidFill>
              </a:rPr>
              <a:t>3.6</a:t>
            </a:r>
            <a:r>
              <a:rPr lang="en-US" b="1" dirty="0"/>
              <a:t> </a:t>
            </a:r>
            <a:r>
              <a:rPr lang="en-US" b="1" dirty="0" smtClean="0"/>
              <a:t>Based </a:t>
            </a:r>
            <a:r>
              <a:rPr lang="en-US" b="1" dirty="0"/>
              <a:t>on individual preference, certified technology-assisted </a:t>
            </a:r>
            <a:r>
              <a:rPr lang="en-US" b="1" dirty="0" smtClean="0"/>
              <a:t>diabetes </a:t>
            </a:r>
            <a:r>
              <a:rPr lang="en-US" b="1" dirty="0">
                <a:solidFill>
                  <a:srgbClr val="000000"/>
                </a:solidFill>
              </a:rPr>
              <a:t>prevention programs may be effective in preventing type 2 </a:t>
            </a:r>
            <a:r>
              <a:rPr lang="en-US" b="1" dirty="0" smtClean="0">
                <a:solidFill>
                  <a:srgbClr val="000000"/>
                </a:solidFill>
              </a:rPr>
              <a:t>diabetes </a:t>
            </a:r>
            <a:r>
              <a:rPr lang="en-US" b="1" dirty="0">
                <a:solidFill>
                  <a:srgbClr val="000000"/>
                </a:solidFill>
              </a:rPr>
              <a:t>and should be considered. </a:t>
            </a:r>
            <a:r>
              <a:rPr lang="en-US" b="1" dirty="0" smtClean="0">
                <a:solidFill>
                  <a:srgbClr val="87161F"/>
                </a:solidFill>
              </a:rPr>
              <a:t>B</a:t>
            </a:r>
            <a:endParaRPr lang="sr-Latn-RS" b="1" dirty="0" smtClean="0">
              <a:solidFill>
                <a:srgbClr val="87161F"/>
              </a:solidFill>
            </a:endParaRPr>
          </a:p>
          <a:p>
            <a:pPr algn="ctr" defTabSz="914400">
              <a:spcBef>
                <a:spcPts val="1000"/>
              </a:spcBef>
              <a:buFont typeface="Arial" pitchFamily="34" charset="0"/>
              <a:buNone/>
            </a:pPr>
            <a:r>
              <a:rPr lang="en-US" sz="2000" b="1" dirty="0" smtClean="0"/>
              <a:t>Pharmacologic Interventions</a:t>
            </a:r>
            <a:endParaRPr lang="sr-Latn-RS" sz="2000" b="1" dirty="0" smtClean="0"/>
          </a:p>
          <a:p>
            <a:pPr defTabSz="914400">
              <a:spcBef>
                <a:spcPts val="1000"/>
              </a:spcBef>
              <a:buFont typeface="Arial" pitchFamily="34" charset="0"/>
              <a:buNone/>
            </a:pPr>
            <a:r>
              <a:rPr lang="en-US" b="1" dirty="0" smtClean="0">
                <a:solidFill>
                  <a:srgbClr val="A6192E"/>
                </a:solidFill>
              </a:rPr>
              <a:t>3.7 </a:t>
            </a:r>
            <a:r>
              <a:rPr lang="en-US" b="1" dirty="0" err="1" smtClean="0"/>
              <a:t>Metformin</a:t>
            </a:r>
            <a:r>
              <a:rPr lang="en-US" b="1" dirty="0" smtClean="0"/>
              <a:t> for the prevention of type 2 diabetes should be considered in adults at high risk of type 2 diabetes, as typified by the DPP, especially those aged 25–59 years with BMI ≥35 kg/m</a:t>
            </a:r>
            <a:r>
              <a:rPr lang="en-US" b="1" baseline="30000" dirty="0" smtClean="0"/>
              <a:t>2</a:t>
            </a:r>
            <a:r>
              <a:rPr lang="en-US" b="1" dirty="0" smtClean="0"/>
              <a:t>, </a:t>
            </a:r>
            <a:r>
              <a:rPr lang="en-US" b="1" dirty="0" smtClean="0">
                <a:solidFill>
                  <a:srgbClr val="000000"/>
                </a:solidFill>
              </a:rPr>
              <a:t>higher 	fasting plasma glucose (e.g., </a:t>
            </a:r>
            <a:r>
              <a:rPr lang="en-US" b="1" dirty="0" smtClean="0"/>
              <a:t>≥ </a:t>
            </a:r>
            <a:r>
              <a:rPr lang="en-US" b="1" dirty="0" smtClean="0">
                <a:solidFill>
                  <a:srgbClr val="000000"/>
                </a:solidFill>
              </a:rPr>
              <a:t>110 mg/</a:t>
            </a:r>
            <a:r>
              <a:rPr lang="en-US" b="1" dirty="0" err="1" smtClean="0">
                <a:solidFill>
                  <a:srgbClr val="000000"/>
                </a:solidFill>
              </a:rPr>
              <a:t>dL</a:t>
            </a:r>
            <a:r>
              <a:rPr lang="en-US" b="1" dirty="0" smtClean="0">
                <a:solidFill>
                  <a:srgbClr val="000000"/>
                </a:solidFill>
              </a:rPr>
              <a:t> [</a:t>
            </a:r>
            <a:r>
              <a:rPr lang="en-US" b="1" dirty="0" smtClean="0"/>
              <a:t>≥ </a:t>
            </a:r>
            <a:r>
              <a:rPr lang="en-US" b="1" dirty="0" smtClean="0">
                <a:solidFill>
                  <a:srgbClr val="000000"/>
                </a:solidFill>
              </a:rPr>
              <a:t>6 </a:t>
            </a:r>
            <a:r>
              <a:rPr lang="en-US" b="1" dirty="0" err="1" smtClean="0">
                <a:solidFill>
                  <a:srgbClr val="000000"/>
                </a:solidFill>
              </a:rPr>
              <a:t>mmol</a:t>
            </a:r>
            <a:r>
              <a:rPr lang="en-US" b="1" dirty="0" smtClean="0">
                <a:solidFill>
                  <a:srgbClr val="000000"/>
                </a:solidFill>
              </a:rPr>
              <a:t>/L]), and higher </a:t>
            </a:r>
            <a:r>
              <a:rPr lang="it-IT" b="1" dirty="0" smtClean="0">
                <a:solidFill>
                  <a:srgbClr val="000000"/>
                </a:solidFill>
              </a:rPr>
              <a:t>A1C (e.g., </a:t>
            </a:r>
            <a:r>
              <a:rPr lang="en-US" b="1" dirty="0" smtClean="0"/>
              <a:t>≥ </a:t>
            </a:r>
            <a:r>
              <a:rPr lang="it-IT" b="1" dirty="0" smtClean="0">
                <a:solidFill>
                  <a:srgbClr val="000000"/>
                </a:solidFill>
              </a:rPr>
              <a:t>6.0% [</a:t>
            </a:r>
            <a:r>
              <a:rPr lang="en-US" b="1" dirty="0" smtClean="0"/>
              <a:t>≥ </a:t>
            </a:r>
            <a:r>
              <a:rPr lang="it-IT" b="1" dirty="0" smtClean="0">
                <a:solidFill>
                  <a:srgbClr val="000000"/>
                </a:solidFill>
              </a:rPr>
              <a:t>42 mmol/mol]), </a:t>
            </a:r>
            <a:r>
              <a:rPr lang="en-US" b="1" dirty="0" smtClean="0">
                <a:solidFill>
                  <a:srgbClr val="000000"/>
                </a:solidFill>
              </a:rPr>
              <a:t>and in individuals with prior gestational diabetes mellitus. </a:t>
            </a:r>
            <a:r>
              <a:rPr lang="en-US" b="1" dirty="0" smtClean="0">
                <a:solidFill>
                  <a:srgbClr val="87161F"/>
                </a:solidFill>
              </a:rPr>
              <a:t>A</a:t>
            </a:r>
            <a:endParaRPr lang="en-US" b="1" dirty="0" smtClean="0"/>
          </a:p>
          <a:p>
            <a:pPr defTabSz="914400">
              <a:spcBef>
                <a:spcPts val="1000"/>
              </a:spcBef>
              <a:buFont typeface="Arial" pitchFamily="34" charset="0"/>
              <a:buNone/>
            </a:pPr>
            <a:r>
              <a:rPr lang="en-US" b="1" dirty="0" smtClean="0">
                <a:solidFill>
                  <a:srgbClr val="A6192E"/>
                </a:solidFill>
              </a:rPr>
              <a:t>3.8</a:t>
            </a:r>
            <a:r>
              <a:rPr lang="en-US" b="1" dirty="0" smtClean="0"/>
              <a:t> </a:t>
            </a:r>
            <a:r>
              <a:rPr lang="en-US" b="1" dirty="0" smtClean="0">
                <a:solidFill>
                  <a:srgbClr val="000000"/>
                </a:solidFill>
              </a:rPr>
              <a:t>Long-term use of </a:t>
            </a:r>
            <a:r>
              <a:rPr lang="en-US" b="1" dirty="0" err="1" smtClean="0">
                <a:solidFill>
                  <a:srgbClr val="000000"/>
                </a:solidFill>
              </a:rPr>
              <a:t>metformin</a:t>
            </a:r>
            <a:r>
              <a:rPr lang="en-US" b="1" dirty="0" smtClean="0">
                <a:solidFill>
                  <a:srgbClr val="000000"/>
                </a:solidFill>
              </a:rPr>
              <a:t> may be associated with vitamin B12 deficiency. Consider periodic assessment of vitamin B12 level in </a:t>
            </a:r>
            <a:r>
              <a:rPr lang="en-US" b="1" dirty="0" err="1" smtClean="0">
                <a:solidFill>
                  <a:srgbClr val="000000"/>
                </a:solidFill>
              </a:rPr>
              <a:t>metformin</a:t>
            </a:r>
            <a:r>
              <a:rPr lang="en-US" b="1" dirty="0" smtClean="0">
                <a:solidFill>
                  <a:srgbClr val="000000"/>
                </a:solidFill>
              </a:rPr>
              <a:t>-treated individuals, especially in those with anemia or 	peripheral neuropathy. </a:t>
            </a:r>
            <a:r>
              <a:rPr lang="en-US" b="1" dirty="0" smtClean="0">
                <a:solidFill>
                  <a:srgbClr val="87161F"/>
                </a:solidFill>
              </a:rPr>
              <a:t>B</a:t>
            </a:r>
            <a:endParaRPr lang="en-US" b="1" dirty="0" smtClean="0">
              <a:solidFill>
                <a:srgbClr val="A6192E"/>
              </a:solidFill>
            </a:endParaRPr>
          </a:p>
          <a:p>
            <a:pPr defTabSz="914400">
              <a:spcBef>
                <a:spcPts val="1000"/>
              </a:spcBef>
              <a:buFont typeface="Arial" pitchFamily="34" charset="0"/>
              <a:buNone/>
            </a:pPr>
            <a:endParaRPr lang="sr-Latn-RS" dirty="0" smtClean="0"/>
          </a:p>
          <a:p>
            <a:pPr defTabSz="914400">
              <a:spcBef>
                <a:spcPts val="1000"/>
              </a:spcBef>
              <a:buFont typeface="Arial" pitchFamily="34" charset="0"/>
              <a:buNone/>
            </a:pPr>
            <a:endParaRPr lang="en-US" b="1" dirty="0">
              <a:solidFill>
                <a:srgbClr val="A6192E"/>
              </a:solidFill>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Title 1"/>
          <p:cNvSpPr>
            <a:spLocks noGrp="1"/>
          </p:cNvSpPr>
          <p:nvPr>
            <p:ph type="title"/>
          </p:nvPr>
        </p:nvSpPr>
        <p:spPr bwMode="auto">
          <a:xfrm>
            <a:off x="685800" y="838200"/>
            <a:ext cx="7775575" cy="418187"/>
          </a:xfrm>
          <a:noFill/>
          <a:ln>
            <a:miter lim="800000"/>
            <a:headEnd/>
            <a:tailEnd/>
          </a:ln>
        </p:spPr>
        <p:txBody>
          <a:bodyPr numCol="1" compatLnSpc="1">
            <a:prstTxWarp prst="textNoShape">
              <a:avLst/>
            </a:prstTxWarp>
          </a:bodyPr>
          <a:lstStyle/>
          <a:p>
            <a:r>
              <a:rPr lang="en-US" dirty="0" smtClean="0"/>
              <a:t>Prevention of Vascular Disease and Mortality</a:t>
            </a:r>
            <a:endParaRPr lang="en-US" dirty="0" smtClean="0">
              <a:solidFill>
                <a:srgbClr val="A6192E"/>
              </a:solidFill>
            </a:endParaRPr>
          </a:p>
        </p:txBody>
      </p:sp>
      <p:sp>
        <p:nvSpPr>
          <p:cNvPr id="3" name="Text Placeholder 2">
            <a:extLst>
              <a:ext uri="{FF2B5EF4-FFF2-40B4-BE49-F238E27FC236}"/>
            </a:extLst>
          </p:cNvPr>
          <p:cNvSpPr>
            <a:spLocks noGrp="1"/>
          </p:cNvSpPr>
          <p:nvPr>
            <p:ph type="body" sz="quarter" idx="24"/>
          </p:nvPr>
        </p:nvSpPr>
        <p:spPr>
          <a:xfrm>
            <a:off x="581026" y="215900"/>
            <a:ext cx="7540625" cy="357717"/>
          </a:xfrm>
        </p:spPr>
        <p:txBody>
          <a:bodyPr/>
          <a:lstStyle/>
          <a:p>
            <a:pPr fontAlgn="auto">
              <a:spcAft>
                <a:spcPts val="0"/>
              </a:spcAft>
              <a:defRPr/>
            </a:pPr>
            <a:r>
              <a:rPr lang="en-US"/>
              <a:t>Prevention or Delay of Diabetes AND ASSOCIATED COMORBIDITIES</a:t>
            </a:r>
          </a:p>
        </p:txBody>
      </p:sp>
      <p:sp>
        <p:nvSpPr>
          <p:cNvPr id="140292" name="Text Placeholder 2"/>
          <p:cNvSpPr txBox="1">
            <a:spLocks/>
          </p:cNvSpPr>
          <p:nvPr/>
        </p:nvSpPr>
        <p:spPr bwMode="auto">
          <a:xfrm>
            <a:off x="228600" y="1600200"/>
            <a:ext cx="8686800" cy="4016484"/>
          </a:xfrm>
          <a:prstGeom prst="rect">
            <a:avLst/>
          </a:prstGeom>
          <a:noFill/>
          <a:ln w="9525">
            <a:noFill/>
            <a:miter lim="800000"/>
            <a:headEnd/>
            <a:tailEnd/>
          </a:ln>
        </p:spPr>
        <p:txBody>
          <a:bodyPr wrap="square" lIns="0" tIns="0" rIns="0" bIns="0">
            <a:spAutoFit/>
          </a:bodyPr>
          <a:lstStyle/>
          <a:p>
            <a:pPr defTabSz="914400">
              <a:spcBef>
                <a:spcPts val="1000"/>
              </a:spcBef>
              <a:buFont typeface="Arial" pitchFamily="34" charset="0"/>
              <a:buNone/>
            </a:pPr>
            <a:r>
              <a:rPr lang="en-US" b="1" dirty="0">
                <a:solidFill>
                  <a:srgbClr val="A6192E"/>
                </a:solidFill>
              </a:rPr>
              <a:t>3.9 </a:t>
            </a:r>
            <a:r>
              <a:rPr lang="en-US" b="1" dirty="0" err="1" smtClean="0">
                <a:solidFill>
                  <a:srgbClr val="000000"/>
                </a:solidFill>
              </a:rPr>
              <a:t>Prediabetes</a:t>
            </a:r>
            <a:r>
              <a:rPr lang="en-US" b="1" dirty="0" smtClean="0">
                <a:solidFill>
                  <a:srgbClr val="000000"/>
                </a:solidFill>
              </a:rPr>
              <a:t> </a:t>
            </a:r>
            <a:r>
              <a:rPr lang="en-US" b="1" dirty="0">
                <a:solidFill>
                  <a:srgbClr val="000000"/>
                </a:solidFill>
              </a:rPr>
              <a:t>is associated with heightened cardiovascular risk, therefore, </a:t>
            </a:r>
            <a:r>
              <a:rPr lang="en-US" b="1" dirty="0" smtClean="0">
                <a:solidFill>
                  <a:srgbClr val="000000"/>
                </a:solidFill>
              </a:rPr>
              <a:t>screening </a:t>
            </a:r>
            <a:r>
              <a:rPr lang="en-US" b="1" dirty="0">
                <a:solidFill>
                  <a:srgbClr val="000000"/>
                </a:solidFill>
              </a:rPr>
              <a:t>for and treatment of modifiable risk factors for cardiovascular </a:t>
            </a:r>
            <a:r>
              <a:rPr lang="en-US" b="1" dirty="0" smtClean="0">
                <a:solidFill>
                  <a:srgbClr val="000000"/>
                </a:solidFill>
              </a:rPr>
              <a:t>disease </a:t>
            </a:r>
            <a:r>
              <a:rPr lang="en-US" b="1" dirty="0">
                <a:solidFill>
                  <a:srgbClr val="000000"/>
                </a:solidFill>
              </a:rPr>
              <a:t>are suggested. </a:t>
            </a:r>
            <a:r>
              <a:rPr lang="en-US" b="1" dirty="0">
                <a:solidFill>
                  <a:srgbClr val="87161F"/>
                </a:solidFill>
              </a:rPr>
              <a:t>B</a:t>
            </a:r>
          </a:p>
          <a:p>
            <a:pPr defTabSz="914400">
              <a:spcBef>
                <a:spcPts val="1000"/>
              </a:spcBef>
              <a:buFont typeface="Arial" pitchFamily="34" charset="0"/>
              <a:buNone/>
            </a:pPr>
            <a:r>
              <a:rPr lang="en-US" b="1" dirty="0">
                <a:solidFill>
                  <a:srgbClr val="A6192E"/>
                </a:solidFill>
              </a:rPr>
              <a:t>3.10 </a:t>
            </a:r>
            <a:r>
              <a:rPr lang="en-US" b="1" dirty="0" err="1" smtClean="0">
                <a:solidFill>
                  <a:srgbClr val="000000"/>
                </a:solidFill>
              </a:rPr>
              <a:t>Statin</a:t>
            </a:r>
            <a:r>
              <a:rPr lang="en-US" b="1" dirty="0" smtClean="0">
                <a:solidFill>
                  <a:srgbClr val="000000"/>
                </a:solidFill>
              </a:rPr>
              <a:t> </a:t>
            </a:r>
            <a:r>
              <a:rPr lang="en-US" b="1" dirty="0">
                <a:solidFill>
                  <a:srgbClr val="000000"/>
                </a:solidFill>
              </a:rPr>
              <a:t>therapy may increase the risk of type 2 diabetes in people at high risk </a:t>
            </a:r>
            <a:r>
              <a:rPr lang="en-US" b="1" dirty="0" smtClean="0">
                <a:solidFill>
                  <a:srgbClr val="000000"/>
                </a:solidFill>
              </a:rPr>
              <a:t>of </a:t>
            </a:r>
            <a:r>
              <a:rPr lang="en-US" b="1" dirty="0">
                <a:solidFill>
                  <a:srgbClr val="000000"/>
                </a:solidFill>
              </a:rPr>
              <a:t>developing type 2 diabetes. In such individuals, glucose status should be </a:t>
            </a:r>
            <a:r>
              <a:rPr lang="en-US" b="1" dirty="0" smtClean="0">
                <a:solidFill>
                  <a:srgbClr val="000000"/>
                </a:solidFill>
              </a:rPr>
              <a:t>monitored </a:t>
            </a:r>
            <a:r>
              <a:rPr lang="en-US" b="1" dirty="0">
                <a:solidFill>
                  <a:srgbClr val="000000"/>
                </a:solidFill>
              </a:rPr>
              <a:t>regularly and diabetes prevention approaches reinforced. It is not </a:t>
            </a:r>
            <a:r>
              <a:rPr lang="en-US" b="1" dirty="0" smtClean="0">
                <a:solidFill>
                  <a:srgbClr val="000000"/>
                </a:solidFill>
              </a:rPr>
              <a:t>recommended </a:t>
            </a:r>
            <a:r>
              <a:rPr lang="en-US" b="1" dirty="0">
                <a:solidFill>
                  <a:srgbClr val="000000"/>
                </a:solidFill>
              </a:rPr>
              <a:t>that </a:t>
            </a:r>
            <a:r>
              <a:rPr lang="en-US" b="1" dirty="0" err="1">
                <a:solidFill>
                  <a:srgbClr val="000000"/>
                </a:solidFill>
              </a:rPr>
              <a:t>statins</a:t>
            </a:r>
            <a:r>
              <a:rPr lang="en-US" b="1" dirty="0">
                <a:solidFill>
                  <a:srgbClr val="000000"/>
                </a:solidFill>
              </a:rPr>
              <a:t> be discontinued for this adverse effect. </a:t>
            </a:r>
            <a:r>
              <a:rPr lang="en-US" b="1" dirty="0">
                <a:solidFill>
                  <a:srgbClr val="87161F"/>
                </a:solidFill>
              </a:rPr>
              <a:t>B</a:t>
            </a:r>
          </a:p>
          <a:p>
            <a:pPr defTabSz="914400">
              <a:spcBef>
                <a:spcPts val="1000"/>
              </a:spcBef>
              <a:buFont typeface="Arial" pitchFamily="34" charset="0"/>
              <a:buNone/>
            </a:pPr>
            <a:r>
              <a:rPr lang="en-US" b="1" dirty="0">
                <a:solidFill>
                  <a:srgbClr val="A6192E"/>
                </a:solidFill>
              </a:rPr>
              <a:t>3.11 </a:t>
            </a:r>
            <a:r>
              <a:rPr lang="en-US" b="1" dirty="0" smtClean="0">
                <a:solidFill>
                  <a:srgbClr val="000000"/>
                </a:solidFill>
              </a:rPr>
              <a:t>In </a:t>
            </a:r>
            <a:r>
              <a:rPr lang="en-US" b="1" dirty="0">
                <a:solidFill>
                  <a:srgbClr val="000000"/>
                </a:solidFill>
              </a:rPr>
              <a:t>people with a history of stroke and evidence of insulin resistance and </a:t>
            </a:r>
            <a:r>
              <a:rPr lang="en-US" b="1" dirty="0" err="1" smtClean="0">
                <a:solidFill>
                  <a:srgbClr val="000000"/>
                </a:solidFill>
              </a:rPr>
              <a:t>prediabetes</a:t>
            </a:r>
            <a:r>
              <a:rPr lang="en-US" b="1" dirty="0">
                <a:solidFill>
                  <a:srgbClr val="000000"/>
                </a:solidFill>
              </a:rPr>
              <a:t>, </a:t>
            </a:r>
            <a:r>
              <a:rPr lang="en-US" b="1" dirty="0" err="1">
                <a:solidFill>
                  <a:srgbClr val="000000"/>
                </a:solidFill>
              </a:rPr>
              <a:t>pioglitazone</a:t>
            </a:r>
            <a:r>
              <a:rPr lang="en-US" b="1" dirty="0">
                <a:solidFill>
                  <a:srgbClr val="000000"/>
                </a:solidFill>
              </a:rPr>
              <a:t> may be considered to lower the risk of stroke or </a:t>
            </a:r>
            <a:r>
              <a:rPr lang="en-US" b="1" dirty="0" smtClean="0">
                <a:solidFill>
                  <a:srgbClr val="000000"/>
                </a:solidFill>
              </a:rPr>
              <a:t>myocardial </a:t>
            </a:r>
            <a:r>
              <a:rPr lang="en-US" b="1" dirty="0">
                <a:solidFill>
                  <a:srgbClr val="000000"/>
                </a:solidFill>
              </a:rPr>
              <a:t>infarction. However, this benefit needs to be balanced with the </a:t>
            </a:r>
            <a:r>
              <a:rPr lang="en-US" b="1" dirty="0" smtClean="0">
                <a:solidFill>
                  <a:srgbClr val="000000"/>
                </a:solidFill>
              </a:rPr>
              <a:t>increased </a:t>
            </a:r>
            <a:r>
              <a:rPr lang="en-US" b="1" dirty="0">
                <a:solidFill>
                  <a:srgbClr val="000000"/>
                </a:solidFill>
              </a:rPr>
              <a:t>risk of weight gain, edema, and fractures. </a:t>
            </a:r>
            <a:r>
              <a:rPr lang="en-US" b="1" dirty="0">
                <a:solidFill>
                  <a:srgbClr val="87161F"/>
                </a:solidFill>
              </a:rPr>
              <a:t>A </a:t>
            </a:r>
            <a:r>
              <a:rPr lang="en-US" b="1" dirty="0">
                <a:solidFill>
                  <a:srgbClr val="000000"/>
                </a:solidFill>
              </a:rPr>
              <a:t>Lower doses may </a:t>
            </a:r>
            <a:r>
              <a:rPr lang="en-US" b="1" dirty="0" smtClean="0">
                <a:solidFill>
                  <a:srgbClr val="000000"/>
                </a:solidFill>
              </a:rPr>
              <a:t>mitigate </a:t>
            </a:r>
            <a:r>
              <a:rPr lang="en-US" b="1" dirty="0">
                <a:solidFill>
                  <a:srgbClr val="000000"/>
                </a:solidFill>
              </a:rPr>
              <a:t>the risk of adverse effects but may be less effective. </a:t>
            </a:r>
            <a:r>
              <a:rPr lang="en-US" b="1" dirty="0">
                <a:solidFill>
                  <a:srgbClr val="87161F"/>
                </a:solidFill>
              </a:rPr>
              <a:t>C</a:t>
            </a:r>
            <a:endParaRPr lang="en-US" b="1" dirty="0">
              <a:solidFill>
                <a:srgbClr val="A6192E"/>
              </a:solidFill>
            </a:endParaRPr>
          </a:p>
          <a:p>
            <a:pPr defTabSz="914400">
              <a:spcBef>
                <a:spcPts val="1000"/>
              </a:spcBef>
              <a:buFont typeface="Arial" pitchFamily="34" charset="0"/>
              <a:buNone/>
            </a:pPr>
            <a:endParaRPr lang="en-US" sz="2000" dirty="0">
              <a:solidFill>
                <a:srgbClr val="A6192E"/>
              </a:solidFill>
              <a:latin typeface="AdvOT7b515deb"/>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Title 1"/>
          <p:cNvSpPr>
            <a:spLocks noGrp="1"/>
          </p:cNvSpPr>
          <p:nvPr>
            <p:ph type="title"/>
          </p:nvPr>
        </p:nvSpPr>
        <p:spPr bwMode="auto">
          <a:xfrm>
            <a:off x="609600" y="762001"/>
            <a:ext cx="7850189" cy="533400"/>
          </a:xfrm>
          <a:noFill/>
          <a:ln>
            <a:miter lim="800000"/>
            <a:headEnd/>
            <a:tailEnd/>
          </a:ln>
        </p:spPr>
        <p:txBody>
          <a:bodyPr numCol="1" compatLnSpc="1">
            <a:prstTxWarp prst="textNoShape">
              <a:avLst/>
            </a:prstTxWarp>
          </a:bodyPr>
          <a:lstStyle/>
          <a:p>
            <a:r>
              <a:rPr lang="en-US" dirty="0" smtClean="0"/>
              <a:t>Person-Centered Care Goals</a:t>
            </a:r>
            <a:endParaRPr lang="en-US" dirty="0" smtClean="0">
              <a:solidFill>
                <a:srgbClr val="A6192E"/>
              </a:solidFill>
            </a:endParaRPr>
          </a:p>
        </p:txBody>
      </p:sp>
      <p:sp>
        <p:nvSpPr>
          <p:cNvPr id="3" name="Text Placeholder 2">
            <a:extLst>
              <a:ext uri="{FF2B5EF4-FFF2-40B4-BE49-F238E27FC236}"/>
            </a:extLst>
          </p:cNvPr>
          <p:cNvSpPr>
            <a:spLocks noGrp="1"/>
          </p:cNvSpPr>
          <p:nvPr>
            <p:ph type="body" sz="quarter" idx="24"/>
          </p:nvPr>
        </p:nvSpPr>
        <p:spPr>
          <a:xfrm>
            <a:off x="581026" y="215900"/>
            <a:ext cx="7540625" cy="357717"/>
          </a:xfrm>
        </p:spPr>
        <p:txBody>
          <a:bodyPr/>
          <a:lstStyle/>
          <a:p>
            <a:pPr fontAlgn="auto">
              <a:spcAft>
                <a:spcPts val="0"/>
              </a:spcAft>
              <a:defRPr/>
            </a:pPr>
            <a:r>
              <a:rPr lang="en-US"/>
              <a:t>Prevention or Delay of Diabetes AND ASSOCIATED COMORBIDITIES</a:t>
            </a:r>
          </a:p>
        </p:txBody>
      </p:sp>
      <p:sp>
        <p:nvSpPr>
          <p:cNvPr id="141316" name="Text Placeholder 2"/>
          <p:cNvSpPr txBox="1">
            <a:spLocks/>
          </p:cNvSpPr>
          <p:nvPr/>
        </p:nvSpPr>
        <p:spPr bwMode="auto">
          <a:xfrm>
            <a:off x="152400" y="1295400"/>
            <a:ext cx="8991600" cy="5888792"/>
          </a:xfrm>
          <a:prstGeom prst="rect">
            <a:avLst/>
          </a:prstGeom>
          <a:noFill/>
          <a:ln w="9525">
            <a:noFill/>
            <a:miter lim="800000"/>
            <a:headEnd/>
            <a:tailEnd/>
          </a:ln>
        </p:spPr>
        <p:txBody>
          <a:bodyPr wrap="square" lIns="0" tIns="0" rIns="0" bIns="0">
            <a:spAutoFit/>
          </a:bodyPr>
          <a:lstStyle/>
          <a:p>
            <a:pPr defTabSz="914400">
              <a:spcBef>
                <a:spcPts val="1000"/>
              </a:spcBef>
              <a:buFont typeface="Arial" pitchFamily="34" charset="0"/>
              <a:buNone/>
            </a:pPr>
            <a:r>
              <a:rPr lang="en-US" sz="1600" b="1" dirty="0">
                <a:solidFill>
                  <a:srgbClr val="A6192E"/>
                </a:solidFill>
              </a:rPr>
              <a:t>3.12 </a:t>
            </a:r>
            <a:r>
              <a:rPr lang="en-US" sz="1600" b="1" dirty="0" smtClean="0"/>
              <a:t>In </a:t>
            </a:r>
            <a:r>
              <a:rPr lang="en-US" sz="1600" b="1" dirty="0"/>
              <a:t>adults with overweight or obesity at high risk of type 2 diabetes, care goals </a:t>
            </a:r>
            <a:r>
              <a:rPr lang="en-US" sz="1600" b="1" dirty="0" smtClean="0"/>
              <a:t>should </a:t>
            </a:r>
            <a:r>
              <a:rPr lang="en-US" sz="1600" b="1" dirty="0"/>
              <a:t>include weight loss </a:t>
            </a:r>
            <a:r>
              <a:rPr lang="en-US" sz="1600" b="1" dirty="0">
                <a:solidFill>
                  <a:srgbClr val="000000"/>
                </a:solidFill>
              </a:rPr>
              <a:t>and maintenance, minimizing the progression of </a:t>
            </a:r>
            <a:r>
              <a:rPr lang="en-US" sz="1600" b="1" dirty="0" smtClean="0">
                <a:solidFill>
                  <a:srgbClr val="000000"/>
                </a:solidFill>
              </a:rPr>
              <a:t>hyperglycemia</a:t>
            </a:r>
            <a:r>
              <a:rPr lang="en-US" sz="1600" b="1" dirty="0">
                <a:solidFill>
                  <a:srgbClr val="000000"/>
                </a:solidFill>
              </a:rPr>
              <a:t>, and attention to cardiovascular risk. </a:t>
            </a:r>
            <a:r>
              <a:rPr lang="en-US" sz="1600" b="1" dirty="0">
                <a:solidFill>
                  <a:srgbClr val="87161F"/>
                </a:solidFill>
              </a:rPr>
              <a:t>B</a:t>
            </a:r>
            <a:endParaRPr lang="en-US" sz="1600" b="1" dirty="0"/>
          </a:p>
          <a:p>
            <a:pPr defTabSz="914400">
              <a:spcBef>
                <a:spcPts val="1000"/>
              </a:spcBef>
              <a:buFont typeface="Arial" pitchFamily="34" charset="0"/>
              <a:buNone/>
            </a:pPr>
            <a:r>
              <a:rPr lang="en-US" sz="1600" b="1" dirty="0">
                <a:solidFill>
                  <a:srgbClr val="A6192E"/>
                </a:solidFill>
              </a:rPr>
              <a:t>3.13 </a:t>
            </a:r>
            <a:r>
              <a:rPr lang="en-US" sz="1600" b="1" dirty="0" smtClean="0">
                <a:solidFill>
                  <a:srgbClr val="000000"/>
                </a:solidFill>
              </a:rPr>
              <a:t>Pharmacotherapy </a:t>
            </a:r>
            <a:r>
              <a:rPr lang="en-US" sz="1600" b="1" dirty="0">
                <a:solidFill>
                  <a:srgbClr val="000000"/>
                </a:solidFill>
              </a:rPr>
              <a:t>(e.g., for weight management, minimizing the progression </a:t>
            </a:r>
            <a:r>
              <a:rPr lang="en-US" sz="1600" b="1" dirty="0" smtClean="0">
                <a:solidFill>
                  <a:srgbClr val="000000"/>
                </a:solidFill>
              </a:rPr>
              <a:t>of </a:t>
            </a:r>
            <a:r>
              <a:rPr lang="en-US" sz="1600" b="1" dirty="0">
                <a:solidFill>
                  <a:srgbClr val="000000"/>
                </a:solidFill>
              </a:rPr>
              <a:t>hyperglycemia, and cardiovascular risk reduction) may be considered to </a:t>
            </a:r>
            <a:r>
              <a:rPr lang="en-US" sz="1600" b="1" dirty="0" smtClean="0">
                <a:solidFill>
                  <a:srgbClr val="000000"/>
                </a:solidFill>
              </a:rPr>
              <a:t>support </a:t>
            </a:r>
            <a:r>
              <a:rPr lang="en-US" sz="1600" b="1" dirty="0">
                <a:solidFill>
                  <a:srgbClr val="000000"/>
                </a:solidFill>
              </a:rPr>
              <a:t>person-centered care goals. </a:t>
            </a:r>
            <a:r>
              <a:rPr lang="en-US" sz="1600" b="1" dirty="0">
                <a:solidFill>
                  <a:srgbClr val="87161F"/>
                </a:solidFill>
              </a:rPr>
              <a:t>B </a:t>
            </a:r>
          </a:p>
          <a:p>
            <a:pPr defTabSz="914400">
              <a:spcBef>
                <a:spcPts val="1000"/>
              </a:spcBef>
              <a:buFont typeface="Arial" pitchFamily="34" charset="0"/>
              <a:buNone/>
            </a:pPr>
            <a:r>
              <a:rPr lang="en-US" sz="1600" b="1" dirty="0">
                <a:solidFill>
                  <a:srgbClr val="A6192E"/>
                </a:solidFill>
              </a:rPr>
              <a:t>3.14 </a:t>
            </a:r>
            <a:r>
              <a:rPr lang="en-US" sz="1600" b="1" dirty="0" smtClean="0">
                <a:solidFill>
                  <a:srgbClr val="000000"/>
                </a:solidFill>
              </a:rPr>
              <a:t>More </a:t>
            </a:r>
            <a:r>
              <a:rPr lang="en-US" sz="1600" b="1" dirty="0">
                <a:solidFill>
                  <a:srgbClr val="000000"/>
                </a:solidFill>
              </a:rPr>
              <a:t>intensive preventive approaches should be considered in individuals </a:t>
            </a:r>
            <a:r>
              <a:rPr lang="en-US" sz="1600" b="1" dirty="0" smtClean="0">
                <a:solidFill>
                  <a:srgbClr val="000000"/>
                </a:solidFill>
              </a:rPr>
              <a:t>who </a:t>
            </a:r>
            <a:r>
              <a:rPr lang="en-US" sz="1600" b="1" dirty="0">
                <a:solidFill>
                  <a:srgbClr val="000000"/>
                </a:solidFill>
              </a:rPr>
              <a:t>are at particularly high risk of progression to diabetes, including </a:t>
            </a:r>
            <a:r>
              <a:rPr lang="en-US" sz="1600" b="1" dirty="0" smtClean="0">
                <a:solidFill>
                  <a:srgbClr val="000000"/>
                </a:solidFill>
              </a:rPr>
              <a:t>individuals </a:t>
            </a:r>
            <a:r>
              <a:rPr lang="en-US" sz="1600" b="1" dirty="0">
                <a:solidFill>
                  <a:srgbClr val="000000"/>
                </a:solidFill>
              </a:rPr>
              <a:t>with BMI ≥35 kg/m2, those at higher glucose levels (e.g., fasting </a:t>
            </a:r>
            <a:r>
              <a:rPr lang="en-US" sz="1600" b="1" dirty="0" smtClean="0">
                <a:solidFill>
                  <a:srgbClr val="000000"/>
                </a:solidFill>
              </a:rPr>
              <a:t>plasma </a:t>
            </a:r>
            <a:r>
              <a:rPr lang="en-US" sz="1600" b="1" dirty="0">
                <a:solidFill>
                  <a:srgbClr val="000000"/>
                </a:solidFill>
              </a:rPr>
              <a:t>glucose 110–125 mg/</a:t>
            </a:r>
            <a:r>
              <a:rPr lang="en-US" sz="1600" b="1" dirty="0" err="1">
                <a:solidFill>
                  <a:srgbClr val="000000"/>
                </a:solidFill>
              </a:rPr>
              <a:t>dL</a:t>
            </a:r>
            <a:r>
              <a:rPr lang="en-US" sz="1600" b="1" dirty="0">
                <a:solidFill>
                  <a:srgbClr val="000000"/>
                </a:solidFill>
              </a:rPr>
              <a:t> [6.1–6.9mmol/L], 2–h post-challenge glucose 	173–199mg/</a:t>
            </a:r>
            <a:r>
              <a:rPr lang="en-US" sz="1600" b="1" dirty="0" err="1">
                <a:solidFill>
                  <a:srgbClr val="000000"/>
                </a:solidFill>
              </a:rPr>
              <a:t>dL</a:t>
            </a:r>
            <a:r>
              <a:rPr lang="en-US" sz="1600" b="1" dirty="0">
                <a:solidFill>
                  <a:srgbClr val="000000"/>
                </a:solidFill>
              </a:rPr>
              <a:t> [9.6–11.0mmol/L], and A1C ≥ 6.0% [≥ 42 </a:t>
            </a:r>
            <a:r>
              <a:rPr lang="en-US" sz="1600" b="1" dirty="0" err="1">
                <a:solidFill>
                  <a:srgbClr val="000000"/>
                </a:solidFill>
              </a:rPr>
              <a:t>mmol</a:t>
            </a:r>
            <a:r>
              <a:rPr lang="en-US" sz="1600" b="1" dirty="0">
                <a:solidFill>
                  <a:srgbClr val="000000"/>
                </a:solidFill>
              </a:rPr>
              <a:t>/mol]), and </a:t>
            </a:r>
            <a:r>
              <a:rPr lang="en-US" sz="1600" b="1" dirty="0" smtClean="0">
                <a:solidFill>
                  <a:srgbClr val="000000"/>
                </a:solidFill>
              </a:rPr>
              <a:t>individuals </a:t>
            </a:r>
            <a:r>
              <a:rPr lang="en-US" sz="1600" b="1" dirty="0">
                <a:solidFill>
                  <a:srgbClr val="000000"/>
                </a:solidFill>
              </a:rPr>
              <a:t>with a history of gestational diabetes mellitus. </a:t>
            </a:r>
            <a:r>
              <a:rPr lang="en-US" sz="1600" b="1" dirty="0" smtClean="0">
                <a:solidFill>
                  <a:srgbClr val="87161F"/>
                </a:solidFill>
              </a:rPr>
              <a:t>A</a:t>
            </a:r>
            <a:endParaRPr lang="sr-Latn-RS" sz="1600" b="1" dirty="0" smtClean="0">
              <a:solidFill>
                <a:srgbClr val="87161F"/>
              </a:solidFill>
            </a:endParaRPr>
          </a:p>
          <a:p>
            <a:pPr algn="ctr" defTabSz="914400">
              <a:spcBef>
                <a:spcPts val="1000"/>
              </a:spcBef>
              <a:buFont typeface="Arial" pitchFamily="34" charset="0"/>
              <a:buNone/>
            </a:pPr>
            <a:endParaRPr lang="en-US" sz="2000" b="1" dirty="0" smtClean="0"/>
          </a:p>
          <a:p>
            <a:pPr algn="ctr" defTabSz="914400">
              <a:spcBef>
                <a:spcPts val="1000"/>
              </a:spcBef>
              <a:buFont typeface="Arial" pitchFamily="34" charset="0"/>
              <a:buNone/>
            </a:pPr>
            <a:r>
              <a:rPr lang="en-US" sz="2000" b="1" dirty="0" smtClean="0"/>
              <a:t>Pharmacologic Interventions do Delay Symptomatic Type 1 Diabetes</a:t>
            </a:r>
            <a:endParaRPr lang="sr-Latn-RS" sz="2000" b="1" dirty="0">
              <a:solidFill>
                <a:srgbClr val="87161F"/>
              </a:solidFill>
            </a:endParaRPr>
          </a:p>
          <a:p>
            <a:pPr defTabSz="914400">
              <a:spcBef>
                <a:spcPts val="1000"/>
              </a:spcBef>
              <a:buFont typeface="Arial" pitchFamily="34" charset="0"/>
              <a:buNone/>
            </a:pPr>
            <a:r>
              <a:rPr lang="en-US" sz="1600" b="1" dirty="0" smtClean="0">
                <a:solidFill>
                  <a:srgbClr val="A6192E"/>
                </a:solidFill>
              </a:rPr>
              <a:t>3.15 </a:t>
            </a:r>
            <a:r>
              <a:rPr lang="en-US" sz="1600" b="1" dirty="0" err="1" smtClean="0">
                <a:solidFill>
                  <a:srgbClr val="000000"/>
                </a:solidFill>
              </a:rPr>
              <a:t>Teplizumab-mzwv</a:t>
            </a:r>
            <a:r>
              <a:rPr lang="en-US" sz="1600" b="1" dirty="0" smtClean="0">
                <a:solidFill>
                  <a:srgbClr val="000000"/>
                </a:solidFill>
              </a:rPr>
              <a:t> infusion to delay the onset of symptomatic type 1 diabetes (stage 3) should be considered in selected individuals aged ≥8 years with stage 2 type 1 diabetes. Management should be 	in a specialized setting with appropriately trained personnel. </a:t>
            </a:r>
            <a:r>
              <a:rPr lang="en-US" sz="1600" b="1" dirty="0" smtClean="0">
                <a:solidFill>
                  <a:srgbClr val="87161F"/>
                </a:solidFill>
              </a:rPr>
              <a:t>B</a:t>
            </a:r>
            <a:endParaRPr lang="en-US" sz="1600" b="1" dirty="0" smtClean="0">
              <a:solidFill>
                <a:srgbClr val="A6192E"/>
              </a:solidFill>
            </a:endParaRPr>
          </a:p>
          <a:p>
            <a:pPr defTabSz="914400">
              <a:spcBef>
                <a:spcPts val="1000"/>
              </a:spcBef>
              <a:buFont typeface="Arial" pitchFamily="34" charset="0"/>
              <a:buNone/>
            </a:pPr>
            <a:endParaRPr lang="en-US" sz="1600" dirty="0" smtClean="0">
              <a:solidFill>
                <a:srgbClr val="A6192E"/>
              </a:solidFill>
              <a:latin typeface="AdvOT7b515deb"/>
            </a:endParaRPr>
          </a:p>
          <a:p>
            <a:pPr defTabSz="914400">
              <a:spcBef>
                <a:spcPts val="1000"/>
              </a:spcBef>
              <a:buFont typeface="Arial" pitchFamily="34" charset="0"/>
              <a:buNone/>
            </a:pPr>
            <a:endParaRPr lang="en-US" sz="1600" b="1" dirty="0">
              <a:solidFill>
                <a:srgbClr val="A6192E"/>
              </a:solidFill>
            </a:endParaRPr>
          </a:p>
          <a:p>
            <a:pPr defTabSz="914400">
              <a:spcBef>
                <a:spcPts val="1000"/>
              </a:spcBef>
              <a:buFont typeface="Arial" pitchFamily="34" charset="0"/>
              <a:buNone/>
            </a:pPr>
            <a:endParaRPr lang="en-US" sz="2000" dirty="0">
              <a:solidFill>
                <a:srgbClr val="A6192E"/>
              </a:solidFill>
              <a:latin typeface="AdvOT7b515deb"/>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AutoShape 2"/>
          <p:cNvSpPr>
            <a:spLocks noChangeArrowheads="1"/>
          </p:cNvSpPr>
          <p:nvPr/>
        </p:nvSpPr>
        <p:spPr bwMode="auto">
          <a:xfrm>
            <a:off x="2730500" y="2457450"/>
            <a:ext cx="3276600" cy="2290763"/>
          </a:xfrm>
          <a:prstGeom prst="triangle">
            <a:avLst>
              <a:gd name="adj" fmla="val 50000"/>
            </a:avLst>
          </a:prstGeom>
          <a:ln>
            <a:headEnd/>
            <a:tailEnd/>
          </a:ln>
        </p:spPr>
        <p:style>
          <a:lnRef idx="1">
            <a:schemeClr val="accent5"/>
          </a:lnRef>
          <a:fillRef idx="2">
            <a:schemeClr val="accent5"/>
          </a:fillRef>
          <a:effectRef idx="1">
            <a:schemeClr val="accent5"/>
          </a:effectRef>
          <a:fontRef idx="minor">
            <a:schemeClr val="dk1"/>
          </a:fontRef>
        </p:style>
        <p:txBody>
          <a:bodyPr wrap="none" anchor="ctr"/>
          <a:lstStyle/>
          <a:p>
            <a:pPr>
              <a:defRPr/>
            </a:pPr>
            <a:endParaRPr lang="en-US"/>
          </a:p>
        </p:txBody>
      </p:sp>
      <p:sp>
        <p:nvSpPr>
          <p:cNvPr id="33795" name="Rectangle 3"/>
          <p:cNvSpPr>
            <a:spLocks noChangeArrowheads="1"/>
          </p:cNvSpPr>
          <p:nvPr/>
        </p:nvSpPr>
        <p:spPr bwMode="auto">
          <a:xfrm>
            <a:off x="5168900" y="4591050"/>
            <a:ext cx="3124200" cy="708025"/>
          </a:xfrm>
          <a:prstGeom prst="rect">
            <a:avLst/>
          </a:prstGeom>
          <a:noFill/>
          <a:ln w="9525">
            <a:noFill/>
            <a:miter lim="800000"/>
            <a:headEnd/>
            <a:tailEnd/>
          </a:ln>
        </p:spPr>
        <p:txBody>
          <a:bodyPr>
            <a:spAutoFit/>
          </a:bodyPr>
          <a:lstStyle/>
          <a:p>
            <a:pPr marL="228600" indent="-228600" algn="ctr"/>
            <a:r>
              <a:rPr lang="en-US" altLang="en-US" sz="2000" b="1"/>
              <a:t>FPG </a:t>
            </a:r>
          </a:p>
          <a:p>
            <a:pPr marL="228600" indent="-228600" algn="ctr"/>
            <a:r>
              <a:rPr lang="en-US" altLang="en-US" sz="2000" b="1"/>
              <a:t>Basal glycemia</a:t>
            </a:r>
          </a:p>
        </p:txBody>
      </p:sp>
      <p:sp>
        <p:nvSpPr>
          <p:cNvPr id="33796" name="Rectangle 4"/>
          <p:cNvSpPr>
            <a:spLocks noChangeArrowheads="1"/>
          </p:cNvSpPr>
          <p:nvPr/>
        </p:nvSpPr>
        <p:spPr bwMode="auto">
          <a:xfrm>
            <a:off x="1038225" y="4591050"/>
            <a:ext cx="2608263" cy="708025"/>
          </a:xfrm>
          <a:prstGeom prst="rect">
            <a:avLst/>
          </a:prstGeom>
          <a:noFill/>
          <a:ln w="9525">
            <a:noFill/>
            <a:miter lim="800000"/>
            <a:headEnd/>
            <a:tailEnd/>
          </a:ln>
        </p:spPr>
        <p:txBody>
          <a:bodyPr wrap="none">
            <a:spAutoFit/>
          </a:bodyPr>
          <a:lstStyle/>
          <a:p>
            <a:pPr algn="ctr">
              <a:spcBef>
                <a:spcPct val="50000"/>
              </a:spcBef>
              <a:buClr>
                <a:schemeClr val="tx2"/>
              </a:buClr>
              <a:buFont typeface="Wingdings" pitchFamily="2" charset="2"/>
              <a:buNone/>
            </a:pPr>
            <a:r>
              <a:rPr lang="en-US" altLang="en-US" sz="2000" b="1" i="1"/>
              <a:t>PPG</a:t>
            </a:r>
            <a:r>
              <a:rPr lang="en-US" altLang="en-US" sz="2000" b="1"/>
              <a:t> </a:t>
            </a:r>
            <a:br>
              <a:rPr lang="en-US" altLang="en-US" sz="2000" b="1"/>
            </a:br>
            <a:r>
              <a:rPr lang="en-US" altLang="en-US" sz="2000" b="1"/>
              <a:t>Blood glucose peak</a:t>
            </a:r>
          </a:p>
        </p:txBody>
      </p:sp>
      <p:sp>
        <p:nvSpPr>
          <p:cNvPr id="33797" name="Rectangle 5"/>
          <p:cNvSpPr>
            <a:spLocks noChangeArrowheads="1"/>
          </p:cNvSpPr>
          <p:nvPr/>
        </p:nvSpPr>
        <p:spPr bwMode="auto">
          <a:xfrm>
            <a:off x="990600" y="1557338"/>
            <a:ext cx="7858125" cy="1077912"/>
          </a:xfrm>
          <a:prstGeom prst="rect">
            <a:avLst/>
          </a:prstGeom>
          <a:noFill/>
          <a:ln w="9525">
            <a:noFill/>
            <a:miter lim="800000"/>
            <a:headEnd/>
            <a:tailEnd/>
          </a:ln>
        </p:spPr>
        <p:txBody>
          <a:bodyPr>
            <a:spAutoFit/>
          </a:bodyPr>
          <a:lstStyle/>
          <a:p>
            <a:pPr algn="ctr"/>
            <a:r>
              <a:rPr lang="en-US" altLang="en-US" sz="2400" b="1" i="1"/>
              <a:t>HbA </a:t>
            </a:r>
            <a:r>
              <a:rPr lang="en-US" altLang="en-US" sz="2400" b="1" i="1" baseline="-25000"/>
              <a:t>1c</a:t>
            </a:r>
          </a:p>
          <a:p>
            <a:pPr algn="ctr"/>
            <a:r>
              <a:rPr lang="en-US" altLang="en-US" sz="2000" b="1"/>
              <a:t>Evaluation of the long-term quality of glycoregulation</a:t>
            </a:r>
          </a:p>
          <a:p>
            <a:pPr algn="ctr"/>
            <a:r>
              <a:rPr lang="en-US" altLang="en-US" sz="2000" b="1"/>
              <a:t>                                                        </a:t>
            </a:r>
          </a:p>
        </p:txBody>
      </p:sp>
      <p:sp>
        <p:nvSpPr>
          <p:cNvPr id="33798" name="Text Box 6"/>
          <p:cNvSpPr txBox="1">
            <a:spLocks noChangeArrowheads="1"/>
          </p:cNvSpPr>
          <p:nvPr/>
        </p:nvSpPr>
        <p:spPr bwMode="auto">
          <a:xfrm>
            <a:off x="695325" y="5973763"/>
            <a:ext cx="3292475" cy="274637"/>
          </a:xfrm>
          <a:prstGeom prst="rect">
            <a:avLst/>
          </a:prstGeom>
          <a:noFill/>
          <a:ln w="9525">
            <a:noFill/>
            <a:miter lim="800000"/>
            <a:headEnd/>
            <a:tailEnd/>
          </a:ln>
        </p:spPr>
        <p:txBody>
          <a:bodyPr>
            <a:spAutoFit/>
          </a:bodyPr>
          <a:lstStyle/>
          <a:p>
            <a:pPr marL="457200" indent="-457200"/>
            <a:endParaRPr lang="en-CA" altLang="en-US" sz="1200"/>
          </a:p>
        </p:txBody>
      </p:sp>
      <p:sp>
        <p:nvSpPr>
          <p:cNvPr id="33799" name="Line 7"/>
          <p:cNvSpPr>
            <a:spLocks noChangeShapeType="1"/>
          </p:cNvSpPr>
          <p:nvPr/>
        </p:nvSpPr>
        <p:spPr bwMode="auto">
          <a:xfrm flipV="1">
            <a:off x="5148263" y="1341438"/>
            <a:ext cx="1800225" cy="539750"/>
          </a:xfrm>
          <a:prstGeom prst="line">
            <a:avLst/>
          </a:prstGeom>
          <a:noFill/>
          <a:ln w="9525">
            <a:noFill/>
            <a:round/>
            <a:headEnd/>
            <a:tailEnd type="triangle" w="med" len="med"/>
          </a:ln>
        </p:spPr>
        <p:txBody>
          <a:bodyPr>
            <a:spAutoFit/>
          </a:bodyPr>
          <a:lstStyle/>
          <a:p>
            <a:endParaRPr lang="en-US"/>
          </a:p>
        </p:txBody>
      </p:sp>
      <p:sp>
        <p:nvSpPr>
          <p:cNvPr id="33800" name="Rectangle 8"/>
          <p:cNvSpPr>
            <a:spLocks noChangeArrowheads="1"/>
          </p:cNvSpPr>
          <p:nvPr/>
        </p:nvSpPr>
        <p:spPr bwMode="auto">
          <a:xfrm>
            <a:off x="7056438" y="1449388"/>
            <a:ext cx="914400" cy="914400"/>
          </a:xfrm>
          <a:prstGeom prst="rect">
            <a:avLst/>
          </a:prstGeom>
          <a:noFill/>
          <a:ln w="9525" algn="ctr">
            <a:noFill/>
            <a:miter lim="800000"/>
            <a:headEnd/>
            <a:tailEnd/>
          </a:ln>
        </p:spPr>
        <p:txBody>
          <a:bodyPr wrap="none" anchor="ctr">
            <a:spAutoFit/>
          </a:bodyPr>
          <a:lstStyle/>
          <a:p>
            <a:endParaRPr lang="en-US" altLang="en-US"/>
          </a:p>
        </p:txBody>
      </p:sp>
      <p:sp>
        <p:nvSpPr>
          <p:cNvPr id="33801" name="Line 9"/>
          <p:cNvSpPr>
            <a:spLocks noChangeShapeType="1"/>
          </p:cNvSpPr>
          <p:nvPr/>
        </p:nvSpPr>
        <p:spPr bwMode="auto">
          <a:xfrm flipH="1">
            <a:off x="5076825" y="1520825"/>
            <a:ext cx="1619250" cy="468313"/>
          </a:xfrm>
          <a:prstGeom prst="line">
            <a:avLst/>
          </a:prstGeom>
          <a:noFill/>
          <a:ln w="9525">
            <a:noFill/>
            <a:round/>
            <a:headEnd/>
            <a:tailEnd type="triangle" w="med" len="med"/>
          </a:ln>
        </p:spPr>
        <p:txBody>
          <a:bodyPr>
            <a:spAutoFit/>
          </a:bodyPr>
          <a:lstStyle/>
          <a:p>
            <a:endParaRPr lang="en-US"/>
          </a:p>
        </p:txBody>
      </p:sp>
      <p:sp>
        <p:nvSpPr>
          <p:cNvPr id="33802" name="Rectangle 10"/>
          <p:cNvSpPr>
            <a:spLocks noChangeArrowheads="1"/>
          </p:cNvSpPr>
          <p:nvPr/>
        </p:nvSpPr>
        <p:spPr bwMode="auto">
          <a:xfrm>
            <a:off x="6516688" y="1484313"/>
            <a:ext cx="914400" cy="914400"/>
          </a:xfrm>
          <a:prstGeom prst="rect">
            <a:avLst/>
          </a:prstGeom>
          <a:noFill/>
          <a:ln w="9525" algn="ctr">
            <a:noFill/>
            <a:miter lim="800000"/>
            <a:headEnd/>
            <a:tailEnd/>
          </a:ln>
        </p:spPr>
        <p:txBody>
          <a:bodyPr wrap="none" anchor="ctr">
            <a:spAutoFit/>
          </a:bodyPr>
          <a:lstStyle/>
          <a:p>
            <a:endParaRPr lang="en-US" altLang="en-US"/>
          </a:p>
        </p:txBody>
      </p:sp>
      <p:sp>
        <p:nvSpPr>
          <p:cNvPr id="33803" name="Text Box 11"/>
          <p:cNvSpPr txBox="1">
            <a:spLocks noChangeArrowheads="1"/>
          </p:cNvSpPr>
          <p:nvPr/>
        </p:nvSpPr>
        <p:spPr bwMode="auto">
          <a:xfrm>
            <a:off x="5184775" y="1322388"/>
            <a:ext cx="1073150" cy="701675"/>
          </a:xfrm>
          <a:prstGeom prst="rect">
            <a:avLst/>
          </a:prstGeom>
          <a:noFill/>
          <a:ln w="9525" algn="ctr">
            <a:noFill/>
            <a:miter lim="800000"/>
            <a:headEnd/>
            <a:tailEnd/>
          </a:ln>
        </p:spPr>
        <p:txBody>
          <a:bodyPr>
            <a:spAutoFit/>
          </a:bodyPr>
          <a:lstStyle/>
          <a:p>
            <a:pPr algn="r"/>
            <a:endParaRPr lang="sr-Latn-CS" altLang="en-US" sz="2000">
              <a:latin typeface="Verdana" pitchFamily="34" charset="0"/>
            </a:endParaRPr>
          </a:p>
          <a:p>
            <a:pPr algn="r"/>
            <a:r>
              <a:rPr lang="en-US" altLang="en-US" sz="2000" b="1">
                <a:latin typeface="Verdana" pitchFamily="34" charset="0"/>
              </a:rPr>
              <a:t>6.5% </a:t>
            </a:r>
          </a:p>
        </p:txBody>
      </p:sp>
      <p:sp>
        <p:nvSpPr>
          <p:cNvPr id="33804" name="Line 12"/>
          <p:cNvSpPr>
            <a:spLocks noChangeShapeType="1"/>
          </p:cNvSpPr>
          <p:nvPr/>
        </p:nvSpPr>
        <p:spPr bwMode="auto">
          <a:xfrm flipV="1">
            <a:off x="6696075" y="3824288"/>
            <a:ext cx="288925" cy="757237"/>
          </a:xfrm>
          <a:prstGeom prst="line">
            <a:avLst/>
          </a:prstGeom>
          <a:noFill/>
          <a:ln w="9525">
            <a:noFill/>
            <a:round/>
            <a:headEnd/>
            <a:tailEnd type="triangle" w="med" len="med"/>
          </a:ln>
        </p:spPr>
        <p:txBody>
          <a:bodyPr>
            <a:spAutoFit/>
          </a:bodyPr>
          <a:lstStyle/>
          <a:p>
            <a:endParaRPr lang="en-US"/>
          </a:p>
        </p:txBody>
      </p:sp>
      <p:sp>
        <p:nvSpPr>
          <p:cNvPr id="33805" name="Text Box 13"/>
          <p:cNvSpPr txBox="1">
            <a:spLocks noChangeArrowheads="1"/>
          </p:cNvSpPr>
          <p:nvPr/>
        </p:nvSpPr>
        <p:spPr bwMode="auto">
          <a:xfrm>
            <a:off x="6051550" y="5140325"/>
            <a:ext cx="1608138" cy="708025"/>
          </a:xfrm>
          <a:prstGeom prst="rect">
            <a:avLst/>
          </a:prstGeom>
          <a:noFill/>
          <a:ln w="9525" algn="ctr">
            <a:noFill/>
            <a:miter lim="800000"/>
            <a:headEnd/>
            <a:tailEnd/>
          </a:ln>
        </p:spPr>
        <p:txBody>
          <a:bodyPr wrap="none">
            <a:spAutoFit/>
          </a:bodyPr>
          <a:lstStyle/>
          <a:p>
            <a:pPr algn="r"/>
            <a:endParaRPr lang="sr-Latn-CS" altLang="en-US" sz="2000">
              <a:latin typeface="Verdana" pitchFamily="34" charset="0"/>
            </a:endParaRPr>
          </a:p>
          <a:p>
            <a:pPr algn="r"/>
            <a:r>
              <a:rPr lang="en-US" altLang="en-US" sz="2000">
                <a:latin typeface="Verdana" pitchFamily="34" charset="0"/>
              </a:rPr>
              <a:t>5.5 mmol/l</a:t>
            </a:r>
          </a:p>
        </p:txBody>
      </p:sp>
      <p:sp>
        <p:nvSpPr>
          <p:cNvPr id="33806" name="Text Box 14"/>
          <p:cNvSpPr txBox="1">
            <a:spLocks noChangeArrowheads="1"/>
          </p:cNvSpPr>
          <p:nvPr/>
        </p:nvSpPr>
        <p:spPr bwMode="auto">
          <a:xfrm>
            <a:off x="1225550" y="5121275"/>
            <a:ext cx="1608138" cy="708025"/>
          </a:xfrm>
          <a:prstGeom prst="rect">
            <a:avLst/>
          </a:prstGeom>
          <a:noFill/>
          <a:ln w="9525" algn="ctr">
            <a:noFill/>
            <a:miter lim="800000"/>
            <a:headEnd/>
            <a:tailEnd/>
          </a:ln>
        </p:spPr>
        <p:txBody>
          <a:bodyPr wrap="none">
            <a:spAutoFit/>
          </a:bodyPr>
          <a:lstStyle/>
          <a:p>
            <a:pPr algn="r"/>
            <a:endParaRPr lang="sr-Latn-CS" altLang="en-US" sz="2000">
              <a:latin typeface="Verdana" pitchFamily="34" charset="0"/>
            </a:endParaRPr>
          </a:p>
          <a:p>
            <a:pPr algn="r"/>
            <a:r>
              <a:rPr lang="en-US" altLang="en-US" sz="2000">
                <a:latin typeface="Verdana" pitchFamily="34" charset="0"/>
              </a:rPr>
              <a:t>7.5 mmol/l</a:t>
            </a:r>
          </a:p>
        </p:txBody>
      </p:sp>
      <p:sp>
        <p:nvSpPr>
          <p:cNvPr id="33807" name="AutoShape 15"/>
          <p:cNvSpPr>
            <a:spLocks noChangeArrowheads="1"/>
          </p:cNvSpPr>
          <p:nvPr/>
        </p:nvSpPr>
        <p:spPr bwMode="auto">
          <a:xfrm flipH="1" flipV="1">
            <a:off x="6372225" y="1773238"/>
            <a:ext cx="755650" cy="34925"/>
          </a:xfrm>
          <a:prstGeom prst="roundRect">
            <a:avLst>
              <a:gd name="adj" fmla="val 16667"/>
            </a:avLst>
          </a:prstGeom>
          <a:noFill/>
          <a:ln w="9525" algn="ctr">
            <a:noFill/>
            <a:round/>
            <a:headEnd/>
            <a:tailEnd/>
          </a:ln>
        </p:spPr>
        <p:txBody>
          <a:bodyPr anchor="ctr">
            <a:spAutoFit/>
          </a:bodyPr>
          <a:lstStyle/>
          <a:p>
            <a:endParaRPr lang="en-US" altLang="en-US"/>
          </a:p>
        </p:txBody>
      </p:sp>
      <p:sp>
        <p:nvSpPr>
          <p:cNvPr id="33808" name="AutoShape 16"/>
          <p:cNvSpPr>
            <a:spLocks noChangeArrowheads="1"/>
          </p:cNvSpPr>
          <p:nvPr/>
        </p:nvSpPr>
        <p:spPr bwMode="auto">
          <a:xfrm>
            <a:off x="0" y="3465513"/>
            <a:ext cx="2339975" cy="684212"/>
          </a:xfrm>
          <a:prstGeom prst="roundRect">
            <a:avLst>
              <a:gd name="adj" fmla="val 16667"/>
            </a:avLst>
          </a:prstGeom>
          <a:noFill/>
          <a:ln w="9525" algn="ctr">
            <a:noFill/>
            <a:round/>
            <a:headEnd/>
            <a:tailEnd/>
          </a:ln>
        </p:spPr>
        <p:txBody>
          <a:bodyPr wrap="none" anchor="ctr">
            <a:spAutoFit/>
          </a:bodyPr>
          <a:lstStyle/>
          <a:p>
            <a:endParaRPr lang="en-US" altLang="en-US"/>
          </a:p>
        </p:txBody>
      </p:sp>
      <p:sp>
        <p:nvSpPr>
          <p:cNvPr id="33809" name="AutoShape 17"/>
          <p:cNvSpPr>
            <a:spLocks noChangeArrowheads="1"/>
          </p:cNvSpPr>
          <p:nvPr/>
        </p:nvSpPr>
        <p:spPr bwMode="auto">
          <a:xfrm>
            <a:off x="2124075" y="4076700"/>
            <a:ext cx="34925" cy="36513"/>
          </a:xfrm>
          <a:prstGeom prst="roundRect">
            <a:avLst>
              <a:gd name="adj" fmla="val 16667"/>
            </a:avLst>
          </a:prstGeom>
          <a:noFill/>
          <a:ln w="9525" algn="ctr">
            <a:noFill/>
            <a:round/>
            <a:headEnd/>
            <a:tailEnd/>
          </a:ln>
        </p:spPr>
        <p:txBody>
          <a:bodyPr wrap="none" anchor="ctr">
            <a:spAutoFit/>
          </a:bodyPr>
          <a:lstStyle/>
          <a:p>
            <a:endParaRPr lang="en-US" altLang="en-US"/>
          </a:p>
        </p:txBody>
      </p:sp>
      <p:sp>
        <p:nvSpPr>
          <p:cNvPr id="33810" name="AutoShape 18"/>
          <p:cNvSpPr>
            <a:spLocks noChangeArrowheads="1"/>
          </p:cNvSpPr>
          <p:nvPr/>
        </p:nvSpPr>
        <p:spPr bwMode="auto">
          <a:xfrm>
            <a:off x="179388" y="3105150"/>
            <a:ext cx="2413000" cy="792163"/>
          </a:xfrm>
          <a:prstGeom prst="roundRect">
            <a:avLst>
              <a:gd name="adj" fmla="val 16667"/>
            </a:avLst>
          </a:prstGeom>
          <a:noFill/>
          <a:ln w="9525" algn="ctr">
            <a:noFill/>
            <a:round/>
            <a:headEnd/>
            <a:tailEnd/>
          </a:ln>
        </p:spPr>
        <p:txBody>
          <a:bodyPr wrap="none" anchor="ctr">
            <a:spAutoFit/>
          </a:bodyPr>
          <a:lstStyle/>
          <a:p>
            <a:endParaRPr lang="en-US" altLang="en-US"/>
          </a:p>
        </p:txBody>
      </p:sp>
      <p:sp>
        <p:nvSpPr>
          <p:cNvPr id="33811" name="AutoShape 19"/>
          <p:cNvSpPr>
            <a:spLocks noChangeArrowheads="1"/>
          </p:cNvSpPr>
          <p:nvPr/>
        </p:nvSpPr>
        <p:spPr bwMode="auto">
          <a:xfrm>
            <a:off x="935038" y="5337175"/>
            <a:ext cx="914400" cy="914400"/>
          </a:xfrm>
          <a:prstGeom prst="roundRect">
            <a:avLst>
              <a:gd name="adj" fmla="val 16667"/>
            </a:avLst>
          </a:prstGeom>
          <a:noFill/>
          <a:ln w="9525" algn="ctr">
            <a:noFill/>
            <a:round/>
            <a:headEnd/>
            <a:tailEnd/>
          </a:ln>
        </p:spPr>
        <p:txBody>
          <a:bodyPr wrap="none" anchor="ctr">
            <a:spAutoFit/>
          </a:bodyPr>
          <a:lstStyle/>
          <a:p>
            <a:endParaRPr lang="en-US" altLang="en-US"/>
          </a:p>
        </p:txBody>
      </p:sp>
      <p:sp>
        <p:nvSpPr>
          <p:cNvPr id="33812" name="Text Box 20"/>
          <p:cNvSpPr txBox="1">
            <a:spLocks noChangeArrowheads="1"/>
          </p:cNvSpPr>
          <p:nvPr/>
        </p:nvSpPr>
        <p:spPr bwMode="auto">
          <a:xfrm>
            <a:off x="0" y="0"/>
            <a:ext cx="9144000" cy="954088"/>
          </a:xfrm>
          <a:prstGeom prst="rect">
            <a:avLst/>
          </a:prstGeom>
          <a:noFill/>
          <a:ln w="9525">
            <a:noFill/>
            <a:miter lim="800000"/>
            <a:headEnd/>
            <a:tailEnd/>
          </a:ln>
        </p:spPr>
        <p:txBody>
          <a:bodyPr>
            <a:spAutoFit/>
          </a:bodyPr>
          <a:lstStyle/>
          <a:p>
            <a:pPr algn="ctr">
              <a:spcBef>
                <a:spcPct val="50000"/>
              </a:spcBef>
            </a:pPr>
            <a:r>
              <a:rPr lang="en-US" altLang="en-US" sz="2800" b="1">
                <a:solidFill>
                  <a:srgbClr val="7030A0"/>
                </a:solidFill>
              </a:rPr>
              <a:t>TESTS FOR TESTING THE QUALITY OF GLYCOREGULATION</a:t>
            </a:r>
          </a:p>
        </p:txBody>
      </p:sp>
      <p:pic>
        <p:nvPicPr>
          <p:cNvPr id="21" name="Picture 5" descr="Eritrocit sa HbA1c"/>
          <p:cNvPicPr>
            <a:picLocks noChangeAspect="1" noChangeArrowheads="1"/>
          </p:cNvPicPr>
          <p:nvPr/>
        </p:nvPicPr>
        <p:blipFill>
          <a:blip r:embed="rId3" cstate="print"/>
          <a:srcRect/>
          <a:stretch>
            <a:fillRect/>
          </a:stretch>
        </p:blipFill>
        <p:spPr bwMode="auto">
          <a:xfrm>
            <a:off x="6324600" y="609600"/>
            <a:ext cx="1512996" cy="1185862"/>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a:xfrm>
            <a:off x="0" y="304800"/>
            <a:ext cx="9144000" cy="685800"/>
          </a:xfrm>
        </p:spPr>
        <p:txBody>
          <a:bodyPr/>
          <a:lstStyle/>
          <a:p>
            <a:pPr eaLnBrk="1" hangingPunct="1"/>
            <a:r>
              <a:rPr lang="en-US" altLang="en-US" sz="2800" b="1" i="1" smtClean="0">
                <a:solidFill>
                  <a:srgbClr val="7030A0"/>
                </a:solidFill>
                <a:latin typeface="Arial" pitchFamily="34" charset="0"/>
                <a:cs typeface="Arial" pitchFamily="34" charset="0"/>
              </a:rPr>
              <a:t>ADA Standards of Medical Care</a:t>
            </a:r>
            <a:r>
              <a:rPr lang="en-US" altLang="en-US" sz="2800" b="1" smtClean="0">
                <a:solidFill>
                  <a:srgbClr val="7030A0"/>
                </a:solidFill>
                <a:latin typeface="Arial" pitchFamily="34" charset="0"/>
                <a:cs typeface="Arial" pitchFamily="34" charset="0"/>
              </a:rPr>
              <a:t>: </a:t>
            </a:r>
            <a:r>
              <a:rPr lang="en-US" altLang="en-US" sz="2800" b="1" i="1" smtClean="0">
                <a:solidFill>
                  <a:srgbClr val="7030A0"/>
                </a:solidFill>
                <a:latin typeface="Arial" pitchFamily="34" charset="0"/>
                <a:cs typeface="Arial" pitchFamily="34" charset="0"/>
              </a:rPr>
              <a:t>HbA1c </a:t>
            </a:r>
            <a:r>
              <a:rPr lang="en-US" altLang="en-US" sz="2800" b="1" smtClean="0">
                <a:solidFill>
                  <a:srgbClr val="7030A0"/>
                </a:solidFill>
                <a:latin typeface="Arial" pitchFamily="34" charset="0"/>
                <a:cs typeface="Arial" pitchFamily="34" charset="0"/>
              </a:rPr>
              <a:t>target</a:t>
            </a:r>
          </a:p>
        </p:txBody>
      </p:sp>
      <p:sp>
        <p:nvSpPr>
          <p:cNvPr id="38915" name="Content Placeholder 2"/>
          <p:cNvSpPr>
            <a:spLocks noGrp="1"/>
          </p:cNvSpPr>
          <p:nvPr>
            <p:ph idx="1"/>
          </p:nvPr>
        </p:nvSpPr>
        <p:spPr>
          <a:xfrm>
            <a:off x="0" y="1295400"/>
            <a:ext cx="8915400" cy="5257800"/>
          </a:xfrm>
        </p:spPr>
        <p:txBody>
          <a:bodyPr/>
          <a:lstStyle/>
          <a:p>
            <a:pPr eaLnBrk="1" hangingPunct="1">
              <a:buFont typeface="Arial" pitchFamily="34" charset="0"/>
              <a:buNone/>
            </a:pPr>
            <a:r>
              <a:rPr lang="en-US" altLang="en-US" sz="2400" dirty="0" smtClean="0"/>
              <a:t>     </a:t>
            </a:r>
          </a:p>
          <a:p>
            <a:pPr eaLnBrk="1" hangingPunct="1">
              <a:buFont typeface="Arial" pitchFamily="34" charset="0"/>
              <a:buNone/>
            </a:pPr>
            <a:r>
              <a:rPr lang="en-US" altLang="en-US" sz="2400" b="1" dirty="0" smtClean="0">
                <a:latin typeface="Arial" pitchFamily="34" charset="0"/>
                <a:cs typeface="Arial" pitchFamily="34" charset="0"/>
              </a:rPr>
              <a:t> 	</a:t>
            </a:r>
            <a:r>
              <a:rPr lang="en-US" altLang="en-US" sz="2000" b="1" dirty="0" smtClean="0">
                <a:latin typeface="Arial" pitchFamily="34" charset="0"/>
                <a:cs typeface="Arial" pitchFamily="34" charset="0"/>
              </a:rPr>
              <a:t>A reasonable target for HbA1c for adults is 7%, to effectively reduce </a:t>
            </a:r>
            <a:r>
              <a:rPr lang="en-US" altLang="en-US" sz="2000" b="1" dirty="0" err="1" smtClean="0">
                <a:latin typeface="Arial" pitchFamily="34" charset="0"/>
                <a:cs typeface="Arial" pitchFamily="34" charset="0"/>
              </a:rPr>
              <a:t>microvascular</a:t>
            </a:r>
            <a:r>
              <a:rPr lang="en-US" altLang="en-US" sz="2000" b="1" dirty="0" smtClean="0">
                <a:latin typeface="Arial" pitchFamily="34" charset="0"/>
                <a:cs typeface="Arial" pitchFamily="34" charset="0"/>
              </a:rPr>
              <a:t> complications.</a:t>
            </a:r>
            <a:br>
              <a:rPr lang="en-US" altLang="en-US" sz="2000" b="1" dirty="0" smtClean="0">
                <a:latin typeface="Arial" pitchFamily="34" charset="0"/>
                <a:cs typeface="Arial" pitchFamily="34" charset="0"/>
              </a:rPr>
            </a:br>
            <a:r>
              <a:rPr lang="en-US" altLang="en-US" sz="2000" b="1" dirty="0" smtClean="0">
                <a:latin typeface="Arial" pitchFamily="34" charset="0"/>
                <a:cs typeface="Arial" pitchFamily="34" charset="0"/>
              </a:rPr>
              <a:t> </a:t>
            </a:r>
            <a:br>
              <a:rPr lang="en-US" altLang="en-US" sz="2000" b="1" dirty="0" smtClean="0">
                <a:latin typeface="Arial" pitchFamily="34" charset="0"/>
                <a:cs typeface="Arial" pitchFamily="34" charset="0"/>
              </a:rPr>
            </a:br>
            <a:r>
              <a:rPr lang="en-US" altLang="en-US" sz="2000" b="1" dirty="0" smtClean="0">
                <a:latin typeface="Arial" pitchFamily="34" charset="0"/>
                <a:cs typeface="Arial" pitchFamily="34" charset="0"/>
              </a:rPr>
              <a:t>A stricter target HbA1 (6.5%) for certain patients, if it can be reached without significant hypoglycemia or other side effects.</a:t>
            </a:r>
            <a:br>
              <a:rPr lang="en-US" altLang="en-US" sz="2000" b="1" dirty="0" smtClean="0">
                <a:latin typeface="Arial" pitchFamily="34" charset="0"/>
                <a:cs typeface="Arial" pitchFamily="34" charset="0"/>
              </a:rPr>
            </a:br>
            <a:r>
              <a:rPr lang="en-US" altLang="en-US" sz="2000" b="1" dirty="0" smtClean="0">
                <a:latin typeface="Arial" pitchFamily="34" charset="0"/>
                <a:cs typeface="Arial" pitchFamily="34" charset="0"/>
              </a:rPr>
              <a:t> </a:t>
            </a:r>
            <a:br>
              <a:rPr lang="en-US" altLang="en-US" sz="2000" b="1" dirty="0" smtClean="0">
                <a:latin typeface="Arial" pitchFamily="34" charset="0"/>
                <a:cs typeface="Arial" pitchFamily="34" charset="0"/>
              </a:rPr>
            </a:br>
            <a:r>
              <a:rPr lang="en-US" altLang="en-US" sz="2000" b="1" dirty="0" smtClean="0">
                <a:latin typeface="Arial" pitchFamily="34" charset="0"/>
                <a:cs typeface="Arial" pitchFamily="34" charset="0"/>
              </a:rPr>
              <a:t>A less stringent target HbA1 (8%) is suitable for patients with a history of severe hypoglycemia, limited life expectancy, advanced </a:t>
            </a:r>
            <a:r>
              <a:rPr lang="en-US" altLang="en-US" sz="2000" b="1" dirty="0" err="1" smtClean="0">
                <a:latin typeface="Arial" pitchFamily="34" charset="0"/>
                <a:cs typeface="Arial" pitchFamily="34" charset="0"/>
              </a:rPr>
              <a:t>microvascular</a:t>
            </a:r>
            <a:r>
              <a:rPr lang="en-US" altLang="en-US" sz="2000" b="1" dirty="0" smtClean="0">
                <a:latin typeface="Arial" pitchFamily="34" charset="0"/>
                <a:cs typeface="Arial" pitchFamily="34" charset="0"/>
              </a:rPr>
              <a:t> or </a:t>
            </a:r>
            <a:r>
              <a:rPr lang="en-US" altLang="en-US" sz="2000" b="1" dirty="0" err="1" smtClean="0">
                <a:latin typeface="Arial" pitchFamily="34" charset="0"/>
                <a:cs typeface="Arial" pitchFamily="34" charset="0"/>
              </a:rPr>
              <a:t>macrovascular</a:t>
            </a:r>
            <a:r>
              <a:rPr lang="en-US" altLang="en-US" sz="2000" b="1" dirty="0" smtClean="0">
                <a:latin typeface="Arial" pitchFamily="34" charset="0"/>
                <a:cs typeface="Arial" pitchFamily="34" charset="0"/>
              </a:rPr>
              <a:t> complications, serious </a:t>
            </a:r>
            <a:r>
              <a:rPr lang="en-US" altLang="en-US" sz="2000" b="1" dirty="0" err="1" smtClean="0">
                <a:latin typeface="Arial" pitchFamily="34" charset="0"/>
                <a:cs typeface="Arial" pitchFamily="34" charset="0"/>
              </a:rPr>
              <a:t>comorbidities</a:t>
            </a:r>
            <a:r>
              <a:rPr lang="en-US" altLang="en-US" sz="2000" b="1" dirty="0" smtClean="0">
                <a:latin typeface="Arial" pitchFamily="34" charset="0"/>
                <a:cs typeface="Arial" pitchFamily="34" charset="0"/>
              </a:rPr>
              <a:t>, and conditions with long-standing diabetes where target values are difficult to achieve.</a:t>
            </a:r>
          </a:p>
        </p:txBody>
      </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TextBox 3"/>
          <p:cNvSpPr txBox="1">
            <a:spLocks noChangeArrowheads="1"/>
          </p:cNvSpPr>
          <p:nvPr/>
        </p:nvSpPr>
        <p:spPr bwMode="auto">
          <a:xfrm>
            <a:off x="136525" y="6076951"/>
            <a:ext cx="7239000" cy="461665"/>
          </a:xfrm>
          <a:prstGeom prst="rect">
            <a:avLst/>
          </a:prstGeom>
          <a:noFill/>
          <a:ln w="9525">
            <a:noFill/>
            <a:miter lim="800000"/>
            <a:headEnd/>
            <a:tailEnd/>
          </a:ln>
        </p:spPr>
        <p:txBody>
          <a:bodyPr>
            <a:spAutoFit/>
          </a:bodyPr>
          <a:lstStyle/>
          <a:p>
            <a:pPr defTabSz="914400" eaLnBrk="0" hangingPunct="0"/>
            <a:r>
              <a:rPr lang="en-US" sz="1200">
                <a:solidFill>
                  <a:srgbClr val="A6192E"/>
                </a:solidFill>
                <a:latin typeface="Helvetica" pitchFamily="34" charset="0"/>
                <a:ea typeface="ヒラギノ角ゴ Pro W3"/>
              </a:rPr>
              <a:t>Glycemic Goals and Hypoglycemia: </a:t>
            </a:r>
            <a:br>
              <a:rPr lang="en-US" sz="1200">
                <a:solidFill>
                  <a:srgbClr val="A6192E"/>
                </a:solidFill>
                <a:latin typeface="Helvetica" pitchFamily="34" charset="0"/>
                <a:ea typeface="ヒラギノ角ゴ Pro W3"/>
              </a:rPr>
            </a:br>
            <a:r>
              <a:rPr lang="en-US" sz="1200" i="1">
                <a:solidFill>
                  <a:srgbClr val="A6192E"/>
                </a:solidFill>
                <a:ea typeface="ヒラギノ角ゴ Pro W3"/>
              </a:rPr>
              <a:t>Standards of Care in Diabetes - 2024</a:t>
            </a:r>
            <a:r>
              <a:rPr lang="en-US" sz="1200">
                <a:solidFill>
                  <a:srgbClr val="A6192E"/>
                </a:solidFill>
                <a:latin typeface="Helvetica" pitchFamily="34" charset="0"/>
                <a:ea typeface="ヒラギノ角ゴ Pro W3"/>
              </a:rPr>
              <a:t>. </a:t>
            </a:r>
            <a:r>
              <a:rPr lang="en-US" sz="1200" i="1">
                <a:solidFill>
                  <a:srgbClr val="A6192E"/>
                </a:solidFill>
                <a:latin typeface="Helvetica" pitchFamily="34" charset="0"/>
                <a:ea typeface="ヒラギノ角ゴ Pro W3"/>
              </a:rPr>
              <a:t>Diabetes Care </a:t>
            </a:r>
            <a:r>
              <a:rPr lang="en-US" sz="1200">
                <a:solidFill>
                  <a:srgbClr val="A6192E"/>
                </a:solidFill>
                <a:latin typeface="Helvetica" pitchFamily="34" charset="0"/>
                <a:ea typeface="ヒラギノ角ゴ Pro W3"/>
              </a:rPr>
              <a:t>2024;45(Suppl. 1):S111-S125</a:t>
            </a:r>
          </a:p>
        </p:txBody>
      </p:sp>
      <p:sp>
        <p:nvSpPr>
          <p:cNvPr id="6" name="Text Placeholder 2">
            <a:extLst>
              <a:ext uri="{FF2B5EF4-FFF2-40B4-BE49-F238E27FC236}"/>
            </a:extLst>
          </p:cNvPr>
          <p:cNvSpPr>
            <a:spLocks noGrp="1"/>
          </p:cNvSpPr>
          <p:nvPr>
            <p:ph type="body" sz="quarter" idx="24"/>
          </p:nvPr>
        </p:nvSpPr>
        <p:spPr>
          <a:xfrm>
            <a:off x="136526" y="215901"/>
            <a:ext cx="7883525" cy="241300"/>
          </a:xfrm>
        </p:spPr>
        <p:txBody>
          <a:bodyPr/>
          <a:lstStyle/>
          <a:p>
            <a:pPr fontAlgn="auto">
              <a:spcAft>
                <a:spcPts val="0"/>
              </a:spcAft>
              <a:defRPr/>
            </a:pPr>
            <a:r>
              <a:rPr lang="en-US"/>
              <a:t>Glycemic GOALS AND HYPOGLYCEMIA</a:t>
            </a:r>
          </a:p>
        </p:txBody>
      </p:sp>
      <p:pic>
        <p:nvPicPr>
          <p:cNvPr id="211972" name="Picture 8"/>
          <p:cNvPicPr>
            <a:picLocks noChangeAspect="1"/>
          </p:cNvPicPr>
          <p:nvPr/>
        </p:nvPicPr>
        <p:blipFill>
          <a:blip r:embed="rId2"/>
          <a:srcRect/>
          <a:stretch>
            <a:fillRect/>
          </a:stretch>
        </p:blipFill>
        <p:spPr bwMode="auto">
          <a:xfrm>
            <a:off x="457200" y="990600"/>
            <a:ext cx="8305799" cy="5071547"/>
          </a:xfrm>
          <a:prstGeom prst="rect">
            <a:avLst/>
          </a:prstGeom>
          <a:noFill/>
          <a:ln w="9525">
            <a:noFill/>
            <a:miter lim="800000"/>
            <a:headEnd/>
            <a:tailEnd/>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2"/>
          <p:cNvSpPr>
            <a:spLocks noGrp="1"/>
          </p:cNvSpPr>
          <p:nvPr>
            <p:ph type="title" idx="4294967295"/>
          </p:nvPr>
        </p:nvSpPr>
        <p:spPr>
          <a:xfrm>
            <a:off x="0" y="274638"/>
            <a:ext cx="9144000" cy="1143000"/>
          </a:xfrm>
        </p:spPr>
        <p:txBody>
          <a:bodyPr/>
          <a:lstStyle/>
          <a:p>
            <a:pPr eaLnBrk="1" hangingPunct="1"/>
            <a:r>
              <a:rPr lang="en-US" altLang="en-US" sz="3200" b="1" smtClean="0">
                <a:solidFill>
                  <a:srgbClr val="7030A0"/>
                </a:solidFill>
                <a:latin typeface="Arial" pitchFamily="34" charset="0"/>
                <a:cs typeface="Arial" pitchFamily="34" charset="0"/>
              </a:rPr>
              <a:t>DIABETES THERAPY</a:t>
            </a:r>
            <a:endParaRPr lang="en-GB" altLang="en-US" sz="3200" b="1" smtClean="0">
              <a:solidFill>
                <a:srgbClr val="7030A0"/>
              </a:solidFill>
              <a:latin typeface="Arial" pitchFamily="34" charset="0"/>
              <a:cs typeface="Arial" pitchFamily="34" charset="0"/>
            </a:endParaRPr>
          </a:p>
        </p:txBody>
      </p:sp>
      <p:graphicFrame>
        <p:nvGraphicFramePr>
          <p:cNvPr id="6" name="Diagram 5"/>
          <p:cNvGraphicFramePr/>
          <p:nvPr/>
        </p:nvGraphicFramePr>
        <p:xfrm>
          <a:off x="1500166" y="2285992"/>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Oval 2"/>
          <p:cNvSpPr>
            <a:spLocks noChangeArrowheads="1"/>
          </p:cNvSpPr>
          <p:nvPr/>
        </p:nvSpPr>
        <p:spPr bwMode="auto">
          <a:xfrm>
            <a:off x="3387725" y="1482725"/>
            <a:ext cx="2514600" cy="1143000"/>
          </a:xfrm>
          <a:prstGeom prst="ellipse">
            <a:avLst/>
          </a:prstGeom>
          <a:ln>
            <a:headEnd/>
            <a:tailEnd/>
          </a:ln>
        </p:spPr>
        <p:style>
          <a:lnRef idx="1">
            <a:schemeClr val="accent1"/>
          </a:lnRef>
          <a:fillRef idx="2">
            <a:schemeClr val="accent1"/>
          </a:fillRef>
          <a:effectRef idx="1">
            <a:schemeClr val="accent1"/>
          </a:effectRef>
          <a:fontRef idx="minor">
            <a:schemeClr val="dk1"/>
          </a:fontRef>
        </p:style>
        <p:txBody>
          <a:bodyPr wrap="none" anchor="ctr"/>
          <a:lstStyle/>
          <a:p>
            <a:pPr algn="ctr">
              <a:defRPr/>
            </a:pPr>
            <a:r>
              <a:rPr lang="en" sz="2000" b="1" dirty="0">
                <a:solidFill>
                  <a:schemeClr val="bg2">
                    <a:lumMod val="50000"/>
                  </a:schemeClr>
                </a:solidFill>
                <a:latin typeface="Verdana" pitchFamily="34" charset="0"/>
              </a:rPr>
              <a:t>CORRECT</a:t>
            </a:r>
          </a:p>
          <a:p>
            <a:pPr algn="ctr">
              <a:defRPr/>
            </a:pPr>
            <a:r>
              <a:rPr lang="en" sz="2000" b="1" dirty="0">
                <a:solidFill>
                  <a:schemeClr val="bg2">
                    <a:lumMod val="50000"/>
                  </a:schemeClr>
                </a:solidFill>
                <a:latin typeface="Verdana" pitchFamily="34" charset="0"/>
              </a:rPr>
              <a:t>NUTRITION</a:t>
            </a:r>
            <a:endParaRPr lang="da-DK" sz="2000" b="1" dirty="0">
              <a:solidFill>
                <a:schemeClr val="bg2">
                  <a:lumMod val="50000"/>
                </a:schemeClr>
              </a:solidFill>
              <a:latin typeface="Verdana" pitchFamily="34" charset="0"/>
            </a:endParaRPr>
          </a:p>
        </p:txBody>
      </p:sp>
      <p:sp>
        <p:nvSpPr>
          <p:cNvPr id="68611" name="Oval 3"/>
          <p:cNvSpPr>
            <a:spLocks noChangeArrowheads="1"/>
          </p:cNvSpPr>
          <p:nvPr/>
        </p:nvSpPr>
        <p:spPr bwMode="auto">
          <a:xfrm>
            <a:off x="6054725" y="2701925"/>
            <a:ext cx="2514600" cy="1143000"/>
          </a:xfrm>
          <a:prstGeom prst="ellipse">
            <a:avLst/>
          </a:prstGeom>
          <a:ln>
            <a:headEnd/>
            <a:tailEnd/>
          </a:ln>
        </p:spPr>
        <p:style>
          <a:lnRef idx="2">
            <a:schemeClr val="accent2"/>
          </a:lnRef>
          <a:fillRef idx="1">
            <a:schemeClr val="lt1"/>
          </a:fillRef>
          <a:effectRef idx="0">
            <a:schemeClr val="accent2"/>
          </a:effectRef>
          <a:fontRef idx="minor">
            <a:schemeClr val="dk1"/>
          </a:fontRef>
        </p:style>
        <p:txBody>
          <a:bodyPr wrap="none" anchor="ctr"/>
          <a:lstStyle/>
          <a:p>
            <a:pPr algn="ctr">
              <a:defRPr/>
            </a:pPr>
            <a:r>
              <a:rPr lang="en" sz="2000" b="1" dirty="0">
                <a:solidFill>
                  <a:schemeClr val="bg2">
                    <a:lumMod val="50000"/>
                  </a:schemeClr>
                </a:solidFill>
                <a:latin typeface="Verdana" pitchFamily="34" charset="0"/>
              </a:rPr>
              <a:t>PHYSICAL</a:t>
            </a:r>
          </a:p>
          <a:p>
            <a:pPr algn="ctr">
              <a:defRPr/>
            </a:pPr>
            <a:r>
              <a:rPr lang="en" sz="2000" b="1" dirty="0">
                <a:solidFill>
                  <a:schemeClr val="bg2">
                    <a:lumMod val="50000"/>
                  </a:schemeClr>
                </a:solidFill>
                <a:latin typeface="Verdana" pitchFamily="34" charset="0"/>
              </a:rPr>
              <a:t>ACTIVITY</a:t>
            </a:r>
            <a:endParaRPr lang="da-DK" sz="2000" b="1" dirty="0">
              <a:solidFill>
                <a:schemeClr val="bg2">
                  <a:lumMod val="50000"/>
                </a:schemeClr>
              </a:solidFill>
              <a:latin typeface="Verdana" pitchFamily="34" charset="0"/>
            </a:endParaRPr>
          </a:p>
        </p:txBody>
      </p:sp>
      <p:sp>
        <p:nvSpPr>
          <p:cNvPr id="68612" name="Oval 4"/>
          <p:cNvSpPr>
            <a:spLocks noChangeArrowheads="1"/>
          </p:cNvSpPr>
          <p:nvPr/>
        </p:nvSpPr>
        <p:spPr bwMode="auto">
          <a:xfrm>
            <a:off x="5064125" y="4302125"/>
            <a:ext cx="2514600" cy="1143000"/>
          </a:xfrm>
          <a:prstGeom prst="ellipse">
            <a:avLst/>
          </a:prstGeom>
          <a:ln>
            <a:headEnd/>
            <a:tailEnd/>
          </a:ln>
        </p:spPr>
        <p:style>
          <a:lnRef idx="1">
            <a:schemeClr val="accent5"/>
          </a:lnRef>
          <a:fillRef idx="2">
            <a:schemeClr val="accent5"/>
          </a:fillRef>
          <a:effectRef idx="1">
            <a:schemeClr val="accent5"/>
          </a:effectRef>
          <a:fontRef idx="minor">
            <a:schemeClr val="dk1"/>
          </a:fontRef>
        </p:style>
        <p:txBody>
          <a:bodyPr wrap="none" anchor="ctr"/>
          <a:lstStyle/>
          <a:p>
            <a:pPr algn="ctr">
              <a:defRPr/>
            </a:pPr>
            <a:r>
              <a:rPr lang="en" sz="2000" b="1" dirty="0">
                <a:solidFill>
                  <a:schemeClr val="bg2">
                    <a:lumMod val="50000"/>
                  </a:schemeClr>
                </a:solidFill>
                <a:latin typeface="Verdana" pitchFamily="34" charset="0"/>
              </a:rPr>
              <a:t>EDUCATION</a:t>
            </a:r>
            <a:endParaRPr lang="da-DK" sz="2000" b="1" dirty="0">
              <a:solidFill>
                <a:schemeClr val="bg2">
                  <a:lumMod val="50000"/>
                </a:schemeClr>
              </a:solidFill>
              <a:latin typeface="Verdana" pitchFamily="34" charset="0"/>
            </a:endParaRPr>
          </a:p>
        </p:txBody>
      </p:sp>
      <p:sp>
        <p:nvSpPr>
          <p:cNvPr id="68613" name="Oval 5"/>
          <p:cNvSpPr>
            <a:spLocks noChangeArrowheads="1"/>
          </p:cNvSpPr>
          <p:nvPr/>
        </p:nvSpPr>
        <p:spPr bwMode="auto">
          <a:xfrm>
            <a:off x="609600" y="2590800"/>
            <a:ext cx="2514600" cy="1143000"/>
          </a:xfrm>
          <a:prstGeom prst="ellipse">
            <a:avLst/>
          </a:prstGeom>
          <a:ln>
            <a:headEnd/>
            <a:tailEnd/>
          </a:ln>
        </p:spPr>
        <p:style>
          <a:lnRef idx="1">
            <a:schemeClr val="accent2"/>
          </a:lnRef>
          <a:fillRef idx="2">
            <a:schemeClr val="accent2"/>
          </a:fillRef>
          <a:effectRef idx="1">
            <a:schemeClr val="accent2"/>
          </a:effectRef>
          <a:fontRef idx="minor">
            <a:schemeClr val="dk1"/>
          </a:fontRef>
        </p:style>
        <p:txBody>
          <a:bodyPr wrap="none" anchor="ctr"/>
          <a:lstStyle/>
          <a:p>
            <a:pPr algn="ctr">
              <a:defRPr/>
            </a:pPr>
            <a:r>
              <a:rPr lang="en" sz="2000" b="1" dirty="0">
                <a:solidFill>
                  <a:schemeClr val="bg2">
                    <a:lumMod val="50000"/>
                  </a:schemeClr>
                </a:solidFill>
                <a:latin typeface="Verdana" pitchFamily="34" charset="0"/>
              </a:rPr>
              <a:t>MEDICINES</a:t>
            </a:r>
            <a:endParaRPr lang="da-DK" sz="2000" b="1" dirty="0">
              <a:solidFill>
                <a:schemeClr val="bg2">
                  <a:lumMod val="50000"/>
                </a:schemeClr>
              </a:solidFill>
              <a:latin typeface="Verdana" pitchFamily="34" charset="0"/>
            </a:endParaRPr>
          </a:p>
        </p:txBody>
      </p:sp>
      <p:sp>
        <p:nvSpPr>
          <p:cNvPr id="68614" name="Oval 6"/>
          <p:cNvSpPr>
            <a:spLocks noChangeArrowheads="1"/>
          </p:cNvSpPr>
          <p:nvPr/>
        </p:nvSpPr>
        <p:spPr bwMode="auto">
          <a:xfrm>
            <a:off x="1863725" y="4302125"/>
            <a:ext cx="2514600" cy="1143000"/>
          </a:xfrm>
          <a:prstGeom prst="ellipse">
            <a:avLst/>
          </a:prstGeom>
          <a:ln>
            <a:headEnd/>
            <a:tailEnd/>
          </a:ln>
        </p:spPr>
        <p:style>
          <a:lnRef idx="1">
            <a:schemeClr val="accent4"/>
          </a:lnRef>
          <a:fillRef idx="2">
            <a:schemeClr val="accent4"/>
          </a:fillRef>
          <a:effectRef idx="1">
            <a:schemeClr val="accent4"/>
          </a:effectRef>
          <a:fontRef idx="minor">
            <a:schemeClr val="dk1"/>
          </a:fontRef>
        </p:style>
        <p:txBody>
          <a:bodyPr wrap="none" anchor="ctr"/>
          <a:lstStyle/>
          <a:p>
            <a:pPr algn="ctr">
              <a:defRPr/>
            </a:pPr>
            <a:r>
              <a:rPr lang="en" sz="2000" b="1" dirty="0">
                <a:solidFill>
                  <a:schemeClr val="bg2">
                    <a:lumMod val="50000"/>
                  </a:schemeClr>
                </a:solidFill>
                <a:latin typeface="Verdana" pitchFamily="34" charset="0"/>
              </a:rPr>
              <a:t>SELF CONTROL</a:t>
            </a:r>
            <a:endParaRPr lang="da-DK" sz="2000" b="1" dirty="0">
              <a:solidFill>
                <a:schemeClr val="bg2">
                  <a:lumMod val="50000"/>
                </a:schemeClr>
              </a:solidFill>
              <a:latin typeface="Verdana" pitchFamily="34" charset="0"/>
            </a:endParaRPr>
          </a:p>
        </p:txBody>
      </p:sp>
      <p:sp>
        <p:nvSpPr>
          <p:cNvPr id="68615" name="Text Box 7"/>
          <p:cNvSpPr txBox="1">
            <a:spLocks noChangeArrowheads="1"/>
          </p:cNvSpPr>
          <p:nvPr/>
        </p:nvSpPr>
        <p:spPr bwMode="auto">
          <a:xfrm>
            <a:off x="3200400" y="3051175"/>
            <a:ext cx="2819400" cy="461665"/>
          </a:xfrm>
          <a:prstGeom prst="rect">
            <a:avLst/>
          </a:prstGeom>
          <a:noFill/>
          <a:ln w="9525">
            <a:noFill/>
            <a:miter lim="800000"/>
            <a:headEnd/>
            <a:tailEnd/>
          </a:ln>
          <a:effectLst/>
        </p:spPr>
        <p:txBody>
          <a:bodyPr wrap="square">
            <a:spAutoFit/>
          </a:bodyPr>
          <a:lstStyle/>
          <a:p>
            <a:pPr algn="ctr">
              <a:defRPr/>
            </a:pPr>
            <a:r>
              <a:rPr lang="en" sz="2400" b="1" dirty="0" smtClean="0">
                <a:ln w="12700">
                  <a:solidFill>
                    <a:schemeClr val="tx2">
                      <a:satMod val="155000"/>
                    </a:schemeClr>
                  </a:solidFill>
                  <a:prstDash val="solid"/>
                </a:ln>
                <a:solidFill>
                  <a:schemeClr val="bg2">
                    <a:lumMod val="50000"/>
                  </a:schemeClr>
                </a:solidFill>
              </a:rPr>
              <a:t>THERAPY OF </a:t>
            </a:r>
            <a:r>
              <a:rPr lang="en" sz="2400" b="1" dirty="0">
                <a:ln w="12700">
                  <a:solidFill>
                    <a:schemeClr val="tx2">
                      <a:satMod val="155000"/>
                    </a:schemeClr>
                  </a:solidFill>
                  <a:prstDash val="solid"/>
                </a:ln>
                <a:solidFill>
                  <a:schemeClr val="bg2">
                    <a:lumMod val="50000"/>
                  </a:schemeClr>
                </a:solidFill>
              </a:rPr>
              <a:t>DM</a:t>
            </a:r>
            <a:endParaRPr lang="da-DK" sz="2400" b="1" dirty="0">
              <a:ln w="12700">
                <a:solidFill>
                  <a:schemeClr val="tx2">
                    <a:satMod val="155000"/>
                  </a:schemeClr>
                </a:solidFill>
                <a:prstDash val="solid"/>
              </a:ln>
              <a:solidFill>
                <a:schemeClr val="bg2">
                  <a:lumMod val="50000"/>
                </a:schemeClr>
              </a:solidFill>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extLst>
          </p:cNvPr>
          <p:cNvSpPr>
            <a:spLocks noGrp="1"/>
          </p:cNvSpPr>
          <p:nvPr>
            <p:ph type="body" sz="quarter" idx="24"/>
          </p:nvPr>
        </p:nvSpPr>
        <p:spPr>
          <a:xfrm>
            <a:off x="136526" y="215901"/>
            <a:ext cx="7883525" cy="241300"/>
          </a:xfrm>
        </p:spPr>
        <p:txBody>
          <a:bodyPr/>
          <a:lstStyle/>
          <a:p>
            <a:pPr fontAlgn="auto">
              <a:spcAft>
                <a:spcPts val="0"/>
              </a:spcAft>
              <a:defRPr/>
            </a:pPr>
            <a:r>
              <a:rPr lang="en-US"/>
              <a:t>Facilitating POSITIVE HEALTH Behaviors and Well-being to Improve Health Outcomes</a:t>
            </a:r>
          </a:p>
        </p:txBody>
      </p:sp>
      <p:sp>
        <p:nvSpPr>
          <p:cNvPr id="182275" name="Title 1"/>
          <p:cNvSpPr>
            <a:spLocks noGrp="1"/>
          </p:cNvSpPr>
          <p:nvPr>
            <p:ph type="title"/>
          </p:nvPr>
        </p:nvSpPr>
        <p:spPr bwMode="auto">
          <a:xfrm>
            <a:off x="684214" y="609601"/>
            <a:ext cx="7775575" cy="533400"/>
          </a:xfrm>
          <a:noFill/>
          <a:ln>
            <a:miter lim="800000"/>
            <a:headEnd/>
            <a:tailEnd/>
          </a:ln>
        </p:spPr>
        <p:txBody>
          <a:bodyPr numCol="1" compatLnSpc="1">
            <a:prstTxWarp prst="textNoShape">
              <a:avLst/>
            </a:prstTxWarp>
          </a:bodyPr>
          <a:lstStyle/>
          <a:p>
            <a:r>
              <a:rPr lang="en-US" dirty="0" smtClean="0"/>
              <a:t>Medical Nutrition Therapy</a:t>
            </a:r>
            <a:endParaRPr lang="en-US" dirty="0" smtClean="0">
              <a:solidFill>
                <a:srgbClr val="A6192E"/>
              </a:solidFill>
            </a:endParaRPr>
          </a:p>
        </p:txBody>
      </p:sp>
      <p:sp>
        <p:nvSpPr>
          <p:cNvPr id="182276" name="TextBox 4"/>
          <p:cNvSpPr txBox="1">
            <a:spLocks noChangeArrowheads="1"/>
          </p:cNvSpPr>
          <p:nvPr/>
        </p:nvSpPr>
        <p:spPr bwMode="auto">
          <a:xfrm>
            <a:off x="136525" y="6076951"/>
            <a:ext cx="7239000" cy="461665"/>
          </a:xfrm>
          <a:prstGeom prst="rect">
            <a:avLst/>
          </a:prstGeom>
          <a:noFill/>
          <a:ln w="9525">
            <a:noFill/>
            <a:miter lim="800000"/>
            <a:headEnd/>
            <a:tailEnd/>
          </a:ln>
        </p:spPr>
        <p:txBody>
          <a:bodyPr>
            <a:spAutoFit/>
          </a:bodyPr>
          <a:lstStyle/>
          <a:p>
            <a:pPr defTabSz="914400" eaLnBrk="0" hangingPunct="0"/>
            <a:r>
              <a:rPr lang="en-US" sz="1200">
                <a:solidFill>
                  <a:srgbClr val="A6192E"/>
                </a:solidFill>
                <a:latin typeface="Helvetica" pitchFamily="34" charset="0"/>
                <a:ea typeface="ヒラギノ角ゴ Pro W3"/>
              </a:rPr>
              <a:t>Facilitating Positive Health Behaviors and Well-being to Improve Health Outcomes: </a:t>
            </a:r>
            <a:br>
              <a:rPr lang="en-US" sz="1200">
                <a:solidFill>
                  <a:srgbClr val="A6192E"/>
                </a:solidFill>
                <a:latin typeface="Helvetica" pitchFamily="34" charset="0"/>
                <a:ea typeface="ヒラギノ角ゴ Pro W3"/>
              </a:rPr>
            </a:br>
            <a:r>
              <a:rPr lang="en-US" sz="1200" i="1">
                <a:solidFill>
                  <a:srgbClr val="A6192E"/>
                </a:solidFill>
                <a:ea typeface="ヒラギノ角ゴ Pro W3"/>
              </a:rPr>
              <a:t>Standards of Care in Diabetes - 2024</a:t>
            </a:r>
            <a:r>
              <a:rPr lang="en-US" sz="1200">
                <a:solidFill>
                  <a:srgbClr val="A6192E"/>
                </a:solidFill>
                <a:latin typeface="Helvetica" pitchFamily="34" charset="0"/>
                <a:ea typeface="ヒラギノ角ゴ Pro W3"/>
              </a:rPr>
              <a:t>. </a:t>
            </a:r>
            <a:r>
              <a:rPr lang="en-US" sz="1200" i="1">
                <a:solidFill>
                  <a:srgbClr val="A6192E"/>
                </a:solidFill>
                <a:latin typeface="Helvetica" pitchFamily="34" charset="0"/>
                <a:ea typeface="ヒラギノ角ゴ Pro W3"/>
              </a:rPr>
              <a:t>Diabetes Care </a:t>
            </a:r>
            <a:r>
              <a:rPr lang="en-US" sz="1200">
                <a:solidFill>
                  <a:srgbClr val="A6192E"/>
                </a:solidFill>
                <a:latin typeface="Helvetica" pitchFamily="34" charset="0"/>
                <a:ea typeface="ヒラギノ角ゴ Pro W3"/>
              </a:rPr>
              <a:t>2024;47(Suppl. 1):S77-S110</a:t>
            </a:r>
          </a:p>
        </p:txBody>
      </p:sp>
      <p:pic>
        <p:nvPicPr>
          <p:cNvPr id="182277" name="Picture 5"/>
          <p:cNvPicPr>
            <a:picLocks noChangeAspect="1"/>
          </p:cNvPicPr>
          <p:nvPr/>
        </p:nvPicPr>
        <p:blipFill>
          <a:blip r:embed="rId3"/>
          <a:srcRect/>
          <a:stretch>
            <a:fillRect/>
          </a:stretch>
        </p:blipFill>
        <p:spPr bwMode="auto">
          <a:xfrm>
            <a:off x="228600" y="1143001"/>
            <a:ext cx="8534400" cy="4944534"/>
          </a:xfrm>
          <a:prstGeom prst="rect">
            <a:avLst/>
          </a:prstGeom>
          <a:noFill/>
          <a:ln w="9525">
            <a:noFill/>
            <a:miter lim="800000"/>
            <a:headEnd/>
            <a:tailEnd/>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hart, bar chart&#10;&#10;Description automatically generated">
            <a:extLst>
              <a:ext uri="{FF2B5EF4-FFF2-40B4-BE49-F238E27FC236}">
                <a16:creationId xmlns="" xmlns:a16="http://schemas.microsoft.com/office/drawing/2014/main" id="{85957A3A-16F4-9743-BA9E-A5033D043D4D}"/>
              </a:ext>
            </a:extLst>
          </p:cNvPr>
          <p:cNvPicPr>
            <a:picLocks noChangeAspect="1"/>
          </p:cNvPicPr>
          <p:nvPr/>
        </p:nvPicPr>
        <p:blipFill>
          <a:blip r:embed="rId2"/>
          <a:stretch>
            <a:fillRect/>
          </a:stretch>
        </p:blipFill>
        <p:spPr>
          <a:xfrm>
            <a:off x="677932" y="2283443"/>
            <a:ext cx="8096150" cy="3373396"/>
          </a:xfrm>
          <a:prstGeom prst="rect">
            <a:avLst/>
          </a:prstGeom>
        </p:spPr>
      </p:pic>
      <p:sp>
        <p:nvSpPr>
          <p:cNvPr id="5" name="Title 3">
            <a:extLst>
              <a:ext uri="{FF2B5EF4-FFF2-40B4-BE49-F238E27FC236}">
                <a16:creationId xmlns="" xmlns:a16="http://schemas.microsoft.com/office/drawing/2014/main" id="{AF4DE638-8B7D-994A-8BB4-E0A9043ACC56}"/>
              </a:ext>
            </a:extLst>
          </p:cNvPr>
          <p:cNvSpPr txBox="1">
            <a:spLocks/>
          </p:cNvSpPr>
          <p:nvPr/>
        </p:nvSpPr>
        <p:spPr>
          <a:xfrm>
            <a:off x="782657" y="-3175"/>
            <a:ext cx="78867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000" b="0" i="0" kern="1200">
                <a:solidFill>
                  <a:srgbClr val="332F4F"/>
                </a:solidFill>
                <a:latin typeface="MetaSerifPro-Medium" panose="02010604050101020102" pitchFamily="2" charset="0"/>
                <a:ea typeface="+mj-ea"/>
                <a:cs typeface="MetaSerifPro-Medium" panose="02010604050101020102" pitchFamily="2" charset="0"/>
              </a:defRPr>
            </a:lvl1pPr>
          </a:lstStyle>
          <a:p>
            <a:pPr>
              <a:lnSpc>
                <a:spcPct val="100000"/>
              </a:lnSpc>
            </a:pPr>
            <a:r>
              <a:rPr lang="en-US" b="1" dirty="0">
                <a:latin typeface="Cambria" panose="02040503050406030204" pitchFamily="18" charset="0"/>
              </a:rPr>
              <a:t>Top 10 countries with diabetes</a:t>
            </a:r>
            <a:r>
              <a:rPr lang="en-US" dirty="0"/>
              <a:t/>
            </a:r>
            <a:br>
              <a:rPr lang="en-US" dirty="0"/>
            </a:br>
            <a:r>
              <a:rPr lang="en-US" sz="1400" dirty="0">
                <a:latin typeface="+mn-lt"/>
                <a:cs typeface="Arial" panose="020B0604020202020204" pitchFamily="34" charset="0"/>
              </a:rPr>
              <a:t>In adults aged 20</a:t>
            </a:r>
            <a:r>
              <a:rPr lang="en-GB" sz="1400" dirty="0">
                <a:latin typeface="+mn-lt"/>
                <a:cs typeface="Arial" panose="020B0604020202020204" pitchFamily="34" charset="0"/>
              </a:rPr>
              <a:t>–</a:t>
            </a:r>
            <a:r>
              <a:rPr lang="en-US" sz="1400" dirty="0">
                <a:latin typeface="+mn-lt"/>
                <a:cs typeface="Arial" panose="020B0604020202020204" pitchFamily="34" charset="0"/>
              </a:rPr>
              <a:t>79 years and diabetes-related health expenditure, 2021</a:t>
            </a:r>
          </a:p>
        </p:txBody>
      </p:sp>
    </p:spTree>
    <p:extLst>
      <p:ext uri="{BB962C8B-B14F-4D97-AF65-F5344CB8AC3E}">
        <p14:creationId xmlns="" xmlns:p14="http://schemas.microsoft.com/office/powerpoint/2010/main" val="1995388963"/>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extLst>
          </p:cNvPr>
          <p:cNvSpPr>
            <a:spLocks noGrp="1"/>
          </p:cNvSpPr>
          <p:nvPr>
            <p:ph type="body" sz="quarter" idx="24"/>
          </p:nvPr>
        </p:nvSpPr>
        <p:spPr>
          <a:xfrm>
            <a:off x="136526" y="215901"/>
            <a:ext cx="7883525" cy="241300"/>
          </a:xfrm>
        </p:spPr>
        <p:txBody>
          <a:bodyPr/>
          <a:lstStyle/>
          <a:p>
            <a:pPr fontAlgn="auto">
              <a:spcAft>
                <a:spcPts val="0"/>
              </a:spcAft>
              <a:defRPr/>
            </a:pPr>
            <a:r>
              <a:rPr lang="en-US"/>
              <a:t>Facilitating POSITIVE HEALTH Behaviors and Well-being to Improve Health Outcomes</a:t>
            </a:r>
          </a:p>
        </p:txBody>
      </p:sp>
      <p:sp>
        <p:nvSpPr>
          <p:cNvPr id="183299" name="Title 1"/>
          <p:cNvSpPr>
            <a:spLocks noGrp="1"/>
          </p:cNvSpPr>
          <p:nvPr>
            <p:ph type="title"/>
          </p:nvPr>
        </p:nvSpPr>
        <p:spPr bwMode="auto">
          <a:xfrm>
            <a:off x="1066800" y="609600"/>
            <a:ext cx="7392989" cy="430887"/>
          </a:xfrm>
          <a:noFill/>
          <a:ln>
            <a:miter lim="800000"/>
            <a:headEnd/>
            <a:tailEnd/>
          </a:ln>
        </p:spPr>
        <p:txBody>
          <a:bodyPr numCol="1" compatLnSpc="1">
            <a:prstTxWarp prst="textNoShape">
              <a:avLst/>
            </a:prstTxWarp>
          </a:bodyPr>
          <a:lstStyle/>
          <a:p>
            <a:r>
              <a:rPr lang="en-US" dirty="0" smtClean="0"/>
              <a:t>Medical Nutrition Therapy</a:t>
            </a:r>
            <a:endParaRPr lang="en-US" dirty="0" smtClean="0">
              <a:solidFill>
                <a:srgbClr val="A6192E"/>
              </a:solidFill>
            </a:endParaRPr>
          </a:p>
        </p:txBody>
      </p:sp>
      <p:sp>
        <p:nvSpPr>
          <p:cNvPr id="183300" name="TextBox 4"/>
          <p:cNvSpPr txBox="1">
            <a:spLocks noChangeArrowheads="1"/>
          </p:cNvSpPr>
          <p:nvPr/>
        </p:nvSpPr>
        <p:spPr bwMode="auto">
          <a:xfrm>
            <a:off x="136525" y="6076951"/>
            <a:ext cx="7239000" cy="461665"/>
          </a:xfrm>
          <a:prstGeom prst="rect">
            <a:avLst/>
          </a:prstGeom>
          <a:noFill/>
          <a:ln w="9525">
            <a:noFill/>
            <a:miter lim="800000"/>
            <a:headEnd/>
            <a:tailEnd/>
          </a:ln>
        </p:spPr>
        <p:txBody>
          <a:bodyPr>
            <a:spAutoFit/>
          </a:bodyPr>
          <a:lstStyle/>
          <a:p>
            <a:pPr defTabSz="914400" eaLnBrk="0" hangingPunct="0"/>
            <a:r>
              <a:rPr lang="en-US" sz="1200">
                <a:solidFill>
                  <a:srgbClr val="A6192E"/>
                </a:solidFill>
                <a:latin typeface="Helvetica" pitchFamily="34" charset="0"/>
                <a:ea typeface="ヒラギノ角ゴ Pro W3"/>
              </a:rPr>
              <a:t>Facilitating Positive Health Behaviors and Well-being to Improve Health Outcomes: </a:t>
            </a:r>
            <a:br>
              <a:rPr lang="en-US" sz="1200">
                <a:solidFill>
                  <a:srgbClr val="A6192E"/>
                </a:solidFill>
                <a:latin typeface="Helvetica" pitchFamily="34" charset="0"/>
                <a:ea typeface="ヒラギノ角ゴ Pro W3"/>
              </a:rPr>
            </a:br>
            <a:r>
              <a:rPr lang="en-US" sz="1200" i="1">
                <a:solidFill>
                  <a:srgbClr val="A6192E"/>
                </a:solidFill>
                <a:ea typeface="ヒラギノ角ゴ Pro W3"/>
              </a:rPr>
              <a:t>Standards of Care in Diabetes - 2024</a:t>
            </a:r>
            <a:r>
              <a:rPr lang="en-US" sz="1200">
                <a:solidFill>
                  <a:srgbClr val="A6192E"/>
                </a:solidFill>
                <a:latin typeface="Helvetica" pitchFamily="34" charset="0"/>
                <a:ea typeface="ヒラギノ角ゴ Pro W3"/>
              </a:rPr>
              <a:t>. </a:t>
            </a:r>
            <a:r>
              <a:rPr lang="en-US" sz="1200" i="1">
                <a:solidFill>
                  <a:srgbClr val="A6192E"/>
                </a:solidFill>
                <a:latin typeface="Helvetica" pitchFamily="34" charset="0"/>
                <a:ea typeface="ヒラギノ角ゴ Pro W3"/>
              </a:rPr>
              <a:t>Diabetes Care </a:t>
            </a:r>
            <a:r>
              <a:rPr lang="en-US" sz="1200">
                <a:solidFill>
                  <a:srgbClr val="A6192E"/>
                </a:solidFill>
                <a:latin typeface="Helvetica" pitchFamily="34" charset="0"/>
                <a:ea typeface="ヒラギノ角ゴ Pro W3"/>
              </a:rPr>
              <a:t>2024;47(Suppl. 1):S77-S110</a:t>
            </a:r>
          </a:p>
        </p:txBody>
      </p:sp>
      <p:pic>
        <p:nvPicPr>
          <p:cNvPr id="183301" name="Picture 5"/>
          <p:cNvPicPr>
            <a:picLocks noChangeAspect="1"/>
          </p:cNvPicPr>
          <p:nvPr/>
        </p:nvPicPr>
        <p:blipFill>
          <a:blip r:embed="rId2"/>
          <a:srcRect/>
          <a:stretch>
            <a:fillRect/>
          </a:stretch>
        </p:blipFill>
        <p:spPr bwMode="auto">
          <a:xfrm>
            <a:off x="304800" y="1143000"/>
            <a:ext cx="8382000" cy="4933951"/>
          </a:xfrm>
          <a:prstGeom prst="rect">
            <a:avLst/>
          </a:prstGeom>
          <a:noFill/>
          <a:ln w="9525">
            <a:noFill/>
            <a:miter lim="800000"/>
            <a:headEnd/>
            <a:tailEnd/>
          </a:ln>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extLst>
          </p:cNvPr>
          <p:cNvSpPr>
            <a:spLocks noGrp="1"/>
          </p:cNvSpPr>
          <p:nvPr>
            <p:ph type="body" sz="quarter" idx="24"/>
          </p:nvPr>
        </p:nvSpPr>
        <p:spPr>
          <a:xfrm>
            <a:off x="136526" y="215901"/>
            <a:ext cx="7883525" cy="241300"/>
          </a:xfrm>
        </p:spPr>
        <p:txBody>
          <a:bodyPr/>
          <a:lstStyle/>
          <a:p>
            <a:pPr fontAlgn="auto">
              <a:spcAft>
                <a:spcPts val="0"/>
              </a:spcAft>
              <a:defRPr/>
            </a:pPr>
            <a:r>
              <a:rPr lang="en-US"/>
              <a:t>Facilitating POSITIVE HEALTH Behaviors and Well-being to Improve Health Outcomes</a:t>
            </a:r>
          </a:p>
        </p:txBody>
      </p:sp>
      <p:sp>
        <p:nvSpPr>
          <p:cNvPr id="184323" name="Title 1"/>
          <p:cNvSpPr>
            <a:spLocks noGrp="1"/>
          </p:cNvSpPr>
          <p:nvPr>
            <p:ph type="title"/>
          </p:nvPr>
        </p:nvSpPr>
        <p:spPr bwMode="auto">
          <a:xfrm>
            <a:off x="684214" y="609600"/>
            <a:ext cx="7775575" cy="430887"/>
          </a:xfrm>
          <a:noFill/>
          <a:ln>
            <a:miter lim="800000"/>
            <a:headEnd/>
            <a:tailEnd/>
          </a:ln>
        </p:spPr>
        <p:txBody>
          <a:bodyPr numCol="1" compatLnSpc="1">
            <a:prstTxWarp prst="textNoShape">
              <a:avLst/>
            </a:prstTxWarp>
          </a:bodyPr>
          <a:lstStyle/>
          <a:p>
            <a:r>
              <a:rPr lang="en-US" dirty="0" smtClean="0"/>
              <a:t>Medical Nutrition Therapy </a:t>
            </a:r>
            <a:endParaRPr lang="en-US" dirty="0" smtClean="0">
              <a:solidFill>
                <a:srgbClr val="A6192E"/>
              </a:solidFill>
            </a:endParaRPr>
          </a:p>
        </p:txBody>
      </p:sp>
      <p:sp>
        <p:nvSpPr>
          <p:cNvPr id="184324" name="TextBox 4"/>
          <p:cNvSpPr txBox="1">
            <a:spLocks noChangeArrowheads="1"/>
          </p:cNvSpPr>
          <p:nvPr/>
        </p:nvSpPr>
        <p:spPr bwMode="auto">
          <a:xfrm>
            <a:off x="0" y="6335184"/>
            <a:ext cx="7239000" cy="461665"/>
          </a:xfrm>
          <a:prstGeom prst="rect">
            <a:avLst/>
          </a:prstGeom>
          <a:noFill/>
          <a:ln w="9525">
            <a:noFill/>
            <a:miter lim="800000"/>
            <a:headEnd/>
            <a:tailEnd/>
          </a:ln>
        </p:spPr>
        <p:txBody>
          <a:bodyPr>
            <a:spAutoFit/>
          </a:bodyPr>
          <a:lstStyle/>
          <a:p>
            <a:pPr defTabSz="914400" eaLnBrk="0" hangingPunct="0"/>
            <a:r>
              <a:rPr lang="en-US" sz="1200">
                <a:solidFill>
                  <a:srgbClr val="A6192E"/>
                </a:solidFill>
                <a:latin typeface="Helvetica" pitchFamily="34" charset="0"/>
                <a:ea typeface="ヒラギノ角ゴ Pro W3"/>
              </a:rPr>
              <a:t>Facilitating Positive Health Behaviors and Well-being to Improve Health Outcomes: </a:t>
            </a:r>
            <a:br>
              <a:rPr lang="en-US" sz="1200">
                <a:solidFill>
                  <a:srgbClr val="A6192E"/>
                </a:solidFill>
                <a:latin typeface="Helvetica" pitchFamily="34" charset="0"/>
                <a:ea typeface="ヒラギノ角ゴ Pro W3"/>
              </a:rPr>
            </a:br>
            <a:r>
              <a:rPr lang="en-US" sz="1200" i="1">
                <a:solidFill>
                  <a:srgbClr val="A6192E"/>
                </a:solidFill>
                <a:ea typeface="ヒラギノ角ゴ Pro W3"/>
              </a:rPr>
              <a:t>Standards of Care in Diabetes - 2024</a:t>
            </a:r>
            <a:r>
              <a:rPr lang="en-US" sz="1200">
                <a:solidFill>
                  <a:srgbClr val="A6192E"/>
                </a:solidFill>
                <a:latin typeface="Helvetica" pitchFamily="34" charset="0"/>
                <a:ea typeface="ヒラギノ角ゴ Pro W3"/>
              </a:rPr>
              <a:t>. </a:t>
            </a:r>
            <a:r>
              <a:rPr lang="en-US" sz="1200" i="1">
                <a:solidFill>
                  <a:srgbClr val="A6192E"/>
                </a:solidFill>
                <a:latin typeface="Helvetica" pitchFamily="34" charset="0"/>
                <a:ea typeface="ヒラギノ角ゴ Pro W3"/>
              </a:rPr>
              <a:t>Diabetes Care </a:t>
            </a:r>
            <a:r>
              <a:rPr lang="en-US" sz="1200">
                <a:solidFill>
                  <a:srgbClr val="A6192E"/>
                </a:solidFill>
                <a:latin typeface="Helvetica" pitchFamily="34" charset="0"/>
                <a:ea typeface="ヒラギノ角ゴ Pro W3"/>
              </a:rPr>
              <a:t>2024;47(Suppl. 1):S77-S110</a:t>
            </a:r>
          </a:p>
        </p:txBody>
      </p:sp>
      <p:pic>
        <p:nvPicPr>
          <p:cNvPr id="184325" name="Picture 5"/>
          <p:cNvPicPr>
            <a:picLocks noChangeAspect="1"/>
          </p:cNvPicPr>
          <p:nvPr/>
        </p:nvPicPr>
        <p:blipFill>
          <a:blip r:embed="rId2"/>
          <a:srcRect/>
          <a:stretch>
            <a:fillRect/>
          </a:stretch>
        </p:blipFill>
        <p:spPr bwMode="auto">
          <a:xfrm>
            <a:off x="293223" y="1143000"/>
            <a:ext cx="8545977" cy="5105400"/>
          </a:xfrm>
          <a:prstGeom prst="rect">
            <a:avLst/>
          </a:prstGeom>
          <a:noFill/>
          <a:ln w="9525">
            <a:noFill/>
            <a:miter lim="800000"/>
            <a:headEnd/>
            <a:tailEnd/>
          </a:ln>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3200" b="1" dirty="0" smtClean="0">
                <a:latin typeface="Arial" pitchFamily="34" charset="0"/>
                <a:cs typeface="Arial" pitchFamily="34" charset="0"/>
              </a:rPr>
              <a:t>ORAL THERAPY</a:t>
            </a:r>
            <a:endParaRPr lang="en-US" sz="3200" b="1" dirty="0">
              <a:latin typeface="Arial" pitchFamily="34" charset="0"/>
              <a:cs typeface="Arial" pitchFamily="34" charset="0"/>
            </a:endParaRPr>
          </a:p>
        </p:txBody>
      </p:sp>
      <p:sp>
        <p:nvSpPr>
          <p:cNvPr id="39938" name="Rectangle 3"/>
          <p:cNvSpPr>
            <a:spLocks noGrp="1" noChangeArrowheads="1"/>
          </p:cNvSpPr>
          <p:nvPr>
            <p:ph idx="1"/>
          </p:nvPr>
        </p:nvSpPr>
        <p:spPr>
          <a:xfrm>
            <a:off x="304800" y="1219200"/>
            <a:ext cx="8686800" cy="4906963"/>
          </a:xfrm>
        </p:spPr>
        <p:txBody>
          <a:bodyPr/>
          <a:lstStyle/>
          <a:p>
            <a:pPr eaLnBrk="1" hangingPunct="1">
              <a:lnSpc>
                <a:spcPct val="90000"/>
              </a:lnSpc>
              <a:buFont typeface="Arial" pitchFamily="34" charset="0"/>
              <a:buNone/>
            </a:pPr>
            <a:r>
              <a:rPr lang="en-US" altLang="en-US" sz="2400" b="1" dirty="0" smtClean="0">
                <a:latin typeface="Arial" pitchFamily="34" charset="0"/>
                <a:cs typeface="Arial" pitchFamily="34" charset="0"/>
              </a:rPr>
              <a:t>1. SULFONYLUREA:</a:t>
            </a:r>
          </a:p>
          <a:p>
            <a:pPr eaLnBrk="1" hangingPunct="1">
              <a:lnSpc>
                <a:spcPct val="90000"/>
              </a:lnSpc>
              <a:buFont typeface="Arial" pitchFamily="34" charset="0"/>
              <a:buNone/>
            </a:pPr>
            <a:r>
              <a:rPr lang="en-US" altLang="en-US" sz="2000" b="1" dirty="0" smtClean="0">
                <a:latin typeface="Arial" pitchFamily="34" charset="0"/>
                <a:cs typeface="Arial" pitchFamily="34" charset="0"/>
              </a:rPr>
              <a:t>MECHANISM OF ACTION: binding to the sulfonylurea receptor, closing ATP-sensitive K channels and releasing insulin</a:t>
            </a:r>
          </a:p>
          <a:p>
            <a:pPr eaLnBrk="1" hangingPunct="1">
              <a:lnSpc>
                <a:spcPct val="90000"/>
              </a:lnSpc>
              <a:buFont typeface="Arial" pitchFamily="34" charset="0"/>
              <a:buNone/>
            </a:pPr>
            <a:r>
              <a:rPr lang="en-US" altLang="en-US" sz="2000" b="1" dirty="0" smtClean="0">
                <a:latin typeface="Arial" pitchFamily="34" charset="0"/>
                <a:cs typeface="Arial" pitchFamily="34" charset="0"/>
              </a:rPr>
              <a:t>KI: elderly, liver and kidney damage, </a:t>
            </a:r>
            <a:r>
              <a:rPr lang="en-US" altLang="en-US" sz="2000" b="1" dirty="0" err="1" smtClean="0">
                <a:latin typeface="Arial" pitchFamily="34" charset="0"/>
                <a:cs typeface="Arial" pitchFamily="34" charset="0"/>
              </a:rPr>
              <a:t>porphyria</a:t>
            </a:r>
            <a:endParaRPr lang="en-US" altLang="en-US" sz="2000" b="1" dirty="0" smtClean="0">
              <a:latin typeface="Arial" pitchFamily="34" charset="0"/>
              <a:cs typeface="Arial" pitchFamily="34" charset="0"/>
            </a:endParaRPr>
          </a:p>
          <a:p>
            <a:pPr eaLnBrk="1" hangingPunct="1">
              <a:lnSpc>
                <a:spcPct val="90000"/>
              </a:lnSpc>
              <a:buFont typeface="Arial" pitchFamily="34" charset="0"/>
              <a:buNone/>
            </a:pPr>
            <a:r>
              <a:rPr lang="en-US" altLang="en-US" sz="2000" b="1" dirty="0" smtClean="0">
                <a:latin typeface="Arial" pitchFamily="34" charset="0"/>
                <a:cs typeface="Arial" pitchFamily="34" charset="0"/>
              </a:rPr>
              <a:t>SE: weight gain, hypoglycemia, nausea, vomiting, diarrhea, hypersensitivity reactions</a:t>
            </a:r>
          </a:p>
          <a:p>
            <a:pPr eaLnBrk="1" hangingPunct="1">
              <a:buFont typeface="Arial" pitchFamily="34" charset="0"/>
              <a:buNone/>
            </a:pPr>
            <a:endParaRPr lang="en-US" altLang="en-US" sz="2400" b="1" dirty="0" smtClean="0">
              <a:latin typeface="Arial" pitchFamily="34" charset="0"/>
              <a:cs typeface="Arial" pitchFamily="34" charset="0"/>
              <a:sym typeface="Symbol" pitchFamily="18" charset="2"/>
            </a:endParaRPr>
          </a:p>
          <a:p>
            <a:pPr eaLnBrk="1" hangingPunct="1">
              <a:buFont typeface="Arial" pitchFamily="34" charset="0"/>
              <a:buNone/>
            </a:pPr>
            <a:r>
              <a:rPr lang="en-US" altLang="en-US" sz="2400" b="1" dirty="0" smtClean="0">
                <a:latin typeface="Arial" pitchFamily="34" charset="0"/>
                <a:cs typeface="Arial" pitchFamily="34" charset="0"/>
                <a:sym typeface="Symbol" pitchFamily="18" charset="2"/>
              </a:rPr>
              <a:t>2. BIGVANIDINES:</a:t>
            </a:r>
          </a:p>
          <a:p>
            <a:pPr eaLnBrk="1" hangingPunct="1">
              <a:buFont typeface="Arial" pitchFamily="34" charset="0"/>
              <a:buNone/>
            </a:pPr>
            <a:r>
              <a:rPr lang="en-US" altLang="en-US" sz="2000" b="1" dirty="0" smtClean="0">
                <a:latin typeface="Arial" pitchFamily="34" charset="0"/>
                <a:cs typeface="Arial" pitchFamily="34" charset="0"/>
              </a:rPr>
              <a:t>MECHANISM OF EFFECT: reduction of appetite, slow absorption of glucose from the GIT, reduction of </a:t>
            </a:r>
            <a:r>
              <a:rPr lang="en-US" altLang="en-US" sz="2000" b="1" dirty="0" err="1" smtClean="0">
                <a:latin typeface="Arial" pitchFamily="34" charset="0"/>
                <a:cs typeface="Arial" pitchFamily="34" charset="0"/>
              </a:rPr>
              <a:t>gluconeogenesis</a:t>
            </a:r>
            <a:r>
              <a:rPr lang="en-US" altLang="en-US" sz="2000" b="1" dirty="0" smtClean="0">
                <a:latin typeface="Arial" pitchFamily="34" charset="0"/>
                <a:cs typeface="Arial" pitchFamily="34" charset="0"/>
              </a:rPr>
              <a:t>, enhancement of </a:t>
            </a:r>
            <a:r>
              <a:rPr lang="en-US" altLang="en-US" sz="2000" b="1" dirty="0" err="1" smtClean="0">
                <a:latin typeface="Arial" pitchFamily="34" charset="0"/>
                <a:cs typeface="Arial" pitchFamily="34" charset="0"/>
              </a:rPr>
              <a:t>glycolysis</a:t>
            </a:r>
            <a:r>
              <a:rPr lang="en-US" altLang="en-US" sz="2000" b="1" dirty="0" smtClean="0">
                <a:latin typeface="Arial" pitchFamily="34" charset="0"/>
                <a:cs typeface="Arial" pitchFamily="34" charset="0"/>
              </a:rPr>
              <a:t> and utilization of glucose in muscles.</a:t>
            </a:r>
          </a:p>
          <a:p>
            <a:pPr eaLnBrk="1" hangingPunct="1">
              <a:buFont typeface="Arial" pitchFamily="34" charset="0"/>
              <a:buNone/>
            </a:pPr>
            <a:r>
              <a:rPr lang="en-US" altLang="en-US" sz="2000" b="1" dirty="0" smtClean="0">
                <a:latin typeface="Arial" pitchFamily="34" charset="0"/>
                <a:cs typeface="Arial" pitchFamily="34" charset="0"/>
              </a:rPr>
              <a:t>KI: liver and kidney failure, DKA, cardiac and respiratory failure</a:t>
            </a:r>
          </a:p>
          <a:p>
            <a:pPr eaLnBrk="1" hangingPunct="1">
              <a:buFont typeface="Arial" pitchFamily="34" charset="0"/>
              <a:buNone/>
            </a:pPr>
            <a:r>
              <a:rPr lang="en-US" altLang="en-US" sz="2000" b="1" dirty="0" smtClean="0">
                <a:latin typeface="Arial" pitchFamily="34" charset="0"/>
                <a:cs typeface="Arial" pitchFamily="34" charset="0"/>
              </a:rPr>
              <a:t>SE: nausea, vomiting, abdominal pain, metallic taste in the mouth, lactic acidosis</a:t>
            </a:r>
          </a:p>
          <a:p>
            <a:pPr eaLnBrk="1" hangingPunct="1">
              <a:lnSpc>
                <a:spcPct val="90000"/>
              </a:lnSpc>
              <a:buFont typeface="Arial" pitchFamily="34" charset="0"/>
              <a:buNone/>
            </a:pPr>
            <a:endParaRPr lang="en-US" altLang="en-US" sz="2000"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idx="4294967295"/>
          </p:nvPr>
        </p:nvSpPr>
        <p:spPr>
          <a:xfrm>
            <a:off x="0" y="-100013"/>
            <a:ext cx="9144000" cy="1143001"/>
          </a:xfrm>
        </p:spPr>
        <p:txBody>
          <a:bodyPr/>
          <a:lstStyle/>
          <a:p>
            <a:pPr eaLnBrk="1" hangingPunct="1"/>
            <a:r>
              <a:rPr lang="en-US" altLang="en-US" sz="3200" b="1" smtClean="0">
                <a:latin typeface="Arial" pitchFamily="34" charset="0"/>
                <a:cs typeface="Arial" pitchFamily="34" charset="0"/>
              </a:rPr>
              <a:t>METFORMIN</a:t>
            </a:r>
          </a:p>
        </p:txBody>
      </p:sp>
      <p:sp>
        <p:nvSpPr>
          <p:cNvPr id="40963" name="AutoShape 3"/>
          <p:cNvSpPr>
            <a:spLocks noChangeArrowheads="1"/>
          </p:cNvSpPr>
          <p:nvPr/>
        </p:nvSpPr>
        <p:spPr bwMode="auto">
          <a:xfrm>
            <a:off x="685800" y="836613"/>
            <a:ext cx="3886200" cy="4249737"/>
          </a:xfrm>
          <a:prstGeom prst="upArrowCallout">
            <a:avLst>
              <a:gd name="adj1" fmla="val 18787"/>
              <a:gd name="adj2" fmla="val 25491"/>
              <a:gd name="adj3" fmla="val 11842"/>
              <a:gd name="adj4" fmla="val 81634"/>
            </a:avLst>
          </a:prstGeom>
          <a:solidFill>
            <a:srgbClr val="00FF00"/>
          </a:solidFill>
          <a:ln w="9525">
            <a:solidFill>
              <a:schemeClr val="tx1"/>
            </a:solidFill>
            <a:miter lim="800000"/>
            <a:headEnd/>
            <a:tailEnd/>
          </a:ln>
        </p:spPr>
        <p:txBody>
          <a:bodyPr wrap="none" anchor="ctr"/>
          <a:lstStyle/>
          <a:p>
            <a:pPr eaLnBrk="0" hangingPunct="0"/>
            <a:r>
              <a:rPr lang="en-US" altLang="en-US" sz="2000" b="1"/>
              <a:t>SENSITIVITY TO</a:t>
            </a:r>
          </a:p>
          <a:p>
            <a:pPr eaLnBrk="0" hangingPunct="0"/>
            <a:r>
              <a:rPr lang="en-US" altLang="en-US" sz="2000" b="1"/>
              <a:t>INSULIN</a:t>
            </a:r>
          </a:p>
          <a:p>
            <a:pPr eaLnBrk="0" hangingPunct="0"/>
            <a:endParaRPr lang="en-US" altLang="en-US" sz="2000" b="1"/>
          </a:p>
          <a:p>
            <a:pPr eaLnBrk="0" hangingPunct="0"/>
            <a:endParaRPr lang="sr-Cyrl-CS" altLang="en-US" sz="2000"/>
          </a:p>
          <a:p>
            <a:pPr eaLnBrk="0" hangingPunct="0"/>
            <a:r>
              <a:rPr lang="en-US" altLang="en-US" sz="2000" b="1"/>
              <a:t>Fibrinolysis</a:t>
            </a:r>
          </a:p>
          <a:p>
            <a:pPr eaLnBrk="0" hangingPunct="0"/>
            <a:endParaRPr lang="en-US" altLang="en-US" sz="2000" b="1"/>
          </a:p>
          <a:p>
            <a:pPr eaLnBrk="0" hangingPunct="0"/>
            <a:r>
              <a:rPr lang="en-US" altLang="en-US" sz="2000" b="1"/>
              <a:t>Capillary flow</a:t>
            </a:r>
          </a:p>
          <a:p>
            <a:pPr eaLnBrk="0" hangingPunct="0"/>
            <a:endParaRPr lang="en-US" altLang="en-US" sz="2000" b="1"/>
          </a:p>
          <a:p>
            <a:pPr eaLnBrk="0" hangingPunct="0"/>
            <a:r>
              <a:rPr lang="en-US" altLang="en-US" sz="2000" b="1"/>
              <a:t>Hemorheological properties</a:t>
            </a:r>
          </a:p>
          <a:p>
            <a:pPr eaLnBrk="0" hangingPunct="0"/>
            <a:endParaRPr lang="en-US" altLang="en-US" sz="2000" b="1"/>
          </a:p>
          <a:p>
            <a:pPr eaLnBrk="0" hangingPunct="0"/>
            <a:r>
              <a:rPr lang="en-US" altLang="en-US" sz="2000" b="1"/>
              <a:t>Postischemic flow</a:t>
            </a:r>
          </a:p>
        </p:txBody>
      </p:sp>
      <p:sp>
        <p:nvSpPr>
          <p:cNvPr id="40964" name="AutoShape 4"/>
          <p:cNvSpPr>
            <a:spLocks noChangeArrowheads="1"/>
          </p:cNvSpPr>
          <p:nvPr/>
        </p:nvSpPr>
        <p:spPr bwMode="auto">
          <a:xfrm>
            <a:off x="4859338" y="1628775"/>
            <a:ext cx="3886200" cy="4032250"/>
          </a:xfrm>
          <a:prstGeom prst="downArrowCallout">
            <a:avLst>
              <a:gd name="adj1" fmla="val 18713"/>
              <a:gd name="adj2" fmla="val 25000"/>
              <a:gd name="adj3" fmla="val 10443"/>
              <a:gd name="adj4" fmla="val 86426"/>
            </a:avLst>
          </a:prstGeom>
          <a:gradFill rotWithShape="0">
            <a:gsLst>
              <a:gs pos="0">
                <a:srgbClr val="FF3D0C"/>
              </a:gs>
              <a:gs pos="100000">
                <a:srgbClr val="FF3300"/>
              </a:gs>
            </a:gsLst>
            <a:lin ang="5400000" scaled="1"/>
          </a:gradFill>
          <a:ln w="9525">
            <a:solidFill>
              <a:schemeClr val="tx1"/>
            </a:solidFill>
            <a:miter lim="800000"/>
            <a:headEnd/>
            <a:tailEnd/>
          </a:ln>
        </p:spPr>
        <p:txBody>
          <a:bodyPr wrap="none" anchor="ctr"/>
          <a:lstStyle/>
          <a:p>
            <a:pPr eaLnBrk="0" hangingPunct="0"/>
            <a:r>
              <a:rPr lang="en-US" altLang="en-US" sz="2000" b="1"/>
              <a:t>DYSLIPIDEMIA</a:t>
            </a:r>
          </a:p>
          <a:p>
            <a:pPr eaLnBrk="0" hangingPunct="0"/>
            <a:endParaRPr lang="en-US" altLang="en-US" sz="2000" b="1"/>
          </a:p>
          <a:p>
            <a:pPr eaLnBrk="0" hangingPunct="0"/>
            <a:r>
              <a:rPr lang="en-US" altLang="en-US" sz="2000" b="1"/>
              <a:t>ARTERIAL</a:t>
            </a:r>
          </a:p>
          <a:p>
            <a:pPr eaLnBrk="0" hangingPunct="0"/>
            <a:r>
              <a:rPr lang="en-US" altLang="en-US" sz="2000" b="1"/>
              <a:t>HYPERTENSION</a:t>
            </a:r>
          </a:p>
          <a:p>
            <a:pPr eaLnBrk="0" hangingPunct="0"/>
            <a:endParaRPr lang="en-US" altLang="en-US" sz="2000" b="1"/>
          </a:p>
          <a:p>
            <a:pPr eaLnBrk="0" hangingPunct="0"/>
            <a:r>
              <a:rPr lang="en-US" altLang="en-US" sz="2000" b="1"/>
              <a:t>OBESITY</a:t>
            </a:r>
          </a:p>
          <a:p>
            <a:pPr eaLnBrk="0" hangingPunct="0"/>
            <a:endParaRPr lang="en-US" altLang="en-US" sz="2000" b="1"/>
          </a:p>
          <a:p>
            <a:pPr eaLnBrk="0" hangingPunct="0"/>
            <a:r>
              <a:rPr lang="en-US" altLang="en-US" sz="2000" b="1"/>
              <a:t>Formation of AGE</a:t>
            </a:r>
          </a:p>
          <a:p>
            <a:pPr eaLnBrk="0" hangingPunct="0"/>
            <a:r>
              <a:rPr lang="en-US" altLang="en-US" sz="2000" b="1"/>
              <a:t>Oxidative stress</a:t>
            </a:r>
          </a:p>
        </p:txBody>
      </p:sp>
      <p:sp>
        <p:nvSpPr>
          <p:cNvPr id="40965" name="Text Box 5"/>
          <p:cNvSpPr txBox="1">
            <a:spLocks noChangeArrowheads="1"/>
          </p:cNvSpPr>
          <p:nvPr/>
        </p:nvSpPr>
        <p:spPr bwMode="auto">
          <a:xfrm>
            <a:off x="228600" y="5943600"/>
            <a:ext cx="8686800" cy="523875"/>
          </a:xfrm>
          <a:prstGeom prst="rect">
            <a:avLst/>
          </a:prstGeom>
          <a:noFill/>
          <a:ln w="9525">
            <a:noFill/>
            <a:miter lim="800000"/>
            <a:headEnd/>
            <a:tailEnd/>
          </a:ln>
        </p:spPr>
        <p:txBody>
          <a:bodyPr>
            <a:spAutoFit/>
          </a:bodyPr>
          <a:lstStyle/>
          <a:p>
            <a:pPr algn="ctr">
              <a:spcBef>
                <a:spcPct val="50000"/>
              </a:spcBef>
            </a:pPr>
            <a:r>
              <a:rPr lang="en-US" altLang="en-US" sz="2800" b="1"/>
              <a:t>REDUCTION OF CARDIOVASCULAR RISK</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idx="4294967295"/>
          </p:nvPr>
        </p:nvSpPr>
        <p:spPr>
          <a:xfrm>
            <a:off x="0" y="228600"/>
            <a:ext cx="9144000" cy="914400"/>
          </a:xfrm>
        </p:spPr>
        <p:txBody>
          <a:bodyPr/>
          <a:lstStyle/>
          <a:p>
            <a:pPr eaLnBrk="1" hangingPunct="1"/>
            <a:r>
              <a:rPr lang="en-US" altLang="en-US" sz="2800" b="1" dirty="0" smtClean="0">
                <a:solidFill>
                  <a:srgbClr val="7030A0"/>
                </a:solidFill>
                <a:latin typeface="Arial" pitchFamily="34" charset="0"/>
                <a:cs typeface="Arial" pitchFamily="34" charset="0"/>
              </a:rPr>
              <a:t>METFORMIN AS THE FIRST THERAPY</a:t>
            </a:r>
          </a:p>
        </p:txBody>
      </p:sp>
      <p:sp>
        <p:nvSpPr>
          <p:cNvPr id="43011" name="Rectangle 3"/>
          <p:cNvSpPr>
            <a:spLocks noGrp="1" noChangeArrowheads="1"/>
          </p:cNvSpPr>
          <p:nvPr>
            <p:ph type="body" idx="4294967295"/>
          </p:nvPr>
        </p:nvSpPr>
        <p:spPr>
          <a:xfrm>
            <a:off x="381000" y="1447800"/>
            <a:ext cx="8534400" cy="5029200"/>
          </a:xfrm>
        </p:spPr>
        <p:txBody>
          <a:bodyPr rtlCol="0">
            <a:normAutofit lnSpcReduction="10000"/>
          </a:bodyPr>
          <a:lstStyle/>
          <a:p>
            <a:pPr eaLnBrk="1" fontAlgn="auto" hangingPunct="1">
              <a:lnSpc>
                <a:spcPct val="90000"/>
              </a:lnSpc>
              <a:spcAft>
                <a:spcPts val="0"/>
              </a:spcAft>
              <a:buFontTx/>
              <a:buNone/>
              <a:defRPr/>
            </a:pPr>
            <a:endParaRPr lang="sr-Cyrl-RS" altLang="en-US" sz="2400" dirty="0" smtClean="0">
              <a:latin typeface="Arial" pitchFamily="34" charset="0"/>
              <a:cs typeface="Arial" pitchFamily="34" charset="0"/>
            </a:endParaRPr>
          </a:p>
          <a:p>
            <a:pPr eaLnBrk="1" fontAlgn="auto" hangingPunct="1">
              <a:lnSpc>
                <a:spcPct val="90000"/>
              </a:lnSpc>
              <a:spcAft>
                <a:spcPts val="0"/>
              </a:spcAft>
              <a:buFontTx/>
              <a:buNone/>
              <a:defRPr/>
            </a:pPr>
            <a:r>
              <a:rPr lang="en" altLang="en-US" sz="2000" b="1" dirty="0" smtClean="0">
                <a:latin typeface="Arial" pitchFamily="34" charset="0"/>
                <a:cs typeface="Arial" pitchFamily="34" charset="0"/>
              </a:rPr>
              <a:t>    Metformin as the first step in therapy (together with MNT) is always an option except:</a:t>
            </a:r>
            <a:endParaRPr lang="sr-Cyrl-RS" altLang="en-US" sz="2000" b="1" dirty="0" smtClean="0">
              <a:latin typeface="Arial" pitchFamily="34" charset="0"/>
              <a:cs typeface="Arial" pitchFamily="34" charset="0"/>
            </a:endParaRPr>
          </a:p>
          <a:p>
            <a:pPr eaLnBrk="1" fontAlgn="auto" hangingPunct="1">
              <a:lnSpc>
                <a:spcPct val="90000"/>
              </a:lnSpc>
              <a:spcAft>
                <a:spcPts val="0"/>
              </a:spcAft>
              <a:buFontTx/>
              <a:buNone/>
              <a:defRPr/>
            </a:pPr>
            <a:endParaRPr lang="en-US" altLang="en-US" sz="2000" b="1" dirty="0" smtClean="0">
              <a:latin typeface="Arial" pitchFamily="34" charset="0"/>
              <a:cs typeface="Arial" pitchFamily="34" charset="0"/>
            </a:endParaRPr>
          </a:p>
          <a:p>
            <a:pPr eaLnBrk="1" fontAlgn="auto" hangingPunct="1">
              <a:lnSpc>
                <a:spcPct val="90000"/>
              </a:lnSpc>
              <a:spcAft>
                <a:spcPts val="0"/>
              </a:spcAft>
              <a:buFont typeface="Wingdings" pitchFamily="2" charset="2"/>
              <a:buChar char="§"/>
              <a:defRPr/>
            </a:pPr>
            <a:r>
              <a:rPr lang="en" altLang="en-US" sz="2000" b="1" dirty="0" smtClean="0">
                <a:latin typeface="Arial" pitchFamily="34" charset="0"/>
                <a:cs typeface="Arial" pitchFamily="34" charset="0"/>
              </a:rPr>
              <a:t>Blood glucose &gt; 14.0 mmol/L</a:t>
            </a:r>
          </a:p>
          <a:p>
            <a:pPr eaLnBrk="1" fontAlgn="auto" hangingPunct="1">
              <a:lnSpc>
                <a:spcPct val="90000"/>
              </a:lnSpc>
              <a:spcAft>
                <a:spcPts val="0"/>
              </a:spcAft>
              <a:buFont typeface="Wingdings" pitchFamily="2" charset="2"/>
              <a:buChar char="§"/>
              <a:defRPr/>
            </a:pPr>
            <a:r>
              <a:rPr lang="en" altLang="en-US" sz="2000" b="1" dirty="0" smtClean="0">
                <a:latin typeface="Arial" pitchFamily="34" charset="0"/>
                <a:cs typeface="Arial" pitchFamily="34" charset="0"/>
              </a:rPr>
              <a:t>Glycemia at any time of the day &gt; 16.7 mmol/L</a:t>
            </a:r>
          </a:p>
          <a:p>
            <a:pPr eaLnBrk="1" fontAlgn="auto" hangingPunct="1">
              <a:lnSpc>
                <a:spcPct val="90000"/>
              </a:lnSpc>
              <a:spcAft>
                <a:spcPts val="0"/>
              </a:spcAft>
              <a:buFont typeface="Wingdings" pitchFamily="2" charset="2"/>
              <a:buChar char="§"/>
              <a:defRPr/>
            </a:pPr>
            <a:r>
              <a:rPr lang="en" altLang="en-US" sz="2000" b="1" dirty="0" smtClean="0">
                <a:latin typeface="Arial" pitchFamily="34" charset="0"/>
                <a:cs typeface="Arial" pitchFamily="34" charset="0"/>
              </a:rPr>
              <a:t>HbA1c &gt; 10.0%</a:t>
            </a:r>
            <a:endParaRPr lang="en-US" altLang="en-US" sz="2000" b="1" dirty="0" smtClean="0">
              <a:latin typeface="Arial" pitchFamily="34" charset="0"/>
              <a:cs typeface="Arial" pitchFamily="34" charset="0"/>
            </a:endParaRPr>
          </a:p>
          <a:p>
            <a:pPr eaLnBrk="1" fontAlgn="auto" hangingPunct="1">
              <a:lnSpc>
                <a:spcPct val="90000"/>
              </a:lnSpc>
              <a:spcAft>
                <a:spcPts val="0"/>
              </a:spcAft>
              <a:buFont typeface="Wingdings" pitchFamily="2" charset="2"/>
              <a:buChar char="§"/>
              <a:defRPr/>
            </a:pPr>
            <a:r>
              <a:rPr lang="en" altLang="en-US" sz="2000" b="1" dirty="0" smtClean="0">
                <a:latin typeface="Arial" pitchFamily="34" charset="0"/>
                <a:cs typeface="Arial" pitchFamily="34" charset="0"/>
              </a:rPr>
              <a:t>Presence of ketonuria</a:t>
            </a:r>
            <a:endParaRPr lang="en-US" altLang="en-US" sz="2000" b="1" dirty="0" smtClean="0">
              <a:latin typeface="Arial" pitchFamily="34" charset="0"/>
              <a:cs typeface="Arial" pitchFamily="34" charset="0"/>
            </a:endParaRPr>
          </a:p>
          <a:p>
            <a:pPr eaLnBrk="1" fontAlgn="auto" hangingPunct="1">
              <a:lnSpc>
                <a:spcPct val="90000"/>
              </a:lnSpc>
              <a:spcAft>
                <a:spcPts val="0"/>
              </a:spcAft>
              <a:buFont typeface="Wingdings" pitchFamily="2" charset="2"/>
              <a:buChar char="§"/>
              <a:defRPr/>
            </a:pPr>
            <a:r>
              <a:rPr lang="en" altLang="en-US" sz="2000" b="1" dirty="0" smtClean="0">
                <a:latin typeface="Arial" pitchFamily="34" charset="0"/>
                <a:cs typeface="Arial" pitchFamily="34" charset="0"/>
              </a:rPr>
              <a:t>The presence of distinct symptoms of diabetes (polyuria, polydipsia, weight loss)</a:t>
            </a:r>
            <a:endParaRPr lang="sr-Cyrl-RS" altLang="en-US" sz="2000" b="1" dirty="0" smtClean="0">
              <a:latin typeface="Arial" pitchFamily="34" charset="0"/>
              <a:cs typeface="Arial" pitchFamily="34" charset="0"/>
            </a:endParaRPr>
          </a:p>
          <a:p>
            <a:pPr eaLnBrk="1" fontAlgn="auto" hangingPunct="1">
              <a:lnSpc>
                <a:spcPct val="90000"/>
              </a:lnSpc>
              <a:spcAft>
                <a:spcPts val="0"/>
              </a:spcAft>
              <a:buFont typeface="Wingdings" pitchFamily="2" charset="2"/>
              <a:buChar char="§"/>
              <a:defRPr/>
            </a:pPr>
            <a:endParaRPr lang="sr-Cyrl-RS" altLang="en-US" sz="2000" b="1" dirty="0" smtClean="0">
              <a:latin typeface="Arial" pitchFamily="34" charset="0"/>
              <a:cs typeface="Arial" pitchFamily="34" charset="0"/>
            </a:endParaRPr>
          </a:p>
          <a:p>
            <a:pPr eaLnBrk="1" hangingPunct="1">
              <a:buFont typeface="Wingdings" pitchFamily="2" charset="2"/>
              <a:buChar char="§"/>
              <a:defRPr/>
            </a:pPr>
            <a:r>
              <a:rPr lang="en" sz="2000" b="1" dirty="0" smtClean="0">
                <a:latin typeface="Arial" pitchFamily="34" charset="0"/>
                <a:cs typeface="Arial" pitchFamily="34" charset="0"/>
              </a:rPr>
              <a:t>Metformin has been available in Europe since 1950, but was approved by </a:t>
            </a:r>
            <a:r>
              <a:rPr lang="en" sz="2000" b="1" i="1" dirty="0" smtClean="0">
                <a:latin typeface="Arial" pitchFamily="34" charset="0"/>
                <a:cs typeface="Arial" pitchFamily="34" charset="0"/>
              </a:rPr>
              <a:t>the US Food and Drug Administration </a:t>
            </a:r>
            <a:r>
              <a:rPr lang="en" sz="2000" b="1" dirty="0" smtClean="0">
                <a:latin typeface="Arial" pitchFamily="34" charset="0"/>
                <a:cs typeface="Arial" pitchFamily="34" charset="0"/>
              </a:rPr>
              <a:t>in Dec, 1994.</a:t>
            </a:r>
          </a:p>
          <a:p>
            <a:pPr eaLnBrk="1" hangingPunct="1">
              <a:buFont typeface="Wingdings" pitchFamily="2" charset="2"/>
              <a:buChar char="§"/>
              <a:defRPr/>
            </a:pPr>
            <a:endParaRPr lang="en-US" sz="2000" b="1" i="1" dirty="0" smtClean="0">
              <a:latin typeface="Arial" pitchFamily="34" charset="0"/>
              <a:cs typeface="Arial" pitchFamily="34" charset="0"/>
            </a:endParaRPr>
          </a:p>
          <a:p>
            <a:pPr eaLnBrk="1" hangingPunct="1">
              <a:buFont typeface="Wingdings" pitchFamily="2" charset="2"/>
              <a:buChar char="§"/>
              <a:defRPr/>
            </a:pPr>
            <a:r>
              <a:rPr lang="en" sz="2000" b="1" i="1" dirty="0" smtClean="0">
                <a:latin typeface="Arial" pitchFamily="34" charset="0"/>
                <a:cs typeface="Arial" pitchFamily="34" charset="0"/>
              </a:rPr>
              <a:t>Extended </a:t>
            </a:r>
            <a:r>
              <a:rPr lang="en" sz="2000" b="1" i="1" dirty="0" err="1" smtClean="0">
                <a:latin typeface="Arial" pitchFamily="34" charset="0"/>
                <a:cs typeface="Arial" pitchFamily="34" charset="0"/>
              </a:rPr>
              <a:t>- </a:t>
            </a:r>
            <a:r>
              <a:rPr lang="en" sz="2000" b="1" i="1" dirty="0" smtClean="0">
                <a:latin typeface="Arial" pitchFamily="34" charset="0"/>
                <a:cs typeface="Arial" pitchFamily="34" charset="0"/>
              </a:rPr>
              <a:t>release (XR) </a:t>
            </a:r>
            <a:r>
              <a:rPr lang="en" sz="2000" b="1" dirty="0" smtClean="0">
                <a:latin typeface="Arial" pitchFamily="34" charset="0"/>
                <a:cs typeface="Arial" pitchFamily="34" charset="0"/>
              </a:rPr>
              <a:t>formulation</a:t>
            </a:r>
            <a:endParaRPr lang="sr-Latn-RS" sz="2000" b="1" dirty="0" smtClean="0">
              <a:latin typeface="Arial" pitchFamily="34" charset="0"/>
              <a:cs typeface="Arial" pitchFamily="34" charset="0"/>
            </a:endParaRPr>
          </a:p>
          <a:p>
            <a:pPr eaLnBrk="1" fontAlgn="auto" hangingPunct="1">
              <a:lnSpc>
                <a:spcPct val="90000"/>
              </a:lnSpc>
              <a:spcAft>
                <a:spcPts val="0"/>
              </a:spcAft>
              <a:defRPr/>
            </a:pPr>
            <a:endParaRPr lang="en-US" altLang="en-US" sz="2000"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idx="4294967295"/>
          </p:nvPr>
        </p:nvSpPr>
        <p:spPr>
          <a:xfrm>
            <a:off x="0" y="0"/>
            <a:ext cx="9144000" cy="1219200"/>
          </a:xfrm>
        </p:spPr>
        <p:txBody>
          <a:bodyPr/>
          <a:lstStyle/>
          <a:p>
            <a:pPr eaLnBrk="1" hangingPunct="1"/>
            <a:r>
              <a:rPr lang="en-US" altLang="en-US" sz="2800" b="1" smtClean="0">
                <a:solidFill>
                  <a:srgbClr val="7030A0"/>
                </a:solidFill>
                <a:latin typeface="Arial" pitchFamily="34" charset="0"/>
                <a:cs typeface="Arial" pitchFamily="34" charset="0"/>
              </a:rPr>
              <a:t>DOSE ADJUSTMENT</a:t>
            </a:r>
            <a:br>
              <a:rPr lang="en-US" altLang="en-US" sz="2800" b="1" smtClean="0">
                <a:solidFill>
                  <a:srgbClr val="7030A0"/>
                </a:solidFill>
                <a:latin typeface="Arial" pitchFamily="34" charset="0"/>
                <a:cs typeface="Arial" pitchFamily="34" charset="0"/>
              </a:rPr>
            </a:br>
            <a:r>
              <a:rPr lang="en-US" altLang="en-US" sz="2800" b="1" smtClean="0">
                <a:solidFill>
                  <a:srgbClr val="7030A0"/>
                </a:solidFill>
                <a:latin typeface="Arial" pitchFamily="34" charset="0"/>
                <a:cs typeface="Arial" pitchFamily="34" charset="0"/>
              </a:rPr>
              <a:t>(“</a:t>
            </a:r>
            <a:r>
              <a:rPr lang="en-US" altLang="en-US" sz="2800" b="1" i="1" smtClean="0">
                <a:solidFill>
                  <a:srgbClr val="7030A0"/>
                </a:solidFill>
                <a:latin typeface="Arial" pitchFamily="34" charset="0"/>
                <a:cs typeface="Arial" pitchFamily="34" charset="0"/>
              </a:rPr>
              <a:t>start low and titrate slow")</a:t>
            </a:r>
            <a:endParaRPr lang="en-US" altLang="en-US" sz="2800" b="1" smtClean="0">
              <a:solidFill>
                <a:srgbClr val="7030A0"/>
              </a:solidFill>
              <a:latin typeface="Arial" pitchFamily="34" charset="0"/>
              <a:cs typeface="Arial" pitchFamily="34" charset="0"/>
            </a:endParaRPr>
          </a:p>
        </p:txBody>
      </p:sp>
      <p:sp>
        <p:nvSpPr>
          <p:cNvPr id="102403" name="Rectangle 3"/>
          <p:cNvSpPr>
            <a:spLocks noGrp="1" noChangeArrowheads="1"/>
          </p:cNvSpPr>
          <p:nvPr>
            <p:ph type="body" idx="4294967295"/>
          </p:nvPr>
        </p:nvSpPr>
        <p:spPr>
          <a:xfrm>
            <a:off x="304800" y="1066800"/>
            <a:ext cx="8839200" cy="5334000"/>
          </a:xfrm>
        </p:spPr>
        <p:txBody>
          <a:bodyPr/>
          <a:lstStyle/>
          <a:p>
            <a:pPr eaLnBrk="1" fontAlgn="auto" hangingPunct="1">
              <a:lnSpc>
                <a:spcPct val="90000"/>
              </a:lnSpc>
              <a:spcAft>
                <a:spcPts val="0"/>
              </a:spcAft>
              <a:buFontTx/>
              <a:buNone/>
              <a:defRPr/>
            </a:pPr>
            <a:endParaRPr lang="en" altLang="en-US" sz="2400" b="1" dirty="0" smtClean="0">
              <a:latin typeface="Arial" pitchFamily="34" charset="0"/>
              <a:cs typeface="Arial" pitchFamily="34" charset="0"/>
            </a:endParaRPr>
          </a:p>
          <a:p>
            <a:pPr eaLnBrk="1" fontAlgn="auto" hangingPunct="1">
              <a:lnSpc>
                <a:spcPct val="90000"/>
              </a:lnSpc>
              <a:spcAft>
                <a:spcPts val="0"/>
              </a:spcAft>
              <a:buFontTx/>
              <a:buNone/>
              <a:defRPr/>
            </a:pPr>
            <a:r>
              <a:rPr lang="en" altLang="en-US" sz="2400" b="1" dirty="0" smtClean="0">
                <a:latin typeface="Arial" pitchFamily="34" charset="0"/>
                <a:cs typeface="Arial" pitchFamily="34" charset="0"/>
              </a:rPr>
              <a:t> </a:t>
            </a:r>
            <a:r>
              <a:rPr lang="en" altLang="en-US" sz="2000" b="1" dirty="0" smtClean="0">
                <a:latin typeface="Arial" pitchFamily="34" charset="0"/>
                <a:cs typeface="Arial" pitchFamily="34" charset="0"/>
              </a:rPr>
              <a:t>Start with a total dose of 500mg per day divided into 2 parts or 850mg once per day.</a:t>
            </a:r>
            <a:endParaRPr lang="en-US" altLang="en-US" sz="2000" b="1" dirty="0" smtClean="0">
              <a:latin typeface="Arial" pitchFamily="34" charset="0"/>
              <a:cs typeface="Arial" pitchFamily="34" charset="0"/>
            </a:endParaRPr>
          </a:p>
          <a:p>
            <a:pPr eaLnBrk="1" fontAlgn="auto" hangingPunct="1">
              <a:lnSpc>
                <a:spcPct val="90000"/>
              </a:lnSpc>
              <a:spcAft>
                <a:spcPts val="0"/>
              </a:spcAft>
              <a:buFontTx/>
              <a:buNone/>
              <a:defRPr/>
            </a:pPr>
            <a:r>
              <a:rPr lang="en" altLang="en-US" sz="2000" b="1" dirty="0" smtClean="0">
                <a:latin typeface="Arial" pitchFamily="34" charset="0"/>
                <a:cs typeface="Arial" pitchFamily="34" charset="0"/>
              </a:rPr>
              <a:t> Increasing the dose by 250 - 500mg per day at intervals of 5 - 7 days.</a:t>
            </a:r>
            <a:endParaRPr lang="en-US" altLang="en-US" sz="2000" b="1" dirty="0" smtClean="0">
              <a:latin typeface="Arial" pitchFamily="34" charset="0"/>
              <a:cs typeface="Arial" pitchFamily="34" charset="0"/>
            </a:endParaRPr>
          </a:p>
          <a:p>
            <a:pPr marL="512763" eaLnBrk="1" hangingPunct="1">
              <a:buFont typeface="Arial" pitchFamily="34" charset="0"/>
              <a:buBlip>
                <a:blip r:embed="rId3"/>
              </a:buBlip>
              <a:defRPr/>
            </a:pPr>
            <a:r>
              <a:rPr lang="en" altLang="en-US" sz="2000" b="1" dirty="0" smtClean="0">
                <a:latin typeface="Arial" pitchFamily="34" charset="0"/>
                <a:cs typeface="Arial" pitchFamily="34" charset="0"/>
              </a:rPr>
              <a:t>Minimum dose 1500mg</a:t>
            </a:r>
          </a:p>
          <a:p>
            <a:pPr marL="512763" eaLnBrk="1" hangingPunct="1">
              <a:buFont typeface="Arial" pitchFamily="34" charset="0"/>
              <a:buBlip>
                <a:blip r:embed="rId3"/>
              </a:buBlip>
              <a:defRPr/>
            </a:pPr>
            <a:r>
              <a:rPr lang="en" altLang="en-US" sz="2000" b="1" dirty="0" smtClean="0">
                <a:latin typeface="Arial" pitchFamily="34" charset="0"/>
                <a:cs typeface="Arial" pitchFamily="34" charset="0"/>
              </a:rPr>
              <a:t>The optimal dose is 2000mg per day.</a:t>
            </a:r>
            <a:endParaRPr lang="en-US" altLang="en-US" sz="2000" b="1" dirty="0" smtClean="0">
              <a:latin typeface="Arial" pitchFamily="34" charset="0"/>
              <a:cs typeface="Arial" pitchFamily="34" charset="0"/>
            </a:endParaRPr>
          </a:p>
          <a:p>
            <a:pPr marL="512763" eaLnBrk="1" hangingPunct="1">
              <a:buFont typeface="Arial" pitchFamily="34" charset="0"/>
              <a:buBlip>
                <a:blip r:embed="rId3"/>
              </a:buBlip>
              <a:defRPr/>
            </a:pPr>
            <a:r>
              <a:rPr lang="en" altLang="en-US" sz="2000" b="1" dirty="0" smtClean="0">
                <a:latin typeface="Arial" pitchFamily="34" charset="0"/>
                <a:cs typeface="Arial" pitchFamily="34" charset="0"/>
              </a:rPr>
              <a:t>Maximum dose up to 3000mg.</a:t>
            </a:r>
            <a:endParaRPr lang="sr-Cyrl-RS" altLang="en-US" sz="2000" b="1" dirty="0" smtClean="0">
              <a:latin typeface="Arial" pitchFamily="34" charset="0"/>
              <a:cs typeface="Arial" pitchFamily="34" charset="0"/>
            </a:endParaRPr>
          </a:p>
          <a:p>
            <a:pPr marL="512763" eaLnBrk="1" hangingPunct="1">
              <a:buFont typeface="Arial" pitchFamily="34" charset="0"/>
              <a:buNone/>
              <a:defRPr/>
            </a:pPr>
            <a:endParaRPr lang="sr-Cyrl-RS" altLang="en-US" sz="2000" b="1" dirty="0" smtClean="0">
              <a:latin typeface="Arial" pitchFamily="34" charset="0"/>
              <a:cs typeface="Arial" pitchFamily="34" charset="0"/>
            </a:endParaRPr>
          </a:p>
          <a:p>
            <a:pPr marL="512763" eaLnBrk="1" hangingPunct="1">
              <a:buFont typeface="Arial" pitchFamily="34" charset="0"/>
              <a:buNone/>
              <a:defRPr/>
            </a:pPr>
            <a:r>
              <a:rPr lang="en" altLang="en-US" sz="2000" b="1" dirty="0" smtClean="0">
                <a:latin typeface="Arial" pitchFamily="34" charset="0"/>
                <a:cs typeface="Arial" pitchFamily="34" charset="0"/>
              </a:rPr>
              <a:t>Adverse effects</a:t>
            </a:r>
            <a:endParaRPr lang="sr-Cyrl-RS" altLang="en-US" sz="2000" b="1" dirty="0" smtClean="0">
              <a:latin typeface="Arial" pitchFamily="34" charset="0"/>
              <a:cs typeface="Arial" pitchFamily="34" charset="0"/>
            </a:endParaRPr>
          </a:p>
          <a:p>
            <a:pPr eaLnBrk="1" hangingPunct="1">
              <a:defRPr/>
            </a:pPr>
            <a:r>
              <a:rPr lang="en" altLang="en-US" sz="2000" b="1" dirty="0" smtClean="0">
                <a:latin typeface="Arial" pitchFamily="34" charset="0"/>
                <a:cs typeface="Arial" pitchFamily="34" charset="0"/>
              </a:rPr>
              <a:t>Gastrointestinal complaints</a:t>
            </a:r>
          </a:p>
          <a:p>
            <a:pPr eaLnBrk="1" hangingPunct="1">
              <a:defRPr/>
            </a:pPr>
            <a:r>
              <a:rPr lang="en" altLang="en-US" sz="2000" b="1" dirty="0" smtClean="0">
                <a:latin typeface="Arial" pitchFamily="34" charset="0"/>
                <a:cs typeface="Arial" pitchFamily="34" charset="0"/>
              </a:rPr>
              <a:t>Lactic acidosis</a:t>
            </a:r>
            <a:endParaRPr lang="en-US" altLang="en-US" sz="2000" b="1" dirty="0" smtClean="0">
              <a:latin typeface="Arial" pitchFamily="34" charset="0"/>
              <a:cs typeface="Arial" pitchFamily="34" charset="0"/>
            </a:endParaRPr>
          </a:p>
          <a:p>
            <a:pPr eaLnBrk="1" hangingPunct="1">
              <a:defRPr/>
            </a:pPr>
            <a:r>
              <a:rPr lang="en" altLang="en-US" sz="2000" b="1" dirty="0" smtClean="0">
                <a:latin typeface="Arial" pitchFamily="34" charset="0"/>
                <a:cs typeface="Arial" pitchFamily="34" charset="0"/>
              </a:rPr>
              <a:t>Malabsorption of Vitamin B12 and Folic Acid</a:t>
            </a:r>
          </a:p>
          <a:p>
            <a:pPr eaLnBrk="1" hangingPunct="1">
              <a:defRPr/>
            </a:pPr>
            <a:r>
              <a:rPr lang="en" altLang="en-US" sz="2000" b="1" dirty="0" smtClean="0">
                <a:latin typeface="Arial" pitchFamily="34" charset="0"/>
                <a:cs typeface="Arial" pitchFamily="34" charset="0"/>
              </a:rPr>
              <a:t>Increase in plasma homocysteine</a:t>
            </a:r>
          </a:p>
          <a:p>
            <a:pPr marL="512763" eaLnBrk="1" hangingPunct="1">
              <a:buFont typeface="Wingdings" pitchFamily="2" charset="2"/>
              <a:buChar char="§"/>
              <a:defRPr/>
            </a:pPr>
            <a:endParaRPr lang="en-US" altLang="en-US" sz="2400"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p:nvPr>
        </p:nvSpPr>
        <p:spPr>
          <a:xfrm>
            <a:off x="457200" y="0"/>
            <a:ext cx="8229600" cy="1066800"/>
          </a:xfrm>
        </p:spPr>
        <p:txBody>
          <a:bodyPr/>
          <a:lstStyle/>
          <a:p>
            <a:r>
              <a:rPr lang="en-US" altLang="en-US" sz="3200" b="1" smtClean="0">
                <a:solidFill>
                  <a:srgbClr val="7030A0"/>
                </a:solidFill>
                <a:latin typeface="Arial" pitchFamily="34" charset="0"/>
                <a:cs typeface="Arial" pitchFamily="34" charset="0"/>
              </a:rPr>
              <a:t>SGLT-2 INHIBITORS (gliflozins)</a:t>
            </a:r>
          </a:p>
        </p:txBody>
      </p:sp>
      <p:sp>
        <p:nvSpPr>
          <p:cNvPr id="44035" name="Content Placeholder 2"/>
          <p:cNvSpPr>
            <a:spLocks noGrp="1"/>
          </p:cNvSpPr>
          <p:nvPr>
            <p:ph idx="1"/>
          </p:nvPr>
        </p:nvSpPr>
        <p:spPr>
          <a:xfrm>
            <a:off x="228600" y="1600200"/>
            <a:ext cx="8686800" cy="4525963"/>
          </a:xfrm>
        </p:spPr>
        <p:txBody>
          <a:bodyPr/>
          <a:lstStyle/>
          <a:p>
            <a:pPr>
              <a:buFont typeface="Wingdings" pitchFamily="2" charset="2"/>
              <a:buChar char="§"/>
            </a:pPr>
            <a:r>
              <a:rPr lang="en-US" altLang="en-US" sz="2000" b="1" dirty="0" smtClean="0">
                <a:latin typeface="Arial" pitchFamily="34" charset="0"/>
                <a:cs typeface="Arial" pitchFamily="34" charset="0"/>
              </a:rPr>
              <a:t>MECHANISM OF ACTION: they inhibit SGLT-2 in the kidneys, which allows the </a:t>
            </a:r>
            <a:r>
              <a:rPr lang="en-US" altLang="en-US" sz="2000" b="1" dirty="0" err="1" smtClean="0">
                <a:latin typeface="Arial" pitchFamily="34" charset="0"/>
                <a:cs typeface="Arial" pitchFamily="34" charset="0"/>
              </a:rPr>
              <a:t>reabsorption</a:t>
            </a:r>
            <a:r>
              <a:rPr lang="en-US" altLang="en-US" sz="2000" b="1" dirty="0" smtClean="0">
                <a:latin typeface="Arial" pitchFamily="34" charset="0"/>
                <a:cs typeface="Arial" pitchFamily="34" charset="0"/>
              </a:rPr>
              <a:t> of glucose from the primary urine and thus increases </a:t>
            </a:r>
            <a:r>
              <a:rPr lang="en-US" altLang="en-US" sz="2000" b="1" dirty="0" err="1" smtClean="0">
                <a:latin typeface="Arial" pitchFamily="34" charset="0"/>
                <a:cs typeface="Arial" pitchFamily="34" charset="0"/>
              </a:rPr>
              <a:t>glycosuria</a:t>
            </a:r>
            <a:endParaRPr lang="en-US" altLang="en-US" sz="2000" b="1" dirty="0" smtClean="0">
              <a:latin typeface="Arial" pitchFamily="34" charset="0"/>
              <a:cs typeface="Arial" pitchFamily="34" charset="0"/>
            </a:endParaRPr>
          </a:p>
          <a:p>
            <a:pPr>
              <a:buFont typeface="Wingdings" pitchFamily="2" charset="2"/>
              <a:buChar char="§"/>
            </a:pPr>
            <a:r>
              <a:rPr lang="en-US" altLang="en-US" sz="2000" b="1" dirty="0" smtClean="0">
                <a:latin typeface="Arial" pitchFamily="34" charset="0"/>
                <a:cs typeface="Arial" pitchFamily="34" charset="0"/>
              </a:rPr>
              <a:t>EFFECTIVENESS: Reduction of HbA1c 0.7-1.0%</a:t>
            </a:r>
          </a:p>
          <a:p>
            <a:pPr>
              <a:buFont typeface="Wingdings" pitchFamily="2" charset="2"/>
              <a:buChar char="§"/>
            </a:pPr>
            <a:r>
              <a:rPr lang="en-US" altLang="en-US" sz="2000" b="1" dirty="0" smtClean="0">
                <a:latin typeface="Arial" pitchFamily="34" charset="0"/>
                <a:cs typeface="Arial" pitchFamily="34" charset="0"/>
              </a:rPr>
              <a:t>EFFECT: </a:t>
            </a:r>
            <a:r>
              <a:rPr lang="en-US" altLang="en-US" sz="2000" b="1" dirty="0" err="1" smtClean="0">
                <a:latin typeface="Arial" pitchFamily="34" charset="0"/>
                <a:cs typeface="Arial" pitchFamily="34" charset="0"/>
              </a:rPr>
              <a:t>antihyperglycemic</a:t>
            </a:r>
            <a:r>
              <a:rPr lang="en-US" altLang="en-US" sz="2000" b="1" dirty="0" smtClean="0">
                <a:latin typeface="Arial" pitchFamily="34" charset="0"/>
                <a:cs typeface="Arial" pitchFamily="34" charset="0"/>
              </a:rPr>
              <a:t>, reduction of TM and TA, </a:t>
            </a:r>
            <a:r>
              <a:rPr lang="en-US" altLang="en-US" sz="2000" b="1" dirty="0" err="1" smtClean="0">
                <a:latin typeface="Arial" pitchFamily="34" charset="0"/>
                <a:cs typeface="Arial" pitchFamily="34" charset="0"/>
              </a:rPr>
              <a:t>cardioprotective</a:t>
            </a:r>
            <a:endParaRPr lang="en-US" altLang="en-US" sz="2000" b="1" dirty="0" smtClean="0">
              <a:latin typeface="Arial" pitchFamily="34" charset="0"/>
              <a:cs typeface="Arial" pitchFamily="34" charset="0"/>
            </a:endParaRPr>
          </a:p>
          <a:p>
            <a:pPr>
              <a:buFont typeface="Wingdings" pitchFamily="2" charset="2"/>
              <a:buChar char="§"/>
            </a:pPr>
            <a:endParaRPr lang="en-US" altLang="en-US" sz="2000" b="1" dirty="0" smtClean="0">
              <a:latin typeface="Arial" pitchFamily="34" charset="0"/>
              <a:cs typeface="Arial" pitchFamily="34" charset="0"/>
            </a:endParaRPr>
          </a:p>
          <a:p>
            <a:pPr>
              <a:buFont typeface="Wingdings" pitchFamily="2" charset="2"/>
              <a:buChar char="§"/>
            </a:pPr>
            <a:r>
              <a:rPr lang="en-US" altLang="en-US" sz="2000" b="1" dirty="0" smtClean="0">
                <a:latin typeface="Arial" pitchFamily="34" charset="0"/>
                <a:cs typeface="Arial" pitchFamily="34" charset="0"/>
              </a:rPr>
              <a:t>INDICATIONS: DM type 2, HF, CKD</a:t>
            </a:r>
          </a:p>
          <a:p>
            <a:pPr>
              <a:buFont typeface="Wingdings" pitchFamily="2" charset="2"/>
              <a:buChar char="§"/>
            </a:pPr>
            <a:r>
              <a:rPr lang="en-US" altLang="en-US" sz="2000" b="1" dirty="0" smtClean="0">
                <a:latin typeface="Arial" pitchFamily="34" charset="0"/>
                <a:cs typeface="Arial" pitchFamily="34" charset="0"/>
              </a:rPr>
              <a:t>CONTRAINDICATIONS: liver and kidney failure</a:t>
            </a:r>
          </a:p>
          <a:p>
            <a:pPr>
              <a:buFont typeface="Wingdings" pitchFamily="2" charset="2"/>
              <a:buChar char="§"/>
            </a:pPr>
            <a:r>
              <a:rPr lang="en-US" altLang="en-US" sz="2000" b="1" dirty="0" smtClean="0">
                <a:latin typeface="Arial" pitchFamily="34" charset="0"/>
                <a:cs typeface="Arial" pitchFamily="34" charset="0"/>
              </a:rPr>
              <a:t>SIDE EFFECTS: genitourinary infections, hypotension, dehydration</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Picture 44" descr="14.png"/>
          <p:cNvPicPr>
            <a:picLocks noChangeAspect="1"/>
          </p:cNvPicPr>
          <p:nvPr/>
        </p:nvPicPr>
        <p:blipFill>
          <a:blip r:embed="rId3"/>
          <a:srcRect/>
          <a:stretch>
            <a:fillRect/>
          </a:stretch>
        </p:blipFill>
        <p:spPr bwMode="auto">
          <a:xfrm>
            <a:off x="6583363" y="3279775"/>
            <a:ext cx="1077912" cy="2876550"/>
          </a:xfrm>
          <a:prstGeom prst="rect">
            <a:avLst/>
          </a:prstGeom>
          <a:noFill/>
          <a:ln w="9525">
            <a:noFill/>
            <a:miter lim="800000"/>
            <a:headEnd/>
            <a:tailEnd/>
          </a:ln>
        </p:spPr>
      </p:pic>
      <p:pic>
        <p:nvPicPr>
          <p:cNvPr id="20" name="Picture 19" descr="07.png"/>
          <p:cNvPicPr>
            <a:picLocks noChangeAspect="1"/>
          </p:cNvPicPr>
          <p:nvPr/>
        </p:nvPicPr>
        <p:blipFill>
          <a:blip r:embed="rId4"/>
          <a:srcRect/>
          <a:stretch>
            <a:fillRect/>
          </a:stretch>
        </p:blipFill>
        <p:spPr bwMode="auto">
          <a:xfrm>
            <a:off x="6719888" y="3305175"/>
            <a:ext cx="809625" cy="1438275"/>
          </a:xfrm>
          <a:prstGeom prst="rect">
            <a:avLst/>
          </a:prstGeom>
          <a:noFill/>
          <a:ln w="9525">
            <a:noFill/>
            <a:miter lim="800000"/>
            <a:headEnd/>
            <a:tailEnd/>
          </a:ln>
        </p:spPr>
      </p:pic>
      <p:pic>
        <p:nvPicPr>
          <p:cNvPr id="45060" name="Picture 18" descr="05.png"/>
          <p:cNvPicPr>
            <a:picLocks noChangeAspect="1"/>
          </p:cNvPicPr>
          <p:nvPr/>
        </p:nvPicPr>
        <p:blipFill>
          <a:blip r:embed="rId5"/>
          <a:srcRect/>
          <a:stretch>
            <a:fillRect/>
          </a:stretch>
        </p:blipFill>
        <p:spPr bwMode="auto">
          <a:xfrm>
            <a:off x="4054475" y="1511300"/>
            <a:ext cx="268288" cy="1438275"/>
          </a:xfrm>
          <a:prstGeom prst="rect">
            <a:avLst/>
          </a:prstGeom>
          <a:noFill/>
          <a:ln w="9525">
            <a:noFill/>
            <a:miter lim="800000"/>
            <a:headEnd/>
            <a:tailEnd/>
          </a:ln>
        </p:spPr>
      </p:pic>
      <p:sp>
        <p:nvSpPr>
          <p:cNvPr id="45061" name="Title 1"/>
          <p:cNvSpPr>
            <a:spLocks noGrp="1"/>
          </p:cNvSpPr>
          <p:nvPr>
            <p:ph type="title"/>
          </p:nvPr>
        </p:nvSpPr>
        <p:spPr>
          <a:xfrm>
            <a:off x="0" y="228600"/>
            <a:ext cx="9144000" cy="533400"/>
          </a:xfrm>
        </p:spPr>
        <p:txBody>
          <a:bodyPr/>
          <a:lstStyle/>
          <a:p>
            <a:pPr algn="ctr"/>
            <a:r>
              <a:rPr lang="en-US" altLang="en-US" sz="2800" b="1" i="1" smtClean="0">
                <a:solidFill>
                  <a:srgbClr val="7030A0"/>
                </a:solidFill>
                <a:latin typeface="Arial" pitchFamily="34" charset="0"/>
                <a:cs typeface="Arial" pitchFamily="34" charset="0"/>
              </a:rPr>
              <a:t>SGLT2i </a:t>
            </a:r>
            <a:r>
              <a:rPr lang="en-US" altLang="en-US" sz="2800" b="1" smtClean="0">
                <a:solidFill>
                  <a:srgbClr val="7030A0"/>
                </a:solidFill>
                <a:latin typeface="Arial" pitchFamily="34" charset="0"/>
                <a:cs typeface="Arial" pitchFamily="34" charset="0"/>
              </a:rPr>
              <a:t>– antihyperglycemic effect by inducing glycosuria</a:t>
            </a:r>
            <a:endParaRPr lang="en-GB" altLang="en-US" sz="2800" b="1" smtClean="0">
              <a:solidFill>
                <a:srgbClr val="7030A0"/>
              </a:solidFill>
              <a:latin typeface="Arial" pitchFamily="34" charset="0"/>
              <a:cs typeface="Arial" pitchFamily="34" charset="0"/>
            </a:endParaRPr>
          </a:p>
        </p:txBody>
      </p:sp>
      <p:pic>
        <p:nvPicPr>
          <p:cNvPr id="45062" name="Picture 11" descr="02.png"/>
          <p:cNvPicPr>
            <a:picLocks noChangeAspect="1"/>
          </p:cNvPicPr>
          <p:nvPr/>
        </p:nvPicPr>
        <p:blipFill>
          <a:blip r:embed="rId6"/>
          <a:srcRect/>
          <a:stretch>
            <a:fillRect/>
          </a:stretch>
        </p:blipFill>
        <p:spPr bwMode="auto">
          <a:xfrm>
            <a:off x="2195513" y="1458913"/>
            <a:ext cx="5440362" cy="3584575"/>
          </a:xfrm>
          <a:prstGeom prst="rect">
            <a:avLst/>
          </a:prstGeom>
          <a:noFill/>
          <a:ln w="9525">
            <a:noFill/>
            <a:miter lim="800000"/>
            <a:headEnd/>
            <a:tailEnd/>
          </a:ln>
        </p:spPr>
      </p:pic>
      <p:pic>
        <p:nvPicPr>
          <p:cNvPr id="13" name="Picture 12" descr="01.png"/>
          <p:cNvPicPr>
            <a:picLocks noChangeAspect="1"/>
          </p:cNvPicPr>
          <p:nvPr/>
        </p:nvPicPr>
        <p:blipFill>
          <a:blip r:embed="rId7"/>
          <a:srcRect r="42152"/>
          <a:stretch>
            <a:fillRect/>
          </a:stretch>
        </p:blipFill>
        <p:spPr bwMode="auto">
          <a:xfrm>
            <a:off x="2292350" y="1535113"/>
            <a:ext cx="1739900" cy="2444750"/>
          </a:xfrm>
          <a:prstGeom prst="rect">
            <a:avLst/>
          </a:prstGeom>
          <a:noFill/>
          <a:ln w="9525">
            <a:noFill/>
            <a:miter lim="800000"/>
            <a:headEnd/>
            <a:tailEnd/>
          </a:ln>
        </p:spPr>
      </p:pic>
      <p:sp>
        <p:nvSpPr>
          <p:cNvPr id="45064" name="TextBox 15"/>
          <p:cNvSpPr txBox="1">
            <a:spLocks noChangeArrowheads="1"/>
          </p:cNvSpPr>
          <p:nvPr/>
        </p:nvSpPr>
        <p:spPr bwMode="auto">
          <a:xfrm>
            <a:off x="3432175" y="2971800"/>
            <a:ext cx="1157288" cy="261938"/>
          </a:xfrm>
          <a:prstGeom prst="rect">
            <a:avLst/>
          </a:prstGeom>
          <a:noFill/>
          <a:ln w="9525">
            <a:noFill/>
            <a:miter lim="800000"/>
            <a:headEnd/>
            <a:tailEnd/>
          </a:ln>
        </p:spPr>
        <p:txBody>
          <a:bodyPr wrap="none">
            <a:spAutoFit/>
          </a:bodyPr>
          <a:lstStyle/>
          <a:p>
            <a:pPr algn="ctr" defTabSz="457200"/>
            <a:r>
              <a:rPr lang="en-US" altLang="en-US" sz="1100" i="1">
                <a:solidFill>
                  <a:srgbClr val="EF4130"/>
                </a:solidFill>
                <a:latin typeface="Avenir 55"/>
              </a:rPr>
              <a:t>Proximal tubules</a:t>
            </a:r>
          </a:p>
        </p:txBody>
      </p:sp>
      <p:pic>
        <p:nvPicPr>
          <p:cNvPr id="45065" name="Picture 20" descr="06.png"/>
          <p:cNvPicPr>
            <a:picLocks noChangeAspect="1"/>
          </p:cNvPicPr>
          <p:nvPr/>
        </p:nvPicPr>
        <p:blipFill>
          <a:blip r:embed="rId8"/>
          <a:srcRect/>
          <a:stretch>
            <a:fillRect/>
          </a:stretch>
        </p:blipFill>
        <p:spPr bwMode="auto">
          <a:xfrm>
            <a:off x="2749550" y="3376613"/>
            <a:ext cx="268288" cy="1079500"/>
          </a:xfrm>
          <a:prstGeom prst="rect">
            <a:avLst/>
          </a:prstGeom>
          <a:noFill/>
          <a:ln w="9525">
            <a:noFill/>
            <a:miter lim="800000"/>
            <a:headEnd/>
            <a:tailEnd/>
          </a:ln>
        </p:spPr>
      </p:pic>
      <p:sp>
        <p:nvSpPr>
          <p:cNvPr id="45066" name="TextBox 21"/>
          <p:cNvSpPr txBox="1">
            <a:spLocks noChangeArrowheads="1"/>
          </p:cNvSpPr>
          <p:nvPr/>
        </p:nvSpPr>
        <p:spPr bwMode="auto">
          <a:xfrm>
            <a:off x="2316163" y="4260850"/>
            <a:ext cx="1576387" cy="307975"/>
          </a:xfrm>
          <a:prstGeom prst="rect">
            <a:avLst/>
          </a:prstGeom>
          <a:noFill/>
          <a:ln w="9525">
            <a:noFill/>
            <a:miter lim="800000"/>
            <a:headEnd/>
            <a:tailEnd/>
          </a:ln>
        </p:spPr>
        <p:txBody>
          <a:bodyPr wrap="none">
            <a:spAutoFit/>
          </a:bodyPr>
          <a:lstStyle/>
          <a:p>
            <a:pPr algn="ctr" defTabSz="457200"/>
            <a:r>
              <a:rPr lang="en-US" altLang="en-US" sz="1400" b="1">
                <a:latin typeface="Avenir 55"/>
              </a:rPr>
              <a:t>Glucose filtration</a:t>
            </a:r>
          </a:p>
        </p:txBody>
      </p:sp>
      <p:sp>
        <p:nvSpPr>
          <p:cNvPr id="45067" name="Rectangle 24"/>
          <p:cNvSpPr>
            <a:spLocks noChangeArrowheads="1"/>
          </p:cNvSpPr>
          <p:nvPr/>
        </p:nvSpPr>
        <p:spPr bwMode="auto">
          <a:xfrm>
            <a:off x="1465263" y="6367463"/>
            <a:ext cx="5213350" cy="230187"/>
          </a:xfrm>
          <a:prstGeom prst="rect">
            <a:avLst/>
          </a:prstGeom>
          <a:noFill/>
          <a:ln w="9525">
            <a:noFill/>
            <a:miter lim="800000"/>
            <a:headEnd/>
            <a:tailEnd/>
          </a:ln>
        </p:spPr>
        <p:txBody>
          <a:bodyPr anchor="b">
            <a:spAutoFit/>
          </a:bodyPr>
          <a:lstStyle/>
          <a:p>
            <a:pPr marL="228600" indent="-228600"/>
            <a:r>
              <a:rPr lang="en-US" altLang="zh-CN" sz="900"/>
              <a:t>1. FORXIGA Summary of Product Characteristics</a:t>
            </a:r>
            <a:endParaRPr lang="en-GB" altLang="en-US" sz="900"/>
          </a:p>
        </p:txBody>
      </p:sp>
      <p:sp>
        <p:nvSpPr>
          <p:cNvPr id="45068" name="Content Placeholder 3"/>
          <p:cNvSpPr txBox="1">
            <a:spLocks/>
          </p:cNvSpPr>
          <p:nvPr/>
        </p:nvSpPr>
        <p:spPr bwMode="auto">
          <a:xfrm>
            <a:off x="304800" y="5929313"/>
            <a:ext cx="7083425" cy="431800"/>
          </a:xfrm>
          <a:prstGeom prst="rect">
            <a:avLst/>
          </a:prstGeom>
          <a:noFill/>
          <a:ln w="9525">
            <a:noFill/>
            <a:miter lim="800000"/>
            <a:headEnd/>
            <a:tailEnd/>
          </a:ln>
        </p:spPr>
        <p:txBody>
          <a:bodyPr/>
          <a:lstStyle/>
          <a:p>
            <a:pPr marL="195263" indent="-195263" defTabSz="457200" eaLnBrk="0" hangingPunct="0">
              <a:spcAft>
                <a:spcPts val="600"/>
              </a:spcAft>
              <a:buClr>
                <a:srgbClr val="EF4135"/>
              </a:buClr>
            </a:pPr>
            <a:r>
              <a:rPr lang="en-US" altLang="en-US" sz="1400" b="1">
                <a:solidFill>
                  <a:srgbClr val="58595B"/>
                </a:solidFill>
              </a:rPr>
              <a:t>Dapagliflozin selectively inhibits SGLT2 in renal proximal tubules as well</a:t>
            </a:r>
            <a:endParaRPr lang="en-GB" altLang="en-US" sz="1400" b="1">
              <a:solidFill>
                <a:srgbClr val="58595B"/>
              </a:solidFill>
            </a:endParaRPr>
          </a:p>
        </p:txBody>
      </p:sp>
      <p:grpSp>
        <p:nvGrpSpPr>
          <p:cNvPr id="45069" name="Group 34"/>
          <p:cNvGrpSpPr>
            <a:grpSpLocks/>
          </p:cNvGrpSpPr>
          <p:nvPr/>
        </p:nvGrpSpPr>
        <p:grpSpPr bwMode="auto">
          <a:xfrm>
            <a:off x="1290638" y="3871913"/>
            <a:ext cx="1325562" cy="1141412"/>
            <a:chOff x="196228" y="2204864"/>
            <a:chExt cx="1838855" cy="1140746"/>
          </a:xfrm>
        </p:grpSpPr>
        <p:sp>
          <p:nvSpPr>
            <p:cNvPr id="45087" name="TextBox 26"/>
            <p:cNvSpPr txBox="1">
              <a:spLocks noChangeArrowheads="1"/>
            </p:cNvSpPr>
            <p:nvPr/>
          </p:nvSpPr>
          <p:spPr bwMode="auto">
            <a:xfrm>
              <a:off x="778210" y="2625530"/>
              <a:ext cx="876277" cy="261457"/>
            </a:xfrm>
            <a:prstGeom prst="rect">
              <a:avLst/>
            </a:prstGeom>
            <a:noFill/>
            <a:ln w="9525">
              <a:noFill/>
              <a:miter lim="800000"/>
              <a:headEnd/>
              <a:tailEnd/>
            </a:ln>
          </p:spPr>
          <p:txBody>
            <a:bodyPr wrap="none">
              <a:spAutoFit/>
            </a:bodyPr>
            <a:lstStyle/>
            <a:p>
              <a:r>
                <a:rPr lang="en-US" altLang="en-US" sz="1100" i="1">
                  <a:latin typeface="Avenir 55"/>
                </a:rPr>
                <a:t>SGLT2</a:t>
              </a:r>
            </a:p>
          </p:txBody>
        </p:sp>
        <p:sp>
          <p:nvSpPr>
            <p:cNvPr id="45088" name="TextBox 27"/>
            <p:cNvSpPr txBox="1">
              <a:spLocks noChangeArrowheads="1"/>
            </p:cNvSpPr>
            <p:nvPr/>
          </p:nvSpPr>
          <p:spPr bwMode="auto">
            <a:xfrm>
              <a:off x="772877" y="2955487"/>
              <a:ext cx="974086" cy="261457"/>
            </a:xfrm>
            <a:prstGeom prst="rect">
              <a:avLst/>
            </a:prstGeom>
            <a:noFill/>
            <a:ln w="9525">
              <a:noFill/>
              <a:miter lim="800000"/>
              <a:headEnd/>
              <a:tailEnd/>
            </a:ln>
          </p:spPr>
          <p:txBody>
            <a:bodyPr wrap="none">
              <a:spAutoFit/>
            </a:bodyPr>
            <a:lstStyle/>
            <a:p>
              <a:r>
                <a:rPr lang="en-US" altLang="en-US" sz="1100" i="1">
                  <a:latin typeface="Avenir 55"/>
                </a:rPr>
                <a:t>Glucose</a:t>
              </a:r>
            </a:p>
          </p:txBody>
        </p:sp>
        <p:pic>
          <p:nvPicPr>
            <p:cNvPr id="45089" name="Picture 28" descr="legend.png"/>
            <p:cNvPicPr>
              <a:picLocks noChangeAspect="1"/>
            </p:cNvPicPr>
            <p:nvPr/>
          </p:nvPicPr>
          <p:blipFill>
            <a:blip r:embed="rId9"/>
            <a:srcRect/>
            <a:stretch>
              <a:fillRect/>
            </a:stretch>
          </p:blipFill>
          <p:spPr bwMode="auto">
            <a:xfrm>
              <a:off x="196228" y="2204864"/>
              <a:ext cx="1498104" cy="1140746"/>
            </a:xfrm>
            <a:prstGeom prst="rect">
              <a:avLst/>
            </a:prstGeom>
            <a:noFill/>
            <a:ln w="9525">
              <a:noFill/>
              <a:miter lim="800000"/>
              <a:headEnd/>
              <a:tailEnd/>
            </a:ln>
          </p:spPr>
        </p:pic>
        <p:sp>
          <p:nvSpPr>
            <p:cNvPr id="30" name="TextBox 29"/>
            <p:cNvSpPr txBox="1"/>
            <p:nvPr/>
          </p:nvSpPr>
          <p:spPr>
            <a:xfrm>
              <a:off x="702739" y="2300058"/>
              <a:ext cx="1332344" cy="253852"/>
            </a:xfrm>
            <a:prstGeom prst="rect">
              <a:avLst/>
            </a:prstGeom>
            <a:noFill/>
          </p:spPr>
          <p:txBody>
            <a:bodyPr wrap="none">
              <a:spAutoFit/>
            </a:bodyPr>
            <a:lstStyle/>
            <a:p>
              <a:pPr>
                <a:defRPr/>
              </a:pPr>
              <a:r>
                <a:rPr lang="en" sz="1050" i="1" dirty="0">
                  <a:latin typeface="Avenir 55"/>
                  <a:cs typeface="+mn-cs"/>
                </a:rPr>
                <a:t>Dapagliflozin</a:t>
              </a:r>
            </a:p>
          </p:txBody>
        </p:sp>
      </p:grpSp>
      <p:sp>
        <p:nvSpPr>
          <p:cNvPr id="37" name="TextBox 36"/>
          <p:cNvSpPr txBox="1">
            <a:spLocks noChangeArrowheads="1"/>
          </p:cNvSpPr>
          <p:nvPr/>
        </p:nvSpPr>
        <p:spPr bwMode="auto">
          <a:xfrm>
            <a:off x="5730875" y="1109663"/>
            <a:ext cx="660400" cy="276225"/>
          </a:xfrm>
          <a:prstGeom prst="rect">
            <a:avLst/>
          </a:prstGeom>
          <a:noFill/>
          <a:ln w="9525">
            <a:noFill/>
            <a:miter lim="800000"/>
            <a:headEnd/>
            <a:tailEnd/>
          </a:ln>
        </p:spPr>
        <p:txBody>
          <a:bodyPr wrap="none">
            <a:spAutoFit/>
          </a:bodyPr>
          <a:lstStyle/>
          <a:p>
            <a:pPr defTabSz="457200"/>
            <a:r>
              <a:rPr lang="en-US" altLang="en-US" sz="1200" i="1">
                <a:solidFill>
                  <a:srgbClr val="EF4130"/>
                </a:solidFill>
                <a:latin typeface="Avenir 55"/>
              </a:rPr>
              <a:t>SGLT2</a:t>
            </a:r>
          </a:p>
        </p:txBody>
      </p:sp>
      <p:sp>
        <p:nvSpPr>
          <p:cNvPr id="38" name="TextBox 37"/>
          <p:cNvSpPr txBox="1">
            <a:spLocks noChangeArrowheads="1"/>
          </p:cNvSpPr>
          <p:nvPr/>
        </p:nvSpPr>
        <p:spPr bwMode="auto">
          <a:xfrm>
            <a:off x="4518025" y="1603375"/>
            <a:ext cx="1060450" cy="276225"/>
          </a:xfrm>
          <a:prstGeom prst="rect">
            <a:avLst/>
          </a:prstGeom>
          <a:noFill/>
          <a:ln w="9525">
            <a:noFill/>
            <a:miter lim="800000"/>
            <a:headEnd/>
            <a:tailEnd/>
          </a:ln>
        </p:spPr>
        <p:txBody>
          <a:bodyPr wrap="none">
            <a:spAutoFit/>
          </a:bodyPr>
          <a:lstStyle/>
          <a:p>
            <a:pPr defTabSz="457200"/>
            <a:r>
              <a:rPr lang="en-US" altLang="en-US" sz="1200" i="1">
                <a:solidFill>
                  <a:srgbClr val="EF4130"/>
                </a:solidFill>
                <a:latin typeface="Avenir 55"/>
              </a:rPr>
              <a:t>Dapagliflozin</a:t>
            </a:r>
          </a:p>
        </p:txBody>
      </p:sp>
      <p:pic>
        <p:nvPicPr>
          <p:cNvPr id="39" name="Picture 38" descr="inset.png"/>
          <p:cNvPicPr>
            <a:picLocks noChangeAspect="1"/>
          </p:cNvPicPr>
          <p:nvPr/>
        </p:nvPicPr>
        <p:blipFill>
          <a:blip r:embed="rId10"/>
          <a:srcRect/>
          <a:stretch>
            <a:fillRect/>
          </a:stretch>
        </p:blipFill>
        <p:spPr bwMode="auto">
          <a:xfrm>
            <a:off x="5241925" y="1082675"/>
            <a:ext cx="1490663" cy="1427163"/>
          </a:xfrm>
          <a:prstGeom prst="rect">
            <a:avLst/>
          </a:prstGeom>
          <a:noFill/>
          <a:ln w="9525">
            <a:noFill/>
            <a:miter lim="800000"/>
            <a:headEnd/>
            <a:tailEnd/>
          </a:ln>
        </p:spPr>
      </p:pic>
      <p:pic>
        <p:nvPicPr>
          <p:cNvPr id="41" name="Picture 40" descr="09.png"/>
          <p:cNvPicPr>
            <a:picLocks noChangeAspect="1"/>
          </p:cNvPicPr>
          <p:nvPr/>
        </p:nvPicPr>
        <p:blipFill>
          <a:blip r:embed="rId11"/>
          <a:srcRect/>
          <a:stretch>
            <a:fillRect/>
          </a:stretch>
        </p:blipFill>
        <p:spPr bwMode="auto">
          <a:xfrm>
            <a:off x="3808413" y="2305050"/>
            <a:ext cx="744537" cy="993775"/>
          </a:xfrm>
          <a:prstGeom prst="rect">
            <a:avLst/>
          </a:prstGeom>
          <a:noFill/>
          <a:ln w="9525">
            <a:noFill/>
            <a:miter lim="800000"/>
            <a:headEnd/>
            <a:tailEnd/>
          </a:ln>
        </p:spPr>
      </p:pic>
      <p:pic>
        <p:nvPicPr>
          <p:cNvPr id="43" name="Picture 42" descr="12.png"/>
          <p:cNvPicPr>
            <a:picLocks noChangeAspect="1"/>
          </p:cNvPicPr>
          <p:nvPr/>
        </p:nvPicPr>
        <p:blipFill>
          <a:blip r:embed="rId12"/>
          <a:srcRect/>
          <a:stretch>
            <a:fillRect/>
          </a:stretch>
        </p:blipFill>
        <p:spPr bwMode="auto">
          <a:xfrm>
            <a:off x="6324600" y="5803900"/>
            <a:ext cx="1619250" cy="1054100"/>
          </a:xfrm>
          <a:prstGeom prst="rect">
            <a:avLst/>
          </a:prstGeom>
          <a:noFill/>
          <a:ln w="9525">
            <a:noFill/>
            <a:miter lim="800000"/>
            <a:headEnd/>
            <a:tailEnd/>
          </a:ln>
        </p:spPr>
      </p:pic>
      <p:pic>
        <p:nvPicPr>
          <p:cNvPr id="48" name="Picture 47" descr="11.png"/>
          <p:cNvPicPr>
            <a:picLocks noChangeAspect="1"/>
          </p:cNvPicPr>
          <p:nvPr/>
        </p:nvPicPr>
        <p:blipFill>
          <a:blip r:embed="rId13"/>
          <a:srcRect/>
          <a:stretch>
            <a:fillRect/>
          </a:stretch>
        </p:blipFill>
        <p:spPr bwMode="auto">
          <a:xfrm>
            <a:off x="6488113" y="2898775"/>
            <a:ext cx="1249362" cy="3524250"/>
          </a:xfrm>
          <a:prstGeom prst="rect">
            <a:avLst/>
          </a:prstGeom>
          <a:noFill/>
          <a:ln w="9525">
            <a:noFill/>
            <a:miter lim="800000"/>
            <a:headEnd/>
            <a:tailEnd/>
          </a:ln>
        </p:spPr>
      </p:pic>
      <p:grpSp>
        <p:nvGrpSpPr>
          <p:cNvPr id="3" name="Group 52"/>
          <p:cNvGrpSpPr>
            <a:grpSpLocks/>
          </p:cNvGrpSpPr>
          <p:nvPr/>
        </p:nvGrpSpPr>
        <p:grpSpPr bwMode="auto">
          <a:xfrm>
            <a:off x="3984625" y="1547813"/>
            <a:ext cx="406400" cy="1438275"/>
            <a:chOff x="3788538" y="1548166"/>
            <a:chExt cx="542499" cy="1438537"/>
          </a:xfrm>
        </p:grpSpPr>
        <p:pic>
          <p:nvPicPr>
            <p:cNvPr id="45084" name="Picture 43" descr="13.png"/>
            <p:cNvPicPr>
              <a:picLocks noChangeAspect="1"/>
            </p:cNvPicPr>
            <p:nvPr/>
          </p:nvPicPr>
          <p:blipFill>
            <a:blip r:embed="rId14"/>
            <a:srcRect/>
            <a:stretch>
              <a:fillRect/>
            </a:stretch>
          </p:blipFill>
          <p:spPr bwMode="auto">
            <a:xfrm>
              <a:off x="3788538" y="1548166"/>
              <a:ext cx="542499" cy="1438537"/>
            </a:xfrm>
            <a:prstGeom prst="rect">
              <a:avLst/>
            </a:prstGeom>
            <a:noFill/>
            <a:ln w="9525">
              <a:noFill/>
              <a:miter lim="800000"/>
              <a:headEnd/>
              <a:tailEnd/>
            </a:ln>
          </p:spPr>
        </p:pic>
        <p:pic>
          <p:nvPicPr>
            <p:cNvPr id="45085" name="Picture 50" descr="16.png"/>
            <p:cNvPicPr>
              <a:picLocks noChangeAspect="1"/>
            </p:cNvPicPr>
            <p:nvPr/>
          </p:nvPicPr>
          <p:blipFill>
            <a:blip r:embed="rId15"/>
            <a:srcRect/>
            <a:stretch>
              <a:fillRect/>
            </a:stretch>
          </p:blipFill>
          <p:spPr bwMode="auto">
            <a:xfrm>
              <a:off x="3869172" y="1709434"/>
              <a:ext cx="359634" cy="359634"/>
            </a:xfrm>
            <a:prstGeom prst="rect">
              <a:avLst/>
            </a:prstGeom>
            <a:noFill/>
            <a:ln w="9525">
              <a:noFill/>
              <a:miter lim="800000"/>
              <a:headEnd/>
              <a:tailEnd/>
            </a:ln>
          </p:spPr>
        </p:pic>
        <p:pic>
          <p:nvPicPr>
            <p:cNvPr id="45086" name="Picture 51" descr="17.png"/>
            <p:cNvPicPr>
              <a:picLocks noChangeAspect="1"/>
            </p:cNvPicPr>
            <p:nvPr/>
          </p:nvPicPr>
          <p:blipFill>
            <a:blip r:embed="rId16"/>
            <a:srcRect/>
            <a:stretch>
              <a:fillRect/>
            </a:stretch>
          </p:blipFill>
          <p:spPr bwMode="auto">
            <a:xfrm>
              <a:off x="3886424" y="2060848"/>
              <a:ext cx="359634" cy="359634"/>
            </a:xfrm>
            <a:prstGeom prst="rect">
              <a:avLst/>
            </a:prstGeom>
            <a:noFill/>
            <a:ln w="9525">
              <a:noFill/>
              <a:miter lim="800000"/>
              <a:headEnd/>
              <a:tailEnd/>
            </a:ln>
          </p:spPr>
        </p:pic>
      </p:grpSp>
      <p:pic>
        <p:nvPicPr>
          <p:cNvPr id="45077" name="Picture 3"/>
          <p:cNvPicPr>
            <a:picLocks noChangeAspect="1" noChangeArrowheads="1"/>
          </p:cNvPicPr>
          <p:nvPr/>
        </p:nvPicPr>
        <p:blipFill>
          <a:blip r:embed="rId17"/>
          <a:srcRect l="24742" t="61320" r="68671" b="34875"/>
          <a:stretch>
            <a:fillRect/>
          </a:stretch>
        </p:blipFill>
        <p:spPr bwMode="auto">
          <a:xfrm>
            <a:off x="4065588" y="2700338"/>
            <a:ext cx="296862" cy="169862"/>
          </a:xfrm>
          <a:prstGeom prst="rect">
            <a:avLst/>
          </a:prstGeom>
          <a:noFill/>
          <a:ln w="9525">
            <a:noFill/>
            <a:miter lim="800000"/>
            <a:headEnd/>
            <a:tailEnd/>
          </a:ln>
        </p:spPr>
      </p:pic>
      <p:pic>
        <p:nvPicPr>
          <p:cNvPr id="54" name="Picture 53" descr="16.png"/>
          <p:cNvPicPr>
            <a:picLocks noChangeAspect="1"/>
          </p:cNvPicPr>
          <p:nvPr/>
        </p:nvPicPr>
        <p:blipFill>
          <a:blip r:embed="rId15"/>
          <a:srcRect/>
          <a:stretch>
            <a:fillRect/>
          </a:stretch>
        </p:blipFill>
        <p:spPr bwMode="auto">
          <a:xfrm>
            <a:off x="2554288" y="2492375"/>
            <a:ext cx="269875" cy="360363"/>
          </a:xfrm>
          <a:prstGeom prst="rect">
            <a:avLst/>
          </a:prstGeom>
          <a:noFill/>
          <a:ln w="9525">
            <a:noFill/>
            <a:miter lim="800000"/>
            <a:headEnd/>
            <a:tailEnd/>
          </a:ln>
        </p:spPr>
      </p:pic>
      <p:pic>
        <p:nvPicPr>
          <p:cNvPr id="56" name="Picture 55" descr="15.png"/>
          <p:cNvPicPr>
            <a:picLocks noChangeAspect="1"/>
          </p:cNvPicPr>
          <p:nvPr/>
        </p:nvPicPr>
        <p:blipFill>
          <a:blip r:embed="rId18"/>
          <a:srcRect/>
          <a:stretch>
            <a:fillRect/>
          </a:stretch>
        </p:blipFill>
        <p:spPr bwMode="auto">
          <a:xfrm>
            <a:off x="3227388" y="2754313"/>
            <a:ext cx="271462" cy="360362"/>
          </a:xfrm>
          <a:prstGeom prst="rect">
            <a:avLst/>
          </a:prstGeom>
          <a:noFill/>
          <a:ln w="9525">
            <a:noFill/>
            <a:miter lim="800000"/>
            <a:headEnd/>
            <a:tailEnd/>
          </a:ln>
        </p:spPr>
      </p:pic>
      <p:pic>
        <p:nvPicPr>
          <p:cNvPr id="62" name="Picture 61" descr="10.png"/>
          <p:cNvPicPr>
            <a:picLocks noChangeAspect="1"/>
          </p:cNvPicPr>
          <p:nvPr/>
        </p:nvPicPr>
        <p:blipFill>
          <a:blip r:embed="rId19"/>
          <a:srcRect/>
          <a:stretch>
            <a:fillRect/>
          </a:stretch>
        </p:blipFill>
        <p:spPr bwMode="auto">
          <a:xfrm>
            <a:off x="2449513" y="2389188"/>
            <a:ext cx="2292350" cy="1560512"/>
          </a:xfrm>
          <a:prstGeom prst="rect">
            <a:avLst/>
          </a:prstGeom>
          <a:noFill/>
          <a:ln w="9525">
            <a:noFill/>
            <a:miter lim="800000"/>
            <a:headEnd/>
            <a:tailEnd/>
          </a:ln>
        </p:spPr>
      </p:pic>
      <p:pic>
        <p:nvPicPr>
          <p:cNvPr id="63" name="Picture 62" descr="16.png"/>
          <p:cNvPicPr>
            <a:picLocks noChangeAspect="1"/>
          </p:cNvPicPr>
          <p:nvPr/>
        </p:nvPicPr>
        <p:blipFill>
          <a:blip r:embed="rId15"/>
          <a:srcRect/>
          <a:stretch>
            <a:fillRect/>
          </a:stretch>
        </p:blipFill>
        <p:spPr bwMode="auto">
          <a:xfrm rot="-10281381">
            <a:off x="3275013" y="2446338"/>
            <a:ext cx="271462" cy="358775"/>
          </a:xfrm>
          <a:prstGeom prst="rect">
            <a:avLst/>
          </a:prstGeom>
          <a:noFill/>
          <a:ln w="9525">
            <a:noFill/>
            <a:miter lim="800000"/>
            <a:headEnd/>
            <a:tailEnd/>
          </a:ln>
        </p:spPr>
      </p:pic>
      <p:pic>
        <p:nvPicPr>
          <p:cNvPr id="64" name="Picture 63" descr="16.png"/>
          <p:cNvPicPr>
            <a:picLocks noChangeAspect="1"/>
          </p:cNvPicPr>
          <p:nvPr/>
        </p:nvPicPr>
        <p:blipFill>
          <a:blip r:embed="rId15"/>
          <a:srcRect/>
          <a:stretch>
            <a:fillRect/>
          </a:stretch>
        </p:blipFill>
        <p:spPr bwMode="auto">
          <a:xfrm rot="-3897589">
            <a:off x="2978150" y="2643188"/>
            <a:ext cx="358775" cy="269875"/>
          </a:xfrm>
          <a:prstGeom prst="rect">
            <a:avLst/>
          </a:prstGeom>
          <a:noFill/>
          <a:ln w="9525">
            <a:noFill/>
            <a:miter lim="800000"/>
            <a:headEnd/>
            <a:tailEnd/>
          </a:ln>
        </p:spPr>
      </p:pic>
      <p:sp>
        <p:nvSpPr>
          <p:cNvPr id="35" name="Rounded Rectangle 34"/>
          <p:cNvSpPr/>
          <p:nvPr/>
        </p:nvSpPr>
        <p:spPr>
          <a:xfrm>
            <a:off x="5651500" y="4508500"/>
            <a:ext cx="1296988" cy="920750"/>
          </a:xfrm>
          <a:prstGeom prst="roundRect">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 sz="1400" b="1" dirty="0">
                <a:solidFill>
                  <a:schemeClr val="tx1"/>
                </a:solidFill>
              </a:rPr>
              <a:t>Increased urinary excretion of glucose</a:t>
            </a:r>
            <a:endParaRPr lang="en-GB" sz="1400" b="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dissolve">
                                      <p:cBhvr>
                                        <p:cTn id="7" dur="500"/>
                                        <p:tgtEl>
                                          <p:spTgt spid="41"/>
                                        </p:tgtEl>
                                      </p:cBhvr>
                                    </p:animEffect>
                                  </p:childTnLst>
                                </p:cTn>
                              </p:par>
                              <p:par>
                                <p:cTn id="8" presetID="53" presetClass="entr" presetSubtype="0" fill="hold" nodeType="withEffect">
                                  <p:stCondLst>
                                    <p:cond delay="0"/>
                                  </p:stCondLst>
                                  <p:childTnLst>
                                    <p:set>
                                      <p:cBhvr>
                                        <p:cTn id="9" dur="1" fill="hold">
                                          <p:stCondLst>
                                            <p:cond delay="0"/>
                                          </p:stCondLst>
                                        </p:cTn>
                                        <p:tgtEl>
                                          <p:spTgt spid="39"/>
                                        </p:tgtEl>
                                        <p:attrNameLst>
                                          <p:attrName>style.visibility</p:attrName>
                                        </p:attrNameLst>
                                      </p:cBhvr>
                                      <p:to>
                                        <p:strVal val="visible"/>
                                      </p:to>
                                    </p:set>
                                    <p:anim calcmode="lin" valueType="num">
                                      <p:cBhvr>
                                        <p:cTn id="10" dur="500" fill="hold"/>
                                        <p:tgtEl>
                                          <p:spTgt spid="39"/>
                                        </p:tgtEl>
                                        <p:attrNameLst>
                                          <p:attrName>ppt_w</p:attrName>
                                        </p:attrNameLst>
                                      </p:cBhvr>
                                      <p:tavLst>
                                        <p:tav tm="0">
                                          <p:val>
                                            <p:fltVal val="0"/>
                                          </p:val>
                                        </p:tav>
                                        <p:tav tm="100000">
                                          <p:val>
                                            <p:strVal val="#ppt_w"/>
                                          </p:val>
                                        </p:tav>
                                      </p:tavLst>
                                    </p:anim>
                                    <p:anim calcmode="lin" valueType="num">
                                      <p:cBhvr>
                                        <p:cTn id="11" dur="500" fill="hold"/>
                                        <p:tgtEl>
                                          <p:spTgt spid="39"/>
                                        </p:tgtEl>
                                        <p:attrNameLst>
                                          <p:attrName>ppt_h</p:attrName>
                                        </p:attrNameLst>
                                      </p:cBhvr>
                                      <p:tavLst>
                                        <p:tav tm="0">
                                          <p:val>
                                            <p:fltVal val="0"/>
                                          </p:val>
                                        </p:tav>
                                        <p:tav tm="100000">
                                          <p:val>
                                            <p:strVal val="#ppt_h"/>
                                          </p:val>
                                        </p:tav>
                                      </p:tavLst>
                                    </p:anim>
                                    <p:animEffect transition="in" filter="fade">
                                      <p:cBhvr>
                                        <p:cTn id="12" dur="500"/>
                                        <p:tgtEl>
                                          <p:spTgt spid="39"/>
                                        </p:tgtEl>
                                      </p:cBhvr>
                                    </p:animEffect>
                                  </p:childTnLst>
                                </p:cTn>
                              </p:par>
                              <p:par>
                                <p:cTn id="13" presetID="53" presetClass="entr" presetSubtype="0" fill="hold" grpId="0" nodeType="withEffect">
                                  <p:stCondLst>
                                    <p:cond delay="0"/>
                                  </p:stCondLst>
                                  <p:childTnLst>
                                    <p:set>
                                      <p:cBhvr>
                                        <p:cTn id="14" dur="1" fill="hold">
                                          <p:stCondLst>
                                            <p:cond delay="0"/>
                                          </p:stCondLst>
                                        </p:cTn>
                                        <p:tgtEl>
                                          <p:spTgt spid="37"/>
                                        </p:tgtEl>
                                        <p:attrNameLst>
                                          <p:attrName>style.visibility</p:attrName>
                                        </p:attrNameLst>
                                      </p:cBhvr>
                                      <p:to>
                                        <p:strVal val="visible"/>
                                      </p:to>
                                    </p:set>
                                    <p:anim calcmode="lin" valueType="num">
                                      <p:cBhvr>
                                        <p:cTn id="15" dur="1000" fill="hold"/>
                                        <p:tgtEl>
                                          <p:spTgt spid="37"/>
                                        </p:tgtEl>
                                        <p:attrNameLst>
                                          <p:attrName>ppt_w</p:attrName>
                                        </p:attrNameLst>
                                      </p:cBhvr>
                                      <p:tavLst>
                                        <p:tav tm="0">
                                          <p:val>
                                            <p:fltVal val="0"/>
                                          </p:val>
                                        </p:tav>
                                        <p:tav tm="100000">
                                          <p:val>
                                            <p:strVal val="#ppt_w"/>
                                          </p:val>
                                        </p:tav>
                                      </p:tavLst>
                                    </p:anim>
                                    <p:anim calcmode="lin" valueType="num">
                                      <p:cBhvr>
                                        <p:cTn id="16" dur="1000" fill="hold"/>
                                        <p:tgtEl>
                                          <p:spTgt spid="37"/>
                                        </p:tgtEl>
                                        <p:attrNameLst>
                                          <p:attrName>ppt_h</p:attrName>
                                        </p:attrNameLst>
                                      </p:cBhvr>
                                      <p:tavLst>
                                        <p:tav tm="0">
                                          <p:val>
                                            <p:fltVal val="0"/>
                                          </p:val>
                                        </p:tav>
                                        <p:tav tm="100000">
                                          <p:val>
                                            <p:strVal val="#ppt_h"/>
                                          </p:val>
                                        </p:tav>
                                      </p:tavLst>
                                    </p:anim>
                                    <p:animEffect transition="in" filter="fade">
                                      <p:cBhvr>
                                        <p:cTn id="17" dur="1000"/>
                                        <p:tgtEl>
                                          <p:spTgt spid="37"/>
                                        </p:tgtEl>
                                      </p:cBhvr>
                                    </p:animEffect>
                                  </p:childTnLst>
                                </p:cTn>
                              </p:par>
                              <p:par>
                                <p:cTn id="18" presetID="53" presetClass="entr" presetSubtype="0" fill="hold" grpId="0" nodeType="withEffect">
                                  <p:stCondLst>
                                    <p:cond delay="0"/>
                                  </p:stCondLst>
                                  <p:childTnLst>
                                    <p:set>
                                      <p:cBhvr>
                                        <p:cTn id="19" dur="1" fill="hold">
                                          <p:stCondLst>
                                            <p:cond delay="0"/>
                                          </p:stCondLst>
                                        </p:cTn>
                                        <p:tgtEl>
                                          <p:spTgt spid="38"/>
                                        </p:tgtEl>
                                        <p:attrNameLst>
                                          <p:attrName>style.visibility</p:attrName>
                                        </p:attrNameLst>
                                      </p:cBhvr>
                                      <p:to>
                                        <p:strVal val="visible"/>
                                      </p:to>
                                    </p:set>
                                    <p:anim calcmode="lin" valueType="num">
                                      <p:cBhvr>
                                        <p:cTn id="20" dur="1000" fill="hold"/>
                                        <p:tgtEl>
                                          <p:spTgt spid="38"/>
                                        </p:tgtEl>
                                        <p:attrNameLst>
                                          <p:attrName>ppt_w</p:attrName>
                                        </p:attrNameLst>
                                      </p:cBhvr>
                                      <p:tavLst>
                                        <p:tav tm="0">
                                          <p:val>
                                            <p:fltVal val="0"/>
                                          </p:val>
                                        </p:tav>
                                        <p:tav tm="100000">
                                          <p:val>
                                            <p:strVal val="#ppt_w"/>
                                          </p:val>
                                        </p:tav>
                                      </p:tavLst>
                                    </p:anim>
                                    <p:anim calcmode="lin" valueType="num">
                                      <p:cBhvr>
                                        <p:cTn id="21" dur="1000" fill="hold"/>
                                        <p:tgtEl>
                                          <p:spTgt spid="38"/>
                                        </p:tgtEl>
                                        <p:attrNameLst>
                                          <p:attrName>ppt_h</p:attrName>
                                        </p:attrNameLst>
                                      </p:cBhvr>
                                      <p:tavLst>
                                        <p:tav tm="0">
                                          <p:val>
                                            <p:fltVal val="0"/>
                                          </p:val>
                                        </p:tav>
                                        <p:tav tm="100000">
                                          <p:val>
                                            <p:strVal val="#ppt_h"/>
                                          </p:val>
                                        </p:tav>
                                      </p:tavLst>
                                    </p:anim>
                                    <p:animEffect transition="in" filter="fade">
                                      <p:cBhvr>
                                        <p:cTn id="22" dur="1000"/>
                                        <p:tgtEl>
                                          <p:spTgt spid="38"/>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9" presetClass="entr" presetSubtype="0" fill="hold"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dissolve">
                                      <p:cBhvr>
                                        <p:cTn id="27" dur="500"/>
                                        <p:tgtEl>
                                          <p:spTgt spid="3"/>
                                        </p:tgtEl>
                                      </p:cBhvr>
                                    </p:animEffect>
                                  </p:childTnLst>
                                </p:cTn>
                              </p:par>
                              <p:par>
                                <p:cTn id="28" presetID="1" presetClass="exit" presetSubtype="0" fill="hold" nodeType="withEffect">
                                  <p:stCondLst>
                                    <p:cond delay="0"/>
                                  </p:stCondLst>
                                  <p:childTnLst>
                                    <p:set>
                                      <p:cBhvr>
                                        <p:cTn id="29" dur="1" fill="hold">
                                          <p:stCondLst>
                                            <p:cond delay="0"/>
                                          </p:stCondLst>
                                        </p:cTn>
                                        <p:tgtEl>
                                          <p:spTgt spid="13"/>
                                        </p:tgtEl>
                                        <p:attrNameLst>
                                          <p:attrName>style.visibility</p:attrName>
                                        </p:attrNameLst>
                                      </p:cBhvr>
                                      <p:to>
                                        <p:strVal val="hidden"/>
                                      </p:to>
                                    </p:set>
                                  </p:childTnLst>
                                </p:cTn>
                              </p:par>
                              <p:par>
                                <p:cTn id="30" presetID="1" presetClass="exit" presetSubtype="0" fill="hold" nodeType="withEffect">
                                  <p:stCondLst>
                                    <p:cond delay="0"/>
                                  </p:stCondLst>
                                  <p:childTnLst>
                                    <p:set>
                                      <p:cBhvr>
                                        <p:cTn id="31" dur="1" fill="hold">
                                          <p:stCondLst>
                                            <p:cond delay="0"/>
                                          </p:stCondLst>
                                        </p:cTn>
                                        <p:tgtEl>
                                          <p:spTgt spid="20"/>
                                        </p:tgtEl>
                                        <p:attrNameLst>
                                          <p:attrName>style.visibility</p:attrName>
                                        </p:attrNameLst>
                                      </p:cBhvr>
                                      <p:to>
                                        <p:strVal val="hidden"/>
                                      </p:to>
                                    </p:set>
                                  </p:childTnLst>
                                </p:cTn>
                              </p:par>
                              <p:par>
                                <p:cTn id="32" presetID="1" presetClass="entr" presetSubtype="0" fill="hold" nodeType="withEffect">
                                  <p:stCondLst>
                                    <p:cond delay="0"/>
                                  </p:stCondLst>
                                  <p:childTnLst>
                                    <p:set>
                                      <p:cBhvr>
                                        <p:cTn id="33" dur="1" fill="hold">
                                          <p:stCondLst>
                                            <p:cond delay="0"/>
                                          </p:stCondLst>
                                        </p:cTn>
                                        <p:tgtEl>
                                          <p:spTgt spid="62"/>
                                        </p:tgtEl>
                                        <p:attrNameLst>
                                          <p:attrName>style.visibility</p:attrName>
                                        </p:attrNameLst>
                                      </p:cBhvr>
                                      <p:to>
                                        <p:strVal val="visible"/>
                                      </p:to>
                                    </p:set>
                                  </p:childTnLst>
                                </p:cTn>
                              </p:par>
                              <p:par>
                                <p:cTn id="34" presetID="1" presetClass="entr" presetSubtype="0" fill="hold" nodeType="withEffect">
                                  <p:stCondLst>
                                    <p:cond delay="0"/>
                                  </p:stCondLst>
                                  <p:childTnLst>
                                    <p:set>
                                      <p:cBhvr>
                                        <p:cTn id="35" dur="1" fill="hold">
                                          <p:stCondLst>
                                            <p:cond delay="0"/>
                                          </p:stCondLst>
                                        </p:cTn>
                                        <p:tgtEl>
                                          <p:spTgt spid="54"/>
                                        </p:tgtEl>
                                        <p:attrNameLst>
                                          <p:attrName>style.visibility</p:attrName>
                                        </p:attrNameLst>
                                      </p:cBhvr>
                                      <p:to>
                                        <p:strVal val="visible"/>
                                      </p:to>
                                    </p:set>
                                  </p:childTnLst>
                                </p:cTn>
                              </p:par>
                              <p:par>
                                <p:cTn id="36" presetID="1" presetClass="entr" presetSubtype="0" fill="hold" nodeType="withEffect">
                                  <p:stCondLst>
                                    <p:cond delay="0"/>
                                  </p:stCondLst>
                                  <p:childTnLst>
                                    <p:set>
                                      <p:cBhvr>
                                        <p:cTn id="37" dur="1" fill="hold">
                                          <p:stCondLst>
                                            <p:cond delay="0"/>
                                          </p:stCondLst>
                                        </p:cTn>
                                        <p:tgtEl>
                                          <p:spTgt spid="64"/>
                                        </p:tgtEl>
                                        <p:attrNameLst>
                                          <p:attrName>style.visibility</p:attrName>
                                        </p:attrNameLst>
                                      </p:cBhvr>
                                      <p:to>
                                        <p:strVal val="visible"/>
                                      </p:to>
                                    </p:set>
                                  </p:childTnLst>
                                </p:cTn>
                              </p:par>
                              <p:par>
                                <p:cTn id="38" presetID="1" presetClass="entr" presetSubtype="0" fill="hold" nodeType="withEffect">
                                  <p:stCondLst>
                                    <p:cond delay="0"/>
                                  </p:stCondLst>
                                  <p:childTnLst>
                                    <p:set>
                                      <p:cBhvr>
                                        <p:cTn id="39" dur="1" fill="hold">
                                          <p:stCondLst>
                                            <p:cond delay="0"/>
                                          </p:stCondLst>
                                        </p:cTn>
                                        <p:tgtEl>
                                          <p:spTgt spid="63"/>
                                        </p:tgtEl>
                                        <p:attrNameLst>
                                          <p:attrName>style.visibility</p:attrName>
                                        </p:attrNameLst>
                                      </p:cBhvr>
                                      <p:to>
                                        <p:strVal val="visible"/>
                                      </p:to>
                                    </p:set>
                                  </p:childTnLst>
                                </p:cTn>
                              </p:par>
                              <p:par>
                                <p:cTn id="40" presetID="1" presetClass="entr" presetSubtype="0" fill="hold" nodeType="withEffect">
                                  <p:stCondLst>
                                    <p:cond delay="0"/>
                                  </p:stCondLst>
                                  <p:childTnLst>
                                    <p:set>
                                      <p:cBhvr>
                                        <p:cTn id="41" dur="1" fill="hold">
                                          <p:stCondLst>
                                            <p:cond delay="0"/>
                                          </p:stCondLst>
                                        </p:cTn>
                                        <p:tgtEl>
                                          <p:spTgt spid="56"/>
                                        </p:tgtEl>
                                        <p:attrNameLst>
                                          <p:attrName>style.visibility</p:attrName>
                                        </p:attrNameLst>
                                      </p:cBhvr>
                                      <p:to>
                                        <p:strVal val="visible"/>
                                      </p:to>
                                    </p:set>
                                  </p:childTnLst>
                                </p:cTn>
                              </p:par>
                              <p:par>
                                <p:cTn id="42" presetID="22" presetClass="entr" presetSubtype="1" fill="hold" nodeType="withEffect">
                                  <p:stCondLst>
                                    <p:cond delay="0"/>
                                  </p:stCondLst>
                                  <p:childTnLst>
                                    <p:set>
                                      <p:cBhvr>
                                        <p:cTn id="43" dur="1" fill="hold">
                                          <p:stCondLst>
                                            <p:cond delay="0"/>
                                          </p:stCondLst>
                                        </p:cTn>
                                        <p:tgtEl>
                                          <p:spTgt spid="45"/>
                                        </p:tgtEl>
                                        <p:attrNameLst>
                                          <p:attrName>style.visibility</p:attrName>
                                        </p:attrNameLst>
                                      </p:cBhvr>
                                      <p:to>
                                        <p:strVal val="visible"/>
                                      </p:to>
                                    </p:set>
                                    <p:animEffect transition="in" filter="wipe(up)">
                                      <p:cBhvr>
                                        <p:cTn id="44" dur="1000"/>
                                        <p:tgtEl>
                                          <p:spTgt spid="45"/>
                                        </p:tgtEl>
                                      </p:cBhvr>
                                    </p:animEffect>
                                  </p:childTnLst>
                                </p:cTn>
                              </p:par>
                              <p:par>
                                <p:cTn id="45" presetID="22" presetClass="entr" presetSubtype="1" fill="hold" nodeType="withEffect">
                                  <p:stCondLst>
                                    <p:cond delay="0"/>
                                  </p:stCondLst>
                                  <p:childTnLst>
                                    <p:set>
                                      <p:cBhvr>
                                        <p:cTn id="46" dur="1" fill="hold">
                                          <p:stCondLst>
                                            <p:cond delay="0"/>
                                          </p:stCondLst>
                                        </p:cTn>
                                        <p:tgtEl>
                                          <p:spTgt spid="48"/>
                                        </p:tgtEl>
                                        <p:attrNameLst>
                                          <p:attrName>style.visibility</p:attrName>
                                        </p:attrNameLst>
                                      </p:cBhvr>
                                      <p:to>
                                        <p:strVal val="visible"/>
                                      </p:to>
                                    </p:set>
                                    <p:animEffect transition="in" filter="wipe(up)">
                                      <p:cBhvr>
                                        <p:cTn id="47" dur="1000"/>
                                        <p:tgtEl>
                                          <p:spTgt spid="48"/>
                                        </p:tgtEl>
                                      </p:cBhvr>
                                    </p:animEffect>
                                  </p:childTnLst>
                                </p:cTn>
                              </p:par>
                            </p:childTnLst>
                          </p:cTn>
                        </p:par>
                        <p:par>
                          <p:cTn id="48" fill="hold" nodeType="afterGroup">
                            <p:stCondLst>
                              <p:cond delay="1000"/>
                            </p:stCondLst>
                            <p:childTnLst>
                              <p:par>
                                <p:cTn id="49" presetID="22" presetClass="entr" presetSubtype="1" fill="hold" nodeType="afterEffect">
                                  <p:stCondLst>
                                    <p:cond delay="0"/>
                                  </p:stCondLst>
                                  <p:childTnLst>
                                    <p:set>
                                      <p:cBhvr>
                                        <p:cTn id="50" dur="1" fill="hold">
                                          <p:stCondLst>
                                            <p:cond delay="0"/>
                                          </p:stCondLst>
                                        </p:cTn>
                                        <p:tgtEl>
                                          <p:spTgt spid="43"/>
                                        </p:tgtEl>
                                        <p:attrNameLst>
                                          <p:attrName>style.visibility</p:attrName>
                                        </p:attrNameLst>
                                      </p:cBhvr>
                                      <p:to>
                                        <p:strVal val="visible"/>
                                      </p:to>
                                    </p:set>
                                    <p:animEffect transition="in" filter="wipe(up)">
                                      <p:cBhvr>
                                        <p:cTn id="51" dur="10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a:xfrm>
            <a:off x="381000" y="0"/>
            <a:ext cx="8229600" cy="1143000"/>
          </a:xfrm>
        </p:spPr>
        <p:txBody>
          <a:bodyPr/>
          <a:lstStyle/>
          <a:p>
            <a:r>
              <a:rPr lang="en-US" altLang="en-US" sz="3200" b="1" i="1" dirty="0" smtClean="0">
                <a:solidFill>
                  <a:srgbClr val="7030A0"/>
                </a:solidFill>
                <a:latin typeface="Arial" pitchFamily="34" charset="0"/>
                <a:cs typeface="Arial" pitchFamily="34" charset="0"/>
              </a:rPr>
              <a:t>DPP-4 </a:t>
            </a:r>
            <a:r>
              <a:rPr lang="en-US" altLang="en-US" sz="3200" b="1" dirty="0" smtClean="0">
                <a:solidFill>
                  <a:srgbClr val="7030A0"/>
                </a:solidFill>
                <a:latin typeface="Arial" pitchFamily="34" charset="0"/>
                <a:cs typeface="Arial" pitchFamily="34" charset="0"/>
              </a:rPr>
              <a:t>inhibitors</a:t>
            </a:r>
            <a:endParaRPr lang="en-US" altLang="en-US" sz="3200" dirty="0" smtClean="0">
              <a:solidFill>
                <a:srgbClr val="7030A0"/>
              </a:solidFill>
              <a:latin typeface="Arial" pitchFamily="34" charset="0"/>
              <a:cs typeface="Arial" pitchFamily="34" charset="0"/>
            </a:endParaRPr>
          </a:p>
        </p:txBody>
      </p:sp>
      <p:sp>
        <p:nvSpPr>
          <p:cNvPr id="46083" name="Content Placeholder 4"/>
          <p:cNvSpPr>
            <a:spLocks noGrp="1"/>
          </p:cNvSpPr>
          <p:nvPr>
            <p:ph idx="1"/>
          </p:nvPr>
        </p:nvSpPr>
        <p:spPr>
          <a:xfrm>
            <a:off x="304800" y="1219200"/>
            <a:ext cx="8610600" cy="4906963"/>
          </a:xfrm>
        </p:spPr>
        <p:txBody>
          <a:bodyPr/>
          <a:lstStyle/>
          <a:p>
            <a:r>
              <a:rPr lang="en-US" altLang="en-US" sz="2000" b="1" dirty="0" err="1" smtClean="0">
                <a:latin typeface="Arial" pitchFamily="34" charset="0"/>
                <a:cs typeface="Arial" pitchFamily="34" charset="0"/>
              </a:rPr>
              <a:t>antihyperglycemic</a:t>
            </a:r>
            <a:r>
              <a:rPr lang="en-US" altLang="en-US" sz="2000" b="1" dirty="0" smtClean="0">
                <a:latin typeface="Arial" pitchFamily="34" charset="0"/>
                <a:cs typeface="Arial" pitchFamily="34" charset="0"/>
              </a:rPr>
              <a:t> effect by inducing </a:t>
            </a:r>
            <a:r>
              <a:rPr lang="en-US" altLang="en-US" sz="2000" b="1" dirty="0" err="1" smtClean="0">
                <a:latin typeface="Arial" pitchFamily="34" charset="0"/>
                <a:cs typeface="Arial" pitchFamily="34" charset="0"/>
              </a:rPr>
              <a:t>glycosuria</a:t>
            </a:r>
            <a:endParaRPr lang="en-US" altLang="en-US" sz="2000" b="1" dirty="0" smtClean="0">
              <a:latin typeface="Arial" pitchFamily="34" charset="0"/>
              <a:cs typeface="Arial" pitchFamily="34" charset="0"/>
            </a:endParaRPr>
          </a:p>
          <a:p>
            <a:endParaRPr lang="en-US" altLang="en-US" sz="2000" b="1" dirty="0" smtClean="0">
              <a:latin typeface="Arial" pitchFamily="34" charset="0"/>
              <a:cs typeface="Arial" pitchFamily="34" charset="0"/>
            </a:endParaRPr>
          </a:p>
          <a:p>
            <a:r>
              <a:rPr lang="en-US" altLang="en-US" sz="2000" b="1" dirty="0" smtClean="0">
                <a:latin typeface="Arial" pitchFamily="34" charset="0"/>
                <a:cs typeface="Arial" pitchFamily="34" charset="0"/>
              </a:rPr>
              <a:t>MECHANISM OF ACTION: inhibition of the DPP4 enzyme and increase in the bioavailability of endogenous GLP-1</a:t>
            </a:r>
          </a:p>
          <a:p>
            <a:endParaRPr lang="en-US" altLang="en-US" sz="2000" b="1" dirty="0" smtClean="0">
              <a:latin typeface="Arial" pitchFamily="34" charset="0"/>
              <a:cs typeface="Arial" pitchFamily="34" charset="0"/>
            </a:endParaRPr>
          </a:p>
          <a:p>
            <a:r>
              <a:rPr lang="en-US" altLang="en-US" sz="2000" b="1" dirty="0" smtClean="0">
                <a:latin typeface="Arial" pitchFamily="34" charset="0"/>
                <a:cs typeface="Arial" pitchFamily="34" charset="0"/>
              </a:rPr>
              <a:t>EFFECTIVENESS: Reduction of HbA1c 0.5-1.0%</a:t>
            </a:r>
          </a:p>
          <a:p>
            <a:endParaRPr lang="en-US" altLang="en-US" sz="2000" b="1" dirty="0" smtClean="0">
              <a:latin typeface="Arial" pitchFamily="34" charset="0"/>
              <a:cs typeface="Arial" pitchFamily="34" charset="0"/>
            </a:endParaRPr>
          </a:p>
          <a:p>
            <a:r>
              <a:rPr lang="en-US" altLang="en-US" sz="2000" b="1" dirty="0" smtClean="0">
                <a:latin typeface="Arial" pitchFamily="34" charset="0"/>
                <a:cs typeface="Arial" pitchFamily="34" charset="0"/>
              </a:rPr>
              <a:t>EFFECT: </a:t>
            </a:r>
            <a:r>
              <a:rPr lang="en-US" altLang="en-US" sz="2000" b="1" dirty="0" err="1" smtClean="0">
                <a:latin typeface="Arial" pitchFamily="34" charset="0"/>
                <a:cs typeface="Arial" pitchFamily="34" charset="0"/>
              </a:rPr>
              <a:t>antihyperglycemic</a:t>
            </a:r>
            <a:r>
              <a:rPr lang="en-US" altLang="en-US" sz="2000" b="1" dirty="0" smtClean="0">
                <a:latin typeface="Arial" pitchFamily="34" charset="0"/>
                <a:cs typeface="Arial" pitchFamily="34" charset="0"/>
              </a:rPr>
              <a:t>, neutral effect on TM</a:t>
            </a:r>
          </a:p>
          <a:p>
            <a:r>
              <a:rPr lang="en-US" altLang="en-US" sz="2000" b="1" dirty="0" smtClean="0">
                <a:latin typeface="Arial" pitchFamily="34" charset="0"/>
                <a:cs typeface="Arial" pitchFamily="34" charset="0"/>
              </a:rPr>
              <a:t>INDICATIONS: DM type 2 with satisfactory insulin reserve</a:t>
            </a:r>
          </a:p>
          <a:p>
            <a:endParaRPr lang="en-US" altLang="en-US" sz="2000" b="1" dirty="0" smtClean="0">
              <a:latin typeface="Arial" pitchFamily="34" charset="0"/>
              <a:cs typeface="Arial" pitchFamily="34" charset="0"/>
            </a:endParaRPr>
          </a:p>
          <a:p>
            <a:r>
              <a:rPr lang="en-US" altLang="en-US" sz="2000" b="1" dirty="0" smtClean="0">
                <a:latin typeface="Arial" pitchFamily="34" charset="0"/>
                <a:cs typeface="Arial" pitchFamily="34" charset="0"/>
              </a:rPr>
              <a:t>CONTRAINDICATIONS: liver and kidney damage</a:t>
            </a:r>
          </a:p>
          <a:p>
            <a:r>
              <a:rPr lang="en-US" altLang="en-US" sz="2000" b="1" dirty="0" smtClean="0">
                <a:latin typeface="Arial" pitchFamily="34" charset="0"/>
                <a:cs typeface="Arial" pitchFamily="34" charset="0"/>
              </a:rPr>
              <a:t>SIDE EFFECTS: none</a:t>
            </a:r>
          </a:p>
          <a:p>
            <a:endParaRPr lang="en-US" altLang="en-US" sz="2400" dirty="0" smtClean="0">
              <a:latin typeface="Arial" pitchFamily="34" charset="0"/>
              <a:cs typeface="Arial" pitchFamily="34" charset="0"/>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2"/>
          <p:cNvSpPr>
            <a:spLocks noGrp="1"/>
          </p:cNvSpPr>
          <p:nvPr>
            <p:ph type="title"/>
          </p:nvPr>
        </p:nvSpPr>
        <p:spPr>
          <a:xfrm>
            <a:off x="457200" y="274638"/>
            <a:ext cx="8229600" cy="868362"/>
          </a:xfrm>
        </p:spPr>
        <p:txBody>
          <a:bodyPr/>
          <a:lstStyle/>
          <a:p>
            <a:r>
              <a:rPr lang="en-US" altLang="en-US" sz="3200" b="1" smtClean="0">
                <a:solidFill>
                  <a:srgbClr val="7030A0"/>
                </a:solidFill>
                <a:latin typeface="Arial" pitchFamily="34" charset="0"/>
                <a:cs typeface="Arial" pitchFamily="34" charset="0"/>
              </a:rPr>
              <a:t>TREATMENT ALGORITHM DM2</a:t>
            </a:r>
          </a:p>
        </p:txBody>
      </p:sp>
      <p:sp>
        <p:nvSpPr>
          <p:cNvPr id="47107" name="Content Placeholder 3"/>
          <p:cNvSpPr>
            <a:spLocks noGrp="1"/>
          </p:cNvSpPr>
          <p:nvPr>
            <p:ph idx="1"/>
          </p:nvPr>
        </p:nvSpPr>
        <p:spPr>
          <a:xfrm>
            <a:off x="685800" y="1600200"/>
            <a:ext cx="8229600" cy="4525963"/>
          </a:xfrm>
        </p:spPr>
        <p:txBody>
          <a:bodyPr/>
          <a:lstStyle/>
          <a:p>
            <a:pPr>
              <a:buFont typeface="Wingdings" pitchFamily="2" charset="2"/>
              <a:buChar char="§"/>
            </a:pPr>
            <a:r>
              <a:rPr lang="en-US" altLang="en-US" sz="2000" b="1" smtClean="0">
                <a:latin typeface="Arial" pitchFamily="34" charset="0"/>
                <a:cs typeface="Arial" pitchFamily="34" charset="0"/>
              </a:rPr>
              <a:t>Step 1: lifestyle change and introduction of metformin</a:t>
            </a:r>
          </a:p>
          <a:p>
            <a:pPr>
              <a:buFont typeface="Wingdings" pitchFamily="2" charset="2"/>
              <a:buChar char="§"/>
            </a:pPr>
            <a:endParaRPr lang="ru-RU" altLang="en-US" sz="2000" b="1" smtClean="0">
              <a:latin typeface="Arial" pitchFamily="34" charset="0"/>
              <a:cs typeface="Arial" pitchFamily="34" charset="0"/>
            </a:endParaRPr>
          </a:p>
          <a:p>
            <a:pPr>
              <a:buFont typeface="Wingdings" pitchFamily="2" charset="2"/>
              <a:buChar char="§"/>
            </a:pPr>
            <a:r>
              <a:rPr lang="en-US" altLang="en-US" sz="2000" b="1" smtClean="0">
                <a:latin typeface="Arial" pitchFamily="34" charset="0"/>
                <a:cs typeface="Arial" pitchFamily="34" charset="0"/>
              </a:rPr>
              <a:t>Step 2: combination of two antidiabetic drugs</a:t>
            </a:r>
          </a:p>
          <a:p>
            <a:pPr>
              <a:buFont typeface="Wingdings" pitchFamily="2" charset="2"/>
              <a:buChar char="§"/>
            </a:pPr>
            <a:endParaRPr lang="ru-RU" altLang="en-US" sz="2000" b="1" smtClean="0">
              <a:latin typeface="Arial" pitchFamily="34" charset="0"/>
              <a:cs typeface="Arial" pitchFamily="34" charset="0"/>
            </a:endParaRPr>
          </a:p>
          <a:p>
            <a:pPr>
              <a:buFont typeface="Wingdings" pitchFamily="2" charset="2"/>
              <a:buChar char="§"/>
            </a:pPr>
            <a:r>
              <a:rPr lang="en-US" altLang="en-US" sz="2000" b="1" smtClean="0">
                <a:latin typeface="Arial" pitchFamily="34" charset="0"/>
                <a:cs typeface="Arial" pitchFamily="34" charset="0"/>
              </a:rPr>
              <a:t>Step 3: combination of three antidiabetic drugs</a:t>
            </a:r>
          </a:p>
          <a:p>
            <a:pPr>
              <a:buFont typeface="Wingdings" pitchFamily="2" charset="2"/>
              <a:buChar char="§"/>
            </a:pPr>
            <a:endParaRPr lang="ru-RU" altLang="en-US" sz="2000" b="1" smtClean="0">
              <a:latin typeface="Arial" pitchFamily="34" charset="0"/>
              <a:cs typeface="Arial" pitchFamily="34" charset="0"/>
            </a:endParaRPr>
          </a:p>
          <a:p>
            <a:pPr>
              <a:buFont typeface="Wingdings" pitchFamily="2" charset="2"/>
              <a:buChar char="§"/>
            </a:pPr>
            <a:r>
              <a:rPr lang="en-US" altLang="en-US" sz="2000" b="1" smtClean="0">
                <a:latin typeface="Arial" pitchFamily="34" charset="0"/>
                <a:cs typeface="Arial" pitchFamily="34" charset="0"/>
              </a:rPr>
              <a:t>Step 4: intensification of insulin therapy</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0950" name="Picture 6"/>
          <p:cNvPicPr>
            <a:picLocks noChangeAspect="1" noChangeArrowheads="1"/>
          </p:cNvPicPr>
          <p:nvPr/>
        </p:nvPicPr>
        <p:blipFill>
          <a:blip r:embed="rId2"/>
          <a:srcRect/>
          <a:stretch>
            <a:fillRect/>
          </a:stretch>
        </p:blipFill>
        <p:spPr bwMode="auto">
          <a:xfrm>
            <a:off x="-61913" y="0"/>
            <a:ext cx="9267826" cy="6857999"/>
          </a:xfrm>
          <a:prstGeom prst="rect">
            <a:avLst/>
          </a:prstGeom>
          <a:noFill/>
          <a:ln w="9525">
            <a:noFill/>
            <a:miter lim="800000"/>
            <a:headEnd/>
            <a:tailEnd/>
          </a:ln>
          <a:effectLst/>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p:cNvSpPr>
            <a:spLocks noGrp="1"/>
          </p:cNvSpPr>
          <p:nvPr>
            <p:ph type="title"/>
          </p:nvPr>
        </p:nvSpPr>
        <p:spPr>
          <a:xfrm>
            <a:off x="0" y="274638"/>
            <a:ext cx="9144000" cy="1143000"/>
          </a:xfrm>
        </p:spPr>
        <p:txBody>
          <a:bodyPr/>
          <a:lstStyle/>
          <a:p>
            <a:r>
              <a:rPr lang="en-US" altLang="en-US" sz="2800" b="1" smtClean="0">
                <a:solidFill>
                  <a:srgbClr val="7030A0"/>
                </a:solidFill>
                <a:latin typeface="Arial" pitchFamily="34" charset="0"/>
                <a:cs typeface="Arial" pitchFamily="34" charset="0"/>
              </a:rPr>
              <a:t>FACTORS OF SIGNIFICANCE FOR THE DECISION ON THERAPY</a:t>
            </a:r>
            <a:br>
              <a:rPr lang="en-US" altLang="en-US" sz="2800" b="1" smtClean="0">
                <a:solidFill>
                  <a:srgbClr val="7030A0"/>
                </a:solidFill>
                <a:latin typeface="Arial" pitchFamily="34" charset="0"/>
                <a:cs typeface="Arial" pitchFamily="34" charset="0"/>
              </a:rPr>
            </a:br>
            <a:endParaRPr lang="en-US" altLang="en-US" sz="2800" b="1" smtClean="0">
              <a:solidFill>
                <a:srgbClr val="7030A0"/>
              </a:solidFill>
              <a:latin typeface="Arial" pitchFamily="34" charset="0"/>
              <a:cs typeface="Arial" pitchFamily="34" charset="0"/>
            </a:endParaRPr>
          </a:p>
        </p:txBody>
      </p:sp>
      <p:sp>
        <p:nvSpPr>
          <p:cNvPr id="48131" name="Content Placeholder 2"/>
          <p:cNvSpPr>
            <a:spLocks noGrp="1"/>
          </p:cNvSpPr>
          <p:nvPr>
            <p:ph idx="1"/>
          </p:nvPr>
        </p:nvSpPr>
        <p:spPr/>
        <p:txBody>
          <a:bodyPr/>
          <a:lstStyle/>
          <a:p>
            <a:pPr>
              <a:buFont typeface="Wingdings" pitchFamily="2" charset="2"/>
              <a:buChar char="§"/>
            </a:pPr>
            <a:r>
              <a:rPr lang="en-US" altLang="en-US" sz="2000" b="1" smtClean="0">
                <a:latin typeface="Arial" pitchFamily="34" charset="0"/>
                <a:cs typeface="Arial" pitchFamily="34" charset="0"/>
              </a:rPr>
              <a:t>Age</a:t>
            </a:r>
          </a:p>
          <a:p>
            <a:pPr>
              <a:buFont typeface="Wingdings" pitchFamily="2" charset="2"/>
              <a:buChar char="§"/>
            </a:pPr>
            <a:r>
              <a:rPr lang="en-US" altLang="en-US" sz="2000" b="1" smtClean="0">
                <a:latin typeface="Arial" pitchFamily="34" charset="0"/>
                <a:cs typeface="Arial" pitchFamily="34" charset="0"/>
              </a:rPr>
              <a:t>Nutrition</a:t>
            </a:r>
          </a:p>
          <a:p>
            <a:pPr>
              <a:buFont typeface="Wingdings" pitchFamily="2" charset="2"/>
              <a:buChar char="§"/>
            </a:pPr>
            <a:r>
              <a:rPr lang="en-US" altLang="en-US" sz="2000" b="1" smtClean="0">
                <a:latin typeface="Arial" pitchFamily="34" charset="0"/>
                <a:cs typeface="Arial" pitchFamily="34" charset="0"/>
              </a:rPr>
              <a:t>Gender/race/ethnicity/heritage/money</a:t>
            </a:r>
          </a:p>
          <a:p>
            <a:pPr>
              <a:buFont typeface="Wingdings" pitchFamily="2" charset="2"/>
              <a:buChar char="§"/>
            </a:pPr>
            <a:r>
              <a:rPr lang="en-US" altLang="en-US" sz="2000" b="1" smtClean="0">
                <a:latin typeface="Arial" pitchFamily="34" charset="0"/>
                <a:cs typeface="Arial" pitchFamily="34" charset="0"/>
              </a:rPr>
              <a:t>Comorbidities</a:t>
            </a:r>
          </a:p>
          <a:p>
            <a:pPr lvl="1">
              <a:buFont typeface="Wingdings" pitchFamily="2" charset="2"/>
              <a:buChar char="ü"/>
            </a:pPr>
            <a:r>
              <a:rPr lang="en-US" altLang="en-US" sz="2000" b="1" smtClean="0">
                <a:latin typeface="Arial" pitchFamily="34" charset="0"/>
                <a:cs typeface="Arial" pitchFamily="34" charset="0"/>
              </a:rPr>
              <a:t>Coronary disease</a:t>
            </a:r>
          </a:p>
          <a:p>
            <a:pPr lvl="1">
              <a:buFont typeface="Wingdings" pitchFamily="2" charset="2"/>
              <a:buChar char="ü"/>
            </a:pPr>
            <a:r>
              <a:rPr lang="en-US" altLang="en-US" sz="2000" b="1" smtClean="0">
                <a:latin typeface="Arial" pitchFamily="34" charset="0"/>
                <a:cs typeface="Arial" pitchFamily="34" charset="0"/>
              </a:rPr>
              <a:t>Heart failure</a:t>
            </a:r>
          </a:p>
          <a:p>
            <a:pPr lvl="1">
              <a:buFont typeface="Wingdings" pitchFamily="2" charset="2"/>
              <a:buChar char="ü"/>
            </a:pPr>
            <a:r>
              <a:rPr lang="en-US" altLang="en-US" sz="2000" b="1" smtClean="0">
                <a:latin typeface="Arial" pitchFamily="34" charset="0"/>
                <a:cs typeface="Arial" pitchFamily="34" charset="0"/>
              </a:rPr>
              <a:t>Kidney disease</a:t>
            </a:r>
          </a:p>
          <a:p>
            <a:pPr lvl="1">
              <a:buFont typeface="Wingdings" pitchFamily="2" charset="2"/>
              <a:buChar char="ü"/>
            </a:pPr>
            <a:r>
              <a:rPr lang="en-US" altLang="en-US" sz="2000" b="1" smtClean="0">
                <a:latin typeface="Arial" pitchFamily="34" charset="0"/>
                <a:cs typeface="Arial" pitchFamily="34" charset="0"/>
              </a:rPr>
              <a:t>Liver diseases</a:t>
            </a:r>
          </a:p>
          <a:p>
            <a:pPr lvl="1">
              <a:buFont typeface="Wingdings" pitchFamily="2" charset="2"/>
              <a:buChar char="ü"/>
            </a:pPr>
            <a:r>
              <a:rPr lang="en-US" altLang="en-US" sz="2000" b="1" smtClean="0">
                <a:latin typeface="Arial" pitchFamily="34" charset="0"/>
                <a:cs typeface="Arial" pitchFamily="34" charset="0"/>
              </a:rPr>
              <a:t>Hypoglycemia</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849794" y="1557807"/>
            <a:ext cx="7101196" cy="4608511"/>
            <a:chOff x="1264444" y="1858566"/>
            <a:chExt cx="6184106" cy="2796778"/>
          </a:xfrm>
          <a:solidFill>
            <a:schemeClr val="tx2">
              <a:lumMod val="60000"/>
              <a:lumOff val="40000"/>
            </a:schemeClr>
          </a:solidFill>
        </p:grpSpPr>
        <p:sp>
          <p:nvSpPr>
            <p:cNvPr id="380" name="Freeform 175"/>
            <p:cNvSpPr>
              <a:spLocks noEditPoints="1"/>
            </p:cNvSpPr>
            <p:nvPr/>
          </p:nvSpPr>
          <p:spPr bwMode="auto">
            <a:xfrm>
              <a:off x="4482704" y="1881188"/>
              <a:ext cx="2536031" cy="751285"/>
            </a:xfrm>
            <a:custGeom>
              <a:avLst/>
              <a:gdLst>
                <a:gd name="T0" fmla="*/ 2147483647 w 6045"/>
                <a:gd name="T1" fmla="*/ 2147483647 h 1923"/>
                <a:gd name="T2" fmla="*/ 2147483647 w 6045"/>
                <a:gd name="T3" fmla="*/ 2147483647 h 1923"/>
                <a:gd name="T4" fmla="*/ 2147483647 w 6045"/>
                <a:gd name="T5" fmla="*/ 2147483647 h 1923"/>
                <a:gd name="T6" fmla="*/ 2147483647 w 6045"/>
                <a:gd name="T7" fmla="*/ 2147483647 h 1923"/>
                <a:gd name="T8" fmla="*/ 2147483647 w 6045"/>
                <a:gd name="T9" fmla="*/ 2147483647 h 1923"/>
                <a:gd name="T10" fmla="*/ 2147483647 w 6045"/>
                <a:gd name="T11" fmla="*/ 2147483647 h 1923"/>
                <a:gd name="T12" fmla="*/ 2147483647 w 6045"/>
                <a:gd name="T13" fmla="*/ 2147483647 h 1923"/>
                <a:gd name="T14" fmla="*/ 2147483647 w 6045"/>
                <a:gd name="T15" fmla="*/ 2147483647 h 1923"/>
                <a:gd name="T16" fmla="*/ 2147483647 w 6045"/>
                <a:gd name="T17" fmla="*/ 2147483647 h 1923"/>
                <a:gd name="T18" fmla="*/ 2147483647 w 6045"/>
                <a:gd name="T19" fmla="*/ 2147483647 h 1923"/>
                <a:gd name="T20" fmla="*/ 2147483647 w 6045"/>
                <a:gd name="T21" fmla="*/ 2147483647 h 1923"/>
                <a:gd name="T22" fmla="*/ 2147483647 w 6045"/>
                <a:gd name="T23" fmla="*/ 2147483647 h 1923"/>
                <a:gd name="T24" fmla="*/ 2147483647 w 6045"/>
                <a:gd name="T25" fmla="*/ 2147483647 h 1923"/>
                <a:gd name="T26" fmla="*/ 2147483647 w 6045"/>
                <a:gd name="T27" fmla="*/ 2147483647 h 1923"/>
                <a:gd name="T28" fmla="*/ 2147483647 w 6045"/>
                <a:gd name="T29" fmla="*/ 2147483647 h 1923"/>
                <a:gd name="T30" fmla="*/ 2147483647 w 6045"/>
                <a:gd name="T31" fmla="*/ 2147483647 h 1923"/>
                <a:gd name="T32" fmla="*/ 2147483647 w 6045"/>
                <a:gd name="T33" fmla="*/ 2147483647 h 1923"/>
                <a:gd name="T34" fmla="*/ 2147483647 w 6045"/>
                <a:gd name="T35" fmla="*/ 2147483647 h 1923"/>
                <a:gd name="T36" fmla="*/ 2147483647 w 6045"/>
                <a:gd name="T37" fmla="*/ 2147483647 h 1923"/>
                <a:gd name="T38" fmla="*/ 2147483647 w 6045"/>
                <a:gd name="T39" fmla="*/ 2147483647 h 1923"/>
                <a:gd name="T40" fmla="*/ 2147483647 w 6045"/>
                <a:gd name="T41" fmla="*/ 2147483647 h 1923"/>
                <a:gd name="T42" fmla="*/ 2147483647 w 6045"/>
                <a:gd name="T43" fmla="*/ 2147483647 h 1923"/>
                <a:gd name="T44" fmla="*/ 2147483647 w 6045"/>
                <a:gd name="T45" fmla="*/ 2147483647 h 1923"/>
                <a:gd name="T46" fmla="*/ 2147483647 w 6045"/>
                <a:gd name="T47" fmla="*/ 2147483647 h 1923"/>
                <a:gd name="T48" fmla="*/ 2147483647 w 6045"/>
                <a:gd name="T49" fmla="*/ 2147483647 h 1923"/>
                <a:gd name="T50" fmla="*/ 2147483647 w 6045"/>
                <a:gd name="T51" fmla="*/ 2147483647 h 1923"/>
                <a:gd name="T52" fmla="*/ 2147483647 w 6045"/>
                <a:gd name="T53" fmla="*/ 2147483647 h 1923"/>
                <a:gd name="T54" fmla="*/ 2147483647 w 6045"/>
                <a:gd name="T55" fmla="*/ 2147483647 h 1923"/>
                <a:gd name="T56" fmla="*/ 2147483647 w 6045"/>
                <a:gd name="T57" fmla="*/ 2147483647 h 1923"/>
                <a:gd name="T58" fmla="*/ 2147483647 w 6045"/>
                <a:gd name="T59" fmla="*/ 2147483647 h 1923"/>
                <a:gd name="T60" fmla="*/ 2147483647 w 6045"/>
                <a:gd name="T61" fmla="*/ 2147483647 h 1923"/>
                <a:gd name="T62" fmla="*/ 2147483647 w 6045"/>
                <a:gd name="T63" fmla="*/ 2147483647 h 1923"/>
                <a:gd name="T64" fmla="*/ 2147483647 w 6045"/>
                <a:gd name="T65" fmla="*/ 2147483647 h 1923"/>
                <a:gd name="T66" fmla="*/ 2147483647 w 6045"/>
                <a:gd name="T67" fmla="*/ 2147483647 h 1923"/>
                <a:gd name="T68" fmla="*/ 2147483647 w 6045"/>
                <a:gd name="T69" fmla="*/ 2147483647 h 1923"/>
                <a:gd name="T70" fmla="*/ 2147483647 w 6045"/>
                <a:gd name="T71" fmla="*/ 2147483647 h 1923"/>
                <a:gd name="T72" fmla="*/ 2147483647 w 6045"/>
                <a:gd name="T73" fmla="*/ 2147483647 h 1923"/>
                <a:gd name="T74" fmla="*/ 2147483647 w 6045"/>
                <a:gd name="T75" fmla="*/ 2147483647 h 1923"/>
                <a:gd name="T76" fmla="*/ 2147483647 w 6045"/>
                <a:gd name="T77" fmla="*/ 2147483647 h 1923"/>
                <a:gd name="T78" fmla="*/ 2147483647 w 6045"/>
                <a:gd name="T79" fmla="*/ 2147483647 h 1923"/>
                <a:gd name="T80" fmla="*/ 2147483647 w 6045"/>
                <a:gd name="T81" fmla="*/ 2147483647 h 1923"/>
                <a:gd name="T82" fmla="*/ 2147483647 w 6045"/>
                <a:gd name="T83" fmla="*/ 2147483647 h 1923"/>
                <a:gd name="T84" fmla="*/ 2147483647 w 6045"/>
                <a:gd name="T85" fmla="*/ 2147483647 h 1923"/>
                <a:gd name="T86" fmla="*/ 2147483647 w 6045"/>
                <a:gd name="T87" fmla="*/ 2147483647 h 1923"/>
                <a:gd name="T88" fmla="*/ 2147483647 w 6045"/>
                <a:gd name="T89" fmla="*/ 2147483647 h 1923"/>
                <a:gd name="T90" fmla="*/ 2147483647 w 6045"/>
                <a:gd name="T91" fmla="*/ 2147483647 h 1923"/>
                <a:gd name="T92" fmla="*/ 2147483647 w 6045"/>
                <a:gd name="T93" fmla="*/ 2147483647 h 1923"/>
                <a:gd name="T94" fmla="*/ 2147483647 w 6045"/>
                <a:gd name="T95" fmla="*/ 2147483647 h 1923"/>
                <a:gd name="T96" fmla="*/ 2147483647 w 6045"/>
                <a:gd name="T97" fmla="*/ 2147483647 h 1923"/>
                <a:gd name="T98" fmla="*/ 2147483647 w 6045"/>
                <a:gd name="T99" fmla="*/ 2147483647 h 1923"/>
                <a:gd name="T100" fmla="*/ 2147483647 w 6045"/>
                <a:gd name="T101" fmla="*/ 2147483647 h 1923"/>
                <a:gd name="T102" fmla="*/ 2147483647 w 6045"/>
                <a:gd name="T103" fmla="*/ 2147483647 h 1923"/>
                <a:gd name="T104" fmla="*/ 2147483647 w 6045"/>
                <a:gd name="T105" fmla="*/ 2147483647 h 1923"/>
                <a:gd name="T106" fmla="*/ 2147483647 w 6045"/>
                <a:gd name="T107" fmla="*/ 2147483647 h 1923"/>
                <a:gd name="T108" fmla="*/ 2147483647 w 6045"/>
                <a:gd name="T109" fmla="*/ 2147483647 h 1923"/>
                <a:gd name="T110" fmla="*/ 2147483647 w 6045"/>
                <a:gd name="T111" fmla="*/ 2147483647 h 1923"/>
                <a:gd name="T112" fmla="*/ 2147483647 w 6045"/>
                <a:gd name="T113" fmla="*/ 2147483647 h 1923"/>
                <a:gd name="T114" fmla="*/ 2147483647 w 6045"/>
                <a:gd name="T115" fmla="*/ 2147483647 h 1923"/>
                <a:gd name="T116" fmla="*/ 2147483647 w 6045"/>
                <a:gd name="T117" fmla="*/ 2147483647 h 1923"/>
                <a:gd name="T118" fmla="*/ 2147483647 w 6045"/>
                <a:gd name="T119" fmla="*/ 2147483647 h 1923"/>
                <a:gd name="T120" fmla="*/ 2147483647 w 6045"/>
                <a:gd name="T121" fmla="*/ 2147483647 h 1923"/>
                <a:gd name="T122" fmla="*/ 2147483647 w 6045"/>
                <a:gd name="T123" fmla="*/ 2147483647 h 192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6045"/>
                <a:gd name="T187" fmla="*/ 0 h 1923"/>
                <a:gd name="T188" fmla="*/ 6045 w 6045"/>
                <a:gd name="T189" fmla="*/ 1923 h 1923"/>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6045" h="1923">
                  <a:moveTo>
                    <a:pt x="1866" y="364"/>
                  </a:moveTo>
                  <a:cubicBezTo>
                    <a:pt x="1845" y="359"/>
                    <a:pt x="1845" y="359"/>
                    <a:pt x="1845" y="359"/>
                  </a:cubicBezTo>
                  <a:cubicBezTo>
                    <a:pt x="1828" y="373"/>
                    <a:pt x="1828" y="373"/>
                    <a:pt x="1828" y="373"/>
                  </a:cubicBezTo>
                  <a:cubicBezTo>
                    <a:pt x="1854" y="380"/>
                    <a:pt x="1854" y="380"/>
                    <a:pt x="1854" y="380"/>
                  </a:cubicBezTo>
                  <a:lnTo>
                    <a:pt x="1866" y="364"/>
                  </a:lnTo>
                  <a:close/>
                  <a:moveTo>
                    <a:pt x="1894" y="346"/>
                  </a:moveTo>
                  <a:cubicBezTo>
                    <a:pt x="1869" y="329"/>
                    <a:pt x="1876" y="352"/>
                    <a:pt x="1876" y="352"/>
                  </a:cubicBezTo>
                  <a:cubicBezTo>
                    <a:pt x="1901" y="362"/>
                    <a:pt x="1919" y="363"/>
                    <a:pt x="1894" y="346"/>
                  </a:cubicBezTo>
                  <a:close/>
                  <a:moveTo>
                    <a:pt x="1138" y="13"/>
                  </a:moveTo>
                  <a:cubicBezTo>
                    <a:pt x="1148" y="11"/>
                    <a:pt x="1162" y="1"/>
                    <a:pt x="1155" y="1"/>
                  </a:cubicBezTo>
                  <a:cubicBezTo>
                    <a:pt x="1148" y="1"/>
                    <a:pt x="1100" y="1"/>
                    <a:pt x="1100" y="1"/>
                  </a:cubicBezTo>
                  <a:cubicBezTo>
                    <a:pt x="1097" y="10"/>
                    <a:pt x="1097" y="10"/>
                    <a:pt x="1097" y="10"/>
                  </a:cubicBezTo>
                  <a:cubicBezTo>
                    <a:pt x="1124" y="7"/>
                    <a:pt x="1124" y="7"/>
                    <a:pt x="1124" y="7"/>
                  </a:cubicBezTo>
                  <a:cubicBezTo>
                    <a:pt x="1124" y="7"/>
                    <a:pt x="1128" y="14"/>
                    <a:pt x="1138" y="13"/>
                  </a:cubicBezTo>
                  <a:close/>
                  <a:moveTo>
                    <a:pt x="1163" y="39"/>
                  </a:moveTo>
                  <a:cubicBezTo>
                    <a:pt x="1168" y="39"/>
                    <a:pt x="1176" y="34"/>
                    <a:pt x="1176" y="34"/>
                  </a:cubicBezTo>
                  <a:cubicBezTo>
                    <a:pt x="1176" y="34"/>
                    <a:pt x="1203" y="42"/>
                    <a:pt x="1210" y="35"/>
                  </a:cubicBezTo>
                  <a:cubicBezTo>
                    <a:pt x="1217" y="28"/>
                    <a:pt x="1211" y="17"/>
                    <a:pt x="1189" y="17"/>
                  </a:cubicBezTo>
                  <a:cubicBezTo>
                    <a:pt x="1166" y="17"/>
                    <a:pt x="1145" y="34"/>
                    <a:pt x="1145" y="34"/>
                  </a:cubicBezTo>
                  <a:cubicBezTo>
                    <a:pt x="1149" y="39"/>
                    <a:pt x="1159" y="39"/>
                    <a:pt x="1163" y="39"/>
                  </a:cubicBezTo>
                  <a:close/>
                  <a:moveTo>
                    <a:pt x="1590" y="341"/>
                  </a:moveTo>
                  <a:cubicBezTo>
                    <a:pt x="1623" y="333"/>
                    <a:pt x="1612" y="323"/>
                    <a:pt x="1604" y="319"/>
                  </a:cubicBezTo>
                  <a:cubicBezTo>
                    <a:pt x="1596" y="315"/>
                    <a:pt x="1566" y="319"/>
                    <a:pt x="1566" y="319"/>
                  </a:cubicBezTo>
                  <a:cubicBezTo>
                    <a:pt x="1566" y="319"/>
                    <a:pt x="1572" y="345"/>
                    <a:pt x="1590" y="341"/>
                  </a:cubicBezTo>
                  <a:close/>
                  <a:moveTo>
                    <a:pt x="1062" y="20"/>
                  </a:moveTo>
                  <a:cubicBezTo>
                    <a:pt x="1034" y="17"/>
                    <a:pt x="1034" y="17"/>
                    <a:pt x="1034" y="17"/>
                  </a:cubicBezTo>
                  <a:cubicBezTo>
                    <a:pt x="1041" y="25"/>
                    <a:pt x="1041" y="25"/>
                    <a:pt x="1041" y="25"/>
                  </a:cubicBezTo>
                  <a:lnTo>
                    <a:pt x="1062" y="20"/>
                  </a:lnTo>
                  <a:close/>
                  <a:moveTo>
                    <a:pt x="1264" y="465"/>
                  </a:moveTo>
                  <a:cubicBezTo>
                    <a:pt x="1259" y="473"/>
                    <a:pt x="1324" y="507"/>
                    <a:pt x="1330" y="491"/>
                  </a:cubicBezTo>
                  <a:cubicBezTo>
                    <a:pt x="1336" y="475"/>
                    <a:pt x="1270" y="455"/>
                    <a:pt x="1264" y="465"/>
                  </a:cubicBezTo>
                  <a:close/>
                  <a:moveTo>
                    <a:pt x="2074" y="83"/>
                  </a:moveTo>
                  <a:cubicBezTo>
                    <a:pt x="2084" y="73"/>
                    <a:pt x="2084" y="73"/>
                    <a:pt x="2084" y="73"/>
                  </a:cubicBezTo>
                  <a:cubicBezTo>
                    <a:pt x="2024" y="73"/>
                    <a:pt x="2024" y="73"/>
                    <a:pt x="2024" y="73"/>
                  </a:cubicBezTo>
                  <a:lnTo>
                    <a:pt x="2074" y="83"/>
                  </a:lnTo>
                  <a:close/>
                  <a:moveTo>
                    <a:pt x="1044" y="68"/>
                  </a:moveTo>
                  <a:cubicBezTo>
                    <a:pt x="1090" y="66"/>
                    <a:pt x="1090" y="66"/>
                    <a:pt x="1090" y="66"/>
                  </a:cubicBezTo>
                  <a:cubicBezTo>
                    <a:pt x="1075" y="56"/>
                    <a:pt x="1075" y="56"/>
                    <a:pt x="1075" y="56"/>
                  </a:cubicBezTo>
                  <a:lnTo>
                    <a:pt x="1044" y="68"/>
                  </a:lnTo>
                  <a:close/>
                  <a:moveTo>
                    <a:pt x="1051" y="39"/>
                  </a:moveTo>
                  <a:cubicBezTo>
                    <a:pt x="1064" y="48"/>
                    <a:pt x="1066" y="52"/>
                    <a:pt x="1066" y="52"/>
                  </a:cubicBezTo>
                  <a:cubicBezTo>
                    <a:pt x="1083" y="44"/>
                    <a:pt x="1083" y="44"/>
                    <a:pt x="1083" y="44"/>
                  </a:cubicBezTo>
                  <a:cubicBezTo>
                    <a:pt x="1083" y="44"/>
                    <a:pt x="1076" y="49"/>
                    <a:pt x="1090" y="49"/>
                  </a:cubicBezTo>
                  <a:cubicBezTo>
                    <a:pt x="1104" y="49"/>
                    <a:pt x="1125" y="38"/>
                    <a:pt x="1125" y="38"/>
                  </a:cubicBezTo>
                  <a:cubicBezTo>
                    <a:pt x="1089" y="32"/>
                    <a:pt x="1089" y="32"/>
                    <a:pt x="1089" y="32"/>
                  </a:cubicBezTo>
                  <a:cubicBezTo>
                    <a:pt x="1079" y="38"/>
                    <a:pt x="1079" y="38"/>
                    <a:pt x="1079" y="38"/>
                  </a:cubicBezTo>
                  <a:cubicBezTo>
                    <a:pt x="1079" y="38"/>
                    <a:pt x="1065" y="32"/>
                    <a:pt x="1061" y="34"/>
                  </a:cubicBezTo>
                  <a:cubicBezTo>
                    <a:pt x="1057" y="35"/>
                    <a:pt x="1051" y="39"/>
                    <a:pt x="1051" y="39"/>
                  </a:cubicBezTo>
                  <a:close/>
                  <a:moveTo>
                    <a:pt x="1113" y="23"/>
                  </a:moveTo>
                  <a:cubicBezTo>
                    <a:pt x="1071" y="23"/>
                    <a:pt x="1071" y="23"/>
                    <a:pt x="1071" y="23"/>
                  </a:cubicBezTo>
                  <a:cubicBezTo>
                    <a:pt x="1106" y="31"/>
                    <a:pt x="1106" y="31"/>
                    <a:pt x="1106" y="31"/>
                  </a:cubicBezTo>
                  <a:lnTo>
                    <a:pt x="1113" y="23"/>
                  </a:lnTo>
                  <a:close/>
                  <a:moveTo>
                    <a:pt x="1032" y="349"/>
                  </a:moveTo>
                  <a:cubicBezTo>
                    <a:pt x="1002" y="354"/>
                    <a:pt x="1002" y="354"/>
                    <a:pt x="1002" y="354"/>
                  </a:cubicBezTo>
                  <a:cubicBezTo>
                    <a:pt x="1011" y="366"/>
                    <a:pt x="1011" y="366"/>
                    <a:pt x="1011" y="366"/>
                  </a:cubicBezTo>
                  <a:cubicBezTo>
                    <a:pt x="1030" y="357"/>
                    <a:pt x="1030" y="357"/>
                    <a:pt x="1030" y="357"/>
                  </a:cubicBezTo>
                  <a:cubicBezTo>
                    <a:pt x="1020" y="373"/>
                    <a:pt x="1020" y="373"/>
                    <a:pt x="1020" y="373"/>
                  </a:cubicBezTo>
                  <a:cubicBezTo>
                    <a:pt x="1020" y="373"/>
                    <a:pt x="992" y="379"/>
                    <a:pt x="994" y="390"/>
                  </a:cubicBezTo>
                  <a:cubicBezTo>
                    <a:pt x="996" y="401"/>
                    <a:pt x="1023" y="405"/>
                    <a:pt x="1035" y="405"/>
                  </a:cubicBezTo>
                  <a:cubicBezTo>
                    <a:pt x="1048" y="405"/>
                    <a:pt x="1065" y="408"/>
                    <a:pt x="1076" y="414"/>
                  </a:cubicBezTo>
                  <a:cubicBezTo>
                    <a:pt x="1086" y="420"/>
                    <a:pt x="1085" y="437"/>
                    <a:pt x="1088" y="438"/>
                  </a:cubicBezTo>
                  <a:cubicBezTo>
                    <a:pt x="1091" y="440"/>
                    <a:pt x="1140" y="447"/>
                    <a:pt x="1140" y="447"/>
                  </a:cubicBezTo>
                  <a:cubicBezTo>
                    <a:pt x="1214" y="443"/>
                    <a:pt x="1214" y="443"/>
                    <a:pt x="1214" y="443"/>
                  </a:cubicBezTo>
                  <a:cubicBezTo>
                    <a:pt x="1214" y="443"/>
                    <a:pt x="1154" y="437"/>
                    <a:pt x="1138" y="411"/>
                  </a:cubicBezTo>
                  <a:cubicBezTo>
                    <a:pt x="1122" y="385"/>
                    <a:pt x="1106" y="385"/>
                    <a:pt x="1122" y="361"/>
                  </a:cubicBezTo>
                  <a:cubicBezTo>
                    <a:pt x="1138" y="337"/>
                    <a:pt x="1119" y="335"/>
                    <a:pt x="1119" y="335"/>
                  </a:cubicBezTo>
                  <a:cubicBezTo>
                    <a:pt x="1146" y="331"/>
                    <a:pt x="1146" y="331"/>
                    <a:pt x="1146" y="331"/>
                  </a:cubicBezTo>
                  <a:cubicBezTo>
                    <a:pt x="1135" y="319"/>
                    <a:pt x="1135" y="319"/>
                    <a:pt x="1135" y="319"/>
                  </a:cubicBezTo>
                  <a:cubicBezTo>
                    <a:pt x="1158" y="322"/>
                    <a:pt x="1158" y="322"/>
                    <a:pt x="1158" y="322"/>
                  </a:cubicBezTo>
                  <a:cubicBezTo>
                    <a:pt x="1145" y="314"/>
                    <a:pt x="1145" y="314"/>
                    <a:pt x="1145" y="314"/>
                  </a:cubicBezTo>
                  <a:cubicBezTo>
                    <a:pt x="1161" y="316"/>
                    <a:pt x="1161" y="316"/>
                    <a:pt x="1161" y="316"/>
                  </a:cubicBezTo>
                  <a:cubicBezTo>
                    <a:pt x="1165" y="306"/>
                    <a:pt x="1165" y="306"/>
                    <a:pt x="1165" y="306"/>
                  </a:cubicBezTo>
                  <a:cubicBezTo>
                    <a:pt x="1151" y="299"/>
                    <a:pt x="1151" y="299"/>
                    <a:pt x="1151" y="299"/>
                  </a:cubicBezTo>
                  <a:cubicBezTo>
                    <a:pt x="1151" y="299"/>
                    <a:pt x="1178" y="303"/>
                    <a:pt x="1182" y="299"/>
                  </a:cubicBezTo>
                  <a:cubicBezTo>
                    <a:pt x="1186" y="295"/>
                    <a:pt x="1171" y="285"/>
                    <a:pt x="1171" y="285"/>
                  </a:cubicBezTo>
                  <a:cubicBezTo>
                    <a:pt x="1193" y="287"/>
                    <a:pt x="1193" y="287"/>
                    <a:pt x="1193" y="287"/>
                  </a:cubicBezTo>
                  <a:cubicBezTo>
                    <a:pt x="1191" y="268"/>
                    <a:pt x="1191" y="268"/>
                    <a:pt x="1191" y="268"/>
                  </a:cubicBezTo>
                  <a:cubicBezTo>
                    <a:pt x="1191" y="268"/>
                    <a:pt x="1205" y="279"/>
                    <a:pt x="1223" y="271"/>
                  </a:cubicBezTo>
                  <a:cubicBezTo>
                    <a:pt x="1242" y="264"/>
                    <a:pt x="1254" y="250"/>
                    <a:pt x="1254" y="250"/>
                  </a:cubicBezTo>
                  <a:cubicBezTo>
                    <a:pt x="1254" y="250"/>
                    <a:pt x="1399" y="229"/>
                    <a:pt x="1420" y="220"/>
                  </a:cubicBezTo>
                  <a:cubicBezTo>
                    <a:pt x="1442" y="210"/>
                    <a:pt x="1463" y="195"/>
                    <a:pt x="1430" y="184"/>
                  </a:cubicBezTo>
                  <a:cubicBezTo>
                    <a:pt x="1397" y="172"/>
                    <a:pt x="1363" y="188"/>
                    <a:pt x="1348" y="194"/>
                  </a:cubicBezTo>
                  <a:cubicBezTo>
                    <a:pt x="1334" y="200"/>
                    <a:pt x="1290" y="215"/>
                    <a:pt x="1270" y="212"/>
                  </a:cubicBezTo>
                  <a:cubicBezTo>
                    <a:pt x="1249" y="210"/>
                    <a:pt x="1218" y="206"/>
                    <a:pt x="1218" y="206"/>
                  </a:cubicBezTo>
                  <a:cubicBezTo>
                    <a:pt x="1207" y="223"/>
                    <a:pt x="1207" y="223"/>
                    <a:pt x="1207" y="223"/>
                  </a:cubicBezTo>
                  <a:cubicBezTo>
                    <a:pt x="1190" y="214"/>
                    <a:pt x="1190" y="214"/>
                    <a:pt x="1190" y="214"/>
                  </a:cubicBezTo>
                  <a:cubicBezTo>
                    <a:pt x="1155" y="228"/>
                    <a:pt x="1155" y="228"/>
                    <a:pt x="1155" y="228"/>
                  </a:cubicBezTo>
                  <a:cubicBezTo>
                    <a:pt x="1136" y="227"/>
                    <a:pt x="1136" y="227"/>
                    <a:pt x="1136" y="227"/>
                  </a:cubicBezTo>
                  <a:cubicBezTo>
                    <a:pt x="1117" y="242"/>
                    <a:pt x="1117" y="242"/>
                    <a:pt x="1117" y="242"/>
                  </a:cubicBezTo>
                  <a:cubicBezTo>
                    <a:pt x="1131" y="247"/>
                    <a:pt x="1131" y="247"/>
                    <a:pt x="1131" y="247"/>
                  </a:cubicBezTo>
                  <a:cubicBezTo>
                    <a:pt x="1098" y="248"/>
                    <a:pt x="1098" y="248"/>
                    <a:pt x="1098" y="248"/>
                  </a:cubicBezTo>
                  <a:cubicBezTo>
                    <a:pt x="1079" y="254"/>
                    <a:pt x="1079" y="254"/>
                    <a:pt x="1079" y="254"/>
                  </a:cubicBezTo>
                  <a:cubicBezTo>
                    <a:pt x="1080" y="263"/>
                    <a:pt x="1080" y="263"/>
                    <a:pt x="1080" y="263"/>
                  </a:cubicBezTo>
                  <a:cubicBezTo>
                    <a:pt x="1097" y="254"/>
                    <a:pt x="1097" y="254"/>
                    <a:pt x="1097" y="254"/>
                  </a:cubicBezTo>
                  <a:cubicBezTo>
                    <a:pt x="1098" y="263"/>
                    <a:pt x="1098" y="263"/>
                    <a:pt x="1098" y="263"/>
                  </a:cubicBezTo>
                  <a:cubicBezTo>
                    <a:pt x="1117" y="265"/>
                    <a:pt x="1117" y="265"/>
                    <a:pt x="1117" y="265"/>
                  </a:cubicBezTo>
                  <a:cubicBezTo>
                    <a:pt x="1111" y="273"/>
                    <a:pt x="1111" y="273"/>
                    <a:pt x="1111" y="273"/>
                  </a:cubicBezTo>
                  <a:cubicBezTo>
                    <a:pt x="1085" y="273"/>
                    <a:pt x="1085" y="273"/>
                    <a:pt x="1085" y="273"/>
                  </a:cubicBezTo>
                  <a:cubicBezTo>
                    <a:pt x="1081" y="282"/>
                    <a:pt x="1081" y="282"/>
                    <a:pt x="1081" y="282"/>
                  </a:cubicBezTo>
                  <a:cubicBezTo>
                    <a:pt x="1099" y="285"/>
                    <a:pt x="1099" y="285"/>
                    <a:pt x="1099" y="285"/>
                  </a:cubicBezTo>
                  <a:cubicBezTo>
                    <a:pt x="1068" y="287"/>
                    <a:pt x="1068" y="287"/>
                    <a:pt x="1068" y="287"/>
                  </a:cubicBezTo>
                  <a:cubicBezTo>
                    <a:pt x="1090" y="293"/>
                    <a:pt x="1090" y="293"/>
                    <a:pt x="1090" y="293"/>
                  </a:cubicBezTo>
                  <a:cubicBezTo>
                    <a:pt x="1061" y="295"/>
                    <a:pt x="1061" y="295"/>
                    <a:pt x="1061" y="295"/>
                  </a:cubicBezTo>
                  <a:cubicBezTo>
                    <a:pt x="1059" y="309"/>
                    <a:pt x="1059" y="309"/>
                    <a:pt x="1059" y="309"/>
                  </a:cubicBezTo>
                  <a:cubicBezTo>
                    <a:pt x="1039" y="316"/>
                    <a:pt x="1039" y="316"/>
                    <a:pt x="1039" y="316"/>
                  </a:cubicBezTo>
                  <a:cubicBezTo>
                    <a:pt x="1046" y="326"/>
                    <a:pt x="1046" y="326"/>
                    <a:pt x="1046" y="326"/>
                  </a:cubicBezTo>
                  <a:cubicBezTo>
                    <a:pt x="1073" y="314"/>
                    <a:pt x="1073" y="314"/>
                    <a:pt x="1073" y="314"/>
                  </a:cubicBezTo>
                  <a:cubicBezTo>
                    <a:pt x="1062" y="332"/>
                    <a:pt x="1062" y="332"/>
                    <a:pt x="1062" y="332"/>
                  </a:cubicBezTo>
                  <a:cubicBezTo>
                    <a:pt x="1062" y="332"/>
                    <a:pt x="1041" y="327"/>
                    <a:pt x="1033" y="334"/>
                  </a:cubicBezTo>
                  <a:cubicBezTo>
                    <a:pt x="1026" y="341"/>
                    <a:pt x="1032" y="349"/>
                    <a:pt x="1032" y="349"/>
                  </a:cubicBezTo>
                  <a:close/>
                  <a:moveTo>
                    <a:pt x="3856" y="331"/>
                  </a:moveTo>
                  <a:cubicBezTo>
                    <a:pt x="3904" y="325"/>
                    <a:pt x="3904" y="325"/>
                    <a:pt x="3904" y="325"/>
                  </a:cubicBezTo>
                  <a:cubicBezTo>
                    <a:pt x="3976" y="335"/>
                    <a:pt x="3976" y="335"/>
                    <a:pt x="3976" y="335"/>
                  </a:cubicBezTo>
                  <a:cubicBezTo>
                    <a:pt x="3976" y="335"/>
                    <a:pt x="3954" y="311"/>
                    <a:pt x="3938" y="307"/>
                  </a:cubicBezTo>
                  <a:cubicBezTo>
                    <a:pt x="3922" y="303"/>
                    <a:pt x="3866" y="311"/>
                    <a:pt x="3866" y="311"/>
                  </a:cubicBezTo>
                  <a:lnTo>
                    <a:pt x="3856" y="331"/>
                  </a:lnTo>
                  <a:close/>
                  <a:moveTo>
                    <a:pt x="3858" y="253"/>
                  </a:moveTo>
                  <a:cubicBezTo>
                    <a:pt x="3896" y="257"/>
                    <a:pt x="3896" y="257"/>
                    <a:pt x="3896" y="257"/>
                  </a:cubicBezTo>
                  <a:cubicBezTo>
                    <a:pt x="3906" y="247"/>
                    <a:pt x="3904" y="235"/>
                    <a:pt x="3886" y="235"/>
                  </a:cubicBezTo>
                  <a:cubicBezTo>
                    <a:pt x="3868" y="235"/>
                    <a:pt x="3808" y="221"/>
                    <a:pt x="3816" y="233"/>
                  </a:cubicBezTo>
                  <a:cubicBezTo>
                    <a:pt x="3824" y="245"/>
                    <a:pt x="3858" y="253"/>
                    <a:pt x="3858" y="253"/>
                  </a:cubicBezTo>
                  <a:close/>
                  <a:moveTo>
                    <a:pt x="3818" y="289"/>
                  </a:moveTo>
                  <a:cubicBezTo>
                    <a:pt x="3792" y="315"/>
                    <a:pt x="3848" y="313"/>
                    <a:pt x="3856" y="303"/>
                  </a:cubicBezTo>
                  <a:cubicBezTo>
                    <a:pt x="3864" y="293"/>
                    <a:pt x="3825" y="282"/>
                    <a:pt x="3818" y="289"/>
                  </a:cubicBezTo>
                  <a:close/>
                  <a:moveTo>
                    <a:pt x="2050" y="65"/>
                  </a:moveTo>
                  <a:cubicBezTo>
                    <a:pt x="2050" y="65"/>
                    <a:pt x="2106" y="69"/>
                    <a:pt x="2118" y="65"/>
                  </a:cubicBezTo>
                  <a:cubicBezTo>
                    <a:pt x="2130" y="61"/>
                    <a:pt x="2172" y="65"/>
                    <a:pt x="2164" y="49"/>
                  </a:cubicBezTo>
                  <a:cubicBezTo>
                    <a:pt x="2156" y="33"/>
                    <a:pt x="2082" y="11"/>
                    <a:pt x="2082" y="11"/>
                  </a:cubicBezTo>
                  <a:cubicBezTo>
                    <a:pt x="2082" y="11"/>
                    <a:pt x="2026" y="1"/>
                    <a:pt x="2024" y="21"/>
                  </a:cubicBezTo>
                  <a:cubicBezTo>
                    <a:pt x="2022" y="41"/>
                    <a:pt x="2050" y="65"/>
                    <a:pt x="2050" y="65"/>
                  </a:cubicBezTo>
                  <a:close/>
                  <a:moveTo>
                    <a:pt x="4094" y="273"/>
                  </a:moveTo>
                  <a:cubicBezTo>
                    <a:pt x="4122" y="259"/>
                    <a:pt x="4026" y="259"/>
                    <a:pt x="4026" y="259"/>
                  </a:cubicBezTo>
                  <a:cubicBezTo>
                    <a:pt x="4026" y="259"/>
                    <a:pt x="4006" y="241"/>
                    <a:pt x="3998" y="241"/>
                  </a:cubicBezTo>
                  <a:cubicBezTo>
                    <a:pt x="3990" y="241"/>
                    <a:pt x="3966" y="245"/>
                    <a:pt x="3966" y="245"/>
                  </a:cubicBezTo>
                  <a:cubicBezTo>
                    <a:pt x="3942" y="243"/>
                    <a:pt x="3942" y="243"/>
                    <a:pt x="3942" y="243"/>
                  </a:cubicBezTo>
                  <a:cubicBezTo>
                    <a:pt x="3966" y="259"/>
                    <a:pt x="3966" y="259"/>
                    <a:pt x="3966" y="259"/>
                  </a:cubicBezTo>
                  <a:cubicBezTo>
                    <a:pt x="3966" y="259"/>
                    <a:pt x="4066" y="287"/>
                    <a:pt x="4094" y="273"/>
                  </a:cubicBezTo>
                  <a:close/>
                  <a:moveTo>
                    <a:pt x="5070" y="495"/>
                  </a:moveTo>
                  <a:cubicBezTo>
                    <a:pt x="5078" y="485"/>
                    <a:pt x="5004" y="475"/>
                    <a:pt x="5004" y="475"/>
                  </a:cubicBezTo>
                  <a:cubicBezTo>
                    <a:pt x="5004" y="483"/>
                    <a:pt x="5062" y="505"/>
                    <a:pt x="5070" y="495"/>
                  </a:cubicBezTo>
                  <a:close/>
                  <a:moveTo>
                    <a:pt x="2112" y="81"/>
                  </a:moveTo>
                  <a:cubicBezTo>
                    <a:pt x="2112" y="89"/>
                    <a:pt x="2178" y="95"/>
                    <a:pt x="2178" y="95"/>
                  </a:cubicBezTo>
                  <a:cubicBezTo>
                    <a:pt x="2212" y="91"/>
                    <a:pt x="2212" y="91"/>
                    <a:pt x="2212" y="91"/>
                  </a:cubicBezTo>
                  <a:cubicBezTo>
                    <a:pt x="2250" y="105"/>
                    <a:pt x="2250" y="105"/>
                    <a:pt x="2250" y="105"/>
                  </a:cubicBezTo>
                  <a:cubicBezTo>
                    <a:pt x="2292" y="103"/>
                    <a:pt x="2292" y="103"/>
                    <a:pt x="2292" y="103"/>
                  </a:cubicBezTo>
                  <a:cubicBezTo>
                    <a:pt x="2286" y="85"/>
                    <a:pt x="2268" y="59"/>
                    <a:pt x="2250" y="61"/>
                  </a:cubicBezTo>
                  <a:cubicBezTo>
                    <a:pt x="2232" y="63"/>
                    <a:pt x="2214" y="75"/>
                    <a:pt x="2214" y="75"/>
                  </a:cubicBezTo>
                  <a:cubicBezTo>
                    <a:pt x="2200" y="59"/>
                    <a:pt x="2200" y="59"/>
                    <a:pt x="2200" y="59"/>
                  </a:cubicBezTo>
                  <a:cubicBezTo>
                    <a:pt x="2200" y="59"/>
                    <a:pt x="2112" y="73"/>
                    <a:pt x="2112" y="81"/>
                  </a:cubicBezTo>
                  <a:close/>
                  <a:moveTo>
                    <a:pt x="2392" y="133"/>
                  </a:moveTo>
                  <a:cubicBezTo>
                    <a:pt x="2498" y="127"/>
                    <a:pt x="2498" y="127"/>
                    <a:pt x="2498" y="127"/>
                  </a:cubicBezTo>
                  <a:cubicBezTo>
                    <a:pt x="2470" y="111"/>
                    <a:pt x="2470" y="111"/>
                    <a:pt x="2470" y="111"/>
                  </a:cubicBezTo>
                  <a:cubicBezTo>
                    <a:pt x="2470" y="111"/>
                    <a:pt x="2432" y="91"/>
                    <a:pt x="2422" y="91"/>
                  </a:cubicBezTo>
                  <a:cubicBezTo>
                    <a:pt x="2412" y="91"/>
                    <a:pt x="2394" y="103"/>
                    <a:pt x="2394" y="103"/>
                  </a:cubicBezTo>
                  <a:cubicBezTo>
                    <a:pt x="2394" y="103"/>
                    <a:pt x="2388" y="75"/>
                    <a:pt x="2366" y="75"/>
                  </a:cubicBezTo>
                  <a:cubicBezTo>
                    <a:pt x="2344" y="75"/>
                    <a:pt x="2332" y="141"/>
                    <a:pt x="2332" y="141"/>
                  </a:cubicBezTo>
                  <a:cubicBezTo>
                    <a:pt x="2348" y="149"/>
                    <a:pt x="2348" y="149"/>
                    <a:pt x="2348" y="149"/>
                  </a:cubicBezTo>
                  <a:cubicBezTo>
                    <a:pt x="2366" y="145"/>
                    <a:pt x="2392" y="133"/>
                    <a:pt x="2392" y="133"/>
                  </a:cubicBezTo>
                  <a:close/>
                  <a:moveTo>
                    <a:pt x="3752" y="279"/>
                  </a:moveTo>
                  <a:cubicBezTo>
                    <a:pt x="3762" y="261"/>
                    <a:pt x="3762" y="261"/>
                    <a:pt x="3762" y="261"/>
                  </a:cubicBezTo>
                  <a:cubicBezTo>
                    <a:pt x="3762" y="261"/>
                    <a:pt x="3788" y="261"/>
                    <a:pt x="3798" y="261"/>
                  </a:cubicBezTo>
                  <a:cubicBezTo>
                    <a:pt x="3808" y="261"/>
                    <a:pt x="3838" y="259"/>
                    <a:pt x="3838" y="259"/>
                  </a:cubicBezTo>
                  <a:cubicBezTo>
                    <a:pt x="3796" y="239"/>
                    <a:pt x="3796" y="239"/>
                    <a:pt x="3796" y="239"/>
                  </a:cubicBezTo>
                  <a:cubicBezTo>
                    <a:pt x="3804" y="225"/>
                    <a:pt x="3804" y="225"/>
                    <a:pt x="3804" y="225"/>
                  </a:cubicBezTo>
                  <a:cubicBezTo>
                    <a:pt x="3744" y="213"/>
                    <a:pt x="3744" y="213"/>
                    <a:pt x="3744" y="213"/>
                  </a:cubicBezTo>
                  <a:cubicBezTo>
                    <a:pt x="3754" y="231"/>
                    <a:pt x="3754" y="231"/>
                    <a:pt x="3754" y="231"/>
                  </a:cubicBezTo>
                  <a:cubicBezTo>
                    <a:pt x="3754" y="231"/>
                    <a:pt x="3632" y="191"/>
                    <a:pt x="3634" y="221"/>
                  </a:cubicBezTo>
                  <a:cubicBezTo>
                    <a:pt x="3636" y="251"/>
                    <a:pt x="3752" y="279"/>
                    <a:pt x="3752" y="279"/>
                  </a:cubicBezTo>
                  <a:close/>
                  <a:moveTo>
                    <a:pt x="2882" y="289"/>
                  </a:moveTo>
                  <a:cubicBezTo>
                    <a:pt x="2914" y="295"/>
                    <a:pt x="2914" y="295"/>
                    <a:pt x="2914" y="295"/>
                  </a:cubicBezTo>
                  <a:cubicBezTo>
                    <a:pt x="2934" y="297"/>
                    <a:pt x="2954" y="285"/>
                    <a:pt x="2924" y="279"/>
                  </a:cubicBezTo>
                  <a:cubicBezTo>
                    <a:pt x="2894" y="273"/>
                    <a:pt x="2882" y="289"/>
                    <a:pt x="2882" y="289"/>
                  </a:cubicBezTo>
                  <a:close/>
                  <a:moveTo>
                    <a:pt x="3618" y="235"/>
                  </a:moveTo>
                  <a:cubicBezTo>
                    <a:pt x="3582" y="223"/>
                    <a:pt x="3582" y="223"/>
                    <a:pt x="3582" y="223"/>
                  </a:cubicBezTo>
                  <a:cubicBezTo>
                    <a:pt x="3598" y="245"/>
                    <a:pt x="3598" y="245"/>
                    <a:pt x="3598" y="245"/>
                  </a:cubicBezTo>
                  <a:lnTo>
                    <a:pt x="3618" y="235"/>
                  </a:lnTo>
                  <a:close/>
                  <a:moveTo>
                    <a:pt x="5328" y="443"/>
                  </a:moveTo>
                  <a:cubicBezTo>
                    <a:pt x="5340" y="439"/>
                    <a:pt x="5358" y="437"/>
                    <a:pt x="5384" y="437"/>
                  </a:cubicBezTo>
                  <a:cubicBezTo>
                    <a:pt x="5410" y="437"/>
                    <a:pt x="5414" y="421"/>
                    <a:pt x="5396" y="419"/>
                  </a:cubicBezTo>
                  <a:cubicBezTo>
                    <a:pt x="5378" y="417"/>
                    <a:pt x="5346" y="405"/>
                    <a:pt x="5334" y="405"/>
                  </a:cubicBezTo>
                  <a:cubicBezTo>
                    <a:pt x="5322" y="405"/>
                    <a:pt x="5294" y="405"/>
                    <a:pt x="5294" y="427"/>
                  </a:cubicBezTo>
                  <a:cubicBezTo>
                    <a:pt x="5294" y="451"/>
                    <a:pt x="5316" y="447"/>
                    <a:pt x="5328" y="443"/>
                  </a:cubicBezTo>
                  <a:close/>
                  <a:moveTo>
                    <a:pt x="111" y="1194"/>
                  </a:moveTo>
                  <a:cubicBezTo>
                    <a:pt x="103" y="1195"/>
                    <a:pt x="79" y="1198"/>
                    <a:pt x="79" y="1198"/>
                  </a:cubicBezTo>
                  <a:cubicBezTo>
                    <a:pt x="77" y="1192"/>
                    <a:pt x="77" y="1192"/>
                    <a:pt x="77" y="1192"/>
                  </a:cubicBezTo>
                  <a:cubicBezTo>
                    <a:pt x="69" y="1193"/>
                    <a:pt x="69" y="1193"/>
                    <a:pt x="69" y="1193"/>
                  </a:cubicBezTo>
                  <a:cubicBezTo>
                    <a:pt x="66" y="1187"/>
                    <a:pt x="66" y="1187"/>
                    <a:pt x="66" y="1187"/>
                  </a:cubicBezTo>
                  <a:cubicBezTo>
                    <a:pt x="61" y="1187"/>
                    <a:pt x="61" y="1187"/>
                    <a:pt x="61" y="1187"/>
                  </a:cubicBezTo>
                  <a:cubicBezTo>
                    <a:pt x="61" y="1192"/>
                    <a:pt x="53" y="1201"/>
                    <a:pt x="53" y="1201"/>
                  </a:cubicBezTo>
                  <a:cubicBezTo>
                    <a:pt x="53" y="1201"/>
                    <a:pt x="12" y="1196"/>
                    <a:pt x="6" y="1203"/>
                  </a:cubicBezTo>
                  <a:cubicBezTo>
                    <a:pt x="0" y="1210"/>
                    <a:pt x="13" y="1219"/>
                    <a:pt x="13" y="1219"/>
                  </a:cubicBezTo>
                  <a:cubicBezTo>
                    <a:pt x="8" y="1228"/>
                    <a:pt x="8" y="1228"/>
                    <a:pt x="8" y="1228"/>
                  </a:cubicBezTo>
                  <a:cubicBezTo>
                    <a:pt x="8" y="1227"/>
                    <a:pt x="8" y="1227"/>
                    <a:pt x="8" y="1227"/>
                  </a:cubicBezTo>
                  <a:cubicBezTo>
                    <a:pt x="13" y="1232"/>
                    <a:pt x="13" y="1232"/>
                    <a:pt x="13" y="1232"/>
                  </a:cubicBezTo>
                  <a:cubicBezTo>
                    <a:pt x="13" y="1232"/>
                    <a:pt x="25" y="1227"/>
                    <a:pt x="34" y="1229"/>
                  </a:cubicBezTo>
                  <a:cubicBezTo>
                    <a:pt x="43" y="1231"/>
                    <a:pt x="51" y="1236"/>
                    <a:pt x="51" y="1236"/>
                  </a:cubicBezTo>
                  <a:cubicBezTo>
                    <a:pt x="51" y="1236"/>
                    <a:pt x="82" y="1234"/>
                    <a:pt x="90" y="1235"/>
                  </a:cubicBezTo>
                  <a:cubicBezTo>
                    <a:pt x="98" y="1236"/>
                    <a:pt x="113" y="1236"/>
                    <a:pt x="113" y="1236"/>
                  </a:cubicBezTo>
                  <a:cubicBezTo>
                    <a:pt x="113" y="1236"/>
                    <a:pt x="109" y="1230"/>
                    <a:pt x="117" y="1231"/>
                  </a:cubicBezTo>
                  <a:cubicBezTo>
                    <a:pt x="112" y="1221"/>
                    <a:pt x="112" y="1221"/>
                    <a:pt x="112" y="1221"/>
                  </a:cubicBezTo>
                  <a:cubicBezTo>
                    <a:pt x="112" y="1221"/>
                    <a:pt x="120" y="1214"/>
                    <a:pt x="121" y="1209"/>
                  </a:cubicBezTo>
                  <a:cubicBezTo>
                    <a:pt x="122" y="1204"/>
                    <a:pt x="119" y="1193"/>
                    <a:pt x="111" y="1194"/>
                  </a:cubicBezTo>
                  <a:close/>
                  <a:moveTo>
                    <a:pt x="698" y="59"/>
                  </a:moveTo>
                  <a:cubicBezTo>
                    <a:pt x="712" y="49"/>
                    <a:pt x="712" y="49"/>
                    <a:pt x="712" y="49"/>
                  </a:cubicBezTo>
                  <a:cubicBezTo>
                    <a:pt x="712" y="49"/>
                    <a:pt x="677" y="42"/>
                    <a:pt x="698" y="59"/>
                  </a:cubicBezTo>
                  <a:close/>
                  <a:moveTo>
                    <a:pt x="664" y="48"/>
                  </a:moveTo>
                  <a:cubicBezTo>
                    <a:pt x="720" y="35"/>
                    <a:pt x="720" y="35"/>
                    <a:pt x="720" y="35"/>
                  </a:cubicBezTo>
                  <a:cubicBezTo>
                    <a:pt x="702" y="30"/>
                    <a:pt x="702" y="30"/>
                    <a:pt x="702" y="30"/>
                  </a:cubicBezTo>
                  <a:cubicBezTo>
                    <a:pt x="668" y="38"/>
                    <a:pt x="668" y="38"/>
                    <a:pt x="668" y="38"/>
                  </a:cubicBezTo>
                  <a:cubicBezTo>
                    <a:pt x="634" y="37"/>
                    <a:pt x="634" y="37"/>
                    <a:pt x="634" y="37"/>
                  </a:cubicBezTo>
                  <a:cubicBezTo>
                    <a:pt x="650" y="44"/>
                    <a:pt x="650" y="44"/>
                    <a:pt x="650" y="44"/>
                  </a:cubicBezTo>
                  <a:lnTo>
                    <a:pt x="664" y="48"/>
                  </a:lnTo>
                  <a:close/>
                  <a:moveTo>
                    <a:pt x="754" y="61"/>
                  </a:moveTo>
                  <a:cubicBezTo>
                    <a:pt x="757" y="51"/>
                    <a:pt x="757" y="51"/>
                    <a:pt x="757" y="51"/>
                  </a:cubicBezTo>
                  <a:cubicBezTo>
                    <a:pt x="774" y="51"/>
                    <a:pt x="774" y="51"/>
                    <a:pt x="774" y="51"/>
                  </a:cubicBezTo>
                  <a:cubicBezTo>
                    <a:pt x="779" y="45"/>
                    <a:pt x="779" y="45"/>
                    <a:pt x="779" y="45"/>
                  </a:cubicBezTo>
                  <a:cubicBezTo>
                    <a:pt x="779" y="45"/>
                    <a:pt x="806" y="48"/>
                    <a:pt x="816" y="42"/>
                  </a:cubicBezTo>
                  <a:cubicBezTo>
                    <a:pt x="826" y="37"/>
                    <a:pt x="791" y="37"/>
                    <a:pt x="791" y="37"/>
                  </a:cubicBezTo>
                  <a:cubicBezTo>
                    <a:pt x="791" y="37"/>
                    <a:pt x="791" y="27"/>
                    <a:pt x="774" y="27"/>
                  </a:cubicBezTo>
                  <a:cubicBezTo>
                    <a:pt x="757" y="27"/>
                    <a:pt x="755" y="45"/>
                    <a:pt x="755" y="45"/>
                  </a:cubicBezTo>
                  <a:cubicBezTo>
                    <a:pt x="755" y="45"/>
                    <a:pt x="719" y="51"/>
                    <a:pt x="722" y="56"/>
                  </a:cubicBezTo>
                  <a:cubicBezTo>
                    <a:pt x="724" y="62"/>
                    <a:pt x="754" y="61"/>
                    <a:pt x="754" y="61"/>
                  </a:cubicBezTo>
                  <a:close/>
                  <a:moveTo>
                    <a:pt x="786" y="53"/>
                  </a:moveTo>
                  <a:cubicBezTo>
                    <a:pt x="776" y="59"/>
                    <a:pt x="776" y="59"/>
                    <a:pt x="776" y="59"/>
                  </a:cubicBezTo>
                  <a:cubicBezTo>
                    <a:pt x="789" y="66"/>
                    <a:pt x="789" y="66"/>
                    <a:pt x="789" y="66"/>
                  </a:cubicBezTo>
                  <a:cubicBezTo>
                    <a:pt x="802" y="72"/>
                    <a:pt x="802" y="72"/>
                    <a:pt x="802" y="72"/>
                  </a:cubicBezTo>
                  <a:cubicBezTo>
                    <a:pt x="834" y="69"/>
                    <a:pt x="834" y="69"/>
                    <a:pt x="834" y="69"/>
                  </a:cubicBezTo>
                  <a:cubicBezTo>
                    <a:pt x="833" y="61"/>
                    <a:pt x="833" y="61"/>
                    <a:pt x="833" y="61"/>
                  </a:cubicBezTo>
                  <a:cubicBezTo>
                    <a:pt x="810" y="61"/>
                    <a:pt x="810" y="61"/>
                    <a:pt x="810" y="61"/>
                  </a:cubicBezTo>
                  <a:lnTo>
                    <a:pt x="786" y="53"/>
                  </a:lnTo>
                  <a:close/>
                  <a:moveTo>
                    <a:pt x="5213" y="1622"/>
                  </a:moveTo>
                  <a:cubicBezTo>
                    <a:pt x="5191" y="1599"/>
                    <a:pt x="5191" y="1599"/>
                    <a:pt x="5191" y="1599"/>
                  </a:cubicBezTo>
                  <a:cubicBezTo>
                    <a:pt x="5191" y="1599"/>
                    <a:pt x="5169" y="1593"/>
                    <a:pt x="5156" y="1575"/>
                  </a:cubicBezTo>
                  <a:cubicBezTo>
                    <a:pt x="5144" y="1557"/>
                    <a:pt x="5136" y="1516"/>
                    <a:pt x="5136" y="1516"/>
                  </a:cubicBezTo>
                  <a:cubicBezTo>
                    <a:pt x="5136" y="1516"/>
                    <a:pt x="5112" y="1502"/>
                    <a:pt x="5125" y="1495"/>
                  </a:cubicBezTo>
                  <a:cubicBezTo>
                    <a:pt x="5137" y="1488"/>
                    <a:pt x="5213" y="1526"/>
                    <a:pt x="5213" y="1526"/>
                  </a:cubicBezTo>
                  <a:cubicBezTo>
                    <a:pt x="5163" y="1489"/>
                    <a:pt x="5163" y="1489"/>
                    <a:pt x="5163" y="1489"/>
                  </a:cubicBezTo>
                  <a:cubicBezTo>
                    <a:pt x="5163" y="1489"/>
                    <a:pt x="5144" y="1459"/>
                    <a:pt x="5134" y="1452"/>
                  </a:cubicBezTo>
                  <a:cubicBezTo>
                    <a:pt x="5125" y="1445"/>
                    <a:pt x="5109" y="1435"/>
                    <a:pt x="5109" y="1435"/>
                  </a:cubicBezTo>
                  <a:cubicBezTo>
                    <a:pt x="5057" y="1379"/>
                    <a:pt x="5057" y="1379"/>
                    <a:pt x="5057" y="1379"/>
                  </a:cubicBezTo>
                  <a:cubicBezTo>
                    <a:pt x="5040" y="1380"/>
                    <a:pt x="5040" y="1380"/>
                    <a:pt x="5040" y="1380"/>
                  </a:cubicBezTo>
                  <a:cubicBezTo>
                    <a:pt x="5033" y="1361"/>
                    <a:pt x="5033" y="1361"/>
                    <a:pt x="5033" y="1361"/>
                  </a:cubicBezTo>
                  <a:cubicBezTo>
                    <a:pt x="5033" y="1361"/>
                    <a:pt x="5023" y="1363"/>
                    <a:pt x="5011" y="1351"/>
                  </a:cubicBezTo>
                  <a:cubicBezTo>
                    <a:pt x="4999" y="1338"/>
                    <a:pt x="5003" y="1322"/>
                    <a:pt x="5003" y="1322"/>
                  </a:cubicBezTo>
                  <a:cubicBezTo>
                    <a:pt x="4983" y="1297"/>
                    <a:pt x="4983" y="1297"/>
                    <a:pt x="4983" y="1297"/>
                  </a:cubicBezTo>
                  <a:cubicBezTo>
                    <a:pt x="4969" y="1298"/>
                    <a:pt x="4969" y="1298"/>
                    <a:pt x="4969" y="1298"/>
                  </a:cubicBezTo>
                  <a:cubicBezTo>
                    <a:pt x="4960" y="1279"/>
                    <a:pt x="4960" y="1279"/>
                    <a:pt x="4960" y="1279"/>
                  </a:cubicBezTo>
                  <a:cubicBezTo>
                    <a:pt x="4933" y="1259"/>
                    <a:pt x="4933" y="1259"/>
                    <a:pt x="4933" y="1259"/>
                  </a:cubicBezTo>
                  <a:cubicBezTo>
                    <a:pt x="4925" y="1243"/>
                    <a:pt x="4925" y="1243"/>
                    <a:pt x="4925" y="1243"/>
                  </a:cubicBezTo>
                  <a:cubicBezTo>
                    <a:pt x="4925" y="1243"/>
                    <a:pt x="4907" y="1230"/>
                    <a:pt x="4900" y="1235"/>
                  </a:cubicBezTo>
                  <a:cubicBezTo>
                    <a:pt x="4893" y="1239"/>
                    <a:pt x="4939" y="1272"/>
                    <a:pt x="4933" y="1275"/>
                  </a:cubicBezTo>
                  <a:cubicBezTo>
                    <a:pt x="4928" y="1277"/>
                    <a:pt x="4915" y="1262"/>
                    <a:pt x="4913" y="1277"/>
                  </a:cubicBezTo>
                  <a:cubicBezTo>
                    <a:pt x="4910" y="1293"/>
                    <a:pt x="4939" y="1322"/>
                    <a:pt x="4939" y="1322"/>
                  </a:cubicBezTo>
                  <a:cubicBezTo>
                    <a:pt x="4939" y="1322"/>
                    <a:pt x="4946" y="1340"/>
                    <a:pt x="4953" y="1347"/>
                  </a:cubicBezTo>
                  <a:cubicBezTo>
                    <a:pt x="4960" y="1354"/>
                    <a:pt x="5007" y="1384"/>
                    <a:pt x="5018" y="1398"/>
                  </a:cubicBezTo>
                  <a:cubicBezTo>
                    <a:pt x="5029" y="1412"/>
                    <a:pt x="5028" y="1434"/>
                    <a:pt x="5041" y="1445"/>
                  </a:cubicBezTo>
                  <a:cubicBezTo>
                    <a:pt x="5055" y="1456"/>
                    <a:pt x="5087" y="1512"/>
                    <a:pt x="5087" y="1512"/>
                  </a:cubicBezTo>
                  <a:cubicBezTo>
                    <a:pt x="5087" y="1512"/>
                    <a:pt x="5093" y="1535"/>
                    <a:pt x="5100" y="1535"/>
                  </a:cubicBezTo>
                  <a:cubicBezTo>
                    <a:pt x="5107" y="1535"/>
                    <a:pt x="5120" y="1545"/>
                    <a:pt x="5127" y="1555"/>
                  </a:cubicBezTo>
                  <a:cubicBezTo>
                    <a:pt x="5134" y="1564"/>
                    <a:pt x="5134" y="1584"/>
                    <a:pt x="5134" y="1584"/>
                  </a:cubicBezTo>
                  <a:cubicBezTo>
                    <a:pt x="5162" y="1607"/>
                    <a:pt x="5162" y="1607"/>
                    <a:pt x="5162" y="1607"/>
                  </a:cubicBezTo>
                  <a:cubicBezTo>
                    <a:pt x="5172" y="1643"/>
                    <a:pt x="5172" y="1643"/>
                    <a:pt x="5172" y="1643"/>
                  </a:cubicBezTo>
                  <a:cubicBezTo>
                    <a:pt x="5198" y="1671"/>
                    <a:pt x="5198" y="1671"/>
                    <a:pt x="5198" y="1671"/>
                  </a:cubicBezTo>
                  <a:cubicBezTo>
                    <a:pt x="5198" y="1671"/>
                    <a:pt x="5184" y="1632"/>
                    <a:pt x="5193" y="1629"/>
                  </a:cubicBezTo>
                  <a:cubicBezTo>
                    <a:pt x="5201" y="1627"/>
                    <a:pt x="5205" y="1636"/>
                    <a:pt x="5205" y="1636"/>
                  </a:cubicBezTo>
                  <a:cubicBezTo>
                    <a:pt x="5226" y="1636"/>
                    <a:pt x="5226" y="1636"/>
                    <a:pt x="5226" y="1636"/>
                  </a:cubicBezTo>
                  <a:cubicBezTo>
                    <a:pt x="5248" y="1663"/>
                    <a:pt x="5248" y="1663"/>
                    <a:pt x="5248" y="1663"/>
                  </a:cubicBezTo>
                  <a:cubicBezTo>
                    <a:pt x="5249" y="1646"/>
                    <a:pt x="5249" y="1646"/>
                    <a:pt x="5249" y="1646"/>
                  </a:cubicBezTo>
                  <a:cubicBezTo>
                    <a:pt x="5229" y="1621"/>
                    <a:pt x="5229" y="1621"/>
                    <a:pt x="5229" y="1621"/>
                  </a:cubicBezTo>
                  <a:lnTo>
                    <a:pt x="5213" y="1622"/>
                  </a:lnTo>
                  <a:close/>
                  <a:moveTo>
                    <a:pt x="899" y="58"/>
                  </a:moveTo>
                  <a:cubicBezTo>
                    <a:pt x="905" y="46"/>
                    <a:pt x="905" y="46"/>
                    <a:pt x="905" y="46"/>
                  </a:cubicBezTo>
                  <a:cubicBezTo>
                    <a:pt x="876" y="42"/>
                    <a:pt x="876" y="42"/>
                    <a:pt x="876" y="42"/>
                  </a:cubicBezTo>
                  <a:cubicBezTo>
                    <a:pt x="861" y="52"/>
                    <a:pt x="861" y="52"/>
                    <a:pt x="861" y="52"/>
                  </a:cubicBezTo>
                  <a:cubicBezTo>
                    <a:pt x="864" y="61"/>
                    <a:pt x="864" y="61"/>
                    <a:pt x="864" y="61"/>
                  </a:cubicBezTo>
                  <a:lnTo>
                    <a:pt x="899" y="58"/>
                  </a:lnTo>
                  <a:close/>
                  <a:moveTo>
                    <a:pt x="771" y="1607"/>
                  </a:moveTo>
                  <a:cubicBezTo>
                    <a:pt x="771" y="1607"/>
                    <a:pt x="773" y="1608"/>
                    <a:pt x="774" y="1608"/>
                  </a:cubicBezTo>
                  <a:cubicBezTo>
                    <a:pt x="773" y="1608"/>
                    <a:pt x="771" y="1607"/>
                    <a:pt x="771" y="1607"/>
                  </a:cubicBezTo>
                  <a:close/>
                  <a:moveTo>
                    <a:pt x="771" y="1607"/>
                  </a:moveTo>
                  <a:cubicBezTo>
                    <a:pt x="770" y="1607"/>
                    <a:pt x="770" y="1607"/>
                    <a:pt x="770" y="1607"/>
                  </a:cubicBezTo>
                  <a:cubicBezTo>
                    <a:pt x="770" y="1607"/>
                    <a:pt x="770" y="1607"/>
                    <a:pt x="771" y="1607"/>
                  </a:cubicBezTo>
                  <a:close/>
                  <a:moveTo>
                    <a:pt x="6034" y="664"/>
                  </a:moveTo>
                  <a:cubicBezTo>
                    <a:pt x="6023" y="650"/>
                    <a:pt x="5993" y="645"/>
                    <a:pt x="5993" y="645"/>
                  </a:cubicBezTo>
                  <a:cubicBezTo>
                    <a:pt x="5962" y="631"/>
                    <a:pt x="5962" y="631"/>
                    <a:pt x="5962" y="631"/>
                  </a:cubicBezTo>
                  <a:cubicBezTo>
                    <a:pt x="5935" y="632"/>
                    <a:pt x="5935" y="632"/>
                    <a:pt x="5935" y="632"/>
                  </a:cubicBezTo>
                  <a:cubicBezTo>
                    <a:pt x="5915" y="619"/>
                    <a:pt x="5915" y="619"/>
                    <a:pt x="5915" y="619"/>
                  </a:cubicBezTo>
                  <a:cubicBezTo>
                    <a:pt x="5854" y="615"/>
                    <a:pt x="5854" y="615"/>
                    <a:pt x="5854" y="615"/>
                  </a:cubicBezTo>
                  <a:cubicBezTo>
                    <a:pt x="5829" y="603"/>
                    <a:pt x="5829" y="603"/>
                    <a:pt x="5829" y="603"/>
                  </a:cubicBezTo>
                  <a:cubicBezTo>
                    <a:pt x="5805" y="605"/>
                    <a:pt x="5805" y="605"/>
                    <a:pt x="5805" y="605"/>
                  </a:cubicBezTo>
                  <a:cubicBezTo>
                    <a:pt x="5838" y="630"/>
                    <a:pt x="5838" y="630"/>
                    <a:pt x="5838" y="630"/>
                  </a:cubicBezTo>
                  <a:cubicBezTo>
                    <a:pt x="5874" y="646"/>
                    <a:pt x="5874" y="646"/>
                    <a:pt x="5874" y="646"/>
                  </a:cubicBezTo>
                  <a:cubicBezTo>
                    <a:pt x="5874" y="646"/>
                    <a:pt x="5834" y="652"/>
                    <a:pt x="5822" y="642"/>
                  </a:cubicBezTo>
                  <a:cubicBezTo>
                    <a:pt x="5810" y="632"/>
                    <a:pt x="5809" y="610"/>
                    <a:pt x="5756" y="592"/>
                  </a:cubicBezTo>
                  <a:cubicBezTo>
                    <a:pt x="5703" y="574"/>
                    <a:pt x="5687" y="567"/>
                    <a:pt x="5633" y="558"/>
                  </a:cubicBezTo>
                  <a:cubicBezTo>
                    <a:pt x="5579" y="549"/>
                    <a:pt x="5466" y="523"/>
                    <a:pt x="5412" y="510"/>
                  </a:cubicBezTo>
                  <a:cubicBezTo>
                    <a:pt x="5358" y="497"/>
                    <a:pt x="5297" y="488"/>
                    <a:pt x="5297" y="488"/>
                  </a:cubicBezTo>
                  <a:cubicBezTo>
                    <a:pt x="5175" y="490"/>
                    <a:pt x="5175" y="490"/>
                    <a:pt x="5175" y="490"/>
                  </a:cubicBezTo>
                  <a:cubicBezTo>
                    <a:pt x="5166" y="478"/>
                    <a:pt x="5166" y="478"/>
                    <a:pt x="5166" y="478"/>
                  </a:cubicBezTo>
                  <a:cubicBezTo>
                    <a:pt x="5135" y="480"/>
                    <a:pt x="5135" y="480"/>
                    <a:pt x="5135" y="480"/>
                  </a:cubicBezTo>
                  <a:cubicBezTo>
                    <a:pt x="5124" y="472"/>
                    <a:pt x="5124" y="472"/>
                    <a:pt x="5124" y="472"/>
                  </a:cubicBezTo>
                  <a:cubicBezTo>
                    <a:pt x="5088" y="471"/>
                    <a:pt x="5088" y="471"/>
                    <a:pt x="5088" y="471"/>
                  </a:cubicBezTo>
                  <a:cubicBezTo>
                    <a:pt x="5105" y="483"/>
                    <a:pt x="5105" y="483"/>
                    <a:pt x="5105" y="483"/>
                  </a:cubicBezTo>
                  <a:cubicBezTo>
                    <a:pt x="5100" y="497"/>
                    <a:pt x="5100" y="497"/>
                    <a:pt x="5100" y="497"/>
                  </a:cubicBezTo>
                  <a:cubicBezTo>
                    <a:pt x="5100" y="497"/>
                    <a:pt x="5199" y="520"/>
                    <a:pt x="5170" y="533"/>
                  </a:cubicBezTo>
                  <a:cubicBezTo>
                    <a:pt x="5141" y="546"/>
                    <a:pt x="5123" y="529"/>
                    <a:pt x="5123" y="529"/>
                  </a:cubicBezTo>
                  <a:cubicBezTo>
                    <a:pt x="5106" y="515"/>
                    <a:pt x="5106" y="515"/>
                    <a:pt x="5106" y="515"/>
                  </a:cubicBezTo>
                  <a:cubicBezTo>
                    <a:pt x="5061" y="515"/>
                    <a:pt x="5061" y="515"/>
                    <a:pt x="5061" y="515"/>
                  </a:cubicBezTo>
                  <a:cubicBezTo>
                    <a:pt x="5024" y="492"/>
                    <a:pt x="5024" y="492"/>
                    <a:pt x="5024" y="492"/>
                  </a:cubicBezTo>
                  <a:cubicBezTo>
                    <a:pt x="5024" y="492"/>
                    <a:pt x="5006" y="496"/>
                    <a:pt x="5002" y="499"/>
                  </a:cubicBezTo>
                  <a:cubicBezTo>
                    <a:pt x="4998" y="502"/>
                    <a:pt x="4966" y="501"/>
                    <a:pt x="4966" y="501"/>
                  </a:cubicBezTo>
                  <a:cubicBezTo>
                    <a:pt x="4962" y="493"/>
                    <a:pt x="4962" y="493"/>
                    <a:pt x="4962" y="493"/>
                  </a:cubicBezTo>
                  <a:cubicBezTo>
                    <a:pt x="4900" y="496"/>
                    <a:pt x="4900" y="496"/>
                    <a:pt x="4900" y="496"/>
                  </a:cubicBezTo>
                  <a:cubicBezTo>
                    <a:pt x="4884" y="484"/>
                    <a:pt x="4884" y="484"/>
                    <a:pt x="4884" y="484"/>
                  </a:cubicBezTo>
                  <a:cubicBezTo>
                    <a:pt x="4879" y="490"/>
                    <a:pt x="4879" y="490"/>
                    <a:pt x="4879" y="490"/>
                  </a:cubicBezTo>
                  <a:cubicBezTo>
                    <a:pt x="4879" y="490"/>
                    <a:pt x="4801" y="483"/>
                    <a:pt x="4806" y="493"/>
                  </a:cubicBezTo>
                  <a:cubicBezTo>
                    <a:pt x="4811" y="503"/>
                    <a:pt x="4840" y="527"/>
                    <a:pt x="4840" y="527"/>
                  </a:cubicBezTo>
                  <a:cubicBezTo>
                    <a:pt x="4840" y="527"/>
                    <a:pt x="4804" y="506"/>
                    <a:pt x="4799" y="501"/>
                  </a:cubicBezTo>
                  <a:cubicBezTo>
                    <a:pt x="4794" y="496"/>
                    <a:pt x="4728" y="488"/>
                    <a:pt x="4728" y="488"/>
                  </a:cubicBezTo>
                  <a:cubicBezTo>
                    <a:pt x="4728" y="488"/>
                    <a:pt x="4718" y="470"/>
                    <a:pt x="4693" y="457"/>
                  </a:cubicBezTo>
                  <a:cubicBezTo>
                    <a:pt x="4668" y="444"/>
                    <a:pt x="4630" y="438"/>
                    <a:pt x="4613" y="437"/>
                  </a:cubicBezTo>
                  <a:cubicBezTo>
                    <a:pt x="4596" y="436"/>
                    <a:pt x="4561" y="432"/>
                    <a:pt x="4561" y="432"/>
                  </a:cubicBezTo>
                  <a:cubicBezTo>
                    <a:pt x="4527" y="425"/>
                    <a:pt x="4527" y="425"/>
                    <a:pt x="4527" y="425"/>
                  </a:cubicBezTo>
                  <a:cubicBezTo>
                    <a:pt x="4518" y="429"/>
                    <a:pt x="4518" y="429"/>
                    <a:pt x="4518" y="429"/>
                  </a:cubicBezTo>
                  <a:cubicBezTo>
                    <a:pt x="4478" y="427"/>
                    <a:pt x="4478" y="427"/>
                    <a:pt x="4478" y="427"/>
                  </a:cubicBezTo>
                  <a:cubicBezTo>
                    <a:pt x="4478" y="427"/>
                    <a:pt x="4473" y="447"/>
                    <a:pt x="4451" y="444"/>
                  </a:cubicBezTo>
                  <a:cubicBezTo>
                    <a:pt x="4429" y="441"/>
                    <a:pt x="4400" y="439"/>
                    <a:pt x="4400" y="439"/>
                  </a:cubicBezTo>
                  <a:cubicBezTo>
                    <a:pt x="4400" y="439"/>
                    <a:pt x="4370" y="419"/>
                    <a:pt x="4353" y="418"/>
                  </a:cubicBezTo>
                  <a:cubicBezTo>
                    <a:pt x="4336" y="417"/>
                    <a:pt x="4327" y="420"/>
                    <a:pt x="4327" y="420"/>
                  </a:cubicBezTo>
                  <a:cubicBezTo>
                    <a:pt x="4321" y="409"/>
                    <a:pt x="4321" y="409"/>
                    <a:pt x="4321" y="409"/>
                  </a:cubicBezTo>
                  <a:cubicBezTo>
                    <a:pt x="4296" y="407"/>
                    <a:pt x="4296" y="407"/>
                    <a:pt x="4296" y="407"/>
                  </a:cubicBezTo>
                  <a:cubicBezTo>
                    <a:pt x="4253" y="403"/>
                    <a:pt x="4253" y="403"/>
                    <a:pt x="4253" y="403"/>
                  </a:cubicBezTo>
                  <a:cubicBezTo>
                    <a:pt x="4277" y="395"/>
                    <a:pt x="4277" y="395"/>
                    <a:pt x="4277" y="395"/>
                  </a:cubicBezTo>
                  <a:cubicBezTo>
                    <a:pt x="4251" y="382"/>
                    <a:pt x="4251" y="382"/>
                    <a:pt x="4251" y="382"/>
                  </a:cubicBezTo>
                  <a:cubicBezTo>
                    <a:pt x="4251" y="382"/>
                    <a:pt x="4158" y="369"/>
                    <a:pt x="4155" y="375"/>
                  </a:cubicBezTo>
                  <a:cubicBezTo>
                    <a:pt x="4152" y="381"/>
                    <a:pt x="4164" y="400"/>
                    <a:pt x="4149" y="401"/>
                  </a:cubicBezTo>
                  <a:cubicBezTo>
                    <a:pt x="4134" y="402"/>
                    <a:pt x="4114" y="398"/>
                    <a:pt x="4114" y="398"/>
                  </a:cubicBezTo>
                  <a:cubicBezTo>
                    <a:pt x="4126" y="390"/>
                    <a:pt x="4126" y="390"/>
                    <a:pt x="4126" y="390"/>
                  </a:cubicBezTo>
                  <a:cubicBezTo>
                    <a:pt x="4116" y="380"/>
                    <a:pt x="4116" y="380"/>
                    <a:pt x="4116" y="380"/>
                  </a:cubicBezTo>
                  <a:cubicBezTo>
                    <a:pt x="4116" y="380"/>
                    <a:pt x="4110" y="380"/>
                    <a:pt x="4096" y="382"/>
                  </a:cubicBezTo>
                  <a:cubicBezTo>
                    <a:pt x="4082" y="384"/>
                    <a:pt x="4068" y="379"/>
                    <a:pt x="4068" y="379"/>
                  </a:cubicBezTo>
                  <a:cubicBezTo>
                    <a:pt x="4079" y="374"/>
                    <a:pt x="4079" y="374"/>
                    <a:pt x="4079" y="374"/>
                  </a:cubicBezTo>
                  <a:cubicBezTo>
                    <a:pt x="4109" y="371"/>
                    <a:pt x="4109" y="371"/>
                    <a:pt x="4109" y="371"/>
                  </a:cubicBezTo>
                  <a:cubicBezTo>
                    <a:pt x="4147" y="394"/>
                    <a:pt x="4147" y="394"/>
                    <a:pt x="4147" y="394"/>
                  </a:cubicBezTo>
                  <a:cubicBezTo>
                    <a:pt x="4149" y="375"/>
                    <a:pt x="4149" y="375"/>
                    <a:pt x="4149" y="375"/>
                  </a:cubicBezTo>
                  <a:cubicBezTo>
                    <a:pt x="4110" y="362"/>
                    <a:pt x="4110" y="362"/>
                    <a:pt x="4110" y="362"/>
                  </a:cubicBezTo>
                  <a:cubicBezTo>
                    <a:pt x="4037" y="366"/>
                    <a:pt x="4037" y="366"/>
                    <a:pt x="4037" y="366"/>
                  </a:cubicBezTo>
                  <a:cubicBezTo>
                    <a:pt x="4036" y="357"/>
                    <a:pt x="4036" y="357"/>
                    <a:pt x="4036" y="357"/>
                  </a:cubicBezTo>
                  <a:cubicBezTo>
                    <a:pt x="3955" y="362"/>
                    <a:pt x="3955" y="362"/>
                    <a:pt x="3955" y="362"/>
                  </a:cubicBezTo>
                  <a:cubicBezTo>
                    <a:pt x="3924" y="349"/>
                    <a:pt x="3924" y="349"/>
                    <a:pt x="3924" y="349"/>
                  </a:cubicBezTo>
                  <a:cubicBezTo>
                    <a:pt x="3911" y="349"/>
                    <a:pt x="3911" y="349"/>
                    <a:pt x="3911" y="349"/>
                  </a:cubicBezTo>
                  <a:cubicBezTo>
                    <a:pt x="3936" y="365"/>
                    <a:pt x="3936" y="365"/>
                    <a:pt x="3936" y="365"/>
                  </a:cubicBezTo>
                  <a:cubicBezTo>
                    <a:pt x="3936" y="365"/>
                    <a:pt x="3884" y="364"/>
                    <a:pt x="3892" y="372"/>
                  </a:cubicBezTo>
                  <a:cubicBezTo>
                    <a:pt x="3900" y="380"/>
                    <a:pt x="3910" y="385"/>
                    <a:pt x="3910" y="385"/>
                  </a:cubicBezTo>
                  <a:cubicBezTo>
                    <a:pt x="3931" y="383"/>
                    <a:pt x="3931" y="383"/>
                    <a:pt x="3931" y="383"/>
                  </a:cubicBezTo>
                  <a:cubicBezTo>
                    <a:pt x="3931" y="388"/>
                    <a:pt x="3931" y="388"/>
                    <a:pt x="3931" y="388"/>
                  </a:cubicBezTo>
                  <a:cubicBezTo>
                    <a:pt x="3970" y="414"/>
                    <a:pt x="3970" y="414"/>
                    <a:pt x="3970" y="414"/>
                  </a:cubicBezTo>
                  <a:cubicBezTo>
                    <a:pt x="3970" y="414"/>
                    <a:pt x="3964" y="415"/>
                    <a:pt x="3949" y="414"/>
                  </a:cubicBezTo>
                  <a:cubicBezTo>
                    <a:pt x="3934" y="413"/>
                    <a:pt x="3914" y="398"/>
                    <a:pt x="3909" y="403"/>
                  </a:cubicBezTo>
                  <a:cubicBezTo>
                    <a:pt x="3904" y="408"/>
                    <a:pt x="3900" y="411"/>
                    <a:pt x="3900" y="411"/>
                  </a:cubicBezTo>
                  <a:cubicBezTo>
                    <a:pt x="3917" y="425"/>
                    <a:pt x="3917" y="425"/>
                    <a:pt x="3917" y="425"/>
                  </a:cubicBezTo>
                  <a:cubicBezTo>
                    <a:pt x="3881" y="420"/>
                    <a:pt x="3881" y="420"/>
                    <a:pt x="3881" y="420"/>
                  </a:cubicBezTo>
                  <a:cubicBezTo>
                    <a:pt x="3881" y="420"/>
                    <a:pt x="3832" y="404"/>
                    <a:pt x="3824" y="405"/>
                  </a:cubicBezTo>
                  <a:cubicBezTo>
                    <a:pt x="3816" y="406"/>
                    <a:pt x="3788" y="418"/>
                    <a:pt x="3788" y="418"/>
                  </a:cubicBezTo>
                  <a:cubicBezTo>
                    <a:pt x="3743" y="414"/>
                    <a:pt x="3743" y="414"/>
                    <a:pt x="3743" y="414"/>
                  </a:cubicBezTo>
                  <a:cubicBezTo>
                    <a:pt x="3743" y="414"/>
                    <a:pt x="3705" y="396"/>
                    <a:pt x="3702" y="392"/>
                  </a:cubicBezTo>
                  <a:cubicBezTo>
                    <a:pt x="3699" y="388"/>
                    <a:pt x="3692" y="398"/>
                    <a:pt x="3695" y="406"/>
                  </a:cubicBezTo>
                  <a:cubicBezTo>
                    <a:pt x="3698" y="414"/>
                    <a:pt x="3725" y="442"/>
                    <a:pt x="3709" y="443"/>
                  </a:cubicBezTo>
                  <a:cubicBezTo>
                    <a:pt x="3693" y="444"/>
                    <a:pt x="3614" y="415"/>
                    <a:pt x="3611" y="413"/>
                  </a:cubicBezTo>
                  <a:cubicBezTo>
                    <a:pt x="3608" y="411"/>
                    <a:pt x="3589" y="394"/>
                    <a:pt x="3589" y="394"/>
                  </a:cubicBezTo>
                  <a:cubicBezTo>
                    <a:pt x="3587" y="404"/>
                    <a:pt x="3587" y="404"/>
                    <a:pt x="3587" y="404"/>
                  </a:cubicBezTo>
                  <a:cubicBezTo>
                    <a:pt x="3550" y="393"/>
                    <a:pt x="3550" y="393"/>
                    <a:pt x="3550" y="393"/>
                  </a:cubicBezTo>
                  <a:cubicBezTo>
                    <a:pt x="3533" y="381"/>
                    <a:pt x="3533" y="381"/>
                    <a:pt x="3533" y="381"/>
                  </a:cubicBezTo>
                  <a:cubicBezTo>
                    <a:pt x="3533" y="381"/>
                    <a:pt x="3571" y="391"/>
                    <a:pt x="3577" y="386"/>
                  </a:cubicBezTo>
                  <a:cubicBezTo>
                    <a:pt x="3583" y="381"/>
                    <a:pt x="3554" y="367"/>
                    <a:pt x="3554" y="367"/>
                  </a:cubicBezTo>
                  <a:cubicBezTo>
                    <a:pt x="3531" y="367"/>
                    <a:pt x="3531" y="367"/>
                    <a:pt x="3531" y="367"/>
                  </a:cubicBezTo>
                  <a:cubicBezTo>
                    <a:pt x="3531" y="367"/>
                    <a:pt x="3542" y="361"/>
                    <a:pt x="3535" y="356"/>
                  </a:cubicBezTo>
                  <a:cubicBezTo>
                    <a:pt x="3528" y="351"/>
                    <a:pt x="3508" y="351"/>
                    <a:pt x="3508" y="351"/>
                  </a:cubicBezTo>
                  <a:cubicBezTo>
                    <a:pt x="3516" y="342"/>
                    <a:pt x="3516" y="342"/>
                    <a:pt x="3516" y="342"/>
                  </a:cubicBezTo>
                  <a:cubicBezTo>
                    <a:pt x="3516" y="342"/>
                    <a:pt x="3484" y="333"/>
                    <a:pt x="3480" y="333"/>
                  </a:cubicBezTo>
                  <a:cubicBezTo>
                    <a:pt x="3476" y="333"/>
                    <a:pt x="3461" y="323"/>
                    <a:pt x="3461" y="323"/>
                  </a:cubicBezTo>
                  <a:cubicBezTo>
                    <a:pt x="3430" y="323"/>
                    <a:pt x="3430" y="323"/>
                    <a:pt x="3430" y="323"/>
                  </a:cubicBezTo>
                  <a:cubicBezTo>
                    <a:pt x="3430" y="323"/>
                    <a:pt x="3439" y="326"/>
                    <a:pt x="3416" y="327"/>
                  </a:cubicBezTo>
                  <a:cubicBezTo>
                    <a:pt x="3393" y="328"/>
                    <a:pt x="3378" y="320"/>
                    <a:pt x="3378" y="320"/>
                  </a:cubicBezTo>
                  <a:cubicBezTo>
                    <a:pt x="3364" y="326"/>
                    <a:pt x="3364" y="326"/>
                    <a:pt x="3364" y="326"/>
                  </a:cubicBezTo>
                  <a:cubicBezTo>
                    <a:pt x="3362" y="317"/>
                    <a:pt x="3362" y="317"/>
                    <a:pt x="3362" y="317"/>
                  </a:cubicBezTo>
                  <a:cubicBezTo>
                    <a:pt x="3330" y="311"/>
                    <a:pt x="3330" y="311"/>
                    <a:pt x="3330" y="311"/>
                  </a:cubicBezTo>
                  <a:cubicBezTo>
                    <a:pt x="3323" y="305"/>
                    <a:pt x="3323" y="305"/>
                    <a:pt x="3323" y="305"/>
                  </a:cubicBezTo>
                  <a:cubicBezTo>
                    <a:pt x="3318" y="318"/>
                    <a:pt x="3318" y="318"/>
                    <a:pt x="3318" y="318"/>
                  </a:cubicBezTo>
                  <a:cubicBezTo>
                    <a:pt x="3309" y="319"/>
                    <a:pt x="3309" y="319"/>
                    <a:pt x="3309" y="319"/>
                  </a:cubicBezTo>
                  <a:cubicBezTo>
                    <a:pt x="3327" y="334"/>
                    <a:pt x="3327" y="334"/>
                    <a:pt x="3327" y="334"/>
                  </a:cubicBezTo>
                  <a:cubicBezTo>
                    <a:pt x="3344" y="354"/>
                    <a:pt x="3344" y="354"/>
                    <a:pt x="3344" y="354"/>
                  </a:cubicBezTo>
                  <a:cubicBezTo>
                    <a:pt x="3310" y="350"/>
                    <a:pt x="3310" y="350"/>
                    <a:pt x="3310" y="350"/>
                  </a:cubicBezTo>
                  <a:cubicBezTo>
                    <a:pt x="3306" y="344"/>
                    <a:pt x="3306" y="344"/>
                    <a:pt x="3306" y="344"/>
                  </a:cubicBezTo>
                  <a:cubicBezTo>
                    <a:pt x="3262" y="347"/>
                    <a:pt x="3262" y="347"/>
                    <a:pt x="3262" y="347"/>
                  </a:cubicBezTo>
                  <a:cubicBezTo>
                    <a:pt x="3251" y="351"/>
                    <a:pt x="3251" y="351"/>
                    <a:pt x="3251" y="351"/>
                  </a:cubicBezTo>
                  <a:cubicBezTo>
                    <a:pt x="3250" y="343"/>
                    <a:pt x="3250" y="343"/>
                    <a:pt x="3250" y="343"/>
                  </a:cubicBezTo>
                  <a:cubicBezTo>
                    <a:pt x="3221" y="349"/>
                    <a:pt x="3221" y="349"/>
                    <a:pt x="3221" y="349"/>
                  </a:cubicBezTo>
                  <a:cubicBezTo>
                    <a:pt x="3216" y="341"/>
                    <a:pt x="3216" y="341"/>
                    <a:pt x="3216" y="341"/>
                  </a:cubicBezTo>
                  <a:cubicBezTo>
                    <a:pt x="3178" y="342"/>
                    <a:pt x="3178" y="342"/>
                    <a:pt x="3178" y="342"/>
                  </a:cubicBezTo>
                  <a:cubicBezTo>
                    <a:pt x="3156" y="335"/>
                    <a:pt x="3156" y="335"/>
                    <a:pt x="3156" y="335"/>
                  </a:cubicBezTo>
                  <a:cubicBezTo>
                    <a:pt x="3167" y="321"/>
                    <a:pt x="3167" y="321"/>
                    <a:pt x="3167" y="321"/>
                  </a:cubicBezTo>
                  <a:cubicBezTo>
                    <a:pt x="3082" y="320"/>
                    <a:pt x="3082" y="320"/>
                    <a:pt x="3082" y="320"/>
                  </a:cubicBezTo>
                  <a:cubicBezTo>
                    <a:pt x="3077" y="314"/>
                    <a:pt x="3077" y="314"/>
                    <a:pt x="3077" y="314"/>
                  </a:cubicBezTo>
                  <a:cubicBezTo>
                    <a:pt x="3071" y="317"/>
                    <a:pt x="3071" y="317"/>
                    <a:pt x="3071" y="317"/>
                  </a:cubicBezTo>
                  <a:cubicBezTo>
                    <a:pt x="3065" y="313"/>
                    <a:pt x="3065" y="313"/>
                    <a:pt x="3065" y="313"/>
                  </a:cubicBezTo>
                  <a:cubicBezTo>
                    <a:pt x="3030" y="315"/>
                    <a:pt x="3030" y="315"/>
                    <a:pt x="3030" y="315"/>
                  </a:cubicBezTo>
                  <a:cubicBezTo>
                    <a:pt x="3034" y="323"/>
                    <a:pt x="3034" y="323"/>
                    <a:pt x="3034" y="323"/>
                  </a:cubicBezTo>
                  <a:cubicBezTo>
                    <a:pt x="2997" y="319"/>
                    <a:pt x="2997" y="319"/>
                    <a:pt x="2997" y="319"/>
                  </a:cubicBezTo>
                  <a:cubicBezTo>
                    <a:pt x="2987" y="324"/>
                    <a:pt x="2987" y="324"/>
                    <a:pt x="2987" y="324"/>
                  </a:cubicBezTo>
                  <a:cubicBezTo>
                    <a:pt x="3008" y="331"/>
                    <a:pt x="3008" y="331"/>
                    <a:pt x="3008" y="331"/>
                  </a:cubicBezTo>
                  <a:cubicBezTo>
                    <a:pt x="2981" y="330"/>
                    <a:pt x="2981" y="330"/>
                    <a:pt x="2981" y="330"/>
                  </a:cubicBezTo>
                  <a:cubicBezTo>
                    <a:pt x="2978" y="318"/>
                    <a:pt x="2978" y="318"/>
                    <a:pt x="2978" y="318"/>
                  </a:cubicBezTo>
                  <a:cubicBezTo>
                    <a:pt x="2961" y="303"/>
                    <a:pt x="2961" y="303"/>
                    <a:pt x="2961" y="303"/>
                  </a:cubicBezTo>
                  <a:cubicBezTo>
                    <a:pt x="2947" y="303"/>
                    <a:pt x="2947" y="303"/>
                    <a:pt x="2947" y="303"/>
                  </a:cubicBezTo>
                  <a:cubicBezTo>
                    <a:pt x="2954" y="318"/>
                    <a:pt x="2954" y="318"/>
                    <a:pt x="2954" y="318"/>
                  </a:cubicBezTo>
                  <a:cubicBezTo>
                    <a:pt x="2919" y="318"/>
                    <a:pt x="2919" y="318"/>
                    <a:pt x="2919" y="318"/>
                  </a:cubicBezTo>
                  <a:cubicBezTo>
                    <a:pt x="2915" y="313"/>
                    <a:pt x="2915" y="313"/>
                    <a:pt x="2915" y="313"/>
                  </a:cubicBezTo>
                  <a:cubicBezTo>
                    <a:pt x="2906" y="313"/>
                    <a:pt x="2906" y="313"/>
                    <a:pt x="2906" y="313"/>
                  </a:cubicBezTo>
                  <a:cubicBezTo>
                    <a:pt x="2902" y="303"/>
                    <a:pt x="2902" y="303"/>
                    <a:pt x="2902" y="303"/>
                  </a:cubicBezTo>
                  <a:cubicBezTo>
                    <a:pt x="2893" y="303"/>
                    <a:pt x="2893" y="303"/>
                    <a:pt x="2893" y="303"/>
                  </a:cubicBezTo>
                  <a:cubicBezTo>
                    <a:pt x="2882" y="306"/>
                    <a:pt x="2882" y="306"/>
                    <a:pt x="2882" y="306"/>
                  </a:cubicBezTo>
                  <a:cubicBezTo>
                    <a:pt x="2866" y="298"/>
                    <a:pt x="2866" y="298"/>
                    <a:pt x="2866" y="298"/>
                  </a:cubicBezTo>
                  <a:cubicBezTo>
                    <a:pt x="2846" y="312"/>
                    <a:pt x="2846" y="312"/>
                    <a:pt x="2846" y="312"/>
                  </a:cubicBezTo>
                  <a:cubicBezTo>
                    <a:pt x="2882" y="316"/>
                    <a:pt x="2882" y="316"/>
                    <a:pt x="2882" y="316"/>
                  </a:cubicBezTo>
                  <a:cubicBezTo>
                    <a:pt x="2890" y="317"/>
                    <a:pt x="2890" y="317"/>
                    <a:pt x="2890" y="317"/>
                  </a:cubicBezTo>
                  <a:cubicBezTo>
                    <a:pt x="2890" y="317"/>
                    <a:pt x="2877" y="328"/>
                    <a:pt x="2870" y="328"/>
                  </a:cubicBezTo>
                  <a:cubicBezTo>
                    <a:pt x="2863" y="328"/>
                    <a:pt x="2858" y="327"/>
                    <a:pt x="2852" y="329"/>
                  </a:cubicBezTo>
                  <a:cubicBezTo>
                    <a:pt x="2846" y="331"/>
                    <a:pt x="2844" y="337"/>
                    <a:pt x="2839" y="337"/>
                  </a:cubicBezTo>
                  <a:cubicBezTo>
                    <a:pt x="2834" y="337"/>
                    <a:pt x="2790" y="338"/>
                    <a:pt x="2790" y="338"/>
                  </a:cubicBezTo>
                  <a:cubicBezTo>
                    <a:pt x="2768" y="341"/>
                    <a:pt x="2768" y="341"/>
                    <a:pt x="2768" y="341"/>
                  </a:cubicBezTo>
                  <a:cubicBezTo>
                    <a:pt x="2758" y="358"/>
                    <a:pt x="2758" y="358"/>
                    <a:pt x="2758" y="358"/>
                  </a:cubicBezTo>
                  <a:cubicBezTo>
                    <a:pt x="2742" y="354"/>
                    <a:pt x="2742" y="354"/>
                    <a:pt x="2742" y="354"/>
                  </a:cubicBezTo>
                  <a:cubicBezTo>
                    <a:pt x="2742" y="354"/>
                    <a:pt x="2745" y="338"/>
                    <a:pt x="2753" y="334"/>
                  </a:cubicBezTo>
                  <a:cubicBezTo>
                    <a:pt x="2761" y="330"/>
                    <a:pt x="2773" y="330"/>
                    <a:pt x="2773" y="330"/>
                  </a:cubicBezTo>
                  <a:cubicBezTo>
                    <a:pt x="2778" y="319"/>
                    <a:pt x="2778" y="319"/>
                    <a:pt x="2778" y="319"/>
                  </a:cubicBezTo>
                  <a:cubicBezTo>
                    <a:pt x="2806" y="316"/>
                    <a:pt x="2806" y="316"/>
                    <a:pt x="2806" y="316"/>
                  </a:cubicBezTo>
                  <a:cubicBezTo>
                    <a:pt x="2836" y="294"/>
                    <a:pt x="2836" y="294"/>
                    <a:pt x="2836" y="294"/>
                  </a:cubicBezTo>
                  <a:cubicBezTo>
                    <a:pt x="2836" y="294"/>
                    <a:pt x="2835" y="281"/>
                    <a:pt x="2847" y="276"/>
                  </a:cubicBezTo>
                  <a:cubicBezTo>
                    <a:pt x="2859" y="271"/>
                    <a:pt x="2908" y="272"/>
                    <a:pt x="2906" y="254"/>
                  </a:cubicBezTo>
                  <a:cubicBezTo>
                    <a:pt x="2904" y="236"/>
                    <a:pt x="2889" y="232"/>
                    <a:pt x="2889" y="232"/>
                  </a:cubicBezTo>
                  <a:cubicBezTo>
                    <a:pt x="2862" y="234"/>
                    <a:pt x="2862" y="234"/>
                    <a:pt x="2862" y="234"/>
                  </a:cubicBezTo>
                  <a:cubicBezTo>
                    <a:pt x="2885" y="224"/>
                    <a:pt x="2885" y="224"/>
                    <a:pt x="2885" y="224"/>
                  </a:cubicBezTo>
                  <a:cubicBezTo>
                    <a:pt x="2885" y="224"/>
                    <a:pt x="2865" y="209"/>
                    <a:pt x="2860" y="210"/>
                  </a:cubicBezTo>
                  <a:cubicBezTo>
                    <a:pt x="2855" y="211"/>
                    <a:pt x="2838" y="212"/>
                    <a:pt x="2838" y="212"/>
                  </a:cubicBezTo>
                  <a:cubicBezTo>
                    <a:pt x="2838" y="212"/>
                    <a:pt x="2832" y="196"/>
                    <a:pt x="2819" y="196"/>
                  </a:cubicBezTo>
                  <a:cubicBezTo>
                    <a:pt x="2806" y="196"/>
                    <a:pt x="2792" y="201"/>
                    <a:pt x="2792" y="201"/>
                  </a:cubicBezTo>
                  <a:cubicBezTo>
                    <a:pt x="2756" y="192"/>
                    <a:pt x="2756" y="192"/>
                    <a:pt x="2756" y="192"/>
                  </a:cubicBezTo>
                  <a:cubicBezTo>
                    <a:pt x="2662" y="189"/>
                    <a:pt x="2662" y="189"/>
                    <a:pt x="2662" y="189"/>
                  </a:cubicBezTo>
                  <a:cubicBezTo>
                    <a:pt x="2665" y="201"/>
                    <a:pt x="2665" y="201"/>
                    <a:pt x="2665" y="201"/>
                  </a:cubicBezTo>
                  <a:cubicBezTo>
                    <a:pt x="2620" y="201"/>
                    <a:pt x="2620" y="201"/>
                    <a:pt x="2620" y="201"/>
                  </a:cubicBezTo>
                  <a:cubicBezTo>
                    <a:pt x="2620" y="201"/>
                    <a:pt x="2639" y="184"/>
                    <a:pt x="2627" y="179"/>
                  </a:cubicBezTo>
                  <a:cubicBezTo>
                    <a:pt x="2615" y="174"/>
                    <a:pt x="2564" y="180"/>
                    <a:pt x="2564" y="180"/>
                  </a:cubicBezTo>
                  <a:cubicBezTo>
                    <a:pt x="2523" y="176"/>
                    <a:pt x="2523" y="176"/>
                    <a:pt x="2523" y="176"/>
                  </a:cubicBezTo>
                  <a:cubicBezTo>
                    <a:pt x="2523" y="176"/>
                    <a:pt x="2570" y="174"/>
                    <a:pt x="2564" y="165"/>
                  </a:cubicBezTo>
                  <a:cubicBezTo>
                    <a:pt x="2558" y="156"/>
                    <a:pt x="2511" y="155"/>
                    <a:pt x="2511" y="155"/>
                  </a:cubicBezTo>
                  <a:cubicBezTo>
                    <a:pt x="2483" y="151"/>
                    <a:pt x="2483" y="151"/>
                    <a:pt x="2483" y="151"/>
                  </a:cubicBezTo>
                  <a:cubicBezTo>
                    <a:pt x="2480" y="161"/>
                    <a:pt x="2480" y="161"/>
                    <a:pt x="2480" y="161"/>
                  </a:cubicBezTo>
                  <a:cubicBezTo>
                    <a:pt x="2480" y="161"/>
                    <a:pt x="2431" y="159"/>
                    <a:pt x="2435" y="173"/>
                  </a:cubicBezTo>
                  <a:cubicBezTo>
                    <a:pt x="2439" y="187"/>
                    <a:pt x="2485" y="202"/>
                    <a:pt x="2485" y="202"/>
                  </a:cubicBezTo>
                  <a:cubicBezTo>
                    <a:pt x="2389" y="196"/>
                    <a:pt x="2389" y="196"/>
                    <a:pt x="2389" y="196"/>
                  </a:cubicBezTo>
                  <a:cubicBezTo>
                    <a:pt x="2423" y="210"/>
                    <a:pt x="2423" y="210"/>
                    <a:pt x="2423" y="210"/>
                  </a:cubicBezTo>
                  <a:cubicBezTo>
                    <a:pt x="2388" y="215"/>
                    <a:pt x="2388" y="215"/>
                    <a:pt x="2388" y="215"/>
                  </a:cubicBezTo>
                  <a:cubicBezTo>
                    <a:pt x="2388" y="215"/>
                    <a:pt x="2331" y="233"/>
                    <a:pt x="2321" y="227"/>
                  </a:cubicBezTo>
                  <a:cubicBezTo>
                    <a:pt x="2311" y="221"/>
                    <a:pt x="2326" y="209"/>
                    <a:pt x="2326" y="209"/>
                  </a:cubicBezTo>
                  <a:cubicBezTo>
                    <a:pt x="2326" y="209"/>
                    <a:pt x="2278" y="209"/>
                    <a:pt x="2269" y="211"/>
                  </a:cubicBezTo>
                  <a:cubicBezTo>
                    <a:pt x="2260" y="213"/>
                    <a:pt x="2246" y="225"/>
                    <a:pt x="2246" y="225"/>
                  </a:cubicBezTo>
                  <a:cubicBezTo>
                    <a:pt x="2246" y="225"/>
                    <a:pt x="2183" y="230"/>
                    <a:pt x="2168" y="233"/>
                  </a:cubicBezTo>
                  <a:cubicBezTo>
                    <a:pt x="2153" y="236"/>
                    <a:pt x="2120" y="243"/>
                    <a:pt x="2120" y="243"/>
                  </a:cubicBezTo>
                  <a:cubicBezTo>
                    <a:pt x="2091" y="266"/>
                    <a:pt x="2091" y="266"/>
                    <a:pt x="2091" y="266"/>
                  </a:cubicBezTo>
                  <a:cubicBezTo>
                    <a:pt x="2091" y="266"/>
                    <a:pt x="2059" y="264"/>
                    <a:pt x="2073" y="278"/>
                  </a:cubicBezTo>
                  <a:cubicBezTo>
                    <a:pt x="2087" y="292"/>
                    <a:pt x="2112" y="302"/>
                    <a:pt x="2112" y="302"/>
                  </a:cubicBezTo>
                  <a:cubicBezTo>
                    <a:pt x="2082" y="308"/>
                    <a:pt x="2082" y="308"/>
                    <a:pt x="2082" y="308"/>
                  </a:cubicBezTo>
                  <a:cubicBezTo>
                    <a:pt x="2068" y="317"/>
                    <a:pt x="2068" y="317"/>
                    <a:pt x="2068" y="317"/>
                  </a:cubicBezTo>
                  <a:cubicBezTo>
                    <a:pt x="2001" y="315"/>
                    <a:pt x="2001" y="315"/>
                    <a:pt x="2001" y="315"/>
                  </a:cubicBezTo>
                  <a:cubicBezTo>
                    <a:pt x="1996" y="320"/>
                    <a:pt x="1996" y="320"/>
                    <a:pt x="1996" y="320"/>
                  </a:cubicBezTo>
                  <a:cubicBezTo>
                    <a:pt x="1971" y="311"/>
                    <a:pt x="1971" y="311"/>
                    <a:pt x="1971" y="311"/>
                  </a:cubicBezTo>
                  <a:cubicBezTo>
                    <a:pt x="1960" y="318"/>
                    <a:pt x="1960" y="318"/>
                    <a:pt x="1960" y="318"/>
                  </a:cubicBezTo>
                  <a:cubicBezTo>
                    <a:pt x="1960" y="318"/>
                    <a:pt x="1922" y="314"/>
                    <a:pt x="1920" y="322"/>
                  </a:cubicBezTo>
                  <a:cubicBezTo>
                    <a:pt x="1918" y="330"/>
                    <a:pt x="1919" y="345"/>
                    <a:pt x="1930" y="347"/>
                  </a:cubicBezTo>
                  <a:cubicBezTo>
                    <a:pt x="1941" y="349"/>
                    <a:pt x="1947" y="365"/>
                    <a:pt x="1947" y="365"/>
                  </a:cubicBezTo>
                  <a:cubicBezTo>
                    <a:pt x="1947" y="365"/>
                    <a:pt x="1982" y="375"/>
                    <a:pt x="1991" y="375"/>
                  </a:cubicBezTo>
                  <a:cubicBezTo>
                    <a:pt x="2000" y="375"/>
                    <a:pt x="2019" y="380"/>
                    <a:pt x="2026" y="383"/>
                  </a:cubicBezTo>
                  <a:cubicBezTo>
                    <a:pt x="2033" y="386"/>
                    <a:pt x="2049" y="402"/>
                    <a:pt x="2038" y="402"/>
                  </a:cubicBezTo>
                  <a:cubicBezTo>
                    <a:pt x="2027" y="402"/>
                    <a:pt x="2003" y="404"/>
                    <a:pt x="2003" y="404"/>
                  </a:cubicBezTo>
                  <a:cubicBezTo>
                    <a:pt x="2003" y="404"/>
                    <a:pt x="1957" y="384"/>
                    <a:pt x="1941" y="380"/>
                  </a:cubicBezTo>
                  <a:cubicBezTo>
                    <a:pt x="1925" y="376"/>
                    <a:pt x="1901" y="373"/>
                    <a:pt x="1893" y="373"/>
                  </a:cubicBezTo>
                  <a:cubicBezTo>
                    <a:pt x="1885" y="373"/>
                    <a:pt x="1864" y="371"/>
                    <a:pt x="1866" y="379"/>
                  </a:cubicBezTo>
                  <a:cubicBezTo>
                    <a:pt x="1868" y="387"/>
                    <a:pt x="1894" y="397"/>
                    <a:pt x="1877" y="398"/>
                  </a:cubicBezTo>
                  <a:cubicBezTo>
                    <a:pt x="1860" y="399"/>
                    <a:pt x="1854" y="387"/>
                    <a:pt x="1844" y="387"/>
                  </a:cubicBezTo>
                  <a:cubicBezTo>
                    <a:pt x="1834" y="387"/>
                    <a:pt x="1820" y="377"/>
                    <a:pt x="1819" y="390"/>
                  </a:cubicBezTo>
                  <a:cubicBezTo>
                    <a:pt x="1818" y="403"/>
                    <a:pt x="1832" y="416"/>
                    <a:pt x="1847" y="415"/>
                  </a:cubicBezTo>
                  <a:cubicBezTo>
                    <a:pt x="1862" y="414"/>
                    <a:pt x="1885" y="421"/>
                    <a:pt x="1895" y="421"/>
                  </a:cubicBezTo>
                  <a:cubicBezTo>
                    <a:pt x="1905" y="421"/>
                    <a:pt x="1921" y="437"/>
                    <a:pt x="1921" y="437"/>
                  </a:cubicBezTo>
                  <a:cubicBezTo>
                    <a:pt x="1900" y="437"/>
                    <a:pt x="1900" y="437"/>
                    <a:pt x="1900" y="437"/>
                  </a:cubicBezTo>
                  <a:cubicBezTo>
                    <a:pt x="1900" y="437"/>
                    <a:pt x="1894" y="427"/>
                    <a:pt x="1880" y="427"/>
                  </a:cubicBezTo>
                  <a:cubicBezTo>
                    <a:pt x="1866" y="427"/>
                    <a:pt x="1823" y="425"/>
                    <a:pt x="1823" y="425"/>
                  </a:cubicBezTo>
                  <a:cubicBezTo>
                    <a:pt x="1820" y="417"/>
                    <a:pt x="1820" y="417"/>
                    <a:pt x="1820" y="417"/>
                  </a:cubicBezTo>
                  <a:cubicBezTo>
                    <a:pt x="1803" y="417"/>
                    <a:pt x="1803" y="417"/>
                    <a:pt x="1803" y="417"/>
                  </a:cubicBezTo>
                  <a:cubicBezTo>
                    <a:pt x="1800" y="406"/>
                    <a:pt x="1800" y="406"/>
                    <a:pt x="1800" y="406"/>
                  </a:cubicBezTo>
                  <a:cubicBezTo>
                    <a:pt x="1778" y="395"/>
                    <a:pt x="1778" y="395"/>
                    <a:pt x="1778" y="395"/>
                  </a:cubicBezTo>
                  <a:cubicBezTo>
                    <a:pt x="1778" y="395"/>
                    <a:pt x="1803" y="383"/>
                    <a:pt x="1793" y="374"/>
                  </a:cubicBezTo>
                  <a:cubicBezTo>
                    <a:pt x="1783" y="365"/>
                    <a:pt x="1769" y="354"/>
                    <a:pt x="1769" y="354"/>
                  </a:cubicBezTo>
                  <a:cubicBezTo>
                    <a:pt x="1748" y="353"/>
                    <a:pt x="1748" y="353"/>
                    <a:pt x="1748" y="353"/>
                  </a:cubicBezTo>
                  <a:cubicBezTo>
                    <a:pt x="1748" y="353"/>
                    <a:pt x="1778" y="370"/>
                    <a:pt x="1769" y="378"/>
                  </a:cubicBezTo>
                  <a:cubicBezTo>
                    <a:pt x="1760" y="386"/>
                    <a:pt x="1740" y="389"/>
                    <a:pt x="1740" y="389"/>
                  </a:cubicBezTo>
                  <a:cubicBezTo>
                    <a:pt x="1727" y="416"/>
                    <a:pt x="1727" y="416"/>
                    <a:pt x="1727" y="416"/>
                  </a:cubicBezTo>
                  <a:cubicBezTo>
                    <a:pt x="1776" y="441"/>
                    <a:pt x="1776" y="441"/>
                    <a:pt x="1776" y="441"/>
                  </a:cubicBezTo>
                  <a:cubicBezTo>
                    <a:pt x="1776" y="441"/>
                    <a:pt x="1789" y="436"/>
                    <a:pt x="1789" y="442"/>
                  </a:cubicBezTo>
                  <a:cubicBezTo>
                    <a:pt x="1789" y="448"/>
                    <a:pt x="1782" y="479"/>
                    <a:pt x="1782" y="479"/>
                  </a:cubicBezTo>
                  <a:cubicBezTo>
                    <a:pt x="1789" y="492"/>
                    <a:pt x="1789" y="492"/>
                    <a:pt x="1789" y="492"/>
                  </a:cubicBezTo>
                  <a:cubicBezTo>
                    <a:pt x="1813" y="496"/>
                    <a:pt x="1813" y="496"/>
                    <a:pt x="1813" y="496"/>
                  </a:cubicBezTo>
                  <a:cubicBezTo>
                    <a:pt x="1812" y="514"/>
                    <a:pt x="1812" y="514"/>
                    <a:pt x="1812" y="514"/>
                  </a:cubicBezTo>
                  <a:cubicBezTo>
                    <a:pt x="1852" y="522"/>
                    <a:pt x="1852" y="522"/>
                    <a:pt x="1852" y="522"/>
                  </a:cubicBezTo>
                  <a:cubicBezTo>
                    <a:pt x="1852" y="522"/>
                    <a:pt x="1882" y="510"/>
                    <a:pt x="1896" y="511"/>
                  </a:cubicBezTo>
                  <a:cubicBezTo>
                    <a:pt x="1910" y="512"/>
                    <a:pt x="1928" y="524"/>
                    <a:pt x="1928" y="524"/>
                  </a:cubicBezTo>
                  <a:cubicBezTo>
                    <a:pt x="1928" y="524"/>
                    <a:pt x="1957" y="528"/>
                    <a:pt x="1970" y="537"/>
                  </a:cubicBezTo>
                  <a:cubicBezTo>
                    <a:pt x="1983" y="546"/>
                    <a:pt x="1986" y="557"/>
                    <a:pt x="1986" y="557"/>
                  </a:cubicBezTo>
                  <a:cubicBezTo>
                    <a:pt x="1986" y="557"/>
                    <a:pt x="1953" y="561"/>
                    <a:pt x="1966" y="569"/>
                  </a:cubicBezTo>
                  <a:cubicBezTo>
                    <a:pt x="1979" y="577"/>
                    <a:pt x="1993" y="584"/>
                    <a:pt x="1993" y="584"/>
                  </a:cubicBezTo>
                  <a:cubicBezTo>
                    <a:pt x="2021" y="583"/>
                    <a:pt x="2021" y="583"/>
                    <a:pt x="2021" y="583"/>
                  </a:cubicBezTo>
                  <a:cubicBezTo>
                    <a:pt x="2021" y="583"/>
                    <a:pt x="2005" y="591"/>
                    <a:pt x="1992" y="591"/>
                  </a:cubicBezTo>
                  <a:cubicBezTo>
                    <a:pt x="1979" y="591"/>
                    <a:pt x="1963" y="582"/>
                    <a:pt x="1963" y="582"/>
                  </a:cubicBezTo>
                  <a:cubicBezTo>
                    <a:pt x="1963" y="582"/>
                    <a:pt x="1964" y="559"/>
                    <a:pt x="1949" y="550"/>
                  </a:cubicBezTo>
                  <a:cubicBezTo>
                    <a:pt x="1934" y="541"/>
                    <a:pt x="1922" y="536"/>
                    <a:pt x="1922" y="536"/>
                  </a:cubicBezTo>
                  <a:cubicBezTo>
                    <a:pt x="1922" y="536"/>
                    <a:pt x="1918" y="521"/>
                    <a:pt x="1906" y="522"/>
                  </a:cubicBezTo>
                  <a:cubicBezTo>
                    <a:pt x="1894" y="523"/>
                    <a:pt x="1862" y="529"/>
                    <a:pt x="1862" y="529"/>
                  </a:cubicBezTo>
                  <a:cubicBezTo>
                    <a:pt x="1862" y="529"/>
                    <a:pt x="1844" y="531"/>
                    <a:pt x="1845" y="542"/>
                  </a:cubicBezTo>
                  <a:cubicBezTo>
                    <a:pt x="1846" y="553"/>
                    <a:pt x="1878" y="571"/>
                    <a:pt x="1878" y="575"/>
                  </a:cubicBezTo>
                  <a:cubicBezTo>
                    <a:pt x="1878" y="579"/>
                    <a:pt x="1859" y="591"/>
                    <a:pt x="1859" y="591"/>
                  </a:cubicBezTo>
                  <a:cubicBezTo>
                    <a:pt x="1857" y="620"/>
                    <a:pt x="1857" y="620"/>
                    <a:pt x="1857" y="620"/>
                  </a:cubicBezTo>
                  <a:cubicBezTo>
                    <a:pt x="1829" y="634"/>
                    <a:pt x="1829" y="634"/>
                    <a:pt x="1829" y="634"/>
                  </a:cubicBezTo>
                  <a:cubicBezTo>
                    <a:pt x="1829" y="634"/>
                    <a:pt x="1823" y="655"/>
                    <a:pt x="1810" y="649"/>
                  </a:cubicBezTo>
                  <a:cubicBezTo>
                    <a:pt x="1797" y="643"/>
                    <a:pt x="1771" y="645"/>
                    <a:pt x="1771" y="645"/>
                  </a:cubicBezTo>
                  <a:cubicBezTo>
                    <a:pt x="1733" y="641"/>
                    <a:pt x="1733" y="641"/>
                    <a:pt x="1733" y="641"/>
                  </a:cubicBezTo>
                  <a:cubicBezTo>
                    <a:pt x="1733" y="641"/>
                    <a:pt x="1690" y="626"/>
                    <a:pt x="1701" y="625"/>
                  </a:cubicBezTo>
                  <a:cubicBezTo>
                    <a:pt x="1712" y="624"/>
                    <a:pt x="1735" y="623"/>
                    <a:pt x="1735" y="623"/>
                  </a:cubicBezTo>
                  <a:cubicBezTo>
                    <a:pt x="1748" y="627"/>
                    <a:pt x="1748" y="627"/>
                    <a:pt x="1748" y="627"/>
                  </a:cubicBezTo>
                  <a:cubicBezTo>
                    <a:pt x="1763" y="616"/>
                    <a:pt x="1763" y="616"/>
                    <a:pt x="1763" y="616"/>
                  </a:cubicBezTo>
                  <a:cubicBezTo>
                    <a:pt x="1763" y="616"/>
                    <a:pt x="1801" y="625"/>
                    <a:pt x="1801" y="614"/>
                  </a:cubicBezTo>
                  <a:cubicBezTo>
                    <a:pt x="1801" y="603"/>
                    <a:pt x="1803" y="588"/>
                    <a:pt x="1803" y="588"/>
                  </a:cubicBezTo>
                  <a:cubicBezTo>
                    <a:pt x="1819" y="583"/>
                    <a:pt x="1819" y="583"/>
                    <a:pt x="1819" y="583"/>
                  </a:cubicBezTo>
                  <a:cubicBezTo>
                    <a:pt x="1821" y="569"/>
                    <a:pt x="1821" y="569"/>
                    <a:pt x="1821" y="569"/>
                  </a:cubicBezTo>
                  <a:cubicBezTo>
                    <a:pt x="1810" y="567"/>
                    <a:pt x="1810" y="567"/>
                    <a:pt x="1810" y="567"/>
                  </a:cubicBezTo>
                  <a:cubicBezTo>
                    <a:pt x="1810" y="567"/>
                    <a:pt x="1826" y="547"/>
                    <a:pt x="1816" y="543"/>
                  </a:cubicBezTo>
                  <a:cubicBezTo>
                    <a:pt x="1806" y="539"/>
                    <a:pt x="1763" y="541"/>
                    <a:pt x="1761" y="525"/>
                  </a:cubicBezTo>
                  <a:cubicBezTo>
                    <a:pt x="1759" y="509"/>
                    <a:pt x="1761" y="490"/>
                    <a:pt x="1752" y="485"/>
                  </a:cubicBezTo>
                  <a:cubicBezTo>
                    <a:pt x="1743" y="480"/>
                    <a:pt x="1730" y="464"/>
                    <a:pt x="1730" y="464"/>
                  </a:cubicBezTo>
                  <a:cubicBezTo>
                    <a:pt x="1726" y="440"/>
                    <a:pt x="1726" y="440"/>
                    <a:pt x="1726" y="440"/>
                  </a:cubicBezTo>
                  <a:cubicBezTo>
                    <a:pt x="1684" y="417"/>
                    <a:pt x="1684" y="417"/>
                    <a:pt x="1684" y="417"/>
                  </a:cubicBezTo>
                  <a:cubicBezTo>
                    <a:pt x="1684" y="417"/>
                    <a:pt x="1711" y="396"/>
                    <a:pt x="1697" y="376"/>
                  </a:cubicBezTo>
                  <a:cubicBezTo>
                    <a:pt x="1683" y="356"/>
                    <a:pt x="1651" y="356"/>
                    <a:pt x="1651" y="356"/>
                  </a:cubicBezTo>
                  <a:cubicBezTo>
                    <a:pt x="1562" y="348"/>
                    <a:pt x="1562" y="348"/>
                    <a:pt x="1562" y="348"/>
                  </a:cubicBezTo>
                  <a:cubicBezTo>
                    <a:pt x="1555" y="368"/>
                    <a:pt x="1555" y="368"/>
                    <a:pt x="1555" y="368"/>
                  </a:cubicBezTo>
                  <a:cubicBezTo>
                    <a:pt x="1566" y="379"/>
                    <a:pt x="1566" y="379"/>
                    <a:pt x="1566" y="379"/>
                  </a:cubicBezTo>
                  <a:cubicBezTo>
                    <a:pt x="1561" y="402"/>
                    <a:pt x="1561" y="402"/>
                    <a:pt x="1561" y="402"/>
                  </a:cubicBezTo>
                  <a:cubicBezTo>
                    <a:pt x="1523" y="418"/>
                    <a:pt x="1523" y="418"/>
                    <a:pt x="1523" y="418"/>
                  </a:cubicBezTo>
                  <a:cubicBezTo>
                    <a:pt x="1517" y="437"/>
                    <a:pt x="1517" y="437"/>
                    <a:pt x="1517" y="437"/>
                  </a:cubicBezTo>
                  <a:cubicBezTo>
                    <a:pt x="1538" y="439"/>
                    <a:pt x="1538" y="439"/>
                    <a:pt x="1538" y="439"/>
                  </a:cubicBezTo>
                  <a:cubicBezTo>
                    <a:pt x="1561" y="474"/>
                    <a:pt x="1561" y="474"/>
                    <a:pt x="1561" y="474"/>
                  </a:cubicBezTo>
                  <a:cubicBezTo>
                    <a:pt x="1552" y="486"/>
                    <a:pt x="1552" y="486"/>
                    <a:pt x="1552" y="486"/>
                  </a:cubicBezTo>
                  <a:cubicBezTo>
                    <a:pt x="1571" y="501"/>
                    <a:pt x="1571" y="501"/>
                    <a:pt x="1571" y="501"/>
                  </a:cubicBezTo>
                  <a:cubicBezTo>
                    <a:pt x="1594" y="495"/>
                    <a:pt x="1594" y="495"/>
                    <a:pt x="1594" y="495"/>
                  </a:cubicBezTo>
                  <a:cubicBezTo>
                    <a:pt x="1594" y="495"/>
                    <a:pt x="1612" y="516"/>
                    <a:pt x="1625" y="519"/>
                  </a:cubicBezTo>
                  <a:cubicBezTo>
                    <a:pt x="1638" y="522"/>
                    <a:pt x="1651" y="522"/>
                    <a:pt x="1651" y="522"/>
                  </a:cubicBezTo>
                  <a:cubicBezTo>
                    <a:pt x="1648" y="559"/>
                    <a:pt x="1648" y="559"/>
                    <a:pt x="1648" y="559"/>
                  </a:cubicBezTo>
                  <a:cubicBezTo>
                    <a:pt x="1635" y="545"/>
                    <a:pt x="1635" y="545"/>
                    <a:pt x="1635" y="545"/>
                  </a:cubicBezTo>
                  <a:cubicBezTo>
                    <a:pt x="1625" y="551"/>
                    <a:pt x="1625" y="551"/>
                    <a:pt x="1625" y="551"/>
                  </a:cubicBezTo>
                  <a:cubicBezTo>
                    <a:pt x="1625" y="551"/>
                    <a:pt x="1572" y="524"/>
                    <a:pt x="1556" y="521"/>
                  </a:cubicBezTo>
                  <a:cubicBezTo>
                    <a:pt x="1540" y="518"/>
                    <a:pt x="1516" y="520"/>
                    <a:pt x="1516" y="520"/>
                  </a:cubicBezTo>
                  <a:cubicBezTo>
                    <a:pt x="1505" y="508"/>
                    <a:pt x="1505" y="508"/>
                    <a:pt x="1505" y="508"/>
                  </a:cubicBezTo>
                  <a:cubicBezTo>
                    <a:pt x="1499" y="522"/>
                    <a:pt x="1499" y="522"/>
                    <a:pt x="1499" y="522"/>
                  </a:cubicBezTo>
                  <a:cubicBezTo>
                    <a:pt x="1483" y="504"/>
                    <a:pt x="1483" y="504"/>
                    <a:pt x="1483" y="504"/>
                  </a:cubicBezTo>
                  <a:cubicBezTo>
                    <a:pt x="1483" y="504"/>
                    <a:pt x="1441" y="490"/>
                    <a:pt x="1434" y="490"/>
                  </a:cubicBezTo>
                  <a:cubicBezTo>
                    <a:pt x="1427" y="490"/>
                    <a:pt x="1406" y="491"/>
                    <a:pt x="1406" y="491"/>
                  </a:cubicBezTo>
                  <a:cubicBezTo>
                    <a:pt x="1406" y="491"/>
                    <a:pt x="1357" y="485"/>
                    <a:pt x="1353" y="488"/>
                  </a:cubicBezTo>
                  <a:cubicBezTo>
                    <a:pt x="1349" y="491"/>
                    <a:pt x="1340" y="491"/>
                    <a:pt x="1340" y="499"/>
                  </a:cubicBezTo>
                  <a:cubicBezTo>
                    <a:pt x="1340" y="507"/>
                    <a:pt x="1366" y="521"/>
                    <a:pt x="1366" y="521"/>
                  </a:cubicBezTo>
                  <a:cubicBezTo>
                    <a:pt x="1353" y="541"/>
                    <a:pt x="1353" y="541"/>
                    <a:pt x="1353" y="541"/>
                  </a:cubicBezTo>
                  <a:cubicBezTo>
                    <a:pt x="1344" y="534"/>
                    <a:pt x="1344" y="534"/>
                    <a:pt x="1344" y="534"/>
                  </a:cubicBezTo>
                  <a:cubicBezTo>
                    <a:pt x="1344" y="551"/>
                    <a:pt x="1344" y="551"/>
                    <a:pt x="1344" y="551"/>
                  </a:cubicBezTo>
                  <a:cubicBezTo>
                    <a:pt x="1344" y="551"/>
                    <a:pt x="1320" y="550"/>
                    <a:pt x="1320" y="545"/>
                  </a:cubicBezTo>
                  <a:cubicBezTo>
                    <a:pt x="1320" y="540"/>
                    <a:pt x="1325" y="518"/>
                    <a:pt x="1311" y="519"/>
                  </a:cubicBezTo>
                  <a:cubicBezTo>
                    <a:pt x="1297" y="520"/>
                    <a:pt x="1261" y="543"/>
                    <a:pt x="1256" y="546"/>
                  </a:cubicBezTo>
                  <a:cubicBezTo>
                    <a:pt x="1251" y="549"/>
                    <a:pt x="1240" y="535"/>
                    <a:pt x="1219" y="537"/>
                  </a:cubicBezTo>
                  <a:cubicBezTo>
                    <a:pt x="1198" y="539"/>
                    <a:pt x="1174" y="550"/>
                    <a:pt x="1172" y="558"/>
                  </a:cubicBezTo>
                  <a:cubicBezTo>
                    <a:pt x="1170" y="566"/>
                    <a:pt x="1123" y="562"/>
                    <a:pt x="1123" y="562"/>
                  </a:cubicBezTo>
                  <a:cubicBezTo>
                    <a:pt x="1131" y="545"/>
                    <a:pt x="1131" y="545"/>
                    <a:pt x="1131" y="545"/>
                  </a:cubicBezTo>
                  <a:cubicBezTo>
                    <a:pt x="1130" y="521"/>
                    <a:pt x="1130" y="521"/>
                    <a:pt x="1130" y="521"/>
                  </a:cubicBezTo>
                  <a:cubicBezTo>
                    <a:pt x="1130" y="521"/>
                    <a:pt x="1086" y="529"/>
                    <a:pt x="1086" y="538"/>
                  </a:cubicBezTo>
                  <a:cubicBezTo>
                    <a:pt x="1086" y="547"/>
                    <a:pt x="1092" y="554"/>
                    <a:pt x="1092" y="554"/>
                  </a:cubicBezTo>
                  <a:cubicBezTo>
                    <a:pt x="1074" y="555"/>
                    <a:pt x="1074" y="555"/>
                    <a:pt x="1074" y="555"/>
                  </a:cubicBezTo>
                  <a:cubicBezTo>
                    <a:pt x="1074" y="540"/>
                    <a:pt x="1074" y="540"/>
                    <a:pt x="1074" y="540"/>
                  </a:cubicBezTo>
                  <a:cubicBezTo>
                    <a:pt x="1060" y="545"/>
                    <a:pt x="1060" y="545"/>
                    <a:pt x="1060" y="545"/>
                  </a:cubicBezTo>
                  <a:cubicBezTo>
                    <a:pt x="1025" y="548"/>
                    <a:pt x="1025" y="548"/>
                    <a:pt x="1025" y="548"/>
                  </a:cubicBezTo>
                  <a:cubicBezTo>
                    <a:pt x="996" y="568"/>
                    <a:pt x="996" y="568"/>
                    <a:pt x="996" y="568"/>
                  </a:cubicBezTo>
                  <a:cubicBezTo>
                    <a:pt x="963" y="571"/>
                    <a:pt x="963" y="571"/>
                    <a:pt x="963" y="571"/>
                  </a:cubicBezTo>
                  <a:cubicBezTo>
                    <a:pt x="970" y="584"/>
                    <a:pt x="970" y="584"/>
                    <a:pt x="970" y="584"/>
                  </a:cubicBezTo>
                  <a:cubicBezTo>
                    <a:pt x="970" y="584"/>
                    <a:pt x="944" y="578"/>
                    <a:pt x="941" y="589"/>
                  </a:cubicBezTo>
                  <a:cubicBezTo>
                    <a:pt x="938" y="600"/>
                    <a:pt x="941" y="615"/>
                    <a:pt x="941" y="615"/>
                  </a:cubicBezTo>
                  <a:cubicBezTo>
                    <a:pt x="890" y="621"/>
                    <a:pt x="890" y="621"/>
                    <a:pt x="890" y="621"/>
                  </a:cubicBezTo>
                  <a:cubicBezTo>
                    <a:pt x="890" y="621"/>
                    <a:pt x="875" y="610"/>
                    <a:pt x="870" y="609"/>
                  </a:cubicBezTo>
                  <a:cubicBezTo>
                    <a:pt x="865" y="608"/>
                    <a:pt x="843" y="614"/>
                    <a:pt x="843" y="600"/>
                  </a:cubicBezTo>
                  <a:cubicBezTo>
                    <a:pt x="843" y="586"/>
                    <a:pt x="843" y="569"/>
                    <a:pt x="860" y="575"/>
                  </a:cubicBezTo>
                  <a:cubicBezTo>
                    <a:pt x="877" y="581"/>
                    <a:pt x="898" y="575"/>
                    <a:pt x="898" y="575"/>
                  </a:cubicBezTo>
                  <a:cubicBezTo>
                    <a:pt x="898" y="575"/>
                    <a:pt x="860" y="544"/>
                    <a:pt x="854" y="541"/>
                  </a:cubicBezTo>
                  <a:cubicBezTo>
                    <a:pt x="848" y="538"/>
                    <a:pt x="773" y="539"/>
                    <a:pt x="773" y="539"/>
                  </a:cubicBezTo>
                  <a:cubicBezTo>
                    <a:pt x="779" y="548"/>
                    <a:pt x="779" y="548"/>
                    <a:pt x="779" y="548"/>
                  </a:cubicBezTo>
                  <a:cubicBezTo>
                    <a:pt x="779" y="548"/>
                    <a:pt x="810" y="543"/>
                    <a:pt x="805" y="563"/>
                  </a:cubicBezTo>
                  <a:cubicBezTo>
                    <a:pt x="800" y="583"/>
                    <a:pt x="790" y="612"/>
                    <a:pt x="797" y="612"/>
                  </a:cubicBezTo>
                  <a:cubicBezTo>
                    <a:pt x="804" y="612"/>
                    <a:pt x="830" y="620"/>
                    <a:pt x="830" y="620"/>
                  </a:cubicBezTo>
                  <a:cubicBezTo>
                    <a:pt x="828" y="645"/>
                    <a:pt x="828" y="645"/>
                    <a:pt x="828" y="645"/>
                  </a:cubicBezTo>
                  <a:cubicBezTo>
                    <a:pt x="834" y="664"/>
                    <a:pt x="834" y="664"/>
                    <a:pt x="834" y="664"/>
                  </a:cubicBezTo>
                  <a:cubicBezTo>
                    <a:pt x="813" y="650"/>
                    <a:pt x="813" y="650"/>
                    <a:pt x="813" y="650"/>
                  </a:cubicBezTo>
                  <a:cubicBezTo>
                    <a:pt x="798" y="666"/>
                    <a:pt x="798" y="666"/>
                    <a:pt x="798" y="666"/>
                  </a:cubicBezTo>
                  <a:cubicBezTo>
                    <a:pt x="795" y="644"/>
                    <a:pt x="795" y="644"/>
                    <a:pt x="795" y="644"/>
                  </a:cubicBezTo>
                  <a:cubicBezTo>
                    <a:pt x="749" y="632"/>
                    <a:pt x="749" y="632"/>
                    <a:pt x="749" y="632"/>
                  </a:cubicBezTo>
                  <a:cubicBezTo>
                    <a:pt x="729" y="657"/>
                    <a:pt x="729" y="657"/>
                    <a:pt x="729" y="657"/>
                  </a:cubicBezTo>
                  <a:cubicBezTo>
                    <a:pt x="711" y="658"/>
                    <a:pt x="711" y="658"/>
                    <a:pt x="711" y="658"/>
                  </a:cubicBezTo>
                  <a:cubicBezTo>
                    <a:pt x="711" y="658"/>
                    <a:pt x="705" y="669"/>
                    <a:pt x="695" y="673"/>
                  </a:cubicBezTo>
                  <a:cubicBezTo>
                    <a:pt x="685" y="677"/>
                    <a:pt x="665" y="681"/>
                    <a:pt x="673" y="688"/>
                  </a:cubicBezTo>
                  <a:cubicBezTo>
                    <a:pt x="681" y="695"/>
                    <a:pt x="713" y="718"/>
                    <a:pt x="713" y="718"/>
                  </a:cubicBezTo>
                  <a:cubicBezTo>
                    <a:pt x="725" y="735"/>
                    <a:pt x="725" y="735"/>
                    <a:pt x="725" y="735"/>
                  </a:cubicBezTo>
                  <a:cubicBezTo>
                    <a:pt x="705" y="726"/>
                    <a:pt x="705" y="726"/>
                    <a:pt x="705" y="726"/>
                  </a:cubicBezTo>
                  <a:cubicBezTo>
                    <a:pt x="705" y="726"/>
                    <a:pt x="687" y="736"/>
                    <a:pt x="674" y="730"/>
                  </a:cubicBezTo>
                  <a:cubicBezTo>
                    <a:pt x="661" y="724"/>
                    <a:pt x="618" y="717"/>
                    <a:pt x="618" y="717"/>
                  </a:cubicBezTo>
                  <a:cubicBezTo>
                    <a:pt x="618" y="717"/>
                    <a:pt x="612" y="693"/>
                    <a:pt x="597" y="699"/>
                  </a:cubicBezTo>
                  <a:cubicBezTo>
                    <a:pt x="582" y="705"/>
                    <a:pt x="574" y="711"/>
                    <a:pt x="574" y="711"/>
                  </a:cubicBezTo>
                  <a:cubicBezTo>
                    <a:pt x="562" y="712"/>
                    <a:pt x="562" y="712"/>
                    <a:pt x="562" y="712"/>
                  </a:cubicBezTo>
                  <a:cubicBezTo>
                    <a:pt x="592" y="738"/>
                    <a:pt x="592" y="738"/>
                    <a:pt x="592" y="738"/>
                  </a:cubicBezTo>
                  <a:cubicBezTo>
                    <a:pt x="592" y="738"/>
                    <a:pt x="632" y="739"/>
                    <a:pt x="632" y="746"/>
                  </a:cubicBezTo>
                  <a:cubicBezTo>
                    <a:pt x="632" y="753"/>
                    <a:pt x="614" y="764"/>
                    <a:pt x="614" y="764"/>
                  </a:cubicBezTo>
                  <a:cubicBezTo>
                    <a:pt x="572" y="754"/>
                    <a:pt x="572" y="754"/>
                    <a:pt x="572" y="754"/>
                  </a:cubicBezTo>
                  <a:cubicBezTo>
                    <a:pt x="572" y="754"/>
                    <a:pt x="557" y="740"/>
                    <a:pt x="547" y="739"/>
                  </a:cubicBezTo>
                  <a:cubicBezTo>
                    <a:pt x="537" y="738"/>
                    <a:pt x="511" y="749"/>
                    <a:pt x="509" y="735"/>
                  </a:cubicBezTo>
                  <a:cubicBezTo>
                    <a:pt x="507" y="721"/>
                    <a:pt x="508" y="705"/>
                    <a:pt x="508" y="705"/>
                  </a:cubicBezTo>
                  <a:cubicBezTo>
                    <a:pt x="495" y="697"/>
                    <a:pt x="495" y="697"/>
                    <a:pt x="495" y="697"/>
                  </a:cubicBezTo>
                  <a:cubicBezTo>
                    <a:pt x="495" y="697"/>
                    <a:pt x="516" y="679"/>
                    <a:pt x="508" y="670"/>
                  </a:cubicBezTo>
                  <a:cubicBezTo>
                    <a:pt x="500" y="661"/>
                    <a:pt x="444" y="646"/>
                    <a:pt x="444" y="646"/>
                  </a:cubicBezTo>
                  <a:cubicBezTo>
                    <a:pt x="424" y="631"/>
                    <a:pt x="424" y="631"/>
                    <a:pt x="424" y="631"/>
                  </a:cubicBezTo>
                  <a:cubicBezTo>
                    <a:pt x="408" y="620"/>
                    <a:pt x="408" y="620"/>
                    <a:pt x="408" y="620"/>
                  </a:cubicBezTo>
                  <a:cubicBezTo>
                    <a:pt x="398" y="610"/>
                    <a:pt x="398" y="610"/>
                    <a:pt x="398" y="610"/>
                  </a:cubicBezTo>
                  <a:cubicBezTo>
                    <a:pt x="424" y="609"/>
                    <a:pt x="424" y="609"/>
                    <a:pt x="424" y="609"/>
                  </a:cubicBezTo>
                  <a:cubicBezTo>
                    <a:pt x="424" y="609"/>
                    <a:pt x="419" y="618"/>
                    <a:pt x="438" y="622"/>
                  </a:cubicBezTo>
                  <a:cubicBezTo>
                    <a:pt x="457" y="626"/>
                    <a:pt x="482" y="623"/>
                    <a:pt x="482" y="623"/>
                  </a:cubicBezTo>
                  <a:cubicBezTo>
                    <a:pt x="482" y="623"/>
                    <a:pt x="498" y="641"/>
                    <a:pt x="510" y="643"/>
                  </a:cubicBezTo>
                  <a:cubicBezTo>
                    <a:pt x="522" y="645"/>
                    <a:pt x="576" y="650"/>
                    <a:pt x="576" y="650"/>
                  </a:cubicBezTo>
                  <a:cubicBezTo>
                    <a:pt x="576" y="650"/>
                    <a:pt x="613" y="666"/>
                    <a:pt x="656" y="655"/>
                  </a:cubicBezTo>
                  <a:cubicBezTo>
                    <a:pt x="699" y="644"/>
                    <a:pt x="741" y="629"/>
                    <a:pt x="719" y="609"/>
                  </a:cubicBezTo>
                  <a:cubicBezTo>
                    <a:pt x="697" y="589"/>
                    <a:pt x="696" y="576"/>
                    <a:pt x="667" y="570"/>
                  </a:cubicBezTo>
                  <a:cubicBezTo>
                    <a:pt x="638" y="564"/>
                    <a:pt x="598" y="549"/>
                    <a:pt x="579" y="542"/>
                  </a:cubicBezTo>
                  <a:cubicBezTo>
                    <a:pt x="560" y="535"/>
                    <a:pt x="526" y="518"/>
                    <a:pt x="506" y="517"/>
                  </a:cubicBezTo>
                  <a:cubicBezTo>
                    <a:pt x="486" y="516"/>
                    <a:pt x="467" y="516"/>
                    <a:pt x="455" y="516"/>
                  </a:cubicBezTo>
                  <a:cubicBezTo>
                    <a:pt x="443" y="516"/>
                    <a:pt x="421" y="516"/>
                    <a:pt x="421" y="516"/>
                  </a:cubicBezTo>
                  <a:cubicBezTo>
                    <a:pt x="413" y="506"/>
                    <a:pt x="413" y="506"/>
                    <a:pt x="413" y="506"/>
                  </a:cubicBezTo>
                  <a:cubicBezTo>
                    <a:pt x="394" y="507"/>
                    <a:pt x="394" y="507"/>
                    <a:pt x="394" y="507"/>
                  </a:cubicBezTo>
                  <a:cubicBezTo>
                    <a:pt x="373" y="498"/>
                    <a:pt x="373" y="498"/>
                    <a:pt x="373" y="498"/>
                  </a:cubicBezTo>
                  <a:cubicBezTo>
                    <a:pt x="394" y="493"/>
                    <a:pt x="394" y="493"/>
                    <a:pt x="394" y="493"/>
                  </a:cubicBezTo>
                  <a:cubicBezTo>
                    <a:pt x="406" y="485"/>
                    <a:pt x="406" y="485"/>
                    <a:pt x="406" y="485"/>
                  </a:cubicBezTo>
                  <a:cubicBezTo>
                    <a:pt x="406" y="485"/>
                    <a:pt x="363" y="469"/>
                    <a:pt x="357" y="475"/>
                  </a:cubicBezTo>
                  <a:cubicBezTo>
                    <a:pt x="351" y="481"/>
                    <a:pt x="348" y="490"/>
                    <a:pt x="348" y="490"/>
                  </a:cubicBezTo>
                  <a:cubicBezTo>
                    <a:pt x="335" y="490"/>
                    <a:pt x="335" y="490"/>
                    <a:pt x="335" y="490"/>
                  </a:cubicBezTo>
                  <a:cubicBezTo>
                    <a:pt x="333" y="493"/>
                    <a:pt x="329" y="497"/>
                    <a:pt x="321" y="498"/>
                  </a:cubicBezTo>
                  <a:cubicBezTo>
                    <a:pt x="303" y="501"/>
                    <a:pt x="304" y="498"/>
                    <a:pt x="304" y="498"/>
                  </a:cubicBezTo>
                  <a:cubicBezTo>
                    <a:pt x="300" y="506"/>
                    <a:pt x="300" y="506"/>
                    <a:pt x="300" y="506"/>
                  </a:cubicBezTo>
                  <a:cubicBezTo>
                    <a:pt x="285" y="507"/>
                    <a:pt x="285" y="507"/>
                    <a:pt x="285" y="507"/>
                  </a:cubicBezTo>
                  <a:cubicBezTo>
                    <a:pt x="285" y="507"/>
                    <a:pt x="284" y="521"/>
                    <a:pt x="275" y="522"/>
                  </a:cubicBezTo>
                  <a:cubicBezTo>
                    <a:pt x="270" y="522"/>
                    <a:pt x="266" y="521"/>
                    <a:pt x="262" y="519"/>
                  </a:cubicBezTo>
                  <a:cubicBezTo>
                    <a:pt x="261" y="528"/>
                    <a:pt x="261" y="528"/>
                    <a:pt x="261" y="528"/>
                  </a:cubicBezTo>
                  <a:cubicBezTo>
                    <a:pt x="261" y="528"/>
                    <a:pt x="265" y="534"/>
                    <a:pt x="266" y="537"/>
                  </a:cubicBezTo>
                  <a:cubicBezTo>
                    <a:pt x="267" y="540"/>
                    <a:pt x="254" y="542"/>
                    <a:pt x="254" y="542"/>
                  </a:cubicBezTo>
                  <a:cubicBezTo>
                    <a:pt x="254" y="542"/>
                    <a:pt x="257" y="545"/>
                    <a:pt x="259" y="557"/>
                  </a:cubicBezTo>
                  <a:cubicBezTo>
                    <a:pt x="261" y="569"/>
                    <a:pt x="275" y="561"/>
                    <a:pt x="281" y="561"/>
                  </a:cubicBezTo>
                  <a:cubicBezTo>
                    <a:pt x="287" y="561"/>
                    <a:pt x="292" y="568"/>
                    <a:pt x="296" y="573"/>
                  </a:cubicBezTo>
                  <a:cubicBezTo>
                    <a:pt x="300" y="578"/>
                    <a:pt x="306" y="581"/>
                    <a:pt x="315" y="591"/>
                  </a:cubicBezTo>
                  <a:cubicBezTo>
                    <a:pt x="324" y="601"/>
                    <a:pt x="300" y="603"/>
                    <a:pt x="300" y="608"/>
                  </a:cubicBezTo>
                  <a:cubicBezTo>
                    <a:pt x="300" y="613"/>
                    <a:pt x="283" y="620"/>
                    <a:pt x="283" y="620"/>
                  </a:cubicBezTo>
                  <a:cubicBezTo>
                    <a:pt x="296" y="631"/>
                    <a:pt x="296" y="631"/>
                    <a:pt x="296" y="631"/>
                  </a:cubicBezTo>
                  <a:cubicBezTo>
                    <a:pt x="296" y="631"/>
                    <a:pt x="337" y="663"/>
                    <a:pt x="343" y="673"/>
                  </a:cubicBezTo>
                  <a:cubicBezTo>
                    <a:pt x="349" y="683"/>
                    <a:pt x="321" y="677"/>
                    <a:pt x="321" y="677"/>
                  </a:cubicBezTo>
                  <a:cubicBezTo>
                    <a:pt x="316" y="697"/>
                    <a:pt x="316" y="697"/>
                    <a:pt x="316" y="697"/>
                  </a:cubicBezTo>
                  <a:cubicBezTo>
                    <a:pt x="323" y="703"/>
                    <a:pt x="323" y="703"/>
                    <a:pt x="323" y="703"/>
                  </a:cubicBezTo>
                  <a:cubicBezTo>
                    <a:pt x="323" y="713"/>
                    <a:pt x="323" y="713"/>
                    <a:pt x="323" y="713"/>
                  </a:cubicBezTo>
                  <a:cubicBezTo>
                    <a:pt x="323" y="713"/>
                    <a:pt x="342" y="718"/>
                    <a:pt x="343" y="722"/>
                  </a:cubicBezTo>
                  <a:cubicBezTo>
                    <a:pt x="344" y="726"/>
                    <a:pt x="337" y="737"/>
                    <a:pt x="337" y="737"/>
                  </a:cubicBezTo>
                  <a:cubicBezTo>
                    <a:pt x="352" y="740"/>
                    <a:pt x="352" y="740"/>
                    <a:pt x="352" y="740"/>
                  </a:cubicBezTo>
                  <a:cubicBezTo>
                    <a:pt x="352" y="740"/>
                    <a:pt x="363" y="748"/>
                    <a:pt x="364" y="752"/>
                  </a:cubicBezTo>
                  <a:cubicBezTo>
                    <a:pt x="365" y="756"/>
                    <a:pt x="344" y="770"/>
                    <a:pt x="344" y="770"/>
                  </a:cubicBezTo>
                  <a:cubicBezTo>
                    <a:pt x="383" y="788"/>
                    <a:pt x="383" y="788"/>
                    <a:pt x="383" y="788"/>
                  </a:cubicBezTo>
                  <a:cubicBezTo>
                    <a:pt x="383" y="788"/>
                    <a:pt x="406" y="807"/>
                    <a:pt x="405" y="815"/>
                  </a:cubicBezTo>
                  <a:cubicBezTo>
                    <a:pt x="404" y="823"/>
                    <a:pt x="395" y="830"/>
                    <a:pt x="391" y="837"/>
                  </a:cubicBezTo>
                  <a:cubicBezTo>
                    <a:pt x="387" y="844"/>
                    <a:pt x="366" y="856"/>
                    <a:pt x="366" y="856"/>
                  </a:cubicBezTo>
                  <a:cubicBezTo>
                    <a:pt x="366" y="856"/>
                    <a:pt x="338" y="882"/>
                    <a:pt x="334" y="887"/>
                  </a:cubicBezTo>
                  <a:cubicBezTo>
                    <a:pt x="330" y="892"/>
                    <a:pt x="289" y="916"/>
                    <a:pt x="289" y="916"/>
                  </a:cubicBezTo>
                  <a:cubicBezTo>
                    <a:pt x="293" y="923"/>
                    <a:pt x="293" y="923"/>
                    <a:pt x="293" y="923"/>
                  </a:cubicBezTo>
                  <a:cubicBezTo>
                    <a:pt x="313" y="912"/>
                    <a:pt x="313" y="912"/>
                    <a:pt x="313" y="912"/>
                  </a:cubicBezTo>
                  <a:cubicBezTo>
                    <a:pt x="315" y="923"/>
                    <a:pt x="315" y="923"/>
                    <a:pt x="315" y="923"/>
                  </a:cubicBezTo>
                  <a:cubicBezTo>
                    <a:pt x="315" y="923"/>
                    <a:pt x="328" y="936"/>
                    <a:pt x="334" y="939"/>
                  </a:cubicBezTo>
                  <a:cubicBezTo>
                    <a:pt x="340" y="942"/>
                    <a:pt x="367" y="942"/>
                    <a:pt x="367" y="942"/>
                  </a:cubicBezTo>
                  <a:cubicBezTo>
                    <a:pt x="376" y="954"/>
                    <a:pt x="376" y="954"/>
                    <a:pt x="376" y="954"/>
                  </a:cubicBezTo>
                  <a:cubicBezTo>
                    <a:pt x="376" y="954"/>
                    <a:pt x="337" y="945"/>
                    <a:pt x="335" y="951"/>
                  </a:cubicBezTo>
                  <a:cubicBezTo>
                    <a:pt x="333" y="957"/>
                    <a:pt x="333" y="961"/>
                    <a:pt x="333" y="961"/>
                  </a:cubicBezTo>
                  <a:cubicBezTo>
                    <a:pt x="307" y="962"/>
                    <a:pt x="307" y="962"/>
                    <a:pt x="307" y="962"/>
                  </a:cubicBezTo>
                  <a:cubicBezTo>
                    <a:pt x="303" y="980"/>
                    <a:pt x="303" y="980"/>
                    <a:pt x="303" y="980"/>
                  </a:cubicBezTo>
                  <a:cubicBezTo>
                    <a:pt x="303" y="980"/>
                    <a:pt x="300" y="979"/>
                    <a:pt x="295" y="978"/>
                  </a:cubicBezTo>
                  <a:cubicBezTo>
                    <a:pt x="292" y="988"/>
                    <a:pt x="292" y="988"/>
                    <a:pt x="292" y="988"/>
                  </a:cubicBezTo>
                  <a:cubicBezTo>
                    <a:pt x="295" y="997"/>
                    <a:pt x="295" y="997"/>
                    <a:pt x="295" y="997"/>
                  </a:cubicBezTo>
                  <a:cubicBezTo>
                    <a:pt x="295" y="997"/>
                    <a:pt x="288" y="1001"/>
                    <a:pt x="284" y="1003"/>
                  </a:cubicBezTo>
                  <a:cubicBezTo>
                    <a:pt x="280" y="1005"/>
                    <a:pt x="281" y="1019"/>
                    <a:pt x="281" y="1019"/>
                  </a:cubicBezTo>
                  <a:cubicBezTo>
                    <a:pt x="290" y="1023"/>
                    <a:pt x="290" y="1023"/>
                    <a:pt x="290" y="1023"/>
                  </a:cubicBezTo>
                  <a:cubicBezTo>
                    <a:pt x="285" y="1041"/>
                    <a:pt x="285" y="1041"/>
                    <a:pt x="285" y="1041"/>
                  </a:cubicBezTo>
                  <a:cubicBezTo>
                    <a:pt x="292" y="1043"/>
                    <a:pt x="292" y="1043"/>
                    <a:pt x="292" y="1043"/>
                  </a:cubicBezTo>
                  <a:cubicBezTo>
                    <a:pt x="301" y="1055"/>
                    <a:pt x="301" y="1055"/>
                    <a:pt x="301" y="1055"/>
                  </a:cubicBezTo>
                  <a:cubicBezTo>
                    <a:pt x="288" y="1064"/>
                    <a:pt x="288" y="1064"/>
                    <a:pt x="288" y="1064"/>
                  </a:cubicBezTo>
                  <a:cubicBezTo>
                    <a:pt x="288" y="1072"/>
                    <a:pt x="288" y="1072"/>
                    <a:pt x="288" y="1072"/>
                  </a:cubicBezTo>
                  <a:cubicBezTo>
                    <a:pt x="288" y="1072"/>
                    <a:pt x="309" y="1082"/>
                    <a:pt x="310" y="1087"/>
                  </a:cubicBezTo>
                  <a:cubicBezTo>
                    <a:pt x="311" y="1092"/>
                    <a:pt x="298" y="1094"/>
                    <a:pt x="298" y="1094"/>
                  </a:cubicBezTo>
                  <a:cubicBezTo>
                    <a:pt x="297" y="1103"/>
                    <a:pt x="297" y="1103"/>
                    <a:pt x="297" y="1103"/>
                  </a:cubicBezTo>
                  <a:cubicBezTo>
                    <a:pt x="310" y="1107"/>
                    <a:pt x="310" y="1107"/>
                    <a:pt x="310" y="1107"/>
                  </a:cubicBezTo>
                  <a:cubicBezTo>
                    <a:pt x="310" y="1107"/>
                    <a:pt x="315" y="1118"/>
                    <a:pt x="322" y="1124"/>
                  </a:cubicBezTo>
                  <a:cubicBezTo>
                    <a:pt x="328" y="1129"/>
                    <a:pt x="328" y="1139"/>
                    <a:pt x="328" y="1143"/>
                  </a:cubicBezTo>
                  <a:cubicBezTo>
                    <a:pt x="332" y="1144"/>
                    <a:pt x="336" y="1144"/>
                    <a:pt x="339" y="1145"/>
                  </a:cubicBezTo>
                  <a:cubicBezTo>
                    <a:pt x="347" y="1146"/>
                    <a:pt x="348" y="1153"/>
                    <a:pt x="348" y="1153"/>
                  </a:cubicBezTo>
                  <a:cubicBezTo>
                    <a:pt x="354" y="1147"/>
                    <a:pt x="354" y="1147"/>
                    <a:pt x="354" y="1147"/>
                  </a:cubicBezTo>
                  <a:cubicBezTo>
                    <a:pt x="380" y="1153"/>
                    <a:pt x="380" y="1153"/>
                    <a:pt x="380" y="1153"/>
                  </a:cubicBezTo>
                  <a:cubicBezTo>
                    <a:pt x="382" y="1163"/>
                    <a:pt x="382" y="1163"/>
                    <a:pt x="382" y="1163"/>
                  </a:cubicBezTo>
                  <a:cubicBezTo>
                    <a:pt x="404" y="1151"/>
                    <a:pt x="404" y="1151"/>
                    <a:pt x="404" y="1151"/>
                  </a:cubicBezTo>
                  <a:cubicBezTo>
                    <a:pt x="404" y="1151"/>
                    <a:pt x="426" y="1162"/>
                    <a:pt x="437" y="1167"/>
                  </a:cubicBezTo>
                  <a:cubicBezTo>
                    <a:pt x="448" y="1172"/>
                    <a:pt x="434" y="1186"/>
                    <a:pt x="434" y="1186"/>
                  </a:cubicBezTo>
                  <a:cubicBezTo>
                    <a:pt x="442" y="1196"/>
                    <a:pt x="442" y="1196"/>
                    <a:pt x="442" y="1196"/>
                  </a:cubicBezTo>
                  <a:cubicBezTo>
                    <a:pt x="438" y="1208"/>
                    <a:pt x="438" y="1208"/>
                    <a:pt x="438" y="1208"/>
                  </a:cubicBezTo>
                  <a:cubicBezTo>
                    <a:pt x="438" y="1208"/>
                    <a:pt x="443" y="1213"/>
                    <a:pt x="451" y="1215"/>
                  </a:cubicBezTo>
                  <a:cubicBezTo>
                    <a:pt x="459" y="1217"/>
                    <a:pt x="462" y="1238"/>
                    <a:pt x="462" y="1238"/>
                  </a:cubicBezTo>
                  <a:cubicBezTo>
                    <a:pt x="482" y="1245"/>
                    <a:pt x="482" y="1245"/>
                    <a:pt x="482" y="1245"/>
                  </a:cubicBezTo>
                  <a:cubicBezTo>
                    <a:pt x="484" y="1260"/>
                    <a:pt x="484" y="1260"/>
                    <a:pt x="484" y="1260"/>
                  </a:cubicBezTo>
                  <a:cubicBezTo>
                    <a:pt x="484" y="1260"/>
                    <a:pt x="494" y="1258"/>
                    <a:pt x="507" y="1261"/>
                  </a:cubicBezTo>
                  <a:cubicBezTo>
                    <a:pt x="520" y="1264"/>
                    <a:pt x="512" y="1273"/>
                    <a:pt x="512" y="1273"/>
                  </a:cubicBezTo>
                  <a:cubicBezTo>
                    <a:pt x="526" y="1281"/>
                    <a:pt x="526" y="1281"/>
                    <a:pt x="526" y="1281"/>
                  </a:cubicBezTo>
                  <a:cubicBezTo>
                    <a:pt x="526" y="1281"/>
                    <a:pt x="517" y="1290"/>
                    <a:pt x="509" y="1297"/>
                  </a:cubicBezTo>
                  <a:cubicBezTo>
                    <a:pt x="501" y="1304"/>
                    <a:pt x="488" y="1296"/>
                    <a:pt x="488" y="1296"/>
                  </a:cubicBezTo>
                  <a:cubicBezTo>
                    <a:pt x="488" y="1296"/>
                    <a:pt x="486" y="1290"/>
                    <a:pt x="472" y="1293"/>
                  </a:cubicBezTo>
                  <a:cubicBezTo>
                    <a:pt x="458" y="1296"/>
                    <a:pt x="485" y="1318"/>
                    <a:pt x="485" y="1318"/>
                  </a:cubicBezTo>
                  <a:cubicBezTo>
                    <a:pt x="485" y="1318"/>
                    <a:pt x="485" y="1332"/>
                    <a:pt x="488" y="1333"/>
                  </a:cubicBezTo>
                  <a:cubicBezTo>
                    <a:pt x="490" y="1333"/>
                    <a:pt x="490" y="1343"/>
                    <a:pt x="491" y="1351"/>
                  </a:cubicBezTo>
                  <a:cubicBezTo>
                    <a:pt x="486" y="1351"/>
                    <a:pt x="481" y="1350"/>
                    <a:pt x="477" y="1349"/>
                  </a:cubicBezTo>
                  <a:cubicBezTo>
                    <a:pt x="490" y="1351"/>
                    <a:pt x="510" y="1355"/>
                    <a:pt x="516" y="1352"/>
                  </a:cubicBezTo>
                  <a:cubicBezTo>
                    <a:pt x="524" y="1348"/>
                    <a:pt x="520" y="1339"/>
                    <a:pt x="520" y="1339"/>
                  </a:cubicBezTo>
                  <a:cubicBezTo>
                    <a:pt x="538" y="1342"/>
                    <a:pt x="538" y="1342"/>
                    <a:pt x="538" y="1342"/>
                  </a:cubicBezTo>
                  <a:cubicBezTo>
                    <a:pt x="549" y="1337"/>
                    <a:pt x="549" y="1337"/>
                    <a:pt x="549" y="1337"/>
                  </a:cubicBezTo>
                  <a:cubicBezTo>
                    <a:pt x="579" y="1336"/>
                    <a:pt x="579" y="1336"/>
                    <a:pt x="579" y="1336"/>
                  </a:cubicBezTo>
                  <a:cubicBezTo>
                    <a:pt x="585" y="1350"/>
                    <a:pt x="585" y="1350"/>
                    <a:pt x="585" y="1350"/>
                  </a:cubicBezTo>
                  <a:cubicBezTo>
                    <a:pt x="585" y="1350"/>
                    <a:pt x="606" y="1356"/>
                    <a:pt x="604" y="1362"/>
                  </a:cubicBezTo>
                  <a:cubicBezTo>
                    <a:pt x="602" y="1368"/>
                    <a:pt x="594" y="1369"/>
                    <a:pt x="594" y="1369"/>
                  </a:cubicBezTo>
                  <a:cubicBezTo>
                    <a:pt x="599" y="1381"/>
                    <a:pt x="599" y="1381"/>
                    <a:pt x="599" y="1381"/>
                  </a:cubicBezTo>
                  <a:cubicBezTo>
                    <a:pt x="600" y="1392"/>
                    <a:pt x="600" y="1392"/>
                    <a:pt x="600" y="1392"/>
                  </a:cubicBezTo>
                  <a:cubicBezTo>
                    <a:pt x="623" y="1394"/>
                    <a:pt x="623" y="1394"/>
                    <a:pt x="623" y="1394"/>
                  </a:cubicBezTo>
                  <a:cubicBezTo>
                    <a:pt x="651" y="1406"/>
                    <a:pt x="651" y="1406"/>
                    <a:pt x="651" y="1406"/>
                  </a:cubicBezTo>
                  <a:cubicBezTo>
                    <a:pt x="658" y="1435"/>
                    <a:pt x="658" y="1435"/>
                    <a:pt x="658" y="1435"/>
                  </a:cubicBezTo>
                  <a:cubicBezTo>
                    <a:pt x="662" y="1438"/>
                    <a:pt x="662" y="1438"/>
                    <a:pt x="662" y="1438"/>
                  </a:cubicBezTo>
                  <a:cubicBezTo>
                    <a:pt x="680" y="1434"/>
                    <a:pt x="680" y="1434"/>
                    <a:pt x="680" y="1434"/>
                  </a:cubicBezTo>
                  <a:cubicBezTo>
                    <a:pt x="680" y="1434"/>
                    <a:pt x="688" y="1438"/>
                    <a:pt x="696" y="1442"/>
                  </a:cubicBezTo>
                  <a:cubicBezTo>
                    <a:pt x="704" y="1446"/>
                    <a:pt x="702" y="1441"/>
                    <a:pt x="713" y="1440"/>
                  </a:cubicBezTo>
                  <a:cubicBezTo>
                    <a:pt x="724" y="1439"/>
                    <a:pt x="733" y="1445"/>
                    <a:pt x="733" y="1445"/>
                  </a:cubicBezTo>
                  <a:cubicBezTo>
                    <a:pt x="733" y="1445"/>
                    <a:pt x="729" y="1435"/>
                    <a:pt x="738" y="1436"/>
                  </a:cubicBezTo>
                  <a:cubicBezTo>
                    <a:pt x="747" y="1437"/>
                    <a:pt x="749" y="1448"/>
                    <a:pt x="755" y="1452"/>
                  </a:cubicBezTo>
                  <a:cubicBezTo>
                    <a:pt x="761" y="1456"/>
                    <a:pt x="764" y="1461"/>
                    <a:pt x="764" y="1461"/>
                  </a:cubicBezTo>
                  <a:cubicBezTo>
                    <a:pt x="764" y="1461"/>
                    <a:pt x="776" y="1455"/>
                    <a:pt x="780" y="1455"/>
                  </a:cubicBezTo>
                  <a:cubicBezTo>
                    <a:pt x="784" y="1455"/>
                    <a:pt x="797" y="1464"/>
                    <a:pt x="797" y="1464"/>
                  </a:cubicBezTo>
                  <a:cubicBezTo>
                    <a:pt x="797" y="1464"/>
                    <a:pt x="811" y="1462"/>
                    <a:pt x="818" y="1464"/>
                  </a:cubicBezTo>
                  <a:cubicBezTo>
                    <a:pt x="825" y="1466"/>
                    <a:pt x="827" y="1472"/>
                    <a:pt x="827" y="1472"/>
                  </a:cubicBezTo>
                  <a:cubicBezTo>
                    <a:pt x="840" y="1481"/>
                    <a:pt x="840" y="1481"/>
                    <a:pt x="840" y="1481"/>
                  </a:cubicBezTo>
                  <a:cubicBezTo>
                    <a:pt x="840" y="1481"/>
                    <a:pt x="857" y="1475"/>
                    <a:pt x="858" y="1485"/>
                  </a:cubicBezTo>
                  <a:cubicBezTo>
                    <a:pt x="859" y="1495"/>
                    <a:pt x="860" y="1502"/>
                    <a:pt x="860" y="1502"/>
                  </a:cubicBezTo>
                  <a:cubicBezTo>
                    <a:pt x="846" y="1509"/>
                    <a:pt x="846" y="1509"/>
                    <a:pt x="846" y="1509"/>
                  </a:cubicBezTo>
                  <a:cubicBezTo>
                    <a:pt x="846" y="1509"/>
                    <a:pt x="863" y="1512"/>
                    <a:pt x="862" y="1518"/>
                  </a:cubicBezTo>
                  <a:cubicBezTo>
                    <a:pt x="861" y="1524"/>
                    <a:pt x="844" y="1522"/>
                    <a:pt x="845" y="1525"/>
                  </a:cubicBezTo>
                  <a:cubicBezTo>
                    <a:pt x="846" y="1528"/>
                    <a:pt x="858" y="1536"/>
                    <a:pt x="859" y="1542"/>
                  </a:cubicBezTo>
                  <a:cubicBezTo>
                    <a:pt x="860" y="1548"/>
                    <a:pt x="868" y="1561"/>
                    <a:pt x="856" y="1565"/>
                  </a:cubicBezTo>
                  <a:cubicBezTo>
                    <a:pt x="844" y="1569"/>
                    <a:pt x="821" y="1567"/>
                    <a:pt x="821" y="1567"/>
                  </a:cubicBezTo>
                  <a:cubicBezTo>
                    <a:pt x="821" y="1567"/>
                    <a:pt x="813" y="1576"/>
                    <a:pt x="810" y="1580"/>
                  </a:cubicBezTo>
                  <a:cubicBezTo>
                    <a:pt x="807" y="1584"/>
                    <a:pt x="794" y="1584"/>
                    <a:pt x="794" y="1584"/>
                  </a:cubicBezTo>
                  <a:cubicBezTo>
                    <a:pt x="797" y="1609"/>
                    <a:pt x="797" y="1609"/>
                    <a:pt x="797" y="1609"/>
                  </a:cubicBezTo>
                  <a:cubicBezTo>
                    <a:pt x="796" y="1610"/>
                    <a:pt x="795" y="1610"/>
                    <a:pt x="795" y="1610"/>
                  </a:cubicBezTo>
                  <a:cubicBezTo>
                    <a:pt x="796" y="1610"/>
                    <a:pt x="797" y="1609"/>
                    <a:pt x="799" y="1609"/>
                  </a:cubicBezTo>
                  <a:cubicBezTo>
                    <a:pt x="810" y="1603"/>
                    <a:pt x="839" y="1594"/>
                    <a:pt x="840" y="1603"/>
                  </a:cubicBezTo>
                  <a:cubicBezTo>
                    <a:pt x="841" y="1611"/>
                    <a:pt x="819" y="1627"/>
                    <a:pt x="819" y="1627"/>
                  </a:cubicBezTo>
                  <a:cubicBezTo>
                    <a:pt x="786" y="1637"/>
                    <a:pt x="786" y="1637"/>
                    <a:pt x="786" y="1637"/>
                  </a:cubicBezTo>
                  <a:cubicBezTo>
                    <a:pt x="816" y="1660"/>
                    <a:pt x="816" y="1660"/>
                    <a:pt x="816" y="1660"/>
                  </a:cubicBezTo>
                  <a:cubicBezTo>
                    <a:pt x="816" y="1660"/>
                    <a:pt x="792" y="1665"/>
                    <a:pt x="791" y="1675"/>
                  </a:cubicBezTo>
                  <a:cubicBezTo>
                    <a:pt x="790" y="1685"/>
                    <a:pt x="790" y="1696"/>
                    <a:pt x="790" y="1696"/>
                  </a:cubicBezTo>
                  <a:cubicBezTo>
                    <a:pt x="790" y="1696"/>
                    <a:pt x="777" y="1705"/>
                    <a:pt x="772" y="1705"/>
                  </a:cubicBezTo>
                  <a:cubicBezTo>
                    <a:pt x="767" y="1705"/>
                    <a:pt x="752" y="1694"/>
                    <a:pt x="752" y="1694"/>
                  </a:cubicBezTo>
                  <a:cubicBezTo>
                    <a:pt x="748" y="1705"/>
                    <a:pt x="748" y="1705"/>
                    <a:pt x="748" y="1705"/>
                  </a:cubicBezTo>
                  <a:cubicBezTo>
                    <a:pt x="748" y="1705"/>
                    <a:pt x="760" y="1718"/>
                    <a:pt x="763" y="1718"/>
                  </a:cubicBezTo>
                  <a:cubicBezTo>
                    <a:pt x="766" y="1718"/>
                    <a:pt x="775" y="1737"/>
                    <a:pt x="775" y="1737"/>
                  </a:cubicBezTo>
                  <a:cubicBezTo>
                    <a:pt x="800" y="1735"/>
                    <a:pt x="800" y="1735"/>
                    <a:pt x="800" y="1735"/>
                  </a:cubicBezTo>
                  <a:cubicBezTo>
                    <a:pt x="800" y="1735"/>
                    <a:pt x="818" y="1754"/>
                    <a:pt x="824" y="1754"/>
                  </a:cubicBezTo>
                  <a:cubicBezTo>
                    <a:pt x="830" y="1754"/>
                    <a:pt x="842" y="1755"/>
                    <a:pt x="842" y="1755"/>
                  </a:cubicBezTo>
                  <a:cubicBezTo>
                    <a:pt x="842" y="1755"/>
                    <a:pt x="873" y="1792"/>
                    <a:pt x="881" y="1795"/>
                  </a:cubicBezTo>
                  <a:cubicBezTo>
                    <a:pt x="889" y="1798"/>
                    <a:pt x="905" y="1805"/>
                    <a:pt x="905" y="1805"/>
                  </a:cubicBezTo>
                  <a:cubicBezTo>
                    <a:pt x="905" y="1805"/>
                    <a:pt x="904" y="1805"/>
                    <a:pt x="901" y="1804"/>
                  </a:cubicBezTo>
                  <a:cubicBezTo>
                    <a:pt x="914" y="1793"/>
                    <a:pt x="914" y="1793"/>
                    <a:pt x="914" y="1793"/>
                  </a:cubicBezTo>
                  <a:cubicBezTo>
                    <a:pt x="914" y="1793"/>
                    <a:pt x="939" y="1796"/>
                    <a:pt x="955" y="1803"/>
                  </a:cubicBezTo>
                  <a:cubicBezTo>
                    <a:pt x="971" y="1810"/>
                    <a:pt x="983" y="1812"/>
                    <a:pt x="996" y="1811"/>
                  </a:cubicBezTo>
                  <a:cubicBezTo>
                    <a:pt x="1009" y="1810"/>
                    <a:pt x="1029" y="1815"/>
                    <a:pt x="1029" y="1815"/>
                  </a:cubicBezTo>
                  <a:cubicBezTo>
                    <a:pt x="1061" y="1835"/>
                    <a:pt x="1061" y="1835"/>
                    <a:pt x="1061" y="1835"/>
                  </a:cubicBezTo>
                  <a:cubicBezTo>
                    <a:pt x="1061" y="1835"/>
                    <a:pt x="1061" y="1846"/>
                    <a:pt x="1080" y="1846"/>
                  </a:cubicBezTo>
                  <a:cubicBezTo>
                    <a:pt x="1099" y="1846"/>
                    <a:pt x="1091" y="1837"/>
                    <a:pt x="1109" y="1835"/>
                  </a:cubicBezTo>
                  <a:cubicBezTo>
                    <a:pt x="1127" y="1833"/>
                    <a:pt x="1137" y="1848"/>
                    <a:pt x="1137" y="1848"/>
                  </a:cubicBezTo>
                  <a:cubicBezTo>
                    <a:pt x="1157" y="1851"/>
                    <a:pt x="1157" y="1851"/>
                    <a:pt x="1157" y="1851"/>
                  </a:cubicBezTo>
                  <a:cubicBezTo>
                    <a:pt x="1157" y="1851"/>
                    <a:pt x="1152" y="1869"/>
                    <a:pt x="1152" y="1868"/>
                  </a:cubicBezTo>
                  <a:cubicBezTo>
                    <a:pt x="1169" y="1869"/>
                    <a:pt x="1180" y="1879"/>
                    <a:pt x="1187" y="1886"/>
                  </a:cubicBezTo>
                  <a:cubicBezTo>
                    <a:pt x="1187" y="1886"/>
                    <a:pt x="1187" y="1886"/>
                    <a:pt x="1187" y="1886"/>
                  </a:cubicBezTo>
                  <a:cubicBezTo>
                    <a:pt x="1194" y="1885"/>
                    <a:pt x="1205" y="1886"/>
                    <a:pt x="1214" y="1892"/>
                  </a:cubicBezTo>
                  <a:cubicBezTo>
                    <a:pt x="1227" y="1901"/>
                    <a:pt x="1236" y="1923"/>
                    <a:pt x="1252" y="1921"/>
                  </a:cubicBezTo>
                  <a:cubicBezTo>
                    <a:pt x="1268" y="1919"/>
                    <a:pt x="1262" y="1907"/>
                    <a:pt x="1262" y="1907"/>
                  </a:cubicBezTo>
                  <a:cubicBezTo>
                    <a:pt x="1262" y="1907"/>
                    <a:pt x="1278" y="1910"/>
                    <a:pt x="1279" y="1903"/>
                  </a:cubicBezTo>
                  <a:cubicBezTo>
                    <a:pt x="1280" y="1896"/>
                    <a:pt x="1281" y="1885"/>
                    <a:pt x="1281" y="1885"/>
                  </a:cubicBezTo>
                  <a:cubicBezTo>
                    <a:pt x="1274" y="1882"/>
                    <a:pt x="1274" y="1882"/>
                    <a:pt x="1274" y="1882"/>
                  </a:cubicBezTo>
                  <a:cubicBezTo>
                    <a:pt x="1274" y="1882"/>
                    <a:pt x="1269" y="1868"/>
                    <a:pt x="1264" y="1860"/>
                  </a:cubicBezTo>
                  <a:cubicBezTo>
                    <a:pt x="1259" y="1852"/>
                    <a:pt x="1240" y="1848"/>
                    <a:pt x="1240" y="1848"/>
                  </a:cubicBezTo>
                  <a:cubicBezTo>
                    <a:pt x="1240" y="1833"/>
                    <a:pt x="1240" y="1833"/>
                    <a:pt x="1240" y="1833"/>
                  </a:cubicBezTo>
                  <a:cubicBezTo>
                    <a:pt x="1240" y="1833"/>
                    <a:pt x="1232" y="1829"/>
                    <a:pt x="1223" y="1818"/>
                  </a:cubicBezTo>
                  <a:cubicBezTo>
                    <a:pt x="1214" y="1807"/>
                    <a:pt x="1226" y="1793"/>
                    <a:pt x="1221" y="1780"/>
                  </a:cubicBezTo>
                  <a:cubicBezTo>
                    <a:pt x="1216" y="1767"/>
                    <a:pt x="1195" y="1753"/>
                    <a:pt x="1195" y="1753"/>
                  </a:cubicBezTo>
                  <a:cubicBezTo>
                    <a:pt x="1195" y="1753"/>
                    <a:pt x="1186" y="1752"/>
                    <a:pt x="1177" y="1747"/>
                  </a:cubicBezTo>
                  <a:cubicBezTo>
                    <a:pt x="1168" y="1742"/>
                    <a:pt x="1190" y="1721"/>
                    <a:pt x="1190" y="1721"/>
                  </a:cubicBezTo>
                  <a:cubicBezTo>
                    <a:pt x="1190" y="1721"/>
                    <a:pt x="1205" y="1708"/>
                    <a:pt x="1208" y="1701"/>
                  </a:cubicBezTo>
                  <a:cubicBezTo>
                    <a:pt x="1211" y="1694"/>
                    <a:pt x="1197" y="1679"/>
                    <a:pt x="1197" y="1679"/>
                  </a:cubicBezTo>
                  <a:cubicBezTo>
                    <a:pt x="1197" y="1679"/>
                    <a:pt x="1211" y="1685"/>
                    <a:pt x="1214" y="1685"/>
                  </a:cubicBezTo>
                  <a:cubicBezTo>
                    <a:pt x="1217" y="1685"/>
                    <a:pt x="1229" y="1684"/>
                    <a:pt x="1232" y="1678"/>
                  </a:cubicBezTo>
                  <a:cubicBezTo>
                    <a:pt x="1235" y="1672"/>
                    <a:pt x="1238" y="1678"/>
                    <a:pt x="1250" y="1676"/>
                  </a:cubicBezTo>
                  <a:cubicBezTo>
                    <a:pt x="1262" y="1674"/>
                    <a:pt x="1245" y="1661"/>
                    <a:pt x="1245" y="1661"/>
                  </a:cubicBezTo>
                  <a:cubicBezTo>
                    <a:pt x="1245" y="1661"/>
                    <a:pt x="1261" y="1662"/>
                    <a:pt x="1264" y="1662"/>
                  </a:cubicBezTo>
                  <a:cubicBezTo>
                    <a:pt x="1266" y="1662"/>
                    <a:pt x="1265" y="1652"/>
                    <a:pt x="1264" y="1649"/>
                  </a:cubicBezTo>
                  <a:cubicBezTo>
                    <a:pt x="1257" y="1647"/>
                    <a:pt x="1231" y="1638"/>
                    <a:pt x="1231" y="1631"/>
                  </a:cubicBezTo>
                  <a:cubicBezTo>
                    <a:pt x="1231" y="1623"/>
                    <a:pt x="1254" y="1632"/>
                    <a:pt x="1254" y="1624"/>
                  </a:cubicBezTo>
                  <a:cubicBezTo>
                    <a:pt x="1254" y="1616"/>
                    <a:pt x="1215" y="1576"/>
                    <a:pt x="1210" y="1574"/>
                  </a:cubicBezTo>
                  <a:cubicBezTo>
                    <a:pt x="1205" y="1571"/>
                    <a:pt x="1181" y="1580"/>
                    <a:pt x="1169" y="1575"/>
                  </a:cubicBezTo>
                  <a:cubicBezTo>
                    <a:pt x="1157" y="1570"/>
                    <a:pt x="1171" y="1555"/>
                    <a:pt x="1159" y="1550"/>
                  </a:cubicBezTo>
                  <a:cubicBezTo>
                    <a:pt x="1147" y="1544"/>
                    <a:pt x="1137" y="1554"/>
                    <a:pt x="1137" y="1538"/>
                  </a:cubicBezTo>
                  <a:cubicBezTo>
                    <a:pt x="1137" y="1522"/>
                    <a:pt x="1145" y="1510"/>
                    <a:pt x="1145" y="1502"/>
                  </a:cubicBezTo>
                  <a:cubicBezTo>
                    <a:pt x="1145" y="1494"/>
                    <a:pt x="1139" y="1488"/>
                    <a:pt x="1139" y="1488"/>
                  </a:cubicBezTo>
                  <a:cubicBezTo>
                    <a:pt x="1137" y="1464"/>
                    <a:pt x="1137" y="1464"/>
                    <a:pt x="1137" y="1464"/>
                  </a:cubicBezTo>
                  <a:cubicBezTo>
                    <a:pt x="1137" y="1464"/>
                    <a:pt x="1150" y="1467"/>
                    <a:pt x="1150" y="1459"/>
                  </a:cubicBezTo>
                  <a:cubicBezTo>
                    <a:pt x="1150" y="1451"/>
                    <a:pt x="1142" y="1432"/>
                    <a:pt x="1154" y="1431"/>
                  </a:cubicBezTo>
                  <a:cubicBezTo>
                    <a:pt x="1166" y="1430"/>
                    <a:pt x="1194" y="1472"/>
                    <a:pt x="1209" y="1458"/>
                  </a:cubicBezTo>
                  <a:cubicBezTo>
                    <a:pt x="1223" y="1443"/>
                    <a:pt x="1205" y="1428"/>
                    <a:pt x="1205" y="1428"/>
                  </a:cubicBezTo>
                  <a:cubicBezTo>
                    <a:pt x="1223" y="1419"/>
                    <a:pt x="1223" y="1419"/>
                    <a:pt x="1223" y="1419"/>
                  </a:cubicBezTo>
                  <a:cubicBezTo>
                    <a:pt x="1223" y="1404"/>
                    <a:pt x="1223" y="1404"/>
                    <a:pt x="1223" y="1404"/>
                  </a:cubicBezTo>
                  <a:cubicBezTo>
                    <a:pt x="1223" y="1404"/>
                    <a:pt x="1251" y="1399"/>
                    <a:pt x="1259" y="1388"/>
                  </a:cubicBezTo>
                  <a:cubicBezTo>
                    <a:pt x="1267" y="1378"/>
                    <a:pt x="1245" y="1370"/>
                    <a:pt x="1267" y="1368"/>
                  </a:cubicBezTo>
                  <a:cubicBezTo>
                    <a:pt x="1290" y="1367"/>
                    <a:pt x="1282" y="1380"/>
                    <a:pt x="1298" y="1380"/>
                  </a:cubicBezTo>
                  <a:cubicBezTo>
                    <a:pt x="1314" y="1380"/>
                    <a:pt x="1327" y="1367"/>
                    <a:pt x="1334" y="1367"/>
                  </a:cubicBezTo>
                  <a:cubicBezTo>
                    <a:pt x="1341" y="1367"/>
                    <a:pt x="1342" y="1380"/>
                    <a:pt x="1351" y="1382"/>
                  </a:cubicBezTo>
                  <a:cubicBezTo>
                    <a:pt x="1361" y="1383"/>
                    <a:pt x="1385" y="1378"/>
                    <a:pt x="1389" y="1382"/>
                  </a:cubicBezTo>
                  <a:cubicBezTo>
                    <a:pt x="1393" y="1386"/>
                    <a:pt x="1395" y="1398"/>
                    <a:pt x="1395" y="1398"/>
                  </a:cubicBezTo>
                  <a:cubicBezTo>
                    <a:pt x="1419" y="1396"/>
                    <a:pt x="1419" y="1396"/>
                    <a:pt x="1419" y="1396"/>
                  </a:cubicBezTo>
                  <a:cubicBezTo>
                    <a:pt x="1426" y="1416"/>
                    <a:pt x="1426" y="1416"/>
                    <a:pt x="1426" y="1416"/>
                  </a:cubicBezTo>
                  <a:cubicBezTo>
                    <a:pt x="1426" y="1416"/>
                    <a:pt x="1434" y="1436"/>
                    <a:pt x="1442" y="1430"/>
                  </a:cubicBezTo>
                  <a:cubicBezTo>
                    <a:pt x="1450" y="1423"/>
                    <a:pt x="1427" y="1406"/>
                    <a:pt x="1438" y="1403"/>
                  </a:cubicBezTo>
                  <a:cubicBezTo>
                    <a:pt x="1449" y="1400"/>
                    <a:pt x="1490" y="1431"/>
                    <a:pt x="1493" y="1427"/>
                  </a:cubicBezTo>
                  <a:cubicBezTo>
                    <a:pt x="1495" y="1423"/>
                    <a:pt x="1513" y="1403"/>
                    <a:pt x="1522" y="1402"/>
                  </a:cubicBezTo>
                  <a:cubicBezTo>
                    <a:pt x="1531" y="1400"/>
                    <a:pt x="1542" y="1416"/>
                    <a:pt x="1558" y="1412"/>
                  </a:cubicBezTo>
                  <a:cubicBezTo>
                    <a:pt x="1574" y="1408"/>
                    <a:pt x="1585" y="1399"/>
                    <a:pt x="1593" y="1400"/>
                  </a:cubicBezTo>
                  <a:cubicBezTo>
                    <a:pt x="1601" y="1402"/>
                    <a:pt x="1613" y="1423"/>
                    <a:pt x="1623" y="1424"/>
                  </a:cubicBezTo>
                  <a:cubicBezTo>
                    <a:pt x="1634" y="1426"/>
                    <a:pt x="1657" y="1430"/>
                    <a:pt x="1657" y="1430"/>
                  </a:cubicBezTo>
                  <a:cubicBezTo>
                    <a:pt x="1663" y="1414"/>
                    <a:pt x="1663" y="1414"/>
                    <a:pt x="1663" y="1414"/>
                  </a:cubicBezTo>
                  <a:cubicBezTo>
                    <a:pt x="1663" y="1414"/>
                    <a:pt x="1723" y="1444"/>
                    <a:pt x="1719" y="1406"/>
                  </a:cubicBezTo>
                  <a:cubicBezTo>
                    <a:pt x="1715" y="1367"/>
                    <a:pt x="1665" y="1370"/>
                    <a:pt x="1665" y="1370"/>
                  </a:cubicBezTo>
                  <a:cubicBezTo>
                    <a:pt x="1642" y="1350"/>
                    <a:pt x="1642" y="1350"/>
                    <a:pt x="1642" y="1350"/>
                  </a:cubicBezTo>
                  <a:cubicBezTo>
                    <a:pt x="1642" y="1350"/>
                    <a:pt x="1675" y="1344"/>
                    <a:pt x="1677" y="1338"/>
                  </a:cubicBezTo>
                  <a:cubicBezTo>
                    <a:pt x="1678" y="1331"/>
                    <a:pt x="1665" y="1314"/>
                    <a:pt x="1665" y="1314"/>
                  </a:cubicBezTo>
                  <a:cubicBezTo>
                    <a:pt x="1671" y="1303"/>
                    <a:pt x="1671" y="1303"/>
                    <a:pt x="1671" y="1303"/>
                  </a:cubicBezTo>
                  <a:cubicBezTo>
                    <a:pt x="1671" y="1303"/>
                    <a:pt x="1709" y="1310"/>
                    <a:pt x="1709" y="1303"/>
                  </a:cubicBezTo>
                  <a:cubicBezTo>
                    <a:pt x="1709" y="1296"/>
                    <a:pt x="1666" y="1288"/>
                    <a:pt x="1666" y="1288"/>
                  </a:cubicBezTo>
                  <a:cubicBezTo>
                    <a:pt x="1677" y="1276"/>
                    <a:pt x="1677" y="1276"/>
                    <a:pt x="1677" y="1276"/>
                  </a:cubicBezTo>
                  <a:cubicBezTo>
                    <a:pt x="1658" y="1275"/>
                    <a:pt x="1658" y="1275"/>
                    <a:pt x="1658" y="1275"/>
                  </a:cubicBezTo>
                  <a:cubicBezTo>
                    <a:pt x="1658" y="1275"/>
                    <a:pt x="1642" y="1256"/>
                    <a:pt x="1687" y="1250"/>
                  </a:cubicBezTo>
                  <a:cubicBezTo>
                    <a:pt x="1733" y="1243"/>
                    <a:pt x="1765" y="1244"/>
                    <a:pt x="1765" y="1244"/>
                  </a:cubicBezTo>
                  <a:cubicBezTo>
                    <a:pt x="1769" y="1232"/>
                    <a:pt x="1769" y="1232"/>
                    <a:pt x="1769" y="1232"/>
                  </a:cubicBezTo>
                  <a:cubicBezTo>
                    <a:pt x="1811" y="1232"/>
                    <a:pt x="1811" y="1232"/>
                    <a:pt x="1811" y="1232"/>
                  </a:cubicBezTo>
                  <a:cubicBezTo>
                    <a:pt x="1811" y="1232"/>
                    <a:pt x="1811" y="1216"/>
                    <a:pt x="1819" y="1216"/>
                  </a:cubicBezTo>
                  <a:cubicBezTo>
                    <a:pt x="1827" y="1216"/>
                    <a:pt x="1855" y="1220"/>
                    <a:pt x="1877" y="1215"/>
                  </a:cubicBezTo>
                  <a:cubicBezTo>
                    <a:pt x="1898" y="1210"/>
                    <a:pt x="1918" y="1203"/>
                    <a:pt x="1918" y="1203"/>
                  </a:cubicBezTo>
                  <a:cubicBezTo>
                    <a:pt x="1918" y="1203"/>
                    <a:pt x="1915" y="1183"/>
                    <a:pt x="1949" y="1182"/>
                  </a:cubicBezTo>
                  <a:cubicBezTo>
                    <a:pt x="1982" y="1180"/>
                    <a:pt x="1995" y="1191"/>
                    <a:pt x="2001" y="1191"/>
                  </a:cubicBezTo>
                  <a:cubicBezTo>
                    <a:pt x="2006" y="1191"/>
                    <a:pt x="2013" y="1182"/>
                    <a:pt x="2021" y="1187"/>
                  </a:cubicBezTo>
                  <a:cubicBezTo>
                    <a:pt x="2029" y="1192"/>
                    <a:pt x="2034" y="1210"/>
                    <a:pt x="2034" y="1210"/>
                  </a:cubicBezTo>
                  <a:cubicBezTo>
                    <a:pt x="2034" y="1210"/>
                    <a:pt x="2046" y="1210"/>
                    <a:pt x="2046" y="1216"/>
                  </a:cubicBezTo>
                  <a:cubicBezTo>
                    <a:pt x="2046" y="1223"/>
                    <a:pt x="2045" y="1244"/>
                    <a:pt x="2050" y="1244"/>
                  </a:cubicBezTo>
                  <a:cubicBezTo>
                    <a:pt x="2055" y="1244"/>
                    <a:pt x="2083" y="1240"/>
                    <a:pt x="2083" y="1240"/>
                  </a:cubicBezTo>
                  <a:cubicBezTo>
                    <a:pt x="2090" y="1230"/>
                    <a:pt x="2090" y="1230"/>
                    <a:pt x="2090" y="1230"/>
                  </a:cubicBezTo>
                  <a:cubicBezTo>
                    <a:pt x="2109" y="1251"/>
                    <a:pt x="2109" y="1251"/>
                    <a:pt x="2109" y="1251"/>
                  </a:cubicBezTo>
                  <a:cubicBezTo>
                    <a:pt x="2122" y="1243"/>
                    <a:pt x="2122" y="1243"/>
                    <a:pt x="2122" y="1243"/>
                  </a:cubicBezTo>
                  <a:cubicBezTo>
                    <a:pt x="2139" y="1254"/>
                    <a:pt x="2139" y="1254"/>
                    <a:pt x="2139" y="1254"/>
                  </a:cubicBezTo>
                  <a:cubicBezTo>
                    <a:pt x="2139" y="1254"/>
                    <a:pt x="2145" y="1242"/>
                    <a:pt x="2154" y="1251"/>
                  </a:cubicBezTo>
                  <a:cubicBezTo>
                    <a:pt x="2163" y="1260"/>
                    <a:pt x="2142" y="1276"/>
                    <a:pt x="2153" y="1278"/>
                  </a:cubicBezTo>
                  <a:cubicBezTo>
                    <a:pt x="2163" y="1279"/>
                    <a:pt x="2165" y="1266"/>
                    <a:pt x="2171" y="1268"/>
                  </a:cubicBezTo>
                  <a:cubicBezTo>
                    <a:pt x="2178" y="1271"/>
                    <a:pt x="2193" y="1287"/>
                    <a:pt x="2201" y="1280"/>
                  </a:cubicBezTo>
                  <a:cubicBezTo>
                    <a:pt x="2209" y="1274"/>
                    <a:pt x="2201" y="1266"/>
                    <a:pt x="2207" y="1262"/>
                  </a:cubicBezTo>
                  <a:cubicBezTo>
                    <a:pt x="2214" y="1258"/>
                    <a:pt x="2222" y="1256"/>
                    <a:pt x="2222" y="1256"/>
                  </a:cubicBezTo>
                  <a:cubicBezTo>
                    <a:pt x="2231" y="1246"/>
                    <a:pt x="2231" y="1246"/>
                    <a:pt x="2231" y="1246"/>
                  </a:cubicBezTo>
                  <a:cubicBezTo>
                    <a:pt x="2255" y="1238"/>
                    <a:pt x="2255" y="1238"/>
                    <a:pt x="2255" y="1238"/>
                  </a:cubicBezTo>
                  <a:cubicBezTo>
                    <a:pt x="2255" y="1238"/>
                    <a:pt x="2267" y="1216"/>
                    <a:pt x="2275" y="1227"/>
                  </a:cubicBezTo>
                  <a:cubicBezTo>
                    <a:pt x="2283" y="1238"/>
                    <a:pt x="2263" y="1250"/>
                    <a:pt x="2263" y="1250"/>
                  </a:cubicBezTo>
                  <a:cubicBezTo>
                    <a:pt x="2263" y="1250"/>
                    <a:pt x="2331" y="1282"/>
                    <a:pt x="2337" y="1284"/>
                  </a:cubicBezTo>
                  <a:cubicBezTo>
                    <a:pt x="2342" y="1287"/>
                    <a:pt x="2414" y="1354"/>
                    <a:pt x="2429" y="1367"/>
                  </a:cubicBezTo>
                  <a:cubicBezTo>
                    <a:pt x="2443" y="1380"/>
                    <a:pt x="2467" y="1419"/>
                    <a:pt x="2485" y="1416"/>
                  </a:cubicBezTo>
                  <a:cubicBezTo>
                    <a:pt x="2502" y="1414"/>
                    <a:pt x="2498" y="1384"/>
                    <a:pt x="2509" y="1387"/>
                  </a:cubicBezTo>
                  <a:cubicBezTo>
                    <a:pt x="2519" y="1390"/>
                    <a:pt x="2515" y="1406"/>
                    <a:pt x="2519" y="1407"/>
                  </a:cubicBezTo>
                  <a:cubicBezTo>
                    <a:pt x="2523" y="1408"/>
                    <a:pt x="2541" y="1410"/>
                    <a:pt x="2541" y="1410"/>
                  </a:cubicBezTo>
                  <a:cubicBezTo>
                    <a:pt x="2541" y="1410"/>
                    <a:pt x="2555" y="1426"/>
                    <a:pt x="2567" y="1424"/>
                  </a:cubicBezTo>
                  <a:cubicBezTo>
                    <a:pt x="2579" y="1423"/>
                    <a:pt x="2595" y="1402"/>
                    <a:pt x="2618" y="1406"/>
                  </a:cubicBezTo>
                  <a:cubicBezTo>
                    <a:pt x="2641" y="1410"/>
                    <a:pt x="2662" y="1439"/>
                    <a:pt x="2662" y="1439"/>
                  </a:cubicBezTo>
                  <a:cubicBezTo>
                    <a:pt x="2662" y="1439"/>
                    <a:pt x="2697" y="1444"/>
                    <a:pt x="2698" y="1448"/>
                  </a:cubicBezTo>
                  <a:cubicBezTo>
                    <a:pt x="2699" y="1452"/>
                    <a:pt x="2715" y="1480"/>
                    <a:pt x="2715" y="1480"/>
                  </a:cubicBezTo>
                  <a:cubicBezTo>
                    <a:pt x="2762" y="1484"/>
                    <a:pt x="2762" y="1484"/>
                    <a:pt x="2762" y="1484"/>
                  </a:cubicBezTo>
                  <a:cubicBezTo>
                    <a:pt x="2773" y="1462"/>
                    <a:pt x="2773" y="1462"/>
                    <a:pt x="2773" y="1462"/>
                  </a:cubicBezTo>
                  <a:cubicBezTo>
                    <a:pt x="2786" y="1478"/>
                    <a:pt x="2786" y="1478"/>
                    <a:pt x="2786" y="1478"/>
                  </a:cubicBezTo>
                  <a:cubicBezTo>
                    <a:pt x="2810" y="1504"/>
                    <a:pt x="2810" y="1504"/>
                    <a:pt x="2810" y="1504"/>
                  </a:cubicBezTo>
                  <a:cubicBezTo>
                    <a:pt x="2815" y="1505"/>
                    <a:pt x="2819" y="1506"/>
                    <a:pt x="2819" y="1506"/>
                  </a:cubicBezTo>
                  <a:cubicBezTo>
                    <a:pt x="2819" y="1506"/>
                    <a:pt x="2832" y="1499"/>
                    <a:pt x="2840" y="1503"/>
                  </a:cubicBezTo>
                  <a:cubicBezTo>
                    <a:pt x="2847" y="1496"/>
                    <a:pt x="2847" y="1496"/>
                    <a:pt x="2847" y="1496"/>
                  </a:cubicBezTo>
                  <a:cubicBezTo>
                    <a:pt x="2846" y="1484"/>
                    <a:pt x="2846" y="1484"/>
                    <a:pt x="2846" y="1484"/>
                  </a:cubicBezTo>
                  <a:cubicBezTo>
                    <a:pt x="2887" y="1484"/>
                    <a:pt x="2887" y="1484"/>
                    <a:pt x="2887" y="1484"/>
                  </a:cubicBezTo>
                  <a:cubicBezTo>
                    <a:pt x="2885" y="1475"/>
                    <a:pt x="2885" y="1475"/>
                    <a:pt x="2885" y="1475"/>
                  </a:cubicBezTo>
                  <a:cubicBezTo>
                    <a:pt x="2901" y="1475"/>
                    <a:pt x="2901" y="1475"/>
                    <a:pt x="2901" y="1475"/>
                  </a:cubicBezTo>
                  <a:cubicBezTo>
                    <a:pt x="2901" y="1475"/>
                    <a:pt x="2892" y="1473"/>
                    <a:pt x="2901" y="1463"/>
                  </a:cubicBezTo>
                  <a:cubicBezTo>
                    <a:pt x="2910" y="1453"/>
                    <a:pt x="2921" y="1445"/>
                    <a:pt x="2921" y="1445"/>
                  </a:cubicBezTo>
                  <a:cubicBezTo>
                    <a:pt x="2930" y="1446"/>
                    <a:pt x="2930" y="1446"/>
                    <a:pt x="2930" y="1446"/>
                  </a:cubicBezTo>
                  <a:cubicBezTo>
                    <a:pt x="2941" y="1433"/>
                    <a:pt x="2941" y="1433"/>
                    <a:pt x="2941" y="1433"/>
                  </a:cubicBezTo>
                  <a:cubicBezTo>
                    <a:pt x="2957" y="1433"/>
                    <a:pt x="2957" y="1433"/>
                    <a:pt x="2957" y="1433"/>
                  </a:cubicBezTo>
                  <a:cubicBezTo>
                    <a:pt x="2957" y="1433"/>
                    <a:pt x="2958" y="1416"/>
                    <a:pt x="2965" y="1416"/>
                  </a:cubicBezTo>
                  <a:cubicBezTo>
                    <a:pt x="2972" y="1416"/>
                    <a:pt x="2981" y="1422"/>
                    <a:pt x="2981" y="1422"/>
                  </a:cubicBezTo>
                  <a:cubicBezTo>
                    <a:pt x="2993" y="1415"/>
                    <a:pt x="2993" y="1415"/>
                    <a:pt x="2993" y="1415"/>
                  </a:cubicBezTo>
                  <a:cubicBezTo>
                    <a:pt x="2993" y="1415"/>
                    <a:pt x="2993" y="1420"/>
                    <a:pt x="2996" y="1420"/>
                  </a:cubicBezTo>
                  <a:cubicBezTo>
                    <a:pt x="2999" y="1420"/>
                    <a:pt x="3015" y="1420"/>
                    <a:pt x="3015" y="1420"/>
                  </a:cubicBezTo>
                  <a:cubicBezTo>
                    <a:pt x="3020" y="1431"/>
                    <a:pt x="3020" y="1431"/>
                    <a:pt x="3020" y="1431"/>
                  </a:cubicBezTo>
                  <a:cubicBezTo>
                    <a:pt x="3020" y="1431"/>
                    <a:pt x="3064" y="1427"/>
                    <a:pt x="3071" y="1427"/>
                  </a:cubicBezTo>
                  <a:cubicBezTo>
                    <a:pt x="3078" y="1427"/>
                    <a:pt x="3076" y="1440"/>
                    <a:pt x="3085" y="1447"/>
                  </a:cubicBezTo>
                  <a:cubicBezTo>
                    <a:pt x="3094" y="1454"/>
                    <a:pt x="3116" y="1452"/>
                    <a:pt x="3116" y="1452"/>
                  </a:cubicBezTo>
                  <a:cubicBezTo>
                    <a:pt x="3118" y="1461"/>
                    <a:pt x="3118" y="1461"/>
                    <a:pt x="3118" y="1461"/>
                  </a:cubicBezTo>
                  <a:cubicBezTo>
                    <a:pt x="3137" y="1458"/>
                    <a:pt x="3137" y="1458"/>
                    <a:pt x="3137" y="1458"/>
                  </a:cubicBezTo>
                  <a:cubicBezTo>
                    <a:pt x="3139" y="1463"/>
                    <a:pt x="3139" y="1463"/>
                    <a:pt x="3139" y="1463"/>
                  </a:cubicBezTo>
                  <a:cubicBezTo>
                    <a:pt x="3139" y="1463"/>
                    <a:pt x="3141" y="1457"/>
                    <a:pt x="3152" y="1456"/>
                  </a:cubicBezTo>
                  <a:cubicBezTo>
                    <a:pt x="3163" y="1455"/>
                    <a:pt x="3172" y="1456"/>
                    <a:pt x="3172" y="1456"/>
                  </a:cubicBezTo>
                  <a:cubicBezTo>
                    <a:pt x="3173" y="1464"/>
                    <a:pt x="3173" y="1464"/>
                    <a:pt x="3173" y="1464"/>
                  </a:cubicBezTo>
                  <a:cubicBezTo>
                    <a:pt x="3203" y="1462"/>
                    <a:pt x="3203" y="1462"/>
                    <a:pt x="3203" y="1462"/>
                  </a:cubicBezTo>
                  <a:cubicBezTo>
                    <a:pt x="3203" y="1462"/>
                    <a:pt x="3197" y="1478"/>
                    <a:pt x="3214" y="1470"/>
                  </a:cubicBezTo>
                  <a:cubicBezTo>
                    <a:pt x="3231" y="1462"/>
                    <a:pt x="3229" y="1455"/>
                    <a:pt x="3229" y="1455"/>
                  </a:cubicBezTo>
                  <a:cubicBezTo>
                    <a:pt x="3229" y="1455"/>
                    <a:pt x="3241" y="1465"/>
                    <a:pt x="3241" y="1447"/>
                  </a:cubicBezTo>
                  <a:cubicBezTo>
                    <a:pt x="3241" y="1429"/>
                    <a:pt x="3226" y="1429"/>
                    <a:pt x="3226" y="1429"/>
                  </a:cubicBezTo>
                  <a:cubicBezTo>
                    <a:pt x="3210" y="1405"/>
                    <a:pt x="3210" y="1405"/>
                    <a:pt x="3210" y="1405"/>
                  </a:cubicBezTo>
                  <a:cubicBezTo>
                    <a:pt x="3206" y="1391"/>
                    <a:pt x="3206" y="1391"/>
                    <a:pt x="3206" y="1391"/>
                  </a:cubicBezTo>
                  <a:cubicBezTo>
                    <a:pt x="3206" y="1391"/>
                    <a:pt x="3200" y="1388"/>
                    <a:pt x="3200" y="1382"/>
                  </a:cubicBezTo>
                  <a:cubicBezTo>
                    <a:pt x="3200" y="1376"/>
                    <a:pt x="3211" y="1378"/>
                    <a:pt x="3211" y="1378"/>
                  </a:cubicBezTo>
                  <a:cubicBezTo>
                    <a:pt x="3209" y="1367"/>
                    <a:pt x="3209" y="1367"/>
                    <a:pt x="3209" y="1367"/>
                  </a:cubicBezTo>
                  <a:cubicBezTo>
                    <a:pt x="3209" y="1367"/>
                    <a:pt x="3213" y="1369"/>
                    <a:pt x="3218" y="1363"/>
                  </a:cubicBezTo>
                  <a:cubicBezTo>
                    <a:pt x="3223" y="1357"/>
                    <a:pt x="3222" y="1345"/>
                    <a:pt x="3222" y="1345"/>
                  </a:cubicBezTo>
                  <a:cubicBezTo>
                    <a:pt x="3231" y="1347"/>
                    <a:pt x="3231" y="1347"/>
                    <a:pt x="3231" y="1347"/>
                  </a:cubicBezTo>
                  <a:cubicBezTo>
                    <a:pt x="3231" y="1347"/>
                    <a:pt x="3254" y="1364"/>
                    <a:pt x="3272" y="1366"/>
                  </a:cubicBezTo>
                  <a:cubicBezTo>
                    <a:pt x="3290" y="1368"/>
                    <a:pt x="3310" y="1367"/>
                    <a:pt x="3310" y="1367"/>
                  </a:cubicBezTo>
                  <a:cubicBezTo>
                    <a:pt x="3310" y="1367"/>
                    <a:pt x="3329" y="1381"/>
                    <a:pt x="3339" y="1383"/>
                  </a:cubicBezTo>
                  <a:cubicBezTo>
                    <a:pt x="3349" y="1385"/>
                    <a:pt x="3361" y="1372"/>
                    <a:pt x="3370" y="1383"/>
                  </a:cubicBezTo>
                  <a:cubicBezTo>
                    <a:pt x="3379" y="1394"/>
                    <a:pt x="3401" y="1428"/>
                    <a:pt x="3401" y="1428"/>
                  </a:cubicBezTo>
                  <a:cubicBezTo>
                    <a:pt x="3416" y="1425"/>
                    <a:pt x="3416" y="1425"/>
                    <a:pt x="3416" y="1425"/>
                  </a:cubicBezTo>
                  <a:cubicBezTo>
                    <a:pt x="3416" y="1425"/>
                    <a:pt x="3418" y="1441"/>
                    <a:pt x="3428" y="1441"/>
                  </a:cubicBezTo>
                  <a:cubicBezTo>
                    <a:pt x="3438" y="1441"/>
                    <a:pt x="3445" y="1440"/>
                    <a:pt x="3445" y="1440"/>
                  </a:cubicBezTo>
                  <a:cubicBezTo>
                    <a:pt x="3445" y="1440"/>
                    <a:pt x="3462" y="1450"/>
                    <a:pt x="3475" y="1449"/>
                  </a:cubicBezTo>
                  <a:cubicBezTo>
                    <a:pt x="3488" y="1448"/>
                    <a:pt x="3506" y="1430"/>
                    <a:pt x="3535" y="1432"/>
                  </a:cubicBezTo>
                  <a:cubicBezTo>
                    <a:pt x="3564" y="1434"/>
                    <a:pt x="3566" y="1442"/>
                    <a:pt x="3566" y="1442"/>
                  </a:cubicBezTo>
                  <a:cubicBezTo>
                    <a:pt x="3593" y="1439"/>
                    <a:pt x="3593" y="1439"/>
                    <a:pt x="3593" y="1439"/>
                  </a:cubicBezTo>
                  <a:cubicBezTo>
                    <a:pt x="3593" y="1439"/>
                    <a:pt x="3604" y="1458"/>
                    <a:pt x="3616" y="1458"/>
                  </a:cubicBezTo>
                  <a:cubicBezTo>
                    <a:pt x="3628" y="1458"/>
                    <a:pt x="3647" y="1458"/>
                    <a:pt x="3650" y="1459"/>
                  </a:cubicBezTo>
                  <a:cubicBezTo>
                    <a:pt x="3653" y="1460"/>
                    <a:pt x="3661" y="1479"/>
                    <a:pt x="3664" y="1478"/>
                  </a:cubicBezTo>
                  <a:cubicBezTo>
                    <a:pt x="3667" y="1477"/>
                    <a:pt x="3678" y="1480"/>
                    <a:pt x="3678" y="1480"/>
                  </a:cubicBezTo>
                  <a:cubicBezTo>
                    <a:pt x="3678" y="1480"/>
                    <a:pt x="3673" y="1491"/>
                    <a:pt x="3693" y="1493"/>
                  </a:cubicBezTo>
                  <a:cubicBezTo>
                    <a:pt x="3713" y="1495"/>
                    <a:pt x="3723" y="1492"/>
                    <a:pt x="3723" y="1492"/>
                  </a:cubicBezTo>
                  <a:cubicBezTo>
                    <a:pt x="3723" y="1492"/>
                    <a:pt x="3730" y="1495"/>
                    <a:pt x="3733" y="1498"/>
                  </a:cubicBezTo>
                  <a:cubicBezTo>
                    <a:pt x="3736" y="1501"/>
                    <a:pt x="3760" y="1501"/>
                    <a:pt x="3760" y="1501"/>
                  </a:cubicBezTo>
                  <a:cubicBezTo>
                    <a:pt x="3760" y="1501"/>
                    <a:pt x="3772" y="1494"/>
                    <a:pt x="3776" y="1496"/>
                  </a:cubicBezTo>
                  <a:cubicBezTo>
                    <a:pt x="3780" y="1498"/>
                    <a:pt x="3788" y="1507"/>
                    <a:pt x="3793" y="1501"/>
                  </a:cubicBezTo>
                  <a:cubicBezTo>
                    <a:pt x="3798" y="1495"/>
                    <a:pt x="3796" y="1490"/>
                    <a:pt x="3805" y="1488"/>
                  </a:cubicBezTo>
                  <a:cubicBezTo>
                    <a:pt x="3814" y="1486"/>
                    <a:pt x="3831" y="1487"/>
                    <a:pt x="3831" y="1487"/>
                  </a:cubicBezTo>
                  <a:cubicBezTo>
                    <a:pt x="3841" y="1482"/>
                    <a:pt x="3841" y="1482"/>
                    <a:pt x="3841" y="1482"/>
                  </a:cubicBezTo>
                  <a:cubicBezTo>
                    <a:pt x="3841" y="1482"/>
                    <a:pt x="3853" y="1485"/>
                    <a:pt x="3863" y="1481"/>
                  </a:cubicBezTo>
                  <a:cubicBezTo>
                    <a:pt x="3873" y="1477"/>
                    <a:pt x="3870" y="1466"/>
                    <a:pt x="3870" y="1466"/>
                  </a:cubicBezTo>
                  <a:cubicBezTo>
                    <a:pt x="3893" y="1443"/>
                    <a:pt x="3893" y="1443"/>
                    <a:pt x="3893" y="1443"/>
                  </a:cubicBezTo>
                  <a:cubicBezTo>
                    <a:pt x="3893" y="1443"/>
                    <a:pt x="3920" y="1447"/>
                    <a:pt x="3929" y="1447"/>
                  </a:cubicBezTo>
                  <a:cubicBezTo>
                    <a:pt x="3938" y="1447"/>
                    <a:pt x="3948" y="1463"/>
                    <a:pt x="3962" y="1463"/>
                  </a:cubicBezTo>
                  <a:cubicBezTo>
                    <a:pt x="3976" y="1463"/>
                    <a:pt x="3982" y="1456"/>
                    <a:pt x="3982" y="1456"/>
                  </a:cubicBezTo>
                  <a:cubicBezTo>
                    <a:pt x="4000" y="1459"/>
                    <a:pt x="4000" y="1459"/>
                    <a:pt x="4000" y="1459"/>
                  </a:cubicBezTo>
                  <a:cubicBezTo>
                    <a:pt x="4011" y="1462"/>
                    <a:pt x="4011" y="1462"/>
                    <a:pt x="4011" y="1462"/>
                  </a:cubicBezTo>
                  <a:cubicBezTo>
                    <a:pt x="4034" y="1476"/>
                    <a:pt x="4034" y="1476"/>
                    <a:pt x="4034" y="1476"/>
                  </a:cubicBezTo>
                  <a:cubicBezTo>
                    <a:pt x="4058" y="1477"/>
                    <a:pt x="4058" y="1477"/>
                    <a:pt x="4058" y="1477"/>
                  </a:cubicBezTo>
                  <a:cubicBezTo>
                    <a:pt x="4058" y="1477"/>
                    <a:pt x="4061" y="1482"/>
                    <a:pt x="4071" y="1482"/>
                  </a:cubicBezTo>
                  <a:cubicBezTo>
                    <a:pt x="4081" y="1482"/>
                    <a:pt x="4085" y="1460"/>
                    <a:pt x="4085" y="1460"/>
                  </a:cubicBezTo>
                  <a:cubicBezTo>
                    <a:pt x="4085" y="1460"/>
                    <a:pt x="4096" y="1465"/>
                    <a:pt x="4109" y="1457"/>
                  </a:cubicBezTo>
                  <a:cubicBezTo>
                    <a:pt x="4122" y="1449"/>
                    <a:pt x="4098" y="1439"/>
                    <a:pt x="4098" y="1439"/>
                  </a:cubicBezTo>
                  <a:cubicBezTo>
                    <a:pt x="4097" y="1414"/>
                    <a:pt x="4097" y="1414"/>
                    <a:pt x="4097" y="1414"/>
                  </a:cubicBezTo>
                  <a:cubicBezTo>
                    <a:pt x="4097" y="1395"/>
                    <a:pt x="4097" y="1395"/>
                    <a:pt x="4097" y="1395"/>
                  </a:cubicBezTo>
                  <a:cubicBezTo>
                    <a:pt x="4097" y="1395"/>
                    <a:pt x="4092" y="1377"/>
                    <a:pt x="4094" y="1368"/>
                  </a:cubicBezTo>
                  <a:cubicBezTo>
                    <a:pt x="4096" y="1359"/>
                    <a:pt x="4108" y="1354"/>
                    <a:pt x="4109" y="1348"/>
                  </a:cubicBezTo>
                  <a:cubicBezTo>
                    <a:pt x="4110" y="1342"/>
                    <a:pt x="4083" y="1327"/>
                    <a:pt x="4083" y="1327"/>
                  </a:cubicBezTo>
                  <a:cubicBezTo>
                    <a:pt x="4083" y="1327"/>
                    <a:pt x="4071" y="1325"/>
                    <a:pt x="4056" y="1322"/>
                  </a:cubicBezTo>
                  <a:cubicBezTo>
                    <a:pt x="4041" y="1319"/>
                    <a:pt x="4063" y="1304"/>
                    <a:pt x="4063" y="1304"/>
                  </a:cubicBezTo>
                  <a:cubicBezTo>
                    <a:pt x="4083" y="1284"/>
                    <a:pt x="4083" y="1284"/>
                    <a:pt x="4083" y="1284"/>
                  </a:cubicBezTo>
                  <a:cubicBezTo>
                    <a:pt x="4107" y="1281"/>
                    <a:pt x="4107" y="1281"/>
                    <a:pt x="4107" y="1281"/>
                  </a:cubicBezTo>
                  <a:cubicBezTo>
                    <a:pt x="4111" y="1273"/>
                    <a:pt x="4111" y="1273"/>
                    <a:pt x="4111" y="1273"/>
                  </a:cubicBezTo>
                  <a:cubicBezTo>
                    <a:pt x="4139" y="1275"/>
                    <a:pt x="4139" y="1275"/>
                    <a:pt x="4139" y="1275"/>
                  </a:cubicBezTo>
                  <a:cubicBezTo>
                    <a:pt x="4174" y="1268"/>
                    <a:pt x="4174" y="1268"/>
                    <a:pt x="4174" y="1268"/>
                  </a:cubicBezTo>
                  <a:cubicBezTo>
                    <a:pt x="4199" y="1281"/>
                    <a:pt x="4199" y="1281"/>
                    <a:pt x="4199" y="1281"/>
                  </a:cubicBezTo>
                  <a:cubicBezTo>
                    <a:pt x="4225" y="1298"/>
                    <a:pt x="4225" y="1298"/>
                    <a:pt x="4225" y="1298"/>
                  </a:cubicBezTo>
                  <a:cubicBezTo>
                    <a:pt x="4240" y="1295"/>
                    <a:pt x="4240" y="1295"/>
                    <a:pt x="4240" y="1295"/>
                  </a:cubicBezTo>
                  <a:cubicBezTo>
                    <a:pt x="4240" y="1295"/>
                    <a:pt x="4259" y="1296"/>
                    <a:pt x="4266" y="1297"/>
                  </a:cubicBezTo>
                  <a:cubicBezTo>
                    <a:pt x="4273" y="1298"/>
                    <a:pt x="4294" y="1312"/>
                    <a:pt x="4294" y="1312"/>
                  </a:cubicBezTo>
                  <a:cubicBezTo>
                    <a:pt x="4296" y="1321"/>
                    <a:pt x="4296" y="1321"/>
                    <a:pt x="4296" y="1321"/>
                  </a:cubicBezTo>
                  <a:cubicBezTo>
                    <a:pt x="4296" y="1321"/>
                    <a:pt x="4314" y="1331"/>
                    <a:pt x="4319" y="1335"/>
                  </a:cubicBezTo>
                  <a:cubicBezTo>
                    <a:pt x="4324" y="1339"/>
                    <a:pt x="4339" y="1344"/>
                    <a:pt x="4339" y="1344"/>
                  </a:cubicBezTo>
                  <a:cubicBezTo>
                    <a:pt x="4342" y="1363"/>
                    <a:pt x="4342" y="1363"/>
                    <a:pt x="4342" y="1363"/>
                  </a:cubicBezTo>
                  <a:cubicBezTo>
                    <a:pt x="4374" y="1380"/>
                    <a:pt x="4374" y="1380"/>
                    <a:pt x="4374" y="1380"/>
                  </a:cubicBezTo>
                  <a:cubicBezTo>
                    <a:pt x="4385" y="1402"/>
                    <a:pt x="4385" y="1402"/>
                    <a:pt x="4385" y="1402"/>
                  </a:cubicBezTo>
                  <a:cubicBezTo>
                    <a:pt x="4385" y="1402"/>
                    <a:pt x="4406" y="1404"/>
                    <a:pt x="4416" y="1413"/>
                  </a:cubicBezTo>
                  <a:cubicBezTo>
                    <a:pt x="4426" y="1422"/>
                    <a:pt x="4444" y="1446"/>
                    <a:pt x="4444" y="1446"/>
                  </a:cubicBezTo>
                  <a:cubicBezTo>
                    <a:pt x="4451" y="1446"/>
                    <a:pt x="4451" y="1446"/>
                    <a:pt x="4451" y="1446"/>
                  </a:cubicBezTo>
                  <a:cubicBezTo>
                    <a:pt x="4455" y="1462"/>
                    <a:pt x="4455" y="1462"/>
                    <a:pt x="4455" y="1462"/>
                  </a:cubicBezTo>
                  <a:cubicBezTo>
                    <a:pt x="4455" y="1462"/>
                    <a:pt x="4474" y="1472"/>
                    <a:pt x="4482" y="1477"/>
                  </a:cubicBezTo>
                  <a:cubicBezTo>
                    <a:pt x="4490" y="1482"/>
                    <a:pt x="4507" y="1481"/>
                    <a:pt x="4517" y="1479"/>
                  </a:cubicBezTo>
                  <a:cubicBezTo>
                    <a:pt x="4527" y="1477"/>
                    <a:pt x="4543" y="1493"/>
                    <a:pt x="4543" y="1493"/>
                  </a:cubicBezTo>
                  <a:cubicBezTo>
                    <a:pt x="4543" y="1493"/>
                    <a:pt x="4551" y="1486"/>
                    <a:pt x="4555" y="1486"/>
                  </a:cubicBezTo>
                  <a:cubicBezTo>
                    <a:pt x="4559" y="1486"/>
                    <a:pt x="4597" y="1514"/>
                    <a:pt x="4597" y="1514"/>
                  </a:cubicBezTo>
                  <a:cubicBezTo>
                    <a:pt x="4621" y="1514"/>
                    <a:pt x="4621" y="1514"/>
                    <a:pt x="4621" y="1514"/>
                  </a:cubicBezTo>
                  <a:cubicBezTo>
                    <a:pt x="4630" y="1533"/>
                    <a:pt x="4630" y="1533"/>
                    <a:pt x="4630" y="1533"/>
                  </a:cubicBezTo>
                  <a:cubicBezTo>
                    <a:pt x="4630" y="1533"/>
                    <a:pt x="4646" y="1534"/>
                    <a:pt x="4649" y="1541"/>
                  </a:cubicBezTo>
                  <a:cubicBezTo>
                    <a:pt x="4652" y="1548"/>
                    <a:pt x="4653" y="1556"/>
                    <a:pt x="4653" y="1556"/>
                  </a:cubicBezTo>
                  <a:cubicBezTo>
                    <a:pt x="4678" y="1576"/>
                    <a:pt x="4678" y="1576"/>
                    <a:pt x="4678" y="1576"/>
                  </a:cubicBezTo>
                  <a:cubicBezTo>
                    <a:pt x="4695" y="1572"/>
                    <a:pt x="4695" y="1572"/>
                    <a:pt x="4695" y="1572"/>
                  </a:cubicBezTo>
                  <a:cubicBezTo>
                    <a:pt x="4703" y="1582"/>
                    <a:pt x="4703" y="1582"/>
                    <a:pt x="4703" y="1582"/>
                  </a:cubicBezTo>
                  <a:cubicBezTo>
                    <a:pt x="4716" y="1581"/>
                    <a:pt x="4716" y="1581"/>
                    <a:pt x="4716" y="1581"/>
                  </a:cubicBezTo>
                  <a:cubicBezTo>
                    <a:pt x="4716" y="1574"/>
                    <a:pt x="4716" y="1574"/>
                    <a:pt x="4716" y="1574"/>
                  </a:cubicBezTo>
                  <a:cubicBezTo>
                    <a:pt x="4735" y="1576"/>
                    <a:pt x="4735" y="1576"/>
                    <a:pt x="4735" y="1576"/>
                  </a:cubicBezTo>
                  <a:cubicBezTo>
                    <a:pt x="4735" y="1576"/>
                    <a:pt x="4736" y="1565"/>
                    <a:pt x="4739" y="1560"/>
                  </a:cubicBezTo>
                  <a:cubicBezTo>
                    <a:pt x="4742" y="1555"/>
                    <a:pt x="4770" y="1556"/>
                    <a:pt x="4770" y="1556"/>
                  </a:cubicBezTo>
                  <a:cubicBezTo>
                    <a:pt x="4775" y="1542"/>
                    <a:pt x="4775" y="1542"/>
                    <a:pt x="4775" y="1542"/>
                  </a:cubicBezTo>
                  <a:cubicBezTo>
                    <a:pt x="4775" y="1542"/>
                    <a:pt x="4800" y="1536"/>
                    <a:pt x="4810" y="1544"/>
                  </a:cubicBezTo>
                  <a:cubicBezTo>
                    <a:pt x="4820" y="1552"/>
                    <a:pt x="4814" y="1565"/>
                    <a:pt x="4814" y="1565"/>
                  </a:cubicBezTo>
                  <a:cubicBezTo>
                    <a:pt x="4832" y="1573"/>
                    <a:pt x="4832" y="1573"/>
                    <a:pt x="4832" y="1573"/>
                  </a:cubicBezTo>
                  <a:cubicBezTo>
                    <a:pt x="4832" y="1593"/>
                    <a:pt x="4832" y="1593"/>
                    <a:pt x="4832" y="1593"/>
                  </a:cubicBezTo>
                  <a:cubicBezTo>
                    <a:pt x="4820" y="1598"/>
                    <a:pt x="4820" y="1598"/>
                    <a:pt x="4820" y="1598"/>
                  </a:cubicBezTo>
                  <a:cubicBezTo>
                    <a:pt x="4828" y="1608"/>
                    <a:pt x="4828" y="1608"/>
                    <a:pt x="4828" y="1608"/>
                  </a:cubicBezTo>
                  <a:cubicBezTo>
                    <a:pt x="4828" y="1620"/>
                    <a:pt x="4828" y="1620"/>
                    <a:pt x="4828" y="1620"/>
                  </a:cubicBezTo>
                  <a:cubicBezTo>
                    <a:pt x="4835" y="1630"/>
                    <a:pt x="4835" y="1630"/>
                    <a:pt x="4835" y="1630"/>
                  </a:cubicBezTo>
                  <a:cubicBezTo>
                    <a:pt x="4835" y="1643"/>
                    <a:pt x="4835" y="1643"/>
                    <a:pt x="4835" y="1643"/>
                  </a:cubicBezTo>
                  <a:cubicBezTo>
                    <a:pt x="4846" y="1650"/>
                    <a:pt x="4846" y="1650"/>
                    <a:pt x="4846" y="1650"/>
                  </a:cubicBezTo>
                  <a:cubicBezTo>
                    <a:pt x="4843" y="1667"/>
                    <a:pt x="4843" y="1667"/>
                    <a:pt x="4843" y="1667"/>
                  </a:cubicBezTo>
                  <a:cubicBezTo>
                    <a:pt x="4846" y="1684"/>
                    <a:pt x="4846" y="1684"/>
                    <a:pt x="4846" y="1684"/>
                  </a:cubicBezTo>
                  <a:cubicBezTo>
                    <a:pt x="4846" y="1684"/>
                    <a:pt x="4834" y="1688"/>
                    <a:pt x="4839" y="1700"/>
                  </a:cubicBezTo>
                  <a:cubicBezTo>
                    <a:pt x="4844" y="1712"/>
                    <a:pt x="4846" y="1713"/>
                    <a:pt x="4839" y="1719"/>
                  </a:cubicBezTo>
                  <a:cubicBezTo>
                    <a:pt x="4832" y="1725"/>
                    <a:pt x="4796" y="1702"/>
                    <a:pt x="4785" y="1707"/>
                  </a:cubicBezTo>
                  <a:cubicBezTo>
                    <a:pt x="4774" y="1712"/>
                    <a:pt x="4786" y="1718"/>
                    <a:pt x="4784" y="1723"/>
                  </a:cubicBezTo>
                  <a:cubicBezTo>
                    <a:pt x="4782" y="1728"/>
                    <a:pt x="4769" y="1719"/>
                    <a:pt x="4766" y="1729"/>
                  </a:cubicBezTo>
                  <a:cubicBezTo>
                    <a:pt x="4763" y="1739"/>
                    <a:pt x="4778" y="1740"/>
                    <a:pt x="4792" y="1753"/>
                  </a:cubicBezTo>
                  <a:cubicBezTo>
                    <a:pt x="4806" y="1766"/>
                    <a:pt x="4810" y="1785"/>
                    <a:pt x="4812" y="1791"/>
                  </a:cubicBezTo>
                  <a:cubicBezTo>
                    <a:pt x="4814" y="1797"/>
                    <a:pt x="4825" y="1808"/>
                    <a:pt x="4825" y="1808"/>
                  </a:cubicBezTo>
                  <a:cubicBezTo>
                    <a:pt x="4826" y="1831"/>
                    <a:pt x="4826" y="1831"/>
                    <a:pt x="4826" y="1831"/>
                  </a:cubicBezTo>
                  <a:cubicBezTo>
                    <a:pt x="4809" y="1827"/>
                    <a:pt x="4809" y="1827"/>
                    <a:pt x="4809" y="1827"/>
                  </a:cubicBezTo>
                  <a:cubicBezTo>
                    <a:pt x="4802" y="1845"/>
                    <a:pt x="4802" y="1845"/>
                    <a:pt x="4802" y="1845"/>
                  </a:cubicBezTo>
                  <a:cubicBezTo>
                    <a:pt x="4821" y="1851"/>
                    <a:pt x="4821" y="1851"/>
                    <a:pt x="4821" y="1851"/>
                  </a:cubicBezTo>
                  <a:cubicBezTo>
                    <a:pt x="4844" y="1852"/>
                    <a:pt x="4844" y="1852"/>
                    <a:pt x="4844" y="1852"/>
                  </a:cubicBezTo>
                  <a:cubicBezTo>
                    <a:pt x="4844" y="1852"/>
                    <a:pt x="4838" y="1811"/>
                    <a:pt x="4847" y="1807"/>
                  </a:cubicBezTo>
                  <a:cubicBezTo>
                    <a:pt x="4856" y="1803"/>
                    <a:pt x="4863" y="1816"/>
                    <a:pt x="4863" y="1816"/>
                  </a:cubicBezTo>
                  <a:cubicBezTo>
                    <a:pt x="4872" y="1808"/>
                    <a:pt x="4872" y="1808"/>
                    <a:pt x="4872" y="1808"/>
                  </a:cubicBezTo>
                  <a:cubicBezTo>
                    <a:pt x="4872" y="1808"/>
                    <a:pt x="4888" y="1840"/>
                    <a:pt x="4896" y="1838"/>
                  </a:cubicBezTo>
                  <a:cubicBezTo>
                    <a:pt x="4904" y="1836"/>
                    <a:pt x="4923" y="1830"/>
                    <a:pt x="4923" y="1830"/>
                  </a:cubicBezTo>
                  <a:cubicBezTo>
                    <a:pt x="4923" y="1842"/>
                    <a:pt x="4923" y="1842"/>
                    <a:pt x="4923" y="1842"/>
                  </a:cubicBezTo>
                  <a:cubicBezTo>
                    <a:pt x="4923" y="1842"/>
                    <a:pt x="4978" y="1822"/>
                    <a:pt x="4980" y="1802"/>
                  </a:cubicBezTo>
                  <a:cubicBezTo>
                    <a:pt x="4982" y="1782"/>
                    <a:pt x="4985" y="1754"/>
                    <a:pt x="4985" y="1754"/>
                  </a:cubicBezTo>
                  <a:cubicBezTo>
                    <a:pt x="4999" y="1747"/>
                    <a:pt x="4999" y="1747"/>
                    <a:pt x="4999" y="1747"/>
                  </a:cubicBezTo>
                  <a:cubicBezTo>
                    <a:pt x="4999" y="1747"/>
                    <a:pt x="4997" y="1704"/>
                    <a:pt x="5006" y="1697"/>
                  </a:cubicBezTo>
                  <a:cubicBezTo>
                    <a:pt x="5015" y="1690"/>
                    <a:pt x="5017" y="1666"/>
                    <a:pt x="5019" y="1650"/>
                  </a:cubicBezTo>
                  <a:cubicBezTo>
                    <a:pt x="5021" y="1634"/>
                    <a:pt x="5010" y="1607"/>
                    <a:pt x="5010" y="1607"/>
                  </a:cubicBezTo>
                  <a:cubicBezTo>
                    <a:pt x="5010" y="1607"/>
                    <a:pt x="5024" y="1585"/>
                    <a:pt x="5024" y="1580"/>
                  </a:cubicBezTo>
                  <a:cubicBezTo>
                    <a:pt x="5024" y="1575"/>
                    <a:pt x="5016" y="1565"/>
                    <a:pt x="5016" y="1565"/>
                  </a:cubicBezTo>
                  <a:cubicBezTo>
                    <a:pt x="5016" y="1565"/>
                    <a:pt x="5033" y="1541"/>
                    <a:pt x="5029" y="1532"/>
                  </a:cubicBezTo>
                  <a:cubicBezTo>
                    <a:pt x="5025" y="1523"/>
                    <a:pt x="5013" y="1496"/>
                    <a:pt x="5013" y="1496"/>
                  </a:cubicBezTo>
                  <a:cubicBezTo>
                    <a:pt x="5013" y="1496"/>
                    <a:pt x="5005" y="1468"/>
                    <a:pt x="4998" y="1465"/>
                  </a:cubicBezTo>
                  <a:cubicBezTo>
                    <a:pt x="4991" y="1462"/>
                    <a:pt x="4986" y="1458"/>
                    <a:pt x="4986" y="1458"/>
                  </a:cubicBezTo>
                  <a:cubicBezTo>
                    <a:pt x="4990" y="1451"/>
                    <a:pt x="4990" y="1451"/>
                    <a:pt x="4990" y="1451"/>
                  </a:cubicBezTo>
                  <a:cubicBezTo>
                    <a:pt x="4990" y="1451"/>
                    <a:pt x="4971" y="1443"/>
                    <a:pt x="4965" y="1428"/>
                  </a:cubicBezTo>
                  <a:cubicBezTo>
                    <a:pt x="4959" y="1413"/>
                    <a:pt x="4957" y="1401"/>
                    <a:pt x="4957" y="1401"/>
                  </a:cubicBezTo>
                  <a:cubicBezTo>
                    <a:pt x="4948" y="1395"/>
                    <a:pt x="4948" y="1395"/>
                    <a:pt x="4948" y="1395"/>
                  </a:cubicBezTo>
                  <a:cubicBezTo>
                    <a:pt x="4948" y="1395"/>
                    <a:pt x="4955" y="1365"/>
                    <a:pt x="4948" y="1356"/>
                  </a:cubicBezTo>
                  <a:cubicBezTo>
                    <a:pt x="4941" y="1347"/>
                    <a:pt x="4936" y="1340"/>
                    <a:pt x="4936" y="1340"/>
                  </a:cubicBezTo>
                  <a:cubicBezTo>
                    <a:pt x="4924" y="1336"/>
                    <a:pt x="4924" y="1336"/>
                    <a:pt x="4924" y="1336"/>
                  </a:cubicBezTo>
                  <a:cubicBezTo>
                    <a:pt x="4924" y="1336"/>
                    <a:pt x="4920" y="1322"/>
                    <a:pt x="4913" y="1317"/>
                  </a:cubicBezTo>
                  <a:cubicBezTo>
                    <a:pt x="4906" y="1312"/>
                    <a:pt x="4889" y="1304"/>
                    <a:pt x="4889" y="1304"/>
                  </a:cubicBezTo>
                  <a:cubicBezTo>
                    <a:pt x="4875" y="1300"/>
                    <a:pt x="4875" y="1300"/>
                    <a:pt x="4875" y="1300"/>
                  </a:cubicBezTo>
                  <a:cubicBezTo>
                    <a:pt x="4872" y="1291"/>
                    <a:pt x="4872" y="1291"/>
                    <a:pt x="4872" y="1291"/>
                  </a:cubicBezTo>
                  <a:cubicBezTo>
                    <a:pt x="4872" y="1291"/>
                    <a:pt x="4900" y="1304"/>
                    <a:pt x="4903" y="1298"/>
                  </a:cubicBezTo>
                  <a:cubicBezTo>
                    <a:pt x="4906" y="1292"/>
                    <a:pt x="4885" y="1286"/>
                    <a:pt x="4885" y="1286"/>
                  </a:cubicBezTo>
                  <a:cubicBezTo>
                    <a:pt x="4830" y="1260"/>
                    <a:pt x="4830" y="1260"/>
                    <a:pt x="4830" y="1260"/>
                  </a:cubicBezTo>
                  <a:cubicBezTo>
                    <a:pt x="4830" y="1260"/>
                    <a:pt x="4802" y="1243"/>
                    <a:pt x="4794" y="1238"/>
                  </a:cubicBezTo>
                  <a:cubicBezTo>
                    <a:pt x="4786" y="1233"/>
                    <a:pt x="4772" y="1243"/>
                    <a:pt x="4772" y="1243"/>
                  </a:cubicBezTo>
                  <a:cubicBezTo>
                    <a:pt x="4746" y="1236"/>
                    <a:pt x="4746" y="1236"/>
                    <a:pt x="4746" y="1236"/>
                  </a:cubicBezTo>
                  <a:cubicBezTo>
                    <a:pt x="4771" y="1264"/>
                    <a:pt x="4771" y="1264"/>
                    <a:pt x="4771" y="1264"/>
                  </a:cubicBezTo>
                  <a:cubicBezTo>
                    <a:pt x="4767" y="1281"/>
                    <a:pt x="4767" y="1281"/>
                    <a:pt x="4767" y="1281"/>
                  </a:cubicBezTo>
                  <a:cubicBezTo>
                    <a:pt x="4759" y="1279"/>
                    <a:pt x="4759" y="1279"/>
                    <a:pt x="4759" y="1279"/>
                  </a:cubicBezTo>
                  <a:cubicBezTo>
                    <a:pt x="4758" y="1259"/>
                    <a:pt x="4758" y="1259"/>
                    <a:pt x="4758" y="1259"/>
                  </a:cubicBezTo>
                  <a:cubicBezTo>
                    <a:pt x="4748" y="1252"/>
                    <a:pt x="4748" y="1252"/>
                    <a:pt x="4748" y="1252"/>
                  </a:cubicBezTo>
                  <a:cubicBezTo>
                    <a:pt x="4746" y="1271"/>
                    <a:pt x="4746" y="1271"/>
                    <a:pt x="4746" y="1271"/>
                  </a:cubicBezTo>
                  <a:cubicBezTo>
                    <a:pt x="4717" y="1273"/>
                    <a:pt x="4717" y="1273"/>
                    <a:pt x="4717" y="1273"/>
                  </a:cubicBezTo>
                  <a:cubicBezTo>
                    <a:pt x="4717" y="1273"/>
                    <a:pt x="4724" y="1263"/>
                    <a:pt x="4719" y="1257"/>
                  </a:cubicBezTo>
                  <a:cubicBezTo>
                    <a:pt x="4714" y="1251"/>
                    <a:pt x="4701" y="1253"/>
                    <a:pt x="4701" y="1253"/>
                  </a:cubicBezTo>
                  <a:cubicBezTo>
                    <a:pt x="4696" y="1260"/>
                    <a:pt x="4696" y="1260"/>
                    <a:pt x="4696" y="1260"/>
                  </a:cubicBezTo>
                  <a:cubicBezTo>
                    <a:pt x="4681" y="1261"/>
                    <a:pt x="4681" y="1261"/>
                    <a:pt x="4681" y="1261"/>
                  </a:cubicBezTo>
                  <a:cubicBezTo>
                    <a:pt x="4672" y="1236"/>
                    <a:pt x="4672" y="1236"/>
                    <a:pt x="4672" y="1236"/>
                  </a:cubicBezTo>
                  <a:cubicBezTo>
                    <a:pt x="4668" y="1235"/>
                    <a:pt x="4668" y="1235"/>
                    <a:pt x="4668" y="1235"/>
                  </a:cubicBezTo>
                  <a:cubicBezTo>
                    <a:pt x="4660" y="1222"/>
                    <a:pt x="4660" y="1222"/>
                    <a:pt x="4660" y="1222"/>
                  </a:cubicBezTo>
                  <a:cubicBezTo>
                    <a:pt x="4612" y="1224"/>
                    <a:pt x="4612" y="1224"/>
                    <a:pt x="4612" y="1224"/>
                  </a:cubicBezTo>
                  <a:cubicBezTo>
                    <a:pt x="4606" y="1218"/>
                    <a:pt x="4606" y="1218"/>
                    <a:pt x="4606" y="1218"/>
                  </a:cubicBezTo>
                  <a:cubicBezTo>
                    <a:pt x="4606" y="1218"/>
                    <a:pt x="4580" y="1222"/>
                    <a:pt x="4580" y="1205"/>
                  </a:cubicBezTo>
                  <a:cubicBezTo>
                    <a:pt x="4580" y="1188"/>
                    <a:pt x="4602" y="1186"/>
                    <a:pt x="4602" y="1186"/>
                  </a:cubicBezTo>
                  <a:cubicBezTo>
                    <a:pt x="4602" y="1170"/>
                    <a:pt x="4602" y="1170"/>
                    <a:pt x="4602" y="1170"/>
                  </a:cubicBezTo>
                  <a:cubicBezTo>
                    <a:pt x="4602" y="1170"/>
                    <a:pt x="4621" y="1169"/>
                    <a:pt x="4622" y="1158"/>
                  </a:cubicBezTo>
                  <a:cubicBezTo>
                    <a:pt x="4623" y="1147"/>
                    <a:pt x="4633" y="1132"/>
                    <a:pt x="4633" y="1132"/>
                  </a:cubicBezTo>
                  <a:cubicBezTo>
                    <a:pt x="4623" y="1123"/>
                    <a:pt x="4623" y="1123"/>
                    <a:pt x="4623" y="1123"/>
                  </a:cubicBezTo>
                  <a:cubicBezTo>
                    <a:pt x="4630" y="1110"/>
                    <a:pt x="4630" y="1110"/>
                    <a:pt x="4630" y="1110"/>
                  </a:cubicBezTo>
                  <a:cubicBezTo>
                    <a:pt x="4623" y="1100"/>
                    <a:pt x="4623" y="1100"/>
                    <a:pt x="4623" y="1100"/>
                  </a:cubicBezTo>
                  <a:cubicBezTo>
                    <a:pt x="4637" y="1089"/>
                    <a:pt x="4637" y="1089"/>
                    <a:pt x="4637" y="1089"/>
                  </a:cubicBezTo>
                  <a:cubicBezTo>
                    <a:pt x="4651" y="1086"/>
                    <a:pt x="4651" y="1086"/>
                    <a:pt x="4651" y="1086"/>
                  </a:cubicBezTo>
                  <a:cubicBezTo>
                    <a:pt x="4645" y="1064"/>
                    <a:pt x="4645" y="1064"/>
                    <a:pt x="4645" y="1064"/>
                  </a:cubicBezTo>
                  <a:cubicBezTo>
                    <a:pt x="4660" y="1059"/>
                    <a:pt x="4660" y="1059"/>
                    <a:pt x="4660" y="1059"/>
                  </a:cubicBezTo>
                  <a:cubicBezTo>
                    <a:pt x="4642" y="1036"/>
                    <a:pt x="4642" y="1036"/>
                    <a:pt x="4642" y="1036"/>
                  </a:cubicBezTo>
                  <a:cubicBezTo>
                    <a:pt x="4664" y="1027"/>
                    <a:pt x="4664" y="1027"/>
                    <a:pt x="4664" y="1027"/>
                  </a:cubicBezTo>
                  <a:cubicBezTo>
                    <a:pt x="4664" y="1027"/>
                    <a:pt x="4657" y="997"/>
                    <a:pt x="4673" y="987"/>
                  </a:cubicBezTo>
                  <a:cubicBezTo>
                    <a:pt x="4689" y="977"/>
                    <a:pt x="4695" y="976"/>
                    <a:pt x="4695" y="976"/>
                  </a:cubicBezTo>
                  <a:cubicBezTo>
                    <a:pt x="4695" y="976"/>
                    <a:pt x="4720" y="980"/>
                    <a:pt x="4732" y="979"/>
                  </a:cubicBezTo>
                  <a:cubicBezTo>
                    <a:pt x="4744" y="978"/>
                    <a:pt x="4796" y="982"/>
                    <a:pt x="4796" y="982"/>
                  </a:cubicBezTo>
                  <a:cubicBezTo>
                    <a:pt x="4807" y="993"/>
                    <a:pt x="4807" y="993"/>
                    <a:pt x="4807" y="993"/>
                  </a:cubicBezTo>
                  <a:cubicBezTo>
                    <a:pt x="4820" y="988"/>
                    <a:pt x="4820" y="988"/>
                    <a:pt x="4820" y="988"/>
                  </a:cubicBezTo>
                  <a:cubicBezTo>
                    <a:pt x="4815" y="976"/>
                    <a:pt x="4815" y="976"/>
                    <a:pt x="4815" y="976"/>
                  </a:cubicBezTo>
                  <a:cubicBezTo>
                    <a:pt x="4865" y="989"/>
                    <a:pt x="4865" y="989"/>
                    <a:pt x="4865" y="989"/>
                  </a:cubicBezTo>
                  <a:cubicBezTo>
                    <a:pt x="4885" y="977"/>
                    <a:pt x="4885" y="977"/>
                    <a:pt x="4885" y="977"/>
                  </a:cubicBezTo>
                  <a:cubicBezTo>
                    <a:pt x="4904" y="992"/>
                    <a:pt x="4904" y="992"/>
                    <a:pt x="4904" y="992"/>
                  </a:cubicBezTo>
                  <a:cubicBezTo>
                    <a:pt x="4909" y="968"/>
                    <a:pt x="4909" y="968"/>
                    <a:pt x="4909" y="968"/>
                  </a:cubicBezTo>
                  <a:cubicBezTo>
                    <a:pt x="4909" y="968"/>
                    <a:pt x="4932" y="966"/>
                    <a:pt x="4948" y="967"/>
                  </a:cubicBezTo>
                  <a:cubicBezTo>
                    <a:pt x="4964" y="968"/>
                    <a:pt x="4970" y="982"/>
                    <a:pt x="4976" y="980"/>
                  </a:cubicBezTo>
                  <a:cubicBezTo>
                    <a:pt x="4982" y="978"/>
                    <a:pt x="5000" y="967"/>
                    <a:pt x="5000" y="967"/>
                  </a:cubicBezTo>
                  <a:cubicBezTo>
                    <a:pt x="5016" y="981"/>
                    <a:pt x="5016" y="981"/>
                    <a:pt x="5016" y="981"/>
                  </a:cubicBezTo>
                  <a:cubicBezTo>
                    <a:pt x="5044" y="986"/>
                    <a:pt x="5044" y="986"/>
                    <a:pt x="5044" y="986"/>
                  </a:cubicBezTo>
                  <a:cubicBezTo>
                    <a:pt x="5008" y="993"/>
                    <a:pt x="5008" y="993"/>
                    <a:pt x="5008" y="993"/>
                  </a:cubicBezTo>
                  <a:cubicBezTo>
                    <a:pt x="5008" y="993"/>
                    <a:pt x="5019" y="1014"/>
                    <a:pt x="5030" y="1009"/>
                  </a:cubicBezTo>
                  <a:cubicBezTo>
                    <a:pt x="5041" y="1004"/>
                    <a:pt x="5061" y="996"/>
                    <a:pt x="5061" y="996"/>
                  </a:cubicBezTo>
                  <a:cubicBezTo>
                    <a:pt x="5079" y="1005"/>
                    <a:pt x="5079" y="1005"/>
                    <a:pt x="5079" y="1005"/>
                  </a:cubicBezTo>
                  <a:cubicBezTo>
                    <a:pt x="5094" y="993"/>
                    <a:pt x="5094" y="993"/>
                    <a:pt x="5094" y="993"/>
                  </a:cubicBezTo>
                  <a:cubicBezTo>
                    <a:pt x="5094" y="993"/>
                    <a:pt x="5121" y="1002"/>
                    <a:pt x="5129" y="998"/>
                  </a:cubicBezTo>
                  <a:cubicBezTo>
                    <a:pt x="5137" y="994"/>
                    <a:pt x="5131" y="986"/>
                    <a:pt x="5131" y="986"/>
                  </a:cubicBezTo>
                  <a:cubicBezTo>
                    <a:pt x="5155" y="988"/>
                    <a:pt x="5155" y="988"/>
                    <a:pt x="5155" y="988"/>
                  </a:cubicBezTo>
                  <a:cubicBezTo>
                    <a:pt x="5122" y="970"/>
                    <a:pt x="5122" y="970"/>
                    <a:pt x="5122" y="970"/>
                  </a:cubicBezTo>
                  <a:cubicBezTo>
                    <a:pt x="5104" y="977"/>
                    <a:pt x="5104" y="977"/>
                    <a:pt x="5104" y="977"/>
                  </a:cubicBezTo>
                  <a:cubicBezTo>
                    <a:pt x="5099" y="965"/>
                    <a:pt x="5099" y="965"/>
                    <a:pt x="5099" y="965"/>
                  </a:cubicBezTo>
                  <a:cubicBezTo>
                    <a:pt x="5099" y="965"/>
                    <a:pt x="5084" y="942"/>
                    <a:pt x="5086" y="937"/>
                  </a:cubicBezTo>
                  <a:cubicBezTo>
                    <a:pt x="5088" y="932"/>
                    <a:pt x="5105" y="918"/>
                    <a:pt x="5105" y="918"/>
                  </a:cubicBezTo>
                  <a:cubicBezTo>
                    <a:pt x="5101" y="898"/>
                    <a:pt x="5101" y="898"/>
                    <a:pt x="5101" y="898"/>
                  </a:cubicBezTo>
                  <a:cubicBezTo>
                    <a:pt x="5110" y="890"/>
                    <a:pt x="5110" y="890"/>
                    <a:pt x="5110" y="890"/>
                  </a:cubicBezTo>
                  <a:cubicBezTo>
                    <a:pt x="5110" y="890"/>
                    <a:pt x="5084" y="877"/>
                    <a:pt x="5101" y="866"/>
                  </a:cubicBezTo>
                  <a:cubicBezTo>
                    <a:pt x="5118" y="855"/>
                    <a:pt x="5154" y="866"/>
                    <a:pt x="5154" y="866"/>
                  </a:cubicBezTo>
                  <a:cubicBezTo>
                    <a:pt x="5168" y="852"/>
                    <a:pt x="5168" y="852"/>
                    <a:pt x="5168" y="852"/>
                  </a:cubicBezTo>
                  <a:cubicBezTo>
                    <a:pt x="5190" y="871"/>
                    <a:pt x="5190" y="871"/>
                    <a:pt x="5190" y="871"/>
                  </a:cubicBezTo>
                  <a:cubicBezTo>
                    <a:pt x="5209" y="860"/>
                    <a:pt x="5209" y="860"/>
                    <a:pt x="5209" y="860"/>
                  </a:cubicBezTo>
                  <a:cubicBezTo>
                    <a:pt x="5209" y="860"/>
                    <a:pt x="5222" y="893"/>
                    <a:pt x="5229" y="896"/>
                  </a:cubicBezTo>
                  <a:cubicBezTo>
                    <a:pt x="5236" y="899"/>
                    <a:pt x="5257" y="895"/>
                    <a:pt x="5257" y="895"/>
                  </a:cubicBezTo>
                  <a:cubicBezTo>
                    <a:pt x="5257" y="895"/>
                    <a:pt x="5257" y="926"/>
                    <a:pt x="5268" y="922"/>
                  </a:cubicBezTo>
                  <a:cubicBezTo>
                    <a:pt x="5279" y="918"/>
                    <a:pt x="5294" y="878"/>
                    <a:pt x="5294" y="878"/>
                  </a:cubicBezTo>
                  <a:cubicBezTo>
                    <a:pt x="5310" y="869"/>
                    <a:pt x="5310" y="869"/>
                    <a:pt x="5310" y="869"/>
                  </a:cubicBezTo>
                  <a:cubicBezTo>
                    <a:pt x="5330" y="876"/>
                    <a:pt x="5330" y="876"/>
                    <a:pt x="5330" y="876"/>
                  </a:cubicBezTo>
                  <a:cubicBezTo>
                    <a:pt x="5329" y="867"/>
                    <a:pt x="5329" y="867"/>
                    <a:pt x="5329" y="867"/>
                  </a:cubicBezTo>
                  <a:cubicBezTo>
                    <a:pt x="5310" y="857"/>
                    <a:pt x="5310" y="857"/>
                    <a:pt x="5310" y="857"/>
                  </a:cubicBezTo>
                  <a:cubicBezTo>
                    <a:pt x="5310" y="857"/>
                    <a:pt x="5263" y="823"/>
                    <a:pt x="5274" y="822"/>
                  </a:cubicBezTo>
                  <a:cubicBezTo>
                    <a:pt x="5285" y="821"/>
                    <a:pt x="5339" y="823"/>
                    <a:pt x="5339" y="823"/>
                  </a:cubicBezTo>
                  <a:cubicBezTo>
                    <a:pt x="5373" y="823"/>
                    <a:pt x="5373" y="823"/>
                    <a:pt x="5373" y="823"/>
                  </a:cubicBezTo>
                  <a:cubicBezTo>
                    <a:pt x="5373" y="823"/>
                    <a:pt x="5376" y="837"/>
                    <a:pt x="5372" y="836"/>
                  </a:cubicBezTo>
                  <a:cubicBezTo>
                    <a:pt x="5368" y="835"/>
                    <a:pt x="5329" y="823"/>
                    <a:pt x="5331" y="837"/>
                  </a:cubicBezTo>
                  <a:cubicBezTo>
                    <a:pt x="5333" y="851"/>
                    <a:pt x="5356" y="864"/>
                    <a:pt x="5356" y="864"/>
                  </a:cubicBezTo>
                  <a:cubicBezTo>
                    <a:pt x="5358" y="881"/>
                    <a:pt x="5358" y="881"/>
                    <a:pt x="5358" y="881"/>
                  </a:cubicBezTo>
                  <a:cubicBezTo>
                    <a:pt x="5378" y="884"/>
                    <a:pt x="5378" y="884"/>
                    <a:pt x="5378" y="884"/>
                  </a:cubicBezTo>
                  <a:cubicBezTo>
                    <a:pt x="5374" y="897"/>
                    <a:pt x="5374" y="897"/>
                    <a:pt x="5374" y="897"/>
                  </a:cubicBezTo>
                  <a:cubicBezTo>
                    <a:pt x="5387" y="908"/>
                    <a:pt x="5387" y="908"/>
                    <a:pt x="5387" y="908"/>
                  </a:cubicBezTo>
                  <a:cubicBezTo>
                    <a:pt x="5369" y="911"/>
                    <a:pt x="5369" y="911"/>
                    <a:pt x="5369" y="911"/>
                  </a:cubicBezTo>
                  <a:cubicBezTo>
                    <a:pt x="5364" y="922"/>
                    <a:pt x="5364" y="922"/>
                    <a:pt x="5364" y="922"/>
                  </a:cubicBezTo>
                  <a:cubicBezTo>
                    <a:pt x="5352" y="926"/>
                    <a:pt x="5352" y="926"/>
                    <a:pt x="5352" y="926"/>
                  </a:cubicBezTo>
                  <a:cubicBezTo>
                    <a:pt x="5352" y="926"/>
                    <a:pt x="5365" y="948"/>
                    <a:pt x="5358" y="960"/>
                  </a:cubicBezTo>
                  <a:cubicBezTo>
                    <a:pt x="5351" y="972"/>
                    <a:pt x="5340" y="992"/>
                    <a:pt x="5340" y="999"/>
                  </a:cubicBezTo>
                  <a:cubicBezTo>
                    <a:pt x="5340" y="1006"/>
                    <a:pt x="5358" y="1012"/>
                    <a:pt x="5345" y="1029"/>
                  </a:cubicBezTo>
                  <a:cubicBezTo>
                    <a:pt x="5332" y="1046"/>
                    <a:pt x="5310" y="1051"/>
                    <a:pt x="5310" y="1051"/>
                  </a:cubicBezTo>
                  <a:cubicBezTo>
                    <a:pt x="5313" y="1063"/>
                    <a:pt x="5313" y="1063"/>
                    <a:pt x="5313" y="1063"/>
                  </a:cubicBezTo>
                  <a:cubicBezTo>
                    <a:pt x="5300" y="1063"/>
                    <a:pt x="5300" y="1063"/>
                    <a:pt x="5300" y="1063"/>
                  </a:cubicBezTo>
                  <a:cubicBezTo>
                    <a:pt x="5300" y="1063"/>
                    <a:pt x="5324" y="1073"/>
                    <a:pt x="5322" y="1090"/>
                  </a:cubicBezTo>
                  <a:cubicBezTo>
                    <a:pt x="5320" y="1107"/>
                    <a:pt x="5313" y="1118"/>
                    <a:pt x="5320" y="1135"/>
                  </a:cubicBezTo>
                  <a:cubicBezTo>
                    <a:pt x="5327" y="1152"/>
                    <a:pt x="5392" y="1206"/>
                    <a:pt x="5392" y="1206"/>
                  </a:cubicBezTo>
                  <a:cubicBezTo>
                    <a:pt x="5432" y="1247"/>
                    <a:pt x="5432" y="1247"/>
                    <a:pt x="5432" y="1247"/>
                  </a:cubicBezTo>
                  <a:cubicBezTo>
                    <a:pt x="5441" y="1244"/>
                    <a:pt x="5441" y="1244"/>
                    <a:pt x="5441" y="1244"/>
                  </a:cubicBezTo>
                  <a:cubicBezTo>
                    <a:pt x="5494" y="1308"/>
                    <a:pt x="5494" y="1308"/>
                    <a:pt x="5494" y="1308"/>
                  </a:cubicBezTo>
                  <a:cubicBezTo>
                    <a:pt x="5529" y="1319"/>
                    <a:pt x="5529" y="1319"/>
                    <a:pt x="5529" y="1319"/>
                  </a:cubicBezTo>
                  <a:cubicBezTo>
                    <a:pt x="5544" y="1337"/>
                    <a:pt x="5544" y="1337"/>
                    <a:pt x="5544" y="1337"/>
                  </a:cubicBezTo>
                  <a:cubicBezTo>
                    <a:pt x="5544" y="1337"/>
                    <a:pt x="5583" y="1385"/>
                    <a:pt x="5590" y="1389"/>
                  </a:cubicBezTo>
                  <a:cubicBezTo>
                    <a:pt x="5597" y="1393"/>
                    <a:pt x="5608" y="1393"/>
                    <a:pt x="5608" y="1393"/>
                  </a:cubicBezTo>
                  <a:cubicBezTo>
                    <a:pt x="5608" y="1393"/>
                    <a:pt x="5602" y="1411"/>
                    <a:pt x="5617" y="1405"/>
                  </a:cubicBezTo>
                  <a:cubicBezTo>
                    <a:pt x="5632" y="1399"/>
                    <a:pt x="5630" y="1386"/>
                    <a:pt x="5630" y="1386"/>
                  </a:cubicBezTo>
                  <a:cubicBezTo>
                    <a:pt x="5623" y="1378"/>
                    <a:pt x="5623" y="1378"/>
                    <a:pt x="5623" y="1378"/>
                  </a:cubicBezTo>
                  <a:cubicBezTo>
                    <a:pt x="5623" y="1378"/>
                    <a:pt x="5638" y="1358"/>
                    <a:pt x="5635" y="1349"/>
                  </a:cubicBezTo>
                  <a:cubicBezTo>
                    <a:pt x="5632" y="1340"/>
                    <a:pt x="5601" y="1323"/>
                    <a:pt x="5608" y="1310"/>
                  </a:cubicBezTo>
                  <a:cubicBezTo>
                    <a:pt x="5615" y="1297"/>
                    <a:pt x="5624" y="1289"/>
                    <a:pt x="5627" y="1288"/>
                  </a:cubicBezTo>
                  <a:cubicBezTo>
                    <a:pt x="5630" y="1287"/>
                    <a:pt x="5650" y="1295"/>
                    <a:pt x="5650" y="1295"/>
                  </a:cubicBezTo>
                  <a:cubicBezTo>
                    <a:pt x="5650" y="1295"/>
                    <a:pt x="5628" y="1269"/>
                    <a:pt x="5622" y="1265"/>
                  </a:cubicBezTo>
                  <a:cubicBezTo>
                    <a:pt x="5616" y="1261"/>
                    <a:pt x="5601" y="1255"/>
                    <a:pt x="5604" y="1240"/>
                  </a:cubicBezTo>
                  <a:cubicBezTo>
                    <a:pt x="5607" y="1225"/>
                    <a:pt x="5625" y="1220"/>
                    <a:pt x="5625" y="1220"/>
                  </a:cubicBezTo>
                  <a:cubicBezTo>
                    <a:pt x="5625" y="1220"/>
                    <a:pt x="5654" y="1232"/>
                    <a:pt x="5652" y="1217"/>
                  </a:cubicBezTo>
                  <a:cubicBezTo>
                    <a:pt x="5650" y="1202"/>
                    <a:pt x="5637" y="1198"/>
                    <a:pt x="5621" y="1190"/>
                  </a:cubicBezTo>
                  <a:cubicBezTo>
                    <a:pt x="5605" y="1182"/>
                    <a:pt x="5591" y="1163"/>
                    <a:pt x="5590" y="1152"/>
                  </a:cubicBezTo>
                  <a:cubicBezTo>
                    <a:pt x="5589" y="1141"/>
                    <a:pt x="5583" y="1129"/>
                    <a:pt x="5583" y="1129"/>
                  </a:cubicBezTo>
                  <a:cubicBezTo>
                    <a:pt x="5590" y="1126"/>
                    <a:pt x="5590" y="1126"/>
                    <a:pt x="5590" y="1126"/>
                  </a:cubicBezTo>
                  <a:cubicBezTo>
                    <a:pt x="5590" y="1126"/>
                    <a:pt x="5616" y="1151"/>
                    <a:pt x="5622" y="1146"/>
                  </a:cubicBezTo>
                  <a:cubicBezTo>
                    <a:pt x="5628" y="1141"/>
                    <a:pt x="5604" y="1114"/>
                    <a:pt x="5604" y="1114"/>
                  </a:cubicBezTo>
                  <a:cubicBezTo>
                    <a:pt x="5581" y="1111"/>
                    <a:pt x="5581" y="1111"/>
                    <a:pt x="5581" y="1111"/>
                  </a:cubicBezTo>
                  <a:cubicBezTo>
                    <a:pt x="5548" y="1083"/>
                    <a:pt x="5548" y="1083"/>
                    <a:pt x="5548" y="1083"/>
                  </a:cubicBezTo>
                  <a:cubicBezTo>
                    <a:pt x="5548" y="1083"/>
                    <a:pt x="5552" y="1062"/>
                    <a:pt x="5536" y="1055"/>
                  </a:cubicBezTo>
                  <a:cubicBezTo>
                    <a:pt x="5520" y="1048"/>
                    <a:pt x="5508" y="1048"/>
                    <a:pt x="5508" y="1048"/>
                  </a:cubicBezTo>
                  <a:cubicBezTo>
                    <a:pt x="5509" y="1060"/>
                    <a:pt x="5509" y="1060"/>
                    <a:pt x="5509" y="1060"/>
                  </a:cubicBezTo>
                  <a:cubicBezTo>
                    <a:pt x="5509" y="1060"/>
                    <a:pt x="5465" y="1050"/>
                    <a:pt x="5464" y="1034"/>
                  </a:cubicBezTo>
                  <a:cubicBezTo>
                    <a:pt x="5463" y="1018"/>
                    <a:pt x="5471" y="1007"/>
                    <a:pt x="5463" y="992"/>
                  </a:cubicBezTo>
                  <a:cubicBezTo>
                    <a:pt x="5455" y="977"/>
                    <a:pt x="5439" y="969"/>
                    <a:pt x="5439" y="969"/>
                  </a:cubicBezTo>
                  <a:cubicBezTo>
                    <a:pt x="5439" y="969"/>
                    <a:pt x="5441" y="953"/>
                    <a:pt x="5445" y="951"/>
                  </a:cubicBezTo>
                  <a:cubicBezTo>
                    <a:pt x="5449" y="949"/>
                    <a:pt x="5458" y="956"/>
                    <a:pt x="5458" y="956"/>
                  </a:cubicBezTo>
                  <a:cubicBezTo>
                    <a:pt x="5467" y="945"/>
                    <a:pt x="5467" y="945"/>
                    <a:pt x="5467" y="945"/>
                  </a:cubicBezTo>
                  <a:cubicBezTo>
                    <a:pt x="5492" y="964"/>
                    <a:pt x="5492" y="964"/>
                    <a:pt x="5492" y="964"/>
                  </a:cubicBezTo>
                  <a:cubicBezTo>
                    <a:pt x="5497" y="959"/>
                    <a:pt x="5497" y="959"/>
                    <a:pt x="5497" y="959"/>
                  </a:cubicBezTo>
                  <a:cubicBezTo>
                    <a:pt x="5489" y="951"/>
                    <a:pt x="5489" y="951"/>
                    <a:pt x="5489" y="951"/>
                  </a:cubicBezTo>
                  <a:cubicBezTo>
                    <a:pt x="5489" y="951"/>
                    <a:pt x="5495" y="919"/>
                    <a:pt x="5506" y="925"/>
                  </a:cubicBezTo>
                  <a:cubicBezTo>
                    <a:pt x="5517" y="931"/>
                    <a:pt x="5544" y="964"/>
                    <a:pt x="5544" y="964"/>
                  </a:cubicBezTo>
                  <a:cubicBezTo>
                    <a:pt x="5551" y="931"/>
                    <a:pt x="5551" y="931"/>
                    <a:pt x="5551" y="931"/>
                  </a:cubicBezTo>
                  <a:cubicBezTo>
                    <a:pt x="5551" y="931"/>
                    <a:pt x="5608" y="924"/>
                    <a:pt x="5617" y="924"/>
                  </a:cubicBezTo>
                  <a:cubicBezTo>
                    <a:pt x="5626" y="924"/>
                    <a:pt x="5663" y="944"/>
                    <a:pt x="5663" y="944"/>
                  </a:cubicBezTo>
                  <a:cubicBezTo>
                    <a:pt x="5691" y="955"/>
                    <a:pt x="5691" y="955"/>
                    <a:pt x="5691" y="955"/>
                  </a:cubicBezTo>
                  <a:cubicBezTo>
                    <a:pt x="5671" y="915"/>
                    <a:pt x="5671" y="915"/>
                    <a:pt x="5671" y="915"/>
                  </a:cubicBezTo>
                  <a:cubicBezTo>
                    <a:pt x="5671" y="915"/>
                    <a:pt x="5703" y="916"/>
                    <a:pt x="5705" y="905"/>
                  </a:cubicBezTo>
                  <a:cubicBezTo>
                    <a:pt x="5707" y="894"/>
                    <a:pt x="5697" y="876"/>
                    <a:pt x="5697" y="876"/>
                  </a:cubicBezTo>
                  <a:cubicBezTo>
                    <a:pt x="5710" y="877"/>
                    <a:pt x="5710" y="877"/>
                    <a:pt x="5710" y="877"/>
                  </a:cubicBezTo>
                  <a:cubicBezTo>
                    <a:pt x="5713" y="861"/>
                    <a:pt x="5713" y="861"/>
                    <a:pt x="5713" y="861"/>
                  </a:cubicBezTo>
                  <a:cubicBezTo>
                    <a:pt x="5713" y="861"/>
                    <a:pt x="5752" y="870"/>
                    <a:pt x="5758" y="855"/>
                  </a:cubicBezTo>
                  <a:cubicBezTo>
                    <a:pt x="5764" y="840"/>
                    <a:pt x="5784" y="828"/>
                    <a:pt x="5784" y="828"/>
                  </a:cubicBezTo>
                  <a:cubicBezTo>
                    <a:pt x="5770" y="811"/>
                    <a:pt x="5770" y="811"/>
                    <a:pt x="5770" y="811"/>
                  </a:cubicBezTo>
                  <a:cubicBezTo>
                    <a:pt x="5791" y="813"/>
                    <a:pt x="5791" y="813"/>
                    <a:pt x="5791" y="813"/>
                  </a:cubicBezTo>
                  <a:cubicBezTo>
                    <a:pt x="5794" y="825"/>
                    <a:pt x="5794" y="825"/>
                    <a:pt x="5794" y="825"/>
                  </a:cubicBezTo>
                  <a:cubicBezTo>
                    <a:pt x="5835" y="828"/>
                    <a:pt x="5835" y="828"/>
                    <a:pt x="5835" y="828"/>
                  </a:cubicBezTo>
                  <a:cubicBezTo>
                    <a:pt x="5835" y="828"/>
                    <a:pt x="5877" y="838"/>
                    <a:pt x="5877" y="832"/>
                  </a:cubicBezTo>
                  <a:cubicBezTo>
                    <a:pt x="5877" y="826"/>
                    <a:pt x="5873" y="814"/>
                    <a:pt x="5873" y="814"/>
                  </a:cubicBezTo>
                  <a:cubicBezTo>
                    <a:pt x="5848" y="811"/>
                    <a:pt x="5848" y="811"/>
                    <a:pt x="5848" y="811"/>
                  </a:cubicBezTo>
                  <a:cubicBezTo>
                    <a:pt x="5844" y="797"/>
                    <a:pt x="5844" y="797"/>
                    <a:pt x="5844" y="797"/>
                  </a:cubicBezTo>
                  <a:cubicBezTo>
                    <a:pt x="5844" y="797"/>
                    <a:pt x="5807" y="784"/>
                    <a:pt x="5795" y="780"/>
                  </a:cubicBezTo>
                  <a:cubicBezTo>
                    <a:pt x="5783" y="776"/>
                    <a:pt x="5774" y="782"/>
                    <a:pt x="5774" y="782"/>
                  </a:cubicBezTo>
                  <a:cubicBezTo>
                    <a:pt x="5778" y="770"/>
                    <a:pt x="5778" y="770"/>
                    <a:pt x="5778" y="770"/>
                  </a:cubicBezTo>
                  <a:cubicBezTo>
                    <a:pt x="5730" y="736"/>
                    <a:pt x="5730" y="736"/>
                    <a:pt x="5730" y="736"/>
                  </a:cubicBezTo>
                  <a:cubicBezTo>
                    <a:pt x="5719" y="747"/>
                    <a:pt x="5719" y="747"/>
                    <a:pt x="5719" y="747"/>
                  </a:cubicBezTo>
                  <a:cubicBezTo>
                    <a:pt x="5719" y="747"/>
                    <a:pt x="5699" y="742"/>
                    <a:pt x="5691" y="739"/>
                  </a:cubicBezTo>
                  <a:cubicBezTo>
                    <a:pt x="5683" y="736"/>
                    <a:pt x="5672" y="727"/>
                    <a:pt x="5672" y="727"/>
                  </a:cubicBezTo>
                  <a:cubicBezTo>
                    <a:pt x="5649" y="732"/>
                    <a:pt x="5649" y="732"/>
                    <a:pt x="5649" y="732"/>
                  </a:cubicBezTo>
                  <a:cubicBezTo>
                    <a:pt x="5630" y="730"/>
                    <a:pt x="5630" y="730"/>
                    <a:pt x="5630" y="730"/>
                  </a:cubicBezTo>
                  <a:cubicBezTo>
                    <a:pt x="5630" y="730"/>
                    <a:pt x="5599" y="712"/>
                    <a:pt x="5611" y="709"/>
                  </a:cubicBezTo>
                  <a:cubicBezTo>
                    <a:pt x="5623" y="706"/>
                    <a:pt x="5635" y="713"/>
                    <a:pt x="5644" y="715"/>
                  </a:cubicBezTo>
                  <a:cubicBezTo>
                    <a:pt x="5653" y="717"/>
                    <a:pt x="5697" y="724"/>
                    <a:pt x="5697" y="724"/>
                  </a:cubicBezTo>
                  <a:cubicBezTo>
                    <a:pt x="5697" y="724"/>
                    <a:pt x="5749" y="709"/>
                    <a:pt x="5749" y="702"/>
                  </a:cubicBezTo>
                  <a:cubicBezTo>
                    <a:pt x="5749" y="695"/>
                    <a:pt x="5719" y="679"/>
                    <a:pt x="5716" y="677"/>
                  </a:cubicBezTo>
                  <a:cubicBezTo>
                    <a:pt x="5713" y="675"/>
                    <a:pt x="5664" y="658"/>
                    <a:pt x="5679" y="649"/>
                  </a:cubicBezTo>
                  <a:cubicBezTo>
                    <a:pt x="5694" y="640"/>
                    <a:pt x="5719" y="660"/>
                    <a:pt x="5719" y="660"/>
                  </a:cubicBezTo>
                  <a:cubicBezTo>
                    <a:pt x="5719" y="660"/>
                    <a:pt x="5766" y="689"/>
                    <a:pt x="5780" y="687"/>
                  </a:cubicBezTo>
                  <a:cubicBezTo>
                    <a:pt x="5794" y="685"/>
                    <a:pt x="5799" y="671"/>
                    <a:pt x="5838" y="684"/>
                  </a:cubicBezTo>
                  <a:cubicBezTo>
                    <a:pt x="5877" y="697"/>
                    <a:pt x="5911" y="711"/>
                    <a:pt x="5922" y="713"/>
                  </a:cubicBezTo>
                  <a:cubicBezTo>
                    <a:pt x="5933" y="715"/>
                    <a:pt x="5976" y="727"/>
                    <a:pt x="5976" y="727"/>
                  </a:cubicBezTo>
                  <a:cubicBezTo>
                    <a:pt x="5976" y="727"/>
                    <a:pt x="6035" y="762"/>
                    <a:pt x="6031" y="744"/>
                  </a:cubicBezTo>
                  <a:cubicBezTo>
                    <a:pt x="6027" y="726"/>
                    <a:pt x="6007" y="715"/>
                    <a:pt x="6007" y="715"/>
                  </a:cubicBezTo>
                  <a:cubicBezTo>
                    <a:pt x="6019" y="706"/>
                    <a:pt x="6019" y="706"/>
                    <a:pt x="6019" y="706"/>
                  </a:cubicBezTo>
                  <a:cubicBezTo>
                    <a:pt x="5989" y="693"/>
                    <a:pt x="5989" y="693"/>
                    <a:pt x="5989" y="693"/>
                  </a:cubicBezTo>
                  <a:cubicBezTo>
                    <a:pt x="5995" y="689"/>
                    <a:pt x="5995" y="689"/>
                    <a:pt x="5995" y="689"/>
                  </a:cubicBezTo>
                  <a:cubicBezTo>
                    <a:pt x="5962" y="672"/>
                    <a:pt x="5962" y="672"/>
                    <a:pt x="5962" y="672"/>
                  </a:cubicBezTo>
                  <a:cubicBezTo>
                    <a:pt x="5998" y="679"/>
                    <a:pt x="5998" y="679"/>
                    <a:pt x="5998" y="679"/>
                  </a:cubicBezTo>
                  <a:cubicBezTo>
                    <a:pt x="5994" y="666"/>
                    <a:pt x="5994" y="666"/>
                    <a:pt x="5994" y="666"/>
                  </a:cubicBezTo>
                  <a:cubicBezTo>
                    <a:pt x="5994" y="666"/>
                    <a:pt x="6045" y="678"/>
                    <a:pt x="6034" y="664"/>
                  </a:cubicBezTo>
                  <a:close/>
                  <a:moveTo>
                    <a:pt x="3574" y="1289"/>
                  </a:moveTo>
                  <a:cubicBezTo>
                    <a:pt x="3574" y="1289"/>
                    <a:pt x="3571" y="1303"/>
                    <a:pt x="3570" y="1306"/>
                  </a:cubicBezTo>
                  <a:cubicBezTo>
                    <a:pt x="3569" y="1309"/>
                    <a:pt x="3556" y="1316"/>
                    <a:pt x="3556" y="1316"/>
                  </a:cubicBezTo>
                  <a:cubicBezTo>
                    <a:pt x="3556" y="1316"/>
                    <a:pt x="3544" y="1322"/>
                    <a:pt x="3540" y="1322"/>
                  </a:cubicBezTo>
                  <a:cubicBezTo>
                    <a:pt x="3535" y="1322"/>
                    <a:pt x="3536" y="1334"/>
                    <a:pt x="3536" y="1334"/>
                  </a:cubicBezTo>
                  <a:cubicBezTo>
                    <a:pt x="3536" y="1334"/>
                    <a:pt x="3534" y="1327"/>
                    <a:pt x="3514" y="1334"/>
                  </a:cubicBezTo>
                  <a:cubicBezTo>
                    <a:pt x="3493" y="1340"/>
                    <a:pt x="3522" y="1350"/>
                    <a:pt x="3522" y="1350"/>
                  </a:cubicBezTo>
                  <a:cubicBezTo>
                    <a:pt x="3522" y="1350"/>
                    <a:pt x="3512" y="1358"/>
                    <a:pt x="3510" y="1367"/>
                  </a:cubicBezTo>
                  <a:cubicBezTo>
                    <a:pt x="3509" y="1377"/>
                    <a:pt x="3494" y="1368"/>
                    <a:pt x="3494" y="1368"/>
                  </a:cubicBezTo>
                  <a:cubicBezTo>
                    <a:pt x="3494" y="1368"/>
                    <a:pt x="3491" y="1382"/>
                    <a:pt x="3471" y="1382"/>
                  </a:cubicBezTo>
                  <a:cubicBezTo>
                    <a:pt x="3450" y="1382"/>
                    <a:pt x="3451" y="1377"/>
                    <a:pt x="3451" y="1377"/>
                  </a:cubicBezTo>
                  <a:cubicBezTo>
                    <a:pt x="3428" y="1371"/>
                    <a:pt x="3428" y="1371"/>
                    <a:pt x="3428" y="1371"/>
                  </a:cubicBezTo>
                  <a:cubicBezTo>
                    <a:pt x="3439" y="1365"/>
                    <a:pt x="3439" y="1365"/>
                    <a:pt x="3439" y="1365"/>
                  </a:cubicBezTo>
                  <a:cubicBezTo>
                    <a:pt x="3461" y="1365"/>
                    <a:pt x="3461" y="1365"/>
                    <a:pt x="3461" y="1365"/>
                  </a:cubicBezTo>
                  <a:cubicBezTo>
                    <a:pt x="3462" y="1360"/>
                    <a:pt x="3462" y="1360"/>
                    <a:pt x="3462" y="1360"/>
                  </a:cubicBezTo>
                  <a:cubicBezTo>
                    <a:pt x="3462" y="1360"/>
                    <a:pt x="3478" y="1360"/>
                    <a:pt x="3485" y="1353"/>
                  </a:cubicBezTo>
                  <a:cubicBezTo>
                    <a:pt x="3491" y="1347"/>
                    <a:pt x="3492" y="1328"/>
                    <a:pt x="3492" y="1328"/>
                  </a:cubicBezTo>
                  <a:cubicBezTo>
                    <a:pt x="3492" y="1328"/>
                    <a:pt x="3496" y="1327"/>
                    <a:pt x="3505" y="1325"/>
                  </a:cubicBezTo>
                  <a:cubicBezTo>
                    <a:pt x="3514" y="1323"/>
                    <a:pt x="3514" y="1307"/>
                    <a:pt x="3514" y="1307"/>
                  </a:cubicBezTo>
                  <a:cubicBezTo>
                    <a:pt x="3514" y="1307"/>
                    <a:pt x="3507" y="1303"/>
                    <a:pt x="3508" y="1297"/>
                  </a:cubicBezTo>
                  <a:cubicBezTo>
                    <a:pt x="3509" y="1292"/>
                    <a:pt x="3528" y="1275"/>
                    <a:pt x="3528" y="1275"/>
                  </a:cubicBezTo>
                  <a:cubicBezTo>
                    <a:pt x="3528" y="1264"/>
                    <a:pt x="3528" y="1264"/>
                    <a:pt x="3528" y="1264"/>
                  </a:cubicBezTo>
                  <a:cubicBezTo>
                    <a:pt x="3542" y="1251"/>
                    <a:pt x="3542" y="1251"/>
                    <a:pt x="3542" y="1251"/>
                  </a:cubicBezTo>
                  <a:cubicBezTo>
                    <a:pt x="3534" y="1240"/>
                    <a:pt x="3534" y="1240"/>
                    <a:pt x="3534" y="1240"/>
                  </a:cubicBezTo>
                  <a:cubicBezTo>
                    <a:pt x="3533" y="1187"/>
                    <a:pt x="3533" y="1187"/>
                    <a:pt x="3533" y="1187"/>
                  </a:cubicBezTo>
                  <a:cubicBezTo>
                    <a:pt x="3533" y="1187"/>
                    <a:pt x="3518" y="1165"/>
                    <a:pt x="3536" y="1160"/>
                  </a:cubicBezTo>
                  <a:cubicBezTo>
                    <a:pt x="3555" y="1156"/>
                    <a:pt x="3551" y="1181"/>
                    <a:pt x="3551" y="1181"/>
                  </a:cubicBezTo>
                  <a:cubicBezTo>
                    <a:pt x="3551" y="1181"/>
                    <a:pt x="3560" y="1188"/>
                    <a:pt x="3564" y="1203"/>
                  </a:cubicBezTo>
                  <a:cubicBezTo>
                    <a:pt x="3569" y="1219"/>
                    <a:pt x="3571" y="1229"/>
                    <a:pt x="3571" y="1229"/>
                  </a:cubicBezTo>
                  <a:cubicBezTo>
                    <a:pt x="3585" y="1248"/>
                    <a:pt x="3585" y="1248"/>
                    <a:pt x="3585" y="1248"/>
                  </a:cubicBezTo>
                  <a:cubicBezTo>
                    <a:pt x="3579" y="1259"/>
                    <a:pt x="3579" y="1259"/>
                    <a:pt x="3579" y="1259"/>
                  </a:cubicBezTo>
                  <a:cubicBezTo>
                    <a:pt x="3579" y="1259"/>
                    <a:pt x="3566" y="1265"/>
                    <a:pt x="3568" y="1272"/>
                  </a:cubicBezTo>
                  <a:cubicBezTo>
                    <a:pt x="3569" y="1280"/>
                    <a:pt x="3585" y="1271"/>
                    <a:pt x="3585" y="1271"/>
                  </a:cubicBezTo>
                  <a:cubicBezTo>
                    <a:pt x="3587" y="1282"/>
                    <a:pt x="3587" y="1282"/>
                    <a:pt x="3587" y="1282"/>
                  </a:cubicBezTo>
                  <a:lnTo>
                    <a:pt x="3574" y="1289"/>
                  </a:lnTo>
                  <a:close/>
                  <a:moveTo>
                    <a:pt x="4656" y="1185"/>
                  </a:moveTo>
                  <a:cubicBezTo>
                    <a:pt x="4650" y="1193"/>
                    <a:pt x="4662" y="1221"/>
                    <a:pt x="4684" y="1223"/>
                  </a:cubicBezTo>
                  <a:cubicBezTo>
                    <a:pt x="4702" y="1225"/>
                    <a:pt x="4662" y="1177"/>
                    <a:pt x="4656" y="1185"/>
                  </a:cubicBezTo>
                  <a:close/>
                  <a:moveTo>
                    <a:pt x="1020" y="0"/>
                  </a:moveTo>
                  <a:cubicBezTo>
                    <a:pt x="986" y="0"/>
                    <a:pt x="986" y="0"/>
                    <a:pt x="986" y="0"/>
                  </a:cubicBezTo>
                  <a:cubicBezTo>
                    <a:pt x="986" y="10"/>
                    <a:pt x="986" y="10"/>
                    <a:pt x="986" y="10"/>
                  </a:cubicBezTo>
                  <a:cubicBezTo>
                    <a:pt x="1007" y="11"/>
                    <a:pt x="1007" y="11"/>
                    <a:pt x="1007" y="11"/>
                  </a:cubicBezTo>
                  <a:cubicBezTo>
                    <a:pt x="1021" y="10"/>
                    <a:pt x="1020" y="0"/>
                    <a:pt x="1020" y="0"/>
                  </a:cubicBezTo>
                  <a:close/>
                  <a:moveTo>
                    <a:pt x="1012" y="37"/>
                  </a:moveTo>
                  <a:cubicBezTo>
                    <a:pt x="1026" y="35"/>
                    <a:pt x="1035" y="23"/>
                    <a:pt x="1017" y="23"/>
                  </a:cubicBezTo>
                  <a:cubicBezTo>
                    <a:pt x="999" y="23"/>
                    <a:pt x="1002" y="38"/>
                    <a:pt x="1012" y="37"/>
                  </a:cubicBezTo>
                  <a:close/>
                  <a:moveTo>
                    <a:pt x="943" y="537"/>
                  </a:moveTo>
                  <a:cubicBezTo>
                    <a:pt x="965" y="542"/>
                    <a:pt x="973" y="535"/>
                    <a:pt x="980" y="531"/>
                  </a:cubicBezTo>
                  <a:cubicBezTo>
                    <a:pt x="987" y="527"/>
                    <a:pt x="993" y="519"/>
                    <a:pt x="993" y="519"/>
                  </a:cubicBezTo>
                  <a:cubicBezTo>
                    <a:pt x="1002" y="518"/>
                    <a:pt x="1002" y="518"/>
                    <a:pt x="1002" y="518"/>
                  </a:cubicBezTo>
                  <a:cubicBezTo>
                    <a:pt x="1002" y="518"/>
                    <a:pt x="994" y="507"/>
                    <a:pt x="968" y="501"/>
                  </a:cubicBezTo>
                  <a:cubicBezTo>
                    <a:pt x="942" y="495"/>
                    <a:pt x="927" y="518"/>
                    <a:pt x="927" y="518"/>
                  </a:cubicBezTo>
                  <a:cubicBezTo>
                    <a:pt x="927" y="521"/>
                    <a:pt x="921" y="533"/>
                    <a:pt x="943" y="537"/>
                  </a:cubicBezTo>
                  <a:close/>
                  <a:moveTo>
                    <a:pt x="996" y="48"/>
                  </a:moveTo>
                  <a:cubicBezTo>
                    <a:pt x="1007" y="61"/>
                    <a:pt x="1000" y="62"/>
                    <a:pt x="1023" y="55"/>
                  </a:cubicBezTo>
                  <a:cubicBezTo>
                    <a:pt x="1045" y="48"/>
                    <a:pt x="1020" y="45"/>
                    <a:pt x="1016" y="45"/>
                  </a:cubicBezTo>
                  <a:cubicBezTo>
                    <a:pt x="1012" y="45"/>
                    <a:pt x="996" y="48"/>
                    <a:pt x="996" y="48"/>
                  </a:cubicBezTo>
                  <a:close/>
                  <a:moveTo>
                    <a:pt x="966" y="65"/>
                  </a:moveTo>
                  <a:cubicBezTo>
                    <a:pt x="976" y="65"/>
                    <a:pt x="1009" y="63"/>
                    <a:pt x="1003" y="62"/>
                  </a:cubicBezTo>
                  <a:cubicBezTo>
                    <a:pt x="997" y="61"/>
                    <a:pt x="985" y="52"/>
                    <a:pt x="985" y="52"/>
                  </a:cubicBezTo>
                  <a:cubicBezTo>
                    <a:pt x="954" y="52"/>
                    <a:pt x="954" y="52"/>
                    <a:pt x="954" y="52"/>
                  </a:cubicBezTo>
                  <a:cubicBezTo>
                    <a:pt x="954" y="52"/>
                    <a:pt x="957" y="65"/>
                    <a:pt x="966" y="65"/>
                  </a:cubicBezTo>
                  <a:close/>
                  <a:moveTo>
                    <a:pt x="893" y="23"/>
                  </a:moveTo>
                  <a:cubicBezTo>
                    <a:pt x="876" y="24"/>
                    <a:pt x="885" y="35"/>
                    <a:pt x="885" y="35"/>
                  </a:cubicBezTo>
                  <a:cubicBezTo>
                    <a:pt x="910" y="30"/>
                    <a:pt x="910" y="21"/>
                    <a:pt x="893" y="23"/>
                  </a:cubicBezTo>
                  <a:close/>
                  <a:moveTo>
                    <a:pt x="940" y="48"/>
                  </a:moveTo>
                  <a:cubicBezTo>
                    <a:pt x="924" y="45"/>
                    <a:pt x="924" y="45"/>
                    <a:pt x="924" y="45"/>
                  </a:cubicBezTo>
                  <a:cubicBezTo>
                    <a:pt x="930" y="61"/>
                    <a:pt x="930" y="61"/>
                    <a:pt x="930" y="61"/>
                  </a:cubicBezTo>
                  <a:lnTo>
                    <a:pt x="940" y="48"/>
                  </a:lnTo>
                  <a:close/>
                  <a:moveTo>
                    <a:pt x="972" y="10"/>
                  </a:moveTo>
                  <a:cubicBezTo>
                    <a:pt x="972" y="27"/>
                    <a:pt x="972" y="27"/>
                    <a:pt x="972" y="27"/>
                  </a:cubicBezTo>
                  <a:cubicBezTo>
                    <a:pt x="995" y="20"/>
                    <a:pt x="995" y="20"/>
                    <a:pt x="995" y="20"/>
                  </a:cubicBezTo>
                  <a:lnTo>
                    <a:pt x="972" y="10"/>
                  </a:lnTo>
                  <a:close/>
                  <a:moveTo>
                    <a:pt x="936" y="31"/>
                  </a:moveTo>
                  <a:cubicBezTo>
                    <a:pt x="936" y="31"/>
                    <a:pt x="931" y="25"/>
                    <a:pt x="924" y="25"/>
                  </a:cubicBezTo>
                  <a:cubicBezTo>
                    <a:pt x="917" y="25"/>
                    <a:pt x="919" y="38"/>
                    <a:pt x="919" y="38"/>
                  </a:cubicBezTo>
                  <a:lnTo>
                    <a:pt x="936" y="31"/>
                  </a:lnTo>
                  <a:close/>
                  <a:moveTo>
                    <a:pt x="957" y="31"/>
                  </a:moveTo>
                  <a:cubicBezTo>
                    <a:pt x="938" y="39"/>
                    <a:pt x="938" y="39"/>
                    <a:pt x="938" y="39"/>
                  </a:cubicBezTo>
                  <a:cubicBezTo>
                    <a:pt x="957" y="39"/>
                    <a:pt x="957" y="39"/>
                    <a:pt x="957" y="39"/>
                  </a:cubicBezTo>
                  <a:lnTo>
                    <a:pt x="957" y="31"/>
                  </a:lnTo>
                  <a:close/>
                  <a:moveTo>
                    <a:pt x="979" y="42"/>
                  </a:moveTo>
                  <a:cubicBezTo>
                    <a:pt x="995" y="47"/>
                    <a:pt x="1009" y="30"/>
                    <a:pt x="990" y="28"/>
                  </a:cubicBezTo>
                  <a:cubicBezTo>
                    <a:pt x="972" y="27"/>
                    <a:pt x="964" y="38"/>
                    <a:pt x="979" y="42"/>
                  </a:cubicBezTo>
                  <a:close/>
                  <a:moveTo>
                    <a:pt x="966" y="23"/>
                  </a:moveTo>
                  <a:cubicBezTo>
                    <a:pt x="965" y="7"/>
                    <a:pt x="965" y="7"/>
                    <a:pt x="965" y="7"/>
                  </a:cubicBezTo>
                  <a:cubicBezTo>
                    <a:pt x="938" y="14"/>
                    <a:pt x="938" y="14"/>
                    <a:pt x="938" y="14"/>
                  </a:cubicBezTo>
                  <a:cubicBezTo>
                    <a:pt x="944" y="24"/>
                    <a:pt x="944" y="24"/>
                    <a:pt x="944" y="24"/>
                  </a:cubicBezTo>
                  <a:lnTo>
                    <a:pt x="966" y="23"/>
                  </a:lnTo>
                  <a:close/>
                </a:path>
              </a:pathLst>
            </a:custGeom>
            <a:solidFill>
              <a:schemeClr val="accent5">
                <a:lumMod val="7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381" name="Freeform 4"/>
            <p:cNvSpPr>
              <a:spLocks noEditPoints="1"/>
            </p:cNvSpPr>
            <p:nvPr/>
          </p:nvSpPr>
          <p:spPr bwMode="auto">
            <a:xfrm>
              <a:off x="7234238" y="3636169"/>
              <a:ext cx="103585" cy="91679"/>
            </a:xfrm>
            <a:custGeom>
              <a:avLst/>
              <a:gdLst>
                <a:gd name="T0" fmla="*/ 2147483647 w 247"/>
                <a:gd name="T1" fmla="*/ 2147483647 h 235"/>
                <a:gd name="T2" fmla="*/ 2147483647 w 247"/>
                <a:gd name="T3" fmla="*/ 0 h 235"/>
                <a:gd name="T4" fmla="*/ 2147483647 w 247"/>
                <a:gd name="T5" fmla="*/ 2147483647 h 235"/>
                <a:gd name="T6" fmla="*/ 2147483647 w 247"/>
                <a:gd name="T7" fmla="*/ 2147483647 h 235"/>
                <a:gd name="T8" fmla="*/ 2147483647 w 247"/>
                <a:gd name="T9" fmla="*/ 2147483647 h 235"/>
                <a:gd name="T10" fmla="*/ 0 w 247"/>
                <a:gd name="T11" fmla="*/ 2147483647 h 235"/>
                <a:gd name="T12" fmla="*/ 2147483647 w 247"/>
                <a:gd name="T13" fmla="*/ 2147483647 h 235"/>
                <a:gd name="T14" fmla="*/ 2147483647 w 247"/>
                <a:gd name="T15" fmla="*/ 2147483647 h 235"/>
                <a:gd name="T16" fmla="*/ 0 w 247"/>
                <a:gd name="T17" fmla="*/ 2147483647 h 235"/>
                <a:gd name="T18" fmla="*/ 0 w 247"/>
                <a:gd name="T19" fmla="*/ 2147483647 h 235"/>
                <a:gd name="T20" fmla="*/ 2147483647 w 247"/>
                <a:gd name="T21" fmla="*/ 2147483647 h 235"/>
                <a:gd name="T22" fmla="*/ 2147483647 w 247"/>
                <a:gd name="T23" fmla="*/ 2147483647 h 235"/>
                <a:gd name="T24" fmla="*/ 2147483647 w 247"/>
                <a:gd name="T25" fmla="*/ 2147483647 h 235"/>
                <a:gd name="T26" fmla="*/ 2147483647 w 247"/>
                <a:gd name="T27" fmla="*/ 2147483647 h 235"/>
                <a:gd name="T28" fmla="*/ 2147483647 w 247"/>
                <a:gd name="T29" fmla="*/ 2147483647 h 235"/>
                <a:gd name="T30" fmla="*/ 2147483647 w 247"/>
                <a:gd name="T31" fmla="*/ 2147483647 h 235"/>
                <a:gd name="T32" fmla="*/ 2147483647 w 247"/>
                <a:gd name="T33" fmla="*/ 2147483647 h 235"/>
                <a:gd name="T34" fmla="*/ 2147483647 w 247"/>
                <a:gd name="T35" fmla="*/ 2147483647 h 235"/>
                <a:gd name="T36" fmla="*/ 2147483647 w 247"/>
                <a:gd name="T37" fmla="*/ 2147483647 h 235"/>
                <a:gd name="T38" fmla="*/ 2147483647 w 247"/>
                <a:gd name="T39" fmla="*/ 2147483647 h 235"/>
                <a:gd name="T40" fmla="*/ 2147483647 w 247"/>
                <a:gd name="T41" fmla="*/ 2147483647 h 235"/>
                <a:gd name="T42" fmla="*/ 2147483647 w 247"/>
                <a:gd name="T43" fmla="*/ 2147483647 h 235"/>
                <a:gd name="T44" fmla="*/ 2147483647 w 247"/>
                <a:gd name="T45" fmla="*/ 2147483647 h 235"/>
                <a:gd name="T46" fmla="*/ 2147483647 w 247"/>
                <a:gd name="T47" fmla="*/ 2147483647 h 235"/>
                <a:gd name="T48" fmla="*/ 2147483647 w 247"/>
                <a:gd name="T49" fmla="*/ 2147483647 h 235"/>
                <a:gd name="T50" fmla="*/ 2147483647 w 247"/>
                <a:gd name="T51" fmla="*/ 2147483647 h 235"/>
                <a:gd name="T52" fmla="*/ 2147483647 w 247"/>
                <a:gd name="T53" fmla="*/ 2147483647 h 235"/>
                <a:gd name="T54" fmla="*/ 2147483647 w 247"/>
                <a:gd name="T55" fmla="*/ 2147483647 h 235"/>
                <a:gd name="T56" fmla="*/ 2147483647 w 247"/>
                <a:gd name="T57" fmla="*/ 2147483647 h 235"/>
                <a:gd name="T58" fmla="*/ 2147483647 w 247"/>
                <a:gd name="T59" fmla="*/ 2147483647 h 235"/>
                <a:gd name="T60" fmla="*/ 2147483647 w 247"/>
                <a:gd name="T61" fmla="*/ 2147483647 h 235"/>
                <a:gd name="T62" fmla="*/ 2147483647 w 247"/>
                <a:gd name="T63" fmla="*/ 2147483647 h 235"/>
                <a:gd name="T64" fmla="*/ 2147483647 w 247"/>
                <a:gd name="T65" fmla="*/ 2147483647 h 235"/>
                <a:gd name="T66" fmla="*/ 2147483647 w 247"/>
                <a:gd name="T67" fmla="*/ 2147483647 h 235"/>
                <a:gd name="T68" fmla="*/ 2147483647 w 247"/>
                <a:gd name="T69" fmla="*/ 2147483647 h 23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47"/>
                <a:gd name="T106" fmla="*/ 0 h 235"/>
                <a:gd name="T107" fmla="*/ 247 w 247"/>
                <a:gd name="T108" fmla="*/ 235 h 23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47" h="235">
                  <a:moveTo>
                    <a:pt x="21" y="14"/>
                  </a:moveTo>
                  <a:cubicBezTo>
                    <a:pt x="9" y="0"/>
                    <a:pt x="9" y="0"/>
                    <a:pt x="9" y="0"/>
                  </a:cubicBezTo>
                  <a:cubicBezTo>
                    <a:pt x="2" y="16"/>
                    <a:pt x="2" y="16"/>
                    <a:pt x="2" y="16"/>
                  </a:cubicBezTo>
                  <a:cubicBezTo>
                    <a:pt x="15" y="32"/>
                    <a:pt x="15" y="32"/>
                    <a:pt x="15" y="32"/>
                  </a:cubicBezTo>
                  <a:lnTo>
                    <a:pt x="21" y="14"/>
                  </a:lnTo>
                  <a:close/>
                  <a:moveTo>
                    <a:pt x="0" y="84"/>
                  </a:moveTo>
                  <a:cubicBezTo>
                    <a:pt x="13" y="89"/>
                    <a:pt x="13" y="89"/>
                    <a:pt x="13" y="89"/>
                  </a:cubicBezTo>
                  <a:cubicBezTo>
                    <a:pt x="22" y="67"/>
                    <a:pt x="22" y="67"/>
                    <a:pt x="22" y="67"/>
                  </a:cubicBezTo>
                  <a:cubicBezTo>
                    <a:pt x="0" y="70"/>
                    <a:pt x="0" y="70"/>
                    <a:pt x="0" y="70"/>
                  </a:cubicBezTo>
                  <a:lnTo>
                    <a:pt x="0" y="84"/>
                  </a:lnTo>
                  <a:close/>
                  <a:moveTo>
                    <a:pt x="51" y="81"/>
                  </a:moveTo>
                  <a:cubicBezTo>
                    <a:pt x="25" y="81"/>
                    <a:pt x="25" y="81"/>
                    <a:pt x="25" y="81"/>
                  </a:cubicBezTo>
                  <a:cubicBezTo>
                    <a:pt x="26" y="97"/>
                    <a:pt x="26" y="97"/>
                    <a:pt x="26" y="97"/>
                  </a:cubicBezTo>
                  <a:cubicBezTo>
                    <a:pt x="53" y="91"/>
                    <a:pt x="53" y="91"/>
                    <a:pt x="53" y="91"/>
                  </a:cubicBezTo>
                  <a:lnTo>
                    <a:pt x="51" y="81"/>
                  </a:lnTo>
                  <a:close/>
                  <a:moveTo>
                    <a:pt x="39" y="126"/>
                  </a:moveTo>
                  <a:cubicBezTo>
                    <a:pt x="64" y="123"/>
                    <a:pt x="64" y="123"/>
                    <a:pt x="64" y="123"/>
                  </a:cubicBezTo>
                  <a:cubicBezTo>
                    <a:pt x="32" y="103"/>
                    <a:pt x="32" y="103"/>
                    <a:pt x="32" y="103"/>
                  </a:cubicBezTo>
                  <a:lnTo>
                    <a:pt x="39" y="126"/>
                  </a:lnTo>
                  <a:close/>
                  <a:moveTo>
                    <a:pt x="163" y="149"/>
                  </a:moveTo>
                  <a:cubicBezTo>
                    <a:pt x="145" y="139"/>
                    <a:pt x="128" y="142"/>
                    <a:pt x="128" y="142"/>
                  </a:cubicBezTo>
                  <a:cubicBezTo>
                    <a:pt x="128" y="142"/>
                    <a:pt x="124" y="161"/>
                    <a:pt x="142" y="169"/>
                  </a:cubicBezTo>
                  <a:cubicBezTo>
                    <a:pt x="168" y="180"/>
                    <a:pt x="183" y="172"/>
                    <a:pt x="183" y="172"/>
                  </a:cubicBezTo>
                  <a:cubicBezTo>
                    <a:pt x="183" y="172"/>
                    <a:pt x="182" y="160"/>
                    <a:pt x="163" y="149"/>
                  </a:cubicBezTo>
                  <a:close/>
                  <a:moveTo>
                    <a:pt x="205" y="193"/>
                  </a:moveTo>
                  <a:cubicBezTo>
                    <a:pt x="238" y="235"/>
                    <a:pt x="238" y="235"/>
                    <a:pt x="238" y="235"/>
                  </a:cubicBezTo>
                  <a:cubicBezTo>
                    <a:pt x="247" y="215"/>
                    <a:pt x="247" y="215"/>
                    <a:pt x="247" y="215"/>
                  </a:cubicBezTo>
                  <a:lnTo>
                    <a:pt x="205" y="193"/>
                  </a:lnTo>
                  <a:close/>
                  <a:moveTo>
                    <a:pt x="189" y="84"/>
                  </a:moveTo>
                  <a:cubicBezTo>
                    <a:pt x="189" y="84"/>
                    <a:pt x="178" y="119"/>
                    <a:pt x="184" y="130"/>
                  </a:cubicBezTo>
                  <a:cubicBezTo>
                    <a:pt x="191" y="140"/>
                    <a:pt x="218" y="160"/>
                    <a:pt x="218" y="160"/>
                  </a:cubicBezTo>
                  <a:lnTo>
                    <a:pt x="189" y="84"/>
                  </a:lnTo>
                  <a:close/>
                  <a:moveTo>
                    <a:pt x="81" y="41"/>
                  </a:moveTo>
                  <a:cubicBezTo>
                    <a:pt x="75" y="51"/>
                    <a:pt x="130" y="104"/>
                    <a:pt x="138" y="102"/>
                  </a:cubicBezTo>
                  <a:cubicBezTo>
                    <a:pt x="154" y="100"/>
                    <a:pt x="86" y="30"/>
                    <a:pt x="81" y="41"/>
                  </a:cubicBezTo>
                  <a:close/>
                </a:path>
              </a:pathLst>
            </a:custGeom>
            <a:grp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382" name="Freeform 5"/>
            <p:cNvSpPr>
              <a:spLocks noEditPoints="1"/>
            </p:cNvSpPr>
            <p:nvPr/>
          </p:nvSpPr>
          <p:spPr bwMode="auto">
            <a:xfrm>
              <a:off x="6581776" y="3669507"/>
              <a:ext cx="70247" cy="30956"/>
            </a:xfrm>
            <a:custGeom>
              <a:avLst/>
              <a:gdLst>
                <a:gd name="T0" fmla="*/ 2147483647 w 168"/>
                <a:gd name="T1" fmla="*/ 2147483647 h 77"/>
                <a:gd name="T2" fmla="*/ 2147483647 w 168"/>
                <a:gd name="T3" fmla="*/ 2147483647 h 77"/>
                <a:gd name="T4" fmla="*/ 2147483647 w 168"/>
                <a:gd name="T5" fmla="*/ 2147483647 h 77"/>
                <a:gd name="T6" fmla="*/ 2147483647 w 168"/>
                <a:gd name="T7" fmla="*/ 2147483647 h 77"/>
                <a:gd name="T8" fmla="*/ 2147483647 w 168"/>
                <a:gd name="T9" fmla="*/ 0 h 77"/>
                <a:gd name="T10" fmla="*/ 2147483647 w 168"/>
                <a:gd name="T11" fmla="*/ 2147483647 h 77"/>
                <a:gd name="T12" fmla="*/ 2147483647 w 168"/>
                <a:gd name="T13" fmla="*/ 2147483647 h 77"/>
                <a:gd name="T14" fmla="*/ 2147483647 w 168"/>
                <a:gd name="T15" fmla="*/ 2147483647 h 77"/>
                <a:gd name="T16" fmla="*/ 2147483647 w 168"/>
                <a:gd name="T17" fmla="*/ 2147483647 h 77"/>
                <a:gd name="T18" fmla="*/ 2147483647 w 168"/>
                <a:gd name="T19" fmla="*/ 2147483647 h 77"/>
                <a:gd name="T20" fmla="*/ 2147483647 w 168"/>
                <a:gd name="T21" fmla="*/ 2147483647 h 77"/>
                <a:gd name="T22" fmla="*/ 2147483647 w 168"/>
                <a:gd name="T23" fmla="*/ 2147483647 h 77"/>
                <a:gd name="T24" fmla="*/ 2147483647 w 168"/>
                <a:gd name="T25" fmla="*/ 2147483647 h 77"/>
                <a:gd name="T26" fmla="*/ 2147483647 w 168"/>
                <a:gd name="T27" fmla="*/ 2147483647 h 77"/>
                <a:gd name="T28" fmla="*/ 2147483647 w 168"/>
                <a:gd name="T29" fmla="*/ 2147483647 h 77"/>
                <a:gd name="T30" fmla="*/ 2147483647 w 168"/>
                <a:gd name="T31" fmla="*/ 2147483647 h 77"/>
                <a:gd name="T32" fmla="*/ 2147483647 w 168"/>
                <a:gd name="T33" fmla="*/ 2147483647 h 77"/>
                <a:gd name="T34" fmla="*/ 2147483647 w 168"/>
                <a:gd name="T35" fmla="*/ 0 h 77"/>
                <a:gd name="T36" fmla="*/ 0 w 168"/>
                <a:gd name="T37" fmla="*/ 2147483647 h 77"/>
                <a:gd name="T38" fmla="*/ 2147483647 w 168"/>
                <a:gd name="T39" fmla="*/ 2147483647 h 77"/>
                <a:gd name="T40" fmla="*/ 2147483647 w 168"/>
                <a:gd name="T41" fmla="*/ 2147483647 h 77"/>
                <a:gd name="T42" fmla="*/ 2147483647 w 168"/>
                <a:gd name="T43" fmla="*/ 2147483647 h 77"/>
                <a:gd name="T44" fmla="*/ 2147483647 w 168"/>
                <a:gd name="T45" fmla="*/ 2147483647 h 77"/>
                <a:gd name="T46" fmla="*/ 0 w 168"/>
                <a:gd name="T47" fmla="*/ 2147483647 h 7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68"/>
                <a:gd name="T73" fmla="*/ 0 h 77"/>
                <a:gd name="T74" fmla="*/ 168 w 168"/>
                <a:gd name="T75" fmla="*/ 77 h 7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68" h="77">
                  <a:moveTo>
                    <a:pt x="53" y="33"/>
                  </a:moveTo>
                  <a:cubicBezTo>
                    <a:pt x="53" y="33"/>
                    <a:pt x="53" y="33"/>
                    <a:pt x="53" y="33"/>
                  </a:cubicBezTo>
                  <a:cubicBezTo>
                    <a:pt x="53" y="33"/>
                    <a:pt x="53" y="33"/>
                    <a:pt x="53" y="33"/>
                  </a:cubicBezTo>
                  <a:cubicBezTo>
                    <a:pt x="53" y="33"/>
                    <a:pt x="53" y="33"/>
                    <a:pt x="53" y="33"/>
                  </a:cubicBezTo>
                  <a:close/>
                  <a:moveTo>
                    <a:pt x="152" y="0"/>
                  </a:moveTo>
                  <a:cubicBezTo>
                    <a:pt x="139" y="14"/>
                    <a:pt x="139" y="14"/>
                    <a:pt x="139" y="14"/>
                  </a:cubicBezTo>
                  <a:cubicBezTo>
                    <a:pt x="139" y="14"/>
                    <a:pt x="96" y="15"/>
                    <a:pt x="84" y="15"/>
                  </a:cubicBezTo>
                  <a:cubicBezTo>
                    <a:pt x="73" y="15"/>
                    <a:pt x="67" y="33"/>
                    <a:pt x="67" y="33"/>
                  </a:cubicBezTo>
                  <a:cubicBezTo>
                    <a:pt x="67" y="33"/>
                    <a:pt x="61" y="32"/>
                    <a:pt x="53" y="33"/>
                  </a:cubicBezTo>
                  <a:cubicBezTo>
                    <a:pt x="60" y="47"/>
                    <a:pt x="60" y="47"/>
                    <a:pt x="60" y="47"/>
                  </a:cubicBezTo>
                  <a:cubicBezTo>
                    <a:pt x="60" y="47"/>
                    <a:pt x="56" y="54"/>
                    <a:pt x="50" y="66"/>
                  </a:cubicBezTo>
                  <a:cubicBezTo>
                    <a:pt x="46" y="72"/>
                    <a:pt x="49" y="76"/>
                    <a:pt x="52" y="77"/>
                  </a:cubicBezTo>
                  <a:cubicBezTo>
                    <a:pt x="55" y="74"/>
                    <a:pt x="57" y="72"/>
                    <a:pt x="57" y="72"/>
                  </a:cubicBezTo>
                  <a:cubicBezTo>
                    <a:pt x="67" y="69"/>
                    <a:pt x="67" y="69"/>
                    <a:pt x="67" y="69"/>
                  </a:cubicBezTo>
                  <a:cubicBezTo>
                    <a:pt x="89" y="53"/>
                    <a:pt x="89" y="53"/>
                    <a:pt x="89" y="53"/>
                  </a:cubicBezTo>
                  <a:cubicBezTo>
                    <a:pt x="89" y="53"/>
                    <a:pt x="98" y="62"/>
                    <a:pt x="111" y="59"/>
                  </a:cubicBezTo>
                  <a:cubicBezTo>
                    <a:pt x="124" y="56"/>
                    <a:pt x="168" y="9"/>
                    <a:pt x="168" y="9"/>
                  </a:cubicBezTo>
                  <a:lnTo>
                    <a:pt x="152" y="0"/>
                  </a:lnTo>
                  <a:close/>
                  <a:moveTo>
                    <a:pt x="0" y="58"/>
                  </a:moveTo>
                  <a:cubicBezTo>
                    <a:pt x="4" y="67"/>
                    <a:pt x="4" y="67"/>
                    <a:pt x="4" y="67"/>
                  </a:cubicBezTo>
                  <a:cubicBezTo>
                    <a:pt x="15" y="58"/>
                    <a:pt x="24" y="61"/>
                    <a:pt x="24" y="61"/>
                  </a:cubicBezTo>
                  <a:cubicBezTo>
                    <a:pt x="24" y="61"/>
                    <a:pt x="24" y="54"/>
                    <a:pt x="28" y="48"/>
                  </a:cubicBezTo>
                  <a:cubicBezTo>
                    <a:pt x="11" y="47"/>
                    <a:pt x="11" y="47"/>
                    <a:pt x="11" y="47"/>
                  </a:cubicBezTo>
                  <a:lnTo>
                    <a:pt x="0" y="58"/>
                  </a:ln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383" name="Freeform 6"/>
            <p:cNvSpPr>
              <a:spLocks noEditPoints="1"/>
            </p:cNvSpPr>
            <p:nvPr/>
          </p:nvSpPr>
          <p:spPr bwMode="auto">
            <a:xfrm>
              <a:off x="6913960" y="3531394"/>
              <a:ext cx="304800" cy="191691"/>
            </a:xfrm>
            <a:custGeom>
              <a:avLst/>
              <a:gdLst>
                <a:gd name="T0" fmla="*/ 2147483647 w 730"/>
                <a:gd name="T1" fmla="*/ 2147483647 h 491"/>
                <a:gd name="T2" fmla="*/ 2147483647 w 730"/>
                <a:gd name="T3" fmla="*/ 2147483647 h 491"/>
                <a:gd name="T4" fmla="*/ 2147483647 w 730"/>
                <a:gd name="T5" fmla="*/ 2147483647 h 491"/>
                <a:gd name="T6" fmla="*/ 2147483647 w 730"/>
                <a:gd name="T7" fmla="*/ 2147483647 h 491"/>
                <a:gd name="T8" fmla="*/ 2147483647 w 730"/>
                <a:gd name="T9" fmla="*/ 2147483647 h 491"/>
                <a:gd name="T10" fmla="*/ 2147483647 w 730"/>
                <a:gd name="T11" fmla="*/ 2147483647 h 491"/>
                <a:gd name="T12" fmla="*/ 2147483647 w 730"/>
                <a:gd name="T13" fmla="*/ 2147483647 h 491"/>
                <a:gd name="T14" fmla="*/ 2147483647 w 730"/>
                <a:gd name="T15" fmla="*/ 2147483647 h 491"/>
                <a:gd name="T16" fmla="*/ 2147483647 w 730"/>
                <a:gd name="T17" fmla="*/ 2147483647 h 491"/>
                <a:gd name="T18" fmla="*/ 2147483647 w 730"/>
                <a:gd name="T19" fmla="*/ 2147483647 h 491"/>
                <a:gd name="T20" fmla="*/ 2147483647 w 730"/>
                <a:gd name="T21" fmla="*/ 2147483647 h 491"/>
                <a:gd name="T22" fmla="*/ 2147483647 w 730"/>
                <a:gd name="T23" fmla="*/ 2147483647 h 491"/>
                <a:gd name="T24" fmla="*/ 2147483647 w 730"/>
                <a:gd name="T25" fmla="*/ 2147483647 h 491"/>
                <a:gd name="T26" fmla="*/ 2147483647 w 730"/>
                <a:gd name="T27" fmla="*/ 2147483647 h 491"/>
                <a:gd name="T28" fmla="*/ 2147483647 w 730"/>
                <a:gd name="T29" fmla="*/ 2147483647 h 491"/>
                <a:gd name="T30" fmla="*/ 2147483647 w 730"/>
                <a:gd name="T31" fmla="*/ 2147483647 h 491"/>
                <a:gd name="T32" fmla="*/ 2147483647 w 730"/>
                <a:gd name="T33" fmla="*/ 2147483647 h 491"/>
                <a:gd name="T34" fmla="*/ 2147483647 w 730"/>
                <a:gd name="T35" fmla="*/ 2147483647 h 491"/>
                <a:gd name="T36" fmla="*/ 2147483647 w 730"/>
                <a:gd name="T37" fmla="*/ 2147483647 h 491"/>
                <a:gd name="T38" fmla="*/ 2147483647 w 730"/>
                <a:gd name="T39" fmla="*/ 2147483647 h 491"/>
                <a:gd name="T40" fmla="*/ 2147483647 w 730"/>
                <a:gd name="T41" fmla="*/ 2147483647 h 491"/>
                <a:gd name="T42" fmla="*/ 2147483647 w 730"/>
                <a:gd name="T43" fmla="*/ 2147483647 h 491"/>
                <a:gd name="T44" fmla="*/ 2147483647 w 730"/>
                <a:gd name="T45" fmla="*/ 2147483647 h 491"/>
                <a:gd name="T46" fmla="*/ 2147483647 w 730"/>
                <a:gd name="T47" fmla="*/ 2147483647 h 491"/>
                <a:gd name="T48" fmla="*/ 2147483647 w 730"/>
                <a:gd name="T49" fmla="*/ 2147483647 h 491"/>
                <a:gd name="T50" fmla="*/ 2147483647 w 730"/>
                <a:gd name="T51" fmla="*/ 2147483647 h 491"/>
                <a:gd name="T52" fmla="*/ 2147483647 w 730"/>
                <a:gd name="T53" fmla="*/ 2147483647 h 491"/>
                <a:gd name="T54" fmla="*/ 2147483647 w 730"/>
                <a:gd name="T55" fmla="*/ 2147483647 h 491"/>
                <a:gd name="T56" fmla="*/ 2147483647 w 730"/>
                <a:gd name="T57" fmla="*/ 2147483647 h 491"/>
                <a:gd name="T58" fmla="*/ 2147483647 w 730"/>
                <a:gd name="T59" fmla="*/ 2147483647 h 491"/>
                <a:gd name="T60" fmla="*/ 2147483647 w 730"/>
                <a:gd name="T61" fmla="*/ 2147483647 h 491"/>
                <a:gd name="T62" fmla="*/ 2147483647 w 730"/>
                <a:gd name="T63" fmla="*/ 2147483647 h 491"/>
                <a:gd name="T64" fmla="*/ 2147483647 w 730"/>
                <a:gd name="T65" fmla="*/ 2147483647 h 491"/>
                <a:gd name="T66" fmla="*/ 2147483647 w 730"/>
                <a:gd name="T67" fmla="*/ 2147483647 h 491"/>
                <a:gd name="T68" fmla="*/ 2147483647 w 730"/>
                <a:gd name="T69" fmla="*/ 2147483647 h 491"/>
                <a:gd name="T70" fmla="*/ 2147483647 w 730"/>
                <a:gd name="T71" fmla="*/ 2147483647 h 491"/>
                <a:gd name="T72" fmla="*/ 2147483647 w 730"/>
                <a:gd name="T73" fmla="*/ 2147483647 h 491"/>
                <a:gd name="T74" fmla="*/ 2147483647 w 730"/>
                <a:gd name="T75" fmla="*/ 2147483647 h 491"/>
                <a:gd name="T76" fmla="*/ 2147483647 w 730"/>
                <a:gd name="T77" fmla="*/ 2147483647 h 491"/>
                <a:gd name="T78" fmla="*/ 2147483647 w 730"/>
                <a:gd name="T79" fmla="*/ 2147483647 h 491"/>
                <a:gd name="T80" fmla="*/ 2147483647 w 730"/>
                <a:gd name="T81" fmla="*/ 2147483647 h 491"/>
                <a:gd name="T82" fmla="*/ 2147483647 w 730"/>
                <a:gd name="T83" fmla="*/ 2147483647 h 491"/>
                <a:gd name="T84" fmla="*/ 2147483647 w 730"/>
                <a:gd name="T85" fmla="*/ 2147483647 h 491"/>
                <a:gd name="T86" fmla="*/ 2147483647 w 730"/>
                <a:gd name="T87" fmla="*/ 2147483647 h 491"/>
                <a:gd name="T88" fmla="*/ 2147483647 w 730"/>
                <a:gd name="T89" fmla="*/ 2147483647 h 491"/>
                <a:gd name="T90" fmla="*/ 2147483647 w 730"/>
                <a:gd name="T91" fmla="*/ 2147483647 h 491"/>
                <a:gd name="T92" fmla="*/ 2147483647 w 730"/>
                <a:gd name="T93" fmla="*/ 2147483647 h 491"/>
                <a:gd name="T94" fmla="*/ 2147483647 w 730"/>
                <a:gd name="T95" fmla="*/ 2147483647 h 491"/>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730"/>
                <a:gd name="T145" fmla="*/ 0 h 491"/>
                <a:gd name="T146" fmla="*/ 730 w 730"/>
                <a:gd name="T147" fmla="*/ 491 h 491"/>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730" h="491">
                  <a:moveTo>
                    <a:pt x="331" y="7"/>
                  </a:moveTo>
                  <a:cubicBezTo>
                    <a:pt x="318" y="0"/>
                    <a:pt x="296" y="19"/>
                    <a:pt x="296" y="19"/>
                  </a:cubicBezTo>
                  <a:cubicBezTo>
                    <a:pt x="315" y="31"/>
                    <a:pt x="315" y="31"/>
                    <a:pt x="315" y="31"/>
                  </a:cubicBezTo>
                  <a:cubicBezTo>
                    <a:pt x="333" y="35"/>
                    <a:pt x="344" y="14"/>
                    <a:pt x="331" y="7"/>
                  </a:cubicBezTo>
                  <a:close/>
                  <a:moveTo>
                    <a:pt x="508" y="150"/>
                  </a:moveTo>
                  <a:cubicBezTo>
                    <a:pt x="499" y="159"/>
                    <a:pt x="521" y="171"/>
                    <a:pt x="521" y="171"/>
                  </a:cubicBezTo>
                  <a:cubicBezTo>
                    <a:pt x="523" y="184"/>
                    <a:pt x="523" y="184"/>
                    <a:pt x="523" y="184"/>
                  </a:cubicBezTo>
                  <a:cubicBezTo>
                    <a:pt x="476" y="209"/>
                    <a:pt x="476" y="209"/>
                    <a:pt x="476" y="209"/>
                  </a:cubicBezTo>
                  <a:cubicBezTo>
                    <a:pt x="476" y="209"/>
                    <a:pt x="452" y="207"/>
                    <a:pt x="436" y="210"/>
                  </a:cubicBezTo>
                  <a:cubicBezTo>
                    <a:pt x="420" y="213"/>
                    <a:pt x="414" y="222"/>
                    <a:pt x="404" y="228"/>
                  </a:cubicBezTo>
                  <a:cubicBezTo>
                    <a:pt x="394" y="234"/>
                    <a:pt x="388" y="222"/>
                    <a:pt x="382" y="234"/>
                  </a:cubicBezTo>
                  <a:cubicBezTo>
                    <a:pt x="398" y="257"/>
                    <a:pt x="398" y="257"/>
                    <a:pt x="398" y="257"/>
                  </a:cubicBezTo>
                  <a:cubicBezTo>
                    <a:pt x="463" y="260"/>
                    <a:pt x="463" y="260"/>
                    <a:pt x="463" y="260"/>
                  </a:cubicBezTo>
                  <a:cubicBezTo>
                    <a:pt x="474" y="251"/>
                    <a:pt x="474" y="251"/>
                    <a:pt x="474" y="251"/>
                  </a:cubicBezTo>
                  <a:cubicBezTo>
                    <a:pt x="474" y="251"/>
                    <a:pt x="486" y="251"/>
                    <a:pt x="499" y="250"/>
                  </a:cubicBezTo>
                  <a:cubicBezTo>
                    <a:pt x="513" y="248"/>
                    <a:pt x="523" y="228"/>
                    <a:pt x="523" y="228"/>
                  </a:cubicBezTo>
                  <a:cubicBezTo>
                    <a:pt x="542" y="223"/>
                    <a:pt x="542" y="223"/>
                    <a:pt x="542" y="223"/>
                  </a:cubicBezTo>
                  <a:cubicBezTo>
                    <a:pt x="536" y="206"/>
                    <a:pt x="536" y="206"/>
                    <a:pt x="536" y="206"/>
                  </a:cubicBezTo>
                  <a:cubicBezTo>
                    <a:pt x="554" y="209"/>
                    <a:pt x="554" y="209"/>
                    <a:pt x="554" y="209"/>
                  </a:cubicBezTo>
                  <a:cubicBezTo>
                    <a:pt x="554" y="209"/>
                    <a:pt x="562" y="157"/>
                    <a:pt x="555" y="140"/>
                  </a:cubicBezTo>
                  <a:cubicBezTo>
                    <a:pt x="548" y="122"/>
                    <a:pt x="517" y="141"/>
                    <a:pt x="508" y="150"/>
                  </a:cubicBezTo>
                  <a:close/>
                  <a:moveTo>
                    <a:pt x="564" y="94"/>
                  </a:moveTo>
                  <a:cubicBezTo>
                    <a:pt x="555" y="94"/>
                    <a:pt x="555" y="94"/>
                    <a:pt x="555" y="94"/>
                  </a:cubicBezTo>
                  <a:cubicBezTo>
                    <a:pt x="555" y="94"/>
                    <a:pt x="524" y="60"/>
                    <a:pt x="520" y="58"/>
                  </a:cubicBezTo>
                  <a:cubicBezTo>
                    <a:pt x="516" y="55"/>
                    <a:pt x="508" y="55"/>
                    <a:pt x="508" y="55"/>
                  </a:cubicBezTo>
                  <a:cubicBezTo>
                    <a:pt x="494" y="31"/>
                    <a:pt x="494" y="31"/>
                    <a:pt x="494" y="31"/>
                  </a:cubicBezTo>
                  <a:cubicBezTo>
                    <a:pt x="486" y="63"/>
                    <a:pt x="486" y="63"/>
                    <a:pt x="486" y="63"/>
                  </a:cubicBezTo>
                  <a:cubicBezTo>
                    <a:pt x="516" y="69"/>
                    <a:pt x="516" y="69"/>
                    <a:pt x="516" y="69"/>
                  </a:cubicBezTo>
                  <a:cubicBezTo>
                    <a:pt x="516" y="69"/>
                    <a:pt x="539" y="96"/>
                    <a:pt x="545" y="102"/>
                  </a:cubicBezTo>
                  <a:cubicBezTo>
                    <a:pt x="551" y="107"/>
                    <a:pt x="571" y="109"/>
                    <a:pt x="576" y="122"/>
                  </a:cubicBezTo>
                  <a:cubicBezTo>
                    <a:pt x="580" y="135"/>
                    <a:pt x="562" y="179"/>
                    <a:pt x="589" y="181"/>
                  </a:cubicBezTo>
                  <a:cubicBezTo>
                    <a:pt x="604" y="182"/>
                    <a:pt x="612" y="150"/>
                    <a:pt x="599" y="131"/>
                  </a:cubicBezTo>
                  <a:cubicBezTo>
                    <a:pt x="586" y="112"/>
                    <a:pt x="564" y="94"/>
                    <a:pt x="564" y="94"/>
                  </a:cubicBezTo>
                  <a:close/>
                  <a:moveTo>
                    <a:pt x="728" y="249"/>
                  </a:moveTo>
                  <a:cubicBezTo>
                    <a:pt x="687" y="202"/>
                    <a:pt x="687" y="202"/>
                    <a:pt x="687" y="202"/>
                  </a:cubicBezTo>
                  <a:cubicBezTo>
                    <a:pt x="687" y="202"/>
                    <a:pt x="683" y="177"/>
                    <a:pt x="664" y="185"/>
                  </a:cubicBezTo>
                  <a:cubicBezTo>
                    <a:pt x="653" y="190"/>
                    <a:pt x="659" y="206"/>
                    <a:pt x="659" y="206"/>
                  </a:cubicBezTo>
                  <a:cubicBezTo>
                    <a:pt x="670" y="225"/>
                    <a:pt x="670" y="225"/>
                    <a:pt x="670" y="225"/>
                  </a:cubicBezTo>
                  <a:cubicBezTo>
                    <a:pt x="687" y="257"/>
                    <a:pt x="687" y="257"/>
                    <a:pt x="687" y="257"/>
                  </a:cubicBezTo>
                  <a:cubicBezTo>
                    <a:pt x="730" y="300"/>
                    <a:pt x="730" y="300"/>
                    <a:pt x="730" y="300"/>
                  </a:cubicBezTo>
                  <a:lnTo>
                    <a:pt x="728" y="249"/>
                  </a:lnTo>
                  <a:close/>
                  <a:moveTo>
                    <a:pt x="17" y="401"/>
                  </a:moveTo>
                  <a:cubicBezTo>
                    <a:pt x="17" y="401"/>
                    <a:pt x="17" y="401"/>
                    <a:pt x="17" y="401"/>
                  </a:cubicBezTo>
                  <a:cubicBezTo>
                    <a:pt x="17" y="401"/>
                    <a:pt x="17" y="401"/>
                    <a:pt x="17" y="401"/>
                  </a:cubicBezTo>
                  <a:cubicBezTo>
                    <a:pt x="17" y="401"/>
                    <a:pt x="17" y="401"/>
                    <a:pt x="17" y="401"/>
                  </a:cubicBezTo>
                  <a:close/>
                  <a:moveTo>
                    <a:pt x="452" y="453"/>
                  </a:moveTo>
                  <a:cubicBezTo>
                    <a:pt x="425" y="436"/>
                    <a:pt x="425" y="436"/>
                    <a:pt x="425" y="436"/>
                  </a:cubicBezTo>
                  <a:cubicBezTo>
                    <a:pt x="437" y="426"/>
                    <a:pt x="437" y="426"/>
                    <a:pt x="437" y="426"/>
                  </a:cubicBezTo>
                  <a:cubicBezTo>
                    <a:pt x="437" y="426"/>
                    <a:pt x="413" y="425"/>
                    <a:pt x="406" y="418"/>
                  </a:cubicBezTo>
                  <a:cubicBezTo>
                    <a:pt x="400" y="411"/>
                    <a:pt x="408" y="397"/>
                    <a:pt x="408" y="388"/>
                  </a:cubicBezTo>
                  <a:cubicBezTo>
                    <a:pt x="408" y="379"/>
                    <a:pt x="375" y="396"/>
                    <a:pt x="375" y="396"/>
                  </a:cubicBezTo>
                  <a:cubicBezTo>
                    <a:pt x="374" y="375"/>
                    <a:pt x="374" y="375"/>
                    <a:pt x="374" y="375"/>
                  </a:cubicBezTo>
                  <a:cubicBezTo>
                    <a:pt x="357" y="367"/>
                    <a:pt x="357" y="367"/>
                    <a:pt x="357" y="367"/>
                  </a:cubicBezTo>
                  <a:cubicBezTo>
                    <a:pt x="357" y="337"/>
                    <a:pt x="357" y="337"/>
                    <a:pt x="357" y="337"/>
                  </a:cubicBezTo>
                  <a:cubicBezTo>
                    <a:pt x="321" y="311"/>
                    <a:pt x="321" y="311"/>
                    <a:pt x="321" y="311"/>
                  </a:cubicBezTo>
                  <a:cubicBezTo>
                    <a:pt x="304" y="274"/>
                    <a:pt x="304" y="274"/>
                    <a:pt x="304" y="274"/>
                  </a:cubicBezTo>
                  <a:cubicBezTo>
                    <a:pt x="304" y="274"/>
                    <a:pt x="342" y="261"/>
                    <a:pt x="342" y="245"/>
                  </a:cubicBezTo>
                  <a:cubicBezTo>
                    <a:pt x="342" y="229"/>
                    <a:pt x="308" y="220"/>
                    <a:pt x="308" y="220"/>
                  </a:cubicBezTo>
                  <a:cubicBezTo>
                    <a:pt x="306" y="216"/>
                    <a:pt x="256" y="202"/>
                    <a:pt x="256" y="202"/>
                  </a:cubicBezTo>
                  <a:cubicBezTo>
                    <a:pt x="256" y="202"/>
                    <a:pt x="252" y="189"/>
                    <a:pt x="256" y="169"/>
                  </a:cubicBezTo>
                  <a:cubicBezTo>
                    <a:pt x="260" y="150"/>
                    <a:pt x="232" y="147"/>
                    <a:pt x="232" y="147"/>
                  </a:cubicBezTo>
                  <a:cubicBezTo>
                    <a:pt x="200" y="113"/>
                    <a:pt x="200" y="113"/>
                    <a:pt x="200" y="113"/>
                  </a:cubicBezTo>
                  <a:cubicBezTo>
                    <a:pt x="175" y="114"/>
                    <a:pt x="175" y="114"/>
                    <a:pt x="175" y="114"/>
                  </a:cubicBezTo>
                  <a:cubicBezTo>
                    <a:pt x="151" y="91"/>
                    <a:pt x="151" y="91"/>
                    <a:pt x="151" y="91"/>
                  </a:cubicBezTo>
                  <a:cubicBezTo>
                    <a:pt x="131" y="87"/>
                    <a:pt x="131" y="87"/>
                    <a:pt x="131" y="87"/>
                  </a:cubicBezTo>
                  <a:cubicBezTo>
                    <a:pt x="49" y="49"/>
                    <a:pt x="49" y="49"/>
                    <a:pt x="49" y="49"/>
                  </a:cubicBezTo>
                  <a:cubicBezTo>
                    <a:pt x="33" y="55"/>
                    <a:pt x="33" y="55"/>
                    <a:pt x="33" y="55"/>
                  </a:cubicBezTo>
                  <a:cubicBezTo>
                    <a:pt x="6" y="36"/>
                    <a:pt x="6" y="36"/>
                    <a:pt x="6" y="36"/>
                  </a:cubicBezTo>
                  <a:cubicBezTo>
                    <a:pt x="32" y="55"/>
                    <a:pt x="32" y="55"/>
                    <a:pt x="32" y="55"/>
                  </a:cubicBezTo>
                  <a:cubicBezTo>
                    <a:pt x="32" y="75"/>
                    <a:pt x="30" y="139"/>
                    <a:pt x="30" y="155"/>
                  </a:cubicBezTo>
                  <a:cubicBezTo>
                    <a:pt x="30" y="175"/>
                    <a:pt x="22" y="197"/>
                    <a:pt x="24" y="212"/>
                  </a:cubicBezTo>
                  <a:cubicBezTo>
                    <a:pt x="26" y="227"/>
                    <a:pt x="27" y="253"/>
                    <a:pt x="27" y="253"/>
                  </a:cubicBezTo>
                  <a:cubicBezTo>
                    <a:pt x="27" y="253"/>
                    <a:pt x="0" y="271"/>
                    <a:pt x="11" y="277"/>
                  </a:cubicBezTo>
                  <a:cubicBezTo>
                    <a:pt x="22" y="284"/>
                    <a:pt x="26" y="282"/>
                    <a:pt x="26" y="282"/>
                  </a:cubicBezTo>
                  <a:cubicBezTo>
                    <a:pt x="26" y="282"/>
                    <a:pt x="23" y="319"/>
                    <a:pt x="21" y="327"/>
                  </a:cubicBezTo>
                  <a:cubicBezTo>
                    <a:pt x="19" y="334"/>
                    <a:pt x="15" y="353"/>
                    <a:pt x="15" y="353"/>
                  </a:cubicBezTo>
                  <a:cubicBezTo>
                    <a:pt x="19" y="369"/>
                    <a:pt x="19" y="369"/>
                    <a:pt x="19" y="369"/>
                  </a:cubicBezTo>
                  <a:cubicBezTo>
                    <a:pt x="17" y="401"/>
                    <a:pt x="17" y="401"/>
                    <a:pt x="17" y="401"/>
                  </a:cubicBezTo>
                  <a:cubicBezTo>
                    <a:pt x="34" y="405"/>
                    <a:pt x="75" y="396"/>
                    <a:pt x="75" y="396"/>
                  </a:cubicBezTo>
                  <a:cubicBezTo>
                    <a:pt x="88" y="408"/>
                    <a:pt x="88" y="408"/>
                    <a:pt x="88" y="408"/>
                  </a:cubicBezTo>
                  <a:cubicBezTo>
                    <a:pt x="88" y="408"/>
                    <a:pt x="114" y="398"/>
                    <a:pt x="126" y="388"/>
                  </a:cubicBezTo>
                  <a:cubicBezTo>
                    <a:pt x="138" y="377"/>
                    <a:pt x="71" y="347"/>
                    <a:pt x="71" y="347"/>
                  </a:cubicBezTo>
                  <a:cubicBezTo>
                    <a:pt x="71" y="347"/>
                    <a:pt x="126" y="355"/>
                    <a:pt x="138" y="353"/>
                  </a:cubicBezTo>
                  <a:cubicBezTo>
                    <a:pt x="150" y="350"/>
                    <a:pt x="130" y="329"/>
                    <a:pt x="130" y="329"/>
                  </a:cubicBezTo>
                  <a:cubicBezTo>
                    <a:pt x="130" y="329"/>
                    <a:pt x="146" y="341"/>
                    <a:pt x="151" y="338"/>
                  </a:cubicBezTo>
                  <a:cubicBezTo>
                    <a:pt x="156" y="336"/>
                    <a:pt x="146" y="313"/>
                    <a:pt x="146" y="313"/>
                  </a:cubicBezTo>
                  <a:cubicBezTo>
                    <a:pt x="146" y="313"/>
                    <a:pt x="156" y="322"/>
                    <a:pt x="163" y="324"/>
                  </a:cubicBezTo>
                  <a:cubicBezTo>
                    <a:pt x="169" y="325"/>
                    <a:pt x="179" y="312"/>
                    <a:pt x="185" y="311"/>
                  </a:cubicBezTo>
                  <a:cubicBezTo>
                    <a:pt x="192" y="309"/>
                    <a:pt x="202" y="329"/>
                    <a:pt x="209" y="333"/>
                  </a:cubicBezTo>
                  <a:cubicBezTo>
                    <a:pt x="215" y="337"/>
                    <a:pt x="240" y="332"/>
                    <a:pt x="258" y="342"/>
                  </a:cubicBezTo>
                  <a:cubicBezTo>
                    <a:pt x="277" y="353"/>
                    <a:pt x="270" y="376"/>
                    <a:pt x="277" y="388"/>
                  </a:cubicBezTo>
                  <a:cubicBezTo>
                    <a:pt x="283" y="400"/>
                    <a:pt x="296" y="392"/>
                    <a:pt x="302" y="398"/>
                  </a:cubicBezTo>
                  <a:cubicBezTo>
                    <a:pt x="307" y="405"/>
                    <a:pt x="316" y="446"/>
                    <a:pt x="330" y="456"/>
                  </a:cubicBezTo>
                  <a:cubicBezTo>
                    <a:pt x="345" y="466"/>
                    <a:pt x="409" y="460"/>
                    <a:pt x="418" y="464"/>
                  </a:cubicBezTo>
                  <a:cubicBezTo>
                    <a:pt x="427" y="468"/>
                    <a:pt x="447" y="491"/>
                    <a:pt x="459" y="491"/>
                  </a:cubicBezTo>
                  <a:cubicBezTo>
                    <a:pt x="471" y="491"/>
                    <a:pt x="450" y="464"/>
                    <a:pt x="450" y="464"/>
                  </a:cubicBezTo>
                  <a:lnTo>
                    <a:pt x="452" y="453"/>
                  </a:ln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384" name="Freeform 7"/>
            <p:cNvSpPr>
              <a:spLocks noEditPoints="1"/>
            </p:cNvSpPr>
            <p:nvPr/>
          </p:nvSpPr>
          <p:spPr bwMode="auto">
            <a:xfrm>
              <a:off x="6012656" y="3376613"/>
              <a:ext cx="915591" cy="341710"/>
            </a:xfrm>
            <a:custGeom>
              <a:avLst/>
              <a:gdLst>
                <a:gd name="T0" fmla="*/ 2147483647 w 2179"/>
                <a:gd name="T1" fmla="*/ 2147483647 h 879"/>
                <a:gd name="T2" fmla="*/ 2147483647 w 2179"/>
                <a:gd name="T3" fmla="*/ 2147483647 h 879"/>
                <a:gd name="T4" fmla="*/ 2147483647 w 2179"/>
                <a:gd name="T5" fmla="*/ 2147483647 h 879"/>
                <a:gd name="T6" fmla="*/ 2147483647 w 2179"/>
                <a:gd name="T7" fmla="*/ 2147483647 h 879"/>
                <a:gd name="T8" fmla="*/ 2147483647 w 2179"/>
                <a:gd name="T9" fmla="*/ 2147483647 h 879"/>
                <a:gd name="T10" fmla="*/ 2147483647 w 2179"/>
                <a:gd name="T11" fmla="*/ 2147483647 h 879"/>
                <a:gd name="T12" fmla="*/ 2147483647 w 2179"/>
                <a:gd name="T13" fmla="*/ 2147483647 h 879"/>
                <a:gd name="T14" fmla="*/ 2147483647 w 2179"/>
                <a:gd name="T15" fmla="*/ 2147483647 h 879"/>
                <a:gd name="T16" fmla="*/ 2147483647 w 2179"/>
                <a:gd name="T17" fmla="*/ 2147483647 h 879"/>
                <a:gd name="T18" fmla="*/ 2147483647 w 2179"/>
                <a:gd name="T19" fmla="*/ 2147483647 h 879"/>
                <a:gd name="T20" fmla="*/ 2147483647 w 2179"/>
                <a:gd name="T21" fmla="*/ 2147483647 h 879"/>
                <a:gd name="T22" fmla="*/ 2147483647 w 2179"/>
                <a:gd name="T23" fmla="*/ 2147483647 h 879"/>
                <a:gd name="T24" fmla="*/ 2147483647 w 2179"/>
                <a:gd name="T25" fmla="*/ 2147483647 h 879"/>
                <a:gd name="T26" fmla="*/ 2147483647 w 2179"/>
                <a:gd name="T27" fmla="*/ 2147483647 h 879"/>
                <a:gd name="T28" fmla="*/ 2147483647 w 2179"/>
                <a:gd name="T29" fmla="*/ 2147483647 h 879"/>
                <a:gd name="T30" fmla="*/ 2147483647 w 2179"/>
                <a:gd name="T31" fmla="*/ 2147483647 h 879"/>
                <a:gd name="T32" fmla="*/ 2147483647 w 2179"/>
                <a:gd name="T33" fmla="*/ 2147483647 h 879"/>
                <a:gd name="T34" fmla="*/ 2147483647 w 2179"/>
                <a:gd name="T35" fmla="*/ 2147483647 h 879"/>
                <a:gd name="T36" fmla="*/ 2147483647 w 2179"/>
                <a:gd name="T37" fmla="*/ 2147483647 h 879"/>
                <a:gd name="T38" fmla="*/ 2147483647 w 2179"/>
                <a:gd name="T39" fmla="*/ 2147483647 h 879"/>
                <a:gd name="T40" fmla="*/ 2147483647 w 2179"/>
                <a:gd name="T41" fmla="*/ 2147483647 h 879"/>
                <a:gd name="T42" fmla="*/ 2147483647 w 2179"/>
                <a:gd name="T43" fmla="*/ 2147483647 h 879"/>
                <a:gd name="T44" fmla="*/ 2147483647 w 2179"/>
                <a:gd name="T45" fmla="*/ 2147483647 h 879"/>
                <a:gd name="T46" fmla="*/ 2147483647 w 2179"/>
                <a:gd name="T47" fmla="*/ 2147483647 h 879"/>
                <a:gd name="T48" fmla="*/ 2147483647 w 2179"/>
                <a:gd name="T49" fmla="*/ 2147483647 h 879"/>
                <a:gd name="T50" fmla="*/ 2147483647 w 2179"/>
                <a:gd name="T51" fmla="*/ 2147483647 h 879"/>
                <a:gd name="T52" fmla="*/ 2147483647 w 2179"/>
                <a:gd name="T53" fmla="*/ 2147483647 h 879"/>
                <a:gd name="T54" fmla="*/ 2147483647 w 2179"/>
                <a:gd name="T55" fmla="*/ 2147483647 h 879"/>
                <a:gd name="T56" fmla="*/ 2147483647 w 2179"/>
                <a:gd name="T57" fmla="*/ 2147483647 h 879"/>
                <a:gd name="T58" fmla="*/ 2147483647 w 2179"/>
                <a:gd name="T59" fmla="*/ 2147483647 h 879"/>
                <a:gd name="T60" fmla="*/ 2147483647 w 2179"/>
                <a:gd name="T61" fmla="*/ 2147483647 h 879"/>
                <a:gd name="T62" fmla="*/ 2147483647 w 2179"/>
                <a:gd name="T63" fmla="*/ 2147483647 h 879"/>
                <a:gd name="T64" fmla="*/ 2147483647 w 2179"/>
                <a:gd name="T65" fmla="*/ 2147483647 h 879"/>
                <a:gd name="T66" fmla="*/ 2147483647 w 2179"/>
                <a:gd name="T67" fmla="*/ 2147483647 h 879"/>
                <a:gd name="T68" fmla="*/ 2147483647 w 2179"/>
                <a:gd name="T69" fmla="*/ 2147483647 h 879"/>
                <a:gd name="T70" fmla="*/ 2147483647 w 2179"/>
                <a:gd name="T71" fmla="*/ 2147483647 h 879"/>
                <a:gd name="T72" fmla="*/ 2147483647 w 2179"/>
                <a:gd name="T73" fmla="*/ 2147483647 h 879"/>
                <a:gd name="T74" fmla="*/ 2147483647 w 2179"/>
                <a:gd name="T75" fmla="*/ 2147483647 h 879"/>
                <a:gd name="T76" fmla="*/ 2147483647 w 2179"/>
                <a:gd name="T77" fmla="*/ 2147483647 h 879"/>
                <a:gd name="T78" fmla="*/ 2147483647 w 2179"/>
                <a:gd name="T79" fmla="*/ 2147483647 h 879"/>
                <a:gd name="T80" fmla="*/ 2147483647 w 2179"/>
                <a:gd name="T81" fmla="*/ 2147483647 h 879"/>
                <a:gd name="T82" fmla="*/ 2147483647 w 2179"/>
                <a:gd name="T83" fmla="*/ 2147483647 h 879"/>
                <a:gd name="T84" fmla="*/ 2147483647 w 2179"/>
                <a:gd name="T85" fmla="*/ 2147483647 h 879"/>
                <a:gd name="T86" fmla="*/ 2147483647 w 2179"/>
                <a:gd name="T87" fmla="*/ 2147483647 h 879"/>
                <a:gd name="T88" fmla="*/ 2147483647 w 2179"/>
                <a:gd name="T89" fmla="*/ 2147483647 h 879"/>
                <a:gd name="T90" fmla="*/ 2147483647 w 2179"/>
                <a:gd name="T91" fmla="*/ 2147483647 h 879"/>
                <a:gd name="T92" fmla="*/ 2147483647 w 2179"/>
                <a:gd name="T93" fmla="*/ 2147483647 h 879"/>
                <a:gd name="T94" fmla="*/ 2147483647 w 2179"/>
                <a:gd name="T95" fmla="*/ 2147483647 h 879"/>
                <a:gd name="T96" fmla="*/ 2147483647 w 2179"/>
                <a:gd name="T97" fmla="*/ 2147483647 h 879"/>
                <a:gd name="T98" fmla="*/ 2147483647 w 2179"/>
                <a:gd name="T99" fmla="*/ 2147483647 h 879"/>
                <a:gd name="T100" fmla="*/ 2147483647 w 2179"/>
                <a:gd name="T101" fmla="*/ 2147483647 h 879"/>
                <a:gd name="T102" fmla="*/ 2147483647 w 2179"/>
                <a:gd name="T103" fmla="*/ 2147483647 h 879"/>
                <a:gd name="T104" fmla="*/ 2147483647 w 2179"/>
                <a:gd name="T105" fmla="*/ 2147483647 h 879"/>
                <a:gd name="T106" fmla="*/ 2147483647 w 2179"/>
                <a:gd name="T107" fmla="*/ 2147483647 h 879"/>
                <a:gd name="T108" fmla="*/ 2147483647 w 2179"/>
                <a:gd name="T109" fmla="*/ 2147483647 h 879"/>
                <a:gd name="T110" fmla="*/ 2147483647 w 2179"/>
                <a:gd name="T111" fmla="*/ 2147483647 h 879"/>
                <a:gd name="T112" fmla="*/ 2147483647 w 2179"/>
                <a:gd name="T113" fmla="*/ 2147483647 h 879"/>
                <a:gd name="T114" fmla="*/ 2147483647 w 2179"/>
                <a:gd name="T115" fmla="*/ 2147483647 h 87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179"/>
                <a:gd name="T175" fmla="*/ 0 h 879"/>
                <a:gd name="T176" fmla="*/ 2179 w 2179"/>
                <a:gd name="T177" fmla="*/ 879 h 879"/>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179" h="879">
                  <a:moveTo>
                    <a:pt x="1196" y="656"/>
                  </a:moveTo>
                  <a:cubicBezTo>
                    <a:pt x="1210" y="655"/>
                    <a:pt x="1210" y="655"/>
                    <a:pt x="1210" y="655"/>
                  </a:cubicBezTo>
                  <a:cubicBezTo>
                    <a:pt x="1218" y="637"/>
                    <a:pt x="1218" y="637"/>
                    <a:pt x="1218" y="637"/>
                  </a:cubicBezTo>
                  <a:cubicBezTo>
                    <a:pt x="1215" y="622"/>
                    <a:pt x="1215" y="622"/>
                    <a:pt x="1215" y="622"/>
                  </a:cubicBezTo>
                  <a:lnTo>
                    <a:pt x="1196" y="656"/>
                  </a:lnTo>
                  <a:close/>
                  <a:moveTo>
                    <a:pt x="453" y="310"/>
                  </a:moveTo>
                  <a:cubicBezTo>
                    <a:pt x="472" y="321"/>
                    <a:pt x="472" y="321"/>
                    <a:pt x="472" y="321"/>
                  </a:cubicBezTo>
                  <a:cubicBezTo>
                    <a:pt x="472" y="300"/>
                    <a:pt x="472" y="300"/>
                    <a:pt x="472" y="300"/>
                  </a:cubicBezTo>
                  <a:cubicBezTo>
                    <a:pt x="455" y="287"/>
                    <a:pt x="455" y="287"/>
                    <a:pt x="455" y="287"/>
                  </a:cubicBezTo>
                  <a:lnTo>
                    <a:pt x="453" y="310"/>
                  </a:lnTo>
                  <a:close/>
                  <a:moveTo>
                    <a:pt x="455" y="331"/>
                  </a:moveTo>
                  <a:cubicBezTo>
                    <a:pt x="441" y="344"/>
                    <a:pt x="441" y="344"/>
                    <a:pt x="441" y="344"/>
                  </a:cubicBezTo>
                  <a:cubicBezTo>
                    <a:pt x="458" y="365"/>
                    <a:pt x="458" y="365"/>
                    <a:pt x="458" y="365"/>
                  </a:cubicBezTo>
                  <a:lnTo>
                    <a:pt x="455" y="331"/>
                  </a:lnTo>
                  <a:close/>
                  <a:moveTo>
                    <a:pt x="611" y="478"/>
                  </a:moveTo>
                  <a:cubicBezTo>
                    <a:pt x="624" y="491"/>
                    <a:pt x="624" y="491"/>
                    <a:pt x="624" y="491"/>
                  </a:cubicBezTo>
                  <a:cubicBezTo>
                    <a:pt x="630" y="474"/>
                    <a:pt x="630" y="474"/>
                    <a:pt x="630" y="474"/>
                  </a:cubicBezTo>
                  <a:cubicBezTo>
                    <a:pt x="630" y="474"/>
                    <a:pt x="622" y="444"/>
                    <a:pt x="603" y="446"/>
                  </a:cubicBezTo>
                  <a:cubicBezTo>
                    <a:pt x="584" y="447"/>
                    <a:pt x="590" y="466"/>
                    <a:pt x="596" y="484"/>
                  </a:cubicBezTo>
                  <a:lnTo>
                    <a:pt x="611" y="478"/>
                  </a:lnTo>
                  <a:close/>
                  <a:moveTo>
                    <a:pt x="459" y="249"/>
                  </a:moveTo>
                  <a:cubicBezTo>
                    <a:pt x="454" y="237"/>
                    <a:pt x="440" y="244"/>
                    <a:pt x="450" y="260"/>
                  </a:cubicBezTo>
                  <a:cubicBezTo>
                    <a:pt x="461" y="279"/>
                    <a:pt x="464" y="261"/>
                    <a:pt x="459" y="249"/>
                  </a:cubicBezTo>
                  <a:close/>
                  <a:moveTo>
                    <a:pt x="507" y="418"/>
                  </a:moveTo>
                  <a:cubicBezTo>
                    <a:pt x="507" y="418"/>
                    <a:pt x="512" y="447"/>
                    <a:pt x="523" y="459"/>
                  </a:cubicBezTo>
                  <a:cubicBezTo>
                    <a:pt x="533" y="471"/>
                    <a:pt x="559" y="471"/>
                    <a:pt x="559" y="471"/>
                  </a:cubicBezTo>
                  <a:cubicBezTo>
                    <a:pt x="558" y="443"/>
                    <a:pt x="558" y="443"/>
                    <a:pt x="558" y="443"/>
                  </a:cubicBezTo>
                  <a:cubicBezTo>
                    <a:pt x="546" y="435"/>
                    <a:pt x="546" y="435"/>
                    <a:pt x="546" y="435"/>
                  </a:cubicBezTo>
                  <a:cubicBezTo>
                    <a:pt x="545" y="415"/>
                    <a:pt x="545" y="415"/>
                    <a:pt x="545" y="415"/>
                  </a:cubicBezTo>
                  <a:cubicBezTo>
                    <a:pt x="545" y="415"/>
                    <a:pt x="530" y="390"/>
                    <a:pt x="508" y="384"/>
                  </a:cubicBezTo>
                  <a:cubicBezTo>
                    <a:pt x="486" y="378"/>
                    <a:pt x="487" y="403"/>
                    <a:pt x="487" y="403"/>
                  </a:cubicBezTo>
                  <a:cubicBezTo>
                    <a:pt x="487" y="403"/>
                    <a:pt x="473" y="399"/>
                    <a:pt x="480" y="419"/>
                  </a:cubicBezTo>
                  <a:lnTo>
                    <a:pt x="507" y="418"/>
                  </a:lnTo>
                  <a:close/>
                  <a:moveTo>
                    <a:pt x="169" y="296"/>
                  </a:moveTo>
                  <a:cubicBezTo>
                    <a:pt x="154" y="310"/>
                    <a:pt x="154" y="310"/>
                    <a:pt x="154" y="310"/>
                  </a:cubicBezTo>
                  <a:cubicBezTo>
                    <a:pt x="162" y="330"/>
                    <a:pt x="162" y="330"/>
                    <a:pt x="162" y="330"/>
                  </a:cubicBezTo>
                  <a:cubicBezTo>
                    <a:pt x="162" y="330"/>
                    <a:pt x="152" y="348"/>
                    <a:pt x="164" y="344"/>
                  </a:cubicBezTo>
                  <a:cubicBezTo>
                    <a:pt x="171" y="341"/>
                    <a:pt x="168" y="316"/>
                    <a:pt x="168" y="316"/>
                  </a:cubicBezTo>
                  <a:cubicBezTo>
                    <a:pt x="175" y="307"/>
                    <a:pt x="175" y="307"/>
                    <a:pt x="175" y="307"/>
                  </a:cubicBezTo>
                  <a:lnTo>
                    <a:pt x="169" y="296"/>
                  </a:lnTo>
                  <a:close/>
                  <a:moveTo>
                    <a:pt x="180" y="360"/>
                  </a:moveTo>
                  <a:cubicBezTo>
                    <a:pt x="170" y="372"/>
                    <a:pt x="176" y="414"/>
                    <a:pt x="198" y="410"/>
                  </a:cubicBezTo>
                  <a:cubicBezTo>
                    <a:pt x="207" y="408"/>
                    <a:pt x="191" y="348"/>
                    <a:pt x="180" y="360"/>
                  </a:cubicBezTo>
                  <a:close/>
                  <a:moveTo>
                    <a:pt x="35" y="152"/>
                  </a:moveTo>
                  <a:cubicBezTo>
                    <a:pt x="30" y="157"/>
                    <a:pt x="28" y="173"/>
                    <a:pt x="40" y="174"/>
                  </a:cubicBezTo>
                  <a:cubicBezTo>
                    <a:pt x="52" y="176"/>
                    <a:pt x="55" y="189"/>
                    <a:pt x="66" y="181"/>
                  </a:cubicBezTo>
                  <a:cubicBezTo>
                    <a:pt x="73" y="175"/>
                    <a:pt x="40" y="146"/>
                    <a:pt x="35" y="152"/>
                  </a:cubicBezTo>
                  <a:close/>
                  <a:moveTo>
                    <a:pt x="112" y="221"/>
                  </a:moveTo>
                  <a:cubicBezTo>
                    <a:pt x="104" y="221"/>
                    <a:pt x="94" y="234"/>
                    <a:pt x="106" y="242"/>
                  </a:cubicBezTo>
                  <a:cubicBezTo>
                    <a:pt x="118" y="250"/>
                    <a:pt x="122" y="280"/>
                    <a:pt x="134" y="280"/>
                  </a:cubicBezTo>
                  <a:cubicBezTo>
                    <a:pt x="141" y="280"/>
                    <a:pt x="142" y="249"/>
                    <a:pt x="138" y="245"/>
                  </a:cubicBezTo>
                  <a:cubicBezTo>
                    <a:pt x="134" y="241"/>
                    <a:pt x="120" y="221"/>
                    <a:pt x="112" y="221"/>
                  </a:cubicBezTo>
                  <a:close/>
                  <a:moveTo>
                    <a:pt x="1721" y="328"/>
                  </a:moveTo>
                  <a:cubicBezTo>
                    <a:pt x="1721" y="328"/>
                    <a:pt x="1725" y="316"/>
                    <a:pt x="1708" y="314"/>
                  </a:cubicBezTo>
                  <a:cubicBezTo>
                    <a:pt x="1691" y="311"/>
                    <a:pt x="1680" y="316"/>
                    <a:pt x="1680" y="316"/>
                  </a:cubicBezTo>
                  <a:cubicBezTo>
                    <a:pt x="1684" y="334"/>
                    <a:pt x="1684" y="334"/>
                    <a:pt x="1684" y="334"/>
                  </a:cubicBezTo>
                  <a:cubicBezTo>
                    <a:pt x="1693" y="333"/>
                    <a:pt x="1721" y="328"/>
                    <a:pt x="1721" y="328"/>
                  </a:cubicBezTo>
                  <a:close/>
                  <a:moveTo>
                    <a:pt x="230" y="434"/>
                  </a:moveTo>
                  <a:cubicBezTo>
                    <a:pt x="239" y="433"/>
                    <a:pt x="226" y="413"/>
                    <a:pt x="218" y="418"/>
                  </a:cubicBezTo>
                  <a:cubicBezTo>
                    <a:pt x="211" y="422"/>
                    <a:pt x="220" y="436"/>
                    <a:pt x="230" y="434"/>
                  </a:cubicBezTo>
                  <a:close/>
                  <a:moveTo>
                    <a:pt x="1652" y="438"/>
                  </a:moveTo>
                  <a:cubicBezTo>
                    <a:pt x="1674" y="429"/>
                    <a:pt x="1672" y="413"/>
                    <a:pt x="1672" y="413"/>
                  </a:cubicBezTo>
                  <a:cubicBezTo>
                    <a:pt x="1627" y="412"/>
                    <a:pt x="1627" y="412"/>
                    <a:pt x="1627" y="412"/>
                  </a:cubicBezTo>
                  <a:cubicBezTo>
                    <a:pt x="1627" y="412"/>
                    <a:pt x="1630" y="447"/>
                    <a:pt x="1652" y="438"/>
                  </a:cubicBezTo>
                  <a:close/>
                  <a:moveTo>
                    <a:pt x="1609" y="194"/>
                  </a:moveTo>
                  <a:cubicBezTo>
                    <a:pt x="1624" y="182"/>
                    <a:pt x="1618" y="175"/>
                    <a:pt x="1605" y="171"/>
                  </a:cubicBezTo>
                  <a:cubicBezTo>
                    <a:pt x="1592" y="167"/>
                    <a:pt x="1586" y="172"/>
                    <a:pt x="1586" y="172"/>
                  </a:cubicBezTo>
                  <a:cubicBezTo>
                    <a:pt x="1586" y="172"/>
                    <a:pt x="1601" y="202"/>
                    <a:pt x="1609" y="194"/>
                  </a:cubicBezTo>
                  <a:close/>
                  <a:moveTo>
                    <a:pt x="1918" y="353"/>
                  </a:moveTo>
                  <a:cubicBezTo>
                    <a:pt x="1937" y="362"/>
                    <a:pt x="1945" y="353"/>
                    <a:pt x="1930" y="346"/>
                  </a:cubicBezTo>
                  <a:cubicBezTo>
                    <a:pt x="1916" y="340"/>
                    <a:pt x="1910" y="349"/>
                    <a:pt x="1918" y="353"/>
                  </a:cubicBezTo>
                  <a:close/>
                  <a:moveTo>
                    <a:pt x="1950" y="413"/>
                  </a:moveTo>
                  <a:cubicBezTo>
                    <a:pt x="1959" y="413"/>
                    <a:pt x="1986" y="406"/>
                    <a:pt x="1986" y="406"/>
                  </a:cubicBezTo>
                  <a:cubicBezTo>
                    <a:pt x="1986" y="406"/>
                    <a:pt x="1962" y="396"/>
                    <a:pt x="1957" y="395"/>
                  </a:cubicBezTo>
                  <a:cubicBezTo>
                    <a:pt x="1953" y="394"/>
                    <a:pt x="1924" y="400"/>
                    <a:pt x="1924" y="400"/>
                  </a:cubicBezTo>
                  <a:cubicBezTo>
                    <a:pt x="1924" y="400"/>
                    <a:pt x="1940" y="413"/>
                    <a:pt x="1950" y="413"/>
                  </a:cubicBezTo>
                  <a:close/>
                  <a:moveTo>
                    <a:pt x="1145" y="370"/>
                  </a:moveTo>
                  <a:cubicBezTo>
                    <a:pt x="1142" y="380"/>
                    <a:pt x="1161" y="400"/>
                    <a:pt x="1153" y="409"/>
                  </a:cubicBezTo>
                  <a:cubicBezTo>
                    <a:pt x="1145" y="418"/>
                    <a:pt x="1122" y="424"/>
                    <a:pt x="1120" y="437"/>
                  </a:cubicBezTo>
                  <a:cubicBezTo>
                    <a:pt x="1119" y="451"/>
                    <a:pt x="1130" y="464"/>
                    <a:pt x="1130" y="464"/>
                  </a:cubicBezTo>
                  <a:cubicBezTo>
                    <a:pt x="1130" y="464"/>
                    <a:pt x="1114" y="478"/>
                    <a:pt x="1124" y="485"/>
                  </a:cubicBezTo>
                  <a:cubicBezTo>
                    <a:pt x="1135" y="492"/>
                    <a:pt x="1153" y="477"/>
                    <a:pt x="1157" y="489"/>
                  </a:cubicBezTo>
                  <a:cubicBezTo>
                    <a:pt x="1161" y="501"/>
                    <a:pt x="1153" y="510"/>
                    <a:pt x="1153" y="510"/>
                  </a:cubicBezTo>
                  <a:cubicBezTo>
                    <a:pt x="1164" y="524"/>
                    <a:pt x="1164" y="524"/>
                    <a:pt x="1164" y="524"/>
                  </a:cubicBezTo>
                  <a:cubicBezTo>
                    <a:pt x="1158" y="568"/>
                    <a:pt x="1158" y="568"/>
                    <a:pt x="1158" y="568"/>
                  </a:cubicBezTo>
                  <a:cubicBezTo>
                    <a:pt x="1158" y="568"/>
                    <a:pt x="1134" y="582"/>
                    <a:pt x="1146" y="606"/>
                  </a:cubicBezTo>
                  <a:cubicBezTo>
                    <a:pt x="1157" y="630"/>
                    <a:pt x="1173" y="630"/>
                    <a:pt x="1191" y="612"/>
                  </a:cubicBezTo>
                  <a:cubicBezTo>
                    <a:pt x="1208" y="595"/>
                    <a:pt x="1188" y="566"/>
                    <a:pt x="1188" y="566"/>
                  </a:cubicBezTo>
                  <a:cubicBezTo>
                    <a:pt x="1188" y="566"/>
                    <a:pt x="1209" y="551"/>
                    <a:pt x="1209" y="530"/>
                  </a:cubicBezTo>
                  <a:cubicBezTo>
                    <a:pt x="1208" y="508"/>
                    <a:pt x="1217" y="489"/>
                    <a:pt x="1210" y="476"/>
                  </a:cubicBezTo>
                  <a:cubicBezTo>
                    <a:pt x="1202" y="464"/>
                    <a:pt x="1198" y="439"/>
                    <a:pt x="1200" y="434"/>
                  </a:cubicBezTo>
                  <a:cubicBezTo>
                    <a:pt x="1201" y="429"/>
                    <a:pt x="1207" y="401"/>
                    <a:pt x="1217" y="419"/>
                  </a:cubicBezTo>
                  <a:cubicBezTo>
                    <a:pt x="1228" y="437"/>
                    <a:pt x="1228" y="468"/>
                    <a:pt x="1228" y="468"/>
                  </a:cubicBezTo>
                  <a:cubicBezTo>
                    <a:pt x="1251" y="494"/>
                    <a:pt x="1251" y="494"/>
                    <a:pt x="1251" y="494"/>
                  </a:cubicBezTo>
                  <a:cubicBezTo>
                    <a:pt x="1248" y="529"/>
                    <a:pt x="1248" y="529"/>
                    <a:pt x="1248" y="529"/>
                  </a:cubicBezTo>
                  <a:cubicBezTo>
                    <a:pt x="1265" y="551"/>
                    <a:pt x="1265" y="551"/>
                    <a:pt x="1265" y="551"/>
                  </a:cubicBezTo>
                  <a:cubicBezTo>
                    <a:pt x="1266" y="575"/>
                    <a:pt x="1266" y="575"/>
                    <a:pt x="1266" y="575"/>
                  </a:cubicBezTo>
                  <a:cubicBezTo>
                    <a:pt x="1275" y="624"/>
                    <a:pt x="1275" y="624"/>
                    <a:pt x="1275" y="624"/>
                  </a:cubicBezTo>
                  <a:cubicBezTo>
                    <a:pt x="1285" y="614"/>
                    <a:pt x="1285" y="614"/>
                    <a:pt x="1285" y="614"/>
                  </a:cubicBezTo>
                  <a:cubicBezTo>
                    <a:pt x="1312" y="622"/>
                    <a:pt x="1312" y="622"/>
                    <a:pt x="1312" y="622"/>
                  </a:cubicBezTo>
                  <a:cubicBezTo>
                    <a:pt x="1312" y="622"/>
                    <a:pt x="1314" y="605"/>
                    <a:pt x="1313" y="592"/>
                  </a:cubicBezTo>
                  <a:cubicBezTo>
                    <a:pt x="1312" y="579"/>
                    <a:pt x="1319" y="572"/>
                    <a:pt x="1319" y="572"/>
                  </a:cubicBezTo>
                  <a:cubicBezTo>
                    <a:pt x="1325" y="588"/>
                    <a:pt x="1325" y="588"/>
                    <a:pt x="1325" y="588"/>
                  </a:cubicBezTo>
                  <a:cubicBezTo>
                    <a:pt x="1325" y="588"/>
                    <a:pt x="1342" y="590"/>
                    <a:pt x="1344" y="574"/>
                  </a:cubicBezTo>
                  <a:cubicBezTo>
                    <a:pt x="1345" y="558"/>
                    <a:pt x="1341" y="546"/>
                    <a:pt x="1341" y="546"/>
                  </a:cubicBezTo>
                  <a:cubicBezTo>
                    <a:pt x="1341" y="546"/>
                    <a:pt x="1301" y="514"/>
                    <a:pt x="1303" y="502"/>
                  </a:cubicBezTo>
                  <a:cubicBezTo>
                    <a:pt x="1305" y="490"/>
                    <a:pt x="1324" y="477"/>
                    <a:pt x="1313" y="467"/>
                  </a:cubicBezTo>
                  <a:cubicBezTo>
                    <a:pt x="1301" y="457"/>
                    <a:pt x="1292" y="454"/>
                    <a:pt x="1291" y="446"/>
                  </a:cubicBezTo>
                  <a:cubicBezTo>
                    <a:pt x="1291" y="437"/>
                    <a:pt x="1304" y="418"/>
                    <a:pt x="1290" y="412"/>
                  </a:cubicBezTo>
                  <a:cubicBezTo>
                    <a:pt x="1277" y="407"/>
                    <a:pt x="1257" y="390"/>
                    <a:pt x="1257" y="390"/>
                  </a:cubicBezTo>
                  <a:cubicBezTo>
                    <a:pt x="1257" y="390"/>
                    <a:pt x="1279" y="395"/>
                    <a:pt x="1289" y="385"/>
                  </a:cubicBezTo>
                  <a:cubicBezTo>
                    <a:pt x="1298" y="376"/>
                    <a:pt x="1308" y="354"/>
                    <a:pt x="1308" y="354"/>
                  </a:cubicBezTo>
                  <a:cubicBezTo>
                    <a:pt x="1308" y="354"/>
                    <a:pt x="1347" y="356"/>
                    <a:pt x="1348" y="348"/>
                  </a:cubicBezTo>
                  <a:cubicBezTo>
                    <a:pt x="1349" y="339"/>
                    <a:pt x="1338" y="324"/>
                    <a:pt x="1328" y="323"/>
                  </a:cubicBezTo>
                  <a:cubicBezTo>
                    <a:pt x="1317" y="323"/>
                    <a:pt x="1310" y="341"/>
                    <a:pt x="1310" y="341"/>
                  </a:cubicBezTo>
                  <a:cubicBezTo>
                    <a:pt x="1310" y="341"/>
                    <a:pt x="1281" y="333"/>
                    <a:pt x="1269" y="337"/>
                  </a:cubicBezTo>
                  <a:cubicBezTo>
                    <a:pt x="1258" y="340"/>
                    <a:pt x="1252" y="369"/>
                    <a:pt x="1240" y="370"/>
                  </a:cubicBezTo>
                  <a:cubicBezTo>
                    <a:pt x="1229" y="370"/>
                    <a:pt x="1230" y="350"/>
                    <a:pt x="1213" y="340"/>
                  </a:cubicBezTo>
                  <a:cubicBezTo>
                    <a:pt x="1196" y="330"/>
                    <a:pt x="1188" y="333"/>
                    <a:pt x="1188" y="333"/>
                  </a:cubicBezTo>
                  <a:cubicBezTo>
                    <a:pt x="1188" y="333"/>
                    <a:pt x="1193" y="274"/>
                    <a:pt x="1209" y="273"/>
                  </a:cubicBezTo>
                  <a:cubicBezTo>
                    <a:pt x="1225" y="272"/>
                    <a:pt x="1255" y="283"/>
                    <a:pt x="1269" y="279"/>
                  </a:cubicBezTo>
                  <a:cubicBezTo>
                    <a:pt x="1282" y="276"/>
                    <a:pt x="1273" y="264"/>
                    <a:pt x="1284" y="266"/>
                  </a:cubicBezTo>
                  <a:cubicBezTo>
                    <a:pt x="1296" y="267"/>
                    <a:pt x="1349" y="293"/>
                    <a:pt x="1359" y="294"/>
                  </a:cubicBezTo>
                  <a:cubicBezTo>
                    <a:pt x="1370" y="294"/>
                    <a:pt x="1372" y="285"/>
                    <a:pt x="1379" y="281"/>
                  </a:cubicBezTo>
                  <a:cubicBezTo>
                    <a:pt x="1386" y="277"/>
                    <a:pt x="1399" y="283"/>
                    <a:pt x="1408" y="278"/>
                  </a:cubicBezTo>
                  <a:cubicBezTo>
                    <a:pt x="1417" y="272"/>
                    <a:pt x="1406" y="267"/>
                    <a:pt x="1415" y="258"/>
                  </a:cubicBezTo>
                  <a:cubicBezTo>
                    <a:pt x="1423" y="249"/>
                    <a:pt x="1443" y="240"/>
                    <a:pt x="1443" y="240"/>
                  </a:cubicBezTo>
                  <a:cubicBezTo>
                    <a:pt x="1436" y="220"/>
                    <a:pt x="1436" y="220"/>
                    <a:pt x="1436" y="220"/>
                  </a:cubicBezTo>
                  <a:cubicBezTo>
                    <a:pt x="1384" y="242"/>
                    <a:pt x="1384" y="242"/>
                    <a:pt x="1384" y="242"/>
                  </a:cubicBezTo>
                  <a:cubicBezTo>
                    <a:pt x="1384" y="242"/>
                    <a:pt x="1396" y="255"/>
                    <a:pt x="1381" y="256"/>
                  </a:cubicBezTo>
                  <a:cubicBezTo>
                    <a:pt x="1366" y="257"/>
                    <a:pt x="1353" y="248"/>
                    <a:pt x="1344" y="248"/>
                  </a:cubicBezTo>
                  <a:cubicBezTo>
                    <a:pt x="1336" y="248"/>
                    <a:pt x="1321" y="261"/>
                    <a:pt x="1311" y="259"/>
                  </a:cubicBezTo>
                  <a:cubicBezTo>
                    <a:pt x="1300" y="256"/>
                    <a:pt x="1275" y="244"/>
                    <a:pt x="1268" y="244"/>
                  </a:cubicBezTo>
                  <a:cubicBezTo>
                    <a:pt x="1261" y="244"/>
                    <a:pt x="1245" y="244"/>
                    <a:pt x="1245" y="244"/>
                  </a:cubicBezTo>
                  <a:cubicBezTo>
                    <a:pt x="1253" y="232"/>
                    <a:pt x="1253" y="232"/>
                    <a:pt x="1253" y="232"/>
                  </a:cubicBezTo>
                  <a:cubicBezTo>
                    <a:pt x="1253" y="232"/>
                    <a:pt x="1226" y="225"/>
                    <a:pt x="1223" y="228"/>
                  </a:cubicBezTo>
                  <a:cubicBezTo>
                    <a:pt x="1219" y="232"/>
                    <a:pt x="1224" y="249"/>
                    <a:pt x="1212" y="256"/>
                  </a:cubicBezTo>
                  <a:cubicBezTo>
                    <a:pt x="1201" y="263"/>
                    <a:pt x="1179" y="261"/>
                    <a:pt x="1179" y="267"/>
                  </a:cubicBezTo>
                  <a:cubicBezTo>
                    <a:pt x="1179" y="273"/>
                    <a:pt x="1178" y="287"/>
                    <a:pt x="1178" y="287"/>
                  </a:cubicBezTo>
                  <a:cubicBezTo>
                    <a:pt x="1164" y="289"/>
                    <a:pt x="1164" y="289"/>
                    <a:pt x="1164" y="289"/>
                  </a:cubicBezTo>
                  <a:cubicBezTo>
                    <a:pt x="1174" y="336"/>
                    <a:pt x="1174" y="336"/>
                    <a:pt x="1174" y="336"/>
                  </a:cubicBezTo>
                  <a:cubicBezTo>
                    <a:pt x="1164" y="335"/>
                    <a:pt x="1164" y="335"/>
                    <a:pt x="1164" y="335"/>
                  </a:cubicBezTo>
                  <a:cubicBezTo>
                    <a:pt x="1164" y="335"/>
                    <a:pt x="1147" y="360"/>
                    <a:pt x="1145" y="370"/>
                  </a:cubicBezTo>
                  <a:close/>
                  <a:moveTo>
                    <a:pt x="1328" y="387"/>
                  </a:moveTo>
                  <a:cubicBezTo>
                    <a:pt x="1328" y="400"/>
                    <a:pt x="1328" y="400"/>
                    <a:pt x="1328" y="400"/>
                  </a:cubicBezTo>
                  <a:cubicBezTo>
                    <a:pt x="1328" y="400"/>
                    <a:pt x="1343" y="412"/>
                    <a:pt x="1350" y="395"/>
                  </a:cubicBezTo>
                  <a:cubicBezTo>
                    <a:pt x="1358" y="379"/>
                    <a:pt x="1328" y="387"/>
                    <a:pt x="1328" y="387"/>
                  </a:cubicBezTo>
                  <a:close/>
                  <a:moveTo>
                    <a:pt x="1127" y="743"/>
                  </a:moveTo>
                  <a:cubicBezTo>
                    <a:pt x="1118" y="740"/>
                    <a:pt x="1111" y="746"/>
                    <a:pt x="1111" y="746"/>
                  </a:cubicBezTo>
                  <a:cubicBezTo>
                    <a:pt x="1080" y="739"/>
                    <a:pt x="1080" y="739"/>
                    <a:pt x="1080" y="739"/>
                  </a:cubicBezTo>
                  <a:cubicBezTo>
                    <a:pt x="1099" y="766"/>
                    <a:pt x="1099" y="766"/>
                    <a:pt x="1099" y="766"/>
                  </a:cubicBezTo>
                  <a:cubicBezTo>
                    <a:pt x="1099" y="766"/>
                    <a:pt x="1126" y="793"/>
                    <a:pt x="1132" y="775"/>
                  </a:cubicBezTo>
                  <a:cubicBezTo>
                    <a:pt x="1137" y="758"/>
                    <a:pt x="1136" y="746"/>
                    <a:pt x="1127" y="743"/>
                  </a:cubicBezTo>
                  <a:close/>
                  <a:moveTo>
                    <a:pt x="1400" y="740"/>
                  </a:moveTo>
                  <a:cubicBezTo>
                    <a:pt x="1379" y="754"/>
                    <a:pt x="1379" y="754"/>
                    <a:pt x="1379" y="754"/>
                  </a:cubicBezTo>
                  <a:cubicBezTo>
                    <a:pt x="1400" y="759"/>
                    <a:pt x="1400" y="759"/>
                    <a:pt x="1400" y="759"/>
                  </a:cubicBezTo>
                  <a:lnTo>
                    <a:pt x="1400" y="740"/>
                  </a:lnTo>
                  <a:close/>
                  <a:moveTo>
                    <a:pt x="327" y="200"/>
                  </a:moveTo>
                  <a:cubicBezTo>
                    <a:pt x="315" y="190"/>
                    <a:pt x="304" y="196"/>
                    <a:pt x="310" y="212"/>
                  </a:cubicBezTo>
                  <a:cubicBezTo>
                    <a:pt x="314" y="226"/>
                    <a:pt x="339" y="209"/>
                    <a:pt x="327" y="200"/>
                  </a:cubicBezTo>
                  <a:close/>
                  <a:moveTo>
                    <a:pt x="1569" y="393"/>
                  </a:moveTo>
                  <a:cubicBezTo>
                    <a:pt x="1561" y="383"/>
                    <a:pt x="1542" y="370"/>
                    <a:pt x="1542" y="370"/>
                  </a:cubicBezTo>
                  <a:cubicBezTo>
                    <a:pt x="1540" y="400"/>
                    <a:pt x="1540" y="400"/>
                    <a:pt x="1540" y="400"/>
                  </a:cubicBezTo>
                  <a:cubicBezTo>
                    <a:pt x="1552" y="408"/>
                    <a:pt x="1578" y="404"/>
                    <a:pt x="1569" y="393"/>
                  </a:cubicBezTo>
                  <a:close/>
                  <a:moveTo>
                    <a:pt x="1543" y="318"/>
                  </a:moveTo>
                  <a:cubicBezTo>
                    <a:pt x="1552" y="325"/>
                    <a:pt x="1590" y="359"/>
                    <a:pt x="1599" y="356"/>
                  </a:cubicBezTo>
                  <a:cubicBezTo>
                    <a:pt x="1608" y="353"/>
                    <a:pt x="1598" y="340"/>
                    <a:pt x="1587" y="334"/>
                  </a:cubicBezTo>
                  <a:cubicBezTo>
                    <a:pt x="1577" y="328"/>
                    <a:pt x="1571" y="316"/>
                    <a:pt x="1581" y="306"/>
                  </a:cubicBezTo>
                  <a:cubicBezTo>
                    <a:pt x="1592" y="296"/>
                    <a:pt x="1611" y="306"/>
                    <a:pt x="1611" y="306"/>
                  </a:cubicBezTo>
                  <a:cubicBezTo>
                    <a:pt x="1620" y="299"/>
                    <a:pt x="1620" y="299"/>
                    <a:pt x="1620" y="299"/>
                  </a:cubicBezTo>
                  <a:cubicBezTo>
                    <a:pt x="1603" y="288"/>
                    <a:pt x="1603" y="288"/>
                    <a:pt x="1603" y="288"/>
                  </a:cubicBezTo>
                  <a:cubicBezTo>
                    <a:pt x="1603" y="288"/>
                    <a:pt x="1617" y="281"/>
                    <a:pt x="1620" y="269"/>
                  </a:cubicBezTo>
                  <a:cubicBezTo>
                    <a:pt x="1623" y="258"/>
                    <a:pt x="1608" y="250"/>
                    <a:pt x="1598" y="249"/>
                  </a:cubicBezTo>
                  <a:cubicBezTo>
                    <a:pt x="1587" y="247"/>
                    <a:pt x="1577" y="274"/>
                    <a:pt x="1565" y="275"/>
                  </a:cubicBezTo>
                  <a:cubicBezTo>
                    <a:pt x="1554" y="277"/>
                    <a:pt x="1557" y="250"/>
                    <a:pt x="1557" y="250"/>
                  </a:cubicBezTo>
                  <a:cubicBezTo>
                    <a:pt x="1557" y="250"/>
                    <a:pt x="1567" y="237"/>
                    <a:pt x="1570" y="227"/>
                  </a:cubicBezTo>
                  <a:cubicBezTo>
                    <a:pt x="1573" y="216"/>
                    <a:pt x="1567" y="211"/>
                    <a:pt x="1567" y="211"/>
                  </a:cubicBezTo>
                  <a:cubicBezTo>
                    <a:pt x="1576" y="184"/>
                    <a:pt x="1576" y="184"/>
                    <a:pt x="1576" y="184"/>
                  </a:cubicBezTo>
                  <a:cubicBezTo>
                    <a:pt x="1548" y="211"/>
                    <a:pt x="1548" y="211"/>
                    <a:pt x="1548" y="211"/>
                  </a:cubicBezTo>
                  <a:cubicBezTo>
                    <a:pt x="1548" y="230"/>
                    <a:pt x="1548" y="230"/>
                    <a:pt x="1548" y="230"/>
                  </a:cubicBezTo>
                  <a:cubicBezTo>
                    <a:pt x="1548" y="230"/>
                    <a:pt x="1525" y="240"/>
                    <a:pt x="1527" y="265"/>
                  </a:cubicBezTo>
                  <a:cubicBezTo>
                    <a:pt x="1529" y="281"/>
                    <a:pt x="1540" y="284"/>
                    <a:pt x="1543" y="293"/>
                  </a:cubicBezTo>
                  <a:cubicBezTo>
                    <a:pt x="1546" y="302"/>
                    <a:pt x="1535" y="310"/>
                    <a:pt x="1543" y="318"/>
                  </a:cubicBezTo>
                  <a:close/>
                  <a:moveTo>
                    <a:pt x="1505" y="474"/>
                  </a:moveTo>
                  <a:cubicBezTo>
                    <a:pt x="1496" y="464"/>
                    <a:pt x="1496" y="464"/>
                    <a:pt x="1496" y="464"/>
                  </a:cubicBezTo>
                  <a:cubicBezTo>
                    <a:pt x="1482" y="475"/>
                    <a:pt x="1482" y="475"/>
                    <a:pt x="1482" y="475"/>
                  </a:cubicBezTo>
                  <a:cubicBezTo>
                    <a:pt x="1482" y="475"/>
                    <a:pt x="1475" y="494"/>
                    <a:pt x="1489" y="503"/>
                  </a:cubicBezTo>
                  <a:cubicBezTo>
                    <a:pt x="1502" y="513"/>
                    <a:pt x="1521" y="509"/>
                    <a:pt x="1521" y="509"/>
                  </a:cubicBezTo>
                  <a:cubicBezTo>
                    <a:pt x="1529" y="498"/>
                    <a:pt x="1517" y="471"/>
                    <a:pt x="1517" y="471"/>
                  </a:cubicBezTo>
                  <a:lnTo>
                    <a:pt x="1505" y="474"/>
                  </a:lnTo>
                  <a:close/>
                  <a:moveTo>
                    <a:pt x="1437" y="740"/>
                  </a:moveTo>
                  <a:cubicBezTo>
                    <a:pt x="1487" y="728"/>
                    <a:pt x="1487" y="728"/>
                    <a:pt x="1487" y="728"/>
                  </a:cubicBezTo>
                  <a:cubicBezTo>
                    <a:pt x="1449" y="718"/>
                    <a:pt x="1449" y="718"/>
                    <a:pt x="1449" y="718"/>
                  </a:cubicBezTo>
                  <a:lnTo>
                    <a:pt x="1437" y="740"/>
                  </a:lnTo>
                  <a:close/>
                  <a:moveTo>
                    <a:pt x="1700" y="502"/>
                  </a:moveTo>
                  <a:cubicBezTo>
                    <a:pt x="1686" y="490"/>
                    <a:pt x="1686" y="490"/>
                    <a:pt x="1686" y="490"/>
                  </a:cubicBezTo>
                  <a:cubicBezTo>
                    <a:pt x="1687" y="479"/>
                    <a:pt x="1687" y="479"/>
                    <a:pt x="1687" y="479"/>
                  </a:cubicBezTo>
                  <a:cubicBezTo>
                    <a:pt x="1687" y="479"/>
                    <a:pt x="1681" y="458"/>
                    <a:pt x="1634" y="448"/>
                  </a:cubicBezTo>
                  <a:cubicBezTo>
                    <a:pt x="1618" y="444"/>
                    <a:pt x="1608" y="454"/>
                    <a:pt x="1597" y="459"/>
                  </a:cubicBezTo>
                  <a:cubicBezTo>
                    <a:pt x="1591" y="461"/>
                    <a:pt x="1583" y="457"/>
                    <a:pt x="1579" y="460"/>
                  </a:cubicBezTo>
                  <a:cubicBezTo>
                    <a:pt x="1566" y="468"/>
                    <a:pt x="1562" y="484"/>
                    <a:pt x="1566" y="487"/>
                  </a:cubicBezTo>
                  <a:cubicBezTo>
                    <a:pt x="1573" y="493"/>
                    <a:pt x="1580" y="479"/>
                    <a:pt x="1580" y="479"/>
                  </a:cubicBezTo>
                  <a:cubicBezTo>
                    <a:pt x="1580" y="479"/>
                    <a:pt x="1580" y="495"/>
                    <a:pt x="1591" y="497"/>
                  </a:cubicBezTo>
                  <a:cubicBezTo>
                    <a:pt x="1602" y="498"/>
                    <a:pt x="1604" y="478"/>
                    <a:pt x="1604" y="478"/>
                  </a:cubicBezTo>
                  <a:cubicBezTo>
                    <a:pt x="1604" y="478"/>
                    <a:pt x="1612" y="489"/>
                    <a:pt x="1619" y="489"/>
                  </a:cubicBezTo>
                  <a:cubicBezTo>
                    <a:pt x="1626" y="489"/>
                    <a:pt x="1644" y="474"/>
                    <a:pt x="1644" y="474"/>
                  </a:cubicBezTo>
                  <a:cubicBezTo>
                    <a:pt x="1654" y="509"/>
                    <a:pt x="1654" y="509"/>
                    <a:pt x="1654" y="509"/>
                  </a:cubicBezTo>
                  <a:cubicBezTo>
                    <a:pt x="1673" y="495"/>
                    <a:pt x="1673" y="495"/>
                    <a:pt x="1673" y="495"/>
                  </a:cubicBezTo>
                  <a:cubicBezTo>
                    <a:pt x="1695" y="519"/>
                    <a:pt x="1695" y="519"/>
                    <a:pt x="1695" y="519"/>
                  </a:cubicBezTo>
                  <a:lnTo>
                    <a:pt x="1700" y="502"/>
                  </a:lnTo>
                  <a:close/>
                  <a:moveTo>
                    <a:pt x="2179" y="454"/>
                  </a:moveTo>
                  <a:cubicBezTo>
                    <a:pt x="2153" y="435"/>
                    <a:pt x="2153" y="435"/>
                    <a:pt x="2153" y="435"/>
                  </a:cubicBezTo>
                  <a:cubicBezTo>
                    <a:pt x="2153" y="435"/>
                    <a:pt x="2134" y="437"/>
                    <a:pt x="2124" y="437"/>
                  </a:cubicBezTo>
                  <a:cubicBezTo>
                    <a:pt x="2113" y="437"/>
                    <a:pt x="2045" y="394"/>
                    <a:pt x="2032" y="390"/>
                  </a:cubicBezTo>
                  <a:cubicBezTo>
                    <a:pt x="2019" y="386"/>
                    <a:pt x="1998" y="405"/>
                    <a:pt x="1998" y="405"/>
                  </a:cubicBezTo>
                  <a:cubicBezTo>
                    <a:pt x="2007" y="423"/>
                    <a:pt x="2007" y="423"/>
                    <a:pt x="2007" y="423"/>
                  </a:cubicBezTo>
                  <a:cubicBezTo>
                    <a:pt x="1956" y="428"/>
                    <a:pt x="1956" y="428"/>
                    <a:pt x="1956" y="428"/>
                  </a:cubicBezTo>
                  <a:cubicBezTo>
                    <a:pt x="1960" y="446"/>
                    <a:pt x="1960" y="446"/>
                    <a:pt x="1960" y="446"/>
                  </a:cubicBezTo>
                  <a:cubicBezTo>
                    <a:pt x="1960" y="446"/>
                    <a:pt x="1950" y="477"/>
                    <a:pt x="1913" y="484"/>
                  </a:cubicBezTo>
                  <a:cubicBezTo>
                    <a:pt x="1876" y="492"/>
                    <a:pt x="1886" y="443"/>
                    <a:pt x="1880" y="443"/>
                  </a:cubicBezTo>
                  <a:cubicBezTo>
                    <a:pt x="1875" y="443"/>
                    <a:pt x="1869" y="465"/>
                    <a:pt x="1869" y="465"/>
                  </a:cubicBezTo>
                  <a:cubicBezTo>
                    <a:pt x="1869" y="465"/>
                    <a:pt x="1861" y="448"/>
                    <a:pt x="1861" y="439"/>
                  </a:cubicBezTo>
                  <a:cubicBezTo>
                    <a:pt x="1861" y="429"/>
                    <a:pt x="1862" y="402"/>
                    <a:pt x="1859" y="385"/>
                  </a:cubicBezTo>
                  <a:cubicBezTo>
                    <a:pt x="1857" y="368"/>
                    <a:pt x="1846" y="350"/>
                    <a:pt x="1846" y="350"/>
                  </a:cubicBezTo>
                  <a:cubicBezTo>
                    <a:pt x="1820" y="350"/>
                    <a:pt x="1820" y="350"/>
                    <a:pt x="1820" y="350"/>
                  </a:cubicBezTo>
                  <a:cubicBezTo>
                    <a:pt x="1820" y="350"/>
                    <a:pt x="1799" y="326"/>
                    <a:pt x="1781" y="326"/>
                  </a:cubicBezTo>
                  <a:cubicBezTo>
                    <a:pt x="1763" y="326"/>
                    <a:pt x="1744" y="351"/>
                    <a:pt x="1744" y="351"/>
                  </a:cubicBezTo>
                  <a:cubicBezTo>
                    <a:pt x="1728" y="355"/>
                    <a:pt x="1728" y="355"/>
                    <a:pt x="1728" y="355"/>
                  </a:cubicBezTo>
                  <a:cubicBezTo>
                    <a:pt x="1723" y="367"/>
                    <a:pt x="1723" y="367"/>
                    <a:pt x="1723" y="367"/>
                  </a:cubicBezTo>
                  <a:cubicBezTo>
                    <a:pt x="1711" y="373"/>
                    <a:pt x="1711" y="373"/>
                    <a:pt x="1711" y="373"/>
                  </a:cubicBezTo>
                  <a:cubicBezTo>
                    <a:pt x="1711" y="364"/>
                    <a:pt x="1711" y="364"/>
                    <a:pt x="1711" y="364"/>
                  </a:cubicBezTo>
                  <a:cubicBezTo>
                    <a:pt x="1711" y="364"/>
                    <a:pt x="1704" y="352"/>
                    <a:pt x="1693" y="356"/>
                  </a:cubicBezTo>
                  <a:cubicBezTo>
                    <a:pt x="1693" y="356"/>
                    <a:pt x="1693" y="369"/>
                    <a:pt x="1702" y="382"/>
                  </a:cubicBezTo>
                  <a:cubicBezTo>
                    <a:pt x="1711" y="395"/>
                    <a:pt x="1732" y="388"/>
                    <a:pt x="1749" y="393"/>
                  </a:cubicBezTo>
                  <a:cubicBezTo>
                    <a:pt x="1766" y="398"/>
                    <a:pt x="1751" y="406"/>
                    <a:pt x="1760" y="422"/>
                  </a:cubicBezTo>
                  <a:cubicBezTo>
                    <a:pt x="1769" y="437"/>
                    <a:pt x="1799" y="424"/>
                    <a:pt x="1821" y="424"/>
                  </a:cubicBezTo>
                  <a:cubicBezTo>
                    <a:pt x="1844" y="424"/>
                    <a:pt x="1845" y="429"/>
                    <a:pt x="1845" y="440"/>
                  </a:cubicBezTo>
                  <a:cubicBezTo>
                    <a:pt x="1845" y="450"/>
                    <a:pt x="1819" y="440"/>
                    <a:pt x="1811" y="441"/>
                  </a:cubicBezTo>
                  <a:cubicBezTo>
                    <a:pt x="1803" y="443"/>
                    <a:pt x="1785" y="454"/>
                    <a:pt x="1785" y="454"/>
                  </a:cubicBezTo>
                  <a:cubicBezTo>
                    <a:pt x="1785" y="454"/>
                    <a:pt x="1757" y="454"/>
                    <a:pt x="1751" y="461"/>
                  </a:cubicBezTo>
                  <a:cubicBezTo>
                    <a:pt x="1744" y="467"/>
                    <a:pt x="1774" y="474"/>
                    <a:pt x="1781" y="478"/>
                  </a:cubicBezTo>
                  <a:cubicBezTo>
                    <a:pt x="1787" y="482"/>
                    <a:pt x="1797" y="498"/>
                    <a:pt x="1797" y="498"/>
                  </a:cubicBezTo>
                  <a:cubicBezTo>
                    <a:pt x="1797" y="498"/>
                    <a:pt x="1781" y="517"/>
                    <a:pt x="1790" y="530"/>
                  </a:cubicBezTo>
                  <a:cubicBezTo>
                    <a:pt x="1799" y="543"/>
                    <a:pt x="1819" y="508"/>
                    <a:pt x="1819" y="504"/>
                  </a:cubicBezTo>
                  <a:cubicBezTo>
                    <a:pt x="1819" y="500"/>
                    <a:pt x="1838" y="471"/>
                    <a:pt x="1838" y="471"/>
                  </a:cubicBezTo>
                  <a:cubicBezTo>
                    <a:pt x="1836" y="496"/>
                    <a:pt x="1836" y="496"/>
                    <a:pt x="1836" y="496"/>
                  </a:cubicBezTo>
                  <a:cubicBezTo>
                    <a:pt x="1836" y="496"/>
                    <a:pt x="1849" y="509"/>
                    <a:pt x="1859" y="518"/>
                  </a:cubicBezTo>
                  <a:cubicBezTo>
                    <a:pt x="1870" y="528"/>
                    <a:pt x="1891" y="520"/>
                    <a:pt x="1891" y="520"/>
                  </a:cubicBezTo>
                  <a:cubicBezTo>
                    <a:pt x="1882" y="529"/>
                    <a:pt x="1882" y="529"/>
                    <a:pt x="1882" y="529"/>
                  </a:cubicBezTo>
                  <a:cubicBezTo>
                    <a:pt x="1903" y="549"/>
                    <a:pt x="1903" y="549"/>
                    <a:pt x="1903" y="549"/>
                  </a:cubicBezTo>
                  <a:cubicBezTo>
                    <a:pt x="1941" y="550"/>
                    <a:pt x="1941" y="550"/>
                    <a:pt x="1941" y="550"/>
                  </a:cubicBezTo>
                  <a:cubicBezTo>
                    <a:pt x="1964" y="567"/>
                    <a:pt x="1964" y="567"/>
                    <a:pt x="1964" y="567"/>
                  </a:cubicBezTo>
                  <a:cubicBezTo>
                    <a:pt x="1964" y="567"/>
                    <a:pt x="2006" y="581"/>
                    <a:pt x="2030" y="598"/>
                  </a:cubicBezTo>
                  <a:cubicBezTo>
                    <a:pt x="2053" y="615"/>
                    <a:pt x="2048" y="621"/>
                    <a:pt x="2049" y="640"/>
                  </a:cubicBezTo>
                  <a:cubicBezTo>
                    <a:pt x="2051" y="660"/>
                    <a:pt x="2073" y="669"/>
                    <a:pt x="2073" y="669"/>
                  </a:cubicBezTo>
                  <a:cubicBezTo>
                    <a:pt x="2073" y="669"/>
                    <a:pt x="2056" y="672"/>
                    <a:pt x="2056" y="681"/>
                  </a:cubicBezTo>
                  <a:cubicBezTo>
                    <a:pt x="2056" y="690"/>
                    <a:pt x="2082" y="691"/>
                    <a:pt x="2082" y="691"/>
                  </a:cubicBezTo>
                  <a:cubicBezTo>
                    <a:pt x="2066" y="697"/>
                    <a:pt x="2066" y="697"/>
                    <a:pt x="2066" y="697"/>
                  </a:cubicBezTo>
                  <a:cubicBezTo>
                    <a:pt x="2067" y="705"/>
                    <a:pt x="2067" y="705"/>
                    <a:pt x="2067" y="705"/>
                  </a:cubicBezTo>
                  <a:cubicBezTo>
                    <a:pt x="2072" y="708"/>
                    <a:pt x="2072" y="708"/>
                    <a:pt x="2072" y="708"/>
                  </a:cubicBezTo>
                  <a:cubicBezTo>
                    <a:pt x="2077" y="729"/>
                    <a:pt x="2077" y="729"/>
                    <a:pt x="2077" y="729"/>
                  </a:cubicBezTo>
                  <a:cubicBezTo>
                    <a:pt x="2067" y="750"/>
                    <a:pt x="2067" y="750"/>
                    <a:pt x="2067" y="750"/>
                  </a:cubicBezTo>
                  <a:cubicBezTo>
                    <a:pt x="2073" y="749"/>
                    <a:pt x="2078" y="748"/>
                    <a:pt x="2081" y="749"/>
                  </a:cubicBezTo>
                  <a:cubicBezTo>
                    <a:pt x="2086" y="752"/>
                    <a:pt x="2120" y="737"/>
                    <a:pt x="2120" y="737"/>
                  </a:cubicBezTo>
                  <a:cubicBezTo>
                    <a:pt x="2120" y="755"/>
                    <a:pt x="2120" y="755"/>
                    <a:pt x="2120" y="755"/>
                  </a:cubicBezTo>
                  <a:cubicBezTo>
                    <a:pt x="2120" y="755"/>
                    <a:pt x="2147" y="788"/>
                    <a:pt x="2159" y="797"/>
                  </a:cubicBezTo>
                  <a:cubicBezTo>
                    <a:pt x="2161" y="798"/>
                    <a:pt x="2162" y="799"/>
                    <a:pt x="2164" y="800"/>
                  </a:cubicBezTo>
                  <a:cubicBezTo>
                    <a:pt x="2166" y="768"/>
                    <a:pt x="2166" y="768"/>
                    <a:pt x="2166" y="768"/>
                  </a:cubicBezTo>
                  <a:cubicBezTo>
                    <a:pt x="2162" y="752"/>
                    <a:pt x="2162" y="752"/>
                    <a:pt x="2162" y="752"/>
                  </a:cubicBezTo>
                  <a:cubicBezTo>
                    <a:pt x="2162" y="752"/>
                    <a:pt x="2166" y="733"/>
                    <a:pt x="2168" y="726"/>
                  </a:cubicBezTo>
                  <a:cubicBezTo>
                    <a:pt x="2170" y="718"/>
                    <a:pt x="2173" y="681"/>
                    <a:pt x="2173" y="681"/>
                  </a:cubicBezTo>
                  <a:cubicBezTo>
                    <a:pt x="2173" y="681"/>
                    <a:pt x="2169" y="683"/>
                    <a:pt x="2158" y="676"/>
                  </a:cubicBezTo>
                  <a:cubicBezTo>
                    <a:pt x="2147" y="670"/>
                    <a:pt x="2174" y="652"/>
                    <a:pt x="2174" y="652"/>
                  </a:cubicBezTo>
                  <a:cubicBezTo>
                    <a:pt x="2174" y="652"/>
                    <a:pt x="2173" y="626"/>
                    <a:pt x="2171" y="611"/>
                  </a:cubicBezTo>
                  <a:cubicBezTo>
                    <a:pt x="2169" y="596"/>
                    <a:pt x="2177" y="574"/>
                    <a:pt x="2177" y="554"/>
                  </a:cubicBezTo>
                  <a:cubicBezTo>
                    <a:pt x="2177" y="538"/>
                    <a:pt x="2179" y="474"/>
                    <a:pt x="2179" y="454"/>
                  </a:cubicBezTo>
                  <a:close/>
                  <a:moveTo>
                    <a:pt x="228" y="446"/>
                  </a:moveTo>
                  <a:cubicBezTo>
                    <a:pt x="220" y="453"/>
                    <a:pt x="238" y="462"/>
                    <a:pt x="238" y="462"/>
                  </a:cubicBezTo>
                  <a:cubicBezTo>
                    <a:pt x="238" y="462"/>
                    <a:pt x="250" y="486"/>
                    <a:pt x="258" y="478"/>
                  </a:cubicBezTo>
                  <a:cubicBezTo>
                    <a:pt x="266" y="470"/>
                    <a:pt x="234" y="442"/>
                    <a:pt x="228" y="446"/>
                  </a:cubicBezTo>
                  <a:close/>
                  <a:moveTo>
                    <a:pt x="1691" y="739"/>
                  </a:moveTo>
                  <a:cubicBezTo>
                    <a:pt x="1701" y="745"/>
                    <a:pt x="1701" y="745"/>
                    <a:pt x="1701" y="745"/>
                  </a:cubicBezTo>
                  <a:cubicBezTo>
                    <a:pt x="1720" y="730"/>
                    <a:pt x="1720" y="730"/>
                    <a:pt x="1720" y="730"/>
                  </a:cubicBezTo>
                  <a:cubicBezTo>
                    <a:pt x="1720" y="730"/>
                    <a:pt x="1742" y="738"/>
                    <a:pt x="1742" y="716"/>
                  </a:cubicBezTo>
                  <a:cubicBezTo>
                    <a:pt x="1742" y="694"/>
                    <a:pt x="1691" y="720"/>
                    <a:pt x="1691" y="739"/>
                  </a:cubicBezTo>
                  <a:close/>
                  <a:moveTo>
                    <a:pt x="2068" y="714"/>
                  </a:moveTo>
                  <a:cubicBezTo>
                    <a:pt x="2067" y="713"/>
                    <a:pt x="2067" y="713"/>
                    <a:pt x="2067" y="713"/>
                  </a:cubicBezTo>
                  <a:cubicBezTo>
                    <a:pt x="2065" y="710"/>
                    <a:pt x="2056" y="702"/>
                    <a:pt x="2037" y="711"/>
                  </a:cubicBezTo>
                  <a:cubicBezTo>
                    <a:pt x="2015" y="721"/>
                    <a:pt x="2011" y="759"/>
                    <a:pt x="2011" y="759"/>
                  </a:cubicBezTo>
                  <a:cubicBezTo>
                    <a:pt x="2053" y="754"/>
                    <a:pt x="2053" y="754"/>
                    <a:pt x="2053" y="754"/>
                  </a:cubicBezTo>
                  <a:cubicBezTo>
                    <a:pt x="2053" y="754"/>
                    <a:pt x="2059" y="752"/>
                    <a:pt x="2066" y="750"/>
                  </a:cubicBezTo>
                  <a:cubicBezTo>
                    <a:pt x="2072" y="728"/>
                    <a:pt x="2072" y="728"/>
                    <a:pt x="2072" y="728"/>
                  </a:cubicBezTo>
                  <a:lnTo>
                    <a:pt x="2068" y="714"/>
                  </a:lnTo>
                  <a:close/>
                  <a:moveTo>
                    <a:pt x="1857" y="631"/>
                  </a:moveTo>
                  <a:cubicBezTo>
                    <a:pt x="1847" y="641"/>
                    <a:pt x="1847" y="641"/>
                    <a:pt x="1847" y="641"/>
                  </a:cubicBezTo>
                  <a:cubicBezTo>
                    <a:pt x="1849" y="676"/>
                    <a:pt x="1849" y="676"/>
                    <a:pt x="1849" y="676"/>
                  </a:cubicBezTo>
                  <a:cubicBezTo>
                    <a:pt x="1860" y="679"/>
                    <a:pt x="1860" y="679"/>
                    <a:pt x="1860" y="679"/>
                  </a:cubicBezTo>
                  <a:cubicBezTo>
                    <a:pt x="1859" y="666"/>
                    <a:pt x="1859" y="666"/>
                    <a:pt x="1859" y="666"/>
                  </a:cubicBezTo>
                  <a:cubicBezTo>
                    <a:pt x="1866" y="663"/>
                    <a:pt x="1866" y="663"/>
                    <a:pt x="1866" y="663"/>
                  </a:cubicBezTo>
                  <a:cubicBezTo>
                    <a:pt x="1865" y="648"/>
                    <a:pt x="1865" y="648"/>
                    <a:pt x="1865" y="648"/>
                  </a:cubicBezTo>
                  <a:cubicBezTo>
                    <a:pt x="1856" y="648"/>
                    <a:pt x="1856" y="648"/>
                    <a:pt x="1856" y="648"/>
                  </a:cubicBezTo>
                  <a:cubicBezTo>
                    <a:pt x="1868" y="628"/>
                    <a:pt x="1868" y="628"/>
                    <a:pt x="1868" y="628"/>
                  </a:cubicBezTo>
                  <a:cubicBezTo>
                    <a:pt x="1881" y="606"/>
                    <a:pt x="1881" y="606"/>
                    <a:pt x="1881" y="606"/>
                  </a:cubicBezTo>
                  <a:cubicBezTo>
                    <a:pt x="1862" y="610"/>
                    <a:pt x="1862" y="610"/>
                    <a:pt x="1862" y="610"/>
                  </a:cubicBezTo>
                  <a:lnTo>
                    <a:pt x="1857" y="631"/>
                  </a:lnTo>
                  <a:close/>
                  <a:moveTo>
                    <a:pt x="1427" y="403"/>
                  </a:moveTo>
                  <a:cubicBezTo>
                    <a:pt x="1427" y="403"/>
                    <a:pt x="1405" y="391"/>
                    <a:pt x="1398" y="394"/>
                  </a:cubicBezTo>
                  <a:cubicBezTo>
                    <a:pt x="1392" y="397"/>
                    <a:pt x="1389" y="406"/>
                    <a:pt x="1389" y="406"/>
                  </a:cubicBezTo>
                  <a:cubicBezTo>
                    <a:pt x="1396" y="420"/>
                    <a:pt x="1427" y="415"/>
                    <a:pt x="1427" y="415"/>
                  </a:cubicBezTo>
                  <a:cubicBezTo>
                    <a:pt x="1480" y="405"/>
                    <a:pt x="1480" y="405"/>
                    <a:pt x="1480" y="405"/>
                  </a:cubicBezTo>
                  <a:lnTo>
                    <a:pt x="1427" y="403"/>
                  </a:lnTo>
                  <a:close/>
                  <a:moveTo>
                    <a:pt x="879" y="696"/>
                  </a:moveTo>
                  <a:cubicBezTo>
                    <a:pt x="917" y="669"/>
                    <a:pt x="917" y="669"/>
                    <a:pt x="917" y="669"/>
                  </a:cubicBezTo>
                  <a:cubicBezTo>
                    <a:pt x="914" y="663"/>
                    <a:pt x="914" y="663"/>
                    <a:pt x="914" y="663"/>
                  </a:cubicBezTo>
                  <a:cubicBezTo>
                    <a:pt x="914" y="663"/>
                    <a:pt x="864" y="667"/>
                    <a:pt x="863" y="677"/>
                  </a:cubicBezTo>
                  <a:cubicBezTo>
                    <a:pt x="858" y="702"/>
                    <a:pt x="879" y="696"/>
                    <a:pt x="879" y="696"/>
                  </a:cubicBezTo>
                  <a:close/>
                  <a:moveTo>
                    <a:pt x="959" y="747"/>
                  </a:moveTo>
                  <a:cubicBezTo>
                    <a:pt x="949" y="747"/>
                    <a:pt x="933" y="747"/>
                    <a:pt x="933" y="747"/>
                  </a:cubicBezTo>
                  <a:cubicBezTo>
                    <a:pt x="930" y="766"/>
                    <a:pt x="930" y="766"/>
                    <a:pt x="930" y="766"/>
                  </a:cubicBezTo>
                  <a:cubicBezTo>
                    <a:pt x="930" y="766"/>
                    <a:pt x="940" y="794"/>
                    <a:pt x="953" y="783"/>
                  </a:cubicBezTo>
                  <a:cubicBezTo>
                    <a:pt x="966" y="773"/>
                    <a:pt x="969" y="747"/>
                    <a:pt x="959" y="747"/>
                  </a:cubicBezTo>
                  <a:close/>
                  <a:moveTo>
                    <a:pt x="475" y="622"/>
                  </a:moveTo>
                  <a:cubicBezTo>
                    <a:pt x="480" y="617"/>
                    <a:pt x="480" y="602"/>
                    <a:pt x="480" y="602"/>
                  </a:cubicBezTo>
                  <a:cubicBezTo>
                    <a:pt x="499" y="620"/>
                    <a:pt x="499" y="620"/>
                    <a:pt x="499" y="620"/>
                  </a:cubicBezTo>
                  <a:cubicBezTo>
                    <a:pt x="499" y="620"/>
                    <a:pt x="507" y="597"/>
                    <a:pt x="507" y="581"/>
                  </a:cubicBezTo>
                  <a:cubicBezTo>
                    <a:pt x="507" y="565"/>
                    <a:pt x="516" y="521"/>
                    <a:pt x="516" y="521"/>
                  </a:cubicBezTo>
                  <a:cubicBezTo>
                    <a:pt x="516" y="521"/>
                    <a:pt x="507" y="516"/>
                    <a:pt x="507" y="506"/>
                  </a:cubicBezTo>
                  <a:cubicBezTo>
                    <a:pt x="507" y="497"/>
                    <a:pt x="526" y="482"/>
                    <a:pt x="520" y="477"/>
                  </a:cubicBezTo>
                  <a:cubicBezTo>
                    <a:pt x="515" y="472"/>
                    <a:pt x="510" y="468"/>
                    <a:pt x="510" y="468"/>
                  </a:cubicBezTo>
                  <a:cubicBezTo>
                    <a:pt x="502" y="437"/>
                    <a:pt x="502" y="437"/>
                    <a:pt x="502" y="437"/>
                  </a:cubicBezTo>
                  <a:cubicBezTo>
                    <a:pt x="474" y="438"/>
                    <a:pt x="474" y="438"/>
                    <a:pt x="474" y="438"/>
                  </a:cubicBezTo>
                  <a:cubicBezTo>
                    <a:pt x="474" y="438"/>
                    <a:pt x="478" y="420"/>
                    <a:pt x="471" y="416"/>
                  </a:cubicBezTo>
                  <a:cubicBezTo>
                    <a:pt x="464" y="412"/>
                    <a:pt x="450" y="413"/>
                    <a:pt x="450" y="413"/>
                  </a:cubicBezTo>
                  <a:cubicBezTo>
                    <a:pt x="444" y="366"/>
                    <a:pt x="444" y="366"/>
                    <a:pt x="444" y="366"/>
                  </a:cubicBezTo>
                  <a:cubicBezTo>
                    <a:pt x="444" y="366"/>
                    <a:pt x="402" y="370"/>
                    <a:pt x="399" y="357"/>
                  </a:cubicBezTo>
                  <a:cubicBezTo>
                    <a:pt x="396" y="344"/>
                    <a:pt x="410" y="328"/>
                    <a:pt x="410" y="328"/>
                  </a:cubicBezTo>
                  <a:cubicBezTo>
                    <a:pt x="394" y="326"/>
                    <a:pt x="394" y="326"/>
                    <a:pt x="394" y="326"/>
                  </a:cubicBezTo>
                  <a:cubicBezTo>
                    <a:pt x="394" y="326"/>
                    <a:pt x="419" y="297"/>
                    <a:pt x="410" y="289"/>
                  </a:cubicBezTo>
                  <a:cubicBezTo>
                    <a:pt x="400" y="281"/>
                    <a:pt x="358" y="300"/>
                    <a:pt x="358" y="300"/>
                  </a:cubicBezTo>
                  <a:cubicBezTo>
                    <a:pt x="358" y="300"/>
                    <a:pt x="383" y="276"/>
                    <a:pt x="375" y="272"/>
                  </a:cubicBezTo>
                  <a:cubicBezTo>
                    <a:pt x="367" y="268"/>
                    <a:pt x="343" y="264"/>
                    <a:pt x="343" y="264"/>
                  </a:cubicBezTo>
                  <a:cubicBezTo>
                    <a:pt x="343" y="264"/>
                    <a:pt x="354" y="256"/>
                    <a:pt x="340" y="238"/>
                  </a:cubicBezTo>
                  <a:cubicBezTo>
                    <a:pt x="327" y="221"/>
                    <a:pt x="304" y="220"/>
                    <a:pt x="304" y="220"/>
                  </a:cubicBezTo>
                  <a:cubicBezTo>
                    <a:pt x="304" y="220"/>
                    <a:pt x="298" y="200"/>
                    <a:pt x="291" y="192"/>
                  </a:cubicBezTo>
                  <a:cubicBezTo>
                    <a:pt x="284" y="184"/>
                    <a:pt x="275" y="190"/>
                    <a:pt x="275" y="190"/>
                  </a:cubicBezTo>
                  <a:cubicBezTo>
                    <a:pt x="279" y="205"/>
                    <a:pt x="279" y="205"/>
                    <a:pt x="279" y="205"/>
                  </a:cubicBezTo>
                  <a:cubicBezTo>
                    <a:pt x="279" y="205"/>
                    <a:pt x="254" y="186"/>
                    <a:pt x="248" y="180"/>
                  </a:cubicBezTo>
                  <a:cubicBezTo>
                    <a:pt x="243" y="173"/>
                    <a:pt x="232" y="146"/>
                    <a:pt x="232" y="146"/>
                  </a:cubicBezTo>
                  <a:cubicBezTo>
                    <a:pt x="232" y="146"/>
                    <a:pt x="202" y="125"/>
                    <a:pt x="188" y="113"/>
                  </a:cubicBezTo>
                  <a:cubicBezTo>
                    <a:pt x="175" y="101"/>
                    <a:pt x="152" y="82"/>
                    <a:pt x="152" y="82"/>
                  </a:cubicBezTo>
                  <a:cubicBezTo>
                    <a:pt x="152" y="82"/>
                    <a:pt x="156" y="77"/>
                    <a:pt x="151" y="72"/>
                  </a:cubicBezTo>
                  <a:cubicBezTo>
                    <a:pt x="146" y="66"/>
                    <a:pt x="139" y="60"/>
                    <a:pt x="139" y="60"/>
                  </a:cubicBezTo>
                  <a:cubicBezTo>
                    <a:pt x="139" y="60"/>
                    <a:pt x="128" y="41"/>
                    <a:pt x="120" y="34"/>
                  </a:cubicBezTo>
                  <a:cubicBezTo>
                    <a:pt x="112" y="28"/>
                    <a:pt x="104" y="29"/>
                    <a:pt x="104" y="29"/>
                  </a:cubicBezTo>
                  <a:cubicBezTo>
                    <a:pt x="47" y="25"/>
                    <a:pt x="47" y="25"/>
                    <a:pt x="47" y="25"/>
                  </a:cubicBezTo>
                  <a:cubicBezTo>
                    <a:pt x="47" y="25"/>
                    <a:pt x="27" y="0"/>
                    <a:pt x="16" y="2"/>
                  </a:cubicBezTo>
                  <a:cubicBezTo>
                    <a:pt x="6" y="5"/>
                    <a:pt x="0" y="29"/>
                    <a:pt x="7" y="41"/>
                  </a:cubicBezTo>
                  <a:cubicBezTo>
                    <a:pt x="14" y="53"/>
                    <a:pt x="88" y="121"/>
                    <a:pt x="88" y="121"/>
                  </a:cubicBezTo>
                  <a:cubicBezTo>
                    <a:pt x="111" y="157"/>
                    <a:pt x="111" y="157"/>
                    <a:pt x="111" y="157"/>
                  </a:cubicBezTo>
                  <a:cubicBezTo>
                    <a:pt x="119" y="154"/>
                    <a:pt x="119" y="154"/>
                    <a:pt x="119" y="154"/>
                  </a:cubicBezTo>
                  <a:cubicBezTo>
                    <a:pt x="119" y="154"/>
                    <a:pt x="122" y="178"/>
                    <a:pt x="128" y="184"/>
                  </a:cubicBezTo>
                  <a:cubicBezTo>
                    <a:pt x="135" y="189"/>
                    <a:pt x="170" y="202"/>
                    <a:pt x="178" y="218"/>
                  </a:cubicBezTo>
                  <a:cubicBezTo>
                    <a:pt x="186" y="234"/>
                    <a:pt x="194" y="266"/>
                    <a:pt x="194" y="266"/>
                  </a:cubicBezTo>
                  <a:cubicBezTo>
                    <a:pt x="194" y="266"/>
                    <a:pt x="191" y="301"/>
                    <a:pt x="199" y="301"/>
                  </a:cubicBezTo>
                  <a:cubicBezTo>
                    <a:pt x="207" y="301"/>
                    <a:pt x="219" y="293"/>
                    <a:pt x="222" y="302"/>
                  </a:cubicBezTo>
                  <a:cubicBezTo>
                    <a:pt x="224" y="312"/>
                    <a:pt x="230" y="328"/>
                    <a:pt x="230" y="328"/>
                  </a:cubicBezTo>
                  <a:cubicBezTo>
                    <a:pt x="255" y="349"/>
                    <a:pt x="255" y="349"/>
                    <a:pt x="255" y="349"/>
                  </a:cubicBezTo>
                  <a:cubicBezTo>
                    <a:pt x="254" y="365"/>
                    <a:pt x="254" y="365"/>
                    <a:pt x="254" y="365"/>
                  </a:cubicBezTo>
                  <a:cubicBezTo>
                    <a:pt x="275" y="408"/>
                    <a:pt x="275" y="408"/>
                    <a:pt x="275" y="408"/>
                  </a:cubicBezTo>
                  <a:cubicBezTo>
                    <a:pt x="275" y="408"/>
                    <a:pt x="268" y="421"/>
                    <a:pt x="278" y="436"/>
                  </a:cubicBezTo>
                  <a:cubicBezTo>
                    <a:pt x="287" y="450"/>
                    <a:pt x="296" y="453"/>
                    <a:pt x="296" y="453"/>
                  </a:cubicBezTo>
                  <a:cubicBezTo>
                    <a:pt x="296" y="453"/>
                    <a:pt x="306" y="477"/>
                    <a:pt x="314" y="485"/>
                  </a:cubicBezTo>
                  <a:cubicBezTo>
                    <a:pt x="322" y="493"/>
                    <a:pt x="343" y="501"/>
                    <a:pt x="343" y="501"/>
                  </a:cubicBezTo>
                  <a:cubicBezTo>
                    <a:pt x="343" y="526"/>
                    <a:pt x="343" y="526"/>
                    <a:pt x="343" y="526"/>
                  </a:cubicBezTo>
                  <a:cubicBezTo>
                    <a:pt x="343" y="526"/>
                    <a:pt x="392" y="568"/>
                    <a:pt x="395" y="572"/>
                  </a:cubicBezTo>
                  <a:cubicBezTo>
                    <a:pt x="398" y="576"/>
                    <a:pt x="411" y="577"/>
                    <a:pt x="411" y="577"/>
                  </a:cubicBezTo>
                  <a:cubicBezTo>
                    <a:pt x="411" y="577"/>
                    <a:pt x="422" y="602"/>
                    <a:pt x="430" y="606"/>
                  </a:cubicBezTo>
                  <a:cubicBezTo>
                    <a:pt x="438" y="610"/>
                    <a:pt x="440" y="632"/>
                    <a:pt x="444" y="630"/>
                  </a:cubicBezTo>
                  <a:cubicBezTo>
                    <a:pt x="448" y="629"/>
                    <a:pt x="442" y="608"/>
                    <a:pt x="447" y="605"/>
                  </a:cubicBezTo>
                  <a:cubicBezTo>
                    <a:pt x="452" y="602"/>
                    <a:pt x="470" y="628"/>
                    <a:pt x="475" y="622"/>
                  </a:cubicBezTo>
                  <a:close/>
                  <a:moveTo>
                    <a:pt x="1416" y="798"/>
                  </a:moveTo>
                  <a:cubicBezTo>
                    <a:pt x="1409" y="784"/>
                    <a:pt x="1409" y="784"/>
                    <a:pt x="1409" y="784"/>
                  </a:cubicBezTo>
                  <a:cubicBezTo>
                    <a:pt x="1404" y="785"/>
                    <a:pt x="1397" y="786"/>
                    <a:pt x="1392" y="790"/>
                  </a:cubicBezTo>
                  <a:cubicBezTo>
                    <a:pt x="1380" y="797"/>
                    <a:pt x="1380" y="812"/>
                    <a:pt x="1380" y="812"/>
                  </a:cubicBezTo>
                  <a:cubicBezTo>
                    <a:pt x="1380" y="812"/>
                    <a:pt x="1369" y="809"/>
                    <a:pt x="1357" y="820"/>
                  </a:cubicBezTo>
                  <a:cubicBezTo>
                    <a:pt x="1345" y="832"/>
                    <a:pt x="1322" y="855"/>
                    <a:pt x="1342" y="870"/>
                  </a:cubicBezTo>
                  <a:cubicBezTo>
                    <a:pt x="1353" y="879"/>
                    <a:pt x="1393" y="842"/>
                    <a:pt x="1408" y="828"/>
                  </a:cubicBezTo>
                  <a:cubicBezTo>
                    <a:pt x="1405" y="827"/>
                    <a:pt x="1402" y="823"/>
                    <a:pt x="1406" y="817"/>
                  </a:cubicBezTo>
                  <a:cubicBezTo>
                    <a:pt x="1412" y="805"/>
                    <a:pt x="1416" y="798"/>
                    <a:pt x="1416" y="798"/>
                  </a:cubicBezTo>
                  <a:close/>
                  <a:moveTo>
                    <a:pt x="921" y="753"/>
                  </a:moveTo>
                  <a:cubicBezTo>
                    <a:pt x="921" y="734"/>
                    <a:pt x="894" y="734"/>
                    <a:pt x="879" y="731"/>
                  </a:cubicBezTo>
                  <a:cubicBezTo>
                    <a:pt x="865" y="728"/>
                    <a:pt x="866" y="759"/>
                    <a:pt x="866" y="759"/>
                  </a:cubicBezTo>
                  <a:cubicBezTo>
                    <a:pt x="841" y="740"/>
                    <a:pt x="841" y="740"/>
                    <a:pt x="841" y="740"/>
                  </a:cubicBezTo>
                  <a:cubicBezTo>
                    <a:pt x="841" y="740"/>
                    <a:pt x="847" y="724"/>
                    <a:pt x="847" y="700"/>
                  </a:cubicBezTo>
                  <a:cubicBezTo>
                    <a:pt x="847" y="677"/>
                    <a:pt x="799" y="686"/>
                    <a:pt x="799" y="686"/>
                  </a:cubicBezTo>
                  <a:cubicBezTo>
                    <a:pt x="778" y="674"/>
                    <a:pt x="778" y="674"/>
                    <a:pt x="778" y="674"/>
                  </a:cubicBezTo>
                  <a:cubicBezTo>
                    <a:pt x="775" y="659"/>
                    <a:pt x="775" y="659"/>
                    <a:pt x="775" y="659"/>
                  </a:cubicBezTo>
                  <a:cubicBezTo>
                    <a:pt x="749" y="659"/>
                    <a:pt x="749" y="659"/>
                    <a:pt x="749" y="659"/>
                  </a:cubicBezTo>
                  <a:cubicBezTo>
                    <a:pt x="749" y="659"/>
                    <a:pt x="744" y="680"/>
                    <a:pt x="744" y="684"/>
                  </a:cubicBezTo>
                  <a:cubicBezTo>
                    <a:pt x="744" y="688"/>
                    <a:pt x="709" y="677"/>
                    <a:pt x="693" y="674"/>
                  </a:cubicBezTo>
                  <a:cubicBezTo>
                    <a:pt x="677" y="671"/>
                    <a:pt x="648" y="672"/>
                    <a:pt x="648" y="672"/>
                  </a:cubicBezTo>
                  <a:cubicBezTo>
                    <a:pt x="648" y="672"/>
                    <a:pt x="630" y="650"/>
                    <a:pt x="621" y="640"/>
                  </a:cubicBezTo>
                  <a:cubicBezTo>
                    <a:pt x="612" y="630"/>
                    <a:pt x="598" y="641"/>
                    <a:pt x="598" y="641"/>
                  </a:cubicBezTo>
                  <a:cubicBezTo>
                    <a:pt x="598" y="641"/>
                    <a:pt x="573" y="628"/>
                    <a:pt x="567" y="627"/>
                  </a:cubicBezTo>
                  <a:cubicBezTo>
                    <a:pt x="561" y="625"/>
                    <a:pt x="535" y="624"/>
                    <a:pt x="535" y="624"/>
                  </a:cubicBezTo>
                  <a:cubicBezTo>
                    <a:pt x="535" y="624"/>
                    <a:pt x="524" y="615"/>
                    <a:pt x="511" y="619"/>
                  </a:cubicBezTo>
                  <a:cubicBezTo>
                    <a:pt x="498" y="624"/>
                    <a:pt x="498" y="652"/>
                    <a:pt x="491" y="656"/>
                  </a:cubicBezTo>
                  <a:cubicBezTo>
                    <a:pt x="483" y="661"/>
                    <a:pt x="469" y="666"/>
                    <a:pt x="472" y="677"/>
                  </a:cubicBezTo>
                  <a:cubicBezTo>
                    <a:pt x="496" y="672"/>
                    <a:pt x="496" y="672"/>
                    <a:pt x="496" y="672"/>
                  </a:cubicBezTo>
                  <a:cubicBezTo>
                    <a:pt x="527" y="675"/>
                    <a:pt x="527" y="675"/>
                    <a:pt x="527" y="675"/>
                  </a:cubicBezTo>
                  <a:cubicBezTo>
                    <a:pt x="527" y="675"/>
                    <a:pt x="504" y="688"/>
                    <a:pt x="514" y="699"/>
                  </a:cubicBezTo>
                  <a:cubicBezTo>
                    <a:pt x="524" y="709"/>
                    <a:pt x="558" y="691"/>
                    <a:pt x="558" y="691"/>
                  </a:cubicBezTo>
                  <a:cubicBezTo>
                    <a:pt x="558" y="691"/>
                    <a:pt x="608" y="718"/>
                    <a:pt x="623" y="722"/>
                  </a:cubicBezTo>
                  <a:cubicBezTo>
                    <a:pt x="637" y="727"/>
                    <a:pt x="687" y="728"/>
                    <a:pt x="705" y="728"/>
                  </a:cubicBezTo>
                  <a:cubicBezTo>
                    <a:pt x="722" y="728"/>
                    <a:pt x="727" y="747"/>
                    <a:pt x="737" y="756"/>
                  </a:cubicBezTo>
                  <a:cubicBezTo>
                    <a:pt x="747" y="765"/>
                    <a:pt x="780" y="771"/>
                    <a:pt x="794" y="772"/>
                  </a:cubicBezTo>
                  <a:cubicBezTo>
                    <a:pt x="809" y="774"/>
                    <a:pt x="815" y="771"/>
                    <a:pt x="837" y="772"/>
                  </a:cubicBezTo>
                  <a:cubicBezTo>
                    <a:pt x="859" y="774"/>
                    <a:pt x="877" y="801"/>
                    <a:pt x="885" y="806"/>
                  </a:cubicBezTo>
                  <a:cubicBezTo>
                    <a:pt x="894" y="810"/>
                    <a:pt x="904" y="801"/>
                    <a:pt x="904" y="801"/>
                  </a:cubicBezTo>
                  <a:cubicBezTo>
                    <a:pt x="904" y="801"/>
                    <a:pt x="921" y="810"/>
                    <a:pt x="921" y="804"/>
                  </a:cubicBezTo>
                  <a:cubicBezTo>
                    <a:pt x="921" y="793"/>
                    <a:pt x="910" y="778"/>
                    <a:pt x="910" y="778"/>
                  </a:cubicBezTo>
                  <a:cubicBezTo>
                    <a:pt x="910" y="778"/>
                    <a:pt x="921" y="772"/>
                    <a:pt x="921" y="753"/>
                  </a:cubicBezTo>
                  <a:close/>
                  <a:moveTo>
                    <a:pt x="1004" y="484"/>
                  </a:moveTo>
                  <a:cubicBezTo>
                    <a:pt x="1004" y="484"/>
                    <a:pt x="1025" y="467"/>
                    <a:pt x="1031" y="460"/>
                  </a:cubicBezTo>
                  <a:cubicBezTo>
                    <a:pt x="1036" y="453"/>
                    <a:pt x="1055" y="403"/>
                    <a:pt x="1055" y="403"/>
                  </a:cubicBezTo>
                  <a:cubicBezTo>
                    <a:pt x="1055" y="403"/>
                    <a:pt x="1037" y="401"/>
                    <a:pt x="1034" y="388"/>
                  </a:cubicBezTo>
                  <a:cubicBezTo>
                    <a:pt x="1031" y="376"/>
                    <a:pt x="1037" y="361"/>
                    <a:pt x="1042" y="348"/>
                  </a:cubicBezTo>
                  <a:cubicBezTo>
                    <a:pt x="1048" y="334"/>
                    <a:pt x="1070" y="336"/>
                    <a:pt x="1083" y="334"/>
                  </a:cubicBezTo>
                  <a:cubicBezTo>
                    <a:pt x="1095" y="333"/>
                    <a:pt x="1102" y="309"/>
                    <a:pt x="1101" y="301"/>
                  </a:cubicBezTo>
                  <a:cubicBezTo>
                    <a:pt x="1099" y="293"/>
                    <a:pt x="1079" y="301"/>
                    <a:pt x="1079" y="301"/>
                  </a:cubicBezTo>
                  <a:cubicBezTo>
                    <a:pt x="1079" y="301"/>
                    <a:pt x="1076" y="288"/>
                    <a:pt x="1088" y="275"/>
                  </a:cubicBezTo>
                  <a:cubicBezTo>
                    <a:pt x="1101" y="264"/>
                    <a:pt x="1128" y="269"/>
                    <a:pt x="1139" y="271"/>
                  </a:cubicBezTo>
                  <a:cubicBezTo>
                    <a:pt x="1150" y="274"/>
                    <a:pt x="1150" y="257"/>
                    <a:pt x="1150" y="257"/>
                  </a:cubicBezTo>
                  <a:cubicBezTo>
                    <a:pt x="1124" y="235"/>
                    <a:pt x="1124" y="235"/>
                    <a:pt x="1124" y="235"/>
                  </a:cubicBezTo>
                  <a:cubicBezTo>
                    <a:pt x="1124" y="208"/>
                    <a:pt x="1124" y="208"/>
                    <a:pt x="1124" y="208"/>
                  </a:cubicBezTo>
                  <a:cubicBezTo>
                    <a:pt x="1124" y="208"/>
                    <a:pt x="1105" y="207"/>
                    <a:pt x="1105" y="199"/>
                  </a:cubicBezTo>
                  <a:cubicBezTo>
                    <a:pt x="1105" y="191"/>
                    <a:pt x="1117" y="179"/>
                    <a:pt x="1116" y="168"/>
                  </a:cubicBezTo>
                  <a:cubicBezTo>
                    <a:pt x="1115" y="156"/>
                    <a:pt x="1082" y="153"/>
                    <a:pt x="1082" y="153"/>
                  </a:cubicBezTo>
                  <a:cubicBezTo>
                    <a:pt x="1093" y="135"/>
                    <a:pt x="1093" y="135"/>
                    <a:pt x="1093" y="135"/>
                  </a:cubicBezTo>
                  <a:cubicBezTo>
                    <a:pt x="1082" y="130"/>
                    <a:pt x="1082" y="130"/>
                    <a:pt x="1082" y="130"/>
                  </a:cubicBezTo>
                  <a:cubicBezTo>
                    <a:pt x="1086" y="110"/>
                    <a:pt x="1086" y="110"/>
                    <a:pt x="1086" y="110"/>
                  </a:cubicBezTo>
                  <a:cubicBezTo>
                    <a:pt x="1078" y="99"/>
                    <a:pt x="1078" y="99"/>
                    <a:pt x="1078" y="99"/>
                  </a:cubicBezTo>
                  <a:cubicBezTo>
                    <a:pt x="1070" y="92"/>
                    <a:pt x="1051" y="75"/>
                    <a:pt x="1047" y="75"/>
                  </a:cubicBezTo>
                  <a:cubicBezTo>
                    <a:pt x="1043" y="74"/>
                    <a:pt x="1002" y="73"/>
                    <a:pt x="987" y="74"/>
                  </a:cubicBezTo>
                  <a:cubicBezTo>
                    <a:pt x="973" y="75"/>
                    <a:pt x="980" y="97"/>
                    <a:pt x="978" y="113"/>
                  </a:cubicBezTo>
                  <a:cubicBezTo>
                    <a:pt x="977" y="129"/>
                    <a:pt x="968" y="144"/>
                    <a:pt x="968" y="144"/>
                  </a:cubicBezTo>
                  <a:cubicBezTo>
                    <a:pt x="968" y="144"/>
                    <a:pt x="961" y="143"/>
                    <a:pt x="955" y="152"/>
                  </a:cubicBezTo>
                  <a:cubicBezTo>
                    <a:pt x="948" y="161"/>
                    <a:pt x="960" y="177"/>
                    <a:pt x="960" y="177"/>
                  </a:cubicBezTo>
                  <a:cubicBezTo>
                    <a:pt x="938" y="196"/>
                    <a:pt x="938" y="196"/>
                    <a:pt x="938" y="196"/>
                  </a:cubicBezTo>
                  <a:cubicBezTo>
                    <a:pt x="939" y="208"/>
                    <a:pt x="939" y="208"/>
                    <a:pt x="939" y="208"/>
                  </a:cubicBezTo>
                  <a:cubicBezTo>
                    <a:pt x="922" y="231"/>
                    <a:pt x="922" y="231"/>
                    <a:pt x="922" y="231"/>
                  </a:cubicBezTo>
                  <a:cubicBezTo>
                    <a:pt x="906" y="231"/>
                    <a:pt x="906" y="231"/>
                    <a:pt x="906" y="231"/>
                  </a:cubicBezTo>
                  <a:cubicBezTo>
                    <a:pt x="906" y="231"/>
                    <a:pt x="888" y="244"/>
                    <a:pt x="885" y="244"/>
                  </a:cubicBezTo>
                  <a:cubicBezTo>
                    <a:pt x="882" y="245"/>
                    <a:pt x="857" y="229"/>
                    <a:pt x="853" y="227"/>
                  </a:cubicBezTo>
                  <a:cubicBezTo>
                    <a:pt x="849" y="224"/>
                    <a:pt x="824" y="227"/>
                    <a:pt x="824" y="227"/>
                  </a:cubicBezTo>
                  <a:cubicBezTo>
                    <a:pt x="824" y="227"/>
                    <a:pt x="811" y="248"/>
                    <a:pt x="801" y="254"/>
                  </a:cubicBezTo>
                  <a:cubicBezTo>
                    <a:pt x="791" y="260"/>
                    <a:pt x="778" y="251"/>
                    <a:pt x="764" y="251"/>
                  </a:cubicBezTo>
                  <a:cubicBezTo>
                    <a:pt x="749" y="251"/>
                    <a:pt x="750" y="259"/>
                    <a:pt x="746" y="261"/>
                  </a:cubicBezTo>
                  <a:cubicBezTo>
                    <a:pt x="742" y="264"/>
                    <a:pt x="720" y="256"/>
                    <a:pt x="712" y="247"/>
                  </a:cubicBezTo>
                  <a:cubicBezTo>
                    <a:pt x="708" y="243"/>
                    <a:pt x="706" y="237"/>
                    <a:pt x="703" y="231"/>
                  </a:cubicBezTo>
                  <a:cubicBezTo>
                    <a:pt x="703" y="231"/>
                    <a:pt x="703" y="231"/>
                    <a:pt x="703" y="231"/>
                  </a:cubicBezTo>
                  <a:cubicBezTo>
                    <a:pt x="703" y="231"/>
                    <a:pt x="684" y="213"/>
                    <a:pt x="671" y="227"/>
                  </a:cubicBezTo>
                  <a:cubicBezTo>
                    <a:pt x="657" y="242"/>
                    <a:pt x="650" y="278"/>
                    <a:pt x="650" y="278"/>
                  </a:cubicBezTo>
                  <a:cubicBezTo>
                    <a:pt x="666" y="300"/>
                    <a:pt x="666" y="300"/>
                    <a:pt x="666" y="300"/>
                  </a:cubicBezTo>
                  <a:cubicBezTo>
                    <a:pt x="673" y="335"/>
                    <a:pt x="673" y="335"/>
                    <a:pt x="673" y="335"/>
                  </a:cubicBezTo>
                  <a:cubicBezTo>
                    <a:pt x="704" y="353"/>
                    <a:pt x="704" y="353"/>
                    <a:pt x="704" y="353"/>
                  </a:cubicBezTo>
                  <a:cubicBezTo>
                    <a:pt x="699" y="377"/>
                    <a:pt x="699" y="377"/>
                    <a:pt x="699" y="377"/>
                  </a:cubicBezTo>
                  <a:cubicBezTo>
                    <a:pt x="716" y="388"/>
                    <a:pt x="716" y="388"/>
                    <a:pt x="716" y="388"/>
                  </a:cubicBezTo>
                  <a:cubicBezTo>
                    <a:pt x="705" y="407"/>
                    <a:pt x="705" y="407"/>
                    <a:pt x="705" y="407"/>
                  </a:cubicBezTo>
                  <a:cubicBezTo>
                    <a:pt x="718" y="425"/>
                    <a:pt x="718" y="425"/>
                    <a:pt x="718" y="425"/>
                  </a:cubicBezTo>
                  <a:cubicBezTo>
                    <a:pt x="707" y="432"/>
                    <a:pt x="707" y="432"/>
                    <a:pt x="707" y="432"/>
                  </a:cubicBezTo>
                  <a:cubicBezTo>
                    <a:pt x="717" y="470"/>
                    <a:pt x="717" y="470"/>
                    <a:pt x="717" y="470"/>
                  </a:cubicBezTo>
                  <a:cubicBezTo>
                    <a:pt x="745" y="466"/>
                    <a:pt x="745" y="466"/>
                    <a:pt x="745" y="466"/>
                  </a:cubicBezTo>
                  <a:cubicBezTo>
                    <a:pt x="765" y="473"/>
                    <a:pt x="765" y="473"/>
                    <a:pt x="765" y="473"/>
                  </a:cubicBezTo>
                  <a:cubicBezTo>
                    <a:pt x="765" y="473"/>
                    <a:pt x="777" y="451"/>
                    <a:pt x="789" y="451"/>
                  </a:cubicBezTo>
                  <a:cubicBezTo>
                    <a:pt x="801" y="451"/>
                    <a:pt x="789" y="483"/>
                    <a:pt x="801" y="493"/>
                  </a:cubicBezTo>
                  <a:cubicBezTo>
                    <a:pt x="812" y="502"/>
                    <a:pt x="822" y="472"/>
                    <a:pt x="822" y="472"/>
                  </a:cubicBezTo>
                  <a:cubicBezTo>
                    <a:pt x="840" y="484"/>
                    <a:pt x="840" y="484"/>
                    <a:pt x="840" y="484"/>
                  </a:cubicBezTo>
                  <a:cubicBezTo>
                    <a:pt x="840" y="484"/>
                    <a:pt x="856" y="470"/>
                    <a:pt x="865" y="470"/>
                  </a:cubicBezTo>
                  <a:cubicBezTo>
                    <a:pt x="874" y="469"/>
                    <a:pt x="868" y="495"/>
                    <a:pt x="878" y="498"/>
                  </a:cubicBezTo>
                  <a:cubicBezTo>
                    <a:pt x="888" y="502"/>
                    <a:pt x="919" y="486"/>
                    <a:pt x="935" y="489"/>
                  </a:cubicBezTo>
                  <a:cubicBezTo>
                    <a:pt x="951" y="493"/>
                    <a:pt x="936" y="542"/>
                    <a:pt x="936" y="542"/>
                  </a:cubicBezTo>
                  <a:cubicBezTo>
                    <a:pt x="936" y="542"/>
                    <a:pt x="950" y="538"/>
                    <a:pt x="966" y="531"/>
                  </a:cubicBezTo>
                  <a:cubicBezTo>
                    <a:pt x="982" y="523"/>
                    <a:pt x="1004" y="484"/>
                    <a:pt x="1004" y="484"/>
                  </a:cubicBezTo>
                  <a:close/>
                  <a:moveTo>
                    <a:pt x="990" y="745"/>
                  </a:moveTo>
                  <a:cubicBezTo>
                    <a:pt x="980" y="744"/>
                    <a:pt x="974" y="755"/>
                    <a:pt x="974" y="755"/>
                  </a:cubicBezTo>
                  <a:cubicBezTo>
                    <a:pt x="974" y="755"/>
                    <a:pt x="991" y="770"/>
                    <a:pt x="1002" y="763"/>
                  </a:cubicBezTo>
                  <a:cubicBezTo>
                    <a:pt x="1012" y="755"/>
                    <a:pt x="1000" y="747"/>
                    <a:pt x="990" y="745"/>
                  </a:cubicBezTo>
                  <a:close/>
                  <a:moveTo>
                    <a:pt x="1148" y="822"/>
                  </a:moveTo>
                  <a:cubicBezTo>
                    <a:pt x="1125" y="815"/>
                    <a:pt x="1125" y="815"/>
                    <a:pt x="1125" y="815"/>
                  </a:cubicBezTo>
                  <a:cubicBezTo>
                    <a:pt x="1118" y="821"/>
                    <a:pt x="1119" y="822"/>
                    <a:pt x="1129" y="838"/>
                  </a:cubicBezTo>
                  <a:cubicBezTo>
                    <a:pt x="1140" y="854"/>
                    <a:pt x="1147" y="843"/>
                    <a:pt x="1160" y="843"/>
                  </a:cubicBezTo>
                  <a:cubicBezTo>
                    <a:pt x="1173" y="843"/>
                    <a:pt x="1163" y="852"/>
                    <a:pt x="1173" y="862"/>
                  </a:cubicBezTo>
                  <a:cubicBezTo>
                    <a:pt x="1184" y="872"/>
                    <a:pt x="1204" y="863"/>
                    <a:pt x="1204" y="863"/>
                  </a:cubicBezTo>
                  <a:cubicBezTo>
                    <a:pt x="1204" y="863"/>
                    <a:pt x="1200" y="844"/>
                    <a:pt x="1187" y="827"/>
                  </a:cubicBezTo>
                  <a:cubicBezTo>
                    <a:pt x="1173" y="809"/>
                    <a:pt x="1148" y="822"/>
                    <a:pt x="1148" y="822"/>
                  </a:cubicBezTo>
                  <a:close/>
                  <a:moveTo>
                    <a:pt x="1312" y="751"/>
                  </a:moveTo>
                  <a:cubicBezTo>
                    <a:pt x="1293" y="767"/>
                    <a:pt x="1293" y="767"/>
                    <a:pt x="1293" y="767"/>
                  </a:cubicBezTo>
                  <a:cubicBezTo>
                    <a:pt x="1293" y="767"/>
                    <a:pt x="1282" y="755"/>
                    <a:pt x="1271" y="756"/>
                  </a:cubicBezTo>
                  <a:cubicBezTo>
                    <a:pt x="1261" y="758"/>
                    <a:pt x="1249" y="771"/>
                    <a:pt x="1249" y="771"/>
                  </a:cubicBezTo>
                  <a:cubicBezTo>
                    <a:pt x="1249" y="771"/>
                    <a:pt x="1239" y="745"/>
                    <a:pt x="1221" y="748"/>
                  </a:cubicBezTo>
                  <a:cubicBezTo>
                    <a:pt x="1204" y="751"/>
                    <a:pt x="1182" y="777"/>
                    <a:pt x="1182" y="777"/>
                  </a:cubicBezTo>
                  <a:cubicBezTo>
                    <a:pt x="1158" y="775"/>
                    <a:pt x="1158" y="775"/>
                    <a:pt x="1158" y="775"/>
                  </a:cubicBezTo>
                  <a:cubicBezTo>
                    <a:pt x="1151" y="787"/>
                    <a:pt x="1151" y="787"/>
                    <a:pt x="1151" y="787"/>
                  </a:cubicBezTo>
                  <a:cubicBezTo>
                    <a:pt x="1167" y="784"/>
                    <a:pt x="1167" y="784"/>
                    <a:pt x="1167" y="784"/>
                  </a:cubicBezTo>
                  <a:cubicBezTo>
                    <a:pt x="1167" y="784"/>
                    <a:pt x="1179" y="790"/>
                    <a:pt x="1191" y="795"/>
                  </a:cubicBezTo>
                  <a:cubicBezTo>
                    <a:pt x="1202" y="799"/>
                    <a:pt x="1214" y="781"/>
                    <a:pt x="1214" y="781"/>
                  </a:cubicBezTo>
                  <a:cubicBezTo>
                    <a:pt x="1276" y="780"/>
                    <a:pt x="1276" y="780"/>
                    <a:pt x="1276" y="780"/>
                  </a:cubicBezTo>
                  <a:cubicBezTo>
                    <a:pt x="1308" y="775"/>
                    <a:pt x="1308" y="775"/>
                    <a:pt x="1308" y="775"/>
                  </a:cubicBezTo>
                  <a:cubicBezTo>
                    <a:pt x="1334" y="752"/>
                    <a:pt x="1334" y="752"/>
                    <a:pt x="1334" y="752"/>
                  </a:cubicBezTo>
                  <a:cubicBezTo>
                    <a:pt x="1333" y="742"/>
                    <a:pt x="1333" y="742"/>
                    <a:pt x="1333" y="742"/>
                  </a:cubicBezTo>
                  <a:lnTo>
                    <a:pt x="1312" y="751"/>
                  </a:lnTo>
                  <a:close/>
                  <a:moveTo>
                    <a:pt x="1056" y="774"/>
                  </a:moveTo>
                  <a:cubicBezTo>
                    <a:pt x="1056" y="774"/>
                    <a:pt x="1042" y="759"/>
                    <a:pt x="1034" y="761"/>
                  </a:cubicBezTo>
                  <a:cubicBezTo>
                    <a:pt x="1025" y="762"/>
                    <a:pt x="1006" y="791"/>
                    <a:pt x="1006" y="791"/>
                  </a:cubicBezTo>
                  <a:cubicBezTo>
                    <a:pt x="1041" y="796"/>
                    <a:pt x="1041" y="796"/>
                    <a:pt x="1041" y="796"/>
                  </a:cubicBezTo>
                  <a:cubicBezTo>
                    <a:pt x="1042" y="810"/>
                    <a:pt x="1042" y="810"/>
                    <a:pt x="1042" y="810"/>
                  </a:cubicBezTo>
                  <a:cubicBezTo>
                    <a:pt x="1057" y="808"/>
                    <a:pt x="1057" y="808"/>
                    <a:pt x="1057" y="808"/>
                  </a:cubicBezTo>
                  <a:cubicBezTo>
                    <a:pt x="1063" y="794"/>
                    <a:pt x="1063" y="794"/>
                    <a:pt x="1063" y="794"/>
                  </a:cubicBezTo>
                  <a:cubicBezTo>
                    <a:pt x="1082" y="805"/>
                    <a:pt x="1082" y="805"/>
                    <a:pt x="1082" y="805"/>
                  </a:cubicBezTo>
                  <a:cubicBezTo>
                    <a:pt x="1101" y="783"/>
                    <a:pt x="1101" y="783"/>
                    <a:pt x="1101" y="783"/>
                  </a:cubicBezTo>
                  <a:cubicBezTo>
                    <a:pt x="1067" y="771"/>
                    <a:pt x="1067" y="771"/>
                    <a:pt x="1067" y="771"/>
                  </a:cubicBezTo>
                  <a:lnTo>
                    <a:pt x="1056" y="774"/>
                  </a:ln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385" name="Freeform 8"/>
            <p:cNvSpPr>
              <a:spLocks noEditPoints="1"/>
            </p:cNvSpPr>
            <p:nvPr/>
          </p:nvSpPr>
          <p:spPr bwMode="auto">
            <a:xfrm>
              <a:off x="7091362" y="4217194"/>
              <a:ext cx="357188" cy="254794"/>
            </a:xfrm>
            <a:custGeom>
              <a:avLst/>
              <a:gdLst>
                <a:gd name="T0" fmla="*/ 2147483647 w 851"/>
                <a:gd name="T1" fmla="*/ 2147483647 h 656"/>
                <a:gd name="T2" fmla="*/ 2147483647 w 851"/>
                <a:gd name="T3" fmla="*/ 2147483647 h 656"/>
                <a:gd name="T4" fmla="*/ 2147483647 w 851"/>
                <a:gd name="T5" fmla="*/ 2147483647 h 656"/>
                <a:gd name="T6" fmla="*/ 2147483647 w 851"/>
                <a:gd name="T7" fmla="*/ 2147483647 h 656"/>
                <a:gd name="T8" fmla="*/ 2147483647 w 851"/>
                <a:gd name="T9" fmla="*/ 2147483647 h 656"/>
                <a:gd name="T10" fmla="*/ 2147483647 w 851"/>
                <a:gd name="T11" fmla="*/ 2147483647 h 656"/>
                <a:gd name="T12" fmla="*/ 2147483647 w 851"/>
                <a:gd name="T13" fmla="*/ 2147483647 h 656"/>
                <a:gd name="T14" fmla="*/ 2147483647 w 851"/>
                <a:gd name="T15" fmla="*/ 2147483647 h 656"/>
                <a:gd name="T16" fmla="*/ 2147483647 w 851"/>
                <a:gd name="T17" fmla="*/ 2147483647 h 656"/>
                <a:gd name="T18" fmla="*/ 0 w 851"/>
                <a:gd name="T19" fmla="*/ 2147483647 h 656"/>
                <a:gd name="T20" fmla="*/ 2147483647 w 851"/>
                <a:gd name="T21" fmla="*/ 2147483647 h 656"/>
                <a:gd name="T22" fmla="*/ 2147483647 w 851"/>
                <a:gd name="T23" fmla="*/ 2147483647 h 656"/>
                <a:gd name="T24" fmla="*/ 2147483647 w 851"/>
                <a:gd name="T25" fmla="*/ 2147483647 h 656"/>
                <a:gd name="T26" fmla="*/ 2147483647 w 851"/>
                <a:gd name="T27" fmla="*/ 2147483647 h 656"/>
                <a:gd name="T28" fmla="*/ 2147483647 w 851"/>
                <a:gd name="T29" fmla="*/ 2147483647 h 656"/>
                <a:gd name="T30" fmla="*/ 2147483647 w 851"/>
                <a:gd name="T31" fmla="*/ 2147483647 h 656"/>
                <a:gd name="T32" fmla="*/ 2147483647 w 851"/>
                <a:gd name="T33" fmla="*/ 2147483647 h 656"/>
                <a:gd name="T34" fmla="*/ 2147483647 w 851"/>
                <a:gd name="T35" fmla="*/ 2147483647 h 656"/>
                <a:gd name="T36" fmla="*/ 2147483647 w 851"/>
                <a:gd name="T37" fmla="*/ 2147483647 h 656"/>
                <a:gd name="T38" fmla="*/ 2147483647 w 851"/>
                <a:gd name="T39" fmla="*/ 2147483647 h 656"/>
                <a:gd name="T40" fmla="*/ 2147483647 w 851"/>
                <a:gd name="T41" fmla="*/ 2147483647 h 656"/>
                <a:gd name="T42" fmla="*/ 2147483647 w 851"/>
                <a:gd name="T43" fmla="*/ 2147483647 h 656"/>
                <a:gd name="T44" fmla="*/ 2147483647 w 851"/>
                <a:gd name="T45" fmla="*/ 2147483647 h 656"/>
                <a:gd name="T46" fmla="*/ 2147483647 w 851"/>
                <a:gd name="T47" fmla="*/ 2147483647 h 656"/>
                <a:gd name="T48" fmla="*/ 2147483647 w 851"/>
                <a:gd name="T49" fmla="*/ 2147483647 h 656"/>
                <a:gd name="T50" fmla="*/ 2147483647 w 851"/>
                <a:gd name="T51" fmla="*/ 2147483647 h 656"/>
                <a:gd name="T52" fmla="*/ 2147483647 w 851"/>
                <a:gd name="T53" fmla="*/ 2147483647 h 656"/>
                <a:gd name="T54" fmla="*/ 2147483647 w 851"/>
                <a:gd name="T55" fmla="*/ 2147483647 h 656"/>
                <a:gd name="T56" fmla="*/ 2147483647 w 851"/>
                <a:gd name="T57" fmla="*/ 2147483647 h 656"/>
                <a:gd name="T58" fmla="*/ 2147483647 w 851"/>
                <a:gd name="T59" fmla="*/ 2147483647 h 656"/>
                <a:gd name="T60" fmla="*/ 2147483647 w 851"/>
                <a:gd name="T61" fmla="*/ 2147483647 h 656"/>
                <a:gd name="T62" fmla="*/ 2147483647 w 851"/>
                <a:gd name="T63" fmla="*/ 2147483647 h 656"/>
                <a:gd name="T64" fmla="*/ 2147483647 w 851"/>
                <a:gd name="T65" fmla="*/ 2147483647 h 656"/>
                <a:gd name="T66" fmla="*/ 2147483647 w 851"/>
                <a:gd name="T67" fmla="*/ 2147483647 h 656"/>
                <a:gd name="T68" fmla="*/ 2147483647 w 851"/>
                <a:gd name="T69" fmla="*/ 2147483647 h 656"/>
                <a:gd name="T70" fmla="*/ 2147483647 w 851"/>
                <a:gd name="T71" fmla="*/ 2147483647 h 656"/>
                <a:gd name="T72" fmla="*/ 2147483647 w 851"/>
                <a:gd name="T73" fmla="*/ 2147483647 h 656"/>
                <a:gd name="T74" fmla="*/ 2147483647 w 851"/>
                <a:gd name="T75" fmla="*/ 2147483647 h 656"/>
                <a:gd name="T76" fmla="*/ 2147483647 w 851"/>
                <a:gd name="T77" fmla="*/ 2147483647 h 656"/>
                <a:gd name="T78" fmla="*/ 2147483647 w 851"/>
                <a:gd name="T79" fmla="*/ 2147483647 h 656"/>
                <a:gd name="T80" fmla="*/ 2147483647 w 851"/>
                <a:gd name="T81" fmla="*/ 2147483647 h 656"/>
                <a:gd name="T82" fmla="*/ 2147483647 w 851"/>
                <a:gd name="T83" fmla="*/ 2147483647 h 656"/>
                <a:gd name="T84" fmla="*/ 2147483647 w 851"/>
                <a:gd name="T85" fmla="*/ 2147483647 h 656"/>
                <a:gd name="T86" fmla="*/ 2147483647 w 851"/>
                <a:gd name="T87" fmla="*/ 2147483647 h 656"/>
                <a:gd name="T88" fmla="*/ 2147483647 w 851"/>
                <a:gd name="T89" fmla="*/ 2147483647 h 656"/>
                <a:gd name="T90" fmla="*/ 2147483647 w 851"/>
                <a:gd name="T91" fmla="*/ 2147483647 h 656"/>
                <a:gd name="T92" fmla="*/ 2147483647 w 851"/>
                <a:gd name="T93" fmla="*/ 2147483647 h 656"/>
                <a:gd name="T94" fmla="*/ 2147483647 w 851"/>
                <a:gd name="T95" fmla="*/ 2147483647 h 656"/>
                <a:gd name="T96" fmla="*/ 2147483647 w 851"/>
                <a:gd name="T97" fmla="*/ 2147483647 h 656"/>
                <a:gd name="T98" fmla="*/ 2147483647 w 851"/>
                <a:gd name="T99" fmla="*/ 2147483647 h 656"/>
                <a:gd name="T100" fmla="*/ 2147483647 w 851"/>
                <a:gd name="T101" fmla="*/ 2147483647 h 656"/>
                <a:gd name="T102" fmla="*/ 2147483647 w 851"/>
                <a:gd name="T103" fmla="*/ 2147483647 h 656"/>
                <a:gd name="T104" fmla="*/ 2147483647 w 851"/>
                <a:gd name="T105" fmla="*/ 2147483647 h 65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851"/>
                <a:gd name="T160" fmla="*/ 0 h 656"/>
                <a:gd name="T161" fmla="*/ 851 w 851"/>
                <a:gd name="T162" fmla="*/ 656 h 65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851" h="656">
                  <a:moveTo>
                    <a:pt x="498" y="375"/>
                  </a:moveTo>
                  <a:cubicBezTo>
                    <a:pt x="489" y="375"/>
                    <a:pt x="489" y="375"/>
                    <a:pt x="489" y="375"/>
                  </a:cubicBezTo>
                  <a:cubicBezTo>
                    <a:pt x="495" y="350"/>
                    <a:pt x="495" y="350"/>
                    <a:pt x="495" y="350"/>
                  </a:cubicBezTo>
                  <a:cubicBezTo>
                    <a:pt x="477" y="361"/>
                    <a:pt x="477" y="361"/>
                    <a:pt x="477" y="361"/>
                  </a:cubicBezTo>
                  <a:cubicBezTo>
                    <a:pt x="477" y="361"/>
                    <a:pt x="490" y="335"/>
                    <a:pt x="478" y="335"/>
                  </a:cubicBezTo>
                  <a:cubicBezTo>
                    <a:pt x="466" y="334"/>
                    <a:pt x="456" y="351"/>
                    <a:pt x="456" y="351"/>
                  </a:cubicBezTo>
                  <a:cubicBezTo>
                    <a:pt x="445" y="358"/>
                    <a:pt x="445" y="358"/>
                    <a:pt x="445" y="358"/>
                  </a:cubicBezTo>
                  <a:cubicBezTo>
                    <a:pt x="445" y="358"/>
                    <a:pt x="434" y="369"/>
                    <a:pt x="425" y="380"/>
                  </a:cubicBezTo>
                  <a:cubicBezTo>
                    <a:pt x="417" y="391"/>
                    <a:pt x="396" y="393"/>
                    <a:pt x="381" y="403"/>
                  </a:cubicBezTo>
                  <a:cubicBezTo>
                    <a:pt x="366" y="414"/>
                    <a:pt x="360" y="432"/>
                    <a:pt x="360" y="432"/>
                  </a:cubicBezTo>
                  <a:cubicBezTo>
                    <a:pt x="360" y="432"/>
                    <a:pt x="313" y="446"/>
                    <a:pt x="300" y="455"/>
                  </a:cubicBezTo>
                  <a:cubicBezTo>
                    <a:pt x="285" y="464"/>
                    <a:pt x="261" y="484"/>
                    <a:pt x="261" y="484"/>
                  </a:cubicBezTo>
                  <a:cubicBezTo>
                    <a:pt x="261" y="484"/>
                    <a:pt x="234" y="488"/>
                    <a:pt x="217" y="495"/>
                  </a:cubicBezTo>
                  <a:cubicBezTo>
                    <a:pt x="201" y="503"/>
                    <a:pt x="192" y="505"/>
                    <a:pt x="177" y="513"/>
                  </a:cubicBezTo>
                  <a:cubicBezTo>
                    <a:pt x="161" y="522"/>
                    <a:pt x="131" y="533"/>
                    <a:pt x="119" y="539"/>
                  </a:cubicBezTo>
                  <a:cubicBezTo>
                    <a:pt x="106" y="545"/>
                    <a:pt x="112" y="564"/>
                    <a:pt x="112" y="564"/>
                  </a:cubicBezTo>
                  <a:cubicBezTo>
                    <a:pt x="102" y="555"/>
                    <a:pt x="102" y="555"/>
                    <a:pt x="102" y="555"/>
                  </a:cubicBezTo>
                  <a:cubicBezTo>
                    <a:pt x="102" y="555"/>
                    <a:pt x="67" y="577"/>
                    <a:pt x="56" y="583"/>
                  </a:cubicBezTo>
                  <a:cubicBezTo>
                    <a:pt x="44" y="590"/>
                    <a:pt x="39" y="587"/>
                    <a:pt x="23" y="593"/>
                  </a:cubicBezTo>
                  <a:cubicBezTo>
                    <a:pt x="7" y="599"/>
                    <a:pt x="0" y="608"/>
                    <a:pt x="0" y="608"/>
                  </a:cubicBezTo>
                  <a:cubicBezTo>
                    <a:pt x="0" y="608"/>
                    <a:pt x="20" y="607"/>
                    <a:pt x="18" y="611"/>
                  </a:cubicBezTo>
                  <a:cubicBezTo>
                    <a:pt x="16" y="615"/>
                    <a:pt x="8" y="620"/>
                    <a:pt x="12" y="629"/>
                  </a:cubicBezTo>
                  <a:cubicBezTo>
                    <a:pt x="17" y="638"/>
                    <a:pt x="40" y="624"/>
                    <a:pt x="40" y="624"/>
                  </a:cubicBezTo>
                  <a:cubicBezTo>
                    <a:pt x="47" y="631"/>
                    <a:pt x="47" y="631"/>
                    <a:pt x="47" y="631"/>
                  </a:cubicBezTo>
                  <a:cubicBezTo>
                    <a:pt x="63" y="631"/>
                    <a:pt x="63" y="631"/>
                    <a:pt x="63" y="631"/>
                  </a:cubicBezTo>
                  <a:cubicBezTo>
                    <a:pt x="65" y="637"/>
                    <a:pt x="65" y="637"/>
                    <a:pt x="65" y="637"/>
                  </a:cubicBezTo>
                  <a:cubicBezTo>
                    <a:pt x="87" y="634"/>
                    <a:pt x="87" y="634"/>
                    <a:pt x="87" y="634"/>
                  </a:cubicBezTo>
                  <a:cubicBezTo>
                    <a:pt x="96" y="648"/>
                    <a:pt x="96" y="648"/>
                    <a:pt x="96" y="648"/>
                  </a:cubicBezTo>
                  <a:cubicBezTo>
                    <a:pt x="118" y="645"/>
                    <a:pt x="118" y="645"/>
                    <a:pt x="118" y="645"/>
                  </a:cubicBezTo>
                  <a:cubicBezTo>
                    <a:pt x="118" y="645"/>
                    <a:pt x="136" y="656"/>
                    <a:pt x="152" y="653"/>
                  </a:cubicBezTo>
                  <a:cubicBezTo>
                    <a:pt x="167" y="650"/>
                    <a:pt x="172" y="634"/>
                    <a:pt x="182" y="627"/>
                  </a:cubicBezTo>
                  <a:cubicBezTo>
                    <a:pt x="192" y="620"/>
                    <a:pt x="200" y="630"/>
                    <a:pt x="215" y="620"/>
                  </a:cubicBezTo>
                  <a:cubicBezTo>
                    <a:pt x="230" y="610"/>
                    <a:pt x="220" y="597"/>
                    <a:pt x="232" y="586"/>
                  </a:cubicBezTo>
                  <a:cubicBezTo>
                    <a:pt x="243" y="574"/>
                    <a:pt x="257" y="582"/>
                    <a:pt x="265" y="574"/>
                  </a:cubicBezTo>
                  <a:cubicBezTo>
                    <a:pt x="273" y="567"/>
                    <a:pt x="265" y="558"/>
                    <a:pt x="265" y="558"/>
                  </a:cubicBezTo>
                  <a:cubicBezTo>
                    <a:pt x="279" y="557"/>
                    <a:pt x="279" y="557"/>
                    <a:pt x="279" y="557"/>
                  </a:cubicBezTo>
                  <a:cubicBezTo>
                    <a:pt x="318" y="527"/>
                    <a:pt x="318" y="527"/>
                    <a:pt x="318" y="527"/>
                  </a:cubicBezTo>
                  <a:cubicBezTo>
                    <a:pt x="306" y="517"/>
                    <a:pt x="306" y="517"/>
                    <a:pt x="306" y="517"/>
                  </a:cubicBezTo>
                  <a:cubicBezTo>
                    <a:pt x="333" y="527"/>
                    <a:pt x="333" y="527"/>
                    <a:pt x="333" y="527"/>
                  </a:cubicBezTo>
                  <a:cubicBezTo>
                    <a:pt x="333" y="527"/>
                    <a:pt x="334" y="511"/>
                    <a:pt x="343" y="510"/>
                  </a:cubicBezTo>
                  <a:cubicBezTo>
                    <a:pt x="352" y="509"/>
                    <a:pt x="360" y="517"/>
                    <a:pt x="372" y="520"/>
                  </a:cubicBezTo>
                  <a:cubicBezTo>
                    <a:pt x="383" y="522"/>
                    <a:pt x="388" y="503"/>
                    <a:pt x="388" y="503"/>
                  </a:cubicBezTo>
                  <a:cubicBezTo>
                    <a:pt x="378" y="495"/>
                    <a:pt x="378" y="495"/>
                    <a:pt x="378" y="495"/>
                  </a:cubicBezTo>
                  <a:cubicBezTo>
                    <a:pt x="395" y="480"/>
                    <a:pt x="395" y="480"/>
                    <a:pt x="395" y="480"/>
                  </a:cubicBezTo>
                  <a:cubicBezTo>
                    <a:pt x="407" y="466"/>
                    <a:pt x="407" y="466"/>
                    <a:pt x="407" y="466"/>
                  </a:cubicBezTo>
                  <a:cubicBezTo>
                    <a:pt x="407" y="466"/>
                    <a:pt x="418" y="459"/>
                    <a:pt x="430" y="456"/>
                  </a:cubicBezTo>
                  <a:cubicBezTo>
                    <a:pt x="442" y="453"/>
                    <a:pt x="447" y="436"/>
                    <a:pt x="447" y="436"/>
                  </a:cubicBezTo>
                  <a:cubicBezTo>
                    <a:pt x="447" y="436"/>
                    <a:pt x="458" y="434"/>
                    <a:pt x="468" y="430"/>
                  </a:cubicBezTo>
                  <a:cubicBezTo>
                    <a:pt x="479" y="426"/>
                    <a:pt x="488" y="408"/>
                    <a:pt x="488" y="408"/>
                  </a:cubicBezTo>
                  <a:cubicBezTo>
                    <a:pt x="488" y="408"/>
                    <a:pt x="508" y="401"/>
                    <a:pt x="518" y="389"/>
                  </a:cubicBezTo>
                  <a:cubicBezTo>
                    <a:pt x="529" y="376"/>
                    <a:pt x="516" y="353"/>
                    <a:pt x="516" y="353"/>
                  </a:cubicBezTo>
                  <a:lnTo>
                    <a:pt x="498" y="375"/>
                  </a:lnTo>
                  <a:close/>
                  <a:moveTo>
                    <a:pt x="815" y="215"/>
                  </a:moveTo>
                  <a:cubicBezTo>
                    <a:pt x="823" y="210"/>
                    <a:pt x="831" y="213"/>
                    <a:pt x="841" y="205"/>
                  </a:cubicBezTo>
                  <a:cubicBezTo>
                    <a:pt x="851" y="197"/>
                    <a:pt x="847" y="183"/>
                    <a:pt x="839" y="176"/>
                  </a:cubicBezTo>
                  <a:cubicBezTo>
                    <a:pt x="831" y="168"/>
                    <a:pt x="821" y="186"/>
                    <a:pt x="821" y="186"/>
                  </a:cubicBezTo>
                  <a:cubicBezTo>
                    <a:pt x="821" y="186"/>
                    <a:pt x="815" y="186"/>
                    <a:pt x="806" y="184"/>
                  </a:cubicBezTo>
                  <a:cubicBezTo>
                    <a:pt x="798" y="181"/>
                    <a:pt x="780" y="195"/>
                    <a:pt x="768" y="192"/>
                  </a:cubicBezTo>
                  <a:cubicBezTo>
                    <a:pt x="756" y="189"/>
                    <a:pt x="761" y="145"/>
                    <a:pt x="761" y="145"/>
                  </a:cubicBezTo>
                  <a:cubicBezTo>
                    <a:pt x="777" y="120"/>
                    <a:pt x="777" y="120"/>
                    <a:pt x="777" y="120"/>
                  </a:cubicBezTo>
                  <a:cubicBezTo>
                    <a:pt x="777" y="120"/>
                    <a:pt x="777" y="102"/>
                    <a:pt x="767" y="103"/>
                  </a:cubicBezTo>
                  <a:cubicBezTo>
                    <a:pt x="756" y="103"/>
                    <a:pt x="756" y="119"/>
                    <a:pt x="756" y="129"/>
                  </a:cubicBezTo>
                  <a:cubicBezTo>
                    <a:pt x="755" y="138"/>
                    <a:pt x="743" y="146"/>
                    <a:pt x="743" y="146"/>
                  </a:cubicBezTo>
                  <a:cubicBezTo>
                    <a:pt x="740" y="126"/>
                    <a:pt x="740" y="126"/>
                    <a:pt x="740" y="126"/>
                  </a:cubicBezTo>
                  <a:cubicBezTo>
                    <a:pt x="726" y="113"/>
                    <a:pt x="726" y="113"/>
                    <a:pt x="726" y="113"/>
                  </a:cubicBezTo>
                  <a:cubicBezTo>
                    <a:pt x="726" y="113"/>
                    <a:pt x="750" y="82"/>
                    <a:pt x="750" y="62"/>
                  </a:cubicBezTo>
                  <a:cubicBezTo>
                    <a:pt x="751" y="42"/>
                    <a:pt x="717" y="41"/>
                    <a:pt x="717" y="41"/>
                  </a:cubicBezTo>
                  <a:cubicBezTo>
                    <a:pt x="720" y="27"/>
                    <a:pt x="720" y="27"/>
                    <a:pt x="720" y="27"/>
                  </a:cubicBezTo>
                  <a:cubicBezTo>
                    <a:pt x="707" y="25"/>
                    <a:pt x="707" y="25"/>
                    <a:pt x="707" y="25"/>
                  </a:cubicBezTo>
                  <a:cubicBezTo>
                    <a:pt x="692" y="11"/>
                    <a:pt x="692" y="11"/>
                    <a:pt x="692" y="11"/>
                  </a:cubicBezTo>
                  <a:cubicBezTo>
                    <a:pt x="699" y="0"/>
                    <a:pt x="699" y="0"/>
                    <a:pt x="699" y="0"/>
                  </a:cubicBezTo>
                  <a:cubicBezTo>
                    <a:pt x="679" y="12"/>
                    <a:pt x="679" y="12"/>
                    <a:pt x="679" y="12"/>
                  </a:cubicBezTo>
                  <a:cubicBezTo>
                    <a:pt x="692" y="35"/>
                    <a:pt x="692" y="35"/>
                    <a:pt x="692" y="35"/>
                  </a:cubicBezTo>
                  <a:cubicBezTo>
                    <a:pt x="686" y="60"/>
                    <a:pt x="686" y="60"/>
                    <a:pt x="686" y="60"/>
                  </a:cubicBezTo>
                  <a:cubicBezTo>
                    <a:pt x="701" y="66"/>
                    <a:pt x="701" y="66"/>
                    <a:pt x="701" y="66"/>
                  </a:cubicBezTo>
                  <a:cubicBezTo>
                    <a:pt x="692" y="70"/>
                    <a:pt x="692" y="70"/>
                    <a:pt x="692" y="70"/>
                  </a:cubicBezTo>
                  <a:cubicBezTo>
                    <a:pt x="696" y="84"/>
                    <a:pt x="696" y="84"/>
                    <a:pt x="696" y="84"/>
                  </a:cubicBezTo>
                  <a:cubicBezTo>
                    <a:pt x="712" y="89"/>
                    <a:pt x="712" y="89"/>
                    <a:pt x="712" y="89"/>
                  </a:cubicBezTo>
                  <a:cubicBezTo>
                    <a:pt x="696" y="97"/>
                    <a:pt x="696" y="97"/>
                    <a:pt x="696" y="97"/>
                  </a:cubicBezTo>
                  <a:cubicBezTo>
                    <a:pt x="705" y="102"/>
                    <a:pt x="705" y="102"/>
                    <a:pt x="705" y="102"/>
                  </a:cubicBezTo>
                  <a:cubicBezTo>
                    <a:pt x="705" y="102"/>
                    <a:pt x="702" y="116"/>
                    <a:pt x="702" y="122"/>
                  </a:cubicBezTo>
                  <a:cubicBezTo>
                    <a:pt x="702" y="129"/>
                    <a:pt x="715" y="136"/>
                    <a:pt x="715" y="136"/>
                  </a:cubicBezTo>
                  <a:cubicBezTo>
                    <a:pt x="702" y="138"/>
                    <a:pt x="702" y="138"/>
                    <a:pt x="702" y="138"/>
                  </a:cubicBezTo>
                  <a:cubicBezTo>
                    <a:pt x="694" y="148"/>
                    <a:pt x="694" y="148"/>
                    <a:pt x="694" y="148"/>
                  </a:cubicBezTo>
                  <a:cubicBezTo>
                    <a:pt x="705" y="154"/>
                    <a:pt x="705" y="154"/>
                    <a:pt x="705" y="154"/>
                  </a:cubicBezTo>
                  <a:cubicBezTo>
                    <a:pt x="705" y="154"/>
                    <a:pt x="684" y="174"/>
                    <a:pt x="682" y="185"/>
                  </a:cubicBezTo>
                  <a:cubicBezTo>
                    <a:pt x="681" y="196"/>
                    <a:pt x="691" y="199"/>
                    <a:pt x="691" y="199"/>
                  </a:cubicBezTo>
                  <a:cubicBezTo>
                    <a:pt x="691" y="199"/>
                    <a:pt x="669" y="203"/>
                    <a:pt x="656" y="209"/>
                  </a:cubicBezTo>
                  <a:cubicBezTo>
                    <a:pt x="643" y="214"/>
                    <a:pt x="646" y="217"/>
                    <a:pt x="630" y="229"/>
                  </a:cubicBezTo>
                  <a:cubicBezTo>
                    <a:pt x="613" y="242"/>
                    <a:pt x="599" y="243"/>
                    <a:pt x="578" y="255"/>
                  </a:cubicBezTo>
                  <a:cubicBezTo>
                    <a:pt x="557" y="268"/>
                    <a:pt x="576" y="302"/>
                    <a:pt x="576" y="302"/>
                  </a:cubicBezTo>
                  <a:cubicBezTo>
                    <a:pt x="576" y="302"/>
                    <a:pt x="599" y="300"/>
                    <a:pt x="609" y="302"/>
                  </a:cubicBezTo>
                  <a:cubicBezTo>
                    <a:pt x="619" y="304"/>
                    <a:pt x="609" y="323"/>
                    <a:pt x="609" y="338"/>
                  </a:cubicBezTo>
                  <a:cubicBezTo>
                    <a:pt x="610" y="354"/>
                    <a:pt x="593" y="353"/>
                    <a:pt x="576" y="359"/>
                  </a:cubicBezTo>
                  <a:cubicBezTo>
                    <a:pt x="559" y="365"/>
                    <a:pt x="567" y="370"/>
                    <a:pt x="567" y="370"/>
                  </a:cubicBezTo>
                  <a:cubicBezTo>
                    <a:pt x="557" y="381"/>
                    <a:pt x="557" y="381"/>
                    <a:pt x="557" y="381"/>
                  </a:cubicBezTo>
                  <a:cubicBezTo>
                    <a:pt x="557" y="381"/>
                    <a:pt x="575" y="394"/>
                    <a:pt x="589" y="390"/>
                  </a:cubicBezTo>
                  <a:cubicBezTo>
                    <a:pt x="602" y="385"/>
                    <a:pt x="633" y="351"/>
                    <a:pt x="644" y="340"/>
                  </a:cubicBezTo>
                  <a:cubicBezTo>
                    <a:pt x="655" y="329"/>
                    <a:pt x="682" y="321"/>
                    <a:pt x="687" y="321"/>
                  </a:cubicBezTo>
                  <a:cubicBezTo>
                    <a:pt x="692" y="320"/>
                    <a:pt x="697" y="308"/>
                    <a:pt x="697" y="308"/>
                  </a:cubicBezTo>
                  <a:cubicBezTo>
                    <a:pt x="697" y="308"/>
                    <a:pt x="704" y="305"/>
                    <a:pt x="715" y="301"/>
                  </a:cubicBezTo>
                  <a:cubicBezTo>
                    <a:pt x="726" y="296"/>
                    <a:pt x="715" y="277"/>
                    <a:pt x="715" y="277"/>
                  </a:cubicBezTo>
                  <a:cubicBezTo>
                    <a:pt x="715" y="277"/>
                    <a:pt x="725" y="269"/>
                    <a:pt x="738" y="263"/>
                  </a:cubicBezTo>
                  <a:cubicBezTo>
                    <a:pt x="752" y="257"/>
                    <a:pt x="762" y="269"/>
                    <a:pt x="774" y="266"/>
                  </a:cubicBezTo>
                  <a:cubicBezTo>
                    <a:pt x="786" y="264"/>
                    <a:pt x="782" y="240"/>
                    <a:pt x="782" y="240"/>
                  </a:cubicBezTo>
                  <a:cubicBezTo>
                    <a:pt x="782" y="240"/>
                    <a:pt x="793" y="237"/>
                    <a:pt x="805" y="236"/>
                  </a:cubicBezTo>
                  <a:cubicBezTo>
                    <a:pt x="816" y="235"/>
                    <a:pt x="808" y="221"/>
                    <a:pt x="815" y="215"/>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386" name="Freeform 9"/>
            <p:cNvSpPr>
              <a:spLocks noEditPoints="1"/>
            </p:cNvSpPr>
            <p:nvPr/>
          </p:nvSpPr>
          <p:spPr bwMode="auto">
            <a:xfrm>
              <a:off x="6286500" y="3718322"/>
              <a:ext cx="795338" cy="694134"/>
            </a:xfrm>
            <a:custGeom>
              <a:avLst/>
              <a:gdLst>
                <a:gd name="T0" fmla="*/ 2147483647 w 1898"/>
                <a:gd name="T1" fmla="*/ 2147483647 h 1774"/>
                <a:gd name="T2" fmla="*/ 2147483647 w 1898"/>
                <a:gd name="T3" fmla="*/ 2147483647 h 1774"/>
                <a:gd name="T4" fmla="*/ 2147483647 w 1898"/>
                <a:gd name="T5" fmla="*/ 2147483647 h 1774"/>
                <a:gd name="T6" fmla="*/ 2147483647 w 1898"/>
                <a:gd name="T7" fmla="*/ 2147483647 h 1774"/>
                <a:gd name="T8" fmla="*/ 2147483647 w 1898"/>
                <a:gd name="T9" fmla="*/ 2147483647 h 1774"/>
                <a:gd name="T10" fmla="*/ 2147483647 w 1898"/>
                <a:gd name="T11" fmla="*/ 2147483647 h 1774"/>
                <a:gd name="T12" fmla="*/ 2147483647 w 1898"/>
                <a:gd name="T13" fmla="*/ 2147483647 h 1774"/>
                <a:gd name="T14" fmla="*/ 2147483647 w 1898"/>
                <a:gd name="T15" fmla="*/ 2147483647 h 1774"/>
                <a:gd name="T16" fmla="*/ 2147483647 w 1898"/>
                <a:gd name="T17" fmla="*/ 2147483647 h 1774"/>
                <a:gd name="T18" fmla="*/ 2147483647 w 1898"/>
                <a:gd name="T19" fmla="*/ 2147483647 h 1774"/>
                <a:gd name="T20" fmla="*/ 2147483647 w 1898"/>
                <a:gd name="T21" fmla="*/ 2147483647 h 1774"/>
                <a:gd name="T22" fmla="*/ 2147483647 w 1898"/>
                <a:gd name="T23" fmla="*/ 2147483647 h 1774"/>
                <a:gd name="T24" fmla="*/ 2147483647 w 1898"/>
                <a:gd name="T25" fmla="*/ 2147483647 h 1774"/>
                <a:gd name="T26" fmla="*/ 2147483647 w 1898"/>
                <a:gd name="T27" fmla="*/ 2147483647 h 1774"/>
                <a:gd name="T28" fmla="*/ 2147483647 w 1898"/>
                <a:gd name="T29" fmla="*/ 2147483647 h 1774"/>
                <a:gd name="T30" fmla="*/ 2147483647 w 1898"/>
                <a:gd name="T31" fmla="*/ 2147483647 h 1774"/>
                <a:gd name="T32" fmla="*/ 2147483647 w 1898"/>
                <a:gd name="T33" fmla="*/ 2147483647 h 1774"/>
                <a:gd name="T34" fmla="*/ 2147483647 w 1898"/>
                <a:gd name="T35" fmla="*/ 2147483647 h 1774"/>
                <a:gd name="T36" fmla="*/ 2147483647 w 1898"/>
                <a:gd name="T37" fmla="*/ 2147483647 h 1774"/>
                <a:gd name="T38" fmla="*/ 2147483647 w 1898"/>
                <a:gd name="T39" fmla="*/ 2147483647 h 1774"/>
                <a:gd name="T40" fmla="*/ 2147483647 w 1898"/>
                <a:gd name="T41" fmla="*/ 2147483647 h 1774"/>
                <a:gd name="T42" fmla="*/ 2147483647 w 1898"/>
                <a:gd name="T43" fmla="*/ 2147483647 h 1774"/>
                <a:gd name="T44" fmla="*/ 2147483647 w 1898"/>
                <a:gd name="T45" fmla="*/ 2147483647 h 1774"/>
                <a:gd name="T46" fmla="*/ 2147483647 w 1898"/>
                <a:gd name="T47" fmla="*/ 2147483647 h 1774"/>
                <a:gd name="T48" fmla="*/ 2147483647 w 1898"/>
                <a:gd name="T49" fmla="*/ 2147483647 h 1774"/>
                <a:gd name="T50" fmla="*/ 2147483647 w 1898"/>
                <a:gd name="T51" fmla="*/ 2147483647 h 1774"/>
                <a:gd name="T52" fmla="*/ 2147483647 w 1898"/>
                <a:gd name="T53" fmla="*/ 2147483647 h 1774"/>
                <a:gd name="T54" fmla="*/ 2147483647 w 1898"/>
                <a:gd name="T55" fmla="*/ 2147483647 h 1774"/>
                <a:gd name="T56" fmla="*/ 2147483647 w 1898"/>
                <a:gd name="T57" fmla="*/ 2147483647 h 1774"/>
                <a:gd name="T58" fmla="*/ 2147483647 w 1898"/>
                <a:gd name="T59" fmla="*/ 2147483647 h 1774"/>
                <a:gd name="T60" fmla="*/ 2147483647 w 1898"/>
                <a:gd name="T61" fmla="*/ 2147483647 h 1774"/>
                <a:gd name="T62" fmla="*/ 2147483647 w 1898"/>
                <a:gd name="T63" fmla="*/ 2147483647 h 1774"/>
                <a:gd name="T64" fmla="*/ 2147483647 w 1898"/>
                <a:gd name="T65" fmla="*/ 2147483647 h 1774"/>
                <a:gd name="T66" fmla="*/ 2147483647 w 1898"/>
                <a:gd name="T67" fmla="*/ 2147483647 h 1774"/>
                <a:gd name="T68" fmla="*/ 2147483647 w 1898"/>
                <a:gd name="T69" fmla="*/ 2147483647 h 1774"/>
                <a:gd name="T70" fmla="*/ 2147483647 w 1898"/>
                <a:gd name="T71" fmla="*/ 2147483647 h 1774"/>
                <a:gd name="T72" fmla="*/ 2147483647 w 1898"/>
                <a:gd name="T73" fmla="*/ 2147483647 h 1774"/>
                <a:gd name="T74" fmla="*/ 2147483647 w 1898"/>
                <a:gd name="T75" fmla="*/ 2147483647 h 1774"/>
                <a:gd name="T76" fmla="*/ 2147483647 w 1898"/>
                <a:gd name="T77" fmla="*/ 2147483647 h 1774"/>
                <a:gd name="T78" fmla="*/ 2147483647 w 1898"/>
                <a:gd name="T79" fmla="*/ 2147483647 h 1774"/>
                <a:gd name="T80" fmla="*/ 2147483647 w 1898"/>
                <a:gd name="T81" fmla="*/ 2147483647 h 1774"/>
                <a:gd name="T82" fmla="*/ 2147483647 w 1898"/>
                <a:gd name="T83" fmla="*/ 2147483647 h 1774"/>
                <a:gd name="T84" fmla="*/ 2147483647 w 1898"/>
                <a:gd name="T85" fmla="*/ 2147483647 h 1774"/>
                <a:gd name="T86" fmla="*/ 2147483647 w 1898"/>
                <a:gd name="T87" fmla="*/ 2147483647 h 1774"/>
                <a:gd name="T88" fmla="*/ 2147483647 w 1898"/>
                <a:gd name="T89" fmla="*/ 2147483647 h 1774"/>
                <a:gd name="T90" fmla="*/ 2147483647 w 1898"/>
                <a:gd name="T91" fmla="*/ 2147483647 h 1774"/>
                <a:gd name="T92" fmla="*/ 2147483647 w 1898"/>
                <a:gd name="T93" fmla="*/ 2147483647 h 1774"/>
                <a:gd name="T94" fmla="*/ 2147483647 w 1898"/>
                <a:gd name="T95" fmla="*/ 2147483647 h 1774"/>
                <a:gd name="T96" fmla="*/ 2147483647 w 1898"/>
                <a:gd name="T97" fmla="*/ 2147483647 h 1774"/>
                <a:gd name="T98" fmla="*/ 2147483647 w 1898"/>
                <a:gd name="T99" fmla="*/ 2147483647 h 1774"/>
                <a:gd name="T100" fmla="*/ 2147483647 w 1898"/>
                <a:gd name="T101" fmla="*/ 2147483647 h 1774"/>
                <a:gd name="T102" fmla="*/ 2147483647 w 1898"/>
                <a:gd name="T103" fmla="*/ 2147483647 h 1774"/>
                <a:gd name="T104" fmla="*/ 2147483647 w 1898"/>
                <a:gd name="T105" fmla="*/ 2147483647 h 1774"/>
                <a:gd name="T106" fmla="*/ 2147483647 w 1898"/>
                <a:gd name="T107" fmla="*/ 2147483647 h 1774"/>
                <a:gd name="T108" fmla="*/ 2147483647 w 1898"/>
                <a:gd name="T109" fmla="*/ 2147483647 h 1774"/>
                <a:gd name="T110" fmla="*/ 2147483647 w 1898"/>
                <a:gd name="T111" fmla="*/ 2147483647 h 177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898"/>
                <a:gd name="T169" fmla="*/ 0 h 1774"/>
                <a:gd name="T170" fmla="*/ 1898 w 1898"/>
                <a:gd name="T171" fmla="*/ 1774 h 177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898" h="1774">
                  <a:moveTo>
                    <a:pt x="1024" y="43"/>
                  </a:moveTo>
                  <a:cubicBezTo>
                    <a:pt x="1014" y="29"/>
                    <a:pt x="990" y="54"/>
                    <a:pt x="999" y="65"/>
                  </a:cubicBezTo>
                  <a:cubicBezTo>
                    <a:pt x="1008" y="75"/>
                    <a:pt x="1024" y="43"/>
                    <a:pt x="1024" y="43"/>
                  </a:cubicBezTo>
                  <a:close/>
                  <a:moveTo>
                    <a:pt x="986" y="1341"/>
                  </a:moveTo>
                  <a:cubicBezTo>
                    <a:pt x="972" y="1343"/>
                    <a:pt x="954" y="1348"/>
                    <a:pt x="961" y="1354"/>
                  </a:cubicBezTo>
                  <a:cubicBezTo>
                    <a:pt x="968" y="1360"/>
                    <a:pt x="971" y="1367"/>
                    <a:pt x="971" y="1367"/>
                  </a:cubicBezTo>
                  <a:cubicBezTo>
                    <a:pt x="985" y="1367"/>
                    <a:pt x="999" y="1359"/>
                    <a:pt x="999" y="1359"/>
                  </a:cubicBezTo>
                  <a:cubicBezTo>
                    <a:pt x="1007" y="1359"/>
                    <a:pt x="1007" y="1359"/>
                    <a:pt x="1007" y="1359"/>
                  </a:cubicBezTo>
                  <a:cubicBezTo>
                    <a:pt x="1011" y="1356"/>
                    <a:pt x="1011" y="1356"/>
                    <a:pt x="1011" y="1356"/>
                  </a:cubicBezTo>
                  <a:cubicBezTo>
                    <a:pt x="1022" y="1356"/>
                    <a:pt x="1022" y="1356"/>
                    <a:pt x="1022" y="1356"/>
                  </a:cubicBezTo>
                  <a:cubicBezTo>
                    <a:pt x="1026" y="1351"/>
                    <a:pt x="1026" y="1351"/>
                    <a:pt x="1026" y="1351"/>
                  </a:cubicBezTo>
                  <a:cubicBezTo>
                    <a:pt x="1008" y="1349"/>
                    <a:pt x="1008" y="1349"/>
                    <a:pt x="1008" y="1349"/>
                  </a:cubicBezTo>
                  <a:cubicBezTo>
                    <a:pt x="1008" y="1349"/>
                    <a:pt x="1000" y="1340"/>
                    <a:pt x="986" y="1341"/>
                  </a:cubicBezTo>
                  <a:close/>
                  <a:moveTo>
                    <a:pt x="1869" y="774"/>
                  </a:moveTo>
                  <a:cubicBezTo>
                    <a:pt x="1869" y="774"/>
                    <a:pt x="1866" y="733"/>
                    <a:pt x="1865" y="727"/>
                  </a:cubicBezTo>
                  <a:cubicBezTo>
                    <a:pt x="1863" y="721"/>
                    <a:pt x="1843" y="720"/>
                    <a:pt x="1843" y="720"/>
                  </a:cubicBezTo>
                  <a:cubicBezTo>
                    <a:pt x="1843" y="706"/>
                    <a:pt x="1843" y="706"/>
                    <a:pt x="1843" y="706"/>
                  </a:cubicBezTo>
                  <a:cubicBezTo>
                    <a:pt x="1830" y="698"/>
                    <a:pt x="1830" y="698"/>
                    <a:pt x="1830" y="698"/>
                  </a:cubicBezTo>
                  <a:cubicBezTo>
                    <a:pt x="1830" y="698"/>
                    <a:pt x="1835" y="681"/>
                    <a:pt x="1830" y="674"/>
                  </a:cubicBezTo>
                  <a:cubicBezTo>
                    <a:pt x="1825" y="667"/>
                    <a:pt x="1805" y="660"/>
                    <a:pt x="1805" y="660"/>
                  </a:cubicBezTo>
                  <a:cubicBezTo>
                    <a:pt x="1805" y="660"/>
                    <a:pt x="1840" y="654"/>
                    <a:pt x="1842" y="641"/>
                  </a:cubicBezTo>
                  <a:cubicBezTo>
                    <a:pt x="1844" y="627"/>
                    <a:pt x="1822" y="623"/>
                    <a:pt x="1822" y="623"/>
                  </a:cubicBezTo>
                  <a:cubicBezTo>
                    <a:pt x="1822" y="623"/>
                    <a:pt x="1815" y="602"/>
                    <a:pt x="1804" y="603"/>
                  </a:cubicBezTo>
                  <a:cubicBezTo>
                    <a:pt x="1792" y="604"/>
                    <a:pt x="1797" y="622"/>
                    <a:pt x="1797" y="622"/>
                  </a:cubicBezTo>
                  <a:cubicBezTo>
                    <a:pt x="1783" y="619"/>
                    <a:pt x="1783" y="619"/>
                    <a:pt x="1783" y="619"/>
                  </a:cubicBezTo>
                  <a:cubicBezTo>
                    <a:pt x="1783" y="619"/>
                    <a:pt x="1796" y="578"/>
                    <a:pt x="1796" y="568"/>
                  </a:cubicBezTo>
                  <a:cubicBezTo>
                    <a:pt x="1795" y="559"/>
                    <a:pt x="1775" y="557"/>
                    <a:pt x="1771" y="547"/>
                  </a:cubicBezTo>
                  <a:cubicBezTo>
                    <a:pt x="1768" y="538"/>
                    <a:pt x="1781" y="521"/>
                    <a:pt x="1777" y="507"/>
                  </a:cubicBezTo>
                  <a:cubicBezTo>
                    <a:pt x="1773" y="494"/>
                    <a:pt x="1713" y="465"/>
                    <a:pt x="1713" y="465"/>
                  </a:cubicBezTo>
                  <a:cubicBezTo>
                    <a:pt x="1707" y="471"/>
                    <a:pt x="1707" y="471"/>
                    <a:pt x="1707" y="471"/>
                  </a:cubicBezTo>
                  <a:cubicBezTo>
                    <a:pt x="1707" y="471"/>
                    <a:pt x="1679" y="439"/>
                    <a:pt x="1677" y="417"/>
                  </a:cubicBezTo>
                  <a:cubicBezTo>
                    <a:pt x="1676" y="394"/>
                    <a:pt x="1685" y="381"/>
                    <a:pt x="1685" y="361"/>
                  </a:cubicBezTo>
                  <a:cubicBezTo>
                    <a:pt x="1685" y="341"/>
                    <a:pt x="1666" y="298"/>
                    <a:pt x="1662" y="282"/>
                  </a:cubicBezTo>
                  <a:cubicBezTo>
                    <a:pt x="1658" y="266"/>
                    <a:pt x="1669" y="256"/>
                    <a:pt x="1671" y="247"/>
                  </a:cubicBezTo>
                  <a:cubicBezTo>
                    <a:pt x="1673" y="238"/>
                    <a:pt x="1666" y="200"/>
                    <a:pt x="1666" y="200"/>
                  </a:cubicBezTo>
                  <a:cubicBezTo>
                    <a:pt x="1649" y="192"/>
                    <a:pt x="1649" y="192"/>
                    <a:pt x="1649" y="192"/>
                  </a:cubicBezTo>
                  <a:cubicBezTo>
                    <a:pt x="1649" y="192"/>
                    <a:pt x="1635" y="177"/>
                    <a:pt x="1625" y="177"/>
                  </a:cubicBezTo>
                  <a:cubicBezTo>
                    <a:pt x="1615" y="176"/>
                    <a:pt x="1609" y="191"/>
                    <a:pt x="1609" y="191"/>
                  </a:cubicBezTo>
                  <a:cubicBezTo>
                    <a:pt x="1609" y="191"/>
                    <a:pt x="1602" y="176"/>
                    <a:pt x="1601" y="167"/>
                  </a:cubicBezTo>
                  <a:cubicBezTo>
                    <a:pt x="1600" y="159"/>
                    <a:pt x="1607" y="135"/>
                    <a:pt x="1607" y="135"/>
                  </a:cubicBezTo>
                  <a:cubicBezTo>
                    <a:pt x="1596" y="120"/>
                    <a:pt x="1596" y="120"/>
                    <a:pt x="1596" y="120"/>
                  </a:cubicBezTo>
                  <a:cubicBezTo>
                    <a:pt x="1596" y="64"/>
                    <a:pt x="1596" y="64"/>
                    <a:pt x="1596" y="64"/>
                  </a:cubicBezTo>
                  <a:cubicBezTo>
                    <a:pt x="1596" y="64"/>
                    <a:pt x="1575" y="50"/>
                    <a:pt x="1578" y="41"/>
                  </a:cubicBezTo>
                  <a:cubicBezTo>
                    <a:pt x="1582" y="32"/>
                    <a:pt x="1586" y="20"/>
                    <a:pt x="1581" y="15"/>
                  </a:cubicBezTo>
                  <a:cubicBezTo>
                    <a:pt x="1576" y="11"/>
                    <a:pt x="1564" y="9"/>
                    <a:pt x="1564" y="9"/>
                  </a:cubicBezTo>
                  <a:cubicBezTo>
                    <a:pt x="1565" y="0"/>
                    <a:pt x="1565" y="0"/>
                    <a:pt x="1565" y="0"/>
                  </a:cubicBezTo>
                  <a:cubicBezTo>
                    <a:pt x="1545" y="5"/>
                    <a:pt x="1545" y="5"/>
                    <a:pt x="1545" y="5"/>
                  </a:cubicBezTo>
                  <a:cubicBezTo>
                    <a:pt x="1541" y="18"/>
                    <a:pt x="1541" y="18"/>
                    <a:pt x="1541" y="18"/>
                  </a:cubicBezTo>
                  <a:cubicBezTo>
                    <a:pt x="1541" y="18"/>
                    <a:pt x="1529" y="26"/>
                    <a:pt x="1523" y="30"/>
                  </a:cubicBezTo>
                  <a:cubicBezTo>
                    <a:pt x="1518" y="34"/>
                    <a:pt x="1531" y="60"/>
                    <a:pt x="1531" y="70"/>
                  </a:cubicBezTo>
                  <a:cubicBezTo>
                    <a:pt x="1530" y="81"/>
                    <a:pt x="1496" y="118"/>
                    <a:pt x="1496" y="118"/>
                  </a:cubicBezTo>
                  <a:cubicBezTo>
                    <a:pt x="1507" y="127"/>
                    <a:pt x="1507" y="127"/>
                    <a:pt x="1507" y="127"/>
                  </a:cubicBezTo>
                  <a:cubicBezTo>
                    <a:pt x="1507" y="127"/>
                    <a:pt x="1492" y="147"/>
                    <a:pt x="1490" y="155"/>
                  </a:cubicBezTo>
                  <a:cubicBezTo>
                    <a:pt x="1488" y="163"/>
                    <a:pt x="1494" y="189"/>
                    <a:pt x="1494" y="189"/>
                  </a:cubicBezTo>
                  <a:cubicBezTo>
                    <a:pt x="1494" y="189"/>
                    <a:pt x="1473" y="273"/>
                    <a:pt x="1472" y="285"/>
                  </a:cubicBezTo>
                  <a:cubicBezTo>
                    <a:pt x="1471" y="296"/>
                    <a:pt x="1444" y="325"/>
                    <a:pt x="1444" y="325"/>
                  </a:cubicBezTo>
                  <a:cubicBezTo>
                    <a:pt x="1444" y="325"/>
                    <a:pt x="1445" y="358"/>
                    <a:pt x="1428" y="366"/>
                  </a:cubicBezTo>
                  <a:cubicBezTo>
                    <a:pt x="1411" y="373"/>
                    <a:pt x="1375" y="381"/>
                    <a:pt x="1375" y="381"/>
                  </a:cubicBezTo>
                  <a:cubicBezTo>
                    <a:pt x="1375" y="381"/>
                    <a:pt x="1354" y="347"/>
                    <a:pt x="1349" y="337"/>
                  </a:cubicBezTo>
                  <a:cubicBezTo>
                    <a:pt x="1344" y="328"/>
                    <a:pt x="1303" y="314"/>
                    <a:pt x="1283" y="306"/>
                  </a:cubicBezTo>
                  <a:cubicBezTo>
                    <a:pt x="1262" y="299"/>
                    <a:pt x="1249" y="266"/>
                    <a:pt x="1246" y="262"/>
                  </a:cubicBezTo>
                  <a:cubicBezTo>
                    <a:pt x="1243" y="259"/>
                    <a:pt x="1223" y="260"/>
                    <a:pt x="1223" y="260"/>
                  </a:cubicBezTo>
                  <a:cubicBezTo>
                    <a:pt x="1207" y="231"/>
                    <a:pt x="1207" y="231"/>
                    <a:pt x="1207" y="231"/>
                  </a:cubicBezTo>
                  <a:cubicBezTo>
                    <a:pt x="1220" y="217"/>
                    <a:pt x="1220" y="217"/>
                    <a:pt x="1220" y="217"/>
                  </a:cubicBezTo>
                  <a:cubicBezTo>
                    <a:pt x="1220" y="217"/>
                    <a:pt x="1213" y="206"/>
                    <a:pt x="1221" y="195"/>
                  </a:cubicBezTo>
                  <a:cubicBezTo>
                    <a:pt x="1229" y="184"/>
                    <a:pt x="1239" y="181"/>
                    <a:pt x="1239" y="181"/>
                  </a:cubicBezTo>
                  <a:cubicBezTo>
                    <a:pt x="1235" y="151"/>
                    <a:pt x="1235" y="151"/>
                    <a:pt x="1235" y="151"/>
                  </a:cubicBezTo>
                  <a:cubicBezTo>
                    <a:pt x="1248" y="139"/>
                    <a:pt x="1248" y="139"/>
                    <a:pt x="1248" y="139"/>
                  </a:cubicBezTo>
                  <a:cubicBezTo>
                    <a:pt x="1248" y="139"/>
                    <a:pt x="1262" y="146"/>
                    <a:pt x="1267" y="144"/>
                  </a:cubicBezTo>
                  <a:cubicBezTo>
                    <a:pt x="1273" y="142"/>
                    <a:pt x="1274" y="119"/>
                    <a:pt x="1274" y="119"/>
                  </a:cubicBezTo>
                  <a:cubicBezTo>
                    <a:pt x="1299" y="95"/>
                    <a:pt x="1299" y="95"/>
                    <a:pt x="1299" y="95"/>
                  </a:cubicBezTo>
                  <a:cubicBezTo>
                    <a:pt x="1299" y="95"/>
                    <a:pt x="1285" y="72"/>
                    <a:pt x="1269" y="69"/>
                  </a:cubicBezTo>
                  <a:cubicBezTo>
                    <a:pt x="1252" y="67"/>
                    <a:pt x="1231" y="92"/>
                    <a:pt x="1231" y="92"/>
                  </a:cubicBezTo>
                  <a:cubicBezTo>
                    <a:pt x="1229" y="78"/>
                    <a:pt x="1229" y="78"/>
                    <a:pt x="1229" y="78"/>
                  </a:cubicBezTo>
                  <a:cubicBezTo>
                    <a:pt x="1209" y="80"/>
                    <a:pt x="1209" y="80"/>
                    <a:pt x="1209" y="80"/>
                  </a:cubicBezTo>
                  <a:cubicBezTo>
                    <a:pt x="1200" y="89"/>
                    <a:pt x="1200" y="89"/>
                    <a:pt x="1200" y="89"/>
                  </a:cubicBezTo>
                  <a:cubicBezTo>
                    <a:pt x="1194" y="78"/>
                    <a:pt x="1194" y="78"/>
                    <a:pt x="1194" y="78"/>
                  </a:cubicBezTo>
                  <a:cubicBezTo>
                    <a:pt x="1170" y="75"/>
                    <a:pt x="1170" y="75"/>
                    <a:pt x="1170" y="75"/>
                  </a:cubicBezTo>
                  <a:cubicBezTo>
                    <a:pt x="1170" y="75"/>
                    <a:pt x="1144" y="56"/>
                    <a:pt x="1139" y="56"/>
                  </a:cubicBezTo>
                  <a:cubicBezTo>
                    <a:pt x="1135" y="57"/>
                    <a:pt x="1101" y="53"/>
                    <a:pt x="1101" y="53"/>
                  </a:cubicBezTo>
                  <a:cubicBezTo>
                    <a:pt x="1101" y="53"/>
                    <a:pt x="1093" y="31"/>
                    <a:pt x="1086" y="28"/>
                  </a:cubicBezTo>
                  <a:cubicBezTo>
                    <a:pt x="1080" y="24"/>
                    <a:pt x="1078" y="38"/>
                    <a:pt x="1078" y="38"/>
                  </a:cubicBezTo>
                  <a:cubicBezTo>
                    <a:pt x="1078" y="38"/>
                    <a:pt x="1053" y="25"/>
                    <a:pt x="1047" y="30"/>
                  </a:cubicBezTo>
                  <a:cubicBezTo>
                    <a:pt x="1041" y="34"/>
                    <a:pt x="1050" y="42"/>
                    <a:pt x="1050" y="42"/>
                  </a:cubicBezTo>
                  <a:cubicBezTo>
                    <a:pt x="1050" y="42"/>
                    <a:pt x="1037" y="41"/>
                    <a:pt x="1035" y="46"/>
                  </a:cubicBezTo>
                  <a:cubicBezTo>
                    <a:pt x="1032" y="52"/>
                    <a:pt x="1049" y="58"/>
                    <a:pt x="1060" y="61"/>
                  </a:cubicBezTo>
                  <a:cubicBezTo>
                    <a:pt x="1071" y="64"/>
                    <a:pt x="1077" y="56"/>
                    <a:pt x="1077" y="56"/>
                  </a:cubicBezTo>
                  <a:cubicBezTo>
                    <a:pt x="1099" y="65"/>
                    <a:pt x="1099" y="65"/>
                    <a:pt x="1099" y="65"/>
                  </a:cubicBezTo>
                  <a:cubicBezTo>
                    <a:pt x="1099" y="65"/>
                    <a:pt x="1077" y="78"/>
                    <a:pt x="1065" y="83"/>
                  </a:cubicBezTo>
                  <a:cubicBezTo>
                    <a:pt x="1054" y="88"/>
                    <a:pt x="1020" y="84"/>
                    <a:pt x="1012" y="86"/>
                  </a:cubicBezTo>
                  <a:cubicBezTo>
                    <a:pt x="1005" y="88"/>
                    <a:pt x="955" y="114"/>
                    <a:pt x="955" y="114"/>
                  </a:cubicBezTo>
                  <a:cubicBezTo>
                    <a:pt x="955" y="114"/>
                    <a:pt x="949" y="131"/>
                    <a:pt x="948" y="142"/>
                  </a:cubicBezTo>
                  <a:cubicBezTo>
                    <a:pt x="947" y="152"/>
                    <a:pt x="968" y="161"/>
                    <a:pt x="968" y="161"/>
                  </a:cubicBezTo>
                  <a:cubicBezTo>
                    <a:pt x="935" y="163"/>
                    <a:pt x="935" y="163"/>
                    <a:pt x="935" y="163"/>
                  </a:cubicBezTo>
                  <a:cubicBezTo>
                    <a:pt x="912" y="185"/>
                    <a:pt x="912" y="185"/>
                    <a:pt x="912" y="185"/>
                  </a:cubicBezTo>
                  <a:cubicBezTo>
                    <a:pt x="912" y="185"/>
                    <a:pt x="916" y="205"/>
                    <a:pt x="910" y="212"/>
                  </a:cubicBezTo>
                  <a:cubicBezTo>
                    <a:pt x="904" y="219"/>
                    <a:pt x="927" y="226"/>
                    <a:pt x="936" y="231"/>
                  </a:cubicBezTo>
                  <a:cubicBezTo>
                    <a:pt x="946" y="235"/>
                    <a:pt x="942" y="256"/>
                    <a:pt x="942" y="256"/>
                  </a:cubicBezTo>
                  <a:cubicBezTo>
                    <a:pt x="927" y="242"/>
                    <a:pt x="927" y="242"/>
                    <a:pt x="927" y="242"/>
                  </a:cubicBezTo>
                  <a:cubicBezTo>
                    <a:pt x="907" y="244"/>
                    <a:pt x="907" y="244"/>
                    <a:pt x="907" y="244"/>
                  </a:cubicBezTo>
                  <a:cubicBezTo>
                    <a:pt x="899" y="256"/>
                    <a:pt x="899" y="256"/>
                    <a:pt x="899" y="256"/>
                  </a:cubicBezTo>
                  <a:cubicBezTo>
                    <a:pt x="872" y="235"/>
                    <a:pt x="872" y="235"/>
                    <a:pt x="872" y="235"/>
                  </a:cubicBezTo>
                  <a:cubicBezTo>
                    <a:pt x="869" y="256"/>
                    <a:pt x="869" y="256"/>
                    <a:pt x="869" y="256"/>
                  </a:cubicBezTo>
                  <a:cubicBezTo>
                    <a:pt x="853" y="261"/>
                    <a:pt x="853" y="261"/>
                    <a:pt x="853" y="261"/>
                  </a:cubicBezTo>
                  <a:cubicBezTo>
                    <a:pt x="856" y="279"/>
                    <a:pt x="856" y="279"/>
                    <a:pt x="856" y="279"/>
                  </a:cubicBezTo>
                  <a:cubicBezTo>
                    <a:pt x="837" y="276"/>
                    <a:pt x="837" y="276"/>
                    <a:pt x="837" y="276"/>
                  </a:cubicBezTo>
                  <a:cubicBezTo>
                    <a:pt x="856" y="232"/>
                    <a:pt x="856" y="232"/>
                    <a:pt x="856" y="232"/>
                  </a:cubicBezTo>
                  <a:cubicBezTo>
                    <a:pt x="856" y="232"/>
                    <a:pt x="851" y="226"/>
                    <a:pt x="848" y="215"/>
                  </a:cubicBezTo>
                  <a:cubicBezTo>
                    <a:pt x="846" y="203"/>
                    <a:pt x="827" y="205"/>
                    <a:pt x="827" y="205"/>
                  </a:cubicBezTo>
                  <a:cubicBezTo>
                    <a:pt x="816" y="187"/>
                    <a:pt x="816" y="187"/>
                    <a:pt x="816" y="187"/>
                  </a:cubicBezTo>
                  <a:cubicBezTo>
                    <a:pt x="816" y="187"/>
                    <a:pt x="825" y="167"/>
                    <a:pt x="814" y="159"/>
                  </a:cubicBezTo>
                  <a:cubicBezTo>
                    <a:pt x="802" y="151"/>
                    <a:pt x="787" y="162"/>
                    <a:pt x="787" y="169"/>
                  </a:cubicBezTo>
                  <a:cubicBezTo>
                    <a:pt x="786" y="176"/>
                    <a:pt x="792" y="176"/>
                    <a:pt x="792" y="176"/>
                  </a:cubicBezTo>
                  <a:cubicBezTo>
                    <a:pt x="788" y="185"/>
                    <a:pt x="788" y="185"/>
                    <a:pt x="788" y="185"/>
                  </a:cubicBezTo>
                  <a:cubicBezTo>
                    <a:pt x="768" y="184"/>
                    <a:pt x="768" y="184"/>
                    <a:pt x="768" y="184"/>
                  </a:cubicBezTo>
                  <a:cubicBezTo>
                    <a:pt x="771" y="202"/>
                    <a:pt x="771" y="202"/>
                    <a:pt x="771" y="202"/>
                  </a:cubicBezTo>
                  <a:cubicBezTo>
                    <a:pt x="758" y="196"/>
                    <a:pt x="758" y="196"/>
                    <a:pt x="758" y="196"/>
                  </a:cubicBezTo>
                  <a:cubicBezTo>
                    <a:pt x="746" y="201"/>
                    <a:pt x="746" y="201"/>
                    <a:pt x="746" y="201"/>
                  </a:cubicBezTo>
                  <a:cubicBezTo>
                    <a:pt x="746" y="201"/>
                    <a:pt x="751" y="209"/>
                    <a:pt x="749" y="219"/>
                  </a:cubicBezTo>
                  <a:cubicBezTo>
                    <a:pt x="747" y="230"/>
                    <a:pt x="731" y="238"/>
                    <a:pt x="731" y="238"/>
                  </a:cubicBezTo>
                  <a:cubicBezTo>
                    <a:pt x="736" y="214"/>
                    <a:pt x="736" y="214"/>
                    <a:pt x="736" y="214"/>
                  </a:cubicBezTo>
                  <a:cubicBezTo>
                    <a:pt x="724" y="229"/>
                    <a:pt x="724" y="229"/>
                    <a:pt x="724" y="229"/>
                  </a:cubicBezTo>
                  <a:cubicBezTo>
                    <a:pt x="724" y="229"/>
                    <a:pt x="713" y="227"/>
                    <a:pt x="706" y="237"/>
                  </a:cubicBezTo>
                  <a:cubicBezTo>
                    <a:pt x="699" y="247"/>
                    <a:pt x="710" y="268"/>
                    <a:pt x="710" y="268"/>
                  </a:cubicBezTo>
                  <a:cubicBezTo>
                    <a:pt x="679" y="255"/>
                    <a:pt x="679" y="255"/>
                    <a:pt x="679" y="255"/>
                  </a:cubicBezTo>
                  <a:cubicBezTo>
                    <a:pt x="676" y="279"/>
                    <a:pt x="676" y="279"/>
                    <a:pt x="676" y="279"/>
                  </a:cubicBezTo>
                  <a:cubicBezTo>
                    <a:pt x="665" y="281"/>
                    <a:pt x="665" y="281"/>
                    <a:pt x="665" y="281"/>
                  </a:cubicBezTo>
                  <a:cubicBezTo>
                    <a:pt x="676" y="298"/>
                    <a:pt x="676" y="298"/>
                    <a:pt x="676" y="298"/>
                  </a:cubicBezTo>
                  <a:cubicBezTo>
                    <a:pt x="688" y="297"/>
                    <a:pt x="688" y="297"/>
                    <a:pt x="688" y="297"/>
                  </a:cubicBezTo>
                  <a:cubicBezTo>
                    <a:pt x="685" y="308"/>
                    <a:pt x="685" y="308"/>
                    <a:pt x="685" y="308"/>
                  </a:cubicBezTo>
                  <a:cubicBezTo>
                    <a:pt x="638" y="312"/>
                    <a:pt x="638" y="312"/>
                    <a:pt x="638" y="312"/>
                  </a:cubicBezTo>
                  <a:cubicBezTo>
                    <a:pt x="638" y="312"/>
                    <a:pt x="624" y="302"/>
                    <a:pt x="614" y="310"/>
                  </a:cubicBezTo>
                  <a:cubicBezTo>
                    <a:pt x="604" y="319"/>
                    <a:pt x="620" y="337"/>
                    <a:pt x="620" y="337"/>
                  </a:cubicBezTo>
                  <a:cubicBezTo>
                    <a:pt x="622" y="359"/>
                    <a:pt x="622" y="359"/>
                    <a:pt x="622" y="359"/>
                  </a:cubicBezTo>
                  <a:cubicBezTo>
                    <a:pt x="616" y="373"/>
                    <a:pt x="616" y="373"/>
                    <a:pt x="616" y="373"/>
                  </a:cubicBezTo>
                  <a:cubicBezTo>
                    <a:pt x="620" y="399"/>
                    <a:pt x="620" y="399"/>
                    <a:pt x="620" y="399"/>
                  </a:cubicBezTo>
                  <a:cubicBezTo>
                    <a:pt x="609" y="400"/>
                    <a:pt x="609" y="400"/>
                    <a:pt x="609" y="400"/>
                  </a:cubicBezTo>
                  <a:cubicBezTo>
                    <a:pt x="606" y="348"/>
                    <a:pt x="606" y="348"/>
                    <a:pt x="606" y="348"/>
                  </a:cubicBezTo>
                  <a:cubicBezTo>
                    <a:pt x="595" y="337"/>
                    <a:pt x="595" y="337"/>
                    <a:pt x="595" y="337"/>
                  </a:cubicBezTo>
                  <a:cubicBezTo>
                    <a:pt x="593" y="316"/>
                    <a:pt x="593" y="316"/>
                    <a:pt x="593" y="316"/>
                  </a:cubicBezTo>
                  <a:cubicBezTo>
                    <a:pt x="580" y="317"/>
                    <a:pt x="580" y="317"/>
                    <a:pt x="580" y="317"/>
                  </a:cubicBezTo>
                  <a:cubicBezTo>
                    <a:pt x="569" y="332"/>
                    <a:pt x="569" y="332"/>
                    <a:pt x="569" y="332"/>
                  </a:cubicBezTo>
                  <a:cubicBezTo>
                    <a:pt x="569" y="332"/>
                    <a:pt x="556" y="344"/>
                    <a:pt x="537" y="360"/>
                  </a:cubicBezTo>
                  <a:cubicBezTo>
                    <a:pt x="519" y="376"/>
                    <a:pt x="531" y="409"/>
                    <a:pt x="531" y="409"/>
                  </a:cubicBezTo>
                  <a:cubicBezTo>
                    <a:pt x="531" y="409"/>
                    <a:pt x="548" y="414"/>
                    <a:pt x="546" y="423"/>
                  </a:cubicBezTo>
                  <a:cubicBezTo>
                    <a:pt x="543" y="433"/>
                    <a:pt x="510" y="445"/>
                    <a:pt x="504" y="448"/>
                  </a:cubicBezTo>
                  <a:cubicBezTo>
                    <a:pt x="498" y="451"/>
                    <a:pt x="501" y="461"/>
                    <a:pt x="501" y="461"/>
                  </a:cubicBezTo>
                  <a:cubicBezTo>
                    <a:pt x="501" y="461"/>
                    <a:pt x="480" y="480"/>
                    <a:pt x="463" y="494"/>
                  </a:cubicBezTo>
                  <a:cubicBezTo>
                    <a:pt x="445" y="507"/>
                    <a:pt x="393" y="512"/>
                    <a:pt x="393" y="512"/>
                  </a:cubicBezTo>
                  <a:cubicBezTo>
                    <a:pt x="359" y="505"/>
                    <a:pt x="359" y="505"/>
                    <a:pt x="359" y="505"/>
                  </a:cubicBezTo>
                  <a:cubicBezTo>
                    <a:pt x="332" y="519"/>
                    <a:pt x="332" y="519"/>
                    <a:pt x="332" y="519"/>
                  </a:cubicBezTo>
                  <a:cubicBezTo>
                    <a:pt x="295" y="524"/>
                    <a:pt x="295" y="524"/>
                    <a:pt x="295" y="524"/>
                  </a:cubicBezTo>
                  <a:cubicBezTo>
                    <a:pt x="290" y="529"/>
                    <a:pt x="290" y="529"/>
                    <a:pt x="290" y="529"/>
                  </a:cubicBezTo>
                  <a:cubicBezTo>
                    <a:pt x="290" y="529"/>
                    <a:pt x="280" y="529"/>
                    <a:pt x="271" y="534"/>
                  </a:cubicBezTo>
                  <a:cubicBezTo>
                    <a:pt x="262" y="538"/>
                    <a:pt x="251" y="549"/>
                    <a:pt x="251" y="549"/>
                  </a:cubicBezTo>
                  <a:cubicBezTo>
                    <a:pt x="251" y="549"/>
                    <a:pt x="232" y="550"/>
                    <a:pt x="218" y="554"/>
                  </a:cubicBezTo>
                  <a:cubicBezTo>
                    <a:pt x="204" y="558"/>
                    <a:pt x="188" y="587"/>
                    <a:pt x="188" y="587"/>
                  </a:cubicBezTo>
                  <a:cubicBezTo>
                    <a:pt x="188" y="587"/>
                    <a:pt x="153" y="595"/>
                    <a:pt x="146" y="599"/>
                  </a:cubicBezTo>
                  <a:cubicBezTo>
                    <a:pt x="138" y="604"/>
                    <a:pt x="103" y="649"/>
                    <a:pt x="103" y="649"/>
                  </a:cubicBezTo>
                  <a:cubicBezTo>
                    <a:pt x="109" y="605"/>
                    <a:pt x="109" y="605"/>
                    <a:pt x="109" y="605"/>
                  </a:cubicBezTo>
                  <a:cubicBezTo>
                    <a:pt x="97" y="612"/>
                    <a:pt x="97" y="612"/>
                    <a:pt x="97" y="612"/>
                  </a:cubicBezTo>
                  <a:cubicBezTo>
                    <a:pt x="83" y="649"/>
                    <a:pt x="83" y="649"/>
                    <a:pt x="83" y="649"/>
                  </a:cubicBezTo>
                  <a:cubicBezTo>
                    <a:pt x="83" y="649"/>
                    <a:pt x="69" y="675"/>
                    <a:pt x="62" y="690"/>
                  </a:cubicBezTo>
                  <a:cubicBezTo>
                    <a:pt x="56" y="705"/>
                    <a:pt x="79" y="711"/>
                    <a:pt x="79" y="711"/>
                  </a:cubicBezTo>
                  <a:cubicBezTo>
                    <a:pt x="79" y="711"/>
                    <a:pt x="59" y="732"/>
                    <a:pt x="49" y="741"/>
                  </a:cubicBezTo>
                  <a:cubicBezTo>
                    <a:pt x="38" y="750"/>
                    <a:pt x="58" y="789"/>
                    <a:pt x="59" y="795"/>
                  </a:cubicBezTo>
                  <a:cubicBezTo>
                    <a:pt x="59" y="802"/>
                    <a:pt x="84" y="845"/>
                    <a:pt x="78" y="849"/>
                  </a:cubicBezTo>
                  <a:cubicBezTo>
                    <a:pt x="72" y="854"/>
                    <a:pt x="48" y="813"/>
                    <a:pt x="48" y="813"/>
                  </a:cubicBezTo>
                  <a:cubicBezTo>
                    <a:pt x="36" y="811"/>
                    <a:pt x="36" y="811"/>
                    <a:pt x="36" y="811"/>
                  </a:cubicBezTo>
                  <a:cubicBezTo>
                    <a:pt x="46" y="841"/>
                    <a:pt x="46" y="841"/>
                    <a:pt x="46" y="841"/>
                  </a:cubicBezTo>
                  <a:cubicBezTo>
                    <a:pt x="23" y="821"/>
                    <a:pt x="23" y="821"/>
                    <a:pt x="23" y="821"/>
                  </a:cubicBezTo>
                  <a:cubicBezTo>
                    <a:pt x="23" y="821"/>
                    <a:pt x="19" y="844"/>
                    <a:pt x="22" y="858"/>
                  </a:cubicBezTo>
                  <a:cubicBezTo>
                    <a:pt x="25" y="872"/>
                    <a:pt x="48" y="907"/>
                    <a:pt x="48" y="907"/>
                  </a:cubicBezTo>
                  <a:cubicBezTo>
                    <a:pt x="48" y="907"/>
                    <a:pt x="37" y="929"/>
                    <a:pt x="35" y="937"/>
                  </a:cubicBezTo>
                  <a:cubicBezTo>
                    <a:pt x="33" y="945"/>
                    <a:pt x="63" y="968"/>
                    <a:pt x="64" y="974"/>
                  </a:cubicBezTo>
                  <a:cubicBezTo>
                    <a:pt x="65" y="981"/>
                    <a:pt x="66" y="1003"/>
                    <a:pt x="60" y="1011"/>
                  </a:cubicBezTo>
                  <a:cubicBezTo>
                    <a:pt x="55" y="1019"/>
                    <a:pt x="68" y="1065"/>
                    <a:pt x="68" y="1065"/>
                  </a:cubicBezTo>
                  <a:cubicBezTo>
                    <a:pt x="68" y="1065"/>
                    <a:pt x="64" y="1067"/>
                    <a:pt x="56" y="1073"/>
                  </a:cubicBezTo>
                  <a:cubicBezTo>
                    <a:pt x="49" y="1079"/>
                    <a:pt x="65" y="1115"/>
                    <a:pt x="65" y="1115"/>
                  </a:cubicBezTo>
                  <a:cubicBezTo>
                    <a:pt x="65" y="1115"/>
                    <a:pt x="85" y="1124"/>
                    <a:pt x="87" y="1141"/>
                  </a:cubicBezTo>
                  <a:cubicBezTo>
                    <a:pt x="89" y="1157"/>
                    <a:pt x="60" y="1186"/>
                    <a:pt x="60" y="1186"/>
                  </a:cubicBezTo>
                  <a:cubicBezTo>
                    <a:pt x="60" y="1186"/>
                    <a:pt x="69" y="1219"/>
                    <a:pt x="52" y="1236"/>
                  </a:cubicBezTo>
                  <a:cubicBezTo>
                    <a:pt x="35" y="1252"/>
                    <a:pt x="4" y="1244"/>
                    <a:pt x="4" y="1244"/>
                  </a:cubicBezTo>
                  <a:cubicBezTo>
                    <a:pt x="0" y="1276"/>
                    <a:pt x="0" y="1276"/>
                    <a:pt x="0" y="1276"/>
                  </a:cubicBezTo>
                  <a:cubicBezTo>
                    <a:pt x="0" y="1276"/>
                    <a:pt x="32" y="1284"/>
                    <a:pt x="41" y="1289"/>
                  </a:cubicBezTo>
                  <a:cubicBezTo>
                    <a:pt x="50" y="1295"/>
                    <a:pt x="56" y="1305"/>
                    <a:pt x="56" y="1305"/>
                  </a:cubicBezTo>
                  <a:cubicBezTo>
                    <a:pt x="73" y="1303"/>
                    <a:pt x="73" y="1303"/>
                    <a:pt x="73" y="1303"/>
                  </a:cubicBezTo>
                  <a:cubicBezTo>
                    <a:pt x="73" y="1303"/>
                    <a:pt x="82" y="1312"/>
                    <a:pt x="96" y="1317"/>
                  </a:cubicBezTo>
                  <a:cubicBezTo>
                    <a:pt x="109" y="1322"/>
                    <a:pt x="140" y="1312"/>
                    <a:pt x="153" y="1311"/>
                  </a:cubicBezTo>
                  <a:cubicBezTo>
                    <a:pt x="165" y="1311"/>
                    <a:pt x="155" y="1295"/>
                    <a:pt x="155" y="1295"/>
                  </a:cubicBezTo>
                  <a:cubicBezTo>
                    <a:pt x="180" y="1297"/>
                    <a:pt x="180" y="1297"/>
                    <a:pt x="180" y="1297"/>
                  </a:cubicBezTo>
                  <a:cubicBezTo>
                    <a:pt x="186" y="1285"/>
                    <a:pt x="186" y="1285"/>
                    <a:pt x="186" y="1285"/>
                  </a:cubicBezTo>
                  <a:cubicBezTo>
                    <a:pt x="213" y="1281"/>
                    <a:pt x="213" y="1281"/>
                    <a:pt x="213" y="1281"/>
                  </a:cubicBezTo>
                  <a:cubicBezTo>
                    <a:pt x="213" y="1281"/>
                    <a:pt x="237" y="1256"/>
                    <a:pt x="250" y="1255"/>
                  </a:cubicBezTo>
                  <a:cubicBezTo>
                    <a:pt x="262" y="1255"/>
                    <a:pt x="274" y="1270"/>
                    <a:pt x="281" y="1268"/>
                  </a:cubicBezTo>
                  <a:cubicBezTo>
                    <a:pt x="289" y="1266"/>
                    <a:pt x="326" y="1248"/>
                    <a:pt x="326" y="1248"/>
                  </a:cubicBezTo>
                  <a:cubicBezTo>
                    <a:pt x="326" y="1248"/>
                    <a:pt x="348" y="1258"/>
                    <a:pt x="359" y="1256"/>
                  </a:cubicBezTo>
                  <a:cubicBezTo>
                    <a:pt x="370" y="1255"/>
                    <a:pt x="377" y="1245"/>
                    <a:pt x="384" y="1244"/>
                  </a:cubicBezTo>
                  <a:cubicBezTo>
                    <a:pt x="392" y="1244"/>
                    <a:pt x="411" y="1256"/>
                    <a:pt x="426" y="1253"/>
                  </a:cubicBezTo>
                  <a:cubicBezTo>
                    <a:pt x="441" y="1250"/>
                    <a:pt x="438" y="1231"/>
                    <a:pt x="438" y="1231"/>
                  </a:cubicBezTo>
                  <a:cubicBezTo>
                    <a:pt x="438" y="1231"/>
                    <a:pt x="450" y="1228"/>
                    <a:pt x="454" y="1225"/>
                  </a:cubicBezTo>
                  <a:cubicBezTo>
                    <a:pt x="459" y="1222"/>
                    <a:pt x="465" y="1195"/>
                    <a:pt x="478" y="1183"/>
                  </a:cubicBezTo>
                  <a:cubicBezTo>
                    <a:pt x="491" y="1171"/>
                    <a:pt x="524" y="1179"/>
                    <a:pt x="535" y="1176"/>
                  </a:cubicBezTo>
                  <a:cubicBezTo>
                    <a:pt x="545" y="1174"/>
                    <a:pt x="579" y="1155"/>
                    <a:pt x="594" y="1153"/>
                  </a:cubicBezTo>
                  <a:cubicBezTo>
                    <a:pt x="610" y="1151"/>
                    <a:pt x="612" y="1158"/>
                    <a:pt x="631" y="1161"/>
                  </a:cubicBezTo>
                  <a:cubicBezTo>
                    <a:pt x="650" y="1164"/>
                    <a:pt x="697" y="1131"/>
                    <a:pt x="716" y="1125"/>
                  </a:cubicBezTo>
                  <a:cubicBezTo>
                    <a:pt x="736" y="1119"/>
                    <a:pt x="819" y="1113"/>
                    <a:pt x="819" y="1113"/>
                  </a:cubicBezTo>
                  <a:cubicBezTo>
                    <a:pt x="826" y="1106"/>
                    <a:pt x="826" y="1106"/>
                    <a:pt x="826" y="1106"/>
                  </a:cubicBezTo>
                  <a:cubicBezTo>
                    <a:pt x="826" y="1106"/>
                    <a:pt x="854" y="1131"/>
                    <a:pt x="872" y="1138"/>
                  </a:cubicBezTo>
                  <a:cubicBezTo>
                    <a:pt x="889" y="1145"/>
                    <a:pt x="896" y="1136"/>
                    <a:pt x="896" y="1136"/>
                  </a:cubicBezTo>
                  <a:cubicBezTo>
                    <a:pt x="896" y="1136"/>
                    <a:pt x="899" y="1153"/>
                    <a:pt x="907" y="1156"/>
                  </a:cubicBezTo>
                  <a:cubicBezTo>
                    <a:pt x="915" y="1159"/>
                    <a:pt x="920" y="1152"/>
                    <a:pt x="920" y="1152"/>
                  </a:cubicBezTo>
                  <a:cubicBezTo>
                    <a:pt x="923" y="1167"/>
                    <a:pt x="923" y="1167"/>
                    <a:pt x="923" y="1167"/>
                  </a:cubicBezTo>
                  <a:cubicBezTo>
                    <a:pt x="923" y="1167"/>
                    <a:pt x="935" y="1165"/>
                    <a:pt x="936" y="1174"/>
                  </a:cubicBezTo>
                  <a:cubicBezTo>
                    <a:pt x="937" y="1182"/>
                    <a:pt x="918" y="1206"/>
                    <a:pt x="918" y="1206"/>
                  </a:cubicBezTo>
                  <a:cubicBezTo>
                    <a:pt x="932" y="1225"/>
                    <a:pt x="932" y="1225"/>
                    <a:pt x="932" y="1225"/>
                  </a:cubicBezTo>
                  <a:cubicBezTo>
                    <a:pt x="941" y="1216"/>
                    <a:pt x="941" y="1216"/>
                    <a:pt x="941" y="1216"/>
                  </a:cubicBezTo>
                  <a:cubicBezTo>
                    <a:pt x="954" y="1243"/>
                    <a:pt x="954" y="1243"/>
                    <a:pt x="954" y="1243"/>
                  </a:cubicBezTo>
                  <a:cubicBezTo>
                    <a:pt x="954" y="1243"/>
                    <a:pt x="963" y="1270"/>
                    <a:pt x="964" y="1279"/>
                  </a:cubicBezTo>
                  <a:cubicBezTo>
                    <a:pt x="965" y="1287"/>
                    <a:pt x="937" y="1280"/>
                    <a:pt x="937" y="1280"/>
                  </a:cubicBezTo>
                  <a:cubicBezTo>
                    <a:pt x="944" y="1303"/>
                    <a:pt x="944" y="1303"/>
                    <a:pt x="944" y="1303"/>
                  </a:cubicBezTo>
                  <a:cubicBezTo>
                    <a:pt x="944" y="1303"/>
                    <a:pt x="953" y="1303"/>
                    <a:pt x="962" y="1304"/>
                  </a:cubicBezTo>
                  <a:cubicBezTo>
                    <a:pt x="971" y="1304"/>
                    <a:pt x="970" y="1311"/>
                    <a:pt x="970" y="1311"/>
                  </a:cubicBezTo>
                  <a:cubicBezTo>
                    <a:pt x="983" y="1308"/>
                    <a:pt x="983" y="1308"/>
                    <a:pt x="983" y="1308"/>
                  </a:cubicBezTo>
                  <a:cubicBezTo>
                    <a:pt x="983" y="1308"/>
                    <a:pt x="979" y="1294"/>
                    <a:pt x="979" y="1283"/>
                  </a:cubicBezTo>
                  <a:cubicBezTo>
                    <a:pt x="980" y="1272"/>
                    <a:pt x="998" y="1263"/>
                    <a:pt x="1010" y="1261"/>
                  </a:cubicBezTo>
                  <a:cubicBezTo>
                    <a:pt x="1022" y="1258"/>
                    <a:pt x="1045" y="1222"/>
                    <a:pt x="1045" y="1222"/>
                  </a:cubicBezTo>
                  <a:cubicBezTo>
                    <a:pt x="1060" y="1224"/>
                    <a:pt x="1060" y="1224"/>
                    <a:pt x="1060" y="1224"/>
                  </a:cubicBezTo>
                  <a:cubicBezTo>
                    <a:pt x="1074" y="1191"/>
                    <a:pt x="1074" y="1191"/>
                    <a:pt x="1074" y="1191"/>
                  </a:cubicBezTo>
                  <a:cubicBezTo>
                    <a:pt x="1074" y="1191"/>
                    <a:pt x="1093" y="1188"/>
                    <a:pt x="1102" y="1187"/>
                  </a:cubicBezTo>
                  <a:cubicBezTo>
                    <a:pt x="1110" y="1186"/>
                    <a:pt x="1115" y="1156"/>
                    <a:pt x="1115" y="1156"/>
                  </a:cubicBezTo>
                  <a:cubicBezTo>
                    <a:pt x="1115" y="1156"/>
                    <a:pt x="1120" y="1180"/>
                    <a:pt x="1121" y="1187"/>
                  </a:cubicBezTo>
                  <a:cubicBezTo>
                    <a:pt x="1122" y="1195"/>
                    <a:pt x="1093" y="1209"/>
                    <a:pt x="1093" y="1209"/>
                  </a:cubicBezTo>
                  <a:cubicBezTo>
                    <a:pt x="1083" y="1210"/>
                    <a:pt x="1083" y="1210"/>
                    <a:pt x="1083" y="1210"/>
                  </a:cubicBezTo>
                  <a:cubicBezTo>
                    <a:pt x="1078" y="1217"/>
                    <a:pt x="1078" y="1217"/>
                    <a:pt x="1078" y="1217"/>
                  </a:cubicBezTo>
                  <a:cubicBezTo>
                    <a:pt x="1089" y="1240"/>
                    <a:pt x="1089" y="1240"/>
                    <a:pt x="1089" y="1240"/>
                  </a:cubicBezTo>
                  <a:cubicBezTo>
                    <a:pt x="1089" y="1240"/>
                    <a:pt x="1079" y="1244"/>
                    <a:pt x="1072" y="1248"/>
                  </a:cubicBezTo>
                  <a:cubicBezTo>
                    <a:pt x="1065" y="1253"/>
                    <a:pt x="1047" y="1276"/>
                    <a:pt x="1047" y="1276"/>
                  </a:cubicBezTo>
                  <a:cubicBezTo>
                    <a:pt x="1047" y="1276"/>
                    <a:pt x="1042" y="1295"/>
                    <a:pt x="1035" y="1299"/>
                  </a:cubicBezTo>
                  <a:cubicBezTo>
                    <a:pt x="1028" y="1304"/>
                    <a:pt x="1004" y="1313"/>
                    <a:pt x="1011" y="1319"/>
                  </a:cubicBezTo>
                  <a:cubicBezTo>
                    <a:pt x="1018" y="1326"/>
                    <a:pt x="1045" y="1316"/>
                    <a:pt x="1054" y="1313"/>
                  </a:cubicBezTo>
                  <a:cubicBezTo>
                    <a:pt x="1062" y="1309"/>
                    <a:pt x="1063" y="1296"/>
                    <a:pt x="1069" y="1287"/>
                  </a:cubicBezTo>
                  <a:cubicBezTo>
                    <a:pt x="1076" y="1277"/>
                    <a:pt x="1090" y="1267"/>
                    <a:pt x="1090" y="1267"/>
                  </a:cubicBezTo>
                  <a:cubicBezTo>
                    <a:pt x="1090" y="1267"/>
                    <a:pt x="1093" y="1292"/>
                    <a:pt x="1095" y="1298"/>
                  </a:cubicBezTo>
                  <a:cubicBezTo>
                    <a:pt x="1097" y="1304"/>
                    <a:pt x="1084" y="1315"/>
                    <a:pt x="1075" y="1320"/>
                  </a:cubicBezTo>
                  <a:cubicBezTo>
                    <a:pt x="1067" y="1325"/>
                    <a:pt x="1066" y="1333"/>
                    <a:pt x="1072" y="1339"/>
                  </a:cubicBezTo>
                  <a:cubicBezTo>
                    <a:pt x="1079" y="1344"/>
                    <a:pt x="1110" y="1344"/>
                    <a:pt x="1110" y="1344"/>
                  </a:cubicBezTo>
                  <a:cubicBezTo>
                    <a:pt x="1115" y="1351"/>
                    <a:pt x="1115" y="1351"/>
                    <a:pt x="1115" y="1351"/>
                  </a:cubicBezTo>
                  <a:cubicBezTo>
                    <a:pt x="1100" y="1364"/>
                    <a:pt x="1100" y="1364"/>
                    <a:pt x="1100" y="1364"/>
                  </a:cubicBezTo>
                  <a:cubicBezTo>
                    <a:pt x="1100" y="1364"/>
                    <a:pt x="1116" y="1393"/>
                    <a:pt x="1118" y="1403"/>
                  </a:cubicBezTo>
                  <a:cubicBezTo>
                    <a:pt x="1121" y="1414"/>
                    <a:pt x="1097" y="1430"/>
                    <a:pt x="1088" y="1441"/>
                  </a:cubicBezTo>
                  <a:cubicBezTo>
                    <a:pt x="1078" y="1452"/>
                    <a:pt x="1110" y="1474"/>
                    <a:pt x="1118" y="1477"/>
                  </a:cubicBezTo>
                  <a:cubicBezTo>
                    <a:pt x="1125" y="1480"/>
                    <a:pt x="1139" y="1500"/>
                    <a:pt x="1154" y="1505"/>
                  </a:cubicBezTo>
                  <a:cubicBezTo>
                    <a:pt x="1169" y="1510"/>
                    <a:pt x="1180" y="1501"/>
                    <a:pt x="1194" y="1504"/>
                  </a:cubicBezTo>
                  <a:cubicBezTo>
                    <a:pt x="1207" y="1507"/>
                    <a:pt x="1210" y="1524"/>
                    <a:pt x="1229" y="1527"/>
                  </a:cubicBezTo>
                  <a:cubicBezTo>
                    <a:pt x="1249" y="1531"/>
                    <a:pt x="1297" y="1498"/>
                    <a:pt x="1297" y="1498"/>
                  </a:cubicBezTo>
                  <a:cubicBezTo>
                    <a:pt x="1297" y="1498"/>
                    <a:pt x="1290" y="1484"/>
                    <a:pt x="1305" y="1475"/>
                  </a:cubicBezTo>
                  <a:cubicBezTo>
                    <a:pt x="1320" y="1466"/>
                    <a:pt x="1319" y="1502"/>
                    <a:pt x="1319" y="1502"/>
                  </a:cubicBezTo>
                  <a:cubicBezTo>
                    <a:pt x="1330" y="1501"/>
                    <a:pt x="1330" y="1501"/>
                    <a:pt x="1330" y="1501"/>
                  </a:cubicBezTo>
                  <a:cubicBezTo>
                    <a:pt x="1320" y="1517"/>
                    <a:pt x="1320" y="1517"/>
                    <a:pt x="1320" y="1517"/>
                  </a:cubicBezTo>
                  <a:cubicBezTo>
                    <a:pt x="1333" y="1518"/>
                    <a:pt x="1333" y="1518"/>
                    <a:pt x="1333" y="1518"/>
                  </a:cubicBezTo>
                  <a:cubicBezTo>
                    <a:pt x="1333" y="1518"/>
                    <a:pt x="1334" y="1530"/>
                    <a:pt x="1341" y="1539"/>
                  </a:cubicBezTo>
                  <a:cubicBezTo>
                    <a:pt x="1347" y="1547"/>
                    <a:pt x="1354" y="1543"/>
                    <a:pt x="1354" y="1543"/>
                  </a:cubicBezTo>
                  <a:cubicBezTo>
                    <a:pt x="1360" y="1532"/>
                    <a:pt x="1360" y="1532"/>
                    <a:pt x="1360" y="1532"/>
                  </a:cubicBezTo>
                  <a:cubicBezTo>
                    <a:pt x="1360" y="1532"/>
                    <a:pt x="1378" y="1530"/>
                    <a:pt x="1388" y="1521"/>
                  </a:cubicBezTo>
                  <a:cubicBezTo>
                    <a:pt x="1399" y="1513"/>
                    <a:pt x="1443" y="1482"/>
                    <a:pt x="1443" y="1482"/>
                  </a:cubicBezTo>
                  <a:cubicBezTo>
                    <a:pt x="1438" y="1472"/>
                    <a:pt x="1438" y="1472"/>
                    <a:pt x="1438" y="1472"/>
                  </a:cubicBezTo>
                  <a:cubicBezTo>
                    <a:pt x="1462" y="1468"/>
                    <a:pt x="1462" y="1468"/>
                    <a:pt x="1462" y="1468"/>
                  </a:cubicBezTo>
                  <a:cubicBezTo>
                    <a:pt x="1471" y="1476"/>
                    <a:pt x="1471" y="1476"/>
                    <a:pt x="1471" y="1476"/>
                  </a:cubicBezTo>
                  <a:cubicBezTo>
                    <a:pt x="1471" y="1476"/>
                    <a:pt x="1510" y="1469"/>
                    <a:pt x="1533" y="1461"/>
                  </a:cubicBezTo>
                  <a:cubicBezTo>
                    <a:pt x="1555" y="1452"/>
                    <a:pt x="1557" y="1408"/>
                    <a:pt x="1560" y="1396"/>
                  </a:cubicBezTo>
                  <a:cubicBezTo>
                    <a:pt x="1564" y="1385"/>
                    <a:pt x="1590" y="1370"/>
                    <a:pt x="1590" y="1370"/>
                  </a:cubicBezTo>
                  <a:cubicBezTo>
                    <a:pt x="1590" y="1355"/>
                    <a:pt x="1590" y="1355"/>
                    <a:pt x="1590" y="1355"/>
                  </a:cubicBezTo>
                  <a:cubicBezTo>
                    <a:pt x="1590" y="1355"/>
                    <a:pt x="1605" y="1349"/>
                    <a:pt x="1613" y="1338"/>
                  </a:cubicBezTo>
                  <a:cubicBezTo>
                    <a:pt x="1620" y="1328"/>
                    <a:pt x="1631" y="1314"/>
                    <a:pt x="1631" y="1314"/>
                  </a:cubicBezTo>
                  <a:cubicBezTo>
                    <a:pt x="1631" y="1314"/>
                    <a:pt x="1633" y="1285"/>
                    <a:pt x="1641" y="1275"/>
                  </a:cubicBezTo>
                  <a:cubicBezTo>
                    <a:pt x="1648" y="1266"/>
                    <a:pt x="1682" y="1228"/>
                    <a:pt x="1695" y="1222"/>
                  </a:cubicBezTo>
                  <a:cubicBezTo>
                    <a:pt x="1707" y="1216"/>
                    <a:pt x="1709" y="1185"/>
                    <a:pt x="1709" y="1185"/>
                  </a:cubicBezTo>
                  <a:cubicBezTo>
                    <a:pt x="1709" y="1185"/>
                    <a:pt x="1732" y="1189"/>
                    <a:pt x="1741" y="1179"/>
                  </a:cubicBezTo>
                  <a:cubicBezTo>
                    <a:pt x="1750" y="1170"/>
                    <a:pt x="1797" y="1111"/>
                    <a:pt x="1800" y="1104"/>
                  </a:cubicBezTo>
                  <a:cubicBezTo>
                    <a:pt x="1804" y="1098"/>
                    <a:pt x="1803" y="1067"/>
                    <a:pt x="1813" y="1060"/>
                  </a:cubicBezTo>
                  <a:cubicBezTo>
                    <a:pt x="1822" y="1053"/>
                    <a:pt x="1864" y="971"/>
                    <a:pt x="1874" y="952"/>
                  </a:cubicBezTo>
                  <a:cubicBezTo>
                    <a:pt x="1884" y="933"/>
                    <a:pt x="1872" y="920"/>
                    <a:pt x="1871" y="907"/>
                  </a:cubicBezTo>
                  <a:cubicBezTo>
                    <a:pt x="1870" y="894"/>
                    <a:pt x="1880" y="873"/>
                    <a:pt x="1889" y="859"/>
                  </a:cubicBezTo>
                  <a:cubicBezTo>
                    <a:pt x="1898" y="845"/>
                    <a:pt x="1888" y="783"/>
                    <a:pt x="1888" y="783"/>
                  </a:cubicBezTo>
                  <a:lnTo>
                    <a:pt x="1869" y="774"/>
                  </a:lnTo>
                  <a:close/>
                  <a:moveTo>
                    <a:pt x="1347" y="1624"/>
                  </a:moveTo>
                  <a:cubicBezTo>
                    <a:pt x="1349" y="1631"/>
                    <a:pt x="1373" y="1619"/>
                    <a:pt x="1364" y="1612"/>
                  </a:cubicBezTo>
                  <a:cubicBezTo>
                    <a:pt x="1355" y="1605"/>
                    <a:pt x="1347" y="1624"/>
                    <a:pt x="1347" y="1624"/>
                  </a:cubicBezTo>
                  <a:close/>
                  <a:moveTo>
                    <a:pt x="1332" y="1632"/>
                  </a:moveTo>
                  <a:cubicBezTo>
                    <a:pt x="1323" y="1626"/>
                    <a:pt x="1312" y="1646"/>
                    <a:pt x="1312" y="1646"/>
                  </a:cubicBezTo>
                  <a:cubicBezTo>
                    <a:pt x="1312" y="1646"/>
                    <a:pt x="1308" y="1640"/>
                    <a:pt x="1304" y="1640"/>
                  </a:cubicBezTo>
                  <a:cubicBezTo>
                    <a:pt x="1300" y="1639"/>
                    <a:pt x="1277" y="1643"/>
                    <a:pt x="1277" y="1643"/>
                  </a:cubicBezTo>
                  <a:cubicBezTo>
                    <a:pt x="1274" y="1651"/>
                    <a:pt x="1274" y="1651"/>
                    <a:pt x="1274" y="1651"/>
                  </a:cubicBezTo>
                  <a:cubicBezTo>
                    <a:pt x="1261" y="1640"/>
                    <a:pt x="1261" y="1640"/>
                    <a:pt x="1261" y="1640"/>
                  </a:cubicBezTo>
                  <a:cubicBezTo>
                    <a:pt x="1236" y="1638"/>
                    <a:pt x="1236" y="1638"/>
                    <a:pt x="1236" y="1638"/>
                  </a:cubicBezTo>
                  <a:cubicBezTo>
                    <a:pt x="1221" y="1620"/>
                    <a:pt x="1221" y="1620"/>
                    <a:pt x="1221" y="1620"/>
                  </a:cubicBezTo>
                  <a:cubicBezTo>
                    <a:pt x="1221" y="1620"/>
                    <a:pt x="1216" y="1623"/>
                    <a:pt x="1210" y="1624"/>
                  </a:cubicBezTo>
                  <a:cubicBezTo>
                    <a:pt x="1205" y="1625"/>
                    <a:pt x="1188" y="1605"/>
                    <a:pt x="1188" y="1605"/>
                  </a:cubicBezTo>
                  <a:cubicBezTo>
                    <a:pt x="1184" y="1616"/>
                    <a:pt x="1184" y="1616"/>
                    <a:pt x="1184" y="1616"/>
                  </a:cubicBezTo>
                  <a:cubicBezTo>
                    <a:pt x="1188" y="1629"/>
                    <a:pt x="1188" y="1629"/>
                    <a:pt x="1188" y="1629"/>
                  </a:cubicBezTo>
                  <a:cubicBezTo>
                    <a:pt x="1188" y="1629"/>
                    <a:pt x="1189" y="1645"/>
                    <a:pt x="1187" y="1650"/>
                  </a:cubicBezTo>
                  <a:cubicBezTo>
                    <a:pt x="1185" y="1655"/>
                    <a:pt x="1179" y="1663"/>
                    <a:pt x="1185" y="1674"/>
                  </a:cubicBezTo>
                  <a:cubicBezTo>
                    <a:pt x="1191" y="1685"/>
                    <a:pt x="1184" y="1691"/>
                    <a:pt x="1176" y="1694"/>
                  </a:cubicBezTo>
                  <a:cubicBezTo>
                    <a:pt x="1167" y="1696"/>
                    <a:pt x="1160" y="1686"/>
                    <a:pt x="1160" y="1686"/>
                  </a:cubicBezTo>
                  <a:cubicBezTo>
                    <a:pt x="1160" y="1686"/>
                    <a:pt x="1156" y="1700"/>
                    <a:pt x="1155" y="1713"/>
                  </a:cubicBezTo>
                  <a:cubicBezTo>
                    <a:pt x="1154" y="1727"/>
                    <a:pt x="1166" y="1748"/>
                    <a:pt x="1166" y="1748"/>
                  </a:cubicBezTo>
                  <a:cubicBezTo>
                    <a:pt x="1181" y="1750"/>
                    <a:pt x="1181" y="1750"/>
                    <a:pt x="1181" y="1750"/>
                  </a:cubicBezTo>
                  <a:cubicBezTo>
                    <a:pt x="1168" y="1757"/>
                    <a:pt x="1168" y="1757"/>
                    <a:pt x="1168" y="1757"/>
                  </a:cubicBezTo>
                  <a:cubicBezTo>
                    <a:pt x="1173" y="1774"/>
                    <a:pt x="1173" y="1774"/>
                    <a:pt x="1173" y="1774"/>
                  </a:cubicBezTo>
                  <a:cubicBezTo>
                    <a:pt x="1173" y="1774"/>
                    <a:pt x="1185" y="1769"/>
                    <a:pt x="1191" y="1766"/>
                  </a:cubicBezTo>
                  <a:cubicBezTo>
                    <a:pt x="1198" y="1763"/>
                    <a:pt x="1203" y="1773"/>
                    <a:pt x="1214" y="1769"/>
                  </a:cubicBezTo>
                  <a:cubicBezTo>
                    <a:pt x="1225" y="1764"/>
                    <a:pt x="1232" y="1748"/>
                    <a:pt x="1239" y="1752"/>
                  </a:cubicBezTo>
                  <a:cubicBezTo>
                    <a:pt x="1247" y="1757"/>
                    <a:pt x="1236" y="1768"/>
                    <a:pt x="1236" y="1768"/>
                  </a:cubicBezTo>
                  <a:cubicBezTo>
                    <a:pt x="1247" y="1772"/>
                    <a:pt x="1247" y="1772"/>
                    <a:pt x="1247" y="1772"/>
                  </a:cubicBezTo>
                  <a:cubicBezTo>
                    <a:pt x="1247" y="1772"/>
                    <a:pt x="1268" y="1744"/>
                    <a:pt x="1277" y="1738"/>
                  </a:cubicBezTo>
                  <a:cubicBezTo>
                    <a:pt x="1285" y="1733"/>
                    <a:pt x="1268" y="1726"/>
                    <a:pt x="1268" y="1726"/>
                  </a:cubicBezTo>
                  <a:cubicBezTo>
                    <a:pt x="1282" y="1706"/>
                    <a:pt x="1282" y="1706"/>
                    <a:pt x="1282" y="1706"/>
                  </a:cubicBezTo>
                  <a:cubicBezTo>
                    <a:pt x="1282" y="1706"/>
                    <a:pt x="1292" y="1710"/>
                    <a:pt x="1303" y="1704"/>
                  </a:cubicBezTo>
                  <a:cubicBezTo>
                    <a:pt x="1314" y="1699"/>
                    <a:pt x="1305" y="1678"/>
                    <a:pt x="1315" y="1667"/>
                  </a:cubicBezTo>
                  <a:cubicBezTo>
                    <a:pt x="1326" y="1656"/>
                    <a:pt x="1340" y="1638"/>
                    <a:pt x="1332" y="1632"/>
                  </a:cubicBezTo>
                  <a:close/>
                  <a:moveTo>
                    <a:pt x="1269" y="162"/>
                  </a:moveTo>
                  <a:cubicBezTo>
                    <a:pt x="1263" y="162"/>
                    <a:pt x="1259" y="193"/>
                    <a:pt x="1259" y="193"/>
                  </a:cubicBezTo>
                  <a:cubicBezTo>
                    <a:pt x="1269" y="207"/>
                    <a:pt x="1290" y="195"/>
                    <a:pt x="1290" y="195"/>
                  </a:cubicBezTo>
                  <a:cubicBezTo>
                    <a:pt x="1286" y="186"/>
                    <a:pt x="1286" y="186"/>
                    <a:pt x="1286" y="186"/>
                  </a:cubicBezTo>
                  <a:cubicBezTo>
                    <a:pt x="1290" y="167"/>
                    <a:pt x="1290" y="167"/>
                    <a:pt x="1290" y="167"/>
                  </a:cubicBezTo>
                  <a:cubicBezTo>
                    <a:pt x="1290" y="167"/>
                    <a:pt x="1274" y="162"/>
                    <a:pt x="1269" y="162"/>
                  </a:cubicBezTo>
                  <a:close/>
                  <a:moveTo>
                    <a:pt x="1182" y="1554"/>
                  </a:moveTo>
                  <a:cubicBezTo>
                    <a:pt x="1175" y="1581"/>
                    <a:pt x="1175" y="1581"/>
                    <a:pt x="1175" y="1581"/>
                  </a:cubicBezTo>
                  <a:cubicBezTo>
                    <a:pt x="1209" y="1549"/>
                    <a:pt x="1209" y="1549"/>
                    <a:pt x="1209" y="1549"/>
                  </a:cubicBezTo>
                  <a:lnTo>
                    <a:pt x="1182" y="1554"/>
                  </a:lnTo>
                  <a:close/>
                  <a:moveTo>
                    <a:pt x="1357" y="1597"/>
                  </a:moveTo>
                  <a:cubicBezTo>
                    <a:pt x="1345" y="1572"/>
                    <a:pt x="1345" y="1572"/>
                    <a:pt x="1345" y="1572"/>
                  </a:cubicBezTo>
                  <a:cubicBezTo>
                    <a:pt x="1345" y="1572"/>
                    <a:pt x="1333" y="1579"/>
                    <a:pt x="1332" y="1587"/>
                  </a:cubicBezTo>
                  <a:cubicBezTo>
                    <a:pt x="1332" y="1594"/>
                    <a:pt x="1334" y="1597"/>
                    <a:pt x="1343" y="1600"/>
                  </a:cubicBezTo>
                  <a:cubicBezTo>
                    <a:pt x="1352" y="1603"/>
                    <a:pt x="1357" y="1597"/>
                    <a:pt x="1357" y="1597"/>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387" name="Freeform 10"/>
            <p:cNvSpPr>
              <a:spLocks/>
            </p:cNvSpPr>
            <p:nvPr/>
          </p:nvSpPr>
          <p:spPr bwMode="auto">
            <a:xfrm>
              <a:off x="2963466" y="3370660"/>
              <a:ext cx="83344" cy="88106"/>
            </a:xfrm>
            <a:custGeom>
              <a:avLst/>
              <a:gdLst>
                <a:gd name="T0" fmla="*/ 2147483647 w 199"/>
                <a:gd name="T1" fmla="*/ 2147483647 h 228"/>
                <a:gd name="T2" fmla="*/ 2147483647 w 199"/>
                <a:gd name="T3" fmla="*/ 2147483647 h 228"/>
                <a:gd name="T4" fmla="*/ 2147483647 w 199"/>
                <a:gd name="T5" fmla="*/ 2147483647 h 228"/>
                <a:gd name="T6" fmla="*/ 2147483647 w 199"/>
                <a:gd name="T7" fmla="*/ 2147483647 h 228"/>
                <a:gd name="T8" fmla="*/ 2147483647 w 199"/>
                <a:gd name="T9" fmla="*/ 2147483647 h 228"/>
                <a:gd name="T10" fmla="*/ 2147483647 w 199"/>
                <a:gd name="T11" fmla="*/ 2147483647 h 228"/>
                <a:gd name="T12" fmla="*/ 2147483647 w 199"/>
                <a:gd name="T13" fmla="*/ 2147483647 h 228"/>
                <a:gd name="T14" fmla="*/ 2147483647 w 199"/>
                <a:gd name="T15" fmla="*/ 2147483647 h 228"/>
                <a:gd name="T16" fmla="*/ 2147483647 w 199"/>
                <a:gd name="T17" fmla="*/ 2147483647 h 228"/>
                <a:gd name="T18" fmla="*/ 2147483647 w 199"/>
                <a:gd name="T19" fmla="*/ 2147483647 h 228"/>
                <a:gd name="T20" fmla="*/ 2147483647 w 199"/>
                <a:gd name="T21" fmla="*/ 2147483647 h 228"/>
                <a:gd name="T22" fmla="*/ 2147483647 w 199"/>
                <a:gd name="T23" fmla="*/ 2147483647 h 228"/>
                <a:gd name="T24" fmla="*/ 2147483647 w 199"/>
                <a:gd name="T25" fmla="*/ 2147483647 h 228"/>
                <a:gd name="T26" fmla="*/ 2147483647 w 199"/>
                <a:gd name="T27" fmla="*/ 2147483647 h 228"/>
                <a:gd name="T28" fmla="*/ 2147483647 w 199"/>
                <a:gd name="T29" fmla="*/ 2147483647 h 228"/>
                <a:gd name="T30" fmla="*/ 2147483647 w 199"/>
                <a:gd name="T31" fmla="*/ 2147483647 h 228"/>
                <a:gd name="T32" fmla="*/ 2147483647 w 199"/>
                <a:gd name="T33" fmla="*/ 2147483647 h 228"/>
                <a:gd name="T34" fmla="*/ 2147483647 w 199"/>
                <a:gd name="T35" fmla="*/ 2147483647 h 228"/>
                <a:gd name="T36" fmla="*/ 2147483647 w 199"/>
                <a:gd name="T37" fmla="*/ 2147483647 h 228"/>
                <a:gd name="T38" fmla="*/ 2147483647 w 199"/>
                <a:gd name="T39" fmla="*/ 2147483647 h 228"/>
                <a:gd name="T40" fmla="*/ 2147483647 w 199"/>
                <a:gd name="T41" fmla="*/ 2147483647 h 228"/>
                <a:gd name="T42" fmla="*/ 2147483647 w 199"/>
                <a:gd name="T43" fmla="*/ 2147483647 h 228"/>
                <a:gd name="T44" fmla="*/ 2147483647 w 199"/>
                <a:gd name="T45" fmla="*/ 2147483647 h 228"/>
                <a:gd name="T46" fmla="*/ 2147483647 w 199"/>
                <a:gd name="T47" fmla="*/ 2147483647 h 228"/>
                <a:gd name="T48" fmla="*/ 2147483647 w 199"/>
                <a:gd name="T49" fmla="*/ 2147483647 h 228"/>
                <a:gd name="T50" fmla="*/ 2147483647 w 199"/>
                <a:gd name="T51" fmla="*/ 2147483647 h 228"/>
                <a:gd name="T52" fmla="*/ 2147483647 w 199"/>
                <a:gd name="T53" fmla="*/ 2147483647 h 228"/>
                <a:gd name="T54" fmla="*/ 2147483647 w 199"/>
                <a:gd name="T55" fmla="*/ 0 h 228"/>
                <a:gd name="T56" fmla="*/ 2147483647 w 199"/>
                <a:gd name="T57" fmla="*/ 2147483647 h 228"/>
                <a:gd name="T58" fmla="*/ 2147483647 w 199"/>
                <a:gd name="T59" fmla="*/ 2147483647 h 228"/>
                <a:gd name="T60" fmla="*/ 2147483647 w 199"/>
                <a:gd name="T61" fmla="*/ 2147483647 h 228"/>
                <a:gd name="T62" fmla="*/ 2147483647 w 199"/>
                <a:gd name="T63" fmla="*/ 2147483647 h 228"/>
                <a:gd name="T64" fmla="*/ 2147483647 w 199"/>
                <a:gd name="T65" fmla="*/ 2147483647 h 228"/>
                <a:gd name="T66" fmla="*/ 2147483647 w 199"/>
                <a:gd name="T67" fmla="*/ 2147483647 h 228"/>
                <a:gd name="T68" fmla="*/ 2147483647 w 199"/>
                <a:gd name="T69" fmla="*/ 2147483647 h 22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99"/>
                <a:gd name="T106" fmla="*/ 0 h 228"/>
                <a:gd name="T107" fmla="*/ 199 w 199"/>
                <a:gd name="T108" fmla="*/ 228 h 228"/>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99" h="228">
                  <a:moveTo>
                    <a:pt x="43" y="52"/>
                  </a:moveTo>
                  <a:cubicBezTo>
                    <a:pt x="31" y="55"/>
                    <a:pt x="13" y="52"/>
                    <a:pt x="10" y="61"/>
                  </a:cubicBezTo>
                  <a:cubicBezTo>
                    <a:pt x="7" y="70"/>
                    <a:pt x="11" y="89"/>
                    <a:pt x="11" y="89"/>
                  </a:cubicBezTo>
                  <a:cubicBezTo>
                    <a:pt x="11" y="89"/>
                    <a:pt x="0" y="96"/>
                    <a:pt x="1" y="107"/>
                  </a:cubicBezTo>
                  <a:cubicBezTo>
                    <a:pt x="2" y="117"/>
                    <a:pt x="12" y="115"/>
                    <a:pt x="12" y="122"/>
                  </a:cubicBezTo>
                  <a:cubicBezTo>
                    <a:pt x="12" y="129"/>
                    <a:pt x="22" y="143"/>
                    <a:pt x="26" y="144"/>
                  </a:cubicBezTo>
                  <a:cubicBezTo>
                    <a:pt x="30" y="145"/>
                    <a:pt x="39" y="130"/>
                    <a:pt x="40" y="137"/>
                  </a:cubicBezTo>
                  <a:cubicBezTo>
                    <a:pt x="41" y="144"/>
                    <a:pt x="31" y="165"/>
                    <a:pt x="40" y="173"/>
                  </a:cubicBezTo>
                  <a:cubicBezTo>
                    <a:pt x="49" y="181"/>
                    <a:pt x="65" y="212"/>
                    <a:pt x="65" y="212"/>
                  </a:cubicBezTo>
                  <a:cubicBezTo>
                    <a:pt x="65" y="212"/>
                    <a:pt x="94" y="228"/>
                    <a:pt x="103" y="224"/>
                  </a:cubicBezTo>
                  <a:cubicBezTo>
                    <a:pt x="112" y="220"/>
                    <a:pt x="98" y="210"/>
                    <a:pt x="95" y="204"/>
                  </a:cubicBezTo>
                  <a:cubicBezTo>
                    <a:pt x="92" y="198"/>
                    <a:pt x="96" y="188"/>
                    <a:pt x="102" y="187"/>
                  </a:cubicBezTo>
                  <a:cubicBezTo>
                    <a:pt x="108" y="186"/>
                    <a:pt x="107" y="195"/>
                    <a:pt x="107" y="195"/>
                  </a:cubicBezTo>
                  <a:cubicBezTo>
                    <a:pt x="125" y="195"/>
                    <a:pt x="125" y="195"/>
                    <a:pt x="125" y="195"/>
                  </a:cubicBezTo>
                  <a:cubicBezTo>
                    <a:pt x="125" y="195"/>
                    <a:pt x="134" y="184"/>
                    <a:pt x="142" y="183"/>
                  </a:cubicBezTo>
                  <a:cubicBezTo>
                    <a:pt x="150" y="182"/>
                    <a:pt x="154" y="193"/>
                    <a:pt x="154" y="193"/>
                  </a:cubicBezTo>
                  <a:cubicBezTo>
                    <a:pt x="167" y="199"/>
                    <a:pt x="167" y="199"/>
                    <a:pt x="167" y="199"/>
                  </a:cubicBezTo>
                  <a:cubicBezTo>
                    <a:pt x="167" y="199"/>
                    <a:pt x="173" y="185"/>
                    <a:pt x="174" y="182"/>
                  </a:cubicBezTo>
                  <a:cubicBezTo>
                    <a:pt x="175" y="179"/>
                    <a:pt x="186" y="175"/>
                    <a:pt x="186" y="175"/>
                  </a:cubicBezTo>
                  <a:cubicBezTo>
                    <a:pt x="184" y="147"/>
                    <a:pt x="184" y="147"/>
                    <a:pt x="184" y="147"/>
                  </a:cubicBezTo>
                  <a:cubicBezTo>
                    <a:pt x="184" y="147"/>
                    <a:pt x="196" y="142"/>
                    <a:pt x="195" y="132"/>
                  </a:cubicBezTo>
                  <a:cubicBezTo>
                    <a:pt x="194" y="122"/>
                    <a:pt x="175" y="117"/>
                    <a:pt x="174" y="105"/>
                  </a:cubicBezTo>
                  <a:cubicBezTo>
                    <a:pt x="173" y="92"/>
                    <a:pt x="163" y="71"/>
                    <a:pt x="173" y="55"/>
                  </a:cubicBezTo>
                  <a:cubicBezTo>
                    <a:pt x="184" y="38"/>
                    <a:pt x="195" y="39"/>
                    <a:pt x="195" y="32"/>
                  </a:cubicBezTo>
                  <a:cubicBezTo>
                    <a:pt x="195" y="27"/>
                    <a:pt x="195" y="18"/>
                    <a:pt x="199" y="11"/>
                  </a:cubicBezTo>
                  <a:cubicBezTo>
                    <a:pt x="199" y="11"/>
                    <a:pt x="199" y="11"/>
                    <a:pt x="199" y="11"/>
                  </a:cubicBezTo>
                  <a:cubicBezTo>
                    <a:pt x="198" y="10"/>
                    <a:pt x="197" y="10"/>
                    <a:pt x="197" y="9"/>
                  </a:cubicBezTo>
                  <a:cubicBezTo>
                    <a:pt x="190" y="0"/>
                    <a:pt x="143" y="0"/>
                    <a:pt x="143" y="0"/>
                  </a:cubicBezTo>
                  <a:cubicBezTo>
                    <a:pt x="139" y="9"/>
                    <a:pt x="139" y="9"/>
                    <a:pt x="139" y="9"/>
                  </a:cubicBezTo>
                  <a:cubicBezTo>
                    <a:pt x="109" y="4"/>
                    <a:pt x="109" y="4"/>
                    <a:pt x="109" y="4"/>
                  </a:cubicBezTo>
                  <a:cubicBezTo>
                    <a:pt x="108" y="15"/>
                    <a:pt x="108" y="15"/>
                    <a:pt x="108" y="15"/>
                  </a:cubicBezTo>
                  <a:cubicBezTo>
                    <a:pt x="69" y="1"/>
                    <a:pt x="69" y="1"/>
                    <a:pt x="69" y="1"/>
                  </a:cubicBezTo>
                  <a:cubicBezTo>
                    <a:pt x="50" y="7"/>
                    <a:pt x="50" y="7"/>
                    <a:pt x="50" y="7"/>
                  </a:cubicBezTo>
                  <a:cubicBezTo>
                    <a:pt x="50" y="7"/>
                    <a:pt x="39" y="21"/>
                    <a:pt x="39" y="29"/>
                  </a:cubicBezTo>
                  <a:cubicBezTo>
                    <a:pt x="39" y="37"/>
                    <a:pt x="55" y="49"/>
                    <a:pt x="43" y="52"/>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388" name="Freeform 11"/>
            <p:cNvSpPr>
              <a:spLocks/>
            </p:cNvSpPr>
            <p:nvPr/>
          </p:nvSpPr>
          <p:spPr bwMode="auto">
            <a:xfrm>
              <a:off x="2897982" y="3320654"/>
              <a:ext cx="94060" cy="150019"/>
            </a:xfrm>
            <a:custGeom>
              <a:avLst/>
              <a:gdLst>
                <a:gd name="T0" fmla="*/ 2147483647 w 225"/>
                <a:gd name="T1" fmla="*/ 2147483647 h 388"/>
                <a:gd name="T2" fmla="*/ 2147483647 w 225"/>
                <a:gd name="T3" fmla="*/ 2147483647 h 388"/>
                <a:gd name="T4" fmla="*/ 2147483647 w 225"/>
                <a:gd name="T5" fmla="*/ 2147483647 h 388"/>
                <a:gd name="T6" fmla="*/ 2147483647 w 225"/>
                <a:gd name="T7" fmla="*/ 2147483647 h 388"/>
                <a:gd name="T8" fmla="*/ 2147483647 w 225"/>
                <a:gd name="T9" fmla="*/ 2147483647 h 388"/>
                <a:gd name="T10" fmla="*/ 2147483647 w 225"/>
                <a:gd name="T11" fmla="*/ 2147483647 h 388"/>
                <a:gd name="T12" fmla="*/ 2147483647 w 225"/>
                <a:gd name="T13" fmla="*/ 2147483647 h 388"/>
                <a:gd name="T14" fmla="*/ 2147483647 w 225"/>
                <a:gd name="T15" fmla="*/ 2147483647 h 388"/>
                <a:gd name="T16" fmla="*/ 2147483647 w 225"/>
                <a:gd name="T17" fmla="*/ 2147483647 h 388"/>
                <a:gd name="T18" fmla="*/ 2147483647 w 225"/>
                <a:gd name="T19" fmla="*/ 2147483647 h 388"/>
                <a:gd name="T20" fmla="*/ 2147483647 w 225"/>
                <a:gd name="T21" fmla="*/ 2147483647 h 388"/>
                <a:gd name="T22" fmla="*/ 2147483647 w 225"/>
                <a:gd name="T23" fmla="*/ 2147483647 h 388"/>
                <a:gd name="T24" fmla="*/ 2147483647 w 225"/>
                <a:gd name="T25" fmla="*/ 2147483647 h 388"/>
                <a:gd name="T26" fmla="*/ 2147483647 w 225"/>
                <a:gd name="T27" fmla="*/ 2147483647 h 388"/>
                <a:gd name="T28" fmla="*/ 2147483647 w 225"/>
                <a:gd name="T29" fmla="*/ 2147483647 h 388"/>
                <a:gd name="T30" fmla="*/ 2147483647 w 225"/>
                <a:gd name="T31" fmla="*/ 2147483647 h 388"/>
                <a:gd name="T32" fmla="*/ 2147483647 w 225"/>
                <a:gd name="T33" fmla="*/ 2147483647 h 388"/>
                <a:gd name="T34" fmla="*/ 2147483647 w 225"/>
                <a:gd name="T35" fmla="*/ 2147483647 h 388"/>
                <a:gd name="T36" fmla="*/ 2147483647 w 225"/>
                <a:gd name="T37" fmla="*/ 2147483647 h 388"/>
                <a:gd name="T38" fmla="*/ 2147483647 w 225"/>
                <a:gd name="T39" fmla="*/ 2147483647 h 388"/>
                <a:gd name="T40" fmla="*/ 2147483647 w 225"/>
                <a:gd name="T41" fmla="*/ 2147483647 h 388"/>
                <a:gd name="T42" fmla="*/ 2147483647 w 225"/>
                <a:gd name="T43" fmla="*/ 2147483647 h 388"/>
                <a:gd name="T44" fmla="*/ 2147483647 w 225"/>
                <a:gd name="T45" fmla="*/ 2147483647 h 388"/>
                <a:gd name="T46" fmla="*/ 2147483647 w 225"/>
                <a:gd name="T47" fmla="*/ 2147483647 h 388"/>
                <a:gd name="T48" fmla="*/ 2147483647 w 225"/>
                <a:gd name="T49" fmla="*/ 2147483647 h 388"/>
                <a:gd name="T50" fmla="*/ 2147483647 w 225"/>
                <a:gd name="T51" fmla="*/ 2147483647 h 388"/>
                <a:gd name="T52" fmla="*/ 2147483647 w 225"/>
                <a:gd name="T53" fmla="*/ 2147483647 h 388"/>
                <a:gd name="T54" fmla="*/ 2147483647 w 225"/>
                <a:gd name="T55" fmla="*/ 2147483647 h 388"/>
                <a:gd name="T56" fmla="*/ 2147483647 w 225"/>
                <a:gd name="T57" fmla="*/ 2147483647 h 388"/>
                <a:gd name="T58" fmla="*/ 2147483647 w 225"/>
                <a:gd name="T59" fmla="*/ 2147483647 h 388"/>
                <a:gd name="T60" fmla="*/ 2147483647 w 225"/>
                <a:gd name="T61" fmla="*/ 2147483647 h 388"/>
                <a:gd name="T62" fmla="*/ 2147483647 w 225"/>
                <a:gd name="T63" fmla="*/ 2147483647 h 388"/>
                <a:gd name="T64" fmla="*/ 2147483647 w 225"/>
                <a:gd name="T65" fmla="*/ 2147483647 h 388"/>
                <a:gd name="T66" fmla="*/ 2147483647 w 225"/>
                <a:gd name="T67" fmla="*/ 2147483647 h 388"/>
                <a:gd name="T68" fmla="*/ 2147483647 w 225"/>
                <a:gd name="T69" fmla="*/ 2147483647 h 388"/>
                <a:gd name="T70" fmla="*/ 2147483647 w 225"/>
                <a:gd name="T71" fmla="*/ 2147483647 h 388"/>
                <a:gd name="T72" fmla="*/ 2147483647 w 225"/>
                <a:gd name="T73" fmla="*/ 2147483647 h 388"/>
                <a:gd name="T74" fmla="*/ 2147483647 w 225"/>
                <a:gd name="T75" fmla="*/ 2147483647 h 388"/>
                <a:gd name="T76" fmla="*/ 2147483647 w 225"/>
                <a:gd name="T77" fmla="*/ 2147483647 h 388"/>
                <a:gd name="T78" fmla="*/ 2147483647 w 225"/>
                <a:gd name="T79" fmla="*/ 2147483647 h 388"/>
                <a:gd name="T80" fmla="*/ 2147483647 w 225"/>
                <a:gd name="T81" fmla="*/ 2147483647 h 388"/>
                <a:gd name="T82" fmla="*/ 2147483647 w 225"/>
                <a:gd name="T83" fmla="*/ 2147483647 h 388"/>
                <a:gd name="T84" fmla="*/ 2147483647 w 225"/>
                <a:gd name="T85" fmla="*/ 2147483647 h 388"/>
                <a:gd name="T86" fmla="*/ 2147483647 w 225"/>
                <a:gd name="T87" fmla="*/ 2147483647 h 388"/>
                <a:gd name="T88" fmla="*/ 2147483647 w 225"/>
                <a:gd name="T89" fmla="*/ 2147483647 h 388"/>
                <a:gd name="T90" fmla="*/ 2147483647 w 225"/>
                <a:gd name="T91" fmla="*/ 2147483647 h 388"/>
                <a:gd name="T92" fmla="*/ 2147483647 w 225"/>
                <a:gd name="T93" fmla="*/ 2147483647 h 388"/>
                <a:gd name="T94" fmla="*/ 2147483647 w 225"/>
                <a:gd name="T95" fmla="*/ 2147483647 h 388"/>
                <a:gd name="T96" fmla="*/ 2147483647 w 225"/>
                <a:gd name="T97" fmla="*/ 2147483647 h 388"/>
                <a:gd name="T98" fmla="*/ 2147483647 w 225"/>
                <a:gd name="T99" fmla="*/ 0 h 388"/>
                <a:gd name="T100" fmla="*/ 2147483647 w 225"/>
                <a:gd name="T101" fmla="*/ 2147483647 h 388"/>
                <a:gd name="T102" fmla="*/ 2147483647 w 225"/>
                <a:gd name="T103" fmla="*/ 2147483647 h 38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25"/>
                <a:gd name="T157" fmla="*/ 0 h 388"/>
                <a:gd name="T158" fmla="*/ 225 w 225"/>
                <a:gd name="T159" fmla="*/ 388 h 38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25" h="388">
                  <a:moveTo>
                    <a:pt x="62" y="28"/>
                  </a:moveTo>
                  <a:cubicBezTo>
                    <a:pt x="56" y="30"/>
                    <a:pt x="40" y="35"/>
                    <a:pt x="42" y="44"/>
                  </a:cubicBezTo>
                  <a:cubicBezTo>
                    <a:pt x="44" y="53"/>
                    <a:pt x="42" y="64"/>
                    <a:pt x="46" y="64"/>
                  </a:cubicBezTo>
                  <a:cubicBezTo>
                    <a:pt x="50" y="64"/>
                    <a:pt x="57" y="64"/>
                    <a:pt x="57" y="67"/>
                  </a:cubicBezTo>
                  <a:cubicBezTo>
                    <a:pt x="57" y="71"/>
                    <a:pt x="58" y="81"/>
                    <a:pt x="47" y="85"/>
                  </a:cubicBezTo>
                  <a:cubicBezTo>
                    <a:pt x="36" y="89"/>
                    <a:pt x="11" y="88"/>
                    <a:pt x="11" y="93"/>
                  </a:cubicBezTo>
                  <a:cubicBezTo>
                    <a:pt x="11" y="98"/>
                    <a:pt x="31" y="109"/>
                    <a:pt x="22" y="116"/>
                  </a:cubicBezTo>
                  <a:cubicBezTo>
                    <a:pt x="13" y="124"/>
                    <a:pt x="0" y="123"/>
                    <a:pt x="4" y="134"/>
                  </a:cubicBezTo>
                  <a:cubicBezTo>
                    <a:pt x="8" y="145"/>
                    <a:pt x="35" y="172"/>
                    <a:pt x="35" y="172"/>
                  </a:cubicBezTo>
                  <a:cubicBezTo>
                    <a:pt x="51" y="174"/>
                    <a:pt x="51" y="174"/>
                    <a:pt x="51" y="174"/>
                  </a:cubicBezTo>
                  <a:cubicBezTo>
                    <a:pt x="56" y="167"/>
                    <a:pt x="56" y="167"/>
                    <a:pt x="56" y="167"/>
                  </a:cubicBezTo>
                  <a:cubicBezTo>
                    <a:pt x="56" y="167"/>
                    <a:pt x="65" y="168"/>
                    <a:pt x="68" y="182"/>
                  </a:cubicBezTo>
                  <a:cubicBezTo>
                    <a:pt x="71" y="196"/>
                    <a:pt x="59" y="208"/>
                    <a:pt x="59" y="208"/>
                  </a:cubicBezTo>
                  <a:cubicBezTo>
                    <a:pt x="59" y="217"/>
                    <a:pt x="81" y="211"/>
                    <a:pt x="81" y="211"/>
                  </a:cubicBezTo>
                  <a:cubicBezTo>
                    <a:pt x="80" y="230"/>
                    <a:pt x="80" y="230"/>
                    <a:pt x="80" y="230"/>
                  </a:cubicBezTo>
                  <a:cubicBezTo>
                    <a:pt x="80" y="230"/>
                    <a:pt x="89" y="234"/>
                    <a:pt x="88" y="240"/>
                  </a:cubicBezTo>
                  <a:cubicBezTo>
                    <a:pt x="87" y="246"/>
                    <a:pt x="74" y="258"/>
                    <a:pt x="74" y="258"/>
                  </a:cubicBezTo>
                  <a:cubicBezTo>
                    <a:pt x="69" y="286"/>
                    <a:pt x="69" y="286"/>
                    <a:pt x="69" y="286"/>
                  </a:cubicBezTo>
                  <a:cubicBezTo>
                    <a:pt x="69" y="286"/>
                    <a:pt x="61" y="302"/>
                    <a:pt x="61" y="312"/>
                  </a:cubicBezTo>
                  <a:cubicBezTo>
                    <a:pt x="61" y="322"/>
                    <a:pt x="78" y="325"/>
                    <a:pt x="78" y="333"/>
                  </a:cubicBezTo>
                  <a:cubicBezTo>
                    <a:pt x="78" y="341"/>
                    <a:pt x="78" y="353"/>
                    <a:pt x="78" y="353"/>
                  </a:cubicBezTo>
                  <a:cubicBezTo>
                    <a:pt x="99" y="377"/>
                    <a:pt x="99" y="377"/>
                    <a:pt x="99" y="377"/>
                  </a:cubicBezTo>
                  <a:cubicBezTo>
                    <a:pt x="108" y="377"/>
                    <a:pt x="108" y="377"/>
                    <a:pt x="108" y="377"/>
                  </a:cubicBezTo>
                  <a:cubicBezTo>
                    <a:pt x="112" y="388"/>
                    <a:pt x="112" y="388"/>
                    <a:pt x="112" y="388"/>
                  </a:cubicBezTo>
                  <a:cubicBezTo>
                    <a:pt x="112" y="388"/>
                    <a:pt x="122" y="388"/>
                    <a:pt x="132" y="387"/>
                  </a:cubicBezTo>
                  <a:cubicBezTo>
                    <a:pt x="142" y="386"/>
                    <a:pt x="137" y="373"/>
                    <a:pt x="143" y="369"/>
                  </a:cubicBezTo>
                  <a:cubicBezTo>
                    <a:pt x="149" y="365"/>
                    <a:pt x="161" y="368"/>
                    <a:pt x="161" y="368"/>
                  </a:cubicBezTo>
                  <a:cubicBezTo>
                    <a:pt x="162" y="360"/>
                    <a:pt x="162" y="360"/>
                    <a:pt x="162" y="360"/>
                  </a:cubicBezTo>
                  <a:cubicBezTo>
                    <a:pt x="183" y="359"/>
                    <a:pt x="183" y="359"/>
                    <a:pt x="183" y="359"/>
                  </a:cubicBezTo>
                  <a:cubicBezTo>
                    <a:pt x="183" y="359"/>
                    <a:pt x="187" y="343"/>
                    <a:pt x="197" y="342"/>
                  </a:cubicBezTo>
                  <a:cubicBezTo>
                    <a:pt x="207" y="341"/>
                    <a:pt x="209" y="352"/>
                    <a:pt x="217" y="350"/>
                  </a:cubicBezTo>
                  <a:cubicBezTo>
                    <a:pt x="225" y="348"/>
                    <a:pt x="221" y="341"/>
                    <a:pt x="221" y="341"/>
                  </a:cubicBezTo>
                  <a:cubicBezTo>
                    <a:pt x="221" y="341"/>
                    <a:pt x="205" y="310"/>
                    <a:pt x="196" y="302"/>
                  </a:cubicBezTo>
                  <a:cubicBezTo>
                    <a:pt x="187" y="294"/>
                    <a:pt x="197" y="273"/>
                    <a:pt x="196" y="266"/>
                  </a:cubicBezTo>
                  <a:cubicBezTo>
                    <a:pt x="195" y="259"/>
                    <a:pt x="186" y="274"/>
                    <a:pt x="182" y="273"/>
                  </a:cubicBezTo>
                  <a:cubicBezTo>
                    <a:pt x="178" y="272"/>
                    <a:pt x="168" y="258"/>
                    <a:pt x="168" y="251"/>
                  </a:cubicBezTo>
                  <a:cubicBezTo>
                    <a:pt x="168" y="244"/>
                    <a:pt x="158" y="246"/>
                    <a:pt x="157" y="236"/>
                  </a:cubicBezTo>
                  <a:cubicBezTo>
                    <a:pt x="156" y="225"/>
                    <a:pt x="167" y="218"/>
                    <a:pt x="167" y="218"/>
                  </a:cubicBezTo>
                  <a:cubicBezTo>
                    <a:pt x="167" y="218"/>
                    <a:pt x="163" y="199"/>
                    <a:pt x="166" y="190"/>
                  </a:cubicBezTo>
                  <a:cubicBezTo>
                    <a:pt x="169" y="181"/>
                    <a:pt x="187" y="184"/>
                    <a:pt x="199" y="181"/>
                  </a:cubicBezTo>
                  <a:cubicBezTo>
                    <a:pt x="211" y="178"/>
                    <a:pt x="195" y="166"/>
                    <a:pt x="195" y="158"/>
                  </a:cubicBezTo>
                  <a:cubicBezTo>
                    <a:pt x="195" y="150"/>
                    <a:pt x="206" y="136"/>
                    <a:pt x="206" y="136"/>
                  </a:cubicBezTo>
                  <a:cubicBezTo>
                    <a:pt x="206" y="136"/>
                    <a:pt x="206" y="125"/>
                    <a:pt x="203" y="117"/>
                  </a:cubicBezTo>
                  <a:cubicBezTo>
                    <a:pt x="200" y="109"/>
                    <a:pt x="185" y="117"/>
                    <a:pt x="185" y="117"/>
                  </a:cubicBezTo>
                  <a:cubicBezTo>
                    <a:pt x="183" y="102"/>
                    <a:pt x="183" y="102"/>
                    <a:pt x="183" y="102"/>
                  </a:cubicBezTo>
                  <a:cubicBezTo>
                    <a:pt x="183" y="102"/>
                    <a:pt x="166" y="87"/>
                    <a:pt x="153" y="85"/>
                  </a:cubicBezTo>
                  <a:cubicBezTo>
                    <a:pt x="140" y="83"/>
                    <a:pt x="133" y="109"/>
                    <a:pt x="133" y="109"/>
                  </a:cubicBezTo>
                  <a:cubicBezTo>
                    <a:pt x="133" y="109"/>
                    <a:pt x="142" y="69"/>
                    <a:pt x="144" y="61"/>
                  </a:cubicBezTo>
                  <a:cubicBezTo>
                    <a:pt x="146" y="53"/>
                    <a:pt x="132" y="30"/>
                    <a:pt x="126" y="22"/>
                  </a:cubicBezTo>
                  <a:cubicBezTo>
                    <a:pt x="120" y="14"/>
                    <a:pt x="83" y="0"/>
                    <a:pt x="83" y="0"/>
                  </a:cubicBezTo>
                  <a:cubicBezTo>
                    <a:pt x="76" y="12"/>
                    <a:pt x="76" y="12"/>
                    <a:pt x="76" y="12"/>
                  </a:cubicBezTo>
                  <a:cubicBezTo>
                    <a:pt x="76" y="12"/>
                    <a:pt x="69" y="26"/>
                    <a:pt x="62" y="28"/>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389" name="Freeform 12"/>
            <p:cNvSpPr>
              <a:spLocks noEditPoints="1"/>
            </p:cNvSpPr>
            <p:nvPr/>
          </p:nvSpPr>
          <p:spPr bwMode="auto">
            <a:xfrm>
              <a:off x="2663429" y="3239691"/>
              <a:ext cx="269081" cy="244078"/>
            </a:xfrm>
            <a:custGeom>
              <a:avLst/>
              <a:gdLst>
                <a:gd name="T0" fmla="*/ 2147483647 w 642"/>
                <a:gd name="T1" fmla="*/ 2147483647 h 625"/>
                <a:gd name="T2" fmla="*/ 2147483647 w 642"/>
                <a:gd name="T3" fmla="*/ 2147483647 h 625"/>
                <a:gd name="T4" fmla="*/ 2147483647 w 642"/>
                <a:gd name="T5" fmla="*/ 2147483647 h 625"/>
                <a:gd name="T6" fmla="*/ 2147483647 w 642"/>
                <a:gd name="T7" fmla="*/ 2147483647 h 625"/>
                <a:gd name="T8" fmla="*/ 2147483647 w 642"/>
                <a:gd name="T9" fmla="*/ 2147483647 h 625"/>
                <a:gd name="T10" fmla="*/ 2147483647 w 642"/>
                <a:gd name="T11" fmla="*/ 2147483647 h 625"/>
                <a:gd name="T12" fmla="*/ 2147483647 w 642"/>
                <a:gd name="T13" fmla="*/ 2147483647 h 625"/>
                <a:gd name="T14" fmla="*/ 2147483647 w 642"/>
                <a:gd name="T15" fmla="*/ 2147483647 h 625"/>
                <a:gd name="T16" fmla="*/ 2147483647 w 642"/>
                <a:gd name="T17" fmla="*/ 2147483647 h 625"/>
                <a:gd name="T18" fmla="*/ 2147483647 w 642"/>
                <a:gd name="T19" fmla="*/ 2147483647 h 625"/>
                <a:gd name="T20" fmla="*/ 2147483647 w 642"/>
                <a:gd name="T21" fmla="*/ 2147483647 h 625"/>
                <a:gd name="T22" fmla="*/ 2147483647 w 642"/>
                <a:gd name="T23" fmla="*/ 2147483647 h 625"/>
                <a:gd name="T24" fmla="*/ 2147483647 w 642"/>
                <a:gd name="T25" fmla="*/ 2147483647 h 625"/>
                <a:gd name="T26" fmla="*/ 2147483647 w 642"/>
                <a:gd name="T27" fmla="*/ 2147483647 h 625"/>
                <a:gd name="T28" fmla="*/ 2147483647 w 642"/>
                <a:gd name="T29" fmla="*/ 2147483647 h 625"/>
                <a:gd name="T30" fmla="*/ 2147483647 w 642"/>
                <a:gd name="T31" fmla="*/ 2147483647 h 625"/>
                <a:gd name="T32" fmla="*/ 2147483647 w 642"/>
                <a:gd name="T33" fmla="*/ 2147483647 h 625"/>
                <a:gd name="T34" fmla="*/ 2147483647 w 642"/>
                <a:gd name="T35" fmla="*/ 2147483647 h 625"/>
                <a:gd name="T36" fmla="*/ 2147483647 w 642"/>
                <a:gd name="T37" fmla="*/ 2147483647 h 625"/>
                <a:gd name="T38" fmla="*/ 2147483647 w 642"/>
                <a:gd name="T39" fmla="*/ 2147483647 h 625"/>
                <a:gd name="T40" fmla="*/ 2147483647 w 642"/>
                <a:gd name="T41" fmla="*/ 2147483647 h 625"/>
                <a:gd name="T42" fmla="*/ 2147483647 w 642"/>
                <a:gd name="T43" fmla="*/ 2147483647 h 625"/>
                <a:gd name="T44" fmla="*/ 2147483647 w 642"/>
                <a:gd name="T45" fmla="*/ 2147483647 h 625"/>
                <a:gd name="T46" fmla="*/ 2147483647 w 642"/>
                <a:gd name="T47" fmla="*/ 2147483647 h 625"/>
                <a:gd name="T48" fmla="*/ 2147483647 w 642"/>
                <a:gd name="T49" fmla="*/ 2147483647 h 625"/>
                <a:gd name="T50" fmla="*/ 2147483647 w 642"/>
                <a:gd name="T51" fmla="*/ 2147483647 h 625"/>
                <a:gd name="T52" fmla="*/ 2147483647 w 642"/>
                <a:gd name="T53" fmla="*/ 2147483647 h 625"/>
                <a:gd name="T54" fmla="*/ 2147483647 w 642"/>
                <a:gd name="T55" fmla="*/ 2147483647 h 625"/>
                <a:gd name="T56" fmla="*/ 2147483647 w 642"/>
                <a:gd name="T57" fmla="*/ 2147483647 h 625"/>
                <a:gd name="T58" fmla="*/ 2147483647 w 642"/>
                <a:gd name="T59" fmla="*/ 2147483647 h 625"/>
                <a:gd name="T60" fmla="*/ 2147483647 w 642"/>
                <a:gd name="T61" fmla="*/ 2147483647 h 625"/>
                <a:gd name="T62" fmla="*/ 2147483647 w 642"/>
                <a:gd name="T63" fmla="*/ 2147483647 h 625"/>
                <a:gd name="T64" fmla="*/ 2147483647 w 642"/>
                <a:gd name="T65" fmla="*/ 2147483647 h 625"/>
                <a:gd name="T66" fmla="*/ 2147483647 w 642"/>
                <a:gd name="T67" fmla="*/ 2147483647 h 625"/>
                <a:gd name="T68" fmla="*/ 2147483647 w 642"/>
                <a:gd name="T69" fmla="*/ 2147483647 h 625"/>
                <a:gd name="T70" fmla="*/ 2147483647 w 642"/>
                <a:gd name="T71" fmla="*/ 2147483647 h 625"/>
                <a:gd name="T72" fmla="*/ 2147483647 w 642"/>
                <a:gd name="T73" fmla="*/ 2147483647 h 625"/>
                <a:gd name="T74" fmla="*/ 2147483647 w 642"/>
                <a:gd name="T75" fmla="*/ 2147483647 h 625"/>
                <a:gd name="T76" fmla="*/ 2147483647 w 642"/>
                <a:gd name="T77" fmla="*/ 2147483647 h 625"/>
                <a:gd name="T78" fmla="*/ 2147483647 w 642"/>
                <a:gd name="T79" fmla="*/ 2147483647 h 625"/>
                <a:gd name="T80" fmla="*/ 2147483647 w 642"/>
                <a:gd name="T81" fmla="*/ 2147483647 h 625"/>
                <a:gd name="T82" fmla="*/ 2147483647 w 642"/>
                <a:gd name="T83" fmla="*/ 2147483647 h 625"/>
                <a:gd name="T84" fmla="*/ 2147483647 w 642"/>
                <a:gd name="T85" fmla="*/ 2147483647 h 625"/>
                <a:gd name="T86" fmla="*/ 2147483647 w 642"/>
                <a:gd name="T87" fmla="*/ 2147483647 h 625"/>
                <a:gd name="T88" fmla="*/ 2147483647 w 642"/>
                <a:gd name="T89" fmla="*/ 2147483647 h 625"/>
                <a:gd name="T90" fmla="*/ 2147483647 w 642"/>
                <a:gd name="T91" fmla="*/ 2147483647 h 625"/>
                <a:gd name="T92" fmla="*/ 2147483647 w 642"/>
                <a:gd name="T93" fmla="*/ 2147483647 h 625"/>
                <a:gd name="T94" fmla="*/ 2147483647 w 642"/>
                <a:gd name="T95" fmla="*/ 2147483647 h 625"/>
                <a:gd name="T96" fmla="*/ 2147483647 w 642"/>
                <a:gd name="T97" fmla="*/ 2147483647 h 625"/>
                <a:gd name="T98" fmla="*/ 2147483647 w 642"/>
                <a:gd name="T99" fmla="*/ 2147483647 h 625"/>
                <a:gd name="T100" fmla="*/ 2147483647 w 642"/>
                <a:gd name="T101" fmla="*/ 2147483647 h 625"/>
                <a:gd name="T102" fmla="*/ 2147483647 w 642"/>
                <a:gd name="T103" fmla="*/ 2147483647 h 625"/>
                <a:gd name="T104" fmla="*/ 2147483647 w 642"/>
                <a:gd name="T105" fmla="*/ 2147483647 h 625"/>
                <a:gd name="T106" fmla="*/ 2147483647 w 642"/>
                <a:gd name="T107" fmla="*/ 2147483647 h 625"/>
                <a:gd name="T108" fmla="*/ 2147483647 w 642"/>
                <a:gd name="T109" fmla="*/ 2147483647 h 625"/>
                <a:gd name="T110" fmla="*/ 2147483647 w 642"/>
                <a:gd name="T111" fmla="*/ 2147483647 h 625"/>
                <a:gd name="T112" fmla="*/ 2147483647 w 642"/>
                <a:gd name="T113" fmla="*/ 2147483647 h 625"/>
                <a:gd name="T114" fmla="*/ 2147483647 w 642"/>
                <a:gd name="T115" fmla="*/ 2147483647 h 625"/>
                <a:gd name="T116" fmla="*/ 2147483647 w 642"/>
                <a:gd name="T117" fmla="*/ 2147483647 h 625"/>
                <a:gd name="T118" fmla="*/ 2147483647 w 642"/>
                <a:gd name="T119" fmla="*/ 2147483647 h 625"/>
                <a:gd name="T120" fmla="*/ 2147483647 w 642"/>
                <a:gd name="T121" fmla="*/ 2147483647 h 625"/>
                <a:gd name="T122" fmla="*/ 2147483647 w 642"/>
                <a:gd name="T123" fmla="*/ 2147483647 h 62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642"/>
                <a:gd name="T187" fmla="*/ 0 h 625"/>
                <a:gd name="T188" fmla="*/ 642 w 642"/>
                <a:gd name="T189" fmla="*/ 625 h 62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642" h="625">
                  <a:moveTo>
                    <a:pt x="182" y="33"/>
                  </a:moveTo>
                  <a:cubicBezTo>
                    <a:pt x="182" y="33"/>
                    <a:pt x="187" y="6"/>
                    <a:pt x="175" y="3"/>
                  </a:cubicBezTo>
                  <a:cubicBezTo>
                    <a:pt x="164" y="0"/>
                    <a:pt x="158" y="7"/>
                    <a:pt x="158" y="13"/>
                  </a:cubicBezTo>
                  <a:cubicBezTo>
                    <a:pt x="158" y="18"/>
                    <a:pt x="165" y="34"/>
                    <a:pt x="165" y="34"/>
                  </a:cubicBezTo>
                  <a:lnTo>
                    <a:pt x="182" y="33"/>
                  </a:lnTo>
                  <a:close/>
                  <a:moveTo>
                    <a:pt x="630" y="190"/>
                  </a:moveTo>
                  <a:cubicBezTo>
                    <a:pt x="626" y="184"/>
                    <a:pt x="611" y="201"/>
                    <a:pt x="611" y="201"/>
                  </a:cubicBezTo>
                  <a:cubicBezTo>
                    <a:pt x="611" y="201"/>
                    <a:pt x="601" y="197"/>
                    <a:pt x="595" y="194"/>
                  </a:cubicBezTo>
                  <a:cubicBezTo>
                    <a:pt x="589" y="191"/>
                    <a:pt x="575" y="208"/>
                    <a:pt x="575" y="208"/>
                  </a:cubicBezTo>
                  <a:cubicBezTo>
                    <a:pt x="553" y="194"/>
                    <a:pt x="553" y="194"/>
                    <a:pt x="553" y="194"/>
                  </a:cubicBezTo>
                  <a:cubicBezTo>
                    <a:pt x="553" y="194"/>
                    <a:pt x="579" y="194"/>
                    <a:pt x="583" y="187"/>
                  </a:cubicBezTo>
                  <a:cubicBezTo>
                    <a:pt x="587" y="180"/>
                    <a:pt x="586" y="167"/>
                    <a:pt x="586" y="167"/>
                  </a:cubicBezTo>
                  <a:cubicBezTo>
                    <a:pt x="586" y="167"/>
                    <a:pt x="596" y="166"/>
                    <a:pt x="598" y="153"/>
                  </a:cubicBezTo>
                  <a:cubicBezTo>
                    <a:pt x="600" y="140"/>
                    <a:pt x="572" y="143"/>
                    <a:pt x="572" y="143"/>
                  </a:cubicBezTo>
                  <a:cubicBezTo>
                    <a:pt x="572" y="143"/>
                    <a:pt x="568" y="129"/>
                    <a:pt x="561" y="128"/>
                  </a:cubicBezTo>
                  <a:cubicBezTo>
                    <a:pt x="554" y="127"/>
                    <a:pt x="556" y="143"/>
                    <a:pt x="556" y="143"/>
                  </a:cubicBezTo>
                  <a:cubicBezTo>
                    <a:pt x="556" y="143"/>
                    <a:pt x="550" y="134"/>
                    <a:pt x="550" y="128"/>
                  </a:cubicBezTo>
                  <a:cubicBezTo>
                    <a:pt x="550" y="122"/>
                    <a:pt x="536" y="123"/>
                    <a:pt x="536" y="123"/>
                  </a:cubicBezTo>
                  <a:cubicBezTo>
                    <a:pt x="532" y="143"/>
                    <a:pt x="532" y="143"/>
                    <a:pt x="532" y="143"/>
                  </a:cubicBezTo>
                  <a:cubicBezTo>
                    <a:pt x="532" y="143"/>
                    <a:pt x="524" y="135"/>
                    <a:pt x="522" y="129"/>
                  </a:cubicBezTo>
                  <a:cubicBezTo>
                    <a:pt x="520" y="123"/>
                    <a:pt x="519" y="109"/>
                    <a:pt x="519" y="109"/>
                  </a:cubicBezTo>
                  <a:cubicBezTo>
                    <a:pt x="498" y="117"/>
                    <a:pt x="498" y="117"/>
                    <a:pt x="498" y="117"/>
                  </a:cubicBezTo>
                  <a:cubicBezTo>
                    <a:pt x="498" y="117"/>
                    <a:pt x="514" y="108"/>
                    <a:pt x="514" y="103"/>
                  </a:cubicBezTo>
                  <a:cubicBezTo>
                    <a:pt x="514" y="98"/>
                    <a:pt x="501" y="98"/>
                    <a:pt x="501" y="93"/>
                  </a:cubicBezTo>
                  <a:cubicBezTo>
                    <a:pt x="501" y="88"/>
                    <a:pt x="543" y="88"/>
                    <a:pt x="547" y="82"/>
                  </a:cubicBezTo>
                  <a:cubicBezTo>
                    <a:pt x="551" y="76"/>
                    <a:pt x="457" y="84"/>
                    <a:pt x="457" y="84"/>
                  </a:cubicBezTo>
                  <a:cubicBezTo>
                    <a:pt x="466" y="94"/>
                    <a:pt x="466" y="94"/>
                    <a:pt x="466" y="94"/>
                  </a:cubicBezTo>
                  <a:cubicBezTo>
                    <a:pt x="466" y="94"/>
                    <a:pt x="444" y="96"/>
                    <a:pt x="435" y="99"/>
                  </a:cubicBezTo>
                  <a:cubicBezTo>
                    <a:pt x="426" y="102"/>
                    <a:pt x="402" y="119"/>
                    <a:pt x="402" y="119"/>
                  </a:cubicBezTo>
                  <a:cubicBezTo>
                    <a:pt x="378" y="120"/>
                    <a:pt x="346" y="88"/>
                    <a:pt x="346" y="88"/>
                  </a:cubicBezTo>
                  <a:cubicBezTo>
                    <a:pt x="346" y="88"/>
                    <a:pt x="265" y="93"/>
                    <a:pt x="255" y="92"/>
                  </a:cubicBezTo>
                  <a:cubicBezTo>
                    <a:pt x="245" y="91"/>
                    <a:pt x="242" y="82"/>
                    <a:pt x="242" y="68"/>
                  </a:cubicBezTo>
                  <a:cubicBezTo>
                    <a:pt x="242" y="54"/>
                    <a:pt x="236" y="44"/>
                    <a:pt x="210" y="39"/>
                  </a:cubicBezTo>
                  <a:cubicBezTo>
                    <a:pt x="184" y="34"/>
                    <a:pt x="147" y="56"/>
                    <a:pt x="147" y="56"/>
                  </a:cubicBezTo>
                  <a:cubicBezTo>
                    <a:pt x="147" y="56"/>
                    <a:pt x="120" y="62"/>
                    <a:pt x="104" y="76"/>
                  </a:cubicBezTo>
                  <a:cubicBezTo>
                    <a:pt x="88" y="90"/>
                    <a:pt x="111" y="116"/>
                    <a:pt x="113" y="136"/>
                  </a:cubicBezTo>
                  <a:cubicBezTo>
                    <a:pt x="115" y="156"/>
                    <a:pt x="88" y="172"/>
                    <a:pt x="88" y="172"/>
                  </a:cubicBezTo>
                  <a:cubicBezTo>
                    <a:pt x="89" y="154"/>
                    <a:pt x="89" y="154"/>
                    <a:pt x="89" y="154"/>
                  </a:cubicBezTo>
                  <a:cubicBezTo>
                    <a:pt x="89" y="154"/>
                    <a:pt x="71" y="149"/>
                    <a:pt x="65" y="139"/>
                  </a:cubicBezTo>
                  <a:cubicBezTo>
                    <a:pt x="59" y="129"/>
                    <a:pt x="75" y="111"/>
                    <a:pt x="82" y="102"/>
                  </a:cubicBezTo>
                  <a:cubicBezTo>
                    <a:pt x="89" y="93"/>
                    <a:pt x="88" y="77"/>
                    <a:pt x="88" y="65"/>
                  </a:cubicBezTo>
                  <a:cubicBezTo>
                    <a:pt x="88" y="53"/>
                    <a:pt x="77" y="38"/>
                    <a:pt x="77" y="38"/>
                  </a:cubicBezTo>
                  <a:cubicBezTo>
                    <a:pt x="77" y="38"/>
                    <a:pt x="76" y="53"/>
                    <a:pt x="65" y="56"/>
                  </a:cubicBezTo>
                  <a:cubicBezTo>
                    <a:pt x="54" y="60"/>
                    <a:pt x="45" y="64"/>
                    <a:pt x="38" y="77"/>
                  </a:cubicBezTo>
                  <a:cubicBezTo>
                    <a:pt x="30" y="90"/>
                    <a:pt x="30" y="110"/>
                    <a:pt x="30" y="110"/>
                  </a:cubicBezTo>
                  <a:cubicBezTo>
                    <a:pt x="24" y="115"/>
                    <a:pt x="24" y="115"/>
                    <a:pt x="24" y="115"/>
                  </a:cubicBezTo>
                  <a:cubicBezTo>
                    <a:pt x="24" y="133"/>
                    <a:pt x="24" y="133"/>
                    <a:pt x="24" y="133"/>
                  </a:cubicBezTo>
                  <a:cubicBezTo>
                    <a:pt x="24" y="133"/>
                    <a:pt x="0" y="154"/>
                    <a:pt x="5" y="162"/>
                  </a:cubicBezTo>
                  <a:cubicBezTo>
                    <a:pt x="10" y="171"/>
                    <a:pt x="14" y="157"/>
                    <a:pt x="21" y="157"/>
                  </a:cubicBezTo>
                  <a:cubicBezTo>
                    <a:pt x="28" y="157"/>
                    <a:pt x="35" y="171"/>
                    <a:pt x="35" y="180"/>
                  </a:cubicBezTo>
                  <a:cubicBezTo>
                    <a:pt x="35" y="189"/>
                    <a:pt x="36" y="195"/>
                    <a:pt x="36" y="195"/>
                  </a:cubicBezTo>
                  <a:cubicBezTo>
                    <a:pt x="36" y="195"/>
                    <a:pt x="52" y="204"/>
                    <a:pt x="50" y="216"/>
                  </a:cubicBezTo>
                  <a:cubicBezTo>
                    <a:pt x="48" y="229"/>
                    <a:pt x="42" y="232"/>
                    <a:pt x="42" y="232"/>
                  </a:cubicBezTo>
                  <a:cubicBezTo>
                    <a:pt x="41" y="259"/>
                    <a:pt x="41" y="259"/>
                    <a:pt x="41" y="259"/>
                  </a:cubicBezTo>
                  <a:cubicBezTo>
                    <a:pt x="51" y="259"/>
                    <a:pt x="51" y="259"/>
                    <a:pt x="51" y="259"/>
                  </a:cubicBezTo>
                  <a:cubicBezTo>
                    <a:pt x="51" y="259"/>
                    <a:pt x="50" y="277"/>
                    <a:pt x="59" y="280"/>
                  </a:cubicBezTo>
                  <a:cubicBezTo>
                    <a:pt x="68" y="283"/>
                    <a:pt x="79" y="278"/>
                    <a:pt x="83" y="278"/>
                  </a:cubicBezTo>
                  <a:cubicBezTo>
                    <a:pt x="88" y="278"/>
                    <a:pt x="106" y="285"/>
                    <a:pt x="111" y="284"/>
                  </a:cubicBezTo>
                  <a:cubicBezTo>
                    <a:pt x="116" y="283"/>
                    <a:pt x="117" y="277"/>
                    <a:pt x="122" y="277"/>
                  </a:cubicBezTo>
                  <a:cubicBezTo>
                    <a:pt x="127" y="277"/>
                    <a:pt x="136" y="284"/>
                    <a:pt x="136" y="284"/>
                  </a:cubicBezTo>
                  <a:cubicBezTo>
                    <a:pt x="154" y="285"/>
                    <a:pt x="154" y="285"/>
                    <a:pt x="154" y="285"/>
                  </a:cubicBezTo>
                  <a:cubicBezTo>
                    <a:pt x="154" y="285"/>
                    <a:pt x="173" y="327"/>
                    <a:pt x="181" y="330"/>
                  </a:cubicBezTo>
                  <a:cubicBezTo>
                    <a:pt x="189" y="332"/>
                    <a:pt x="197" y="329"/>
                    <a:pt x="197" y="329"/>
                  </a:cubicBezTo>
                  <a:cubicBezTo>
                    <a:pt x="197" y="329"/>
                    <a:pt x="195" y="322"/>
                    <a:pt x="203" y="322"/>
                  </a:cubicBezTo>
                  <a:cubicBezTo>
                    <a:pt x="211" y="322"/>
                    <a:pt x="213" y="329"/>
                    <a:pt x="221" y="330"/>
                  </a:cubicBezTo>
                  <a:cubicBezTo>
                    <a:pt x="229" y="331"/>
                    <a:pt x="232" y="324"/>
                    <a:pt x="232" y="324"/>
                  </a:cubicBezTo>
                  <a:cubicBezTo>
                    <a:pt x="251" y="326"/>
                    <a:pt x="251" y="326"/>
                    <a:pt x="251" y="326"/>
                  </a:cubicBezTo>
                  <a:cubicBezTo>
                    <a:pt x="251" y="326"/>
                    <a:pt x="270" y="311"/>
                    <a:pt x="276" y="323"/>
                  </a:cubicBezTo>
                  <a:cubicBezTo>
                    <a:pt x="282" y="336"/>
                    <a:pt x="265" y="344"/>
                    <a:pt x="265" y="344"/>
                  </a:cubicBezTo>
                  <a:cubicBezTo>
                    <a:pt x="265" y="344"/>
                    <a:pt x="266" y="359"/>
                    <a:pt x="263" y="362"/>
                  </a:cubicBezTo>
                  <a:cubicBezTo>
                    <a:pt x="260" y="365"/>
                    <a:pt x="250" y="370"/>
                    <a:pt x="251" y="375"/>
                  </a:cubicBezTo>
                  <a:cubicBezTo>
                    <a:pt x="252" y="380"/>
                    <a:pt x="254" y="398"/>
                    <a:pt x="254" y="404"/>
                  </a:cubicBezTo>
                  <a:cubicBezTo>
                    <a:pt x="254" y="410"/>
                    <a:pt x="252" y="433"/>
                    <a:pt x="252" y="433"/>
                  </a:cubicBezTo>
                  <a:cubicBezTo>
                    <a:pt x="252" y="433"/>
                    <a:pt x="261" y="437"/>
                    <a:pt x="261" y="440"/>
                  </a:cubicBezTo>
                  <a:cubicBezTo>
                    <a:pt x="261" y="443"/>
                    <a:pt x="262" y="452"/>
                    <a:pt x="262" y="452"/>
                  </a:cubicBezTo>
                  <a:cubicBezTo>
                    <a:pt x="262" y="452"/>
                    <a:pt x="278" y="466"/>
                    <a:pt x="278" y="476"/>
                  </a:cubicBezTo>
                  <a:cubicBezTo>
                    <a:pt x="278" y="486"/>
                    <a:pt x="249" y="504"/>
                    <a:pt x="249" y="504"/>
                  </a:cubicBezTo>
                  <a:cubicBezTo>
                    <a:pt x="259" y="507"/>
                    <a:pt x="259" y="507"/>
                    <a:pt x="259" y="507"/>
                  </a:cubicBezTo>
                  <a:cubicBezTo>
                    <a:pt x="259" y="507"/>
                    <a:pt x="281" y="521"/>
                    <a:pt x="281" y="525"/>
                  </a:cubicBezTo>
                  <a:cubicBezTo>
                    <a:pt x="281" y="529"/>
                    <a:pt x="284" y="549"/>
                    <a:pt x="284" y="549"/>
                  </a:cubicBezTo>
                  <a:cubicBezTo>
                    <a:pt x="284" y="549"/>
                    <a:pt x="295" y="575"/>
                    <a:pt x="294" y="580"/>
                  </a:cubicBezTo>
                  <a:cubicBezTo>
                    <a:pt x="293" y="585"/>
                    <a:pt x="299" y="594"/>
                    <a:pt x="299" y="594"/>
                  </a:cubicBezTo>
                  <a:cubicBezTo>
                    <a:pt x="299" y="594"/>
                    <a:pt x="306" y="607"/>
                    <a:pt x="310" y="612"/>
                  </a:cubicBezTo>
                  <a:cubicBezTo>
                    <a:pt x="314" y="617"/>
                    <a:pt x="326" y="619"/>
                    <a:pt x="326" y="619"/>
                  </a:cubicBezTo>
                  <a:cubicBezTo>
                    <a:pt x="336" y="625"/>
                    <a:pt x="347" y="603"/>
                    <a:pt x="356" y="605"/>
                  </a:cubicBezTo>
                  <a:cubicBezTo>
                    <a:pt x="365" y="607"/>
                    <a:pt x="354" y="624"/>
                    <a:pt x="362" y="624"/>
                  </a:cubicBezTo>
                  <a:cubicBezTo>
                    <a:pt x="370" y="624"/>
                    <a:pt x="376" y="599"/>
                    <a:pt x="382" y="595"/>
                  </a:cubicBezTo>
                  <a:cubicBezTo>
                    <a:pt x="388" y="591"/>
                    <a:pt x="400" y="593"/>
                    <a:pt x="400" y="593"/>
                  </a:cubicBezTo>
                  <a:cubicBezTo>
                    <a:pt x="402" y="587"/>
                    <a:pt x="402" y="587"/>
                    <a:pt x="402" y="587"/>
                  </a:cubicBezTo>
                  <a:cubicBezTo>
                    <a:pt x="402" y="587"/>
                    <a:pt x="407" y="583"/>
                    <a:pt x="420" y="579"/>
                  </a:cubicBezTo>
                  <a:cubicBezTo>
                    <a:pt x="433" y="575"/>
                    <a:pt x="432" y="550"/>
                    <a:pt x="432" y="550"/>
                  </a:cubicBezTo>
                  <a:cubicBezTo>
                    <a:pt x="432" y="550"/>
                    <a:pt x="445" y="553"/>
                    <a:pt x="457" y="547"/>
                  </a:cubicBezTo>
                  <a:cubicBezTo>
                    <a:pt x="469" y="541"/>
                    <a:pt x="462" y="527"/>
                    <a:pt x="462" y="527"/>
                  </a:cubicBezTo>
                  <a:cubicBezTo>
                    <a:pt x="432" y="524"/>
                    <a:pt x="432" y="524"/>
                    <a:pt x="432" y="524"/>
                  </a:cubicBezTo>
                  <a:cubicBezTo>
                    <a:pt x="432" y="524"/>
                    <a:pt x="432" y="515"/>
                    <a:pt x="432" y="508"/>
                  </a:cubicBezTo>
                  <a:cubicBezTo>
                    <a:pt x="432" y="501"/>
                    <a:pt x="419" y="490"/>
                    <a:pt x="419" y="490"/>
                  </a:cubicBezTo>
                  <a:cubicBezTo>
                    <a:pt x="419" y="490"/>
                    <a:pt x="434" y="466"/>
                    <a:pt x="412" y="455"/>
                  </a:cubicBezTo>
                  <a:cubicBezTo>
                    <a:pt x="390" y="444"/>
                    <a:pt x="400" y="425"/>
                    <a:pt x="400" y="425"/>
                  </a:cubicBezTo>
                  <a:cubicBezTo>
                    <a:pt x="400" y="425"/>
                    <a:pt x="403" y="431"/>
                    <a:pt x="406" y="434"/>
                  </a:cubicBezTo>
                  <a:cubicBezTo>
                    <a:pt x="409" y="437"/>
                    <a:pt x="418" y="429"/>
                    <a:pt x="429" y="433"/>
                  </a:cubicBezTo>
                  <a:cubicBezTo>
                    <a:pt x="440" y="437"/>
                    <a:pt x="434" y="446"/>
                    <a:pt x="436" y="449"/>
                  </a:cubicBezTo>
                  <a:cubicBezTo>
                    <a:pt x="438" y="452"/>
                    <a:pt x="450" y="444"/>
                    <a:pt x="450" y="444"/>
                  </a:cubicBezTo>
                  <a:cubicBezTo>
                    <a:pt x="460" y="450"/>
                    <a:pt x="460" y="450"/>
                    <a:pt x="460" y="450"/>
                  </a:cubicBezTo>
                  <a:cubicBezTo>
                    <a:pt x="460" y="450"/>
                    <a:pt x="465" y="442"/>
                    <a:pt x="469" y="446"/>
                  </a:cubicBezTo>
                  <a:cubicBezTo>
                    <a:pt x="473" y="450"/>
                    <a:pt x="484" y="469"/>
                    <a:pt x="493" y="469"/>
                  </a:cubicBezTo>
                  <a:cubicBezTo>
                    <a:pt x="502" y="469"/>
                    <a:pt x="499" y="435"/>
                    <a:pt x="507" y="432"/>
                  </a:cubicBezTo>
                  <a:cubicBezTo>
                    <a:pt x="515" y="429"/>
                    <a:pt x="521" y="437"/>
                    <a:pt x="528" y="437"/>
                  </a:cubicBezTo>
                  <a:cubicBezTo>
                    <a:pt x="535" y="437"/>
                    <a:pt x="549" y="430"/>
                    <a:pt x="551" y="424"/>
                  </a:cubicBezTo>
                  <a:cubicBezTo>
                    <a:pt x="553" y="418"/>
                    <a:pt x="565" y="413"/>
                    <a:pt x="565" y="413"/>
                  </a:cubicBezTo>
                  <a:cubicBezTo>
                    <a:pt x="583" y="414"/>
                    <a:pt x="583" y="414"/>
                    <a:pt x="583" y="414"/>
                  </a:cubicBezTo>
                  <a:cubicBezTo>
                    <a:pt x="581" y="404"/>
                    <a:pt x="581" y="404"/>
                    <a:pt x="581" y="404"/>
                  </a:cubicBezTo>
                  <a:cubicBezTo>
                    <a:pt x="581" y="404"/>
                    <a:pt x="592" y="406"/>
                    <a:pt x="596" y="399"/>
                  </a:cubicBezTo>
                  <a:cubicBezTo>
                    <a:pt x="600" y="392"/>
                    <a:pt x="594" y="378"/>
                    <a:pt x="594" y="378"/>
                  </a:cubicBezTo>
                  <a:cubicBezTo>
                    <a:pt x="594" y="378"/>
                    <a:pt x="567" y="351"/>
                    <a:pt x="563" y="340"/>
                  </a:cubicBezTo>
                  <a:cubicBezTo>
                    <a:pt x="559" y="329"/>
                    <a:pt x="572" y="330"/>
                    <a:pt x="581" y="322"/>
                  </a:cubicBezTo>
                  <a:cubicBezTo>
                    <a:pt x="590" y="315"/>
                    <a:pt x="570" y="304"/>
                    <a:pt x="570" y="299"/>
                  </a:cubicBezTo>
                  <a:cubicBezTo>
                    <a:pt x="570" y="294"/>
                    <a:pt x="595" y="295"/>
                    <a:pt x="606" y="291"/>
                  </a:cubicBezTo>
                  <a:cubicBezTo>
                    <a:pt x="617" y="287"/>
                    <a:pt x="616" y="277"/>
                    <a:pt x="616" y="273"/>
                  </a:cubicBezTo>
                  <a:cubicBezTo>
                    <a:pt x="616" y="270"/>
                    <a:pt x="609" y="270"/>
                    <a:pt x="605" y="270"/>
                  </a:cubicBezTo>
                  <a:cubicBezTo>
                    <a:pt x="601" y="270"/>
                    <a:pt x="603" y="259"/>
                    <a:pt x="601" y="250"/>
                  </a:cubicBezTo>
                  <a:cubicBezTo>
                    <a:pt x="599" y="241"/>
                    <a:pt x="615" y="236"/>
                    <a:pt x="621" y="234"/>
                  </a:cubicBezTo>
                  <a:cubicBezTo>
                    <a:pt x="628" y="232"/>
                    <a:pt x="635" y="218"/>
                    <a:pt x="635" y="218"/>
                  </a:cubicBezTo>
                  <a:cubicBezTo>
                    <a:pt x="642" y="206"/>
                    <a:pt x="642" y="206"/>
                    <a:pt x="642" y="206"/>
                  </a:cubicBezTo>
                  <a:cubicBezTo>
                    <a:pt x="642" y="206"/>
                    <a:pt x="634" y="196"/>
                    <a:pt x="630" y="190"/>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390" name="Freeform 13"/>
            <p:cNvSpPr>
              <a:spLocks/>
            </p:cNvSpPr>
            <p:nvPr/>
          </p:nvSpPr>
          <p:spPr bwMode="auto">
            <a:xfrm>
              <a:off x="2545556" y="3231357"/>
              <a:ext cx="242888" cy="351235"/>
            </a:xfrm>
            <a:custGeom>
              <a:avLst/>
              <a:gdLst>
                <a:gd name="T0" fmla="*/ 2147483647 w 581"/>
                <a:gd name="T1" fmla="*/ 2147483647 h 902"/>
                <a:gd name="T2" fmla="*/ 2147483647 w 581"/>
                <a:gd name="T3" fmla="*/ 2147483647 h 902"/>
                <a:gd name="T4" fmla="*/ 2147483647 w 581"/>
                <a:gd name="T5" fmla="*/ 2147483647 h 902"/>
                <a:gd name="T6" fmla="*/ 2147483647 w 581"/>
                <a:gd name="T7" fmla="*/ 2147483647 h 902"/>
                <a:gd name="T8" fmla="*/ 2147483647 w 581"/>
                <a:gd name="T9" fmla="*/ 2147483647 h 902"/>
                <a:gd name="T10" fmla="*/ 2147483647 w 581"/>
                <a:gd name="T11" fmla="*/ 2147483647 h 902"/>
                <a:gd name="T12" fmla="*/ 2147483647 w 581"/>
                <a:gd name="T13" fmla="*/ 2147483647 h 902"/>
                <a:gd name="T14" fmla="*/ 2147483647 w 581"/>
                <a:gd name="T15" fmla="*/ 2147483647 h 902"/>
                <a:gd name="T16" fmla="*/ 2147483647 w 581"/>
                <a:gd name="T17" fmla="*/ 2147483647 h 902"/>
                <a:gd name="T18" fmla="*/ 2147483647 w 581"/>
                <a:gd name="T19" fmla="*/ 2147483647 h 902"/>
                <a:gd name="T20" fmla="*/ 2147483647 w 581"/>
                <a:gd name="T21" fmla="*/ 2147483647 h 902"/>
                <a:gd name="T22" fmla="*/ 2147483647 w 581"/>
                <a:gd name="T23" fmla="*/ 2147483647 h 902"/>
                <a:gd name="T24" fmla="*/ 2147483647 w 581"/>
                <a:gd name="T25" fmla="*/ 2147483647 h 902"/>
                <a:gd name="T26" fmla="*/ 2147483647 w 581"/>
                <a:gd name="T27" fmla="*/ 2147483647 h 902"/>
                <a:gd name="T28" fmla="*/ 2147483647 w 581"/>
                <a:gd name="T29" fmla="*/ 2147483647 h 902"/>
                <a:gd name="T30" fmla="*/ 2147483647 w 581"/>
                <a:gd name="T31" fmla="*/ 2147483647 h 902"/>
                <a:gd name="T32" fmla="*/ 2147483647 w 581"/>
                <a:gd name="T33" fmla="*/ 2147483647 h 902"/>
                <a:gd name="T34" fmla="*/ 2147483647 w 581"/>
                <a:gd name="T35" fmla="*/ 2147483647 h 902"/>
                <a:gd name="T36" fmla="*/ 2147483647 w 581"/>
                <a:gd name="T37" fmla="*/ 2147483647 h 902"/>
                <a:gd name="T38" fmla="*/ 2147483647 w 581"/>
                <a:gd name="T39" fmla="*/ 2147483647 h 902"/>
                <a:gd name="T40" fmla="*/ 2147483647 w 581"/>
                <a:gd name="T41" fmla="*/ 2147483647 h 902"/>
                <a:gd name="T42" fmla="*/ 2147483647 w 581"/>
                <a:gd name="T43" fmla="*/ 2147483647 h 902"/>
                <a:gd name="T44" fmla="*/ 2147483647 w 581"/>
                <a:gd name="T45" fmla="*/ 2147483647 h 902"/>
                <a:gd name="T46" fmla="*/ 2147483647 w 581"/>
                <a:gd name="T47" fmla="*/ 2147483647 h 902"/>
                <a:gd name="T48" fmla="*/ 2147483647 w 581"/>
                <a:gd name="T49" fmla="*/ 2147483647 h 902"/>
                <a:gd name="T50" fmla="*/ 2147483647 w 581"/>
                <a:gd name="T51" fmla="*/ 2147483647 h 902"/>
                <a:gd name="T52" fmla="*/ 2147483647 w 581"/>
                <a:gd name="T53" fmla="*/ 2147483647 h 902"/>
                <a:gd name="T54" fmla="*/ 2147483647 w 581"/>
                <a:gd name="T55" fmla="*/ 2147483647 h 902"/>
                <a:gd name="T56" fmla="*/ 2147483647 w 581"/>
                <a:gd name="T57" fmla="*/ 2147483647 h 902"/>
                <a:gd name="T58" fmla="*/ 2147483647 w 581"/>
                <a:gd name="T59" fmla="*/ 2147483647 h 902"/>
                <a:gd name="T60" fmla="*/ 2147483647 w 581"/>
                <a:gd name="T61" fmla="*/ 2147483647 h 902"/>
                <a:gd name="T62" fmla="*/ 2147483647 w 581"/>
                <a:gd name="T63" fmla="*/ 2147483647 h 902"/>
                <a:gd name="T64" fmla="*/ 2147483647 w 581"/>
                <a:gd name="T65" fmla="*/ 2147483647 h 902"/>
                <a:gd name="T66" fmla="*/ 2147483647 w 581"/>
                <a:gd name="T67" fmla="*/ 2147483647 h 902"/>
                <a:gd name="T68" fmla="*/ 2147483647 w 581"/>
                <a:gd name="T69" fmla="*/ 2147483647 h 902"/>
                <a:gd name="T70" fmla="*/ 2147483647 w 581"/>
                <a:gd name="T71" fmla="*/ 2147483647 h 902"/>
                <a:gd name="T72" fmla="*/ 2147483647 w 581"/>
                <a:gd name="T73" fmla="*/ 2147483647 h 902"/>
                <a:gd name="T74" fmla="*/ 2147483647 w 581"/>
                <a:gd name="T75" fmla="*/ 2147483647 h 902"/>
                <a:gd name="T76" fmla="*/ 2147483647 w 581"/>
                <a:gd name="T77" fmla="*/ 2147483647 h 902"/>
                <a:gd name="T78" fmla="*/ 2147483647 w 581"/>
                <a:gd name="T79" fmla="*/ 2147483647 h 902"/>
                <a:gd name="T80" fmla="*/ 2147483647 w 581"/>
                <a:gd name="T81" fmla="*/ 2147483647 h 902"/>
                <a:gd name="T82" fmla="*/ 2147483647 w 581"/>
                <a:gd name="T83" fmla="*/ 2147483647 h 902"/>
                <a:gd name="T84" fmla="*/ 2147483647 w 581"/>
                <a:gd name="T85" fmla="*/ 2147483647 h 902"/>
                <a:gd name="T86" fmla="*/ 2147483647 w 581"/>
                <a:gd name="T87" fmla="*/ 2147483647 h 902"/>
                <a:gd name="T88" fmla="*/ 2147483647 w 581"/>
                <a:gd name="T89" fmla="*/ 2147483647 h 902"/>
                <a:gd name="T90" fmla="*/ 2147483647 w 581"/>
                <a:gd name="T91" fmla="*/ 2147483647 h 902"/>
                <a:gd name="T92" fmla="*/ 2147483647 w 581"/>
                <a:gd name="T93" fmla="*/ 2147483647 h 90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581"/>
                <a:gd name="T142" fmla="*/ 0 h 902"/>
                <a:gd name="T143" fmla="*/ 581 w 581"/>
                <a:gd name="T144" fmla="*/ 902 h 902"/>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581" h="902">
                  <a:moveTo>
                    <a:pt x="23" y="614"/>
                  </a:moveTo>
                  <a:cubicBezTo>
                    <a:pt x="34" y="620"/>
                    <a:pt x="42" y="632"/>
                    <a:pt x="42" y="632"/>
                  </a:cubicBezTo>
                  <a:cubicBezTo>
                    <a:pt x="42" y="632"/>
                    <a:pt x="55" y="627"/>
                    <a:pt x="65" y="635"/>
                  </a:cubicBezTo>
                  <a:cubicBezTo>
                    <a:pt x="75" y="643"/>
                    <a:pt x="68" y="650"/>
                    <a:pt x="77" y="656"/>
                  </a:cubicBezTo>
                  <a:cubicBezTo>
                    <a:pt x="86" y="662"/>
                    <a:pt x="97" y="657"/>
                    <a:pt x="97" y="657"/>
                  </a:cubicBezTo>
                  <a:cubicBezTo>
                    <a:pt x="97" y="657"/>
                    <a:pt x="113" y="667"/>
                    <a:pt x="120" y="665"/>
                  </a:cubicBezTo>
                  <a:cubicBezTo>
                    <a:pt x="127" y="663"/>
                    <a:pt x="115" y="650"/>
                    <a:pt x="132" y="653"/>
                  </a:cubicBezTo>
                  <a:cubicBezTo>
                    <a:pt x="149" y="656"/>
                    <a:pt x="141" y="674"/>
                    <a:pt x="154" y="675"/>
                  </a:cubicBezTo>
                  <a:cubicBezTo>
                    <a:pt x="166" y="676"/>
                    <a:pt x="178" y="676"/>
                    <a:pt x="185" y="680"/>
                  </a:cubicBezTo>
                  <a:cubicBezTo>
                    <a:pt x="192" y="684"/>
                    <a:pt x="222" y="708"/>
                    <a:pt x="222" y="708"/>
                  </a:cubicBezTo>
                  <a:cubicBezTo>
                    <a:pt x="230" y="732"/>
                    <a:pt x="230" y="732"/>
                    <a:pt x="230" y="732"/>
                  </a:cubicBezTo>
                  <a:cubicBezTo>
                    <a:pt x="238" y="732"/>
                    <a:pt x="238" y="732"/>
                    <a:pt x="238" y="732"/>
                  </a:cubicBezTo>
                  <a:cubicBezTo>
                    <a:pt x="249" y="745"/>
                    <a:pt x="249" y="745"/>
                    <a:pt x="249" y="745"/>
                  </a:cubicBezTo>
                  <a:cubicBezTo>
                    <a:pt x="249" y="745"/>
                    <a:pt x="257" y="742"/>
                    <a:pt x="259" y="748"/>
                  </a:cubicBezTo>
                  <a:cubicBezTo>
                    <a:pt x="262" y="754"/>
                    <a:pt x="264" y="772"/>
                    <a:pt x="264" y="772"/>
                  </a:cubicBezTo>
                  <a:cubicBezTo>
                    <a:pt x="264" y="772"/>
                    <a:pt x="282" y="773"/>
                    <a:pt x="283" y="781"/>
                  </a:cubicBezTo>
                  <a:cubicBezTo>
                    <a:pt x="284" y="788"/>
                    <a:pt x="269" y="803"/>
                    <a:pt x="288" y="808"/>
                  </a:cubicBezTo>
                  <a:cubicBezTo>
                    <a:pt x="307" y="813"/>
                    <a:pt x="329" y="813"/>
                    <a:pt x="329" y="813"/>
                  </a:cubicBezTo>
                  <a:cubicBezTo>
                    <a:pt x="329" y="813"/>
                    <a:pt x="330" y="792"/>
                    <a:pt x="344" y="795"/>
                  </a:cubicBezTo>
                  <a:cubicBezTo>
                    <a:pt x="358" y="798"/>
                    <a:pt x="359" y="805"/>
                    <a:pt x="367" y="805"/>
                  </a:cubicBezTo>
                  <a:cubicBezTo>
                    <a:pt x="376" y="805"/>
                    <a:pt x="384" y="796"/>
                    <a:pt x="388" y="797"/>
                  </a:cubicBezTo>
                  <a:cubicBezTo>
                    <a:pt x="392" y="798"/>
                    <a:pt x="400" y="810"/>
                    <a:pt x="400" y="810"/>
                  </a:cubicBezTo>
                  <a:cubicBezTo>
                    <a:pt x="400" y="810"/>
                    <a:pt x="428" y="809"/>
                    <a:pt x="428" y="823"/>
                  </a:cubicBezTo>
                  <a:cubicBezTo>
                    <a:pt x="428" y="838"/>
                    <a:pt x="420" y="846"/>
                    <a:pt x="415" y="846"/>
                  </a:cubicBezTo>
                  <a:cubicBezTo>
                    <a:pt x="410" y="846"/>
                    <a:pt x="401" y="876"/>
                    <a:pt x="404" y="881"/>
                  </a:cubicBezTo>
                  <a:cubicBezTo>
                    <a:pt x="407" y="887"/>
                    <a:pt x="421" y="882"/>
                    <a:pt x="421" y="882"/>
                  </a:cubicBezTo>
                  <a:cubicBezTo>
                    <a:pt x="427" y="898"/>
                    <a:pt x="427" y="898"/>
                    <a:pt x="427" y="898"/>
                  </a:cubicBezTo>
                  <a:cubicBezTo>
                    <a:pt x="438" y="902"/>
                    <a:pt x="438" y="902"/>
                    <a:pt x="438" y="902"/>
                  </a:cubicBezTo>
                  <a:cubicBezTo>
                    <a:pt x="441" y="893"/>
                    <a:pt x="442" y="881"/>
                    <a:pt x="442" y="881"/>
                  </a:cubicBezTo>
                  <a:cubicBezTo>
                    <a:pt x="444" y="831"/>
                    <a:pt x="444" y="831"/>
                    <a:pt x="444" y="831"/>
                  </a:cubicBezTo>
                  <a:cubicBezTo>
                    <a:pt x="455" y="801"/>
                    <a:pt x="455" y="801"/>
                    <a:pt x="455" y="801"/>
                  </a:cubicBezTo>
                  <a:cubicBezTo>
                    <a:pt x="453" y="767"/>
                    <a:pt x="453" y="767"/>
                    <a:pt x="453" y="767"/>
                  </a:cubicBezTo>
                  <a:cubicBezTo>
                    <a:pt x="453" y="767"/>
                    <a:pt x="463" y="756"/>
                    <a:pt x="464" y="749"/>
                  </a:cubicBezTo>
                  <a:cubicBezTo>
                    <a:pt x="465" y="742"/>
                    <a:pt x="451" y="727"/>
                    <a:pt x="451" y="727"/>
                  </a:cubicBezTo>
                  <a:cubicBezTo>
                    <a:pt x="451" y="727"/>
                    <a:pt x="450" y="715"/>
                    <a:pt x="448" y="706"/>
                  </a:cubicBezTo>
                  <a:cubicBezTo>
                    <a:pt x="446" y="697"/>
                    <a:pt x="425" y="688"/>
                    <a:pt x="425" y="688"/>
                  </a:cubicBezTo>
                  <a:cubicBezTo>
                    <a:pt x="427" y="646"/>
                    <a:pt x="427" y="646"/>
                    <a:pt x="427" y="646"/>
                  </a:cubicBezTo>
                  <a:cubicBezTo>
                    <a:pt x="449" y="641"/>
                    <a:pt x="449" y="641"/>
                    <a:pt x="449" y="641"/>
                  </a:cubicBezTo>
                  <a:cubicBezTo>
                    <a:pt x="449" y="641"/>
                    <a:pt x="458" y="645"/>
                    <a:pt x="471" y="643"/>
                  </a:cubicBezTo>
                  <a:cubicBezTo>
                    <a:pt x="484" y="641"/>
                    <a:pt x="465" y="621"/>
                    <a:pt x="465" y="621"/>
                  </a:cubicBezTo>
                  <a:cubicBezTo>
                    <a:pt x="458" y="623"/>
                    <a:pt x="458" y="623"/>
                    <a:pt x="458" y="623"/>
                  </a:cubicBezTo>
                  <a:cubicBezTo>
                    <a:pt x="442" y="616"/>
                    <a:pt x="442" y="616"/>
                    <a:pt x="442" y="616"/>
                  </a:cubicBezTo>
                  <a:cubicBezTo>
                    <a:pt x="442" y="616"/>
                    <a:pt x="434" y="587"/>
                    <a:pt x="443" y="582"/>
                  </a:cubicBezTo>
                  <a:cubicBezTo>
                    <a:pt x="452" y="577"/>
                    <a:pt x="466" y="590"/>
                    <a:pt x="466" y="590"/>
                  </a:cubicBezTo>
                  <a:cubicBezTo>
                    <a:pt x="510" y="586"/>
                    <a:pt x="510" y="586"/>
                    <a:pt x="510" y="586"/>
                  </a:cubicBezTo>
                  <a:cubicBezTo>
                    <a:pt x="510" y="586"/>
                    <a:pt x="510" y="569"/>
                    <a:pt x="516" y="569"/>
                  </a:cubicBezTo>
                  <a:cubicBezTo>
                    <a:pt x="522" y="569"/>
                    <a:pt x="527" y="585"/>
                    <a:pt x="533" y="584"/>
                  </a:cubicBezTo>
                  <a:cubicBezTo>
                    <a:pt x="539" y="583"/>
                    <a:pt x="548" y="560"/>
                    <a:pt x="555" y="563"/>
                  </a:cubicBezTo>
                  <a:cubicBezTo>
                    <a:pt x="562" y="566"/>
                    <a:pt x="557" y="573"/>
                    <a:pt x="557" y="573"/>
                  </a:cubicBezTo>
                  <a:cubicBezTo>
                    <a:pt x="557" y="573"/>
                    <a:pt x="560" y="574"/>
                    <a:pt x="562" y="580"/>
                  </a:cubicBezTo>
                  <a:cubicBezTo>
                    <a:pt x="564" y="586"/>
                    <a:pt x="564" y="614"/>
                    <a:pt x="564" y="614"/>
                  </a:cubicBezTo>
                  <a:cubicBezTo>
                    <a:pt x="581" y="614"/>
                    <a:pt x="581" y="614"/>
                    <a:pt x="581" y="614"/>
                  </a:cubicBezTo>
                  <a:cubicBezTo>
                    <a:pt x="581" y="614"/>
                    <a:pt x="575" y="605"/>
                    <a:pt x="576" y="600"/>
                  </a:cubicBezTo>
                  <a:cubicBezTo>
                    <a:pt x="577" y="595"/>
                    <a:pt x="566" y="569"/>
                    <a:pt x="566" y="569"/>
                  </a:cubicBezTo>
                  <a:cubicBezTo>
                    <a:pt x="566" y="569"/>
                    <a:pt x="563" y="549"/>
                    <a:pt x="563" y="545"/>
                  </a:cubicBezTo>
                  <a:cubicBezTo>
                    <a:pt x="563" y="541"/>
                    <a:pt x="541" y="527"/>
                    <a:pt x="541" y="527"/>
                  </a:cubicBezTo>
                  <a:cubicBezTo>
                    <a:pt x="531" y="524"/>
                    <a:pt x="531" y="524"/>
                    <a:pt x="531" y="524"/>
                  </a:cubicBezTo>
                  <a:cubicBezTo>
                    <a:pt x="531" y="524"/>
                    <a:pt x="560" y="506"/>
                    <a:pt x="560" y="496"/>
                  </a:cubicBezTo>
                  <a:cubicBezTo>
                    <a:pt x="560" y="486"/>
                    <a:pt x="544" y="472"/>
                    <a:pt x="544" y="472"/>
                  </a:cubicBezTo>
                  <a:cubicBezTo>
                    <a:pt x="544" y="472"/>
                    <a:pt x="543" y="463"/>
                    <a:pt x="543" y="460"/>
                  </a:cubicBezTo>
                  <a:cubicBezTo>
                    <a:pt x="543" y="457"/>
                    <a:pt x="534" y="453"/>
                    <a:pt x="534" y="453"/>
                  </a:cubicBezTo>
                  <a:cubicBezTo>
                    <a:pt x="534" y="453"/>
                    <a:pt x="536" y="430"/>
                    <a:pt x="536" y="424"/>
                  </a:cubicBezTo>
                  <a:cubicBezTo>
                    <a:pt x="536" y="418"/>
                    <a:pt x="534" y="400"/>
                    <a:pt x="533" y="395"/>
                  </a:cubicBezTo>
                  <a:cubicBezTo>
                    <a:pt x="532" y="390"/>
                    <a:pt x="542" y="385"/>
                    <a:pt x="545" y="382"/>
                  </a:cubicBezTo>
                  <a:cubicBezTo>
                    <a:pt x="548" y="379"/>
                    <a:pt x="547" y="364"/>
                    <a:pt x="547" y="364"/>
                  </a:cubicBezTo>
                  <a:cubicBezTo>
                    <a:pt x="547" y="364"/>
                    <a:pt x="564" y="356"/>
                    <a:pt x="558" y="343"/>
                  </a:cubicBezTo>
                  <a:cubicBezTo>
                    <a:pt x="552" y="331"/>
                    <a:pt x="533" y="346"/>
                    <a:pt x="533" y="346"/>
                  </a:cubicBezTo>
                  <a:cubicBezTo>
                    <a:pt x="514" y="344"/>
                    <a:pt x="514" y="344"/>
                    <a:pt x="514" y="344"/>
                  </a:cubicBezTo>
                  <a:cubicBezTo>
                    <a:pt x="514" y="344"/>
                    <a:pt x="511" y="351"/>
                    <a:pt x="503" y="350"/>
                  </a:cubicBezTo>
                  <a:cubicBezTo>
                    <a:pt x="495" y="349"/>
                    <a:pt x="493" y="342"/>
                    <a:pt x="485" y="342"/>
                  </a:cubicBezTo>
                  <a:cubicBezTo>
                    <a:pt x="477" y="342"/>
                    <a:pt x="479" y="349"/>
                    <a:pt x="479" y="349"/>
                  </a:cubicBezTo>
                  <a:cubicBezTo>
                    <a:pt x="479" y="349"/>
                    <a:pt x="471" y="352"/>
                    <a:pt x="463" y="350"/>
                  </a:cubicBezTo>
                  <a:cubicBezTo>
                    <a:pt x="455" y="347"/>
                    <a:pt x="436" y="305"/>
                    <a:pt x="436" y="305"/>
                  </a:cubicBezTo>
                  <a:cubicBezTo>
                    <a:pt x="418" y="304"/>
                    <a:pt x="418" y="304"/>
                    <a:pt x="418" y="304"/>
                  </a:cubicBezTo>
                  <a:cubicBezTo>
                    <a:pt x="418" y="304"/>
                    <a:pt x="409" y="297"/>
                    <a:pt x="404" y="297"/>
                  </a:cubicBezTo>
                  <a:cubicBezTo>
                    <a:pt x="399" y="297"/>
                    <a:pt x="398" y="303"/>
                    <a:pt x="393" y="304"/>
                  </a:cubicBezTo>
                  <a:cubicBezTo>
                    <a:pt x="388" y="305"/>
                    <a:pt x="370" y="298"/>
                    <a:pt x="365" y="298"/>
                  </a:cubicBezTo>
                  <a:cubicBezTo>
                    <a:pt x="361" y="298"/>
                    <a:pt x="350" y="303"/>
                    <a:pt x="341" y="300"/>
                  </a:cubicBezTo>
                  <a:cubicBezTo>
                    <a:pt x="332" y="297"/>
                    <a:pt x="333" y="279"/>
                    <a:pt x="333" y="279"/>
                  </a:cubicBezTo>
                  <a:cubicBezTo>
                    <a:pt x="323" y="279"/>
                    <a:pt x="323" y="279"/>
                    <a:pt x="323" y="279"/>
                  </a:cubicBezTo>
                  <a:cubicBezTo>
                    <a:pt x="324" y="252"/>
                    <a:pt x="324" y="252"/>
                    <a:pt x="324" y="252"/>
                  </a:cubicBezTo>
                  <a:cubicBezTo>
                    <a:pt x="324" y="252"/>
                    <a:pt x="330" y="249"/>
                    <a:pt x="332" y="236"/>
                  </a:cubicBezTo>
                  <a:cubicBezTo>
                    <a:pt x="334" y="224"/>
                    <a:pt x="318" y="215"/>
                    <a:pt x="318" y="215"/>
                  </a:cubicBezTo>
                  <a:cubicBezTo>
                    <a:pt x="318" y="215"/>
                    <a:pt x="317" y="209"/>
                    <a:pt x="317" y="200"/>
                  </a:cubicBezTo>
                  <a:cubicBezTo>
                    <a:pt x="317" y="191"/>
                    <a:pt x="310" y="177"/>
                    <a:pt x="303" y="177"/>
                  </a:cubicBezTo>
                  <a:cubicBezTo>
                    <a:pt x="296" y="177"/>
                    <a:pt x="292" y="191"/>
                    <a:pt x="287" y="182"/>
                  </a:cubicBezTo>
                  <a:cubicBezTo>
                    <a:pt x="282" y="174"/>
                    <a:pt x="306" y="153"/>
                    <a:pt x="306" y="153"/>
                  </a:cubicBezTo>
                  <a:cubicBezTo>
                    <a:pt x="306" y="135"/>
                    <a:pt x="306" y="135"/>
                    <a:pt x="306" y="135"/>
                  </a:cubicBezTo>
                  <a:cubicBezTo>
                    <a:pt x="312" y="130"/>
                    <a:pt x="312" y="130"/>
                    <a:pt x="312" y="130"/>
                  </a:cubicBezTo>
                  <a:cubicBezTo>
                    <a:pt x="312" y="130"/>
                    <a:pt x="312" y="110"/>
                    <a:pt x="320" y="97"/>
                  </a:cubicBezTo>
                  <a:cubicBezTo>
                    <a:pt x="327" y="84"/>
                    <a:pt x="336" y="80"/>
                    <a:pt x="347" y="76"/>
                  </a:cubicBezTo>
                  <a:cubicBezTo>
                    <a:pt x="358" y="73"/>
                    <a:pt x="359" y="58"/>
                    <a:pt x="359" y="58"/>
                  </a:cubicBezTo>
                  <a:cubicBezTo>
                    <a:pt x="359" y="58"/>
                    <a:pt x="376" y="48"/>
                    <a:pt x="381" y="47"/>
                  </a:cubicBezTo>
                  <a:cubicBezTo>
                    <a:pt x="386" y="46"/>
                    <a:pt x="401" y="42"/>
                    <a:pt x="402" y="21"/>
                  </a:cubicBezTo>
                  <a:cubicBezTo>
                    <a:pt x="403" y="0"/>
                    <a:pt x="361" y="16"/>
                    <a:pt x="355" y="17"/>
                  </a:cubicBezTo>
                  <a:cubicBezTo>
                    <a:pt x="349" y="18"/>
                    <a:pt x="349" y="38"/>
                    <a:pt x="342" y="45"/>
                  </a:cubicBezTo>
                  <a:cubicBezTo>
                    <a:pt x="335" y="52"/>
                    <a:pt x="324" y="45"/>
                    <a:pt x="317" y="46"/>
                  </a:cubicBezTo>
                  <a:cubicBezTo>
                    <a:pt x="310" y="47"/>
                    <a:pt x="296" y="70"/>
                    <a:pt x="296" y="70"/>
                  </a:cubicBezTo>
                  <a:cubicBezTo>
                    <a:pt x="271" y="74"/>
                    <a:pt x="271" y="74"/>
                    <a:pt x="271" y="74"/>
                  </a:cubicBezTo>
                  <a:cubicBezTo>
                    <a:pt x="271" y="74"/>
                    <a:pt x="265" y="65"/>
                    <a:pt x="258" y="69"/>
                  </a:cubicBezTo>
                  <a:cubicBezTo>
                    <a:pt x="251" y="74"/>
                    <a:pt x="251" y="86"/>
                    <a:pt x="251" y="86"/>
                  </a:cubicBezTo>
                  <a:cubicBezTo>
                    <a:pt x="251" y="86"/>
                    <a:pt x="246" y="100"/>
                    <a:pt x="239" y="101"/>
                  </a:cubicBezTo>
                  <a:cubicBezTo>
                    <a:pt x="232" y="103"/>
                    <a:pt x="240" y="92"/>
                    <a:pt x="240" y="92"/>
                  </a:cubicBezTo>
                  <a:cubicBezTo>
                    <a:pt x="240" y="92"/>
                    <a:pt x="234" y="87"/>
                    <a:pt x="230" y="87"/>
                  </a:cubicBezTo>
                  <a:cubicBezTo>
                    <a:pt x="227" y="87"/>
                    <a:pt x="212" y="91"/>
                    <a:pt x="207" y="94"/>
                  </a:cubicBezTo>
                  <a:cubicBezTo>
                    <a:pt x="202" y="98"/>
                    <a:pt x="187" y="112"/>
                    <a:pt x="183" y="119"/>
                  </a:cubicBezTo>
                  <a:cubicBezTo>
                    <a:pt x="180" y="126"/>
                    <a:pt x="188" y="135"/>
                    <a:pt x="188" y="135"/>
                  </a:cubicBezTo>
                  <a:cubicBezTo>
                    <a:pt x="177" y="155"/>
                    <a:pt x="177" y="155"/>
                    <a:pt x="177" y="155"/>
                  </a:cubicBezTo>
                  <a:cubicBezTo>
                    <a:pt x="184" y="171"/>
                    <a:pt x="184" y="171"/>
                    <a:pt x="184" y="171"/>
                  </a:cubicBezTo>
                  <a:cubicBezTo>
                    <a:pt x="184" y="171"/>
                    <a:pt x="168" y="172"/>
                    <a:pt x="162" y="175"/>
                  </a:cubicBezTo>
                  <a:cubicBezTo>
                    <a:pt x="156" y="177"/>
                    <a:pt x="150" y="191"/>
                    <a:pt x="147" y="198"/>
                  </a:cubicBezTo>
                  <a:cubicBezTo>
                    <a:pt x="143" y="205"/>
                    <a:pt x="129" y="207"/>
                    <a:pt x="129" y="207"/>
                  </a:cubicBezTo>
                  <a:cubicBezTo>
                    <a:pt x="115" y="213"/>
                    <a:pt x="115" y="213"/>
                    <a:pt x="115" y="213"/>
                  </a:cubicBezTo>
                  <a:cubicBezTo>
                    <a:pt x="123" y="229"/>
                    <a:pt x="123" y="229"/>
                    <a:pt x="123" y="229"/>
                  </a:cubicBezTo>
                  <a:cubicBezTo>
                    <a:pt x="123" y="229"/>
                    <a:pt x="126" y="252"/>
                    <a:pt x="118" y="254"/>
                  </a:cubicBezTo>
                  <a:cubicBezTo>
                    <a:pt x="110" y="256"/>
                    <a:pt x="116" y="246"/>
                    <a:pt x="115" y="236"/>
                  </a:cubicBezTo>
                  <a:cubicBezTo>
                    <a:pt x="113" y="227"/>
                    <a:pt x="93" y="215"/>
                    <a:pt x="93" y="215"/>
                  </a:cubicBezTo>
                  <a:cubicBezTo>
                    <a:pt x="93" y="215"/>
                    <a:pt x="89" y="221"/>
                    <a:pt x="89" y="228"/>
                  </a:cubicBezTo>
                  <a:cubicBezTo>
                    <a:pt x="89" y="235"/>
                    <a:pt x="102" y="242"/>
                    <a:pt x="102" y="242"/>
                  </a:cubicBezTo>
                  <a:cubicBezTo>
                    <a:pt x="102" y="242"/>
                    <a:pt x="102" y="259"/>
                    <a:pt x="92" y="267"/>
                  </a:cubicBezTo>
                  <a:cubicBezTo>
                    <a:pt x="83" y="275"/>
                    <a:pt x="76" y="265"/>
                    <a:pt x="76" y="265"/>
                  </a:cubicBezTo>
                  <a:cubicBezTo>
                    <a:pt x="66" y="286"/>
                    <a:pt x="66" y="286"/>
                    <a:pt x="66" y="286"/>
                  </a:cubicBezTo>
                  <a:cubicBezTo>
                    <a:pt x="74" y="301"/>
                    <a:pt x="74" y="301"/>
                    <a:pt x="74" y="301"/>
                  </a:cubicBezTo>
                  <a:cubicBezTo>
                    <a:pt x="74" y="308"/>
                    <a:pt x="74" y="308"/>
                    <a:pt x="74" y="308"/>
                  </a:cubicBezTo>
                  <a:cubicBezTo>
                    <a:pt x="74" y="308"/>
                    <a:pt x="81" y="313"/>
                    <a:pt x="87" y="325"/>
                  </a:cubicBezTo>
                  <a:cubicBezTo>
                    <a:pt x="93" y="337"/>
                    <a:pt x="77" y="338"/>
                    <a:pt x="77" y="338"/>
                  </a:cubicBezTo>
                  <a:cubicBezTo>
                    <a:pt x="87" y="353"/>
                    <a:pt x="87" y="353"/>
                    <a:pt x="87" y="353"/>
                  </a:cubicBezTo>
                  <a:cubicBezTo>
                    <a:pt x="92" y="375"/>
                    <a:pt x="92" y="375"/>
                    <a:pt x="92" y="375"/>
                  </a:cubicBezTo>
                  <a:cubicBezTo>
                    <a:pt x="77" y="378"/>
                    <a:pt x="77" y="378"/>
                    <a:pt x="77" y="378"/>
                  </a:cubicBezTo>
                  <a:cubicBezTo>
                    <a:pt x="87" y="391"/>
                    <a:pt x="87" y="391"/>
                    <a:pt x="87" y="391"/>
                  </a:cubicBezTo>
                  <a:cubicBezTo>
                    <a:pt x="87" y="431"/>
                    <a:pt x="87" y="431"/>
                    <a:pt x="87" y="431"/>
                  </a:cubicBezTo>
                  <a:cubicBezTo>
                    <a:pt x="87" y="431"/>
                    <a:pt x="74" y="441"/>
                    <a:pt x="74" y="454"/>
                  </a:cubicBezTo>
                  <a:cubicBezTo>
                    <a:pt x="74" y="467"/>
                    <a:pt x="91" y="467"/>
                    <a:pt x="92" y="482"/>
                  </a:cubicBezTo>
                  <a:cubicBezTo>
                    <a:pt x="93" y="497"/>
                    <a:pt x="65" y="514"/>
                    <a:pt x="65" y="514"/>
                  </a:cubicBezTo>
                  <a:cubicBezTo>
                    <a:pt x="74" y="522"/>
                    <a:pt x="74" y="522"/>
                    <a:pt x="74" y="522"/>
                  </a:cubicBezTo>
                  <a:cubicBezTo>
                    <a:pt x="55" y="539"/>
                    <a:pt x="55" y="539"/>
                    <a:pt x="55" y="539"/>
                  </a:cubicBezTo>
                  <a:cubicBezTo>
                    <a:pt x="55" y="539"/>
                    <a:pt x="34" y="539"/>
                    <a:pt x="26" y="548"/>
                  </a:cubicBezTo>
                  <a:cubicBezTo>
                    <a:pt x="18" y="558"/>
                    <a:pt x="26" y="580"/>
                    <a:pt x="26" y="580"/>
                  </a:cubicBezTo>
                  <a:cubicBezTo>
                    <a:pt x="26" y="580"/>
                    <a:pt x="1" y="572"/>
                    <a:pt x="0" y="586"/>
                  </a:cubicBezTo>
                  <a:cubicBezTo>
                    <a:pt x="0" y="588"/>
                    <a:pt x="0" y="590"/>
                    <a:pt x="0" y="592"/>
                  </a:cubicBezTo>
                  <a:cubicBezTo>
                    <a:pt x="5" y="598"/>
                    <a:pt x="15" y="611"/>
                    <a:pt x="23" y="614"/>
                  </a:cubicBezTo>
                  <a:close/>
                </a:path>
              </a:pathLst>
            </a:custGeom>
            <a:solidFill>
              <a:schemeClr val="accent6">
                <a:lumMod val="25000"/>
                <a:lumOff val="7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391" name="Freeform 14"/>
            <p:cNvSpPr>
              <a:spLocks/>
            </p:cNvSpPr>
            <p:nvPr/>
          </p:nvSpPr>
          <p:spPr bwMode="auto">
            <a:xfrm>
              <a:off x="2901554" y="3900487"/>
              <a:ext cx="170259" cy="177404"/>
            </a:xfrm>
            <a:custGeom>
              <a:avLst/>
              <a:gdLst>
                <a:gd name="T0" fmla="*/ 2147483647 w 407"/>
                <a:gd name="T1" fmla="*/ 2147483647 h 452"/>
                <a:gd name="T2" fmla="*/ 2147483647 w 407"/>
                <a:gd name="T3" fmla="*/ 2147483647 h 452"/>
                <a:gd name="T4" fmla="*/ 2147483647 w 407"/>
                <a:gd name="T5" fmla="*/ 2147483647 h 452"/>
                <a:gd name="T6" fmla="*/ 2147483647 w 407"/>
                <a:gd name="T7" fmla="*/ 2147483647 h 452"/>
                <a:gd name="T8" fmla="*/ 2147483647 w 407"/>
                <a:gd name="T9" fmla="*/ 2147483647 h 452"/>
                <a:gd name="T10" fmla="*/ 2147483647 w 407"/>
                <a:gd name="T11" fmla="*/ 2147483647 h 452"/>
                <a:gd name="T12" fmla="*/ 2147483647 w 407"/>
                <a:gd name="T13" fmla="*/ 2147483647 h 452"/>
                <a:gd name="T14" fmla="*/ 2147483647 w 407"/>
                <a:gd name="T15" fmla="*/ 2147483647 h 452"/>
                <a:gd name="T16" fmla="*/ 2147483647 w 407"/>
                <a:gd name="T17" fmla="*/ 2147483647 h 452"/>
                <a:gd name="T18" fmla="*/ 2147483647 w 407"/>
                <a:gd name="T19" fmla="*/ 2147483647 h 452"/>
                <a:gd name="T20" fmla="*/ 2147483647 w 407"/>
                <a:gd name="T21" fmla="*/ 2147483647 h 452"/>
                <a:gd name="T22" fmla="*/ 2147483647 w 407"/>
                <a:gd name="T23" fmla="*/ 2147483647 h 452"/>
                <a:gd name="T24" fmla="*/ 2147483647 w 407"/>
                <a:gd name="T25" fmla="*/ 2147483647 h 452"/>
                <a:gd name="T26" fmla="*/ 2147483647 w 407"/>
                <a:gd name="T27" fmla="*/ 2147483647 h 452"/>
                <a:gd name="T28" fmla="*/ 2147483647 w 407"/>
                <a:gd name="T29" fmla="*/ 2147483647 h 452"/>
                <a:gd name="T30" fmla="*/ 2147483647 w 407"/>
                <a:gd name="T31" fmla="*/ 2147483647 h 452"/>
                <a:gd name="T32" fmla="*/ 2147483647 w 407"/>
                <a:gd name="T33" fmla="*/ 2147483647 h 452"/>
                <a:gd name="T34" fmla="*/ 2147483647 w 407"/>
                <a:gd name="T35" fmla="*/ 2147483647 h 452"/>
                <a:gd name="T36" fmla="*/ 2147483647 w 407"/>
                <a:gd name="T37" fmla="*/ 2147483647 h 452"/>
                <a:gd name="T38" fmla="*/ 2147483647 w 407"/>
                <a:gd name="T39" fmla="*/ 2147483647 h 452"/>
                <a:gd name="T40" fmla="*/ 2147483647 w 407"/>
                <a:gd name="T41" fmla="*/ 2147483647 h 452"/>
                <a:gd name="T42" fmla="*/ 2147483647 w 407"/>
                <a:gd name="T43" fmla="*/ 0 h 452"/>
                <a:gd name="T44" fmla="*/ 2147483647 w 407"/>
                <a:gd name="T45" fmla="*/ 2147483647 h 452"/>
                <a:gd name="T46" fmla="*/ 2147483647 w 407"/>
                <a:gd name="T47" fmla="*/ 2147483647 h 452"/>
                <a:gd name="T48" fmla="*/ 2147483647 w 407"/>
                <a:gd name="T49" fmla="*/ 2147483647 h 452"/>
                <a:gd name="T50" fmla="*/ 2147483647 w 407"/>
                <a:gd name="T51" fmla="*/ 2147483647 h 452"/>
                <a:gd name="T52" fmla="*/ 2147483647 w 407"/>
                <a:gd name="T53" fmla="*/ 2147483647 h 452"/>
                <a:gd name="T54" fmla="*/ 2147483647 w 407"/>
                <a:gd name="T55" fmla="*/ 2147483647 h 452"/>
                <a:gd name="T56" fmla="*/ 2147483647 w 407"/>
                <a:gd name="T57" fmla="*/ 2147483647 h 452"/>
                <a:gd name="T58" fmla="*/ 2147483647 w 407"/>
                <a:gd name="T59" fmla="*/ 2147483647 h 452"/>
                <a:gd name="T60" fmla="*/ 2147483647 w 407"/>
                <a:gd name="T61" fmla="*/ 2147483647 h 452"/>
                <a:gd name="T62" fmla="*/ 2147483647 w 407"/>
                <a:gd name="T63" fmla="*/ 2147483647 h 452"/>
                <a:gd name="T64" fmla="*/ 2147483647 w 407"/>
                <a:gd name="T65" fmla="*/ 2147483647 h 452"/>
                <a:gd name="T66" fmla="*/ 2147483647 w 407"/>
                <a:gd name="T67" fmla="*/ 2147483647 h 452"/>
                <a:gd name="T68" fmla="*/ 2147483647 w 407"/>
                <a:gd name="T69" fmla="*/ 2147483647 h 452"/>
                <a:gd name="T70" fmla="*/ 2147483647 w 407"/>
                <a:gd name="T71" fmla="*/ 2147483647 h 452"/>
                <a:gd name="T72" fmla="*/ 2147483647 w 407"/>
                <a:gd name="T73" fmla="*/ 2147483647 h 452"/>
                <a:gd name="T74" fmla="*/ 2147483647 w 407"/>
                <a:gd name="T75" fmla="*/ 2147483647 h 452"/>
                <a:gd name="T76" fmla="*/ 2147483647 w 407"/>
                <a:gd name="T77" fmla="*/ 2147483647 h 452"/>
                <a:gd name="T78" fmla="*/ 2147483647 w 407"/>
                <a:gd name="T79" fmla="*/ 2147483647 h 452"/>
                <a:gd name="T80" fmla="*/ 2147483647 w 407"/>
                <a:gd name="T81" fmla="*/ 2147483647 h 452"/>
                <a:gd name="T82" fmla="*/ 2147483647 w 407"/>
                <a:gd name="T83" fmla="*/ 2147483647 h 452"/>
                <a:gd name="T84" fmla="*/ 2147483647 w 407"/>
                <a:gd name="T85" fmla="*/ 2147483647 h 452"/>
                <a:gd name="T86" fmla="*/ 2147483647 w 407"/>
                <a:gd name="T87" fmla="*/ 2147483647 h 45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7"/>
                <a:gd name="T133" fmla="*/ 0 h 452"/>
                <a:gd name="T134" fmla="*/ 407 w 407"/>
                <a:gd name="T135" fmla="*/ 452 h 45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7" h="452">
                  <a:moveTo>
                    <a:pt x="326" y="441"/>
                  </a:moveTo>
                  <a:cubicBezTo>
                    <a:pt x="333" y="452"/>
                    <a:pt x="333" y="452"/>
                    <a:pt x="333" y="452"/>
                  </a:cubicBezTo>
                  <a:cubicBezTo>
                    <a:pt x="333" y="452"/>
                    <a:pt x="333" y="433"/>
                    <a:pt x="342" y="435"/>
                  </a:cubicBezTo>
                  <a:cubicBezTo>
                    <a:pt x="351" y="437"/>
                    <a:pt x="352" y="446"/>
                    <a:pt x="356" y="439"/>
                  </a:cubicBezTo>
                  <a:cubicBezTo>
                    <a:pt x="360" y="432"/>
                    <a:pt x="362" y="415"/>
                    <a:pt x="369" y="415"/>
                  </a:cubicBezTo>
                  <a:cubicBezTo>
                    <a:pt x="376" y="415"/>
                    <a:pt x="397" y="401"/>
                    <a:pt x="399" y="390"/>
                  </a:cubicBezTo>
                  <a:cubicBezTo>
                    <a:pt x="401" y="379"/>
                    <a:pt x="399" y="344"/>
                    <a:pt x="399" y="344"/>
                  </a:cubicBezTo>
                  <a:cubicBezTo>
                    <a:pt x="396" y="331"/>
                    <a:pt x="396" y="331"/>
                    <a:pt x="396" y="331"/>
                  </a:cubicBezTo>
                  <a:cubicBezTo>
                    <a:pt x="396" y="331"/>
                    <a:pt x="397" y="316"/>
                    <a:pt x="399" y="311"/>
                  </a:cubicBezTo>
                  <a:cubicBezTo>
                    <a:pt x="401" y="306"/>
                    <a:pt x="403" y="296"/>
                    <a:pt x="405" y="276"/>
                  </a:cubicBezTo>
                  <a:cubicBezTo>
                    <a:pt x="407" y="256"/>
                    <a:pt x="403" y="248"/>
                    <a:pt x="388" y="244"/>
                  </a:cubicBezTo>
                  <a:cubicBezTo>
                    <a:pt x="373" y="240"/>
                    <a:pt x="369" y="256"/>
                    <a:pt x="358" y="254"/>
                  </a:cubicBezTo>
                  <a:cubicBezTo>
                    <a:pt x="347" y="252"/>
                    <a:pt x="343" y="231"/>
                    <a:pt x="338" y="211"/>
                  </a:cubicBezTo>
                  <a:cubicBezTo>
                    <a:pt x="333" y="191"/>
                    <a:pt x="337" y="174"/>
                    <a:pt x="333" y="166"/>
                  </a:cubicBezTo>
                  <a:cubicBezTo>
                    <a:pt x="329" y="158"/>
                    <a:pt x="311" y="158"/>
                    <a:pt x="296" y="161"/>
                  </a:cubicBezTo>
                  <a:cubicBezTo>
                    <a:pt x="281" y="164"/>
                    <a:pt x="237" y="157"/>
                    <a:pt x="221" y="148"/>
                  </a:cubicBezTo>
                  <a:cubicBezTo>
                    <a:pt x="205" y="139"/>
                    <a:pt x="220" y="103"/>
                    <a:pt x="220" y="94"/>
                  </a:cubicBezTo>
                  <a:cubicBezTo>
                    <a:pt x="220" y="85"/>
                    <a:pt x="215" y="90"/>
                    <a:pt x="211" y="86"/>
                  </a:cubicBezTo>
                  <a:cubicBezTo>
                    <a:pt x="207" y="82"/>
                    <a:pt x="213" y="73"/>
                    <a:pt x="211" y="66"/>
                  </a:cubicBezTo>
                  <a:cubicBezTo>
                    <a:pt x="209" y="59"/>
                    <a:pt x="200" y="57"/>
                    <a:pt x="200" y="51"/>
                  </a:cubicBezTo>
                  <a:cubicBezTo>
                    <a:pt x="187" y="28"/>
                    <a:pt x="187" y="28"/>
                    <a:pt x="187" y="28"/>
                  </a:cubicBezTo>
                  <a:cubicBezTo>
                    <a:pt x="152" y="0"/>
                    <a:pt x="152" y="0"/>
                    <a:pt x="152" y="0"/>
                  </a:cubicBezTo>
                  <a:cubicBezTo>
                    <a:pt x="99" y="9"/>
                    <a:pt x="99" y="9"/>
                    <a:pt x="99" y="9"/>
                  </a:cubicBezTo>
                  <a:cubicBezTo>
                    <a:pt x="30" y="21"/>
                    <a:pt x="30" y="21"/>
                    <a:pt x="30" y="21"/>
                  </a:cubicBezTo>
                  <a:cubicBezTo>
                    <a:pt x="26" y="40"/>
                    <a:pt x="26" y="40"/>
                    <a:pt x="26" y="40"/>
                  </a:cubicBezTo>
                  <a:cubicBezTo>
                    <a:pt x="26" y="40"/>
                    <a:pt x="14" y="52"/>
                    <a:pt x="7" y="56"/>
                  </a:cubicBezTo>
                  <a:cubicBezTo>
                    <a:pt x="0" y="60"/>
                    <a:pt x="15" y="82"/>
                    <a:pt x="16" y="89"/>
                  </a:cubicBezTo>
                  <a:cubicBezTo>
                    <a:pt x="18" y="95"/>
                    <a:pt x="10" y="163"/>
                    <a:pt x="10" y="163"/>
                  </a:cubicBezTo>
                  <a:cubicBezTo>
                    <a:pt x="23" y="175"/>
                    <a:pt x="23" y="175"/>
                    <a:pt x="23" y="175"/>
                  </a:cubicBezTo>
                  <a:cubicBezTo>
                    <a:pt x="23" y="175"/>
                    <a:pt x="39" y="204"/>
                    <a:pt x="48" y="209"/>
                  </a:cubicBezTo>
                  <a:cubicBezTo>
                    <a:pt x="57" y="214"/>
                    <a:pt x="84" y="231"/>
                    <a:pt x="84" y="231"/>
                  </a:cubicBezTo>
                  <a:cubicBezTo>
                    <a:pt x="88" y="245"/>
                    <a:pt x="88" y="245"/>
                    <a:pt x="88" y="245"/>
                  </a:cubicBezTo>
                  <a:cubicBezTo>
                    <a:pt x="88" y="245"/>
                    <a:pt x="123" y="265"/>
                    <a:pt x="133" y="261"/>
                  </a:cubicBezTo>
                  <a:cubicBezTo>
                    <a:pt x="143" y="257"/>
                    <a:pt x="164" y="277"/>
                    <a:pt x="164" y="277"/>
                  </a:cubicBezTo>
                  <a:cubicBezTo>
                    <a:pt x="164" y="277"/>
                    <a:pt x="214" y="305"/>
                    <a:pt x="220" y="306"/>
                  </a:cubicBezTo>
                  <a:cubicBezTo>
                    <a:pt x="226" y="307"/>
                    <a:pt x="260" y="314"/>
                    <a:pt x="258" y="322"/>
                  </a:cubicBezTo>
                  <a:cubicBezTo>
                    <a:pt x="256" y="330"/>
                    <a:pt x="246" y="347"/>
                    <a:pt x="246" y="347"/>
                  </a:cubicBezTo>
                  <a:cubicBezTo>
                    <a:pt x="246" y="347"/>
                    <a:pt x="259" y="355"/>
                    <a:pt x="255" y="362"/>
                  </a:cubicBezTo>
                  <a:cubicBezTo>
                    <a:pt x="251" y="369"/>
                    <a:pt x="239" y="369"/>
                    <a:pt x="239" y="369"/>
                  </a:cubicBezTo>
                  <a:cubicBezTo>
                    <a:pt x="239" y="391"/>
                    <a:pt x="239" y="391"/>
                    <a:pt x="239" y="391"/>
                  </a:cubicBezTo>
                  <a:cubicBezTo>
                    <a:pt x="239" y="391"/>
                    <a:pt x="219" y="418"/>
                    <a:pt x="224" y="425"/>
                  </a:cubicBezTo>
                  <a:cubicBezTo>
                    <a:pt x="229" y="432"/>
                    <a:pt x="245" y="422"/>
                    <a:pt x="254" y="425"/>
                  </a:cubicBezTo>
                  <a:cubicBezTo>
                    <a:pt x="263" y="428"/>
                    <a:pt x="270" y="435"/>
                    <a:pt x="287" y="439"/>
                  </a:cubicBezTo>
                  <a:cubicBezTo>
                    <a:pt x="304" y="443"/>
                    <a:pt x="326" y="441"/>
                    <a:pt x="326" y="441"/>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392" name="Freeform 15"/>
            <p:cNvSpPr>
              <a:spLocks/>
            </p:cNvSpPr>
            <p:nvPr/>
          </p:nvSpPr>
          <p:spPr bwMode="auto">
            <a:xfrm>
              <a:off x="3020616" y="4127898"/>
              <a:ext cx="103584" cy="101203"/>
            </a:xfrm>
            <a:custGeom>
              <a:avLst/>
              <a:gdLst>
                <a:gd name="T0" fmla="*/ 2147483647 w 246"/>
                <a:gd name="T1" fmla="*/ 2147483647 h 258"/>
                <a:gd name="T2" fmla="*/ 2147483647 w 246"/>
                <a:gd name="T3" fmla="*/ 2147483647 h 258"/>
                <a:gd name="T4" fmla="*/ 2147483647 w 246"/>
                <a:gd name="T5" fmla="*/ 2147483647 h 258"/>
                <a:gd name="T6" fmla="*/ 2147483647 w 246"/>
                <a:gd name="T7" fmla="*/ 2147483647 h 258"/>
                <a:gd name="T8" fmla="*/ 2147483647 w 246"/>
                <a:gd name="T9" fmla="*/ 2147483647 h 258"/>
                <a:gd name="T10" fmla="*/ 2147483647 w 246"/>
                <a:gd name="T11" fmla="*/ 2147483647 h 258"/>
                <a:gd name="T12" fmla="*/ 2147483647 w 246"/>
                <a:gd name="T13" fmla="*/ 2147483647 h 258"/>
                <a:gd name="T14" fmla="*/ 2147483647 w 246"/>
                <a:gd name="T15" fmla="*/ 2147483647 h 258"/>
                <a:gd name="T16" fmla="*/ 2147483647 w 246"/>
                <a:gd name="T17" fmla="*/ 2147483647 h 258"/>
                <a:gd name="T18" fmla="*/ 2147483647 w 246"/>
                <a:gd name="T19" fmla="*/ 2147483647 h 258"/>
                <a:gd name="T20" fmla="*/ 2147483647 w 246"/>
                <a:gd name="T21" fmla="*/ 2147483647 h 258"/>
                <a:gd name="T22" fmla="*/ 2147483647 w 246"/>
                <a:gd name="T23" fmla="*/ 2147483647 h 258"/>
                <a:gd name="T24" fmla="*/ 2147483647 w 246"/>
                <a:gd name="T25" fmla="*/ 2147483647 h 258"/>
                <a:gd name="T26" fmla="*/ 2147483647 w 246"/>
                <a:gd name="T27" fmla="*/ 2147483647 h 258"/>
                <a:gd name="T28" fmla="*/ 2147483647 w 246"/>
                <a:gd name="T29" fmla="*/ 2147483647 h 258"/>
                <a:gd name="T30" fmla="*/ 2147483647 w 246"/>
                <a:gd name="T31" fmla="*/ 2147483647 h 258"/>
                <a:gd name="T32" fmla="*/ 2147483647 w 246"/>
                <a:gd name="T33" fmla="*/ 2147483647 h 258"/>
                <a:gd name="T34" fmla="*/ 2147483647 w 246"/>
                <a:gd name="T35" fmla="*/ 2147483647 h 258"/>
                <a:gd name="T36" fmla="*/ 2147483647 w 246"/>
                <a:gd name="T37" fmla="*/ 2147483647 h 258"/>
                <a:gd name="T38" fmla="*/ 2147483647 w 246"/>
                <a:gd name="T39" fmla="*/ 2147483647 h 258"/>
                <a:gd name="T40" fmla="*/ 0 w 246"/>
                <a:gd name="T41" fmla="*/ 2147483647 h 258"/>
                <a:gd name="T42" fmla="*/ 2147483647 w 246"/>
                <a:gd name="T43" fmla="*/ 2147483647 h 258"/>
                <a:gd name="T44" fmla="*/ 2147483647 w 246"/>
                <a:gd name="T45" fmla="*/ 2147483647 h 258"/>
                <a:gd name="T46" fmla="*/ 2147483647 w 246"/>
                <a:gd name="T47" fmla="*/ 2147483647 h 258"/>
                <a:gd name="T48" fmla="*/ 2147483647 w 246"/>
                <a:gd name="T49" fmla="*/ 2147483647 h 258"/>
                <a:gd name="T50" fmla="*/ 2147483647 w 246"/>
                <a:gd name="T51" fmla="*/ 2147483647 h 258"/>
                <a:gd name="T52" fmla="*/ 2147483647 w 246"/>
                <a:gd name="T53" fmla="*/ 2147483647 h 258"/>
                <a:gd name="T54" fmla="*/ 2147483647 w 246"/>
                <a:gd name="T55" fmla="*/ 2147483647 h 258"/>
                <a:gd name="T56" fmla="*/ 2147483647 w 246"/>
                <a:gd name="T57" fmla="*/ 2147483647 h 258"/>
                <a:gd name="T58" fmla="*/ 2147483647 w 246"/>
                <a:gd name="T59" fmla="*/ 2147483647 h 258"/>
                <a:gd name="T60" fmla="*/ 2147483647 w 246"/>
                <a:gd name="T61" fmla="*/ 2147483647 h 258"/>
                <a:gd name="T62" fmla="*/ 2147483647 w 246"/>
                <a:gd name="T63" fmla="*/ 2147483647 h 258"/>
                <a:gd name="T64" fmla="*/ 2147483647 w 246"/>
                <a:gd name="T65" fmla="*/ 2147483647 h 258"/>
                <a:gd name="T66" fmla="*/ 2147483647 w 246"/>
                <a:gd name="T67" fmla="*/ 2147483647 h 258"/>
                <a:gd name="T68" fmla="*/ 2147483647 w 246"/>
                <a:gd name="T69" fmla="*/ 2147483647 h 258"/>
                <a:gd name="T70" fmla="*/ 2147483647 w 246"/>
                <a:gd name="T71" fmla="*/ 2147483647 h 25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6"/>
                <a:gd name="T109" fmla="*/ 0 h 258"/>
                <a:gd name="T110" fmla="*/ 246 w 246"/>
                <a:gd name="T111" fmla="*/ 258 h 25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6" h="258">
                  <a:moveTo>
                    <a:pt x="92" y="249"/>
                  </a:moveTo>
                  <a:cubicBezTo>
                    <a:pt x="92" y="249"/>
                    <a:pt x="119" y="248"/>
                    <a:pt x="152" y="253"/>
                  </a:cubicBezTo>
                  <a:cubicBezTo>
                    <a:pt x="185" y="258"/>
                    <a:pt x="204" y="257"/>
                    <a:pt x="220" y="244"/>
                  </a:cubicBezTo>
                  <a:cubicBezTo>
                    <a:pt x="234" y="233"/>
                    <a:pt x="241" y="203"/>
                    <a:pt x="243" y="196"/>
                  </a:cubicBezTo>
                  <a:cubicBezTo>
                    <a:pt x="233" y="197"/>
                    <a:pt x="233" y="197"/>
                    <a:pt x="233" y="197"/>
                  </a:cubicBezTo>
                  <a:cubicBezTo>
                    <a:pt x="234" y="176"/>
                    <a:pt x="234" y="176"/>
                    <a:pt x="234" y="176"/>
                  </a:cubicBezTo>
                  <a:cubicBezTo>
                    <a:pt x="234" y="176"/>
                    <a:pt x="228" y="176"/>
                    <a:pt x="227" y="169"/>
                  </a:cubicBezTo>
                  <a:cubicBezTo>
                    <a:pt x="226" y="162"/>
                    <a:pt x="236" y="149"/>
                    <a:pt x="241" y="140"/>
                  </a:cubicBezTo>
                  <a:cubicBezTo>
                    <a:pt x="246" y="131"/>
                    <a:pt x="227" y="132"/>
                    <a:pt x="219" y="127"/>
                  </a:cubicBezTo>
                  <a:cubicBezTo>
                    <a:pt x="211" y="122"/>
                    <a:pt x="201" y="98"/>
                    <a:pt x="201" y="98"/>
                  </a:cubicBezTo>
                  <a:cubicBezTo>
                    <a:pt x="201" y="98"/>
                    <a:pt x="194" y="99"/>
                    <a:pt x="182" y="95"/>
                  </a:cubicBezTo>
                  <a:cubicBezTo>
                    <a:pt x="170" y="91"/>
                    <a:pt x="168" y="78"/>
                    <a:pt x="164" y="76"/>
                  </a:cubicBezTo>
                  <a:cubicBezTo>
                    <a:pt x="160" y="74"/>
                    <a:pt x="152" y="67"/>
                    <a:pt x="152" y="67"/>
                  </a:cubicBezTo>
                  <a:cubicBezTo>
                    <a:pt x="152" y="67"/>
                    <a:pt x="145" y="68"/>
                    <a:pt x="140" y="65"/>
                  </a:cubicBezTo>
                  <a:cubicBezTo>
                    <a:pt x="135" y="62"/>
                    <a:pt x="126" y="46"/>
                    <a:pt x="116" y="43"/>
                  </a:cubicBezTo>
                  <a:cubicBezTo>
                    <a:pt x="106" y="40"/>
                    <a:pt x="107" y="54"/>
                    <a:pt x="101" y="54"/>
                  </a:cubicBezTo>
                  <a:cubicBezTo>
                    <a:pt x="95" y="54"/>
                    <a:pt x="85" y="31"/>
                    <a:pt x="85" y="31"/>
                  </a:cubicBezTo>
                  <a:cubicBezTo>
                    <a:pt x="85" y="31"/>
                    <a:pt x="60" y="4"/>
                    <a:pt x="48" y="2"/>
                  </a:cubicBezTo>
                  <a:cubicBezTo>
                    <a:pt x="36" y="0"/>
                    <a:pt x="30" y="10"/>
                    <a:pt x="30" y="10"/>
                  </a:cubicBezTo>
                  <a:cubicBezTo>
                    <a:pt x="14" y="9"/>
                    <a:pt x="14" y="9"/>
                    <a:pt x="14" y="9"/>
                  </a:cubicBezTo>
                  <a:cubicBezTo>
                    <a:pt x="14" y="9"/>
                    <a:pt x="0" y="20"/>
                    <a:pt x="0" y="24"/>
                  </a:cubicBezTo>
                  <a:cubicBezTo>
                    <a:pt x="0" y="28"/>
                    <a:pt x="21" y="41"/>
                    <a:pt x="21" y="41"/>
                  </a:cubicBezTo>
                  <a:cubicBezTo>
                    <a:pt x="3" y="48"/>
                    <a:pt x="3" y="48"/>
                    <a:pt x="3" y="48"/>
                  </a:cubicBezTo>
                  <a:cubicBezTo>
                    <a:pt x="3" y="75"/>
                    <a:pt x="3" y="75"/>
                    <a:pt x="3" y="75"/>
                  </a:cubicBezTo>
                  <a:cubicBezTo>
                    <a:pt x="20" y="85"/>
                    <a:pt x="20" y="85"/>
                    <a:pt x="20" y="85"/>
                  </a:cubicBezTo>
                  <a:cubicBezTo>
                    <a:pt x="20" y="85"/>
                    <a:pt x="1" y="84"/>
                    <a:pt x="2" y="93"/>
                  </a:cubicBezTo>
                  <a:cubicBezTo>
                    <a:pt x="3" y="102"/>
                    <a:pt x="16" y="114"/>
                    <a:pt x="16" y="114"/>
                  </a:cubicBezTo>
                  <a:cubicBezTo>
                    <a:pt x="9" y="124"/>
                    <a:pt x="9" y="124"/>
                    <a:pt x="9" y="124"/>
                  </a:cubicBezTo>
                  <a:cubicBezTo>
                    <a:pt x="9" y="124"/>
                    <a:pt x="29" y="147"/>
                    <a:pt x="28" y="152"/>
                  </a:cubicBezTo>
                  <a:cubicBezTo>
                    <a:pt x="27" y="157"/>
                    <a:pt x="4" y="158"/>
                    <a:pt x="4" y="158"/>
                  </a:cubicBezTo>
                  <a:cubicBezTo>
                    <a:pt x="4" y="190"/>
                    <a:pt x="4" y="190"/>
                    <a:pt x="4" y="190"/>
                  </a:cubicBezTo>
                  <a:cubicBezTo>
                    <a:pt x="24" y="215"/>
                    <a:pt x="24" y="215"/>
                    <a:pt x="24" y="215"/>
                  </a:cubicBezTo>
                  <a:cubicBezTo>
                    <a:pt x="32" y="209"/>
                    <a:pt x="46" y="227"/>
                    <a:pt x="51" y="234"/>
                  </a:cubicBezTo>
                  <a:cubicBezTo>
                    <a:pt x="58" y="238"/>
                    <a:pt x="58" y="238"/>
                    <a:pt x="58" y="238"/>
                  </a:cubicBezTo>
                  <a:cubicBezTo>
                    <a:pt x="85" y="238"/>
                    <a:pt x="85" y="238"/>
                    <a:pt x="85" y="238"/>
                  </a:cubicBezTo>
                  <a:lnTo>
                    <a:pt x="92" y="249"/>
                  </a:ln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393" name="Freeform 16"/>
            <p:cNvSpPr>
              <a:spLocks noEditPoints="1"/>
            </p:cNvSpPr>
            <p:nvPr/>
          </p:nvSpPr>
          <p:spPr bwMode="auto">
            <a:xfrm>
              <a:off x="2783682" y="3955257"/>
              <a:ext cx="307181" cy="635794"/>
            </a:xfrm>
            <a:custGeom>
              <a:avLst/>
              <a:gdLst>
                <a:gd name="T0" fmla="*/ 2147483647 w 732"/>
                <a:gd name="T1" fmla="*/ 2147483647 h 1628"/>
                <a:gd name="T2" fmla="*/ 2147483647 w 732"/>
                <a:gd name="T3" fmla="*/ 2147483647 h 1628"/>
                <a:gd name="T4" fmla="*/ 2147483647 w 732"/>
                <a:gd name="T5" fmla="*/ 2147483647 h 1628"/>
                <a:gd name="T6" fmla="*/ 2147483647 w 732"/>
                <a:gd name="T7" fmla="*/ 2147483647 h 1628"/>
                <a:gd name="T8" fmla="*/ 2147483647 w 732"/>
                <a:gd name="T9" fmla="*/ 2147483647 h 1628"/>
                <a:gd name="T10" fmla="*/ 2147483647 w 732"/>
                <a:gd name="T11" fmla="*/ 2147483647 h 1628"/>
                <a:gd name="T12" fmla="*/ 2147483647 w 732"/>
                <a:gd name="T13" fmla="*/ 2147483647 h 1628"/>
                <a:gd name="T14" fmla="*/ 2147483647 w 732"/>
                <a:gd name="T15" fmla="*/ 2147483647 h 1628"/>
                <a:gd name="T16" fmla="*/ 2147483647 w 732"/>
                <a:gd name="T17" fmla="*/ 2147483647 h 1628"/>
                <a:gd name="T18" fmla="*/ 2147483647 w 732"/>
                <a:gd name="T19" fmla="*/ 0 h 1628"/>
                <a:gd name="T20" fmla="*/ 2147483647 w 732"/>
                <a:gd name="T21" fmla="*/ 2147483647 h 1628"/>
                <a:gd name="T22" fmla="*/ 2147483647 w 732"/>
                <a:gd name="T23" fmla="*/ 2147483647 h 1628"/>
                <a:gd name="T24" fmla="*/ 2147483647 w 732"/>
                <a:gd name="T25" fmla="*/ 2147483647 h 1628"/>
                <a:gd name="T26" fmla="*/ 2147483647 w 732"/>
                <a:gd name="T27" fmla="*/ 2147483647 h 1628"/>
                <a:gd name="T28" fmla="*/ 2147483647 w 732"/>
                <a:gd name="T29" fmla="*/ 2147483647 h 1628"/>
                <a:gd name="T30" fmla="*/ 0 w 732"/>
                <a:gd name="T31" fmla="*/ 2147483647 h 1628"/>
                <a:gd name="T32" fmla="*/ 2147483647 w 732"/>
                <a:gd name="T33" fmla="*/ 2147483647 h 1628"/>
                <a:gd name="T34" fmla="*/ 2147483647 w 732"/>
                <a:gd name="T35" fmla="*/ 2147483647 h 1628"/>
                <a:gd name="T36" fmla="*/ 2147483647 w 732"/>
                <a:gd name="T37" fmla="*/ 2147483647 h 1628"/>
                <a:gd name="T38" fmla="*/ 2147483647 w 732"/>
                <a:gd name="T39" fmla="*/ 2147483647 h 1628"/>
                <a:gd name="T40" fmla="*/ 2147483647 w 732"/>
                <a:gd name="T41" fmla="*/ 2147483647 h 1628"/>
                <a:gd name="T42" fmla="*/ 2147483647 w 732"/>
                <a:gd name="T43" fmla="*/ 2147483647 h 1628"/>
                <a:gd name="T44" fmla="*/ 2147483647 w 732"/>
                <a:gd name="T45" fmla="*/ 2147483647 h 1628"/>
                <a:gd name="T46" fmla="*/ 2147483647 w 732"/>
                <a:gd name="T47" fmla="*/ 2147483647 h 1628"/>
                <a:gd name="T48" fmla="*/ 2147483647 w 732"/>
                <a:gd name="T49" fmla="*/ 2147483647 h 1628"/>
                <a:gd name="T50" fmla="*/ 2147483647 w 732"/>
                <a:gd name="T51" fmla="*/ 2147483647 h 1628"/>
                <a:gd name="T52" fmla="*/ 2147483647 w 732"/>
                <a:gd name="T53" fmla="*/ 2147483647 h 1628"/>
                <a:gd name="T54" fmla="*/ 2147483647 w 732"/>
                <a:gd name="T55" fmla="*/ 2147483647 h 1628"/>
                <a:gd name="T56" fmla="*/ 2147483647 w 732"/>
                <a:gd name="T57" fmla="*/ 2147483647 h 1628"/>
                <a:gd name="T58" fmla="*/ 2147483647 w 732"/>
                <a:gd name="T59" fmla="*/ 2147483647 h 1628"/>
                <a:gd name="T60" fmla="*/ 2147483647 w 732"/>
                <a:gd name="T61" fmla="*/ 2147483647 h 1628"/>
                <a:gd name="T62" fmla="*/ 2147483647 w 732"/>
                <a:gd name="T63" fmla="*/ 2147483647 h 1628"/>
                <a:gd name="T64" fmla="*/ 2147483647 w 732"/>
                <a:gd name="T65" fmla="*/ 2147483647 h 1628"/>
                <a:gd name="T66" fmla="*/ 2147483647 w 732"/>
                <a:gd name="T67" fmla="*/ 2147483647 h 1628"/>
                <a:gd name="T68" fmla="*/ 2147483647 w 732"/>
                <a:gd name="T69" fmla="*/ 2147483647 h 1628"/>
                <a:gd name="T70" fmla="*/ 2147483647 w 732"/>
                <a:gd name="T71" fmla="*/ 2147483647 h 1628"/>
                <a:gd name="T72" fmla="*/ 2147483647 w 732"/>
                <a:gd name="T73" fmla="*/ 2147483647 h 1628"/>
                <a:gd name="T74" fmla="*/ 2147483647 w 732"/>
                <a:gd name="T75" fmla="*/ 2147483647 h 1628"/>
                <a:gd name="T76" fmla="*/ 2147483647 w 732"/>
                <a:gd name="T77" fmla="*/ 2147483647 h 1628"/>
                <a:gd name="T78" fmla="*/ 2147483647 w 732"/>
                <a:gd name="T79" fmla="*/ 2147483647 h 1628"/>
                <a:gd name="T80" fmla="*/ 2147483647 w 732"/>
                <a:gd name="T81" fmla="*/ 2147483647 h 1628"/>
                <a:gd name="T82" fmla="*/ 2147483647 w 732"/>
                <a:gd name="T83" fmla="*/ 2147483647 h 1628"/>
                <a:gd name="T84" fmla="*/ 2147483647 w 732"/>
                <a:gd name="T85" fmla="*/ 2147483647 h 1628"/>
                <a:gd name="T86" fmla="*/ 2147483647 w 732"/>
                <a:gd name="T87" fmla="*/ 2147483647 h 1628"/>
                <a:gd name="T88" fmla="*/ 2147483647 w 732"/>
                <a:gd name="T89" fmla="*/ 2147483647 h 1628"/>
                <a:gd name="T90" fmla="*/ 2147483647 w 732"/>
                <a:gd name="T91" fmla="*/ 2147483647 h 1628"/>
                <a:gd name="T92" fmla="*/ 2147483647 w 732"/>
                <a:gd name="T93" fmla="*/ 2147483647 h 1628"/>
                <a:gd name="T94" fmla="*/ 2147483647 w 732"/>
                <a:gd name="T95" fmla="*/ 2147483647 h 1628"/>
                <a:gd name="T96" fmla="*/ 2147483647 w 732"/>
                <a:gd name="T97" fmla="*/ 2147483647 h 1628"/>
                <a:gd name="T98" fmla="*/ 2147483647 w 732"/>
                <a:gd name="T99" fmla="*/ 2147483647 h 1628"/>
                <a:gd name="T100" fmla="*/ 2147483647 w 732"/>
                <a:gd name="T101" fmla="*/ 2147483647 h 1628"/>
                <a:gd name="T102" fmla="*/ 2147483647 w 732"/>
                <a:gd name="T103" fmla="*/ 2147483647 h 1628"/>
                <a:gd name="T104" fmla="*/ 2147483647 w 732"/>
                <a:gd name="T105" fmla="*/ 2147483647 h 1628"/>
                <a:gd name="T106" fmla="*/ 2147483647 w 732"/>
                <a:gd name="T107" fmla="*/ 2147483647 h 1628"/>
                <a:gd name="T108" fmla="*/ 2147483647 w 732"/>
                <a:gd name="T109" fmla="*/ 2147483647 h 1628"/>
                <a:gd name="T110" fmla="*/ 2147483647 w 732"/>
                <a:gd name="T111" fmla="*/ 2147483647 h 1628"/>
                <a:gd name="T112" fmla="*/ 2147483647 w 732"/>
                <a:gd name="T113" fmla="*/ 2147483647 h 1628"/>
                <a:gd name="T114" fmla="*/ 2147483647 w 732"/>
                <a:gd name="T115" fmla="*/ 2147483647 h 162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732"/>
                <a:gd name="T175" fmla="*/ 0 h 1628"/>
                <a:gd name="T176" fmla="*/ 732 w 732"/>
                <a:gd name="T177" fmla="*/ 1628 h 162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732" h="1628">
                  <a:moveTo>
                    <a:pt x="634" y="355"/>
                  </a:moveTo>
                  <a:cubicBezTo>
                    <a:pt x="650" y="351"/>
                    <a:pt x="650" y="351"/>
                    <a:pt x="650" y="351"/>
                  </a:cubicBezTo>
                  <a:cubicBezTo>
                    <a:pt x="653" y="335"/>
                    <a:pt x="653" y="335"/>
                    <a:pt x="653" y="335"/>
                  </a:cubicBezTo>
                  <a:cubicBezTo>
                    <a:pt x="659" y="333"/>
                    <a:pt x="659" y="333"/>
                    <a:pt x="659" y="333"/>
                  </a:cubicBezTo>
                  <a:cubicBezTo>
                    <a:pt x="660" y="322"/>
                    <a:pt x="660" y="322"/>
                    <a:pt x="660" y="322"/>
                  </a:cubicBezTo>
                  <a:cubicBezTo>
                    <a:pt x="681" y="320"/>
                    <a:pt x="681" y="320"/>
                    <a:pt x="681" y="320"/>
                  </a:cubicBezTo>
                  <a:cubicBezTo>
                    <a:pt x="681" y="320"/>
                    <a:pt x="681" y="302"/>
                    <a:pt x="692" y="297"/>
                  </a:cubicBezTo>
                  <a:cubicBezTo>
                    <a:pt x="703" y="292"/>
                    <a:pt x="720" y="290"/>
                    <a:pt x="726" y="284"/>
                  </a:cubicBezTo>
                  <a:cubicBezTo>
                    <a:pt x="732" y="278"/>
                    <a:pt x="724" y="240"/>
                    <a:pt x="724" y="231"/>
                  </a:cubicBezTo>
                  <a:cubicBezTo>
                    <a:pt x="724" y="222"/>
                    <a:pt x="713" y="223"/>
                    <a:pt x="713" y="223"/>
                  </a:cubicBezTo>
                  <a:cubicBezTo>
                    <a:pt x="713" y="223"/>
                    <a:pt x="709" y="202"/>
                    <a:pt x="702" y="198"/>
                  </a:cubicBezTo>
                  <a:cubicBezTo>
                    <a:pt x="695" y="194"/>
                    <a:pt x="679" y="205"/>
                    <a:pt x="679" y="205"/>
                  </a:cubicBezTo>
                  <a:cubicBezTo>
                    <a:pt x="679" y="205"/>
                    <a:pt x="681" y="240"/>
                    <a:pt x="679" y="251"/>
                  </a:cubicBezTo>
                  <a:cubicBezTo>
                    <a:pt x="677" y="262"/>
                    <a:pt x="656" y="276"/>
                    <a:pt x="649" y="276"/>
                  </a:cubicBezTo>
                  <a:cubicBezTo>
                    <a:pt x="642" y="276"/>
                    <a:pt x="640" y="293"/>
                    <a:pt x="636" y="300"/>
                  </a:cubicBezTo>
                  <a:cubicBezTo>
                    <a:pt x="632" y="307"/>
                    <a:pt x="631" y="298"/>
                    <a:pt x="622" y="296"/>
                  </a:cubicBezTo>
                  <a:cubicBezTo>
                    <a:pt x="613" y="294"/>
                    <a:pt x="613" y="313"/>
                    <a:pt x="613" y="313"/>
                  </a:cubicBezTo>
                  <a:cubicBezTo>
                    <a:pt x="606" y="302"/>
                    <a:pt x="606" y="302"/>
                    <a:pt x="606" y="302"/>
                  </a:cubicBezTo>
                  <a:cubicBezTo>
                    <a:pt x="606" y="302"/>
                    <a:pt x="584" y="304"/>
                    <a:pt x="567" y="300"/>
                  </a:cubicBezTo>
                  <a:cubicBezTo>
                    <a:pt x="550" y="296"/>
                    <a:pt x="543" y="289"/>
                    <a:pt x="534" y="286"/>
                  </a:cubicBezTo>
                  <a:cubicBezTo>
                    <a:pt x="525" y="283"/>
                    <a:pt x="509" y="293"/>
                    <a:pt x="504" y="286"/>
                  </a:cubicBezTo>
                  <a:cubicBezTo>
                    <a:pt x="499" y="279"/>
                    <a:pt x="519" y="252"/>
                    <a:pt x="519" y="252"/>
                  </a:cubicBezTo>
                  <a:cubicBezTo>
                    <a:pt x="519" y="230"/>
                    <a:pt x="519" y="230"/>
                    <a:pt x="519" y="230"/>
                  </a:cubicBezTo>
                  <a:cubicBezTo>
                    <a:pt x="519" y="230"/>
                    <a:pt x="531" y="230"/>
                    <a:pt x="535" y="223"/>
                  </a:cubicBezTo>
                  <a:cubicBezTo>
                    <a:pt x="539" y="216"/>
                    <a:pt x="526" y="208"/>
                    <a:pt x="526" y="208"/>
                  </a:cubicBezTo>
                  <a:cubicBezTo>
                    <a:pt x="526" y="208"/>
                    <a:pt x="536" y="191"/>
                    <a:pt x="538" y="183"/>
                  </a:cubicBezTo>
                  <a:cubicBezTo>
                    <a:pt x="540" y="175"/>
                    <a:pt x="506" y="168"/>
                    <a:pt x="500" y="167"/>
                  </a:cubicBezTo>
                  <a:cubicBezTo>
                    <a:pt x="494" y="166"/>
                    <a:pt x="444" y="138"/>
                    <a:pt x="444" y="138"/>
                  </a:cubicBezTo>
                  <a:cubicBezTo>
                    <a:pt x="444" y="138"/>
                    <a:pt x="423" y="118"/>
                    <a:pt x="413" y="122"/>
                  </a:cubicBezTo>
                  <a:cubicBezTo>
                    <a:pt x="403" y="126"/>
                    <a:pt x="368" y="106"/>
                    <a:pt x="368" y="106"/>
                  </a:cubicBezTo>
                  <a:cubicBezTo>
                    <a:pt x="364" y="92"/>
                    <a:pt x="364" y="92"/>
                    <a:pt x="364" y="92"/>
                  </a:cubicBezTo>
                  <a:cubicBezTo>
                    <a:pt x="364" y="92"/>
                    <a:pt x="337" y="75"/>
                    <a:pt x="328" y="70"/>
                  </a:cubicBezTo>
                  <a:cubicBezTo>
                    <a:pt x="319" y="65"/>
                    <a:pt x="303" y="36"/>
                    <a:pt x="303" y="36"/>
                  </a:cubicBezTo>
                  <a:cubicBezTo>
                    <a:pt x="290" y="24"/>
                    <a:pt x="290" y="24"/>
                    <a:pt x="290" y="24"/>
                  </a:cubicBezTo>
                  <a:cubicBezTo>
                    <a:pt x="267" y="7"/>
                    <a:pt x="267" y="7"/>
                    <a:pt x="267" y="7"/>
                  </a:cubicBezTo>
                  <a:cubicBezTo>
                    <a:pt x="216" y="13"/>
                    <a:pt x="216" y="13"/>
                    <a:pt x="216" y="13"/>
                  </a:cubicBezTo>
                  <a:cubicBezTo>
                    <a:pt x="211" y="50"/>
                    <a:pt x="211" y="50"/>
                    <a:pt x="211" y="50"/>
                  </a:cubicBezTo>
                  <a:cubicBezTo>
                    <a:pt x="189" y="16"/>
                    <a:pt x="189" y="16"/>
                    <a:pt x="189" y="16"/>
                  </a:cubicBezTo>
                  <a:cubicBezTo>
                    <a:pt x="189" y="16"/>
                    <a:pt x="147" y="17"/>
                    <a:pt x="134" y="13"/>
                  </a:cubicBezTo>
                  <a:cubicBezTo>
                    <a:pt x="120" y="9"/>
                    <a:pt x="115" y="0"/>
                    <a:pt x="115" y="0"/>
                  </a:cubicBezTo>
                  <a:cubicBezTo>
                    <a:pt x="107" y="17"/>
                    <a:pt x="107" y="17"/>
                    <a:pt x="107" y="17"/>
                  </a:cubicBezTo>
                  <a:cubicBezTo>
                    <a:pt x="92" y="20"/>
                    <a:pt x="92" y="20"/>
                    <a:pt x="92" y="20"/>
                  </a:cubicBezTo>
                  <a:cubicBezTo>
                    <a:pt x="92" y="34"/>
                    <a:pt x="92" y="34"/>
                    <a:pt x="92" y="34"/>
                  </a:cubicBezTo>
                  <a:cubicBezTo>
                    <a:pt x="81" y="32"/>
                    <a:pt x="81" y="32"/>
                    <a:pt x="81" y="32"/>
                  </a:cubicBezTo>
                  <a:cubicBezTo>
                    <a:pt x="81" y="51"/>
                    <a:pt x="81" y="51"/>
                    <a:pt x="81" y="51"/>
                  </a:cubicBezTo>
                  <a:cubicBezTo>
                    <a:pt x="81" y="51"/>
                    <a:pt x="78" y="52"/>
                    <a:pt x="74" y="52"/>
                  </a:cubicBezTo>
                  <a:cubicBezTo>
                    <a:pt x="74" y="52"/>
                    <a:pt x="75" y="52"/>
                    <a:pt x="75" y="52"/>
                  </a:cubicBezTo>
                  <a:cubicBezTo>
                    <a:pt x="82" y="63"/>
                    <a:pt x="82" y="63"/>
                    <a:pt x="82" y="63"/>
                  </a:cubicBezTo>
                  <a:cubicBezTo>
                    <a:pt x="76" y="119"/>
                    <a:pt x="76" y="119"/>
                    <a:pt x="76" y="119"/>
                  </a:cubicBezTo>
                  <a:cubicBezTo>
                    <a:pt x="76" y="119"/>
                    <a:pt x="21" y="143"/>
                    <a:pt x="22" y="157"/>
                  </a:cubicBezTo>
                  <a:cubicBezTo>
                    <a:pt x="23" y="171"/>
                    <a:pt x="50" y="165"/>
                    <a:pt x="41" y="174"/>
                  </a:cubicBezTo>
                  <a:cubicBezTo>
                    <a:pt x="32" y="183"/>
                    <a:pt x="22" y="192"/>
                    <a:pt x="27" y="199"/>
                  </a:cubicBezTo>
                  <a:cubicBezTo>
                    <a:pt x="32" y="206"/>
                    <a:pt x="51" y="214"/>
                    <a:pt x="50" y="224"/>
                  </a:cubicBezTo>
                  <a:cubicBezTo>
                    <a:pt x="49" y="234"/>
                    <a:pt x="32" y="246"/>
                    <a:pt x="32" y="246"/>
                  </a:cubicBezTo>
                  <a:cubicBezTo>
                    <a:pt x="32" y="246"/>
                    <a:pt x="63" y="257"/>
                    <a:pt x="60" y="268"/>
                  </a:cubicBezTo>
                  <a:cubicBezTo>
                    <a:pt x="57" y="279"/>
                    <a:pt x="35" y="280"/>
                    <a:pt x="35" y="280"/>
                  </a:cubicBezTo>
                  <a:cubicBezTo>
                    <a:pt x="35" y="280"/>
                    <a:pt x="29" y="318"/>
                    <a:pt x="28" y="323"/>
                  </a:cubicBezTo>
                  <a:cubicBezTo>
                    <a:pt x="27" y="328"/>
                    <a:pt x="9" y="336"/>
                    <a:pt x="9" y="346"/>
                  </a:cubicBezTo>
                  <a:cubicBezTo>
                    <a:pt x="9" y="356"/>
                    <a:pt x="14" y="381"/>
                    <a:pt x="12" y="385"/>
                  </a:cubicBezTo>
                  <a:cubicBezTo>
                    <a:pt x="10" y="389"/>
                    <a:pt x="1" y="397"/>
                    <a:pt x="2" y="401"/>
                  </a:cubicBezTo>
                  <a:cubicBezTo>
                    <a:pt x="3" y="405"/>
                    <a:pt x="26" y="450"/>
                    <a:pt x="21" y="455"/>
                  </a:cubicBezTo>
                  <a:cubicBezTo>
                    <a:pt x="16" y="460"/>
                    <a:pt x="7" y="455"/>
                    <a:pt x="7" y="455"/>
                  </a:cubicBezTo>
                  <a:cubicBezTo>
                    <a:pt x="10" y="494"/>
                    <a:pt x="10" y="494"/>
                    <a:pt x="10" y="494"/>
                  </a:cubicBezTo>
                  <a:cubicBezTo>
                    <a:pt x="10" y="494"/>
                    <a:pt x="0" y="495"/>
                    <a:pt x="0" y="500"/>
                  </a:cubicBezTo>
                  <a:cubicBezTo>
                    <a:pt x="0" y="505"/>
                    <a:pt x="2" y="522"/>
                    <a:pt x="2" y="522"/>
                  </a:cubicBezTo>
                  <a:cubicBezTo>
                    <a:pt x="2" y="522"/>
                    <a:pt x="25" y="537"/>
                    <a:pt x="23" y="541"/>
                  </a:cubicBezTo>
                  <a:cubicBezTo>
                    <a:pt x="21" y="545"/>
                    <a:pt x="19" y="554"/>
                    <a:pt x="19" y="554"/>
                  </a:cubicBezTo>
                  <a:cubicBezTo>
                    <a:pt x="32" y="564"/>
                    <a:pt x="32" y="564"/>
                    <a:pt x="32" y="564"/>
                  </a:cubicBezTo>
                  <a:cubicBezTo>
                    <a:pt x="40" y="585"/>
                    <a:pt x="40" y="585"/>
                    <a:pt x="40" y="585"/>
                  </a:cubicBezTo>
                  <a:cubicBezTo>
                    <a:pt x="43" y="591"/>
                    <a:pt x="43" y="591"/>
                    <a:pt x="43" y="591"/>
                  </a:cubicBezTo>
                  <a:cubicBezTo>
                    <a:pt x="43" y="591"/>
                    <a:pt x="35" y="610"/>
                    <a:pt x="47" y="613"/>
                  </a:cubicBezTo>
                  <a:cubicBezTo>
                    <a:pt x="59" y="616"/>
                    <a:pt x="63" y="614"/>
                    <a:pt x="63" y="614"/>
                  </a:cubicBezTo>
                  <a:cubicBezTo>
                    <a:pt x="65" y="639"/>
                    <a:pt x="65" y="639"/>
                    <a:pt x="65" y="639"/>
                  </a:cubicBezTo>
                  <a:cubicBezTo>
                    <a:pt x="65" y="639"/>
                    <a:pt x="80" y="658"/>
                    <a:pt x="77" y="664"/>
                  </a:cubicBezTo>
                  <a:cubicBezTo>
                    <a:pt x="74" y="670"/>
                    <a:pt x="65" y="677"/>
                    <a:pt x="65" y="681"/>
                  </a:cubicBezTo>
                  <a:cubicBezTo>
                    <a:pt x="65" y="685"/>
                    <a:pt x="64" y="724"/>
                    <a:pt x="64" y="724"/>
                  </a:cubicBezTo>
                  <a:cubicBezTo>
                    <a:pt x="55" y="725"/>
                    <a:pt x="55" y="725"/>
                    <a:pt x="55" y="725"/>
                  </a:cubicBezTo>
                  <a:cubicBezTo>
                    <a:pt x="55" y="725"/>
                    <a:pt x="72" y="743"/>
                    <a:pt x="73" y="753"/>
                  </a:cubicBezTo>
                  <a:cubicBezTo>
                    <a:pt x="74" y="763"/>
                    <a:pt x="70" y="774"/>
                    <a:pt x="70" y="774"/>
                  </a:cubicBezTo>
                  <a:cubicBezTo>
                    <a:pt x="68" y="786"/>
                    <a:pt x="68" y="786"/>
                    <a:pt x="68" y="786"/>
                  </a:cubicBezTo>
                  <a:cubicBezTo>
                    <a:pt x="51" y="787"/>
                    <a:pt x="51" y="787"/>
                    <a:pt x="51" y="787"/>
                  </a:cubicBezTo>
                  <a:cubicBezTo>
                    <a:pt x="51" y="787"/>
                    <a:pt x="63" y="820"/>
                    <a:pt x="63" y="827"/>
                  </a:cubicBezTo>
                  <a:cubicBezTo>
                    <a:pt x="63" y="834"/>
                    <a:pt x="63" y="855"/>
                    <a:pt x="63" y="855"/>
                  </a:cubicBezTo>
                  <a:cubicBezTo>
                    <a:pt x="83" y="872"/>
                    <a:pt x="83" y="872"/>
                    <a:pt x="83" y="872"/>
                  </a:cubicBezTo>
                  <a:cubicBezTo>
                    <a:pt x="84" y="884"/>
                    <a:pt x="84" y="884"/>
                    <a:pt x="84" y="884"/>
                  </a:cubicBezTo>
                  <a:cubicBezTo>
                    <a:pt x="84" y="884"/>
                    <a:pt x="103" y="893"/>
                    <a:pt x="98" y="902"/>
                  </a:cubicBezTo>
                  <a:cubicBezTo>
                    <a:pt x="93" y="911"/>
                    <a:pt x="79" y="916"/>
                    <a:pt x="79" y="916"/>
                  </a:cubicBezTo>
                  <a:cubicBezTo>
                    <a:pt x="87" y="944"/>
                    <a:pt x="87" y="944"/>
                    <a:pt x="87" y="944"/>
                  </a:cubicBezTo>
                  <a:cubicBezTo>
                    <a:pt x="74" y="953"/>
                    <a:pt x="74" y="953"/>
                    <a:pt x="74" y="953"/>
                  </a:cubicBezTo>
                  <a:cubicBezTo>
                    <a:pt x="74" y="953"/>
                    <a:pt x="84" y="958"/>
                    <a:pt x="85" y="966"/>
                  </a:cubicBezTo>
                  <a:cubicBezTo>
                    <a:pt x="86" y="974"/>
                    <a:pt x="81" y="982"/>
                    <a:pt x="81" y="982"/>
                  </a:cubicBezTo>
                  <a:cubicBezTo>
                    <a:pt x="95" y="990"/>
                    <a:pt x="95" y="990"/>
                    <a:pt x="95" y="990"/>
                  </a:cubicBezTo>
                  <a:cubicBezTo>
                    <a:pt x="95" y="990"/>
                    <a:pt x="90" y="1008"/>
                    <a:pt x="91" y="1014"/>
                  </a:cubicBezTo>
                  <a:cubicBezTo>
                    <a:pt x="92" y="1020"/>
                    <a:pt x="99" y="1031"/>
                    <a:pt x="99" y="1031"/>
                  </a:cubicBezTo>
                  <a:cubicBezTo>
                    <a:pt x="99" y="1031"/>
                    <a:pt x="99" y="1050"/>
                    <a:pt x="102" y="1056"/>
                  </a:cubicBezTo>
                  <a:cubicBezTo>
                    <a:pt x="105" y="1062"/>
                    <a:pt x="134" y="1083"/>
                    <a:pt x="129" y="1082"/>
                  </a:cubicBezTo>
                  <a:cubicBezTo>
                    <a:pt x="124" y="1081"/>
                    <a:pt x="113" y="1090"/>
                    <a:pt x="113" y="1090"/>
                  </a:cubicBezTo>
                  <a:cubicBezTo>
                    <a:pt x="113" y="1090"/>
                    <a:pt x="118" y="1120"/>
                    <a:pt x="121" y="1128"/>
                  </a:cubicBezTo>
                  <a:cubicBezTo>
                    <a:pt x="124" y="1136"/>
                    <a:pt x="133" y="1140"/>
                    <a:pt x="133" y="1140"/>
                  </a:cubicBezTo>
                  <a:cubicBezTo>
                    <a:pt x="143" y="1145"/>
                    <a:pt x="143" y="1145"/>
                    <a:pt x="143" y="1145"/>
                  </a:cubicBezTo>
                  <a:cubicBezTo>
                    <a:pt x="139" y="1163"/>
                    <a:pt x="139" y="1163"/>
                    <a:pt x="139" y="1163"/>
                  </a:cubicBezTo>
                  <a:cubicBezTo>
                    <a:pt x="139" y="1163"/>
                    <a:pt x="155" y="1164"/>
                    <a:pt x="156" y="1175"/>
                  </a:cubicBezTo>
                  <a:cubicBezTo>
                    <a:pt x="157" y="1186"/>
                    <a:pt x="158" y="1203"/>
                    <a:pt x="158" y="1203"/>
                  </a:cubicBezTo>
                  <a:cubicBezTo>
                    <a:pt x="158" y="1203"/>
                    <a:pt x="163" y="1213"/>
                    <a:pt x="170" y="1213"/>
                  </a:cubicBezTo>
                  <a:cubicBezTo>
                    <a:pt x="177" y="1213"/>
                    <a:pt x="196" y="1208"/>
                    <a:pt x="194" y="1219"/>
                  </a:cubicBezTo>
                  <a:cubicBezTo>
                    <a:pt x="192" y="1230"/>
                    <a:pt x="160" y="1227"/>
                    <a:pt x="161" y="1230"/>
                  </a:cubicBezTo>
                  <a:cubicBezTo>
                    <a:pt x="162" y="1233"/>
                    <a:pt x="185" y="1240"/>
                    <a:pt x="185" y="1240"/>
                  </a:cubicBezTo>
                  <a:cubicBezTo>
                    <a:pt x="185" y="1240"/>
                    <a:pt x="208" y="1249"/>
                    <a:pt x="205" y="1257"/>
                  </a:cubicBezTo>
                  <a:cubicBezTo>
                    <a:pt x="202" y="1265"/>
                    <a:pt x="189" y="1276"/>
                    <a:pt x="189" y="1276"/>
                  </a:cubicBezTo>
                  <a:cubicBezTo>
                    <a:pt x="205" y="1288"/>
                    <a:pt x="205" y="1288"/>
                    <a:pt x="205" y="1288"/>
                  </a:cubicBezTo>
                  <a:cubicBezTo>
                    <a:pt x="202" y="1303"/>
                    <a:pt x="202" y="1303"/>
                    <a:pt x="202" y="1303"/>
                  </a:cubicBezTo>
                  <a:cubicBezTo>
                    <a:pt x="217" y="1321"/>
                    <a:pt x="217" y="1321"/>
                    <a:pt x="217" y="1321"/>
                  </a:cubicBezTo>
                  <a:cubicBezTo>
                    <a:pt x="214" y="1343"/>
                    <a:pt x="214" y="1343"/>
                    <a:pt x="214" y="1343"/>
                  </a:cubicBezTo>
                  <a:cubicBezTo>
                    <a:pt x="224" y="1360"/>
                    <a:pt x="224" y="1360"/>
                    <a:pt x="224" y="1360"/>
                  </a:cubicBezTo>
                  <a:cubicBezTo>
                    <a:pt x="213" y="1364"/>
                    <a:pt x="213" y="1364"/>
                    <a:pt x="213" y="1364"/>
                  </a:cubicBezTo>
                  <a:cubicBezTo>
                    <a:pt x="210" y="1394"/>
                    <a:pt x="210" y="1394"/>
                    <a:pt x="210" y="1394"/>
                  </a:cubicBezTo>
                  <a:cubicBezTo>
                    <a:pt x="210" y="1394"/>
                    <a:pt x="229" y="1405"/>
                    <a:pt x="230" y="1408"/>
                  </a:cubicBezTo>
                  <a:cubicBezTo>
                    <a:pt x="231" y="1411"/>
                    <a:pt x="215" y="1420"/>
                    <a:pt x="215" y="1420"/>
                  </a:cubicBezTo>
                  <a:cubicBezTo>
                    <a:pt x="215" y="1420"/>
                    <a:pt x="235" y="1435"/>
                    <a:pt x="232" y="1440"/>
                  </a:cubicBezTo>
                  <a:cubicBezTo>
                    <a:pt x="229" y="1445"/>
                    <a:pt x="214" y="1450"/>
                    <a:pt x="214" y="1450"/>
                  </a:cubicBezTo>
                  <a:cubicBezTo>
                    <a:pt x="213" y="1463"/>
                    <a:pt x="213" y="1463"/>
                    <a:pt x="213" y="1463"/>
                  </a:cubicBezTo>
                  <a:cubicBezTo>
                    <a:pt x="206" y="1467"/>
                    <a:pt x="206" y="1467"/>
                    <a:pt x="206" y="1467"/>
                  </a:cubicBezTo>
                  <a:cubicBezTo>
                    <a:pt x="206" y="1467"/>
                    <a:pt x="208" y="1483"/>
                    <a:pt x="213" y="1488"/>
                  </a:cubicBezTo>
                  <a:cubicBezTo>
                    <a:pt x="218" y="1493"/>
                    <a:pt x="216" y="1513"/>
                    <a:pt x="216" y="1513"/>
                  </a:cubicBezTo>
                  <a:cubicBezTo>
                    <a:pt x="236" y="1517"/>
                    <a:pt x="236" y="1517"/>
                    <a:pt x="236" y="1517"/>
                  </a:cubicBezTo>
                  <a:cubicBezTo>
                    <a:pt x="236" y="1517"/>
                    <a:pt x="240" y="1542"/>
                    <a:pt x="250" y="1542"/>
                  </a:cubicBezTo>
                  <a:cubicBezTo>
                    <a:pt x="260" y="1542"/>
                    <a:pt x="266" y="1524"/>
                    <a:pt x="281" y="1537"/>
                  </a:cubicBezTo>
                  <a:cubicBezTo>
                    <a:pt x="296" y="1550"/>
                    <a:pt x="290" y="1562"/>
                    <a:pt x="290" y="1562"/>
                  </a:cubicBezTo>
                  <a:cubicBezTo>
                    <a:pt x="304" y="1578"/>
                    <a:pt x="304" y="1578"/>
                    <a:pt x="304" y="1578"/>
                  </a:cubicBezTo>
                  <a:cubicBezTo>
                    <a:pt x="311" y="1589"/>
                    <a:pt x="311" y="1589"/>
                    <a:pt x="311" y="1589"/>
                  </a:cubicBezTo>
                  <a:cubicBezTo>
                    <a:pt x="335" y="1600"/>
                    <a:pt x="335" y="1600"/>
                    <a:pt x="335" y="1600"/>
                  </a:cubicBezTo>
                  <a:cubicBezTo>
                    <a:pt x="347" y="1612"/>
                    <a:pt x="347" y="1612"/>
                    <a:pt x="347" y="1612"/>
                  </a:cubicBezTo>
                  <a:cubicBezTo>
                    <a:pt x="347" y="1612"/>
                    <a:pt x="373" y="1605"/>
                    <a:pt x="389" y="1607"/>
                  </a:cubicBezTo>
                  <a:cubicBezTo>
                    <a:pt x="405" y="1609"/>
                    <a:pt x="425" y="1608"/>
                    <a:pt x="425" y="1608"/>
                  </a:cubicBezTo>
                  <a:cubicBezTo>
                    <a:pt x="440" y="1620"/>
                    <a:pt x="440" y="1620"/>
                    <a:pt x="440" y="1620"/>
                  </a:cubicBezTo>
                  <a:cubicBezTo>
                    <a:pt x="437" y="1628"/>
                    <a:pt x="437" y="1628"/>
                    <a:pt x="437" y="1628"/>
                  </a:cubicBezTo>
                  <a:cubicBezTo>
                    <a:pt x="442" y="1616"/>
                    <a:pt x="442" y="1616"/>
                    <a:pt x="442" y="1616"/>
                  </a:cubicBezTo>
                  <a:cubicBezTo>
                    <a:pt x="449" y="1606"/>
                    <a:pt x="478" y="1625"/>
                    <a:pt x="478" y="1625"/>
                  </a:cubicBezTo>
                  <a:cubicBezTo>
                    <a:pt x="451" y="1588"/>
                    <a:pt x="451" y="1588"/>
                    <a:pt x="451" y="1588"/>
                  </a:cubicBezTo>
                  <a:cubicBezTo>
                    <a:pt x="438" y="1589"/>
                    <a:pt x="438" y="1589"/>
                    <a:pt x="438" y="1589"/>
                  </a:cubicBezTo>
                  <a:cubicBezTo>
                    <a:pt x="441" y="1579"/>
                    <a:pt x="441" y="1579"/>
                    <a:pt x="441" y="1579"/>
                  </a:cubicBezTo>
                  <a:cubicBezTo>
                    <a:pt x="417" y="1562"/>
                    <a:pt x="417" y="1562"/>
                    <a:pt x="417" y="1562"/>
                  </a:cubicBezTo>
                  <a:cubicBezTo>
                    <a:pt x="418" y="1538"/>
                    <a:pt x="418" y="1538"/>
                    <a:pt x="418" y="1538"/>
                  </a:cubicBezTo>
                  <a:cubicBezTo>
                    <a:pt x="409" y="1534"/>
                    <a:pt x="409" y="1534"/>
                    <a:pt x="409" y="1534"/>
                  </a:cubicBezTo>
                  <a:cubicBezTo>
                    <a:pt x="414" y="1522"/>
                    <a:pt x="414" y="1522"/>
                    <a:pt x="414" y="1522"/>
                  </a:cubicBezTo>
                  <a:cubicBezTo>
                    <a:pt x="414" y="1522"/>
                    <a:pt x="423" y="1522"/>
                    <a:pt x="426" y="1514"/>
                  </a:cubicBezTo>
                  <a:cubicBezTo>
                    <a:pt x="430" y="1506"/>
                    <a:pt x="400" y="1506"/>
                    <a:pt x="400" y="1506"/>
                  </a:cubicBezTo>
                  <a:cubicBezTo>
                    <a:pt x="412" y="1501"/>
                    <a:pt x="412" y="1501"/>
                    <a:pt x="412" y="1501"/>
                  </a:cubicBezTo>
                  <a:cubicBezTo>
                    <a:pt x="408" y="1488"/>
                    <a:pt x="408" y="1488"/>
                    <a:pt x="408" y="1488"/>
                  </a:cubicBezTo>
                  <a:cubicBezTo>
                    <a:pt x="424" y="1505"/>
                    <a:pt x="424" y="1505"/>
                    <a:pt x="424" y="1505"/>
                  </a:cubicBezTo>
                  <a:cubicBezTo>
                    <a:pt x="424" y="1505"/>
                    <a:pt x="438" y="1515"/>
                    <a:pt x="448" y="1503"/>
                  </a:cubicBezTo>
                  <a:cubicBezTo>
                    <a:pt x="458" y="1491"/>
                    <a:pt x="440" y="1465"/>
                    <a:pt x="441" y="1451"/>
                  </a:cubicBezTo>
                  <a:cubicBezTo>
                    <a:pt x="442" y="1438"/>
                    <a:pt x="485" y="1409"/>
                    <a:pt x="488" y="1400"/>
                  </a:cubicBezTo>
                  <a:cubicBezTo>
                    <a:pt x="492" y="1391"/>
                    <a:pt x="467" y="1391"/>
                    <a:pt x="467" y="1391"/>
                  </a:cubicBezTo>
                  <a:cubicBezTo>
                    <a:pt x="483" y="1389"/>
                    <a:pt x="483" y="1389"/>
                    <a:pt x="483" y="1389"/>
                  </a:cubicBezTo>
                  <a:cubicBezTo>
                    <a:pt x="483" y="1389"/>
                    <a:pt x="484" y="1369"/>
                    <a:pt x="476" y="1359"/>
                  </a:cubicBezTo>
                  <a:cubicBezTo>
                    <a:pt x="468" y="1349"/>
                    <a:pt x="456" y="1354"/>
                    <a:pt x="456" y="1354"/>
                  </a:cubicBezTo>
                  <a:cubicBezTo>
                    <a:pt x="444" y="1345"/>
                    <a:pt x="444" y="1345"/>
                    <a:pt x="444" y="1345"/>
                  </a:cubicBezTo>
                  <a:cubicBezTo>
                    <a:pt x="431" y="1345"/>
                    <a:pt x="431" y="1345"/>
                    <a:pt x="431" y="1345"/>
                  </a:cubicBezTo>
                  <a:cubicBezTo>
                    <a:pt x="431" y="1345"/>
                    <a:pt x="391" y="1328"/>
                    <a:pt x="379" y="1301"/>
                  </a:cubicBezTo>
                  <a:cubicBezTo>
                    <a:pt x="366" y="1274"/>
                    <a:pt x="386" y="1269"/>
                    <a:pt x="386" y="1269"/>
                  </a:cubicBezTo>
                  <a:cubicBezTo>
                    <a:pt x="392" y="1252"/>
                    <a:pt x="392" y="1252"/>
                    <a:pt x="392" y="1252"/>
                  </a:cubicBezTo>
                  <a:cubicBezTo>
                    <a:pt x="401" y="1252"/>
                    <a:pt x="401" y="1252"/>
                    <a:pt x="401" y="1252"/>
                  </a:cubicBezTo>
                  <a:cubicBezTo>
                    <a:pt x="407" y="1240"/>
                    <a:pt x="407" y="1240"/>
                    <a:pt x="407" y="1240"/>
                  </a:cubicBezTo>
                  <a:cubicBezTo>
                    <a:pt x="443" y="1239"/>
                    <a:pt x="443" y="1239"/>
                    <a:pt x="443" y="1239"/>
                  </a:cubicBezTo>
                  <a:cubicBezTo>
                    <a:pt x="435" y="1232"/>
                    <a:pt x="435" y="1232"/>
                    <a:pt x="435" y="1232"/>
                  </a:cubicBezTo>
                  <a:cubicBezTo>
                    <a:pt x="434" y="1218"/>
                    <a:pt x="434" y="1218"/>
                    <a:pt x="434" y="1218"/>
                  </a:cubicBezTo>
                  <a:cubicBezTo>
                    <a:pt x="443" y="1217"/>
                    <a:pt x="443" y="1217"/>
                    <a:pt x="443" y="1217"/>
                  </a:cubicBezTo>
                  <a:cubicBezTo>
                    <a:pt x="443" y="1217"/>
                    <a:pt x="448" y="1198"/>
                    <a:pt x="440" y="1191"/>
                  </a:cubicBezTo>
                  <a:cubicBezTo>
                    <a:pt x="432" y="1184"/>
                    <a:pt x="423" y="1168"/>
                    <a:pt x="430" y="1152"/>
                  </a:cubicBezTo>
                  <a:cubicBezTo>
                    <a:pt x="436" y="1137"/>
                    <a:pt x="456" y="1137"/>
                    <a:pt x="456" y="1137"/>
                  </a:cubicBezTo>
                  <a:cubicBezTo>
                    <a:pt x="456" y="1130"/>
                    <a:pt x="456" y="1130"/>
                    <a:pt x="456" y="1130"/>
                  </a:cubicBezTo>
                  <a:cubicBezTo>
                    <a:pt x="456" y="1130"/>
                    <a:pt x="439" y="1130"/>
                    <a:pt x="431" y="1125"/>
                  </a:cubicBezTo>
                  <a:cubicBezTo>
                    <a:pt x="423" y="1121"/>
                    <a:pt x="432" y="1112"/>
                    <a:pt x="440" y="1111"/>
                  </a:cubicBezTo>
                  <a:cubicBezTo>
                    <a:pt x="448" y="1110"/>
                    <a:pt x="462" y="1127"/>
                    <a:pt x="469" y="1127"/>
                  </a:cubicBezTo>
                  <a:cubicBezTo>
                    <a:pt x="476" y="1127"/>
                    <a:pt x="485" y="1123"/>
                    <a:pt x="486" y="1113"/>
                  </a:cubicBezTo>
                  <a:cubicBezTo>
                    <a:pt x="487" y="1103"/>
                    <a:pt x="474" y="1080"/>
                    <a:pt x="461" y="1085"/>
                  </a:cubicBezTo>
                  <a:cubicBezTo>
                    <a:pt x="449" y="1089"/>
                    <a:pt x="468" y="1099"/>
                    <a:pt x="456" y="1105"/>
                  </a:cubicBezTo>
                  <a:cubicBezTo>
                    <a:pt x="443" y="1111"/>
                    <a:pt x="431" y="1094"/>
                    <a:pt x="431" y="1094"/>
                  </a:cubicBezTo>
                  <a:cubicBezTo>
                    <a:pt x="431" y="1094"/>
                    <a:pt x="407" y="1096"/>
                    <a:pt x="404" y="1089"/>
                  </a:cubicBezTo>
                  <a:cubicBezTo>
                    <a:pt x="400" y="1083"/>
                    <a:pt x="404" y="1055"/>
                    <a:pt x="404" y="1052"/>
                  </a:cubicBezTo>
                  <a:cubicBezTo>
                    <a:pt x="404" y="1049"/>
                    <a:pt x="387" y="1032"/>
                    <a:pt x="391" y="1017"/>
                  </a:cubicBezTo>
                  <a:cubicBezTo>
                    <a:pt x="396" y="1003"/>
                    <a:pt x="409" y="1019"/>
                    <a:pt x="424" y="1023"/>
                  </a:cubicBezTo>
                  <a:cubicBezTo>
                    <a:pt x="439" y="1026"/>
                    <a:pt x="456" y="1039"/>
                    <a:pt x="465" y="1039"/>
                  </a:cubicBezTo>
                  <a:cubicBezTo>
                    <a:pt x="474" y="1039"/>
                    <a:pt x="507" y="1021"/>
                    <a:pt x="515" y="1015"/>
                  </a:cubicBezTo>
                  <a:cubicBezTo>
                    <a:pt x="523" y="1009"/>
                    <a:pt x="490" y="991"/>
                    <a:pt x="490" y="991"/>
                  </a:cubicBezTo>
                  <a:cubicBezTo>
                    <a:pt x="489" y="975"/>
                    <a:pt x="489" y="975"/>
                    <a:pt x="489" y="975"/>
                  </a:cubicBezTo>
                  <a:cubicBezTo>
                    <a:pt x="489" y="975"/>
                    <a:pt x="498" y="959"/>
                    <a:pt x="501" y="948"/>
                  </a:cubicBezTo>
                  <a:cubicBezTo>
                    <a:pt x="503" y="938"/>
                    <a:pt x="480" y="938"/>
                    <a:pt x="480" y="938"/>
                  </a:cubicBezTo>
                  <a:cubicBezTo>
                    <a:pt x="478" y="924"/>
                    <a:pt x="478" y="924"/>
                    <a:pt x="478" y="924"/>
                  </a:cubicBezTo>
                  <a:cubicBezTo>
                    <a:pt x="478" y="924"/>
                    <a:pt x="470" y="915"/>
                    <a:pt x="477" y="907"/>
                  </a:cubicBezTo>
                  <a:cubicBezTo>
                    <a:pt x="484" y="899"/>
                    <a:pt x="494" y="934"/>
                    <a:pt x="494" y="934"/>
                  </a:cubicBezTo>
                  <a:cubicBezTo>
                    <a:pt x="502" y="933"/>
                    <a:pt x="502" y="933"/>
                    <a:pt x="502" y="933"/>
                  </a:cubicBezTo>
                  <a:cubicBezTo>
                    <a:pt x="497" y="919"/>
                    <a:pt x="497" y="919"/>
                    <a:pt x="497" y="919"/>
                  </a:cubicBezTo>
                  <a:cubicBezTo>
                    <a:pt x="551" y="926"/>
                    <a:pt x="551" y="926"/>
                    <a:pt x="551" y="926"/>
                  </a:cubicBezTo>
                  <a:cubicBezTo>
                    <a:pt x="554" y="920"/>
                    <a:pt x="554" y="920"/>
                    <a:pt x="554" y="920"/>
                  </a:cubicBezTo>
                  <a:cubicBezTo>
                    <a:pt x="554" y="920"/>
                    <a:pt x="567" y="912"/>
                    <a:pt x="595" y="909"/>
                  </a:cubicBezTo>
                  <a:cubicBezTo>
                    <a:pt x="624" y="906"/>
                    <a:pt x="676" y="881"/>
                    <a:pt x="676" y="881"/>
                  </a:cubicBezTo>
                  <a:cubicBezTo>
                    <a:pt x="673" y="855"/>
                    <a:pt x="673" y="855"/>
                    <a:pt x="673" y="855"/>
                  </a:cubicBezTo>
                  <a:cubicBezTo>
                    <a:pt x="688" y="847"/>
                    <a:pt x="688" y="847"/>
                    <a:pt x="688" y="847"/>
                  </a:cubicBezTo>
                  <a:cubicBezTo>
                    <a:pt x="696" y="814"/>
                    <a:pt x="696" y="814"/>
                    <a:pt x="696" y="814"/>
                  </a:cubicBezTo>
                  <a:cubicBezTo>
                    <a:pt x="689" y="797"/>
                    <a:pt x="689" y="797"/>
                    <a:pt x="689" y="797"/>
                  </a:cubicBezTo>
                  <a:cubicBezTo>
                    <a:pt x="689" y="779"/>
                    <a:pt x="689" y="779"/>
                    <a:pt x="689" y="779"/>
                  </a:cubicBezTo>
                  <a:cubicBezTo>
                    <a:pt x="689" y="779"/>
                    <a:pt x="678" y="770"/>
                    <a:pt x="667" y="766"/>
                  </a:cubicBezTo>
                  <a:cubicBezTo>
                    <a:pt x="661" y="764"/>
                    <a:pt x="654" y="769"/>
                    <a:pt x="649" y="765"/>
                  </a:cubicBezTo>
                  <a:cubicBezTo>
                    <a:pt x="641" y="759"/>
                    <a:pt x="655" y="753"/>
                    <a:pt x="658" y="748"/>
                  </a:cubicBezTo>
                  <a:cubicBezTo>
                    <a:pt x="662" y="741"/>
                    <a:pt x="657" y="735"/>
                    <a:pt x="657" y="727"/>
                  </a:cubicBezTo>
                  <a:cubicBezTo>
                    <a:pt x="657" y="712"/>
                    <a:pt x="624" y="707"/>
                    <a:pt x="601" y="696"/>
                  </a:cubicBezTo>
                  <a:cubicBezTo>
                    <a:pt x="578" y="685"/>
                    <a:pt x="578" y="674"/>
                    <a:pt x="588" y="660"/>
                  </a:cubicBezTo>
                  <a:cubicBezTo>
                    <a:pt x="589" y="659"/>
                    <a:pt x="589" y="658"/>
                    <a:pt x="590" y="658"/>
                  </a:cubicBezTo>
                  <a:cubicBezTo>
                    <a:pt x="570" y="633"/>
                    <a:pt x="570" y="633"/>
                    <a:pt x="570" y="633"/>
                  </a:cubicBezTo>
                  <a:cubicBezTo>
                    <a:pt x="570" y="601"/>
                    <a:pt x="570" y="601"/>
                    <a:pt x="570" y="601"/>
                  </a:cubicBezTo>
                  <a:cubicBezTo>
                    <a:pt x="570" y="601"/>
                    <a:pt x="593" y="600"/>
                    <a:pt x="594" y="595"/>
                  </a:cubicBezTo>
                  <a:cubicBezTo>
                    <a:pt x="595" y="590"/>
                    <a:pt x="575" y="567"/>
                    <a:pt x="575" y="567"/>
                  </a:cubicBezTo>
                  <a:cubicBezTo>
                    <a:pt x="582" y="557"/>
                    <a:pt x="582" y="557"/>
                    <a:pt x="582" y="557"/>
                  </a:cubicBezTo>
                  <a:cubicBezTo>
                    <a:pt x="582" y="557"/>
                    <a:pt x="569" y="545"/>
                    <a:pt x="568" y="536"/>
                  </a:cubicBezTo>
                  <a:cubicBezTo>
                    <a:pt x="567" y="527"/>
                    <a:pt x="586" y="528"/>
                    <a:pt x="586" y="528"/>
                  </a:cubicBezTo>
                  <a:cubicBezTo>
                    <a:pt x="569" y="518"/>
                    <a:pt x="569" y="518"/>
                    <a:pt x="569" y="518"/>
                  </a:cubicBezTo>
                  <a:cubicBezTo>
                    <a:pt x="569" y="491"/>
                    <a:pt x="569" y="491"/>
                    <a:pt x="569" y="491"/>
                  </a:cubicBezTo>
                  <a:cubicBezTo>
                    <a:pt x="587" y="484"/>
                    <a:pt x="587" y="484"/>
                    <a:pt x="587" y="484"/>
                  </a:cubicBezTo>
                  <a:cubicBezTo>
                    <a:pt x="587" y="484"/>
                    <a:pt x="566" y="471"/>
                    <a:pt x="566" y="467"/>
                  </a:cubicBezTo>
                  <a:cubicBezTo>
                    <a:pt x="566" y="463"/>
                    <a:pt x="580" y="452"/>
                    <a:pt x="580" y="452"/>
                  </a:cubicBezTo>
                  <a:cubicBezTo>
                    <a:pt x="580" y="452"/>
                    <a:pt x="584" y="435"/>
                    <a:pt x="584" y="429"/>
                  </a:cubicBezTo>
                  <a:cubicBezTo>
                    <a:pt x="584" y="423"/>
                    <a:pt x="599" y="424"/>
                    <a:pt x="604" y="419"/>
                  </a:cubicBezTo>
                  <a:cubicBezTo>
                    <a:pt x="609" y="414"/>
                    <a:pt x="612" y="399"/>
                    <a:pt x="612" y="396"/>
                  </a:cubicBezTo>
                  <a:cubicBezTo>
                    <a:pt x="612" y="393"/>
                    <a:pt x="621" y="388"/>
                    <a:pt x="626" y="383"/>
                  </a:cubicBezTo>
                  <a:cubicBezTo>
                    <a:pt x="631" y="378"/>
                    <a:pt x="634" y="355"/>
                    <a:pt x="634" y="355"/>
                  </a:cubicBezTo>
                  <a:close/>
                  <a:moveTo>
                    <a:pt x="619" y="681"/>
                  </a:moveTo>
                  <a:cubicBezTo>
                    <a:pt x="624" y="681"/>
                    <a:pt x="624" y="681"/>
                    <a:pt x="624" y="681"/>
                  </a:cubicBezTo>
                  <a:cubicBezTo>
                    <a:pt x="617" y="677"/>
                    <a:pt x="617" y="677"/>
                    <a:pt x="617" y="677"/>
                  </a:cubicBezTo>
                  <a:cubicBezTo>
                    <a:pt x="617" y="677"/>
                    <a:pt x="617" y="677"/>
                    <a:pt x="617" y="677"/>
                  </a:cubicBezTo>
                  <a:cubicBezTo>
                    <a:pt x="618" y="679"/>
                    <a:pt x="619" y="681"/>
                    <a:pt x="619" y="681"/>
                  </a:cubicBezTo>
                  <a:close/>
                </a:path>
              </a:pathLst>
            </a:custGeom>
            <a:solidFill>
              <a:schemeClr val="accent6">
                <a:lumMod val="25000"/>
                <a:lumOff val="7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394" name="Freeform 17"/>
            <p:cNvSpPr>
              <a:spLocks noEditPoints="1"/>
            </p:cNvSpPr>
            <p:nvPr/>
          </p:nvSpPr>
          <p:spPr bwMode="auto">
            <a:xfrm>
              <a:off x="2502694" y="3462337"/>
              <a:ext cx="119063" cy="138113"/>
            </a:xfrm>
            <a:custGeom>
              <a:avLst/>
              <a:gdLst>
                <a:gd name="T0" fmla="*/ 2147483647 w 280"/>
                <a:gd name="T1" fmla="*/ 2147483647 h 353"/>
                <a:gd name="T2" fmla="*/ 2147483647 w 280"/>
                <a:gd name="T3" fmla="*/ 2147483647 h 353"/>
                <a:gd name="T4" fmla="*/ 2147483647 w 280"/>
                <a:gd name="T5" fmla="*/ 2147483647 h 353"/>
                <a:gd name="T6" fmla="*/ 2147483647 w 280"/>
                <a:gd name="T7" fmla="*/ 2147483647 h 353"/>
                <a:gd name="T8" fmla="*/ 2147483647 w 280"/>
                <a:gd name="T9" fmla="*/ 2147483647 h 353"/>
                <a:gd name="T10" fmla="*/ 2147483647 w 280"/>
                <a:gd name="T11" fmla="*/ 2147483647 h 353"/>
                <a:gd name="T12" fmla="*/ 2147483647 w 280"/>
                <a:gd name="T13" fmla="*/ 2147483647 h 353"/>
                <a:gd name="T14" fmla="*/ 2147483647 w 280"/>
                <a:gd name="T15" fmla="*/ 2147483647 h 353"/>
                <a:gd name="T16" fmla="*/ 2147483647 w 280"/>
                <a:gd name="T17" fmla="*/ 2147483647 h 353"/>
                <a:gd name="T18" fmla="*/ 2147483647 w 280"/>
                <a:gd name="T19" fmla="*/ 2147483647 h 353"/>
                <a:gd name="T20" fmla="*/ 2147483647 w 280"/>
                <a:gd name="T21" fmla="*/ 2147483647 h 353"/>
                <a:gd name="T22" fmla="*/ 2147483647 w 280"/>
                <a:gd name="T23" fmla="*/ 2147483647 h 353"/>
                <a:gd name="T24" fmla="*/ 2147483647 w 280"/>
                <a:gd name="T25" fmla="*/ 2147483647 h 353"/>
                <a:gd name="T26" fmla="*/ 2147483647 w 280"/>
                <a:gd name="T27" fmla="*/ 2147483647 h 353"/>
                <a:gd name="T28" fmla="*/ 2147483647 w 280"/>
                <a:gd name="T29" fmla="*/ 0 h 353"/>
                <a:gd name="T30" fmla="*/ 2147483647 w 280"/>
                <a:gd name="T31" fmla="*/ 2147483647 h 353"/>
                <a:gd name="T32" fmla="*/ 2147483647 w 280"/>
                <a:gd name="T33" fmla="*/ 2147483647 h 353"/>
                <a:gd name="T34" fmla="*/ 2147483647 w 280"/>
                <a:gd name="T35" fmla="*/ 2147483647 h 353"/>
                <a:gd name="T36" fmla="*/ 2147483647 w 280"/>
                <a:gd name="T37" fmla="*/ 2147483647 h 353"/>
                <a:gd name="T38" fmla="*/ 2147483647 w 280"/>
                <a:gd name="T39" fmla="*/ 2147483647 h 353"/>
                <a:gd name="T40" fmla="*/ 2147483647 w 280"/>
                <a:gd name="T41" fmla="*/ 2147483647 h 353"/>
                <a:gd name="T42" fmla="*/ 2147483647 w 280"/>
                <a:gd name="T43" fmla="*/ 2147483647 h 353"/>
                <a:gd name="T44" fmla="*/ 2147483647 w 280"/>
                <a:gd name="T45" fmla="*/ 2147483647 h 353"/>
                <a:gd name="T46" fmla="*/ 2147483647 w 280"/>
                <a:gd name="T47" fmla="*/ 2147483647 h 353"/>
                <a:gd name="T48" fmla="*/ 2147483647 w 280"/>
                <a:gd name="T49" fmla="*/ 2147483647 h 353"/>
                <a:gd name="T50" fmla="*/ 2147483647 w 280"/>
                <a:gd name="T51" fmla="*/ 2147483647 h 353"/>
                <a:gd name="T52" fmla="*/ 2147483647 w 280"/>
                <a:gd name="T53" fmla="*/ 2147483647 h 353"/>
                <a:gd name="T54" fmla="*/ 2147483647 w 280"/>
                <a:gd name="T55" fmla="*/ 2147483647 h 353"/>
                <a:gd name="T56" fmla="*/ 2147483647 w 280"/>
                <a:gd name="T57" fmla="*/ 2147483647 h 353"/>
                <a:gd name="T58" fmla="*/ 2147483647 w 280"/>
                <a:gd name="T59" fmla="*/ 2147483647 h 353"/>
                <a:gd name="T60" fmla="*/ 2147483647 w 280"/>
                <a:gd name="T61" fmla="*/ 2147483647 h 353"/>
                <a:gd name="T62" fmla="*/ 2147483647 w 280"/>
                <a:gd name="T63" fmla="*/ 2147483647 h 353"/>
                <a:gd name="T64" fmla="*/ 2147483647 w 280"/>
                <a:gd name="T65" fmla="*/ 2147483647 h 353"/>
                <a:gd name="T66" fmla="*/ 2147483647 w 280"/>
                <a:gd name="T67" fmla="*/ 2147483647 h 353"/>
                <a:gd name="T68" fmla="*/ 2147483647 w 280"/>
                <a:gd name="T69" fmla="*/ 2147483647 h 353"/>
                <a:gd name="T70" fmla="*/ 2147483647 w 280"/>
                <a:gd name="T71" fmla="*/ 2147483647 h 353"/>
                <a:gd name="T72" fmla="*/ 2147483647 w 280"/>
                <a:gd name="T73" fmla="*/ 2147483647 h 353"/>
                <a:gd name="T74" fmla="*/ 2147483647 w 280"/>
                <a:gd name="T75" fmla="*/ 2147483647 h 353"/>
                <a:gd name="T76" fmla="*/ 2147483647 w 280"/>
                <a:gd name="T77" fmla="*/ 2147483647 h 353"/>
                <a:gd name="T78" fmla="*/ 2147483647 w 280"/>
                <a:gd name="T79" fmla="*/ 2147483647 h 353"/>
                <a:gd name="T80" fmla="*/ 2147483647 w 280"/>
                <a:gd name="T81" fmla="*/ 2147483647 h 353"/>
                <a:gd name="T82" fmla="*/ 2147483647 w 280"/>
                <a:gd name="T83" fmla="*/ 2147483647 h 353"/>
                <a:gd name="T84" fmla="*/ 2147483647 w 280"/>
                <a:gd name="T85" fmla="*/ 2147483647 h 353"/>
                <a:gd name="T86" fmla="*/ 2147483647 w 280"/>
                <a:gd name="T87" fmla="*/ 2147483647 h 353"/>
                <a:gd name="T88" fmla="*/ 2147483647 w 280"/>
                <a:gd name="T89" fmla="*/ 2147483647 h 353"/>
                <a:gd name="T90" fmla="*/ 2147483647 w 280"/>
                <a:gd name="T91" fmla="*/ 2147483647 h 353"/>
                <a:gd name="T92" fmla="*/ 2147483647 w 280"/>
                <a:gd name="T93" fmla="*/ 2147483647 h 353"/>
                <a:gd name="T94" fmla="*/ 2147483647 w 280"/>
                <a:gd name="T95" fmla="*/ 2147483647 h 353"/>
                <a:gd name="T96" fmla="*/ 2147483647 w 280"/>
                <a:gd name="T97" fmla="*/ 2147483647 h 353"/>
                <a:gd name="T98" fmla="*/ 2147483647 w 280"/>
                <a:gd name="T99" fmla="*/ 2147483647 h 353"/>
                <a:gd name="T100" fmla="*/ 2147483647 w 280"/>
                <a:gd name="T101" fmla="*/ 2147483647 h 353"/>
                <a:gd name="T102" fmla="*/ 2147483647 w 280"/>
                <a:gd name="T103" fmla="*/ 2147483647 h 353"/>
                <a:gd name="T104" fmla="*/ 2147483647 w 280"/>
                <a:gd name="T105" fmla="*/ 2147483647 h 353"/>
                <a:gd name="T106" fmla="*/ 2147483647 w 280"/>
                <a:gd name="T107" fmla="*/ 2147483647 h 353"/>
                <a:gd name="T108" fmla="*/ 2147483647 w 280"/>
                <a:gd name="T109" fmla="*/ 2147483647 h 35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280"/>
                <a:gd name="T166" fmla="*/ 0 h 353"/>
                <a:gd name="T167" fmla="*/ 280 w 280"/>
                <a:gd name="T168" fmla="*/ 353 h 35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280" h="353">
                  <a:moveTo>
                    <a:pt x="42" y="249"/>
                  </a:moveTo>
                  <a:cubicBezTo>
                    <a:pt x="57" y="245"/>
                    <a:pt x="59" y="225"/>
                    <a:pt x="49" y="229"/>
                  </a:cubicBezTo>
                  <a:cubicBezTo>
                    <a:pt x="40" y="233"/>
                    <a:pt x="34" y="250"/>
                    <a:pt x="42" y="249"/>
                  </a:cubicBezTo>
                  <a:close/>
                  <a:moveTo>
                    <a:pt x="277" y="114"/>
                  </a:moveTo>
                  <a:cubicBezTo>
                    <a:pt x="261" y="102"/>
                    <a:pt x="261" y="102"/>
                    <a:pt x="261" y="102"/>
                  </a:cubicBezTo>
                  <a:cubicBezTo>
                    <a:pt x="261" y="102"/>
                    <a:pt x="272" y="102"/>
                    <a:pt x="271" y="84"/>
                  </a:cubicBezTo>
                  <a:cubicBezTo>
                    <a:pt x="265" y="83"/>
                    <a:pt x="258" y="83"/>
                    <a:pt x="252" y="83"/>
                  </a:cubicBezTo>
                  <a:cubicBezTo>
                    <a:pt x="239" y="82"/>
                    <a:pt x="247" y="64"/>
                    <a:pt x="230" y="61"/>
                  </a:cubicBezTo>
                  <a:cubicBezTo>
                    <a:pt x="213" y="58"/>
                    <a:pt x="225" y="71"/>
                    <a:pt x="218" y="73"/>
                  </a:cubicBezTo>
                  <a:cubicBezTo>
                    <a:pt x="211" y="75"/>
                    <a:pt x="195" y="65"/>
                    <a:pt x="195" y="65"/>
                  </a:cubicBezTo>
                  <a:cubicBezTo>
                    <a:pt x="195" y="65"/>
                    <a:pt x="184" y="70"/>
                    <a:pt x="175" y="64"/>
                  </a:cubicBezTo>
                  <a:cubicBezTo>
                    <a:pt x="166" y="58"/>
                    <a:pt x="173" y="51"/>
                    <a:pt x="163" y="43"/>
                  </a:cubicBezTo>
                  <a:cubicBezTo>
                    <a:pt x="153" y="35"/>
                    <a:pt x="140" y="40"/>
                    <a:pt x="140" y="40"/>
                  </a:cubicBezTo>
                  <a:cubicBezTo>
                    <a:pt x="140" y="40"/>
                    <a:pt x="132" y="28"/>
                    <a:pt x="121" y="22"/>
                  </a:cubicBezTo>
                  <a:cubicBezTo>
                    <a:pt x="113" y="19"/>
                    <a:pt x="103" y="6"/>
                    <a:pt x="98" y="0"/>
                  </a:cubicBezTo>
                  <a:cubicBezTo>
                    <a:pt x="99" y="10"/>
                    <a:pt x="105" y="14"/>
                    <a:pt x="101" y="23"/>
                  </a:cubicBezTo>
                  <a:cubicBezTo>
                    <a:pt x="98" y="32"/>
                    <a:pt x="68" y="37"/>
                    <a:pt x="68" y="37"/>
                  </a:cubicBezTo>
                  <a:cubicBezTo>
                    <a:pt x="66" y="27"/>
                    <a:pt x="66" y="27"/>
                    <a:pt x="66" y="27"/>
                  </a:cubicBezTo>
                  <a:cubicBezTo>
                    <a:pt x="66" y="27"/>
                    <a:pt x="46" y="38"/>
                    <a:pt x="44" y="46"/>
                  </a:cubicBezTo>
                  <a:cubicBezTo>
                    <a:pt x="41" y="54"/>
                    <a:pt x="51" y="64"/>
                    <a:pt x="49" y="77"/>
                  </a:cubicBezTo>
                  <a:cubicBezTo>
                    <a:pt x="48" y="90"/>
                    <a:pt x="35" y="89"/>
                    <a:pt x="31" y="97"/>
                  </a:cubicBezTo>
                  <a:cubicBezTo>
                    <a:pt x="26" y="105"/>
                    <a:pt x="39" y="119"/>
                    <a:pt x="39" y="119"/>
                  </a:cubicBezTo>
                  <a:cubicBezTo>
                    <a:pt x="27" y="119"/>
                    <a:pt x="27" y="119"/>
                    <a:pt x="27" y="119"/>
                  </a:cubicBezTo>
                  <a:cubicBezTo>
                    <a:pt x="26" y="130"/>
                    <a:pt x="26" y="130"/>
                    <a:pt x="26" y="130"/>
                  </a:cubicBezTo>
                  <a:cubicBezTo>
                    <a:pt x="3" y="144"/>
                    <a:pt x="3" y="144"/>
                    <a:pt x="3" y="144"/>
                  </a:cubicBezTo>
                  <a:cubicBezTo>
                    <a:pt x="19" y="154"/>
                    <a:pt x="19" y="154"/>
                    <a:pt x="19" y="154"/>
                  </a:cubicBezTo>
                  <a:cubicBezTo>
                    <a:pt x="8" y="173"/>
                    <a:pt x="8" y="173"/>
                    <a:pt x="8" y="173"/>
                  </a:cubicBezTo>
                  <a:cubicBezTo>
                    <a:pt x="8" y="173"/>
                    <a:pt x="19" y="176"/>
                    <a:pt x="18" y="187"/>
                  </a:cubicBezTo>
                  <a:cubicBezTo>
                    <a:pt x="16" y="198"/>
                    <a:pt x="3" y="201"/>
                    <a:pt x="3" y="201"/>
                  </a:cubicBezTo>
                  <a:cubicBezTo>
                    <a:pt x="12" y="207"/>
                    <a:pt x="12" y="207"/>
                    <a:pt x="12" y="207"/>
                  </a:cubicBezTo>
                  <a:cubicBezTo>
                    <a:pt x="12" y="207"/>
                    <a:pt x="0" y="221"/>
                    <a:pt x="22" y="228"/>
                  </a:cubicBezTo>
                  <a:cubicBezTo>
                    <a:pt x="45" y="235"/>
                    <a:pt x="48" y="214"/>
                    <a:pt x="48" y="214"/>
                  </a:cubicBezTo>
                  <a:cubicBezTo>
                    <a:pt x="65" y="219"/>
                    <a:pt x="65" y="219"/>
                    <a:pt x="65" y="219"/>
                  </a:cubicBezTo>
                  <a:cubicBezTo>
                    <a:pt x="73" y="227"/>
                    <a:pt x="64" y="246"/>
                    <a:pt x="61" y="258"/>
                  </a:cubicBezTo>
                  <a:cubicBezTo>
                    <a:pt x="59" y="270"/>
                    <a:pt x="36" y="271"/>
                    <a:pt x="36" y="271"/>
                  </a:cubicBezTo>
                  <a:cubicBezTo>
                    <a:pt x="36" y="271"/>
                    <a:pt x="60" y="277"/>
                    <a:pt x="51" y="286"/>
                  </a:cubicBezTo>
                  <a:cubicBezTo>
                    <a:pt x="43" y="295"/>
                    <a:pt x="30" y="307"/>
                    <a:pt x="30" y="307"/>
                  </a:cubicBezTo>
                  <a:cubicBezTo>
                    <a:pt x="40" y="315"/>
                    <a:pt x="40" y="315"/>
                    <a:pt x="40" y="315"/>
                  </a:cubicBezTo>
                  <a:cubicBezTo>
                    <a:pt x="40" y="315"/>
                    <a:pt x="24" y="324"/>
                    <a:pt x="33" y="329"/>
                  </a:cubicBezTo>
                  <a:cubicBezTo>
                    <a:pt x="43" y="333"/>
                    <a:pt x="53" y="315"/>
                    <a:pt x="53" y="315"/>
                  </a:cubicBezTo>
                  <a:cubicBezTo>
                    <a:pt x="62" y="326"/>
                    <a:pt x="62" y="326"/>
                    <a:pt x="62" y="326"/>
                  </a:cubicBezTo>
                  <a:cubicBezTo>
                    <a:pt x="62" y="326"/>
                    <a:pt x="75" y="320"/>
                    <a:pt x="81" y="324"/>
                  </a:cubicBezTo>
                  <a:cubicBezTo>
                    <a:pt x="86" y="329"/>
                    <a:pt x="82" y="353"/>
                    <a:pt x="96" y="353"/>
                  </a:cubicBezTo>
                  <a:cubicBezTo>
                    <a:pt x="109" y="353"/>
                    <a:pt x="104" y="342"/>
                    <a:pt x="108" y="339"/>
                  </a:cubicBezTo>
                  <a:cubicBezTo>
                    <a:pt x="112" y="337"/>
                    <a:pt x="121" y="335"/>
                    <a:pt x="121" y="335"/>
                  </a:cubicBezTo>
                  <a:cubicBezTo>
                    <a:pt x="121" y="335"/>
                    <a:pt x="124" y="308"/>
                    <a:pt x="125" y="299"/>
                  </a:cubicBezTo>
                  <a:cubicBezTo>
                    <a:pt x="127" y="289"/>
                    <a:pt x="135" y="284"/>
                    <a:pt x="135" y="284"/>
                  </a:cubicBezTo>
                  <a:cubicBezTo>
                    <a:pt x="132" y="272"/>
                    <a:pt x="132" y="272"/>
                    <a:pt x="132" y="272"/>
                  </a:cubicBezTo>
                  <a:cubicBezTo>
                    <a:pt x="140" y="269"/>
                    <a:pt x="140" y="269"/>
                    <a:pt x="140" y="269"/>
                  </a:cubicBezTo>
                  <a:cubicBezTo>
                    <a:pt x="140" y="269"/>
                    <a:pt x="140" y="262"/>
                    <a:pt x="154" y="251"/>
                  </a:cubicBezTo>
                  <a:cubicBezTo>
                    <a:pt x="167" y="240"/>
                    <a:pt x="188" y="240"/>
                    <a:pt x="211" y="226"/>
                  </a:cubicBezTo>
                  <a:cubicBezTo>
                    <a:pt x="234" y="211"/>
                    <a:pt x="262" y="170"/>
                    <a:pt x="262" y="170"/>
                  </a:cubicBezTo>
                  <a:cubicBezTo>
                    <a:pt x="270" y="141"/>
                    <a:pt x="270" y="141"/>
                    <a:pt x="270" y="141"/>
                  </a:cubicBezTo>
                  <a:cubicBezTo>
                    <a:pt x="280" y="136"/>
                    <a:pt x="280" y="136"/>
                    <a:pt x="280" y="136"/>
                  </a:cubicBezTo>
                  <a:lnTo>
                    <a:pt x="277" y="114"/>
                  </a:lnTo>
                  <a:close/>
                </a:path>
              </a:pathLst>
            </a:custGeom>
            <a:solidFill>
              <a:schemeClr val="accent6">
                <a:lumMod val="25000"/>
                <a:lumOff val="7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395" name="Freeform 18"/>
            <p:cNvSpPr>
              <a:spLocks noEditPoints="1"/>
            </p:cNvSpPr>
            <p:nvPr/>
          </p:nvSpPr>
          <p:spPr bwMode="auto">
            <a:xfrm>
              <a:off x="2650332" y="3384948"/>
              <a:ext cx="779860" cy="820340"/>
            </a:xfrm>
            <a:custGeom>
              <a:avLst/>
              <a:gdLst>
                <a:gd name="T0" fmla="*/ 2147483647 w 1858"/>
                <a:gd name="T1" fmla="*/ 2147483647 h 2099"/>
                <a:gd name="T2" fmla="*/ 2147483647 w 1858"/>
                <a:gd name="T3" fmla="*/ 2147483647 h 2099"/>
                <a:gd name="T4" fmla="*/ 2147483647 w 1858"/>
                <a:gd name="T5" fmla="*/ 2147483647 h 2099"/>
                <a:gd name="T6" fmla="*/ 2147483647 w 1858"/>
                <a:gd name="T7" fmla="*/ 2147483647 h 2099"/>
                <a:gd name="T8" fmla="*/ 2147483647 w 1858"/>
                <a:gd name="T9" fmla="*/ 2147483647 h 2099"/>
                <a:gd name="T10" fmla="*/ 2147483647 w 1858"/>
                <a:gd name="T11" fmla="*/ 2147483647 h 2099"/>
                <a:gd name="T12" fmla="*/ 2147483647 w 1858"/>
                <a:gd name="T13" fmla="*/ 2147483647 h 2099"/>
                <a:gd name="T14" fmla="*/ 2147483647 w 1858"/>
                <a:gd name="T15" fmla="*/ 2147483647 h 2099"/>
                <a:gd name="T16" fmla="*/ 2147483647 w 1858"/>
                <a:gd name="T17" fmla="*/ 2147483647 h 2099"/>
                <a:gd name="T18" fmla="*/ 2147483647 w 1858"/>
                <a:gd name="T19" fmla="*/ 2147483647 h 2099"/>
                <a:gd name="T20" fmla="*/ 2147483647 w 1858"/>
                <a:gd name="T21" fmla="*/ 2147483647 h 2099"/>
                <a:gd name="T22" fmla="*/ 2147483647 w 1858"/>
                <a:gd name="T23" fmla="*/ 2147483647 h 2099"/>
                <a:gd name="T24" fmla="*/ 2147483647 w 1858"/>
                <a:gd name="T25" fmla="*/ 2147483647 h 2099"/>
                <a:gd name="T26" fmla="*/ 2147483647 w 1858"/>
                <a:gd name="T27" fmla="*/ 2147483647 h 2099"/>
                <a:gd name="T28" fmla="*/ 2147483647 w 1858"/>
                <a:gd name="T29" fmla="*/ 2147483647 h 2099"/>
                <a:gd name="T30" fmla="*/ 2147483647 w 1858"/>
                <a:gd name="T31" fmla="*/ 2147483647 h 2099"/>
                <a:gd name="T32" fmla="*/ 2147483647 w 1858"/>
                <a:gd name="T33" fmla="*/ 2147483647 h 2099"/>
                <a:gd name="T34" fmla="*/ 2147483647 w 1858"/>
                <a:gd name="T35" fmla="*/ 2147483647 h 2099"/>
                <a:gd name="T36" fmla="*/ 2147483647 w 1858"/>
                <a:gd name="T37" fmla="*/ 2147483647 h 2099"/>
                <a:gd name="T38" fmla="*/ 2147483647 w 1858"/>
                <a:gd name="T39" fmla="*/ 2147483647 h 2099"/>
                <a:gd name="T40" fmla="*/ 2147483647 w 1858"/>
                <a:gd name="T41" fmla="*/ 2147483647 h 2099"/>
                <a:gd name="T42" fmla="*/ 2147483647 w 1858"/>
                <a:gd name="T43" fmla="*/ 2147483647 h 2099"/>
                <a:gd name="T44" fmla="*/ 2147483647 w 1858"/>
                <a:gd name="T45" fmla="*/ 2147483647 h 2099"/>
                <a:gd name="T46" fmla="*/ 2147483647 w 1858"/>
                <a:gd name="T47" fmla="*/ 2147483647 h 2099"/>
                <a:gd name="T48" fmla="*/ 2147483647 w 1858"/>
                <a:gd name="T49" fmla="*/ 2147483647 h 2099"/>
                <a:gd name="T50" fmla="*/ 2147483647 w 1858"/>
                <a:gd name="T51" fmla="*/ 2147483647 h 2099"/>
                <a:gd name="T52" fmla="*/ 2147483647 w 1858"/>
                <a:gd name="T53" fmla="*/ 2147483647 h 2099"/>
                <a:gd name="T54" fmla="*/ 2147483647 w 1858"/>
                <a:gd name="T55" fmla="*/ 2147483647 h 2099"/>
                <a:gd name="T56" fmla="*/ 2147483647 w 1858"/>
                <a:gd name="T57" fmla="*/ 2147483647 h 2099"/>
                <a:gd name="T58" fmla="*/ 2147483647 w 1858"/>
                <a:gd name="T59" fmla="*/ 2147483647 h 2099"/>
                <a:gd name="T60" fmla="*/ 2147483647 w 1858"/>
                <a:gd name="T61" fmla="*/ 2147483647 h 2099"/>
                <a:gd name="T62" fmla="*/ 2147483647 w 1858"/>
                <a:gd name="T63" fmla="*/ 2147483647 h 2099"/>
                <a:gd name="T64" fmla="*/ 2147483647 w 1858"/>
                <a:gd name="T65" fmla="*/ 2147483647 h 2099"/>
                <a:gd name="T66" fmla="*/ 2147483647 w 1858"/>
                <a:gd name="T67" fmla="*/ 2147483647 h 2099"/>
                <a:gd name="T68" fmla="*/ 2147483647 w 1858"/>
                <a:gd name="T69" fmla="*/ 2147483647 h 2099"/>
                <a:gd name="T70" fmla="*/ 2147483647 w 1858"/>
                <a:gd name="T71" fmla="*/ 2147483647 h 2099"/>
                <a:gd name="T72" fmla="*/ 2147483647 w 1858"/>
                <a:gd name="T73" fmla="*/ 2147483647 h 2099"/>
                <a:gd name="T74" fmla="*/ 2147483647 w 1858"/>
                <a:gd name="T75" fmla="*/ 2147483647 h 2099"/>
                <a:gd name="T76" fmla="*/ 2147483647 w 1858"/>
                <a:gd name="T77" fmla="*/ 2147483647 h 2099"/>
                <a:gd name="T78" fmla="*/ 2147483647 w 1858"/>
                <a:gd name="T79" fmla="*/ 2147483647 h 2099"/>
                <a:gd name="T80" fmla="*/ 2147483647 w 1858"/>
                <a:gd name="T81" fmla="*/ 2147483647 h 2099"/>
                <a:gd name="T82" fmla="*/ 2147483647 w 1858"/>
                <a:gd name="T83" fmla="*/ 2147483647 h 2099"/>
                <a:gd name="T84" fmla="*/ 2147483647 w 1858"/>
                <a:gd name="T85" fmla="*/ 2147483647 h 2099"/>
                <a:gd name="T86" fmla="*/ 2147483647 w 1858"/>
                <a:gd name="T87" fmla="*/ 2147483647 h 2099"/>
                <a:gd name="T88" fmla="*/ 2147483647 w 1858"/>
                <a:gd name="T89" fmla="*/ 2147483647 h 2099"/>
                <a:gd name="T90" fmla="*/ 2147483647 w 1858"/>
                <a:gd name="T91" fmla="*/ 2147483647 h 2099"/>
                <a:gd name="T92" fmla="*/ 2147483647 w 1858"/>
                <a:gd name="T93" fmla="*/ 2147483647 h 2099"/>
                <a:gd name="T94" fmla="*/ 2147483647 w 1858"/>
                <a:gd name="T95" fmla="*/ 2147483647 h 2099"/>
                <a:gd name="T96" fmla="*/ 2147483647 w 1858"/>
                <a:gd name="T97" fmla="*/ 2147483647 h 2099"/>
                <a:gd name="T98" fmla="*/ 2147483647 w 1858"/>
                <a:gd name="T99" fmla="*/ 2147483647 h 2099"/>
                <a:gd name="T100" fmla="*/ 2147483647 w 1858"/>
                <a:gd name="T101" fmla="*/ 2147483647 h 2099"/>
                <a:gd name="T102" fmla="*/ 2147483647 w 1858"/>
                <a:gd name="T103" fmla="*/ 2147483647 h 2099"/>
                <a:gd name="T104" fmla="*/ 2147483647 w 1858"/>
                <a:gd name="T105" fmla="*/ 2147483647 h 2099"/>
                <a:gd name="T106" fmla="*/ 2147483647 w 1858"/>
                <a:gd name="T107" fmla="*/ 2147483647 h 2099"/>
                <a:gd name="T108" fmla="*/ 2147483647 w 1858"/>
                <a:gd name="T109" fmla="*/ 2147483647 h 2099"/>
                <a:gd name="T110" fmla="*/ 2147483647 w 1858"/>
                <a:gd name="T111" fmla="*/ 2147483647 h 2099"/>
                <a:gd name="T112" fmla="*/ 2147483647 w 1858"/>
                <a:gd name="T113" fmla="*/ 2147483647 h 2099"/>
                <a:gd name="T114" fmla="*/ 2147483647 w 1858"/>
                <a:gd name="T115" fmla="*/ 2147483647 h 209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858"/>
                <a:gd name="T175" fmla="*/ 0 h 2099"/>
                <a:gd name="T176" fmla="*/ 1858 w 1858"/>
                <a:gd name="T177" fmla="*/ 2099 h 2099"/>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858" h="2099">
                  <a:moveTo>
                    <a:pt x="1146" y="299"/>
                  </a:moveTo>
                  <a:cubicBezTo>
                    <a:pt x="1140" y="298"/>
                    <a:pt x="1112" y="291"/>
                    <a:pt x="1102" y="293"/>
                  </a:cubicBezTo>
                  <a:cubicBezTo>
                    <a:pt x="1092" y="295"/>
                    <a:pt x="1103" y="318"/>
                    <a:pt x="1103" y="318"/>
                  </a:cubicBezTo>
                  <a:cubicBezTo>
                    <a:pt x="1092" y="320"/>
                    <a:pt x="1092" y="320"/>
                    <a:pt x="1092" y="320"/>
                  </a:cubicBezTo>
                  <a:cubicBezTo>
                    <a:pt x="1092" y="336"/>
                    <a:pt x="1092" y="336"/>
                    <a:pt x="1092" y="336"/>
                  </a:cubicBezTo>
                  <a:cubicBezTo>
                    <a:pt x="1106" y="342"/>
                    <a:pt x="1106" y="342"/>
                    <a:pt x="1106" y="342"/>
                  </a:cubicBezTo>
                  <a:cubicBezTo>
                    <a:pt x="1096" y="350"/>
                    <a:pt x="1096" y="350"/>
                    <a:pt x="1096" y="350"/>
                  </a:cubicBezTo>
                  <a:cubicBezTo>
                    <a:pt x="1096" y="350"/>
                    <a:pt x="1099" y="366"/>
                    <a:pt x="1105" y="376"/>
                  </a:cubicBezTo>
                  <a:cubicBezTo>
                    <a:pt x="1112" y="386"/>
                    <a:pt x="1132" y="380"/>
                    <a:pt x="1139" y="380"/>
                  </a:cubicBezTo>
                  <a:cubicBezTo>
                    <a:pt x="1145" y="380"/>
                    <a:pt x="1144" y="372"/>
                    <a:pt x="1144" y="372"/>
                  </a:cubicBezTo>
                  <a:cubicBezTo>
                    <a:pt x="1144" y="372"/>
                    <a:pt x="1157" y="368"/>
                    <a:pt x="1168" y="368"/>
                  </a:cubicBezTo>
                  <a:cubicBezTo>
                    <a:pt x="1179" y="368"/>
                    <a:pt x="1186" y="355"/>
                    <a:pt x="1186" y="355"/>
                  </a:cubicBezTo>
                  <a:cubicBezTo>
                    <a:pt x="1195" y="326"/>
                    <a:pt x="1195" y="326"/>
                    <a:pt x="1195" y="326"/>
                  </a:cubicBezTo>
                  <a:cubicBezTo>
                    <a:pt x="1195" y="326"/>
                    <a:pt x="1202" y="312"/>
                    <a:pt x="1201" y="299"/>
                  </a:cubicBezTo>
                  <a:cubicBezTo>
                    <a:pt x="1200" y="286"/>
                    <a:pt x="1180" y="291"/>
                    <a:pt x="1169" y="291"/>
                  </a:cubicBezTo>
                  <a:cubicBezTo>
                    <a:pt x="1169" y="291"/>
                    <a:pt x="1153" y="300"/>
                    <a:pt x="1146" y="299"/>
                  </a:cubicBezTo>
                  <a:close/>
                  <a:moveTo>
                    <a:pt x="1144" y="291"/>
                  </a:moveTo>
                  <a:cubicBezTo>
                    <a:pt x="1159" y="286"/>
                    <a:pt x="1159" y="286"/>
                    <a:pt x="1159" y="286"/>
                  </a:cubicBezTo>
                  <a:cubicBezTo>
                    <a:pt x="1147" y="275"/>
                    <a:pt x="1147" y="275"/>
                    <a:pt x="1147" y="275"/>
                  </a:cubicBezTo>
                  <a:cubicBezTo>
                    <a:pt x="1132" y="292"/>
                    <a:pt x="1132" y="292"/>
                    <a:pt x="1132" y="292"/>
                  </a:cubicBezTo>
                  <a:lnTo>
                    <a:pt x="1144" y="291"/>
                  </a:lnTo>
                  <a:close/>
                  <a:moveTo>
                    <a:pt x="1124" y="270"/>
                  </a:moveTo>
                  <a:cubicBezTo>
                    <a:pt x="1110" y="271"/>
                    <a:pt x="1110" y="271"/>
                    <a:pt x="1110" y="271"/>
                  </a:cubicBezTo>
                  <a:cubicBezTo>
                    <a:pt x="1109" y="282"/>
                    <a:pt x="1109" y="282"/>
                    <a:pt x="1109" y="282"/>
                  </a:cubicBezTo>
                  <a:cubicBezTo>
                    <a:pt x="1131" y="283"/>
                    <a:pt x="1131" y="283"/>
                    <a:pt x="1131" y="283"/>
                  </a:cubicBezTo>
                  <a:cubicBezTo>
                    <a:pt x="1143" y="266"/>
                    <a:pt x="1143" y="266"/>
                    <a:pt x="1143" y="266"/>
                  </a:cubicBezTo>
                  <a:cubicBezTo>
                    <a:pt x="1134" y="255"/>
                    <a:pt x="1134" y="255"/>
                    <a:pt x="1134" y="255"/>
                  </a:cubicBezTo>
                  <a:lnTo>
                    <a:pt x="1124" y="270"/>
                  </a:lnTo>
                  <a:close/>
                  <a:moveTo>
                    <a:pt x="1050" y="326"/>
                  </a:moveTo>
                  <a:cubicBezTo>
                    <a:pt x="1047" y="340"/>
                    <a:pt x="1047" y="340"/>
                    <a:pt x="1047" y="340"/>
                  </a:cubicBezTo>
                  <a:cubicBezTo>
                    <a:pt x="1037" y="363"/>
                    <a:pt x="1037" y="363"/>
                    <a:pt x="1037" y="363"/>
                  </a:cubicBezTo>
                  <a:cubicBezTo>
                    <a:pt x="1057" y="351"/>
                    <a:pt x="1057" y="351"/>
                    <a:pt x="1057" y="351"/>
                  </a:cubicBezTo>
                  <a:cubicBezTo>
                    <a:pt x="1057" y="351"/>
                    <a:pt x="1079" y="321"/>
                    <a:pt x="1071" y="316"/>
                  </a:cubicBezTo>
                  <a:cubicBezTo>
                    <a:pt x="1062" y="310"/>
                    <a:pt x="1050" y="326"/>
                    <a:pt x="1050" y="326"/>
                  </a:cubicBezTo>
                  <a:close/>
                  <a:moveTo>
                    <a:pt x="1087" y="283"/>
                  </a:moveTo>
                  <a:cubicBezTo>
                    <a:pt x="1074" y="299"/>
                    <a:pt x="1074" y="299"/>
                    <a:pt x="1074" y="299"/>
                  </a:cubicBezTo>
                  <a:cubicBezTo>
                    <a:pt x="1085" y="304"/>
                    <a:pt x="1085" y="304"/>
                    <a:pt x="1085" y="304"/>
                  </a:cubicBezTo>
                  <a:cubicBezTo>
                    <a:pt x="1096" y="287"/>
                    <a:pt x="1096" y="287"/>
                    <a:pt x="1096" y="287"/>
                  </a:cubicBezTo>
                  <a:lnTo>
                    <a:pt x="1087" y="283"/>
                  </a:lnTo>
                  <a:close/>
                  <a:moveTo>
                    <a:pt x="1855" y="667"/>
                  </a:moveTo>
                  <a:cubicBezTo>
                    <a:pt x="1855" y="650"/>
                    <a:pt x="1839" y="626"/>
                    <a:pt x="1838" y="615"/>
                  </a:cubicBezTo>
                  <a:cubicBezTo>
                    <a:pt x="1837" y="604"/>
                    <a:pt x="1837" y="592"/>
                    <a:pt x="1837" y="583"/>
                  </a:cubicBezTo>
                  <a:cubicBezTo>
                    <a:pt x="1837" y="574"/>
                    <a:pt x="1819" y="558"/>
                    <a:pt x="1819" y="558"/>
                  </a:cubicBezTo>
                  <a:cubicBezTo>
                    <a:pt x="1798" y="554"/>
                    <a:pt x="1798" y="554"/>
                    <a:pt x="1798" y="554"/>
                  </a:cubicBezTo>
                  <a:cubicBezTo>
                    <a:pt x="1764" y="559"/>
                    <a:pt x="1764" y="559"/>
                    <a:pt x="1764" y="559"/>
                  </a:cubicBezTo>
                  <a:cubicBezTo>
                    <a:pt x="1753" y="549"/>
                    <a:pt x="1753" y="549"/>
                    <a:pt x="1753" y="549"/>
                  </a:cubicBezTo>
                  <a:cubicBezTo>
                    <a:pt x="1740" y="548"/>
                    <a:pt x="1740" y="548"/>
                    <a:pt x="1740" y="548"/>
                  </a:cubicBezTo>
                  <a:cubicBezTo>
                    <a:pt x="1728" y="533"/>
                    <a:pt x="1728" y="533"/>
                    <a:pt x="1728" y="533"/>
                  </a:cubicBezTo>
                  <a:cubicBezTo>
                    <a:pt x="1713" y="532"/>
                    <a:pt x="1713" y="532"/>
                    <a:pt x="1713" y="532"/>
                  </a:cubicBezTo>
                  <a:cubicBezTo>
                    <a:pt x="1713" y="532"/>
                    <a:pt x="1695" y="512"/>
                    <a:pt x="1678" y="491"/>
                  </a:cubicBezTo>
                  <a:cubicBezTo>
                    <a:pt x="1661" y="470"/>
                    <a:pt x="1612" y="439"/>
                    <a:pt x="1596" y="438"/>
                  </a:cubicBezTo>
                  <a:cubicBezTo>
                    <a:pt x="1580" y="437"/>
                    <a:pt x="1547" y="439"/>
                    <a:pt x="1547" y="439"/>
                  </a:cubicBezTo>
                  <a:cubicBezTo>
                    <a:pt x="1547" y="449"/>
                    <a:pt x="1547" y="449"/>
                    <a:pt x="1547" y="449"/>
                  </a:cubicBezTo>
                  <a:cubicBezTo>
                    <a:pt x="1547" y="449"/>
                    <a:pt x="1532" y="439"/>
                    <a:pt x="1525" y="436"/>
                  </a:cubicBezTo>
                  <a:cubicBezTo>
                    <a:pt x="1518" y="433"/>
                    <a:pt x="1492" y="432"/>
                    <a:pt x="1492" y="432"/>
                  </a:cubicBezTo>
                  <a:cubicBezTo>
                    <a:pt x="1492" y="432"/>
                    <a:pt x="1464" y="415"/>
                    <a:pt x="1445" y="412"/>
                  </a:cubicBezTo>
                  <a:cubicBezTo>
                    <a:pt x="1426" y="409"/>
                    <a:pt x="1406" y="442"/>
                    <a:pt x="1406" y="442"/>
                  </a:cubicBezTo>
                  <a:cubicBezTo>
                    <a:pt x="1395" y="429"/>
                    <a:pt x="1395" y="429"/>
                    <a:pt x="1395" y="429"/>
                  </a:cubicBezTo>
                  <a:cubicBezTo>
                    <a:pt x="1395" y="451"/>
                    <a:pt x="1395" y="451"/>
                    <a:pt x="1395" y="451"/>
                  </a:cubicBezTo>
                  <a:cubicBezTo>
                    <a:pt x="1375" y="466"/>
                    <a:pt x="1375" y="466"/>
                    <a:pt x="1375" y="466"/>
                  </a:cubicBezTo>
                  <a:cubicBezTo>
                    <a:pt x="1386" y="422"/>
                    <a:pt x="1386" y="422"/>
                    <a:pt x="1386" y="422"/>
                  </a:cubicBezTo>
                  <a:cubicBezTo>
                    <a:pt x="1386" y="422"/>
                    <a:pt x="1404" y="412"/>
                    <a:pt x="1397" y="402"/>
                  </a:cubicBezTo>
                  <a:cubicBezTo>
                    <a:pt x="1390" y="392"/>
                    <a:pt x="1377" y="411"/>
                    <a:pt x="1377" y="411"/>
                  </a:cubicBezTo>
                  <a:cubicBezTo>
                    <a:pt x="1386" y="389"/>
                    <a:pt x="1386" y="389"/>
                    <a:pt x="1386" y="389"/>
                  </a:cubicBezTo>
                  <a:cubicBezTo>
                    <a:pt x="1386" y="389"/>
                    <a:pt x="1377" y="388"/>
                    <a:pt x="1378" y="381"/>
                  </a:cubicBezTo>
                  <a:cubicBezTo>
                    <a:pt x="1379" y="374"/>
                    <a:pt x="1358" y="365"/>
                    <a:pt x="1358" y="365"/>
                  </a:cubicBezTo>
                  <a:cubicBezTo>
                    <a:pt x="1350" y="377"/>
                    <a:pt x="1350" y="377"/>
                    <a:pt x="1350" y="377"/>
                  </a:cubicBezTo>
                  <a:cubicBezTo>
                    <a:pt x="1350" y="377"/>
                    <a:pt x="1337" y="360"/>
                    <a:pt x="1327" y="350"/>
                  </a:cubicBezTo>
                  <a:cubicBezTo>
                    <a:pt x="1317" y="340"/>
                    <a:pt x="1290" y="342"/>
                    <a:pt x="1286" y="338"/>
                  </a:cubicBezTo>
                  <a:cubicBezTo>
                    <a:pt x="1282" y="334"/>
                    <a:pt x="1258" y="316"/>
                    <a:pt x="1258" y="316"/>
                  </a:cubicBezTo>
                  <a:cubicBezTo>
                    <a:pt x="1252" y="324"/>
                    <a:pt x="1252" y="324"/>
                    <a:pt x="1252" y="324"/>
                  </a:cubicBezTo>
                  <a:cubicBezTo>
                    <a:pt x="1252" y="324"/>
                    <a:pt x="1231" y="323"/>
                    <a:pt x="1221" y="322"/>
                  </a:cubicBezTo>
                  <a:cubicBezTo>
                    <a:pt x="1211" y="321"/>
                    <a:pt x="1203" y="356"/>
                    <a:pt x="1203" y="356"/>
                  </a:cubicBezTo>
                  <a:cubicBezTo>
                    <a:pt x="1210" y="368"/>
                    <a:pt x="1210" y="368"/>
                    <a:pt x="1210" y="368"/>
                  </a:cubicBezTo>
                  <a:cubicBezTo>
                    <a:pt x="1210" y="368"/>
                    <a:pt x="1196" y="369"/>
                    <a:pt x="1188" y="369"/>
                  </a:cubicBezTo>
                  <a:cubicBezTo>
                    <a:pt x="1180" y="369"/>
                    <a:pt x="1168" y="391"/>
                    <a:pt x="1168" y="391"/>
                  </a:cubicBezTo>
                  <a:cubicBezTo>
                    <a:pt x="1168" y="391"/>
                    <a:pt x="1161" y="424"/>
                    <a:pt x="1154" y="423"/>
                  </a:cubicBezTo>
                  <a:cubicBezTo>
                    <a:pt x="1147" y="422"/>
                    <a:pt x="1163" y="397"/>
                    <a:pt x="1160" y="386"/>
                  </a:cubicBezTo>
                  <a:cubicBezTo>
                    <a:pt x="1157" y="375"/>
                    <a:pt x="1137" y="396"/>
                    <a:pt x="1137" y="396"/>
                  </a:cubicBezTo>
                  <a:cubicBezTo>
                    <a:pt x="1130" y="390"/>
                    <a:pt x="1130" y="390"/>
                    <a:pt x="1130" y="390"/>
                  </a:cubicBezTo>
                  <a:cubicBezTo>
                    <a:pt x="1130" y="390"/>
                    <a:pt x="1109" y="395"/>
                    <a:pt x="1098" y="388"/>
                  </a:cubicBezTo>
                  <a:cubicBezTo>
                    <a:pt x="1087" y="381"/>
                    <a:pt x="1089" y="371"/>
                    <a:pt x="1089" y="358"/>
                  </a:cubicBezTo>
                  <a:cubicBezTo>
                    <a:pt x="1089" y="345"/>
                    <a:pt x="1084" y="337"/>
                    <a:pt x="1084" y="337"/>
                  </a:cubicBezTo>
                  <a:cubicBezTo>
                    <a:pt x="1077" y="330"/>
                    <a:pt x="1062" y="356"/>
                    <a:pt x="1062" y="356"/>
                  </a:cubicBezTo>
                  <a:cubicBezTo>
                    <a:pt x="1062" y="356"/>
                    <a:pt x="1041" y="371"/>
                    <a:pt x="1029" y="373"/>
                  </a:cubicBezTo>
                  <a:cubicBezTo>
                    <a:pt x="1017" y="375"/>
                    <a:pt x="1003" y="368"/>
                    <a:pt x="1003" y="368"/>
                  </a:cubicBezTo>
                  <a:cubicBezTo>
                    <a:pt x="1029" y="360"/>
                    <a:pt x="1029" y="360"/>
                    <a:pt x="1029" y="360"/>
                  </a:cubicBezTo>
                  <a:cubicBezTo>
                    <a:pt x="1029" y="360"/>
                    <a:pt x="1039" y="348"/>
                    <a:pt x="1042" y="343"/>
                  </a:cubicBezTo>
                  <a:cubicBezTo>
                    <a:pt x="1045" y="338"/>
                    <a:pt x="1044" y="326"/>
                    <a:pt x="1044" y="326"/>
                  </a:cubicBezTo>
                  <a:cubicBezTo>
                    <a:pt x="1044" y="326"/>
                    <a:pt x="1053" y="320"/>
                    <a:pt x="1057" y="308"/>
                  </a:cubicBezTo>
                  <a:cubicBezTo>
                    <a:pt x="1061" y="296"/>
                    <a:pt x="1085" y="277"/>
                    <a:pt x="1095" y="270"/>
                  </a:cubicBezTo>
                  <a:cubicBezTo>
                    <a:pt x="1105" y="263"/>
                    <a:pt x="1107" y="254"/>
                    <a:pt x="1111" y="245"/>
                  </a:cubicBezTo>
                  <a:cubicBezTo>
                    <a:pt x="1115" y="236"/>
                    <a:pt x="1136" y="223"/>
                    <a:pt x="1136" y="223"/>
                  </a:cubicBezTo>
                  <a:cubicBezTo>
                    <a:pt x="1123" y="221"/>
                    <a:pt x="1123" y="221"/>
                    <a:pt x="1123" y="221"/>
                  </a:cubicBezTo>
                  <a:cubicBezTo>
                    <a:pt x="1123" y="221"/>
                    <a:pt x="1135" y="215"/>
                    <a:pt x="1135" y="199"/>
                  </a:cubicBezTo>
                  <a:cubicBezTo>
                    <a:pt x="1135" y="183"/>
                    <a:pt x="1108" y="192"/>
                    <a:pt x="1098" y="181"/>
                  </a:cubicBezTo>
                  <a:cubicBezTo>
                    <a:pt x="1088" y="170"/>
                    <a:pt x="1088" y="147"/>
                    <a:pt x="1084" y="110"/>
                  </a:cubicBezTo>
                  <a:cubicBezTo>
                    <a:pt x="1080" y="73"/>
                    <a:pt x="1072" y="55"/>
                    <a:pt x="1063" y="52"/>
                  </a:cubicBezTo>
                  <a:cubicBezTo>
                    <a:pt x="1054" y="49"/>
                    <a:pt x="1060" y="68"/>
                    <a:pt x="1060" y="72"/>
                  </a:cubicBezTo>
                  <a:cubicBezTo>
                    <a:pt x="1060" y="76"/>
                    <a:pt x="1050" y="71"/>
                    <a:pt x="1048" y="66"/>
                  </a:cubicBezTo>
                  <a:cubicBezTo>
                    <a:pt x="1048" y="66"/>
                    <a:pt x="1043" y="83"/>
                    <a:pt x="1036" y="89"/>
                  </a:cubicBezTo>
                  <a:cubicBezTo>
                    <a:pt x="1029" y="95"/>
                    <a:pt x="1020" y="110"/>
                    <a:pt x="1017" y="120"/>
                  </a:cubicBezTo>
                  <a:cubicBezTo>
                    <a:pt x="1014" y="130"/>
                    <a:pt x="1013" y="149"/>
                    <a:pt x="996" y="163"/>
                  </a:cubicBezTo>
                  <a:cubicBezTo>
                    <a:pt x="996" y="163"/>
                    <a:pt x="981" y="169"/>
                    <a:pt x="975" y="169"/>
                  </a:cubicBezTo>
                  <a:cubicBezTo>
                    <a:pt x="975" y="168"/>
                    <a:pt x="971" y="160"/>
                    <a:pt x="971" y="160"/>
                  </a:cubicBezTo>
                  <a:cubicBezTo>
                    <a:pt x="967" y="165"/>
                    <a:pt x="967" y="165"/>
                    <a:pt x="967" y="165"/>
                  </a:cubicBezTo>
                  <a:cubicBezTo>
                    <a:pt x="957" y="163"/>
                    <a:pt x="957" y="163"/>
                    <a:pt x="957" y="163"/>
                  </a:cubicBezTo>
                  <a:cubicBezTo>
                    <a:pt x="957" y="163"/>
                    <a:pt x="953" y="155"/>
                    <a:pt x="947" y="161"/>
                  </a:cubicBezTo>
                  <a:cubicBezTo>
                    <a:pt x="941" y="167"/>
                    <a:pt x="943" y="173"/>
                    <a:pt x="929" y="172"/>
                  </a:cubicBezTo>
                  <a:cubicBezTo>
                    <a:pt x="915" y="171"/>
                    <a:pt x="913" y="161"/>
                    <a:pt x="913" y="161"/>
                  </a:cubicBezTo>
                  <a:cubicBezTo>
                    <a:pt x="900" y="155"/>
                    <a:pt x="900" y="155"/>
                    <a:pt x="900" y="155"/>
                  </a:cubicBezTo>
                  <a:cubicBezTo>
                    <a:pt x="900" y="155"/>
                    <a:pt x="896" y="144"/>
                    <a:pt x="888" y="145"/>
                  </a:cubicBezTo>
                  <a:cubicBezTo>
                    <a:pt x="880" y="146"/>
                    <a:pt x="871" y="157"/>
                    <a:pt x="871" y="157"/>
                  </a:cubicBezTo>
                  <a:cubicBezTo>
                    <a:pt x="853" y="157"/>
                    <a:pt x="853" y="157"/>
                    <a:pt x="853" y="157"/>
                  </a:cubicBezTo>
                  <a:cubicBezTo>
                    <a:pt x="853" y="157"/>
                    <a:pt x="854" y="148"/>
                    <a:pt x="848" y="149"/>
                  </a:cubicBezTo>
                  <a:cubicBezTo>
                    <a:pt x="842" y="150"/>
                    <a:pt x="838" y="160"/>
                    <a:pt x="841" y="166"/>
                  </a:cubicBezTo>
                  <a:cubicBezTo>
                    <a:pt x="844" y="172"/>
                    <a:pt x="858" y="182"/>
                    <a:pt x="849" y="186"/>
                  </a:cubicBezTo>
                  <a:cubicBezTo>
                    <a:pt x="840" y="190"/>
                    <a:pt x="811" y="174"/>
                    <a:pt x="811" y="174"/>
                  </a:cubicBezTo>
                  <a:cubicBezTo>
                    <a:pt x="811" y="174"/>
                    <a:pt x="815" y="181"/>
                    <a:pt x="807" y="183"/>
                  </a:cubicBezTo>
                  <a:cubicBezTo>
                    <a:pt x="799" y="185"/>
                    <a:pt x="797" y="174"/>
                    <a:pt x="787" y="175"/>
                  </a:cubicBezTo>
                  <a:cubicBezTo>
                    <a:pt x="777" y="176"/>
                    <a:pt x="773" y="192"/>
                    <a:pt x="773" y="192"/>
                  </a:cubicBezTo>
                  <a:cubicBezTo>
                    <a:pt x="752" y="193"/>
                    <a:pt x="752" y="193"/>
                    <a:pt x="752" y="193"/>
                  </a:cubicBezTo>
                  <a:cubicBezTo>
                    <a:pt x="751" y="201"/>
                    <a:pt x="751" y="201"/>
                    <a:pt x="751" y="201"/>
                  </a:cubicBezTo>
                  <a:cubicBezTo>
                    <a:pt x="751" y="201"/>
                    <a:pt x="739" y="198"/>
                    <a:pt x="733" y="202"/>
                  </a:cubicBezTo>
                  <a:cubicBezTo>
                    <a:pt x="727" y="206"/>
                    <a:pt x="732" y="219"/>
                    <a:pt x="722" y="220"/>
                  </a:cubicBezTo>
                  <a:cubicBezTo>
                    <a:pt x="712" y="221"/>
                    <a:pt x="702" y="221"/>
                    <a:pt x="702" y="221"/>
                  </a:cubicBezTo>
                  <a:cubicBezTo>
                    <a:pt x="698" y="210"/>
                    <a:pt x="698" y="210"/>
                    <a:pt x="698" y="210"/>
                  </a:cubicBezTo>
                  <a:cubicBezTo>
                    <a:pt x="689" y="210"/>
                    <a:pt x="689" y="210"/>
                    <a:pt x="689" y="210"/>
                  </a:cubicBezTo>
                  <a:cubicBezTo>
                    <a:pt x="668" y="186"/>
                    <a:pt x="668" y="186"/>
                    <a:pt x="668" y="186"/>
                  </a:cubicBezTo>
                  <a:cubicBezTo>
                    <a:pt x="668" y="186"/>
                    <a:pt x="668" y="174"/>
                    <a:pt x="668" y="166"/>
                  </a:cubicBezTo>
                  <a:cubicBezTo>
                    <a:pt x="668" y="158"/>
                    <a:pt x="651" y="155"/>
                    <a:pt x="651" y="145"/>
                  </a:cubicBezTo>
                  <a:cubicBezTo>
                    <a:pt x="651" y="135"/>
                    <a:pt x="659" y="119"/>
                    <a:pt x="659" y="119"/>
                  </a:cubicBezTo>
                  <a:cubicBezTo>
                    <a:pt x="664" y="91"/>
                    <a:pt x="664" y="91"/>
                    <a:pt x="664" y="91"/>
                  </a:cubicBezTo>
                  <a:cubicBezTo>
                    <a:pt x="664" y="91"/>
                    <a:pt x="677" y="79"/>
                    <a:pt x="678" y="73"/>
                  </a:cubicBezTo>
                  <a:cubicBezTo>
                    <a:pt x="679" y="67"/>
                    <a:pt x="670" y="63"/>
                    <a:pt x="670" y="63"/>
                  </a:cubicBezTo>
                  <a:cubicBezTo>
                    <a:pt x="671" y="44"/>
                    <a:pt x="671" y="44"/>
                    <a:pt x="671" y="44"/>
                  </a:cubicBezTo>
                  <a:cubicBezTo>
                    <a:pt x="671" y="44"/>
                    <a:pt x="649" y="50"/>
                    <a:pt x="649" y="41"/>
                  </a:cubicBezTo>
                  <a:cubicBezTo>
                    <a:pt x="649" y="41"/>
                    <a:pt x="661" y="29"/>
                    <a:pt x="658" y="15"/>
                  </a:cubicBezTo>
                  <a:cubicBezTo>
                    <a:pt x="655" y="1"/>
                    <a:pt x="646" y="0"/>
                    <a:pt x="646" y="0"/>
                  </a:cubicBezTo>
                  <a:cubicBezTo>
                    <a:pt x="641" y="7"/>
                    <a:pt x="641" y="7"/>
                    <a:pt x="641" y="7"/>
                  </a:cubicBezTo>
                  <a:cubicBezTo>
                    <a:pt x="625" y="5"/>
                    <a:pt x="625" y="5"/>
                    <a:pt x="625" y="5"/>
                  </a:cubicBezTo>
                  <a:cubicBezTo>
                    <a:pt x="625" y="5"/>
                    <a:pt x="631" y="19"/>
                    <a:pt x="627" y="26"/>
                  </a:cubicBezTo>
                  <a:cubicBezTo>
                    <a:pt x="623" y="33"/>
                    <a:pt x="612" y="31"/>
                    <a:pt x="612" y="31"/>
                  </a:cubicBezTo>
                  <a:cubicBezTo>
                    <a:pt x="614" y="41"/>
                    <a:pt x="614" y="41"/>
                    <a:pt x="614" y="41"/>
                  </a:cubicBezTo>
                  <a:cubicBezTo>
                    <a:pt x="596" y="40"/>
                    <a:pt x="596" y="40"/>
                    <a:pt x="596" y="40"/>
                  </a:cubicBezTo>
                  <a:cubicBezTo>
                    <a:pt x="596" y="40"/>
                    <a:pt x="584" y="45"/>
                    <a:pt x="582" y="51"/>
                  </a:cubicBezTo>
                  <a:cubicBezTo>
                    <a:pt x="580" y="57"/>
                    <a:pt x="566" y="64"/>
                    <a:pt x="559" y="64"/>
                  </a:cubicBezTo>
                  <a:cubicBezTo>
                    <a:pt x="552" y="64"/>
                    <a:pt x="546" y="56"/>
                    <a:pt x="538" y="59"/>
                  </a:cubicBezTo>
                  <a:cubicBezTo>
                    <a:pt x="530" y="62"/>
                    <a:pt x="533" y="96"/>
                    <a:pt x="524" y="96"/>
                  </a:cubicBezTo>
                  <a:cubicBezTo>
                    <a:pt x="515" y="96"/>
                    <a:pt x="504" y="77"/>
                    <a:pt x="500" y="73"/>
                  </a:cubicBezTo>
                  <a:cubicBezTo>
                    <a:pt x="496" y="69"/>
                    <a:pt x="491" y="77"/>
                    <a:pt x="491" y="77"/>
                  </a:cubicBezTo>
                  <a:cubicBezTo>
                    <a:pt x="481" y="71"/>
                    <a:pt x="481" y="71"/>
                    <a:pt x="481" y="71"/>
                  </a:cubicBezTo>
                  <a:cubicBezTo>
                    <a:pt x="481" y="71"/>
                    <a:pt x="469" y="79"/>
                    <a:pt x="467" y="76"/>
                  </a:cubicBezTo>
                  <a:cubicBezTo>
                    <a:pt x="465" y="73"/>
                    <a:pt x="471" y="64"/>
                    <a:pt x="460" y="60"/>
                  </a:cubicBezTo>
                  <a:cubicBezTo>
                    <a:pt x="449" y="56"/>
                    <a:pt x="440" y="64"/>
                    <a:pt x="437" y="61"/>
                  </a:cubicBezTo>
                  <a:cubicBezTo>
                    <a:pt x="434" y="58"/>
                    <a:pt x="431" y="52"/>
                    <a:pt x="431" y="52"/>
                  </a:cubicBezTo>
                  <a:cubicBezTo>
                    <a:pt x="431" y="52"/>
                    <a:pt x="421" y="71"/>
                    <a:pt x="443" y="82"/>
                  </a:cubicBezTo>
                  <a:cubicBezTo>
                    <a:pt x="465" y="93"/>
                    <a:pt x="450" y="117"/>
                    <a:pt x="450" y="117"/>
                  </a:cubicBezTo>
                  <a:cubicBezTo>
                    <a:pt x="450" y="117"/>
                    <a:pt x="463" y="128"/>
                    <a:pt x="463" y="135"/>
                  </a:cubicBezTo>
                  <a:cubicBezTo>
                    <a:pt x="463" y="142"/>
                    <a:pt x="463" y="151"/>
                    <a:pt x="463" y="151"/>
                  </a:cubicBezTo>
                  <a:cubicBezTo>
                    <a:pt x="493" y="154"/>
                    <a:pt x="493" y="154"/>
                    <a:pt x="493" y="154"/>
                  </a:cubicBezTo>
                  <a:cubicBezTo>
                    <a:pt x="493" y="154"/>
                    <a:pt x="500" y="168"/>
                    <a:pt x="488" y="174"/>
                  </a:cubicBezTo>
                  <a:cubicBezTo>
                    <a:pt x="476" y="180"/>
                    <a:pt x="463" y="177"/>
                    <a:pt x="463" y="177"/>
                  </a:cubicBezTo>
                  <a:cubicBezTo>
                    <a:pt x="463" y="177"/>
                    <a:pt x="464" y="202"/>
                    <a:pt x="451" y="206"/>
                  </a:cubicBezTo>
                  <a:cubicBezTo>
                    <a:pt x="438" y="210"/>
                    <a:pt x="433" y="214"/>
                    <a:pt x="433" y="214"/>
                  </a:cubicBezTo>
                  <a:cubicBezTo>
                    <a:pt x="431" y="220"/>
                    <a:pt x="431" y="220"/>
                    <a:pt x="431" y="220"/>
                  </a:cubicBezTo>
                  <a:cubicBezTo>
                    <a:pt x="431" y="220"/>
                    <a:pt x="419" y="218"/>
                    <a:pt x="413" y="222"/>
                  </a:cubicBezTo>
                  <a:cubicBezTo>
                    <a:pt x="407" y="226"/>
                    <a:pt x="401" y="251"/>
                    <a:pt x="393" y="251"/>
                  </a:cubicBezTo>
                  <a:cubicBezTo>
                    <a:pt x="385" y="251"/>
                    <a:pt x="396" y="234"/>
                    <a:pt x="387" y="232"/>
                  </a:cubicBezTo>
                  <a:cubicBezTo>
                    <a:pt x="378" y="230"/>
                    <a:pt x="367" y="252"/>
                    <a:pt x="357" y="246"/>
                  </a:cubicBezTo>
                  <a:cubicBezTo>
                    <a:pt x="357" y="246"/>
                    <a:pt x="345" y="244"/>
                    <a:pt x="341" y="239"/>
                  </a:cubicBezTo>
                  <a:cubicBezTo>
                    <a:pt x="337" y="234"/>
                    <a:pt x="330" y="221"/>
                    <a:pt x="330" y="221"/>
                  </a:cubicBezTo>
                  <a:cubicBezTo>
                    <a:pt x="313" y="221"/>
                    <a:pt x="313" y="221"/>
                    <a:pt x="313" y="221"/>
                  </a:cubicBezTo>
                  <a:cubicBezTo>
                    <a:pt x="313" y="221"/>
                    <a:pt x="313" y="193"/>
                    <a:pt x="311" y="187"/>
                  </a:cubicBezTo>
                  <a:cubicBezTo>
                    <a:pt x="309" y="181"/>
                    <a:pt x="306" y="180"/>
                    <a:pt x="306" y="180"/>
                  </a:cubicBezTo>
                  <a:cubicBezTo>
                    <a:pt x="306" y="180"/>
                    <a:pt x="311" y="173"/>
                    <a:pt x="304" y="170"/>
                  </a:cubicBezTo>
                  <a:cubicBezTo>
                    <a:pt x="297" y="167"/>
                    <a:pt x="288" y="190"/>
                    <a:pt x="282" y="191"/>
                  </a:cubicBezTo>
                  <a:cubicBezTo>
                    <a:pt x="276" y="192"/>
                    <a:pt x="271" y="176"/>
                    <a:pt x="265" y="176"/>
                  </a:cubicBezTo>
                  <a:cubicBezTo>
                    <a:pt x="259" y="176"/>
                    <a:pt x="259" y="193"/>
                    <a:pt x="259" y="193"/>
                  </a:cubicBezTo>
                  <a:cubicBezTo>
                    <a:pt x="215" y="197"/>
                    <a:pt x="215" y="197"/>
                    <a:pt x="215" y="197"/>
                  </a:cubicBezTo>
                  <a:cubicBezTo>
                    <a:pt x="215" y="197"/>
                    <a:pt x="201" y="184"/>
                    <a:pt x="192" y="189"/>
                  </a:cubicBezTo>
                  <a:cubicBezTo>
                    <a:pt x="183" y="194"/>
                    <a:pt x="191" y="223"/>
                    <a:pt x="191" y="223"/>
                  </a:cubicBezTo>
                  <a:cubicBezTo>
                    <a:pt x="207" y="230"/>
                    <a:pt x="207" y="230"/>
                    <a:pt x="207" y="230"/>
                  </a:cubicBezTo>
                  <a:cubicBezTo>
                    <a:pt x="214" y="228"/>
                    <a:pt x="214" y="228"/>
                    <a:pt x="214" y="228"/>
                  </a:cubicBezTo>
                  <a:cubicBezTo>
                    <a:pt x="214" y="228"/>
                    <a:pt x="233" y="248"/>
                    <a:pt x="220" y="250"/>
                  </a:cubicBezTo>
                  <a:cubicBezTo>
                    <a:pt x="207" y="252"/>
                    <a:pt x="198" y="248"/>
                    <a:pt x="198" y="248"/>
                  </a:cubicBezTo>
                  <a:cubicBezTo>
                    <a:pt x="176" y="253"/>
                    <a:pt x="176" y="253"/>
                    <a:pt x="176" y="253"/>
                  </a:cubicBezTo>
                  <a:cubicBezTo>
                    <a:pt x="174" y="295"/>
                    <a:pt x="174" y="295"/>
                    <a:pt x="174" y="295"/>
                  </a:cubicBezTo>
                  <a:cubicBezTo>
                    <a:pt x="174" y="295"/>
                    <a:pt x="195" y="304"/>
                    <a:pt x="197" y="313"/>
                  </a:cubicBezTo>
                  <a:cubicBezTo>
                    <a:pt x="199" y="322"/>
                    <a:pt x="200" y="334"/>
                    <a:pt x="200" y="334"/>
                  </a:cubicBezTo>
                  <a:cubicBezTo>
                    <a:pt x="200" y="334"/>
                    <a:pt x="214" y="349"/>
                    <a:pt x="213" y="356"/>
                  </a:cubicBezTo>
                  <a:cubicBezTo>
                    <a:pt x="212" y="363"/>
                    <a:pt x="202" y="374"/>
                    <a:pt x="202" y="374"/>
                  </a:cubicBezTo>
                  <a:cubicBezTo>
                    <a:pt x="204" y="408"/>
                    <a:pt x="204" y="408"/>
                    <a:pt x="204" y="408"/>
                  </a:cubicBezTo>
                  <a:cubicBezTo>
                    <a:pt x="193" y="438"/>
                    <a:pt x="193" y="438"/>
                    <a:pt x="193" y="438"/>
                  </a:cubicBezTo>
                  <a:cubicBezTo>
                    <a:pt x="191" y="488"/>
                    <a:pt x="191" y="488"/>
                    <a:pt x="191" y="488"/>
                  </a:cubicBezTo>
                  <a:cubicBezTo>
                    <a:pt x="191" y="488"/>
                    <a:pt x="188" y="515"/>
                    <a:pt x="183" y="518"/>
                  </a:cubicBezTo>
                  <a:cubicBezTo>
                    <a:pt x="178" y="521"/>
                    <a:pt x="171" y="518"/>
                    <a:pt x="171" y="518"/>
                  </a:cubicBezTo>
                  <a:cubicBezTo>
                    <a:pt x="171" y="518"/>
                    <a:pt x="167" y="505"/>
                    <a:pt x="157" y="506"/>
                  </a:cubicBezTo>
                  <a:cubicBezTo>
                    <a:pt x="147" y="507"/>
                    <a:pt x="136" y="522"/>
                    <a:pt x="136" y="522"/>
                  </a:cubicBezTo>
                  <a:cubicBezTo>
                    <a:pt x="117" y="519"/>
                    <a:pt x="117" y="519"/>
                    <a:pt x="117" y="519"/>
                  </a:cubicBezTo>
                  <a:cubicBezTo>
                    <a:pt x="115" y="526"/>
                    <a:pt x="115" y="526"/>
                    <a:pt x="115" y="526"/>
                  </a:cubicBezTo>
                  <a:cubicBezTo>
                    <a:pt x="94" y="526"/>
                    <a:pt x="94" y="526"/>
                    <a:pt x="94" y="526"/>
                  </a:cubicBezTo>
                  <a:cubicBezTo>
                    <a:pt x="94" y="526"/>
                    <a:pt x="68" y="543"/>
                    <a:pt x="66" y="547"/>
                  </a:cubicBezTo>
                  <a:cubicBezTo>
                    <a:pt x="64" y="551"/>
                    <a:pt x="63" y="559"/>
                    <a:pt x="63" y="559"/>
                  </a:cubicBezTo>
                  <a:cubicBezTo>
                    <a:pt x="47" y="559"/>
                    <a:pt x="47" y="559"/>
                    <a:pt x="47" y="559"/>
                  </a:cubicBezTo>
                  <a:cubicBezTo>
                    <a:pt x="46" y="597"/>
                    <a:pt x="46" y="597"/>
                    <a:pt x="46" y="597"/>
                  </a:cubicBezTo>
                  <a:cubicBezTo>
                    <a:pt x="46" y="597"/>
                    <a:pt x="31" y="606"/>
                    <a:pt x="33" y="613"/>
                  </a:cubicBezTo>
                  <a:cubicBezTo>
                    <a:pt x="35" y="620"/>
                    <a:pt x="45" y="645"/>
                    <a:pt x="39" y="636"/>
                  </a:cubicBezTo>
                  <a:cubicBezTo>
                    <a:pt x="33" y="627"/>
                    <a:pt x="20" y="644"/>
                    <a:pt x="12" y="652"/>
                  </a:cubicBezTo>
                  <a:cubicBezTo>
                    <a:pt x="4" y="660"/>
                    <a:pt x="9" y="674"/>
                    <a:pt x="9" y="674"/>
                  </a:cubicBezTo>
                  <a:cubicBezTo>
                    <a:pt x="15" y="678"/>
                    <a:pt x="15" y="678"/>
                    <a:pt x="15" y="678"/>
                  </a:cubicBezTo>
                  <a:cubicBezTo>
                    <a:pt x="15" y="678"/>
                    <a:pt x="0" y="686"/>
                    <a:pt x="0" y="691"/>
                  </a:cubicBezTo>
                  <a:cubicBezTo>
                    <a:pt x="0" y="696"/>
                    <a:pt x="15" y="702"/>
                    <a:pt x="15" y="702"/>
                  </a:cubicBezTo>
                  <a:cubicBezTo>
                    <a:pt x="17" y="720"/>
                    <a:pt x="17" y="720"/>
                    <a:pt x="17" y="720"/>
                  </a:cubicBezTo>
                  <a:cubicBezTo>
                    <a:pt x="17" y="720"/>
                    <a:pt x="30" y="741"/>
                    <a:pt x="35" y="747"/>
                  </a:cubicBezTo>
                  <a:cubicBezTo>
                    <a:pt x="40" y="753"/>
                    <a:pt x="62" y="768"/>
                    <a:pt x="60" y="773"/>
                  </a:cubicBezTo>
                  <a:cubicBezTo>
                    <a:pt x="58" y="778"/>
                    <a:pt x="43" y="791"/>
                    <a:pt x="43" y="791"/>
                  </a:cubicBezTo>
                  <a:cubicBezTo>
                    <a:pt x="43" y="791"/>
                    <a:pt x="79" y="790"/>
                    <a:pt x="82" y="797"/>
                  </a:cubicBezTo>
                  <a:cubicBezTo>
                    <a:pt x="85" y="804"/>
                    <a:pt x="93" y="823"/>
                    <a:pt x="93" y="823"/>
                  </a:cubicBezTo>
                  <a:cubicBezTo>
                    <a:pt x="135" y="819"/>
                    <a:pt x="135" y="819"/>
                    <a:pt x="135" y="819"/>
                  </a:cubicBezTo>
                  <a:cubicBezTo>
                    <a:pt x="169" y="789"/>
                    <a:pt x="169" y="789"/>
                    <a:pt x="169" y="789"/>
                  </a:cubicBezTo>
                  <a:cubicBezTo>
                    <a:pt x="169" y="789"/>
                    <a:pt x="174" y="812"/>
                    <a:pt x="172" y="816"/>
                  </a:cubicBezTo>
                  <a:cubicBezTo>
                    <a:pt x="170" y="820"/>
                    <a:pt x="165" y="834"/>
                    <a:pt x="167" y="844"/>
                  </a:cubicBezTo>
                  <a:cubicBezTo>
                    <a:pt x="169" y="854"/>
                    <a:pt x="170" y="874"/>
                    <a:pt x="170" y="874"/>
                  </a:cubicBezTo>
                  <a:cubicBezTo>
                    <a:pt x="177" y="873"/>
                    <a:pt x="177" y="873"/>
                    <a:pt x="177" y="873"/>
                  </a:cubicBezTo>
                  <a:cubicBezTo>
                    <a:pt x="177" y="873"/>
                    <a:pt x="177" y="881"/>
                    <a:pt x="185" y="881"/>
                  </a:cubicBezTo>
                  <a:cubicBezTo>
                    <a:pt x="193" y="881"/>
                    <a:pt x="189" y="872"/>
                    <a:pt x="200" y="872"/>
                  </a:cubicBezTo>
                  <a:cubicBezTo>
                    <a:pt x="211" y="872"/>
                    <a:pt x="246" y="875"/>
                    <a:pt x="246" y="875"/>
                  </a:cubicBezTo>
                  <a:cubicBezTo>
                    <a:pt x="246" y="875"/>
                    <a:pt x="249" y="886"/>
                    <a:pt x="262" y="883"/>
                  </a:cubicBezTo>
                  <a:cubicBezTo>
                    <a:pt x="275" y="880"/>
                    <a:pt x="283" y="871"/>
                    <a:pt x="283" y="871"/>
                  </a:cubicBezTo>
                  <a:cubicBezTo>
                    <a:pt x="288" y="859"/>
                    <a:pt x="288" y="859"/>
                    <a:pt x="288" y="859"/>
                  </a:cubicBezTo>
                  <a:cubicBezTo>
                    <a:pt x="312" y="858"/>
                    <a:pt x="312" y="858"/>
                    <a:pt x="312" y="858"/>
                  </a:cubicBezTo>
                  <a:cubicBezTo>
                    <a:pt x="316" y="840"/>
                    <a:pt x="316" y="840"/>
                    <a:pt x="316" y="840"/>
                  </a:cubicBezTo>
                  <a:cubicBezTo>
                    <a:pt x="340" y="841"/>
                    <a:pt x="340" y="841"/>
                    <a:pt x="340" y="841"/>
                  </a:cubicBezTo>
                  <a:cubicBezTo>
                    <a:pt x="340" y="841"/>
                    <a:pt x="350" y="815"/>
                    <a:pt x="363" y="815"/>
                  </a:cubicBezTo>
                  <a:cubicBezTo>
                    <a:pt x="376" y="815"/>
                    <a:pt x="386" y="816"/>
                    <a:pt x="386" y="816"/>
                  </a:cubicBezTo>
                  <a:cubicBezTo>
                    <a:pt x="395" y="808"/>
                    <a:pt x="395" y="808"/>
                    <a:pt x="395" y="808"/>
                  </a:cubicBezTo>
                  <a:cubicBezTo>
                    <a:pt x="395" y="808"/>
                    <a:pt x="404" y="818"/>
                    <a:pt x="405" y="814"/>
                  </a:cubicBezTo>
                  <a:cubicBezTo>
                    <a:pt x="406" y="810"/>
                    <a:pt x="419" y="802"/>
                    <a:pt x="423" y="806"/>
                  </a:cubicBezTo>
                  <a:cubicBezTo>
                    <a:pt x="427" y="810"/>
                    <a:pt x="419" y="837"/>
                    <a:pt x="419" y="837"/>
                  </a:cubicBezTo>
                  <a:cubicBezTo>
                    <a:pt x="419" y="837"/>
                    <a:pt x="411" y="850"/>
                    <a:pt x="412" y="854"/>
                  </a:cubicBezTo>
                  <a:cubicBezTo>
                    <a:pt x="413" y="858"/>
                    <a:pt x="422" y="866"/>
                    <a:pt x="422" y="875"/>
                  </a:cubicBezTo>
                  <a:cubicBezTo>
                    <a:pt x="422" y="884"/>
                    <a:pt x="415" y="890"/>
                    <a:pt x="422" y="899"/>
                  </a:cubicBezTo>
                  <a:cubicBezTo>
                    <a:pt x="429" y="908"/>
                    <a:pt x="436" y="912"/>
                    <a:pt x="436" y="912"/>
                  </a:cubicBezTo>
                  <a:cubicBezTo>
                    <a:pt x="442" y="932"/>
                    <a:pt x="442" y="932"/>
                    <a:pt x="442" y="932"/>
                  </a:cubicBezTo>
                  <a:cubicBezTo>
                    <a:pt x="442" y="932"/>
                    <a:pt x="458" y="930"/>
                    <a:pt x="461" y="935"/>
                  </a:cubicBezTo>
                  <a:cubicBezTo>
                    <a:pt x="464" y="940"/>
                    <a:pt x="460" y="951"/>
                    <a:pt x="470" y="955"/>
                  </a:cubicBezTo>
                  <a:cubicBezTo>
                    <a:pt x="480" y="959"/>
                    <a:pt x="484" y="959"/>
                    <a:pt x="488" y="960"/>
                  </a:cubicBezTo>
                  <a:cubicBezTo>
                    <a:pt x="492" y="961"/>
                    <a:pt x="502" y="954"/>
                    <a:pt x="502" y="954"/>
                  </a:cubicBezTo>
                  <a:cubicBezTo>
                    <a:pt x="502" y="954"/>
                    <a:pt x="508" y="968"/>
                    <a:pt x="516" y="968"/>
                  </a:cubicBezTo>
                  <a:cubicBezTo>
                    <a:pt x="524" y="968"/>
                    <a:pt x="531" y="961"/>
                    <a:pt x="532" y="965"/>
                  </a:cubicBezTo>
                  <a:cubicBezTo>
                    <a:pt x="533" y="969"/>
                    <a:pt x="541" y="981"/>
                    <a:pt x="552" y="986"/>
                  </a:cubicBezTo>
                  <a:cubicBezTo>
                    <a:pt x="563" y="991"/>
                    <a:pt x="579" y="992"/>
                    <a:pt x="579" y="992"/>
                  </a:cubicBezTo>
                  <a:cubicBezTo>
                    <a:pt x="579" y="992"/>
                    <a:pt x="588" y="1012"/>
                    <a:pt x="598" y="1013"/>
                  </a:cubicBezTo>
                  <a:cubicBezTo>
                    <a:pt x="608" y="1014"/>
                    <a:pt x="619" y="1009"/>
                    <a:pt x="630" y="1011"/>
                  </a:cubicBezTo>
                  <a:cubicBezTo>
                    <a:pt x="641" y="1013"/>
                    <a:pt x="661" y="1022"/>
                    <a:pt x="662" y="1032"/>
                  </a:cubicBezTo>
                  <a:cubicBezTo>
                    <a:pt x="663" y="1042"/>
                    <a:pt x="658" y="1045"/>
                    <a:pt x="662" y="1052"/>
                  </a:cubicBezTo>
                  <a:cubicBezTo>
                    <a:pt x="666" y="1059"/>
                    <a:pt x="673" y="1071"/>
                    <a:pt x="673" y="1071"/>
                  </a:cubicBezTo>
                  <a:cubicBezTo>
                    <a:pt x="675" y="1092"/>
                    <a:pt x="675" y="1092"/>
                    <a:pt x="675" y="1092"/>
                  </a:cubicBezTo>
                  <a:cubicBezTo>
                    <a:pt x="675" y="1092"/>
                    <a:pt x="660" y="1090"/>
                    <a:pt x="662" y="1096"/>
                  </a:cubicBezTo>
                  <a:cubicBezTo>
                    <a:pt x="664" y="1102"/>
                    <a:pt x="680" y="1116"/>
                    <a:pt x="680" y="1116"/>
                  </a:cubicBezTo>
                  <a:cubicBezTo>
                    <a:pt x="680" y="1116"/>
                    <a:pt x="670" y="1147"/>
                    <a:pt x="683" y="1156"/>
                  </a:cubicBezTo>
                  <a:cubicBezTo>
                    <a:pt x="696" y="1165"/>
                    <a:pt x="773" y="1163"/>
                    <a:pt x="773" y="1163"/>
                  </a:cubicBezTo>
                  <a:cubicBezTo>
                    <a:pt x="773" y="1163"/>
                    <a:pt x="762" y="1197"/>
                    <a:pt x="769" y="1206"/>
                  </a:cubicBezTo>
                  <a:cubicBezTo>
                    <a:pt x="776" y="1215"/>
                    <a:pt x="785" y="1216"/>
                    <a:pt x="796" y="1223"/>
                  </a:cubicBezTo>
                  <a:cubicBezTo>
                    <a:pt x="807" y="1230"/>
                    <a:pt x="816" y="1248"/>
                    <a:pt x="816" y="1262"/>
                  </a:cubicBezTo>
                  <a:cubicBezTo>
                    <a:pt x="816" y="1276"/>
                    <a:pt x="811" y="1302"/>
                    <a:pt x="811" y="1302"/>
                  </a:cubicBezTo>
                  <a:cubicBezTo>
                    <a:pt x="815" y="1310"/>
                    <a:pt x="815" y="1310"/>
                    <a:pt x="815" y="1310"/>
                  </a:cubicBezTo>
                  <a:cubicBezTo>
                    <a:pt x="815" y="1310"/>
                    <a:pt x="798" y="1337"/>
                    <a:pt x="800" y="1342"/>
                  </a:cubicBezTo>
                  <a:cubicBezTo>
                    <a:pt x="802" y="1347"/>
                    <a:pt x="814" y="1357"/>
                    <a:pt x="814" y="1357"/>
                  </a:cubicBezTo>
                  <a:cubicBezTo>
                    <a:pt x="814" y="1357"/>
                    <a:pt x="799" y="1365"/>
                    <a:pt x="799" y="1371"/>
                  </a:cubicBezTo>
                  <a:cubicBezTo>
                    <a:pt x="799" y="1377"/>
                    <a:pt x="808" y="1379"/>
                    <a:pt x="810" y="1386"/>
                  </a:cubicBezTo>
                  <a:cubicBezTo>
                    <a:pt x="812" y="1393"/>
                    <a:pt x="806" y="1402"/>
                    <a:pt x="810" y="1406"/>
                  </a:cubicBezTo>
                  <a:cubicBezTo>
                    <a:pt x="814" y="1410"/>
                    <a:pt x="819" y="1405"/>
                    <a:pt x="819" y="1414"/>
                  </a:cubicBezTo>
                  <a:cubicBezTo>
                    <a:pt x="819" y="1423"/>
                    <a:pt x="804" y="1459"/>
                    <a:pt x="820" y="1468"/>
                  </a:cubicBezTo>
                  <a:cubicBezTo>
                    <a:pt x="836" y="1477"/>
                    <a:pt x="880" y="1484"/>
                    <a:pt x="895" y="1481"/>
                  </a:cubicBezTo>
                  <a:cubicBezTo>
                    <a:pt x="910" y="1478"/>
                    <a:pt x="928" y="1478"/>
                    <a:pt x="932" y="1486"/>
                  </a:cubicBezTo>
                  <a:cubicBezTo>
                    <a:pt x="936" y="1494"/>
                    <a:pt x="932" y="1511"/>
                    <a:pt x="937" y="1531"/>
                  </a:cubicBezTo>
                  <a:cubicBezTo>
                    <a:pt x="942" y="1551"/>
                    <a:pt x="946" y="1572"/>
                    <a:pt x="957" y="1574"/>
                  </a:cubicBezTo>
                  <a:cubicBezTo>
                    <a:pt x="968" y="1576"/>
                    <a:pt x="972" y="1560"/>
                    <a:pt x="987" y="1564"/>
                  </a:cubicBezTo>
                  <a:cubicBezTo>
                    <a:pt x="1002" y="1568"/>
                    <a:pt x="1006" y="1576"/>
                    <a:pt x="1004" y="1596"/>
                  </a:cubicBezTo>
                  <a:cubicBezTo>
                    <a:pt x="1002" y="1616"/>
                    <a:pt x="1000" y="1626"/>
                    <a:pt x="998" y="1631"/>
                  </a:cubicBezTo>
                  <a:cubicBezTo>
                    <a:pt x="996" y="1636"/>
                    <a:pt x="995" y="1651"/>
                    <a:pt x="995" y="1651"/>
                  </a:cubicBezTo>
                  <a:cubicBezTo>
                    <a:pt x="998" y="1664"/>
                    <a:pt x="998" y="1664"/>
                    <a:pt x="998" y="1664"/>
                  </a:cubicBezTo>
                  <a:cubicBezTo>
                    <a:pt x="998" y="1664"/>
                    <a:pt x="1014" y="1653"/>
                    <a:pt x="1021" y="1657"/>
                  </a:cubicBezTo>
                  <a:cubicBezTo>
                    <a:pt x="1028" y="1661"/>
                    <a:pt x="1032" y="1682"/>
                    <a:pt x="1032" y="1682"/>
                  </a:cubicBezTo>
                  <a:cubicBezTo>
                    <a:pt x="1032" y="1682"/>
                    <a:pt x="1043" y="1681"/>
                    <a:pt x="1043" y="1690"/>
                  </a:cubicBezTo>
                  <a:cubicBezTo>
                    <a:pt x="1043" y="1699"/>
                    <a:pt x="1051" y="1737"/>
                    <a:pt x="1045" y="1743"/>
                  </a:cubicBezTo>
                  <a:cubicBezTo>
                    <a:pt x="1039" y="1749"/>
                    <a:pt x="1022" y="1751"/>
                    <a:pt x="1011" y="1756"/>
                  </a:cubicBezTo>
                  <a:cubicBezTo>
                    <a:pt x="1000" y="1761"/>
                    <a:pt x="1000" y="1779"/>
                    <a:pt x="1000" y="1779"/>
                  </a:cubicBezTo>
                  <a:cubicBezTo>
                    <a:pt x="979" y="1781"/>
                    <a:pt x="979" y="1781"/>
                    <a:pt x="979" y="1781"/>
                  </a:cubicBezTo>
                  <a:cubicBezTo>
                    <a:pt x="978" y="1792"/>
                    <a:pt x="978" y="1792"/>
                    <a:pt x="978" y="1792"/>
                  </a:cubicBezTo>
                  <a:cubicBezTo>
                    <a:pt x="972" y="1794"/>
                    <a:pt x="972" y="1794"/>
                    <a:pt x="972" y="1794"/>
                  </a:cubicBezTo>
                  <a:cubicBezTo>
                    <a:pt x="969" y="1810"/>
                    <a:pt x="969" y="1810"/>
                    <a:pt x="969" y="1810"/>
                  </a:cubicBezTo>
                  <a:cubicBezTo>
                    <a:pt x="953" y="1814"/>
                    <a:pt x="953" y="1814"/>
                    <a:pt x="953" y="1814"/>
                  </a:cubicBezTo>
                  <a:cubicBezTo>
                    <a:pt x="953" y="1814"/>
                    <a:pt x="950" y="1837"/>
                    <a:pt x="945" y="1842"/>
                  </a:cubicBezTo>
                  <a:cubicBezTo>
                    <a:pt x="940" y="1847"/>
                    <a:pt x="931" y="1852"/>
                    <a:pt x="931" y="1855"/>
                  </a:cubicBezTo>
                  <a:cubicBezTo>
                    <a:pt x="931" y="1858"/>
                    <a:pt x="928" y="1873"/>
                    <a:pt x="923" y="1878"/>
                  </a:cubicBezTo>
                  <a:cubicBezTo>
                    <a:pt x="918" y="1883"/>
                    <a:pt x="903" y="1882"/>
                    <a:pt x="903" y="1888"/>
                  </a:cubicBezTo>
                  <a:cubicBezTo>
                    <a:pt x="903" y="1894"/>
                    <a:pt x="899" y="1911"/>
                    <a:pt x="899" y="1911"/>
                  </a:cubicBezTo>
                  <a:cubicBezTo>
                    <a:pt x="915" y="1912"/>
                    <a:pt x="915" y="1912"/>
                    <a:pt x="915" y="1912"/>
                  </a:cubicBezTo>
                  <a:cubicBezTo>
                    <a:pt x="915" y="1912"/>
                    <a:pt x="921" y="1902"/>
                    <a:pt x="933" y="1904"/>
                  </a:cubicBezTo>
                  <a:cubicBezTo>
                    <a:pt x="945" y="1906"/>
                    <a:pt x="970" y="1933"/>
                    <a:pt x="970" y="1933"/>
                  </a:cubicBezTo>
                  <a:cubicBezTo>
                    <a:pt x="970" y="1933"/>
                    <a:pt x="980" y="1956"/>
                    <a:pt x="986" y="1956"/>
                  </a:cubicBezTo>
                  <a:cubicBezTo>
                    <a:pt x="992" y="1956"/>
                    <a:pt x="991" y="1942"/>
                    <a:pt x="1001" y="1945"/>
                  </a:cubicBezTo>
                  <a:cubicBezTo>
                    <a:pt x="1011" y="1948"/>
                    <a:pt x="1020" y="1964"/>
                    <a:pt x="1025" y="1967"/>
                  </a:cubicBezTo>
                  <a:cubicBezTo>
                    <a:pt x="1030" y="1970"/>
                    <a:pt x="1037" y="1969"/>
                    <a:pt x="1037" y="1969"/>
                  </a:cubicBezTo>
                  <a:cubicBezTo>
                    <a:pt x="1037" y="1969"/>
                    <a:pt x="1045" y="1976"/>
                    <a:pt x="1049" y="1978"/>
                  </a:cubicBezTo>
                  <a:cubicBezTo>
                    <a:pt x="1053" y="1980"/>
                    <a:pt x="1055" y="1993"/>
                    <a:pt x="1067" y="1997"/>
                  </a:cubicBezTo>
                  <a:cubicBezTo>
                    <a:pt x="1079" y="2001"/>
                    <a:pt x="1086" y="2000"/>
                    <a:pt x="1086" y="2000"/>
                  </a:cubicBezTo>
                  <a:cubicBezTo>
                    <a:pt x="1086" y="2000"/>
                    <a:pt x="1096" y="2024"/>
                    <a:pt x="1104" y="2029"/>
                  </a:cubicBezTo>
                  <a:cubicBezTo>
                    <a:pt x="1112" y="2034"/>
                    <a:pt x="1131" y="2033"/>
                    <a:pt x="1126" y="2042"/>
                  </a:cubicBezTo>
                  <a:cubicBezTo>
                    <a:pt x="1121" y="2051"/>
                    <a:pt x="1111" y="2064"/>
                    <a:pt x="1112" y="2071"/>
                  </a:cubicBezTo>
                  <a:cubicBezTo>
                    <a:pt x="1113" y="2078"/>
                    <a:pt x="1119" y="2078"/>
                    <a:pt x="1119" y="2078"/>
                  </a:cubicBezTo>
                  <a:cubicBezTo>
                    <a:pt x="1118" y="2099"/>
                    <a:pt x="1118" y="2099"/>
                    <a:pt x="1118" y="2099"/>
                  </a:cubicBezTo>
                  <a:cubicBezTo>
                    <a:pt x="1128" y="2098"/>
                    <a:pt x="1128" y="2098"/>
                    <a:pt x="1128" y="2098"/>
                  </a:cubicBezTo>
                  <a:cubicBezTo>
                    <a:pt x="1128" y="2096"/>
                    <a:pt x="1128" y="2096"/>
                    <a:pt x="1128" y="2096"/>
                  </a:cubicBezTo>
                  <a:cubicBezTo>
                    <a:pt x="1128" y="2096"/>
                    <a:pt x="1151" y="2070"/>
                    <a:pt x="1156" y="2061"/>
                  </a:cubicBezTo>
                  <a:cubicBezTo>
                    <a:pt x="1161" y="2052"/>
                    <a:pt x="1153" y="2031"/>
                    <a:pt x="1153" y="2031"/>
                  </a:cubicBezTo>
                  <a:cubicBezTo>
                    <a:pt x="1165" y="2013"/>
                    <a:pt x="1165" y="2013"/>
                    <a:pt x="1165" y="2013"/>
                  </a:cubicBezTo>
                  <a:cubicBezTo>
                    <a:pt x="1165" y="2013"/>
                    <a:pt x="1155" y="2005"/>
                    <a:pt x="1155" y="1995"/>
                  </a:cubicBezTo>
                  <a:cubicBezTo>
                    <a:pt x="1155" y="1985"/>
                    <a:pt x="1165" y="1984"/>
                    <a:pt x="1165" y="1984"/>
                  </a:cubicBezTo>
                  <a:cubicBezTo>
                    <a:pt x="1167" y="1968"/>
                    <a:pt x="1167" y="1968"/>
                    <a:pt x="1167" y="1968"/>
                  </a:cubicBezTo>
                  <a:cubicBezTo>
                    <a:pt x="1167" y="1968"/>
                    <a:pt x="1179" y="1966"/>
                    <a:pt x="1183" y="1962"/>
                  </a:cubicBezTo>
                  <a:cubicBezTo>
                    <a:pt x="1187" y="1958"/>
                    <a:pt x="1186" y="1944"/>
                    <a:pt x="1186" y="1936"/>
                  </a:cubicBezTo>
                  <a:cubicBezTo>
                    <a:pt x="1186" y="1928"/>
                    <a:pt x="1204" y="1911"/>
                    <a:pt x="1213" y="1909"/>
                  </a:cubicBezTo>
                  <a:cubicBezTo>
                    <a:pt x="1222" y="1907"/>
                    <a:pt x="1219" y="1931"/>
                    <a:pt x="1219" y="1931"/>
                  </a:cubicBezTo>
                  <a:cubicBezTo>
                    <a:pt x="1219" y="1931"/>
                    <a:pt x="1213" y="1941"/>
                    <a:pt x="1210" y="1943"/>
                  </a:cubicBezTo>
                  <a:cubicBezTo>
                    <a:pt x="1207" y="1945"/>
                    <a:pt x="1208" y="1956"/>
                    <a:pt x="1208" y="1956"/>
                  </a:cubicBezTo>
                  <a:cubicBezTo>
                    <a:pt x="1201" y="1960"/>
                    <a:pt x="1201" y="1960"/>
                    <a:pt x="1201" y="1960"/>
                  </a:cubicBezTo>
                  <a:cubicBezTo>
                    <a:pt x="1201" y="1969"/>
                    <a:pt x="1201" y="1969"/>
                    <a:pt x="1201" y="1969"/>
                  </a:cubicBezTo>
                  <a:cubicBezTo>
                    <a:pt x="1184" y="1987"/>
                    <a:pt x="1184" y="1987"/>
                    <a:pt x="1184" y="1987"/>
                  </a:cubicBezTo>
                  <a:cubicBezTo>
                    <a:pt x="1163" y="2002"/>
                    <a:pt x="1163" y="2002"/>
                    <a:pt x="1163" y="2002"/>
                  </a:cubicBezTo>
                  <a:cubicBezTo>
                    <a:pt x="1163" y="2002"/>
                    <a:pt x="1170" y="2008"/>
                    <a:pt x="1177" y="2006"/>
                  </a:cubicBezTo>
                  <a:cubicBezTo>
                    <a:pt x="1182" y="2005"/>
                    <a:pt x="1182" y="1993"/>
                    <a:pt x="1187" y="1990"/>
                  </a:cubicBezTo>
                  <a:cubicBezTo>
                    <a:pt x="1191" y="1986"/>
                    <a:pt x="1198" y="1989"/>
                    <a:pt x="1200" y="1987"/>
                  </a:cubicBezTo>
                  <a:cubicBezTo>
                    <a:pt x="1206" y="1978"/>
                    <a:pt x="1228" y="1944"/>
                    <a:pt x="1233" y="1920"/>
                  </a:cubicBezTo>
                  <a:cubicBezTo>
                    <a:pt x="1238" y="1896"/>
                    <a:pt x="1248" y="1874"/>
                    <a:pt x="1252" y="1860"/>
                  </a:cubicBezTo>
                  <a:cubicBezTo>
                    <a:pt x="1256" y="1846"/>
                    <a:pt x="1284" y="1829"/>
                    <a:pt x="1286" y="1825"/>
                  </a:cubicBezTo>
                  <a:cubicBezTo>
                    <a:pt x="1288" y="1821"/>
                    <a:pt x="1281" y="1811"/>
                    <a:pt x="1281" y="1811"/>
                  </a:cubicBezTo>
                  <a:cubicBezTo>
                    <a:pt x="1294" y="1802"/>
                    <a:pt x="1294" y="1802"/>
                    <a:pt x="1294" y="1802"/>
                  </a:cubicBezTo>
                  <a:cubicBezTo>
                    <a:pt x="1290" y="1778"/>
                    <a:pt x="1290" y="1778"/>
                    <a:pt x="1290" y="1778"/>
                  </a:cubicBezTo>
                  <a:cubicBezTo>
                    <a:pt x="1294" y="1764"/>
                    <a:pt x="1294" y="1764"/>
                    <a:pt x="1294" y="1764"/>
                  </a:cubicBezTo>
                  <a:cubicBezTo>
                    <a:pt x="1285" y="1759"/>
                    <a:pt x="1285" y="1759"/>
                    <a:pt x="1285" y="1759"/>
                  </a:cubicBezTo>
                  <a:cubicBezTo>
                    <a:pt x="1285" y="1759"/>
                    <a:pt x="1292" y="1750"/>
                    <a:pt x="1292" y="1742"/>
                  </a:cubicBezTo>
                  <a:cubicBezTo>
                    <a:pt x="1292" y="1734"/>
                    <a:pt x="1277" y="1728"/>
                    <a:pt x="1277" y="1728"/>
                  </a:cubicBezTo>
                  <a:cubicBezTo>
                    <a:pt x="1276" y="1705"/>
                    <a:pt x="1276" y="1705"/>
                    <a:pt x="1276" y="1705"/>
                  </a:cubicBezTo>
                  <a:cubicBezTo>
                    <a:pt x="1266" y="1694"/>
                    <a:pt x="1266" y="1694"/>
                    <a:pt x="1266" y="1694"/>
                  </a:cubicBezTo>
                  <a:cubicBezTo>
                    <a:pt x="1280" y="1695"/>
                    <a:pt x="1280" y="1695"/>
                    <a:pt x="1280" y="1695"/>
                  </a:cubicBezTo>
                  <a:cubicBezTo>
                    <a:pt x="1279" y="1678"/>
                    <a:pt x="1279" y="1678"/>
                    <a:pt x="1279" y="1678"/>
                  </a:cubicBezTo>
                  <a:cubicBezTo>
                    <a:pt x="1270" y="1673"/>
                    <a:pt x="1270" y="1673"/>
                    <a:pt x="1270" y="1673"/>
                  </a:cubicBezTo>
                  <a:cubicBezTo>
                    <a:pt x="1270" y="1673"/>
                    <a:pt x="1282" y="1670"/>
                    <a:pt x="1282" y="1665"/>
                  </a:cubicBezTo>
                  <a:cubicBezTo>
                    <a:pt x="1282" y="1660"/>
                    <a:pt x="1266" y="1650"/>
                    <a:pt x="1266" y="1650"/>
                  </a:cubicBezTo>
                  <a:cubicBezTo>
                    <a:pt x="1282" y="1639"/>
                    <a:pt x="1282" y="1639"/>
                    <a:pt x="1282" y="1639"/>
                  </a:cubicBezTo>
                  <a:cubicBezTo>
                    <a:pt x="1282" y="1639"/>
                    <a:pt x="1295" y="1653"/>
                    <a:pt x="1301" y="1652"/>
                  </a:cubicBezTo>
                  <a:cubicBezTo>
                    <a:pt x="1307" y="1651"/>
                    <a:pt x="1303" y="1639"/>
                    <a:pt x="1303" y="1639"/>
                  </a:cubicBezTo>
                  <a:cubicBezTo>
                    <a:pt x="1303" y="1639"/>
                    <a:pt x="1303" y="1627"/>
                    <a:pt x="1311" y="1617"/>
                  </a:cubicBezTo>
                  <a:cubicBezTo>
                    <a:pt x="1319" y="1607"/>
                    <a:pt x="1331" y="1610"/>
                    <a:pt x="1337" y="1605"/>
                  </a:cubicBezTo>
                  <a:cubicBezTo>
                    <a:pt x="1343" y="1600"/>
                    <a:pt x="1340" y="1596"/>
                    <a:pt x="1343" y="1589"/>
                  </a:cubicBezTo>
                  <a:cubicBezTo>
                    <a:pt x="1346" y="1582"/>
                    <a:pt x="1364" y="1579"/>
                    <a:pt x="1364" y="1579"/>
                  </a:cubicBezTo>
                  <a:cubicBezTo>
                    <a:pt x="1366" y="1571"/>
                    <a:pt x="1366" y="1571"/>
                    <a:pt x="1366" y="1571"/>
                  </a:cubicBezTo>
                  <a:cubicBezTo>
                    <a:pt x="1366" y="1571"/>
                    <a:pt x="1372" y="1574"/>
                    <a:pt x="1377" y="1573"/>
                  </a:cubicBezTo>
                  <a:cubicBezTo>
                    <a:pt x="1382" y="1572"/>
                    <a:pt x="1381" y="1560"/>
                    <a:pt x="1387" y="1559"/>
                  </a:cubicBezTo>
                  <a:cubicBezTo>
                    <a:pt x="1393" y="1558"/>
                    <a:pt x="1412" y="1561"/>
                    <a:pt x="1412" y="1561"/>
                  </a:cubicBezTo>
                  <a:cubicBezTo>
                    <a:pt x="1416" y="1571"/>
                    <a:pt x="1416" y="1571"/>
                    <a:pt x="1416" y="1571"/>
                  </a:cubicBezTo>
                  <a:cubicBezTo>
                    <a:pt x="1427" y="1569"/>
                    <a:pt x="1427" y="1569"/>
                    <a:pt x="1427" y="1569"/>
                  </a:cubicBezTo>
                  <a:cubicBezTo>
                    <a:pt x="1414" y="1554"/>
                    <a:pt x="1414" y="1554"/>
                    <a:pt x="1414" y="1554"/>
                  </a:cubicBezTo>
                  <a:cubicBezTo>
                    <a:pt x="1414" y="1554"/>
                    <a:pt x="1423" y="1550"/>
                    <a:pt x="1427" y="1545"/>
                  </a:cubicBezTo>
                  <a:cubicBezTo>
                    <a:pt x="1431" y="1540"/>
                    <a:pt x="1453" y="1539"/>
                    <a:pt x="1453" y="1539"/>
                  </a:cubicBezTo>
                  <a:cubicBezTo>
                    <a:pt x="1442" y="1529"/>
                    <a:pt x="1442" y="1529"/>
                    <a:pt x="1442" y="1529"/>
                  </a:cubicBezTo>
                  <a:cubicBezTo>
                    <a:pt x="1442" y="1529"/>
                    <a:pt x="1454" y="1519"/>
                    <a:pt x="1459" y="1519"/>
                  </a:cubicBezTo>
                  <a:cubicBezTo>
                    <a:pt x="1464" y="1519"/>
                    <a:pt x="1460" y="1535"/>
                    <a:pt x="1463" y="1535"/>
                  </a:cubicBezTo>
                  <a:cubicBezTo>
                    <a:pt x="1466" y="1535"/>
                    <a:pt x="1472" y="1518"/>
                    <a:pt x="1472" y="1518"/>
                  </a:cubicBezTo>
                  <a:cubicBezTo>
                    <a:pt x="1497" y="1523"/>
                    <a:pt x="1497" y="1523"/>
                    <a:pt x="1497" y="1523"/>
                  </a:cubicBezTo>
                  <a:cubicBezTo>
                    <a:pt x="1497" y="1523"/>
                    <a:pt x="1502" y="1503"/>
                    <a:pt x="1513" y="1502"/>
                  </a:cubicBezTo>
                  <a:cubicBezTo>
                    <a:pt x="1524" y="1501"/>
                    <a:pt x="1521" y="1523"/>
                    <a:pt x="1521" y="1523"/>
                  </a:cubicBezTo>
                  <a:cubicBezTo>
                    <a:pt x="1566" y="1518"/>
                    <a:pt x="1566" y="1518"/>
                    <a:pt x="1566" y="1518"/>
                  </a:cubicBezTo>
                  <a:cubicBezTo>
                    <a:pt x="1571" y="1506"/>
                    <a:pt x="1571" y="1506"/>
                    <a:pt x="1571" y="1506"/>
                  </a:cubicBezTo>
                  <a:cubicBezTo>
                    <a:pt x="1565" y="1499"/>
                    <a:pt x="1565" y="1499"/>
                    <a:pt x="1565" y="1499"/>
                  </a:cubicBezTo>
                  <a:cubicBezTo>
                    <a:pt x="1565" y="1499"/>
                    <a:pt x="1571" y="1491"/>
                    <a:pt x="1577" y="1482"/>
                  </a:cubicBezTo>
                  <a:cubicBezTo>
                    <a:pt x="1583" y="1473"/>
                    <a:pt x="1613" y="1468"/>
                    <a:pt x="1613" y="1468"/>
                  </a:cubicBezTo>
                  <a:cubicBezTo>
                    <a:pt x="1613" y="1468"/>
                    <a:pt x="1610" y="1455"/>
                    <a:pt x="1610" y="1452"/>
                  </a:cubicBezTo>
                  <a:cubicBezTo>
                    <a:pt x="1610" y="1449"/>
                    <a:pt x="1611" y="1408"/>
                    <a:pt x="1611" y="1408"/>
                  </a:cubicBezTo>
                  <a:cubicBezTo>
                    <a:pt x="1629" y="1388"/>
                    <a:pt x="1629" y="1388"/>
                    <a:pt x="1629" y="1388"/>
                  </a:cubicBezTo>
                  <a:cubicBezTo>
                    <a:pt x="1629" y="1372"/>
                    <a:pt x="1629" y="1372"/>
                    <a:pt x="1629" y="1372"/>
                  </a:cubicBezTo>
                  <a:cubicBezTo>
                    <a:pt x="1642" y="1369"/>
                    <a:pt x="1642" y="1369"/>
                    <a:pt x="1642" y="1369"/>
                  </a:cubicBezTo>
                  <a:cubicBezTo>
                    <a:pt x="1642" y="1347"/>
                    <a:pt x="1642" y="1347"/>
                    <a:pt x="1642" y="1347"/>
                  </a:cubicBezTo>
                  <a:cubicBezTo>
                    <a:pt x="1642" y="1347"/>
                    <a:pt x="1651" y="1342"/>
                    <a:pt x="1655" y="1342"/>
                  </a:cubicBezTo>
                  <a:cubicBezTo>
                    <a:pt x="1659" y="1342"/>
                    <a:pt x="1659" y="1317"/>
                    <a:pt x="1659" y="1317"/>
                  </a:cubicBezTo>
                  <a:cubicBezTo>
                    <a:pt x="1659" y="1317"/>
                    <a:pt x="1653" y="1288"/>
                    <a:pt x="1651" y="1273"/>
                  </a:cubicBezTo>
                  <a:cubicBezTo>
                    <a:pt x="1649" y="1258"/>
                    <a:pt x="1667" y="1246"/>
                    <a:pt x="1674" y="1240"/>
                  </a:cubicBezTo>
                  <a:cubicBezTo>
                    <a:pt x="1681" y="1234"/>
                    <a:pt x="1671" y="1213"/>
                    <a:pt x="1671" y="1213"/>
                  </a:cubicBezTo>
                  <a:cubicBezTo>
                    <a:pt x="1675" y="1175"/>
                    <a:pt x="1675" y="1175"/>
                    <a:pt x="1675" y="1175"/>
                  </a:cubicBezTo>
                  <a:cubicBezTo>
                    <a:pt x="1675" y="1175"/>
                    <a:pt x="1683" y="1145"/>
                    <a:pt x="1682" y="1134"/>
                  </a:cubicBezTo>
                  <a:cubicBezTo>
                    <a:pt x="1681" y="1123"/>
                    <a:pt x="1669" y="1065"/>
                    <a:pt x="1669" y="1065"/>
                  </a:cubicBezTo>
                  <a:cubicBezTo>
                    <a:pt x="1674" y="1041"/>
                    <a:pt x="1674" y="1041"/>
                    <a:pt x="1674" y="1041"/>
                  </a:cubicBezTo>
                  <a:cubicBezTo>
                    <a:pt x="1674" y="1041"/>
                    <a:pt x="1665" y="1010"/>
                    <a:pt x="1668" y="1002"/>
                  </a:cubicBezTo>
                  <a:cubicBezTo>
                    <a:pt x="1671" y="994"/>
                    <a:pt x="1682" y="984"/>
                    <a:pt x="1682" y="984"/>
                  </a:cubicBezTo>
                  <a:cubicBezTo>
                    <a:pt x="1674" y="972"/>
                    <a:pt x="1674" y="972"/>
                    <a:pt x="1674" y="972"/>
                  </a:cubicBezTo>
                  <a:cubicBezTo>
                    <a:pt x="1674" y="972"/>
                    <a:pt x="1681" y="962"/>
                    <a:pt x="1685" y="962"/>
                  </a:cubicBezTo>
                  <a:cubicBezTo>
                    <a:pt x="1689" y="962"/>
                    <a:pt x="1698" y="981"/>
                    <a:pt x="1698" y="981"/>
                  </a:cubicBezTo>
                  <a:cubicBezTo>
                    <a:pt x="1698" y="981"/>
                    <a:pt x="1720" y="961"/>
                    <a:pt x="1727" y="951"/>
                  </a:cubicBezTo>
                  <a:cubicBezTo>
                    <a:pt x="1734" y="941"/>
                    <a:pt x="1739" y="897"/>
                    <a:pt x="1739" y="897"/>
                  </a:cubicBezTo>
                  <a:cubicBezTo>
                    <a:pt x="1739" y="897"/>
                    <a:pt x="1745" y="893"/>
                    <a:pt x="1751" y="889"/>
                  </a:cubicBezTo>
                  <a:cubicBezTo>
                    <a:pt x="1757" y="885"/>
                    <a:pt x="1762" y="863"/>
                    <a:pt x="1762" y="863"/>
                  </a:cubicBezTo>
                  <a:cubicBezTo>
                    <a:pt x="1762" y="863"/>
                    <a:pt x="1775" y="856"/>
                    <a:pt x="1782" y="855"/>
                  </a:cubicBezTo>
                  <a:cubicBezTo>
                    <a:pt x="1789" y="854"/>
                    <a:pt x="1789" y="834"/>
                    <a:pt x="1789" y="834"/>
                  </a:cubicBezTo>
                  <a:cubicBezTo>
                    <a:pt x="1789" y="834"/>
                    <a:pt x="1803" y="829"/>
                    <a:pt x="1816" y="811"/>
                  </a:cubicBezTo>
                  <a:cubicBezTo>
                    <a:pt x="1829" y="793"/>
                    <a:pt x="1844" y="746"/>
                    <a:pt x="1844" y="746"/>
                  </a:cubicBezTo>
                  <a:cubicBezTo>
                    <a:pt x="1844" y="746"/>
                    <a:pt x="1856" y="733"/>
                    <a:pt x="1857" y="727"/>
                  </a:cubicBezTo>
                  <a:cubicBezTo>
                    <a:pt x="1858" y="721"/>
                    <a:pt x="1852" y="705"/>
                    <a:pt x="1852" y="705"/>
                  </a:cubicBezTo>
                  <a:cubicBezTo>
                    <a:pt x="1852" y="705"/>
                    <a:pt x="1855" y="684"/>
                    <a:pt x="1855" y="667"/>
                  </a:cubicBezTo>
                  <a:close/>
                </a:path>
              </a:pathLst>
            </a:custGeom>
            <a:solidFill>
              <a:schemeClr val="accent6">
                <a:lumMod val="25000"/>
                <a:lumOff val="7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396" name="Freeform 19"/>
            <p:cNvSpPr>
              <a:spLocks noEditPoints="1"/>
            </p:cNvSpPr>
            <p:nvPr/>
          </p:nvSpPr>
          <p:spPr bwMode="auto">
            <a:xfrm>
              <a:off x="2740819" y="3865960"/>
              <a:ext cx="323850" cy="789384"/>
            </a:xfrm>
            <a:custGeom>
              <a:avLst/>
              <a:gdLst>
                <a:gd name="T0" fmla="*/ 2147483647 w 771"/>
                <a:gd name="T1" fmla="*/ 2147483647 h 2022"/>
                <a:gd name="T2" fmla="*/ 2147483647 w 771"/>
                <a:gd name="T3" fmla="*/ 2147483647 h 2022"/>
                <a:gd name="T4" fmla="*/ 2147483647 w 771"/>
                <a:gd name="T5" fmla="*/ 2147483647 h 2022"/>
                <a:gd name="T6" fmla="*/ 2147483647 w 771"/>
                <a:gd name="T7" fmla="*/ 2147483647 h 2022"/>
                <a:gd name="T8" fmla="*/ 2147483647 w 771"/>
                <a:gd name="T9" fmla="*/ 2147483647 h 2022"/>
                <a:gd name="T10" fmla="*/ 2147483647 w 771"/>
                <a:gd name="T11" fmla="*/ 2147483647 h 2022"/>
                <a:gd name="T12" fmla="*/ 2147483647 w 771"/>
                <a:gd name="T13" fmla="*/ 2147483647 h 2022"/>
                <a:gd name="T14" fmla="*/ 2147483647 w 771"/>
                <a:gd name="T15" fmla="*/ 2147483647 h 2022"/>
                <a:gd name="T16" fmla="*/ 2147483647 w 771"/>
                <a:gd name="T17" fmla="*/ 2147483647 h 2022"/>
                <a:gd name="T18" fmla="*/ 2147483647 w 771"/>
                <a:gd name="T19" fmla="*/ 2147483647 h 2022"/>
                <a:gd name="T20" fmla="*/ 2147483647 w 771"/>
                <a:gd name="T21" fmla="*/ 2147483647 h 2022"/>
                <a:gd name="T22" fmla="*/ 2147483647 w 771"/>
                <a:gd name="T23" fmla="*/ 2147483647 h 2022"/>
                <a:gd name="T24" fmla="*/ 2147483647 w 771"/>
                <a:gd name="T25" fmla="*/ 2147483647 h 2022"/>
                <a:gd name="T26" fmla="*/ 2147483647 w 771"/>
                <a:gd name="T27" fmla="*/ 2147483647 h 2022"/>
                <a:gd name="T28" fmla="*/ 2147483647 w 771"/>
                <a:gd name="T29" fmla="*/ 2147483647 h 2022"/>
                <a:gd name="T30" fmla="*/ 2147483647 w 771"/>
                <a:gd name="T31" fmla="*/ 2147483647 h 2022"/>
                <a:gd name="T32" fmla="*/ 2147483647 w 771"/>
                <a:gd name="T33" fmla="*/ 2147483647 h 2022"/>
                <a:gd name="T34" fmla="*/ 2147483647 w 771"/>
                <a:gd name="T35" fmla="*/ 2147483647 h 2022"/>
                <a:gd name="T36" fmla="*/ 2147483647 w 771"/>
                <a:gd name="T37" fmla="*/ 2147483647 h 2022"/>
                <a:gd name="T38" fmla="*/ 2147483647 w 771"/>
                <a:gd name="T39" fmla="*/ 2147483647 h 2022"/>
                <a:gd name="T40" fmla="*/ 2147483647 w 771"/>
                <a:gd name="T41" fmla="*/ 2147483647 h 2022"/>
                <a:gd name="T42" fmla="*/ 2147483647 w 771"/>
                <a:gd name="T43" fmla="*/ 2147483647 h 2022"/>
                <a:gd name="T44" fmla="*/ 2147483647 w 771"/>
                <a:gd name="T45" fmla="*/ 2147483647 h 2022"/>
                <a:gd name="T46" fmla="*/ 2147483647 w 771"/>
                <a:gd name="T47" fmla="*/ 2147483647 h 2022"/>
                <a:gd name="T48" fmla="*/ 2147483647 w 771"/>
                <a:gd name="T49" fmla="*/ 2147483647 h 2022"/>
                <a:gd name="T50" fmla="*/ 2147483647 w 771"/>
                <a:gd name="T51" fmla="*/ 2147483647 h 2022"/>
                <a:gd name="T52" fmla="*/ 2147483647 w 771"/>
                <a:gd name="T53" fmla="*/ 2147483647 h 2022"/>
                <a:gd name="T54" fmla="*/ 2147483647 w 771"/>
                <a:gd name="T55" fmla="*/ 2147483647 h 2022"/>
                <a:gd name="T56" fmla="*/ 2147483647 w 771"/>
                <a:gd name="T57" fmla="*/ 2147483647 h 2022"/>
                <a:gd name="T58" fmla="*/ 2147483647 w 771"/>
                <a:gd name="T59" fmla="*/ 2147483647 h 2022"/>
                <a:gd name="T60" fmla="*/ 2147483647 w 771"/>
                <a:gd name="T61" fmla="*/ 2147483647 h 2022"/>
                <a:gd name="T62" fmla="*/ 2147483647 w 771"/>
                <a:gd name="T63" fmla="*/ 2147483647 h 2022"/>
                <a:gd name="T64" fmla="*/ 2147483647 w 771"/>
                <a:gd name="T65" fmla="*/ 2147483647 h 2022"/>
                <a:gd name="T66" fmla="*/ 2147483647 w 771"/>
                <a:gd name="T67" fmla="*/ 2147483647 h 2022"/>
                <a:gd name="T68" fmla="*/ 2147483647 w 771"/>
                <a:gd name="T69" fmla="*/ 2147483647 h 2022"/>
                <a:gd name="T70" fmla="*/ 2147483647 w 771"/>
                <a:gd name="T71" fmla="*/ 2147483647 h 2022"/>
                <a:gd name="T72" fmla="*/ 2147483647 w 771"/>
                <a:gd name="T73" fmla="*/ 2147483647 h 2022"/>
                <a:gd name="T74" fmla="*/ 2147483647 w 771"/>
                <a:gd name="T75" fmla="*/ 2147483647 h 2022"/>
                <a:gd name="T76" fmla="*/ 2147483647 w 771"/>
                <a:gd name="T77" fmla="*/ 2147483647 h 2022"/>
                <a:gd name="T78" fmla="*/ 2147483647 w 771"/>
                <a:gd name="T79" fmla="*/ 2147483647 h 2022"/>
                <a:gd name="T80" fmla="*/ 2147483647 w 771"/>
                <a:gd name="T81" fmla="*/ 2147483647 h 2022"/>
                <a:gd name="T82" fmla="*/ 2147483647 w 771"/>
                <a:gd name="T83" fmla="*/ 2147483647 h 2022"/>
                <a:gd name="T84" fmla="*/ 2147483647 w 771"/>
                <a:gd name="T85" fmla="*/ 2147483647 h 2022"/>
                <a:gd name="T86" fmla="*/ 2147483647 w 771"/>
                <a:gd name="T87" fmla="*/ 2147483647 h 2022"/>
                <a:gd name="T88" fmla="*/ 2147483647 w 771"/>
                <a:gd name="T89" fmla="*/ 2147483647 h 2022"/>
                <a:gd name="T90" fmla="*/ 2147483647 w 771"/>
                <a:gd name="T91" fmla="*/ 2147483647 h 2022"/>
                <a:gd name="T92" fmla="*/ 2147483647 w 771"/>
                <a:gd name="T93" fmla="*/ 2147483647 h 2022"/>
                <a:gd name="T94" fmla="*/ 2147483647 w 771"/>
                <a:gd name="T95" fmla="*/ 2147483647 h 2022"/>
                <a:gd name="T96" fmla="*/ 2147483647 w 771"/>
                <a:gd name="T97" fmla="*/ 2147483647 h 2022"/>
                <a:gd name="T98" fmla="*/ 2147483647 w 771"/>
                <a:gd name="T99" fmla="*/ 2147483647 h 2022"/>
                <a:gd name="T100" fmla="*/ 2147483647 w 771"/>
                <a:gd name="T101" fmla="*/ 2147483647 h 2022"/>
                <a:gd name="T102" fmla="*/ 2147483647 w 771"/>
                <a:gd name="T103" fmla="*/ 2147483647 h 2022"/>
                <a:gd name="T104" fmla="*/ 2147483647 w 771"/>
                <a:gd name="T105" fmla="*/ 2147483647 h 2022"/>
                <a:gd name="T106" fmla="*/ 2147483647 w 771"/>
                <a:gd name="T107" fmla="*/ 2147483647 h 2022"/>
                <a:gd name="T108" fmla="*/ 2147483647 w 771"/>
                <a:gd name="T109" fmla="*/ 2147483647 h 2022"/>
                <a:gd name="T110" fmla="*/ 2147483647 w 771"/>
                <a:gd name="T111" fmla="*/ 2147483647 h 2022"/>
                <a:gd name="T112" fmla="*/ 2147483647 w 771"/>
                <a:gd name="T113" fmla="*/ 2147483647 h 2022"/>
                <a:gd name="T114" fmla="*/ 2147483647 w 771"/>
                <a:gd name="T115" fmla="*/ 2147483647 h 2022"/>
                <a:gd name="T116" fmla="*/ 2147483647 w 771"/>
                <a:gd name="T117" fmla="*/ 2147483647 h 2022"/>
                <a:gd name="T118" fmla="*/ 2147483647 w 771"/>
                <a:gd name="T119" fmla="*/ 2147483647 h 2022"/>
                <a:gd name="T120" fmla="*/ 2147483647 w 771"/>
                <a:gd name="T121" fmla="*/ 2147483647 h 202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771"/>
                <a:gd name="T184" fmla="*/ 0 h 2022"/>
                <a:gd name="T185" fmla="*/ 771 w 771"/>
                <a:gd name="T186" fmla="*/ 2022 h 2022"/>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771" h="2022">
                  <a:moveTo>
                    <a:pt x="677" y="1942"/>
                  </a:moveTo>
                  <a:cubicBezTo>
                    <a:pt x="625" y="1916"/>
                    <a:pt x="625" y="1903"/>
                    <a:pt x="625" y="1903"/>
                  </a:cubicBezTo>
                  <a:cubicBezTo>
                    <a:pt x="602" y="1903"/>
                    <a:pt x="602" y="1903"/>
                    <a:pt x="602" y="1903"/>
                  </a:cubicBezTo>
                  <a:cubicBezTo>
                    <a:pt x="606" y="1892"/>
                    <a:pt x="606" y="1892"/>
                    <a:pt x="606" y="1892"/>
                  </a:cubicBezTo>
                  <a:cubicBezTo>
                    <a:pt x="580" y="1866"/>
                    <a:pt x="580" y="1866"/>
                    <a:pt x="580" y="1866"/>
                  </a:cubicBezTo>
                  <a:cubicBezTo>
                    <a:pt x="559" y="1872"/>
                    <a:pt x="559" y="1872"/>
                    <a:pt x="559" y="1872"/>
                  </a:cubicBezTo>
                  <a:cubicBezTo>
                    <a:pt x="550" y="1864"/>
                    <a:pt x="550" y="1864"/>
                    <a:pt x="550" y="1864"/>
                  </a:cubicBezTo>
                  <a:cubicBezTo>
                    <a:pt x="543" y="1876"/>
                    <a:pt x="543" y="1876"/>
                    <a:pt x="543" y="1876"/>
                  </a:cubicBezTo>
                  <a:cubicBezTo>
                    <a:pt x="530" y="1879"/>
                    <a:pt x="530" y="1879"/>
                    <a:pt x="530" y="1879"/>
                  </a:cubicBezTo>
                  <a:cubicBezTo>
                    <a:pt x="531" y="1890"/>
                    <a:pt x="531" y="1890"/>
                    <a:pt x="531" y="1890"/>
                  </a:cubicBezTo>
                  <a:cubicBezTo>
                    <a:pt x="520" y="1892"/>
                    <a:pt x="520" y="1892"/>
                    <a:pt x="520" y="1892"/>
                  </a:cubicBezTo>
                  <a:cubicBezTo>
                    <a:pt x="521" y="1910"/>
                    <a:pt x="521" y="1910"/>
                    <a:pt x="521" y="1910"/>
                  </a:cubicBezTo>
                  <a:cubicBezTo>
                    <a:pt x="534" y="1923"/>
                    <a:pt x="557" y="1900"/>
                    <a:pt x="557" y="1900"/>
                  </a:cubicBezTo>
                  <a:cubicBezTo>
                    <a:pt x="572" y="1906"/>
                    <a:pt x="572" y="1906"/>
                    <a:pt x="572" y="1906"/>
                  </a:cubicBezTo>
                  <a:cubicBezTo>
                    <a:pt x="572" y="1919"/>
                    <a:pt x="572" y="1919"/>
                    <a:pt x="572" y="1919"/>
                  </a:cubicBezTo>
                  <a:cubicBezTo>
                    <a:pt x="572" y="1919"/>
                    <a:pt x="541" y="1934"/>
                    <a:pt x="552" y="1938"/>
                  </a:cubicBezTo>
                  <a:cubicBezTo>
                    <a:pt x="562" y="1942"/>
                    <a:pt x="615" y="1960"/>
                    <a:pt x="615" y="1960"/>
                  </a:cubicBezTo>
                  <a:cubicBezTo>
                    <a:pt x="605" y="1974"/>
                    <a:pt x="605" y="1974"/>
                    <a:pt x="605" y="1974"/>
                  </a:cubicBezTo>
                  <a:cubicBezTo>
                    <a:pt x="605" y="1974"/>
                    <a:pt x="602" y="1961"/>
                    <a:pt x="592" y="1961"/>
                  </a:cubicBezTo>
                  <a:cubicBezTo>
                    <a:pt x="582" y="1961"/>
                    <a:pt x="579" y="1968"/>
                    <a:pt x="579" y="1968"/>
                  </a:cubicBezTo>
                  <a:cubicBezTo>
                    <a:pt x="567" y="1954"/>
                    <a:pt x="567" y="1954"/>
                    <a:pt x="567" y="1954"/>
                  </a:cubicBezTo>
                  <a:cubicBezTo>
                    <a:pt x="556" y="1958"/>
                    <a:pt x="556" y="1958"/>
                    <a:pt x="556" y="1958"/>
                  </a:cubicBezTo>
                  <a:cubicBezTo>
                    <a:pt x="565" y="1965"/>
                    <a:pt x="565" y="1965"/>
                    <a:pt x="565" y="1965"/>
                  </a:cubicBezTo>
                  <a:cubicBezTo>
                    <a:pt x="544" y="1962"/>
                    <a:pt x="544" y="1962"/>
                    <a:pt x="544" y="1962"/>
                  </a:cubicBezTo>
                  <a:cubicBezTo>
                    <a:pt x="544" y="1962"/>
                    <a:pt x="550" y="1978"/>
                    <a:pt x="566" y="1978"/>
                  </a:cubicBezTo>
                  <a:cubicBezTo>
                    <a:pt x="582" y="1978"/>
                    <a:pt x="595" y="1978"/>
                    <a:pt x="595" y="1978"/>
                  </a:cubicBezTo>
                  <a:cubicBezTo>
                    <a:pt x="595" y="1978"/>
                    <a:pt x="611" y="1984"/>
                    <a:pt x="621" y="1983"/>
                  </a:cubicBezTo>
                  <a:cubicBezTo>
                    <a:pt x="631" y="1981"/>
                    <a:pt x="676" y="1981"/>
                    <a:pt x="690" y="1981"/>
                  </a:cubicBezTo>
                  <a:cubicBezTo>
                    <a:pt x="705" y="1981"/>
                    <a:pt x="725" y="1994"/>
                    <a:pt x="725" y="1994"/>
                  </a:cubicBezTo>
                  <a:cubicBezTo>
                    <a:pt x="746" y="1983"/>
                    <a:pt x="746" y="1983"/>
                    <a:pt x="746" y="1983"/>
                  </a:cubicBezTo>
                  <a:cubicBezTo>
                    <a:pt x="758" y="1987"/>
                    <a:pt x="758" y="1987"/>
                    <a:pt x="758" y="1987"/>
                  </a:cubicBezTo>
                  <a:cubicBezTo>
                    <a:pt x="770" y="1986"/>
                    <a:pt x="770" y="1986"/>
                    <a:pt x="770" y="1986"/>
                  </a:cubicBezTo>
                  <a:cubicBezTo>
                    <a:pt x="771" y="1970"/>
                    <a:pt x="771" y="1970"/>
                    <a:pt x="771" y="1970"/>
                  </a:cubicBezTo>
                  <a:cubicBezTo>
                    <a:pt x="771" y="1970"/>
                    <a:pt x="729" y="1968"/>
                    <a:pt x="677" y="1942"/>
                  </a:cubicBezTo>
                  <a:close/>
                  <a:moveTo>
                    <a:pt x="658" y="1993"/>
                  </a:moveTo>
                  <a:cubicBezTo>
                    <a:pt x="676" y="2003"/>
                    <a:pt x="676" y="2003"/>
                    <a:pt x="676" y="2003"/>
                  </a:cubicBezTo>
                  <a:cubicBezTo>
                    <a:pt x="712" y="2006"/>
                    <a:pt x="712" y="2006"/>
                    <a:pt x="712" y="2006"/>
                  </a:cubicBezTo>
                  <a:cubicBezTo>
                    <a:pt x="693" y="1988"/>
                    <a:pt x="693" y="1988"/>
                    <a:pt x="693" y="1988"/>
                  </a:cubicBezTo>
                  <a:lnTo>
                    <a:pt x="658" y="1993"/>
                  </a:lnTo>
                  <a:close/>
                  <a:moveTo>
                    <a:pt x="638" y="1997"/>
                  </a:moveTo>
                  <a:cubicBezTo>
                    <a:pt x="644" y="1991"/>
                    <a:pt x="644" y="1991"/>
                    <a:pt x="644" y="1991"/>
                  </a:cubicBezTo>
                  <a:cubicBezTo>
                    <a:pt x="617" y="1988"/>
                    <a:pt x="617" y="1988"/>
                    <a:pt x="617" y="1988"/>
                  </a:cubicBezTo>
                  <a:cubicBezTo>
                    <a:pt x="593" y="1988"/>
                    <a:pt x="593" y="1988"/>
                    <a:pt x="593" y="1988"/>
                  </a:cubicBezTo>
                  <a:cubicBezTo>
                    <a:pt x="602" y="2012"/>
                    <a:pt x="602" y="2012"/>
                    <a:pt x="602" y="2012"/>
                  </a:cubicBezTo>
                  <a:cubicBezTo>
                    <a:pt x="625" y="2014"/>
                    <a:pt x="625" y="2014"/>
                    <a:pt x="625" y="2014"/>
                  </a:cubicBezTo>
                  <a:cubicBezTo>
                    <a:pt x="619" y="2004"/>
                    <a:pt x="619" y="2004"/>
                    <a:pt x="619" y="2004"/>
                  </a:cubicBezTo>
                  <a:cubicBezTo>
                    <a:pt x="625" y="2000"/>
                    <a:pt x="625" y="2000"/>
                    <a:pt x="625" y="2000"/>
                  </a:cubicBezTo>
                  <a:cubicBezTo>
                    <a:pt x="632" y="2010"/>
                    <a:pt x="632" y="2010"/>
                    <a:pt x="632" y="2010"/>
                  </a:cubicBezTo>
                  <a:cubicBezTo>
                    <a:pt x="663" y="2010"/>
                    <a:pt x="663" y="2010"/>
                    <a:pt x="663" y="2010"/>
                  </a:cubicBezTo>
                  <a:cubicBezTo>
                    <a:pt x="673" y="2022"/>
                    <a:pt x="673" y="2022"/>
                    <a:pt x="673" y="2022"/>
                  </a:cubicBezTo>
                  <a:cubicBezTo>
                    <a:pt x="686" y="2022"/>
                    <a:pt x="686" y="2022"/>
                    <a:pt x="686" y="2022"/>
                  </a:cubicBezTo>
                  <a:cubicBezTo>
                    <a:pt x="666" y="2001"/>
                    <a:pt x="666" y="2001"/>
                    <a:pt x="666" y="2001"/>
                  </a:cubicBezTo>
                  <a:lnTo>
                    <a:pt x="638" y="1997"/>
                  </a:lnTo>
                  <a:close/>
                  <a:moveTo>
                    <a:pt x="537" y="1967"/>
                  </a:moveTo>
                  <a:cubicBezTo>
                    <a:pt x="495" y="1962"/>
                    <a:pt x="495" y="1962"/>
                    <a:pt x="495" y="1962"/>
                  </a:cubicBezTo>
                  <a:cubicBezTo>
                    <a:pt x="500" y="1974"/>
                    <a:pt x="500" y="1974"/>
                    <a:pt x="500" y="1974"/>
                  </a:cubicBezTo>
                  <a:cubicBezTo>
                    <a:pt x="527" y="1973"/>
                    <a:pt x="527" y="1973"/>
                    <a:pt x="527" y="1973"/>
                  </a:cubicBezTo>
                  <a:cubicBezTo>
                    <a:pt x="537" y="1987"/>
                    <a:pt x="537" y="1987"/>
                    <a:pt x="537" y="1987"/>
                  </a:cubicBezTo>
                  <a:cubicBezTo>
                    <a:pt x="575" y="2003"/>
                    <a:pt x="575" y="2003"/>
                    <a:pt x="575" y="2003"/>
                  </a:cubicBezTo>
                  <a:cubicBezTo>
                    <a:pt x="552" y="1983"/>
                    <a:pt x="552" y="1983"/>
                    <a:pt x="552" y="1983"/>
                  </a:cubicBezTo>
                  <a:lnTo>
                    <a:pt x="537" y="1967"/>
                  </a:lnTo>
                  <a:close/>
                  <a:moveTo>
                    <a:pt x="534" y="1924"/>
                  </a:moveTo>
                  <a:cubicBezTo>
                    <a:pt x="526" y="1935"/>
                    <a:pt x="526" y="1935"/>
                    <a:pt x="526" y="1935"/>
                  </a:cubicBezTo>
                  <a:cubicBezTo>
                    <a:pt x="530" y="1955"/>
                    <a:pt x="530" y="1955"/>
                    <a:pt x="530" y="1955"/>
                  </a:cubicBezTo>
                  <a:cubicBezTo>
                    <a:pt x="546" y="1949"/>
                    <a:pt x="546" y="1949"/>
                    <a:pt x="546" y="1949"/>
                  </a:cubicBezTo>
                  <a:lnTo>
                    <a:pt x="534" y="1924"/>
                  </a:lnTo>
                  <a:close/>
                  <a:moveTo>
                    <a:pt x="515" y="1954"/>
                  </a:moveTo>
                  <a:cubicBezTo>
                    <a:pt x="513" y="1942"/>
                    <a:pt x="513" y="1942"/>
                    <a:pt x="513" y="1942"/>
                  </a:cubicBezTo>
                  <a:cubicBezTo>
                    <a:pt x="479" y="1934"/>
                    <a:pt x="479" y="1934"/>
                    <a:pt x="479" y="1934"/>
                  </a:cubicBezTo>
                  <a:cubicBezTo>
                    <a:pt x="471" y="1945"/>
                    <a:pt x="471" y="1945"/>
                    <a:pt x="471" y="1945"/>
                  </a:cubicBezTo>
                  <a:cubicBezTo>
                    <a:pt x="472" y="1958"/>
                    <a:pt x="472" y="1958"/>
                    <a:pt x="472" y="1958"/>
                  </a:cubicBezTo>
                  <a:cubicBezTo>
                    <a:pt x="495" y="1949"/>
                    <a:pt x="495" y="1949"/>
                    <a:pt x="495" y="1949"/>
                  </a:cubicBezTo>
                  <a:lnTo>
                    <a:pt x="515" y="1954"/>
                  </a:lnTo>
                  <a:close/>
                  <a:moveTo>
                    <a:pt x="407" y="1848"/>
                  </a:moveTo>
                  <a:cubicBezTo>
                    <a:pt x="407" y="1848"/>
                    <a:pt x="381" y="1835"/>
                    <a:pt x="378" y="1847"/>
                  </a:cubicBezTo>
                  <a:cubicBezTo>
                    <a:pt x="375" y="1859"/>
                    <a:pt x="371" y="1874"/>
                    <a:pt x="375" y="1874"/>
                  </a:cubicBezTo>
                  <a:cubicBezTo>
                    <a:pt x="380" y="1874"/>
                    <a:pt x="397" y="1867"/>
                    <a:pt x="397" y="1867"/>
                  </a:cubicBezTo>
                  <a:cubicBezTo>
                    <a:pt x="399" y="1883"/>
                    <a:pt x="399" y="1883"/>
                    <a:pt x="399" y="1883"/>
                  </a:cubicBezTo>
                  <a:cubicBezTo>
                    <a:pt x="420" y="1873"/>
                    <a:pt x="420" y="1873"/>
                    <a:pt x="420" y="1873"/>
                  </a:cubicBezTo>
                  <a:cubicBezTo>
                    <a:pt x="409" y="1863"/>
                    <a:pt x="409" y="1863"/>
                    <a:pt x="409" y="1863"/>
                  </a:cubicBezTo>
                  <a:cubicBezTo>
                    <a:pt x="413" y="1851"/>
                    <a:pt x="413" y="1851"/>
                    <a:pt x="413" y="1851"/>
                  </a:cubicBezTo>
                  <a:lnTo>
                    <a:pt x="407" y="1848"/>
                  </a:lnTo>
                  <a:close/>
                  <a:moveTo>
                    <a:pt x="368" y="1886"/>
                  </a:moveTo>
                  <a:cubicBezTo>
                    <a:pt x="345" y="1873"/>
                    <a:pt x="345" y="1873"/>
                    <a:pt x="345" y="1873"/>
                  </a:cubicBezTo>
                  <a:cubicBezTo>
                    <a:pt x="362" y="1892"/>
                    <a:pt x="362" y="1892"/>
                    <a:pt x="362" y="1892"/>
                  </a:cubicBezTo>
                  <a:cubicBezTo>
                    <a:pt x="393" y="1896"/>
                    <a:pt x="393" y="1896"/>
                    <a:pt x="393" y="1896"/>
                  </a:cubicBezTo>
                  <a:cubicBezTo>
                    <a:pt x="404" y="1903"/>
                    <a:pt x="404" y="1903"/>
                    <a:pt x="404" y="1903"/>
                  </a:cubicBezTo>
                  <a:cubicBezTo>
                    <a:pt x="393" y="1889"/>
                    <a:pt x="393" y="1889"/>
                    <a:pt x="393" y="1889"/>
                  </a:cubicBezTo>
                  <a:lnTo>
                    <a:pt x="368" y="1886"/>
                  </a:lnTo>
                  <a:close/>
                  <a:moveTo>
                    <a:pt x="368" y="1835"/>
                  </a:moveTo>
                  <a:cubicBezTo>
                    <a:pt x="355" y="1822"/>
                    <a:pt x="355" y="1822"/>
                    <a:pt x="355" y="1822"/>
                  </a:cubicBezTo>
                  <a:cubicBezTo>
                    <a:pt x="351" y="1844"/>
                    <a:pt x="351" y="1844"/>
                    <a:pt x="351" y="1844"/>
                  </a:cubicBezTo>
                  <a:cubicBezTo>
                    <a:pt x="336" y="1848"/>
                    <a:pt x="336" y="1848"/>
                    <a:pt x="336" y="1848"/>
                  </a:cubicBezTo>
                  <a:cubicBezTo>
                    <a:pt x="365" y="1860"/>
                    <a:pt x="365" y="1860"/>
                    <a:pt x="365" y="1860"/>
                  </a:cubicBezTo>
                  <a:lnTo>
                    <a:pt x="368" y="1835"/>
                  </a:lnTo>
                  <a:close/>
                  <a:moveTo>
                    <a:pt x="296" y="1827"/>
                  </a:moveTo>
                  <a:cubicBezTo>
                    <a:pt x="319" y="1848"/>
                    <a:pt x="319" y="1848"/>
                    <a:pt x="319" y="1848"/>
                  </a:cubicBezTo>
                  <a:cubicBezTo>
                    <a:pt x="326" y="1841"/>
                    <a:pt x="326" y="1841"/>
                    <a:pt x="326" y="1841"/>
                  </a:cubicBezTo>
                  <a:cubicBezTo>
                    <a:pt x="306" y="1818"/>
                    <a:pt x="306" y="1818"/>
                    <a:pt x="306" y="1818"/>
                  </a:cubicBezTo>
                  <a:lnTo>
                    <a:pt x="296" y="1827"/>
                  </a:lnTo>
                  <a:close/>
                  <a:moveTo>
                    <a:pt x="342" y="1820"/>
                  </a:moveTo>
                  <a:cubicBezTo>
                    <a:pt x="335" y="1814"/>
                    <a:pt x="335" y="1814"/>
                    <a:pt x="335" y="1814"/>
                  </a:cubicBezTo>
                  <a:cubicBezTo>
                    <a:pt x="329" y="1824"/>
                    <a:pt x="329" y="1824"/>
                    <a:pt x="329" y="1824"/>
                  </a:cubicBezTo>
                  <a:cubicBezTo>
                    <a:pt x="336" y="1833"/>
                    <a:pt x="336" y="1833"/>
                    <a:pt x="336" y="1833"/>
                  </a:cubicBezTo>
                  <a:lnTo>
                    <a:pt x="342" y="1820"/>
                  </a:lnTo>
                  <a:close/>
                  <a:moveTo>
                    <a:pt x="303" y="1805"/>
                  </a:moveTo>
                  <a:cubicBezTo>
                    <a:pt x="306" y="1788"/>
                    <a:pt x="306" y="1788"/>
                    <a:pt x="306" y="1788"/>
                  </a:cubicBezTo>
                  <a:cubicBezTo>
                    <a:pt x="303" y="1763"/>
                    <a:pt x="303" y="1763"/>
                    <a:pt x="303" y="1763"/>
                  </a:cubicBezTo>
                  <a:cubicBezTo>
                    <a:pt x="292" y="1759"/>
                    <a:pt x="292" y="1759"/>
                    <a:pt x="292" y="1759"/>
                  </a:cubicBezTo>
                  <a:cubicBezTo>
                    <a:pt x="292" y="1770"/>
                    <a:pt x="292" y="1770"/>
                    <a:pt x="292" y="1770"/>
                  </a:cubicBezTo>
                  <a:cubicBezTo>
                    <a:pt x="270" y="1766"/>
                    <a:pt x="270" y="1766"/>
                    <a:pt x="270" y="1766"/>
                  </a:cubicBezTo>
                  <a:cubicBezTo>
                    <a:pt x="287" y="1789"/>
                    <a:pt x="287" y="1789"/>
                    <a:pt x="287" y="1789"/>
                  </a:cubicBezTo>
                  <a:cubicBezTo>
                    <a:pt x="283" y="1818"/>
                    <a:pt x="283" y="1818"/>
                    <a:pt x="283" y="1818"/>
                  </a:cubicBezTo>
                  <a:lnTo>
                    <a:pt x="303" y="1805"/>
                  </a:lnTo>
                  <a:close/>
                  <a:moveTo>
                    <a:pt x="243" y="1752"/>
                  </a:moveTo>
                  <a:cubicBezTo>
                    <a:pt x="254" y="1753"/>
                    <a:pt x="254" y="1753"/>
                    <a:pt x="254" y="1753"/>
                  </a:cubicBezTo>
                  <a:cubicBezTo>
                    <a:pt x="261" y="1775"/>
                    <a:pt x="261" y="1775"/>
                    <a:pt x="261" y="1775"/>
                  </a:cubicBezTo>
                  <a:cubicBezTo>
                    <a:pt x="266" y="1755"/>
                    <a:pt x="266" y="1755"/>
                    <a:pt x="266" y="1755"/>
                  </a:cubicBezTo>
                  <a:cubicBezTo>
                    <a:pt x="267" y="1739"/>
                    <a:pt x="267" y="1739"/>
                    <a:pt x="267" y="1739"/>
                  </a:cubicBezTo>
                  <a:cubicBezTo>
                    <a:pt x="250" y="1734"/>
                    <a:pt x="250" y="1734"/>
                    <a:pt x="250" y="1734"/>
                  </a:cubicBezTo>
                  <a:lnTo>
                    <a:pt x="243" y="1752"/>
                  </a:lnTo>
                  <a:close/>
                  <a:moveTo>
                    <a:pt x="248" y="1727"/>
                  </a:moveTo>
                  <a:cubicBezTo>
                    <a:pt x="253" y="1726"/>
                    <a:pt x="256" y="1717"/>
                    <a:pt x="256" y="1717"/>
                  </a:cubicBezTo>
                  <a:cubicBezTo>
                    <a:pt x="276" y="1734"/>
                    <a:pt x="276" y="1734"/>
                    <a:pt x="276" y="1734"/>
                  </a:cubicBezTo>
                  <a:cubicBezTo>
                    <a:pt x="277" y="1718"/>
                    <a:pt x="277" y="1718"/>
                    <a:pt x="277" y="1718"/>
                  </a:cubicBezTo>
                  <a:cubicBezTo>
                    <a:pt x="257" y="1697"/>
                    <a:pt x="257" y="1697"/>
                    <a:pt x="257" y="1697"/>
                  </a:cubicBezTo>
                  <a:cubicBezTo>
                    <a:pt x="257" y="1697"/>
                    <a:pt x="241" y="1674"/>
                    <a:pt x="241" y="1662"/>
                  </a:cubicBezTo>
                  <a:cubicBezTo>
                    <a:pt x="241" y="1651"/>
                    <a:pt x="230" y="1639"/>
                    <a:pt x="219" y="1633"/>
                  </a:cubicBezTo>
                  <a:cubicBezTo>
                    <a:pt x="209" y="1628"/>
                    <a:pt x="209" y="1639"/>
                    <a:pt x="209" y="1639"/>
                  </a:cubicBezTo>
                  <a:cubicBezTo>
                    <a:pt x="195" y="1635"/>
                    <a:pt x="195" y="1635"/>
                    <a:pt x="195" y="1635"/>
                  </a:cubicBezTo>
                  <a:cubicBezTo>
                    <a:pt x="195" y="1635"/>
                    <a:pt x="180" y="1662"/>
                    <a:pt x="191" y="1662"/>
                  </a:cubicBezTo>
                  <a:cubicBezTo>
                    <a:pt x="201" y="1662"/>
                    <a:pt x="221" y="1662"/>
                    <a:pt x="221" y="1662"/>
                  </a:cubicBezTo>
                  <a:cubicBezTo>
                    <a:pt x="208" y="1688"/>
                    <a:pt x="208" y="1688"/>
                    <a:pt x="208" y="1688"/>
                  </a:cubicBezTo>
                  <a:cubicBezTo>
                    <a:pt x="217" y="1688"/>
                    <a:pt x="217" y="1688"/>
                    <a:pt x="217" y="1688"/>
                  </a:cubicBezTo>
                  <a:cubicBezTo>
                    <a:pt x="231" y="1675"/>
                    <a:pt x="231" y="1675"/>
                    <a:pt x="231" y="1675"/>
                  </a:cubicBezTo>
                  <a:cubicBezTo>
                    <a:pt x="230" y="1691"/>
                    <a:pt x="230" y="1691"/>
                    <a:pt x="230" y="1691"/>
                  </a:cubicBezTo>
                  <a:cubicBezTo>
                    <a:pt x="230" y="1691"/>
                    <a:pt x="244" y="1729"/>
                    <a:pt x="248" y="1727"/>
                  </a:cubicBezTo>
                  <a:close/>
                  <a:moveTo>
                    <a:pt x="163" y="1391"/>
                  </a:moveTo>
                  <a:cubicBezTo>
                    <a:pt x="165" y="1359"/>
                    <a:pt x="165" y="1359"/>
                    <a:pt x="165" y="1359"/>
                  </a:cubicBezTo>
                  <a:cubicBezTo>
                    <a:pt x="144" y="1339"/>
                    <a:pt x="144" y="1339"/>
                    <a:pt x="144" y="1339"/>
                  </a:cubicBezTo>
                  <a:cubicBezTo>
                    <a:pt x="154" y="1329"/>
                    <a:pt x="154" y="1329"/>
                    <a:pt x="154" y="1329"/>
                  </a:cubicBezTo>
                  <a:cubicBezTo>
                    <a:pt x="140" y="1313"/>
                    <a:pt x="140" y="1313"/>
                    <a:pt x="140" y="1313"/>
                  </a:cubicBezTo>
                  <a:cubicBezTo>
                    <a:pt x="117" y="1304"/>
                    <a:pt x="117" y="1304"/>
                    <a:pt x="117" y="1304"/>
                  </a:cubicBezTo>
                  <a:cubicBezTo>
                    <a:pt x="117" y="1304"/>
                    <a:pt x="114" y="1340"/>
                    <a:pt x="123" y="1343"/>
                  </a:cubicBezTo>
                  <a:cubicBezTo>
                    <a:pt x="131" y="1346"/>
                    <a:pt x="137" y="1366"/>
                    <a:pt x="137" y="1366"/>
                  </a:cubicBezTo>
                  <a:cubicBezTo>
                    <a:pt x="133" y="1379"/>
                    <a:pt x="133" y="1379"/>
                    <a:pt x="133" y="1379"/>
                  </a:cubicBezTo>
                  <a:lnTo>
                    <a:pt x="163" y="1391"/>
                  </a:lnTo>
                  <a:close/>
                  <a:moveTo>
                    <a:pt x="163" y="1453"/>
                  </a:moveTo>
                  <a:cubicBezTo>
                    <a:pt x="170" y="1461"/>
                    <a:pt x="170" y="1461"/>
                    <a:pt x="170" y="1461"/>
                  </a:cubicBezTo>
                  <a:cubicBezTo>
                    <a:pt x="188" y="1461"/>
                    <a:pt x="188" y="1461"/>
                    <a:pt x="188" y="1461"/>
                  </a:cubicBezTo>
                  <a:cubicBezTo>
                    <a:pt x="195" y="1448"/>
                    <a:pt x="195" y="1448"/>
                    <a:pt x="195" y="1448"/>
                  </a:cubicBezTo>
                  <a:cubicBezTo>
                    <a:pt x="176" y="1453"/>
                    <a:pt x="176" y="1453"/>
                    <a:pt x="176" y="1453"/>
                  </a:cubicBezTo>
                  <a:lnTo>
                    <a:pt x="163" y="1453"/>
                  </a:lnTo>
                  <a:close/>
                  <a:moveTo>
                    <a:pt x="186" y="1483"/>
                  </a:moveTo>
                  <a:cubicBezTo>
                    <a:pt x="188" y="1495"/>
                    <a:pt x="188" y="1495"/>
                    <a:pt x="188" y="1495"/>
                  </a:cubicBezTo>
                  <a:cubicBezTo>
                    <a:pt x="204" y="1505"/>
                    <a:pt x="204" y="1505"/>
                    <a:pt x="204" y="1505"/>
                  </a:cubicBezTo>
                  <a:cubicBezTo>
                    <a:pt x="204" y="1489"/>
                    <a:pt x="204" y="1489"/>
                    <a:pt x="204" y="1489"/>
                  </a:cubicBezTo>
                  <a:cubicBezTo>
                    <a:pt x="195" y="1473"/>
                    <a:pt x="195" y="1473"/>
                    <a:pt x="195" y="1473"/>
                  </a:cubicBezTo>
                  <a:cubicBezTo>
                    <a:pt x="173" y="1474"/>
                    <a:pt x="173" y="1474"/>
                    <a:pt x="173" y="1474"/>
                  </a:cubicBezTo>
                  <a:lnTo>
                    <a:pt x="186" y="1483"/>
                  </a:lnTo>
                  <a:close/>
                  <a:moveTo>
                    <a:pt x="212" y="1463"/>
                  </a:moveTo>
                  <a:cubicBezTo>
                    <a:pt x="212" y="1463"/>
                    <a:pt x="244" y="1444"/>
                    <a:pt x="222" y="1440"/>
                  </a:cubicBezTo>
                  <a:cubicBezTo>
                    <a:pt x="201" y="1435"/>
                    <a:pt x="199" y="1463"/>
                    <a:pt x="212" y="1463"/>
                  </a:cubicBezTo>
                  <a:close/>
                  <a:moveTo>
                    <a:pt x="166" y="1409"/>
                  </a:moveTo>
                  <a:cubicBezTo>
                    <a:pt x="152" y="1420"/>
                    <a:pt x="159" y="1430"/>
                    <a:pt x="169" y="1427"/>
                  </a:cubicBezTo>
                  <a:cubicBezTo>
                    <a:pt x="181" y="1423"/>
                    <a:pt x="180" y="1399"/>
                    <a:pt x="166" y="1409"/>
                  </a:cubicBezTo>
                  <a:close/>
                  <a:moveTo>
                    <a:pt x="156" y="1437"/>
                  </a:moveTo>
                  <a:cubicBezTo>
                    <a:pt x="143" y="1440"/>
                    <a:pt x="143" y="1440"/>
                    <a:pt x="143" y="1440"/>
                  </a:cubicBezTo>
                  <a:cubicBezTo>
                    <a:pt x="150" y="1453"/>
                    <a:pt x="150" y="1453"/>
                    <a:pt x="150" y="1453"/>
                  </a:cubicBezTo>
                  <a:lnTo>
                    <a:pt x="156" y="1437"/>
                  </a:lnTo>
                  <a:close/>
                  <a:moveTo>
                    <a:pt x="476" y="1919"/>
                  </a:moveTo>
                  <a:cubicBezTo>
                    <a:pt x="485" y="1915"/>
                    <a:pt x="484" y="1925"/>
                    <a:pt x="484" y="1925"/>
                  </a:cubicBezTo>
                  <a:cubicBezTo>
                    <a:pt x="484" y="1925"/>
                    <a:pt x="499" y="1928"/>
                    <a:pt x="514" y="1925"/>
                  </a:cubicBezTo>
                  <a:cubicBezTo>
                    <a:pt x="528" y="1921"/>
                    <a:pt x="498" y="1899"/>
                    <a:pt x="498" y="1899"/>
                  </a:cubicBezTo>
                  <a:cubicBezTo>
                    <a:pt x="498" y="1874"/>
                    <a:pt x="498" y="1874"/>
                    <a:pt x="498" y="1874"/>
                  </a:cubicBezTo>
                  <a:cubicBezTo>
                    <a:pt x="523" y="1872"/>
                    <a:pt x="523" y="1872"/>
                    <a:pt x="523" y="1872"/>
                  </a:cubicBezTo>
                  <a:cubicBezTo>
                    <a:pt x="521" y="1860"/>
                    <a:pt x="521" y="1860"/>
                    <a:pt x="521" y="1860"/>
                  </a:cubicBezTo>
                  <a:cubicBezTo>
                    <a:pt x="537" y="1862"/>
                    <a:pt x="537" y="1862"/>
                    <a:pt x="537" y="1862"/>
                  </a:cubicBezTo>
                  <a:cubicBezTo>
                    <a:pt x="542" y="1850"/>
                    <a:pt x="542" y="1850"/>
                    <a:pt x="542" y="1850"/>
                  </a:cubicBezTo>
                  <a:cubicBezTo>
                    <a:pt x="527" y="1838"/>
                    <a:pt x="527" y="1838"/>
                    <a:pt x="527" y="1838"/>
                  </a:cubicBezTo>
                  <a:cubicBezTo>
                    <a:pt x="527" y="1838"/>
                    <a:pt x="507" y="1839"/>
                    <a:pt x="491" y="1837"/>
                  </a:cubicBezTo>
                  <a:cubicBezTo>
                    <a:pt x="475" y="1835"/>
                    <a:pt x="449" y="1842"/>
                    <a:pt x="449" y="1842"/>
                  </a:cubicBezTo>
                  <a:cubicBezTo>
                    <a:pt x="437" y="1830"/>
                    <a:pt x="437" y="1830"/>
                    <a:pt x="437" y="1830"/>
                  </a:cubicBezTo>
                  <a:cubicBezTo>
                    <a:pt x="413" y="1819"/>
                    <a:pt x="413" y="1819"/>
                    <a:pt x="413" y="1819"/>
                  </a:cubicBezTo>
                  <a:cubicBezTo>
                    <a:pt x="406" y="1808"/>
                    <a:pt x="406" y="1808"/>
                    <a:pt x="406" y="1808"/>
                  </a:cubicBezTo>
                  <a:cubicBezTo>
                    <a:pt x="392" y="1792"/>
                    <a:pt x="392" y="1792"/>
                    <a:pt x="392" y="1792"/>
                  </a:cubicBezTo>
                  <a:cubicBezTo>
                    <a:pt x="392" y="1792"/>
                    <a:pt x="398" y="1780"/>
                    <a:pt x="383" y="1767"/>
                  </a:cubicBezTo>
                  <a:cubicBezTo>
                    <a:pt x="368" y="1754"/>
                    <a:pt x="362" y="1772"/>
                    <a:pt x="352" y="1772"/>
                  </a:cubicBezTo>
                  <a:cubicBezTo>
                    <a:pt x="342" y="1772"/>
                    <a:pt x="338" y="1747"/>
                    <a:pt x="338" y="1747"/>
                  </a:cubicBezTo>
                  <a:cubicBezTo>
                    <a:pt x="318" y="1743"/>
                    <a:pt x="318" y="1743"/>
                    <a:pt x="318" y="1743"/>
                  </a:cubicBezTo>
                  <a:cubicBezTo>
                    <a:pt x="318" y="1743"/>
                    <a:pt x="320" y="1723"/>
                    <a:pt x="315" y="1718"/>
                  </a:cubicBezTo>
                  <a:cubicBezTo>
                    <a:pt x="310" y="1713"/>
                    <a:pt x="308" y="1697"/>
                    <a:pt x="308" y="1697"/>
                  </a:cubicBezTo>
                  <a:cubicBezTo>
                    <a:pt x="315" y="1693"/>
                    <a:pt x="315" y="1693"/>
                    <a:pt x="315" y="1693"/>
                  </a:cubicBezTo>
                  <a:cubicBezTo>
                    <a:pt x="316" y="1680"/>
                    <a:pt x="316" y="1680"/>
                    <a:pt x="316" y="1680"/>
                  </a:cubicBezTo>
                  <a:cubicBezTo>
                    <a:pt x="316" y="1680"/>
                    <a:pt x="331" y="1675"/>
                    <a:pt x="334" y="1670"/>
                  </a:cubicBezTo>
                  <a:cubicBezTo>
                    <a:pt x="337" y="1665"/>
                    <a:pt x="317" y="1650"/>
                    <a:pt x="317" y="1650"/>
                  </a:cubicBezTo>
                  <a:cubicBezTo>
                    <a:pt x="317" y="1650"/>
                    <a:pt x="333" y="1641"/>
                    <a:pt x="332" y="1638"/>
                  </a:cubicBezTo>
                  <a:cubicBezTo>
                    <a:pt x="331" y="1635"/>
                    <a:pt x="312" y="1624"/>
                    <a:pt x="312" y="1624"/>
                  </a:cubicBezTo>
                  <a:cubicBezTo>
                    <a:pt x="315" y="1594"/>
                    <a:pt x="315" y="1594"/>
                    <a:pt x="315" y="1594"/>
                  </a:cubicBezTo>
                  <a:cubicBezTo>
                    <a:pt x="326" y="1590"/>
                    <a:pt x="326" y="1590"/>
                    <a:pt x="326" y="1590"/>
                  </a:cubicBezTo>
                  <a:cubicBezTo>
                    <a:pt x="316" y="1573"/>
                    <a:pt x="316" y="1573"/>
                    <a:pt x="316" y="1573"/>
                  </a:cubicBezTo>
                  <a:cubicBezTo>
                    <a:pt x="319" y="1551"/>
                    <a:pt x="319" y="1551"/>
                    <a:pt x="319" y="1551"/>
                  </a:cubicBezTo>
                  <a:cubicBezTo>
                    <a:pt x="304" y="1533"/>
                    <a:pt x="304" y="1533"/>
                    <a:pt x="304" y="1533"/>
                  </a:cubicBezTo>
                  <a:cubicBezTo>
                    <a:pt x="307" y="1518"/>
                    <a:pt x="307" y="1518"/>
                    <a:pt x="307" y="1518"/>
                  </a:cubicBezTo>
                  <a:cubicBezTo>
                    <a:pt x="291" y="1506"/>
                    <a:pt x="291" y="1506"/>
                    <a:pt x="291" y="1506"/>
                  </a:cubicBezTo>
                  <a:cubicBezTo>
                    <a:pt x="291" y="1506"/>
                    <a:pt x="304" y="1495"/>
                    <a:pt x="307" y="1487"/>
                  </a:cubicBezTo>
                  <a:cubicBezTo>
                    <a:pt x="310" y="1479"/>
                    <a:pt x="287" y="1470"/>
                    <a:pt x="287" y="1470"/>
                  </a:cubicBezTo>
                  <a:cubicBezTo>
                    <a:pt x="287" y="1470"/>
                    <a:pt x="264" y="1463"/>
                    <a:pt x="263" y="1460"/>
                  </a:cubicBezTo>
                  <a:cubicBezTo>
                    <a:pt x="262" y="1457"/>
                    <a:pt x="294" y="1460"/>
                    <a:pt x="296" y="1449"/>
                  </a:cubicBezTo>
                  <a:cubicBezTo>
                    <a:pt x="298" y="1438"/>
                    <a:pt x="279" y="1443"/>
                    <a:pt x="272" y="1443"/>
                  </a:cubicBezTo>
                  <a:cubicBezTo>
                    <a:pt x="265" y="1443"/>
                    <a:pt x="260" y="1433"/>
                    <a:pt x="260" y="1433"/>
                  </a:cubicBezTo>
                  <a:cubicBezTo>
                    <a:pt x="260" y="1433"/>
                    <a:pt x="259" y="1416"/>
                    <a:pt x="258" y="1405"/>
                  </a:cubicBezTo>
                  <a:cubicBezTo>
                    <a:pt x="257" y="1394"/>
                    <a:pt x="241" y="1393"/>
                    <a:pt x="241" y="1393"/>
                  </a:cubicBezTo>
                  <a:cubicBezTo>
                    <a:pt x="245" y="1375"/>
                    <a:pt x="245" y="1375"/>
                    <a:pt x="245" y="1375"/>
                  </a:cubicBezTo>
                  <a:cubicBezTo>
                    <a:pt x="235" y="1370"/>
                    <a:pt x="235" y="1370"/>
                    <a:pt x="235" y="1370"/>
                  </a:cubicBezTo>
                  <a:cubicBezTo>
                    <a:pt x="235" y="1370"/>
                    <a:pt x="226" y="1366"/>
                    <a:pt x="223" y="1358"/>
                  </a:cubicBezTo>
                  <a:cubicBezTo>
                    <a:pt x="220" y="1350"/>
                    <a:pt x="215" y="1320"/>
                    <a:pt x="215" y="1320"/>
                  </a:cubicBezTo>
                  <a:cubicBezTo>
                    <a:pt x="215" y="1320"/>
                    <a:pt x="226" y="1311"/>
                    <a:pt x="231" y="1312"/>
                  </a:cubicBezTo>
                  <a:cubicBezTo>
                    <a:pt x="236" y="1313"/>
                    <a:pt x="207" y="1292"/>
                    <a:pt x="204" y="1286"/>
                  </a:cubicBezTo>
                  <a:cubicBezTo>
                    <a:pt x="201" y="1280"/>
                    <a:pt x="201" y="1261"/>
                    <a:pt x="201" y="1261"/>
                  </a:cubicBezTo>
                  <a:cubicBezTo>
                    <a:pt x="201" y="1261"/>
                    <a:pt x="194" y="1250"/>
                    <a:pt x="193" y="1244"/>
                  </a:cubicBezTo>
                  <a:cubicBezTo>
                    <a:pt x="192" y="1238"/>
                    <a:pt x="197" y="1220"/>
                    <a:pt x="197" y="1220"/>
                  </a:cubicBezTo>
                  <a:cubicBezTo>
                    <a:pt x="183" y="1212"/>
                    <a:pt x="183" y="1212"/>
                    <a:pt x="183" y="1212"/>
                  </a:cubicBezTo>
                  <a:cubicBezTo>
                    <a:pt x="183" y="1212"/>
                    <a:pt x="188" y="1204"/>
                    <a:pt x="187" y="1196"/>
                  </a:cubicBezTo>
                  <a:cubicBezTo>
                    <a:pt x="186" y="1188"/>
                    <a:pt x="176" y="1183"/>
                    <a:pt x="176" y="1183"/>
                  </a:cubicBezTo>
                  <a:cubicBezTo>
                    <a:pt x="189" y="1174"/>
                    <a:pt x="189" y="1174"/>
                    <a:pt x="189" y="1174"/>
                  </a:cubicBezTo>
                  <a:cubicBezTo>
                    <a:pt x="181" y="1146"/>
                    <a:pt x="181" y="1146"/>
                    <a:pt x="181" y="1146"/>
                  </a:cubicBezTo>
                  <a:cubicBezTo>
                    <a:pt x="181" y="1146"/>
                    <a:pt x="195" y="1141"/>
                    <a:pt x="200" y="1132"/>
                  </a:cubicBezTo>
                  <a:cubicBezTo>
                    <a:pt x="205" y="1123"/>
                    <a:pt x="186" y="1114"/>
                    <a:pt x="186" y="1114"/>
                  </a:cubicBezTo>
                  <a:cubicBezTo>
                    <a:pt x="185" y="1102"/>
                    <a:pt x="185" y="1102"/>
                    <a:pt x="185" y="1102"/>
                  </a:cubicBezTo>
                  <a:cubicBezTo>
                    <a:pt x="165" y="1085"/>
                    <a:pt x="165" y="1085"/>
                    <a:pt x="165" y="1085"/>
                  </a:cubicBezTo>
                  <a:cubicBezTo>
                    <a:pt x="165" y="1085"/>
                    <a:pt x="165" y="1064"/>
                    <a:pt x="165" y="1057"/>
                  </a:cubicBezTo>
                  <a:cubicBezTo>
                    <a:pt x="165" y="1050"/>
                    <a:pt x="153" y="1017"/>
                    <a:pt x="153" y="1017"/>
                  </a:cubicBezTo>
                  <a:cubicBezTo>
                    <a:pt x="170" y="1016"/>
                    <a:pt x="170" y="1016"/>
                    <a:pt x="170" y="1016"/>
                  </a:cubicBezTo>
                  <a:cubicBezTo>
                    <a:pt x="172" y="1004"/>
                    <a:pt x="172" y="1004"/>
                    <a:pt x="172" y="1004"/>
                  </a:cubicBezTo>
                  <a:cubicBezTo>
                    <a:pt x="172" y="1004"/>
                    <a:pt x="176" y="993"/>
                    <a:pt x="175" y="983"/>
                  </a:cubicBezTo>
                  <a:cubicBezTo>
                    <a:pt x="174" y="973"/>
                    <a:pt x="157" y="955"/>
                    <a:pt x="157" y="955"/>
                  </a:cubicBezTo>
                  <a:cubicBezTo>
                    <a:pt x="166" y="954"/>
                    <a:pt x="166" y="954"/>
                    <a:pt x="166" y="954"/>
                  </a:cubicBezTo>
                  <a:cubicBezTo>
                    <a:pt x="166" y="954"/>
                    <a:pt x="167" y="915"/>
                    <a:pt x="167" y="911"/>
                  </a:cubicBezTo>
                  <a:cubicBezTo>
                    <a:pt x="167" y="907"/>
                    <a:pt x="176" y="900"/>
                    <a:pt x="179" y="894"/>
                  </a:cubicBezTo>
                  <a:cubicBezTo>
                    <a:pt x="182" y="888"/>
                    <a:pt x="167" y="869"/>
                    <a:pt x="167" y="869"/>
                  </a:cubicBezTo>
                  <a:cubicBezTo>
                    <a:pt x="165" y="844"/>
                    <a:pt x="165" y="844"/>
                    <a:pt x="165" y="844"/>
                  </a:cubicBezTo>
                  <a:cubicBezTo>
                    <a:pt x="165" y="844"/>
                    <a:pt x="161" y="846"/>
                    <a:pt x="149" y="843"/>
                  </a:cubicBezTo>
                  <a:cubicBezTo>
                    <a:pt x="137" y="840"/>
                    <a:pt x="145" y="821"/>
                    <a:pt x="145" y="821"/>
                  </a:cubicBezTo>
                  <a:cubicBezTo>
                    <a:pt x="142" y="815"/>
                    <a:pt x="142" y="815"/>
                    <a:pt x="142" y="815"/>
                  </a:cubicBezTo>
                  <a:cubicBezTo>
                    <a:pt x="134" y="794"/>
                    <a:pt x="134" y="794"/>
                    <a:pt x="134" y="794"/>
                  </a:cubicBezTo>
                  <a:cubicBezTo>
                    <a:pt x="121" y="784"/>
                    <a:pt x="121" y="784"/>
                    <a:pt x="121" y="784"/>
                  </a:cubicBezTo>
                  <a:cubicBezTo>
                    <a:pt x="121" y="784"/>
                    <a:pt x="123" y="775"/>
                    <a:pt x="125" y="771"/>
                  </a:cubicBezTo>
                  <a:cubicBezTo>
                    <a:pt x="127" y="767"/>
                    <a:pt x="104" y="752"/>
                    <a:pt x="104" y="752"/>
                  </a:cubicBezTo>
                  <a:cubicBezTo>
                    <a:pt x="104" y="752"/>
                    <a:pt x="102" y="735"/>
                    <a:pt x="102" y="730"/>
                  </a:cubicBezTo>
                  <a:cubicBezTo>
                    <a:pt x="102" y="725"/>
                    <a:pt x="112" y="724"/>
                    <a:pt x="112" y="724"/>
                  </a:cubicBezTo>
                  <a:cubicBezTo>
                    <a:pt x="109" y="685"/>
                    <a:pt x="109" y="685"/>
                    <a:pt x="109" y="685"/>
                  </a:cubicBezTo>
                  <a:cubicBezTo>
                    <a:pt x="109" y="685"/>
                    <a:pt x="118" y="690"/>
                    <a:pt x="123" y="685"/>
                  </a:cubicBezTo>
                  <a:cubicBezTo>
                    <a:pt x="128" y="680"/>
                    <a:pt x="105" y="635"/>
                    <a:pt x="104" y="631"/>
                  </a:cubicBezTo>
                  <a:cubicBezTo>
                    <a:pt x="103" y="627"/>
                    <a:pt x="112" y="619"/>
                    <a:pt x="114" y="615"/>
                  </a:cubicBezTo>
                  <a:cubicBezTo>
                    <a:pt x="116" y="611"/>
                    <a:pt x="111" y="586"/>
                    <a:pt x="111" y="576"/>
                  </a:cubicBezTo>
                  <a:cubicBezTo>
                    <a:pt x="111" y="566"/>
                    <a:pt x="129" y="558"/>
                    <a:pt x="130" y="553"/>
                  </a:cubicBezTo>
                  <a:cubicBezTo>
                    <a:pt x="131" y="548"/>
                    <a:pt x="137" y="510"/>
                    <a:pt x="137" y="510"/>
                  </a:cubicBezTo>
                  <a:cubicBezTo>
                    <a:pt x="137" y="510"/>
                    <a:pt x="159" y="509"/>
                    <a:pt x="162" y="498"/>
                  </a:cubicBezTo>
                  <a:cubicBezTo>
                    <a:pt x="165" y="487"/>
                    <a:pt x="134" y="476"/>
                    <a:pt x="134" y="476"/>
                  </a:cubicBezTo>
                  <a:cubicBezTo>
                    <a:pt x="134" y="476"/>
                    <a:pt x="151" y="464"/>
                    <a:pt x="152" y="454"/>
                  </a:cubicBezTo>
                  <a:cubicBezTo>
                    <a:pt x="153" y="444"/>
                    <a:pt x="134" y="436"/>
                    <a:pt x="129" y="429"/>
                  </a:cubicBezTo>
                  <a:cubicBezTo>
                    <a:pt x="124" y="422"/>
                    <a:pt x="134" y="413"/>
                    <a:pt x="143" y="404"/>
                  </a:cubicBezTo>
                  <a:cubicBezTo>
                    <a:pt x="152" y="395"/>
                    <a:pt x="125" y="401"/>
                    <a:pt x="124" y="387"/>
                  </a:cubicBezTo>
                  <a:cubicBezTo>
                    <a:pt x="123" y="373"/>
                    <a:pt x="178" y="349"/>
                    <a:pt x="178" y="349"/>
                  </a:cubicBezTo>
                  <a:cubicBezTo>
                    <a:pt x="184" y="293"/>
                    <a:pt x="184" y="293"/>
                    <a:pt x="184" y="293"/>
                  </a:cubicBezTo>
                  <a:cubicBezTo>
                    <a:pt x="177" y="282"/>
                    <a:pt x="177" y="282"/>
                    <a:pt x="177" y="282"/>
                  </a:cubicBezTo>
                  <a:cubicBezTo>
                    <a:pt x="170" y="284"/>
                    <a:pt x="161" y="285"/>
                    <a:pt x="153" y="284"/>
                  </a:cubicBezTo>
                  <a:cubicBezTo>
                    <a:pt x="141" y="283"/>
                    <a:pt x="142" y="257"/>
                    <a:pt x="142" y="257"/>
                  </a:cubicBezTo>
                  <a:cubicBezTo>
                    <a:pt x="129" y="241"/>
                    <a:pt x="129" y="241"/>
                    <a:pt x="129" y="241"/>
                  </a:cubicBezTo>
                  <a:cubicBezTo>
                    <a:pt x="129" y="241"/>
                    <a:pt x="131" y="211"/>
                    <a:pt x="129" y="200"/>
                  </a:cubicBezTo>
                  <a:cubicBezTo>
                    <a:pt x="126" y="189"/>
                    <a:pt x="97" y="178"/>
                    <a:pt x="97" y="178"/>
                  </a:cubicBezTo>
                  <a:cubicBezTo>
                    <a:pt x="97" y="161"/>
                    <a:pt x="97" y="161"/>
                    <a:pt x="97" y="161"/>
                  </a:cubicBezTo>
                  <a:cubicBezTo>
                    <a:pt x="97" y="161"/>
                    <a:pt x="92" y="158"/>
                    <a:pt x="88" y="148"/>
                  </a:cubicBezTo>
                  <a:cubicBezTo>
                    <a:pt x="84" y="139"/>
                    <a:pt x="99" y="127"/>
                    <a:pt x="99" y="127"/>
                  </a:cubicBezTo>
                  <a:cubicBezTo>
                    <a:pt x="88" y="116"/>
                    <a:pt x="88" y="116"/>
                    <a:pt x="88" y="116"/>
                  </a:cubicBezTo>
                  <a:cubicBezTo>
                    <a:pt x="88" y="116"/>
                    <a:pt x="96" y="110"/>
                    <a:pt x="100" y="98"/>
                  </a:cubicBezTo>
                  <a:cubicBezTo>
                    <a:pt x="104" y="86"/>
                    <a:pt x="68" y="74"/>
                    <a:pt x="68" y="74"/>
                  </a:cubicBezTo>
                  <a:cubicBezTo>
                    <a:pt x="59" y="22"/>
                    <a:pt x="59" y="22"/>
                    <a:pt x="59" y="22"/>
                  </a:cubicBezTo>
                  <a:cubicBezTo>
                    <a:pt x="45" y="22"/>
                    <a:pt x="45" y="22"/>
                    <a:pt x="45" y="22"/>
                  </a:cubicBezTo>
                  <a:cubicBezTo>
                    <a:pt x="34" y="0"/>
                    <a:pt x="34" y="0"/>
                    <a:pt x="34" y="0"/>
                  </a:cubicBezTo>
                  <a:cubicBezTo>
                    <a:pt x="23" y="7"/>
                    <a:pt x="23" y="7"/>
                    <a:pt x="23" y="7"/>
                  </a:cubicBezTo>
                  <a:cubicBezTo>
                    <a:pt x="23" y="7"/>
                    <a:pt x="35" y="21"/>
                    <a:pt x="23" y="30"/>
                  </a:cubicBezTo>
                  <a:cubicBezTo>
                    <a:pt x="16" y="36"/>
                    <a:pt x="7" y="42"/>
                    <a:pt x="1" y="46"/>
                  </a:cubicBezTo>
                  <a:cubicBezTo>
                    <a:pt x="0" y="72"/>
                    <a:pt x="0" y="72"/>
                    <a:pt x="0" y="72"/>
                  </a:cubicBezTo>
                  <a:cubicBezTo>
                    <a:pt x="0" y="72"/>
                    <a:pt x="13" y="99"/>
                    <a:pt x="19" y="119"/>
                  </a:cubicBezTo>
                  <a:cubicBezTo>
                    <a:pt x="25" y="139"/>
                    <a:pt x="24" y="169"/>
                    <a:pt x="24" y="182"/>
                  </a:cubicBezTo>
                  <a:cubicBezTo>
                    <a:pt x="24" y="195"/>
                    <a:pt x="32" y="206"/>
                    <a:pt x="33" y="229"/>
                  </a:cubicBezTo>
                  <a:cubicBezTo>
                    <a:pt x="34" y="253"/>
                    <a:pt x="34" y="290"/>
                    <a:pt x="34" y="290"/>
                  </a:cubicBezTo>
                  <a:cubicBezTo>
                    <a:pt x="20" y="298"/>
                    <a:pt x="20" y="298"/>
                    <a:pt x="20" y="298"/>
                  </a:cubicBezTo>
                  <a:cubicBezTo>
                    <a:pt x="23" y="318"/>
                    <a:pt x="23" y="318"/>
                    <a:pt x="23" y="318"/>
                  </a:cubicBezTo>
                  <a:cubicBezTo>
                    <a:pt x="38" y="327"/>
                    <a:pt x="38" y="327"/>
                    <a:pt x="38" y="327"/>
                  </a:cubicBezTo>
                  <a:cubicBezTo>
                    <a:pt x="32" y="389"/>
                    <a:pt x="32" y="389"/>
                    <a:pt x="32" y="389"/>
                  </a:cubicBezTo>
                  <a:cubicBezTo>
                    <a:pt x="47" y="417"/>
                    <a:pt x="47" y="417"/>
                    <a:pt x="47" y="417"/>
                  </a:cubicBezTo>
                  <a:cubicBezTo>
                    <a:pt x="36" y="430"/>
                    <a:pt x="36" y="430"/>
                    <a:pt x="36" y="430"/>
                  </a:cubicBezTo>
                  <a:cubicBezTo>
                    <a:pt x="42" y="472"/>
                    <a:pt x="42" y="472"/>
                    <a:pt x="42" y="472"/>
                  </a:cubicBezTo>
                  <a:cubicBezTo>
                    <a:pt x="42" y="472"/>
                    <a:pt x="49" y="475"/>
                    <a:pt x="51" y="492"/>
                  </a:cubicBezTo>
                  <a:cubicBezTo>
                    <a:pt x="53" y="508"/>
                    <a:pt x="42" y="509"/>
                    <a:pt x="42" y="509"/>
                  </a:cubicBezTo>
                  <a:cubicBezTo>
                    <a:pt x="40" y="531"/>
                    <a:pt x="40" y="531"/>
                    <a:pt x="40" y="531"/>
                  </a:cubicBezTo>
                  <a:cubicBezTo>
                    <a:pt x="47" y="540"/>
                    <a:pt x="47" y="540"/>
                    <a:pt x="47" y="540"/>
                  </a:cubicBezTo>
                  <a:cubicBezTo>
                    <a:pt x="47" y="540"/>
                    <a:pt x="40" y="545"/>
                    <a:pt x="34" y="559"/>
                  </a:cubicBezTo>
                  <a:cubicBezTo>
                    <a:pt x="28" y="573"/>
                    <a:pt x="40" y="571"/>
                    <a:pt x="40" y="571"/>
                  </a:cubicBezTo>
                  <a:cubicBezTo>
                    <a:pt x="40" y="571"/>
                    <a:pt x="44" y="580"/>
                    <a:pt x="44" y="591"/>
                  </a:cubicBezTo>
                  <a:cubicBezTo>
                    <a:pt x="44" y="602"/>
                    <a:pt x="33" y="599"/>
                    <a:pt x="33" y="619"/>
                  </a:cubicBezTo>
                  <a:cubicBezTo>
                    <a:pt x="33" y="640"/>
                    <a:pt x="49" y="638"/>
                    <a:pt x="52" y="648"/>
                  </a:cubicBezTo>
                  <a:cubicBezTo>
                    <a:pt x="56" y="657"/>
                    <a:pt x="52" y="681"/>
                    <a:pt x="52" y="681"/>
                  </a:cubicBezTo>
                  <a:cubicBezTo>
                    <a:pt x="52" y="681"/>
                    <a:pt x="45" y="679"/>
                    <a:pt x="40" y="681"/>
                  </a:cubicBezTo>
                  <a:cubicBezTo>
                    <a:pt x="36" y="683"/>
                    <a:pt x="40" y="700"/>
                    <a:pt x="47" y="720"/>
                  </a:cubicBezTo>
                  <a:cubicBezTo>
                    <a:pt x="55" y="740"/>
                    <a:pt x="66" y="770"/>
                    <a:pt x="66" y="770"/>
                  </a:cubicBezTo>
                  <a:cubicBezTo>
                    <a:pt x="66" y="770"/>
                    <a:pt x="69" y="784"/>
                    <a:pt x="76" y="790"/>
                  </a:cubicBezTo>
                  <a:cubicBezTo>
                    <a:pt x="83" y="796"/>
                    <a:pt x="79" y="826"/>
                    <a:pt x="79" y="826"/>
                  </a:cubicBezTo>
                  <a:cubicBezTo>
                    <a:pt x="76" y="845"/>
                    <a:pt x="76" y="845"/>
                    <a:pt x="76" y="845"/>
                  </a:cubicBezTo>
                  <a:cubicBezTo>
                    <a:pt x="92" y="862"/>
                    <a:pt x="92" y="862"/>
                    <a:pt x="92" y="862"/>
                  </a:cubicBezTo>
                  <a:cubicBezTo>
                    <a:pt x="92" y="862"/>
                    <a:pt x="82" y="889"/>
                    <a:pt x="82" y="903"/>
                  </a:cubicBezTo>
                  <a:cubicBezTo>
                    <a:pt x="82" y="917"/>
                    <a:pt x="82" y="947"/>
                    <a:pt x="82" y="947"/>
                  </a:cubicBezTo>
                  <a:cubicBezTo>
                    <a:pt x="66" y="972"/>
                    <a:pt x="66" y="972"/>
                    <a:pt x="66" y="972"/>
                  </a:cubicBezTo>
                  <a:cubicBezTo>
                    <a:pt x="76" y="979"/>
                    <a:pt x="76" y="979"/>
                    <a:pt x="76" y="979"/>
                  </a:cubicBezTo>
                  <a:cubicBezTo>
                    <a:pt x="76" y="979"/>
                    <a:pt x="72" y="995"/>
                    <a:pt x="72" y="1004"/>
                  </a:cubicBezTo>
                  <a:cubicBezTo>
                    <a:pt x="72" y="1012"/>
                    <a:pt x="66" y="1056"/>
                    <a:pt x="66" y="1056"/>
                  </a:cubicBezTo>
                  <a:cubicBezTo>
                    <a:pt x="56" y="1058"/>
                    <a:pt x="56" y="1058"/>
                    <a:pt x="56" y="1058"/>
                  </a:cubicBezTo>
                  <a:cubicBezTo>
                    <a:pt x="56" y="1072"/>
                    <a:pt x="56" y="1072"/>
                    <a:pt x="56" y="1072"/>
                  </a:cubicBezTo>
                  <a:cubicBezTo>
                    <a:pt x="72" y="1102"/>
                    <a:pt x="72" y="1102"/>
                    <a:pt x="72" y="1102"/>
                  </a:cubicBezTo>
                  <a:cubicBezTo>
                    <a:pt x="72" y="1102"/>
                    <a:pt x="72" y="1121"/>
                    <a:pt x="72" y="1131"/>
                  </a:cubicBezTo>
                  <a:cubicBezTo>
                    <a:pt x="72" y="1142"/>
                    <a:pt x="95" y="1149"/>
                    <a:pt x="101" y="1165"/>
                  </a:cubicBezTo>
                  <a:cubicBezTo>
                    <a:pt x="107" y="1180"/>
                    <a:pt x="98" y="1218"/>
                    <a:pt x="98" y="1218"/>
                  </a:cubicBezTo>
                  <a:cubicBezTo>
                    <a:pt x="107" y="1225"/>
                    <a:pt x="107" y="1225"/>
                    <a:pt x="107" y="1225"/>
                  </a:cubicBezTo>
                  <a:cubicBezTo>
                    <a:pt x="107" y="1225"/>
                    <a:pt x="107" y="1254"/>
                    <a:pt x="107" y="1266"/>
                  </a:cubicBezTo>
                  <a:cubicBezTo>
                    <a:pt x="107" y="1278"/>
                    <a:pt x="134" y="1286"/>
                    <a:pt x="134" y="1286"/>
                  </a:cubicBezTo>
                  <a:cubicBezTo>
                    <a:pt x="129" y="1299"/>
                    <a:pt x="129" y="1299"/>
                    <a:pt x="129" y="1299"/>
                  </a:cubicBezTo>
                  <a:cubicBezTo>
                    <a:pt x="156" y="1299"/>
                    <a:pt x="156" y="1299"/>
                    <a:pt x="156" y="1299"/>
                  </a:cubicBezTo>
                  <a:cubicBezTo>
                    <a:pt x="156" y="1279"/>
                    <a:pt x="156" y="1279"/>
                    <a:pt x="156" y="1279"/>
                  </a:cubicBezTo>
                  <a:cubicBezTo>
                    <a:pt x="156" y="1279"/>
                    <a:pt x="169" y="1289"/>
                    <a:pt x="177" y="1290"/>
                  </a:cubicBezTo>
                  <a:cubicBezTo>
                    <a:pt x="186" y="1291"/>
                    <a:pt x="186" y="1277"/>
                    <a:pt x="186" y="1277"/>
                  </a:cubicBezTo>
                  <a:cubicBezTo>
                    <a:pt x="192" y="1290"/>
                    <a:pt x="192" y="1290"/>
                    <a:pt x="192" y="1290"/>
                  </a:cubicBezTo>
                  <a:cubicBezTo>
                    <a:pt x="192" y="1290"/>
                    <a:pt x="175" y="1300"/>
                    <a:pt x="173" y="1311"/>
                  </a:cubicBezTo>
                  <a:cubicBezTo>
                    <a:pt x="170" y="1322"/>
                    <a:pt x="186" y="1310"/>
                    <a:pt x="193" y="1313"/>
                  </a:cubicBezTo>
                  <a:cubicBezTo>
                    <a:pt x="200" y="1317"/>
                    <a:pt x="198" y="1330"/>
                    <a:pt x="198" y="1330"/>
                  </a:cubicBezTo>
                  <a:cubicBezTo>
                    <a:pt x="179" y="1328"/>
                    <a:pt x="179" y="1328"/>
                    <a:pt x="179" y="1328"/>
                  </a:cubicBezTo>
                  <a:cubicBezTo>
                    <a:pt x="190" y="1341"/>
                    <a:pt x="190" y="1341"/>
                    <a:pt x="190" y="1341"/>
                  </a:cubicBezTo>
                  <a:cubicBezTo>
                    <a:pt x="183" y="1349"/>
                    <a:pt x="183" y="1349"/>
                    <a:pt x="183" y="1349"/>
                  </a:cubicBezTo>
                  <a:cubicBezTo>
                    <a:pt x="195" y="1367"/>
                    <a:pt x="195" y="1367"/>
                    <a:pt x="195" y="1367"/>
                  </a:cubicBezTo>
                  <a:cubicBezTo>
                    <a:pt x="195" y="1367"/>
                    <a:pt x="188" y="1375"/>
                    <a:pt x="181" y="1384"/>
                  </a:cubicBezTo>
                  <a:cubicBezTo>
                    <a:pt x="174" y="1394"/>
                    <a:pt x="212" y="1403"/>
                    <a:pt x="212" y="1403"/>
                  </a:cubicBezTo>
                  <a:cubicBezTo>
                    <a:pt x="212" y="1403"/>
                    <a:pt x="205" y="1409"/>
                    <a:pt x="200" y="1413"/>
                  </a:cubicBezTo>
                  <a:cubicBezTo>
                    <a:pt x="195" y="1416"/>
                    <a:pt x="202" y="1427"/>
                    <a:pt x="212" y="1432"/>
                  </a:cubicBezTo>
                  <a:cubicBezTo>
                    <a:pt x="221" y="1436"/>
                    <a:pt x="234" y="1433"/>
                    <a:pt x="234" y="1433"/>
                  </a:cubicBezTo>
                  <a:cubicBezTo>
                    <a:pt x="239" y="1457"/>
                    <a:pt x="239" y="1457"/>
                    <a:pt x="239" y="1457"/>
                  </a:cubicBezTo>
                  <a:cubicBezTo>
                    <a:pt x="239" y="1457"/>
                    <a:pt x="219" y="1470"/>
                    <a:pt x="214" y="1477"/>
                  </a:cubicBezTo>
                  <a:cubicBezTo>
                    <a:pt x="209" y="1484"/>
                    <a:pt x="228" y="1485"/>
                    <a:pt x="228" y="1485"/>
                  </a:cubicBezTo>
                  <a:cubicBezTo>
                    <a:pt x="228" y="1485"/>
                    <a:pt x="252" y="1490"/>
                    <a:pt x="252" y="1497"/>
                  </a:cubicBezTo>
                  <a:cubicBezTo>
                    <a:pt x="252" y="1504"/>
                    <a:pt x="237" y="1498"/>
                    <a:pt x="227" y="1493"/>
                  </a:cubicBezTo>
                  <a:cubicBezTo>
                    <a:pt x="218" y="1488"/>
                    <a:pt x="216" y="1503"/>
                    <a:pt x="216" y="1503"/>
                  </a:cubicBezTo>
                  <a:cubicBezTo>
                    <a:pt x="235" y="1507"/>
                    <a:pt x="235" y="1507"/>
                    <a:pt x="235" y="1507"/>
                  </a:cubicBezTo>
                  <a:cubicBezTo>
                    <a:pt x="221" y="1514"/>
                    <a:pt x="221" y="1514"/>
                    <a:pt x="221" y="1514"/>
                  </a:cubicBezTo>
                  <a:cubicBezTo>
                    <a:pt x="222" y="1531"/>
                    <a:pt x="222" y="1531"/>
                    <a:pt x="222" y="1531"/>
                  </a:cubicBezTo>
                  <a:cubicBezTo>
                    <a:pt x="222" y="1531"/>
                    <a:pt x="238" y="1523"/>
                    <a:pt x="231" y="1544"/>
                  </a:cubicBezTo>
                  <a:cubicBezTo>
                    <a:pt x="224" y="1565"/>
                    <a:pt x="214" y="1535"/>
                    <a:pt x="214" y="1535"/>
                  </a:cubicBezTo>
                  <a:cubicBezTo>
                    <a:pt x="190" y="1536"/>
                    <a:pt x="190" y="1536"/>
                    <a:pt x="190" y="1536"/>
                  </a:cubicBezTo>
                  <a:cubicBezTo>
                    <a:pt x="206" y="1529"/>
                    <a:pt x="206" y="1529"/>
                    <a:pt x="206" y="1529"/>
                  </a:cubicBezTo>
                  <a:cubicBezTo>
                    <a:pt x="206" y="1529"/>
                    <a:pt x="189" y="1511"/>
                    <a:pt x="186" y="1512"/>
                  </a:cubicBezTo>
                  <a:cubicBezTo>
                    <a:pt x="182" y="1513"/>
                    <a:pt x="185" y="1522"/>
                    <a:pt x="185" y="1522"/>
                  </a:cubicBezTo>
                  <a:cubicBezTo>
                    <a:pt x="179" y="1516"/>
                    <a:pt x="179" y="1516"/>
                    <a:pt x="179" y="1516"/>
                  </a:cubicBezTo>
                  <a:cubicBezTo>
                    <a:pt x="154" y="1523"/>
                    <a:pt x="154" y="1523"/>
                    <a:pt x="154" y="1523"/>
                  </a:cubicBezTo>
                  <a:cubicBezTo>
                    <a:pt x="176" y="1528"/>
                    <a:pt x="176" y="1528"/>
                    <a:pt x="176" y="1528"/>
                  </a:cubicBezTo>
                  <a:cubicBezTo>
                    <a:pt x="176" y="1528"/>
                    <a:pt x="172" y="1531"/>
                    <a:pt x="168" y="1537"/>
                  </a:cubicBezTo>
                  <a:cubicBezTo>
                    <a:pt x="164" y="1543"/>
                    <a:pt x="148" y="1549"/>
                    <a:pt x="147" y="1558"/>
                  </a:cubicBezTo>
                  <a:cubicBezTo>
                    <a:pt x="146" y="1568"/>
                    <a:pt x="166" y="1572"/>
                    <a:pt x="169" y="1570"/>
                  </a:cubicBezTo>
                  <a:cubicBezTo>
                    <a:pt x="173" y="1568"/>
                    <a:pt x="161" y="1559"/>
                    <a:pt x="161" y="1559"/>
                  </a:cubicBezTo>
                  <a:cubicBezTo>
                    <a:pt x="176" y="1556"/>
                    <a:pt x="176" y="1556"/>
                    <a:pt x="176" y="1556"/>
                  </a:cubicBezTo>
                  <a:cubicBezTo>
                    <a:pt x="176" y="1556"/>
                    <a:pt x="183" y="1561"/>
                    <a:pt x="187" y="1565"/>
                  </a:cubicBezTo>
                  <a:cubicBezTo>
                    <a:pt x="190" y="1570"/>
                    <a:pt x="214" y="1567"/>
                    <a:pt x="214" y="1567"/>
                  </a:cubicBezTo>
                  <a:cubicBezTo>
                    <a:pt x="214" y="1567"/>
                    <a:pt x="229" y="1574"/>
                    <a:pt x="235" y="1582"/>
                  </a:cubicBezTo>
                  <a:cubicBezTo>
                    <a:pt x="241" y="1590"/>
                    <a:pt x="222" y="1598"/>
                    <a:pt x="222" y="1598"/>
                  </a:cubicBezTo>
                  <a:cubicBezTo>
                    <a:pt x="228" y="1608"/>
                    <a:pt x="228" y="1608"/>
                    <a:pt x="228" y="1608"/>
                  </a:cubicBezTo>
                  <a:cubicBezTo>
                    <a:pt x="240" y="1604"/>
                    <a:pt x="240" y="1604"/>
                    <a:pt x="240" y="1604"/>
                  </a:cubicBezTo>
                  <a:cubicBezTo>
                    <a:pt x="240" y="1615"/>
                    <a:pt x="240" y="1615"/>
                    <a:pt x="240" y="1615"/>
                  </a:cubicBezTo>
                  <a:cubicBezTo>
                    <a:pt x="252" y="1620"/>
                    <a:pt x="252" y="1620"/>
                    <a:pt x="252" y="1620"/>
                  </a:cubicBezTo>
                  <a:cubicBezTo>
                    <a:pt x="257" y="1604"/>
                    <a:pt x="257" y="1604"/>
                    <a:pt x="257" y="1604"/>
                  </a:cubicBezTo>
                  <a:cubicBezTo>
                    <a:pt x="266" y="1620"/>
                    <a:pt x="266" y="1620"/>
                    <a:pt x="266" y="1620"/>
                  </a:cubicBezTo>
                  <a:cubicBezTo>
                    <a:pt x="266" y="1620"/>
                    <a:pt x="285" y="1620"/>
                    <a:pt x="283" y="1634"/>
                  </a:cubicBezTo>
                  <a:cubicBezTo>
                    <a:pt x="280" y="1648"/>
                    <a:pt x="258" y="1632"/>
                    <a:pt x="250" y="1630"/>
                  </a:cubicBezTo>
                  <a:cubicBezTo>
                    <a:pt x="241" y="1629"/>
                    <a:pt x="248" y="1643"/>
                    <a:pt x="248" y="1643"/>
                  </a:cubicBezTo>
                  <a:cubicBezTo>
                    <a:pt x="248" y="1643"/>
                    <a:pt x="269" y="1650"/>
                    <a:pt x="270" y="1665"/>
                  </a:cubicBezTo>
                  <a:cubicBezTo>
                    <a:pt x="271" y="1679"/>
                    <a:pt x="256" y="1674"/>
                    <a:pt x="256" y="1674"/>
                  </a:cubicBezTo>
                  <a:cubicBezTo>
                    <a:pt x="265" y="1686"/>
                    <a:pt x="265" y="1686"/>
                    <a:pt x="265" y="1686"/>
                  </a:cubicBezTo>
                  <a:cubicBezTo>
                    <a:pt x="274" y="1710"/>
                    <a:pt x="274" y="1710"/>
                    <a:pt x="274" y="1710"/>
                  </a:cubicBezTo>
                  <a:cubicBezTo>
                    <a:pt x="283" y="1681"/>
                    <a:pt x="283" y="1681"/>
                    <a:pt x="283" y="1681"/>
                  </a:cubicBezTo>
                  <a:cubicBezTo>
                    <a:pt x="283" y="1701"/>
                    <a:pt x="283" y="1701"/>
                    <a:pt x="283" y="1701"/>
                  </a:cubicBezTo>
                  <a:cubicBezTo>
                    <a:pt x="296" y="1717"/>
                    <a:pt x="296" y="1717"/>
                    <a:pt x="296" y="1717"/>
                  </a:cubicBezTo>
                  <a:cubicBezTo>
                    <a:pt x="280" y="1717"/>
                    <a:pt x="280" y="1717"/>
                    <a:pt x="280" y="1717"/>
                  </a:cubicBezTo>
                  <a:cubicBezTo>
                    <a:pt x="283" y="1730"/>
                    <a:pt x="283" y="1730"/>
                    <a:pt x="283" y="1730"/>
                  </a:cubicBezTo>
                  <a:cubicBezTo>
                    <a:pt x="298" y="1731"/>
                    <a:pt x="298" y="1731"/>
                    <a:pt x="298" y="1731"/>
                  </a:cubicBezTo>
                  <a:cubicBezTo>
                    <a:pt x="289" y="1739"/>
                    <a:pt x="289" y="1739"/>
                    <a:pt x="289" y="1739"/>
                  </a:cubicBezTo>
                  <a:cubicBezTo>
                    <a:pt x="309" y="1745"/>
                    <a:pt x="309" y="1745"/>
                    <a:pt x="309" y="1745"/>
                  </a:cubicBezTo>
                  <a:cubicBezTo>
                    <a:pt x="296" y="1753"/>
                    <a:pt x="296" y="1753"/>
                    <a:pt x="296" y="1753"/>
                  </a:cubicBezTo>
                  <a:cubicBezTo>
                    <a:pt x="315" y="1760"/>
                    <a:pt x="315" y="1760"/>
                    <a:pt x="315" y="1760"/>
                  </a:cubicBezTo>
                  <a:cubicBezTo>
                    <a:pt x="310" y="1770"/>
                    <a:pt x="310" y="1770"/>
                    <a:pt x="310" y="1770"/>
                  </a:cubicBezTo>
                  <a:cubicBezTo>
                    <a:pt x="322" y="1773"/>
                    <a:pt x="322" y="1773"/>
                    <a:pt x="322" y="1773"/>
                  </a:cubicBezTo>
                  <a:cubicBezTo>
                    <a:pt x="322" y="1773"/>
                    <a:pt x="324" y="1750"/>
                    <a:pt x="331" y="1762"/>
                  </a:cubicBezTo>
                  <a:cubicBezTo>
                    <a:pt x="338" y="1773"/>
                    <a:pt x="329" y="1779"/>
                    <a:pt x="323" y="1783"/>
                  </a:cubicBezTo>
                  <a:cubicBezTo>
                    <a:pt x="317" y="1786"/>
                    <a:pt x="323" y="1794"/>
                    <a:pt x="323" y="1794"/>
                  </a:cubicBezTo>
                  <a:cubicBezTo>
                    <a:pt x="343" y="1795"/>
                    <a:pt x="343" y="1795"/>
                    <a:pt x="343" y="1795"/>
                  </a:cubicBezTo>
                  <a:cubicBezTo>
                    <a:pt x="343" y="1795"/>
                    <a:pt x="344" y="1805"/>
                    <a:pt x="350" y="1810"/>
                  </a:cubicBezTo>
                  <a:cubicBezTo>
                    <a:pt x="356" y="1815"/>
                    <a:pt x="373" y="1824"/>
                    <a:pt x="373" y="1824"/>
                  </a:cubicBezTo>
                  <a:cubicBezTo>
                    <a:pt x="370" y="1802"/>
                    <a:pt x="370" y="1802"/>
                    <a:pt x="370" y="1802"/>
                  </a:cubicBezTo>
                  <a:cubicBezTo>
                    <a:pt x="370" y="1802"/>
                    <a:pt x="391" y="1810"/>
                    <a:pt x="407" y="1821"/>
                  </a:cubicBezTo>
                  <a:cubicBezTo>
                    <a:pt x="422" y="1831"/>
                    <a:pt x="409" y="1841"/>
                    <a:pt x="409" y="1841"/>
                  </a:cubicBezTo>
                  <a:cubicBezTo>
                    <a:pt x="420" y="1848"/>
                    <a:pt x="420" y="1848"/>
                    <a:pt x="420" y="1848"/>
                  </a:cubicBezTo>
                  <a:cubicBezTo>
                    <a:pt x="419" y="1861"/>
                    <a:pt x="419" y="1861"/>
                    <a:pt x="419" y="1861"/>
                  </a:cubicBezTo>
                  <a:cubicBezTo>
                    <a:pt x="458" y="1861"/>
                    <a:pt x="458" y="1861"/>
                    <a:pt x="458" y="1861"/>
                  </a:cubicBezTo>
                  <a:cubicBezTo>
                    <a:pt x="462" y="1868"/>
                    <a:pt x="462" y="1868"/>
                    <a:pt x="462" y="1868"/>
                  </a:cubicBezTo>
                  <a:cubicBezTo>
                    <a:pt x="442" y="1868"/>
                    <a:pt x="442" y="1868"/>
                    <a:pt x="442" y="1868"/>
                  </a:cubicBezTo>
                  <a:cubicBezTo>
                    <a:pt x="434" y="1876"/>
                    <a:pt x="434" y="1876"/>
                    <a:pt x="434" y="1876"/>
                  </a:cubicBezTo>
                  <a:cubicBezTo>
                    <a:pt x="421" y="1877"/>
                    <a:pt x="421" y="1877"/>
                    <a:pt x="421" y="1877"/>
                  </a:cubicBezTo>
                  <a:cubicBezTo>
                    <a:pt x="410" y="1889"/>
                    <a:pt x="410" y="1889"/>
                    <a:pt x="410" y="1889"/>
                  </a:cubicBezTo>
                  <a:cubicBezTo>
                    <a:pt x="430" y="1892"/>
                    <a:pt x="430" y="1892"/>
                    <a:pt x="430" y="1892"/>
                  </a:cubicBezTo>
                  <a:cubicBezTo>
                    <a:pt x="426" y="1902"/>
                    <a:pt x="426" y="1902"/>
                    <a:pt x="426" y="1902"/>
                  </a:cubicBezTo>
                  <a:cubicBezTo>
                    <a:pt x="442" y="1900"/>
                    <a:pt x="442" y="1900"/>
                    <a:pt x="442" y="1900"/>
                  </a:cubicBezTo>
                  <a:cubicBezTo>
                    <a:pt x="444" y="1887"/>
                    <a:pt x="444" y="1887"/>
                    <a:pt x="444" y="1887"/>
                  </a:cubicBezTo>
                  <a:cubicBezTo>
                    <a:pt x="459" y="1893"/>
                    <a:pt x="459" y="1893"/>
                    <a:pt x="459" y="1893"/>
                  </a:cubicBezTo>
                  <a:cubicBezTo>
                    <a:pt x="459" y="1893"/>
                    <a:pt x="477" y="1868"/>
                    <a:pt x="486" y="1875"/>
                  </a:cubicBezTo>
                  <a:cubicBezTo>
                    <a:pt x="496" y="1882"/>
                    <a:pt x="467" y="1907"/>
                    <a:pt x="467" y="1907"/>
                  </a:cubicBezTo>
                  <a:cubicBezTo>
                    <a:pt x="467" y="1907"/>
                    <a:pt x="464" y="1900"/>
                    <a:pt x="455" y="1901"/>
                  </a:cubicBezTo>
                  <a:cubicBezTo>
                    <a:pt x="447" y="1902"/>
                    <a:pt x="452" y="1913"/>
                    <a:pt x="452" y="1913"/>
                  </a:cubicBezTo>
                  <a:cubicBezTo>
                    <a:pt x="440" y="1913"/>
                    <a:pt x="440" y="1913"/>
                    <a:pt x="440" y="1913"/>
                  </a:cubicBezTo>
                  <a:cubicBezTo>
                    <a:pt x="431" y="1910"/>
                    <a:pt x="419" y="1921"/>
                    <a:pt x="419" y="1921"/>
                  </a:cubicBezTo>
                  <a:cubicBezTo>
                    <a:pt x="428" y="1927"/>
                    <a:pt x="428" y="1927"/>
                    <a:pt x="428" y="1927"/>
                  </a:cubicBezTo>
                  <a:cubicBezTo>
                    <a:pt x="430" y="1945"/>
                    <a:pt x="430" y="1945"/>
                    <a:pt x="430" y="1945"/>
                  </a:cubicBezTo>
                  <a:cubicBezTo>
                    <a:pt x="450" y="1935"/>
                    <a:pt x="450" y="1935"/>
                    <a:pt x="450" y="1935"/>
                  </a:cubicBezTo>
                  <a:cubicBezTo>
                    <a:pt x="450" y="1935"/>
                    <a:pt x="455" y="1946"/>
                    <a:pt x="461" y="1945"/>
                  </a:cubicBezTo>
                  <a:cubicBezTo>
                    <a:pt x="466" y="1944"/>
                    <a:pt x="467" y="1924"/>
                    <a:pt x="476" y="1919"/>
                  </a:cubicBezTo>
                  <a:close/>
                </a:path>
              </a:pathLst>
            </a:custGeom>
            <a:solidFill>
              <a:schemeClr val="accent6">
                <a:lumMod val="25000"/>
                <a:lumOff val="7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397" name="Freeform 20"/>
            <p:cNvSpPr>
              <a:spLocks/>
            </p:cNvSpPr>
            <p:nvPr/>
          </p:nvSpPr>
          <p:spPr bwMode="auto">
            <a:xfrm>
              <a:off x="2500313" y="3494485"/>
              <a:ext cx="265510" cy="388144"/>
            </a:xfrm>
            <a:custGeom>
              <a:avLst/>
              <a:gdLst>
                <a:gd name="T0" fmla="*/ 2147483647 w 630"/>
                <a:gd name="T1" fmla="*/ 2147483647 h 993"/>
                <a:gd name="T2" fmla="*/ 2147483647 w 630"/>
                <a:gd name="T3" fmla="*/ 2147483647 h 993"/>
                <a:gd name="T4" fmla="*/ 2147483647 w 630"/>
                <a:gd name="T5" fmla="*/ 2147483647 h 993"/>
                <a:gd name="T6" fmla="*/ 2147483647 w 630"/>
                <a:gd name="T7" fmla="*/ 2147483647 h 993"/>
                <a:gd name="T8" fmla="*/ 2147483647 w 630"/>
                <a:gd name="T9" fmla="*/ 2147483647 h 993"/>
                <a:gd name="T10" fmla="*/ 2147483647 w 630"/>
                <a:gd name="T11" fmla="*/ 2147483647 h 993"/>
                <a:gd name="T12" fmla="*/ 2147483647 w 630"/>
                <a:gd name="T13" fmla="*/ 2147483647 h 993"/>
                <a:gd name="T14" fmla="*/ 2147483647 w 630"/>
                <a:gd name="T15" fmla="*/ 2147483647 h 993"/>
                <a:gd name="T16" fmla="*/ 2147483647 w 630"/>
                <a:gd name="T17" fmla="*/ 2147483647 h 993"/>
                <a:gd name="T18" fmla="*/ 2147483647 w 630"/>
                <a:gd name="T19" fmla="*/ 2147483647 h 993"/>
                <a:gd name="T20" fmla="*/ 2147483647 w 630"/>
                <a:gd name="T21" fmla="*/ 2147483647 h 993"/>
                <a:gd name="T22" fmla="*/ 2147483647 w 630"/>
                <a:gd name="T23" fmla="*/ 2147483647 h 993"/>
                <a:gd name="T24" fmla="*/ 2147483647 w 630"/>
                <a:gd name="T25" fmla="*/ 2147483647 h 993"/>
                <a:gd name="T26" fmla="*/ 2147483647 w 630"/>
                <a:gd name="T27" fmla="*/ 2147483647 h 993"/>
                <a:gd name="T28" fmla="*/ 2147483647 w 630"/>
                <a:gd name="T29" fmla="*/ 2147483647 h 993"/>
                <a:gd name="T30" fmla="*/ 2147483647 w 630"/>
                <a:gd name="T31" fmla="*/ 2147483647 h 993"/>
                <a:gd name="T32" fmla="*/ 2147483647 w 630"/>
                <a:gd name="T33" fmla="*/ 2147483647 h 993"/>
                <a:gd name="T34" fmla="*/ 2147483647 w 630"/>
                <a:gd name="T35" fmla="*/ 2147483647 h 993"/>
                <a:gd name="T36" fmla="*/ 2147483647 w 630"/>
                <a:gd name="T37" fmla="*/ 2147483647 h 993"/>
                <a:gd name="T38" fmla="*/ 2147483647 w 630"/>
                <a:gd name="T39" fmla="*/ 2147483647 h 993"/>
                <a:gd name="T40" fmla="*/ 2147483647 w 630"/>
                <a:gd name="T41" fmla="*/ 2147483647 h 993"/>
                <a:gd name="T42" fmla="*/ 2147483647 w 630"/>
                <a:gd name="T43" fmla="*/ 2147483647 h 993"/>
                <a:gd name="T44" fmla="*/ 2147483647 w 630"/>
                <a:gd name="T45" fmla="*/ 2147483647 h 993"/>
                <a:gd name="T46" fmla="*/ 2147483647 w 630"/>
                <a:gd name="T47" fmla="*/ 2147483647 h 993"/>
                <a:gd name="T48" fmla="*/ 2147483647 w 630"/>
                <a:gd name="T49" fmla="*/ 2147483647 h 993"/>
                <a:gd name="T50" fmla="*/ 2147483647 w 630"/>
                <a:gd name="T51" fmla="*/ 2147483647 h 993"/>
                <a:gd name="T52" fmla="*/ 2147483647 w 630"/>
                <a:gd name="T53" fmla="*/ 2147483647 h 993"/>
                <a:gd name="T54" fmla="*/ 2147483647 w 630"/>
                <a:gd name="T55" fmla="*/ 2147483647 h 993"/>
                <a:gd name="T56" fmla="*/ 2147483647 w 630"/>
                <a:gd name="T57" fmla="*/ 2147483647 h 993"/>
                <a:gd name="T58" fmla="*/ 2147483647 w 630"/>
                <a:gd name="T59" fmla="*/ 2147483647 h 993"/>
                <a:gd name="T60" fmla="*/ 2147483647 w 630"/>
                <a:gd name="T61" fmla="*/ 2147483647 h 993"/>
                <a:gd name="T62" fmla="*/ 2147483647 w 630"/>
                <a:gd name="T63" fmla="*/ 2147483647 h 993"/>
                <a:gd name="T64" fmla="*/ 2147483647 w 630"/>
                <a:gd name="T65" fmla="*/ 2147483647 h 993"/>
                <a:gd name="T66" fmla="*/ 2147483647 w 630"/>
                <a:gd name="T67" fmla="*/ 2147483647 h 993"/>
                <a:gd name="T68" fmla="*/ 2147483647 w 630"/>
                <a:gd name="T69" fmla="*/ 0 h 993"/>
                <a:gd name="T70" fmla="*/ 2147483647 w 630"/>
                <a:gd name="T71" fmla="*/ 2147483647 h 993"/>
                <a:gd name="T72" fmla="*/ 2147483647 w 630"/>
                <a:gd name="T73" fmla="*/ 2147483647 h 993"/>
                <a:gd name="T74" fmla="*/ 2147483647 w 630"/>
                <a:gd name="T75" fmla="*/ 2147483647 h 993"/>
                <a:gd name="T76" fmla="*/ 2147483647 w 630"/>
                <a:gd name="T77" fmla="*/ 2147483647 h 993"/>
                <a:gd name="T78" fmla="*/ 2147483647 w 630"/>
                <a:gd name="T79" fmla="*/ 2147483647 h 993"/>
                <a:gd name="T80" fmla="*/ 2147483647 w 630"/>
                <a:gd name="T81" fmla="*/ 2147483647 h 993"/>
                <a:gd name="T82" fmla="*/ 2147483647 w 630"/>
                <a:gd name="T83" fmla="*/ 2147483647 h 993"/>
                <a:gd name="T84" fmla="*/ 2147483647 w 630"/>
                <a:gd name="T85" fmla="*/ 2147483647 h 993"/>
                <a:gd name="T86" fmla="*/ 2147483647 w 630"/>
                <a:gd name="T87" fmla="*/ 2147483647 h 993"/>
                <a:gd name="T88" fmla="*/ 2147483647 w 630"/>
                <a:gd name="T89" fmla="*/ 2147483647 h 993"/>
                <a:gd name="T90" fmla="*/ 2147483647 w 630"/>
                <a:gd name="T91" fmla="*/ 2147483647 h 993"/>
                <a:gd name="T92" fmla="*/ 2147483647 w 630"/>
                <a:gd name="T93" fmla="*/ 2147483647 h 993"/>
                <a:gd name="T94" fmla="*/ 0 w 630"/>
                <a:gd name="T95" fmla="*/ 2147483647 h 993"/>
                <a:gd name="T96" fmla="*/ 2147483647 w 630"/>
                <a:gd name="T97" fmla="*/ 2147483647 h 993"/>
                <a:gd name="T98" fmla="*/ 2147483647 w 630"/>
                <a:gd name="T99" fmla="*/ 2147483647 h 993"/>
                <a:gd name="T100" fmla="*/ 2147483647 w 630"/>
                <a:gd name="T101" fmla="*/ 2147483647 h 993"/>
                <a:gd name="T102" fmla="*/ 2147483647 w 630"/>
                <a:gd name="T103" fmla="*/ 2147483647 h 993"/>
                <a:gd name="T104" fmla="*/ 2147483647 w 630"/>
                <a:gd name="T105" fmla="*/ 2147483647 h 993"/>
                <a:gd name="T106" fmla="*/ 2147483647 w 630"/>
                <a:gd name="T107" fmla="*/ 2147483647 h 993"/>
                <a:gd name="T108" fmla="*/ 2147483647 w 630"/>
                <a:gd name="T109" fmla="*/ 2147483647 h 993"/>
                <a:gd name="T110" fmla="*/ 2147483647 w 630"/>
                <a:gd name="T111" fmla="*/ 2147483647 h 993"/>
                <a:gd name="T112" fmla="*/ 2147483647 w 630"/>
                <a:gd name="T113" fmla="*/ 2147483647 h 993"/>
                <a:gd name="T114" fmla="*/ 2147483647 w 630"/>
                <a:gd name="T115" fmla="*/ 2147483647 h 993"/>
                <a:gd name="T116" fmla="*/ 2147483647 w 630"/>
                <a:gd name="T117" fmla="*/ 2147483647 h 993"/>
                <a:gd name="T118" fmla="*/ 2147483647 w 630"/>
                <a:gd name="T119" fmla="*/ 2147483647 h 993"/>
                <a:gd name="T120" fmla="*/ 2147483647 w 630"/>
                <a:gd name="T121" fmla="*/ 2147483647 h 993"/>
                <a:gd name="T122" fmla="*/ 2147483647 w 630"/>
                <a:gd name="T123" fmla="*/ 2147483647 h 993"/>
                <a:gd name="T124" fmla="*/ 2147483647 w 630"/>
                <a:gd name="T125" fmla="*/ 2147483647 h 99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630"/>
                <a:gd name="T190" fmla="*/ 0 h 993"/>
                <a:gd name="T191" fmla="*/ 630 w 630"/>
                <a:gd name="T192" fmla="*/ 993 h 99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630" h="993">
                  <a:moveTo>
                    <a:pt x="622" y="880"/>
                  </a:moveTo>
                  <a:cubicBezTo>
                    <a:pt x="622" y="880"/>
                    <a:pt x="612" y="873"/>
                    <a:pt x="604" y="869"/>
                  </a:cubicBezTo>
                  <a:cubicBezTo>
                    <a:pt x="596" y="865"/>
                    <a:pt x="593" y="857"/>
                    <a:pt x="593" y="857"/>
                  </a:cubicBezTo>
                  <a:cubicBezTo>
                    <a:pt x="593" y="857"/>
                    <a:pt x="579" y="859"/>
                    <a:pt x="575" y="854"/>
                  </a:cubicBezTo>
                  <a:cubicBezTo>
                    <a:pt x="580" y="840"/>
                    <a:pt x="580" y="840"/>
                    <a:pt x="580" y="840"/>
                  </a:cubicBezTo>
                  <a:cubicBezTo>
                    <a:pt x="580" y="840"/>
                    <a:pt x="576" y="825"/>
                    <a:pt x="581" y="821"/>
                  </a:cubicBezTo>
                  <a:cubicBezTo>
                    <a:pt x="584" y="818"/>
                    <a:pt x="598" y="830"/>
                    <a:pt x="607" y="838"/>
                  </a:cubicBezTo>
                  <a:cubicBezTo>
                    <a:pt x="607" y="836"/>
                    <a:pt x="607" y="835"/>
                    <a:pt x="607" y="835"/>
                  </a:cubicBezTo>
                  <a:cubicBezTo>
                    <a:pt x="612" y="824"/>
                    <a:pt x="612" y="824"/>
                    <a:pt x="612" y="824"/>
                  </a:cubicBezTo>
                  <a:cubicBezTo>
                    <a:pt x="612" y="824"/>
                    <a:pt x="604" y="813"/>
                    <a:pt x="603" y="799"/>
                  </a:cubicBezTo>
                  <a:cubicBezTo>
                    <a:pt x="601" y="784"/>
                    <a:pt x="616" y="776"/>
                    <a:pt x="620" y="766"/>
                  </a:cubicBezTo>
                  <a:cubicBezTo>
                    <a:pt x="624" y="757"/>
                    <a:pt x="605" y="744"/>
                    <a:pt x="605" y="744"/>
                  </a:cubicBezTo>
                  <a:cubicBezTo>
                    <a:pt x="618" y="724"/>
                    <a:pt x="618" y="724"/>
                    <a:pt x="618" y="724"/>
                  </a:cubicBezTo>
                  <a:cubicBezTo>
                    <a:pt x="609" y="694"/>
                    <a:pt x="609" y="694"/>
                    <a:pt x="609" y="694"/>
                  </a:cubicBezTo>
                  <a:cubicBezTo>
                    <a:pt x="609" y="694"/>
                    <a:pt x="619" y="683"/>
                    <a:pt x="620" y="677"/>
                  </a:cubicBezTo>
                  <a:cubicBezTo>
                    <a:pt x="622" y="670"/>
                    <a:pt x="612" y="645"/>
                    <a:pt x="597" y="632"/>
                  </a:cubicBezTo>
                  <a:cubicBezTo>
                    <a:pt x="586" y="621"/>
                    <a:pt x="579" y="600"/>
                    <a:pt x="577" y="591"/>
                  </a:cubicBezTo>
                  <a:cubicBezTo>
                    <a:pt x="568" y="590"/>
                    <a:pt x="560" y="590"/>
                    <a:pt x="556" y="590"/>
                  </a:cubicBezTo>
                  <a:cubicBezTo>
                    <a:pt x="545" y="590"/>
                    <a:pt x="549" y="599"/>
                    <a:pt x="541" y="599"/>
                  </a:cubicBezTo>
                  <a:cubicBezTo>
                    <a:pt x="533" y="599"/>
                    <a:pt x="533" y="591"/>
                    <a:pt x="533" y="591"/>
                  </a:cubicBezTo>
                  <a:cubicBezTo>
                    <a:pt x="526" y="592"/>
                    <a:pt x="526" y="592"/>
                    <a:pt x="526" y="592"/>
                  </a:cubicBezTo>
                  <a:cubicBezTo>
                    <a:pt x="526" y="592"/>
                    <a:pt x="525" y="572"/>
                    <a:pt x="523" y="562"/>
                  </a:cubicBezTo>
                  <a:cubicBezTo>
                    <a:pt x="521" y="552"/>
                    <a:pt x="526" y="538"/>
                    <a:pt x="528" y="534"/>
                  </a:cubicBezTo>
                  <a:cubicBezTo>
                    <a:pt x="530" y="530"/>
                    <a:pt x="525" y="507"/>
                    <a:pt x="525" y="507"/>
                  </a:cubicBezTo>
                  <a:cubicBezTo>
                    <a:pt x="491" y="537"/>
                    <a:pt x="491" y="537"/>
                    <a:pt x="491" y="537"/>
                  </a:cubicBezTo>
                  <a:cubicBezTo>
                    <a:pt x="449" y="541"/>
                    <a:pt x="449" y="541"/>
                    <a:pt x="449" y="541"/>
                  </a:cubicBezTo>
                  <a:cubicBezTo>
                    <a:pt x="449" y="541"/>
                    <a:pt x="441" y="522"/>
                    <a:pt x="438" y="515"/>
                  </a:cubicBezTo>
                  <a:cubicBezTo>
                    <a:pt x="435" y="508"/>
                    <a:pt x="399" y="509"/>
                    <a:pt x="399" y="509"/>
                  </a:cubicBezTo>
                  <a:cubicBezTo>
                    <a:pt x="399" y="509"/>
                    <a:pt x="414" y="496"/>
                    <a:pt x="416" y="491"/>
                  </a:cubicBezTo>
                  <a:cubicBezTo>
                    <a:pt x="418" y="486"/>
                    <a:pt x="396" y="471"/>
                    <a:pt x="391" y="465"/>
                  </a:cubicBezTo>
                  <a:cubicBezTo>
                    <a:pt x="386" y="459"/>
                    <a:pt x="373" y="438"/>
                    <a:pt x="373" y="438"/>
                  </a:cubicBezTo>
                  <a:cubicBezTo>
                    <a:pt x="371" y="420"/>
                    <a:pt x="371" y="420"/>
                    <a:pt x="371" y="420"/>
                  </a:cubicBezTo>
                  <a:cubicBezTo>
                    <a:pt x="371" y="420"/>
                    <a:pt x="356" y="414"/>
                    <a:pt x="356" y="409"/>
                  </a:cubicBezTo>
                  <a:cubicBezTo>
                    <a:pt x="356" y="404"/>
                    <a:pt x="371" y="396"/>
                    <a:pt x="371" y="396"/>
                  </a:cubicBezTo>
                  <a:cubicBezTo>
                    <a:pt x="365" y="392"/>
                    <a:pt x="365" y="392"/>
                    <a:pt x="365" y="392"/>
                  </a:cubicBezTo>
                  <a:cubicBezTo>
                    <a:pt x="365" y="392"/>
                    <a:pt x="360" y="378"/>
                    <a:pt x="368" y="370"/>
                  </a:cubicBezTo>
                  <a:cubicBezTo>
                    <a:pt x="376" y="362"/>
                    <a:pt x="389" y="345"/>
                    <a:pt x="395" y="354"/>
                  </a:cubicBezTo>
                  <a:cubicBezTo>
                    <a:pt x="401" y="363"/>
                    <a:pt x="391" y="338"/>
                    <a:pt x="389" y="331"/>
                  </a:cubicBezTo>
                  <a:cubicBezTo>
                    <a:pt x="387" y="324"/>
                    <a:pt x="402" y="315"/>
                    <a:pt x="402" y="315"/>
                  </a:cubicBezTo>
                  <a:cubicBezTo>
                    <a:pt x="403" y="277"/>
                    <a:pt x="403" y="277"/>
                    <a:pt x="403" y="277"/>
                  </a:cubicBezTo>
                  <a:cubicBezTo>
                    <a:pt x="419" y="277"/>
                    <a:pt x="419" y="277"/>
                    <a:pt x="419" y="277"/>
                  </a:cubicBezTo>
                  <a:cubicBezTo>
                    <a:pt x="419" y="277"/>
                    <a:pt x="420" y="269"/>
                    <a:pt x="422" y="265"/>
                  </a:cubicBezTo>
                  <a:cubicBezTo>
                    <a:pt x="424" y="261"/>
                    <a:pt x="450" y="244"/>
                    <a:pt x="450" y="244"/>
                  </a:cubicBezTo>
                  <a:cubicBezTo>
                    <a:pt x="471" y="244"/>
                    <a:pt x="471" y="244"/>
                    <a:pt x="471" y="244"/>
                  </a:cubicBezTo>
                  <a:cubicBezTo>
                    <a:pt x="473" y="237"/>
                    <a:pt x="473" y="237"/>
                    <a:pt x="473" y="237"/>
                  </a:cubicBezTo>
                  <a:cubicBezTo>
                    <a:pt x="492" y="240"/>
                    <a:pt x="492" y="240"/>
                    <a:pt x="492" y="240"/>
                  </a:cubicBezTo>
                  <a:cubicBezTo>
                    <a:pt x="492" y="240"/>
                    <a:pt x="503" y="225"/>
                    <a:pt x="513" y="224"/>
                  </a:cubicBezTo>
                  <a:cubicBezTo>
                    <a:pt x="523" y="223"/>
                    <a:pt x="527" y="236"/>
                    <a:pt x="527" y="236"/>
                  </a:cubicBezTo>
                  <a:cubicBezTo>
                    <a:pt x="527" y="236"/>
                    <a:pt x="534" y="239"/>
                    <a:pt x="539" y="236"/>
                  </a:cubicBezTo>
                  <a:cubicBezTo>
                    <a:pt x="541" y="235"/>
                    <a:pt x="542" y="231"/>
                    <a:pt x="543" y="227"/>
                  </a:cubicBezTo>
                  <a:cubicBezTo>
                    <a:pt x="532" y="223"/>
                    <a:pt x="532" y="223"/>
                    <a:pt x="532" y="223"/>
                  </a:cubicBezTo>
                  <a:cubicBezTo>
                    <a:pt x="526" y="207"/>
                    <a:pt x="526" y="207"/>
                    <a:pt x="526" y="207"/>
                  </a:cubicBezTo>
                  <a:cubicBezTo>
                    <a:pt x="526" y="207"/>
                    <a:pt x="512" y="212"/>
                    <a:pt x="509" y="206"/>
                  </a:cubicBezTo>
                  <a:cubicBezTo>
                    <a:pt x="506" y="201"/>
                    <a:pt x="515" y="171"/>
                    <a:pt x="520" y="171"/>
                  </a:cubicBezTo>
                  <a:cubicBezTo>
                    <a:pt x="525" y="171"/>
                    <a:pt x="533" y="163"/>
                    <a:pt x="533" y="148"/>
                  </a:cubicBezTo>
                  <a:cubicBezTo>
                    <a:pt x="533" y="134"/>
                    <a:pt x="505" y="135"/>
                    <a:pt x="505" y="135"/>
                  </a:cubicBezTo>
                  <a:cubicBezTo>
                    <a:pt x="505" y="135"/>
                    <a:pt x="497" y="123"/>
                    <a:pt x="493" y="122"/>
                  </a:cubicBezTo>
                  <a:cubicBezTo>
                    <a:pt x="489" y="121"/>
                    <a:pt x="481" y="130"/>
                    <a:pt x="472" y="130"/>
                  </a:cubicBezTo>
                  <a:cubicBezTo>
                    <a:pt x="464" y="130"/>
                    <a:pt x="463" y="123"/>
                    <a:pt x="449" y="120"/>
                  </a:cubicBezTo>
                  <a:cubicBezTo>
                    <a:pt x="435" y="117"/>
                    <a:pt x="434" y="138"/>
                    <a:pt x="434" y="138"/>
                  </a:cubicBezTo>
                  <a:cubicBezTo>
                    <a:pt x="434" y="138"/>
                    <a:pt x="412" y="138"/>
                    <a:pt x="393" y="133"/>
                  </a:cubicBezTo>
                  <a:cubicBezTo>
                    <a:pt x="374" y="128"/>
                    <a:pt x="389" y="113"/>
                    <a:pt x="388" y="106"/>
                  </a:cubicBezTo>
                  <a:cubicBezTo>
                    <a:pt x="387" y="98"/>
                    <a:pt x="369" y="97"/>
                    <a:pt x="369" y="97"/>
                  </a:cubicBezTo>
                  <a:cubicBezTo>
                    <a:pt x="369" y="97"/>
                    <a:pt x="367" y="79"/>
                    <a:pt x="364" y="73"/>
                  </a:cubicBezTo>
                  <a:cubicBezTo>
                    <a:pt x="362" y="67"/>
                    <a:pt x="354" y="70"/>
                    <a:pt x="354" y="70"/>
                  </a:cubicBezTo>
                  <a:cubicBezTo>
                    <a:pt x="343" y="57"/>
                    <a:pt x="343" y="57"/>
                    <a:pt x="343" y="57"/>
                  </a:cubicBezTo>
                  <a:cubicBezTo>
                    <a:pt x="335" y="57"/>
                    <a:pt x="335" y="57"/>
                    <a:pt x="335" y="57"/>
                  </a:cubicBezTo>
                  <a:cubicBezTo>
                    <a:pt x="327" y="33"/>
                    <a:pt x="327" y="33"/>
                    <a:pt x="327" y="33"/>
                  </a:cubicBezTo>
                  <a:cubicBezTo>
                    <a:pt x="327" y="33"/>
                    <a:pt x="297" y="9"/>
                    <a:pt x="290" y="5"/>
                  </a:cubicBezTo>
                  <a:cubicBezTo>
                    <a:pt x="284" y="1"/>
                    <a:pt x="274" y="1"/>
                    <a:pt x="264" y="0"/>
                  </a:cubicBezTo>
                  <a:cubicBezTo>
                    <a:pt x="264" y="0"/>
                    <a:pt x="264" y="0"/>
                    <a:pt x="264" y="0"/>
                  </a:cubicBezTo>
                  <a:cubicBezTo>
                    <a:pt x="269" y="0"/>
                    <a:pt x="273" y="1"/>
                    <a:pt x="278" y="1"/>
                  </a:cubicBezTo>
                  <a:cubicBezTo>
                    <a:pt x="279" y="19"/>
                    <a:pt x="268" y="19"/>
                    <a:pt x="268" y="19"/>
                  </a:cubicBezTo>
                  <a:cubicBezTo>
                    <a:pt x="284" y="31"/>
                    <a:pt x="284" y="31"/>
                    <a:pt x="284" y="31"/>
                  </a:cubicBezTo>
                  <a:cubicBezTo>
                    <a:pt x="287" y="53"/>
                    <a:pt x="287" y="53"/>
                    <a:pt x="287" y="53"/>
                  </a:cubicBezTo>
                  <a:cubicBezTo>
                    <a:pt x="277" y="58"/>
                    <a:pt x="277" y="58"/>
                    <a:pt x="277" y="58"/>
                  </a:cubicBezTo>
                  <a:cubicBezTo>
                    <a:pt x="269" y="87"/>
                    <a:pt x="269" y="87"/>
                    <a:pt x="269" y="87"/>
                  </a:cubicBezTo>
                  <a:cubicBezTo>
                    <a:pt x="269" y="87"/>
                    <a:pt x="241" y="128"/>
                    <a:pt x="218" y="143"/>
                  </a:cubicBezTo>
                  <a:cubicBezTo>
                    <a:pt x="195" y="157"/>
                    <a:pt x="174" y="157"/>
                    <a:pt x="161" y="168"/>
                  </a:cubicBezTo>
                  <a:cubicBezTo>
                    <a:pt x="147" y="179"/>
                    <a:pt x="147" y="186"/>
                    <a:pt x="147" y="186"/>
                  </a:cubicBezTo>
                  <a:cubicBezTo>
                    <a:pt x="139" y="189"/>
                    <a:pt x="139" y="189"/>
                    <a:pt x="139" y="189"/>
                  </a:cubicBezTo>
                  <a:cubicBezTo>
                    <a:pt x="142" y="201"/>
                    <a:pt x="142" y="201"/>
                    <a:pt x="142" y="201"/>
                  </a:cubicBezTo>
                  <a:cubicBezTo>
                    <a:pt x="142" y="201"/>
                    <a:pt x="134" y="206"/>
                    <a:pt x="132" y="216"/>
                  </a:cubicBezTo>
                  <a:cubicBezTo>
                    <a:pt x="131" y="225"/>
                    <a:pt x="128" y="252"/>
                    <a:pt x="128" y="252"/>
                  </a:cubicBezTo>
                  <a:cubicBezTo>
                    <a:pt x="128" y="252"/>
                    <a:pt x="119" y="254"/>
                    <a:pt x="115" y="256"/>
                  </a:cubicBezTo>
                  <a:cubicBezTo>
                    <a:pt x="111" y="259"/>
                    <a:pt x="116" y="270"/>
                    <a:pt x="103" y="270"/>
                  </a:cubicBezTo>
                  <a:cubicBezTo>
                    <a:pt x="89" y="270"/>
                    <a:pt x="93" y="246"/>
                    <a:pt x="88" y="241"/>
                  </a:cubicBezTo>
                  <a:cubicBezTo>
                    <a:pt x="82" y="237"/>
                    <a:pt x="69" y="243"/>
                    <a:pt x="69" y="243"/>
                  </a:cubicBezTo>
                  <a:cubicBezTo>
                    <a:pt x="60" y="232"/>
                    <a:pt x="60" y="232"/>
                    <a:pt x="60" y="232"/>
                  </a:cubicBezTo>
                  <a:cubicBezTo>
                    <a:pt x="60" y="232"/>
                    <a:pt x="50" y="250"/>
                    <a:pt x="40" y="246"/>
                  </a:cubicBezTo>
                  <a:cubicBezTo>
                    <a:pt x="31" y="241"/>
                    <a:pt x="47" y="232"/>
                    <a:pt x="47" y="232"/>
                  </a:cubicBezTo>
                  <a:cubicBezTo>
                    <a:pt x="37" y="224"/>
                    <a:pt x="37" y="224"/>
                    <a:pt x="37" y="224"/>
                  </a:cubicBezTo>
                  <a:cubicBezTo>
                    <a:pt x="37" y="224"/>
                    <a:pt x="50" y="212"/>
                    <a:pt x="58" y="203"/>
                  </a:cubicBezTo>
                  <a:cubicBezTo>
                    <a:pt x="67" y="194"/>
                    <a:pt x="43" y="188"/>
                    <a:pt x="43" y="188"/>
                  </a:cubicBezTo>
                  <a:cubicBezTo>
                    <a:pt x="43" y="188"/>
                    <a:pt x="17" y="216"/>
                    <a:pt x="9" y="223"/>
                  </a:cubicBezTo>
                  <a:cubicBezTo>
                    <a:pt x="1" y="230"/>
                    <a:pt x="0" y="241"/>
                    <a:pt x="0" y="254"/>
                  </a:cubicBezTo>
                  <a:cubicBezTo>
                    <a:pt x="0" y="267"/>
                    <a:pt x="12" y="264"/>
                    <a:pt x="12" y="264"/>
                  </a:cubicBezTo>
                  <a:cubicBezTo>
                    <a:pt x="9" y="282"/>
                    <a:pt x="9" y="282"/>
                    <a:pt x="9" y="282"/>
                  </a:cubicBezTo>
                  <a:cubicBezTo>
                    <a:pt x="9" y="282"/>
                    <a:pt x="26" y="292"/>
                    <a:pt x="27" y="304"/>
                  </a:cubicBezTo>
                  <a:cubicBezTo>
                    <a:pt x="28" y="316"/>
                    <a:pt x="8" y="317"/>
                    <a:pt x="8" y="331"/>
                  </a:cubicBezTo>
                  <a:cubicBezTo>
                    <a:pt x="8" y="345"/>
                    <a:pt x="42" y="347"/>
                    <a:pt x="51" y="352"/>
                  </a:cubicBezTo>
                  <a:cubicBezTo>
                    <a:pt x="59" y="357"/>
                    <a:pt x="82" y="389"/>
                    <a:pt x="85" y="394"/>
                  </a:cubicBezTo>
                  <a:cubicBezTo>
                    <a:pt x="87" y="398"/>
                    <a:pt x="99" y="418"/>
                    <a:pt x="99" y="424"/>
                  </a:cubicBezTo>
                  <a:cubicBezTo>
                    <a:pt x="99" y="430"/>
                    <a:pt x="123" y="456"/>
                    <a:pt x="126" y="462"/>
                  </a:cubicBezTo>
                  <a:cubicBezTo>
                    <a:pt x="130" y="468"/>
                    <a:pt x="164" y="522"/>
                    <a:pt x="164" y="522"/>
                  </a:cubicBezTo>
                  <a:cubicBezTo>
                    <a:pt x="169" y="547"/>
                    <a:pt x="169" y="547"/>
                    <a:pt x="169" y="547"/>
                  </a:cubicBezTo>
                  <a:cubicBezTo>
                    <a:pt x="169" y="547"/>
                    <a:pt x="197" y="602"/>
                    <a:pt x="197" y="609"/>
                  </a:cubicBezTo>
                  <a:cubicBezTo>
                    <a:pt x="197" y="616"/>
                    <a:pt x="205" y="616"/>
                    <a:pt x="214" y="622"/>
                  </a:cubicBezTo>
                  <a:cubicBezTo>
                    <a:pt x="222" y="628"/>
                    <a:pt x="218" y="635"/>
                    <a:pt x="220" y="647"/>
                  </a:cubicBezTo>
                  <a:cubicBezTo>
                    <a:pt x="221" y="658"/>
                    <a:pt x="255" y="699"/>
                    <a:pt x="267" y="715"/>
                  </a:cubicBezTo>
                  <a:cubicBezTo>
                    <a:pt x="279" y="732"/>
                    <a:pt x="270" y="754"/>
                    <a:pt x="270" y="762"/>
                  </a:cubicBezTo>
                  <a:cubicBezTo>
                    <a:pt x="270" y="771"/>
                    <a:pt x="293" y="796"/>
                    <a:pt x="304" y="803"/>
                  </a:cubicBezTo>
                  <a:cubicBezTo>
                    <a:pt x="314" y="810"/>
                    <a:pt x="324" y="826"/>
                    <a:pt x="332" y="835"/>
                  </a:cubicBezTo>
                  <a:cubicBezTo>
                    <a:pt x="340" y="843"/>
                    <a:pt x="386" y="861"/>
                    <a:pt x="400" y="869"/>
                  </a:cubicBezTo>
                  <a:cubicBezTo>
                    <a:pt x="415" y="877"/>
                    <a:pt x="442" y="883"/>
                    <a:pt x="463" y="901"/>
                  </a:cubicBezTo>
                  <a:cubicBezTo>
                    <a:pt x="484" y="919"/>
                    <a:pt x="516" y="939"/>
                    <a:pt x="516" y="939"/>
                  </a:cubicBezTo>
                  <a:cubicBezTo>
                    <a:pt x="522" y="954"/>
                    <a:pt x="522" y="954"/>
                    <a:pt x="522" y="954"/>
                  </a:cubicBezTo>
                  <a:cubicBezTo>
                    <a:pt x="522" y="954"/>
                    <a:pt x="533" y="962"/>
                    <a:pt x="540" y="968"/>
                  </a:cubicBezTo>
                  <a:cubicBezTo>
                    <a:pt x="547" y="974"/>
                    <a:pt x="574" y="992"/>
                    <a:pt x="574" y="992"/>
                  </a:cubicBezTo>
                  <a:cubicBezTo>
                    <a:pt x="574" y="993"/>
                    <a:pt x="574" y="993"/>
                    <a:pt x="574" y="993"/>
                  </a:cubicBezTo>
                  <a:cubicBezTo>
                    <a:pt x="580" y="989"/>
                    <a:pt x="589" y="983"/>
                    <a:pt x="596" y="977"/>
                  </a:cubicBezTo>
                  <a:cubicBezTo>
                    <a:pt x="608" y="968"/>
                    <a:pt x="596" y="954"/>
                    <a:pt x="596" y="954"/>
                  </a:cubicBezTo>
                  <a:cubicBezTo>
                    <a:pt x="608" y="946"/>
                    <a:pt x="608" y="946"/>
                    <a:pt x="608" y="946"/>
                  </a:cubicBezTo>
                  <a:cubicBezTo>
                    <a:pt x="601" y="929"/>
                    <a:pt x="601" y="929"/>
                    <a:pt x="601" y="929"/>
                  </a:cubicBezTo>
                  <a:cubicBezTo>
                    <a:pt x="601" y="929"/>
                    <a:pt x="611" y="919"/>
                    <a:pt x="620" y="912"/>
                  </a:cubicBezTo>
                  <a:cubicBezTo>
                    <a:pt x="626" y="908"/>
                    <a:pt x="629" y="897"/>
                    <a:pt x="630" y="889"/>
                  </a:cubicBezTo>
                  <a:lnTo>
                    <a:pt x="622" y="880"/>
                  </a:lnTo>
                  <a:close/>
                </a:path>
              </a:pathLst>
            </a:custGeom>
            <a:solidFill>
              <a:schemeClr val="accent6">
                <a:lumMod val="25000"/>
                <a:lumOff val="7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398" name="Freeform 21"/>
            <p:cNvSpPr>
              <a:spLocks noEditPoints="1"/>
            </p:cNvSpPr>
            <p:nvPr/>
          </p:nvSpPr>
          <p:spPr bwMode="auto">
            <a:xfrm>
              <a:off x="2738437" y="3699273"/>
              <a:ext cx="253604" cy="277415"/>
            </a:xfrm>
            <a:custGeom>
              <a:avLst/>
              <a:gdLst>
                <a:gd name="T0" fmla="*/ 2147483647 w 604"/>
                <a:gd name="T1" fmla="*/ 2147483647 h 712"/>
                <a:gd name="T2" fmla="*/ 2147483647 w 604"/>
                <a:gd name="T3" fmla="*/ 2147483647 h 712"/>
                <a:gd name="T4" fmla="*/ 2147483647 w 604"/>
                <a:gd name="T5" fmla="*/ 2147483647 h 712"/>
                <a:gd name="T6" fmla="*/ 2147483647 w 604"/>
                <a:gd name="T7" fmla="*/ 2147483647 h 712"/>
                <a:gd name="T8" fmla="*/ 2147483647 w 604"/>
                <a:gd name="T9" fmla="*/ 2147483647 h 712"/>
                <a:gd name="T10" fmla="*/ 2147483647 w 604"/>
                <a:gd name="T11" fmla="*/ 2147483647 h 712"/>
                <a:gd name="T12" fmla="*/ 2147483647 w 604"/>
                <a:gd name="T13" fmla="*/ 2147483647 h 712"/>
                <a:gd name="T14" fmla="*/ 2147483647 w 604"/>
                <a:gd name="T15" fmla="*/ 2147483647 h 712"/>
                <a:gd name="T16" fmla="*/ 2147483647 w 604"/>
                <a:gd name="T17" fmla="*/ 2147483647 h 712"/>
                <a:gd name="T18" fmla="*/ 2147483647 w 604"/>
                <a:gd name="T19" fmla="*/ 2147483647 h 712"/>
                <a:gd name="T20" fmla="*/ 2147483647 w 604"/>
                <a:gd name="T21" fmla="*/ 2147483647 h 712"/>
                <a:gd name="T22" fmla="*/ 2147483647 w 604"/>
                <a:gd name="T23" fmla="*/ 2147483647 h 712"/>
                <a:gd name="T24" fmla="*/ 2147483647 w 604"/>
                <a:gd name="T25" fmla="*/ 2147483647 h 712"/>
                <a:gd name="T26" fmla="*/ 2147483647 w 604"/>
                <a:gd name="T27" fmla="*/ 2147483647 h 712"/>
                <a:gd name="T28" fmla="*/ 2147483647 w 604"/>
                <a:gd name="T29" fmla="*/ 2147483647 h 712"/>
                <a:gd name="T30" fmla="*/ 2147483647 w 604"/>
                <a:gd name="T31" fmla="*/ 2147483647 h 712"/>
                <a:gd name="T32" fmla="*/ 2147483647 w 604"/>
                <a:gd name="T33" fmla="*/ 2147483647 h 712"/>
                <a:gd name="T34" fmla="*/ 2147483647 w 604"/>
                <a:gd name="T35" fmla="*/ 2147483647 h 712"/>
                <a:gd name="T36" fmla="*/ 2147483647 w 604"/>
                <a:gd name="T37" fmla="*/ 2147483647 h 712"/>
                <a:gd name="T38" fmla="*/ 2147483647 w 604"/>
                <a:gd name="T39" fmla="*/ 2147483647 h 712"/>
                <a:gd name="T40" fmla="*/ 2147483647 w 604"/>
                <a:gd name="T41" fmla="*/ 2147483647 h 712"/>
                <a:gd name="T42" fmla="*/ 2147483647 w 604"/>
                <a:gd name="T43" fmla="*/ 2147483647 h 712"/>
                <a:gd name="T44" fmla="*/ 2147483647 w 604"/>
                <a:gd name="T45" fmla="*/ 2147483647 h 712"/>
                <a:gd name="T46" fmla="*/ 2147483647 w 604"/>
                <a:gd name="T47" fmla="*/ 2147483647 h 712"/>
                <a:gd name="T48" fmla="*/ 2147483647 w 604"/>
                <a:gd name="T49" fmla="*/ 2147483647 h 712"/>
                <a:gd name="T50" fmla="*/ 2147483647 w 604"/>
                <a:gd name="T51" fmla="*/ 2147483647 h 712"/>
                <a:gd name="T52" fmla="*/ 2147483647 w 604"/>
                <a:gd name="T53" fmla="*/ 2147483647 h 712"/>
                <a:gd name="T54" fmla="*/ 2147483647 w 604"/>
                <a:gd name="T55" fmla="*/ 2147483647 h 712"/>
                <a:gd name="T56" fmla="*/ 2147483647 w 604"/>
                <a:gd name="T57" fmla="*/ 2147483647 h 712"/>
                <a:gd name="T58" fmla="*/ 2147483647 w 604"/>
                <a:gd name="T59" fmla="*/ 2147483647 h 712"/>
                <a:gd name="T60" fmla="*/ 2147483647 w 604"/>
                <a:gd name="T61" fmla="*/ 2147483647 h 712"/>
                <a:gd name="T62" fmla="*/ 2147483647 w 604"/>
                <a:gd name="T63" fmla="*/ 2147483647 h 712"/>
                <a:gd name="T64" fmla="*/ 2147483647 w 604"/>
                <a:gd name="T65" fmla="*/ 2147483647 h 712"/>
                <a:gd name="T66" fmla="*/ 2147483647 w 604"/>
                <a:gd name="T67" fmla="*/ 2147483647 h 712"/>
                <a:gd name="T68" fmla="*/ 2147483647 w 604"/>
                <a:gd name="T69" fmla="*/ 2147483647 h 712"/>
                <a:gd name="T70" fmla="*/ 2147483647 w 604"/>
                <a:gd name="T71" fmla="*/ 2147483647 h 712"/>
                <a:gd name="T72" fmla="*/ 2147483647 w 604"/>
                <a:gd name="T73" fmla="*/ 2147483647 h 712"/>
                <a:gd name="T74" fmla="*/ 2147483647 w 604"/>
                <a:gd name="T75" fmla="*/ 2147483647 h 712"/>
                <a:gd name="T76" fmla="*/ 2147483647 w 604"/>
                <a:gd name="T77" fmla="*/ 2147483647 h 712"/>
                <a:gd name="T78" fmla="*/ 2147483647 w 604"/>
                <a:gd name="T79" fmla="*/ 2147483647 h 712"/>
                <a:gd name="T80" fmla="*/ 2147483647 w 604"/>
                <a:gd name="T81" fmla="*/ 2147483647 h 712"/>
                <a:gd name="T82" fmla="*/ 2147483647 w 604"/>
                <a:gd name="T83" fmla="*/ 2147483647 h 712"/>
                <a:gd name="T84" fmla="*/ 2147483647 w 604"/>
                <a:gd name="T85" fmla="*/ 2147483647 h 712"/>
                <a:gd name="T86" fmla="*/ 2147483647 w 604"/>
                <a:gd name="T87" fmla="*/ 2147483647 h 712"/>
                <a:gd name="T88" fmla="*/ 2147483647 w 604"/>
                <a:gd name="T89" fmla="*/ 2147483647 h 712"/>
                <a:gd name="T90" fmla="*/ 2147483647 w 604"/>
                <a:gd name="T91" fmla="*/ 2147483647 h 712"/>
                <a:gd name="T92" fmla="*/ 2147483647 w 604"/>
                <a:gd name="T93" fmla="*/ 2147483647 h 712"/>
                <a:gd name="T94" fmla="*/ 2147483647 w 604"/>
                <a:gd name="T95" fmla="*/ 2147483647 h 712"/>
                <a:gd name="T96" fmla="*/ 2147483647 w 604"/>
                <a:gd name="T97" fmla="*/ 2147483647 h 712"/>
                <a:gd name="T98" fmla="*/ 2147483647 w 604"/>
                <a:gd name="T99" fmla="*/ 2147483647 h 71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604"/>
                <a:gd name="T151" fmla="*/ 0 h 712"/>
                <a:gd name="T152" fmla="*/ 604 w 604"/>
                <a:gd name="T153" fmla="*/ 712 h 712"/>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604" h="712">
                  <a:moveTo>
                    <a:pt x="0" y="70"/>
                  </a:moveTo>
                  <a:cubicBezTo>
                    <a:pt x="1" y="70"/>
                    <a:pt x="1" y="70"/>
                    <a:pt x="1" y="70"/>
                  </a:cubicBezTo>
                  <a:cubicBezTo>
                    <a:pt x="1" y="70"/>
                    <a:pt x="1" y="70"/>
                    <a:pt x="0" y="70"/>
                  </a:cubicBezTo>
                  <a:close/>
                  <a:moveTo>
                    <a:pt x="599" y="500"/>
                  </a:moveTo>
                  <a:cubicBezTo>
                    <a:pt x="599" y="500"/>
                    <a:pt x="604" y="474"/>
                    <a:pt x="604" y="460"/>
                  </a:cubicBezTo>
                  <a:cubicBezTo>
                    <a:pt x="604" y="446"/>
                    <a:pt x="595" y="428"/>
                    <a:pt x="584" y="421"/>
                  </a:cubicBezTo>
                  <a:cubicBezTo>
                    <a:pt x="573" y="414"/>
                    <a:pt x="564" y="413"/>
                    <a:pt x="557" y="404"/>
                  </a:cubicBezTo>
                  <a:cubicBezTo>
                    <a:pt x="550" y="395"/>
                    <a:pt x="561" y="361"/>
                    <a:pt x="561" y="361"/>
                  </a:cubicBezTo>
                  <a:cubicBezTo>
                    <a:pt x="561" y="361"/>
                    <a:pt x="484" y="363"/>
                    <a:pt x="471" y="354"/>
                  </a:cubicBezTo>
                  <a:cubicBezTo>
                    <a:pt x="458" y="345"/>
                    <a:pt x="468" y="314"/>
                    <a:pt x="468" y="314"/>
                  </a:cubicBezTo>
                  <a:cubicBezTo>
                    <a:pt x="468" y="314"/>
                    <a:pt x="452" y="300"/>
                    <a:pt x="450" y="294"/>
                  </a:cubicBezTo>
                  <a:cubicBezTo>
                    <a:pt x="448" y="288"/>
                    <a:pt x="463" y="290"/>
                    <a:pt x="463" y="290"/>
                  </a:cubicBezTo>
                  <a:cubicBezTo>
                    <a:pt x="461" y="269"/>
                    <a:pt x="461" y="269"/>
                    <a:pt x="461" y="269"/>
                  </a:cubicBezTo>
                  <a:cubicBezTo>
                    <a:pt x="461" y="269"/>
                    <a:pt x="454" y="257"/>
                    <a:pt x="450" y="250"/>
                  </a:cubicBezTo>
                  <a:cubicBezTo>
                    <a:pt x="446" y="243"/>
                    <a:pt x="451" y="240"/>
                    <a:pt x="450" y="230"/>
                  </a:cubicBezTo>
                  <a:cubicBezTo>
                    <a:pt x="449" y="220"/>
                    <a:pt x="429" y="211"/>
                    <a:pt x="418" y="209"/>
                  </a:cubicBezTo>
                  <a:cubicBezTo>
                    <a:pt x="407" y="207"/>
                    <a:pt x="396" y="212"/>
                    <a:pt x="386" y="211"/>
                  </a:cubicBezTo>
                  <a:cubicBezTo>
                    <a:pt x="376" y="210"/>
                    <a:pt x="367" y="190"/>
                    <a:pt x="367" y="190"/>
                  </a:cubicBezTo>
                  <a:cubicBezTo>
                    <a:pt x="367" y="190"/>
                    <a:pt x="351" y="189"/>
                    <a:pt x="340" y="184"/>
                  </a:cubicBezTo>
                  <a:cubicBezTo>
                    <a:pt x="329" y="179"/>
                    <a:pt x="321" y="167"/>
                    <a:pt x="320" y="163"/>
                  </a:cubicBezTo>
                  <a:cubicBezTo>
                    <a:pt x="319" y="159"/>
                    <a:pt x="312" y="166"/>
                    <a:pt x="304" y="166"/>
                  </a:cubicBezTo>
                  <a:cubicBezTo>
                    <a:pt x="296" y="166"/>
                    <a:pt x="290" y="152"/>
                    <a:pt x="290" y="152"/>
                  </a:cubicBezTo>
                  <a:cubicBezTo>
                    <a:pt x="290" y="152"/>
                    <a:pt x="280" y="159"/>
                    <a:pt x="276" y="158"/>
                  </a:cubicBezTo>
                  <a:cubicBezTo>
                    <a:pt x="272" y="157"/>
                    <a:pt x="268" y="157"/>
                    <a:pt x="258" y="153"/>
                  </a:cubicBezTo>
                  <a:cubicBezTo>
                    <a:pt x="248" y="149"/>
                    <a:pt x="252" y="138"/>
                    <a:pt x="249" y="133"/>
                  </a:cubicBezTo>
                  <a:cubicBezTo>
                    <a:pt x="246" y="128"/>
                    <a:pt x="230" y="130"/>
                    <a:pt x="230" y="130"/>
                  </a:cubicBezTo>
                  <a:cubicBezTo>
                    <a:pt x="224" y="110"/>
                    <a:pt x="224" y="110"/>
                    <a:pt x="224" y="110"/>
                  </a:cubicBezTo>
                  <a:cubicBezTo>
                    <a:pt x="224" y="110"/>
                    <a:pt x="217" y="106"/>
                    <a:pt x="210" y="97"/>
                  </a:cubicBezTo>
                  <a:cubicBezTo>
                    <a:pt x="203" y="88"/>
                    <a:pt x="210" y="82"/>
                    <a:pt x="210" y="73"/>
                  </a:cubicBezTo>
                  <a:cubicBezTo>
                    <a:pt x="210" y="64"/>
                    <a:pt x="201" y="56"/>
                    <a:pt x="200" y="52"/>
                  </a:cubicBezTo>
                  <a:cubicBezTo>
                    <a:pt x="199" y="48"/>
                    <a:pt x="207" y="35"/>
                    <a:pt x="207" y="35"/>
                  </a:cubicBezTo>
                  <a:cubicBezTo>
                    <a:pt x="207" y="35"/>
                    <a:pt x="215" y="8"/>
                    <a:pt x="211" y="4"/>
                  </a:cubicBezTo>
                  <a:cubicBezTo>
                    <a:pt x="207" y="0"/>
                    <a:pt x="194" y="8"/>
                    <a:pt x="193" y="12"/>
                  </a:cubicBezTo>
                  <a:cubicBezTo>
                    <a:pt x="192" y="16"/>
                    <a:pt x="183" y="6"/>
                    <a:pt x="183" y="6"/>
                  </a:cubicBezTo>
                  <a:cubicBezTo>
                    <a:pt x="174" y="14"/>
                    <a:pt x="174" y="14"/>
                    <a:pt x="174" y="14"/>
                  </a:cubicBezTo>
                  <a:cubicBezTo>
                    <a:pt x="174" y="14"/>
                    <a:pt x="164" y="13"/>
                    <a:pt x="151" y="13"/>
                  </a:cubicBezTo>
                  <a:cubicBezTo>
                    <a:pt x="138" y="13"/>
                    <a:pt x="128" y="39"/>
                    <a:pt x="128" y="39"/>
                  </a:cubicBezTo>
                  <a:cubicBezTo>
                    <a:pt x="104" y="38"/>
                    <a:pt x="104" y="38"/>
                    <a:pt x="104" y="38"/>
                  </a:cubicBezTo>
                  <a:cubicBezTo>
                    <a:pt x="100" y="56"/>
                    <a:pt x="100" y="56"/>
                    <a:pt x="100" y="56"/>
                  </a:cubicBezTo>
                  <a:cubicBezTo>
                    <a:pt x="76" y="57"/>
                    <a:pt x="76" y="57"/>
                    <a:pt x="76" y="57"/>
                  </a:cubicBezTo>
                  <a:cubicBezTo>
                    <a:pt x="71" y="69"/>
                    <a:pt x="71" y="69"/>
                    <a:pt x="71" y="69"/>
                  </a:cubicBezTo>
                  <a:cubicBezTo>
                    <a:pt x="71" y="69"/>
                    <a:pt x="63" y="78"/>
                    <a:pt x="50" y="81"/>
                  </a:cubicBezTo>
                  <a:cubicBezTo>
                    <a:pt x="37" y="84"/>
                    <a:pt x="34" y="73"/>
                    <a:pt x="34" y="73"/>
                  </a:cubicBezTo>
                  <a:cubicBezTo>
                    <a:pt x="34" y="73"/>
                    <a:pt x="21" y="72"/>
                    <a:pt x="9" y="71"/>
                  </a:cubicBezTo>
                  <a:cubicBezTo>
                    <a:pt x="11" y="80"/>
                    <a:pt x="18" y="101"/>
                    <a:pt x="29" y="112"/>
                  </a:cubicBezTo>
                  <a:cubicBezTo>
                    <a:pt x="44" y="125"/>
                    <a:pt x="54" y="150"/>
                    <a:pt x="52" y="157"/>
                  </a:cubicBezTo>
                  <a:cubicBezTo>
                    <a:pt x="51" y="163"/>
                    <a:pt x="41" y="174"/>
                    <a:pt x="41" y="174"/>
                  </a:cubicBezTo>
                  <a:cubicBezTo>
                    <a:pt x="50" y="204"/>
                    <a:pt x="50" y="204"/>
                    <a:pt x="50" y="204"/>
                  </a:cubicBezTo>
                  <a:cubicBezTo>
                    <a:pt x="37" y="224"/>
                    <a:pt x="37" y="224"/>
                    <a:pt x="37" y="224"/>
                  </a:cubicBezTo>
                  <a:cubicBezTo>
                    <a:pt x="37" y="224"/>
                    <a:pt x="56" y="237"/>
                    <a:pt x="52" y="246"/>
                  </a:cubicBezTo>
                  <a:cubicBezTo>
                    <a:pt x="48" y="256"/>
                    <a:pt x="33" y="264"/>
                    <a:pt x="35" y="279"/>
                  </a:cubicBezTo>
                  <a:cubicBezTo>
                    <a:pt x="36" y="293"/>
                    <a:pt x="44" y="304"/>
                    <a:pt x="44" y="304"/>
                  </a:cubicBezTo>
                  <a:cubicBezTo>
                    <a:pt x="39" y="315"/>
                    <a:pt x="39" y="315"/>
                    <a:pt x="39" y="315"/>
                  </a:cubicBezTo>
                  <a:cubicBezTo>
                    <a:pt x="39" y="315"/>
                    <a:pt x="39" y="316"/>
                    <a:pt x="39" y="318"/>
                  </a:cubicBezTo>
                  <a:cubicBezTo>
                    <a:pt x="44" y="322"/>
                    <a:pt x="47" y="326"/>
                    <a:pt x="47" y="326"/>
                  </a:cubicBezTo>
                  <a:cubicBezTo>
                    <a:pt x="62" y="339"/>
                    <a:pt x="62" y="339"/>
                    <a:pt x="62" y="339"/>
                  </a:cubicBezTo>
                  <a:cubicBezTo>
                    <a:pt x="63" y="351"/>
                    <a:pt x="63" y="351"/>
                    <a:pt x="63" y="351"/>
                  </a:cubicBezTo>
                  <a:cubicBezTo>
                    <a:pt x="76" y="359"/>
                    <a:pt x="76" y="359"/>
                    <a:pt x="76" y="359"/>
                  </a:cubicBezTo>
                  <a:cubicBezTo>
                    <a:pt x="68" y="376"/>
                    <a:pt x="68" y="376"/>
                    <a:pt x="68" y="376"/>
                  </a:cubicBezTo>
                  <a:cubicBezTo>
                    <a:pt x="62" y="369"/>
                    <a:pt x="62" y="369"/>
                    <a:pt x="62" y="369"/>
                  </a:cubicBezTo>
                  <a:cubicBezTo>
                    <a:pt x="61" y="377"/>
                    <a:pt x="58" y="388"/>
                    <a:pt x="52" y="392"/>
                  </a:cubicBezTo>
                  <a:cubicBezTo>
                    <a:pt x="43" y="399"/>
                    <a:pt x="33" y="409"/>
                    <a:pt x="33" y="409"/>
                  </a:cubicBezTo>
                  <a:cubicBezTo>
                    <a:pt x="40" y="426"/>
                    <a:pt x="40" y="426"/>
                    <a:pt x="40" y="426"/>
                  </a:cubicBezTo>
                  <a:cubicBezTo>
                    <a:pt x="39" y="427"/>
                    <a:pt x="39" y="427"/>
                    <a:pt x="39" y="427"/>
                  </a:cubicBezTo>
                  <a:cubicBezTo>
                    <a:pt x="50" y="449"/>
                    <a:pt x="50" y="449"/>
                    <a:pt x="50" y="449"/>
                  </a:cubicBezTo>
                  <a:cubicBezTo>
                    <a:pt x="64" y="449"/>
                    <a:pt x="64" y="449"/>
                    <a:pt x="64" y="449"/>
                  </a:cubicBezTo>
                  <a:cubicBezTo>
                    <a:pt x="73" y="501"/>
                    <a:pt x="73" y="501"/>
                    <a:pt x="73" y="501"/>
                  </a:cubicBezTo>
                  <a:cubicBezTo>
                    <a:pt x="73" y="501"/>
                    <a:pt x="109" y="513"/>
                    <a:pt x="105" y="525"/>
                  </a:cubicBezTo>
                  <a:cubicBezTo>
                    <a:pt x="101" y="537"/>
                    <a:pt x="93" y="543"/>
                    <a:pt x="93" y="543"/>
                  </a:cubicBezTo>
                  <a:cubicBezTo>
                    <a:pt x="104" y="554"/>
                    <a:pt x="104" y="554"/>
                    <a:pt x="104" y="554"/>
                  </a:cubicBezTo>
                  <a:cubicBezTo>
                    <a:pt x="104" y="554"/>
                    <a:pt x="89" y="566"/>
                    <a:pt x="93" y="575"/>
                  </a:cubicBezTo>
                  <a:cubicBezTo>
                    <a:pt x="97" y="585"/>
                    <a:pt x="102" y="588"/>
                    <a:pt x="102" y="588"/>
                  </a:cubicBezTo>
                  <a:cubicBezTo>
                    <a:pt x="102" y="605"/>
                    <a:pt x="102" y="605"/>
                    <a:pt x="102" y="605"/>
                  </a:cubicBezTo>
                  <a:cubicBezTo>
                    <a:pt x="102" y="605"/>
                    <a:pt x="131" y="616"/>
                    <a:pt x="134" y="627"/>
                  </a:cubicBezTo>
                  <a:cubicBezTo>
                    <a:pt x="136" y="638"/>
                    <a:pt x="134" y="668"/>
                    <a:pt x="134" y="668"/>
                  </a:cubicBezTo>
                  <a:cubicBezTo>
                    <a:pt x="147" y="684"/>
                    <a:pt x="147" y="684"/>
                    <a:pt x="147" y="684"/>
                  </a:cubicBezTo>
                  <a:cubicBezTo>
                    <a:pt x="147" y="684"/>
                    <a:pt x="146" y="710"/>
                    <a:pt x="158" y="711"/>
                  </a:cubicBezTo>
                  <a:cubicBezTo>
                    <a:pt x="170" y="712"/>
                    <a:pt x="188" y="708"/>
                    <a:pt x="188" y="708"/>
                  </a:cubicBezTo>
                  <a:cubicBezTo>
                    <a:pt x="188" y="689"/>
                    <a:pt x="188" y="689"/>
                    <a:pt x="188" y="689"/>
                  </a:cubicBezTo>
                  <a:cubicBezTo>
                    <a:pt x="199" y="691"/>
                    <a:pt x="199" y="691"/>
                    <a:pt x="199" y="691"/>
                  </a:cubicBezTo>
                  <a:cubicBezTo>
                    <a:pt x="199" y="677"/>
                    <a:pt x="199" y="677"/>
                    <a:pt x="199" y="677"/>
                  </a:cubicBezTo>
                  <a:cubicBezTo>
                    <a:pt x="214" y="674"/>
                    <a:pt x="214" y="674"/>
                    <a:pt x="214" y="674"/>
                  </a:cubicBezTo>
                  <a:cubicBezTo>
                    <a:pt x="222" y="657"/>
                    <a:pt x="222" y="657"/>
                    <a:pt x="222" y="657"/>
                  </a:cubicBezTo>
                  <a:cubicBezTo>
                    <a:pt x="222" y="657"/>
                    <a:pt x="227" y="666"/>
                    <a:pt x="241" y="670"/>
                  </a:cubicBezTo>
                  <a:cubicBezTo>
                    <a:pt x="254" y="674"/>
                    <a:pt x="296" y="673"/>
                    <a:pt x="296" y="673"/>
                  </a:cubicBezTo>
                  <a:cubicBezTo>
                    <a:pt x="318" y="707"/>
                    <a:pt x="318" y="707"/>
                    <a:pt x="318" y="707"/>
                  </a:cubicBezTo>
                  <a:cubicBezTo>
                    <a:pt x="323" y="670"/>
                    <a:pt x="323" y="670"/>
                    <a:pt x="323" y="670"/>
                  </a:cubicBezTo>
                  <a:cubicBezTo>
                    <a:pt x="374" y="664"/>
                    <a:pt x="374" y="664"/>
                    <a:pt x="374" y="664"/>
                  </a:cubicBezTo>
                  <a:cubicBezTo>
                    <a:pt x="397" y="681"/>
                    <a:pt x="397" y="681"/>
                    <a:pt x="397" y="681"/>
                  </a:cubicBezTo>
                  <a:cubicBezTo>
                    <a:pt x="397" y="681"/>
                    <a:pt x="405" y="613"/>
                    <a:pt x="403" y="607"/>
                  </a:cubicBezTo>
                  <a:cubicBezTo>
                    <a:pt x="402" y="600"/>
                    <a:pt x="387" y="578"/>
                    <a:pt x="394" y="574"/>
                  </a:cubicBezTo>
                  <a:cubicBezTo>
                    <a:pt x="401" y="570"/>
                    <a:pt x="413" y="558"/>
                    <a:pt x="413" y="558"/>
                  </a:cubicBezTo>
                  <a:cubicBezTo>
                    <a:pt x="417" y="539"/>
                    <a:pt x="417" y="539"/>
                    <a:pt x="417" y="539"/>
                  </a:cubicBezTo>
                  <a:cubicBezTo>
                    <a:pt x="486" y="527"/>
                    <a:pt x="486" y="527"/>
                    <a:pt x="486" y="527"/>
                  </a:cubicBezTo>
                  <a:cubicBezTo>
                    <a:pt x="539" y="518"/>
                    <a:pt x="539" y="518"/>
                    <a:pt x="539" y="518"/>
                  </a:cubicBezTo>
                  <a:cubicBezTo>
                    <a:pt x="574" y="546"/>
                    <a:pt x="574" y="546"/>
                    <a:pt x="574" y="546"/>
                  </a:cubicBezTo>
                  <a:cubicBezTo>
                    <a:pt x="587" y="569"/>
                    <a:pt x="587" y="569"/>
                    <a:pt x="587" y="569"/>
                  </a:cubicBezTo>
                  <a:cubicBezTo>
                    <a:pt x="587" y="563"/>
                    <a:pt x="602" y="555"/>
                    <a:pt x="602" y="555"/>
                  </a:cubicBezTo>
                  <a:cubicBezTo>
                    <a:pt x="602" y="555"/>
                    <a:pt x="590" y="545"/>
                    <a:pt x="588" y="540"/>
                  </a:cubicBezTo>
                  <a:cubicBezTo>
                    <a:pt x="586" y="535"/>
                    <a:pt x="603" y="508"/>
                    <a:pt x="603" y="508"/>
                  </a:cubicBezTo>
                  <a:lnTo>
                    <a:pt x="599" y="500"/>
                  </a:ln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399" name="Freeform 22"/>
            <p:cNvSpPr>
              <a:spLocks/>
            </p:cNvSpPr>
            <p:nvPr/>
          </p:nvSpPr>
          <p:spPr bwMode="auto">
            <a:xfrm>
              <a:off x="2238375" y="2220517"/>
              <a:ext cx="14288" cy="11906"/>
            </a:xfrm>
            <a:custGeom>
              <a:avLst/>
              <a:gdLst>
                <a:gd name="T0" fmla="*/ 2147483647 w 39"/>
                <a:gd name="T1" fmla="*/ 0 h 35"/>
                <a:gd name="T2" fmla="*/ 2147483647 w 39"/>
                <a:gd name="T3" fmla="*/ 2147483647 h 35"/>
                <a:gd name="T4" fmla="*/ 2147483647 w 39"/>
                <a:gd name="T5" fmla="*/ 2147483647 h 35"/>
                <a:gd name="T6" fmla="*/ 2147483647 w 39"/>
                <a:gd name="T7" fmla="*/ 2147483647 h 35"/>
                <a:gd name="T8" fmla="*/ 2147483647 w 39"/>
                <a:gd name="T9" fmla="*/ 0 h 35"/>
                <a:gd name="T10" fmla="*/ 0 60000 65536"/>
                <a:gd name="T11" fmla="*/ 0 60000 65536"/>
                <a:gd name="T12" fmla="*/ 0 60000 65536"/>
                <a:gd name="T13" fmla="*/ 0 60000 65536"/>
                <a:gd name="T14" fmla="*/ 0 60000 65536"/>
                <a:gd name="T15" fmla="*/ 0 w 39"/>
                <a:gd name="T16" fmla="*/ 0 h 35"/>
                <a:gd name="T17" fmla="*/ 39 w 39"/>
                <a:gd name="T18" fmla="*/ 35 h 35"/>
              </a:gdLst>
              <a:ahLst/>
              <a:cxnLst>
                <a:cxn ang="T10">
                  <a:pos x="T0" y="T1"/>
                </a:cxn>
                <a:cxn ang="T11">
                  <a:pos x="T2" y="T3"/>
                </a:cxn>
                <a:cxn ang="T12">
                  <a:pos x="T4" y="T5"/>
                </a:cxn>
                <a:cxn ang="T13">
                  <a:pos x="T6" y="T7"/>
                </a:cxn>
                <a:cxn ang="T14">
                  <a:pos x="T8" y="T9"/>
                </a:cxn>
              </a:cxnLst>
              <a:rect l="T15" t="T16" r="T17" b="T18"/>
              <a:pathLst>
                <a:path w="39" h="35">
                  <a:moveTo>
                    <a:pt x="25" y="0"/>
                  </a:moveTo>
                  <a:cubicBezTo>
                    <a:pt x="25" y="0"/>
                    <a:pt x="0" y="7"/>
                    <a:pt x="1" y="14"/>
                  </a:cubicBezTo>
                  <a:cubicBezTo>
                    <a:pt x="2" y="21"/>
                    <a:pt x="11" y="31"/>
                    <a:pt x="11" y="31"/>
                  </a:cubicBezTo>
                  <a:cubicBezTo>
                    <a:pt x="22" y="35"/>
                    <a:pt x="39" y="27"/>
                    <a:pt x="39" y="17"/>
                  </a:cubicBezTo>
                  <a:cubicBezTo>
                    <a:pt x="39" y="7"/>
                    <a:pt x="25" y="0"/>
                    <a:pt x="25" y="0"/>
                  </a:cubicBezTo>
                  <a:close/>
                </a:path>
              </a:pathLst>
            </a:custGeom>
            <a:grpFill/>
            <a:ln w="9525">
              <a:no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00" name="Freeform 23"/>
            <p:cNvSpPr>
              <a:spLocks/>
            </p:cNvSpPr>
            <p:nvPr/>
          </p:nvSpPr>
          <p:spPr bwMode="auto">
            <a:xfrm>
              <a:off x="2247900" y="2218135"/>
              <a:ext cx="17860" cy="19050"/>
            </a:xfrm>
            <a:custGeom>
              <a:avLst/>
              <a:gdLst>
                <a:gd name="T0" fmla="*/ 2147483647 w 48"/>
                <a:gd name="T1" fmla="*/ 2147483647 h 54"/>
                <a:gd name="T2" fmla="*/ 2147483647 w 48"/>
                <a:gd name="T3" fmla="*/ 2147483647 h 54"/>
                <a:gd name="T4" fmla="*/ 0 w 48"/>
                <a:gd name="T5" fmla="*/ 2147483647 h 54"/>
                <a:gd name="T6" fmla="*/ 2147483647 w 48"/>
                <a:gd name="T7" fmla="*/ 2147483647 h 54"/>
                <a:gd name="T8" fmla="*/ 2147483647 w 48"/>
                <a:gd name="T9" fmla="*/ 2147483647 h 54"/>
                <a:gd name="T10" fmla="*/ 2147483647 w 48"/>
                <a:gd name="T11" fmla="*/ 2147483647 h 54"/>
                <a:gd name="T12" fmla="*/ 2147483647 w 48"/>
                <a:gd name="T13" fmla="*/ 2147483647 h 54"/>
                <a:gd name="T14" fmla="*/ 0 60000 65536"/>
                <a:gd name="T15" fmla="*/ 0 60000 65536"/>
                <a:gd name="T16" fmla="*/ 0 60000 65536"/>
                <a:gd name="T17" fmla="*/ 0 60000 65536"/>
                <a:gd name="T18" fmla="*/ 0 60000 65536"/>
                <a:gd name="T19" fmla="*/ 0 60000 65536"/>
                <a:gd name="T20" fmla="*/ 0 60000 65536"/>
                <a:gd name="T21" fmla="*/ 0 w 48"/>
                <a:gd name="T22" fmla="*/ 0 h 54"/>
                <a:gd name="T23" fmla="*/ 48 w 48"/>
                <a:gd name="T24" fmla="*/ 54 h 5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8" h="54">
                  <a:moveTo>
                    <a:pt x="34" y="7"/>
                  </a:moveTo>
                  <a:cubicBezTo>
                    <a:pt x="26" y="14"/>
                    <a:pt x="12" y="30"/>
                    <a:pt x="12" y="30"/>
                  </a:cubicBezTo>
                  <a:cubicBezTo>
                    <a:pt x="0" y="54"/>
                    <a:pt x="0" y="54"/>
                    <a:pt x="0" y="54"/>
                  </a:cubicBezTo>
                  <a:cubicBezTo>
                    <a:pt x="0" y="54"/>
                    <a:pt x="21" y="50"/>
                    <a:pt x="31" y="41"/>
                  </a:cubicBezTo>
                  <a:cubicBezTo>
                    <a:pt x="41" y="32"/>
                    <a:pt x="38" y="23"/>
                    <a:pt x="38" y="23"/>
                  </a:cubicBezTo>
                  <a:cubicBezTo>
                    <a:pt x="48" y="13"/>
                    <a:pt x="48" y="13"/>
                    <a:pt x="48" y="13"/>
                  </a:cubicBezTo>
                  <a:cubicBezTo>
                    <a:pt x="48" y="13"/>
                    <a:pt x="42" y="0"/>
                    <a:pt x="34" y="7"/>
                  </a:cubicBezTo>
                  <a:close/>
                </a:path>
              </a:pathLst>
            </a:custGeom>
            <a:grpFill/>
            <a:ln w="9525">
              <a:no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01" name="Freeform 24"/>
            <p:cNvSpPr>
              <a:spLocks/>
            </p:cNvSpPr>
            <p:nvPr/>
          </p:nvSpPr>
          <p:spPr bwMode="auto">
            <a:xfrm>
              <a:off x="1751410" y="2274094"/>
              <a:ext cx="34528" cy="14288"/>
            </a:xfrm>
            <a:custGeom>
              <a:avLst/>
              <a:gdLst>
                <a:gd name="T0" fmla="*/ 2147483647 w 91"/>
                <a:gd name="T1" fmla="*/ 0 h 41"/>
                <a:gd name="T2" fmla="*/ 2147483647 w 91"/>
                <a:gd name="T3" fmla="*/ 2147483647 h 41"/>
                <a:gd name="T4" fmla="*/ 2147483647 w 91"/>
                <a:gd name="T5" fmla="*/ 2147483647 h 41"/>
                <a:gd name="T6" fmla="*/ 2147483647 w 91"/>
                <a:gd name="T7" fmla="*/ 2147483647 h 41"/>
                <a:gd name="T8" fmla="*/ 2147483647 w 91"/>
                <a:gd name="T9" fmla="*/ 2147483647 h 41"/>
                <a:gd name="T10" fmla="*/ 2147483647 w 91"/>
                <a:gd name="T11" fmla="*/ 0 h 41"/>
                <a:gd name="T12" fmla="*/ 0 60000 65536"/>
                <a:gd name="T13" fmla="*/ 0 60000 65536"/>
                <a:gd name="T14" fmla="*/ 0 60000 65536"/>
                <a:gd name="T15" fmla="*/ 0 60000 65536"/>
                <a:gd name="T16" fmla="*/ 0 60000 65536"/>
                <a:gd name="T17" fmla="*/ 0 60000 65536"/>
                <a:gd name="T18" fmla="*/ 0 w 91"/>
                <a:gd name="T19" fmla="*/ 0 h 41"/>
                <a:gd name="T20" fmla="*/ 91 w 91"/>
                <a:gd name="T21" fmla="*/ 41 h 41"/>
              </a:gdLst>
              <a:ahLst/>
              <a:cxnLst>
                <a:cxn ang="T12">
                  <a:pos x="T0" y="T1"/>
                </a:cxn>
                <a:cxn ang="T13">
                  <a:pos x="T2" y="T3"/>
                </a:cxn>
                <a:cxn ang="T14">
                  <a:pos x="T4" y="T5"/>
                </a:cxn>
                <a:cxn ang="T15">
                  <a:pos x="T6" y="T7"/>
                </a:cxn>
                <a:cxn ang="T16">
                  <a:pos x="T8" y="T9"/>
                </a:cxn>
                <a:cxn ang="T17">
                  <a:pos x="T10" y="T11"/>
                </a:cxn>
              </a:cxnLst>
              <a:rect l="T18" t="T19" r="T20" b="T21"/>
              <a:pathLst>
                <a:path w="91" h="41">
                  <a:moveTo>
                    <a:pt x="78" y="0"/>
                  </a:moveTo>
                  <a:cubicBezTo>
                    <a:pt x="66" y="0"/>
                    <a:pt x="37" y="11"/>
                    <a:pt x="37" y="11"/>
                  </a:cubicBezTo>
                  <a:cubicBezTo>
                    <a:pt x="37" y="11"/>
                    <a:pt x="0" y="25"/>
                    <a:pt x="1" y="32"/>
                  </a:cubicBezTo>
                  <a:cubicBezTo>
                    <a:pt x="3" y="41"/>
                    <a:pt x="17" y="35"/>
                    <a:pt x="36" y="29"/>
                  </a:cubicBezTo>
                  <a:cubicBezTo>
                    <a:pt x="55" y="22"/>
                    <a:pt x="75" y="32"/>
                    <a:pt x="82" y="26"/>
                  </a:cubicBezTo>
                  <a:cubicBezTo>
                    <a:pt x="89" y="20"/>
                    <a:pt x="91" y="0"/>
                    <a:pt x="78" y="0"/>
                  </a:cubicBezTo>
                  <a:close/>
                </a:path>
              </a:pathLst>
            </a:custGeom>
            <a:grpFill/>
            <a:ln w="9525">
              <a:no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02" name="Freeform 25"/>
            <p:cNvSpPr>
              <a:spLocks/>
            </p:cNvSpPr>
            <p:nvPr/>
          </p:nvSpPr>
          <p:spPr bwMode="auto">
            <a:xfrm>
              <a:off x="1697831" y="2291954"/>
              <a:ext cx="20241" cy="10715"/>
            </a:xfrm>
            <a:custGeom>
              <a:avLst/>
              <a:gdLst>
                <a:gd name="T0" fmla="*/ 0 w 127"/>
                <a:gd name="T1" fmla="*/ 2147483647 h 73"/>
                <a:gd name="T2" fmla="*/ 2147483647 w 127"/>
                <a:gd name="T3" fmla="*/ 2147483647 h 73"/>
                <a:gd name="T4" fmla="*/ 2147483647 w 127"/>
                <a:gd name="T5" fmla="*/ 2147483647 h 73"/>
                <a:gd name="T6" fmla="*/ 2147483647 w 127"/>
                <a:gd name="T7" fmla="*/ 0 h 73"/>
                <a:gd name="T8" fmla="*/ 0 w 127"/>
                <a:gd name="T9" fmla="*/ 2147483647 h 73"/>
                <a:gd name="T10" fmla="*/ 0 60000 65536"/>
                <a:gd name="T11" fmla="*/ 0 60000 65536"/>
                <a:gd name="T12" fmla="*/ 0 60000 65536"/>
                <a:gd name="T13" fmla="*/ 0 60000 65536"/>
                <a:gd name="T14" fmla="*/ 0 60000 65536"/>
                <a:gd name="T15" fmla="*/ 0 w 127"/>
                <a:gd name="T16" fmla="*/ 0 h 73"/>
                <a:gd name="T17" fmla="*/ 127 w 127"/>
                <a:gd name="T18" fmla="*/ 73 h 73"/>
              </a:gdLst>
              <a:ahLst/>
              <a:cxnLst>
                <a:cxn ang="T10">
                  <a:pos x="T0" y="T1"/>
                </a:cxn>
                <a:cxn ang="T11">
                  <a:pos x="T2" y="T3"/>
                </a:cxn>
                <a:cxn ang="T12">
                  <a:pos x="T4" y="T5"/>
                </a:cxn>
                <a:cxn ang="T13">
                  <a:pos x="T6" y="T7"/>
                </a:cxn>
                <a:cxn ang="T14">
                  <a:pos x="T8" y="T9"/>
                </a:cxn>
              </a:cxnLst>
              <a:rect l="T15" t="T16" r="T17" b="T18"/>
              <a:pathLst>
                <a:path w="127" h="73">
                  <a:moveTo>
                    <a:pt x="0" y="73"/>
                  </a:moveTo>
                  <a:lnTo>
                    <a:pt x="66" y="71"/>
                  </a:lnTo>
                  <a:lnTo>
                    <a:pt x="127" y="26"/>
                  </a:lnTo>
                  <a:lnTo>
                    <a:pt x="106" y="0"/>
                  </a:lnTo>
                  <a:lnTo>
                    <a:pt x="0" y="73"/>
                  </a:lnTo>
                  <a:close/>
                </a:path>
              </a:pathLst>
            </a:custGeom>
            <a:grpFill/>
            <a:ln w="9525">
              <a:no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03" name="Freeform 26"/>
            <p:cNvSpPr>
              <a:spLocks/>
            </p:cNvSpPr>
            <p:nvPr/>
          </p:nvSpPr>
          <p:spPr bwMode="auto">
            <a:xfrm>
              <a:off x="2245519" y="2240757"/>
              <a:ext cx="15479" cy="13097"/>
            </a:xfrm>
            <a:custGeom>
              <a:avLst/>
              <a:gdLst>
                <a:gd name="T0" fmla="*/ 2147483647 w 44"/>
                <a:gd name="T1" fmla="*/ 2147483647 h 39"/>
                <a:gd name="T2" fmla="*/ 2147483647 w 44"/>
                <a:gd name="T3" fmla="*/ 2147483647 h 39"/>
                <a:gd name="T4" fmla="*/ 2147483647 w 44"/>
                <a:gd name="T5" fmla="*/ 2147483647 h 39"/>
                <a:gd name="T6" fmla="*/ 2147483647 w 44"/>
                <a:gd name="T7" fmla="*/ 2147483647 h 39"/>
                <a:gd name="T8" fmla="*/ 2147483647 w 44"/>
                <a:gd name="T9" fmla="*/ 0 h 39"/>
                <a:gd name="T10" fmla="*/ 2147483647 w 44"/>
                <a:gd name="T11" fmla="*/ 2147483647 h 39"/>
                <a:gd name="T12" fmla="*/ 0 60000 65536"/>
                <a:gd name="T13" fmla="*/ 0 60000 65536"/>
                <a:gd name="T14" fmla="*/ 0 60000 65536"/>
                <a:gd name="T15" fmla="*/ 0 60000 65536"/>
                <a:gd name="T16" fmla="*/ 0 60000 65536"/>
                <a:gd name="T17" fmla="*/ 0 60000 65536"/>
                <a:gd name="T18" fmla="*/ 0 w 44"/>
                <a:gd name="T19" fmla="*/ 0 h 39"/>
                <a:gd name="T20" fmla="*/ 44 w 44"/>
                <a:gd name="T21" fmla="*/ 39 h 39"/>
              </a:gdLst>
              <a:ahLst/>
              <a:cxnLst>
                <a:cxn ang="T12">
                  <a:pos x="T0" y="T1"/>
                </a:cxn>
                <a:cxn ang="T13">
                  <a:pos x="T2" y="T3"/>
                </a:cxn>
                <a:cxn ang="T14">
                  <a:pos x="T4" y="T5"/>
                </a:cxn>
                <a:cxn ang="T15">
                  <a:pos x="T6" y="T7"/>
                </a:cxn>
                <a:cxn ang="T16">
                  <a:pos x="T8" y="T9"/>
                </a:cxn>
                <a:cxn ang="T17">
                  <a:pos x="T10" y="T11"/>
                </a:cxn>
              </a:cxnLst>
              <a:rect l="T18" t="T19" r="T20" b="T21"/>
              <a:pathLst>
                <a:path w="44" h="39">
                  <a:moveTo>
                    <a:pt x="3" y="25"/>
                  </a:moveTo>
                  <a:cubicBezTo>
                    <a:pt x="9" y="39"/>
                    <a:pt x="29" y="17"/>
                    <a:pt x="29" y="17"/>
                  </a:cubicBezTo>
                  <a:cubicBezTo>
                    <a:pt x="44" y="13"/>
                    <a:pt x="44" y="13"/>
                    <a:pt x="44" y="13"/>
                  </a:cubicBezTo>
                  <a:cubicBezTo>
                    <a:pt x="43" y="3"/>
                    <a:pt x="43" y="3"/>
                    <a:pt x="43" y="3"/>
                  </a:cubicBezTo>
                  <a:cubicBezTo>
                    <a:pt x="25" y="0"/>
                    <a:pt x="25" y="0"/>
                    <a:pt x="25" y="0"/>
                  </a:cubicBezTo>
                  <a:cubicBezTo>
                    <a:pt x="25" y="0"/>
                    <a:pt x="0" y="18"/>
                    <a:pt x="3" y="25"/>
                  </a:cubicBezTo>
                  <a:close/>
                </a:path>
              </a:pathLst>
            </a:custGeom>
            <a:grpFill/>
            <a:ln w="9525">
              <a:no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04" name="Freeform 27"/>
            <p:cNvSpPr>
              <a:spLocks/>
            </p:cNvSpPr>
            <p:nvPr/>
          </p:nvSpPr>
          <p:spPr bwMode="auto">
            <a:xfrm>
              <a:off x="1995487" y="2213372"/>
              <a:ext cx="25004" cy="14288"/>
            </a:xfrm>
            <a:custGeom>
              <a:avLst/>
              <a:gdLst>
                <a:gd name="T0" fmla="*/ 2147483647 w 66"/>
                <a:gd name="T1" fmla="*/ 2147483647 h 41"/>
                <a:gd name="T2" fmla="*/ 2147483647 w 66"/>
                <a:gd name="T3" fmla="*/ 2147483647 h 41"/>
                <a:gd name="T4" fmla="*/ 2147483647 w 66"/>
                <a:gd name="T5" fmla="*/ 2147483647 h 41"/>
                <a:gd name="T6" fmla="*/ 2147483647 w 66"/>
                <a:gd name="T7" fmla="*/ 2147483647 h 41"/>
                <a:gd name="T8" fmla="*/ 2147483647 w 66"/>
                <a:gd name="T9" fmla="*/ 2147483647 h 41"/>
                <a:gd name="T10" fmla="*/ 2147483647 w 66"/>
                <a:gd name="T11" fmla="*/ 2147483647 h 41"/>
                <a:gd name="T12" fmla="*/ 0 60000 65536"/>
                <a:gd name="T13" fmla="*/ 0 60000 65536"/>
                <a:gd name="T14" fmla="*/ 0 60000 65536"/>
                <a:gd name="T15" fmla="*/ 0 60000 65536"/>
                <a:gd name="T16" fmla="*/ 0 60000 65536"/>
                <a:gd name="T17" fmla="*/ 0 60000 65536"/>
                <a:gd name="T18" fmla="*/ 0 w 66"/>
                <a:gd name="T19" fmla="*/ 0 h 41"/>
                <a:gd name="T20" fmla="*/ 66 w 66"/>
                <a:gd name="T21" fmla="*/ 41 h 41"/>
              </a:gdLst>
              <a:ahLst/>
              <a:cxnLst>
                <a:cxn ang="T12">
                  <a:pos x="T0" y="T1"/>
                </a:cxn>
                <a:cxn ang="T13">
                  <a:pos x="T2" y="T3"/>
                </a:cxn>
                <a:cxn ang="T14">
                  <a:pos x="T4" y="T5"/>
                </a:cxn>
                <a:cxn ang="T15">
                  <a:pos x="T6" y="T7"/>
                </a:cxn>
                <a:cxn ang="T16">
                  <a:pos x="T8" y="T9"/>
                </a:cxn>
                <a:cxn ang="T17">
                  <a:pos x="T10" y="T11"/>
                </a:cxn>
              </a:cxnLst>
              <a:rect l="T18" t="T19" r="T20" b="T21"/>
              <a:pathLst>
                <a:path w="66" h="41">
                  <a:moveTo>
                    <a:pt x="37" y="9"/>
                  </a:moveTo>
                  <a:cubicBezTo>
                    <a:pt x="24" y="18"/>
                    <a:pt x="0" y="23"/>
                    <a:pt x="7" y="30"/>
                  </a:cubicBezTo>
                  <a:cubicBezTo>
                    <a:pt x="18" y="41"/>
                    <a:pt x="43" y="29"/>
                    <a:pt x="43" y="29"/>
                  </a:cubicBezTo>
                  <a:cubicBezTo>
                    <a:pt x="50" y="20"/>
                    <a:pt x="50" y="20"/>
                    <a:pt x="50" y="20"/>
                  </a:cubicBezTo>
                  <a:cubicBezTo>
                    <a:pt x="50" y="20"/>
                    <a:pt x="66" y="24"/>
                    <a:pt x="63" y="18"/>
                  </a:cubicBezTo>
                  <a:cubicBezTo>
                    <a:pt x="61" y="12"/>
                    <a:pt x="51" y="0"/>
                    <a:pt x="37" y="9"/>
                  </a:cubicBezTo>
                  <a:close/>
                </a:path>
              </a:pathLst>
            </a:custGeom>
            <a:grpFill/>
            <a:ln w="9525">
              <a:no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05" name="Freeform 28"/>
            <p:cNvSpPr>
              <a:spLocks/>
            </p:cNvSpPr>
            <p:nvPr/>
          </p:nvSpPr>
          <p:spPr bwMode="auto">
            <a:xfrm>
              <a:off x="1956198" y="2225279"/>
              <a:ext cx="45244" cy="16669"/>
            </a:xfrm>
            <a:custGeom>
              <a:avLst/>
              <a:gdLst>
                <a:gd name="T0" fmla="*/ 2147483647 w 122"/>
                <a:gd name="T1" fmla="*/ 2147483647 h 47"/>
                <a:gd name="T2" fmla="*/ 2147483647 w 122"/>
                <a:gd name="T3" fmla="*/ 2147483647 h 47"/>
                <a:gd name="T4" fmla="*/ 2147483647 w 122"/>
                <a:gd name="T5" fmla="*/ 2147483647 h 47"/>
                <a:gd name="T6" fmla="*/ 2147483647 w 122"/>
                <a:gd name="T7" fmla="*/ 2147483647 h 47"/>
                <a:gd name="T8" fmla="*/ 2147483647 w 122"/>
                <a:gd name="T9" fmla="*/ 2147483647 h 47"/>
                <a:gd name="T10" fmla="*/ 2147483647 w 122"/>
                <a:gd name="T11" fmla="*/ 2147483647 h 47"/>
                <a:gd name="T12" fmla="*/ 2147483647 w 122"/>
                <a:gd name="T13" fmla="*/ 2147483647 h 47"/>
                <a:gd name="T14" fmla="*/ 2147483647 w 122"/>
                <a:gd name="T15" fmla="*/ 2147483647 h 47"/>
                <a:gd name="T16" fmla="*/ 2147483647 w 122"/>
                <a:gd name="T17" fmla="*/ 2147483647 h 47"/>
                <a:gd name="T18" fmla="*/ 2147483647 w 122"/>
                <a:gd name="T19" fmla="*/ 2147483647 h 47"/>
                <a:gd name="T20" fmla="*/ 2147483647 w 122"/>
                <a:gd name="T21" fmla="*/ 2147483647 h 47"/>
                <a:gd name="T22" fmla="*/ 2147483647 w 122"/>
                <a:gd name="T23" fmla="*/ 2147483647 h 47"/>
                <a:gd name="T24" fmla="*/ 2147483647 w 122"/>
                <a:gd name="T25" fmla="*/ 2147483647 h 47"/>
                <a:gd name="T26" fmla="*/ 2147483647 w 122"/>
                <a:gd name="T27" fmla="*/ 2147483647 h 47"/>
                <a:gd name="T28" fmla="*/ 2147483647 w 122"/>
                <a:gd name="T29" fmla="*/ 2147483647 h 47"/>
                <a:gd name="T30" fmla="*/ 2147483647 w 122"/>
                <a:gd name="T31" fmla="*/ 2147483647 h 47"/>
                <a:gd name="T32" fmla="*/ 2147483647 w 122"/>
                <a:gd name="T33" fmla="*/ 2147483647 h 4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22"/>
                <a:gd name="T52" fmla="*/ 0 h 47"/>
                <a:gd name="T53" fmla="*/ 122 w 122"/>
                <a:gd name="T54" fmla="*/ 47 h 4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22" h="47">
                  <a:moveTo>
                    <a:pt x="99" y="1"/>
                  </a:moveTo>
                  <a:cubicBezTo>
                    <a:pt x="96" y="2"/>
                    <a:pt x="83" y="7"/>
                    <a:pt x="83" y="7"/>
                  </a:cubicBezTo>
                  <a:cubicBezTo>
                    <a:pt x="83" y="7"/>
                    <a:pt x="75" y="0"/>
                    <a:pt x="70" y="1"/>
                  </a:cubicBezTo>
                  <a:cubicBezTo>
                    <a:pt x="65" y="2"/>
                    <a:pt x="66" y="17"/>
                    <a:pt x="66" y="17"/>
                  </a:cubicBezTo>
                  <a:cubicBezTo>
                    <a:pt x="50" y="29"/>
                    <a:pt x="50" y="29"/>
                    <a:pt x="50" y="29"/>
                  </a:cubicBezTo>
                  <a:cubicBezTo>
                    <a:pt x="50" y="12"/>
                    <a:pt x="50" y="12"/>
                    <a:pt x="50" y="12"/>
                  </a:cubicBezTo>
                  <a:cubicBezTo>
                    <a:pt x="50" y="12"/>
                    <a:pt x="36" y="7"/>
                    <a:pt x="22" y="20"/>
                  </a:cubicBezTo>
                  <a:cubicBezTo>
                    <a:pt x="22" y="20"/>
                    <a:pt x="5" y="31"/>
                    <a:pt x="2" y="38"/>
                  </a:cubicBezTo>
                  <a:cubicBezTo>
                    <a:pt x="0" y="46"/>
                    <a:pt x="22" y="47"/>
                    <a:pt x="22" y="47"/>
                  </a:cubicBezTo>
                  <a:cubicBezTo>
                    <a:pt x="22" y="47"/>
                    <a:pt x="52" y="47"/>
                    <a:pt x="63" y="42"/>
                  </a:cubicBezTo>
                  <a:cubicBezTo>
                    <a:pt x="75" y="37"/>
                    <a:pt x="72" y="30"/>
                    <a:pt x="72" y="30"/>
                  </a:cubicBezTo>
                  <a:cubicBezTo>
                    <a:pt x="90" y="27"/>
                    <a:pt x="90" y="27"/>
                    <a:pt x="90" y="27"/>
                  </a:cubicBezTo>
                  <a:cubicBezTo>
                    <a:pt x="91" y="21"/>
                    <a:pt x="91" y="21"/>
                    <a:pt x="91" y="21"/>
                  </a:cubicBezTo>
                  <a:cubicBezTo>
                    <a:pt x="116" y="20"/>
                    <a:pt x="116" y="20"/>
                    <a:pt x="116" y="20"/>
                  </a:cubicBezTo>
                  <a:cubicBezTo>
                    <a:pt x="122" y="4"/>
                    <a:pt x="122" y="4"/>
                    <a:pt x="122" y="4"/>
                  </a:cubicBezTo>
                  <a:cubicBezTo>
                    <a:pt x="111" y="6"/>
                    <a:pt x="111" y="6"/>
                    <a:pt x="111" y="6"/>
                  </a:cubicBezTo>
                  <a:cubicBezTo>
                    <a:pt x="111" y="6"/>
                    <a:pt x="103" y="0"/>
                    <a:pt x="99" y="1"/>
                  </a:cubicBezTo>
                  <a:close/>
                </a:path>
              </a:pathLst>
            </a:custGeom>
            <a:grpFill/>
            <a:ln w="9525">
              <a:no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06" name="Freeform 29"/>
            <p:cNvSpPr>
              <a:spLocks/>
            </p:cNvSpPr>
            <p:nvPr/>
          </p:nvSpPr>
          <p:spPr bwMode="auto">
            <a:xfrm>
              <a:off x="2251473" y="2259807"/>
              <a:ext cx="15478" cy="17860"/>
            </a:xfrm>
            <a:custGeom>
              <a:avLst/>
              <a:gdLst>
                <a:gd name="T0" fmla="*/ 2147483647 w 41"/>
                <a:gd name="T1" fmla="*/ 2147483647 h 50"/>
                <a:gd name="T2" fmla="*/ 2147483647 w 41"/>
                <a:gd name="T3" fmla="*/ 2147483647 h 50"/>
                <a:gd name="T4" fmla="*/ 0 w 41"/>
                <a:gd name="T5" fmla="*/ 2147483647 h 50"/>
                <a:gd name="T6" fmla="*/ 2147483647 w 41"/>
                <a:gd name="T7" fmla="*/ 2147483647 h 50"/>
                <a:gd name="T8" fmla="*/ 2147483647 w 41"/>
                <a:gd name="T9" fmla="*/ 2147483647 h 50"/>
                <a:gd name="T10" fmla="*/ 0 60000 65536"/>
                <a:gd name="T11" fmla="*/ 0 60000 65536"/>
                <a:gd name="T12" fmla="*/ 0 60000 65536"/>
                <a:gd name="T13" fmla="*/ 0 60000 65536"/>
                <a:gd name="T14" fmla="*/ 0 60000 65536"/>
                <a:gd name="T15" fmla="*/ 0 w 41"/>
                <a:gd name="T16" fmla="*/ 0 h 50"/>
                <a:gd name="T17" fmla="*/ 41 w 41"/>
                <a:gd name="T18" fmla="*/ 50 h 50"/>
              </a:gdLst>
              <a:ahLst/>
              <a:cxnLst>
                <a:cxn ang="T10">
                  <a:pos x="T0" y="T1"/>
                </a:cxn>
                <a:cxn ang="T11">
                  <a:pos x="T2" y="T3"/>
                </a:cxn>
                <a:cxn ang="T12">
                  <a:pos x="T4" y="T5"/>
                </a:cxn>
                <a:cxn ang="T13">
                  <a:pos x="T6" y="T7"/>
                </a:cxn>
                <a:cxn ang="T14">
                  <a:pos x="T8" y="T9"/>
                </a:cxn>
              </a:cxnLst>
              <a:rect l="T15" t="T16" r="T17" b="T18"/>
              <a:pathLst>
                <a:path w="41" h="50">
                  <a:moveTo>
                    <a:pt x="35" y="28"/>
                  </a:moveTo>
                  <a:cubicBezTo>
                    <a:pt x="41" y="15"/>
                    <a:pt x="26" y="0"/>
                    <a:pt x="16" y="10"/>
                  </a:cubicBezTo>
                  <a:cubicBezTo>
                    <a:pt x="6" y="20"/>
                    <a:pt x="0" y="50"/>
                    <a:pt x="0" y="50"/>
                  </a:cubicBezTo>
                  <a:cubicBezTo>
                    <a:pt x="0" y="50"/>
                    <a:pt x="13" y="39"/>
                    <a:pt x="18" y="39"/>
                  </a:cubicBezTo>
                  <a:cubicBezTo>
                    <a:pt x="23" y="39"/>
                    <a:pt x="29" y="41"/>
                    <a:pt x="35" y="28"/>
                  </a:cubicBezTo>
                  <a:close/>
                </a:path>
              </a:pathLst>
            </a:custGeom>
            <a:grpFill/>
            <a:ln w="9525">
              <a:no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07" name="Freeform 30"/>
            <p:cNvSpPr>
              <a:spLocks/>
            </p:cNvSpPr>
            <p:nvPr/>
          </p:nvSpPr>
          <p:spPr bwMode="auto">
            <a:xfrm>
              <a:off x="1726406" y="2287191"/>
              <a:ext cx="14288" cy="4763"/>
            </a:xfrm>
            <a:custGeom>
              <a:avLst/>
              <a:gdLst>
                <a:gd name="T0" fmla="*/ 2147483647 w 88"/>
                <a:gd name="T1" fmla="*/ 2147483647 h 35"/>
                <a:gd name="T2" fmla="*/ 2147483647 w 88"/>
                <a:gd name="T3" fmla="*/ 0 h 35"/>
                <a:gd name="T4" fmla="*/ 0 w 88"/>
                <a:gd name="T5" fmla="*/ 2147483647 h 35"/>
                <a:gd name="T6" fmla="*/ 2147483647 w 88"/>
                <a:gd name="T7" fmla="*/ 2147483647 h 35"/>
                <a:gd name="T8" fmla="*/ 0 60000 65536"/>
                <a:gd name="T9" fmla="*/ 0 60000 65536"/>
                <a:gd name="T10" fmla="*/ 0 60000 65536"/>
                <a:gd name="T11" fmla="*/ 0 60000 65536"/>
                <a:gd name="T12" fmla="*/ 0 w 88"/>
                <a:gd name="T13" fmla="*/ 0 h 35"/>
                <a:gd name="T14" fmla="*/ 88 w 88"/>
                <a:gd name="T15" fmla="*/ 35 h 35"/>
              </a:gdLst>
              <a:ahLst/>
              <a:cxnLst>
                <a:cxn ang="T8">
                  <a:pos x="T0" y="T1"/>
                </a:cxn>
                <a:cxn ang="T9">
                  <a:pos x="T2" y="T3"/>
                </a:cxn>
                <a:cxn ang="T10">
                  <a:pos x="T4" y="T5"/>
                </a:cxn>
                <a:cxn ang="T11">
                  <a:pos x="T6" y="T7"/>
                </a:cxn>
              </a:cxnLst>
              <a:rect l="T12" t="T13" r="T14" b="T15"/>
              <a:pathLst>
                <a:path w="88" h="35">
                  <a:moveTo>
                    <a:pt x="83" y="33"/>
                  </a:moveTo>
                  <a:lnTo>
                    <a:pt x="88" y="0"/>
                  </a:lnTo>
                  <a:lnTo>
                    <a:pt x="0" y="35"/>
                  </a:lnTo>
                  <a:lnTo>
                    <a:pt x="83" y="33"/>
                  </a:lnTo>
                  <a:close/>
                </a:path>
              </a:pathLst>
            </a:custGeom>
            <a:grpFill/>
            <a:ln w="9525">
              <a:no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08" name="Freeform 31"/>
            <p:cNvSpPr>
              <a:spLocks noEditPoints="1"/>
            </p:cNvSpPr>
            <p:nvPr/>
          </p:nvSpPr>
          <p:spPr bwMode="auto">
            <a:xfrm>
              <a:off x="2466975" y="3007519"/>
              <a:ext cx="207169" cy="72629"/>
            </a:xfrm>
            <a:custGeom>
              <a:avLst/>
              <a:gdLst>
                <a:gd name="T0" fmla="*/ 2147483647 w 493"/>
                <a:gd name="T1" fmla="*/ 2147483647 h 185"/>
                <a:gd name="T2" fmla="*/ 2147483647 w 493"/>
                <a:gd name="T3" fmla="*/ 2147483647 h 185"/>
                <a:gd name="T4" fmla="*/ 2147483647 w 493"/>
                <a:gd name="T5" fmla="*/ 2147483647 h 185"/>
                <a:gd name="T6" fmla="*/ 2147483647 w 493"/>
                <a:gd name="T7" fmla="*/ 2147483647 h 185"/>
                <a:gd name="T8" fmla="*/ 2147483647 w 493"/>
                <a:gd name="T9" fmla="*/ 2147483647 h 185"/>
                <a:gd name="T10" fmla="*/ 2147483647 w 493"/>
                <a:gd name="T11" fmla="*/ 2147483647 h 185"/>
                <a:gd name="T12" fmla="*/ 2147483647 w 493"/>
                <a:gd name="T13" fmla="*/ 2147483647 h 185"/>
                <a:gd name="T14" fmla="*/ 2147483647 w 493"/>
                <a:gd name="T15" fmla="*/ 2147483647 h 185"/>
                <a:gd name="T16" fmla="*/ 2147483647 w 493"/>
                <a:gd name="T17" fmla="*/ 2147483647 h 185"/>
                <a:gd name="T18" fmla="*/ 2147483647 w 493"/>
                <a:gd name="T19" fmla="*/ 2147483647 h 185"/>
                <a:gd name="T20" fmla="*/ 2147483647 w 493"/>
                <a:gd name="T21" fmla="*/ 2147483647 h 185"/>
                <a:gd name="T22" fmla="*/ 2147483647 w 493"/>
                <a:gd name="T23" fmla="*/ 2147483647 h 185"/>
                <a:gd name="T24" fmla="*/ 2147483647 w 493"/>
                <a:gd name="T25" fmla="*/ 2147483647 h 185"/>
                <a:gd name="T26" fmla="*/ 2147483647 w 493"/>
                <a:gd name="T27" fmla="*/ 2147483647 h 185"/>
                <a:gd name="T28" fmla="*/ 2147483647 w 493"/>
                <a:gd name="T29" fmla="*/ 0 h 185"/>
                <a:gd name="T30" fmla="*/ 2147483647 w 493"/>
                <a:gd name="T31" fmla="*/ 2147483647 h 185"/>
                <a:gd name="T32" fmla="*/ 0 w 493"/>
                <a:gd name="T33" fmla="*/ 2147483647 h 185"/>
                <a:gd name="T34" fmla="*/ 2147483647 w 493"/>
                <a:gd name="T35" fmla="*/ 2147483647 h 185"/>
                <a:gd name="T36" fmla="*/ 2147483647 w 493"/>
                <a:gd name="T37" fmla="*/ 2147483647 h 185"/>
                <a:gd name="T38" fmla="*/ 2147483647 w 493"/>
                <a:gd name="T39" fmla="*/ 2147483647 h 185"/>
                <a:gd name="T40" fmla="*/ 2147483647 w 493"/>
                <a:gd name="T41" fmla="*/ 2147483647 h 185"/>
                <a:gd name="T42" fmla="*/ 2147483647 w 493"/>
                <a:gd name="T43" fmla="*/ 2147483647 h 185"/>
                <a:gd name="T44" fmla="*/ 2147483647 w 493"/>
                <a:gd name="T45" fmla="*/ 2147483647 h 185"/>
                <a:gd name="T46" fmla="*/ 2147483647 w 493"/>
                <a:gd name="T47" fmla="*/ 2147483647 h 185"/>
                <a:gd name="T48" fmla="*/ 2147483647 w 493"/>
                <a:gd name="T49" fmla="*/ 2147483647 h 185"/>
                <a:gd name="T50" fmla="*/ 2147483647 w 493"/>
                <a:gd name="T51" fmla="*/ 2147483647 h 185"/>
                <a:gd name="T52" fmla="*/ 2147483647 w 493"/>
                <a:gd name="T53" fmla="*/ 2147483647 h 185"/>
                <a:gd name="T54" fmla="*/ 2147483647 w 493"/>
                <a:gd name="T55" fmla="*/ 2147483647 h 185"/>
                <a:gd name="T56" fmla="*/ 2147483647 w 493"/>
                <a:gd name="T57" fmla="*/ 2147483647 h 185"/>
                <a:gd name="T58" fmla="*/ 2147483647 w 493"/>
                <a:gd name="T59" fmla="*/ 2147483647 h 185"/>
                <a:gd name="T60" fmla="*/ 2147483647 w 493"/>
                <a:gd name="T61" fmla="*/ 2147483647 h 185"/>
                <a:gd name="T62" fmla="*/ 2147483647 w 493"/>
                <a:gd name="T63" fmla="*/ 2147483647 h 185"/>
                <a:gd name="T64" fmla="*/ 2147483647 w 493"/>
                <a:gd name="T65" fmla="*/ 2147483647 h 185"/>
                <a:gd name="T66" fmla="*/ 2147483647 w 493"/>
                <a:gd name="T67" fmla="*/ 2147483647 h 185"/>
                <a:gd name="T68" fmla="*/ 2147483647 w 493"/>
                <a:gd name="T69" fmla="*/ 2147483647 h 185"/>
                <a:gd name="T70" fmla="*/ 2147483647 w 493"/>
                <a:gd name="T71" fmla="*/ 2147483647 h 185"/>
                <a:gd name="T72" fmla="*/ 2147483647 w 493"/>
                <a:gd name="T73" fmla="*/ 2147483647 h 185"/>
                <a:gd name="T74" fmla="*/ 2147483647 w 493"/>
                <a:gd name="T75" fmla="*/ 2147483647 h 185"/>
                <a:gd name="T76" fmla="*/ 2147483647 w 493"/>
                <a:gd name="T77" fmla="*/ 2147483647 h 185"/>
                <a:gd name="T78" fmla="*/ 2147483647 w 493"/>
                <a:gd name="T79" fmla="*/ 2147483647 h 185"/>
                <a:gd name="T80" fmla="*/ 2147483647 w 493"/>
                <a:gd name="T81" fmla="*/ 2147483647 h 185"/>
                <a:gd name="T82" fmla="*/ 2147483647 w 493"/>
                <a:gd name="T83" fmla="*/ 2147483647 h 18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493"/>
                <a:gd name="T127" fmla="*/ 0 h 185"/>
                <a:gd name="T128" fmla="*/ 493 w 493"/>
                <a:gd name="T129" fmla="*/ 185 h 185"/>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493" h="185">
                  <a:moveTo>
                    <a:pt x="475" y="151"/>
                  </a:moveTo>
                  <a:cubicBezTo>
                    <a:pt x="456" y="148"/>
                    <a:pt x="445" y="148"/>
                    <a:pt x="445" y="148"/>
                  </a:cubicBezTo>
                  <a:cubicBezTo>
                    <a:pt x="445" y="148"/>
                    <a:pt x="453" y="131"/>
                    <a:pt x="434" y="129"/>
                  </a:cubicBezTo>
                  <a:cubicBezTo>
                    <a:pt x="416" y="126"/>
                    <a:pt x="399" y="128"/>
                    <a:pt x="399" y="128"/>
                  </a:cubicBezTo>
                  <a:cubicBezTo>
                    <a:pt x="416" y="114"/>
                    <a:pt x="416" y="114"/>
                    <a:pt x="416" y="114"/>
                  </a:cubicBezTo>
                  <a:cubicBezTo>
                    <a:pt x="416" y="114"/>
                    <a:pt x="386" y="106"/>
                    <a:pt x="378" y="106"/>
                  </a:cubicBezTo>
                  <a:cubicBezTo>
                    <a:pt x="370" y="106"/>
                    <a:pt x="349" y="96"/>
                    <a:pt x="349" y="96"/>
                  </a:cubicBezTo>
                  <a:cubicBezTo>
                    <a:pt x="349" y="96"/>
                    <a:pt x="359" y="79"/>
                    <a:pt x="351" y="79"/>
                  </a:cubicBezTo>
                  <a:cubicBezTo>
                    <a:pt x="343" y="79"/>
                    <a:pt x="338" y="77"/>
                    <a:pt x="338" y="77"/>
                  </a:cubicBezTo>
                  <a:cubicBezTo>
                    <a:pt x="338" y="77"/>
                    <a:pt x="298" y="37"/>
                    <a:pt x="290" y="45"/>
                  </a:cubicBezTo>
                  <a:cubicBezTo>
                    <a:pt x="282" y="52"/>
                    <a:pt x="300" y="64"/>
                    <a:pt x="300" y="64"/>
                  </a:cubicBezTo>
                  <a:cubicBezTo>
                    <a:pt x="255" y="42"/>
                    <a:pt x="255" y="42"/>
                    <a:pt x="255" y="42"/>
                  </a:cubicBezTo>
                  <a:cubicBezTo>
                    <a:pt x="255" y="42"/>
                    <a:pt x="231" y="17"/>
                    <a:pt x="220" y="12"/>
                  </a:cubicBezTo>
                  <a:cubicBezTo>
                    <a:pt x="209" y="7"/>
                    <a:pt x="180" y="12"/>
                    <a:pt x="180" y="12"/>
                  </a:cubicBezTo>
                  <a:cubicBezTo>
                    <a:pt x="180" y="12"/>
                    <a:pt x="156" y="0"/>
                    <a:pt x="118" y="0"/>
                  </a:cubicBezTo>
                  <a:cubicBezTo>
                    <a:pt x="81" y="0"/>
                    <a:pt x="64" y="12"/>
                    <a:pt x="48" y="26"/>
                  </a:cubicBezTo>
                  <a:cubicBezTo>
                    <a:pt x="32" y="41"/>
                    <a:pt x="0" y="51"/>
                    <a:pt x="0" y="51"/>
                  </a:cubicBezTo>
                  <a:cubicBezTo>
                    <a:pt x="51" y="49"/>
                    <a:pt x="51" y="49"/>
                    <a:pt x="51" y="49"/>
                  </a:cubicBezTo>
                  <a:cubicBezTo>
                    <a:pt x="51" y="39"/>
                    <a:pt x="51" y="39"/>
                    <a:pt x="51" y="39"/>
                  </a:cubicBezTo>
                  <a:cubicBezTo>
                    <a:pt x="102" y="36"/>
                    <a:pt x="102" y="36"/>
                    <a:pt x="102" y="36"/>
                  </a:cubicBezTo>
                  <a:cubicBezTo>
                    <a:pt x="115" y="29"/>
                    <a:pt x="115" y="29"/>
                    <a:pt x="115" y="29"/>
                  </a:cubicBezTo>
                  <a:cubicBezTo>
                    <a:pt x="115" y="29"/>
                    <a:pt x="142" y="27"/>
                    <a:pt x="150" y="34"/>
                  </a:cubicBezTo>
                  <a:cubicBezTo>
                    <a:pt x="158" y="42"/>
                    <a:pt x="126" y="46"/>
                    <a:pt x="126" y="46"/>
                  </a:cubicBezTo>
                  <a:cubicBezTo>
                    <a:pt x="137" y="54"/>
                    <a:pt x="137" y="54"/>
                    <a:pt x="137" y="54"/>
                  </a:cubicBezTo>
                  <a:cubicBezTo>
                    <a:pt x="137" y="54"/>
                    <a:pt x="155" y="61"/>
                    <a:pt x="172" y="66"/>
                  </a:cubicBezTo>
                  <a:cubicBezTo>
                    <a:pt x="188" y="71"/>
                    <a:pt x="188" y="61"/>
                    <a:pt x="188" y="61"/>
                  </a:cubicBezTo>
                  <a:cubicBezTo>
                    <a:pt x="188" y="61"/>
                    <a:pt x="204" y="74"/>
                    <a:pt x="220" y="81"/>
                  </a:cubicBezTo>
                  <a:cubicBezTo>
                    <a:pt x="236" y="89"/>
                    <a:pt x="268" y="79"/>
                    <a:pt x="268" y="79"/>
                  </a:cubicBezTo>
                  <a:cubicBezTo>
                    <a:pt x="263" y="96"/>
                    <a:pt x="263" y="96"/>
                    <a:pt x="263" y="96"/>
                  </a:cubicBezTo>
                  <a:cubicBezTo>
                    <a:pt x="303" y="113"/>
                    <a:pt x="303" y="113"/>
                    <a:pt x="303" y="113"/>
                  </a:cubicBezTo>
                  <a:cubicBezTo>
                    <a:pt x="319" y="136"/>
                    <a:pt x="319" y="136"/>
                    <a:pt x="319" y="136"/>
                  </a:cubicBezTo>
                  <a:cubicBezTo>
                    <a:pt x="319" y="136"/>
                    <a:pt x="335" y="143"/>
                    <a:pt x="335" y="150"/>
                  </a:cubicBezTo>
                  <a:cubicBezTo>
                    <a:pt x="335" y="158"/>
                    <a:pt x="308" y="165"/>
                    <a:pt x="316" y="172"/>
                  </a:cubicBezTo>
                  <a:cubicBezTo>
                    <a:pt x="324" y="180"/>
                    <a:pt x="348" y="163"/>
                    <a:pt x="356" y="163"/>
                  </a:cubicBezTo>
                  <a:cubicBezTo>
                    <a:pt x="364" y="163"/>
                    <a:pt x="381" y="165"/>
                    <a:pt x="367" y="168"/>
                  </a:cubicBezTo>
                  <a:cubicBezTo>
                    <a:pt x="354" y="170"/>
                    <a:pt x="375" y="180"/>
                    <a:pt x="375" y="180"/>
                  </a:cubicBezTo>
                  <a:cubicBezTo>
                    <a:pt x="375" y="180"/>
                    <a:pt x="397" y="185"/>
                    <a:pt x="426" y="178"/>
                  </a:cubicBezTo>
                  <a:cubicBezTo>
                    <a:pt x="456" y="170"/>
                    <a:pt x="493" y="163"/>
                    <a:pt x="493" y="163"/>
                  </a:cubicBezTo>
                  <a:cubicBezTo>
                    <a:pt x="493" y="163"/>
                    <a:pt x="493" y="153"/>
                    <a:pt x="475" y="151"/>
                  </a:cubicBezTo>
                  <a:close/>
                  <a:moveTo>
                    <a:pt x="78" y="84"/>
                  </a:moveTo>
                  <a:cubicBezTo>
                    <a:pt x="75" y="97"/>
                    <a:pt x="102" y="99"/>
                    <a:pt x="104" y="84"/>
                  </a:cubicBezTo>
                  <a:cubicBezTo>
                    <a:pt x="107" y="70"/>
                    <a:pt x="78" y="84"/>
                    <a:pt x="78" y="84"/>
                  </a:cubicBezTo>
                  <a:close/>
                </a:path>
              </a:pathLst>
            </a:custGeom>
            <a:grp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09" name="Freeform 32"/>
            <p:cNvSpPr>
              <a:spLocks/>
            </p:cNvSpPr>
            <p:nvPr/>
          </p:nvSpPr>
          <p:spPr bwMode="auto">
            <a:xfrm>
              <a:off x="2580085" y="3108723"/>
              <a:ext cx="46434" cy="15478"/>
            </a:xfrm>
            <a:custGeom>
              <a:avLst/>
              <a:gdLst>
                <a:gd name="T0" fmla="*/ 2147483647 w 108"/>
                <a:gd name="T1" fmla="*/ 2147483647 h 42"/>
                <a:gd name="T2" fmla="*/ 2147483647 w 108"/>
                <a:gd name="T3" fmla="*/ 2147483647 h 42"/>
                <a:gd name="T4" fmla="*/ 2147483647 w 108"/>
                <a:gd name="T5" fmla="*/ 2147483647 h 42"/>
                <a:gd name="T6" fmla="*/ 2147483647 w 108"/>
                <a:gd name="T7" fmla="*/ 2147483647 h 42"/>
                <a:gd name="T8" fmla="*/ 2147483647 w 108"/>
                <a:gd name="T9" fmla="*/ 2147483647 h 42"/>
                <a:gd name="T10" fmla="*/ 2147483647 w 108"/>
                <a:gd name="T11" fmla="*/ 2147483647 h 42"/>
                <a:gd name="T12" fmla="*/ 0 w 108"/>
                <a:gd name="T13" fmla="*/ 2147483647 h 42"/>
                <a:gd name="T14" fmla="*/ 2147483647 w 108"/>
                <a:gd name="T15" fmla="*/ 2147483647 h 42"/>
                <a:gd name="T16" fmla="*/ 2147483647 w 108"/>
                <a:gd name="T17" fmla="*/ 2147483647 h 42"/>
                <a:gd name="T18" fmla="*/ 2147483647 w 108"/>
                <a:gd name="T19" fmla="*/ 2147483647 h 42"/>
                <a:gd name="T20" fmla="*/ 2147483647 w 108"/>
                <a:gd name="T21" fmla="*/ 2147483647 h 4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8"/>
                <a:gd name="T34" fmla="*/ 0 h 42"/>
                <a:gd name="T35" fmla="*/ 108 w 108"/>
                <a:gd name="T36" fmla="*/ 42 h 4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8" h="42">
                  <a:moveTo>
                    <a:pt x="72" y="42"/>
                  </a:moveTo>
                  <a:cubicBezTo>
                    <a:pt x="79" y="28"/>
                    <a:pt x="79" y="28"/>
                    <a:pt x="79" y="28"/>
                  </a:cubicBezTo>
                  <a:cubicBezTo>
                    <a:pt x="108" y="34"/>
                    <a:pt x="108" y="34"/>
                    <a:pt x="108" y="34"/>
                  </a:cubicBezTo>
                  <a:cubicBezTo>
                    <a:pt x="108" y="34"/>
                    <a:pt x="95" y="9"/>
                    <a:pt x="85" y="9"/>
                  </a:cubicBezTo>
                  <a:cubicBezTo>
                    <a:pt x="75" y="9"/>
                    <a:pt x="58" y="7"/>
                    <a:pt x="48" y="6"/>
                  </a:cubicBezTo>
                  <a:cubicBezTo>
                    <a:pt x="37" y="4"/>
                    <a:pt x="27" y="0"/>
                    <a:pt x="19" y="4"/>
                  </a:cubicBezTo>
                  <a:cubicBezTo>
                    <a:pt x="11" y="7"/>
                    <a:pt x="0" y="9"/>
                    <a:pt x="0" y="9"/>
                  </a:cubicBezTo>
                  <a:cubicBezTo>
                    <a:pt x="0" y="9"/>
                    <a:pt x="8" y="20"/>
                    <a:pt x="17" y="26"/>
                  </a:cubicBezTo>
                  <a:cubicBezTo>
                    <a:pt x="25" y="32"/>
                    <a:pt x="43" y="32"/>
                    <a:pt x="43" y="32"/>
                  </a:cubicBezTo>
                  <a:cubicBezTo>
                    <a:pt x="54" y="38"/>
                    <a:pt x="54" y="38"/>
                    <a:pt x="54" y="38"/>
                  </a:cubicBezTo>
                  <a:lnTo>
                    <a:pt x="72" y="42"/>
                  </a:lnTo>
                  <a:close/>
                </a:path>
              </a:pathLst>
            </a:custGeom>
            <a:grp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10" name="Freeform 33"/>
            <p:cNvSpPr>
              <a:spLocks/>
            </p:cNvSpPr>
            <p:nvPr/>
          </p:nvSpPr>
          <p:spPr bwMode="auto">
            <a:xfrm>
              <a:off x="2803923" y="3109912"/>
              <a:ext cx="40481" cy="15479"/>
            </a:xfrm>
            <a:custGeom>
              <a:avLst/>
              <a:gdLst>
                <a:gd name="T0" fmla="*/ 2147483647 w 97"/>
                <a:gd name="T1" fmla="*/ 2147483647 h 40"/>
                <a:gd name="T2" fmla="*/ 2147483647 w 97"/>
                <a:gd name="T3" fmla="*/ 0 h 40"/>
                <a:gd name="T4" fmla="*/ 2147483647 w 97"/>
                <a:gd name="T5" fmla="*/ 2147483647 h 40"/>
                <a:gd name="T6" fmla="*/ 2147483647 w 97"/>
                <a:gd name="T7" fmla="*/ 2147483647 h 40"/>
                <a:gd name="T8" fmla="*/ 2147483647 w 97"/>
                <a:gd name="T9" fmla="*/ 2147483647 h 40"/>
                <a:gd name="T10" fmla="*/ 2147483647 w 97"/>
                <a:gd name="T11" fmla="*/ 2147483647 h 40"/>
                <a:gd name="T12" fmla="*/ 2147483647 w 97"/>
                <a:gd name="T13" fmla="*/ 2147483647 h 40"/>
                <a:gd name="T14" fmla="*/ 2147483647 w 97"/>
                <a:gd name="T15" fmla="*/ 2147483647 h 40"/>
                <a:gd name="T16" fmla="*/ 0 60000 65536"/>
                <a:gd name="T17" fmla="*/ 0 60000 65536"/>
                <a:gd name="T18" fmla="*/ 0 60000 65536"/>
                <a:gd name="T19" fmla="*/ 0 60000 65536"/>
                <a:gd name="T20" fmla="*/ 0 60000 65536"/>
                <a:gd name="T21" fmla="*/ 0 60000 65536"/>
                <a:gd name="T22" fmla="*/ 0 60000 65536"/>
                <a:gd name="T23" fmla="*/ 0 60000 65536"/>
                <a:gd name="T24" fmla="*/ 0 w 97"/>
                <a:gd name="T25" fmla="*/ 0 h 40"/>
                <a:gd name="T26" fmla="*/ 97 w 97"/>
                <a:gd name="T27" fmla="*/ 40 h 4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7" h="40">
                  <a:moveTo>
                    <a:pt x="60" y="9"/>
                  </a:moveTo>
                  <a:cubicBezTo>
                    <a:pt x="52" y="9"/>
                    <a:pt x="29" y="0"/>
                    <a:pt x="15" y="0"/>
                  </a:cubicBezTo>
                  <a:cubicBezTo>
                    <a:pt x="0" y="0"/>
                    <a:pt x="2" y="32"/>
                    <a:pt x="2" y="32"/>
                  </a:cubicBezTo>
                  <a:cubicBezTo>
                    <a:pt x="27" y="40"/>
                    <a:pt x="27" y="40"/>
                    <a:pt x="27" y="40"/>
                  </a:cubicBezTo>
                  <a:cubicBezTo>
                    <a:pt x="33" y="34"/>
                    <a:pt x="33" y="34"/>
                    <a:pt x="33" y="34"/>
                  </a:cubicBezTo>
                  <a:cubicBezTo>
                    <a:pt x="33" y="34"/>
                    <a:pt x="48" y="36"/>
                    <a:pt x="64" y="34"/>
                  </a:cubicBezTo>
                  <a:cubicBezTo>
                    <a:pt x="81" y="32"/>
                    <a:pt x="97" y="17"/>
                    <a:pt x="95" y="10"/>
                  </a:cubicBezTo>
                  <a:cubicBezTo>
                    <a:pt x="93" y="2"/>
                    <a:pt x="68" y="10"/>
                    <a:pt x="60" y="9"/>
                  </a:cubicBezTo>
                  <a:close/>
                </a:path>
              </a:pathLst>
            </a:custGeom>
            <a:grp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11" name="Freeform 34"/>
            <p:cNvSpPr>
              <a:spLocks/>
            </p:cNvSpPr>
            <p:nvPr/>
          </p:nvSpPr>
          <p:spPr bwMode="auto">
            <a:xfrm>
              <a:off x="3100388" y="2419350"/>
              <a:ext cx="121444" cy="101204"/>
            </a:xfrm>
            <a:custGeom>
              <a:avLst/>
              <a:gdLst>
                <a:gd name="T0" fmla="*/ 2147483647 w 291"/>
                <a:gd name="T1" fmla="*/ 2147483647 h 260"/>
                <a:gd name="T2" fmla="*/ 2147483647 w 291"/>
                <a:gd name="T3" fmla="*/ 2147483647 h 260"/>
                <a:gd name="T4" fmla="*/ 2147483647 w 291"/>
                <a:gd name="T5" fmla="*/ 2147483647 h 260"/>
                <a:gd name="T6" fmla="*/ 2147483647 w 291"/>
                <a:gd name="T7" fmla="*/ 2147483647 h 260"/>
                <a:gd name="T8" fmla="*/ 2147483647 w 291"/>
                <a:gd name="T9" fmla="*/ 2147483647 h 260"/>
                <a:gd name="T10" fmla="*/ 2147483647 w 291"/>
                <a:gd name="T11" fmla="*/ 2147483647 h 260"/>
                <a:gd name="T12" fmla="*/ 2147483647 w 291"/>
                <a:gd name="T13" fmla="*/ 2147483647 h 260"/>
                <a:gd name="T14" fmla="*/ 2147483647 w 291"/>
                <a:gd name="T15" fmla="*/ 2147483647 h 260"/>
                <a:gd name="T16" fmla="*/ 2147483647 w 291"/>
                <a:gd name="T17" fmla="*/ 2147483647 h 260"/>
                <a:gd name="T18" fmla="*/ 2147483647 w 291"/>
                <a:gd name="T19" fmla="*/ 2147483647 h 260"/>
                <a:gd name="T20" fmla="*/ 2147483647 w 291"/>
                <a:gd name="T21" fmla="*/ 2147483647 h 260"/>
                <a:gd name="T22" fmla="*/ 2147483647 w 291"/>
                <a:gd name="T23" fmla="*/ 2147483647 h 260"/>
                <a:gd name="T24" fmla="*/ 2147483647 w 291"/>
                <a:gd name="T25" fmla="*/ 2147483647 h 260"/>
                <a:gd name="T26" fmla="*/ 2147483647 w 291"/>
                <a:gd name="T27" fmla="*/ 2147483647 h 260"/>
                <a:gd name="T28" fmla="*/ 2147483647 w 291"/>
                <a:gd name="T29" fmla="*/ 2147483647 h 260"/>
                <a:gd name="T30" fmla="*/ 2147483647 w 291"/>
                <a:gd name="T31" fmla="*/ 2147483647 h 260"/>
                <a:gd name="T32" fmla="*/ 2147483647 w 291"/>
                <a:gd name="T33" fmla="*/ 2147483647 h 260"/>
                <a:gd name="T34" fmla="*/ 2147483647 w 291"/>
                <a:gd name="T35" fmla="*/ 2147483647 h 260"/>
                <a:gd name="T36" fmla="*/ 2147483647 w 291"/>
                <a:gd name="T37" fmla="*/ 2147483647 h 260"/>
                <a:gd name="T38" fmla="*/ 2147483647 w 291"/>
                <a:gd name="T39" fmla="*/ 2147483647 h 260"/>
                <a:gd name="T40" fmla="*/ 2147483647 w 291"/>
                <a:gd name="T41" fmla="*/ 2147483647 h 260"/>
                <a:gd name="T42" fmla="*/ 2147483647 w 291"/>
                <a:gd name="T43" fmla="*/ 2147483647 h 260"/>
                <a:gd name="T44" fmla="*/ 2147483647 w 291"/>
                <a:gd name="T45" fmla="*/ 2147483647 h 260"/>
                <a:gd name="T46" fmla="*/ 2147483647 w 291"/>
                <a:gd name="T47" fmla="*/ 2147483647 h 260"/>
                <a:gd name="T48" fmla="*/ 2147483647 w 291"/>
                <a:gd name="T49" fmla="*/ 2147483647 h 260"/>
                <a:gd name="T50" fmla="*/ 2147483647 w 291"/>
                <a:gd name="T51" fmla="*/ 2147483647 h 260"/>
                <a:gd name="T52" fmla="*/ 2147483647 w 291"/>
                <a:gd name="T53" fmla="*/ 2147483647 h 260"/>
                <a:gd name="T54" fmla="*/ 2147483647 w 291"/>
                <a:gd name="T55" fmla="*/ 2147483647 h 260"/>
                <a:gd name="T56" fmla="*/ 2147483647 w 291"/>
                <a:gd name="T57" fmla="*/ 2147483647 h 260"/>
                <a:gd name="T58" fmla="*/ 2147483647 w 291"/>
                <a:gd name="T59" fmla="*/ 2147483647 h 260"/>
                <a:gd name="T60" fmla="*/ 2147483647 w 291"/>
                <a:gd name="T61" fmla="*/ 2147483647 h 260"/>
                <a:gd name="T62" fmla="*/ 2147483647 w 291"/>
                <a:gd name="T63" fmla="*/ 2147483647 h 260"/>
                <a:gd name="T64" fmla="*/ 2147483647 w 291"/>
                <a:gd name="T65" fmla="*/ 2147483647 h 260"/>
                <a:gd name="T66" fmla="*/ 2147483647 w 291"/>
                <a:gd name="T67" fmla="*/ 2147483647 h 260"/>
                <a:gd name="T68" fmla="*/ 2147483647 w 291"/>
                <a:gd name="T69" fmla="*/ 2147483647 h 260"/>
                <a:gd name="T70" fmla="*/ 2147483647 w 291"/>
                <a:gd name="T71" fmla="*/ 2147483647 h 260"/>
                <a:gd name="T72" fmla="*/ 2147483647 w 291"/>
                <a:gd name="T73" fmla="*/ 2147483647 h 260"/>
                <a:gd name="T74" fmla="*/ 2147483647 w 291"/>
                <a:gd name="T75" fmla="*/ 2147483647 h 260"/>
                <a:gd name="T76" fmla="*/ 2147483647 w 291"/>
                <a:gd name="T77" fmla="*/ 2147483647 h 260"/>
                <a:gd name="T78" fmla="*/ 2147483647 w 291"/>
                <a:gd name="T79" fmla="*/ 2147483647 h 260"/>
                <a:gd name="T80" fmla="*/ 2147483647 w 291"/>
                <a:gd name="T81" fmla="*/ 2147483647 h 260"/>
                <a:gd name="T82" fmla="*/ 2147483647 w 291"/>
                <a:gd name="T83" fmla="*/ 2147483647 h 260"/>
                <a:gd name="T84" fmla="*/ 2147483647 w 291"/>
                <a:gd name="T85" fmla="*/ 2147483647 h 26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91"/>
                <a:gd name="T130" fmla="*/ 0 h 260"/>
                <a:gd name="T131" fmla="*/ 291 w 291"/>
                <a:gd name="T132" fmla="*/ 260 h 260"/>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91" h="260">
                  <a:moveTo>
                    <a:pt x="180" y="17"/>
                  </a:moveTo>
                  <a:cubicBezTo>
                    <a:pt x="180" y="17"/>
                    <a:pt x="209" y="0"/>
                    <a:pt x="226" y="5"/>
                  </a:cubicBezTo>
                  <a:cubicBezTo>
                    <a:pt x="244" y="10"/>
                    <a:pt x="229" y="20"/>
                    <a:pt x="229" y="20"/>
                  </a:cubicBezTo>
                  <a:cubicBezTo>
                    <a:pt x="215" y="29"/>
                    <a:pt x="215" y="29"/>
                    <a:pt x="215" y="29"/>
                  </a:cubicBezTo>
                  <a:cubicBezTo>
                    <a:pt x="215" y="29"/>
                    <a:pt x="210" y="49"/>
                    <a:pt x="198" y="60"/>
                  </a:cubicBezTo>
                  <a:cubicBezTo>
                    <a:pt x="186" y="71"/>
                    <a:pt x="171" y="72"/>
                    <a:pt x="171" y="72"/>
                  </a:cubicBezTo>
                  <a:cubicBezTo>
                    <a:pt x="147" y="101"/>
                    <a:pt x="147" y="101"/>
                    <a:pt x="147" y="101"/>
                  </a:cubicBezTo>
                  <a:cubicBezTo>
                    <a:pt x="145" y="119"/>
                    <a:pt x="145" y="119"/>
                    <a:pt x="145" y="119"/>
                  </a:cubicBezTo>
                  <a:cubicBezTo>
                    <a:pt x="162" y="106"/>
                    <a:pt x="162" y="106"/>
                    <a:pt x="162" y="106"/>
                  </a:cubicBezTo>
                  <a:cubicBezTo>
                    <a:pt x="180" y="76"/>
                    <a:pt x="180" y="76"/>
                    <a:pt x="180" y="76"/>
                  </a:cubicBezTo>
                  <a:cubicBezTo>
                    <a:pt x="194" y="88"/>
                    <a:pt x="194" y="88"/>
                    <a:pt x="194" y="88"/>
                  </a:cubicBezTo>
                  <a:cubicBezTo>
                    <a:pt x="210" y="94"/>
                    <a:pt x="210" y="94"/>
                    <a:pt x="210" y="94"/>
                  </a:cubicBezTo>
                  <a:cubicBezTo>
                    <a:pt x="202" y="115"/>
                    <a:pt x="202" y="115"/>
                    <a:pt x="202" y="115"/>
                  </a:cubicBezTo>
                  <a:cubicBezTo>
                    <a:pt x="222" y="113"/>
                    <a:pt x="222" y="113"/>
                    <a:pt x="222" y="113"/>
                  </a:cubicBezTo>
                  <a:cubicBezTo>
                    <a:pt x="228" y="132"/>
                    <a:pt x="228" y="132"/>
                    <a:pt x="228" y="132"/>
                  </a:cubicBezTo>
                  <a:cubicBezTo>
                    <a:pt x="262" y="111"/>
                    <a:pt x="262" y="111"/>
                    <a:pt x="262" y="111"/>
                  </a:cubicBezTo>
                  <a:cubicBezTo>
                    <a:pt x="275" y="120"/>
                    <a:pt x="275" y="120"/>
                    <a:pt x="275" y="120"/>
                  </a:cubicBezTo>
                  <a:cubicBezTo>
                    <a:pt x="275" y="120"/>
                    <a:pt x="265" y="135"/>
                    <a:pt x="256" y="138"/>
                  </a:cubicBezTo>
                  <a:cubicBezTo>
                    <a:pt x="248" y="141"/>
                    <a:pt x="274" y="144"/>
                    <a:pt x="280" y="144"/>
                  </a:cubicBezTo>
                  <a:cubicBezTo>
                    <a:pt x="286" y="145"/>
                    <a:pt x="242" y="197"/>
                    <a:pt x="242" y="197"/>
                  </a:cubicBezTo>
                  <a:cubicBezTo>
                    <a:pt x="266" y="198"/>
                    <a:pt x="266" y="198"/>
                    <a:pt x="266" y="198"/>
                  </a:cubicBezTo>
                  <a:cubicBezTo>
                    <a:pt x="244" y="212"/>
                    <a:pt x="244" y="212"/>
                    <a:pt x="244" y="212"/>
                  </a:cubicBezTo>
                  <a:cubicBezTo>
                    <a:pt x="264" y="213"/>
                    <a:pt x="264" y="213"/>
                    <a:pt x="264" y="213"/>
                  </a:cubicBezTo>
                  <a:cubicBezTo>
                    <a:pt x="286" y="204"/>
                    <a:pt x="286" y="204"/>
                    <a:pt x="286" y="204"/>
                  </a:cubicBezTo>
                  <a:cubicBezTo>
                    <a:pt x="291" y="219"/>
                    <a:pt x="291" y="219"/>
                    <a:pt x="291" y="219"/>
                  </a:cubicBezTo>
                  <a:cubicBezTo>
                    <a:pt x="244" y="260"/>
                    <a:pt x="244" y="260"/>
                    <a:pt x="244" y="260"/>
                  </a:cubicBezTo>
                  <a:cubicBezTo>
                    <a:pt x="216" y="256"/>
                    <a:pt x="216" y="256"/>
                    <a:pt x="216" y="256"/>
                  </a:cubicBezTo>
                  <a:cubicBezTo>
                    <a:pt x="232" y="240"/>
                    <a:pt x="232" y="240"/>
                    <a:pt x="232" y="240"/>
                  </a:cubicBezTo>
                  <a:cubicBezTo>
                    <a:pt x="210" y="242"/>
                    <a:pt x="210" y="242"/>
                    <a:pt x="210" y="242"/>
                  </a:cubicBezTo>
                  <a:cubicBezTo>
                    <a:pt x="205" y="237"/>
                    <a:pt x="205" y="237"/>
                    <a:pt x="205" y="237"/>
                  </a:cubicBezTo>
                  <a:cubicBezTo>
                    <a:pt x="158" y="243"/>
                    <a:pt x="158" y="243"/>
                    <a:pt x="158" y="243"/>
                  </a:cubicBezTo>
                  <a:cubicBezTo>
                    <a:pt x="133" y="239"/>
                    <a:pt x="133" y="239"/>
                    <a:pt x="133" y="239"/>
                  </a:cubicBezTo>
                  <a:cubicBezTo>
                    <a:pt x="131" y="236"/>
                    <a:pt x="131" y="236"/>
                    <a:pt x="131" y="236"/>
                  </a:cubicBezTo>
                  <a:cubicBezTo>
                    <a:pt x="159" y="228"/>
                    <a:pt x="159" y="228"/>
                    <a:pt x="159" y="228"/>
                  </a:cubicBezTo>
                  <a:cubicBezTo>
                    <a:pt x="159" y="228"/>
                    <a:pt x="168" y="217"/>
                    <a:pt x="152" y="217"/>
                  </a:cubicBezTo>
                  <a:cubicBezTo>
                    <a:pt x="136" y="216"/>
                    <a:pt x="64" y="199"/>
                    <a:pt x="64" y="199"/>
                  </a:cubicBezTo>
                  <a:cubicBezTo>
                    <a:pt x="64" y="199"/>
                    <a:pt x="24" y="213"/>
                    <a:pt x="12" y="201"/>
                  </a:cubicBezTo>
                  <a:cubicBezTo>
                    <a:pt x="0" y="189"/>
                    <a:pt x="34" y="186"/>
                    <a:pt x="34" y="186"/>
                  </a:cubicBezTo>
                  <a:cubicBezTo>
                    <a:pt x="34" y="186"/>
                    <a:pt x="6" y="183"/>
                    <a:pt x="8" y="176"/>
                  </a:cubicBezTo>
                  <a:cubicBezTo>
                    <a:pt x="10" y="170"/>
                    <a:pt x="50" y="153"/>
                    <a:pt x="50" y="153"/>
                  </a:cubicBezTo>
                  <a:cubicBezTo>
                    <a:pt x="106" y="101"/>
                    <a:pt x="106" y="101"/>
                    <a:pt x="106" y="101"/>
                  </a:cubicBezTo>
                  <a:cubicBezTo>
                    <a:pt x="143" y="65"/>
                    <a:pt x="143" y="65"/>
                    <a:pt x="143" y="65"/>
                  </a:cubicBezTo>
                  <a:lnTo>
                    <a:pt x="180" y="17"/>
                  </a:lnTo>
                  <a:close/>
                </a:path>
              </a:pathLst>
            </a:custGeom>
            <a:grp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12" name="Freeform 35"/>
            <p:cNvSpPr>
              <a:spLocks/>
            </p:cNvSpPr>
            <p:nvPr/>
          </p:nvSpPr>
          <p:spPr bwMode="auto">
            <a:xfrm>
              <a:off x="2338388" y="3192067"/>
              <a:ext cx="50006" cy="29765"/>
            </a:xfrm>
            <a:custGeom>
              <a:avLst/>
              <a:gdLst>
                <a:gd name="T0" fmla="*/ 2147483647 w 117"/>
                <a:gd name="T1" fmla="*/ 2147483647 h 74"/>
                <a:gd name="T2" fmla="*/ 2147483647 w 117"/>
                <a:gd name="T3" fmla="*/ 2147483647 h 74"/>
                <a:gd name="T4" fmla="*/ 2147483647 w 117"/>
                <a:gd name="T5" fmla="*/ 2147483647 h 74"/>
                <a:gd name="T6" fmla="*/ 2147483647 w 117"/>
                <a:gd name="T7" fmla="*/ 2147483647 h 74"/>
                <a:gd name="T8" fmla="*/ 2147483647 w 117"/>
                <a:gd name="T9" fmla="*/ 2147483647 h 74"/>
                <a:gd name="T10" fmla="*/ 2147483647 w 117"/>
                <a:gd name="T11" fmla="*/ 2147483647 h 74"/>
                <a:gd name="T12" fmla="*/ 2147483647 w 117"/>
                <a:gd name="T13" fmla="*/ 0 h 74"/>
                <a:gd name="T14" fmla="*/ 2147483647 w 117"/>
                <a:gd name="T15" fmla="*/ 2147483647 h 74"/>
                <a:gd name="T16" fmla="*/ 2147483647 w 117"/>
                <a:gd name="T17" fmla="*/ 2147483647 h 74"/>
                <a:gd name="T18" fmla="*/ 2147483647 w 117"/>
                <a:gd name="T19" fmla="*/ 2147483647 h 74"/>
                <a:gd name="T20" fmla="*/ 0 w 117"/>
                <a:gd name="T21" fmla="*/ 2147483647 h 74"/>
                <a:gd name="T22" fmla="*/ 2147483647 w 117"/>
                <a:gd name="T23" fmla="*/ 2147483647 h 74"/>
                <a:gd name="T24" fmla="*/ 2147483647 w 117"/>
                <a:gd name="T25" fmla="*/ 2147483647 h 74"/>
                <a:gd name="T26" fmla="*/ 2147483647 w 117"/>
                <a:gd name="T27" fmla="*/ 2147483647 h 74"/>
                <a:gd name="T28" fmla="*/ 2147483647 w 117"/>
                <a:gd name="T29" fmla="*/ 2147483647 h 74"/>
                <a:gd name="T30" fmla="*/ 2147483647 w 117"/>
                <a:gd name="T31" fmla="*/ 2147483647 h 74"/>
                <a:gd name="T32" fmla="*/ 2147483647 w 117"/>
                <a:gd name="T33" fmla="*/ 2147483647 h 74"/>
                <a:gd name="T34" fmla="*/ 2147483647 w 117"/>
                <a:gd name="T35" fmla="*/ 2147483647 h 74"/>
                <a:gd name="T36" fmla="*/ 2147483647 w 117"/>
                <a:gd name="T37" fmla="*/ 2147483647 h 7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7"/>
                <a:gd name="T58" fmla="*/ 0 h 74"/>
                <a:gd name="T59" fmla="*/ 117 w 117"/>
                <a:gd name="T60" fmla="*/ 74 h 7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7" h="74">
                  <a:moveTo>
                    <a:pt x="116" y="57"/>
                  </a:moveTo>
                  <a:cubicBezTo>
                    <a:pt x="115" y="28"/>
                    <a:pt x="115" y="28"/>
                    <a:pt x="115" y="28"/>
                  </a:cubicBezTo>
                  <a:cubicBezTo>
                    <a:pt x="115" y="28"/>
                    <a:pt x="105" y="27"/>
                    <a:pt x="100" y="26"/>
                  </a:cubicBezTo>
                  <a:cubicBezTo>
                    <a:pt x="95" y="25"/>
                    <a:pt x="93" y="30"/>
                    <a:pt x="84" y="32"/>
                  </a:cubicBezTo>
                  <a:cubicBezTo>
                    <a:pt x="75" y="34"/>
                    <a:pt x="76" y="16"/>
                    <a:pt x="76" y="16"/>
                  </a:cubicBezTo>
                  <a:cubicBezTo>
                    <a:pt x="76" y="16"/>
                    <a:pt x="70" y="16"/>
                    <a:pt x="61" y="16"/>
                  </a:cubicBezTo>
                  <a:cubicBezTo>
                    <a:pt x="54" y="16"/>
                    <a:pt x="50" y="5"/>
                    <a:pt x="48" y="0"/>
                  </a:cubicBezTo>
                  <a:cubicBezTo>
                    <a:pt x="41" y="3"/>
                    <a:pt x="33" y="4"/>
                    <a:pt x="33" y="4"/>
                  </a:cubicBezTo>
                  <a:cubicBezTo>
                    <a:pt x="32" y="12"/>
                    <a:pt x="32" y="12"/>
                    <a:pt x="32" y="12"/>
                  </a:cubicBezTo>
                  <a:cubicBezTo>
                    <a:pt x="32" y="12"/>
                    <a:pt x="27" y="22"/>
                    <a:pt x="19" y="24"/>
                  </a:cubicBezTo>
                  <a:cubicBezTo>
                    <a:pt x="13" y="25"/>
                    <a:pt x="5" y="34"/>
                    <a:pt x="0" y="39"/>
                  </a:cubicBezTo>
                  <a:cubicBezTo>
                    <a:pt x="7" y="44"/>
                    <a:pt x="16" y="50"/>
                    <a:pt x="20" y="52"/>
                  </a:cubicBezTo>
                  <a:cubicBezTo>
                    <a:pt x="28" y="55"/>
                    <a:pt x="48" y="53"/>
                    <a:pt x="48" y="53"/>
                  </a:cubicBezTo>
                  <a:cubicBezTo>
                    <a:pt x="64" y="66"/>
                    <a:pt x="64" y="66"/>
                    <a:pt x="64" y="66"/>
                  </a:cubicBezTo>
                  <a:cubicBezTo>
                    <a:pt x="86" y="64"/>
                    <a:pt x="86" y="64"/>
                    <a:pt x="86" y="64"/>
                  </a:cubicBezTo>
                  <a:cubicBezTo>
                    <a:pt x="98" y="74"/>
                    <a:pt x="98" y="74"/>
                    <a:pt x="98" y="74"/>
                  </a:cubicBezTo>
                  <a:cubicBezTo>
                    <a:pt x="110" y="55"/>
                    <a:pt x="110" y="55"/>
                    <a:pt x="110" y="55"/>
                  </a:cubicBezTo>
                  <a:cubicBezTo>
                    <a:pt x="117" y="57"/>
                    <a:pt x="117" y="57"/>
                    <a:pt x="117" y="57"/>
                  </a:cubicBezTo>
                  <a:lnTo>
                    <a:pt x="116" y="57"/>
                  </a:lnTo>
                  <a:close/>
                </a:path>
              </a:pathLst>
            </a:custGeom>
            <a:grp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13" name="Freeform 36"/>
            <p:cNvSpPr>
              <a:spLocks/>
            </p:cNvSpPr>
            <p:nvPr/>
          </p:nvSpPr>
          <p:spPr bwMode="auto">
            <a:xfrm>
              <a:off x="2363392" y="3107532"/>
              <a:ext cx="30956" cy="54769"/>
            </a:xfrm>
            <a:custGeom>
              <a:avLst/>
              <a:gdLst>
                <a:gd name="T0" fmla="*/ 2147483647 w 72"/>
                <a:gd name="T1" fmla="*/ 2147483647 h 140"/>
                <a:gd name="T2" fmla="*/ 2147483647 w 72"/>
                <a:gd name="T3" fmla="*/ 2147483647 h 140"/>
                <a:gd name="T4" fmla="*/ 2147483647 w 72"/>
                <a:gd name="T5" fmla="*/ 0 h 140"/>
                <a:gd name="T6" fmla="*/ 2147483647 w 72"/>
                <a:gd name="T7" fmla="*/ 2147483647 h 140"/>
                <a:gd name="T8" fmla="*/ 2147483647 w 72"/>
                <a:gd name="T9" fmla="*/ 2147483647 h 140"/>
                <a:gd name="T10" fmla="*/ 2147483647 w 72"/>
                <a:gd name="T11" fmla="*/ 2147483647 h 140"/>
                <a:gd name="T12" fmla="*/ 0 w 72"/>
                <a:gd name="T13" fmla="*/ 2147483647 h 140"/>
                <a:gd name="T14" fmla="*/ 2147483647 w 72"/>
                <a:gd name="T15" fmla="*/ 2147483647 h 140"/>
                <a:gd name="T16" fmla="*/ 2147483647 w 72"/>
                <a:gd name="T17" fmla="*/ 2147483647 h 140"/>
                <a:gd name="T18" fmla="*/ 2147483647 w 72"/>
                <a:gd name="T19" fmla="*/ 2147483647 h 140"/>
                <a:gd name="T20" fmla="*/ 2147483647 w 72"/>
                <a:gd name="T21" fmla="*/ 2147483647 h 140"/>
                <a:gd name="T22" fmla="*/ 2147483647 w 72"/>
                <a:gd name="T23" fmla="*/ 2147483647 h 140"/>
                <a:gd name="T24" fmla="*/ 2147483647 w 72"/>
                <a:gd name="T25" fmla="*/ 2147483647 h 14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2"/>
                <a:gd name="T40" fmla="*/ 0 h 140"/>
                <a:gd name="T41" fmla="*/ 72 w 72"/>
                <a:gd name="T42" fmla="*/ 140 h 14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2" h="140">
                  <a:moveTo>
                    <a:pt x="72" y="22"/>
                  </a:moveTo>
                  <a:cubicBezTo>
                    <a:pt x="72" y="17"/>
                    <a:pt x="54" y="11"/>
                    <a:pt x="54" y="11"/>
                  </a:cubicBezTo>
                  <a:cubicBezTo>
                    <a:pt x="51" y="0"/>
                    <a:pt x="51" y="0"/>
                    <a:pt x="51" y="0"/>
                  </a:cubicBezTo>
                  <a:cubicBezTo>
                    <a:pt x="51" y="0"/>
                    <a:pt x="44" y="32"/>
                    <a:pt x="33" y="33"/>
                  </a:cubicBezTo>
                  <a:cubicBezTo>
                    <a:pt x="22" y="34"/>
                    <a:pt x="28" y="26"/>
                    <a:pt x="23" y="26"/>
                  </a:cubicBezTo>
                  <a:cubicBezTo>
                    <a:pt x="18" y="26"/>
                    <a:pt x="16" y="36"/>
                    <a:pt x="16" y="36"/>
                  </a:cubicBezTo>
                  <a:cubicBezTo>
                    <a:pt x="0" y="140"/>
                    <a:pt x="0" y="140"/>
                    <a:pt x="0" y="140"/>
                  </a:cubicBezTo>
                  <a:cubicBezTo>
                    <a:pt x="18" y="140"/>
                    <a:pt x="18" y="140"/>
                    <a:pt x="18" y="140"/>
                  </a:cubicBezTo>
                  <a:cubicBezTo>
                    <a:pt x="28" y="114"/>
                    <a:pt x="28" y="114"/>
                    <a:pt x="28" y="114"/>
                  </a:cubicBezTo>
                  <a:cubicBezTo>
                    <a:pt x="39" y="118"/>
                    <a:pt x="39" y="118"/>
                    <a:pt x="39" y="118"/>
                  </a:cubicBezTo>
                  <a:cubicBezTo>
                    <a:pt x="39" y="118"/>
                    <a:pt x="55" y="104"/>
                    <a:pt x="55" y="93"/>
                  </a:cubicBezTo>
                  <a:cubicBezTo>
                    <a:pt x="55" y="82"/>
                    <a:pt x="51" y="70"/>
                    <a:pt x="55" y="60"/>
                  </a:cubicBezTo>
                  <a:cubicBezTo>
                    <a:pt x="59" y="50"/>
                    <a:pt x="72" y="27"/>
                    <a:pt x="72" y="22"/>
                  </a:cubicBezTo>
                  <a:close/>
                </a:path>
              </a:pathLst>
            </a:custGeom>
            <a:grp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14" name="Freeform 37"/>
            <p:cNvSpPr>
              <a:spLocks/>
            </p:cNvSpPr>
            <p:nvPr/>
          </p:nvSpPr>
          <p:spPr bwMode="auto">
            <a:xfrm>
              <a:off x="2299097" y="3121819"/>
              <a:ext cx="84534" cy="86916"/>
            </a:xfrm>
            <a:custGeom>
              <a:avLst/>
              <a:gdLst>
                <a:gd name="T0" fmla="*/ 2147483647 w 199"/>
                <a:gd name="T1" fmla="*/ 2147483647 h 222"/>
                <a:gd name="T2" fmla="*/ 2147483647 w 199"/>
                <a:gd name="T3" fmla="*/ 2147483647 h 222"/>
                <a:gd name="T4" fmla="*/ 2147483647 w 199"/>
                <a:gd name="T5" fmla="*/ 2147483647 h 222"/>
                <a:gd name="T6" fmla="*/ 2147483647 w 199"/>
                <a:gd name="T7" fmla="*/ 2147483647 h 222"/>
                <a:gd name="T8" fmla="*/ 2147483647 w 199"/>
                <a:gd name="T9" fmla="*/ 2147483647 h 222"/>
                <a:gd name="T10" fmla="*/ 2147483647 w 199"/>
                <a:gd name="T11" fmla="*/ 0 h 222"/>
                <a:gd name="T12" fmla="*/ 2147483647 w 199"/>
                <a:gd name="T13" fmla="*/ 2147483647 h 222"/>
                <a:gd name="T14" fmla="*/ 2147483647 w 199"/>
                <a:gd name="T15" fmla="*/ 2147483647 h 222"/>
                <a:gd name="T16" fmla="*/ 2147483647 w 199"/>
                <a:gd name="T17" fmla="*/ 2147483647 h 222"/>
                <a:gd name="T18" fmla="*/ 2147483647 w 199"/>
                <a:gd name="T19" fmla="*/ 2147483647 h 222"/>
                <a:gd name="T20" fmla="*/ 2147483647 w 199"/>
                <a:gd name="T21" fmla="*/ 2147483647 h 222"/>
                <a:gd name="T22" fmla="*/ 2147483647 w 199"/>
                <a:gd name="T23" fmla="*/ 2147483647 h 222"/>
                <a:gd name="T24" fmla="*/ 2147483647 w 199"/>
                <a:gd name="T25" fmla="*/ 2147483647 h 222"/>
                <a:gd name="T26" fmla="*/ 2147483647 w 199"/>
                <a:gd name="T27" fmla="*/ 2147483647 h 222"/>
                <a:gd name="T28" fmla="*/ 2147483647 w 199"/>
                <a:gd name="T29" fmla="*/ 2147483647 h 222"/>
                <a:gd name="T30" fmla="*/ 2147483647 w 199"/>
                <a:gd name="T31" fmla="*/ 2147483647 h 222"/>
                <a:gd name="T32" fmla="*/ 2147483647 w 199"/>
                <a:gd name="T33" fmla="*/ 2147483647 h 222"/>
                <a:gd name="T34" fmla="*/ 2147483647 w 199"/>
                <a:gd name="T35" fmla="*/ 2147483647 h 222"/>
                <a:gd name="T36" fmla="*/ 0 w 199"/>
                <a:gd name="T37" fmla="*/ 2147483647 h 222"/>
                <a:gd name="T38" fmla="*/ 2147483647 w 199"/>
                <a:gd name="T39" fmla="*/ 2147483647 h 222"/>
                <a:gd name="T40" fmla="*/ 2147483647 w 199"/>
                <a:gd name="T41" fmla="*/ 2147483647 h 222"/>
                <a:gd name="T42" fmla="*/ 2147483647 w 199"/>
                <a:gd name="T43" fmla="*/ 2147483647 h 222"/>
                <a:gd name="T44" fmla="*/ 2147483647 w 199"/>
                <a:gd name="T45" fmla="*/ 2147483647 h 222"/>
                <a:gd name="T46" fmla="*/ 2147483647 w 199"/>
                <a:gd name="T47" fmla="*/ 2147483647 h 222"/>
                <a:gd name="T48" fmla="*/ 2147483647 w 199"/>
                <a:gd name="T49" fmla="*/ 2147483647 h 222"/>
                <a:gd name="T50" fmla="*/ 2147483647 w 199"/>
                <a:gd name="T51" fmla="*/ 2147483647 h 222"/>
                <a:gd name="T52" fmla="*/ 2147483647 w 199"/>
                <a:gd name="T53" fmla="*/ 2147483647 h 222"/>
                <a:gd name="T54" fmla="*/ 2147483647 w 199"/>
                <a:gd name="T55" fmla="*/ 2147483647 h 222"/>
                <a:gd name="T56" fmla="*/ 2147483647 w 199"/>
                <a:gd name="T57" fmla="*/ 2147483647 h 222"/>
                <a:gd name="T58" fmla="*/ 2147483647 w 199"/>
                <a:gd name="T59" fmla="*/ 2147483647 h 222"/>
                <a:gd name="T60" fmla="*/ 2147483647 w 199"/>
                <a:gd name="T61" fmla="*/ 2147483647 h 22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9"/>
                <a:gd name="T94" fmla="*/ 0 h 222"/>
                <a:gd name="T95" fmla="*/ 199 w 199"/>
                <a:gd name="T96" fmla="*/ 222 h 222"/>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9" h="222">
                  <a:moveTo>
                    <a:pt x="190" y="103"/>
                  </a:moveTo>
                  <a:cubicBezTo>
                    <a:pt x="179" y="110"/>
                    <a:pt x="179" y="110"/>
                    <a:pt x="179" y="110"/>
                  </a:cubicBezTo>
                  <a:cubicBezTo>
                    <a:pt x="170" y="105"/>
                    <a:pt x="170" y="105"/>
                    <a:pt x="170" y="105"/>
                  </a:cubicBezTo>
                  <a:cubicBezTo>
                    <a:pt x="152" y="105"/>
                    <a:pt x="152" y="105"/>
                    <a:pt x="152" y="105"/>
                  </a:cubicBezTo>
                  <a:cubicBezTo>
                    <a:pt x="168" y="1"/>
                    <a:pt x="168" y="1"/>
                    <a:pt x="168" y="1"/>
                  </a:cubicBezTo>
                  <a:cubicBezTo>
                    <a:pt x="81" y="0"/>
                    <a:pt x="81" y="0"/>
                    <a:pt x="81" y="0"/>
                  </a:cubicBezTo>
                  <a:cubicBezTo>
                    <a:pt x="81" y="0"/>
                    <a:pt x="84" y="24"/>
                    <a:pt x="82" y="30"/>
                  </a:cubicBezTo>
                  <a:cubicBezTo>
                    <a:pt x="80" y="36"/>
                    <a:pt x="54" y="34"/>
                    <a:pt x="54" y="34"/>
                  </a:cubicBezTo>
                  <a:cubicBezTo>
                    <a:pt x="64" y="38"/>
                    <a:pt x="64" y="38"/>
                    <a:pt x="64" y="38"/>
                  </a:cubicBezTo>
                  <a:cubicBezTo>
                    <a:pt x="64" y="38"/>
                    <a:pt x="65" y="54"/>
                    <a:pt x="75" y="56"/>
                  </a:cubicBezTo>
                  <a:cubicBezTo>
                    <a:pt x="85" y="58"/>
                    <a:pt x="87" y="57"/>
                    <a:pt x="87" y="57"/>
                  </a:cubicBezTo>
                  <a:cubicBezTo>
                    <a:pt x="91" y="73"/>
                    <a:pt x="91" y="73"/>
                    <a:pt x="91" y="73"/>
                  </a:cubicBezTo>
                  <a:cubicBezTo>
                    <a:pt x="91" y="73"/>
                    <a:pt x="103" y="69"/>
                    <a:pt x="103" y="79"/>
                  </a:cubicBezTo>
                  <a:cubicBezTo>
                    <a:pt x="103" y="89"/>
                    <a:pt x="94" y="86"/>
                    <a:pt x="94" y="86"/>
                  </a:cubicBezTo>
                  <a:cubicBezTo>
                    <a:pt x="94" y="97"/>
                    <a:pt x="94" y="97"/>
                    <a:pt x="94" y="97"/>
                  </a:cubicBezTo>
                  <a:cubicBezTo>
                    <a:pt x="35" y="96"/>
                    <a:pt x="35" y="96"/>
                    <a:pt x="35" y="96"/>
                  </a:cubicBezTo>
                  <a:cubicBezTo>
                    <a:pt x="14" y="127"/>
                    <a:pt x="14" y="127"/>
                    <a:pt x="14" y="127"/>
                  </a:cubicBezTo>
                  <a:cubicBezTo>
                    <a:pt x="14" y="127"/>
                    <a:pt x="14" y="149"/>
                    <a:pt x="14" y="165"/>
                  </a:cubicBezTo>
                  <a:cubicBezTo>
                    <a:pt x="14" y="181"/>
                    <a:pt x="0" y="179"/>
                    <a:pt x="0" y="179"/>
                  </a:cubicBezTo>
                  <a:cubicBezTo>
                    <a:pt x="3" y="185"/>
                    <a:pt x="7" y="189"/>
                    <a:pt x="14" y="192"/>
                  </a:cubicBezTo>
                  <a:cubicBezTo>
                    <a:pt x="33" y="199"/>
                    <a:pt x="36" y="209"/>
                    <a:pt x="47" y="213"/>
                  </a:cubicBezTo>
                  <a:cubicBezTo>
                    <a:pt x="58" y="217"/>
                    <a:pt x="80" y="213"/>
                    <a:pt x="80" y="213"/>
                  </a:cubicBezTo>
                  <a:cubicBezTo>
                    <a:pt x="80" y="213"/>
                    <a:pt x="86" y="217"/>
                    <a:pt x="92" y="222"/>
                  </a:cubicBezTo>
                  <a:cubicBezTo>
                    <a:pt x="97" y="217"/>
                    <a:pt x="105" y="208"/>
                    <a:pt x="111" y="207"/>
                  </a:cubicBezTo>
                  <a:cubicBezTo>
                    <a:pt x="119" y="205"/>
                    <a:pt x="124" y="195"/>
                    <a:pt x="124" y="195"/>
                  </a:cubicBezTo>
                  <a:cubicBezTo>
                    <a:pt x="125" y="187"/>
                    <a:pt x="125" y="187"/>
                    <a:pt x="125" y="187"/>
                  </a:cubicBezTo>
                  <a:cubicBezTo>
                    <a:pt x="125" y="187"/>
                    <a:pt x="146" y="185"/>
                    <a:pt x="149" y="176"/>
                  </a:cubicBezTo>
                  <a:cubicBezTo>
                    <a:pt x="152" y="167"/>
                    <a:pt x="151" y="155"/>
                    <a:pt x="151" y="155"/>
                  </a:cubicBezTo>
                  <a:cubicBezTo>
                    <a:pt x="151" y="155"/>
                    <a:pt x="164" y="139"/>
                    <a:pt x="179" y="131"/>
                  </a:cubicBezTo>
                  <a:cubicBezTo>
                    <a:pt x="194" y="123"/>
                    <a:pt x="199" y="112"/>
                    <a:pt x="199" y="112"/>
                  </a:cubicBezTo>
                  <a:lnTo>
                    <a:pt x="190" y="103"/>
                  </a:lnTo>
                  <a:close/>
                </a:path>
              </a:pathLst>
            </a:custGeom>
            <a:solidFill>
              <a:schemeClr val="accent6">
                <a:lumMod val="25000"/>
                <a:lumOff val="7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15" name="Freeform 38"/>
            <p:cNvSpPr>
              <a:spLocks/>
            </p:cNvSpPr>
            <p:nvPr/>
          </p:nvSpPr>
          <p:spPr bwMode="auto">
            <a:xfrm>
              <a:off x="1908572" y="2811066"/>
              <a:ext cx="523875" cy="381000"/>
            </a:xfrm>
            <a:custGeom>
              <a:avLst/>
              <a:gdLst>
                <a:gd name="T0" fmla="*/ 2147483647 w 1247"/>
                <a:gd name="T1" fmla="*/ 2147483647 h 976"/>
                <a:gd name="T2" fmla="*/ 2147483647 w 1247"/>
                <a:gd name="T3" fmla="*/ 2147483647 h 976"/>
                <a:gd name="T4" fmla="*/ 2147483647 w 1247"/>
                <a:gd name="T5" fmla="*/ 2147483647 h 976"/>
                <a:gd name="T6" fmla="*/ 2147483647 w 1247"/>
                <a:gd name="T7" fmla="*/ 2147483647 h 976"/>
                <a:gd name="T8" fmla="*/ 2147483647 w 1247"/>
                <a:gd name="T9" fmla="*/ 2147483647 h 976"/>
                <a:gd name="T10" fmla="*/ 2147483647 w 1247"/>
                <a:gd name="T11" fmla="*/ 2147483647 h 976"/>
                <a:gd name="T12" fmla="*/ 2147483647 w 1247"/>
                <a:gd name="T13" fmla="*/ 2147483647 h 976"/>
                <a:gd name="T14" fmla="*/ 2147483647 w 1247"/>
                <a:gd name="T15" fmla="*/ 2147483647 h 976"/>
                <a:gd name="T16" fmla="*/ 2147483647 w 1247"/>
                <a:gd name="T17" fmla="*/ 2147483647 h 976"/>
                <a:gd name="T18" fmla="*/ 2147483647 w 1247"/>
                <a:gd name="T19" fmla="*/ 2147483647 h 976"/>
                <a:gd name="T20" fmla="*/ 2147483647 w 1247"/>
                <a:gd name="T21" fmla="*/ 2147483647 h 976"/>
                <a:gd name="T22" fmla="*/ 2147483647 w 1247"/>
                <a:gd name="T23" fmla="*/ 2147483647 h 976"/>
                <a:gd name="T24" fmla="*/ 2147483647 w 1247"/>
                <a:gd name="T25" fmla="*/ 2147483647 h 976"/>
                <a:gd name="T26" fmla="*/ 2147483647 w 1247"/>
                <a:gd name="T27" fmla="*/ 2147483647 h 976"/>
                <a:gd name="T28" fmla="*/ 2147483647 w 1247"/>
                <a:gd name="T29" fmla="*/ 2147483647 h 976"/>
                <a:gd name="T30" fmla="*/ 2147483647 w 1247"/>
                <a:gd name="T31" fmla="*/ 2147483647 h 976"/>
                <a:gd name="T32" fmla="*/ 2147483647 w 1247"/>
                <a:gd name="T33" fmla="*/ 2147483647 h 976"/>
                <a:gd name="T34" fmla="*/ 2147483647 w 1247"/>
                <a:gd name="T35" fmla="*/ 2147483647 h 976"/>
                <a:gd name="T36" fmla="*/ 2147483647 w 1247"/>
                <a:gd name="T37" fmla="*/ 2147483647 h 976"/>
                <a:gd name="T38" fmla="*/ 2147483647 w 1247"/>
                <a:gd name="T39" fmla="*/ 2147483647 h 976"/>
                <a:gd name="T40" fmla="*/ 2147483647 w 1247"/>
                <a:gd name="T41" fmla="*/ 2147483647 h 976"/>
                <a:gd name="T42" fmla="*/ 2147483647 w 1247"/>
                <a:gd name="T43" fmla="*/ 2147483647 h 976"/>
                <a:gd name="T44" fmla="*/ 2147483647 w 1247"/>
                <a:gd name="T45" fmla="*/ 2147483647 h 976"/>
                <a:gd name="T46" fmla="*/ 2147483647 w 1247"/>
                <a:gd name="T47" fmla="*/ 2147483647 h 976"/>
                <a:gd name="T48" fmla="*/ 2147483647 w 1247"/>
                <a:gd name="T49" fmla="*/ 2147483647 h 976"/>
                <a:gd name="T50" fmla="*/ 2147483647 w 1247"/>
                <a:gd name="T51" fmla="*/ 2147483647 h 976"/>
                <a:gd name="T52" fmla="*/ 2147483647 w 1247"/>
                <a:gd name="T53" fmla="*/ 2147483647 h 976"/>
                <a:gd name="T54" fmla="*/ 2147483647 w 1247"/>
                <a:gd name="T55" fmla="*/ 2147483647 h 976"/>
                <a:gd name="T56" fmla="*/ 2147483647 w 1247"/>
                <a:gd name="T57" fmla="*/ 2147483647 h 976"/>
                <a:gd name="T58" fmla="*/ 2147483647 w 1247"/>
                <a:gd name="T59" fmla="*/ 2147483647 h 976"/>
                <a:gd name="T60" fmla="*/ 2147483647 w 1247"/>
                <a:gd name="T61" fmla="*/ 0 h 976"/>
                <a:gd name="T62" fmla="*/ 0 w 1247"/>
                <a:gd name="T63" fmla="*/ 2147483647 h 976"/>
                <a:gd name="T64" fmla="*/ 2147483647 w 1247"/>
                <a:gd name="T65" fmla="*/ 2147483647 h 976"/>
                <a:gd name="T66" fmla="*/ 2147483647 w 1247"/>
                <a:gd name="T67" fmla="*/ 2147483647 h 976"/>
                <a:gd name="T68" fmla="*/ 2147483647 w 1247"/>
                <a:gd name="T69" fmla="*/ 2147483647 h 976"/>
                <a:gd name="T70" fmla="*/ 2147483647 w 1247"/>
                <a:gd name="T71" fmla="*/ 2147483647 h 976"/>
                <a:gd name="T72" fmla="*/ 2147483647 w 1247"/>
                <a:gd name="T73" fmla="*/ 2147483647 h 976"/>
                <a:gd name="T74" fmla="*/ 2147483647 w 1247"/>
                <a:gd name="T75" fmla="*/ 2147483647 h 976"/>
                <a:gd name="T76" fmla="*/ 2147483647 w 1247"/>
                <a:gd name="T77" fmla="*/ 2147483647 h 976"/>
                <a:gd name="T78" fmla="*/ 2147483647 w 1247"/>
                <a:gd name="T79" fmla="*/ 2147483647 h 976"/>
                <a:gd name="T80" fmla="*/ 2147483647 w 1247"/>
                <a:gd name="T81" fmla="*/ 2147483647 h 976"/>
                <a:gd name="T82" fmla="*/ 2147483647 w 1247"/>
                <a:gd name="T83" fmla="*/ 2147483647 h 976"/>
                <a:gd name="T84" fmla="*/ 2147483647 w 1247"/>
                <a:gd name="T85" fmla="*/ 2147483647 h 976"/>
                <a:gd name="T86" fmla="*/ 2147483647 w 1247"/>
                <a:gd name="T87" fmla="*/ 2147483647 h 976"/>
                <a:gd name="T88" fmla="*/ 2147483647 w 1247"/>
                <a:gd name="T89" fmla="*/ 2147483647 h 976"/>
                <a:gd name="T90" fmla="*/ 2147483647 w 1247"/>
                <a:gd name="T91" fmla="*/ 2147483647 h 976"/>
                <a:gd name="T92" fmla="*/ 2147483647 w 1247"/>
                <a:gd name="T93" fmla="*/ 2147483647 h 976"/>
                <a:gd name="T94" fmla="*/ 2147483647 w 1247"/>
                <a:gd name="T95" fmla="*/ 2147483647 h 976"/>
                <a:gd name="T96" fmla="*/ 2147483647 w 1247"/>
                <a:gd name="T97" fmla="*/ 2147483647 h 976"/>
                <a:gd name="T98" fmla="*/ 2147483647 w 1247"/>
                <a:gd name="T99" fmla="*/ 2147483647 h 976"/>
                <a:gd name="T100" fmla="*/ 2147483647 w 1247"/>
                <a:gd name="T101" fmla="*/ 2147483647 h 976"/>
                <a:gd name="T102" fmla="*/ 2147483647 w 1247"/>
                <a:gd name="T103" fmla="*/ 2147483647 h 976"/>
                <a:gd name="T104" fmla="*/ 2147483647 w 1247"/>
                <a:gd name="T105" fmla="*/ 2147483647 h 976"/>
                <a:gd name="T106" fmla="*/ 2147483647 w 1247"/>
                <a:gd name="T107" fmla="*/ 2147483647 h 976"/>
                <a:gd name="T108" fmla="*/ 2147483647 w 1247"/>
                <a:gd name="T109" fmla="*/ 2147483647 h 976"/>
                <a:gd name="T110" fmla="*/ 2147483647 w 1247"/>
                <a:gd name="T111" fmla="*/ 2147483647 h 976"/>
                <a:gd name="T112" fmla="*/ 2147483647 w 1247"/>
                <a:gd name="T113" fmla="*/ 2147483647 h 976"/>
                <a:gd name="T114" fmla="*/ 2147483647 w 1247"/>
                <a:gd name="T115" fmla="*/ 2147483647 h 976"/>
                <a:gd name="T116" fmla="*/ 2147483647 w 1247"/>
                <a:gd name="T117" fmla="*/ 2147483647 h 976"/>
                <a:gd name="T118" fmla="*/ 2147483647 w 1247"/>
                <a:gd name="T119" fmla="*/ 2147483647 h 976"/>
                <a:gd name="T120" fmla="*/ 2147483647 w 1247"/>
                <a:gd name="T121" fmla="*/ 2147483647 h 97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247"/>
                <a:gd name="T184" fmla="*/ 0 h 976"/>
                <a:gd name="T185" fmla="*/ 1247 w 1247"/>
                <a:gd name="T186" fmla="*/ 976 h 97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247" h="976">
                  <a:moveTo>
                    <a:pt x="947" y="960"/>
                  </a:moveTo>
                  <a:cubicBezTo>
                    <a:pt x="947" y="944"/>
                    <a:pt x="947" y="922"/>
                    <a:pt x="947" y="922"/>
                  </a:cubicBezTo>
                  <a:cubicBezTo>
                    <a:pt x="968" y="891"/>
                    <a:pt x="968" y="891"/>
                    <a:pt x="968" y="891"/>
                  </a:cubicBezTo>
                  <a:cubicBezTo>
                    <a:pt x="1027" y="892"/>
                    <a:pt x="1027" y="892"/>
                    <a:pt x="1027" y="892"/>
                  </a:cubicBezTo>
                  <a:cubicBezTo>
                    <a:pt x="1027" y="881"/>
                    <a:pt x="1027" y="881"/>
                    <a:pt x="1027" y="881"/>
                  </a:cubicBezTo>
                  <a:cubicBezTo>
                    <a:pt x="1027" y="881"/>
                    <a:pt x="1036" y="884"/>
                    <a:pt x="1036" y="874"/>
                  </a:cubicBezTo>
                  <a:cubicBezTo>
                    <a:pt x="1036" y="864"/>
                    <a:pt x="1024" y="868"/>
                    <a:pt x="1024" y="868"/>
                  </a:cubicBezTo>
                  <a:cubicBezTo>
                    <a:pt x="1020" y="852"/>
                    <a:pt x="1020" y="852"/>
                    <a:pt x="1020" y="852"/>
                  </a:cubicBezTo>
                  <a:cubicBezTo>
                    <a:pt x="1020" y="852"/>
                    <a:pt x="1018" y="853"/>
                    <a:pt x="1008" y="851"/>
                  </a:cubicBezTo>
                  <a:cubicBezTo>
                    <a:pt x="998" y="849"/>
                    <a:pt x="997" y="833"/>
                    <a:pt x="997" y="833"/>
                  </a:cubicBezTo>
                  <a:cubicBezTo>
                    <a:pt x="987" y="829"/>
                    <a:pt x="987" y="829"/>
                    <a:pt x="987" y="829"/>
                  </a:cubicBezTo>
                  <a:cubicBezTo>
                    <a:pt x="987" y="829"/>
                    <a:pt x="1013" y="831"/>
                    <a:pt x="1015" y="825"/>
                  </a:cubicBezTo>
                  <a:cubicBezTo>
                    <a:pt x="1017" y="819"/>
                    <a:pt x="1014" y="795"/>
                    <a:pt x="1014" y="795"/>
                  </a:cubicBezTo>
                  <a:cubicBezTo>
                    <a:pt x="1101" y="796"/>
                    <a:pt x="1101" y="796"/>
                    <a:pt x="1101" y="796"/>
                  </a:cubicBezTo>
                  <a:cubicBezTo>
                    <a:pt x="1101" y="796"/>
                    <a:pt x="1103" y="786"/>
                    <a:pt x="1108" y="786"/>
                  </a:cubicBezTo>
                  <a:cubicBezTo>
                    <a:pt x="1113" y="786"/>
                    <a:pt x="1107" y="794"/>
                    <a:pt x="1118" y="793"/>
                  </a:cubicBezTo>
                  <a:cubicBezTo>
                    <a:pt x="1129" y="792"/>
                    <a:pt x="1136" y="760"/>
                    <a:pt x="1136" y="760"/>
                  </a:cubicBezTo>
                  <a:cubicBezTo>
                    <a:pt x="1139" y="771"/>
                    <a:pt x="1139" y="771"/>
                    <a:pt x="1139" y="771"/>
                  </a:cubicBezTo>
                  <a:cubicBezTo>
                    <a:pt x="1150" y="761"/>
                    <a:pt x="1150" y="761"/>
                    <a:pt x="1150" y="761"/>
                  </a:cubicBezTo>
                  <a:cubicBezTo>
                    <a:pt x="1164" y="745"/>
                    <a:pt x="1164" y="745"/>
                    <a:pt x="1164" y="745"/>
                  </a:cubicBezTo>
                  <a:cubicBezTo>
                    <a:pt x="1164" y="745"/>
                    <a:pt x="1158" y="764"/>
                    <a:pt x="1162" y="767"/>
                  </a:cubicBezTo>
                  <a:cubicBezTo>
                    <a:pt x="1166" y="770"/>
                    <a:pt x="1173" y="770"/>
                    <a:pt x="1173" y="770"/>
                  </a:cubicBezTo>
                  <a:cubicBezTo>
                    <a:pt x="1188" y="725"/>
                    <a:pt x="1188" y="725"/>
                    <a:pt x="1188" y="725"/>
                  </a:cubicBezTo>
                  <a:cubicBezTo>
                    <a:pt x="1182" y="717"/>
                    <a:pt x="1182" y="717"/>
                    <a:pt x="1182" y="717"/>
                  </a:cubicBezTo>
                  <a:cubicBezTo>
                    <a:pt x="1195" y="713"/>
                    <a:pt x="1195" y="713"/>
                    <a:pt x="1195" y="713"/>
                  </a:cubicBezTo>
                  <a:cubicBezTo>
                    <a:pt x="1196" y="705"/>
                    <a:pt x="1196" y="705"/>
                    <a:pt x="1196" y="705"/>
                  </a:cubicBezTo>
                  <a:cubicBezTo>
                    <a:pt x="1184" y="701"/>
                    <a:pt x="1184" y="701"/>
                    <a:pt x="1184" y="701"/>
                  </a:cubicBezTo>
                  <a:cubicBezTo>
                    <a:pt x="1196" y="688"/>
                    <a:pt x="1196" y="688"/>
                    <a:pt x="1196" y="688"/>
                  </a:cubicBezTo>
                  <a:cubicBezTo>
                    <a:pt x="1200" y="672"/>
                    <a:pt x="1200" y="672"/>
                    <a:pt x="1200" y="672"/>
                  </a:cubicBezTo>
                  <a:cubicBezTo>
                    <a:pt x="1200" y="672"/>
                    <a:pt x="1230" y="641"/>
                    <a:pt x="1234" y="632"/>
                  </a:cubicBezTo>
                  <a:cubicBezTo>
                    <a:pt x="1238" y="623"/>
                    <a:pt x="1247" y="600"/>
                    <a:pt x="1236" y="597"/>
                  </a:cubicBezTo>
                  <a:cubicBezTo>
                    <a:pt x="1225" y="594"/>
                    <a:pt x="1203" y="601"/>
                    <a:pt x="1203" y="601"/>
                  </a:cubicBezTo>
                  <a:cubicBezTo>
                    <a:pt x="1203" y="601"/>
                    <a:pt x="1179" y="594"/>
                    <a:pt x="1172" y="594"/>
                  </a:cubicBezTo>
                  <a:cubicBezTo>
                    <a:pt x="1165" y="594"/>
                    <a:pt x="1137" y="602"/>
                    <a:pt x="1123" y="606"/>
                  </a:cubicBezTo>
                  <a:cubicBezTo>
                    <a:pt x="1109" y="610"/>
                    <a:pt x="1084" y="606"/>
                    <a:pt x="1078" y="612"/>
                  </a:cubicBezTo>
                  <a:cubicBezTo>
                    <a:pt x="1072" y="618"/>
                    <a:pt x="1061" y="639"/>
                    <a:pt x="1060" y="655"/>
                  </a:cubicBezTo>
                  <a:cubicBezTo>
                    <a:pt x="1059" y="671"/>
                    <a:pt x="1059" y="686"/>
                    <a:pt x="1059" y="686"/>
                  </a:cubicBezTo>
                  <a:cubicBezTo>
                    <a:pt x="1049" y="690"/>
                    <a:pt x="1049" y="690"/>
                    <a:pt x="1049" y="690"/>
                  </a:cubicBezTo>
                  <a:cubicBezTo>
                    <a:pt x="1049" y="690"/>
                    <a:pt x="1049" y="710"/>
                    <a:pt x="1043" y="716"/>
                  </a:cubicBezTo>
                  <a:cubicBezTo>
                    <a:pt x="1037" y="722"/>
                    <a:pt x="1016" y="728"/>
                    <a:pt x="1011" y="737"/>
                  </a:cubicBezTo>
                  <a:cubicBezTo>
                    <a:pt x="1006" y="746"/>
                    <a:pt x="1009" y="765"/>
                    <a:pt x="996" y="766"/>
                  </a:cubicBezTo>
                  <a:cubicBezTo>
                    <a:pt x="983" y="767"/>
                    <a:pt x="990" y="749"/>
                    <a:pt x="974" y="749"/>
                  </a:cubicBezTo>
                  <a:cubicBezTo>
                    <a:pt x="958" y="749"/>
                    <a:pt x="932" y="761"/>
                    <a:pt x="912" y="761"/>
                  </a:cubicBezTo>
                  <a:cubicBezTo>
                    <a:pt x="892" y="761"/>
                    <a:pt x="864" y="784"/>
                    <a:pt x="855" y="780"/>
                  </a:cubicBezTo>
                  <a:cubicBezTo>
                    <a:pt x="846" y="776"/>
                    <a:pt x="847" y="755"/>
                    <a:pt x="836" y="753"/>
                  </a:cubicBezTo>
                  <a:cubicBezTo>
                    <a:pt x="825" y="751"/>
                    <a:pt x="797" y="748"/>
                    <a:pt x="797" y="748"/>
                  </a:cubicBezTo>
                  <a:cubicBezTo>
                    <a:pt x="797" y="748"/>
                    <a:pt x="795" y="731"/>
                    <a:pt x="790" y="724"/>
                  </a:cubicBezTo>
                  <a:cubicBezTo>
                    <a:pt x="785" y="717"/>
                    <a:pt x="777" y="708"/>
                    <a:pt x="777" y="708"/>
                  </a:cubicBezTo>
                  <a:cubicBezTo>
                    <a:pt x="777" y="685"/>
                    <a:pt x="777" y="685"/>
                    <a:pt x="777" y="685"/>
                  </a:cubicBezTo>
                  <a:cubicBezTo>
                    <a:pt x="751" y="644"/>
                    <a:pt x="751" y="644"/>
                    <a:pt x="751" y="644"/>
                  </a:cubicBezTo>
                  <a:cubicBezTo>
                    <a:pt x="750" y="616"/>
                    <a:pt x="750" y="616"/>
                    <a:pt x="750" y="616"/>
                  </a:cubicBezTo>
                  <a:cubicBezTo>
                    <a:pt x="739" y="596"/>
                    <a:pt x="739" y="596"/>
                    <a:pt x="739" y="596"/>
                  </a:cubicBezTo>
                  <a:cubicBezTo>
                    <a:pt x="736" y="539"/>
                    <a:pt x="736" y="539"/>
                    <a:pt x="736" y="539"/>
                  </a:cubicBezTo>
                  <a:cubicBezTo>
                    <a:pt x="736" y="539"/>
                    <a:pt x="752" y="518"/>
                    <a:pt x="752" y="507"/>
                  </a:cubicBezTo>
                  <a:cubicBezTo>
                    <a:pt x="752" y="496"/>
                    <a:pt x="754" y="466"/>
                    <a:pt x="754" y="466"/>
                  </a:cubicBezTo>
                  <a:cubicBezTo>
                    <a:pt x="752" y="439"/>
                    <a:pt x="752" y="439"/>
                    <a:pt x="752" y="439"/>
                  </a:cubicBezTo>
                  <a:cubicBezTo>
                    <a:pt x="768" y="434"/>
                    <a:pt x="768" y="434"/>
                    <a:pt x="768" y="434"/>
                  </a:cubicBezTo>
                  <a:cubicBezTo>
                    <a:pt x="768" y="434"/>
                    <a:pt x="767" y="394"/>
                    <a:pt x="775" y="392"/>
                  </a:cubicBezTo>
                  <a:cubicBezTo>
                    <a:pt x="783" y="390"/>
                    <a:pt x="791" y="401"/>
                    <a:pt x="793" y="392"/>
                  </a:cubicBezTo>
                  <a:cubicBezTo>
                    <a:pt x="795" y="383"/>
                    <a:pt x="806" y="364"/>
                    <a:pt x="806" y="364"/>
                  </a:cubicBezTo>
                  <a:cubicBezTo>
                    <a:pt x="806" y="363"/>
                    <a:pt x="806" y="363"/>
                    <a:pt x="806" y="363"/>
                  </a:cubicBezTo>
                  <a:cubicBezTo>
                    <a:pt x="803" y="364"/>
                    <a:pt x="799" y="365"/>
                    <a:pt x="794" y="365"/>
                  </a:cubicBezTo>
                  <a:cubicBezTo>
                    <a:pt x="783" y="365"/>
                    <a:pt x="785" y="355"/>
                    <a:pt x="780" y="355"/>
                  </a:cubicBezTo>
                  <a:cubicBezTo>
                    <a:pt x="775" y="355"/>
                    <a:pt x="756" y="355"/>
                    <a:pt x="756" y="355"/>
                  </a:cubicBezTo>
                  <a:cubicBezTo>
                    <a:pt x="750" y="344"/>
                    <a:pt x="750" y="344"/>
                    <a:pt x="750" y="344"/>
                  </a:cubicBezTo>
                  <a:cubicBezTo>
                    <a:pt x="750" y="344"/>
                    <a:pt x="720" y="343"/>
                    <a:pt x="720" y="332"/>
                  </a:cubicBezTo>
                  <a:cubicBezTo>
                    <a:pt x="720" y="321"/>
                    <a:pt x="722" y="313"/>
                    <a:pt x="722" y="313"/>
                  </a:cubicBezTo>
                  <a:cubicBezTo>
                    <a:pt x="714" y="307"/>
                    <a:pt x="714" y="307"/>
                    <a:pt x="714" y="307"/>
                  </a:cubicBezTo>
                  <a:cubicBezTo>
                    <a:pt x="714" y="280"/>
                    <a:pt x="714" y="280"/>
                    <a:pt x="714" y="280"/>
                  </a:cubicBezTo>
                  <a:cubicBezTo>
                    <a:pt x="714" y="280"/>
                    <a:pt x="724" y="277"/>
                    <a:pt x="717" y="270"/>
                  </a:cubicBezTo>
                  <a:cubicBezTo>
                    <a:pt x="710" y="263"/>
                    <a:pt x="701" y="262"/>
                    <a:pt x="701" y="254"/>
                  </a:cubicBezTo>
                  <a:cubicBezTo>
                    <a:pt x="701" y="247"/>
                    <a:pt x="700" y="241"/>
                    <a:pt x="700" y="241"/>
                  </a:cubicBezTo>
                  <a:cubicBezTo>
                    <a:pt x="700" y="241"/>
                    <a:pt x="689" y="234"/>
                    <a:pt x="689" y="225"/>
                  </a:cubicBezTo>
                  <a:cubicBezTo>
                    <a:pt x="689" y="216"/>
                    <a:pt x="697" y="201"/>
                    <a:pt x="689" y="193"/>
                  </a:cubicBezTo>
                  <a:cubicBezTo>
                    <a:pt x="681" y="185"/>
                    <a:pt x="661" y="154"/>
                    <a:pt x="661" y="154"/>
                  </a:cubicBezTo>
                  <a:cubicBezTo>
                    <a:pt x="632" y="153"/>
                    <a:pt x="632" y="153"/>
                    <a:pt x="632" y="153"/>
                  </a:cubicBezTo>
                  <a:cubicBezTo>
                    <a:pt x="622" y="148"/>
                    <a:pt x="622" y="148"/>
                    <a:pt x="622" y="148"/>
                  </a:cubicBezTo>
                  <a:cubicBezTo>
                    <a:pt x="621" y="154"/>
                    <a:pt x="621" y="154"/>
                    <a:pt x="621" y="154"/>
                  </a:cubicBezTo>
                  <a:cubicBezTo>
                    <a:pt x="621" y="154"/>
                    <a:pt x="609" y="153"/>
                    <a:pt x="605" y="157"/>
                  </a:cubicBezTo>
                  <a:cubicBezTo>
                    <a:pt x="601" y="161"/>
                    <a:pt x="588" y="195"/>
                    <a:pt x="569" y="195"/>
                  </a:cubicBezTo>
                  <a:cubicBezTo>
                    <a:pt x="550" y="195"/>
                    <a:pt x="519" y="161"/>
                    <a:pt x="519" y="161"/>
                  </a:cubicBezTo>
                  <a:cubicBezTo>
                    <a:pt x="519" y="161"/>
                    <a:pt x="529" y="119"/>
                    <a:pt x="519" y="109"/>
                  </a:cubicBezTo>
                  <a:cubicBezTo>
                    <a:pt x="508" y="98"/>
                    <a:pt x="497" y="97"/>
                    <a:pt x="497" y="97"/>
                  </a:cubicBezTo>
                  <a:cubicBezTo>
                    <a:pt x="491" y="76"/>
                    <a:pt x="491" y="76"/>
                    <a:pt x="491" y="76"/>
                  </a:cubicBezTo>
                  <a:cubicBezTo>
                    <a:pt x="473" y="68"/>
                    <a:pt x="473" y="68"/>
                    <a:pt x="473" y="68"/>
                  </a:cubicBezTo>
                  <a:cubicBezTo>
                    <a:pt x="473" y="68"/>
                    <a:pt x="478" y="60"/>
                    <a:pt x="463" y="45"/>
                  </a:cubicBezTo>
                  <a:cubicBezTo>
                    <a:pt x="390" y="45"/>
                    <a:pt x="390" y="45"/>
                    <a:pt x="390" y="45"/>
                  </a:cubicBezTo>
                  <a:cubicBezTo>
                    <a:pt x="390" y="45"/>
                    <a:pt x="383" y="49"/>
                    <a:pt x="383" y="55"/>
                  </a:cubicBezTo>
                  <a:cubicBezTo>
                    <a:pt x="383" y="61"/>
                    <a:pt x="385" y="65"/>
                    <a:pt x="382" y="69"/>
                  </a:cubicBezTo>
                  <a:cubicBezTo>
                    <a:pt x="378" y="72"/>
                    <a:pt x="378" y="72"/>
                    <a:pt x="378" y="72"/>
                  </a:cubicBezTo>
                  <a:cubicBezTo>
                    <a:pt x="246" y="74"/>
                    <a:pt x="246" y="74"/>
                    <a:pt x="246" y="74"/>
                  </a:cubicBezTo>
                  <a:cubicBezTo>
                    <a:pt x="106" y="10"/>
                    <a:pt x="106" y="10"/>
                    <a:pt x="106" y="10"/>
                  </a:cubicBezTo>
                  <a:cubicBezTo>
                    <a:pt x="106" y="10"/>
                    <a:pt x="96" y="10"/>
                    <a:pt x="106" y="0"/>
                  </a:cubicBezTo>
                  <a:cubicBezTo>
                    <a:pt x="7" y="4"/>
                    <a:pt x="7" y="4"/>
                    <a:pt x="7" y="4"/>
                  </a:cubicBezTo>
                  <a:cubicBezTo>
                    <a:pt x="4" y="2"/>
                    <a:pt x="4" y="2"/>
                    <a:pt x="4" y="2"/>
                  </a:cubicBezTo>
                  <a:cubicBezTo>
                    <a:pt x="2" y="12"/>
                    <a:pt x="0" y="20"/>
                    <a:pt x="0" y="25"/>
                  </a:cubicBezTo>
                  <a:cubicBezTo>
                    <a:pt x="0" y="36"/>
                    <a:pt x="13" y="54"/>
                    <a:pt x="13" y="54"/>
                  </a:cubicBezTo>
                  <a:cubicBezTo>
                    <a:pt x="2" y="61"/>
                    <a:pt x="2" y="61"/>
                    <a:pt x="2" y="61"/>
                  </a:cubicBezTo>
                  <a:cubicBezTo>
                    <a:pt x="10" y="76"/>
                    <a:pt x="10" y="76"/>
                    <a:pt x="10" y="76"/>
                  </a:cubicBezTo>
                  <a:cubicBezTo>
                    <a:pt x="3" y="86"/>
                    <a:pt x="3" y="86"/>
                    <a:pt x="3" y="86"/>
                  </a:cubicBezTo>
                  <a:cubicBezTo>
                    <a:pt x="16" y="97"/>
                    <a:pt x="16" y="97"/>
                    <a:pt x="16" y="97"/>
                  </a:cubicBezTo>
                  <a:cubicBezTo>
                    <a:pt x="5" y="117"/>
                    <a:pt x="5" y="117"/>
                    <a:pt x="5" y="117"/>
                  </a:cubicBezTo>
                  <a:cubicBezTo>
                    <a:pt x="14" y="121"/>
                    <a:pt x="14" y="121"/>
                    <a:pt x="14" y="121"/>
                  </a:cubicBezTo>
                  <a:cubicBezTo>
                    <a:pt x="14" y="121"/>
                    <a:pt x="11" y="162"/>
                    <a:pt x="20" y="171"/>
                  </a:cubicBezTo>
                  <a:cubicBezTo>
                    <a:pt x="29" y="180"/>
                    <a:pt x="42" y="176"/>
                    <a:pt x="42" y="176"/>
                  </a:cubicBezTo>
                  <a:cubicBezTo>
                    <a:pt x="42" y="176"/>
                    <a:pt x="66" y="219"/>
                    <a:pt x="66" y="227"/>
                  </a:cubicBezTo>
                  <a:cubicBezTo>
                    <a:pt x="66" y="235"/>
                    <a:pt x="47" y="260"/>
                    <a:pt x="47" y="260"/>
                  </a:cubicBezTo>
                  <a:cubicBezTo>
                    <a:pt x="58" y="267"/>
                    <a:pt x="58" y="267"/>
                    <a:pt x="58" y="267"/>
                  </a:cubicBezTo>
                  <a:cubicBezTo>
                    <a:pt x="50" y="276"/>
                    <a:pt x="50" y="276"/>
                    <a:pt x="50" y="276"/>
                  </a:cubicBezTo>
                  <a:cubicBezTo>
                    <a:pt x="41" y="264"/>
                    <a:pt x="41" y="264"/>
                    <a:pt x="41" y="264"/>
                  </a:cubicBezTo>
                  <a:cubicBezTo>
                    <a:pt x="7" y="261"/>
                    <a:pt x="7" y="261"/>
                    <a:pt x="7" y="261"/>
                  </a:cubicBezTo>
                  <a:cubicBezTo>
                    <a:pt x="23" y="279"/>
                    <a:pt x="23" y="279"/>
                    <a:pt x="23" y="279"/>
                  </a:cubicBezTo>
                  <a:cubicBezTo>
                    <a:pt x="29" y="295"/>
                    <a:pt x="29" y="295"/>
                    <a:pt x="29" y="295"/>
                  </a:cubicBezTo>
                  <a:cubicBezTo>
                    <a:pt x="43" y="296"/>
                    <a:pt x="43" y="296"/>
                    <a:pt x="43" y="296"/>
                  </a:cubicBezTo>
                  <a:cubicBezTo>
                    <a:pt x="43" y="296"/>
                    <a:pt x="60" y="319"/>
                    <a:pt x="65" y="317"/>
                  </a:cubicBezTo>
                  <a:cubicBezTo>
                    <a:pt x="70" y="315"/>
                    <a:pt x="85" y="305"/>
                    <a:pt x="85" y="305"/>
                  </a:cubicBezTo>
                  <a:cubicBezTo>
                    <a:pt x="85" y="305"/>
                    <a:pt x="84" y="328"/>
                    <a:pt x="91" y="337"/>
                  </a:cubicBezTo>
                  <a:cubicBezTo>
                    <a:pt x="98" y="346"/>
                    <a:pt x="113" y="358"/>
                    <a:pt x="113" y="368"/>
                  </a:cubicBezTo>
                  <a:cubicBezTo>
                    <a:pt x="113" y="378"/>
                    <a:pt x="96" y="398"/>
                    <a:pt x="102" y="412"/>
                  </a:cubicBezTo>
                  <a:cubicBezTo>
                    <a:pt x="108" y="426"/>
                    <a:pt x="128" y="442"/>
                    <a:pt x="142" y="459"/>
                  </a:cubicBezTo>
                  <a:cubicBezTo>
                    <a:pt x="156" y="476"/>
                    <a:pt x="175" y="497"/>
                    <a:pt x="175" y="497"/>
                  </a:cubicBezTo>
                  <a:cubicBezTo>
                    <a:pt x="175" y="497"/>
                    <a:pt x="162" y="524"/>
                    <a:pt x="178" y="525"/>
                  </a:cubicBezTo>
                  <a:cubicBezTo>
                    <a:pt x="194" y="526"/>
                    <a:pt x="210" y="506"/>
                    <a:pt x="210" y="506"/>
                  </a:cubicBezTo>
                  <a:cubicBezTo>
                    <a:pt x="206" y="493"/>
                    <a:pt x="206" y="493"/>
                    <a:pt x="206" y="493"/>
                  </a:cubicBezTo>
                  <a:cubicBezTo>
                    <a:pt x="206" y="493"/>
                    <a:pt x="198" y="457"/>
                    <a:pt x="190" y="453"/>
                  </a:cubicBezTo>
                  <a:cubicBezTo>
                    <a:pt x="182" y="449"/>
                    <a:pt x="172" y="452"/>
                    <a:pt x="172" y="452"/>
                  </a:cubicBezTo>
                  <a:cubicBezTo>
                    <a:pt x="160" y="435"/>
                    <a:pt x="160" y="435"/>
                    <a:pt x="160" y="435"/>
                  </a:cubicBezTo>
                  <a:cubicBezTo>
                    <a:pt x="160" y="435"/>
                    <a:pt x="164" y="422"/>
                    <a:pt x="162" y="414"/>
                  </a:cubicBezTo>
                  <a:cubicBezTo>
                    <a:pt x="160" y="406"/>
                    <a:pt x="162" y="387"/>
                    <a:pt x="162" y="387"/>
                  </a:cubicBezTo>
                  <a:cubicBezTo>
                    <a:pt x="150" y="365"/>
                    <a:pt x="150" y="365"/>
                    <a:pt x="150" y="365"/>
                  </a:cubicBezTo>
                  <a:cubicBezTo>
                    <a:pt x="150" y="365"/>
                    <a:pt x="160" y="341"/>
                    <a:pt x="156" y="329"/>
                  </a:cubicBezTo>
                  <a:cubicBezTo>
                    <a:pt x="152" y="317"/>
                    <a:pt x="131" y="319"/>
                    <a:pt x="131" y="319"/>
                  </a:cubicBezTo>
                  <a:cubicBezTo>
                    <a:pt x="131" y="288"/>
                    <a:pt x="131" y="288"/>
                    <a:pt x="131" y="288"/>
                  </a:cubicBezTo>
                  <a:cubicBezTo>
                    <a:pt x="114" y="267"/>
                    <a:pt x="114" y="267"/>
                    <a:pt x="114" y="267"/>
                  </a:cubicBezTo>
                  <a:cubicBezTo>
                    <a:pt x="116" y="227"/>
                    <a:pt x="116" y="227"/>
                    <a:pt x="116" y="227"/>
                  </a:cubicBezTo>
                  <a:cubicBezTo>
                    <a:pt x="116" y="227"/>
                    <a:pt x="102" y="207"/>
                    <a:pt x="97" y="201"/>
                  </a:cubicBezTo>
                  <a:cubicBezTo>
                    <a:pt x="92" y="195"/>
                    <a:pt x="89" y="170"/>
                    <a:pt x="89" y="170"/>
                  </a:cubicBezTo>
                  <a:cubicBezTo>
                    <a:pt x="89" y="170"/>
                    <a:pt x="63" y="132"/>
                    <a:pt x="66" y="128"/>
                  </a:cubicBezTo>
                  <a:cubicBezTo>
                    <a:pt x="69" y="124"/>
                    <a:pt x="79" y="107"/>
                    <a:pt x="75" y="95"/>
                  </a:cubicBezTo>
                  <a:cubicBezTo>
                    <a:pt x="71" y="83"/>
                    <a:pt x="85" y="67"/>
                    <a:pt x="85" y="67"/>
                  </a:cubicBezTo>
                  <a:cubicBezTo>
                    <a:pt x="84" y="42"/>
                    <a:pt x="84" y="42"/>
                    <a:pt x="84" y="42"/>
                  </a:cubicBezTo>
                  <a:cubicBezTo>
                    <a:pt x="84" y="42"/>
                    <a:pt x="104" y="62"/>
                    <a:pt x="113" y="62"/>
                  </a:cubicBezTo>
                  <a:cubicBezTo>
                    <a:pt x="122" y="62"/>
                    <a:pt x="134" y="58"/>
                    <a:pt x="134" y="58"/>
                  </a:cubicBezTo>
                  <a:cubicBezTo>
                    <a:pt x="134" y="58"/>
                    <a:pt x="131" y="69"/>
                    <a:pt x="138" y="73"/>
                  </a:cubicBezTo>
                  <a:cubicBezTo>
                    <a:pt x="145" y="77"/>
                    <a:pt x="155" y="77"/>
                    <a:pt x="155" y="77"/>
                  </a:cubicBezTo>
                  <a:cubicBezTo>
                    <a:pt x="155" y="77"/>
                    <a:pt x="152" y="88"/>
                    <a:pt x="152" y="106"/>
                  </a:cubicBezTo>
                  <a:cubicBezTo>
                    <a:pt x="152" y="124"/>
                    <a:pt x="160" y="180"/>
                    <a:pt x="160" y="180"/>
                  </a:cubicBezTo>
                  <a:cubicBezTo>
                    <a:pt x="160" y="180"/>
                    <a:pt x="181" y="255"/>
                    <a:pt x="189" y="257"/>
                  </a:cubicBezTo>
                  <a:cubicBezTo>
                    <a:pt x="197" y="259"/>
                    <a:pt x="217" y="257"/>
                    <a:pt x="217" y="257"/>
                  </a:cubicBezTo>
                  <a:cubicBezTo>
                    <a:pt x="217" y="257"/>
                    <a:pt x="199" y="268"/>
                    <a:pt x="208" y="284"/>
                  </a:cubicBezTo>
                  <a:cubicBezTo>
                    <a:pt x="217" y="300"/>
                    <a:pt x="234" y="302"/>
                    <a:pt x="234" y="302"/>
                  </a:cubicBezTo>
                  <a:cubicBezTo>
                    <a:pt x="236" y="317"/>
                    <a:pt x="236" y="317"/>
                    <a:pt x="236" y="317"/>
                  </a:cubicBezTo>
                  <a:cubicBezTo>
                    <a:pt x="257" y="318"/>
                    <a:pt x="257" y="318"/>
                    <a:pt x="257" y="318"/>
                  </a:cubicBezTo>
                  <a:cubicBezTo>
                    <a:pt x="260" y="346"/>
                    <a:pt x="260" y="346"/>
                    <a:pt x="260" y="346"/>
                  </a:cubicBezTo>
                  <a:cubicBezTo>
                    <a:pt x="260" y="346"/>
                    <a:pt x="228" y="359"/>
                    <a:pt x="238" y="374"/>
                  </a:cubicBezTo>
                  <a:cubicBezTo>
                    <a:pt x="248" y="389"/>
                    <a:pt x="255" y="375"/>
                    <a:pt x="255" y="375"/>
                  </a:cubicBezTo>
                  <a:cubicBezTo>
                    <a:pt x="255" y="375"/>
                    <a:pt x="264" y="395"/>
                    <a:pt x="270" y="397"/>
                  </a:cubicBezTo>
                  <a:cubicBezTo>
                    <a:pt x="276" y="399"/>
                    <a:pt x="294" y="401"/>
                    <a:pt x="294" y="404"/>
                  </a:cubicBezTo>
                  <a:cubicBezTo>
                    <a:pt x="294" y="407"/>
                    <a:pt x="294" y="418"/>
                    <a:pt x="294" y="418"/>
                  </a:cubicBezTo>
                  <a:cubicBezTo>
                    <a:pt x="294" y="418"/>
                    <a:pt x="279" y="437"/>
                    <a:pt x="290" y="438"/>
                  </a:cubicBezTo>
                  <a:cubicBezTo>
                    <a:pt x="301" y="439"/>
                    <a:pt x="313" y="437"/>
                    <a:pt x="313" y="437"/>
                  </a:cubicBezTo>
                  <a:cubicBezTo>
                    <a:pt x="313" y="456"/>
                    <a:pt x="313" y="456"/>
                    <a:pt x="313" y="456"/>
                  </a:cubicBezTo>
                  <a:cubicBezTo>
                    <a:pt x="313" y="456"/>
                    <a:pt x="335" y="481"/>
                    <a:pt x="345" y="495"/>
                  </a:cubicBezTo>
                  <a:cubicBezTo>
                    <a:pt x="355" y="509"/>
                    <a:pt x="373" y="538"/>
                    <a:pt x="373" y="547"/>
                  </a:cubicBezTo>
                  <a:cubicBezTo>
                    <a:pt x="373" y="556"/>
                    <a:pt x="370" y="562"/>
                    <a:pt x="371" y="575"/>
                  </a:cubicBezTo>
                  <a:cubicBezTo>
                    <a:pt x="372" y="588"/>
                    <a:pt x="386" y="595"/>
                    <a:pt x="384" y="606"/>
                  </a:cubicBezTo>
                  <a:cubicBezTo>
                    <a:pt x="382" y="617"/>
                    <a:pt x="364" y="625"/>
                    <a:pt x="364" y="632"/>
                  </a:cubicBezTo>
                  <a:cubicBezTo>
                    <a:pt x="364" y="639"/>
                    <a:pt x="375" y="645"/>
                    <a:pt x="375" y="645"/>
                  </a:cubicBezTo>
                  <a:cubicBezTo>
                    <a:pt x="375" y="645"/>
                    <a:pt x="351" y="642"/>
                    <a:pt x="351" y="659"/>
                  </a:cubicBezTo>
                  <a:cubicBezTo>
                    <a:pt x="351" y="676"/>
                    <a:pt x="350" y="717"/>
                    <a:pt x="373" y="719"/>
                  </a:cubicBezTo>
                  <a:cubicBezTo>
                    <a:pt x="396" y="721"/>
                    <a:pt x="416" y="727"/>
                    <a:pt x="423" y="740"/>
                  </a:cubicBezTo>
                  <a:cubicBezTo>
                    <a:pt x="430" y="753"/>
                    <a:pt x="437" y="779"/>
                    <a:pt x="453" y="781"/>
                  </a:cubicBezTo>
                  <a:cubicBezTo>
                    <a:pt x="469" y="783"/>
                    <a:pt x="496" y="777"/>
                    <a:pt x="507" y="788"/>
                  </a:cubicBezTo>
                  <a:cubicBezTo>
                    <a:pt x="518" y="799"/>
                    <a:pt x="525" y="825"/>
                    <a:pt x="556" y="838"/>
                  </a:cubicBezTo>
                  <a:cubicBezTo>
                    <a:pt x="587" y="851"/>
                    <a:pt x="632" y="851"/>
                    <a:pt x="639" y="861"/>
                  </a:cubicBezTo>
                  <a:cubicBezTo>
                    <a:pt x="646" y="871"/>
                    <a:pt x="649" y="881"/>
                    <a:pt x="659" y="881"/>
                  </a:cubicBezTo>
                  <a:cubicBezTo>
                    <a:pt x="669" y="881"/>
                    <a:pt x="677" y="899"/>
                    <a:pt x="677" y="899"/>
                  </a:cubicBezTo>
                  <a:cubicBezTo>
                    <a:pt x="677" y="899"/>
                    <a:pt x="720" y="894"/>
                    <a:pt x="722" y="897"/>
                  </a:cubicBezTo>
                  <a:cubicBezTo>
                    <a:pt x="724" y="900"/>
                    <a:pt x="731" y="921"/>
                    <a:pt x="745" y="917"/>
                  </a:cubicBezTo>
                  <a:cubicBezTo>
                    <a:pt x="759" y="913"/>
                    <a:pt x="829" y="875"/>
                    <a:pt x="840" y="878"/>
                  </a:cubicBezTo>
                  <a:cubicBezTo>
                    <a:pt x="851" y="881"/>
                    <a:pt x="921" y="938"/>
                    <a:pt x="924" y="946"/>
                  </a:cubicBezTo>
                  <a:cubicBezTo>
                    <a:pt x="926" y="951"/>
                    <a:pt x="927" y="964"/>
                    <a:pt x="933" y="974"/>
                  </a:cubicBezTo>
                  <a:cubicBezTo>
                    <a:pt x="933" y="974"/>
                    <a:pt x="947" y="976"/>
                    <a:pt x="947" y="960"/>
                  </a:cubicBezTo>
                  <a:close/>
                </a:path>
              </a:pathLst>
            </a:custGeom>
            <a:solidFill>
              <a:schemeClr val="accent6">
                <a:lumMod val="25000"/>
                <a:lumOff val="7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16" name="Freeform 39"/>
            <p:cNvSpPr>
              <a:spLocks/>
            </p:cNvSpPr>
            <p:nvPr/>
          </p:nvSpPr>
          <p:spPr bwMode="auto">
            <a:xfrm>
              <a:off x="2359819" y="3158729"/>
              <a:ext cx="123825" cy="65484"/>
            </a:xfrm>
            <a:custGeom>
              <a:avLst/>
              <a:gdLst>
                <a:gd name="T0" fmla="*/ 2147483647 w 296"/>
                <a:gd name="T1" fmla="*/ 2147483647 h 166"/>
                <a:gd name="T2" fmla="*/ 2147483647 w 296"/>
                <a:gd name="T3" fmla="*/ 2147483647 h 166"/>
                <a:gd name="T4" fmla="*/ 2147483647 w 296"/>
                <a:gd name="T5" fmla="*/ 2147483647 h 166"/>
                <a:gd name="T6" fmla="*/ 2147483647 w 296"/>
                <a:gd name="T7" fmla="*/ 2147483647 h 166"/>
                <a:gd name="T8" fmla="*/ 2147483647 w 296"/>
                <a:gd name="T9" fmla="*/ 2147483647 h 166"/>
                <a:gd name="T10" fmla="*/ 2147483647 w 296"/>
                <a:gd name="T11" fmla="*/ 2147483647 h 166"/>
                <a:gd name="T12" fmla="*/ 2147483647 w 296"/>
                <a:gd name="T13" fmla="*/ 2147483647 h 166"/>
                <a:gd name="T14" fmla="*/ 2147483647 w 296"/>
                <a:gd name="T15" fmla="*/ 2147483647 h 166"/>
                <a:gd name="T16" fmla="*/ 2147483647 w 296"/>
                <a:gd name="T17" fmla="*/ 2147483647 h 166"/>
                <a:gd name="T18" fmla="*/ 2147483647 w 296"/>
                <a:gd name="T19" fmla="*/ 2147483647 h 166"/>
                <a:gd name="T20" fmla="*/ 2147483647 w 296"/>
                <a:gd name="T21" fmla="*/ 2147483647 h 166"/>
                <a:gd name="T22" fmla="*/ 2147483647 w 296"/>
                <a:gd name="T23" fmla="*/ 2147483647 h 166"/>
                <a:gd name="T24" fmla="*/ 2147483647 w 296"/>
                <a:gd name="T25" fmla="*/ 2147483647 h 166"/>
                <a:gd name="T26" fmla="*/ 2147483647 w 296"/>
                <a:gd name="T27" fmla="*/ 2147483647 h 166"/>
                <a:gd name="T28" fmla="*/ 2147483647 w 296"/>
                <a:gd name="T29" fmla="*/ 2147483647 h 166"/>
                <a:gd name="T30" fmla="*/ 2147483647 w 296"/>
                <a:gd name="T31" fmla="*/ 2147483647 h 166"/>
                <a:gd name="T32" fmla="*/ 2147483647 w 296"/>
                <a:gd name="T33" fmla="*/ 2147483647 h 166"/>
                <a:gd name="T34" fmla="*/ 2147483647 w 296"/>
                <a:gd name="T35" fmla="*/ 2147483647 h 166"/>
                <a:gd name="T36" fmla="*/ 2147483647 w 296"/>
                <a:gd name="T37" fmla="*/ 2147483647 h 166"/>
                <a:gd name="T38" fmla="*/ 2147483647 w 296"/>
                <a:gd name="T39" fmla="*/ 2147483647 h 166"/>
                <a:gd name="T40" fmla="*/ 2147483647 w 296"/>
                <a:gd name="T41" fmla="*/ 2147483647 h 166"/>
                <a:gd name="T42" fmla="*/ 2147483647 w 296"/>
                <a:gd name="T43" fmla="*/ 2147483647 h 166"/>
                <a:gd name="T44" fmla="*/ 2147483647 w 296"/>
                <a:gd name="T45" fmla="*/ 0 h 166"/>
                <a:gd name="T46" fmla="*/ 2147483647 w 296"/>
                <a:gd name="T47" fmla="*/ 2147483647 h 166"/>
                <a:gd name="T48" fmla="*/ 2147483647 w 296"/>
                <a:gd name="T49" fmla="*/ 2147483647 h 166"/>
                <a:gd name="T50" fmla="*/ 2147483647 w 296"/>
                <a:gd name="T51" fmla="*/ 2147483647 h 166"/>
                <a:gd name="T52" fmla="*/ 2147483647 w 296"/>
                <a:gd name="T53" fmla="*/ 2147483647 h 166"/>
                <a:gd name="T54" fmla="*/ 2147483647 w 296"/>
                <a:gd name="T55" fmla="*/ 2147483647 h 166"/>
                <a:gd name="T56" fmla="*/ 2147483647 w 296"/>
                <a:gd name="T57" fmla="*/ 2147483647 h 166"/>
                <a:gd name="T58" fmla="*/ 2147483647 w 296"/>
                <a:gd name="T59" fmla="*/ 2147483647 h 166"/>
                <a:gd name="T60" fmla="*/ 2147483647 w 296"/>
                <a:gd name="T61" fmla="*/ 2147483647 h 166"/>
                <a:gd name="T62" fmla="*/ 2147483647 w 296"/>
                <a:gd name="T63" fmla="*/ 2147483647 h 166"/>
                <a:gd name="T64" fmla="*/ 0 w 296"/>
                <a:gd name="T65" fmla="*/ 2147483647 h 166"/>
                <a:gd name="T66" fmla="*/ 2147483647 w 296"/>
                <a:gd name="T67" fmla="*/ 2147483647 h 166"/>
                <a:gd name="T68" fmla="*/ 2147483647 w 296"/>
                <a:gd name="T69" fmla="*/ 2147483647 h 166"/>
                <a:gd name="T70" fmla="*/ 2147483647 w 296"/>
                <a:gd name="T71" fmla="*/ 2147483647 h 166"/>
                <a:gd name="T72" fmla="*/ 2147483647 w 296"/>
                <a:gd name="T73" fmla="*/ 2147483647 h 166"/>
                <a:gd name="T74" fmla="*/ 2147483647 w 296"/>
                <a:gd name="T75" fmla="*/ 2147483647 h 166"/>
                <a:gd name="T76" fmla="*/ 2147483647 w 296"/>
                <a:gd name="T77" fmla="*/ 2147483647 h 166"/>
                <a:gd name="T78" fmla="*/ 2147483647 w 296"/>
                <a:gd name="T79" fmla="*/ 2147483647 h 166"/>
                <a:gd name="T80" fmla="*/ 2147483647 w 296"/>
                <a:gd name="T81" fmla="*/ 2147483647 h 166"/>
                <a:gd name="T82" fmla="*/ 2147483647 w 296"/>
                <a:gd name="T83" fmla="*/ 2147483647 h 16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96"/>
                <a:gd name="T127" fmla="*/ 0 h 166"/>
                <a:gd name="T128" fmla="*/ 296 w 296"/>
                <a:gd name="T129" fmla="*/ 166 h 16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96" h="166">
                  <a:moveTo>
                    <a:pt x="103" y="162"/>
                  </a:moveTo>
                  <a:cubicBezTo>
                    <a:pt x="109" y="160"/>
                    <a:pt x="105" y="151"/>
                    <a:pt x="105" y="151"/>
                  </a:cubicBezTo>
                  <a:cubicBezTo>
                    <a:pt x="114" y="149"/>
                    <a:pt x="114" y="149"/>
                    <a:pt x="114" y="149"/>
                  </a:cubicBezTo>
                  <a:cubicBezTo>
                    <a:pt x="114" y="149"/>
                    <a:pt x="100" y="122"/>
                    <a:pt x="115" y="122"/>
                  </a:cubicBezTo>
                  <a:cubicBezTo>
                    <a:pt x="130" y="122"/>
                    <a:pt x="135" y="123"/>
                    <a:pt x="135" y="123"/>
                  </a:cubicBezTo>
                  <a:cubicBezTo>
                    <a:pt x="135" y="123"/>
                    <a:pt x="140" y="108"/>
                    <a:pt x="148" y="109"/>
                  </a:cubicBezTo>
                  <a:cubicBezTo>
                    <a:pt x="156" y="110"/>
                    <a:pt x="147" y="118"/>
                    <a:pt x="162" y="118"/>
                  </a:cubicBezTo>
                  <a:cubicBezTo>
                    <a:pt x="177" y="118"/>
                    <a:pt x="189" y="95"/>
                    <a:pt x="189" y="95"/>
                  </a:cubicBezTo>
                  <a:cubicBezTo>
                    <a:pt x="190" y="85"/>
                    <a:pt x="190" y="85"/>
                    <a:pt x="190" y="85"/>
                  </a:cubicBezTo>
                  <a:cubicBezTo>
                    <a:pt x="203" y="84"/>
                    <a:pt x="203" y="84"/>
                    <a:pt x="203" y="84"/>
                  </a:cubicBezTo>
                  <a:cubicBezTo>
                    <a:pt x="203" y="84"/>
                    <a:pt x="204" y="64"/>
                    <a:pt x="213" y="65"/>
                  </a:cubicBezTo>
                  <a:cubicBezTo>
                    <a:pt x="222" y="66"/>
                    <a:pt x="228" y="77"/>
                    <a:pt x="238" y="76"/>
                  </a:cubicBezTo>
                  <a:cubicBezTo>
                    <a:pt x="248" y="75"/>
                    <a:pt x="247" y="66"/>
                    <a:pt x="251" y="66"/>
                  </a:cubicBezTo>
                  <a:cubicBezTo>
                    <a:pt x="255" y="66"/>
                    <a:pt x="262" y="66"/>
                    <a:pt x="262" y="66"/>
                  </a:cubicBezTo>
                  <a:cubicBezTo>
                    <a:pt x="281" y="65"/>
                    <a:pt x="281" y="65"/>
                    <a:pt x="281" y="65"/>
                  </a:cubicBezTo>
                  <a:cubicBezTo>
                    <a:pt x="282" y="61"/>
                    <a:pt x="296" y="62"/>
                    <a:pt x="294" y="55"/>
                  </a:cubicBezTo>
                  <a:cubicBezTo>
                    <a:pt x="292" y="48"/>
                    <a:pt x="283" y="41"/>
                    <a:pt x="283" y="41"/>
                  </a:cubicBezTo>
                  <a:cubicBezTo>
                    <a:pt x="268" y="35"/>
                    <a:pt x="268" y="35"/>
                    <a:pt x="268" y="35"/>
                  </a:cubicBezTo>
                  <a:cubicBezTo>
                    <a:pt x="268" y="35"/>
                    <a:pt x="257" y="27"/>
                    <a:pt x="248" y="18"/>
                  </a:cubicBezTo>
                  <a:cubicBezTo>
                    <a:pt x="239" y="9"/>
                    <a:pt x="230" y="13"/>
                    <a:pt x="230" y="13"/>
                  </a:cubicBezTo>
                  <a:cubicBezTo>
                    <a:pt x="230" y="13"/>
                    <a:pt x="226" y="1"/>
                    <a:pt x="214" y="1"/>
                  </a:cubicBezTo>
                  <a:cubicBezTo>
                    <a:pt x="202" y="1"/>
                    <a:pt x="192" y="9"/>
                    <a:pt x="192" y="9"/>
                  </a:cubicBezTo>
                  <a:cubicBezTo>
                    <a:pt x="192" y="9"/>
                    <a:pt x="178" y="0"/>
                    <a:pt x="171" y="0"/>
                  </a:cubicBezTo>
                  <a:cubicBezTo>
                    <a:pt x="164" y="0"/>
                    <a:pt x="148" y="18"/>
                    <a:pt x="148" y="18"/>
                  </a:cubicBezTo>
                  <a:cubicBezTo>
                    <a:pt x="125" y="17"/>
                    <a:pt x="125" y="17"/>
                    <a:pt x="125" y="17"/>
                  </a:cubicBezTo>
                  <a:cubicBezTo>
                    <a:pt x="125" y="17"/>
                    <a:pt x="112" y="11"/>
                    <a:pt x="109" y="11"/>
                  </a:cubicBezTo>
                  <a:cubicBezTo>
                    <a:pt x="106" y="11"/>
                    <a:pt x="89" y="16"/>
                    <a:pt x="89" y="16"/>
                  </a:cubicBezTo>
                  <a:cubicBezTo>
                    <a:pt x="89" y="16"/>
                    <a:pt x="84" y="2"/>
                    <a:pt x="81" y="2"/>
                  </a:cubicBezTo>
                  <a:cubicBezTo>
                    <a:pt x="78" y="2"/>
                    <a:pt x="59" y="15"/>
                    <a:pt x="59" y="15"/>
                  </a:cubicBezTo>
                  <a:cubicBezTo>
                    <a:pt x="59" y="15"/>
                    <a:pt x="54" y="26"/>
                    <a:pt x="39" y="34"/>
                  </a:cubicBezTo>
                  <a:cubicBezTo>
                    <a:pt x="24" y="42"/>
                    <a:pt x="11" y="58"/>
                    <a:pt x="11" y="58"/>
                  </a:cubicBezTo>
                  <a:cubicBezTo>
                    <a:pt x="11" y="58"/>
                    <a:pt x="12" y="70"/>
                    <a:pt x="9" y="79"/>
                  </a:cubicBezTo>
                  <a:cubicBezTo>
                    <a:pt x="8" y="82"/>
                    <a:pt x="4" y="85"/>
                    <a:pt x="0" y="86"/>
                  </a:cubicBezTo>
                  <a:cubicBezTo>
                    <a:pt x="2" y="91"/>
                    <a:pt x="6" y="102"/>
                    <a:pt x="13" y="102"/>
                  </a:cubicBezTo>
                  <a:cubicBezTo>
                    <a:pt x="22" y="102"/>
                    <a:pt x="28" y="102"/>
                    <a:pt x="28" y="102"/>
                  </a:cubicBezTo>
                  <a:cubicBezTo>
                    <a:pt x="28" y="102"/>
                    <a:pt x="27" y="120"/>
                    <a:pt x="36" y="118"/>
                  </a:cubicBezTo>
                  <a:cubicBezTo>
                    <a:pt x="45" y="116"/>
                    <a:pt x="47" y="111"/>
                    <a:pt x="52" y="112"/>
                  </a:cubicBezTo>
                  <a:cubicBezTo>
                    <a:pt x="57" y="113"/>
                    <a:pt x="67" y="114"/>
                    <a:pt x="67" y="114"/>
                  </a:cubicBezTo>
                  <a:cubicBezTo>
                    <a:pt x="68" y="143"/>
                    <a:pt x="68" y="143"/>
                    <a:pt x="68" y="143"/>
                  </a:cubicBezTo>
                  <a:cubicBezTo>
                    <a:pt x="85" y="148"/>
                    <a:pt x="85" y="148"/>
                    <a:pt x="85" y="148"/>
                  </a:cubicBezTo>
                  <a:cubicBezTo>
                    <a:pt x="92" y="158"/>
                    <a:pt x="89" y="166"/>
                    <a:pt x="89" y="166"/>
                  </a:cubicBezTo>
                  <a:cubicBezTo>
                    <a:pt x="89" y="166"/>
                    <a:pt x="97" y="164"/>
                    <a:pt x="103" y="162"/>
                  </a:cubicBezTo>
                  <a:close/>
                </a:path>
              </a:pathLst>
            </a:custGeom>
            <a:grp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17" name="Freeform 40"/>
            <p:cNvSpPr>
              <a:spLocks/>
            </p:cNvSpPr>
            <p:nvPr/>
          </p:nvSpPr>
          <p:spPr bwMode="auto">
            <a:xfrm>
              <a:off x="2470548" y="3293269"/>
              <a:ext cx="116681" cy="54769"/>
            </a:xfrm>
            <a:custGeom>
              <a:avLst/>
              <a:gdLst>
                <a:gd name="T0" fmla="*/ 2147483647 w 279"/>
                <a:gd name="T1" fmla="*/ 2147483647 h 141"/>
                <a:gd name="T2" fmla="*/ 2147483647 w 279"/>
                <a:gd name="T3" fmla="*/ 2147483647 h 141"/>
                <a:gd name="T4" fmla="*/ 2147483647 w 279"/>
                <a:gd name="T5" fmla="*/ 2147483647 h 141"/>
                <a:gd name="T6" fmla="*/ 2147483647 w 279"/>
                <a:gd name="T7" fmla="*/ 2147483647 h 141"/>
                <a:gd name="T8" fmla="*/ 2147483647 w 279"/>
                <a:gd name="T9" fmla="*/ 2147483647 h 141"/>
                <a:gd name="T10" fmla="*/ 2147483647 w 279"/>
                <a:gd name="T11" fmla="*/ 2147483647 h 141"/>
                <a:gd name="T12" fmla="*/ 2147483647 w 279"/>
                <a:gd name="T13" fmla="*/ 2147483647 h 141"/>
                <a:gd name="T14" fmla="*/ 2147483647 w 279"/>
                <a:gd name="T15" fmla="*/ 2147483647 h 141"/>
                <a:gd name="T16" fmla="*/ 2147483647 w 279"/>
                <a:gd name="T17" fmla="*/ 2147483647 h 141"/>
                <a:gd name="T18" fmla="*/ 2147483647 w 279"/>
                <a:gd name="T19" fmla="*/ 2147483647 h 141"/>
                <a:gd name="T20" fmla="*/ 2147483647 w 279"/>
                <a:gd name="T21" fmla="*/ 2147483647 h 141"/>
                <a:gd name="T22" fmla="*/ 2147483647 w 279"/>
                <a:gd name="T23" fmla="*/ 2147483647 h 141"/>
                <a:gd name="T24" fmla="*/ 2147483647 w 279"/>
                <a:gd name="T25" fmla="*/ 2147483647 h 141"/>
                <a:gd name="T26" fmla="*/ 2147483647 w 279"/>
                <a:gd name="T27" fmla="*/ 2147483647 h 141"/>
                <a:gd name="T28" fmla="*/ 2147483647 w 279"/>
                <a:gd name="T29" fmla="*/ 2147483647 h 141"/>
                <a:gd name="T30" fmla="*/ 2147483647 w 279"/>
                <a:gd name="T31" fmla="*/ 2147483647 h 141"/>
                <a:gd name="T32" fmla="*/ 2147483647 w 279"/>
                <a:gd name="T33" fmla="*/ 2147483647 h 141"/>
                <a:gd name="T34" fmla="*/ 2147483647 w 279"/>
                <a:gd name="T35" fmla="*/ 2147483647 h 141"/>
                <a:gd name="T36" fmla="*/ 2147483647 w 279"/>
                <a:gd name="T37" fmla="*/ 2147483647 h 141"/>
                <a:gd name="T38" fmla="*/ 2147483647 w 279"/>
                <a:gd name="T39" fmla="*/ 2147483647 h 141"/>
                <a:gd name="T40" fmla="*/ 2147483647 w 279"/>
                <a:gd name="T41" fmla="*/ 2147483647 h 141"/>
                <a:gd name="T42" fmla="*/ 2147483647 w 279"/>
                <a:gd name="T43" fmla="*/ 2147483647 h 141"/>
                <a:gd name="T44" fmla="*/ 2147483647 w 279"/>
                <a:gd name="T45" fmla="*/ 2147483647 h 141"/>
                <a:gd name="T46" fmla="*/ 2147483647 w 279"/>
                <a:gd name="T47" fmla="*/ 2147483647 h 141"/>
                <a:gd name="T48" fmla="*/ 2147483647 w 279"/>
                <a:gd name="T49" fmla="*/ 2147483647 h 141"/>
                <a:gd name="T50" fmla="*/ 2147483647 w 279"/>
                <a:gd name="T51" fmla="*/ 2147483647 h 141"/>
                <a:gd name="T52" fmla="*/ 2147483647 w 279"/>
                <a:gd name="T53" fmla="*/ 2147483647 h 141"/>
                <a:gd name="T54" fmla="*/ 2147483647 w 279"/>
                <a:gd name="T55" fmla="*/ 2147483647 h 141"/>
                <a:gd name="T56" fmla="*/ 2147483647 w 279"/>
                <a:gd name="T57" fmla="*/ 2147483647 h 141"/>
                <a:gd name="T58" fmla="*/ 2147483647 w 279"/>
                <a:gd name="T59" fmla="*/ 2147483647 h 141"/>
                <a:gd name="T60" fmla="*/ 2147483647 w 279"/>
                <a:gd name="T61" fmla="*/ 2147483647 h 141"/>
                <a:gd name="T62" fmla="*/ 2147483647 w 279"/>
                <a:gd name="T63" fmla="*/ 2147483647 h 141"/>
                <a:gd name="T64" fmla="*/ 2147483647 w 279"/>
                <a:gd name="T65" fmla="*/ 2147483647 h 141"/>
                <a:gd name="T66" fmla="*/ 2147483647 w 279"/>
                <a:gd name="T67" fmla="*/ 2147483647 h 141"/>
                <a:gd name="T68" fmla="*/ 2147483647 w 279"/>
                <a:gd name="T69" fmla="*/ 2147483647 h 141"/>
                <a:gd name="T70" fmla="*/ 2147483647 w 279"/>
                <a:gd name="T71" fmla="*/ 2147483647 h 141"/>
                <a:gd name="T72" fmla="*/ 2147483647 w 279"/>
                <a:gd name="T73" fmla="*/ 2147483647 h 141"/>
                <a:gd name="T74" fmla="*/ 2147483647 w 279"/>
                <a:gd name="T75" fmla="*/ 2147483647 h 141"/>
                <a:gd name="T76" fmla="*/ 2147483647 w 279"/>
                <a:gd name="T77" fmla="*/ 2147483647 h 141"/>
                <a:gd name="T78" fmla="*/ 2147483647 w 279"/>
                <a:gd name="T79" fmla="*/ 2147483647 h 141"/>
                <a:gd name="T80" fmla="*/ 2147483647 w 279"/>
                <a:gd name="T81" fmla="*/ 2147483647 h 141"/>
                <a:gd name="T82" fmla="*/ 2147483647 w 279"/>
                <a:gd name="T83" fmla="*/ 2147483647 h 141"/>
                <a:gd name="T84" fmla="*/ 2147483647 w 279"/>
                <a:gd name="T85" fmla="*/ 2147483647 h 141"/>
                <a:gd name="T86" fmla="*/ 2147483647 w 279"/>
                <a:gd name="T87" fmla="*/ 2147483647 h 141"/>
                <a:gd name="T88" fmla="*/ 2147483647 w 279"/>
                <a:gd name="T89" fmla="*/ 2147483647 h 141"/>
                <a:gd name="T90" fmla="*/ 2147483647 w 279"/>
                <a:gd name="T91" fmla="*/ 2147483647 h 141"/>
                <a:gd name="T92" fmla="*/ 2147483647 w 279"/>
                <a:gd name="T93" fmla="*/ 2147483647 h 14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279"/>
                <a:gd name="T142" fmla="*/ 0 h 141"/>
                <a:gd name="T143" fmla="*/ 279 w 279"/>
                <a:gd name="T144" fmla="*/ 141 h 14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279" h="141">
                  <a:moveTo>
                    <a:pt x="209" y="47"/>
                  </a:moveTo>
                  <a:cubicBezTo>
                    <a:pt x="215" y="51"/>
                    <a:pt x="224" y="66"/>
                    <a:pt x="224" y="66"/>
                  </a:cubicBezTo>
                  <a:cubicBezTo>
                    <a:pt x="232" y="63"/>
                    <a:pt x="232" y="63"/>
                    <a:pt x="232" y="63"/>
                  </a:cubicBezTo>
                  <a:cubicBezTo>
                    <a:pt x="254" y="81"/>
                    <a:pt x="254" y="81"/>
                    <a:pt x="254" y="81"/>
                  </a:cubicBezTo>
                  <a:cubicBezTo>
                    <a:pt x="232" y="71"/>
                    <a:pt x="232" y="71"/>
                    <a:pt x="232" y="71"/>
                  </a:cubicBezTo>
                  <a:cubicBezTo>
                    <a:pt x="232" y="71"/>
                    <a:pt x="229" y="100"/>
                    <a:pt x="229" y="106"/>
                  </a:cubicBezTo>
                  <a:cubicBezTo>
                    <a:pt x="229" y="111"/>
                    <a:pt x="240" y="124"/>
                    <a:pt x="243" y="128"/>
                  </a:cubicBezTo>
                  <a:cubicBezTo>
                    <a:pt x="243" y="128"/>
                    <a:pt x="243" y="128"/>
                    <a:pt x="243" y="128"/>
                  </a:cubicBezTo>
                  <a:cubicBezTo>
                    <a:pt x="253" y="107"/>
                    <a:pt x="253" y="107"/>
                    <a:pt x="253" y="107"/>
                  </a:cubicBezTo>
                  <a:cubicBezTo>
                    <a:pt x="253" y="107"/>
                    <a:pt x="260" y="117"/>
                    <a:pt x="269" y="109"/>
                  </a:cubicBezTo>
                  <a:cubicBezTo>
                    <a:pt x="279" y="101"/>
                    <a:pt x="279" y="84"/>
                    <a:pt x="279" y="84"/>
                  </a:cubicBezTo>
                  <a:cubicBezTo>
                    <a:pt x="279" y="84"/>
                    <a:pt x="266" y="77"/>
                    <a:pt x="266" y="70"/>
                  </a:cubicBezTo>
                  <a:cubicBezTo>
                    <a:pt x="266" y="64"/>
                    <a:pt x="269" y="59"/>
                    <a:pt x="270" y="58"/>
                  </a:cubicBezTo>
                  <a:cubicBezTo>
                    <a:pt x="255" y="46"/>
                    <a:pt x="255" y="46"/>
                    <a:pt x="255" y="46"/>
                  </a:cubicBezTo>
                  <a:cubicBezTo>
                    <a:pt x="255" y="46"/>
                    <a:pt x="251" y="24"/>
                    <a:pt x="236" y="18"/>
                  </a:cubicBezTo>
                  <a:cubicBezTo>
                    <a:pt x="221" y="12"/>
                    <a:pt x="196" y="13"/>
                    <a:pt x="196" y="13"/>
                  </a:cubicBezTo>
                  <a:cubicBezTo>
                    <a:pt x="195" y="4"/>
                    <a:pt x="195" y="4"/>
                    <a:pt x="195" y="4"/>
                  </a:cubicBezTo>
                  <a:cubicBezTo>
                    <a:pt x="195" y="4"/>
                    <a:pt x="169" y="0"/>
                    <a:pt x="163" y="7"/>
                  </a:cubicBezTo>
                  <a:cubicBezTo>
                    <a:pt x="157" y="14"/>
                    <a:pt x="144" y="27"/>
                    <a:pt x="144" y="27"/>
                  </a:cubicBezTo>
                  <a:cubicBezTo>
                    <a:pt x="144" y="27"/>
                    <a:pt x="134" y="18"/>
                    <a:pt x="126" y="25"/>
                  </a:cubicBezTo>
                  <a:cubicBezTo>
                    <a:pt x="118" y="32"/>
                    <a:pt x="104" y="50"/>
                    <a:pt x="94" y="50"/>
                  </a:cubicBezTo>
                  <a:cubicBezTo>
                    <a:pt x="84" y="50"/>
                    <a:pt x="75" y="43"/>
                    <a:pt x="75" y="43"/>
                  </a:cubicBezTo>
                  <a:cubicBezTo>
                    <a:pt x="65" y="32"/>
                    <a:pt x="65" y="32"/>
                    <a:pt x="65" y="32"/>
                  </a:cubicBezTo>
                  <a:cubicBezTo>
                    <a:pt x="59" y="39"/>
                    <a:pt x="59" y="39"/>
                    <a:pt x="59" y="39"/>
                  </a:cubicBezTo>
                  <a:cubicBezTo>
                    <a:pt x="59" y="39"/>
                    <a:pt x="45" y="44"/>
                    <a:pt x="40" y="35"/>
                  </a:cubicBezTo>
                  <a:cubicBezTo>
                    <a:pt x="35" y="26"/>
                    <a:pt x="42" y="16"/>
                    <a:pt x="35" y="10"/>
                  </a:cubicBezTo>
                  <a:cubicBezTo>
                    <a:pt x="33" y="8"/>
                    <a:pt x="30" y="7"/>
                    <a:pt x="27" y="5"/>
                  </a:cubicBezTo>
                  <a:cubicBezTo>
                    <a:pt x="23" y="6"/>
                    <a:pt x="16" y="9"/>
                    <a:pt x="10" y="11"/>
                  </a:cubicBezTo>
                  <a:cubicBezTo>
                    <a:pt x="0" y="14"/>
                    <a:pt x="10" y="33"/>
                    <a:pt x="10" y="33"/>
                  </a:cubicBezTo>
                  <a:cubicBezTo>
                    <a:pt x="10" y="33"/>
                    <a:pt x="24" y="35"/>
                    <a:pt x="24" y="40"/>
                  </a:cubicBezTo>
                  <a:cubicBezTo>
                    <a:pt x="24" y="45"/>
                    <a:pt x="11" y="51"/>
                    <a:pt x="11" y="51"/>
                  </a:cubicBezTo>
                  <a:cubicBezTo>
                    <a:pt x="10" y="65"/>
                    <a:pt x="10" y="65"/>
                    <a:pt x="10" y="65"/>
                  </a:cubicBezTo>
                  <a:cubicBezTo>
                    <a:pt x="6" y="70"/>
                    <a:pt x="6" y="70"/>
                    <a:pt x="6" y="70"/>
                  </a:cubicBezTo>
                  <a:cubicBezTo>
                    <a:pt x="11" y="75"/>
                    <a:pt x="11" y="75"/>
                    <a:pt x="11" y="75"/>
                  </a:cubicBezTo>
                  <a:cubicBezTo>
                    <a:pt x="39" y="69"/>
                    <a:pt x="39" y="69"/>
                    <a:pt x="39" y="69"/>
                  </a:cubicBezTo>
                  <a:cubicBezTo>
                    <a:pt x="44" y="81"/>
                    <a:pt x="44" y="81"/>
                    <a:pt x="44" y="81"/>
                  </a:cubicBezTo>
                  <a:cubicBezTo>
                    <a:pt x="64" y="80"/>
                    <a:pt x="64" y="80"/>
                    <a:pt x="64" y="80"/>
                  </a:cubicBezTo>
                  <a:cubicBezTo>
                    <a:pt x="64" y="80"/>
                    <a:pt x="59" y="102"/>
                    <a:pt x="67" y="107"/>
                  </a:cubicBezTo>
                  <a:cubicBezTo>
                    <a:pt x="75" y="112"/>
                    <a:pt x="86" y="102"/>
                    <a:pt x="86" y="102"/>
                  </a:cubicBezTo>
                  <a:cubicBezTo>
                    <a:pt x="86" y="89"/>
                    <a:pt x="86" y="89"/>
                    <a:pt x="86" y="89"/>
                  </a:cubicBezTo>
                  <a:cubicBezTo>
                    <a:pt x="97" y="88"/>
                    <a:pt x="97" y="88"/>
                    <a:pt x="97" y="88"/>
                  </a:cubicBezTo>
                  <a:cubicBezTo>
                    <a:pt x="97" y="88"/>
                    <a:pt x="101" y="141"/>
                    <a:pt x="115" y="134"/>
                  </a:cubicBezTo>
                  <a:cubicBezTo>
                    <a:pt x="129" y="127"/>
                    <a:pt x="143" y="118"/>
                    <a:pt x="143" y="118"/>
                  </a:cubicBezTo>
                  <a:cubicBezTo>
                    <a:pt x="143" y="118"/>
                    <a:pt x="105" y="91"/>
                    <a:pt x="116" y="81"/>
                  </a:cubicBezTo>
                  <a:cubicBezTo>
                    <a:pt x="127" y="71"/>
                    <a:pt x="138" y="70"/>
                    <a:pt x="147" y="62"/>
                  </a:cubicBezTo>
                  <a:cubicBezTo>
                    <a:pt x="156" y="54"/>
                    <a:pt x="167" y="34"/>
                    <a:pt x="177" y="36"/>
                  </a:cubicBezTo>
                  <a:cubicBezTo>
                    <a:pt x="187" y="38"/>
                    <a:pt x="203" y="43"/>
                    <a:pt x="209" y="47"/>
                  </a:cubicBezTo>
                  <a:close/>
                </a:path>
              </a:pathLst>
            </a:custGeom>
            <a:grp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18" name="Freeform 41"/>
            <p:cNvSpPr>
              <a:spLocks/>
            </p:cNvSpPr>
            <p:nvPr/>
          </p:nvSpPr>
          <p:spPr bwMode="auto">
            <a:xfrm>
              <a:off x="2709862" y="3078956"/>
              <a:ext cx="71438" cy="44054"/>
            </a:xfrm>
            <a:custGeom>
              <a:avLst/>
              <a:gdLst>
                <a:gd name="T0" fmla="*/ 2147483647 w 172"/>
                <a:gd name="T1" fmla="*/ 2147483647 h 111"/>
                <a:gd name="T2" fmla="*/ 2147483647 w 172"/>
                <a:gd name="T3" fmla="*/ 2147483647 h 111"/>
                <a:gd name="T4" fmla="*/ 2147483647 w 172"/>
                <a:gd name="T5" fmla="*/ 2147483647 h 111"/>
                <a:gd name="T6" fmla="*/ 2147483647 w 172"/>
                <a:gd name="T7" fmla="*/ 2147483647 h 111"/>
                <a:gd name="T8" fmla="*/ 2147483647 w 172"/>
                <a:gd name="T9" fmla="*/ 0 h 111"/>
                <a:gd name="T10" fmla="*/ 2147483647 w 172"/>
                <a:gd name="T11" fmla="*/ 2147483647 h 111"/>
                <a:gd name="T12" fmla="*/ 2147483647 w 172"/>
                <a:gd name="T13" fmla="*/ 2147483647 h 111"/>
                <a:gd name="T14" fmla="*/ 2147483647 w 172"/>
                <a:gd name="T15" fmla="*/ 2147483647 h 111"/>
                <a:gd name="T16" fmla="*/ 2147483647 w 172"/>
                <a:gd name="T17" fmla="*/ 2147483647 h 111"/>
                <a:gd name="T18" fmla="*/ 2147483647 w 172"/>
                <a:gd name="T19" fmla="*/ 2147483647 h 111"/>
                <a:gd name="T20" fmla="*/ 0 w 172"/>
                <a:gd name="T21" fmla="*/ 2147483647 h 111"/>
                <a:gd name="T22" fmla="*/ 2147483647 w 172"/>
                <a:gd name="T23" fmla="*/ 2147483647 h 111"/>
                <a:gd name="T24" fmla="*/ 2147483647 w 172"/>
                <a:gd name="T25" fmla="*/ 2147483647 h 111"/>
                <a:gd name="T26" fmla="*/ 2147483647 w 172"/>
                <a:gd name="T27" fmla="*/ 2147483647 h 111"/>
                <a:gd name="T28" fmla="*/ 2147483647 w 172"/>
                <a:gd name="T29" fmla="*/ 2147483647 h 111"/>
                <a:gd name="T30" fmla="*/ 2147483647 w 172"/>
                <a:gd name="T31" fmla="*/ 2147483647 h 11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2"/>
                <a:gd name="T49" fmla="*/ 0 h 111"/>
                <a:gd name="T50" fmla="*/ 172 w 172"/>
                <a:gd name="T51" fmla="*/ 111 h 11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2" h="111">
                  <a:moveTo>
                    <a:pt x="165" y="68"/>
                  </a:moveTo>
                  <a:cubicBezTo>
                    <a:pt x="165" y="68"/>
                    <a:pt x="143" y="49"/>
                    <a:pt x="128" y="43"/>
                  </a:cubicBezTo>
                  <a:cubicBezTo>
                    <a:pt x="114" y="38"/>
                    <a:pt x="108" y="36"/>
                    <a:pt x="97" y="32"/>
                  </a:cubicBezTo>
                  <a:cubicBezTo>
                    <a:pt x="87" y="28"/>
                    <a:pt x="81" y="9"/>
                    <a:pt x="75" y="5"/>
                  </a:cubicBezTo>
                  <a:cubicBezTo>
                    <a:pt x="69" y="2"/>
                    <a:pt x="46" y="0"/>
                    <a:pt x="29" y="0"/>
                  </a:cubicBezTo>
                  <a:cubicBezTo>
                    <a:pt x="22" y="0"/>
                    <a:pt x="18" y="2"/>
                    <a:pt x="15" y="4"/>
                  </a:cubicBezTo>
                  <a:cubicBezTo>
                    <a:pt x="17" y="10"/>
                    <a:pt x="21" y="20"/>
                    <a:pt x="21" y="26"/>
                  </a:cubicBezTo>
                  <a:cubicBezTo>
                    <a:pt x="20" y="36"/>
                    <a:pt x="16" y="39"/>
                    <a:pt x="14" y="48"/>
                  </a:cubicBezTo>
                  <a:cubicBezTo>
                    <a:pt x="11" y="57"/>
                    <a:pt x="3" y="73"/>
                    <a:pt x="3" y="73"/>
                  </a:cubicBezTo>
                  <a:cubicBezTo>
                    <a:pt x="10" y="97"/>
                    <a:pt x="10" y="97"/>
                    <a:pt x="10" y="97"/>
                  </a:cubicBezTo>
                  <a:cubicBezTo>
                    <a:pt x="0" y="84"/>
                    <a:pt x="0" y="84"/>
                    <a:pt x="0" y="84"/>
                  </a:cubicBezTo>
                  <a:cubicBezTo>
                    <a:pt x="23" y="111"/>
                    <a:pt x="23" y="111"/>
                    <a:pt x="23" y="111"/>
                  </a:cubicBezTo>
                  <a:cubicBezTo>
                    <a:pt x="56" y="87"/>
                    <a:pt x="56" y="87"/>
                    <a:pt x="56" y="87"/>
                  </a:cubicBezTo>
                  <a:cubicBezTo>
                    <a:pt x="56" y="87"/>
                    <a:pt x="85" y="87"/>
                    <a:pt x="118" y="89"/>
                  </a:cubicBezTo>
                  <a:cubicBezTo>
                    <a:pt x="131" y="90"/>
                    <a:pt x="153" y="93"/>
                    <a:pt x="161" y="89"/>
                  </a:cubicBezTo>
                  <a:cubicBezTo>
                    <a:pt x="172" y="83"/>
                    <a:pt x="165" y="68"/>
                    <a:pt x="165" y="68"/>
                  </a:cubicBezTo>
                  <a:close/>
                </a:path>
              </a:pathLst>
            </a:custGeom>
            <a:grp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19" name="Freeform 42"/>
            <p:cNvSpPr>
              <a:spLocks/>
            </p:cNvSpPr>
            <p:nvPr/>
          </p:nvSpPr>
          <p:spPr bwMode="auto">
            <a:xfrm>
              <a:off x="2663429" y="3078957"/>
              <a:ext cx="54769" cy="41672"/>
            </a:xfrm>
            <a:custGeom>
              <a:avLst/>
              <a:gdLst>
                <a:gd name="T0" fmla="*/ 2147483647 w 132"/>
                <a:gd name="T1" fmla="*/ 2147483647 h 106"/>
                <a:gd name="T2" fmla="*/ 2147483647 w 132"/>
                <a:gd name="T3" fmla="*/ 2147483647 h 106"/>
                <a:gd name="T4" fmla="*/ 2147483647 w 132"/>
                <a:gd name="T5" fmla="*/ 2147483647 h 106"/>
                <a:gd name="T6" fmla="*/ 2147483647 w 132"/>
                <a:gd name="T7" fmla="*/ 2147483647 h 106"/>
                <a:gd name="T8" fmla="*/ 2147483647 w 132"/>
                <a:gd name="T9" fmla="*/ 2147483647 h 106"/>
                <a:gd name="T10" fmla="*/ 2147483647 w 132"/>
                <a:gd name="T11" fmla="*/ 0 h 106"/>
                <a:gd name="T12" fmla="*/ 2147483647 w 132"/>
                <a:gd name="T13" fmla="*/ 2147483647 h 106"/>
                <a:gd name="T14" fmla="*/ 2147483647 w 132"/>
                <a:gd name="T15" fmla="*/ 2147483647 h 106"/>
                <a:gd name="T16" fmla="*/ 2147483647 w 132"/>
                <a:gd name="T17" fmla="*/ 2147483647 h 106"/>
                <a:gd name="T18" fmla="*/ 2147483647 w 132"/>
                <a:gd name="T19" fmla="*/ 2147483647 h 106"/>
                <a:gd name="T20" fmla="*/ 2147483647 w 132"/>
                <a:gd name="T21" fmla="*/ 2147483647 h 106"/>
                <a:gd name="T22" fmla="*/ 2147483647 w 132"/>
                <a:gd name="T23" fmla="*/ 2147483647 h 106"/>
                <a:gd name="T24" fmla="*/ 0 w 132"/>
                <a:gd name="T25" fmla="*/ 2147483647 h 106"/>
                <a:gd name="T26" fmla="*/ 2147483647 w 132"/>
                <a:gd name="T27" fmla="*/ 2147483647 h 106"/>
                <a:gd name="T28" fmla="*/ 2147483647 w 132"/>
                <a:gd name="T29" fmla="*/ 2147483647 h 106"/>
                <a:gd name="T30" fmla="*/ 2147483647 w 132"/>
                <a:gd name="T31" fmla="*/ 2147483647 h 106"/>
                <a:gd name="T32" fmla="*/ 2147483647 w 132"/>
                <a:gd name="T33" fmla="*/ 2147483647 h 106"/>
                <a:gd name="T34" fmla="*/ 2147483647 w 132"/>
                <a:gd name="T35" fmla="*/ 2147483647 h 106"/>
                <a:gd name="T36" fmla="*/ 2147483647 w 132"/>
                <a:gd name="T37" fmla="*/ 2147483647 h 10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32"/>
                <a:gd name="T58" fmla="*/ 0 h 106"/>
                <a:gd name="T59" fmla="*/ 132 w 132"/>
                <a:gd name="T60" fmla="*/ 106 h 10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32" h="106">
                  <a:moveTo>
                    <a:pt x="114" y="74"/>
                  </a:moveTo>
                  <a:cubicBezTo>
                    <a:pt x="114" y="74"/>
                    <a:pt x="122" y="58"/>
                    <a:pt x="125" y="49"/>
                  </a:cubicBezTo>
                  <a:cubicBezTo>
                    <a:pt x="127" y="40"/>
                    <a:pt x="131" y="37"/>
                    <a:pt x="132" y="27"/>
                  </a:cubicBezTo>
                  <a:cubicBezTo>
                    <a:pt x="132" y="21"/>
                    <a:pt x="128" y="11"/>
                    <a:pt x="126" y="5"/>
                  </a:cubicBezTo>
                  <a:cubicBezTo>
                    <a:pt x="121" y="8"/>
                    <a:pt x="120" y="12"/>
                    <a:pt x="120" y="12"/>
                  </a:cubicBezTo>
                  <a:cubicBezTo>
                    <a:pt x="120" y="12"/>
                    <a:pt x="85" y="0"/>
                    <a:pt x="70" y="0"/>
                  </a:cubicBezTo>
                  <a:cubicBezTo>
                    <a:pt x="56" y="0"/>
                    <a:pt x="49" y="2"/>
                    <a:pt x="43" y="10"/>
                  </a:cubicBezTo>
                  <a:cubicBezTo>
                    <a:pt x="37" y="17"/>
                    <a:pt x="62" y="17"/>
                    <a:pt x="68" y="17"/>
                  </a:cubicBezTo>
                  <a:cubicBezTo>
                    <a:pt x="74" y="17"/>
                    <a:pt x="87" y="31"/>
                    <a:pt x="87" y="31"/>
                  </a:cubicBezTo>
                  <a:cubicBezTo>
                    <a:pt x="87" y="31"/>
                    <a:pt x="72" y="34"/>
                    <a:pt x="74" y="49"/>
                  </a:cubicBezTo>
                  <a:cubicBezTo>
                    <a:pt x="76" y="65"/>
                    <a:pt x="84" y="70"/>
                    <a:pt x="72" y="70"/>
                  </a:cubicBezTo>
                  <a:cubicBezTo>
                    <a:pt x="59" y="70"/>
                    <a:pt x="39" y="63"/>
                    <a:pt x="31" y="64"/>
                  </a:cubicBezTo>
                  <a:cubicBezTo>
                    <a:pt x="22" y="66"/>
                    <a:pt x="6" y="62"/>
                    <a:pt x="0" y="72"/>
                  </a:cubicBezTo>
                  <a:cubicBezTo>
                    <a:pt x="0" y="72"/>
                    <a:pt x="18" y="98"/>
                    <a:pt x="26" y="102"/>
                  </a:cubicBezTo>
                  <a:cubicBezTo>
                    <a:pt x="35" y="106"/>
                    <a:pt x="43" y="87"/>
                    <a:pt x="43" y="87"/>
                  </a:cubicBezTo>
                  <a:cubicBezTo>
                    <a:pt x="43" y="87"/>
                    <a:pt x="57" y="89"/>
                    <a:pt x="74" y="89"/>
                  </a:cubicBezTo>
                  <a:cubicBezTo>
                    <a:pt x="90" y="89"/>
                    <a:pt x="111" y="85"/>
                    <a:pt x="111" y="85"/>
                  </a:cubicBezTo>
                  <a:cubicBezTo>
                    <a:pt x="121" y="98"/>
                    <a:pt x="121" y="98"/>
                    <a:pt x="121" y="98"/>
                  </a:cubicBezTo>
                  <a:lnTo>
                    <a:pt x="114" y="74"/>
                  </a:lnTo>
                  <a:close/>
                </a:path>
              </a:pathLst>
            </a:custGeom>
            <a:grp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20" name="Freeform 43"/>
            <p:cNvSpPr>
              <a:spLocks/>
            </p:cNvSpPr>
            <p:nvPr/>
          </p:nvSpPr>
          <p:spPr bwMode="auto">
            <a:xfrm>
              <a:off x="2636044" y="2601516"/>
              <a:ext cx="8335" cy="8334"/>
            </a:xfrm>
            <a:custGeom>
              <a:avLst/>
              <a:gdLst>
                <a:gd name="T0" fmla="*/ 0 w 22"/>
                <a:gd name="T1" fmla="*/ 2147483647 h 25"/>
                <a:gd name="T2" fmla="*/ 2147483647 w 22"/>
                <a:gd name="T3" fmla="*/ 2147483647 h 25"/>
                <a:gd name="T4" fmla="*/ 2147483647 w 22"/>
                <a:gd name="T5" fmla="*/ 2147483647 h 25"/>
                <a:gd name="T6" fmla="*/ 0 w 22"/>
                <a:gd name="T7" fmla="*/ 2147483647 h 25"/>
                <a:gd name="T8" fmla="*/ 0 60000 65536"/>
                <a:gd name="T9" fmla="*/ 0 60000 65536"/>
                <a:gd name="T10" fmla="*/ 0 60000 65536"/>
                <a:gd name="T11" fmla="*/ 0 60000 65536"/>
                <a:gd name="T12" fmla="*/ 0 w 22"/>
                <a:gd name="T13" fmla="*/ 0 h 25"/>
                <a:gd name="T14" fmla="*/ 22 w 22"/>
                <a:gd name="T15" fmla="*/ 25 h 25"/>
              </a:gdLst>
              <a:ahLst/>
              <a:cxnLst>
                <a:cxn ang="T8">
                  <a:pos x="T0" y="T1"/>
                </a:cxn>
                <a:cxn ang="T9">
                  <a:pos x="T2" y="T3"/>
                </a:cxn>
                <a:cxn ang="T10">
                  <a:pos x="T4" y="T5"/>
                </a:cxn>
                <a:cxn ang="T11">
                  <a:pos x="T6" y="T7"/>
                </a:cxn>
              </a:cxnLst>
              <a:rect l="T12" t="T13" r="T14" b="T15"/>
              <a:pathLst>
                <a:path w="22" h="25">
                  <a:moveTo>
                    <a:pt x="0" y="15"/>
                  </a:moveTo>
                  <a:cubicBezTo>
                    <a:pt x="0" y="15"/>
                    <a:pt x="2" y="25"/>
                    <a:pt x="12" y="22"/>
                  </a:cubicBezTo>
                  <a:cubicBezTo>
                    <a:pt x="22" y="19"/>
                    <a:pt x="18" y="18"/>
                    <a:pt x="15" y="9"/>
                  </a:cubicBezTo>
                  <a:cubicBezTo>
                    <a:pt x="12" y="0"/>
                    <a:pt x="0" y="4"/>
                    <a:pt x="0" y="15"/>
                  </a:cubicBezTo>
                  <a:close/>
                </a:path>
              </a:pathLst>
            </a:custGeom>
            <a:grp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21" name="Freeform 44"/>
            <p:cNvSpPr>
              <a:spLocks noEditPoints="1"/>
            </p:cNvSpPr>
            <p:nvPr/>
          </p:nvSpPr>
          <p:spPr bwMode="auto">
            <a:xfrm>
              <a:off x="1910954" y="1863329"/>
              <a:ext cx="1559719" cy="752475"/>
            </a:xfrm>
            <a:custGeom>
              <a:avLst/>
              <a:gdLst>
                <a:gd name="T0" fmla="*/ 2147483647 w 3718"/>
                <a:gd name="T1" fmla="*/ 2147483647 h 1928"/>
                <a:gd name="T2" fmla="*/ 2147483647 w 3718"/>
                <a:gd name="T3" fmla="*/ 2147483647 h 1928"/>
                <a:gd name="T4" fmla="*/ 2147483647 w 3718"/>
                <a:gd name="T5" fmla="*/ 2147483647 h 1928"/>
                <a:gd name="T6" fmla="*/ 2147483647 w 3718"/>
                <a:gd name="T7" fmla="*/ 2147483647 h 1928"/>
                <a:gd name="T8" fmla="*/ 2147483647 w 3718"/>
                <a:gd name="T9" fmla="*/ 2147483647 h 1928"/>
                <a:gd name="T10" fmla="*/ 2147483647 w 3718"/>
                <a:gd name="T11" fmla="*/ 2147483647 h 1928"/>
                <a:gd name="T12" fmla="*/ 2147483647 w 3718"/>
                <a:gd name="T13" fmla="*/ 2147483647 h 1928"/>
                <a:gd name="T14" fmla="*/ 2147483647 w 3718"/>
                <a:gd name="T15" fmla="*/ 2147483647 h 1928"/>
                <a:gd name="T16" fmla="*/ 2147483647 w 3718"/>
                <a:gd name="T17" fmla="*/ 2147483647 h 1928"/>
                <a:gd name="T18" fmla="*/ 2147483647 w 3718"/>
                <a:gd name="T19" fmla="*/ 2147483647 h 1928"/>
                <a:gd name="T20" fmla="*/ 2147483647 w 3718"/>
                <a:gd name="T21" fmla="*/ 2147483647 h 1928"/>
                <a:gd name="T22" fmla="*/ 2147483647 w 3718"/>
                <a:gd name="T23" fmla="*/ 2147483647 h 1928"/>
                <a:gd name="T24" fmla="*/ 2147483647 w 3718"/>
                <a:gd name="T25" fmla="*/ 2147483647 h 1928"/>
                <a:gd name="T26" fmla="*/ 2147483647 w 3718"/>
                <a:gd name="T27" fmla="*/ 2147483647 h 1928"/>
                <a:gd name="T28" fmla="*/ 2147483647 w 3718"/>
                <a:gd name="T29" fmla="*/ 2147483647 h 1928"/>
                <a:gd name="T30" fmla="*/ 2147483647 w 3718"/>
                <a:gd name="T31" fmla="*/ 2147483647 h 1928"/>
                <a:gd name="T32" fmla="*/ 2147483647 w 3718"/>
                <a:gd name="T33" fmla="*/ 2147483647 h 1928"/>
                <a:gd name="T34" fmla="*/ 2147483647 w 3718"/>
                <a:gd name="T35" fmla="*/ 2147483647 h 1928"/>
                <a:gd name="T36" fmla="*/ 2147483647 w 3718"/>
                <a:gd name="T37" fmla="*/ 2147483647 h 1928"/>
                <a:gd name="T38" fmla="*/ 2147483647 w 3718"/>
                <a:gd name="T39" fmla="*/ 2147483647 h 1928"/>
                <a:gd name="T40" fmla="*/ 2147483647 w 3718"/>
                <a:gd name="T41" fmla="*/ 2147483647 h 1928"/>
                <a:gd name="T42" fmla="*/ 2147483647 w 3718"/>
                <a:gd name="T43" fmla="*/ 2147483647 h 1928"/>
                <a:gd name="T44" fmla="*/ 2147483647 w 3718"/>
                <a:gd name="T45" fmla="*/ 2147483647 h 1928"/>
                <a:gd name="T46" fmla="*/ 2147483647 w 3718"/>
                <a:gd name="T47" fmla="*/ 2147483647 h 1928"/>
                <a:gd name="T48" fmla="*/ 2147483647 w 3718"/>
                <a:gd name="T49" fmla="*/ 2147483647 h 1928"/>
                <a:gd name="T50" fmla="*/ 2147483647 w 3718"/>
                <a:gd name="T51" fmla="*/ 2147483647 h 1928"/>
                <a:gd name="T52" fmla="*/ 2147483647 w 3718"/>
                <a:gd name="T53" fmla="*/ 2147483647 h 1928"/>
                <a:gd name="T54" fmla="*/ 2147483647 w 3718"/>
                <a:gd name="T55" fmla="*/ 2147483647 h 1928"/>
                <a:gd name="T56" fmla="*/ 2147483647 w 3718"/>
                <a:gd name="T57" fmla="*/ 2147483647 h 1928"/>
                <a:gd name="T58" fmla="*/ 2147483647 w 3718"/>
                <a:gd name="T59" fmla="*/ 2147483647 h 1928"/>
                <a:gd name="T60" fmla="*/ 2147483647 w 3718"/>
                <a:gd name="T61" fmla="*/ 2147483647 h 1928"/>
                <a:gd name="T62" fmla="*/ 2147483647 w 3718"/>
                <a:gd name="T63" fmla="*/ 2147483647 h 1928"/>
                <a:gd name="T64" fmla="*/ 2147483647 w 3718"/>
                <a:gd name="T65" fmla="*/ 2147483647 h 1928"/>
                <a:gd name="T66" fmla="*/ 2147483647 w 3718"/>
                <a:gd name="T67" fmla="*/ 2147483647 h 1928"/>
                <a:gd name="T68" fmla="*/ 2147483647 w 3718"/>
                <a:gd name="T69" fmla="*/ 2147483647 h 1928"/>
                <a:gd name="T70" fmla="*/ 2147483647 w 3718"/>
                <a:gd name="T71" fmla="*/ 2147483647 h 1928"/>
                <a:gd name="T72" fmla="*/ 2147483647 w 3718"/>
                <a:gd name="T73" fmla="*/ 2147483647 h 1928"/>
                <a:gd name="T74" fmla="*/ 2147483647 w 3718"/>
                <a:gd name="T75" fmla="*/ 2147483647 h 1928"/>
                <a:gd name="T76" fmla="*/ 2147483647 w 3718"/>
                <a:gd name="T77" fmla="*/ 2147483647 h 1928"/>
                <a:gd name="T78" fmla="*/ 2147483647 w 3718"/>
                <a:gd name="T79" fmla="*/ 2147483647 h 1928"/>
                <a:gd name="T80" fmla="*/ 2147483647 w 3718"/>
                <a:gd name="T81" fmla="*/ 2147483647 h 1928"/>
                <a:gd name="T82" fmla="*/ 2147483647 w 3718"/>
                <a:gd name="T83" fmla="*/ 2147483647 h 1928"/>
                <a:gd name="T84" fmla="*/ 2147483647 w 3718"/>
                <a:gd name="T85" fmla="*/ 2147483647 h 1928"/>
                <a:gd name="T86" fmla="*/ 2147483647 w 3718"/>
                <a:gd name="T87" fmla="*/ 2147483647 h 1928"/>
                <a:gd name="T88" fmla="*/ 2147483647 w 3718"/>
                <a:gd name="T89" fmla="*/ 2147483647 h 1928"/>
                <a:gd name="T90" fmla="*/ 2147483647 w 3718"/>
                <a:gd name="T91" fmla="*/ 2147483647 h 1928"/>
                <a:gd name="T92" fmla="*/ 2147483647 w 3718"/>
                <a:gd name="T93" fmla="*/ 2147483647 h 1928"/>
                <a:gd name="T94" fmla="*/ 2147483647 w 3718"/>
                <a:gd name="T95" fmla="*/ 2147483647 h 1928"/>
                <a:gd name="T96" fmla="*/ 2147483647 w 3718"/>
                <a:gd name="T97" fmla="*/ 2147483647 h 1928"/>
                <a:gd name="T98" fmla="*/ 2147483647 w 3718"/>
                <a:gd name="T99" fmla="*/ 2147483647 h 1928"/>
                <a:gd name="T100" fmla="*/ 2147483647 w 3718"/>
                <a:gd name="T101" fmla="*/ 2147483647 h 1928"/>
                <a:gd name="T102" fmla="*/ 2147483647 w 3718"/>
                <a:gd name="T103" fmla="*/ 2147483647 h 1928"/>
                <a:gd name="T104" fmla="*/ 2147483647 w 3718"/>
                <a:gd name="T105" fmla="*/ 2147483647 h 1928"/>
                <a:gd name="T106" fmla="*/ 2147483647 w 3718"/>
                <a:gd name="T107" fmla="*/ 2147483647 h 1928"/>
                <a:gd name="T108" fmla="*/ 2147483647 w 3718"/>
                <a:gd name="T109" fmla="*/ 2147483647 h 1928"/>
                <a:gd name="T110" fmla="*/ 2147483647 w 3718"/>
                <a:gd name="T111" fmla="*/ 2147483647 h 1928"/>
                <a:gd name="T112" fmla="*/ 2147483647 w 3718"/>
                <a:gd name="T113" fmla="*/ 2147483647 h 1928"/>
                <a:gd name="T114" fmla="*/ 2147483647 w 3718"/>
                <a:gd name="T115" fmla="*/ 2147483647 h 1928"/>
                <a:gd name="T116" fmla="*/ 2147483647 w 3718"/>
                <a:gd name="T117" fmla="*/ 2147483647 h 1928"/>
                <a:gd name="T118" fmla="*/ 2147483647 w 3718"/>
                <a:gd name="T119" fmla="*/ 2147483647 h 1928"/>
                <a:gd name="T120" fmla="*/ 2147483647 w 3718"/>
                <a:gd name="T121" fmla="*/ 2147483647 h 1928"/>
                <a:gd name="T122" fmla="*/ 2147483647 w 3718"/>
                <a:gd name="T123" fmla="*/ 2147483647 h 192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718"/>
                <a:gd name="T187" fmla="*/ 0 h 1928"/>
                <a:gd name="T188" fmla="*/ 3718 w 3718"/>
                <a:gd name="T189" fmla="*/ 1928 h 192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718" h="1928">
                  <a:moveTo>
                    <a:pt x="2074" y="170"/>
                  </a:moveTo>
                  <a:cubicBezTo>
                    <a:pt x="2084" y="169"/>
                    <a:pt x="2113" y="177"/>
                    <a:pt x="2115" y="169"/>
                  </a:cubicBezTo>
                  <a:cubicBezTo>
                    <a:pt x="2117" y="160"/>
                    <a:pt x="2107" y="154"/>
                    <a:pt x="2091" y="154"/>
                  </a:cubicBezTo>
                  <a:cubicBezTo>
                    <a:pt x="2074" y="154"/>
                    <a:pt x="2009" y="165"/>
                    <a:pt x="2009" y="165"/>
                  </a:cubicBezTo>
                  <a:cubicBezTo>
                    <a:pt x="2009" y="165"/>
                    <a:pt x="2065" y="171"/>
                    <a:pt x="2074" y="170"/>
                  </a:cubicBezTo>
                  <a:close/>
                  <a:moveTo>
                    <a:pt x="1990" y="214"/>
                  </a:moveTo>
                  <a:cubicBezTo>
                    <a:pt x="2052" y="218"/>
                    <a:pt x="2047" y="199"/>
                    <a:pt x="2047" y="199"/>
                  </a:cubicBezTo>
                  <a:cubicBezTo>
                    <a:pt x="2043" y="189"/>
                    <a:pt x="2043" y="189"/>
                    <a:pt x="2043" y="189"/>
                  </a:cubicBezTo>
                  <a:cubicBezTo>
                    <a:pt x="2089" y="184"/>
                    <a:pt x="2089" y="184"/>
                    <a:pt x="2089" y="184"/>
                  </a:cubicBezTo>
                  <a:cubicBezTo>
                    <a:pt x="2078" y="176"/>
                    <a:pt x="2078" y="176"/>
                    <a:pt x="2078" y="176"/>
                  </a:cubicBezTo>
                  <a:cubicBezTo>
                    <a:pt x="2033" y="178"/>
                    <a:pt x="2033" y="178"/>
                    <a:pt x="2033" y="178"/>
                  </a:cubicBezTo>
                  <a:cubicBezTo>
                    <a:pt x="2025" y="186"/>
                    <a:pt x="2025" y="186"/>
                    <a:pt x="2025" y="186"/>
                  </a:cubicBezTo>
                  <a:cubicBezTo>
                    <a:pt x="2025" y="186"/>
                    <a:pt x="1966" y="173"/>
                    <a:pt x="1959" y="189"/>
                  </a:cubicBezTo>
                  <a:cubicBezTo>
                    <a:pt x="1953" y="205"/>
                    <a:pt x="1990" y="214"/>
                    <a:pt x="1990" y="214"/>
                  </a:cubicBezTo>
                  <a:close/>
                  <a:moveTo>
                    <a:pt x="1785" y="257"/>
                  </a:moveTo>
                  <a:cubicBezTo>
                    <a:pt x="1749" y="275"/>
                    <a:pt x="1749" y="275"/>
                    <a:pt x="1749" y="275"/>
                  </a:cubicBezTo>
                  <a:cubicBezTo>
                    <a:pt x="1749" y="275"/>
                    <a:pt x="1784" y="281"/>
                    <a:pt x="1768" y="284"/>
                  </a:cubicBezTo>
                  <a:cubicBezTo>
                    <a:pt x="1752" y="288"/>
                    <a:pt x="1694" y="292"/>
                    <a:pt x="1694" y="292"/>
                  </a:cubicBezTo>
                  <a:cubicBezTo>
                    <a:pt x="1680" y="308"/>
                    <a:pt x="1680" y="308"/>
                    <a:pt x="1680" y="308"/>
                  </a:cubicBezTo>
                  <a:cubicBezTo>
                    <a:pt x="1717" y="303"/>
                    <a:pt x="1717" y="303"/>
                    <a:pt x="1717" y="303"/>
                  </a:cubicBezTo>
                  <a:cubicBezTo>
                    <a:pt x="1717" y="303"/>
                    <a:pt x="1732" y="308"/>
                    <a:pt x="1751" y="311"/>
                  </a:cubicBezTo>
                  <a:cubicBezTo>
                    <a:pt x="1770" y="314"/>
                    <a:pt x="1826" y="295"/>
                    <a:pt x="1826" y="295"/>
                  </a:cubicBezTo>
                  <a:cubicBezTo>
                    <a:pt x="1824" y="304"/>
                    <a:pt x="1824" y="304"/>
                    <a:pt x="1824" y="304"/>
                  </a:cubicBezTo>
                  <a:cubicBezTo>
                    <a:pt x="1824" y="304"/>
                    <a:pt x="1862" y="299"/>
                    <a:pt x="1892" y="297"/>
                  </a:cubicBezTo>
                  <a:cubicBezTo>
                    <a:pt x="1920" y="295"/>
                    <a:pt x="1895" y="302"/>
                    <a:pt x="1885" y="304"/>
                  </a:cubicBezTo>
                  <a:cubicBezTo>
                    <a:pt x="1875" y="305"/>
                    <a:pt x="1841" y="309"/>
                    <a:pt x="1816" y="312"/>
                  </a:cubicBezTo>
                  <a:cubicBezTo>
                    <a:pt x="1791" y="315"/>
                    <a:pt x="1760" y="326"/>
                    <a:pt x="1760" y="326"/>
                  </a:cubicBezTo>
                  <a:cubicBezTo>
                    <a:pt x="1760" y="326"/>
                    <a:pt x="1788" y="331"/>
                    <a:pt x="1838" y="333"/>
                  </a:cubicBezTo>
                  <a:cubicBezTo>
                    <a:pt x="1886" y="334"/>
                    <a:pt x="1920" y="313"/>
                    <a:pt x="1920" y="313"/>
                  </a:cubicBezTo>
                  <a:cubicBezTo>
                    <a:pt x="1970" y="300"/>
                    <a:pt x="1970" y="300"/>
                    <a:pt x="1970" y="300"/>
                  </a:cubicBezTo>
                  <a:cubicBezTo>
                    <a:pt x="1970" y="300"/>
                    <a:pt x="1987" y="306"/>
                    <a:pt x="2035" y="300"/>
                  </a:cubicBezTo>
                  <a:cubicBezTo>
                    <a:pt x="2081" y="294"/>
                    <a:pt x="2084" y="284"/>
                    <a:pt x="2103" y="279"/>
                  </a:cubicBezTo>
                  <a:cubicBezTo>
                    <a:pt x="2121" y="274"/>
                    <a:pt x="2106" y="254"/>
                    <a:pt x="2086" y="254"/>
                  </a:cubicBezTo>
                  <a:cubicBezTo>
                    <a:pt x="2066" y="255"/>
                    <a:pt x="2072" y="268"/>
                    <a:pt x="2072" y="268"/>
                  </a:cubicBezTo>
                  <a:cubicBezTo>
                    <a:pt x="2045" y="267"/>
                    <a:pt x="2045" y="267"/>
                    <a:pt x="2045" y="267"/>
                  </a:cubicBezTo>
                  <a:cubicBezTo>
                    <a:pt x="2045" y="267"/>
                    <a:pt x="2050" y="260"/>
                    <a:pt x="2055" y="252"/>
                  </a:cubicBezTo>
                  <a:cubicBezTo>
                    <a:pt x="2060" y="244"/>
                    <a:pt x="2073" y="229"/>
                    <a:pt x="2061" y="229"/>
                  </a:cubicBezTo>
                  <a:cubicBezTo>
                    <a:pt x="2049" y="228"/>
                    <a:pt x="2024" y="239"/>
                    <a:pt x="1991" y="249"/>
                  </a:cubicBezTo>
                  <a:cubicBezTo>
                    <a:pt x="1957" y="259"/>
                    <a:pt x="2012" y="256"/>
                    <a:pt x="2012" y="256"/>
                  </a:cubicBezTo>
                  <a:cubicBezTo>
                    <a:pt x="2009" y="272"/>
                    <a:pt x="2009" y="272"/>
                    <a:pt x="2009" y="272"/>
                  </a:cubicBezTo>
                  <a:cubicBezTo>
                    <a:pt x="1929" y="282"/>
                    <a:pt x="1929" y="282"/>
                    <a:pt x="1929" y="282"/>
                  </a:cubicBezTo>
                  <a:cubicBezTo>
                    <a:pt x="1929" y="282"/>
                    <a:pt x="1923" y="262"/>
                    <a:pt x="1928" y="253"/>
                  </a:cubicBezTo>
                  <a:cubicBezTo>
                    <a:pt x="1932" y="244"/>
                    <a:pt x="1875" y="240"/>
                    <a:pt x="1875" y="240"/>
                  </a:cubicBezTo>
                  <a:lnTo>
                    <a:pt x="1785" y="257"/>
                  </a:lnTo>
                  <a:close/>
                  <a:moveTo>
                    <a:pt x="1887" y="230"/>
                  </a:moveTo>
                  <a:cubicBezTo>
                    <a:pt x="1905" y="215"/>
                    <a:pt x="1886" y="206"/>
                    <a:pt x="1868" y="216"/>
                  </a:cubicBezTo>
                  <a:cubicBezTo>
                    <a:pt x="1849" y="226"/>
                    <a:pt x="1887" y="230"/>
                    <a:pt x="1887" y="230"/>
                  </a:cubicBezTo>
                  <a:close/>
                  <a:moveTo>
                    <a:pt x="2008" y="377"/>
                  </a:moveTo>
                  <a:cubicBezTo>
                    <a:pt x="1988" y="361"/>
                    <a:pt x="1988" y="361"/>
                    <a:pt x="1988" y="361"/>
                  </a:cubicBezTo>
                  <a:cubicBezTo>
                    <a:pt x="1969" y="363"/>
                    <a:pt x="1969" y="363"/>
                    <a:pt x="1969" y="363"/>
                  </a:cubicBezTo>
                  <a:cubicBezTo>
                    <a:pt x="1969" y="363"/>
                    <a:pt x="1957" y="348"/>
                    <a:pt x="1932" y="357"/>
                  </a:cubicBezTo>
                  <a:cubicBezTo>
                    <a:pt x="1906" y="365"/>
                    <a:pt x="1964" y="389"/>
                    <a:pt x="1964" y="389"/>
                  </a:cubicBezTo>
                  <a:lnTo>
                    <a:pt x="2008" y="377"/>
                  </a:lnTo>
                  <a:close/>
                  <a:moveTo>
                    <a:pt x="1638" y="280"/>
                  </a:moveTo>
                  <a:cubicBezTo>
                    <a:pt x="1598" y="290"/>
                    <a:pt x="1626" y="295"/>
                    <a:pt x="1626" y="295"/>
                  </a:cubicBezTo>
                  <a:cubicBezTo>
                    <a:pt x="1683" y="281"/>
                    <a:pt x="1679" y="269"/>
                    <a:pt x="1638" y="280"/>
                  </a:cubicBezTo>
                  <a:close/>
                  <a:moveTo>
                    <a:pt x="1978" y="572"/>
                  </a:moveTo>
                  <a:cubicBezTo>
                    <a:pt x="1997" y="574"/>
                    <a:pt x="2006" y="580"/>
                    <a:pt x="2022" y="588"/>
                  </a:cubicBezTo>
                  <a:cubicBezTo>
                    <a:pt x="2038" y="596"/>
                    <a:pt x="2092" y="587"/>
                    <a:pt x="2092" y="587"/>
                  </a:cubicBezTo>
                  <a:cubicBezTo>
                    <a:pt x="2078" y="542"/>
                    <a:pt x="2078" y="542"/>
                    <a:pt x="2078" y="542"/>
                  </a:cubicBezTo>
                  <a:cubicBezTo>
                    <a:pt x="2012" y="528"/>
                    <a:pt x="2012" y="528"/>
                    <a:pt x="2012" y="528"/>
                  </a:cubicBezTo>
                  <a:cubicBezTo>
                    <a:pt x="1990" y="553"/>
                    <a:pt x="1990" y="553"/>
                    <a:pt x="1990" y="553"/>
                  </a:cubicBezTo>
                  <a:cubicBezTo>
                    <a:pt x="1968" y="555"/>
                    <a:pt x="1968" y="555"/>
                    <a:pt x="1968" y="555"/>
                  </a:cubicBezTo>
                  <a:cubicBezTo>
                    <a:pt x="1968" y="555"/>
                    <a:pt x="1959" y="571"/>
                    <a:pt x="1978" y="572"/>
                  </a:cubicBezTo>
                  <a:close/>
                  <a:moveTo>
                    <a:pt x="109" y="1360"/>
                  </a:moveTo>
                  <a:cubicBezTo>
                    <a:pt x="109" y="1369"/>
                    <a:pt x="126" y="1366"/>
                    <a:pt x="126" y="1366"/>
                  </a:cubicBezTo>
                  <a:cubicBezTo>
                    <a:pt x="124" y="1383"/>
                    <a:pt x="124" y="1383"/>
                    <a:pt x="124" y="1383"/>
                  </a:cubicBezTo>
                  <a:cubicBezTo>
                    <a:pt x="143" y="1371"/>
                    <a:pt x="143" y="1371"/>
                    <a:pt x="143" y="1371"/>
                  </a:cubicBezTo>
                  <a:cubicBezTo>
                    <a:pt x="141" y="1354"/>
                    <a:pt x="141" y="1354"/>
                    <a:pt x="141" y="1354"/>
                  </a:cubicBezTo>
                  <a:cubicBezTo>
                    <a:pt x="141" y="1354"/>
                    <a:pt x="109" y="1351"/>
                    <a:pt x="109" y="1360"/>
                  </a:cubicBezTo>
                  <a:close/>
                  <a:moveTo>
                    <a:pt x="166" y="1535"/>
                  </a:moveTo>
                  <a:cubicBezTo>
                    <a:pt x="166" y="1535"/>
                    <a:pt x="163" y="1521"/>
                    <a:pt x="164" y="1514"/>
                  </a:cubicBezTo>
                  <a:cubicBezTo>
                    <a:pt x="165" y="1507"/>
                    <a:pt x="170" y="1495"/>
                    <a:pt x="162" y="1485"/>
                  </a:cubicBezTo>
                  <a:cubicBezTo>
                    <a:pt x="162" y="1485"/>
                    <a:pt x="136" y="1481"/>
                    <a:pt x="127" y="1479"/>
                  </a:cubicBezTo>
                  <a:cubicBezTo>
                    <a:pt x="118" y="1477"/>
                    <a:pt x="103" y="1453"/>
                    <a:pt x="91" y="1452"/>
                  </a:cubicBezTo>
                  <a:cubicBezTo>
                    <a:pt x="79" y="1451"/>
                    <a:pt x="59" y="1463"/>
                    <a:pt x="64" y="1471"/>
                  </a:cubicBezTo>
                  <a:cubicBezTo>
                    <a:pt x="69" y="1479"/>
                    <a:pt x="78" y="1477"/>
                    <a:pt x="78" y="1477"/>
                  </a:cubicBezTo>
                  <a:cubicBezTo>
                    <a:pt x="87" y="1471"/>
                    <a:pt x="87" y="1471"/>
                    <a:pt x="87" y="1471"/>
                  </a:cubicBezTo>
                  <a:cubicBezTo>
                    <a:pt x="94" y="1476"/>
                    <a:pt x="94" y="1476"/>
                    <a:pt x="94" y="1476"/>
                  </a:cubicBezTo>
                  <a:cubicBezTo>
                    <a:pt x="88" y="1483"/>
                    <a:pt x="88" y="1483"/>
                    <a:pt x="88" y="1483"/>
                  </a:cubicBezTo>
                  <a:cubicBezTo>
                    <a:pt x="88" y="1483"/>
                    <a:pt x="59" y="1488"/>
                    <a:pt x="67" y="1497"/>
                  </a:cubicBezTo>
                  <a:cubicBezTo>
                    <a:pt x="75" y="1506"/>
                    <a:pt x="90" y="1497"/>
                    <a:pt x="90" y="1497"/>
                  </a:cubicBezTo>
                  <a:cubicBezTo>
                    <a:pt x="85" y="1512"/>
                    <a:pt x="85" y="1512"/>
                    <a:pt x="85" y="1512"/>
                  </a:cubicBezTo>
                  <a:cubicBezTo>
                    <a:pt x="100" y="1511"/>
                    <a:pt x="100" y="1511"/>
                    <a:pt x="100" y="1511"/>
                  </a:cubicBezTo>
                  <a:cubicBezTo>
                    <a:pt x="86" y="1522"/>
                    <a:pt x="86" y="1522"/>
                    <a:pt x="86" y="1522"/>
                  </a:cubicBezTo>
                  <a:cubicBezTo>
                    <a:pt x="112" y="1520"/>
                    <a:pt x="112" y="1520"/>
                    <a:pt x="112" y="1520"/>
                  </a:cubicBezTo>
                  <a:cubicBezTo>
                    <a:pt x="112" y="1520"/>
                    <a:pt x="85" y="1531"/>
                    <a:pt x="91" y="1536"/>
                  </a:cubicBezTo>
                  <a:cubicBezTo>
                    <a:pt x="97" y="1541"/>
                    <a:pt x="109" y="1520"/>
                    <a:pt x="115" y="1531"/>
                  </a:cubicBezTo>
                  <a:cubicBezTo>
                    <a:pt x="121" y="1542"/>
                    <a:pt x="99" y="1546"/>
                    <a:pt x="105" y="1553"/>
                  </a:cubicBezTo>
                  <a:cubicBezTo>
                    <a:pt x="111" y="1560"/>
                    <a:pt x="137" y="1555"/>
                    <a:pt x="137" y="1555"/>
                  </a:cubicBezTo>
                  <a:cubicBezTo>
                    <a:pt x="150" y="1547"/>
                    <a:pt x="150" y="1547"/>
                    <a:pt x="150" y="1547"/>
                  </a:cubicBezTo>
                  <a:cubicBezTo>
                    <a:pt x="138" y="1561"/>
                    <a:pt x="138" y="1561"/>
                    <a:pt x="138" y="1561"/>
                  </a:cubicBezTo>
                  <a:cubicBezTo>
                    <a:pt x="138" y="1561"/>
                    <a:pt x="113" y="1561"/>
                    <a:pt x="124" y="1570"/>
                  </a:cubicBezTo>
                  <a:cubicBezTo>
                    <a:pt x="135" y="1579"/>
                    <a:pt x="144" y="1579"/>
                    <a:pt x="144" y="1579"/>
                  </a:cubicBezTo>
                  <a:cubicBezTo>
                    <a:pt x="144" y="1579"/>
                    <a:pt x="168" y="1596"/>
                    <a:pt x="180" y="1586"/>
                  </a:cubicBezTo>
                  <a:cubicBezTo>
                    <a:pt x="192" y="1576"/>
                    <a:pt x="201" y="1568"/>
                    <a:pt x="192" y="1557"/>
                  </a:cubicBezTo>
                  <a:cubicBezTo>
                    <a:pt x="183" y="1546"/>
                    <a:pt x="166" y="1535"/>
                    <a:pt x="166" y="1535"/>
                  </a:cubicBezTo>
                  <a:close/>
                  <a:moveTo>
                    <a:pt x="1536" y="249"/>
                  </a:moveTo>
                  <a:cubicBezTo>
                    <a:pt x="1536" y="249"/>
                    <a:pt x="1574" y="242"/>
                    <a:pt x="1583" y="248"/>
                  </a:cubicBezTo>
                  <a:cubicBezTo>
                    <a:pt x="1593" y="254"/>
                    <a:pt x="1587" y="264"/>
                    <a:pt x="1599" y="264"/>
                  </a:cubicBezTo>
                  <a:cubicBezTo>
                    <a:pt x="1612" y="264"/>
                    <a:pt x="1634" y="259"/>
                    <a:pt x="1634" y="259"/>
                  </a:cubicBezTo>
                  <a:cubicBezTo>
                    <a:pt x="1634" y="259"/>
                    <a:pt x="1650" y="268"/>
                    <a:pt x="1665" y="261"/>
                  </a:cubicBezTo>
                  <a:cubicBezTo>
                    <a:pt x="1681" y="255"/>
                    <a:pt x="1678" y="238"/>
                    <a:pt x="1678" y="238"/>
                  </a:cubicBezTo>
                  <a:cubicBezTo>
                    <a:pt x="1700" y="238"/>
                    <a:pt x="1700" y="238"/>
                    <a:pt x="1700" y="238"/>
                  </a:cubicBezTo>
                  <a:cubicBezTo>
                    <a:pt x="1744" y="224"/>
                    <a:pt x="1744" y="224"/>
                    <a:pt x="1744" y="224"/>
                  </a:cubicBezTo>
                  <a:cubicBezTo>
                    <a:pt x="1719" y="247"/>
                    <a:pt x="1719" y="247"/>
                    <a:pt x="1719" y="247"/>
                  </a:cubicBezTo>
                  <a:cubicBezTo>
                    <a:pt x="1754" y="253"/>
                    <a:pt x="1754" y="253"/>
                    <a:pt x="1754" y="253"/>
                  </a:cubicBezTo>
                  <a:cubicBezTo>
                    <a:pt x="1791" y="238"/>
                    <a:pt x="1791" y="238"/>
                    <a:pt x="1791" y="238"/>
                  </a:cubicBezTo>
                  <a:cubicBezTo>
                    <a:pt x="1854" y="209"/>
                    <a:pt x="1854" y="209"/>
                    <a:pt x="1854" y="209"/>
                  </a:cubicBezTo>
                  <a:cubicBezTo>
                    <a:pt x="1854" y="209"/>
                    <a:pt x="1806" y="194"/>
                    <a:pt x="1797" y="194"/>
                  </a:cubicBezTo>
                  <a:cubicBezTo>
                    <a:pt x="1787" y="194"/>
                    <a:pt x="1734" y="190"/>
                    <a:pt x="1734" y="190"/>
                  </a:cubicBezTo>
                  <a:cubicBezTo>
                    <a:pt x="1683" y="198"/>
                    <a:pt x="1683" y="198"/>
                    <a:pt x="1683" y="198"/>
                  </a:cubicBezTo>
                  <a:cubicBezTo>
                    <a:pt x="1680" y="212"/>
                    <a:pt x="1680" y="212"/>
                    <a:pt x="1680" y="212"/>
                  </a:cubicBezTo>
                  <a:cubicBezTo>
                    <a:pt x="1602" y="218"/>
                    <a:pt x="1602" y="218"/>
                    <a:pt x="1602" y="218"/>
                  </a:cubicBezTo>
                  <a:cubicBezTo>
                    <a:pt x="1602" y="218"/>
                    <a:pt x="1576" y="209"/>
                    <a:pt x="1554" y="213"/>
                  </a:cubicBezTo>
                  <a:cubicBezTo>
                    <a:pt x="1532" y="216"/>
                    <a:pt x="1535" y="224"/>
                    <a:pt x="1535" y="224"/>
                  </a:cubicBezTo>
                  <a:cubicBezTo>
                    <a:pt x="1535" y="229"/>
                    <a:pt x="1536" y="249"/>
                    <a:pt x="1536" y="249"/>
                  </a:cubicBezTo>
                  <a:close/>
                  <a:moveTo>
                    <a:pt x="100" y="1323"/>
                  </a:moveTo>
                  <a:cubicBezTo>
                    <a:pt x="102" y="1338"/>
                    <a:pt x="113" y="1344"/>
                    <a:pt x="113" y="1344"/>
                  </a:cubicBezTo>
                  <a:cubicBezTo>
                    <a:pt x="121" y="1323"/>
                    <a:pt x="121" y="1323"/>
                    <a:pt x="121" y="1323"/>
                  </a:cubicBezTo>
                  <a:cubicBezTo>
                    <a:pt x="121" y="1323"/>
                    <a:pt x="98" y="1308"/>
                    <a:pt x="100" y="1323"/>
                  </a:cubicBezTo>
                  <a:close/>
                  <a:moveTo>
                    <a:pt x="82" y="1291"/>
                  </a:moveTo>
                  <a:cubicBezTo>
                    <a:pt x="78" y="1290"/>
                    <a:pt x="62" y="1294"/>
                    <a:pt x="56" y="1297"/>
                  </a:cubicBezTo>
                  <a:cubicBezTo>
                    <a:pt x="50" y="1300"/>
                    <a:pt x="45" y="1315"/>
                    <a:pt x="35" y="1315"/>
                  </a:cubicBezTo>
                  <a:cubicBezTo>
                    <a:pt x="25" y="1315"/>
                    <a:pt x="24" y="1307"/>
                    <a:pt x="34" y="1307"/>
                  </a:cubicBezTo>
                  <a:cubicBezTo>
                    <a:pt x="44" y="1307"/>
                    <a:pt x="62" y="1294"/>
                    <a:pt x="48" y="1295"/>
                  </a:cubicBezTo>
                  <a:cubicBezTo>
                    <a:pt x="34" y="1296"/>
                    <a:pt x="32" y="1299"/>
                    <a:pt x="32" y="1299"/>
                  </a:cubicBezTo>
                  <a:cubicBezTo>
                    <a:pt x="32" y="1299"/>
                    <a:pt x="35" y="1285"/>
                    <a:pt x="24" y="1289"/>
                  </a:cubicBezTo>
                  <a:cubicBezTo>
                    <a:pt x="13" y="1293"/>
                    <a:pt x="11" y="1306"/>
                    <a:pt x="11" y="1306"/>
                  </a:cubicBezTo>
                  <a:cubicBezTo>
                    <a:pt x="3" y="1324"/>
                    <a:pt x="3" y="1324"/>
                    <a:pt x="3" y="1324"/>
                  </a:cubicBezTo>
                  <a:cubicBezTo>
                    <a:pt x="3" y="1324"/>
                    <a:pt x="0" y="1336"/>
                    <a:pt x="3" y="1337"/>
                  </a:cubicBezTo>
                  <a:cubicBezTo>
                    <a:pt x="6" y="1338"/>
                    <a:pt x="9" y="1347"/>
                    <a:pt x="9" y="1347"/>
                  </a:cubicBezTo>
                  <a:cubicBezTo>
                    <a:pt x="0" y="1351"/>
                    <a:pt x="0" y="1351"/>
                    <a:pt x="0" y="1351"/>
                  </a:cubicBezTo>
                  <a:cubicBezTo>
                    <a:pt x="5" y="1386"/>
                    <a:pt x="5" y="1386"/>
                    <a:pt x="5" y="1386"/>
                  </a:cubicBezTo>
                  <a:cubicBezTo>
                    <a:pt x="5" y="1386"/>
                    <a:pt x="0" y="1398"/>
                    <a:pt x="16" y="1397"/>
                  </a:cubicBezTo>
                  <a:cubicBezTo>
                    <a:pt x="27" y="1396"/>
                    <a:pt x="16" y="1379"/>
                    <a:pt x="13" y="1372"/>
                  </a:cubicBezTo>
                  <a:cubicBezTo>
                    <a:pt x="10" y="1365"/>
                    <a:pt x="18" y="1359"/>
                    <a:pt x="23" y="1356"/>
                  </a:cubicBezTo>
                  <a:cubicBezTo>
                    <a:pt x="28" y="1353"/>
                    <a:pt x="36" y="1344"/>
                    <a:pt x="34" y="1340"/>
                  </a:cubicBezTo>
                  <a:cubicBezTo>
                    <a:pt x="34" y="1340"/>
                    <a:pt x="32" y="1329"/>
                    <a:pt x="38" y="1324"/>
                  </a:cubicBezTo>
                  <a:cubicBezTo>
                    <a:pt x="44" y="1319"/>
                    <a:pt x="55" y="1308"/>
                    <a:pt x="64" y="1303"/>
                  </a:cubicBezTo>
                  <a:cubicBezTo>
                    <a:pt x="73" y="1298"/>
                    <a:pt x="86" y="1292"/>
                    <a:pt x="82" y="1291"/>
                  </a:cubicBezTo>
                  <a:close/>
                  <a:moveTo>
                    <a:pt x="1263" y="454"/>
                  </a:moveTo>
                  <a:cubicBezTo>
                    <a:pt x="1268" y="466"/>
                    <a:pt x="1238" y="482"/>
                    <a:pt x="1266" y="478"/>
                  </a:cubicBezTo>
                  <a:cubicBezTo>
                    <a:pt x="1294" y="474"/>
                    <a:pt x="1328" y="462"/>
                    <a:pt x="1328" y="462"/>
                  </a:cubicBezTo>
                  <a:cubicBezTo>
                    <a:pt x="1354" y="468"/>
                    <a:pt x="1354" y="468"/>
                    <a:pt x="1354" y="468"/>
                  </a:cubicBezTo>
                  <a:cubicBezTo>
                    <a:pt x="1405" y="430"/>
                    <a:pt x="1405" y="430"/>
                    <a:pt x="1405" y="430"/>
                  </a:cubicBezTo>
                  <a:cubicBezTo>
                    <a:pt x="1493" y="402"/>
                    <a:pt x="1493" y="402"/>
                    <a:pt x="1493" y="402"/>
                  </a:cubicBezTo>
                  <a:cubicBezTo>
                    <a:pt x="1576" y="379"/>
                    <a:pt x="1576" y="379"/>
                    <a:pt x="1576" y="379"/>
                  </a:cubicBezTo>
                  <a:cubicBezTo>
                    <a:pt x="1642" y="366"/>
                    <a:pt x="1642" y="366"/>
                    <a:pt x="1642" y="366"/>
                  </a:cubicBezTo>
                  <a:cubicBezTo>
                    <a:pt x="1642" y="366"/>
                    <a:pt x="1603" y="334"/>
                    <a:pt x="1600" y="330"/>
                  </a:cubicBezTo>
                  <a:cubicBezTo>
                    <a:pt x="1596" y="327"/>
                    <a:pt x="1549" y="333"/>
                    <a:pt x="1549" y="333"/>
                  </a:cubicBezTo>
                  <a:cubicBezTo>
                    <a:pt x="1505" y="339"/>
                    <a:pt x="1505" y="339"/>
                    <a:pt x="1505" y="339"/>
                  </a:cubicBezTo>
                  <a:cubicBezTo>
                    <a:pt x="1481" y="321"/>
                    <a:pt x="1481" y="321"/>
                    <a:pt x="1481" y="321"/>
                  </a:cubicBezTo>
                  <a:cubicBezTo>
                    <a:pt x="1427" y="328"/>
                    <a:pt x="1427" y="328"/>
                    <a:pt x="1427" y="328"/>
                  </a:cubicBezTo>
                  <a:cubicBezTo>
                    <a:pt x="1393" y="338"/>
                    <a:pt x="1393" y="338"/>
                    <a:pt x="1393" y="338"/>
                  </a:cubicBezTo>
                  <a:cubicBezTo>
                    <a:pt x="1383" y="351"/>
                    <a:pt x="1383" y="351"/>
                    <a:pt x="1383" y="351"/>
                  </a:cubicBezTo>
                  <a:cubicBezTo>
                    <a:pt x="1372" y="371"/>
                    <a:pt x="1372" y="371"/>
                    <a:pt x="1372" y="371"/>
                  </a:cubicBezTo>
                  <a:cubicBezTo>
                    <a:pt x="1340" y="380"/>
                    <a:pt x="1340" y="380"/>
                    <a:pt x="1340" y="380"/>
                  </a:cubicBezTo>
                  <a:cubicBezTo>
                    <a:pt x="1294" y="393"/>
                    <a:pt x="1294" y="393"/>
                    <a:pt x="1294" y="393"/>
                  </a:cubicBezTo>
                  <a:cubicBezTo>
                    <a:pt x="1307" y="401"/>
                    <a:pt x="1307" y="401"/>
                    <a:pt x="1307" y="401"/>
                  </a:cubicBezTo>
                  <a:cubicBezTo>
                    <a:pt x="1227" y="437"/>
                    <a:pt x="1227" y="437"/>
                    <a:pt x="1227" y="437"/>
                  </a:cubicBezTo>
                  <a:cubicBezTo>
                    <a:pt x="1227" y="437"/>
                    <a:pt x="1259" y="442"/>
                    <a:pt x="1263" y="454"/>
                  </a:cubicBezTo>
                  <a:close/>
                  <a:moveTo>
                    <a:pt x="132" y="1313"/>
                  </a:moveTo>
                  <a:cubicBezTo>
                    <a:pt x="125" y="1331"/>
                    <a:pt x="125" y="1331"/>
                    <a:pt x="125" y="1331"/>
                  </a:cubicBezTo>
                  <a:cubicBezTo>
                    <a:pt x="127" y="1343"/>
                    <a:pt x="127" y="1343"/>
                    <a:pt x="127" y="1343"/>
                  </a:cubicBezTo>
                  <a:cubicBezTo>
                    <a:pt x="143" y="1333"/>
                    <a:pt x="143" y="1333"/>
                    <a:pt x="143" y="1333"/>
                  </a:cubicBezTo>
                  <a:lnTo>
                    <a:pt x="132" y="1313"/>
                  </a:lnTo>
                  <a:close/>
                  <a:moveTo>
                    <a:pt x="2786" y="403"/>
                  </a:moveTo>
                  <a:cubicBezTo>
                    <a:pt x="2802" y="409"/>
                    <a:pt x="2824" y="395"/>
                    <a:pt x="2824" y="395"/>
                  </a:cubicBezTo>
                  <a:cubicBezTo>
                    <a:pt x="2865" y="394"/>
                    <a:pt x="2865" y="394"/>
                    <a:pt x="2865" y="394"/>
                  </a:cubicBezTo>
                  <a:cubicBezTo>
                    <a:pt x="2865" y="394"/>
                    <a:pt x="2891" y="404"/>
                    <a:pt x="2899" y="398"/>
                  </a:cubicBezTo>
                  <a:cubicBezTo>
                    <a:pt x="2906" y="393"/>
                    <a:pt x="2900" y="370"/>
                    <a:pt x="2883" y="366"/>
                  </a:cubicBezTo>
                  <a:cubicBezTo>
                    <a:pt x="2865" y="362"/>
                    <a:pt x="2849" y="367"/>
                    <a:pt x="2849" y="367"/>
                  </a:cubicBezTo>
                  <a:cubicBezTo>
                    <a:pt x="2823" y="367"/>
                    <a:pt x="2823" y="367"/>
                    <a:pt x="2823" y="367"/>
                  </a:cubicBezTo>
                  <a:cubicBezTo>
                    <a:pt x="2823" y="367"/>
                    <a:pt x="2793" y="355"/>
                    <a:pt x="2782" y="364"/>
                  </a:cubicBezTo>
                  <a:cubicBezTo>
                    <a:pt x="2772" y="372"/>
                    <a:pt x="2768" y="378"/>
                    <a:pt x="2768" y="378"/>
                  </a:cubicBezTo>
                  <a:cubicBezTo>
                    <a:pt x="2781" y="385"/>
                    <a:pt x="2781" y="385"/>
                    <a:pt x="2781" y="385"/>
                  </a:cubicBezTo>
                  <a:cubicBezTo>
                    <a:pt x="2781" y="385"/>
                    <a:pt x="2772" y="397"/>
                    <a:pt x="2786" y="403"/>
                  </a:cubicBezTo>
                  <a:close/>
                  <a:moveTo>
                    <a:pt x="2471" y="347"/>
                  </a:moveTo>
                  <a:cubicBezTo>
                    <a:pt x="2457" y="346"/>
                    <a:pt x="2380" y="337"/>
                    <a:pt x="2339" y="339"/>
                  </a:cubicBezTo>
                  <a:cubicBezTo>
                    <a:pt x="2300" y="340"/>
                    <a:pt x="2311" y="339"/>
                    <a:pt x="2310" y="347"/>
                  </a:cubicBezTo>
                  <a:cubicBezTo>
                    <a:pt x="2308" y="356"/>
                    <a:pt x="2294" y="359"/>
                    <a:pt x="2260" y="367"/>
                  </a:cubicBezTo>
                  <a:cubicBezTo>
                    <a:pt x="2227" y="374"/>
                    <a:pt x="2259" y="375"/>
                    <a:pt x="2257" y="397"/>
                  </a:cubicBezTo>
                  <a:cubicBezTo>
                    <a:pt x="2245" y="414"/>
                    <a:pt x="2245" y="414"/>
                    <a:pt x="2245" y="414"/>
                  </a:cubicBezTo>
                  <a:cubicBezTo>
                    <a:pt x="2265" y="426"/>
                    <a:pt x="2265" y="426"/>
                    <a:pt x="2265" y="426"/>
                  </a:cubicBezTo>
                  <a:cubicBezTo>
                    <a:pt x="2318" y="404"/>
                    <a:pt x="2318" y="404"/>
                    <a:pt x="2318" y="404"/>
                  </a:cubicBezTo>
                  <a:cubicBezTo>
                    <a:pt x="2318" y="404"/>
                    <a:pt x="2299" y="397"/>
                    <a:pt x="2323" y="390"/>
                  </a:cubicBezTo>
                  <a:cubicBezTo>
                    <a:pt x="2348" y="383"/>
                    <a:pt x="2365" y="403"/>
                    <a:pt x="2365" y="403"/>
                  </a:cubicBezTo>
                  <a:cubicBezTo>
                    <a:pt x="2403" y="398"/>
                    <a:pt x="2403" y="398"/>
                    <a:pt x="2403" y="398"/>
                  </a:cubicBezTo>
                  <a:cubicBezTo>
                    <a:pt x="2398" y="383"/>
                    <a:pt x="2398" y="383"/>
                    <a:pt x="2398" y="383"/>
                  </a:cubicBezTo>
                  <a:cubicBezTo>
                    <a:pt x="2398" y="383"/>
                    <a:pt x="2447" y="381"/>
                    <a:pt x="2457" y="369"/>
                  </a:cubicBezTo>
                  <a:cubicBezTo>
                    <a:pt x="2467" y="358"/>
                    <a:pt x="2484" y="347"/>
                    <a:pt x="2471" y="347"/>
                  </a:cubicBezTo>
                  <a:close/>
                  <a:moveTo>
                    <a:pt x="2526" y="101"/>
                  </a:moveTo>
                  <a:cubicBezTo>
                    <a:pt x="2489" y="105"/>
                    <a:pt x="2489" y="105"/>
                    <a:pt x="2489" y="105"/>
                  </a:cubicBezTo>
                  <a:cubicBezTo>
                    <a:pt x="2503" y="123"/>
                    <a:pt x="2503" y="123"/>
                    <a:pt x="2503" y="123"/>
                  </a:cubicBezTo>
                  <a:lnTo>
                    <a:pt x="2526" y="101"/>
                  </a:lnTo>
                  <a:close/>
                  <a:moveTo>
                    <a:pt x="2406" y="324"/>
                  </a:moveTo>
                  <a:cubicBezTo>
                    <a:pt x="2417" y="317"/>
                    <a:pt x="2442" y="298"/>
                    <a:pt x="2438" y="290"/>
                  </a:cubicBezTo>
                  <a:cubicBezTo>
                    <a:pt x="2434" y="281"/>
                    <a:pt x="2400" y="283"/>
                    <a:pt x="2389" y="284"/>
                  </a:cubicBezTo>
                  <a:cubicBezTo>
                    <a:pt x="2366" y="286"/>
                    <a:pt x="2322" y="301"/>
                    <a:pt x="2334" y="309"/>
                  </a:cubicBezTo>
                  <a:cubicBezTo>
                    <a:pt x="2346" y="316"/>
                    <a:pt x="2406" y="324"/>
                    <a:pt x="2406" y="324"/>
                  </a:cubicBezTo>
                  <a:close/>
                  <a:moveTo>
                    <a:pt x="2634" y="123"/>
                  </a:moveTo>
                  <a:cubicBezTo>
                    <a:pt x="2598" y="131"/>
                    <a:pt x="2598" y="131"/>
                    <a:pt x="2598" y="131"/>
                  </a:cubicBezTo>
                  <a:cubicBezTo>
                    <a:pt x="2623" y="142"/>
                    <a:pt x="2623" y="142"/>
                    <a:pt x="2623" y="142"/>
                  </a:cubicBezTo>
                  <a:cubicBezTo>
                    <a:pt x="2623" y="142"/>
                    <a:pt x="2609" y="146"/>
                    <a:pt x="2611" y="156"/>
                  </a:cubicBezTo>
                  <a:cubicBezTo>
                    <a:pt x="2613" y="165"/>
                    <a:pt x="2640" y="162"/>
                    <a:pt x="2640" y="162"/>
                  </a:cubicBezTo>
                  <a:cubicBezTo>
                    <a:pt x="2627" y="171"/>
                    <a:pt x="2627" y="171"/>
                    <a:pt x="2627" y="171"/>
                  </a:cubicBezTo>
                  <a:cubicBezTo>
                    <a:pt x="2627" y="171"/>
                    <a:pt x="2645" y="175"/>
                    <a:pt x="2659" y="184"/>
                  </a:cubicBezTo>
                  <a:cubicBezTo>
                    <a:pt x="2673" y="192"/>
                    <a:pt x="2698" y="172"/>
                    <a:pt x="2698" y="172"/>
                  </a:cubicBezTo>
                  <a:cubicBezTo>
                    <a:pt x="2714" y="164"/>
                    <a:pt x="2714" y="164"/>
                    <a:pt x="2714" y="164"/>
                  </a:cubicBezTo>
                  <a:cubicBezTo>
                    <a:pt x="2714" y="164"/>
                    <a:pt x="2719" y="170"/>
                    <a:pt x="2725" y="181"/>
                  </a:cubicBezTo>
                  <a:cubicBezTo>
                    <a:pt x="2732" y="191"/>
                    <a:pt x="2756" y="173"/>
                    <a:pt x="2765" y="171"/>
                  </a:cubicBezTo>
                  <a:cubicBezTo>
                    <a:pt x="2774" y="169"/>
                    <a:pt x="2787" y="155"/>
                    <a:pt x="2787" y="155"/>
                  </a:cubicBezTo>
                  <a:cubicBezTo>
                    <a:pt x="2795" y="164"/>
                    <a:pt x="2795" y="164"/>
                    <a:pt x="2795" y="164"/>
                  </a:cubicBezTo>
                  <a:cubicBezTo>
                    <a:pt x="2795" y="164"/>
                    <a:pt x="2808" y="151"/>
                    <a:pt x="2810" y="146"/>
                  </a:cubicBezTo>
                  <a:cubicBezTo>
                    <a:pt x="2812" y="141"/>
                    <a:pt x="2865" y="143"/>
                    <a:pt x="2877" y="143"/>
                  </a:cubicBezTo>
                  <a:cubicBezTo>
                    <a:pt x="2889" y="143"/>
                    <a:pt x="2886" y="129"/>
                    <a:pt x="2886" y="129"/>
                  </a:cubicBezTo>
                  <a:cubicBezTo>
                    <a:pt x="2844" y="128"/>
                    <a:pt x="2844" y="128"/>
                    <a:pt x="2844" y="128"/>
                  </a:cubicBezTo>
                  <a:cubicBezTo>
                    <a:pt x="2864" y="117"/>
                    <a:pt x="2864" y="117"/>
                    <a:pt x="2864" y="117"/>
                  </a:cubicBezTo>
                  <a:cubicBezTo>
                    <a:pt x="2864" y="117"/>
                    <a:pt x="2872" y="97"/>
                    <a:pt x="2867" y="90"/>
                  </a:cubicBezTo>
                  <a:cubicBezTo>
                    <a:pt x="2863" y="84"/>
                    <a:pt x="2829" y="102"/>
                    <a:pt x="2829" y="102"/>
                  </a:cubicBezTo>
                  <a:cubicBezTo>
                    <a:pt x="2826" y="85"/>
                    <a:pt x="2826" y="85"/>
                    <a:pt x="2826" y="85"/>
                  </a:cubicBezTo>
                  <a:cubicBezTo>
                    <a:pt x="2794" y="91"/>
                    <a:pt x="2794" y="91"/>
                    <a:pt x="2794" y="91"/>
                  </a:cubicBezTo>
                  <a:cubicBezTo>
                    <a:pt x="2794" y="91"/>
                    <a:pt x="2791" y="71"/>
                    <a:pt x="2781" y="60"/>
                  </a:cubicBezTo>
                  <a:cubicBezTo>
                    <a:pt x="2772" y="49"/>
                    <a:pt x="2730" y="72"/>
                    <a:pt x="2730" y="72"/>
                  </a:cubicBezTo>
                  <a:cubicBezTo>
                    <a:pt x="2678" y="75"/>
                    <a:pt x="2678" y="75"/>
                    <a:pt x="2678" y="75"/>
                  </a:cubicBezTo>
                  <a:cubicBezTo>
                    <a:pt x="2695" y="88"/>
                    <a:pt x="2695" y="88"/>
                    <a:pt x="2695" y="88"/>
                  </a:cubicBezTo>
                  <a:cubicBezTo>
                    <a:pt x="2695" y="88"/>
                    <a:pt x="2658" y="85"/>
                    <a:pt x="2645" y="89"/>
                  </a:cubicBezTo>
                  <a:cubicBezTo>
                    <a:pt x="2633" y="93"/>
                    <a:pt x="2653" y="106"/>
                    <a:pt x="2653" y="106"/>
                  </a:cubicBezTo>
                  <a:cubicBezTo>
                    <a:pt x="2653" y="106"/>
                    <a:pt x="2596" y="100"/>
                    <a:pt x="2592" y="114"/>
                  </a:cubicBezTo>
                  <a:cubicBezTo>
                    <a:pt x="2587" y="128"/>
                    <a:pt x="2634" y="123"/>
                    <a:pt x="2634" y="123"/>
                  </a:cubicBezTo>
                  <a:close/>
                  <a:moveTo>
                    <a:pt x="2644" y="199"/>
                  </a:moveTo>
                  <a:cubicBezTo>
                    <a:pt x="2622" y="203"/>
                    <a:pt x="2622" y="213"/>
                    <a:pt x="2622" y="213"/>
                  </a:cubicBezTo>
                  <a:cubicBezTo>
                    <a:pt x="2640" y="216"/>
                    <a:pt x="2640" y="216"/>
                    <a:pt x="2640" y="216"/>
                  </a:cubicBezTo>
                  <a:cubicBezTo>
                    <a:pt x="2655" y="216"/>
                    <a:pt x="2667" y="195"/>
                    <a:pt x="2644" y="199"/>
                  </a:cubicBezTo>
                  <a:close/>
                  <a:moveTo>
                    <a:pt x="2488" y="226"/>
                  </a:moveTo>
                  <a:cubicBezTo>
                    <a:pt x="2484" y="226"/>
                    <a:pt x="2476" y="222"/>
                    <a:pt x="2476" y="222"/>
                  </a:cubicBezTo>
                  <a:cubicBezTo>
                    <a:pt x="2476" y="222"/>
                    <a:pt x="2416" y="222"/>
                    <a:pt x="2416" y="230"/>
                  </a:cubicBezTo>
                  <a:cubicBezTo>
                    <a:pt x="2416" y="239"/>
                    <a:pt x="2435" y="241"/>
                    <a:pt x="2435" y="241"/>
                  </a:cubicBezTo>
                  <a:cubicBezTo>
                    <a:pt x="2436" y="253"/>
                    <a:pt x="2436" y="253"/>
                    <a:pt x="2436" y="253"/>
                  </a:cubicBezTo>
                  <a:cubicBezTo>
                    <a:pt x="2436" y="253"/>
                    <a:pt x="2486" y="258"/>
                    <a:pt x="2490" y="256"/>
                  </a:cubicBezTo>
                  <a:cubicBezTo>
                    <a:pt x="2494" y="254"/>
                    <a:pt x="2506" y="255"/>
                    <a:pt x="2512" y="255"/>
                  </a:cubicBezTo>
                  <a:cubicBezTo>
                    <a:pt x="2510" y="263"/>
                    <a:pt x="2508" y="274"/>
                    <a:pt x="2508" y="274"/>
                  </a:cubicBezTo>
                  <a:cubicBezTo>
                    <a:pt x="2471" y="301"/>
                    <a:pt x="2471" y="301"/>
                    <a:pt x="2471" y="301"/>
                  </a:cubicBezTo>
                  <a:cubicBezTo>
                    <a:pt x="2485" y="307"/>
                    <a:pt x="2485" y="307"/>
                    <a:pt x="2485" y="307"/>
                  </a:cubicBezTo>
                  <a:cubicBezTo>
                    <a:pt x="2485" y="307"/>
                    <a:pt x="2461" y="322"/>
                    <a:pt x="2473" y="322"/>
                  </a:cubicBezTo>
                  <a:cubicBezTo>
                    <a:pt x="2485" y="322"/>
                    <a:pt x="2503" y="312"/>
                    <a:pt x="2503" y="312"/>
                  </a:cubicBezTo>
                  <a:cubicBezTo>
                    <a:pt x="2503" y="312"/>
                    <a:pt x="2494" y="325"/>
                    <a:pt x="2513" y="324"/>
                  </a:cubicBezTo>
                  <a:cubicBezTo>
                    <a:pt x="2532" y="323"/>
                    <a:pt x="2568" y="311"/>
                    <a:pt x="2568" y="311"/>
                  </a:cubicBezTo>
                  <a:cubicBezTo>
                    <a:pt x="2569" y="325"/>
                    <a:pt x="2569" y="325"/>
                    <a:pt x="2569" y="325"/>
                  </a:cubicBezTo>
                  <a:cubicBezTo>
                    <a:pt x="2614" y="322"/>
                    <a:pt x="2614" y="322"/>
                    <a:pt x="2614" y="322"/>
                  </a:cubicBezTo>
                  <a:cubicBezTo>
                    <a:pt x="2667" y="332"/>
                    <a:pt x="2667" y="332"/>
                    <a:pt x="2667" y="332"/>
                  </a:cubicBezTo>
                  <a:cubicBezTo>
                    <a:pt x="2731" y="327"/>
                    <a:pt x="2731" y="327"/>
                    <a:pt x="2731" y="327"/>
                  </a:cubicBezTo>
                  <a:cubicBezTo>
                    <a:pt x="2749" y="312"/>
                    <a:pt x="2749" y="312"/>
                    <a:pt x="2749" y="312"/>
                  </a:cubicBezTo>
                  <a:cubicBezTo>
                    <a:pt x="2749" y="312"/>
                    <a:pt x="2738" y="326"/>
                    <a:pt x="2751" y="327"/>
                  </a:cubicBezTo>
                  <a:cubicBezTo>
                    <a:pt x="2764" y="328"/>
                    <a:pt x="2839" y="326"/>
                    <a:pt x="2839" y="326"/>
                  </a:cubicBezTo>
                  <a:cubicBezTo>
                    <a:pt x="2846" y="312"/>
                    <a:pt x="2846" y="312"/>
                    <a:pt x="2846" y="312"/>
                  </a:cubicBezTo>
                  <a:cubicBezTo>
                    <a:pt x="2890" y="294"/>
                    <a:pt x="2890" y="294"/>
                    <a:pt x="2890" y="294"/>
                  </a:cubicBezTo>
                  <a:cubicBezTo>
                    <a:pt x="2879" y="290"/>
                    <a:pt x="2879" y="290"/>
                    <a:pt x="2879" y="290"/>
                  </a:cubicBezTo>
                  <a:cubicBezTo>
                    <a:pt x="2879" y="281"/>
                    <a:pt x="2879" y="281"/>
                    <a:pt x="2879" y="281"/>
                  </a:cubicBezTo>
                  <a:cubicBezTo>
                    <a:pt x="2879" y="281"/>
                    <a:pt x="2834" y="270"/>
                    <a:pt x="2818" y="270"/>
                  </a:cubicBezTo>
                  <a:cubicBezTo>
                    <a:pt x="2802" y="270"/>
                    <a:pt x="2681" y="294"/>
                    <a:pt x="2681" y="294"/>
                  </a:cubicBezTo>
                  <a:cubicBezTo>
                    <a:pt x="2681" y="294"/>
                    <a:pt x="2666" y="283"/>
                    <a:pt x="2658" y="282"/>
                  </a:cubicBezTo>
                  <a:cubicBezTo>
                    <a:pt x="2651" y="281"/>
                    <a:pt x="2621" y="294"/>
                    <a:pt x="2621" y="294"/>
                  </a:cubicBezTo>
                  <a:cubicBezTo>
                    <a:pt x="2608" y="280"/>
                    <a:pt x="2608" y="280"/>
                    <a:pt x="2608" y="280"/>
                  </a:cubicBezTo>
                  <a:cubicBezTo>
                    <a:pt x="2596" y="286"/>
                    <a:pt x="2596" y="286"/>
                    <a:pt x="2596" y="286"/>
                  </a:cubicBezTo>
                  <a:cubicBezTo>
                    <a:pt x="2574" y="282"/>
                    <a:pt x="2574" y="282"/>
                    <a:pt x="2574" y="282"/>
                  </a:cubicBezTo>
                  <a:cubicBezTo>
                    <a:pt x="2596" y="274"/>
                    <a:pt x="2596" y="274"/>
                    <a:pt x="2596" y="274"/>
                  </a:cubicBezTo>
                  <a:cubicBezTo>
                    <a:pt x="2583" y="268"/>
                    <a:pt x="2583" y="268"/>
                    <a:pt x="2583" y="268"/>
                  </a:cubicBezTo>
                  <a:cubicBezTo>
                    <a:pt x="2546" y="272"/>
                    <a:pt x="2546" y="272"/>
                    <a:pt x="2546" y="272"/>
                  </a:cubicBezTo>
                  <a:cubicBezTo>
                    <a:pt x="2570" y="265"/>
                    <a:pt x="2570" y="265"/>
                    <a:pt x="2570" y="265"/>
                  </a:cubicBezTo>
                  <a:cubicBezTo>
                    <a:pt x="2569" y="260"/>
                    <a:pt x="2569" y="260"/>
                    <a:pt x="2569" y="260"/>
                  </a:cubicBezTo>
                  <a:cubicBezTo>
                    <a:pt x="2615" y="259"/>
                    <a:pt x="2615" y="259"/>
                    <a:pt x="2615" y="259"/>
                  </a:cubicBezTo>
                  <a:cubicBezTo>
                    <a:pt x="2592" y="251"/>
                    <a:pt x="2592" y="251"/>
                    <a:pt x="2592" y="251"/>
                  </a:cubicBezTo>
                  <a:cubicBezTo>
                    <a:pt x="2576" y="251"/>
                    <a:pt x="2576" y="251"/>
                    <a:pt x="2576" y="251"/>
                  </a:cubicBezTo>
                  <a:cubicBezTo>
                    <a:pt x="2576" y="251"/>
                    <a:pt x="2588" y="241"/>
                    <a:pt x="2578" y="240"/>
                  </a:cubicBezTo>
                  <a:cubicBezTo>
                    <a:pt x="2570" y="239"/>
                    <a:pt x="2539" y="241"/>
                    <a:pt x="2523" y="244"/>
                  </a:cubicBezTo>
                  <a:cubicBezTo>
                    <a:pt x="2521" y="237"/>
                    <a:pt x="2492" y="226"/>
                    <a:pt x="2488" y="226"/>
                  </a:cubicBezTo>
                  <a:close/>
                  <a:moveTo>
                    <a:pt x="2173" y="281"/>
                  </a:moveTo>
                  <a:cubicBezTo>
                    <a:pt x="2182" y="281"/>
                    <a:pt x="2226" y="288"/>
                    <a:pt x="2226" y="288"/>
                  </a:cubicBezTo>
                  <a:cubicBezTo>
                    <a:pt x="2226" y="288"/>
                    <a:pt x="2202" y="308"/>
                    <a:pt x="2217" y="308"/>
                  </a:cubicBezTo>
                  <a:cubicBezTo>
                    <a:pt x="2232" y="308"/>
                    <a:pt x="2270" y="308"/>
                    <a:pt x="2270" y="308"/>
                  </a:cubicBezTo>
                  <a:cubicBezTo>
                    <a:pt x="2284" y="308"/>
                    <a:pt x="2309" y="302"/>
                    <a:pt x="2305" y="294"/>
                  </a:cubicBezTo>
                  <a:cubicBezTo>
                    <a:pt x="2301" y="285"/>
                    <a:pt x="2341" y="282"/>
                    <a:pt x="2339" y="273"/>
                  </a:cubicBezTo>
                  <a:cubicBezTo>
                    <a:pt x="2338" y="265"/>
                    <a:pt x="2376" y="259"/>
                    <a:pt x="2362" y="247"/>
                  </a:cubicBezTo>
                  <a:cubicBezTo>
                    <a:pt x="2348" y="236"/>
                    <a:pt x="2329" y="244"/>
                    <a:pt x="2329" y="244"/>
                  </a:cubicBezTo>
                  <a:cubicBezTo>
                    <a:pt x="2329" y="244"/>
                    <a:pt x="2282" y="229"/>
                    <a:pt x="2279" y="238"/>
                  </a:cubicBezTo>
                  <a:cubicBezTo>
                    <a:pt x="2276" y="246"/>
                    <a:pt x="2276" y="267"/>
                    <a:pt x="2276" y="267"/>
                  </a:cubicBezTo>
                  <a:cubicBezTo>
                    <a:pt x="2276" y="267"/>
                    <a:pt x="2255" y="242"/>
                    <a:pt x="2244" y="251"/>
                  </a:cubicBezTo>
                  <a:cubicBezTo>
                    <a:pt x="2232" y="259"/>
                    <a:pt x="2222" y="283"/>
                    <a:pt x="2213" y="276"/>
                  </a:cubicBezTo>
                  <a:cubicBezTo>
                    <a:pt x="2205" y="270"/>
                    <a:pt x="2200" y="245"/>
                    <a:pt x="2191" y="243"/>
                  </a:cubicBezTo>
                  <a:cubicBezTo>
                    <a:pt x="2181" y="241"/>
                    <a:pt x="2155" y="243"/>
                    <a:pt x="2156" y="256"/>
                  </a:cubicBezTo>
                  <a:cubicBezTo>
                    <a:pt x="2157" y="269"/>
                    <a:pt x="2165" y="281"/>
                    <a:pt x="2173" y="281"/>
                  </a:cubicBezTo>
                  <a:close/>
                  <a:moveTo>
                    <a:pt x="2477" y="192"/>
                  </a:moveTo>
                  <a:cubicBezTo>
                    <a:pt x="2487" y="195"/>
                    <a:pt x="2490" y="205"/>
                    <a:pt x="2490" y="205"/>
                  </a:cubicBezTo>
                  <a:cubicBezTo>
                    <a:pt x="2490" y="205"/>
                    <a:pt x="2532" y="202"/>
                    <a:pt x="2552" y="201"/>
                  </a:cubicBezTo>
                  <a:cubicBezTo>
                    <a:pt x="2571" y="200"/>
                    <a:pt x="2528" y="189"/>
                    <a:pt x="2528" y="189"/>
                  </a:cubicBezTo>
                  <a:cubicBezTo>
                    <a:pt x="2528" y="189"/>
                    <a:pt x="2537" y="179"/>
                    <a:pt x="2547" y="177"/>
                  </a:cubicBezTo>
                  <a:cubicBezTo>
                    <a:pt x="2558" y="175"/>
                    <a:pt x="2518" y="162"/>
                    <a:pt x="2488" y="156"/>
                  </a:cubicBezTo>
                  <a:cubicBezTo>
                    <a:pt x="2488" y="156"/>
                    <a:pt x="2464" y="160"/>
                    <a:pt x="2460" y="164"/>
                  </a:cubicBezTo>
                  <a:cubicBezTo>
                    <a:pt x="2456" y="169"/>
                    <a:pt x="2468" y="190"/>
                    <a:pt x="2477" y="192"/>
                  </a:cubicBezTo>
                  <a:close/>
                  <a:moveTo>
                    <a:pt x="2188" y="339"/>
                  </a:moveTo>
                  <a:cubicBezTo>
                    <a:pt x="2188" y="339"/>
                    <a:pt x="2127" y="341"/>
                    <a:pt x="2093" y="352"/>
                  </a:cubicBezTo>
                  <a:cubicBezTo>
                    <a:pt x="2060" y="363"/>
                    <a:pt x="2112" y="372"/>
                    <a:pt x="2101" y="385"/>
                  </a:cubicBezTo>
                  <a:cubicBezTo>
                    <a:pt x="2090" y="399"/>
                    <a:pt x="2068" y="364"/>
                    <a:pt x="2030" y="380"/>
                  </a:cubicBezTo>
                  <a:cubicBezTo>
                    <a:pt x="2042" y="405"/>
                    <a:pt x="2042" y="405"/>
                    <a:pt x="2042" y="405"/>
                  </a:cubicBezTo>
                  <a:cubicBezTo>
                    <a:pt x="2042" y="405"/>
                    <a:pt x="2048" y="415"/>
                    <a:pt x="2065" y="418"/>
                  </a:cubicBezTo>
                  <a:cubicBezTo>
                    <a:pt x="2083" y="421"/>
                    <a:pt x="2082" y="456"/>
                    <a:pt x="2082" y="456"/>
                  </a:cubicBezTo>
                  <a:cubicBezTo>
                    <a:pt x="2082" y="456"/>
                    <a:pt x="2152" y="447"/>
                    <a:pt x="2174" y="442"/>
                  </a:cubicBezTo>
                  <a:cubicBezTo>
                    <a:pt x="2196" y="436"/>
                    <a:pt x="2196" y="395"/>
                    <a:pt x="2196" y="395"/>
                  </a:cubicBezTo>
                  <a:cubicBezTo>
                    <a:pt x="2152" y="385"/>
                    <a:pt x="2152" y="385"/>
                    <a:pt x="2152" y="385"/>
                  </a:cubicBezTo>
                  <a:cubicBezTo>
                    <a:pt x="2152" y="385"/>
                    <a:pt x="2205" y="367"/>
                    <a:pt x="2232" y="358"/>
                  </a:cubicBezTo>
                  <a:cubicBezTo>
                    <a:pt x="2258" y="348"/>
                    <a:pt x="2188" y="339"/>
                    <a:pt x="2188" y="339"/>
                  </a:cubicBezTo>
                  <a:close/>
                  <a:moveTo>
                    <a:pt x="1929" y="499"/>
                  </a:moveTo>
                  <a:cubicBezTo>
                    <a:pt x="1927" y="493"/>
                    <a:pt x="1862" y="494"/>
                    <a:pt x="1862" y="494"/>
                  </a:cubicBezTo>
                  <a:cubicBezTo>
                    <a:pt x="1915" y="466"/>
                    <a:pt x="1915" y="466"/>
                    <a:pt x="1915" y="466"/>
                  </a:cubicBezTo>
                  <a:cubicBezTo>
                    <a:pt x="1915" y="466"/>
                    <a:pt x="1947" y="392"/>
                    <a:pt x="1918" y="383"/>
                  </a:cubicBezTo>
                  <a:cubicBezTo>
                    <a:pt x="1891" y="375"/>
                    <a:pt x="1852" y="393"/>
                    <a:pt x="1852" y="393"/>
                  </a:cubicBezTo>
                  <a:cubicBezTo>
                    <a:pt x="1852" y="393"/>
                    <a:pt x="1826" y="447"/>
                    <a:pt x="1802" y="450"/>
                  </a:cubicBezTo>
                  <a:cubicBezTo>
                    <a:pt x="1778" y="453"/>
                    <a:pt x="1818" y="413"/>
                    <a:pt x="1816" y="403"/>
                  </a:cubicBezTo>
                  <a:cubicBezTo>
                    <a:pt x="1814" y="393"/>
                    <a:pt x="1750" y="392"/>
                    <a:pt x="1750" y="392"/>
                  </a:cubicBezTo>
                  <a:cubicBezTo>
                    <a:pt x="1744" y="405"/>
                    <a:pt x="1744" y="405"/>
                    <a:pt x="1744" y="405"/>
                  </a:cubicBezTo>
                  <a:cubicBezTo>
                    <a:pt x="1744" y="405"/>
                    <a:pt x="1708" y="420"/>
                    <a:pt x="1671" y="423"/>
                  </a:cubicBezTo>
                  <a:cubicBezTo>
                    <a:pt x="1635" y="425"/>
                    <a:pt x="1687" y="412"/>
                    <a:pt x="1723" y="400"/>
                  </a:cubicBezTo>
                  <a:cubicBezTo>
                    <a:pt x="1761" y="388"/>
                    <a:pt x="1704" y="386"/>
                    <a:pt x="1704" y="386"/>
                  </a:cubicBezTo>
                  <a:cubicBezTo>
                    <a:pt x="1664" y="398"/>
                    <a:pt x="1664" y="398"/>
                    <a:pt x="1664" y="398"/>
                  </a:cubicBezTo>
                  <a:cubicBezTo>
                    <a:pt x="1636" y="401"/>
                    <a:pt x="1636" y="401"/>
                    <a:pt x="1636" y="401"/>
                  </a:cubicBezTo>
                  <a:cubicBezTo>
                    <a:pt x="1636" y="401"/>
                    <a:pt x="1651" y="391"/>
                    <a:pt x="1667" y="380"/>
                  </a:cubicBezTo>
                  <a:cubicBezTo>
                    <a:pt x="1682" y="369"/>
                    <a:pt x="1663" y="371"/>
                    <a:pt x="1663" y="371"/>
                  </a:cubicBezTo>
                  <a:cubicBezTo>
                    <a:pt x="1564" y="402"/>
                    <a:pt x="1564" y="402"/>
                    <a:pt x="1564" y="402"/>
                  </a:cubicBezTo>
                  <a:cubicBezTo>
                    <a:pt x="1550" y="403"/>
                    <a:pt x="1550" y="403"/>
                    <a:pt x="1550" y="403"/>
                  </a:cubicBezTo>
                  <a:cubicBezTo>
                    <a:pt x="1494" y="420"/>
                    <a:pt x="1494" y="420"/>
                    <a:pt x="1494" y="420"/>
                  </a:cubicBezTo>
                  <a:cubicBezTo>
                    <a:pt x="1496" y="428"/>
                    <a:pt x="1496" y="428"/>
                    <a:pt x="1496" y="428"/>
                  </a:cubicBezTo>
                  <a:cubicBezTo>
                    <a:pt x="1456" y="443"/>
                    <a:pt x="1456" y="443"/>
                    <a:pt x="1456" y="443"/>
                  </a:cubicBezTo>
                  <a:cubicBezTo>
                    <a:pt x="1447" y="453"/>
                    <a:pt x="1447" y="453"/>
                    <a:pt x="1447" y="453"/>
                  </a:cubicBezTo>
                  <a:cubicBezTo>
                    <a:pt x="1465" y="461"/>
                    <a:pt x="1465" y="461"/>
                    <a:pt x="1465" y="461"/>
                  </a:cubicBezTo>
                  <a:cubicBezTo>
                    <a:pt x="1465" y="461"/>
                    <a:pt x="1487" y="446"/>
                    <a:pt x="1492" y="458"/>
                  </a:cubicBezTo>
                  <a:cubicBezTo>
                    <a:pt x="1497" y="470"/>
                    <a:pt x="1451" y="464"/>
                    <a:pt x="1440" y="483"/>
                  </a:cubicBezTo>
                  <a:cubicBezTo>
                    <a:pt x="1428" y="503"/>
                    <a:pt x="1587" y="484"/>
                    <a:pt x="1565" y="502"/>
                  </a:cubicBezTo>
                  <a:cubicBezTo>
                    <a:pt x="1544" y="519"/>
                    <a:pt x="1417" y="508"/>
                    <a:pt x="1406" y="525"/>
                  </a:cubicBezTo>
                  <a:cubicBezTo>
                    <a:pt x="1395" y="542"/>
                    <a:pt x="1427" y="540"/>
                    <a:pt x="1450" y="552"/>
                  </a:cubicBezTo>
                  <a:cubicBezTo>
                    <a:pt x="1473" y="564"/>
                    <a:pt x="1438" y="557"/>
                    <a:pt x="1434" y="574"/>
                  </a:cubicBezTo>
                  <a:cubicBezTo>
                    <a:pt x="1430" y="590"/>
                    <a:pt x="1533" y="582"/>
                    <a:pt x="1533" y="582"/>
                  </a:cubicBezTo>
                  <a:cubicBezTo>
                    <a:pt x="1533" y="582"/>
                    <a:pt x="1702" y="566"/>
                    <a:pt x="1741" y="554"/>
                  </a:cubicBezTo>
                  <a:cubicBezTo>
                    <a:pt x="1768" y="545"/>
                    <a:pt x="1819" y="583"/>
                    <a:pt x="1851" y="586"/>
                  </a:cubicBezTo>
                  <a:cubicBezTo>
                    <a:pt x="1884" y="588"/>
                    <a:pt x="1895" y="551"/>
                    <a:pt x="1895" y="551"/>
                  </a:cubicBezTo>
                  <a:cubicBezTo>
                    <a:pt x="1843" y="550"/>
                    <a:pt x="1843" y="550"/>
                    <a:pt x="1843" y="550"/>
                  </a:cubicBezTo>
                  <a:cubicBezTo>
                    <a:pt x="1865" y="533"/>
                    <a:pt x="1865" y="533"/>
                    <a:pt x="1865" y="533"/>
                  </a:cubicBezTo>
                  <a:cubicBezTo>
                    <a:pt x="1865" y="533"/>
                    <a:pt x="1897" y="539"/>
                    <a:pt x="1929" y="532"/>
                  </a:cubicBezTo>
                  <a:cubicBezTo>
                    <a:pt x="1962" y="525"/>
                    <a:pt x="1931" y="506"/>
                    <a:pt x="1929" y="499"/>
                  </a:cubicBezTo>
                  <a:close/>
                  <a:moveTo>
                    <a:pt x="1909" y="590"/>
                  </a:moveTo>
                  <a:cubicBezTo>
                    <a:pt x="1941" y="591"/>
                    <a:pt x="1947" y="573"/>
                    <a:pt x="1925" y="574"/>
                  </a:cubicBezTo>
                  <a:cubicBezTo>
                    <a:pt x="1903" y="574"/>
                    <a:pt x="1909" y="590"/>
                    <a:pt x="1909" y="590"/>
                  </a:cubicBezTo>
                  <a:close/>
                  <a:moveTo>
                    <a:pt x="2183" y="224"/>
                  </a:moveTo>
                  <a:cubicBezTo>
                    <a:pt x="2201" y="221"/>
                    <a:pt x="2202" y="193"/>
                    <a:pt x="2187" y="193"/>
                  </a:cubicBezTo>
                  <a:cubicBezTo>
                    <a:pt x="2173" y="193"/>
                    <a:pt x="2166" y="226"/>
                    <a:pt x="2183" y="224"/>
                  </a:cubicBezTo>
                  <a:close/>
                  <a:moveTo>
                    <a:pt x="2307" y="155"/>
                  </a:moveTo>
                  <a:cubicBezTo>
                    <a:pt x="2307" y="155"/>
                    <a:pt x="2289" y="172"/>
                    <a:pt x="2303" y="173"/>
                  </a:cubicBezTo>
                  <a:cubicBezTo>
                    <a:pt x="2317" y="174"/>
                    <a:pt x="2349" y="175"/>
                    <a:pt x="2349" y="175"/>
                  </a:cubicBezTo>
                  <a:cubicBezTo>
                    <a:pt x="2349" y="175"/>
                    <a:pt x="2363" y="191"/>
                    <a:pt x="2380" y="191"/>
                  </a:cubicBezTo>
                  <a:cubicBezTo>
                    <a:pt x="2398" y="191"/>
                    <a:pt x="2411" y="177"/>
                    <a:pt x="2411" y="177"/>
                  </a:cubicBezTo>
                  <a:cubicBezTo>
                    <a:pt x="2402" y="169"/>
                    <a:pt x="2402" y="169"/>
                    <a:pt x="2402" y="169"/>
                  </a:cubicBezTo>
                  <a:cubicBezTo>
                    <a:pt x="2423" y="165"/>
                    <a:pt x="2423" y="165"/>
                    <a:pt x="2423" y="165"/>
                  </a:cubicBezTo>
                  <a:cubicBezTo>
                    <a:pt x="2393" y="143"/>
                    <a:pt x="2393" y="143"/>
                    <a:pt x="2393" y="143"/>
                  </a:cubicBezTo>
                  <a:cubicBezTo>
                    <a:pt x="2365" y="147"/>
                    <a:pt x="2365" y="147"/>
                    <a:pt x="2365" y="147"/>
                  </a:cubicBezTo>
                  <a:cubicBezTo>
                    <a:pt x="2355" y="132"/>
                    <a:pt x="2355" y="132"/>
                    <a:pt x="2355" y="132"/>
                  </a:cubicBezTo>
                  <a:cubicBezTo>
                    <a:pt x="2336" y="132"/>
                    <a:pt x="2336" y="132"/>
                    <a:pt x="2336" y="132"/>
                  </a:cubicBezTo>
                  <a:cubicBezTo>
                    <a:pt x="2314" y="132"/>
                    <a:pt x="2279" y="132"/>
                    <a:pt x="2278" y="144"/>
                  </a:cubicBezTo>
                  <a:cubicBezTo>
                    <a:pt x="2277" y="156"/>
                    <a:pt x="2307" y="155"/>
                    <a:pt x="2307" y="155"/>
                  </a:cubicBezTo>
                  <a:close/>
                  <a:moveTo>
                    <a:pt x="2285" y="872"/>
                  </a:moveTo>
                  <a:cubicBezTo>
                    <a:pt x="2230" y="922"/>
                    <a:pt x="2320" y="886"/>
                    <a:pt x="2320" y="886"/>
                  </a:cubicBezTo>
                  <a:cubicBezTo>
                    <a:pt x="2366" y="843"/>
                    <a:pt x="2339" y="821"/>
                    <a:pt x="2285" y="872"/>
                  </a:cubicBezTo>
                  <a:close/>
                  <a:moveTo>
                    <a:pt x="2943" y="929"/>
                  </a:moveTo>
                  <a:cubicBezTo>
                    <a:pt x="2953" y="921"/>
                    <a:pt x="2946" y="918"/>
                    <a:pt x="2946" y="918"/>
                  </a:cubicBezTo>
                  <a:cubicBezTo>
                    <a:pt x="2946" y="918"/>
                    <a:pt x="2924" y="913"/>
                    <a:pt x="2921" y="922"/>
                  </a:cubicBezTo>
                  <a:cubicBezTo>
                    <a:pt x="2921" y="922"/>
                    <a:pt x="2932" y="936"/>
                    <a:pt x="2943" y="929"/>
                  </a:cubicBezTo>
                  <a:close/>
                  <a:moveTo>
                    <a:pt x="2077" y="1360"/>
                  </a:moveTo>
                  <a:cubicBezTo>
                    <a:pt x="2105" y="1356"/>
                    <a:pt x="2070" y="1342"/>
                    <a:pt x="2070" y="1342"/>
                  </a:cubicBezTo>
                  <a:cubicBezTo>
                    <a:pt x="2026" y="1351"/>
                    <a:pt x="2048" y="1363"/>
                    <a:pt x="2077" y="1360"/>
                  </a:cubicBezTo>
                  <a:close/>
                  <a:moveTo>
                    <a:pt x="3172" y="665"/>
                  </a:moveTo>
                  <a:cubicBezTo>
                    <a:pt x="3167" y="669"/>
                    <a:pt x="3155" y="660"/>
                    <a:pt x="3155" y="660"/>
                  </a:cubicBezTo>
                  <a:cubicBezTo>
                    <a:pt x="3133" y="673"/>
                    <a:pt x="3133" y="673"/>
                    <a:pt x="3133" y="673"/>
                  </a:cubicBezTo>
                  <a:cubicBezTo>
                    <a:pt x="3135" y="656"/>
                    <a:pt x="3135" y="656"/>
                    <a:pt x="3135" y="656"/>
                  </a:cubicBezTo>
                  <a:cubicBezTo>
                    <a:pt x="3107" y="656"/>
                    <a:pt x="3107" y="656"/>
                    <a:pt x="3107" y="656"/>
                  </a:cubicBezTo>
                  <a:cubicBezTo>
                    <a:pt x="3107" y="656"/>
                    <a:pt x="3139" y="646"/>
                    <a:pt x="3133" y="636"/>
                  </a:cubicBezTo>
                  <a:cubicBezTo>
                    <a:pt x="3128" y="625"/>
                    <a:pt x="3079" y="624"/>
                    <a:pt x="3079" y="624"/>
                  </a:cubicBezTo>
                  <a:cubicBezTo>
                    <a:pt x="3073" y="613"/>
                    <a:pt x="3073" y="613"/>
                    <a:pt x="3073" y="613"/>
                  </a:cubicBezTo>
                  <a:cubicBezTo>
                    <a:pt x="3041" y="612"/>
                    <a:pt x="3041" y="612"/>
                    <a:pt x="3041" y="612"/>
                  </a:cubicBezTo>
                  <a:cubicBezTo>
                    <a:pt x="2997" y="581"/>
                    <a:pt x="2997" y="581"/>
                    <a:pt x="2997" y="581"/>
                  </a:cubicBezTo>
                  <a:cubicBezTo>
                    <a:pt x="3044" y="578"/>
                    <a:pt x="3044" y="578"/>
                    <a:pt x="3044" y="578"/>
                  </a:cubicBezTo>
                  <a:cubicBezTo>
                    <a:pt x="3024" y="564"/>
                    <a:pt x="3024" y="564"/>
                    <a:pt x="3024" y="564"/>
                  </a:cubicBezTo>
                  <a:cubicBezTo>
                    <a:pt x="3024" y="564"/>
                    <a:pt x="3037" y="560"/>
                    <a:pt x="3041" y="560"/>
                  </a:cubicBezTo>
                  <a:cubicBezTo>
                    <a:pt x="3045" y="560"/>
                    <a:pt x="3097" y="572"/>
                    <a:pt x="3091" y="558"/>
                  </a:cubicBezTo>
                  <a:cubicBezTo>
                    <a:pt x="3084" y="545"/>
                    <a:pt x="3029" y="548"/>
                    <a:pt x="3029" y="548"/>
                  </a:cubicBezTo>
                  <a:cubicBezTo>
                    <a:pt x="3011" y="546"/>
                    <a:pt x="3011" y="546"/>
                    <a:pt x="3011" y="546"/>
                  </a:cubicBezTo>
                  <a:cubicBezTo>
                    <a:pt x="3011" y="546"/>
                    <a:pt x="3088" y="544"/>
                    <a:pt x="3091" y="534"/>
                  </a:cubicBezTo>
                  <a:cubicBezTo>
                    <a:pt x="3093" y="525"/>
                    <a:pt x="3069" y="525"/>
                    <a:pt x="3069" y="525"/>
                  </a:cubicBezTo>
                  <a:cubicBezTo>
                    <a:pt x="3000" y="536"/>
                    <a:pt x="3000" y="536"/>
                    <a:pt x="3000" y="536"/>
                  </a:cubicBezTo>
                  <a:cubicBezTo>
                    <a:pt x="3040" y="512"/>
                    <a:pt x="3040" y="512"/>
                    <a:pt x="3040" y="512"/>
                  </a:cubicBezTo>
                  <a:cubicBezTo>
                    <a:pt x="3040" y="512"/>
                    <a:pt x="3093" y="518"/>
                    <a:pt x="3077" y="504"/>
                  </a:cubicBezTo>
                  <a:cubicBezTo>
                    <a:pt x="3061" y="489"/>
                    <a:pt x="3035" y="489"/>
                    <a:pt x="3035" y="489"/>
                  </a:cubicBezTo>
                  <a:cubicBezTo>
                    <a:pt x="3009" y="504"/>
                    <a:pt x="3009" y="504"/>
                    <a:pt x="3009" y="504"/>
                  </a:cubicBezTo>
                  <a:cubicBezTo>
                    <a:pt x="2999" y="500"/>
                    <a:pt x="2999" y="500"/>
                    <a:pt x="2999" y="500"/>
                  </a:cubicBezTo>
                  <a:cubicBezTo>
                    <a:pt x="2971" y="520"/>
                    <a:pt x="2971" y="520"/>
                    <a:pt x="2971" y="520"/>
                  </a:cubicBezTo>
                  <a:cubicBezTo>
                    <a:pt x="2973" y="505"/>
                    <a:pt x="2973" y="505"/>
                    <a:pt x="2973" y="505"/>
                  </a:cubicBezTo>
                  <a:cubicBezTo>
                    <a:pt x="2959" y="517"/>
                    <a:pt x="2959" y="517"/>
                    <a:pt x="2959" y="517"/>
                  </a:cubicBezTo>
                  <a:cubicBezTo>
                    <a:pt x="2973" y="497"/>
                    <a:pt x="2973" y="497"/>
                    <a:pt x="2973" y="497"/>
                  </a:cubicBezTo>
                  <a:cubicBezTo>
                    <a:pt x="2973" y="497"/>
                    <a:pt x="2993" y="502"/>
                    <a:pt x="3003" y="493"/>
                  </a:cubicBezTo>
                  <a:cubicBezTo>
                    <a:pt x="3012" y="484"/>
                    <a:pt x="3012" y="470"/>
                    <a:pt x="3005" y="472"/>
                  </a:cubicBezTo>
                  <a:cubicBezTo>
                    <a:pt x="2999" y="473"/>
                    <a:pt x="2991" y="485"/>
                    <a:pt x="2991" y="485"/>
                  </a:cubicBezTo>
                  <a:cubicBezTo>
                    <a:pt x="2967" y="486"/>
                    <a:pt x="2967" y="486"/>
                    <a:pt x="2967" y="486"/>
                  </a:cubicBezTo>
                  <a:cubicBezTo>
                    <a:pt x="2952" y="493"/>
                    <a:pt x="2952" y="493"/>
                    <a:pt x="2952" y="493"/>
                  </a:cubicBezTo>
                  <a:cubicBezTo>
                    <a:pt x="2968" y="474"/>
                    <a:pt x="2968" y="474"/>
                    <a:pt x="2968" y="474"/>
                  </a:cubicBezTo>
                  <a:cubicBezTo>
                    <a:pt x="2988" y="474"/>
                    <a:pt x="2988" y="474"/>
                    <a:pt x="2988" y="474"/>
                  </a:cubicBezTo>
                  <a:cubicBezTo>
                    <a:pt x="2988" y="474"/>
                    <a:pt x="3012" y="465"/>
                    <a:pt x="2999" y="457"/>
                  </a:cubicBezTo>
                  <a:cubicBezTo>
                    <a:pt x="2985" y="449"/>
                    <a:pt x="2941" y="469"/>
                    <a:pt x="2941" y="469"/>
                  </a:cubicBezTo>
                  <a:cubicBezTo>
                    <a:pt x="2933" y="460"/>
                    <a:pt x="2933" y="460"/>
                    <a:pt x="2933" y="460"/>
                  </a:cubicBezTo>
                  <a:cubicBezTo>
                    <a:pt x="2917" y="472"/>
                    <a:pt x="2917" y="472"/>
                    <a:pt x="2917" y="472"/>
                  </a:cubicBezTo>
                  <a:cubicBezTo>
                    <a:pt x="2932" y="452"/>
                    <a:pt x="2932" y="452"/>
                    <a:pt x="2932" y="452"/>
                  </a:cubicBezTo>
                  <a:cubicBezTo>
                    <a:pt x="2895" y="465"/>
                    <a:pt x="2895" y="465"/>
                    <a:pt x="2895" y="465"/>
                  </a:cubicBezTo>
                  <a:cubicBezTo>
                    <a:pt x="2895" y="450"/>
                    <a:pt x="2895" y="450"/>
                    <a:pt x="2895" y="450"/>
                  </a:cubicBezTo>
                  <a:cubicBezTo>
                    <a:pt x="2895" y="450"/>
                    <a:pt x="2931" y="441"/>
                    <a:pt x="2931" y="437"/>
                  </a:cubicBezTo>
                  <a:cubicBezTo>
                    <a:pt x="2931" y="433"/>
                    <a:pt x="2881" y="442"/>
                    <a:pt x="2881" y="442"/>
                  </a:cubicBezTo>
                  <a:cubicBezTo>
                    <a:pt x="2880" y="434"/>
                    <a:pt x="2880" y="434"/>
                    <a:pt x="2880" y="434"/>
                  </a:cubicBezTo>
                  <a:cubicBezTo>
                    <a:pt x="2880" y="434"/>
                    <a:pt x="2928" y="424"/>
                    <a:pt x="2923" y="417"/>
                  </a:cubicBezTo>
                  <a:cubicBezTo>
                    <a:pt x="2917" y="410"/>
                    <a:pt x="2852" y="409"/>
                    <a:pt x="2844" y="406"/>
                  </a:cubicBezTo>
                  <a:cubicBezTo>
                    <a:pt x="2836" y="404"/>
                    <a:pt x="2820" y="406"/>
                    <a:pt x="2819" y="410"/>
                  </a:cubicBezTo>
                  <a:cubicBezTo>
                    <a:pt x="2817" y="414"/>
                    <a:pt x="2828" y="428"/>
                    <a:pt x="2828" y="428"/>
                  </a:cubicBezTo>
                  <a:cubicBezTo>
                    <a:pt x="2804" y="424"/>
                    <a:pt x="2804" y="424"/>
                    <a:pt x="2804" y="424"/>
                  </a:cubicBezTo>
                  <a:cubicBezTo>
                    <a:pt x="2807" y="442"/>
                    <a:pt x="2807" y="442"/>
                    <a:pt x="2807" y="442"/>
                  </a:cubicBezTo>
                  <a:cubicBezTo>
                    <a:pt x="2793" y="425"/>
                    <a:pt x="2793" y="425"/>
                    <a:pt x="2793" y="425"/>
                  </a:cubicBezTo>
                  <a:cubicBezTo>
                    <a:pt x="2768" y="441"/>
                    <a:pt x="2768" y="441"/>
                    <a:pt x="2768" y="441"/>
                  </a:cubicBezTo>
                  <a:cubicBezTo>
                    <a:pt x="2768" y="441"/>
                    <a:pt x="2773" y="426"/>
                    <a:pt x="2768" y="422"/>
                  </a:cubicBezTo>
                  <a:cubicBezTo>
                    <a:pt x="2763" y="418"/>
                    <a:pt x="2715" y="438"/>
                    <a:pt x="2715" y="438"/>
                  </a:cubicBezTo>
                  <a:cubicBezTo>
                    <a:pt x="2727" y="413"/>
                    <a:pt x="2727" y="413"/>
                    <a:pt x="2727" y="413"/>
                  </a:cubicBezTo>
                  <a:cubicBezTo>
                    <a:pt x="2727" y="413"/>
                    <a:pt x="2767" y="412"/>
                    <a:pt x="2767" y="402"/>
                  </a:cubicBezTo>
                  <a:cubicBezTo>
                    <a:pt x="2767" y="393"/>
                    <a:pt x="2753" y="381"/>
                    <a:pt x="2753" y="381"/>
                  </a:cubicBezTo>
                  <a:cubicBezTo>
                    <a:pt x="2753" y="381"/>
                    <a:pt x="2777" y="364"/>
                    <a:pt x="2761" y="361"/>
                  </a:cubicBezTo>
                  <a:cubicBezTo>
                    <a:pt x="2745" y="358"/>
                    <a:pt x="2699" y="362"/>
                    <a:pt x="2699" y="362"/>
                  </a:cubicBezTo>
                  <a:cubicBezTo>
                    <a:pt x="2684" y="373"/>
                    <a:pt x="2684" y="373"/>
                    <a:pt x="2684" y="373"/>
                  </a:cubicBezTo>
                  <a:cubicBezTo>
                    <a:pt x="2625" y="374"/>
                    <a:pt x="2625" y="374"/>
                    <a:pt x="2625" y="374"/>
                  </a:cubicBezTo>
                  <a:cubicBezTo>
                    <a:pt x="2632" y="385"/>
                    <a:pt x="2632" y="385"/>
                    <a:pt x="2632" y="385"/>
                  </a:cubicBezTo>
                  <a:cubicBezTo>
                    <a:pt x="2652" y="393"/>
                    <a:pt x="2652" y="393"/>
                    <a:pt x="2652" y="393"/>
                  </a:cubicBezTo>
                  <a:cubicBezTo>
                    <a:pt x="2623" y="385"/>
                    <a:pt x="2623" y="385"/>
                    <a:pt x="2623" y="385"/>
                  </a:cubicBezTo>
                  <a:cubicBezTo>
                    <a:pt x="2629" y="401"/>
                    <a:pt x="2629" y="401"/>
                    <a:pt x="2629" y="401"/>
                  </a:cubicBezTo>
                  <a:cubicBezTo>
                    <a:pt x="2629" y="401"/>
                    <a:pt x="2597" y="388"/>
                    <a:pt x="2588" y="400"/>
                  </a:cubicBezTo>
                  <a:cubicBezTo>
                    <a:pt x="2579" y="412"/>
                    <a:pt x="2596" y="424"/>
                    <a:pt x="2596" y="424"/>
                  </a:cubicBezTo>
                  <a:cubicBezTo>
                    <a:pt x="2599" y="441"/>
                    <a:pt x="2599" y="441"/>
                    <a:pt x="2599" y="441"/>
                  </a:cubicBezTo>
                  <a:cubicBezTo>
                    <a:pt x="2599" y="441"/>
                    <a:pt x="2579" y="429"/>
                    <a:pt x="2568" y="432"/>
                  </a:cubicBezTo>
                  <a:cubicBezTo>
                    <a:pt x="2557" y="434"/>
                    <a:pt x="2543" y="453"/>
                    <a:pt x="2555" y="454"/>
                  </a:cubicBezTo>
                  <a:cubicBezTo>
                    <a:pt x="2567" y="456"/>
                    <a:pt x="2571" y="462"/>
                    <a:pt x="2571" y="462"/>
                  </a:cubicBezTo>
                  <a:cubicBezTo>
                    <a:pt x="2540" y="477"/>
                    <a:pt x="2540" y="477"/>
                    <a:pt x="2540" y="477"/>
                  </a:cubicBezTo>
                  <a:cubicBezTo>
                    <a:pt x="2500" y="481"/>
                    <a:pt x="2500" y="481"/>
                    <a:pt x="2500" y="481"/>
                  </a:cubicBezTo>
                  <a:cubicBezTo>
                    <a:pt x="2500" y="481"/>
                    <a:pt x="2539" y="473"/>
                    <a:pt x="2539" y="464"/>
                  </a:cubicBezTo>
                  <a:cubicBezTo>
                    <a:pt x="2539" y="454"/>
                    <a:pt x="2515" y="453"/>
                    <a:pt x="2525" y="440"/>
                  </a:cubicBezTo>
                  <a:cubicBezTo>
                    <a:pt x="2536" y="426"/>
                    <a:pt x="2549" y="425"/>
                    <a:pt x="2549" y="425"/>
                  </a:cubicBezTo>
                  <a:cubicBezTo>
                    <a:pt x="2549" y="406"/>
                    <a:pt x="2549" y="406"/>
                    <a:pt x="2549" y="406"/>
                  </a:cubicBezTo>
                  <a:cubicBezTo>
                    <a:pt x="2549" y="406"/>
                    <a:pt x="2584" y="384"/>
                    <a:pt x="2596" y="378"/>
                  </a:cubicBezTo>
                  <a:cubicBezTo>
                    <a:pt x="2608" y="373"/>
                    <a:pt x="2653" y="366"/>
                    <a:pt x="2645" y="362"/>
                  </a:cubicBezTo>
                  <a:cubicBezTo>
                    <a:pt x="2637" y="358"/>
                    <a:pt x="2591" y="357"/>
                    <a:pt x="2565" y="358"/>
                  </a:cubicBezTo>
                  <a:cubicBezTo>
                    <a:pt x="2540" y="360"/>
                    <a:pt x="2472" y="401"/>
                    <a:pt x="2472" y="401"/>
                  </a:cubicBezTo>
                  <a:cubicBezTo>
                    <a:pt x="2472" y="401"/>
                    <a:pt x="2443" y="414"/>
                    <a:pt x="2433" y="416"/>
                  </a:cubicBezTo>
                  <a:cubicBezTo>
                    <a:pt x="2424" y="417"/>
                    <a:pt x="2420" y="428"/>
                    <a:pt x="2420" y="428"/>
                  </a:cubicBezTo>
                  <a:cubicBezTo>
                    <a:pt x="2420" y="428"/>
                    <a:pt x="2373" y="454"/>
                    <a:pt x="2391" y="461"/>
                  </a:cubicBezTo>
                  <a:cubicBezTo>
                    <a:pt x="2408" y="468"/>
                    <a:pt x="2460" y="464"/>
                    <a:pt x="2453" y="473"/>
                  </a:cubicBezTo>
                  <a:cubicBezTo>
                    <a:pt x="2447" y="482"/>
                    <a:pt x="2360" y="481"/>
                    <a:pt x="2381" y="496"/>
                  </a:cubicBezTo>
                  <a:cubicBezTo>
                    <a:pt x="2403" y="510"/>
                    <a:pt x="2429" y="513"/>
                    <a:pt x="2429" y="513"/>
                  </a:cubicBezTo>
                  <a:cubicBezTo>
                    <a:pt x="2460" y="501"/>
                    <a:pt x="2460" y="501"/>
                    <a:pt x="2460" y="501"/>
                  </a:cubicBezTo>
                  <a:cubicBezTo>
                    <a:pt x="2460" y="501"/>
                    <a:pt x="2451" y="517"/>
                    <a:pt x="2473" y="517"/>
                  </a:cubicBezTo>
                  <a:cubicBezTo>
                    <a:pt x="2496" y="517"/>
                    <a:pt x="2584" y="536"/>
                    <a:pt x="2595" y="530"/>
                  </a:cubicBezTo>
                  <a:cubicBezTo>
                    <a:pt x="2605" y="525"/>
                    <a:pt x="2581" y="513"/>
                    <a:pt x="2581" y="513"/>
                  </a:cubicBezTo>
                  <a:cubicBezTo>
                    <a:pt x="2581" y="513"/>
                    <a:pt x="2648" y="520"/>
                    <a:pt x="2659" y="521"/>
                  </a:cubicBezTo>
                  <a:cubicBezTo>
                    <a:pt x="2669" y="522"/>
                    <a:pt x="2696" y="533"/>
                    <a:pt x="2705" y="528"/>
                  </a:cubicBezTo>
                  <a:cubicBezTo>
                    <a:pt x="2715" y="522"/>
                    <a:pt x="2696" y="502"/>
                    <a:pt x="2696" y="502"/>
                  </a:cubicBezTo>
                  <a:cubicBezTo>
                    <a:pt x="2727" y="496"/>
                    <a:pt x="2727" y="496"/>
                    <a:pt x="2727" y="496"/>
                  </a:cubicBezTo>
                  <a:cubicBezTo>
                    <a:pt x="2727" y="496"/>
                    <a:pt x="2735" y="518"/>
                    <a:pt x="2739" y="517"/>
                  </a:cubicBezTo>
                  <a:cubicBezTo>
                    <a:pt x="2743" y="516"/>
                    <a:pt x="2757" y="532"/>
                    <a:pt x="2757" y="532"/>
                  </a:cubicBezTo>
                  <a:cubicBezTo>
                    <a:pt x="2777" y="525"/>
                    <a:pt x="2777" y="525"/>
                    <a:pt x="2777" y="525"/>
                  </a:cubicBezTo>
                  <a:cubicBezTo>
                    <a:pt x="2777" y="525"/>
                    <a:pt x="2769" y="545"/>
                    <a:pt x="2773" y="546"/>
                  </a:cubicBezTo>
                  <a:cubicBezTo>
                    <a:pt x="2777" y="548"/>
                    <a:pt x="2807" y="554"/>
                    <a:pt x="2807" y="554"/>
                  </a:cubicBezTo>
                  <a:cubicBezTo>
                    <a:pt x="2807" y="554"/>
                    <a:pt x="2785" y="573"/>
                    <a:pt x="2793" y="573"/>
                  </a:cubicBezTo>
                  <a:cubicBezTo>
                    <a:pt x="2801" y="573"/>
                    <a:pt x="2820" y="573"/>
                    <a:pt x="2820" y="573"/>
                  </a:cubicBezTo>
                  <a:cubicBezTo>
                    <a:pt x="2816" y="590"/>
                    <a:pt x="2816" y="590"/>
                    <a:pt x="2816" y="590"/>
                  </a:cubicBezTo>
                  <a:cubicBezTo>
                    <a:pt x="2816" y="590"/>
                    <a:pt x="2849" y="594"/>
                    <a:pt x="2849" y="610"/>
                  </a:cubicBezTo>
                  <a:cubicBezTo>
                    <a:pt x="2849" y="626"/>
                    <a:pt x="2827" y="660"/>
                    <a:pt x="2821" y="661"/>
                  </a:cubicBezTo>
                  <a:cubicBezTo>
                    <a:pt x="2816" y="662"/>
                    <a:pt x="2728" y="701"/>
                    <a:pt x="2728" y="701"/>
                  </a:cubicBezTo>
                  <a:cubicBezTo>
                    <a:pt x="2728" y="701"/>
                    <a:pt x="2756" y="720"/>
                    <a:pt x="2741" y="726"/>
                  </a:cubicBezTo>
                  <a:cubicBezTo>
                    <a:pt x="2727" y="733"/>
                    <a:pt x="2707" y="734"/>
                    <a:pt x="2707" y="734"/>
                  </a:cubicBezTo>
                  <a:cubicBezTo>
                    <a:pt x="2655" y="741"/>
                    <a:pt x="2655" y="741"/>
                    <a:pt x="2655" y="741"/>
                  </a:cubicBezTo>
                  <a:cubicBezTo>
                    <a:pt x="2649" y="756"/>
                    <a:pt x="2649" y="756"/>
                    <a:pt x="2649" y="756"/>
                  </a:cubicBezTo>
                  <a:cubicBezTo>
                    <a:pt x="2640" y="742"/>
                    <a:pt x="2640" y="742"/>
                    <a:pt x="2640" y="742"/>
                  </a:cubicBezTo>
                  <a:cubicBezTo>
                    <a:pt x="2640" y="742"/>
                    <a:pt x="2613" y="733"/>
                    <a:pt x="2600" y="736"/>
                  </a:cubicBezTo>
                  <a:cubicBezTo>
                    <a:pt x="2587" y="738"/>
                    <a:pt x="2588" y="750"/>
                    <a:pt x="2588" y="750"/>
                  </a:cubicBezTo>
                  <a:cubicBezTo>
                    <a:pt x="2588" y="750"/>
                    <a:pt x="2543" y="760"/>
                    <a:pt x="2543" y="776"/>
                  </a:cubicBezTo>
                  <a:cubicBezTo>
                    <a:pt x="2543" y="800"/>
                    <a:pt x="2577" y="794"/>
                    <a:pt x="2604" y="785"/>
                  </a:cubicBezTo>
                  <a:cubicBezTo>
                    <a:pt x="2631" y="776"/>
                    <a:pt x="2637" y="777"/>
                    <a:pt x="2637" y="777"/>
                  </a:cubicBezTo>
                  <a:cubicBezTo>
                    <a:pt x="2637" y="777"/>
                    <a:pt x="2656" y="790"/>
                    <a:pt x="2663" y="785"/>
                  </a:cubicBezTo>
                  <a:cubicBezTo>
                    <a:pt x="2669" y="780"/>
                    <a:pt x="2665" y="769"/>
                    <a:pt x="2665" y="769"/>
                  </a:cubicBezTo>
                  <a:cubicBezTo>
                    <a:pt x="2681" y="754"/>
                    <a:pt x="2681" y="754"/>
                    <a:pt x="2681" y="754"/>
                  </a:cubicBezTo>
                  <a:cubicBezTo>
                    <a:pt x="2681" y="754"/>
                    <a:pt x="2668" y="766"/>
                    <a:pt x="2677" y="769"/>
                  </a:cubicBezTo>
                  <a:cubicBezTo>
                    <a:pt x="2687" y="772"/>
                    <a:pt x="2721" y="772"/>
                    <a:pt x="2721" y="772"/>
                  </a:cubicBezTo>
                  <a:cubicBezTo>
                    <a:pt x="2721" y="772"/>
                    <a:pt x="2707" y="778"/>
                    <a:pt x="2708" y="785"/>
                  </a:cubicBezTo>
                  <a:cubicBezTo>
                    <a:pt x="2709" y="792"/>
                    <a:pt x="2731" y="796"/>
                    <a:pt x="2731" y="796"/>
                  </a:cubicBezTo>
                  <a:cubicBezTo>
                    <a:pt x="2731" y="796"/>
                    <a:pt x="2717" y="805"/>
                    <a:pt x="2728" y="812"/>
                  </a:cubicBezTo>
                  <a:cubicBezTo>
                    <a:pt x="2739" y="818"/>
                    <a:pt x="2763" y="818"/>
                    <a:pt x="2763" y="818"/>
                  </a:cubicBezTo>
                  <a:cubicBezTo>
                    <a:pt x="2732" y="829"/>
                    <a:pt x="2732" y="829"/>
                    <a:pt x="2732" y="829"/>
                  </a:cubicBezTo>
                  <a:cubicBezTo>
                    <a:pt x="2732" y="829"/>
                    <a:pt x="2737" y="850"/>
                    <a:pt x="2743" y="849"/>
                  </a:cubicBezTo>
                  <a:cubicBezTo>
                    <a:pt x="2748" y="848"/>
                    <a:pt x="2759" y="841"/>
                    <a:pt x="2759" y="841"/>
                  </a:cubicBezTo>
                  <a:cubicBezTo>
                    <a:pt x="2759" y="841"/>
                    <a:pt x="2761" y="856"/>
                    <a:pt x="2771" y="857"/>
                  </a:cubicBezTo>
                  <a:cubicBezTo>
                    <a:pt x="2780" y="858"/>
                    <a:pt x="2801" y="861"/>
                    <a:pt x="2801" y="861"/>
                  </a:cubicBezTo>
                  <a:cubicBezTo>
                    <a:pt x="2801" y="861"/>
                    <a:pt x="2800" y="878"/>
                    <a:pt x="2816" y="882"/>
                  </a:cubicBezTo>
                  <a:cubicBezTo>
                    <a:pt x="2832" y="886"/>
                    <a:pt x="2843" y="878"/>
                    <a:pt x="2857" y="886"/>
                  </a:cubicBezTo>
                  <a:cubicBezTo>
                    <a:pt x="2872" y="894"/>
                    <a:pt x="2908" y="909"/>
                    <a:pt x="2908" y="909"/>
                  </a:cubicBezTo>
                  <a:cubicBezTo>
                    <a:pt x="2908" y="909"/>
                    <a:pt x="2919" y="889"/>
                    <a:pt x="2907" y="876"/>
                  </a:cubicBezTo>
                  <a:cubicBezTo>
                    <a:pt x="2895" y="862"/>
                    <a:pt x="2875" y="850"/>
                    <a:pt x="2875" y="850"/>
                  </a:cubicBezTo>
                  <a:cubicBezTo>
                    <a:pt x="2875" y="850"/>
                    <a:pt x="2855" y="825"/>
                    <a:pt x="2860" y="817"/>
                  </a:cubicBezTo>
                  <a:cubicBezTo>
                    <a:pt x="2865" y="809"/>
                    <a:pt x="2888" y="832"/>
                    <a:pt x="2888" y="832"/>
                  </a:cubicBezTo>
                  <a:cubicBezTo>
                    <a:pt x="2888" y="812"/>
                    <a:pt x="2888" y="812"/>
                    <a:pt x="2888" y="812"/>
                  </a:cubicBezTo>
                  <a:cubicBezTo>
                    <a:pt x="2888" y="812"/>
                    <a:pt x="2897" y="837"/>
                    <a:pt x="2907" y="837"/>
                  </a:cubicBezTo>
                  <a:cubicBezTo>
                    <a:pt x="2916" y="837"/>
                    <a:pt x="2931" y="833"/>
                    <a:pt x="2931" y="833"/>
                  </a:cubicBezTo>
                  <a:cubicBezTo>
                    <a:pt x="2931" y="833"/>
                    <a:pt x="2927" y="854"/>
                    <a:pt x="2937" y="853"/>
                  </a:cubicBezTo>
                  <a:cubicBezTo>
                    <a:pt x="2948" y="852"/>
                    <a:pt x="2952" y="864"/>
                    <a:pt x="2952" y="864"/>
                  </a:cubicBezTo>
                  <a:cubicBezTo>
                    <a:pt x="2965" y="849"/>
                    <a:pt x="2965" y="849"/>
                    <a:pt x="2965" y="849"/>
                  </a:cubicBezTo>
                  <a:cubicBezTo>
                    <a:pt x="2965" y="849"/>
                    <a:pt x="2975" y="861"/>
                    <a:pt x="2980" y="858"/>
                  </a:cubicBezTo>
                  <a:cubicBezTo>
                    <a:pt x="2985" y="856"/>
                    <a:pt x="2979" y="840"/>
                    <a:pt x="2979" y="840"/>
                  </a:cubicBezTo>
                  <a:cubicBezTo>
                    <a:pt x="2989" y="809"/>
                    <a:pt x="2989" y="809"/>
                    <a:pt x="2989" y="809"/>
                  </a:cubicBezTo>
                  <a:cubicBezTo>
                    <a:pt x="2989" y="809"/>
                    <a:pt x="2989" y="836"/>
                    <a:pt x="2997" y="836"/>
                  </a:cubicBezTo>
                  <a:cubicBezTo>
                    <a:pt x="3005" y="836"/>
                    <a:pt x="3009" y="808"/>
                    <a:pt x="3009" y="808"/>
                  </a:cubicBezTo>
                  <a:cubicBezTo>
                    <a:pt x="2995" y="792"/>
                    <a:pt x="2995" y="792"/>
                    <a:pt x="2995" y="792"/>
                  </a:cubicBezTo>
                  <a:cubicBezTo>
                    <a:pt x="3009" y="788"/>
                    <a:pt x="3009" y="788"/>
                    <a:pt x="3009" y="788"/>
                  </a:cubicBezTo>
                  <a:cubicBezTo>
                    <a:pt x="2997" y="778"/>
                    <a:pt x="2997" y="778"/>
                    <a:pt x="2997" y="778"/>
                  </a:cubicBezTo>
                  <a:cubicBezTo>
                    <a:pt x="2999" y="765"/>
                    <a:pt x="2999" y="765"/>
                    <a:pt x="2999" y="765"/>
                  </a:cubicBezTo>
                  <a:cubicBezTo>
                    <a:pt x="2979" y="768"/>
                    <a:pt x="2979" y="768"/>
                    <a:pt x="2979" y="768"/>
                  </a:cubicBezTo>
                  <a:cubicBezTo>
                    <a:pt x="2979" y="757"/>
                    <a:pt x="2979" y="757"/>
                    <a:pt x="2979" y="757"/>
                  </a:cubicBezTo>
                  <a:cubicBezTo>
                    <a:pt x="2964" y="757"/>
                    <a:pt x="2964" y="757"/>
                    <a:pt x="2964" y="757"/>
                  </a:cubicBezTo>
                  <a:cubicBezTo>
                    <a:pt x="2963" y="724"/>
                    <a:pt x="2963" y="724"/>
                    <a:pt x="2963" y="724"/>
                  </a:cubicBezTo>
                  <a:cubicBezTo>
                    <a:pt x="2941" y="725"/>
                    <a:pt x="2941" y="725"/>
                    <a:pt x="2941" y="725"/>
                  </a:cubicBezTo>
                  <a:cubicBezTo>
                    <a:pt x="2941" y="725"/>
                    <a:pt x="2929" y="705"/>
                    <a:pt x="2941" y="702"/>
                  </a:cubicBezTo>
                  <a:cubicBezTo>
                    <a:pt x="2953" y="700"/>
                    <a:pt x="2961" y="717"/>
                    <a:pt x="2969" y="714"/>
                  </a:cubicBezTo>
                  <a:cubicBezTo>
                    <a:pt x="2977" y="712"/>
                    <a:pt x="2976" y="686"/>
                    <a:pt x="2976" y="686"/>
                  </a:cubicBezTo>
                  <a:cubicBezTo>
                    <a:pt x="2991" y="690"/>
                    <a:pt x="2991" y="690"/>
                    <a:pt x="2991" y="690"/>
                  </a:cubicBezTo>
                  <a:cubicBezTo>
                    <a:pt x="3016" y="678"/>
                    <a:pt x="3016" y="678"/>
                    <a:pt x="3016" y="678"/>
                  </a:cubicBezTo>
                  <a:cubicBezTo>
                    <a:pt x="3016" y="678"/>
                    <a:pt x="3017" y="710"/>
                    <a:pt x="3024" y="704"/>
                  </a:cubicBezTo>
                  <a:cubicBezTo>
                    <a:pt x="3031" y="697"/>
                    <a:pt x="3044" y="697"/>
                    <a:pt x="3044" y="697"/>
                  </a:cubicBezTo>
                  <a:cubicBezTo>
                    <a:pt x="3036" y="709"/>
                    <a:pt x="3036" y="709"/>
                    <a:pt x="3036" y="709"/>
                  </a:cubicBezTo>
                  <a:cubicBezTo>
                    <a:pt x="3051" y="710"/>
                    <a:pt x="3051" y="710"/>
                    <a:pt x="3051" y="710"/>
                  </a:cubicBezTo>
                  <a:cubicBezTo>
                    <a:pt x="3044" y="729"/>
                    <a:pt x="3044" y="729"/>
                    <a:pt x="3044" y="729"/>
                  </a:cubicBezTo>
                  <a:cubicBezTo>
                    <a:pt x="3044" y="729"/>
                    <a:pt x="3067" y="770"/>
                    <a:pt x="3083" y="760"/>
                  </a:cubicBezTo>
                  <a:cubicBezTo>
                    <a:pt x="3099" y="749"/>
                    <a:pt x="3101" y="724"/>
                    <a:pt x="3101" y="724"/>
                  </a:cubicBezTo>
                  <a:cubicBezTo>
                    <a:pt x="3108" y="714"/>
                    <a:pt x="3108" y="714"/>
                    <a:pt x="3108" y="714"/>
                  </a:cubicBezTo>
                  <a:cubicBezTo>
                    <a:pt x="3108" y="714"/>
                    <a:pt x="3127" y="730"/>
                    <a:pt x="3140" y="721"/>
                  </a:cubicBezTo>
                  <a:cubicBezTo>
                    <a:pt x="3153" y="712"/>
                    <a:pt x="3152" y="694"/>
                    <a:pt x="3152" y="694"/>
                  </a:cubicBezTo>
                  <a:cubicBezTo>
                    <a:pt x="3152" y="694"/>
                    <a:pt x="3187" y="704"/>
                    <a:pt x="3201" y="688"/>
                  </a:cubicBezTo>
                  <a:cubicBezTo>
                    <a:pt x="3216" y="672"/>
                    <a:pt x="3177" y="661"/>
                    <a:pt x="3172" y="665"/>
                  </a:cubicBezTo>
                  <a:close/>
                  <a:moveTo>
                    <a:pt x="2983" y="872"/>
                  </a:moveTo>
                  <a:cubicBezTo>
                    <a:pt x="2963" y="876"/>
                    <a:pt x="2963" y="876"/>
                    <a:pt x="2963" y="876"/>
                  </a:cubicBezTo>
                  <a:cubicBezTo>
                    <a:pt x="2960" y="885"/>
                    <a:pt x="2960" y="885"/>
                    <a:pt x="2960" y="885"/>
                  </a:cubicBezTo>
                  <a:cubicBezTo>
                    <a:pt x="2983" y="882"/>
                    <a:pt x="2983" y="882"/>
                    <a:pt x="2983" y="882"/>
                  </a:cubicBezTo>
                  <a:lnTo>
                    <a:pt x="2983" y="872"/>
                  </a:lnTo>
                  <a:close/>
                  <a:moveTo>
                    <a:pt x="2758" y="861"/>
                  </a:moveTo>
                  <a:cubicBezTo>
                    <a:pt x="2746" y="862"/>
                    <a:pt x="2747" y="878"/>
                    <a:pt x="2761" y="878"/>
                  </a:cubicBezTo>
                  <a:cubicBezTo>
                    <a:pt x="2785" y="878"/>
                    <a:pt x="2771" y="859"/>
                    <a:pt x="2758" y="861"/>
                  </a:cubicBezTo>
                  <a:close/>
                  <a:moveTo>
                    <a:pt x="2555" y="832"/>
                  </a:moveTo>
                  <a:cubicBezTo>
                    <a:pt x="2565" y="822"/>
                    <a:pt x="2540" y="818"/>
                    <a:pt x="2540" y="818"/>
                  </a:cubicBezTo>
                  <a:cubicBezTo>
                    <a:pt x="2540" y="818"/>
                    <a:pt x="2540" y="847"/>
                    <a:pt x="2555" y="832"/>
                  </a:cubicBezTo>
                  <a:close/>
                  <a:moveTo>
                    <a:pt x="2800" y="969"/>
                  </a:moveTo>
                  <a:cubicBezTo>
                    <a:pt x="2777" y="971"/>
                    <a:pt x="2777" y="971"/>
                    <a:pt x="2777" y="971"/>
                  </a:cubicBezTo>
                  <a:cubicBezTo>
                    <a:pt x="2801" y="987"/>
                    <a:pt x="2801" y="987"/>
                    <a:pt x="2801" y="987"/>
                  </a:cubicBezTo>
                  <a:cubicBezTo>
                    <a:pt x="2820" y="978"/>
                    <a:pt x="2800" y="969"/>
                    <a:pt x="2800" y="969"/>
                  </a:cubicBezTo>
                  <a:close/>
                  <a:moveTo>
                    <a:pt x="2779" y="582"/>
                  </a:moveTo>
                  <a:cubicBezTo>
                    <a:pt x="2752" y="576"/>
                    <a:pt x="2779" y="594"/>
                    <a:pt x="2779" y="594"/>
                  </a:cubicBezTo>
                  <a:cubicBezTo>
                    <a:pt x="2795" y="592"/>
                    <a:pt x="2807" y="588"/>
                    <a:pt x="2779" y="582"/>
                  </a:cubicBezTo>
                  <a:close/>
                  <a:moveTo>
                    <a:pt x="2779" y="626"/>
                  </a:moveTo>
                  <a:cubicBezTo>
                    <a:pt x="2821" y="624"/>
                    <a:pt x="2821" y="624"/>
                    <a:pt x="2821" y="624"/>
                  </a:cubicBezTo>
                  <a:cubicBezTo>
                    <a:pt x="2821" y="613"/>
                    <a:pt x="2821" y="613"/>
                    <a:pt x="2821" y="613"/>
                  </a:cubicBezTo>
                  <a:cubicBezTo>
                    <a:pt x="2791" y="615"/>
                    <a:pt x="2791" y="615"/>
                    <a:pt x="2791" y="615"/>
                  </a:cubicBezTo>
                  <a:lnTo>
                    <a:pt x="2779" y="626"/>
                  </a:lnTo>
                  <a:close/>
                  <a:moveTo>
                    <a:pt x="3715" y="26"/>
                  </a:moveTo>
                  <a:cubicBezTo>
                    <a:pt x="3713" y="23"/>
                    <a:pt x="3658" y="28"/>
                    <a:pt x="3658" y="28"/>
                  </a:cubicBezTo>
                  <a:cubicBezTo>
                    <a:pt x="3660" y="18"/>
                    <a:pt x="3660" y="18"/>
                    <a:pt x="3660" y="18"/>
                  </a:cubicBezTo>
                  <a:cubicBezTo>
                    <a:pt x="3660" y="18"/>
                    <a:pt x="3625" y="10"/>
                    <a:pt x="3612" y="10"/>
                  </a:cubicBezTo>
                  <a:cubicBezTo>
                    <a:pt x="3599" y="10"/>
                    <a:pt x="3527" y="25"/>
                    <a:pt x="3527" y="25"/>
                  </a:cubicBezTo>
                  <a:cubicBezTo>
                    <a:pt x="3560" y="10"/>
                    <a:pt x="3560" y="10"/>
                    <a:pt x="3560" y="10"/>
                  </a:cubicBezTo>
                  <a:cubicBezTo>
                    <a:pt x="3515" y="12"/>
                    <a:pt x="3515" y="12"/>
                    <a:pt x="3515" y="12"/>
                  </a:cubicBezTo>
                  <a:cubicBezTo>
                    <a:pt x="3515" y="12"/>
                    <a:pt x="3479" y="0"/>
                    <a:pt x="3469" y="2"/>
                  </a:cubicBezTo>
                  <a:cubicBezTo>
                    <a:pt x="3458" y="4"/>
                    <a:pt x="3453" y="15"/>
                    <a:pt x="3453" y="15"/>
                  </a:cubicBezTo>
                  <a:cubicBezTo>
                    <a:pt x="3453" y="15"/>
                    <a:pt x="3427" y="3"/>
                    <a:pt x="3418" y="3"/>
                  </a:cubicBezTo>
                  <a:cubicBezTo>
                    <a:pt x="3409" y="3"/>
                    <a:pt x="3389" y="18"/>
                    <a:pt x="3389" y="18"/>
                  </a:cubicBezTo>
                  <a:cubicBezTo>
                    <a:pt x="3363" y="10"/>
                    <a:pt x="3363" y="10"/>
                    <a:pt x="3363" y="10"/>
                  </a:cubicBezTo>
                  <a:cubicBezTo>
                    <a:pt x="3290" y="7"/>
                    <a:pt x="3290" y="7"/>
                    <a:pt x="3290" y="7"/>
                  </a:cubicBezTo>
                  <a:cubicBezTo>
                    <a:pt x="3308" y="25"/>
                    <a:pt x="3308" y="25"/>
                    <a:pt x="3308" y="25"/>
                  </a:cubicBezTo>
                  <a:cubicBezTo>
                    <a:pt x="3266" y="11"/>
                    <a:pt x="3266" y="11"/>
                    <a:pt x="3266" y="11"/>
                  </a:cubicBezTo>
                  <a:cubicBezTo>
                    <a:pt x="3225" y="18"/>
                    <a:pt x="3225" y="18"/>
                    <a:pt x="3225" y="18"/>
                  </a:cubicBezTo>
                  <a:cubicBezTo>
                    <a:pt x="3225" y="18"/>
                    <a:pt x="3195" y="12"/>
                    <a:pt x="3179" y="12"/>
                  </a:cubicBezTo>
                  <a:cubicBezTo>
                    <a:pt x="3163" y="12"/>
                    <a:pt x="3114" y="24"/>
                    <a:pt x="3114" y="24"/>
                  </a:cubicBezTo>
                  <a:cubicBezTo>
                    <a:pt x="3172" y="42"/>
                    <a:pt x="3172" y="42"/>
                    <a:pt x="3172" y="42"/>
                  </a:cubicBezTo>
                  <a:cubicBezTo>
                    <a:pt x="3114" y="34"/>
                    <a:pt x="3114" y="34"/>
                    <a:pt x="3114" y="34"/>
                  </a:cubicBezTo>
                  <a:cubicBezTo>
                    <a:pt x="3114" y="34"/>
                    <a:pt x="3059" y="23"/>
                    <a:pt x="3034" y="25"/>
                  </a:cubicBezTo>
                  <a:cubicBezTo>
                    <a:pt x="3010" y="28"/>
                    <a:pt x="3018" y="42"/>
                    <a:pt x="3018" y="42"/>
                  </a:cubicBezTo>
                  <a:cubicBezTo>
                    <a:pt x="3018" y="42"/>
                    <a:pt x="2956" y="36"/>
                    <a:pt x="2943" y="36"/>
                  </a:cubicBezTo>
                  <a:cubicBezTo>
                    <a:pt x="2930" y="36"/>
                    <a:pt x="2830" y="46"/>
                    <a:pt x="2826" y="48"/>
                  </a:cubicBezTo>
                  <a:cubicBezTo>
                    <a:pt x="2823" y="50"/>
                    <a:pt x="2849" y="56"/>
                    <a:pt x="2849" y="56"/>
                  </a:cubicBezTo>
                  <a:cubicBezTo>
                    <a:pt x="2905" y="59"/>
                    <a:pt x="2905" y="59"/>
                    <a:pt x="2905" y="59"/>
                  </a:cubicBezTo>
                  <a:cubicBezTo>
                    <a:pt x="2850" y="67"/>
                    <a:pt x="2850" y="67"/>
                    <a:pt x="2850" y="67"/>
                  </a:cubicBezTo>
                  <a:cubicBezTo>
                    <a:pt x="2850" y="67"/>
                    <a:pt x="2870" y="76"/>
                    <a:pt x="2884" y="76"/>
                  </a:cubicBezTo>
                  <a:cubicBezTo>
                    <a:pt x="2898" y="76"/>
                    <a:pt x="2935" y="70"/>
                    <a:pt x="2935" y="70"/>
                  </a:cubicBezTo>
                  <a:cubicBezTo>
                    <a:pt x="2935" y="70"/>
                    <a:pt x="2960" y="62"/>
                    <a:pt x="2978" y="62"/>
                  </a:cubicBezTo>
                  <a:cubicBezTo>
                    <a:pt x="2997" y="62"/>
                    <a:pt x="3040" y="71"/>
                    <a:pt x="3040" y="71"/>
                  </a:cubicBezTo>
                  <a:cubicBezTo>
                    <a:pt x="3040" y="71"/>
                    <a:pt x="2989" y="72"/>
                    <a:pt x="2977" y="73"/>
                  </a:cubicBezTo>
                  <a:cubicBezTo>
                    <a:pt x="2965" y="74"/>
                    <a:pt x="2930" y="87"/>
                    <a:pt x="2930" y="87"/>
                  </a:cubicBezTo>
                  <a:cubicBezTo>
                    <a:pt x="2930" y="87"/>
                    <a:pt x="2958" y="87"/>
                    <a:pt x="2979" y="89"/>
                  </a:cubicBezTo>
                  <a:cubicBezTo>
                    <a:pt x="3001" y="91"/>
                    <a:pt x="3006" y="83"/>
                    <a:pt x="3006" y="83"/>
                  </a:cubicBezTo>
                  <a:cubicBezTo>
                    <a:pt x="3050" y="83"/>
                    <a:pt x="3050" y="83"/>
                    <a:pt x="3050" y="83"/>
                  </a:cubicBezTo>
                  <a:cubicBezTo>
                    <a:pt x="3050" y="83"/>
                    <a:pt x="3064" y="84"/>
                    <a:pt x="3081" y="84"/>
                  </a:cubicBezTo>
                  <a:cubicBezTo>
                    <a:pt x="3098" y="84"/>
                    <a:pt x="3138" y="73"/>
                    <a:pt x="3142" y="70"/>
                  </a:cubicBezTo>
                  <a:cubicBezTo>
                    <a:pt x="3147" y="66"/>
                    <a:pt x="3173" y="63"/>
                    <a:pt x="3186" y="59"/>
                  </a:cubicBezTo>
                  <a:cubicBezTo>
                    <a:pt x="3199" y="54"/>
                    <a:pt x="3220" y="59"/>
                    <a:pt x="3220" y="59"/>
                  </a:cubicBezTo>
                  <a:cubicBezTo>
                    <a:pt x="3162" y="76"/>
                    <a:pt x="3162" y="76"/>
                    <a:pt x="3162" y="76"/>
                  </a:cubicBezTo>
                  <a:cubicBezTo>
                    <a:pt x="3185" y="77"/>
                    <a:pt x="3185" y="77"/>
                    <a:pt x="3185" y="77"/>
                  </a:cubicBezTo>
                  <a:cubicBezTo>
                    <a:pt x="3153" y="87"/>
                    <a:pt x="3153" y="87"/>
                    <a:pt x="3153" y="87"/>
                  </a:cubicBezTo>
                  <a:cubicBezTo>
                    <a:pt x="3153" y="87"/>
                    <a:pt x="3040" y="92"/>
                    <a:pt x="3027" y="92"/>
                  </a:cubicBezTo>
                  <a:cubicBezTo>
                    <a:pt x="3014" y="92"/>
                    <a:pt x="3014" y="104"/>
                    <a:pt x="3014" y="104"/>
                  </a:cubicBezTo>
                  <a:cubicBezTo>
                    <a:pt x="3065" y="119"/>
                    <a:pt x="3065" y="119"/>
                    <a:pt x="3065" y="119"/>
                  </a:cubicBezTo>
                  <a:cubicBezTo>
                    <a:pt x="3065" y="119"/>
                    <a:pt x="3045" y="125"/>
                    <a:pt x="3033" y="125"/>
                  </a:cubicBezTo>
                  <a:cubicBezTo>
                    <a:pt x="3022" y="125"/>
                    <a:pt x="2974" y="99"/>
                    <a:pt x="2974" y="99"/>
                  </a:cubicBezTo>
                  <a:cubicBezTo>
                    <a:pt x="2974" y="99"/>
                    <a:pt x="2925" y="100"/>
                    <a:pt x="2912" y="100"/>
                  </a:cubicBezTo>
                  <a:cubicBezTo>
                    <a:pt x="2899" y="100"/>
                    <a:pt x="2891" y="115"/>
                    <a:pt x="2891" y="115"/>
                  </a:cubicBezTo>
                  <a:cubicBezTo>
                    <a:pt x="2912" y="126"/>
                    <a:pt x="2912" y="126"/>
                    <a:pt x="2912" y="126"/>
                  </a:cubicBezTo>
                  <a:cubicBezTo>
                    <a:pt x="2912" y="126"/>
                    <a:pt x="2923" y="142"/>
                    <a:pt x="2940" y="145"/>
                  </a:cubicBezTo>
                  <a:cubicBezTo>
                    <a:pt x="2956" y="148"/>
                    <a:pt x="2989" y="144"/>
                    <a:pt x="2989" y="144"/>
                  </a:cubicBezTo>
                  <a:cubicBezTo>
                    <a:pt x="2989" y="144"/>
                    <a:pt x="2981" y="153"/>
                    <a:pt x="2964" y="155"/>
                  </a:cubicBezTo>
                  <a:cubicBezTo>
                    <a:pt x="2948" y="157"/>
                    <a:pt x="2917" y="151"/>
                    <a:pt x="2909" y="149"/>
                  </a:cubicBezTo>
                  <a:cubicBezTo>
                    <a:pt x="2902" y="147"/>
                    <a:pt x="2846" y="157"/>
                    <a:pt x="2828" y="157"/>
                  </a:cubicBezTo>
                  <a:cubicBezTo>
                    <a:pt x="2809" y="157"/>
                    <a:pt x="2774" y="182"/>
                    <a:pt x="2774" y="182"/>
                  </a:cubicBezTo>
                  <a:cubicBezTo>
                    <a:pt x="2823" y="174"/>
                    <a:pt x="2823" y="174"/>
                    <a:pt x="2823" y="174"/>
                  </a:cubicBezTo>
                  <a:cubicBezTo>
                    <a:pt x="2821" y="186"/>
                    <a:pt x="2821" y="186"/>
                    <a:pt x="2821" y="186"/>
                  </a:cubicBezTo>
                  <a:cubicBezTo>
                    <a:pt x="2863" y="174"/>
                    <a:pt x="2863" y="174"/>
                    <a:pt x="2863" y="174"/>
                  </a:cubicBezTo>
                  <a:cubicBezTo>
                    <a:pt x="2816" y="192"/>
                    <a:pt x="2816" y="192"/>
                    <a:pt x="2816" y="192"/>
                  </a:cubicBezTo>
                  <a:cubicBezTo>
                    <a:pt x="2816" y="192"/>
                    <a:pt x="2824" y="203"/>
                    <a:pt x="2840" y="203"/>
                  </a:cubicBezTo>
                  <a:cubicBezTo>
                    <a:pt x="2857" y="203"/>
                    <a:pt x="2902" y="186"/>
                    <a:pt x="2902" y="186"/>
                  </a:cubicBezTo>
                  <a:cubicBezTo>
                    <a:pt x="2834" y="212"/>
                    <a:pt x="2834" y="212"/>
                    <a:pt x="2834" y="212"/>
                  </a:cubicBezTo>
                  <a:cubicBezTo>
                    <a:pt x="2789" y="209"/>
                    <a:pt x="2789" y="209"/>
                    <a:pt x="2789" y="209"/>
                  </a:cubicBezTo>
                  <a:cubicBezTo>
                    <a:pt x="2780" y="192"/>
                    <a:pt x="2780" y="192"/>
                    <a:pt x="2780" y="192"/>
                  </a:cubicBezTo>
                  <a:cubicBezTo>
                    <a:pt x="2780" y="192"/>
                    <a:pt x="2747" y="189"/>
                    <a:pt x="2737" y="191"/>
                  </a:cubicBezTo>
                  <a:cubicBezTo>
                    <a:pt x="2727" y="193"/>
                    <a:pt x="2741" y="218"/>
                    <a:pt x="2741" y="218"/>
                  </a:cubicBezTo>
                  <a:cubicBezTo>
                    <a:pt x="2741" y="218"/>
                    <a:pt x="2697" y="222"/>
                    <a:pt x="2691" y="222"/>
                  </a:cubicBezTo>
                  <a:cubicBezTo>
                    <a:pt x="2684" y="222"/>
                    <a:pt x="2654" y="237"/>
                    <a:pt x="2634" y="239"/>
                  </a:cubicBezTo>
                  <a:cubicBezTo>
                    <a:pt x="2622" y="240"/>
                    <a:pt x="2613" y="241"/>
                    <a:pt x="2610" y="241"/>
                  </a:cubicBezTo>
                  <a:cubicBezTo>
                    <a:pt x="2607" y="241"/>
                    <a:pt x="2626" y="247"/>
                    <a:pt x="2641" y="247"/>
                  </a:cubicBezTo>
                  <a:cubicBezTo>
                    <a:pt x="2656" y="247"/>
                    <a:pt x="2663" y="240"/>
                    <a:pt x="2663" y="240"/>
                  </a:cubicBezTo>
                  <a:cubicBezTo>
                    <a:pt x="2655" y="252"/>
                    <a:pt x="2655" y="252"/>
                    <a:pt x="2655" y="252"/>
                  </a:cubicBezTo>
                  <a:cubicBezTo>
                    <a:pt x="2680" y="247"/>
                    <a:pt x="2680" y="247"/>
                    <a:pt x="2680" y="247"/>
                  </a:cubicBezTo>
                  <a:cubicBezTo>
                    <a:pt x="2695" y="240"/>
                    <a:pt x="2695" y="240"/>
                    <a:pt x="2695" y="240"/>
                  </a:cubicBezTo>
                  <a:cubicBezTo>
                    <a:pt x="2695" y="248"/>
                    <a:pt x="2695" y="248"/>
                    <a:pt x="2695" y="248"/>
                  </a:cubicBezTo>
                  <a:cubicBezTo>
                    <a:pt x="2712" y="246"/>
                    <a:pt x="2712" y="246"/>
                    <a:pt x="2712" y="246"/>
                  </a:cubicBezTo>
                  <a:cubicBezTo>
                    <a:pt x="2728" y="244"/>
                    <a:pt x="2728" y="244"/>
                    <a:pt x="2728" y="244"/>
                  </a:cubicBezTo>
                  <a:cubicBezTo>
                    <a:pt x="2728" y="244"/>
                    <a:pt x="2729" y="253"/>
                    <a:pt x="2740" y="254"/>
                  </a:cubicBezTo>
                  <a:cubicBezTo>
                    <a:pt x="2751" y="255"/>
                    <a:pt x="2773" y="241"/>
                    <a:pt x="2773" y="241"/>
                  </a:cubicBezTo>
                  <a:cubicBezTo>
                    <a:pt x="2778" y="250"/>
                    <a:pt x="2778" y="250"/>
                    <a:pt x="2778" y="250"/>
                  </a:cubicBezTo>
                  <a:cubicBezTo>
                    <a:pt x="2796" y="240"/>
                    <a:pt x="2796" y="240"/>
                    <a:pt x="2796" y="240"/>
                  </a:cubicBezTo>
                  <a:cubicBezTo>
                    <a:pt x="2796" y="240"/>
                    <a:pt x="2802" y="248"/>
                    <a:pt x="2810" y="251"/>
                  </a:cubicBezTo>
                  <a:cubicBezTo>
                    <a:pt x="2819" y="253"/>
                    <a:pt x="2828" y="242"/>
                    <a:pt x="2828" y="242"/>
                  </a:cubicBezTo>
                  <a:cubicBezTo>
                    <a:pt x="2828" y="242"/>
                    <a:pt x="2837" y="250"/>
                    <a:pt x="2850" y="250"/>
                  </a:cubicBezTo>
                  <a:cubicBezTo>
                    <a:pt x="2863" y="250"/>
                    <a:pt x="2853" y="238"/>
                    <a:pt x="2853" y="238"/>
                  </a:cubicBezTo>
                  <a:cubicBezTo>
                    <a:pt x="2891" y="252"/>
                    <a:pt x="2891" y="252"/>
                    <a:pt x="2891" y="252"/>
                  </a:cubicBezTo>
                  <a:cubicBezTo>
                    <a:pt x="2891" y="252"/>
                    <a:pt x="2898" y="261"/>
                    <a:pt x="2902" y="261"/>
                  </a:cubicBezTo>
                  <a:cubicBezTo>
                    <a:pt x="2906" y="261"/>
                    <a:pt x="2964" y="248"/>
                    <a:pt x="2975" y="248"/>
                  </a:cubicBezTo>
                  <a:cubicBezTo>
                    <a:pt x="2986" y="248"/>
                    <a:pt x="3011" y="238"/>
                    <a:pt x="3015" y="231"/>
                  </a:cubicBezTo>
                  <a:cubicBezTo>
                    <a:pt x="3019" y="225"/>
                    <a:pt x="2973" y="230"/>
                    <a:pt x="2973" y="230"/>
                  </a:cubicBezTo>
                  <a:cubicBezTo>
                    <a:pt x="2973" y="230"/>
                    <a:pt x="2982" y="223"/>
                    <a:pt x="2975" y="220"/>
                  </a:cubicBezTo>
                  <a:cubicBezTo>
                    <a:pt x="2969" y="218"/>
                    <a:pt x="2943" y="220"/>
                    <a:pt x="2943" y="220"/>
                  </a:cubicBezTo>
                  <a:cubicBezTo>
                    <a:pt x="2905" y="214"/>
                    <a:pt x="2905" y="214"/>
                    <a:pt x="2905" y="214"/>
                  </a:cubicBezTo>
                  <a:cubicBezTo>
                    <a:pt x="2917" y="201"/>
                    <a:pt x="2917" y="201"/>
                    <a:pt x="2917" y="201"/>
                  </a:cubicBezTo>
                  <a:cubicBezTo>
                    <a:pt x="2959" y="215"/>
                    <a:pt x="2959" y="215"/>
                    <a:pt x="2959" y="215"/>
                  </a:cubicBezTo>
                  <a:cubicBezTo>
                    <a:pt x="2959" y="215"/>
                    <a:pt x="3014" y="212"/>
                    <a:pt x="3034" y="211"/>
                  </a:cubicBezTo>
                  <a:cubicBezTo>
                    <a:pt x="3055" y="210"/>
                    <a:pt x="3050" y="192"/>
                    <a:pt x="3050" y="192"/>
                  </a:cubicBezTo>
                  <a:cubicBezTo>
                    <a:pt x="3050" y="192"/>
                    <a:pt x="3075" y="187"/>
                    <a:pt x="3094" y="187"/>
                  </a:cubicBezTo>
                  <a:cubicBezTo>
                    <a:pt x="3112" y="187"/>
                    <a:pt x="3150" y="178"/>
                    <a:pt x="3150" y="178"/>
                  </a:cubicBezTo>
                  <a:cubicBezTo>
                    <a:pt x="3132" y="167"/>
                    <a:pt x="3132" y="167"/>
                    <a:pt x="3132" y="167"/>
                  </a:cubicBezTo>
                  <a:cubicBezTo>
                    <a:pt x="3132" y="167"/>
                    <a:pt x="3155" y="167"/>
                    <a:pt x="3180" y="161"/>
                  </a:cubicBezTo>
                  <a:cubicBezTo>
                    <a:pt x="3205" y="156"/>
                    <a:pt x="3147" y="146"/>
                    <a:pt x="3147" y="146"/>
                  </a:cubicBezTo>
                  <a:cubicBezTo>
                    <a:pt x="3147" y="146"/>
                    <a:pt x="3115" y="147"/>
                    <a:pt x="3104" y="143"/>
                  </a:cubicBezTo>
                  <a:cubicBezTo>
                    <a:pt x="3094" y="139"/>
                    <a:pt x="3152" y="125"/>
                    <a:pt x="3155" y="126"/>
                  </a:cubicBezTo>
                  <a:cubicBezTo>
                    <a:pt x="3158" y="127"/>
                    <a:pt x="3200" y="131"/>
                    <a:pt x="3200" y="131"/>
                  </a:cubicBezTo>
                  <a:cubicBezTo>
                    <a:pt x="3200" y="131"/>
                    <a:pt x="3248" y="129"/>
                    <a:pt x="3263" y="126"/>
                  </a:cubicBezTo>
                  <a:cubicBezTo>
                    <a:pt x="3278" y="122"/>
                    <a:pt x="3229" y="120"/>
                    <a:pt x="3247" y="113"/>
                  </a:cubicBezTo>
                  <a:cubicBezTo>
                    <a:pt x="3264" y="105"/>
                    <a:pt x="3296" y="119"/>
                    <a:pt x="3316" y="119"/>
                  </a:cubicBezTo>
                  <a:cubicBezTo>
                    <a:pt x="3335" y="119"/>
                    <a:pt x="3328" y="102"/>
                    <a:pt x="3328" y="102"/>
                  </a:cubicBezTo>
                  <a:cubicBezTo>
                    <a:pt x="3376" y="105"/>
                    <a:pt x="3376" y="105"/>
                    <a:pt x="3376" y="105"/>
                  </a:cubicBezTo>
                  <a:cubicBezTo>
                    <a:pt x="3379" y="91"/>
                    <a:pt x="3379" y="91"/>
                    <a:pt x="3379" y="91"/>
                  </a:cubicBezTo>
                  <a:cubicBezTo>
                    <a:pt x="3379" y="91"/>
                    <a:pt x="3392" y="95"/>
                    <a:pt x="3401" y="95"/>
                  </a:cubicBezTo>
                  <a:cubicBezTo>
                    <a:pt x="3409" y="95"/>
                    <a:pt x="3440" y="83"/>
                    <a:pt x="3440" y="83"/>
                  </a:cubicBezTo>
                  <a:cubicBezTo>
                    <a:pt x="3440" y="83"/>
                    <a:pt x="3499" y="73"/>
                    <a:pt x="3531" y="67"/>
                  </a:cubicBezTo>
                  <a:cubicBezTo>
                    <a:pt x="3564" y="62"/>
                    <a:pt x="3567" y="57"/>
                    <a:pt x="3562" y="57"/>
                  </a:cubicBezTo>
                  <a:cubicBezTo>
                    <a:pt x="3558" y="57"/>
                    <a:pt x="3491" y="60"/>
                    <a:pt x="3491" y="60"/>
                  </a:cubicBezTo>
                  <a:cubicBezTo>
                    <a:pt x="3474" y="67"/>
                    <a:pt x="3474" y="67"/>
                    <a:pt x="3474" y="67"/>
                  </a:cubicBezTo>
                  <a:cubicBezTo>
                    <a:pt x="3428" y="64"/>
                    <a:pt x="3428" y="64"/>
                    <a:pt x="3428" y="64"/>
                  </a:cubicBezTo>
                  <a:cubicBezTo>
                    <a:pt x="3481" y="61"/>
                    <a:pt x="3481" y="61"/>
                    <a:pt x="3481" y="61"/>
                  </a:cubicBezTo>
                  <a:cubicBezTo>
                    <a:pt x="3479" y="52"/>
                    <a:pt x="3479" y="52"/>
                    <a:pt x="3479" y="52"/>
                  </a:cubicBezTo>
                  <a:cubicBezTo>
                    <a:pt x="3512" y="57"/>
                    <a:pt x="3512" y="57"/>
                    <a:pt x="3512" y="57"/>
                  </a:cubicBezTo>
                  <a:cubicBezTo>
                    <a:pt x="3512" y="57"/>
                    <a:pt x="3517" y="49"/>
                    <a:pt x="3526" y="49"/>
                  </a:cubicBezTo>
                  <a:cubicBezTo>
                    <a:pt x="3534" y="49"/>
                    <a:pt x="3635" y="45"/>
                    <a:pt x="3653" y="44"/>
                  </a:cubicBezTo>
                  <a:cubicBezTo>
                    <a:pt x="3671" y="43"/>
                    <a:pt x="3718" y="30"/>
                    <a:pt x="3715" y="26"/>
                  </a:cubicBezTo>
                  <a:close/>
                  <a:moveTo>
                    <a:pt x="2687" y="644"/>
                  </a:moveTo>
                  <a:cubicBezTo>
                    <a:pt x="2722" y="650"/>
                    <a:pt x="2732" y="643"/>
                    <a:pt x="2747" y="633"/>
                  </a:cubicBezTo>
                  <a:cubicBezTo>
                    <a:pt x="2763" y="624"/>
                    <a:pt x="2759" y="608"/>
                    <a:pt x="2745" y="604"/>
                  </a:cubicBezTo>
                  <a:cubicBezTo>
                    <a:pt x="2731" y="601"/>
                    <a:pt x="2698" y="610"/>
                    <a:pt x="2698" y="610"/>
                  </a:cubicBezTo>
                  <a:cubicBezTo>
                    <a:pt x="2660" y="634"/>
                    <a:pt x="2652" y="639"/>
                    <a:pt x="2687" y="644"/>
                  </a:cubicBezTo>
                  <a:close/>
                  <a:moveTo>
                    <a:pt x="2674" y="560"/>
                  </a:moveTo>
                  <a:cubicBezTo>
                    <a:pt x="2658" y="565"/>
                    <a:pt x="2633" y="576"/>
                    <a:pt x="2657" y="571"/>
                  </a:cubicBezTo>
                  <a:cubicBezTo>
                    <a:pt x="2680" y="566"/>
                    <a:pt x="2700" y="558"/>
                    <a:pt x="2700" y="558"/>
                  </a:cubicBezTo>
                  <a:cubicBezTo>
                    <a:pt x="2724" y="540"/>
                    <a:pt x="2690" y="555"/>
                    <a:pt x="2674" y="560"/>
                  </a:cubicBezTo>
                  <a:close/>
                  <a:moveTo>
                    <a:pt x="2747" y="549"/>
                  </a:moveTo>
                  <a:cubicBezTo>
                    <a:pt x="2733" y="543"/>
                    <a:pt x="2722" y="562"/>
                    <a:pt x="2735" y="566"/>
                  </a:cubicBezTo>
                  <a:cubicBezTo>
                    <a:pt x="2735" y="566"/>
                    <a:pt x="2761" y="555"/>
                    <a:pt x="2747" y="549"/>
                  </a:cubicBezTo>
                  <a:close/>
                  <a:moveTo>
                    <a:pt x="2349" y="710"/>
                  </a:moveTo>
                  <a:cubicBezTo>
                    <a:pt x="2337" y="712"/>
                    <a:pt x="2327" y="729"/>
                    <a:pt x="2346" y="729"/>
                  </a:cubicBezTo>
                  <a:cubicBezTo>
                    <a:pt x="2357" y="729"/>
                    <a:pt x="2362" y="708"/>
                    <a:pt x="2349" y="710"/>
                  </a:cubicBezTo>
                  <a:close/>
                  <a:moveTo>
                    <a:pt x="2390" y="712"/>
                  </a:moveTo>
                  <a:cubicBezTo>
                    <a:pt x="2374" y="710"/>
                    <a:pt x="2385" y="727"/>
                    <a:pt x="2385" y="727"/>
                  </a:cubicBezTo>
                  <a:cubicBezTo>
                    <a:pt x="2396" y="726"/>
                    <a:pt x="2405" y="713"/>
                    <a:pt x="2390" y="712"/>
                  </a:cubicBezTo>
                  <a:close/>
                  <a:moveTo>
                    <a:pt x="2500" y="829"/>
                  </a:moveTo>
                  <a:cubicBezTo>
                    <a:pt x="2477" y="841"/>
                    <a:pt x="2509" y="849"/>
                    <a:pt x="2509" y="849"/>
                  </a:cubicBezTo>
                  <a:cubicBezTo>
                    <a:pt x="2532" y="836"/>
                    <a:pt x="2524" y="816"/>
                    <a:pt x="2500" y="829"/>
                  </a:cubicBezTo>
                  <a:close/>
                  <a:moveTo>
                    <a:pt x="2653" y="1691"/>
                  </a:moveTo>
                  <a:cubicBezTo>
                    <a:pt x="2633" y="1687"/>
                    <a:pt x="2622" y="1678"/>
                    <a:pt x="2622" y="1678"/>
                  </a:cubicBezTo>
                  <a:cubicBezTo>
                    <a:pt x="2612" y="1687"/>
                    <a:pt x="2612" y="1687"/>
                    <a:pt x="2612" y="1687"/>
                  </a:cubicBezTo>
                  <a:cubicBezTo>
                    <a:pt x="2612" y="1687"/>
                    <a:pt x="2629" y="1696"/>
                    <a:pt x="2633" y="1699"/>
                  </a:cubicBezTo>
                  <a:cubicBezTo>
                    <a:pt x="2637" y="1702"/>
                    <a:pt x="2656" y="1701"/>
                    <a:pt x="2656" y="1701"/>
                  </a:cubicBezTo>
                  <a:cubicBezTo>
                    <a:pt x="2656" y="1701"/>
                    <a:pt x="2666" y="1706"/>
                    <a:pt x="2676" y="1705"/>
                  </a:cubicBezTo>
                  <a:cubicBezTo>
                    <a:pt x="2687" y="1704"/>
                    <a:pt x="2691" y="1693"/>
                    <a:pt x="2691" y="1693"/>
                  </a:cubicBezTo>
                  <a:cubicBezTo>
                    <a:pt x="2691" y="1693"/>
                    <a:pt x="2674" y="1695"/>
                    <a:pt x="2653" y="1691"/>
                  </a:cubicBezTo>
                  <a:close/>
                  <a:moveTo>
                    <a:pt x="2731" y="1524"/>
                  </a:moveTo>
                  <a:cubicBezTo>
                    <a:pt x="2731" y="1524"/>
                    <a:pt x="2698" y="1516"/>
                    <a:pt x="2671" y="1515"/>
                  </a:cubicBezTo>
                  <a:cubicBezTo>
                    <a:pt x="2644" y="1514"/>
                    <a:pt x="2686" y="1526"/>
                    <a:pt x="2686" y="1526"/>
                  </a:cubicBezTo>
                  <a:cubicBezTo>
                    <a:pt x="2686" y="1536"/>
                    <a:pt x="2686" y="1536"/>
                    <a:pt x="2686" y="1536"/>
                  </a:cubicBezTo>
                  <a:cubicBezTo>
                    <a:pt x="2686" y="1536"/>
                    <a:pt x="2719" y="1541"/>
                    <a:pt x="2748" y="1546"/>
                  </a:cubicBezTo>
                  <a:cubicBezTo>
                    <a:pt x="2777" y="1551"/>
                    <a:pt x="2804" y="1540"/>
                    <a:pt x="2731" y="1524"/>
                  </a:cubicBezTo>
                  <a:close/>
                  <a:moveTo>
                    <a:pt x="2793" y="1702"/>
                  </a:moveTo>
                  <a:cubicBezTo>
                    <a:pt x="2780" y="1699"/>
                    <a:pt x="2766" y="1706"/>
                    <a:pt x="2761" y="1709"/>
                  </a:cubicBezTo>
                  <a:cubicBezTo>
                    <a:pt x="2765" y="1706"/>
                    <a:pt x="2774" y="1700"/>
                    <a:pt x="2783" y="1690"/>
                  </a:cubicBezTo>
                  <a:cubicBezTo>
                    <a:pt x="2795" y="1677"/>
                    <a:pt x="2764" y="1676"/>
                    <a:pt x="2750" y="1692"/>
                  </a:cubicBezTo>
                  <a:cubicBezTo>
                    <a:pt x="2744" y="1706"/>
                    <a:pt x="2744" y="1706"/>
                    <a:pt x="2744" y="1706"/>
                  </a:cubicBezTo>
                  <a:cubicBezTo>
                    <a:pt x="2736" y="1720"/>
                    <a:pt x="2736" y="1720"/>
                    <a:pt x="2736" y="1720"/>
                  </a:cubicBezTo>
                  <a:cubicBezTo>
                    <a:pt x="2773" y="1715"/>
                    <a:pt x="2773" y="1715"/>
                    <a:pt x="2773" y="1715"/>
                  </a:cubicBezTo>
                  <a:cubicBezTo>
                    <a:pt x="2773" y="1715"/>
                    <a:pt x="2810" y="1706"/>
                    <a:pt x="2793" y="1702"/>
                  </a:cubicBezTo>
                  <a:close/>
                  <a:moveTo>
                    <a:pt x="3058" y="1312"/>
                  </a:moveTo>
                  <a:cubicBezTo>
                    <a:pt x="3051" y="1320"/>
                    <a:pt x="3052" y="1335"/>
                    <a:pt x="3037" y="1324"/>
                  </a:cubicBezTo>
                  <a:cubicBezTo>
                    <a:pt x="3022" y="1313"/>
                    <a:pt x="3046" y="1306"/>
                    <a:pt x="3046" y="1306"/>
                  </a:cubicBezTo>
                  <a:cubicBezTo>
                    <a:pt x="3043" y="1289"/>
                    <a:pt x="3043" y="1289"/>
                    <a:pt x="3043" y="1289"/>
                  </a:cubicBezTo>
                  <a:cubicBezTo>
                    <a:pt x="3023" y="1288"/>
                    <a:pt x="3023" y="1288"/>
                    <a:pt x="3023" y="1288"/>
                  </a:cubicBezTo>
                  <a:cubicBezTo>
                    <a:pt x="3023" y="1288"/>
                    <a:pt x="2977" y="1308"/>
                    <a:pt x="2974" y="1312"/>
                  </a:cubicBezTo>
                  <a:cubicBezTo>
                    <a:pt x="2971" y="1316"/>
                    <a:pt x="2935" y="1320"/>
                    <a:pt x="2935" y="1320"/>
                  </a:cubicBezTo>
                  <a:cubicBezTo>
                    <a:pt x="2914" y="1334"/>
                    <a:pt x="2914" y="1334"/>
                    <a:pt x="2914" y="1334"/>
                  </a:cubicBezTo>
                  <a:cubicBezTo>
                    <a:pt x="2922" y="1319"/>
                    <a:pt x="2922" y="1319"/>
                    <a:pt x="2922" y="1319"/>
                  </a:cubicBezTo>
                  <a:cubicBezTo>
                    <a:pt x="2907" y="1308"/>
                    <a:pt x="2907" y="1308"/>
                    <a:pt x="2907" y="1308"/>
                  </a:cubicBezTo>
                  <a:cubicBezTo>
                    <a:pt x="2930" y="1313"/>
                    <a:pt x="2930" y="1313"/>
                    <a:pt x="2930" y="1313"/>
                  </a:cubicBezTo>
                  <a:cubicBezTo>
                    <a:pt x="2940" y="1305"/>
                    <a:pt x="2940" y="1305"/>
                    <a:pt x="2940" y="1305"/>
                  </a:cubicBezTo>
                  <a:cubicBezTo>
                    <a:pt x="2958" y="1304"/>
                    <a:pt x="2958" y="1304"/>
                    <a:pt x="2958" y="1304"/>
                  </a:cubicBezTo>
                  <a:cubicBezTo>
                    <a:pt x="2960" y="1291"/>
                    <a:pt x="2960" y="1291"/>
                    <a:pt x="2960" y="1291"/>
                  </a:cubicBezTo>
                  <a:cubicBezTo>
                    <a:pt x="2960" y="1291"/>
                    <a:pt x="2981" y="1294"/>
                    <a:pt x="2993" y="1289"/>
                  </a:cubicBezTo>
                  <a:cubicBezTo>
                    <a:pt x="3005" y="1284"/>
                    <a:pt x="3022" y="1275"/>
                    <a:pt x="3022" y="1275"/>
                  </a:cubicBezTo>
                  <a:cubicBezTo>
                    <a:pt x="3022" y="1275"/>
                    <a:pt x="3070" y="1280"/>
                    <a:pt x="3069" y="1275"/>
                  </a:cubicBezTo>
                  <a:cubicBezTo>
                    <a:pt x="3068" y="1270"/>
                    <a:pt x="3050" y="1262"/>
                    <a:pt x="3050" y="1262"/>
                  </a:cubicBezTo>
                  <a:cubicBezTo>
                    <a:pt x="3049" y="1246"/>
                    <a:pt x="3049" y="1246"/>
                    <a:pt x="3049" y="1246"/>
                  </a:cubicBezTo>
                  <a:cubicBezTo>
                    <a:pt x="3049" y="1246"/>
                    <a:pt x="3021" y="1255"/>
                    <a:pt x="3015" y="1254"/>
                  </a:cubicBezTo>
                  <a:cubicBezTo>
                    <a:pt x="3009" y="1253"/>
                    <a:pt x="3007" y="1241"/>
                    <a:pt x="3007" y="1241"/>
                  </a:cubicBezTo>
                  <a:cubicBezTo>
                    <a:pt x="2967" y="1253"/>
                    <a:pt x="2967" y="1253"/>
                    <a:pt x="2967" y="1253"/>
                  </a:cubicBezTo>
                  <a:cubicBezTo>
                    <a:pt x="2969" y="1233"/>
                    <a:pt x="2969" y="1233"/>
                    <a:pt x="2969" y="1233"/>
                  </a:cubicBezTo>
                  <a:cubicBezTo>
                    <a:pt x="2940" y="1243"/>
                    <a:pt x="2940" y="1243"/>
                    <a:pt x="2940" y="1243"/>
                  </a:cubicBezTo>
                  <a:cubicBezTo>
                    <a:pt x="2940" y="1243"/>
                    <a:pt x="2971" y="1208"/>
                    <a:pt x="2963" y="1204"/>
                  </a:cubicBezTo>
                  <a:cubicBezTo>
                    <a:pt x="2955" y="1200"/>
                    <a:pt x="2930" y="1200"/>
                    <a:pt x="2930" y="1200"/>
                  </a:cubicBezTo>
                  <a:cubicBezTo>
                    <a:pt x="2933" y="1184"/>
                    <a:pt x="2933" y="1184"/>
                    <a:pt x="2933" y="1184"/>
                  </a:cubicBezTo>
                  <a:cubicBezTo>
                    <a:pt x="2911" y="1184"/>
                    <a:pt x="2911" y="1184"/>
                    <a:pt x="2911" y="1184"/>
                  </a:cubicBezTo>
                  <a:cubicBezTo>
                    <a:pt x="2920" y="1170"/>
                    <a:pt x="2920" y="1170"/>
                    <a:pt x="2920" y="1170"/>
                  </a:cubicBezTo>
                  <a:cubicBezTo>
                    <a:pt x="2902" y="1154"/>
                    <a:pt x="2902" y="1154"/>
                    <a:pt x="2902" y="1154"/>
                  </a:cubicBezTo>
                  <a:cubicBezTo>
                    <a:pt x="2902" y="1154"/>
                    <a:pt x="2932" y="1161"/>
                    <a:pt x="2940" y="1155"/>
                  </a:cubicBezTo>
                  <a:cubicBezTo>
                    <a:pt x="2948" y="1149"/>
                    <a:pt x="2959" y="1144"/>
                    <a:pt x="2959" y="1144"/>
                  </a:cubicBezTo>
                  <a:cubicBezTo>
                    <a:pt x="2929" y="1126"/>
                    <a:pt x="2929" y="1126"/>
                    <a:pt x="2929" y="1126"/>
                  </a:cubicBezTo>
                  <a:cubicBezTo>
                    <a:pt x="2962" y="1107"/>
                    <a:pt x="2962" y="1107"/>
                    <a:pt x="2962" y="1107"/>
                  </a:cubicBezTo>
                  <a:cubicBezTo>
                    <a:pt x="2929" y="1092"/>
                    <a:pt x="2929" y="1092"/>
                    <a:pt x="2929" y="1092"/>
                  </a:cubicBezTo>
                  <a:cubicBezTo>
                    <a:pt x="2899" y="1093"/>
                    <a:pt x="2899" y="1093"/>
                    <a:pt x="2899" y="1093"/>
                  </a:cubicBezTo>
                  <a:cubicBezTo>
                    <a:pt x="2935" y="1080"/>
                    <a:pt x="2935" y="1080"/>
                    <a:pt x="2935" y="1080"/>
                  </a:cubicBezTo>
                  <a:cubicBezTo>
                    <a:pt x="2910" y="1074"/>
                    <a:pt x="2910" y="1074"/>
                    <a:pt x="2910" y="1074"/>
                  </a:cubicBezTo>
                  <a:cubicBezTo>
                    <a:pt x="2940" y="1060"/>
                    <a:pt x="2940" y="1060"/>
                    <a:pt x="2940" y="1060"/>
                  </a:cubicBezTo>
                  <a:cubicBezTo>
                    <a:pt x="2935" y="1044"/>
                    <a:pt x="2935" y="1044"/>
                    <a:pt x="2935" y="1044"/>
                  </a:cubicBezTo>
                  <a:cubicBezTo>
                    <a:pt x="2913" y="1042"/>
                    <a:pt x="2913" y="1042"/>
                    <a:pt x="2913" y="1042"/>
                  </a:cubicBezTo>
                  <a:cubicBezTo>
                    <a:pt x="2913" y="1042"/>
                    <a:pt x="2931" y="1032"/>
                    <a:pt x="2923" y="1013"/>
                  </a:cubicBezTo>
                  <a:cubicBezTo>
                    <a:pt x="2915" y="994"/>
                    <a:pt x="2907" y="997"/>
                    <a:pt x="2907" y="997"/>
                  </a:cubicBezTo>
                  <a:cubicBezTo>
                    <a:pt x="2916" y="983"/>
                    <a:pt x="2916" y="983"/>
                    <a:pt x="2916" y="983"/>
                  </a:cubicBezTo>
                  <a:cubicBezTo>
                    <a:pt x="2916" y="983"/>
                    <a:pt x="2892" y="994"/>
                    <a:pt x="2887" y="1001"/>
                  </a:cubicBezTo>
                  <a:cubicBezTo>
                    <a:pt x="2882" y="1008"/>
                    <a:pt x="2886" y="1014"/>
                    <a:pt x="2886" y="1014"/>
                  </a:cubicBezTo>
                  <a:cubicBezTo>
                    <a:pt x="2867" y="1008"/>
                    <a:pt x="2867" y="1008"/>
                    <a:pt x="2867" y="1008"/>
                  </a:cubicBezTo>
                  <a:cubicBezTo>
                    <a:pt x="2871" y="1030"/>
                    <a:pt x="2871" y="1030"/>
                    <a:pt x="2871" y="1030"/>
                  </a:cubicBezTo>
                  <a:cubicBezTo>
                    <a:pt x="2853" y="1029"/>
                    <a:pt x="2853" y="1029"/>
                    <a:pt x="2853" y="1029"/>
                  </a:cubicBezTo>
                  <a:cubicBezTo>
                    <a:pt x="2845" y="1043"/>
                    <a:pt x="2845" y="1043"/>
                    <a:pt x="2845" y="1043"/>
                  </a:cubicBezTo>
                  <a:cubicBezTo>
                    <a:pt x="2850" y="1049"/>
                    <a:pt x="2850" y="1049"/>
                    <a:pt x="2850" y="1049"/>
                  </a:cubicBezTo>
                  <a:cubicBezTo>
                    <a:pt x="2834" y="1050"/>
                    <a:pt x="2834" y="1050"/>
                    <a:pt x="2834" y="1050"/>
                  </a:cubicBezTo>
                  <a:cubicBezTo>
                    <a:pt x="2819" y="1080"/>
                    <a:pt x="2819" y="1080"/>
                    <a:pt x="2819" y="1080"/>
                  </a:cubicBezTo>
                  <a:cubicBezTo>
                    <a:pt x="2811" y="1080"/>
                    <a:pt x="2811" y="1080"/>
                    <a:pt x="2811" y="1080"/>
                  </a:cubicBezTo>
                  <a:cubicBezTo>
                    <a:pt x="2821" y="1055"/>
                    <a:pt x="2821" y="1055"/>
                    <a:pt x="2821" y="1055"/>
                  </a:cubicBezTo>
                  <a:cubicBezTo>
                    <a:pt x="2821" y="1055"/>
                    <a:pt x="2811" y="1040"/>
                    <a:pt x="2802" y="1049"/>
                  </a:cubicBezTo>
                  <a:cubicBezTo>
                    <a:pt x="2793" y="1058"/>
                    <a:pt x="2781" y="1071"/>
                    <a:pt x="2774" y="1072"/>
                  </a:cubicBezTo>
                  <a:cubicBezTo>
                    <a:pt x="2767" y="1073"/>
                    <a:pt x="2739" y="1094"/>
                    <a:pt x="2739" y="1094"/>
                  </a:cubicBezTo>
                  <a:cubicBezTo>
                    <a:pt x="2744" y="1079"/>
                    <a:pt x="2744" y="1079"/>
                    <a:pt x="2744" y="1079"/>
                  </a:cubicBezTo>
                  <a:cubicBezTo>
                    <a:pt x="2743" y="1068"/>
                    <a:pt x="2743" y="1068"/>
                    <a:pt x="2743" y="1068"/>
                  </a:cubicBezTo>
                  <a:cubicBezTo>
                    <a:pt x="2718" y="1089"/>
                    <a:pt x="2718" y="1089"/>
                    <a:pt x="2718" y="1089"/>
                  </a:cubicBezTo>
                  <a:cubicBezTo>
                    <a:pt x="2674" y="1099"/>
                    <a:pt x="2674" y="1099"/>
                    <a:pt x="2674" y="1099"/>
                  </a:cubicBezTo>
                  <a:cubicBezTo>
                    <a:pt x="2715" y="1085"/>
                    <a:pt x="2715" y="1085"/>
                    <a:pt x="2715" y="1085"/>
                  </a:cubicBezTo>
                  <a:cubicBezTo>
                    <a:pt x="2715" y="1085"/>
                    <a:pt x="2739" y="1058"/>
                    <a:pt x="2726" y="1052"/>
                  </a:cubicBezTo>
                  <a:cubicBezTo>
                    <a:pt x="2713" y="1046"/>
                    <a:pt x="2698" y="1052"/>
                    <a:pt x="2698" y="1052"/>
                  </a:cubicBezTo>
                  <a:cubicBezTo>
                    <a:pt x="2698" y="1052"/>
                    <a:pt x="2665" y="1067"/>
                    <a:pt x="2667" y="1056"/>
                  </a:cubicBezTo>
                  <a:cubicBezTo>
                    <a:pt x="2669" y="1045"/>
                    <a:pt x="2686" y="1042"/>
                    <a:pt x="2686" y="1042"/>
                  </a:cubicBezTo>
                  <a:cubicBezTo>
                    <a:pt x="2685" y="1049"/>
                    <a:pt x="2685" y="1049"/>
                    <a:pt x="2685" y="1049"/>
                  </a:cubicBezTo>
                  <a:cubicBezTo>
                    <a:pt x="2699" y="1044"/>
                    <a:pt x="2699" y="1044"/>
                    <a:pt x="2699" y="1044"/>
                  </a:cubicBezTo>
                  <a:cubicBezTo>
                    <a:pt x="2696" y="1025"/>
                    <a:pt x="2696" y="1025"/>
                    <a:pt x="2696" y="1025"/>
                  </a:cubicBezTo>
                  <a:cubicBezTo>
                    <a:pt x="2696" y="1025"/>
                    <a:pt x="2721" y="1011"/>
                    <a:pt x="2712" y="1004"/>
                  </a:cubicBezTo>
                  <a:cubicBezTo>
                    <a:pt x="2703" y="997"/>
                    <a:pt x="2676" y="993"/>
                    <a:pt x="2676" y="993"/>
                  </a:cubicBezTo>
                  <a:cubicBezTo>
                    <a:pt x="2676" y="993"/>
                    <a:pt x="2721" y="995"/>
                    <a:pt x="2724" y="983"/>
                  </a:cubicBezTo>
                  <a:cubicBezTo>
                    <a:pt x="2727" y="971"/>
                    <a:pt x="2730" y="968"/>
                    <a:pt x="2736" y="964"/>
                  </a:cubicBezTo>
                  <a:cubicBezTo>
                    <a:pt x="2742" y="960"/>
                    <a:pt x="2762" y="959"/>
                    <a:pt x="2752" y="950"/>
                  </a:cubicBezTo>
                  <a:cubicBezTo>
                    <a:pt x="2742" y="941"/>
                    <a:pt x="2732" y="957"/>
                    <a:pt x="2732" y="957"/>
                  </a:cubicBezTo>
                  <a:cubicBezTo>
                    <a:pt x="2726" y="940"/>
                    <a:pt x="2726" y="940"/>
                    <a:pt x="2726" y="940"/>
                  </a:cubicBezTo>
                  <a:cubicBezTo>
                    <a:pt x="2726" y="940"/>
                    <a:pt x="2695" y="941"/>
                    <a:pt x="2686" y="941"/>
                  </a:cubicBezTo>
                  <a:cubicBezTo>
                    <a:pt x="2677" y="941"/>
                    <a:pt x="2675" y="926"/>
                    <a:pt x="2683" y="923"/>
                  </a:cubicBezTo>
                  <a:cubicBezTo>
                    <a:pt x="2691" y="920"/>
                    <a:pt x="2692" y="913"/>
                    <a:pt x="2685" y="911"/>
                  </a:cubicBezTo>
                  <a:cubicBezTo>
                    <a:pt x="2678" y="909"/>
                    <a:pt x="2672" y="916"/>
                    <a:pt x="2672" y="916"/>
                  </a:cubicBezTo>
                  <a:cubicBezTo>
                    <a:pt x="2677" y="900"/>
                    <a:pt x="2677" y="900"/>
                    <a:pt x="2677" y="900"/>
                  </a:cubicBezTo>
                  <a:cubicBezTo>
                    <a:pt x="2653" y="904"/>
                    <a:pt x="2653" y="904"/>
                    <a:pt x="2653" y="904"/>
                  </a:cubicBezTo>
                  <a:cubicBezTo>
                    <a:pt x="2653" y="904"/>
                    <a:pt x="2657" y="875"/>
                    <a:pt x="2640" y="875"/>
                  </a:cubicBezTo>
                  <a:cubicBezTo>
                    <a:pt x="2623" y="875"/>
                    <a:pt x="2595" y="892"/>
                    <a:pt x="2595" y="892"/>
                  </a:cubicBezTo>
                  <a:cubicBezTo>
                    <a:pt x="2595" y="892"/>
                    <a:pt x="2587" y="881"/>
                    <a:pt x="2579" y="881"/>
                  </a:cubicBezTo>
                  <a:cubicBezTo>
                    <a:pt x="2571" y="881"/>
                    <a:pt x="2554" y="890"/>
                    <a:pt x="2554" y="890"/>
                  </a:cubicBezTo>
                  <a:cubicBezTo>
                    <a:pt x="2554" y="890"/>
                    <a:pt x="2508" y="868"/>
                    <a:pt x="2492" y="871"/>
                  </a:cubicBezTo>
                  <a:cubicBezTo>
                    <a:pt x="2476" y="874"/>
                    <a:pt x="2470" y="886"/>
                    <a:pt x="2470" y="886"/>
                  </a:cubicBezTo>
                  <a:cubicBezTo>
                    <a:pt x="2470" y="886"/>
                    <a:pt x="2449" y="896"/>
                    <a:pt x="2456" y="904"/>
                  </a:cubicBezTo>
                  <a:cubicBezTo>
                    <a:pt x="2463" y="912"/>
                    <a:pt x="2476" y="913"/>
                    <a:pt x="2470" y="921"/>
                  </a:cubicBezTo>
                  <a:cubicBezTo>
                    <a:pt x="2464" y="929"/>
                    <a:pt x="2439" y="945"/>
                    <a:pt x="2439" y="945"/>
                  </a:cubicBezTo>
                  <a:cubicBezTo>
                    <a:pt x="2421" y="952"/>
                    <a:pt x="2421" y="952"/>
                    <a:pt x="2421" y="952"/>
                  </a:cubicBezTo>
                  <a:cubicBezTo>
                    <a:pt x="2438" y="961"/>
                    <a:pt x="2438" y="961"/>
                    <a:pt x="2438" y="961"/>
                  </a:cubicBezTo>
                  <a:cubicBezTo>
                    <a:pt x="2438" y="961"/>
                    <a:pt x="2423" y="968"/>
                    <a:pt x="2422" y="977"/>
                  </a:cubicBezTo>
                  <a:cubicBezTo>
                    <a:pt x="2421" y="986"/>
                    <a:pt x="2429" y="993"/>
                    <a:pt x="2421" y="1003"/>
                  </a:cubicBezTo>
                  <a:cubicBezTo>
                    <a:pt x="2413" y="1013"/>
                    <a:pt x="2406" y="1005"/>
                    <a:pt x="2393" y="1013"/>
                  </a:cubicBezTo>
                  <a:cubicBezTo>
                    <a:pt x="2380" y="1021"/>
                    <a:pt x="2382" y="1034"/>
                    <a:pt x="2382" y="1034"/>
                  </a:cubicBezTo>
                  <a:cubicBezTo>
                    <a:pt x="2382" y="1034"/>
                    <a:pt x="2366" y="1037"/>
                    <a:pt x="2360" y="1043"/>
                  </a:cubicBezTo>
                  <a:cubicBezTo>
                    <a:pt x="2354" y="1049"/>
                    <a:pt x="2334" y="1054"/>
                    <a:pt x="2336" y="1062"/>
                  </a:cubicBezTo>
                  <a:cubicBezTo>
                    <a:pt x="2338" y="1070"/>
                    <a:pt x="2375" y="1084"/>
                    <a:pt x="2375" y="1093"/>
                  </a:cubicBezTo>
                  <a:cubicBezTo>
                    <a:pt x="2375" y="1102"/>
                    <a:pt x="2374" y="1167"/>
                    <a:pt x="2339" y="1187"/>
                  </a:cubicBezTo>
                  <a:cubicBezTo>
                    <a:pt x="2304" y="1207"/>
                    <a:pt x="2259" y="1242"/>
                    <a:pt x="2241" y="1243"/>
                  </a:cubicBezTo>
                  <a:cubicBezTo>
                    <a:pt x="2223" y="1244"/>
                    <a:pt x="2174" y="1247"/>
                    <a:pt x="2171" y="1256"/>
                  </a:cubicBezTo>
                  <a:cubicBezTo>
                    <a:pt x="2168" y="1265"/>
                    <a:pt x="2180" y="1293"/>
                    <a:pt x="2180" y="1298"/>
                  </a:cubicBezTo>
                  <a:cubicBezTo>
                    <a:pt x="2180" y="1303"/>
                    <a:pt x="2159" y="1324"/>
                    <a:pt x="2155" y="1339"/>
                  </a:cubicBezTo>
                  <a:cubicBezTo>
                    <a:pt x="2151" y="1354"/>
                    <a:pt x="2154" y="1387"/>
                    <a:pt x="2154" y="1387"/>
                  </a:cubicBezTo>
                  <a:cubicBezTo>
                    <a:pt x="2154" y="1387"/>
                    <a:pt x="2120" y="1404"/>
                    <a:pt x="2119" y="1409"/>
                  </a:cubicBezTo>
                  <a:cubicBezTo>
                    <a:pt x="2118" y="1414"/>
                    <a:pt x="2117" y="1431"/>
                    <a:pt x="2117" y="1431"/>
                  </a:cubicBezTo>
                  <a:cubicBezTo>
                    <a:pt x="2104" y="1447"/>
                    <a:pt x="2104" y="1447"/>
                    <a:pt x="2104" y="1447"/>
                  </a:cubicBezTo>
                  <a:cubicBezTo>
                    <a:pt x="2104" y="1447"/>
                    <a:pt x="2111" y="1423"/>
                    <a:pt x="2100" y="1422"/>
                  </a:cubicBezTo>
                  <a:cubicBezTo>
                    <a:pt x="2089" y="1421"/>
                    <a:pt x="2067" y="1435"/>
                    <a:pt x="2072" y="1446"/>
                  </a:cubicBezTo>
                  <a:cubicBezTo>
                    <a:pt x="2077" y="1457"/>
                    <a:pt x="2071" y="1466"/>
                    <a:pt x="2071" y="1466"/>
                  </a:cubicBezTo>
                  <a:cubicBezTo>
                    <a:pt x="2071" y="1466"/>
                    <a:pt x="2069" y="1446"/>
                    <a:pt x="2063" y="1441"/>
                  </a:cubicBezTo>
                  <a:cubicBezTo>
                    <a:pt x="2057" y="1436"/>
                    <a:pt x="2019" y="1447"/>
                    <a:pt x="2019" y="1447"/>
                  </a:cubicBezTo>
                  <a:cubicBezTo>
                    <a:pt x="2019" y="1447"/>
                    <a:pt x="2055" y="1426"/>
                    <a:pt x="2051" y="1413"/>
                  </a:cubicBezTo>
                  <a:cubicBezTo>
                    <a:pt x="2047" y="1400"/>
                    <a:pt x="2011" y="1389"/>
                    <a:pt x="2011" y="1389"/>
                  </a:cubicBezTo>
                  <a:cubicBezTo>
                    <a:pt x="2011" y="1389"/>
                    <a:pt x="2028" y="1386"/>
                    <a:pt x="2028" y="1379"/>
                  </a:cubicBezTo>
                  <a:cubicBezTo>
                    <a:pt x="2028" y="1372"/>
                    <a:pt x="2016" y="1346"/>
                    <a:pt x="2016" y="1346"/>
                  </a:cubicBezTo>
                  <a:cubicBezTo>
                    <a:pt x="2038" y="1331"/>
                    <a:pt x="2038" y="1331"/>
                    <a:pt x="2038" y="1331"/>
                  </a:cubicBezTo>
                  <a:cubicBezTo>
                    <a:pt x="2037" y="1316"/>
                    <a:pt x="2037" y="1316"/>
                    <a:pt x="2037" y="1316"/>
                  </a:cubicBezTo>
                  <a:cubicBezTo>
                    <a:pt x="2054" y="1305"/>
                    <a:pt x="2054" y="1305"/>
                    <a:pt x="2054" y="1305"/>
                  </a:cubicBezTo>
                  <a:cubicBezTo>
                    <a:pt x="2053" y="1280"/>
                    <a:pt x="2053" y="1280"/>
                    <a:pt x="2053" y="1280"/>
                  </a:cubicBezTo>
                  <a:cubicBezTo>
                    <a:pt x="2053" y="1280"/>
                    <a:pt x="2102" y="1253"/>
                    <a:pt x="2078" y="1241"/>
                  </a:cubicBezTo>
                  <a:cubicBezTo>
                    <a:pt x="2054" y="1229"/>
                    <a:pt x="1982" y="1233"/>
                    <a:pt x="1982" y="1233"/>
                  </a:cubicBezTo>
                  <a:cubicBezTo>
                    <a:pt x="1958" y="1241"/>
                    <a:pt x="1958" y="1241"/>
                    <a:pt x="1958" y="1241"/>
                  </a:cubicBezTo>
                  <a:cubicBezTo>
                    <a:pt x="1958" y="1241"/>
                    <a:pt x="1976" y="1220"/>
                    <a:pt x="1966" y="1215"/>
                  </a:cubicBezTo>
                  <a:cubicBezTo>
                    <a:pt x="1956" y="1210"/>
                    <a:pt x="1908" y="1200"/>
                    <a:pt x="1908" y="1200"/>
                  </a:cubicBezTo>
                  <a:cubicBezTo>
                    <a:pt x="1908" y="1200"/>
                    <a:pt x="1913" y="1178"/>
                    <a:pt x="1894" y="1164"/>
                  </a:cubicBezTo>
                  <a:cubicBezTo>
                    <a:pt x="1875" y="1150"/>
                    <a:pt x="1850" y="1149"/>
                    <a:pt x="1850" y="1149"/>
                  </a:cubicBezTo>
                  <a:cubicBezTo>
                    <a:pt x="1850" y="1149"/>
                    <a:pt x="1851" y="1137"/>
                    <a:pt x="1823" y="1136"/>
                  </a:cubicBezTo>
                  <a:cubicBezTo>
                    <a:pt x="1795" y="1135"/>
                    <a:pt x="1726" y="1147"/>
                    <a:pt x="1726" y="1147"/>
                  </a:cubicBezTo>
                  <a:cubicBezTo>
                    <a:pt x="1726" y="1147"/>
                    <a:pt x="1759" y="1137"/>
                    <a:pt x="1760" y="1125"/>
                  </a:cubicBezTo>
                  <a:cubicBezTo>
                    <a:pt x="1761" y="1113"/>
                    <a:pt x="1779" y="1061"/>
                    <a:pt x="1779" y="1061"/>
                  </a:cubicBezTo>
                  <a:cubicBezTo>
                    <a:pt x="1779" y="1061"/>
                    <a:pt x="1749" y="1055"/>
                    <a:pt x="1746" y="1057"/>
                  </a:cubicBezTo>
                  <a:cubicBezTo>
                    <a:pt x="1743" y="1059"/>
                    <a:pt x="1720" y="1075"/>
                    <a:pt x="1720" y="1075"/>
                  </a:cubicBezTo>
                  <a:cubicBezTo>
                    <a:pt x="1730" y="1056"/>
                    <a:pt x="1730" y="1056"/>
                    <a:pt x="1730" y="1056"/>
                  </a:cubicBezTo>
                  <a:cubicBezTo>
                    <a:pt x="1726" y="1041"/>
                    <a:pt x="1726" y="1041"/>
                    <a:pt x="1726" y="1041"/>
                  </a:cubicBezTo>
                  <a:cubicBezTo>
                    <a:pt x="1726" y="1041"/>
                    <a:pt x="1752" y="1019"/>
                    <a:pt x="1764" y="998"/>
                  </a:cubicBezTo>
                  <a:cubicBezTo>
                    <a:pt x="1776" y="977"/>
                    <a:pt x="1844" y="940"/>
                    <a:pt x="1844" y="940"/>
                  </a:cubicBezTo>
                  <a:cubicBezTo>
                    <a:pt x="1838" y="929"/>
                    <a:pt x="1838" y="929"/>
                    <a:pt x="1838" y="929"/>
                  </a:cubicBezTo>
                  <a:cubicBezTo>
                    <a:pt x="1881" y="915"/>
                    <a:pt x="1881" y="915"/>
                    <a:pt x="1881" y="915"/>
                  </a:cubicBezTo>
                  <a:cubicBezTo>
                    <a:pt x="1882" y="904"/>
                    <a:pt x="1882" y="904"/>
                    <a:pt x="1882" y="904"/>
                  </a:cubicBezTo>
                  <a:cubicBezTo>
                    <a:pt x="1909" y="900"/>
                    <a:pt x="1909" y="900"/>
                    <a:pt x="1909" y="900"/>
                  </a:cubicBezTo>
                  <a:cubicBezTo>
                    <a:pt x="1911" y="887"/>
                    <a:pt x="1911" y="887"/>
                    <a:pt x="1911" y="887"/>
                  </a:cubicBezTo>
                  <a:cubicBezTo>
                    <a:pt x="1932" y="884"/>
                    <a:pt x="1932" y="884"/>
                    <a:pt x="1932" y="884"/>
                  </a:cubicBezTo>
                  <a:cubicBezTo>
                    <a:pt x="1966" y="857"/>
                    <a:pt x="1966" y="857"/>
                    <a:pt x="1966" y="857"/>
                  </a:cubicBezTo>
                  <a:cubicBezTo>
                    <a:pt x="1966" y="857"/>
                    <a:pt x="2040" y="860"/>
                    <a:pt x="2040" y="847"/>
                  </a:cubicBezTo>
                  <a:cubicBezTo>
                    <a:pt x="2040" y="834"/>
                    <a:pt x="2020" y="819"/>
                    <a:pt x="2020" y="819"/>
                  </a:cubicBezTo>
                  <a:cubicBezTo>
                    <a:pt x="1980" y="824"/>
                    <a:pt x="1980" y="824"/>
                    <a:pt x="1980" y="824"/>
                  </a:cubicBezTo>
                  <a:cubicBezTo>
                    <a:pt x="1986" y="814"/>
                    <a:pt x="1986" y="814"/>
                    <a:pt x="1986" y="814"/>
                  </a:cubicBezTo>
                  <a:cubicBezTo>
                    <a:pt x="1950" y="800"/>
                    <a:pt x="1950" y="800"/>
                    <a:pt x="1950" y="800"/>
                  </a:cubicBezTo>
                  <a:cubicBezTo>
                    <a:pt x="1966" y="795"/>
                    <a:pt x="1966" y="795"/>
                    <a:pt x="1966" y="795"/>
                  </a:cubicBezTo>
                  <a:cubicBezTo>
                    <a:pt x="2021" y="811"/>
                    <a:pt x="2021" y="811"/>
                    <a:pt x="2021" y="811"/>
                  </a:cubicBezTo>
                  <a:cubicBezTo>
                    <a:pt x="2021" y="811"/>
                    <a:pt x="2042" y="833"/>
                    <a:pt x="2061" y="825"/>
                  </a:cubicBezTo>
                  <a:cubicBezTo>
                    <a:pt x="2080" y="817"/>
                    <a:pt x="2096" y="784"/>
                    <a:pt x="2103" y="789"/>
                  </a:cubicBezTo>
                  <a:cubicBezTo>
                    <a:pt x="2110" y="794"/>
                    <a:pt x="2131" y="804"/>
                    <a:pt x="2140" y="802"/>
                  </a:cubicBezTo>
                  <a:cubicBezTo>
                    <a:pt x="2140" y="802"/>
                    <a:pt x="2185" y="783"/>
                    <a:pt x="2203" y="776"/>
                  </a:cubicBezTo>
                  <a:cubicBezTo>
                    <a:pt x="2221" y="769"/>
                    <a:pt x="2255" y="750"/>
                    <a:pt x="2243" y="747"/>
                  </a:cubicBezTo>
                  <a:cubicBezTo>
                    <a:pt x="2231" y="744"/>
                    <a:pt x="2175" y="744"/>
                    <a:pt x="2175" y="744"/>
                  </a:cubicBezTo>
                  <a:cubicBezTo>
                    <a:pt x="2171" y="728"/>
                    <a:pt x="2171" y="728"/>
                    <a:pt x="2171" y="728"/>
                  </a:cubicBezTo>
                  <a:cubicBezTo>
                    <a:pt x="2115" y="708"/>
                    <a:pt x="2115" y="708"/>
                    <a:pt x="2115" y="708"/>
                  </a:cubicBezTo>
                  <a:cubicBezTo>
                    <a:pt x="2115" y="708"/>
                    <a:pt x="2171" y="700"/>
                    <a:pt x="2186" y="706"/>
                  </a:cubicBezTo>
                  <a:cubicBezTo>
                    <a:pt x="2201" y="712"/>
                    <a:pt x="2215" y="738"/>
                    <a:pt x="2230" y="738"/>
                  </a:cubicBezTo>
                  <a:cubicBezTo>
                    <a:pt x="2245" y="738"/>
                    <a:pt x="2324" y="700"/>
                    <a:pt x="2324" y="700"/>
                  </a:cubicBezTo>
                  <a:cubicBezTo>
                    <a:pt x="2305" y="692"/>
                    <a:pt x="2305" y="692"/>
                    <a:pt x="2305" y="692"/>
                  </a:cubicBezTo>
                  <a:cubicBezTo>
                    <a:pt x="2305" y="692"/>
                    <a:pt x="2319" y="680"/>
                    <a:pt x="2337" y="680"/>
                  </a:cubicBezTo>
                  <a:cubicBezTo>
                    <a:pt x="2355" y="680"/>
                    <a:pt x="2360" y="694"/>
                    <a:pt x="2360" y="694"/>
                  </a:cubicBezTo>
                  <a:cubicBezTo>
                    <a:pt x="2380" y="701"/>
                    <a:pt x="2380" y="701"/>
                    <a:pt x="2380" y="701"/>
                  </a:cubicBezTo>
                  <a:cubicBezTo>
                    <a:pt x="2381" y="688"/>
                    <a:pt x="2381" y="688"/>
                    <a:pt x="2381" y="688"/>
                  </a:cubicBezTo>
                  <a:cubicBezTo>
                    <a:pt x="2381" y="688"/>
                    <a:pt x="2395" y="705"/>
                    <a:pt x="2400" y="696"/>
                  </a:cubicBezTo>
                  <a:cubicBezTo>
                    <a:pt x="2405" y="687"/>
                    <a:pt x="2388" y="669"/>
                    <a:pt x="2388" y="669"/>
                  </a:cubicBezTo>
                  <a:cubicBezTo>
                    <a:pt x="2374" y="663"/>
                    <a:pt x="2374" y="663"/>
                    <a:pt x="2374" y="663"/>
                  </a:cubicBezTo>
                  <a:cubicBezTo>
                    <a:pt x="2401" y="658"/>
                    <a:pt x="2401" y="658"/>
                    <a:pt x="2401" y="658"/>
                  </a:cubicBezTo>
                  <a:cubicBezTo>
                    <a:pt x="2401" y="658"/>
                    <a:pt x="2415" y="697"/>
                    <a:pt x="2424" y="695"/>
                  </a:cubicBezTo>
                  <a:cubicBezTo>
                    <a:pt x="2433" y="693"/>
                    <a:pt x="2546" y="660"/>
                    <a:pt x="2532" y="641"/>
                  </a:cubicBezTo>
                  <a:cubicBezTo>
                    <a:pt x="2518" y="622"/>
                    <a:pt x="2507" y="607"/>
                    <a:pt x="2518" y="600"/>
                  </a:cubicBezTo>
                  <a:cubicBezTo>
                    <a:pt x="2529" y="593"/>
                    <a:pt x="2579" y="591"/>
                    <a:pt x="2580" y="585"/>
                  </a:cubicBezTo>
                  <a:cubicBezTo>
                    <a:pt x="2581" y="579"/>
                    <a:pt x="2570" y="553"/>
                    <a:pt x="2570" y="553"/>
                  </a:cubicBezTo>
                  <a:cubicBezTo>
                    <a:pt x="2558" y="538"/>
                    <a:pt x="2558" y="538"/>
                    <a:pt x="2558" y="538"/>
                  </a:cubicBezTo>
                  <a:cubicBezTo>
                    <a:pt x="2558" y="538"/>
                    <a:pt x="2496" y="520"/>
                    <a:pt x="2470" y="538"/>
                  </a:cubicBezTo>
                  <a:cubicBezTo>
                    <a:pt x="2444" y="556"/>
                    <a:pt x="2466" y="568"/>
                    <a:pt x="2466" y="568"/>
                  </a:cubicBezTo>
                  <a:cubicBezTo>
                    <a:pt x="2442" y="583"/>
                    <a:pt x="2442" y="583"/>
                    <a:pt x="2442" y="583"/>
                  </a:cubicBezTo>
                  <a:cubicBezTo>
                    <a:pt x="2428" y="583"/>
                    <a:pt x="2428" y="583"/>
                    <a:pt x="2428" y="583"/>
                  </a:cubicBezTo>
                  <a:cubicBezTo>
                    <a:pt x="2383" y="614"/>
                    <a:pt x="2383" y="614"/>
                    <a:pt x="2383" y="614"/>
                  </a:cubicBezTo>
                  <a:cubicBezTo>
                    <a:pt x="2366" y="621"/>
                    <a:pt x="2366" y="621"/>
                    <a:pt x="2366" y="621"/>
                  </a:cubicBezTo>
                  <a:cubicBezTo>
                    <a:pt x="2366" y="621"/>
                    <a:pt x="2354" y="639"/>
                    <a:pt x="2350" y="642"/>
                  </a:cubicBezTo>
                  <a:cubicBezTo>
                    <a:pt x="2346" y="645"/>
                    <a:pt x="2327" y="646"/>
                    <a:pt x="2327" y="646"/>
                  </a:cubicBezTo>
                  <a:cubicBezTo>
                    <a:pt x="2304" y="658"/>
                    <a:pt x="2304" y="658"/>
                    <a:pt x="2304" y="658"/>
                  </a:cubicBezTo>
                  <a:cubicBezTo>
                    <a:pt x="2304" y="658"/>
                    <a:pt x="2293" y="624"/>
                    <a:pt x="2299" y="613"/>
                  </a:cubicBezTo>
                  <a:cubicBezTo>
                    <a:pt x="2305" y="602"/>
                    <a:pt x="2336" y="607"/>
                    <a:pt x="2341" y="591"/>
                  </a:cubicBezTo>
                  <a:cubicBezTo>
                    <a:pt x="2346" y="575"/>
                    <a:pt x="2330" y="558"/>
                    <a:pt x="2327" y="558"/>
                  </a:cubicBezTo>
                  <a:cubicBezTo>
                    <a:pt x="2324" y="558"/>
                    <a:pt x="2271" y="582"/>
                    <a:pt x="2271" y="582"/>
                  </a:cubicBezTo>
                  <a:cubicBezTo>
                    <a:pt x="2252" y="603"/>
                    <a:pt x="2252" y="603"/>
                    <a:pt x="2252" y="603"/>
                  </a:cubicBezTo>
                  <a:cubicBezTo>
                    <a:pt x="2246" y="594"/>
                    <a:pt x="2246" y="594"/>
                    <a:pt x="2246" y="594"/>
                  </a:cubicBezTo>
                  <a:cubicBezTo>
                    <a:pt x="2264" y="576"/>
                    <a:pt x="2264" y="576"/>
                    <a:pt x="2264" y="576"/>
                  </a:cubicBezTo>
                  <a:cubicBezTo>
                    <a:pt x="2262" y="563"/>
                    <a:pt x="2262" y="563"/>
                    <a:pt x="2262" y="563"/>
                  </a:cubicBezTo>
                  <a:cubicBezTo>
                    <a:pt x="2292" y="552"/>
                    <a:pt x="2292" y="552"/>
                    <a:pt x="2292" y="552"/>
                  </a:cubicBezTo>
                  <a:cubicBezTo>
                    <a:pt x="2265" y="547"/>
                    <a:pt x="2265" y="547"/>
                    <a:pt x="2265" y="547"/>
                  </a:cubicBezTo>
                  <a:cubicBezTo>
                    <a:pt x="2270" y="537"/>
                    <a:pt x="2270" y="537"/>
                    <a:pt x="2270" y="537"/>
                  </a:cubicBezTo>
                  <a:cubicBezTo>
                    <a:pt x="2238" y="547"/>
                    <a:pt x="2238" y="547"/>
                    <a:pt x="2238" y="547"/>
                  </a:cubicBezTo>
                  <a:cubicBezTo>
                    <a:pt x="2224" y="539"/>
                    <a:pt x="2224" y="539"/>
                    <a:pt x="2224" y="539"/>
                  </a:cubicBezTo>
                  <a:cubicBezTo>
                    <a:pt x="2249" y="530"/>
                    <a:pt x="2249" y="530"/>
                    <a:pt x="2249" y="530"/>
                  </a:cubicBezTo>
                  <a:cubicBezTo>
                    <a:pt x="2250" y="520"/>
                    <a:pt x="2250" y="520"/>
                    <a:pt x="2250" y="520"/>
                  </a:cubicBezTo>
                  <a:cubicBezTo>
                    <a:pt x="2250" y="520"/>
                    <a:pt x="2286" y="528"/>
                    <a:pt x="2284" y="515"/>
                  </a:cubicBezTo>
                  <a:cubicBezTo>
                    <a:pt x="2282" y="502"/>
                    <a:pt x="2254" y="505"/>
                    <a:pt x="2266" y="488"/>
                  </a:cubicBezTo>
                  <a:cubicBezTo>
                    <a:pt x="2278" y="471"/>
                    <a:pt x="2289" y="446"/>
                    <a:pt x="2273" y="445"/>
                  </a:cubicBezTo>
                  <a:cubicBezTo>
                    <a:pt x="2248" y="435"/>
                    <a:pt x="2248" y="435"/>
                    <a:pt x="2248" y="435"/>
                  </a:cubicBezTo>
                  <a:cubicBezTo>
                    <a:pt x="2229" y="443"/>
                    <a:pt x="2229" y="443"/>
                    <a:pt x="2229" y="443"/>
                  </a:cubicBezTo>
                  <a:cubicBezTo>
                    <a:pt x="2229" y="443"/>
                    <a:pt x="2202" y="445"/>
                    <a:pt x="2201" y="449"/>
                  </a:cubicBezTo>
                  <a:cubicBezTo>
                    <a:pt x="2200" y="453"/>
                    <a:pt x="2208" y="462"/>
                    <a:pt x="2202" y="463"/>
                  </a:cubicBezTo>
                  <a:cubicBezTo>
                    <a:pt x="2196" y="464"/>
                    <a:pt x="2160" y="457"/>
                    <a:pt x="2152" y="466"/>
                  </a:cubicBezTo>
                  <a:cubicBezTo>
                    <a:pt x="2144" y="475"/>
                    <a:pt x="2127" y="484"/>
                    <a:pt x="2136" y="488"/>
                  </a:cubicBezTo>
                  <a:cubicBezTo>
                    <a:pt x="2145" y="492"/>
                    <a:pt x="2156" y="494"/>
                    <a:pt x="2156" y="494"/>
                  </a:cubicBezTo>
                  <a:cubicBezTo>
                    <a:pt x="2156" y="494"/>
                    <a:pt x="2107" y="507"/>
                    <a:pt x="2109" y="520"/>
                  </a:cubicBezTo>
                  <a:cubicBezTo>
                    <a:pt x="2111" y="533"/>
                    <a:pt x="2138" y="543"/>
                    <a:pt x="2138" y="543"/>
                  </a:cubicBezTo>
                  <a:cubicBezTo>
                    <a:pt x="2154" y="536"/>
                    <a:pt x="2154" y="536"/>
                    <a:pt x="2154" y="536"/>
                  </a:cubicBezTo>
                  <a:cubicBezTo>
                    <a:pt x="2154" y="536"/>
                    <a:pt x="2153" y="557"/>
                    <a:pt x="2159" y="554"/>
                  </a:cubicBezTo>
                  <a:cubicBezTo>
                    <a:pt x="2165" y="551"/>
                    <a:pt x="2194" y="546"/>
                    <a:pt x="2183" y="554"/>
                  </a:cubicBezTo>
                  <a:cubicBezTo>
                    <a:pt x="2172" y="562"/>
                    <a:pt x="2163" y="561"/>
                    <a:pt x="2163" y="561"/>
                  </a:cubicBezTo>
                  <a:cubicBezTo>
                    <a:pt x="2150" y="556"/>
                    <a:pt x="2150" y="556"/>
                    <a:pt x="2150" y="556"/>
                  </a:cubicBezTo>
                  <a:cubicBezTo>
                    <a:pt x="2148" y="565"/>
                    <a:pt x="2148" y="565"/>
                    <a:pt x="2148" y="565"/>
                  </a:cubicBezTo>
                  <a:cubicBezTo>
                    <a:pt x="2148" y="565"/>
                    <a:pt x="2112" y="571"/>
                    <a:pt x="2124" y="575"/>
                  </a:cubicBezTo>
                  <a:cubicBezTo>
                    <a:pt x="2136" y="579"/>
                    <a:pt x="2163" y="559"/>
                    <a:pt x="2157" y="572"/>
                  </a:cubicBezTo>
                  <a:cubicBezTo>
                    <a:pt x="2151" y="585"/>
                    <a:pt x="2132" y="594"/>
                    <a:pt x="2119" y="598"/>
                  </a:cubicBezTo>
                  <a:cubicBezTo>
                    <a:pt x="2106" y="602"/>
                    <a:pt x="2086" y="617"/>
                    <a:pt x="2086" y="617"/>
                  </a:cubicBezTo>
                  <a:cubicBezTo>
                    <a:pt x="2086" y="617"/>
                    <a:pt x="2064" y="605"/>
                    <a:pt x="2060" y="612"/>
                  </a:cubicBezTo>
                  <a:cubicBezTo>
                    <a:pt x="2056" y="619"/>
                    <a:pt x="2035" y="625"/>
                    <a:pt x="2036" y="635"/>
                  </a:cubicBezTo>
                  <a:cubicBezTo>
                    <a:pt x="2037" y="645"/>
                    <a:pt x="2030" y="654"/>
                    <a:pt x="2030" y="654"/>
                  </a:cubicBezTo>
                  <a:cubicBezTo>
                    <a:pt x="2026" y="645"/>
                    <a:pt x="2026" y="645"/>
                    <a:pt x="2026" y="645"/>
                  </a:cubicBezTo>
                  <a:cubicBezTo>
                    <a:pt x="2026" y="645"/>
                    <a:pt x="2001" y="644"/>
                    <a:pt x="2003" y="638"/>
                  </a:cubicBezTo>
                  <a:cubicBezTo>
                    <a:pt x="2005" y="632"/>
                    <a:pt x="2047" y="604"/>
                    <a:pt x="2047" y="604"/>
                  </a:cubicBezTo>
                  <a:cubicBezTo>
                    <a:pt x="2022" y="604"/>
                    <a:pt x="2022" y="604"/>
                    <a:pt x="2022" y="604"/>
                  </a:cubicBezTo>
                  <a:cubicBezTo>
                    <a:pt x="2022" y="604"/>
                    <a:pt x="2015" y="590"/>
                    <a:pt x="2008" y="590"/>
                  </a:cubicBezTo>
                  <a:cubicBezTo>
                    <a:pt x="2001" y="590"/>
                    <a:pt x="1985" y="596"/>
                    <a:pt x="1985" y="596"/>
                  </a:cubicBezTo>
                  <a:cubicBezTo>
                    <a:pt x="1985" y="596"/>
                    <a:pt x="1964" y="589"/>
                    <a:pt x="1961" y="597"/>
                  </a:cubicBezTo>
                  <a:cubicBezTo>
                    <a:pt x="1958" y="605"/>
                    <a:pt x="1956" y="612"/>
                    <a:pt x="1960" y="613"/>
                  </a:cubicBezTo>
                  <a:cubicBezTo>
                    <a:pt x="1964" y="614"/>
                    <a:pt x="1993" y="627"/>
                    <a:pt x="1983" y="630"/>
                  </a:cubicBezTo>
                  <a:cubicBezTo>
                    <a:pt x="1973" y="633"/>
                    <a:pt x="1955" y="618"/>
                    <a:pt x="1955" y="618"/>
                  </a:cubicBezTo>
                  <a:cubicBezTo>
                    <a:pt x="1941" y="609"/>
                    <a:pt x="1941" y="609"/>
                    <a:pt x="1941" y="609"/>
                  </a:cubicBezTo>
                  <a:cubicBezTo>
                    <a:pt x="1940" y="629"/>
                    <a:pt x="1940" y="629"/>
                    <a:pt x="1940" y="629"/>
                  </a:cubicBezTo>
                  <a:cubicBezTo>
                    <a:pt x="1940" y="629"/>
                    <a:pt x="1925" y="638"/>
                    <a:pt x="1916" y="636"/>
                  </a:cubicBezTo>
                  <a:cubicBezTo>
                    <a:pt x="1907" y="634"/>
                    <a:pt x="1874" y="625"/>
                    <a:pt x="1863" y="625"/>
                  </a:cubicBezTo>
                  <a:cubicBezTo>
                    <a:pt x="1852" y="625"/>
                    <a:pt x="1830" y="629"/>
                    <a:pt x="1819" y="628"/>
                  </a:cubicBezTo>
                  <a:cubicBezTo>
                    <a:pt x="1808" y="627"/>
                    <a:pt x="1791" y="610"/>
                    <a:pt x="1791" y="610"/>
                  </a:cubicBezTo>
                  <a:cubicBezTo>
                    <a:pt x="1752" y="613"/>
                    <a:pt x="1752" y="613"/>
                    <a:pt x="1752" y="613"/>
                  </a:cubicBezTo>
                  <a:cubicBezTo>
                    <a:pt x="1752" y="613"/>
                    <a:pt x="1737" y="599"/>
                    <a:pt x="1729" y="597"/>
                  </a:cubicBezTo>
                  <a:cubicBezTo>
                    <a:pt x="1721" y="595"/>
                    <a:pt x="1704" y="595"/>
                    <a:pt x="1692" y="601"/>
                  </a:cubicBezTo>
                  <a:cubicBezTo>
                    <a:pt x="1680" y="607"/>
                    <a:pt x="1685" y="609"/>
                    <a:pt x="1672" y="609"/>
                  </a:cubicBezTo>
                  <a:cubicBezTo>
                    <a:pt x="1659" y="609"/>
                    <a:pt x="1631" y="602"/>
                    <a:pt x="1624" y="611"/>
                  </a:cubicBezTo>
                  <a:cubicBezTo>
                    <a:pt x="1617" y="620"/>
                    <a:pt x="1605" y="646"/>
                    <a:pt x="1605" y="646"/>
                  </a:cubicBezTo>
                  <a:cubicBezTo>
                    <a:pt x="1597" y="666"/>
                    <a:pt x="1597" y="666"/>
                    <a:pt x="1597" y="666"/>
                  </a:cubicBezTo>
                  <a:cubicBezTo>
                    <a:pt x="1576" y="668"/>
                    <a:pt x="1576" y="668"/>
                    <a:pt x="1576" y="668"/>
                  </a:cubicBezTo>
                  <a:cubicBezTo>
                    <a:pt x="1571" y="687"/>
                    <a:pt x="1571" y="687"/>
                    <a:pt x="1571" y="687"/>
                  </a:cubicBezTo>
                  <a:cubicBezTo>
                    <a:pt x="1556" y="654"/>
                    <a:pt x="1556" y="654"/>
                    <a:pt x="1556" y="654"/>
                  </a:cubicBezTo>
                  <a:cubicBezTo>
                    <a:pt x="1556" y="654"/>
                    <a:pt x="1598" y="665"/>
                    <a:pt x="1587" y="646"/>
                  </a:cubicBezTo>
                  <a:cubicBezTo>
                    <a:pt x="1576" y="627"/>
                    <a:pt x="1544" y="625"/>
                    <a:pt x="1544" y="625"/>
                  </a:cubicBezTo>
                  <a:cubicBezTo>
                    <a:pt x="1546" y="616"/>
                    <a:pt x="1546" y="616"/>
                    <a:pt x="1546" y="616"/>
                  </a:cubicBezTo>
                  <a:cubicBezTo>
                    <a:pt x="1546" y="616"/>
                    <a:pt x="1477" y="629"/>
                    <a:pt x="1440" y="629"/>
                  </a:cubicBezTo>
                  <a:cubicBezTo>
                    <a:pt x="1403" y="629"/>
                    <a:pt x="1337" y="625"/>
                    <a:pt x="1350" y="619"/>
                  </a:cubicBezTo>
                  <a:cubicBezTo>
                    <a:pt x="1363" y="613"/>
                    <a:pt x="1447" y="616"/>
                    <a:pt x="1427" y="594"/>
                  </a:cubicBezTo>
                  <a:cubicBezTo>
                    <a:pt x="1407" y="572"/>
                    <a:pt x="1388" y="570"/>
                    <a:pt x="1364" y="572"/>
                  </a:cubicBezTo>
                  <a:cubicBezTo>
                    <a:pt x="1340" y="574"/>
                    <a:pt x="1301" y="560"/>
                    <a:pt x="1295" y="557"/>
                  </a:cubicBezTo>
                  <a:cubicBezTo>
                    <a:pt x="1289" y="554"/>
                    <a:pt x="1271" y="554"/>
                    <a:pt x="1271" y="554"/>
                  </a:cubicBezTo>
                  <a:cubicBezTo>
                    <a:pt x="1271" y="554"/>
                    <a:pt x="1223" y="527"/>
                    <a:pt x="1205" y="528"/>
                  </a:cubicBezTo>
                  <a:cubicBezTo>
                    <a:pt x="1187" y="529"/>
                    <a:pt x="1155" y="554"/>
                    <a:pt x="1155" y="554"/>
                  </a:cubicBezTo>
                  <a:cubicBezTo>
                    <a:pt x="1119" y="554"/>
                    <a:pt x="1119" y="554"/>
                    <a:pt x="1119" y="554"/>
                  </a:cubicBezTo>
                  <a:cubicBezTo>
                    <a:pt x="1139" y="542"/>
                    <a:pt x="1139" y="542"/>
                    <a:pt x="1139" y="542"/>
                  </a:cubicBezTo>
                  <a:cubicBezTo>
                    <a:pt x="1139" y="534"/>
                    <a:pt x="1139" y="534"/>
                    <a:pt x="1139" y="534"/>
                  </a:cubicBezTo>
                  <a:cubicBezTo>
                    <a:pt x="1156" y="514"/>
                    <a:pt x="1156" y="514"/>
                    <a:pt x="1156" y="514"/>
                  </a:cubicBezTo>
                  <a:cubicBezTo>
                    <a:pt x="1156" y="514"/>
                    <a:pt x="1117" y="532"/>
                    <a:pt x="1110" y="539"/>
                  </a:cubicBezTo>
                  <a:cubicBezTo>
                    <a:pt x="1103" y="546"/>
                    <a:pt x="1087" y="568"/>
                    <a:pt x="1072" y="553"/>
                  </a:cubicBezTo>
                  <a:cubicBezTo>
                    <a:pt x="1057" y="538"/>
                    <a:pt x="1078" y="522"/>
                    <a:pt x="1075" y="511"/>
                  </a:cubicBezTo>
                  <a:cubicBezTo>
                    <a:pt x="1072" y="500"/>
                    <a:pt x="1049" y="489"/>
                    <a:pt x="1046" y="498"/>
                  </a:cubicBezTo>
                  <a:cubicBezTo>
                    <a:pt x="1043" y="507"/>
                    <a:pt x="1056" y="513"/>
                    <a:pt x="1056" y="513"/>
                  </a:cubicBezTo>
                  <a:cubicBezTo>
                    <a:pt x="1056" y="513"/>
                    <a:pt x="1036" y="511"/>
                    <a:pt x="1025" y="515"/>
                  </a:cubicBezTo>
                  <a:cubicBezTo>
                    <a:pt x="1014" y="519"/>
                    <a:pt x="998" y="530"/>
                    <a:pt x="993" y="534"/>
                  </a:cubicBezTo>
                  <a:cubicBezTo>
                    <a:pt x="988" y="538"/>
                    <a:pt x="970" y="533"/>
                    <a:pt x="970" y="533"/>
                  </a:cubicBezTo>
                  <a:cubicBezTo>
                    <a:pt x="970" y="533"/>
                    <a:pt x="923" y="543"/>
                    <a:pt x="919" y="544"/>
                  </a:cubicBezTo>
                  <a:cubicBezTo>
                    <a:pt x="915" y="545"/>
                    <a:pt x="890" y="560"/>
                    <a:pt x="890" y="560"/>
                  </a:cubicBezTo>
                  <a:cubicBezTo>
                    <a:pt x="876" y="547"/>
                    <a:pt x="876" y="547"/>
                    <a:pt x="876" y="547"/>
                  </a:cubicBezTo>
                  <a:cubicBezTo>
                    <a:pt x="876" y="547"/>
                    <a:pt x="843" y="564"/>
                    <a:pt x="833" y="565"/>
                  </a:cubicBezTo>
                  <a:cubicBezTo>
                    <a:pt x="823" y="566"/>
                    <a:pt x="805" y="578"/>
                    <a:pt x="805" y="578"/>
                  </a:cubicBezTo>
                  <a:cubicBezTo>
                    <a:pt x="783" y="580"/>
                    <a:pt x="783" y="580"/>
                    <a:pt x="783" y="580"/>
                  </a:cubicBezTo>
                  <a:cubicBezTo>
                    <a:pt x="783" y="580"/>
                    <a:pt x="800" y="562"/>
                    <a:pt x="815" y="559"/>
                  </a:cubicBezTo>
                  <a:cubicBezTo>
                    <a:pt x="830" y="556"/>
                    <a:pt x="864" y="543"/>
                    <a:pt x="864" y="543"/>
                  </a:cubicBezTo>
                  <a:cubicBezTo>
                    <a:pt x="864" y="543"/>
                    <a:pt x="895" y="546"/>
                    <a:pt x="906" y="541"/>
                  </a:cubicBezTo>
                  <a:cubicBezTo>
                    <a:pt x="917" y="536"/>
                    <a:pt x="978" y="522"/>
                    <a:pt x="978" y="522"/>
                  </a:cubicBezTo>
                  <a:cubicBezTo>
                    <a:pt x="978" y="522"/>
                    <a:pt x="990" y="519"/>
                    <a:pt x="983" y="514"/>
                  </a:cubicBezTo>
                  <a:cubicBezTo>
                    <a:pt x="976" y="509"/>
                    <a:pt x="955" y="516"/>
                    <a:pt x="955" y="516"/>
                  </a:cubicBezTo>
                  <a:cubicBezTo>
                    <a:pt x="955" y="516"/>
                    <a:pt x="937" y="515"/>
                    <a:pt x="930" y="517"/>
                  </a:cubicBezTo>
                  <a:cubicBezTo>
                    <a:pt x="923" y="519"/>
                    <a:pt x="916" y="527"/>
                    <a:pt x="911" y="528"/>
                  </a:cubicBezTo>
                  <a:cubicBezTo>
                    <a:pt x="906" y="529"/>
                    <a:pt x="887" y="529"/>
                    <a:pt x="887" y="529"/>
                  </a:cubicBezTo>
                  <a:cubicBezTo>
                    <a:pt x="872" y="532"/>
                    <a:pt x="872" y="532"/>
                    <a:pt x="872" y="532"/>
                  </a:cubicBezTo>
                  <a:cubicBezTo>
                    <a:pt x="872" y="532"/>
                    <a:pt x="855" y="532"/>
                    <a:pt x="843" y="535"/>
                  </a:cubicBezTo>
                  <a:cubicBezTo>
                    <a:pt x="831" y="538"/>
                    <a:pt x="820" y="550"/>
                    <a:pt x="820" y="550"/>
                  </a:cubicBezTo>
                  <a:cubicBezTo>
                    <a:pt x="806" y="552"/>
                    <a:pt x="806" y="552"/>
                    <a:pt x="806" y="552"/>
                  </a:cubicBezTo>
                  <a:cubicBezTo>
                    <a:pt x="771" y="565"/>
                    <a:pt x="771" y="565"/>
                    <a:pt x="771" y="565"/>
                  </a:cubicBezTo>
                  <a:cubicBezTo>
                    <a:pt x="771" y="565"/>
                    <a:pt x="756" y="568"/>
                    <a:pt x="753" y="571"/>
                  </a:cubicBezTo>
                  <a:cubicBezTo>
                    <a:pt x="750" y="574"/>
                    <a:pt x="748" y="590"/>
                    <a:pt x="741" y="586"/>
                  </a:cubicBezTo>
                  <a:cubicBezTo>
                    <a:pt x="734" y="582"/>
                    <a:pt x="733" y="567"/>
                    <a:pt x="744" y="565"/>
                  </a:cubicBezTo>
                  <a:cubicBezTo>
                    <a:pt x="755" y="563"/>
                    <a:pt x="784" y="553"/>
                    <a:pt x="793" y="547"/>
                  </a:cubicBezTo>
                  <a:cubicBezTo>
                    <a:pt x="802" y="541"/>
                    <a:pt x="760" y="535"/>
                    <a:pt x="753" y="544"/>
                  </a:cubicBezTo>
                  <a:cubicBezTo>
                    <a:pt x="746" y="553"/>
                    <a:pt x="719" y="558"/>
                    <a:pt x="712" y="558"/>
                  </a:cubicBezTo>
                  <a:cubicBezTo>
                    <a:pt x="705" y="558"/>
                    <a:pt x="705" y="585"/>
                    <a:pt x="705" y="585"/>
                  </a:cubicBezTo>
                  <a:cubicBezTo>
                    <a:pt x="689" y="576"/>
                    <a:pt x="689" y="576"/>
                    <a:pt x="689" y="576"/>
                  </a:cubicBezTo>
                  <a:cubicBezTo>
                    <a:pt x="647" y="570"/>
                    <a:pt x="647" y="570"/>
                    <a:pt x="647" y="570"/>
                  </a:cubicBezTo>
                  <a:cubicBezTo>
                    <a:pt x="647" y="570"/>
                    <a:pt x="621" y="558"/>
                    <a:pt x="623" y="553"/>
                  </a:cubicBezTo>
                  <a:cubicBezTo>
                    <a:pt x="625" y="548"/>
                    <a:pt x="629" y="539"/>
                    <a:pt x="629" y="539"/>
                  </a:cubicBezTo>
                  <a:cubicBezTo>
                    <a:pt x="555" y="540"/>
                    <a:pt x="555" y="540"/>
                    <a:pt x="555" y="540"/>
                  </a:cubicBezTo>
                  <a:cubicBezTo>
                    <a:pt x="567" y="540"/>
                    <a:pt x="567" y="540"/>
                    <a:pt x="567" y="540"/>
                  </a:cubicBezTo>
                  <a:cubicBezTo>
                    <a:pt x="52" y="964"/>
                    <a:pt x="52" y="964"/>
                    <a:pt x="52" y="964"/>
                  </a:cubicBezTo>
                  <a:cubicBezTo>
                    <a:pt x="52" y="964"/>
                    <a:pt x="26" y="978"/>
                    <a:pt x="32" y="984"/>
                  </a:cubicBezTo>
                  <a:cubicBezTo>
                    <a:pt x="38" y="990"/>
                    <a:pt x="67" y="984"/>
                    <a:pt x="67" y="984"/>
                  </a:cubicBezTo>
                  <a:cubicBezTo>
                    <a:pt x="70" y="984"/>
                    <a:pt x="79" y="979"/>
                    <a:pt x="79" y="979"/>
                  </a:cubicBezTo>
                  <a:cubicBezTo>
                    <a:pt x="103" y="979"/>
                    <a:pt x="103" y="979"/>
                    <a:pt x="103" y="979"/>
                  </a:cubicBezTo>
                  <a:cubicBezTo>
                    <a:pt x="88" y="994"/>
                    <a:pt x="88" y="994"/>
                    <a:pt x="88" y="994"/>
                  </a:cubicBezTo>
                  <a:cubicBezTo>
                    <a:pt x="88" y="994"/>
                    <a:pt x="88" y="1003"/>
                    <a:pt x="88" y="1013"/>
                  </a:cubicBezTo>
                  <a:cubicBezTo>
                    <a:pt x="88" y="1024"/>
                    <a:pt x="107" y="1032"/>
                    <a:pt x="107" y="1032"/>
                  </a:cubicBezTo>
                  <a:cubicBezTo>
                    <a:pt x="107" y="1032"/>
                    <a:pt x="88" y="1051"/>
                    <a:pt x="93" y="1051"/>
                  </a:cubicBezTo>
                  <a:cubicBezTo>
                    <a:pt x="99" y="1051"/>
                    <a:pt x="115" y="1038"/>
                    <a:pt x="115" y="1038"/>
                  </a:cubicBezTo>
                  <a:cubicBezTo>
                    <a:pt x="115" y="1038"/>
                    <a:pt x="136" y="1031"/>
                    <a:pt x="143" y="1031"/>
                  </a:cubicBezTo>
                  <a:cubicBezTo>
                    <a:pt x="151" y="1031"/>
                    <a:pt x="157" y="1021"/>
                    <a:pt x="157" y="1021"/>
                  </a:cubicBezTo>
                  <a:cubicBezTo>
                    <a:pt x="169" y="1021"/>
                    <a:pt x="169" y="1021"/>
                    <a:pt x="169" y="1021"/>
                  </a:cubicBezTo>
                  <a:cubicBezTo>
                    <a:pt x="171" y="1013"/>
                    <a:pt x="171" y="1013"/>
                    <a:pt x="171" y="1013"/>
                  </a:cubicBezTo>
                  <a:cubicBezTo>
                    <a:pt x="171" y="1013"/>
                    <a:pt x="199" y="1003"/>
                    <a:pt x="217" y="1008"/>
                  </a:cubicBezTo>
                  <a:cubicBezTo>
                    <a:pt x="236" y="1014"/>
                    <a:pt x="209" y="1024"/>
                    <a:pt x="209" y="1024"/>
                  </a:cubicBezTo>
                  <a:cubicBezTo>
                    <a:pt x="209" y="1041"/>
                    <a:pt x="209" y="1041"/>
                    <a:pt x="209" y="1041"/>
                  </a:cubicBezTo>
                  <a:cubicBezTo>
                    <a:pt x="203" y="1052"/>
                    <a:pt x="203" y="1052"/>
                    <a:pt x="203" y="1052"/>
                  </a:cubicBezTo>
                  <a:cubicBezTo>
                    <a:pt x="203" y="1052"/>
                    <a:pt x="210" y="1054"/>
                    <a:pt x="216" y="1072"/>
                  </a:cubicBezTo>
                  <a:cubicBezTo>
                    <a:pt x="223" y="1089"/>
                    <a:pt x="206" y="1108"/>
                    <a:pt x="206" y="1108"/>
                  </a:cubicBezTo>
                  <a:cubicBezTo>
                    <a:pt x="206" y="1132"/>
                    <a:pt x="206" y="1132"/>
                    <a:pt x="206" y="1132"/>
                  </a:cubicBezTo>
                  <a:cubicBezTo>
                    <a:pt x="206" y="1132"/>
                    <a:pt x="200" y="1149"/>
                    <a:pt x="195" y="1162"/>
                  </a:cubicBezTo>
                  <a:cubicBezTo>
                    <a:pt x="190" y="1175"/>
                    <a:pt x="218" y="1176"/>
                    <a:pt x="218" y="1180"/>
                  </a:cubicBezTo>
                  <a:cubicBezTo>
                    <a:pt x="218" y="1185"/>
                    <a:pt x="225" y="1187"/>
                    <a:pt x="225" y="1187"/>
                  </a:cubicBezTo>
                  <a:cubicBezTo>
                    <a:pt x="225" y="1187"/>
                    <a:pt x="235" y="1186"/>
                    <a:pt x="235" y="1194"/>
                  </a:cubicBezTo>
                  <a:cubicBezTo>
                    <a:pt x="235" y="1202"/>
                    <a:pt x="208" y="1213"/>
                    <a:pt x="208" y="1213"/>
                  </a:cubicBezTo>
                  <a:cubicBezTo>
                    <a:pt x="208" y="1213"/>
                    <a:pt x="208" y="1229"/>
                    <a:pt x="198" y="1239"/>
                  </a:cubicBezTo>
                  <a:cubicBezTo>
                    <a:pt x="194" y="1243"/>
                    <a:pt x="173" y="1254"/>
                    <a:pt x="152" y="1264"/>
                  </a:cubicBezTo>
                  <a:cubicBezTo>
                    <a:pt x="150" y="1269"/>
                    <a:pt x="149" y="1274"/>
                    <a:pt x="148" y="1278"/>
                  </a:cubicBezTo>
                  <a:cubicBezTo>
                    <a:pt x="147" y="1285"/>
                    <a:pt x="142" y="1299"/>
                    <a:pt x="142" y="1299"/>
                  </a:cubicBezTo>
                  <a:cubicBezTo>
                    <a:pt x="133" y="1305"/>
                    <a:pt x="133" y="1305"/>
                    <a:pt x="133" y="1305"/>
                  </a:cubicBezTo>
                  <a:cubicBezTo>
                    <a:pt x="133" y="1305"/>
                    <a:pt x="142" y="1309"/>
                    <a:pt x="143" y="1316"/>
                  </a:cubicBezTo>
                  <a:cubicBezTo>
                    <a:pt x="144" y="1323"/>
                    <a:pt x="151" y="1326"/>
                    <a:pt x="151" y="1326"/>
                  </a:cubicBezTo>
                  <a:cubicBezTo>
                    <a:pt x="151" y="1326"/>
                    <a:pt x="201" y="1287"/>
                    <a:pt x="201" y="1296"/>
                  </a:cubicBezTo>
                  <a:cubicBezTo>
                    <a:pt x="201" y="1305"/>
                    <a:pt x="185" y="1306"/>
                    <a:pt x="183" y="1311"/>
                  </a:cubicBezTo>
                  <a:cubicBezTo>
                    <a:pt x="181" y="1316"/>
                    <a:pt x="185" y="1326"/>
                    <a:pt x="185" y="1326"/>
                  </a:cubicBezTo>
                  <a:cubicBezTo>
                    <a:pt x="194" y="1333"/>
                    <a:pt x="194" y="1333"/>
                    <a:pt x="194" y="1333"/>
                  </a:cubicBezTo>
                  <a:cubicBezTo>
                    <a:pt x="165" y="1332"/>
                    <a:pt x="165" y="1332"/>
                    <a:pt x="165" y="1332"/>
                  </a:cubicBezTo>
                  <a:cubicBezTo>
                    <a:pt x="165" y="1332"/>
                    <a:pt x="143" y="1359"/>
                    <a:pt x="153" y="1360"/>
                  </a:cubicBezTo>
                  <a:cubicBezTo>
                    <a:pt x="163" y="1361"/>
                    <a:pt x="169" y="1367"/>
                    <a:pt x="169" y="1367"/>
                  </a:cubicBezTo>
                  <a:cubicBezTo>
                    <a:pt x="169" y="1367"/>
                    <a:pt x="157" y="1388"/>
                    <a:pt x="164" y="1385"/>
                  </a:cubicBezTo>
                  <a:cubicBezTo>
                    <a:pt x="171" y="1382"/>
                    <a:pt x="212" y="1354"/>
                    <a:pt x="212" y="1354"/>
                  </a:cubicBezTo>
                  <a:cubicBezTo>
                    <a:pt x="211" y="1363"/>
                    <a:pt x="211" y="1363"/>
                    <a:pt x="211" y="1363"/>
                  </a:cubicBezTo>
                  <a:cubicBezTo>
                    <a:pt x="192" y="1374"/>
                    <a:pt x="192" y="1374"/>
                    <a:pt x="192" y="1374"/>
                  </a:cubicBezTo>
                  <a:cubicBezTo>
                    <a:pt x="207" y="1380"/>
                    <a:pt x="207" y="1380"/>
                    <a:pt x="207" y="1380"/>
                  </a:cubicBezTo>
                  <a:cubicBezTo>
                    <a:pt x="207" y="1380"/>
                    <a:pt x="202" y="1400"/>
                    <a:pt x="194" y="1398"/>
                  </a:cubicBezTo>
                  <a:cubicBezTo>
                    <a:pt x="186" y="1396"/>
                    <a:pt x="184" y="1387"/>
                    <a:pt x="184" y="1387"/>
                  </a:cubicBezTo>
                  <a:cubicBezTo>
                    <a:pt x="184" y="1387"/>
                    <a:pt x="151" y="1397"/>
                    <a:pt x="145" y="1403"/>
                  </a:cubicBezTo>
                  <a:cubicBezTo>
                    <a:pt x="139" y="1409"/>
                    <a:pt x="133" y="1417"/>
                    <a:pt x="133" y="1417"/>
                  </a:cubicBezTo>
                  <a:cubicBezTo>
                    <a:pt x="133" y="1417"/>
                    <a:pt x="151" y="1412"/>
                    <a:pt x="156" y="1412"/>
                  </a:cubicBezTo>
                  <a:cubicBezTo>
                    <a:pt x="161" y="1412"/>
                    <a:pt x="182" y="1412"/>
                    <a:pt x="182" y="1412"/>
                  </a:cubicBezTo>
                  <a:cubicBezTo>
                    <a:pt x="182" y="1412"/>
                    <a:pt x="146" y="1421"/>
                    <a:pt x="140" y="1424"/>
                  </a:cubicBezTo>
                  <a:cubicBezTo>
                    <a:pt x="134" y="1427"/>
                    <a:pt x="138" y="1435"/>
                    <a:pt x="138" y="1435"/>
                  </a:cubicBezTo>
                  <a:cubicBezTo>
                    <a:pt x="138" y="1435"/>
                    <a:pt x="105" y="1423"/>
                    <a:pt x="114" y="1437"/>
                  </a:cubicBezTo>
                  <a:cubicBezTo>
                    <a:pt x="123" y="1451"/>
                    <a:pt x="132" y="1455"/>
                    <a:pt x="132" y="1455"/>
                  </a:cubicBezTo>
                  <a:cubicBezTo>
                    <a:pt x="164" y="1444"/>
                    <a:pt x="164" y="1444"/>
                    <a:pt x="164" y="1444"/>
                  </a:cubicBezTo>
                  <a:cubicBezTo>
                    <a:pt x="173" y="1459"/>
                    <a:pt x="173" y="1459"/>
                    <a:pt x="173" y="1459"/>
                  </a:cubicBezTo>
                  <a:cubicBezTo>
                    <a:pt x="198" y="1445"/>
                    <a:pt x="198" y="1445"/>
                    <a:pt x="198" y="1445"/>
                  </a:cubicBezTo>
                  <a:cubicBezTo>
                    <a:pt x="198" y="1445"/>
                    <a:pt x="165" y="1479"/>
                    <a:pt x="176" y="1478"/>
                  </a:cubicBezTo>
                  <a:cubicBezTo>
                    <a:pt x="187" y="1477"/>
                    <a:pt x="217" y="1454"/>
                    <a:pt x="217" y="1454"/>
                  </a:cubicBezTo>
                  <a:cubicBezTo>
                    <a:pt x="217" y="1454"/>
                    <a:pt x="190" y="1484"/>
                    <a:pt x="194" y="1484"/>
                  </a:cubicBezTo>
                  <a:cubicBezTo>
                    <a:pt x="198" y="1484"/>
                    <a:pt x="216" y="1479"/>
                    <a:pt x="216" y="1479"/>
                  </a:cubicBezTo>
                  <a:cubicBezTo>
                    <a:pt x="216" y="1479"/>
                    <a:pt x="178" y="1508"/>
                    <a:pt x="190" y="1509"/>
                  </a:cubicBezTo>
                  <a:cubicBezTo>
                    <a:pt x="202" y="1510"/>
                    <a:pt x="229" y="1490"/>
                    <a:pt x="229" y="1490"/>
                  </a:cubicBezTo>
                  <a:cubicBezTo>
                    <a:pt x="229" y="1490"/>
                    <a:pt x="203" y="1518"/>
                    <a:pt x="210" y="1520"/>
                  </a:cubicBezTo>
                  <a:cubicBezTo>
                    <a:pt x="217" y="1522"/>
                    <a:pt x="233" y="1526"/>
                    <a:pt x="233" y="1529"/>
                  </a:cubicBezTo>
                  <a:cubicBezTo>
                    <a:pt x="233" y="1531"/>
                    <a:pt x="231" y="1548"/>
                    <a:pt x="228" y="1561"/>
                  </a:cubicBezTo>
                  <a:cubicBezTo>
                    <a:pt x="228" y="1561"/>
                    <a:pt x="228" y="1561"/>
                    <a:pt x="228" y="1561"/>
                  </a:cubicBezTo>
                  <a:cubicBezTo>
                    <a:pt x="1370" y="1561"/>
                    <a:pt x="1370" y="1561"/>
                    <a:pt x="1370" y="1561"/>
                  </a:cubicBezTo>
                  <a:cubicBezTo>
                    <a:pt x="1370" y="1561"/>
                    <a:pt x="1384" y="1526"/>
                    <a:pt x="1394" y="1537"/>
                  </a:cubicBezTo>
                  <a:cubicBezTo>
                    <a:pt x="1404" y="1547"/>
                    <a:pt x="1379" y="1557"/>
                    <a:pt x="1388" y="1566"/>
                  </a:cubicBezTo>
                  <a:cubicBezTo>
                    <a:pt x="1396" y="1574"/>
                    <a:pt x="1415" y="1575"/>
                    <a:pt x="1415" y="1575"/>
                  </a:cubicBezTo>
                  <a:cubicBezTo>
                    <a:pt x="1415" y="1575"/>
                    <a:pt x="1422" y="1585"/>
                    <a:pt x="1430" y="1585"/>
                  </a:cubicBezTo>
                  <a:cubicBezTo>
                    <a:pt x="1438" y="1585"/>
                    <a:pt x="1436" y="1573"/>
                    <a:pt x="1449" y="1573"/>
                  </a:cubicBezTo>
                  <a:cubicBezTo>
                    <a:pt x="1462" y="1573"/>
                    <a:pt x="1465" y="1593"/>
                    <a:pt x="1471" y="1593"/>
                  </a:cubicBezTo>
                  <a:cubicBezTo>
                    <a:pt x="1477" y="1593"/>
                    <a:pt x="1484" y="1596"/>
                    <a:pt x="1487" y="1593"/>
                  </a:cubicBezTo>
                  <a:cubicBezTo>
                    <a:pt x="1490" y="1590"/>
                    <a:pt x="1503" y="1614"/>
                    <a:pt x="1509" y="1608"/>
                  </a:cubicBezTo>
                  <a:cubicBezTo>
                    <a:pt x="1515" y="1602"/>
                    <a:pt x="1531" y="1591"/>
                    <a:pt x="1531" y="1591"/>
                  </a:cubicBezTo>
                  <a:cubicBezTo>
                    <a:pt x="1531" y="1601"/>
                    <a:pt x="1531" y="1601"/>
                    <a:pt x="1531" y="1601"/>
                  </a:cubicBezTo>
                  <a:cubicBezTo>
                    <a:pt x="1561" y="1600"/>
                    <a:pt x="1561" y="1600"/>
                    <a:pt x="1561" y="1600"/>
                  </a:cubicBezTo>
                  <a:cubicBezTo>
                    <a:pt x="1561" y="1600"/>
                    <a:pt x="1558" y="1606"/>
                    <a:pt x="1586" y="1606"/>
                  </a:cubicBezTo>
                  <a:cubicBezTo>
                    <a:pt x="1598" y="1598"/>
                    <a:pt x="1605" y="1585"/>
                    <a:pt x="1606" y="1582"/>
                  </a:cubicBezTo>
                  <a:cubicBezTo>
                    <a:pt x="1607" y="1578"/>
                    <a:pt x="1626" y="1586"/>
                    <a:pt x="1626" y="1586"/>
                  </a:cubicBezTo>
                  <a:cubicBezTo>
                    <a:pt x="1634" y="1580"/>
                    <a:pt x="1634" y="1580"/>
                    <a:pt x="1634" y="1580"/>
                  </a:cubicBezTo>
                  <a:cubicBezTo>
                    <a:pt x="1634" y="1580"/>
                    <a:pt x="1641" y="1568"/>
                    <a:pt x="1642" y="1565"/>
                  </a:cubicBezTo>
                  <a:cubicBezTo>
                    <a:pt x="1643" y="1562"/>
                    <a:pt x="1651" y="1575"/>
                    <a:pt x="1651" y="1575"/>
                  </a:cubicBezTo>
                  <a:cubicBezTo>
                    <a:pt x="1668" y="1572"/>
                    <a:pt x="1668" y="1572"/>
                    <a:pt x="1668" y="1572"/>
                  </a:cubicBezTo>
                  <a:cubicBezTo>
                    <a:pt x="1668" y="1572"/>
                    <a:pt x="1659" y="1562"/>
                    <a:pt x="1668" y="1555"/>
                  </a:cubicBezTo>
                  <a:cubicBezTo>
                    <a:pt x="1677" y="1548"/>
                    <a:pt x="1686" y="1563"/>
                    <a:pt x="1686" y="1563"/>
                  </a:cubicBezTo>
                  <a:cubicBezTo>
                    <a:pt x="1704" y="1563"/>
                    <a:pt x="1704" y="1563"/>
                    <a:pt x="1704" y="1563"/>
                  </a:cubicBezTo>
                  <a:cubicBezTo>
                    <a:pt x="1708" y="1567"/>
                    <a:pt x="1708" y="1567"/>
                    <a:pt x="1708" y="1567"/>
                  </a:cubicBezTo>
                  <a:cubicBezTo>
                    <a:pt x="1708" y="1567"/>
                    <a:pt x="1728" y="1568"/>
                    <a:pt x="1733" y="1573"/>
                  </a:cubicBezTo>
                  <a:cubicBezTo>
                    <a:pt x="1738" y="1578"/>
                    <a:pt x="1727" y="1604"/>
                    <a:pt x="1727" y="1604"/>
                  </a:cubicBezTo>
                  <a:cubicBezTo>
                    <a:pt x="1733" y="1611"/>
                    <a:pt x="1733" y="1611"/>
                    <a:pt x="1733" y="1611"/>
                  </a:cubicBezTo>
                  <a:cubicBezTo>
                    <a:pt x="1727" y="1626"/>
                    <a:pt x="1727" y="1626"/>
                    <a:pt x="1727" y="1626"/>
                  </a:cubicBezTo>
                  <a:cubicBezTo>
                    <a:pt x="1727" y="1626"/>
                    <a:pt x="1766" y="1603"/>
                    <a:pt x="1777" y="1610"/>
                  </a:cubicBezTo>
                  <a:cubicBezTo>
                    <a:pt x="1788" y="1617"/>
                    <a:pt x="1760" y="1627"/>
                    <a:pt x="1759" y="1631"/>
                  </a:cubicBezTo>
                  <a:cubicBezTo>
                    <a:pt x="1758" y="1635"/>
                    <a:pt x="1773" y="1638"/>
                    <a:pt x="1773" y="1643"/>
                  </a:cubicBezTo>
                  <a:cubicBezTo>
                    <a:pt x="1773" y="1648"/>
                    <a:pt x="1757" y="1654"/>
                    <a:pt x="1757" y="1659"/>
                  </a:cubicBezTo>
                  <a:cubicBezTo>
                    <a:pt x="1757" y="1664"/>
                    <a:pt x="1770" y="1664"/>
                    <a:pt x="1767" y="1671"/>
                  </a:cubicBezTo>
                  <a:cubicBezTo>
                    <a:pt x="1764" y="1678"/>
                    <a:pt x="1758" y="1679"/>
                    <a:pt x="1758" y="1679"/>
                  </a:cubicBezTo>
                  <a:cubicBezTo>
                    <a:pt x="1756" y="1685"/>
                    <a:pt x="1756" y="1685"/>
                    <a:pt x="1756" y="1685"/>
                  </a:cubicBezTo>
                  <a:cubicBezTo>
                    <a:pt x="1769" y="1685"/>
                    <a:pt x="1769" y="1685"/>
                    <a:pt x="1769" y="1685"/>
                  </a:cubicBezTo>
                  <a:cubicBezTo>
                    <a:pt x="1765" y="1700"/>
                    <a:pt x="1765" y="1700"/>
                    <a:pt x="1765" y="1700"/>
                  </a:cubicBezTo>
                  <a:cubicBezTo>
                    <a:pt x="1771" y="1700"/>
                    <a:pt x="1778" y="1701"/>
                    <a:pt x="1781" y="1701"/>
                  </a:cubicBezTo>
                  <a:cubicBezTo>
                    <a:pt x="1786" y="1700"/>
                    <a:pt x="1794" y="1703"/>
                    <a:pt x="1806" y="1704"/>
                  </a:cubicBezTo>
                  <a:cubicBezTo>
                    <a:pt x="1818" y="1705"/>
                    <a:pt x="1825" y="1703"/>
                    <a:pt x="1825" y="1703"/>
                  </a:cubicBezTo>
                  <a:cubicBezTo>
                    <a:pt x="1837" y="1703"/>
                    <a:pt x="1852" y="1715"/>
                    <a:pt x="1863" y="1715"/>
                  </a:cubicBezTo>
                  <a:cubicBezTo>
                    <a:pt x="1874" y="1715"/>
                    <a:pt x="1884" y="1715"/>
                    <a:pt x="1884" y="1715"/>
                  </a:cubicBezTo>
                  <a:cubicBezTo>
                    <a:pt x="1906" y="1715"/>
                    <a:pt x="1904" y="1729"/>
                    <a:pt x="1904" y="1738"/>
                  </a:cubicBezTo>
                  <a:cubicBezTo>
                    <a:pt x="1904" y="1747"/>
                    <a:pt x="1914" y="1736"/>
                    <a:pt x="1914" y="1746"/>
                  </a:cubicBezTo>
                  <a:cubicBezTo>
                    <a:pt x="1914" y="1756"/>
                    <a:pt x="1910" y="1759"/>
                    <a:pt x="1905" y="1764"/>
                  </a:cubicBezTo>
                  <a:cubicBezTo>
                    <a:pt x="1900" y="1769"/>
                    <a:pt x="1918" y="1777"/>
                    <a:pt x="1918" y="1777"/>
                  </a:cubicBezTo>
                  <a:cubicBezTo>
                    <a:pt x="1903" y="1776"/>
                    <a:pt x="1903" y="1776"/>
                    <a:pt x="1903" y="1776"/>
                  </a:cubicBezTo>
                  <a:cubicBezTo>
                    <a:pt x="1903" y="1776"/>
                    <a:pt x="1903" y="1785"/>
                    <a:pt x="1896" y="1793"/>
                  </a:cubicBezTo>
                  <a:cubicBezTo>
                    <a:pt x="1888" y="1800"/>
                    <a:pt x="1887" y="1793"/>
                    <a:pt x="1868" y="1783"/>
                  </a:cubicBezTo>
                  <a:cubicBezTo>
                    <a:pt x="1849" y="1773"/>
                    <a:pt x="1855" y="1754"/>
                    <a:pt x="1855" y="1754"/>
                  </a:cubicBezTo>
                  <a:cubicBezTo>
                    <a:pt x="1844" y="1749"/>
                    <a:pt x="1844" y="1749"/>
                    <a:pt x="1844" y="1749"/>
                  </a:cubicBezTo>
                  <a:cubicBezTo>
                    <a:pt x="1846" y="1761"/>
                    <a:pt x="1846" y="1761"/>
                    <a:pt x="1846" y="1761"/>
                  </a:cubicBezTo>
                  <a:cubicBezTo>
                    <a:pt x="1846" y="1761"/>
                    <a:pt x="1854" y="1774"/>
                    <a:pt x="1846" y="1788"/>
                  </a:cubicBezTo>
                  <a:cubicBezTo>
                    <a:pt x="1838" y="1802"/>
                    <a:pt x="1820" y="1806"/>
                    <a:pt x="1812" y="1819"/>
                  </a:cubicBezTo>
                  <a:cubicBezTo>
                    <a:pt x="1804" y="1832"/>
                    <a:pt x="1801" y="1844"/>
                    <a:pt x="1793" y="1853"/>
                  </a:cubicBezTo>
                  <a:cubicBezTo>
                    <a:pt x="1785" y="1861"/>
                    <a:pt x="1769" y="1868"/>
                    <a:pt x="1762" y="1864"/>
                  </a:cubicBezTo>
                  <a:cubicBezTo>
                    <a:pt x="1758" y="1869"/>
                    <a:pt x="1755" y="1873"/>
                    <a:pt x="1755" y="1873"/>
                  </a:cubicBezTo>
                  <a:cubicBezTo>
                    <a:pt x="1755" y="1873"/>
                    <a:pt x="1757" y="1894"/>
                    <a:pt x="1749" y="1894"/>
                  </a:cubicBezTo>
                  <a:cubicBezTo>
                    <a:pt x="1741" y="1894"/>
                    <a:pt x="1696" y="1916"/>
                    <a:pt x="1706" y="1926"/>
                  </a:cubicBezTo>
                  <a:cubicBezTo>
                    <a:pt x="1707" y="1926"/>
                    <a:pt x="1707" y="1927"/>
                    <a:pt x="1708" y="1928"/>
                  </a:cubicBezTo>
                  <a:cubicBezTo>
                    <a:pt x="1716" y="1924"/>
                    <a:pt x="1723" y="1921"/>
                    <a:pt x="1724" y="1921"/>
                  </a:cubicBezTo>
                  <a:cubicBezTo>
                    <a:pt x="1727" y="1921"/>
                    <a:pt x="1731" y="1926"/>
                    <a:pt x="1731" y="1926"/>
                  </a:cubicBezTo>
                  <a:cubicBezTo>
                    <a:pt x="1731" y="1926"/>
                    <a:pt x="1746" y="1912"/>
                    <a:pt x="1754" y="1910"/>
                  </a:cubicBezTo>
                  <a:cubicBezTo>
                    <a:pt x="1762" y="1908"/>
                    <a:pt x="1770" y="1911"/>
                    <a:pt x="1770" y="1911"/>
                  </a:cubicBezTo>
                  <a:cubicBezTo>
                    <a:pt x="1770" y="1911"/>
                    <a:pt x="1775" y="1890"/>
                    <a:pt x="1800" y="1889"/>
                  </a:cubicBezTo>
                  <a:cubicBezTo>
                    <a:pt x="1825" y="1888"/>
                    <a:pt x="1842" y="1895"/>
                    <a:pt x="1842" y="1895"/>
                  </a:cubicBezTo>
                  <a:cubicBezTo>
                    <a:pt x="1858" y="1881"/>
                    <a:pt x="1858" y="1881"/>
                    <a:pt x="1858" y="1881"/>
                  </a:cubicBezTo>
                  <a:cubicBezTo>
                    <a:pt x="1900" y="1883"/>
                    <a:pt x="1900" y="1883"/>
                    <a:pt x="1900" y="1883"/>
                  </a:cubicBezTo>
                  <a:cubicBezTo>
                    <a:pt x="1903" y="1880"/>
                    <a:pt x="1905" y="1878"/>
                    <a:pt x="1906" y="1876"/>
                  </a:cubicBezTo>
                  <a:cubicBezTo>
                    <a:pt x="1908" y="1870"/>
                    <a:pt x="1908" y="1866"/>
                    <a:pt x="1907" y="1862"/>
                  </a:cubicBezTo>
                  <a:cubicBezTo>
                    <a:pt x="1889" y="1866"/>
                    <a:pt x="1883" y="1865"/>
                    <a:pt x="1882" y="1858"/>
                  </a:cubicBezTo>
                  <a:cubicBezTo>
                    <a:pt x="1881" y="1848"/>
                    <a:pt x="1915" y="1826"/>
                    <a:pt x="1928" y="1826"/>
                  </a:cubicBezTo>
                  <a:cubicBezTo>
                    <a:pt x="1941" y="1826"/>
                    <a:pt x="1960" y="1821"/>
                    <a:pt x="1964" y="1821"/>
                  </a:cubicBezTo>
                  <a:cubicBezTo>
                    <a:pt x="1968" y="1821"/>
                    <a:pt x="1985" y="1815"/>
                    <a:pt x="1985" y="1815"/>
                  </a:cubicBezTo>
                  <a:cubicBezTo>
                    <a:pt x="1985" y="1815"/>
                    <a:pt x="2012" y="1825"/>
                    <a:pt x="2016" y="1825"/>
                  </a:cubicBezTo>
                  <a:cubicBezTo>
                    <a:pt x="2020" y="1825"/>
                    <a:pt x="2020" y="1809"/>
                    <a:pt x="2020" y="1809"/>
                  </a:cubicBezTo>
                  <a:cubicBezTo>
                    <a:pt x="2020" y="1809"/>
                    <a:pt x="2027" y="1800"/>
                    <a:pt x="2037" y="1803"/>
                  </a:cubicBezTo>
                  <a:cubicBezTo>
                    <a:pt x="2040" y="1804"/>
                    <a:pt x="2042" y="1805"/>
                    <a:pt x="2043" y="1806"/>
                  </a:cubicBezTo>
                  <a:cubicBezTo>
                    <a:pt x="2045" y="1805"/>
                    <a:pt x="2047" y="1804"/>
                    <a:pt x="2048" y="1804"/>
                  </a:cubicBezTo>
                  <a:cubicBezTo>
                    <a:pt x="2054" y="1804"/>
                    <a:pt x="2056" y="1802"/>
                    <a:pt x="2064" y="1802"/>
                  </a:cubicBezTo>
                  <a:cubicBezTo>
                    <a:pt x="2072" y="1802"/>
                    <a:pt x="2106" y="1764"/>
                    <a:pt x="2123" y="1764"/>
                  </a:cubicBezTo>
                  <a:cubicBezTo>
                    <a:pt x="2140" y="1764"/>
                    <a:pt x="2271" y="1764"/>
                    <a:pt x="2271" y="1764"/>
                  </a:cubicBezTo>
                  <a:cubicBezTo>
                    <a:pt x="2271" y="1764"/>
                    <a:pt x="2271" y="1749"/>
                    <a:pt x="2283" y="1749"/>
                  </a:cubicBezTo>
                  <a:cubicBezTo>
                    <a:pt x="2295" y="1749"/>
                    <a:pt x="2303" y="1748"/>
                    <a:pt x="2303" y="1748"/>
                  </a:cubicBezTo>
                  <a:cubicBezTo>
                    <a:pt x="2303" y="1748"/>
                    <a:pt x="2314" y="1727"/>
                    <a:pt x="2323" y="1727"/>
                  </a:cubicBezTo>
                  <a:cubicBezTo>
                    <a:pt x="2333" y="1727"/>
                    <a:pt x="2340" y="1734"/>
                    <a:pt x="2340" y="1727"/>
                  </a:cubicBezTo>
                  <a:cubicBezTo>
                    <a:pt x="2340" y="1720"/>
                    <a:pt x="2343" y="1698"/>
                    <a:pt x="2349" y="1698"/>
                  </a:cubicBezTo>
                  <a:cubicBezTo>
                    <a:pt x="2355" y="1698"/>
                    <a:pt x="2363" y="1690"/>
                    <a:pt x="2363" y="1690"/>
                  </a:cubicBezTo>
                  <a:cubicBezTo>
                    <a:pt x="2363" y="1676"/>
                    <a:pt x="2363" y="1676"/>
                    <a:pt x="2363" y="1676"/>
                  </a:cubicBezTo>
                  <a:cubicBezTo>
                    <a:pt x="2390" y="1657"/>
                    <a:pt x="2390" y="1657"/>
                    <a:pt x="2390" y="1657"/>
                  </a:cubicBezTo>
                  <a:cubicBezTo>
                    <a:pt x="2390" y="1657"/>
                    <a:pt x="2401" y="1636"/>
                    <a:pt x="2414" y="1636"/>
                  </a:cubicBezTo>
                  <a:cubicBezTo>
                    <a:pt x="2427" y="1636"/>
                    <a:pt x="2418" y="1645"/>
                    <a:pt x="2430" y="1645"/>
                  </a:cubicBezTo>
                  <a:cubicBezTo>
                    <a:pt x="2442" y="1645"/>
                    <a:pt x="2469" y="1634"/>
                    <a:pt x="2469" y="1651"/>
                  </a:cubicBezTo>
                  <a:cubicBezTo>
                    <a:pt x="2469" y="1668"/>
                    <a:pt x="2439" y="1725"/>
                    <a:pt x="2442" y="1728"/>
                  </a:cubicBezTo>
                  <a:cubicBezTo>
                    <a:pt x="2445" y="1731"/>
                    <a:pt x="2453" y="1735"/>
                    <a:pt x="2453" y="1735"/>
                  </a:cubicBezTo>
                  <a:cubicBezTo>
                    <a:pt x="2453" y="1735"/>
                    <a:pt x="2439" y="1748"/>
                    <a:pt x="2444" y="1753"/>
                  </a:cubicBezTo>
                  <a:cubicBezTo>
                    <a:pt x="2449" y="1758"/>
                    <a:pt x="2457" y="1755"/>
                    <a:pt x="2457" y="1755"/>
                  </a:cubicBezTo>
                  <a:cubicBezTo>
                    <a:pt x="2458" y="1759"/>
                    <a:pt x="2458" y="1759"/>
                    <a:pt x="2458" y="1759"/>
                  </a:cubicBezTo>
                  <a:cubicBezTo>
                    <a:pt x="2462" y="1761"/>
                    <a:pt x="2472" y="1765"/>
                    <a:pt x="2484" y="1760"/>
                  </a:cubicBezTo>
                  <a:cubicBezTo>
                    <a:pt x="2499" y="1754"/>
                    <a:pt x="2511" y="1738"/>
                    <a:pt x="2511" y="1738"/>
                  </a:cubicBezTo>
                  <a:cubicBezTo>
                    <a:pt x="2517" y="1752"/>
                    <a:pt x="2517" y="1752"/>
                    <a:pt x="2517" y="1752"/>
                  </a:cubicBezTo>
                  <a:cubicBezTo>
                    <a:pt x="2517" y="1752"/>
                    <a:pt x="2549" y="1738"/>
                    <a:pt x="2554" y="1734"/>
                  </a:cubicBezTo>
                  <a:cubicBezTo>
                    <a:pt x="2559" y="1730"/>
                    <a:pt x="2580" y="1724"/>
                    <a:pt x="2580" y="1724"/>
                  </a:cubicBezTo>
                  <a:cubicBezTo>
                    <a:pt x="2590" y="1725"/>
                    <a:pt x="2590" y="1725"/>
                    <a:pt x="2590" y="1725"/>
                  </a:cubicBezTo>
                  <a:cubicBezTo>
                    <a:pt x="2561" y="1748"/>
                    <a:pt x="2561" y="1748"/>
                    <a:pt x="2561" y="1748"/>
                  </a:cubicBezTo>
                  <a:cubicBezTo>
                    <a:pt x="2622" y="1742"/>
                    <a:pt x="2622" y="1742"/>
                    <a:pt x="2622" y="1742"/>
                  </a:cubicBezTo>
                  <a:cubicBezTo>
                    <a:pt x="2622" y="1742"/>
                    <a:pt x="2593" y="1745"/>
                    <a:pt x="2592" y="1751"/>
                  </a:cubicBezTo>
                  <a:cubicBezTo>
                    <a:pt x="2591" y="1757"/>
                    <a:pt x="2587" y="1764"/>
                    <a:pt x="2587" y="1764"/>
                  </a:cubicBezTo>
                  <a:cubicBezTo>
                    <a:pt x="2587" y="1764"/>
                    <a:pt x="2568" y="1753"/>
                    <a:pt x="2561" y="1756"/>
                  </a:cubicBezTo>
                  <a:cubicBezTo>
                    <a:pt x="2554" y="1759"/>
                    <a:pt x="2486" y="1793"/>
                    <a:pt x="2483" y="1801"/>
                  </a:cubicBezTo>
                  <a:cubicBezTo>
                    <a:pt x="2480" y="1809"/>
                    <a:pt x="2474" y="1833"/>
                    <a:pt x="2479" y="1834"/>
                  </a:cubicBezTo>
                  <a:cubicBezTo>
                    <a:pt x="2484" y="1835"/>
                    <a:pt x="2491" y="1829"/>
                    <a:pt x="2491" y="1829"/>
                  </a:cubicBezTo>
                  <a:cubicBezTo>
                    <a:pt x="2491" y="1829"/>
                    <a:pt x="2489" y="1845"/>
                    <a:pt x="2498" y="1843"/>
                  </a:cubicBezTo>
                  <a:cubicBezTo>
                    <a:pt x="2507" y="1841"/>
                    <a:pt x="2513" y="1828"/>
                    <a:pt x="2513" y="1828"/>
                  </a:cubicBezTo>
                  <a:cubicBezTo>
                    <a:pt x="2513" y="1828"/>
                    <a:pt x="2539" y="1825"/>
                    <a:pt x="2553" y="1813"/>
                  </a:cubicBezTo>
                  <a:cubicBezTo>
                    <a:pt x="2567" y="1801"/>
                    <a:pt x="2582" y="1780"/>
                    <a:pt x="2582" y="1780"/>
                  </a:cubicBezTo>
                  <a:cubicBezTo>
                    <a:pt x="2582" y="1780"/>
                    <a:pt x="2582" y="1796"/>
                    <a:pt x="2596" y="1793"/>
                  </a:cubicBezTo>
                  <a:cubicBezTo>
                    <a:pt x="2610" y="1790"/>
                    <a:pt x="2644" y="1775"/>
                    <a:pt x="2655" y="1772"/>
                  </a:cubicBezTo>
                  <a:cubicBezTo>
                    <a:pt x="2666" y="1769"/>
                    <a:pt x="2718" y="1756"/>
                    <a:pt x="2718" y="1756"/>
                  </a:cubicBezTo>
                  <a:cubicBezTo>
                    <a:pt x="2709" y="1746"/>
                    <a:pt x="2709" y="1746"/>
                    <a:pt x="2709" y="1746"/>
                  </a:cubicBezTo>
                  <a:cubicBezTo>
                    <a:pt x="2713" y="1733"/>
                    <a:pt x="2713" y="1733"/>
                    <a:pt x="2713" y="1733"/>
                  </a:cubicBezTo>
                  <a:cubicBezTo>
                    <a:pt x="2692" y="1737"/>
                    <a:pt x="2692" y="1737"/>
                    <a:pt x="2692" y="1737"/>
                  </a:cubicBezTo>
                  <a:cubicBezTo>
                    <a:pt x="2691" y="1721"/>
                    <a:pt x="2691" y="1721"/>
                    <a:pt x="2691" y="1721"/>
                  </a:cubicBezTo>
                  <a:cubicBezTo>
                    <a:pt x="2691" y="1721"/>
                    <a:pt x="2667" y="1735"/>
                    <a:pt x="2661" y="1734"/>
                  </a:cubicBezTo>
                  <a:cubicBezTo>
                    <a:pt x="2655" y="1733"/>
                    <a:pt x="2657" y="1724"/>
                    <a:pt x="2657" y="1724"/>
                  </a:cubicBezTo>
                  <a:cubicBezTo>
                    <a:pt x="2657" y="1724"/>
                    <a:pt x="2625" y="1727"/>
                    <a:pt x="2619" y="1722"/>
                  </a:cubicBezTo>
                  <a:cubicBezTo>
                    <a:pt x="2613" y="1717"/>
                    <a:pt x="2605" y="1707"/>
                    <a:pt x="2614" y="1707"/>
                  </a:cubicBezTo>
                  <a:cubicBezTo>
                    <a:pt x="2623" y="1707"/>
                    <a:pt x="2610" y="1694"/>
                    <a:pt x="2599" y="1697"/>
                  </a:cubicBezTo>
                  <a:cubicBezTo>
                    <a:pt x="2588" y="1700"/>
                    <a:pt x="2584" y="1681"/>
                    <a:pt x="2584" y="1676"/>
                  </a:cubicBezTo>
                  <a:cubicBezTo>
                    <a:pt x="2584" y="1671"/>
                    <a:pt x="2596" y="1658"/>
                    <a:pt x="2596" y="1658"/>
                  </a:cubicBezTo>
                  <a:cubicBezTo>
                    <a:pt x="2580" y="1657"/>
                    <a:pt x="2580" y="1657"/>
                    <a:pt x="2580" y="1657"/>
                  </a:cubicBezTo>
                  <a:cubicBezTo>
                    <a:pt x="2580" y="1657"/>
                    <a:pt x="2599" y="1642"/>
                    <a:pt x="2606" y="1634"/>
                  </a:cubicBezTo>
                  <a:cubicBezTo>
                    <a:pt x="2613" y="1626"/>
                    <a:pt x="2632" y="1607"/>
                    <a:pt x="2632" y="1607"/>
                  </a:cubicBezTo>
                  <a:cubicBezTo>
                    <a:pt x="2622" y="1604"/>
                    <a:pt x="2622" y="1604"/>
                    <a:pt x="2622" y="1604"/>
                  </a:cubicBezTo>
                  <a:cubicBezTo>
                    <a:pt x="2608" y="1622"/>
                    <a:pt x="2608" y="1622"/>
                    <a:pt x="2608" y="1622"/>
                  </a:cubicBezTo>
                  <a:cubicBezTo>
                    <a:pt x="2593" y="1614"/>
                    <a:pt x="2593" y="1614"/>
                    <a:pt x="2593" y="1614"/>
                  </a:cubicBezTo>
                  <a:cubicBezTo>
                    <a:pt x="2574" y="1628"/>
                    <a:pt x="2574" y="1628"/>
                    <a:pt x="2574" y="1628"/>
                  </a:cubicBezTo>
                  <a:cubicBezTo>
                    <a:pt x="2571" y="1615"/>
                    <a:pt x="2571" y="1615"/>
                    <a:pt x="2571" y="1615"/>
                  </a:cubicBezTo>
                  <a:cubicBezTo>
                    <a:pt x="2552" y="1608"/>
                    <a:pt x="2552" y="1608"/>
                    <a:pt x="2552" y="1608"/>
                  </a:cubicBezTo>
                  <a:cubicBezTo>
                    <a:pt x="2537" y="1610"/>
                    <a:pt x="2537" y="1610"/>
                    <a:pt x="2537" y="1610"/>
                  </a:cubicBezTo>
                  <a:cubicBezTo>
                    <a:pt x="2574" y="1597"/>
                    <a:pt x="2574" y="1597"/>
                    <a:pt x="2574" y="1597"/>
                  </a:cubicBezTo>
                  <a:cubicBezTo>
                    <a:pt x="2574" y="1597"/>
                    <a:pt x="2581" y="1607"/>
                    <a:pt x="2591" y="1606"/>
                  </a:cubicBezTo>
                  <a:cubicBezTo>
                    <a:pt x="2601" y="1605"/>
                    <a:pt x="2624" y="1587"/>
                    <a:pt x="2624" y="1587"/>
                  </a:cubicBezTo>
                  <a:cubicBezTo>
                    <a:pt x="2624" y="1587"/>
                    <a:pt x="2650" y="1592"/>
                    <a:pt x="2651" y="1585"/>
                  </a:cubicBezTo>
                  <a:cubicBezTo>
                    <a:pt x="2652" y="1578"/>
                    <a:pt x="2644" y="1567"/>
                    <a:pt x="2644" y="1567"/>
                  </a:cubicBezTo>
                  <a:cubicBezTo>
                    <a:pt x="2660" y="1566"/>
                    <a:pt x="2660" y="1566"/>
                    <a:pt x="2660" y="1566"/>
                  </a:cubicBezTo>
                  <a:cubicBezTo>
                    <a:pt x="2660" y="1566"/>
                    <a:pt x="2651" y="1543"/>
                    <a:pt x="2609" y="1543"/>
                  </a:cubicBezTo>
                  <a:cubicBezTo>
                    <a:pt x="2567" y="1543"/>
                    <a:pt x="2517" y="1564"/>
                    <a:pt x="2494" y="1569"/>
                  </a:cubicBezTo>
                  <a:cubicBezTo>
                    <a:pt x="2471" y="1574"/>
                    <a:pt x="2434" y="1597"/>
                    <a:pt x="2427" y="1603"/>
                  </a:cubicBezTo>
                  <a:cubicBezTo>
                    <a:pt x="2420" y="1609"/>
                    <a:pt x="2378" y="1642"/>
                    <a:pt x="2368" y="1650"/>
                  </a:cubicBezTo>
                  <a:cubicBezTo>
                    <a:pt x="2358" y="1658"/>
                    <a:pt x="2322" y="1663"/>
                    <a:pt x="2322" y="1663"/>
                  </a:cubicBezTo>
                  <a:cubicBezTo>
                    <a:pt x="2322" y="1663"/>
                    <a:pt x="2372" y="1635"/>
                    <a:pt x="2381" y="1626"/>
                  </a:cubicBezTo>
                  <a:cubicBezTo>
                    <a:pt x="2390" y="1617"/>
                    <a:pt x="2403" y="1603"/>
                    <a:pt x="2403" y="1603"/>
                  </a:cubicBezTo>
                  <a:cubicBezTo>
                    <a:pt x="2388" y="1594"/>
                    <a:pt x="2388" y="1594"/>
                    <a:pt x="2388" y="1594"/>
                  </a:cubicBezTo>
                  <a:cubicBezTo>
                    <a:pt x="2388" y="1594"/>
                    <a:pt x="2409" y="1602"/>
                    <a:pt x="2414" y="1597"/>
                  </a:cubicBezTo>
                  <a:cubicBezTo>
                    <a:pt x="2419" y="1592"/>
                    <a:pt x="2469" y="1559"/>
                    <a:pt x="2481" y="1550"/>
                  </a:cubicBezTo>
                  <a:cubicBezTo>
                    <a:pt x="2493" y="1541"/>
                    <a:pt x="2531" y="1535"/>
                    <a:pt x="2535" y="1537"/>
                  </a:cubicBezTo>
                  <a:cubicBezTo>
                    <a:pt x="2539" y="1539"/>
                    <a:pt x="2561" y="1501"/>
                    <a:pt x="2591" y="1496"/>
                  </a:cubicBezTo>
                  <a:cubicBezTo>
                    <a:pt x="2621" y="1491"/>
                    <a:pt x="2697" y="1487"/>
                    <a:pt x="2713" y="1487"/>
                  </a:cubicBezTo>
                  <a:cubicBezTo>
                    <a:pt x="2729" y="1487"/>
                    <a:pt x="2788" y="1504"/>
                    <a:pt x="2798" y="1502"/>
                  </a:cubicBezTo>
                  <a:cubicBezTo>
                    <a:pt x="2808" y="1500"/>
                    <a:pt x="2829" y="1489"/>
                    <a:pt x="2839" y="1488"/>
                  </a:cubicBezTo>
                  <a:cubicBezTo>
                    <a:pt x="2849" y="1487"/>
                    <a:pt x="2880" y="1482"/>
                    <a:pt x="2892" y="1473"/>
                  </a:cubicBezTo>
                  <a:cubicBezTo>
                    <a:pt x="2904" y="1464"/>
                    <a:pt x="2930" y="1439"/>
                    <a:pt x="2940" y="1437"/>
                  </a:cubicBezTo>
                  <a:cubicBezTo>
                    <a:pt x="2950" y="1435"/>
                    <a:pt x="2967" y="1436"/>
                    <a:pt x="2967" y="1436"/>
                  </a:cubicBezTo>
                  <a:cubicBezTo>
                    <a:pt x="2967" y="1436"/>
                    <a:pt x="2980" y="1424"/>
                    <a:pt x="2990" y="1424"/>
                  </a:cubicBezTo>
                  <a:cubicBezTo>
                    <a:pt x="3000" y="1424"/>
                    <a:pt x="3001" y="1429"/>
                    <a:pt x="3018" y="1421"/>
                  </a:cubicBezTo>
                  <a:cubicBezTo>
                    <a:pt x="3018" y="1421"/>
                    <a:pt x="3083" y="1404"/>
                    <a:pt x="3077" y="1394"/>
                  </a:cubicBezTo>
                  <a:cubicBezTo>
                    <a:pt x="3071" y="1384"/>
                    <a:pt x="3052" y="1371"/>
                    <a:pt x="3052" y="1371"/>
                  </a:cubicBezTo>
                  <a:cubicBezTo>
                    <a:pt x="3052" y="1371"/>
                    <a:pt x="3076" y="1373"/>
                    <a:pt x="3076" y="1364"/>
                  </a:cubicBezTo>
                  <a:cubicBezTo>
                    <a:pt x="3076" y="1355"/>
                    <a:pt x="3072" y="1343"/>
                    <a:pt x="3072" y="1343"/>
                  </a:cubicBezTo>
                  <a:cubicBezTo>
                    <a:pt x="3072" y="1343"/>
                    <a:pt x="3100" y="1347"/>
                    <a:pt x="3094" y="1331"/>
                  </a:cubicBezTo>
                  <a:cubicBezTo>
                    <a:pt x="3088" y="1315"/>
                    <a:pt x="3065" y="1304"/>
                    <a:pt x="3058" y="1312"/>
                  </a:cubicBezTo>
                  <a:close/>
                  <a:moveTo>
                    <a:pt x="969" y="735"/>
                  </a:moveTo>
                  <a:cubicBezTo>
                    <a:pt x="976" y="730"/>
                    <a:pt x="1004" y="720"/>
                    <a:pt x="1004" y="720"/>
                  </a:cubicBezTo>
                  <a:cubicBezTo>
                    <a:pt x="1004" y="720"/>
                    <a:pt x="999" y="712"/>
                    <a:pt x="1005" y="709"/>
                  </a:cubicBezTo>
                  <a:cubicBezTo>
                    <a:pt x="1011" y="706"/>
                    <a:pt x="1029" y="715"/>
                    <a:pt x="1051" y="709"/>
                  </a:cubicBezTo>
                  <a:cubicBezTo>
                    <a:pt x="1073" y="703"/>
                    <a:pt x="1053" y="691"/>
                    <a:pt x="1034" y="691"/>
                  </a:cubicBezTo>
                  <a:cubicBezTo>
                    <a:pt x="1015" y="691"/>
                    <a:pt x="1010" y="698"/>
                    <a:pt x="999" y="703"/>
                  </a:cubicBezTo>
                  <a:cubicBezTo>
                    <a:pt x="988" y="708"/>
                    <a:pt x="989" y="698"/>
                    <a:pt x="989" y="698"/>
                  </a:cubicBezTo>
                  <a:cubicBezTo>
                    <a:pt x="977" y="703"/>
                    <a:pt x="977" y="703"/>
                    <a:pt x="977" y="703"/>
                  </a:cubicBezTo>
                  <a:cubicBezTo>
                    <a:pt x="954" y="700"/>
                    <a:pt x="954" y="700"/>
                    <a:pt x="954" y="700"/>
                  </a:cubicBezTo>
                  <a:cubicBezTo>
                    <a:pt x="954" y="700"/>
                    <a:pt x="933" y="710"/>
                    <a:pt x="924" y="707"/>
                  </a:cubicBezTo>
                  <a:cubicBezTo>
                    <a:pt x="915" y="704"/>
                    <a:pt x="950" y="694"/>
                    <a:pt x="960" y="689"/>
                  </a:cubicBezTo>
                  <a:cubicBezTo>
                    <a:pt x="970" y="684"/>
                    <a:pt x="979" y="690"/>
                    <a:pt x="992" y="690"/>
                  </a:cubicBezTo>
                  <a:cubicBezTo>
                    <a:pt x="1005" y="690"/>
                    <a:pt x="1001" y="681"/>
                    <a:pt x="1001" y="681"/>
                  </a:cubicBezTo>
                  <a:cubicBezTo>
                    <a:pt x="1071" y="676"/>
                    <a:pt x="1071" y="676"/>
                    <a:pt x="1071" y="676"/>
                  </a:cubicBezTo>
                  <a:cubicBezTo>
                    <a:pt x="1071" y="676"/>
                    <a:pt x="1106" y="666"/>
                    <a:pt x="1119" y="664"/>
                  </a:cubicBezTo>
                  <a:cubicBezTo>
                    <a:pt x="1132" y="662"/>
                    <a:pt x="1140" y="669"/>
                    <a:pt x="1140" y="669"/>
                  </a:cubicBezTo>
                  <a:cubicBezTo>
                    <a:pt x="1140" y="669"/>
                    <a:pt x="1143" y="663"/>
                    <a:pt x="1150" y="660"/>
                  </a:cubicBezTo>
                  <a:cubicBezTo>
                    <a:pt x="1157" y="657"/>
                    <a:pt x="1179" y="667"/>
                    <a:pt x="1179" y="667"/>
                  </a:cubicBezTo>
                  <a:cubicBezTo>
                    <a:pt x="1179" y="667"/>
                    <a:pt x="1157" y="673"/>
                    <a:pt x="1149" y="677"/>
                  </a:cubicBezTo>
                  <a:cubicBezTo>
                    <a:pt x="1141" y="681"/>
                    <a:pt x="1107" y="683"/>
                    <a:pt x="1107" y="683"/>
                  </a:cubicBezTo>
                  <a:cubicBezTo>
                    <a:pt x="1105" y="691"/>
                    <a:pt x="1105" y="691"/>
                    <a:pt x="1105" y="691"/>
                  </a:cubicBezTo>
                  <a:cubicBezTo>
                    <a:pt x="1123" y="691"/>
                    <a:pt x="1123" y="691"/>
                    <a:pt x="1123" y="691"/>
                  </a:cubicBezTo>
                  <a:cubicBezTo>
                    <a:pt x="1123" y="691"/>
                    <a:pt x="1134" y="694"/>
                    <a:pt x="1138" y="694"/>
                  </a:cubicBezTo>
                  <a:cubicBezTo>
                    <a:pt x="1142" y="694"/>
                    <a:pt x="1168" y="691"/>
                    <a:pt x="1182" y="690"/>
                  </a:cubicBezTo>
                  <a:cubicBezTo>
                    <a:pt x="1196" y="689"/>
                    <a:pt x="1176" y="680"/>
                    <a:pt x="1176" y="680"/>
                  </a:cubicBezTo>
                  <a:cubicBezTo>
                    <a:pt x="1213" y="679"/>
                    <a:pt x="1213" y="679"/>
                    <a:pt x="1213" y="679"/>
                  </a:cubicBezTo>
                  <a:cubicBezTo>
                    <a:pt x="1213" y="679"/>
                    <a:pt x="1208" y="692"/>
                    <a:pt x="1189" y="698"/>
                  </a:cubicBezTo>
                  <a:cubicBezTo>
                    <a:pt x="1170" y="704"/>
                    <a:pt x="1158" y="711"/>
                    <a:pt x="1158" y="711"/>
                  </a:cubicBezTo>
                  <a:cubicBezTo>
                    <a:pt x="1158" y="711"/>
                    <a:pt x="1157" y="723"/>
                    <a:pt x="1149" y="725"/>
                  </a:cubicBezTo>
                  <a:cubicBezTo>
                    <a:pt x="1141" y="727"/>
                    <a:pt x="1119" y="716"/>
                    <a:pt x="1119" y="716"/>
                  </a:cubicBezTo>
                  <a:cubicBezTo>
                    <a:pt x="1114" y="723"/>
                    <a:pt x="1114" y="723"/>
                    <a:pt x="1114" y="723"/>
                  </a:cubicBezTo>
                  <a:cubicBezTo>
                    <a:pt x="1104" y="714"/>
                    <a:pt x="1104" y="714"/>
                    <a:pt x="1104" y="714"/>
                  </a:cubicBezTo>
                  <a:cubicBezTo>
                    <a:pt x="1094" y="724"/>
                    <a:pt x="1094" y="724"/>
                    <a:pt x="1094" y="724"/>
                  </a:cubicBezTo>
                  <a:cubicBezTo>
                    <a:pt x="1094" y="724"/>
                    <a:pt x="1086" y="718"/>
                    <a:pt x="1080" y="725"/>
                  </a:cubicBezTo>
                  <a:cubicBezTo>
                    <a:pt x="1074" y="732"/>
                    <a:pt x="1086" y="738"/>
                    <a:pt x="1086" y="738"/>
                  </a:cubicBezTo>
                  <a:cubicBezTo>
                    <a:pt x="1065" y="741"/>
                    <a:pt x="1065" y="741"/>
                    <a:pt x="1065" y="741"/>
                  </a:cubicBezTo>
                  <a:cubicBezTo>
                    <a:pt x="1065" y="741"/>
                    <a:pt x="1050" y="751"/>
                    <a:pt x="1047" y="751"/>
                  </a:cubicBezTo>
                  <a:cubicBezTo>
                    <a:pt x="1044" y="751"/>
                    <a:pt x="1001" y="764"/>
                    <a:pt x="990" y="760"/>
                  </a:cubicBezTo>
                  <a:cubicBezTo>
                    <a:pt x="979" y="756"/>
                    <a:pt x="1018" y="749"/>
                    <a:pt x="1033" y="746"/>
                  </a:cubicBezTo>
                  <a:cubicBezTo>
                    <a:pt x="1048" y="743"/>
                    <a:pt x="1070" y="726"/>
                    <a:pt x="1057" y="724"/>
                  </a:cubicBezTo>
                  <a:cubicBezTo>
                    <a:pt x="1044" y="722"/>
                    <a:pt x="992" y="751"/>
                    <a:pt x="979" y="753"/>
                  </a:cubicBezTo>
                  <a:cubicBezTo>
                    <a:pt x="966" y="755"/>
                    <a:pt x="940" y="751"/>
                    <a:pt x="931" y="746"/>
                  </a:cubicBezTo>
                  <a:cubicBezTo>
                    <a:pt x="922" y="741"/>
                    <a:pt x="962" y="740"/>
                    <a:pt x="969" y="735"/>
                  </a:cubicBezTo>
                  <a:close/>
                  <a:moveTo>
                    <a:pt x="1324" y="872"/>
                  </a:moveTo>
                  <a:cubicBezTo>
                    <a:pt x="1324" y="869"/>
                    <a:pt x="1312" y="855"/>
                    <a:pt x="1308" y="862"/>
                  </a:cubicBezTo>
                  <a:cubicBezTo>
                    <a:pt x="1304" y="869"/>
                    <a:pt x="1305" y="876"/>
                    <a:pt x="1305" y="876"/>
                  </a:cubicBezTo>
                  <a:cubicBezTo>
                    <a:pt x="1305" y="876"/>
                    <a:pt x="1291" y="868"/>
                    <a:pt x="1285" y="870"/>
                  </a:cubicBezTo>
                  <a:cubicBezTo>
                    <a:pt x="1279" y="872"/>
                    <a:pt x="1283" y="879"/>
                    <a:pt x="1283" y="879"/>
                  </a:cubicBezTo>
                  <a:cubicBezTo>
                    <a:pt x="1266" y="881"/>
                    <a:pt x="1266" y="881"/>
                    <a:pt x="1266" y="881"/>
                  </a:cubicBezTo>
                  <a:cubicBezTo>
                    <a:pt x="1266" y="881"/>
                    <a:pt x="1254" y="877"/>
                    <a:pt x="1239" y="887"/>
                  </a:cubicBezTo>
                  <a:cubicBezTo>
                    <a:pt x="1224" y="897"/>
                    <a:pt x="1195" y="916"/>
                    <a:pt x="1181" y="919"/>
                  </a:cubicBezTo>
                  <a:cubicBezTo>
                    <a:pt x="1167" y="922"/>
                    <a:pt x="1147" y="928"/>
                    <a:pt x="1147" y="928"/>
                  </a:cubicBezTo>
                  <a:cubicBezTo>
                    <a:pt x="1147" y="928"/>
                    <a:pt x="1116" y="920"/>
                    <a:pt x="1108" y="928"/>
                  </a:cubicBezTo>
                  <a:cubicBezTo>
                    <a:pt x="1100" y="936"/>
                    <a:pt x="1094" y="947"/>
                    <a:pt x="1094" y="947"/>
                  </a:cubicBezTo>
                  <a:cubicBezTo>
                    <a:pt x="1065" y="947"/>
                    <a:pt x="1065" y="947"/>
                    <a:pt x="1065" y="947"/>
                  </a:cubicBezTo>
                  <a:cubicBezTo>
                    <a:pt x="1059" y="953"/>
                    <a:pt x="1059" y="953"/>
                    <a:pt x="1059" y="953"/>
                  </a:cubicBezTo>
                  <a:cubicBezTo>
                    <a:pt x="1059" y="953"/>
                    <a:pt x="1045" y="950"/>
                    <a:pt x="1038" y="952"/>
                  </a:cubicBezTo>
                  <a:cubicBezTo>
                    <a:pt x="1031" y="954"/>
                    <a:pt x="1012" y="957"/>
                    <a:pt x="1005" y="956"/>
                  </a:cubicBezTo>
                  <a:cubicBezTo>
                    <a:pt x="998" y="955"/>
                    <a:pt x="987" y="947"/>
                    <a:pt x="984" y="948"/>
                  </a:cubicBezTo>
                  <a:cubicBezTo>
                    <a:pt x="981" y="949"/>
                    <a:pt x="963" y="946"/>
                    <a:pt x="963" y="942"/>
                  </a:cubicBezTo>
                  <a:cubicBezTo>
                    <a:pt x="963" y="938"/>
                    <a:pt x="985" y="939"/>
                    <a:pt x="985" y="939"/>
                  </a:cubicBezTo>
                  <a:cubicBezTo>
                    <a:pt x="985" y="939"/>
                    <a:pt x="994" y="929"/>
                    <a:pt x="997" y="929"/>
                  </a:cubicBezTo>
                  <a:cubicBezTo>
                    <a:pt x="1000" y="929"/>
                    <a:pt x="1008" y="937"/>
                    <a:pt x="1018" y="937"/>
                  </a:cubicBezTo>
                  <a:cubicBezTo>
                    <a:pt x="1028" y="937"/>
                    <a:pt x="1028" y="929"/>
                    <a:pt x="1028" y="929"/>
                  </a:cubicBezTo>
                  <a:cubicBezTo>
                    <a:pt x="1039" y="929"/>
                    <a:pt x="1039" y="929"/>
                    <a:pt x="1039" y="929"/>
                  </a:cubicBezTo>
                  <a:cubicBezTo>
                    <a:pt x="1039" y="929"/>
                    <a:pt x="1049" y="911"/>
                    <a:pt x="1059" y="910"/>
                  </a:cubicBezTo>
                  <a:cubicBezTo>
                    <a:pt x="1069" y="909"/>
                    <a:pt x="1072" y="918"/>
                    <a:pt x="1090" y="911"/>
                  </a:cubicBezTo>
                  <a:cubicBezTo>
                    <a:pt x="1108" y="904"/>
                    <a:pt x="1093" y="882"/>
                    <a:pt x="1093" y="882"/>
                  </a:cubicBezTo>
                  <a:cubicBezTo>
                    <a:pt x="1093" y="882"/>
                    <a:pt x="1071" y="868"/>
                    <a:pt x="1085" y="862"/>
                  </a:cubicBezTo>
                  <a:cubicBezTo>
                    <a:pt x="1091" y="859"/>
                    <a:pt x="1099" y="872"/>
                    <a:pt x="1099" y="872"/>
                  </a:cubicBezTo>
                  <a:cubicBezTo>
                    <a:pt x="1107" y="871"/>
                    <a:pt x="1107" y="871"/>
                    <a:pt x="1107" y="871"/>
                  </a:cubicBezTo>
                  <a:cubicBezTo>
                    <a:pt x="1119" y="882"/>
                    <a:pt x="1119" y="882"/>
                    <a:pt x="1119" y="882"/>
                  </a:cubicBezTo>
                  <a:cubicBezTo>
                    <a:pt x="1119" y="882"/>
                    <a:pt x="1133" y="881"/>
                    <a:pt x="1137" y="884"/>
                  </a:cubicBezTo>
                  <a:cubicBezTo>
                    <a:pt x="1141" y="887"/>
                    <a:pt x="1130" y="902"/>
                    <a:pt x="1153" y="901"/>
                  </a:cubicBezTo>
                  <a:cubicBezTo>
                    <a:pt x="1176" y="900"/>
                    <a:pt x="1176" y="895"/>
                    <a:pt x="1176" y="895"/>
                  </a:cubicBezTo>
                  <a:cubicBezTo>
                    <a:pt x="1187" y="896"/>
                    <a:pt x="1187" y="896"/>
                    <a:pt x="1187" y="896"/>
                  </a:cubicBezTo>
                  <a:cubicBezTo>
                    <a:pt x="1187" y="896"/>
                    <a:pt x="1227" y="880"/>
                    <a:pt x="1241" y="871"/>
                  </a:cubicBezTo>
                  <a:cubicBezTo>
                    <a:pt x="1255" y="862"/>
                    <a:pt x="1277" y="855"/>
                    <a:pt x="1295" y="854"/>
                  </a:cubicBezTo>
                  <a:cubicBezTo>
                    <a:pt x="1313" y="853"/>
                    <a:pt x="1351" y="857"/>
                    <a:pt x="1348" y="861"/>
                  </a:cubicBezTo>
                  <a:cubicBezTo>
                    <a:pt x="1345" y="865"/>
                    <a:pt x="1324" y="875"/>
                    <a:pt x="1324" y="872"/>
                  </a:cubicBezTo>
                  <a:close/>
                  <a:moveTo>
                    <a:pt x="1405" y="1355"/>
                  </a:moveTo>
                  <a:cubicBezTo>
                    <a:pt x="1405" y="1355"/>
                    <a:pt x="1402" y="1384"/>
                    <a:pt x="1403" y="1393"/>
                  </a:cubicBezTo>
                  <a:cubicBezTo>
                    <a:pt x="1404" y="1402"/>
                    <a:pt x="1399" y="1411"/>
                    <a:pt x="1396" y="1416"/>
                  </a:cubicBezTo>
                  <a:cubicBezTo>
                    <a:pt x="1393" y="1421"/>
                    <a:pt x="1400" y="1422"/>
                    <a:pt x="1403" y="1433"/>
                  </a:cubicBezTo>
                  <a:cubicBezTo>
                    <a:pt x="1406" y="1444"/>
                    <a:pt x="1382" y="1471"/>
                    <a:pt x="1382" y="1471"/>
                  </a:cubicBezTo>
                  <a:cubicBezTo>
                    <a:pt x="1368" y="1466"/>
                    <a:pt x="1368" y="1466"/>
                    <a:pt x="1368" y="1466"/>
                  </a:cubicBezTo>
                  <a:cubicBezTo>
                    <a:pt x="1368" y="1466"/>
                    <a:pt x="1365" y="1485"/>
                    <a:pt x="1348" y="1482"/>
                  </a:cubicBezTo>
                  <a:cubicBezTo>
                    <a:pt x="1331" y="1479"/>
                    <a:pt x="1387" y="1431"/>
                    <a:pt x="1387" y="1419"/>
                  </a:cubicBezTo>
                  <a:cubicBezTo>
                    <a:pt x="1387" y="1407"/>
                    <a:pt x="1366" y="1427"/>
                    <a:pt x="1366" y="1427"/>
                  </a:cubicBezTo>
                  <a:cubicBezTo>
                    <a:pt x="1379" y="1406"/>
                    <a:pt x="1379" y="1406"/>
                    <a:pt x="1379" y="1406"/>
                  </a:cubicBezTo>
                  <a:cubicBezTo>
                    <a:pt x="1379" y="1406"/>
                    <a:pt x="1383" y="1393"/>
                    <a:pt x="1372" y="1390"/>
                  </a:cubicBezTo>
                  <a:cubicBezTo>
                    <a:pt x="1361" y="1387"/>
                    <a:pt x="1367" y="1407"/>
                    <a:pt x="1354" y="1407"/>
                  </a:cubicBezTo>
                  <a:cubicBezTo>
                    <a:pt x="1341" y="1407"/>
                    <a:pt x="1351" y="1376"/>
                    <a:pt x="1351" y="1376"/>
                  </a:cubicBezTo>
                  <a:cubicBezTo>
                    <a:pt x="1351" y="1376"/>
                    <a:pt x="1345" y="1370"/>
                    <a:pt x="1343" y="1361"/>
                  </a:cubicBezTo>
                  <a:cubicBezTo>
                    <a:pt x="1341" y="1352"/>
                    <a:pt x="1365" y="1352"/>
                    <a:pt x="1367" y="1346"/>
                  </a:cubicBezTo>
                  <a:cubicBezTo>
                    <a:pt x="1369" y="1340"/>
                    <a:pt x="1347" y="1349"/>
                    <a:pt x="1343" y="1340"/>
                  </a:cubicBezTo>
                  <a:cubicBezTo>
                    <a:pt x="1342" y="1338"/>
                    <a:pt x="1372" y="1307"/>
                    <a:pt x="1382" y="1303"/>
                  </a:cubicBezTo>
                  <a:cubicBezTo>
                    <a:pt x="1392" y="1299"/>
                    <a:pt x="1391" y="1306"/>
                    <a:pt x="1395" y="1307"/>
                  </a:cubicBezTo>
                  <a:cubicBezTo>
                    <a:pt x="1399" y="1308"/>
                    <a:pt x="1410" y="1305"/>
                    <a:pt x="1418" y="1322"/>
                  </a:cubicBezTo>
                  <a:cubicBezTo>
                    <a:pt x="1426" y="1339"/>
                    <a:pt x="1405" y="1355"/>
                    <a:pt x="1405" y="1355"/>
                  </a:cubicBezTo>
                  <a:close/>
                  <a:moveTo>
                    <a:pt x="156" y="1459"/>
                  </a:moveTo>
                  <a:cubicBezTo>
                    <a:pt x="146" y="1456"/>
                    <a:pt x="147" y="1473"/>
                    <a:pt x="147" y="1473"/>
                  </a:cubicBezTo>
                  <a:cubicBezTo>
                    <a:pt x="155" y="1473"/>
                    <a:pt x="166" y="1462"/>
                    <a:pt x="156" y="1459"/>
                  </a:cubicBezTo>
                  <a:close/>
                  <a:moveTo>
                    <a:pt x="2216" y="1197"/>
                  </a:moveTo>
                  <a:cubicBezTo>
                    <a:pt x="2248" y="1196"/>
                    <a:pt x="2259" y="1170"/>
                    <a:pt x="2228" y="1170"/>
                  </a:cubicBezTo>
                  <a:cubicBezTo>
                    <a:pt x="2196" y="1171"/>
                    <a:pt x="2216" y="1197"/>
                    <a:pt x="2216" y="1197"/>
                  </a:cubicBezTo>
                  <a:close/>
                  <a:moveTo>
                    <a:pt x="2456" y="825"/>
                  </a:moveTo>
                  <a:cubicBezTo>
                    <a:pt x="2456" y="825"/>
                    <a:pt x="2433" y="822"/>
                    <a:pt x="2423" y="814"/>
                  </a:cubicBezTo>
                  <a:cubicBezTo>
                    <a:pt x="2413" y="806"/>
                    <a:pt x="2418" y="785"/>
                    <a:pt x="2418" y="785"/>
                  </a:cubicBezTo>
                  <a:cubicBezTo>
                    <a:pt x="2397" y="769"/>
                    <a:pt x="2397" y="769"/>
                    <a:pt x="2397" y="769"/>
                  </a:cubicBezTo>
                  <a:cubicBezTo>
                    <a:pt x="2370" y="772"/>
                    <a:pt x="2370" y="772"/>
                    <a:pt x="2370" y="772"/>
                  </a:cubicBezTo>
                  <a:cubicBezTo>
                    <a:pt x="2366" y="763"/>
                    <a:pt x="2366" y="763"/>
                    <a:pt x="2366" y="763"/>
                  </a:cubicBezTo>
                  <a:cubicBezTo>
                    <a:pt x="2353" y="741"/>
                    <a:pt x="2353" y="741"/>
                    <a:pt x="2353" y="741"/>
                  </a:cubicBezTo>
                  <a:cubicBezTo>
                    <a:pt x="2330" y="745"/>
                    <a:pt x="2330" y="745"/>
                    <a:pt x="2330" y="745"/>
                  </a:cubicBezTo>
                  <a:cubicBezTo>
                    <a:pt x="2317" y="738"/>
                    <a:pt x="2317" y="738"/>
                    <a:pt x="2317" y="738"/>
                  </a:cubicBezTo>
                  <a:cubicBezTo>
                    <a:pt x="2329" y="727"/>
                    <a:pt x="2329" y="727"/>
                    <a:pt x="2329" y="727"/>
                  </a:cubicBezTo>
                  <a:cubicBezTo>
                    <a:pt x="2327" y="710"/>
                    <a:pt x="2327" y="710"/>
                    <a:pt x="2327" y="710"/>
                  </a:cubicBezTo>
                  <a:cubicBezTo>
                    <a:pt x="2293" y="728"/>
                    <a:pt x="2293" y="728"/>
                    <a:pt x="2293" y="728"/>
                  </a:cubicBezTo>
                  <a:cubicBezTo>
                    <a:pt x="2276" y="736"/>
                    <a:pt x="2276" y="736"/>
                    <a:pt x="2276" y="736"/>
                  </a:cubicBezTo>
                  <a:cubicBezTo>
                    <a:pt x="2257" y="764"/>
                    <a:pt x="2257" y="764"/>
                    <a:pt x="2257" y="764"/>
                  </a:cubicBezTo>
                  <a:cubicBezTo>
                    <a:pt x="2257" y="764"/>
                    <a:pt x="2226" y="771"/>
                    <a:pt x="2224" y="777"/>
                  </a:cubicBezTo>
                  <a:cubicBezTo>
                    <a:pt x="2222" y="783"/>
                    <a:pt x="2234" y="790"/>
                    <a:pt x="2224" y="793"/>
                  </a:cubicBezTo>
                  <a:cubicBezTo>
                    <a:pt x="2215" y="797"/>
                    <a:pt x="2186" y="807"/>
                    <a:pt x="2186" y="807"/>
                  </a:cubicBezTo>
                  <a:cubicBezTo>
                    <a:pt x="2203" y="815"/>
                    <a:pt x="2203" y="815"/>
                    <a:pt x="2203" y="815"/>
                  </a:cubicBezTo>
                  <a:cubicBezTo>
                    <a:pt x="2203" y="815"/>
                    <a:pt x="2230" y="811"/>
                    <a:pt x="2231" y="814"/>
                  </a:cubicBezTo>
                  <a:cubicBezTo>
                    <a:pt x="2231" y="817"/>
                    <a:pt x="2225" y="822"/>
                    <a:pt x="2225" y="833"/>
                  </a:cubicBezTo>
                  <a:cubicBezTo>
                    <a:pt x="2225" y="844"/>
                    <a:pt x="2268" y="845"/>
                    <a:pt x="2287" y="835"/>
                  </a:cubicBezTo>
                  <a:cubicBezTo>
                    <a:pt x="2306" y="826"/>
                    <a:pt x="2296" y="808"/>
                    <a:pt x="2324" y="809"/>
                  </a:cubicBezTo>
                  <a:cubicBezTo>
                    <a:pt x="2351" y="809"/>
                    <a:pt x="2355" y="818"/>
                    <a:pt x="2355" y="818"/>
                  </a:cubicBezTo>
                  <a:cubicBezTo>
                    <a:pt x="2386" y="823"/>
                    <a:pt x="2386" y="823"/>
                    <a:pt x="2386" y="823"/>
                  </a:cubicBezTo>
                  <a:cubicBezTo>
                    <a:pt x="2390" y="834"/>
                    <a:pt x="2390" y="834"/>
                    <a:pt x="2390" y="834"/>
                  </a:cubicBezTo>
                  <a:cubicBezTo>
                    <a:pt x="2452" y="838"/>
                    <a:pt x="2452" y="838"/>
                    <a:pt x="2452" y="838"/>
                  </a:cubicBezTo>
                  <a:lnTo>
                    <a:pt x="2456" y="825"/>
                  </a:lnTo>
                  <a:close/>
                  <a:moveTo>
                    <a:pt x="2393" y="886"/>
                  </a:moveTo>
                  <a:cubicBezTo>
                    <a:pt x="2352" y="899"/>
                    <a:pt x="2393" y="913"/>
                    <a:pt x="2393" y="913"/>
                  </a:cubicBezTo>
                  <a:cubicBezTo>
                    <a:pt x="2415" y="897"/>
                    <a:pt x="2434" y="872"/>
                    <a:pt x="2393" y="886"/>
                  </a:cubicBezTo>
                  <a:close/>
                </a:path>
              </a:pathLst>
            </a:custGeom>
            <a:solidFill>
              <a:schemeClr val="accent5">
                <a:lumMod val="60000"/>
                <a:lumOff val="40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22" name="Freeform 45"/>
            <p:cNvSpPr>
              <a:spLocks noEditPoints="1"/>
            </p:cNvSpPr>
            <p:nvPr/>
          </p:nvSpPr>
          <p:spPr bwMode="auto">
            <a:xfrm>
              <a:off x="2388394" y="3183731"/>
              <a:ext cx="92869" cy="86916"/>
            </a:xfrm>
            <a:custGeom>
              <a:avLst/>
              <a:gdLst>
                <a:gd name="T0" fmla="*/ 2147483647 w 220"/>
                <a:gd name="T1" fmla="*/ 2147483647 h 223"/>
                <a:gd name="T2" fmla="*/ 2147483647 w 220"/>
                <a:gd name="T3" fmla="*/ 2147483647 h 223"/>
                <a:gd name="T4" fmla="*/ 2147483647 w 220"/>
                <a:gd name="T5" fmla="*/ 2147483647 h 223"/>
                <a:gd name="T6" fmla="*/ 2147483647 w 220"/>
                <a:gd name="T7" fmla="*/ 2147483647 h 223"/>
                <a:gd name="T8" fmla="*/ 2147483647 w 220"/>
                <a:gd name="T9" fmla="*/ 2147483647 h 223"/>
                <a:gd name="T10" fmla="*/ 2147483647 w 220"/>
                <a:gd name="T11" fmla="*/ 2147483647 h 223"/>
                <a:gd name="T12" fmla="*/ 2147483647 w 220"/>
                <a:gd name="T13" fmla="*/ 2147483647 h 223"/>
                <a:gd name="T14" fmla="*/ 2147483647 w 220"/>
                <a:gd name="T15" fmla="*/ 2147483647 h 223"/>
                <a:gd name="T16" fmla="*/ 2147483647 w 220"/>
                <a:gd name="T17" fmla="*/ 2147483647 h 223"/>
                <a:gd name="T18" fmla="*/ 2147483647 w 220"/>
                <a:gd name="T19" fmla="*/ 2147483647 h 223"/>
                <a:gd name="T20" fmla="*/ 2147483647 w 220"/>
                <a:gd name="T21" fmla="*/ 2147483647 h 223"/>
                <a:gd name="T22" fmla="*/ 2147483647 w 220"/>
                <a:gd name="T23" fmla="*/ 2147483647 h 223"/>
                <a:gd name="T24" fmla="*/ 2147483647 w 220"/>
                <a:gd name="T25" fmla="*/ 2147483647 h 223"/>
                <a:gd name="T26" fmla="*/ 2147483647 w 220"/>
                <a:gd name="T27" fmla="*/ 2147483647 h 223"/>
                <a:gd name="T28" fmla="*/ 2147483647 w 220"/>
                <a:gd name="T29" fmla="*/ 2147483647 h 223"/>
                <a:gd name="T30" fmla="*/ 2147483647 w 220"/>
                <a:gd name="T31" fmla="*/ 2147483647 h 223"/>
                <a:gd name="T32" fmla="*/ 2147483647 w 220"/>
                <a:gd name="T33" fmla="*/ 2147483647 h 223"/>
                <a:gd name="T34" fmla="*/ 2147483647 w 220"/>
                <a:gd name="T35" fmla="*/ 2147483647 h 223"/>
                <a:gd name="T36" fmla="*/ 2147483647 w 220"/>
                <a:gd name="T37" fmla="*/ 2147483647 h 223"/>
                <a:gd name="T38" fmla="*/ 2147483647 w 220"/>
                <a:gd name="T39" fmla="*/ 2147483647 h 223"/>
                <a:gd name="T40" fmla="*/ 2147483647 w 220"/>
                <a:gd name="T41" fmla="*/ 2147483647 h 223"/>
                <a:gd name="T42" fmla="*/ 0 w 220"/>
                <a:gd name="T43" fmla="*/ 2147483647 h 223"/>
                <a:gd name="T44" fmla="*/ 2147483647 w 220"/>
                <a:gd name="T45" fmla="*/ 2147483647 h 223"/>
                <a:gd name="T46" fmla="*/ 2147483647 w 220"/>
                <a:gd name="T47" fmla="*/ 2147483647 h 223"/>
                <a:gd name="T48" fmla="*/ 2147483647 w 220"/>
                <a:gd name="T49" fmla="*/ 2147483647 h 223"/>
                <a:gd name="T50" fmla="*/ 2147483647 w 220"/>
                <a:gd name="T51" fmla="*/ 2147483647 h 223"/>
                <a:gd name="T52" fmla="*/ 2147483647 w 220"/>
                <a:gd name="T53" fmla="*/ 2147483647 h 223"/>
                <a:gd name="T54" fmla="*/ 2147483647 w 220"/>
                <a:gd name="T55" fmla="*/ 2147483647 h 223"/>
                <a:gd name="T56" fmla="*/ 2147483647 w 220"/>
                <a:gd name="T57" fmla="*/ 2147483647 h 223"/>
                <a:gd name="T58" fmla="*/ 2147483647 w 220"/>
                <a:gd name="T59" fmla="*/ 2147483647 h 223"/>
                <a:gd name="T60" fmla="*/ 2147483647 w 220"/>
                <a:gd name="T61" fmla="*/ 2147483647 h 223"/>
                <a:gd name="T62" fmla="*/ 2147483647 w 220"/>
                <a:gd name="T63" fmla="*/ 2147483647 h 223"/>
                <a:gd name="T64" fmla="*/ 2147483647 w 220"/>
                <a:gd name="T65" fmla="*/ 2147483647 h 223"/>
                <a:gd name="T66" fmla="*/ 2147483647 w 220"/>
                <a:gd name="T67" fmla="*/ 2147483647 h 223"/>
                <a:gd name="T68" fmla="*/ 2147483647 w 220"/>
                <a:gd name="T69" fmla="*/ 2147483647 h 223"/>
                <a:gd name="T70" fmla="*/ 2147483647 w 220"/>
                <a:gd name="T71" fmla="*/ 2147483647 h 223"/>
                <a:gd name="T72" fmla="*/ 2147483647 w 220"/>
                <a:gd name="T73" fmla="*/ 2147483647 h 223"/>
                <a:gd name="T74" fmla="*/ 2147483647 w 220"/>
                <a:gd name="T75" fmla="*/ 2147483647 h 223"/>
                <a:gd name="T76" fmla="*/ 2147483647 w 220"/>
                <a:gd name="T77" fmla="*/ 2147483647 h 223"/>
                <a:gd name="T78" fmla="*/ 2147483647 w 220"/>
                <a:gd name="T79" fmla="*/ 2147483647 h 223"/>
                <a:gd name="T80" fmla="*/ 2147483647 w 220"/>
                <a:gd name="T81" fmla="*/ 2147483647 h 223"/>
                <a:gd name="T82" fmla="*/ 2147483647 w 220"/>
                <a:gd name="T83" fmla="*/ 2147483647 h 223"/>
                <a:gd name="T84" fmla="*/ 2147483647 w 220"/>
                <a:gd name="T85" fmla="*/ 2147483647 h 223"/>
                <a:gd name="T86" fmla="*/ 2147483647 w 220"/>
                <a:gd name="T87" fmla="*/ 2147483647 h 223"/>
                <a:gd name="T88" fmla="*/ 2147483647 w 220"/>
                <a:gd name="T89" fmla="*/ 2147483647 h 223"/>
                <a:gd name="T90" fmla="*/ 2147483647 w 220"/>
                <a:gd name="T91" fmla="*/ 2147483647 h 22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20"/>
                <a:gd name="T139" fmla="*/ 0 h 223"/>
                <a:gd name="T140" fmla="*/ 220 w 220"/>
                <a:gd name="T141" fmla="*/ 223 h 22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20" h="223">
                  <a:moveTo>
                    <a:pt x="128" y="204"/>
                  </a:moveTo>
                  <a:cubicBezTo>
                    <a:pt x="128" y="204"/>
                    <a:pt x="128" y="204"/>
                    <a:pt x="128" y="204"/>
                  </a:cubicBezTo>
                  <a:cubicBezTo>
                    <a:pt x="128" y="204"/>
                    <a:pt x="128" y="204"/>
                    <a:pt x="128" y="204"/>
                  </a:cubicBezTo>
                  <a:cubicBezTo>
                    <a:pt x="128" y="204"/>
                    <a:pt x="128" y="204"/>
                    <a:pt x="128" y="204"/>
                  </a:cubicBezTo>
                  <a:close/>
                  <a:moveTo>
                    <a:pt x="218" y="15"/>
                  </a:moveTo>
                  <a:cubicBezTo>
                    <a:pt x="216" y="10"/>
                    <a:pt x="210" y="5"/>
                    <a:pt x="211" y="1"/>
                  </a:cubicBezTo>
                  <a:cubicBezTo>
                    <a:pt x="192" y="2"/>
                    <a:pt x="192" y="2"/>
                    <a:pt x="192" y="2"/>
                  </a:cubicBezTo>
                  <a:cubicBezTo>
                    <a:pt x="192" y="2"/>
                    <a:pt x="185" y="2"/>
                    <a:pt x="181" y="2"/>
                  </a:cubicBezTo>
                  <a:cubicBezTo>
                    <a:pt x="177" y="2"/>
                    <a:pt x="178" y="11"/>
                    <a:pt x="168" y="12"/>
                  </a:cubicBezTo>
                  <a:cubicBezTo>
                    <a:pt x="158" y="13"/>
                    <a:pt x="152" y="2"/>
                    <a:pt x="143" y="1"/>
                  </a:cubicBezTo>
                  <a:cubicBezTo>
                    <a:pt x="134" y="0"/>
                    <a:pt x="133" y="20"/>
                    <a:pt x="133" y="20"/>
                  </a:cubicBezTo>
                  <a:cubicBezTo>
                    <a:pt x="120" y="21"/>
                    <a:pt x="120" y="21"/>
                    <a:pt x="120" y="21"/>
                  </a:cubicBezTo>
                  <a:cubicBezTo>
                    <a:pt x="119" y="31"/>
                    <a:pt x="119" y="31"/>
                    <a:pt x="119" y="31"/>
                  </a:cubicBezTo>
                  <a:cubicBezTo>
                    <a:pt x="119" y="31"/>
                    <a:pt x="107" y="54"/>
                    <a:pt x="92" y="54"/>
                  </a:cubicBezTo>
                  <a:cubicBezTo>
                    <a:pt x="77" y="54"/>
                    <a:pt x="86" y="46"/>
                    <a:pt x="78" y="45"/>
                  </a:cubicBezTo>
                  <a:cubicBezTo>
                    <a:pt x="70" y="44"/>
                    <a:pt x="65" y="59"/>
                    <a:pt x="65" y="59"/>
                  </a:cubicBezTo>
                  <a:cubicBezTo>
                    <a:pt x="65" y="59"/>
                    <a:pt x="60" y="58"/>
                    <a:pt x="45" y="58"/>
                  </a:cubicBezTo>
                  <a:cubicBezTo>
                    <a:pt x="30" y="58"/>
                    <a:pt x="44" y="85"/>
                    <a:pt x="44" y="85"/>
                  </a:cubicBezTo>
                  <a:cubicBezTo>
                    <a:pt x="35" y="87"/>
                    <a:pt x="35" y="87"/>
                    <a:pt x="35" y="87"/>
                  </a:cubicBezTo>
                  <a:cubicBezTo>
                    <a:pt x="35" y="87"/>
                    <a:pt x="39" y="96"/>
                    <a:pt x="33" y="98"/>
                  </a:cubicBezTo>
                  <a:cubicBezTo>
                    <a:pt x="27" y="100"/>
                    <a:pt x="19" y="102"/>
                    <a:pt x="19" y="102"/>
                  </a:cubicBezTo>
                  <a:cubicBezTo>
                    <a:pt x="0" y="102"/>
                    <a:pt x="0" y="102"/>
                    <a:pt x="0" y="102"/>
                  </a:cubicBezTo>
                  <a:cubicBezTo>
                    <a:pt x="32" y="136"/>
                    <a:pt x="32" y="136"/>
                    <a:pt x="32" y="136"/>
                  </a:cubicBezTo>
                  <a:cubicBezTo>
                    <a:pt x="32" y="136"/>
                    <a:pt x="40" y="167"/>
                    <a:pt x="50" y="175"/>
                  </a:cubicBezTo>
                  <a:cubicBezTo>
                    <a:pt x="59" y="182"/>
                    <a:pt x="77" y="196"/>
                    <a:pt x="80" y="199"/>
                  </a:cubicBezTo>
                  <a:cubicBezTo>
                    <a:pt x="83" y="198"/>
                    <a:pt x="89" y="197"/>
                    <a:pt x="92" y="198"/>
                  </a:cubicBezTo>
                  <a:cubicBezTo>
                    <a:pt x="92" y="197"/>
                    <a:pt x="92" y="197"/>
                    <a:pt x="92" y="197"/>
                  </a:cubicBezTo>
                  <a:cubicBezTo>
                    <a:pt x="89" y="195"/>
                    <a:pt x="78" y="191"/>
                    <a:pt x="81" y="187"/>
                  </a:cubicBezTo>
                  <a:cubicBezTo>
                    <a:pt x="84" y="183"/>
                    <a:pt x="99" y="188"/>
                    <a:pt x="95" y="181"/>
                  </a:cubicBezTo>
                  <a:cubicBezTo>
                    <a:pt x="91" y="175"/>
                    <a:pt x="90" y="175"/>
                    <a:pt x="90" y="175"/>
                  </a:cubicBezTo>
                  <a:cubicBezTo>
                    <a:pt x="90" y="175"/>
                    <a:pt x="79" y="179"/>
                    <a:pt x="79" y="177"/>
                  </a:cubicBezTo>
                  <a:cubicBezTo>
                    <a:pt x="78" y="175"/>
                    <a:pt x="72" y="147"/>
                    <a:pt x="79" y="149"/>
                  </a:cubicBezTo>
                  <a:cubicBezTo>
                    <a:pt x="86" y="151"/>
                    <a:pt x="119" y="177"/>
                    <a:pt x="123" y="185"/>
                  </a:cubicBezTo>
                  <a:cubicBezTo>
                    <a:pt x="126" y="189"/>
                    <a:pt x="127" y="197"/>
                    <a:pt x="128" y="204"/>
                  </a:cubicBezTo>
                  <a:cubicBezTo>
                    <a:pt x="129" y="204"/>
                    <a:pt x="131" y="204"/>
                    <a:pt x="132" y="204"/>
                  </a:cubicBezTo>
                  <a:cubicBezTo>
                    <a:pt x="145" y="205"/>
                    <a:pt x="150" y="211"/>
                    <a:pt x="150" y="211"/>
                  </a:cubicBezTo>
                  <a:cubicBezTo>
                    <a:pt x="150" y="211"/>
                    <a:pt x="150" y="223"/>
                    <a:pt x="162" y="223"/>
                  </a:cubicBezTo>
                  <a:cubicBezTo>
                    <a:pt x="168" y="223"/>
                    <a:pt x="176" y="222"/>
                    <a:pt x="183" y="220"/>
                  </a:cubicBezTo>
                  <a:cubicBezTo>
                    <a:pt x="180" y="218"/>
                    <a:pt x="170" y="205"/>
                    <a:pt x="170" y="192"/>
                  </a:cubicBezTo>
                  <a:cubicBezTo>
                    <a:pt x="170" y="177"/>
                    <a:pt x="182" y="181"/>
                    <a:pt x="182" y="172"/>
                  </a:cubicBezTo>
                  <a:cubicBezTo>
                    <a:pt x="182" y="163"/>
                    <a:pt x="177" y="151"/>
                    <a:pt x="177" y="151"/>
                  </a:cubicBezTo>
                  <a:cubicBezTo>
                    <a:pt x="181" y="119"/>
                    <a:pt x="181" y="119"/>
                    <a:pt x="181" y="119"/>
                  </a:cubicBezTo>
                  <a:cubicBezTo>
                    <a:pt x="191" y="131"/>
                    <a:pt x="191" y="131"/>
                    <a:pt x="191" y="131"/>
                  </a:cubicBezTo>
                  <a:cubicBezTo>
                    <a:pt x="194" y="74"/>
                    <a:pt x="194" y="74"/>
                    <a:pt x="194" y="74"/>
                  </a:cubicBezTo>
                  <a:cubicBezTo>
                    <a:pt x="194" y="74"/>
                    <a:pt x="200" y="53"/>
                    <a:pt x="209" y="44"/>
                  </a:cubicBezTo>
                  <a:cubicBezTo>
                    <a:pt x="218" y="35"/>
                    <a:pt x="220" y="20"/>
                    <a:pt x="218" y="15"/>
                  </a:cubicBezTo>
                  <a:close/>
                </a:path>
              </a:pathLst>
            </a:custGeom>
            <a:grp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23" name="Freeform 46"/>
            <p:cNvSpPr>
              <a:spLocks/>
            </p:cNvSpPr>
            <p:nvPr/>
          </p:nvSpPr>
          <p:spPr bwMode="auto">
            <a:xfrm>
              <a:off x="2383632" y="3261122"/>
              <a:ext cx="69056" cy="60722"/>
            </a:xfrm>
            <a:custGeom>
              <a:avLst/>
              <a:gdLst>
                <a:gd name="T0" fmla="*/ 2147483647 w 162"/>
                <a:gd name="T1" fmla="*/ 2147483647 h 152"/>
                <a:gd name="T2" fmla="*/ 2147483647 w 162"/>
                <a:gd name="T3" fmla="*/ 2147483647 h 152"/>
                <a:gd name="T4" fmla="*/ 2147483647 w 162"/>
                <a:gd name="T5" fmla="*/ 2147483647 h 152"/>
                <a:gd name="T6" fmla="*/ 2147483647 w 162"/>
                <a:gd name="T7" fmla="*/ 2147483647 h 152"/>
                <a:gd name="T8" fmla="*/ 2147483647 w 162"/>
                <a:gd name="T9" fmla="*/ 2147483647 h 152"/>
                <a:gd name="T10" fmla="*/ 2147483647 w 162"/>
                <a:gd name="T11" fmla="*/ 2147483647 h 152"/>
                <a:gd name="T12" fmla="*/ 2147483647 w 162"/>
                <a:gd name="T13" fmla="*/ 2147483647 h 152"/>
                <a:gd name="T14" fmla="*/ 2147483647 w 162"/>
                <a:gd name="T15" fmla="*/ 2147483647 h 152"/>
                <a:gd name="T16" fmla="*/ 2147483647 w 162"/>
                <a:gd name="T17" fmla="*/ 2147483647 h 152"/>
                <a:gd name="T18" fmla="*/ 2147483647 w 162"/>
                <a:gd name="T19" fmla="*/ 2147483647 h 152"/>
                <a:gd name="T20" fmla="*/ 2147483647 w 162"/>
                <a:gd name="T21" fmla="*/ 2147483647 h 152"/>
                <a:gd name="T22" fmla="*/ 2147483647 w 162"/>
                <a:gd name="T23" fmla="*/ 2147483647 h 152"/>
                <a:gd name="T24" fmla="*/ 2147483647 w 162"/>
                <a:gd name="T25" fmla="*/ 2147483647 h 152"/>
                <a:gd name="T26" fmla="*/ 2147483647 w 162"/>
                <a:gd name="T27" fmla="*/ 2147483647 h 152"/>
                <a:gd name="T28" fmla="*/ 2147483647 w 162"/>
                <a:gd name="T29" fmla="*/ 2147483647 h 152"/>
                <a:gd name="T30" fmla="*/ 2147483647 w 162"/>
                <a:gd name="T31" fmla="*/ 2147483647 h 152"/>
                <a:gd name="T32" fmla="*/ 2147483647 w 162"/>
                <a:gd name="T33" fmla="*/ 2147483647 h 152"/>
                <a:gd name="T34" fmla="*/ 2147483647 w 162"/>
                <a:gd name="T35" fmla="*/ 2147483647 h 152"/>
                <a:gd name="T36" fmla="*/ 2147483647 w 162"/>
                <a:gd name="T37" fmla="*/ 2147483647 h 152"/>
                <a:gd name="T38" fmla="*/ 2147483647 w 162"/>
                <a:gd name="T39" fmla="*/ 2147483647 h 152"/>
                <a:gd name="T40" fmla="*/ 2147483647 w 162"/>
                <a:gd name="T41" fmla="*/ 2147483647 h 152"/>
                <a:gd name="T42" fmla="*/ 2147483647 w 162"/>
                <a:gd name="T43" fmla="*/ 2147483647 h 152"/>
                <a:gd name="T44" fmla="*/ 2147483647 w 162"/>
                <a:gd name="T45" fmla="*/ 2147483647 h 152"/>
                <a:gd name="T46" fmla="*/ 2147483647 w 162"/>
                <a:gd name="T47" fmla="*/ 2147483647 h 152"/>
                <a:gd name="T48" fmla="*/ 2147483647 w 162"/>
                <a:gd name="T49" fmla="*/ 2147483647 h 152"/>
                <a:gd name="T50" fmla="*/ 2147483647 w 162"/>
                <a:gd name="T51" fmla="*/ 2147483647 h 152"/>
                <a:gd name="T52" fmla="*/ 2147483647 w 162"/>
                <a:gd name="T53" fmla="*/ 2147483647 h 152"/>
                <a:gd name="T54" fmla="*/ 2147483647 w 162"/>
                <a:gd name="T55" fmla="*/ 2147483647 h 152"/>
                <a:gd name="T56" fmla="*/ 2147483647 w 162"/>
                <a:gd name="T57" fmla="*/ 2147483647 h 152"/>
                <a:gd name="T58" fmla="*/ 2147483647 w 162"/>
                <a:gd name="T59" fmla="*/ 2147483647 h 152"/>
                <a:gd name="T60" fmla="*/ 2147483647 w 162"/>
                <a:gd name="T61" fmla="*/ 2147483647 h 152"/>
                <a:gd name="T62" fmla="*/ 2147483647 w 162"/>
                <a:gd name="T63" fmla="*/ 2147483647 h 152"/>
                <a:gd name="T64" fmla="*/ 2147483647 w 162"/>
                <a:gd name="T65" fmla="*/ 2147483647 h 152"/>
                <a:gd name="T66" fmla="*/ 2147483647 w 162"/>
                <a:gd name="T67" fmla="*/ 2147483647 h 15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62"/>
                <a:gd name="T103" fmla="*/ 0 h 152"/>
                <a:gd name="T104" fmla="*/ 162 w 162"/>
                <a:gd name="T105" fmla="*/ 152 h 15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62" h="152">
                  <a:moveTo>
                    <a:pt x="146" y="133"/>
                  </a:moveTo>
                  <a:cubicBezTo>
                    <a:pt x="146" y="133"/>
                    <a:pt x="159" y="127"/>
                    <a:pt x="159" y="122"/>
                  </a:cubicBezTo>
                  <a:cubicBezTo>
                    <a:pt x="159" y="117"/>
                    <a:pt x="145" y="115"/>
                    <a:pt x="145" y="115"/>
                  </a:cubicBezTo>
                  <a:cubicBezTo>
                    <a:pt x="145" y="115"/>
                    <a:pt x="135" y="96"/>
                    <a:pt x="145" y="93"/>
                  </a:cubicBezTo>
                  <a:cubicBezTo>
                    <a:pt x="151" y="91"/>
                    <a:pt x="158" y="88"/>
                    <a:pt x="162" y="87"/>
                  </a:cubicBezTo>
                  <a:cubicBezTo>
                    <a:pt x="154" y="82"/>
                    <a:pt x="143" y="75"/>
                    <a:pt x="140" y="66"/>
                  </a:cubicBezTo>
                  <a:cubicBezTo>
                    <a:pt x="136" y="53"/>
                    <a:pt x="124" y="39"/>
                    <a:pt x="124" y="39"/>
                  </a:cubicBezTo>
                  <a:cubicBezTo>
                    <a:pt x="122" y="24"/>
                    <a:pt x="122" y="24"/>
                    <a:pt x="122" y="24"/>
                  </a:cubicBezTo>
                  <a:cubicBezTo>
                    <a:pt x="122" y="24"/>
                    <a:pt x="122" y="24"/>
                    <a:pt x="122" y="23"/>
                  </a:cubicBezTo>
                  <a:cubicBezTo>
                    <a:pt x="122" y="23"/>
                    <a:pt x="122" y="23"/>
                    <a:pt x="122" y="23"/>
                  </a:cubicBezTo>
                  <a:cubicBezTo>
                    <a:pt x="115" y="25"/>
                    <a:pt x="107" y="26"/>
                    <a:pt x="101" y="26"/>
                  </a:cubicBezTo>
                  <a:cubicBezTo>
                    <a:pt x="89" y="26"/>
                    <a:pt x="89" y="14"/>
                    <a:pt x="89" y="14"/>
                  </a:cubicBezTo>
                  <a:cubicBezTo>
                    <a:pt x="89" y="14"/>
                    <a:pt x="84" y="8"/>
                    <a:pt x="71" y="7"/>
                  </a:cubicBezTo>
                  <a:cubicBezTo>
                    <a:pt x="58" y="6"/>
                    <a:pt x="59" y="12"/>
                    <a:pt x="59" y="12"/>
                  </a:cubicBezTo>
                  <a:cubicBezTo>
                    <a:pt x="59" y="12"/>
                    <a:pt x="39" y="3"/>
                    <a:pt x="33" y="1"/>
                  </a:cubicBezTo>
                  <a:cubicBezTo>
                    <a:pt x="29" y="0"/>
                    <a:pt x="23" y="1"/>
                    <a:pt x="19" y="2"/>
                  </a:cubicBezTo>
                  <a:cubicBezTo>
                    <a:pt x="19" y="2"/>
                    <a:pt x="19" y="2"/>
                    <a:pt x="19" y="2"/>
                  </a:cubicBezTo>
                  <a:cubicBezTo>
                    <a:pt x="10" y="19"/>
                    <a:pt x="10" y="19"/>
                    <a:pt x="10" y="19"/>
                  </a:cubicBezTo>
                  <a:cubicBezTo>
                    <a:pt x="10" y="19"/>
                    <a:pt x="26" y="28"/>
                    <a:pt x="20" y="32"/>
                  </a:cubicBezTo>
                  <a:cubicBezTo>
                    <a:pt x="14" y="36"/>
                    <a:pt x="0" y="46"/>
                    <a:pt x="9" y="60"/>
                  </a:cubicBezTo>
                  <a:cubicBezTo>
                    <a:pt x="18" y="74"/>
                    <a:pt x="33" y="72"/>
                    <a:pt x="33" y="72"/>
                  </a:cubicBezTo>
                  <a:cubicBezTo>
                    <a:pt x="33" y="72"/>
                    <a:pt x="50" y="92"/>
                    <a:pt x="53" y="85"/>
                  </a:cubicBezTo>
                  <a:cubicBezTo>
                    <a:pt x="56" y="78"/>
                    <a:pt x="51" y="67"/>
                    <a:pt x="51" y="67"/>
                  </a:cubicBezTo>
                  <a:cubicBezTo>
                    <a:pt x="51" y="67"/>
                    <a:pt x="24" y="49"/>
                    <a:pt x="33" y="49"/>
                  </a:cubicBezTo>
                  <a:cubicBezTo>
                    <a:pt x="42" y="49"/>
                    <a:pt x="67" y="70"/>
                    <a:pt x="67" y="70"/>
                  </a:cubicBezTo>
                  <a:cubicBezTo>
                    <a:pt x="67" y="70"/>
                    <a:pt x="64" y="89"/>
                    <a:pt x="68" y="89"/>
                  </a:cubicBezTo>
                  <a:cubicBezTo>
                    <a:pt x="72" y="89"/>
                    <a:pt x="95" y="94"/>
                    <a:pt x="95" y="94"/>
                  </a:cubicBezTo>
                  <a:cubicBezTo>
                    <a:pt x="108" y="121"/>
                    <a:pt x="108" y="121"/>
                    <a:pt x="108" y="121"/>
                  </a:cubicBezTo>
                  <a:cubicBezTo>
                    <a:pt x="108" y="121"/>
                    <a:pt x="99" y="129"/>
                    <a:pt x="108" y="138"/>
                  </a:cubicBezTo>
                  <a:cubicBezTo>
                    <a:pt x="117" y="147"/>
                    <a:pt x="131" y="150"/>
                    <a:pt x="131" y="150"/>
                  </a:cubicBezTo>
                  <a:cubicBezTo>
                    <a:pt x="122" y="133"/>
                    <a:pt x="122" y="133"/>
                    <a:pt x="122" y="133"/>
                  </a:cubicBezTo>
                  <a:cubicBezTo>
                    <a:pt x="141" y="152"/>
                    <a:pt x="141" y="152"/>
                    <a:pt x="141" y="152"/>
                  </a:cubicBezTo>
                  <a:cubicBezTo>
                    <a:pt x="145" y="147"/>
                    <a:pt x="145" y="147"/>
                    <a:pt x="145" y="147"/>
                  </a:cubicBezTo>
                  <a:lnTo>
                    <a:pt x="146" y="133"/>
                  </a:lnTo>
                  <a:close/>
                </a:path>
              </a:pathLst>
            </a:custGeom>
            <a:solidFill>
              <a:schemeClr val="accent6">
                <a:lumMod val="25000"/>
                <a:lumOff val="7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24" name="Freeform 47"/>
            <p:cNvSpPr>
              <a:spLocks noEditPoints="1"/>
            </p:cNvSpPr>
            <p:nvPr/>
          </p:nvSpPr>
          <p:spPr bwMode="auto">
            <a:xfrm>
              <a:off x="1852613" y="2459832"/>
              <a:ext cx="1094185" cy="508397"/>
            </a:xfrm>
            <a:custGeom>
              <a:avLst/>
              <a:gdLst>
                <a:gd name="T0" fmla="*/ 2147483647 w 2609"/>
                <a:gd name="T1" fmla="*/ 2147483647 h 1304"/>
                <a:gd name="T2" fmla="*/ 2147483647 w 2609"/>
                <a:gd name="T3" fmla="*/ 2147483647 h 1304"/>
                <a:gd name="T4" fmla="*/ 2147483647 w 2609"/>
                <a:gd name="T5" fmla="*/ 2147483647 h 1304"/>
                <a:gd name="T6" fmla="*/ 2147483647 w 2609"/>
                <a:gd name="T7" fmla="*/ 2147483647 h 1304"/>
                <a:gd name="T8" fmla="*/ 2147483647 w 2609"/>
                <a:gd name="T9" fmla="*/ 2147483647 h 1304"/>
                <a:gd name="T10" fmla="*/ 2147483647 w 2609"/>
                <a:gd name="T11" fmla="*/ 2147483647 h 1304"/>
                <a:gd name="T12" fmla="*/ 2147483647 w 2609"/>
                <a:gd name="T13" fmla="*/ 2147483647 h 1304"/>
                <a:gd name="T14" fmla="*/ 2147483647 w 2609"/>
                <a:gd name="T15" fmla="*/ 2147483647 h 1304"/>
                <a:gd name="T16" fmla="*/ 2147483647 w 2609"/>
                <a:gd name="T17" fmla="*/ 2147483647 h 1304"/>
                <a:gd name="T18" fmla="*/ 2147483647 w 2609"/>
                <a:gd name="T19" fmla="*/ 2147483647 h 1304"/>
                <a:gd name="T20" fmla="*/ 2147483647 w 2609"/>
                <a:gd name="T21" fmla="*/ 2147483647 h 1304"/>
                <a:gd name="T22" fmla="*/ 2147483647 w 2609"/>
                <a:gd name="T23" fmla="*/ 2147483647 h 1304"/>
                <a:gd name="T24" fmla="*/ 2147483647 w 2609"/>
                <a:gd name="T25" fmla="*/ 2147483647 h 1304"/>
                <a:gd name="T26" fmla="*/ 2147483647 w 2609"/>
                <a:gd name="T27" fmla="*/ 2147483647 h 1304"/>
                <a:gd name="T28" fmla="*/ 2147483647 w 2609"/>
                <a:gd name="T29" fmla="*/ 2147483647 h 1304"/>
                <a:gd name="T30" fmla="*/ 2147483647 w 2609"/>
                <a:gd name="T31" fmla="*/ 2147483647 h 1304"/>
                <a:gd name="T32" fmla="*/ 2147483647 w 2609"/>
                <a:gd name="T33" fmla="*/ 2147483647 h 1304"/>
                <a:gd name="T34" fmla="*/ 2147483647 w 2609"/>
                <a:gd name="T35" fmla="*/ 2147483647 h 1304"/>
                <a:gd name="T36" fmla="*/ 2147483647 w 2609"/>
                <a:gd name="T37" fmla="*/ 2147483647 h 1304"/>
                <a:gd name="T38" fmla="*/ 2147483647 w 2609"/>
                <a:gd name="T39" fmla="*/ 2147483647 h 1304"/>
                <a:gd name="T40" fmla="*/ 2147483647 w 2609"/>
                <a:gd name="T41" fmla="*/ 2147483647 h 1304"/>
                <a:gd name="T42" fmla="*/ 2147483647 w 2609"/>
                <a:gd name="T43" fmla="*/ 2147483647 h 1304"/>
                <a:gd name="T44" fmla="*/ 2147483647 w 2609"/>
                <a:gd name="T45" fmla="*/ 2147483647 h 1304"/>
                <a:gd name="T46" fmla="*/ 2147483647 w 2609"/>
                <a:gd name="T47" fmla="*/ 2147483647 h 1304"/>
                <a:gd name="T48" fmla="*/ 2147483647 w 2609"/>
                <a:gd name="T49" fmla="*/ 2147483647 h 1304"/>
                <a:gd name="T50" fmla="*/ 2147483647 w 2609"/>
                <a:gd name="T51" fmla="*/ 2147483647 h 1304"/>
                <a:gd name="T52" fmla="*/ 2147483647 w 2609"/>
                <a:gd name="T53" fmla="*/ 2147483647 h 1304"/>
                <a:gd name="T54" fmla="*/ 2147483647 w 2609"/>
                <a:gd name="T55" fmla="*/ 2147483647 h 1304"/>
                <a:gd name="T56" fmla="*/ 2147483647 w 2609"/>
                <a:gd name="T57" fmla="*/ 2147483647 h 1304"/>
                <a:gd name="T58" fmla="*/ 2147483647 w 2609"/>
                <a:gd name="T59" fmla="*/ 2147483647 h 1304"/>
                <a:gd name="T60" fmla="*/ 2147483647 w 2609"/>
                <a:gd name="T61" fmla="*/ 2147483647 h 1304"/>
                <a:gd name="T62" fmla="*/ 2147483647 w 2609"/>
                <a:gd name="T63" fmla="*/ 2147483647 h 1304"/>
                <a:gd name="T64" fmla="*/ 2147483647 w 2609"/>
                <a:gd name="T65" fmla="*/ 2147483647 h 1304"/>
                <a:gd name="T66" fmla="*/ 2147483647 w 2609"/>
                <a:gd name="T67" fmla="*/ 2147483647 h 1304"/>
                <a:gd name="T68" fmla="*/ 2147483647 w 2609"/>
                <a:gd name="T69" fmla="*/ 2147483647 h 1304"/>
                <a:gd name="T70" fmla="*/ 2147483647 w 2609"/>
                <a:gd name="T71" fmla="*/ 2147483647 h 1304"/>
                <a:gd name="T72" fmla="*/ 2147483647 w 2609"/>
                <a:gd name="T73" fmla="*/ 2147483647 h 1304"/>
                <a:gd name="T74" fmla="*/ 2147483647 w 2609"/>
                <a:gd name="T75" fmla="*/ 2147483647 h 1304"/>
                <a:gd name="T76" fmla="*/ 2147483647 w 2609"/>
                <a:gd name="T77" fmla="*/ 2147483647 h 1304"/>
                <a:gd name="T78" fmla="*/ 2147483647 w 2609"/>
                <a:gd name="T79" fmla="*/ 2147483647 h 1304"/>
                <a:gd name="T80" fmla="*/ 2147483647 w 2609"/>
                <a:gd name="T81" fmla="*/ 2147483647 h 1304"/>
                <a:gd name="T82" fmla="*/ 2147483647 w 2609"/>
                <a:gd name="T83" fmla="*/ 2147483647 h 1304"/>
                <a:gd name="T84" fmla="*/ 2147483647 w 2609"/>
                <a:gd name="T85" fmla="*/ 2147483647 h 1304"/>
                <a:gd name="T86" fmla="*/ 2147483647 w 2609"/>
                <a:gd name="T87" fmla="*/ 2147483647 h 1304"/>
                <a:gd name="T88" fmla="*/ 2147483647 w 2609"/>
                <a:gd name="T89" fmla="*/ 2147483647 h 1304"/>
                <a:gd name="T90" fmla="*/ 2147483647 w 2609"/>
                <a:gd name="T91" fmla="*/ 2147483647 h 1304"/>
                <a:gd name="T92" fmla="*/ 2147483647 w 2609"/>
                <a:gd name="T93" fmla="*/ 2147483647 h 1304"/>
                <a:gd name="T94" fmla="*/ 2147483647 w 2609"/>
                <a:gd name="T95" fmla="*/ 2147483647 h 1304"/>
                <a:gd name="T96" fmla="*/ 2147483647 w 2609"/>
                <a:gd name="T97" fmla="*/ 2147483647 h 1304"/>
                <a:gd name="T98" fmla="*/ 2147483647 w 2609"/>
                <a:gd name="T99" fmla="*/ 2147483647 h 1304"/>
                <a:gd name="T100" fmla="*/ 2147483647 w 2609"/>
                <a:gd name="T101" fmla="*/ 2147483647 h 1304"/>
                <a:gd name="T102" fmla="*/ 2147483647 w 2609"/>
                <a:gd name="T103" fmla="*/ 2147483647 h 1304"/>
                <a:gd name="T104" fmla="*/ 2147483647 w 2609"/>
                <a:gd name="T105" fmla="*/ 2147483647 h 1304"/>
                <a:gd name="T106" fmla="*/ 2147483647 w 2609"/>
                <a:gd name="T107" fmla="*/ 2147483647 h 1304"/>
                <a:gd name="T108" fmla="*/ 2147483647 w 2609"/>
                <a:gd name="T109" fmla="*/ 2147483647 h 130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2609"/>
                <a:gd name="T166" fmla="*/ 0 h 1304"/>
                <a:gd name="T167" fmla="*/ 2609 w 2609"/>
                <a:gd name="T168" fmla="*/ 1304 h 1304"/>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2609" h="1304">
                  <a:moveTo>
                    <a:pt x="2570" y="119"/>
                  </a:moveTo>
                  <a:cubicBezTo>
                    <a:pt x="2558" y="119"/>
                    <a:pt x="2567" y="110"/>
                    <a:pt x="2554" y="110"/>
                  </a:cubicBezTo>
                  <a:cubicBezTo>
                    <a:pt x="2541" y="110"/>
                    <a:pt x="2530" y="131"/>
                    <a:pt x="2530" y="131"/>
                  </a:cubicBezTo>
                  <a:cubicBezTo>
                    <a:pt x="2503" y="150"/>
                    <a:pt x="2503" y="150"/>
                    <a:pt x="2503" y="150"/>
                  </a:cubicBezTo>
                  <a:cubicBezTo>
                    <a:pt x="2503" y="164"/>
                    <a:pt x="2503" y="164"/>
                    <a:pt x="2503" y="164"/>
                  </a:cubicBezTo>
                  <a:cubicBezTo>
                    <a:pt x="2503" y="164"/>
                    <a:pt x="2495" y="172"/>
                    <a:pt x="2489" y="172"/>
                  </a:cubicBezTo>
                  <a:cubicBezTo>
                    <a:pt x="2483" y="172"/>
                    <a:pt x="2480" y="194"/>
                    <a:pt x="2480" y="201"/>
                  </a:cubicBezTo>
                  <a:cubicBezTo>
                    <a:pt x="2480" y="208"/>
                    <a:pt x="2473" y="201"/>
                    <a:pt x="2463" y="201"/>
                  </a:cubicBezTo>
                  <a:cubicBezTo>
                    <a:pt x="2454" y="201"/>
                    <a:pt x="2443" y="222"/>
                    <a:pt x="2443" y="222"/>
                  </a:cubicBezTo>
                  <a:cubicBezTo>
                    <a:pt x="2443" y="222"/>
                    <a:pt x="2435" y="223"/>
                    <a:pt x="2423" y="223"/>
                  </a:cubicBezTo>
                  <a:cubicBezTo>
                    <a:pt x="2411" y="223"/>
                    <a:pt x="2411" y="238"/>
                    <a:pt x="2411" y="238"/>
                  </a:cubicBezTo>
                  <a:cubicBezTo>
                    <a:pt x="2411" y="238"/>
                    <a:pt x="2280" y="238"/>
                    <a:pt x="2263" y="238"/>
                  </a:cubicBezTo>
                  <a:cubicBezTo>
                    <a:pt x="2246" y="238"/>
                    <a:pt x="2212" y="276"/>
                    <a:pt x="2204" y="276"/>
                  </a:cubicBezTo>
                  <a:cubicBezTo>
                    <a:pt x="2196" y="276"/>
                    <a:pt x="2194" y="278"/>
                    <a:pt x="2188" y="278"/>
                  </a:cubicBezTo>
                  <a:cubicBezTo>
                    <a:pt x="2187" y="278"/>
                    <a:pt x="2185" y="279"/>
                    <a:pt x="2183" y="280"/>
                  </a:cubicBezTo>
                  <a:cubicBezTo>
                    <a:pt x="2188" y="285"/>
                    <a:pt x="2189" y="291"/>
                    <a:pt x="2189" y="291"/>
                  </a:cubicBezTo>
                  <a:cubicBezTo>
                    <a:pt x="2189" y="291"/>
                    <a:pt x="2188" y="299"/>
                    <a:pt x="2181" y="305"/>
                  </a:cubicBezTo>
                  <a:cubicBezTo>
                    <a:pt x="2174" y="311"/>
                    <a:pt x="2174" y="321"/>
                    <a:pt x="2174" y="321"/>
                  </a:cubicBezTo>
                  <a:cubicBezTo>
                    <a:pt x="2162" y="320"/>
                    <a:pt x="2162" y="320"/>
                    <a:pt x="2162" y="320"/>
                  </a:cubicBezTo>
                  <a:cubicBezTo>
                    <a:pt x="2162" y="320"/>
                    <a:pt x="2162" y="324"/>
                    <a:pt x="2150" y="329"/>
                  </a:cubicBezTo>
                  <a:cubicBezTo>
                    <a:pt x="2138" y="334"/>
                    <a:pt x="2132" y="324"/>
                    <a:pt x="2132" y="324"/>
                  </a:cubicBezTo>
                  <a:cubicBezTo>
                    <a:pt x="2132" y="324"/>
                    <a:pt x="2127" y="332"/>
                    <a:pt x="2114" y="333"/>
                  </a:cubicBezTo>
                  <a:cubicBezTo>
                    <a:pt x="2101" y="334"/>
                    <a:pt x="2097" y="324"/>
                    <a:pt x="2088" y="323"/>
                  </a:cubicBezTo>
                  <a:cubicBezTo>
                    <a:pt x="2079" y="322"/>
                    <a:pt x="2072" y="330"/>
                    <a:pt x="2051" y="335"/>
                  </a:cubicBezTo>
                  <a:cubicBezTo>
                    <a:pt x="2050" y="335"/>
                    <a:pt x="2048" y="336"/>
                    <a:pt x="2047" y="336"/>
                  </a:cubicBezTo>
                  <a:cubicBezTo>
                    <a:pt x="2048" y="340"/>
                    <a:pt x="2048" y="344"/>
                    <a:pt x="2046" y="350"/>
                  </a:cubicBezTo>
                  <a:cubicBezTo>
                    <a:pt x="2045" y="352"/>
                    <a:pt x="2043" y="354"/>
                    <a:pt x="2040" y="357"/>
                  </a:cubicBezTo>
                  <a:cubicBezTo>
                    <a:pt x="2049" y="357"/>
                    <a:pt x="2049" y="357"/>
                    <a:pt x="2049" y="357"/>
                  </a:cubicBezTo>
                  <a:cubicBezTo>
                    <a:pt x="2049" y="357"/>
                    <a:pt x="1969" y="398"/>
                    <a:pt x="1961" y="401"/>
                  </a:cubicBezTo>
                  <a:cubicBezTo>
                    <a:pt x="1953" y="404"/>
                    <a:pt x="1945" y="407"/>
                    <a:pt x="1925" y="412"/>
                  </a:cubicBezTo>
                  <a:cubicBezTo>
                    <a:pt x="1905" y="417"/>
                    <a:pt x="1897" y="423"/>
                    <a:pt x="1890" y="426"/>
                  </a:cubicBezTo>
                  <a:cubicBezTo>
                    <a:pt x="1883" y="429"/>
                    <a:pt x="1871" y="427"/>
                    <a:pt x="1871" y="427"/>
                  </a:cubicBezTo>
                  <a:cubicBezTo>
                    <a:pt x="1871" y="427"/>
                    <a:pt x="1871" y="432"/>
                    <a:pt x="1859" y="433"/>
                  </a:cubicBezTo>
                  <a:cubicBezTo>
                    <a:pt x="1847" y="434"/>
                    <a:pt x="1846" y="423"/>
                    <a:pt x="1846" y="423"/>
                  </a:cubicBezTo>
                  <a:cubicBezTo>
                    <a:pt x="1846" y="423"/>
                    <a:pt x="1824" y="420"/>
                    <a:pt x="1824" y="413"/>
                  </a:cubicBezTo>
                  <a:cubicBezTo>
                    <a:pt x="1824" y="413"/>
                    <a:pt x="1837" y="407"/>
                    <a:pt x="1848" y="402"/>
                  </a:cubicBezTo>
                  <a:cubicBezTo>
                    <a:pt x="1847" y="401"/>
                    <a:pt x="1847" y="400"/>
                    <a:pt x="1846" y="400"/>
                  </a:cubicBezTo>
                  <a:cubicBezTo>
                    <a:pt x="1836" y="390"/>
                    <a:pt x="1881" y="368"/>
                    <a:pt x="1889" y="368"/>
                  </a:cubicBezTo>
                  <a:cubicBezTo>
                    <a:pt x="1897" y="368"/>
                    <a:pt x="1895" y="347"/>
                    <a:pt x="1895" y="347"/>
                  </a:cubicBezTo>
                  <a:cubicBezTo>
                    <a:pt x="1895" y="347"/>
                    <a:pt x="1898" y="343"/>
                    <a:pt x="1902" y="338"/>
                  </a:cubicBezTo>
                  <a:cubicBezTo>
                    <a:pt x="1902" y="337"/>
                    <a:pt x="1901" y="337"/>
                    <a:pt x="1901" y="337"/>
                  </a:cubicBezTo>
                  <a:cubicBezTo>
                    <a:pt x="1895" y="331"/>
                    <a:pt x="1908" y="302"/>
                    <a:pt x="1906" y="294"/>
                  </a:cubicBezTo>
                  <a:cubicBezTo>
                    <a:pt x="1904" y="286"/>
                    <a:pt x="1890" y="293"/>
                    <a:pt x="1884" y="298"/>
                  </a:cubicBezTo>
                  <a:cubicBezTo>
                    <a:pt x="1878" y="303"/>
                    <a:pt x="1850" y="321"/>
                    <a:pt x="1848" y="308"/>
                  </a:cubicBezTo>
                  <a:cubicBezTo>
                    <a:pt x="1847" y="302"/>
                    <a:pt x="1871" y="288"/>
                    <a:pt x="1874" y="283"/>
                  </a:cubicBezTo>
                  <a:cubicBezTo>
                    <a:pt x="1877" y="278"/>
                    <a:pt x="1888" y="275"/>
                    <a:pt x="1897" y="269"/>
                  </a:cubicBezTo>
                  <a:cubicBezTo>
                    <a:pt x="1906" y="263"/>
                    <a:pt x="1898" y="240"/>
                    <a:pt x="1898" y="240"/>
                  </a:cubicBezTo>
                  <a:cubicBezTo>
                    <a:pt x="1898" y="240"/>
                    <a:pt x="1901" y="245"/>
                    <a:pt x="1909" y="228"/>
                  </a:cubicBezTo>
                  <a:cubicBezTo>
                    <a:pt x="1917" y="211"/>
                    <a:pt x="1897" y="218"/>
                    <a:pt x="1888" y="211"/>
                  </a:cubicBezTo>
                  <a:cubicBezTo>
                    <a:pt x="1879" y="204"/>
                    <a:pt x="1879" y="198"/>
                    <a:pt x="1879" y="198"/>
                  </a:cubicBezTo>
                  <a:cubicBezTo>
                    <a:pt x="1879" y="198"/>
                    <a:pt x="1876" y="205"/>
                    <a:pt x="1871" y="200"/>
                  </a:cubicBezTo>
                  <a:cubicBezTo>
                    <a:pt x="1866" y="195"/>
                    <a:pt x="1872" y="185"/>
                    <a:pt x="1872" y="185"/>
                  </a:cubicBezTo>
                  <a:cubicBezTo>
                    <a:pt x="1896" y="189"/>
                    <a:pt x="1896" y="189"/>
                    <a:pt x="1896" y="189"/>
                  </a:cubicBezTo>
                  <a:cubicBezTo>
                    <a:pt x="1896" y="189"/>
                    <a:pt x="1900" y="186"/>
                    <a:pt x="1897" y="178"/>
                  </a:cubicBezTo>
                  <a:cubicBezTo>
                    <a:pt x="1896" y="174"/>
                    <a:pt x="1900" y="174"/>
                    <a:pt x="1905" y="174"/>
                  </a:cubicBezTo>
                  <a:cubicBezTo>
                    <a:pt x="1909" y="159"/>
                    <a:pt x="1909" y="159"/>
                    <a:pt x="1909" y="159"/>
                  </a:cubicBezTo>
                  <a:cubicBezTo>
                    <a:pt x="1896" y="159"/>
                    <a:pt x="1896" y="159"/>
                    <a:pt x="1896" y="159"/>
                  </a:cubicBezTo>
                  <a:cubicBezTo>
                    <a:pt x="1894" y="167"/>
                    <a:pt x="1894" y="167"/>
                    <a:pt x="1894" y="167"/>
                  </a:cubicBezTo>
                  <a:cubicBezTo>
                    <a:pt x="1878" y="161"/>
                    <a:pt x="1878" y="161"/>
                    <a:pt x="1878" y="161"/>
                  </a:cubicBezTo>
                  <a:cubicBezTo>
                    <a:pt x="1877" y="147"/>
                    <a:pt x="1877" y="147"/>
                    <a:pt x="1877" y="147"/>
                  </a:cubicBezTo>
                  <a:cubicBezTo>
                    <a:pt x="1868" y="149"/>
                    <a:pt x="1868" y="149"/>
                    <a:pt x="1868" y="149"/>
                  </a:cubicBezTo>
                  <a:cubicBezTo>
                    <a:pt x="1857" y="154"/>
                    <a:pt x="1857" y="154"/>
                    <a:pt x="1857" y="154"/>
                  </a:cubicBezTo>
                  <a:cubicBezTo>
                    <a:pt x="1821" y="151"/>
                    <a:pt x="1821" y="151"/>
                    <a:pt x="1821" y="151"/>
                  </a:cubicBezTo>
                  <a:cubicBezTo>
                    <a:pt x="1821" y="151"/>
                    <a:pt x="1808" y="162"/>
                    <a:pt x="1787" y="160"/>
                  </a:cubicBezTo>
                  <a:cubicBezTo>
                    <a:pt x="1766" y="158"/>
                    <a:pt x="1771" y="144"/>
                    <a:pt x="1767" y="139"/>
                  </a:cubicBezTo>
                  <a:cubicBezTo>
                    <a:pt x="1763" y="134"/>
                    <a:pt x="1743" y="145"/>
                    <a:pt x="1740" y="136"/>
                  </a:cubicBezTo>
                  <a:cubicBezTo>
                    <a:pt x="1777" y="115"/>
                    <a:pt x="1777" y="115"/>
                    <a:pt x="1777" y="115"/>
                  </a:cubicBezTo>
                  <a:cubicBezTo>
                    <a:pt x="1777" y="115"/>
                    <a:pt x="1772" y="110"/>
                    <a:pt x="1765" y="110"/>
                  </a:cubicBezTo>
                  <a:cubicBezTo>
                    <a:pt x="1758" y="110"/>
                    <a:pt x="1744" y="122"/>
                    <a:pt x="1740" y="123"/>
                  </a:cubicBezTo>
                  <a:cubicBezTo>
                    <a:pt x="1736" y="124"/>
                    <a:pt x="1714" y="137"/>
                    <a:pt x="1700" y="142"/>
                  </a:cubicBezTo>
                  <a:cubicBezTo>
                    <a:pt x="1686" y="147"/>
                    <a:pt x="1670" y="144"/>
                    <a:pt x="1670" y="144"/>
                  </a:cubicBezTo>
                  <a:cubicBezTo>
                    <a:pt x="1664" y="153"/>
                    <a:pt x="1664" y="153"/>
                    <a:pt x="1664" y="153"/>
                  </a:cubicBezTo>
                  <a:cubicBezTo>
                    <a:pt x="1664" y="153"/>
                    <a:pt x="1640" y="155"/>
                    <a:pt x="1631" y="154"/>
                  </a:cubicBezTo>
                  <a:cubicBezTo>
                    <a:pt x="1622" y="153"/>
                    <a:pt x="1646" y="136"/>
                    <a:pt x="1646" y="136"/>
                  </a:cubicBezTo>
                  <a:cubicBezTo>
                    <a:pt x="1646" y="136"/>
                    <a:pt x="1636" y="140"/>
                    <a:pt x="1617" y="141"/>
                  </a:cubicBezTo>
                  <a:cubicBezTo>
                    <a:pt x="1598" y="142"/>
                    <a:pt x="1596" y="154"/>
                    <a:pt x="1579" y="148"/>
                  </a:cubicBezTo>
                  <a:cubicBezTo>
                    <a:pt x="1562" y="142"/>
                    <a:pt x="1655" y="109"/>
                    <a:pt x="1667" y="101"/>
                  </a:cubicBezTo>
                  <a:cubicBezTo>
                    <a:pt x="1679" y="93"/>
                    <a:pt x="1694" y="90"/>
                    <a:pt x="1713" y="86"/>
                  </a:cubicBezTo>
                  <a:cubicBezTo>
                    <a:pt x="1718" y="85"/>
                    <a:pt x="1722" y="83"/>
                    <a:pt x="1726" y="80"/>
                  </a:cubicBezTo>
                  <a:cubicBezTo>
                    <a:pt x="1698" y="80"/>
                    <a:pt x="1701" y="74"/>
                    <a:pt x="1701" y="74"/>
                  </a:cubicBezTo>
                  <a:cubicBezTo>
                    <a:pt x="1671" y="75"/>
                    <a:pt x="1671" y="75"/>
                    <a:pt x="1671" y="75"/>
                  </a:cubicBezTo>
                  <a:cubicBezTo>
                    <a:pt x="1671" y="65"/>
                    <a:pt x="1671" y="65"/>
                    <a:pt x="1671" y="65"/>
                  </a:cubicBezTo>
                  <a:cubicBezTo>
                    <a:pt x="1671" y="65"/>
                    <a:pt x="1655" y="76"/>
                    <a:pt x="1649" y="82"/>
                  </a:cubicBezTo>
                  <a:cubicBezTo>
                    <a:pt x="1643" y="88"/>
                    <a:pt x="1630" y="64"/>
                    <a:pt x="1627" y="67"/>
                  </a:cubicBezTo>
                  <a:cubicBezTo>
                    <a:pt x="1624" y="70"/>
                    <a:pt x="1617" y="67"/>
                    <a:pt x="1611" y="67"/>
                  </a:cubicBezTo>
                  <a:cubicBezTo>
                    <a:pt x="1605" y="67"/>
                    <a:pt x="1602" y="47"/>
                    <a:pt x="1589" y="47"/>
                  </a:cubicBezTo>
                  <a:cubicBezTo>
                    <a:pt x="1576" y="47"/>
                    <a:pt x="1578" y="59"/>
                    <a:pt x="1570" y="59"/>
                  </a:cubicBezTo>
                  <a:cubicBezTo>
                    <a:pt x="1562" y="59"/>
                    <a:pt x="1555" y="49"/>
                    <a:pt x="1555" y="49"/>
                  </a:cubicBezTo>
                  <a:cubicBezTo>
                    <a:pt x="1555" y="49"/>
                    <a:pt x="1536" y="48"/>
                    <a:pt x="1528" y="40"/>
                  </a:cubicBezTo>
                  <a:cubicBezTo>
                    <a:pt x="1519" y="31"/>
                    <a:pt x="1544" y="21"/>
                    <a:pt x="1534" y="11"/>
                  </a:cubicBezTo>
                  <a:cubicBezTo>
                    <a:pt x="1524" y="0"/>
                    <a:pt x="1510" y="35"/>
                    <a:pt x="1510" y="35"/>
                  </a:cubicBezTo>
                  <a:cubicBezTo>
                    <a:pt x="368" y="35"/>
                    <a:pt x="368" y="35"/>
                    <a:pt x="368" y="35"/>
                  </a:cubicBezTo>
                  <a:cubicBezTo>
                    <a:pt x="367" y="42"/>
                    <a:pt x="365" y="48"/>
                    <a:pt x="364" y="50"/>
                  </a:cubicBezTo>
                  <a:cubicBezTo>
                    <a:pt x="360" y="56"/>
                    <a:pt x="359" y="80"/>
                    <a:pt x="359" y="80"/>
                  </a:cubicBezTo>
                  <a:cubicBezTo>
                    <a:pt x="337" y="92"/>
                    <a:pt x="337" y="92"/>
                    <a:pt x="337" y="92"/>
                  </a:cubicBezTo>
                  <a:cubicBezTo>
                    <a:pt x="335" y="104"/>
                    <a:pt x="335" y="104"/>
                    <a:pt x="335" y="104"/>
                  </a:cubicBezTo>
                  <a:cubicBezTo>
                    <a:pt x="324" y="119"/>
                    <a:pt x="324" y="119"/>
                    <a:pt x="324" y="119"/>
                  </a:cubicBezTo>
                  <a:cubicBezTo>
                    <a:pt x="292" y="130"/>
                    <a:pt x="292" y="130"/>
                    <a:pt x="292" y="130"/>
                  </a:cubicBezTo>
                  <a:cubicBezTo>
                    <a:pt x="315" y="117"/>
                    <a:pt x="315" y="117"/>
                    <a:pt x="315" y="117"/>
                  </a:cubicBezTo>
                  <a:cubicBezTo>
                    <a:pt x="300" y="115"/>
                    <a:pt x="300" y="115"/>
                    <a:pt x="300" y="115"/>
                  </a:cubicBezTo>
                  <a:cubicBezTo>
                    <a:pt x="300" y="115"/>
                    <a:pt x="314" y="95"/>
                    <a:pt x="318" y="92"/>
                  </a:cubicBezTo>
                  <a:cubicBezTo>
                    <a:pt x="322" y="89"/>
                    <a:pt x="342" y="75"/>
                    <a:pt x="332" y="75"/>
                  </a:cubicBezTo>
                  <a:cubicBezTo>
                    <a:pt x="322" y="75"/>
                    <a:pt x="313" y="77"/>
                    <a:pt x="303" y="76"/>
                  </a:cubicBezTo>
                  <a:cubicBezTo>
                    <a:pt x="293" y="75"/>
                    <a:pt x="284" y="57"/>
                    <a:pt x="275" y="61"/>
                  </a:cubicBezTo>
                  <a:cubicBezTo>
                    <a:pt x="266" y="65"/>
                    <a:pt x="257" y="57"/>
                    <a:pt x="255" y="78"/>
                  </a:cubicBezTo>
                  <a:cubicBezTo>
                    <a:pt x="253" y="99"/>
                    <a:pt x="255" y="111"/>
                    <a:pt x="252" y="113"/>
                  </a:cubicBezTo>
                  <a:cubicBezTo>
                    <a:pt x="249" y="115"/>
                    <a:pt x="239" y="130"/>
                    <a:pt x="239" y="130"/>
                  </a:cubicBezTo>
                  <a:cubicBezTo>
                    <a:pt x="257" y="134"/>
                    <a:pt x="257" y="134"/>
                    <a:pt x="257" y="134"/>
                  </a:cubicBezTo>
                  <a:cubicBezTo>
                    <a:pt x="238" y="137"/>
                    <a:pt x="238" y="137"/>
                    <a:pt x="238" y="137"/>
                  </a:cubicBezTo>
                  <a:cubicBezTo>
                    <a:pt x="241" y="148"/>
                    <a:pt x="241" y="148"/>
                    <a:pt x="241" y="148"/>
                  </a:cubicBezTo>
                  <a:cubicBezTo>
                    <a:pt x="230" y="165"/>
                    <a:pt x="230" y="165"/>
                    <a:pt x="230" y="165"/>
                  </a:cubicBezTo>
                  <a:cubicBezTo>
                    <a:pt x="230" y="165"/>
                    <a:pt x="251" y="173"/>
                    <a:pt x="250" y="177"/>
                  </a:cubicBezTo>
                  <a:cubicBezTo>
                    <a:pt x="249" y="181"/>
                    <a:pt x="218" y="175"/>
                    <a:pt x="218" y="175"/>
                  </a:cubicBezTo>
                  <a:cubicBezTo>
                    <a:pt x="218" y="175"/>
                    <a:pt x="179" y="235"/>
                    <a:pt x="169" y="247"/>
                  </a:cubicBezTo>
                  <a:cubicBezTo>
                    <a:pt x="159" y="259"/>
                    <a:pt x="112" y="315"/>
                    <a:pt x="112" y="315"/>
                  </a:cubicBezTo>
                  <a:cubicBezTo>
                    <a:pt x="114" y="330"/>
                    <a:pt x="114" y="330"/>
                    <a:pt x="114" y="330"/>
                  </a:cubicBezTo>
                  <a:cubicBezTo>
                    <a:pt x="114" y="330"/>
                    <a:pt x="101" y="332"/>
                    <a:pt x="90" y="344"/>
                  </a:cubicBezTo>
                  <a:cubicBezTo>
                    <a:pt x="79" y="356"/>
                    <a:pt x="79" y="374"/>
                    <a:pt x="79" y="374"/>
                  </a:cubicBezTo>
                  <a:cubicBezTo>
                    <a:pt x="66" y="387"/>
                    <a:pt x="66" y="387"/>
                    <a:pt x="66" y="387"/>
                  </a:cubicBezTo>
                  <a:cubicBezTo>
                    <a:pt x="63" y="421"/>
                    <a:pt x="63" y="421"/>
                    <a:pt x="63" y="421"/>
                  </a:cubicBezTo>
                  <a:cubicBezTo>
                    <a:pt x="63" y="421"/>
                    <a:pt x="39" y="453"/>
                    <a:pt x="33" y="459"/>
                  </a:cubicBezTo>
                  <a:cubicBezTo>
                    <a:pt x="27" y="465"/>
                    <a:pt x="6" y="477"/>
                    <a:pt x="8" y="488"/>
                  </a:cubicBezTo>
                  <a:cubicBezTo>
                    <a:pt x="10" y="499"/>
                    <a:pt x="26" y="506"/>
                    <a:pt x="23" y="516"/>
                  </a:cubicBezTo>
                  <a:cubicBezTo>
                    <a:pt x="20" y="526"/>
                    <a:pt x="0" y="550"/>
                    <a:pt x="0" y="562"/>
                  </a:cubicBezTo>
                  <a:cubicBezTo>
                    <a:pt x="0" y="574"/>
                    <a:pt x="13" y="615"/>
                    <a:pt x="13" y="615"/>
                  </a:cubicBezTo>
                  <a:cubicBezTo>
                    <a:pt x="29" y="605"/>
                    <a:pt x="29" y="605"/>
                    <a:pt x="29" y="605"/>
                  </a:cubicBezTo>
                  <a:cubicBezTo>
                    <a:pt x="74" y="609"/>
                    <a:pt x="74" y="609"/>
                    <a:pt x="74" y="609"/>
                  </a:cubicBezTo>
                  <a:cubicBezTo>
                    <a:pt x="74" y="609"/>
                    <a:pt x="36" y="609"/>
                    <a:pt x="33" y="615"/>
                  </a:cubicBezTo>
                  <a:cubicBezTo>
                    <a:pt x="30" y="621"/>
                    <a:pt x="31" y="635"/>
                    <a:pt x="31" y="635"/>
                  </a:cubicBezTo>
                  <a:cubicBezTo>
                    <a:pt x="31" y="635"/>
                    <a:pt x="20" y="620"/>
                    <a:pt x="16" y="626"/>
                  </a:cubicBezTo>
                  <a:cubicBezTo>
                    <a:pt x="12" y="632"/>
                    <a:pt x="2" y="651"/>
                    <a:pt x="7" y="659"/>
                  </a:cubicBezTo>
                  <a:cubicBezTo>
                    <a:pt x="12" y="667"/>
                    <a:pt x="25" y="667"/>
                    <a:pt x="25" y="667"/>
                  </a:cubicBezTo>
                  <a:cubicBezTo>
                    <a:pt x="25" y="667"/>
                    <a:pt x="23" y="688"/>
                    <a:pt x="20" y="688"/>
                  </a:cubicBezTo>
                  <a:cubicBezTo>
                    <a:pt x="17" y="688"/>
                    <a:pt x="7" y="700"/>
                    <a:pt x="7" y="709"/>
                  </a:cubicBezTo>
                  <a:cubicBezTo>
                    <a:pt x="7" y="718"/>
                    <a:pt x="20" y="733"/>
                    <a:pt x="20" y="733"/>
                  </a:cubicBezTo>
                  <a:cubicBezTo>
                    <a:pt x="20" y="733"/>
                    <a:pt x="40" y="763"/>
                    <a:pt x="39" y="770"/>
                  </a:cubicBezTo>
                  <a:cubicBezTo>
                    <a:pt x="38" y="777"/>
                    <a:pt x="16" y="799"/>
                    <a:pt x="28" y="803"/>
                  </a:cubicBezTo>
                  <a:cubicBezTo>
                    <a:pt x="40" y="807"/>
                    <a:pt x="65" y="807"/>
                    <a:pt x="65" y="807"/>
                  </a:cubicBezTo>
                  <a:cubicBezTo>
                    <a:pt x="65" y="807"/>
                    <a:pt x="67" y="828"/>
                    <a:pt x="79" y="828"/>
                  </a:cubicBezTo>
                  <a:cubicBezTo>
                    <a:pt x="91" y="828"/>
                    <a:pt x="108" y="822"/>
                    <a:pt x="108" y="822"/>
                  </a:cubicBezTo>
                  <a:cubicBezTo>
                    <a:pt x="111" y="841"/>
                    <a:pt x="111" y="841"/>
                    <a:pt x="111" y="841"/>
                  </a:cubicBezTo>
                  <a:cubicBezTo>
                    <a:pt x="111" y="841"/>
                    <a:pt x="143" y="852"/>
                    <a:pt x="143" y="867"/>
                  </a:cubicBezTo>
                  <a:cubicBezTo>
                    <a:pt x="143" y="875"/>
                    <a:pt x="140" y="889"/>
                    <a:pt x="138" y="901"/>
                  </a:cubicBezTo>
                  <a:cubicBezTo>
                    <a:pt x="141" y="903"/>
                    <a:pt x="141" y="903"/>
                    <a:pt x="141" y="903"/>
                  </a:cubicBezTo>
                  <a:cubicBezTo>
                    <a:pt x="240" y="899"/>
                    <a:pt x="240" y="899"/>
                    <a:pt x="240" y="899"/>
                  </a:cubicBezTo>
                  <a:cubicBezTo>
                    <a:pt x="230" y="909"/>
                    <a:pt x="240" y="909"/>
                    <a:pt x="240" y="909"/>
                  </a:cubicBezTo>
                  <a:cubicBezTo>
                    <a:pt x="380" y="973"/>
                    <a:pt x="380" y="973"/>
                    <a:pt x="380" y="973"/>
                  </a:cubicBezTo>
                  <a:cubicBezTo>
                    <a:pt x="512" y="971"/>
                    <a:pt x="512" y="971"/>
                    <a:pt x="512" y="971"/>
                  </a:cubicBezTo>
                  <a:cubicBezTo>
                    <a:pt x="512" y="971"/>
                    <a:pt x="512" y="971"/>
                    <a:pt x="516" y="968"/>
                  </a:cubicBezTo>
                  <a:cubicBezTo>
                    <a:pt x="519" y="964"/>
                    <a:pt x="517" y="960"/>
                    <a:pt x="517" y="954"/>
                  </a:cubicBezTo>
                  <a:cubicBezTo>
                    <a:pt x="517" y="948"/>
                    <a:pt x="524" y="944"/>
                    <a:pt x="524" y="944"/>
                  </a:cubicBezTo>
                  <a:cubicBezTo>
                    <a:pt x="597" y="944"/>
                    <a:pt x="597" y="944"/>
                    <a:pt x="597" y="944"/>
                  </a:cubicBezTo>
                  <a:cubicBezTo>
                    <a:pt x="612" y="959"/>
                    <a:pt x="607" y="967"/>
                    <a:pt x="607" y="967"/>
                  </a:cubicBezTo>
                  <a:cubicBezTo>
                    <a:pt x="625" y="975"/>
                    <a:pt x="625" y="975"/>
                    <a:pt x="625" y="975"/>
                  </a:cubicBezTo>
                  <a:cubicBezTo>
                    <a:pt x="631" y="996"/>
                    <a:pt x="631" y="996"/>
                    <a:pt x="631" y="996"/>
                  </a:cubicBezTo>
                  <a:cubicBezTo>
                    <a:pt x="631" y="996"/>
                    <a:pt x="642" y="997"/>
                    <a:pt x="653" y="1008"/>
                  </a:cubicBezTo>
                  <a:cubicBezTo>
                    <a:pt x="663" y="1018"/>
                    <a:pt x="653" y="1060"/>
                    <a:pt x="653" y="1060"/>
                  </a:cubicBezTo>
                  <a:cubicBezTo>
                    <a:pt x="653" y="1060"/>
                    <a:pt x="684" y="1094"/>
                    <a:pt x="703" y="1094"/>
                  </a:cubicBezTo>
                  <a:cubicBezTo>
                    <a:pt x="722" y="1094"/>
                    <a:pt x="735" y="1060"/>
                    <a:pt x="739" y="1056"/>
                  </a:cubicBezTo>
                  <a:cubicBezTo>
                    <a:pt x="743" y="1052"/>
                    <a:pt x="755" y="1053"/>
                    <a:pt x="755" y="1053"/>
                  </a:cubicBezTo>
                  <a:cubicBezTo>
                    <a:pt x="756" y="1047"/>
                    <a:pt x="756" y="1047"/>
                    <a:pt x="756" y="1047"/>
                  </a:cubicBezTo>
                  <a:cubicBezTo>
                    <a:pt x="766" y="1052"/>
                    <a:pt x="766" y="1052"/>
                    <a:pt x="766" y="1052"/>
                  </a:cubicBezTo>
                  <a:cubicBezTo>
                    <a:pt x="795" y="1053"/>
                    <a:pt x="795" y="1053"/>
                    <a:pt x="795" y="1053"/>
                  </a:cubicBezTo>
                  <a:cubicBezTo>
                    <a:pt x="795" y="1053"/>
                    <a:pt x="815" y="1084"/>
                    <a:pt x="823" y="1092"/>
                  </a:cubicBezTo>
                  <a:cubicBezTo>
                    <a:pt x="831" y="1100"/>
                    <a:pt x="823" y="1115"/>
                    <a:pt x="823" y="1124"/>
                  </a:cubicBezTo>
                  <a:cubicBezTo>
                    <a:pt x="823" y="1133"/>
                    <a:pt x="834" y="1140"/>
                    <a:pt x="834" y="1140"/>
                  </a:cubicBezTo>
                  <a:cubicBezTo>
                    <a:pt x="834" y="1140"/>
                    <a:pt x="835" y="1146"/>
                    <a:pt x="835" y="1153"/>
                  </a:cubicBezTo>
                  <a:cubicBezTo>
                    <a:pt x="835" y="1161"/>
                    <a:pt x="844" y="1162"/>
                    <a:pt x="851" y="1169"/>
                  </a:cubicBezTo>
                  <a:cubicBezTo>
                    <a:pt x="858" y="1176"/>
                    <a:pt x="848" y="1179"/>
                    <a:pt x="848" y="1179"/>
                  </a:cubicBezTo>
                  <a:cubicBezTo>
                    <a:pt x="848" y="1206"/>
                    <a:pt x="848" y="1206"/>
                    <a:pt x="848" y="1206"/>
                  </a:cubicBezTo>
                  <a:cubicBezTo>
                    <a:pt x="856" y="1212"/>
                    <a:pt x="856" y="1212"/>
                    <a:pt x="856" y="1212"/>
                  </a:cubicBezTo>
                  <a:cubicBezTo>
                    <a:pt x="856" y="1212"/>
                    <a:pt x="854" y="1220"/>
                    <a:pt x="854" y="1231"/>
                  </a:cubicBezTo>
                  <a:cubicBezTo>
                    <a:pt x="854" y="1242"/>
                    <a:pt x="884" y="1243"/>
                    <a:pt x="884" y="1243"/>
                  </a:cubicBezTo>
                  <a:cubicBezTo>
                    <a:pt x="890" y="1254"/>
                    <a:pt x="890" y="1254"/>
                    <a:pt x="890" y="1254"/>
                  </a:cubicBezTo>
                  <a:cubicBezTo>
                    <a:pt x="890" y="1254"/>
                    <a:pt x="909" y="1254"/>
                    <a:pt x="914" y="1254"/>
                  </a:cubicBezTo>
                  <a:cubicBezTo>
                    <a:pt x="919" y="1254"/>
                    <a:pt x="917" y="1264"/>
                    <a:pt x="928" y="1264"/>
                  </a:cubicBezTo>
                  <a:cubicBezTo>
                    <a:pt x="933" y="1264"/>
                    <a:pt x="937" y="1263"/>
                    <a:pt x="940" y="1262"/>
                  </a:cubicBezTo>
                  <a:cubicBezTo>
                    <a:pt x="930" y="1213"/>
                    <a:pt x="930" y="1213"/>
                    <a:pt x="930" y="1213"/>
                  </a:cubicBezTo>
                  <a:cubicBezTo>
                    <a:pt x="942" y="1202"/>
                    <a:pt x="942" y="1202"/>
                    <a:pt x="942" y="1202"/>
                  </a:cubicBezTo>
                  <a:cubicBezTo>
                    <a:pt x="929" y="1193"/>
                    <a:pt x="929" y="1193"/>
                    <a:pt x="929" y="1193"/>
                  </a:cubicBezTo>
                  <a:cubicBezTo>
                    <a:pt x="929" y="1180"/>
                    <a:pt x="929" y="1180"/>
                    <a:pt x="929" y="1180"/>
                  </a:cubicBezTo>
                  <a:cubicBezTo>
                    <a:pt x="929" y="1180"/>
                    <a:pt x="947" y="1192"/>
                    <a:pt x="950" y="1180"/>
                  </a:cubicBezTo>
                  <a:cubicBezTo>
                    <a:pt x="953" y="1168"/>
                    <a:pt x="950" y="1159"/>
                    <a:pt x="950" y="1159"/>
                  </a:cubicBezTo>
                  <a:cubicBezTo>
                    <a:pt x="966" y="1157"/>
                    <a:pt x="966" y="1157"/>
                    <a:pt x="966" y="1157"/>
                  </a:cubicBezTo>
                  <a:cubicBezTo>
                    <a:pt x="971" y="1139"/>
                    <a:pt x="971" y="1139"/>
                    <a:pt x="971" y="1139"/>
                  </a:cubicBezTo>
                  <a:cubicBezTo>
                    <a:pt x="981" y="1144"/>
                    <a:pt x="981" y="1144"/>
                    <a:pt x="981" y="1144"/>
                  </a:cubicBezTo>
                  <a:cubicBezTo>
                    <a:pt x="994" y="1137"/>
                    <a:pt x="994" y="1137"/>
                    <a:pt x="994" y="1137"/>
                  </a:cubicBezTo>
                  <a:cubicBezTo>
                    <a:pt x="989" y="1121"/>
                    <a:pt x="989" y="1121"/>
                    <a:pt x="989" y="1121"/>
                  </a:cubicBezTo>
                  <a:cubicBezTo>
                    <a:pt x="999" y="1128"/>
                    <a:pt x="999" y="1128"/>
                    <a:pt x="999" y="1128"/>
                  </a:cubicBezTo>
                  <a:cubicBezTo>
                    <a:pt x="999" y="1128"/>
                    <a:pt x="1003" y="1106"/>
                    <a:pt x="1009" y="1110"/>
                  </a:cubicBezTo>
                  <a:cubicBezTo>
                    <a:pt x="1015" y="1114"/>
                    <a:pt x="1016" y="1125"/>
                    <a:pt x="1022" y="1122"/>
                  </a:cubicBezTo>
                  <a:cubicBezTo>
                    <a:pt x="1028" y="1119"/>
                    <a:pt x="1056" y="1111"/>
                    <a:pt x="1064" y="1103"/>
                  </a:cubicBezTo>
                  <a:cubicBezTo>
                    <a:pt x="1072" y="1095"/>
                    <a:pt x="1086" y="1076"/>
                    <a:pt x="1086" y="1076"/>
                  </a:cubicBezTo>
                  <a:cubicBezTo>
                    <a:pt x="1086" y="1076"/>
                    <a:pt x="1078" y="1053"/>
                    <a:pt x="1088" y="1052"/>
                  </a:cubicBezTo>
                  <a:cubicBezTo>
                    <a:pt x="1098" y="1051"/>
                    <a:pt x="1109" y="1075"/>
                    <a:pt x="1121" y="1068"/>
                  </a:cubicBezTo>
                  <a:cubicBezTo>
                    <a:pt x="1133" y="1061"/>
                    <a:pt x="1137" y="1033"/>
                    <a:pt x="1143" y="1040"/>
                  </a:cubicBezTo>
                  <a:cubicBezTo>
                    <a:pt x="1149" y="1047"/>
                    <a:pt x="1152" y="1053"/>
                    <a:pt x="1157" y="1053"/>
                  </a:cubicBezTo>
                  <a:cubicBezTo>
                    <a:pt x="1162" y="1053"/>
                    <a:pt x="1173" y="1037"/>
                    <a:pt x="1173" y="1037"/>
                  </a:cubicBezTo>
                  <a:cubicBezTo>
                    <a:pt x="1173" y="1037"/>
                    <a:pt x="1192" y="1068"/>
                    <a:pt x="1206" y="1066"/>
                  </a:cubicBezTo>
                  <a:cubicBezTo>
                    <a:pt x="1220" y="1064"/>
                    <a:pt x="1222" y="1033"/>
                    <a:pt x="1238" y="1049"/>
                  </a:cubicBezTo>
                  <a:cubicBezTo>
                    <a:pt x="1254" y="1065"/>
                    <a:pt x="1246" y="1083"/>
                    <a:pt x="1256" y="1083"/>
                  </a:cubicBezTo>
                  <a:cubicBezTo>
                    <a:pt x="1266" y="1083"/>
                    <a:pt x="1282" y="1090"/>
                    <a:pt x="1282" y="1090"/>
                  </a:cubicBezTo>
                  <a:cubicBezTo>
                    <a:pt x="1282" y="1090"/>
                    <a:pt x="1281" y="1074"/>
                    <a:pt x="1288" y="1079"/>
                  </a:cubicBezTo>
                  <a:cubicBezTo>
                    <a:pt x="1295" y="1084"/>
                    <a:pt x="1303" y="1103"/>
                    <a:pt x="1308" y="1091"/>
                  </a:cubicBezTo>
                  <a:cubicBezTo>
                    <a:pt x="1313" y="1079"/>
                    <a:pt x="1306" y="1064"/>
                    <a:pt x="1306" y="1064"/>
                  </a:cubicBezTo>
                  <a:cubicBezTo>
                    <a:pt x="1320" y="1069"/>
                    <a:pt x="1320" y="1069"/>
                    <a:pt x="1320" y="1069"/>
                  </a:cubicBezTo>
                  <a:cubicBezTo>
                    <a:pt x="1325" y="1080"/>
                    <a:pt x="1325" y="1080"/>
                    <a:pt x="1325" y="1080"/>
                  </a:cubicBezTo>
                  <a:cubicBezTo>
                    <a:pt x="1335" y="1083"/>
                    <a:pt x="1335" y="1083"/>
                    <a:pt x="1335" y="1083"/>
                  </a:cubicBezTo>
                  <a:cubicBezTo>
                    <a:pt x="1335" y="1092"/>
                    <a:pt x="1335" y="1092"/>
                    <a:pt x="1335" y="1092"/>
                  </a:cubicBezTo>
                  <a:cubicBezTo>
                    <a:pt x="1335" y="1092"/>
                    <a:pt x="1359" y="1099"/>
                    <a:pt x="1354" y="1087"/>
                  </a:cubicBezTo>
                  <a:cubicBezTo>
                    <a:pt x="1349" y="1075"/>
                    <a:pt x="1335" y="1070"/>
                    <a:pt x="1335" y="1070"/>
                  </a:cubicBezTo>
                  <a:cubicBezTo>
                    <a:pt x="1329" y="1060"/>
                    <a:pt x="1329" y="1060"/>
                    <a:pt x="1329" y="1060"/>
                  </a:cubicBezTo>
                  <a:cubicBezTo>
                    <a:pt x="1329" y="1060"/>
                    <a:pt x="1349" y="1057"/>
                    <a:pt x="1347" y="1049"/>
                  </a:cubicBezTo>
                  <a:cubicBezTo>
                    <a:pt x="1345" y="1041"/>
                    <a:pt x="1343" y="1039"/>
                    <a:pt x="1334" y="1040"/>
                  </a:cubicBezTo>
                  <a:cubicBezTo>
                    <a:pt x="1325" y="1041"/>
                    <a:pt x="1298" y="1044"/>
                    <a:pt x="1307" y="1030"/>
                  </a:cubicBezTo>
                  <a:cubicBezTo>
                    <a:pt x="1316" y="1016"/>
                    <a:pt x="1325" y="1027"/>
                    <a:pt x="1336" y="1030"/>
                  </a:cubicBezTo>
                  <a:cubicBezTo>
                    <a:pt x="1347" y="1033"/>
                    <a:pt x="1355" y="1031"/>
                    <a:pt x="1365" y="1024"/>
                  </a:cubicBezTo>
                  <a:cubicBezTo>
                    <a:pt x="1375" y="1017"/>
                    <a:pt x="1386" y="1017"/>
                    <a:pt x="1386" y="1017"/>
                  </a:cubicBezTo>
                  <a:cubicBezTo>
                    <a:pt x="1387" y="1021"/>
                    <a:pt x="1387" y="1021"/>
                    <a:pt x="1387" y="1021"/>
                  </a:cubicBezTo>
                  <a:cubicBezTo>
                    <a:pt x="1387" y="1021"/>
                    <a:pt x="1417" y="1021"/>
                    <a:pt x="1417" y="1014"/>
                  </a:cubicBezTo>
                  <a:cubicBezTo>
                    <a:pt x="1417" y="1007"/>
                    <a:pt x="1423" y="992"/>
                    <a:pt x="1426" y="997"/>
                  </a:cubicBezTo>
                  <a:cubicBezTo>
                    <a:pt x="1429" y="1002"/>
                    <a:pt x="1429" y="1024"/>
                    <a:pt x="1429" y="1024"/>
                  </a:cubicBezTo>
                  <a:cubicBezTo>
                    <a:pt x="1429" y="1024"/>
                    <a:pt x="1462" y="1012"/>
                    <a:pt x="1471" y="1013"/>
                  </a:cubicBezTo>
                  <a:cubicBezTo>
                    <a:pt x="1480" y="1014"/>
                    <a:pt x="1487" y="1024"/>
                    <a:pt x="1487" y="1024"/>
                  </a:cubicBezTo>
                  <a:cubicBezTo>
                    <a:pt x="1487" y="1024"/>
                    <a:pt x="1484" y="1008"/>
                    <a:pt x="1494" y="1012"/>
                  </a:cubicBezTo>
                  <a:cubicBezTo>
                    <a:pt x="1504" y="1016"/>
                    <a:pt x="1504" y="1030"/>
                    <a:pt x="1504" y="1030"/>
                  </a:cubicBezTo>
                  <a:cubicBezTo>
                    <a:pt x="1524" y="1025"/>
                    <a:pt x="1524" y="1025"/>
                    <a:pt x="1524" y="1025"/>
                  </a:cubicBezTo>
                  <a:cubicBezTo>
                    <a:pt x="1520" y="1033"/>
                    <a:pt x="1520" y="1033"/>
                    <a:pt x="1520" y="1033"/>
                  </a:cubicBezTo>
                  <a:cubicBezTo>
                    <a:pt x="1520" y="1033"/>
                    <a:pt x="1521" y="1065"/>
                    <a:pt x="1539" y="1061"/>
                  </a:cubicBezTo>
                  <a:cubicBezTo>
                    <a:pt x="1557" y="1057"/>
                    <a:pt x="1570" y="1031"/>
                    <a:pt x="1588" y="1035"/>
                  </a:cubicBezTo>
                  <a:cubicBezTo>
                    <a:pt x="1606" y="1039"/>
                    <a:pt x="1607" y="1073"/>
                    <a:pt x="1616" y="1079"/>
                  </a:cubicBezTo>
                  <a:cubicBezTo>
                    <a:pt x="1625" y="1085"/>
                    <a:pt x="1643" y="1085"/>
                    <a:pt x="1643" y="1085"/>
                  </a:cubicBezTo>
                  <a:cubicBezTo>
                    <a:pt x="1640" y="1111"/>
                    <a:pt x="1640" y="1111"/>
                    <a:pt x="1640" y="1111"/>
                  </a:cubicBezTo>
                  <a:cubicBezTo>
                    <a:pt x="1640" y="1111"/>
                    <a:pt x="1621" y="1139"/>
                    <a:pt x="1623" y="1147"/>
                  </a:cubicBezTo>
                  <a:cubicBezTo>
                    <a:pt x="1625" y="1155"/>
                    <a:pt x="1635" y="1156"/>
                    <a:pt x="1635" y="1156"/>
                  </a:cubicBezTo>
                  <a:cubicBezTo>
                    <a:pt x="1640" y="1166"/>
                    <a:pt x="1640" y="1166"/>
                    <a:pt x="1640" y="1166"/>
                  </a:cubicBezTo>
                  <a:cubicBezTo>
                    <a:pt x="1621" y="1179"/>
                    <a:pt x="1621" y="1179"/>
                    <a:pt x="1621" y="1179"/>
                  </a:cubicBezTo>
                  <a:cubicBezTo>
                    <a:pt x="1634" y="1212"/>
                    <a:pt x="1634" y="1212"/>
                    <a:pt x="1634" y="1212"/>
                  </a:cubicBezTo>
                  <a:cubicBezTo>
                    <a:pt x="1634" y="1212"/>
                    <a:pt x="1649" y="1193"/>
                    <a:pt x="1650" y="1199"/>
                  </a:cubicBezTo>
                  <a:cubicBezTo>
                    <a:pt x="1651" y="1205"/>
                    <a:pt x="1639" y="1230"/>
                    <a:pt x="1639" y="1230"/>
                  </a:cubicBezTo>
                  <a:cubicBezTo>
                    <a:pt x="1649" y="1227"/>
                    <a:pt x="1649" y="1227"/>
                    <a:pt x="1649" y="1227"/>
                  </a:cubicBezTo>
                  <a:cubicBezTo>
                    <a:pt x="1652" y="1259"/>
                    <a:pt x="1652" y="1259"/>
                    <a:pt x="1652" y="1259"/>
                  </a:cubicBezTo>
                  <a:cubicBezTo>
                    <a:pt x="1652" y="1259"/>
                    <a:pt x="1669" y="1259"/>
                    <a:pt x="1669" y="1265"/>
                  </a:cubicBezTo>
                  <a:cubicBezTo>
                    <a:pt x="1669" y="1271"/>
                    <a:pt x="1666" y="1287"/>
                    <a:pt x="1666" y="1287"/>
                  </a:cubicBezTo>
                  <a:cubicBezTo>
                    <a:pt x="1681" y="1304"/>
                    <a:pt x="1681" y="1304"/>
                    <a:pt x="1681" y="1304"/>
                  </a:cubicBezTo>
                  <a:cubicBezTo>
                    <a:pt x="1681" y="1304"/>
                    <a:pt x="1705" y="1298"/>
                    <a:pt x="1707" y="1291"/>
                  </a:cubicBezTo>
                  <a:cubicBezTo>
                    <a:pt x="1709" y="1284"/>
                    <a:pt x="1711" y="1271"/>
                    <a:pt x="1711" y="1271"/>
                  </a:cubicBezTo>
                  <a:cubicBezTo>
                    <a:pt x="1723" y="1271"/>
                    <a:pt x="1723" y="1271"/>
                    <a:pt x="1723" y="1271"/>
                  </a:cubicBezTo>
                  <a:cubicBezTo>
                    <a:pt x="1723" y="1271"/>
                    <a:pt x="1722" y="1250"/>
                    <a:pt x="1729" y="1240"/>
                  </a:cubicBezTo>
                  <a:cubicBezTo>
                    <a:pt x="1736" y="1230"/>
                    <a:pt x="1740" y="1213"/>
                    <a:pt x="1737" y="1203"/>
                  </a:cubicBezTo>
                  <a:cubicBezTo>
                    <a:pt x="1734" y="1193"/>
                    <a:pt x="1724" y="1160"/>
                    <a:pt x="1724" y="1151"/>
                  </a:cubicBezTo>
                  <a:cubicBezTo>
                    <a:pt x="1724" y="1142"/>
                    <a:pt x="1730" y="1128"/>
                    <a:pt x="1730" y="1112"/>
                  </a:cubicBezTo>
                  <a:cubicBezTo>
                    <a:pt x="1730" y="1096"/>
                    <a:pt x="1710" y="1070"/>
                    <a:pt x="1714" y="1056"/>
                  </a:cubicBezTo>
                  <a:cubicBezTo>
                    <a:pt x="1718" y="1042"/>
                    <a:pt x="1710" y="1002"/>
                    <a:pt x="1722" y="987"/>
                  </a:cubicBezTo>
                  <a:cubicBezTo>
                    <a:pt x="1734" y="972"/>
                    <a:pt x="1742" y="948"/>
                    <a:pt x="1742" y="948"/>
                  </a:cubicBezTo>
                  <a:cubicBezTo>
                    <a:pt x="1752" y="942"/>
                    <a:pt x="1752" y="942"/>
                    <a:pt x="1752" y="942"/>
                  </a:cubicBezTo>
                  <a:cubicBezTo>
                    <a:pt x="1765" y="929"/>
                    <a:pt x="1765" y="929"/>
                    <a:pt x="1765" y="929"/>
                  </a:cubicBezTo>
                  <a:cubicBezTo>
                    <a:pt x="1771" y="913"/>
                    <a:pt x="1771" y="913"/>
                    <a:pt x="1771" y="913"/>
                  </a:cubicBezTo>
                  <a:cubicBezTo>
                    <a:pt x="1780" y="919"/>
                    <a:pt x="1780" y="919"/>
                    <a:pt x="1780" y="919"/>
                  </a:cubicBezTo>
                  <a:cubicBezTo>
                    <a:pt x="1783" y="905"/>
                    <a:pt x="1783" y="905"/>
                    <a:pt x="1783" y="905"/>
                  </a:cubicBezTo>
                  <a:cubicBezTo>
                    <a:pt x="1783" y="905"/>
                    <a:pt x="1813" y="909"/>
                    <a:pt x="1818" y="903"/>
                  </a:cubicBezTo>
                  <a:cubicBezTo>
                    <a:pt x="1823" y="897"/>
                    <a:pt x="1819" y="886"/>
                    <a:pt x="1819" y="886"/>
                  </a:cubicBezTo>
                  <a:cubicBezTo>
                    <a:pt x="1832" y="887"/>
                    <a:pt x="1832" y="887"/>
                    <a:pt x="1832" y="887"/>
                  </a:cubicBezTo>
                  <a:cubicBezTo>
                    <a:pt x="1836" y="881"/>
                    <a:pt x="1836" y="881"/>
                    <a:pt x="1836" y="881"/>
                  </a:cubicBezTo>
                  <a:cubicBezTo>
                    <a:pt x="1847" y="880"/>
                    <a:pt x="1847" y="880"/>
                    <a:pt x="1847" y="880"/>
                  </a:cubicBezTo>
                  <a:cubicBezTo>
                    <a:pt x="1864" y="859"/>
                    <a:pt x="1864" y="859"/>
                    <a:pt x="1864" y="859"/>
                  </a:cubicBezTo>
                  <a:cubicBezTo>
                    <a:pt x="1864" y="859"/>
                    <a:pt x="1868" y="839"/>
                    <a:pt x="1887" y="834"/>
                  </a:cubicBezTo>
                  <a:cubicBezTo>
                    <a:pt x="1906" y="829"/>
                    <a:pt x="1917" y="840"/>
                    <a:pt x="1926" y="831"/>
                  </a:cubicBezTo>
                  <a:cubicBezTo>
                    <a:pt x="1935" y="822"/>
                    <a:pt x="1941" y="805"/>
                    <a:pt x="1941" y="805"/>
                  </a:cubicBezTo>
                  <a:cubicBezTo>
                    <a:pt x="1951" y="807"/>
                    <a:pt x="1951" y="807"/>
                    <a:pt x="1951" y="807"/>
                  </a:cubicBezTo>
                  <a:cubicBezTo>
                    <a:pt x="1956" y="792"/>
                    <a:pt x="1956" y="792"/>
                    <a:pt x="1956" y="792"/>
                  </a:cubicBezTo>
                  <a:cubicBezTo>
                    <a:pt x="2010" y="789"/>
                    <a:pt x="2010" y="789"/>
                    <a:pt x="2010" y="789"/>
                  </a:cubicBezTo>
                  <a:cubicBezTo>
                    <a:pt x="2013" y="773"/>
                    <a:pt x="2013" y="773"/>
                    <a:pt x="2013" y="773"/>
                  </a:cubicBezTo>
                  <a:cubicBezTo>
                    <a:pt x="1988" y="775"/>
                    <a:pt x="1988" y="775"/>
                    <a:pt x="1988" y="775"/>
                  </a:cubicBezTo>
                  <a:cubicBezTo>
                    <a:pt x="1988" y="775"/>
                    <a:pt x="2002" y="770"/>
                    <a:pt x="2001" y="763"/>
                  </a:cubicBezTo>
                  <a:cubicBezTo>
                    <a:pt x="2000" y="756"/>
                    <a:pt x="1990" y="749"/>
                    <a:pt x="1990" y="749"/>
                  </a:cubicBezTo>
                  <a:cubicBezTo>
                    <a:pt x="2013" y="745"/>
                    <a:pt x="2013" y="745"/>
                    <a:pt x="2013" y="745"/>
                  </a:cubicBezTo>
                  <a:cubicBezTo>
                    <a:pt x="2029" y="751"/>
                    <a:pt x="2029" y="751"/>
                    <a:pt x="2029" y="751"/>
                  </a:cubicBezTo>
                  <a:cubicBezTo>
                    <a:pt x="2052" y="727"/>
                    <a:pt x="2052" y="727"/>
                    <a:pt x="2052" y="727"/>
                  </a:cubicBezTo>
                  <a:cubicBezTo>
                    <a:pt x="2015" y="726"/>
                    <a:pt x="2015" y="726"/>
                    <a:pt x="2015" y="726"/>
                  </a:cubicBezTo>
                  <a:cubicBezTo>
                    <a:pt x="2013" y="709"/>
                    <a:pt x="2013" y="709"/>
                    <a:pt x="2013" y="709"/>
                  </a:cubicBezTo>
                  <a:cubicBezTo>
                    <a:pt x="2022" y="718"/>
                    <a:pt x="2022" y="718"/>
                    <a:pt x="2022" y="718"/>
                  </a:cubicBezTo>
                  <a:cubicBezTo>
                    <a:pt x="2052" y="707"/>
                    <a:pt x="2052" y="707"/>
                    <a:pt x="2052" y="707"/>
                  </a:cubicBezTo>
                  <a:cubicBezTo>
                    <a:pt x="2055" y="668"/>
                    <a:pt x="2055" y="668"/>
                    <a:pt x="2055" y="668"/>
                  </a:cubicBezTo>
                  <a:cubicBezTo>
                    <a:pt x="2036" y="676"/>
                    <a:pt x="2036" y="676"/>
                    <a:pt x="2036" y="676"/>
                  </a:cubicBezTo>
                  <a:cubicBezTo>
                    <a:pt x="2032" y="658"/>
                    <a:pt x="2032" y="658"/>
                    <a:pt x="2032" y="658"/>
                  </a:cubicBezTo>
                  <a:cubicBezTo>
                    <a:pt x="2016" y="647"/>
                    <a:pt x="2016" y="647"/>
                    <a:pt x="2016" y="647"/>
                  </a:cubicBezTo>
                  <a:cubicBezTo>
                    <a:pt x="2045" y="662"/>
                    <a:pt x="2045" y="662"/>
                    <a:pt x="2045" y="662"/>
                  </a:cubicBezTo>
                  <a:cubicBezTo>
                    <a:pt x="2052" y="656"/>
                    <a:pt x="2052" y="656"/>
                    <a:pt x="2052" y="656"/>
                  </a:cubicBezTo>
                  <a:cubicBezTo>
                    <a:pt x="2039" y="646"/>
                    <a:pt x="2039" y="646"/>
                    <a:pt x="2039" y="646"/>
                  </a:cubicBezTo>
                  <a:cubicBezTo>
                    <a:pt x="2057" y="646"/>
                    <a:pt x="2057" y="646"/>
                    <a:pt x="2057" y="646"/>
                  </a:cubicBezTo>
                  <a:cubicBezTo>
                    <a:pt x="2057" y="646"/>
                    <a:pt x="2035" y="617"/>
                    <a:pt x="2035" y="610"/>
                  </a:cubicBezTo>
                  <a:cubicBezTo>
                    <a:pt x="2035" y="603"/>
                    <a:pt x="2040" y="600"/>
                    <a:pt x="2040" y="600"/>
                  </a:cubicBezTo>
                  <a:cubicBezTo>
                    <a:pt x="2040" y="600"/>
                    <a:pt x="2023" y="589"/>
                    <a:pt x="2025" y="586"/>
                  </a:cubicBezTo>
                  <a:cubicBezTo>
                    <a:pt x="2027" y="583"/>
                    <a:pt x="2046" y="571"/>
                    <a:pt x="2046" y="571"/>
                  </a:cubicBezTo>
                  <a:cubicBezTo>
                    <a:pt x="2041" y="589"/>
                    <a:pt x="2041" y="589"/>
                    <a:pt x="2041" y="589"/>
                  </a:cubicBezTo>
                  <a:cubicBezTo>
                    <a:pt x="2062" y="606"/>
                    <a:pt x="2062" y="606"/>
                    <a:pt x="2062" y="606"/>
                  </a:cubicBezTo>
                  <a:cubicBezTo>
                    <a:pt x="2062" y="606"/>
                    <a:pt x="2070" y="582"/>
                    <a:pt x="2070" y="569"/>
                  </a:cubicBezTo>
                  <a:cubicBezTo>
                    <a:pt x="2070" y="556"/>
                    <a:pt x="2108" y="525"/>
                    <a:pt x="2107" y="533"/>
                  </a:cubicBezTo>
                  <a:cubicBezTo>
                    <a:pt x="2106" y="541"/>
                    <a:pt x="2083" y="574"/>
                    <a:pt x="2083" y="574"/>
                  </a:cubicBezTo>
                  <a:cubicBezTo>
                    <a:pt x="2077" y="596"/>
                    <a:pt x="2077" y="596"/>
                    <a:pt x="2077" y="596"/>
                  </a:cubicBezTo>
                  <a:cubicBezTo>
                    <a:pt x="2090" y="597"/>
                    <a:pt x="2090" y="597"/>
                    <a:pt x="2090" y="597"/>
                  </a:cubicBezTo>
                  <a:cubicBezTo>
                    <a:pt x="2090" y="597"/>
                    <a:pt x="2087" y="619"/>
                    <a:pt x="2082" y="623"/>
                  </a:cubicBezTo>
                  <a:cubicBezTo>
                    <a:pt x="2077" y="627"/>
                    <a:pt x="2059" y="661"/>
                    <a:pt x="2066" y="661"/>
                  </a:cubicBezTo>
                  <a:cubicBezTo>
                    <a:pt x="2073" y="661"/>
                    <a:pt x="2083" y="637"/>
                    <a:pt x="2089" y="632"/>
                  </a:cubicBezTo>
                  <a:cubicBezTo>
                    <a:pt x="2095" y="627"/>
                    <a:pt x="2125" y="611"/>
                    <a:pt x="2127" y="598"/>
                  </a:cubicBezTo>
                  <a:cubicBezTo>
                    <a:pt x="2129" y="585"/>
                    <a:pt x="2125" y="564"/>
                    <a:pt x="2125" y="553"/>
                  </a:cubicBezTo>
                  <a:cubicBezTo>
                    <a:pt x="2125" y="542"/>
                    <a:pt x="2129" y="516"/>
                    <a:pt x="2136" y="513"/>
                  </a:cubicBezTo>
                  <a:cubicBezTo>
                    <a:pt x="2143" y="510"/>
                    <a:pt x="2138" y="515"/>
                    <a:pt x="2135" y="528"/>
                  </a:cubicBezTo>
                  <a:cubicBezTo>
                    <a:pt x="2132" y="541"/>
                    <a:pt x="2144" y="545"/>
                    <a:pt x="2144" y="545"/>
                  </a:cubicBezTo>
                  <a:cubicBezTo>
                    <a:pt x="2144" y="545"/>
                    <a:pt x="2138" y="570"/>
                    <a:pt x="2141" y="570"/>
                  </a:cubicBezTo>
                  <a:cubicBezTo>
                    <a:pt x="2144" y="570"/>
                    <a:pt x="2175" y="531"/>
                    <a:pt x="2185" y="521"/>
                  </a:cubicBezTo>
                  <a:cubicBezTo>
                    <a:pt x="2195" y="511"/>
                    <a:pt x="2217" y="495"/>
                    <a:pt x="2214" y="491"/>
                  </a:cubicBezTo>
                  <a:cubicBezTo>
                    <a:pt x="2211" y="487"/>
                    <a:pt x="2202" y="490"/>
                    <a:pt x="2202" y="480"/>
                  </a:cubicBezTo>
                  <a:cubicBezTo>
                    <a:pt x="2202" y="470"/>
                    <a:pt x="2220" y="475"/>
                    <a:pt x="2240" y="475"/>
                  </a:cubicBezTo>
                  <a:cubicBezTo>
                    <a:pt x="2260" y="475"/>
                    <a:pt x="2306" y="453"/>
                    <a:pt x="2306" y="453"/>
                  </a:cubicBezTo>
                  <a:cubicBezTo>
                    <a:pt x="2293" y="447"/>
                    <a:pt x="2293" y="447"/>
                    <a:pt x="2293" y="447"/>
                  </a:cubicBezTo>
                  <a:cubicBezTo>
                    <a:pt x="2293" y="447"/>
                    <a:pt x="2269" y="458"/>
                    <a:pt x="2257" y="459"/>
                  </a:cubicBezTo>
                  <a:cubicBezTo>
                    <a:pt x="2245" y="460"/>
                    <a:pt x="2225" y="468"/>
                    <a:pt x="2228" y="455"/>
                  </a:cubicBezTo>
                  <a:cubicBezTo>
                    <a:pt x="2231" y="442"/>
                    <a:pt x="2266" y="439"/>
                    <a:pt x="2266" y="439"/>
                  </a:cubicBezTo>
                  <a:cubicBezTo>
                    <a:pt x="2326" y="438"/>
                    <a:pt x="2326" y="438"/>
                    <a:pt x="2326" y="438"/>
                  </a:cubicBezTo>
                  <a:cubicBezTo>
                    <a:pt x="2355" y="411"/>
                    <a:pt x="2355" y="411"/>
                    <a:pt x="2355" y="411"/>
                  </a:cubicBezTo>
                  <a:cubicBezTo>
                    <a:pt x="2361" y="421"/>
                    <a:pt x="2361" y="421"/>
                    <a:pt x="2361" y="421"/>
                  </a:cubicBezTo>
                  <a:cubicBezTo>
                    <a:pt x="2379" y="412"/>
                    <a:pt x="2379" y="412"/>
                    <a:pt x="2379" y="412"/>
                  </a:cubicBezTo>
                  <a:cubicBezTo>
                    <a:pt x="2377" y="435"/>
                    <a:pt x="2377" y="435"/>
                    <a:pt x="2377" y="435"/>
                  </a:cubicBezTo>
                  <a:cubicBezTo>
                    <a:pt x="2397" y="422"/>
                    <a:pt x="2397" y="422"/>
                    <a:pt x="2397" y="422"/>
                  </a:cubicBezTo>
                  <a:cubicBezTo>
                    <a:pt x="2413" y="418"/>
                    <a:pt x="2413" y="418"/>
                    <a:pt x="2413" y="418"/>
                  </a:cubicBezTo>
                  <a:cubicBezTo>
                    <a:pt x="2418" y="396"/>
                    <a:pt x="2418" y="396"/>
                    <a:pt x="2418" y="396"/>
                  </a:cubicBezTo>
                  <a:cubicBezTo>
                    <a:pt x="2409" y="388"/>
                    <a:pt x="2409" y="388"/>
                    <a:pt x="2409" y="388"/>
                  </a:cubicBezTo>
                  <a:cubicBezTo>
                    <a:pt x="2407" y="407"/>
                    <a:pt x="2407" y="407"/>
                    <a:pt x="2407" y="407"/>
                  </a:cubicBezTo>
                  <a:cubicBezTo>
                    <a:pt x="2391" y="410"/>
                    <a:pt x="2391" y="410"/>
                    <a:pt x="2391" y="410"/>
                  </a:cubicBezTo>
                  <a:cubicBezTo>
                    <a:pt x="2391" y="391"/>
                    <a:pt x="2391" y="391"/>
                    <a:pt x="2391" y="391"/>
                  </a:cubicBezTo>
                  <a:cubicBezTo>
                    <a:pt x="2378" y="377"/>
                    <a:pt x="2378" y="377"/>
                    <a:pt x="2378" y="377"/>
                  </a:cubicBezTo>
                  <a:cubicBezTo>
                    <a:pt x="2394" y="369"/>
                    <a:pt x="2394" y="369"/>
                    <a:pt x="2394" y="369"/>
                  </a:cubicBezTo>
                  <a:cubicBezTo>
                    <a:pt x="2398" y="346"/>
                    <a:pt x="2398" y="346"/>
                    <a:pt x="2398" y="346"/>
                  </a:cubicBezTo>
                  <a:cubicBezTo>
                    <a:pt x="2398" y="346"/>
                    <a:pt x="2413" y="329"/>
                    <a:pt x="2423" y="324"/>
                  </a:cubicBezTo>
                  <a:cubicBezTo>
                    <a:pt x="2433" y="319"/>
                    <a:pt x="2438" y="301"/>
                    <a:pt x="2438" y="301"/>
                  </a:cubicBezTo>
                  <a:cubicBezTo>
                    <a:pt x="2457" y="306"/>
                    <a:pt x="2457" y="306"/>
                    <a:pt x="2457" y="306"/>
                  </a:cubicBezTo>
                  <a:cubicBezTo>
                    <a:pt x="2467" y="291"/>
                    <a:pt x="2467" y="291"/>
                    <a:pt x="2467" y="291"/>
                  </a:cubicBezTo>
                  <a:cubicBezTo>
                    <a:pt x="2467" y="291"/>
                    <a:pt x="2470" y="302"/>
                    <a:pt x="2479" y="296"/>
                  </a:cubicBezTo>
                  <a:cubicBezTo>
                    <a:pt x="2488" y="290"/>
                    <a:pt x="2515" y="266"/>
                    <a:pt x="2515" y="266"/>
                  </a:cubicBezTo>
                  <a:cubicBezTo>
                    <a:pt x="2516" y="284"/>
                    <a:pt x="2516" y="284"/>
                    <a:pt x="2516" y="284"/>
                  </a:cubicBezTo>
                  <a:cubicBezTo>
                    <a:pt x="2516" y="284"/>
                    <a:pt x="2547" y="265"/>
                    <a:pt x="2556" y="260"/>
                  </a:cubicBezTo>
                  <a:cubicBezTo>
                    <a:pt x="2565" y="255"/>
                    <a:pt x="2597" y="254"/>
                    <a:pt x="2597" y="254"/>
                  </a:cubicBezTo>
                  <a:cubicBezTo>
                    <a:pt x="2597" y="232"/>
                    <a:pt x="2597" y="232"/>
                    <a:pt x="2597" y="232"/>
                  </a:cubicBezTo>
                  <a:cubicBezTo>
                    <a:pt x="2597" y="232"/>
                    <a:pt x="2598" y="232"/>
                    <a:pt x="2598" y="233"/>
                  </a:cubicBezTo>
                  <a:cubicBezTo>
                    <a:pt x="2597" y="229"/>
                    <a:pt x="2597" y="229"/>
                    <a:pt x="2597" y="229"/>
                  </a:cubicBezTo>
                  <a:cubicBezTo>
                    <a:pt x="2597" y="229"/>
                    <a:pt x="2589" y="232"/>
                    <a:pt x="2584" y="227"/>
                  </a:cubicBezTo>
                  <a:cubicBezTo>
                    <a:pt x="2579" y="222"/>
                    <a:pt x="2593" y="209"/>
                    <a:pt x="2593" y="209"/>
                  </a:cubicBezTo>
                  <a:cubicBezTo>
                    <a:pt x="2593" y="209"/>
                    <a:pt x="2585" y="205"/>
                    <a:pt x="2582" y="202"/>
                  </a:cubicBezTo>
                  <a:cubicBezTo>
                    <a:pt x="2579" y="199"/>
                    <a:pt x="2609" y="142"/>
                    <a:pt x="2609" y="125"/>
                  </a:cubicBezTo>
                  <a:cubicBezTo>
                    <a:pt x="2609" y="108"/>
                    <a:pt x="2582" y="119"/>
                    <a:pt x="2570" y="119"/>
                  </a:cubicBezTo>
                  <a:close/>
                  <a:moveTo>
                    <a:pt x="1811" y="252"/>
                  </a:moveTo>
                  <a:cubicBezTo>
                    <a:pt x="1797" y="252"/>
                    <a:pt x="1817" y="235"/>
                    <a:pt x="1810" y="232"/>
                  </a:cubicBezTo>
                  <a:cubicBezTo>
                    <a:pt x="1803" y="229"/>
                    <a:pt x="1793" y="242"/>
                    <a:pt x="1793" y="242"/>
                  </a:cubicBezTo>
                  <a:cubicBezTo>
                    <a:pt x="1788" y="244"/>
                    <a:pt x="1788" y="244"/>
                    <a:pt x="1788" y="244"/>
                  </a:cubicBezTo>
                  <a:cubicBezTo>
                    <a:pt x="1784" y="255"/>
                    <a:pt x="1784" y="255"/>
                    <a:pt x="1784" y="255"/>
                  </a:cubicBezTo>
                  <a:cubicBezTo>
                    <a:pt x="1773" y="251"/>
                    <a:pt x="1773" y="251"/>
                    <a:pt x="1773" y="251"/>
                  </a:cubicBezTo>
                  <a:cubicBezTo>
                    <a:pt x="1773" y="251"/>
                    <a:pt x="1773" y="262"/>
                    <a:pt x="1770" y="269"/>
                  </a:cubicBezTo>
                  <a:cubicBezTo>
                    <a:pt x="1767" y="276"/>
                    <a:pt x="1757" y="279"/>
                    <a:pt x="1752" y="284"/>
                  </a:cubicBezTo>
                  <a:cubicBezTo>
                    <a:pt x="1747" y="289"/>
                    <a:pt x="1753" y="297"/>
                    <a:pt x="1753" y="297"/>
                  </a:cubicBezTo>
                  <a:cubicBezTo>
                    <a:pt x="1753" y="297"/>
                    <a:pt x="1749" y="297"/>
                    <a:pt x="1736" y="311"/>
                  </a:cubicBezTo>
                  <a:cubicBezTo>
                    <a:pt x="1723" y="325"/>
                    <a:pt x="1741" y="325"/>
                    <a:pt x="1741" y="333"/>
                  </a:cubicBezTo>
                  <a:cubicBezTo>
                    <a:pt x="1741" y="341"/>
                    <a:pt x="1734" y="342"/>
                    <a:pt x="1734" y="342"/>
                  </a:cubicBezTo>
                  <a:cubicBezTo>
                    <a:pt x="1734" y="342"/>
                    <a:pt x="1742" y="346"/>
                    <a:pt x="1719" y="378"/>
                  </a:cubicBezTo>
                  <a:cubicBezTo>
                    <a:pt x="1696" y="410"/>
                    <a:pt x="1651" y="420"/>
                    <a:pt x="1651" y="420"/>
                  </a:cubicBezTo>
                  <a:cubicBezTo>
                    <a:pt x="1654" y="400"/>
                    <a:pt x="1654" y="400"/>
                    <a:pt x="1654" y="400"/>
                  </a:cubicBezTo>
                  <a:cubicBezTo>
                    <a:pt x="1654" y="400"/>
                    <a:pt x="1650" y="393"/>
                    <a:pt x="1648" y="389"/>
                  </a:cubicBezTo>
                  <a:cubicBezTo>
                    <a:pt x="1646" y="385"/>
                    <a:pt x="1663" y="365"/>
                    <a:pt x="1665" y="358"/>
                  </a:cubicBezTo>
                  <a:cubicBezTo>
                    <a:pt x="1667" y="351"/>
                    <a:pt x="1661" y="350"/>
                    <a:pt x="1663" y="338"/>
                  </a:cubicBezTo>
                  <a:cubicBezTo>
                    <a:pt x="1665" y="326"/>
                    <a:pt x="1687" y="307"/>
                    <a:pt x="1687" y="307"/>
                  </a:cubicBezTo>
                  <a:cubicBezTo>
                    <a:pt x="1687" y="298"/>
                    <a:pt x="1687" y="298"/>
                    <a:pt x="1687" y="298"/>
                  </a:cubicBezTo>
                  <a:cubicBezTo>
                    <a:pt x="1687" y="298"/>
                    <a:pt x="1708" y="283"/>
                    <a:pt x="1711" y="277"/>
                  </a:cubicBezTo>
                  <a:cubicBezTo>
                    <a:pt x="1714" y="271"/>
                    <a:pt x="1746" y="240"/>
                    <a:pt x="1746" y="240"/>
                  </a:cubicBezTo>
                  <a:cubicBezTo>
                    <a:pt x="1725" y="246"/>
                    <a:pt x="1725" y="246"/>
                    <a:pt x="1725" y="246"/>
                  </a:cubicBezTo>
                  <a:cubicBezTo>
                    <a:pt x="1725" y="246"/>
                    <a:pt x="1702" y="265"/>
                    <a:pt x="1698" y="260"/>
                  </a:cubicBezTo>
                  <a:cubicBezTo>
                    <a:pt x="1694" y="255"/>
                    <a:pt x="1734" y="231"/>
                    <a:pt x="1739" y="223"/>
                  </a:cubicBezTo>
                  <a:cubicBezTo>
                    <a:pt x="1744" y="215"/>
                    <a:pt x="1772" y="194"/>
                    <a:pt x="1772" y="194"/>
                  </a:cubicBezTo>
                  <a:cubicBezTo>
                    <a:pt x="1777" y="200"/>
                    <a:pt x="1777" y="200"/>
                    <a:pt x="1777" y="200"/>
                  </a:cubicBezTo>
                  <a:cubicBezTo>
                    <a:pt x="1787" y="194"/>
                    <a:pt x="1787" y="194"/>
                    <a:pt x="1787" y="194"/>
                  </a:cubicBezTo>
                  <a:cubicBezTo>
                    <a:pt x="1787" y="194"/>
                    <a:pt x="1782" y="203"/>
                    <a:pt x="1792" y="202"/>
                  </a:cubicBezTo>
                  <a:cubicBezTo>
                    <a:pt x="1802" y="201"/>
                    <a:pt x="1799" y="187"/>
                    <a:pt x="1799" y="187"/>
                  </a:cubicBezTo>
                  <a:cubicBezTo>
                    <a:pt x="1815" y="192"/>
                    <a:pt x="1815" y="192"/>
                    <a:pt x="1815" y="192"/>
                  </a:cubicBezTo>
                  <a:cubicBezTo>
                    <a:pt x="1815" y="192"/>
                    <a:pt x="1837" y="181"/>
                    <a:pt x="1847" y="184"/>
                  </a:cubicBezTo>
                  <a:cubicBezTo>
                    <a:pt x="1857" y="187"/>
                    <a:pt x="1862" y="199"/>
                    <a:pt x="1862" y="199"/>
                  </a:cubicBezTo>
                  <a:cubicBezTo>
                    <a:pt x="1845" y="205"/>
                    <a:pt x="1845" y="205"/>
                    <a:pt x="1845" y="205"/>
                  </a:cubicBezTo>
                  <a:cubicBezTo>
                    <a:pt x="1847" y="222"/>
                    <a:pt x="1847" y="222"/>
                    <a:pt x="1847" y="222"/>
                  </a:cubicBezTo>
                  <a:cubicBezTo>
                    <a:pt x="1847" y="222"/>
                    <a:pt x="1835" y="220"/>
                    <a:pt x="1828" y="220"/>
                  </a:cubicBezTo>
                  <a:cubicBezTo>
                    <a:pt x="1821" y="220"/>
                    <a:pt x="1824" y="237"/>
                    <a:pt x="1824" y="237"/>
                  </a:cubicBezTo>
                  <a:cubicBezTo>
                    <a:pt x="1824" y="237"/>
                    <a:pt x="1825" y="252"/>
                    <a:pt x="1811" y="252"/>
                  </a:cubicBezTo>
                  <a:close/>
                </a:path>
              </a:pathLst>
            </a:custGeom>
            <a:solidFill>
              <a:schemeClr val="accent1">
                <a:lumMod val="7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25" name="Freeform 48"/>
            <p:cNvSpPr>
              <a:spLocks noEditPoints="1"/>
            </p:cNvSpPr>
            <p:nvPr/>
          </p:nvSpPr>
          <p:spPr bwMode="auto">
            <a:xfrm>
              <a:off x="3032523" y="2427685"/>
              <a:ext cx="1278731" cy="1023938"/>
            </a:xfrm>
            <a:custGeom>
              <a:avLst/>
              <a:gdLst>
                <a:gd name="T0" fmla="*/ 2147483647 w 3050"/>
                <a:gd name="T1" fmla="*/ 2147483647 h 2623"/>
                <a:gd name="T2" fmla="*/ 2147483647 w 3050"/>
                <a:gd name="T3" fmla="*/ 2147483647 h 2623"/>
                <a:gd name="T4" fmla="*/ 2147483647 w 3050"/>
                <a:gd name="T5" fmla="*/ 2147483647 h 2623"/>
                <a:gd name="T6" fmla="*/ 2147483647 w 3050"/>
                <a:gd name="T7" fmla="*/ 2147483647 h 2623"/>
                <a:gd name="T8" fmla="*/ 2147483647 w 3050"/>
                <a:gd name="T9" fmla="*/ 2147483647 h 2623"/>
                <a:gd name="T10" fmla="*/ 2147483647 w 3050"/>
                <a:gd name="T11" fmla="*/ 2147483647 h 2623"/>
                <a:gd name="T12" fmla="*/ 2147483647 w 3050"/>
                <a:gd name="T13" fmla="*/ 2147483647 h 2623"/>
                <a:gd name="T14" fmla="*/ 2147483647 w 3050"/>
                <a:gd name="T15" fmla="*/ 2147483647 h 2623"/>
                <a:gd name="T16" fmla="*/ 2147483647 w 3050"/>
                <a:gd name="T17" fmla="*/ 2147483647 h 2623"/>
                <a:gd name="T18" fmla="*/ 2147483647 w 3050"/>
                <a:gd name="T19" fmla="*/ 2147483647 h 2623"/>
                <a:gd name="T20" fmla="*/ 2147483647 w 3050"/>
                <a:gd name="T21" fmla="*/ 2147483647 h 2623"/>
                <a:gd name="T22" fmla="*/ 2147483647 w 3050"/>
                <a:gd name="T23" fmla="*/ 2147483647 h 2623"/>
                <a:gd name="T24" fmla="*/ 2147483647 w 3050"/>
                <a:gd name="T25" fmla="*/ 2147483647 h 2623"/>
                <a:gd name="T26" fmla="*/ 2147483647 w 3050"/>
                <a:gd name="T27" fmla="*/ 2147483647 h 2623"/>
                <a:gd name="T28" fmla="*/ 2147483647 w 3050"/>
                <a:gd name="T29" fmla="*/ 2147483647 h 2623"/>
                <a:gd name="T30" fmla="*/ 2147483647 w 3050"/>
                <a:gd name="T31" fmla="*/ 2147483647 h 2623"/>
                <a:gd name="T32" fmla="*/ 2147483647 w 3050"/>
                <a:gd name="T33" fmla="*/ 2147483647 h 2623"/>
                <a:gd name="T34" fmla="*/ 2147483647 w 3050"/>
                <a:gd name="T35" fmla="*/ 2147483647 h 2623"/>
                <a:gd name="T36" fmla="*/ 2147483647 w 3050"/>
                <a:gd name="T37" fmla="*/ 2147483647 h 2623"/>
                <a:gd name="T38" fmla="*/ 2147483647 w 3050"/>
                <a:gd name="T39" fmla="*/ 2147483647 h 2623"/>
                <a:gd name="T40" fmla="*/ 2147483647 w 3050"/>
                <a:gd name="T41" fmla="*/ 2147483647 h 2623"/>
                <a:gd name="T42" fmla="*/ 2147483647 w 3050"/>
                <a:gd name="T43" fmla="*/ 2147483647 h 2623"/>
                <a:gd name="T44" fmla="*/ 2147483647 w 3050"/>
                <a:gd name="T45" fmla="*/ 2147483647 h 2623"/>
                <a:gd name="T46" fmla="*/ 2147483647 w 3050"/>
                <a:gd name="T47" fmla="*/ 2147483647 h 2623"/>
                <a:gd name="T48" fmla="*/ 2147483647 w 3050"/>
                <a:gd name="T49" fmla="*/ 2147483647 h 2623"/>
                <a:gd name="T50" fmla="*/ 2147483647 w 3050"/>
                <a:gd name="T51" fmla="*/ 2147483647 h 2623"/>
                <a:gd name="T52" fmla="*/ 2147483647 w 3050"/>
                <a:gd name="T53" fmla="*/ 2147483647 h 2623"/>
                <a:gd name="T54" fmla="*/ 2147483647 w 3050"/>
                <a:gd name="T55" fmla="*/ 2147483647 h 2623"/>
                <a:gd name="T56" fmla="*/ 2147483647 w 3050"/>
                <a:gd name="T57" fmla="*/ 2147483647 h 2623"/>
                <a:gd name="T58" fmla="*/ 2147483647 w 3050"/>
                <a:gd name="T59" fmla="*/ 2147483647 h 2623"/>
                <a:gd name="T60" fmla="*/ 2147483647 w 3050"/>
                <a:gd name="T61" fmla="*/ 2147483647 h 2623"/>
                <a:gd name="T62" fmla="*/ 2147483647 w 3050"/>
                <a:gd name="T63" fmla="*/ 2147483647 h 2623"/>
                <a:gd name="T64" fmla="*/ 2147483647 w 3050"/>
                <a:gd name="T65" fmla="*/ 2147483647 h 2623"/>
                <a:gd name="T66" fmla="*/ 2147483647 w 3050"/>
                <a:gd name="T67" fmla="*/ 2147483647 h 2623"/>
                <a:gd name="T68" fmla="*/ 2147483647 w 3050"/>
                <a:gd name="T69" fmla="*/ 2147483647 h 2623"/>
                <a:gd name="T70" fmla="*/ 2147483647 w 3050"/>
                <a:gd name="T71" fmla="*/ 2147483647 h 2623"/>
                <a:gd name="T72" fmla="*/ 2147483647 w 3050"/>
                <a:gd name="T73" fmla="*/ 2147483647 h 2623"/>
                <a:gd name="T74" fmla="*/ 2147483647 w 3050"/>
                <a:gd name="T75" fmla="*/ 2147483647 h 2623"/>
                <a:gd name="T76" fmla="*/ 2147483647 w 3050"/>
                <a:gd name="T77" fmla="*/ 2147483647 h 2623"/>
                <a:gd name="T78" fmla="*/ 2147483647 w 3050"/>
                <a:gd name="T79" fmla="*/ 2147483647 h 2623"/>
                <a:gd name="T80" fmla="*/ 2147483647 w 3050"/>
                <a:gd name="T81" fmla="*/ 2147483647 h 2623"/>
                <a:gd name="T82" fmla="*/ 2147483647 w 3050"/>
                <a:gd name="T83" fmla="*/ 2147483647 h 2623"/>
                <a:gd name="T84" fmla="*/ 2147483647 w 3050"/>
                <a:gd name="T85" fmla="*/ 2147483647 h 2623"/>
                <a:gd name="T86" fmla="*/ 2147483647 w 3050"/>
                <a:gd name="T87" fmla="*/ 2147483647 h 2623"/>
                <a:gd name="T88" fmla="*/ 2147483647 w 3050"/>
                <a:gd name="T89" fmla="*/ 2147483647 h 2623"/>
                <a:gd name="T90" fmla="*/ 2147483647 w 3050"/>
                <a:gd name="T91" fmla="*/ 2147483647 h 2623"/>
                <a:gd name="T92" fmla="*/ 2147483647 w 3050"/>
                <a:gd name="T93" fmla="*/ 2147483647 h 2623"/>
                <a:gd name="T94" fmla="*/ 2147483647 w 3050"/>
                <a:gd name="T95" fmla="*/ 2147483647 h 2623"/>
                <a:gd name="T96" fmla="*/ 2147483647 w 3050"/>
                <a:gd name="T97" fmla="*/ 2147483647 h 2623"/>
                <a:gd name="T98" fmla="*/ 2147483647 w 3050"/>
                <a:gd name="T99" fmla="*/ 2147483647 h 2623"/>
                <a:gd name="T100" fmla="*/ 2147483647 w 3050"/>
                <a:gd name="T101" fmla="*/ 2147483647 h 2623"/>
                <a:gd name="T102" fmla="*/ 2147483647 w 3050"/>
                <a:gd name="T103" fmla="*/ 2147483647 h 2623"/>
                <a:gd name="T104" fmla="*/ 2147483647 w 3050"/>
                <a:gd name="T105" fmla="*/ 2147483647 h 262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3050"/>
                <a:gd name="T160" fmla="*/ 0 h 2623"/>
                <a:gd name="T161" fmla="*/ 3050 w 3050"/>
                <a:gd name="T162" fmla="*/ 2623 h 2623"/>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3050" h="2623">
                  <a:moveTo>
                    <a:pt x="3048" y="446"/>
                  </a:moveTo>
                  <a:cubicBezTo>
                    <a:pt x="3043" y="444"/>
                    <a:pt x="3043" y="444"/>
                    <a:pt x="3043" y="444"/>
                  </a:cubicBezTo>
                  <a:cubicBezTo>
                    <a:pt x="3043" y="444"/>
                    <a:pt x="3049" y="436"/>
                    <a:pt x="3045" y="429"/>
                  </a:cubicBezTo>
                  <a:cubicBezTo>
                    <a:pt x="3041" y="422"/>
                    <a:pt x="3033" y="440"/>
                    <a:pt x="3033" y="440"/>
                  </a:cubicBezTo>
                  <a:cubicBezTo>
                    <a:pt x="3033" y="440"/>
                    <a:pt x="3004" y="453"/>
                    <a:pt x="3007" y="467"/>
                  </a:cubicBezTo>
                  <a:cubicBezTo>
                    <a:pt x="3010" y="481"/>
                    <a:pt x="3017" y="487"/>
                    <a:pt x="3017" y="487"/>
                  </a:cubicBezTo>
                  <a:cubicBezTo>
                    <a:pt x="3017" y="487"/>
                    <a:pt x="3008" y="498"/>
                    <a:pt x="3016" y="505"/>
                  </a:cubicBezTo>
                  <a:cubicBezTo>
                    <a:pt x="3024" y="512"/>
                    <a:pt x="3033" y="513"/>
                    <a:pt x="3033" y="513"/>
                  </a:cubicBezTo>
                  <a:cubicBezTo>
                    <a:pt x="3033" y="513"/>
                    <a:pt x="3043" y="506"/>
                    <a:pt x="3043" y="495"/>
                  </a:cubicBezTo>
                  <a:cubicBezTo>
                    <a:pt x="3043" y="484"/>
                    <a:pt x="3042" y="481"/>
                    <a:pt x="3042" y="481"/>
                  </a:cubicBezTo>
                  <a:cubicBezTo>
                    <a:pt x="3050" y="477"/>
                    <a:pt x="3050" y="477"/>
                    <a:pt x="3050" y="477"/>
                  </a:cubicBezTo>
                  <a:lnTo>
                    <a:pt x="3048" y="446"/>
                  </a:lnTo>
                  <a:close/>
                  <a:moveTo>
                    <a:pt x="2964" y="107"/>
                  </a:moveTo>
                  <a:cubicBezTo>
                    <a:pt x="2964" y="103"/>
                    <a:pt x="2964" y="103"/>
                    <a:pt x="2964" y="103"/>
                  </a:cubicBezTo>
                  <a:cubicBezTo>
                    <a:pt x="2964" y="103"/>
                    <a:pt x="2950" y="107"/>
                    <a:pt x="2944" y="106"/>
                  </a:cubicBezTo>
                  <a:cubicBezTo>
                    <a:pt x="2938" y="105"/>
                    <a:pt x="2940" y="100"/>
                    <a:pt x="2940" y="100"/>
                  </a:cubicBezTo>
                  <a:cubicBezTo>
                    <a:pt x="2923" y="100"/>
                    <a:pt x="2923" y="100"/>
                    <a:pt x="2923" y="100"/>
                  </a:cubicBezTo>
                  <a:cubicBezTo>
                    <a:pt x="2923" y="100"/>
                    <a:pt x="2927" y="90"/>
                    <a:pt x="2924" y="87"/>
                  </a:cubicBezTo>
                  <a:cubicBezTo>
                    <a:pt x="2921" y="84"/>
                    <a:pt x="2919" y="80"/>
                    <a:pt x="2919" y="80"/>
                  </a:cubicBezTo>
                  <a:cubicBezTo>
                    <a:pt x="2908" y="78"/>
                    <a:pt x="2908" y="78"/>
                    <a:pt x="2908" y="78"/>
                  </a:cubicBezTo>
                  <a:cubicBezTo>
                    <a:pt x="2899" y="85"/>
                    <a:pt x="2899" y="85"/>
                    <a:pt x="2899" y="85"/>
                  </a:cubicBezTo>
                  <a:cubicBezTo>
                    <a:pt x="2894" y="81"/>
                    <a:pt x="2894" y="81"/>
                    <a:pt x="2894" y="81"/>
                  </a:cubicBezTo>
                  <a:cubicBezTo>
                    <a:pt x="2880" y="81"/>
                    <a:pt x="2880" y="81"/>
                    <a:pt x="2880" y="81"/>
                  </a:cubicBezTo>
                  <a:cubicBezTo>
                    <a:pt x="2880" y="81"/>
                    <a:pt x="2879" y="80"/>
                    <a:pt x="2877" y="77"/>
                  </a:cubicBezTo>
                  <a:cubicBezTo>
                    <a:pt x="2875" y="74"/>
                    <a:pt x="2853" y="70"/>
                    <a:pt x="2853" y="70"/>
                  </a:cubicBezTo>
                  <a:cubicBezTo>
                    <a:pt x="2853" y="54"/>
                    <a:pt x="2853" y="54"/>
                    <a:pt x="2853" y="54"/>
                  </a:cubicBezTo>
                  <a:cubicBezTo>
                    <a:pt x="2843" y="61"/>
                    <a:pt x="2843" y="61"/>
                    <a:pt x="2843" y="61"/>
                  </a:cubicBezTo>
                  <a:cubicBezTo>
                    <a:pt x="2828" y="61"/>
                    <a:pt x="2828" y="61"/>
                    <a:pt x="2828" y="61"/>
                  </a:cubicBezTo>
                  <a:cubicBezTo>
                    <a:pt x="2828" y="61"/>
                    <a:pt x="2828" y="45"/>
                    <a:pt x="2823" y="42"/>
                  </a:cubicBezTo>
                  <a:cubicBezTo>
                    <a:pt x="2818" y="39"/>
                    <a:pt x="2800" y="37"/>
                    <a:pt x="2800" y="37"/>
                  </a:cubicBezTo>
                  <a:cubicBezTo>
                    <a:pt x="2793" y="30"/>
                    <a:pt x="2793" y="30"/>
                    <a:pt x="2793" y="30"/>
                  </a:cubicBezTo>
                  <a:cubicBezTo>
                    <a:pt x="2777" y="26"/>
                    <a:pt x="2777" y="26"/>
                    <a:pt x="2777" y="26"/>
                  </a:cubicBezTo>
                  <a:cubicBezTo>
                    <a:pt x="2771" y="12"/>
                    <a:pt x="2771" y="12"/>
                    <a:pt x="2771" y="12"/>
                  </a:cubicBezTo>
                  <a:cubicBezTo>
                    <a:pt x="2772" y="3"/>
                    <a:pt x="2772" y="3"/>
                    <a:pt x="2772" y="3"/>
                  </a:cubicBezTo>
                  <a:cubicBezTo>
                    <a:pt x="2772" y="3"/>
                    <a:pt x="2756" y="0"/>
                    <a:pt x="2746" y="4"/>
                  </a:cubicBezTo>
                  <a:cubicBezTo>
                    <a:pt x="2736" y="8"/>
                    <a:pt x="2711" y="4"/>
                    <a:pt x="2715" y="12"/>
                  </a:cubicBezTo>
                  <a:cubicBezTo>
                    <a:pt x="2719" y="20"/>
                    <a:pt x="2722" y="27"/>
                    <a:pt x="2722" y="27"/>
                  </a:cubicBezTo>
                  <a:cubicBezTo>
                    <a:pt x="2722" y="27"/>
                    <a:pt x="2730" y="44"/>
                    <a:pt x="2719" y="52"/>
                  </a:cubicBezTo>
                  <a:cubicBezTo>
                    <a:pt x="2708" y="60"/>
                    <a:pt x="2686" y="60"/>
                    <a:pt x="2686" y="60"/>
                  </a:cubicBezTo>
                  <a:cubicBezTo>
                    <a:pt x="2661" y="80"/>
                    <a:pt x="2661" y="80"/>
                    <a:pt x="2661" y="80"/>
                  </a:cubicBezTo>
                  <a:cubicBezTo>
                    <a:pt x="2670" y="86"/>
                    <a:pt x="2670" y="86"/>
                    <a:pt x="2670" y="86"/>
                  </a:cubicBezTo>
                  <a:cubicBezTo>
                    <a:pt x="2670" y="86"/>
                    <a:pt x="2650" y="98"/>
                    <a:pt x="2635" y="97"/>
                  </a:cubicBezTo>
                  <a:cubicBezTo>
                    <a:pt x="2620" y="96"/>
                    <a:pt x="2611" y="91"/>
                    <a:pt x="2611" y="91"/>
                  </a:cubicBezTo>
                  <a:cubicBezTo>
                    <a:pt x="2600" y="76"/>
                    <a:pt x="2600" y="76"/>
                    <a:pt x="2600" y="76"/>
                  </a:cubicBezTo>
                  <a:cubicBezTo>
                    <a:pt x="2600" y="76"/>
                    <a:pt x="2579" y="68"/>
                    <a:pt x="2580" y="75"/>
                  </a:cubicBezTo>
                  <a:cubicBezTo>
                    <a:pt x="2581" y="82"/>
                    <a:pt x="2592" y="96"/>
                    <a:pt x="2592" y="96"/>
                  </a:cubicBezTo>
                  <a:cubicBezTo>
                    <a:pt x="2592" y="96"/>
                    <a:pt x="2605" y="120"/>
                    <a:pt x="2587" y="123"/>
                  </a:cubicBezTo>
                  <a:cubicBezTo>
                    <a:pt x="2569" y="126"/>
                    <a:pt x="2550" y="125"/>
                    <a:pt x="2550" y="125"/>
                  </a:cubicBezTo>
                  <a:cubicBezTo>
                    <a:pt x="2543" y="136"/>
                    <a:pt x="2543" y="136"/>
                    <a:pt x="2543" y="136"/>
                  </a:cubicBezTo>
                  <a:cubicBezTo>
                    <a:pt x="2543" y="136"/>
                    <a:pt x="2527" y="116"/>
                    <a:pt x="2521" y="117"/>
                  </a:cubicBezTo>
                  <a:cubicBezTo>
                    <a:pt x="2515" y="118"/>
                    <a:pt x="2495" y="124"/>
                    <a:pt x="2495" y="124"/>
                  </a:cubicBezTo>
                  <a:cubicBezTo>
                    <a:pt x="2495" y="124"/>
                    <a:pt x="2459" y="129"/>
                    <a:pt x="2456" y="136"/>
                  </a:cubicBezTo>
                  <a:cubicBezTo>
                    <a:pt x="2453" y="143"/>
                    <a:pt x="2475" y="149"/>
                    <a:pt x="2474" y="152"/>
                  </a:cubicBezTo>
                  <a:cubicBezTo>
                    <a:pt x="2473" y="155"/>
                    <a:pt x="2444" y="153"/>
                    <a:pt x="2450" y="161"/>
                  </a:cubicBezTo>
                  <a:cubicBezTo>
                    <a:pt x="2456" y="169"/>
                    <a:pt x="2475" y="170"/>
                    <a:pt x="2475" y="170"/>
                  </a:cubicBezTo>
                  <a:cubicBezTo>
                    <a:pt x="2482" y="166"/>
                    <a:pt x="2482" y="166"/>
                    <a:pt x="2482" y="166"/>
                  </a:cubicBezTo>
                  <a:cubicBezTo>
                    <a:pt x="2514" y="184"/>
                    <a:pt x="2514" y="184"/>
                    <a:pt x="2514" y="184"/>
                  </a:cubicBezTo>
                  <a:cubicBezTo>
                    <a:pt x="2534" y="184"/>
                    <a:pt x="2534" y="184"/>
                    <a:pt x="2534" y="184"/>
                  </a:cubicBezTo>
                  <a:cubicBezTo>
                    <a:pt x="2546" y="196"/>
                    <a:pt x="2546" y="196"/>
                    <a:pt x="2546" y="196"/>
                  </a:cubicBezTo>
                  <a:cubicBezTo>
                    <a:pt x="2572" y="199"/>
                    <a:pt x="2572" y="199"/>
                    <a:pt x="2572" y="199"/>
                  </a:cubicBezTo>
                  <a:cubicBezTo>
                    <a:pt x="2553" y="209"/>
                    <a:pt x="2553" y="209"/>
                    <a:pt x="2553" y="209"/>
                  </a:cubicBezTo>
                  <a:cubicBezTo>
                    <a:pt x="2553" y="209"/>
                    <a:pt x="2572" y="240"/>
                    <a:pt x="2576" y="244"/>
                  </a:cubicBezTo>
                  <a:cubicBezTo>
                    <a:pt x="2580" y="248"/>
                    <a:pt x="2597" y="248"/>
                    <a:pt x="2597" y="248"/>
                  </a:cubicBezTo>
                  <a:cubicBezTo>
                    <a:pt x="2595" y="277"/>
                    <a:pt x="2595" y="277"/>
                    <a:pt x="2595" y="277"/>
                  </a:cubicBezTo>
                  <a:cubicBezTo>
                    <a:pt x="2608" y="297"/>
                    <a:pt x="2608" y="297"/>
                    <a:pt x="2608" y="297"/>
                  </a:cubicBezTo>
                  <a:cubicBezTo>
                    <a:pt x="2617" y="320"/>
                    <a:pt x="2617" y="320"/>
                    <a:pt x="2617" y="320"/>
                  </a:cubicBezTo>
                  <a:cubicBezTo>
                    <a:pt x="2596" y="294"/>
                    <a:pt x="2596" y="294"/>
                    <a:pt x="2596" y="294"/>
                  </a:cubicBezTo>
                  <a:cubicBezTo>
                    <a:pt x="2596" y="294"/>
                    <a:pt x="2594" y="323"/>
                    <a:pt x="2593" y="333"/>
                  </a:cubicBezTo>
                  <a:cubicBezTo>
                    <a:pt x="2592" y="343"/>
                    <a:pt x="2581" y="383"/>
                    <a:pt x="2576" y="391"/>
                  </a:cubicBezTo>
                  <a:cubicBezTo>
                    <a:pt x="2572" y="398"/>
                    <a:pt x="2574" y="407"/>
                    <a:pt x="2562" y="409"/>
                  </a:cubicBezTo>
                  <a:cubicBezTo>
                    <a:pt x="2563" y="415"/>
                    <a:pt x="2563" y="415"/>
                    <a:pt x="2563" y="415"/>
                  </a:cubicBezTo>
                  <a:cubicBezTo>
                    <a:pt x="2563" y="415"/>
                    <a:pt x="2572" y="407"/>
                    <a:pt x="2578" y="414"/>
                  </a:cubicBezTo>
                  <a:cubicBezTo>
                    <a:pt x="2584" y="421"/>
                    <a:pt x="2578" y="424"/>
                    <a:pt x="2578" y="424"/>
                  </a:cubicBezTo>
                  <a:cubicBezTo>
                    <a:pt x="2578" y="424"/>
                    <a:pt x="2592" y="426"/>
                    <a:pt x="2599" y="427"/>
                  </a:cubicBezTo>
                  <a:cubicBezTo>
                    <a:pt x="2606" y="428"/>
                    <a:pt x="2612" y="437"/>
                    <a:pt x="2612" y="437"/>
                  </a:cubicBezTo>
                  <a:cubicBezTo>
                    <a:pt x="2612" y="437"/>
                    <a:pt x="2622" y="433"/>
                    <a:pt x="2626" y="435"/>
                  </a:cubicBezTo>
                  <a:cubicBezTo>
                    <a:pt x="2630" y="437"/>
                    <a:pt x="2631" y="440"/>
                    <a:pt x="2631" y="440"/>
                  </a:cubicBezTo>
                  <a:cubicBezTo>
                    <a:pt x="2651" y="441"/>
                    <a:pt x="2651" y="441"/>
                    <a:pt x="2651" y="441"/>
                  </a:cubicBezTo>
                  <a:cubicBezTo>
                    <a:pt x="2653" y="449"/>
                    <a:pt x="2653" y="449"/>
                    <a:pt x="2653" y="449"/>
                  </a:cubicBezTo>
                  <a:cubicBezTo>
                    <a:pt x="2666" y="446"/>
                    <a:pt x="2666" y="446"/>
                    <a:pt x="2666" y="446"/>
                  </a:cubicBezTo>
                  <a:cubicBezTo>
                    <a:pt x="2666" y="446"/>
                    <a:pt x="2660" y="434"/>
                    <a:pt x="2673" y="434"/>
                  </a:cubicBezTo>
                  <a:cubicBezTo>
                    <a:pt x="2686" y="434"/>
                    <a:pt x="2686" y="441"/>
                    <a:pt x="2686" y="441"/>
                  </a:cubicBezTo>
                  <a:cubicBezTo>
                    <a:pt x="2695" y="442"/>
                    <a:pt x="2695" y="442"/>
                    <a:pt x="2695" y="442"/>
                  </a:cubicBezTo>
                  <a:cubicBezTo>
                    <a:pt x="2697" y="446"/>
                    <a:pt x="2697" y="446"/>
                    <a:pt x="2697" y="446"/>
                  </a:cubicBezTo>
                  <a:cubicBezTo>
                    <a:pt x="2698" y="445"/>
                    <a:pt x="2700" y="445"/>
                    <a:pt x="2702" y="445"/>
                  </a:cubicBezTo>
                  <a:cubicBezTo>
                    <a:pt x="2712" y="444"/>
                    <a:pt x="2716" y="445"/>
                    <a:pt x="2716" y="445"/>
                  </a:cubicBezTo>
                  <a:cubicBezTo>
                    <a:pt x="2717" y="454"/>
                    <a:pt x="2717" y="454"/>
                    <a:pt x="2717" y="454"/>
                  </a:cubicBezTo>
                  <a:cubicBezTo>
                    <a:pt x="2720" y="455"/>
                    <a:pt x="2722" y="459"/>
                    <a:pt x="2722" y="459"/>
                  </a:cubicBezTo>
                  <a:cubicBezTo>
                    <a:pt x="2722" y="459"/>
                    <a:pt x="2729" y="457"/>
                    <a:pt x="2732" y="456"/>
                  </a:cubicBezTo>
                  <a:cubicBezTo>
                    <a:pt x="2735" y="455"/>
                    <a:pt x="2742" y="463"/>
                    <a:pt x="2742" y="463"/>
                  </a:cubicBezTo>
                  <a:cubicBezTo>
                    <a:pt x="2742" y="463"/>
                    <a:pt x="2743" y="463"/>
                    <a:pt x="2750" y="463"/>
                  </a:cubicBezTo>
                  <a:cubicBezTo>
                    <a:pt x="2757" y="463"/>
                    <a:pt x="2757" y="453"/>
                    <a:pt x="2757" y="453"/>
                  </a:cubicBezTo>
                  <a:cubicBezTo>
                    <a:pt x="2763" y="453"/>
                    <a:pt x="2763" y="453"/>
                    <a:pt x="2763" y="453"/>
                  </a:cubicBezTo>
                  <a:cubicBezTo>
                    <a:pt x="2763" y="452"/>
                    <a:pt x="2763" y="451"/>
                    <a:pt x="2763" y="450"/>
                  </a:cubicBezTo>
                  <a:cubicBezTo>
                    <a:pt x="2763" y="440"/>
                    <a:pt x="2778" y="417"/>
                    <a:pt x="2785" y="413"/>
                  </a:cubicBezTo>
                  <a:cubicBezTo>
                    <a:pt x="2792" y="409"/>
                    <a:pt x="2813" y="392"/>
                    <a:pt x="2822" y="397"/>
                  </a:cubicBezTo>
                  <a:cubicBezTo>
                    <a:pt x="2831" y="402"/>
                    <a:pt x="2839" y="407"/>
                    <a:pt x="2839" y="407"/>
                  </a:cubicBezTo>
                  <a:cubicBezTo>
                    <a:pt x="2839" y="407"/>
                    <a:pt x="2862" y="401"/>
                    <a:pt x="2867" y="406"/>
                  </a:cubicBezTo>
                  <a:cubicBezTo>
                    <a:pt x="2872" y="411"/>
                    <a:pt x="2879" y="419"/>
                    <a:pt x="2882" y="421"/>
                  </a:cubicBezTo>
                  <a:cubicBezTo>
                    <a:pt x="2882" y="421"/>
                    <a:pt x="2907" y="431"/>
                    <a:pt x="2920" y="421"/>
                  </a:cubicBezTo>
                  <a:cubicBezTo>
                    <a:pt x="2933" y="411"/>
                    <a:pt x="2937" y="392"/>
                    <a:pt x="2943" y="390"/>
                  </a:cubicBezTo>
                  <a:cubicBezTo>
                    <a:pt x="2945" y="389"/>
                    <a:pt x="2951" y="389"/>
                    <a:pt x="2957" y="388"/>
                  </a:cubicBezTo>
                  <a:cubicBezTo>
                    <a:pt x="2957" y="385"/>
                    <a:pt x="2958" y="383"/>
                    <a:pt x="2960" y="383"/>
                  </a:cubicBezTo>
                  <a:cubicBezTo>
                    <a:pt x="2964" y="383"/>
                    <a:pt x="2970" y="373"/>
                    <a:pt x="2967" y="369"/>
                  </a:cubicBezTo>
                  <a:cubicBezTo>
                    <a:pt x="2964" y="365"/>
                    <a:pt x="2950" y="367"/>
                    <a:pt x="2950" y="367"/>
                  </a:cubicBezTo>
                  <a:cubicBezTo>
                    <a:pt x="2947" y="361"/>
                    <a:pt x="2947" y="361"/>
                    <a:pt x="2947" y="361"/>
                  </a:cubicBezTo>
                  <a:cubicBezTo>
                    <a:pt x="2947" y="361"/>
                    <a:pt x="2933" y="360"/>
                    <a:pt x="2934" y="350"/>
                  </a:cubicBezTo>
                  <a:cubicBezTo>
                    <a:pt x="2935" y="340"/>
                    <a:pt x="2941" y="340"/>
                    <a:pt x="2940" y="335"/>
                  </a:cubicBezTo>
                  <a:cubicBezTo>
                    <a:pt x="2939" y="330"/>
                    <a:pt x="2935" y="327"/>
                    <a:pt x="2935" y="327"/>
                  </a:cubicBezTo>
                  <a:cubicBezTo>
                    <a:pt x="2928" y="327"/>
                    <a:pt x="2928" y="327"/>
                    <a:pt x="2928" y="327"/>
                  </a:cubicBezTo>
                  <a:cubicBezTo>
                    <a:pt x="2922" y="314"/>
                    <a:pt x="2922" y="314"/>
                    <a:pt x="2922" y="314"/>
                  </a:cubicBezTo>
                  <a:cubicBezTo>
                    <a:pt x="2931" y="312"/>
                    <a:pt x="2931" y="312"/>
                    <a:pt x="2931" y="312"/>
                  </a:cubicBezTo>
                  <a:cubicBezTo>
                    <a:pt x="2931" y="312"/>
                    <a:pt x="2950" y="311"/>
                    <a:pt x="2950" y="302"/>
                  </a:cubicBezTo>
                  <a:cubicBezTo>
                    <a:pt x="2950" y="293"/>
                    <a:pt x="2939" y="289"/>
                    <a:pt x="2939" y="289"/>
                  </a:cubicBezTo>
                  <a:cubicBezTo>
                    <a:pt x="2931" y="281"/>
                    <a:pt x="2931" y="281"/>
                    <a:pt x="2931" y="281"/>
                  </a:cubicBezTo>
                  <a:cubicBezTo>
                    <a:pt x="2931" y="281"/>
                    <a:pt x="2941" y="277"/>
                    <a:pt x="2941" y="273"/>
                  </a:cubicBezTo>
                  <a:cubicBezTo>
                    <a:pt x="2941" y="269"/>
                    <a:pt x="2934" y="263"/>
                    <a:pt x="2934" y="263"/>
                  </a:cubicBezTo>
                  <a:cubicBezTo>
                    <a:pt x="2935" y="245"/>
                    <a:pt x="2935" y="245"/>
                    <a:pt x="2935" y="245"/>
                  </a:cubicBezTo>
                  <a:cubicBezTo>
                    <a:pt x="2935" y="245"/>
                    <a:pt x="2927" y="239"/>
                    <a:pt x="2920" y="243"/>
                  </a:cubicBezTo>
                  <a:cubicBezTo>
                    <a:pt x="2913" y="247"/>
                    <a:pt x="2908" y="260"/>
                    <a:pt x="2902" y="259"/>
                  </a:cubicBezTo>
                  <a:cubicBezTo>
                    <a:pt x="2896" y="258"/>
                    <a:pt x="2906" y="250"/>
                    <a:pt x="2906" y="250"/>
                  </a:cubicBezTo>
                  <a:cubicBezTo>
                    <a:pt x="2900" y="242"/>
                    <a:pt x="2900" y="242"/>
                    <a:pt x="2900" y="242"/>
                  </a:cubicBezTo>
                  <a:cubicBezTo>
                    <a:pt x="2900" y="242"/>
                    <a:pt x="2912" y="233"/>
                    <a:pt x="2918" y="226"/>
                  </a:cubicBezTo>
                  <a:cubicBezTo>
                    <a:pt x="2924" y="219"/>
                    <a:pt x="2921" y="213"/>
                    <a:pt x="2921" y="213"/>
                  </a:cubicBezTo>
                  <a:cubicBezTo>
                    <a:pt x="2921" y="213"/>
                    <a:pt x="2927" y="219"/>
                    <a:pt x="2932" y="213"/>
                  </a:cubicBezTo>
                  <a:cubicBezTo>
                    <a:pt x="2937" y="207"/>
                    <a:pt x="2943" y="198"/>
                    <a:pt x="2943" y="198"/>
                  </a:cubicBezTo>
                  <a:cubicBezTo>
                    <a:pt x="2948" y="189"/>
                    <a:pt x="2948" y="189"/>
                    <a:pt x="2948" y="189"/>
                  </a:cubicBezTo>
                  <a:cubicBezTo>
                    <a:pt x="2961" y="196"/>
                    <a:pt x="2961" y="196"/>
                    <a:pt x="2961" y="196"/>
                  </a:cubicBezTo>
                  <a:cubicBezTo>
                    <a:pt x="2966" y="186"/>
                    <a:pt x="2966" y="186"/>
                    <a:pt x="2966" y="186"/>
                  </a:cubicBezTo>
                  <a:cubicBezTo>
                    <a:pt x="2966" y="186"/>
                    <a:pt x="2962" y="177"/>
                    <a:pt x="2964" y="166"/>
                  </a:cubicBezTo>
                  <a:cubicBezTo>
                    <a:pt x="2966" y="155"/>
                    <a:pt x="2976" y="136"/>
                    <a:pt x="2976" y="136"/>
                  </a:cubicBezTo>
                  <a:cubicBezTo>
                    <a:pt x="2976" y="128"/>
                    <a:pt x="2976" y="128"/>
                    <a:pt x="2976" y="128"/>
                  </a:cubicBezTo>
                  <a:cubicBezTo>
                    <a:pt x="2990" y="117"/>
                    <a:pt x="2990" y="117"/>
                    <a:pt x="2990" y="117"/>
                  </a:cubicBezTo>
                  <a:cubicBezTo>
                    <a:pt x="2992" y="111"/>
                    <a:pt x="2992" y="111"/>
                    <a:pt x="2992" y="111"/>
                  </a:cubicBezTo>
                  <a:cubicBezTo>
                    <a:pt x="2982" y="106"/>
                    <a:pt x="2982" y="106"/>
                    <a:pt x="2982" y="106"/>
                  </a:cubicBezTo>
                  <a:lnTo>
                    <a:pt x="2964" y="107"/>
                  </a:lnTo>
                  <a:close/>
                  <a:moveTo>
                    <a:pt x="106" y="2472"/>
                  </a:moveTo>
                  <a:cubicBezTo>
                    <a:pt x="90" y="2439"/>
                    <a:pt x="90" y="2439"/>
                    <a:pt x="90" y="2439"/>
                  </a:cubicBezTo>
                  <a:cubicBezTo>
                    <a:pt x="67" y="2439"/>
                    <a:pt x="67" y="2439"/>
                    <a:pt x="67" y="2439"/>
                  </a:cubicBezTo>
                  <a:cubicBezTo>
                    <a:pt x="67" y="2439"/>
                    <a:pt x="44" y="2431"/>
                    <a:pt x="36" y="2423"/>
                  </a:cubicBezTo>
                  <a:cubicBezTo>
                    <a:pt x="32" y="2430"/>
                    <a:pt x="32" y="2439"/>
                    <a:pt x="32" y="2444"/>
                  </a:cubicBezTo>
                  <a:cubicBezTo>
                    <a:pt x="32" y="2451"/>
                    <a:pt x="21" y="2450"/>
                    <a:pt x="10" y="2467"/>
                  </a:cubicBezTo>
                  <a:cubicBezTo>
                    <a:pt x="0" y="2483"/>
                    <a:pt x="10" y="2504"/>
                    <a:pt x="11" y="2517"/>
                  </a:cubicBezTo>
                  <a:cubicBezTo>
                    <a:pt x="12" y="2529"/>
                    <a:pt x="31" y="2534"/>
                    <a:pt x="32" y="2544"/>
                  </a:cubicBezTo>
                  <a:cubicBezTo>
                    <a:pt x="33" y="2554"/>
                    <a:pt x="21" y="2559"/>
                    <a:pt x="21" y="2559"/>
                  </a:cubicBezTo>
                  <a:cubicBezTo>
                    <a:pt x="23" y="2587"/>
                    <a:pt x="23" y="2587"/>
                    <a:pt x="23" y="2587"/>
                  </a:cubicBezTo>
                  <a:cubicBezTo>
                    <a:pt x="23" y="2587"/>
                    <a:pt x="12" y="2591"/>
                    <a:pt x="11" y="2594"/>
                  </a:cubicBezTo>
                  <a:cubicBezTo>
                    <a:pt x="10" y="2597"/>
                    <a:pt x="4" y="2611"/>
                    <a:pt x="4" y="2611"/>
                  </a:cubicBezTo>
                  <a:cubicBezTo>
                    <a:pt x="4" y="2611"/>
                    <a:pt x="6" y="2621"/>
                    <a:pt x="20" y="2622"/>
                  </a:cubicBezTo>
                  <a:cubicBezTo>
                    <a:pt x="34" y="2623"/>
                    <a:pt x="32" y="2617"/>
                    <a:pt x="38" y="2611"/>
                  </a:cubicBezTo>
                  <a:cubicBezTo>
                    <a:pt x="44" y="2605"/>
                    <a:pt x="48" y="2613"/>
                    <a:pt x="48" y="2613"/>
                  </a:cubicBezTo>
                  <a:cubicBezTo>
                    <a:pt x="58" y="2615"/>
                    <a:pt x="58" y="2615"/>
                    <a:pt x="58" y="2615"/>
                  </a:cubicBezTo>
                  <a:cubicBezTo>
                    <a:pt x="62" y="2610"/>
                    <a:pt x="62" y="2610"/>
                    <a:pt x="62" y="2610"/>
                  </a:cubicBezTo>
                  <a:cubicBezTo>
                    <a:pt x="62" y="2610"/>
                    <a:pt x="66" y="2618"/>
                    <a:pt x="66" y="2619"/>
                  </a:cubicBezTo>
                  <a:cubicBezTo>
                    <a:pt x="72" y="2619"/>
                    <a:pt x="87" y="2613"/>
                    <a:pt x="87" y="2613"/>
                  </a:cubicBezTo>
                  <a:cubicBezTo>
                    <a:pt x="104" y="2599"/>
                    <a:pt x="105" y="2580"/>
                    <a:pt x="108" y="2570"/>
                  </a:cubicBezTo>
                  <a:cubicBezTo>
                    <a:pt x="111" y="2560"/>
                    <a:pt x="120" y="2545"/>
                    <a:pt x="127" y="2539"/>
                  </a:cubicBezTo>
                  <a:cubicBezTo>
                    <a:pt x="134" y="2533"/>
                    <a:pt x="139" y="2516"/>
                    <a:pt x="139" y="2516"/>
                  </a:cubicBezTo>
                  <a:cubicBezTo>
                    <a:pt x="137" y="2511"/>
                    <a:pt x="125" y="2479"/>
                    <a:pt x="125" y="2479"/>
                  </a:cubicBezTo>
                  <a:lnTo>
                    <a:pt x="106" y="2472"/>
                  </a:ln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26" name="Freeform 49"/>
            <p:cNvSpPr>
              <a:spLocks/>
            </p:cNvSpPr>
            <p:nvPr/>
          </p:nvSpPr>
          <p:spPr bwMode="auto">
            <a:xfrm>
              <a:off x="4393406" y="2732485"/>
              <a:ext cx="14288" cy="11906"/>
            </a:xfrm>
            <a:custGeom>
              <a:avLst/>
              <a:gdLst>
                <a:gd name="T0" fmla="*/ 2147483647 w 34"/>
                <a:gd name="T1" fmla="*/ 2147483647 h 33"/>
                <a:gd name="T2" fmla="*/ 2147483647 w 34"/>
                <a:gd name="T3" fmla="*/ 2147483647 h 33"/>
                <a:gd name="T4" fmla="*/ 2147483647 w 34"/>
                <a:gd name="T5" fmla="*/ 2147483647 h 33"/>
                <a:gd name="T6" fmla="*/ 0 60000 65536"/>
                <a:gd name="T7" fmla="*/ 0 60000 65536"/>
                <a:gd name="T8" fmla="*/ 0 60000 65536"/>
                <a:gd name="T9" fmla="*/ 0 w 34"/>
                <a:gd name="T10" fmla="*/ 0 h 33"/>
                <a:gd name="T11" fmla="*/ 34 w 34"/>
                <a:gd name="T12" fmla="*/ 33 h 33"/>
              </a:gdLst>
              <a:ahLst/>
              <a:cxnLst>
                <a:cxn ang="T6">
                  <a:pos x="T0" y="T1"/>
                </a:cxn>
                <a:cxn ang="T7">
                  <a:pos x="T2" y="T3"/>
                </a:cxn>
                <a:cxn ang="T8">
                  <a:pos x="T4" y="T5"/>
                </a:cxn>
              </a:cxnLst>
              <a:rect l="T9" t="T10" r="T11" b="T12"/>
              <a:pathLst>
                <a:path w="34" h="33">
                  <a:moveTo>
                    <a:pt x="23" y="33"/>
                  </a:moveTo>
                  <a:cubicBezTo>
                    <a:pt x="34" y="20"/>
                    <a:pt x="16" y="0"/>
                    <a:pt x="8" y="14"/>
                  </a:cubicBezTo>
                  <a:cubicBezTo>
                    <a:pt x="0" y="28"/>
                    <a:pt x="23" y="33"/>
                    <a:pt x="23" y="33"/>
                  </a:cubicBezTo>
                  <a:close/>
                </a:path>
              </a:pathLst>
            </a:custGeom>
            <a:grp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27" name="Freeform 50"/>
            <p:cNvSpPr>
              <a:spLocks/>
            </p:cNvSpPr>
            <p:nvPr/>
          </p:nvSpPr>
          <p:spPr bwMode="auto">
            <a:xfrm>
              <a:off x="3802857" y="2130029"/>
              <a:ext cx="165497" cy="59531"/>
            </a:xfrm>
            <a:custGeom>
              <a:avLst/>
              <a:gdLst>
                <a:gd name="T0" fmla="*/ 2147483647 w 396"/>
                <a:gd name="T1" fmla="*/ 2147483647 h 152"/>
                <a:gd name="T2" fmla="*/ 2147483647 w 396"/>
                <a:gd name="T3" fmla="*/ 2147483647 h 152"/>
                <a:gd name="T4" fmla="*/ 2147483647 w 396"/>
                <a:gd name="T5" fmla="*/ 2147483647 h 152"/>
                <a:gd name="T6" fmla="*/ 2147483647 w 396"/>
                <a:gd name="T7" fmla="*/ 2147483647 h 152"/>
                <a:gd name="T8" fmla="*/ 2147483647 w 396"/>
                <a:gd name="T9" fmla="*/ 2147483647 h 152"/>
                <a:gd name="T10" fmla="*/ 2147483647 w 396"/>
                <a:gd name="T11" fmla="*/ 2147483647 h 152"/>
                <a:gd name="T12" fmla="*/ 2147483647 w 396"/>
                <a:gd name="T13" fmla="*/ 2147483647 h 152"/>
                <a:gd name="T14" fmla="*/ 2147483647 w 396"/>
                <a:gd name="T15" fmla="*/ 2147483647 h 152"/>
                <a:gd name="T16" fmla="*/ 2147483647 w 396"/>
                <a:gd name="T17" fmla="*/ 2147483647 h 152"/>
                <a:gd name="T18" fmla="*/ 2147483647 w 396"/>
                <a:gd name="T19" fmla="*/ 2147483647 h 152"/>
                <a:gd name="T20" fmla="*/ 2147483647 w 396"/>
                <a:gd name="T21" fmla="*/ 2147483647 h 152"/>
                <a:gd name="T22" fmla="*/ 2147483647 w 396"/>
                <a:gd name="T23" fmla="*/ 2147483647 h 152"/>
                <a:gd name="T24" fmla="*/ 2147483647 w 396"/>
                <a:gd name="T25" fmla="*/ 2147483647 h 152"/>
                <a:gd name="T26" fmla="*/ 2147483647 w 396"/>
                <a:gd name="T27" fmla="*/ 2147483647 h 152"/>
                <a:gd name="T28" fmla="*/ 2147483647 w 396"/>
                <a:gd name="T29" fmla="*/ 2147483647 h 152"/>
                <a:gd name="T30" fmla="*/ 2147483647 w 396"/>
                <a:gd name="T31" fmla="*/ 2147483647 h 152"/>
                <a:gd name="T32" fmla="*/ 2147483647 w 396"/>
                <a:gd name="T33" fmla="*/ 2147483647 h 152"/>
                <a:gd name="T34" fmla="*/ 2147483647 w 396"/>
                <a:gd name="T35" fmla="*/ 2147483647 h 152"/>
                <a:gd name="T36" fmla="*/ 2147483647 w 396"/>
                <a:gd name="T37" fmla="*/ 2147483647 h 152"/>
                <a:gd name="T38" fmla="*/ 2147483647 w 396"/>
                <a:gd name="T39" fmla="*/ 2147483647 h 152"/>
                <a:gd name="T40" fmla="*/ 2147483647 w 396"/>
                <a:gd name="T41" fmla="*/ 2147483647 h 152"/>
                <a:gd name="T42" fmla="*/ 2147483647 w 396"/>
                <a:gd name="T43" fmla="*/ 2147483647 h 152"/>
                <a:gd name="T44" fmla="*/ 2147483647 w 396"/>
                <a:gd name="T45" fmla="*/ 2147483647 h 152"/>
                <a:gd name="T46" fmla="*/ 2147483647 w 396"/>
                <a:gd name="T47" fmla="*/ 2147483647 h 152"/>
                <a:gd name="T48" fmla="*/ 2147483647 w 396"/>
                <a:gd name="T49" fmla="*/ 2147483647 h 152"/>
                <a:gd name="T50" fmla="*/ 2147483647 w 396"/>
                <a:gd name="T51" fmla="*/ 2147483647 h 152"/>
                <a:gd name="T52" fmla="*/ 2147483647 w 396"/>
                <a:gd name="T53" fmla="*/ 2147483647 h 152"/>
                <a:gd name="T54" fmla="*/ 2147483647 w 396"/>
                <a:gd name="T55" fmla="*/ 2147483647 h 152"/>
                <a:gd name="T56" fmla="*/ 2147483647 w 396"/>
                <a:gd name="T57" fmla="*/ 2147483647 h 152"/>
                <a:gd name="T58" fmla="*/ 2147483647 w 396"/>
                <a:gd name="T59" fmla="*/ 2147483647 h 152"/>
                <a:gd name="T60" fmla="*/ 2147483647 w 396"/>
                <a:gd name="T61" fmla="*/ 2147483647 h 152"/>
                <a:gd name="T62" fmla="*/ 2147483647 w 396"/>
                <a:gd name="T63" fmla="*/ 2147483647 h 152"/>
                <a:gd name="T64" fmla="*/ 2147483647 w 396"/>
                <a:gd name="T65" fmla="*/ 2147483647 h 15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96"/>
                <a:gd name="T100" fmla="*/ 0 h 152"/>
                <a:gd name="T101" fmla="*/ 396 w 396"/>
                <a:gd name="T102" fmla="*/ 152 h 15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96" h="152">
                  <a:moveTo>
                    <a:pt x="172" y="150"/>
                  </a:moveTo>
                  <a:cubicBezTo>
                    <a:pt x="200" y="143"/>
                    <a:pt x="200" y="149"/>
                    <a:pt x="207" y="144"/>
                  </a:cubicBezTo>
                  <a:cubicBezTo>
                    <a:pt x="214" y="139"/>
                    <a:pt x="211" y="131"/>
                    <a:pt x="211" y="131"/>
                  </a:cubicBezTo>
                  <a:cubicBezTo>
                    <a:pt x="211" y="131"/>
                    <a:pt x="230" y="139"/>
                    <a:pt x="238" y="136"/>
                  </a:cubicBezTo>
                  <a:cubicBezTo>
                    <a:pt x="246" y="133"/>
                    <a:pt x="246" y="126"/>
                    <a:pt x="246" y="126"/>
                  </a:cubicBezTo>
                  <a:cubicBezTo>
                    <a:pt x="246" y="126"/>
                    <a:pt x="257" y="130"/>
                    <a:pt x="262" y="130"/>
                  </a:cubicBezTo>
                  <a:cubicBezTo>
                    <a:pt x="267" y="130"/>
                    <a:pt x="305" y="107"/>
                    <a:pt x="313" y="106"/>
                  </a:cubicBezTo>
                  <a:cubicBezTo>
                    <a:pt x="321" y="105"/>
                    <a:pt x="332" y="112"/>
                    <a:pt x="339" y="105"/>
                  </a:cubicBezTo>
                  <a:cubicBezTo>
                    <a:pt x="346" y="98"/>
                    <a:pt x="347" y="87"/>
                    <a:pt x="347" y="87"/>
                  </a:cubicBezTo>
                  <a:cubicBezTo>
                    <a:pt x="347" y="87"/>
                    <a:pt x="354" y="87"/>
                    <a:pt x="363" y="83"/>
                  </a:cubicBezTo>
                  <a:cubicBezTo>
                    <a:pt x="372" y="79"/>
                    <a:pt x="383" y="69"/>
                    <a:pt x="383" y="69"/>
                  </a:cubicBezTo>
                  <a:cubicBezTo>
                    <a:pt x="373" y="68"/>
                    <a:pt x="373" y="68"/>
                    <a:pt x="373" y="68"/>
                  </a:cubicBezTo>
                  <a:cubicBezTo>
                    <a:pt x="373" y="68"/>
                    <a:pt x="396" y="57"/>
                    <a:pt x="382" y="50"/>
                  </a:cubicBezTo>
                  <a:cubicBezTo>
                    <a:pt x="368" y="43"/>
                    <a:pt x="356" y="50"/>
                    <a:pt x="356" y="50"/>
                  </a:cubicBezTo>
                  <a:cubicBezTo>
                    <a:pt x="359" y="40"/>
                    <a:pt x="359" y="40"/>
                    <a:pt x="359" y="40"/>
                  </a:cubicBezTo>
                  <a:cubicBezTo>
                    <a:pt x="341" y="41"/>
                    <a:pt x="341" y="41"/>
                    <a:pt x="341" y="41"/>
                  </a:cubicBezTo>
                  <a:cubicBezTo>
                    <a:pt x="351" y="26"/>
                    <a:pt x="351" y="26"/>
                    <a:pt x="351" y="26"/>
                  </a:cubicBezTo>
                  <a:cubicBezTo>
                    <a:pt x="342" y="24"/>
                    <a:pt x="342" y="24"/>
                    <a:pt x="342" y="24"/>
                  </a:cubicBezTo>
                  <a:cubicBezTo>
                    <a:pt x="346" y="12"/>
                    <a:pt x="346" y="12"/>
                    <a:pt x="346" y="12"/>
                  </a:cubicBezTo>
                  <a:cubicBezTo>
                    <a:pt x="325" y="17"/>
                    <a:pt x="325" y="17"/>
                    <a:pt x="325" y="17"/>
                  </a:cubicBezTo>
                  <a:cubicBezTo>
                    <a:pt x="325" y="17"/>
                    <a:pt x="304" y="0"/>
                    <a:pt x="297" y="0"/>
                  </a:cubicBezTo>
                  <a:cubicBezTo>
                    <a:pt x="290" y="0"/>
                    <a:pt x="294" y="16"/>
                    <a:pt x="294" y="16"/>
                  </a:cubicBezTo>
                  <a:cubicBezTo>
                    <a:pt x="280" y="22"/>
                    <a:pt x="280" y="22"/>
                    <a:pt x="280" y="22"/>
                  </a:cubicBezTo>
                  <a:cubicBezTo>
                    <a:pt x="280" y="22"/>
                    <a:pt x="268" y="19"/>
                    <a:pt x="262" y="19"/>
                  </a:cubicBezTo>
                  <a:cubicBezTo>
                    <a:pt x="256" y="19"/>
                    <a:pt x="249" y="29"/>
                    <a:pt x="249" y="29"/>
                  </a:cubicBezTo>
                  <a:cubicBezTo>
                    <a:pt x="249" y="29"/>
                    <a:pt x="233" y="17"/>
                    <a:pt x="227" y="19"/>
                  </a:cubicBezTo>
                  <a:cubicBezTo>
                    <a:pt x="221" y="21"/>
                    <a:pt x="226" y="41"/>
                    <a:pt x="226" y="41"/>
                  </a:cubicBezTo>
                  <a:cubicBezTo>
                    <a:pt x="226" y="41"/>
                    <a:pt x="208" y="16"/>
                    <a:pt x="201" y="16"/>
                  </a:cubicBezTo>
                  <a:cubicBezTo>
                    <a:pt x="194" y="16"/>
                    <a:pt x="198" y="23"/>
                    <a:pt x="198" y="23"/>
                  </a:cubicBezTo>
                  <a:cubicBezTo>
                    <a:pt x="198" y="23"/>
                    <a:pt x="183" y="23"/>
                    <a:pt x="182" y="26"/>
                  </a:cubicBezTo>
                  <a:cubicBezTo>
                    <a:pt x="181" y="29"/>
                    <a:pt x="181" y="38"/>
                    <a:pt x="181" y="38"/>
                  </a:cubicBezTo>
                  <a:cubicBezTo>
                    <a:pt x="171" y="39"/>
                    <a:pt x="171" y="39"/>
                    <a:pt x="171" y="39"/>
                  </a:cubicBezTo>
                  <a:cubicBezTo>
                    <a:pt x="171" y="39"/>
                    <a:pt x="155" y="18"/>
                    <a:pt x="150" y="22"/>
                  </a:cubicBezTo>
                  <a:cubicBezTo>
                    <a:pt x="145" y="26"/>
                    <a:pt x="150" y="49"/>
                    <a:pt x="145" y="50"/>
                  </a:cubicBezTo>
                  <a:cubicBezTo>
                    <a:pt x="140" y="51"/>
                    <a:pt x="133" y="42"/>
                    <a:pt x="129" y="42"/>
                  </a:cubicBezTo>
                  <a:cubicBezTo>
                    <a:pt x="125" y="42"/>
                    <a:pt x="112" y="63"/>
                    <a:pt x="112" y="63"/>
                  </a:cubicBezTo>
                  <a:cubicBezTo>
                    <a:pt x="110" y="56"/>
                    <a:pt x="110" y="56"/>
                    <a:pt x="110" y="56"/>
                  </a:cubicBezTo>
                  <a:cubicBezTo>
                    <a:pt x="102" y="40"/>
                    <a:pt x="102" y="40"/>
                    <a:pt x="102" y="40"/>
                  </a:cubicBezTo>
                  <a:cubicBezTo>
                    <a:pt x="102" y="40"/>
                    <a:pt x="118" y="35"/>
                    <a:pt x="112" y="26"/>
                  </a:cubicBezTo>
                  <a:cubicBezTo>
                    <a:pt x="106" y="17"/>
                    <a:pt x="73" y="3"/>
                    <a:pt x="68" y="7"/>
                  </a:cubicBezTo>
                  <a:cubicBezTo>
                    <a:pt x="63" y="11"/>
                    <a:pt x="69" y="26"/>
                    <a:pt x="69" y="26"/>
                  </a:cubicBezTo>
                  <a:cubicBezTo>
                    <a:pt x="69" y="26"/>
                    <a:pt x="49" y="19"/>
                    <a:pt x="43" y="19"/>
                  </a:cubicBezTo>
                  <a:cubicBezTo>
                    <a:pt x="37" y="19"/>
                    <a:pt x="25" y="31"/>
                    <a:pt x="25" y="31"/>
                  </a:cubicBezTo>
                  <a:cubicBezTo>
                    <a:pt x="35" y="37"/>
                    <a:pt x="35" y="37"/>
                    <a:pt x="35" y="37"/>
                  </a:cubicBezTo>
                  <a:cubicBezTo>
                    <a:pt x="35" y="37"/>
                    <a:pt x="23" y="35"/>
                    <a:pt x="17" y="41"/>
                  </a:cubicBezTo>
                  <a:cubicBezTo>
                    <a:pt x="11" y="47"/>
                    <a:pt x="4" y="47"/>
                    <a:pt x="4" y="47"/>
                  </a:cubicBezTo>
                  <a:cubicBezTo>
                    <a:pt x="4" y="47"/>
                    <a:pt x="12" y="54"/>
                    <a:pt x="20" y="54"/>
                  </a:cubicBezTo>
                  <a:cubicBezTo>
                    <a:pt x="28" y="54"/>
                    <a:pt x="55" y="43"/>
                    <a:pt x="55" y="43"/>
                  </a:cubicBezTo>
                  <a:cubicBezTo>
                    <a:pt x="90" y="49"/>
                    <a:pt x="90" y="49"/>
                    <a:pt x="90" y="49"/>
                  </a:cubicBezTo>
                  <a:cubicBezTo>
                    <a:pt x="64" y="61"/>
                    <a:pt x="64" y="61"/>
                    <a:pt x="64" y="61"/>
                  </a:cubicBezTo>
                  <a:cubicBezTo>
                    <a:pt x="64" y="61"/>
                    <a:pt x="84" y="64"/>
                    <a:pt x="84" y="68"/>
                  </a:cubicBezTo>
                  <a:cubicBezTo>
                    <a:pt x="84" y="72"/>
                    <a:pt x="39" y="72"/>
                    <a:pt x="35" y="73"/>
                  </a:cubicBezTo>
                  <a:cubicBezTo>
                    <a:pt x="31" y="74"/>
                    <a:pt x="0" y="72"/>
                    <a:pt x="6" y="79"/>
                  </a:cubicBezTo>
                  <a:cubicBezTo>
                    <a:pt x="12" y="86"/>
                    <a:pt x="25" y="81"/>
                    <a:pt x="38" y="82"/>
                  </a:cubicBezTo>
                  <a:cubicBezTo>
                    <a:pt x="51" y="83"/>
                    <a:pt x="65" y="95"/>
                    <a:pt x="65" y="95"/>
                  </a:cubicBezTo>
                  <a:cubicBezTo>
                    <a:pt x="88" y="91"/>
                    <a:pt x="88" y="91"/>
                    <a:pt x="88" y="91"/>
                  </a:cubicBezTo>
                  <a:cubicBezTo>
                    <a:pt x="75" y="101"/>
                    <a:pt x="75" y="101"/>
                    <a:pt x="75" y="101"/>
                  </a:cubicBezTo>
                  <a:cubicBezTo>
                    <a:pt x="85" y="105"/>
                    <a:pt x="85" y="105"/>
                    <a:pt x="85" y="105"/>
                  </a:cubicBezTo>
                  <a:cubicBezTo>
                    <a:pt x="85" y="105"/>
                    <a:pt x="82" y="114"/>
                    <a:pt x="75" y="118"/>
                  </a:cubicBezTo>
                  <a:cubicBezTo>
                    <a:pt x="68" y="122"/>
                    <a:pt x="35" y="116"/>
                    <a:pt x="41" y="125"/>
                  </a:cubicBezTo>
                  <a:cubicBezTo>
                    <a:pt x="47" y="134"/>
                    <a:pt x="75" y="130"/>
                    <a:pt x="82" y="130"/>
                  </a:cubicBezTo>
                  <a:cubicBezTo>
                    <a:pt x="89" y="130"/>
                    <a:pt x="98" y="123"/>
                    <a:pt x="98" y="123"/>
                  </a:cubicBezTo>
                  <a:cubicBezTo>
                    <a:pt x="116" y="134"/>
                    <a:pt x="116" y="134"/>
                    <a:pt x="116" y="134"/>
                  </a:cubicBezTo>
                  <a:cubicBezTo>
                    <a:pt x="124" y="127"/>
                    <a:pt x="124" y="127"/>
                    <a:pt x="124" y="127"/>
                  </a:cubicBezTo>
                  <a:cubicBezTo>
                    <a:pt x="124" y="127"/>
                    <a:pt x="121" y="133"/>
                    <a:pt x="131" y="138"/>
                  </a:cubicBezTo>
                  <a:cubicBezTo>
                    <a:pt x="141" y="143"/>
                    <a:pt x="164" y="152"/>
                    <a:pt x="172" y="150"/>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28" name="Freeform 51"/>
            <p:cNvSpPr>
              <a:spLocks noEditPoints="1"/>
            </p:cNvSpPr>
            <p:nvPr/>
          </p:nvSpPr>
          <p:spPr bwMode="auto">
            <a:xfrm>
              <a:off x="4507706" y="2620566"/>
              <a:ext cx="152400" cy="142875"/>
            </a:xfrm>
            <a:custGeom>
              <a:avLst/>
              <a:gdLst>
                <a:gd name="T0" fmla="*/ 2147483647 w 365"/>
                <a:gd name="T1" fmla="*/ 2147483647 h 367"/>
                <a:gd name="T2" fmla="*/ 2147483647 w 365"/>
                <a:gd name="T3" fmla="*/ 2147483647 h 367"/>
                <a:gd name="T4" fmla="*/ 2147483647 w 365"/>
                <a:gd name="T5" fmla="*/ 2147483647 h 367"/>
                <a:gd name="T6" fmla="*/ 2147483647 w 365"/>
                <a:gd name="T7" fmla="*/ 2147483647 h 367"/>
                <a:gd name="T8" fmla="*/ 2147483647 w 365"/>
                <a:gd name="T9" fmla="*/ 2147483647 h 367"/>
                <a:gd name="T10" fmla="*/ 2147483647 w 365"/>
                <a:gd name="T11" fmla="*/ 2147483647 h 367"/>
                <a:gd name="T12" fmla="*/ 2147483647 w 365"/>
                <a:gd name="T13" fmla="*/ 2147483647 h 367"/>
                <a:gd name="T14" fmla="*/ 2147483647 w 365"/>
                <a:gd name="T15" fmla="*/ 2147483647 h 367"/>
                <a:gd name="T16" fmla="*/ 2147483647 w 365"/>
                <a:gd name="T17" fmla="*/ 2147483647 h 367"/>
                <a:gd name="T18" fmla="*/ 2147483647 w 365"/>
                <a:gd name="T19" fmla="*/ 2147483647 h 367"/>
                <a:gd name="T20" fmla="*/ 2147483647 w 365"/>
                <a:gd name="T21" fmla="*/ 2147483647 h 367"/>
                <a:gd name="T22" fmla="*/ 2147483647 w 365"/>
                <a:gd name="T23" fmla="*/ 2147483647 h 367"/>
                <a:gd name="T24" fmla="*/ 2147483647 w 365"/>
                <a:gd name="T25" fmla="*/ 2147483647 h 367"/>
                <a:gd name="T26" fmla="*/ 2147483647 w 365"/>
                <a:gd name="T27" fmla="*/ 2147483647 h 367"/>
                <a:gd name="T28" fmla="*/ 2147483647 w 365"/>
                <a:gd name="T29" fmla="*/ 2147483647 h 367"/>
                <a:gd name="T30" fmla="*/ 2147483647 w 365"/>
                <a:gd name="T31" fmla="*/ 2147483647 h 367"/>
                <a:gd name="T32" fmla="*/ 2147483647 w 365"/>
                <a:gd name="T33" fmla="*/ 2147483647 h 367"/>
                <a:gd name="T34" fmla="*/ 2147483647 w 365"/>
                <a:gd name="T35" fmla="*/ 0 h 367"/>
                <a:gd name="T36" fmla="*/ 2147483647 w 365"/>
                <a:gd name="T37" fmla="*/ 2147483647 h 367"/>
                <a:gd name="T38" fmla="*/ 2147483647 w 365"/>
                <a:gd name="T39" fmla="*/ 2147483647 h 367"/>
                <a:gd name="T40" fmla="*/ 2147483647 w 365"/>
                <a:gd name="T41" fmla="*/ 2147483647 h 367"/>
                <a:gd name="T42" fmla="*/ 2147483647 w 365"/>
                <a:gd name="T43" fmla="*/ 2147483647 h 367"/>
                <a:gd name="T44" fmla="*/ 2147483647 w 365"/>
                <a:gd name="T45" fmla="*/ 2147483647 h 367"/>
                <a:gd name="T46" fmla="*/ 2147483647 w 365"/>
                <a:gd name="T47" fmla="*/ 2147483647 h 367"/>
                <a:gd name="T48" fmla="*/ 2147483647 w 365"/>
                <a:gd name="T49" fmla="*/ 2147483647 h 367"/>
                <a:gd name="T50" fmla="*/ 2147483647 w 365"/>
                <a:gd name="T51" fmla="*/ 2147483647 h 367"/>
                <a:gd name="T52" fmla="*/ 2147483647 w 365"/>
                <a:gd name="T53" fmla="*/ 2147483647 h 367"/>
                <a:gd name="T54" fmla="*/ 2147483647 w 365"/>
                <a:gd name="T55" fmla="*/ 2147483647 h 367"/>
                <a:gd name="T56" fmla="*/ 2147483647 w 365"/>
                <a:gd name="T57" fmla="*/ 2147483647 h 367"/>
                <a:gd name="T58" fmla="*/ 2147483647 w 365"/>
                <a:gd name="T59" fmla="*/ 2147483647 h 367"/>
                <a:gd name="T60" fmla="*/ 2147483647 w 365"/>
                <a:gd name="T61" fmla="*/ 2147483647 h 367"/>
                <a:gd name="T62" fmla="*/ 2147483647 w 365"/>
                <a:gd name="T63" fmla="*/ 2147483647 h 367"/>
                <a:gd name="T64" fmla="*/ 2147483647 w 365"/>
                <a:gd name="T65" fmla="*/ 2147483647 h 367"/>
                <a:gd name="T66" fmla="*/ 2147483647 w 365"/>
                <a:gd name="T67" fmla="*/ 2147483647 h 367"/>
                <a:gd name="T68" fmla="*/ 2147483647 w 365"/>
                <a:gd name="T69" fmla="*/ 2147483647 h 367"/>
                <a:gd name="T70" fmla="*/ 2147483647 w 365"/>
                <a:gd name="T71" fmla="*/ 2147483647 h 367"/>
                <a:gd name="T72" fmla="*/ 2147483647 w 365"/>
                <a:gd name="T73" fmla="*/ 2147483647 h 367"/>
                <a:gd name="T74" fmla="*/ 2147483647 w 365"/>
                <a:gd name="T75" fmla="*/ 2147483647 h 367"/>
                <a:gd name="T76" fmla="*/ 2147483647 w 365"/>
                <a:gd name="T77" fmla="*/ 2147483647 h 367"/>
                <a:gd name="T78" fmla="*/ 2147483647 w 365"/>
                <a:gd name="T79" fmla="*/ 2147483647 h 367"/>
                <a:gd name="T80" fmla="*/ 2147483647 w 365"/>
                <a:gd name="T81" fmla="*/ 2147483647 h 367"/>
                <a:gd name="T82" fmla="*/ 2147483647 w 365"/>
                <a:gd name="T83" fmla="*/ 2147483647 h 367"/>
                <a:gd name="T84" fmla="*/ 2147483647 w 365"/>
                <a:gd name="T85" fmla="*/ 2147483647 h 367"/>
                <a:gd name="T86" fmla="*/ 2147483647 w 365"/>
                <a:gd name="T87" fmla="*/ 2147483647 h 367"/>
                <a:gd name="T88" fmla="*/ 2147483647 w 365"/>
                <a:gd name="T89" fmla="*/ 2147483647 h 367"/>
                <a:gd name="T90" fmla="*/ 2147483647 w 365"/>
                <a:gd name="T91" fmla="*/ 2147483647 h 367"/>
                <a:gd name="T92" fmla="*/ 2147483647 w 365"/>
                <a:gd name="T93" fmla="*/ 2147483647 h 367"/>
                <a:gd name="T94" fmla="*/ 2147483647 w 365"/>
                <a:gd name="T95" fmla="*/ 2147483647 h 367"/>
                <a:gd name="T96" fmla="*/ 2147483647 w 365"/>
                <a:gd name="T97" fmla="*/ 2147483647 h 367"/>
                <a:gd name="T98" fmla="*/ 2147483647 w 365"/>
                <a:gd name="T99" fmla="*/ 2147483647 h 367"/>
                <a:gd name="T100" fmla="*/ 2147483647 w 365"/>
                <a:gd name="T101" fmla="*/ 2147483647 h 367"/>
                <a:gd name="T102" fmla="*/ 2147483647 w 365"/>
                <a:gd name="T103" fmla="*/ 2147483647 h 367"/>
                <a:gd name="T104" fmla="*/ 2147483647 w 365"/>
                <a:gd name="T105" fmla="*/ 2147483647 h 367"/>
                <a:gd name="T106" fmla="*/ 2147483647 w 365"/>
                <a:gd name="T107" fmla="*/ 2147483647 h 367"/>
                <a:gd name="T108" fmla="*/ 2147483647 w 365"/>
                <a:gd name="T109" fmla="*/ 2147483647 h 367"/>
                <a:gd name="T110" fmla="*/ 2147483647 w 365"/>
                <a:gd name="T111" fmla="*/ 2147483647 h 367"/>
                <a:gd name="T112" fmla="*/ 2147483647 w 365"/>
                <a:gd name="T113" fmla="*/ 2147483647 h 36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65"/>
                <a:gd name="T172" fmla="*/ 0 h 367"/>
                <a:gd name="T173" fmla="*/ 365 w 365"/>
                <a:gd name="T174" fmla="*/ 367 h 367"/>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65" h="367">
                  <a:moveTo>
                    <a:pt x="165" y="73"/>
                  </a:moveTo>
                  <a:cubicBezTo>
                    <a:pt x="183" y="85"/>
                    <a:pt x="183" y="85"/>
                    <a:pt x="183" y="85"/>
                  </a:cubicBezTo>
                  <a:cubicBezTo>
                    <a:pt x="190" y="78"/>
                    <a:pt x="190" y="78"/>
                    <a:pt x="190" y="78"/>
                  </a:cubicBezTo>
                  <a:lnTo>
                    <a:pt x="165" y="73"/>
                  </a:lnTo>
                  <a:close/>
                  <a:moveTo>
                    <a:pt x="19" y="173"/>
                  </a:moveTo>
                  <a:cubicBezTo>
                    <a:pt x="5" y="188"/>
                    <a:pt x="5" y="188"/>
                    <a:pt x="5" y="188"/>
                  </a:cubicBezTo>
                  <a:cubicBezTo>
                    <a:pt x="30" y="195"/>
                    <a:pt x="30" y="195"/>
                    <a:pt x="30" y="195"/>
                  </a:cubicBezTo>
                  <a:lnTo>
                    <a:pt x="19" y="173"/>
                  </a:lnTo>
                  <a:close/>
                  <a:moveTo>
                    <a:pt x="212" y="277"/>
                  </a:moveTo>
                  <a:cubicBezTo>
                    <a:pt x="211" y="280"/>
                    <a:pt x="220" y="282"/>
                    <a:pt x="219" y="275"/>
                  </a:cubicBezTo>
                  <a:cubicBezTo>
                    <a:pt x="218" y="268"/>
                    <a:pt x="213" y="271"/>
                    <a:pt x="212" y="277"/>
                  </a:cubicBezTo>
                  <a:close/>
                  <a:moveTo>
                    <a:pt x="210" y="258"/>
                  </a:moveTo>
                  <a:cubicBezTo>
                    <a:pt x="204" y="253"/>
                    <a:pt x="204" y="253"/>
                    <a:pt x="204" y="253"/>
                  </a:cubicBezTo>
                  <a:cubicBezTo>
                    <a:pt x="198" y="259"/>
                    <a:pt x="198" y="259"/>
                    <a:pt x="198" y="259"/>
                  </a:cubicBezTo>
                  <a:lnTo>
                    <a:pt x="210" y="258"/>
                  </a:lnTo>
                  <a:close/>
                  <a:moveTo>
                    <a:pt x="201" y="196"/>
                  </a:moveTo>
                  <a:cubicBezTo>
                    <a:pt x="217" y="224"/>
                    <a:pt x="217" y="224"/>
                    <a:pt x="217" y="224"/>
                  </a:cubicBezTo>
                  <a:cubicBezTo>
                    <a:pt x="223" y="213"/>
                    <a:pt x="223" y="213"/>
                    <a:pt x="223" y="213"/>
                  </a:cubicBezTo>
                  <a:lnTo>
                    <a:pt x="201" y="196"/>
                  </a:lnTo>
                  <a:close/>
                  <a:moveTo>
                    <a:pt x="76" y="178"/>
                  </a:moveTo>
                  <a:cubicBezTo>
                    <a:pt x="76" y="178"/>
                    <a:pt x="90" y="173"/>
                    <a:pt x="97" y="176"/>
                  </a:cubicBezTo>
                  <a:cubicBezTo>
                    <a:pt x="104" y="179"/>
                    <a:pt x="141" y="193"/>
                    <a:pt x="141" y="193"/>
                  </a:cubicBezTo>
                  <a:cubicBezTo>
                    <a:pt x="141" y="193"/>
                    <a:pt x="163" y="216"/>
                    <a:pt x="168" y="210"/>
                  </a:cubicBezTo>
                  <a:cubicBezTo>
                    <a:pt x="173" y="204"/>
                    <a:pt x="174" y="195"/>
                    <a:pt x="166" y="188"/>
                  </a:cubicBezTo>
                  <a:cubicBezTo>
                    <a:pt x="158" y="181"/>
                    <a:pt x="142" y="168"/>
                    <a:pt x="139" y="167"/>
                  </a:cubicBezTo>
                  <a:cubicBezTo>
                    <a:pt x="136" y="166"/>
                    <a:pt x="117" y="157"/>
                    <a:pt x="117" y="157"/>
                  </a:cubicBezTo>
                  <a:cubicBezTo>
                    <a:pt x="117" y="157"/>
                    <a:pt x="124" y="151"/>
                    <a:pt x="128" y="152"/>
                  </a:cubicBezTo>
                  <a:cubicBezTo>
                    <a:pt x="132" y="153"/>
                    <a:pt x="155" y="176"/>
                    <a:pt x="169" y="178"/>
                  </a:cubicBezTo>
                  <a:cubicBezTo>
                    <a:pt x="183" y="180"/>
                    <a:pt x="189" y="164"/>
                    <a:pt x="176" y="162"/>
                  </a:cubicBezTo>
                  <a:cubicBezTo>
                    <a:pt x="163" y="160"/>
                    <a:pt x="153" y="156"/>
                    <a:pt x="153" y="156"/>
                  </a:cubicBezTo>
                  <a:cubicBezTo>
                    <a:pt x="153" y="156"/>
                    <a:pt x="139" y="148"/>
                    <a:pt x="137" y="141"/>
                  </a:cubicBezTo>
                  <a:cubicBezTo>
                    <a:pt x="135" y="134"/>
                    <a:pt x="123" y="117"/>
                    <a:pt x="123" y="117"/>
                  </a:cubicBezTo>
                  <a:cubicBezTo>
                    <a:pt x="123" y="117"/>
                    <a:pt x="112" y="100"/>
                    <a:pt x="107" y="94"/>
                  </a:cubicBezTo>
                  <a:cubicBezTo>
                    <a:pt x="102" y="88"/>
                    <a:pt x="97" y="67"/>
                    <a:pt x="104" y="64"/>
                  </a:cubicBezTo>
                  <a:cubicBezTo>
                    <a:pt x="111" y="61"/>
                    <a:pt x="113" y="78"/>
                    <a:pt x="121" y="78"/>
                  </a:cubicBezTo>
                  <a:cubicBezTo>
                    <a:pt x="123" y="78"/>
                    <a:pt x="126" y="78"/>
                    <a:pt x="129" y="78"/>
                  </a:cubicBezTo>
                  <a:cubicBezTo>
                    <a:pt x="133" y="86"/>
                    <a:pt x="137" y="95"/>
                    <a:pt x="139" y="96"/>
                  </a:cubicBezTo>
                  <a:cubicBezTo>
                    <a:pt x="142" y="98"/>
                    <a:pt x="148" y="94"/>
                    <a:pt x="148" y="94"/>
                  </a:cubicBezTo>
                  <a:cubicBezTo>
                    <a:pt x="140" y="79"/>
                    <a:pt x="140" y="79"/>
                    <a:pt x="140" y="79"/>
                  </a:cubicBezTo>
                  <a:cubicBezTo>
                    <a:pt x="141" y="79"/>
                    <a:pt x="142" y="79"/>
                    <a:pt x="143" y="79"/>
                  </a:cubicBezTo>
                  <a:cubicBezTo>
                    <a:pt x="161" y="90"/>
                    <a:pt x="161" y="90"/>
                    <a:pt x="161" y="90"/>
                  </a:cubicBezTo>
                  <a:cubicBezTo>
                    <a:pt x="152" y="77"/>
                    <a:pt x="152" y="77"/>
                    <a:pt x="152" y="77"/>
                  </a:cubicBezTo>
                  <a:cubicBezTo>
                    <a:pt x="152" y="77"/>
                    <a:pt x="153" y="77"/>
                    <a:pt x="153" y="77"/>
                  </a:cubicBezTo>
                  <a:cubicBezTo>
                    <a:pt x="156" y="74"/>
                    <a:pt x="157" y="66"/>
                    <a:pt x="156" y="58"/>
                  </a:cubicBezTo>
                  <a:cubicBezTo>
                    <a:pt x="155" y="50"/>
                    <a:pt x="173" y="46"/>
                    <a:pt x="182" y="49"/>
                  </a:cubicBezTo>
                  <a:cubicBezTo>
                    <a:pt x="191" y="52"/>
                    <a:pt x="184" y="65"/>
                    <a:pt x="193" y="62"/>
                  </a:cubicBezTo>
                  <a:cubicBezTo>
                    <a:pt x="202" y="59"/>
                    <a:pt x="205" y="44"/>
                    <a:pt x="210" y="43"/>
                  </a:cubicBezTo>
                  <a:cubicBezTo>
                    <a:pt x="215" y="42"/>
                    <a:pt x="258" y="52"/>
                    <a:pt x="258" y="52"/>
                  </a:cubicBezTo>
                  <a:cubicBezTo>
                    <a:pt x="258" y="52"/>
                    <a:pt x="261" y="47"/>
                    <a:pt x="263" y="40"/>
                  </a:cubicBezTo>
                  <a:cubicBezTo>
                    <a:pt x="265" y="33"/>
                    <a:pt x="260" y="30"/>
                    <a:pt x="261" y="24"/>
                  </a:cubicBezTo>
                  <a:cubicBezTo>
                    <a:pt x="262" y="18"/>
                    <a:pt x="275" y="22"/>
                    <a:pt x="275" y="22"/>
                  </a:cubicBezTo>
                  <a:cubicBezTo>
                    <a:pt x="275" y="22"/>
                    <a:pt x="276" y="14"/>
                    <a:pt x="273" y="9"/>
                  </a:cubicBezTo>
                  <a:cubicBezTo>
                    <a:pt x="270" y="4"/>
                    <a:pt x="263" y="5"/>
                    <a:pt x="263" y="5"/>
                  </a:cubicBezTo>
                  <a:cubicBezTo>
                    <a:pt x="261" y="0"/>
                    <a:pt x="261" y="0"/>
                    <a:pt x="261" y="0"/>
                  </a:cubicBezTo>
                  <a:cubicBezTo>
                    <a:pt x="249" y="6"/>
                    <a:pt x="249" y="6"/>
                    <a:pt x="249" y="6"/>
                  </a:cubicBezTo>
                  <a:cubicBezTo>
                    <a:pt x="249" y="6"/>
                    <a:pt x="255" y="14"/>
                    <a:pt x="253" y="19"/>
                  </a:cubicBezTo>
                  <a:cubicBezTo>
                    <a:pt x="251" y="24"/>
                    <a:pt x="237" y="25"/>
                    <a:pt x="237" y="25"/>
                  </a:cubicBezTo>
                  <a:cubicBezTo>
                    <a:pt x="227" y="17"/>
                    <a:pt x="227" y="17"/>
                    <a:pt x="227" y="17"/>
                  </a:cubicBezTo>
                  <a:cubicBezTo>
                    <a:pt x="227" y="17"/>
                    <a:pt x="222" y="24"/>
                    <a:pt x="214" y="25"/>
                  </a:cubicBezTo>
                  <a:cubicBezTo>
                    <a:pt x="206" y="26"/>
                    <a:pt x="205" y="17"/>
                    <a:pt x="205" y="17"/>
                  </a:cubicBezTo>
                  <a:cubicBezTo>
                    <a:pt x="205" y="17"/>
                    <a:pt x="199" y="20"/>
                    <a:pt x="191" y="20"/>
                  </a:cubicBezTo>
                  <a:cubicBezTo>
                    <a:pt x="183" y="20"/>
                    <a:pt x="179" y="6"/>
                    <a:pt x="179" y="6"/>
                  </a:cubicBezTo>
                  <a:cubicBezTo>
                    <a:pt x="161" y="9"/>
                    <a:pt x="161" y="9"/>
                    <a:pt x="161" y="9"/>
                  </a:cubicBezTo>
                  <a:cubicBezTo>
                    <a:pt x="155" y="21"/>
                    <a:pt x="155" y="21"/>
                    <a:pt x="155" y="21"/>
                  </a:cubicBezTo>
                  <a:cubicBezTo>
                    <a:pt x="141" y="15"/>
                    <a:pt x="141" y="15"/>
                    <a:pt x="141" y="15"/>
                  </a:cubicBezTo>
                  <a:cubicBezTo>
                    <a:pt x="141" y="15"/>
                    <a:pt x="131" y="25"/>
                    <a:pt x="123" y="25"/>
                  </a:cubicBezTo>
                  <a:cubicBezTo>
                    <a:pt x="118" y="25"/>
                    <a:pt x="114" y="21"/>
                    <a:pt x="111" y="18"/>
                  </a:cubicBezTo>
                  <a:cubicBezTo>
                    <a:pt x="107" y="23"/>
                    <a:pt x="102" y="26"/>
                    <a:pt x="97" y="32"/>
                  </a:cubicBezTo>
                  <a:cubicBezTo>
                    <a:pt x="89" y="40"/>
                    <a:pt x="70" y="36"/>
                    <a:pt x="70" y="36"/>
                  </a:cubicBezTo>
                  <a:cubicBezTo>
                    <a:pt x="70" y="36"/>
                    <a:pt x="71" y="41"/>
                    <a:pt x="67" y="47"/>
                  </a:cubicBezTo>
                  <a:cubicBezTo>
                    <a:pt x="63" y="53"/>
                    <a:pt x="43" y="45"/>
                    <a:pt x="43" y="45"/>
                  </a:cubicBezTo>
                  <a:cubicBezTo>
                    <a:pt x="38" y="50"/>
                    <a:pt x="38" y="50"/>
                    <a:pt x="38" y="50"/>
                  </a:cubicBezTo>
                  <a:cubicBezTo>
                    <a:pt x="38" y="55"/>
                    <a:pt x="39" y="62"/>
                    <a:pt x="36" y="64"/>
                  </a:cubicBezTo>
                  <a:cubicBezTo>
                    <a:pt x="31" y="68"/>
                    <a:pt x="21" y="70"/>
                    <a:pt x="21" y="70"/>
                  </a:cubicBezTo>
                  <a:cubicBezTo>
                    <a:pt x="21" y="84"/>
                    <a:pt x="21" y="84"/>
                    <a:pt x="21" y="84"/>
                  </a:cubicBezTo>
                  <a:cubicBezTo>
                    <a:pt x="13" y="89"/>
                    <a:pt x="13" y="89"/>
                    <a:pt x="13" y="89"/>
                  </a:cubicBezTo>
                  <a:cubicBezTo>
                    <a:pt x="13" y="89"/>
                    <a:pt x="4" y="86"/>
                    <a:pt x="3" y="93"/>
                  </a:cubicBezTo>
                  <a:cubicBezTo>
                    <a:pt x="2" y="100"/>
                    <a:pt x="3" y="109"/>
                    <a:pt x="3" y="109"/>
                  </a:cubicBezTo>
                  <a:cubicBezTo>
                    <a:pt x="5" y="116"/>
                    <a:pt x="5" y="116"/>
                    <a:pt x="5" y="116"/>
                  </a:cubicBezTo>
                  <a:cubicBezTo>
                    <a:pt x="5" y="116"/>
                    <a:pt x="0" y="133"/>
                    <a:pt x="9" y="136"/>
                  </a:cubicBezTo>
                  <a:cubicBezTo>
                    <a:pt x="18" y="139"/>
                    <a:pt x="29" y="156"/>
                    <a:pt x="29" y="156"/>
                  </a:cubicBezTo>
                  <a:cubicBezTo>
                    <a:pt x="29" y="156"/>
                    <a:pt x="39" y="179"/>
                    <a:pt x="47" y="179"/>
                  </a:cubicBezTo>
                  <a:cubicBezTo>
                    <a:pt x="55" y="179"/>
                    <a:pt x="76" y="178"/>
                    <a:pt x="76" y="178"/>
                  </a:cubicBezTo>
                  <a:close/>
                  <a:moveTo>
                    <a:pt x="266" y="168"/>
                  </a:moveTo>
                  <a:cubicBezTo>
                    <a:pt x="253" y="168"/>
                    <a:pt x="253" y="168"/>
                    <a:pt x="253" y="168"/>
                  </a:cubicBezTo>
                  <a:cubicBezTo>
                    <a:pt x="252" y="180"/>
                    <a:pt x="252" y="180"/>
                    <a:pt x="252" y="180"/>
                  </a:cubicBezTo>
                  <a:cubicBezTo>
                    <a:pt x="261" y="196"/>
                    <a:pt x="261" y="196"/>
                    <a:pt x="261" y="196"/>
                  </a:cubicBezTo>
                  <a:lnTo>
                    <a:pt x="266" y="168"/>
                  </a:lnTo>
                  <a:close/>
                  <a:moveTo>
                    <a:pt x="19" y="207"/>
                  </a:moveTo>
                  <a:cubicBezTo>
                    <a:pt x="10" y="214"/>
                    <a:pt x="30" y="220"/>
                    <a:pt x="30" y="220"/>
                  </a:cubicBezTo>
                  <a:cubicBezTo>
                    <a:pt x="36" y="216"/>
                    <a:pt x="28" y="200"/>
                    <a:pt x="19" y="207"/>
                  </a:cubicBezTo>
                  <a:close/>
                  <a:moveTo>
                    <a:pt x="255" y="261"/>
                  </a:moveTo>
                  <a:cubicBezTo>
                    <a:pt x="255" y="270"/>
                    <a:pt x="255" y="270"/>
                    <a:pt x="255" y="270"/>
                  </a:cubicBezTo>
                  <a:cubicBezTo>
                    <a:pt x="264" y="260"/>
                    <a:pt x="264" y="260"/>
                    <a:pt x="264" y="260"/>
                  </a:cubicBezTo>
                  <a:lnTo>
                    <a:pt x="255" y="261"/>
                  </a:lnTo>
                  <a:close/>
                  <a:moveTo>
                    <a:pt x="275" y="220"/>
                  </a:moveTo>
                  <a:cubicBezTo>
                    <a:pt x="271" y="216"/>
                    <a:pt x="259" y="219"/>
                    <a:pt x="259" y="227"/>
                  </a:cubicBezTo>
                  <a:cubicBezTo>
                    <a:pt x="259" y="232"/>
                    <a:pt x="279" y="224"/>
                    <a:pt x="275" y="220"/>
                  </a:cubicBezTo>
                  <a:close/>
                  <a:moveTo>
                    <a:pt x="269" y="127"/>
                  </a:moveTo>
                  <a:cubicBezTo>
                    <a:pt x="250" y="132"/>
                    <a:pt x="250" y="132"/>
                    <a:pt x="250" y="132"/>
                  </a:cubicBezTo>
                  <a:cubicBezTo>
                    <a:pt x="251" y="148"/>
                    <a:pt x="264" y="141"/>
                    <a:pt x="264" y="141"/>
                  </a:cubicBezTo>
                  <a:cubicBezTo>
                    <a:pt x="264" y="141"/>
                    <a:pt x="269" y="152"/>
                    <a:pt x="278" y="148"/>
                  </a:cubicBezTo>
                  <a:cubicBezTo>
                    <a:pt x="287" y="144"/>
                    <a:pt x="269" y="127"/>
                    <a:pt x="269" y="127"/>
                  </a:cubicBezTo>
                  <a:close/>
                  <a:moveTo>
                    <a:pt x="230" y="247"/>
                  </a:moveTo>
                  <a:cubicBezTo>
                    <a:pt x="232" y="259"/>
                    <a:pt x="242" y="262"/>
                    <a:pt x="247" y="254"/>
                  </a:cubicBezTo>
                  <a:cubicBezTo>
                    <a:pt x="253" y="244"/>
                    <a:pt x="228" y="235"/>
                    <a:pt x="230" y="247"/>
                  </a:cubicBezTo>
                  <a:close/>
                  <a:moveTo>
                    <a:pt x="299" y="210"/>
                  </a:moveTo>
                  <a:cubicBezTo>
                    <a:pt x="289" y="202"/>
                    <a:pt x="291" y="220"/>
                    <a:pt x="291" y="220"/>
                  </a:cubicBezTo>
                  <a:cubicBezTo>
                    <a:pt x="305" y="227"/>
                    <a:pt x="309" y="218"/>
                    <a:pt x="299" y="210"/>
                  </a:cubicBezTo>
                  <a:close/>
                  <a:moveTo>
                    <a:pt x="298" y="249"/>
                  </a:moveTo>
                  <a:cubicBezTo>
                    <a:pt x="307" y="236"/>
                    <a:pt x="307" y="236"/>
                    <a:pt x="307" y="236"/>
                  </a:cubicBezTo>
                  <a:cubicBezTo>
                    <a:pt x="295" y="236"/>
                    <a:pt x="295" y="236"/>
                    <a:pt x="295" y="236"/>
                  </a:cubicBezTo>
                  <a:lnTo>
                    <a:pt x="298" y="249"/>
                  </a:lnTo>
                  <a:close/>
                  <a:moveTo>
                    <a:pt x="186" y="146"/>
                  </a:moveTo>
                  <a:cubicBezTo>
                    <a:pt x="186" y="146"/>
                    <a:pt x="180" y="158"/>
                    <a:pt x="196" y="158"/>
                  </a:cubicBezTo>
                  <a:lnTo>
                    <a:pt x="186" y="146"/>
                  </a:lnTo>
                  <a:close/>
                  <a:moveTo>
                    <a:pt x="361" y="281"/>
                  </a:moveTo>
                  <a:cubicBezTo>
                    <a:pt x="357" y="274"/>
                    <a:pt x="336" y="302"/>
                    <a:pt x="342" y="312"/>
                  </a:cubicBezTo>
                  <a:cubicBezTo>
                    <a:pt x="347" y="321"/>
                    <a:pt x="365" y="288"/>
                    <a:pt x="361" y="281"/>
                  </a:cubicBezTo>
                  <a:close/>
                  <a:moveTo>
                    <a:pt x="310" y="258"/>
                  </a:moveTo>
                  <a:cubicBezTo>
                    <a:pt x="309" y="273"/>
                    <a:pt x="309" y="273"/>
                    <a:pt x="309" y="273"/>
                  </a:cubicBezTo>
                  <a:cubicBezTo>
                    <a:pt x="334" y="254"/>
                    <a:pt x="334" y="254"/>
                    <a:pt x="334" y="254"/>
                  </a:cubicBezTo>
                  <a:cubicBezTo>
                    <a:pt x="326" y="249"/>
                    <a:pt x="326" y="249"/>
                    <a:pt x="326" y="249"/>
                  </a:cubicBezTo>
                  <a:lnTo>
                    <a:pt x="310" y="258"/>
                  </a:lnTo>
                  <a:close/>
                  <a:moveTo>
                    <a:pt x="311" y="342"/>
                  </a:moveTo>
                  <a:cubicBezTo>
                    <a:pt x="324" y="339"/>
                    <a:pt x="324" y="339"/>
                    <a:pt x="324" y="339"/>
                  </a:cubicBezTo>
                  <a:cubicBezTo>
                    <a:pt x="317" y="312"/>
                    <a:pt x="317" y="312"/>
                    <a:pt x="317" y="312"/>
                  </a:cubicBezTo>
                  <a:lnTo>
                    <a:pt x="311" y="342"/>
                  </a:lnTo>
                  <a:close/>
                  <a:moveTo>
                    <a:pt x="186" y="221"/>
                  </a:moveTo>
                  <a:cubicBezTo>
                    <a:pt x="181" y="226"/>
                    <a:pt x="184" y="232"/>
                    <a:pt x="189" y="231"/>
                  </a:cubicBezTo>
                  <a:cubicBezTo>
                    <a:pt x="198" y="229"/>
                    <a:pt x="191" y="216"/>
                    <a:pt x="186" y="221"/>
                  </a:cubicBezTo>
                  <a:close/>
                  <a:moveTo>
                    <a:pt x="127" y="288"/>
                  </a:moveTo>
                  <a:cubicBezTo>
                    <a:pt x="121" y="290"/>
                    <a:pt x="126" y="307"/>
                    <a:pt x="133" y="301"/>
                  </a:cubicBezTo>
                  <a:cubicBezTo>
                    <a:pt x="140" y="295"/>
                    <a:pt x="134" y="286"/>
                    <a:pt x="127" y="288"/>
                  </a:cubicBezTo>
                  <a:close/>
                  <a:moveTo>
                    <a:pt x="259" y="352"/>
                  </a:moveTo>
                  <a:cubicBezTo>
                    <a:pt x="255" y="354"/>
                    <a:pt x="252" y="342"/>
                    <a:pt x="252" y="342"/>
                  </a:cubicBezTo>
                  <a:cubicBezTo>
                    <a:pt x="230" y="341"/>
                    <a:pt x="230" y="341"/>
                    <a:pt x="230" y="341"/>
                  </a:cubicBezTo>
                  <a:cubicBezTo>
                    <a:pt x="209" y="336"/>
                    <a:pt x="209" y="336"/>
                    <a:pt x="209" y="336"/>
                  </a:cubicBezTo>
                  <a:cubicBezTo>
                    <a:pt x="188" y="336"/>
                    <a:pt x="188" y="336"/>
                    <a:pt x="188" y="336"/>
                  </a:cubicBezTo>
                  <a:cubicBezTo>
                    <a:pt x="168" y="325"/>
                    <a:pt x="168" y="325"/>
                    <a:pt x="168" y="325"/>
                  </a:cubicBezTo>
                  <a:cubicBezTo>
                    <a:pt x="168" y="325"/>
                    <a:pt x="152" y="332"/>
                    <a:pt x="161" y="342"/>
                  </a:cubicBezTo>
                  <a:cubicBezTo>
                    <a:pt x="170" y="352"/>
                    <a:pt x="175" y="345"/>
                    <a:pt x="175" y="345"/>
                  </a:cubicBezTo>
                  <a:cubicBezTo>
                    <a:pt x="181" y="351"/>
                    <a:pt x="181" y="351"/>
                    <a:pt x="181" y="351"/>
                  </a:cubicBezTo>
                  <a:cubicBezTo>
                    <a:pt x="205" y="352"/>
                    <a:pt x="205" y="352"/>
                    <a:pt x="205" y="352"/>
                  </a:cubicBezTo>
                  <a:cubicBezTo>
                    <a:pt x="213" y="367"/>
                    <a:pt x="213" y="367"/>
                    <a:pt x="213" y="367"/>
                  </a:cubicBezTo>
                  <a:cubicBezTo>
                    <a:pt x="238" y="366"/>
                    <a:pt x="238" y="366"/>
                    <a:pt x="238" y="366"/>
                  </a:cubicBezTo>
                  <a:cubicBezTo>
                    <a:pt x="241" y="362"/>
                    <a:pt x="241" y="362"/>
                    <a:pt x="241" y="362"/>
                  </a:cubicBezTo>
                  <a:cubicBezTo>
                    <a:pt x="241" y="362"/>
                    <a:pt x="279" y="367"/>
                    <a:pt x="281" y="353"/>
                  </a:cubicBezTo>
                  <a:cubicBezTo>
                    <a:pt x="283" y="339"/>
                    <a:pt x="263" y="350"/>
                    <a:pt x="259" y="352"/>
                  </a:cubicBezTo>
                  <a:close/>
                  <a:moveTo>
                    <a:pt x="285" y="272"/>
                  </a:moveTo>
                  <a:cubicBezTo>
                    <a:pt x="276" y="268"/>
                    <a:pt x="272" y="276"/>
                    <a:pt x="277" y="279"/>
                  </a:cubicBezTo>
                  <a:cubicBezTo>
                    <a:pt x="284" y="284"/>
                    <a:pt x="294" y="276"/>
                    <a:pt x="285" y="272"/>
                  </a:cubicBezTo>
                  <a:close/>
                  <a:moveTo>
                    <a:pt x="79" y="186"/>
                  </a:moveTo>
                  <a:cubicBezTo>
                    <a:pt x="65" y="192"/>
                    <a:pt x="65" y="192"/>
                    <a:pt x="65" y="192"/>
                  </a:cubicBezTo>
                  <a:cubicBezTo>
                    <a:pt x="58" y="192"/>
                    <a:pt x="58" y="192"/>
                    <a:pt x="58" y="192"/>
                  </a:cubicBezTo>
                  <a:cubicBezTo>
                    <a:pt x="47" y="207"/>
                    <a:pt x="47" y="207"/>
                    <a:pt x="47" y="207"/>
                  </a:cubicBezTo>
                  <a:cubicBezTo>
                    <a:pt x="66" y="224"/>
                    <a:pt x="66" y="224"/>
                    <a:pt x="66" y="224"/>
                  </a:cubicBezTo>
                  <a:cubicBezTo>
                    <a:pt x="66" y="224"/>
                    <a:pt x="63" y="241"/>
                    <a:pt x="63" y="251"/>
                  </a:cubicBezTo>
                  <a:cubicBezTo>
                    <a:pt x="63" y="261"/>
                    <a:pt x="78" y="267"/>
                    <a:pt x="81" y="260"/>
                  </a:cubicBezTo>
                  <a:cubicBezTo>
                    <a:pt x="84" y="253"/>
                    <a:pt x="93" y="254"/>
                    <a:pt x="93" y="254"/>
                  </a:cubicBezTo>
                  <a:cubicBezTo>
                    <a:pt x="107" y="280"/>
                    <a:pt x="107" y="280"/>
                    <a:pt x="107" y="280"/>
                  </a:cubicBezTo>
                  <a:cubicBezTo>
                    <a:pt x="113" y="262"/>
                    <a:pt x="113" y="262"/>
                    <a:pt x="113" y="262"/>
                  </a:cubicBezTo>
                  <a:cubicBezTo>
                    <a:pt x="122" y="275"/>
                    <a:pt x="122" y="275"/>
                    <a:pt x="122" y="275"/>
                  </a:cubicBezTo>
                  <a:cubicBezTo>
                    <a:pt x="138" y="281"/>
                    <a:pt x="138" y="281"/>
                    <a:pt x="138" y="281"/>
                  </a:cubicBezTo>
                  <a:cubicBezTo>
                    <a:pt x="129" y="270"/>
                    <a:pt x="129" y="270"/>
                    <a:pt x="129" y="270"/>
                  </a:cubicBezTo>
                  <a:cubicBezTo>
                    <a:pt x="133" y="265"/>
                    <a:pt x="133" y="265"/>
                    <a:pt x="133" y="265"/>
                  </a:cubicBezTo>
                  <a:cubicBezTo>
                    <a:pt x="131" y="250"/>
                    <a:pt x="131" y="250"/>
                    <a:pt x="131" y="250"/>
                  </a:cubicBezTo>
                  <a:cubicBezTo>
                    <a:pt x="131" y="250"/>
                    <a:pt x="114" y="229"/>
                    <a:pt x="117" y="221"/>
                  </a:cubicBezTo>
                  <a:cubicBezTo>
                    <a:pt x="120" y="213"/>
                    <a:pt x="143" y="232"/>
                    <a:pt x="143" y="232"/>
                  </a:cubicBezTo>
                  <a:cubicBezTo>
                    <a:pt x="152" y="228"/>
                    <a:pt x="152" y="228"/>
                    <a:pt x="152" y="228"/>
                  </a:cubicBezTo>
                  <a:cubicBezTo>
                    <a:pt x="152" y="228"/>
                    <a:pt x="141" y="221"/>
                    <a:pt x="132" y="212"/>
                  </a:cubicBezTo>
                  <a:cubicBezTo>
                    <a:pt x="123" y="203"/>
                    <a:pt x="79" y="186"/>
                    <a:pt x="79" y="186"/>
                  </a:cubicBezTo>
                  <a:close/>
                </a:path>
              </a:pathLst>
            </a:custGeom>
            <a:solidFill>
              <a:schemeClr val="accent5">
                <a:lumMod val="7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29" name="Freeform 52"/>
            <p:cNvSpPr>
              <a:spLocks/>
            </p:cNvSpPr>
            <p:nvPr/>
          </p:nvSpPr>
          <p:spPr bwMode="auto">
            <a:xfrm>
              <a:off x="4482703" y="2602706"/>
              <a:ext cx="41672" cy="63104"/>
            </a:xfrm>
            <a:custGeom>
              <a:avLst/>
              <a:gdLst>
                <a:gd name="T0" fmla="*/ 2147483647 w 100"/>
                <a:gd name="T1" fmla="*/ 2147483647 h 165"/>
                <a:gd name="T2" fmla="*/ 2147483647 w 100"/>
                <a:gd name="T3" fmla="*/ 2147483647 h 165"/>
                <a:gd name="T4" fmla="*/ 2147483647 w 100"/>
                <a:gd name="T5" fmla="*/ 2147483647 h 165"/>
                <a:gd name="T6" fmla="*/ 2147483647 w 100"/>
                <a:gd name="T7" fmla="*/ 2147483647 h 165"/>
                <a:gd name="T8" fmla="*/ 2147483647 w 100"/>
                <a:gd name="T9" fmla="*/ 2147483647 h 165"/>
                <a:gd name="T10" fmla="*/ 2147483647 w 100"/>
                <a:gd name="T11" fmla="*/ 2147483647 h 165"/>
                <a:gd name="T12" fmla="*/ 2147483647 w 100"/>
                <a:gd name="T13" fmla="*/ 2147483647 h 165"/>
                <a:gd name="T14" fmla="*/ 2147483647 w 100"/>
                <a:gd name="T15" fmla="*/ 2147483647 h 165"/>
                <a:gd name="T16" fmla="*/ 2147483647 w 100"/>
                <a:gd name="T17" fmla="*/ 2147483647 h 165"/>
                <a:gd name="T18" fmla="*/ 2147483647 w 100"/>
                <a:gd name="T19" fmla="*/ 2147483647 h 165"/>
                <a:gd name="T20" fmla="*/ 2147483647 w 100"/>
                <a:gd name="T21" fmla="*/ 2147483647 h 165"/>
                <a:gd name="T22" fmla="*/ 2147483647 w 100"/>
                <a:gd name="T23" fmla="*/ 2147483647 h 165"/>
                <a:gd name="T24" fmla="*/ 2147483647 w 100"/>
                <a:gd name="T25" fmla="*/ 2147483647 h 165"/>
                <a:gd name="T26" fmla="*/ 2147483647 w 100"/>
                <a:gd name="T27" fmla="*/ 2147483647 h 165"/>
                <a:gd name="T28" fmla="*/ 2147483647 w 100"/>
                <a:gd name="T29" fmla="*/ 2147483647 h 165"/>
                <a:gd name="T30" fmla="*/ 2147483647 w 100"/>
                <a:gd name="T31" fmla="*/ 2147483647 h 165"/>
                <a:gd name="T32" fmla="*/ 2147483647 w 100"/>
                <a:gd name="T33" fmla="*/ 2147483647 h 165"/>
                <a:gd name="T34" fmla="*/ 2147483647 w 100"/>
                <a:gd name="T35" fmla="*/ 0 h 165"/>
                <a:gd name="T36" fmla="*/ 2147483647 w 100"/>
                <a:gd name="T37" fmla="*/ 2147483647 h 165"/>
                <a:gd name="T38" fmla="*/ 2147483647 w 100"/>
                <a:gd name="T39" fmla="*/ 2147483647 h 165"/>
                <a:gd name="T40" fmla="*/ 0 w 100"/>
                <a:gd name="T41" fmla="*/ 2147483647 h 165"/>
                <a:gd name="T42" fmla="*/ 2147483647 w 100"/>
                <a:gd name="T43" fmla="*/ 2147483647 h 165"/>
                <a:gd name="T44" fmla="*/ 2147483647 w 100"/>
                <a:gd name="T45" fmla="*/ 2147483647 h 165"/>
                <a:gd name="T46" fmla="*/ 2147483647 w 100"/>
                <a:gd name="T47" fmla="*/ 2147483647 h 165"/>
                <a:gd name="T48" fmla="*/ 2147483647 w 100"/>
                <a:gd name="T49" fmla="*/ 2147483647 h 165"/>
                <a:gd name="T50" fmla="*/ 2147483647 w 100"/>
                <a:gd name="T51" fmla="*/ 2147483647 h 165"/>
                <a:gd name="T52" fmla="*/ 2147483647 w 100"/>
                <a:gd name="T53" fmla="*/ 2147483647 h 165"/>
                <a:gd name="T54" fmla="*/ 2147483647 w 100"/>
                <a:gd name="T55" fmla="*/ 2147483647 h 165"/>
                <a:gd name="T56" fmla="*/ 2147483647 w 100"/>
                <a:gd name="T57" fmla="*/ 2147483647 h 165"/>
                <a:gd name="T58" fmla="*/ 2147483647 w 100"/>
                <a:gd name="T59" fmla="*/ 2147483647 h 165"/>
                <a:gd name="T60" fmla="*/ 2147483647 w 100"/>
                <a:gd name="T61" fmla="*/ 2147483647 h 165"/>
                <a:gd name="T62" fmla="*/ 2147483647 w 100"/>
                <a:gd name="T63" fmla="*/ 2147483647 h 165"/>
                <a:gd name="T64" fmla="*/ 2147483647 w 100"/>
                <a:gd name="T65" fmla="*/ 2147483647 h 165"/>
                <a:gd name="T66" fmla="*/ 2147483647 w 100"/>
                <a:gd name="T67" fmla="*/ 2147483647 h 16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00"/>
                <a:gd name="T103" fmla="*/ 0 h 165"/>
                <a:gd name="T104" fmla="*/ 100 w 100"/>
                <a:gd name="T105" fmla="*/ 165 h 165"/>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00" h="165">
                  <a:moveTo>
                    <a:pt x="62" y="142"/>
                  </a:moveTo>
                  <a:cubicBezTo>
                    <a:pt x="63" y="135"/>
                    <a:pt x="72" y="138"/>
                    <a:pt x="72" y="138"/>
                  </a:cubicBezTo>
                  <a:cubicBezTo>
                    <a:pt x="80" y="133"/>
                    <a:pt x="80" y="133"/>
                    <a:pt x="80" y="133"/>
                  </a:cubicBezTo>
                  <a:cubicBezTo>
                    <a:pt x="80" y="119"/>
                    <a:pt x="80" y="119"/>
                    <a:pt x="80" y="119"/>
                  </a:cubicBezTo>
                  <a:cubicBezTo>
                    <a:pt x="80" y="119"/>
                    <a:pt x="90" y="117"/>
                    <a:pt x="95" y="113"/>
                  </a:cubicBezTo>
                  <a:cubicBezTo>
                    <a:pt x="100" y="109"/>
                    <a:pt x="95" y="92"/>
                    <a:pt x="95" y="92"/>
                  </a:cubicBezTo>
                  <a:cubicBezTo>
                    <a:pt x="77" y="99"/>
                    <a:pt x="77" y="99"/>
                    <a:pt x="77" y="99"/>
                  </a:cubicBezTo>
                  <a:cubicBezTo>
                    <a:pt x="77" y="85"/>
                    <a:pt x="77" y="85"/>
                    <a:pt x="77" y="85"/>
                  </a:cubicBezTo>
                  <a:cubicBezTo>
                    <a:pt x="77" y="85"/>
                    <a:pt x="69" y="84"/>
                    <a:pt x="69" y="79"/>
                  </a:cubicBezTo>
                  <a:cubicBezTo>
                    <a:pt x="69" y="74"/>
                    <a:pt x="71" y="67"/>
                    <a:pt x="71" y="67"/>
                  </a:cubicBezTo>
                  <a:cubicBezTo>
                    <a:pt x="66" y="56"/>
                    <a:pt x="66" y="56"/>
                    <a:pt x="66" y="56"/>
                  </a:cubicBezTo>
                  <a:cubicBezTo>
                    <a:pt x="68" y="41"/>
                    <a:pt x="68" y="41"/>
                    <a:pt x="68" y="41"/>
                  </a:cubicBezTo>
                  <a:cubicBezTo>
                    <a:pt x="68" y="29"/>
                    <a:pt x="68" y="29"/>
                    <a:pt x="68" y="29"/>
                  </a:cubicBezTo>
                  <a:cubicBezTo>
                    <a:pt x="64" y="19"/>
                    <a:pt x="64" y="19"/>
                    <a:pt x="64" y="19"/>
                  </a:cubicBezTo>
                  <a:cubicBezTo>
                    <a:pt x="55" y="19"/>
                    <a:pt x="55" y="19"/>
                    <a:pt x="55" y="19"/>
                  </a:cubicBezTo>
                  <a:cubicBezTo>
                    <a:pt x="47" y="4"/>
                    <a:pt x="47" y="4"/>
                    <a:pt x="47" y="4"/>
                  </a:cubicBezTo>
                  <a:cubicBezTo>
                    <a:pt x="41" y="10"/>
                    <a:pt x="41" y="10"/>
                    <a:pt x="41" y="10"/>
                  </a:cubicBezTo>
                  <a:cubicBezTo>
                    <a:pt x="23" y="0"/>
                    <a:pt x="23" y="0"/>
                    <a:pt x="23" y="0"/>
                  </a:cubicBezTo>
                  <a:cubicBezTo>
                    <a:pt x="21" y="14"/>
                    <a:pt x="21" y="14"/>
                    <a:pt x="21" y="14"/>
                  </a:cubicBezTo>
                  <a:cubicBezTo>
                    <a:pt x="15" y="19"/>
                    <a:pt x="15" y="19"/>
                    <a:pt x="15" y="19"/>
                  </a:cubicBezTo>
                  <a:cubicBezTo>
                    <a:pt x="0" y="19"/>
                    <a:pt x="0" y="19"/>
                    <a:pt x="0" y="19"/>
                  </a:cubicBezTo>
                  <a:cubicBezTo>
                    <a:pt x="9" y="25"/>
                    <a:pt x="9" y="25"/>
                    <a:pt x="9" y="25"/>
                  </a:cubicBezTo>
                  <a:cubicBezTo>
                    <a:pt x="15" y="22"/>
                    <a:pt x="15" y="22"/>
                    <a:pt x="15" y="22"/>
                  </a:cubicBezTo>
                  <a:cubicBezTo>
                    <a:pt x="17" y="32"/>
                    <a:pt x="17" y="32"/>
                    <a:pt x="17" y="32"/>
                  </a:cubicBezTo>
                  <a:cubicBezTo>
                    <a:pt x="10" y="41"/>
                    <a:pt x="10" y="41"/>
                    <a:pt x="10" y="41"/>
                  </a:cubicBezTo>
                  <a:cubicBezTo>
                    <a:pt x="14" y="45"/>
                    <a:pt x="14" y="45"/>
                    <a:pt x="14" y="45"/>
                  </a:cubicBezTo>
                  <a:cubicBezTo>
                    <a:pt x="30" y="45"/>
                    <a:pt x="30" y="45"/>
                    <a:pt x="30" y="45"/>
                  </a:cubicBezTo>
                  <a:cubicBezTo>
                    <a:pt x="30" y="45"/>
                    <a:pt x="25" y="84"/>
                    <a:pt x="24" y="96"/>
                  </a:cubicBezTo>
                  <a:cubicBezTo>
                    <a:pt x="23" y="108"/>
                    <a:pt x="12" y="124"/>
                    <a:pt x="17" y="129"/>
                  </a:cubicBezTo>
                  <a:cubicBezTo>
                    <a:pt x="22" y="134"/>
                    <a:pt x="40" y="144"/>
                    <a:pt x="40" y="144"/>
                  </a:cubicBezTo>
                  <a:cubicBezTo>
                    <a:pt x="40" y="144"/>
                    <a:pt x="37" y="164"/>
                    <a:pt x="41" y="163"/>
                  </a:cubicBezTo>
                  <a:cubicBezTo>
                    <a:pt x="45" y="162"/>
                    <a:pt x="64" y="165"/>
                    <a:pt x="64" y="165"/>
                  </a:cubicBezTo>
                  <a:cubicBezTo>
                    <a:pt x="62" y="158"/>
                    <a:pt x="62" y="158"/>
                    <a:pt x="62" y="158"/>
                  </a:cubicBezTo>
                  <a:cubicBezTo>
                    <a:pt x="62" y="158"/>
                    <a:pt x="61" y="149"/>
                    <a:pt x="62" y="142"/>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30" name="Freeform 53"/>
            <p:cNvSpPr>
              <a:spLocks/>
            </p:cNvSpPr>
            <p:nvPr/>
          </p:nvSpPr>
          <p:spPr bwMode="auto">
            <a:xfrm>
              <a:off x="4541044" y="2570560"/>
              <a:ext cx="113110" cy="60722"/>
            </a:xfrm>
            <a:custGeom>
              <a:avLst/>
              <a:gdLst>
                <a:gd name="T0" fmla="*/ 2147483647 w 267"/>
                <a:gd name="T1" fmla="*/ 2147483647 h 155"/>
                <a:gd name="T2" fmla="*/ 2147483647 w 267"/>
                <a:gd name="T3" fmla="*/ 2147483647 h 155"/>
                <a:gd name="T4" fmla="*/ 2147483647 w 267"/>
                <a:gd name="T5" fmla="*/ 2147483647 h 155"/>
                <a:gd name="T6" fmla="*/ 2147483647 w 267"/>
                <a:gd name="T7" fmla="*/ 2147483647 h 155"/>
                <a:gd name="T8" fmla="*/ 2147483647 w 267"/>
                <a:gd name="T9" fmla="*/ 2147483647 h 155"/>
                <a:gd name="T10" fmla="*/ 2147483647 w 267"/>
                <a:gd name="T11" fmla="*/ 2147483647 h 155"/>
                <a:gd name="T12" fmla="*/ 2147483647 w 267"/>
                <a:gd name="T13" fmla="*/ 2147483647 h 155"/>
                <a:gd name="T14" fmla="*/ 2147483647 w 267"/>
                <a:gd name="T15" fmla="*/ 2147483647 h 155"/>
                <a:gd name="T16" fmla="*/ 2147483647 w 267"/>
                <a:gd name="T17" fmla="*/ 2147483647 h 155"/>
                <a:gd name="T18" fmla="*/ 2147483647 w 267"/>
                <a:gd name="T19" fmla="*/ 2147483647 h 155"/>
                <a:gd name="T20" fmla="*/ 2147483647 w 267"/>
                <a:gd name="T21" fmla="*/ 2147483647 h 155"/>
                <a:gd name="T22" fmla="*/ 2147483647 w 267"/>
                <a:gd name="T23" fmla="*/ 2147483647 h 155"/>
                <a:gd name="T24" fmla="*/ 2147483647 w 267"/>
                <a:gd name="T25" fmla="*/ 0 h 155"/>
                <a:gd name="T26" fmla="*/ 0 w 267"/>
                <a:gd name="T27" fmla="*/ 2147483647 h 155"/>
                <a:gd name="T28" fmla="*/ 2147483647 w 267"/>
                <a:gd name="T29" fmla="*/ 2147483647 h 155"/>
                <a:gd name="T30" fmla="*/ 2147483647 w 267"/>
                <a:gd name="T31" fmla="*/ 2147483647 h 155"/>
                <a:gd name="T32" fmla="*/ 2147483647 w 267"/>
                <a:gd name="T33" fmla="*/ 2147483647 h 155"/>
                <a:gd name="T34" fmla="*/ 2147483647 w 267"/>
                <a:gd name="T35" fmla="*/ 2147483647 h 155"/>
                <a:gd name="T36" fmla="*/ 2147483647 w 267"/>
                <a:gd name="T37" fmla="*/ 2147483647 h 155"/>
                <a:gd name="T38" fmla="*/ 2147483647 w 267"/>
                <a:gd name="T39" fmla="*/ 2147483647 h 155"/>
                <a:gd name="T40" fmla="*/ 2147483647 w 267"/>
                <a:gd name="T41" fmla="*/ 2147483647 h 155"/>
                <a:gd name="T42" fmla="*/ 2147483647 w 267"/>
                <a:gd name="T43" fmla="*/ 2147483647 h 155"/>
                <a:gd name="T44" fmla="*/ 2147483647 w 267"/>
                <a:gd name="T45" fmla="*/ 2147483647 h 155"/>
                <a:gd name="T46" fmla="*/ 2147483647 w 267"/>
                <a:gd name="T47" fmla="*/ 2147483647 h 155"/>
                <a:gd name="T48" fmla="*/ 2147483647 w 267"/>
                <a:gd name="T49" fmla="*/ 2147483647 h 155"/>
                <a:gd name="T50" fmla="*/ 2147483647 w 267"/>
                <a:gd name="T51" fmla="*/ 2147483647 h 155"/>
                <a:gd name="T52" fmla="*/ 2147483647 w 267"/>
                <a:gd name="T53" fmla="*/ 2147483647 h 155"/>
                <a:gd name="T54" fmla="*/ 2147483647 w 267"/>
                <a:gd name="T55" fmla="*/ 2147483647 h 155"/>
                <a:gd name="T56" fmla="*/ 2147483647 w 267"/>
                <a:gd name="T57" fmla="*/ 2147483647 h 155"/>
                <a:gd name="T58" fmla="*/ 2147483647 w 267"/>
                <a:gd name="T59" fmla="*/ 2147483647 h 155"/>
                <a:gd name="T60" fmla="*/ 2147483647 w 267"/>
                <a:gd name="T61" fmla="*/ 2147483647 h 155"/>
                <a:gd name="T62" fmla="*/ 2147483647 w 267"/>
                <a:gd name="T63" fmla="*/ 2147483647 h 15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67"/>
                <a:gd name="T97" fmla="*/ 0 h 155"/>
                <a:gd name="T98" fmla="*/ 267 w 267"/>
                <a:gd name="T99" fmla="*/ 155 h 15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67" h="155">
                  <a:moveTo>
                    <a:pt x="248" y="115"/>
                  </a:moveTo>
                  <a:cubicBezTo>
                    <a:pt x="225" y="87"/>
                    <a:pt x="225" y="87"/>
                    <a:pt x="225" y="87"/>
                  </a:cubicBezTo>
                  <a:cubicBezTo>
                    <a:pt x="225" y="87"/>
                    <a:pt x="235" y="82"/>
                    <a:pt x="239" y="75"/>
                  </a:cubicBezTo>
                  <a:cubicBezTo>
                    <a:pt x="243" y="68"/>
                    <a:pt x="232" y="54"/>
                    <a:pt x="241" y="47"/>
                  </a:cubicBezTo>
                  <a:cubicBezTo>
                    <a:pt x="250" y="40"/>
                    <a:pt x="267" y="44"/>
                    <a:pt x="267" y="44"/>
                  </a:cubicBezTo>
                  <a:cubicBezTo>
                    <a:pt x="267" y="44"/>
                    <a:pt x="265" y="35"/>
                    <a:pt x="264" y="23"/>
                  </a:cubicBezTo>
                  <a:cubicBezTo>
                    <a:pt x="257" y="24"/>
                    <a:pt x="248" y="24"/>
                    <a:pt x="245" y="22"/>
                  </a:cubicBezTo>
                  <a:cubicBezTo>
                    <a:pt x="240" y="19"/>
                    <a:pt x="237" y="12"/>
                    <a:pt x="237" y="12"/>
                  </a:cubicBezTo>
                  <a:cubicBezTo>
                    <a:pt x="237" y="12"/>
                    <a:pt x="228" y="10"/>
                    <a:pt x="219" y="10"/>
                  </a:cubicBezTo>
                  <a:cubicBezTo>
                    <a:pt x="210" y="10"/>
                    <a:pt x="203" y="2"/>
                    <a:pt x="194" y="2"/>
                  </a:cubicBezTo>
                  <a:cubicBezTo>
                    <a:pt x="185" y="2"/>
                    <a:pt x="188" y="8"/>
                    <a:pt x="188" y="8"/>
                  </a:cubicBezTo>
                  <a:cubicBezTo>
                    <a:pt x="169" y="6"/>
                    <a:pt x="169" y="6"/>
                    <a:pt x="169" y="6"/>
                  </a:cubicBezTo>
                  <a:cubicBezTo>
                    <a:pt x="170" y="11"/>
                    <a:pt x="170" y="11"/>
                    <a:pt x="170" y="11"/>
                  </a:cubicBezTo>
                  <a:cubicBezTo>
                    <a:pt x="170" y="11"/>
                    <a:pt x="164" y="10"/>
                    <a:pt x="157" y="12"/>
                  </a:cubicBezTo>
                  <a:cubicBezTo>
                    <a:pt x="150" y="14"/>
                    <a:pt x="151" y="30"/>
                    <a:pt x="140" y="29"/>
                  </a:cubicBezTo>
                  <a:cubicBezTo>
                    <a:pt x="129" y="28"/>
                    <a:pt x="118" y="23"/>
                    <a:pt x="118" y="23"/>
                  </a:cubicBezTo>
                  <a:cubicBezTo>
                    <a:pt x="105" y="22"/>
                    <a:pt x="105" y="22"/>
                    <a:pt x="105" y="22"/>
                  </a:cubicBezTo>
                  <a:cubicBezTo>
                    <a:pt x="92" y="17"/>
                    <a:pt x="92" y="17"/>
                    <a:pt x="92" y="17"/>
                  </a:cubicBezTo>
                  <a:cubicBezTo>
                    <a:pt x="92" y="17"/>
                    <a:pt x="97" y="26"/>
                    <a:pt x="84" y="26"/>
                  </a:cubicBezTo>
                  <a:cubicBezTo>
                    <a:pt x="71" y="26"/>
                    <a:pt x="62" y="21"/>
                    <a:pt x="62" y="21"/>
                  </a:cubicBezTo>
                  <a:cubicBezTo>
                    <a:pt x="46" y="14"/>
                    <a:pt x="46" y="14"/>
                    <a:pt x="46" y="14"/>
                  </a:cubicBezTo>
                  <a:cubicBezTo>
                    <a:pt x="39" y="21"/>
                    <a:pt x="39" y="21"/>
                    <a:pt x="39" y="21"/>
                  </a:cubicBezTo>
                  <a:cubicBezTo>
                    <a:pt x="39" y="21"/>
                    <a:pt x="22" y="22"/>
                    <a:pt x="22" y="18"/>
                  </a:cubicBezTo>
                  <a:cubicBezTo>
                    <a:pt x="22" y="14"/>
                    <a:pt x="31" y="9"/>
                    <a:pt x="29" y="5"/>
                  </a:cubicBezTo>
                  <a:cubicBezTo>
                    <a:pt x="27" y="1"/>
                    <a:pt x="17" y="1"/>
                    <a:pt x="17" y="1"/>
                  </a:cubicBezTo>
                  <a:cubicBezTo>
                    <a:pt x="10" y="0"/>
                    <a:pt x="10" y="0"/>
                    <a:pt x="10" y="0"/>
                  </a:cubicBezTo>
                  <a:cubicBezTo>
                    <a:pt x="9" y="8"/>
                    <a:pt x="9" y="8"/>
                    <a:pt x="9" y="8"/>
                  </a:cubicBezTo>
                  <a:cubicBezTo>
                    <a:pt x="0" y="16"/>
                    <a:pt x="0" y="16"/>
                    <a:pt x="0" y="16"/>
                  </a:cubicBezTo>
                  <a:cubicBezTo>
                    <a:pt x="3" y="28"/>
                    <a:pt x="3" y="28"/>
                    <a:pt x="3" y="28"/>
                  </a:cubicBezTo>
                  <a:cubicBezTo>
                    <a:pt x="12" y="33"/>
                    <a:pt x="12" y="33"/>
                    <a:pt x="12" y="33"/>
                  </a:cubicBezTo>
                  <a:cubicBezTo>
                    <a:pt x="10" y="40"/>
                    <a:pt x="10" y="40"/>
                    <a:pt x="10" y="40"/>
                  </a:cubicBezTo>
                  <a:cubicBezTo>
                    <a:pt x="23" y="47"/>
                    <a:pt x="23" y="47"/>
                    <a:pt x="23" y="47"/>
                  </a:cubicBezTo>
                  <a:cubicBezTo>
                    <a:pt x="23" y="47"/>
                    <a:pt x="28" y="53"/>
                    <a:pt x="26" y="57"/>
                  </a:cubicBezTo>
                  <a:cubicBezTo>
                    <a:pt x="24" y="61"/>
                    <a:pt x="20" y="68"/>
                    <a:pt x="20" y="68"/>
                  </a:cubicBezTo>
                  <a:cubicBezTo>
                    <a:pt x="20" y="68"/>
                    <a:pt x="9" y="65"/>
                    <a:pt x="7" y="69"/>
                  </a:cubicBezTo>
                  <a:cubicBezTo>
                    <a:pt x="5" y="73"/>
                    <a:pt x="8" y="80"/>
                    <a:pt x="8" y="80"/>
                  </a:cubicBezTo>
                  <a:cubicBezTo>
                    <a:pt x="8" y="80"/>
                    <a:pt x="11" y="88"/>
                    <a:pt x="10" y="91"/>
                  </a:cubicBezTo>
                  <a:cubicBezTo>
                    <a:pt x="9" y="93"/>
                    <a:pt x="5" y="94"/>
                    <a:pt x="2" y="95"/>
                  </a:cubicBezTo>
                  <a:cubicBezTo>
                    <a:pt x="2" y="95"/>
                    <a:pt x="2" y="95"/>
                    <a:pt x="2" y="95"/>
                  </a:cubicBezTo>
                  <a:cubicBezTo>
                    <a:pt x="8" y="104"/>
                    <a:pt x="8" y="104"/>
                    <a:pt x="8" y="104"/>
                  </a:cubicBezTo>
                  <a:cubicBezTo>
                    <a:pt x="13" y="104"/>
                    <a:pt x="13" y="104"/>
                    <a:pt x="13" y="104"/>
                  </a:cubicBezTo>
                  <a:cubicBezTo>
                    <a:pt x="13" y="112"/>
                    <a:pt x="13" y="112"/>
                    <a:pt x="13" y="112"/>
                  </a:cubicBezTo>
                  <a:cubicBezTo>
                    <a:pt x="25" y="121"/>
                    <a:pt x="25" y="121"/>
                    <a:pt x="25" y="121"/>
                  </a:cubicBezTo>
                  <a:cubicBezTo>
                    <a:pt x="25" y="121"/>
                    <a:pt x="36" y="128"/>
                    <a:pt x="33" y="139"/>
                  </a:cubicBezTo>
                  <a:cubicBezTo>
                    <a:pt x="32" y="142"/>
                    <a:pt x="31" y="145"/>
                    <a:pt x="29" y="147"/>
                  </a:cubicBezTo>
                  <a:cubicBezTo>
                    <a:pt x="32" y="150"/>
                    <a:pt x="36" y="154"/>
                    <a:pt x="41" y="154"/>
                  </a:cubicBezTo>
                  <a:cubicBezTo>
                    <a:pt x="49" y="154"/>
                    <a:pt x="59" y="144"/>
                    <a:pt x="59" y="144"/>
                  </a:cubicBezTo>
                  <a:cubicBezTo>
                    <a:pt x="73" y="150"/>
                    <a:pt x="73" y="150"/>
                    <a:pt x="73" y="150"/>
                  </a:cubicBezTo>
                  <a:cubicBezTo>
                    <a:pt x="79" y="138"/>
                    <a:pt x="79" y="138"/>
                    <a:pt x="79" y="138"/>
                  </a:cubicBezTo>
                  <a:cubicBezTo>
                    <a:pt x="97" y="135"/>
                    <a:pt x="97" y="135"/>
                    <a:pt x="97" y="135"/>
                  </a:cubicBezTo>
                  <a:cubicBezTo>
                    <a:pt x="97" y="135"/>
                    <a:pt x="101" y="149"/>
                    <a:pt x="109" y="149"/>
                  </a:cubicBezTo>
                  <a:cubicBezTo>
                    <a:pt x="117" y="149"/>
                    <a:pt x="123" y="146"/>
                    <a:pt x="123" y="146"/>
                  </a:cubicBezTo>
                  <a:cubicBezTo>
                    <a:pt x="123" y="146"/>
                    <a:pt x="124" y="155"/>
                    <a:pt x="132" y="154"/>
                  </a:cubicBezTo>
                  <a:cubicBezTo>
                    <a:pt x="140" y="153"/>
                    <a:pt x="145" y="146"/>
                    <a:pt x="145" y="146"/>
                  </a:cubicBezTo>
                  <a:cubicBezTo>
                    <a:pt x="155" y="154"/>
                    <a:pt x="155" y="154"/>
                    <a:pt x="155" y="154"/>
                  </a:cubicBezTo>
                  <a:cubicBezTo>
                    <a:pt x="155" y="154"/>
                    <a:pt x="169" y="153"/>
                    <a:pt x="171" y="148"/>
                  </a:cubicBezTo>
                  <a:cubicBezTo>
                    <a:pt x="173" y="143"/>
                    <a:pt x="167" y="135"/>
                    <a:pt x="167" y="135"/>
                  </a:cubicBezTo>
                  <a:cubicBezTo>
                    <a:pt x="179" y="129"/>
                    <a:pt x="179" y="129"/>
                    <a:pt x="179" y="129"/>
                  </a:cubicBezTo>
                  <a:cubicBezTo>
                    <a:pt x="188" y="114"/>
                    <a:pt x="188" y="114"/>
                    <a:pt x="188" y="114"/>
                  </a:cubicBezTo>
                  <a:cubicBezTo>
                    <a:pt x="208" y="116"/>
                    <a:pt x="208" y="116"/>
                    <a:pt x="208" y="116"/>
                  </a:cubicBezTo>
                  <a:cubicBezTo>
                    <a:pt x="216" y="106"/>
                    <a:pt x="216" y="106"/>
                    <a:pt x="216" y="106"/>
                  </a:cubicBezTo>
                  <a:cubicBezTo>
                    <a:pt x="226" y="119"/>
                    <a:pt x="226" y="119"/>
                    <a:pt x="226" y="119"/>
                  </a:cubicBezTo>
                  <a:cubicBezTo>
                    <a:pt x="226" y="119"/>
                    <a:pt x="240" y="121"/>
                    <a:pt x="249" y="120"/>
                  </a:cubicBezTo>
                  <a:cubicBezTo>
                    <a:pt x="248" y="117"/>
                    <a:pt x="248" y="115"/>
                    <a:pt x="248" y="115"/>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31" name="Freeform 54"/>
            <p:cNvSpPr>
              <a:spLocks/>
            </p:cNvSpPr>
            <p:nvPr/>
          </p:nvSpPr>
          <p:spPr bwMode="auto">
            <a:xfrm>
              <a:off x="4510088" y="2606279"/>
              <a:ext cx="46435" cy="34528"/>
            </a:xfrm>
            <a:custGeom>
              <a:avLst/>
              <a:gdLst>
                <a:gd name="T0" fmla="*/ 2147483647 w 111"/>
                <a:gd name="T1" fmla="*/ 2147483647 h 87"/>
                <a:gd name="T2" fmla="*/ 2147483647 w 111"/>
                <a:gd name="T3" fmla="*/ 2147483647 h 87"/>
                <a:gd name="T4" fmla="*/ 2147483647 w 111"/>
                <a:gd name="T5" fmla="*/ 2147483647 h 87"/>
                <a:gd name="T6" fmla="*/ 2147483647 w 111"/>
                <a:gd name="T7" fmla="*/ 2147483647 h 87"/>
                <a:gd name="T8" fmla="*/ 2147483647 w 111"/>
                <a:gd name="T9" fmla="*/ 0 h 87"/>
                <a:gd name="T10" fmla="*/ 2147483647 w 111"/>
                <a:gd name="T11" fmla="*/ 0 h 87"/>
                <a:gd name="T12" fmla="*/ 2147483647 w 111"/>
                <a:gd name="T13" fmla="*/ 2147483647 h 87"/>
                <a:gd name="T14" fmla="*/ 2147483647 w 111"/>
                <a:gd name="T15" fmla="*/ 2147483647 h 87"/>
                <a:gd name="T16" fmla="*/ 2147483647 w 111"/>
                <a:gd name="T17" fmla="*/ 2147483647 h 87"/>
                <a:gd name="T18" fmla="*/ 2147483647 w 111"/>
                <a:gd name="T19" fmla="*/ 2147483647 h 87"/>
                <a:gd name="T20" fmla="*/ 2147483647 w 111"/>
                <a:gd name="T21" fmla="*/ 2147483647 h 87"/>
                <a:gd name="T22" fmla="*/ 2147483647 w 111"/>
                <a:gd name="T23" fmla="*/ 2147483647 h 87"/>
                <a:gd name="T24" fmla="*/ 2147483647 w 111"/>
                <a:gd name="T25" fmla="*/ 2147483647 h 87"/>
                <a:gd name="T26" fmla="*/ 0 w 111"/>
                <a:gd name="T27" fmla="*/ 2147483647 h 87"/>
                <a:gd name="T28" fmla="*/ 2147483647 w 111"/>
                <a:gd name="T29" fmla="*/ 2147483647 h 87"/>
                <a:gd name="T30" fmla="*/ 2147483647 w 111"/>
                <a:gd name="T31" fmla="*/ 2147483647 h 87"/>
                <a:gd name="T32" fmla="*/ 2147483647 w 111"/>
                <a:gd name="T33" fmla="*/ 2147483647 h 87"/>
                <a:gd name="T34" fmla="*/ 2147483647 w 111"/>
                <a:gd name="T35" fmla="*/ 2147483647 h 87"/>
                <a:gd name="T36" fmla="*/ 2147483647 w 111"/>
                <a:gd name="T37" fmla="*/ 2147483647 h 87"/>
                <a:gd name="T38" fmla="*/ 2147483647 w 111"/>
                <a:gd name="T39" fmla="*/ 2147483647 h 87"/>
                <a:gd name="T40" fmla="*/ 2147483647 w 111"/>
                <a:gd name="T41" fmla="*/ 2147483647 h 87"/>
                <a:gd name="T42" fmla="*/ 2147483647 w 111"/>
                <a:gd name="T43" fmla="*/ 2147483647 h 87"/>
                <a:gd name="T44" fmla="*/ 2147483647 w 111"/>
                <a:gd name="T45" fmla="*/ 2147483647 h 87"/>
                <a:gd name="T46" fmla="*/ 2147483647 w 111"/>
                <a:gd name="T47" fmla="*/ 2147483647 h 87"/>
                <a:gd name="T48" fmla="*/ 2147483647 w 111"/>
                <a:gd name="T49" fmla="*/ 2147483647 h 87"/>
                <a:gd name="T50" fmla="*/ 2147483647 w 111"/>
                <a:gd name="T51" fmla="*/ 2147483647 h 87"/>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11"/>
                <a:gd name="T79" fmla="*/ 0 h 87"/>
                <a:gd name="T80" fmla="*/ 111 w 111"/>
                <a:gd name="T81" fmla="*/ 87 h 87"/>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11" h="87">
                  <a:moveTo>
                    <a:pt x="100" y="26"/>
                  </a:moveTo>
                  <a:cubicBezTo>
                    <a:pt x="88" y="17"/>
                    <a:pt x="88" y="17"/>
                    <a:pt x="88" y="17"/>
                  </a:cubicBezTo>
                  <a:cubicBezTo>
                    <a:pt x="88" y="9"/>
                    <a:pt x="88" y="9"/>
                    <a:pt x="88" y="9"/>
                  </a:cubicBezTo>
                  <a:cubicBezTo>
                    <a:pt x="83" y="9"/>
                    <a:pt x="83" y="9"/>
                    <a:pt x="83" y="9"/>
                  </a:cubicBezTo>
                  <a:cubicBezTo>
                    <a:pt x="77" y="0"/>
                    <a:pt x="77" y="0"/>
                    <a:pt x="77" y="0"/>
                  </a:cubicBezTo>
                  <a:cubicBezTo>
                    <a:pt x="77" y="0"/>
                    <a:pt x="76" y="0"/>
                    <a:pt x="76" y="0"/>
                  </a:cubicBezTo>
                  <a:cubicBezTo>
                    <a:pt x="50" y="2"/>
                    <a:pt x="50" y="2"/>
                    <a:pt x="50" y="2"/>
                  </a:cubicBezTo>
                  <a:cubicBezTo>
                    <a:pt x="46" y="6"/>
                    <a:pt x="46" y="6"/>
                    <a:pt x="46" y="6"/>
                  </a:cubicBezTo>
                  <a:cubicBezTo>
                    <a:pt x="33" y="6"/>
                    <a:pt x="33" y="6"/>
                    <a:pt x="33" y="6"/>
                  </a:cubicBezTo>
                  <a:cubicBezTo>
                    <a:pt x="33" y="6"/>
                    <a:pt x="37" y="14"/>
                    <a:pt x="30" y="14"/>
                  </a:cubicBezTo>
                  <a:cubicBezTo>
                    <a:pt x="23" y="14"/>
                    <a:pt x="18" y="14"/>
                    <a:pt x="18" y="14"/>
                  </a:cubicBezTo>
                  <a:cubicBezTo>
                    <a:pt x="13" y="22"/>
                    <a:pt x="13" y="22"/>
                    <a:pt x="13" y="22"/>
                  </a:cubicBezTo>
                  <a:cubicBezTo>
                    <a:pt x="2" y="26"/>
                    <a:pt x="2" y="26"/>
                    <a:pt x="2" y="26"/>
                  </a:cubicBezTo>
                  <a:cubicBezTo>
                    <a:pt x="0" y="41"/>
                    <a:pt x="0" y="41"/>
                    <a:pt x="0" y="41"/>
                  </a:cubicBezTo>
                  <a:cubicBezTo>
                    <a:pt x="5" y="52"/>
                    <a:pt x="5" y="52"/>
                    <a:pt x="5" y="52"/>
                  </a:cubicBezTo>
                  <a:cubicBezTo>
                    <a:pt x="5" y="52"/>
                    <a:pt x="3" y="59"/>
                    <a:pt x="3" y="64"/>
                  </a:cubicBezTo>
                  <a:cubicBezTo>
                    <a:pt x="3" y="69"/>
                    <a:pt x="11" y="70"/>
                    <a:pt x="11" y="70"/>
                  </a:cubicBezTo>
                  <a:cubicBezTo>
                    <a:pt x="11" y="84"/>
                    <a:pt x="11" y="84"/>
                    <a:pt x="11" y="84"/>
                  </a:cubicBezTo>
                  <a:cubicBezTo>
                    <a:pt x="29" y="77"/>
                    <a:pt x="29" y="77"/>
                    <a:pt x="29" y="77"/>
                  </a:cubicBezTo>
                  <a:cubicBezTo>
                    <a:pt x="29" y="77"/>
                    <a:pt x="30" y="80"/>
                    <a:pt x="31" y="84"/>
                  </a:cubicBezTo>
                  <a:cubicBezTo>
                    <a:pt x="36" y="79"/>
                    <a:pt x="36" y="79"/>
                    <a:pt x="36" y="79"/>
                  </a:cubicBezTo>
                  <a:cubicBezTo>
                    <a:pt x="36" y="79"/>
                    <a:pt x="56" y="87"/>
                    <a:pt x="60" y="81"/>
                  </a:cubicBezTo>
                  <a:cubicBezTo>
                    <a:pt x="64" y="75"/>
                    <a:pt x="63" y="70"/>
                    <a:pt x="63" y="70"/>
                  </a:cubicBezTo>
                  <a:cubicBezTo>
                    <a:pt x="63" y="70"/>
                    <a:pt x="82" y="74"/>
                    <a:pt x="90" y="66"/>
                  </a:cubicBezTo>
                  <a:cubicBezTo>
                    <a:pt x="98" y="58"/>
                    <a:pt x="105" y="55"/>
                    <a:pt x="108" y="44"/>
                  </a:cubicBezTo>
                  <a:cubicBezTo>
                    <a:pt x="111" y="33"/>
                    <a:pt x="100" y="26"/>
                    <a:pt x="100" y="26"/>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32" name="Freeform 55"/>
            <p:cNvSpPr>
              <a:spLocks/>
            </p:cNvSpPr>
            <p:nvPr/>
          </p:nvSpPr>
          <p:spPr bwMode="auto">
            <a:xfrm>
              <a:off x="4612482" y="2481262"/>
              <a:ext cx="59531" cy="61913"/>
            </a:xfrm>
            <a:custGeom>
              <a:avLst/>
              <a:gdLst>
                <a:gd name="T0" fmla="*/ 0 w 143"/>
                <a:gd name="T1" fmla="*/ 2147483647 h 158"/>
                <a:gd name="T2" fmla="*/ 2147483647 w 143"/>
                <a:gd name="T3" fmla="*/ 2147483647 h 158"/>
                <a:gd name="T4" fmla="*/ 2147483647 w 143"/>
                <a:gd name="T5" fmla="*/ 2147483647 h 158"/>
                <a:gd name="T6" fmla="*/ 2147483647 w 143"/>
                <a:gd name="T7" fmla="*/ 2147483647 h 158"/>
                <a:gd name="T8" fmla="*/ 2147483647 w 143"/>
                <a:gd name="T9" fmla="*/ 2147483647 h 158"/>
                <a:gd name="T10" fmla="*/ 2147483647 w 143"/>
                <a:gd name="T11" fmla="*/ 2147483647 h 158"/>
                <a:gd name="T12" fmla="*/ 2147483647 w 143"/>
                <a:gd name="T13" fmla="*/ 2147483647 h 158"/>
                <a:gd name="T14" fmla="*/ 2147483647 w 143"/>
                <a:gd name="T15" fmla="*/ 2147483647 h 158"/>
                <a:gd name="T16" fmla="*/ 2147483647 w 143"/>
                <a:gd name="T17" fmla="*/ 2147483647 h 158"/>
                <a:gd name="T18" fmla="*/ 2147483647 w 143"/>
                <a:gd name="T19" fmla="*/ 2147483647 h 158"/>
                <a:gd name="T20" fmla="*/ 2147483647 w 143"/>
                <a:gd name="T21" fmla="*/ 2147483647 h 158"/>
                <a:gd name="T22" fmla="*/ 2147483647 w 143"/>
                <a:gd name="T23" fmla="*/ 2147483647 h 158"/>
                <a:gd name="T24" fmla="*/ 2147483647 w 143"/>
                <a:gd name="T25" fmla="*/ 2147483647 h 158"/>
                <a:gd name="T26" fmla="*/ 2147483647 w 143"/>
                <a:gd name="T27" fmla="*/ 2147483647 h 158"/>
                <a:gd name="T28" fmla="*/ 2147483647 w 143"/>
                <a:gd name="T29" fmla="*/ 2147483647 h 158"/>
                <a:gd name="T30" fmla="*/ 2147483647 w 143"/>
                <a:gd name="T31" fmla="*/ 2147483647 h 158"/>
                <a:gd name="T32" fmla="*/ 2147483647 w 143"/>
                <a:gd name="T33" fmla="*/ 2147483647 h 158"/>
                <a:gd name="T34" fmla="*/ 2147483647 w 143"/>
                <a:gd name="T35" fmla="*/ 2147483647 h 158"/>
                <a:gd name="T36" fmla="*/ 2147483647 w 143"/>
                <a:gd name="T37" fmla="*/ 2147483647 h 158"/>
                <a:gd name="T38" fmla="*/ 2147483647 w 143"/>
                <a:gd name="T39" fmla="*/ 2147483647 h 158"/>
                <a:gd name="T40" fmla="*/ 2147483647 w 143"/>
                <a:gd name="T41" fmla="*/ 2147483647 h 158"/>
                <a:gd name="T42" fmla="*/ 2147483647 w 143"/>
                <a:gd name="T43" fmla="*/ 2147483647 h 158"/>
                <a:gd name="T44" fmla="*/ 2147483647 w 143"/>
                <a:gd name="T45" fmla="*/ 2147483647 h 158"/>
                <a:gd name="T46" fmla="*/ 2147483647 w 143"/>
                <a:gd name="T47" fmla="*/ 2147483647 h 158"/>
                <a:gd name="T48" fmla="*/ 2147483647 w 143"/>
                <a:gd name="T49" fmla="*/ 2147483647 h 158"/>
                <a:gd name="T50" fmla="*/ 2147483647 w 143"/>
                <a:gd name="T51" fmla="*/ 2147483647 h 158"/>
                <a:gd name="T52" fmla="*/ 2147483647 w 143"/>
                <a:gd name="T53" fmla="*/ 2147483647 h 158"/>
                <a:gd name="T54" fmla="*/ 2147483647 w 143"/>
                <a:gd name="T55" fmla="*/ 2147483647 h 158"/>
                <a:gd name="T56" fmla="*/ 2147483647 w 143"/>
                <a:gd name="T57" fmla="*/ 2147483647 h 158"/>
                <a:gd name="T58" fmla="*/ 2147483647 w 143"/>
                <a:gd name="T59" fmla="*/ 2147483647 h 158"/>
                <a:gd name="T60" fmla="*/ 2147483647 w 143"/>
                <a:gd name="T61" fmla="*/ 2147483647 h 158"/>
                <a:gd name="T62" fmla="*/ 2147483647 w 143"/>
                <a:gd name="T63" fmla="*/ 2147483647 h 158"/>
                <a:gd name="T64" fmla="*/ 2147483647 w 143"/>
                <a:gd name="T65" fmla="*/ 2147483647 h 158"/>
                <a:gd name="T66" fmla="*/ 2147483647 w 143"/>
                <a:gd name="T67" fmla="*/ 2147483647 h 158"/>
                <a:gd name="T68" fmla="*/ 2147483647 w 143"/>
                <a:gd name="T69" fmla="*/ 2147483647 h 158"/>
                <a:gd name="T70" fmla="*/ 2147483647 w 143"/>
                <a:gd name="T71" fmla="*/ 2147483647 h 158"/>
                <a:gd name="T72" fmla="*/ 0 w 143"/>
                <a:gd name="T73" fmla="*/ 2147483647 h 158"/>
                <a:gd name="T74" fmla="*/ 0 w 143"/>
                <a:gd name="T75" fmla="*/ 2147483647 h 15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43"/>
                <a:gd name="T115" fmla="*/ 0 h 158"/>
                <a:gd name="T116" fmla="*/ 143 w 143"/>
                <a:gd name="T117" fmla="*/ 158 h 15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43" h="158">
                  <a:moveTo>
                    <a:pt x="0" y="11"/>
                  </a:moveTo>
                  <a:cubicBezTo>
                    <a:pt x="17" y="14"/>
                    <a:pt x="24" y="30"/>
                    <a:pt x="24" y="30"/>
                  </a:cubicBezTo>
                  <a:cubicBezTo>
                    <a:pt x="23" y="40"/>
                    <a:pt x="23" y="40"/>
                    <a:pt x="23" y="40"/>
                  </a:cubicBezTo>
                  <a:cubicBezTo>
                    <a:pt x="38" y="49"/>
                    <a:pt x="38" y="49"/>
                    <a:pt x="38" y="49"/>
                  </a:cubicBezTo>
                  <a:cubicBezTo>
                    <a:pt x="44" y="63"/>
                    <a:pt x="44" y="63"/>
                    <a:pt x="44" y="63"/>
                  </a:cubicBezTo>
                  <a:cubicBezTo>
                    <a:pt x="52" y="64"/>
                    <a:pt x="52" y="64"/>
                    <a:pt x="52" y="64"/>
                  </a:cubicBezTo>
                  <a:cubicBezTo>
                    <a:pt x="54" y="74"/>
                    <a:pt x="54" y="74"/>
                    <a:pt x="54" y="74"/>
                  </a:cubicBezTo>
                  <a:cubicBezTo>
                    <a:pt x="54" y="74"/>
                    <a:pt x="70" y="75"/>
                    <a:pt x="71" y="84"/>
                  </a:cubicBezTo>
                  <a:cubicBezTo>
                    <a:pt x="72" y="93"/>
                    <a:pt x="69" y="106"/>
                    <a:pt x="69" y="106"/>
                  </a:cubicBezTo>
                  <a:cubicBezTo>
                    <a:pt x="74" y="109"/>
                    <a:pt x="74" y="109"/>
                    <a:pt x="74" y="109"/>
                  </a:cubicBezTo>
                  <a:cubicBezTo>
                    <a:pt x="74" y="109"/>
                    <a:pt x="67" y="122"/>
                    <a:pt x="67" y="129"/>
                  </a:cubicBezTo>
                  <a:cubicBezTo>
                    <a:pt x="67" y="136"/>
                    <a:pt x="73" y="143"/>
                    <a:pt x="73" y="143"/>
                  </a:cubicBezTo>
                  <a:cubicBezTo>
                    <a:pt x="73" y="143"/>
                    <a:pt x="72" y="151"/>
                    <a:pt x="75" y="158"/>
                  </a:cubicBezTo>
                  <a:cubicBezTo>
                    <a:pt x="92" y="155"/>
                    <a:pt x="92" y="155"/>
                    <a:pt x="92" y="155"/>
                  </a:cubicBezTo>
                  <a:cubicBezTo>
                    <a:pt x="92" y="155"/>
                    <a:pt x="88" y="145"/>
                    <a:pt x="88" y="141"/>
                  </a:cubicBezTo>
                  <a:cubicBezTo>
                    <a:pt x="88" y="137"/>
                    <a:pt x="104" y="129"/>
                    <a:pt x="104" y="129"/>
                  </a:cubicBezTo>
                  <a:cubicBezTo>
                    <a:pt x="113" y="120"/>
                    <a:pt x="113" y="120"/>
                    <a:pt x="113" y="120"/>
                  </a:cubicBezTo>
                  <a:cubicBezTo>
                    <a:pt x="113" y="120"/>
                    <a:pt x="98" y="110"/>
                    <a:pt x="97" y="106"/>
                  </a:cubicBezTo>
                  <a:cubicBezTo>
                    <a:pt x="96" y="102"/>
                    <a:pt x="113" y="102"/>
                    <a:pt x="113" y="102"/>
                  </a:cubicBezTo>
                  <a:cubicBezTo>
                    <a:pt x="113" y="102"/>
                    <a:pt x="119" y="110"/>
                    <a:pt x="126" y="109"/>
                  </a:cubicBezTo>
                  <a:cubicBezTo>
                    <a:pt x="133" y="108"/>
                    <a:pt x="143" y="104"/>
                    <a:pt x="143" y="104"/>
                  </a:cubicBezTo>
                  <a:cubicBezTo>
                    <a:pt x="143" y="104"/>
                    <a:pt x="142" y="90"/>
                    <a:pt x="141" y="83"/>
                  </a:cubicBezTo>
                  <a:cubicBezTo>
                    <a:pt x="140" y="76"/>
                    <a:pt x="127" y="79"/>
                    <a:pt x="120" y="77"/>
                  </a:cubicBezTo>
                  <a:cubicBezTo>
                    <a:pt x="113" y="75"/>
                    <a:pt x="122" y="61"/>
                    <a:pt x="122" y="61"/>
                  </a:cubicBezTo>
                  <a:cubicBezTo>
                    <a:pt x="117" y="56"/>
                    <a:pt x="117" y="56"/>
                    <a:pt x="117" y="56"/>
                  </a:cubicBezTo>
                  <a:cubicBezTo>
                    <a:pt x="117" y="56"/>
                    <a:pt x="108" y="58"/>
                    <a:pt x="105" y="58"/>
                  </a:cubicBezTo>
                  <a:cubicBezTo>
                    <a:pt x="102" y="58"/>
                    <a:pt x="105" y="43"/>
                    <a:pt x="105" y="43"/>
                  </a:cubicBezTo>
                  <a:cubicBezTo>
                    <a:pt x="105" y="43"/>
                    <a:pt x="114" y="34"/>
                    <a:pt x="103" y="26"/>
                  </a:cubicBezTo>
                  <a:cubicBezTo>
                    <a:pt x="92" y="18"/>
                    <a:pt x="83" y="24"/>
                    <a:pt x="83" y="24"/>
                  </a:cubicBezTo>
                  <a:cubicBezTo>
                    <a:pt x="83" y="24"/>
                    <a:pt x="83" y="17"/>
                    <a:pt x="78" y="13"/>
                  </a:cubicBezTo>
                  <a:cubicBezTo>
                    <a:pt x="73" y="9"/>
                    <a:pt x="66" y="12"/>
                    <a:pt x="57" y="12"/>
                  </a:cubicBezTo>
                  <a:cubicBezTo>
                    <a:pt x="48" y="12"/>
                    <a:pt x="52" y="7"/>
                    <a:pt x="52" y="7"/>
                  </a:cubicBezTo>
                  <a:cubicBezTo>
                    <a:pt x="48" y="9"/>
                    <a:pt x="48" y="9"/>
                    <a:pt x="48" y="9"/>
                  </a:cubicBezTo>
                  <a:cubicBezTo>
                    <a:pt x="48" y="9"/>
                    <a:pt x="42" y="0"/>
                    <a:pt x="33" y="1"/>
                  </a:cubicBezTo>
                  <a:cubicBezTo>
                    <a:pt x="24" y="2"/>
                    <a:pt x="24" y="7"/>
                    <a:pt x="18" y="8"/>
                  </a:cubicBezTo>
                  <a:cubicBezTo>
                    <a:pt x="12" y="9"/>
                    <a:pt x="2" y="3"/>
                    <a:pt x="2" y="3"/>
                  </a:cubicBezTo>
                  <a:cubicBezTo>
                    <a:pt x="0" y="11"/>
                    <a:pt x="0" y="11"/>
                    <a:pt x="0" y="11"/>
                  </a:cubicBezTo>
                  <a:cubicBezTo>
                    <a:pt x="0" y="11"/>
                    <a:pt x="0" y="11"/>
                    <a:pt x="0" y="11"/>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33" name="Freeform 56"/>
            <p:cNvSpPr>
              <a:spLocks/>
            </p:cNvSpPr>
            <p:nvPr/>
          </p:nvSpPr>
          <p:spPr bwMode="auto">
            <a:xfrm>
              <a:off x="4306491" y="2505075"/>
              <a:ext cx="5953" cy="5954"/>
            </a:xfrm>
            <a:custGeom>
              <a:avLst/>
              <a:gdLst>
                <a:gd name="T0" fmla="*/ 2147483647 w 15"/>
                <a:gd name="T1" fmla="*/ 2147483647 h 16"/>
                <a:gd name="T2" fmla="*/ 2147483647 w 15"/>
                <a:gd name="T3" fmla="*/ 2147483647 h 16"/>
                <a:gd name="T4" fmla="*/ 2147483647 w 15"/>
                <a:gd name="T5" fmla="*/ 2147483647 h 16"/>
                <a:gd name="T6" fmla="*/ 2147483647 w 15"/>
                <a:gd name="T7" fmla="*/ 2147483647 h 16"/>
                <a:gd name="T8" fmla="*/ 2147483647 w 15"/>
                <a:gd name="T9" fmla="*/ 2147483647 h 16"/>
                <a:gd name="T10" fmla="*/ 2147483647 w 15"/>
                <a:gd name="T11" fmla="*/ 0 h 16"/>
                <a:gd name="T12" fmla="*/ 2147483647 w 15"/>
                <a:gd name="T13" fmla="*/ 2147483647 h 16"/>
                <a:gd name="T14" fmla="*/ 0 60000 65536"/>
                <a:gd name="T15" fmla="*/ 0 60000 65536"/>
                <a:gd name="T16" fmla="*/ 0 60000 65536"/>
                <a:gd name="T17" fmla="*/ 0 60000 65536"/>
                <a:gd name="T18" fmla="*/ 0 60000 65536"/>
                <a:gd name="T19" fmla="*/ 0 60000 65536"/>
                <a:gd name="T20" fmla="*/ 0 60000 65536"/>
                <a:gd name="T21" fmla="*/ 0 w 15"/>
                <a:gd name="T22" fmla="*/ 0 h 16"/>
                <a:gd name="T23" fmla="*/ 15 w 15"/>
                <a:gd name="T24" fmla="*/ 16 h 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 h="16">
                  <a:moveTo>
                    <a:pt x="11" y="1"/>
                  </a:moveTo>
                  <a:cubicBezTo>
                    <a:pt x="6" y="3"/>
                    <a:pt x="0" y="11"/>
                    <a:pt x="4" y="14"/>
                  </a:cubicBezTo>
                  <a:cubicBezTo>
                    <a:pt x="8" y="16"/>
                    <a:pt x="12" y="16"/>
                    <a:pt x="12" y="16"/>
                  </a:cubicBezTo>
                  <a:cubicBezTo>
                    <a:pt x="15" y="16"/>
                    <a:pt x="15" y="16"/>
                    <a:pt x="15" y="16"/>
                  </a:cubicBezTo>
                  <a:cubicBezTo>
                    <a:pt x="15" y="14"/>
                    <a:pt x="15" y="9"/>
                    <a:pt x="15" y="6"/>
                  </a:cubicBezTo>
                  <a:cubicBezTo>
                    <a:pt x="15" y="4"/>
                    <a:pt x="14" y="2"/>
                    <a:pt x="13" y="0"/>
                  </a:cubicBezTo>
                  <a:cubicBezTo>
                    <a:pt x="12" y="0"/>
                    <a:pt x="12" y="1"/>
                    <a:pt x="11" y="1"/>
                  </a:cubicBezTo>
                  <a:close/>
                </a:path>
              </a:pathLst>
            </a:custGeom>
            <a:grp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34" name="Freeform 57"/>
            <p:cNvSpPr>
              <a:spLocks/>
            </p:cNvSpPr>
            <p:nvPr/>
          </p:nvSpPr>
          <p:spPr bwMode="auto">
            <a:xfrm>
              <a:off x="4501754" y="2484835"/>
              <a:ext cx="172640" cy="97631"/>
            </a:xfrm>
            <a:custGeom>
              <a:avLst/>
              <a:gdLst>
                <a:gd name="T0" fmla="*/ 2147483647 w 411"/>
                <a:gd name="T1" fmla="*/ 2147483647 h 248"/>
                <a:gd name="T2" fmla="*/ 2147483647 w 411"/>
                <a:gd name="T3" fmla="*/ 2147483647 h 248"/>
                <a:gd name="T4" fmla="*/ 2147483647 w 411"/>
                <a:gd name="T5" fmla="*/ 2147483647 h 248"/>
                <a:gd name="T6" fmla="*/ 2147483647 w 411"/>
                <a:gd name="T7" fmla="*/ 2147483647 h 248"/>
                <a:gd name="T8" fmla="*/ 2147483647 w 411"/>
                <a:gd name="T9" fmla="*/ 2147483647 h 248"/>
                <a:gd name="T10" fmla="*/ 2147483647 w 411"/>
                <a:gd name="T11" fmla="*/ 2147483647 h 248"/>
                <a:gd name="T12" fmla="*/ 2147483647 w 411"/>
                <a:gd name="T13" fmla="*/ 2147483647 h 248"/>
                <a:gd name="T14" fmla="*/ 2147483647 w 411"/>
                <a:gd name="T15" fmla="*/ 2147483647 h 248"/>
                <a:gd name="T16" fmla="*/ 2147483647 w 411"/>
                <a:gd name="T17" fmla="*/ 2147483647 h 248"/>
                <a:gd name="T18" fmla="*/ 2147483647 w 411"/>
                <a:gd name="T19" fmla="*/ 2147483647 h 248"/>
                <a:gd name="T20" fmla="*/ 2147483647 w 411"/>
                <a:gd name="T21" fmla="*/ 2147483647 h 248"/>
                <a:gd name="T22" fmla="*/ 2147483647 w 411"/>
                <a:gd name="T23" fmla="*/ 2147483647 h 248"/>
                <a:gd name="T24" fmla="*/ 2147483647 w 411"/>
                <a:gd name="T25" fmla="*/ 2147483647 h 248"/>
                <a:gd name="T26" fmla="*/ 2147483647 w 411"/>
                <a:gd name="T27" fmla="*/ 2147483647 h 248"/>
                <a:gd name="T28" fmla="*/ 2147483647 w 411"/>
                <a:gd name="T29" fmla="*/ 2147483647 h 248"/>
                <a:gd name="T30" fmla="*/ 2147483647 w 411"/>
                <a:gd name="T31" fmla="*/ 2147483647 h 248"/>
                <a:gd name="T32" fmla="*/ 2147483647 w 411"/>
                <a:gd name="T33" fmla="*/ 2147483647 h 248"/>
                <a:gd name="T34" fmla="*/ 2147483647 w 411"/>
                <a:gd name="T35" fmla="*/ 2147483647 h 248"/>
                <a:gd name="T36" fmla="*/ 2147483647 w 411"/>
                <a:gd name="T37" fmla="*/ 2147483647 h 248"/>
                <a:gd name="T38" fmla="*/ 2147483647 w 411"/>
                <a:gd name="T39" fmla="*/ 2147483647 h 248"/>
                <a:gd name="T40" fmla="*/ 2147483647 w 411"/>
                <a:gd name="T41" fmla="*/ 2147483647 h 248"/>
                <a:gd name="T42" fmla="*/ 2147483647 w 411"/>
                <a:gd name="T43" fmla="*/ 2147483647 h 248"/>
                <a:gd name="T44" fmla="*/ 2147483647 w 411"/>
                <a:gd name="T45" fmla="*/ 2147483647 h 248"/>
                <a:gd name="T46" fmla="*/ 2147483647 w 411"/>
                <a:gd name="T47" fmla="*/ 2147483647 h 248"/>
                <a:gd name="T48" fmla="*/ 2147483647 w 411"/>
                <a:gd name="T49" fmla="*/ 2147483647 h 248"/>
                <a:gd name="T50" fmla="*/ 2147483647 w 411"/>
                <a:gd name="T51" fmla="*/ 2147483647 h 248"/>
                <a:gd name="T52" fmla="*/ 2147483647 w 411"/>
                <a:gd name="T53" fmla="*/ 2147483647 h 248"/>
                <a:gd name="T54" fmla="*/ 2147483647 w 411"/>
                <a:gd name="T55" fmla="*/ 2147483647 h 248"/>
                <a:gd name="T56" fmla="*/ 2147483647 w 411"/>
                <a:gd name="T57" fmla="*/ 2147483647 h 248"/>
                <a:gd name="T58" fmla="*/ 2147483647 w 411"/>
                <a:gd name="T59" fmla="*/ 2147483647 h 248"/>
                <a:gd name="T60" fmla="*/ 2147483647 w 411"/>
                <a:gd name="T61" fmla="*/ 2147483647 h 248"/>
                <a:gd name="T62" fmla="*/ 2147483647 w 411"/>
                <a:gd name="T63" fmla="*/ 2147483647 h 248"/>
                <a:gd name="T64" fmla="*/ 2147483647 w 411"/>
                <a:gd name="T65" fmla="*/ 2147483647 h 248"/>
                <a:gd name="T66" fmla="*/ 2147483647 w 411"/>
                <a:gd name="T67" fmla="*/ 2147483647 h 248"/>
                <a:gd name="T68" fmla="*/ 2147483647 w 411"/>
                <a:gd name="T69" fmla="*/ 2147483647 h 248"/>
                <a:gd name="T70" fmla="*/ 2147483647 w 411"/>
                <a:gd name="T71" fmla="*/ 2147483647 h 248"/>
                <a:gd name="T72" fmla="*/ 2147483647 w 411"/>
                <a:gd name="T73" fmla="*/ 2147483647 h 248"/>
                <a:gd name="T74" fmla="*/ 2147483647 w 411"/>
                <a:gd name="T75" fmla="*/ 2147483647 h 24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11"/>
                <a:gd name="T115" fmla="*/ 0 h 248"/>
                <a:gd name="T116" fmla="*/ 411 w 411"/>
                <a:gd name="T117" fmla="*/ 248 h 24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11" h="248">
                  <a:moveTo>
                    <a:pt x="341" y="240"/>
                  </a:moveTo>
                  <a:cubicBezTo>
                    <a:pt x="344" y="242"/>
                    <a:pt x="353" y="242"/>
                    <a:pt x="360" y="241"/>
                  </a:cubicBezTo>
                  <a:cubicBezTo>
                    <a:pt x="358" y="230"/>
                    <a:pt x="359" y="216"/>
                    <a:pt x="364" y="209"/>
                  </a:cubicBezTo>
                  <a:cubicBezTo>
                    <a:pt x="373" y="197"/>
                    <a:pt x="379" y="187"/>
                    <a:pt x="379" y="187"/>
                  </a:cubicBezTo>
                  <a:cubicBezTo>
                    <a:pt x="379" y="187"/>
                    <a:pt x="411" y="197"/>
                    <a:pt x="407" y="174"/>
                  </a:cubicBezTo>
                  <a:cubicBezTo>
                    <a:pt x="404" y="158"/>
                    <a:pt x="399" y="149"/>
                    <a:pt x="396" y="146"/>
                  </a:cubicBezTo>
                  <a:cubicBezTo>
                    <a:pt x="395" y="148"/>
                    <a:pt x="391" y="152"/>
                    <a:pt x="382" y="151"/>
                  </a:cubicBezTo>
                  <a:cubicBezTo>
                    <a:pt x="370" y="150"/>
                    <a:pt x="374" y="164"/>
                    <a:pt x="353" y="161"/>
                  </a:cubicBezTo>
                  <a:cubicBezTo>
                    <a:pt x="332" y="158"/>
                    <a:pt x="336" y="135"/>
                    <a:pt x="336" y="135"/>
                  </a:cubicBezTo>
                  <a:cubicBezTo>
                    <a:pt x="336" y="135"/>
                    <a:pt x="330" y="128"/>
                    <a:pt x="330" y="121"/>
                  </a:cubicBezTo>
                  <a:cubicBezTo>
                    <a:pt x="330" y="114"/>
                    <a:pt x="337" y="101"/>
                    <a:pt x="337" y="101"/>
                  </a:cubicBezTo>
                  <a:cubicBezTo>
                    <a:pt x="332" y="98"/>
                    <a:pt x="332" y="98"/>
                    <a:pt x="332" y="98"/>
                  </a:cubicBezTo>
                  <a:cubicBezTo>
                    <a:pt x="332" y="98"/>
                    <a:pt x="335" y="85"/>
                    <a:pt x="334" y="76"/>
                  </a:cubicBezTo>
                  <a:cubicBezTo>
                    <a:pt x="333" y="67"/>
                    <a:pt x="317" y="66"/>
                    <a:pt x="317" y="66"/>
                  </a:cubicBezTo>
                  <a:cubicBezTo>
                    <a:pt x="315" y="56"/>
                    <a:pt x="315" y="56"/>
                    <a:pt x="315" y="56"/>
                  </a:cubicBezTo>
                  <a:cubicBezTo>
                    <a:pt x="307" y="55"/>
                    <a:pt x="307" y="55"/>
                    <a:pt x="307" y="55"/>
                  </a:cubicBezTo>
                  <a:cubicBezTo>
                    <a:pt x="301" y="41"/>
                    <a:pt x="301" y="41"/>
                    <a:pt x="301" y="41"/>
                  </a:cubicBezTo>
                  <a:cubicBezTo>
                    <a:pt x="286" y="32"/>
                    <a:pt x="286" y="32"/>
                    <a:pt x="286" y="32"/>
                  </a:cubicBezTo>
                  <a:cubicBezTo>
                    <a:pt x="287" y="22"/>
                    <a:pt x="287" y="22"/>
                    <a:pt x="287" y="22"/>
                  </a:cubicBezTo>
                  <a:cubicBezTo>
                    <a:pt x="287" y="22"/>
                    <a:pt x="280" y="6"/>
                    <a:pt x="263" y="3"/>
                  </a:cubicBezTo>
                  <a:cubicBezTo>
                    <a:pt x="246" y="0"/>
                    <a:pt x="248" y="18"/>
                    <a:pt x="238" y="18"/>
                  </a:cubicBezTo>
                  <a:cubicBezTo>
                    <a:pt x="228" y="18"/>
                    <a:pt x="225" y="17"/>
                    <a:pt x="225" y="17"/>
                  </a:cubicBezTo>
                  <a:cubicBezTo>
                    <a:pt x="221" y="24"/>
                    <a:pt x="221" y="24"/>
                    <a:pt x="221" y="24"/>
                  </a:cubicBezTo>
                  <a:cubicBezTo>
                    <a:pt x="204" y="21"/>
                    <a:pt x="204" y="21"/>
                    <a:pt x="204" y="21"/>
                  </a:cubicBezTo>
                  <a:cubicBezTo>
                    <a:pt x="204" y="21"/>
                    <a:pt x="204" y="30"/>
                    <a:pt x="194" y="33"/>
                  </a:cubicBezTo>
                  <a:cubicBezTo>
                    <a:pt x="184" y="36"/>
                    <a:pt x="178" y="17"/>
                    <a:pt x="172" y="16"/>
                  </a:cubicBezTo>
                  <a:cubicBezTo>
                    <a:pt x="166" y="15"/>
                    <a:pt x="151" y="23"/>
                    <a:pt x="151" y="23"/>
                  </a:cubicBezTo>
                  <a:cubicBezTo>
                    <a:pt x="145" y="18"/>
                    <a:pt x="145" y="18"/>
                    <a:pt x="145" y="18"/>
                  </a:cubicBezTo>
                  <a:cubicBezTo>
                    <a:pt x="129" y="21"/>
                    <a:pt x="129" y="21"/>
                    <a:pt x="129" y="21"/>
                  </a:cubicBezTo>
                  <a:cubicBezTo>
                    <a:pt x="129" y="21"/>
                    <a:pt x="127" y="14"/>
                    <a:pt x="123" y="14"/>
                  </a:cubicBezTo>
                  <a:cubicBezTo>
                    <a:pt x="119" y="14"/>
                    <a:pt x="110" y="14"/>
                    <a:pt x="110" y="14"/>
                  </a:cubicBezTo>
                  <a:cubicBezTo>
                    <a:pt x="110" y="14"/>
                    <a:pt x="100" y="27"/>
                    <a:pt x="90" y="28"/>
                  </a:cubicBezTo>
                  <a:cubicBezTo>
                    <a:pt x="80" y="29"/>
                    <a:pt x="71" y="29"/>
                    <a:pt x="70" y="35"/>
                  </a:cubicBezTo>
                  <a:cubicBezTo>
                    <a:pt x="69" y="41"/>
                    <a:pt x="69" y="53"/>
                    <a:pt x="69" y="53"/>
                  </a:cubicBezTo>
                  <a:cubicBezTo>
                    <a:pt x="69" y="53"/>
                    <a:pt x="72" y="65"/>
                    <a:pt x="62" y="70"/>
                  </a:cubicBezTo>
                  <a:cubicBezTo>
                    <a:pt x="52" y="75"/>
                    <a:pt x="46" y="83"/>
                    <a:pt x="46" y="83"/>
                  </a:cubicBezTo>
                  <a:cubicBezTo>
                    <a:pt x="46" y="83"/>
                    <a:pt x="51" y="91"/>
                    <a:pt x="45" y="97"/>
                  </a:cubicBezTo>
                  <a:cubicBezTo>
                    <a:pt x="39" y="103"/>
                    <a:pt x="29" y="107"/>
                    <a:pt x="29" y="107"/>
                  </a:cubicBezTo>
                  <a:cubicBezTo>
                    <a:pt x="18" y="105"/>
                    <a:pt x="18" y="105"/>
                    <a:pt x="18" y="105"/>
                  </a:cubicBezTo>
                  <a:cubicBezTo>
                    <a:pt x="16" y="114"/>
                    <a:pt x="16" y="114"/>
                    <a:pt x="16" y="114"/>
                  </a:cubicBezTo>
                  <a:cubicBezTo>
                    <a:pt x="0" y="118"/>
                    <a:pt x="0" y="118"/>
                    <a:pt x="0" y="118"/>
                  </a:cubicBezTo>
                  <a:cubicBezTo>
                    <a:pt x="1" y="119"/>
                    <a:pt x="1" y="119"/>
                    <a:pt x="1" y="119"/>
                  </a:cubicBezTo>
                  <a:cubicBezTo>
                    <a:pt x="16" y="133"/>
                    <a:pt x="16" y="133"/>
                    <a:pt x="16" y="133"/>
                  </a:cubicBezTo>
                  <a:cubicBezTo>
                    <a:pt x="22" y="131"/>
                    <a:pt x="22" y="131"/>
                    <a:pt x="22" y="131"/>
                  </a:cubicBezTo>
                  <a:cubicBezTo>
                    <a:pt x="30" y="154"/>
                    <a:pt x="30" y="154"/>
                    <a:pt x="30" y="154"/>
                  </a:cubicBezTo>
                  <a:cubicBezTo>
                    <a:pt x="30" y="154"/>
                    <a:pt x="36" y="165"/>
                    <a:pt x="38" y="160"/>
                  </a:cubicBezTo>
                  <a:cubicBezTo>
                    <a:pt x="40" y="155"/>
                    <a:pt x="52" y="156"/>
                    <a:pt x="54" y="162"/>
                  </a:cubicBezTo>
                  <a:cubicBezTo>
                    <a:pt x="56" y="168"/>
                    <a:pt x="51" y="177"/>
                    <a:pt x="51" y="177"/>
                  </a:cubicBezTo>
                  <a:cubicBezTo>
                    <a:pt x="56" y="188"/>
                    <a:pt x="56" y="188"/>
                    <a:pt x="56" y="188"/>
                  </a:cubicBezTo>
                  <a:cubicBezTo>
                    <a:pt x="72" y="190"/>
                    <a:pt x="72" y="190"/>
                    <a:pt x="72" y="190"/>
                  </a:cubicBezTo>
                  <a:cubicBezTo>
                    <a:pt x="78" y="197"/>
                    <a:pt x="78" y="197"/>
                    <a:pt x="78" y="197"/>
                  </a:cubicBezTo>
                  <a:cubicBezTo>
                    <a:pt x="94" y="190"/>
                    <a:pt x="94" y="190"/>
                    <a:pt x="94" y="190"/>
                  </a:cubicBezTo>
                  <a:cubicBezTo>
                    <a:pt x="110" y="194"/>
                    <a:pt x="110" y="194"/>
                    <a:pt x="110" y="194"/>
                  </a:cubicBezTo>
                  <a:cubicBezTo>
                    <a:pt x="107" y="200"/>
                    <a:pt x="107" y="200"/>
                    <a:pt x="107" y="200"/>
                  </a:cubicBezTo>
                  <a:cubicBezTo>
                    <a:pt x="100" y="208"/>
                    <a:pt x="100" y="208"/>
                    <a:pt x="100" y="208"/>
                  </a:cubicBezTo>
                  <a:cubicBezTo>
                    <a:pt x="107" y="212"/>
                    <a:pt x="107" y="212"/>
                    <a:pt x="107" y="212"/>
                  </a:cubicBezTo>
                  <a:cubicBezTo>
                    <a:pt x="106" y="218"/>
                    <a:pt x="106" y="218"/>
                    <a:pt x="106" y="218"/>
                  </a:cubicBezTo>
                  <a:cubicBezTo>
                    <a:pt x="113" y="219"/>
                    <a:pt x="113" y="219"/>
                    <a:pt x="113" y="219"/>
                  </a:cubicBezTo>
                  <a:cubicBezTo>
                    <a:pt x="113" y="219"/>
                    <a:pt x="123" y="219"/>
                    <a:pt x="125" y="223"/>
                  </a:cubicBezTo>
                  <a:cubicBezTo>
                    <a:pt x="127" y="227"/>
                    <a:pt x="118" y="232"/>
                    <a:pt x="118" y="236"/>
                  </a:cubicBezTo>
                  <a:cubicBezTo>
                    <a:pt x="118" y="240"/>
                    <a:pt x="135" y="239"/>
                    <a:pt x="135" y="239"/>
                  </a:cubicBezTo>
                  <a:cubicBezTo>
                    <a:pt x="142" y="232"/>
                    <a:pt x="142" y="232"/>
                    <a:pt x="142" y="232"/>
                  </a:cubicBezTo>
                  <a:cubicBezTo>
                    <a:pt x="158" y="239"/>
                    <a:pt x="158" y="239"/>
                    <a:pt x="158" y="239"/>
                  </a:cubicBezTo>
                  <a:cubicBezTo>
                    <a:pt x="158" y="239"/>
                    <a:pt x="167" y="244"/>
                    <a:pt x="180" y="244"/>
                  </a:cubicBezTo>
                  <a:cubicBezTo>
                    <a:pt x="193" y="244"/>
                    <a:pt x="188" y="235"/>
                    <a:pt x="188" y="235"/>
                  </a:cubicBezTo>
                  <a:cubicBezTo>
                    <a:pt x="201" y="240"/>
                    <a:pt x="201" y="240"/>
                    <a:pt x="201" y="240"/>
                  </a:cubicBezTo>
                  <a:cubicBezTo>
                    <a:pt x="214" y="241"/>
                    <a:pt x="214" y="241"/>
                    <a:pt x="214" y="241"/>
                  </a:cubicBezTo>
                  <a:cubicBezTo>
                    <a:pt x="214" y="241"/>
                    <a:pt x="225" y="246"/>
                    <a:pt x="236" y="247"/>
                  </a:cubicBezTo>
                  <a:cubicBezTo>
                    <a:pt x="247" y="248"/>
                    <a:pt x="246" y="232"/>
                    <a:pt x="253" y="230"/>
                  </a:cubicBezTo>
                  <a:cubicBezTo>
                    <a:pt x="260" y="228"/>
                    <a:pt x="266" y="229"/>
                    <a:pt x="266" y="229"/>
                  </a:cubicBezTo>
                  <a:cubicBezTo>
                    <a:pt x="265" y="224"/>
                    <a:pt x="265" y="224"/>
                    <a:pt x="265" y="224"/>
                  </a:cubicBezTo>
                  <a:cubicBezTo>
                    <a:pt x="284" y="226"/>
                    <a:pt x="284" y="226"/>
                    <a:pt x="284" y="226"/>
                  </a:cubicBezTo>
                  <a:cubicBezTo>
                    <a:pt x="284" y="226"/>
                    <a:pt x="281" y="220"/>
                    <a:pt x="290" y="220"/>
                  </a:cubicBezTo>
                  <a:cubicBezTo>
                    <a:pt x="299" y="220"/>
                    <a:pt x="306" y="228"/>
                    <a:pt x="315" y="228"/>
                  </a:cubicBezTo>
                  <a:cubicBezTo>
                    <a:pt x="324" y="228"/>
                    <a:pt x="333" y="230"/>
                    <a:pt x="333" y="230"/>
                  </a:cubicBezTo>
                  <a:cubicBezTo>
                    <a:pt x="333" y="230"/>
                    <a:pt x="336" y="237"/>
                    <a:pt x="341" y="240"/>
                  </a:cubicBezTo>
                  <a:close/>
                </a:path>
              </a:pathLst>
            </a:custGeom>
            <a:solidFill>
              <a:schemeClr val="accent6">
                <a:lumMod val="25000"/>
                <a:lumOff val="7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35" name="Freeform 58"/>
            <p:cNvSpPr>
              <a:spLocks/>
            </p:cNvSpPr>
            <p:nvPr/>
          </p:nvSpPr>
          <p:spPr bwMode="auto">
            <a:xfrm>
              <a:off x="4418410" y="2546748"/>
              <a:ext cx="73819" cy="59531"/>
            </a:xfrm>
            <a:custGeom>
              <a:avLst/>
              <a:gdLst>
                <a:gd name="T0" fmla="*/ 2147483647 w 173"/>
                <a:gd name="T1" fmla="*/ 2147483647 h 153"/>
                <a:gd name="T2" fmla="*/ 2147483647 w 173"/>
                <a:gd name="T3" fmla="*/ 2147483647 h 153"/>
                <a:gd name="T4" fmla="*/ 2147483647 w 173"/>
                <a:gd name="T5" fmla="*/ 2147483647 h 153"/>
                <a:gd name="T6" fmla="*/ 2147483647 w 173"/>
                <a:gd name="T7" fmla="*/ 2147483647 h 153"/>
                <a:gd name="T8" fmla="*/ 2147483647 w 173"/>
                <a:gd name="T9" fmla="*/ 2147483647 h 153"/>
                <a:gd name="T10" fmla="*/ 2147483647 w 173"/>
                <a:gd name="T11" fmla="*/ 2147483647 h 153"/>
                <a:gd name="T12" fmla="*/ 2147483647 w 173"/>
                <a:gd name="T13" fmla="*/ 2147483647 h 153"/>
                <a:gd name="T14" fmla="*/ 2147483647 w 173"/>
                <a:gd name="T15" fmla="*/ 2147483647 h 153"/>
                <a:gd name="T16" fmla="*/ 2147483647 w 173"/>
                <a:gd name="T17" fmla="*/ 2147483647 h 153"/>
                <a:gd name="T18" fmla="*/ 2147483647 w 173"/>
                <a:gd name="T19" fmla="*/ 2147483647 h 153"/>
                <a:gd name="T20" fmla="*/ 2147483647 w 173"/>
                <a:gd name="T21" fmla="*/ 2147483647 h 153"/>
                <a:gd name="T22" fmla="*/ 2147483647 w 173"/>
                <a:gd name="T23" fmla="*/ 2147483647 h 153"/>
                <a:gd name="T24" fmla="*/ 2147483647 w 173"/>
                <a:gd name="T25" fmla="*/ 2147483647 h 153"/>
                <a:gd name="T26" fmla="*/ 2147483647 w 173"/>
                <a:gd name="T27" fmla="*/ 2147483647 h 153"/>
                <a:gd name="T28" fmla="*/ 2147483647 w 173"/>
                <a:gd name="T29" fmla="*/ 2147483647 h 153"/>
                <a:gd name="T30" fmla="*/ 2147483647 w 173"/>
                <a:gd name="T31" fmla="*/ 2147483647 h 153"/>
                <a:gd name="T32" fmla="*/ 2147483647 w 173"/>
                <a:gd name="T33" fmla="*/ 2147483647 h 153"/>
                <a:gd name="T34" fmla="*/ 0 w 173"/>
                <a:gd name="T35" fmla="*/ 2147483647 h 153"/>
                <a:gd name="T36" fmla="*/ 2147483647 w 173"/>
                <a:gd name="T37" fmla="*/ 2147483647 h 153"/>
                <a:gd name="T38" fmla="*/ 2147483647 w 173"/>
                <a:gd name="T39" fmla="*/ 2147483647 h 153"/>
                <a:gd name="T40" fmla="*/ 2147483647 w 173"/>
                <a:gd name="T41" fmla="*/ 2147483647 h 153"/>
                <a:gd name="T42" fmla="*/ 2147483647 w 173"/>
                <a:gd name="T43" fmla="*/ 2147483647 h 153"/>
                <a:gd name="T44" fmla="*/ 2147483647 w 173"/>
                <a:gd name="T45" fmla="*/ 2147483647 h 153"/>
                <a:gd name="T46" fmla="*/ 2147483647 w 173"/>
                <a:gd name="T47" fmla="*/ 2147483647 h 153"/>
                <a:gd name="T48" fmla="*/ 2147483647 w 173"/>
                <a:gd name="T49" fmla="*/ 2147483647 h 153"/>
                <a:gd name="T50" fmla="*/ 2147483647 w 173"/>
                <a:gd name="T51" fmla="*/ 2147483647 h 153"/>
                <a:gd name="T52" fmla="*/ 2147483647 w 173"/>
                <a:gd name="T53" fmla="*/ 2147483647 h 153"/>
                <a:gd name="T54" fmla="*/ 2147483647 w 173"/>
                <a:gd name="T55" fmla="*/ 2147483647 h 153"/>
                <a:gd name="T56" fmla="*/ 2147483647 w 173"/>
                <a:gd name="T57" fmla="*/ 2147483647 h 153"/>
                <a:gd name="T58" fmla="*/ 2147483647 w 173"/>
                <a:gd name="T59" fmla="*/ 2147483647 h 153"/>
                <a:gd name="T60" fmla="*/ 2147483647 w 173"/>
                <a:gd name="T61" fmla="*/ 2147483647 h 153"/>
                <a:gd name="T62" fmla="*/ 2147483647 w 173"/>
                <a:gd name="T63" fmla="*/ 2147483647 h 153"/>
                <a:gd name="T64" fmla="*/ 2147483647 w 173"/>
                <a:gd name="T65" fmla="*/ 2147483647 h 153"/>
                <a:gd name="T66" fmla="*/ 2147483647 w 173"/>
                <a:gd name="T67" fmla="*/ 2147483647 h 153"/>
                <a:gd name="T68" fmla="*/ 2147483647 w 173"/>
                <a:gd name="T69" fmla="*/ 2147483647 h 153"/>
                <a:gd name="T70" fmla="*/ 2147483647 w 173"/>
                <a:gd name="T71" fmla="*/ 2147483647 h 153"/>
                <a:gd name="T72" fmla="*/ 2147483647 w 173"/>
                <a:gd name="T73" fmla="*/ 2147483647 h 153"/>
                <a:gd name="T74" fmla="*/ 2147483647 w 173"/>
                <a:gd name="T75" fmla="*/ 2147483647 h 153"/>
                <a:gd name="T76" fmla="*/ 2147483647 w 173"/>
                <a:gd name="T77" fmla="*/ 2147483647 h 153"/>
                <a:gd name="T78" fmla="*/ 2147483647 w 173"/>
                <a:gd name="T79" fmla="*/ 2147483647 h 153"/>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73"/>
                <a:gd name="T121" fmla="*/ 0 h 153"/>
                <a:gd name="T122" fmla="*/ 173 w 173"/>
                <a:gd name="T123" fmla="*/ 153 h 153"/>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73" h="153">
                  <a:moveTo>
                    <a:pt x="162" y="51"/>
                  </a:moveTo>
                  <a:cubicBezTo>
                    <a:pt x="155" y="49"/>
                    <a:pt x="151" y="52"/>
                    <a:pt x="151" y="52"/>
                  </a:cubicBezTo>
                  <a:cubicBezTo>
                    <a:pt x="151" y="41"/>
                    <a:pt x="151" y="41"/>
                    <a:pt x="151" y="41"/>
                  </a:cubicBezTo>
                  <a:cubicBezTo>
                    <a:pt x="151" y="41"/>
                    <a:pt x="163" y="27"/>
                    <a:pt x="163" y="22"/>
                  </a:cubicBezTo>
                  <a:cubicBezTo>
                    <a:pt x="163" y="17"/>
                    <a:pt x="144" y="23"/>
                    <a:pt x="144" y="23"/>
                  </a:cubicBezTo>
                  <a:cubicBezTo>
                    <a:pt x="141" y="18"/>
                    <a:pt x="141" y="18"/>
                    <a:pt x="141" y="18"/>
                  </a:cubicBezTo>
                  <a:cubicBezTo>
                    <a:pt x="136" y="19"/>
                    <a:pt x="136" y="19"/>
                    <a:pt x="136" y="19"/>
                  </a:cubicBezTo>
                  <a:cubicBezTo>
                    <a:pt x="126" y="8"/>
                    <a:pt x="126" y="8"/>
                    <a:pt x="126" y="8"/>
                  </a:cubicBezTo>
                  <a:cubicBezTo>
                    <a:pt x="126" y="8"/>
                    <a:pt x="115" y="8"/>
                    <a:pt x="109" y="7"/>
                  </a:cubicBezTo>
                  <a:cubicBezTo>
                    <a:pt x="103" y="6"/>
                    <a:pt x="96" y="8"/>
                    <a:pt x="93" y="8"/>
                  </a:cubicBezTo>
                  <a:cubicBezTo>
                    <a:pt x="90" y="8"/>
                    <a:pt x="80" y="5"/>
                    <a:pt x="80" y="5"/>
                  </a:cubicBezTo>
                  <a:cubicBezTo>
                    <a:pt x="71" y="9"/>
                    <a:pt x="71" y="9"/>
                    <a:pt x="71" y="9"/>
                  </a:cubicBezTo>
                  <a:cubicBezTo>
                    <a:pt x="58" y="2"/>
                    <a:pt x="58" y="2"/>
                    <a:pt x="58" y="2"/>
                  </a:cubicBezTo>
                  <a:cubicBezTo>
                    <a:pt x="43" y="4"/>
                    <a:pt x="43" y="4"/>
                    <a:pt x="43" y="4"/>
                  </a:cubicBezTo>
                  <a:cubicBezTo>
                    <a:pt x="28" y="8"/>
                    <a:pt x="28" y="8"/>
                    <a:pt x="28" y="8"/>
                  </a:cubicBezTo>
                  <a:cubicBezTo>
                    <a:pt x="28" y="8"/>
                    <a:pt x="16" y="0"/>
                    <a:pt x="12" y="1"/>
                  </a:cubicBezTo>
                  <a:cubicBezTo>
                    <a:pt x="8" y="2"/>
                    <a:pt x="9" y="15"/>
                    <a:pt x="9" y="15"/>
                  </a:cubicBezTo>
                  <a:cubicBezTo>
                    <a:pt x="0" y="20"/>
                    <a:pt x="0" y="20"/>
                    <a:pt x="0" y="20"/>
                  </a:cubicBezTo>
                  <a:cubicBezTo>
                    <a:pt x="7" y="27"/>
                    <a:pt x="7" y="27"/>
                    <a:pt x="7" y="27"/>
                  </a:cubicBezTo>
                  <a:cubicBezTo>
                    <a:pt x="19" y="30"/>
                    <a:pt x="19" y="30"/>
                    <a:pt x="19" y="30"/>
                  </a:cubicBezTo>
                  <a:cubicBezTo>
                    <a:pt x="18" y="39"/>
                    <a:pt x="18" y="39"/>
                    <a:pt x="18" y="39"/>
                  </a:cubicBezTo>
                  <a:cubicBezTo>
                    <a:pt x="18" y="39"/>
                    <a:pt x="23" y="39"/>
                    <a:pt x="26" y="43"/>
                  </a:cubicBezTo>
                  <a:cubicBezTo>
                    <a:pt x="29" y="47"/>
                    <a:pt x="26" y="57"/>
                    <a:pt x="26" y="57"/>
                  </a:cubicBezTo>
                  <a:cubicBezTo>
                    <a:pt x="37" y="60"/>
                    <a:pt x="37" y="60"/>
                    <a:pt x="37" y="60"/>
                  </a:cubicBezTo>
                  <a:cubicBezTo>
                    <a:pt x="47" y="80"/>
                    <a:pt x="47" y="80"/>
                    <a:pt x="47" y="80"/>
                  </a:cubicBezTo>
                  <a:cubicBezTo>
                    <a:pt x="47" y="80"/>
                    <a:pt x="51" y="84"/>
                    <a:pt x="75" y="99"/>
                  </a:cubicBezTo>
                  <a:cubicBezTo>
                    <a:pt x="90" y="108"/>
                    <a:pt x="86" y="116"/>
                    <a:pt x="81" y="120"/>
                  </a:cubicBezTo>
                  <a:cubicBezTo>
                    <a:pt x="89" y="121"/>
                    <a:pt x="89" y="121"/>
                    <a:pt x="89" y="121"/>
                  </a:cubicBezTo>
                  <a:cubicBezTo>
                    <a:pt x="89" y="121"/>
                    <a:pt x="116" y="148"/>
                    <a:pt x="125" y="153"/>
                  </a:cubicBezTo>
                  <a:cubicBezTo>
                    <a:pt x="138" y="137"/>
                    <a:pt x="138" y="137"/>
                    <a:pt x="138" y="137"/>
                  </a:cubicBezTo>
                  <a:cubicBezTo>
                    <a:pt x="138" y="137"/>
                    <a:pt x="127" y="131"/>
                    <a:pt x="124" y="128"/>
                  </a:cubicBezTo>
                  <a:cubicBezTo>
                    <a:pt x="121" y="125"/>
                    <a:pt x="125" y="118"/>
                    <a:pt x="125" y="118"/>
                  </a:cubicBezTo>
                  <a:cubicBezTo>
                    <a:pt x="130" y="118"/>
                    <a:pt x="130" y="118"/>
                    <a:pt x="130" y="118"/>
                  </a:cubicBezTo>
                  <a:cubicBezTo>
                    <a:pt x="130" y="118"/>
                    <a:pt x="136" y="107"/>
                    <a:pt x="139" y="103"/>
                  </a:cubicBezTo>
                  <a:cubicBezTo>
                    <a:pt x="142" y="99"/>
                    <a:pt x="150" y="104"/>
                    <a:pt x="150" y="104"/>
                  </a:cubicBezTo>
                  <a:cubicBezTo>
                    <a:pt x="150" y="89"/>
                    <a:pt x="150" y="89"/>
                    <a:pt x="150" y="89"/>
                  </a:cubicBezTo>
                  <a:cubicBezTo>
                    <a:pt x="150" y="89"/>
                    <a:pt x="169" y="93"/>
                    <a:pt x="171" y="86"/>
                  </a:cubicBezTo>
                  <a:cubicBezTo>
                    <a:pt x="173" y="79"/>
                    <a:pt x="159" y="66"/>
                    <a:pt x="159" y="66"/>
                  </a:cubicBezTo>
                  <a:cubicBezTo>
                    <a:pt x="173" y="64"/>
                    <a:pt x="173" y="64"/>
                    <a:pt x="173" y="64"/>
                  </a:cubicBezTo>
                  <a:cubicBezTo>
                    <a:pt x="173" y="64"/>
                    <a:pt x="169" y="53"/>
                    <a:pt x="162" y="51"/>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36" name="Freeform 59"/>
            <p:cNvSpPr>
              <a:spLocks/>
            </p:cNvSpPr>
            <p:nvPr/>
          </p:nvSpPr>
          <p:spPr bwMode="auto">
            <a:xfrm>
              <a:off x="4382691" y="2521744"/>
              <a:ext cx="104775" cy="73819"/>
            </a:xfrm>
            <a:custGeom>
              <a:avLst/>
              <a:gdLst>
                <a:gd name="T0" fmla="*/ 2147483647 w 246"/>
                <a:gd name="T1" fmla="*/ 2147483647 h 186"/>
                <a:gd name="T2" fmla="*/ 2147483647 w 246"/>
                <a:gd name="T3" fmla="*/ 2147483647 h 186"/>
                <a:gd name="T4" fmla="*/ 2147483647 w 246"/>
                <a:gd name="T5" fmla="*/ 2147483647 h 186"/>
                <a:gd name="T6" fmla="*/ 2147483647 w 246"/>
                <a:gd name="T7" fmla="*/ 2147483647 h 186"/>
                <a:gd name="T8" fmla="*/ 2147483647 w 246"/>
                <a:gd name="T9" fmla="*/ 2147483647 h 186"/>
                <a:gd name="T10" fmla="*/ 2147483647 w 246"/>
                <a:gd name="T11" fmla="*/ 2147483647 h 186"/>
                <a:gd name="T12" fmla="*/ 2147483647 w 246"/>
                <a:gd name="T13" fmla="*/ 2147483647 h 186"/>
                <a:gd name="T14" fmla="*/ 2147483647 w 246"/>
                <a:gd name="T15" fmla="*/ 2147483647 h 186"/>
                <a:gd name="T16" fmla="*/ 2147483647 w 246"/>
                <a:gd name="T17" fmla="*/ 2147483647 h 186"/>
                <a:gd name="T18" fmla="*/ 2147483647 w 246"/>
                <a:gd name="T19" fmla="*/ 2147483647 h 186"/>
                <a:gd name="T20" fmla="*/ 2147483647 w 246"/>
                <a:gd name="T21" fmla="*/ 2147483647 h 186"/>
                <a:gd name="T22" fmla="*/ 2147483647 w 246"/>
                <a:gd name="T23" fmla="*/ 2147483647 h 186"/>
                <a:gd name="T24" fmla="*/ 2147483647 w 246"/>
                <a:gd name="T25" fmla="*/ 2147483647 h 186"/>
                <a:gd name="T26" fmla="*/ 2147483647 w 246"/>
                <a:gd name="T27" fmla="*/ 2147483647 h 186"/>
                <a:gd name="T28" fmla="*/ 2147483647 w 246"/>
                <a:gd name="T29" fmla="*/ 2147483647 h 186"/>
                <a:gd name="T30" fmla="*/ 2147483647 w 246"/>
                <a:gd name="T31" fmla="*/ 2147483647 h 186"/>
                <a:gd name="T32" fmla="*/ 2147483647 w 246"/>
                <a:gd name="T33" fmla="*/ 2147483647 h 186"/>
                <a:gd name="T34" fmla="*/ 2147483647 w 246"/>
                <a:gd name="T35" fmla="*/ 2147483647 h 186"/>
                <a:gd name="T36" fmla="*/ 2147483647 w 246"/>
                <a:gd name="T37" fmla="*/ 2147483647 h 186"/>
                <a:gd name="T38" fmla="*/ 2147483647 w 246"/>
                <a:gd name="T39" fmla="*/ 2147483647 h 186"/>
                <a:gd name="T40" fmla="*/ 2147483647 w 246"/>
                <a:gd name="T41" fmla="*/ 2147483647 h 186"/>
                <a:gd name="T42" fmla="*/ 2147483647 w 246"/>
                <a:gd name="T43" fmla="*/ 2147483647 h 186"/>
                <a:gd name="T44" fmla="*/ 2147483647 w 246"/>
                <a:gd name="T45" fmla="*/ 2147483647 h 186"/>
                <a:gd name="T46" fmla="*/ 2147483647 w 246"/>
                <a:gd name="T47" fmla="*/ 2147483647 h 186"/>
                <a:gd name="T48" fmla="*/ 2147483647 w 246"/>
                <a:gd name="T49" fmla="*/ 2147483647 h 186"/>
                <a:gd name="T50" fmla="*/ 2147483647 w 246"/>
                <a:gd name="T51" fmla="*/ 2147483647 h 186"/>
                <a:gd name="T52" fmla="*/ 2147483647 w 246"/>
                <a:gd name="T53" fmla="*/ 2147483647 h 186"/>
                <a:gd name="T54" fmla="*/ 2147483647 w 246"/>
                <a:gd name="T55" fmla="*/ 2147483647 h 186"/>
                <a:gd name="T56" fmla="*/ 2147483647 w 246"/>
                <a:gd name="T57" fmla="*/ 2147483647 h 186"/>
                <a:gd name="T58" fmla="*/ 2147483647 w 246"/>
                <a:gd name="T59" fmla="*/ 2147483647 h 186"/>
                <a:gd name="T60" fmla="*/ 2147483647 w 246"/>
                <a:gd name="T61" fmla="*/ 2147483647 h 186"/>
                <a:gd name="T62" fmla="*/ 2147483647 w 246"/>
                <a:gd name="T63" fmla="*/ 2147483647 h 18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46"/>
                <a:gd name="T97" fmla="*/ 0 h 186"/>
                <a:gd name="T98" fmla="*/ 246 w 246"/>
                <a:gd name="T99" fmla="*/ 186 h 18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46" h="186">
                  <a:moveTo>
                    <a:pt x="230" y="84"/>
                  </a:moveTo>
                  <a:cubicBezTo>
                    <a:pt x="232" y="77"/>
                    <a:pt x="232" y="77"/>
                    <a:pt x="232" y="77"/>
                  </a:cubicBezTo>
                  <a:cubicBezTo>
                    <a:pt x="232" y="77"/>
                    <a:pt x="246" y="74"/>
                    <a:pt x="245" y="71"/>
                  </a:cubicBezTo>
                  <a:cubicBezTo>
                    <a:pt x="244" y="68"/>
                    <a:pt x="228" y="65"/>
                    <a:pt x="228" y="65"/>
                  </a:cubicBezTo>
                  <a:cubicBezTo>
                    <a:pt x="231" y="53"/>
                    <a:pt x="231" y="53"/>
                    <a:pt x="231" y="53"/>
                  </a:cubicBezTo>
                  <a:cubicBezTo>
                    <a:pt x="226" y="52"/>
                    <a:pt x="226" y="52"/>
                    <a:pt x="226" y="52"/>
                  </a:cubicBezTo>
                  <a:cubicBezTo>
                    <a:pt x="222" y="34"/>
                    <a:pt x="222" y="34"/>
                    <a:pt x="222" y="34"/>
                  </a:cubicBezTo>
                  <a:cubicBezTo>
                    <a:pt x="217" y="32"/>
                    <a:pt x="217" y="32"/>
                    <a:pt x="217" y="32"/>
                  </a:cubicBezTo>
                  <a:cubicBezTo>
                    <a:pt x="211" y="38"/>
                    <a:pt x="211" y="38"/>
                    <a:pt x="211" y="38"/>
                  </a:cubicBezTo>
                  <a:cubicBezTo>
                    <a:pt x="183" y="41"/>
                    <a:pt x="183" y="41"/>
                    <a:pt x="183" y="41"/>
                  </a:cubicBezTo>
                  <a:cubicBezTo>
                    <a:pt x="180" y="34"/>
                    <a:pt x="180" y="34"/>
                    <a:pt x="180" y="34"/>
                  </a:cubicBezTo>
                  <a:cubicBezTo>
                    <a:pt x="168" y="34"/>
                    <a:pt x="168" y="34"/>
                    <a:pt x="168" y="34"/>
                  </a:cubicBezTo>
                  <a:cubicBezTo>
                    <a:pt x="159" y="30"/>
                    <a:pt x="159" y="30"/>
                    <a:pt x="159" y="30"/>
                  </a:cubicBezTo>
                  <a:cubicBezTo>
                    <a:pt x="159" y="30"/>
                    <a:pt x="141" y="16"/>
                    <a:pt x="139" y="13"/>
                  </a:cubicBezTo>
                  <a:cubicBezTo>
                    <a:pt x="137" y="10"/>
                    <a:pt x="125" y="0"/>
                    <a:pt x="125" y="0"/>
                  </a:cubicBezTo>
                  <a:cubicBezTo>
                    <a:pt x="112" y="2"/>
                    <a:pt x="112" y="2"/>
                    <a:pt x="112" y="2"/>
                  </a:cubicBezTo>
                  <a:cubicBezTo>
                    <a:pt x="112" y="2"/>
                    <a:pt x="115" y="6"/>
                    <a:pt x="109" y="10"/>
                  </a:cubicBezTo>
                  <a:cubicBezTo>
                    <a:pt x="103" y="14"/>
                    <a:pt x="93" y="14"/>
                    <a:pt x="93" y="14"/>
                  </a:cubicBezTo>
                  <a:cubicBezTo>
                    <a:pt x="93" y="14"/>
                    <a:pt x="84" y="14"/>
                    <a:pt x="84" y="18"/>
                  </a:cubicBezTo>
                  <a:cubicBezTo>
                    <a:pt x="84" y="22"/>
                    <a:pt x="87" y="31"/>
                    <a:pt x="87" y="31"/>
                  </a:cubicBezTo>
                  <a:cubicBezTo>
                    <a:pt x="80" y="39"/>
                    <a:pt x="80" y="39"/>
                    <a:pt x="80" y="39"/>
                  </a:cubicBezTo>
                  <a:cubicBezTo>
                    <a:pt x="70" y="40"/>
                    <a:pt x="70" y="40"/>
                    <a:pt x="70" y="40"/>
                  </a:cubicBezTo>
                  <a:cubicBezTo>
                    <a:pt x="70" y="40"/>
                    <a:pt x="74" y="51"/>
                    <a:pt x="69" y="53"/>
                  </a:cubicBezTo>
                  <a:cubicBezTo>
                    <a:pt x="64" y="55"/>
                    <a:pt x="59" y="53"/>
                    <a:pt x="59" y="53"/>
                  </a:cubicBezTo>
                  <a:cubicBezTo>
                    <a:pt x="59" y="53"/>
                    <a:pt x="52" y="54"/>
                    <a:pt x="46" y="53"/>
                  </a:cubicBezTo>
                  <a:cubicBezTo>
                    <a:pt x="40" y="52"/>
                    <a:pt x="40" y="45"/>
                    <a:pt x="40" y="45"/>
                  </a:cubicBezTo>
                  <a:cubicBezTo>
                    <a:pt x="34" y="53"/>
                    <a:pt x="34" y="53"/>
                    <a:pt x="34" y="53"/>
                  </a:cubicBezTo>
                  <a:cubicBezTo>
                    <a:pt x="22" y="54"/>
                    <a:pt x="22" y="54"/>
                    <a:pt x="22" y="54"/>
                  </a:cubicBezTo>
                  <a:cubicBezTo>
                    <a:pt x="16" y="48"/>
                    <a:pt x="16" y="48"/>
                    <a:pt x="16" y="48"/>
                  </a:cubicBezTo>
                  <a:cubicBezTo>
                    <a:pt x="14" y="57"/>
                    <a:pt x="14" y="57"/>
                    <a:pt x="14" y="57"/>
                  </a:cubicBezTo>
                  <a:cubicBezTo>
                    <a:pt x="5" y="58"/>
                    <a:pt x="5" y="58"/>
                    <a:pt x="5" y="58"/>
                  </a:cubicBezTo>
                  <a:cubicBezTo>
                    <a:pt x="3" y="62"/>
                    <a:pt x="1" y="67"/>
                    <a:pt x="1" y="67"/>
                  </a:cubicBezTo>
                  <a:cubicBezTo>
                    <a:pt x="1" y="67"/>
                    <a:pt x="0" y="97"/>
                    <a:pt x="8" y="88"/>
                  </a:cubicBezTo>
                  <a:cubicBezTo>
                    <a:pt x="16" y="79"/>
                    <a:pt x="27" y="64"/>
                    <a:pt x="31" y="70"/>
                  </a:cubicBezTo>
                  <a:cubicBezTo>
                    <a:pt x="35" y="76"/>
                    <a:pt x="35" y="91"/>
                    <a:pt x="35" y="91"/>
                  </a:cubicBezTo>
                  <a:cubicBezTo>
                    <a:pt x="54" y="87"/>
                    <a:pt x="54" y="87"/>
                    <a:pt x="54" y="87"/>
                  </a:cubicBezTo>
                  <a:cubicBezTo>
                    <a:pt x="54" y="87"/>
                    <a:pt x="48" y="107"/>
                    <a:pt x="60" y="111"/>
                  </a:cubicBezTo>
                  <a:cubicBezTo>
                    <a:pt x="72" y="115"/>
                    <a:pt x="68" y="123"/>
                    <a:pt x="68" y="123"/>
                  </a:cubicBezTo>
                  <a:cubicBezTo>
                    <a:pt x="97" y="144"/>
                    <a:pt x="97" y="144"/>
                    <a:pt x="97" y="144"/>
                  </a:cubicBezTo>
                  <a:cubicBezTo>
                    <a:pt x="98" y="161"/>
                    <a:pt x="98" y="161"/>
                    <a:pt x="98" y="161"/>
                  </a:cubicBezTo>
                  <a:cubicBezTo>
                    <a:pt x="125" y="162"/>
                    <a:pt x="125" y="162"/>
                    <a:pt x="125" y="162"/>
                  </a:cubicBezTo>
                  <a:cubicBezTo>
                    <a:pt x="125" y="162"/>
                    <a:pt x="142" y="163"/>
                    <a:pt x="146" y="171"/>
                  </a:cubicBezTo>
                  <a:cubicBezTo>
                    <a:pt x="146" y="171"/>
                    <a:pt x="142" y="180"/>
                    <a:pt x="148" y="184"/>
                  </a:cubicBezTo>
                  <a:cubicBezTo>
                    <a:pt x="165" y="186"/>
                    <a:pt x="165" y="186"/>
                    <a:pt x="165" y="186"/>
                  </a:cubicBezTo>
                  <a:cubicBezTo>
                    <a:pt x="170" y="182"/>
                    <a:pt x="174" y="174"/>
                    <a:pt x="159" y="165"/>
                  </a:cubicBezTo>
                  <a:cubicBezTo>
                    <a:pt x="135" y="150"/>
                    <a:pt x="131" y="146"/>
                    <a:pt x="131" y="146"/>
                  </a:cubicBezTo>
                  <a:cubicBezTo>
                    <a:pt x="121" y="126"/>
                    <a:pt x="121" y="126"/>
                    <a:pt x="121" y="126"/>
                  </a:cubicBezTo>
                  <a:cubicBezTo>
                    <a:pt x="110" y="123"/>
                    <a:pt x="110" y="123"/>
                    <a:pt x="110" y="123"/>
                  </a:cubicBezTo>
                  <a:cubicBezTo>
                    <a:pt x="110" y="123"/>
                    <a:pt x="113" y="113"/>
                    <a:pt x="110" y="109"/>
                  </a:cubicBezTo>
                  <a:cubicBezTo>
                    <a:pt x="107" y="105"/>
                    <a:pt x="102" y="105"/>
                    <a:pt x="102" y="105"/>
                  </a:cubicBezTo>
                  <a:cubicBezTo>
                    <a:pt x="103" y="96"/>
                    <a:pt x="103" y="96"/>
                    <a:pt x="103" y="96"/>
                  </a:cubicBezTo>
                  <a:cubicBezTo>
                    <a:pt x="91" y="93"/>
                    <a:pt x="91" y="93"/>
                    <a:pt x="91" y="93"/>
                  </a:cubicBezTo>
                  <a:cubicBezTo>
                    <a:pt x="84" y="86"/>
                    <a:pt x="84" y="86"/>
                    <a:pt x="84" y="86"/>
                  </a:cubicBezTo>
                  <a:cubicBezTo>
                    <a:pt x="93" y="81"/>
                    <a:pt x="93" y="81"/>
                    <a:pt x="93" y="81"/>
                  </a:cubicBezTo>
                  <a:cubicBezTo>
                    <a:pt x="93" y="81"/>
                    <a:pt x="92" y="68"/>
                    <a:pt x="96" y="67"/>
                  </a:cubicBezTo>
                  <a:cubicBezTo>
                    <a:pt x="100" y="66"/>
                    <a:pt x="112" y="74"/>
                    <a:pt x="112" y="74"/>
                  </a:cubicBezTo>
                  <a:cubicBezTo>
                    <a:pt x="127" y="70"/>
                    <a:pt x="127" y="70"/>
                    <a:pt x="127" y="70"/>
                  </a:cubicBezTo>
                  <a:cubicBezTo>
                    <a:pt x="142" y="68"/>
                    <a:pt x="142" y="68"/>
                    <a:pt x="142" y="68"/>
                  </a:cubicBezTo>
                  <a:cubicBezTo>
                    <a:pt x="155" y="75"/>
                    <a:pt x="155" y="75"/>
                    <a:pt x="155" y="75"/>
                  </a:cubicBezTo>
                  <a:cubicBezTo>
                    <a:pt x="164" y="71"/>
                    <a:pt x="164" y="71"/>
                    <a:pt x="164" y="71"/>
                  </a:cubicBezTo>
                  <a:cubicBezTo>
                    <a:pt x="164" y="71"/>
                    <a:pt x="174" y="74"/>
                    <a:pt x="177" y="74"/>
                  </a:cubicBezTo>
                  <a:cubicBezTo>
                    <a:pt x="180" y="74"/>
                    <a:pt x="187" y="72"/>
                    <a:pt x="193" y="73"/>
                  </a:cubicBezTo>
                  <a:cubicBezTo>
                    <a:pt x="199" y="74"/>
                    <a:pt x="210" y="74"/>
                    <a:pt x="210" y="74"/>
                  </a:cubicBezTo>
                  <a:cubicBezTo>
                    <a:pt x="220" y="85"/>
                    <a:pt x="220" y="85"/>
                    <a:pt x="220" y="85"/>
                  </a:cubicBezTo>
                  <a:lnTo>
                    <a:pt x="230" y="84"/>
                  </a:ln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37" name="Freeform 60"/>
            <p:cNvSpPr>
              <a:spLocks/>
            </p:cNvSpPr>
            <p:nvPr/>
          </p:nvSpPr>
          <p:spPr bwMode="auto">
            <a:xfrm>
              <a:off x="4377929" y="2513410"/>
              <a:ext cx="58340" cy="30956"/>
            </a:xfrm>
            <a:custGeom>
              <a:avLst/>
              <a:gdLst>
                <a:gd name="T0" fmla="*/ 2147483647 w 138"/>
                <a:gd name="T1" fmla="*/ 2147483647 h 80"/>
                <a:gd name="T2" fmla="*/ 2147483647 w 138"/>
                <a:gd name="T3" fmla="*/ 2147483647 h 80"/>
                <a:gd name="T4" fmla="*/ 2147483647 w 138"/>
                <a:gd name="T5" fmla="*/ 2147483647 h 80"/>
                <a:gd name="T6" fmla="*/ 2147483647 w 138"/>
                <a:gd name="T7" fmla="*/ 2147483647 h 80"/>
                <a:gd name="T8" fmla="*/ 2147483647 w 138"/>
                <a:gd name="T9" fmla="*/ 2147483647 h 80"/>
                <a:gd name="T10" fmla="*/ 2147483647 w 138"/>
                <a:gd name="T11" fmla="*/ 2147483647 h 80"/>
                <a:gd name="T12" fmla="*/ 2147483647 w 138"/>
                <a:gd name="T13" fmla="*/ 2147483647 h 80"/>
                <a:gd name="T14" fmla="*/ 2147483647 w 138"/>
                <a:gd name="T15" fmla="*/ 2147483647 h 80"/>
                <a:gd name="T16" fmla="*/ 2147483647 w 138"/>
                <a:gd name="T17" fmla="*/ 2147483647 h 80"/>
                <a:gd name="T18" fmla="*/ 2147483647 w 138"/>
                <a:gd name="T19" fmla="*/ 2147483647 h 80"/>
                <a:gd name="T20" fmla="*/ 2147483647 w 138"/>
                <a:gd name="T21" fmla="*/ 2147483647 h 80"/>
                <a:gd name="T22" fmla="*/ 2147483647 w 138"/>
                <a:gd name="T23" fmla="*/ 2147483647 h 80"/>
                <a:gd name="T24" fmla="*/ 2147483647 w 138"/>
                <a:gd name="T25" fmla="*/ 2147483647 h 80"/>
                <a:gd name="T26" fmla="*/ 2147483647 w 138"/>
                <a:gd name="T27" fmla="*/ 2147483647 h 80"/>
                <a:gd name="T28" fmla="*/ 2147483647 w 138"/>
                <a:gd name="T29" fmla="*/ 2147483647 h 80"/>
                <a:gd name="T30" fmla="*/ 2147483647 w 138"/>
                <a:gd name="T31" fmla="*/ 2147483647 h 80"/>
                <a:gd name="T32" fmla="*/ 2147483647 w 138"/>
                <a:gd name="T33" fmla="*/ 2147483647 h 80"/>
                <a:gd name="T34" fmla="*/ 2147483647 w 138"/>
                <a:gd name="T35" fmla="*/ 2147483647 h 80"/>
                <a:gd name="T36" fmla="*/ 2147483647 w 138"/>
                <a:gd name="T37" fmla="*/ 2147483647 h 80"/>
                <a:gd name="T38" fmla="*/ 2147483647 w 138"/>
                <a:gd name="T39" fmla="*/ 0 h 80"/>
                <a:gd name="T40" fmla="*/ 2147483647 w 138"/>
                <a:gd name="T41" fmla="*/ 2147483647 h 80"/>
                <a:gd name="T42" fmla="*/ 2147483647 w 138"/>
                <a:gd name="T43" fmla="*/ 2147483647 h 80"/>
                <a:gd name="T44" fmla="*/ 2147483647 w 138"/>
                <a:gd name="T45" fmla="*/ 2147483647 h 80"/>
                <a:gd name="T46" fmla="*/ 2147483647 w 138"/>
                <a:gd name="T47" fmla="*/ 2147483647 h 80"/>
                <a:gd name="T48" fmla="*/ 2147483647 w 138"/>
                <a:gd name="T49" fmla="*/ 2147483647 h 80"/>
                <a:gd name="T50" fmla="*/ 2147483647 w 138"/>
                <a:gd name="T51" fmla="*/ 2147483647 h 80"/>
                <a:gd name="T52" fmla="*/ 2147483647 w 138"/>
                <a:gd name="T53" fmla="*/ 2147483647 h 80"/>
                <a:gd name="T54" fmla="*/ 2147483647 w 138"/>
                <a:gd name="T55" fmla="*/ 2147483647 h 80"/>
                <a:gd name="T56" fmla="*/ 2147483647 w 138"/>
                <a:gd name="T57" fmla="*/ 2147483647 h 80"/>
                <a:gd name="T58" fmla="*/ 2147483647 w 138"/>
                <a:gd name="T59" fmla="*/ 2147483647 h 80"/>
                <a:gd name="T60" fmla="*/ 0 w 138"/>
                <a:gd name="T61" fmla="*/ 2147483647 h 80"/>
                <a:gd name="T62" fmla="*/ 2147483647 w 138"/>
                <a:gd name="T63" fmla="*/ 2147483647 h 80"/>
                <a:gd name="T64" fmla="*/ 2147483647 w 138"/>
                <a:gd name="T65" fmla="*/ 2147483647 h 80"/>
                <a:gd name="T66" fmla="*/ 2147483647 w 138"/>
                <a:gd name="T67" fmla="*/ 2147483647 h 80"/>
                <a:gd name="T68" fmla="*/ 2147483647 w 138"/>
                <a:gd name="T69" fmla="*/ 2147483647 h 8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38"/>
                <a:gd name="T106" fmla="*/ 0 h 80"/>
                <a:gd name="T107" fmla="*/ 138 w 138"/>
                <a:gd name="T108" fmla="*/ 80 h 8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38" h="80">
                  <a:moveTo>
                    <a:pt x="18" y="80"/>
                  </a:moveTo>
                  <a:cubicBezTo>
                    <a:pt x="27" y="79"/>
                    <a:pt x="27" y="79"/>
                    <a:pt x="27" y="79"/>
                  </a:cubicBezTo>
                  <a:cubicBezTo>
                    <a:pt x="29" y="70"/>
                    <a:pt x="29" y="70"/>
                    <a:pt x="29" y="70"/>
                  </a:cubicBezTo>
                  <a:cubicBezTo>
                    <a:pt x="35" y="76"/>
                    <a:pt x="35" y="76"/>
                    <a:pt x="35" y="76"/>
                  </a:cubicBezTo>
                  <a:cubicBezTo>
                    <a:pt x="47" y="75"/>
                    <a:pt x="47" y="75"/>
                    <a:pt x="47" y="75"/>
                  </a:cubicBezTo>
                  <a:cubicBezTo>
                    <a:pt x="53" y="67"/>
                    <a:pt x="53" y="67"/>
                    <a:pt x="53" y="67"/>
                  </a:cubicBezTo>
                  <a:cubicBezTo>
                    <a:pt x="53" y="67"/>
                    <a:pt x="53" y="74"/>
                    <a:pt x="59" y="75"/>
                  </a:cubicBezTo>
                  <a:cubicBezTo>
                    <a:pt x="65" y="76"/>
                    <a:pt x="72" y="75"/>
                    <a:pt x="72" y="75"/>
                  </a:cubicBezTo>
                  <a:cubicBezTo>
                    <a:pt x="72" y="75"/>
                    <a:pt x="77" y="77"/>
                    <a:pt x="82" y="75"/>
                  </a:cubicBezTo>
                  <a:cubicBezTo>
                    <a:pt x="87" y="73"/>
                    <a:pt x="83" y="62"/>
                    <a:pt x="83" y="62"/>
                  </a:cubicBezTo>
                  <a:cubicBezTo>
                    <a:pt x="93" y="61"/>
                    <a:pt x="93" y="61"/>
                    <a:pt x="93" y="61"/>
                  </a:cubicBezTo>
                  <a:cubicBezTo>
                    <a:pt x="100" y="53"/>
                    <a:pt x="100" y="53"/>
                    <a:pt x="100" y="53"/>
                  </a:cubicBezTo>
                  <a:cubicBezTo>
                    <a:pt x="100" y="53"/>
                    <a:pt x="97" y="44"/>
                    <a:pt x="97" y="40"/>
                  </a:cubicBezTo>
                  <a:cubicBezTo>
                    <a:pt x="97" y="36"/>
                    <a:pt x="106" y="36"/>
                    <a:pt x="106" y="36"/>
                  </a:cubicBezTo>
                  <a:cubicBezTo>
                    <a:pt x="106" y="36"/>
                    <a:pt x="116" y="36"/>
                    <a:pt x="122" y="32"/>
                  </a:cubicBezTo>
                  <a:cubicBezTo>
                    <a:pt x="128" y="28"/>
                    <a:pt x="125" y="24"/>
                    <a:pt x="125" y="24"/>
                  </a:cubicBezTo>
                  <a:cubicBezTo>
                    <a:pt x="138" y="22"/>
                    <a:pt x="138" y="22"/>
                    <a:pt x="138" y="22"/>
                  </a:cubicBezTo>
                  <a:cubicBezTo>
                    <a:pt x="128" y="15"/>
                    <a:pt x="128" y="15"/>
                    <a:pt x="128" y="15"/>
                  </a:cubicBezTo>
                  <a:cubicBezTo>
                    <a:pt x="125" y="5"/>
                    <a:pt x="125" y="5"/>
                    <a:pt x="125" y="5"/>
                  </a:cubicBezTo>
                  <a:cubicBezTo>
                    <a:pt x="118" y="0"/>
                    <a:pt x="118" y="0"/>
                    <a:pt x="118" y="0"/>
                  </a:cubicBezTo>
                  <a:cubicBezTo>
                    <a:pt x="115" y="8"/>
                    <a:pt x="115" y="8"/>
                    <a:pt x="115" y="8"/>
                  </a:cubicBezTo>
                  <a:cubicBezTo>
                    <a:pt x="113" y="20"/>
                    <a:pt x="113" y="20"/>
                    <a:pt x="113" y="20"/>
                  </a:cubicBezTo>
                  <a:cubicBezTo>
                    <a:pt x="97" y="15"/>
                    <a:pt x="97" y="15"/>
                    <a:pt x="97" y="15"/>
                  </a:cubicBezTo>
                  <a:cubicBezTo>
                    <a:pt x="90" y="19"/>
                    <a:pt x="90" y="19"/>
                    <a:pt x="90" y="19"/>
                  </a:cubicBezTo>
                  <a:cubicBezTo>
                    <a:pt x="57" y="18"/>
                    <a:pt x="57" y="18"/>
                    <a:pt x="57" y="18"/>
                  </a:cubicBezTo>
                  <a:cubicBezTo>
                    <a:pt x="57" y="18"/>
                    <a:pt x="57" y="27"/>
                    <a:pt x="50" y="27"/>
                  </a:cubicBezTo>
                  <a:cubicBezTo>
                    <a:pt x="43" y="27"/>
                    <a:pt x="35" y="25"/>
                    <a:pt x="35" y="25"/>
                  </a:cubicBezTo>
                  <a:cubicBezTo>
                    <a:pt x="35" y="25"/>
                    <a:pt x="29" y="21"/>
                    <a:pt x="26" y="21"/>
                  </a:cubicBezTo>
                  <a:cubicBezTo>
                    <a:pt x="23" y="21"/>
                    <a:pt x="14" y="25"/>
                    <a:pt x="14" y="25"/>
                  </a:cubicBezTo>
                  <a:cubicBezTo>
                    <a:pt x="5" y="25"/>
                    <a:pt x="5" y="25"/>
                    <a:pt x="5" y="25"/>
                  </a:cubicBezTo>
                  <a:cubicBezTo>
                    <a:pt x="4" y="30"/>
                    <a:pt x="0" y="34"/>
                    <a:pt x="0" y="34"/>
                  </a:cubicBezTo>
                  <a:cubicBezTo>
                    <a:pt x="8" y="37"/>
                    <a:pt x="8" y="37"/>
                    <a:pt x="8" y="37"/>
                  </a:cubicBezTo>
                  <a:cubicBezTo>
                    <a:pt x="3" y="62"/>
                    <a:pt x="3" y="62"/>
                    <a:pt x="3" y="62"/>
                  </a:cubicBezTo>
                  <a:cubicBezTo>
                    <a:pt x="3" y="62"/>
                    <a:pt x="26" y="66"/>
                    <a:pt x="23" y="70"/>
                  </a:cubicBezTo>
                  <a:cubicBezTo>
                    <a:pt x="22" y="72"/>
                    <a:pt x="20" y="76"/>
                    <a:pt x="18" y="80"/>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38" name="Freeform 61"/>
            <p:cNvSpPr>
              <a:spLocks/>
            </p:cNvSpPr>
            <p:nvPr/>
          </p:nvSpPr>
          <p:spPr bwMode="auto">
            <a:xfrm>
              <a:off x="4438651" y="2458642"/>
              <a:ext cx="98822" cy="39290"/>
            </a:xfrm>
            <a:custGeom>
              <a:avLst/>
              <a:gdLst>
                <a:gd name="T0" fmla="*/ 2147483647 w 239"/>
                <a:gd name="T1" fmla="*/ 2147483647 h 98"/>
                <a:gd name="T2" fmla="*/ 2147483647 w 239"/>
                <a:gd name="T3" fmla="*/ 2147483647 h 98"/>
                <a:gd name="T4" fmla="*/ 2147483647 w 239"/>
                <a:gd name="T5" fmla="*/ 2147483647 h 98"/>
                <a:gd name="T6" fmla="*/ 2147483647 w 239"/>
                <a:gd name="T7" fmla="*/ 2147483647 h 98"/>
                <a:gd name="T8" fmla="*/ 2147483647 w 239"/>
                <a:gd name="T9" fmla="*/ 2147483647 h 98"/>
                <a:gd name="T10" fmla="*/ 2147483647 w 239"/>
                <a:gd name="T11" fmla="*/ 2147483647 h 98"/>
                <a:gd name="T12" fmla="*/ 2147483647 w 239"/>
                <a:gd name="T13" fmla="*/ 2147483647 h 98"/>
                <a:gd name="T14" fmla="*/ 2147483647 w 239"/>
                <a:gd name="T15" fmla="*/ 2147483647 h 98"/>
                <a:gd name="T16" fmla="*/ 2147483647 w 239"/>
                <a:gd name="T17" fmla="*/ 2147483647 h 98"/>
                <a:gd name="T18" fmla="*/ 2147483647 w 239"/>
                <a:gd name="T19" fmla="*/ 2147483647 h 98"/>
                <a:gd name="T20" fmla="*/ 2147483647 w 239"/>
                <a:gd name="T21" fmla="*/ 2147483647 h 98"/>
                <a:gd name="T22" fmla="*/ 2147483647 w 239"/>
                <a:gd name="T23" fmla="*/ 2147483647 h 98"/>
                <a:gd name="T24" fmla="*/ 2147483647 w 239"/>
                <a:gd name="T25" fmla="*/ 2147483647 h 98"/>
                <a:gd name="T26" fmla="*/ 2147483647 w 239"/>
                <a:gd name="T27" fmla="*/ 2147483647 h 98"/>
                <a:gd name="T28" fmla="*/ 2147483647 w 239"/>
                <a:gd name="T29" fmla="*/ 2147483647 h 98"/>
                <a:gd name="T30" fmla="*/ 2147483647 w 239"/>
                <a:gd name="T31" fmla="*/ 2147483647 h 98"/>
                <a:gd name="T32" fmla="*/ 2147483647 w 239"/>
                <a:gd name="T33" fmla="*/ 2147483647 h 98"/>
                <a:gd name="T34" fmla="*/ 2147483647 w 239"/>
                <a:gd name="T35" fmla="*/ 2147483647 h 98"/>
                <a:gd name="T36" fmla="*/ 2147483647 w 239"/>
                <a:gd name="T37" fmla="*/ 2147483647 h 98"/>
                <a:gd name="T38" fmla="*/ 2147483647 w 239"/>
                <a:gd name="T39" fmla="*/ 2147483647 h 98"/>
                <a:gd name="T40" fmla="*/ 0 w 239"/>
                <a:gd name="T41" fmla="*/ 2147483647 h 98"/>
                <a:gd name="T42" fmla="*/ 2147483647 w 239"/>
                <a:gd name="T43" fmla="*/ 2147483647 h 98"/>
                <a:gd name="T44" fmla="*/ 2147483647 w 239"/>
                <a:gd name="T45" fmla="*/ 2147483647 h 98"/>
                <a:gd name="T46" fmla="*/ 2147483647 w 239"/>
                <a:gd name="T47" fmla="*/ 2147483647 h 98"/>
                <a:gd name="T48" fmla="*/ 2147483647 w 239"/>
                <a:gd name="T49" fmla="*/ 2147483647 h 98"/>
                <a:gd name="T50" fmla="*/ 2147483647 w 239"/>
                <a:gd name="T51" fmla="*/ 2147483647 h 98"/>
                <a:gd name="T52" fmla="*/ 2147483647 w 239"/>
                <a:gd name="T53" fmla="*/ 2147483647 h 98"/>
                <a:gd name="T54" fmla="*/ 2147483647 w 239"/>
                <a:gd name="T55" fmla="*/ 2147483647 h 98"/>
                <a:gd name="T56" fmla="*/ 2147483647 w 239"/>
                <a:gd name="T57" fmla="*/ 2147483647 h 98"/>
                <a:gd name="T58" fmla="*/ 2147483647 w 239"/>
                <a:gd name="T59" fmla="*/ 2147483647 h 98"/>
                <a:gd name="T60" fmla="*/ 2147483647 w 239"/>
                <a:gd name="T61" fmla="*/ 2147483647 h 98"/>
                <a:gd name="T62" fmla="*/ 2147483647 w 239"/>
                <a:gd name="T63" fmla="*/ 2147483647 h 98"/>
                <a:gd name="T64" fmla="*/ 2147483647 w 239"/>
                <a:gd name="T65" fmla="*/ 2147483647 h 98"/>
                <a:gd name="T66" fmla="*/ 2147483647 w 239"/>
                <a:gd name="T67" fmla="*/ 2147483647 h 98"/>
                <a:gd name="T68" fmla="*/ 2147483647 w 239"/>
                <a:gd name="T69" fmla="*/ 2147483647 h 98"/>
                <a:gd name="T70" fmla="*/ 2147483647 w 239"/>
                <a:gd name="T71" fmla="*/ 2147483647 h 98"/>
                <a:gd name="T72" fmla="*/ 2147483647 w 239"/>
                <a:gd name="T73" fmla="*/ 2147483647 h 98"/>
                <a:gd name="T74" fmla="*/ 2147483647 w 239"/>
                <a:gd name="T75" fmla="*/ 2147483647 h 98"/>
                <a:gd name="T76" fmla="*/ 2147483647 w 239"/>
                <a:gd name="T77" fmla="*/ 2147483647 h 98"/>
                <a:gd name="T78" fmla="*/ 2147483647 w 239"/>
                <a:gd name="T79" fmla="*/ 2147483647 h 98"/>
                <a:gd name="T80" fmla="*/ 2147483647 w 239"/>
                <a:gd name="T81" fmla="*/ 2147483647 h 98"/>
                <a:gd name="T82" fmla="*/ 2147483647 w 239"/>
                <a:gd name="T83" fmla="*/ 2147483647 h 98"/>
                <a:gd name="T84" fmla="*/ 2147483647 w 239"/>
                <a:gd name="T85" fmla="*/ 2147483647 h 98"/>
                <a:gd name="T86" fmla="*/ 2147483647 w 239"/>
                <a:gd name="T87" fmla="*/ 2147483647 h 9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39"/>
                <a:gd name="T133" fmla="*/ 0 h 98"/>
                <a:gd name="T134" fmla="*/ 239 w 239"/>
                <a:gd name="T135" fmla="*/ 98 h 9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39" h="98">
                  <a:moveTo>
                    <a:pt x="233" y="23"/>
                  </a:moveTo>
                  <a:cubicBezTo>
                    <a:pt x="227" y="23"/>
                    <a:pt x="221" y="25"/>
                    <a:pt x="214" y="19"/>
                  </a:cubicBezTo>
                  <a:cubicBezTo>
                    <a:pt x="207" y="13"/>
                    <a:pt x="208" y="6"/>
                    <a:pt x="194" y="6"/>
                  </a:cubicBezTo>
                  <a:cubicBezTo>
                    <a:pt x="180" y="6"/>
                    <a:pt x="175" y="14"/>
                    <a:pt x="170" y="14"/>
                  </a:cubicBezTo>
                  <a:cubicBezTo>
                    <a:pt x="165" y="14"/>
                    <a:pt x="159" y="10"/>
                    <a:pt x="159" y="10"/>
                  </a:cubicBezTo>
                  <a:cubicBezTo>
                    <a:pt x="140" y="9"/>
                    <a:pt x="140" y="9"/>
                    <a:pt x="140" y="9"/>
                  </a:cubicBezTo>
                  <a:cubicBezTo>
                    <a:pt x="140" y="9"/>
                    <a:pt x="141" y="18"/>
                    <a:pt x="132" y="18"/>
                  </a:cubicBezTo>
                  <a:cubicBezTo>
                    <a:pt x="123" y="18"/>
                    <a:pt x="126" y="11"/>
                    <a:pt x="126" y="11"/>
                  </a:cubicBezTo>
                  <a:cubicBezTo>
                    <a:pt x="119" y="11"/>
                    <a:pt x="119" y="11"/>
                    <a:pt x="119" y="11"/>
                  </a:cubicBezTo>
                  <a:cubicBezTo>
                    <a:pt x="119" y="11"/>
                    <a:pt x="118" y="4"/>
                    <a:pt x="111" y="2"/>
                  </a:cubicBezTo>
                  <a:cubicBezTo>
                    <a:pt x="104" y="0"/>
                    <a:pt x="94" y="8"/>
                    <a:pt x="91" y="8"/>
                  </a:cubicBezTo>
                  <a:cubicBezTo>
                    <a:pt x="89" y="8"/>
                    <a:pt x="86" y="5"/>
                    <a:pt x="83" y="2"/>
                  </a:cubicBezTo>
                  <a:cubicBezTo>
                    <a:pt x="72" y="9"/>
                    <a:pt x="72" y="9"/>
                    <a:pt x="72" y="9"/>
                  </a:cubicBezTo>
                  <a:cubicBezTo>
                    <a:pt x="58" y="15"/>
                    <a:pt x="58" y="15"/>
                    <a:pt x="58" y="15"/>
                  </a:cubicBezTo>
                  <a:cubicBezTo>
                    <a:pt x="58" y="28"/>
                    <a:pt x="58" y="28"/>
                    <a:pt x="58" y="28"/>
                  </a:cubicBezTo>
                  <a:cubicBezTo>
                    <a:pt x="58" y="28"/>
                    <a:pt x="43" y="35"/>
                    <a:pt x="36" y="40"/>
                  </a:cubicBezTo>
                  <a:cubicBezTo>
                    <a:pt x="31" y="43"/>
                    <a:pt x="25" y="41"/>
                    <a:pt x="24" y="39"/>
                  </a:cubicBezTo>
                  <a:cubicBezTo>
                    <a:pt x="21" y="40"/>
                    <a:pt x="15" y="40"/>
                    <a:pt x="12" y="41"/>
                  </a:cubicBezTo>
                  <a:cubicBezTo>
                    <a:pt x="8" y="42"/>
                    <a:pt x="3" y="46"/>
                    <a:pt x="3" y="46"/>
                  </a:cubicBezTo>
                  <a:cubicBezTo>
                    <a:pt x="1" y="60"/>
                    <a:pt x="1" y="60"/>
                    <a:pt x="1" y="60"/>
                  </a:cubicBezTo>
                  <a:cubicBezTo>
                    <a:pt x="0" y="70"/>
                    <a:pt x="0" y="70"/>
                    <a:pt x="0" y="70"/>
                  </a:cubicBezTo>
                  <a:cubicBezTo>
                    <a:pt x="0" y="70"/>
                    <a:pt x="6" y="69"/>
                    <a:pt x="7" y="75"/>
                  </a:cubicBezTo>
                  <a:cubicBezTo>
                    <a:pt x="7" y="78"/>
                    <a:pt x="7" y="83"/>
                    <a:pt x="7" y="87"/>
                  </a:cubicBezTo>
                  <a:cubicBezTo>
                    <a:pt x="7" y="87"/>
                    <a:pt x="7" y="87"/>
                    <a:pt x="7" y="87"/>
                  </a:cubicBezTo>
                  <a:cubicBezTo>
                    <a:pt x="13" y="92"/>
                    <a:pt x="13" y="92"/>
                    <a:pt x="13" y="92"/>
                  </a:cubicBezTo>
                  <a:cubicBezTo>
                    <a:pt x="20" y="81"/>
                    <a:pt x="20" y="81"/>
                    <a:pt x="20" y="81"/>
                  </a:cubicBezTo>
                  <a:cubicBezTo>
                    <a:pt x="20" y="81"/>
                    <a:pt x="23" y="98"/>
                    <a:pt x="40" y="97"/>
                  </a:cubicBezTo>
                  <a:cubicBezTo>
                    <a:pt x="57" y="96"/>
                    <a:pt x="81" y="94"/>
                    <a:pt x="81" y="94"/>
                  </a:cubicBezTo>
                  <a:cubicBezTo>
                    <a:pt x="87" y="78"/>
                    <a:pt x="87" y="78"/>
                    <a:pt x="87" y="78"/>
                  </a:cubicBezTo>
                  <a:cubicBezTo>
                    <a:pt x="111" y="81"/>
                    <a:pt x="111" y="81"/>
                    <a:pt x="111" y="81"/>
                  </a:cubicBezTo>
                  <a:cubicBezTo>
                    <a:pt x="118" y="73"/>
                    <a:pt x="118" y="73"/>
                    <a:pt x="118" y="73"/>
                  </a:cubicBezTo>
                  <a:cubicBezTo>
                    <a:pt x="118" y="73"/>
                    <a:pt x="141" y="72"/>
                    <a:pt x="144" y="69"/>
                  </a:cubicBezTo>
                  <a:cubicBezTo>
                    <a:pt x="147" y="66"/>
                    <a:pt x="155" y="53"/>
                    <a:pt x="155" y="53"/>
                  </a:cubicBezTo>
                  <a:cubicBezTo>
                    <a:pt x="171" y="53"/>
                    <a:pt x="171" y="53"/>
                    <a:pt x="171" y="53"/>
                  </a:cubicBezTo>
                  <a:cubicBezTo>
                    <a:pt x="174" y="63"/>
                    <a:pt x="174" y="63"/>
                    <a:pt x="174" y="63"/>
                  </a:cubicBezTo>
                  <a:cubicBezTo>
                    <a:pt x="183" y="64"/>
                    <a:pt x="183" y="64"/>
                    <a:pt x="183" y="64"/>
                  </a:cubicBezTo>
                  <a:cubicBezTo>
                    <a:pt x="183" y="64"/>
                    <a:pt x="183" y="53"/>
                    <a:pt x="188" y="53"/>
                  </a:cubicBezTo>
                  <a:cubicBezTo>
                    <a:pt x="193" y="53"/>
                    <a:pt x="194" y="63"/>
                    <a:pt x="194" y="63"/>
                  </a:cubicBezTo>
                  <a:cubicBezTo>
                    <a:pt x="194" y="63"/>
                    <a:pt x="215" y="57"/>
                    <a:pt x="223" y="59"/>
                  </a:cubicBezTo>
                  <a:cubicBezTo>
                    <a:pt x="223" y="59"/>
                    <a:pt x="223" y="59"/>
                    <a:pt x="223" y="59"/>
                  </a:cubicBezTo>
                  <a:cubicBezTo>
                    <a:pt x="224" y="51"/>
                    <a:pt x="224" y="51"/>
                    <a:pt x="224" y="51"/>
                  </a:cubicBezTo>
                  <a:cubicBezTo>
                    <a:pt x="224" y="51"/>
                    <a:pt x="232" y="49"/>
                    <a:pt x="234" y="43"/>
                  </a:cubicBezTo>
                  <a:cubicBezTo>
                    <a:pt x="236" y="37"/>
                    <a:pt x="237" y="30"/>
                    <a:pt x="237" y="30"/>
                  </a:cubicBezTo>
                  <a:cubicBezTo>
                    <a:pt x="237" y="30"/>
                    <a:pt x="239" y="23"/>
                    <a:pt x="233" y="23"/>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39" name="Freeform 62"/>
            <p:cNvSpPr>
              <a:spLocks/>
            </p:cNvSpPr>
            <p:nvPr/>
          </p:nvSpPr>
          <p:spPr bwMode="auto">
            <a:xfrm>
              <a:off x="4427935" y="2480073"/>
              <a:ext cx="120253" cy="58340"/>
            </a:xfrm>
            <a:custGeom>
              <a:avLst/>
              <a:gdLst>
                <a:gd name="T0" fmla="*/ 2147483647 w 286"/>
                <a:gd name="T1" fmla="*/ 2147483647 h 148"/>
                <a:gd name="T2" fmla="*/ 2147483647 w 286"/>
                <a:gd name="T3" fmla="*/ 2147483647 h 148"/>
                <a:gd name="T4" fmla="*/ 2147483647 w 286"/>
                <a:gd name="T5" fmla="*/ 2147483647 h 148"/>
                <a:gd name="T6" fmla="*/ 2147483647 w 286"/>
                <a:gd name="T7" fmla="*/ 2147483647 h 148"/>
                <a:gd name="T8" fmla="*/ 2147483647 w 286"/>
                <a:gd name="T9" fmla="*/ 2147483647 h 148"/>
                <a:gd name="T10" fmla="*/ 2147483647 w 286"/>
                <a:gd name="T11" fmla="*/ 2147483647 h 148"/>
                <a:gd name="T12" fmla="*/ 2147483647 w 286"/>
                <a:gd name="T13" fmla="*/ 2147483647 h 148"/>
                <a:gd name="T14" fmla="*/ 0 w 286"/>
                <a:gd name="T15" fmla="*/ 2147483647 h 148"/>
                <a:gd name="T16" fmla="*/ 2147483647 w 286"/>
                <a:gd name="T17" fmla="*/ 2147483647 h 148"/>
                <a:gd name="T18" fmla="*/ 2147483647 w 286"/>
                <a:gd name="T19" fmla="*/ 2147483647 h 148"/>
                <a:gd name="T20" fmla="*/ 2147483647 w 286"/>
                <a:gd name="T21" fmla="*/ 2147483647 h 148"/>
                <a:gd name="T22" fmla="*/ 2147483647 w 286"/>
                <a:gd name="T23" fmla="*/ 2147483647 h 148"/>
                <a:gd name="T24" fmla="*/ 2147483647 w 286"/>
                <a:gd name="T25" fmla="*/ 2147483647 h 148"/>
                <a:gd name="T26" fmla="*/ 2147483647 w 286"/>
                <a:gd name="T27" fmla="*/ 2147483647 h 148"/>
                <a:gd name="T28" fmla="*/ 2147483647 w 286"/>
                <a:gd name="T29" fmla="*/ 2147483647 h 148"/>
                <a:gd name="T30" fmla="*/ 2147483647 w 286"/>
                <a:gd name="T31" fmla="*/ 2147483647 h 148"/>
                <a:gd name="T32" fmla="*/ 2147483647 w 286"/>
                <a:gd name="T33" fmla="*/ 2147483647 h 148"/>
                <a:gd name="T34" fmla="*/ 2147483647 w 286"/>
                <a:gd name="T35" fmla="*/ 2147483647 h 148"/>
                <a:gd name="T36" fmla="*/ 2147483647 w 286"/>
                <a:gd name="T37" fmla="*/ 2147483647 h 148"/>
                <a:gd name="T38" fmla="*/ 2147483647 w 286"/>
                <a:gd name="T39" fmla="*/ 2147483647 h 148"/>
                <a:gd name="T40" fmla="*/ 2147483647 w 286"/>
                <a:gd name="T41" fmla="*/ 2147483647 h 148"/>
                <a:gd name="T42" fmla="*/ 2147483647 w 286"/>
                <a:gd name="T43" fmla="*/ 2147483647 h 148"/>
                <a:gd name="T44" fmla="*/ 2147483647 w 286"/>
                <a:gd name="T45" fmla="*/ 2147483647 h 148"/>
                <a:gd name="T46" fmla="*/ 2147483647 w 286"/>
                <a:gd name="T47" fmla="*/ 2147483647 h 148"/>
                <a:gd name="T48" fmla="*/ 2147483647 w 286"/>
                <a:gd name="T49" fmla="*/ 2147483647 h 148"/>
                <a:gd name="T50" fmla="*/ 2147483647 w 286"/>
                <a:gd name="T51" fmla="*/ 2147483647 h 148"/>
                <a:gd name="T52" fmla="*/ 2147483647 w 286"/>
                <a:gd name="T53" fmla="*/ 2147483647 h 148"/>
                <a:gd name="T54" fmla="*/ 2147483647 w 286"/>
                <a:gd name="T55" fmla="*/ 2147483647 h 148"/>
                <a:gd name="T56" fmla="*/ 2147483647 w 286"/>
                <a:gd name="T57" fmla="*/ 2147483647 h 148"/>
                <a:gd name="T58" fmla="*/ 2147483647 w 286"/>
                <a:gd name="T59" fmla="*/ 2147483647 h 148"/>
                <a:gd name="T60" fmla="*/ 2147483647 w 286"/>
                <a:gd name="T61" fmla="*/ 2147483647 h 148"/>
                <a:gd name="T62" fmla="*/ 2147483647 w 286"/>
                <a:gd name="T63" fmla="*/ 2147483647 h 148"/>
                <a:gd name="T64" fmla="*/ 2147483647 w 286"/>
                <a:gd name="T65" fmla="*/ 2147483647 h 148"/>
                <a:gd name="T66" fmla="*/ 2147483647 w 286"/>
                <a:gd name="T67" fmla="*/ 2147483647 h 148"/>
                <a:gd name="T68" fmla="*/ 2147483647 w 286"/>
                <a:gd name="T69" fmla="*/ 2147483647 h 148"/>
                <a:gd name="T70" fmla="*/ 2147483647 w 286"/>
                <a:gd name="T71" fmla="*/ 2147483647 h 148"/>
                <a:gd name="T72" fmla="*/ 2147483647 w 286"/>
                <a:gd name="T73" fmla="*/ 2147483647 h 148"/>
                <a:gd name="T74" fmla="*/ 2147483647 w 286"/>
                <a:gd name="T75" fmla="*/ 0 h 148"/>
                <a:gd name="T76" fmla="*/ 2147483647 w 286"/>
                <a:gd name="T77" fmla="*/ 2147483647 h 148"/>
                <a:gd name="T78" fmla="*/ 2147483647 w 286"/>
                <a:gd name="T79" fmla="*/ 2147483647 h 148"/>
                <a:gd name="T80" fmla="*/ 2147483647 w 286"/>
                <a:gd name="T81" fmla="*/ 0 h 148"/>
                <a:gd name="T82" fmla="*/ 2147483647 w 286"/>
                <a:gd name="T83" fmla="*/ 0 h 148"/>
                <a:gd name="T84" fmla="*/ 2147483647 w 286"/>
                <a:gd name="T85" fmla="*/ 2147483647 h 148"/>
                <a:gd name="T86" fmla="*/ 2147483647 w 286"/>
                <a:gd name="T87" fmla="*/ 2147483647 h 148"/>
                <a:gd name="T88" fmla="*/ 2147483647 w 286"/>
                <a:gd name="T89" fmla="*/ 2147483647 h 148"/>
                <a:gd name="T90" fmla="*/ 2147483647 w 286"/>
                <a:gd name="T91" fmla="*/ 2147483647 h 148"/>
                <a:gd name="T92" fmla="*/ 2147483647 w 286"/>
                <a:gd name="T93" fmla="*/ 2147483647 h 148"/>
                <a:gd name="T94" fmla="*/ 2147483647 w 286"/>
                <a:gd name="T95" fmla="*/ 2147483647 h 148"/>
                <a:gd name="T96" fmla="*/ 2147483647 w 286"/>
                <a:gd name="T97" fmla="*/ 2147483647 h 148"/>
                <a:gd name="T98" fmla="*/ 2147483647 w 286"/>
                <a:gd name="T99" fmla="*/ 2147483647 h 148"/>
                <a:gd name="T100" fmla="*/ 2147483647 w 286"/>
                <a:gd name="T101" fmla="*/ 2147483647 h 148"/>
                <a:gd name="T102" fmla="*/ 2147483647 w 286"/>
                <a:gd name="T103" fmla="*/ 2147483647 h 14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86"/>
                <a:gd name="T157" fmla="*/ 0 h 148"/>
                <a:gd name="T158" fmla="*/ 286 w 286"/>
                <a:gd name="T159" fmla="*/ 148 h 14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86" h="148">
                  <a:moveTo>
                    <a:pt x="31" y="43"/>
                  </a:moveTo>
                  <a:cubicBezTo>
                    <a:pt x="16" y="43"/>
                    <a:pt x="16" y="43"/>
                    <a:pt x="16" y="43"/>
                  </a:cubicBezTo>
                  <a:cubicBezTo>
                    <a:pt x="15" y="52"/>
                    <a:pt x="15" y="52"/>
                    <a:pt x="15" y="52"/>
                  </a:cubicBezTo>
                  <a:cubicBezTo>
                    <a:pt x="23" y="53"/>
                    <a:pt x="23" y="53"/>
                    <a:pt x="23" y="53"/>
                  </a:cubicBezTo>
                  <a:cubicBezTo>
                    <a:pt x="15" y="65"/>
                    <a:pt x="15" y="65"/>
                    <a:pt x="15" y="65"/>
                  </a:cubicBezTo>
                  <a:cubicBezTo>
                    <a:pt x="15" y="79"/>
                    <a:pt x="15" y="79"/>
                    <a:pt x="15" y="79"/>
                  </a:cubicBezTo>
                  <a:cubicBezTo>
                    <a:pt x="2" y="81"/>
                    <a:pt x="2" y="81"/>
                    <a:pt x="2" y="81"/>
                  </a:cubicBezTo>
                  <a:cubicBezTo>
                    <a:pt x="0" y="85"/>
                    <a:pt x="0" y="85"/>
                    <a:pt x="0" y="85"/>
                  </a:cubicBezTo>
                  <a:cubicBezTo>
                    <a:pt x="7" y="90"/>
                    <a:pt x="7" y="90"/>
                    <a:pt x="7" y="90"/>
                  </a:cubicBezTo>
                  <a:cubicBezTo>
                    <a:pt x="10" y="100"/>
                    <a:pt x="10" y="100"/>
                    <a:pt x="10" y="100"/>
                  </a:cubicBezTo>
                  <a:cubicBezTo>
                    <a:pt x="20" y="107"/>
                    <a:pt x="20" y="107"/>
                    <a:pt x="20" y="107"/>
                  </a:cubicBezTo>
                  <a:cubicBezTo>
                    <a:pt x="20" y="107"/>
                    <a:pt x="32" y="117"/>
                    <a:pt x="34" y="120"/>
                  </a:cubicBezTo>
                  <a:cubicBezTo>
                    <a:pt x="36" y="123"/>
                    <a:pt x="54" y="137"/>
                    <a:pt x="54" y="137"/>
                  </a:cubicBezTo>
                  <a:cubicBezTo>
                    <a:pt x="63" y="141"/>
                    <a:pt x="63" y="141"/>
                    <a:pt x="63" y="141"/>
                  </a:cubicBezTo>
                  <a:cubicBezTo>
                    <a:pt x="75" y="141"/>
                    <a:pt x="75" y="141"/>
                    <a:pt x="75" y="141"/>
                  </a:cubicBezTo>
                  <a:cubicBezTo>
                    <a:pt x="78" y="148"/>
                    <a:pt x="78" y="148"/>
                    <a:pt x="78" y="148"/>
                  </a:cubicBezTo>
                  <a:cubicBezTo>
                    <a:pt x="106" y="145"/>
                    <a:pt x="106" y="145"/>
                    <a:pt x="106" y="145"/>
                  </a:cubicBezTo>
                  <a:cubicBezTo>
                    <a:pt x="112" y="139"/>
                    <a:pt x="112" y="139"/>
                    <a:pt x="112" y="139"/>
                  </a:cubicBezTo>
                  <a:cubicBezTo>
                    <a:pt x="115" y="140"/>
                    <a:pt x="115" y="140"/>
                    <a:pt x="115" y="140"/>
                  </a:cubicBezTo>
                  <a:cubicBezTo>
                    <a:pt x="118" y="136"/>
                    <a:pt x="118" y="136"/>
                    <a:pt x="118" y="136"/>
                  </a:cubicBezTo>
                  <a:cubicBezTo>
                    <a:pt x="133" y="136"/>
                    <a:pt x="133" y="136"/>
                    <a:pt x="133" y="136"/>
                  </a:cubicBezTo>
                  <a:cubicBezTo>
                    <a:pt x="133" y="136"/>
                    <a:pt x="142" y="131"/>
                    <a:pt x="145" y="125"/>
                  </a:cubicBezTo>
                  <a:cubicBezTo>
                    <a:pt x="148" y="119"/>
                    <a:pt x="163" y="125"/>
                    <a:pt x="163" y="125"/>
                  </a:cubicBezTo>
                  <a:cubicBezTo>
                    <a:pt x="176" y="131"/>
                    <a:pt x="176" y="131"/>
                    <a:pt x="176" y="131"/>
                  </a:cubicBezTo>
                  <a:cubicBezTo>
                    <a:pt x="192" y="127"/>
                    <a:pt x="192" y="127"/>
                    <a:pt x="192" y="127"/>
                  </a:cubicBezTo>
                  <a:cubicBezTo>
                    <a:pt x="194" y="118"/>
                    <a:pt x="194" y="118"/>
                    <a:pt x="194" y="118"/>
                  </a:cubicBezTo>
                  <a:cubicBezTo>
                    <a:pt x="205" y="120"/>
                    <a:pt x="205" y="120"/>
                    <a:pt x="205" y="120"/>
                  </a:cubicBezTo>
                  <a:cubicBezTo>
                    <a:pt x="205" y="120"/>
                    <a:pt x="215" y="116"/>
                    <a:pt x="221" y="110"/>
                  </a:cubicBezTo>
                  <a:cubicBezTo>
                    <a:pt x="227" y="104"/>
                    <a:pt x="222" y="96"/>
                    <a:pt x="222" y="96"/>
                  </a:cubicBezTo>
                  <a:cubicBezTo>
                    <a:pt x="222" y="96"/>
                    <a:pt x="228" y="88"/>
                    <a:pt x="238" y="83"/>
                  </a:cubicBezTo>
                  <a:cubicBezTo>
                    <a:pt x="248" y="78"/>
                    <a:pt x="245" y="66"/>
                    <a:pt x="245" y="66"/>
                  </a:cubicBezTo>
                  <a:cubicBezTo>
                    <a:pt x="245" y="66"/>
                    <a:pt x="245" y="54"/>
                    <a:pt x="246" y="48"/>
                  </a:cubicBezTo>
                  <a:cubicBezTo>
                    <a:pt x="247" y="42"/>
                    <a:pt x="256" y="42"/>
                    <a:pt x="266" y="41"/>
                  </a:cubicBezTo>
                  <a:cubicBezTo>
                    <a:pt x="276" y="40"/>
                    <a:pt x="286" y="27"/>
                    <a:pt x="286" y="27"/>
                  </a:cubicBezTo>
                  <a:cubicBezTo>
                    <a:pt x="286" y="27"/>
                    <a:pt x="270" y="20"/>
                    <a:pt x="264" y="19"/>
                  </a:cubicBezTo>
                  <a:cubicBezTo>
                    <a:pt x="258" y="18"/>
                    <a:pt x="256" y="8"/>
                    <a:pt x="248" y="6"/>
                  </a:cubicBezTo>
                  <a:cubicBezTo>
                    <a:pt x="240" y="4"/>
                    <a:pt x="219" y="10"/>
                    <a:pt x="219" y="10"/>
                  </a:cubicBezTo>
                  <a:cubicBezTo>
                    <a:pt x="219" y="10"/>
                    <a:pt x="218" y="0"/>
                    <a:pt x="213" y="0"/>
                  </a:cubicBezTo>
                  <a:cubicBezTo>
                    <a:pt x="208" y="0"/>
                    <a:pt x="208" y="11"/>
                    <a:pt x="208" y="11"/>
                  </a:cubicBezTo>
                  <a:cubicBezTo>
                    <a:pt x="199" y="10"/>
                    <a:pt x="199" y="10"/>
                    <a:pt x="199" y="10"/>
                  </a:cubicBezTo>
                  <a:cubicBezTo>
                    <a:pt x="196" y="0"/>
                    <a:pt x="196" y="0"/>
                    <a:pt x="196" y="0"/>
                  </a:cubicBezTo>
                  <a:cubicBezTo>
                    <a:pt x="180" y="0"/>
                    <a:pt x="180" y="0"/>
                    <a:pt x="180" y="0"/>
                  </a:cubicBezTo>
                  <a:cubicBezTo>
                    <a:pt x="180" y="0"/>
                    <a:pt x="172" y="13"/>
                    <a:pt x="169" y="16"/>
                  </a:cubicBezTo>
                  <a:cubicBezTo>
                    <a:pt x="166" y="19"/>
                    <a:pt x="143" y="20"/>
                    <a:pt x="143" y="20"/>
                  </a:cubicBezTo>
                  <a:cubicBezTo>
                    <a:pt x="136" y="28"/>
                    <a:pt x="136" y="28"/>
                    <a:pt x="136" y="28"/>
                  </a:cubicBezTo>
                  <a:cubicBezTo>
                    <a:pt x="112" y="25"/>
                    <a:pt x="112" y="25"/>
                    <a:pt x="112" y="25"/>
                  </a:cubicBezTo>
                  <a:cubicBezTo>
                    <a:pt x="106" y="41"/>
                    <a:pt x="106" y="41"/>
                    <a:pt x="106" y="41"/>
                  </a:cubicBezTo>
                  <a:cubicBezTo>
                    <a:pt x="106" y="41"/>
                    <a:pt x="82" y="43"/>
                    <a:pt x="65" y="44"/>
                  </a:cubicBezTo>
                  <a:cubicBezTo>
                    <a:pt x="48" y="45"/>
                    <a:pt x="45" y="28"/>
                    <a:pt x="45" y="28"/>
                  </a:cubicBezTo>
                  <a:cubicBezTo>
                    <a:pt x="38" y="39"/>
                    <a:pt x="38" y="39"/>
                    <a:pt x="38" y="39"/>
                  </a:cubicBezTo>
                  <a:cubicBezTo>
                    <a:pt x="32" y="34"/>
                    <a:pt x="32" y="34"/>
                    <a:pt x="32" y="34"/>
                  </a:cubicBezTo>
                  <a:cubicBezTo>
                    <a:pt x="31" y="39"/>
                    <a:pt x="31" y="43"/>
                    <a:pt x="31" y="43"/>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40" name="Freeform 63"/>
            <p:cNvSpPr>
              <a:spLocks/>
            </p:cNvSpPr>
            <p:nvPr/>
          </p:nvSpPr>
          <p:spPr bwMode="auto">
            <a:xfrm>
              <a:off x="4501754" y="2320528"/>
              <a:ext cx="96440" cy="51197"/>
            </a:xfrm>
            <a:custGeom>
              <a:avLst/>
              <a:gdLst>
                <a:gd name="T0" fmla="*/ 2147483647 w 230"/>
                <a:gd name="T1" fmla="*/ 2147483647 h 132"/>
                <a:gd name="T2" fmla="*/ 2147483647 w 230"/>
                <a:gd name="T3" fmla="*/ 2147483647 h 132"/>
                <a:gd name="T4" fmla="*/ 2147483647 w 230"/>
                <a:gd name="T5" fmla="*/ 2147483647 h 132"/>
                <a:gd name="T6" fmla="*/ 2147483647 w 230"/>
                <a:gd name="T7" fmla="*/ 2147483647 h 132"/>
                <a:gd name="T8" fmla="*/ 2147483647 w 230"/>
                <a:gd name="T9" fmla="*/ 2147483647 h 132"/>
                <a:gd name="T10" fmla="*/ 2147483647 w 230"/>
                <a:gd name="T11" fmla="*/ 2147483647 h 132"/>
                <a:gd name="T12" fmla="*/ 2147483647 w 230"/>
                <a:gd name="T13" fmla="*/ 2147483647 h 132"/>
                <a:gd name="T14" fmla="*/ 2147483647 w 230"/>
                <a:gd name="T15" fmla="*/ 2147483647 h 132"/>
                <a:gd name="T16" fmla="*/ 2147483647 w 230"/>
                <a:gd name="T17" fmla="*/ 2147483647 h 132"/>
                <a:gd name="T18" fmla="*/ 2147483647 w 230"/>
                <a:gd name="T19" fmla="*/ 2147483647 h 132"/>
                <a:gd name="T20" fmla="*/ 2147483647 w 230"/>
                <a:gd name="T21" fmla="*/ 2147483647 h 132"/>
                <a:gd name="T22" fmla="*/ 2147483647 w 230"/>
                <a:gd name="T23" fmla="*/ 2147483647 h 132"/>
                <a:gd name="T24" fmla="*/ 2147483647 w 230"/>
                <a:gd name="T25" fmla="*/ 2147483647 h 132"/>
                <a:gd name="T26" fmla="*/ 2147483647 w 230"/>
                <a:gd name="T27" fmla="*/ 2147483647 h 132"/>
                <a:gd name="T28" fmla="*/ 0 w 230"/>
                <a:gd name="T29" fmla="*/ 2147483647 h 132"/>
                <a:gd name="T30" fmla="*/ 2147483647 w 230"/>
                <a:gd name="T31" fmla="*/ 2147483647 h 132"/>
                <a:gd name="T32" fmla="*/ 2147483647 w 230"/>
                <a:gd name="T33" fmla="*/ 2147483647 h 132"/>
                <a:gd name="T34" fmla="*/ 2147483647 w 230"/>
                <a:gd name="T35" fmla="*/ 2147483647 h 132"/>
                <a:gd name="T36" fmla="*/ 2147483647 w 230"/>
                <a:gd name="T37" fmla="*/ 2147483647 h 132"/>
                <a:gd name="T38" fmla="*/ 2147483647 w 230"/>
                <a:gd name="T39" fmla="*/ 2147483647 h 132"/>
                <a:gd name="T40" fmla="*/ 2147483647 w 230"/>
                <a:gd name="T41" fmla="*/ 2147483647 h 132"/>
                <a:gd name="T42" fmla="*/ 2147483647 w 230"/>
                <a:gd name="T43" fmla="*/ 2147483647 h 132"/>
                <a:gd name="T44" fmla="*/ 2147483647 w 230"/>
                <a:gd name="T45" fmla="*/ 2147483647 h 132"/>
                <a:gd name="T46" fmla="*/ 2147483647 w 230"/>
                <a:gd name="T47" fmla="*/ 2147483647 h 132"/>
                <a:gd name="T48" fmla="*/ 2147483647 w 230"/>
                <a:gd name="T49" fmla="*/ 2147483647 h 132"/>
                <a:gd name="T50" fmla="*/ 2147483647 w 230"/>
                <a:gd name="T51" fmla="*/ 2147483647 h 132"/>
                <a:gd name="T52" fmla="*/ 2147483647 w 230"/>
                <a:gd name="T53" fmla="*/ 2147483647 h 132"/>
                <a:gd name="T54" fmla="*/ 2147483647 w 230"/>
                <a:gd name="T55" fmla="*/ 2147483647 h 132"/>
                <a:gd name="T56" fmla="*/ 2147483647 w 230"/>
                <a:gd name="T57" fmla="*/ 2147483647 h 132"/>
                <a:gd name="T58" fmla="*/ 2147483647 w 230"/>
                <a:gd name="T59" fmla="*/ 2147483647 h 132"/>
                <a:gd name="T60" fmla="*/ 2147483647 w 230"/>
                <a:gd name="T61" fmla="*/ 2147483647 h 132"/>
                <a:gd name="T62" fmla="*/ 2147483647 w 230"/>
                <a:gd name="T63" fmla="*/ 2147483647 h 132"/>
                <a:gd name="T64" fmla="*/ 2147483647 w 230"/>
                <a:gd name="T65" fmla="*/ 2147483647 h 132"/>
                <a:gd name="T66" fmla="*/ 2147483647 w 230"/>
                <a:gd name="T67" fmla="*/ 2147483647 h 132"/>
                <a:gd name="T68" fmla="*/ 2147483647 w 230"/>
                <a:gd name="T69" fmla="*/ 2147483647 h 132"/>
                <a:gd name="T70" fmla="*/ 2147483647 w 230"/>
                <a:gd name="T71" fmla="*/ 2147483647 h 132"/>
                <a:gd name="T72" fmla="*/ 2147483647 w 230"/>
                <a:gd name="T73" fmla="*/ 2147483647 h 132"/>
                <a:gd name="T74" fmla="*/ 2147483647 w 230"/>
                <a:gd name="T75" fmla="*/ 2147483647 h 132"/>
                <a:gd name="T76" fmla="*/ 2147483647 w 230"/>
                <a:gd name="T77" fmla="*/ 2147483647 h 132"/>
                <a:gd name="T78" fmla="*/ 2147483647 w 230"/>
                <a:gd name="T79" fmla="*/ 2147483647 h 132"/>
                <a:gd name="T80" fmla="*/ 2147483647 w 230"/>
                <a:gd name="T81" fmla="*/ 2147483647 h 132"/>
                <a:gd name="T82" fmla="*/ 2147483647 w 230"/>
                <a:gd name="T83" fmla="*/ 2147483647 h 132"/>
                <a:gd name="T84" fmla="*/ 2147483647 w 230"/>
                <a:gd name="T85" fmla="*/ 2147483647 h 132"/>
                <a:gd name="T86" fmla="*/ 2147483647 w 230"/>
                <a:gd name="T87" fmla="*/ 2147483647 h 132"/>
                <a:gd name="T88" fmla="*/ 2147483647 w 230"/>
                <a:gd name="T89" fmla="*/ 2147483647 h 132"/>
                <a:gd name="T90" fmla="*/ 2147483647 w 230"/>
                <a:gd name="T91" fmla="*/ 2147483647 h 13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30"/>
                <a:gd name="T139" fmla="*/ 0 h 132"/>
                <a:gd name="T140" fmla="*/ 230 w 230"/>
                <a:gd name="T141" fmla="*/ 132 h 13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30" h="132">
                  <a:moveTo>
                    <a:pt x="222" y="42"/>
                  </a:moveTo>
                  <a:cubicBezTo>
                    <a:pt x="210" y="38"/>
                    <a:pt x="210" y="38"/>
                    <a:pt x="210" y="38"/>
                  </a:cubicBezTo>
                  <a:cubicBezTo>
                    <a:pt x="195" y="30"/>
                    <a:pt x="195" y="30"/>
                    <a:pt x="195" y="30"/>
                  </a:cubicBezTo>
                  <a:cubicBezTo>
                    <a:pt x="195" y="30"/>
                    <a:pt x="190" y="22"/>
                    <a:pt x="184" y="20"/>
                  </a:cubicBezTo>
                  <a:cubicBezTo>
                    <a:pt x="178" y="18"/>
                    <a:pt x="157" y="17"/>
                    <a:pt x="157" y="17"/>
                  </a:cubicBezTo>
                  <a:cubicBezTo>
                    <a:pt x="157" y="17"/>
                    <a:pt x="151" y="4"/>
                    <a:pt x="145" y="4"/>
                  </a:cubicBezTo>
                  <a:cubicBezTo>
                    <a:pt x="139" y="4"/>
                    <a:pt x="136" y="12"/>
                    <a:pt x="128" y="12"/>
                  </a:cubicBezTo>
                  <a:cubicBezTo>
                    <a:pt x="120" y="12"/>
                    <a:pt x="118" y="8"/>
                    <a:pt x="113" y="8"/>
                  </a:cubicBezTo>
                  <a:cubicBezTo>
                    <a:pt x="108" y="8"/>
                    <a:pt x="104" y="13"/>
                    <a:pt x="104" y="13"/>
                  </a:cubicBezTo>
                  <a:cubicBezTo>
                    <a:pt x="104" y="13"/>
                    <a:pt x="84" y="6"/>
                    <a:pt x="81" y="7"/>
                  </a:cubicBezTo>
                  <a:cubicBezTo>
                    <a:pt x="78" y="8"/>
                    <a:pt x="73" y="9"/>
                    <a:pt x="73" y="9"/>
                  </a:cubicBezTo>
                  <a:cubicBezTo>
                    <a:pt x="73" y="9"/>
                    <a:pt x="66" y="4"/>
                    <a:pt x="60" y="2"/>
                  </a:cubicBezTo>
                  <a:cubicBezTo>
                    <a:pt x="54" y="0"/>
                    <a:pt x="52" y="2"/>
                    <a:pt x="46" y="5"/>
                  </a:cubicBezTo>
                  <a:cubicBezTo>
                    <a:pt x="40" y="8"/>
                    <a:pt x="33" y="8"/>
                    <a:pt x="13" y="11"/>
                  </a:cubicBezTo>
                  <a:cubicBezTo>
                    <a:pt x="7" y="12"/>
                    <a:pt x="3" y="14"/>
                    <a:pt x="0" y="16"/>
                  </a:cubicBezTo>
                  <a:cubicBezTo>
                    <a:pt x="0" y="20"/>
                    <a:pt x="1" y="23"/>
                    <a:pt x="1" y="23"/>
                  </a:cubicBezTo>
                  <a:cubicBezTo>
                    <a:pt x="1" y="23"/>
                    <a:pt x="2" y="58"/>
                    <a:pt x="11" y="60"/>
                  </a:cubicBezTo>
                  <a:cubicBezTo>
                    <a:pt x="13" y="60"/>
                    <a:pt x="14" y="62"/>
                    <a:pt x="14" y="64"/>
                  </a:cubicBezTo>
                  <a:cubicBezTo>
                    <a:pt x="19" y="64"/>
                    <a:pt x="19" y="64"/>
                    <a:pt x="19" y="64"/>
                  </a:cubicBezTo>
                  <a:cubicBezTo>
                    <a:pt x="22" y="70"/>
                    <a:pt x="22" y="70"/>
                    <a:pt x="22" y="70"/>
                  </a:cubicBezTo>
                  <a:cubicBezTo>
                    <a:pt x="30" y="69"/>
                    <a:pt x="30" y="69"/>
                    <a:pt x="30" y="69"/>
                  </a:cubicBezTo>
                  <a:cubicBezTo>
                    <a:pt x="32" y="75"/>
                    <a:pt x="32" y="75"/>
                    <a:pt x="32" y="75"/>
                  </a:cubicBezTo>
                  <a:cubicBezTo>
                    <a:pt x="32" y="75"/>
                    <a:pt x="56" y="72"/>
                    <a:pt x="64" y="71"/>
                  </a:cubicBezTo>
                  <a:cubicBezTo>
                    <a:pt x="72" y="70"/>
                    <a:pt x="75" y="81"/>
                    <a:pt x="74" y="86"/>
                  </a:cubicBezTo>
                  <a:cubicBezTo>
                    <a:pt x="73" y="91"/>
                    <a:pt x="65" y="98"/>
                    <a:pt x="65" y="98"/>
                  </a:cubicBezTo>
                  <a:cubicBezTo>
                    <a:pt x="70" y="108"/>
                    <a:pt x="70" y="108"/>
                    <a:pt x="70" y="108"/>
                  </a:cubicBezTo>
                  <a:cubicBezTo>
                    <a:pt x="71" y="108"/>
                    <a:pt x="73" y="108"/>
                    <a:pt x="74" y="108"/>
                  </a:cubicBezTo>
                  <a:cubicBezTo>
                    <a:pt x="87" y="110"/>
                    <a:pt x="103" y="119"/>
                    <a:pt x="103" y="119"/>
                  </a:cubicBezTo>
                  <a:cubicBezTo>
                    <a:pt x="103" y="132"/>
                    <a:pt x="103" y="132"/>
                    <a:pt x="103" y="132"/>
                  </a:cubicBezTo>
                  <a:cubicBezTo>
                    <a:pt x="103" y="132"/>
                    <a:pt x="119" y="128"/>
                    <a:pt x="127" y="127"/>
                  </a:cubicBezTo>
                  <a:cubicBezTo>
                    <a:pt x="135" y="126"/>
                    <a:pt x="137" y="132"/>
                    <a:pt x="137" y="132"/>
                  </a:cubicBezTo>
                  <a:cubicBezTo>
                    <a:pt x="155" y="132"/>
                    <a:pt x="155" y="132"/>
                    <a:pt x="155" y="132"/>
                  </a:cubicBezTo>
                  <a:cubicBezTo>
                    <a:pt x="157" y="122"/>
                    <a:pt x="157" y="122"/>
                    <a:pt x="157" y="122"/>
                  </a:cubicBezTo>
                  <a:cubicBezTo>
                    <a:pt x="165" y="130"/>
                    <a:pt x="165" y="130"/>
                    <a:pt x="165" y="130"/>
                  </a:cubicBezTo>
                  <a:cubicBezTo>
                    <a:pt x="169" y="122"/>
                    <a:pt x="169" y="122"/>
                    <a:pt x="169" y="122"/>
                  </a:cubicBezTo>
                  <a:cubicBezTo>
                    <a:pt x="169" y="122"/>
                    <a:pt x="177" y="115"/>
                    <a:pt x="187" y="115"/>
                  </a:cubicBezTo>
                  <a:cubicBezTo>
                    <a:pt x="197" y="115"/>
                    <a:pt x="186" y="124"/>
                    <a:pt x="193" y="123"/>
                  </a:cubicBezTo>
                  <a:cubicBezTo>
                    <a:pt x="200" y="122"/>
                    <a:pt x="193" y="111"/>
                    <a:pt x="188" y="103"/>
                  </a:cubicBezTo>
                  <a:cubicBezTo>
                    <a:pt x="183" y="95"/>
                    <a:pt x="195" y="96"/>
                    <a:pt x="195" y="96"/>
                  </a:cubicBezTo>
                  <a:cubicBezTo>
                    <a:pt x="195" y="96"/>
                    <a:pt x="191" y="88"/>
                    <a:pt x="193" y="81"/>
                  </a:cubicBezTo>
                  <a:cubicBezTo>
                    <a:pt x="195" y="74"/>
                    <a:pt x="208" y="79"/>
                    <a:pt x="208" y="79"/>
                  </a:cubicBezTo>
                  <a:cubicBezTo>
                    <a:pt x="204" y="66"/>
                    <a:pt x="204" y="66"/>
                    <a:pt x="204" y="66"/>
                  </a:cubicBezTo>
                  <a:cubicBezTo>
                    <a:pt x="204" y="66"/>
                    <a:pt x="211" y="71"/>
                    <a:pt x="217" y="71"/>
                  </a:cubicBezTo>
                  <a:cubicBezTo>
                    <a:pt x="223" y="71"/>
                    <a:pt x="230" y="65"/>
                    <a:pt x="230" y="65"/>
                  </a:cubicBezTo>
                  <a:cubicBezTo>
                    <a:pt x="230" y="65"/>
                    <a:pt x="214" y="55"/>
                    <a:pt x="216" y="50"/>
                  </a:cubicBezTo>
                  <a:cubicBezTo>
                    <a:pt x="217" y="48"/>
                    <a:pt x="219" y="45"/>
                    <a:pt x="222" y="42"/>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41" name="Freeform 64"/>
            <p:cNvSpPr>
              <a:spLocks/>
            </p:cNvSpPr>
            <p:nvPr/>
          </p:nvSpPr>
          <p:spPr bwMode="auto">
            <a:xfrm>
              <a:off x="4246960" y="2494360"/>
              <a:ext cx="83344" cy="42863"/>
            </a:xfrm>
            <a:custGeom>
              <a:avLst/>
              <a:gdLst>
                <a:gd name="T0" fmla="*/ 2147483647 w 196"/>
                <a:gd name="T1" fmla="*/ 2147483647 h 109"/>
                <a:gd name="T2" fmla="*/ 2147483647 w 196"/>
                <a:gd name="T3" fmla="*/ 2147483647 h 109"/>
                <a:gd name="T4" fmla="*/ 2147483647 w 196"/>
                <a:gd name="T5" fmla="*/ 2147483647 h 109"/>
                <a:gd name="T6" fmla="*/ 2147483647 w 196"/>
                <a:gd name="T7" fmla="*/ 2147483647 h 109"/>
                <a:gd name="T8" fmla="*/ 2147483647 w 196"/>
                <a:gd name="T9" fmla="*/ 2147483647 h 109"/>
                <a:gd name="T10" fmla="*/ 2147483647 w 196"/>
                <a:gd name="T11" fmla="*/ 2147483647 h 109"/>
                <a:gd name="T12" fmla="*/ 2147483647 w 196"/>
                <a:gd name="T13" fmla="*/ 2147483647 h 109"/>
                <a:gd name="T14" fmla="*/ 2147483647 w 196"/>
                <a:gd name="T15" fmla="*/ 2147483647 h 109"/>
                <a:gd name="T16" fmla="*/ 2147483647 w 196"/>
                <a:gd name="T17" fmla="*/ 2147483647 h 109"/>
                <a:gd name="T18" fmla="*/ 2147483647 w 196"/>
                <a:gd name="T19" fmla="*/ 2147483647 h 109"/>
                <a:gd name="T20" fmla="*/ 2147483647 w 196"/>
                <a:gd name="T21" fmla="*/ 2147483647 h 109"/>
                <a:gd name="T22" fmla="*/ 2147483647 w 196"/>
                <a:gd name="T23" fmla="*/ 2147483647 h 109"/>
                <a:gd name="T24" fmla="*/ 2147483647 w 196"/>
                <a:gd name="T25" fmla="*/ 2147483647 h 109"/>
                <a:gd name="T26" fmla="*/ 2147483647 w 196"/>
                <a:gd name="T27" fmla="*/ 2147483647 h 109"/>
                <a:gd name="T28" fmla="*/ 2147483647 w 196"/>
                <a:gd name="T29" fmla="*/ 2147483647 h 109"/>
                <a:gd name="T30" fmla="*/ 2147483647 w 196"/>
                <a:gd name="T31" fmla="*/ 2147483647 h 109"/>
                <a:gd name="T32" fmla="*/ 2147483647 w 196"/>
                <a:gd name="T33" fmla="*/ 2147483647 h 109"/>
                <a:gd name="T34" fmla="*/ 2147483647 w 196"/>
                <a:gd name="T35" fmla="*/ 2147483647 h 109"/>
                <a:gd name="T36" fmla="*/ 2147483647 w 196"/>
                <a:gd name="T37" fmla="*/ 2147483647 h 109"/>
                <a:gd name="T38" fmla="*/ 2147483647 w 196"/>
                <a:gd name="T39" fmla="*/ 2147483647 h 109"/>
                <a:gd name="T40" fmla="*/ 2147483647 w 196"/>
                <a:gd name="T41" fmla="*/ 2147483647 h 109"/>
                <a:gd name="T42" fmla="*/ 2147483647 w 196"/>
                <a:gd name="T43" fmla="*/ 2147483647 h 109"/>
                <a:gd name="T44" fmla="*/ 2147483647 w 196"/>
                <a:gd name="T45" fmla="*/ 2147483647 h 109"/>
                <a:gd name="T46" fmla="*/ 2147483647 w 196"/>
                <a:gd name="T47" fmla="*/ 2147483647 h 109"/>
                <a:gd name="T48" fmla="*/ 2147483647 w 196"/>
                <a:gd name="T49" fmla="*/ 2147483647 h 109"/>
                <a:gd name="T50" fmla="*/ 2147483647 w 196"/>
                <a:gd name="T51" fmla="*/ 2147483647 h 109"/>
                <a:gd name="T52" fmla="*/ 2147483647 w 196"/>
                <a:gd name="T53" fmla="*/ 2147483647 h 109"/>
                <a:gd name="T54" fmla="*/ 2147483647 w 196"/>
                <a:gd name="T55" fmla="*/ 2147483647 h 109"/>
                <a:gd name="T56" fmla="*/ 2147483647 w 196"/>
                <a:gd name="T57" fmla="*/ 2147483647 h 109"/>
                <a:gd name="T58" fmla="*/ 2147483647 w 196"/>
                <a:gd name="T59" fmla="*/ 2147483647 h 109"/>
                <a:gd name="T60" fmla="*/ 2147483647 w 196"/>
                <a:gd name="T61" fmla="*/ 2147483647 h 109"/>
                <a:gd name="T62" fmla="*/ 2147483647 w 196"/>
                <a:gd name="T63" fmla="*/ 2147483647 h 109"/>
                <a:gd name="T64" fmla="*/ 2147483647 w 196"/>
                <a:gd name="T65" fmla="*/ 2147483647 h 109"/>
                <a:gd name="T66" fmla="*/ 2147483647 w 196"/>
                <a:gd name="T67" fmla="*/ 2147483647 h 109"/>
                <a:gd name="T68" fmla="*/ 2147483647 w 196"/>
                <a:gd name="T69" fmla="*/ 2147483647 h 109"/>
                <a:gd name="T70" fmla="*/ 2147483647 w 196"/>
                <a:gd name="T71" fmla="*/ 2147483647 h 109"/>
                <a:gd name="T72" fmla="*/ 2147483647 w 196"/>
                <a:gd name="T73" fmla="*/ 2147483647 h 109"/>
                <a:gd name="T74" fmla="*/ 2147483647 w 196"/>
                <a:gd name="T75" fmla="*/ 2147483647 h 109"/>
                <a:gd name="T76" fmla="*/ 2147483647 w 196"/>
                <a:gd name="T77" fmla="*/ 2147483647 h 109"/>
                <a:gd name="T78" fmla="*/ 2147483647 w 196"/>
                <a:gd name="T79" fmla="*/ 2147483647 h 109"/>
                <a:gd name="T80" fmla="*/ 2147483647 w 196"/>
                <a:gd name="T81" fmla="*/ 2147483647 h 109"/>
                <a:gd name="T82" fmla="*/ 2147483647 w 196"/>
                <a:gd name="T83" fmla="*/ 2147483647 h 109"/>
                <a:gd name="T84" fmla="*/ 2147483647 w 196"/>
                <a:gd name="T85" fmla="*/ 2147483647 h 109"/>
                <a:gd name="T86" fmla="*/ 2147483647 w 196"/>
                <a:gd name="T87" fmla="*/ 2147483647 h 109"/>
                <a:gd name="T88" fmla="*/ 2147483647 w 196"/>
                <a:gd name="T89" fmla="*/ 2147483647 h 109"/>
                <a:gd name="T90" fmla="*/ 2147483647 w 196"/>
                <a:gd name="T91" fmla="*/ 2147483647 h 109"/>
                <a:gd name="T92" fmla="*/ 2147483647 w 196"/>
                <a:gd name="T93" fmla="*/ 2147483647 h 109"/>
                <a:gd name="T94" fmla="*/ 2147483647 w 196"/>
                <a:gd name="T95" fmla="*/ 2147483647 h 109"/>
                <a:gd name="T96" fmla="*/ 2147483647 w 196"/>
                <a:gd name="T97" fmla="*/ 2147483647 h 109"/>
                <a:gd name="T98" fmla="*/ 2147483647 w 196"/>
                <a:gd name="T99" fmla="*/ 2147483647 h 109"/>
                <a:gd name="T100" fmla="*/ 2147483647 w 196"/>
                <a:gd name="T101" fmla="*/ 2147483647 h 10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96"/>
                <a:gd name="T154" fmla="*/ 0 h 109"/>
                <a:gd name="T155" fmla="*/ 196 w 196"/>
                <a:gd name="T156" fmla="*/ 109 h 109"/>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96" h="109">
                  <a:moveTo>
                    <a:pt x="93" y="17"/>
                  </a:moveTo>
                  <a:cubicBezTo>
                    <a:pt x="81" y="17"/>
                    <a:pt x="81" y="17"/>
                    <a:pt x="81" y="17"/>
                  </a:cubicBezTo>
                  <a:cubicBezTo>
                    <a:pt x="70" y="15"/>
                    <a:pt x="70" y="15"/>
                    <a:pt x="70" y="15"/>
                  </a:cubicBezTo>
                  <a:cubicBezTo>
                    <a:pt x="70" y="16"/>
                    <a:pt x="70" y="16"/>
                    <a:pt x="70" y="16"/>
                  </a:cubicBezTo>
                  <a:cubicBezTo>
                    <a:pt x="65" y="26"/>
                    <a:pt x="65" y="26"/>
                    <a:pt x="65" y="26"/>
                  </a:cubicBezTo>
                  <a:cubicBezTo>
                    <a:pt x="52" y="19"/>
                    <a:pt x="52" y="19"/>
                    <a:pt x="52" y="19"/>
                  </a:cubicBezTo>
                  <a:cubicBezTo>
                    <a:pt x="47" y="28"/>
                    <a:pt x="47" y="28"/>
                    <a:pt x="47" y="28"/>
                  </a:cubicBezTo>
                  <a:cubicBezTo>
                    <a:pt x="47" y="28"/>
                    <a:pt x="41" y="37"/>
                    <a:pt x="36" y="43"/>
                  </a:cubicBezTo>
                  <a:cubicBezTo>
                    <a:pt x="31" y="49"/>
                    <a:pt x="25" y="43"/>
                    <a:pt x="25" y="43"/>
                  </a:cubicBezTo>
                  <a:cubicBezTo>
                    <a:pt x="25" y="43"/>
                    <a:pt x="28" y="49"/>
                    <a:pt x="22" y="56"/>
                  </a:cubicBezTo>
                  <a:cubicBezTo>
                    <a:pt x="16" y="63"/>
                    <a:pt x="4" y="72"/>
                    <a:pt x="4" y="72"/>
                  </a:cubicBezTo>
                  <a:cubicBezTo>
                    <a:pt x="10" y="80"/>
                    <a:pt x="10" y="80"/>
                    <a:pt x="10" y="80"/>
                  </a:cubicBezTo>
                  <a:cubicBezTo>
                    <a:pt x="10" y="80"/>
                    <a:pt x="0" y="88"/>
                    <a:pt x="6" y="89"/>
                  </a:cubicBezTo>
                  <a:cubicBezTo>
                    <a:pt x="12" y="90"/>
                    <a:pt x="17" y="77"/>
                    <a:pt x="24" y="73"/>
                  </a:cubicBezTo>
                  <a:cubicBezTo>
                    <a:pt x="31" y="69"/>
                    <a:pt x="39" y="75"/>
                    <a:pt x="39" y="75"/>
                  </a:cubicBezTo>
                  <a:cubicBezTo>
                    <a:pt x="38" y="93"/>
                    <a:pt x="38" y="93"/>
                    <a:pt x="38" y="93"/>
                  </a:cubicBezTo>
                  <a:cubicBezTo>
                    <a:pt x="38" y="93"/>
                    <a:pt x="45" y="99"/>
                    <a:pt x="45" y="103"/>
                  </a:cubicBezTo>
                  <a:cubicBezTo>
                    <a:pt x="52" y="103"/>
                    <a:pt x="52" y="103"/>
                    <a:pt x="52" y="103"/>
                  </a:cubicBezTo>
                  <a:cubicBezTo>
                    <a:pt x="52" y="103"/>
                    <a:pt x="61" y="96"/>
                    <a:pt x="66" y="96"/>
                  </a:cubicBezTo>
                  <a:cubicBezTo>
                    <a:pt x="71" y="96"/>
                    <a:pt x="76" y="109"/>
                    <a:pt x="86" y="101"/>
                  </a:cubicBezTo>
                  <a:cubicBezTo>
                    <a:pt x="96" y="92"/>
                    <a:pt x="92" y="81"/>
                    <a:pt x="92" y="81"/>
                  </a:cubicBezTo>
                  <a:cubicBezTo>
                    <a:pt x="92" y="81"/>
                    <a:pt x="99" y="75"/>
                    <a:pt x="103" y="75"/>
                  </a:cubicBezTo>
                  <a:cubicBezTo>
                    <a:pt x="107" y="75"/>
                    <a:pt x="111" y="90"/>
                    <a:pt x="111" y="90"/>
                  </a:cubicBezTo>
                  <a:cubicBezTo>
                    <a:pt x="116" y="91"/>
                    <a:pt x="116" y="91"/>
                    <a:pt x="116" y="91"/>
                  </a:cubicBezTo>
                  <a:cubicBezTo>
                    <a:pt x="132" y="108"/>
                    <a:pt x="132" y="108"/>
                    <a:pt x="132" y="108"/>
                  </a:cubicBezTo>
                  <a:cubicBezTo>
                    <a:pt x="133" y="93"/>
                    <a:pt x="133" y="93"/>
                    <a:pt x="133" y="93"/>
                  </a:cubicBezTo>
                  <a:cubicBezTo>
                    <a:pt x="139" y="87"/>
                    <a:pt x="139" y="87"/>
                    <a:pt x="139" y="87"/>
                  </a:cubicBezTo>
                  <a:cubicBezTo>
                    <a:pt x="144" y="71"/>
                    <a:pt x="144" y="71"/>
                    <a:pt x="144" y="71"/>
                  </a:cubicBezTo>
                  <a:cubicBezTo>
                    <a:pt x="150" y="83"/>
                    <a:pt x="150" y="83"/>
                    <a:pt x="150" y="83"/>
                  </a:cubicBezTo>
                  <a:cubicBezTo>
                    <a:pt x="164" y="80"/>
                    <a:pt x="164" y="80"/>
                    <a:pt x="164" y="80"/>
                  </a:cubicBezTo>
                  <a:cubicBezTo>
                    <a:pt x="175" y="85"/>
                    <a:pt x="175" y="85"/>
                    <a:pt x="175" y="85"/>
                  </a:cubicBezTo>
                  <a:cubicBezTo>
                    <a:pt x="180" y="79"/>
                    <a:pt x="180" y="79"/>
                    <a:pt x="180" y="79"/>
                  </a:cubicBezTo>
                  <a:cubicBezTo>
                    <a:pt x="180" y="79"/>
                    <a:pt x="165" y="68"/>
                    <a:pt x="176" y="66"/>
                  </a:cubicBezTo>
                  <a:cubicBezTo>
                    <a:pt x="187" y="64"/>
                    <a:pt x="189" y="68"/>
                    <a:pt x="189" y="68"/>
                  </a:cubicBezTo>
                  <a:cubicBezTo>
                    <a:pt x="191" y="55"/>
                    <a:pt x="191" y="55"/>
                    <a:pt x="191" y="55"/>
                  </a:cubicBezTo>
                  <a:cubicBezTo>
                    <a:pt x="196" y="54"/>
                    <a:pt x="196" y="54"/>
                    <a:pt x="196" y="54"/>
                  </a:cubicBezTo>
                  <a:cubicBezTo>
                    <a:pt x="195" y="50"/>
                    <a:pt x="192" y="44"/>
                    <a:pt x="187" y="43"/>
                  </a:cubicBezTo>
                  <a:cubicBezTo>
                    <a:pt x="176" y="43"/>
                    <a:pt x="178" y="52"/>
                    <a:pt x="171" y="55"/>
                  </a:cubicBezTo>
                  <a:cubicBezTo>
                    <a:pt x="163" y="57"/>
                    <a:pt x="166" y="43"/>
                    <a:pt x="166" y="43"/>
                  </a:cubicBezTo>
                  <a:cubicBezTo>
                    <a:pt x="154" y="44"/>
                    <a:pt x="154" y="44"/>
                    <a:pt x="154" y="44"/>
                  </a:cubicBezTo>
                  <a:cubicBezTo>
                    <a:pt x="154" y="44"/>
                    <a:pt x="150" y="44"/>
                    <a:pt x="146" y="42"/>
                  </a:cubicBezTo>
                  <a:cubicBezTo>
                    <a:pt x="142" y="39"/>
                    <a:pt x="148" y="31"/>
                    <a:pt x="153" y="29"/>
                  </a:cubicBezTo>
                  <a:cubicBezTo>
                    <a:pt x="159" y="27"/>
                    <a:pt x="154" y="19"/>
                    <a:pt x="154" y="19"/>
                  </a:cubicBezTo>
                  <a:cubicBezTo>
                    <a:pt x="150" y="19"/>
                    <a:pt x="150" y="19"/>
                    <a:pt x="150" y="19"/>
                  </a:cubicBezTo>
                  <a:cubicBezTo>
                    <a:pt x="144" y="11"/>
                    <a:pt x="144" y="11"/>
                    <a:pt x="144" y="11"/>
                  </a:cubicBezTo>
                  <a:cubicBezTo>
                    <a:pt x="134" y="8"/>
                    <a:pt x="134" y="8"/>
                    <a:pt x="134" y="8"/>
                  </a:cubicBezTo>
                  <a:cubicBezTo>
                    <a:pt x="125" y="8"/>
                    <a:pt x="125" y="8"/>
                    <a:pt x="125" y="8"/>
                  </a:cubicBezTo>
                  <a:cubicBezTo>
                    <a:pt x="125" y="8"/>
                    <a:pt x="116" y="0"/>
                    <a:pt x="109" y="1"/>
                  </a:cubicBezTo>
                  <a:cubicBezTo>
                    <a:pt x="102" y="2"/>
                    <a:pt x="107" y="14"/>
                    <a:pt x="107" y="14"/>
                  </a:cubicBezTo>
                  <a:cubicBezTo>
                    <a:pt x="103" y="10"/>
                    <a:pt x="103" y="10"/>
                    <a:pt x="103" y="10"/>
                  </a:cubicBezTo>
                  <a:lnTo>
                    <a:pt x="93" y="17"/>
                  </a:ln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42" name="Freeform 65"/>
            <p:cNvSpPr>
              <a:spLocks noEditPoints="1"/>
            </p:cNvSpPr>
            <p:nvPr/>
          </p:nvSpPr>
          <p:spPr bwMode="auto">
            <a:xfrm>
              <a:off x="4257675" y="2509838"/>
              <a:ext cx="219075" cy="216694"/>
            </a:xfrm>
            <a:custGeom>
              <a:avLst/>
              <a:gdLst>
                <a:gd name="T0" fmla="*/ 2147483647 w 523"/>
                <a:gd name="T1" fmla="*/ 2147483647 h 554"/>
                <a:gd name="T2" fmla="*/ 2147483647 w 523"/>
                <a:gd name="T3" fmla="*/ 2147483647 h 554"/>
                <a:gd name="T4" fmla="*/ 2147483647 w 523"/>
                <a:gd name="T5" fmla="*/ 2147483647 h 554"/>
                <a:gd name="T6" fmla="*/ 2147483647 w 523"/>
                <a:gd name="T7" fmla="*/ 2147483647 h 554"/>
                <a:gd name="T8" fmla="*/ 2147483647 w 523"/>
                <a:gd name="T9" fmla="*/ 2147483647 h 554"/>
                <a:gd name="T10" fmla="*/ 2147483647 w 523"/>
                <a:gd name="T11" fmla="*/ 2147483647 h 554"/>
                <a:gd name="T12" fmla="*/ 2147483647 w 523"/>
                <a:gd name="T13" fmla="*/ 2147483647 h 554"/>
                <a:gd name="T14" fmla="*/ 2147483647 w 523"/>
                <a:gd name="T15" fmla="*/ 2147483647 h 554"/>
                <a:gd name="T16" fmla="*/ 2147483647 w 523"/>
                <a:gd name="T17" fmla="*/ 2147483647 h 554"/>
                <a:gd name="T18" fmla="*/ 2147483647 w 523"/>
                <a:gd name="T19" fmla="*/ 2147483647 h 554"/>
                <a:gd name="T20" fmla="*/ 2147483647 w 523"/>
                <a:gd name="T21" fmla="*/ 2147483647 h 554"/>
                <a:gd name="T22" fmla="*/ 2147483647 w 523"/>
                <a:gd name="T23" fmla="*/ 2147483647 h 554"/>
                <a:gd name="T24" fmla="*/ 2147483647 w 523"/>
                <a:gd name="T25" fmla="*/ 2147483647 h 554"/>
                <a:gd name="T26" fmla="*/ 2147483647 w 523"/>
                <a:gd name="T27" fmla="*/ 2147483647 h 554"/>
                <a:gd name="T28" fmla="*/ 2147483647 w 523"/>
                <a:gd name="T29" fmla="*/ 2147483647 h 554"/>
                <a:gd name="T30" fmla="*/ 2147483647 w 523"/>
                <a:gd name="T31" fmla="*/ 2147483647 h 554"/>
                <a:gd name="T32" fmla="*/ 2147483647 w 523"/>
                <a:gd name="T33" fmla="*/ 2147483647 h 554"/>
                <a:gd name="T34" fmla="*/ 2147483647 w 523"/>
                <a:gd name="T35" fmla="*/ 2147483647 h 554"/>
                <a:gd name="T36" fmla="*/ 2147483647 w 523"/>
                <a:gd name="T37" fmla="*/ 2147483647 h 554"/>
                <a:gd name="T38" fmla="*/ 2147483647 w 523"/>
                <a:gd name="T39" fmla="*/ 2147483647 h 554"/>
                <a:gd name="T40" fmla="*/ 2147483647 w 523"/>
                <a:gd name="T41" fmla="*/ 2147483647 h 554"/>
                <a:gd name="T42" fmla="*/ 2147483647 w 523"/>
                <a:gd name="T43" fmla="*/ 2147483647 h 554"/>
                <a:gd name="T44" fmla="*/ 2147483647 w 523"/>
                <a:gd name="T45" fmla="*/ 2147483647 h 554"/>
                <a:gd name="T46" fmla="*/ 2147483647 w 523"/>
                <a:gd name="T47" fmla="*/ 2147483647 h 554"/>
                <a:gd name="T48" fmla="*/ 2147483647 w 523"/>
                <a:gd name="T49" fmla="*/ 2147483647 h 554"/>
                <a:gd name="T50" fmla="*/ 2147483647 w 523"/>
                <a:gd name="T51" fmla="*/ 2147483647 h 554"/>
                <a:gd name="T52" fmla="*/ 2147483647 w 523"/>
                <a:gd name="T53" fmla="*/ 2147483647 h 554"/>
                <a:gd name="T54" fmla="*/ 2147483647 w 523"/>
                <a:gd name="T55" fmla="*/ 2147483647 h 554"/>
                <a:gd name="T56" fmla="*/ 2147483647 w 523"/>
                <a:gd name="T57" fmla="*/ 2147483647 h 554"/>
                <a:gd name="T58" fmla="*/ 2147483647 w 523"/>
                <a:gd name="T59" fmla="*/ 2147483647 h 554"/>
                <a:gd name="T60" fmla="*/ 2147483647 w 523"/>
                <a:gd name="T61" fmla="*/ 2147483647 h 554"/>
                <a:gd name="T62" fmla="*/ 2147483647 w 523"/>
                <a:gd name="T63" fmla="*/ 2147483647 h 554"/>
                <a:gd name="T64" fmla="*/ 2147483647 w 523"/>
                <a:gd name="T65" fmla="*/ 2147483647 h 554"/>
                <a:gd name="T66" fmla="*/ 2147483647 w 523"/>
                <a:gd name="T67" fmla="*/ 2147483647 h 554"/>
                <a:gd name="T68" fmla="*/ 2147483647 w 523"/>
                <a:gd name="T69" fmla="*/ 2147483647 h 554"/>
                <a:gd name="T70" fmla="*/ 2147483647 w 523"/>
                <a:gd name="T71" fmla="*/ 2147483647 h 554"/>
                <a:gd name="T72" fmla="*/ 2147483647 w 523"/>
                <a:gd name="T73" fmla="*/ 2147483647 h 554"/>
                <a:gd name="T74" fmla="*/ 2147483647 w 523"/>
                <a:gd name="T75" fmla="*/ 2147483647 h 554"/>
                <a:gd name="T76" fmla="*/ 2147483647 w 523"/>
                <a:gd name="T77" fmla="*/ 2147483647 h 554"/>
                <a:gd name="T78" fmla="*/ 2147483647 w 523"/>
                <a:gd name="T79" fmla="*/ 2147483647 h 554"/>
                <a:gd name="T80" fmla="*/ 2147483647 w 523"/>
                <a:gd name="T81" fmla="*/ 2147483647 h 554"/>
                <a:gd name="T82" fmla="*/ 2147483647 w 523"/>
                <a:gd name="T83" fmla="*/ 2147483647 h 554"/>
                <a:gd name="T84" fmla="*/ 2147483647 w 523"/>
                <a:gd name="T85" fmla="*/ 2147483647 h 554"/>
                <a:gd name="T86" fmla="*/ 2147483647 w 523"/>
                <a:gd name="T87" fmla="*/ 2147483647 h 55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523"/>
                <a:gd name="T133" fmla="*/ 0 h 554"/>
                <a:gd name="T134" fmla="*/ 523 w 523"/>
                <a:gd name="T135" fmla="*/ 554 h 554"/>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523" h="554">
                  <a:moveTo>
                    <a:pt x="378" y="479"/>
                  </a:moveTo>
                  <a:cubicBezTo>
                    <a:pt x="378" y="479"/>
                    <a:pt x="365" y="472"/>
                    <a:pt x="358" y="474"/>
                  </a:cubicBezTo>
                  <a:cubicBezTo>
                    <a:pt x="351" y="476"/>
                    <a:pt x="341" y="483"/>
                    <a:pt x="341" y="483"/>
                  </a:cubicBezTo>
                  <a:cubicBezTo>
                    <a:pt x="341" y="483"/>
                    <a:pt x="322" y="486"/>
                    <a:pt x="314" y="486"/>
                  </a:cubicBezTo>
                  <a:cubicBezTo>
                    <a:pt x="306" y="486"/>
                    <a:pt x="292" y="470"/>
                    <a:pt x="289" y="473"/>
                  </a:cubicBezTo>
                  <a:cubicBezTo>
                    <a:pt x="286" y="476"/>
                    <a:pt x="278" y="485"/>
                    <a:pt x="278" y="485"/>
                  </a:cubicBezTo>
                  <a:cubicBezTo>
                    <a:pt x="265" y="477"/>
                    <a:pt x="265" y="477"/>
                    <a:pt x="265" y="477"/>
                  </a:cubicBezTo>
                  <a:cubicBezTo>
                    <a:pt x="265" y="477"/>
                    <a:pt x="245" y="482"/>
                    <a:pt x="253" y="494"/>
                  </a:cubicBezTo>
                  <a:cubicBezTo>
                    <a:pt x="264" y="510"/>
                    <a:pt x="276" y="505"/>
                    <a:pt x="281" y="507"/>
                  </a:cubicBezTo>
                  <a:cubicBezTo>
                    <a:pt x="286" y="509"/>
                    <a:pt x="291" y="517"/>
                    <a:pt x="293" y="521"/>
                  </a:cubicBezTo>
                  <a:cubicBezTo>
                    <a:pt x="295" y="525"/>
                    <a:pt x="317" y="535"/>
                    <a:pt x="317" y="535"/>
                  </a:cubicBezTo>
                  <a:cubicBezTo>
                    <a:pt x="330" y="531"/>
                    <a:pt x="330" y="531"/>
                    <a:pt x="330" y="531"/>
                  </a:cubicBezTo>
                  <a:cubicBezTo>
                    <a:pt x="330" y="531"/>
                    <a:pt x="344" y="552"/>
                    <a:pt x="363" y="553"/>
                  </a:cubicBezTo>
                  <a:cubicBezTo>
                    <a:pt x="382" y="554"/>
                    <a:pt x="377" y="537"/>
                    <a:pt x="377" y="537"/>
                  </a:cubicBezTo>
                  <a:cubicBezTo>
                    <a:pt x="377" y="537"/>
                    <a:pt x="372" y="520"/>
                    <a:pt x="372" y="513"/>
                  </a:cubicBezTo>
                  <a:cubicBezTo>
                    <a:pt x="372" y="506"/>
                    <a:pt x="377" y="496"/>
                    <a:pt x="383" y="491"/>
                  </a:cubicBezTo>
                  <a:cubicBezTo>
                    <a:pt x="389" y="486"/>
                    <a:pt x="383" y="469"/>
                    <a:pt x="383" y="469"/>
                  </a:cubicBezTo>
                  <a:lnTo>
                    <a:pt x="378" y="479"/>
                  </a:lnTo>
                  <a:close/>
                  <a:moveTo>
                    <a:pt x="119" y="312"/>
                  </a:moveTo>
                  <a:cubicBezTo>
                    <a:pt x="107" y="311"/>
                    <a:pt x="95" y="332"/>
                    <a:pt x="87" y="332"/>
                  </a:cubicBezTo>
                  <a:cubicBezTo>
                    <a:pt x="79" y="332"/>
                    <a:pt x="68" y="320"/>
                    <a:pt x="68" y="320"/>
                  </a:cubicBezTo>
                  <a:cubicBezTo>
                    <a:pt x="64" y="331"/>
                    <a:pt x="64" y="331"/>
                    <a:pt x="64" y="331"/>
                  </a:cubicBezTo>
                  <a:cubicBezTo>
                    <a:pt x="64" y="331"/>
                    <a:pt x="79" y="344"/>
                    <a:pt x="79" y="354"/>
                  </a:cubicBezTo>
                  <a:cubicBezTo>
                    <a:pt x="79" y="364"/>
                    <a:pt x="75" y="381"/>
                    <a:pt x="75" y="381"/>
                  </a:cubicBezTo>
                  <a:cubicBezTo>
                    <a:pt x="81" y="388"/>
                    <a:pt x="81" y="388"/>
                    <a:pt x="81" y="388"/>
                  </a:cubicBezTo>
                  <a:cubicBezTo>
                    <a:pt x="73" y="393"/>
                    <a:pt x="73" y="393"/>
                    <a:pt x="73" y="393"/>
                  </a:cubicBezTo>
                  <a:cubicBezTo>
                    <a:pt x="78" y="424"/>
                    <a:pt x="78" y="424"/>
                    <a:pt x="78" y="424"/>
                  </a:cubicBezTo>
                  <a:cubicBezTo>
                    <a:pt x="69" y="424"/>
                    <a:pt x="69" y="424"/>
                    <a:pt x="69" y="424"/>
                  </a:cubicBezTo>
                  <a:cubicBezTo>
                    <a:pt x="82" y="435"/>
                    <a:pt x="82" y="435"/>
                    <a:pt x="82" y="435"/>
                  </a:cubicBezTo>
                  <a:cubicBezTo>
                    <a:pt x="98" y="435"/>
                    <a:pt x="103" y="414"/>
                    <a:pt x="103" y="414"/>
                  </a:cubicBezTo>
                  <a:cubicBezTo>
                    <a:pt x="103" y="414"/>
                    <a:pt x="115" y="430"/>
                    <a:pt x="124" y="423"/>
                  </a:cubicBezTo>
                  <a:cubicBezTo>
                    <a:pt x="133" y="416"/>
                    <a:pt x="129" y="398"/>
                    <a:pt x="129" y="398"/>
                  </a:cubicBezTo>
                  <a:cubicBezTo>
                    <a:pt x="133" y="388"/>
                    <a:pt x="133" y="388"/>
                    <a:pt x="133" y="388"/>
                  </a:cubicBezTo>
                  <a:cubicBezTo>
                    <a:pt x="133" y="371"/>
                    <a:pt x="133" y="371"/>
                    <a:pt x="133" y="371"/>
                  </a:cubicBezTo>
                  <a:cubicBezTo>
                    <a:pt x="133" y="371"/>
                    <a:pt x="127" y="369"/>
                    <a:pt x="128" y="364"/>
                  </a:cubicBezTo>
                  <a:cubicBezTo>
                    <a:pt x="129" y="359"/>
                    <a:pt x="140" y="359"/>
                    <a:pt x="140" y="352"/>
                  </a:cubicBezTo>
                  <a:cubicBezTo>
                    <a:pt x="140" y="345"/>
                    <a:pt x="131" y="313"/>
                    <a:pt x="119" y="312"/>
                  </a:cubicBezTo>
                  <a:close/>
                  <a:moveTo>
                    <a:pt x="515" y="363"/>
                  </a:moveTo>
                  <a:cubicBezTo>
                    <a:pt x="507" y="354"/>
                    <a:pt x="481" y="337"/>
                    <a:pt x="481" y="337"/>
                  </a:cubicBezTo>
                  <a:cubicBezTo>
                    <a:pt x="451" y="321"/>
                    <a:pt x="451" y="321"/>
                    <a:pt x="451" y="321"/>
                  </a:cubicBezTo>
                  <a:cubicBezTo>
                    <a:pt x="451" y="321"/>
                    <a:pt x="398" y="308"/>
                    <a:pt x="402" y="299"/>
                  </a:cubicBezTo>
                  <a:cubicBezTo>
                    <a:pt x="406" y="290"/>
                    <a:pt x="415" y="289"/>
                    <a:pt x="414" y="281"/>
                  </a:cubicBezTo>
                  <a:cubicBezTo>
                    <a:pt x="413" y="273"/>
                    <a:pt x="365" y="271"/>
                    <a:pt x="365" y="271"/>
                  </a:cubicBezTo>
                  <a:cubicBezTo>
                    <a:pt x="365" y="271"/>
                    <a:pt x="351" y="266"/>
                    <a:pt x="334" y="249"/>
                  </a:cubicBezTo>
                  <a:cubicBezTo>
                    <a:pt x="317" y="232"/>
                    <a:pt x="311" y="216"/>
                    <a:pt x="311" y="216"/>
                  </a:cubicBezTo>
                  <a:cubicBezTo>
                    <a:pt x="311" y="216"/>
                    <a:pt x="306" y="192"/>
                    <a:pt x="296" y="186"/>
                  </a:cubicBezTo>
                  <a:cubicBezTo>
                    <a:pt x="286" y="180"/>
                    <a:pt x="275" y="170"/>
                    <a:pt x="275" y="170"/>
                  </a:cubicBezTo>
                  <a:cubicBezTo>
                    <a:pt x="249" y="148"/>
                    <a:pt x="249" y="148"/>
                    <a:pt x="249" y="148"/>
                  </a:cubicBezTo>
                  <a:cubicBezTo>
                    <a:pt x="249" y="148"/>
                    <a:pt x="235" y="126"/>
                    <a:pt x="240" y="124"/>
                  </a:cubicBezTo>
                  <a:cubicBezTo>
                    <a:pt x="245" y="122"/>
                    <a:pt x="253" y="120"/>
                    <a:pt x="253" y="115"/>
                  </a:cubicBezTo>
                  <a:cubicBezTo>
                    <a:pt x="253" y="110"/>
                    <a:pt x="236" y="101"/>
                    <a:pt x="244" y="92"/>
                  </a:cubicBezTo>
                  <a:cubicBezTo>
                    <a:pt x="252" y="83"/>
                    <a:pt x="275" y="77"/>
                    <a:pt x="275" y="77"/>
                  </a:cubicBezTo>
                  <a:cubicBezTo>
                    <a:pt x="289" y="71"/>
                    <a:pt x="289" y="71"/>
                    <a:pt x="289" y="71"/>
                  </a:cubicBezTo>
                  <a:cubicBezTo>
                    <a:pt x="294" y="46"/>
                    <a:pt x="294" y="46"/>
                    <a:pt x="294" y="46"/>
                  </a:cubicBezTo>
                  <a:cubicBezTo>
                    <a:pt x="286" y="43"/>
                    <a:pt x="286" y="43"/>
                    <a:pt x="286" y="43"/>
                  </a:cubicBezTo>
                  <a:cubicBezTo>
                    <a:pt x="286" y="43"/>
                    <a:pt x="294" y="36"/>
                    <a:pt x="291" y="30"/>
                  </a:cubicBezTo>
                  <a:cubicBezTo>
                    <a:pt x="288" y="25"/>
                    <a:pt x="265" y="29"/>
                    <a:pt x="265" y="29"/>
                  </a:cubicBezTo>
                  <a:cubicBezTo>
                    <a:pt x="253" y="29"/>
                    <a:pt x="253" y="29"/>
                    <a:pt x="253" y="29"/>
                  </a:cubicBezTo>
                  <a:cubicBezTo>
                    <a:pt x="248" y="16"/>
                    <a:pt x="248" y="16"/>
                    <a:pt x="248" y="16"/>
                  </a:cubicBezTo>
                  <a:cubicBezTo>
                    <a:pt x="243" y="16"/>
                    <a:pt x="243" y="16"/>
                    <a:pt x="243" y="16"/>
                  </a:cubicBezTo>
                  <a:cubicBezTo>
                    <a:pt x="243" y="16"/>
                    <a:pt x="242" y="2"/>
                    <a:pt x="233" y="1"/>
                  </a:cubicBezTo>
                  <a:cubicBezTo>
                    <a:pt x="223" y="0"/>
                    <a:pt x="221" y="9"/>
                    <a:pt x="221" y="9"/>
                  </a:cubicBezTo>
                  <a:cubicBezTo>
                    <a:pt x="195" y="7"/>
                    <a:pt x="195" y="7"/>
                    <a:pt x="195" y="7"/>
                  </a:cubicBezTo>
                  <a:cubicBezTo>
                    <a:pt x="185" y="19"/>
                    <a:pt x="185" y="19"/>
                    <a:pt x="185" y="19"/>
                  </a:cubicBezTo>
                  <a:cubicBezTo>
                    <a:pt x="179" y="15"/>
                    <a:pt x="179" y="15"/>
                    <a:pt x="179" y="15"/>
                  </a:cubicBezTo>
                  <a:cubicBezTo>
                    <a:pt x="165" y="16"/>
                    <a:pt x="165" y="16"/>
                    <a:pt x="165" y="16"/>
                  </a:cubicBezTo>
                  <a:cubicBezTo>
                    <a:pt x="163" y="29"/>
                    <a:pt x="163" y="29"/>
                    <a:pt x="163" y="29"/>
                  </a:cubicBezTo>
                  <a:cubicBezTo>
                    <a:pt x="163" y="29"/>
                    <a:pt x="161" y="25"/>
                    <a:pt x="150" y="27"/>
                  </a:cubicBezTo>
                  <a:cubicBezTo>
                    <a:pt x="139" y="29"/>
                    <a:pt x="154" y="40"/>
                    <a:pt x="154" y="40"/>
                  </a:cubicBezTo>
                  <a:cubicBezTo>
                    <a:pt x="149" y="46"/>
                    <a:pt x="149" y="46"/>
                    <a:pt x="149" y="46"/>
                  </a:cubicBezTo>
                  <a:cubicBezTo>
                    <a:pt x="138" y="41"/>
                    <a:pt x="138" y="41"/>
                    <a:pt x="138" y="41"/>
                  </a:cubicBezTo>
                  <a:cubicBezTo>
                    <a:pt x="124" y="44"/>
                    <a:pt x="124" y="44"/>
                    <a:pt x="124" y="44"/>
                  </a:cubicBezTo>
                  <a:cubicBezTo>
                    <a:pt x="118" y="32"/>
                    <a:pt x="118" y="32"/>
                    <a:pt x="118" y="32"/>
                  </a:cubicBezTo>
                  <a:cubicBezTo>
                    <a:pt x="113" y="48"/>
                    <a:pt x="113" y="48"/>
                    <a:pt x="113" y="48"/>
                  </a:cubicBezTo>
                  <a:cubicBezTo>
                    <a:pt x="107" y="54"/>
                    <a:pt x="107" y="54"/>
                    <a:pt x="107" y="54"/>
                  </a:cubicBezTo>
                  <a:cubicBezTo>
                    <a:pt x="106" y="69"/>
                    <a:pt x="106" y="69"/>
                    <a:pt x="106" y="69"/>
                  </a:cubicBezTo>
                  <a:cubicBezTo>
                    <a:pt x="90" y="52"/>
                    <a:pt x="90" y="52"/>
                    <a:pt x="90" y="52"/>
                  </a:cubicBezTo>
                  <a:cubicBezTo>
                    <a:pt x="85" y="51"/>
                    <a:pt x="85" y="51"/>
                    <a:pt x="85" y="51"/>
                  </a:cubicBezTo>
                  <a:cubicBezTo>
                    <a:pt x="85" y="51"/>
                    <a:pt x="81" y="36"/>
                    <a:pt x="77" y="36"/>
                  </a:cubicBezTo>
                  <a:cubicBezTo>
                    <a:pt x="73" y="36"/>
                    <a:pt x="66" y="42"/>
                    <a:pt x="66" y="42"/>
                  </a:cubicBezTo>
                  <a:cubicBezTo>
                    <a:pt x="66" y="42"/>
                    <a:pt x="70" y="53"/>
                    <a:pt x="60" y="62"/>
                  </a:cubicBezTo>
                  <a:cubicBezTo>
                    <a:pt x="50" y="70"/>
                    <a:pt x="45" y="57"/>
                    <a:pt x="40" y="57"/>
                  </a:cubicBezTo>
                  <a:cubicBezTo>
                    <a:pt x="35" y="57"/>
                    <a:pt x="26" y="64"/>
                    <a:pt x="26" y="64"/>
                  </a:cubicBezTo>
                  <a:cubicBezTo>
                    <a:pt x="19" y="64"/>
                    <a:pt x="19" y="64"/>
                    <a:pt x="19" y="64"/>
                  </a:cubicBezTo>
                  <a:cubicBezTo>
                    <a:pt x="19" y="68"/>
                    <a:pt x="9" y="72"/>
                    <a:pt x="9" y="72"/>
                  </a:cubicBezTo>
                  <a:cubicBezTo>
                    <a:pt x="17" y="80"/>
                    <a:pt x="17" y="80"/>
                    <a:pt x="17" y="80"/>
                  </a:cubicBezTo>
                  <a:cubicBezTo>
                    <a:pt x="17" y="80"/>
                    <a:pt x="28" y="84"/>
                    <a:pt x="28" y="93"/>
                  </a:cubicBezTo>
                  <a:cubicBezTo>
                    <a:pt x="28" y="102"/>
                    <a:pt x="9" y="103"/>
                    <a:pt x="9" y="103"/>
                  </a:cubicBezTo>
                  <a:cubicBezTo>
                    <a:pt x="0" y="105"/>
                    <a:pt x="0" y="105"/>
                    <a:pt x="0" y="105"/>
                  </a:cubicBezTo>
                  <a:cubicBezTo>
                    <a:pt x="6" y="118"/>
                    <a:pt x="6" y="118"/>
                    <a:pt x="6" y="118"/>
                  </a:cubicBezTo>
                  <a:cubicBezTo>
                    <a:pt x="13" y="118"/>
                    <a:pt x="13" y="118"/>
                    <a:pt x="13" y="118"/>
                  </a:cubicBezTo>
                  <a:cubicBezTo>
                    <a:pt x="13" y="118"/>
                    <a:pt x="17" y="121"/>
                    <a:pt x="18" y="126"/>
                  </a:cubicBezTo>
                  <a:cubicBezTo>
                    <a:pt x="19" y="131"/>
                    <a:pt x="13" y="131"/>
                    <a:pt x="12" y="141"/>
                  </a:cubicBezTo>
                  <a:cubicBezTo>
                    <a:pt x="11" y="151"/>
                    <a:pt x="25" y="152"/>
                    <a:pt x="25" y="152"/>
                  </a:cubicBezTo>
                  <a:cubicBezTo>
                    <a:pt x="28" y="158"/>
                    <a:pt x="28" y="158"/>
                    <a:pt x="28" y="158"/>
                  </a:cubicBezTo>
                  <a:cubicBezTo>
                    <a:pt x="28" y="158"/>
                    <a:pt x="42" y="156"/>
                    <a:pt x="45" y="160"/>
                  </a:cubicBezTo>
                  <a:cubicBezTo>
                    <a:pt x="48" y="164"/>
                    <a:pt x="42" y="174"/>
                    <a:pt x="38" y="174"/>
                  </a:cubicBezTo>
                  <a:cubicBezTo>
                    <a:pt x="36" y="174"/>
                    <a:pt x="35" y="176"/>
                    <a:pt x="35" y="179"/>
                  </a:cubicBezTo>
                  <a:cubicBezTo>
                    <a:pt x="44" y="178"/>
                    <a:pt x="54" y="177"/>
                    <a:pt x="58" y="173"/>
                  </a:cubicBezTo>
                  <a:cubicBezTo>
                    <a:pt x="65" y="166"/>
                    <a:pt x="83" y="145"/>
                    <a:pt x="93" y="145"/>
                  </a:cubicBezTo>
                  <a:cubicBezTo>
                    <a:pt x="103" y="145"/>
                    <a:pt x="132" y="152"/>
                    <a:pt x="144" y="162"/>
                  </a:cubicBezTo>
                  <a:cubicBezTo>
                    <a:pt x="156" y="172"/>
                    <a:pt x="160" y="192"/>
                    <a:pt x="160" y="192"/>
                  </a:cubicBezTo>
                  <a:cubicBezTo>
                    <a:pt x="168" y="200"/>
                    <a:pt x="168" y="200"/>
                    <a:pt x="168" y="200"/>
                  </a:cubicBezTo>
                  <a:cubicBezTo>
                    <a:pt x="168" y="200"/>
                    <a:pt x="160" y="221"/>
                    <a:pt x="169" y="226"/>
                  </a:cubicBezTo>
                  <a:cubicBezTo>
                    <a:pt x="178" y="231"/>
                    <a:pt x="193" y="236"/>
                    <a:pt x="193" y="236"/>
                  </a:cubicBezTo>
                  <a:cubicBezTo>
                    <a:pt x="197" y="249"/>
                    <a:pt x="197" y="249"/>
                    <a:pt x="197" y="249"/>
                  </a:cubicBezTo>
                  <a:cubicBezTo>
                    <a:pt x="217" y="250"/>
                    <a:pt x="217" y="250"/>
                    <a:pt x="217" y="250"/>
                  </a:cubicBezTo>
                  <a:cubicBezTo>
                    <a:pt x="217" y="250"/>
                    <a:pt x="250" y="284"/>
                    <a:pt x="259" y="294"/>
                  </a:cubicBezTo>
                  <a:cubicBezTo>
                    <a:pt x="268" y="304"/>
                    <a:pt x="276" y="313"/>
                    <a:pt x="276" y="313"/>
                  </a:cubicBezTo>
                  <a:cubicBezTo>
                    <a:pt x="303" y="314"/>
                    <a:pt x="303" y="314"/>
                    <a:pt x="303" y="314"/>
                  </a:cubicBezTo>
                  <a:cubicBezTo>
                    <a:pt x="303" y="314"/>
                    <a:pt x="310" y="329"/>
                    <a:pt x="325" y="334"/>
                  </a:cubicBezTo>
                  <a:cubicBezTo>
                    <a:pt x="340" y="339"/>
                    <a:pt x="359" y="335"/>
                    <a:pt x="362" y="342"/>
                  </a:cubicBezTo>
                  <a:cubicBezTo>
                    <a:pt x="365" y="349"/>
                    <a:pt x="366" y="372"/>
                    <a:pt x="379" y="375"/>
                  </a:cubicBezTo>
                  <a:cubicBezTo>
                    <a:pt x="392" y="378"/>
                    <a:pt x="397" y="373"/>
                    <a:pt x="397" y="373"/>
                  </a:cubicBezTo>
                  <a:cubicBezTo>
                    <a:pt x="397" y="373"/>
                    <a:pt x="400" y="392"/>
                    <a:pt x="402" y="406"/>
                  </a:cubicBezTo>
                  <a:cubicBezTo>
                    <a:pt x="404" y="420"/>
                    <a:pt x="417" y="419"/>
                    <a:pt x="417" y="429"/>
                  </a:cubicBezTo>
                  <a:cubicBezTo>
                    <a:pt x="417" y="439"/>
                    <a:pt x="418" y="446"/>
                    <a:pt x="418" y="446"/>
                  </a:cubicBezTo>
                  <a:cubicBezTo>
                    <a:pt x="405" y="445"/>
                    <a:pt x="405" y="445"/>
                    <a:pt x="405" y="445"/>
                  </a:cubicBezTo>
                  <a:cubicBezTo>
                    <a:pt x="404" y="460"/>
                    <a:pt x="404" y="460"/>
                    <a:pt x="404" y="460"/>
                  </a:cubicBezTo>
                  <a:cubicBezTo>
                    <a:pt x="404" y="460"/>
                    <a:pt x="384" y="489"/>
                    <a:pt x="395" y="489"/>
                  </a:cubicBezTo>
                  <a:cubicBezTo>
                    <a:pt x="406" y="489"/>
                    <a:pt x="414" y="483"/>
                    <a:pt x="414" y="483"/>
                  </a:cubicBezTo>
                  <a:cubicBezTo>
                    <a:pt x="422" y="468"/>
                    <a:pt x="422" y="468"/>
                    <a:pt x="422" y="468"/>
                  </a:cubicBezTo>
                  <a:cubicBezTo>
                    <a:pt x="435" y="466"/>
                    <a:pt x="435" y="466"/>
                    <a:pt x="435" y="466"/>
                  </a:cubicBezTo>
                  <a:cubicBezTo>
                    <a:pt x="435" y="466"/>
                    <a:pt x="432" y="444"/>
                    <a:pt x="436" y="441"/>
                  </a:cubicBezTo>
                  <a:cubicBezTo>
                    <a:pt x="440" y="438"/>
                    <a:pt x="461" y="432"/>
                    <a:pt x="461" y="432"/>
                  </a:cubicBezTo>
                  <a:cubicBezTo>
                    <a:pt x="461" y="432"/>
                    <a:pt x="456" y="412"/>
                    <a:pt x="452" y="408"/>
                  </a:cubicBezTo>
                  <a:cubicBezTo>
                    <a:pt x="448" y="404"/>
                    <a:pt x="430" y="399"/>
                    <a:pt x="431" y="392"/>
                  </a:cubicBezTo>
                  <a:cubicBezTo>
                    <a:pt x="432" y="385"/>
                    <a:pt x="445" y="351"/>
                    <a:pt x="453" y="354"/>
                  </a:cubicBezTo>
                  <a:cubicBezTo>
                    <a:pt x="461" y="357"/>
                    <a:pt x="468" y="361"/>
                    <a:pt x="468" y="361"/>
                  </a:cubicBezTo>
                  <a:cubicBezTo>
                    <a:pt x="488" y="361"/>
                    <a:pt x="488" y="361"/>
                    <a:pt x="488" y="361"/>
                  </a:cubicBezTo>
                  <a:cubicBezTo>
                    <a:pt x="488" y="361"/>
                    <a:pt x="491" y="384"/>
                    <a:pt x="505" y="385"/>
                  </a:cubicBezTo>
                  <a:cubicBezTo>
                    <a:pt x="519" y="386"/>
                    <a:pt x="523" y="372"/>
                    <a:pt x="515" y="363"/>
                  </a:cubicBezTo>
                  <a:close/>
                </a:path>
              </a:pathLst>
            </a:custGeom>
            <a:solidFill>
              <a:schemeClr val="accent2">
                <a:lumMod val="25000"/>
                <a:lumOff val="7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43" name="Freeform 66"/>
            <p:cNvSpPr>
              <a:spLocks/>
            </p:cNvSpPr>
            <p:nvPr/>
          </p:nvSpPr>
          <p:spPr bwMode="auto">
            <a:xfrm>
              <a:off x="4355307" y="2428876"/>
              <a:ext cx="116681" cy="51197"/>
            </a:xfrm>
            <a:custGeom>
              <a:avLst/>
              <a:gdLst>
                <a:gd name="T0" fmla="*/ 2147483647 w 280"/>
                <a:gd name="T1" fmla="*/ 2147483647 h 132"/>
                <a:gd name="T2" fmla="*/ 2147483647 w 280"/>
                <a:gd name="T3" fmla="*/ 2147483647 h 132"/>
                <a:gd name="T4" fmla="*/ 2147483647 w 280"/>
                <a:gd name="T5" fmla="*/ 2147483647 h 132"/>
                <a:gd name="T6" fmla="*/ 2147483647 w 280"/>
                <a:gd name="T7" fmla="*/ 2147483647 h 132"/>
                <a:gd name="T8" fmla="*/ 2147483647 w 280"/>
                <a:gd name="T9" fmla="*/ 2147483647 h 132"/>
                <a:gd name="T10" fmla="*/ 2147483647 w 280"/>
                <a:gd name="T11" fmla="*/ 2147483647 h 132"/>
                <a:gd name="T12" fmla="*/ 2147483647 w 280"/>
                <a:gd name="T13" fmla="*/ 2147483647 h 132"/>
                <a:gd name="T14" fmla="*/ 2147483647 w 280"/>
                <a:gd name="T15" fmla="*/ 2147483647 h 132"/>
                <a:gd name="T16" fmla="*/ 2147483647 w 280"/>
                <a:gd name="T17" fmla="*/ 2147483647 h 132"/>
                <a:gd name="T18" fmla="*/ 2147483647 w 280"/>
                <a:gd name="T19" fmla="*/ 2147483647 h 132"/>
                <a:gd name="T20" fmla="*/ 2147483647 w 280"/>
                <a:gd name="T21" fmla="*/ 2147483647 h 132"/>
                <a:gd name="T22" fmla="*/ 2147483647 w 280"/>
                <a:gd name="T23" fmla="*/ 2147483647 h 132"/>
                <a:gd name="T24" fmla="*/ 2147483647 w 280"/>
                <a:gd name="T25" fmla="*/ 2147483647 h 132"/>
                <a:gd name="T26" fmla="*/ 2147483647 w 280"/>
                <a:gd name="T27" fmla="*/ 2147483647 h 132"/>
                <a:gd name="T28" fmla="*/ 2147483647 w 280"/>
                <a:gd name="T29" fmla="*/ 2147483647 h 132"/>
                <a:gd name="T30" fmla="*/ 2147483647 w 280"/>
                <a:gd name="T31" fmla="*/ 2147483647 h 132"/>
                <a:gd name="T32" fmla="*/ 2147483647 w 280"/>
                <a:gd name="T33" fmla="*/ 2147483647 h 132"/>
                <a:gd name="T34" fmla="*/ 2147483647 w 280"/>
                <a:gd name="T35" fmla="*/ 2147483647 h 132"/>
                <a:gd name="T36" fmla="*/ 2147483647 w 280"/>
                <a:gd name="T37" fmla="*/ 2147483647 h 132"/>
                <a:gd name="T38" fmla="*/ 2147483647 w 280"/>
                <a:gd name="T39" fmla="*/ 2147483647 h 132"/>
                <a:gd name="T40" fmla="*/ 2147483647 w 280"/>
                <a:gd name="T41" fmla="*/ 2147483647 h 132"/>
                <a:gd name="T42" fmla="*/ 2147483647 w 280"/>
                <a:gd name="T43" fmla="*/ 2147483647 h 132"/>
                <a:gd name="T44" fmla="*/ 2147483647 w 280"/>
                <a:gd name="T45" fmla="*/ 2147483647 h 132"/>
                <a:gd name="T46" fmla="*/ 2147483647 w 280"/>
                <a:gd name="T47" fmla="*/ 2147483647 h 132"/>
                <a:gd name="T48" fmla="*/ 2147483647 w 280"/>
                <a:gd name="T49" fmla="*/ 2147483647 h 132"/>
                <a:gd name="T50" fmla="*/ 2147483647 w 280"/>
                <a:gd name="T51" fmla="*/ 2147483647 h 132"/>
                <a:gd name="T52" fmla="*/ 2147483647 w 280"/>
                <a:gd name="T53" fmla="*/ 2147483647 h 132"/>
                <a:gd name="T54" fmla="*/ 2147483647 w 280"/>
                <a:gd name="T55" fmla="*/ 2147483647 h 132"/>
                <a:gd name="T56" fmla="*/ 2147483647 w 280"/>
                <a:gd name="T57" fmla="*/ 2147483647 h 132"/>
                <a:gd name="T58" fmla="*/ 2147483647 w 280"/>
                <a:gd name="T59" fmla="*/ 2147483647 h 132"/>
                <a:gd name="T60" fmla="*/ 2147483647 w 280"/>
                <a:gd name="T61" fmla="*/ 2147483647 h 132"/>
                <a:gd name="T62" fmla="*/ 2147483647 w 280"/>
                <a:gd name="T63" fmla="*/ 2147483647 h 132"/>
                <a:gd name="T64" fmla="*/ 2147483647 w 280"/>
                <a:gd name="T65" fmla="*/ 2147483647 h 132"/>
                <a:gd name="T66" fmla="*/ 2147483647 w 280"/>
                <a:gd name="T67" fmla="*/ 2147483647 h 132"/>
                <a:gd name="T68" fmla="*/ 2147483647 w 280"/>
                <a:gd name="T69" fmla="*/ 2147483647 h 13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80"/>
                <a:gd name="T106" fmla="*/ 0 h 132"/>
                <a:gd name="T107" fmla="*/ 280 w 280"/>
                <a:gd name="T108" fmla="*/ 132 h 132"/>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80" h="132">
                  <a:moveTo>
                    <a:pt x="275" y="73"/>
                  </a:moveTo>
                  <a:cubicBezTo>
                    <a:pt x="268" y="67"/>
                    <a:pt x="268" y="67"/>
                    <a:pt x="268" y="67"/>
                  </a:cubicBezTo>
                  <a:cubicBezTo>
                    <a:pt x="269" y="62"/>
                    <a:pt x="269" y="62"/>
                    <a:pt x="269" y="62"/>
                  </a:cubicBezTo>
                  <a:cubicBezTo>
                    <a:pt x="269" y="62"/>
                    <a:pt x="259" y="60"/>
                    <a:pt x="255" y="60"/>
                  </a:cubicBezTo>
                  <a:cubicBezTo>
                    <a:pt x="251" y="60"/>
                    <a:pt x="247" y="51"/>
                    <a:pt x="247" y="51"/>
                  </a:cubicBezTo>
                  <a:cubicBezTo>
                    <a:pt x="240" y="57"/>
                    <a:pt x="240" y="57"/>
                    <a:pt x="240" y="57"/>
                  </a:cubicBezTo>
                  <a:cubicBezTo>
                    <a:pt x="240" y="57"/>
                    <a:pt x="235" y="44"/>
                    <a:pt x="227" y="43"/>
                  </a:cubicBezTo>
                  <a:cubicBezTo>
                    <a:pt x="219" y="42"/>
                    <a:pt x="219" y="42"/>
                    <a:pt x="219" y="42"/>
                  </a:cubicBezTo>
                  <a:cubicBezTo>
                    <a:pt x="219" y="42"/>
                    <a:pt x="224" y="35"/>
                    <a:pt x="211" y="39"/>
                  </a:cubicBezTo>
                  <a:cubicBezTo>
                    <a:pt x="198" y="43"/>
                    <a:pt x="196" y="47"/>
                    <a:pt x="196" y="47"/>
                  </a:cubicBezTo>
                  <a:cubicBezTo>
                    <a:pt x="196" y="47"/>
                    <a:pt x="185" y="45"/>
                    <a:pt x="181" y="43"/>
                  </a:cubicBezTo>
                  <a:cubicBezTo>
                    <a:pt x="177" y="41"/>
                    <a:pt x="177" y="35"/>
                    <a:pt x="177" y="35"/>
                  </a:cubicBezTo>
                  <a:cubicBezTo>
                    <a:pt x="171" y="32"/>
                    <a:pt x="171" y="32"/>
                    <a:pt x="171" y="32"/>
                  </a:cubicBezTo>
                  <a:cubicBezTo>
                    <a:pt x="178" y="28"/>
                    <a:pt x="178" y="28"/>
                    <a:pt x="178" y="28"/>
                  </a:cubicBezTo>
                  <a:cubicBezTo>
                    <a:pt x="175" y="23"/>
                    <a:pt x="175" y="23"/>
                    <a:pt x="175" y="23"/>
                  </a:cubicBezTo>
                  <a:cubicBezTo>
                    <a:pt x="175" y="23"/>
                    <a:pt x="162" y="24"/>
                    <a:pt x="159" y="24"/>
                  </a:cubicBezTo>
                  <a:cubicBezTo>
                    <a:pt x="156" y="24"/>
                    <a:pt x="158" y="18"/>
                    <a:pt x="146" y="14"/>
                  </a:cubicBezTo>
                  <a:cubicBezTo>
                    <a:pt x="134" y="10"/>
                    <a:pt x="132" y="13"/>
                    <a:pt x="132" y="13"/>
                  </a:cubicBezTo>
                  <a:cubicBezTo>
                    <a:pt x="129" y="4"/>
                    <a:pt x="129" y="4"/>
                    <a:pt x="129" y="4"/>
                  </a:cubicBezTo>
                  <a:cubicBezTo>
                    <a:pt x="116" y="2"/>
                    <a:pt x="116" y="2"/>
                    <a:pt x="116" y="2"/>
                  </a:cubicBezTo>
                  <a:cubicBezTo>
                    <a:pt x="116" y="2"/>
                    <a:pt x="116" y="2"/>
                    <a:pt x="116" y="2"/>
                  </a:cubicBezTo>
                  <a:cubicBezTo>
                    <a:pt x="114" y="6"/>
                    <a:pt x="111" y="11"/>
                    <a:pt x="108" y="11"/>
                  </a:cubicBezTo>
                  <a:cubicBezTo>
                    <a:pt x="103" y="12"/>
                    <a:pt x="98" y="0"/>
                    <a:pt x="96" y="1"/>
                  </a:cubicBezTo>
                  <a:cubicBezTo>
                    <a:pt x="94" y="2"/>
                    <a:pt x="89" y="8"/>
                    <a:pt x="87" y="11"/>
                  </a:cubicBezTo>
                  <a:cubicBezTo>
                    <a:pt x="84" y="14"/>
                    <a:pt x="73" y="13"/>
                    <a:pt x="73" y="13"/>
                  </a:cubicBezTo>
                  <a:cubicBezTo>
                    <a:pt x="73" y="13"/>
                    <a:pt x="75" y="18"/>
                    <a:pt x="72" y="19"/>
                  </a:cubicBezTo>
                  <a:cubicBezTo>
                    <a:pt x="69" y="20"/>
                    <a:pt x="58" y="20"/>
                    <a:pt x="58" y="20"/>
                  </a:cubicBezTo>
                  <a:cubicBezTo>
                    <a:pt x="56" y="24"/>
                    <a:pt x="56" y="24"/>
                    <a:pt x="56" y="24"/>
                  </a:cubicBezTo>
                  <a:cubicBezTo>
                    <a:pt x="45" y="27"/>
                    <a:pt x="45" y="27"/>
                    <a:pt x="45" y="27"/>
                  </a:cubicBezTo>
                  <a:cubicBezTo>
                    <a:pt x="38" y="36"/>
                    <a:pt x="38" y="36"/>
                    <a:pt x="38" y="36"/>
                  </a:cubicBezTo>
                  <a:cubicBezTo>
                    <a:pt x="38" y="36"/>
                    <a:pt x="40" y="32"/>
                    <a:pt x="31" y="30"/>
                  </a:cubicBezTo>
                  <a:cubicBezTo>
                    <a:pt x="23" y="28"/>
                    <a:pt x="21" y="36"/>
                    <a:pt x="21" y="36"/>
                  </a:cubicBezTo>
                  <a:cubicBezTo>
                    <a:pt x="14" y="36"/>
                    <a:pt x="14" y="36"/>
                    <a:pt x="14" y="36"/>
                  </a:cubicBezTo>
                  <a:cubicBezTo>
                    <a:pt x="14" y="36"/>
                    <a:pt x="15" y="41"/>
                    <a:pt x="11" y="42"/>
                  </a:cubicBezTo>
                  <a:cubicBezTo>
                    <a:pt x="7" y="42"/>
                    <a:pt x="7" y="36"/>
                    <a:pt x="3" y="38"/>
                  </a:cubicBezTo>
                  <a:cubicBezTo>
                    <a:pt x="0" y="41"/>
                    <a:pt x="5" y="50"/>
                    <a:pt x="5" y="50"/>
                  </a:cubicBezTo>
                  <a:cubicBezTo>
                    <a:pt x="11" y="51"/>
                    <a:pt x="11" y="51"/>
                    <a:pt x="11" y="51"/>
                  </a:cubicBezTo>
                  <a:cubicBezTo>
                    <a:pt x="17" y="60"/>
                    <a:pt x="17" y="60"/>
                    <a:pt x="17" y="60"/>
                  </a:cubicBezTo>
                  <a:cubicBezTo>
                    <a:pt x="17" y="60"/>
                    <a:pt x="9" y="64"/>
                    <a:pt x="10" y="66"/>
                  </a:cubicBezTo>
                  <a:cubicBezTo>
                    <a:pt x="11" y="68"/>
                    <a:pt x="19" y="74"/>
                    <a:pt x="19" y="74"/>
                  </a:cubicBezTo>
                  <a:cubicBezTo>
                    <a:pt x="21" y="80"/>
                    <a:pt x="21" y="80"/>
                    <a:pt x="21" y="80"/>
                  </a:cubicBezTo>
                  <a:cubicBezTo>
                    <a:pt x="27" y="82"/>
                    <a:pt x="27" y="82"/>
                    <a:pt x="27" y="82"/>
                  </a:cubicBezTo>
                  <a:cubicBezTo>
                    <a:pt x="27" y="82"/>
                    <a:pt x="21" y="87"/>
                    <a:pt x="29" y="88"/>
                  </a:cubicBezTo>
                  <a:cubicBezTo>
                    <a:pt x="36" y="88"/>
                    <a:pt x="42" y="90"/>
                    <a:pt x="42" y="90"/>
                  </a:cubicBezTo>
                  <a:cubicBezTo>
                    <a:pt x="45" y="98"/>
                    <a:pt x="45" y="98"/>
                    <a:pt x="45" y="98"/>
                  </a:cubicBezTo>
                  <a:cubicBezTo>
                    <a:pt x="49" y="98"/>
                    <a:pt x="49" y="98"/>
                    <a:pt x="49" y="98"/>
                  </a:cubicBezTo>
                  <a:cubicBezTo>
                    <a:pt x="55" y="107"/>
                    <a:pt x="55" y="107"/>
                    <a:pt x="55" y="107"/>
                  </a:cubicBezTo>
                  <a:cubicBezTo>
                    <a:pt x="55" y="107"/>
                    <a:pt x="60" y="105"/>
                    <a:pt x="65" y="108"/>
                  </a:cubicBezTo>
                  <a:cubicBezTo>
                    <a:pt x="71" y="112"/>
                    <a:pt x="72" y="119"/>
                    <a:pt x="72" y="119"/>
                  </a:cubicBezTo>
                  <a:cubicBezTo>
                    <a:pt x="72" y="119"/>
                    <a:pt x="80" y="131"/>
                    <a:pt x="87" y="131"/>
                  </a:cubicBezTo>
                  <a:cubicBezTo>
                    <a:pt x="95" y="131"/>
                    <a:pt x="101" y="127"/>
                    <a:pt x="101" y="127"/>
                  </a:cubicBezTo>
                  <a:cubicBezTo>
                    <a:pt x="110" y="132"/>
                    <a:pt x="110" y="132"/>
                    <a:pt x="110" y="132"/>
                  </a:cubicBezTo>
                  <a:cubicBezTo>
                    <a:pt x="111" y="120"/>
                    <a:pt x="111" y="120"/>
                    <a:pt x="111" y="120"/>
                  </a:cubicBezTo>
                  <a:cubicBezTo>
                    <a:pt x="115" y="119"/>
                    <a:pt x="115" y="119"/>
                    <a:pt x="115" y="119"/>
                  </a:cubicBezTo>
                  <a:cubicBezTo>
                    <a:pt x="115" y="119"/>
                    <a:pt x="122" y="106"/>
                    <a:pt x="125" y="105"/>
                  </a:cubicBezTo>
                  <a:cubicBezTo>
                    <a:pt x="129" y="104"/>
                    <a:pt x="142" y="112"/>
                    <a:pt x="142" y="112"/>
                  </a:cubicBezTo>
                  <a:cubicBezTo>
                    <a:pt x="151" y="118"/>
                    <a:pt x="151" y="118"/>
                    <a:pt x="151" y="118"/>
                  </a:cubicBezTo>
                  <a:cubicBezTo>
                    <a:pt x="158" y="113"/>
                    <a:pt x="158" y="113"/>
                    <a:pt x="158" y="113"/>
                  </a:cubicBezTo>
                  <a:cubicBezTo>
                    <a:pt x="165" y="121"/>
                    <a:pt x="165" y="121"/>
                    <a:pt x="165" y="121"/>
                  </a:cubicBezTo>
                  <a:cubicBezTo>
                    <a:pt x="173" y="120"/>
                    <a:pt x="173" y="120"/>
                    <a:pt x="173" y="120"/>
                  </a:cubicBezTo>
                  <a:cubicBezTo>
                    <a:pt x="173" y="120"/>
                    <a:pt x="177" y="113"/>
                    <a:pt x="184" y="115"/>
                  </a:cubicBezTo>
                  <a:cubicBezTo>
                    <a:pt x="192" y="118"/>
                    <a:pt x="200" y="123"/>
                    <a:pt x="200" y="123"/>
                  </a:cubicBezTo>
                  <a:cubicBezTo>
                    <a:pt x="200" y="123"/>
                    <a:pt x="205" y="119"/>
                    <a:pt x="209" y="118"/>
                  </a:cubicBezTo>
                  <a:cubicBezTo>
                    <a:pt x="212" y="117"/>
                    <a:pt x="218" y="117"/>
                    <a:pt x="221" y="116"/>
                  </a:cubicBezTo>
                  <a:cubicBezTo>
                    <a:pt x="222" y="118"/>
                    <a:pt x="228" y="120"/>
                    <a:pt x="233" y="117"/>
                  </a:cubicBezTo>
                  <a:cubicBezTo>
                    <a:pt x="240" y="112"/>
                    <a:pt x="255" y="105"/>
                    <a:pt x="255" y="105"/>
                  </a:cubicBezTo>
                  <a:cubicBezTo>
                    <a:pt x="255" y="92"/>
                    <a:pt x="255" y="92"/>
                    <a:pt x="255" y="92"/>
                  </a:cubicBezTo>
                  <a:cubicBezTo>
                    <a:pt x="269" y="86"/>
                    <a:pt x="269" y="86"/>
                    <a:pt x="269" y="86"/>
                  </a:cubicBezTo>
                  <a:cubicBezTo>
                    <a:pt x="280" y="79"/>
                    <a:pt x="280" y="79"/>
                    <a:pt x="280" y="79"/>
                  </a:cubicBezTo>
                  <a:cubicBezTo>
                    <a:pt x="277" y="76"/>
                    <a:pt x="275" y="73"/>
                    <a:pt x="275" y="73"/>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44" name="Freeform 67"/>
            <p:cNvSpPr>
              <a:spLocks/>
            </p:cNvSpPr>
            <p:nvPr/>
          </p:nvSpPr>
          <p:spPr bwMode="auto">
            <a:xfrm>
              <a:off x="4388644" y="2353866"/>
              <a:ext cx="176213" cy="117872"/>
            </a:xfrm>
            <a:custGeom>
              <a:avLst/>
              <a:gdLst>
                <a:gd name="T0" fmla="*/ 2147483647 w 419"/>
                <a:gd name="T1" fmla="*/ 2147483647 h 301"/>
                <a:gd name="T2" fmla="*/ 2147483647 w 419"/>
                <a:gd name="T3" fmla="*/ 2147483647 h 301"/>
                <a:gd name="T4" fmla="*/ 2147483647 w 419"/>
                <a:gd name="T5" fmla="*/ 2147483647 h 301"/>
                <a:gd name="T6" fmla="*/ 2147483647 w 419"/>
                <a:gd name="T7" fmla="*/ 2147483647 h 301"/>
                <a:gd name="T8" fmla="*/ 2147483647 w 419"/>
                <a:gd name="T9" fmla="*/ 2147483647 h 301"/>
                <a:gd name="T10" fmla="*/ 2147483647 w 419"/>
                <a:gd name="T11" fmla="*/ 2147483647 h 301"/>
                <a:gd name="T12" fmla="*/ 2147483647 w 419"/>
                <a:gd name="T13" fmla="*/ 2147483647 h 301"/>
                <a:gd name="T14" fmla="*/ 2147483647 w 419"/>
                <a:gd name="T15" fmla="*/ 2147483647 h 301"/>
                <a:gd name="T16" fmla="*/ 2147483647 w 419"/>
                <a:gd name="T17" fmla="*/ 2147483647 h 301"/>
                <a:gd name="T18" fmla="*/ 2147483647 w 419"/>
                <a:gd name="T19" fmla="*/ 2147483647 h 301"/>
                <a:gd name="T20" fmla="*/ 2147483647 w 419"/>
                <a:gd name="T21" fmla="*/ 2147483647 h 301"/>
                <a:gd name="T22" fmla="*/ 2147483647 w 419"/>
                <a:gd name="T23" fmla="*/ 2147483647 h 301"/>
                <a:gd name="T24" fmla="*/ 2147483647 w 419"/>
                <a:gd name="T25" fmla="*/ 2147483647 h 301"/>
                <a:gd name="T26" fmla="*/ 2147483647 w 419"/>
                <a:gd name="T27" fmla="*/ 2147483647 h 301"/>
                <a:gd name="T28" fmla="*/ 2147483647 w 419"/>
                <a:gd name="T29" fmla="*/ 2147483647 h 301"/>
                <a:gd name="T30" fmla="*/ 2147483647 w 419"/>
                <a:gd name="T31" fmla="*/ 2147483647 h 301"/>
                <a:gd name="T32" fmla="*/ 2147483647 w 419"/>
                <a:gd name="T33" fmla="*/ 2147483647 h 301"/>
                <a:gd name="T34" fmla="*/ 2147483647 w 419"/>
                <a:gd name="T35" fmla="*/ 2147483647 h 301"/>
                <a:gd name="T36" fmla="*/ 2147483647 w 419"/>
                <a:gd name="T37" fmla="*/ 0 h 301"/>
                <a:gd name="T38" fmla="*/ 2147483647 w 419"/>
                <a:gd name="T39" fmla="*/ 2147483647 h 301"/>
                <a:gd name="T40" fmla="*/ 2147483647 w 419"/>
                <a:gd name="T41" fmla="*/ 2147483647 h 301"/>
                <a:gd name="T42" fmla="*/ 2147483647 w 419"/>
                <a:gd name="T43" fmla="*/ 2147483647 h 301"/>
                <a:gd name="T44" fmla="*/ 2147483647 w 419"/>
                <a:gd name="T45" fmla="*/ 2147483647 h 301"/>
                <a:gd name="T46" fmla="*/ 2147483647 w 419"/>
                <a:gd name="T47" fmla="*/ 2147483647 h 301"/>
                <a:gd name="T48" fmla="*/ 2147483647 w 419"/>
                <a:gd name="T49" fmla="*/ 2147483647 h 301"/>
                <a:gd name="T50" fmla="*/ 2147483647 w 419"/>
                <a:gd name="T51" fmla="*/ 2147483647 h 301"/>
                <a:gd name="T52" fmla="*/ 2147483647 w 419"/>
                <a:gd name="T53" fmla="*/ 2147483647 h 301"/>
                <a:gd name="T54" fmla="*/ 2147483647 w 419"/>
                <a:gd name="T55" fmla="*/ 2147483647 h 301"/>
                <a:gd name="T56" fmla="*/ 2147483647 w 419"/>
                <a:gd name="T57" fmla="*/ 2147483647 h 301"/>
                <a:gd name="T58" fmla="*/ 2147483647 w 419"/>
                <a:gd name="T59" fmla="*/ 2147483647 h 301"/>
                <a:gd name="T60" fmla="*/ 2147483647 w 419"/>
                <a:gd name="T61" fmla="*/ 2147483647 h 301"/>
                <a:gd name="T62" fmla="*/ 2147483647 w 419"/>
                <a:gd name="T63" fmla="*/ 2147483647 h 301"/>
                <a:gd name="T64" fmla="*/ 2147483647 w 419"/>
                <a:gd name="T65" fmla="*/ 2147483647 h 301"/>
                <a:gd name="T66" fmla="*/ 2147483647 w 419"/>
                <a:gd name="T67" fmla="*/ 2147483647 h 301"/>
                <a:gd name="T68" fmla="*/ 2147483647 w 419"/>
                <a:gd name="T69" fmla="*/ 2147483647 h 301"/>
                <a:gd name="T70" fmla="*/ 2147483647 w 419"/>
                <a:gd name="T71" fmla="*/ 2147483647 h 301"/>
                <a:gd name="T72" fmla="*/ 2147483647 w 419"/>
                <a:gd name="T73" fmla="*/ 2147483647 h 301"/>
                <a:gd name="T74" fmla="*/ 2147483647 w 419"/>
                <a:gd name="T75" fmla="*/ 2147483647 h 301"/>
                <a:gd name="T76" fmla="*/ 2147483647 w 419"/>
                <a:gd name="T77" fmla="*/ 2147483647 h 301"/>
                <a:gd name="T78" fmla="*/ 2147483647 w 419"/>
                <a:gd name="T79" fmla="*/ 2147483647 h 301"/>
                <a:gd name="T80" fmla="*/ 2147483647 w 419"/>
                <a:gd name="T81" fmla="*/ 2147483647 h 301"/>
                <a:gd name="T82" fmla="*/ 2147483647 w 419"/>
                <a:gd name="T83" fmla="*/ 2147483647 h 301"/>
                <a:gd name="T84" fmla="*/ 2147483647 w 419"/>
                <a:gd name="T85" fmla="*/ 2147483647 h 301"/>
                <a:gd name="T86" fmla="*/ 2147483647 w 419"/>
                <a:gd name="T87" fmla="*/ 2147483647 h 301"/>
                <a:gd name="T88" fmla="*/ 2147483647 w 419"/>
                <a:gd name="T89" fmla="*/ 2147483647 h 30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419"/>
                <a:gd name="T136" fmla="*/ 0 h 301"/>
                <a:gd name="T137" fmla="*/ 419 w 419"/>
                <a:gd name="T138" fmla="*/ 301 h 301"/>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419" h="301">
                  <a:moveTo>
                    <a:pt x="288" y="284"/>
                  </a:moveTo>
                  <a:cubicBezTo>
                    <a:pt x="293" y="284"/>
                    <a:pt x="298" y="276"/>
                    <a:pt x="312" y="276"/>
                  </a:cubicBezTo>
                  <a:cubicBezTo>
                    <a:pt x="326" y="276"/>
                    <a:pt x="325" y="283"/>
                    <a:pt x="332" y="289"/>
                  </a:cubicBezTo>
                  <a:cubicBezTo>
                    <a:pt x="339" y="295"/>
                    <a:pt x="345" y="293"/>
                    <a:pt x="351" y="293"/>
                  </a:cubicBezTo>
                  <a:cubicBezTo>
                    <a:pt x="357" y="293"/>
                    <a:pt x="355" y="300"/>
                    <a:pt x="355" y="300"/>
                  </a:cubicBezTo>
                  <a:cubicBezTo>
                    <a:pt x="371" y="301"/>
                    <a:pt x="371" y="301"/>
                    <a:pt x="371" y="301"/>
                  </a:cubicBezTo>
                  <a:cubicBezTo>
                    <a:pt x="371" y="301"/>
                    <a:pt x="362" y="295"/>
                    <a:pt x="363" y="285"/>
                  </a:cubicBezTo>
                  <a:cubicBezTo>
                    <a:pt x="364" y="275"/>
                    <a:pt x="364" y="265"/>
                    <a:pt x="364" y="265"/>
                  </a:cubicBezTo>
                  <a:cubicBezTo>
                    <a:pt x="399" y="230"/>
                    <a:pt x="399" y="230"/>
                    <a:pt x="399" y="230"/>
                  </a:cubicBezTo>
                  <a:cubicBezTo>
                    <a:pt x="399" y="230"/>
                    <a:pt x="419" y="229"/>
                    <a:pt x="417" y="224"/>
                  </a:cubicBezTo>
                  <a:cubicBezTo>
                    <a:pt x="415" y="219"/>
                    <a:pt x="409" y="211"/>
                    <a:pt x="409" y="211"/>
                  </a:cubicBezTo>
                  <a:cubicBezTo>
                    <a:pt x="416" y="203"/>
                    <a:pt x="416" y="203"/>
                    <a:pt x="416" y="203"/>
                  </a:cubicBezTo>
                  <a:cubicBezTo>
                    <a:pt x="416" y="203"/>
                    <a:pt x="404" y="200"/>
                    <a:pt x="401" y="191"/>
                  </a:cubicBezTo>
                  <a:cubicBezTo>
                    <a:pt x="398" y="182"/>
                    <a:pt x="390" y="180"/>
                    <a:pt x="390" y="180"/>
                  </a:cubicBezTo>
                  <a:cubicBezTo>
                    <a:pt x="388" y="167"/>
                    <a:pt x="388" y="167"/>
                    <a:pt x="388" y="167"/>
                  </a:cubicBezTo>
                  <a:cubicBezTo>
                    <a:pt x="388" y="167"/>
                    <a:pt x="388" y="167"/>
                    <a:pt x="389" y="167"/>
                  </a:cubicBezTo>
                  <a:cubicBezTo>
                    <a:pt x="386" y="158"/>
                    <a:pt x="386" y="158"/>
                    <a:pt x="386" y="158"/>
                  </a:cubicBezTo>
                  <a:cubicBezTo>
                    <a:pt x="386" y="158"/>
                    <a:pt x="389" y="144"/>
                    <a:pt x="387" y="140"/>
                  </a:cubicBezTo>
                  <a:cubicBezTo>
                    <a:pt x="385" y="136"/>
                    <a:pt x="371" y="133"/>
                    <a:pt x="369" y="127"/>
                  </a:cubicBezTo>
                  <a:cubicBezTo>
                    <a:pt x="367" y="121"/>
                    <a:pt x="376" y="123"/>
                    <a:pt x="379" y="123"/>
                  </a:cubicBezTo>
                  <a:cubicBezTo>
                    <a:pt x="382" y="123"/>
                    <a:pt x="380" y="111"/>
                    <a:pt x="380" y="111"/>
                  </a:cubicBezTo>
                  <a:cubicBezTo>
                    <a:pt x="394" y="106"/>
                    <a:pt x="394" y="106"/>
                    <a:pt x="394" y="106"/>
                  </a:cubicBezTo>
                  <a:cubicBezTo>
                    <a:pt x="394" y="106"/>
                    <a:pt x="396" y="98"/>
                    <a:pt x="398" y="94"/>
                  </a:cubicBezTo>
                  <a:cubicBezTo>
                    <a:pt x="400" y="90"/>
                    <a:pt x="392" y="78"/>
                    <a:pt x="392" y="78"/>
                  </a:cubicBezTo>
                  <a:cubicBezTo>
                    <a:pt x="392" y="78"/>
                    <a:pt x="381" y="69"/>
                    <a:pt x="381" y="64"/>
                  </a:cubicBezTo>
                  <a:cubicBezTo>
                    <a:pt x="381" y="59"/>
                    <a:pt x="373" y="46"/>
                    <a:pt x="373" y="46"/>
                  </a:cubicBezTo>
                  <a:cubicBezTo>
                    <a:pt x="373" y="33"/>
                    <a:pt x="373" y="33"/>
                    <a:pt x="373" y="33"/>
                  </a:cubicBezTo>
                  <a:cubicBezTo>
                    <a:pt x="373" y="33"/>
                    <a:pt x="357" y="24"/>
                    <a:pt x="344" y="22"/>
                  </a:cubicBezTo>
                  <a:cubicBezTo>
                    <a:pt x="331" y="20"/>
                    <a:pt x="336" y="27"/>
                    <a:pt x="336" y="27"/>
                  </a:cubicBezTo>
                  <a:cubicBezTo>
                    <a:pt x="336" y="27"/>
                    <a:pt x="321" y="27"/>
                    <a:pt x="313" y="26"/>
                  </a:cubicBezTo>
                  <a:cubicBezTo>
                    <a:pt x="305" y="25"/>
                    <a:pt x="274" y="27"/>
                    <a:pt x="274" y="27"/>
                  </a:cubicBezTo>
                  <a:cubicBezTo>
                    <a:pt x="274" y="27"/>
                    <a:pt x="266" y="22"/>
                    <a:pt x="257" y="20"/>
                  </a:cubicBezTo>
                  <a:cubicBezTo>
                    <a:pt x="248" y="18"/>
                    <a:pt x="236" y="23"/>
                    <a:pt x="236" y="23"/>
                  </a:cubicBezTo>
                  <a:cubicBezTo>
                    <a:pt x="231" y="18"/>
                    <a:pt x="231" y="18"/>
                    <a:pt x="231" y="18"/>
                  </a:cubicBezTo>
                  <a:cubicBezTo>
                    <a:pt x="231" y="19"/>
                    <a:pt x="231" y="19"/>
                    <a:pt x="231" y="19"/>
                  </a:cubicBezTo>
                  <a:cubicBezTo>
                    <a:pt x="231" y="19"/>
                    <a:pt x="195" y="23"/>
                    <a:pt x="189" y="22"/>
                  </a:cubicBezTo>
                  <a:cubicBezTo>
                    <a:pt x="183" y="21"/>
                    <a:pt x="178" y="4"/>
                    <a:pt x="178" y="4"/>
                  </a:cubicBezTo>
                  <a:cubicBezTo>
                    <a:pt x="178" y="4"/>
                    <a:pt x="164" y="0"/>
                    <a:pt x="149" y="0"/>
                  </a:cubicBezTo>
                  <a:cubicBezTo>
                    <a:pt x="134" y="0"/>
                    <a:pt x="94" y="17"/>
                    <a:pt x="94" y="17"/>
                  </a:cubicBezTo>
                  <a:cubicBezTo>
                    <a:pt x="81" y="28"/>
                    <a:pt x="81" y="28"/>
                    <a:pt x="81" y="28"/>
                  </a:cubicBezTo>
                  <a:cubicBezTo>
                    <a:pt x="41" y="33"/>
                    <a:pt x="41" y="33"/>
                    <a:pt x="41" y="33"/>
                  </a:cubicBezTo>
                  <a:cubicBezTo>
                    <a:pt x="41" y="33"/>
                    <a:pt x="10" y="44"/>
                    <a:pt x="12" y="48"/>
                  </a:cubicBezTo>
                  <a:cubicBezTo>
                    <a:pt x="14" y="52"/>
                    <a:pt x="14" y="62"/>
                    <a:pt x="14" y="62"/>
                  </a:cubicBezTo>
                  <a:cubicBezTo>
                    <a:pt x="7" y="58"/>
                    <a:pt x="7" y="58"/>
                    <a:pt x="7" y="58"/>
                  </a:cubicBezTo>
                  <a:cubicBezTo>
                    <a:pt x="8" y="61"/>
                    <a:pt x="9" y="65"/>
                    <a:pt x="8" y="68"/>
                  </a:cubicBezTo>
                  <a:cubicBezTo>
                    <a:pt x="6" y="74"/>
                    <a:pt x="11" y="66"/>
                    <a:pt x="14" y="75"/>
                  </a:cubicBezTo>
                  <a:cubicBezTo>
                    <a:pt x="16" y="83"/>
                    <a:pt x="18" y="85"/>
                    <a:pt x="12" y="89"/>
                  </a:cubicBezTo>
                  <a:cubicBezTo>
                    <a:pt x="6" y="94"/>
                    <a:pt x="0" y="95"/>
                    <a:pt x="3" y="102"/>
                  </a:cubicBezTo>
                  <a:cubicBezTo>
                    <a:pt x="6" y="109"/>
                    <a:pt x="10" y="105"/>
                    <a:pt x="10" y="105"/>
                  </a:cubicBezTo>
                  <a:cubicBezTo>
                    <a:pt x="14" y="111"/>
                    <a:pt x="14" y="111"/>
                    <a:pt x="14" y="111"/>
                  </a:cubicBezTo>
                  <a:cubicBezTo>
                    <a:pt x="14" y="111"/>
                    <a:pt x="18" y="107"/>
                    <a:pt x="21" y="111"/>
                  </a:cubicBezTo>
                  <a:cubicBezTo>
                    <a:pt x="24" y="116"/>
                    <a:pt x="24" y="122"/>
                    <a:pt x="24" y="122"/>
                  </a:cubicBezTo>
                  <a:cubicBezTo>
                    <a:pt x="24" y="122"/>
                    <a:pt x="18" y="125"/>
                    <a:pt x="19" y="128"/>
                  </a:cubicBezTo>
                  <a:cubicBezTo>
                    <a:pt x="20" y="131"/>
                    <a:pt x="25" y="132"/>
                    <a:pt x="25" y="132"/>
                  </a:cubicBezTo>
                  <a:cubicBezTo>
                    <a:pt x="25" y="132"/>
                    <a:pt x="22" y="139"/>
                    <a:pt x="24" y="139"/>
                  </a:cubicBezTo>
                  <a:cubicBezTo>
                    <a:pt x="26" y="140"/>
                    <a:pt x="29" y="142"/>
                    <a:pt x="29" y="142"/>
                  </a:cubicBezTo>
                  <a:cubicBezTo>
                    <a:pt x="29" y="142"/>
                    <a:pt x="20" y="148"/>
                    <a:pt x="20" y="153"/>
                  </a:cubicBezTo>
                  <a:cubicBezTo>
                    <a:pt x="21" y="159"/>
                    <a:pt x="30" y="161"/>
                    <a:pt x="30" y="161"/>
                  </a:cubicBezTo>
                  <a:cubicBezTo>
                    <a:pt x="29" y="173"/>
                    <a:pt x="29" y="173"/>
                    <a:pt x="29" y="173"/>
                  </a:cubicBezTo>
                  <a:cubicBezTo>
                    <a:pt x="29" y="173"/>
                    <a:pt x="37" y="167"/>
                    <a:pt x="38" y="173"/>
                  </a:cubicBezTo>
                  <a:cubicBezTo>
                    <a:pt x="40" y="178"/>
                    <a:pt x="36" y="183"/>
                    <a:pt x="36" y="183"/>
                  </a:cubicBezTo>
                  <a:cubicBezTo>
                    <a:pt x="36" y="183"/>
                    <a:pt x="42" y="184"/>
                    <a:pt x="41" y="187"/>
                  </a:cubicBezTo>
                  <a:cubicBezTo>
                    <a:pt x="40" y="189"/>
                    <a:pt x="39" y="192"/>
                    <a:pt x="37" y="195"/>
                  </a:cubicBezTo>
                  <a:cubicBezTo>
                    <a:pt x="50" y="197"/>
                    <a:pt x="50" y="197"/>
                    <a:pt x="50" y="197"/>
                  </a:cubicBezTo>
                  <a:cubicBezTo>
                    <a:pt x="53" y="206"/>
                    <a:pt x="53" y="206"/>
                    <a:pt x="53" y="206"/>
                  </a:cubicBezTo>
                  <a:cubicBezTo>
                    <a:pt x="53" y="206"/>
                    <a:pt x="55" y="203"/>
                    <a:pt x="67" y="207"/>
                  </a:cubicBezTo>
                  <a:cubicBezTo>
                    <a:pt x="79" y="211"/>
                    <a:pt x="77" y="217"/>
                    <a:pt x="80" y="217"/>
                  </a:cubicBezTo>
                  <a:cubicBezTo>
                    <a:pt x="83" y="217"/>
                    <a:pt x="96" y="216"/>
                    <a:pt x="96" y="216"/>
                  </a:cubicBezTo>
                  <a:cubicBezTo>
                    <a:pt x="99" y="221"/>
                    <a:pt x="99" y="221"/>
                    <a:pt x="99" y="221"/>
                  </a:cubicBezTo>
                  <a:cubicBezTo>
                    <a:pt x="92" y="225"/>
                    <a:pt x="92" y="225"/>
                    <a:pt x="92" y="225"/>
                  </a:cubicBezTo>
                  <a:cubicBezTo>
                    <a:pt x="98" y="228"/>
                    <a:pt x="98" y="228"/>
                    <a:pt x="98" y="228"/>
                  </a:cubicBezTo>
                  <a:cubicBezTo>
                    <a:pt x="98" y="228"/>
                    <a:pt x="98" y="234"/>
                    <a:pt x="102" y="236"/>
                  </a:cubicBezTo>
                  <a:cubicBezTo>
                    <a:pt x="106" y="238"/>
                    <a:pt x="117" y="240"/>
                    <a:pt x="117" y="240"/>
                  </a:cubicBezTo>
                  <a:cubicBezTo>
                    <a:pt x="117" y="240"/>
                    <a:pt x="119" y="236"/>
                    <a:pt x="132" y="232"/>
                  </a:cubicBezTo>
                  <a:cubicBezTo>
                    <a:pt x="145" y="228"/>
                    <a:pt x="140" y="235"/>
                    <a:pt x="140" y="235"/>
                  </a:cubicBezTo>
                  <a:cubicBezTo>
                    <a:pt x="140" y="235"/>
                    <a:pt x="140" y="235"/>
                    <a:pt x="148" y="236"/>
                  </a:cubicBezTo>
                  <a:cubicBezTo>
                    <a:pt x="156" y="237"/>
                    <a:pt x="161" y="250"/>
                    <a:pt x="161" y="250"/>
                  </a:cubicBezTo>
                  <a:cubicBezTo>
                    <a:pt x="168" y="244"/>
                    <a:pt x="168" y="244"/>
                    <a:pt x="168" y="244"/>
                  </a:cubicBezTo>
                  <a:cubicBezTo>
                    <a:pt x="168" y="244"/>
                    <a:pt x="172" y="253"/>
                    <a:pt x="176" y="253"/>
                  </a:cubicBezTo>
                  <a:cubicBezTo>
                    <a:pt x="180" y="253"/>
                    <a:pt x="190" y="255"/>
                    <a:pt x="190" y="255"/>
                  </a:cubicBezTo>
                  <a:cubicBezTo>
                    <a:pt x="189" y="260"/>
                    <a:pt x="189" y="260"/>
                    <a:pt x="189" y="260"/>
                  </a:cubicBezTo>
                  <a:cubicBezTo>
                    <a:pt x="196" y="266"/>
                    <a:pt x="196" y="266"/>
                    <a:pt x="196" y="266"/>
                  </a:cubicBezTo>
                  <a:cubicBezTo>
                    <a:pt x="196" y="266"/>
                    <a:pt x="206" y="278"/>
                    <a:pt x="209" y="278"/>
                  </a:cubicBezTo>
                  <a:cubicBezTo>
                    <a:pt x="212" y="278"/>
                    <a:pt x="222" y="270"/>
                    <a:pt x="229" y="272"/>
                  </a:cubicBezTo>
                  <a:cubicBezTo>
                    <a:pt x="236" y="274"/>
                    <a:pt x="237" y="281"/>
                    <a:pt x="237" y="281"/>
                  </a:cubicBezTo>
                  <a:cubicBezTo>
                    <a:pt x="244" y="281"/>
                    <a:pt x="244" y="281"/>
                    <a:pt x="244" y="281"/>
                  </a:cubicBezTo>
                  <a:cubicBezTo>
                    <a:pt x="244" y="281"/>
                    <a:pt x="241" y="288"/>
                    <a:pt x="250" y="288"/>
                  </a:cubicBezTo>
                  <a:cubicBezTo>
                    <a:pt x="259" y="288"/>
                    <a:pt x="258" y="279"/>
                    <a:pt x="258" y="279"/>
                  </a:cubicBezTo>
                  <a:cubicBezTo>
                    <a:pt x="277" y="280"/>
                    <a:pt x="277" y="280"/>
                    <a:pt x="277" y="280"/>
                  </a:cubicBezTo>
                  <a:cubicBezTo>
                    <a:pt x="277" y="280"/>
                    <a:pt x="283" y="284"/>
                    <a:pt x="288" y="284"/>
                  </a:cubicBezTo>
                  <a:close/>
                </a:path>
              </a:pathLst>
            </a:custGeom>
            <a:solidFill>
              <a:schemeClr val="accent5">
                <a:lumMod val="50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45" name="Freeform 68"/>
            <p:cNvSpPr>
              <a:spLocks/>
            </p:cNvSpPr>
            <p:nvPr/>
          </p:nvSpPr>
          <p:spPr bwMode="auto">
            <a:xfrm>
              <a:off x="4244578" y="2447926"/>
              <a:ext cx="14288" cy="13097"/>
            </a:xfrm>
            <a:custGeom>
              <a:avLst/>
              <a:gdLst>
                <a:gd name="T0" fmla="*/ 2147483647 w 36"/>
                <a:gd name="T1" fmla="*/ 2147483647 h 32"/>
                <a:gd name="T2" fmla="*/ 2147483647 w 36"/>
                <a:gd name="T3" fmla="*/ 2147483647 h 32"/>
                <a:gd name="T4" fmla="*/ 2147483647 w 36"/>
                <a:gd name="T5" fmla="*/ 2147483647 h 32"/>
                <a:gd name="T6" fmla="*/ 2147483647 w 36"/>
                <a:gd name="T7" fmla="*/ 2147483647 h 32"/>
                <a:gd name="T8" fmla="*/ 2147483647 w 36"/>
                <a:gd name="T9" fmla="*/ 2147483647 h 32"/>
                <a:gd name="T10" fmla="*/ 2147483647 w 36"/>
                <a:gd name="T11" fmla="*/ 0 h 32"/>
                <a:gd name="T12" fmla="*/ 2147483647 w 36"/>
                <a:gd name="T13" fmla="*/ 2147483647 h 32"/>
                <a:gd name="T14" fmla="*/ 2147483647 w 36"/>
                <a:gd name="T15" fmla="*/ 2147483647 h 32"/>
                <a:gd name="T16" fmla="*/ 2147483647 w 36"/>
                <a:gd name="T17" fmla="*/ 2147483647 h 3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6"/>
                <a:gd name="T28" fmla="*/ 0 h 32"/>
                <a:gd name="T29" fmla="*/ 36 w 36"/>
                <a:gd name="T30" fmla="*/ 32 h 3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6" h="32">
                  <a:moveTo>
                    <a:pt x="13" y="32"/>
                  </a:moveTo>
                  <a:cubicBezTo>
                    <a:pt x="19" y="27"/>
                    <a:pt x="19" y="27"/>
                    <a:pt x="19" y="27"/>
                  </a:cubicBezTo>
                  <a:cubicBezTo>
                    <a:pt x="30" y="29"/>
                    <a:pt x="30" y="29"/>
                    <a:pt x="30" y="29"/>
                  </a:cubicBezTo>
                  <a:cubicBezTo>
                    <a:pt x="30" y="29"/>
                    <a:pt x="36" y="25"/>
                    <a:pt x="35" y="20"/>
                  </a:cubicBezTo>
                  <a:cubicBezTo>
                    <a:pt x="34" y="16"/>
                    <a:pt x="24" y="14"/>
                    <a:pt x="20" y="8"/>
                  </a:cubicBezTo>
                  <a:cubicBezTo>
                    <a:pt x="19" y="6"/>
                    <a:pt x="19" y="3"/>
                    <a:pt x="20" y="0"/>
                  </a:cubicBezTo>
                  <a:cubicBezTo>
                    <a:pt x="19" y="1"/>
                    <a:pt x="16" y="2"/>
                    <a:pt x="12" y="4"/>
                  </a:cubicBezTo>
                  <a:cubicBezTo>
                    <a:pt x="1" y="10"/>
                    <a:pt x="0" y="16"/>
                    <a:pt x="2" y="18"/>
                  </a:cubicBezTo>
                  <a:cubicBezTo>
                    <a:pt x="3" y="20"/>
                    <a:pt x="9" y="27"/>
                    <a:pt x="13" y="32"/>
                  </a:cubicBezTo>
                  <a:close/>
                </a:path>
              </a:pathLst>
            </a:custGeom>
            <a:grp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46" name="Freeform 69"/>
            <p:cNvSpPr>
              <a:spLocks/>
            </p:cNvSpPr>
            <p:nvPr/>
          </p:nvSpPr>
          <p:spPr bwMode="auto">
            <a:xfrm>
              <a:off x="4311254" y="2470548"/>
              <a:ext cx="129778" cy="53578"/>
            </a:xfrm>
            <a:custGeom>
              <a:avLst/>
              <a:gdLst>
                <a:gd name="T0" fmla="*/ 2147483647 w 308"/>
                <a:gd name="T1" fmla="*/ 2147483647 h 138"/>
                <a:gd name="T2" fmla="*/ 2147483647 w 308"/>
                <a:gd name="T3" fmla="*/ 2147483647 h 138"/>
                <a:gd name="T4" fmla="*/ 2147483647 w 308"/>
                <a:gd name="T5" fmla="*/ 2147483647 h 138"/>
                <a:gd name="T6" fmla="*/ 2147483647 w 308"/>
                <a:gd name="T7" fmla="*/ 2147483647 h 138"/>
                <a:gd name="T8" fmla="*/ 2147483647 w 308"/>
                <a:gd name="T9" fmla="*/ 2147483647 h 138"/>
                <a:gd name="T10" fmla="*/ 2147483647 w 308"/>
                <a:gd name="T11" fmla="*/ 2147483647 h 138"/>
                <a:gd name="T12" fmla="*/ 2147483647 w 308"/>
                <a:gd name="T13" fmla="*/ 2147483647 h 138"/>
                <a:gd name="T14" fmla="*/ 2147483647 w 308"/>
                <a:gd name="T15" fmla="*/ 2147483647 h 138"/>
                <a:gd name="T16" fmla="*/ 2147483647 w 308"/>
                <a:gd name="T17" fmla="*/ 2147483647 h 138"/>
                <a:gd name="T18" fmla="*/ 2147483647 w 308"/>
                <a:gd name="T19" fmla="*/ 2147483647 h 138"/>
                <a:gd name="T20" fmla="*/ 2147483647 w 308"/>
                <a:gd name="T21" fmla="*/ 2147483647 h 138"/>
                <a:gd name="T22" fmla="*/ 2147483647 w 308"/>
                <a:gd name="T23" fmla="*/ 2147483647 h 138"/>
                <a:gd name="T24" fmla="*/ 2147483647 w 308"/>
                <a:gd name="T25" fmla="*/ 2147483647 h 138"/>
                <a:gd name="T26" fmla="*/ 2147483647 w 308"/>
                <a:gd name="T27" fmla="*/ 2147483647 h 138"/>
                <a:gd name="T28" fmla="*/ 2147483647 w 308"/>
                <a:gd name="T29" fmla="*/ 2147483647 h 138"/>
                <a:gd name="T30" fmla="*/ 2147483647 w 308"/>
                <a:gd name="T31" fmla="*/ 2147483647 h 138"/>
                <a:gd name="T32" fmla="*/ 2147483647 w 308"/>
                <a:gd name="T33" fmla="*/ 2147483647 h 138"/>
                <a:gd name="T34" fmla="*/ 2147483647 w 308"/>
                <a:gd name="T35" fmla="*/ 2147483647 h 138"/>
                <a:gd name="T36" fmla="*/ 2147483647 w 308"/>
                <a:gd name="T37" fmla="*/ 2147483647 h 138"/>
                <a:gd name="T38" fmla="*/ 0 w 308"/>
                <a:gd name="T39" fmla="*/ 2147483647 h 138"/>
                <a:gd name="T40" fmla="*/ 2147483647 w 308"/>
                <a:gd name="T41" fmla="*/ 2147483647 h 138"/>
                <a:gd name="T42" fmla="*/ 2147483647 w 308"/>
                <a:gd name="T43" fmla="*/ 2147483647 h 138"/>
                <a:gd name="T44" fmla="*/ 2147483647 w 308"/>
                <a:gd name="T45" fmla="*/ 2147483647 h 138"/>
                <a:gd name="T46" fmla="*/ 2147483647 w 308"/>
                <a:gd name="T47" fmla="*/ 2147483647 h 138"/>
                <a:gd name="T48" fmla="*/ 2147483647 w 308"/>
                <a:gd name="T49" fmla="*/ 2147483647 h 138"/>
                <a:gd name="T50" fmla="*/ 2147483647 w 308"/>
                <a:gd name="T51" fmla="*/ 2147483647 h 138"/>
                <a:gd name="T52" fmla="*/ 2147483647 w 308"/>
                <a:gd name="T53" fmla="*/ 2147483647 h 138"/>
                <a:gd name="T54" fmla="*/ 2147483647 w 308"/>
                <a:gd name="T55" fmla="*/ 2147483647 h 138"/>
                <a:gd name="T56" fmla="*/ 2147483647 w 308"/>
                <a:gd name="T57" fmla="*/ 2147483647 h 138"/>
                <a:gd name="T58" fmla="*/ 2147483647 w 308"/>
                <a:gd name="T59" fmla="*/ 2147483647 h 138"/>
                <a:gd name="T60" fmla="*/ 2147483647 w 308"/>
                <a:gd name="T61" fmla="*/ 2147483647 h 138"/>
                <a:gd name="T62" fmla="*/ 2147483647 w 308"/>
                <a:gd name="T63" fmla="*/ 2147483647 h 138"/>
                <a:gd name="T64" fmla="*/ 2147483647 w 308"/>
                <a:gd name="T65" fmla="*/ 2147483647 h 138"/>
                <a:gd name="T66" fmla="*/ 2147483647 w 308"/>
                <a:gd name="T67" fmla="*/ 2147483647 h 138"/>
                <a:gd name="T68" fmla="*/ 2147483647 w 308"/>
                <a:gd name="T69" fmla="*/ 2147483647 h 138"/>
                <a:gd name="T70" fmla="*/ 2147483647 w 308"/>
                <a:gd name="T71" fmla="*/ 2147483647 h 138"/>
                <a:gd name="T72" fmla="*/ 2147483647 w 308"/>
                <a:gd name="T73" fmla="*/ 2147483647 h 13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08"/>
                <a:gd name="T112" fmla="*/ 0 h 138"/>
                <a:gd name="T113" fmla="*/ 308 w 308"/>
                <a:gd name="T114" fmla="*/ 138 h 138"/>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08" h="138">
                  <a:moveTo>
                    <a:pt x="306" y="69"/>
                  </a:moveTo>
                  <a:cubicBezTo>
                    <a:pt x="306" y="69"/>
                    <a:pt x="308" y="55"/>
                    <a:pt x="307" y="48"/>
                  </a:cubicBezTo>
                  <a:cubicBezTo>
                    <a:pt x="306" y="42"/>
                    <a:pt x="300" y="43"/>
                    <a:pt x="300" y="43"/>
                  </a:cubicBezTo>
                  <a:cubicBezTo>
                    <a:pt x="301" y="33"/>
                    <a:pt x="301" y="33"/>
                    <a:pt x="301" y="33"/>
                  </a:cubicBezTo>
                  <a:cubicBezTo>
                    <a:pt x="303" y="19"/>
                    <a:pt x="303" y="19"/>
                    <a:pt x="303" y="19"/>
                  </a:cubicBezTo>
                  <a:cubicBezTo>
                    <a:pt x="303" y="19"/>
                    <a:pt x="295" y="14"/>
                    <a:pt x="287" y="11"/>
                  </a:cubicBezTo>
                  <a:cubicBezTo>
                    <a:pt x="280" y="9"/>
                    <a:pt x="276" y="16"/>
                    <a:pt x="276" y="16"/>
                  </a:cubicBezTo>
                  <a:cubicBezTo>
                    <a:pt x="268" y="17"/>
                    <a:pt x="268" y="17"/>
                    <a:pt x="268" y="17"/>
                  </a:cubicBezTo>
                  <a:cubicBezTo>
                    <a:pt x="261" y="9"/>
                    <a:pt x="261" y="9"/>
                    <a:pt x="261" y="9"/>
                  </a:cubicBezTo>
                  <a:cubicBezTo>
                    <a:pt x="254" y="14"/>
                    <a:pt x="254" y="14"/>
                    <a:pt x="254" y="14"/>
                  </a:cubicBezTo>
                  <a:cubicBezTo>
                    <a:pt x="245" y="8"/>
                    <a:pt x="245" y="8"/>
                    <a:pt x="245" y="8"/>
                  </a:cubicBezTo>
                  <a:cubicBezTo>
                    <a:pt x="245" y="8"/>
                    <a:pt x="232" y="0"/>
                    <a:pt x="228" y="1"/>
                  </a:cubicBezTo>
                  <a:cubicBezTo>
                    <a:pt x="225" y="2"/>
                    <a:pt x="218" y="15"/>
                    <a:pt x="218" y="15"/>
                  </a:cubicBezTo>
                  <a:cubicBezTo>
                    <a:pt x="214" y="16"/>
                    <a:pt x="214" y="16"/>
                    <a:pt x="214" y="16"/>
                  </a:cubicBezTo>
                  <a:cubicBezTo>
                    <a:pt x="213" y="28"/>
                    <a:pt x="213" y="28"/>
                    <a:pt x="213" y="28"/>
                  </a:cubicBezTo>
                  <a:cubicBezTo>
                    <a:pt x="204" y="23"/>
                    <a:pt x="204" y="23"/>
                    <a:pt x="204" y="23"/>
                  </a:cubicBezTo>
                  <a:cubicBezTo>
                    <a:pt x="204" y="23"/>
                    <a:pt x="198" y="27"/>
                    <a:pt x="190" y="27"/>
                  </a:cubicBezTo>
                  <a:cubicBezTo>
                    <a:pt x="183" y="27"/>
                    <a:pt x="175" y="15"/>
                    <a:pt x="175" y="15"/>
                  </a:cubicBezTo>
                  <a:cubicBezTo>
                    <a:pt x="168" y="26"/>
                    <a:pt x="168" y="26"/>
                    <a:pt x="168" y="26"/>
                  </a:cubicBezTo>
                  <a:cubicBezTo>
                    <a:pt x="156" y="27"/>
                    <a:pt x="156" y="27"/>
                    <a:pt x="156" y="27"/>
                  </a:cubicBezTo>
                  <a:cubicBezTo>
                    <a:pt x="160" y="34"/>
                    <a:pt x="160" y="34"/>
                    <a:pt x="160" y="34"/>
                  </a:cubicBezTo>
                  <a:cubicBezTo>
                    <a:pt x="160" y="45"/>
                    <a:pt x="160" y="45"/>
                    <a:pt x="160" y="45"/>
                  </a:cubicBezTo>
                  <a:cubicBezTo>
                    <a:pt x="160" y="45"/>
                    <a:pt x="147" y="42"/>
                    <a:pt x="142" y="43"/>
                  </a:cubicBezTo>
                  <a:cubicBezTo>
                    <a:pt x="138" y="44"/>
                    <a:pt x="133" y="57"/>
                    <a:pt x="133" y="57"/>
                  </a:cubicBezTo>
                  <a:cubicBezTo>
                    <a:pt x="141" y="59"/>
                    <a:pt x="141" y="59"/>
                    <a:pt x="141" y="59"/>
                  </a:cubicBezTo>
                  <a:cubicBezTo>
                    <a:pt x="141" y="68"/>
                    <a:pt x="141" y="68"/>
                    <a:pt x="141" y="68"/>
                  </a:cubicBezTo>
                  <a:cubicBezTo>
                    <a:pt x="141" y="68"/>
                    <a:pt x="142" y="78"/>
                    <a:pt x="141" y="84"/>
                  </a:cubicBezTo>
                  <a:cubicBezTo>
                    <a:pt x="139" y="91"/>
                    <a:pt x="131" y="77"/>
                    <a:pt x="131" y="77"/>
                  </a:cubicBezTo>
                  <a:cubicBezTo>
                    <a:pt x="118" y="72"/>
                    <a:pt x="118" y="72"/>
                    <a:pt x="118" y="72"/>
                  </a:cubicBezTo>
                  <a:cubicBezTo>
                    <a:pt x="109" y="71"/>
                    <a:pt x="109" y="71"/>
                    <a:pt x="109" y="71"/>
                  </a:cubicBezTo>
                  <a:cubicBezTo>
                    <a:pt x="98" y="77"/>
                    <a:pt x="98" y="77"/>
                    <a:pt x="98" y="77"/>
                  </a:cubicBezTo>
                  <a:cubicBezTo>
                    <a:pt x="84" y="78"/>
                    <a:pt x="84" y="78"/>
                    <a:pt x="84" y="78"/>
                  </a:cubicBezTo>
                  <a:cubicBezTo>
                    <a:pt x="75" y="86"/>
                    <a:pt x="75" y="86"/>
                    <a:pt x="75" y="86"/>
                  </a:cubicBezTo>
                  <a:cubicBezTo>
                    <a:pt x="75" y="86"/>
                    <a:pt x="69" y="88"/>
                    <a:pt x="63" y="88"/>
                  </a:cubicBezTo>
                  <a:cubicBezTo>
                    <a:pt x="56" y="88"/>
                    <a:pt x="46" y="77"/>
                    <a:pt x="46" y="77"/>
                  </a:cubicBezTo>
                  <a:cubicBezTo>
                    <a:pt x="33" y="76"/>
                    <a:pt x="33" y="76"/>
                    <a:pt x="33" y="76"/>
                  </a:cubicBezTo>
                  <a:cubicBezTo>
                    <a:pt x="33" y="85"/>
                    <a:pt x="33" y="85"/>
                    <a:pt x="33" y="85"/>
                  </a:cubicBezTo>
                  <a:cubicBezTo>
                    <a:pt x="33" y="85"/>
                    <a:pt x="30" y="90"/>
                    <a:pt x="26" y="91"/>
                  </a:cubicBezTo>
                  <a:cubicBezTo>
                    <a:pt x="22" y="92"/>
                    <a:pt x="21" y="82"/>
                    <a:pt x="12" y="81"/>
                  </a:cubicBezTo>
                  <a:cubicBezTo>
                    <a:pt x="6" y="79"/>
                    <a:pt x="2" y="82"/>
                    <a:pt x="0" y="84"/>
                  </a:cubicBezTo>
                  <a:cubicBezTo>
                    <a:pt x="1" y="86"/>
                    <a:pt x="2" y="89"/>
                    <a:pt x="0" y="91"/>
                  </a:cubicBezTo>
                  <a:cubicBezTo>
                    <a:pt x="1" y="93"/>
                    <a:pt x="2" y="95"/>
                    <a:pt x="2" y="97"/>
                  </a:cubicBezTo>
                  <a:cubicBezTo>
                    <a:pt x="2" y="100"/>
                    <a:pt x="2" y="105"/>
                    <a:pt x="2" y="107"/>
                  </a:cubicBezTo>
                  <a:cubicBezTo>
                    <a:pt x="11" y="106"/>
                    <a:pt x="11" y="106"/>
                    <a:pt x="11" y="106"/>
                  </a:cubicBezTo>
                  <a:cubicBezTo>
                    <a:pt x="11" y="106"/>
                    <a:pt x="8" y="120"/>
                    <a:pt x="16" y="118"/>
                  </a:cubicBezTo>
                  <a:cubicBezTo>
                    <a:pt x="23" y="115"/>
                    <a:pt x="21" y="106"/>
                    <a:pt x="32" y="106"/>
                  </a:cubicBezTo>
                  <a:cubicBezTo>
                    <a:pt x="37" y="107"/>
                    <a:pt x="40" y="113"/>
                    <a:pt x="41" y="117"/>
                  </a:cubicBezTo>
                  <a:cubicBezTo>
                    <a:pt x="50" y="117"/>
                    <a:pt x="50" y="117"/>
                    <a:pt x="50" y="117"/>
                  </a:cubicBezTo>
                  <a:cubicBezTo>
                    <a:pt x="56" y="121"/>
                    <a:pt x="56" y="121"/>
                    <a:pt x="56" y="121"/>
                  </a:cubicBezTo>
                  <a:cubicBezTo>
                    <a:pt x="66" y="109"/>
                    <a:pt x="66" y="109"/>
                    <a:pt x="66" y="109"/>
                  </a:cubicBezTo>
                  <a:cubicBezTo>
                    <a:pt x="92" y="111"/>
                    <a:pt x="92" y="111"/>
                    <a:pt x="92" y="111"/>
                  </a:cubicBezTo>
                  <a:cubicBezTo>
                    <a:pt x="92" y="111"/>
                    <a:pt x="94" y="102"/>
                    <a:pt x="104" y="103"/>
                  </a:cubicBezTo>
                  <a:cubicBezTo>
                    <a:pt x="113" y="104"/>
                    <a:pt x="114" y="118"/>
                    <a:pt x="114" y="118"/>
                  </a:cubicBezTo>
                  <a:cubicBezTo>
                    <a:pt x="119" y="118"/>
                    <a:pt x="119" y="118"/>
                    <a:pt x="119" y="118"/>
                  </a:cubicBezTo>
                  <a:cubicBezTo>
                    <a:pt x="124" y="131"/>
                    <a:pt x="124" y="131"/>
                    <a:pt x="124" y="131"/>
                  </a:cubicBezTo>
                  <a:cubicBezTo>
                    <a:pt x="136" y="131"/>
                    <a:pt x="136" y="131"/>
                    <a:pt x="136" y="131"/>
                  </a:cubicBezTo>
                  <a:cubicBezTo>
                    <a:pt x="136" y="131"/>
                    <a:pt x="159" y="127"/>
                    <a:pt x="162" y="132"/>
                  </a:cubicBezTo>
                  <a:cubicBezTo>
                    <a:pt x="162" y="134"/>
                    <a:pt x="162" y="135"/>
                    <a:pt x="162" y="136"/>
                  </a:cubicBezTo>
                  <a:cubicBezTo>
                    <a:pt x="171" y="136"/>
                    <a:pt x="171" y="136"/>
                    <a:pt x="171" y="136"/>
                  </a:cubicBezTo>
                  <a:cubicBezTo>
                    <a:pt x="171" y="136"/>
                    <a:pt x="180" y="132"/>
                    <a:pt x="183" y="132"/>
                  </a:cubicBezTo>
                  <a:cubicBezTo>
                    <a:pt x="186" y="132"/>
                    <a:pt x="192" y="136"/>
                    <a:pt x="192" y="136"/>
                  </a:cubicBezTo>
                  <a:cubicBezTo>
                    <a:pt x="192" y="136"/>
                    <a:pt x="200" y="138"/>
                    <a:pt x="207" y="138"/>
                  </a:cubicBezTo>
                  <a:cubicBezTo>
                    <a:pt x="214" y="138"/>
                    <a:pt x="214" y="129"/>
                    <a:pt x="214" y="129"/>
                  </a:cubicBezTo>
                  <a:cubicBezTo>
                    <a:pt x="247" y="130"/>
                    <a:pt x="247" y="130"/>
                    <a:pt x="247" y="130"/>
                  </a:cubicBezTo>
                  <a:cubicBezTo>
                    <a:pt x="254" y="126"/>
                    <a:pt x="254" y="126"/>
                    <a:pt x="254" y="126"/>
                  </a:cubicBezTo>
                  <a:cubicBezTo>
                    <a:pt x="270" y="131"/>
                    <a:pt x="270" y="131"/>
                    <a:pt x="270" y="131"/>
                  </a:cubicBezTo>
                  <a:cubicBezTo>
                    <a:pt x="272" y="119"/>
                    <a:pt x="272" y="119"/>
                    <a:pt x="272" y="119"/>
                  </a:cubicBezTo>
                  <a:cubicBezTo>
                    <a:pt x="277" y="107"/>
                    <a:pt x="277" y="107"/>
                    <a:pt x="277" y="107"/>
                  </a:cubicBezTo>
                  <a:cubicBezTo>
                    <a:pt x="290" y="105"/>
                    <a:pt x="290" y="105"/>
                    <a:pt x="290" y="105"/>
                  </a:cubicBezTo>
                  <a:cubicBezTo>
                    <a:pt x="290" y="91"/>
                    <a:pt x="290" y="91"/>
                    <a:pt x="290" y="91"/>
                  </a:cubicBezTo>
                  <a:cubicBezTo>
                    <a:pt x="298" y="79"/>
                    <a:pt x="298" y="79"/>
                    <a:pt x="298" y="79"/>
                  </a:cubicBezTo>
                  <a:cubicBezTo>
                    <a:pt x="290" y="78"/>
                    <a:pt x="290" y="78"/>
                    <a:pt x="290" y="78"/>
                  </a:cubicBezTo>
                  <a:cubicBezTo>
                    <a:pt x="291" y="69"/>
                    <a:pt x="291" y="69"/>
                    <a:pt x="291" y="69"/>
                  </a:cubicBezTo>
                  <a:lnTo>
                    <a:pt x="306" y="69"/>
                  </a:ln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47" name="Freeform 70"/>
            <p:cNvSpPr>
              <a:spLocks/>
            </p:cNvSpPr>
            <p:nvPr/>
          </p:nvSpPr>
          <p:spPr bwMode="auto">
            <a:xfrm>
              <a:off x="4198144" y="2381250"/>
              <a:ext cx="76200" cy="57150"/>
            </a:xfrm>
            <a:custGeom>
              <a:avLst/>
              <a:gdLst>
                <a:gd name="T0" fmla="*/ 2147483647 w 182"/>
                <a:gd name="T1" fmla="*/ 2147483647 h 145"/>
                <a:gd name="T2" fmla="*/ 0 w 182"/>
                <a:gd name="T3" fmla="*/ 2147483647 h 145"/>
                <a:gd name="T4" fmla="*/ 0 w 182"/>
                <a:gd name="T5" fmla="*/ 2147483647 h 145"/>
                <a:gd name="T6" fmla="*/ 2147483647 w 182"/>
                <a:gd name="T7" fmla="*/ 2147483647 h 145"/>
                <a:gd name="T8" fmla="*/ 2147483647 w 182"/>
                <a:gd name="T9" fmla="*/ 2147483647 h 145"/>
                <a:gd name="T10" fmla="*/ 2147483647 w 182"/>
                <a:gd name="T11" fmla="*/ 2147483647 h 145"/>
                <a:gd name="T12" fmla="*/ 2147483647 w 182"/>
                <a:gd name="T13" fmla="*/ 2147483647 h 145"/>
                <a:gd name="T14" fmla="*/ 2147483647 w 182"/>
                <a:gd name="T15" fmla="*/ 2147483647 h 145"/>
                <a:gd name="T16" fmla="*/ 2147483647 w 182"/>
                <a:gd name="T17" fmla="*/ 2147483647 h 145"/>
                <a:gd name="T18" fmla="*/ 2147483647 w 182"/>
                <a:gd name="T19" fmla="*/ 2147483647 h 145"/>
                <a:gd name="T20" fmla="*/ 2147483647 w 182"/>
                <a:gd name="T21" fmla="*/ 2147483647 h 145"/>
                <a:gd name="T22" fmla="*/ 2147483647 w 182"/>
                <a:gd name="T23" fmla="*/ 2147483647 h 145"/>
                <a:gd name="T24" fmla="*/ 2147483647 w 182"/>
                <a:gd name="T25" fmla="*/ 2147483647 h 145"/>
                <a:gd name="T26" fmla="*/ 2147483647 w 182"/>
                <a:gd name="T27" fmla="*/ 2147483647 h 145"/>
                <a:gd name="T28" fmla="*/ 2147483647 w 182"/>
                <a:gd name="T29" fmla="*/ 2147483647 h 145"/>
                <a:gd name="T30" fmla="*/ 2147483647 w 182"/>
                <a:gd name="T31" fmla="*/ 2147483647 h 145"/>
                <a:gd name="T32" fmla="*/ 2147483647 w 182"/>
                <a:gd name="T33" fmla="*/ 2147483647 h 145"/>
                <a:gd name="T34" fmla="*/ 2147483647 w 182"/>
                <a:gd name="T35" fmla="*/ 2147483647 h 145"/>
                <a:gd name="T36" fmla="*/ 2147483647 w 182"/>
                <a:gd name="T37" fmla="*/ 2147483647 h 145"/>
                <a:gd name="T38" fmla="*/ 2147483647 w 182"/>
                <a:gd name="T39" fmla="*/ 2147483647 h 145"/>
                <a:gd name="T40" fmla="*/ 2147483647 w 182"/>
                <a:gd name="T41" fmla="*/ 2147483647 h 145"/>
                <a:gd name="T42" fmla="*/ 2147483647 w 182"/>
                <a:gd name="T43" fmla="*/ 2147483647 h 145"/>
                <a:gd name="T44" fmla="*/ 2147483647 w 182"/>
                <a:gd name="T45" fmla="*/ 2147483647 h 145"/>
                <a:gd name="T46" fmla="*/ 2147483647 w 182"/>
                <a:gd name="T47" fmla="*/ 2147483647 h 145"/>
                <a:gd name="T48" fmla="*/ 2147483647 w 182"/>
                <a:gd name="T49" fmla="*/ 2147483647 h 145"/>
                <a:gd name="T50" fmla="*/ 2147483647 w 182"/>
                <a:gd name="T51" fmla="*/ 2147483647 h 145"/>
                <a:gd name="T52" fmla="*/ 2147483647 w 182"/>
                <a:gd name="T53" fmla="*/ 2147483647 h 145"/>
                <a:gd name="T54" fmla="*/ 2147483647 w 182"/>
                <a:gd name="T55" fmla="*/ 2147483647 h 145"/>
                <a:gd name="T56" fmla="*/ 2147483647 w 182"/>
                <a:gd name="T57" fmla="*/ 2147483647 h 145"/>
                <a:gd name="T58" fmla="*/ 2147483647 w 182"/>
                <a:gd name="T59" fmla="*/ 2147483647 h 145"/>
                <a:gd name="T60" fmla="*/ 2147483647 w 182"/>
                <a:gd name="T61" fmla="*/ 2147483647 h 145"/>
                <a:gd name="T62" fmla="*/ 2147483647 w 182"/>
                <a:gd name="T63" fmla="*/ 2147483647 h 145"/>
                <a:gd name="T64" fmla="*/ 2147483647 w 182"/>
                <a:gd name="T65" fmla="*/ 2147483647 h 145"/>
                <a:gd name="T66" fmla="*/ 2147483647 w 182"/>
                <a:gd name="T67" fmla="*/ 2147483647 h 145"/>
                <a:gd name="T68" fmla="*/ 2147483647 w 182"/>
                <a:gd name="T69" fmla="*/ 2147483647 h 145"/>
                <a:gd name="T70" fmla="*/ 2147483647 w 182"/>
                <a:gd name="T71" fmla="*/ 2147483647 h 145"/>
                <a:gd name="T72" fmla="*/ 2147483647 w 182"/>
                <a:gd name="T73" fmla="*/ 2147483647 h 145"/>
                <a:gd name="T74" fmla="*/ 2147483647 w 182"/>
                <a:gd name="T75" fmla="*/ 2147483647 h 145"/>
                <a:gd name="T76" fmla="*/ 2147483647 w 182"/>
                <a:gd name="T77" fmla="*/ 2147483647 h 145"/>
                <a:gd name="T78" fmla="*/ 2147483647 w 182"/>
                <a:gd name="T79" fmla="*/ 2147483647 h 145"/>
                <a:gd name="T80" fmla="*/ 2147483647 w 182"/>
                <a:gd name="T81" fmla="*/ 0 h 145"/>
                <a:gd name="T82" fmla="*/ 2147483647 w 182"/>
                <a:gd name="T83" fmla="*/ 2147483647 h 145"/>
                <a:gd name="T84" fmla="*/ 2147483647 w 182"/>
                <a:gd name="T85" fmla="*/ 2147483647 h 145"/>
                <a:gd name="T86" fmla="*/ 2147483647 w 182"/>
                <a:gd name="T87" fmla="*/ 2147483647 h 145"/>
                <a:gd name="T88" fmla="*/ 2147483647 w 182"/>
                <a:gd name="T89" fmla="*/ 2147483647 h 145"/>
                <a:gd name="T90" fmla="*/ 2147483647 w 182"/>
                <a:gd name="T91" fmla="*/ 2147483647 h 145"/>
                <a:gd name="T92" fmla="*/ 2147483647 w 182"/>
                <a:gd name="T93" fmla="*/ 2147483647 h 145"/>
                <a:gd name="T94" fmla="*/ 2147483647 w 182"/>
                <a:gd name="T95" fmla="*/ 2147483647 h 145"/>
                <a:gd name="T96" fmla="*/ 2147483647 w 182"/>
                <a:gd name="T97" fmla="*/ 2147483647 h 145"/>
                <a:gd name="T98" fmla="*/ 2147483647 w 182"/>
                <a:gd name="T99" fmla="*/ 2147483647 h 145"/>
                <a:gd name="T100" fmla="*/ 2147483647 w 182"/>
                <a:gd name="T101" fmla="*/ 2147483647 h 145"/>
                <a:gd name="T102" fmla="*/ 2147483647 w 182"/>
                <a:gd name="T103" fmla="*/ 2147483647 h 145"/>
                <a:gd name="T104" fmla="*/ 2147483647 w 182"/>
                <a:gd name="T105" fmla="*/ 2147483647 h 145"/>
                <a:gd name="T106" fmla="*/ 2147483647 w 182"/>
                <a:gd name="T107" fmla="*/ 2147483647 h 145"/>
                <a:gd name="T108" fmla="*/ 2147483647 w 182"/>
                <a:gd name="T109" fmla="*/ 2147483647 h 145"/>
                <a:gd name="T110" fmla="*/ 2147483647 w 182"/>
                <a:gd name="T111" fmla="*/ 2147483647 h 145"/>
                <a:gd name="T112" fmla="*/ 2147483647 w 182"/>
                <a:gd name="T113" fmla="*/ 2147483647 h 145"/>
                <a:gd name="T114" fmla="*/ 2147483647 w 182"/>
                <a:gd name="T115" fmla="*/ 2147483647 h 14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82"/>
                <a:gd name="T175" fmla="*/ 0 h 145"/>
                <a:gd name="T176" fmla="*/ 182 w 182"/>
                <a:gd name="T177" fmla="*/ 145 h 145"/>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82" h="145">
                  <a:moveTo>
                    <a:pt x="14" y="104"/>
                  </a:moveTo>
                  <a:cubicBezTo>
                    <a:pt x="0" y="116"/>
                    <a:pt x="0" y="116"/>
                    <a:pt x="0" y="116"/>
                  </a:cubicBezTo>
                  <a:cubicBezTo>
                    <a:pt x="0" y="116"/>
                    <a:pt x="0" y="116"/>
                    <a:pt x="0" y="116"/>
                  </a:cubicBezTo>
                  <a:cubicBezTo>
                    <a:pt x="9" y="108"/>
                    <a:pt x="9" y="108"/>
                    <a:pt x="9" y="108"/>
                  </a:cubicBezTo>
                  <a:cubicBezTo>
                    <a:pt x="10" y="110"/>
                    <a:pt x="10" y="110"/>
                    <a:pt x="10" y="110"/>
                  </a:cubicBezTo>
                  <a:cubicBezTo>
                    <a:pt x="18" y="108"/>
                    <a:pt x="18" y="108"/>
                    <a:pt x="18" y="108"/>
                  </a:cubicBezTo>
                  <a:cubicBezTo>
                    <a:pt x="22" y="114"/>
                    <a:pt x="22" y="114"/>
                    <a:pt x="22" y="114"/>
                  </a:cubicBezTo>
                  <a:cubicBezTo>
                    <a:pt x="22" y="114"/>
                    <a:pt x="30" y="113"/>
                    <a:pt x="34" y="112"/>
                  </a:cubicBezTo>
                  <a:cubicBezTo>
                    <a:pt x="39" y="112"/>
                    <a:pt x="43" y="117"/>
                    <a:pt x="43" y="117"/>
                  </a:cubicBezTo>
                  <a:cubicBezTo>
                    <a:pt x="46" y="110"/>
                    <a:pt x="46" y="110"/>
                    <a:pt x="46" y="110"/>
                  </a:cubicBezTo>
                  <a:cubicBezTo>
                    <a:pt x="56" y="112"/>
                    <a:pt x="56" y="112"/>
                    <a:pt x="56" y="112"/>
                  </a:cubicBezTo>
                  <a:cubicBezTo>
                    <a:pt x="56" y="106"/>
                    <a:pt x="56" y="106"/>
                    <a:pt x="56" y="106"/>
                  </a:cubicBezTo>
                  <a:cubicBezTo>
                    <a:pt x="65" y="108"/>
                    <a:pt x="65" y="108"/>
                    <a:pt x="65" y="108"/>
                  </a:cubicBezTo>
                  <a:cubicBezTo>
                    <a:pt x="65" y="108"/>
                    <a:pt x="66" y="105"/>
                    <a:pt x="71" y="104"/>
                  </a:cubicBezTo>
                  <a:cubicBezTo>
                    <a:pt x="76" y="102"/>
                    <a:pt x="90" y="104"/>
                    <a:pt x="90" y="104"/>
                  </a:cubicBezTo>
                  <a:cubicBezTo>
                    <a:pt x="90" y="104"/>
                    <a:pt x="91" y="110"/>
                    <a:pt x="94" y="114"/>
                  </a:cubicBezTo>
                  <a:cubicBezTo>
                    <a:pt x="96" y="118"/>
                    <a:pt x="108" y="114"/>
                    <a:pt x="108" y="114"/>
                  </a:cubicBezTo>
                  <a:cubicBezTo>
                    <a:pt x="108" y="114"/>
                    <a:pt x="118" y="112"/>
                    <a:pt x="119" y="121"/>
                  </a:cubicBezTo>
                  <a:cubicBezTo>
                    <a:pt x="120" y="130"/>
                    <a:pt x="114" y="130"/>
                    <a:pt x="114" y="130"/>
                  </a:cubicBezTo>
                  <a:cubicBezTo>
                    <a:pt x="114" y="130"/>
                    <a:pt x="110" y="134"/>
                    <a:pt x="112" y="140"/>
                  </a:cubicBezTo>
                  <a:cubicBezTo>
                    <a:pt x="114" y="145"/>
                    <a:pt x="123" y="140"/>
                    <a:pt x="123" y="140"/>
                  </a:cubicBezTo>
                  <a:cubicBezTo>
                    <a:pt x="123" y="140"/>
                    <a:pt x="126" y="126"/>
                    <a:pt x="127" y="124"/>
                  </a:cubicBezTo>
                  <a:cubicBezTo>
                    <a:pt x="128" y="122"/>
                    <a:pt x="123" y="116"/>
                    <a:pt x="123" y="116"/>
                  </a:cubicBezTo>
                  <a:cubicBezTo>
                    <a:pt x="123" y="116"/>
                    <a:pt x="134" y="110"/>
                    <a:pt x="134" y="106"/>
                  </a:cubicBezTo>
                  <a:cubicBezTo>
                    <a:pt x="135" y="103"/>
                    <a:pt x="130" y="95"/>
                    <a:pt x="130" y="95"/>
                  </a:cubicBezTo>
                  <a:cubicBezTo>
                    <a:pt x="124" y="80"/>
                    <a:pt x="124" y="80"/>
                    <a:pt x="124" y="80"/>
                  </a:cubicBezTo>
                  <a:cubicBezTo>
                    <a:pt x="124" y="80"/>
                    <a:pt x="146" y="88"/>
                    <a:pt x="148" y="85"/>
                  </a:cubicBezTo>
                  <a:cubicBezTo>
                    <a:pt x="150" y="82"/>
                    <a:pt x="152" y="77"/>
                    <a:pt x="152" y="77"/>
                  </a:cubicBezTo>
                  <a:cubicBezTo>
                    <a:pt x="158" y="78"/>
                    <a:pt x="158" y="78"/>
                    <a:pt x="158" y="78"/>
                  </a:cubicBezTo>
                  <a:cubicBezTo>
                    <a:pt x="160" y="67"/>
                    <a:pt x="160" y="67"/>
                    <a:pt x="160" y="67"/>
                  </a:cubicBezTo>
                  <a:cubicBezTo>
                    <a:pt x="160" y="67"/>
                    <a:pt x="168" y="63"/>
                    <a:pt x="168" y="59"/>
                  </a:cubicBezTo>
                  <a:cubicBezTo>
                    <a:pt x="168" y="55"/>
                    <a:pt x="154" y="50"/>
                    <a:pt x="153" y="47"/>
                  </a:cubicBezTo>
                  <a:cubicBezTo>
                    <a:pt x="152" y="44"/>
                    <a:pt x="164" y="40"/>
                    <a:pt x="164" y="40"/>
                  </a:cubicBezTo>
                  <a:cubicBezTo>
                    <a:pt x="172" y="40"/>
                    <a:pt x="172" y="40"/>
                    <a:pt x="172" y="40"/>
                  </a:cubicBezTo>
                  <a:cubicBezTo>
                    <a:pt x="172" y="40"/>
                    <a:pt x="168" y="32"/>
                    <a:pt x="170" y="28"/>
                  </a:cubicBezTo>
                  <a:cubicBezTo>
                    <a:pt x="171" y="24"/>
                    <a:pt x="182" y="20"/>
                    <a:pt x="182" y="20"/>
                  </a:cubicBezTo>
                  <a:cubicBezTo>
                    <a:pt x="177" y="12"/>
                    <a:pt x="177" y="12"/>
                    <a:pt x="177" y="12"/>
                  </a:cubicBezTo>
                  <a:cubicBezTo>
                    <a:pt x="180" y="10"/>
                    <a:pt x="180" y="10"/>
                    <a:pt x="180" y="10"/>
                  </a:cubicBezTo>
                  <a:cubicBezTo>
                    <a:pt x="176" y="7"/>
                    <a:pt x="176" y="7"/>
                    <a:pt x="176" y="7"/>
                  </a:cubicBezTo>
                  <a:cubicBezTo>
                    <a:pt x="176" y="7"/>
                    <a:pt x="160" y="1"/>
                    <a:pt x="154" y="1"/>
                  </a:cubicBezTo>
                  <a:cubicBezTo>
                    <a:pt x="148" y="1"/>
                    <a:pt x="125" y="0"/>
                    <a:pt x="125" y="0"/>
                  </a:cubicBezTo>
                  <a:cubicBezTo>
                    <a:pt x="125" y="0"/>
                    <a:pt x="111" y="5"/>
                    <a:pt x="103" y="10"/>
                  </a:cubicBezTo>
                  <a:cubicBezTo>
                    <a:pt x="104" y="14"/>
                    <a:pt x="107" y="19"/>
                    <a:pt x="107" y="21"/>
                  </a:cubicBezTo>
                  <a:cubicBezTo>
                    <a:pt x="108" y="24"/>
                    <a:pt x="111" y="34"/>
                    <a:pt x="111" y="34"/>
                  </a:cubicBezTo>
                  <a:cubicBezTo>
                    <a:pt x="111" y="34"/>
                    <a:pt x="114" y="40"/>
                    <a:pt x="116" y="40"/>
                  </a:cubicBezTo>
                  <a:cubicBezTo>
                    <a:pt x="119" y="40"/>
                    <a:pt x="122" y="43"/>
                    <a:pt x="122" y="48"/>
                  </a:cubicBezTo>
                  <a:cubicBezTo>
                    <a:pt x="123" y="52"/>
                    <a:pt x="111" y="59"/>
                    <a:pt x="104" y="60"/>
                  </a:cubicBezTo>
                  <a:cubicBezTo>
                    <a:pt x="98" y="60"/>
                    <a:pt x="95" y="55"/>
                    <a:pt x="92" y="52"/>
                  </a:cubicBezTo>
                  <a:cubicBezTo>
                    <a:pt x="88" y="48"/>
                    <a:pt x="94" y="45"/>
                    <a:pt x="100" y="37"/>
                  </a:cubicBezTo>
                  <a:cubicBezTo>
                    <a:pt x="106" y="29"/>
                    <a:pt x="102" y="24"/>
                    <a:pt x="102" y="24"/>
                  </a:cubicBezTo>
                  <a:cubicBezTo>
                    <a:pt x="102" y="24"/>
                    <a:pt x="99" y="21"/>
                    <a:pt x="97" y="16"/>
                  </a:cubicBezTo>
                  <a:cubicBezTo>
                    <a:pt x="92" y="23"/>
                    <a:pt x="81" y="30"/>
                    <a:pt x="81" y="30"/>
                  </a:cubicBezTo>
                  <a:cubicBezTo>
                    <a:pt x="81" y="30"/>
                    <a:pt x="64" y="42"/>
                    <a:pt x="64" y="49"/>
                  </a:cubicBezTo>
                  <a:cubicBezTo>
                    <a:pt x="64" y="56"/>
                    <a:pt x="60" y="69"/>
                    <a:pt x="60" y="69"/>
                  </a:cubicBezTo>
                  <a:cubicBezTo>
                    <a:pt x="42" y="89"/>
                    <a:pt x="42" y="89"/>
                    <a:pt x="42" y="89"/>
                  </a:cubicBezTo>
                  <a:cubicBezTo>
                    <a:pt x="48" y="97"/>
                    <a:pt x="48" y="97"/>
                    <a:pt x="48" y="97"/>
                  </a:cubicBezTo>
                  <a:cubicBezTo>
                    <a:pt x="31" y="98"/>
                    <a:pt x="31" y="98"/>
                    <a:pt x="31" y="98"/>
                  </a:cubicBezTo>
                  <a:lnTo>
                    <a:pt x="14" y="104"/>
                  </a:ln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48" name="Freeform 71"/>
            <p:cNvSpPr>
              <a:spLocks/>
            </p:cNvSpPr>
            <p:nvPr/>
          </p:nvSpPr>
          <p:spPr bwMode="auto">
            <a:xfrm>
              <a:off x="4194572" y="2421731"/>
              <a:ext cx="61913" cy="39291"/>
            </a:xfrm>
            <a:custGeom>
              <a:avLst/>
              <a:gdLst>
                <a:gd name="T0" fmla="*/ 0 w 149"/>
                <a:gd name="T1" fmla="*/ 2147483647 h 102"/>
                <a:gd name="T2" fmla="*/ 2147483647 w 149"/>
                <a:gd name="T3" fmla="*/ 2147483647 h 102"/>
                <a:gd name="T4" fmla="*/ 2147483647 w 149"/>
                <a:gd name="T5" fmla="*/ 2147483647 h 102"/>
                <a:gd name="T6" fmla="*/ 2147483647 w 149"/>
                <a:gd name="T7" fmla="*/ 2147483647 h 102"/>
                <a:gd name="T8" fmla="*/ 2147483647 w 149"/>
                <a:gd name="T9" fmla="*/ 2147483647 h 102"/>
                <a:gd name="T10" fmla="*/ 2147483647 w 149"/>
                <a:gd name="T11" fmla="*/ 2147483647 h 102"/>
                <a:gd name="T12" fmla="*/ 2147483647 w 149"/>
                <a:gd name="T13" fmla="*/ 2147483647 h 102"/>
                <a:gd name="T14" fmla="*/ 2147483647 w 149"/>
                <a:gd name="T15" fmla="*/ 2147483647 h 102"/>
                <a:gd name="T16" fmla="*/ 2147483647 w 149"/>
                <a:gd name="T17" fmla="*/ 2147483647 h 102"/>
                <a:gd name="T18" fmla="*/ 2147483647 w 149"/>
                <a:gd name="T19" fmla="*/ 2147483647 h 102"/>
                <a:gd name="T20" fmla="*/ 2147483647 w 149"/>
                <a:gd name="T21" fmla="*/ 2147483647 h 102"/>
                <a:gd name="T22" fmla="*/ 2147483647 w 149"/>
                <a:gd name="T23" fmla="*/ 2147483647 h 102"/>
                <a:gd name="T24" fmla="*/ 2147483647 w 149"/>
                <a:gd name="T25" fmla="*/ 2147483647 h 102"/>
                <a:gd name="T26" fmla="*/ 2147483647 w 149"/>
                <a:gd name="T27" fmla="*/ 2147483647 h 102"/>
                <a:gd name="T28" fmla="*/ 2147483647 w 149"/>
                <a:gd name="T29" fmla="*/ 2147483647 h 102"/>
                <a:gd name="T30" fmla="*/ 2147483647 w 149"/>
                <a:gd name="T31" fmla="*/ 2147483647 h 102"/>
                <a:gd name="T32" fmla="*/ 2147483647 w 149"/>
                <a:gd name="T33" fmla="*/ 2147483647 h 102"/>
                <a:gd name="T34" fmla="*/ 2147483647 w 149"/>
                <a:gd name="T35" fmla="*/ 2147483647 h 102"/>
                <a:gd name="T36" fmla="*/ 2147483647 w 149"/>
                <a:gd name="T37" fmla="*/ 2147483647 h 102"/>
                <a:gd name="T38" fmla="*/ 2147483647 w 149"/>
                <a:gd name="T39" fmla="*/ 2147483647 h 102"/>
                <a:gd name="T40" fmla="*/ 2147483647 w 149"/>
                <a:gd name="T41" fmla="*/ 2147483647 h 102"/>
                <a:gd name="T42" fmla="*/ 2147483647 w 149"/>
                <a:gd name="T43" fmla="*/ 2147483647 h 102"/>
                <a:gd name="T44" fmla="*/ 2147483647 w 149"/>
                <a:gd name="T45" fmla="*/ 2147483647 h 102"/>
                <a:gd name="T46" fmla="*/ 2147483647 w 149"/>
                <a:gd name="T47" fmla="*/ 2147483647 h 102"/>
                <a:gd name="T48" fmla="*/ 2147483647 w 149"/>
                <a:gd name="T49" fmla="*/ 2147483647 h 102"/>
                <a:gd name="T50" fmla="*/ 2147483647 w 149"/>
                <a:gd name="T51" fmla="*/ 2147483647 h 102"/>
                <a:gd name="T52" fmla="*/ 2147483647 w 149"/>
                <a:gd name="T53" fmla="*/ 2147483647 h 102"/>
                <a:gd name="T54" fmla="*/ 2147483647 w 149"/>
                <a:gd name="T55" fmla="*/ 2147483647 h 102"/>
                <a:gd name="T56" fmla="*/ 2147483647 w 149"/>
                <a:gd name="T57" fmla="*/ 2147483647 h 102"/>
                <a:gd name="T58" fmla="*/ 2147483647 w 149"/>
                <a:gd name="T59" fmla="*/ 2147483647 h 102"/>
                <a:gd name="T60" fmla="*/ 2147483647 w 149"/>
                <a:gd name="T61" fmla="*/ 2147483647 h 102"/>
                <a:gd name="T62" fmla="*/ 2147483647 w 149"/>
                <a:gd name="T63" fmla="*/ 2147483647 h 102"/>
                <a:gd name="T64" fmla="*/ 2147483647 w 149"/>
                <a:gd name="T65" fmla="*/ 2147483647 h 102"/>
                <a:gd name="T66" fmla="*/ 2147483647 w 149"/>
                <a:gd name="T67" fmla="*/ 2147483647 h 102"/>
                <a:gd name="T68" fmla="*/ 2147483647 w 149"/>
                <a:gd name="T69" fmla="*/ 2147483647 h 102"/>
                <a:gd name="T70" fmla="*/ 2147483647 w 149"/>
                <a:gd name="T71" fmla="*/ 2147483647 h 102"/>
                <a:gd name="T72" fmla="*/ 2147483647 w 149"/>
                <a:gd name="T73" fmla="*/ 2147483647 h 102"/>
                <a:gd name="T74" fmla="*/ 2147483647 w 149"/>
                <a:gd name="T75" fmla="*/ 2147483647 h 102"/>
                <a:gd name="T76" fmla="*/ 2147483647 w 149"/>
                <a:gd name="T77" fmla="*/ 2147483647 h 102"/>
                <a:gd name="T78" fmla="*/ 2147483647 w 149"/>
                <a:gd name="T79" fmla="*/ 2147483647 h 102"/>
                <a:gd name="T80" fmla="*/ 2147483647 w 149"/>
                <a:gd name="T81" fmla="*/ 2147483647 h 102"/>
                <a:gd name="T82" fmla="*/ 0 w 149"/>
                <a:gd name="T83" fmla="*/ 2147483647 h 10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49"/>
                <a:gd name="T127" fmla="*/ 0 h 102"/>
                <a:gd name="T128" fmla="*/ 149 w 149"/>
                <a:gd name="T129" fmla="*/ 102 h 102"/>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49" h="102">
                  <a:moveTo>
                    <a:pt x="0" y="29"/>
                  </a:moveTo>
                  <a:cubicBezTo>
                    <a:pt x="6" y="43"/>
                    <a:pt x="6" y="43"/>
                    <a:pt x="6" y="43"/>
                  </a:cubicBezTo>
                  <a:cubicBezTo>
                    <a:pt x="22" y="47"/>
                    <a:pt x="22" y="47"/>
                    <a:pt x="22" y="47"/>
                  </a:cubicBezTo>
                  <a:cubicBezTo>
                    <a:pt x="29" y="54"/>
                    <a:pt x="29" y="54"/>
                    <a:pt x="29" y="54"/>
                  </a:cubicBezTo>
                  <a:cubicBezTo>
                    <a:pt x="29" y="54"/>
                    <a:pt x="47" y="56"/>
                    <a:pt x="52" y="59"/>
                  </a:cubicBezTo>
                  <a:cubicBezTo>
                    <a:pt x="57" y="62"/>
                    <a:pt x="57" y="78"/>
                    <a:pt x="57" y="78"/>
                  </a:cubicBezTo>
                  <a:cubicBezTo>
                    <a:pt x="72" y="78"/>
                    <a:pt x="72" y="78"/>
                    <a:pt x="72" y="78"/>
                  </a:cubicBezTo>
                  <a:cubicBezTo>
                    <a:pt x="82" y="71"/>
                    <a:pt x="82" y="71"/>
                    <a:pt x="82" y="71"/>
                  </a:cubicBezTo>
                  <a:cubicBezTo>
                    <a:pt x="82" y="87"/>
                    <a:pt x="82" y="87"/>
                    <a:pt x="82" y="87"/>
                  </a:cubicBezTo>
                  <a:cubicBezTo>
                    <a:pt x="82" y="87"/>
                    <a:pt x="104" y="91"/>
                    <a:pt x="106" y="94"/>
                  </a:cubicBezTo>
                  <a:cubicBezTo>
                    <a:pt x="108" y="97"/>
                    <a:pt x="109" y="98"/>
                    <a:pt x="109" y="98"/>
                  </a:cubicBezTo>
                  <a:cubicBezTo>
                    <a:pt x="123" y="98"/>
                    <a:pt x="123" y="98"/>
                    <a:pt x="123" y="98"/>
                  </a:cubicBezTo>
                  <a:cubicBezTo>
                    <a:pt x="128" y="102"/>
                    <a:pt x="128" y="102"/>
                    <a:pt x="128" y="102"/>
                  </a:cubicBezTo>
                  <a:cubicBezTo>
                    <a:pt x="131" y="100"/>
                    <a:pt x="131" y="100"/>
                    <a:pt x="131" y="100"/>
                  </a:cubicBezTo>
                  <a:cubicBezTo>
                    <a:pt x="127" y="95"/>
                    <a:pt x="121" y="88"/>
                    <a:pt x="120" y="86"/>
                  </a:cubicBezTo>
                  <a:cubicBezTo>
                    <a:pt x="118" y="84"/>
                    <a:pt x="119" y="78"/>
                    <a:pt x="130" y="72"/>
                  </a:cubicBezTo>
                  <a:cubicBezTo>
                    <a:pt x="134" y="70"/>
                    <a:pt x="137" y="69"/>
                    <a:pt x="138" y="68"/>
                  </a:cubicBezTo>
                  <a:cubicBezTo>
                    <a:pt x="138" y="68"/>
                    <a:pt x="138" y="68"/>
                    <a:pt x="138" y="68"/>
                  </a:cubicBezTo>
                  <a:cubicBezTo>
                    <a:pt x="139" y="65"/>
                    <a:pt x="140" y="62"/>
                    <a:pt x="140" y="62"/>
                  </a:cubicBezTo>
                  <a:cubicBezTo>
                    <a:pt x="149" y="61"/>
                    <a:pt x="149" y="61"/>
                    <a:pt x="149" y="61"/>
                  </a:cubicBezTo>
                  <a:cubicBezTo>
                    <a:pt x="149" y="61"/>
                    <a:pt x="146" y="54"/>
                    <a:pt x="146" y="48"/>
                  </a:cubicBezTo>
                  <a:cubicBezTo>
                    <a:pt x="145" y="42"/>
                    <a:pt x="136" y="39"/>
                    <a:pt x="136" y="39"/>
                  </a:cubicBezTo>
                  <a:cubicBezTo>
                    <a:pt x="131" y="38"/>
                    <a:pt x="131" y="38"/>
                    <a:pt x="131" y="38"/>
                  </a:cubicBezTo>
                  <a:cubicBezTo>
                    <a:pt x="131" y="38"/>
                    <a:pt x="122" y="43"/>
                    <a:pt x="120" y="38"/>
                  </a:cubicBezTo>
                  <a:cubicBezTo>
                    <a:pt x="118" y="32"/>
                    <a:pt x="122" y="28"/>
                    <a:pt x="122" y="28"/>
                  </a:cubicBezTo>
                  <a:cubicBezTo>
                    <a:pt x="122" y="28"/>
                    <a:pt x="128" y="28"/>
                    <a:pt x="127" y="19"/>
                  </a:cubicBezTo>
                  <a:cubicBezTo>
                    <a:pt x="126" y="10"/>
                    <a:pt x="116" y="12"/>
                    <a:pt x="116" y="12"/>
                  </a:cubicBezTo>
                  <a:cubicBezTo>
                    <a:pt x="116" y="12"/>
                    <a:pt x="104" y="16"/>
                    <a:pt x="102" y="12"/>
                  </a:cubicBezTo>
                  <a:cubicBezTo>
                    <a:pt x="99" y="8"/>
                    <a:pt x="98" y="2"/>
                    <a:pt x="98" y="2"/>
                  </a:cubicBezTo>
                  <a:cubicBezTo>
                    <a:pt x="98" y="2"/>
                    <a:pt x="84" y="0"/>
                    <a:pt x="79" y="2"/>
                  </a:cubicBezTo>
                  <a:cubicBezTo>
                    <a:pt x="74" y="3"/>
                    <a:pt x="73" y="6"/>
                    <a:pt x="73" y="6"/>
                  </a:cubicBezTo>
                  <a:cubicBezTo>
                    <a:pt x="64" y="4"/>
                    <a:pt x="64" y="4"/>
                    <a:pt x="64" y="4"/>
                  </a:cubicBezTo>
                  <a:cubicBezTo>
                    <a:pt x="64" y="10"/>
                    <a:pt x="64" y="10"/>
                    <a:pt x="64" y="10"/>
                  </a:cubicBezTo>
                  <a:cubicBezTo>
                    <a:pt x="54" y="8"/>
                    <a:pt x="54" y="8"/>
                    <a:pt x="54" y="8"/>
                  </a:cubicBezTo>
                  <a:cubicBezTo>
                    <a:pt x="51" y="15"/>
                    <a:pt x="51" y="15"/>
                    <a:pt x="51" y="15"/>
                  </a:cubicBezTo>
                  <a:cubicBezTo>
                    <a:pt x="51" y="15"/>
                    <a:pt x="47" y="10"/>
                    <a:pt x="42" y="10"/>
                  </a:cubicBezTo>
                  <a:cubicBezTo>
                    <a:pt x="38" y="11"/>
                    <a:pt x="30" y="12"/>
                    <a:pt x="30" y="12"/>
                  </a:cubicBezTo>
                  <a:cubicBezTo>
                    <a:pt x="26" y="6"/>
                    <a:pt x="26" y="6"/>
                    <a:pt x="26" y="6"/>
                  </a:cubicBezTo>
                  <a:cubicBezTo>
                    <a:pt x="18" y="8"/>
                    <a:pt x="18" y="8"/>
                    <a:pt x="18" y="8"/>
                  </a:cubicBezTo>
                  <a:cubicBezTo>
                    <a:pt x="17" y="6"/>
                    <a:pt x="17" y="6"/>
                    <a:pt x="17" y="6"/>
                  </a:cubicBezTo>
                  <a:cubicBezTo>
                    <a:pt x="1" y="20"/>
                    <a:pt x="1" y="20"/>
                    <a:pt x="1" y="20"/>
                  </a:cubicBezTo>
                  <a:lnTo>
                    <a:pt x="0" y="29"/>
                  </a:ln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49" name="Freeform 72"/>
            <p:cNvSpPr>
              <a:spLocks/>
            </p:cNvSpPr>
            <p:nvPr/>
          </p:nvSpPr>
          <p:spPr bwMode="auto">
            <a:xfrm>
              <a:off x="4249341" y="2352675"/>
              <a:ext cx="157163" cy="153591"/>
            </a:xfrm>
            <a:custGeom>
              <a:avLst/>
              <a:gdLst>
                <a:gd name="T0" fmla="*/ 2147483647 w 373"/>
                <a:gd name="T1" fmla="*/ 2147483647 h 393"/>
                <a:gd name="T2" fmla="*/ 2147483647 w 373"/>
                <a:gd name="T3" fmla="*/ 2147483647 h 393"/>
                <a:gd name="T4" fmla="*/ 2147483647 w 373"/>
                <a:gd name="T5" fmla="*/ 2147483647 h 393"/>
                <a:gd name="T6" fmla="*/ 2147483647 w 373"/>
                <a:gd name="T7" fmla="*/ 2147483647 h 393"/>
                <a:gd name="T8" fmla="*/ 2147483647 w 373"/>
                <a:gd name="T9" fmla="*/ 2147483647 h 393"/>
                <a:gd name="T10" fmla="*/ 2147483647 w 373"/>
                <a:gd name="T11" fmla="*/ 2147483647 h 393"/>
                <a:gd name="T12" fmla="*/ 2147483647 w 373"/>
                <a:gd name="T13" fmla="*/ 2147483647 h 393"/>
                <a:gd name="T14" fmla="*/ 2147483647 w 373"/>
                <a:gd name="T15" fmla="*/ 2147483647 h 393"/>
                <a:gd name="T16" fmla="*/ 2147483647 w 373"/>
                <a:gd name="T17" fmla="*/ 2147483647 h 393"/>
                <a:gd name="T18" fmla="*/ 2147483647 w 373"/>
                <a:gd name="T19" fmla="*/ 2147483647 h 393"/>
                <a:gd name="T20" fmla="*/ 2147483647 w 373"/>
                <a:gd name="T21" fmla="*/ 2147483647 h 393"/>
                <a:gd name="T22" fmla="*/ 2147483647 w 373"/>
                <a:gd name="T23" fmla="*/ 2147483647 h 393"/>
                <a:gd name="T24" fmla="*/ 2147483647 w 373"/>
                <a:gd name="T25" fmla="*/ 2147483647 h 393"/>
                <a:gd name="T26" fmla="*/ 2147483647 w 373"/>
                <a:gd name="T27" fmla="*/ 2147483647 h 393"/>
                <a:gd name="T28" fmla="*/ 2147483647 w 373"/>
                <a:gd name="T29" fmla="*/ 2147483647 h 393"/>
                <a:gd name="T30" fmla="*/ 2147483647 w 373"/>
                <a:gd name="T31" fmla="*/ 2147483647 h 393"/>
                <a:gd name="T32" fmla="*/ 2147483647 w 373"/>
                <a:gd name="T33" fmla="*/ 2147483647 h 393"/>
                <a:gd name="T34" fmla="*/ 2147483647 w 373"/>
                <a:gd name="T35" fmla="*/ 2147483647 h 393"/>
                <a:gd name="T36" fmla="*/ 2147483647 w 373"/>
                <a:gd name="T37" fmla="*/ 2147483647 h 393"/>
                <a:gd name="T38" fmla="*/ 2147483647 w 373"/>
                <a:gd name="T39" fmla="*/ 2147483647 h 393"/>
                <a:gd name="T40" fmla="*/ 2147483647 w 373"/>
                <a:gd name="T41" fmla="*/ 2147483647 h 393"/>
                <a:gd name="T42" fmla="*/ 2147483647 w 373"/>
                <a:gd name="T43" fmla="*/ 2147483647 h 393"/>
                <a:gd name="T44" fmla="*/ 2147483647 w 373"/>
                <a:gd name="T45" fmla="*/ 2147483647 h 393"/>
                <a:gd name="T46" fmla="*/ 2147483647 w 373"/>
                <a:gd name="T47" fmla="*/ 2147483647 h 393"/>
                <a:gd name="T48" fmla="*/ 2147483647 w 373"/>
                <a:gd name="T49" fmla="*/ 2147483647 h 393"/>
                <a:gd name="T50" fmla="*/ 2147483647 w 373"/>
                <a:gd name="T51" fmla="*/ 2147483647 h 393"/>
                <a:gd name="T52" fmla="*/ 2147483647 w 373"/>
                <a:gd name="T53" fmla="*/ 2147483647 h 393"/>
                <a:gd name="T54" fmla="*/ 2147483647 w 373"/>
                <a:gd name="T55" fmla="*/ 2147483647 h 393"/>
                <a:gd name="T56" fmla="*/ 2147483647 w 373"/>
                <a:gd name="T57" fmla="*/ 2147483647 h 393"/>
                <a:gd name="T58" fmla="*/ 2147483647 w 373"/>
                <a:gd name="T59" fmla="*/ 2147483647 h 393"/>
                <a:gd name="T60" fmla="*/ 2147483647 w 373"/>
                <a:gd name="T61" fmla="*/ 2147483647 h 393"/>
                <a:gd name="T62" fmla="*/ 2147483647 w 373"/>
                <a:gd name="T63" fmla="*/ 2147483647 h 393"/>
                <a:gd name="T64" fmla="*/ 2147483647 w 373"/>
                <a:gd name="T65" fmla="*/ 2147483647 h 393"/>
                <a:gd name="T66" fmla="*/ 2147483647 w 373"/>
                <a:gd name="T67" fmla="*/ 2147483647 h 393"/>
                <a:gd name="T68" fmla="*/ 2147483647 w 373"/>
                <a:gd name="T69" fmla="*/ 2147483647 h 393"/>
                <a:gd name="T70" fmla="*/ 2147483647 w 373"/>
                <a:gd name="T71" fmla="*/ 2147483647 h 393"/>
                <a:gd name="T72" fmla="*/ 2147483647 w 373"/>
                <a:gd name="T73" fmla="*/ 2147483647 h 393"/>
                <a:gd name="T74" fmla="*/ 2147483647 w 373"/>
                <a:gd name="T75" fmla="*/ 0 h 393"/>
                <a:gd name="T76" fmla="*/ 2147483647 w 373"/>
                <a:gd name="T77" fmla="*/ 2147483647 h 393"/>
                <a:gd name="T78" fmla="*/ 2147483647 w 373"/>
                <a:gd name="T79" fmla="*/ 2147483647 h 393"/>
                <a:gd name="T80" fmla="*/ 2147483647 w 373"/>
                <a:gd name="T81" fmla="*/ 2147483647 h 393"/>
                <a:gd name="T82" fmla="*/ 2147483647 w 373"/>
                <a:gd name="T83" fmla="*/ 2147483647 h 393"/>
                <a:gd name="T84" fmla="*/ 2147483647 w 373"/>
                <a:gd name="T85" fmla="*/ 2147483647 h 393"/>
                <a:gd name="T86" fmla="*/ 2147483647 w 373"/>
                <a:gd name="T87" fmla="*/ 2147483647 h 393"/>
                <a:gd name="T88" fmla="*/ 2147483647 w 373"/>
                <a:gd name="T89" fmla="*/ 2147483647 h 393"/>
                <a:gd name="T90" fmla="*/ 2147483647 w 373"/>
                <a:gd name="T91" fmla="*/ 2147483647 h 393"/>
                <a:gd name="T92" fmla="*/ 0 w 373"/>
                <a:gd name="T93" fmla="*/ 2147483647 h 393"/>
                <a:gd name="T94" fmla="*/ 2147483647 w 373"/>
                <a:gd name="T95" fmla="*/ 2147483647 h 393"/>
                <a:gd name="T96" fmla="*/ 2147483647 w 373"/>
                <a:gd name="T97" fmla="*/ 2147483647 h 393"/>
                <a:gd name="T98" fmla="*/ 2147483647 w 373"/>
                <a:gd name="T99" fmla="*/ 2147483647 h 39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73"/>
                <a:gd name="T151" fmla="*/ 0 h 393"/>
                <a:gd name="T152" fmla="*/ 373 w 373"/>
                <a:gd name="T153" fmla="*/ 393 h 393"/>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73" h="393">
                  <a:moveTo>
                    <a:pt x="17" y="274"/>
                  </a:moveTo>
                  <a:cubicBezTo>
                    <a:pt x="17" y="274"/>
                    <a:pt x="19" y="278"/>
                    <a:pt x="22" y="281"/>
                  </a:cubicBezTo>
                  <a:cubicBezTo>
                    <a:pt x="25" y="284"/>
                    <a:pt x="21" y="294"/>
                    <a:pt x="21" y="294"/>
                  </a:cubicBezTo>
                  <a:cubicBezTo>
                    <a:pt x="38" y="294"/>
                    <a:pt x="38" y="294"/>
                    <a:pt x="38" y="294"/>
                  </a:cubicBezTo>
                  <a:cubicBezTo>
                    <a:pt x="38" y="294"/>
                    <a:pt x="36" y="299"/>
                    <a:pt x="42" y="300"/>
                  </a:cubicBezTo>
                  <a:cubicBezTo>
                    <a:pt x="48" y="301"/>
                    <a:pt x="62" y="297"/>
                    <a:pt x="62" y="297"/>
                  </a:cubicBezTo>
                  <a:cubicBezTo>
                    <a:pt x="62" y="301"/>
                    <a:pt x="62" y="301"/>
                    <a:pt x="62" y="301"/>
                  </a:cubicBezTo>
                  <a:cubicBezTo>
                    <a:pt x="80" y="300"/>
                    <a:pt x="80" y="300"/>
                    <a:pt x="80" y="300"/>
                  </a:cubicBezTo>
                  <a:cubicBezTo>
                    <a:pt x="90" y="305"/>
                    <a:pt x="90" y="305"/>
                    <a:pt x="90" y="305"/>
                  </a:cubicBezTo>
                  <a:cubicBezTo>
                    <a:pt x="88" y="311"/>
                    <a:pt x="88" y="311"/>
                    <a:pt x="88" y="311"/>
                  </a:cubicBezTo>
                  <a:cubicBezTo>
                    <a:pt x="74" y="322"/>
                    <a:pt x="74" y="322"/>
                    <a:pt x="74" y="322"/>
                  </a:cubicBezTo>
                  <a:cubicBezTo>
                    <a:pt x="74" y="330"/>
                    <a:pt x="74" y="330"/>
                    <a:pt x="74" y="330"/>
                  </a:cubicBezTo>
                  <a:cubicBezTo>
                    <a:pt x="74" y="330"/>
                    <a:pt x="64" y="349"/>
                    <a:pt x="62" y="360"/>
                  </a:cubicBezTo>
                  <a:cubicBezTo>
                    <a:pt x="60" y="369"/>
                    <a:pt x="63" y="377"/>
                    <a:pt x="64" y="379"/>
                  </a:cubicBezTo>
                  <a:cubicBezTo>
                    <a:pt x="75" y="381"/>
                    <a:pt x="75" y="381"/>
                    <a:pt x="75" y="381"/>
                  </a:cubicBezTo>
                  <a:cubicBezTo>
                    <a:pt x="87" y="381"/>
                    <a:pt x="87" y="381"/>
                    <a:pt x="87" y="381"/>
                  </a:cubicBezTo>
                  <a:cubicBezTo>
                    <a:pt x="97" y="374"/>
                    <a:pt x="97" y="374"/>
                    <a:pt x="97" y="374"/>
                  </a:cubicBezTo>
                  <a:cubicBezTo>
                    <a:pt x="101" y="378"/>
                    <a:pt x="101" y="378"/>
                    <a:pt x="101" y="378"/>
                  </a:cubicBezTo>
                  <a:cubicBezTo>
                    <a:pt x="101" y="378"/>
                    <a:pt x="96" y="366"/>
                    <a:pt x="103" y="365"/>
                  </a:cubicBezTo>
                  <a:cubicBezTo>
                    <a:pt x="110" y="364"/>
                    <a:pt x="119" y="372"/>
                    <a:pt x="119" y="372"/>
                  </a:cubicBezTo>
                  <a:cubicBezTo>
                    <a:pt x="128" y="372"/>
                    <a:pt x="128" y="372"/>
                    <a:pt x="128" y="372"/>
                  </a:cubicBezTo>
                  <a:cubicBezTo>
                    <a:pt x="138" y="375"/>
                    <a:pt x="138" y="375"/>
                    <a:pt x="138" y="375"/>
                  </a:cubicBezTo>
                  <a:cubicBezTo>
                    <a:pt x="144" y="383"/>
                    <a:pt x="144" y="383"/>
                    <a:pt x="144" y="383"/>
                  </a:cubicBezTo>
                  <a:cubicBezTo>
                    <a:pt x="148" y="383"/>
                    <a:pt x="148" y="383"/>
                    <a:pt x="148" y="383"/>
                  </a:cubicBezTo>
                  <a:cubicBezTo>
                    <a:pt x="148" y="383"/>
                    <a:pt x="149" y="384"/>
                    <a:pt x="149" y="385"/>
                  </a:cubicBezTo>
                  <a:cubicBezTo>
                    <a:pt x="149" y="385"/>
                    <a:pt x="149" y="385"/>
                    <a:pt x="149" y="385"/>
                  </a:cubicBezTo>
                  <a:cubicBezTo>
                    <a:pt x="151" y="383"/>
                    <a:pt x="155" y="380"/>
                    <a:pt x="161" y="382"/>
                  </a:cubicBezTo>
                  <a:cubicBezTo>
                    <a:pt x="170" y="383"/>
                    <a:pt x="171" y="393"/>
                    <a:pt x="175" y="392"/>
                  </a:cubicBezTo>
                  <a:cubicBezTo>
                    <a:pt x="179" y="391"/>
                    <a:pt x="182" y="386"/>
                    <a:pt x="182" y="386"/>
                  </a:cubicBezTo>
                  <a:cubicBezTo>
                    <a:pt x="182" y="377"/>
                    <a:pt x="182" y="377"/>
                    <a:pt x="182" y="377"/>
                  </a:cubicBezTo>
                  <a:cubicBezTo>
                    <a:pt x="195" y="378"/>
                    <a:pt x="195" y="378"/>
                    <a:pt x="195" y="378"/>
                  </a:cubicBezTo>
                  <a:cubicBezTo>
                    <a:pt x="195" y="378"/>
                    <a:pt x="205" y="389"/>
                    <a:pt x="212" y="389"/>
                  </a:cubicBezTo>
                  <a:cubicBezTo>
                    <a:pt x="218" y="389"/>
                    <a:pt x="224" y="387"/>
                    <a:pt x="224" y="387"/>
                  </a:cubicBezTo>
                  <a:cubicBezTo>
                    <a:pt x="233" y="379"/>
                    <a:pt x="233" y="379"/>
                    <a:pt x="233" y="379"/>
                  </a:cubicBezTo>
                  <a:cubicBezTo>
                    <a:pt x="247" y="378"/>
                    <a:pt x="247" y="378"/>
                    <a:pt x="247" y="378"/>
                  </a:cubicBezTo>
                  <a:cubicBezTo>
                    <a:pt x="258" y="372"/>
                    <a:pt x="258" y="372"/>
                    <a:pt x="258" y="372"/>
                  </a:cubicBezTo>
                  <a:cubicBezTo>
                    <a:pt x="267" y="373"/>
                    <a:pt x="267" y="373"/>
                    <a:pt x="267" y="373"/>
                  </a:cubicBezTo>
                  <a:cubicBezTo>
                    <a:pt x="280" y="378"/>
                    <a:pt x="280" y="378"/>
                    <a:pt x="280" y="378"/>
                  </a:cubicBezTo>
                  <a:cubicBezTo>
                    <a:pt x="280" y="378"/>
                    <a:pt x="288" y="392"/>
                    <a:pt x="290" y="385"/>
                  </a:cubicBezTo>
                  <a:cubicBezTo>
                    <a:pt x="291" y="379"/>
                    <a:pt x="290" y="369"/>
                    <a:pt x="290" y="369"/>
                  </a:cubicBezTo>
                  <a:cubicBezTo>
                    <a:pt x="290" y="360"/>
                    <a:pt x="290" y="360"/>
                    <a:pt x="290" y="360"/>
                  </a:cubicBezTo>
                  <a:cubicBezTo>
                    <a:pt x="282" y="358"/>
                    <a:pt x="282" y="358"/>
                    <a:pt x="282" y="358"/>
                  </a:cubicBezTo>
                  <a:cubicBezTo>
                    <a:pt x="282" y="358"/>
                    <a:pt x="287" y="345"/>
                    <a:pt x="291" y="344"/>
                  </a:cubicBezTo>
                  <a:cubicBezTo>
                    <a:pt x="296" y="343"/>
                    <a:pt x="309" y="346"/>
                    <a:pt x="309" y="346"/>
                  </a:cubicBezTo>
                  <a:cubicBezTo>
                    <a:pt x="309" y="335"/>
                    <a:pt x="309" y="335"/>
                    <a:pt x="309" y="335"/>
                  </a:cubicBezTo>
                  <a:cubicBezTo>
                    <a:pt x="305" y="328"/>
                    <a:pt x="305" y="328"/>
                    <a:pt x="305" y="328"/>
                  </a:cubicBezTo>
                  <a:cubicBezTo>
                    <a:pt x="317" y="327"/>
                    <a:pt x="317" y="327"/>
                    <a:pt x="317" y="327"/>
                  </a:cubicBezTo>
                  <a:cubicBezTo>
                    <a:pt x="324" y="316"/>
                    <a:pt x="324" y="316"/>
                    <a:pt x="324" y="316"/>
                  </a:cubicBezTo>
                  <a:cubicBezTo>
                    <a:pt x="324" y="316"/>
                    <a:pt x="323" y="309"/>
                    <a:pt x="317" y="305"/>
                  </a:cubicBezTo>
                  <a:cubicBezTo>
                    <a:pt x="312" y="302"/>
                    <a:pt x="307" y="304"/>
                    <a:pt x="307" y="304"/>
                  </a:cubicBezTo>
                  <a:cubicBezTo>
                    <a:pt x="301" y="295"/>
                    <a:pt x="301" y="295"/>
                    <a:pt x="301" y="295"/>
                  </a:cubicBezTo>
                  <a:cubicBezTo>
                    <a:pt x="297" y="295"/>
                    <a:pt x="297" y="295"/>
                    <a:pt x="297" y="295"/>
                  </a:cubicBezTo>
                  <a:cubicBezTo>
                    <a:pt x="294" y="287"/>
                    <a:pt x="294" y="287"/>
                    <a:pt x="294" y="287"/>
                  </a:cubicBezTo>
                  <a:cubicBezTo>
                    <a:pt x="294" y="287"/>
                    <a:pt x="288" y="285"/>
                    <a:pt x="281" y="285"/>
                  </a:cubicBezTo>
                  <a:cubicBezTo>
                    <a:pt x="273" y="284"/>
                    <a:pt x="279" y="279"/>
                    <a:pt x="279" y="279"/>
                  </a:cubicBezTo>
                  <a:cubicBezTo>
                    <a:pt x="273" y="277"/>
                    <a:pt x="273" y="277"/>
                    <a:pt x="273" y="277"/>
                  </a:cubicBezTo>
                  <a:cubicBezTo>
                    <a:pt x="271" y="271"/>
                    <a:pt x="271" y="271"/>
                    <a:pt x="271" y="271"/>
                  </a:cubicBezTo>
                  <a:cubicBezTo>
                    <a:pt x="271" y="271"/>
                    <a:pt x="263" y="265"/>
                    <a:pt x="262" y="263"/>
                  </a:cubicBezTo>
                  <a:cubicBezTo>
                    <a:pt x="261" y="261"/>
                    <a:pt x="269" y="257"/>
                    <a:pt x="269" y="257"/>
                  </a:cubicBezTo>
                  <a:cubicBezTo>
                    <a:pt x="263" y="248"/>
                    <a:pt x="263" y="248"/>
                    <a:pt x="263" y="248"/>
                  </a:cubicBezTo>
                  <a:cubicBezTo>
                    <a:pt x="257" y="247"/>
                    <a:pt x="257" y="247"/>
                    <a:pt x="257" y="247"/>
                  </a:cubicBezTo>
                  <a:cubicBezTo>
                    <a:pt x="257" y="247"/>
                    <a:pt x="252" y="238"/>
                    <a:pt x="255" y="235"/>
                  </a:cubicBezTo>
                  <a:cubicBezTo>
                    <a:pt x="259" y="233"/>
                    <a:pt x="259" y="239"/>
                    <a:pt x="263" y="239"/>
                  </a:cubicBezTo>
                  <a:cubicBezTo>
                    <a:pt x="267" y="238"/>
                    <a:pt x="266" y="233"/>
                    <a:pt x="266" y="233"/>
                  </a:cubicBezTo>
                  <a:cubicBezTo>
                    <a:pt x="273" y="233"/>
                    <a:pt x="273" y="233"/>
                    <a:pt x="273" y="233"/>
                  </a:cubicBezTo>
                  <a:cubicBezTo>
                    <a:pt x="273" y="233"/>
                    <a:pt x="275" y="225"/>
                    <a:pt x="283" y="227"/>
                  </a:cubicBezTo>
                  <a:cubicBezTo>
                    <a:pt x="292" y="229"/>
                    <a:pt x="290" y="233"/>
                    <a:pt x="290" y="233"/>
                  </a:cubicBezTo>
                  <a:cubicBezTo>
                    <a:pt x="297" y="224"/>
                    <a:pt x="297" y="224"/>
                    <a:pt x="297" y="224"/>
                  </a:cubicBezTo>
                  <a:cubicBezTo>
                    <a:pt x="308" y="221"/>
                    <a:pt x="308" y="221"/>
                    <a:pt x="308" y="221"/>
                  </a:cubicBezTo>
                  <a:cubicBezTo>
                    <a:pt x="310" y="217"/>
                    <a:pt x="310" y="217"/>
                    <a:pt x="310" y="217"/>
                  </a:cubicBezTo>
                  <a:cubicBezTo>
                    <a:pt x="310" y="217"/>
                    <a:pt x="321" y="217"/>
                    <a:pt x="324" y="216"/>
                  </a:cubicBezTo>
                  <a:cubicBezTo>
                    <a:pt x="327" y="215"/>
                    <a:pt x="325" y="210"/>
                    <a:pt x="325" y="210"/>
                  </a:cubicBezTo>
                  <a:cubicBezTo>
                    <a:pt x="325" y="210"/>
                    <a:pt x="336" y="211"/>
                    <a:pt x="339" y="208"/>
                  </a:cubicBezTo>
                  <a:cubicBezTo>
                    <a:pt x="341" y="205"/>
                    <a:pt x="346" y="199"/>
                    <a:pt x="348" y="198"/>
                  </a:cubicBezTo>
                  <a:cubicBezTo>
                    <a:pt x="350" y="197"/>
                    <a:pt x="355" y="209"/>
                    <a:pt x="360" y="208"/>
                  </a:cubicBezTo>
                  <a:cubicBezTo>
                    <a:pt x="365" y="207"/>
                    <a:pt x="371" y="195"/>
                    <a:pt x="372" y="191"/>
                  </a:cubicBezTo>
                  <a:cubicBezTo>
                    <a:pt x="373" y="188"/>
                    <a:pt x="367" y="187"/>
                    <a:pt x="367" y="187"/>
                  </a:cubicBezTo>
                  <a:cubicBezTo>
                    <a:pt x="367" y="187"/>
                    <a:pt x="371" y="182"/>
                    <a:pt x="369" y="177"/>
                  </a:cubicBezTo>
                  <a:cubicBezTo>
                    <a:pt x="368" y="171"/>
                    <a:pt x="360" y="177"/>
                    <a:pt x="360" y="177"/>
                  </a:cubicBezTo>
                  <a:cubicBezTo>
                    <a:pt x="361" y="165"/>
                    <a:pt x="361" y="165"/>
                    <a:pt x="361" y="165"/>
                  </a:cubicBezTo>
                  <a:cubicBezTo>
                    <a:pt x="361" y="165"/>
                    <a:pt x="352" y="163"/>
                    <a:pt x="351" y="157"/>
                  </a:cubicBezTo>
                  <a:cubicBezTo>
                    <a:pt x="351" y="152"/>
                    <a:pt x="360" y="146"/>
                    <a:pt x="360" y="146"/>
                  </a:cubicBezTo>
                  <a:cubicBezTo>
                    <a:pt x="360" y="146"/>
                    <a:pt x="357" y="144"/>
                    <a:pt x="355" y="143"/>
                  </a:cubicBezTo>
                  <a:cubicBezTo>
                    <a:pt x="353" y="143"/>
                    <a:pt x="356" y="136"/>
                    <a:pt x="356" y="136"/>
                  </a:cubicBezTo>
                  <a:cubicBezTo>
                    <a:pt x="356" y="136"/>
                    <a:pt x="351" y="135"/>
                    <a:pt x="350" y="132"/>
                  </a:cubicBezTo>
                  <a:cubicBezTo>
                    <a:pt x="349" y="129"/>
                    <a:pt x="355" y="126"/>
                    <a:pt x="355" y="126"/>
                  </a:cubicBezTo>
                  <a:cubicBezTo>
                    <a:pt x="355" y="126"/>
                    <a:pt x="355" y="120"/>
                    <a:pt x="352" y="115"/>
                  </a:cubicBezTo>
                  <a:cubicBezTo>
                    <a:pt x="349" y="111"/>
                    <a:pt x="345" y="115"/>
                    <a:pt x="345" y="115"/>
                  </a:cubicBezTo>
                  <a:cubicBezTo>
                    <a:pt x="341" y="109"/>
                    <a:pt x="341" y="109"/>
                    <a:pt x="341" y="109"/>
                  </a:cubicBezTo>
                  <a:cubicBezTo>
                    <a:pt x="341" y="109"/>
                    <a:pt x="337" y="113"/>
                    <a:pt x="334" y="106"/>
                  </a:cubicBezTo>
                  <a:cubicBezTo>
                    <a:pt x="331" y="99"/>
                    <a:pt x="337" y="98"/>
                    <a:pt x="343" y="93"/>
                  </a:cubicBezTo>
                  <a:cubicBezTo>
                    <a:pt x="349" y="89"/>
                    <a:pt x="347" y="87"/>
                    <a:pt x="345" y="79"/>
                  </a:cubicBezTo>
                  <a:cubicBezTo>
                    <a:pt x="342" y="70"/>
                    <a:pt x="337" y="78"/>
                    <a:pt x="339" y="72"/>
                  </a:cubicBezTo>
                  <a:cubicBezTo>
                    <a:pt x="340" y="69"/>
                    <a:pt x="339" y="65"/>
                    <a:pt x="338" y="62"/>
                  </a:cubicBezTo>
                  <a:cubicBezTo>
                    <a:pt x="334" y="60"/>
                    <a:pt x="334" y="60"/>
                    <a:pt x="334" y="60"/>
                  </a:cubicBezTo>
                  <a:cubicBezTo>
                    <a:pt x="321" y="55"/>
                    <a:pt x="321" y="55"/>
                    <a:pt x="321" y="55"/>
                  </a:cubicBezTo>
                  <a:cubicBezTo>
                    <a:pt x="321" y="55"/>
                    <a:pt x="323" y="50"/>
                    <a:pt x="318" y="44"/>
                  </a:cubicBezTo>
                  <a:cubicBezTo>
                    <a:pt x="313" y="38"/>
                    <a:pt x="301" y="41"/>
                    <a:pt x="301" y="41"/>
                  </a:cubicBezTo>
                  <a:cubicBezTo>
                    <a:pt x="296" y="35"/>
                    <a:pt x="296" y="35"/>
                    <a:pt x="296" y="35"/>
                  </a:cubicBezTo>
                  <a:cubicBezTo>
                    <a:pt x="296" y="35"/>
                    <a:pt x="270" y="23"/>
                    <a:pt x="265" y="26"/>
                  </a:cubicBezTo>
                  <a:cubicBezTo>
                    <a:pt x="260" y="29"/>
                    <a:pt x="253" y="36"/>
                    <a:pt x="253" y="36"/>
                  </a:cubicBezTo>
                  <a:cubicBezTo>
                    <a:pt x="226" y="35"/>
                    <a:pt x="226" y="35"/>
                    <a:pt x="226" y="35"/>
                  </a:cubicBezTo>
                  <a:cubicBezTo>
                    <a:pt x="226" y="47"/>
                    <a:pt x="226" y="47"/>
                    <a:pt x="226" y="47"/>
                  </a:cubicBezTo>
                  <a:cubicBezTo>
                    <a:pt x="200" y="46"/>
                    <a:pt x="200" y="46"/>
                    <a:pt x="200" y="46"/>
                  </a:cubicBezTo>
                  <a:cubicBezTo>
                    <a:pt x="200" y="46"/>
                    <a:pt x="198" y="38"/>
                    <a:pt x="202" y="35"/>
                  </a:cubicBezTo>
                  <a:cubicBezTo>
                    <a:pt x="206" y="32"/>
                    <a:pt x="209" y="20"/>
                    <a:pt x="209" y="20"/>
                  </a:cubicBezTo>
                  <a:cubicBezTo>
                    <a:pt x="196" y="27"/>
                    <a:pt x="196" y="27"/>
                    <a:pt x="196" y="27"/>
                  </a:cubicBezTo>
                  <a:cubicBezTo>
                    <a:pt x="168" y="22"/>
                    <a:pt x="168" y="22"/>
                    <a:pt x="168" y="22"/>
                  </a:cubicBezTo>
                  <a:cubicBezTo>
                    <a:pt x="168" y="22"/>
                    <a:pt x="160" y="14"/>
                    <a:pt x="156" y="4"/>
                  </a:cubicBezTo>
                  <a:cubicBezTo>
                    <a:pt x="154" y="5"/>
                    <a:pt x="153" y="6"/>
                    <a:pt x="153" y="6"/>
                  </a:cubicBezTo>
                  <a:cubicBezTo>
                    <a:pt x="153" y="6"/>
                    <a:pt x="152" y="2"/>
                    <a:pt x="145" y="3"/>
                  </a:cubicBezTo>
                  <a:cubicBezTo>
                    <a:pt x="137" y="3"/>
                    <a:pt x="135" y="5"/>
                    <a:pt x="135" y="5"/>
                  </a:cubicBezTo>
                  <a:cubicBezTo>
                    <a:pt x="135" y="5"/>
                    <a:pt x="127" y="0"/>
                    <a:pt x="123" y="0"/>
                  </a:cubicBezTo>
                  <a:cubicBezTo>
                    <a:pt x="119" y="0"/>
                    <a:pt x="112" y="0"/>
                    <a:pt x="112" y="0"/>
                  </a:cubicBezTo>
                  <a:cubicBezTo>
                    <a:pt x="126" y="23"/>
                    <a:pt x="126" y="23"/>
                    <a:pt x="126" y="23"/>
                  </a:cubicBezTo>
                  <a:cubicBezTo>
                    <a:pt x="117" y="31"/>
                    <a:pt x="117" y="31"/>
                    <a:pt x="117" y="31"/>
                  </a:cubicBezTo>
                  <a:cubicBezTo>
                    <a:pt x="130" y="49"/>
                    <a:pt x="130" y="49"/>
                    <a:pt x="130" y="49"/>
                  </a:cubicBezTo>
                  <a:cubicBezTo>
                    <a:pt x="142" y="58"/>
                    <a:pt x="142" y="58"/>
                    <a:pt x="142" y="58"/>
                  </a:cubicBezTo>
                  <a:cubicBezTo>
                    <a:pt x="123" y="51"/>
                    <a:pt x="123" y="51"/>
                    <a:pt x="123" y="51"/>
                  </a:cubicBezTo>
                  <a:cubicBezTo>
                    <a:pt x="105" y="55"/>
                    <a:pt x="105" y="55"/>
                    <a:pt x="105" y="55"/>
                  </a:cubicBezTo>
                  <a:cubicBezTo>
                    <a:pt x="105" y="55"/>
                    <a:pt x="110" y="70"/>
                    <a:pt x="104" y="72"/>
                  </a:cubicBezTo>
                  <a:cubicBezTo>
                    <a:pt x="98" y="74"/>
                    <a:pt x="88" y="72"/>
                    <a:pt x="88" y="72"/>
                  </a:cubicBezTo>
                  <a:cubicBezTo>
                    <a:pt x="82" y="62"/>
                    <a:pt x="82" y="62"/>
                    <a:pt x="82" y="62"/>
                  </a:cubicBezTo>
                  <a:cubicBezTo>
                    <a:pt x="82" y="62"/>
                    <a:pt x="55" y="59"/>
                    <a:pt x="54" y="64"/>
                  </a:cubicBezTo>
                  <a:cubicBezTo>
                    <a:pt x="53" y="69"/>
                    <a:pt x="53" y="82"/>
                    <a:pt x="53" y="82"/>
                  </a:cubicBezTo>
                  <a:cubicBezTo>
                    <a:pt x="57" y="85"/>
                    <a:pt x="57" y="85"/>
                    <a:pt x="57" y="85"/>
                  </a:cubicBezTo>
                  <a:cubicBezTo>
                    <a:pt x="54" y="87"/>
                    <a:pt x="54" y="87"/>
                    <a:pt x="54" y="87"/>
                  </a:cubicBezTo>
                  <a:cubicBezTo>
                    <a:pt x="59" y="95"/>
                    <a:pt x="59" y="95"/>
                    <a:pt x="59" y="95"/>
                  </a:cubicBezTo>
                  <a:cubicBezTo>
                    <a:pt x="59" y="95"/>
                    <a:pt x="48" y="99"/>
                    <a:pt x="47" y="103"/>
                  </a:cubicBezTo>
                  <a:cubicBezTo>
                    <a:pt x="45" y="107"/>
                    <a:pt x="49" y="115"/>
                    <a:pt x="49" y="115"/>
                  </a:cubicBezTo>
                  <a:cubicBezTo>
                    <a:pt x="41" y="115"/>
                    <a:pt x="41" y="115"/>
                    <a:pt x="41" y="115"/>
                  </a:cubicBezTo>
                  <a:cubicBezTo>
                    <a:pt x="41" y="115"/>
                    <a:pt x="29" y="119"/>
                    <a:pt x="30" y="122"/>
                  </a:cubicBezTo>
                  <a:cubicBezTo>
                    <a:pt x="31" y="125"/>
                    <a:pt x="45" y="130"/>
                    <a:pt x="45" y="134"/>
                  </a:cubicBezTo>
                  <a:cubicBezTo>
                    <a:pt x="45" y="138"/>
                    <a:pt x="37" y="142"/>
                    <a:pt x="37" y="142"/>
                  </a:cubicBezTo>
                  <a:cubicBezTo>
                    <a:pt x="35" y="153"/>
                    <a:pt x="35" y="153"/>
                    <a:pt x="35" y="153"/>
                  </a:cubicBezTo>
                  <a:cubicBezTo>
                    <a:pt x="29" y="152"/>
                    <a:pt x="29" y="152"/>
                    <a:pt x="29" y="152"/>
                  </a:cubicBezTo>
                  <a:cubicBezTo>
                    <a:pt x="29" y="152"/>
                    <a:pt x="27" y="157"/>
                    <a:pt x="25" y="160"/>
                  </a:cubicBezTo>
                  <a:cubicBezTo>
                    <a:pt x="23" y="163"/>
                    <a:pt x="1" y="155"/>
                    <a:pt x="1" y="155"/>
                  </a:cubicBezTo>
                  <a:cubicBezTo>
                    <a:pt x="7" y="170"/>
                    <a:pt x="7" y="170"/>
                    <a:pt x="7" y="170"/>
                  </a:cubicBezTo>
                  <a:cubicBezTo>
                    <a:pt x="7" y="170"/>
                    <a:pt x="12" y="178"/>
                    <a:pt x="11" y="181"/>
                  </a:cubicBezTo>
                  <a:cubicBezTo>
                    <a:pt x="11" y="185"/>
                    <a:pt x="0" y="191"/>
                    <a:pt x="0" y="191"/>
                  </a:cubicBezTo>
                  <a:cubicBezTo>
                    <a:pt x="0" y="191"/>
                    <a:pt x="5" y="197"/>
                    <a:pt x="4" y="199"/>
                  </a:cubicBezTo>
                  <a:cubicBezTo>
                    <a:pt x="3" y="201"/>
                    <a:pt x="0" y="215"/>
                    <a:pt x="0" y="215"/>
                  </a:cubicBezTo>
                  <a:cubicBezTo>
                    <a:pt x="5" y="216"/>
                    <a:pt x="5" y="216"/>
                    <a:pt x="5" y="216"/>
                  </a:cubicBezTo>
                  <a:cubicBezTo>
                    <a:pt x="5" y="216"/>
                    <a:pt x="14" y="219"/>
                    <a:pt x="15" y="225"/>
                  </a:cubicBezTo>
                  <a:cubicBezTo>
                    <a:pt x="15" y="231"/>
                    <a:pt x="18" y="238"/>
                    <a:pt x="18" y="238"/>
                  </a:cubicBezTo>
                  <a:cubicBezTo>
                    <a:pt x="9" y="239"/>
                    <a:pt x="9" y="239"/>
                    <a:pt x="9" y="239"/>
                  </a:cubicBezTo>
                  <a:cubicBezTo>
                    <a:pt x="9" y="239"/>
                    <a:pt x="4" y="247"/>
                    <a:pt x="7" y="253"/>
                  </a:cubicBezTo>
                  <a:cubicBezTo>
                    <a:pt x="11" y="259"/>
                    <a:pt x="21" y="261"/>
                    <a:pt x="22" y="265"/>
                  </a:cubicBezTo>
                  <a:cubicBezTo>
                    <a:pt x="23" y="270"/>
                    <a:pt x="17" y="274"/>
                    <a:pt x="17" y="274"/>
                  </a:cubicBezTo>
                  <a:close/>
                </a:path>
              </a:pathLst>
            </a:custGeom>
            <a:solidFill>
              <a:schemeClr val="accent1">
                <a:lumMod val="7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50" name="Freeform 73"/>
            <p:cNvSpPr>
              <a:spLocks/>
            </p:cNvSpPr>
            <p:nvPr/>
          </p:nvSpPr>
          <p:spPr bwMode="auto">
            <a:xfrm>
              <a:off x="4163616" y="2602707"/>
              <a:ext cx="7144" cy="3572"/>
            </a:xfrm>
            <a:custGeom>
              <a:avLst/>
              <a:gdLst>
                <a:gd name="T0" fmla="*/ 2147483647 w 20"/>
                <a:gd name="T1" fmla="*/ 2147483647 h 13"/>
                <a:gd name="T2" fmla="*/ 2147483647 w 20"/>
                <a:gd name="T3" fmla="*/ 2147483647 h 13"/>
                <a:gd name="T4" fmla="*/ 2147483647 w 20"/>
                <a:gd name="T5" fmla="*/ 2147483647 h 13"/>
                <a:gd name="T6" fmla="*/ 2147483647 w 20"/>
                <a:gd name="T7" fmla="*/ 2147483647 h 13"/>
                <a:gd name="T8" fmla="*/ 2147483647 w 20"/>
                <a:gd name="T9" fmla="*/ 2147483647 h 13"/>
                <a:gd name="T10" fmla="*/ 0 w 20"/>
                <a:gd name="T11" fmla="*/ 2147483647 h 13"/>
                <a:gd name="T12" fmla="*/ 2147483647 w 20"/>
                <a:gd name="T13" fmla="*/ 2147483647 h 13"/>
                <a:gd name="T14" fmla="*/ 0 60000 65536"/>
                <a:gd name="T15" fmla="*/ 0 60000 65536"/>
                <a:gd name="T16" fmla="*/ 0 60000 65536"/>
                <a:gd name="T17" fmla="*/ 0 60000 65536"/>
                <a:gd name="T18" fmla="*/ 0 60000 65536"/>
                <a:gd name="T19" fmla="*/ 0 60000 65536"/>
                <a:gd name="T20" fmla="*/ 0 60000 65536"/>
                <a:gd name="T21" fmla="*/ 0 w 20"/>
                <a:gd name="T22" fmla="*/ 0 h 13"/>
                <a:gd name="T23" fmla="*/ 20 w 20"/>
                <a:gd name="T24" fmla="*/ 13 h 1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 h="13">
                  <a:moveTo>
                    <a:pt x="5" y="13"/>
                  </a:moveTo>
                  <a:cubicBezTo>
                    <a:pt x="5" y="13"/>
                    <a:pt x="14" y="11"/>
                    <a:pt x="18" y="10"/>
                  </a:cubicBezTo>
                  <a:cubicBezTo>
                    <a:pt x="19" y="10"/>
                    <a:pt x="20" y="10"/>
                    <a:pt x="20" y="10"/>
                  </a:cubicBezTo>
                  <a:cubicBezTo>
                    <a:pt x="19" y="1"/>
                    <a:pt x="19" y="1"/>
                    <a:pt x="19" y="1"/>
                  </a:cubicBezTo>
                  <a:cubicBezTo>
                    <a:pt x="19" y="1"/>
                    <a:pt x="15" y="0"/>
                    <a:pt x="5" y="1"/>
                  </a:cubicBezTo>
                  <a:cubicBezTo>
                    <a:pt x="3" y="1"/>
                    <a:pt x="1" y="1"/>
                    <a:pt x="0" y="2"/>
                  </a:cubicBezTo>
                  <a:lnTo>
                    <a:pt x="5" y="13"/>
                  </a:lnTo>
                  <a:close/>
                </a:path>
              </a:pathLst>
            </a:custGeom>
            <a:grp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51" name="Freeform 74"/>
            <p:cNvSpPr>
              <a:spLocks/>
            </p:cNvSpPr>
            <p:nvPr/>
          </p:nvSpPr>
          <p:spPr bwMode="auto">
            <a:xfrm>
              <a:off x="4542235" y="2328863"/>
              <a:ext cx="160734" cy="95250"/>
            </a:xfrm>
            <a:custGeom>
              <a:avLst/>
              <a:gdLst>
                <a:gd name="T0" fmla="*/ 2147483647 w 382"/>
                <a:gd name="T1" fmla="*/ 2147483647 h 250"/>
                <a:gd name="T2" fmla="*/ 2147483647 w 382"/>
                <a:gd name="T3" fmla="*/ 2147483647 h 250"/>
                <a:gd name="T4" fmla="*/ 2147483647 w 382"/>
                <a:gd name="T5" fmla="*/ 2147483647 h 250"/>
                <a:gd name="T6" fmla="*/ 2147483647 w 382"/>
                <a:gd name="T7" fmla="*/ 2147483647 h 250"/>
                <a:gd name="T8" fmla="*/ 2147483647 w 382"/>
                <a:gd name="T9" fmla="*/ 2147483647 h 250"/>
                <a:gd name="T10" fmla="*/ 2147483647 w 382"/>
                <a:gd name="T11" fmla="*/ 2147483647 h 250"/>
                <a:gd name="T12" fmla="*/ 2147483647 w 382"/>
                <a:gd name="T13" fmla="*/ 2147483647 h 250"/>
                <a:gd name="T14" fmla="*/ 2147483647 w 382"/>
                <a:gd name="T15" fmla="*/ 2147483647 h 250"/>
                <a:gd name="T16" fmla="*/ 2147483647 w 382"/>
                <a:gd name="T17" fmla="*/ 2147483647 h 250"/>
                <a:gd name="T18" fmla="*/ 2147483647 w 382"/>
                <a:gd name="T19" fmla="*/ 2147483647 h 250"/>
                <a:gd name="T20" fmla="*/ 2147483647 w 382"/>
                <a:gd name="T21" fmla="*/ 2147483647 h 250"/>
                <a:gd name="T22" fmla="*/ 2147483647 w 382"/>
                <a:gd name="T23" fmla="*/ 2147483647 h 250"/>
                <a:gd name="T24" fmla="*/ 2147483647 w 382"/>
                <a:gd name="T25" fmla="*/ 2147483647 h 250"/>
                <a:gd name="T26" fmla="*/ 2147483647 w 382"/>
                <a:gd name="T27" fmla="*/ 2147483647 h 250"/>
                <a:gd name="T28" fmla="*/ 2147483647 w 382"/>
                <a:gd name="T29" fmla="*/ 2147483647 h 250"/>
                <a:gd name="T30" fmla="*/ 2147483647 w 382"/>
                <a:gd name="T31" fmla="*/ 2147483647 h 250"/>
                <a:gd name="T32" fmla="*/ 2147483647 w 382"/>
                <a:gd name="T33" fmla="*/ 2147483647 h 250"/>
                <a:gd name="T34" fmla="*/ 2147483647 w 382"/>
                <a:gd name="T35" fmla="*/ 2147483647 h 250"/>
                <a:gd name="T36" fmla="*/ 2147483647 w 382"/>
                <a:gd name="T37" fmla="*/ 2147483647 h 250"/>
                <a:gd name="T38" fmla="*/ 2147483647 w 382"/>
                <a:gd name="T39" fmla="*/ 2147483647 h 250"/>
                <a:gd name="T40" fmla="*/ 2147483647 w 382"/>
                <a:gd name="T41" fmla="*/ 2147483647 h 250"/>
                <a:gd name="T42" fmla="*/ 2147483647 w 382"/>
                <a:gd name="T43" fmla="*/ 2147483647 h 250"/>
                <a:gd name="T44" fmla="*/ 2147483647 w 382"/>
                <a:gd name="T45" fmla="*/ 2147483647 h 250"/>
                <a:gd name="T46" fmla="*/ 2147483647 w 382"/>
                <a:gd name="T47" fmla="*/ 2147483647 h 250"/>
                <a:gd name="T48" fmla="*/ 2147483647 w 382"/>
                <a:gd name="T49" fmla="*/ 0 h 250"/>
                <a:gd name="T50" fmla="*/ 2147483647 w 382"/>
                <a:gd name="T51" fmla="*/ 2147483647 h 250"/>
                <a:gd name="T52" fmla="*/ 2147483647 w 382"/>
                <a:gd name="T53" fmla="*/ 2147483647 h 250"/>
                <a:gd name="T54" fmla="*/ 2147483647 w 382"/>
                <a:gd name="T55" fmla="*/ 2147483647 h 250"/>
                <a:gd name="T56" fmla="*/ 2147483647 w 382"/>
                <a:gd name="T57" fmla="*/ 2147483647 h 250"/>
                <a:gd name="T58" fmla="*/ 2147483647 w 382"/>
                <a:gd name="T59" fmla="*/ 2147483647 h 250"/>
                <a:gd name="T60" fmla="*/ 2147483647 w 382"/>
                <a:gd name="T61" fmla="*/ 2147483647 h 250"/>
                <a:gd name="T62" fmla="*/ 2147483647 w 382"/>
                <a:gd name="T63" fmla="*/ 2147483647 h 250"/>
                <a:gd name="T64" fmla="*/ 2147483647 w 382"/>
                <a:gd name="T65" fmla="*/ 2147483647 h 250"/>
                <a:gd name="T66" fmla="*/ 2147483647 w 382"/>
                <a:gd name="T67" fmla="*/ 2147483647 h 250"/>
                <a:gd name="T68" fmla="*/ 2147483647 w 382"/>
                <a:gd name="T69" fmla="*/ 2147483647 h 250"/>
                <a:gd name="T70" fmla="*/ 2147483647 w 382"/>
                <a:gd name="T71" fmla="*/ 2147483647 h 250"/>
                <a:gd name="T72" fmla="*/ 2147483647 w 382"/>
                <a:gd name="T73" fmla="*/ 2147483647 h 250"/>
                <a:gd name="T74" fmla="*/ 2147483647 w 382"/>
                <a:gd name="T75" fmla="*/ 2147483647 h 250"/>
                <a:gd name="T76" fmla="*/ 2147483647 w 382"/>
                <a:gd name="T77" fmla="*/ 2147483647 h 25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382"/>
                <a:gd name="T118" fmla="*/ 0 h 250"/>
                <a:gd name="T119" fmla="*/ 382 w 382"/>
                <a:gd name="T120" fmla="*/ 250 h 25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382" h="250">
                  <a:moveTo>
                    <a:pt x="20" y="207"/>
                  </a:moveTo>
                  <a:cubicBezTo>
                    <a:pt x="22" y="211"/>
                    <a:pt x="19" y="225"/>
                    <a:pt x="19" y="225"/>
                  </a:cubicBezTo>
                  <a:cubicBezTo>
                    <a:pt x="22" y="234"/>
                    <a:pt x="22" y="234"/>
                    <a:pt x="22" y="234"/>
                  </a:cubicBezTo>
                  <a:cubicBezTo>
                    <a:pt x="26" y="236"/>
                    <a:pt x="35" y="240"/>
                    <a:pt x="42" y="236"/>
                  </a:cubicBezTo>
                  <a:cubicBezTo>
                    <a:pt x="50" y="231"/>
                    <a:pt x="51" y="221"/>
                    <a:pt x="51" y="221"/>
                  </a:cubicBezTo>
                  <a:cubicBezTo>
                    <a:pt x="77" y="221"/>
                    <a:pt x="77" y="221"/>
                    <a:pt x="77" y="221"/>
                  </a:cubicBezTo>
                  <a:cubicBezTo>
                    <a:pt x="77" y="221"/>
                    <a:pt x="88" y="215"/>
                    <a:pt x="91" y="214"/>
                  </a:cubicBezTo>
                  <a:cubicBezTo>
                    <a:pt x="94" y="213"/>
                    <a:pt x="121" y="214"/>
                    <a:pt x="121" y="214"/>
                  </a:cubicBezTo>
                  <a:cubicBezTo>
                    <a:pt x="121" y="214"/>
                    <a:pt x="121" y="222"/>
                    <a:pt x="131" y="222"/>
                  </a:cubicBezTo>
                  <a:cubicBezTo>
                    <a:pt x="141" y="222"/>
                    <a:pt x="146" y="222"/>
                    <a:pt x="146" y="222"/>
                  </a:cubicBezTo>
                  <a:cubicBezTo>
                    <a:pt x="165" y="225"/>
                    <a:pt x="165" y="225"/>
                    <a:pt x="165" y="225"/>
                  </a:cubicBezTo>
                  <a:cubicBezTo>
                    <a:pt x="176" y="234"/>
                    <a:pt x="176" y="234"/>
                    <a:pt x="176" y="234"/>
                  </a:cubicBezTo>
                  <a:cubicBezTo>
                    <a:pt x="181" y="231"/>
                    <a:pt x="181" y="231"/>
                    <a:pt x="181" y="231"/>
                  </a:cubicBezTo>
                  <a:cubicBezTo>
                    <a:pt x="193" y="239"/>
                    <a:pt x="193" y="239"/>
                    <a:pt x="193" y="239"/>
                  </a:cubicBezTo>
                  <a:cubicBezTo>
                    <a:pt x="198" y="232"/>
                    <a:pt x="198" y="232"/>
                    <a:pt x="198" y="232"/>
                  </a:cubicBezTo>
                  <a:cubicBezTo>
                    <a:pt x="205" y="237"/>
                    <a:pt x="205" y="237"/>
                    <a:pt x="205" y="237"/>
                  </a:cubicBezTo>
                  <a:cubicBezTo>
                    <a:pt x="215" y="235"/>
                    <a:pt x="215" y="235"/>
                    <a:pt x="215" y="235"/>
                  </a:cubicBezTo>
                  <a:cubicBezTo>
                    <a:pt x="221" y="240"/>
                    <a:pt x="221" y="240"/>
                    <a:pt x="221" y="240"/>
                  </a:cubicBezTo>
                  <a:cubicBezTo>
                    <a:pt x="226" y="234"/>
                    <a:pt x="226" y="234"/>
                    <a:pt x="226" y="234"/>
                  </a:cubicBezTo>
                  <a:cubicBezTo>
                    <a:pt x="236" y="242"/>
                    <a:pt x="236" y="242"/>
                    <a:pt x="236" y="242"/>
                  </a:cubicBezTo>
                  <a:cubicBezTo>
                    <a:pt x="236" y="242"/>
                    <a:pt x="235" y="232"/>
                    <a:pt x="247" y="233"/>
                  </a:cubicBezTo>
                  <a:cubicBezTo>
                    <a:pt x="259" y="234"/>
                    <a:pt x="251" y="246"/>
                    <a:pt x="259" y="245"/>
                  </a:cubicBezTo>
                  <a:cubicBezTo>
                    <a:pt x="267" y="244"/>
                    <a:pt x="278" y="241"/>
                    <a:pt x="278" y="241"/>
                  </a:cubicBezTo>
                  <a:cubicBezTo>
                    <a:pt x="278" y="241"/>
                    <a:pt x="292" y="250"/>
                    <a:pt x="301" y="247"/>
                  </a:cubicBezTo>
                  <a:cubicBezTo>
                    <a:pt x="310" y="244"/>
                    <a:pt x="300" y="231"/>
                    <a:pt x="300" y="231"/>
                  </a:cubicBezTo>
                  <a:cubicBezTo>
                    <a:pt x="300" y="231"/>
                    <a:pt x="316" y="206"/>
                    <a:pt x="323" y="206"/>
                  </a:cubicBezTo>
                  <a:cubicBezTo>
                    <a:pt x="326" y="206"/>
                    <a:pt x="336" y="208"/>
                    <a:pt x="347" y="209"/>
                  </a:cubicBezTo>
                  <a:cubicBezTo>
                    <a:pt x="346" y="201"/>
                    <a:pt x="346" y="191"/>
                    <a:pt x="344" y="191"/>
                  </a:cubicBezTo>
                  <a:cubicBezTo>
                    <a:pt x="341" y="190"/>
                    <a:pt x="341" y="176"/>
                    <a:pt x="341" y="176"/>
                  </a:cubicBezTo>
                  <a:cubicBezTo>
                    <a:pt x="341" y="176"/>
                    <a:pt x="314" y="154"/>
                    <a:pt x="328" y="151"/>
                  </a:cubicBezTo>
                  <a:cubicBezTo>
                    <a:pt x="342" y="148"/>
                    <a:pt x="344" y="154"/>
                    <a:pt x="344" y="154"/>
                  </a:cubicBezTo>
                  <a:cubicBezTo>
                    <a:pt x="344" y="154"/>
                    <a:pt x="357" y="162"/>
                    <a:pt x="365" y="155"/>
                  </a:cubicBezTo>
                  <a:cubicBezTo>
                    <a:pt x="373" y="148"/>
                    <a:pt x="382" y="139"/>
                    <a:pt x="382" y="139"/>
                  </a:cubicBezTo>
                  <a:cubicBezTo>
                    <a:pt x="368" y="131"/>
                    <a:pt x="368" y="131"/>
                    <a:pt x="368" y="131"/>
                  </a:cubicBezTo>
                  <a:cubicBezTo>
                    <a:pt x="368" y="131"/>
                    <a:pt x="376" y="122"/>
                    <a:pt x="363" y="119"/>
                  </a:cubicBezTo>
                  <a:cubicBezTo>
                    <a:pt x="350" y="116"/>
                    <a:pt x="340" y="118"/>
                    <a:pt x="340" y="118"/>
                  </a:cubicBezTo>
                  <a:cubicBezTo>
                    <a:pt x="338" y="103"/>
                    <a:pt x="338" y="103"/>
                    <a:pt x="338" y="103"/>
                  </a:cubicBezTo>
                  <a:cubicBezTo>
                    <a:pt x="318" y="96"/>
                    <a:pt x="318" y="96"/>
                    <a:pt x="318" y="96"/>
                  </a:cubicBezTo>
                  <a:cubicBezTo>
                    <a:pt x="318" y="96"/>
                    <a:pt x="315" y="75"/>
                    <a:pt x="307" y="73"/>
                  </a:cubicBezTo>
                  <a:cubicBezTo>
                    <a:pt x="299" y="71"/>
                    <a:pt x="294" y="66"/>
                    <a:pt x="294" y="66"/>
                  </a:cubicBezTo>
                  <a:cubicBezTo>
                    <a:pt x="298" y="54"/>
                    <a:pt x="298" y="54"/>
                    <a:pt x="298" y="54"/>
                  </a:cubicBezTo>
                  <a:cubicBezTo>
                    <a:pt x="290" y="44"/>
                    <a:pt x="290" y="44"/>
                    <a:pt x="290" y="44"/>
                  </a:cubicBezTo>
                  <a:cubicBezTo>
                    <a:pt x="290" y="44"/>
                    <a:pt x="304" y="30"/>
                    <a:pt x="293" y="25"/>
                  </a:cubicBezTo>
                  <a:cubicBezTo>
                    <a:pt x="282" y="20"/>
                    <a:pt x="260" y="9"/>
                    <a:pt x="260" y="9"/>
                  </a:cubicBezTo>
                  <a:cubicBezTo>
                    <a:pt x="238" y="21"/>
                    <a:pt x="238" y="21"/>
                    <a:pt x="238" y="21"/>
                  </a:cubicBezTo>
                  <a:cubicBezTo>
                    <a:pt x="236" y="11"/>
                    <a:pt x="236" y="11"/>
                    <a:pt x="236" y="11"/>
                  </a:cubicBezTo>
                  <a:cubicBezTo>
                    <a:pt x="210" y="5"/>
                    <a:pt x="210" y="5"/>
                    <a:pt x="210" y="5"/>
                  </a:cubicBezTo>
                  <a:cubicBezTo>
                    <a:pt x="204" y="11"/>
                    <a:pt x="204" y="11"/>
                    <a:pt x="204" y="11"/>
                  </a:cubicBezTo>
                  <a:cubicBezTo>
                    <a:pt x="204" y="11"/>
                    <a:pt x="203" y="4"/>
                    <a:pt x="195" y="3"/>
                  </a:cubicBezTo>
                  <a:cubicBezTo>
                    <a:pt x="187" y="2"/>
                    <a:pt x="176" y="0"/>
                    <a:pt x="176" y="0"/>
                  </a:cubicBezTo>
                  <a:cubicBezTo>
                    <a:pt x="176" y="0"/>
                    <a:pt x="162" y="16"/>
                    <a:pt x="162" y="13"/>
                  </a:cubicBezTo>
                  <a:cubicBezTo>
                    <a:pt x="162" y="10"/>
                    <a:pt x="157" y="19"/>
                    <a:pt x="157" y="19"/>
                  </a:cubicBezTo>
                  <a:cubicBezTo>
                    <a:pt x="157" y="19"/>
                    <a:pt x="146" y="13"/>
                    <a:pt x="141" y="13"/>
                  </a:cubicBezTo>
                  <a:cubicBezTo>
                    <a:pt x="136" y="13"/>
                    <a:pt x="121" y="26"/>
                    <a:pt x="119" y="31"/>
                  </a:cubicBezTo>
                  <a:cubicBezTo>
                    <a:pt x="117" y="36"/>
                    <a:pt x="133" y="46"/>
                    <a:pt x="133" y="46"/>
                  </a:cubicBezTo>
                  <a:cubicBezTo>
                    <a:pt x="133" y="46"/>
                    <a:pt x="126" y="52"/>
                    <a:pt x="120" y="52"/>
                  </a:cubicBezTo>
                  <a:cubicBezTo>
                    <a:pt x="114" y="52"/>
                    <a:pt x="107" y="47"/>
                    <a:pt x="107" y="47"/>
                  </a:cubicBezTo>
                  <a:cubicBezTo>
                    <a:pt x="111" y="60"/>
                    <a:pt x="111" y="60"/>
                    <a:pt x="111" y="60"/>
                  </a:cubicBezTo>
                  <a:cubicBezTo>
                    <a:pt x="111" y="60"/>
                    <a:pt x="98" y="55"/>
                    <a:pt x="96" y="62"/>
                  </a:cubicBezTo>
                  <a:cubicBezTo>
                    <a:pt x="94" y="69"/>
                    <a:pt x="98" y="77"/>
                    <a:pt x="98" y="77"/>
                  </a:cubicBezTo>
                  <a:cubicBezTo>
                    <a:pt x="98" y="77"/>
                    <a:pt x="86" y="76"/>
                    <a:pt x="91" y="84"/>
                  </a:cubicBezTo>
                  <a:cubicBezTo>
                    <a:pt x="96" y="92"/>
                    <a:pt x="103" y="103"/>
                    <a:pt x="96" y="104"/>
                  </a:cubicBezTo>
                  <a:cubicBezTo>
                    <a:pt x="89" y="105"/>
                    <a:pt x="100" y="96"/>
                    <a:pt x="90" y="96"/>
                  </a:cubicBezTo>
                  <a:cubicBezTo>
                    <a:pt x="80" y="96"/>
                    <a:pt x="72" y="103"/>
                    <a:pt x="72" y="103"/>
                  </a:cubicBezTo>
                  <a:cubicBezTo>
                    <a:pt x="68" y="111"/>
                    <a:pt x="68" y="111"/>
                    <a:pt x="68" y="111"/>
                  </a:cubicBezTo>
                  <a:cubicBezTo>
                    <a:pt x="60" y="103"/>
                    <a:pt x="60" y="103"/>
                    <a:pt x="60" y="103"/>
                  </a:cubicBezTo>
                  <a:cubicBezTo>
                    <a:pt x="58" y="113"/>
                    <a:pt x="58" y="113"/>
                    <a:pt x="58" y="113"/>
                  </a:cubicBezTo>
                  <a:cubicBezTo>
                    <a:pt x="40" y="113"/>
                    <a:pt x="40" y="113"/>
                    <a:pt x="40" y="113"/>
                  </a:cubicBezTo>
                  <a:cubicBezTo>
                    <a:pt x="40" y="113"/>
                    <a:pt x="38" y="107"/>
                    <a:pt x="30" y="108"/>
                  </a:cubicBezTo>
                  <a:cubicBezTo>
                    <a:pt x="22" y="109"/>
                    <a:pt x="6" y="113"/>
                    <a:pt x="6" y="113"/>
                  </a:cubicBezTo>
                  <a:cubicBezTo>
                    <a:pt x="6" y="113"/>
                    <a:pt x="14" y="126"/>
                    <a:pt x="14" y="131"/>
                  </a:cubicBezTo>
                  <a:cubicBezTo>
                    <a:pt x="14" y="136"/>
                    <a:pt x="25" y="145"/>
                    <a:pt x="25" y="145"/>
                  </a:cubicBezTo>
                  <a:cubicBezTo>
                    <a:pt x="25" y="145"/>
                    <a:pt x="33" y="157"/>
                    <a:pt x="31" y="161"/>
                  </a:cubicBezTo>
                  <a:cubicBezTo>
                    <a:pt x="29" y="165"/>
                    <a:pt x="27" y="173"/>
                    <a:pt x="27" y="173"/>
                  </a:cubicBezTo>
                  <a:cubicBezTo>
                    <a:pt x="13" y="178"/>
                    <a:pt x="13" y="178"/>
                    <a:pt x="13" y="178"/>
                  </a:cubicBezTo>
                  <a:cubicBezTo>
                    <a:pt x="13" y="178"/>
                    <a:pt x="15" y="190"/>
                    <a:pt x="12" y="190"/>
                  </a:cubicBezTo>
                  <a:cubicBezTo>
                    <a:pt x="9" y="190"/>
                    <a:pt x="0" y="188"/>
                    <a:pt x="2" y="194"/>
                  </a:cubicBezTo>
                  <a:cubicBezTo>
                    <a:pt x="4" y="200"/>
                    <a:pt x="18" y="203"/>
                    <a:pt x="20" y="207"/>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52" name="Freeform 75"/>
            <p:cNvSpPr>
              <a:spLocks/>
            </p:cNvSpPr>
            <p:nvPr/>
          </p:nvSpPr>
          <p:spPr bwMode="auto">
            <a:xfrm>
              <a:off x="4500562" y="2288381"/>
              <a:ext cx="119063" cy="48816"/>
            </a:xfrm>
            <a:custGeom>
              <a:avLst/>
              <a:gdLst>
                <a:gd name="T0" fmla="*/ 2147483647 w 286"/>
                <a:gd name="T1" fmla="*/ 2147483647 h 123"/>
                <a:gd name="T2" fmla="*/ 2147483647 w 286"/>
                <a:gd name="T3" fmla="*/ 2147483647 h 123"/>
                <a:gd name="T4" fmla="*/ 2147483647 w 286"/>
                <a:gd name="T5" fmla="*/ 2147483647 h 123"/>
                <a:gd name="T6" fmla="*/ 2147483647 w 286"/>
                <a:gd name="T7" fmla="*/ 2147483647 h 123"/>
                <a:gd name="T8" fmla="*/ 2147483647 w 286"/>
                <a:gd name="T9" fmla="*/ 2147483647 h 123"/>
                <a:gd name="T10" fmla="*/ 2147483647 w 286"/>
                <a:gd name="T11" fmla="*/ 2147483647 h 123"/>
                <a:gd name="T12" fmla="*/ 2147483647 w 286"/>
                <a:gd name="T13" fmla="*/ 2147483647 h 123"/>
                <a:gd name="T14" fmla="*/ 2147483647 w 286"/>
                <a:gd name="T15" fmla="*/ 2147483647 h 123"/>
                <a:gd name="T16" fmla="*/ 2147483647 w 286"/>
                <a:gd name="T17" fmla="*/ 2147483647 h 123"/>
                <a:gd name="T18" fmla="*/ 2147483647 w 286"/>
                <a:gd name="T19" fmla="*/ 2147483647 h 123"/>
                <a:gd name="T20" fmla="*/ 2147483647 w 286"/>
                <a:gd name="T21" fmla="*/ 2147483647 h 123"/>
                <a:gd name="T22" fmla="*/ 2147483647 w 286"/>
                <a:gd name="T23" fmla="*/ 2147483647 h 123"/>
                <a:gd name="T24" fmla="*/ 2147483647 w 286"/>
                <a:gd name="T25" fmla="*/ 2147483647 h 123"/>
                <a:gd name="T26" fmla="*/ 2147483647 w 286"/>
                <a:gd name="T27" fmla="*/ 2147483647 h 123"/>
                <a:gd name="T28" fmla="*/ 2147483647 w 286"/>
                <a:gd name="T29" fmla="*/ 2147483647 h 123"/>
                <a:gd name="T30" fmla="*/ 2147483647 w 286"/>
                <a:gd name="T31" fmla="*/ 2147483647 h 123"/>
                <a:gd name="T32" fmla="*/ 2147483647 w 286"/>
                <a:gd name="T33" fmla="*/ 2147483647 h 123"/>
                <a:gd name="T34" fmla="*/ 2147483647 w 286"/>
                <a:gd name="T35" fmla="*/ 2147483647 h 123"/>
                <a:gd name="T36" fmla="*/ 2147483647 w 286"/>
                <a:gd name="T37" fmla="*/ 2147483647 h 123"/>
                <a:gd name="T38" fmla="*/ 2147483647 w 286"/>
                <a:gd name="T39" fmla="*/ 2147483647 h 123"/>
                <a:gd name="T40" fmla="*/ 2147483647 w 286"/>
                <a:gd name="T41" fmla="*/ 2147483647 h 123"/>
                <a:gd name="T42" fmla="*/ 2147483647 w 286"/>
                <a:gd name="T43" fmla="*/ 2147483647 h 123"/>
                <a:gd name="T44" fmla="*/ 2147483647 w 286"/>
                <a:gd name="T45" fmla="*/ 2147483647 h 123"/>
                <a:gd name="T46" fmla="*/ 2147483647 w 286"/>
                <a:gd name="T47" fmla="*/ 2147483647 h 123"/>
                <a:gd name="T48" fmla="*/ 2147483647 w 286"/>
                <a:gd name="T49" fmla="*/ 2147483647 h 123"/>
                <a:gd name="T50" fmla="*/ 2147483647 w 286"/>
                <a:gd name="T51" fmla="*/ 2147483647 h 123"/>
                <a:gd name="T52" fmla="*/ 2147483647 w 286"/>
                <a:gd name="T53" fmla="*/ 2147483647 h 123"/>
                <a:gd name="T54" fmla="*/ 2147483647 w 286"/>
                <a:gd name="T55" fmla="*/ 2147483647 h 123"/>
                <a:gd name="T56" fmla="*/ 2147483647 w 286"/>
                <a:gd name="T57" fmla="*/ 2147483647 h 123"/>
                <a:gd name="T58" fmla="*/ 2147483647 w 286"/>
                <a:gd name="T59" fmla="*/ 2147483647 h 123"/>
                <a:gd name="T60" fmla="*/ 2147483647 w 286"/>
                <a:gd name="T61" fmla="*/ 2147483647 h 123"/>
                <a:gd name="T62" fmla="*/ 2147483647 w 286"/>
                <a:gd name="T63" fmla="*/ 2147483647 h 123"/>
                <a:gd name="T64" fmla="*/ 2147483647 w 286"/>
                <a:gd name="T65" fmla="*/ 2147483647 h 123"/>
                <a:gd name="T66" fmla="*/ 2147483647 w 286"/>
                <a:gd name="T67" fmla="*/ 2147483647 h 123"/>
                <a:gd name="T68" fmla="*/ 2147483647 w 286"/>
                <a:gd name="T69" fmla="*/ 2147483647 h 123"/>
                <a:gd name="T70" fmla="*/ 2147483647 w 286"/>
                <a:gd name="T71" fmla="*/ 2147483647 h 123"/>
                <a:gd name="T72" fmla="*/ 2147483647 w 286"/>
                <a:gd name="T73" fmla="*/ 2147483647 h 123"/>
                <a:gd name="T74" fmla="*/ 2147483647 w 286"/>
                <a:gd name="T75" fmla="*/ 2147483647 h 123"/>
                <a:gd name="T76" fmla="*/ 2147483647 w 286"/>
                <a:gd name="T77" fmla="*/ 2147483647 h 123"/>
                <a:gd name="T78" fmla="*/ 2147483647 w 286"/>
                <a:gd name="T79" fmla="*/ 2147483647 h 123"/>
                <a:gd name="T80" fmla="*/ 2147483647 w 286"/>
                <a:gd name="T81" fmla="*/ 2147483647 h 123"/>
                <a:gd name="T82" fmla="*/ 0 w 286"/>
                <a:gd name="T83" fmla="*/ 2147483647 h 123"/>
                <a:gd name="T84" fmla="*/ 2147483647 w 286"/>
                <a:gd name="T85" fmla="*/ 2147483647 h 123"/>
                <a:gd name="T86" fmla="*/ 2147483647 w 286"/>
                <a:gd name="T87" fmla="*/ 2147483647 h 12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86"/>
                <a:gd name="T133" fmla="*/ 0 h 123"/>
                <a:gd name="T134" fmla="*/ 286 w 286"/>
                <a:gd name="T135" fmla="*/ 123 h 12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86" h="123">
                  <a:moveTo>
                    <a:pt x="5" y="97"/>
                  </a:moveTo>
                  <a:cubicBezTo>
                    <a:pt x="8" y="95"/>
                    <a:pt x="12" y="93"/>
                    <a:pt x="18" y="92"/>
                  </a:cubicBezTo>
                  <a:cubicBezTo>
                    <a:pt x="38" y="89"/>
                    <a:pt x="45" y="89"/>
                    <a:pt x="51" y="86"/>
                  </a:cubicBezTo>
                  <a:cubicBezTo>
                    <a:pt x="57" y="83"/>
                    <a:pt x="59" y="81"/>
                    <a:pt x="65" y="83"/>
                  </a:cubicBezTo>
                  <a:cubicBezTo>
                    <a:pt x="71" y="85"/>
                    <a:pt x="78" y="90"/>
                    <a:pt x="78" y="90"/>
                  </a:cubicBezTo>
                  <a:cubicBezTo>
                    <a:pt x="78" y="90"/>
                    <a:pt x="83" y="89"/>
                    <a:pt x="86" y="88"/>
                  </a:cubicBezTo>
                  <a:cubicBezTo>
                    <a:pt x="89" y="87"/>
                    <a:pt x="109" y="94"/>
                    <a:pt x="109" y="94"/>
                  </a:cubicBezTo>
                  <a:cubicBezTo>
                    <a:pt x="109" y="94"/>
                    <a:pt x="113" y="89"/>
                    <a:pt x="118" y="89"/>
                  </a:cubicBezTo>
                  <a:cubicBezTo>
                    <a:pt x="123" y="89"/>
                    <a:pt x="125" y="93"/>
                    <a:pt x="133" y="93"/>
                  </a:cubicBezTo>
                  <a:cubicBezTo>
                    <a:pt x="141" y="93"/>
                    <a:pt x="144" y="85"/>
                    <a:pt x="150" y="85"/>
                  </a:cubicBezTo>
                  <a:cubicBezTo>
                    <a:pt x="156" y="85"/>
                    <a:pt x="162" y="98"/>
                    <a:pt x="162" y="98"/>
                  </a:cubicBezTo>
                  <a:cubicBezTo>
                    <a:pt x="162" y="98"/>
                    <a:pt x="183" y="99"/>
                    <a:pt x="189" y="101"/>
                  </a:cubicBezTo>
                  <a:cubicBezTo>
                    <a:pt x="195" y="103"/>
                    <a:pt x="200" y="111"/>
                    <a:pt x="200" y="111"/>
                  </a:cubicBezTo>
                  <a:cubicBezTo>
                    <a:pt x="215" y="119"/>
                    <a:pt x="215" y="119"/>
                    <a:pt x="215" y="119"/>
                  </a:cubicBezTo>
                  <a:cubicBezTo>
                    <a:pt x="227" y="123"/>
                    <a:pt x="227" y="123"/>
                    <a:pt x="227" y="123"/>
                  </a:cubicBezTo>
                  <a:cubicBezTo>
                    <a:pt x="233" y="118"/>
                    <a:pt x="240" y="113"/>
                    <a:pt x="243" y="113"/>
                  </a:cubicBezTo>
                  <a:cubicBezTo>
                    <a:pt x="248" y="113"/>
                    <a:pt x="259" y="119"/>
                    <a:pt x="259" y="119"/>
                  </a:cubicBezTo>
                  <a:cubicBezTo>
                    <a:pt x="259" y="119"/>
                    <a:pt x="264" y="110"/>
                    <a:pt x="264" y="113"/>
                  </a:cubicBezTo>
                  <a:cubicBezTo>
                    <a:pt x="264" y="116"/>
                    <a:pt x="278" y="100"/>
                    <a:pt x="278" y="100"/>
                  </a:cubicBezTo>
                  <a:cubicBezTo>
                    <a:pt x="278" y="100"/>
                    <a:pt x="282" y="101"/>
                    <a:pt x="286" y="101"/>
                  </a:cubicBezTo>
                  <a:cubicBezTo>
                    <a:pt x="286" y="97"/>
                    <a:pt x="286" y="87"/>
                    <a:pt x="280" y="82"/>
                  </a:cubicBezTo>
                  <a:cubicBezTo>
                    <a:pt x="273" y="76"/>
                    <a:pt x="268" y="65"/>
                    <a:pt x="268" y="65"/>
                  </a:cubicBezTo>
                  <a:cubicBezTo>
                    <a:pt x="255" y="61"/>
                    <a:pt x="255" y="61"/>
                    <a:pt x="255" y="61"/>
                  </a:cubicBezTo>
                  <a:cubicBezTo>
                    <a:pt x="256" y="52"/>
                    <a:pt x="256" y="52"/>
                    <a:pt x="256" y="52"/>
                  </a:cubicBezTo>
                  <a:cubicBezTo>
                    <a:pt x="256" y="52"/>
                    <a:pt x="269" y="50"/>
                    <a:pt x="268" y="45"/>
                  </a:cubicBezTo>
                  <a:cubicBezTo>
                    <a:pt x="267" y="40"/>
                    <a:pt x="246" y="30"/>
                    <a:pt x="246" y="30"/>
                  </a:cubicBezTo>
                  <a:cubicBezTo>
                    <a:pt x="238" y="31"/>
                    <a:pt x="238" y="31"/>
                    <a:pt x="238" y="31"/>
                  </a:cubicBezTo>
                  <a:cubicBezTo>
                    <a:pt x="238" y="31"/>
                    <a:pt x="228" y="27"/>
                    <a:pt x="225" y="26"/>
                  </a:cubicBezTo>
                  <a:cubicBezTo>
                    <a:pt x="222" y="25"/>
                    <a:pt x="220" y="32"/>
                    <a:pt x="214" y="32"/>
                  </a:cubicBezTo>
                  <a:cubicBezTo>
                    <a:pt x="208" y="32"/>
                    <a:pt x="205" y="29"/>
                    <a:pt x="194" y="20"/>
                  </a:cubicBezTo>
                  <a:cubicBezTo>
                    <a:pt x="183" y="11"/>
                    <a:pt x="181" y="6"/>
                    <a:pt x="166" y="3"/>
                  </a:cubicBezTo>
                  <a:cubicBezTo>
                    <a:pt x="151" y="0"/>
                    <a:pt x="145" y="4"/>
                    <a:pt x="145" y="4"/>
                  </a:cubicBezTo>
                  <a:cubicBezTo>
                    <a:pt x="124" y="10"/>
                    <a:pt x="124" y="10"/>
                    <a:pt x="124" y="10"/>
                  </a:cubicBezTo>
                  <a:cubicBezTo>
                    <a:pt x="120" y="10"/>
                    <a:pt x="120" y="10"/>
                    <a:pt x="120" y="10"/>
                  </a:cubicBezTo>
                  <a:cubicBezTo>
                    <a:pt x="119" y="12"/>
                    <a:pt x="119" y="12"/>
                    <a:pt x="119" y="12"/>
                  </a:cubicBezTo>
                  <a:cubicBezTo>
                    <a:pt x="119" y="12"/>
                    <a:pt x="136" y="55"/>
                    <a:pt x="123" y="55"/>
                  </a:cubicBezTo>
                  <a:cubicBezTo>
                    <a:pt x="110" y="55"/>
                    <a:pt x="86" y="52"/>
                    <a:pt x="86" y="52"/>
                  </a:cubicBezTo>
                  <a:cubicBezTo>
                    <a:pt x="79" y="37"/>
                    <a:pt x="79" y="37"/>
                    <a:pt x="79" y="37"/>
                  </a:cubicBezTo>
                  <a:cubicBezTo>
                    <a:pt x="56" y="18"/>
                    <a:pt x="56" y="18"/>
                    <a:pt x="56" y="18"/>
                  </a:cubicBezTo>
                  <a:cubicBezTo>
                    <a:pt x="56" y="18"/>
                    <a:pt x="24" y="23"/>
                    <a:pt x="21" y="30"/>
                  </a:cubicBezTo>
                  <a:cubicBezTo>
                    <a:pt x="18" y="37"/>
                    <a:pt x="16" y="46"/>
                    <a:pt x="16" y="46"/>
                  </a:cubicBezTo>
                  <a:cubicBezTo>
                    <a:pt x="16" y="46"/>
                    <a:pt x="0" y="64"/>
                    <a:pt x="0" y="69"/>
                  </a:cubicBezTo>
                  <a:cubicBezTo>
                    <a:pt x="0" y="74"/>
                    <a:pt x="6" y="104"/>
                    <a:pt x="6" y="104"/>
                  </a:cubicBezTo>
                  <a:cubicBezTo>
                    <a:pt x="6" y="104"/>
                    <a:pt x="5" y="101"/>
                    <a:pt x="5" y="97"/>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53" name="Freeform 76"/>
            <p:cNvSpPr>
              <a:spLocks/>
            </p:cNvSpPr>
            <p:nvPr/>
          </p:nvSpPr>
          <p:spPr bwMode="auto">
            <a:xfrm>
              <a:off x="4475560" y="2068116"/>
              <a:ext cx="177403" cy="186928"/>
            </a:xfrm>
            <a:custGeom>
              <a:avLst/>
              <a:gdLst>
                <a:gd name="T0" fmla="*/ 2147483647 w 422"/>
                <a:gd name="T1" fmla="*/ 2147483647 h 480"/>
                <a:gd name="T2" fmla="*/ 2147483647 w 422"/>
                <a:gd name="T3" fmla="*/ 2147483647 h 480"/>
                <a:gd name="T4" fmla="*/ 2147483647 w 422"/>
                <a:gd name="T5" fmla="*/ 2147483647 h 480"/>
                <a:gd name="T6" fmla="*/ 2147483647 w 422"/>
                <a:gd name="T7" fmla="*/ 2147483647 h 480"/>
                <a:gd name="T8" fmla="*/ 2147483647 w 422"/>
                <a:gd name="T9" fmla="*/ 2147483647 h 480"/>
                <a:gd name="T10" fmla="*/ 2147483647 w 422"/>
                <a:gd name="T11" fmla="*/ 2147483647 h 480"/>
                <a:gd name="T12" fmla="*/ 2147483647 w 422"/>
                <a:gd name="T13" fmla="*/ 2147483647 h 480"/>
                <a:gd name="T14" fmla="*/ 2147483647 w 422"/>
                <a:gd name="T15" fmla="*/ 2147483647 h 480"/>
                <a:gd name="T16" fmla="*/ 2147483647 w 422"/>
                <a:gd name="T17" fmla="*/ 2147483647 h 480"/>
                <a:gd name="T18" fmla="*/ 2147483647 w 422"/>
                <a:gd name="T19" fmla="*/ 2147483647 h 480"/>
                <a:gd name="T20" fmla="*/ 2147483647 w 422"/>
                <a:gd name="T21" fmla="*/ 2147483647 h 480"/>
                <a:gd name="T22" fmla="*/ 2147483647 w 422"/>
                <a:gd name="T23" fmla="*/ 2147483647 h 480"/>
                <a:gd name="T24" fmla="*/ 2147483647 w 422"/>
                <a:gd name="T25" fmla="*/ 2147483647 h 480"/>
                <a:gd name="T26" fmla="*/ 2147483647 w 422"/>
                <a:gd name="T27" fmla="*/ 2147483647 h 480"/>
                <a:gd name="T28" fmla="*/ 2147483647 w 422"/>
                <a:gd name="T29" fmla="*/ 2147483647 h 480"/>
                <a:gd name="T30" fmla="*/ 2147483647 w 422"/>
                <a:gd name="T31" fmla="*/ 2147483647 h 480"/>
                <a:gd name="T32" fmla="*/ 2147483647 w 422"/>
                <a:gd name="T33" fmla="*/ 2147483647 h 480"/>
                <a:gd name="T34" fmla="*/ 2147483647 w 422"/>
                <a:gd name="T35" fmla="*/ 2147483647 h 480"/>
                <a:gd name="T36" fmla="*/ 2147483647 w 422"/>
                <a:gd name="T37" fmla="*/ 2147483647 h 480"/>
                <a:gd name="T38" fmla="*/ 2147483647 w 422"/>
                <a:gd name="T39" fmla="*/ 2147483647 h 480"/>
                <a:gd name="T40" fmla="*/ 2147483647 w 422"/>
                <a:gd name="T41" fmla="*/ 2147483647 h 480"/>
                <a:gd name="T42" fmla="*/ 2147483647 w 422"/>
                <a:gd name="T43" fmla="*/ 2147483647 h 480"/>
                <a:gd name="T44" fmla="*/ 2147483647 w 422"/>
                <a:gd name="T45" fmla="*/ 2147483647 h 480"/>
                <a:gd name="T46" fmla="*/ 2147483647 w 422"/>
                <a:gd name="T47" fmla="*/ 2147483647 h 480"/>
                <a:gd name="T48" fmla="*/ 2147483647 w 422"/>
                <a:gd name="T49" fmla="*/ 2147483647 h 480"/>
                <a:gd name="T50" fmla="*/ 2147483647 w 422"/>
                <a:gd name="T51" fmla="*/ 2147483647 h 480"/>
                <a:gd name="T52" fmla="*/ 2147483647 w 422"/>
                <a:gd name="T53" fmla="*/ 2147483647 h 480"/>
                <a:gd name="T54" fmla="*/ 2147483647 w 422"/>
                <a:gd name="T55" fmla="*/ 2147483647 h 480"/>
                <a:gd name="T56" fmla="*/ 2147483647 w 422"/>
                <a:gd name="T57" fmla="*/ 2147483647 h 480"/>
                <a:gd name="T58" fmla="*/ 2147483647 w 422"/>
                <a:gd name="T59" fmla="*/ 2147483647 h 480"/>
                <a:gd name="T60" fmla="*/ 2147483647 w 422"/>
                <a:gd name="T61" fmla="*/ 2147483647 h 480"/>
                <a:gd name="T62" fmla="*/ 2147483647 w 422"/>
                <a:gd name="T63" fmla="*/ 2147483647 h 480"/>
                <a:gd name="T64" fmla="*/ 2147483647 w 422"/>
                <a:gd name="T65" fmla="*/ 2147483647 h 480"/>
                <a:gd name="T66" fmla="*/ 2147483647 w 422"/>
                <a:gd name="T67" fmla="*/ 2147483647 h 480"/>
                <a:gd name="T68" fmla="*/ 2147483647 w 422"/>
                <a:gd name="T69" fmla="*/ 2147483647 h 480"/>
                <a:gd name="T70" fmla="*/ 2147483647 w 422"/>
                <a:gd name="T71" fmla="*/ 2147483647 h 480"/>
                <a:gd name="T72" fmla="*/ 2147483647 w 422"/>
                <a:gd name="T73" fmla="*/ 2147483647 h 480"/>
                <a:gd name="T74" fmla="*/ 2147483647 w 422"/>
                <a:gd name="T75" fmla="*/ 2147483647 h 480"/>
                <a:gd name="T76" fmla="*/ 2147483647 w 422"/>
                <a:gd name="T77" fmla="*/ 2147483647 h 480"/>
                <a:gd name="T78" fmla="*/ 2147483647 w 422"/>
                <a:gd name="T79" fmla="*/ 2147483647 h 480"/>
                <a:gd name="T80" fmla="*/ 2147483647 w 422"/>
                <a:gd name="T81" fmla="*/ 2147483647 h 480"/>
                <a:gd name="T82" fmla="*/ 2147483647 w 422"/>
                <a:gd name="T83" fmla="*/ 2147483647 h 480"/>
                <a:gd name="T84" fmla="*/ 2147483647 w 422"/>
                <a:gd name="T85" fmla="*/ 2147483647 h 480"/>
                <a:gd name="T86" fmla="*/ 2147483647 w 422"/>
                <a:gd name="T87" fmla="*/ 2147483647 h 48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22"/>
                <a:gd name="T133" fmla="*/ 0 h 480"/>
                <a:gd name="T134" fmla="*/ 422 w 422"/>
                <a:gd name="T135" fmla="*/ 480 h 48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22" h="480">
                  <a:moveTo>
                    <a:pt x="107" y="59"/>
                  </a:moveTo>
                  <a:cubicBezTo>
                    <a:pt x="107" y="59"/>
                    <a:pt x="98" y="67"/>
                    <a:pt x="88" y="64"/>
                  </a:cubicBezTo>
                  <a:cubicBezTo>
                    <a:pt x="78" y="61"/>
                    <a:pt x="78" y="61"/>
                    <a:pt x="78" y="61"/>
                  </a:cubicBezTo>
                  <a:cubicBezTo>
                    <a:pt x="78" y="61"/>
                    <a:pt x="78" y="60"/>
                    <a:pt x="64" y="59"/>
                  </a:cubicBezTo>
                  <a:cubicBezTo>
                    <a:pt x="50" y="58"/>
                    <a:pt x="49" y="48"/>
                    <a:pt x="49" y="48"/>
                  </a:cubicBezTo>
                  <a:cubicBezTo>
                    <a:pt x="40" y="47"/>
                    <a:pt x="40" y="47"/>
                    <a:pt x="40" y="47"/>
                  </a:cubicBezTo>
                  <a:cubicBezTo>
                    <a:pt x="40" y="47"/>
                    <a:pt x="31" y="33"/>
                    <a:pt x="27" y="33"/>
                  </a:cubicBezTo>
                  <a:cubicBezTo>
                    <a:pt x="23" y="33"/>
                    <a:pt x="16" y="36"/>
                    <a:pt x="16" y="36"/>
                  </a:cubicBezTo>
                  <a:cubicBezTo>
                    <a:pt x="14" y="45"/>
                    <a:pt x="14" y="45"/>
                    <a:pt x="14" y="45"/>
                  </a:cubicBezTo>
                  <a:cubicBezTo>
                    <a:pt x="2" y="40"/>
                    <a:pt x="2" y="40"/>
                    <a:pt x="2" y="40"/>
                  </a:cubicBezTo>
                  <a:cubicBezTo>
                    <a:pt x="0" y="45"/>
                    <a:pt x="0" y="45"/>
                    <a:pt x="0" y="45"/>
                  </a:cubicBezTo>
                  <a:cubicBezTo>
                    <a:pt x="0" y="45"/>
                    <a:pt x="7" y="52"/>
                    <a:pt x="17" y="56"/>
                  </a:cubicBezTo>
                  <a:cubicBezTo>
                    <a:pt x="27" y="60"/>
                    <a:pt x="40" y="64"/>
                    <a:pt x="40" y="64"/>
                  </a:cubicBezTo>
                  <a:cubicBezTo>
                    <a:pt x="48" y="72"/>
                    <a:pt x="48" y="72"/>
                    <a:pt x="48" y="72"/>
                  </a:cubicBezTo>
                  <a:cubicBezTo>
                    <a:pt x="70" y="73"/>
                    <a:pt x="70" y="73"/>
                    <a:pt x="70" y="73"/>
                  </a:cubicBezTo>
                  <a:cubicBezTo>
                    <a:pt x="92" y="85"/>
                    <a:pt x="92" y="85"/>
                    <a:pt x="92" y="85"/>
                  </a:cubicBezTo>
                  <a:cubicBezTo>
                    <a:pt x="92" y="85"/>
                    <a:pt x="110" y="90"/>
                    <a:pt x="109" y="95"/>
                  </a:cubicBezTo>
                  <a:cubicBezTo>
                    <a:pt x="108" y="100"/>
                    <a:pt x="103" y="114"/>
                    <a:pt x="103" y="114"/>
                  </a:cubicBezTo>
                  <a:cubicBezTo>
                    <a:pt x="111" y="119"/>
                    <a:pt x="111" y="119"/>
                    <a:pt x="111" y="119"/>
                  </a:cubicBezTo>
                  <a:cubicBezTo>
                    <a:pt x="107" y="132"/>
                    <a:pt x="107" y="132"/>
                    <a:pt x="107" y="132"/>
                  </a:cubicBezTo>
                  <a:cubicBezTo>
                    <a:pt x="124" y="142"/>
                    <a:pt x="124" y="142"/>
                    <a:pt x="124" y="142"/>
                  </a:cubicBezTo>
                  <a:cubicBezTo>
                    <a:pt x="124" y="142"/>
                    <a:pt x="111" y="157"/>
                    <a:pt x="113" y="165"/>
                  </a:cubicBezTo>
                  <a:cubicBezTo>
                    <a:pt x="115" y="173"/>
                    <a:pt x="130" y="183"/>
                    <a:pt x="130" y="183"/>
                  </a:cubicBezTo>
                  <a:cubicBezTo>
                    <a:pt x="138" y="204"/>
                    <a:pt x="138" y="204"/>
                    <a:pt x="138" y="204"/>
                  </a:cubicBezTo>
                  <a:cubicBezTo>
                    <a:pt x="148" y="198"/>
                    <a:pt x="148" y="198"/>
                    <a:pt x="148" y="198"/>
                  </a:cubicBezTo>
                  <a:cubicBezTo>
                    <a:pt x="148" y="198"/>
                    <a:pt x="177" y="205"/>
                    <a:pt x="179" y="217"/>
                  </a:cubicBezTo>
                  <a:cubicBezTo>
                    <a:pt x="181" y="229"/>
                    <a:pt x="182" y="239"/>
                    <a:pt x="182" y="239"/>
                  </a:cubicBezTo>
                  <a:cubicBezTo>
                    <a:pt x="182" y="239"/>
                    <a:pt x="170" y="233"/>
                    <a:pt x="167" y="234"/>
                  </a:cubicBezTo>
                  <a:cubicBezTo>
                    <a:pt x="164" y="235"/>
                    <a:pt x="142" y="260"/>
                    <a:pt x="142" y="260"/>
                  </a:cubicBezTo>
                  <a:cubicBezTo>
                    <a:pt x="119" y="283"/>
                    <a:pt x="119" y="283"/>
                    <a:pt x="119" y="283"/>
                  </a:cubicBezTo>
                  <a:cubicBezTo>
                    <a:pt x="96" y="288"/>
                    <a:pt x="96" y="288"/>
                    <a:pt x="96" y="288"/>
                  </a:cubicBezTo>
                  <a:cubicBezTo>
                    <a:pt x="96" y="288"/>
                    <a:pt x="81" y="300"/>
                    <a:pt x="81" y="309"/>
                  </a:cubicBezTo>
                  <a:cubicBezTo>
                    <a:pt x="81" y="318"/>
                    <a:pt x="61" y="318"/>
                    <a:pt x="61" y="318"/>
                  </a:cubicBezTo>
                  <a:cubicBezTo>
                    <a:pt x="45" y="336"/>
                    <a:pt x="45" y="336"/>
                    <a:pt x="45" y="336"/>
                  </a:cubicBezTo>
                  <a:cubicBezTo>
                    <a:pt x="45" y="336"/>
                    <a:pt x="41" y="348"/>
                    <a:pt x="43" y="352"/>
                  </a:cubicBezTo>
                  <a:cubicBezTo>
                    <a:pt x="45" y="356"/>
                    <a:pt x="49" y="364"/>
                    <a:pt x="49" y="364"/>
                  </a:cubicBezTo>
                  <a:cubicBezTo>
                    <a:pt x="47" y="380"/>
                    <a:pt x="47" y="380"/>
                    <a:pt x="47" y="380"/>
                  </a:cubicBezTo>
                  <a:cubicBezTo>
                    <a:pt x="62" y="393"/>
                    <a:pt x="62" y="393"/>
                    <a:pt x="62" y="393"/>
                  </a:cubicBezTo>
                  <a:cubicBezTo>
                    <a:pt x="62" y="393"/>
                    <a:pt x="52" y="425"/>
                    <a:pt x="56" y="434"/>
                  </a:cubicBezTo>
                  <a:cubicBezTo>
                    <a:pt x="60" y="443"/>
                    <a:pt x="71" y="452"/>
                    <a:pt x="71" y="452"/>
                  </a:cubicBezTo>
                  <a:cubicBezTo>
                    <a:pt x="86" y="463"/>
                    <a:pt x="86" y="463"/>
                    <a:pt x="86" y="463"/>
                  </a:cubicBezTo>
                  <a:cubicBezTo>
                    <a:pt x="114" y="460"/>
                    <a:pt x="114" y="460"/>
                    <a:pt x="114" y="460"/>
                  </a:cubicBezTo>
                  <a:cubicBezTo>
                    <a:pt x="114" y="460"/>
                    <a:pt x="105" y="476"/>
                    <a:pt x="125" y="478"/>
                  </a:cubicBezTo>
                  <a:cubicBezTo>
                    <a:pt x="145" y="480"/>
                    <a:pt x="180" y="475"/>
                    <a:pt x="180" y="475"/>
                  </a:cubicBezTo>
                  <a:cubicBezTo>
                    <a:pt x="199" y="465"/>
                    <a:pt x="199" y="465"/>
                    <a:pt x="199" y="465"/>
                  </a:cubicBezTo>
                  <a:cubicBezTo>
                    <a:pt x="222" y="465"/>
                    <a:pt x="222" y="465"/>
                    <a:pt x="222" y="465"/>
                  </a:cubicBezTo>
                  <a:cubicBezTo>
                    <a:pt x="255" y="448"/>
                    <a:pt x="255" y="448"/>
                    <a:pt x="255" y="448"/>
                  </a:cubicBezTo>
                  <a:cubicBezTo>
                    <a:pt x="304" y="451"/>
                    <a:pt x="304" y="451"/>
                    <a:pt x="304" y="451"/>
                  </a:cubicBezTo>
                  <a:cubicBezTo>
                    <a:pt x="309" y="448"/>
                    <a:pt x="309" y="448"/>
                    <a:pt x="309" y="448"/>
                  </a:cubicBezTo>
                  <a:cubicBezTo>
                    <a:pt x="305" y="441"/>
                    <a:pt x="305" y="441"/>
                    <a:pt x="305" y="441"/>
                  </a:cubicBezTo>
                  <a:cubicBezTo>
                    <a:pt x="305" y="441"/>
                    <a:pt x="346" y="417"/>
                    <a:pt x="350" y="412"/>
                  </a:cubicBezTo>
                  <a:cubicBezTo>
                    <a:pt x="354" y="407"/>
                    <a:pt x="382" y="381"/>
                    <a:pt x="382" y="381"/>
                  </a:cubicBezTo>
                  <a:cubicBezTo>
                    <a:pt x="382" y="381"/>
                    <a:pt x="403" y="369"/>
                    <a:pt x="407" y="362"/>
                  </a:cubicBezTo>
                  <a:cubicBezTo>
                    <a:pt x="411" y="355"/>
                    <a:pt x="420" y="348"/>
                    <a:pt x="421" y="340"/>
                  </a:cubicBezTo>
                  <a:cubicBezTo>
                    <a:pt x="422" y="332"/>
                    <a:pt x="399" y="313"/>
                    <a:pt x="399" y="313"/>
                  </a:cubicBezTo>
                  <a:cubicBezTo>
                    <a:pt x="360" y="295"/>
                    <a:pt x="360" y="295"/>
                    <a:pt x="360" y="295"/>
                  </a:cubicBezTo>
                  <a:cubicBezTo>
                    <a:pt x="360" y="295"/>
                    <a:pt x="381" y="281"/>
                    <a:pt x="380" y="277"/>
                  </a:cubicBezTo>
                  <a:cubicBezTo>
                    <a:pt x="379" y="273"/>
                    <a:pt x="368" y="265"/>
                    <a:pt x="368" y="265"/>
                  </a:cubicBezTo>
                  <a:cubicBezTo>
                    <a:pt x="353" y="262"/>
                    <a:pt x="353" y="262"/>
                    <a:pt x="353" y="262"/>
                  </a:cubicBezTo>
                  <a:cubicBezTo>
                    <a:pt x="353" y="262"/>
                    <a:pt x="360" y="251"/>
                    <a:pt x="359" y="247"/>
                  </a:cubicBezTo>
                  <a:cubicBezTo>
                    <a:pt x="358" y="243"/>
                    <a:pt x="339" y="238"/>
                    <a:pt x="339" y="238"/>
                  </a:cubicBezTo>
                  <a:cubicBezTo>
                    <a:pt x="339" y="228"/>
                    <a:pt x="339" y="228"/>
                    <a:pt x="339" y="228"/>
                  </a:cubicBezTo>
                  <a:cubicBezTo>
                    <a:pt x="332" y="222"/>
                    <a:pt x="332" y="222"/>
                    <a:pt x="332" y="222"/>
                  </a:cubicBezTo>
                  <a:cubicBezTo>
                    <a:pt x="337" y="202"/>
                    <a:pt x="337" y="202"/>
                    <a:pt x="337" y="202"/>
                  </a:cubicBezTo>
                  <a:cubicBezTo>
                    <a:pt x="337" y="202"/>
                    <a:pt x="365" y="208"/>
                    <a:pt x="359" y="198"/>
                  </a:cubicBezTo>
                  <a:cubicBezTo>
                    <a:pt x="353" y="188"/>
                    <a:pt x="312" y="156"/>
                    <a:pt x="312" y="156"/>
                  </a:cubicBezTo>
                  <a:cubicBezTo>
                    <a:pt x="299" y="145"/>
                    <a:pt x="299" y="145"/>
                    <a:pt x="299" y="145"/>
                  </a:cubicBezTo>
                  <a:cubicBezTo>
                    <a:pt x="299" y="145"/>
                    <a:pt x="316" y="138"/>
                    <a:pt x="316" y="133"/>
                  </a:cubicBezTo>
                  <a:cubicBezTo>
                    <a:pt x="316" y="128"/>
                    <a:pt x="340" y="126"/>
                    <a:pt x="331" y="116"/>
                  </a:cubicBezTo>
                  <a:cubicBezTo>
                    <a:pt x="322" y="106"/>
                    <a:pt x="316" y="103"/>
                    <a:pt x="312" y="98"/>
                  </a:cubicBezTo>
                  <a:cubicBezTo>
                    <a:pt x="308" y="93"/>
                    <a:pt x="303" y="86"/>
                    <a:pt x="297" y="86"/>
                  </a:cubicBezTo>
                  <a:cubicBezTo>
                    <a:pt x="291" y="86"/>
                    <a:pt x="277" y="94"/>
                    <a:pt x="275" y="82"/>
                  </a:cubicBezTo>
                  <a:cubicBezTo>
                    <a:pt x="273" y="70"/>
                    <a:pt x="270" y="67"/>
                    <a:pt x="270" y="67"/>
                  </a:cubicBezTo>
                  <a:cubicBezTo>
                    <a:pt x="270" y="67"/>
                    <a:pt x="283" y="65"/>
                    <a:pt x="282" y="62"/>
                  </a:cubicBezTo>
                  <a:cubicBezTo>
                    <a:pt x="281" y="59"/>
                    <a:pt x="277" y="53"/>
                    <a:pt x="277" y="53"/>
                  </a:cubicBezTo>
                  <a:cubicBezTo>
                    <a:pt x="280" y="36"/>
                    <a:pt x="280" y="36"/>
                    <a:pt x="280" y="36"/>
                  </a:cubicBezTo>
                  <a:cubicBezTo>
                    <a:pt x="280" y="36"/>
                    <a:pt x="293" y="48"/>
                    <a:pt x="289" y="31"/>
                  </a:cubicBezTo>
                  <a:cubicBezTo>
                    <a:pt x="285" y="14"/>
                    <a:pt x="271" y="13"/>
                    <a:pt x="271" y="13"/>
                  </a:cubicBezTo>
                  <a:cubicBezTo>
                    <a:pt x="248" y="8"/>
                    <a:pt x="248" y="8"/>
                    <a:pt x="248" y="8"/>
                  </a:cubicBezTo>
                  <a:cubicBezTo>
                    <a:pt x="248" y="8"/>
                    <a:pt x="255" y="2"/>
                    <a:pt x="240" y="1"/>
                  </a:cubicBezTo>
                  <a:cubicBezTo>
                    <a:pt x="225" y="0"/>
                    <a:pt x="214" y="7"/>
                    <a:pt x="214" y="7"/>
                  </a:cubicBezTo>
                  <a:cubicBezTo>
                    <a:pt x="214" y="7"/>
                    <a:pt x="203" y="6"/>
                    <a:pt x="198" y="5"/>
                  </a:cubicBezTo>
                  <a:cubicBezTo>
                    <a:pt x="193" y="4"/>
                    <a:pt x="176" y="13"/>
                    <a:pt x="176" y="13"/>
                  </a:cubicBezTo>
                  <a:cubicBezTo>
                    <a:pt x="176" y="13"/>
                    <a:pt x="172" y="26"/>
                    <a:pt x="173" y="30"/>
                  </a:cubicBezTo>
                  <a:cubicBezTo>
                    <a:pt x="174" y="34"/>
                    <a:pt x="173" y="50"/>
                    <a:pt x="173" y="50"/>
                  </a:cubicBezTo>
                  <a:cubicBezTo>
                    <a:pt x="173" y="50"/>
                    <a:pt x="164" y="45"/>
                    <a:pt x="157" y="50"/>
                  </a:cubicBezTo>
                  <a:cubicBezTo>
                    <a:pt x="150" y="55"/>
                    <a:pt x="156" y="65"/>
                    <a:pt x="148" y="65"/>
                  </a:cubicBezTo>
                  <a:cubicBezTo>
                    <a:pt x="140" y="65"/>
                    <a:pt x="128" y="57"/>
                    <a:pt x="123" y="56"/>
                  </a:cubicBezTo>
                  <a:cubicBezTo>
                    <a:pt x="118" y="55"/>
                    <a:pt x="107" y="59"/>
                    <a:pt x="107" y="59"/>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54" name="Freeform 77"/>
            <p:cNvSpPr>
              <a:spLocks noEditPoints="1"/>
            </p:cNvSpPr>
            <p:nvPr/>
          </p:nvSpPr>
          <p:spPr bwMode="auto">
            <a:xfrm>
              <a:off x="4341019" y="2085976"/>
              <a:ext cx="191691" cy="259556"/>
            </a:xfrm>
            <a:custGeom>
              <a:avLst/>
              <a:gdLst>
                <a:gd name="T0" fmla="*/ 2147483647 w 459"/>
                <a:gd name="T1" fmla="*/ 2147483647 h 664"/>
                <a:gd name="T2" fmla="*/ 2147483647 w 459"/>
                <a:gd name="T3" fmla="*/ 2147483647 h 664"/>
                <a:gd name="T4" fmla="*/ 2147483647 w 459"/>
                <a:gd name="T5" fmla="*/ 2147483647 h 664"/>
                <a:gd name="T6" fmla="*/ 2147483647 w 459"/>
                <a:gd name="T7" fmla="*/ 2147483647 h 664"/>
                <a:gd name="T8" fmla="*/ 2147483647 w 459"/>
                <a:gd name="T9" fmla="*/ 2147483647 h 664"/>
                <a:gd name="T10" fmla="*/ 2147483647 w 459"/>
                <a:gd name="T11" fmla="*/ 2147483647 h 664"/>
                <a:gd name="T12" fmla="*/ 2147483647 w 459"/>
                <a:gd name="T13" fmla="*/ 2147483647 h 664"/>
                <a:gd name="T14" fmla="*/ 2147483647 w 459"/>
                <a:gd name="T15" fmla="*/ 2147483647 h 664"/>
                <a:gd name="T16" fmla="*/ 2147483647 w 459"/>
                <a:gd name="T17" fmla="*/ 2147483647 h 664"/>
                <a:gd name="T18" fmla="*/ 2147483647 w 459"/>
                <a:gd name="T19" fmla="*/ 2147483647 h 664"/>
                <a:gd name="T20" fmla="*/ 2147483647 w 459"/>
                <a:gd name="T21" fmla="*/ 2147483647 h 664"/>
                <a:gd name="T22" fmla="*/ 2147483647 w 459"/>
                <a:gd name="T23" fmla="*/ 2147483647 h 664"/>
                <a:gd name="T24" fmla="*/ 2147483647 w 459"/>
                <a:gd name="T25" fmla="*/ 2147483647 h 664"/>
                <a:gd name="T26" fmla="*/ 2147483647 w 459"/>
                <a:gd name="T27" fmla="*/ 2147483647 h 664"/>
                <a:gd name="T28" fmla="*/ 2147483647 w 459"/>
                <a:gd name="T29" fmla="*/ 2147483647 h 664"/>
                <a:gd name="T30" fmla="*/ 2147483647 w 459"/>
                <a:gd name="T31" fmla="*/ 2147483647 h 664"/>
                <a:gd name="T32" fmla="*/ 2147483647 w 459"/>
                <a:gd name="T33" fmla="*/ 2147483647 h 664"/>
                <a:gd name="T34" fmla="*/ 2147483647 w 459"/>
                <a:gd name="T35" fmla="*/ 2147483647 h 664"/>
                <a:gd name="T36" fmla="*/ 2147483647 w 459"/>
                <a:gd name="T37" fmla="*/ 2147483647 h 664"/>
                <a:gd name="T38" fmla="*/ 2147483647 w 459"/>
                <a:gd name="T39" fmla="*/ 2147483647 h 664"/>
                <a:gd name="T40" fmla="*/ 2147483647 w 459"/>
                <a:gd name="T41" fmla="*/ 2147483647 h 664"/>
                <a:gd name="T42" fmla="*/ 0 w 459"/>
                <a:gd name="T43" fmla="*/ 2147483647 h 664"/>
                <a:gd name="T44" fmla="*/ 2147483647 w 459"/>
                <a:gd name="T45" fmla="*/ 2147483647 h 664"/>
                <a:gd name="T46" fmla="*/ 2147483647 w 459"/>
                <a:gd name="T47" fmla="*/ 2147483647 h 664"/>
                <a:gd name="T48" fmla="*/ 2147483647 w 459"/>
                <a:gd name="T49" fmla="*/ 2147483647 h 664"/>
                <a:gd name="T50" fmla="*/ 2147483647 w 459"/>
                <a:gd name="T51" fmla="*/ 2147483647 h 664"/>
                <a:gd name="T52" fmla="*/ 2147483647 w 459"/>
                <a:gd name="T53" fmla="*/ 2147483647 h 664"/>
                <a:gd name="T54" fmla="*/ 2147483647 w 459"/>
                <a:gd name="T55" fmla="*/ 2147483647 h 664"/>
                <a:gd name="T56" fmla="*/ 2147483647 w 459"/>
                <a:gd name="T57" fmla="*/ 2147483647 h 664"/>
                <a:gd name="T58" fmla="*/ 2147483647 w 459"/>
                <a:gd name="T59" fmla="*/ 2147483647 h 664"/>
                <a:gd name="T60" fmla="*/ 2147483647 w 459"/>
                <a:gd name="T61" fmla="*/ 2147483647 h 664"/>
                <a:gd name="T62" fmla="*/ 2147483647 w 459"/>
                <a:gd name="T63" fmla="*/ 2147483647 h 664"/>
                <a:gd name="T64" fmla="*/ 2147483647 w 459"/>
                <a:gd name="T65" fmla="*/ 2147483647 h 664"/>
                <a:gd name="T66" fmla="*/ 2147483647 w 459"/>
                <a:gd name="T67" fmla="*/ 2147483647 h 664"/>
                <a:gd name="T68" fmla="*/ 2147483647 w 459"/>
                <a:gd name="T69" fmla="*/ 2147483647 h 664"/>
                <a:gd name="T70" fmla="*/ 2147483647 w 459"/>
                <a:gd name="T71" fmla="*/ 2147483647 h 664"/>
                <a:gd name="T72" fmla="*/ 2147483647 w 459"/>
                <a:gd name="T73" fmla="*/ 2147483647 h 664"/>
                <a:gd name="T74" fmla="*/ 2147483647 w 459"/>
                <a:gd name="T75" fmla="*/ 2147483647 h 664"/>
                <a:gd name="T76" fmla="*/ 2147483647 w 459"/>
                <a:gd name="T77" fmla="*/ 2147483647 h 664"/>
                <a:gd name="T78" fmla="*/ 2147483647 w 459"/>
                <a:gd name="T79" fmla="*/ 2147483647 h 664"/>
                <a:gd name="T80" fmla="*/ 2147483647 w 459"/>
                <a:gd name="T81" fmla="*/ 2147483647 h 664"/>
                <a:gd name="T82" fmla="*/ 2147483647 w 459"/>
                <a:gd name="T83" fmla="*/ 2147483647 h 664"/>
                <a:gd name="T84" fmla="*/ 2147483647 w 459"/>
                <a:gd name="T85" fmla="*/ 2147483647 h 664"/>
                <a:gd name="T86" fmla="*/ 2147483647 w 459"/>
                <a:gd name="T87" fmla="*/ 2147483647 h 66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59"/>
                <a:gd name="T133" fmla="*/ 0 h 664"/>
                <a:gd name="T134" fmla="*/ 459 w 459"/>
                <a:gd name="T135" fmla="*/ 664 h 664"/>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59" h="664">
                  <a:moveTo>
                    <a:pt x="451" y="136"/>
                  </a:moveTo>
                  <a:cubicBezTo>
                    <a:pt x="451" y="136"/>
                    <a:pt x="436" y="126"/>
                    <a:pt x="434" y="118"/>
                  </a:cubicBezTo>
                  <a:cubicBezTo>
                    <a:pt x="432" y="110"/>
                    <a:pt x="445" y="95"/>
                    <a:pt x="445" y="95"/>
                  </a:cubicBezTo>
                  <a:cubicBezTo>
                    <a:pt x="428" y="85"/>
                    <a:pt x="428" y="85"/>
                    <a:pt x="428" y="85"/>
                  </a:cubicBezTo>
                  <a:cubicBezTo>
                    <a:pt x="432" y="72"/>
                    <a:pt x="432" y="72"/>
                    <a:pt x="432" y="72"/>
                  </a:cubicBezTo>
                  <a:cubicBezTo>
                    <a:pt x="424" y="67"/>
                    <a:pt x="424" y="67"/>
                    <a:pt x="424" y="67"/>
                  </a:cubicBezTo>
                  <a:cubicBezTo>
                    <a:pt x="424" y="67"/>
                    <a:pt x="429" y="53"/>
                    <a:pt x="430" y="48"/>
                  </a:cubicBezTo>
                  <a:cubicBezTo>
                    <a:pt x="431" y="43"/>
                    <a:pt x="413" y="38"/>
                    <a:pt x="413" y="38"/>
                  </a:cubicBezTo>
                  <a:cubicBezTo>
                    <a:pt x="391" y="26"/>
                    <a:pt x="391" y="26"/>
                    <a:pt x="391" y="26"/>
                  </a:cubicBezTo>
                  <a:cubicBezTo>
                    <a:pt x="369" y="25"/>
                    <a:pt x="369" y="25"/>
                    <a:pt x="369" y="25"/>
                  </a:cubicBezTo>
                  <a:cubicBezTo>
                    <a:pt x="361" y="17"/>
                    <a:pt x="361" y="17"/>
                    <a:pt x="361" y="17"/>
                  </a:cubicBezTo>
                  <a:cubicBezTo>
                    <a:pt x="361" y="17"/>
                    <a:pt x="348" y="13"/>
                    <a:pt x="338" y="9"/>
                  </a:cubicBezTo>
                  <a:cubicBezTo>
                    <a:pt x="332" y="7"/>
                    <a:pt x="327" y="3"/>
                    <a:pt x="324" y="1"/>
                  </a:cubicBezTo>
                  <a:cubicBezTo>
                    <a:pt x="304" y="0"/>
                    <a:pt x="304" y="0"/>
                    <a:pt x="304" y="0"/>
                  </a:cubicBezTo>
                  <a:cubicBezTo>
                    <a:pt x="305" y="14"/>
                    <a:pt x="305" y="14"/>
                    <a:pt x="305" y="14"/>
                  </a:cubicBezTo>
                  <a:cubicBezTo>
                    <a:pt x="305" y="14"/>
                    <a:pt x="298" y="11"/>
                    <a:pt x="298" y="16"/>
                  </a:cubicBezTo>
                  <a:cubicBezTo>
                    <a:pt x="298" y="21"/>
                    <a:pt x="311" y="27"/>
                    <a:pt x="303" y="29"/>
                  </a:cubicBezTo>
                  <a:cubicBezTo>
                    <a:pt x="295" y="31"/>
                    <a:pt x="284" y="25"/>
                    <a:pt x="284" y="25"/>
                  </a:cubicBezTo>
                  <a:cubicBezTo>
                    <a:pt x="275" y="25"/>
                    <a:pt x="275" y="25"/>
                    <a:pt x="275" y="25"/>
                  </a:cubicBezTo>
                  <a:cubicBezTo>
                    <a:pt x="262" y="21"/>
                    <a:pt x="262" y="21"/>
                    <a:pt x="262" y="21"/>
                  </a:cubicBezTo>
                  <a:cubicBezTo>
                    <a:pt x="243" y="25"/>
                    <a:pt x="243" y="25"/>
                    <a:pt x="243" y="25"/>
                  </a:cubicBezTo>
                  <a:cubicBezTo>
                    <a:pt x="243" y="25"/>
                    <a:pt x="243" y="12"/>
                    <a:pt x="235" y="18"/>
                  </a:cubicBezTo>
                  <a:cubicBezTo>
                    <a:pt x="227" y="24"/>
                    <a:pt x="237" y="35"/>
                    <a:pt x="234" y="40"/>
                  </a:cubicBezTo>
                  <a:cubicBezTo>
                    <a:pt x="231" y="45"/>
                    <a:pt x="216" y="45"/>
                    <a:pt x="216" y="45"/>
                  </a:cubicBezTo>
                  <a:cubicBezTo>
                    <a:pt x="190" y="49"/>
                    <a:pt x="190" y="49"/>
                    <a:pt x="190" y="49"/>
                  </a:cubicBezTo>
                  <a:cubicBezTo>
                    <a:pt x="181" y="59"/>
                    <a:pt x="181" y="59"/>
                    <a:pt x="181" y="59"/>
                  </a:cubicBezTo>
                  <a:cubicBezTo>
                    <a:pt x="181" y="59"/>
                    <a:pt x="164" y="67"/>
                    <a:pt x="165" y="71"/>
                  </a:cubicBezTo>
                  <a:cubicBezTo>
                    <a:pt x="166" y="75"/>
                    <a:pt x="177" y="83"/>
                    <a:pt x="177" y="83"/>
                  </a:cubicBezTo>
                  <a:cubicBezTo>
                    <a:pt x="172" y="93"/>
                    <a:pt x="172" y="93"/>
                    <a:pt x="172" y="93"/>
                  </a:cubicBezTo>
                  <a:cubicBezTo>
                    <a:pt x="172" y="93"/>
                    <a:pt x="167" y="94"/>
                    <a:pt x="161" y="99"/>
                  </a:cubicBezTo>
                  <a:cubicBezTo>
                    <a:pt x="155" y="104"/>
                    <a:pt x="153" y="111"/>
                    <a:pt x="153" y="111"/>
                  </a:cubicBezTo>
                  <a:cubicBezTo>
                    <a:pt x="139" y="112"/>
                    <a:pt x="139" y="112"/>
                    <a:pt x="139" y="112"/>
                  </a:cubicBezTo>
                  <a:cubicBezTo>
                    <a:pt x="139" y="112"/>
                    <a:pt x="153" y="126"/>
                    <a:pt x="146" y="128"/>
                  </a:cubicBezTo>
                  <a:cubicBezTo>
                    <a:pt x="139" y="130"/>
                    <a:pt x="130" y="135"/>
                    <a:pt x="130" y="135"/>
                  </a:cubicBezTo>
                  <a:cubicBezTo>
                    <a:pt x="116" y="128"/>
                    <a:pt x="116" y="128"/>
                    <a:pt x="116" y="128"/>
                  </a:cubicBezTo>
                  <a:cubicBezTo>
                    <a:pt x="118" y="144"/>
                    <a:pt x="118" y="144"/>
                    <a:pt x="118" y="144"/>
                  </a:cubicBezTo>
                  <a:cubicBezTo>
                    <a:pt x="115" y="149"/>
                    <a:pt x="115" y="149"/>
                    <a:pt x="115" y="149"/>
                  </a:cubicBezTo>
                  <a:cubicBezTo>
                    <a:pt x="111" y="178"/>
                    <a:pt x="111" y="178"/>
                    <a:pt x="111" y="178"/>
                  </a:cubicBezTo>
                  <a:cubicBezTo>
                    <a:pt x="111" y="178"/>
                    <a:pt x="101" y="190"/>
                    <a:pt x="96" y="194"/>
                  </a:cubicBezTo>
                  <a:cubicBezTo>
                    <a:pt x="91" y="198"/>
                    <a:pt x="82" y="204"/>
                    <a:pt x="82" y="204"/>
                  </a:cubicBezTo>
                  <a:cubicBezTo>
                    <a:pt x="82" y="204"/>
                    <a:pt x="103" y="214"/>
                    <a:pt x="99" y="223"/>
                  </a:cubicBezTo>
                  <a:cubicBezTo>
                    <a:pt x="95" y="232"/>
                    <a:pt x="68" y="227"/>
                    <a:pt x="68" y="227"/>
                  </a:cubicBezTo>
                  <a:cubicBezTo>
                    <a:pt x="68" y="227"/>
                    <a:pt x="53" y="239"/>
                    <a:pt x="46" y="244"/>
                  </a:cubicBezTo>
                  <a:cubicBezTo>
                    <a:pt x="39" y="249"/>
                    <a:pt x="33" y="254"/>
                    <a:pt x="33" y="254"/>
                  </a:cubicBezTo>
                  <a:cubicBezTo>
                    <a:pt x="28" y="260"/>
                    <a:pt x="28" y="260"/>
                    <a:pt x="28" y="260"/>
                  </a:cubicBezTo>
                  <a:cubicBezTo>
                    <a:pt x="28" y="260"/>
                    <a:pt x="22" y="265"/>
                    <a:pt x="22" y="268"/>
                  </a:cubicBezTo>
                  <a:cubicBezTo>
                    <a:pt x="22" y="271"/>
                    <a:pt x="40" y="271"/>
                    <a:pt x="34" y="277"/>
                  </a:cubicBezTo>
                  <a:cubicBezTo>
                    <a:pt x="28" y="283"/>
                    <a:pt x="19" y="285"/>
                    <a:pt x="21" y="290"/>
                  </a:cubicBezTo>
                  <a:cubicBezTo>
                    <a:pt x="23" y="295"/>
                    <a:pt x="29" y="303"/>
                    <a:pt x="29" y="303"/>
                  </a:cubicBezTo>
                  <a:cubicBezTo>
                    <a:pt x="29" y="303"/>
                    <a:pt x="40" y="310"/>
                    <a:pt x="39" y="315"/>
                  </a:cubicBezTo>
                  <a:cubicBezTo>
                    <a:pt x="38" y="320"/>
                    <a:pt x="32" y="327"/>
                    <a:pt x="33" y="334"/>
                  </a:cubicBezTo>
                  <a:cubicBezTo>
                    <a:pt x="34" y="341"/>
                    <a:pt x="42" y="348"/>
                    <a:pt x="42" y="348"/>
                  </a:cubicBezTo>
                  <a:cubicBezTo>
                    <a:pt x="42" y="348"/>
                    <a:pt x="61" y="354"/>
                    <a:pt x="59" y="361"/>
                  </a:cubicBezTo>
                  <a:cubicBezTo>
                    <a:pt x="57" y="368"/>
                    <a:pt x="50" y="374"/>
                    <a:pt x="50" y="374"/>
                  </a:cubicBezTo>
                  <a:cubicBezTo>
                    <a:pt x="35" y="377"/>
                    <a:pt x="35" y="377"/>
                    <a:pt x="35" y="377"/>
                  </a:cubicBezTo>
                  <a:cubicBezTo>
                    <a:pt x="35" y="377"/>
                    <a:pt x="41" y="394"/>
                    <a:pt x="44" y="397"/>
                  </a:cubicBezTo>
                  <a:cubicBezTo>
                    <a:pt x="47" y="400"/>
                    <a:pt x="51" y="409"/>
                    <a:pt x="51" y="409"/>
                  </a:cubicBezTo>
                  <a:cubicBezTo>
                    <a:pt x="44" y="409"/>
                    <a:pt x="44" y="409"/>
                    <a:pt x="44" y="409"/>
                  </a:cubicBezTo>
                  <a:cubicBezTo>
                    <a:pt x="44" y="426"/>
                    <a:pt x="44" y="426"/>
                    <a:pt x="44" y="426"/>
                  </a:cubicBezTo>
                  <a:cubicBezTo>
                    <a:pt x="44" y="426"/>
                    <a:pt x="41" y="431"/>
                    <a:pt x="36" y="431"/>
                  </a:cubicBezTo>
                  <a:cubicBezTo>
                    <a:pt x="31" y="431"/>
                    <a:pt x="17" y="425"/>
                    <a:pt x="19" y="431"/>
                  </a:cubicBezTo>
                  <a:cubicBezTo>
                    <a:pt x="21" y="437"/>
                    <a:pt x="21" y="441"/>
                    <a:pt x="21" y="441"/>
                  </a:cubicBezTo>
                  <a:cubicBezTo>
                    <a:pt x="21" y="441"/>
                    <a:pt x="12" y="444"/>
                    <a:pt x="15" y="452"/>
                  </a:cubicBezTo>
                  <a:cubicBezTo>
                    <a:pt x="18" y="460"/>
                    <a:pt x="24" y="461"/>
                    <a:pt x="22" y="466"/>
                  </a:cubicBezTo>
                  <a:cubicBezTo>
                    <a:pt x="20" y="471"/>
                    <a:pt x="14" y="482"/>
                    <a:pt x="14" y="482"/>
                  </a:cubicBezTo>
                  <a:cubicBezTo>
                    <a:pt x="0" y="469"/>
                    <a:pt x="0" y="469"/>
                    <a:pt x="0" y="469"/>
                  </a:cubicBezTo>
                  <a:cubicBezTo>
                    <a:pt x="2" y="510"/>
                    <a:pt x="2" y="510"/>
                    <a:pt x="2" y="510"/>
                  </a:cubicBezTo>
                  <a:cubicBezTo>
                    <a:pt x="2" y="510"/>
                    <a:pt x="16" y="499"/>
                    <a:pt x="23" y="511"/>
                  </a:cubicBezTo>
                  <a:cubicBezTo>
                    <a:pt x="30" y="523"/>
                    <a:pt x="19" y="515"/>
                    <a:pt x="19" y="515"/>
                  </a:cubicBezTo>
                  <a:cubicBezTo>
                    <a:pt x="19" y="515"/>
                    <a:pt x="14" y="549"/>
                    <a:pt x="18" y="553"/>
                  </a:cubicBezTo>
                  <a:cubicBezTo>
                    <a:pt x="22" y="557"/>
                    <a:pt x="34" y="562"/>
                    <a:pt x="34" y="562"/>
                  </a:cubicBezTo>
                  <a:cubicBezTo>
                    <a:pt x="34" y="562"/>
                    <a:pt x="43" y="579"/>
                    <a:pt x="49" y="586"/>
                  </a:cubicBezTo>
                  <a:cubicBezTo>
                    <a:pt x="55" y="593"/>
                    <a:pt x="66" y="597"/>
                    <a:pt x="66" y="597"/>
                  </a:cubicBezTo>
                  <a:cubicBezTo>
                    <a:pt x="65" y="605"/>
                    <a:pt x="65" y="605"/>
                    <a:pt x="65" y="605"/>
                  </a:cubicBezTo>
                  <a:cubicBezTo>
                    <a:pt x="53" y="607"/>
                    <a:pt x="53" y="607"/>
                    <a:pt x="53" y="607"/>
                  </a:cubicBezTo>
                  <a:cubicBezTo>
                    <a:pt x="53" y="607"/>
                    <a:pt x="51" y="615"/>
                    <a:pt x="52" y="621"/>
                  </a:cubicBezTo>
                  <a:cubicBezTo>
                    <a:pt x="53" y="627"/>
                    <a:pt x="68" y="640"/>
                    <a:pt x="68" y="640"/>
                  </a:cubicBezTo>
                  <a:cubicBezTo>
                    <a:pt x="68" y="640"/>
                    <a:pt x="64" y="653"/>
                    <a:pt x="69" y="656"/>
                  </a:cubicBezTo>
                  <a:cubicBezTo>
                    <a:pt x="74" y="659"/>
                    <a:pt x="94" y="657"/>
                    <a:pt x="94" y="657"/>
                  </a:cubicBezTo>
                  <a:cubicBezTo>
                    <a:pt x="94" y="657"/>
                    <a:pt x="122" y="664"/>
                    <a:pt x="121" y="655"/>
                  </a:cubicBezTo>
                  <a:cubicBezTo>
                    <a:pt x="120" y="646"/>
                    <a:pt x="120" y="631"/>
                    <a:pt x="120" y="631"/>
                  </a:cubicBezTo>
                  <a:cubicBezTo>
                    <a:pt x="132" y="625"/>
                    <a:pt x="132" y="625"/>
                    <a:pt x="132" y="625"/>
                  </a:cubicBezTo>
                  <a:cubicBezTo>
                    <a:pt x="133" y="615"/>
                    <a:pt x="133" y="615"/>
                    <a:pt x="133" y="615"/>
                  </a:cubicBezTo>
                  <a:cubicBezTo>
                    <a:pt x="176" y="618"/>
                    <a:pt x="176" y="618"/>
                    <a:pt x="176" y="618"/>
                  </a:cubicBezTo>
                  <a:cubicBezTo>
                    <a:pt x="185" y="623"/>
                    <a:pt x="185" y="623"/>
                    <a:pt x="185" y="623"/>
                  </a:cubicBezTo>
                  <a:cubicBezTo>
                    <a:pt x="199" y="581"/>
                    <a:pt x="199" y="581"/>
                    <a:pt x="199" y="581"/>
                  </a:cubicBezTo>
                  <a:cubicBezTo>
                    <a:pt x="199" y="581"/>
                    <a:pt x="208" y="555"/>
                    <a:pt x="206" y="549"/>
                  </a:cubicBezTo>
                  <a:cubicBezTo>
                    <a:pt x="204" y="543"/>
                    <a:pt x="198" y="532"/>
                    <a:pt x="198" y="532"/>
                  </a:cubicBezTo>
                  <a:cubicBezTo>
                    <a:pt x="198" y="532"/>
                    <a:pt x="219" y="529"/>
                    <a:pt x="217" y="518"/>
                  </a:cubicBezTo>
                  <a:cubicBezTo>
                    <a:pt x="215" y="507"/>
                    <a:pt x="196" y="507"/>
                    <a:pt x="196" y="507"/>
                  </a:cubicBezTo>
                  <a:cubicBezTo>
                    <a:pt x="209" y="502"/>
                    <a:pt x="209" y="502"/>
                    <a:pt x="209" y="502"/>
                  </a:cubicBezTo>
                  <a:cubicBezTo>
                    <a:pt x="200" y="498"/>
                    <a:pt x="200" y="498"/>
                    <a:pt x="200" y="498"/>
                  </a:cubicBezTo>
                  <a:cubicBezTo>
                    <a:pt x="200" y="498"/>
                    <a:pt x="234" y="500"/>
                    <a:pt x="237" y="489"/>
                  </a:cubicBezTo>
                  <a:cubicBezTo>
                    <a:pt x="240" y="478"/>
                    <a:pt x="245" y="472"/>
                    <a:pt x="245" y="472"/>
                  </a:cubicBezTo>
                  <a:cubicBezTo>
                    <a:pt x="245" y="472"/>
                    <a:pt x="256" y="490"/>
                    <a:pt x="266" y="478"/>
                  </a:cubicBezTo>
                  <a:cubicBezTo>
                    <a:pt x="276" y="466"/>
                    <a:pt x="270" y="456"/>
                    <a:pt x="270" y="456"/>
                  </a:cubicBezTo>
                  <a:cubicBezTo>
                    <a:pt x="270" y="456"/>
                    <a:pt x="297" y="451"/>
                    <a:pt x="290" y="437"/>
                  </a:cubicBezTo>
                  <a:cubicBezTo>
                    <a:pt x="283" y="423"/>
                    <a:pt x="271" y="420"/>
                    <a:pt x="271" y="420"/>
                  </a:cubicBezTo>
                  <a:cubicBezTo>
                    <a:pt x="271" y="409"/>
                    <a:pt x="271" y="409"/>
                    <a:pt x="271" y="409"/>
                  </a:cubicBezTo>
                  <a:cubicBezTo>
                    <a:pt x="247" y="399"/>
                    <a:pt x="247" y="399"/>
                    <a:pt x="247" y="399"/>
                  </a:cubicBezTo>
                  <a:cubicBezTo>
                    <a:pt x="247" y="399"/>
                    <a:pt x="236" y="406"/>
                    <a:pt x="228" y="399"/>
                  </a:cubicBezTo>
                  <a:cubicBezTo>
                    <a:pt x="220" y="392"/>
                    <a:pt x="217" y="350"/>
                    <a:pt x="217" y="350"/>
                  </a:cubicBezTo>
                  <a:cubicBezTo>
                    <a:pt x="217" y="350"/>
                    <a:pt x="228" y="340"/>
                    <a:pt x="229" y="329"/>
                  </a:cubicBezTo>
                  <a:cubicBezTo>
                    <a:pt x="230" y="318"/>
                    <a:pt x="219" y="308"/>
                    <a:pt x="219" y="308"/>
                  </a:cubicBezTo>
                  <a:cubicBezTo>
                    <a:pt x="219" y="308"/>
                    <a:pt x="233" y="311"/>
                    <a:pt x="237" y="303"/>
                  </a:cubicBezTo>
                  <a:cubicBezTo>
                    <a:pt x="241" y="295"/>
                    <a:pt x="232" y="283"/>
                    <a:pt x="232" y="283"/>
                  </a:cubicBezTo>
                  <a:cubicBezTo>
                    <a:pt x="232" y="283"/>
                    <a:pt x="249" y="292"/>
                    <a:pt x="254" y="287"/>
                  </a:cubicBezTo>
                  <a:cubicBezTo>
                    <a:pt x="259" y="282"/>
                    <a:pt x="271" y="270"/>
                    <a:pt x="271" y="270"/>
                  </a:cubicBezTo>
                  <a:cubicBezTo>
                    <a:pt x="291" y="273"/>
                    <a:pt x="291" y="273"/>
                    <a:pt x="291" y="273"/>
                  </a:cubicBezTo>
                  <a:cubicBezTo>
                    <a:pt x="299" y="258"/>
                    <a:pt x="299" y="258"/>
                    <a:pt x="299" y="258"/>
                  </a:cubicBezTo>
                  <a:cubicBezTo>
                    <a:pt x="299" y="258"/>
                    <a:pt x="330" y="259"/>
                    <a:pt x="340" y="249"/>
                  </a:cubicBezTo>
                  <a:cubicBezTo>
                    <a:pt x="350" y="239"/>
                    <a:pt x="364" y="213"/>
                    <a:pt x="364" y="213"/>
                  </a:cubicBezTo>
                  <a:cubicBezTo>
                    <a:pt x="352" y="198"/>
                    <a:pt x="352" y="198"/>
                    <a:pt x="352" y="198"/>
                  </a:cubicBezTo>
                  <a:cubicBezTo>
                    <a:pt x="372" y="175"/>
                    <a:pt x="372" y="175"/>
                    <a:pt x="372" y="175"/>
                  </a:cubicBezTo>
                  <a:cubicBezTo>
                    <a:pt x="361" y="162"/>
                    <a:pt x="361" y="162"/>
                    <a:pt x="361" y="162"/>
                  </a:cubicBezTo>
                  <a:cubicBezTo>
                    <a:pt x="386" y="156"/>
                    <a:pt x="386" y="156"/>
                    <a:pt x="386" y="156"/>
                  </a:cubicBezTo>
                  <a:cubicBezTo>
                    <a:pt x="396" y="144"/>
                    <a:pt x="396" y="144"/>
                    <a:pt x="396" y="144"/>
                  </a:cubicBezTo>
                  <a:cubicBezTo>
                    <a:pt x="449" y="146"/>
                    <a:pt x="449" y="146"/>
                    <a:pt x="449" y="146"/>
                  </a:cubicBezTo>
                  <a:cubicBezTo>
                    <a:pt x="457" y="159"/>
                    <a:pt x="457" y="159"/>
                    <a:pt x="457" y="159"/>
                  </a:cubicBezTo>
                  <a:cubicBezTo>
                    <a:pt x="459" y="157"/>
                    <a:pt x="459" y="157"/>
                    <a:pt x="459" y="157"/>
                  </a:cubicBezTo>
                  <a:lnTo>
                    <a:pt x="451" y="136"/>
                  </a:lnTo>
                  <a:close/>
                  <a:moveTo>
                    <a:pt x="262" y="549"/>
                  </a:moveTo>
                  <a:cubicBezTo>
                    <a:pt x="259" y="560"/>
                    <a:pt x="271" y="583"/>
                    <a:pt x="271" y="583"/>
                  </a:cubicBezTo>
                  <a:cubicBezTo>
                    <a:pt x="279" y="566"/>
                    <a:pt x="279" y="566"/>
                    <a:pt x="279" y="566"/>
                  </a:cubicBezTo>
                  <a:cubicBezTo>
                    <a:pt x="279" y="566"/>
                    <a:pt x="285" y="569"/>
                    <a:pt x="290" y="560"/>
                  </a:cubicBezTo>
                  <a:cubicBezTo>
                    <a:pt x="296" y="552"/>
                    <a:pt x="290" y="543"/>
                    <a:pt x="290" y="543"/>
                  </a:cubicBezTo>
                  <a:cubicBezTo>
                    <a:pt x="302" y="531"/>
                    <a:pt x="302" y="531"/>
                    <a:pt x="302" y="531"/>
                  </a:cubicBezTo>
                  <a:cubicBezTo>
                    <a:pt x="302" y="531"/>
                    <a:pt x="265" y="538"/>
                    <a:pt x="262" y="549"/>
                  </a:cubicBezTo>
                  <a:close/>
                  <a:moveTo>
                    <a:pt x="200" y="597"/>
                  </a:moveTo>
                  <a:cubicBezTo>
                    <a:pt x="200" y="602"/>
                    <a:pt x="199" y="615"/>
                    <a:pt x="199" y="615"/>
                  </a:cubicBezTo>
                  <a:cubicBezTo>
                    <a:pt x="207" y="615"/>
                    <a:pt x="216" y="584"/>
                    <a:pt x="216" y="584"/>
                  </a:cubicBezTo>
                  <a:cubicBezTo>
                    <a:pt x="230" y="570"/>
                    <a:pt x="230" y="570"/>
                    <a:pt x="230" y="570"/>
                  </a:cubicBezTo>
                  <a:cubicBezTo>
                    <a:pt x="226" y="557"/>
                    <a:pt x="226" y="557"/>
                    <a:pt x="226" y="557"/>
                  </a:cubicBezTo>
                  <a:cubicBezTo>
                    <a:pt x="226" y="557"/>
                    <a:pt x="200" y="591"/>
                    <a:pt x="200" y="597"/>
                  </a:cubicBezTo>
                  <a:close/>
                </a:path>
              </a:pathLst>
            </a:custGeom>
            <a:solidFill>
              <a:schemeClr val="accent5">
                <a:lumMod val="60000"/>
                <a:lumOff val="40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55" name="Freeform 78"/>
            <p:cNvSpPr>
              <a:spLocks noEditPoints="1"/>
            </p:cNvSpPr>
            <p:nvPr/>
          </p:nvSpPr>
          <p:spPr bwMode="auto">
            <a:xfrm>
              <a:off x="4242197" y="1897856"/>
              <a:ext cx="381000" cy="395288"/>
            </a:xfrm>
            <a:custGeom>
              <a:avLst/>
              <a:gdLst>
                <a:gd name="T0" fmla="*/ 2147483647 w 905"/>
                <a:gd name="T1" fmla="*/ 2147483647 h 1010"/>
                <a:gd name="T2" fmla="*/ 2147483647 w 905"/>
                <a:gd name="T3" fmla="*/ 2147483647 h 1010"/>
                <a:gd name="T4" fmla="*/ 2147483647 w 905"/>
                <a:gd name="T5" fmla="*/ 2147483647 h 1010"/>
                <a:gd name="T6" fmla="*/ 2147483647 w 905"/>
                <a:gd name="T7" fmla="*/ 2147483647 h 1010"/>
                <a:gd name="T8" fmla="*/ 2147483647 w 905"/>
                <a:gd name="T9" fmla="*/ 2147483647 h 1010"/>
                <a:gd name="T10" fmla="*/ 2147483647 w 905"/>
                <a:gd name="T11" fmla="*/ 2147483647 h 1010"/>
                <a:gd name="T12" fmla="*/ 2147483647 w 905"/>
                <a:gd name="T13" fmla="*/ 2147483647 h 1010"/>
                <a:gd name="T14" fmla="*/ 2147483647 w 905"/>
                <a:gd name="T15" fmla="*/ 2147483647 h 1010"/>
                <a:gd name="T16" fmla="*/ 2147483647 w 905"/>
                <a:gd name="T17" fmla="*/ 2147483647 h 1010"/>
                <a:gd name="T18" fmla="*/ 2147483647 w 905"/>
                <a:gd name="T19" fmla="*/ 2147483647 h 1010"/>
                <a:gd name="T20" fmla="*/ 2147483647 w 905"/>
                <a:gd name="T21" fmla="*/ 2147483647 h 1010"/>
                <a:gd name="T22" fmla="*/ 2147483647 w 905"/>
                <a:gd name="T23" fmla="*/ 2147483647 h 1010"/>
                <a:gd name="T24" fmla="*/ 2147483647 w 905"/>
                <a:gd name="T25" fmla="*/ 2147483647 h 1010"/>
                <a:gd name="T26" fmla="*/ 2147483647 w 905"/>
                <a:gd name="T27" fmla="*/ 2147483647 h 1010"/>
                <a:gd name="T28" fmla="*/ 2147483647 w 905"/>
                <a:gd name="T29" fmla="*/ 2147483647 h 1010"/>
                <a:gd name="T30" fmla="*/ 2147483647 w 905"/>
                <a:gd name="T31" fmla="*/ 2147483647 h 1010"/>
                <a:gd name="T32" fmla="*/ 2147483647 w 905"/>
                <a:gd name="T33" fmla="*/ 2147483647 h 1010"/>
                <a:gd name="T34" fmla="*/ 2147483647 w 905"/>
                <a:gd name="T35" fmla="*/ 2147483647 h 1010"/>
                <a:gd name="T36" fmla="*/ 2147483647 w 905"/>
                <a:gd name="T37" fmla="*/ 2147483647 h 1010"/>
                <a:gd name="T38" fmla="*/ 2147483647 w 905"/>
                <a:gd name="T39" fmla="*/ 2147483647 h 1010"/>
                <a:gd name="T40" fmla="*/ 2147483647 w 905"/>
                <a:gd name="T41" fmla="*/ 2147483647 h 1010"/>
                <a:gd name="T42" fmla="*/ 2147483647 w 905"/>
                <a:gd name="T43" fmla="*/ 2147483647 h 1010"/>
                <a:gd name="T44" fmla="*/ 2147483647 w 905"/>
                <a:gd name="T45" fmla="*/ 2147483647 h 1010"/>
                <a:gd name="T46" fmla="*/ 2147483647 w 905"/>
                <a:gd name="T47" fmla="*/ 2147483647 h 1010"/>
                <a:gd name="T48" fmla="*/ 2147483647 w 905"/>
                <a:gd name="T49" fmla="*/ 2147483647 h 1010"/>
                <a:gd name="T50" fmla="*/ 2147483647 w 905"/>
                <a:gd name="T51" fmla="*/ 2147483647 h 1010"/>
                <a:gd name="T52" fmla="*/ 2147483647 w 905"/>
                <a:gd name="T53" fmla="*/ 2147483647 h 1010"/>
                <a:gd name="T54" fmla="*/ 2147483647 w 905"/>
                <a:gd name="T55" fmla="*/ 2147483647 h 1010"/>
                <a:gd name="T56" fmla="*/ 2147483647 w 905"/>
                <a:gd name="T57" fmla="*/ 2147483647 h 1010"/>
                <a:gd name="T58" fmla="*/ 2147483647 w 905"/>
                <a:gd name="T59" fmla="*/ 2147483647 h 1010"/>
                <a:gd name="T60" fmla="*/ 2147483647 w 905"/>
                <a:gd name="T61" fmla="*/ 2147483647 h 1010"/>
                <a:gd name="T62" fmla="*/ 2147483647 w 905"/>
                <a:gd name="T63" fmla="*/ 2147483647 h 1010"/>
                <a:gd name="T64" fmla="*/ 2147483647 w 905"/>
                <a:gd name="T65" fmla="*/ 2147483647 h 1010"/>
                <a:gd name="T66" fmla="*/ 2147483647 w 905"/>
                <a:gd name="T67" fmla="*/ 2147483647 h 1010"/>
                <a:gd name="T68" fmla="*/ 2147483647 w 905"/>
                <a:gd name="T69" fmla="*/ 2147483647 h 1010"/>
                <a:gd name="T70" fmla="*/ 2147483647 w 905"/>
                <a:gd name="T71" fmla="*/ 2147483647 h 1010"/>
                <a:gd name="T72" fmla="*/ 0 w 905"/>
                <a:gd name="T73" fmla="*/ 2147483647 h 1010"/>
                <a:gd name="T74" fmla="*/ 2147483647 w 905"/>
                <a:gd name="T75" fmla="*/ 2147483647 h 1010"/>
                <a:gd name="T76" fmla="*/ 2147483647 w 905"/>
                <a:gd name="T77" fmla="*/ 2147483647 h 1010"/>
                <a:gd name="T78" fmla="*/ 2147483647 w 905"/>
                <a:gd name="T79" fmla="*/ 2147483647 h 1010"/>
                <a:gd name="T80" fmla="*/ 2147483647 w 905"/>
                <a:gd name="T81" fmla="*/ 2147483647 h 1010"/>
                <a:gd name="T82" fmla="*/ 2147483647 w 905"/>
                <a:gd name="T83" fmla="*/ 2147483647 h 1010"/>
                <a:gd name="T84" fmla="*/ 2147483647 w 905"/>
                <a:gd name="T85" fmla="*/ 2147483647 h 1010"/>
                <a:gd name="T86" fmla="*/ 2147483647 w 905"/>
                <a:gd name="T87" fmla="*/ 2147483647 h 1010"/>
                <a:gd name="T88" fmla="*/ 2147483647 w 905"/>
                <a:gd name="T89" fmla="*/ 2147483647 h 1010"/>
                <a:gd name="T90" fmla="*/ 2147483647 w 905"/>
                <a:gd name="T91" fmla="*/ 2147483647 h 1010"/>
                <a:gd name="T92" fmla="*/ 2147483647 w 905"/>
                <a:gd name="T93" fmla="*/ 2147483647 h 1010"/>
                <a:gd name="T94" fmla="*/ 2147483647 w 905"/>
                <a:gd name="T95" fmla="*/ 2147483647 h 1010"/>
                <a:gd name="T96" fmla="*/ 2147483647 w 905"/>
                <a:gd name="T97" fmla="*/ 2147483647 h 1010"/>
                <a:gd name="T98" fmla="*/ 2147483647 w 905"/>
                <a:gd name="T99" fmla="*/ 2147483647 h 1010"/>
                <a:gd name="T100" fmla="*/ 2147483647 w 905"/>
                <a:gd name="T101" fmla="*/ 2147483647 h 1010"/>
                <a:gd name="T102" fmla="*/ 2147483647 w 905"/>
                <a:gd name="T103" fmla="*/ 2147483647 h 1010"/>
                <a:gd name="T104" fmla="*/ 2147483647 w 905"/>
                <a:gd name="T105" fmla="*/ 2147483647 h 1010"/>
                <a:gd name="T106" fmla="*/ 2147483647 w 905"/>
                <a:gd name="T107" fmla="*/ 2147483647 h 1010"/>
                <a:gd name="T108" fmla="*/ 2147483647 w 905"/>
                <a:gd name="T109" fmla="*/ 2147483647 h 1010"/>
                <a:gd name="T110" fmla="*/ 2147483647 w 905"/>
                <a:gd name="T111" fmla="*/ 2147483647 h 1010"/>
                <a:gd name="T112" fmla="*/ 2147483647 w 905"/>
                <a:gd name="T113" fmla="*/ 2147483647 h 1010"/>
                <a:gd name="T114" fmla="*/ 2147483647 w 905"/>
                <a:gd name="T115" fmla="*/ 2147483647 h 101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905"/>
                <a:gd name="T175" fmla="*/ 0 h 1010"/>
                <a:gd name="T176" fmla="*/ 905 w 905"/>
                <a:gd name="T177" fmla="*/ 1010 h 101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905" h="1010">
                  <a:moveTo>
                    <a:pt x="215" y="87"/>
                  </a:moveTo>
                  <a:cubicBezTo>
                    <a:pt x="229" y="97"/>
                    <a:pt x="250" y="93"/>
                    <a:pt x="250" y="93"/>
                  </a:cubicBezTo>
                  <a:cubicBezTo>
                    <a:pt x="228" y="82"/>
                    <a:pt x="228" y="82"/>
                    <a:pt x="228" y="82"/>
                  </a:cubicBezTo>
                  <a:cubicBezTo>
                    <a:pt x="195" y="65"/>
                    <a:pt x="195" y="65"/>
                    <a:pt x="195" y="65"/>
                  </a:cubicBezTo>
                  <a:cubicBezTo>
                    <a:pt x="191" y="78"/>
                    <a:pt x="201" y="78"/>
                    <a:pt x="215" y="87"/>
                  </a:cubicBezTo>
                  <a:close/>
                  <a:moveTo>
                    <a:pt x="453" y="40"/>
                  </a:moveTo>
                  <a:cubicBezTo>
                    <a:pt x="481" y="40"/>
                    <a:pt x="481" y="40"/>
                    <a:pt x="481" y="40"/>
                  </a:cubicBezTo>
                  <a:cubicBezTo>
                    <a:pt x="481" y="40"/>
                    <a:pt x="512" y="51"/>
                    <a:pt x="516" y="49"/>
                  </a:cubicBezTo>
                  <a:cubicBezTo>
                    <a:pt x="520" y="48"/>
                    <a:pt x="542" y="44"/>
                    <a:pt x="547" y="44"/>
                  </a:cubicBezTo>
                  <a:cubicBezTo>
                    <a:pt x="553" y="44"/>
                    <a:pt x="599" y="62"/>
                    <a:pt x="599" y="62"/>
                  </a:cubicBezTo>
                  <a:cubicBezTo>
                    <a:pt x="613" y="47"/>
                    <a:pt x="613" y="47"/>
                    <a:pt x="613" y="47"/>
                  </a:cubicBezTo>
                  <a:cubicBezTo>
                    <a:pt x="653" y="48"/>
                    <a:pt x="653" y="48"/>
                    <a:pt x="653" y="48"/>
                  </a:cubicBezTo>
                  <a:cubicBezTo>
                    <a:pt x="656" y="35"/>
                    <a:pt x="656" y="35"/>
                    <a:pt x="656" y="35"/>
                  </a:cubicBezTo>
                  <a:cubicBezTo>
                    <a:pt x="656" y="35"/>
                    <a:pt x="677" y="42"/>
                    <a:pt x="688" y="21"/>
                  </a:cubicBezTo>
                  <a:cubicBezTo>
                    <a:pt x="699" y="0"/>
                    <a:pt x="653" y="17"/>
                    <a:pt x="653" y="17"/>
                  </a:cubicBezTo>
                  <a:cubicBezTo>
                    <a:pt x="653" y="17"/>
                    <a:pt x="650" y="7"/>
                    <a:pt x="626" y="7"/>
                  </a:cubicBezTo>
                  <a:cubicBezTo>
                    <a:pt x="602" y="7"/>
                    <a:pt x="585" y="19"/>
                    <a:pt x="578" y="17"/>
                  </a:cubicBezTo>
                  <a:cubicBezTo>
                    <a:pt x="571" y="16"/>
                    <a:pt x="577" y="4"/>
                    <a:pt x="558" y="4"/>
                  </a:cubicBezTo>
                  <a:cubicBezTo>
                    <a:pt x="540" y="4"/>
                    <a:pt x="535" y="20"/>
                    <a:pt x="535" y="20"/>
                  </a:cubicBezTo>
                  <a:cubicBezTo>
                    <a:pt x="491" y="4"/>
                    <a:pt x="491" y="4"/>
                    <a:pt x="491" y="4"/>
                  </a:cubicBezTo>
                  <a:cubicBezTo>
                    <a:pt x="491" y="4"/>
                    <a:pt x="470" y="11"/>
                    <a:pt x="447" y="16"/>
                  </a:cubicBezTo>
                  <a:cubicBezTo>
                    <a:pt x="425" y="20"/>
                    <a:pt x="440" y="4"/>
                    <a:pt x="440" y="4"/>
                  </a:cubicBezTo>
                  <a:cubicBezTo>
                    <a:pt x="419" y="14"/>
                    <a:pt x="419" y="14"/>
                    <a:pt x="419" y="14"/>
                  </a:cubicBezTo>
                  <a:cubicBezTo>
                    <a:pt x="429" y="28"/>
                    <a:pt x="429" y="28"/>
                    <a:pt x="429" y="28"/>
                  </a:cubicBezTo>
                  <a:lnTo>
                    <a:pt x="453" y="40"/>
                  </a:lnTo>
                  <a:close/>
                  <a:moveTo>
                    <a:pt x="214" y="49"/>
                  </a:moveTo>
                  <a:cubicBezTo>
                    <a:pt x="221" y="54"/>
                    <a:pt x="236" y="51"/>
                    <a:pt x="239" y="55"/>
                  </a:cubicBezTo>
                  <a:cubicBezTo>
                    <a:pt x="242" y="59"/>
                    <a:pt x="223" y="69"/>
                    <a:pt x="223" y="69"/>
                  </a:cubicBezTo>
                  <a:cubicBezTo>
                    <a:pt x="252" y="80"/>
                    <a:pt x="252" y="80"/>
                    <a:pt x="252" y="80"/>
                  </a:cubicBezTo>
                  <a:cubicBezTo>
                    <a:pt x="252" y="80"/>
                    <a:pt x="267" y="90"/>
                    <a:pt x="281" y="93"/>
                  </a:cubicBezTo>
                  <a:cubicBezTo>
                    <a:pt x="295" y="96"/>
                    <a:pt x="305" y="76"/>
                    <a:pt x="305" y="76"/>
                  </a:cubicBezTo>
                  <a:cubicBezTo>
                    <a:pt x="333" y="71"/>
                    <a:pt x="333" y="71"/>
                    <a:pt x="333" y="71"/>
                  </a:cubicBezTo>
                  <a:cubicBezTo>
                    <a:pt x="356" y="85"/>
                    <a:pt x="356" y="85"/>
                    <a:pt x="356" y="85"/>
                  </a:cubicBezTo>
                  <a:cubicBezTo>
                    <a:pt x="356" y="85"/>
                    <a:pt x="337" y="90"/>
                    <a:pt x="319" y="94"/>
                  </a:cubicBezTo>
                  <a:cubicBezTo>
                    <a:pt x="301" y="99"/>
                    <a:pt x="302" y="106"/>
                    <a:pt x="302" y="106"/>
                  </a:cubicBezTo>
                  <a:cubicBezTo>
                    <a:pt x="302" y="106"/>
                    <a:pt x="352" y="110"/>
                    <a:pt x="345" y="111"/>
                  </a:cubicBezTo>
                  <a:cubicBezTo>
                    <a:pt x="337" y="113"/>
                    <a:pt x="307" y="125"/>
                    <a:pt x="307" y="125"/>
                  </a:cubicBezTo>
                  <a:cubicBezTo>
                    <a:pt x="340" y="137"/>
                    <a:pt x="340" y="137"/>
                    <a:pt x="340" y="137"/>
                  </a:cubicBezTo>
                  <a:cubicBezTo>
                    <a:pt x="340" y="137"/>
                    <a:pt x="370" y="152"/>
                    <a:pt x="395" y="148"/>
                  </a:cubicBezTo>
                  <a:cubicBezTo>
                    <a:pt x="421" y="144"/>
                    <a:pt x="402" y="128"/>
                    <a:pt x="402" y="121"/>
                  </a:cubicBezTo>
                  <a:cubicBezTo>
                    <a:pt x="402" y="114"/>
                    <a:pt x="432" y="114"/>
                    <a:pt x="432" y="114"/>
                  </a:cubicBezTo>
                  <a:cubicBezTo>
                    <a:pt x="432" y="100"/>
                    <a:pt x="432" y="100"/>
                    <a:pt x="432" y="100"/>
                  </a:cubicBezTo>
                  <a:cubicBezTo>
                    <a:pt x="451" y="96"/>
                    <a:pt x="451" y="96"/>
                    <a:pt x="451" y="96"/>
                  </a:cubicBezTo>
                  <a:cubicBezTo>
                    <a:pt x="460" y="75"/>
                    <a:pt x="460" y="75"/>
                    <a:pt x="460" y="75"/>
                  </a:cubicBezTo>
                  <a:cubicBezTo>
                    <a:pt x="473" y="82"/>
                    <a:pt x="473" y="82"/>
                    <a:pt x="473" y="82"/>
                  </a:cubicBezTo>
                  <a:cubicBezTo>
                    <a:pt x="489" y="73"/>
                    <a:pt x="489" y="73"/>
                    <a:pt x="489" y="73"/>
                  </a:cubicBezTo>
                  <a:cubicBezTo>
                    <a:pt x="489" y="73"/>
                    <a:pt x="498" y="87"/>
                    <a:pt x="518" y="92"/>
                  </a:cubicBezTo>
                  <a:cubicBezTo>
                    <a:pt x="537" y="96"/>
                    <a:pt x="515" y="123"/>
                    <a:pt x="515" y="123"/>
                  </a:cubicBezTo>
                  <a:cubicBezTo>
                    <a:pt x="551" y="121"/>
                    <a:pt x="551" y="121"/>
                    <a:pt x="551" y="121"/>
                  </a:cubicBezTo>
                  <a:cubicBezTo>
                    <a:pt x="551" y="121"/>
                    <a:pt x="570" y="137"/>
                    <a:pt x="571" y="132"/>
                  </a:cubicBezTo>
                  <a:cubicBezTo>
                    <a:pt x="572" y="128"/>
                    <a:pt x="623" y="114"/>
                    <a:pt x="627" y="106"/>
                  </a:cubicBezTo>
                  <a:cubicBezTo>
                    <a:pt x="632" y="97"/>
                    <a:pt x="589" y="99"/>
                    <a:pt x="589" y="99"/>
                  </a:cubicBezTo>
                  <a:cubicBezTo>
                    <a:pt x="587" y="87"/>
                    <a:pt x="587" y="87"/>
                    <a:pt x="587" y="87"/>
                  </a:cubicBezTo>
                  <a:cubicBezTo>
                    <a:pt x="551" y="82"/>
                    <a:pt x="551" y="82"/>
                    <a:pt x="551" y="82"/>
                  </a:cubicBezTo>
                  <a:cubicBezTo>
                    <a:pt x="550" y="71"/>
                    <a:pt x="550" y="71"/>
                    <a:pt x="550" y="71"/>
                  </a:cubicBezTo>
                  <a:cubicBezTo>
                    <a:pt x="529" y="73"/>
                    <a:pt x="529" y="73"/>
                    <a:pt x="529" y="73"/>
                  </a:cubicBezTo>
                  <a:cubicBezTo>
                    <a:pt x="532" y="61"/>
                    <a:pt x="532" y="61"/>
                    <a:pt x="532" y="61"/>
                  </a:cubicBezTo>
                  <a:cubicBezTo>
                    <a:pt x="481" y="62"/>
                    <a:pt x="481" y="62"/>
                    <a:pt x="481" y="62"/>
                  </a:cubicBezTo>
                  <a:cubicBezTo>
                    <a:pt x="477" y="54"/>
                    <a:pt x="477" y="54"/>
                    <a:pt x="477" y="54"/>
                  </a:cubicBezTo>
                  <a:cubicBezTo>
                    <a:pt x="453" y="54"/>
                    <a:pt x="453" y="54"/>
                    <a:pt x="453" y="54"/>
                  </a:cubicBezTo>
                  <a:cubicBezTo>
                    <a:pt x="453" y="54"/>
                    <a:pt x="450" y="41"/>
                    <a:pt x="435" y="37"/>
                  </a:cubicBezTo>
                  <a:cubicBezTo>
                    <a:pt x="419" y="33"/>
                    <a:pt x="412" y="38"/>
                    <a:pt x="412" y="38"/>
                  </a:cubicBezTo>
                  <a:cubicBezTo>
                    <a:pt x="415" y="26"/>
                    <a:pt x="415" y="26"/>
                    <a:pt x="415" y="26"/>
                  </a:cubicBezTo>
                  <a:cubicBezTo>
                    <a:pt x="415" y="26"/>
                    <a:pt x="394" y="20"/>
                    <a:pt x="366" y="21"/>
                  </a:cubicBezTo>
                  <a:cubicBezTo>
                    <a:pt x="337" y="23"/>
                    <a:pt x="374" y="55"/>
                    <a:pt x="374" y="55"/>
                  </a:cubicBezTo>
                  <a:cubicBezTo>
                    <a:pt x="374" y="55"/>
                    <a:pt x="343" y="30"/>
                    <a:pt x="328" y="27"/>
                  </a:cubicBezTo>
                  <a:cubicBezTo>
                    <a:pt x="312" y="24"/>
                    <a:pt x="307" y="44"/>
                    <a:pt x="307" y="44"/>
                  </a:cubicBezTo>
                  <a:cubicBezTo>
                    <a:pt x="307" y="44"/>
                    <a:pt x="284" y="40"/>
                    <a:pt x="278" y="37"/>
                  </a:cubicBezTo>
                  <a:cubicBezTo>
                    <a:pt x="273" y="34"/>
                    <a:pt x="291" y="24"/>
                    <a:pt x="291" y="24"/>
                  </a:cubicBezTo>
                  <a:cubicBezTo>
                    <a:pt x="254" y="27"/>
                    <a:pt x="254" y="27"/>
                    <a:pt x="254" y="27"/>
                  </a:cubicBezTo>
                  <a:cubicBezTo>
                    <a:pt x="245" y="35"/>
                    <a:pt x="245" y="35"/>
                    <a:pt x="245" y="35"/>
                  </a:cubicBezTo>
                  <a:cubicBezTo>
                    <a:pt x="240" y="24"/>
                    <a:pt x="240" y="24"/>
                    <a:pt x="240" y="24"/>
                  </a:cubicBezTo>
                  <a:cubicBezTo>
                    <a:pt x="240" y="24"/>
                    <a:pt x="216" y="31"/>
                    <a:pt x="208" y="38"/>
                  </a:cubicBezTo>
                  <a:cubicBezTo>
                    <a:pt x="208" y="38"/>
                    <a:pt x="207" y="45"/>
                    <a:pt x="214" y="49"/>
                  </a:cubicBezTo>
                  <a:close/>
                  <a:moveTo>
                    <a:pt x="425" y="477"/>
                  </a:moveTo>
                  <a:cubicBezTo>
                    <a:pt x="441" y="474"/>
                    <a:pt x="440" y="464"/>
                    <a:pt x="447" y="464"/>
                  </a:cubicBezTo>
                  <a:cubicBezTo>
                    <a:pt x="453" y="464"/>
                    <a:pt x="447" y="453"/>
                    <a:pt x="447" y="453"/>
                  </a:cubicBezTo>
                  <a:cubicBezTo>
                    <a:pt x="417" y="467"/>
                    <a:pt x="417" y="467"/>
                    <a:pt x="417" y="467"/>
                  </a:cubicBezTo>
                  <a:lnTo>
                    <a:pt x="425" y="477"/>
                  </a:lnTo>
                  <a:close/>
                  <a:moveTo>
                    <a:pt x="513" y="437"/>
                  </a:moveTo>
                  <a:cubicBezTo>
                    <a:pt x="522" y="434"/>
                    <a:pt x="535" y="424"/>
                    <a:pt x="517" y="423"/>
                  </a:cubicBezTo>
                  <a:cubicBezTo>
                    <a:pt x="500" y="422"/>
                    <a:pt x="513" y="437"/>
                    <a:pt x="513" y="437"/>
                  </a:cubicBezTo>
                  <a:close/>
                  <a:moveTo>
                    <a:pt x="392" y="470"/>
                  </a:moveTo>
                  <a:cubicBezTo>
                    <a:pt x="373" y="465"/>
                    <a:pt x="363" y="482"/>
                    <a:pt x="363" y="482"/>
                  </a:cubicBezTo>
                  <a:cubicBezTo>
                    <a:pt x="379" y="486"/>
                    <a:pt x="379" y="486"/>
                    <a:pt x="379" y="486"/>
                  </a:cubicBezTo>
                  <a:cubicBezTo>
                    <a:pt x="385" y="482"/>
                    <a:pt x="411" y="474"/>
                    <a:pt x="392" y="470"/>
                  </a:cubicBezTo>
                  <a:close/>
                  <a:moveTo>
                    <a:pt x="610" y="414"/>
                  </a:moveTo>
                  <a:cubicBezTo>
                    <a:pt x="623" y="417"/>
                    <a:pt x="623" y="417"/>
                    <a:pt x="623" y="417"/>
                  </a:cubicBezTo>
                  <a:cubicBezTo>
                    <a:pt x="631" y="408"/>
                    <a:pt x="631" y="402"/>
                    <a:pt x="631" y="402"/>
                  </a:cubicBezTo>
                  <a:cubicBezTo>
                    <a:pt x="611" y="404"/>
                    <a:pt x="611" y="404"/>
                    <a:pt x="611" y="404"/>
                  </a:cubicBezTo>
                  <a:lnTo>
                    <a:pt x="610" y="414"/>
                  </a:lnTo>
                  <a:close/>
                  <a:moveTo>
                    <a:pt x="320" y="509"/>
                  </a:moveTo>
                  <a:cubicBezTo>
                    <a:pt x="304" y="509"/>
                    <a:pt x="279" y="528"/>
                    <a:pt x="285" y="532"/>
                  </a:cubicBezTo>
                  <a:cubicBezTo>
                    <a:pt x="290" y="535"/>
                    <a:pt x="315" y="520"/>
                    <a:pt x="315" y="520"/>
                  </a:cubicBezTo>
                  <a:cubicBezTo>
                    <a:pt x="338" y="516"/>
                    <a:pt x="338" y="516"/>
                    <a:pt x="338" y="516"/>
                  </a:cubicBezTo>
                  <a:cubicBezTo>
                    <a:pt x="335" y="516"/>
                    <a:pt x="336" y="509"/>
                    <a:pt x="320" y="509"/>
                  </a:cubicBezTo>
                  <a:close/>
                  <a:moveTo>
                    <a:pt x="901" y="448"/>
                  </a:moveTo>
                  <a:cubicBezTo>
                    <a:pt x="884" y="451"/>
                    <a:pt x="884" y="451"/>
                    <a:pt x="884" y="451"/>
                  </a:cubicBezTo>
                  <a:cubicBezTo>
                    <a:pt x="856" y="444"/>
                    <a:pt x="856" y="444"/>
                    <a:pt x="856" y="444"/>
                  </a:cubicBezTo>
                  <a:cubicBezTo>
                    <a:pt x="836" y="433"/>
                    <a:pt x="836" y="433"/>
                    <a:pt x="836" y="433"/>
                  </a:cubicBezTo>
                  <a:cubicBezTo>
                    <a:pt x="836" y="433"/>
                    <a:pt x="862" y="437"/>
                    <a:pt x="873" y="432"/>
                  </a:cubicBezTo>
                  <a:cubicBezTo>
                    <a:pt x="884" y="427"/>
                    <a:pt x="902" y="421"/>
                    <a:pt x="902" y="421"/>
                  </a:cubicBezTo>
                  <a:cubicBezTo>
                    <a:pt x="902" y="421"/>
                    <a:pt x="876" y="406"/>
                    <a:pt x="862" y="406"/>
                  </a:cubicBezTo>
                  <a:cubicBezTo>
                    <a:pt x="848" y="406"/>
                    <a:pt x="827" y="395"/>
                    <a:pt x="827" y="395"/>
                  </a:cubicBezTo>
                  <a:cubicBezTo>
                    <a:pt x="827" y="395"/>
                    <a:pt x="819" y="421"/>
                    <a:pt x="803" y="418"/>
                  </a:cubicBezTo>
                  <a:cubicBezTo>
                    <a:pt x="787" y="415"/>
                    <a:pt x="815" y="397"/>
                    <a:pt x="815" y="397"/>
                  </a:cubicBezTo>
                  <a:cubicBezTo>
                    <a:pt x="771" y="382"/>
                    <a:pt x="771" y="382"/>
                    <a:pt x="771" y="382"/>
                  </a:cubicBezTo>
                  <a:cubicBezTo>
                    <a:pt x="771" y="382"/>
                    <a:pt x="763" y="431"/>
                    <a:pt x="749" y="425"/>
                  </a:cubicBezTo>
                  <a:cubicBezTo>
                    <a:pt x="735" y="419"/>
                    <a:pt x="746" y="393"/>
                    <a:pt x="746" y="393"/>
                  </a:cubicBezTo>
                  <a:cubicBezTo>
                    <a:pt x="746" y="393"/>
                    <a:pt x="708" y="437"/>
                    <a:pt x="698" y="430"/>
                  </a:cubicBezTo>
                  <a:cubicBezTo>
                    <a:pt x="688" y="423"/>
                    <a:pt x="734" y="387"/>
                    <a:pt x="734" y="387"/>
                  </a:cubicBezTo>
                  <a:cubicBezTo>
                    <a:pt x="711" y="385"/>
                    <a:pt x="711" y="385"/>
                    <a:pt x="711" y="385"/>
                  </a:cubicBezTo>
                  <a:cubicBezTo>
                    <a:pt x="699" y="395"/>
                    <a:pt x="699" y="395"/>
                    <a:pt x="699" y="395"/>
                  </a:cubicBezTo>
                  <a:cubicBezTo>
                    <a:pt x="683" y="393"/>
                    <a:pt x="683" y="393"/>
                    <a:pt x="683" y="393"/>
                  </a:cubicBezTo>
                  <a:cubicBezTo>
                    <a:pt x="653" y="411"/>
                    <a:pt x="653" y="411"/>
                    <a:pt x="653" y="411"/>
                  </a:cubicBezTo>
                  <a:cubicBezTo>
                    <a:pt x="637" y="412"/>
                    <a:pt x="637" y="412"/>
                    <a:pt x="637" y="412"/>
                  </a:cubicBezTo>
                  <a:cubicBezTo>
                    <a:pt x="635" y="432"/>
                    <a:pt x="635" y="432"/>
                    <a:pt x="635" y="432"/>
                  </a:cubicBezTo>
                  <a:cubicBezTo>
                    <a:pt x="611" y="423"/>
                    <a:pt x="611" y="423"/>
                    <a:pt x="611" y="423"/>
                  </a:cubicBezTo>
                  <a:cubicBezTo>
                    <a:pt x="585" y="428"/>
                    <a:pt x="585" y="428"/>
                    <a:pt x="585" y="428"/>
                  </a:cubicBezTo>
                  <a:cubicBezTo>
                    <a:pt x="593" y="446"/>
                    <a:pt x="593" y="446"/>
                    <a:pt x="593" y="446"/>
                  </a:cubicBezTo>
                  <a:cubicBezTo>
                    <a:pt x="562" y="437"/>
                    <a:pt x="562" y="437"/>
                    <a:pt x="562" y="437"/>
                  </a:cubicBezTo>
                  <a:cubicBezTo>
                    <a:pt x="551" y="443"/>
                    <a:pt x="551" y="443"/>
                    <a:pt x="551" y="443"/>
                  </a:cubicBezTo>
                  <a:cubicBezTo>
                    <a:pt x="554" y="459"/>
                    <a:pt x="554" y="459"/>
                    <a:pt x="554" y="459"/>
                  </a:cubicBezTo>
                  <a:cubicBezTo>
                    <a:pt x="524" y="465"/>
                    <a:pt x="524" y="465"/>
                    <a:pt x="524" y="465"/>
                  </a:cubicBezTo>
                  <a:cubicBezTo>
                    <a:pt x="527" y="444"/>
                    <a:pt x="527" y="444"/>
                    <a:pt x="527" y="444"/>
                  </a:cubicBezTo>
                  <a:cubicBezTo>
                    <a:pt x="507" y="444"/>
                    <a:pt x="507" y="444"/>
                    <a:pt x="507" y="444"/>
                  </a:cubicBezTo>
                  <a:cubicBezTo>
                    <a:pt x="513" y="457"/>
                    <a:pt x="513" y="457"/>
                    <a:pt x="513" y="457"/>
                  </a:cubicBezTo>
                  <a:cubicBezTo>
                    <a:pt x="497" y="447"/>
                    <a:pt x="497" y="447"/>
                    <a:pt x="497" y="447"/>
                  </a:cubicBezTo>
                  <a:cubicBezTo>
                    <a:pt x="499" y="467"/>
                    <a:pt x="499" y="467"/>
                    <a:pt x="499" y="467"/>
                  </a:cubicBezTo>
                  <a:cubicBezTo>
                    <a:pt x="482" y="466"/>
                    <a:pt x="482" y="466"/>
                    <a:pt x="482" y="466"/>
                  </a:cubicBezTo>
                  <a:cubicBezTo>
                    <a:pt x="482" y="466"/>
                    <a:pt x="479" y="453"/>
                    <a:pt x="481" y="450"/>
                  </a:cubicBezTo>
                  <a:cubicBezTo>
                    <a:pt x="483" y="447"/>
                    <a:pt x="494" y="437"/>
                    <a:pt x="494" y="437"/>
                  </a:cubicBezTo>
                  <a:cubicBezTo>
                    <a:pt x="471" y="434"/>
                    <a:pt x="471" y="434"/>
                    <a:pt x="471" y="434"/>
                  </a:cubicBezTo>
                  <a:cubicBezTo>
                    <a:pt x="468" y="463"/>
                    <a:pt x="468" y="463"/>
                    <a:pt x="468" y="463"/>
                  </a:cubicBezTo>
                  <a:cubicBezTo>
                    <a:pt x="450" y="472"/>
                    <a:pt x="450" y="472"/>
                    <a:pt x="450" y="472"/>
                  </a:cubicBezTo>
                  <a:cubicBezTo>
                    <a:pt x="460" y="480"/>
                    <a:pt x="460" y="480"/>
                    <a:pt x="460" y="480"/>
                  </a:cubicBezTo>
                  <a:cubicBezTo>
                    <a:pt x="438" y="483"/>
                    <a:pt x="438" y="483"/>
                    <a:pt x="438" y="483"/>
                  </a:cubicBezTo>
                  <a:cubicBezTo>
                    <a:pt x="446" y="491"/>
                    <a:pt x="446" y="491"/>
                    <a:pt x="446" y="491"/>
                  </a:cubicBezTo>
                  <a:cubicBezTo>
                    <a:pt x="418" y="492"/>
                    <a:pt x="418" y="492"/>
                    <a:pt x="418" y="492"/>
                  </a:cubicBezTo>
                  <a:cubicBezTo>
                    <a:pt x="418" y="500"/>
                    <a:pt x="418" y="500"/>
                    <a:pt x="418" y="500"/>
                  </a:cubicBezTo>
                  <a:cubicBezTo>
                    <a:pt x="439" y="505"/>
                    <a:pt x="439" y="505"/>
                    <a:pt x="439" y="505"/>
                  </a:cubicBezTo>
                  <a:cubicBezTo>
                    <a:pt x="432" y="514"/>
                    <a:pt x="432" y="514"/>
                    <a:pt x="432" y="514"/>
                  </a:cubicBezTo>
                  <a:cubicBezTo>
                    <a:pt x="408" y="504"/>
                    <a:pt x="408" y="504"/>
                    <a:pt x="408" y="504"/>
                  </a:cubicBezTo>
                  <a:cubicBezTo>
                    <a:pt x="399" y="505"/>
                    <a:pt x="399" y="505"/>
                    <a:pt x="399" y="505"/>
                  </a:cubicBezTo>
                  <a:cubicBezTo>
                    <a:pt x="415" y="516"/>
                    <a:pt x="415" y="516"/>
                    <a:pt x="415" y="516"/>
                  </a:cubicBezTo>
                  <a:cubicBezTo>
                    <a:pt x="400" y="527"/>
                    <a:pt x="400" y="527"/>
                    <a:pt x="400" y="527"/>
                  </a:cubicBezTo>
                  <a:cubicBezTo>
                    <a:pt x="392" y="514"/>
                    <a:pt x="392" y="514"/>
                    <a:pt x="392" y="514"/>
                  </a:cubicBezTo>
                  <a:cubicBezTo>
                    <a:pt x="382" y="520"/>
                    <a:pt x="382" y="520"/>
                    <a:pt x="382" y="520"/>
                  </a:cubicBezTo>
                  <a:cubicBezTo>
                    <a:pt x="383" y="525"/>
                    <a:pt x="383" y="525"/>
                    <a:pt x="383" y="525"/>
                  </a:cubicBezTo>
                  <a:cubicBezTo>
                    <a:pt x="360" y="526"/>
                    <a:pt x="360" y="526"/>
                    <a:pt x="360" y="526"/>
                  </a:cubicBezTo>
                  <a:cubicBezTo>
                    <a:pt x="357" y="535"/>
                    <a:pt x="357" y="535"/>
                    <a:pt x="357" y="535"/>
                  </a:cubicBezTo>
                  <a:cubicBezTo>
                    <a:pt x="374" y="544"/>
                    <a:pt x="374" y="544"/>
                    <a:pt x="374" y="544"/>
                  </a:cubicBezTo>
                  <a:cubicBezTo>
                    <a:pt x="372" y="554"/>
                    <a:pt x="372" y="554"/>
                    <a:pt x="372" y="554"/>
                  </a:cubicBezTo>
                  <a:cubicBezTo>
                    <a:pt x="350" y="546"/>
                    <a:pt x="350" y="546"/>
                    <a:pt x="350" y="546"/>
                  </a:cubicBezTo>
                  <a:cubicBezTo>
                    <a:pt x="347" y="556"/>
                    <a:pt x="347" y="556"/>
                    <a:pt x="347" y="556"/>
                  </a:cubicBezTo>
                  <a:cubicBezTo>
                    <a:pt x="365" y="561"/>
                    <a:pt x="365" y="561"/>
                    <a:pt x="365" y="561"/>
                  </a:cubicBezTo>
                  <a:cubicBezTo>
                    <a:pt x="365" y="561"/>
                    <a:pt x="344" y="562"/>
                    <a:pt x="337" y="563"/>
                  </a:cubicBezTo>
                  <a:cubicBezTo>
                    <a:pt x="330" y="564"/>
                    <a:pt x="334" y="574"/>
                    <a:pt x="334" y="574"/>
                  </a:cubicBezTo>
                  <a:cubicBezTo>
                    <a:pt x="334" y="574"/>
                    <a:pt x="321" y="567"/>
                    <a:pt x="313" y="573"/>
                  </a:cubicBezTo>
                  <a:cubicBezTo>
                    <a:pt x="305" y="579"/>
                    <a:pt x="298" y="584"/>
                    <a:pt x="303" y="587"/>
                  </a:cubicBezTo>
                  <a:cubicBezTo>
                    <a:pt x="308" y="590"/>
                    <a:pt x="297" y="596"/>
                    <a:pt x="297" y="596"/>
                  </a:cubicBezTo>
                  <a:cubicBezTo>
                    <a:pt x="297" y="596"/>
                    <a:pt x="290" y="605"/>
                    <a:pt x="293" y="606"/>
                  </a:cubicBezTo>
                  <a:cubicBezTo>
                    <a:pt x="296" y="607"/>
                    <a:pt x="316" y="608"/>
                    <a:pt x="316" y="608"/>
                  </a:cubicBezTo>
                  <a:cubicBezTo>
                    <a:pt x="309" y="616"/>
                    <a:pt x="309" y="616"/>
                    <a:pt x="309" y="616"/>
                  </a:cubicBezTo>
                  <a:cubicBezTo>
                    <a:pt x="286" y="612"/>
                    <a:pt x="286" y="612"/>
                    <a:pt x="286" y="612"/>
                  </a:cubicBezTo>
                  <a:cubicBezTo>
                    <a:pt x="286" y="612"/>
                    <a:pt x="273" y="614"/>
                    <a:pt x="273" y="622"/>
                  </a:cubicBezTo>
                  <a:cubicBezTo>
                    <a:pt x="273" y="630"/>
                    <a:pt x="283" y="636"/>
                    <a:pt x="279" y="639"/>
                  </a:cubicBezTo>
                  <a:cubicBezTo>
                    <a:pt x="275" y="642"/>
                    <a:pt x="271" y="642"/>
                    <a:pt x="266" y="642"/>
                  </a:cubicBezTo>
                  <a:cubicBezTo>
                    <a:pt x="261" y="642"/>
                    <a:pt x="255" y="643"/>
                    <a:pt x="257" y="650"/>
                  </a:cubicBezTo>
                  <a:cubicBezTo>
                    <a:pt x="259" y="657"/>
                    <a:pt x="267" y="661"/>
                    <a:pt x="267" y="661"/>
                  </a:cubicBezTo>
                  <a:cubicBezTo>
                    <a:pt x="267" y="661"/>
                    <a:pt x="273" y="672"/>
                    <a:pt x="266" y="673"/>
                  </a:cubicBezTo>
                  <a:cubicBezTo>
                    <a:pt x="259" y="674"/>
                    <a:pt x="252" y="673"/>
                    <a:pt x="249" y="673"/>
                  </a:cubicBezTo>
                  <a:cubicBezTo>
                    <a:pt x="246" y="673"/>
                    <a:pt x="243" y="674"/>
                    <a:pt x="240" y="678"/>
                  </a:cubicBezTo>
                  <a:cubicBezTo>
                    <a:pt x="237" y="682"/>
                    <a:pt x="237" y="689"/>
                    <a:pt x="237" y="689"/>
                  </a:cubicBezTo>
                  <a:cubicBezTo>
                    <a:pt x="237" y="689"/>
                    <a:pt x="239" y="696"/>
                    <a:pt x="232" y="696"/>
                  </a:cubicBezTo>
                  <a:cubicBezTo>
                    <a:pt x="225" y="696"/>
                    <a:pt x="222" y="689"/>
                    <a:pt x="216" y="690"/>
                  </a:cubicBezTo>
                  <a:cubicBezTo>
                    <a:pt x="210" y="691"/>
                    <a:pt x="212" y="691"/>
                    <a:pt x="207" y="695"/>
                  </a:cubicBezTo>
                  <a:cubicBezTo>
                    <a:pt x="202" y="699"/>
                    <a:pt x="202" y="700"/>
                    <a:pt x="199" y="704"/>
                  </a:cubicBezTo>
                  <a:cubicBezTo>
                    <a:pt x="196" y="708"/>
                    <a:pt x="187" y="708"/>
                    <a:pt x="187" y="708"/>
                  </a:cubicBezTo>
                  <a:cubicBezTo>
                    <a:pt x="187" y="708"/>
                    <a:pt x="183" y="709"/>
                    <a:pt x="180" y="715"/>
                  </a:cubicBezTo>
                  <a:cubicBezTo>
                    <a:pt x="177" y="721"/>
                    <a:pt x="186" y="725"/>
                    <a:pt x="181" y="728"/>
                  </a:cubicBezTo>
                  <a:cubicBezTo>
                    <a:pt x="176" y="731"/>
                    <a:pt x="175" y="733"/>
                    <a:pt x="170" y="733"/>
                  </a:cubicBezTo>
                  <a:cubicBezTo>
                    <a:pt x="165" y="733"/>
                    <a:pt x="156" y="728"/>
                    <a:pt x="153" y="728"/>
                  </a:cubicBezTo>
                  <a:cubicBezTo>
                    <a:pt x="150" y="728"/>
                    <a:pt x="157" y="720"/>
                    <a:pt x="144" y="727"/>
                  </a:cubicBezTo>
                  <a:cubicBezTo>
                    <a:pt x="131" y="734"/>
                    <a:pt x="130" y="735"/>
                    <a:pt x="126" y="734"/>
                  </a:cubicBezTo>
                  <a:cubicBezTo>
                    <a:pt x="122" y="733"/>
                    <a:pt x="117" y="731"/>
                    <a:pt x="118" y="741"/>
                  </a:cubicBezTo>
                  <a:cubicBezTo>
                    <a:pt x="119" y="751"/>
                    <a:pt x="125" y="750"/>
                    <a:pt x="126" y="753"/>
                  </a:cubicBezTo>
                  <a:cubicBezTo>
                    <a:pt x="127" y="756"/>
                    <a:pt x="130" y="764"/>
                    <a:pt x="122" y="760"/>
                  </a:cubicBezTo>
                  <a:cubicBezTo>
                    <a:pt x="114" y="756"/>
                    <a:pt x="113" y="747"/>
                    <a:pt x="108" y="750"/>
                  </a:cubicBezTo>
                  <a:cubicBezTo>
                    <a:pt x="103" y="753"/>
                    <a:pt x="97" y="760"/>
                    <a:pt x="102" y="763"/>
                  </a:cubicBezTo>
                  <a:cubicBezTo>
                    <a:pt x="107" y="766"/>
                    <a:pt x="122" y="762"/>
                    <a:pt x="119" y="768"/>
                  </a:cubicBezTo>
                  <a:cubicBezTo>
                    <a:pt x="116" y="774"/>
                    <a:pt x="126" y="777"/>
                    <a:pt x="111" y="775"/>
                  </a:cubicBezTo>
                  <a:cubicBezTo>
                    <a:pt x="96" y="773"/>
                    <a:pt x="92" y="773"/>
                    <a:pt x="92" y="773"/>
                  </a:cubicBezTo>
                  <a:cubicBezTo>
                    <a:pt x="92" y="773"/>
                    <a:pt x="94" y="767"/>
                    <a:pt x="88" y="772"/>
                  </a:cubicBezTo>
                  <a:cubicBezTo>
                    <a:pt x="82" y="777"/>
                    <a:pt x="84" y="786"/>
                    <a:pt x="84" y="786"/>
                  </a:cubicBezTo>
                  <a:cubicBezTo>
                    <a:pt x="84" y="786"/>
                    <a:pt x="55" y="773"/>
                    <a:pt x="59" y="781"/>
                  </a:cubicBezTo>
                  <a:cubicBezTo>
                    <a:pt x="63" y="789"/>
                    <a:pt x="85" y="794"/>
                    <a:pt x="85" y="794"/>
                  </a:cubicBezTo>
                  <a:cubicBezTo>
                    <a:pt x="72" y="808"/>
                    <a:pt x="72" y="808"/>
                    <a:pt x="72" y="808"/>
                  </a:cubicBezTo>
                  <a:cubicBezTo>
                    <a:pt x="72" y="808"/>
                    <a:pt x="73" y="798"/>
                    <a:pt x="66" y="797"/>
                  </a:cubicBezTo>
                  <a:cubicBezTo>
                    <a:pt x="59" y="796"/>
                    <a:pt x="53" y="804"/>
                    <a:pt x="53" y="804"/>
                  </a:cubicBezTo>
                  <a:cubicBezTo>
                    <a:pt x="40" y="793"/>
                    <a:pt x="40" y="793"/>
                    <a:pt x="40" y="793"/>
                  </a:cubicBezTo>
                  <a:cubicBezTo>
                    <a:pt x="34" y="802"/>
                    <a:pt x="34" y="802"/>
                    <a:pt x="34" y="802"/>
                  </a:cubicBezTo>
                  <a:cubicBezTo>
                    <a:pt x="43" y="805"/>
                    <a:pt x="43" y="805"/>
                    <a:pt x="43" y="805"/>
                  </a:cubicBezTo>
                  <a:cubicBezTo>
                    <a:pt x="20" y="804"/>
                    <a:pt x="20" y="804"/>
                    <a:pt x="20" y="804"/>
                  </a:cubicBezTo>
                  <a:cubicBezTo>
                    <a:pt x="19" y="813"/>
                    <a:pt x="19" y="813"/>
                    <a:pt x="19" y="813"/>
                  </a:cubicBezTo>
                  <a:cubicBezTo>
                    <a:pt x="52" y="815"/>
                    <a:pt x="52" y="815"/>
                    <a:pt x="52" y="815"/>
                  </a:cubicBezTo>
                  <a:cubicBezTo>
                    <a:pt x="35" y="820"/>
                    <a:pt x="35" y="820"/>
                    <a:pt x="35" y="820"/>
                  </a:cubicBezTo>
                  <a:cubicBezTo>
                    <a:pt x="11" y="814"/>
                    <a:pt x="11" y="814"/>
                    <a:pt x="11" y="814"/>
                  </a:cubicBezTo>
                  <a:cubicBezTo>
                    <a:pt x="11" y="814"/>
                    <a:pt x="3" y="821"/>
                    <a:pt x="3" y="827"/>
                  </a:cubicBezTo>
                  <a:cubicBezTo>
                    <a:pt x="3" y="833"/>
                    <a:pt x="21" y="834"/>
                    <a:pt x="21" y="834"/>
                  </a:cubicBezTo>
                  <a:cubicBezTo>
                    <a:pt x="10" y="839"/>
                    <a:pt x="10" y="839"/>
                    <a:pt x="10" y="839"/>
                  </a:cubicBezTo>
                  <a:cubicBezTo>
                    <a:pt x="10" y="839"/>
                    <a:pt x="1" y="846"/>
                    <a:pt x="10" y="847"/>
                  </a:cubicBezTo>
                  <a:cubicBezTo>
                    <a:pt x="19" y="848"/>
                    <a:pt x="42" y="848"/>
                    <a:pt x="42" y="848"/>
                  </a:cubicBezTo>
                  <a:cubicBezTo>
                    <a:pt x="52" y="854"/>
                    <a:pt x="52" y="854"/>
                    <a:pt x="52" y="854"/>
                  </a:cubicBezTo>
                  <a:cubicBezTo>
                    <a:pt x="63" y="846"/>
                    <a:pt x="63" y="846"/>
                    <a:pt x="63" y="846"/>
                  </a:cubicBezTo>
                  <a:cubicBezTo>
                    <a:pt x="71" y="854"/>
                    <a:pt x="71" y="854"/>
                    <a:pt x="71" y="854"/>
                  </a:cubicBezTo>
                  <a:cubicBezTo>
                    <a:pt x="89" y="845"/>
                    <a:pt x="89" y="845"/>
                    <a:pt x="89" y="845"/>
                  </a:cubicBezTo>
                  <a:cubicBezTo>
                    <a:pt x="89" y="845"/>
                    <a:pt x="86" y="858"/>
                    <a:pt x="80" y="858"/>
                  </a:cubicBezTo>
                  <a:cubicBezTo>
                    <a:pt x="74" y="858"/>
                    <a:pt x="62" y="857"/>
                    <a:pt x="62" y="857"/>
                  </a:cubicBezTo>
                  <a:cubicBezTo>
                    <a:pt x="44" y="858"/>
                    <a:pt x="44" y="858"/>
                    <a:pt x="44" y="858"/>
                  </a:cubicBezTo>
                  <a:cubicBezTo>
                    <a:pt x="44" y="858"/>
                    <a:pt x="28" y="856"/>
                    <a:pt x="25" y="856"/>
                  </a:cubicBezTo>
                  <a:cubicBezTo>
                    <a:pt x="22" y="856"/>
                    <a:pt x="0" y="858"/>
                    <a:pt x="0" y="858"/>
                  </a:cubicBezTo>
                  <a:cubicBezTo>
                    <a:pt x="0" y="858"/>
                    <a:pt x="2" y="870"/>
                    <a:pt x="7" y="872"/>
                  </a:cubicBezTo>
                  <a:cubicBezTo>
                    <a:pt x="12" y="874"/>
                    <a:pt x="20" y="874"/>
                    <a:pt x="20" y="874"/>
                  </a:cubicBezTo>
                  <a:cubicBezTo>
                    <a:pt x="20" y="874"/>
                    <a:pt x="7" y="884"/>
                    <a:pt x="13" y="891"/>
                  </a:cubicBezTo>
                  <a:cubicBezTo>
                    <a:pt x="19" y="898"/>
                    <a:pt x="29" y="899"/>
                    <a:pt x="29" y="899"/>
                  </a:cubicBezTo>
                  <a:cubicBezTo>
                    <a:pt x="47" y="888"/>
                    <a:pt x="47" y="888"/>
                    <a:pt x="47" y="888"/>
                  </a:cubicBezTo>
                  <a:cubicBezTo>
                    <a:pt x="65" y="884"/>
                    <a:pt x="65" y="884"/>
                    <a:pt x="65" y="884"/>
                  </a:cubicBezTo>
                  <a:cubicBezTo>
                    <a:pt x="59" y="898"/>
                    <a:pt x="59" y="898"/>
                    <a:pt x="59" y="898"/>
                  </a:cubicBezTo>
                  <a:cubicBezTo>
                    <a:pt x="49" y="895"/>
                    <a:pt x="49" y="895"/>
                    <a:pt x="49" y="895"/>
                  </a:cubicBezTo>
                  <a:cubicBezTo>
                    <a:pt x="43" y="907"/>
                    <a:pt x="43" y="907"/>
                    <a:pt x="43" y="907"/>
                  </a:cubicBezTo>
                  <a:cubicBezTo>
                    <a:pt x="43" y="907"/>
                    <a:pt x="13" y="901"/>
                    <a:pt x="17" y="908"/>
                  </a:cubicBezTo>
                  <a:cubicBezTo>
                    <a:pt x="21" y="915"/>
                    <a:pt x="30" y="918"/>
                    <a:pt x="30" y="918"/>
                  </a:cubicBezTo>
                  <a:cubicBezTo>
                    <a:pt x="14" y="926"/>
                    <a:pt x="14" y="926"/>
                    <a:pt x="14" y="926"/>
                  </a:cubicBezTo>
                  <a:cubicBezTo>
                    <a:pt x="2" y="926"/>
                    <a:pt x="2" y="926"/>
                    <a:pt x="2" y="926"/>
                  </a:cubicBezTo>
                  <a:cubicBezTo>
                    <a:pt x="2" y="926"/>
                    <a:pt x="4" y="938"/>
                    <a:pt x="7" y="938"/>
                  </a:cubicBezTo>
                  <a:cubicBezTo>
                    <a:pt x="10" y="938"/>
                    <a:pt x="42" y="939"/>
                    <a:pt x="42" y="939"/>
                  </a:cubicBezTo>
                  <a:cubicBezTo>
                    <a:pt x="33" y="953"/>
                    <a:pt x="33" y="953"/>
                    <a:pt x="33" y="953"/>
                  </a:cubicBezTo>
                  <a:cubicBezTo>
                    <a:pt x="41" y="955"/>
                    <a:pt x="41" y="955"/>
                    <a:pt x="41" y="955"/>
                  </a:cubicBezTo>
                  <a:cubicBezTo>
                    <a:pt x="36" y="967"/>
                    <a:pt x="36" y="967"/>
                    <a:pt x="36" y="967"/>
                  </a:cubicBezTo>
                  <a:cubicBezTo>
                    <a:pt x="36" y="967"/>
                    <a:pt x="10" y="954"/>
                    <a:pt x="11" y="962"/>
                  </a:cubicBezTo>
                  <a:cubicBezTo>
                    <a:pt x="12" y="970"/>
                    <a:pt x="23" y="981"/>
                    <a:pt x="23" y="981"/>
                  </a:cubicBezTo>
                  <a:cubicBezTo>
                    <a:pt x="55" y="995"/>
                    <a:pt x="55" y="995"/>
                    <a:pt x="55" y="995"/>
                  </a:cubicBezTo>
                  <a:cubicBezTo>
                    <a:pt x="55" y="995"/>
                    <a:pt x="48" y="1000"/>
                    <a:pt x="55" y="1003"/>
                  </a:cubicBezTo>
                  <a:cubicBezTo>
                    <a:pt x="62" y="1006"/>
                    <a:pt x="83" y="1001"/>
                    <a:pt x="83" y="1001"/>
                  </a:cubicBezTo>
                  <a:cubicBezTo>
                    <a:pt x="83" y="1001"/>
                    <a:pt x="86" y="1010"/>
                    <a:pt x="103" y="1004"/>
                  </a:cubicBezTo>
                  <a:cubicBezTo>
                    <a:pt x="120" y="998"/>
                    <a:pt x="148" y="973"/>
                    <a:pt x="148" y="973"/>
                  </a:cubicBezTo>
                  <a:cubicBezTo>
                    <a:pt x="172" y="954"/>
                    <a:pt x="172" y="954"/>
                    <a:pt x="172" y="954"/>
                  </a:cubicBezTo>
                  <a:cubicBezTo>
                    <a:pt x="172" y="954"/>
                    <a:pt x="183" y="959"/>
                    <a:pt x="193" y="950"/>
                  </a:cubicBezTo>
                  <a:cubicBezTo>
                    <a:pt x="203" y="941"/>
                    <a:pt x="193" y="922"/>
                    <a:pt x="193" y="922"/>
                  </a:cubicBezTo>
                  <a:cubicBezTo>
                    <a:pt x="205" y="920"/>
                    <a:pt x="205" y="920"/>
                    <a:pt x="205" y="920"/>
                  </a:cubicBezTo>
                  <a:cubicBezTo>
                    <a:pt x="205" y="920"/>
                    <a:pt x="192" y="937"/>
                    <a:pt x="207" y="942"/>
                  </a:cubicBezTo>
                  <a:cubicBezTo>
                    <a:pt x="222" y="947"/>
                    <a:pt x="233" y="949"/>
                    <a:pt x="233" y="949"/>
                  </a:cubicBezTo>
                  <a:cubicBezTo>
                    <a:pt x="247" y="962"/>
                    <a:pt x="247" y="962"/>
                    <a:pt x="247" y="962"/>
                  </a:cubicBezTo>
                  <a:cubicBezTo>
                    <a:pt x="247" y="962"/>
                    <a:pt x="253" y="951"/>
                    <a:pt x="255" y="946"/>
                  </a:cubicBezTo>
                  <a:cubicBezTo>
                    <a:pt x="257" y="941"/>
                    <a:pt x="251" y="940"/>
                    <a:pt x="248" y="932"/>
                  </a:cubicBezTo>
                  <a:cubicBezTo>
                    <a:pt x="245" y="924"/>
                    <a:pt x="254" y="921"/>
                    <a:pt x="254" y="921"/>
                  </a:cubicBezTo>
                  <a:cubicBezTo>
                    <a:pt x="254" y="921"/>
                    <a:pt x="254" y="917"/>
                    <a:pt x="252" y="911"/>
                  </a:cubicBezTo>
                  <a:cubicBezTo>
                    <a:pt x="250" y="905"/>
                    <a:pt x="264" y="911"/>
                    <a:pt x="269" y="911"/>
                  </a:cubicBezTo>
                  <a:cubicBezTo>
                    <a:pt x="274" y="911"/>
                    <a:pt x="277" y="906"/>
                    <a:pt x="277" y="906"/>
                  </a:cubicBezTo>
                  <a:cubicBezTo>
                    <a:pt x="277" y="889"/>
                    <a:pt x="277" y="889"/>
                    <a:pt x="277" y="889"/>
                  </a:cubicBezTo>
                  <a:cubicBezTo>
                    <a:pt x="284" y="889"/>
                    <a:pt x="284" y="889"/>
                    <a:pt x="284" y="889"/>
                  </a:cubicBezTo>
                  <a:cubicBezTo>
                    <a:pt x="284" y="889"/>
                    <a:pt x="280" y="880"/>
                    <a:pt x="277" y="877"/>
                  </a:cubicBezTo>
                  <a:cubicBezTo>
                    <a:pt x="274" y="874"/>
                    <a:pt x="268" y="857"/>
                    <a:pt x="268" y="857"/>
                  </a:cubicBezTo>
                  <a:cubicBezTo>
                    <a:pt x="283" y="854"/>
                    <a:pt x="283" y="854"/>
                    <a:pt x="283" y="854"/>
                  </a:cubicBezTo>
                  <a:cubicBezTo>
                    <a:pt x="283" y="854"/>
                    <a:pt x="290" y="848"/>
                    <a:pt x="292" y="841"/>
                  </a:cubicBezTo>
                  <a:cubicBezTo>
                    <a:pt x="294" y="834"/>
                    <a:pt x="275" y="828"/>
                    <a:pt x="275" y="828"/>
                  </a:cubicBezTo>
                  <a:cubicBezTo>
                    <a:pt x="275" y="828"/>
                    <a:pt x="267" y="821"/>
                    <a:pt x="266" y="814"/>
                  </a:cubicBezTo>
                  <a:cubicBezTo>
                    <a:pt x="265" y="807"/>
                    <a:pt x="271" y="800"/>
                    <a:pt x="272" y="795"/>
                  </a:cubicBezTo>
                  <a:cubicBezTo>
                    <a:pt x="273" y="790"/>
                    <a:pt x="262" y="783"/>
                    <a:pt x="262" y="783"/>
                  </a:cubicBezTo>
                  <a:cubicBezTo>
                    <a:pt x="262" y="783"/>
                    <a:pt x="256" y="775"/>
                    <a:pt x="254" y="770"/>
                  </a:cubicBezTo>
                  <a:cubicBezTo>
                    <a:pt x="252" y="765"/>
                    <a:pt x="261" y="763"/>
                    <a:pt x="267" y="757"/>
                  </a:cubicBezTo>
                  <a:cubicBezTo>
                    <a:pt x="273" y="751"/>
                    <a:pt x="255" y="751"/>
                    <a:pt x="255" y="748"/>
                  </a:cubicBezTo>
                  <a:cubicBezTo>
                    <a:pt x="255" y="745"/>
                    <a:pt x="261" y="740"/>
                    <a:pt x="261" y="740"/>
                  </a:cubicBezTo>
                  <a:cubicBezTo>
                    <a:pt x="266" y="734"/>
                    <a:pt x="266" y="734"/>
                    <a:pt x="266" y="734"/>
                  </a:cubicBezTo>
                  <a:cubicBezTo>
                    <a:pt x="266" y="734"/>
                    <a:pt x="272" y="729"/>
                    <a:pt x="279" y="724"/>
                  </a:cubicBezTo>
                  <a:cubicBezTo>
                    <a:pt x="286" y="719"/>
                    <a:pt x="301" y="707"/>
                    <a:pt x="301" y="707"/>
                  </a:cubicBezTo>
                  <a:cubicBezTo>
                    <a:pt x="301" y="707"/>
                    <a:pt x="328" y="712"/>
                    <a:pt x="332" y="703"/>
                  </a:cubicBezTo>
                  <a:cubicBezTo>
                    <a:pt x="336" y="694"/>
                    <a:pt x="315" y="684"/>
                    <a:pt x="315" y="684"/>
                  </a:cubicBezTo>
                  <a:cubicBezTo>
                    <a:pt x="315" y="684"/>
                    <a:pt x="324" y="678"/>
                    <a:pt x="329" y="674"/>
                  </a:cubicBezTo>
                  <a:cubicBezTo>
                    <a:pt x="334" y="670"/>
                    <a:pt x="344" y="658"/>
                    <a:pt x="344" y="658"/>
                  </a:cubicBezTo>
                  <a:cubicBezTo>
                    <a:pt x="348" y="629"/>
                    <a:pt x="348" y="629"/>
                    <a:pt x="348" y="629"/>
                  </a:cubicBezTo>
                  <a:cubicBezTo>
                    <a:pt x="351" y="624"/>
                    <a:pt x="351" y="624"/>
                    <a:pt x="351" y="624"/>
                  </a:cubicBezTo>
                  <a:cubicBezTo>
                    <a:pt x="349" y="608"/>
                    <a:pt x="349" y="608"/>
                    <a:pt x="349" y="608"/>
                  </a:cubicBezTo>
                  <a:cubicBezTo>
                    <a:pt x="363" y="615"/>
                    <a:pt x="363" y="615"/>
                    <a:pt x="363" y="615"/>
                  </a:cubicBezTo>
                  <a:cubicBezTo>
                    <a:pt x="363" y="615"/>
                    <a:pt x="372" y="610"/>
                    <a:pt x="379" y="608"/>
                  </a:cubicBezTo>
                  <a:cubicBezTo>
                    <a:pt x="386" y="606"/>
                    <a:pt x="372" y="592"/>
                    <a:pt x="372" y="592"/>
                  </a:cubicBezTo>
                  <a:cubicBezTo>
                    <a:pt x="386" y="591"/>
                    <a:pt x="386" y="591"/>
                    <a:pt x="386" y="591"/>
                  </a:cubicBezTo>
                  <a:cubicBezTo>
                    <a:pt x="386" y="591"/>
                    <a:pt x="388" y="584"/>
                    <a:pt x="394" y="579"/>
                  </a:cubicBezTo>
                  <a:cubicBezTo>
                    <a:pt x="400" y="574"/>
                    <a:pt x="405" y="573"/>
                    <a:pt x="405" y="573"/>
                  </a:cubicBezTo>
                  <a:cubicBezTo>
                    <a:pt x="410" y="563"/>
                    <a:pt x="410" y="563"/>
                    <a:pt x="410" y="563"/>
                  </a:cubicBezTo>
                  <a:cubicBezTo>
                    <a:pt x="410" y="563"/>
                    <a:pt x="399" y="555"/>
                    <a:pt x="398" y="551"/>
                  </a:cubicBezTo>
                  <a:cubicBezTo>
                    <a:pt x="397" y="547"/>
                    <a:pt x="414" y="539"/>
                    <a:pt x="414" y="539"/>
                  </a:cubicBezTo>
                  <a:cubicBezTo>
                    <a:pt x="423" y="529"/>
                    <a:pt x="423" y="529"/>
                    <a:pt x="423" y="529"/>
                  </a:cubicBezTo>
                  <a:cubicBezTo>
                    <a:pt x="449" y="525"/>
                    <a:pt x="449" y="525"/>
                    <a:pt x="449" y="525"/>
                  </a:cubicBezTo>
                  <a:cubicBezTo>
                    <a:pt x="449" y="525"/>
                    <a:pt x="464" y="525"/>
                    <a:pt x="467" y="520"/>
                  </a:cubicBezTo>
                  <a:cubicBezTo>
                    <a:pt x="470" y="515"/>
                    <a:pt x="460" y="504"/>
                    <a:pt x="468" y="498"/>
                  </a:cubicBezTo>
                  <a:cubicBezTo>
                    <a:pt x="476" y="492"/>
                    <a:pt x="476" y="505"/>
                    <a:pt x="476" y="505"/>
                  </a:cubicBezTo>
                  <a:cubicBezTo>
                    <a:pt x="495" y="501"/>
                    <a:pt x="495" y="501"/>
                    <a:pt x="495" y="501"/>
                  </a:cubicBezTo>
                  <a:cubicBezTo>
                    <a:pt x="508" y="505"/>
                    <a:pt x="508" y="505"/>
                    <a:pt x="508" y="505"/>
                  </a:cubicBezTo>
                  <a:cubicBezTo>
                    <a:pt x="517" y="505"/>
                    <a:pt x="517" y="505"/>
                    <a:pt x="517" y="505"/>
                  </a:cubicBezTo>
                  <a:cubicBezTo>
                    <a:pt x="517" y="505"/>
                    <a:pt x="528" y="511"/>
                    <a:pt x="536" y="509"/>
                  </a:cubicBezTo>
                  <a:cubicBezTo>
                    <a:pt x="544" y="507"/>
                    <a:pt x="531" y="501"/>
                    <a:pt x="531" y="496"/>
                  </a:cubicBezTo>
                  <a:cubicBezTo>
                    <a:pt x="531" y="491"/>
                    <a:pt x="538" y="494"/>
                    <a:pt x="538" y="494"/>
                  </a:cubicBezTo>
                  <a:cubicBezTo>
                    <a:pt x="537" y="480"/>
                    <a:pt x="537" y="480"/>
                    <a:pt x="537" y="480"/>
                  </a:cubicBezTo>
                  <a:cubicBezTo>
                    <a:pt x="557" y="481"/>
                    <a:pt x="557" y="481"/>
                    <a:pt x="557" y="481"/>
                  </a:cubicBezTo>
                  <a:cubicBezTo>
                    <a:pt x="555" y="479"/>
                    <a:pt x="554" y="478"/>
                    <a:pt x="554" y="478"/>
                  </a:cubicBezTo>
                  <a:cubicBezTo>
                    <a:pt x="556" y="473"/>
                    <a:pt x="556" y="473"/>
                    <a:pt x="556" y="473"/>
                  </a:cubicBezTo>
                  <a:cubicBezTo>
                    <a:pt x="568" y="478"/>
                    <a:pt x="568" y="478"/>
                    <a:pt x="568" y="478"/>
                  </a:cubicBezTo>
                  <a:cubicBezTo>
                    <a:pt x="570" y="469"/>
                    <a:pt x="570" y="469"/>
                    <a:pt x="570" y="469"/>
                  </a:cubicBezTo>
                  <a:cubicBezTo>
                    <a:pt x="570" y="469"/>
                    <a:pt x="577" y="466"/>
                    <a:pt x="581" y="466"/>
                  </a:cubicBezTo>
                  <a:cubicBezTo>
                    <a:pt x="585" y="466"/>
                    <a:pt x="594" y="480"/>
                    <a:pt x="594" y="480"/>
                  </a:cubicBezTo>
                  <a:cubicBezTo>
                    <a:pt x="603" y="481"/>
                    <a:pt x="603" y="481"/>
                    <a:pt x="603" y="481"/>
                  </a:cubicBezTo>
                  <a:cubicBezTo>
                    <a:pt x="603" y="481"/>
                    <a:pt x="604" y="491"/>
                    <a:pt x="618" y="492"/>
                  </a:cubicBezTo>
                  <a:cubicBezTo>
                    <a:pt x="632" y="493"/>
                    <a:pt x="632" y="494"/>
                    <a:pt x="632" y="494"/>
                  </a:cubicBezTo>
                  <a:cubicBezTo>
                    <a:pt x="632" y="494"/>
                    <a:pt x="632" y="494"/>
                    <a:pt x="642" y="497"/>
                  </a:cubicBezTo>
                  <a:cubicBezTo>
                    <a:pt x="652" y="500"/>
                    <a:pt x="661" y="492"/>
                    <a:pt x="661" y="492"/>
                  </a:cubicBezTo>
                  <a:cubicBezTo>
                    <a:pt x="661" y="492"/>
                    <a:pt x="672" y="488"/>
                    <a:pt x="677" y="489"/>
                  </a:cubicBezTo>
                  <a:cubicBezTo>
                    <a:pt x="682" y="490"/>
                    <a:pt x="694" y="498"/>
                    <a:pt x="702" y="498"/>
                  </a:cubicBezTo>
                  <a:cubicBezTo>
                    <a:pt x="710" y="498"/>
                    <a:pt x="704" y="488"/>
                    <a:pt x="711" y="483"/>
                  </a:cubicBezTo>
                  <a:cubicBezTo>
                    <a:pt x="718" y="478"/>
                    <a:pt x="727" y="483"/>
                    <a:pt x="727" y="483"/>
                  </a:cubicBezTo>
                  <a:cubicBezTo>
                    <a:pt x="727" y="483"/>
                    <a:pt x="728" y="467"/>
                    <a:pt x="727" y="463"/>
                  </a:cubicBezTo>
                  <a:cubicBezTo>
                    <a:pt x="726" y="459"/>
                    <a:pt x="730" y="446"/>
                    <a:pt x="730" y="446"/>
                  </a:cubicBezTo>
                  <a:cubicBezTo>
                    <a:pt x="730" y="446"/>
                    <a:pt x="747" y="437"/>
                    <a:pt x="752" y="438"/>
                  </a:cubicBezTo>
                  <a:cubicBezTo>
                    <a:pt x="757" y="439"/>
                    <a:pt x="768" y="440"/>
                    <a:pt x="768" y="440"/>
                  </a:cubicBezTo>
                  <a:cubicBezTo>
                    <a:pt x="768" y="440"/>
                    <a:pt x="779" y="433"/>
                    <a:pt x="794" y="434"/>
                  </a:cubicBezTo>
                  <a:cubicBezTo>
                    <a:pt x="809" y="435"/>
                    <a:pt x="802" y="441"/>
                    <a:pt x="802" y="441"/>
                  </a:cubicBezTo>
                  <a:cubicBezTo>
                    <a:pt x="825" y="446"/>
                    <a:pt x="825" y="446"/>
                    <a:pt x="825" y="446"/>
                  </a:cubicBezTo>
                  <a:cubicBezTo>
                    <a:pt x="825" y="446"/>
                    <a:pt x="839" y="447"/>
                    <a:pt x="843" y="464"/>
                  </a:cubicBezTo>
                  <a:cubicBezTo>
                    <a:pt x="847" y="481"/>
                    <a:pt x="834" y="469"/>
                    <a:pt x="834" y="469"/>
                  </a:cubicBezTo>
                  <a:cubicBezTo>
                    <a:pt x="832" y="477"/>
                    <a:pt x="832" y="477"/>
                    <a:pt x="832" y="477"/>
                  </a:cubicBezTo>
                  <a:cubicBezTo>
                    <a:pt x="836" y="479"/>
                    <a:pt x="840" y="480"/>
                    <a:pt x="845" y="480"/>
                  </a:cubicBezTo>
                  <a:cubicBezTo>
                    <a:pt x="854" y="479"/>
                    <a:pt x="855" y="465"/>
                    <a:pt x="855" y="465"/>
                  </a:cubicBezTo>
                  <a:cubicBezTo>
                    <a:pt x="870" y="464"/>
                    <a:pt x="870" y="464"/>
                    <a:pt x="870" y="464"/>
                  </a:cubicBezTo>
                  <a:cubicBezTo>
                    <a:pt x="874" y="456"/>
                    <a:pt x="874" y="456"/>
                    <a:pt x="874" y="456"/>
                  </a:cubicBezTo>
                  <a:cubicBezTo>
                    <a:pt x="874" y="456"/>
                    <a:pt x="873" y="459"/>
                    <a:pt x="891" y="456"/>
                  </a:cubicBezTo>
                  <a:cubicBezTo>
                    <a:pt x="899" y="455"/>
                    <a:pt x="903" y="451"/>
                    <a:pt x="905" y="448"/>
                  </a:cubicBezTo>
                  <a:lnTo>
                    <a:pt x="901" y="448"/>
                  </a:lnTo>
                  <a:close/>
                  <a:moveTo>
                    <a:pt x="372" y="489"/>
                  </a:moveTo>
                  <a:cubicBezTo>
                    <a:pt x="357" y="498"/>
                    <a:pt x="357" y="498"/>
                    <a:pt x="357" y="498"/>
                  </a:cubicBezTo>
                  <a:cubicBezTo>
                    <a:pt x="362" y="511"/>
                    <a:pt x="362" y="511"/>
                    <a:pt x="362" y="511"/>
                  </a:cubicBezTo>
                  <a:cubicBezTo>
                    <a:pt x="380" y="512"/>
                    <a:pt x="380" y="512"/>
                    <a:pt x="380" y="512"/>
                  </a:cubicBezTo>
                  <a:cubicBezTo>
                    <a:pt x="376" y="499"/>
                    <a:pt x="376" y="499"/>
                    <a:pt x="376" y="499"/>
                  </a:cubicBezTo>
                  <a:lnTo>
                    <a:pt x="372" y="489"/>
                  </a:lnTo>
                  <a:close/>
                  <a:moveTo>
                    <a:pt x="346" y="483"/>
                  </a:moveTo>
                  <a:cubicBezTo>
                    <a:pt x="335" y="487"/>
                    <a:pt x="339" y="504"/>
                    <a:pt x="339" y="504"/>
                  </a:cubicBezTo>
                  <a:cubicBezTo>
                    <a:pt x="351" y="516"/>
                    <a:pt x="351" y="516"/>
                    <a:pt x="351" y="516"/>
                  </a:cubicBezTo>
                  <a:cubicBezTo>
                    <a:pt x="351" y="516"/>
                    <a:pt x="357" y="479"/>
                    <a:pt x="346" y="483"/>
                  </a:cubicBezTo>
                  <a:close/>
                  <a:moveTo>
                    <a:pt x="403" y="498"/>
                  </a:moveTo>
                  <a:cubicBezTo>
                    <a:pt x="412" y="493"/>
                    <a:pt x="427" y="490"/>
                    <a:pt x="408" y="486"/>
                  </a:cubicBezTo>
                  <a:cubicBezTo>
                    <a:pt x="389" y="483"/>
                    <a:pt x="380" y="494"/>
                    <a:pt x="380" y="494"/>
                  </a:cubicBezTo>
                  <a:cubicBezTo>
                    <a:pt x="386" y="501"/>
                    <a:pt x="386" y="501"/>
                    <a:pt x="386" y="501"/>
                  </a:cubicBezTo>
                  <a:lnTo>
                    <a:pt x="403" y="498"/>
                  </a:ln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56" name="Freeform 79"/>
            <p:cNvSpPr>
              <a:spLocks noEditPoints="1"/>
            </p:cNvSpPr>
            <p:nvPr/>
          </p:nvSpPr>
          <p:spPr bwMode="auto">
            <a:xfrm>
              <a:off x="3969544" y="2578894"/>
              <a:ext cx="248841" cy="160735"/>
            </a:xfrm>
            <a:custGeom>
              <a:avLst/>
              <a:gdLst>
                <a:gd name="T0" fmla="*/ 2147483647 w 591"/>
                <a:gd name="T1" fmla="*/ 2147483647 h 413"/>
                <a:gd name="T2" fmla="*/ 2147483647 w 591"/>
                <a:gd name="T3" fmla="*/ 2147483647 h 413"/>
                <a:gd name="T4" fmla="*/ 2147483647 w 591"/>
                <a:gd name="T5" fmla="*/ 2147483647 h 413"/>
                <a:gd name="T6" fmla="*/ 2147483647 w 591"/>
                <a:gd name="T7" fmla="*/ 2147483647 h 413"/>
                <a:gd name="T8" fmla="*/ 2147483647 w 591"/>
                <a:gd name="T9" fmla="*/ 2147483647 h 413"/>
                <a:gd name="T10" fmla="*/ 2147483647 w 591"/>
                <a:gd name="T11" fmla="*/ 2147483647 h 413"/>
                <a:gd name="T12" fmla="*/ 2147483647 w 591"/>
                <a:gd name="T13" fmla="*/ 2147483647 h 413"/>
                <a:gd name="T14" fmla="*/ 2147483647 w 591"/>
                <a:gd name="T15" fmla="*/ 2147483647 h 413"/>
                <a:gd name="T16" fmla="*/ 2147483647 w 591"/>
                <a:gd name="T17" fmla="*/ 2147483647 h 413"/>
                <a:gd name="T18" fmla="*/ 2147483647 w 591"/>
                <a:gd name="T19" fmla="*/ 2147483647 h 413"/>
                <a:gd name="T20" fmla="*/ 2147483647 w 591"/>
                <a:gd name="T21" fmla="*/ 2147483647 h 413"/>
                <a:gd name="T22" fmla="*/ 2147483647 w 591"/>
                <a:gd name="T23" fmla="*/ 2147483647 h 413"/>
                <a:gd name="T24" fmla="*/ 2147483647 w 591"/>
                <a:gd name="T25" fmla="*/ 2147483647 h 413"/>
                <a:gd name="T26" fmla="*/ 2147483647 w 591"/>
                <a:gd name="T27" fmla="*/ 2147483647 h 413"/>
                <a:gd name="T28" fmla="*/ 2147483647 w 591"/>
                <a:gd name="T29" fmla="*/ 2147483647 h 413"/>
                <a:gd name="T30" fmla="*/ 2147483647 w 591"/>
                <a:gd name="T31" fmla="*/ 2147483647 h 413"/>
                <a:gd name="T32" fmla="*/ 2147483647 w 591"/>
                <a:gd name="T33" fmla="*/ 2147483647 h 413"/>
                <a:gd name="T34" fmla="*/ 2147483647 w 591"/>
                <a:gd name="T35" fmla="*/ 2147483647 h 413"/>
                <a:gd name="T36" fmla="*/ 2147483647 w 591"/>
                <a:gd name="T37" fmla="*/ 2147483647 h 413"/>
                <a:gd name="T38" fmla="*/ 2147483647 w 591"/>
                <a:gd name="T39" fmla="*/ 2147483647 h 413"/>
                <a:gd name="T40" fmla="*/ 2147483647 w 591"/>
                <a:gd name="T41" fmla="*/ 2147483647 h 413"/>
                <a:gd name="T42" fmla="*/ 2147483647 w 591"/>
                <a:gd name="T43" fmla="*/ 2147483647 h 413"/>
                <a:gd name="T44" fmla="*/ 2147483647 w 591"/>
                <a:gd name="T45" fmla="*/ 2147483647 h 413"/>
                <a:gd name="T46" fmla="*/ 2147483647 w 591"/>
                <a:gd name="T47" fmla="*/ 2147483647 h 413"/>
                <a:gd name="T48" fmla="*/ 2147483647 w 591"/>
                <a:gd name="T49" fmla="*/ 2147483647 h 413"/>
                <a:gd name="T50" fmla="*/ 2147483647 w 591"/>
                <a:gd name="T51" fmla="*/ 2147483647 h 413"/>
                <a:gd name="T52" fmla="*/ 2147483647 w 591"/>
                <a:gd name="T53" fmla="*/ 2147483647 h 413"/>
                <a:gd name="T54" fmla="*/ 2147483647 w 591"/>
                <a:gd name="T55" fmla="*/ 2147483647 h 413"/>
                <a:gd name="T56" fmla="*/ 2147483647 w 591"/>
                <a:gd name="T57" fmla="*/ 2147483647 h 413"/>
                <a:gd name="T58" fmla="*/ 2147483647 w 591"/>
                <a:gd name="T59" fmla="*/ 2147483647 h 413"/>
                <a:gd name="T60" fmla="*/ 2147483647 w 591"/>
                <a:gd name="T61" fmla="*/ 2147483647 h 413"/>
                <a:gd name="T62" fmla="*/ 2147483647 w 591"/>
                <a:gd name="T63" fmla="*/ 2147483647 h 413"/>
                <a:gd name="T64" fmla="*/ 2147483647 w 591"/>
                <a:gd name="T65" fmla="*/ 2147483647 h 413"/>
                <a:gd name="T66" fmla="*/ 2147483647 w 591"/>
                <a:gd name="T67" fmla="*/ 2147483647 h 413"/>
                <a:gd name="T68" fmla="*/ 2147483647 w 591"/>
                <a:gd name="T69" fmla="*/ 2147483647 h 413"/>
                <a:gd name="T70" fmla="*/ 2147483647 w 591"/>
                <a:gd name="T71" fmla="*/ 2147483647 h 413"/>
                <a:gd name="T72" fmla="*/ 2147483647 w 591"/>
                <a:gd name="T73" fmla="*/ 2147483647 h 413"/>
                <a:gd name="T74" fmla="*/ 2147483647 w 591"/>
                <a:gd name="T75" fmla="*/ 2147483647 h 413"/>
                <a:gd name="T76" fmla="*/ 2147483647 w 591"/>
                <a:gd name="T77" fmla="*/ 2147483647 h 413"/>
                <a:gd name="T78" fmla="*/ 2147483647 w 591"/>
                <a:gd name="T79" fmla="*/ 2147483647 h 413"/>
                <a:gd name="T80" fmla="*/ 2147483647 w 591"/>
                <a:gd name="T81" fmla="*/ 2147483647 h 413"/>
                <a:gd name="T82" fmla="*/ 2147483647 w 591"/>
                <a:gd name="T83" fmla="*/ 2147483647 h 413"/>
                <a:gd name="T84" fmla="*/ 2147483647 w 591"/>
                <a:gd name="T85" fmla="*/ 2147483647 h 413"/>
                <a:gd name="T86" fmla="*/ 2147483647 w 591"/>
                <a:gd name="T87" fmla="*/ 2147483647 h 413"/>
                <a:gd name="T88" fmla="*/ 2147483647 w 591"/>
                <a:gd name="T89" fmla="*/ 2147483647 h 413"/>
                <a:gd name="T90" fmla="*/ 2147483647 w 591"/>
                <a:gd name="T91" fmla="*/ 2147483647 h 413"/>
                <a:gd name="T92" fmla="*/ 2147483647 w 591"/>
                <a:gd name="T93" fmla="*/ 2147483647 h 413"/>
                <a:gd name="T94" fmla="*/ 2147483647 w 591"/>
                <a:gd name="T95" fmla="*/ 2147483647 h 413"/>
                <a:gd name="T96" fmla="*/ 2147483647 w 591"/>
                <a:gd name="T97" fmla="*/ 2147483647 h 413"/>
                <a:gd name="T98" fmla="*/ 2147483647 w 591"/>
                <a:gd name="T99" fmla="*/ 2147483647 h 413"/>
                <a:gd name="T100" fmla="*/ 2147483647 w 591"/>
                <a:gd name="T101" fmla="*/ 2147483647 h 413"/>
                <a:gd name="T102" fmla="*/ 2147483647 w 591"/>
                <a:gd name="T103" fmla="*/ 2147483647 h 413"/>
                <a:gd name="T104" fmla="*/ 2147483647 w 591"/>
                <a:gd name="T105" fmla="*/ 2147483647 h 413"/>
                <a:gd name="T106" fmla="*/ 2147483647 w 591"/>
                <a:gd name="T107" fmla="*/ 2147483647 h 41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591"/>
                <a:gd name="T163" fmla="*/ 0 h 413"/>
                <a:gd name="T164" fmla="*/ 591 w 591"/>
                <a:gd name="T165" fmla="*/ 413 h 413"/>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591" h="413">
                  <a:moveTo>
                    <a:pt x="536" y="212"/>
                  </a:moveTo>
                  <a:cubicBezTo>
                    <a:pt x="536" y="212"/>
                    <a:pt x="533" y="205"/>
                    <a:pt x="527" y="205"/>
                  </a:cubicBezTo>
                  <a:cubicBezTo>
                    <a:pt x="521" y="205"/>
                    <a:pt x="498" y="218"/>
                    <a:pt x="501" y="223"/>
                  </a:cubicBezTo>
                  <a:cubicBezTo>
                    <a:pt x="504" y="228"/>
                    <a:pt x="511" y="226"/>
                    <a:pt x="511" y="226"/>
                  </a:cubicBezTo>
                  <a:cubicBezTo>
                    <a:pt x="511" y="226"/>
                    <a:pt x="515" y="235"/>
                    <a:pt x="519" y="236"/>
                  </a:cubicBezTo>
                  <a:cubicBezTo>
                    <a:pt x="523" y="237"/>
                    <a:pt x="531" y="237"/>
                    <a:pt x="531" y="237"/>
                  </a:cubicBezTo>
                  <a:cubicBezTo>
                    <a:pt x="537" y="235"/>
                    <a:pt x="547" y="225"/>
                    <a:pt x="546" y="218"/>
                  </a:cubicBezTo>
                  <a:cubicBezTo>
                    <a:pt x="545" y="211"/>
                    <a:pt x="536" y="212"/>
                    <a:pt x="536" y="212"/>
                  </a:cubicBezTo>
                  <a:close/>
                  <a:moveTo>
                    <a:pt x="447" y="261"/>
                  </a:moveTo>
                  <a:cubicBezTo>
                    <a:pt x="456" y="270"/>
                    <a:pt x="466" y="259"/>
                    <a:pt x="461" y="249"/>
                  </a:cubicBezTo>
                  <a:cubicBezTo>
                    <a:pt x="456" y="239"/>
                    <a:pt x="447" y="261"/>
                    <a:pt x="447" y="261"/>
                  </a:cubicBezTo>
                  <a:close/>
                  <a:moveTo>
                    <a:pt x="560" y="198"/>
                  </a:moveTo>
                  <a:cubicBezTo>
                    <a:pt x="560" y="198"/>
                    <a:pt x="573" y="218"/>
                    <a:pt x="582" y="213"/>
                  </a:cubicBezTo>
                  <a:cubicBezTo>
                    <a:pt x="591" y="208"/>
                    <a:pt x="570" y="191"/>
                    <a:pt x="560" y="198"/>
                  </a:cubicBezTo>
                  <a:close/>
                  <a:moveTo>
                    <a:pt x="535" y="101"/>
                  </a:moveTo>
                  <a:cubicBezTo>
                    <a:pt x="536" y="98"/>
                    <a:pt x="534" y="86"/>
                    <a:pt x="534" y="86"/>
                  </a:cubicBezTo>
                  <a:cubicBezTo>
                    <a:pt x="542" y="81"/>
                    <a:pt x="542" y="81"/>
                    <a:pt x="542" y="81"/>
                  </a:cubicBezTo>
                  <a:cubicBezTo>
                    <a:pt x="542" y="81"/>
                    <a:pt x="530" y="75"/>
                    <a:pt x="527" y="67"/>
                  </a:cubicBezTo>
                  <a:cubicBezTo>
                    <a:pt x="521" y="67"/>
                    <a:pt x="521" y="67"/>
                    <a:pt x="521" y="67"/>
                  </a:cubicBezTo>
                  <a:cubicBezTo>
                    <a:pt x="521" y="67"/>
                    <a:pt x="521" y="77"/>
                    <a:pt x="514" y="77"/>
                  </a:cubicBezTo>
                  <a:cubicBezTo>
                    <a:pt x="507" y="77"/>
                    <a:pt x="506" y="77"/>
                    <a:pt x="506" y="77"/>
                  </a:cubicBezTo>
                  <a:cubicBezTo>
                    <a:pt x="506" y="77"/>
                    <a:pt x="499" y="69"/>
                    <a:pt x="496" y="70"/>
                  </a:cubicBezTo>
                  <a:cubicBezTo>
                    <a:pt x="493" y="71"/>
                    <a:pt x="486" y="73"/>
                    <a:pt x="486" y="73"/>
                  </a:cubicBezTo>
                  <a:cubicBezTo>
                    <a:pt x="486" y="73"/>
                    <a:pt x="483" y="67"/>
                    <a:pt x="479" y="68"/>
                  </a:cubicBezTo>
                  <a:cubicBezTo>
                    <a:pt x="475" y="69"/>
                    <a:pt x="466" y="71"/>
                    <a:pt x="466" y="71"/>
                  </a:cubicBezTo>
                  <a:cubicBezTo>
                    <a:pt x="459" y="56"/>
                    <a:pt x="459" y="56"/>
                    <a:pt x="459" y="56"/>
                  </a:cubicBezTo>
                  <a:cubicBezTo>
                    <a:pt x="450" y="55"/>
                    <a:pt x="450" y="55"/>
                    <a:pt x="450" y="55"/>
                  </a:cubicBezTo>
                  <a:cubicBezTo>
                    <a:pt x="450" y="55"/>
                    <a:pt x="450" y="48"/>
                    <a:pt x="437" y="48"/>
                  </a:cubicBezTo>
                  <a:cubicBezTo>
                    <a:pt x="424" y="48"/>
                    <a:pt x="430" y="60"/>
                    <a:pt x="430" y="60"/>
                  </a:cubicBezTo>
                  <a:cubicBezTo>
                    <a:pt x="417" y="63"/>
                    <a:pt x="417" y="63"/>
                    <a:pt x="417" y="63"/>
                  </a:cubicBezTo>
                  <a:cubicBezTo>
                    <a:pt x="415" y="55"/>
                    <a:pt x="415" y="55"/>
                    <a:pt x="415" y="55"/>
                  </a:cubicBezTo>
                  <a:cubicBezTo>
                    <a:pt x="395" y="54"/>
                    <a:pt x="395" y="54"/>
                    <a:pt x="395" y="54"/>
                  </a:cubicBezTo>
                  <a:cubicBezTo>
                    <a:pt x="395" y="54"/>
                    <a:pt x="394" y="51"/>
                    <a:pt x="390" y="49"/>
                  </a:cubicBezTo>
                  <a:cubicBezTo>
                    <a:pt x="386" y="47"/>
                    <a:pt x="376" y="51"/>
                    <a:pt x="376" y="51"/>
                  </a:cubicBezTo>
                  <a:cubicBezTo>
                    <a:pt x="376" y="51"/>
                    <a:pt x="370" y="42"/>
                    <a:pt x="363" y="41"/>
                  </a:cubicBezTo>
                  <a:cubicBezTo>
                    <a:pt x="356" y="40"/>
                    <a:pt x="342" y="38"/>
                    <a:pt x="342" y="38"/>
                  </a:cubicBezTo>
                  <a:cubicBezTo>
                    <a:pt x="342" y="38"/>
                    <a:pt x="348" y="35"/>
                    <a:pt x="342" y="28"/>
                  </a:cubicBezTo>
                  <a:cubicBezTo>
                    <a:pt x="336" y="21"/>
                    <a:pt x="327" y="29"/>
                    <a:pt x="327" y="29"/>
                  </a:cubicBezTo>
                  <a:cubicBezTo>
                    <a:pt x="326" y="23"/>
                    <a:pt x="326" y="23"/>
                    <a:pt x="326" y="23"/>
                  </a:cubicBezTo>
                  <a:cubicBezTo>
                    <a:pt x="324" y="23"/>
                    <a:pt x="322" y="23"/>
                    <a:pt x="320" y="23"/>
                  </a:cubicBezTo>
                  <a:cubicBezTo>
                    <a:pt x="301" y="23"/>
                    <a:pt x="254" y="14"/>
                    <a:pt x="254" y="14"/>
                  </a:cubicBezTo>
                  <a:cubicBezTo>
                    <a:pt x="234" y="22"/>
                    <a:pt x="234" y="22"/>
                    <a:pt x="234" y="22"/>
                  </a:cubicBezTo>
                  <a:cubicBezTo>
                    <a:pt x="196" y="18"/>
                    <a:pt x="196" y="18"/>
                    <a:pt x="196" y="18"/>
                  </a:cubicBezTo>
                  <a:cubicBezTo>
                    <a:pt x="196" y="18"/>
                    <a:pt x="171" y="4"/>
                    <a:pt x="156" y="7"/>
                  </a:cubicBezTo>
                  <a:cubicBezTo>
                    <a:pt x="141" y="10"/>
                    <a:pt x="120" y="11"/>
                    <a:pt x="115" y="11"/>
                  </a:cubicBezTo>
                  <a:cubicBezTo>
                    <a:pt x="110" y="11"/>
                    <a:pt x="91" y="8"/>
                    <a:pt x="91" y="8"/>
                  </a:cubicBezTo>
                  <a:cubicBezTo>
                    <a:pt x="91" y="8"/>
                    <a:pt x="81" y="0"/>
                    <a:pt x="75" y="0"/>
                  </a:cubicBezTo>
                  <a:cubicBezTo>
                    <a:pt x="69" y="0"/>
                    <a:pt x="49" y="18"/>
                    <a:pt x="49" y="18"/>
                  </a:cubicBezTo>
                  <a:cubicBezTo>
                    <a:pt x="49" y="18"/>
                    <a:pt x="4" y="25"/>
                    <a:pt x="2" y="38"/>
                  </a:cubicBezTo>
                  <a:cubicBezTo>
                    <a:pt x="0" y="51"/>
                    <a:pt x="21" y="67"/>
                    <a:pt x="21" y="67"/>
                  </a:cubicBezTo>
                  <a:cubicBezTo>
                    <a:pt x="13" y="90"/>
                    <a:pt x="13" y="90"/>
                    <a:pt x="13" y="90"/>
                  </a:cubicBezTo>
                  <a:cubicBezTo>
                    <a:pt x="13" y="90"/>
                    <a:pt x="14" y="94"/>
                    <a:pt x="15" y="101"/>
                  </a:cubicBezTo>
                  <a:cubicBezTo>
                    <a:pt x="20" y="95"/>
                    <a:pt x="27" y="88"/>
                    <a:pt x="36" y="88"/>
                  </a:cubicBezTo>
                  <a:cubicBezTo>
                    <a:pt x="50" y="88"/>
                    <a:pt x="55" y="89"/>
                    <a:pt x="50" y="94"/>
                  </a:cubicBezTo>
                  <a:cubicBezTo>
                    <a:pt x="45" y="99"/>
                    <a:pt x="38" y="103"/>
                    <a:pt x="44" y="103"/>
                  </a:cubicBezTo>
                  <a:cubicBezTo>
                    <a:pt x="50" y="103"/>
                    <a:pt x="54" y="99"/>
                    <a:pt x="61" y="99"/>
                  </a:cubicBezTo>
                  <a:cubicBezTo>
                    <a:pt x="68" y="99"/>
                    <a:pt x="70" y="108"/>
                    <a:pt x="78" y="104"/>
                  </a:cubicBezTo>
                  <a:cubicBezTo>
                    <a:pt x="86" y="100"/>
                    <a:pt x="76" y="96"/>
                    <a:pt x="85" y="96"/>
                  </a:cubicBezTo>
                  <a:cubicBezTo>
                    <a:pt x="94" y="96"/>
                    <a:pt x="110" y="93"/>
                    <a:pt x="114" y="95"/>
                  </a:cubicBezTo>
                  <a:cubicBezTo>
                    <a:pt x="118" y="97"/>
                    <a:pt x="115" y="108"/>
                    <a:pt x="115" y="108"/>
                  </a:cubicBezTo>
                  <a:cubicBezTo>
                    <a:pt x="115" y="108"/>
                    <a:pt x="129" y="109"/>
                    <a:pt x="128" y="117"/>
                  </a:cubicBezTo>
                  <a:cubicBezTo>
                    <a:pt x="127" y="125"/>
                    <a:pt x="95" y="140"/>
                    <a:pt x="94" y="144"/>
                  </a:cubicBezTo>
                  <a:cubicBezTo>
                    <a:pt x="93" y="148"/>
                    <a:pt x="102" y="153"/>
                    <a:pt x="102" y="153"/>
                  </a:cubicBezTo>
                  <a:cubicBezTo>
                    <a:pt x="102" y="153"/>
                    <a:pt x="97" y="178"/>
                    <a:pt x="96" y="181"/>
                  </a:cubicBezTo>
                  <a:cubicBezTo>
                    <a:pt x="95" y="184"/>
                    <a:pt x="90" y="188"/>
                    <a:pt x="90" y="188"/>
                  </a:cubicBezTo>
                  <a:cubicBezTo>
                    <a:pt x="90" y="188"/>
                    <a:pt x="94" y="202"/>
                    <a:pt x="94" y="205"/>
                  </a:cubicBezTo>
                  <a:cubicBezTo>
                    <a:pt x="94" y="208"/>
                    <a:pt x="86" y="215"/>
                    <a:pt x="82" y="216"/>
                  </a:cubicBezTo>
                  <a:cubicBezTo>
                    <a:pt x="78" y="217"/>
                    <a:pt x="61" y="217"/>
                    <a:pt x="61" y="217"/>
                  </a:cubicBezTo>
                  <a:cubicBezTo>
                    <a:pt x="77" y="231"/>
                    <a:pt x="77" y="231"/>
                    <a:pt x="77" y="231"/>
                  </a:cubicBezTo>
                  <a:cubicBezTo>
                    <a:pt x="77" y="240"/>
                    <a:pt x="77" y="240"/>
                    <a:pt x="77" y="240"/>
                  </a:cubicBezTo>
                  <a:cubicBezTo>
                    <a:pt x="77" y="240"/>
                    <a:pt x="90" y="242"/>
                    <a:pt x="88" y="250"/>
                  </a:cubicBezTo>
                  <a:cubicBezTo>
                    <a:pt x="86" y="258"/>
                    <a:pt x="62" y="272"/>
                    <a:pt x="66" y="276"/>
                  </a:cubicBezTo>
                  <a:cubicBezTo>
                    <a:pt x="70" y="280"/>
                    <a:pt x="75" y="294"/>
                    <a:pt x="75" y="294"/>
                  </a:cubicBezTo>
                  <a:cubicBezTo>
                    <a:pt x="75" y="294"/>
                    <a:pt x="88" y="295"/>
                    <a:pt x="84" y="301"/>
                  </a:cubicBezTo>
                  <a:cubicBezTo>
                    <a:pt x="80" y="307"/>
                    <a:pt x="70" y="308"/>
                    <a:pt x="70" y="308"/>
                  </a:cubicBezTo>
                  <a:cubicBezTo>
                    <a:pt x="70" y="308"/>
                    <a:pt x="62" y="318"/>
                    <a:pt x="60" y="325"/>
                  </a:cubicBezTo>
                  <a:cubicBezTo>
                    <a:pt x="58" y="332"/>
                    <a:pt x="59" y="340"/>
                    <a:pt x="59" y="340"/>
                  </a:cubicBezTo>
                  <a:cubicBezTo>
                    <a:pt x="61" y="351"/>
                    <a:pt x="61" y="351"/>
                    <a:pt x="61" y="351"/>
                  </a:cubicBezTo>
                  <a:cubicBezTo>
                    <a:pt x="62" y="351"/>
                    <a:pt x="62" y="351"/>
                    <a:pt x="62" y="351"/>
                  </a:cubicBezTo>
                  <a:cubicBezTo>
                    <a:pt x="81" y="350"/>
                    <a:pt x="81" y="350"/>
                    <a:pt x="81" y="350"/>
                  </a:cubicBezTo>
                  <a:cubicBezTo>
                    <a:pt x="97" y="365"/>
                    <a:pt x="97" y="365"/>
                    <a:pt x="97" y="365"/>
                  </a:cubicBezTo>
                  <a:cubicBezTo>
                    <a:pt x="109" y="365"/>
                    <a:pt x="109" y="365"/>
                    <a:pt x="109" y="365"/>
                  </a:cubicBezTo>
                  <a:cubicBezTo>
                    <a:pt x="103" y="382"/>
                    <a:pt x="103" y="382"/>
                    <a:pt x="103" y="382"/>
                  </a:cubicBezTo>
                  <a:cubicBezTo>
                    <a:pt x="110" y="383"/>
                    <a:pt x="110" y="383"/>
                    <a:pt x="110" y="383"/>
                  </a:cubicBezTo>
                  <a:cubicBezTo>
                    <a:pt x="110" y="383"/>
                    <a:pt x="110" y="403"/>
                    <a:pt x="117" y="406"/>
                  </a:cubicBezTo>
                  <a:cubicBezTo>
                    <a:pt x="124" y="409"/>
                    <a:pt x="136" y="413"/>
                    <a:pt x="136" y="413"/>
                  </a:cubicBezTo>
                  <a:cubicBezTo>
                    <a:pt x="136" y="413"/>
                    <a:pt x="153" y="401"/>
                    <a:pt x="156" y="395"/>
                  </a:cubicBezTo>
                  <a:cubicBezTo>
                    <a:pt x="159" y="389"/>
                    <a:pt x="177" y="389"/>
                    <a:pt x="177" y="389"/>
                  </a:cubicBezTo>
                  <a:cubicBezTo>
                    <a:pt x="196" y="377"/>
                    <a:pt x="196" y="377"/>
                    <a:pt x="196" y="377"/>
                  </a:cubicBezTo>
                  <a:cubicBezTo>
                    <a:pt x="196" y="377"/>
                    <a:pt x="229" y="379"/>
                    <a:pt x="235" y="377"/>
                  </a:cubicBezTo>
                  <a:cubicBezTo>
                    <a:pt x="241" y="375"/>
                    <a:pt x="251" y="371"/>
                    <a:pt x="251" y="371"/>
                  </a:cubicBezTo>
                  <a:cubicBezTo>
                    <a:pt x="251" y="371"/>
                    <a:pt x="259" y="379"/>
                    <a:pt x="265" y="378"/>
                  </a:cubicBezTo>
                  <a:cubicBezTo>
                    <a:pt x="271" y="377"/>
                    <a:pt x="287" y="370"/>
                    <a:pt x="287" y="370"/>
                  </a:cubicBezTo>
                  <a:cubicBezTo>
                    <a:pt x="287" y="370"/>
                    <a:pt x="286" y="382"/>
                    <a:pt x="297" y="374"/>
                  </a:cubicBezTo>
                  <a:cubicBezTo>
                    <a:pt x="308" y="366"/>
                    <a:pt x="310" y="347"/>
                    <a:pt x="310" y="347"/>
                  </a:cubicBezTo>
                  <a:cubicBezTo>
                    <a:pt x="331" y="329"/>
                    <a:pt x="331" y="329"/>
                    <a:pt x="331" y="329"/>
                  </a:cubicBezTo>
                  <a:cubicBezTo>
                    <a:pt x="354" y="328"/>
                    <a:pt x="354" y="328"/>
                    <a:pt x="354" y="328"/>
                  </a:cubicBezTo>
                  <a:cubicBezTo>
                    <a:pt x="356" y="315"/>
                    <a:pt x="356" y="315"/>
                    <a:pt x="356" y="315"/>
                  </a:cubicBezTo>
                  <a:cubicBezTo>
                    <a:pt x="356" y="315"/>
                    <a:pt x="367" y="286"/>
                    <a:pt x="370" y="284"/>
                  </a:cubicBezTo>
                  <a:cubicBezTo>
                    <a:pt x="373" y="282"/>
                    <a:pt x="400" y="279"/>
                    <a:pt x="401" y="270"/>
                  </a:cubicBezTo>
                  <a:cubicBezTo>
                    <a:pt x="402" y="261"/>
                    <a:pt x="379" y="249"/>
                    <a:pt x="379" y="249"/>
                  </a:cubicBezTo>
                  <a:cubicBezTo>
                    <a:pt x="379" y="249"/>
                    <a:pt x="377" y="226"/>
                    <a:pt x="385" y="215"/>
                  </a:cubicBezTo>
                  <a:cubicBezTo>
                    <a:pt x="393" y="204"/>
                    <a:pt x="404" y="191"/>
                    <a:pt x="404" y="191"/>
                  </a:cubicBezTo>
                  <a:cubicBezTo>
                    <a:pt x="404" y="191"/>
                    <a:pt x="421" y="173"/>
                    <a:pt x="424" y="172"/>
                  </a:cubicBezTo>
                  <a:cubicBezTo>
                    <a:pt x="427" y="171"/>
                    <a:pt x="439" y="163"/>
                    <a:pt x="436" y="161"/>
                  </a:cubicBezTo>
                  <a:cubicBezTo>
                    <a:pt x="433" y="159"/>
                    <a:pt x="428" y="151"/>
                    <a:pt x="438" y="146"/>
                  </a:cubicBezTo>
                  <a:cubicBezTo>
                    <a:pt x="448" y="141"/>
                    <a:pt x="472" y="136"/>
                    <a:pt x="485" y="131"/>
                  </a:cubicBezTo>
                  <a:cubicBezTo>
                    <a:pt x="498" y="126"/>
                    <a:pt x="514" y="113"/>
                    <a:pt x="514" y="113"/>
                  </a:cubicBezTo>
                  <a:cubicBezTo>
                    <a:pt x="514" y="113"/>
                    <a:pt x="534" y="104"/>
                    <a:pt x="535" y="101"/>
                  </a:cubicBezTo>
                  <a:close/>
                </a:path>
              </a:pathLst>
            </a:custGeom>
            <a:solidFill>
              <a:schemeClr val="accent5">
                <a:lumMod val="7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57" name="Freeform 80"/>
            <p:cNvSpPr>
              <a:spLocks/>
            </p:cNvSpPr>
            <p:nvPr/>
          </p:nvSpPr>
          <p:spPr bwMode="auto">
            <a:xfrm>
              <a:off x="3958829" y="2613422"/>
              <a:ext cx="65484" cy="108347"/>
            </a:xfrm>
            <a:custGeom>
              <a:avLst/>
              <a:gdLst>
                <a:gd name="T0" fmla="*/ 2147483647 w 155"/>
                <a:gd name="T1" fmla="*/ 2147483647 h 277"/>
                <a:gd name="T2" fmla="*/ 2147483647 w 155"/>
                <a:gd name="T3" fmla="*/ 2147483647 h 277"/>
                <a:gd name="T4" fmla="*/ 2147483647 w 155"/>
                <a:gd name="T5" fmla="*/ 2147483647 h 277"/>
                <a:gd name="T6" fmla="*/ 2147483647 w 155"/>
                <a:gd name="T7" fmla="*/ 2147483647 h 277"/>
                <a:gd name="T8" fmla="*/ 2147483647 w 155"/>
                <a:gd name="T9" fmla="*/ 2147483647 h 277"/>
                <a:gd name="T10" fmla="*/ 2147483647 w 155"/>
                <a:gd name="T11" fmla="*/ 2147483647 h 277"/>
                <a:gd name="T12" fmla="*/ 2147483647 w 155"/>
                <a:gd name="T13" fmla="*/ 2147483647 h 277"/>
                <a:gd name="T14" fmla="*/ 2147483647 w 155"/>
                <a:gd name="T15" fmla="*/ 0 h 277"/>
                <a:gd name="T16" fmla="*/ 2147483647 w 155"/>
                <a:gd name="T17" fmla="*/ 2147483647 h 277"/>
                <a:gd name="T18" fmla="*/ 2147483647 w 155"/>
                <a:gd name="T19" fmla="*/ 2147483647 h 277"/>
                <a:gd name="T20" fmla="*/ 2147483647 w 155"/>
                <a:gd name="T21" fmla="*/ 2147483647 h 277"/>
                <a:gd name="T22" fmla="*/ 2147483647 w 155"/>
                <a:gd name="T23" fmla="*/ 2147483647 h 277"/>
                <a:gd name="T24" fmla="*/ 2147483647 w 155"/>
                <a:gd name="T25" fmla="*/ 2147483647 h 277"/>
                <a:gd name="T26" fmla="*/ 2147483647 w 155"/>
                <a:gd name="T27" fmla="*/ 2147483647 h 277"/>
                <a:gd name="T28" fmla="*/ 2147483647 w 155"/>
                <a:gd name="T29" fmla="*/ 2147483647 h 277"/>
                <a:gd name="T30" fmla="*/ 2147483647 w 155"/>
                <a:gd name="T31" fmla="*/ 2147483647 h 277"/>
                <a:gd name="T32" fmla="*/ 2147483647 w 155"/>
                <a:gd name="T33" fmla="*/ 2147483647 h 277"/>
                <a:gd name="T34" fmla="*/ 2147483647 w 155"/>
                <a:gd name="T35" fmla="*/ 2147483647 h 277"/>
                <a:gd name="T36" fmla="*/ 2147483647 w 155"/>
                <a:gd name="T37" fmla="*/ 2147483647 h 277"/>
                <a:gd name="T38" fmla="*/ 2147483647 w 155"/>
                <a:gd name="T39" fmla="*/ 2147483647 h 277"/>
                <a:gd name="T40" fmla="*/ 2147483647 w 155"/>
                <a:gd name="T41" fmla="*/ 2147483647 h 277"/>
                <a:gd name="T42" fmla="*/ 2147483647 w 155"/>
                <a:gd name="T43" fmla="*/ 2147483647 h 277"/>
                <a:gd name="T44" fmla="*/ 2147483647 w 155"/>
                <a:gd name="T45" fmla="*/ 2147483647 h 277"/>
                <a:gd name="T46" fmla="*/ 2147483647 w 155"/>
                <a:gd name="T47" fmla="*/ 2147483647 h 277"/>
                <a:gd name="T48" fmla="*/ 2147483647 w 155"/>
                <a:gd name="T49" fmla="*/ 2147483647 h 277"/>
                <a:gd name="T50" fmla="*/ 2147483647 w 155"/>
                <a:gd name="T51" fmla="*/ 2147483647 h 277"/>
                <a:gd name="T52" fmla="*/ 2147483647 w 155"/>
                <a:gd name="T53" fmla="*/ 2147483647 h 277"/>
                <a:gd name="T54" fmla="*/ 2147483647 w 155"/>
                <a:gd name="T55" fmla="*/ 2147483647 h 277"/>
                <a:gd name="T56" fmla="*/ 2147483647 w 155"/>
                <a:gd name="T57" fmla="*/ 2147483647 h 277"/>
                <a:gd name="T58" fmla="*/ 2147483647 w 155"/>
                <a:gd name="T59" fmla="*/ 2147483647 h 277"/>
                <a:gd name="T60" fmla="*/ 2147483647 w 155"/>
                <a:gd name="T61" fmla="*/ 2147483647 h 277"/>
                <a:gd name="T62" fmla="*/ 2147483647 w 155"/>
                <a:gd name="T63" fmla="*/ 2147483647 h 277"/>
                <a:gd name="T64" fmla="*/ 2147483647 w 155"/>
                <a:gd name="T65" fmla="*/ 2147483647 h 277"/>
                <a:gd name="T66" fmla="*/ 2147483647 w 155"/>
                <a:gd name="T67" fmla="*/ 2147483647 h 277"/>
                <a:gd name="T68" fmla="*/ 2147483647 w 155"/>
                <a:gd name="T69" fmla="*/ 2147483647 h 277"/>
                <a:gd name="T70" fmla="*/ 2147483647 w 155"/>
                <a:gd name="T71" fmla="*/ 2147483647 h 277"/>
                <a:gd name="T72" fmla="*/ 2147483647 w 155"/>
                <a:gd name="T73" fmla="*/ 2147483647 h 27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5"/>
                <a:gd name="T112" fmla="*/ 0 h 277"/>
                <a:gd name="T113" fmla="*/ 155 w 155"/>
                <a:gd name="T114" fmla="*/ 277 h 27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5" h="277">
                  <a:moveTo>
                    <a:pt x="141" y="20"/>
                  </a:moveTo>
                  <a:cubicBezTo>
                    <a:pt x="141" y="20"/>
                    <a:pt x="144" y="9"/>
                    <a:pt x="140" y="7"/>
                  </a:cubicBezTo>
                  <a:cubicBezTo>
                    <a:pt x="136" y="5"/>
                    <a:pt x="120" y="8"/>
                    <a:pt x="111" y="8"/>
                  </a:cubicBezTo>
                  <a:cubicBezTo>
                    <a:pt x="102" y="8"/>
                    <a:pt x="112" y="12"/>
                    <a:pt x="104" y="16"/>
                  </a:cubicBezTo>
                  <a:cubicBezTo>
                    <a:pt x="96" y="20"/>
                    <a:pt x="94" y="11"/>
                    <a:pt x="87" y="11"/>
                  </a:cubicBezTo>
                  <a:cubicBezTo>
                    <a:pt x="80" y="11"/>
                    <a:pt x="76" y="15"/>
                    <a:pt x="70" y="15"/>
                  </a:cubicBezTo>
                  <a:cubicBezTo>
                    <a:pt x="64" y="15"/>
                    <a:pt x="71" y="11"/>
                    <a:pt x="76" y="6"/>
                  </a:cubicBezTo>
                  <a:cubicBezTo>
                    <a:pt x="81" y="1"/>
                    <a:pt x="76" y="0"/>
                    <a:pt x="62" y="0"/>
                  </a:cubicBezTo>
                  <a:cubicBezTo>
                    <a:pt x="53" y="0"/>
                    <a:pt x="46" y="7"/>
                    <a:pt x="41" y="13"/>
                  </a:cubicBezTo>
                  <a:cubicBezTo>
                    <a:pt x="44" y="23"/>
                    <a:pt x="47" y="40"/>
                    <a:pt x="46" y="53"/>
                  </a:cubicBezTo>
                  <a:cubicBezTo>
                    <a:pt x="45" y="74"/>
                    <a:pt x="23" y="114"/>
                    <a:pt x="23" y="114"/>
                  </a:cubicBezTo>
                  <a:cubicBezTo>
                    <a:pt x="9" y="146"/>
                    <a:pt x="9" y="146"/>
                    <a:pt x="9" y="146"/>
                  </a:cubicBezTo>
                  <a:cubicBezTo>
                    <a:pt x="9" y="146"/>
                    <a:pt x="0" y="173"/>
                    <a:pt x="6" y="180"/>
                  </a:cubicBezTo>
                  <a:cubicBezTo>
                    <a:pt x="12" y="187"/>
                    <a:pt x="23" y="191"/>
                    <a:pt x="23" y="191"/>
                  </a:cubicBezTo>
                  <a:cubicBezTo>
                    <a:pt x="30" y="228"/>
                    <a:pt x="30" y="228"/>
                    <a:pt x="30" y="228"/>
                  </a:cubicBezTo>
                  <a:cubicBezTo>
                    <a:pt x="30" y="228"/>
                    <a:pt x="14" y="270"/>
                    <a:pt x="20" y="271"/>
                  </a:cubicBezTo>
                  <a:cubicBezTo>
                    <a:pt x="26" y="272"/>
                    <a:pt x="52" y="268"/>
                    <a:pt x="52" y="268"/>
                  </a:cubicBezTo>
                  <a:cubicBezTo>
                    <a:pt x="52" y="268"/>
                    <a:pt x="56" y="277"/>
                    <a:pt x="62" y="276"/>
                  </a:cubicBezTo>
                  <a:cubicBezTo>
                    <a:pt x="67" y="275"/>
                    <a:pt x="84" y="265"/>
                    <a:pt x="87" y="263"/>
                  </a:cubicBezTo>
                  <a:cubicBezTo>
                    <a:pt x="85" y="252"/>
                    <a:pt x="85" y="252"/>
                    <a:pt x="85" y="252"/>
                  </a:cubicBezTo>
                  <a:cubicBezTo>
                    <a:pt x="85" y="252"/>
                    <a:pt x="84" y="244"/>
                    <a:pt x="86" y="237"/>
                  </a:cubicBezTo>
                  <a:cubicBezTo>
                    <a:pt x="88" y="230"/>
                    <a:pt x="96" y="220"/>
                    <a:pt x="96" y="220"/>
                  </a:cubicBezTo>
                  <a:cubicBezTo>
                    <a:pt x="96" y="220"/>
                    <a:pt x="106" y="219"/>
                    <a:pt x="110" y="213"/>
                  </a:cubicBezTo>
                  <a:cubicBezTo>
                    <a:pt x="114" y="207"/>
                    <a:pt x="101" y="206"/>
                    <a:pt x="101" y="206"/>
                  </a:cubicBezTo>
                  <a:cubicBezTo>
                    <a:pt x="101" y="206"/>
                    <a:pt x="96" y="192"/>
                    <a:pt x="92" y="188"/>
                  </a:cubicBezTo>
                  <a:cubicBezTo>
                    <a:pt x="88" y="184"/>
                    <a:pt x="112" y="170"/>
                    <a:pt x="114" y="162"/>
                  </a:cubicBezTo>
                  <a:cubicBezTo>
                    <a:pt x="116" y="154"/>
                    <a:pt x="103" y="152"/>
                    <a:pt x="103" y="152"/>
                  </a:cubicBezTo>
                  <a:cubicBezTo>
                    <a:pt x="103" y="143"/>
                    <a:pt x="103" y="143"/>
                    <a:pt x="103" y="143"/>
                  </a:cubicBezTo>
                  <a:cubicBezTo>
                    <a:pt x="87" y="129"/>
                    <a:pt x="87" y="129"/>
                    <a:pt x="87" y="129"/>
                  </a:cubicBezTo>
                  <a:cubicBezTo>
                    <a:pt x="87" y="129"/>
                    <a:pt x="104" y="129"/>
                    <a:pt x="108" y="128"/>
                  </a:cubicBezTo>
                  <a:cubicBezTo>
                    <a:pt x="112" y="127"/>
                    <a:pt x="120" y="120"/>
                    <a:pt x="120" y="117"/>
                  </a:cubicBezTo>
                  <a:cubicBezTo>
                    <a:pt x="120" y="114"/>
                    <a:pt x="116" y="100"/>
                    <a:pt x="116" y="100"/>
                  </a:cubicBezTo>
                  <a:cubicBezTo>
                    <a:pt x="116" y="100"/>
                    <a:pt x="121" y="96"/>
                    <a:pt x="122" y="93"/>
                  </a:cubicBezTo>
                  <a:cubicBezTo>
                    <a:pt x="123" y="90"/>
                    <a:pt x="128" y="65"/>
                    <a:pt x="128" y="65"/>
                  </a:cubicBezTo>
                  <a:cubicBezTo>
                    <a:pt x="128" y="65"/>
                    <a:pt x="119" y="60"/>
                    <a:pt x="120" y="56"/>
                  </a:cubicBezTo>
                  <a:cubicBezTo>
                    <a:pt x="121" y="52"/>
                    <a:pt x="153" y="37"/>
                    <a:pt x="154" y="29"/>
                  </a:cubicBezTo>
                  <a:cubicBezTo>
                    <a:pt x="155" y="21"/>
                    <a:pt x="141" y="20"/>
                    <a:pt x="141" y="20"/>
                  </a:cubicBezTo>
                  <a:close/>
                </a:path>
              </a:pathLst>
            </a:custGeom>
            <a:solidFill>
              <a:schemeClr val="accent1">
                <a:lumMod val="50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58" name="Freeform 81"/>
            <p:cNvSpPr>
              <a:spLocks noEditPoints="1"/>
            </p:cNvSpPr>
            <p:nvPr/>
          </p:nvSpPr>
          <p:spPr bwMode="auto">
            <a:xfrm>
              <a:off x="4012407" y="2235994"/>
              <a:ext cx="165497" cy="215504"/>
            </a:xfrm>
            <a:custGeom>
              <a:avLst/>
              <a:gdLst>
                <a:gd name="T0" fmla="*/ 2147483647 w 395"/>
                <a:gd name="T1" fmla="*/ 2147483647 h 549"/>
                <a:gd name="T2" fmla="*/ 2147483647 w 395"/>
                <a:gd name="T3" fmla="*/ 2147483647 h 549"/>
                <a:gd name="T4" fmla="*/ 2147483647 w 395"/>
                <a:gd name="T5" fmla="*/ 2147483647 h 549"/>
                <a:gd name="T6" fmla="*/ 2147483647 w 395"/>
                <a:gd name="T7" fmla="*/ 2147483647 h 549"/>
                <a:gd name="T8" fmla="*/ 2147483647 w 395"/>
                <a:gd name="T9" fmla="*/ 2147483647 h 549"/>
                <a:gd name="T10" fmla="*/ 2147483647 w 395"/>
                <a:gd name="T11" fmla="*/ 2147483647 h 549"/>
                <a:gd name="T12" fmla="*/ 2147483647 w 395"/>
                <a:gd name="T13" fmla="*/ 2147483647 h 549"/>
                <a:gd name="T14" fmla="*/ 2147483647 w 395"/>
                <a:gd name="T15" fmla="*/ 2147483647 h 549"/>
                <a:gd name="T16" fmla="*/ 2147483647 w 395"/>
                <a:gd name="T17" fmla="*/ 2147483647 h 549"/>
                <a:gd name="T18" fmla="*/ 2147483647 w 395"/>
                <a:gd name="T19" fmla="*/ 2147483647 h 549"/>
                <a:gd name="T20" fmla="*/ 2147483647 w 395"/>
                <a:gd name="T21" fmla="*/ 2147483647 h 549"/>
                <a:gd name="T22" fmla="*/ 2147483647 w 395"/>
                <a:gd name="T23" fmla="*/ 2147483647 h 549"/>
                <a:gd name="T24" fmla="*/ 2147483647 w 395"/>
                <a:gd name="T25" fmla="*/ 2147483647 h 549"/>
                <a:gd name="T26" fmla="*/ 2147483647 w 395"/>
                <a:gd name="T27" fmla="*/ 2147483647 h 549"/>
                <a:gd name="T28" fmla="*/ 2147483647 w 395"/>
                <a:gd name="T29" fmla="*/ 2147483647 h 549"/>
                <a:gd name="T30" fmla="*/ 2147483647 w 395"/>
                <a:gd name="T31" fmla="*/ 2147483647 h 549"/>
                <a:gd name="T32" fmla="*/ 2147483647 w 395"/>
                <a:gd name="T33" fmla="*/ 2147483647 h 549"/>
                <a:gd name="T34" fmla="*/ 2147483647 w 395"/>
                <a:gd name="T35" fmla="*/ 2147483647 h 549"/>
                <a:gd name="T36" fmla="*/ 2147483647 w 395"/>
                <a:gd name="T37" fmla="*/ 2147483647 h 549"/>
                <a:gd name="T38" fmla="*/ 2147483647 w 395"/>
                <a:gd name="T39" fmla="*/ 2147483647 h 549"/>
                <a:gd name="T40" fmla="*/ 2147483647 w 395"/>
                <a:gd name="T41" fmla="*/ 2147483647 h 549"/>
                <a:gd name="T42" fmla="*/ 2147483647 w 395"/>
                <a:gd name="T43" fmla="*/ 2147483647 h 549"/>
                <a:gd name="T44" fmla="*/ 2147483647 w 395"/>
                <a:gd name="T45" fmla="*/ 2147483647 h 549"/>
                <a:gd name="T46" fmla="*/ 2147483647 w 395"/>
                <a:gd name="T47" fmla="*/ 2147483647 h 549"/>
                <a:gd name="T48" fmla="*/ 2147483647 w 395"/>
                <a:gd name="T49" fmla="*/ 2147483647 h 549"/>
                <a:gd name="T50" fmla="*/ 2147483647 w 395"/>
                <a:gd name="T51" fmla="*/ 2147483647 h 549"/>
                <a:gd name="T52" fmla="*/ 2147483647 w 395"/>
                <a:gd name="T53" fmla="*/ 2147483647 h 549"/>
                <a:gd name="T54" fmla="*/ 2147483647 w 395"/>
                <a:gd name="T55" fmla="*/ 2147483647 h 549"/>
                <a:gd name="T56" fmla="*/ 2147483647 w 395"/>
                <a:gd name="T57" fmla="*/ 2147483647 h 549"/>
                <a:gd name="T58" fmla="*/ 2147483647 w 395"/>
                <a:gd name="T59" fmla="*/ 2147483647 h 549"/>
                <a:gd name="T60" fmla="*/ 2147483647 w 395"/>
                <a:gd name="T61" fmla="*/ 2147483647 h 549"/>
                <a:gd name="T62" fmla="*/ 2147483647 w 395"/>
                <a:gd name="T63" fmla="*/ 2147483647 h 549"/>
                <a:gd name="T64" fmla="*/ 2147483647 w 395"/>
                <a:gd name="T65" fmla="*/ 2147483647 h 549"/>
                <a:gd name="T66" fmla="*/ 2147483647 w 395"/>
                <a:gd name="T67" fmla="*/ 2147483647 h 549"/>
                <a:gd name="T68" fmla="*/ 2147483647 w 395"/>
                <a:gd name="T69" fmla="*/ 2147483647 h 549"/>
                <a:gd name="T70" fmla="*/ 2147483647 w 395"/>
                <a:gd name="T71" fmla="*/ 2147483647 h 549"/>
                <a:gd name="T72" fmla="*/ 2147483647 w 395"/>
                <a:gd name="T73" fmla="*/ 2147483647 h 549"/>
                <a:gd name="T74" fmla="*/ 2147483647 w 395"/>
                <a:gd name="T75" fmla="*/ 2147483647 h 549"/>
                <a:gd name="T76" fmla="*/ 2147483647 w 395"/>
                <a:gd name="T77" fmla="*/ 2147483647 h 549"/>
                <a:gd name="T78" fmla="*/ 2147483647 w 395"/>
                <a:gd name="T79" fmla="*/ 2147483647 h 549"/>
                <a:gd name="T80" fmla="*/ 2147483647 w 395"/>
                <a:gd name="T81" fmla="*/ 2147483647 h 549"/>
                <a:gd name="T82" fmla="*/ 2147483647 w 395"/>
                <a:gd name="T83" fmla="*/ 2147483647 h 549"/>
                <a:gd name="T84" fmla="*/ 2147483647 w 395"/>
                <a:gd name="T85" fmla="*/ 2147483647 h 549"/>
                <a:gd name="T86" fmla="*/ 2147483647 w 395"/>
                <a:gd name="T87" fmla="*/ 2147483647 h 549"/>
                <a:gd name="T88" fmla="*/ 2147483647 w 395"/>
                <a:gd name="T89" fmla="*/ 2147483647 h 549"/>
                <a:gd name="T90" fmla="*/ 2147483647 w 395"/>
                <a:gd name="T91" fmla="*/ 2147483647 h 549"/>
                <a:gd name="T92" fmla="*/ 2147483647 w 395"/>
                <a:gd name="T93" fmla="*/ 2147483647 h 549"/>
                <a:gd name="T94" fmla="*/ 2147483647 w 395"/>
                <a:gd name="T95" fmla="*/ 2147483647 h 549"/>
                <a:gd name="T96" fmla="*/ 2147483647 w 395"/>
                <a:gd name="T97" fmla="*/ 2147483647 h 549"/>
                <a:gd name="T98" fmla="*/ 2147483647 w 395"/>
                <a:gd name="T99" fmla="*/ 2147483647 h 549"/>
                <a:gd name="T100" fmla="*/ 2147483647 w 395"/>
                <a:gd name="T101" fmla="*/ 2147483647 h 549"/>
                <a:gd name="T102" fmla="*/ 2147483647 w 395"/>
                <a:gd name="T103" fmla="*/ 2147483647 h 549"/>
                <a:gd name="T104" fmla="*/ 2147483647 w 395"/>
                <a:gd name="T105" fmla="*/ 2147483647 h 549"/>
                <a:gd name="T106" fmla="*/ 2147483647 w 395"/>
                <a:gd name="T107" fmla="*/ 2147483647 h 549"/>
                <a:gd name="T108" fmla="*/ 2147483647 w 395"/>
                <a:gd name="T109" fmla="*/ 2147483647 h 549"/>
                <a:gd name="T110" fmla="*/ 2147483647 w 395"/>
                <a:gd name="T111" fmla="*/ 2147483647 h 549"/>
                <a:gd name="T112" fmla="*/ 2147483647 w 395"/>
                <a:gd name="T113" fmla="*/ 2147483647 h 549"/>
                <a:gd name="T114" fmla="*/ 2147483647 w 395"/>
                <a:gd name="T115" fmla="*/ 2147483647 h 549"/>
                <a:gd name="T116" fmla="*/ 2147483647 w 395"/>
                <a:gd name="T117" fmla="*/ 2147483647 h 54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95"/>
                <a:gd name="T178" fmla="*/ 0 h 549"/>
                <a:gd name="T179" fmla="*/ 395 w 395"/>
                <a:gd name="T180" fmla="*/ 549 h 54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95" h="549">
                  <a:moveTo>
                    <a:pt x="118" y="256"/>
                  </a:moveTo>
                  <a:cubicBezTo>
                    <a:pt x="110" y="256"/>
                    <a:pt x="109" y="262"/>
                    <a:pt x="106" y="277"/>
                  </a:cubicBezTo>
                  <a:cubicBezTo>
                    <a:pt x="104" y="289"/>
                    <a:pt x="126" y="256"/>
                    <a:pt x="118" y="256"/>
                  </a:cubicBezTo>
                  <a:close/>
                  <a:moveTo>
                    <a:pt x="100" y="210"/>
                  </a:moveTo>
                  <a:cubicBezTo>
                    <a:pt x="96" y="210"/>
                    <a:pt x="90" y="222"/>
                    <a:pt x="94" y="225"/>
                  </a:cubicBezTo>
                  <a:cubicBezTo>
                    <a:pt x="98" y="228"/>
                    <a:pt x="111" y="221"/>
                    <a:pt x="111" y="221"/>
                  </a:cubicBezTo>
                  <a:cubicBezTo>
                    <a:pt x="111" y="221"/>
                    <a:pt x="104" y="210"/>
                    <a:pt x="100" y="210"/>
                  </a:cubicBezTo>
                  <a:close/>
                  <a:moveTo>
                    <a:pt x="87" y="261"/>
                  </a:moveTo>
                  <a:cubicBezTo>
                    <a:pt x="102" y="261"/>
                    <a:pt x="109" y="250"/>
                    <a:pt x="98" y="248"/>
                  </a:cubicBezTo>
                  <a:cubicBezTo>
                    <a:pt x="87" y="246"/>
                    <a:pt x="78" y="261"/>
                    <a:pt x="87" y="261"/>
                  </a:cubicBezTo>
                  <a:close/>
                  <a:moveTo>
                    <a:pt x="231" y="85"/>
                  </a:moveTo>
                  <a:cubicBezTo>
                    <a:pt x="223" y="78"/>
                    <a:pt x="222" y="93"/>
                    <a:pt x="222" y="93"/>
                  </a:cubicBezTo>
                  <a:cubicBezTo>
                    <a:pt x="229" y="99"/>
                    <a:pt x="239" y="92"/>
                    <a:pt x="231" y="85"/>
                  </a:cubicBezTo>
                  <a:close/>
                  <a:moveTo>
                    <a:pt x="103" y="176"/>
                  </a:moveTo>
                  <a:cubicBezTo>
                    <a:pt x="103" y="176"/>
                    <a:pt x="107" y="159"/>
                    <a:pt x="97" y="159"/>
                  </a:cubicBezTo>
                  <a:cubicBezTo>
                    <a:pt x="87" y="159"/>
                    <a:pt x="93" y="169"/>
                    <a:pt x="93" y="169"/>
                  </a:cubicBezTo>
                  <a:cubicBezTo>
                    <a:pt x="93" y="169"/>
                    <a:pt x="85" y="166"/>
                    <a:pt x="82" y="169"/>
                  </a:cubicBezTo>
                  <a:cubicBezTo>
                    <a:pt x="79" y="172"/>
                    <a:pt x="91" y="179"/>
                    <a:pt x="93" y="183"/>
                  </a:cubicBezTo>
                  <a:cubicBezTo>
                    <a:pt x="95" y="187"/>
                    <a:pt x="110" y="184"/>
                    <a:pt x="110" y="184"/>
                  </a:cubicBezTo>
                  <a:lnTo>
                    <a:pt x="103" y="176"/>
                  </a:lnTo>
                  <a:close/>
                  <a:moveTo>
                    <a:pt x="325" y="1"/>
                  </a:moveTo>
                  <a:cubicBezTo>
                    <a:pt x="318" y="2"/>
                    <a:pt x="316" y="11"/>
                    <a:pt x="316" y="11"/>
                  </a:cubicBezTo>
                  <a:cubicBezTo>
                    <a:pt x="327" y="16"/>
                    <a:pt x="332" y="0"/>
                    <a:pt x="325" y="1"/>
                  </a:cubicBezTo>
                  <a:close/>
                  <a:moveTo>
                    <a:pt x="296" y="36"/>
                  </a:moveTo>
                  <a:cubicBezTo>
                    <a:pt x="300" y="45"/>
                    <a:pt x="300" y="45"/>
                    <a:pt x="300" y="45"/>
                  </a:cubicBezTo>
                  <a:cubicBezTo>
                    <a:pt x="305" y="49"/>
                    <a:pt x="312" y="28"/>
                    <a:pt x="311" y="24"/>
                  </a:cubicBezTo>
                  <a:cubicBezTo>
                    <a:pt x="310" y="20"/>
                    <a:pt x="301" y="12"/>
                    <a:pt x="301" y="12"/>
                  </a:cubicBezTo>
                  <a:cubicBezTo>
                    <a:pt x="300" y="21"/>
                    <a:pt x="300" y="21"/>
                    <a:pt x="300" y="21"/>
                  </a:cubicBezTo>
                  <a:cubicBezTo>
                    <a:pt x="300" y="21"/>
                    <a:pt x="287" y="25"/>
                    <a:pt x="288" y="29"/>
                  </a:cubicBezTo>
                  <a:cubicBezTo>
                    <a:pt x="289" y="33"/>
                    <a:pt x="296" y="36"/>
                    <a:pt x="296" y="36"/>
                  </a:cubicBezTo>
                  <a:close/>
                  <a:moveTo>
                    <a:pt x="239" y="94"/>
                  </a:moveTo>
                  <a:cubicBezTo>
                    <a:pt x="237" y="104"/>
                    <a:pt x="237" y="104"/>
                    <a:pt x="237" y="104"/>
                  </a:cubicBezTo>
                  <a:cubicBezTo>
                    <a:pt x="246" y="96"/>
                    <a:pt x="246" y="96"/>
                    <a:pt x="246" y="96"/>
                  </a:cubicBezTo>
                  <a:lnTo>
                    <a:pt x="239" y="94"/>
                  </a:lnTo>
                  <a:close/>
                  <a:moveTo>
                    <a:pt x="137" y="269"/>
                  </a:moveTo>
                  <a:cubicBezTo>
                    <a:pt x="143" y="265"/>
                    <a:pt x="134" y="252"/>
                    <a:pt x="128" y="258"/>
                  </a:cubicBezTo>
                  <a:cubicBezTo>
                    <a:pt x="122" y="264"/>
                    <a:pt x="130" y="273"/>
                    <a:pt x="137" y="269"/>
                  </a:cubicBezTo>
                  <a:close/>
                  <a:moveTo>
                    <a:pt x="346" y="395"/>
                  </a:moveTo>
                  <a:cubicBezTo>
                    <a:pt x="346" y="395"/>
                    <a:pt x="341" y="409"/>
                    <a:pt x="331" y="402"/>
                  </a:cubicBezTo>
                  <a:cubicBezTo>
                    <a:pt x="321" y="394"/>
                    <a:pt x="341" y="387"/>
                    <a:pt x="340" y="378"/>
                  </a:cubicBezTo>
                  <a:cubicBezTo>
                    <a:pt x="339" y="369"/>
                    <a:pt x="308" y="364"/>
                    <a:pt x="308" y="359"/>
                  </a:cubicBezTo>
                  <a:cubicBezTo>
                    <a:pt x="308" y="354"/>
                    <a:pt x="330" y="357"/>
                    <a:pt x="330" y="357"/>
                  </a:cubicBezTo>
                  <a:cubicBezTo>
                    <a:pt x="321" y="349"/>
                    <a:pt x="321" y="349"/>
                    <a:pt x="321" y="349"/>
                  </a:cubicBezTo>
                  <a:cubicBezTo>
                    <a:pt x="321" y="349"/>
                    <a:pt x="312" y="328"/>
                    <a:pt x="308" y="321"/>
                  </a:cubicBezTo>
                  <a:cubicBezTo>
                    <a:pt x="304" y="314"/>
                    <a:pt x="291" y="314"/>
                    <a:pt x="291" y="314"/>
                  </a:cubicBezTo>
                  <a:cubicBezTo>
                    <a:pt x="291" y="314"/>
                    <a:pt x="283" y="305"/>
                    <a:pt x="275" y="299"/>
                  </a:cubicBezTo>
                  <a:cubicBezTo>
                    <a:pt x="267" y="293"/>
                    <a:pt x="273" y="261"/>
                    <a:pt x="273" y="261"/>
                  </a:cubicBezTo>
                  <a:cubicBezTo>
                    <a:pt x="265" y="261"/>
                    <a:pt x="265" y="261"/>
                    <a:pt x="265" y="261"/>
                  </a:cubicBezTo>
                  <a:cubicBezTo>
                    <a:pt x="265" y="261"/>
                    <a:pt x="264" y="255"/>
                    <a:pt x="250" y="245"/>
                  </a:cubicBezTo>
                  <a:cubicBezTo>
                    <a:pt x="235" y="235"/>
                    <a:pt x="216" y="245"/>
                    <a:pt x="208" y="246"/>
                  </a:cubicBezTo>
                  <a:cubicBezTo>
                    <a:pt x="200" y="247"/>
                    <a:pt x="191" y="235"/>
                    <a:pt x="191" y="235"/>
                  </a:cubicBezTo>
                  <a:cubicBezTo>
                    <a:pt x="191" y="235"/>
                    <a:pt x="205" y="240"/>
                    <a:pt x="209" y="239"/>
                  </a:cubicBezTo>
                  <a:cubicBezTo>
                    <a:pt x="213" y="238"/>
                    <a:pt x="231" y="234"/>
                    <a:pt x="232" y="228"/>
                  </a:cubicBezTo>
                  <a:cubicBezTo>
                    <a:pt x="233" y="223"/>
                    <a:pt x="214" y="222"/>
                    <a:pt x="214" y="222"/>
                  </a:cubicBezTo>
                  <a:cubicBezTo>
                    <a:pt x="230" y="218"/>
                    <a:pt x="230" y="218"/>
                    <a:pt x="230" y="218"/>
                  </a:cubicBezTo>
                  <a:cubicBezTo>
                    <a:pt x="230" y="218"/>
                    <a:pt x="239" y="211"/>
                    <a:pt x="245" y="206"/>
                  </a:cubicBezTo>
                  <a:cubicBezTo>
                    <a:pt x="250" y="201"/>
                    <a:pt x="261" y="177"/>
                    <a:pt x="261" y="177"/>
                  </a:cubicBezTo>
                  <a:cubicBezTo>
                    <a:pt x="261" y="177"/>
                    <a:pt x="276" y="168"/>
                    <a:pt x="276" y="161"/>
                  </a:cubicBezTo>
                  <a:cubicBezTo>
                    <a:pt x="276" y="154"/>
                    <a:pt x="222" y="159"/>
                    <a:pt x="222" y="159"/>
                  </a:cubicBezTo>
                  <a:cubicBezTo>
                    <a:pt x="222" y="159"/>
                    <a:pt x="223" y="154"/>
                    <a:pt x="211" y="154"/>
                  </a:cubicBezTo>
                  <a:cubicBezTo>
                    <a:pt x="199" y="154"/>
                    <a:pt x="177" y="162"/>
                    <a:pt x="177" y="162"/>
                  </a:cubicBezTo>
                  <a:cubicBezTo>
                    <a:pt x="185" y="155"/>
                    <a:pt x="185" y="155"/>
                    <a:pt x="185" y="155"/>
                  </a:cubicBezTo>
                  <a:cubicBezTo>
                    <a:pt x="179" y="147"/>
                    <a:pt x="179" y="147"/>
                    <a:pt x="179" y="147"/>
                  </a:cubicBezTo>
                  <a:cubicBezTo>
                    <a:pt x="191" y="145"/>
                    <a:pt x="191" y="145"/>
                    <a:pt x="191" y="145"/>
                  </a:cubicBezTo>
                  <a:cubicBezTo>
                    <a:pt x="212" y="132"/>
                    <a:pt x="212" y="132"/>
                    <a:pt x="212" y="132"/>
                  </a:cubicBezTo>
                  <a:cubicBezTo>
                    <a:pt x="212" y="132"/>
                    <a:pt x="223" y="123"/>
                    <a:pt x="224" y="112"/>
                  </a:cubicBezTo>
                  <a:cubicBezTo>
                    <a:pt x="225" y="105"/>
                    <a:pt x="211" y="107"/>
                    <a:pt x="203" y="108"/>
                  </a:cubicBezTo>
                  <a:cubicBezTo>
                    <a:pt x="195" y="109"/>
                    <a:pt x="183" y="115"/>
                    <a:pt x="175" y="115"/>
                  </a:cubicBezTo>
                  <a:cubicBezTo>
                    <a:pt x="167" y="115"/>
                    <a:pt x="160" y="106"/>
                    <a:pt x="153" y="110"/>
                  </a:cubicBezTo>
                  <a:cubicBezTo>
                    <a:pt x="146" y="114"/>
                    <a:pt x="153" y="124"/>
                    <a:pt x="153" y="124"/>
                  </a:cubicBezTo>
                  <a:cubicBezTo>
                    <a:pt x="153" y="124"/>
                    <a:pt x="146" y="125"/>
                    <a:pt x="141" y="129"/>
                  </a:cubicBezTo>
                  <a:cubicBezTo>
                    <a:pt x="136" y="133"/>
                    <a:pt x="144" y="148"/>
                    <a:pt x="144" y="148"/>
                  </a:cubicBezTo>
                  <a:cubicBezTo>
                    <a:pt x="115" y="151"/>
                    <a:pt x="115" y="151"/>
                    <a:pt x="115" y="151"/>
                  </a:cubicBezTo>
                  <a:cubicBezTo>
                    <a:pt x="115" y="157"/>
                    <a:pt x="115" y="157"/>
                    <a:pt x="115" y="157"/>
                  </a:cubicBezTo>
                  <a:cubicBezTo>
                    <a:pt x="121" y="162"/>
                    <a:pt x="121" y="162"/>
                    <a:pt x="121" y="162"/>
                  </a:cubicBezTo>
                  <a:cubicBezTo>
                    <a:pt x="130" y="180"/>
                    <a:pt x="130" y="180"/>
                    <a:pt x="130" y="180"/>
                  </a:cubicBezTo>
                  <a:cubicBezTo>
                    <a:pt x="130" y="180"/>
                    <a:pt x="124" y="185"/>
                    <a:pt x="121" y="188"/>
                  </a:cubicBezTo>
                  <a:cubicBezTo>
                    <a:pt x="118" y="191"/>
                    <a:pt x="116" y="198"/>
                    <a:pt x="116" y="198"/>
                  </a:cubicBezTo>
                  <a:cubicBezTo>
                    <a:pt x="105" y="203"/>
                    <a:pt x="105" y="203"/>
                    <a:pt x="105" y="203"/>
                  </a:cubicBezTo>
                  <a:cubicBezTo>
                    <a:pt x="105" y="203"/>
                    <a:pt x="111" y="212"/>
                    <a:pt x="119" y="211"/>
                  </a:cubicBezTo>
                  <a:cubicBezTo>
                    <a:pt x="127" y="210"/>
                    <a:pt x="134" y="202"/>
                    <a:pt x="134" y="202"/>
                  </a:cubicBezTo>
                  <a:cubicBezTo>
                    <a:pt x="133" y="214"/>
                    <a:pt x="133" y="214"/>
                    <a:pt x="133" y="214"/>
                  </a:cubicBezTo>
                  <a:cubicBezTo>
                    <a:pt x="133" y="214"/>
                    <a:pt x="120" y="220"/>
                    <a:pt x="115" y="228"/>
                  </a:cubicBezTo>
                  <a:cubicBezTo>
                    <a:pt x="110" y="237"/>
                    <a:pt x="116" y="250"/>
                    <a:pt x="116" y="250"/>
                  </a:cubicBezTo>
                  <a:cubicBezTo>
                    <a:pt x="116" y="250"/>
                    <a:pt x="127" y="242"/>
                    <a:pt x="134" y="247"/>
                  </a:cubicBezTo>
                  <a:cubicBezTo>
                    <a:pt x="140" y="252"/>
                    <a:pt x="153" y="241"/>
                    <a:pt x="153" y="241"/>
                  </a:cubicBezTo>
                  <a:cubicBezTo>
                    <a:pt x="144" y="251"/>
                    <a:pt x="144" y="251"/>
                    <a:pt x="144" y="251"/>
                  </a:cubicBezTo>
                  <a:cubicBezTo>
                    <a:pt x="149" y="269"/>
                    <a:pt x="149" y="269"/>
                    <a:pt x="149" y="269"/>
                  </a:cubicBezTo>
                  <a:cubicBezTo>
                    <a:pt x="149" y="269"/>
                    <a:pt x="138" y="282"/>
                    <a:pt x="130" y="296"/>
                  </a:cubicBezTo>
                  <a:cubicBezTo>
                    <a:pt x="123" y="309"/>
                    <a:pt x="146" y="306"/>
                    <a:pt x="146" y="306"/>
                  </a:cubicBezTo>
                  <a:cubicBezTo>
                    <a:pt x="146" y="306"/>
                    <a:pt x="159" y="300"/>
                    <a:pt x="166" y="303"/>
                  </a:cubicBezTo>
                  <a:cubicBezTo>
                    <a:pt x="173" y="306"/>
                    <a:pt x="189" y="293"/>
                    <a:pt x="189" y="293"/>
                  </a:cubicBezTo>
                  <a:cubicBezTo>
                    <a:pt x="211" y="295"/>
                    <a:pt x="211" y="295"/>
                    <a:pt x="211" y="295"/>
                  </a:cubicBezTo>
                  <a:cubicBezTo>
                    <a:pt x="211" y="295"/>
                    <a:pt x="188" y="308"/>
                    <a:pt x="186" y="318"/>
                  </a:cubicBezTo>
                  <a:cubicBezTo>
                    <a:pt x="185" y="328"/>
                    <a:pt x="215" y="335"/>
                    <a:pt x="215" y="335"/>
                  </a:cubicBezTo>
                  <a:cubicBezTo>
                    <a:pt x="216" y="349"/>
                    <a:pt x="216" y="349"/>
                    <a:pt x="216" y="349"/>
                  </a:cubicBezTo>
                  <a:cubicBezTo>
                    <a:pt x="208" y="361"/>
                    <a:pt x="208" y="361"/>
                    <a:pt x="208" y="361"/>
                  </a:cubicBezTo>
                  <a:cubicBezTo>
                    <a:pt x="208" y="361"/>
                    <a:pt x="210" y="375"/>
                    <a:pt x="207" y="379"/>
                  </a:cubicBezTo>
                  <a:cubicBezTo>
                    <a:pt x="204" y="383"/>
                    <a:pt x="162" y="377"/>
                    <a:pt x="162" y="377"/>
                  </a:cubicBezTo>
                  <a:cubicBezTo>
                    <a:pt x="162" y="377"/>
                    <a:pt x="152" y="374"/>
                    <a:pt x="143" y="376"/>
                  </a:cubicBezTo>
                  <a:cubicBezTo>
                    <a:pt x="134" y="378"/>
                    <a:pt x="149" y="389"/>
                    <a:pt x="149" y="389"/>
                  </a:cubicBezTo>
                  <a:cubicBezTo>
                    <a:pt x="135" y="402"/>
                    <a:pt x="135" y="402"/>
                    <a:pt x="135" y="402"/>
                  </a:cubicBezTo>
                  <a:cubicBezTo>
                    <a:pt x="163" y="400"/>
                    <a:pt x="163" y="400"/>
                    <a:pt x="163" y="400"/>
                  </a:cubicBezTo>
                  <a:cubicBezTo>
                    <a:pt x="163" y="400"/>
                    <a:pt x="163" y="423"/>
                    <a:pt x="156" y="430"/>
                  </a:cubicBezTo>
                  <a:cubicBezTo>
                    <a:pt x="149" y="437"/>
                    <a:pt x="121" y="445"/>
                    <a:pt x="117" y="448"/>
                  </a:cubicBezTo>
                  <a:cubicBezTo>
                    <a:pt x="113" y="451"/>
                    <a:pt x="118" y="466"/>
                    <a:pt x="122" y="468"/>
                  </a:cubicBezTo>
                  <a:cubicBezTo>
                    <a:pt x="126" y="470"/>
                    <a:pt x="144" y="456"/>
                    <a:pt x="144" y="456"/>
                  </a:cubicBezTo>
                  <a:cubicBezTo>
                    <a:pt x="144" y="456"/>
                    <a:pt x="147" y="462"/>
                    <a:pt x="151" y="466"/>
                  </a:cubicBezTo>
                  <a:cubicBezTo>
                    <a:pt x="155" y="470"/>
                    <a:pt x="165" y="466"/>
                    <a:pt x="165" y="466"/>
                  </a:cubicBezTo>
                  <a:cubicBezTo>
                    <a:pt x="165" y="466"/>
                    <a:pt x="173" y="475"/>
                    <a:pt x="181" y="476"/>
                  </a:cubicBezTo>
                  <a:cubicBezTo>
                    <a:pt x="190" y="477"/>
                    <a:pt x="197" y="472"/>
                    <a:pt x="202" y="467"/>
                  </a:cubicBezTo>
                  <a:cubicBezTo>
                    <a:pt x="207" y="462"/>
                    <a:pt x="220" y="463"/>
                    <a:pt x="220" y="463"/>
                  </a:cubicBezTo>
                  <a:cubicBezTo>
                    <a:pt x="220" y="463"/>
                    <a:pt x="204" y="478"/>
                    <a:pt x="194" y="485"/>
                  </a:cubicBezTo>
                  <a:cubicBezTo>
                    <a:pt x="183" y="492"/>
                    <a:pt x="163" y="485"/>
                    <a:pt x="156" y="485"/>
                  </a:cubicBezTo>
                  <a:cubicBezTo>
                    <a:pt x="149" y="485"/>
                    <a:pt x="151" y="495"/>
                    <a:pt x="151" y="495"/>
                  </a:cubicBezTo>
                  <a:cubicBezTo>
                    <a:pt x="151" y="495"/>
                    <a:pt x="142" y="495"/>
                    <a:pt x="135" y="498"/>
                  </a:cubicBezTo>
                  <a:cubicBezTo>
                    <a:pt x="127" y="501"/>
                    <a:pt x="135" y="507"/>
                    <a:pt x="129" y="516"/>
                  </a:cubicBezTo>
                  <a:cubicBezTo>
                    <a:pt x="124" y="524"/>
                    <a:pt x="117" y="520"/>
                    <a:pt x="110" y="520"/>
                  </a:cubicBezTo>
                  <a:cubicBezTo>
                    <a:pt x="103" y="520"/>
                    <a:pt x="106" y="530"/>
                    <a:pt x="99" y="536"/>
                  </a:cubicBezTo>
                  <a:cubicBezTo>
                    <a:pt x="92" y="542"/>
                    <a:pt x="83" y="541"/>
                    <a:pt x="83" y="545"/>
                  </a:cubicBezTo>
                  <a:cubicBezTo>
                    <a:pt x="83" y="549"/>
                    <a:pt x="102" y="549"/>
                    <a:pt x="105" y="549"/>
                  </a:cubicBezTo>
                  <a:cubicBezTo>
                    <a:pt x="108" y="549"/>
                    <a:pt x="116" y="539"/>
                    <a:pt x="122" y="534"/>
                  </a:cubicBezTo>
                  <a:cubicBezTo>
                    <a:pt x="128" y="529"/>
                    <a:pt x="138" y="530"/>
                    <a:pt x="147" y="530"/>
                  </a:cubicBezTo>
                  <a:cubicBezTo>
                    <a:pt x="156" y="530"/>
                    <a:pt x="159" y="540"/>
                    <a:pt x="165" y="540"/>
                  </a:cubicBezTo>
                  <a:cubicBezTo>
                    <a:pt x="171" y="540"/>
                    <a:pt x="184" y="515"/>
                    <a:pt x="191" y="512"/>
                  </a:cubicBezTo>
                  <a:cubicBezTo>
                    <a:pt x="197" y="508"/>
                    <a:pt x="211" y="519"/>
                    <a:pt x="211" y="519"/>
                  </a:cubicBezTo>
                  <a:cubicBezTo>
                    <a:pt x="228" y="520"/>
                    <a:pt x="228" y="520"/>
                    <a:pt x="228" y="520"/>
                  </a:cubicBezTo>
                  <a:cubicBezTo>
                    <a:pt x="248" y="512"/>
                    <a:pt x="248" y="512"/>
                    <a:pt x="248" y="512"/>
                  </a:cubicBezTo>
                  <a:cubicBezTo>
                    <a:pt x="248" y="512"/>
                    <a:pt x="267" y="521"/>
                    <a:pt x="273" y="520"/>
                  </a:cubicBezTo>
                  <a:cubicBezTo>
                    <a:pt x="279" y="519"/>
                    <a:pt x="265" y="508"/>
                    <a:pt x="271" y="503"/>
                  </a:cubicBezTo>
                  <a:cubicBezTo>
                    <a:pt x="277" y="498"/>
                    <a:pt x="286" y="513"/>
                    <a:pt x="286" y="513"/>
                  </a:cubicBezTo>
                  <a:cubicBezTo>
                    <a:pt x="293" y="508"/>
                    <a:pt x="293" y="508"/>
                    <a:pt x="293" y="508"/>
                  </a:cubicBezTo>
                  <a:cubicBezTo>
                    <a:pt x="293" y="508"/>
                    <a:pt x="346" y="508"/>
                    <a:pt x="359" y="501"/>
                  </a:cubicBezTo>
                  <a:cubicBezTo>
                    <a:pt x="371" y="494"/>
                    <a:pt x="379" y="479"/>
                    <a:pt x="379" y="479"/>
                  </a:cubicBezTo>
                  <a:cubicBezTo>
                    <a:pt x="340" y="474"/>
                    <a:pt x="340" y="474"/>
                    <a:pt x="340" y="474"/>
                  </a:cubicBezTo>
                  <a:cubicBezTo>
                    <a:pt x="358" y="471"/>
                    <a:pt x="358" y="471"/>
                    <a:pt x="358" y="471"/>
                  </a:cubicBezTo>
                  <a:cubicBezTo>
                    <a:pt x="354" y="461"/>
                    <a:pt x="354" y="461"/>
                    <a:pt x="354" y="461"/>
                  </a:cubicBezTo>
                  <a:cubicBezTo>
                    <a:pt x="354" y="461"/>
                    <a:pt x="368" y="448"/>
                    <a:pt x="375" y="447"/>
                  </a:cubicBezTo>
                  <a:cubicBezTo>
                    <a:pt x="382" y="446"/>
                    <a:pt x="393" y="435"/>
                    <a:pt x="394" y="415"/>
                  </a:cubicBezTo>
                  <a:cubicBezTo>
                    <a:pt x="395" y="394"/>
                    <a:pt x="346" y="395"/>
                    <a:pt x="346" y="395"/>
                  </a:cubicBezTo>
                  <a:close/>
                  <a:moveTo>
                    <a:pt x="157" y="325"/>
                  </a:moveTo>
                  <a:cubicBezTo>
                    <a:pt x="152" y="310"/>
                    <a:pt x="147" y="330"/>
                    <a:pt x="138" y="338"/>
                  </a:cubicBezTo>
                  <a:cubicBezTo>
                    <a:pt x="138" y="338"/>
                    <a:pt x="162" y="340"/>
                    <a:pt x="157" y="325"/>
                  </a:cubicBezTo>
                  <a:close/>
                  <a:moveTo>
                    <a:pt x="94" y="338"/>
                  </a:moveTo>
                  <a:cubicBezTo>
                    <a:pt x="97" y="335"/>
                    <a:pt x="99" y="329"/>
                    <a:pt x="99" y="329"/>
                  </a:cubicBezTo>
                  <a:cubicBezTo>
                    <a:pt x="99" y="329"/>
                    <a:pt x="104" y="336"/>
                    <a:pt x="107" y="330"/>
                  </a:cubicBezTo>
                  <a:cubicBezTo>
                    <a:pt x="110" y="324"/>
                    <a:pt x="117" y="314"/>
                    <a:pt x="110" y="308"/>
                  </a:cubicBezTo>
                  <a:cubicBezTo>
                    <a:pt x="103" y="302"/>
                    <a:pt x="103" y="293"/>
                    <a:pt x="103" y="293"/>
                  </a:cubicBezTo>
                  <a:cubicBezTo>
                    <a:pt x="98" y="295"/>
                    <a:pt x="98" y="295"/>
                    <a:pt x="98" y="295"/>
                  </a:cubicBezTo>
                  <a:cubicBezTo>
                    <a:pt x="98" y="295"/>
                    <a:pt x="93" y="283"/>
                    <a:pt x="86" y="281"/>
                  </a:cubicBezTo>
                  <a:cubicBezTo>
                    <a:pt x="79" y="279"/>
                    <a:pt x="61" y="282"/>
                    <a:pt x="61" y="282"/>
                  </a:cubicBezTo>
                  <a:cubicBezTo>
                    <a:pt x="61" y="282"/>
                    <a:pt x="61" y="282"/>
                    <a:pt x="61" y="281"/>
                  </a:cubicBezTo>
                  <a:cubicBezTo>
                    <a:pt x="58" y="288"/>
                    <a:pt x="58" y="288"/>
                    <a:pt x="58" y="288"/>
                  </a:cubicBezTo>
                  <a:cubicBezTo>
                    <a:pt x="28" y="302"/>
                    <a:pt x="28" y="302"/>
                    <a:pt x="28" y="302"/>
                  </a:cubicBezTo>
                  <a:cubicBezTo>
                    <a:pt x="29" y="312"/>
                    <a:pt x="29" y="312"/>
                    <a:pt x="29" y="312"/>
                  </a:cubicBezTo>
                  <a:cubicBezTo>
                    <a:pt x="29" y="312"/>
                    <a:pt x="0" y="318"/>
                    <a:pt x="13" y="325"/>
                  </a:cubicBezTo>
                  <a:cubicBezTo>
                    <a:pt x="26" y="333"/>
                    <a:pt x="38" y="335"/>
                    <a:pt x="38" y="335"/>
                  </a:cubicBezTo>
                  <a:cubicBezTo>
                    <a:pt x="55" y="319"/>
                    <a:pt x="55" y="319"/>
                    <a:pt x="55" y="319"/>
                  </a:cubicBezTo>
                  <a:cubicBezTo>
                    <a:pt x="67" y="335"/>
                    <a:pt x="67" y="335"/>
                    <a:pt x="67" y="335"/>
                  </a:cubicBezTo>
                  <a:cubicBezTo>
                    <a:pt x="89" y="340"/>
                    <a:pt x="89" y="340"/>
                    <a:pt x="89" y="340"/>
                  </a:cubicBezTo>
                  <a:cubicBezTo>
                    <a:pt x="91" y="340"/>
                    <a:pt x="93" y="339"/>
                    <a:pt x="94" y="338"/>
                  </a:cubicBezTo>
                  <a:close/>
                  <a:moveTo>
                    <a:pt x="63" y="155"/>
                  </a:moveTo>
                  <a:cubicBezTo>
                    <a:pt x="57" y="155"/>
                    <a:pt x="54" y="155"/>
                    <a:pt x="52" y="163"/>
                  </a:cubicBezTo>
                  <a:cubicBezTo>
                    <a:pt x="66" y="163"/>
                    <a:pt x="66" y="163"/>
                    <a:pt x="66" y="163"/>
                  </a:cubicBezTo>
                  <a:cubicBezTo>
                    <a:pt x="66" y="163"/>
                    <a:pt x="69" y="155"/>
                    <a:pt x="63" y="155"/>
                  </a:cubicBezTo>
                  <a:close/>
                  <a:moveTo>
                    <a:pt x="82" y="144"/>
                  </a:moveTo>
                  <a:cubicBezTo>
                    <a:pt x="82" y="144"/>
                    <a:pt x="88" y="146"/>
                    <a:pt x="94" y="145"/>
                  </a:cubicBezTo>
                  <a:cubicBezTo>
                    <a:pt x="100" y="144"/>
                    <a:pt x="108" y="115"/>
                    <a:pt x="108" y="115"/>
                  </a:cubicBezTo>
                  <a:cubicBezTo>
                    <a:pt x="108" y="115"/>
                    <a:pt x="100" y="117"/>
                    <a:pt x="94" y="122"/>
                  </a:cubicBezTo>
                  <a:cubicBezTo>
                    <a:pt x="88" y="126"/>
                    <a:pt x="86" y="133"/>
                    <a:pt x="86" y="133"/>
                  </a:cubicBezTo>
                  <a:cubicBezTo>
                    <a:pt x="86" y="133"/>
                    <a:pt x="78" y="125"/>
                    <a:pt x="72" y="128"/>
                  </a:cubicBezTo>
                  <a:cubicBezTo>
                    <a:pt x="67" y="131"/>
                    <a:pt x="73" y="153"/>
                    <a:pt x="73" y="153"/>
                  </a:cubicBezTo>
                  <a:lnTo>
                    <a:pt x="82" y="144"/>
                  </a:lnTo>
                  <a:close/>
                  <a:moveTo>
                    <a:pt x="57" y="169"/>
                  </a:moveTo>
                  <a:cubicBezTo>
                    <a:pt x="51" y="191"/>
                    <a:pt x="51" y="191"/>
                    <a:pt x="51" y="191"/>
                  </a:cubicBezTo>
                  <a:cubicBezTo>
                    <a:pt x="62" y="177"/>
                    <a:pt x="62" y="177"/>
                    <a:pt x="62" y="177"/>
                  </a:cubicBezTo>
                  <a:lnTo>
                    <a:pt x="57" y="169"/>
                  </a:lnTo>
                  <a:close/>
                </a:path>
              </a:pathLst>
            </a:custGeom>
            <a:solidFill>
              <a:schemeClr val="accent5">
                <a:lumMod val="50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59" name="Freeform 82"/>
            <p:cNvSpPr>
              <a:spLocks/>
            </p:cNvSpPr>
            <p:nvPr/>
          </p:nvSpPr>
          <p:spPr bwMode="auto">
            <a:xfrm>
              <a:off x="3970735" y="2344342"/>
              <a:ext cx="78581" cy="78581"/>
            </a:xfrm>
            <a:custGeom>
              <a:avLst/>
              <a:gdLst>
                <a:gd name="T0" fmla="*/ 2147483647 w 189"/>
                <a:gd name="T1" fmla="*/ 2147483647 h 202"/>
                <a:gd name="T2" fmla="*/ 2147483647 w 189"/>
                <a:gd name="T3" fmla="*/ 2147483647 h 202"/>
                <a:gd name="T4" fmla="*/ 2147483647 w 189"/>
                <a:gd name="T5" fmla="*/ 2147483647 h 202"/>
                <a:gd name="T6" fmla="*/ 2147483647 w 189"/>
                <a:gd name="T7" fmla="*/ 2147483647 h 202"/>
                <a:gd name="T8" fmla="*/ 2147483647 w 189"/>
                <a:gd name="T9" fmla="*/ 2147483647 h 202"/>
                <a:gd name="T10" fmla="*/ 2147483647 w 189"/>
                <a:gd name="T11" fmla="*/ 2147483647 h 202"/>
                <a:gd name="T12" fmla="*/ 2147483647 w 189"/>
                <a:gd name="T13" fmla="*/ 2147483647 h 202"/>
                <a:gd name="T14" fmla="*/ 2147483647 w 189"/>
                <a:gd name="T15" fmla="*/ 2147483647 h 202"/>
                <a:gd name="T16" fmla="*/ 2147483647 w 189"/>
                <a:gd name="T17" fmla="*/ 2147483647 h 202"/>
                <a:gd name="T18" fmla="*/ 2147483647 w 189"/>
                <a:gd name="T19" fmla="*/ 2147483647 h 202"/>
                <a:gd name="T20" fmla="*/ 2147483647 w 189"/>
                <a:gd name="T21" fmla="*/ 2147483647 h 202"/>
                <a:gd name="T22" fmla="*/ 2147483647 w 189"/>
                <a:gd name="T23" fmla="*/ 2147483647 h 202"/>
                <a:gd name="T24" fmla="*/ 2147483647 w 189"/>
                <a:gd name="T25" fmla="*/ 2147483647 h 202"/>
                <a:gd name="T26" fmla="*/ 2147483647 w 189"/>
                <a:gd name="T27" fmla="*/ 2147483647 h 202"/>
                <a:gd name="T28" fmla="*/ 2147483647 w 189"/>
                <a:gd name="T29" fmla="*/ 2147483647 h 202"/>
                <a:gd name="T30" fmla="*/ 2147483647 w 189"/>
                <a:gd name="T31" fmla="*/ 2147483647 h 202"/>
                <a:gd name="T32" fmla="*/ 2147483647 w 189"/>
                <a:gd name="T33" fmla="*/ 2147483647 h 202"/>
                <a:gd name="T34" fmla="*/ 2147483647 w 189"/>
                <a:gd name="T35" fmla="*/ 2147483647 h 202"/>
                <a:gd name="T36" fmla="*/ 2147483647 w 189"/>
                <a:gd name="T37" fmla="*/ 2147483647 h 202"/>
                <a:gd name="T38" fmla="*/ 2147483647 w 189"/>
                <a:gd name="T39" fmla="*/ 2147483647 h 202"/>
                <a:gd name="T40" fmla="*/ 2147483647 w 189"/>
                <a:gd name="T41" fmla="*/ 2147483647 h 202"/>
                <a:gd name="T42" fmla="*/ 2147483647 w 189"/>
                <a:gd name="T43" fmla="*/ 2147483647 h 202"/>
                <a:gd name="T44" fmla="*/ 2147483647 w 189"/>
                <a:gd name="T45" fmla="*/ 2147483647 h 202"/>
                <a:gd name="T46" fmla="*/ 2147483647 w 189"/>
                <a:gd name="T47" fmla="*/ 2147483647 h 202"/>
                <a:gd name="T48" fmla="*/ 2147483647 w 189"/>
                <a:gd name="T49" fmla="*/ 2147483647 h 202"/>
                <a:gd name="T50" fmla="*/ 2147483647 w 189"/>
                <a:gd name="T51" fmla="*/ 2147483647 h 202"/>
                <a:gd name="T52" fmla="*/ 2147483647 w 189"/>
                <a:gd name="T53" fmla="*/ 2147483647 h 202"/>
                <a:gd name="T54" fmla="*/ 2147483647 w 189"/>
                <a:gd name="T55" fmla="*/ 2147483647 h 202"/>
                <a:gd name="T56" fmla="*/ 2147483647 w 189"/>
                <a:gd name="T57" fmla="*/ 2147483647 h 202"/>
                <a:gd name="T58" fmla="*/ 2147483647 w 189"/>
                <a:gd name="T59" fmla="*/ 2147483647 h 202"/>
                <a:gd name="T60" fmla="*/ 2147483647 w 189"/>
                <a:gd name="T61" fmla="*/ 2147483647 h 202"/>
                <a:gd name="T62" fmla="*/ 2147483647 w 189"/>
                <a:gd name="T63" fmla="*/ 2147483647 h 202"/>
                <a:gd name="T64" fmla="*/ 2147483647 w 189"/>
                <a:gd name="T65" fmla="*/ 2147483647 h 202"/>
                <a:gd name="T66" fmla="*/ 2147483647 w 189"/>
                <a:gd name="T67" fmla="*/ 2147483647 h 202"/>
                <a:gd name="T68" fmla="*/ 2147483647 w 189"/>
                <a:gd name="T69" fmla="*/ 2147483647 h 202"/>
                <a:gd name="T70" fmla="*/ 2147483647 w 189"/>
                <a:gd name="T71" fmla="*/ 2147483647 h 202"/>
                <a:gd name="T72" fmla="*/ 2147483647 w 189"/>
                <a:gd name="T73" fmla="*/ 2147483647 h 202"/>
                <a:gd name="T74" fmla="*/ 0 w 189"/>
                <a:gd name="T75" fmla="*/ 2147483647 h 202"/>
                <a:gd name="T76" fmla="*/ 2147483647 w 189"/>
                <a:gd name="T77" fmla="*/ 2147483647 h 202"/>
                <a:gd name="T78" fmla="*/ 2147483647 w 189"/>
                <a:gd name="T79" fmla="*/ 2147483647 h 202"/>
                <a:gd name="T80" fmla="*/ 2147483647 w 189"/>
                <a:gd name="T81" fmla="*/ 2147483647 h 202"/>
                <a:gd name="T82" fmla="*/ 2147483647 w 189"/>
                <a:gd name="T83" fmla="*/ 2147483647 h 202"/>
                <a:gd name="T84" fmla="*/ 2147483647 w 189"/>
                <a:gd name="T85" fmla="*/ 2147483647 h 202"/>
                <a:gd name="T86" fmla="*/ 2147483647 w 189"/>
                <a:gd name="T87" fmla="*/ 2147483647 h 202"/>
                <a:gd name="T88" fmla="*/ 2147483647 w 189"/>
                <a:gd name="T89" fmla="*/ 2147483647 h 202"/>
                <a:gd name="T90" fmla="*/ 2147483647 w 189"/>
                <a:gd name="T91" fmla="*/ 2147483647 h 202"/>
                <a:gd name="T92" fmla="*/ 2147483647 w 189"/>
                <a:gd name="T93" fmla="*/ 2147483647 h 202"/>
                <a:gd name="T94" fmla="*/ 2147483647 w 189"/>
                <a:gd name="T95" fmla="*/ 2147483647 h 202"/>
                <a:gd name="T96" fmla="*/ 2147483647 w 189"/>
                <a:gd name="T97" fmla="*/ 2147483647 h 202"/>
                <a:gd name="T98" fmla="*/ 2147483647 w 189"/>
                <a:gd name="T99" fmla="*/ 2147483647 h 202"/>
                <a:gd name="T100" fmla="*/ 2147483647 w 189"/>
                <a:gd name="T101" fmla="*/ 2147483647 h 202"/>
                <a:gd name="T102" fmla="*/ 2147483647 w 189"/>
                <a:gd name="T103" fmla="*/ 2147483647 h 202"/>
                <a:gd name="T104" fmla="*/ 2147483647 w 189"/>
                <a:gd name="T105" fmla="*/ 2147483647 h 202"/>
                <a:gd name="T106" fmla="*/ 2147483647 w 189"/>
                <a:gd name="T107" fmla="*/ 2147483647 h 20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89"/>
                <a:gd name="T163" fmla="*/ 0 h 202"/>
                <a:gd name="T164" fmla="*/ 189 w 189"/>
                <a:gd name="T165" fmla="*/ 202 h 20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89" h="202">
                  <a:moveTo>
                    <a:pt x="186" y="104"/>
                  </a:moveTo>
                  <a:cubicBezTo>
                    <a:pt x="186" y="94"/>
                    <a:pt x="177" y="87"/>
                    <a:pt x="177" y="87"/>
                  </a:cubicBezTo>
                  <a:cubicBezTo>
                    <a:pt x="177" y="87"/>
                    <a:pt x="177" y="78"/>
                    <a:pt x="175" y="73"/>
                  </a:cubicBezTo>
                  <a:cubicBezTo>
                    <a:pt x="175" y="69"/>
                    <a:pt x="184" y="68"/>
                    <a:pt x="189" y="66"/>
                  </a:cubicBezTo>
                  <a:cubicBezTo>
                    <a:pt x="167" y="61"/>
                    <a:pt x="167" y="61"/>
                    <a:pt x="167" y="61"/>
                  </a:cubicBezTo>
                  <a:cubicBezTo>
                    <a:pt x="155" y="45"/>
                    <a:pt x="155" y="45"/>
                    <a:pt x="155" y="45"/>
                  </a:cubicBezTo>
                  <a:cubicBezTo>
                    <a:pt x="138" y="61"/>
                    <a:pt x="138" y="61"/>
                    <a:pt x="138" y="61"/>
                  </a:cubicBezTo>
                  <a:cubicBezTo>
                    <a:pt x="138" y="61"/>
                    <a:pt x="126" y="59"/>
                    <a:pt x="113" y="51"/>
                  </a:cubicBezTo>
                  <a:cubicBezTo>
                    <a:pt x="100" y="44"/>
                    <a:pt x="129" y="38"/>
                    <a:pt x="129" y="38"/>
                  </a:cubicBezTo>
                  <a:cubicBezTo>
                    <a:pt x="128" y="28"/>
                    <a:pt x="128" y="28"/>
                    <a:pt x="128" y="28"/>
                  </a:cubicBezTo>
                  <a:cubicBezTo>
                    <a:pt x="158" y="14"/>
                    <a:pt x="158" y="14"/>
                    <a:pt x="158" y="14"/>
                  </a:cubicBezTo>
                  <a:cubicBezTo>
                    <a:pt x="161" y="7"/>
                    <a:pt x="161" y="7"/>
                    <a:pt x="161" y="7"/>
                  </a:cubicBezTo>
                  <a:cubicBezTo>
                    <a:pt x="160" y="6"/>
                    <a:pt x="158" y="4"/>
                    <a:pt x="153" y="2"/>
                  </a:cubicBezTo>
                  <a:cubicBezTo>
                    <a:pt x="146" y="0"/>
                    <a:pt x="138" y="14"/>
                    <a:pt x="138" y="14"/>
                  </a:cubicBezTo>
                  <a:cubicBezTo>
                    <a:pt x="134" y="4"/>
                    <a:pt x="134" y="4"/>
                    <a:pt x="134" y="4"/>
                  </a:cubicBezTo>
                  <a:cubicBezTo>
                    <a:pt x="134" y="4"/>
                    <a:pt x="111" y="4"/>
                    <a:pt x="107" y="9"/>
                  </a:cubicBezTo>
                  <a:cubicBezTo>
                    <a:pt x="103" y="15"/>
                    <a:pt x="99" y="30"/>
                    <a:pt x="99" y="30"/>
                  </a:cubicBezTo>
                  <a:cubicBezTo>
                    <a:pt x="99" y="30"/>
                    <a:pt x="84" y="29"/>
                    <a:pt x="84" y="35"/>
                  </a:cubicBezTo>
                  <a:cubicBezTo>
                    <a:pt x="84" y="41"/>
                    <a:pt x="106" y="37"/>
                    <a:pt x="102" y="44"/>
                  </a:cubicBezTo>
                  <a:cubicBezTo>
                    <a:pt x="98" y="51"/>
                    <a:pt x="94" y="47"/>
                    <a:pt x="92" y="50"/>
                  </a:cubicBezTo>
                  <a:cubicBezTo>
                    <a:pt x="90" y="53"/>
                    <a:pt x="87" y="57"/>
                    <a:pt x="87" y="57"/>
                  </a:cubicBezTo>
                  <a:cubicBezTo>
                    <a:pt x="69" y="56"/>
                    <a:pt x="69" y="56"/>
                    <a:pt x="69" y="56"/>
                  </a:cubicBezTo>
                  <a:cubicBezTo>
                    <a:pt x="69" y="61"/>
                    <a:pt x="69" y="61"/>
                    <a:pt x="69" y="61"/>
                  </a:cubicBezTo>
                  <a:cubicBezTo>
                    <a:pt x="69" y="61"/>
                    <a:pt x="56" y="47"/>
                    <a:pt x="48" y="51"/>
                  </a:cubicBezTo>
                  <a:cubicBezTo>
                    <a:pt x="40" y="55"/>
                    <a:pt x="30" y="54"/>
                    <a:pt x="30" y="54"/>
                  </a:cubicBezTo>
                  <a:cubicBezTo>
                    <a:pt x="30" y="54"/>
                    <a:pt x="28" y="71"/>
                    <a:pt x="33" y="71"/>
                  </a:cubicBezTo>
                  <a:cubicBezTo>
                    <a:pt x="38" y="71"/>
                    <a:pt x="42" y="79"/>
                    <a:pt x="42" y="79"/>
                  </a:cubicBezTo>
                  <a:cubicBezTo>
                    <a:pt x="31" y="86"/>
                    <a:pt x="31" y="86"/>
                    <a:pt x="31" y="86"/>
                  </a:cubicBezTo>
                  <a:cubicBezTo>
                    <a:pt x="31" y="86"/>
                    <a:pt x="20" y="90"/>
                    <a:pt x="25" y="98"/>
                  </a:cubicBezTo>
                  <a:cubicBezTo>
                    <a:pt x="30" y="106"/>
                    <a:pt x="48" y="107"/>
                    <a:pt x="48" y="107"/>
                  </a:cubicBezTo>
                  <a:cubicBezTo>
                    <a:pt x="48" y="107"/>
                    <a:pt x="67" y="99"/>
                    <a:pt x="66" y="107"/>
                  </a:cubicBezTo>
                  <a:cubicBezTo>
                    <a:pt x="65" y="115"/>
                    <a:pt x="50" y="116"/>
                    <a:pt x="50" y="116"/>
                  </a:cubicBezTo>
                  <a:cubicBezTo>
                    <a:pt x="50" y="130"/>
                    <a:pt x="50" y="130"/>
                    <a:pt x="50" y="130"/>
                  </a:cubicBezTo>
                  <a:cubicBezTo>
                    <a:pt x="50" y="130"/>
                    <a:pt x="37" y="125"/>
                    <a:pt x="35" y="134"/>
                  </a:cubicBezTo>
                  <a:cubicBezTo>
                    <a:pt x="33" y="143"/>
                    <a:pt x="30" y="156"/>
                    <a:pt x="30" y="156"/>
                  </a:cubicBezTo>
                  <a:cubicBezTo>
                    <a:pt x="30" y="156"/>
                    <a:pt x="5" y="156"/>
                    <a:pt x="4" y="161"/>
                  </a:cubicBezTo>
                  <a:cubicBezTo>
                    <a:pt x="3" y="166"/>
                    <a:pt x="15" y="167"/>
                    <a:pt x="15" y="167"/>
                  </a:cubicBezTo>
                  <a:cubicBezTo>
                    <a:pt x="15" y="167"/>
                    <a:pt x="0" y="169"/>
                    <a:pt x="0" y="176"/>
                  </a:cubicBezTo>
                  <a:cubicBezTo>
                    <a:pt x="0" y="184"/>
                    <a:pt x="7" y="183"/>
                    <a:pt x="7" y="183"/>
                  </a:cubicBezTo>
                  <a:cubicBezTo>
                    <a:pt x="30" y="180"/>
                    <a:pt x="30" y="180"/>
                    <a:pt x="30" y="180"/>
                  </a:cubicBezTo>
                  <a:cubicBezTo>
                    <a:pt x="19" y="192"/>
                    <a:pt x="19" y="192"/>
                    <a:pt x="19" y="192"/>
                  </a:cubicBezTo>
                  <a:cubicBezTo>
                    <a:pt x="19" y="192"/>
                    <a:pt x="36" y="187"/>
                    <a:pt x="35" y="190"/>
                  </a:cubicBezTo>
                  <a:cubicBezTo>
                    <a:pt x="34" y="193"/>
                    <a:pt x="14" y="202"/>
                    <a:pt x="29" y="202"/>
                  </a:cubicBezTo>
                  <a:cubicBezTo>
                    <a:pt x="44" y="202"/>
                    <a:pt x="65" y="196"/>
                    <a:pt x="74" y="191"/>
                  </a:cubicBezTo>
                  <a:cubicBezTo>
                    <a:pt x="83" y="186"/>
                    <a:pt x="83" y="178"/>
                    <a:pt x="83" y="178"/>
                  </a:cubicBezTo>
                  <a:cubicBezTo>
                    <a:pt x="83" y="178"/>
                    <a:pt x="93" y="184"/>
                    <a:pt x="102" y="178"/>
                  </a:cubicBezTo>
                  <a:cubicBezTo>
                    <a:pt x="111" y="173"/>
                    <a:pt x="112" y="167"/>
                    <a:pt x="124" y="166"/>
                  </a:cubicBezTo>
                  <a:cubicBezTo>
                    <a:pt x="135" y="165"/>
                    <a:pt x="140" y="165"/>
                    <a:pt x="140" y="165"/>
                  </a:cubicBezTo>
                  <a:cubicBezTo>
                    <a:pt x="143" y="159"/>
                    <a:pt x="143" y="159"/>
                    <a:pt x="143" y="159"/>
                  </a:cubicBezTo>
                  <a:cubicBezTo>
                    <a:pt x="168" y="160"/>
                    <a:pt x="168" y="160"/>
                    <a:pt x="168" y="160"/>
                  </a:cubicBezTo>
                  <a:cubicBezTo>
                    <a:pt x="167" y="148"/>
                    <a:pt x="167" y="148"/>
                    <a:pt x="167" y="148"/>
                  </a:cubicBezTo>
                  <a:cubicBezTo>
                    <a:pt x="167" y="148"/>
                    <a:pt x="179" y="150"/>
                    <a:pt x="179" y="146"/>
                  </a:cubicBezTo>
                  <a:cubicBezTo>
                    <a:pt x="179" y="142"/>
                    <a:pt x="174" y="138"/>
                    <a:pt x="178" y="133"/>
                  </a:cubicBezTo>
                  <a:cubicBezTo>
                    <a:pt x="181" y="128"/>
                    <a:pt x="186" y="114"/>
                    <a:pt x="186" y="104"/>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60" name="Freeform 83"/>
            <p:cNvSpPr>
              <a:spLocks noEditPoints="1"/>
            </p:cNvSpPr>
            <p:nvPr/>
          </p:nvSpPr>
          <p:spPr bwMode="auto">
            <a:xfrm>
              <a:off x="3259931" y="1858566"/>
              <a:ext cx="1109663" cy="500063"/>
            </a:xfrm>
            <a:custGeom>
              <a:avLst/>
              <a:gdLst>
                <a:gd name="T0" fmla="*/ 2147483647 w 2644"/>
                <a:gd name="T1" fmla="*/ 2147483647 h 1282"/>
                <a:gd name="T2" fmla="*/ 2147483647 w 2644"/>
                <a:gd name="T3" fmla="*/ 2147483647 h 1282"/>
                <a:gd name="T4" fmla="*/ 2147483647 w 2644"/>
                <a:gd name="T5" fmla="*/ 2147483647 h 1282"/>
                <a:gd name="T6" fmla="*/ 2147483647 w 2644"/>
                <a:gd name="T7" fmla="*/ 2147483647 h 1282"/>
                <a:gd name="T8" fmla="*/ 2147483647 w 2644"/>
                <a:gd name="T9" fmla="*/ 2147483647 h 1282"/>
                <a:gd name="T10" fmla="*/ 2147483647 w 2644"/>
                <a:gd name="T11" fmla="*/ 2147483647 h 1282"/>
                <a:gd name="T12" fmla="*/ 2147483647 w 2644"/>
                <a:gd name="T13" fmla="*/ 2147483647 h 1282"/>
                <a:gd name="T14" fmla="*/ 2147483647 w 2644"/>
                <a:gd name="T15" fmla="*/ 2147483647 h 1282"/>
                <a:gd name="T16" fmla="*/ 2147483647 w 2644"/>
                <a:gd name="T17" fmla="*/ 2147483647 h 1282"/>
                <a:gd name="T18" fmla="*/ 2147483647 w 2644"/>
                <a:gd name="T19" fmla="*/ 2147483647 h 1282"/>
                <a:gd name="T20" fmla="*/ 2147483647 w 2644"/>
                <a:gd name="T21" fmla="*/ 2147483647 h 1282"/>
                <a:gd name="T22" fmla="*/ 2147483647 w 2644"/>
                <a:gd name="T23" fmla="*/ 2147483647 h 1282"/>
                <a:gd name="T24" fmla="*/ 2147483647 w 2644"/>
                <a:gd name="T25" fmla="*/ 2147483647 h 1282"/>
                <a:gd name="T26" fmla="*/ 2147483647 w 2644"/>
                <a:gd name="T27" fmla="*/ 2147483647 h 1282"/>
                <a:gd name="T28" fmla="*/ 2147483647 w 2644"/>
                <a:gd name="T29" fmla="*/ 2147483647 h 1282"/>
                <a:gd name="T30" fmla="*/ 2147483647 w 2644"/>
                <a:gd name="T31" fmla="*/ 2147483647 h 1282"/>
                <a:gd name="T32" fmla="*/ 2147483647 w 2644"/>
                <a:gd name="T33" fmla="*/ 2147483647 h 1282"/>
                <a:gd name="T34" fmla="*/ 2147483647 w 2644"/>
                <a:gd name="T35" fmla="*/ 2147483647 h 1282"/>
                <a:gd name="T36" fmla="*/ 2147483647 w 2644"/>
                <a:gd name="T37" fmla="*/ 2147483647 h 1282"/>
                <a:gd name="T38" fmla="*/ 2147483647 w 2644"/>
                <a:gd name="T39" fmla="*/ 2147483647 h 1282"/>
                <a:gd name="T40" fmla="*/ 2147483647 w 2644"/>
                <a:gd name="T41" fmla="*/ 2147483647 h 1282"/>
                <a:gd name="T42" fmla="*/ 2147483647 w 2644"/>
                <a:gd name="T43" fmla="*/ 2147483647 h 1282"/>
                <a:gd name="T44" fmla="*/ 2147483647 w 2644"/>
                <a:gd name="T45" fmla="*/ 2147483647 h 1282"/>
                <a:gd name="T46" fmla="*/ 2147483647 w 2644"/>
                <a:gd name="T47" fmla="*/ 2147483647 h 1282"/>
                <a:gd name="T48" fmla="*/ 2147483647 w 2644"/>
                <a:gd name="T49" fmla="*/ 2147483647 h 1282"/>
                <a:gd name="T50" fmla="*/ 2147483647 w 2644"/>
                <a:gd name="T51" fmla="*/ 2147483647 h 1282"/>
                <a:gd name="T52" fmla="*/ 2147483647 w 2644"/>
                <a:gd name="T53" fmla="*/ 2147483647 h 1282"/>
                <a:gd name="T54" fmla="*/ 2147483647 w 2644"/>
                <a:gd name="T55" fmla="*/ 2147483647 h 1282"/>
                <a:gd name="T56" fmla="*/ 2147483647 w 2644"/>
                <a:gd name="T57" fmla="*/ 2147483647 h 1282"/>
                <a:gd name="T58" fmla="*/ 2147483647 w 2644"/>
                <a:gd name="T59" fmla="*/ 2147483647 h 1282"/>
                <a:gd name="T60" fmla="*/ 2147483647 w 2644"/>
                <a:gd name="T61" fmla="*/ 2147483647 h 1282"/>
                <a:gd name="T62" fmla="*/ 2147483647 w 2644"/>
                <a:gd name="T63" fmla="*/ 2147483647 h 1282"/>
                <a:gd name="T64" fmla="*/ 2147483647 w 2644"/>
                <a:gd name="T65" fmla="*/ 2147483647 h 1282"/>
                <a:gd name="T66" fmla="*/ 2147483647 w 2644"/>
                <a:gd name="T67" fmla="*/ 2147483647 h 1282"/>
                <a:gd name="T68" fmla="*/ 2147483647 w 2644"/>
                <a:gd name="T69" fmla="*/ 2147483647 h 1282"/>
                <a:gd name="T70" fmla="*/ 2147483647 w 2644"/>
                <a:gd name="T71" fmla="*/ 2147483647 h 1282"/>
                <a:gd name="T72" fmla="*/ 2147483647 w 2644"/>
                <a:gd name="T73" fmla="*/ 2147483647 h 1282"/>
                <a:gd name="T74" fmla="*/ 2147483647 w 2644"/>
                <a:gd name="T75" fmla="*/ 2147483647 h 1282"/>
                <a:gd name="T76" fmla="*/ 2147483647 w 2644"/>
                <a:gd name="T77" fmla="*/ 2147483647 h 1282"/>
                <a:gd name="T78" fmla="*/ 2147483647 w 2644"/>
                <a:gd name="T79" fmla="*/ 2147483647 h 1282"/>
                <a:gd name="T80" fmla="*/ 2147483647 w 2644"/>
                <a:gd name="T81" fmla="*/ 2147483647 h 1282"/>
                <a:gd name="T82" fmla="*/ 2147483647 w 2644"/>
                <a:gd name="T83" fmla="*/ 2147483647 h 1282"/>
                <a:gd name="T84" fmla="*/ 2147483647 w 2644"/>
                <a:gd name="T85" fmla="*/ 2147483647 h 1282"/>
                <a:gd name="T86" fmla="*/ 2147483647 w 2644"/>
                <a:gd name="T87" fmla="*/ 2147483647 h 1282"/>
                <a:gd name="T88" fmla="*/ 2147483647 w 2644"/>
                <a:gd name="T89" fmla="*/ 2147483647 h 1282"/>
                <a:gd name="T90" fmla="*/ 2147483647 w 2644"/>
                <a:gd name="T91" fmla="*/ 2147483647 h 1282"/>
                <a:gd name="T92" fmla="*/ 2147483647 w 2644"/>
                <a:gd name="T93" fmla="*/ 2147483647 h 1282"/>
                <a:gd name="T94" fmla="*/ 2147483647 w 2644"/>
                <a:gd name="T95" fmla="*/ 2147483647 h 1282"/>
                <a:gd name="T96" fmla="*/ 2147483647 w 2644"/>
                <a:gd name="T97" fmla="*/ 2147483647 h 1282"/>
                <a:gd name="T98" fmla="*/ 2147483647 w 2644"/>
                <a:gd name="T99" fmla="*/ 2147483647 h 1282"/>
                <a:gd name="T100" fmla="*/ 2147483647 w 2644"/>
                <a:gd name="T101" fmla="*/ 2147483647 h 1282"/>
                <a:gd name="T102" fmla="*/ 2147483647 w 2644"/>
                <a:gd name="T103" fmla="*/ 2147483647 h 1282"/>
                <a:gd name="T104" fmla="*/ 2147483647 w 2644"/>
                <a:gd name="T105" fmla="*/ 2147483647 h 1282"/>
                <a:gd name="T106" fmla="*/ 2147483647 w 2644"/>
                <a:gd name="T107" fmla="*/ 2147483647 h 1282"/>
                <a:gd name="T108" fmla="*/ 2147483647 w 2644"/>
                <a:gd name="T109" fmla="*/ 2147483647 h 1282"/>
                <a:gd name="T110" fmla="*/ 2147483647 w 2644"/>
                <a:gd name="T111" fmla="*/ 2147483647 h 1282"/>
                <a:gd name="T112" fmla="*/ 2147483647 w 2644"/>
                <a:gd name="T113" fmla="*/ 2147483647 h 1282"/>
                <a:gd name="T114" fmla="*/ 2147483647 w 2644"/>
                <a:gd name="T115" fmla="*/ 2147483647 h 1282"/>
                <a:gd name="T116" fmla="*/ 2147483647 w 2644"/>
                <a:gd name="T117" fmla="*/ 2147483647 h 128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644"/>
                <a:gd name="T178" fmla="*/ 0 h 1282"/>
                <a:gd name="T179" fmla="*/ 2644 w 2644"/>
                <a:gd name="T180" fmla="*/ 1282 h 128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644" h="1282">
                  <a:moveTo>
                    <a:pt x="1845" y="57"/>
                  </a:moveTo>
                  <a:cubicBezTo>
                    <a:pt x="1825" y="57"/>
                    <a:pt x="1757" y="51"/>
                    <a:pt x="1752" y="57"/>
                  </a:cubicBezTo>
                  <a:cubicBezTo>
                    <a:pt x="1747" y="63"/>
                    <a:pt x="1722" y="69"/>
                    <a:pt x="1711" y="69"/>
                  </a:cubicBezTo>
                  <a:cubicBezTo>
                    <a:pt x="1700" y="69"/>
                    <a:pt x="1655" y="60"/>
                    <a:pt x="1647" y="64"/>
                  </a:cubicBezTo>
                  <a:cubicBezTo>
                    <a:pt x="1639" y="68"/>
                    <a:pt x="1587" y="83"/>
                    <a:pt x="1581" y="86"/>
                  </a:cubicBezTo>
                  <a:cubicBezTo>
                    <a:pt x="1575" y="89"/>
                    <a:pt x="1523" y="101"/>
                    <a:pt x="1532" y="94"/>
                  </a:cubicBezTo>
                  <a:cubicBezTo>
                    <a:pt x="1541" y="87"/>
                    <a:pt x="1615" y="71"/>
                    <a:pt x="1610" y="61"/>
                  </a:cubicBezTo>
                  <a:cubicBezTo>
                    <a:pt x="1605" y="51"/>
                    <a:pt x="1576" y="48"/>
                    <a:pt x="1565" y="52"/>
                  </a:cubicBezTo>
                  <a:cubicBezTo>
                    <a:pt x="1554" y="56"/>
                    <a:pt x="1536" y="63"/>
                    <a:pt x="1536" y="63"/>
                  </a:cubicBezTo>
                  <a:cubicBezTo>
                    <a:pt x="1457" y="73"/>
                    <a:pt x="1457" y="73"/>
                    <a:pt x="1457" y="73"/>
                  </a:cubicBezTo>
                  <a:cubicBezTo>
                    <a:pt x="1457" y="73"/>
                    <a:pt x="1531" y="55"/>
                    <a:pt x="1513" y="54"/>
                  </a:cubicBezTo>
                  <a:cubicBezTo>
                    <a:pt x="1495" y="53"/>
                    <a:pt x="1427" y="52"/>
                    <a:pt x="1427" y="52"/>
                  </a:cubicBezTo>
                  <a:cubicBezTo>
                    <a:pt x="1403" y="57"/>
                    <a:pt x="1403" y="57"/>
                    <a:pt x="1403" y="57"/>
                  </a:cubicBezTo>
                  <a:cubicBezTo>
                    <a:pt x="1358" y="53"/>
                    <a:pt x="1358" y="53"/>
                    <a:pt x="1358" y="53"/>
                  </a:cubicBezTo>
                  <a:cubicBezTo>
                    <a:pt x="1358" y="53"/>
                    <a:pt x="1307" y="68"/>
                    <a:pt x="1309" y="61"/>
                  </a:cubicBezTo>
                  <a:cubicBezTo>
                    <a:pt x="1311" y="54"/>
                    <a:pt x="1371" y="47"/>
                    <a:pt x="1392" y="47"/>
                  </a:cubicBezTo>
                  <a:cubicBezTo>
                    <a:pt x="1413" y="47"/>
                    <a:pt x="1548" y="45"/>
                    <a:pt x="1557" y="45"/>
                  </a:cubicBezTo>
                  <a:cubicBezTo>
                    <a:pt x="1566" y="45"/>
                    <a:pt x="1645" y="43"/>
                    <a:pt x="1636" y="35"/>
                  </a:cubicBezTo>
                  <a:cubicBezTo>
                    <a:pt x="1627" y="27"/>
                    <a:pt x="1577" y="24"/>
                    <a:pt x="1558" y="27"/>
                  </a:cubicBezTo>
                  <a:cubicBezTo>
                    <a:pt x="1539" y="30"/>
                    <a:pt x="1526" y="29"/>
                    <a:pt x="1526" y="29"/>
                  </a:cubicBezTo>
                  <a:cubicBezTo>
                    <a:pt x="1526" y="29"/>
                    <a:pt x="1551" y="18"/>
                    <a:pt x="1535" y="17"/>
                  </a:cubicBezTo>
                  <a:cubicBezTo>
                    <a:pt x="1519" y="16"/>
                    <a:pt x="1492" y="19"/>
                    <a:pt x="1492" y="19"/>
                  </a:cubicBezTo>
                  <a:cubicBezTo>
                    <a:pt x="1492" y="19"/>
                    <a:pt x="1462" y="18"/>
                    <a:pt x="1455" y="16"/>
                  </a:cubicBezTo>
                  <a:cubicBezTo>
                    <a:pt x="1448" y="14"/>
                    <a:pt x="1483" y="17"/>
                    <a:pt x="1490" y="10"/>
                  </a:cubicBezTo>
                  <a:cubicBezTo>
                    <a:pt x="1497" y="3"/>
                    <a:pt x="1454" y="5"/>
                    <a:pt x="1432" y="5"/>
                  </a:cubicBezTo>
                  <a:cubicBezTo>
                    <a:pt x="1410" y="5"/>
                    <a:pt x="1355" y="8"/>
                    <a:pt x="1355" y="8"/>
                  </a:cubicBezTo>
                  <a:cubicBezTo>
                    <a:pt x="1355" y="8"/>
                    <a:pt x="1315" y="4"/>
                    <a:pt x="1292" y="2"/>
                  </a:cubicBezTo>
                  <a:cubicBezTo>
                    <a:pt x="1269" y="0"/>
                    <a:pt x="1246" y="5"/>
                    <a:pt x="1237" y="6"/>
                  </a:cubicBezTo>
                  <a:cubicBezTo>
                    <a:pt x="1228" y="7"/>
                    <a:pt x="1210" y="7"/>
                    <a:pt x="1188" y="6"/>
                  </a:cubicBezTo>
                  <a:cubicBezTo>
                    <a:pt x="1166" y="5"/>
                    <a:pt x="1144" y="5"/>
                    <a:pt x="1146" y="10"/>
                  </a:cubicBezTo>
                  <a:cubicBezTo>
                    <a:pt x="1148" y="15"/>
                    <a:pt x="1177" y="16"/>
                    <a:pt x="1177" y="16"/>
                  </a:cubicBezTo>
                  <a:cubicBezTo>
                    <a:pt x="1177" y="16"/>
                    <a:pt x="1142" y="21"/>
                    <a:pt x="1129" y="20"/>
                  </a:cubicBezTo>
                  <a:cubicBezTo>
                    <a:pt x="1116" y="19"/>
                    <a:pt x="1061" y="13"/>
                    <a:pt x="1047" y="11"/>
                  </a:cubicBezTo>
                  <a:cubicBezTo>
                    <a:pt x="1033" y="9"/>
                    <a:pt x="995" y="13"/>
                    <a:pt x="990" y="13"/>
                  </a:cubicBezTo>
                  <a:cubicBezTo>
                    <a:pt x="985" y="13"/>
                    <a:pt x="935" y="19"/>
                    <a:pt x="956" y="24"/>
                  </a:cubicBezTo>
                  <a:cubicBezTo>
                    <a:pt x="977" y="29"/>
                    <a:pt x="1046" y="31"/>
                    <a:pt x="1046" y="31"/>
                  </a:cubicBezTo>
                  <a:cubicBezTo>
                    <a:pt x="1103" y="38"/>
                    <a:pt x="1103" y="38"/>
                    <a:pt x="1103" y="38"/>
                  </a:cubicBezTo>
                  <a:cubicBezTo>
                    <a:pt x="1103" y="38"/>
                    <a:pt x="1048" y="40"/>
                    <a:pt x="1040" y="40"/>
                  </a:cubicBezTo>
                  <a:cubicBezTo>
                    <a:pt x="1032" y="40"/>
                    <a:pt x="984" y="27"/>
                    <a:pt x="985" y="31"/>
                  </a:cubicBezTo>
                  <a:cubicBezTo>
                    <a:pt x="986" y="35"/>
                    <a:pt x="1006" y="38"/>
                    <a:pt x="1006" y="38"/>
                  </a:cubicBezTo>
                  <a:cubicBezTo>
                    <a:pt x="975" y="41"/>
                    <a:pt x="975" y="41"/>
                    <a:pt x="975" y="41"/>
                  </a:cubicBezTo>
                  <a:cubicBezTo>
                    <a:pt x="975" y="41"/>
                    <a:pt x="958" y="55"/>
                    <a:pt x="962" y="59"/>
                  </a:cubicBezTo>
                  <a:cubicBezTo>
                    <a:pt x="966" y="63"/>
                    <a:pt x="938" y="64"/>
                    <a:pt x="925" y="56"/>
                  </a:cubicBezTo>
                  <a:cubicBezTo>
                    <a:pt x="912" y="48"/>
                    <a:pt x="885" y="42"/>
                    <a:pt x="859" y="40"/>
                  </a:cubicBezTo>
                  <a:cubicBezTo>
                    <a:pt x="833" y="38"/>
                    <a:pt x="804" y="38"/>
                    <a:pt x="804" y="38"/>
                  </a:cubicBezTo>
                  <a:cubicBezTo>
                    <a:pt x="806" y="58"/>
                    <a:pt x="806" y="58"/>
                    <a:pt x="806" y="58"/>
                  </a:cubicBezTo>
                  <a:cubicBezTo>
                    <a:pt x="806" y="58"/>
                    <a:pt x="786" y="61"/>
                    <a:pt x="773" y="59"/>
                  </a:cubicBezTo>
                  <a:cubicBezTo>
                    <a:pt x="760" y="57"/>
                    <a:pt x="736" y="49"/>
                    <a:pt x="728" y="51"/>
                  </a:cubicBezTo>
                  <a:cubicBezTo>
                    <a:pt x="720" y="53"/>
                    <a:pt x="702" y="62"/>
                    <a:pt x="702" y="62"/>
                  </a:cubicBezTo>
                  <a:cubicBezTo>
                    <a:pt x="702" y="62"/>
                    <a:pt x="713" y="44"/>
                    <a:pt x="700" y="44"/>
                  </a:cubicBezTo>
                  <a:cubicBezTo>
                    <a:pt x="687" y="44"/>
                    <a:pt x="616" y="45"/>
                    <a:pt x="597" y="48"/>
                  </a:cubicBezTo>
                  <a:cubicBezTo>
                    <a:pt x="578" y="51"/>
                    <a:pt x="545" y="44"/>
                    <a:pt x="550" y="49"/>
                  </a:cubicBezTo>
                  <a:cubicBezTo>
                    <a:pt x="555" y="54"/>
                    <a:pt x="590" y="71"/>
                    <a:pt x="590" y="71"/>
                  </a:cubicBezTo>
                  <a:cubicBezTo>
                    <a:pt x="590" y="71"/>
                    <a:pt x="536" y="54"/>
                    <a:pt x="527" y="54"/>
                  </a:cubicBezTo>
                  <a:cubicBezTo>
                    <a:pt x="518" y="54"/>
                    <a:pt x="491" y="49"/>
                    <a:pt x="487" y="59"/>
                  </a:cubicBezTo>
                  <a:cubicBezTo>
                    <a:pt x="483" y="69"/>
                    <a:pt x="465" y="80"/>
                    <a:pt x="452" y="80"/>
                  </a:cubicBezTo>
                  <a:cubicBezTo>
                    <a:pt x="439" y="80"/>
                    <a:pt x="402" y="80"/>
                    <a:pt x="402" y="80"/>
                  </a:cubicBezTo>
                  <a:cubicBezTo>
                    <a:pt x="402" y="80"/>
                    <a:pt x="328" y="94"/>
                    <a:pt x="324" y="95"/>
                  </a:cubicBezTo>
                  <a:cubicBezTo>
                    <a:pt x="320" y="96"/>
                    <a:pt x="248" y="106"/>
                    <a:pt x="259" y="113"/>
                  </a:cubicBezTo>
                  <a:cubicBezTo>
                    <a:pt x="270" y="120"/>
                    <a:pt x="310" y="122"/>
                    <a:pt x="315" y="121"/>
                  </a:cubicBezTo>
                  <a:cubicBezTo>
                    <a:pt x="320" y="120"/>
                    <a:pt x="335" y="118"/>
                    <a:pt x="335" y="118"/>
                  </a:cubicBezTo>
                  <a:cubicBezTo>
                    <a:pt x="311" y="128"/>
                    <a:pt x="311" y="128"/>
                    <a:pt x="311" y="128"/>
                  </a:cubicBezTo>
                  <a:cubicBezTo>
                    <a:pt x="300" y="139"/>
                    <a:pt x="300" y="139"/>
                    <a:pt x="300" y="139"/>
                  </a:cubicBezTo>
                  <a:cubicBezTo>
                    <a:pt x="300" y="139"/>
                    <a:pt x="253" y="157"/>
                    <a:pt x="236" y="157"/>
                  </a:cubicBezTo>
                  <a:cubicBezTo>
                    <a:pt x="219" y="157"/>
                    <a:pt x="151" y="157"/>
                    <a:pt x="137" y="169"/>
                  </a:cubicBezTo>
                  <a:cubicBezTo>
                    <a:pt x="123" y="181"/>
                    <a:pt x="112" y="167"/>
                    <a:pt x="112" y="167"/>
                  </a:cubicBezTo>
                  <a:cubicBezTo>
                    <a:pt x="90" y="176"/>
                    <a:pt x="90" y="176"/>
                    <a:pt x="90" y="176"/>
                  </a:cubicBezTo>
                  <a:cubicBezTo>
                    <a:pt x="57" y="175"/>
                    <a:pt x="57" y="175"/>
                    <a:pt x="57" y="175"/>
                  </a:cubicBezTo>
                  <a:cubicBezTo>
                    <a:pt x="57" y="175"/>
                    <a:pt x="0" y="181"/>
                    <a:pt x="14" y="191"/>
                  </a:cubicBezTo>
                  <a:cubicBezTo>
                    <a:pt x="28" y="201"/>
                    <a:pt x="51" y="212"/>
                    <a:pt x="51" y="212"/>
                  </a:cubicBezTo>
                  <a:cubicBezTo>
                    <a:pt x="71" y="204"/>
                    <a:pt x="71" y="204"/>
                    <a:pt x="71" y="204"/>
                  </a:cubicBezTo>
                  <a:cubicBezTo>
                    <a:pt x="71" y="204"/>
                    <a:pt x="73" y="216"/>
                    <a:pt x="83" y="219"/>
                  </a:cubicBezTo>
                  <a:cubicBezTo>
                    <a:pt x="93" y="222"/>
                    <a:pt x="116" y="209"/>
                    <a:pt x="116" y="209"/>
                  </a:cubicBezTo>
                  <a:cubicBezTo>
                    <a:pt x="116" y="209"/>
                    <a:pt x="112" y="220"/>
                    <a:pt x="122" y="220"/>
                  </a:cubicBezTo>
                  <a:cubicBezTo>
                    <a:pt x="132" y="220"/>
                    <a:pt x="169" y="204"/>
                    <a:pt x="176" y="209"/>
                  </a:cubicBezTo>
                  <a:cubicBezTo>
                    <a:pt x="183" y="214"/>
                    <a:pt x="181" y="220"/>
                    <a:pt x="181" y="220"/>
                  </a:cubicBezTo>
                  <a:cubicBezTo>
                    <a:pt x="170" y="221"/>
                    <a:pt x="170" y="221"/>
                    <a:pt x="170" y="221"/>
                  </a:cubicBezTo>
                  <a:cubicBezTo>
                    <a:pt x="170" y="221"/>
                    <a:pt x="162" y="232"/>
                    <a:pt x="155" y="232"/>
                  </a:cubicBezTo>
                  <a:cubicBezTo>
                    <a:pt x="148" y="232"/>
                    <a:pt x="152" y="226"/>
                    <a:pt x="141" y="226"/>
                  </a:cubicBezTo>
                  <a:cubicBezTo>
                    <a:pt x="130" y="226"/>
                    <a:pt x="96" y="231"/>
                    <a:pt x="96" y="231"/>
                  </a:cubicBezTo>
                  <a:cubicBezTo>
                    <a:pt x="69" y="228"/>
                    <a:pt x="69" y="228"/>
                    <a:pt x="69" y="228"/>
                  </a:cubicBezTo>
                  <a:cubicBezTo>
                    <a:pt x="69" y="228"/>
                    <a:pt x="31" y="208"/>
                    <a:pt x="20" y="227"/>
                  </a:cubicBezTo>
                  <a:cubicBezTo>
                    <a:pt x="9" y="246"/>
                    <a:pt x="36" y="252"/>
                    <a:pt x="44" y="251"/>
                  </a:cubicBezTo>
                  <a:cubicBezTo>
                    <a:pt x="52" y="250"/>
                    <a:pt x="79" y="251"/>
                    <a:pt x="79" y="251"/>
                  </a:cubicBezTo>
                  <a:cubicBezTo>
                    <a:pt x="79" y="251"/>
                    <a:pt x="36" y="254"/>
                    <a:pt x="41" y="261"/>
                  </a:cubicBezTo>
                  <a:cubicBezTo>
                    <a:pt x="46" y="268"/>
                    <a:pt x="74" y="274"/>
                    <a:pt x="74" y="274"/>
                  </a:cubicBezTo>
                  <a:cubicBezTo>
                    <a:pt x="98" y="277"/>
                    <a:pt x="98" y="277"/>
                    <a:pt x="98" y="277"/>
                  </a:cubicBezTo>
                  <a:cubicBezTo>
                    <a:pt x="98" y="277"/>
                    <a:pt x="99" y="267"/>
                    <a:pt x="106" y="266"/>
                  </a:cubicBezTo>
                  <a:cubicBezTo>
                    <a:pt x="113" y="265"/>
                    <a:pt x="121" y="276"/>
                    <a:pt x="121" y="276"/>
                  </a:cubicBezTo>
                  <a:cubicBezTo>
                    <a:pt x="144" y="267"/>
                    <a:pt x="144" y="267"/>
                    <a:pt x="144" y="267"/>
                  </a:cubicBezTo>
                  <a:cubicBezTo>
                    <a:pt x="144" y="267"/>
                    <a:pt x="148" y="277"/>
                    <a:pt x="151" y="277"/>
                  </a:cubicBezTo>
                  <a:cubicBezTo>
                    <a:pt x="154" y="277"/>
                    <a:pt x="184" y="263"/>
                    <a:pt x="193" y="265"/>
                  </a:cubicBezTo>
                  <a:cubicBezTo>
                    <a:pt x="202" y="267"/>
                    <a:pt x="209" y="271"/>
                    <a:pt x="214" y="271"/>
                  </a:cubicBezTo>
                  <a:cubicBezTo>
                    <a:pt x="219" y="271"/>
                    <a:pt x="230" y="262"/>
                    <a:pt x="236" y="262"/>
                  </a:cubicBezTo>
                  <a:cubicBezTo>
                    <a:pt x="242" y="262"/>
                    <a:pt x="259" y="273"/>
                    <a:pt x="259" y="273"/>
                  </a:cubicBezTo>
                  <a:cubicBezTo>
                    <a:pt x="259" y="273"/>
                    <a:pt x="291" y="268"/>
                    <a:pt x="313" y="274"/>
                  </a:cubicBezTo>
                  <a:cubicBezTo>
                    <a:pt x="335" y="280"/>
                    <a:pt x="339" y="291"/>
                    <a:pt x="339" y="291"/>
                  </a:cubicBezTo>
                  <a:cubicBezTo>
                    <a:pt x="339" y="291"/>
                    <a:pt x="361" y="286"/>
                    <a:pt x="361" y="291"/>
                  </a:cubicBezTo>
                  <a:cubicBezTo>
                    <a:pt x="361" y="296"/>
                    <a:pt x="351" y="306"/>
                    <a:pt x="351" y="306"/>
                  </a:cubicBezTo>
                  <a:cubicBezTo>
                    <a:pt x="357" y="315"/>
                    <a:pt x="357" y="315"/>
                    <a:pt x="357" y="315"/>
                  </a:cubicBezTo>
                  <a:cubicBezTo>
                    <a:pt x="357" y="315"/>
                    <a:pt x="390" y="321"/>
                    <a:pt x="390" y="330"/>
                  </a:cubicBezTo>
                  <a:cubicBezTo>
                    <a:pt x="390" y="339"/>
                    <a:pt x="374" y="343"/>
                    <a:pt x="374" y="343"/>
                  </a:cubicBezTo>
                  <a:cubicBezTo>
                    <a:pt x="383" y="359"/>
                    <a:pt x="383" y="359"/>
                    <a:pt x="383" y="359"/>
                  </a:cubicBezTo>
                  <a:cubicBezTo>
                    <a:pt x="399" y="369"/>
                    <a:pt x="399" y="369"/>
                    <a:pt x="399" y="369"/>
                  </a:cubicBezTo>
                  <a:cubicBezTo>
                    <a:pt x="385" y="374"/>
                    <a:pt x="385" y="374"/>
                    <a:pt x="385" y="374"/>
                  </a:cubicBezTo>
                  <a:cubicBezTo>
                    <a:pt x="395" y="387"/>
                    <a:pt x="395" y="387"/>
                    <a:pt x="395" y="387"/>
                  </a:cubicBezTo>
                  <a:cubicBezTo>
                    <a:pt x="395" y="387"/>
                    <a:pt x="383" y="386"/>
                    <a:pt x="383" y="395"/>
                  </a:cubicBezTo>
                  <a:cubicBezTo>
                    <a:pt x="383" y="404"/>
                    <a:pt x="405" y="407"/>
                    <a:pt x="402" y="412"/>
                  </a:cubicBezTo>
                  <a:cubicBezTo>
                    <a:pt x="399" y="417"/>
                    <a:pt x="380" y="426"/>
                    <a:pt x="380" y="426"/>
                  </a:cubicBezTo>
                  <a:cubicBezTo>
                    <a:pt x="388" y="433"/>
                    <a:pt x="388" y="433"/>
                    <a:pt x="388" y="433"/>
                  </a:cubicBezTo>
                  <a:cubicBezTo>
                    <a:pt x="388" y="433"/>
                    <a:pt x="347" y="438"/>
                    <a:pt x="348" y="441"/>
                  </a:cubicBezTo>
                  <a:cubicBezTo>
                    <a:pt x="349" y="444"/>
                    <a:pt x="357" y="446"/>
                    <a:pt x="370" y="445"/>
                  </a:cubicBezTo>
                  <a:cubicBezTo>
                    <a:pt x="383" y="444"/>
                    <a:pt x="367" y="455"/>
                    <a:pt x="367" y="455"/>
                  </a:cubicBezTo>
                  <a:cubicBezTo>
                    <a:pt x="367" y="455"/>
                    <a:pt x="316" y="456"/>
                    <a:pt x="328" y="465"/>
                  </a:cubicBezTo>
                  <a:cubicBezTo>
                    <a:pt x="340" y="474"/>
                    <a:pt x="353" y="479"/>
                    <a:pt x="369" y="478"/>
                  </a:cubicBezTo>
                  <a:cubicBezTo>
                    <a:pt x="385" y="477"/>
                    <a:pt x="389" y="467"/>
                    <a:pt x="389" y="467"/>
                  </a:cubicBezTo>
                  <a:cubicBezTo>
                    <a:pt x="389" y="467"/>
                    <a:pt x="416" y="469"/>
                    <a:pt x="414" y="460"/>
                  </a:cubicBezTo>
                  <a:cubicBezTo>
                    <a:pt x="412" y="451"/>
                    <a:pt x="419" y="439"/>
                    <a:pt x="419" y="439"/>
                  </a:cubicBezTo>
                  <a:cubicBezTo>
                    <a:pt x="421" y="458"/>
                    <a:pt x="421" y="458"/>
                    <a:pt x="421" y="458"/>
                  </a:cubicBezTo>
                  <a:cubicBezTo>
                    <a:pt x="438" y="447"/>
                    <a:pt x="438" y="447"/>
                    <a:pt x="438" y="447"/>
                  </a:cubicBezTo>
                  <a:cubicBezTo>
                    <a:pt x="438" y="447"/>
                    <a:pt x="430" y="453"/>
                    <a:pt x="434" y="458"/>
                  </a:cubicBezTo>
                  <a:cubicBezTo>
                    <a:pt x="438" y="463"/>
                    <a:pt x="463" y="465"/>
                    <a:pt x="463" y="465"/>
                  </a:cubicBezTo>
                  <a:cubicBezTo>
                    <a:pt x="454" y="471"/>
                    <a:pt x="454" y="471"/>
                    <a:pt x="454" y="471"/>
                  </a:cubicBezTo>
                  <a:cubicBezTo>
                    <a:pt x="454" y="471"/>
                    <a:pt x="448" y="484"/>
                    <a:pt x="457" y="487"/>
                  </a:cubicBezTo>
                  <a:cubicBezTo>
                    <a:pt x="466" y="490"/>
                    <a:pt x="479" y="504"/>
                    <a:pt x="473" y="510"/>
                  </a:cubicBezTo>
                  <a:cubicBezTo>
                    <a:pt x="467" y="516"/>
                    <a:pt x="456" y="513"/>
                    <a:pt x="456" y="513"/>
                  </a:cubicBezTo>
                  <a:cubicBezTo>
                    <a:pt x="456" y="519"/>
                    <a:pt x="456" y="519"/>
                    <a:pt x="456" y="519"/>
                  </a:cubicBezTo>
                  <a:cubicBezTo>
                    <a:pt x="456" y="519"/>
                    <a:pt x="441" y="518"/>
                    <a:pt x="432" y="517"/>
                  </a:cubicBezTo>
                  <a:cubicBezTo>
                    <a:pt x="423" y="516"/>
                    <a:pt x="415" y="506"/>
                    <a:pt x="415" y="506"/>
                  </a:cubicBezTo>
                  <a:cubicBezTo>
                    <a:pt x="375" y="505"/>
                    <a:pt x="375" y="505"/>
                    <a:pt x="375" y="505"/>
                  </a:cubicBezTo>
                  <a:cubicBezTo>
                    <a:pt x="375" y="505"/>
                    <a:pt x="351" y="483"/>
                    <a:pt x="345" y="505"/>
                  </a:cubicBezTo>
                  <a:cubicBezTo>
                    <a:pt x="343" y="514"/>
                    <a:pt x="355" y="520"/>
                    <a:pt x="362" y="521"/>
                  </a:cubicBezTo>
                  <a:cubicBezTo>
                    <a:pt x="369" y="522"/>
                    <a:pt x="374" y="518"/>
                    <a:pt x="383" y="522"/>
                  </a:cubicBezTo>
                  <a:cubicBezTo>
                    <a:pt x="392" y="526"/>
                    <a:pt x="400" y="540"/>
                    <a:pt x="415" y="540"/>
                  </a:cubicBezTo>
                  <a:cubicBezTo>
                    <a:pt x="430" y="540"/>
                    <a:pt x="441" y="534"/>
                    <a:pt x="441" y="534"/>
                  </a:cubicBezTo>
                  <a:cubicBezTo>
                    <a:pt x="456" y="542"/>
                    <a:pt x="456" y="542"/>
                    <a:pt x="456" y="542"/>
                  </a:cubicBezTo>
                  <a:cubicBezTo>
                    <a:pt x="470" y="533"/>
                    <a:pt x="470" y="533"/>
                    <a:pt x="470" y="533"/>
                  </a:cubicBezTo>
                  <a:cubicBezTo>
                    <a:pt x="467" y="547"/>
                    <a:pt x="467" y="547"/>
                    <a:pt x="467" y="547"/>
                  </a:cubicBezTo>
                  <a:cubicBezTo>
                    <a:pt x="467" y="547"/>
                    <a:pt x="452" y="540"/>
                    <a:pt x="450" y="547"/>
                  </a:cubicBezTo>
                  <a:cubicBezTo>
                    <a:pt x="448" y="554"/>
                    <a:pt x="459" y="561"/>
                    <a:pt x="459" y="561"/>
                  </a:cubicBezTo>
                  <a:cubicBezTo>
                    <a:pt x="459" y="561"/>
                    <a:pt x="432" y="561"/>
                    <a:pt x="433" y="566"/>
                  </a:cubicBezTo>
                  <a:cubicBezTo>
                    <a:pt x="434" y="571"/>
                    <a:pt x="454" y="572"/>
                    <a:pt x="454" y="572"/>
                  </a:cubicBezTo>
                  <a:cubicBezTo>
                    <a:pt x="454" y="572"/>
                    <a:pt x="451" y="581"/>
                    <a:pt x="446" y="583"/>
                  </a:cubicBezTo>
                  <a:cubicBezTo>
                    <a:pt x="441" y="585"/>
                    <a:pt x="425" y="572"/>
                    <a:pt x="421" y="578"/>
                  </a:cubicBezTo>
                  <a:cubicBezTo>
                    <a:pt x="417" y="584"/>
                    <a:pt x="427" y="592"/>
                    <a:pt x="427" y="592"/>
                  </a:cubicBezTo>
                  <a:cubicBezTo>
                    <a:pt x="411" y="591"/>
                    <a:pt x="411" y="591"/>
                    <a:pt x="411" y="591"/>
                  </a:cubicBezTo>
                  <a:cubicBezTo>
                    <a:pt x="416" y="605"/>
                    <a:pt x="416" y="605"/>
                    <a:pt x="416" y="605"/>
                  </a:cubicBezTo>
                  <a:cubicBezTo>
                    <a:pt x="416" y="605"/>
                    <a:pt x="395" y="606"/>
                    <a:pt x="398" y="616"/>
                  </a:cubicBezTo>
                  <a:cubicBezTo>
                    <a:pt x="401" y="626"/>
                    <a:pt x="420" y="628"/>
                    <a:pt x="420" y="628"/>
                  </a:cubicBezTo>
                  <a:cubicBezTo>
                    <a:pt x="420" y="628"/>
                    <a:pt x="422" y="639"/>
                    <a:pt x="415" y="639"/>
                  </a:cubicBezTo>
                  <a:cubicBezTo>
                    <a:pt x="408" y="639"/>
                    <a:pt x="413" y="647"/>
                    <a:pt x="413" y="647"/>
                  </a:cubicBezTo>
                  <a:cubicBezTo>
                    <a:pt x="413" y="647"/>
                    <a:pt x="411" y="649"/>
                    <a:pt x="408" y="639"/>
                  </a:cubicBezTo>
                  <a:cubicBezTo>
                    <a:pt x="405" y="629"/>
                    <a:pt x="394" y="624"/>
                    <a:pt x="394" y="624"/>
                  </a:cubicBezTo>
                  <a:cubicBezTo>
                    <a:pt x="394" y="624"/>
                    <a:pt x="377" y="593"/>
                    <a:pt x="367" y="595"/>
                  </a:cubicBezTo>
                  <a:cubicBezTo>
                    <a:pt x="357" y="597"/>
                    <a:pt x="331" y="609"/>
                    <a:pt x="345" y="617"/>
                  </a:cubicBezTo>
                  <a:cubicBezTo>
                    <a:pt x="359" y="625"/>
                    <a:pt x="381" y="628"/>
                    <a:pt x="381" y="628"/>
                  </a:cubicBezTo>
                  <a:cubicBezTo>
                    <a:pt x="381" y="628"/>
                    <a:pt x="364" y="630"/>
                    <a:pt x="353" y="630"/>
                  </a:cubicBezTo>
                  <a:cubicBezTo>
                    <a:pt x="342" y="630"/>
                    <a:pt x="328" y="625"/>
                    <a:pt x="320" y="630"/>
                  </a:cubicBezTo>
                  <a:cubicBezTo>
                    <a:pt x="312" y="635"/>
                    <a:pt x="289" y="640"/>
                    <a:pt x="296" y="643"/>
                  </a:cubicBezTo>
                  <a:cubicBezTo>
                    <a:pt x="303" y="646"/>
                    <a:pt x="344" y="639"/>
                    <a:pt x="354" y="640"/>
                  </a:cubicBezTo>
                  <a:cubicBezTo>
                    <a:pt x="364" y="641"/>
                    <a:pt x="388" y="643"/>
                    <a:pt x="388" y="643"/>
                  </a:cubicBezTo>
                  <a:cubicBezTo>
                    <a:pt x="388" y="643"/>
                    <a:pt x="368" y="644"/>
                    <a:pt x="362" y="644"/>
                  </a:cubicBezTo>
                  <a:cubicBezTo>
                    <a:pt x="356" y="644"/>
                    <a:pt x="290" y="649"/>
                    <a:pt x="284" y="654"/>
                  </a:cubicBezTo>
                  <a:cubicBezTo>
                    <a:pt x="278" y="659"/>
                    <a:pt x="278" y="663"/>
                    <a:pt x="294" y="662"/>
                  </a:cubicBezTo>
                  <a:cubicBezTo>
                    <a:pt x="310" y="661"/>
                    <a:pt x="348" y="657"/>
                    <a:pt x="348" y="657"/>
                  </a:cubicBezTo>
                  <a:cubicBezTo>
                    <a:pt x="348" y="657"/>
                    <a:pt x="375" y="656"/>
                    <a:pt x="376" y="659"/>
                  </a:cubicBezTo>
                  <a:cubicBezTo>
                    <a:pt x="377" y="662"/>
                    <a:pt x="330" y="664"/>
                    <a:pt x="330" y="664"/>
                  </a:cubicBezTo>
                  <a:cubicBezTo>
                    <a:pt x="330" y="664"/>
                    <a:pt x="275" y="666"/>
                    <a:pt x="276" y="668"/>
                  </a:cubicBezTo>
                  <a:cubicBezTo>
                    <a:pt x="277" y="670"/>
                    <a:pt x="286" y="675"/>
                    <a:pt x="295" y="675"/>
                  </a:cubicBezTo>
                  <a:cubicBezTo>
                    <a:pt x="304" y="675"/>
                    <a:pt x="318" y="682"/>
                    <a:pt x="318" y="682"/>
                  </a:cubicBezTo>
                  <a:cubicBezTo>
                    <a:pt x="318" y="682"/>
                    <a:pt x="294" y="676"/>
                    <a:pt x="289" y="682"/>
                  </a:cubicBezTo>
                  <a:cubicBezTo>
                    <a:pt x="284" y="688"/>
                    <a:pt x="289" y="690"/>
                    <a:pt x="289" y="690"/>
                  </a:cubicBezTo>
                  <a:cubicBezTo>
                    <a:pt x="289" y="690"/>
                    <a:pt x="258" y="699"/>
                    <a:pt x="262" y="705"/>
                  </a:cubicBezTo>
                  <a:cubicBezTo>
                    <a:pt x="287" y="706"/>
                    <a:pt x="287" y="706"/>
                    <a:pt x="287" y="706"/>
                  </a:cubicBezTo>
                  <a:cubicBezTo>
                    <a:pt x="264" y="716"/>
                    <a:pt x="264" y="716"/>
                    <a:pt x="264" y="716"/>
                  </a:cubicBezTo>
                  <a:cubicBezTo>
                    <a:pt x="264" y="716"/>
                    <a:pt x="263" y="729"/>
                    <a:pt x="273" y="727"/>
                  </a:cubicBezTo>
                  <a:cubicBezTo>
                    <a:pt x="283" y="725"/>
                    <a:pt x="306" y="725"/>
                    <a:pt x="306" y="725"/>
                  </a:cubicBezTo>
                  <a:cubicBezTo>
                    <a:pt x="306" y="725"/>
                    <a:pt x="267" y="736"/>
                    <a:pt x="274" y="744"/>
                  </a:cubicBezTo>
                  <a:cubicBezTo>
                    <a:pt x="281" y="752"/>
                    <a:pt x="304" y="740"/>
                    <a:pt x="304" y="740"/>
                  </a:cubicBezTo>
                  <a:cubicBezTo>
                    <a:pt x="304" y="740"/>
                    <a:pt x="287" y="755"/>
                    <a:pt x="285" y="762"/>
                  </a:cubicBezTo>
                  <a:cubicBezTo>
                    <a:pt x="283" y="769"/>
                    <a:pt x="280" y="775"/>
                    <a:pt x="286" y="775"/>
                  </a:cubicBezTo>
                  <a:cubicBezTo>
                    <a:pt x="292" y="775"/>
                    <a:pt x="303" y="767"/>
                    <a:pt x="303" y="767"/>
                  </a:cubicBezTo>
                  <a:cubicBezTo>
                    <a:pt x="303" y="767"/>
                    <a:pt x="298" y="783"/>
                    <a:pt x="291" y="783"/>
                  </a:cubicBezTo>
                  <a:cubicBezTo>
                    <a:pt x="284" y="783"/>
                    <a:pt x="269" y="792"/>
                    <a:pt x="270" y="802"/>
                  </a:cubicBezTo>
                  <a:cubicBezTo>
                    <a:pt x="271" y="812"/>
                    <a:pt x="294" y="793"/>
                    <a:pt x="294" y="793"/>
                  </a:cubicBezTo>
                  <a:cubicBezTo>
                    <a:pt x="294" y="793"/>
                    <a:pt x="309" y="776"/>
                    <a:pt x="313" y="780"/>
                  </a:cubicBezTo>
                  <a:cubicBezTo>
                    <a:pt x="317" y="784"/>
                    <a:pt x="341" y="774"/>
                    <a:pt x="341" y="774"/>
                  </a:cubicBezTo>
                  <a:cubicBezTo>
                    <a:pt x="338" y="784"/>
                    <a:pt x="338" y="784"/>
                    <a:pt x="338" y="784"/>
                  </a:cubicBezTo>
                  <a:cubicBezTo>
                    <a:pt x="352" y="774"/>
                    <a:pt x="352" y="774"/>
                    <a:pt x="352" y="774"/>
                  </a:cubicBezTo>
                  <a:cubicBezTo>
                    <a:pt x="338" y="791"/>
                    <a:pt x="338" y="791"/>
                    <a:pt x="338" y="791"/>
                  </a:cubicBezTo>
                  <a:cubicBezTo>
                    <a:pt x="360" y="794"/>
                    <a:pt x="360" y="794"/>
                    <a:pt x="360" y="794"/>
                  </a:cubicBezTo>
                  <a:cubicBezTo>
                    <a:pt x="360" y="794"/>
                    <a:pt x="330" y="794"/>
                    <a:pt x="328" y="798"/>
                  </a:cubicBezTo>
                  <a:cubicBezTo>
                    <a:pt x="326" y="802"/>
                    <a:pt x="335" y="804"/>
                    <a:pt x="335" y="804"/>
                  </a:cubicBezTo>
                  <a:cubicBezTo>
                    <a:pt x="335" y="804"/>
                    <a:pt x="312" y="809"/>
                    <a:pt x="306" y="810"/>
                  </a:cubicBezTo>
                  <a:cubicBezTo>
                    <a:pt x="300" y="811"/>
                    <a:pt x="307" y="816"/>
                    <a:pt x="307" y="816"/>
                  </a:cubicBezTo>
                  <a:cubicBezTo>
                    <a:pt x="307" y="816"/>
                    <a:pt x="283" y="821"/>
                    <a:pt x="281" y="826"/>
                  </a:cubicBezTo>
                  <a:cubicBezTo>
                    <a:pt x="279" y="831"/>
                    <a:pt x="305" y="829"/>
                    <a:pt x="305" y="829"/>
                  </a:cubicBezTo>
                  <a:cubicBezTo>
                    <a:pt x="305" y="829"/>
                    <a:pt x="284" y="833"/>
                    <a:pt x="284" y="836"/>
                  </a:cubicBezTo>
                  <a:cubicBezTo>
                    <a:pt x="284" y="839"/>
                    <a:pt x="304" y="844"/>
                    <a:pt x="304" y="844"/>
                  </a:cubicBezTo>
                  <a:cubicBezTo>
                    <a:pt x="304" y="844"/>
                    <a:pt x="287" y="844"/>
                    <a:pt x="286" y="851"/>
                  </a:cubicBezTo>
                  <a:cubicBezTo>
                    <a:pt x="285" y="858"/>
                    <a:pt x="310" y="855"/>
                    <a:pt x="310" y="855"/>
                  </a:cubicBezTo>
                  <a:cubicBezTo>
                    <a:pt x="298" y="870"/>
                    <a:pt x="298" y="870"/>
                    <a:pt x="298" y="870"/>
                  </a:cubicBezTo>
                  <a:cubicBezTo>
                    <a:pt x="317" y="867"/>
                    <a:pt x="317" y="867"/>
                    <a:pt x="317" y="867"/>
                  </a:cubicBezTo>
                  <a:cubicBezTo>
                    <a:pt x="317" y="867"/>
                    <a:pt x="295" y="880"/>
                    <a:pt x="298" y="891"/>
                  </a:cubicBezTo>
                  <a:cubicBezTo>
                    <a:pt x="301" y="902"/>
                    <a:pt x="324" y="900"/>
                    <a:pt x="324" y="900"/>
                  </a:cubicBezTo>
                  <a:cubicBezTo>
                    <a:pt x="313" y="915"/>
                    <a:pt x="313" y="915"/>
                    <a:pt x="313" y="915"/>
                  </a:cubicBezTo>
                  <a:cubicBezTo>
                    <a:pt x="334" y="908"/>
                    <a:pt x="334" y="908"/>
                    <a:pt x="334" y="908"/>
                  </a:cubicBezTo>
                  <a:cubicBezTo>
                    <a:pt x="334" y="908"/>
                    <a:pt x="319" y="920"/>
                    <a:pt x="322" y="925"/>
                  </a:cubicBezTo>
                  <a:cubicBezTo>
                    <a:pt x="325" y="930"/>
                    <a:pt x="344" y="931"/>
                    <a:pt x="344" y="931"/>
                  </a:cubicBezTo>
                  <a:cubicBezTo>
                    <a:pt x="344" y="931"/>
                    <a:pt x="334" y="934"/>
                    <a:pt x="337" y="940"/>
                  </a:cubicBezTo>
                  <a:cubicBezTo>
                    <a:pt x="340" y="946"/>
                    <a:pt x="351" y="943"/>
                    <a:pt x="351" y="943"/>
                  </a:cubicBezTo>
                  <a:cubicBezTo>
                    <a:pt x="351" y="943"/>
                    <a:pt x="336" y="955"/>
                    <a:pt x="339" y="959"/>
                  </a:cubicBezTo>
                  <a:cubicBezTo>
                    <a:pt x="342" y="963"/>
                    <a:pt x="358" y="961"/>
                    <a:pt x="358" y="961"/>
                  </a:cubicBezTo>
                  <a:cubicBezTo>
                    <a:pt x="356" y="969"/>
                    <a:pt x="356" y="969"/>
                    <a:pt x="356" y="969"/>
                  </a:cubicBezTo>
                  <a:cubicBezTo>
                    <a:pt x="382" y="963"/>
                    <a:pt x="382" y="963"/>
                    <a:pt x="382" y="963"/>
                  </a:cubicBezTo>
                  <a:cubicBezTo>
                    <a:pt x="382" y="963"/>
                    <a:pt x="390" y="976"/>
                    <a:pt x="398" y="969"/>
                  </a:cubicBezTo>
                  <a:cubicBezTo>
                    <a:pt x="406" y="962"/>
                    <a:pt x="431" y="946"/>
                    <a:pt x="435" y="948"/>
                  </a:cubicBezTo>
                  <a:cubicBezTo>
                    <a:pt x="439" y="950"/>
                    <a:pt x="428" y="958"/>
                    <a:pt x="428" y="958"/>
                  </a:cubicBezTo>
                  <a:cubicBezTo>
                    <a:pt x="443" y="962"/>
                    <a:pt x="443" y="962"/>
                    <a:pt x="443" y="962"/>
                  </a:cubicBezTo>
                  <a:cubicBezTo>
                    <a:pt x="457" y="955"/>
                    <a:pt x="457" y="955"/>
                    <a:pt x="457" y="955"/>
                  </a:cubicBezTo>
                  <a:cubicBezTo>
                    <a:pt x="457" y="955"/>
                    <a:pt x="436" y="968"/>
                    <a:pt x="431" y="973"/>
                  </a:cubicBezTo>
                  <a:cubicBezTo>
                    <a:pt x="426" y="978"/>
                    <a:pt x="422" y="983"/>
                    <a:pt x="430" y="983"/>
                  </a:cubicBezTo>
                  <a:cubicBezTo>
                    <a:pt x="438" y="983"/>
                    <a:pt x="465" y="978"/>
                    <a:pt x="465" y="978"/>
                  </a:cubicBezTo>
                  <a:cubicBezTo>
                    <a:pt x="465" y="978"/>
                    <a:pt x="434" y="994"/>
                    <a:pt x="443" y="1000"/>
                  </a:cubicBezTo>
                  <a:cubicBezTo>
                    <a:pt x="452" y="1006"/>
                    <a:pt x="471" y="1000"/>
                    <a:pt x="471" y="1000"/>
                  </a:cubicBezTo>
                  <a:cubicBezTo>
                    <a:pt x="471" y="1000"/>
                    <a:pt x="481" y="1019"/>
                    <a:pt x="493" y="1012"/>
                  </a:cubicBezTo>
                  <a:cubicBezTo>
                    <a:pt x="505" y="1005"/>
                    <a:pt x="511" y="998"/>
                    <a:pt x="511" y="998"/>
                  </a:cubicBezTo>
                  <a:cubicBezTo>
                    <a:pt x="511" y="998"/>
                    <a:pt x="506" y="995"/>
                    <a:pt x="502" y="989"/>
                  </a:cubicBezTo>
                  <a:cubicBezTo>
                    <a:pt x="498" y="983"/>
                    <a:pt x="515" y="990"/>
                    <a:pt x="520" y="985"/>
                  </a:cubicBezTo>
                  <a:cubicBezTo>
                    <a:pt x="525" y="980"/>
                    <a:pt x="524" y="964"/>
                    <a:pt x="524" y="964"/>
                  </a:cubicBezTo>
                  <a:cubicBezTo>
                    <a:pt x="524" y="964"/>
                    <a:pt x="546" y="974"/>
                    <a:pt x="545" y="964"/>
                  </a:cubicBezTo>
                  <a:cubicBezTo>
                    <a:pt x="544" y="954"/>
                    <a:pt x="540" y="948"/>
                    <a:pt x="540" y="948"/>
                  </a:cubicBezTo>
                  <a:cubicBezTo>
                    <a:pt x="540" y="948"/>
                    <a:pt x="546" y="957"/>
                    <a:pt x="552" y="958"/>
                  </a:cubicBezTo>
                  <a:cubicBezTo>
                    <a:pt x="557" y="958"/>
                    <a:pt x="562" y="949"/>
                    <a:pt x="559" y="944"/>
                  </a:cubicBezTo>
                  <a:cubicBezTo>
                    <a:pt x="553" y="934"/>
                    <a:pt x="547" y="931"/>
                    <a:pt x="547" y="931"/>
                  </a:cubicBezTo>
                  <a:cubicBezTo>
                    <a:pt x="547" y="931"/>
                    <a:pt x="569" y="937"/>
                    <a:pt x="569" y="933"/>
                  </a:cubicBezTo>
                  <a:cubicBezTo>
                    <a:pt x="569" y="929"/>
                    <a:pt x="564" y="923"/>
                    <a:pt x="564" y="923"/>
                  </a:cubicBezTo>
                  <a:cubicBezTo>
                    <a:pt x="582" y="922"/>
                    <a:pt x="582" y="922"/>
                    <a:pt x="582" y="922"/>
                  </a:cubicBezTo>
                  <a:cubicBezTo>
                    <a:pt x="574" y="908"/>
                    <a:pt x="574" y="908"/>
                    <a:pt x="574" y="908"/>
                  </a:cubicBezTo>
                  <a:cubicBezTo>
                    <a:pt x="585" y="903"/>
                    <a:pt x="585" y="903"/>
                    <a:pt x="585" y="903"/>
                  </a:cubicBezTo>
                  <a:cubicBezTo>
                    <a:pt x="585" y="903"/>
                    <a:pt x="572" y="894"/>
                    <a:pt x="569" y="893"/>
                  </a:cubicBezTo>
                  <a:cubicBezTo>
                    <a:pt x="566" y="892"/>
                    <a:pt x="580" y="887"/>
                    <a:pt x="580" y="887"/>
                  </a:cubicBezTo>
                  <a:cubicBezTo>
                    <a:pt x="566" y="873"/>
                    <a:pt x="566" y="873"/>
                    <a:pt x="566" y="873"/>
                  </a:cubicBezTo>
                  <a:cubicBezTo>
                    <a:pt x="566" y="873"/>
                    <a:pt x="580" y="885"/>
                    <a:pt x="584" y="882"/>
                  </a:cubicBezTo>
                  <a:cubicBezTo>
                    <a:pt x="588" y="879"/>
                    <a:pt x="596" y="873"/>
                    <a:pt x="596" y="873"/>
                  </a:cubicBezTo>
                  <a:cubicBezTo>
                    <a:pt x="596" y="873"/>
                    <a:pt x="612" y="875"/>
                    <a:pt x="615" y="872"/>
                  </a:cubicBezTo>
                  <a:cubicBezTo>
                    <a:pt x="618" y="869"/>
                    <a:pt x="611" y="859"/>
                    <a:pt x="611" y="859"/>
                  </a:cubicBezTo>
                  <a:cubicBezTo>
                    <a:pt x="625" y="858"/>
                    <a:pt x="625" y="858"/>
                    <a:pt x="625" y="858"/>
                  </a:cubicBezTo>
                  <a:cubicBezTo>
                    <a:pt x="630" y="841"/>
                    <a:pt x="630" y="841"/>
                    <a:pt x="630" y="841"/>
                  </a:cubicBezTo>
                  <a:cubicBezTo>
                    <a:pt x="630" y="841"/>
                    <a:pt x="650" y="848"/>
                    <a:pt x="656" y="843"/>
                  </a:cubicBezTo>
                  <a:cubicBezTo>
                    <a:pt x="662" y="838"/>
                    <a:pt x="657" y="829"/>
                    <a:pt x="657" y="829"/>
                  </a:cubicBezTo>
                  <a:cubicBezTo>
                    <a:pt x="657" y="829"/>
                    <a:pt x="664" y="839"/>
                    <a:pt x="671" y="839"/>
                  </a:cubicBezTo>
                  <a:cubicBezTo>
                    <a:pt x="675" y="839"/>
                    <a:pt x="678" y="830"/>
                    <a:pt x="680" y="828"/>
                  </a:cubicBezTo>
                  <a:cubicBezTo>
                    <a:pt x="685" y="821"/>
                    <a:pt x="680" y="811"/>
                    <a:pt x="680" y="811"/>
                  </a:cubicBezTo>
                  <a:cubicBezTo>
                    <a:pt x="655" y="807"/>
                    <a:pt x="655" y="807"/>
                    <a:pt x="655" y="807"/>
                  </a:cubicBezTo>
                  <a:cubicBezTo>
                    <a:pt x="673" y="802"/>
                    <a:pt x="673" y="802"/>
                    <a:pt x="673" y="802"/>
                  </a:cubicBezTo>
                  <a:cubicBezTo>
                    <a:pt x="693" y="794"/>
                    <a:pt x="693" y="794"/>
                    <a:pt x="693" y="794"/>
                  </a:cubicBezTo>
                  <a:cubicBezTo>
                    <a:pt x="694" y="780"/>
                    <a:pt x="694" y="780"/>
                    <a:pt x="694" y="780"/>
                  </a:cubicBezTo>
                  <a:cubicBezTo>
                    <a:pt x="681" y="777"/>
                    <a:pt x="681" y="777"/>
                    <a:pt x="681" y="777"/>
                  </a:cubicBezTo>
                  <a:cubicBezTo>
                    <a:pt x="686" y="765"/>
                    <a:pt x="686" y="765"/>
                    <a:pt x="686" y="765"/>
                  </a:cubicBezTo>
                  <a:cubicBezTo>
                    <a:pt x="707" y="765"/>
                    <a:pt x="707" y="765"/>
                    <a:pt x="707" y="765"/>
                  </a:cubicBezTo>
                  <a:cubicBezTo>
                    <a:pt x="707" y="765"/>
                    <a:pt x="721" y="769"/>
                    <a:pt x="728" y="763"/>
                  </a:cubicBezTo>
                  <a:cubicBezTo>
                    <a:pt x="735" y="757"/>
                    <a:pt x="730" y="745"/>
                    <a:pt x="730" y="745"/>
                  </a:cubicBezTo>
                  <a:cubicBezTo>
                    <a:pt x="752" y="741"/>
                    <a:pt x="752" y="741"/>
                    <a:pt x="752" y="741"/>
                  </a:cubicBezTo>
                  <a:cubicBezTo>
                    <a:pt x="752" y="741"/>
                    <a:pt x="783" y="747"/>
                    <a:pt x="791" y="740"/>
                  </a:cubicBezTo>
                  <a:cubicBezTo>
                    <a:pt x="799" y="733"/>
                    <a:pt x="802" y="726"/>
                    <a:pt x="802" y="726"/>
                  </a:cubicBezTo>
                  <a:cubicBezTo>
                    <a:pt x="811" y="721"/>
                    <a:pt x="811" y="721"/>
                    <a:pt x="811" y="721"/>
                  </a:cubicBezTo>
                  <a:cubicBezTo>
                    <a:pt x="811" y="721"/>
                    <a:pt x="813" y="710"/>
                    <a:pt x="824" y="708"/>
                  </a:cubicBezTo>
                  <a:cubicBezTo>
                    <a:pt x="835" y="706"/>
                    <a:pt x="804" y="740"/>
                    <a:pt x="812" y="740"/>
                  </a:cubicBezTo>
                  <a:cubicBezTo>
                    <a:pt x="820" y="740"/>
                    <a:pt x="828" y="738"/>
                    <a:pt x="828" y="738"/>
                  </a:cubicBezTo>
                  <a:cubicBezTo>
                    <a:pt x="832" y="725"/>
                    <a:pt x="832" y="725"/>
                    <a:pt x="832" y="725"/>
                  </a:cubicBezTo>
                  <a:cubicBezTo>
                    <a:pt x="841" y="727"/>
                    <a:pt x="841" y="727"/>
                    <a:pt x="841" y="727"/>
                  </a:cubicBezTo>
                  <a:cubicBezTo>
                    <a:pt x="849" y="718"/>
                    <a:pt x="849" y="718"/>
                    <a:pt x="849" y="718"/>
                  </a:cubicBezTo>
                  <a:cubicBezTo>
                    <a:pt x="849" y="718"/>
                    <a:pt x="866" y="733"/>
                    <a:pt x="878" y="725"/>
                  </a:cubicBezTo>
                  <a:cubicBezTo>
                    <a:pt x="890" y="717"/>
                    <a:pt x="907" y="704"/>
                    <a:pt x="907" y="704"/>
                  </a:cubicBezTo>
                  <a:cubicBezTo>
                    <a:pt x="907" y="704"/>
                    <a:pt x="923" y="709"/>
                    <a:pt x="950" y="698"/>
                  </a:cubicBezTo>
                  <a:cubicBezTo>
                    <a:pt x="977" y="687"/>
                    <a:pt x="974" y="670"/>
                    <a:pt x="992" y="658"/>
                  </a:cubicBezTo>
                  <a:cubicBezTo>
                    <a:pt x="1010" y="646"/>
                    <a:pt x="1052" y="634"/>
                    <a:pt x="1052" y="634"/>
                  </a:cubicBezTo>
                  <a:cubicBezTo>
                    <a:pt x="1052" y="634"/>
                    <a:pt x="1055" y="625"/>
                    <a:pt x="1054" y="619"/>
                  </a:cubicBezTo>
                  <a:cubicBezTo>
                    <a:pt x="1053" y="613"/>
                    <a:pt x="1046" y="601"/>
                    <a:pt x="1053" y="599"/>
                  </a:cubicBezTo>
                  <a:cubicBezTo>
                    <a:pt x="1060" y="597"/>
                    <a:pt x="1071" y="625"/>
                    <a:pt x="1082" y="625"/>
                  </a:cubicBezTo>
                  <a:cubicBezTo>
                    <a:pt x="1082" y="625"/>
                    <a:pt x="1124" y="624"/>
                    <a:pt x="1135" y="622"/>
                  </a:cubicBezTo>
                  <a:cubicBezTo>
                    <a:pt x="1146" y="620"/>
                    <a:pt x="1167" y="609"/>
                    <a:pt x="1190" y="606"/>
                  </a:cubicBezTo>
                  <a:cubicBezTo>
                    <a:pt x="1213" y="603"/>
                    <a:pt x="1253" y="600"/>
                    <a:pt x="1260" y="598"/>
                  </a:cubicBezTo>
                  <a:cubicBezTo>
                    <a:pt x="1267" y="596"/>
                    <a:pt x="1273" y="589"/>
                    <a:pt x="1273" y="589"/>
                  </a:cubicBezTo>
                  <a:cubicBezTo>
                    <a:pt x="1291" y="589"/>
                    <a:pt x="1291" y="589"/>
                    <a:pt x="1291" y="589"/>
                  </a:cubicBezTo>
                  <a:cubicBezTo>
                    <a:pt x="1300" y="578"/>
                    <a:pt x="1300" y="578"/>
                    <a:pt x="1300" y="578"/>
                  </a:cubicBezTo>
                  <a:cubicBezTo>
                    <a:pt x="1317" y="578"/>
                    <a:pt x="1317" y="578"/>
                    <a:pt x="1317" y="578"/>
                  </a:cubicBezTo>
                  <a:cubicBezTo>
                    <a:pt x="1317" y="578"/>
                    <a:pt x="1335" y="561"/>
                    <a:pt x="1339" y="558"/>
                  </a:cubicBezTo>
                  <a:cubicBezTo>
                    <a:pt x="1343" y="555"/>
                    <a:pt x="1369" y="553"/>
                    <a:pt x="1369" y="553"/>
                  </a:cubicBezTo>
                  <a:cubicBezTo>
                    <a:pt x="1401" y="542"/>
                    <a:pt x="1401" y="542"/>
                    <a:pt x="1401" y="542"/>
                  </a:cubicBezTo>
                  <a:cubicBezTo>
                    <a:pt x="1422" y="537"/>
                    <a:pt x="1422" y="537"/>
                    <a:pt x="1422" y="537"/>
                  </a:cubicBezTo>
                  <a:cubicBezTo>
                    <a:pt x="1427" y="529"/>
                    <a:pt x="1427" y="529"/>
                    <a:pt x="1427" y="529"/>
                  </a:cubicBezTo>
                  <a:cubicBezTo>
                    <a:pt x="1427" y="529"/>
                    <a:pt x="1407" y="531"/>
                    <a:pt x="1395" y="531"/>
                  </a:cubicBezTo>
                  <a:cubicBezTo>
                    <a:pt x="1383" y="531"/>
                    <a:pt x="1375" y="524"/>
                    <a:pt x="1360" y="522"/>
                  </a:cubicBezTo>
                  <a:cubicBezTo>
                    <a:pt x="1345" y="520"/>
                    <a:pt x="1317" y="520"/>
                    <a:pt x="1303" y="524"/>
                  </a:cubicBezTo>
                  <a:cubicBezTo>
                    <a:pt x="1289" y="528"/>
                    <a:pt x="1269" y="528"/>
                    <a:pt x="1269" y="528"/>
                  </a:cubicBezTo>
                  <a:cubicBezTo>
                    <a:pt x="1259" y="537"/>
                    <a:pt x="1259" y="537"/>
                    <a:pt x="1259" y="537"/>
                  </a:cubicBezTo>
                  <a:cubicBezTo>
                    <a:pt x="1259" y="537"/>
                    <a:pt x="1214" y="541"/>
                    <a:pt x="1221" y="535"/>
                  </a:cubicBezTo>
                  <a:cubicBezTo>
                    <a:pt x="1228" y="529"/>
                    <a:pt x="1288" y="520"/>
                    <a:pt x="1288" y="520"/>
                  </a:cubicBezTo>
                  <a:cubicBezTo>
                    <a:pt x="1288" y="520"/>
                    <a:pt x="1348" y="508"/>
                    <a:pt x="1333" y="499"/>
                  </a:cubicBezTo>
                  <a:cubicBezTo>
                    <a:pt x="1318" y="490"/>
                    <a:pt x="1310" y="490"/>
                    <a:pt x="1310" y="490"/>
                  </a:cubicBezTo>
                  <a:cubicBezTo>
                    <a:pt x="1310" y="490"/>
                    <a:pt x="1255" y="508"/>
                    <a:pt x="1249" y="511"/>
                  </a:cubicBezTo>
                  <a:cubicBezTo>
                    <a:pt x="1243" y="514"/>
                    <a:pt x="1217" y="512"/>
                    <a:pt x="1217" y="512"/>
                  </a:cubicBezTo>
                  <a:cubicBezTo>
                    <a:pt x="1241" y="500"/>
                    <a:pt x="1241" y="500"/>
                    <a:pt x="1241" y="500"/>
                  </a:cubicBezTo>
                  <a:cubicBezTo>
                    <a:pt x="1255" y="489"/>
                    <a:pt x="1255" y="489"/>
                    <a:pt x="1255" y="489"/>
                  </a:cubicBezTo>
                  <a:cubicBezTo>
                    <a:pt x="1255" y="489"/>
                    <a:pt x="1279" y="493"/>
                    <a:pt x="1286" y="491"/>
                  </a:cubicBezTo>
                  <a:cubicBezTo>
                    <a:pt x="1293" y="489"/>
                    <a:pt x="1311" y="485"/>
                    <a:pt x="1319" y="485"/>
                  </a:cubicBezTo>
                  <a:cubicBezTo>
                    <a:pt x="1327" y="485"/>
                    <a:pt x="1349" y="483"/>
                    <a:pt x="1337" y="477"/>
                  </a:cubicBezTo>
                  <a:cubicBezTo>
                    <a:pt x="1325" y="471"/>
                    <a:pt x="1287" y="470"/>
                    <a:pt x="1287" y="470"/>
                  </a:cubicBezTo>
                  <a:cubicBezTo>
                    <a:pt x="1255" y="472"/>
                    <a:pt x="1255" y="472"/>
                    <a:pt x="1255" y="472"/>
                  </a:cubicBezTo>
                  <a:cubicBezTo>
                    <a:pt x="1271" y="465"/>
                    <a:pt x="1271" y="465"/>
                    <a:pt x="1271" y="465"/>
                  </a:cubicBezTo>
                  <a:cubicBezTo>
                    <a:pt x="1255" y="455"/>
                    <a:pt x="1255" y="455"/>
                    <a:pt x="1255" y="455"/>
                  </a:cubicBezTo>
                  <a:cubicBezTo>
                    <a:pt x="1255" y="455"/>
                    <a:pt x="1253" y="446"/>
                    <a:pt x="1257" y="446"/>
                  </a:cubicBezTo>
                  <a:cubicBezTo>
                    <a:pt x="1261" y="446"/>
                    <a:pt x="1281" y="463"/>
                    <a:pt x="1294" y="464"/>
                  </a:cubicBezTo>
                  <a:cubicBezTo>
                    <a:pt x="1307" y="465"/>
                    <a:pt x="1348" y="477"/>
                    <a:pt x="1348" y="477"/>
                  </a:cubicBezTo>
                  <a:cubicBezTo>
                    <a:pt x="1348" y="477"/>
                    <a:pt x="1366" y="469"/>
                    <a:pt x="1367" y="478"/>
                  </a:cubicBezTo>
                  <a:cubicBezTo>
                    <a:pt x="1368" y="487"/>
                    <a:pt x="1356" y="501"/>
                    <a:pt x="1377" y="507"/>
                  </a:cubicBezTo>
                  <a:cubicBezTo>
                    <a:pt x="1398" y="513"/>
                    <a:pt x="1421" y="514"/>
                    <a:pt x="1421" y="514"/>
                  </a:cubicBezTo>
                  <a:cubicBezTo>
                    <a:pt x="1421" y="514"/>
                    <a:pt x="1423" y="499"/>
                    <a:pt x="1427" y="502"/>
                  </a:cubicBezTo>
                  <a:cubicBezTo>
                    <a:pt x="1431" y="505"/>
                    <a:pt x="1427" y="520"/>
                    <a:pt x="1436" y="520"/>
                  </a:cubicBezTo>
                  <a:cubicBezTo>
                    <a:pt x="1445" y="520"/>
                    <a:pt x="1457" y="510"/>
                    <a:pt x="1457" y="510"/>
                  </a:cubicBezTo>
                  <a:cubicBezTo>
                    <a:pt x="1457" y="494"/>
                    <a:pt x="1457" y="494"/>
                    <a:pt x="1457" y="494"/>
                  </a:cubicBezTo>
                  <a:cubicBezTo>
                    <a:pt x="1451" y="492"/>
                    <a:pt x="1451" y="492"/>
                    <a:pt x="1451" y="492"/>
                  </a:cubicBezTo>
                  <a:cubicBezTo>
                    <a:pt x="1451" y="492"/>
                    <a:pt x="1465" y="481"/>
                    <a:pt x="1459" y="476"/>
                  </a:cubicBezTo>
                  <a:cubicBezTo>
                    <a:pt x="1453" y="471"/>
                    <a:pt x="1442" y="477"/>
                    <a:pt x="1442" y="477"/>
                  </a:cubicBezTo>
                  <a:cubicBezTo>
                    <a:pt x="1436" y="462"/>
                    <a:pt x="1436" y="462"/>
                    <a:pt x="1436" y="462"/>
                  </a:cubicBezTo>
                  <a:cubicBezTo>
                    <a:pt x="1425" y="459"/>
                    <a:pt x="1425" y="459"/>
                    <a:pt x="1425" y="459"/>
                  </a:cubicBezTo>
                  <a:cubicBezTo>
                    <a:pt x="1428" y="449"/>
                    <a:pt x="1428" y="449"/>
                    <a:pt x="1428" y="449"/>
                  </a:cubicBezTo>
                  <a:cubicBezTo>
                    <a:pt x="1380" y="430"/>
                    <a:pt x="1380" y="430"/>
                    <a:pt x="1380" y="430"/>
                  </a:cubicBezTo>
                  <a:cubicBezTo>
                    <a:pt x="1353" y="437"/>
                    <a:pt x="1353" y="437"/>
                    <a:pt x="1353" y="437"/>
                  </a:cubicBezTo>
                  <a:cubicBezTo>
                    <a:pt x="1347" y="434"/>
                    <a:pt x="1347" y="434"/>
                    <a:pt x="1347" y="434"/>
                  </a:cubicBezTo>
                  <a:cubicBezTo>
                    <a:pt x="1369" y="427"/>
                    <a:pt x="1369" y="427"/>
                    <a:pt x="1369" y="427"/>
                  </a:cubicBezTo>
                  <a:cubicBezTo>
                    <a:pt x="1371" y="424"/>
                    <a:pt x="1371" y="424"/>
                    <a:pt x="1371" y="424"/>
                  </a:cubicBezTo>
                  <a:cubicBezTo>
                    <a:pt x="1371" y="424"/>
                    <a:pt x="1370" y="415"/>
                    <a:pt x="1353" y="415"/>
                  </a:cubicBezTo>
                  <a:cubicBezTo>
                    <a:pt x="1336" y="415"/>
                    <a:pt x="1303" y="412"/>
                    <a:pt x="1303" y="412"/>
                  </a:cubicBezTo>
                  <a:cubicBezTo>
                    <a:pt x="1314" y="398"/>
                    <a:pt x="1314" y="398"/>
                    <a:pt x="1314" y="398"/>
                  </a:cubicBezTo>
                  <a:cubicBezTo>
                    <a:pt x="1314" y="398"/>
                    <a:pt x="1327" y="396"/>
                    <a:pt x="1337" y="400"/>
                  </a:cubicBezTo>
                  <a:cubicBezTo>
                    <a:pt x="1347" y="404"/>
                    <a:pt x="1363" y="393"/>
                    <a:pt x="1363" y="393"/>
                  </a:cubicBezTo>
                  <a:cubicBezTo>
                    <a:pt x="1381" y="390"/>
                    <a:pt x="1381" y="390"/>
                    <a:pt x="1381" y="390"/>
                  </a:cubicBezTo>
                  <a:cubicBezTo>
                    <a:pt x="1413" y="400"/>
                    <a:pt x="1413" y="400"/>
                    <a:pt x="1413" y="400"/>
                  </a:cubicBezTo>
                  <a:cubicBezTo>
                    <a:pt x="1427" y="397"/>
                    <a:pt x="1427" y="397"/>
                    <a:pt x="1427" y="397"/>
                  </a:cubicBezTo>
                  <a:cubicBezTo>
                    <a:pt x="1427" y="397"/>
                    <a:pt x="1453" y="418"/>
                    <a:pt x="1464" y="418"/>
                  </a:cubicBezTo>
                  <a:cubicBezTo>
                    <a:pt x="1475" y="418"/>
                    <a:pt x="1471" y="404"/>
                    <a:pt x="1471" y="404"/>
                  </a:cubicBezTo>
                  <a:cubicBezTo>
                    <a:pt x="1445" y="400"/>
                    <a:pt x="1445" y="400"/>
                    <a:pt x="1445" y="400"/>
                  </a:cubicBezTo>
                  <a:cubicBezTo>
                    <a:pt x="1425" y="390"/>
                    <a:pt x="1425" y="390"/>
                    <a:pt x="1425" y="390"/>
                  </a:cubicBezTo>
                  <a:cubicBezTo>
                    <a:pt x="1394" y="387"/>
                    <a:pt x="1394" y="387"/>
                    <a:pt x="1394" y="387"/>
                  </a:cubicBezTo>
                  <a:cubicBezTo>
                    <a:pt x="1394" y="387"/>
                    <a:pt x="1401" y="378"/>
                    <a:pt x="1408" y="375"/>
                  </a:cubicBezTo>
                  <a:cubicBezTo>
                    <a:pt x="1415" y="372"/>
                    <a:pt x="1432" y="390"/>
                    <a:pt x="1448" y="390"/>
                  </a:cubicBezTo>
                  <a:cubicBezTo>
                    <a:pt x="1464" y="390"/>
                    <a:pt x="1492" y="391"/>
                    <a:pt x="1492" y="391"/>
                  </a:cubicBezTo>
                  <a:cubicBezTo>
                    <a:pt x="1534" y="386"/>
                    <a:pt x="1534" y="386"/>
                    <a:pt x="1534" y="386"/>
                  </a:cubicBezTo>
                  <a:cubicBezTo>
                    <a:pt x="1535" y="368"/>
                    <a:pt x="1535" y="368"/>
                    <a:pt x="1535" y="368"/>
                  </a:cubicBezTo>
                  <a:cubicBezTo>
                    <a:pt x="1506" y="361"/>
                    <a:pt x="1506" y="361"/>
                    <a:pt x="1506" y="361"/>
                  </a:cubicBezTo>
                  <a:cubicBezTo>
                    <a:pt x="1491" y="371"/>
                    <a:pt x="1491" y="371"/>
                    <a:pt x="1491" y="371"/>
                  </a:cubicBezTo>
                  <a:cubicBezTo>
                    <a:pt x="1491" y="371"/>
                    <a:pt x="1477" y="359"/>
                    <a:pt x="1481" y="355"/>
                  </a:cubicBezTo>
                  <a:cubicBezTo>
                    <a:pt x="1485" y="351"/>
                    <a:pt x="1517" y="354"/>
                    <a:pt x="1517" y="354"/>
                  </a:cubicBezTo>
                  <a:cubicBezTo>
                    <a:pt x="1546" y="346"/>
                    <a:pt x="1546" y="346"/>
                    <a:pt x="1546" y="346"/>
                  </a:cubicBezTo>
                  <a:cubicBezTo>
                    <a:pt x="1546" y="346"/>
                    <a:pt x="1563" y="356"/>
                    <a:pt x="1576" y="352"/>
                  </a:cubicBezTo>
                  <a:cubicBezTo>
                    <a:pt x="1589" y="348"/>
                    <a:pt x="1602" y="339"/>
                    <a:pt x="1597" y="337"/>
                  </a:cubicBezTo>
                  <a:cubicBezTo>
                    <a:pt x="1592" y="335"/>
                    <a:pt x="1550" y="334"/>
                    <a:pt x="1546" y="334"/>
                  </a:cubicBezTo>
                  <a:cubicBezTo>
                    <a:pt x="1542" y="334"/>
                    <a:pt x="1550" y="326"/>
                    <a:pt x="1538" y="323"/>
                  </a:cubicBezTo>
                  <a:cubicBezTo>
                    <a:pt x="1526" y="320"/>
                    <a:pt x="1498" y="321"/>
                    <a:pt x="1498" y="321"/>
                  </a:cubicBezTo>
                  <a:cubicBezTo>
                    <a:pt x="1498" y="321"/>
                    <a:pt x="1532" y="320"/>
                    <a:pt x="1535" y="314"/>
                  </a:cubicBezTo>
                  <a:cubicBezTo>
                    <a:pt x="1538" y="308"/>
                    <a:pt x="1499" y="301"/>
                    <a:pt x="1499" y="301"/>
                  </a:cubicBezTo>
                  <a:cubicBezTo>
                    <a:pt x="1499" y="301"/>
                    <a:pt x="1521" y="296"/>
                    <a:pt x="1528" y="299"/>
                  </a:cubicBezTo>
                  <a:cubicBezTo>
                    <a:pt x="1535" y="302"/>
                    <a:pt x="1559" y="310"/>
                    <a:pt x="1565" y="308"/>
                  </a:cubicBezTo>
                  <a:cubicBezTo>
                    <a:pt x="1571" y="306"/>
                    <a:pt x="1573" y="320"/>
                    <a:pt x="1583" y="316"/>
                  </a:cubicBezTo>
                  <a:cubicBezTo>
                    <a:pt x="1593" y="312"/>
                    <a:pt x="1601" y="294"/>
                    <a:pt x="1594" y="289"/>
                  </a:cubicBezTo>
                  <a:cubicBezTo>
                    <a:pt x="1587" y="284"/>
                    <a:pt x="1570" y="272"/>
                    <a:pt x="1570" y="272"/>
                  </a:cubicBezTo>
                  <a:cubicBezTo>
                    <a:pt x="1531" y="264"/>
                    <a:pt x="1531" y="264"/>
                    <a:pt x="1531" y="264"/>
                  </a:cubicBezTo>
                  <a:cubicBezTo>
                    <a:pt x="1531" y="264"/>
                    <a:pt x="1513" y="256"/>
                    <a:pt x="1520" y="250"/>
                  </a:cubicBezTo>
                  <a:cubicBezTo>
                    <a:pt x="1527" y="244"/>
                    <a:pt x="1549" y="249"/>
                    <a:pt x="1549" y="249"/>
                  </a:cubicBezTo>
                  <a:cubicBezTo>
                    <a:pt x="1580" y="242"/>
                    <a:pt x="1580" y="242"/>
                    <a:pt x="1580" y="242"/>
                  </a:cubicBezTo>
                  <a:cubicBezTo>
                    <a:pt x="1580" y="242"/>
                    <a:pt x="1591" y="244"/>
                    <a:pt x="1623" y="246"/>
                  </a:cubicBezTo>
                  <a:cubicBezTo>
                    <a:pt x="1655" y="248"/>
                    <a:pt x="1670" y="225"/>
                    <a:pt x="1647" y="223"/>
                  </a:cubicBezTo>
                  <a:cubicBezTo>
                    <a:pt x="1624" y="221"/>
                    <a:pt x="1590" y="221"/>
                    <a:pt x="1590" y="221"/>
                  </a:cubicBezTo>
                  <a:cubicBezTo>
                    <a:pt x="1589" y="211"/>
                    <a:pt x="1589" y="211"/>
                    <a:pt x="1589" y="211"/>
                  </a:cubicBezTo>
                  <a:cubicBezTo>
                    <a:pt x="1609" y="210"/>
                    <a:pt x="1609" y="210"/>
                    <a:pt x="1609" y="210"/>
                  </a:cubicBezTo>
                  <a:cubicBezTo>
                    <a:pt x="1609" y="210"/>
                    <a:pt x="1603" y="195"/>
                    <a:pt x="1587" y="197"/>
                  </a:cubicBezTo>
                  <a:cubicBezTo>
                    <a:pt x="1571" y="199"/>
                    <a:pt x="1583" y="215"/>
                    <a:pt x="1574" y="216"/>
                  </a:cubicBezTo>
                  <a:cubicBezTo>
                    <a:pt x="1565" y="217"/>
                    <a:pt x="1540" y="204"/>
                    <a:pt x="1549" y="201"/>
                  </a:cubicBezTo>
                  <a:cubicBezTo>
                    <a:pt x="1558" y="198"/>
                    <a:pt x="1582" y="193"/>
                    <a:pt x="1585" y="185"/>
                  </a:cubicBezTo>
                  <a:cubicBezTo>
                    <a:pt x="1588" y="177"/>
                    <a:pt x="1598" y="165"/>
                    <a:pt x="1601" y="164"/>
                  </a:cubicBezTo>
                  <a:cubicBezTo>
                    <a:pt x="1604" y="163"/>
                    <a:pt x="1618" y="170"/>
                    <a:pt x="1627" y="165"/>
                  </a:cubicBezTo>
                  <a:cubicBezTo>
                    <a:pt x="1636" y="160"/>
                    <a:pt x="1649" y="151"/>
                    <a:pt x="1649" y="151"/>
                  </a:cubicBezTo>
                  <a:cubicBezTo>
                    <a:pt x="1639" y="141"/>
                    <a:pt x="1639" y="141"/>
                    <a:pt x="1639" y="141"/>
                  </a:cubicBezTo>
                  <a:cubicBezTo>
                    <a:pt x="1639" y="141"/>
                    <a:pt x="1665" y="128"/>
                    <a:pt x="1671" y="128"/>
                  </a:cubicBezTo>
                  <a:cubicBezTo>
                    <a:pt x="1677" y="128"/>
                    <a:pt x="1687" y="138"/>
                    <a:pt x="1695" y="132"/>
                  </a:cubicBezTo>
                  <a:cubicBezTo>
                    <a:pt x="1703" y="126"/>
                    <a:pt x="1723" y="122"/>
                    <a:pt x="1711" y="119"/>
                  </a:cubicBezTo>
                  <a:cubicBezTo>
                    <a:pt x="1699" y="116"/>
                    <a:pt x="1670" y="119"/>
                    <a:pt x="1670" y="119"/>
                  </a:cubicBezTo>
                  <a:cubicBezTo>
                    <a:pt x="1670" y="119"/>
                    <a:pt x="1615" y="134"/>
                    <a:pt x="1626" y="123"/>
                  </a:cubicBezTo>
                  <a:cubicBezTo>
                    <a:pt x="1637" y="112"/>
                    <a:pt x="1659" y="111"/>
                    <a:pt x="1659" y="111"/>
                  </a:cubicBezTo>
                  <a:cubicBezTo>
                    <a:pt x="1659" y="111"/>
                    <a:pt x="1700" y="113"/>
                    <a:pt x="1721" y="112"/>
                  </a:cubicBezTo>
                  <a:cubicBezTo>
                    <a:pt x="1742" y="111"/>
                    <a:pt x="1758" y="104"/>
                    <a:pt x="1758" y="104"/>
                  </a:cubicBezTo>
                  <a:cubicBezTo>
                    <a:pt x="1758" y="104"/>
                    <a:pt x="1723" y="95"/>
                    <a:pt x="1717" y="98"/>
                  </a:cubicBezTo>
                  <a:cubicBezTo>
                    <a:pt x="1711" y="101"/>
                    <a:pt x="1672" y="102"/>
                    <a:pt x="1672" y="102"/>
                  </a:cubicBezTo>
                  <a:cubicBezTo>
                    <a:pt x="1672" y="102"/>
                    <a:pt x="1625" y="105"/>
                    <a:pt x="1642" y="100"/>
                  </a:cubicBezTo>
                  <a:cubicBezTo>
                    <a:pt x="1659" y="95"/>
                    <a:pt x="1710" y="94"/>
                    <a:pt x="1710" y="94"/>
                  </a:cubicBezTo>
                  <a:cubicBezTo>
                    <a:pt x="1710" y="94"/>
                    <a:pt x="1776" y="95"/>
                    <a:pt x="1787" y="92"/>
                  </a:cubicBezTo>
                  <a:cubicBezTo>
                    <a:pt x="1798" y="89"/>
                    <a:pt x="1807" y="79"/>
                    <a:pt x="1807" y="79"/>
                  </a:cubicBezTo>
                  <a:cubicBezTo>
                    <a:pt x="1807" y="79"/>
                    <a:pt x="1834" y="80"/>
                    <a:pt x="1851" y="78"/>
                  </a:cubicBezTo>
                  <a:cubicBezTo>
                    <a:pt x="1868" y="76"/>
                    <a:pt x="1891" y="67"/>
                    <a:pt x="1891" y="67"/>
                  </a:cubicBezTo>
                  <a:cubicBezTo>
                    <a:pt x="1891" y="67"/>
                    <a:pt x="1865" y="57"/>
                    <a:pt x="1845" y="57"/>
                  </a:cubicBezTo>
                  <a:close/>
                  <a:moveTo>
                    <a:pt x="345" y="566"/>
                  </a:moveTo>
                  <a:cubicBezTo>
                    <a:pt x="353" y="568"/>
                    <a:pt x="353" y="568"/>
                    <a:pt x="353" y="568"/>
                  </a:cubicBezTo>
                  <a:cubicBezTo>
                    <a:pt x="353" y="568"/>
                    <a:pt x="371" y="564"/>
                    <a:pt x="377" y="564"/>
                  </a:cubicBezTo>
                  <a:cubicBezTo>
                    <a:pt x="383" y="564"/>
                    <a:pt x="397" y="554"/>
                    <a:pt x="395" y="546"/>
                  </a:cubicBezTo>
                  <a:cubicBezTo>
                    <a:pt x="393" y="538"/>
                    <a:pt x="371" y="534"/>
                    <a:pt x="371" y="534"/>
                  </a:cubicBezTo>
                  <a:cubicBezTo>
                    <a:pt x="371" y="534"/>
                    <a:pt x="361" y="526"/>
                    <a:pt x="351" y="526"/>
                  </a:cubicBezTo>
                  <a:cubicBezTo>
                    <a:pt x="341" y="526"/>
                    <a:pt x="337" y="532"/>
                    <a:pt x="321" y="526"/>
                  </a:cubicBezTo>
                  <a:cubicBezTo>
                    <a:pt x="317" y="542"/>
                    <a:pt x="317" y="542"/>
                    <a:pt x="317" y="542"/>
                  </a:cubicBezTo>
                  <a:cubicBezTo>
                    <a:pt x="317" y="542"/>
                    <a:pt x="309" y="546"/>
                    <a:pt x="309" y="552"/>
                  </a:cubicBezTo>
                  <a:cubicBezTo>
                    <a:pt x="309" y="558"/>
                    <a:pt x="321" y="564"/>
                    <a:pt x="321" y="564"/>
                  </a:cubicBezTo>
                  <a:cubicBezTo>
                    <a:pt x="317" y="572"/>
                    <a:pt x="317" y="572"/>
                    <a:pt x="317" y="572"/>
                  </a:cubicBezTo>
                  <a:lnTo>
                    <a:pt x="345" y="566"/>
                  </a:lnTo>
                  <a:close/>
                  <a:moveTo>
                    <a:pt x="2531" y="1160"/>
                  </a:moveTo>
                  <a:cubicBezTo>
                    <a:pt x="2535" y="1157"/>
                    <a:pt x="2548" y="1143"/>
                    <a:pt x="2545" y="1138"/>
                  </a:cubicBezTo>
                  <a:cubicBezTo>
                    <a:pt x="2542" y="1133"/>
                    <a:pt x="2538" y="1126"/>
                    <a:pt x="2538" y="1126"/>
                  </a:cubicBezTo>
                  <a:cubicBezTo>
                    <a:pt x="2538" y="1126"/>
                    <a:pt x="2520" y="1124"/>
                    <a:pt x="2519" y="1127"/>
                  </a:cubicBezTo>
                  <a:cubicBezTo>
                    <a:pt x="2518" y="1130"/>
                    <a:pt x="2498" y="1155"/>
                    <a:pt x="2498" y="1160"/>
                  </a:cubicBezTo>
                  <a:cubicBezTo>
                    <a:pt x="2498" y="1165"/>
                    <a:pt x="2501" y="1177"/>
                    <a:pt x="2501" y="1177"/>
                  </a:cubicBezTo>
                  <a:cubicBezTo>
                    <a:pt x="2488" y="1166"/>
                    <a:pt x="2488" y="1166"/>
                    <a:pt x="2488" y="1166"/>
                  </a:cubicBezTo>
                  <a:cubicBezTo>
                    <a:pt x="2482" y="1145"/>
                    <a:pt x="2482" y="1145"/>
                    <a:pt x="2482" y="1145"/>
                  </a:cubicBezTo>
                  <a:cubicBezTo>
                    <a:pt x="2482" y="1145"/>
                    <a:pt x="2457" y="1161"/>
                    <a:pt x="2458" y="1164"/>
                  </a:cubicBezTo>
                  <a:cubicBezTo>
                    <a:pt x="2459" y="1167"/>
                    <a:pt x="2472" y="1165"/>
                    <a:pt x="2473" y="1168"/>
                  </a:cubicBezTo>
                  <a:cubicBezTo>
                    <a:pt x="2474" y="1171"/>
                    <a:pt x="2483" y="1185"/>
                    <a:pt x="2483" y="1185"/>
                  </a:cubicBezTo>
                  <a:cubicBezTo>
                    <a:pt x="2460" y="1181"/>
                    <a:pt x="2460" y="1181"/>
                    <a:pt x="2460" y="1181"/>
                  </a:cubicBezTo>
                  <a:cubicBezTo>
                    <a:pt x="2460" y="1181"/>
                    <a:pt x="2448" y="1196"/>
                    <a:pt x="2449" y="1204"/>
                  </a:cubicBezTo>
                  <a:cubicBezTo>
                    <a:pt x="2450" y="1212"/>
                    <a:pt x="2466" y="1214"/>
                    <a:pt x="2466" y="1214"/>
                  </a:cubicBezTo>
                  <a:cubicBezTo>
                    <a:pt x="2466" y="1214"/>
                    <a:pt x="2452" y="1230"/>
                    <a:pt x="2455" y="1232"/>
                  </a:cubicBezTo>
                  <a:cubicBezTo>
                    <a:pt x="2458" y="1234"/>
                    <a:pt x="2472" y="1234"/>
                    <a:pt x="2472" y="1234"/>
                  </a:cubicBezTo>
                  <a:cubicBezTo>
                    <a:pt x="2471" y="1249"/>
                    <a:pt x="2471" y="1249"/>
                    <a:pt x="2471" y="1249"/>
                  </a:cubicBezTo>
                  <a:cubicBezTo>
                    <a:pt x="2463" y="1259"/>
                    <a:pt x="2463" y="1259"/>
                    <a:pt x="2463" y="1259"/>
                  </a:cubicBezTo>
                  <a:cubicBezTo>
                    <a:pt x="2473" y="1264"/>
                    <a:pt x="2473" y="1264"/>
                    <a:pt x="2473" y="1264"/>
                  </a:cubicBezTo>
                  <a:cubicBezTo>
                    <a:pt x="2473" y="1264"/>
                    <a:pt x="2480" y="1264"/>
                    <a:pt x="2484" y="1264"/>
                  </a:cubicBezTo>
                  <a:cubicBezTo>
                    <a:pt x="2488" y="1264"/>
                    <a:pt x="2496" y="1269"/>
                    <a:pt x="2496" y="1269"/>
                  </a:cubicBezTo>
                  <a:cubicBezTo>
                    <a:pt x="2496" y="1269"/>
                    <a:pt x="2498" y="1267"/>
                    <a:pt x="2506" y="1267"/>
                  </a:cubicBezTo>
                  <a:cubicBezTo>
                    <a:pt x="2513" y="1266"/>
                    <a:pt x="2514" y="1270"/>
                    <a:pt x="2514" y="1270"/>
                  </a:cubicBezTo>
                  <a:cubicBezTo>
                    <a:pt x="2514" y="1270"/>
                    <a:pt x="2515" y="1269"/>
                    <a:pt x="2517" y="1268"/>
                  </a:cubicBezTo>
                  <a:cubicBezTo>
                    <a:pt x="2517" y="1268"/>
                    <a:pt x="2517" y="1268"/>
                    <a:pt x="2517" y="1268"/>
                  </a:cubicBezTo>
                  <a:cubicBezTo>
                    <a:pt x="2513" y="1258"/>
                    <a:pt x="2510" y="1252"/>
                    <a:pt x="2510" y="1252"/>
                  </a:cubicBezTo>
                  <a:cubicBezTo>
                    <a:pt x="2521" y="1239"/>
                    <a:pt x="2521" y="1239"/>
                    <a:pt x="2521" y="1239"/>
                  </a:cubicBezTo>
                  <a:cubicBezTo>
                    <a:pt x="2521" y="1239"/>
                    <a:pt x="2503" y="1224"/>
                    <a:pt x="2513" y="1222"/>
                  </a:cubicBezTo>
                  <a:cubicBezTo>
                    <a:pt x="2523" y="1220"/>
                    <a:pt x="2531" y="1213"/>
                    <a:pt x="2531" y="1213"/>
                  </a:cubicBezTo>
                  <a:cubicBezTo>
                    <a:pt x="2535" y="1194"/>
                    <a:pt x="2535" y="1194"/>
                    <a:pt x="2535" y="1194"/>
                  </a:cubicBezTo>
                  <a:cubicBezTo>
                    <a:pt x="2549" y="1194"/>
                    <a:pt x="2549" y="1194"/>
                    <a:pt x="2549" y="1194"/>
                  </a:cubicBezTo>
                  <a:cubicBezTo>
                    <a:pt x="2554" y="1179"/>
                    <a:pt x="2554" y="1179"/>
                    <a:pt x="2554" y="1179"/>
                  </a:cubicBezTo>
                  <a:cubicBezTo>
                    <a:pt x="2531" y="1179"/>
                    <a:pt x="2531" y="1179"/>
                    <a:pt x="2531" y="1179"/>
                  </a:cubicBezTo>
                  <a:cubicBezTo>
                    <a:pt x="2531" y="1179"/>
                    <a:pt x="2527" y="1163"/>
                    <a:pt x="2531" y="1160"/>
                  </a:cubicBezTo>
                  <a:close/>
                  <a:moveTo>
                    <a:pt x="2525" y="1228"/>
                  </a:moveTo>
                  <a:cubicBezTo>
                    <a:pt x="2527" y="1252"/>
                    <a:pt x="2527" y="1252"/>
                    <a:pt x="2527" y="1252"/>
                  </a:cubicBezTo>
                  <a:cubicBezTo>
                    <a:pt x="2533" y="1252"/>
                    <a:pt x="2543" y="1262"/>
                    <a:pt x="2543" y="1262"/>
                  </a:cubicBezTo>
                  <a:cubicBezTo>
                    <a:pt x="2549" y="1244"/>
                    <a:pt x="2549" y="1244"/>
                    <a:pt x="2549" y="1244"/>
                  </a:cubicBezTo>
                  <a:cubicBezTo>
                    <a:pt x="2537" y="1230"/>
                    <a:pt x="2537" y="1230"/>
                    <a:pt x="2537" y="1230"/>
                  </a:cubicBezTo>
                  <a:lnTo>
                    <a:pt x="2525" y="1228"/>
                  </a:lnTo>
                  <a:close/>
                  <a:moveTo>
                    <a:pt x="2577" y="1240"/>
                  </a:moveTo>
                  <a:cubicBezTo>
                    <a:pt x="2576" y="1251"/>
                    <a:pt x="2567" y="1253"/>
                    <a:pt x="2579" y="1254"/>
                  </a:cubicBezTo>
                  <a:cubicBezTo>
                    <a:pt x="2591" y="1255"/>
                    <a:pt x="2596" y="1253"/>
                    <a:pt x="2596" y="1253"/>
                  </a:cubicBezTo>
                  <a:cubicBezTo>
                    <a:pt x="2596" y="1253"/>
                    <a:pt x="2604" y="1272"/>
                    <a:pt x="2605" y="1265"/>
                  </a:cubicBezTo>
                  <a:cubicBezTo>
                    <a:pt x="2607" y="1259"/>
                    <a:pt x="2617" y="1245"/>
                    <a:pt x="2619" y="1244"/>
                  </a:cubicBezTo>
                  <a:cubicBezTo>
                    <a:pt x="2621" y="1244"/>
                    <a:pt x="2630" y="1244"/>
                    <a:pt x="2622" y="1239"/>
                  </a:cubicBezTo>
                  <a:cubicBezTo>
                    <a:pt x="2614" y="1234"/>
                    <a:pt x="2607" y="1227"/>
                    <a:pt x="2610" y="1227"/>
                  </a:cubicBezTo>
                  <a:cubicBezTo>
                    <a:pt x="2613" y="1226"/>
                    <a:pt x="2620" y="1227"/>
                    <a:pt x="2615" y="1224"/>
                  </a:cubicBezTo>
                  <a:cubicBezTo>
                    <a:pt x="2610" y="1220"/>
                    <a:pt x="2624" y="1211"/>
                    <a:pt x="2624" y="1211"/>
                  </a:cubicBezTo>
                  <a:cubicBezTo>
                    <a:pt x="2624" y="1211"/>
                    <a:pt x="2616" y="1199"/>
                    <a:pt x="2615" y="1200"/>
                  </a:cubicBezTo>
                  <a:cubicBezTo>
                    <a:pt x="2614" y="1200"/>
                    <a:pt x="2601" y="1205"/>
                    <a:pt x="2601" y="1210"/>
                  </a:cubicBezTo>
                  <a:cubicBezTo>
                    <a:pt x="2601" y="1215"/>
                    <a:pt x="2601" y="1219"/>
                    <a:pt x="2601" y="1219"/>
                  </a:cubicBezTo>
                  <a:cubicBezTo>
                    <a:pt x="2601" y="1219"/>
                    <a:pt x="2592" y="1207"/>
                    <a:pt x="2590" y="1208"/>
                  </a:cubicBezTo>
                  <a:cubicBezTo>
                    <a:pt x="2588" y="1209"/>
                    <a:pt x="2585" y="1213"/>
                    <a:pt x="2585" y="1213"/>
                  </a:cubicBezTo>
                  <a:cubicBezTo>
                    <a:pt x="2569" y="1224"/>
                    <a:pt x="2569" y="1224"/>
                    <a:pt x="2569" y="1224"/>
                  </a:cubicBezTo>
                  <a:cubicBezTo>
                    <a:pt x="2569" y="1224"/>
                    <a:pt x="2578" y="1229"/>
                    <a:pt x="2577" y="1240"/>
                  </a:cubicBezTo>
                  <a:close/>
                  <a:moveTo>
                    <a:pt x="2629" y="1260"/>
                  </a:moveTo>
                  <a:cubicBezTo>
                    <a:pt x="2612" y="1266"/>
                    <a:pt x="2612" y="1266"/>
                    <a:pt x="2612" y="1266"/>
                  </a:cubicBezTo>
                  <a:cubicBezTo>
                    <a:pt x="2612" y="1266"/>
                    <a:pt x="2602" y="1270"/>
                    <a:pt x="2598" y="1269"/>
                  </a:cubicBezTo>
                  <a:cubicBezTo>
                    <a:pt x="2594" y="1269"/>
                    <a:pt x="2578" y="1262"/>
                    <a:pt x="2573" y="1262"/>
                  </a:cubicBezTo>
                  <a:cubicBezTo>
                    <a:pt x="2563" y="1262"/>
                    <a:pt x="2565" y="1273"/>
                    <a:pt x="2573" y="1272"/>
                  </a:cubicBezTo>
                  <a:cubicBezTo>
                    <a:pt x="2581" y="1270"/>
                    <a:pt x="2592" y="1282"/>
                    <a:pt x="2592" y="1282"/>
                  </a:cubicBezTo>
                  <a:cubicBezTo>
                    <a:pt x="2592" y="1282"/>
                    <a:pt x="2609" y="1279"/>
                    <a:pt x="2626" y="1275"/>
                  </a:cubicBezTo>
                  <a:cubicBezTo>
                    <a:pt x="2644" y="1272"/>
                    <a:pt x="2629" y="1260"/>
                    <a:pt x="2629" y="1260"/>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61" name="Freeform 84"/>
            <p:cNvSpPr>
              <a:spLocks noEditPoints="1"/>
            </p:cNvSpPr>
            <p:nvPr/>
          </p:nvSpPr>
          <p:spPr bwMode="auto">
            <a:xfrm>
              <a:off x="4508897" y="2259807"/>
              <a:ext cx="100013" cy="41672"/>
            </a:xfrm>
            <a:custGeom>
              <a:avLst/>
              <a:gdLst>
                <a:gd name="T0" fmla="*/ 2147483647 w 237"/>
                <a:gd name="T1" fmla="*/ 2147483647 h 107"/>
                <a:gd name="T2" fmla="*/ 2147483647 w 237"/>
                <a:gd name="T3" fmla="*/ 2147483647 h 107"/>
                <a:gd name="T4" fmla="*/ 2147483647 w 237"/>
                <a:gd name="T5" fmla="*/ 2147483647 h 107"/>
                <a:gd name="T6" fmla="*/ 2147483647 w 237"/>
                <a:gd name="T7" fmla="*/ 2147483647 h 107"/>
                <a:gd name="T8" fmla="*/ 2147483647 w 237"/>
                <a:gd name="T9" fmla="*/ 2147483647 h 107"/>
                <a:gd name="T10" fmla="*/ 2147483647 w 237"/>
                <a:gd name="T11" fmla="*/ 2147483647 h 107"/>
                <a:gd name="T12" fmla="*/ 2147483647 w 237"/>
                <a:gd name="T13" fmla="*/ 2147483647 h 107"/>
                <a:gd name="T14" fmla="*/ 2147483647 w 237"/>
                <a:gd name="T15" fmla="*/ 2147483647 h 107"/>
                <a:gd name="T16" fmla="*/ 2147483647 w 237"/>
                <a:gd name="T17" fmla="*/ 2147483647 h 107"/>
                <a:gd name="T18" fmla="*/ 2147483647 w 237"/>
                <a:gd name="T19" fmla="*/ 2147483647 h 107"/>
                <a:gd name="T20" fmla="*/ 2147483647 w 237"/>
                <a:gd name="T21" fmla="*/ 2147483647 h 107"/>
                <a:gd name="T22" fmla="*/ 2147483647 w 237"/>
                <a:gd name="T23" fmla="*/ 2147483647 h 107"/>
                <a:gd name="T24" fmla="*/ 2147483647 w 237"/>
                <a:gd name="T25" fmla="*/ 2147483647 h 107"/>
                <a:gd name="T26" fmla="*/ 2147483647 w 237"/>
                <a:gd name="T27" fmla="*/ 2147483647 h 107"/>
                <a:gd name="T28" fmla="*/ 2147483647 w 237"/>
                <a:gd name="T29" fmla="*/ 2147483647 h 107"/>
                <a:gd name="T30" fmla="*/ 2147483647 w 237"/>
                <a:gd name="T31" fmla="*/ 2147483647 h 107"/>
                <a:gd name="T32" fmla="*/ 2147483647 w 237"/>
                <a:gd name="T33" fmla="*/ 2147483647 h 107"/>
                <a:gd name="T34" fmla="*/ 2147483647 w 237"/>
                <a:gd name="T35" fmla="*/ 2147483647 h 107"/>
                <a:gd name="T36" fmla="*/ 2147483647 w 237"/>
                <a:gd name="T37" fmla="*/ 2147483647 h 107"/>
                <a:gd name="T38" fmla="*/ 2147483647 w 237"/>
                <a:gd name="T39" fmla="*/ 2147483647 h 107"/>
                <a:gd name="T40" fmla="*/ 2147483647 w 237"/>
                <a:gd name="T41" fmla="*/ 2147483647 h 107"/>
                <a:gd name="T42" fmla="*/ 2147483647 w 237"/>
                <a:gd name="T43" fmla="*/ 2147483647 h 107"/>
                <a:gd name="T44" fmla="*/ 2147483647 w 237"/>
                <a:gd name="T45" fmla="*/ 2147483647 h 107"/>
                <a:gd name="T46" fmla="*/ 2147483647 w 237"/>
                <a:gd name="T47" fmla="*/ 2147483647 h 107"/>
                <a:gd name="T48" fmla="*/ 2147483647 w 237"/>
                <a:gd name="T49" fmla="*/ 2147483647 h 107"/>
                <a:gd name="T50" fmla="*/ 2147483647 w 237"/>
                <a:gd name="T51" fmla="*/ 2147483647 h 107"/>
                <a:gd name="T52" fmla="*/ 2147483647 w 237"/>
                <a:gd name="T53" fmla="*/ 2147483647 h 107"/>
                <a:gd name="T54" fmla="*/ 2147483647 w 237"/>
                <a:gd name="T55" fmla="*/ 2147483647 h 107"/>
                <a:gd name="T56" fmla="*/ 2147483647 w 237"/>
                <a:gd name="T57" fmla="*/ 2147483647 h 107"/>
                <a:gd name="T58" fmla="*/ 2147483647 w 237"/>
                <a:gd name="T59" fmla="*/ 2147483647 h 107"/>
                <a:gd name="T60" fmla="*/ 2147483647 w 237"/>
                <a:gd name="T61" fmla="*/ 2147483647 h 107"/>
                <a:gd name="T62" fmla="*/ 2147483647 w 237"/>
                <a:gd name="T63" fmla="*/ 2147483647 h 107"/>
                <a:gd name="T64" fmla="*/ 2147483647 w 237"/>
                <a:gd name="T65" fmla="*/ 2147483647 h 107"/>
                <a:gd name="T66" fmla="*/ 2147483647 w 237"/>
                <a:gd name="T67" fmla="*/ 2147483647 h 107"/>
                <a:gd name="T68" fmla="*/ 2147483647 w 237"/>
                <a:gd name="T69" fmla="*/ 2147483647 h 107"/>
                <a:gd name="T70" fmla="*/ 2147483647 w 237"/>
                <a:gd name="T71" fmla="*/ 2147483647 h 10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37"/>
                <a:gd name="T109" fmla="*/ 0 h 107"/>
                <a:gd name="T110" fmla="*/ 237 w 237"/>
                <a:gd name="T111" fmla="*/ 107 h 10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37" h="107">
                  <a:moveTo>
                    <a:pt x="228" y="76"/>
                  </a:moveTo>
                  <a:cubicBezTo>
                    <a:pt x="221" y="74"/>
                    <a:pt x="221" y="74"/>
                    <a:pt x="221" y="74"/>
                  </a:cubicBezTo>
                  <a:cubicBezTo>
                    <a:pt x="226" y="56"/>
                    <a:pt x="226" y="56"/>
                    <a:pt x="226" y="56"/>
                  </a:cubicBezTo>
                  <a:cubicBezTo>
                    <a:pt x="217" y="52"/>
                    <a:pt x="217" y="52"/>
                    <a:pt x="217" y="52"/>
                  </a:cubicBezTo>
                  <a:cubicBezTo>
                    <a:pt x="217" y="52"/>
                    <a:pt x="216" y="38"/>
                    <a:pt x="220" y="36"/>
                  </a:cubicBezTo>
                  <a:cubicBezTo>
                    <a:pt x="224" y="34"/>
                    <a:pt x="231" y="30"/>
                    <a:pt x="231" y="30"/>
                  </a:cubicBezTo>
                  <a:cubicBezTo>
                    <a:pt x="228" y="21"/>
                    <a:pt x="228" y="21"/>
                    <a:pt x="228" y="21"/>
                  </a:cubicBezTo>
                  <a:cubicBezTo>
                    <a:pt x="231" y="11"/>
                    <a:pt x="231" y="11"/>
                    <a:pt x="231" y="11"/>
                  </a:cubicBezTo>
                  <a:cubicBezTo>
                    <a:pt x="215" y="8"/>
                    <a:pt x="180" y="2"/>
                    <a:pt x="170" y="1"/>
                  </a:cubicBezTo>
                  <a:cubicBezTo>
                    <a:pt x="157" y="0"/>
                    <a:pt x="110" y="6"/>
                    <a:pt x="110" y="6"/>
                  </a:cubicBezTo>
                  <a:cubicBezTo>
                    <a:pt x="110" y="6"/>
                    <a:pt x="60" y="24"/>
                    <a:pt x="60" y="31"/>
                  </a:cubicBezTo>
                  <a:cubicBezTo>
                    <a:pt x="60" y="38"/>
                    <a:pt x="66" y="56"/>
                    <a:pt x="66" y="56"/>
                  </a:cubicBezTo>
                  <a:cubicBezTo>
                    <a:pt x="105" y="61"/>
                    <a:pt x="105" y="61"/>
                    <a:pt x="105" y="61"/>
                  </a:cubicBezTo>
                  <a:cubicBezTo>
                    <a:pt x="98" y="85"/>
                    <a:pt x="98" y="85"/>
                    <a:pt x="98" y="85"/>
                  </a:cubicBezTo>
                  <a:cubicBezTo>
                    <a:pt x="102" y="85"/>
                    <a:pt x="102" y="85"/>
                    <a:pt x="102" y="85"/>
                  </a:cubicBezTo>
                  <a:cubicBezTo>
                    <a:pt x="123" y="79"/>
                    <a:pt x="123" y="79"/>
                    <a:pt x="123" y="79"/>
                  </a:cubicBezTo>
                  <a:cubicBezTo>
                    <a:pt x="123" y="79"/>
                    <a:pt x="129" y="75"/>
                    <a:pt x="144" y="78"/>
                  </a:cubicBezTo>
                  <a:cubicBezTo>
                    <a:pt x="159" y="81"/>
                    <a:pt x="161" y="86"/>
                    <a:pt x="172" y="95"/>
                  </a:cubicBezTo>
                  <a:cubicBezTo>
                    <a:pt x="183" y="104"/>
                    <a:pt x="186" y="107"/>
                    <a:pt x="192" y="107"/>
                  </a:cubicBezTo>
                  <a:cubicBezTo>
                    <a:pt x="198" y="107"/>
                    <a:pt x="200" y="100"/>
                    <a:pt x="203" y="101"/>
                  </a:cubicBezTo>
                  <a:cubicBezTo>
                    <a:pt x="206" y="102"/>
                    <a:pt x="216" y="106"/>
                    <a:pt x="216" y="106"/>
                  </a:cubicBezTo>
                  <a:cubicBezTo>
                    <a:pt x="224" y="105"/>
                    <a:pt x="224" y="105"/>
                    <a:pt x="224" y="105"/>
                  </a:cubicBezTo>
                  <a:cubicBezTo>
                    <a:pt x="224" y="97"/>
                    <a:pt x="224" y="97"/>
                    <a:pt x="224" y="97"/>
                  </a:cubicBezTo>
                  <a:cubicBezTo>
                    <a:pt x="237" y="88"/>
                    <a:pt x="237" y="88"/>
                    <a:pt x="237" y="88"/>
                  </a:cubicBezTo>
                  <a:lnTo>
                    <a:pt x="228" y="76"/>
                  </a:lnTo>
                  <a:close/>
                  <a:moveTo>
                    <a:pt x="27" y="53"/>
                  </a:moveTo>
                  <a:cubicBezTo>
                    <a:pt x="27" y="53"/>
                    <a:pt x="14" y="52"/>
                    <a:pt x="7" y="55"/>
                  </a:cubicBezTo>
                  <a:cubicBezTo>
                    <a:pt x="0" y="57"/>
                    <a:pt x="9" y="74"/>
                    <a:pt x="9" y="74"/>
                  </a:cubicBezTo>
                  <a:cubicBezTo>
                    <a:pt x="14" y="87"/>
                    <a:pt x="14" y="87"/>
                    <a:pt x="14" y="87"/>
                  </a:cubicBezTo>
                  <a:cubicBezTo>
                    <a:pt x="14" y="87"/>
                    <a:pt x="30" y="74"/>
                    <a:pt x="34" y="74"/>
                  </a:cubicBezTo>
                  <a:cubicBezTo>
                    <a:pt x="38" y="74"/>
                    <a:pt x="55" y="60"/>
                    <a:pt x="55" y="60"/>
                  </a:cubicBezTo>
                  <a:cubicBezTo>
                    <a:pt x="51" y="49"/>
                    <a:pt x="51" y="49"/>
                    <a:pt x="51" y="49"/>
                  </a:cubicBezTo>
                  <a:lnTo>
                    <a:pt x="27" y="53"/>
                  </a:lnTo>
                  <a:close/>
                  <a:moveTo>
                    <a:pt x="29" y="45"/>
                  </a:moveTo>
                  <a:cubicBezTo>
                    <a:pt x="44" y="45"/>
                    <a:pt x="48" y="23"/>
                    <a:pt x="35" y="25"/>
                  </a:cubicBezTo>
                  <a:cubicBezTo>
                    <a:pt x="22" y="28"/>
                    <a:pt x="15" y="45"/>
                    <a:pt x="29" y="45"/>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62" name="Freeform 85"/>
            <p:cNvSpPr>
              <a:spLocks/>
            </p:cNvSpPr>
            <p:nvPr/>
          </p:nvSpPr>
          <p:spPr bwMode="auto">
            <a:xfrm>
              <a:off x="4469606" y="2582466"/>
              <a:ext cx="34529" cy="34528"/>
            </a:xfrm>
            <a:custGeom>
              <a:avLst/>
              <a:gdLst>
                <a:gd name="T0" fmla="*/ 2147483647 w 80"/>
                <a:gd name="T1" fmla="*/ 2147483647 h 90"/>
                <a:gd name="T2" fmla="*/ 2147483647 w 80"/>
                <a:gd name="T3" fmla="*/ 2147483647 h 90"/>
                <a:gd name="T4" fmla="*/ 2147483647 w 80"/>
                <a:gd name="T5" fmla="*/ 2147483647 h 90"/>
                <a:gd name="T6" fmla="*/ 2147483647 w 80"/>
                <a:gd name="T7" fmla="*/ 2147483647 h 90"/>
                <a:gd name="T8" fmla="*/ 2147483647 w 80"/>
                <a:gd name="T9" fmla="*/ 0 h 90"/>
                <a:gd name="T10" fmla="*/ 2147483647 w 80"/>
                <a:gd name="T11" fmla="*/ 0 h 90"/>
                <a:gd name="T12" fmla="*/ 2147483647 w 80"/>
                <a:gd name="T13" fmla="*/ 2147483647 h 90"/>
                <a:gd name="T14" fmla="*/ 2147483647 w 80"/>
                <a:gd name="T15" fmla="*/ 2147483647 h 90"/>
                <a:gd name="T16" fmla="*/ 2147483647 w 80"/>
                <a:gd name="T17" fmla="*/ 2147483647 h 90"/>
                <a:gd name="T18" fmla="*/ 2147483647 w 80"/>
                <a:gd name="T19" fmla="*/ 2147483647 h 90"/>
                <a:gd name="T20" fmla="*/ 2147483647 w 80"/>
                <a:gd name="T21" fmla="*/ 2147483647 h 90"/>
                <a:gd name="T22" fmla="*/ 2147483647 w 80"/>
                <a:gd name="T23" fmla="*/ 2147483647 h 90"/>
                <a:gd name="T24" fmla="*/ 2147483647 w 80"/>
                <a:gd name="T25" fmla="*/ 2147483647 h 90"/>
                <a:gd name="T26" fmla="*/ 2147483647 w 80"/>
                <a:gd name="T27" fmla="*/ 2147483647 h 90"/>
                <a:gd name="T28" fmla="*/ 2147483647 w 80"/>
                <a:gd name="T29" fmla="*/ 2147483647 h 90"/>
                <a:gd name="T30" fmla="*/ 2147483647 w 80"/>
                <a:gd name="T31" fmla="*/ 2147483647 h 90"/>
                <a:gd name="T32" fmla="*/ 2147483647 w 80"/>
                <a:gd name="T33" fmla="*/ 2147483647 h 90"/>
                <a:gd name="T34" fmla="*/ 2147483647 w 80"/>
                <a:gd name="T35" fmla="*/ 2147483647 h 90"/>
                <a:gd name="T36" fmla="*/ 2147483647 w 80"/>
                <a:gd name="T37" fmla="*/ 2147483647 h 90"/>
                <a:gd name="T38" fmla="*/ 2147483647 w 80"/>
                <a:gd name="T39" fmla="*/ 2147483647 h 90"/>
                <a:gd name="T40" fmla="*/ 2147483647 w 80"/>
                <a:gd name="T41" fmla="*/ 2147483647 h 90"/>
                <a:gd name="T42" fmla="*/ 2147483647 w 80"/>
                <a:gd name="T43" fmla="*/ 2147483647 h 90"/>
                <a:gd name="T44" fmla="*/ 2147483647 w 80"/>
                <a:gd name="T45" fmla="*/ 2147483647 h 90"/>
                <a:gd name="T46" fmla="*/ 2147483647 w 80"/>
                <a:gd name="T47" fmla="*/ 2147483647 h 90"/>
                <a:gd name="T48" fmla="*/ 2147483647 w 80"/>
                <a:gd name="T49" fmla="*/ 2147483647 h 90"/>
                <a:gd name="T50" fmla="*/ 2147483647 w 80"/>
                <a:gd name="T51" fmla="*/ 2147483647 h 90"/>
                <a:gd name="T52" fmla="*/ 2147483647 w 80"/>
                <a:gd name="T53" fmla="*/ 2147483647 h 90"/>
                <a:gd name="T54" fmla="*/ 2147483647 w 80"/>
                <a:gd name="T55" fmla="*/ 2147483647 h 9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80"/>
                <a:gd name="T85" fmla="*/ 0 h 90"/>
                <a:gd name="T86" fmla="*/ 80 w 80"/>
                <a:gd name="T87" fmla="*/ 90 h 90"/>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80" h="90">
                  <a:moveTo>
                    <a:pt x="79" y="27"/>
                  </a:moveTo>
                  <a:cubicBezTo>
                    <a:pt x="73" y="31"/>
                    <a:pt x="73" y="31"/>
                    <a:pt x="73" y="31"/>
                  </a:cubicBezTo>
                  <a:cubicBezTo>
                    <a:pt x="65" y="17"/>
                    <a:pt x="65" y="17"/>
                    <a:pt x="65" y="17"/>
                  </a:cubicBezTo>
                  <a:cubicBezTo>
                    <a:pt x="56" y="10"/>
                    <a:pt x="56" y="10"/>
                    <a:pt x="56" y="10"/>
                  </a:cubicBezTo>
                  <a:cubicBezTo>
                    <a:pt x="46" y="0"/>
                    <a:pt x="46" y="0"/>
                    <a:pt x="46" y="0"/>
                  </a:cubicBezTo>
                  <a:cubicBezTo>
                    <a:pt x="39" y="2"/>
                    <a:pt x="29" y="0"/>
                    <a:pt x="29" y="0"/>
                  </a:cubicBezTo>
                  <a:cubicBezTo>
                    <a:pt x="29" y="15"/>
                    <a:pt x="29" y="15"/>
                    <a:pt x="29" y="15"/>
                  </a:cubicBezTo>
                  <a:cubicBezTo>
                    <a:pt x="29" y="15"/>
                    <a:pt x="21" y="10"/>
                    <a:pt x="18" y="14"/>
                  </a:cubicBezTo>
                  <a:cubicBezTo>
                    <a:pt x="15" y="18"/>
                    <a:pt x="9" y="29"/>
                    <a:pt x="9" y="29"/>
                  </a:cubicBezTo>
                  <a:cubicBezTo>
                    <a:pt x="4" y="29"/>
                    <a:pt x="4" y="29"/>
                    <a:pt x="4" y="29"/>
                  </a:cubicBezTo>
                  <a:cubicBezTo>
                    <a:pt x="4" y="29"/>
                    <a:pt x="0" y="36"/>
                    <a:pt x="3" y="39"/>
                  </a:cubicBezTo>
                  <a:cubicBezTo>
                    <a:pt x="6" y="42"/>
                    <a:pt x="17" y="48"/>
                    <a:pt x="17" y="48"/>
                  </a:cubicBezTo>
                  <a:cubicBezTo>
                    <a:pt x="4" y="64"/>
                    <a:pt x="4" y="64"/>
                    <a:pt x="4" y="64"/>
                  </a:cubicBezTo>
                  <a:cubicBezTo>
                    <a:pt x="5" y="65"/>
                    <a:pt x="6" y="65"/>
                    <a:pt x="6" y="65"/>
                  </a:cubicBezTo>
                  <a:cubicBezTo>
                    <a:pt x="13" y="67"/>
                    <a:pt x="24" y="62"/>
                    <a:pt x="24" y="62"/>
                  </a:cubicBezTo>
                  <a:cubicBezTo>
                    <a:pt x="24" y="74"/>
                    <a:pt x="24" y="74"/>
                    <a:pt x="24" y="74"/>
                  </a:cubicBezTo>
                  <a:cubicBezTo>
                    <a:pt x="41" y="90"/>
                    <a:pt x="41" y="90"/>
                    <a:pt x="41" y="90"/>
                  </a:cubicBezTo>
                  <a:cubicBezTo>
                    <a:pt x="48" y="81"/>
                    <a:pt x="48" y="81"/>
                    <a:pt x="48" y="81"/>
                  </a:cubicBezTo>
                  <a:cubicBezTo>
                    <a:pt x="46" y="71"/>
                    <a:pt x="46" y="71"/>
                    <a:pt x="46" y="71"/>
                  </a:cubicBezTo>
                  <a:cubicBezTo>
                    <a:pt x="40" y="74"/>
                    <a:pt x="40" y="74"/>
                    <a:pt x="40" y="74"/>
                  </a:cubicBezTo>
                  <a:cubicBezTo>
                    <a:pt x="31" y="68"/>
                    <a:pt x="31" y="68"/>
                    <a:pt x="31" y="68"/>
                  </a:cubicBezTo>
                  <a:cubicBezTo>
                    <a:pt x="46" y="68"/>
                    <a:pt x="46" y="68"/>
                    <a:pt x="46" y="68"/>
                  </a:cubicBezTo>
                  <a:cubicBezTo>
                    <a:pt x="52" y="63"/>
                    <a:pt x="52" y="63"/>
                    <a:pt x="52" y="63"/>
                  </a:cubicBezTo>
                  <a:cubicBezTo>
                    <a:pt x="54" y="49"/>
                    <a:pt x="54" y="49"/>
                    <a:pt x="54" y="49"/>
                  </a:cubicBezTo>
                  <a:cubicBezTo>
                    <a:pt x="72" y="59"/>
                    <a:pt x="72" y="59"/>
                    <a:pt x="72" y="59"/>
                  </a:cubicBezTo>
                  <a:cubicBezTo>
                    <a:pt x="78" y="53"/>
                    <a:pt x="78" y="53"/>
                    <a:pt x="78" y="53"/>
                  </a:cubicBezTo>
                  <a:cubicBezTo>
                    <a:pt x="80" y="56"/>
                    <a:pt x="80" y="56"/>
                    <a:pt x="80" y="56"/>
                  </a:cubicBezTo>
                  <a:lnTo>
                    <a:pt x="79" y="27"/>
                  </a:ln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63" name="Freeform 86"/>
            <p:cNvSpPr>
              <a:spLocks noEditPoints="1"/>
            </p:cNvSpPr>
            <p:nvPr/>
          </p:nvSpPr>
          <p:spPr bwMode="auto">
            <a:xfrm>
              <a:off x="4475560" y="2527697"/>
              <a:ext cx="77390" cy="89297"/>
            </a:xfrm>
            <a:custGeom>
              <a:avLst/>
              <a:gdLst>
                <a:gd name="T0" fmla="*/ 2147483647 w 185"/>
                <a:gd name="T1" fmla="*/ 2147483647 h 233"/>
                <a:gd name="T2" fmla="*/ 2147483647 w 185"/>
                <a:gd name="T3" fmla="*/ 2147483647 h 233"/>
                <a:gd name="T4" fmla="*/ 2147483647 w 185"/>
                <a:gd name="T5" fmla="*/ 2147483647 h 233"/>
                <a:gd name="T6" fmla="*/ 2147483647 w 185"/>
                <a:gd name="T7" fmla="*/ 2147483647 h 233"/>
                <a:gd name="T8" fmla="*/ 2147483647 w 185"/>
                <a:gd name="T9" fmla="*/ 2147483647 h 233"/>
                <a:gd name="T10" fmla="*/ 2147483647 w 185"/>
                <a:gd name="T11" fmla="*/ 2147483647 h 233"/>
                <a:gd name="T12" fmla="*/ 2147483647 w 185"/>
                <a:gd name="T13" fmla="*/ 2147483647 h 233"/>
                <a:gd name="T14" fmla="*/ 2147483647 w 185"/>
                <a:gd name="T15" fmla="*/ 2147483647 h 233"/>
                <a:gd name="T16" fmla="*/ 2147483647 w 185"/>
                <a:gd name="T17" fmla="*/ 2147483647 h 233"/>
                <a:gd name="T18" fmla="*/ 2147483647 w 185"/>
                <a:gd name="T19" fmla="*/ 2147483647 h 233"/>
                <a:gd name="T20" fmla="*/ 2147483647 w 185"/>
                <a:gd name="T21" fmla="*/ 2147483647 h 233"/>
                <a:gd name="T22" fmla="*/ 2147483647 w 185"/>
                <a:gd name="T23" fmla="*/ 2147483647 h 233"/>
                <a:gd name="T24" fmla="*/ 0 w 185"/>
                <a:gd name="T25" fmla="*/ 2147483647 h 233"/>
                <a:gd name="T26" fmla="*/ 2147483647 w 185"/>
                <a:gd name="T27" fmla="*/ 2147483647 h 233"/>
                <a:gd name="T28" fmla="*/ 2147483647 w 185"/>
                <a:gd name="T29" fmla="*/ 2147483647 h 233"/>
                <a:gd name="T30" fmla="*/ 2147483647 w 185"/>
                <a:gd name="T31" fmla="*/ 2147483647 h 233"/>
                <a:gd name="T32" fmla="*/ 2147483647 w 185"/>
                <a:gd name="T33" fmla="*/ 2147483647 h 233"/>
                <a:gd name="T34" fmla="*/ 2147483647 w 185"/>
                <a:gd name="T35" fmla="*/ 2147483647 h 233"/>
                <a:gd name="T36" fmla="*/ 2147483647 w 185"/>
                <a:gd name="T37" fmla="*/ 2147483647 h 233"/>
                <a:gd name="T38" fmla="*/ 2147483647 w 185"/>
                <a:gd name="T39" fmla="*/ 2147483647 h 233"/>
                <a:gd name="T40" fmla="*/ 2147483647 w 185"/>
                <a:gd name="T41" fmla="*/ 2147483647 h 233"/>
                <a:gd name="T42" fmla="*/ 2147483647 w 185"/>
                <a:gd name="T43" fmla="*/ 2147483647 h 233"/>
                <a:gd name="T44" fmla="*/ 2147483647 w 185"/>
                <a:gd name="T45" fmla="*/ 2147483647 h 233"/>
                <a:gd name="T46" fmla="*/ 2147483647 w 185"/>
                <a:gd name="T47" fmla="*/ 2147483647 h 233"/>
                <a:gd name="T48" fmla="*/ 2147483647 w 185"/>
                <a:gd name="T49" fmla="*/ 2147483647 h 233"/>
                <a:gd name="T50" fmla="*/ 2147483647 w 185"/>
                <a:gd name="T51" fmla="*/ 2147483647 h 233"/>
                <a:gd name="T52" fmla="*/ 2147483647 w 185"/>
                <a:gd name="T53" fmla="*/ 2147483647 h 233"/>
                <a:gd name="T54" fmla="*/ 2147483647 w 185"/>
                <a:gd name="T55" fmla="*/ 2147483647 h 233"/>
                <a:gd name="T56" fmla="*/ 2147483647 w 185"/>
                <a:gd name="T57" fmla="*/ 2147483647 h 233"/>
                <a:gd name="T58" fmla="*/ 2147483647 w 185"/>
                <a:gd name="T59" fmla="*/ 2147483647 h 233"/>
                <a:gd name="T60" fmla="*/ 2147483647 w 185"/>
                <a:gd name="T61" fmla="*/ 2147483647 h 233"/>
                <a:gd name="T62" fmla="*/ 2147483647 w 185"/>
                <a:gd name="T63" fmla="*/ 2147483647 h 233"/>
                <a:gd name="T64" fmla="*/ 2147483647 w 185"/>
                <a:gd name="T65" fmla="*/ 2147483647 h 233"/>
                <a:gd name="T66" fmla="*/ 2147483647 w 185"/>
                <a:gd name="T67" fmla="*/ 2147483647 h 233"/>
                <a:gd name="T68" fmla="*/ 2147483647 w 185"/>
                <a:gd name="T69" fmla="*/ 2147483647 h 233"/>
                <a:gd name="T70" fmla="*/ 2147483647 w 185"/>
                <a:gd name="T71" fmla="*/ 2147483647 h 23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85"/>
                <a:gd name="T109" fmla="*/ 0 h 233"/>
                <a:gd name="T110" fmla="*/ 185 w 185"/>
                <a:gd name="T111" fmla="*/ 233 h 233"/>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85" h="233">
                  <a:moveTo>
                    <a:pt x="180" y="159"/>
                  </a:moveTo>
                  <a:cubicBezTo>
                    <a:pt x="167" y="152"/>
                    <a:pt x="167" y="152"/>
                    <a:pt x="167" y="152"/>
                  </a:cubicBezTo>
                  <a:cubicBezTo>
                    <a:pt x="169" y="145"/>
                    <a:pt x="169" y="145"/>
                    <a:pt x="169" y="145"/>
                  </a:cubicBezTo>
                  <a:cubicBezTo>
                    <a:pt x="160" y="140"/>
                    <a:pt x="160" y="140"/>
                    <a:pt x="160" y="140"/>
                  </a:cubicBezTo>
                  <a:cubicBezTo>
                    <a:pt x="157" y="128"/>
                    <a:pt x="157" y="128"/>
                    <a:pt x="157" y="128"/>
                  </a:cubicBezTo>
                  <a:cubicBezTo>
                    <a:pt x="166" y="120"/>
                    <a:pt x="166" y="120"/>
                    <a:pt x="166" y="120"/>
                  </a:cubicBezTo>
                  <a:cubicBezTo>
                    <a:pt x="168" y="106"/>
                    <a:pt x="168" y="106"/>
                    <a:pt x="168" y="106"/>
                  </a:cubicBezTo>
                  <a:cubicBezTo>
                    <a:pt x="161" y="102"/>
                    <a:pt x="161" y="102"/>
                    <a:pt x="161" y="102"/>
                  </a:cubicBezTo>
                  <a:cubicBezTo>
                    <a:pt x="168" y="94"/>
                    <a:pt x="168" y="94"/>
                    <a:pt x="168" y="94"/>
                  </a:cubicBezTo>
                  <a:cubicBezTo>
                    <a:pt x="171" y="88"/>
                    <a:pt x="171" y="88"/>
                    <a:pt x="171" y="88"/>
                  </a:cubicBezTo>
                  <a:cubicBezTo>
                    <a:pt x="155" y="84"/>
                    <a:pt x="155" y="84"/>
                    <a:pt x="155" y="84"/>
                  </a:cubicBezTo>
                  <a:cubicBezTo>
                    <a:pt x="139" y="91"/>
                    <a:pt x="139" y="91"/>
                    <a:pt x="139" y="91"/>
                  </a:cubicBezTo>
                  <a:cubicBezTo>
                    <a:pt x="133" y="84"/>
                    <a:pt x="133" y="84"/>
                    <a:pt x="133" y="84"/>
                  </a:cubicBezTo>
                  <a:cubicBezTo>
                    <a:pt x="117" y="82"/>
                    <a:pt x="117" y="82"/>
                    <a:pt x="117" y="82"/>
                  </a:cubicBezTo>
                  <a:cubicBezTo>
                    <a:pt x="112" y="71"/>
                    <a:pt x="112" y="71"/>
                    <a:pt x="112" y="71"/>
                  </a:cubicBezTo>
                  <a:cubicBezTo>
                    <a:pt x="112" y="71"/>
                    <a:pt x="117" y="62"/>
                    <a:pt x="115" y="56"/>
                  </a:cubicBezTo>
                  <a:cubicBezTo>
                    <a:pt x="113" y="50"/>
                    <a:pt x="101" y="49"/>
                    <a:pt x="99" y="54"/>
                  </a:cubicBezTo>
                  <a:cubicBezTo>
                    <a:pt x="97" y="59"/>
                    <a:pt x="91" y="48"/>
                    <a:pt x="91" y="48"/>
                  </a:cubicBezTo>
                  <a:cubicBezTo>
                    <a:pt x="83" y="25"/>
                    <a:pt x="83" y="25"/>
                    <a:pt x="83" y="25"/>
                  </a:cubicBezTo>
                  <a:cubicBezTo>
                    <a:pt x="77" y="27"/>
                    <a:pt x="77" y="27"/>
                    <a:pt x="77" y="27"/>
                  </a:cubicBezTo>
                  <a:cubicBezTo>
                    <a:pt x="62" y="13"/>
                    <a:pt x="62" y="13"/>
                    <a:pt x="62" y="13"/>
                  </a:cubicBezTo>
                  <a:cubicBezTo>
                    <a:pt x="48" y="6"/>
                    <a:pt x="48" y="6"/>
                    <a:pt x="48" y="6"/>
                  </a:cubicBezTo>
                  <a:cubicBezTo>
                    <a:pt x="48" y="6"/>
                    <a:pt x="33" y="0"/>
                    <a:pt x="30" y="6"/>
                  </a:cubicBezTo>
                  <a:cubicBezTo>
                    <a:pt x="27" y="12"/>
                    <a:pt x="18" y="17"/>
                    <a:pt x="18" y="17"/>
                  </a:cubicBezTo>
                  <a:cubicBezTo>
                    <a:pt x="3" y="17"/>
                    <a:pt x="3" y="17"/>
                    <a:pt x="3" y="17"/>
                  </a:cubicBezTo>
                  <a:cubicBezTo>
                    <a:pt x="0" y="21"/>
                    <a:pt x="0" y="21"/>
                    <a:pt x="0" y="21"/>
                  </a:cubicBezTo>
                  <a:cubicBezTo>
                    <a:pt x="2" y="22"/>
                    <a:pt x="2" y="22"/>
                    <a:pt x="2" y="22"/>
                  </a:cubicBezTo>
                  <a:cubicBezTo>
                    <a:pt x="6" y="40"/>
                    <a:pt x="6" y="40"/>
                    <a:pt x="6" y="40"/>
                  </a:cubicBezTo>
                  <a:cubicBezTo>
                    <a:pt x="11" y="41"/>
                    <a:pt x="11" y="41"/>
                    <a:pt x="11" y="41"/>
                  </a:cubicBezTo>
                  <a:cubicBezTo>
                    <a:pt x="8" y="53"/>
                    <a:pt x="8" y="53"/>
                    <a:pt x="8" y="53"/>
                  </a:cubicBezTo>
                  <a:cubicBezTo>
                    <a:pt x="8" y="53"/>
                    <a:pt x="24" y="56"/>
                    <a:pt x="25" y="59"/>
                  </a:cubicBezTo>
                  <a:cubicBezTo>
                    <a:pt x="26" y="62"/>
                    <a:pt x="12" y="65"/>
                    <a:pt x="12" y="65"/>
                  </a:cubicBezTo>
                  <a:cubicBezTo>
                    <a:pt x="10" y="72"/>
                    <a:pt x="10" y="72"/>
                    <a:pt x="10" y="72"/>
                  </a:cubicBezTo>
                  <a:cubicBezTo>
                    <a:pt x="5" y="72"/>
                    <a:pt x="5" y="72"/>
                    <a:pt x="5" y="72"/>
                  </a:cubicBezTo>
                  <a:cubicBezTo>
                    <a:pt x="8" y="77"/>
                    <a:pt x="8" y="77"/>
                    <a:pt x="8" y="77"/>
                  </a:cubicBezTo>
                  <a:cubicBezTo>
                    <a:pt x="8" y="77"/>
                    <a:pt x="27" y="71"/>
                    <a:pt x="27" y="76"/>
                  </a:cubicBezTo>
                  <a:cubicBezTo>
                    <a:pt x="27" y="81"/>
                    <a:pt x="15" y="95"/>
                    <a:pt x="15" y="95"/>
                  </a:cubicBezTo>
                  <a:cubicBezTo>
                    <a:pt x="15" y="106"/>
                    <a:pt x="15" y="106"/>
                    <a:pt x="15" y="106"/>
                  </a:cubicBezTo>
                  <a:cubicBezTo>
                    <a:pt x="15" y="106"/>
                    <a:pt x="19" y="103"/>
                    <a:pt x="26" y="105"/>
                  </a:cubicBezTo>
                  <a:cubicBezTo>
                    <a:pt x="33" y="107"/>
                    <a:pt x="37" y="118"/>
                    <a:pt x="37" y="118"/>
                  </a:cubicBezTo>
                  <a:cubicBezTo>
                    <a:pt x="23" y="120"/>
                    <a:pt x="23" y="120"/>
                    <a:pt x="23" y="120"/>
                  </a:cubicBezTo>
                  <a:cubicBezTo>
                    <a:pt x="23" y="120"/>
                    <a:pt x="37" y="133"/>
                    <a:pt x="35" y="140"/>
                  </a:cubicBezTo>
                  <a:cubicBezTo>
                    <a:pt x="34" y="142"/>
                    <a:pt x="33" y="143"/>
                    <a:pt x="31" y="143"/>
                  </a:cubicBezTo>
                  <a:cubicBezTo>
                    <a:pt x="41" y="153"/>
                    <a:pt x="41" y="153"/>
                    <a:pt x="41" y="153"/>
                  </a:cubicBezTo>
                  <a:cubicBezTo>
                    <a:pt x="50" y="160"/>
                    <a:pt x="50" y="160"/>
                    <a:pt x="50" y="160"/>
                  </a:cubicBezTo>
                  <a:cubicBezTo>
                    <a:pt x="58" y="174"/>
                    <a:pt x="58" y="174"/>
                    <a:pt x="58" y="174"/>
                  </a:cubicBezTo>
                  <a:cubicBezTo>
                    <a:pt x="64" y="170"/>
                    <a:pt x="64" y="170"/>
                    <a:pt x="64" y="170"/>
                  </a:cubicBezTo>
                  <a:cubicBezTo>
                    <a:pt x="65" y="199"/>
                    <a:pt x="65" y="199"/>
                    <a:pt x="65" y="199"/>
                  </a:cubicBezTo>
                  <a:cubicBezTo>
                    <a:pt x="63" y="196"/>
                    <a:pt x="63" y="196"/>
                    <a:pt x="63" y="196"/>
                  </a:cubicBezTo>
                  <a:cubicBezTo>
                    <a:pt x="71" y="211"/>
                    <a:pt x="71" y="211"/>
                    <a:pt x="71" y="211"/>
                  </a:cubicBezTo>
                  <a:cubicBezTo>
                    <a:pt x="80" y="211"/>
                    <a:pt x="80" y="211"/>
                    <a:pt x="80" y="211"/>
                  </a:cubicBezTo>
                  <a:cubicBezTo>
                    <a:pt x="84" y="221"/>
                    <a:pt x="84" y="221"/>
                    <a:pt x="84" y="221"/>
                  </a:cubicBezTo>
                  <a:cubicBezTo>
                    <a:pt x="84" y="233"/>
                    <a:pt x="84" y="233"/>
                    <a:pt x="84" y="233"/>
                  </a:cubicBezTo>
                  <a:cubicBezTo>
                    <a:pt x="95" y="229"/>
                    <a:pt x="95" y="229"/>
                    <a:pt x="95" y="229"/>
                  </a:cubicBezTo>
                  <a:cubicBezTo>
                    <a:pt x="100" y="221"/>
                    <a:pt x="100" y="221"/>
                    <a:pt x="100" y="221"/>
                  </a:cubicBezTo>
                  <a:cubicBezTo>
                    <a:pt x="100" y="221"/>
                    <a:pt x="105" y="221"/>
                    <a:pt x="112" y="221"/>
                  </a:cubicBezTo>
                  <a:cubicBezTo>
                    <a:pt x="119" y="221"/>
                    <a:pt x="115" y="213"/>
                    <a:pt x="115" y="213"/>
                  </a:cubicBezTo>
                  <a:cubicBezTo>
                    <a:pt x="128" y="213"/>
                    <a:pt x="128" y="213"/>
                    <a:pt x="128" y="213"/>
                  </a:cubicBezTo>
                  <a:cubicBezTo>
                    <a:pt x="132" y="209"/>
                    <a:pt x="132" y="209"/>
                    <a:pt x="132" y="209"/>
                  </a:cubicBezTo>
                  <a:cubicBezTo>
                    <a:pt x="158" y="207"/>
                    <a:pt x="158" y="207"/>
                    <a:pt x="158" y="207"/>
                  </a:cubicBezTo>
                  <a:cubicBezTo>
                    <a:pt x="158" y="207"/>
                    <a:pt x="166" y="206"/>
                    <a:pt x="167" y="203"/>
                  </a:cubicBezTo>
                  <a:cubicBezTo>
                    <a:pt x="168" y="200"/>
                    <a:pt x="165" y="192"/>
                    <a:pt x="165" y="192"/>
                  </a:cubicBezTo>
                  <a:cubicBezTo>
                    <a:pt x="165" y="192"/>
                    <a:pt x="162" y="185"/>
                    <a:pt x="164" y="181"/>
                  </a:cubicBezTo>
                  <a:cubicBezTo>
                    <a:pt x="166" y="177"/>
                    <a:pt x="177" y="180"/>
                    <a:pt x="177" y="180"/>
                  </a:cubicBezTo>
                  <a:cubicBezTo>
                    <a:pt x="177" y="180"/>
                    <a:pt x="181" y="173"/>
                    <a:pt x="183" y="169"/>
                  </a:cubicBezTo>
                  <a:cubicBezTo>
                    <a:pt x="185" y="165"/>
                    <a:pt x="180" y="159"/>
                    <a:pt x="180" y="159"/>
                  </a:cubicBezTo>
                  <a:close/>
                  <a:moveTo>
                    <a:pt x="24" y="144"/>
                  </a:moveTo>
                  <a:cubicBezTo>
                    <a:pt x="25" y="144"/>
                    <a:pt x="26" y="144"/>
                    <a:pt x="27" y="144"/>
                  </a:cubicBezTo>
                  <a:cubicBezTo>
                    <a:pt x="26" y="144"/>
                    <a:pt x="25" y="144"/>
                    <a:pt x="24" y="144"/>
                  </a:cubicBezTo>
                  <a:close/>
                  <a:moveTo>
                    <a:pt x="24" y="144"/>
                  </a:moveTo>
                  <a:cubicBezTo>
                    <a:pt x="22" y="144"/>
                    <a:pt x="19" y="144"/>
                    <a:pt x="18" y="143"/>
                  </a:cubicBezTo>
                  <a:cubicBezTo>
                    <a:pt x="19" y="144"/>
                    <a:pt x="22" y="144"/>
                    <a:pt x="24" y="144"/>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64" name="Freeform 87"/>
            <p:cNvSpPr>
              <a:spLocks/>
            </p:cNvSpPr>
            <p:nvPr/>
          </p:nvSpPr>
          <p:spPr bwMode="auto">
            <a:xfrm>
              <a:off x="4956572" y="3752850"/>
              <a:ext cx="171450" cy="291704"/>
            </a:xfrm>
            <a:custGeom>
              <a:avLst/>
              <a:gdLst>
                <a:gd name="T0" fmla="*/ 2147483647 w 409"/>
                <a:gd name="T1" fmla="*/ 2147483647 h 746"/>
                <a:gd name="T2" fmla="*/ 2147483647 w 409"/>
                <a:gd name="T3" fmla="*/ 2147483647 h 746"/>
                <a:gd name="T4" fmla="*/ 2147483647 w 409"/>
                <a:gd name="T5" fmla="*/ 2147483647 h 746"/>
                <a:gd name="T6" fmla="*/ 2147483647 w 409"/>
                <a:gd name="T7" fmla="*/ 2147483647 h 746"/>
                <a:gd name="T8" fmla="*/ 2147483647 w 409"/>
                <a:gd name="T9" fmla="*/ 2147483647 h 746"/>
                <a:gd name="T10" fmla="*/ 2147483647 w 409"/>
                <a:gd name="T11" fmla="*/ 2147483647 h 746"/>
                <a:gd name="T12" fmla="*/ 2147483647 w 409"/>
                <a:gd name="T13" fmla="*/ 2147483647 h 746"/>
                <a:gd name="T14" fmla="*/ 2147483647 w 409"/>
                <a:gd name="T15" fmla="*/ 2147483647 h 746"/>
                <a:gd name="T16" fmla="*/ 2147483647 w 409"/>
                <a:gd name="T17" fmla="*/ 2147483647 h 746"/>
                <a:gd name="T18" fmla="*/ 2147483647 w 409"/>
                <a:gd name="T19" fmla="*/ 2147483647 h 746"/>
                <a:gd name="T20" fmla="*/ 2147483647 w 409"/>
                <a:gd name="T21" fmla="*/ 2147483647 h 746"/>
                <a:gd name="T22" fmla="*/ 2147483647 w 409"/>
                <a:gd name="T23" fmla="*/ 2147483647 h 746"/>
                <a:gd name="T24" fmla="*/ 2147483647 w 409"/>
                <a:gd name="T25" fmla="*/ 2147483647 h 746"/>
                <a:gd name="T26" fmla="*/ 2147483647 w 409"/>
                <a:gd name="T27" fmla="*/ 2147483647 h 746"/>
                <a:gd name="T28" fmla="*/ 2147483647 w 409"/>
                <a:gd name="T29" fmla="*/ 2147483647 h 746"/>
                <a:gd name="T30" fmla="*/ 2147483647 w 409"/>
                <a:gd name="T31" fmla="*/ 2147483647 h 746"/>
                <a:gd name="T32" fmla="*/ 2147483647 w 409"/>
                <a:gd name="T33" fmla="*/ 2147483647 h 746"/>
                <a:gd name="T34" fmla="*/ 2147483647 w 409"/>
                <a:gd name="T35" fmla="*/ 2147483647 h 746"/>
                <a:gd name="T36" fmla="*/ 2147483647 w 409"/>
                <a:gd name="T37" fmla="*/ 2147483647 h 746"/>
                <a:gd name="T38" fmla="*/ 2147483647 w 409"/>
                <a:gd name="T39" fmla="*/ 0 h 746"/>
                <a:gd name="T40" fmla="*/ 2147483647 w 409"/>
                <a:gd name="T41" fmla="*/ 2147483647 h 746"/>
                <a:gd name="T42" fmla="*/ 2147483647 w 409"/>
                <a:gd name="T43" fmla="*/ 2147483647 h 746"/>
                <a:gd name="T44" fmla="*/ 2147483647 w 409"/>
                <a:gd name="T45" fmla="*/ 2147483647 h 746"/>
                <a:gd name="T46" fmla="*/ 2147483647 w 409"/>
                <a:gd name="T47" fmla="*/ 2147483647 h 746"/>
                <a:gd name="T48" fmla="*/ 2147483647 w 409"/>
                <a:gd name="T49" fmla="*/ 2147483647 h 746"/>
                <a:gd name="T50" fmla="*/ 2147483647 w 409"/>
                <a:gd name="T51" fmla="*/ 2147483647 h 746"/>
                <a:gd name="T52" fmla="*/ 2147483647 w 409"/>
                <a:gd name="T53" fmla="*/ 2147483647 h 746"/>
                <a:gd name="T54" fmla="*/ 2147483647 w 409"/>
                <a:gd name="T55" fmla="*/ 2147483647 h 746"/>
                <a:gd name="T56" fmla="*/ 2147483647 w 409"/>
                <a:gd name="T57" fmla="*/ 2147483647 h 746"/>
                <a:gd name="T58" fmla="*/ 2147483647 w 409"/>
                <a:gd name="T59" fmla="*/ 2147483647 h 746"/>
                <a:gd name="T60" fmla="*/ 2147483647 w 409"/>
                <a:gd name="T61" fmla="*/ 2147483647 h 746"/>
                <a:gd name="T62" fmla="*/ 2147483647 w 409"/>
                <a:gd name="T63" fmla="*/ 2147483647 h 746"/>
                <a:gd name="T64" fmla="*/ 2147483647 w 409"/>
                <a:gd name="T65" fmla="*/ 2147483647 h 746"/>
                <a:gd name="T66" fmla="*/ 2147483647 w 409"/>
                <a:gd name="T67" fmla="*/ 2147483647 h 746"/>
                <a:gd name="T68" fmla="*/ 2147483647 w 409"/>
                <a:gd name="T69" fmla="*/ 2147483647 h 746"/>
                <a:gd name="T70" fmla="*/ 2147483647 w 409"/>
                <a:gd name="T71" fmla="*/ 2147483647 h 746"/>
                <a:gd name="T72" fmla="*/ 2147483647 w 409"/>
                <a:gd name="T73" fmla="*/ 2147483647 h 746"/>
                <a:gd name="T74" fmla="*/ 2147483647 w 409"/>
                <a:gd name="T75" fmla="*/ 2147483647 h 746"/>
                <a:gd name="T76" fmla="*/ 2147483647 w 409"/>
                <a:gd name="T77" fmla="*/ 2147483647 h 746"/>
                <a:gd name="T78" fmla="*/ 2147483647 w 409"/>
                <a:gd name="T79" fmla="*/ 2147483647 h 746"/>
                <a:gd name="T80" fmla="*/ 2147483647 w 409"/>
                <a:gd name="T81" fmla="*/ 2147483647 h 746"/>
                <a:gd name="T82" fmla="*/ 2147483647 w 409"/>
                <a:gd name="T83" fmla="*/ 2147483647 h 746"/>
                <a:gd name="T84" fmla="*/ 2147483647 w 409"/>
                <a:gd name="T85" fmla="*/ 2147483647 h 746"/>
                <a:gd name="T86" fmla="*/ 2147483647 w 409"/>
                <a:gd name="T87" fmla="*/ 2147483647 h 746"/>
                <a:gd name="T88" fmla="*/ 2147483647 w 409"/>
                <a:gd name="T89" fmla="*/ 2147483647 h 74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409"/>
                <a:gd name="T136" fmla="*/ 0 h 746"/>
                <a:gd name="T137" fmla="*/ 409 w 409"/>
                <a:gd name="T138" fmla="*/ 746 h 74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409" h="746">
                  <a:moveTo>
                    <a:pt x="88" y="219"/>
                  </a:moveTo>
                  <a:cubicBezTo>
                    <a:pt x="104" y="214"/>
                    <a:pt x="104" y="214"/>
                    <a:pt x="104" y="214"/>
                  </a:cubicBezTo>
                  <a:cubicBezTo>
                    <a:pt x="134" y="218"/>
                    <a:pt x="134" y="218"/>
                    <a:pt x="134" y="218"/>
                  </a:cubicBezTo>
                  <a:cubicBezTo>
                    <a:pt x="134" y="202"/>
                    <a:pt x="134" y="202"/>
                    <a:pt x="134" y="202"/>
                  </a:cubicBezTo>
                  <a:cubicBezTo>
                    <a:pt x="173" y="207"/>
                    <a:pt x="173" y="207"/>
                    <a:pt x="173" y="207"/>
                  </a:cubicBezTo>
                  <a:cubicBezTo>
                    <a:pt x="186" y="188"/>
                    <a:pt x="186" y="188"/>
                    <a:pt x="186" y="188"/>
                  </a:cubicBezTo>
                  <a:cubicBezTo>
                    <a:pt x="216" y="193"/>
                    <a:pt x="216" y="193"/>
                    <a:pt x="216" y="193"/>
                  </a:cubicBezTo>
                  <a:cubicBezTo>
                    <a:pt x="214" y="172"/>
                    <a:pt x="214" y="172"/>
                    <a:pt x="214" y="172"/>
                  </a:cubicBezTo>
                  <a:cubicBezTo>
                    <a:pt x="223" y="150"/>
                    <a:pt x="223" y="150"/>
                    <a:pt x="223" y="150"/>
                  </a:cubicBezTo>
                  <a:cubicBezTo>
                    <a:pt x="225" y="172"/>
                    <a:pt x="225" y="172"/>
                    <a:pt x="225" y="172"/>
                  </a:cubicBezTo>
                  <a:cubicBezTo>
                    <a:pt x="230" y="186"/>
                    <a:pt x="230" y="186"/>
                    <a:pt x="230" y="186"/>
                  </a:cubicBezTo>
                  <a:cubicBezTo>
                    <a:pt x="239" y="159"/>
                    <a:pt x="239" y="159"/>
                    <a:pt x="239" y="159"/>
                  </a:cubicBezTo>
                  <a:cubicBezTo>
                    <a:pt x="239" y="159"/>
                    <a:pt x="237" y="129"/>
                    <a:pt x="244" y="124"/>
                  </a:cubicBezTo>
                  <a:cubicBezTo>
                    <a:pt x="251" y="118"/>
                    <a:pt x="255" y="138"/>
                    <a:pt x="255" y="138"/>
                  </a:cubicBezTo>
                  <a:cubicBezTo>
                    <a:pt x="255" y="138"/>
                    <a:pt x="260" y="136"/>
                    <a:pt x="269" y="126"/>
                  </a:cubicBezTo>
                  <a:cubicBezTo>
                    <a:pt x="278" y="115"/>
                    <a:pt x="264" y="95"/>
                    <a:pt x="271" y="88"/>
                  </a:cubicBezTo>
                  <a:cubicBezTo>
                    <a:pt x="278" y="81"/>
                    <a:pt x="288" y="88"/>
                    <a:pt x="288" y="88"/>
                  </a:cubicBezTo>
                  <a:cubicBezTo>
                    <a:pt x="288" y="88"/>
                    <a:pt x="306" y="74"/>
                    <a:pt x="312" y="62"/>
                  </a:cubicBezTo>
                  <a:cubicBezTo>
                    <a:pt x="317" y="49"/>
                    <a:pt x="315" y="26"/>
                    <a:pt x="315" y="26"/>
                  </a:cubicBezTo>
                  <a:cubicBezTo>
                    <a:pt x="336" y="0"/>
                    <a:pt x="336" y="0"/>
                    <a:pt x="336" y="0"/>
                  </a:cubicBezTo>
                  <a:cubicBezTo>
                    <a:pt x="372" y="41"/>
                    <a:pt x="372" y="41"/>
                    <a:pt x="372" y="41"/>
                  </a:cubicBezTo>
                  <a:cubicBezTo>
                    <a:pt x="372" y="41"/>
                    <a:pt x="372" y="51"/>
                    <a:pt x="372" y="56"/>
                  </a:cubicBezTo>
                  <a:cubicBezTo>
                    <a:pt x="372" y="62"/>
                    <a:pt x="395" y="110"/>
                    <a:pt x="395" y="110"/>
                  </a:cubicBezTo>
                  <a:cubicBezTo>
                    <a:pt x="382" y="143"/>
                    <a:pt x="382" y="143"/>
                    <a:pt x="382" y="143"/>
                  </a:cubicBezTo>
                  <a:cubicBezTo>
                    <a:pt x="382" y="143"/>
                    <a:pt x="409" y="188"/>
                    <a:pt x="402" y="193"/>
                  </a:cubicBezTo>
                  <a:cubicBezTo>
                    <a:pt x="395" y="198"/>
                    <a:pt x="375" y="188"/>
                    <a:pt x="375" y="188"/>
                  </a:cubicBezTo>
                  <a:cubicBezTo>
                    <a:pt x="354" y="193"/>
                    <a:pt x="354" y="193"/>
                    <a:pt x="354" y="193"/>
                  </a:cubicBezTo>
                  <a:cubicBezTo>
                    <a:pt x="358" y="221"/>
                    <a:pt x="358" y="221"/>
                    <a:pt x="358" y="221"/>
                  </a:cubicBezTo>
                  <a:cubicBezTo>
                    <a:pt x="358" y="221"/>
                    <a:pt x="335" y="245"/>
                    <a:pt x="333" y="259"/>
                  </a:cubicBezTo>
                  <a:cubicBezTo>
                    <a:pt x="331" y="273"/>
                    <a:pt x="345" y="287"/>
                    <a:pt x="338" y="312"/>
                  </a:cubicBezTo>
                  <a:cubicBezTo>
                    <a:pt x="331" y="336"/>
                    <a:pt x="306" y="409"/>
                    <a:pt x="267" y="478"/>
                  </a:cubicBezTo>
                  <a:cubicBezTo>
                    <a:pt x="228" y="547"/>
                    <a:pt x="211" y="609"/>
                    <a:pt x="211" y="609"/>
                  </a:cubicBezTo>
                  <a:cubicBezTo>
                    <a:pt x="211" y="609"/>
                    <a:pt x="214" y="653"/>
                    <a:pt x="189" y="676"/>
                  </a:cubicBezTo>
                  <a:cubicBezTo>
                    <a:pt x="165" y="699"/>
                    <a:pt x="156" y="708"/>
                    <a:pt x="149" y="712"/>
                  </a:cubicBezTo>
                  <a:cubicBezTo>
                    <a:pt x="141" y="715"/>
                    <a:pt x="133" y="710"/>
                    <a:pt x="133" y="710"/>
                  </a:cubicBezTo>
                  <a:cubicBezTo>
                    <a:pt x="133" y="710"/>
                    <a:pt x="90" y="746"/>
                    <a:pt x="60" y="717"/>
                  </a:cubicBezTo>
                  <a:cubicBezTo>
                    <a:pt x="30" y="689"/>
                    <a:pt x="28" y="675"/>
                    <a:pt x="28" y="675"/>
                  </a:cubicBezTo>
                  <a:cubicBezTo>
                    <a:pt x="41" y="659"/>
                    <a:pt x="41" y="659"/>
                    <a:pt x="41" y="659"/>
                  </a:cubicBezTo>
                  <a:cubicBezTo>
                    <a:pt x="41" y="659"/>
                    <a:pt x="10" y="622"/>
                    <a:pt x="5" y="556"/>
                  </a:cubicBezTo>
                  <a:cubicBezTo>
                    <a:pt x="0" y="490"/>
                    <a:pt x="23" y="492"/>
                    <a:pt x="39" y="473"/>
                  </a:cubicBezTo>
                  <a:cubicBezTo>
                    <a:pt x="55" y="453"/>
                    <a:pt x="79" y="436"/>
                    <a:pt x="79" y="436"/>
                  </a:cubicBezTo>
                  <a:cubicBezTo>
                    <a:pt x="79" y="436"/>
                    <a:pt x="72" y="370"/>
                    <a:pt x="71" y="349"/>
                  </a:cubicBezTo>
                  <a:cubicBezTo>
                    <a:pt x="69" y="327"/>
                    <a:pt x="53" y="283"/>
                    <a:pt x="67" y="271"/>
                  </a:cubicBezTo>
                  <a:cubicBezTo>
                    <a:pt x="81" y="259"/>
                    <a:pt x="94" y="239"/>
                    <a:pt x="94" y="239"/>
                  </a:cubicBezTo>
                  <a:lnTo>
                    <a:pt x="88" y="219"/>
                  </a:lnTo>
                  <a:close/>
                </a:path>
              </a:pathLst>
            </a:custGeom>
            <a:solidFill>
              <a:schemeClr val="bg1">
                <a:lumMod val="95000"/>
              </a:schemeClr>
            </a:solidFill>
            <a:ln w="3175">
              <a:no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65" name="Freeform 88"/>
            <p:cNvSpPr>
              <a:spLocks/>
            </p:cNvSpPr>
            <p:nvPr/>
          </p:nvSpPr>
          <p:spPr bwMode="auto">
            <a:xfrm>
              <a:off x="3792141" y="2915842"/>
              <a:ext cx="167878" cy="134540"/>
            </a:xfrm>
            <a:custGeom>
              <a:avLst/>
              <a:gdLst>
                <a:gd name="T0" fmla="*/ 2147483647 w 401"/>
                <a:gd name="T1" fmla="*/ 0 h 343"/>
                <a:gd name="T2" fmla="*/ 2147483647 w 401"/>
                <a:gd name="T3" fmla="*/ 0 h 343"/>
                <a:gd name="T4" fmla="*/ 2147483647 w 401"/>
                <a:gd name="T5" fmla="*/ 2147483647 h 343"/>
                <a:gd name="T6" fmla="*/ 2147483647 w 401"/>
                <a:gd name="T7" fmla="*/ 2147483647 h 343"/>
                <a:gd name="T8" fmla="*/ 2147483647 w 401"/>
                <a:gd name="T9" fmla="*/ 2147483647 h 343"/>
                <a:gd name="T10" fmla="*/ 2147483647 w 401"/>
                <a:gd name="T11" fmla="*/ 2147483647 h 343"/>
                <a:gd name="T12" fmla="*/ 2147483647 w 401"/>
                <a:gd name="T13" fmla="*/ 2147483647 h 343"/>
                <a:gd name="T14" fmla="*/ 2147483647 w 401"/>
                <a:gd name="T15" fmla="*/ 2147483647 h 343"/>
                <a:gd name="T16" fmla="*/ 2147483647 w 401"/>
                <a:gd name="T17" fmla="*/ 2147483647 h 343"/>
                <a:gd name="T18" fmla="*/ 2147483647 w 401"/>
                <a:gd name="T19" fmla="*/ 2147483647 h 343"/>
                <a:gd name="T20" fmla="*/ 2147483647 w 401"/>
                <a:gd name="T21" fmla="*/ 2147483647 h 343"/>
                <a:gd name="T22" fmla="*/ 2147483647 w 401"/>
                <a:gd name="T23" fmla="*/ 2147483647 h 343"/>
                <a:gd name="T24" fmla="*/ 2147483647 w 401"/>
                <a:gd name="T25" fmla="*/ 2147483647 h 343"/>
                <a:gd name="T26" fmla="*/ 2147483647 w 401"/>
                <a:gd name="T27" fmla="*/ 2147483647 h 343"/>
                <a:gd name="T28" fmla="*/ 2147483647 w 401"/>
                <a:gd name="T29" fmla="*/ 2147483647 h 343"/>
                <a:gd name="T30" fmla="*/ 2147483647 w 401"/>
                <a:gd name="T31" fmla="*/ 2147483647 h 343"/>
                <a:gd name="T32" fmla="*/ 2147483647 w 401"/>
                <a:gd name="T33" fmla="*/ 2147483647 h 343"/>
                <a:gd name="T34" fmla="*/ 2147483647 w 401"/>
                <a:gd name="T35" fmla="*/ 2147483647 h 343"/>
                <a:gd name="T36" fmla="*/ 2147483647 w 401"/>
                <a:gd name="T37" fmla="*/ 2147483647 h 343"/>
                <a:gd name="T38" fmla="*/ 2147483647 w 401"/>
                <a:gd name="T39" fmla="*/ 2147483647 h 343"/>
                <a:gd name="T40" fmla="*/ 2147483647 w 401"/>
                <a:gd name="T41" fmla="*/ 2147483647 h 343"/>
                <a:gd name="T42" fmla="*/ 0 w 401"/>
                <a:gd name="T43" fmla="*/ 2147483647 h 343"/>
                <a:gd name="T44" fmla="*/ 2147483647 w 401"/>
                <a:gd name="T45" fmla="*/ 2147483647 h 343"/>
                <a:gd name="T46" fmla="*/ 2147483647 w 401"/>
                <a:gd name="T47" fmla="*/ 2147483647 h 343"/>
                <a:gd name="T48" fmla="*/ 2147483647 w 401"/>
                <a:gd name="T49" fmla="*/ 2147483647 h 343"/>
                <a:gd name="T50" fmla="*/ 2147483647 w 401"/>
                <a:gd name="T51" fmla="*/ 2147483647 h 343"/>
                <a:gd name="T52" fmla="*/ 2147483647 w 401"/>
                <a:gd name="T53" fmla="*/ 2147483647 h 343"/>
                <a:gd name="T54" fmla="*/ 2147483647 w 401"/>
                <a:gd name="T55" fmla="*/ 2147483647 h 343"/>
                <a:gd name="T56" fmla="*/ 2147483647 w 401"/>
                <a:gd name="T57" fmla="*/ 2147483647 h 343"/>
                <a:gd name="T58" fmla="*/ 2147483647 w 401"/>
                <a:gd name="T59" fmla="*/ 2147483647 h 343"/>
                <a:gd name="T60" fmla="*/ 2147483647 w 401"/>
                <a:gd name="T61" fmla="*/ 2147483647 h 343"/>
                <a:gd name="T62" fmla="*/ 2147483647 w 401"/>
                <a:gd name="T63" fmla="*/ 2147483647 h 343"/>
                <a:gd name="T64" fmla="*/ 2147483647 w 401"/>
                <a:gd name="T65" fmla="*/ 2147483647 h 343"/>
                <a:gd name="T66" fmla="*/ 2147483647 w 401"/>
                <a:gd name="T67" fmla="*/ 2147483647 h 343"/>
                <a:gd name="T68" fmla="*/ 2147483647 w 401"/>
                <a:gd name="T69" fmla="*/ 0 h 34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401"/>
                <a:gd name="T106" fmla="*/ 0 h 343"/>
                <a:gd name="T107" fmla="*/ 401 w 401"/>
                <a:gd name="T108" fmla="*/ 343 h 34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401" h="343">
                  <a:moveTo>
                    <a:pt x="364" y="0"/>
                  </a:moveTo>
                  <a:cubicBezTo>
                    <a:pt x="192" y="0"/>
                    <a:pt x="192" y="0"/>
                    <a:pt x="192" y="0"/>
                  </a:cubicBezTo>
                  <a:cubicBezTo>
                    <a:pt x="190" y="3"/>
                    <a:pt x="188" y="8"/>
                    <a:pt x="186" y="12"/>
                  </a:cubicBezTo>
                  <a:cubicBezTo>
                    <a:pt x="181" y="25"/>
                    <a:pt x="176" y="47"/>
                    <a:pt x="176" y="47"/>
                  </a:cubicBezTo>
                  <a:cubicBezTo>
                    <a:pt x="176" y="47"/>
                    <a:pt x="164" y="57"/>
                    <a:pt x="160" y="61"/>
                  </a:cubicBezTo>
                  <a:cubicBezTo>
                    <a:pt x="156" y="65"/>
                    <a:pt x="140" y="66"/>
                    <a:pt x="140" y="66"/>
                  </a:cubicBezTo>
                  <a:cubicBezTo>
                    <a:pt x="140" y="66"/>
                    <a:pt x="129" y="63"/>
                    <a:pt x="125" y="72"/>
                  </a:cubicBezTo>
                  <a:cubicBezTo>
                    <a:pt x="121" y="81"/>
                    <a:pt x="123" y="97"/>
                    <a:pt x="123" y="97"/>
                  </a:cubicBezTo>
                  <a:cubicBezTo>
                    <a:pt x="123" y="97"/>
                    <a:pt x="104" y="116"/>
                    <a:pt x="104" y="122"/>
                  </a:cubicBezTo>
                  <a:cubicBezTo>
                    <a:pt x="104" y="128"/>
                    <a:pt x="115" y="145"/>
                    <a:pt x="108" y="158"/>
                  </a:cubicBezTo>
                  <a:cubicBezTo>
                    <a:pt x="101" y="171"/>
                    <a:pt x="92" y="171"/>
                    <a:pt x="92" y="171"/>
                  </a:cubicBezTo>
                  <a:cubicBezTo>
                    <a:pt x="92" y="171"/>
                    <a:pt x="83" y="185"/>
                    <a:pt x="78" y="190"/>
                  </a:cubicBezTo>
                  <a:cubicBezTo>
                    <a:pt x="73" y="195"/>
                    <a:pt x="62" y="197"/>
                    <a:pt x="58" y="201"/>
                  </a:cubicBezTo>
                  <a:cubicBezTo>
                    <a:pt x="54" y="205"/>
                    <a:pt x="52" y="212"/>
                    <a:pt x="52" y="212"/>
                  </a:cubicBezTo>
                  <a:cubicBezTo>
                    <a:pt x="60" y="216"/>
                    <a:pt x="60" y="216"/>
                    <a:pt x="60" y="216"/>
                  </a:cubicBezTo>
                  <a:cubicBezTo>
                    <a:pt x="60" y="216"/>
                    <a:pt x="49" y="227"/>
                    <a:pt x="45" y="237"/>
                  </a:cubicBezTo>
                  <a:cubicBezTo>
                    <a:pt x="41" y="247"/>
                    <a:pt x="41" y="259"/>
                    <a:pt x="41" y="259"/>
                  </a:cubicBezTo>
                  <a:cubicBezTo>
                    <a:pt x="32" y="259"/>
                    <a:pt x="32" y="259"/>
                    <a:pt x="32" y="259"/>
                  </a:cubicBezTo>
                  <a:cubicBezTo>
                    <a:pt x="32" y="259"/>
                    <a:pt x="42" y="271"/>
                    <a:pt x="31" y="281"/>
                  </a:cubicBezTo>
                  <a:cubicBezTo>
                    <a:pt x="20" y="291"/>
                    <a:pt x="18" y="286"/>
                    <a:pt x="18" y="286"/>
                  </a:cubicBezTo>
                  <a:cubicBezTo>
                    <a:pt x="18" y="286"/>
                    <a:pt x="1" y="304"/>
                    <a:pt x="1" y="318"/>
                  </a:cubicBezTo>
                  <a:cubicBezTo>
                    <a:pt x="1" y="325"/>
                    <a:pt x="1" y="335"/>
                    <a:pt x="0" y="343"/>
                  </a:cubicBezTo>
                  <a:cubicBezTo>
                    <a:pt x="186" y="341"/>
                    <a:pt x="186" y="341"/>
                    <a:pt x="186" y="341"/>
                  </a:cubicBezTo>
                  <a:cubicBezTo>
                    <a:pt x="187" y="272"/>
                    <a:pt x="187" y="272"/>
                    <a:pt x="187" y="272"/>
                  </a:cubicBezTo>
                  <a:cubicBezTo>
                    <a:pt x="187" y="272"/>
                    <a:pt x="178" y="257"/>
                    <a:pt x="189" y="247"/>
                  </a:cubicBezTo>
                  <a:cubicBezTo>
                    <a:pt x="200" y="237"/>
                    <a:pt x="208" y="236"/>
                    <a:pt x="208" y="236"/>
                  </a:cubicBezTo>
                  <a:cubicBezTo>
                    <a:pt x="208" y="236"/>
                    <a:pt x="233" y="237"/>
                    <a:pt x="235" y="231"/>
                  </a:cubicBezTo>
                  <a:cubicBezTo>
                    <a:pt x="237" y="225"/>
                    <a:pt x="238" y="101"/>
                    <a:pt x="238" y="101"/>
                  </a:cubicBezTo>
                  <a:cubicBezTo>
                    <a:pt x="243" y="98"/>
                    <a:pt x="243" y="98"/>
                    <a:pt x="243" y="98"/>
                  </a:cubicBezTo>
                  <a:cubicBezTo>
                    <a:pt x="243" y="88"/>
                    <a:pt x="243" y="88"/>
                    <a:pt x="243" y="88"/>
                  </a:cubicBezTo>
                  <a:cubicBezTo>
                    <a:pt x="391" y="87"/>
                    <a:pt x="391" y="87"/>
                    <a:pt x="391" y="87"/>
                  </a:cubicBezTo>
                  <a:cubicBezTo>
                    <a:pt x="392" y="62"/>
                    <a:pt x="392" y="62"/>
                    <a:pt x="392" y="62"/>
                  </a:cubicBezTo>
                  <a:cubicBezTo>
                    <a:pt x="397" y="58"/>
                    <a:pt x="397" y="58"/>
                    <a:pt x="397" y="58"/>
                  </a:cubicBezTo>
                  <a:cubicBezTo>
                    <a:pt x="401" y="2"/>
                    <a:pt x="401" y="2"/>
                    <a:pt x="401" y="2"/>
                  </a:cubicBezTo>
                  <a:lnTo>
                    <a:pt x="364" y="0"/>
                  </a:ln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66" name="Freeform 89"/>
            <p:cNvSpPr>
              <a:spLocks/>
            </p:cNvSpPr>
            <p:nvPr/>
          </p:nvSpPr>
          <p:spPr bwMode="auto">
            <a:xfrm>
              <a:off x="3799285" y="3228976"/>
              <a:ext cx="51197" cy="40481"/>
            </a:xfrm>
            <a:custGeom>
              <a:avLst/>
              <a:gdLst>
                <a:gd name="T0" fmla="*/ 2147483647 w 125"/>
                <a:gd name="T1" fmla="*/ 2147483647 h 103"/>
                <a:gd name="T2" fmla="*/ 2147483647 w 125"/>
                <a:gd name="T3" fmla="*/ 2147483647 h 103"/>
                <a:gd name="T4" fmla="*/ 2147483647 w 125"/>
                <a:gd name="T5" fmla="*/ 2147483647 h 103"/>
                <a:gd name="T6" fmla="*/ 2147483647 w 125"/>
                <a:gd name="T7" fmla="*/ 2147483647 h 103"/>
                <a:gd name="T8" fmla="*/ 2147483647 w 125"/>
                <a:gd name="T9" fmla="*/ 2147483647 h 103"/>
                <a:gd name="T10" fmla="*/ 2147483647 w 125"/>
                <a:gd name="T11" fmla="*/ 2147483647 h 103"/>
                <a:gd name="T12" fmla="*/ 2147483647 w 125"/>
                <a:gd name="T13" fmla="*/ 0 h 103"/>
                <a:gd name="T14" fmla="*/ 2147483647 w 125"/>
                <a:gd name="T15" fmla="*/ 2147483647 h 103"/>
                <a:gd name="T16" fmla="*/ 2147483647 w 125"/>
                <a:gd name="T17" fmla="*/ 2147483647 h 103"/>
                <a:gd name="T18" fmla="*/ 2147483647 w 125"/>
                <a:gd name="T19" fmla="*/ 2147483647 h 103"/>
                <a:gd name="T20" fmla="*/ 0 w 125"/>
                <a:gd name="T21" fmla="*/ 2147483647 h 103"/>
                <a:gd name="T22" fmla="*/ 2147483647 w 125"/>
                <a:gd name="T23" fmla="*/ 2147483647 h 103"/>
                <a:gd name="T24" fmla="*/ 2147483647 w 125"/>
                <a:gd name="T25" fmla="*/ 2147483647 h 103"/>
                <a:gd name="T26" fmla="*/ 2147483647 w 125"/>
                <a:gd name="T27" fmla="*/ 2147483647 h 103"/>
                <a:gd name="T28" fmla="*/ 2147483647 w 125"/>
                <a:gd name="T29" fmla="*/ 2147483647 h 103"/>
                <a:gd name="T30" fmla="*/ 2147483647 w 125"/>
                <a:gd name="T31" fmla="*/ 2147483647 h 103"/>
                <a:gd name="T32" fmla="*/ 2147483647 w 125"/>
                <a:gd name="T33" fmla="*/ 2147483647 h 103"/>
                <a:gd name="T34" fmla="*/ 2147483647 w 125"/>
                <a:gd name="T35" fmla="*/ 2147483647 h 103"/>
                <a:gd name="T36" fmla="*/ 2147483647 w 125"/>
                <a:gd name="T37" fmla="*/ 2147483647 h 103"/>
                <a:gd name="T38" fmla="*/ 2147483647 w 125"/>
                <a:gd name="T39" fmla="*/ 2147483647 h 103"/>
                <a:gd name="T40" fmla="*/ 2147483647 w 125"/>
                <a:gd name="T41" fmla="*/ 2147483647 h 103"/>
                <a:gd name="T42" fmla="*/ 2147483647 w 125"/>
                <a:gd name="T43" fmla="*/ 2147483647 h 103"/>
                <a:gd name="T44" fmla="*/ 2147483647 w 125"/>
                <a:gd name="T45" fmla="*/ 2147483647 h 103"/>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25"/>
                <a:gd name="T70" fmla="*/ 0 h 103"/>
                <a:gd name="T71" fmla="*/ 125 w 125"/>
                <a:gd name="T72" fmla="*/ 103 h 103"/>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25" h="103">
                  <a:moveTo>
                    <a:pt x="85" y="67"/>
                  </a:moveTo>
                  <a:cubicBezTo>
                    <a:pt x="85" y="67"/>
                    <a:pt x="92" y="60"/>
                    <a:pt x="102" y="60"/>
                  </a:cubicBezTo>
                  <a:cubicBezTo>
                    <a:pt x="112" y="60"/>
                    <a:pt x="123" y="64"/>
                    <a:pt x="124" y="49"/>
                  </a:cubicBezTo>
                  <a:cubicBezTo>
                    <a:pt x="125" y="34"/>
                    <a:pt x="108" y="39"/>
                    <a:pt x="108" y="28"/>
                  </a:cubicBezTo>
                  <a:cubicBezTo>
                    <a:pt x="108" y="17"/>
                    <a:pt x="124" y="19"/>
                    <a:pt x="124" y="19"/>
                  </a:cubicBezTo>
                  <a:cubicBezTo>
                    <a:pt x="123" y="2"/>
                    <a:pt x="123" y="2"/>
                    <a:pt x="123" y="2"/>
                  </a:cubicBezTo>
                  <a:cubicBezTo>
                    <a:pt x="56" y="0"/>
                    <a:pt x="56" y="0"/>
                    <a:pt x="56" y="0"/>
                  </a:cubicBezTo>
                  <a:cubicBezTo>
                    <a:pt x="39" y="15"/>
                    <a:pt x="39" y="15"/>
                    <a:pt x="39" y="15"/>
                  </a:cubicBezTo>
                  <a:cubicBezTo>
                    <a:pt x="12" y="15"/>
                    <a:pt x="12" y="15"/>
                    <a:pt x="12" y="15"/>
                  </a:cubicBezTo>
                  <a:cubicBezTo>
                    <a:pt x="4" y="25"/>
                    <a:pt x="4" y="25"/>
                    <a:pt x="4" y="25"/>
                  </a:cubicBezTo>
                  <a:cubicBezTo>
                    <a:pt x="0" y="48"/>
                    <a:pt x="0" y="48"/>
                    <a:pt x="0" y="48"/>
                  </a:cubicBezTo>
                  <a:cubicBezTo>
                    <a:pt x="0" y="48"/>
                    <a:pt x="8" y="56"/>
                    <a:pt x="15" y="50"/>
                  </a:cubicBezTo>
                  <a:cubicBezTo>
                    <a:pt x="22" y="44"/>
                    <a:pt x="46" y="45"/>
                    <a:pt x="46" y="45"/>
                  </a:cubicBezTo>
                  <a:cubicBezTo>
                    <a:pt x="63" y="39"/>
                    <a:pt x="63" y="39"/>
                    <a:pt x="63" y="39"/>
                  </a:cubicBezTo>
                  <a:cubicBezTo>
                    <a:pt x="63" y="54"/>
                    <a:pt x="63" y="54"/>
                    <a:pt x="63" y="54"/>
                  </a:cubicBezTo>
                  <a:cubicBezTo>
                    <a:pt x="63" y="54"/>
                    <a:pt x="39" y="42"/>
                    <a:pt x="37" y="52"/>
                  </a:cubicBezTo>
                  <a:cubicBezTo>
                    <a:pt x="35" y="62"/>
                    <a:pt x="42" y="68"/>
                    <a:pt x="42" y="68"/>
                  </a:cubicBezTo>
                  <a:cubicBezTo>
                    <a:pt x="63" y="63"/>
                    <a:pt x="63" y="63"/>
                    <a:pt x="63" y="63"/>
                  </a:cubicBezTo>
                  <a:cubicBezTo>
                    <a:pt x="39" y="75"/>
                    <a:pt x="39" y="75"/>
                    <a:pt x="39" y="75"/>
                  </a:cubicBezTo>
                  <a:cubicBezTo>
                    <a:pt x="58" y="103"/>
                    <a:pt x="58" y="103"/>
                    <a:pt x="58" y="103"/>
                  </a:cubicBezTo>
                  <a:cubicBezTo>
                    <a:pt x="63" y="88"/>
                    <a:pt x="63" y="88"/>
                    <a:pt x="63" y="88"/>
                  </a:cubicBezTo>
                  <a:cubicBezTo>
                    <a:pt x="72" y="68"/>
                    <a:pt x="72" y="68"/>
                    <a:pt x="72" y="68"/>
                  </a:cubicBezTo>
                  <a:lnTo>
                    <a:pt x="85" y="67"/>
                  </a:ln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67" name="Freeform 90"/>
            <p:cNvSpPr>
              <a:spLocks/>
            </p:cNvSpPr>
            <p:nvPr/>
          </p:nvSpPr>
          <p:spPr bwMode="auto">
            <a:xfrm>
              <a:off x="3789760" y="3205162"/>
              <a:ext cx="64294" cy="15479"/>
            </a:xfrm>
            <a:custGeom>
              <a:avLst/>
              <a:gdLst>
                <a:gd name="T0" fmla="*/ 2147483647 w 154"/>
                <a:gd name="T1" fmla="*/ 2147483647 h 39"/>
                <a:gd name="T2" fmla="*/ 0 w 154"/>
                <a:gd name="T3" fmla="*/ 2147483647 h 39"/>
                <a:gd name="T4" fmla="*/ 0 w 154"/>
                <a:gd name="T5" fmla="*/ 2147483647 h 39"/>
                <a:gd name="T6" fmla="*/ 2147483647 w 154"/>
                <a:gd name="T7" fmla="*/ 2147483647 h 39"/>
                <a:gd name="T8" fmla="*/ 2147483647 w 154"/>
                <a:gd name="T9" fmla="*/ 2147483647 h 39"/>
                <a:gd name="T10" fmla="*/ 2147483647 w 154"/>
                <a:gd name="T11" fmla="*/ 2147483647 h 39"/>
                <a:gd name="T12" fmla="*/ 2147483647 w 154"/>
                <a:gd name="T13" fmla="*/ 2147483647 h 39"/>
                <a:gd name="T14" fmla="*/ 2147483647 w 154"/>
                <a:gd name="T15" fmla="*/ 2147483647 h 39"/>
                <a:gd name="T16" fmla="*/ 2147483647 w 154"/>
                <a:gd name="T17" fmla="*/ 2147483647 h 39"/>
                <a:gd name="T18" fmla="*/ 2147483647 w 154"/>
                <a:gd name="T19" fmla="*/ 2147483647 h 39"/>
                <a:gd name="T20" fmla="*/ 2147483647 w 154"/>
                <a:gd name="T21" fmla="*/ 2147483647 h 39"/>
                <a:gd name="T22" fmla="*/ 2147483647 w 154"/>
                <a:gd name="T23" fmla="*/ 2147483647 h 39"/>
                <a:gd name="T24" fmla="*/ 2147483647 w 154"/>
                <a:gd name="T25" fmla="*/ 2147483647 h 39"/>
                <a:gd name="T26" fmla="*/ 2147483647 w 154"/>
                <a:gd name="T27" fmla="*/ 2147483647 h 39"/>
                <a:gd name="T28" fmla="*/ 2147483647 w 154"/>
                <a:gd name="T29" fmla="*/ 2147483647 h 39"/>
                <a:gd name="T30" fmla="*/ 2147483647 w 154"/>
                <a:gd name="T31" fmla="*/ 2147483647 h 39"/>
                <a:gd name="T32" fmla="*/ 2147483647 w 154"/>
                <a:gd name="T33" fmla="*/ 2147483647 h 3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54"/>
                <a:gd name="T52" fmla="*/ 0 h 39"/>
                <a:gd name="T53" fmla="*/ 154 w 154"/>
                <a:gd name="T54" fmla="*/ 39 h 3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54" h="39">
                  <a:moveTo>
                    <a:pt x="11" y="15"/>
                  </a:moveTo>
                  <a:cubicBezTo>
                    <a:pt x="11" y="15"/>
                    <a:pt x="1" y="30"/>
                    <a:pt x="0" y="37"/>
                  </a:cubicBezTo>
                  <a:cubicBezTo>
                    <a:pt x="0" y="38"/>
                    <a:pt x="0" y="38"/>
                    <a:pt x="0" y="39"/>
                  </a:cubicBezTo>
                  <a:cubicBezTo>
                    <a:pt x="11" y="39"/>
                    <a:pt x="41" y="39"/>
                    <a:pt x="43" y="39"/>
                  </a:cubicBezTo>
                  <a:cubicBezTo>
                    <a:pt x="46" y="39"/>
                    <a:pt x="47" y="30"/>
                    <a:pt x="47" y="30"/>
                  </a:cubicBezTo>
                  <a:cubicBezTo>
                    <a:pt x="47" y="30"/>
                    <a:pt x="66" y="28"/>
                    <a:pt x="72" y="27"/>
                  </a:cubicBezTo>
                  <a:cubicBezTo>
                    <a:pt x="78" y="26"/>
                    <a:pt x="84" y="15"/>
                    <a:pt x="84" y="15"/>
                  </a:cubicBezTo>
                  <a:cubicBezTo>
                    <a:pt x="84" y="15"/>
                    <a:pt x="100" y="34"/>
                    <a:pt x="118" y="34"/>
                  </a:cubicBezTo>
                  <a:cubicBezTo>
                    <a:pt x="136" y="34"/>
                    <a:pt x="154" y="19"/>
                    <a:pt x="137" y="15"/>
                  </a:cubicBezTo>
                  <a:cubicBezTo>
                    <a:pt x="120" y="11"/>
                    <a:pt x="121" y="21"/>
                    <a:pt x="116" y="20"/>
                  </a:cubicBezTo>
                  <a:cubicBezTo>
                    <a:pt x="111" y="19"/>
                    <a:pt x="103" y="8"/>
                    <a:pt x="103" y="8"/>
                  </a:cubicBezTo>
                  <a:cubicBezTo>
                    <a:pt x="95" y="10"/>
                    <a:pt x="95" y="10"/>
                    <a:pt x="95" y="10"/>
                  </a:cubicBezTo>
                  <a:cubicBezTo>
                    <a:pt x="95" y="10"/>
                    <a:pt x="97" y="0"/>
                    <a:pt x="84" y="2"/>
                  </a:cubicBezTo>
                  <a:cubicBezTo>
                    <a:pt x="71" y="4"/>
                    <a:pt x="59" y="3"/>
                    <a:pt x="59" y="3"/>
                  </a:cubicBezTo>
                  <a:cubicBezTo>
                    <a:pt x="59" y="13"/>
                    <a:pt x="59" y="13"/>
                    <a:pt x="59" y="13"/>
                  </a:cubicBezTo>
                  <a:cubicBezTo>
                    <a:pt x="9" y="13"/>
                    <a:pt x="9" y="13"/>
                    <a:pt x="9" y="13"/>
                  </a:cubicBezTo>
                  <a:cubicBezTo>
                    <a:pt x="10" y="14"/>
                    <a:pt x="11" y="15"/>
                    <a:pt x="11" y="15"/>
                  </a:cubicBezTo>
                  <a:close/>
                </a:path>
              </a:pathLst>
            </a:custGeom>
            <a:grp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68" name="Freeform 91"/>
            <p:cNvSpPr>
              <a:spLocks/>
            </p:cNvSpPr>
            <p:nvPr/>
          </p:nvSpPr>
          <p:spPr bwMode="auto">
            <a:xfrm>
              <a:off x="3887391" y="3313510"/>
              <a:ext cx="85725" cy="91678"/>
            </a:xfrm>
            <a:custGeom>
              <a:avLst/>
              <a:gdLst>
                <a:gd name="T0" fmla="*/ 2147483647 w 207"/>
                <a:gd name="T1" fmla="*/ 2147483647 h 236"/>
                <a:gd name="T2" fmla="*/ 2147483647 w 207"/>
                <a:gd name="T3" fmla="*/ 2147483647 h 236"/>
                <a:gd name="T4" fmla="*/ 2147483647 w 207"/>
                <a:gd name="T5" fmla="*/ 2147483647 h 236"/>
                <a:gd name="T6" fmla="*/ 2147483647 w 207"/>
                <a:gd name="T7" fmla="*/ 2147483647 h 236"/>
                <a:gd name="T8" fmla="*/ 2147483647 w 207"/>
                <a:gd name="T9" fmla="*/ 2147483647 h 236"/>
                <a:gd name="T10" fmla="*/ 2147483647 w 207"/>
                <a:gd name="T11" fmla="*/ 2147483647 h 236"/>
                <a:gd name="T12" fmla="*/ 2147483647 w 207"/>
                <a:gd name="T13" fmla="*/ 2147483647 h 236"/>
                <a:gd name="T14" fmla="*/ 2147483647 w 207"/>
                <a:gd name="T15" fmla="*/ 2147483647 h 236"/>
                <a:gd name="T16" fmla="*/ 2147483647 w 207"/>
                <a:gd name="T17" fmla="*/ 2147483647 h 236"/>
                <a:gd name="T18" fmla="*/ 2147483647 w 207"/>
                <a:gd name="T19" fmla="*/ 2147483647 h 236"/>
                <a:gd name="T20" fmla="*/ 2147483647 w 207"/>
                <a:gd name="T21" fmla="*/ 2147483647 h 236"/>
                <a:gd name="T22" fmla="*/ 2147483647 w 207"/>
                <a:gd name="T23" fmla="*/ 2147483647 h 236"/>
                <a:gd name="T24" fmla="*/ 2147483647 w 207"/>
                <a:gd name="T25" fmla="*/ 2147483647 h 236"/>
                <a:gd name="T26" fmla="*/ 2147483647 w 207"/>
                <a:gd name="T27" fmla="*/ 2147483647 h 236"/>
                <a:gd name="T28" fmla="*/ 2147483647 w 207"/>
                <a:gd name="T29" fmla="*/ 2147483647 h 236"/>
                <a:gd name="T30" fmla="*/ 2147483647 w 207"/>
                <a:gd name="T31" fmla="*/ 2147483647 h 236"/>
                <a:gd name="T32" fmla="*/ 2147483647 w 207"/>
                <a:gd name="T33" fmla="*/ 2147483647 h 236"/>
                <a:gd name="T34" fmla="*/ 2147483647 w 207"/>
                <a:gd name="T35" fmla="*/ 2147483647 h 236"/>
                <a:gd name="T36" fmla="*/ 2147483647 w 207"/>
                <a:gd name="T37" fmla="*/ 2147483647 h 236"/>
                <a:gd name="T38" fmla="*/ 2147483647 w 207"/>
                <a:gd name="T39" fmla="*/ 2147483647 h 236"/>
                <a:gd name="T40" fmla="*/ 0 w 207"/>
                <a:gd name="T41" fmla="*/ 2147483647 h 236"/>
                <a:gd name="T42" fmla="*/ 0 w 207"/>
                <a:gd name="T43" fmla="*/ 2147483647 h 236"/>
                <a:gd name="T44" fmla="*/ 2147483647 w 207"/>
                <a:gd name="T45" fmla="*/ 2147483647 h 236"/>
                <a:gd name="T46" fmla="*/ 2147483647 w 207"/>
                <a:gd name="T47" fmla="*/ 2147483647 h 236"/>
                <a:gd name="T48" fmla="*/ 2147483647 w 207"/>
                <a:gd name="T49" fmla="*/ 2147483647 h 236"/>
                <a:gd name="T50" fmla="*/ 2147483647 w 207"/>
                <a:gd name="T51" fmla="*/ 2147483647 h 236"/>
                <a:gd name="T52" fmla="*/ 2147483647 w 207"/>
                <a:gd name="T53" fmla="*/ 2147483647 h 236"/>
                <a:gd name="T54" fmla="*/ 2147483647 w 207"/>
                <a:gd name="T55" fmla="*/ 2147483647 h 236"/>
                <a:gd name="T56" fmla="*/ 2147483647 w 207"/>
                <a:gd name="T57" fmla="*/ 2147483647 h 236"/>
                <a:gd name="T58" fmla="*/ 2147483647 w 207"/>
                <a:gd name="T59" fmla="*/ 2147483647 h 236"/>
                <a:gd name="T60" fmla="*/ 2147483647 w 207"/>
                <a:gd name="T61" fmla="*/ 2147483647 h 236"/>
                <a:gd name="T62" fmla="*/ 2147483647 w 207"/>
                <a:gd name="T63" fmla="*/ 2147483647 h 2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07"/>
                <a:gd name="T97" fmla="*/ 0 h 236"/>
                <a:gd name="T98" fmla="*/ 207 w 207"/>
                <a:gd name="T99" fmla="*/ 236 h 2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07" h="236">
                  <a:moveTo>
                    <a:pt x="207" y="175"/>
                  </a:moveTo>
                  <a:cubicBezTo>
                    <a:pt x="207" y="162"/>
                    <a:pt x="186" y="146"/>
                    <a:pt x="186" y="146"/>
                  </a:cubicBezTo>
                  <a:cubicBezTo>
                    <a:pt x="185" y="129"/>
                    <a:pt x="185" y="129"/>
                    <a:pt x="185" y="129"/>
                  </a:cubicBezTo>
                  <a:cubicBezTo>
                    <a:pt x="161" y="133"/>
                    <a:pt x="161" y="133"/>
                    <a:pt x="161" y="133"/>
                  </a:cubicBezTo>
                  <a:cubicBezTo>
                    <a:pt x="161" y="123"/>
                    <a:pt x="161" y="123"/>
                    <a:pt x="161" y="123"/>
                  </a:cubicBezTo>
                  <a:cubicBezTo>
                    <a:pt x="161" y="123"/>
                    <a:pt x="149" y="124"/>
                    <a:pt x="148" y="121"/>
                  </a:cubicBezTo>
                  <a:cubicBezTo>
                    <a:pt x="147" y="118"/>
                    <a:pt x="162" y="104"/>
                    <a:pt x="162" y="89"/>
                  </a:cubicBezTo>
                  <a:cubicBezTo>
                    <a:pt x="162" y="79"/>
                    <a:pt x="154" y="65"/>
                    <a:pt x="149" y="55"/>
                  </a:cubicBezTo>
                  <a:cubicBezTo>
                    <a:pt x="147" y="55"/>
                    <a:pt x="146" y="55"/>
                    <a:pt x="145" y="56"/>
                  </a:cubicBezTo>
                  <a:cubicBezTo>
                    <a:pt x="140" y="60"/>
                    <a:pt x="140" y="82"/>
                    <a:pt x="129" y="82"/>
                  </a:cubicBezTo>
                  <a:cubicBezTo>
                    <a:pt x="118" y="82"/>
                    <a:pt x="117" y="72"/>
                    <a:pt x="117" y="72"/>
                  </a:cubicBezTo>
                  <a:cubicBezTo>
                    <a:pt x="109" y="72"/>
                    <a:pt x="109" y="72"/>
                    <a:pt x="109" y="72"/>
                  </a:cubicBezTo>
                  <a:cubicBezTo>
                    <a:pt x="109" y="72"/>
                    <a:pt x="118" y="26"/>
                    <a:pt x="99" y="13"/>
                  </a:cubicBezTo>
                  <a:cubicBezTo>
                    <a:pt x="80" y="0"/>
                    <a:pt x="83" y="18"/>
                    <a:pt x="83" y="18"/>
                  </a:cubicBezTo>
                  <a:cubicBezTo>
                    <a:pt x="67" y="14"/>
                    <a:pt x="67" y="14"/>
                    <a:pt x="67" y="14"/>
                  </a:cubicBezTo>
                  <a:cubicBezTo>
                    <a:pt x="69" y="31"/>
                    <a:pt x="69" y="31"/>
                    <a:pt x="69" y="31"/>
                  </a:cubicBezTo>
                  <a:cubicBezTo>
                    <a:pt x="55" y="34"/>
                    <a:pt x="55" y="34"/>
                    <a:pt x="55" y="34"/>
                  </a:cubicBezTo>
                  <a:cubicBezTo>
                    <a:pt x="55" y="34"/>
                    <a:pt x="59" y="38"/>
                    <a:pt x="55" y="48"/>
                  </a:cubicBezTo>
                  <a:cubicBezTo>
                    <a:pt x="51" y="58"/>
                    <a:pt x="17" y="75"/>
                    <a:pt x="16" y="82"/>
                  </a:cubicBezTo>
                  <a:cubicBezTo>
                    <a:pt x="15" y="86"/>
                    <a:pt x="15" y="97"/>
                    <a:pt x="14" y="105"/>
                  </a:cubicBezTo>
                  <a:cubicBezTo>
                    <a:pt x="0" y="89"/>
                    <a:pt x="0" y="89"/>
                    <a:pt x="0" y="89"/>
                  </a:cubicBezTo>
                  <a:cubicBezTo>
                    <a:pt x="0" y="89"/>
                    <a:pt x="0" y="89"/>
                    <a:pt x="0" y="89"/>
                  </a:cubicBezTo>
                  <a:cubicBezTo>
                    <a:pt x="23" y="115"/>
                    <a:pt x="23" y="115"/>
                    <a:pt x="23" y="115"/>
                  </a:cubicBezTo>
                  <a:cubicBezTo>
                    <a:pt x="40" y="117"/>
                    <a:pt x="40" y="117"/>
                    <a:pt x="40" y="117"/>
                  </a:cubicBezTo>
                  <a:cubicBezTo>
                    <a:pt x="48" y="135"/>
                    <a:pt x="48" y="135"/>
                    <a:pt x="48" y="135"/>
                  </a:cubicBezTo>
                  <a:cubicBezTo>
                    <a:pt x="48" y="135"/>
                    <a:pt x="66" y="131"/>
                    <a:pt x="70" y="139"/>
                  </a:cubicBezTo>
                  <a:cubicBezTo>
                    <a:pt x="74" y="147"/>
                    <a:pt x="89" y="173"/>
                    <a:pt x="105" y="187"/>
                  </a:cubicBezTo>
                  <a:cubicBezTo>
                    <a:pt x="121" y="201"/>
                    <a:pt x="149" y="208"/>
                    <a:pt x="156" y="213"/>
                  </a:cubicBezTo>
                  <a:cubicBezTo>
                    <a:pt x="163" y="218"/>
                    <a:pt x="180" y="236"/>
                    <a:pt x="195" y="236"/>
                  </a:cubicBezTo>
                  <a:cubicBezTo>
                    <a:pt x="196" y="236"/>
                    <a:pt x="197" y="236"/>
                    <a:pt x="198" y="236"/>
                  </a:cubicBezTo>
                  <a:cubicBezTo>
                    <a:pt x="197" y="209"/>
                    <a:pt x="197" y="209"/>
                    <a:pt x="197" y="209"/>
                  </a:cubicBezTo>
                  <a:cubicBezTo>
                    <a:pt x="197" y="209"/>
                    <a:pt x="207" y="188"/>
                    <a:pt x="207" y="175"/>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69" name="Freeform 92"/>
            <p:cNvSpPr>
              <a:spLocks/>
            </p:cNvSpPr>
            <p:nvPr/>
          </p:nvSpPr>
          <p:spPr bwMode="auto">
            <a:xfrm>
              <a:off x="3857625" y="3284935"/>
              <a:ext cx="58341" cy="69056"/>
            </a:xfrm>
            <a:custGeom>
              <a:avLst/>
              <a:gdLst>
                <a:gd name="T0" fmla="*/ 2147483647 w 140"/>
                <a:gd name="T1" fmla="*/ 2147483647 h 179"/>
                <a:gd name="T2" fmla="*/ 2147483647 w 140"/>
                <a:gd name="T3" fmla="*/ 2147483647 h 179"/>
                <a:gd name="T4" fmla="*/ 2147483647 w 140"/>
                <a:gd name="T5" fmla="*/ 2147483647 h 179"/>
                <a:gd name="T6" fmla="*/ 2147483647 w 140"/>
                <a:gd name="T7" fmla="*/ 2147483647 h 179"/>
                <a:gd name="T8" fmla="*/ 2147483647 w 140"/>
                <a:gd name="T9" fmla="*/ 2147483647 h 179"/>
                <a:gd name="T10" fmla="*/ 2147483647 w 140"/>
                <a:gd name="T11" fmla="*/ 2147483647 h 179"/>
                <a:gd name="T12" fmla="*/ 2147483647 w 140"/>
                <a:gd name="T13" fmla="*/ 2147483647 h 179"/>
                <a:gd name="T14" fmla="*/ 2147483647 w 140"/>
                <a:gd name="T15" fmla="*/ 2147483647 h 179"/>
                <a:gd name="T16" fmla="*/ 2147483647 w 140"/>
                <a:gd name="T17" fmla="*/ 2147483647 h 179"/>
                <a:gd name="T18" fmla="*/ 2147483647 w 140"/>
                <a:gd name="T19" fmla="*/ 0 h 179"/>
                <a:gd name="T20" fmla="*/ 2147483647 w 140"/>
                <a:gd name="T21" fmla="*/ 0 h 179"/>
                <a:gd name="T22" fmla="*/ 2147483647 w 140"/>
                <a:gd name="T23" fmla="*/ 2147483647 h 179"/>
                <a:gd name="T24" fmla="*/ 2147483647 w 140"/>
                <a:gd name="T25" fmla="*/ 2147483647 h 179"/>
                <a:gd name="T26" fmla="*/ 2147483647 w 140"/>
                <a:gd name="T27" fmla="*/ 2147483647 h 179"/>
                <a:gd name="T28" fmla="*/ 0 w 140"/>
                <a:gd name="T29" fmla="*/ 2147483647 h 179"/>
                <a:gd name="T30" fmla="*/ 2147483647 w 140"/>
                <a:gd name="T31" fmla="*/ 2147483647 h 179"/>
                <a:gd name="T32" fmla="*/ 2147483647 w 140"/>
                <a:gd name="T33" fmla="*/ 2147483647 h 179"/>
                <a:gd name="T34" fmla="*/ 2147483647 w 140"/>
                <a:gd name="T35" fmla="*/ 2147483647 h 179"/>
                <a:gd name="T36" fmla="*/ 2147483647 w 140"/>
                <a:gd name="T37" fmla="*/ 2147483647 h 179"/>
                <a:gd name="T38" fmla="*/ 2147483647 w 140"/>
                <a:gd name="T39" fmla="*/ 2147483647 h 179"/>
                <a:gd name="T40" fmla="*/ 2147483647 w 140"/>
                <a:gd name="T41" fmla="*/ 2147483647 h 179"/>
                <a:gd name="T42" fmla="*/ 2147483647 w 140"/>
                <a:gd name="T43" fmla="*/ 2147483647 h 179"/>
                <a:gd name="T44" fmla="*/ 2147483647 w 140"/>
                <a:gd name="T45" fmla="*/ 2147483647 h 179"/>
                <a:gd name="T46" fmla="*/ 2147483647 w 140"/>
                <a:gd name="T47" fmla="*/ 2147483647 h 179"/>
                <a:gd name="T48" fmla="*/ 2147483647 w 140"/>
                <a:gd name="T49" fmla="*/ 2147483647 h 17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40"/>
                <a:gd name="T76" fmla="*/ 0 h 179"/>
                <a:gd name="T77" fmla="*/ 140 w 140"/>
                <a:gd name="T78" fmla="*/ 179 h 179"/>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40" h="179">
                  <a:moveTo>
                    <a:pt x="126" y="122"/>
                  </a:moveTo>
                  <a:cubicBezTo>
                    <a:pt x="130" y="112"/>
                    <a:pt x="126" y="108"/>
                    <a:pt x="126" y="108"/>
                  </a:cubicBezTo>
                  <a:cubicBezTo>
                    <a:pt x="140" y="105"/>
                    <a:pt x="140" y="105"/>
                    <a:pt x="140" y="105"/>
                  </a:cubicBezTo>
                  <a:cubicBezTo>
                    <a:pt x="138" y="88"/>
                    <a:pt x="138" y="88"/>
                    <a:pt x="138" y="88"/>
                  </a:cubicBezTo>
                  <a:cubicBezTo>
                    <a:pt x="119" y="99"/>
                    <a:pt x="119" y="99"/>
                    <a:pt x="119" y="99"/>
                  </a:cubicBezTo>
                  <a:cubicBezTo>
                    <a:pt x="120" y="86"/>
                    <a:pt x="120" y="86"/>
                    <a:pt x="120" y="86"/>
                  </a:cubicBezTo>
                  <a:cubicBezTo>
                    <a:pt x="120" y="86"/>
                    <a:pt x="131" y="78"/>
                    <a:pt x="131" y="70"/>
                  </a:cubicBezTo>
                  <a:cubicBezTo>
                    <a:pt x="131" y="62"/>
                    <a:pt x="120" y="50"/>
                    <a:pt x="120" y="50"/>
                  </a:cubicBezTo>
                  <a:cubicBezTo>
                    <a:pt x="123" y="41"/>
                    <a:pt x="123" y="41"/>
                    <a:pt x="123" y="41"/>
                  </a:cubicBezTo>
                  <a:cubicBezTo>
                    <a:pt x="95" y="0"/>
                    <a:pt x="95" y="0"/>
                    <a:pt x="95" y="0"/>
                  </a:cubicBezTo>
                  <a:cubicBezTo>
                    <a:pt x="69" y="0"/>
                    <a:pt x="69" y="0"/>
                    <a:pt x="69" y="0"/>
                  </a:cubicBezTo>
                  <a:cubicBezTo>
                    <a:pt x="65" y="12"/>
                    <a:pt x="65" y="12"/>
                    <a:pt x="65" y="12"/>
                  </a:cubicBezTo>
                  <a:cubicBezTo>
                    <a:pt x="40" y="12"/>
                    <a:pt x="40" y="12"/>
                    <a:pt x="40" y="12"/>
                  </a:cubicBezTo>
                  <a:cubicBezTo>
                    <a:pt x="40" y="12"/>
                    <a:pt x="21" y="54"/>
                    <a:pt x="9" y="54"/>
                  </a:cubicBezTo>
                  <a:cubicBezTo>
                    <a:pt x="0" y="59"/>
                    <a:pt x="0" y="59"/>
                    <a:pt x="0" y="59"/>
                  </a:cubicBezTo>
                  <a:cubicBezTo>
                    <a:pt x="9" y="66"/>
                    <a:pt x="9" y="66"/>
                    <a:pt x="9" y="66"/>
                  </a:cubicBezTo>
                  <a:cubicBezTo>
                    <a:pt x="9" y="66"/>
                    <a:pt x="1" y="75"/>
                    <a:pt x="1" y="84"/>
                  </a:cubicBezTo>
                  <a:cubicBezTo>
                    <a:pt x="1" y="93"/>
                    <a:pt x="16" y="103"/>
                    <a:pt x="16" y="103"/>
                  </a:cubicBezTo>
                  <a:cubicBezTo>
                    <a:pt x="15" y="121"/>
                    <a:pt x="15" y="121"/>
                    <a:pt x="15" y="121"/>
                  </a:cubicBezTo>
                  <a:cubicBezTo>
                    <a:pt x="29" y="132"/>
                    <a:pt x="29" y="132"/>
                    <a:pt x="29" y="132"/>
                  </a:cubicBezTo>
                  <a:cubicBezTo>
                    <a:pt x="29" y="132"/>
                    <a:pt x="28" y="139"/>
                    <a:pt x="37" y="148"/>
                  </a:cubicBezTo>
                  <a:cubicBezTo>
                    <a:pt x="46" y="157"/>
                    <a:pt x="65" y="157"/>
                    <a:pt x="65" y="157"/>
                  </a:cubicBezTo>
                  <a:cubicBezTo>
                    <a:pt x="85" y="179"/>
                    <a:pt x="85" y="179"/>
                    <a:pt x="85" y="179"/>
                  </a:cubicBezTo>
                  <a:cubicBezTo>
                    <a:pt x="86" y="171"/>
                    <a:pt x="86" y="160"/>
                    <a:pt x="87" y="156"/>
                  </a:cubicBezTo>
                  <a:cubicBezTo>
                    <a:pt x="88" y="149"/>
                    <a:pt x="122" y="132"/>
                    <a:pt x="126" y="122"/>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70" name="Freeform 93"/>
            <p:cNvSpPr>
              <a:spLocks/>
            </p:cNvSpPr>
            <p:nvPr/>
          </p:nvSpPr>
          <p:spPr bwMode="auto">
            <a:xfrm>
              <a:off x="4644629" y="4095750"/>
              <a:ext cx="46434" cy="44054"/>
            </a:xfrm>
            <a:custGeom>
              <a:avLst/>
              <a:gdLst>
                <a:gd name="T0" fmla="*/ 0 w 111"/>
                <a:gd name="T1" fmla="*/ 2147483647 h 114"/>
                <a:gd name="T2" fmla="*/ 2147483647 w 111"/>
                <a:gd name="T3" fmla="*/ 2147483647 h 114"/>
                <a:gd name="T4" fmla="*/ 2147483647 w 111"/>
                <a:gd name="T5" fmla="*/ 2147483647 h 114"/>
                <a:gd name="T6" fmla="*/ 2147483647 w 111"/>
                <a:gd name="T7" fmla="*/ 2147483647 h 114"/>
                <a:gd name="T8" fmla="*/ 2147483647 w 111"/>
                <a:gd name="T9" fmla="*/ 2147483647 h 114"/>
                <a:gd name="T10" fmla="*/ 2147483647 w 111"/>
                <a:gd name="T11" fmla="*/ 2147483647 h 114"/>
                <a:gd name="T12" fmla="*/ 2147483647 w 111"/>
                <a:gd name="T13" fmla="*/ 2147483647 h 114"/>
                <a:gd name="T14" fmla="*/ 2147483647 w 111"/>
                <a:gd name="T15" fmla="*/ 2147483647 h 114"/>
                <a:gd name="T16" fmla="*/ 2147483647 w 111"/>
                <a:gd name="T17" fmla="*/ 2147483647 h 114"/>
                <a:gd name="T18" fmla="*/ 2147483647 w 111"/>
                <a:gd name="T19" fmla="*/ 2147483647 h 114"/>
                <a:gd name="T20" fmla="*/ 2147483647 w 111"/>
                <a:gd name="T21" fmla="*/ 2147483647 h 114"/>
                <a:gd name="T22" fmla="*/ 2147483647 w 111"/>
                <a:gd name="T23" fmla="*/ 2147483647 h 114"/>
                <a:gd name="T24" fmla="*/ 2147483647 w 111"/>
                <a:gd name="T25" fmla="*/ 2147483647 h 114"/>
                <a:gd name="T26" fmla="*/ 2147483647 w 111"/>
                <a:gd name="T27" fmla="*/ 2147483647 h 114"/>
                <a:gd name="T28" fmla="*/ 2147483647 w 111"/>
                <a:gd name="T29" fmla="*/ 2147483647 h 114"/>
                <a:gd name="T30" fmla="*/ 2147483647 w 111"/>
                <a:gd name="T31" fmla="*/ 2147483647 h 114"/>
                <a:gd name="T32" fmla="*/ 2147483647 w 111"/>
                <a:gd name="T33" fmla="*/ 2147483647 h 114"/>
                <a:gd name="T34" fmla="*/ 2147483647 w 111"/>
                <a:gd name="T35" fmla="*/ 2147483647 h 114"/>
                <a:gd name="T36" fmla="*/ 2147483647 w 111"/>
                <a:gd name="T37" fmla="*/ 2147483647 h 114"/>
                <a:gd name="T38" fmla="*/ 2147483647 w 111"/>
                <a:gd name="T39" fmla="*/ 2147483647 h 114"/>
                <a:gd name="T40" fmla="*/ 0 w 111"/>
                <a:gd name="T41" fmla="*/ 2147483647 h 11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1"/>
                <a:gd name="T64" fmla="*/ 0 h 114"/>
                <a:gd name="T65" fmla="*/ 111 w 111"/>
                <a:gd name="T66" fmla="*/ 114 h 11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1" h="114">
                  <a:moveTo>
                    <a:pt x="0" y="58"/>
                  </a:moveTo>
                  <a:cubicBezTo>
                    <a:pt x="17" y="83"/>
                    <a:pt x="17" y="83"/>
                    <a:pt x="17" y="83"/>
                  </a:cubicBezTo>
                  <a:cubicBezTo>
                    <a:pt x="17" y="94"/>
                    <a:pt x="17" y="94"/>
                    <a:pt x="17" y="94"/>
                  </a:cubicBezTo>
                  <a:cubicBezTo>
                    <a:pt x="35" y="114"/>
                    <a:pt x="35" y="114"/>
                    <a:pt x="35" y="114"/>
                  </a:cubicBezTo>
                  <a:cubicBezTo>
                    <a:pt x="50" y="113"/>
                    <a:pt x="50" y="113"/>
                    <a:pt x="50" y="113"/>
                  </a:cubicBezTo>
                  <a:cubicBezTo>
                    <a:pt x="50" y="113"/>
                    <a:pt x="51" y="93"/>
                    <a:pt x="61" y="89"/>
                  </a:cubicBezTo>
                  <a:cubicBezTo>
                    <a:pt x="71" y="85"/>
                    <a:pt x="74" y="87"/>
                    <a:pt x="82" y="85"/>
                  </a:cubicBezTo>
                  <a:cubicBezTo>
                    <a:pt x="90" y="83"/>
                    <a:pt x="99" y="75"/>
                    <a:pt x="99" y="75"/>
                  </a:cubicBezTo>
                  <a:cubicBezTo>
                    <a:pt x="96" y="63"/>
                    <a:pt x="96" y="63"/>
                    <a:pt x="96" y="63"/>
                  </a:cubicBezTo>
                  <a:cubicBezTo>
                    <a:pt x="111" y="50"/>
                    <a:pt x="111" y="50"/>
                    <a:pt x="111" y="50"/>
                  </a:cubicBezTo>
                  <a:cubicBezTo>
                    <a:pt x="110" y="34"/>
                    <a:pt x="110" y="34"/>
                    <a:pt x="110" y="34"/>
                  </a:cubicBezTo>
                  <a:cubicBezTo>
                    <a:pt x="100" y="31"/>
                    <a:pt x="100" y="31"/>
                    <a:pt x="100" y="31"/>
                  </a:cubicBezTo>
                  <a:cubicBezTo>
                    <a:pt x="100" y="31"/>
                    <a:pt x="88" y="12"/>
                    <a:pt x="83" y="6"/>
                  </a:cubicBezTo>
                  <a:cubicBezTo>
                    <a:pt x="78" y="0"/>
                    <a:pt x="62" y="5"/>
                    <a:pt x="62" y="5"/>
                  </a:cubicBezTo>
                  <a:cubicBezTo>
                    <a:pt x="54" y="8"/>
                    <a:pt x="54" y="8"/>
                    <a:pt x="54" y="8"/>
                  </a:cubicBezTo>
                  <a:cubicBezTo>
                    <a:pt x="53" y="18"/>
                    <a:pt x="53" y="18"/>
                    <a:pt x="53" y="18"/>
                  </a:cubicBezTo>
                  <a:cubicBezTo>
                    <a:pt x="53" y="18"/>
                    <a:pt x="43" y="15"/>
                    <a:pt x="38" y="19"/>
                  </a:cubicBezTo>
                  <a:cubicBezTo>
                    <a:pt x="33" y="23"/>
                    <a:pt x="31" y="33"/>
                    <a:pt x="31" y="33"/>
                  </a:cubicBezTo>
                  <a:cubicBezTo>
                    <a:pt x="19" y="46"/>
                    <a:pt x="19" y="46"/>
                    <a:pt x="19" y="46"/>
                  </a:cubicBezTo>
                  <a:cubicBezTo>
                    <a:pt x="17" y="56"/>
                    <a:pt x="17" y="56"/>
                    <a:pt x="17" y="56"/>
                  </a:cubicBezTo>
                  <a:lnTo>
                    <a:pt x="0" y="58"/>
                  </a:ln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71" name="Freeform 94"/>
            <p:cNvSpPr>
              <a:spLocks/>
            </p:cNvSpPr>
            <p:nvPr/>
          </p:nvSpPr>
          <p:spPr bwMode="auto">
            <a:xfrm>
              <a:off x="4293394" y="3446860"/>
              <a:ext cx="117872" cy="133350"/>
            </a:xfrm>
            <a:custGeom>
              <a:avLst/>
              <a:gdLst>
                <a:gd name="T0" fmla="*/ 2147483647 w 281"/>
                <a:gd name="T1" fmla="*/ 2147483647 h 339"/>
                <a:gd name="T2" fmla="*/ 2147483647 w 281"/>
                <a:gd name="T3" fmla="*/ 2147483647 h 339"/>
                <a:gd name="T4" fmla="*/ 2147483647 w 281"/>
                <a:gd name="T5" fmla="*/ 2147483647 h 339"/>
                <a:gd name="T6" fmla="*/ 2147483647 w 281"/>
                <a:gd name="T7" fmla="*/ 2147483647 h 339"/>
                <a:gd name="T8" fmla="*/ 2147483647 w 281"/>
                <a:gd name="T9" fmla="*/ 2147483647 h 339"/>
                <a:gd name="T10" fmla="*/ 2147483647 w 281"/>
                <a:gd name="T11" fmla="*/ 2147483647 h 339"/>
                <a:gd name="T12" fmla="*/ 2147483647 w 281"/>
                <a:gd name="T13" fmla="*/ 2147483647 h 339"/>
                <a:gd name="T14" fmla="*/ 2147483647 w 281"/>
                <a:gd name="T15" fmla="*/ 2147483647 h 339"/>
                <a:gd name="T16" fmla="*/ 2147483647 w 281"/>
                <a:gd name="T17" fmla="*/ 2147483647 h 339"/>
                <a:gd name="T18" fmla="*/ 2147483647 w 281"/>
                <a:gd name="T19" fmla="*/ 2147483647 h 339"/>
                <a:gd name="T20" fmla="*/ 2147483647 w 281"/>
                <a:gd name="T21" fmla="*/ 2147483647 h 339"/>
                <a:gd name="T22" fmla="*/ 2147483647 w 281"/>
                <a:gd name="T23" fmla="*/ 2147483647 h 339"/>
                <a:gd name="T24" fmla="*/ 2147483647 w 281"/>
                <a:gd name="T25" fmla="*/ 2147483647 h 339"/>
                <a:gd name="T26" fmla="*/ 2147483647 w 281"/>
                <a:gd name="T27" fmla="*/ 2147483647 h 339"/>
                <a:gd name="T28" fmla="*/ 2147483647 w 281"/>
                <a:gd name="T29" fmla="*/ 2147483647 h 339"/>
                <a:gd name="T30" fmla="*/ 2147483647 w 281"/>
                <a:gd name="T31" fmla="*/ 2147483647 h 339"/>
                <a:gd name="T32" fmla="*/ 0 w 281"/>
                <a:gd name="T33" fmla="*/ 2147483647 h 339"/>
                <a:gd name="T34" fmla="*/ 2147483647 w 281"/>
                <a:gd name="T35" fmla="*/ 2147483647 h 339"/>
                <a:gd name="T36" fmla="*/ 2147483647 w 281"/>
                <a:gd name="T37" fmla="*/ 2147483647 h 339"/>
                <a:gd name="T38" fmla="*/ 2147483647 w 281"/>
                <a:gd name="T39" fmla="*/ 2147483647 h 339"/>
                <a:gd name="T40" fmla="*/ 2147483647 w 281"/>
                <a:gd name="T41" fmla="*/ 2147483647 h 339"/>
                <a:gd name="T42" fmla="*/ 2147483647 w 281"/>
                <a:gd name="T43" fmla="*/ 2147483647 h 339"/>
                <a:gd name="T44" fmla="*/ 2147483647 w 281"/>
                <a:gd name="T45" fmla="*/ 2147483647 h 339"/>
                <a:gd name="T46" fmla="*/ 2147483647 w 281"/>
                <a:gd name="T47" fmla="*/ 2147483647 h 339"/>
                <a:gd name="T48" fmla="*/ 2147483647 w 281"/>
                <a:gd name="T49" fmla="*/ 2147483647 h 339"/>
                <a:gd name="T50" fmla="*/ 2147483647 w 281"/>
                <a:gd name="T51" fmla="*/ 2147483647 h 339"/>
                <a:gd name="T52" fmla="*/ 2147483647 w 281"/>
                <a:gd name="T53" fmla="*/ 2147483647 h 339"/>
                <a:gd name="T54" fmla="*/ 2147483647 w 281"/>
                <a:gd name="T55" fmla="*/ 2147483647 h 339"/>
                <a:gd name="T56" fmla="*/ 2147483647 w 281"/>
                <a:gd name="T57" fmla="*/ 2147483647 h 339"/>
                <a:gd name="T58" fmla="*/ 2147483647 w 281"/>
                <a:gd name="T59" fmla="*/ 2147483647 h 339"/>
                <a:gd name="T60" fmla="*/ 2147483647 w 281"/>
                <a:gd name="T61" fmla="*/ 2147483647 h 339"/>
                <a:gd name="T62" fmla="*/ 2147483647 w 281"/>
                <a:gd name="T63" fmla="*/ 2147483647 h 339"/>
                <a:gd name="T64" fmla="*/ 2147483647 w 281"/>
                <a:gd name="T65" fmla="*/ 2147483647 h 339"/>
                <a:gd name="T66" fmla="*/ 2147483647 w 281"/>
                <a:gd name="T67" fmla="*/ 2147483647 h 33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81"/>
                <a:gd name="T103" fmla="*/ 0 h 339"/>
                <a:gd name="T104" fmla="*/ 281 w 281"/>
                <a:gd name="T105" fmla="*/ 339 h 33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81" h="339">
                  <a:moveTo>
                    <a:pt x="279" y="160"/>
                  </a:moveTo>
                  <a:cubicBezTo>
                    <a:pt x="277" y="154"/>
                    <a:pt x="261" y="153"/>
                    <a:pt x="261" y="153"/>
                  </a:cubicBezTo>
                  <a:cubicBezTo>
                    <a:pt x="256" y="141"/>
                    <a:pt x="256" y="141"/>
                    <a:pt x="256" y="141"/>
                  </a:cubicBezTo>
                  <a:cubicBezTo>
                    <a:pt x="244" y="140"/>
                    <a:pt x="244" y="140"/>
                    <a:pt x="244" y="140"/>
                  </a:cubicBezTo>
                  <a:cubicBezTo>
                    <a:pt x="245" y="116"/>
                    <a:pt x="245" y="116"/>
                    <a:pt x="245" y="116"/>
                  </a:cubicBezTo>
                  <a:cubicBezTo>
                    <a:pt x="254" y="100"/>
                    <a:pt x="254" y="100"/>
                    <a:pt x="254" y="100"/>
                  </a:cubicBezTo>
                  <a:cubicBezTo>
                    <a:pt x="254" y="100"/>
                    <a:pt x="261" y="101"/>
                    <a:pt x="267" y="94"/>
                  </a:cubicBezTo>
                  <a:cubicBezTo>
                    <a:pt x="273" y="87"/>
                    <a:pt x="273" y="74"/>
                    <a:pt x="273" y="74"/>
                  </a:cubicBezTo>
                  <a:cubicBezTo>
                    <a:pt x="267" y="70"/>
                    <a:pt x="267" y="70"/>
                    <a:pt x="267" y="70"/>
                  </a:cubicBezTo>
                  <a:cubicBezTo>
                    <a:pt x="267" y="70"/>
                    <a:pt x="266" y="60"/>
                    <a:pt x="263" y="56"/>
                  </a:cubicBezTo>
                  <a:cubicBezTo>
                    <a:pt x="260" y="52"/>
                    <a:pt x="248" y="47"/>
                    <a:pt x="243" y="47"/>
                  </a:cubicBezTo>
                  <a:cubicBezTo>
                    <a:pt x="238" y="47"/>
                    <a:pt x="238" y="62"/>
                    <a:pt x="229" y="62"/>
                  </a:cubicBezTo>
                  <a:cubicBezTo>
                    <a:pt x="220" y="62"/>
                    <a:pt x="212" y="57"/>
                    <a:pt x="212" y="57"/>
                  </a:cubicBezTo>
                  <a:cubicBezTo>
                    <a:pt x="210" y="36"/>
                    <a:pt x="210" y="36"/>
                    <a:pt x="210" y="36"/>
                  </a:cubicBezTo>
                  <a:cubicBezTo>
                    <a:pt x="220" y="14"/>
                    <a:pt x="220" y="14"/>
                    <a:pt x="220" y="14"/>
                  </a:cubicBezTo>
                  <a:cubicBezTo>
                    <a:pt x="220" y="4"/>
                    <a:pt x="220" y="4"/>
                    <a:pt x="220" y="4"/>
                  </a:cubicBezTo>
                  <a:cubicBezTo>
                    <a:pt x="188" y="5"/>
                    <a:pt x="188" y="5"/>
                    <a:pt x="188" y="5"/>
                  </a:cubicBezTo>
                  <a:cubicBezTo>
                    <a:pt x="188" y="5"/>
                    <a:pt x="181" y="1"/>
                    <a:pt x="177" y="1"/>
                  </a:cubicBezTo>
                  <a:cubicBezTo>
                    <a:pt x="173" y="1"/>
                    <a:pt x="168" y="9"/>
                    <a:pt x="168" y="9"/>
                  </a:cubicBezTo>
                  <a:cubicBezTo>
                    <a:pt x="147" y="9"/>
                    <a:pt x="147" y="9"/>
                    <a:pt x="147" y="9"/>
                  </a:cubicBezTo>
                  <a:cubicBezTo>
                    <a:pt x="137" y="0"/>
                    <a:pt x="137" y="0"/>
                    <a:pt x="137" y="0"/>
                  </a:cubicBezTo>
                  <a:cubicBezTo>
                    <a:pt x="125" y="10"/>
                    <a:pt x="125" y="10"/>
                    <a:pt x="125" y="10"/>
                  </a:cubicBezTo>
                  <a:cubicBezTo>
                    <a:pt x="122" y="33"/>
                    <a:pt x="122" y="33"/>
                    <a:pt x="122" y="33"/>
                  </a:cubicBezTo>
                  <a:cubicBezTo>
                    <a:pt x="128" y="37"/>
                    <a:pt x="128" y="37"/>
                    <a:pt x="128" y="37"/>
                  </a:cubicBezTo>
                  <a:cubicBezTo>
                    <a:pt x="128" y="37"/>
                    <a:pt x="128" y="72"/>
                    <a:pt x="123" y="73"/>
                  </a:cubicBezTo>
                  <a:cubicBezTo>
                    <a:pt x="118" y="74"/>
                    <a:pt x="56" y="75"/>
                    <a:pt x="56" y="75"/>
                  </a:cubicBezTo>
                  <a:cubicBezTo>
                    <a:pt x="54" y="69"/>
                    <a:pt x="54" y="69"/>
                    <a:pt x="54" y="69"/>
                  </a:cubicBezTo>
                  <a:cubicBezTo>
                    <a:pt x="46" y="71"/>
                    <a:pt x="46" y="71"/>
                    <a:pt x="46" y="71"/>
                  </a:cubicBezTo>
                  <a:cubicBezTo>
                    <a:pt x="47" y="72"/>
                    <a:pt x="48" y="72"/>
                    <a:pt x="48" y="72"/>
                  </a:cubicBezTo>
                  <a:cubicBezTo>
                    <a:pt x="40" y="77"/>
                    <a:pt x="40" y="77"/>
                    <a:pt x="40" y="77"/>
                  </a:cubicBezTo>
                  <a:cubicBezTo>
                    <a:pt x="40" y="77"/>
                    <a:pt x="49" y="105"/>
                    <a:pt x="45" y="107"/>
                  </a:cubicBezTo>
                  <a:cubicBezTo>
                    <a:pt x="41" y="109"/>
                    <a:pt x="30" y="107"/>
                    <a:pt x="30" y="107"/>
                  </a:cubicBezTo>
                  <a:cubicBezTo>
                    <a:pt x="30" y="107"/>
                    <a:pt x="33" y="148"/>
                    <a:pt x="23" y="159"/>
                  </a:cubicBezTo>
                  <a:cubicBezTo>
                    <a:pt x="13" y="170"/>
                    <a:pt x="0" y="166"/>
                    <a:pt x="0" y="166"/>
                  </a:cubicBezTo>
                  <a:cubicBezTo>
                    <a:pt x="17" y="203"/>
                    <a:pt x="17" y="203"/>
                    <a:pt x="17" y="203"/>
                  </a:cubicBezTo>
                  <a:cubicBezTo>
                    <a:pt x="28" y="195"/>
                    <a:pt x="28" y="195"/>
                    <a:pt x="28" y="195"/>
                  </a:cubicBezTo>
                  <a:cubicBezTo>
                    <a:pt x="34" y="208"/>
                    <a:pt x="34" y="208"/>
                    <a:pt x="34" y="208"/>
                  </a:cubicBezTo>
                  <a:cubicBezTo>
                    <a:pt x="34" y="208"/>
                    <a:pt x="25" y="221"/>
                    <a:pt x="27" y="228"/>
                  </a:cubicBezTo>
                  <a:cubicBezTo>
                    <a:pt x="29" y="235"/>
                    <a:pt x="42" y="232"/>
                    <a:pt x="42" y="232"/>
                  </a:cubicBezTo>
                  <a:cubicBezTo>
                    <a:pt x="46" y="259"/>
                    <a:pt x="46" y="259"/>
                    <a:pt x="46" y="259"/>
                  </a:cubicBezTo>
                  <a:cubicBezTo>
                    <a:pt x="66" y="263"/>
                    <a:pt x="66" y="263"/>
                    <a:pt x="66" y="263"/>
                  </a:cubicBezTo>
                  <a:cubicBezTo>
                    <a:pt x="61" y="271"/>
                    <a:pt x="61" y="271"/>
                    <a:pt x="61" y="271"/>
                  </a:cubicBezTo>
                  <a:cubicBezTo>
                    <a:pt x="94" y="306"/>
                    <a:pt x="94" y="306"/>
                    <a:pt x="94" y="306"/>
                  </a:cubicBezTo>
                  <a:cubicBezTo>
                    <a:pt x="91" y="311"/>
                    <a:pt x="91" y="311"/>
                    <a:pt x="91" y="311"/>
                  </a:cubicBezTo>
                  <a:cubicBezTo>
                    <a:pt x="113" y="338"/>
                    <a:pt x="113" y="338"/>
                    <a:pt x="113" y="338"/>
                  </a:cubicBezTo>
                  <a:cubicBezTo>
                    <a:pt x="114" y="339"/>
                    <a:pt x="114" y="339"/>
                    <a:pt x="114" y="339"/>
                  </a:cubicBezTo>
                  <a:cubicBezTo>
                    <a:pt x="119" y="326"/>
                    <a:pt x="119" y="326"/>
                    <a:pt x="119" y="326"/>
                  </a:cubicBezTo>
                  <a:cubicBezTo>
                    <a:pt x="133" y="317"/>
                    <a:pt x="133" y="317"/>
                    <a:pt x="133" y="317"/>
                  </a:cubicBezTo>
                  <a:cubicBezTo>
                    <a:pt x="133" y="317"/>
                    <a:pt x="148" y="335"/>
                    <a:pt x="152" y="326"/>
                  </a:cubicBezTo>
                  <a:cubicBezTo>
                    <a:pt x="156" y="317"/>
                    <a:pt x="152" y="304"/>
                    <a:pt x="152" y="304"/>
                  </a:cubicBezTo>
                  <a:cubicBezTo>
                    <a:pt x="140" y="296"/>
                    <a:pt x="140" y="296"/>
                    <a:pt x="140" y="296"/>
                  </a:cubicBezTo>
                  <a:cubicBezTo>
                    <a:pt x="149" y="287"/>
                    <a:pt x="149" y="287"/>
                    <a:pt x="149" y="287"/>
                  </a:cubicBezTo>
                  <a:cubicBezTo>
                    <a:pt x="132" y="274"/>
                    <a:pt x="132" y="274"/>
                    <a:pt x="132" y="274"/>
                  </a:cubicBezTo>
                  <a:cubicBezTo>
                    <a:pt x="139" y="274"/>
                    <a:pt x="139" y="274"/>
                    <a:pt x="139" y="274"/>
                  </a:cubicBezTo>
                  <a:cubicBezTo>
                    <a:pt x="139" y="274"/>
                    <a:pt x="132" y="249"/>
                    <a:pt x="138" y="251"/>
                  </a:cubicBezTo>
                  <a:cubicBezTo>
                    <a:pt x="144" y="253"/>
                    <a:pt x="168" y="262"/>
                    <a:pt x="172" y="257"/>
                  </a:cubicBezTo>
                  <a:cubicBezTo>
                    <a:pt x="176" y="252"/>
                    <a:pt x="185" y="244"/>
                    <a:pt x="185" y="244"/>
                  </a:cubicBezTo>
                  <a:cubicBezTo>
                    <a:pt x="185" y="244"/>
                    <a:pt x="172" y="226"/>
                    <a:pt x="178" y="225"/>
                  </a:cubicBezTo>
                  <a:cubicBezTo>
                    <a:pt x="184" y="224"/>
                    <a:pt x="195" y="226"/>
                    <a:pt x="195" y="226"/>
                  </a:cubicBezTo>
                  <a:cubicBezTo>
                    <a:pt x="204" y="255"/>
                    <a:pt x="204" y="255"/>
                    <a:pt x="204" y="255"/>
                  </a:cubicBezTo>
                  <a:cubicBezTo>
                    <a:pt x="204" y="255"/>
                    <a:pt x="218" y="256"/>
                    <a:pt x="226" y="254"/>
                  </a:cubicBezTo>
                  <a:cubicBezTo>
                    <a:pt x="234" y="252"/>
                    <a:pt x="237" y="236"/>
                    <a:pt x="241" y="239"/>
                  </a:cubicBezTo>
                  <a:cubicBezTo>
                    <a:pt x="245" y="242"/>
                    <a:pt x="238" y="264"/>
                    <a:pt x="248" y="264"/>
                  </a:cubicBezTo>
                  <a:cubicBezTo>
                    <a:pt x="258" y="264"/>
                    <a:pt x="260" y="258"/>
                    <a:pt x="260" y="244"/>
                  </a:cubicBezTo>
                  <a:cubicBezTo>
                    <a:pt x="260" y="230"/>
                    <a:pt x="273" y="226"/>
                    <a:pt x="273" y="226"/>
                  </a:cubicBezTo>
                  <a:cubicBezTo>
                    <a:pt x="269" y="212"/>
                    <a:pt x="269" y="212"/>
                    <a:pt x="269" y="212"/>
                  </a:cubicBezTo>
                  <a:cubicBezTo>
                    <a:pt x="273" y="201"/>
                    <a:pt x="273" y="201"/>
                    <a:pt x="273" y="201"/>
                  </a:cubicBezTo>
                  <a:cubicBezTo>
                    <a:pt x="272" y="171"/>
                    <a:pt x="272" y="171"/>
                    <a:pt x="272" y="171"/>
                  </a:cubicBezTo>
                  <a:cubicBezTo>
                    <a:pt x="272" y="171"/>
                    <a:pt x="281" y="166"/>
                    <a:pt x="279" y="160"/>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72" name="Freeform 95"/>
            <p:cNvSpPr>
              <a:spLocks/>
            </p:cNvSpPr>
            <p:nvPr/>
          </p:nvSpPr>
          <p:spPr bwMode="auto">
            <a:xfrm>
              <a:off x="4719638" y="4037410"/>
              <a:ext cx="32147" cy="33338"/>
            </a:xfrm>
            <a:custGeom>
              <a:avLst/>
              <a:gdLst>
                <a:gd name="T0" fmla="*/ 2147483647 w 73"/>
                <a:gd name="T1" fmla="*/ 2147483647 h 87"/>
                <a:gd name="T2" fmla="*/ 2147483647 w 73"/>
                <a:gd name="T3" fmla="*/ 2147483647 h 87"/>
                <a:gd name="T4" fmla="*/ 2147483647 w 73"/>
                <a:gd name="T5" fmla="*/ 2147483647 h 87"/>
                <a:gd name="T6" fmla="*/ 2147483647 w 73"/>
                <a:gd name="T7" fmla="*/ 0 h 87"/>
                <a:gd name="T8" fmla="*/ 2147483647 w 73"/>
                <a:gd name="T9" fmla="*/ 2147483647 h 87"/>
                <a:gd name="T10" fmla="*/ 2147483647 w 73"/>
                <a:gd name="T11" fmla="*/ 2147483647 h 87"/>
                <a:gd name="T12" fmla="*/ 2147483647 w 73"/>
                <a:gd name="T13" fmla="*/ 2147483647 h 87"/>
                <a:gd name="T14" fmla="*/ 2147483647 w 73"/>
                <a:gd name="T15" fmla="*/ 2147483647 h 87"/>
                <a:gd name="T16" fmla="*/ 2147483647 w 73"/>
                <a:gd name="T17" fmla="*/ 2147483647 h 87"/>
                <a:gd name="T18" fmla="*/ 2147483647 w 73"/>
                <a:gd name="T19" fmla="*/ 2147483647 h 87"/>
                <a:gd name="T20" fmla="*/ 2147483647 w 73"/>
                <a:gd name="T21" fmla="*/ 2147483647 h 87"/>
                <a:gd name="T22" fmla="*/ 2147483647 w 73"/>
                <a:gd name="T23" fmla="*/ 2147483647 h 8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3"/>
                <a:gd name="T37" fmla="*/ 0 h 87"/>
                <a:gd name="T38" fmla="*/ 73 w 73"/>
                <a:gd name="T39" fmla="*/ 87 h 8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3" h="87">
                  <a:moveTo>
                    <a:pt x="59" y="35"/>
                  </a:moveTo>
                  <a:cubicBezTo>
                    <a:pt x="57" y="28"/>
                    <a:pt x="62" y="11"/>
                    <a:pt x="62" y="11"/>
                  </a:cubicBezTo>
                  <a:cubicBezTo>
                    <a:pt x="46" y="14"/>
                    <a:pt x="46" y="14"/>
                    <a:pt x="46" y="14"/>
                  </a:cubicBezTo>
                  <a:cubicBezTo>
                    <a:pt x="46" y="14"/>
                    <a:pt x="34" y="0"/>
                    <a:pt x="27" y="0"/>
                  </a:cubicBezTo>
                  <a:cubicBezTo>
                    <a:pt x="20" y="0"/>
                    <a:pt x="14" y="25"/>
                    <a:pt x="11" y="29"/>
                  </a:cubicBezTo>
                  <a:cubicBezTo>
                    <a:pt x="8" y="33"/>
                    <a:pt x="0" y="46"/>
                    <a:pt x="2" y="58"/>
                  </a:cubicBezTo>
                  <a:cubicBezTo>
                    <a:pt x="4" y="70"/>
                    <a:pt x="27" y="86"/>
                    <a:pt x="34" y="86"/>
                  </a:cubicBezTo>
                  <a:cubicBezTo>
                    <a:pt x="41" y="86"/>
                    <a:pt x="56" y="87"/>
                    <a:pt x="56" y="87"/>
                  </a:cubicBezTo>
                  <a:cubicBezTo>
                    <a:pt x="63" y="62"/>
                    <a:pt x="63" y="62"/>
                    <a:pt x="63" y="62"/>
                  </a:cubicBezTo>
                  <a:cubicBezTo>
                    <a:pt x="63" y="62"/>
                    <a:pt x="68" y="59"/>
                    <a:pt x="73" y="58"/>
                  </a:cubicBezTo>
                  <a:cubicBezTo>
                    <a:pt x="69" y="42"/>
                    <a:pt x="69" y="42"/>
                    <a:pt x="69" y="42"/>
                  </a:cubicBezTo>
                  <a:cubicBezTo>
                    <a:pt x="69" y="42"/>
                    <a:pt x="62" y="42"/>
                    <a:pt x="59" y="35"/>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73" name="Freeform 96"/>
            <p:cNvSpPr>
              <a:spLocks/>
            </p:cNvSpPr>
            <p:nvPr/>
          </p:nvSpPr>
          <p:spPr bwMode="auto">
            <a:xfrm>
              <a:off x="4342211" y="3842147"/>
              <a:ext cx="266700" cy="253603"/>
            </a:xfrm>
            <a:custGeom>
              <a:avLst/>
              <a:gdLst>
                <a:gd name="T0" fmla="*/ 2147483647 w 635"/>
                <a:gd name="T1" fmla="*/ 2147483647 h 648"/>
                <a:gd name="T2" fmla="*/ 2147483647 w 635"/>
                <a:gd name="T3" fmla="*/ 2147483647 h 648"/>
                <a:gd name="T4" fmla="*/ 2147483647 w 635"/>
                <a:gd name="T5" fmla="*/ 2147483647 h 648"/>
                <a:gd name="T6" fmla="*/ 2147483647 w 635"/>
                <a:gd name="T7" fmla="*/ 2147483647 h 648"/>
                <a:gd name="T8" fmla="*/ 2147483647 w 635"/>
                <a:gd name="T9" fmla="*/ 2147483647 h 648"/>
                <a:gd name="T10" fmla="*/ 2147483647 w 635"/>
                <a:gd name="T11" fmla="*/ 2147483647 h 648"/>
                <a:gd name="T12" fmla="*/ 2147483647 w 635"/>
                <a:gd name="T13" fmla="*/ 2147483647 h 648"/>
                <a:gd name="T14" fmla="*/ 2147483647 w 635"/>
                <a:gd name="T15" fmla="*/ 2147483647 h 648"/>
                <a:gd name="T16" fmla="*/ 2147483647 w 635"/>
                <a:gd name="T17" fmla="*/ 2147483647 h 648"/>
                <a:gd name="T18" fmla="*/ 2147483647 w 635"/>
                <a:gd name="T19" fmla="*/ 2147483647 h 648"/>
                <a:gd name="T20" fmla="*/ 2147483647 w 635"/>
                <a:gd name="T21" fmla="*/ 2147483647 h 648"/>
                <a:gd name="T22" fmla="*/ 2147483647 w 635"/>
                <a:gd name="T23" fmla="*/ 2147483647 h 648"/>
                <a:gd name="T24" fmla="*/ 2147483647 w 635"/>
                <a:gd name="T25" fmla="*/ 2147483647 h 648"/>
                <a:gd name="T26" fmla="*/ 2147483647 w 635"/>
                <a:gd name="T27" fmla="*/ 2147483647 h 648"/>
                <a:gd name="T28" fmla="*/ 2147483647 w 635"/>
                <a:gd name="T29" fmla="*/ 2147483647 h 648"/>
                <a:gd name="T30" fmla="*/ 2147483647 w 635"/>
                <a:gd name="T31" fmla="*/ 2147483647 h 648"/>
                <a:gd name="T32" fmla="*/ 2147483647 w 635"/>
                <a:gd name="T33" fmla="*/ 2147483647 h 648"/>
                <a:gd name="T34" fmla="*/ 2147483647 w 635"/>
                <a:gd name="T35" fmla="*/ 2147483647 h 648"/>
                <a:gd name="T36" fmla="*/ 2147483647 w 635"/>
                <a:gd name="T37" fmla="*/ 2147483647 h 648"/>
                <a:gd name="T38" fmla="*/ 2147483647 w 635"/>
                <a:gd name="T39" fmla="*/ 2147483647 h 648"/>
                <a:gd name="T40" fmla="*/ 2147483647 w 635"/>
                <a:gd name="T41" fmla="*/ 2147483647 h 648"/>
                <a:gd name="T42" fmla="*/ 2147483647 w 635"/>
                <a:gd name="T43" fmla="*/ 0 h 648"/>
                <a:gd name="T44" fmla="*/ 2147483647 w 635"/>
                <a:gd name="T45" fmla="*/ 2147483647 h 648"/>
                <a:gd name="T46" fmla="*/ 2147483647 w 635"/>
                <a:gd name="T47" fmla="*/ 2147483647 h 648"/>
                <a:gd name="T48" fmla="*/ 2147483647 w 635"/>
                <a:gd name="T49" fmla="*/ 2147483647 h 648"/>
                <a:gd name="T50" fmla="*/ 2147483647 w 635"/>
                <a:gd name="T51" fmla="*/ 2147483647 h 648"/>
                <a:gd name="T52" fmla="*/ 2147483647 w 635"/>
                <a:gd name="T53" fmla="*/ 2147483647 h 648"/>
                <a:gd name="T54" fmla="*/ 2147483647 w 635"/>
                <a:gd name="T55" fmla="*/ 2147483647 h 648"/>
                <a:gd name="T56" fmla="*/ 2147483647 w 635"/>
                <a:gd name="T57" fmla="*/ 2147483647 h 648"/>
                <a:gd name="T58" fmla="*/ 2147483647 w 635"/>
                <a:gd name="T59" fmla="*/ 2147483647 h 648"/>
                <a:gd name="T60" fmla="*/ 2147483647 w 635"/>
                <a:gd name="T61" fmla="*/ 2147483647 h 648"/>
                <a:gd name="T62" fmla="*/ 2147483647 w 635"/>
                <a:gd name="T63" fmla="*/ 2147483647 h 648"/>
                <a:gd name="T64" fmla="*/ 2147483647 w 635"/>
                <a:gd name="T65" fmla="*/ 2147483647 h 648"/>
                <a:gd name="T66" fmla="*/ 2147483647 w 635"/>
                <a:gd name="T67" fmla="*/ 2147483647 h 648"/>
                <a:gd name="T68" fmla="*/ 2147483647 w 635"/>
                <a:gd name="T69" fmla="*/ 2147483647 h 64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635"/>
                <a:gd name="T106" fmla="*/ 0 h 648"/>
                <a:gd name="T107" fmla="*/ 635 w 635"/>
                <a:gd name="T108" fmla="*/ 648 h 648"/>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635" h="648">
                  <a:moveTo>
                    <a:pt x="243" y="596"/>
                  </a:moveTo>
                  <a:cubicBezTo>
                    <a:pt x="247" y="597"/>
                    <a:pt x="257" y="609"/>
                    <a:pt x="257" y="609"/>
                  </a:cubicBezTo>
                  <a:cubicBezTo>
                    <a:pt x="257" y="609"/>
                    <a:pt x="256" y="624"/>
                    <a:pt x="261" y="631"/>
                  </a:cubicBezTo>
                  <a:cubicBezTo>
                    <a:pt x="265" y="638"/>
                    <a:pt x="274" y="632"/>
                    <a:pt x="281" y="636"/>
                  </a:cubicBezTo>
                  <a:cubicBezTo>
                    <a:pt x="288" y="640"/>
                    <a:pt x="292" y="648"/>
                    <a:pt x="292" y="648"/>
                  </a:cubicBezTo>
                  <a:cubicBezTo>
                    <a:pt x="304" y="648"/>
                    <a:pt x="304" y="648"/>
                    <a:pt x="304" y="648"/>
                  </a:cubicBezTo>
                  <a:cubicBezTo>
                    <a:pt x="304" y="648"/>
                    <a:pt x="310" y="640"/>
                    <a:pt x="318" y="640"/>
                  </a:cubicBezTo>
                  <a:cubicBezTo>
                    <a:pt x="326" y="640"/>
                    <a:pt x="330" y="646"/>
                    <a:pt x="330" y="646"/>
                  </a:cubicBezTo>
                  <a:cubicBezTo>
                    <a:pt x="330" y="646"/>
                    <a:pt x="337" y="646"/>
                    <a:pt x="342" y="646"/>
                  </a:cubicBezTo>
                  <a:cubicBezTo>
                    <a:pt x="348" y="646"/>
                    <a:pt x="345" y="632"/>
                    <a:pt x="345" y="632"/>
                  </a:cubicBezTo>
                  <a:cubicBezTo>
                    <a:pt x="353" y="630"/>
                    <a:pt x="353" y="630"/>
                    <a:pt x="353" y="630"/>
                  </a:cubicBezTo>
                  <a:cubicBezTo>
                    <a:pt x="353" y="630"/>
                    <a:pt x="351" y="625"/>
                    <a:pt x="358" y="622"/>
                  </a:cubicBezTo>
                  <a:cubicBezTo>
                    <a:pt x="365" y="619"/>
                    <a:pt x="379" y="618"/>
                    <a:pt x="379" y="618"/>
                  </a:cubicBezTo>
                  <a:cubicBezTo>
                    <a:pt x="384" y="273"/>
                    <a:pt x="384" y="273"/>
                    <a:pt x="384" y="273"/>
                  </a:cubicBezTo>
                  <a:cubicBezTo>
                    <a:pt x="432" y="273"/>
                    <a:pt x="432" y="273"/>
                    <a:pt x="432" y="273"/>
                  </a:cubicBezTo>
                  <a:cubicBezTo>
                    <a:pt x="431" y="192"/>
                    <a:pt x="431" y="192"/>
                    <a:pt x="431" y="192"/>
                  </a:cubicBezTo>
                  <a:cubicBezTo>
                    <a:pt x="435" y="188"/>
                    <a:pt x="435" y="188"/>
                    <a:pt x="435" y="188"/>
                  </a:cubicBezTo>
                  <a:cubicBezTo>
                    <a:pt x="435" y="71"/>
                    <a:pt x="435" y="71"/>
                    <a:pt x="435" y="71"/>
                  </a:cubicBezTo>
                  <a:cubicBezTo>
                    <a:pt x="435" y="71"/>
                    <a:pt x="474" y="68"/>
                    <a:pt x="496" y="65"/>
                  </a:cubicBezTo>
                  <a:cubicBezTo>
                    <a:pt x="517" y="63"/>
                    <a:pt x="533" y="55"/>
                    <a:pt x="541" y="55"/>
                  </a:cubicBezTo>
                  <a:cubicBezTo>
                    <a:pt x="550" y="55"/>
                    <a:pt x="548" y="69"/>
                    <a:pt x="548" y="69"/>
                  </a:cubicBezTo>
                  <a:cubicBezTo>
                    <a:pt x="554" y="69"/>
                    <a:pt x="554" y="69"/>
                    <a:pt x="554" y="69"/>
                  </a:cubicBezTo>
                  <a:cubicBezTo>
                    <a:pt x="554" y="69"/>
                    <a:pt x="556" y="83"/>
                    <a:pt x="559" y="82"/>
                  </a:cubicBezTo>
                  <a:cubicBezTo>
                    <a:pt x="562" y="81"/>
                    <a:pt x="572" y="68"/>
                    <a:pt x="577" y="63"/>
                  </a:cubicBezTo>
                  <a:cubicBezTo>
                    <a:pt x="583" y="57"/>
                    <a:pt x="593" y="55"/>
                    <a:pt x="593" y="55"/>
                  </a:cubicBezTo>
                  <a:cubicBezTo>
                    <a:pt x="601" y="55"/>
                    <a:pt x="601" y="55"/>
                    <a:pt x="601" y="55"/>
                  </a:cubicBezTo>
                  <a:cubicBezTo>
                    <a:pt x="612" y="47"/>
                    <a:pt x="612" y="47"/>
                    <a:pt x="612" y="47"/>
                  </a:cubicBezTo>
                  <a:cubicBezTo>
                    <a:pt x="635" y="45"/>
                    <a:pt x="635" y="45"/>
                    <a:pt x="635" y="45"/>
                  </a:cubicBezTo>
                  <a:cubicBezTo>
                    <a:pt x="622" y="32"/>
                    <a:pt x="622" y="32"/>
                    <a:pt x="622" y="32"/>
                  </a:cubicBezTo>
                  <a:cubicBezTo>
                    <a:pt x="602" y="34"/>
                    <a:pt x="602" y="34"/>
                    <a:pt x="602" y="34"/>
                  </a:cubicBezTo>
                  <a:cubicBezTo>
                    <a:pt x="602" y="34"/>
                    <a:pt x="601" y="26"/>
                    <a:pt x="592" y="26"/>
                  </a:cubicBezTo>
                  <a:cubicBezTo>
                    <a:pt x="583" y="26"/>
                    <a:pt x="576" y="31"/>
                    <a:pt x="576" y="31"/>
                  </a:cubicBezTo>
                  <a:cubicBezTo>
                    <a:pt x="563" y="39"/>
                    <a:pt x="563" y="39"/>
                    <a:pt x="563" y="39"/>
                  </a:cubicBezTo>
                  <a:cubicBezTo>
                    <a:pt x="548" y="35"/>
                    <a:pt x="548" y="35"/>
                    <a:pt x="548" y="35"/>
                  </a:cubicBezTo>
                  <a:cubicBezTo>
                    <a:pt x="548" y="35"/>
                    <a:pt x="488" y="55"/>
                    <a:pt x="460" y="55"/>
                  </a:cubicBezTo>
                  <a:cubicBezTo>
                    <a:pt x="432" y="55"/>
                    <a:pt x="414" y="55"/>
                    <a:pt x="414" y="55"/>
                  </a:cubicBezTo>
                  <a:cubicBezTo>
                    <a:pt x="408" y="49"/>
                    <a:pt x="408" y="49"/>
                    <a:pt x="408" y="49"/>
                  </a:cubicBezTo>
                  <a:cubicBezTo>
                    <a:pt x="362" y="50"/>
                    <a:pt x="362" y="50"/>
                    <a:pt x="362" y="50"/>
                  </a:cubicBezTo>
                  <a:cubicBezTo>
                    <a:pt x="358" y="44"/>
                    <a:pt x="358" y="44"/>
                    <a:pt x="358" y="44"/>
                  </a:cubicBezTo>
                  <a:cubicBezTo>
                    <a:pt x="358" y="44"/>
                    <a:pt x="342" y="46"/>
                    <a:pt x="335" y="44"/>
                  </a:cubicBezTo>
                  <a:cubicBezTo>
                    <a:pt x="328" y="42"/>
                    <a:pt x="319" y="23"/>
                    <a:pt x="319" y="23"/>
                  </a:cubicBezTo>
                  <a:cubicBezTo>
                    <a:pt x="116" y="25"/>
                    <a:pt x="116" y="25"/>
                    <a:pt x="116" y="25"/>
                  </a:cubicBezTo>
                  <a:cubicBezTo>
                    <a:pt x="116" y="25"/>
                    <a:pt x="82" y="12"/>
                    <a:pt x="78" y="1"/>
                  </a:cubicBezTo>
                  <a:cubicBezTo>
                    <a:pt x="79" y="2"/>
                    <a:pt x="58" y="0"/>
                    <a:pt x="58" y="0"/>
                  </a:cubicBezTo>
                  <a:cubicBezTo>
                    <a:pt x="58" y="0"/>
                    <a:pt x="54" y="14"/>
                    <a:pt x="47" y="15"/>
                  </a:cubicBezTo>
                  <a:cubicBezTo>
                    <a:pt x="40" y="16"/>
                    <a:pt x="28" y="16"/>
                    <a:pt x="28" y="16"/>
                  </a:cubicBezTo>
                  <a:cubicBezTo>
                    <a:pt x="21" y="11"/>
                    <a:pt x="21" y="11"/>
                    <a:pt x="21" y="11"/>
                  </a:cubicBezTo>
                  <a:cubicBezTo>
                    <a:pt x="10" y="15"/>
                    <a:pt x="10" y="15"/>
                    <a:pt x="10" y="15"/>
                  </a:cubicBezTo>
                  <a:cubicBezTo>
                    <a:pt x="0" y="16"/>
                    <a:pt x="0" y="16"/>
                    <a:pt x="0" y="16"/>
                  </a:cubicBezTo>
                  <a:cubicBezTo>
                    <a:pt x="4" y="62"/>
                    <a:pt x="4" y="62"/>
                    <a:pt x="4" y="62"/>
                  </a:cubicBezTo>
                  <a:cubicBezTo>
                    <a:pt x="4" y="62"/>
                    <a:pt x="13" y="79"/>
                    <a:pt x="22" y="92"/>
                  </a:cubicBezTo>
                  <a:cubicBezTo>
                    <a:pt x="31" y="105"/>
                    <a:pt x="64" y="153"/>
                    <a:pt x="65" y="170"/>
                  </a:cubicBezTo>
                  <a:cubicBezTo>
                    <a:pt x="66" y="187"/>
                    <a:pt x="79" y="204"/>
                    <a:pt x="83" y="217"/>
                  </a:cubicBezTo>
                  <a:cubicBezTo>
                    <a:pt x="87" y="230"/>
                    <a:pt x="102" y="245"/>
                    <a:pt x="102" y="245"/>
                  </a:cubicBezTo>
                  <a:cubicBezTo>
                    <a:pt x="102" y="259"/>
                    <a:pt x="102" y="259"/>
                    <a:pt x="102" y="259"/>
                  </a:cubicBezTo>
                  <a:cubicBezTo>
                    <a:pt x="102" y="259"/>
                    <a:pt x="131" y="280"/>
                    <a:pt x="131" y="296"/>
                  </a:cubicBezTo>
                  <a:cubicBezTo>
                    <a:pt x="131" y="312"/>
                    <a:pt x="129" y="386"/>
                    <a:pt x="129" y="386"/>
                  </a:cubicBezTo>
                  <a:cubicBezTo>
                    <a:pt x="129" y="386"/>
                    <a:pt x="144" y="411"/>
                    <a:pt x="146" y="431"/>
                  </a:cubicBezTo>
                  <a:cubicBezTo>
                    <a:pt x="148" y="451"/>
                    <a:pt x="140" y="451"/>
                    <a:pt x="140" y="451"/>
                  </a:cubicBezTo>
                  <a:cubicBezTo>
                    <a:pt x="149" y="484"/>
                    <a:pt x="149" y="484"/>
                    <a:pt x="149" y="484"/>
                  </a:cubicBezTo>
                  <a:cubicBezTo>
                    <a:pt x="151" y="508"/>
                    <a:pt x="151" y="508"/>
                    <a:pt x="151" y="508"/>
                  </a:cubicBezTo>
                  <a:cubicBezTo>
                    <a:pt x="159" y="508"/>
                    <a:pt x="159" y="508"/>
                    <a:pt x="159" y="508"/>
                  </a:cubicBezTo>
                  <a:cubicBezTo>
                    <a:pt x="159" y="508"/>
                    <a:pt x="156" y="528"/>
                    <a:pt x="157" y="532"/>
                  </a:cubicBezTo>
                  <a:cubicBezTo>
                    <a:pt x="158" y="536"/>
                    <a:pt x="168" y="544"/>
                    <a:pt x="168" y="544"/>
                  </a:cubicBezTo>
                  <a:cubicBezTo>
                    <a:pt x="169" y="563"/>
                    <a:pt x="169" y="563"/>
                    <a:pt x="169" y="563"/>
                  </a:cubicBezTo>
                  <a:cubicBezTo>
                    <a:pt x="169" y="563"/>
                    <a:pt x="184" y="595"/>
                    <a:pt x="190" y="606"/>
                  </a:cubicBezTo>
                  <a:cubicBezTo>
                    <a:pt x="196" y="617"/>
                    <a:pt x="216" y="624"/>
                    <a:pt x="216" y="624"/>
                  </a:cubicBezTo>
                  <a:cubicBezTo>
                    <a:pt x="216" y="624"/>
                    <a:pt x="216" y="624"/>
                    <a:pt x="216" y="625"/>
                  </a:cubicBezTo>
                  <a:cubicBezTo>
                    <a:pt x="228" y="619"/>
                    <a:pt x="228" y="619"/>
                    <a:pt x="228" y="619"/>
                  </a:cubicBezTo>
                  <a:cubicBezTo>
                    <a:pt x="228" y="619"/>
                    <a:pt x="239" y="595"/>
                    <a:pt x="243" y="596"/>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74" name="Freeform 97"/>
            <p:cNvSpPr>
              <a:spLocks/>
            </p:cNvSpPr>
            <p:nvPr/>
          </p:nvSpPr>
          <p:spPr bwMode="auto">
            <a:xfrm>
              <a:off x="4618435" y="3824288"/>
              <a:ext cx="155972" cy="144066"/>
            </a:xfrm>
            <a:custGeom>
              <a:avLst/>
              <a:gdLst>
                <a:gd name="T0" fmla="*/ 2147483647 w 372"/>
                <a:gd name="T1" fmla="*/ 2147483647 h 366"/>
                <a:gd name="T2" fmla="*/ 2147483647 w 372"/>
                <a:gd name="T3" fmla="*/ 2147483647 h 366"/>
                <a:gd name="T4" fmla="*/ 2147483647 w 372"/>
                <a:gd name="T5" fmla="*/ 2147483647 h 366"/>
                <a:gd name="T6" fmla="*/ 2147483647 w 372"/>
                <a:gd name="T7" fmla="*/ 2147483647 h 366"/>
                <a:gd name="T8" fmla="*/ 2147483647 w 372"/>
                <a:gd name="T9" fmla="*/ 2147483647 h 366"/>
                <a:gd name="T10" fmla="*/ 2147483647 w 372"/>
                <a:gd name="T11" fmla="*/ 2147483647 h 366"/>
                <a:gd name="T12" fmla="*/ 2147483647 w 372"/>
                <a:gd name="T13" fmla="*/ 2147483647 h 366"/>
                <a:gd name="T14" fmla="*/ 2147483647 w 372"/>
                <a:gd name="T15" fmla="*/ 2147483647 h 366"/>
                <a:gd name="T16" fmla="*/ 2147483647 w 372"/>
                <a:gd name="T17" fmla="*/ 2147483647 h 366"/>
                <a:gd name="T18" fmla="*/ 2147483647 w 372"/>
                <a:gd name="T19" fmla="*/ 2147483647 h 366"/>
                <a:gd name="T20" fmla="*/ 2147483647 w 372"/>
                <a:gd name="T21" fmla="*/ 2147483647 h 366"/>
                <a:gd name="T22" fmla="*/ 2147483647 w 372"/>
                <a:gd name="T23" fmla="*/ 2147483647 h 366"/>
                <a:gd name="T24" fmla="*/ 2147483647 w 372"/>
                <a:gd name="T25" fmla="*/ 2147483647 h 366"/>
                <a:gd name="T26" fmla="*/ 2147483647 w 372"/>
                <a:gd name="T27" fmla="*/ 2147483647 h 366"/>
                <a:gd name="T28" fmla="*/ 2147483647 w 372"/>
                <a:gd name="T29" fmla="*/ 2147483647 h 366"/>
                <a:gd name="T30" fmla="*/ 2147483647 w 372"/>
                <a:gd name="T31" fmla="*/ 2147483647 h 366"/>
                <a:gd name="T32" fmla="*/ 2147483647 w 372"/>
                <a:gd name="T33" fmla="*/ 2147483647 h 366"/>
                <a:gd name="T34" fmla="*/ 2147483647 w 372"/>
                <a:gd name="T35" fmla="*/ 2147483647 h 366"/>
                <a:gd name="T36" fmla="*/ 2147483647 w 372"/>
                <a:gd name="T37" fmla="*/ 2147483647 h 366"/>
                <a:gd name="T38" fmla="*/ 2147483647 w 372"/>
                <a:gd name="T39" fmla="*/ 2147483647 h 366"/>
                <a:gd name="T40" fmla="*/ 2147483647 w 372"/>
                <a:gd name="T41" fmla="*/ 2147483647 h 366"/>
                <a:gd name="T42" fmla="*/ 2147483647 w 372"/>
                <a:gd name="T43" fmla="*/ 2147483647 h 366"/>
                <a:gd name="T44" fmla="*/ 2147483647 w 372"/>
                <a:gd name="T45" fmla="*/ 2147483647 h 366"/>
                <a:gd name="T46" fmla="*/ 2147483647 w 372"/>
                <a:gd name="T47" fmla="*/ 2147483647 h 366"/>
                <a:gd name="T48" fmla="*/ 2147483647 w 372"/>
                <a:gd name="T49" fmla="*/ 2147483647 h 366"/>
                <a:gd name="T50" fmla="*/ 2147483647 w 372"/>
                <a:gd name="T51" fmla="*/ 2147483647 h 366"/>
                <a:gd name="T52" fmla="*/ 2147483647 w 372"/>
                <a:gd name="T53" fmla="*/ 2147483647 h 366"/>
                <a:gd name="T54" fmla="*/ 2147483647 w 372"/>
                <a:gd name="T55" fmla="*/ 2147483647 h 366"/>
                <a:gd name="T56" fmla="*/ 2147483647 w 372"/>
                <a:gd name="T57" fmla="*/ 2147483647 h 366"/>
                <a:gd name="T58" fmla="*/ 2147483647 w 372"/>
                <a:gd name="T59" fmla="*/ 2147483647 h 366"/>
                <a:gd name="T60" fmla="*/ 2147483647 w 372"/>
                <a:gd name="T61" fmla="*/ 2147483647 h 366"/>
                <a:gd name="T62" fmla="*/ 2147483647 w 372"/>
                <a:gd name="T63" fmla="*/ 2147483647 h 366"/>
                <a:gd name="T64" fmla="*/ 2147483647 w 372"/>
                <a:gd name="T65" fmla="*/ 2147483647 h 366"/>
                <a:gd name="T66" fmla="*/ 2147483647 w 372"/>
                <a:gd name="T67" fmla="*/ 2147483647 h 366"/>
                <a:gd name="T68" fmla="*/ 2147483647 w 372"/>
                <a:gd name="T69" fmla="*/ 2147483647 h 366"/>
                <a:gd name="T70" fmla="*/ 2147483647 w 372"/>
                <a:gd name="T71" fmla="*/ 2147483647 h 366"/>
                <a:gd name="T72" fmla="*/ 2147483647 w 372"/>
                <a:gd name="T73" fmla="*/ 2147483647 h 366"/>
                <a:gd name="T74" fmla="*/ 2147483647 w 372"/>
                <a:gd name="T75" fmla="*/ 2147483647 h 366"/>
                <a:gd name="T76" fmla="*/ 2147483647 w 372"/>
                <a:gd name="T77" fmla="*/ 2147483647 h 366"/>
                <a:gd name="T78" fmla="*/ 2147483647 w 372"/>
                <a:gd name="T79" fmla="*/ 2147483647 h 366"/>
                <a:gd name="T80" fmla="*/ 2147483647 w 372"/>
                <a:gd name="T81" fmla="*/ 2147483647 h 366"/>
                <a:gd name="T82" fmla="*/ 2147483647 w 372"/>
                <a:gd name="T83" fmla="*/ 2147483647 h 366"/>
                <a:gd name="T84" fmla="*/ 2147483647 w 372"/>
                <a:gd name="T85" fmla="*/ 2147483647 h 366"/>
                <a:gd name="T86" fmla="*/ 2147483647 w 372"/>
                <a:gd name="T87" fmla="*/ 2147483647 h 366"/>
                <a:gd name="T88" fmla="*/ 2147483647 w 372"/>
                <a:gd name="T89" fmla="*/ 2147483647 h 366"/>
                <a:gd name="T90" fmla="*/ 2147483647 w 372"/>
                <a:gd name="T91" fmla="*/ 2147483647 h 366"/>
                <a:gd name="T92" fmla="*/ 2147483647 w 372"/>
                <a:gd name="T93" fmla="*/ 2147483647 h 366"/>
                <a:gd name="T94" fmla="*/ 2147483647 w 372"/>
                <a:gd name="T95" fmla="*/ 2147483647 h 366"/>
                <a:gd name="T96" fmla="*/ 2147483647 w 372"/>
                <a:gd name="T97" fmla="*/ 2147483647 h 366"/>
                <a:gd name="T98" fmla="*/ 2147483647 w 372"/>
                <a:gd name="T99" fmla="*/ 2147483647 h 366"/>
                <a:gd name="T100" fmla="*/ 2147483647 w 372"/>
                <a:gd name="T101" fmla="*/ 2147483647 h 366"/>
                <a:gd name="T102" fmla="*/ 2147483647 w 372"/>
                <a:gd name="T103" fmla="*/ 2147483647 h 366"/>
                <a:gd name="T104" fmla="*/ 2147483647 w 372"/>
                <a:gd name="T105" fmla="*/ 2147483647 h 366"/>
                <a:gd name="T106" fmla="*/ 2147483647 w 372"/>
                <a:gd name="T107" fmla="*/ 2147483647 h 366"/>
                <a:gd name="T108" fmla="*/ 2147483647 w 372"/>
                <a:gd name="T109" fmla="*/ 2147483647 h 366"/>
                <a:gd name="T110" fmla="*/ 2147483647 w 372"/>
                <a:gd name="T111" fmla="*/ 2147483647 h 366"/>
                <a:gd name="T112" fmla="*/ 2147483647 w 372"/>
                <a:gd name="T113" fmla="*/ 2147483647 h 366"/>
                <a:gd name="T114" fmla="*/ 2147483647 w 372"/>
                <a:gd name="T115" fmla="*/ 2147483647 h 366"/>
                <a:gd name="T116" fmla="*/ 0 w 372"/>
                <a:gd name="T117" fmla="*/ 2147483647 h 366"/>
                <a:gd name="T118" fmla="*/ 2147483647 w 372"/>
                <a:gd name="T119" fmla="*/ 2147483647 h 366"/>
                <a:gd name="T120" fmla="*/ 2147483647 w 372"/>
                <a:gd name="T121" fmla="*/ 2147483647 h 36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372"/>
                <a:gd name="T184" fmla="*/ 0 h 366"/>
                <a:gd name="T185" fmla="*/ 372 w 372"/>
                <a:gd name="T186" fmla="*/ 366 h 36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372" h="366">
                  <a:moveTo>
                    <a:pt x="11" y="136"/>
                  </a:moveTo>
                  <a:cubicBezTo>
                    <a:pt x="11" y="156"/>
                    <a:pt x="11" y="156"/>
                    <a:pt x="11" y="156"/>
                  </a:cubicBezTo>
                  <a:cubicBezTo>
                    <a:pt x="11" y="156"/>
                    <a:pt x="19" y="150"/>
                    <a:pt x="23" y="160"/>
                  </a:cubicBezTo>
                  <a:cubicBezTo>
                    <a:pt x="27" y="170"/>
                    <a:pt x="33" y="181"/>
                    <a:pt x="33" y="181"/>
                  </a:cubicBezTo>
                  <a:cubicBezTo>
                    <a:pt x="33" y="181"/>
                    <a:pt x="35" y="204"/>
                    <a:pt x="42" y="213"/>
                  </a:cubicBezTo>
                  <a:cubicBezTo>
                    <a:pt x="49" y="222"/>
                    <a:pt x="70" y="234"/>
                    <a:pt x="70" y="234"/>
                  </a:cubicBezTo>
                  <a:cubicBezTo>
                    <a:pt x="70" y="234"/>
                    <a:pt x="88" y="231"/>
                    <a:pt x="90" y="238"/>
                  </a:cubicBezTo>
                  <a:cubicBezTo>
                    <a:pt x="92" y="245"/>
                    <a:pt x="91" y="260"/>
                    <a:pt x="91" y="260"/>
                  </a:cubicBezTo>
                  <a:cubicBezTo>
                    <a:pt x="112" y="261"/>
                    <a:pt x="112" y="261"/>
                    <a:pt x="112" y="261"/>
                  </a:cubicBezTo>
                  <a:cubicBezTo>
                    <a:pt x="114" y="276"/>
                    <a:pt x="114" y="276"/>
                    <a:pt x="114" y="276"/>
                  </a:cubicBezTo>
                  <a:cubicBezTo>
                    <a:pt x="110" y="281"/>
                    <a:pt x="110" y="281"/>
                    <a:pt x="110" y="281"/>
                  </a:cubicBezTo>
                  <a:cubicBezTo>
                    <a:pt x="110" y="299"/>
                    <a:pt x="110" y="299"/>
                    <a:pt x="110" y="299"/>
                  </a:cubicBezTo>
                  <a:cubicBezTo>
                    <a:pt x="110" y="299"/>
                    <a:pt x="122" y="297"/>
                    <a:pt x="122" y="304"/>
                  </a:cubicBezTo>
                  <a:cubicBezTo>
                    <a:pt x="122" y="311"/>
                    <a:pt x="122" y="319"/>
                    <a:pt x="122" y="319"/>
                  </a:cubicBezTo>
                  <a:cubicBezTo>
                    <a:pt x="122" y="319"/>
                    <a:pt x="148" y="322"/>
                    <a:pt x="161" y="327"/>
                  </a:cubicBezTo>
                  <a:cubicBezTo>
                    <a:pt x="171" y="331"/>
                    <a:pt x="177" y="345"/>
                    <a:pt x="180" y="352"/>
                  </a:cubicBezTo>
                  <a:cubicBezTo>
                    <a:pt x="167" y="353"/>
                    <a:pt x="167" y="353"/>
                    <a:pt x="167" y="353"/>
                  </a:cubicBezTo>
                  <a:cubicBezTo>
                    <a:pt x="206" y="351"/>
                    <a:pt x="206" y="351"/>
                    <a:pt x="206" y="351"/>
                  </a:cubicBezTo>
                  <a:cubicBezTo>
                    <a:pt x="206" y="351"/>
                    <a:pt x="222" y="358"/>
                    <a:pt x="230" y="359"/>
                  </a:cubicBezTo>
                  <a:cubicBezTo>
                    <a:pt x="238" y="360"/>
                    <a:pt x="265" y="359"/>
                    <a:pt x="265" y="359"/>
                  </a:cubicBezTo>
                  <a:cubicBezTo>
                    <a:pt x="277" y="366"/>
                    <a:pt x="277" y="366"/>
                    <a:pt x="277" y="366"/>
                  </a:cubicBezTo>
                  <a:cubicBezTo>
                    <a:pt x="324" y="310"/>
                    <a:pt x="324" y="310"/>
                    <a:pt x="324" y="310"/>
                  </a:cubicBezTo>
                  <a:cubicBezTo>
                    <a:pt x="334" y="307"/>
                    <a:pt x="334" y="307"/>
                    <a:pt x="334" y="307"/>
                  </a:cubicBezTo>
                  <a:cubicBezTo>
                    <a:pt x="325" y="294"/>
                    <a:pt x="325" y="294"/>
                    <a:pt x="325" y="294"/>
                  </a:cubicBezTo>
                  <a:cubicBezTo>
                    <a:pt x="333" y="289"/>
                    <a:pt x="333" y="289"/>
                    <a:pt x="333" y="289"/>
                  </a:cubicBezTo>
                  <a:cubicBezTo>
                    <a:pt x="334" y="266"/>
                    <a:pt x="334" y="266"/>
                    <a:pt x="334" y="266"/>
                  </a:cubicBezTo>
                  <a:cubicBezTo>
                    <a:pt x="334" y="266"/>
                    <a:pt x="349" y="265"/>
                    <a:pt x="350" y="257"/>
                  </a:cubicBezTo>
                  <a:cubicBezTo>
                    <a:pt x="352" y="249"/>
                    <a:pt x="354" y="242"/>
                    <a:pt x="354" y="242"/>
                  </a:cubicBezTo>
                  <a:cubicBezTo>
                    <a:pt x="354" y="242"/>
                    <a:pt x="365" y="235"/>
                    <a:pt x="364" y="229"/>
                  </a:cubicBezTo>
                  <a:cubicBezTo>
                    <a:pt x="362" y="222"/>
                    <a:pt x="345" y="211"/>
                    <a:pt x="346" y="206"/>
                  </a:cubicBezTo>
                  <a:cubicBezTo>
                    <a:pt x="348" y="201"/>
                    <a:pt x="360" y="190"/>
                    <a:pt x="360" y="190"/>
                  </a:cubicBezTo>
                  <a:cubicBezTo>
                    <a:pt x="346" y="174"/>
                    <a:pt x="346" y="174"/>
                    <a:pt x="346" y="174"/>
                  </a:cubicBezTo>
                  <a:cubicBezTo>
                    <a:pt x="360" y="167"/>
                    <a:pt x="360" y="167"/>
                    <a:pt x="360" y="167"/>
                  </a:cubicBezTo>
                  <a:cubicBezTo>
                    <a:pt x="360" y="158"/>
                    <a:pt x="360" y="158"/>
                    <a:pt x="360" y="158"/>
                  </a:cubicBezTo>
                  <a:cubicBezTo>
                    <a:pt x="360" y="158"/>
                    <a:pt x="369" y="158"/>
                    <a:pt x="366" y="145"/>
                  </a:cubicBezTo>
                  <a:cubicBezTo>
                    <a:pt x="364" y="131"/>
                    <a:pt x="356" y="125"/>
                    <a:pt x="358" y="119"/>
                  </a:cubicBezTo>
                  <a:cubicBezTo>
                    <a:pt x="361" y="114"/>
                    <a:pt x="366" y="107"/>
                    <a:pt x="366" y="107"/>
                  </a:cubicBezTo>
                  <a:cubicBezTo>
                    <a:pt x="360" y="99"/>
                    <a:pt x="360" y="99"/>
                    <a:pt x="360" y="99"/>
                  </a:cubicBezTo>
                  <a:cubicBezTo>
                    <a:pt x="366" y="90"/>
                    <a:pt x="366" y="90"/>
                    <a:pt x="366" y="90"/>
                  </a:cubicBezTo>
                  <a:cubicBezTo>
                    <a:pt x="358" y="81"/>
                    <a:pt x="358" y="81"/>
                    <a:pt x="358" y="81"/>
                  </a:cubicBezTo>
                  <a:cubicBezTo>
                    <a:pt x="358" y="81"/>
                    <a:pt x="372" y="71"/>
                    <a:pt x="368" y="63"/>
                  </a:cubicBezTo>
                  <a:cubicBezTo>
                    <a:pt x="364" y="55"/>
                    <a:pt x="349" y="55"/>
                    <a:pt x="349" y="55"/>
                  </a:cubicBezTo>
                  <a:cubicBezTo>
                    <a:pt x="349" y="55"/>
                    <a:pt x="344" y="43"/>
                    <a:pt x="336" y="43"/>
                  </a:cubicBezTo>
                  <a:cubicBezTo>
                    <a:pt x="328" y="43"/>
                    <a:pt x="318" y="46"/>
                    <a:pt x="318" y="46"/>
                  </a:cubicBezTo>
                  <a:cubicBezTo>
                    <a:pt x="308" y="30"/>
                    <a:pt x="308" y="30"/>
                    <a:pt x="308" y="30"/>
                  </a:cubicBezTo>
                  <a:cubicBezTo>
                    <a:pt x="293" y="33"/>
                    <a:pt x="293" y="33"/>
                    <a:pt x="293" y="33"/>
                  </a:cubicBezTo>
                  <a:cubicBezTo>
                    <a:pt x="285" y="21"/>
                    <a:pt x="285" y="21"/>
                    <a:pt x="285" y="21"/>
                  </a:cubicBezTo>
                  <a:cubicBezTo>
                    <a:pt x="246" y="21"/>
                    <a:pt x="246" y="21"/>
                    <a:pt x="246" y="21"/>
                  </a:cubicBezTo>
                  <a:cubicBezTo>
                    <a:pt x="245" y="1"/>
                    <a:pt x="245" y="1"/>
                    <a:pt x="245" y="1"/>
                  </a:cubicBezTo>
                  <a:cubicBezTo>
                    <a:pt x="236" y="0"/>
                    <a:pt x="218" y="0"/>
                    <a:pt x="205" y="5"/>
                  </a:cubicBezTo>
                  <a:cubicBezTo>
                    <a:pt x="188" y="11"/>
                    <a:pt x="170" y="25"/>
                    <a:pt x="170" y="25"/>
                  </a:cubicBezTo>
                  <a:cubicBezTo>
                    <a:pt x="170" y="25"/>
                    <a:pt x="173" y="48"/>
                    <a:pt x="172" y="49"/>
                  </a:cubicBezTo>
                  <a:cubicBezTo>
                    <a:pt x="171" y="50"/>
                    <a:pt x="132" y="61"/>
                    <a:pt x="125" y="68"/>
                  </a:cubicBezTo>
                  <a:cubicBezTo>
                    <a:pt x="118" y="75"/>
                    <a:pt x="116" y="91"/>
                    <a:pt x="116" y="91"/>
                  </a:cubicBezTo>
                  <a:cubicBezTo>
                    <a:pt x="116" y="91"/>
                    <a:pt x="95" y="118"/>
                    <a:pt x="77" y="127"/>
                  </a:cubicBezTo>
                  <a:cubicBezTo>
                    <a:pt x="59" y="136"/>
                    <a:pt x="58" y="127"/>
                    <a:pt x="51" y="121"/>
                  </a:cubicBezTo>
                  <a:cubicBezTo>
                    <a:pt x="44" y="115"/>
                    <a:pt x="42" y="127"/>
                    <a:pt x="38" y="127"/>
                  </a:cubicBezTo>
                  <a:cubicBezTo>
                    <a:pt x="34" y="127"/>
                    <a:pt x="28" y="121"/>
                    <a:pt x="26" y="117"/>
                  </a:cubicBezTo>
                  <a:cubicBezTo>
                    <a:pt x="24" y="113"/>
                    <a:pt x="0" y="117"/>
                    <a:pt x="0" y="117"/>
                  </a:cubicBezTo>
                  <a:cubicBezTo>
                    <a:pt x="2" y="127"/>
                    <a:pt x="2" y="127"/>
                    <a:pt x="2" y="127"/>
                  </a:cubicBezTo>
                  <a:lnTo>
                    <a:pt x="11" y="136"/>
                  </a:ln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75" name="Freeform 98"/>
            <p:cNvSpPr>
              <a:spLocks/>
            </p:cNvSpPr>
            <p:nvPr/>
          </p:nvSpPr>
          <p:spPr bwMode="auto">
            <a:xfrm>
              <a:off x="4512469" y="3869531"/>
              <a:ext cx="182166" cy="191691"/>
            </a:xfrm>
            <a:custGeom>
              <a:avLst/>
              <a:gdLst>
                <a:gd name="T0" fmla="*/ 0 w 433"/>
                <a:gd name="T1" fmla="*/ 2147483647 h 490"/>
                <a:gd name="T2" fmla="*/ 2147483647 w 433"/>
                <a:gd name="T3" fmla="*/ 2147483647 h 490"/>
                <a:gd name="T4" fmla="*/ 2147483647 w 433"/>
                <a:gd name="T5" fmla="*/ 2147483647 h 490"/>
                <a:gd name="T6" fmla="*/ 2147483647 w 433"/>
                <a:gd name="T7" fmla="*/ 2147483647 h 490"/>
                <a:gd name="T8" fmla="*/ 2147483647 w 433"/>
                <a:gd name="T9" fmla="*/ 2147483647 h 490"/>
                <a:gd name="T10" fmla="*/ 2147483647 w 433"/>
                <a:gd name="T11" fmla="*/ 2147483647 h 490"/>
                <a:gd name="T12" fmla="*/ 2147483647 w 433"/>
                <a:gd name="T13" fmla="*/ 2147483647 h 490"/>
                <a:gd name="T14" fmla="*/ 2147483647 w 433"/>
                <a:gd name="T15" fmla="*/ 2147483647 h 490"/>
                <a:gd name="T16" fmla="*/ 2147483647 w 433"/>
                <a:gd name="T17" fmla="*/ 2147483647 h 490"/>
                <a:gd name="T18" fmla="*/ 2147483647 w 433"/>
                <a:gd name="T19" fmla="*/ 2147483647 h 490"/>
                <a:gd name="T20" fmla="*/ 2147483647 w 433"/>
                <a:gd name="T21" fmla="*/ 2147483647 h 490"/>
                <a:gd name="T22" fmla="*/ 2147483647 w 433"/>
                <a:gd name="T23" fmla="*/ 2147483647 h 490"/>
                <a:gd name="T24" fmla="*/ 2147483647 w 433"/>
                <a:gd name="T25" fmla="*/ 2147483647 h 490"/>
                <a:gd name="T26" fmla="*/ 2147483647 w 433"/>
                <a:gd name="T27" fmla="*/ 2147483647 h 490"/>
                <a:gd name="T28" fmla="*/ 2147483647 w 433"/>
                <a:gd name="T29" fmla="*/ 2147483647 h 490"/>
                <a:gd name="T30" fmla="*/ 2147483647 w 433"/>
                <a:gd name="T31" fmla="*/ 2147483647 h 490"/>
                <a:gd name="T32" fmla="*/ 2147483647 w 433"/>
                <a:gd name="T33" fmla="*/ 2147483647 h 490"/>
                <a:gd name="T34" fmla="*/ 2147483647 w 433"/>
                <a:gd name="T35" fmla="*/ 2147483647 h 490"/>
                <a:gd name="T36" fmla="*/ 2147483647 w 433"/>
                <a:gd name="T37" fmla="*/ 2147483647 h 490"/>
                <a:gd name="T38" fmla="*/ 2147483647 w 433"/>
                <a:gd name="T39" fmla="*/ 2147483647 h 490"/>
                <a:gd name="T40" fmla="*/ 2147483647 w 433"/>
                <a:gd name="T41" fmla="*/ 2147483647 h 490"/>
                <a:gd name="T42" fmla="*/ 2147483647 w 433"/>
                <a:gd name="T43" fmla="*/ 2147483647 h 490"/>
                <a:gd name="T44" fmla="*/ 2147483647 w 433"/>
                <a:gd name="T45" fmla="*/ 2147483647 h 490"/>
                <a:gd name="T46" fmla="*/ 2147483647 w 433"/>
                <a:gd name="T47" fmla="*/ 2147483647 h 490"/>
                <a:gd name="T48" fmla="*/ 2147483647 w 433"/>
                <a:gd name="T49" fmla="*/ 2147483647 h 490"/>
                <a:gd name="T50" fmla="*/ 2147483647 w 433"/>
                <a:gd name="T51" fmla="*/ 2147483647 h 490"/>
                <a:gd name="T52" fmla="*/ 2147483647 w 433"/>
                <a:gd name="T53" fmla="*/ 2147483647 h 490"/>
                <a:gd name="T54" fmla="*/ 2147483647 w 433"/>
                <a:gd name="T55" fmla="*/ 2147483647 h 490"/>
                <a:gd name="T56" fmla="*/ 2147483647 w 433"/>
                <a:gd name="T57" fmla="*/ 2147483647 h 490"/>
                <a:gd name="T58" fmla="*/ 2147483647 w 433"/>
                <a:gd name="T59" fmla="*/ 2147483647 h 490"/>
                <a:gd name="T60" fmla="*/ 2147483647 w 433"/>
                <a:gd name="T61" fmla="*/ 2147483647 h 490"/>
                <a:gd name="T62" fmla="*/ 2147483647 w 433"/>
                <a:gd name="T63" fmla="*/ 2147483647 h 490"/>
                <a:gd name="T64" fmla="*/ 2147483647 w 433"/>
                <a:gd name="T65" fmla="*/ 2147483647 h 490"/>
                <a:gd name="T66" fmla="*/ 2147483647 w 433"/>
                <a:gd name="T67" fmla="*/ 2147483647 h 490"/>
                <a:gd name="T68" fmla="*/ 2147483647 w 433"/>
                <a:gd name="T69" fmla="*/ 2147483647 h 490"/>
                <a:gd name="T70" fmla="*/ 2147483647 w 433"/>
                <a:gd name="T71" fmla="*/ 2147483647 h 490"/>
                <a:gd name="T72" fmla="*/ 2147483647 w 433"/>
                <a:gd name="T73" fmla="*/ 2147483647 h 490"/>
                <a:gd name="T74" fmla="*/ 2147483647 w 433"/>
                <a:gd name="T75" fmla="*/ 2147483647 h 490"/>
                <a:gd name="T76" fmla="*/ 2147483647 w 433"/>
                <a:gd name="T77" fmla="*/ 2147483647 h 490"/>
                <a:gd name="T78" fmla="*/ 2147483647 w 433"/>
                <a:gd name="T79" fmla="*/ 2147483647 h 490"/>
                <a:gd name="T80" fmla="*/ 2147483647 w 433"/>
                <a:gd name="T81" fmla="*/ 2147483647 h 490"/>
                <a:gd name="T82" fmla="*/ 2147483647 w 433"/>
                <a:gd name="T83" fmla="*/ 2147483647 h 490"/>
                <a:gd name="T84" fmla="*/ 2147483647 w 433"/>
                <a:gd name="T85" fmla="*/ 2147483647 h 490"/>
                <a:gd name="T86" fmla="*/ 2147483647 w 433"/>
                <a:gd name="T87" fmla="*/ 2147483647 h 490"/>
                <a:gd name="T88" fmla="*/ 2147483647 w 433"/>
                <a:gd name="T89" fmla="*/ 0 h 490"/>
                <a:gd name="T90" fmla="*/ 2147483647 w 433"/>
                <a:gd name="T91" fmla="*/ 2147483647 h 490"/>
                <a:gd name="T92" fmla="*/ 2147483647 w 433"/>
                <a:gd name="T93" fmla="*/ 2147483647 h 490"/>
                <a:gd name="T94" fmla="*/ 2147483647 w 433"/>
                <a:gd name="T95" fmla="*/ 2147483647 h 490"/>
                <a:gd name="T96" fmla="*/ 2147483647 w 433"/>
                <a:gd name="T97" fmla="*/ 2147483647 h 490"/>
                <a:gd name="T98" fmla="*/ 2147483647 w 433"/>
                <a:gd name="T99" fmla="*/ 2147483647 h 490"/>
                <a:gd name="T100" fmla="*/ 2147483647 w 433"/>
                <a:gd name="T101" fmla="*/ 2147483647 h 490"/>
                <a:gd name="T102" fmla="*/ 2147483647 w 433"/>
                <a:gd name="T103" fmla="*/ 2147483647 h 490"/>
                <a:gd name="T104" fmla="*/ 2147483647 w 433"/>
                <a:gd name="T105" fmla="*/ 2147483647 h 490"/>
                <a:gd name="T106" fmla="*/ 2147483647 w 433"/>
                <a:gd name="T107" fmla="*/ 2147483647 h 490"/>
                <a:gd name="T108" fmla="*/ 2147483647 w 433"/>
                <a:gd name="T109" fmla="*/ 2147483647 h 490"/>
                <a:gd name="T110" fmla="*/ 2147483647 w 433"/>
                <a:gd name="T111" fmla="*/ 2147483647 h 490"/>
                <a:gd name="T112" fmla="*/ 2147483647 w 433"/>
                <a:gd name="T113" fmla="*/ 2147483647 h 490"/>
                <a:gd name="T114" fmla="*/ 2147483647 w 433"/>
                <a:gd name="T115" fmla="*/ 2147483647 h 490"/>
                <a:gd name="T116" fmla="*/ 2147483647 w 433"/>
                <a:gd name="T117" fmla="*/ 2147483647 h 490"/>
                <a:gd name="T118" fmla="*/ 0 w 433"/>
                <a:gd name="T119" fmla="*/ 2147483647 h 49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433"/>
                <a:gd name="T181" fmla="*/ 0 h 490"/>
                <a:gd name="T182" fmla="*/ 433 w 433"/>
                <a:gd name="T183" fmla="*/ 490 h 49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433" h="490">
                  <a:moveTo>
                    <a:pt x="0" y="377"/>
                  </a:moveTo>
                  <a:cubicBezTo>
                    <a:pt x="9" y="381"/>
                    <a:pt x="18" y="386"/>
                    <a:pt x="22" y="394"/>
                  </a:cubicBezTo>
                  <a:cubicBezTo>
                    <a:pt x="31" y="413"/>
                    <a:pt x="30" y="423"/>
                    <a:pt x="30" y="423"/>
                  </a:cubicBezTo>
                  <a:cubicBezTo>
                    <a:pt x="30" y="423"/>
                    <a:pt x="39" y="434"/>
                    <a:pt x="37" y="443"/>
                  </a:cubicBezTo>
                  <a:cubicBezTo>
                    <a:pt x="35" y="452"/>
                    <a:pt x="27" y="465"/>
                    <a:pt x="27" y="465"/>
                  </a:cubicBezTo>
                  <a:cubicBezTo>
                    <a:pt x="27" y="465"/>
                    <a:pt x="22" y="484"/>
                    <a:pt x="27" y="487"/>
                  </a:cubicBezTo>
                  <a:cubicBezTo>
                    <a:pt x="32" y="490"/>
                    <a:pt x="78" y="485"/>
                    <a:pt x="78" y="485"/>
                  </a:cubicBezTo>
                  <a:cubicBezTo>
                    <a:pt x="78" y="485"/>
                    <a:pt x="79" y="474"/>
                    <a:pt x="83" y="473"/>
                  </a:cubicBezTo>
                  <a:cubicBezTo>
                    <a:pt x="87" y="472"/>
                    <a:pt x="97" y="474"/>
                    <a:pt x="97" y="474"/>
                  </a:cubicBezTo>
                  <a:cubicBezTo>
                    <a:pt x="97" y="474"/>
                    <a:pt x="99" y="457"/>
                    <a:pt x="106" y="454"/>
                  </a:cubicBezTo>
                  <a:cubicBezTo>
                    <a:pt x="113" y="451"/>
                    <a:pt x="124" y="453"/>
                    <a:pt x="124" y="446"/>
                  </a:cubicBezTo>
                  <a:cubicBezTo>
                    <a:pt x="124" y="439"/>
                    <a:pt x="129" y="401"/>
                    <a:pt x="142" y="401"/>
                  </a:cubicBezTo>
                  <a:cubicBezTo>
                    <a:pt x="155" y="401"/>
                    <a:pt x="171" y="413"/>
                    <a:pt x="171" y="413"/>
                  </a:cubicBezTo>
                  <a:cubicBezTo>
                    <a:pt x="181" y="423"/>
                    <a:pt x="181" y="423"/>
                    <a:pt x="181" y="423"/>
                  </a:cubicBezTo>
                  <a:cubicBezTo>
                    <a:pt x="198" y="424"/>
                    <a:pt x="198" y="424"/>
                    <a:pt x="198" y="424"/>
                  </a:cubicBezTo>
                  <a:cubicBezTo>
                    <a:pt x="198" y="424"/>
                    <a:pt x="213" y="435"/>
                    <a:pt x="223" y="433"/>
                  </a:cubicBezTo>
                  <a:cubicBezTo>
                    <a:pt x="233" y="431"/>
                    <a:pt x="236" y="426"/>
                    <a:pt x="236" y="426"/>
                  </a:cubicBezTo>
                  <a:cubicBezTo>
                    <a:pt x="236" y="426"/>
                    <a:pt x="244" y="433"/>
                    <a:pt x="255" y="426"/>
                  </a:cubicBezTo>
                  <a:cubicBezTo>
                    <a:pt x="266" y="419"/>
                    <a:pt x="270" y="386"/>
                    <a:pt x="270" y="386"/>
                  </a:cubicBezTo>
                  <a:cubicBezTo>
                    <a:pt x="284" y="374"/>
                    <a:pt x="284" y="374"/>
                    <a:pt x="284" y="374"/>
                  </a:cubicBezTo>
                  <a:cubicBezTo>
                    <a:pt x="295" y="371"/>
                    <a:pt x="295" y="371"/>
                    <a:pt x="295" y="371"/>
                  </a:cubicBezTo>
                  <a:cubicBezTo>
                    <a:pt x="295" y="371"/>
                    <a:pt x="318" y="353"/>
                    <a:pt x="318" y="347"/>
                  </a:cubicBezTo>
                  <a:cubicBezTo>
                    <a:pt x="318" y="341"/>
                    <a:pt x="319" y="318"/>
                    <a:pt x="329" y="311"/>
                  </a:cubicBezTo>
                  <a:cubicBezTo>
                    <a:pt x="339" y="304"/>
                    <a:pt x="342" y="305"/>
                    <a:pt x="353" y="298"/>
                  </a:cubicBezTo>
                  <a:cubicBezTo>
                    <a:pt x="364" y="291"/>
                    <a:pt x="378" y="265"/>
                    <a:pt x="383" y="259"/>
                  </a:cubicBezTo>
                  <a:cubicBezTo>
                    <a:pt x="388" y="253"/>
                    <a:pt x="412" y="252"/>
                    <a:pt x="412" y="252"/>
                  </a:cubicBezTo>
                  <a:cubicBezTo>
                    <a:pt x="420" y="236"/>
                    <a:pt x="420" y="236"/>
                    <a:pt x="420" y="236"/>
                  </a:cubicBezTo>
                  <a:cubicBezTo>
                    <a:pt x="433" y="235"/>
                    <a:pt x="433" y="235"/>
                    <a:pt x="433" y="235"/>
                  </a:cubicBezTo>
                  <a:cubicBezTo>
                    <a:pt x="430" y="228"/>
                    <a:pt x="424" y="214"/>
                    <a:pt x="414" y="210"/>
                  </a:cubicBezTo>
                  <a:cubicBezTo>
                    <a:pt x="401" y="205"/>
                    <a:pt x="375" y="202"/>
                    <a:pt x="375" y="202"/>
                  </a:cubicBezTo>
                  <a:cubicBezTo>
                    <a:pt x="375" y="202"/>
                    <a:pt x="375" y="194"/>
                    <a:pt x="375" y="187"/>
                  </a:cubicBezTo>
                  <a:cubicBezTo>
                    <a:pt x="375" y="180"/>
                    <a:pt x="363" y="182"/>
                    <a:pt x="363" y="182"/>
                  </a:cubicBezTo>
                  <a:cubicBezTo>
                    <a:pt x="363" y="164"/>
                    <a:pt x="363" y="164"/>
                    <a:pt x="363" y="164"/>
                  </a:cubicBezTo>
                  <a:cubicBezTo>
                    <a:pt x="367" y="159"/>
                    <a:pt x="367" y="159"/>
                    <a:pt x="367" y="159"/>
                  </a:cubicBezTo>
                  <a:cubicBezTo>
                    <a:pt x="365" y="144"/>
                    <a:pt x="365" y="144"/>
                    <a:pt x="365" y="144"/>
                  </a:cubicBezTo>
                  <a:cubicBezTo>
                    <a:pt x="344" y="143"/>
                    <a:pt x="344" y="143"/>
                    <a:pt x="344" y="143"/>
                  </a:cubicBezTo>
                  <a:cubicBezTo>
                    <a:pt x="344" y="143"/>
                    <a:pt x="345" y="128"/>
                    <a:pt x="343" y="121"/>
                  </a:cubicBezTo>
                  <a:cubicBezTo>
                    <a:pt x="341" y="114"/>
                    <a:pt x="323" y="117"/>
                    <a:pt x="323" y="117"/>
                  </a:cubicBezTo>
                  <a:cubicBezTo>
                    <a:pt x="323" y="117"/>
                    <a:pt x="302" y="105"/>
                    <a:pt x="295" y="96"/>
                  </a:cubicBezTo>
                  <a:cubicBezTo>
                    <a:pt x="288" y="87"/>
                    <a:pt x="286" y="64"/>
                    <a:pt x="286" y="64"/>
                  </a:cubicBezTo>
                  <a:cubicBezTo>
                    <a:pt x="286" y="64"/>
                    <a:pt x="280" y="53"/>
                    <a:pt x="276" y="43"/>
                  </a:cubicBezTo>
                  <a:cubicBezTo>
                    <a:pt x="272" y="33"/>
                    <a:pt x="264" y="39"/>
                    <a:pt x="264" y="39"/>
                  </a:cubicBezTo>
                  <a:cubicBezTo>
                    <a:pt x="264" y="19"/>
                    <a:pt x="264" y="19"/>
                    <a:pt x="264" y="19"/>
                  </a:cubicBezTo>
                  <a:cubicBezTo>
                    <a:pt x="255" y="10"/>
                    <a:pt x="255" y="10"/>
                    <a:pt x="255" y="10"/>
                  </a:cubicBezTo>
                  <a:cubicBezTo>
                    <a:pt x="253" y="0"/>
                    <a:pt x="253" y="0"/>
                    <a:pt x="253" y="0"/>
                  </a:cubicBezTo>
                  <a:cubicBezTo>
                    <a:pt x="230" y="2"/>
                    <a:pt x="230" y="2"/>
                    <a:pt x="230" y="2"/>
                  </a:cubicBezTo>
                  <a:cubicBezTo>
                    <a:pt x="219" y="10"/>
                    <a:pt x="219" y="10"/>
                    <a:pt x="219" y="10"/>
                  </a:cubicBezTo>
                  <a:cubicBezTo>
                    <a:pt x="211" y="10"/>
                    <a:pt x="211" y="10"/>
                    <a:pt x="211" y="10"/>
                  </a:cubicBezTo>
                  <a:cubicBezTo>
                    <a:pt x="211" y="10"/>
                    <a:pt x="201" y="12"/>
                    <a:pt x="195" y="18"/>
                  </a:cubicBezTo>
                  <a:cubicBezTo>
                    <a:pt x="190" y="23"/>
                    <a:pt x="180" y="36"/>
                    <a:pt x="177" y="37"/>
                  </a:cubicBezTo>
                  <a:cubicBezTo>
                    <a:pt x="174" y="38"/>
                    <a:pt x="172" y="24"/>
                    <a:pt x="172" y="24"/>
                  </a:cubicBezTo>
                  <a:cubicBezTo>
                    <a:pt x="166" y="24"/>
                    <a:pt x="166" y="24"/>
                    <a:pt x="166" y="24"/>
                  </a:cubicBezTo>
                  <a:cubicBezTo>
                    <a:pt x="166" y="24"/>
                    <a:pt x="168" y="10"/>
                    <a:pt x="159" y="10"/>
                  </a:cubicBezTo>
                  <a:cubicBezTo>
                    <a:pt x="151" y="10"/>
                    <a:pt x="135" y="18"/>
                    <a:pt x="114" y="20"/>
                  </a:cubicBezTo>
                  <a:cubicBezTo>
                    <a:pt x="92" y="23"/>
                    <a:pt x="53" y="26"/>
                    <a:pt x="53" y="26"/>
                  </a:cubicBezTo>
                  <a:cubicBezTo>
                    <a:pt x="53" y="143"/>
                    <a:pt x="53" y="143"/>
                    <a:pt x="53" y="143"/>
                  </a:cubicBezTo>
                  <a:cubicBezTo>
                    <a:pt x="49" y="147"/>
                    <a:pt x="49" y="147"/>
                    <a:pt x="49" y="147"/>
                  </a:cubicBezTo>
                  <a:cubicBezTo>
                    <a:pt x="50" y="228"/>
                    <a:pt x="50" y="228"/>
                    <a:pt x="50" y="228"/>
                  </a:cubicBezTo>
                  <a:cubicBezTo>
                    <a:pt x="2" y="228"/>
                    <a:pt x="2" y="228"/>
                    <a:pt x="2" y="228"/>
                  </a:cubicBezTo>
                  <a:lnTo>
                    <a:pt x="0" y="377"/>
                  </a:ln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76" name="Freeform 99"/>
            <p:cNvSpPr>
              <a:spLocks/>
            </p:cNvSpPr>
            <p:nvPr/>
          </p:nvSpPr>
          <p:spPr bwMode="auto">
            <a:xfrm>
              <a:off x="4936332" y="3244454"/>
              <a:ext cx="202406" cy="286940"/>
            </a:xfrm>
            <a:custGeom>
              <a:avLst/>
              <a:gdLst>
                <a:gd name="T0" fmla="*/ 2147483647 w 480"/>
                <a:gd name="T1" fmla="*/ 2147483647 h 739"/>
                <a:gd name="T2" fmla="*/ 2147483647 w 480"/>
                <a:gd name="T3" fmla="*/ 2147483647 h 739"/>
                <a:gd name="T4" fmla="*/ 2147483647 w 480"/>
                <a:gd name="T5" fmla="*/ 2147483647 h 739"/>
                <a:gd name="T6" fmla="*/ 2147483647 w 480"/>
                <a:gd name="T7" fmla="*/ 2147483647 h 739"/>
                <a:gd name="T8" fmla="*/ 2147483647 w 480"/>
                <a:gd name="T9" fmla="*/ 2147483647 h 739"/>
                <a:gd name="T10" fmla="*/ 2147483647 w 480"/>
                <a:gd name="T11" fmla="*/ 2147483647 h 739"/>
                <a:gd name="T12" fmla="*/ 2147483647 w 480"/>
                <a:gd name="T13" fmla="*/ 2147483647 h 739"/>
                <a:gd name="T14" fmla="*/ 2147483647 w 480"/>
                <a:gd name="T15" fmla="*/ 2147483647 h 739"/>
                <a:gd name="T16" fmla="*/ 2147483647 w 480"/>
                <a:gd name="T17" fmla="*/ 2147483647 h 739"/>
                <a:gd name="T18" fmla="*/ 2147483647 w 480"/>
                <a:gd name="T19" fmla="*/ 2147483647 h 739"/>
                <a:gd name="T20" fmla="*/ 2147483647 w 480"/>
                <a:gd name="T21" fmla="*/ 2147483647 h 739"/>
                <a:gd name="T22" fmla="*/ 2147483647 w 480"/>
                <a:gd name="T23" fmla="*/ 2147483647 h 739"/>
                <a:gd name="T24" fmla="*/ 2147483647 w 480"/>
                <a:gd name="T25" fmla="*/ 2147483647 h 739"/>
                <a:gd name="T26" fmla="*/ 2147483647 w 480"/>
                <a:gd name="T27" fmla="*/ 2147483647 h 739"/>
                <a:gd name="T28" fmla="*/ 2147483647 w 480"/>
                <a:gd name="T29" fmla="*/ 2147483647 h 739"/>
                <a:gd name="T30" fmla="*/ 2147483647 w 480"/>
                <a:gd name="T31" fmla="*/ 2147483647 h 739"/>
                <a:gd name="T32" fmla="*/ 2147483647 w 480"/>
                <a:gd name="T33" fmla="*/ 2147483647 h 739"/>
                <a:gd name="T34" fmla="*/ 2147483647 w 480"/>
                <a:gd name="T35" fmla="*/ 2147483647 h 739"/>
                <a:gd name="T36" fmla="*/ 0 w 480"/>
                <a:gd name="T37" fmla="*/ 2147483647 h 739"/>
                <a:gd name="T38" fmla="*/ 2147483647 w 480"/>
                <a:gd name="T39" fmla="*/ 2147483647 h 739"/>
                <a:gd name="T40" fmla="*/ 2147483647 w 480"/>
                <a:gd name="T41" fmla="*/ 2147483647 h 739"/>
                <a:gd name="T42" fmla="*/ 2147483647 w 480"/>
                <a:gd name="T43" fmla="*/ 2147483647 h 739"/>
                <a:gd name="T44" fmla="*/ 2147483647 w 480"/>
                <a:gd name="T45" fmla="*/ 2147483647 h 739"/>
                <a:gd name="T46" fmla="*/ 2147483647 w 480"/>
                <a:gd name="T47" fmla="*/ 2147483647 h 739"/>
                <a:gd name="T48" fmla="*/ 2147483647 w 480"/>
                <a:gd name="T49" fmla="*/ 2147483647 h 739"/>
                <a:gd name="T50" fmla="*/ 2147483647 w 480"/>
                <a:gd name="T51" fmla="*/ 2147483647 h 739"/>
                <a:gd name="T52" fmla="*/ 2147483647 w 480"/>
                <a:gd name="T53" fmla="*/ 2147483647 h 739"/>
                <a:gd name="T54" fmla="*/ 2147483647 w 480"/>
                <a:gd name="T55" fmla="*/ 2147483647 h 739"/>
                <a:gd name="T56" fmla="*/ 2147483647 w 480"/>
                <a:gd name="T57" fmla="*/ 2147483647 h 739"/>
                <a:gd name="T58" fmla="*/ 2147483647 w 480"/>
                <a:gd name="T59" fmla="*/ 2147483647 h 739"/>
                <a:gd name="T60" fmla="*/ 2147483647 w 480"/>
                <a:gd name="T61" fmla="*/ 2147483647 h 739"/>
                <a:gd name="T62" fmla="*/ 2147483647 w 480"/>
                <a:gd name="T63" fmla="*/ 2147483647 h 739"/>
                <a:gd name="T64" fmla="*/ 2147483647 w 480"/>
                <a:gd name="T65" fmla="*/ 2147483647 h 739"/>
                <a:gd name="T66" fmla="*/ 2147483647 w 480"/>
                <a:gd name="T67" fmla="*/ 2147483647 h 739"/>
                <a:gd name="T68" fmla="*/ 2147483647 w 480"/>
                <a:gd name="T69" fmla="*/ 2147483647 h 739"/>
                <a:gd name="T70" fmla="*/ 2147483647 w 480"/>
                <a:gd name="T71" fmla="*/ 2147483647 h 739"/>
                <a:gd name="T72" fmla="*/ 2147483647 w 480"/>
                <a:gd name="T73" fmla="*/ 2147483647 h 739"/>
                <a:gd name="T74" fmla="*/ 2147483647 w 480"/>
                <a:gd name="T75" fmla="*/ 2147483647 h 739"/>
                <a:gd name="T76" fmla="*/ 2147483647 w 480"/>
                <a:gd name="T77" fmla="*/ 2147483647 h 739"/>
                <a:gd name="T78" fmla="*/ 2147483647 w 480"/>
                <a:gd name="T79" fmla="*/ 0 h 739"/>
                <a:gd name="T80" fmla="*/ 2147483647 w 480"/>
                <a:gd name="T81" fmla="*/ 2147483647 h 739"/>
                <a:gd name="T82" fmla="*/ 2147483647 w 480"/>
                <a:gd name="T83" fmla="*/ 2147483647 h 739"/>
                <a:gd name="T84" fmla="*/ 2147483647 w 480"/>
                <a:gd name="T85" fmla="*/ 2147483647 h 739"/>
                <a:gd name="T86" fmla="*/ 2147483647 w 480"/>
                <a:gd name="T87" fmla="*/ 2147483647 h 739"/>
                <a:gd name="T88" fmla="*/ 2147483647 w 480"/>
                <a:gd name="T89" fmla="*/ 2147483647 h 739"/>
                <a:gd name="T90" fmla="*/ 2147483647 w 480"/>
                <a:gd name="T91" fmla="*/ 2147483647 h 739"/>
                <a:gd name="T92" fmla="*/ 2147483647 w 480"/>
                <a:gd name="T93" fmla="*/ 2147483647 h 739"/>
                <a:gd name="T94" fmla="*/ 2147483647 w 480"/>
                <a:gd name="T95" fmla="*/ 2147483647 h 739"/>
                <a:gd name="T96" fmla="*/ 2147483647 w 480"/>
                <a:gd name="T97" fmla="*/ 2147483647 h 739"/>
                <a:gd name="T98" fmla="*/ 2147483647 w 480"/>
                <a:gd name="T99" fmla="*/ 2147483647 h 739"/>
                <a:gd name="T100" fmla="*/ 2147483647 w 480"/>
                <a:gd name="T101" fmla="*/ 2147483647 h 739"/>
                <a:gd name="T102" fmla="*/ 2147483647 w 480"/>
                <a:gd name="T103" fmla="*/ 2147483647 h 739"/>
                <a:gd name="T104" fmla="*/ 2147483647 w 480"/>
                <a:gd name="T105" fmla="*/ 2147483647 h 739"/>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480"/>
                <a:gd name="T160" fmla="*/ 0 h 739"/>
                <a:gd name="T161" fmla="*/ 480 w 480"/>
                <a:gd name="T162" fmla="*/ 739 h 739"/>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480" h="739">
                  <a:moveTo>
                    <a:pt x="70" y="77"/>
                  </a:moveTo>
                  <a:cubicBezTo>
                    <a:pt x="79" y="85"/>
                    <a:pt x="79" y="85"/>
                    <a:pt x="79" y="85"/>
                  </a:cubicBezTo>
                  <a:cubicBezTo>
                    <a:pt x="78" y="93"/>
                    <a:pt x="78" y="93"/>
                    <a:pt x="78" y="93"/>
                  </a:cubicBezTo>
                  <a:cubicBezTo>
                    <a:pt x="78" y="93"/>
                    <a:pt x="91" y="109"/>
                    <a:pt x="97" y="117"/>
                  </a:cubicBezTo>
                  <a:cubicBezTo>
                    <a:pt x="103" y="125"/>
                    <a:pt x="107" y="142"/>
                    <a:pt x="107" y="142"/>
                  </a:cubicBezTo>
                  <a:cubicBezTo>
                    <a:pt x="122" y="142"/>
                    <a:pt x="122" y="142"/>
                    <a:pt x="122" y="142"/>
                  </a:cubicBezTo>
                  <a:cubicBezTo>
                    <a:pt x="122" y="142"/>
                    <a:pt x="132" y="159"/>
                    <a:pt x="143" y="167"/>
                  </a:cubicBezTo>
                  <a:cubicBezTo>
                    <a:pt x="154" y="175"/>
                    <a:pt x="206" y="188"/>
                    <a:pt x="225" y="194"/>
                  </a:cubicBezTo>
                  <a:cubicBezTo>
                    <a:pt x="244" y="200"/>
                    <a:pt x="277" y="220"/>
                    <a:pt x="277" y="220"/>
                  </a:cubicBezTo>
                  <a:cubicBezTo>
                    <a:pt x="325" y="217"/>
                    <a:pt x="325" y="217"/>
                    <a:pt x="325" y="217"/>
                  </a:cubicBezTo>
                  <a:cubicBezTo>
                    <a:pt x="185" y="382"/>
                    <a:pt x="185" y="382"/>
                    <a:pt x="185" y="382"/>
                  </a:cubicBezTo>
                  <a:cubicBezTo>
                    <a:pt x="185" y="382"/>
                    <a:pt x="137" y="380"/>
                    <a:pt x="129" y="382"/>
                  </a:cubicBezTo>
                  <a:cubicBezTo>
                    <a:pt x="121" y="384"/>
                    <a:pt x="96" y="396"/>
                    <a:pt x="96" y="396"/>
                  </a:cubicBezTo>
                  <a:cubicBezTo>
                    <a:pt x="96" y="396"/>
                    <a:pt x="95" y="408"/>
                    <a:pt x="89" y="414"/>
                  </a:cubicBezTo>
                  <a:cubicBezTo>
                    <a:pt x="83" y="420"/>
                    <a:pt x="58" y="418"/>
                    <a:pt x="50" y="421"/>
                  </a:cubicBezTo>
                  <a:cubicBezTo>
                    <a:pt x="42" y="424"/>
                    <a:pt x="42" y="435"/>
                    <a:pt x="42" y="435"/>
                  </a:cubicBezTo>
                  <a:cubicBezTo>
                    <a:pt x="42" y="435"/>
                    <a:pt x="29" y="463"/>
                    <a:pt x="22" y="471"/>
                  </a:cubicBezTo>
                  <a:cubicBezTo>
                    <a:pt x="15" y="479"/>
                    <a:pt x="1" y="492"/>
                    <a:pt x="1" y="492"/>
                  </a:cubicBezTo>
                  <a:cubicBezTo>
                    <a:pt x="0" y="695"/>
                    <a:pt x="0" y="695"/>
                    <a:pt x="0" y="695"/>
                  </a:cubicBezTo>
                  <a:cubicBezTo>
                    <a:pt x="28" y="735"/>
                    <a:pt x="28" y="735"/>
                    <a:pt x="28" y="735"/>
                  </a:cubicBezTo>
                  <a:cubicBezTo>
                    <a:pt x="27" y="737"/>
                    <a:pt x="27" y="738"/>
                    <a:pt x="26" y="739"/>
                  </a:cubicBezTo>
                  <a:cubicBezTo>
                    <a:pt x="26" y="739"/>
                    <a:pt x="26" y="739"/>
                    <a:pt x="26" y="739"/>
                  </a:cubicBezTo>
                  <a:cubicBezTo>
                    <a:pt x="35" y="722"/>
                    <a:pt x="52" y="690"/>
                    <a:pt x="58" y="680"/>
                  </a:cubicBezTo>
                  <a:cubicBezTo>
                    <a:pt x="65" y="669"/>
                    <a:pt x="97" y="654"/>
                    <a:pt x="100" y="639"/>
                  </a:cubicBezTo>
                  <a:cubicBezTo>
                    <a:pt x="103" y="624"/>
                    <a:pt x="146" y="586"/>
                    <a:pt x="157" y="573"/>
                  </a:cubicBezTo>
                  <a:cubicBezTo>
                    <a:pt x="168" y="560"/>
                    <a:pt x="202" y="541"/>
                    <a:pt x="210" y="536"/>
                  </a:cubicBezTo>
                  <a:cubicBezTo>
                    <a:pt x="218" y="531"/>
                    <a:pt x="275" y="484"/>
                    <a:pt x="281" y="473"/>
                  </a:cubicBezTo>
                  <a:cubicBezTo>
                    <a:pt x="287" y="462"/>
                    <a:pt x="331" y="413"/>
                    <a:pt x="335" y="399"/>
                  </a:cubicBezTo>
                  <a:cubicBezTo>
                    <a:pt x="339" y="385"/>
                    <a:pt x="364" y="339"/>
                    <a:pt x="370" y="334"/>
                  </a:cubicBezTo>
                  <a:cubicBezTo>
                    <a:pt x="376" y="329"/>
                    <a:pt x="384" y="316"/>
                    <a:pt x="384" y="308"/>
                  </a:cubicBezTo>
                  <a:cubicBezTo>
                    <a:pt x="384" y="300"/>
                    <a:pt x="390" y="271"/>
                    <a:pt x="397" y="262"/>
                  </a:cubicBezTo>
                  <a:cubicBezTo>
                    <a:pt x="404" y="253"/>
                    <a:pt x="417" y="241"/>
                    <a:pt x="417" y="228"/>
                  </a:cubicBezTo>
                  <a:cubicBezTo>
                    <a:pt x="417" y="215"/>
                    <a:pt x="427" y="205"/>
                    <a:pt x="427" y="205"/>
                  </a:cubicBezTo>
                  <a:cubicBezTo>
                    <a:pt x="440" y="169"/>
                    <a:pt x="440" y="169"/>
                    <a:pt x="440" y="169"/>
                  </a:cubicBezTo>
                  <a:cubicBezTo>
                    <a:pt x="440" y="169"/>
                    <a:pt x="457" y="173"/>
                    <a:pt x="457" y="147"/>
                  </a:cubicBezTo>
                  <a:cubicBezTo>
                    <a:pt x="457" y="121"/>
                    <a:pt x="457" y="93"/>
                    <a:pt x="457" y="93"/>
                  </a:cubicBezTo>
                  <a:cubicBezTo>
                    <a:pt x="471" y="84"/>
                    <a:pt x="471" y="84"/>
                    <a:pt x="471" y="84"/>
                  </a:cubicBezTo>
                  <a:cubicBezTo>
                    <a:pt x="467" y="38"/>
                    <a:pt x="467" y="38"/>
                    <a:pt x="467" y="38"/>
                  </a:cubicBezTo>
                  <a:cubicBezTo>
                    <a:pt x="467" y="38"/>
                    <a:pt x="480" y="14"/>
                    <a:pt x="474" y="8"/>
                  </a:cubicBezTo>
                  <a:cubicBezTo>
                    <a:pt x="468" y="2"/>
                    <a:pt x="447" y="0"/>
                    <a:pt x="447" y="0"/>
                  </a:cubicBezTo>
                  <a:cubicBezTo>
                    <a:pt x="447" y="0"/>
                    <a:pt x="439" y="14"/>
                    <a:pt x="432" y="21"/>
                  </a:cubicBezTo>
                  <a:cubicBezTo>
                    <a:pt x="425" y="28"/>
                    <a:pt x="388" y="37"/>
                    <a:pt x="382" y="37"/>
                  </a:cubicBezTo>
                  <a:cubicBezTo>
                    <a:pt x="376" y="37"/>
                    <a:pt x="355" y="31"/>
                    <a:pt x="345" y="35"/>
                  </a:cubicBezTo>
                  <a:cubicBezTo>
                    <a:pt x="335" y="39"/>
                    <a:pt x="322" y="54"/>
                    <a:pt x="318" y="54"/>
                  </a:cubicBezTo>
                  <a:cubicBezTo>
                    <a:pt x="314" y="54"/>
                    <a:pt x="304" y="42"/>
                    <a:pt x="296" y="43"/>
                  </a:cubicBezTo>
                  <a:cubicBezTo>
                    <a:pt x="288" y="44"/>
                    <a:pt x="261" y="72"/>
                    <a:pt x="252" y="73"/>
                  </a:cubicBezTo>
                  <a:cubicBezTo>
                    <a:pt x="243" y="74"/>
                    <a:pt x="235" y="58"/>
                    <a:pt x="221" y="62"/>
                  </a:cubicBezTo>
                  <a:cubicBezTo>
                    <a:pt x="207" y="66"/>
                    <a:pt x="189" y="83"/>
                    <a:pt x="181" y="84"/>
                  </a:cubicBezTo>
                  <a:cubicBezTo>
                    <a:pt x="173" y="85"/>
                    <a:pt x="141" y="85"/>
                    <a:pt x="141" y="85"/>
                  </a:cubicBezTo>
                  <a:cubicBezTo>
                    <a:pt x="141" y="85"/>
                    <a:pt x="111" y="58"/>
                    <a:pt x="111" y="48"/>
                  </a:cubicBezTo>
                  <a:cubicBezTo>
                    <a:pt x="111" y="40"/>
                    <a:pt x="102" y="36"/>
                    <a:pt x="99" y="35"/>
                  </a:cubicBezTo>
                  <a:cubicBezTo>
                    <a:pt x="84" y="55"/>
                    <a:pt x="84" y="55"/>
                    <a:pt x="84" y="55"/>
                  </a:cubicBezTo>
                  <a:lnTo>
                    <a:pt x="70" y="77"/>
                  </a:ln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77" name="Freeform 100"/>
            <p:cNvSpPr>
              <a:spLocks/>
            </p:cNvSpPr>
            <p:nvPr/>
          </p:nvSpPr>
          <p:spPr bwMode="auto">
            <a:xfrm>
              <a:off x="4947048" y="3228975"/>
              <a:ext cx="35719" cy="36910"/>
            </a:xfrm>
            <a:custGeom>
              <a:avLst/>
              <a:gdLst>
                <a:gd name="T0" fmla="*/ 2147483647 w 85"/>
                <a:gd name="T1" fmla="*/ 2147483647 h 95"/>
                <a:gd name="T2" fmla="*/ 2147483647 w 85"/>
                <a:gd name="T3" fmla="*/ 2147483647 h 95"/>
                <a:gd name="T4" fmla="*/ 2147483647 w 85"/>
                <a:gd name="T5" fmla="*/ 2147483647 h 95"/>
                <a:gd name="T6" fmla="*/ 0 w 85"/>
                <a:gd name="T7" fmla="*/ 2147483647 h 95"/>
                <a:gd name="T8" fmla="*/ 2147483647 w 85"/>
                <a:gd name="T9" fmla="*/ 2147483647 h 95"/>
                <a:gd name="T10" fmla="*/ 2147483647 w 85"/>
                <a:gd name="T11" fmla="*/ 2147483647 h 95"/>
                <a:gd name="T12" fmla="*/ 2147483647 w 85"/>
                <a:gd name="T13" fmla="*/ 2147483647 h 95"/>
                <a:gd name="T14" fmla="*/ 2147483647 w 85"/>
                <a:gd name="T15" fmla="*/ 2147483647 h 95"/>
                <a:gd name="T16" fmla="*/ 2147483647 w 85"/>
                <a:gd name="T17" fmla="*/ 2147483647 h 95"/>
                <a:gd name="T18" fmla="*/ 2147483647 w 85"/>
                <a:gd name="T19" fmla="*/ 2147483647 h 95"/>
                <a:gd name="T20" fmla="*/ 2147483647 w 85"/>
                <a:gd name="T21" fmla="*/ 2147483647 h 95"/>
                <a:gd name="T22" fmla="*/ 2147483647 w 85"/>
                <a:gd name="T23" fmla="*/ 2147483647 h 95"/>
                <a:gd name="T24" fmla="*/ 2147483647 w 85"/>
                <a:gd name="T25" fmla="*/ 2147483647 h 95"/>
                <a:gd name="T26" fmla="*/ 2147483647 w 85"/>
                <a:gd name="T27" fmla="*/ 2147483647 h 95"/>
                <a:gd name="T28" fmla="*/ 2147483647 w 85"/>
                <a:gd name="T29" fmla="*/ 0 h 95"/>
                <a:gd name="T30" fmla="*/ 2147483647 w 85"/>
                <a:gd name="T31" fmla="*/ 2147483647 h 95"/>
                <a:gd name="T32" fmla="*/ 2147483647 w 85"/>
                <a:gd name="T33" fmla="*/ 2147483647 h 9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5"/>
                <a:gd name="T52" fmla="*/ 0 h 95"/>
                <a:gd name="T53" fmla="*/ 85 w 85"/>
                <a:gd name="T54" fmla="*/ 95 h 9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5" h="95">
                  <a:moveTo>
                    <a:pt x="47" y="18"/>
                  </a:moveTo>
                  <a:cubicBezTo>
                    <a:pt x="31" y="8"/>
                    <a:pt x="31" y="8"/>
                    <a:pt x="31" y="8"/>
                  </a:cubicBezTo>
                  <a:cubicBezTo>
                    <a:pt x="13" y="47"/>
                    <a:pt x="13" y="47"/>
                    <a:pt x="13" y="47"/>
                  </a:cubicBezTo>
                  <a:cubicBezTo>
                    <a:pt x="0" y="56"/>
                    <a:pt x="0" y="56"/>
                    <a:pt x="0" y="56"/>
                  </a:cubicBezTo>
                  <a:cubicBezTo>
                    <a:pt x="0" y="56"/>
                    <a:pt x="3" y="93"/>
                    <a:pt x="11" y="94"/>
                  </a:cubicBezTo>
                  <a:cubicBezTo>
                    <a:pt x="19" y="95"/>
                    <a:pt x="36" y="91"/>
                    <a:pt x="36" y="91"/>
                  </a:cubicBezTo>
                  <a:cubicBezTo>
                    <a:pt x="36" y="91"/>
                    <a:pt x="39" y="83"/>
                    <a:pt x="46" y="84"/>
                  </a:cubicBezTo>
                  <a:cubicBezTo>
                    <a:pt x="50" y="85"/>
                    <a:pt x="55" y="89"/>
                    <a:pt x="59" y="93"/>
                  </a:cubicBezTo>
                  <a:cubicBezTo>
                    <a:pt x="60" y="91"/>
                    <a:pt x="60" y="91"/>
                    <a:pt x="60" y="91"/>
                  </a:cubicBezTo>
                  <a:cubicBezTo>
                    <a:pt x="75" y="71"/>
                    <a:pt x="75" y="71"/>
                    <a:pt x="75" y="71"/>
                  </a:cubicBezTo>
                  <a:cubicBezTo>
                    <a:pt x="74" y="71"/>
                    <a:pt x="74" y="71"/>
                    <a:pt x="74" y="71"/>
                  </a:cubicBezTo>
                  <a:cubicBezTo>
                    <a:pt x="67" y="61"/>
                    <a:pt x="67" y="61"/>
                    <a:pt x="67" y="61"/>
                  </a:cubicBezTo>
                  <a:cubicBezTo>
                    <a:pt x="44" y="63"/>
                    <a:pt x="44" y="63"/>
                    <a:pt x="44" y="63"/>
                  </a:cubicBezTo>
                  <a:cubicBezTo>
                    <a:pt x="44" y="63"/>
                    <a:pt x="85" y="30"/>
                    <a:pt x="76" y="17"/>
                  </a:cubicBezTo>
                  <a:cubicBezTo>
                    <a:pt x="73" y="12"/>
                    <a:pt x="68" y="6"/>
                    <a:pt x="63" y="0"/>
                  </a:cubicBezTo>
                  <a:cubicBezTo>
                    <a:pt x="54" y="6"/>
                    <a:pt x="54" y="6"/>
                    <a:pt x="54" y="6"/>
                  </a:cubicBezTo>
                  <a:lnTo>
                    <a:pt x="47" y="18"/>
                  </a:ln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78" name="Freeform 101"/>
            <p:cNvSpPr>
              <a:spLocks/>
            </p:cNvSpPr>
            <p:nvPr/>
          </p:nvSpPr>
          <p:spPr bwMode="auto">
            <a:xfrm>
              <a:off x="4838701" y="3118247"/>
              <a:ext cx="135731" cy="117872"/>
            </a:xfrm>
            <a:custGeom>
              <a:avLst/>
              <a:gdLst>
                <a:gd name="T0" fmla="*/ 2147483647 w 320"/>
                <a:gd name="T1" fmla="*/ 2147483647 h 305"/>
                <a:gd name="T2" fmla="*/ 2147483647 w 320"/>
                <a:gd name="T3" fmla="*/ 2147483647 h 305"/>
                <a:gd name="T4" fmla="*/ 2147483647 w 320"/>
                <a:gd name="T5" fmla="*/ 2147483647 h 305"/>
                <a:gd name="T6" fmla="*/ 2147483647 w 320"/>
                <a:gd name="T7" fmla="*/ 2147483647 h 305"/>
                <a:gd name="T8" fmla="*/ 2147483647 w 320"/>
                <a:gd name="T9" fmla="*/ 2147483647 h 305"/>
                <a:gd name="T10" fmla="*/ 2147483647 w 320"/>
                <a:gd name="T11" fmla="*/ 2147483647 h 305"/>
                <a:gd name="T12" fmla="*/ 2147483647 w 320"/>
                <a:gd name="T13" fmla="*/ 2147483647 h 305"/>
                <a:gd name="T14" fmla="*/ 2147483647 w 320"/>
                <a:gd name="T15" fmla="*/ 2147483647 h 305"/>
                <a:gd name="T16" fmla="*/ 2147483647 w 320"/>
                <a:gd name="T17" fmla="*/ 2147483647 h 305"/>
                <a:gd name="T18" fmla="*/ 2147483647 w 320"/>
                <a:gd name="T19" fmla="*/ 2147483647 h 305"/>
                <a:gd name="T20" fmla="*/ 2147483647 w 320"/>
                <a:gd name="T21" fmla="*/ 2147483647 h 305"/>
                <a:gd name="T22" fmla="*/ 2147483647 w 320"/>
                <a:gd name="T23" fmla="*/ 2147483647 h 305"/>
                <a:gd name="T24" fmla="*/ 2147483647 w 320"/>
                <a:gd name="T25" fmla="*/ 2147483647 h 305"/>
                <a:gd name="T26" fmla="*/ 2147483647 w 320"/>
                <a:gd name="T27" fmla="*/ 2147483647 h 305"/>
                <a:gd name="T28" fmla="*/ 2147483647 w 320"/>
                <a:gd name="T29" fmla="*/ 2147483647 h 305"/>
                <a:gd name="T30" fmla="*/ 2147483647 w 320"/>
                <a:gd name="T31" fmla="*/ 2147483647 h 305"/>
                <a:gd name="T32" fmla="*/ 2147483647 w 320"/>
                <a:gd name="T33" fmla="*/ 2147483647 h 305"/>
                <a:gd name="T34" fmla="*/ 2147483647 w 320"/>
                <a:gd name="T35" fmla="*/ 2147483647 h 305"/>
                <a:gd name="T36" fmla="*/ 2147483647 w 320"/>
                <a:gd name="T37" fmla="*/ 2147483647 h 305"/>
                <a:gd name="T38" fmla="*/ 2147483647 w 320"/>
                <a:gd name="T39" fmla="*/ 2147483647 h 305"/>
                <a:gd name="T40" fmla="*/ 2147483647 w 320"/>
                <a:gd name="T41" fmla="*/ 2147483647 h 305"/>
                <a:gd name="T42" fmla="*/ 2147483647 w 320"/>
                <a:gd name="T43" fmla="*/ 2147483647 h 305"/>
                <a:gd name="T44" fmla="*/ 2147483647 w 320"/>
                <a:gd name="T45" fmla="*/ 2147483647 h 305"/>
                <a:gd name="T46" fmla="*/ 2147483647 w 320"/>
                <a:gd name="T47" fmla="*/ 2147483647 h 305"/>
                <a:gd name="T48" fmla="*/ 2147483647 w 320"/>
                <a:gd name="T49" fmla="*/ 2147483647 h 305"/>
                <a:gd name="T50" fmla="*/ 2147483647 w 320"/>
                <a:gd name="T51" fmla="*/ 2147483647 h 305"/>
                <a:gd name="T52" fmla="*/ 2147483647 w 320"/>
                <a:gd name="T53" fmla="*/ 2147483647 h 305"/>
                <a:gd name="T54" fmla="*/ 2147483647 w 320"/>
                <a:gd name="T55" fmla="*/ 2147483647 h 305"/>
                <a:gd name="T56" fmla="*/ 2147483647 w 320"/>
                <a:gd name="T57" fmla="*/ 2147483647 h 305"/>
                <a:gd name="T58" fmla="*/ 2147483647 w 320"/>
                <a:gd name="T59" fmla="*/ 2147483647 h 305"/>
                <a:gd name="T60" fmla="*/ 2147483647 w 320"/>
                <a:gd name="T61" fmla="*/ 2147483647 h 305"/>
                <a:gd name="T62" fmla="*/ 2147483647 w 320"/>
                <a:gd name="T63" fmla="*/ 2147483647 h 305"/>
                <a:gd name="T64" fmla="*/ 2147483647 w 320"/>
                <a:gd name="T65" fmla="*/ 2147483647 h 305"/>
                <a:gd name="T66" fmla="*/ 2147483647 w 320"/>
                <a:gd name="T67" fmla="*/ 2147483647 h 305"/>
                <a:gd name="T68" fmla="*/ 2147483647 w 320"/>
                <a:gd name="T69" fmla="*/ 2147483647 h 305"/>
                <a:gd name="T70" fmla="*/ 2147483647 w 320"/>
                <a:gd name="T71" fmla="*/ 2147483647 h 305"/>
                <a:gd name="T72" fmla="*/ 2147483647 w 320"/>
                <a:gd name="T73" fmla="*/ 2147483647 h 305"/>
                <a:gd name="T74" fmla="*/ 2147483647 w 320"/>
                <a:gd name="T75" fmla="*/ 2147483647 h 305"/>
                <a:gd name="T76" fmla="*/ 2147483647 w 320"/>
                <a:gd name="T77" fmla="*/ 2147483647 h 305"/>
                <a:gd name="T78" fmla="*/ 2147483647 w 320"/>
                <a:gd name="T79" fmla="*/ 2147483647 h 305"/>
                <a:gd name="T80" fmla="*/ 2147483647 w 320"/>
                <a:gd name="T81" fmla="*/ 2147483647 h 305"/>
                <a:gd name="T82" fmla="*/ 2147483647 w 320"/>
                <a:gd name="T83" fmla="*/ 2147483647 h 305"/>
                <a:gd name="T84" fmla="*/ 2147483647 w 320"/>
                <a:gd name="T85" fmla="*/ 2147483647 h 305"/>
                <a:gd name="T86" fmla="*/ 2147483647 w 320"/>
                <a:gd name="T87" fmla="*/ 2147483647 h 305"/>
                <a:gd name="T88" fmla="*/ 2147483647 w 320"/>
                <a:gd name="T89" fmla="*/ 2147483647 h 305"/>
                <a:gd name="T90" fmla="*/ 2147483647 w 320"/>
                <a:gd name="T91" fmla="*/ 2147483647 h 305"/>
                <a:gd name="T92" fmla="*/ 2147483647 w 320"/>
                <a:gd name="T93" fmla="*/ 0 h 305"/>
                <a:gd name="T94" fmla="*/ 2147483647 w 320"/>
                <a:gd name="T95" fmla="*/ 2147483647 h 305"/>
                <a:gd name="T96" fmla="*/ 2147483647 w 320"/>
                <a:gd name="T97" fmla="*/ 2147483647 h 30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20"/>
                <a:gd name="T148" fmla="*/ 0 h 305"/>
                <a:gd name="T149" fmla="*/ 320 w 320"/>
                <a:gd name="T150" fmla="*/ 305 h 305"/>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20" h="305">
                  <a:moveTo>
                    <a:pt x="51" y="35"/>
                  </a:moveTo>
                  <a:cubicBezTo>
                    <a:pt x="51" y="35"/>
                    <a:pt x="51" y="43"/>
                    <a:pt x="50" y="50"/>
                  </a:cubicBezTo>
                  <a:cubicBezTo>
                    <a:pt x="49" y="57"/>
                    <a:pt x="31" y="57"/>
                    <a:pt x="31" y="57"/>
                  </a:cubicBezTo>
                  <a:cubicBezTo>
                    <a:pt x="31" y="67"/>
                    <a:pt x="31" y="67"/>
                    <a:pt x="31" y="67"/>
                  </a:cubicBezTo>
                  <a:cubicBezTo>
                    <a:pt x="31" y="67"/>
                    <a:pt x="20" y="72"/>
                    <a:pt x="20" y="75"/>
                  </a:cubicBezTo>
                  <a:cubicBezTo>
                    <a:pt x="20" y="78"/>
                    <a:pt x="26" y="88"/>
                    <a:pt x="26" y="106"/>
                  </a:cubicBezTo>
                  <a:cubicBezTo>
                    <a:pt x="26" y="124"/>
                    <a:pt x="14" y="126"/>
                    <a:pt x="14" y="126"/>
                  </a:cubicBezTo>
                  <a:cubicBezTo>
                    <a:pt x="14" y="126"/>
                    <a:pt x="13" y="136"/>
                    <a:pt x="13" y="143"/>
                  </a:cubicBezTo>
                  <a:cubicBezTo>
                    <a:pt x="13" y="150"/>
                    <a:pt x="2" y="149"/>
                    <a:pt x="1" y="157"/>
                  </a:cubicBezTo>
                  <a:cubicBezTo>
                    <a:pt x="0" y="165"/>
                    <a:pt x="6" y="167"/>
                    <a:pt x="6" y="167"/>
                  </a:cubicBezTo>
                  <a:cubicBezTo>
                    <a:pt x="8" y="200"/>
                    <a:pt x="8" y="200"/>
                    <a:pt x="8" y="200"/>
                  </a:cubicBezTo>
                  <a:cubicBezTo>
                    <a:pt x="31" y="201"/>
                    <a:pt x="31" y="201"/>
                    <a:pt x="31" y="201"/>
                  </a:cubicBezTo>
                  <a:cubicBezTo>
                    <a:pt x="31" y="201"/>
                    <a:pt x="36" y="191"/>
                    <a:pt x="41" y="191"/>
                  </a:cubicBezTo>
                  <a:cubicBezTo>
                    <a:pt x="46" y="191"/>
                    <a:pt x="49" y="211"/>
                    <a:pt x="57" y="211"/>
                  </a:cubicBezTo>
                  <a:cubicBezTo>
                    <a:pt x="65" y="211"/>
                    <a:pt x="73" y="170"/>
                    <a:pt x="73" y="170"/>
                  </a:cubicBezTo>
                  <a:cubicBezTo>
                    <a:pt x="73" y="170"/>
                    <a:pt x="85" y="177"/>
                    <a:pt x="89" y="179"/>
                  </a:cubicBezTo>
                  <a:cubicBezTo>
                    <a:pt x="93" y="181"/>
                    <a:pt x="99" y="194"/>
                    <a:pt x="99" y="194"/>
                  </a:cubicBezTo>
                  <a:cubicBezTo>
                    <a:pt x="99" y="194"/>
                    <a:pt x="113" y="194"/>
                    <a:pt x="116" y="194"/>
                  </a:cubicBezTo>
                  <a:cubicBezTo>
                    <a:pt x="119" y="194"/>
                    <a:pt x="128" y="181"/>
                    <a:pt x="128" y="181"/>
                  </a:cubicBezTo>
                  <a:cubicBezTo>
                    <a:pt x="128" y="181"/>
                    <a:pt x="134" y="194"/>
                    <a:pt x="137" y="194"/>
                  </a:cubicBezTo>
                  <a:cubicBezTo>
                    <a:pt x="140" y="194"/>
                    <a:pt x="151" y="187"/>
                    <a:pt x="155" y="187"/>
                  </a:cubicBezTo>
                  <a:cubicBezTo>
                    <a:pt x="159" y="187"/>
                    <a:pt x="165" y="192"/>
                    <a:pt x="165" y="192"/>
                  </a:cubicBezTo>
                  <a:cubicBezTo>
                    <a:pt x="185" y="193"/>
                    <a:pt x="185" y="193"/>
                    <a:pt x="185" y="193"/>
                  </a:cubicBezTo>
                  <a:cubicBezTo>
                    <a:pt x="196" y="207"/>
                    <a:pt x="196" y="207"/>
                    <a:pt x="196" y="207"/>
                  </a:cubicBezTo>
                  <a:cubicBezTo>
                    <a:pt x="196" y="207"/>
                    <a:pt x="208" y="208"/>
                    <a:pt x="216" y="216"/>
                  </a:cubicBezTo>
                  <a:cubicBezTo>
                    <a:pt x="224" y="224"/>
                    <a:pt x="227" y="234"/>
                    <a:pt x="231" y="242"/>
                  </a:cubicBezTo>
                  <a:cubicBezTo>
                    <a:pt x="235" y="250"/>
                    <a:pt x="253" y="252"/>
                    <a:pt x="257" y="257"/>
                  </a:cubicBezTo>
                  <a:cubicBezTo>
                    <a:pt x="261" y="262"/>
                    <a:pt x="261" y="271"/>
                    <a:pt x="262" y="277"/>
                  </a:cubicBezTo>
                  <a:cubicBezTo>
                    <a:pt x="263" y="283"/>
                    <a:pt x="280" y="283"/>
                    <a:pt x="280" y="283"/>
                  </a:cubicBezTo>
                  <a:cubicBezTo>
                    <a:pt x="288" y="295"/>
                    <a:pt x="288" y="295"/>
                    <a:pt x="288" y="295"/>
                  </a:cubicBezTo>
                  <a:cubicBezTo>
                    <a:pt x="304" y="305"/>
                    <a:pt x="304" y="305"/>
                    <a:pt x="304" y="305"/>
                  </a:cubicBezTo>
                  <a:cubicBezTo>
                    <a:pt x="311" y="293"/>
                    <a:pt x="311" y="293"/>
                    <a:pt x="311" y="293"/>
                  </a:cubicBezTo>
                  <a:cubicBezTo>
                    <a:pt x="320" y="287"/>
                    <a:pt x="320" y="287"/>
                    <a:pt x="320" y="287"/>
                  </a:cubicBezTo>
                  <a:cubicBezTo>
                    <a:pt x="312" y="277"/>
                    <a:pt x="304" y="268"/>
                    <a:pt x="304" y="268"/>
                  </a:cubicBezTo>
                  <a:cubicBezTo>
                    <a:pt x="304" y="268"/>
                    <a:pt x="287" y="271"/>
                    <a:pt x="285" y="264"/>
                  </a:cubicBezTo>
                  <a:cubicBezTo>
                    <a:pt x="283" y="257"/>
                    <a:pt x="283" y="239"/>
                    <a:pt x="283" y="239"/>
                  </a:cubicBezTo>
                  <a:cubicBezTo>
                    <a:pt x="283" y="239"/>
                    <a:pt x="244" y="225"/>
                    <a:pt x="241" y="216"/>
                  </a:cubicBezTo>
                  <a:cubicBezTo>
                    <a:pt x="238" y="207"/>
                    <a:pt x="238" y="185"/>
                    <a:pt x="231" y="181"/>
                  </a:cubicBezTo>
                  <a:cubicBezTo>
                    <a:pt x="224" y="177"/>
                    <a:pt x="207" y="181"/>
                    <a:pt x="204" y="177"/>
                  </a:cubicBezTo>
                  <a:cubicBezTo>
                    <a:pt x="201" y="173"/>
                    <a:pt x="190" y="159"/>
                    <a:pt x="190" y="159"/>
                  </a:cubicBezTo>
                  <a:cubicBezTo>
                    <a:pt x="177" y="165"/>
                    <a:pt x="177" y="165"/>
                    <a:pt x="177" y="165"/>
                  </a:cubicBezTo>
                  <a:cubicBezTo>
                    <a:pt x="169" y="152"/>
                    <a:pt x="169" y="152"/>
                    <a:pt x="169" y="152"/>
                  </a:cubicBezTo>
                  <a:cubicBezTo>
                    <a:pt x="157" y="149"/>
                    <a:pt x="157" y="149"/>
                    <a:pt x="157" y="149"/>
                  </a:cubicBezTo>
                  <a:cubicBezTo>
                    <a:pt x="157" y="149"/>
                    <a:pt x="137" y="129"/>
                    <a:pt x="134" y="117"/>
                  </a:cubicBezTo>
                  <a:cubicBezTo>
                    <a:pt x="131" y="105"/>
                    <a:pt x="135" y="85"/>
                    <a:pt x="128" y="62"/>
                  </a:cubicBezTo>
                  <a:cubicBezTo>
                    <a:pt x="121" y="39"/>
                    <a:pt x="100" y="1"/>
                    <a:pt x="100" y="1"/>
                  </a:cubicBezTo>
                  <a:cubicBezTo>
                    <a:pt x="98" y="0"/>
                    <a:pt x="98" y="0"/>
                    <a:pt x="98" y="0"/>
                  </a:cubicBezTo>
                  <a:cubicBezTo>
                    <a:pt x="96" y="9"/>
                    <a:pt x="92" y="21"/>
                    <a:pt x="87" y="25"/>
                  </a:cubicBezTo>
                  <a:cubicBezTo>
                    <a:pt x="78" y="33"/>
                    <a:pt x="51" y="35"/>
                    <a:pt x="51" y="35"/>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79" name="Freeform 102"/>
            <p:cNvSpPr>
              <a:spLocks/>
            </p:cNvSpPr>
            <p:nvPr/>
          </p:nvSpPr>
          <p:spPr bwMode="auto">
            <a:xfrm>
              <a:off x="4775598" y="3183732"/>
              <a:ext cx="297656" cy="240506"/>
            </a:xfrm>
            <a:custGeom>
              <a:avLst/>
              <a:gdLst>
                <a:gd name="T0" fmla="*/ 2147483647 w 709"/>
                <a:gd name="T1" fmla="*/ 2147483647 h 615"/>
                <a:gd name="T2" fmla="*/ 2147483647 w 709"/>
                <a:gd name="T3" fmla="*/ 2147483647 h 615"/>
                <a:gd name="T4" fmla="*/ 2147483647 w 709"/>
                <a:gd name="T5" fmla="*/ 2147483647 h 615"/>
                <a:gd name="T6" fmla="*/ 2147483647 w 709"/>
                <a:gd name="T7" fmla="*/ 2147483647 h 615"/>
                <a:gd name="T8" fmla="*/ 2147483647 w 709"/>
                <a:gd name="T9" fmla="*/ 2147483647 h 615"/>
                <a:gd name="T10" fmla="*/ 2147483647 w 709"/>
                <a:gd name="T11" fmla="*/ 2147483647 h 615"/>
                <a:gd name="T12" fmla="*/ 2147483647 w 709"/>
                <a:gd name="T13" fmla="*/ 2147483647 h 615"/>
                <a:gd name="T14" fmla="*/ 2147483647 w 709"/>
                <a:gd name="T15" fmla="*/ 2147483647 h 615"/>
                <a:gd name="T16" fmla="*/ 2147483647 w 709"/>
                <a:gd name="T17" fmla="*/ 2147483647 h 615"/>
                <a:gd name="T18" fmla="*/ 2147483647 w 709"/>
                <a:gd name="T19" fmla="*/ 2147483647 h 615"/>
                <a:gd name="T20" fmla="*/ 2147483647 w 709"/>
                <a:gd name="T21" fmla="*/ 2147483647 h 615"/>
                <a:gd name="T22" fmla="*/ 2147483647 w 709"/>
                <a:gd name="T23" fmla="*/ 2147483647 h 615"/>
                <a:gd name="T24" fmla="*/ 2147483647 w 709"/>
                <a:gd name="T25" fmla="*/ 2147483647 h 615"/>
                <a:gd name="T26" fmla="*/ 2147483647 w 709"/>
                <a:gd name="T27" fmla="*/ 2147483647 h 615"/>
                <a:gd name="T28" fmla="*/ 2147483647 w 709"/>
                <a:gd name="T29" fmla="*/ 2147483647 h 615"/>
                <a:gd name="T30" fmla="*/ 2147483647 w 709"/>
                <a:gd name="T31" fmla="*/ 2147483647 h 615"/>
                <a:gd name="T32" fmla="*/ 2147483647 w 709"/>
                <a:gd name="T33" fmla="*/ 2147483647 h 615"/>
                <a:gd name="T34" fmla="*/ 2147483647 w 709"/>
                <a:gd name="T35" fmla="*/ 2147483647 h 615"/>
                <a:gd name="T36" fmla="*/ 2147483647 w 709"/>
                <a:gd name="T37" fmla="*/ 2147483647 h 615"/>
                <a:gd name="T38" fmla="*/ 2147483647 w 709"/>
                <a:gd name="T39" fmla="*/ 2147483647 h 615"/>
                <a:gd name="T40" fmla="*/ 2147483647 w 709"/>
                <a:gd name="T41" fmla="*/ 2147483647 h 615"/>
                <a:gd name="T42" fmla="*/ 2147483647 w 709"/>
                <a:gd name="T43" fmla="*/ 2147483647 h 615"/>
                <a:gd name="T44" fmla="*/ 2147483647 w 709"/>
                <a:gd name="T45" fmla="*/ 2147483647 h 615"/>
                <a:gd name="T46" fmla="*/ 2147483647 w 709"/>
                <a:gd name="T47" fmla="*/ 2147483647 h 615"/>
                <a:gd name="T48" fmla="*/ 2147483647 w 709"/>
                <a:gd name="T49" fmla="*/ 2147483647 h 615"/>
                <a:gd name="T50" fmla="*/ 2147483647 w 709"/>
                <a:gd name="T51" fmla="*/ 2147483647 h 615"/>
                <a:gd name="T52" fmla="*/ 2147483647 w 709"/>
                <a:gd name="T53" fmla="*/ 2147483647 h 615"/>
                <a:gd name="T54" fmla="*/ 2147483647 w 709"/>
                <a:gd name="T55" fmla="*/ 2147483647 h 615"/>
                <a:gd name="T56" fmla="*/ 2147483647 w 709"/>
                <a:gd name="T57" fmla="*/ 2147483647 h 615"/>
                <a:gd name="T58" fmla="*/ 2147483647 w 709"/>
                <a:gd name="T59" fmla="*/ 0 h 615"/>
                <a:gd name="T60" fmla="*/ 2147483647 w 709"/>
                <a:gd name="T61" fmla="*/ 2147483647 h 615"/>
                <a:gd name="T62" fmla="*/ 2147483647 w 709"/>
                <a:gd name="T63" fmla="*/ 2147483647 h 615"/>
                <a:gd name="T64" fmla="*/ 2147483647 w 709"/>
                <a:gd name="T65" fmla="*/ 2147483647 h 615"/>
                <a:gd name="T66" fmla="*/ 2147483647 w 709"/>
                <a:gd name="T67" fmla="*/ 2147483647 h 615"/>
                <a:gd name="T68" fmla="*/ 2147483647 w 709"/>
                <a:gd name="T69" fmla="*/ 2147483647 h 615"/>
                <a:gd name="T70" fmla="*/ 2147483647 w 709"/>
                <a:gd name="T71" fmla="*/ 2147483647 h 615"/>
                <a:gd name="T72" fmla="*/ 2147483647 w 709"/>
                <a:gd name="T73" fmla="*/ 2147483647 h 615"/>
                <a:gd name="T74" fmla="*/ 2147483647 w 709"/>
                <a:gd name="T75" fmla="*/ 2147483647 h 615"/>
                <a:gd name="T76" fmla="*/ 2147483647 w 709"/>
                <a:gd name="T77" fmla="*/ 2147483647 h 615"/>
                <a:gd name="T78" fmla="*/ 2147483647 w 709"/>
                <a:gd name="T79" fmla="*/ 2147483647 h 615"/>
                <a:gd name="T80" fmla="*/ 2147483647 w 709"/>
                <a:gd name="T81" fmla="*/ 2147483647 h 615"/>
                <a:gd name="T82" fmla="*/ 2147483647 w 709"/>
                <a:gd name="T83" fmla="*/ 2147483647 h 615"/>
                <a:gd name="T84" fmla="*/ 2147483647 w 709"/>
                <a:gd name="T85" fmla="*/ 2147483647 h 615"/>
                <a:gd name="T86" fmla="*/ 2147483647 w 709"/>
                <a:gd name="T87" fmla="*/ 2147483647 h 61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709"/>
                <a:gd name="T133" fmla="*/ 0 h 615"/>
                <a:gd name="T134" fmla="*/ 709 w 709"/>
                <a:gd name="T135" fmla="*/ 615 h 61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709" h="615">
                  <a:moveTo>
                    <a:pt x="60" y="425"/>
                  </a:moveTo>
                  <a:cubicBezTo>
                    <a:pt x="64" y="430"/>
                    <a:pt x="75" y="428"/>
                    <a:pt x="75" y="428"/>
                  </a:cubicBezTo>
                  <a:cubicBezTo>
                    <a:pt x="78" y="441"/>
                    <a:pt x="78" y="441"/>
                    <a:pt x="78" y="441"/>
                  </a:cubicBezTo>
                  <a:cubicBezTo>
                    <a:pt x="87" y="442"/>
                    <a:pt x="87" y="442"/>
                    <a:pt x="87" y="442"/>
                  </a:cubicBezTo>
                  <a:cubicBezTo>
                    <a:pt x="89" y="467"/>
                    <a:pt x="89" y="467"/>
                    <a:pt x="89" y="467"/>
                  </a:cubicBezTo>
                  <a:cubicBezTo>
                    <a:pt x="96" y="471"/>
                    <a:pt x="96" y="471"/>
                    <a:pt x="96" y="471"/>
                  </a:cubicBezTo>
                  <a:cubicBezTo>
                    <a:pt x="96" y="471"/>
                    <a:pt x="98" y="498"/>
                    <a:pt x="108" y="506"/>
                  </a:cubicBezTo>
                  <a:cubicBezTo>
                    <a:pt x="118" y="514"/>
                    <a:pt x="128" y="505"/>
                    <a:pt x="133" y="513"/>
                  </a:cubicBezTo>
                  <a:cubicBezTo>
                    <a:pt x="138" y="521"/>
                    <a:pt x="137" y="535"/>
                    <a:pt x="137" y="535"/>
                  </a:cubicBezTo>
                  <a:cubicBezTo>
                    <a:pt x="138" y="545"/>
                    <a:pt x="138" y="545"/>
                    <a:pt x="138" y="545"/>
                  </a:cubicBezTo>
                  <a:cubicBezTo>
                    <a:pt x="144" y="560"/>
                    <a:pt x="144" y="560"/>
                    <a:pt x="144" y="560"/>
                  </a:cubicBezTo>
                  <a:cubicBezTo>
                    <a:pt x="191" y="562"/>
                    <a:pt x="191" y="562"/>
                    <a:pt x="191" y="562"/>
                  </a:cubicBezTo>
                  <a:cubicBezTo>
                    <a:pt x="242" y="602"/>
                    <a:pt x="242" y="602"/>
                    <a:pt x="242" y="602"/>
                  </a:cubicBezTo>
                  <a:cubicBezTo>
                    <a:pt x="242" y="602"/>
                    <a:pt x="269" y="604"/>
                    <a:pt x="282" y="606"/>
                  </a:cubicBezTo>
                  <a:cubicBezTo>
                    <a:pt x="295" y="608"/>
                    <a:pt x="313" y="615"/>
                    <a:pt x="313" y="615"/>
                  </a:cubicBezTo>
                  <a:cubicBezTo>
                    <a:pt x="326" y="601"/>
                    <a:pt x="326" y="601"/>
                    <a:pt x="326" y="601"/>
                  </a:cubicBezTo>
                  <a:cubicBezTo>
                    <a:pt x="326" y="601"/>
                    <a:pt x="324" y="597"/>
                    <a:pt x="331" y="591"/>
                  </a:cubicBezTo>
                  <a:cubicBezTo>
                    <a:pt x="338" y="585"/>
                    <a:pt x="360" y="577"/>
                    <a:pt x="360" y="577"/>
                  </a:cubicBezTo>
                  <a:cubicBezTo>
                    <a:pt x="372" y="568"/>
                    <a:pt x="372" y="568"/>
                    <a:pt x="372" y="568"/>
                  </a:cubicBezTo>
                  <a:cubicBezTo>
                    <a:pt x="388" y="585"/>
                    <a:pt x="388" y="585"/>
                    <a:pt x="388" y="585"/>
                  </a:cubicBezTo>
                  <a:cubicBezTo>
                    <a:pt x="406" y="586"/>
                    <a:pt x="406" y="586"/>
                    <a:pt x="406" y="586"/>
                  </a:cubicBezTo>
                  <a:cubicBezTo>
                    <a:pt x="410" y="582"/>
                    <a:pt x="410" y="582"/>
                    <a:pt x="410" y="582"/>
                  </a:cubicBezTo>
                  <a:cubicBezTo>
                    <a:pt x="426" y="588"/>
                    <a:pt x="426" y="588"/>
                    <a:pt x="426" y="588"/>
                  </a:cubicBezTo>
                  <a:cubicBezTo>
                    <a:pt x="426" y="588"/>
                    <a:pt x="426" y="577"/>
                    <a:pt x="434" y="574"/>
                  </a:cubicBezTo>
                  <a:cubicBezTo>
                    <a:pt x="442" y="571"/>
                    <a:pt x="467" y="573"/>
                    <a:pt x="473" y="567"/>
                  </a:cubicBezTo>
                  <a:cubicBezTo>
                    <a:pt x="479" y="561"/>
                    <a:pt x="480" y="549"/>
                    <a:pt x="480" y="549"/>
                  </a:cubicBezTo>
                  <a:cubicBezTo>
                    <a:pt x="480" y="549"/>
                    <a:pt x="505" y="537"/>
                    <a:pt x="513" y="535"/>
                  </a:cubicBezTo>
                  <a:cubicBezTo>
                    <a:pt x="521" y="533"/>
                    <a:pt x="569" y="535"/>
                    <a:pt x="569" y="535"/>
                  </a:cubicBezTo>
                  <a:cubicBezTo>
                    <a:pt x="709" y="370"/>
                    <a:pt x="709" y="370"/>
                    <a:pt x="709" y="370"/>
                  </a:cubicBezTo>
                  <a:cubicBezTo>
                    <a:pt x="661" y="373"/>
                    <a:pt x="661" y="373"/>
                    <a:pt x="661" y="373"/>
                  </a:cubicBezTo>
                  <a:cubicBezTo>
                    <a:pt x="661" y="373"/>
                    <a:pt x="628" y="353"/>
                    <a:pt x="609" y="347"/>
                  </a:cubicBezTo>
                  <a:cubicBezTo>
                    <a:pt x="590" y="341"/>
                    <a:pt x="538" y="328"/>
                    <a:pt x="527" y="320"/>
                  </a:cubicBezTo>
                  <a:cubicBezTo>
                    <a:pt x="516" y="312"/>
                    <a:pt x="506" y="295"/>
                    <a:pt x="506" y="295"/>
                  </a:cubicBezTo>
                  <a:cubicBezTo>
                    <a:pt x="491" y="295"/>
                    <a:pt x="491" y="295"/>
                    <a:pt x="491" y="295"/>
                  </a:cubicBezTo>
                  <a:cubicBezTo>
                    <a:pt x="491" y="295"/>
                    <a:pt x="487" y="278"/>
                    <a:pt x="481" y="270"/>
                  </a:cubicBezTo>
                  <a:cubicBezTo>
                    <a:pt x="475" y="262"/>
                    <a:pt x="462" y="246"/>
                    <a:pt x="462" y="246"/>
                  </a:cubicBezTo>
                  <a:cubicBezTo>
                    <a:pt x="463" y="238"/>
                    <a:pt x="463" y="238"/>
                    <a:pt x="463" y="238"/>
                  </a:cubicBezTo>
                  <a:cubicBezTo>
                    <a:pt x="454" y="230"/>
                    <a:pt x="454" y="230"/>
                    <a:pt x="454" y="230"/>
                  </a:cubicBezTo>
                  <a:cubicBezTo>
                    <a:pt x="467" y="210"/>
                    <a:pt x="467" y="210"/>
                    <a:pt x="467" y="210"/>
                  </a:cubicBezTo>
                  <a:cubicBezTo>
                    <a:pt x="463" y="206"/>
                    <a:pt x="458" y="202"/>
                    <a:pt x="454" y="201"/>
                  </a:cubicBezTo>
                  <a:cubicBezTo>
                    <a:pt x="447" y="200"/>
                    <a:pt x="444" y="208"/>
                    <a:pt x="444" y="208"/>
                  </a:cubicBezTo>
                  <a:cubicBezTo>
                    <a:pt x="444" y="208"/>
                    <a:pt x="427" y="212"/>
                    <a:pt x="419" y="211"/>
                  </a:cubicBezTo>
                  <a:cubicBezTo>
                    <a:pt x="411" y="210"/>
                    <a:pt x="408" y="173"/>
                    <a:pt x="408" y="173"/>
                  </a:cubicBezTo>
                  <a:cubicBezTo>
                    <a:pt x="421" y="164"/>
                    <a:pt x="421" y="164"/>
                    <a:pt x="421" y="164"/>
                  </a:cubicBezTo>
                  <a:cubicBezTo>
                    <a:pt x="439" y="125"/>
                    <a:pt x="439" y="125"/>
                    <a:pt x="439" y="125"/>
                  </a:cubicBezTo>
                  <a:cubicBezTo>
                    <a:pt x="431" y="113"/>
                    <a:pt x="431" y="113"/>
                    <a:pt x="431" y="113"/>
                  </a:cubicBezTo>
                  <a:cubicBezTo>
                    <a:pt x="431" y="113"/>
                    <a:pt x="414" y="113"/>
                    <a:pt x="413" y="107"/>
                  </a:cubicBezTo>
                  <a:cubicBezTo>
                    <a:pt x="412" y="101"/>
                    <a:pt x="412" y="92"/>
                    <a:pt x="408" y="87"/>
                  </a:cubicBezTo>
                  <a:cubicBezTo>
                    <a:pt x="404" y="82"/>
                    <a:pt x="386" y="80"/>
                    <a:pt x="382" y="72"/>
                  </a:cubicBezTo>
                  <a:cubicBezTo>
                    <a:pt x="378" y="64"/>
                    <a:pt x="375" y="54"/>
                    <a:pt x="367" y="46"/>
                  </a:cubicBezTo>
                  <a:cubicBezTo>
                    <a:pt x="359" y="38"/>
                    <a:pt x="347" y="37"/>
                    <a:pt x="347" y="37"/>
                  </a:cubicBezTo>
                  <a:cubicBezTo>
                    <a:pt x="336" y="23"/>
                    <a:pt x="336" y="23"/>
                    <a:pt x="336" y="23"/>
                  </a:cubicBezTo>
                  <a:cubicBezTo>
                    <a:pt x="316" y="22"/>
                    <a:pt x="316" y="22"/>
                    <a:pt x="316" y="22"/>
                  </a:cubicBezTo>
                  <a:cubicBezTo>
                    <a:pt x="316" y="22"/>
                    <a:pt x="310" y="17"/>
                    <a:pt x="306" y="17"/>
                  </a:cubicBezTo>
                  <a:cubicBezTo>
                    <a:pt x="302" y="17"/>
                    <a:pt x="291" y="24"/>
                    <a:pt x="288" y="24"/>
                  </a:cubicBezTo>
                  <a:cubicBezTo>
                    <a:pt x="285" y="24"/>
                    <a:pt x="279" y="11"/>
                    <a:pt x="279" y="11"/>
                  </a:cubicBezTo>
                  <a:cubicBezTo>
                    <a:pt x="279" y="11"/>
                    <a:pt x="270" y="24"/>
                    <a:pt x="267" y="24"/>
                  </a:cubicBezTo>
                  <a:cubicBezTo>
                    <a:pt x="264" y="24"/>
                    <a:pt x="250" y="24"/>
                    <a:pt x="250" y="24"/>
                  </a:cubicBezTo>
                  <a:cubicBezTo>
                    <a:pt x="250" y="24"/>
                    <a:pt x="244" y="11"/>
                    <a:pt x="240" y="9"/>
                  </a:cubicBezTo>
                  <a:cubicBezTo>
                    <a:pt x="236" y="7"/>
                    <a:pt x="224" y="0"/>
                    <a:pt x="224" y="0"/>
                  </a:cubicBezTo>
                  <a:cubicBezTo>
                    <a:pt x="224" y="0"/>
                    <a:pt x="216" y="41"/>
                    <a:pt x="208" y="41"/>
                  </a:cubicBezTo>
                  <a:cubicBezTo>
                    <a:pt x="200" y="41"/>
                    <a:pt x="197" y="21"/>
                    <a:pt x="192" y="21"/>
                  </a:cubicBezTo>
                  <a:cubicBezTo>
                    <a:pt x="187" y="21"/>
                    <a:pt x="182" y="31"/>
                    <a:pt x="182" y="31"/>
                  </a:cubicBezTo>
                  <a:cubicBezTo>
                    <a:pt x="159" y="30"/>
                    <a:pt x="159" y="30"/>
                    <a:pt x="159" y="30"/>
                  </a:cubicBezTo>
                  <a:cubicBezTo>
                    <a:pt x="159" y="60"/>
                    <a:pt x="159" y="60"/>
                    <a:pt x="159" y="60"/>
                  </a:cubicBezTo>
                  <a:cubicBezTo>
                    <a:pt x="159" y="60"/>
                    <a:pt x="143" y="80"/>
                    <a:pt x="143" y="88"/>
                  </a:cubicBezTo>
                  <a:cubicBezTo>
                    <a:pt x="143" y="96"/>
                    <a:pt x="145" y="114"/>
                    <a:pt x="145" y="114"/>
                  </a:cubicBezTo>
                  <a:cubicBezTo>
                    <a:pt x="123" y="116"/>
                    <a:pt x="123" y="116"/>
                    <a:pt x="123" y="116"/>
                  </a:cubicBezTo>
                  <a:cubicBezTo>
                    <a:pt x="123" y="116"/>
                    <a:pt x="112" y="130"/>
                    <a:pt x="111" y="135"/>
                  </a:cubicBezTo>
                  <a:cubicBezTo>
                    <a:pt x="110" y="140"/>
                    <a:pt x="115" y="150"/>
                    <a:pt x="110" y="155"/>
                  </a:cubicBezTo>
                  <a:cubicBezTo>
                    <a:pt x="105" y="160"/>
                    <a:pt x="94" y="164"/>
                    <a:pt x="94" y="164"/>
                  </a:cubicBezTo>
                  <a:cubicBezTo>
                    <a:pt x="96" y="179"/>
                    <a:pt x="96" y="179"/>
                    <a:pt x="96" y="179"/>
                  </a:cubicBezTo>
                  <a:cubicBezTo>
                    <a:pt x="89" y="190"/>
                    <a:pt x="89" y="190"/>
                    <a:pt x="89" y="190"/>
                  </a:cubicBezTo>
                  <a:cubicBezTo>
                    <a:pt x="89" y="190"/>
                    <a:pt x="96" y="213"/>
                    <a:pt x="90" y="221"/>
                  </a:cubicBezTo>
                  <a:cubicBezTo>
                    <a:pt x="84" y="229"/>
                    <a:pt x="78" y="226"/>
                    <a:pt x="78" y="226"/>
                  </a:cubicBezTo>
                  <a:cubicBezTo>
                    <a:pt x="78" y="226"/>
                    <a:pt x="76" y="215"/>
                    <a:pt x="71" y="215"/>
                  </a:cubicBezTo>
                  <a:cubicBezTo>
                    <a:pt x="66" y="215"/>
                    <a:pt x="60" y="228"/>
                    <a:pt x="60" y="235"/>
                  </a:cubicBezTo>
                  <a:cubicBezTo>
                    <a:pt x="60" y="242"/>
                    <a:pt x="66" y="253"/>
                    <a:pt x="65" y="256"/>
                  </a:cubicBezTo>
                  <a:cubicBezTo>
                    <a:pt x="64" y="259"/>
                    <a:pt x="49" y="270"/>
                    <a:pt x="48" y="278"/>
                  </a:cubicBezTo>
                  <a:cubicBezTo>
                    <a:pt x="47" y="286"/>
                    <a:pt x="54" y="305"/>
                    <a:pt x="54" y="305"/>
                  </a:cubicBezTo>
                  <a:cubicBezTo>
                    <a:pt x="54" y="305"/>
                    <a:pt x="57" y="336"/>
                    <a:pt x="50" y="341"/>
                  </a:cubicBezTo>
                  <a:cubicBezTo>
                    <a:pt x="43" y="346"/>
                    <a:pt x="36" y="351"/>
                    <a:pt x="36" y="351"/>
                  </a:cubicBezTo>
                  <a:cubicBezTo>
                    <a:pt x="31" y="346"/>
                    <a:pt x="31" y="346"/>
                    <a:pt x="31" y="346"/>
                  </a:cubicBezTo>
                  <a:cubicBezTo>
                    <a:pt x="8" y="345"/>
                    <a:pt x="8" y="345"/>
                    <a:pt x="8" y="345"/>
                  </a:cubicBezTo>
                  <a:cubicBezTo>
                    <a:pt x="10" y="361"/>
                    <a:pt x="10" y="361"/>
                    <a:pt x="10" y="361"/>
                  </a:cubicBezTo>
                  <a:cubicBezTo>
                    <a:pt x="10" y="361"/>
                    <a:pt x="0" y="378"/>
                    <a:pt x="3" y="383"/>
                  </a:cubicBezTo>
                  <a:cubicBezTo>
                    <a:pt x="6" y="388"/>
                    <a:pt x="22" y="382"/>
                    <a:pt x="30" y="386"/>
                  </a:cubicBezTo>
                  <a:cubicBezTo>
                    <a:pt x="38" y="390"/>
                    <a:pt x="55" y="405"/>
                    <a:pt x="55" y="405"/>
                  </a:cubicBezTo>
                  <a:cubicBezTo>
                    <a:pt x="55" y="405"/>
                    <a:pt x="56" y="420"/>
                    <a:pt x="60" y="425"/>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80" name="Freeform 103"/>
            <p:cNvSpPr>
              <a:spLocks/>
            </p:cNvSpPr>
            <p:nvPr/>
          </p:nvSpPr>
          <p:spPr bwMode="auto">
            <a:xfrm>
              <a:off x="4598194" y="2831306"/>
              <a:ext cx="222647" cy="214313"/>
            </a:xfrm>
            <a:custGeom>
              <a:avLst/>
              <a:gdLst>
                <a:gd name="T0" fmla="*/ 2147483647 w 530"/>
                <a:gd name="T1" fmla="*/ 2147483647 h 546"/>
                <a:gd name="T2" fmla="*/ 2147483647 w 530"/>
                <a:gd name="T3" fmla="*/ 2147483647 h 546"/>
                <a:gd name="T4" fmla="*/ 2147483647 w 530"/>
                <a:gd name="T5" fmla="*/ 2147483647 h 546"/>
                <a:gd name="T6" fmla="*/ 2147483647 w 530"/>
                <a:gd name="T7" fmla="*/ 2147483647 h 546"/>
                <a:gd name="T8" fmla="*/ 2147483647 w 530"/>
                <a:gd name="T9" fmla="*/ 2147483647 h 546"/>
                <a:gd name="T10" fmla="*/ 2147483647 w 530"/>
                <a:gd name="T11" fmla="*/ 2147483647 h 546"/>
                <a:gd name="T12" fmla="*/ 2147483647 w 530"/>
                <a:gd name="T13" fmla="*/ 2147483647 h 546"/>
                <a:gd name="T14" fmla="*/ 2147483647 w 530"/>
                <a:gd name="T15" fmla="*/ 2147483647 h 546"/>
                <a:gd name="T16" fmla="*/ 2147483647 w 530"/>
                <a:gd name="T17" fmla="*/ 2147483647 h 546"/>
                <a:gd name="T18" fmla="*/ 2147483647 w 530"/>
                <a:gd name="T19" fmla="*/ 2147483647 h 546"/>
                <a:gd name="T20" fmla="*/ 2147483647 w 530"/>
                <a:gd name="T21" fmla="*/ 2147483647 h 546"/>
                <a:gd name="T22" fmla="*/ 2147483647 w 530"/>
                <a:gd name="T23" fmla="*/ 2147483647 h 546"/>
                <a:gd name="T24" fmla="*/ 2147483647 w 530"/>
                <a:gd name="T25" fmla="*/ 2147483647 h 546"/>
                <a:gd name="T26" fmla="*/ 2147483647 w 530"/>
                <a:gd name="T27" fmla="*/ 2147483647 h 546"/>
                <a:gd name="T28" fmla="*/ 2147483647 w 530"/>
                <a:gd name="T29" fmla="*/ 2147483647 h 546"/>
                <a:gd name="T30" fmla="*/ 2147483647 w 530"/>
                <a:gd name="T31" fmla="*/ 2147483647 h 546"/>
                <a:gd name="T32" fmla="*/ 2147483647 w 530"/>
                <a:gd name="T33" fmla="*/ 2147483647 h 546"/>
                <a:gd name="T34" fmla="*/ 2147483647 w 530"/>
                <a:gd name="T35" fmla="*/ 2147483647 h 546"/>
                <a:gd name="T36" fmla="*/ 2147483647 w 530"/>
                <a:gd name="T37" fmla="*/ 2147483647 h 546"/>
                <a:gd name="T38" fmla="*/ 2147483647 w 530"/>
                <a:gd name="T39" fmla="*/ 2147483647 h 546"/>
                <a:gd name="T40" fmla="*/ 2147483647 w 530"/>
                <a:gd name="T41" fmla="*/ 2147483647 h 546"/>
                <a:gd name="T42" fmla="*/ 2147483647 w 530"/>
                <a:gd name="T43" fmla="*/ 2147483647 h 546"/>
                <a:gd name="T44" fmla="*/ 2147483647 w 530"/>
                <a:gd name="T45" fmla="*/ 2147483647 h 546"/>
                <a:gd name="T46" fmla="*/ 2147483647 w 530"/>
                <a:gd name="T47" fmla="*/ 2147483647 h 546"/>
                <a:gd name="T48" fmla="*/ 2147483647 w 530"/>
                <a:gd name="T49" fmla="*/ 2147483647 h 546"/>
                <a:gd name="T50" fmla="*/ 2147483647 w 530"/>
                <a:gd name="T51" fmla="*/ 2147483647 h 546"/>
                <a:gd name="T52" fmla="*/ 2147483647 w 530"/>
                <a:gd name="T53" fmla="*/ 2147483647 h 546"/>
                <a:gd name="T54" fmla="*/ 2147483647 w 530"/>
                <a:gd name="T55" fmla="*/ 2147483647 h 546"/>
                <a:gd name="T56" fmla="*/ 2147483647 w 530"/>
                <a:gd name="T57" fmla="*/ 2147483647 h 546"/>
                <a:gd name="T58" fmla="*/ 2147483647 w 530"/>
                <a:gd name="T59" fmla="*/ 2147483647 h 546"/>
                <a:gd name="T60" fmla="*/ 2147483647 w 530"/>
                <a:gd name="T61" fmla="*/ 2147483647 h 546"/>
                <a:gd name="T62" fmla="*/ 2147483647 w 530"/>
                <a:gd name="T63" fmla="*/ 2147483647 h 546"/>
                <a:gd name="T64" fmla="*/ 2147483647 w 530"/>
                <a:gd name="T65" fmla="*/ 2147483647 h 546"/>
                <a:gd name="T66" fmla="*/ 2147483647 w 530"/>
                <a:gd name="T67" fmla="*/ 2147483647 h 546"/>
                <a:gd name="T68" fmla="*/ 2147483647 w 530"/>
                <a:gd name="T69" fmla="*/ 2147483647 h 546"/>
                <a:gd name="T70" fmla="*/ 2147483647 w 530"/>
                <a:gd name="T71" fmla="*/ 2147483647 h 546"/>
                <a:gd name="T72" fmla="*/ 2147483647 w 530"/>
                <a:gd name="T73" fmla="*/ 2147483647 h 546"/>
                <a:gd name="T74" fmla="*/ 2147483647 w 530"/>
                <a:gd name="T75" fmla="*/ 2147483647 h 546"/>
                <a:gd name="T76" fmla="*/ 2147483647 w 530"/>
                <a:gd name="T77" fmla="*/ 2147483647 h 546"/>
                <a:gd name="T78" fmla="*/ 2147483647 w 530"/>
                <a:gd name="T79" fmla="*/ 2147483647 h 546"/>
                <a:gd name="T80" fmla="*/ 2147483647 w 530"/>
                <a:gd name="T81" fmla="*/ 2147483647 h 546"/>
                <a:gd name="T82" fmla="*/ 2147483647 w 530"/>
                <a:gd name="T83" fmla="*/ 2147483647 h 546"/>
                <a:gd name="T84" fmla="*/ 2147483647 w 530"/>
                <a:gd name="T85" fmla="*/ 2147483647 h 546"/>
                <a:gd name="T86" fmla="*/ 2147483647 w 530"/>
                <a:gd name="T87" fmla="*/ 2147483647 h 546"/>
                <a:gd name="T88" fmla="*/ 2147483647 w 530"/>
                <a:gd name="T89" fmla="*/ 2147483647 h 546"/>
                <a:gd name="T90" fmla="*/ 2147483647 w 530"/>
                <a:gd name="T91" fmla="*/ 2147483647 h 546"/>
                <a:gd name="T92" fmla="*/ 2147483647 w 530"/>
                <a:gd name="T93" fmla="*/ 2147483647 h 546"/>
                <a:gd name="T94" fmla="*/ 2147483647 w 530"/>
                <a:gd name="T95" fmla="*/ 2147483647 h 546"/>
                <a:gd name="T96" fmla="*/ 2147483647 w 530"/>
                <a:gd name="T97" fmla="*/ 2147483647 h 546"/>
                <a:gd name="T98" fmla="*/ 2147483647 w 530"/>
                <a:gd name="T99" fmla="*/ 2147483647 h 546"/>
                <a:gd name="T100" fmla="*/ 2147483647 w 530"/>
                <a:gd name="T101" fmla="*/ 2147483647 h 546"/>
                <a:gd name="T102" fmla="*/ 2147483647 w 530"/>
                <a:gd name="T103" fmla="*/ 2147483647 h 546"/>
                <a:gd name="T104" fmla="*/ 2147483647 w 530"/>
                <a:gd name="T105" fmla="*/ 2147483647 h 546"/>
                <a:gd name="T106" fmla="*/ 2147483647 w 530"/>
                <a:gd name="T107" fmla="*/ 2147483647 h 546"/>
                <a:gd name="T108" fmla="*/ 2147483647 w 530"/>
                <a:gd name="T109" fmla="*/ 2147483647 h 546"/>
                <a:gd name="T110" fmla="*/ 2147483647 w 530"/>
                <a:gd name="T111" fmla="*/ 0 h 546"/>
                <a:gd name="T112" fmla="*/ 2147483647 w 530"/>
                <a:gd name="T113" fmla="*/ 2147483647 h 54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530"/>
                <a:gd name="T172" fmla="*/ 0 h 546"/>
                <a:gd name="T173" fmla="*/ 530 w 530"/>
                <a:gd name="T174" fmla="*/ 546 h 54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530" h="546">
                  <a:moveTo>
                    <a:pt x="11" y="13"/>
                  </a:moveTo>
                  <a:cubicBezTo>
                    <a:pt x="6" y="16"/>
                    <a:pt x="6" y="30"/>
                    <a:pt x="7" y="34"/>
                  </a:cubicBezTo>
                  <a:cubicBezTo>
                    <a:pt x="8" y="38"/>
                    <a:pt x="20" y="45"/>
                    <a:pt x="17" y="54"/>
                  </a:cubicBezTo>
                  <a:cubicBezTo>
                    <a:pt x="14" y="63"/>
                    <a:pt x="0" y="75"/>
                    <a:pt x="3" y="82"/>
                  </a:cubicBezTo>
                  <a:cubicBezTo>
                    <a:pt x="6" y="89"/>
                    <a:pt x="21" y="107"/>
                    <a:pt x="21" y="120"/>
                  </a:cubicBezTo>
                  <a:cubicBezTo>
                    <a:pt x="21" y="133"/>
                    <a:pt x="34" y="518"/>
                    <a:pt x="34" y="518"/>
                  </a:cubicBezTo>
                  <a:cubicBezTo>
                    <a:pt x="320" y="522"/>
                    <a:pt x="320" y="522"/>
                    <a:pt x="320" y="522"/>
                  </a:cubicBezTo>
                  <a:cubicBezTo>
                    <a:pt x="320" y="522"/>
                    <a:pt x="322" y="512"/>
                    <a:pt x="329" y="510"/>
                  </a:cubicBezTo>
                  <a:cubicBezTo>
                    <a:pt x="336" y="508"/>
                    <a:pt x="334" y="518"/>
                    <a:pt x="334" y="518"/>
                  </a:cubicBezTo>
                  <a:cubicBezTo>
                    <a:pt x="413" y="521"/>
                    <a:pt x="413" y="521"/>
                    <a:pt x="413" y="521"/>
                  </a:cubicBezTo>
                  <a:cubicBezTo>
                    <a:pt x="413" y="521"/>
                    <a:pt x="425" y="546"/>
                    <a:pt x="438" y="539"/>
                  </a:cubicBezTo>
                  <a:cubicBezTo>
                    <a:pt x="451" y="532"/>
                    <a:pt x="450" y="511"/>
                    <a:pt x="460" y="508"/>
                  </a:cubicBezTo>
                  <a:cubicBezTo>
                    <a:pt x="470" y="505"/>
                    <a:pt x="472" y="509"/>
                    <a:pt x="482" y="505"/>
                  </a:cubicBezTo>
                  <a:cubicBezTo>
                    <a:pt x="492" y="501"/>
                    <a:pt x="492" y="478"/>
                    <a:pt x="492" y="478"/>
                  </a:cubicBezTo>
                  <a:cubicBezTo>
                    <a:pt x="509" y="477"/>
                    <a:pt x="509" y="477"/>
                    <a:pt x="509" y="477"/>
                  </a:cubicBezTo>
                  <a:cubicBezTo>
                    <a:pt x="525" y="462"/>
                    <a:pt x="525" y="462"/>
                    <a:pt x="525" y="462"/>
                  </a:cubicBezTo>
                  <a:cubicBezTo>
                    <a:pt x="522" y="456"/>
                    <a:pt x="520" y="450"/>
                    <a:pt x="520" y="445"/>
                  </a:cubicBezTo>
                  <a:cubicBezTo>
                    <a:pt x="519" y="430"/>
                    <a:pt x="518" y="416"/>
                    <a:pt x="518" y="416"/>
                  </a:cubicBezTo>
                  <a:cubicBezTo>
                    <a:pt x="530" y="415"/>
                    <a:pt x="530" y="415"/>
                    <a:pt x="530" y="415"/>
                  </a:cubicBezTo>
                  <a:cubicBezTo>
                    <a:pt x="530" y="415"/>
                    <a:pt x="503" y="397"/>
                    <a:pt x="490" y="369"/>
                  </a:cubicBezTo>
                  <a:cubicBezTo>
                    <a:pt x="477" y="341"/>
                    <a:pt x="478" y="326"/>
                    <a:pt x="469" y="315"/>
                  </a:cubicBezTo>
                  <a:cubicBezTo>
                    <a:pt x="460" y="304"/>
                    <a:pt x="456" y="302"/>
                    <a:pt x="448" y="288"/>
                  </a:cubicBezTo>
                  <a:cubicBezTo>
                    <a:pt x="440" y="274"/>
                    <a:pt x="440" y="252"/>
                    <a:pt x="440" y="252"/>
                  </a:cubicBezTo>
                  <a:cubicBezTo>
                    <a:pt x="415" y="225"/>
                    <a:pt x="415" y="225"/>
                    <a:pt x="415" y="225"/>
                  </a:cubicBezTo>
                  <a:cubicBezTo>
                    <a:pt x="415" y="225"/>
                    <a:pt x="418" y="216"/>
                    <a:pt x="412" y="204"/>
                  </a:cubicBezTo>
                  <a:cubicBezTo>
                    <a:pt x="406" y="192"/>
                    <a:pt x="380" y="170"/>
                    <a:pt x="378" y="161"/>
                  </a:cubicBezTo>
                  <a:cubicBezTo>
                    <a:pt x="376" y="152"/>
                    <a:pt x="368" y="147"/>
                    <a:pt x="368" y="147"/>
                  </a:cubicBezTo>
                  <a:cubicBezTo>
                    <a:pt x="368" y="147"/>
                    <a:pt x="376" y="137"/>
                    <a:pt x="368" y="126"/>
                  </a:cubicBezTo>
                  <a:cubicBezTo>
                    <a:pt x="360" y="115"/>
                    <a:pt x="350" y="112"/>
                    <a:pt x="350" y="112"/>
                  </a:cubicBezTo>
                  <a:cubicBezTo>
                    <a:pt x="361" y="99"/>
                    <a:pt x="361" y="99"/>
                    <a:pt x="361" y="99"/>
                  </a:cubicBezTo>
                  <a:cubicBezTo>
                    <a:pt x="373" y="107"/>
                    <a:pt x="373" y="107"/>
                    <a:pt x="373" y="107"/>
                  </a:cubicBezTo>
                  <a:cubicBezTo>
                    <a:pt x="373" y="107"/>
                    <a:pt x="372" y="124"/>
                    <a:pt x="381" y="130"/>
                  </a:cubicBezTo>
                  <a:cubicBezTo>
                    <a:pt x="390" y="136"/>
                    <a:pt x="395" y="145"/>
                    <a:pt x="395" y="145"/>
                  </a:cubicBezTo>
                  <a:cubicBezTo>
                    <a:pt x="394" y="162"/>
                    <a:pt x="394" y="162"/>
                    <a:pt x="394" y="162"/>
                  </a:cubicBezTo>
                  <a:cubicBezTo>
                    <a:pt x="394" y="162"/>
                    <a:pt x="426" y="214"/>
                    <a:pt x="438" y="207"/>
                  </a:cubicBezTo>
                  <a:cubicBezTo>
                    <a:pt x="450" y="200"/>
                    <a:pt x="456" y="195"/>
                    <a:pt x="456" y="195"/>
                  </a:cubicBezTo>
                  <a:cubicBezTo>
                    <a:pt x="449" y="183"/>
                    <a:pt x="449" y="183"/>
                    <a:pt x="449" y="183"/>
                  </a:cubicBezTo>
                  <a:cubicBezTo>
                    <a:pt x="449" y="183"/>
                    <a:pt x="462" y="157"/>
                    <a:pt x="462" y="143"/>
                  </a:cubicBezTo>
                  <a:cubicBezTo>
                    <a:pt x="462" y="129"/>
                    <a:pt x="471" y="112"/>
                    <a:pt x="471" y="112"/>
                  </a:cubicBezTo>
                  <a:cubicBezTo>
                    <a:pt x="435" y="19"/>
                    <a:pt x="435" y="19"/>
                    <a:pt x="435" y="19"/>
                  </a:cubicBezTo>
                  <a:cubicBezTo>
                    <a:pt x="435" y="19"/>
                    <a:pt x="397" y="34"/>
                    <a:pt x="388" y="30"/>
                  </a:cubicBezTo>
                  <a:cubicBezTo>
                    <a:pt x="379" y="26"/>
                    <a:pt x="373" y="22"/>
                    <a:pt x="373" y="22"/>
                  </a:cubicBezTo>
                  <a:cubicBezTo>
                    <a:pt x="373" y="22"/>
                    <a:pt x="364" y="33"/>
                    <a:pt x="350" y="26"/>
                  </a:cubicBezTo>
                  <a:cubicBezTo>
                    <a:pt x="336" y="19"/>
                    <a:pt x="341" y="10"/>
                    <a:pt x="325" y="7"/>
                  </a:cubicBezTo>
                  <a:cubicBezTo>
                    <a:pt x="309" y="4"/>
                    <a:pt x="288" y="14"/>
                    <a:pt x="288" y="14"/>
                  </a:cubicBezTo>
                  <a:cubicBezTo>
                    <a:pt x="288" y="14"/>
                    <a:pt x="273" y="7"/>
                    <a:pt x="262" y="11"/>
                  </a:cubicBezTo>
                  <a:cubicBezTo>
                    <a:pt x="251" y="15"/>
                    <a:pt x="243" y="30"/>
                    <a:pt x="243" y="30"/>
                  </a:cubicBezTo>
                  <a:cubicBezTo>
                    <a:pt x="243" y="30"/>
                    <a:pt x="231" y="28"/>
                    <a:pt x="227" y="30"/>
                  </a:cubicBezTo>
                  <a:cubicBezTo>
                    <a:pt x="223" y="32"/>
                    <a:pt x="210" y="43"/>
                    <a:pt x="210" y="43"/>
                  </a:cubicBezTo>
                  <a:cubicBezTo>
                    <a:pt x="210" y="43"/>
                    <a:pt x="176" y="29"/>
                    <a:pt x="170" y="29"/>
                  </a:cubicBezTo>
                  <a:cubicBezTo>
                    <a:pt x="164" y="29"/>
                    <a:pt x="153" y="32"/>
                    <a:pt x="140" y="29"/>
                  </a:cubicBezTo>
                  <a:cubicBezTo>
                    <a:pt x="127" y="26"/>
                    <a:pt x="125" y="14"/>
                    <a:pt x="112" y="13"/>
                  </a:cubicBezTo>
                  <a:cubicBezTo>
                    <a:pt x="99" y="12"/>
                    <a:pt x="89" y="12"/>
                    <a:pt x="89" y="12"/>
                  </a:cubicBezTo>
                  <a:cubicBezTo>
                    <a:pt x="89" y="12"/>
                    <a:pt x="69" y="1"/>
                    <a:pt x="60" y="1"/>
                  </a:cubicBezTo>
                  <a:cubicBezTo>
                    <a:pt x="51" y="1"/>
                    <a:pt x="46" y="15"/>
                    <a:pt x="31" y="6"/>
                  </a:cubicBezTo>
                  <a:cubicBezTo>
                    <a:pt x="28" y="4"/>
                    <a:pt x="26" y="2"/>
                    <a:pt x="24" y="0"/>
                  </a:cubicBezTo>
                  <a:cubicBezTo>
                    <a:pt x="21" y="4"/>
                    <a:pt x="15" y="11"/>
                    <a:pt x="11" y="13"/>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81" name="Freeform 104"/>
            <p:cNvSpPr>
              <a:spLocks/>
            </p:cNvSpPr>
            <p:nvPr/>
          </p:nvSpPr>
          <p:spPr bwMode="auto">
            <a:xfrm>
              <a:off x="4291013" y="3220642"/>
              <a:ext cx="151210" cy="239315"/>
            </a:xfrm>
            <a:custGeom>
              <a:avLst/>
              <a:gdLst>
                <a:gd name="T0" fmla="*/ 2147483647 w 363"/>
                <a:gd name="T1" fmla="*/ 0 h 614"/>
                <a:gd name="T2" fmla="*/ 2147483647 w 363"/>
                <a:gd name="T3" fmla="*/ 2147483647 h 614"/>
                <a:gd name="T4" fmla="*/ 2147483647 w 363"/>
                <a:gd name="T5" fmla="*/ 2147483647 h 614"/>
                <a:gd name="T6" fmla="*/ 2147483647 w 363"/>
                <a:gd name="T7" fmla="*/ 2147483647 h 614"/>
                <a:gd name="T8" fmla="*/ 2147483647 w 363"/>
                <a:gd name="T9" fmla="*/ 2147483647 h 614"/>
                <a:gd name="T10" fmla="*/ 2147483647 w 363"/>
                <a:gd name="T11" fmla="*/ 2147483647 h 614"/>
                <a:gd name="T12" fmla="*/ 2147483647 w 363"/>
                <a:gd name="T13" fmla="*/ 2147483647 h 614"/>
                <a:gd name="T14" fmla="*/ 2147483647 w 363"/>
                <a:gd name="T15" fmla="*/ 2147483647 h 614"/>
                <a:gd name="T16" fmla="*/ 2147483647 w 363"/>
                <a:gd name="T17" fmla="*/ 2147483647 h 614"/>
                <a:gd name="T18" fmla="*/ 2147483647 w 363"/>
                <a:gd name="T19" fmla="*/ 2147483647 h 614"/>
                <a:gd name="T20" fmla="*/ 2147483647 w 363"/>
                <a:gd name="T21" fmla="*/ 2147483647 h 614"/>
                <a:gd name="T22" fmla="*/ 2147483647 w 363"/>
                <a:gd name="T23" fmla="*/ 2147483647 h 614"/>
                <a:gd name="T24" fmla="*/ 2147483647 w 363"/>
                <a:gd name="T25" fmla="*/ 2147483647 h 614"/>
                <a:gd name="T26" fmla="*/ 2147483647 w 363"/>
                <a:gd name="T27" fmla="*/ 2147483647 h 614"/>
                <a:gd name="T28" fmla="*/ 2147483647 w 363"/>
                <a:gd name="T29" fmla="*/ 2147483647 h 614"/>
                <a:gd name="T30" fmla="*/ 2147483647 w 363"/>
                <a:gd name="T31" fmla="*/ 2147483647 h 614"/>
                <a:gd name="T32" fmla="*/ 2147483647 w 363"/>
                <a:gd name="T33" fmla="*/ 2147483647 h 614"/>
                <a:gd name="T34" fmla="*/ 2147483647 w 363"/>
                <a:gd name="T35" fmla="*/ 2147483647 h 614"/>
                <a:gd name="T36" fmla="*/ 2147483647 w 363"/>
                <a:gd name="T37" fmla="*/ 2147483647 h 614"/>
                <a:gd name="T38" fmla="*/ 2147483647 w 363"/>
                <a:gd name="T39" fmla="*/ 2147483647 h 614"/>
                <a:gd name="T40" fmla="*/ 2147483647 w 363"/>
                <a:gd name="T41" fmla="*/ 2147483647 h 614"/>
                <a:gd name="T42" fmla="*/ 2147483647 w 363"/>
                <a:gd name="T43" fmla="*/ 2147483647 h 614"/>
                <a:gd name="T44" fmla="*/ 2147483647 w 363"/>
                <a:gd name="T45" fmla="*/ 2147483647 h 614"/>
                <a:gd name="T46" fmla="*/ 2147483647 w 363"/>
                <a:gd name="T47" fmla="*/ 2147483647 h 614"/>
                <a:gd name="T48" fmla="*/ 2147483647 w 363"/>
                <a:gd name="T49" fmla="*/ 2147483647 h 614"/>
                <a:gd name="T50" fmla="*/ 2147483647 w 363"/>
                <a:gd name="T51" fmla="*/ 2147483647 h 614"/>
                <a:gd name="T52" fmla="*/ 2147483647 w 363"/>
                <a:gd name="T53" fmla="*/ 2147483647 h 614"/>
                <a:gd name="T54" fmla="*/ 2147483647 w 363"/>
                <a:gd name="T55" fmla="*/ 2147483647 h 614"/>
                <a:gd name="T56" fmla="*/ 2147483647 w 363"/>
                <a:gd name="T57" fmla="*/ 2147483647 h 614"/>
                <a:gd name="T58" fmla="*/ 2147483647 w 363"/>
                <a:gd name="T59" fmla="*/ 2147483647 h 614"/>
                <a:gd name="T60" fmla="*/ 2147483647 w 363"/>
                <a:gd name="T61" fmla="*/ 2147483647 h 614"/>
                <a:gd name="T62" fmla="*/ 2147483647 w 363"/>
                <a:gd name="T63" fmla="*/ 2147483647 h 614"/>
                <a:gd name="T64" fmla="*/ 2147483647 w 363"/>
                <a:gd name="T65" fmla="*/ 2147483647 h 614"/>
                <a:gd name="T66" fmla="*/ 2147483647 w 363"/>
                <a:gd name="T67" fmla="*/ 2147483647 h 614"/>
                <a:gd name="T68" fmla="*/ 2147483647 w 363"/>
                <a:gd name="T69" fmla="*/ 2147483647 h 614"/>
                <a:gd name="T70" fmla="*/ 2147483647 w 363"/>
                <a:gd name="T71" fmla="*/ 2147483647 h 614"/>
                <a:gd name="T72" fmla="*/ 2147483647 w 363"/>
                <a:gd name="T73" fmla="*/ 2147483647 h 614"/>
                <a:gd name="T74" fmla="*/ 2147483647 w 363"/>
                <a:gd name="T75" fmla="*/ 2147483647 h 614"/>
                <a:gd name="T76" fmla="*/ 2147483647 w 363"/>
                <a:gd name="T77" fmla="*/ 2147483647 h 614"/>
                <a:gd name="T78" fmla="*/ 2147483647 w 363"/>
                <a:gd name="T79" fmla="*/ 2147483647 h 614"/>
                <a:gd name="T80" fmla="*/ 2147483647 w 363"/>
                <a:gd name="T81" fmla="*/ 2147483647 h 614"/>
                <a:gd name="T82" fmla="*/ 2147483647 w 363"/>
                <a:gd name="T83" fmla="*/ 2147483647 h 61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363"/>
                <a:gd name="T127" fmla="*/ 0 h 614"/>
                <a:gd name="T128" fmla="*/ 363 w 363"/>
                <a:gd name="T129" fmla="*/ 614 h 61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363" h="614">
                  <a:moveTo>
                    <a:pt x="280" y="17"/>
                  </a:moveTo>
                  <a:cubicBezTo>
                    <a:pt x="276" y="12"/>
                    <a:pt x="275" y="0"/>
                    <a:pt x="275" y="0"/>
                  </a:cubicBezTo>
                  <a:cubicBezTo>
                    <a:pt x="259" y="2"/>
                    <a:pt x="259" y="2"/>
                    <a:pt x="259" y="2"/>
                  </a:cubicBezTo>
                  <a:cubicBezTo>
                    <a:pt x="260" y="11"/>
                    <a:pt x="261" y="40"/>
                    <a:pt x="263" y="43"/>
                  </a:cubicBezTo>
                  <a:cubicBezTo>
                    <a:pt x="265" y="46"/>
                    <a:pt x="284" y="35"/>
                    <a:pt x="285" y="46"/>
                  </a:cubicBezTo>
                  <a:cubicBezTo>
                    <a:pt x="286" y="57"/>
                    <a:pt x="282" y="70"/>
                    <a:pt x="282" y="70"/>
                  </a:cubicBezTo>
                  <a:cubicBezTo>
                    <a:pt x="282" y="70"/>
                    <a:pt x="290" y="79"/>
                    <a:pt x="280" y="88"/>
                  </a:cubicBezTo>
                  <a:cubicBezTo>
                    <a:pt x="270" y="97"/>
                    <a:pt x="256" y="100"/>
                    <a:pt x="256" y="100"/>
                  </a:cubicBezTo>
                  <a:cubicBezTo>
                    <a:pt x="256" y="100"/>
                    <a:pt x="248" y="117"/>
                    <a:pt x="247" y="120"/>
                  </a:cubicBezTo>
                  <a:cubicBezTo>
                    <a:pt x="246" y="123"/>
                    <a:pt x="236" y="136"/>
                    <a:pt x="236" y="136"/>
                  </a:cubicBezTo>
                  <a:cubicBezTo>
                    <a:pt x="234" y="155"/>
                    <a:pt x="234" y="155"/>
                    <a:pt x="234" y="155"/>
                  </a:cubicBezTo>
                  <a:cubicBezTo>
                    <a:pt x="227" y="159"/>
                    <a:pt x="227" y="159"/>
                    <a:pt x="227" y="159"/>
                  </a:cubicBezTo>
                  <a:cubicBezTo>
                    <a:pt x="227" y="159"/>
                    <a:pt x="229" y="180"/>
                    <a:pt x="224" y="189"/>
                  </a:cubicBezTo>
                  <a:cubicBezTo>
                    <a:pt x="219" y="198"/>
                    <a:pt x="209" y="191"/>
                    <a:pt x="207" y="198"/>
                  </a:cubicBezTo>
                  <a:cubicBezTo>
                    <a:pt x="205" y="205"/>
                    <a:pt x="210" y="223"/>
                    <a:pt x="205" y="233"/>
                  </a:cubicBezTo>
                  <a:cubicBezTo>
                    <a:pt x="200" y="243"/>
                    <a:pt x="181" y="250"/>
                    <a:pt x="181" y="250"/>
                  </a:cubicBezTo>
                  <a:cubicBezTo>
                    <a:pt x="173" y="282"/>
                    <a:pt x="173" y="282"/>
                    <a:pt x="173" y="282"/>
                  </a:cubicBezTo>
                  <a:cubicBezTo>
                    <a:pt x="157" y="302"/>
                    <a:pt x="157" y="302"/>
                    <a:pt x="157" y="302"/>
                  </a:cubicBezTo>
                  <a:cubicBezTo>
                    <a:pt x="157" y="302"/>
                    <a:pt x="161" y="316"/>
                    <a:pt x="156" y="322"/>
                  </a:cubicBezTo>
                  <a:cubicBezTo>
                    <a:pt x="151" y="328"/>
                    <a:pt x="140" y="337"/>
                    <a:pt x="140" y="337"/>
                  </a:cubicBezTo>
                  <a:cubicBezTo>
                    <a:pt x="140" y="337"/>
                    <a:pt x="140" y="358"/>
                    <a:pt x="128" y="358"/>
                  </a:cubicBezTo>
                  <a:cubicBezTo>
                    <a:pt x="116" y="358"/>
                    <a:pt x="119" y="342"/>
                    <a:pt x="119" y="342"/>
                  </a:cubicBezTo>
                  <a:cubicBezTo>
                    <a:pt x="119" y="342"/>
                    <a:pt x="105" y="318"/>
                    <a:pt x="98" y="318"/>
                  </a:cubicBezTo>
                  <a:cubicBezTo>
                    <a:pt x="91" y="318"/>
                    <a:pt x="104" y="332"/>
                    <a:pt x="95" y="334"/>
                  </a:cubicBezTo>
                  <a:cubicBezTo>
                    <a:pt x="86" y="336"/>
                    <a:pt x="78" y="323"/>
                    <a:pt x="72" y="328"/>
                  </a:cubicBezTo>
                  <a:cubicBezTo>
                    <a:pt x="66" y="333"/>
                    <a:pt x="56" y="353"/>
                    <a:pt x="56" y="353"/>
                  </a:cubicBezTo>
                  <a:cubicBezTo>
                    <a:pt x="13" y="390"/>
                    <a:pt x="13" y="390"/>
                    <a:pt x="13" y="390"/>
                  </a:cubicBezTo>
                  <a:cubicBezTo>
                    <a:pt x="13" y="390"/>
                    <a:pt x="15" y="422"/>
                    <a:pt x="13" y="428"/>
                  </a:cubicBezTo>
                  <a:cubicBezTo>
                    <a:pt x="11" y="434"/>
                    <a:pt x="4" y="449"/>
                    <a:pt x="4" y="449"/>
                  </a:cubicBezTo>
                  <a:cubicBezTo>
                    <a:pt x="4" y="449"/>
                    <a:pt x="4" y="449"/>
                    <a:pt x="4" y="449"/>
                  </a:cubicBezTo>
                  <a:cubicBezTo>
                    <a:pt x="0" y="458"/>
                    <a:pt x="0" y="458"/>
                    <a:pt x="0" y="458"/>
                  </a:cubicBezTo>
                  <a:cubicBezTo>
                    <a:pt x="18" y="455"/>
                    <a:pt x="18" y="455"/>
                    <a:pt x="18" y="455"/>
                  </a:cubicBezTo>
                  <a:cubicBezTo>
                    <a:pt x="18" y="455"/>
                    <a:pt x="17" y="477"/>
                    <a:pt x="27" y="486"/>
                  </a:cubicBezTo>
                  <a:cubicBezTo>
                    <a:pt x="37" y="495"/>
                    <a:pt x="44" y="497"/>
                    <a:pt x="44" y="497"/>
                  </a:cubicBezTo>
                  <a:cubicBezTo>
                    <a:pt x="58" y="484"/>
                    <a:pt x="58" y="484"/>
                    <a:pt x="58" y="484"/>
                  </a:cubicBezTo>
                  <a:cubicBezTo>
                    <a:pt x="45" y="504"/>
                    <a:pt x="45" y="504"/>
                    <a:pt x="45" y="504"/>
                  </a:cubicBezTo>
                  <a:cubicBezTo>
                    <a:pt x="57" y="522"/>
                    <a:pt x="57" y="522"/>
                    <a:pt x="57" y="522"/>
                  </a:cubicBezTo>
                  <a:cubicBezTo>
                    <a:pt x="70" y="527"/>
                    <a:pt x="70" y="527"/>
                    <a:pt x="70" y="527"/>
                  </a:cubicBezTo>
                  <a:cubicBezTo>
                    <a:pt x="68" y="557"/>
                    <a:pt x="68" y="557"/>
                    <a:pt x="68" y="557"/>
                  </a:cubicBezTo>
                  <a:cubicBezTo>
                    <a:pt x="61" y="559"/>
                    <a:pt x="61" y="559"/>
                    <a:pt x="61" y="559"/>
                  </a:cubicBezTo>
                  <a:cubicBezTo>
                    <a:pt x="62" y="580"/>
                    <a:pt x="62" y="580"/>
                    <a:pt x="62" y="580"/>
                  </a:cubicBezTo>
                  <a:cubicBezTo>
                    <a:pt x="68" y="586"/>
                    <a:pt x="68" y="586"/>
                    <a:pt x="68" y="586"/>
                  </a:cubicBezTo>
                  <a:cubicBezTo>
                    <a:pt x="132" y="586"/>
                    <a:pt x="132" y="586"/>
                    <a:pt x="132" y="586"/>
                  </a:cubicBezTo>
                  <a:cubicBezTo>
                    <a:pt x="144" y="576"/>
                    <a:pt x="144" y="576"/>
                    <a:pt x="144" y="576"/>
                  </a:cubicBezTo>
                  <a:cubicBezTo>
                    <a:pt x="154" y="585"/>
                    <a:pt x="154" y="585"/>
                    <a:pt x="154" y="585"/>
                  </a:cubicBezTo>
                  <a:cubicBezTo>
                    <a:pt x="175" y="585"/>
                    <a:pt x="175" y="585"/>
                    <a:pt x="175" y="585"/>
                  </a:cubicBezTo>
                  <a:cubicBezTo>
                    <a:pt x="175" y="585"/>
                    <a:pt x="180" y="577"/>
                    <a:pt x="184" y="577"/>
                  </a:cubicBezTo>
                  <a:cubicBezTo>
                    <a:pt x="188" y="577"/>
                    <a:pt x="195" y="581"/>
                    <a:pt x="195" y="581"/>
                  </a:cubicBezTo>
                  <a:cubicBezTo>
                    <a:pt x="227" y="580"/>
                    <a:pt x="227" y="580"/>
                    <a:pt x="227" y="580"/>
                  </a:cubicBezTo>
                  <a:cubicBezTo>
                    <a:pt x="227" y="590"/>
                    <a:pt x="227" y="590"/>
                    <a:pt x="227" y="590"/>
                  </a:cubicBezTo>
                  <a:cubicBezTo>
                    <a:pt x="227" y="590"/>
                    <a:pt x="282" y="587"/>
                    <a:pt x="287" y="587"/>
                  </a:cubicBezTo>
                  <a:cubicBezTo>
                    <a:pt x="292" y="587"/>
                    <a:pt x="320" y="600"/>
                    <a:pt x="320" y="600"/>
                  </a:cubicBezTo>
                  <a:cubicBezTo>
                    <a:pt x="340" y="599"/>
                    <a:pt x="340" y="599"/>
                    <a:pt x="340" y="599"/>
                  </a:cubicBezTo>
                  <a:cubicBezTo>
                    <a:pt x="358" y="614"/>
                    <a:pt x="358" y="614"/>
                    <a:pt x="358" y="614"/>
                  </a:cubicBezTo>
                  <a:cubicBezTo>
                    <a:pt x="359" y="587"/>
                    <a:pt x="359" y="587"/>
                    <a:pt x="359" y="587"/>
                  </a:cubicBezTo>
                  <a:cubicBezTo>
                    <a:pt x="363" y="581"/>
                    <a:pt x="363" y="581"/>
                    <a:pt x="363" y="581"/>
                  </a:cubicBezTo>
                  <a:cubicBezTo>
                    <a:pt x="358" y="575"/>
                    <a:pt x="358" y="575"/>
                    <a:pt x="358" y="575"/>
                  </a:cubicBezTo>
                  <a:cubicBezTo>
                    <a:pt x="358" y="556"/>
                    <a:pt x="358" y="556"/>
                    <a:pt x="358" y="556"/>
                  </a:cubicBezTo>
                  <a:cubicBezTo>
                    <a:pt x="354" y="542"/>
                    <a:pt x="354" y="542"/>
                    <a:pt x="354" y="542"/>
                  </a:cubicBezTo>
                  <a:cubicBezTo>
                    <a:pt x="354" y="542"/>
                    <a:pt x="342" y="534"/>
                    <a:pt x="332" y="526"/>
                  </a:cubicBezTo>
                  <a:cubicBezTo>
                    <a:pt x="322" y="518"/>
                    <a:pt x="311" y="495"/>
                    <a:pt x="311" y="495"/>
                  </a:cubicBezTo>
                  <a:cubicBezTo>
                    <a:pt x="311" y="495"/>
                    <a:pt x="315" y="475"/>
                    <a:pt x="313" y="472"/>
                  </a:cubicBezTo>
                  <a:cubicBezTo>
                    <a:pt x="311" y="469"/>
                    <a:pt x="294" y="458"/>
                    <a:pt x="294" y="458"/>
                  </a:cubicBezTo>
                  <a:cubicBezTo>
                    <a:pt x="294" y="427"/>
                    <a:pt x="294" y="427"/>
                    <a:pt x="294" y="427"/>
                  </a:cubicBezTo>
                  <a:cubicBezTo>
                    <a:pt x="282" y="420"/>
                    <a:pt x="282" y="420"/>
                    <a:pt x="282" y="420"/>
                  </a:cubicBezTo>
                  <a:cubicBezTo>
                    <a:pt x="289" y="412"/>
                    <a:pt x="289" y="412"/>
                    <a:pt x="289" y="412"/>
                  </a:cubicBezTo>
                  <a:cubicBezTo>
                    <a:pt x="290" y="387"/>
                    <a:pt x="290" y="387"/>
                    <a:pt x="290" y="387"/>
                  </a:cubicBezTo>
                  <a:cubicBezTo>
                    <a:pt x="290" y="387"/>
                    <a:pt x="275" y="386"/>
                    <a:pt x="276" y="378"/>
                  </a:cubicBezTo>
                  <a:cubicBezTo>
                    <a:pt x="277" y="370"/>
                    <a:pt x="299" y="363"/>
                    <a:pt x="299" y="363"/>
                  </a:cubicBezTo>
                  <a:cubicBezTo>
                    <a:pt x="304" y="338"/>
                    <a:pt x="304" y="338"/>
                    <a:pt x="304" y="338"/>
                  </a:cubicBezTo>
                  <a:cubicBezTo>
                    <a:pt x="310" y="338"/>
                    <a:pt x="310" y="338"/>
                    <a:pt x="310" y="338"/>
                  </a:cubicBezTo>
                  <a:cubicBezTo>
                    <a:pt x="310" y="338"/>
                    <a:pt x="311" y="326"/>
                    <a:pt x="312" y="318"/>
                  </a:cubicBezTo>
                  <a:cubicBezTo>
                    <a:pt x="313" y="310"/>
                    <a:pt x="331" y="300"/>
                    <a:pt x="331" y="300"/>
                  </a:cubicBezTo>
                  <a:cubicBezTo>
                    <a:pt x="331" y="300"/>
                    <a:pt x="326" y="253"/>
                    <a:pt x="317" y="243"/>
                  </a:cubicBezTo>
                  <a:cubicBezTo>
                    <a:pt x="308" y="233"/>
                    <a:pt x="287" y="224"/>
                    <a:pt x="279" y="216"/>
                  </a:cubicBezTo>
                  <a:cubicBezTo>
                    <a:pt x="271" y="208"/>
                    <a:pt x="256" y="187"/>
                    <a:pt x="261" y="174"/>
                  </a:cubicBezTo>
                  <a:cubicBezTo>
                    <a:pt x="266" y="161"/>
                    <a:pt x="306" y="168"/>
                    <a:pt x="314" y="167"/>
                  </a:cubicBezTo>
                  <a:cubicBezTo>
                    <a:pt x="322" y="166"/>
                    <a:pt x="336" y="165"/>
                    <a:pt x="336" y="165"/>
                  </a:cubicBezTo>
                  <a:cubicBezTo>
                    <a:pt x="336" y="165"/>
                    <a:pt x="315" y="147"/>
                    <a:pt x="310" y="133"/>
                  </a:cubicBezTo>
                  <a:cubicBezTo>
                    <a:pt x="305" y="119"/>
                    <a:pt x="304" y="91"/>
                    <a:pt x="304" y="91"/>
                  </a:cubicBezTo>
                  <a:cubicBezTo>
                    <a:pt x="304" y="91"/>
                    <a:pt x="310" y="81"/>
                    <a:pt x="310" y="70"/>
                  </a:cubicBezTo>
                  <a:cubicBezTo>
                    <a:pt x="310" y="59"/>
                    <a:pt x="296" y="52"/>
                    <a:pt x="296" y="52"/>
                  </a:cubicBezTo>
                  <a:cubicBezTo>
                    <a:pt x="300" y="25"/>
                    <a:pt x="300" y="25"/>
                    <a:pt x="300" y="25"/>
                  </a:cubicBezTo>
                  <a:cubicBezTo>
                    <a:pt x="300" y="25"/>
                    <a:pt x="284" y="22"/>
                    <a:pt x="280" y="17"/>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82" name="Freeform 105"/>
            <p:cNvSpPr>
              <a:spLocks/>
            </p:cNvSpPr>
            <p:nvPr/>
          </p:nvSpPr>
          <p:spPr bwMode="auto">
            <a:xfrm>
              <a:off x="3873104" y="2743200"/>
              <a:ext cx="235744" cy="172641"/>
            </a:xfrm>
            <a:custGeom>
              <a:avLst/>
              <a:gdLst>
                <a:gd name="T0" fmla="*/ 2147483647 w 565"/>
                <a:gd name="T1" fmla="*/ 2147483647 h 438"/>
                <a:gd name="T2" fmla="*/ 2147483647 w 565"/>
                <a:gd name="T3" fmla="*/ 2147483647 h 438"/>
                <a:gd name="T4" fmla="*/ 2147483647 w 565"/>
                <a:gd name="T5" fmla="*/ 2147483647 h 438"/>
                <a:gd name="T6" fmla="*/ 2147483647 w 565"/>
                <a:gd name="T7" fmla="*/ 2147483647 h 438"/>
                <a:gd name="T8" fmla="*/ 2147483647 w 565"/>
                <a:gd name="T9" fmla="*/ 2147483647 h 438"/>
                <a:gd name="T10" fmla="*/ 2147483647 w 565"/>
                <a:gd name="T11" fmla="*/ 2147483647 h 438"/>
                <a:gd name="T12" fmla="*/ 2147483647 w 565"/>
                <a:gd name="T13" fmla="*/ 2147483647 h 438"/>
                <a:gd name="T14" fmla="*/ 2147483647 w 565"/>
                <a:gd name="T15" fmla="*/ 2147483647 h 438"/>
                <a:gd name="T16" fmla="*/ 2147483647 w 565"/>
                <a:gd name="T17" fmla="*/ 2147483647 h 438"/>
                <a:gd name="T18" fmla="*/ 2147483647 w 565"/>
                <a:gd name="T19" fmla="*/ 2147483647 h 438"/>
                <a:gd name="T20" fmla="*/ 2147483647 w 565"/>
                <a:gd name="T21" fmla="*/ 2147483647 h 438"/>
                <a:gd name="T22" fmla="*/ 2147483647 w 565"/>
                <a:gd name="T23" fmla="*/ 2147483647 h 438"/>
                <a:gd name="T24" fmla="*/ 2147483647 w 565"/>
                <a:gd name="T25" fmla="*/ 2147483647 h 438"/>
                <a:gd name="T26" fmla="*/ 2147483647 w 565"/>
                <a:gd name="T27" fmla="*/ 2147483647 h 438"/>
                <a:gd name="T28" fmla="*/ 2147483647 w 565"/>
                <a:gd name="T29" fmla="*/ 0 h 438"/>
                <a:gd name="T30" fmla="*/ 2147483647 w 565"/>
                <a:gd name="T31" fmla="*/ 2147483647 h 438"/>
                <a:gd name="T32" fmla="*/ 2147483647 w 565"/>
                <a:gd name="T33" fmla="*/ 2147483647 h 438"/>
                <a:gd name="T34" fmla="*/ 2147483647 w 565"/>
                <a:gd name="T35" fmla="*/ 2147483647 h 438"/>
                <a:gd name="T36" fmla="*/ 2147483647 w 565"/>
                <a:gd name="T37" fmla="*/ 2147483647 h 438"/>
                <a:gd name="T38" fmla="*/ 2147483647 w 565"/>
                <a:gd name="T39" fmla="*/ 2147483647 h 438"/>
                <a:gd name="T40" fmla="*/ 2147483647 w 565"/>
                <a:gd name="T41" fmla="*/ 2147483647 h 438"/>
                <a:gd name="T42" fmla="*/ 2147483647 w 565"/>
                <a:gd name="T43" fmla="*/ 2147483647 h 438"/>
                <a:gd name="T44" fmla="*/ 2147483647 w 565"/>
                <a:gd name="T45" fmla="*/ 2147483647 h 438"/>
                <a:gd name="T46" fmla="*/ 2147483647 w 565"/>
                <a:gd name="T47" fmla="*/ 2147483647 h 438"/>
                <a:gd name="T48" fmla="*/ 2147483647 w 565"/>
                <a:gd name="T49" fmla="*/ 2147483647 h 438"/>
                <a:gd name="T50" fmla="*/ 2147483647 w 565"/>
                <a:gd name="T51" fmla="*/ 2147483647 h 438"/>
                <a:gd name="T52" fmla="*/ 2147483647 w 565"/>
                <a:gd name="T53" fmla="*/ 2147483647 h 438"/>
                <a:gd name="T54" fmla="*/ 2147483647 w 565"/>
                <a:gd name="T55" fmla="*/ 2147483647 h 438"/>
                <a:gd name="T56" fmla="*/ 2147483647 w 565"/>
                <a:gd name="T57" fmla="*/ 2147483647 h 438"/>
                <a:gd name="T58" fmla="*/ 2147483647 w 565"/>
                <a:gd name="T59" fmla="*/ 2147483647 h 438"/>
                <a:gd name="T60" fmla="*/ 2147483647 w 565"/>
                <a:gd name="T61" fmla="*/ 2147483647 h 438"/>
                <a:gd name="T62" fmla="*/ 2147483647 w 565"/>
                <a:gd name="T63" fmla="*/ 2147483647 h 438"/>
                <a:gd name="T64" fmla="*/ 2147483647 w 565"/>
                <a:gd name="T65" fmla="*/ 2147483647 h 438"/>
                <a:gd name="T66" fmla="*/ 2147483647 w 565"/>
                <a:gd name="T67" fmla="*/ 2147483647 h 438"/>
                <a:gd name="T68" fmla="*/ 2147483647 w 565"/>
                <a:gd name="T69" fmla="*/ 2147483647 h 438"/>
                <a:gd name="T70" fmla="*/ 0 w 565"/>
                <a:gd name="T71" fmla="*/ 2147483647 h 438"/>
                <a:gd name="T72" fmla="*/ 2147483647 w 565"/>
                <a:gd name="T73" fmla="*/ 2147483647 h 438"/>
                <a:gd name="T74" fmla="*/ 2147483647 w 565"/>
                <a:gd name="T75" fmla="*/ 2147483647 h 438"/>
                <a:gd name="T76" fmla="*/ 2147483647 w 565"/>
                <a:gd name="T77" fmla="*/ 2147483647 h 438"/>
                <a:gd name="T78" fmla="*/ 2147483647 w 565"/>
                <a:gd name="T79" fmla="*/ 2147483647 h 438"/>
                <a:gd name="T80" fmla="*/ 2147483647 w 565"/>
                <a:gd name="T81" fmla="*/ 2147483647 h 438"/>
                <a:gd name="T82" fmla="*/ 2147483647 w 565"/>
                <a:gd name="T83" fmla="*/ 2147483647 h 438"/>
                <a:gd name="T84" fmla="*/ 2147483647 w 565"/>
                <a:gd name="T85" fmla="*/ 2147483647 h 438"/>
                <a:gd name="T86" fmla="*/ 2147483647 w 565"/>
                <a:gd name="T87" fmla="*/ 2147483647 h 438"/>
                <a:gd name="T88" fmla="*/ 2147483647 w 565"/>
                <a:gd name="T89" fmla="*/ 2147483647 h 438"/>
                <a:gd name="T90" fmla="*/ 2147483647 w 565"/>
                <a:gd name="T91" fmla="*/ 2147483647 h 438"/>
                <a:gd name="T92" fmla="*/ 2147483647 w 565"/>
                <a:gd name="T93" fmla="*/ 2147483647 h 438"/>
                <a:gd name="T94" fmla="*/ 2147483647 w 565"/>
                <a:gd name="T95" fmla="*/ 2147483647 h 438"/>
                <a:gd name="T96" fmla="*/ 2147483647 w 565"/>
                <a:gd name="T97" fmla="*/ 2147483647 h 438"/>
                <a:gd name="T98" fmla="*/ 2147483647 w 565"/>
                <a:gd name="T99" fmla="*/ 2147483647 h 438"/>
                <a:gd name="T100" fmla="*/ 2147483647 w 565"/>
                <a:gd name="T101" fmla="*/ 2147483647 h 438"/>
                <a:gd name="T102" fmla="*/ 2147483647 w 565"/>
                <a:gd name="T103" fmla="*/ 2147483647 h 438"/>
                <a:gd name="T104" fmla="*/ 2147483647 w 565"/>
                <a:gd name="T105" fmla="*/ 2147483647 h 438"/>
                <a:gd name="T106" fmla="*/ 2147483647 w 565"/>
                <a:gd name="T107" fmla="*/ 2147483647 h 438"/>
                <a:gd name="T108" fmla="*/ 2147483647 w 565"/>
                <a:gd name="T109" fmla="*/ 2147483647 h 438"/>
                <a:gd name="T110" fmla="*/ 2147483647 w 565"/>
                <a:gd name="T111" fmla="*/ 2147483647 h 438"/>
                <a:gd name="T112" fmla="*/ 2147483647 w 565"/>
                <a:gd name="T113" fmla="*/ 2147483647 h 438"/>
                <a:gd name="T114" fmla="*/ 2147483647 w 565"/>
                <a:gd name="T115" fmla="*/ 2147483647 h 438"/>
                <a:gd name="T116" fmla="*/ 2147483647 w 565"/>
                <a:gd name="T117" fmla="*/ 2147483647 h 438"/>
                <a:gd name="T118" fmla="*/ 2147483647 w 565"/>
                <a:gd name="T119" fmla="*/ 2147483647 h 438"/>
                <a:gd name="T120" fmla="*/ 2147483647 w 565"/>
                <a:gd name="T121" fmla="*/ 2147483647 h 438"/>
                <a:gd name="T122" fmla="*/ 2147483647 w 565"/>
                <a:gd name="T123" fmla="*/ 2147483647 h 438"/>
                <a:gd name="T124" fmla="*/ 2147483647 w 565"/>
                <a:gd name="T125" fmla="*/ 2147483647 h 43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565"/>
                <a:gd name="T190" fmla="*/ 0 h 438"/>
                <a:gd name="T191" fmla="*/ 565 w 565"/>
                <a:gd name="T192" fmla="*/ 438 h 438"/>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565" h="438">
                  <a:moveTo>
                    <a:pt x="547" y="165"/>
                  </a:moveTo>
                  <a:cubicBezTo>
                    <a:pt x="550" y="145"/>
                    <a:pt x="550" y="145"/>
                    <a:pt x="550" y="145"/>
                  </a:cubicBezTo>
                  <a:cubicBezTo>
                    <a:pt x="536" y="145"/>
                    <a:pt x="536" y="145"/>
                    <a:pt x="536" y="145"/>
                  </a:cubicBezTo>
                  <a:cubicBezTo>
                    <a:pt x="543" y="124"/>
                    <a:pt x="543" y="124"/>
                    <a:pt x="543" y="124"/>
                  </a:cubicBezTo>
                  <a:cubicBezTo>
                    <a:pt x="537" y="113"/>
                    <a:pt x="537" y="113"/>
                    <a:pt x="537" y="113"/>
                  </a:cubicBezTo>
                  <a:cubicBezTo>
                    <a:pt x="540" y="68"/>
                    <a:pt x="540" y="68"/>
                    <a:pt x="540" y="68"/>
                  </a:cubicBezTo>
                  <a:cubicBezTo>
                    <a:pt x="532" y="68"/>
                    <a:pt x="532" y="68"/>
                    <a:pt x="532" y="68"/>
                  </a:cubicBezTo>
                  <a:cubicBezTo>
                    <a:pt x="532" y="68"/>
                    <a:pt x="536" y="57"/>
                    <a:pt x="536" y="56"/>
                  </a:cubicBezTo>
                  <a:cubicBezTo>
                    <a:pt x="526" y="52"/>
                    <a:pt x="522" y="43"/>
                    <a:pt x="521" y="39"/>
                  </a:cubicBezTo>
                  <a:cubicBezTo>
                    <a:pt x="508" y="36"/>
                    <a:pt x="496" y="26"/>
                    <a:pt x="487" y="26"/>
                  </a:cubicBezTo>
                  <a:cubicBezTo>
                    <a:pt x="477" y="26"/>
                    <a:pt x="470" y="34"/>
                    <a:pt x="470" y="34"/>
                  </a:cubicBezTo>
                  <a:cubicBezTo>
                    <a:pt x="470" y="34"/>
                    <a:pt x="447" y="29"/>
                    <a:pt x="439" y="29"/>
                  </a:cubicBezTo>
                  <a:cubicBezTo>
                    <a:pt x="431" y="29"/>
                    <a:pt x="423" y="38"/>
                    <a:pt x="408" y="33"/>
                  </a:cubicBezTo>
                  <a:cubicBezTo>
                    <a:pt x="393" y="28"/>
                    <a:pt x="378" y="4"/>
                    <a:pt x="374" y="2"/>
                  </a:cubicBezTo>
                  <a:cubicBezTo>
                    <a:pt x="370" y="0"/>
                    <a:pt x="354" y="0"/>
                    <a:pt x="354" y="0"/>
                  </a:cubicBezTo>
                  <a:cubicBezTo>
                    <a:pt x="354" y="0"/>
                    <a:pt x="343" y="35"/>
                    <a:pt x="337" y="48"/>
                  </a:cubicBezTo>
                  <a:cubicBezTo>
                    <a:pt x="331" y="61"/>
                    <a:pt x="312" y="98"/>
                    <a:pt x="300" y="107"/>
                  </a:cubicBezTo>
                  <a:cubicBezTo>
                    <a:pt x="288" y="116"/>
                    <a:pt x="272" y="112"/>
                    <a:pt x="267" y="116"/>
                  </a:cubicBezTo>
                  <a:cubicBezTo>
                    <a:pt x="262" y="120"/>
                    <a:pt x="251" y="131"/>
                    <a:pt x="251" y="131"/>
                  </a:cubicBezTo>
                  <a:cubicBezTo>
                    <a:pt x="239" y="128"/>
                    <a:pt x="239" y="128"/>
                    <a:pt x="239" y="128"/>
                  </a:cubicBezTo>
                  <a:cubicBezTo>
                    <a:pt x="222" y="137"/>
                    <a:pt x="222" y="137"/>
                    <a:pt x="222" y="137"/>
                  </a:cubicBezTo>
                  <a:cubicBezTo>
                    <a:pt x="222" y="137"/>
                    <a:pt x="217" y="150"/>
                    <a:pt x="211" y="158"/>
                  </a:cubicBezTo>
                  <a:cubicBezTo>
                    <a:pt x="211" y="158"/>
                    <a:pt x="191" y="170"/>
                    <a:pt x="191" y="174"/>
                  </a:cubicBezTo>
                  <a:cubicBezTo>
                    <a:pt x="191" y="178"/>
                    <a:pt x="195" y="192"/>
                    <a:pt x="188" y="199"/>
                  </a:cubicBezTo>
                  <a:cubicBezTo>
                    <a:pt x="181" y="206"/>
                    <a:pt x="164" y="230"/>
                    <a:pt x="165" y="244"/>
                  </a:cubicBezTo>
                  <a:cubicBezTo>
                    <a:pt x="166" y="258"/>
                    <a:pt x="166" y="269"/>
                    <a:pt x="166" y="269"/>
                  </a:cubicBezTo>
                  <a:cubicBezTo>
                    <a:pt x="166" y="269"/>
                    <a:pt x="158" y="273"/>
                    <a:pt x="158" y="276"/>
                  </a:cubicBezTo>
                  <a:cubicBezTo>
                    <a:pt x="158" y="279"/>
                    <a:pt x="173" y="277"/>
                    <a:pt x="170" y="292"/>
                  </a:cubicBezTo>
                  <a:cubicBezTo>
                    <a:pt x="167" y="307"/>
                    <a:pt x="169" y="316"/>
                    <a:pt x="169" y="316"/>
                  </a:cubicBezTo>
                  <a:cubicBezTo>
                    <a:pt x="169" y="316"/>
                    <a:pt x="163" y="310"/>
                    <a:pt x="154" y="321"/>
                  </a:cubicBezTo>
                  <a:cubicBezTo>
                    <a:pt x="145" y="332"/>
                    <a:pt x="138" y="348"/>
                    <a:pt x="130" y="359"/>
                  </a:cubicBezTo>
                  <a:cubicBezTo>
                    <a:pt x="122" y="370"/>
                    <a:pt x="108" y="366"/>
                    <a:pt x="101" y="376"/>
                  </a:cubicBezTo>
                  <a:cubicBezTo>
                    <a:pt x="94" y="386"/>
                    <a:pt x="86" y="398"/>
                    <a:pt x="80" y="404"/>
                  </a:cubicBezTo>
                  <a:cubicBezTo>
                    <a:pt x="74" y="410"/>
                    <a:pt x="36" y="420"/>
                    <a:pt x="32" y="421"/>
                  </a:cubicBezTo>
                  <a:cubicBezTo>
                    <a:pt x="28" y="422"/>
                    <a:pt x="9" y="423"/>
                    <a:pt x="9" y="423"/>
                  </a:cubicBezTo>
                  <a:cubicBezTo>
                    <a:pt x="9" y="423"/>
                    <a:pt x="4" y="429"/>
                    <a:pt x="0" y="438"/>
                  </a:cubicBezTo>
                  <a:cubicBezTo>
                    <a:pt x="207" y="438"/>
                    <a:pt x="207" y="438"/>
                    <a:pt x="207" y="438"/>
                  </a:cubicBezTo>
                  <a:cubicBezTo>
                    <a:pt x="209" y="399"/>
                    <a:pt x="209" y="399"/>
                    <a:pt x="209" y="399"/>
                  </a:cubicBezTo>
                  <a:cubicBezTo>
                    <a:pt x="212" y="381"/>
                    <a:pt x="212" y="381"/>
                    <a:pt x="212" y="381"/>
                  </a:cubicBezTo>
                  <a:cubicBezTo>
                    <a:pt x="212" y="381"/>
                    <a:pt x="225" y="374"/>
                    <a:pt x="232" y="369"/>
                  </a:cubicBezTo>
                  <a:cubicBezTo>
                    <a:pt x="239" y="364"/>
                    <a:pt x="253" y="344"/>
                    <a:pt x="253" y="344"/>
                  </a:cubicBezTo>
                  <a:cubicBezTo>
                    <a:pt x="265" y="345"/>
                    <a:pt x="265" y="345"/>
                    <a:pt x="265" y="345"/>
                  </a:cubicBezTo>
                  <a:cubicBezTo>
                    <a:pt x="283" y="331"/>
                    <a:pt x="283" y="331"/>
                    <a:pt x="283" y="331"/>
                  </a:cubicBezTo>
                  <a:cubicBezTo>
                    <a:pt x="283" y="331"/>
                    <a:pt x="296" y="340"/>
                    <a:pt x="302" y="339"/>
                  </a:cubicBezTo>
                  <a:cubicBezTo>
                    <a:pt x="308" y="338"/>
                    <a:pt x="308" y="326"/>
                    <a:pt x="308" y="326"/>
                  </a:cubicBezTo>
                  <a:cubicBezTo>
                    <a:pt x="326" y="325"/>
                    <a:pt x="326" y="325"/>
                    <a:pt x="326" y="325"/>
                  </a:cubicBezTo>
                  <a:cubicBezTo>
                    <a:pt x="327" y="317"/>
                    <a:pt x="327" y="317"/>
                    <a:pt x="327" y="317"/>
                  </a:cubicBezTo>
                  <a:cubicBezTo>
                    <a:pt x="327" y="317"/>
                    <a:pt x="353" y="321"/>
                    <a:pt x="361" y="318"/>
                  </a:cubicBezTo>
                  <a:cubicBezTo>
                    <a:pt x="369" y="315"/>
                    <a:pt x="384" y="284"/>
                    <a:pt x="384" y="284"/>
                  </a:cubicBezTo>
                  <a:cubicBezTo>
                    <a:pt x="384" y="284"/>
                    <a:pt x="408" y="283"/>
                    <a:pt x="414" y="283"/>
                  </a:cubicBezTo>
                  <a:cubicBezTo>
                    <a:pt x="420" y="283"/>
                    <a:pt x="432" y="264"/>
                    <a:pt x="432" y="264"/>
                  </a:cubicBezTo>
                  <a:cubicBezTo>
                    <a:pt x="449" y="257"/>
                    <a:pt x="449" y="257"/>
                    <a:pt x="449" y="257"/>
                  </a:cubicBezTo>
                  <a:cubicBezTo>
                    <a:pt x="439" y="245"/>
                    <a:pt x="439" y="245"/>
                    <a:pt x="439" y="245"/>
                  </a:cubicBezTo>
                  <a:cubicBezTo>
                    <a:pt x="439" y="245"/>
                    <a:pt x="430" y="228"/>
                    <a:pt x="438" y="221"/>
                  </a:cubicBezTo>
                  <a:cubicBezTo>
                    <a:pt x="446" y="214"/>
                    <a:pt x="468" y="220"/>
                    <a:pt x="475" y="215"/>
                  </a:cubicBezTo>
                  <a:cubicBezTo>
                    <a:pt x="482" y="210"/>
                    <a:pt x="475" y="203"/>
                    <a:pt x="480" y="200"/>
                  </a:cubicBezTo>
                  <a:cubicBezTo>
                    <a:pt x="485" y="197"/>
                    <a:pt x="493" y="202"/>
                    <a:pt x="493" y="202"/>
                  </a:cubicBezTo>
                  <a:cubicBezTo>
                    <a:pt x="493" y="202"/>
                    <a:pt x="497" y="195"/>
                    <a:pt x="501" y="195"/>
                  </a:cubicBezTo>
                  <a:cubicBezTo>
                    <a:pt x="505" y="195"/>
                    <a:pt x="515" y="201"/>
                    <a:pt x="515" y="201"/>
                  </a:cubicBezTo>
                  <a:cubicBezTo>
                    <a:pt x="553" y="196"/>
                    <a:pt x="553" y="196"/>
                    <a:pt x="553" y="196"/>
                  </a:cubicBezTo>
                  <a:cubicBezTo>
                    <a:pt x="553" y="196"/>
                    <a:pt x="552" y="189"/>
                    <a:pt x="554" y="186"/>
                  </a:cubicBezTo>
                  <a:cubicBezTo>
                    <a:pt x="556" y="183"/>
                    <a:pt x="565" y="177"/>
                    <a:pt x="565" y="177"/>
                  </a:cubicBezTo>
                  <a:lnTo>
                    <a:pt x="547" y="165"/>
                  </a:ln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83" name="Freeform 106"/>
            <p:cNvSpPr>
              <a:spLocks/>
            </p:cNvSpPr>
            <p:nvPr/>
          </p:nvSpPr>
          <p:spPr bwMode="auto">
            <a:xfrm>
              <a:off x="4054078" y="3262313"/>
              <a:ext cx="90488" cy="136922"/>
            </a:xfrm>
            <a:custGeom>
              <a:avLst/>
              <a:gdLst>
                <a:gd name="T0" fmla="*/ 2147483647 w 213"/>
                <a:gd name="T1" fmla="*/ 2147483647 h 349"/>
                <a:gd name="T2" fmla="*/ 2147483647 w 213"/>
                <a:gd name="T3" fmla="*/ 2147483647 h 349"/>
                <a:gd name="T4" fmla="*/ 2147483647 w 213"/>
                <a:gd name="T5" fmla="*/ 2147483647 h 349"/>
                <a:gd name="T6" fmla="*/ 2147483647 w 213"/>
                <a:gd name="T7" fmla="*/ 2147483647 h 349"/>
                <a:gd name="T8" fmla="*/ 2147483647 w 213"/>
                <a:gd name="T9" fmla="*/ 2147483647 h 349"/>
                <a:gd name="T10" fmla="*/ 2147483647 w 213"/>
                <a:gd name="T11" fmla="*/ 2147483647 h 349"/>
                <a:gd name="T12" fmla="*/ 2147483647 w 213"/>
                <a:gd name="T13" fmla="*/ 2147483647 h 349"/>
                <a:gd name="T14" fmla="*/ 2147483647 w 213"/>
                <a:gd name="T15" fmla="*/ 2147483647 h 349"/>
                <a:gd name="T16" fmla="*/ 2147483647 w 213"/>
                <a:gd name="T17" fmla="*/ 2147483647 h 349"/>
                <a:gd name="T18" fmla="*/ 2147483647 w 213"/>
                <a:gd name="T19" fmla="*/ 2147483647 h 349"/>
                <a:gd name="T20" fmla="*/ 2147483647 w 213"/>
                <a:gd name="T21" fmla="*/ 2147483647 h 349"/>
                <a:gd name="T22" fmla="*/ 2147483647 w 213"/>
                <a:gd name="T23" fmla="*/ 2147483647 h 349"/>
                <a:gd name="T24" fmla="*/ 2147483647 w 213"/>
                <a:gd name="T25" fmla="*/ 2147483647 h 349"/>
                <a:gd name="T26" fmla="*/ 2147483647 w 213"/>
                <a:gd name="T27" fmla="*/ 2147483647 h 349"/>
                <a:gd name="T28" fmla="*/ 2147483647 w 213"/>
                <a:gd name="T29" fmla="*/ 2147483647 h 349"/>
                <a:gd name="T30" fmla="*/ 2147483647 w 213"/>
                <a:gd name="T31" fmla="*/ 0 h 349"/>
                <a:gd name="T32" fmla="*/ 2147483647 w 213"/>
                <a:gd name="T33" fmla="*/ 2147483647 h 349"/>
                <a:gd name="T34" fmla="*/ 2147483647 w 213"/>
                <a:gd name="T35" fmla="*/ 2147483647 h 349"/>
                <a:gd name="T36" fmla="*/ 2147483647 w 213"/>
                <a:gd name="T37" fmla="*/ 2147483647 h 349"/>
                <a:gd name="T38" fmla="*/ 2147483647 w 213"/>
                <a:gd name="T39" fmla="*/ 2147483647 h 349"/>
                <a:gd name="T40" fmla="*/ 2147483647 w 213"/>
                <a:gd name="T41" fmla="*/ 2147483647 h 349"/>
                <a:gd name="T42" fmla="*/ 2147483647 w 213"/>
                <a:gd name="T43" fmla="*/ 2147483647 h 349"/>
                <a:gd name="T44" fmla="*/ 2147483647 w 213"/>
                <a:gd name="T45" fmla="*/ 2147483647 h 349"/>
                <a:gd name="T46" fmla="*/ 2147483647 w 213"/>
                <a:gd name="T47" fmla="*/ 2147483647 h 349"/>
                <a:gd name="T48" fmla="*/ 2147483647 w 213"/>
                <a:gd name="T49" fmla="*/ 2147483647 h 349"/>
                <a:gd name="T50" fmla="*/ 2147483647 w 213"/>
                <a:gd name="T51" fmla="*/ 2147483647 h 349"/>
                <a:gd name="T52" fmla="*/ 2147483647 w 213"/>
                <a:gd name="T53" fmla="*/ 2147483647 h 349"/>
                <a:gd name="T54" fmla="*/ 2147483647 w 213"/>
                <a:gd name="T55" fmla="*/ 2147483647 h 349"/>
                <a:gd name="T56" fmla="*/ 2147483647 w 213"/>
                <a:gd name="T57" fmla="*/ 2147483647 h 349"/>
                <a:gd name="T58" fmla="*/ 2147483647 w 213"/>
                <a:gd name="T59" fmla="*/ 2147483647 h 349"/>
                <a:gd name="T60" fmla="*/ 2147483647 w 213"/>
                <a:gd name="T61" fmla="*/ 2147483647 h 349"/>
                <a:gd name="T62" fmla="*/ 2147483647 w 213"/>
                <a:gd name="T63" fmla="*/ 2147483647 h 349"/>
                <a:gd name="T64" fmla="*/ 0 w 213"/>
                <a:gd name="T65" fmla="*/ 2147483647 h 349"/>
                <a:gd name="T66" fmla="*/ 2147483647 w 213"/>
                <a:gd name="T67" fmla="*/ 2147483647 h 349"/>
                <a:gd name="T68" fmla="*/ 2147483647 w 213"/>
                <a:gd name="T69" fmla="*/ 2147483647 h 349"/>
                <a:gd name="T70" fmla="*/ 2147483647 w 213"/>
                <a:gd name="T71" fmla="*/ 2147483647 h 349"/>
                <a:gd name="T72" fmla="*/ 2147483647 w 213"/>
                <a:gd name="T73" fmla="*/ 2147483647 h 349"/>
                <a:gd name="T74" fmla="*/ 2147483647 w 213"/>
                <a:gd name="T75" fmla="*/ 2147483647 h 349"/>
                <a:gd name="T76" fmla="*/ 2147483647 w 213"/>
                <a:gd name="T77" fmla="*/ 2147483647 h 349"/>
                <a:gd name="T78" fmla="*/ 2147483647 w 213"/>
                <a:gd name="T79" fmla="*/ 2147483647 h 349"/>
                <a:gd name="T80" fmla="*/ 2147483647 w 213"/>
                <a:gd name="T81" fmla="*/ 2147483647 h 349"/>
                <a:gd name="T82" fmla="*/ 2147483647 w 213"/>
                <a:gd name="T83" fmla="*/ 2147483647 h 349"/>
                <a:gd name="T84" fmla="*/ 2147483647 w 213"/>
                <a:gd name="T85" fmla="*/ 2147483647 h 349"/>
                <a:gd name="T86" fmla="*/ 2147483647 w 213"/>
                <a:gd name="T87" fmla="*/ 2147483647 h 349"/>
                <a:gd name="T88" fmla="*/ 2147483647 w 213"/>
                <a:gd name="T89" fmla="*/ 2147483647 h 349"/>
                <a:gd name="T90" fmla="*/ 2147483647 w 213"/>
                <a:gd name="T91" fmla="*/ 2147483647 h 349"/>
                <a:gd name="T92" fmla="*/ 2147483647 w 213"/>
                <a:gd name="T93" fmla="*/ 2147483647 h 349"/>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213"/>
                <a:gd name="T142" fmla="*/ 0 h 349"/>
                <a:gd name="T143" fmla="*/ 213 w 213"/>
                <a:gd name="T144" fmla="*/ 349 h 349"/>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213" h="349">
                  <a:moveTo>
                    <a:pt x="185" y="228"/>
                  </a:moveTo>
                  <a:cubicBezTo>
                    <a:pt x="185" y="228"/>
                    <a:pt x="191" y="211"/>
                    <a:pt x="190" y="205"/>
                  </a:cubicBezTo>
                  <a:cubicBezTo>
                    <a:pt x="189" y="199"/>
                    <a:pt x="182" y="203"/>
                    <a:pt x="182" y="198"/>
                  </a:cubicBezTo>
                  <a:cubicBezTo>
                    <a:pt x="182" y="193"/>
                    <a:pt x="185" y="186"/>
                    <a:pt x="185" y="186"/>
                  </a:cubicBezTo>
                  <a:cubicBezTo>
                    <a:pt x="187" y="157"/>
                    <a:pt x="187" y="157"/>
                    <a:pt x="187" y="157"/>
                  </a:cubicBezTo>
                  <a:cubicBezTo>
                    <a:pt x="187" y="157"/>
                    <a:pt x="192" y="154"/>
                    <a:pt x="191" y="148"/>
                  </a:cubicBezTo>
                  <a:cubicBezTo>
                    <a:pt x="190" y="142"/>
                    <a:pt x="173" y="134"/>
                    <a:pt x="173" y="134"/>
                  </a:cubicBezTo>
                  <a:cubicBezTo>
                    <a:pt x="173" y="134"/>
                    <a:pt x="184" y="126"/>
                    <a:pt x="185" y="123"/>
                  </a:cubicBezTo>
                  <a:cubicBezTo>
                    <a:pt x="186" y="120"/>
                    <a:pt x="178" y="113"/>
                    <a:pt x="178" y="113"/>
                  </a:cubicBezTo>
                  <a:cubicBezTo>
                    <a:pt x="178" y="113"/>
                    <a:pt x="186" y="95"/>
                    <a:pt x="182" y="88"/>
                  </a:cubicBezTo>
                  <a:cubicBezTo>
                    <a:pt x="178" y="81"/>
                    <a:pt x="166" y="91"/>
                    <a:pt x="166" y="91"/>
                  </a:cubicBezTo>
                  <a:cubicBezTo>
                    <a:pt x="174" y="42"/>
                    <a:pt x="174" y="42"/>
                    <a:pt x="174" y="42"/>
                  </a:cubicBezTo>
                  <a:cubicBezTo>
                    <a:pt x="152" y="24"/>
                    <a:pt x="152" y="24"/>
                    <a:pt x="152" y="24"/>
                  </a:cubicBezTo>
                  <a:cubicBezTo>
                    <a:pt x="159" y="15"/>
                    <a:pt x="159" y="15"/>
                    <a:pt x="159" y="15"/>
                  </a:cubicBezTo>
                  <a:cubicBezTo>
                    <a:pt x="159" y="4"/>
                    <a:pt x="159" y="4"/>
                    <a:pt x="159" y="4"/>
                  </a:cubicBezTo>
                  <a:cubicBezTo>
                    <a:pt x="145" y="0"/>
                    <a:pt x="145" y="0"/>
                    <a:pt x="145" y="0"/>
                  </a:cubicBezTo>
                  <a:cubicBezTo>
                    <a:pt x="129" y="10"/>
                    <a:pt x="129" y="10"/>
                    <a:pt x="129" y="10"/>
                  </a:cubicBezTo>
                  <a:cubicBezTo>
                    <a:pt x="109" y="7"/>
                    <a:pt x="109" y="7"/>
                    <a:pt x="109" y="7"/>
                  </a:cubicBezTo>
                  <a:cubicBezTo>
                    <a:pt x="98" y="10"/>
                    <a:pt x="98" y="10"/>
                    <a:pt x="98" y="10"/>
                  </a:cubicBezTo>
                  <a:cubicBezTo>
                    <a:pt x="86" y="7"/>
                    <a:pt x="86" y="7"/>
                    <a:pt x="86" y="7"/>
                  </a:cubicBezTo>
                  <a:cubicBezTo>
                    <a:pt x="81" y="10"/>
                    <a:pt x="81" y="10"/>
                    <a:pt x="81" y="10"/>
                  </a:cubicBezTo>
                  <a:cubicBezTo>
                    <a:pt x="26" y="7"/>
                    <a:pt x="26" y="7"/>
                    <a:pt x="26" y="7"/>
                  </a:cubicBezTo>
                  <a:cubicBezTo>
                    <a:pt x="26" y="7"/>
                    <a:pt x="18" y="16"/>
                    <a:pt x="18" y="24"/>
                  </a:cubicBezTo>
                  <a:cubicBezTo>
                    <a:pt x="18" y="32"/>
                    <a:pt x="24" y="33"/>
                    <a:pt x="24" y="33"/>
                  </a:cubicBezTo>
                  <a:cubicBezTo>
                    <a:pt x="25" y="51"/>
                    <a:pt x="25" y="51"/>
                    <a:pt x="25" y="51"/>
                  </a:cubicBezTo>
                  <a:cubicBezTo>
                    <a:pt x="26" y="87"/>
                    <a:pt x="26" y="87"/>
                    <a:pt x="26" y="87"/>
                  </a:cubicBezTo>
                  <a:cubicBezTo>
                    <a:pt x="30" y="86"/>
                    <a:pt x="30" y="86"/>
                    <a:pt x="30" y="86"/>
                  </a:cubicBezTo>
                  <a:cubicBezTo>
                    <a:pt x="34" y="105"/>
                    <a:pt x="34" y="105"/>
                    <a:pt x="34" y="105"/>
                  </a:cubicBezTo>
                  <a:cubicBezTo>
                    <a:pt x="26" y="106"/>
                    <a:pt x="26" y="106"/>
                    <a:pt x="26" y="106"/>
                  </a:cubicBezTo>
                  <a:cubicBezTo>
                    <a:pt x="26" y="106"/>
                    <a:pt x="38" y="140"/>
                    <a:pt x="38" y="152"/>
                  </a:cubicBezTo>
                  <a:cubicBezTo>
                    <a:pt x="38" y="164"/>
                    <a:pt x="21" y="171"/>
                    <a:pt x="21" y="179"/>
                  </a:cubicBezTo>
                  <a:cubicBezTo>
                    <a:pt x="21" y="187"/>
                    <a:pt x="20" y="209"/>
                    <a:pt x="20" y="209"/>
                  </a:cubicBezTo>
                  <a:cubicBezTo>
                    <a:pt x="20" y="209"/>
                    <a:pt x="0" y="227"/>
                    <a:pt x="0" y="241"/>
                  </a:cubicBezTo>
                  <a:cubicBezTo>
                    <a:pt x="0" y="255"/>
                    <a:pt x="13" y="291"/>
                    <a:pt x="13" y="291"/>
                  </a:cubicBezTo>
                  <a:cubicBezTo>
                    <a:pt x="31" y="297"/>
                    <a:pt x="31" y="297"/>
                    <a:pt x="31" y="297"/>
                  </a:cubicBezTo>
                  <a:cubicBezTo>
                    <a:pt x="32" y="332"/>
                    <a:pt x="32" y="332"/>
                    <a:pt x="32" y="332"/>
                  </a:cubicBezTo>
                  <a:cubicBezTo>
                    <a:pt x="41" y="334"/>
                    <a:pt x="47" y="334"/>
                    <a:pt x="47" y="334"/>
                  </a:cubicBezTo>
                  <a:cubicBezTo>
                    <a:pt x="47" y="334"/>
                    <a:pt x="51" y="349"/>
                    <a:pt x="61" y="345"/>
                  </a:cubicBezTo>
                  <a:cubicBezTo>
                    <a:pt x="71" y="341"/>
                    <a:pt x="92" y="323"/>
                    <a:pt x="99" y="321"/>
                  </a:cubicBezTo>
                  <a:cubicBezTo>
                    <a:pt x="106" y="319"/>
                    <a:pt x="117" y="321"/>
                    <a:pt x="117" y="321"/>
                  </a:cubicBezTo>
                  <a:cubicBezTo>
                    <a:pt x="117" y="321"/>
                    <a:pt x="138" y="303"/>
                    <a:pt x="141" y="302"/>
                  </a:cubicBezTo>
                  <a:cubicBezTo>
                    <a:pt x="144" y="301"/>
                    <a:pt x="159" y="298"/>
                    <a:pt x="159" y="298"/>
                  </a:cubicBezTo>
                  <a:cubicBezTo>
                    <a:pt x="159" y="298"/>
                    <a:pt x="165" y="282"/>
                    <a:pt x="173" y="283"/>
                  </a:cubicBezTo>
                  <a:cubicBezTo>
                    <a:pt x="181" y="284"/>
                    <a:pt x="187" y="292"/>
                    <a:pt x="196" y="287"/>
                  </a:cubicBezTo>
                  <a:cubicBezTo>
                    <a:pt x="201" y="284"/>
                    <a:pt x="207" y="278"/>
                    <a:pt x="213" y="273"/>
                  </a:cubicBezTo>
                  <a:cubicBezTo>
                    <a:pt x="193" y="256"/>
                    <a:pt x="193" y="256"/>
                    <a:pt x="193" y="256"/>
                  </a:cubicBezTo>
                  <a:lnTo>
                    <a:pt x="185" y="228"/>
                  </a:ln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84" name="Freeform 107"/>
            <p:cNvSpPr>
              <a:spLocks/>
            </p:cNvSpPr>
            <p:nvPr/>
          </p:nvSpPr>
          <p:spPr bwMode="auto">
            <a:xfrm>
              <a:off x="4118373" y="3263504"/>
              <a:ext cx="39290" cy="105965"/>
            </a:xfrm>
            <a:custGeom>
              <a:avLst/>
              <a:gdLst>
                <a:gd name="T0" fmla="*/ 2147483647 w 91"/>
                <a:gd name="T1" fmla="*/ 2147483647 h 270"/>
                <a:gd name="T2" fmla="*/ 2147483647 w 91"/>
                <a:gd name="T3" fmla="*/ 2147483647 h 270"/>
                <a:gd name="T4" fmla="*/ 2147483647 w 91"/>
                <a:gd name="T5" fmla="*/ 2147483647 h 270"/>
                <a:gd name="T6" fmla="*/ 2147483647 w 91"/>
                <a:gd name="T7" fmla="*/ 2147483647 h 270"/>
                <a:gd name="T8" fmla="*/ 2147483647 w 91"/>
                <a:gd name="T9" fmla="*/ 2147483647 h 270"/>
                <a:gd name="T10" fmla="*/ 2147483647 w 91"/>
                <a:gd name="T11" fmla="*/ 2147483647 h 270"/>
                <a:gd name="T12" fmla="*/ 2147483647 w 91"/>
                <a:gd name="T13" fmla="*/ 2147483647 h 270"/>
                <a:gd name="T14" fmla="*/ 2147483647 w 91"/>
                <a:gd name="T15" fmla="*/ 2147483647 h 270"/>
                <a:gd name="T16" fmla="*/ 2147483647 w 91"/>
                <a:gd name="T17" fmla="*/ 2147483647 h 270"/>
                <a:gd name="T18" fmla="*/ 2147483647 w 91"/>
                <a:gd name="T19" fmla="*/ 2147483647 h 270"/>
                <a:gd name="T20" fmla="*/ 2147483647 w 91"/>
                <a:gd name="T21" fmla="*/ 2147483647 h 270"/>
                <a:gd name="T22" fmla="*/ 2147483647 w 91"/>
                <a:gd name="T23" fmla="*/ 2147483647 h 270"/>
                <a:gd name="T24" fmla="*/ 2147483647 w 91"/>
                <a:gd name="T25" fmla="*/ 2147483647 h 270"/>
                <a:gd name="T26" fmla="*/ 2147483647 w 91"/>
                <a:gd name="T27" fmla="*/ 0 h 270"/>
                <a:gd name="T28" fmla="*/ 2147483647 w 91"/>
                <a:gd name="T29" fmla="*/ 2147483647 h 270"/>
                <a:gd name="T30" fmla="*/ 2147483647 w 91"/>
                <a:gd name="T31" fmla="*/ 2147483647 h 270"/>
                <a:gd name="T32" fmla="*/ 0 w 91"/>
                <a:gd name="T33" fmla="*/ 2147483647 h 270"/>
                <a:gd name="T34" fmla="*/ 2147483647 w 91"/>
                <a:gd name="T35" fmla="*/ 2147483647 h 270"/>
                <a:gd name="T36" fmla="*/ 2147483647 w 91"/>
                <a:gd name="T37" fmla="*/ 2147483647 h 270"/>
                <a:gd name="T38" fmla="*/ 2147483647 w 91"/>
                <a:gd name="T39" fmla="*/ 2147483647 h 270"/>
                <a:gd name="T40" fmla="*/ 2147483647 w 91"/>
                <a:gd name="T41" fmla="*/ 2147483647 h 270"/>
                <a:gd name="T42" fmla="*/ 2147483647 w 91"/>
                <a:gd name="T43" fmla="*/ 2147483647 h 270"/>
                <a:gd name="T44" fmla="*/ 2147483647 w 91"/>
                <a:gd name="T45" fmla="*/ 2147483647 h 270"/>
                <a:gd name="T46" fmla="*/ 2147483647 w 91"/>
                <a:gd name="T47" fmla="*/ 2147483647 h 270"/>
                <a:gd name="T48" fmla="*/ 2147483647 w 91"/>
                <a:gd name="T49" fmla="*/ 2147483647 h 270"/>
                <a:gd name="T50" fmla="*/ 2147483647 w 91"/>
                <a:gd name="T51" fmla="*/ 2147483647 h 270"/>
                <a:gd name="T52" fmla="*/ 2147483647 w 91"/>
                <a:gd name="T53" fmla="*/ 2147483647 h 270"/>
                <a:gd name="T54" fmla="*/ 2147483647 w 91"/>
                <a:gd name="T55" fmla="*/ 2147483647 h 270"/>
                <a:gd name="T56" fmla="*/ 2147483647 w 91"/>
                <a:gd name="T57" fmla="*/ 2147483647 h 270"/>
                <a:gd name="T58" fmla="*/ 2147483647 w 91"/>
                <a:gd name="T59" fmla="*/ 2147483647 h 270"/>
                <a:gd name="T60" fmla="*/ 2147483647 w 91"/>
                <a:gd name="T61" fmla="*/ 2147483647 h 270"/>
                <a:gd name="T62" fmla="*/ 2147483647 w 91"/>
                <a:gd name="T63" fmla="*/ 2147483647 h 270"/>
                <a:gd name="T64" fmla="*/ 2147483647 w 91"/>
                <a:gd name="T65" fmla="*/ 2147483647 h 270"/>
                <a:gd name="T66" fmla="*/ 2147483647 w 91"/>
                <a:gd name="T67" fmla="*/ 2147483647 h 27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91"/>
                <a:gd name="T103" fmla="*/ 0 h 270"/>
                <a:gd name="T104" fmla="*/ 91 w 91"/>
                <a:gd name="T105" fmla="*/ 270 h 270"/>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91" h="270">
                  <a:moveTo>
                    <a:pt x="82" y="239"/>
                  </a:moveTo>
                  <a:cubicBezTo>
                    <a:pt x="80" y="195"/>
                    <a:pt x="80" y="195"/>
                    <a:pt x="80" y="195"/>
                  </a:cubicBezTo>
                  <a:cubicBezTo>
                    <a:pt x="85" y="188"/>
                    <a:pt x="85" y="188"/>
                    <a:pt x="85" y="188"/>
                  </a:cubicBezTo>
                  <a:cubicBezTo>
                    <a:pt x="79" y="182"/>
                    <a:pt x="79" y="182"/>
                    <a:pt x="79" y="182"/>
                  </a:cubicBezTo>
                  <a:cubicBezTo>
                    <a:pt x="80" y="143"/>
                    <a:pt x="80" y="143"/>
                    <a:pt x="80" y="143"/>
                  </a:cubicBezTo>
                  <a:cubicBezTo>
                    <a:pt x="85" y="135"/>
                    <a:pt x="85" y="135"/>
                    <a:pt x="85" y="135"/>
                  </a:cubicBezTo>
                  <a:cubicBezTo>
                    <a:pt x="85" y="135"/>
                    <a:pt x="80" y="116"/>
                    <a:pt x="81" y="108"/>
                  </a:cubicBezTo>
                  <a:cubicBezTo>
                    <a:pt x="82" y="100"/>
                    <a:pt x="69" y="91"/>
                    <a:pt x="69" y="91"/>
                  </a:cubicBezTo>
                  <a:cubicBezTo>
                    <a:pt x="69" y="91"/>
                    <a:pt x="71" y="68"/>
                    <a:pt x="69" y="60"/>
                  </a:cubicBezTo>
                  <a:cubicBezTo>
                    <a:pt x="67" y="52"/>
                    <a:pt x="42" y="37"/>
                    <a:pt x="42" y="37"/>
                  </a:cubicBezTo>
                  <a:cubicBezTo>
                    <a:pt x="41" y="18"/>
                    <a:pt x="41" y="18"/>
                    <a:pt x="41" y="18"/>
                  </a:cubicBezTo>
                  <a:cubicBezTo>
                    <a:pt x="47" y="6"/>
                    <a:pt x="47" y="6"/>
                    <a:pt x="47" y="6"/>
                  </a:cubicBezTo>
                  <a:cubicBezTo>
                    <a:pt x="33" y="7"/>
                    <a:pt x="33" y="7"/>
                    <a:pt x="33" y="7"/>
                  </a:cubicBezTo>
                  <a:cubicBezTo>
                    <a:pt x="18" y="0"/>
                    <a:pt x="18" y="0"/>
                    <a:pt x="18" y="0"/>
                  </a:cubicBezTo>
                  <a:cubicBezTo>
                    <a:pt x="7" y="1"/>
                    <a:pt x="7" y="1"/>
                    <a:pt x="7" y="1"/>
                  </a:cubicBezTo>
                  <a:cubicBezTo>
                    <a:pt x="7" y="12"/>
                    <a:pt x="7" y="12"/>
                    <a:pt x="7" y="12"/>
                  </a:cubicBezTo>
                  <a:cubicBezTo>
                    <a:pt x="0" y="21"/>
                    <a:pt x="0" y="21"/>
                    <a:pt x="0" y="21"/>
                  </a:cubicBezTo>
                  <a:cubicBezTo>
                    <a:pt x="22" y="39"/>
                    <a:pt x="22" y="39"/>
                    <a:pt x="22" y="39"/>
                  </a:cubicBezTo>
                  <a:cubicBezTo>
                    <a:pt x="14" y="88"/>
                    <a:pt x="14" y="88"/>
                    <a:pt x="14" y="88"/>
                  </a:cubicBezTo>
                  <a:cubicBezTo>
                    <a:pt x="14" y="88"/>
                    <a:pt x="26" y="78"/>
                    <a:pt x="30" y="85"/>
                  </a:cubicBezTo>
                  <a:cubicBezTo>
                    <a:pt x="34" y="92"/>
                    <a:pt x="26" y="110"/>
                    <a:pt x="26" y="110"/>
                  </a:cubicBezTo>
                  <a:cubicBezTo>
                    <a:pt x="26" y="110"/>
                    <a:pt x="34" y="117"/>
                    <a:pt x="33" y="120"/>
                  </a:cubicBezTo>
                  <a:cubicBezTo>
                    <a:pt x="32" y="123"/>
                    <a:pt x="21" y="131"/>
                    <a:pt x="21" y="131"/>
                  </a:cubicBezTo>
                  <a:cubicBezTo>
                    <a:pt x="21" y="131"/>
                    <a:pt x="38" y="139"/>
                    <a:pt x="39" y="145"/>
                  </a:cubicBezTo>
                  <a:cubicBezTo>
                    <a:pt x="40" y="151"/>
                    <a:pt x="35" y="154"/>
                    <a:pt x="35" y="154"/>
                  </a:cubicBezTo>
                  <a:cubicBezTo>
                    <a:pt x="33" y="183"/>
                    <a:pt x="33" y="183"/>
                    <a:pt x="33" y="183"/>
                  </a:cubicBezTo>
                  <a:cubicBezTo>
                    <a:pt x="33" y="183"/>
                    <a:pt x="30" y="190"/>
                    <a:pt x="30" y="195"/>
                  </a:cubicBezTo>
                  <a:cubicBezTo>
                    <a:pt x="30" y="200"/>
                    <a:pt x="37" y="196"/>
                    <a:pt x="38" y="202"/>
                  </a:cubicBezTo>
                  <a:cubicBezTo>
                    <a:pt x="39" y="208"/>
                    <a:pt x="33" y="225"/>
                    <a:pt x="33" y="225"/>
                  </a:cubicBezTo>
                  <a:cubicBezTo>
                    <a:pt x="41" y="253"/>
                    <a:pt x="41" y="253"/>
                    <a:pt x="41" y="253"/>
                  </a:cubicBezTo>
                  <a:cubicBezTo>
                    <a:pt x="61" y="270"/>
                    <a:pt x="61" y="270"/>
                    <a:pt x="61" y="270"/>
                  </a:cubicBezTo>
                  <a:cubicBezTo>
                    <a:pt x="66" y="264"/>
                    <a:pt x="72" y="260"/>
                    <a:pt x="78" y="259"/>
                  </a:cubicBezTo>
                  <a:cubicBezTo>
                    <a:pt x="82" y="258"/>
                    <a:pt x="86" y="258"/>
                    <a:pt x="91" y="258"/>
                  </a:cubicBezTo>
                  <a:cubicBezTo>
                    <a:pt x="91" y="248"/>
                    <a:pt x="82" y="239"/>
                    <a:pt x="82" y="239"/>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85" name="Freeform 108"/>
            <p:cNvSpPr>
              <a:spLocks/>
            </p:cNvSpPr>
            <p:nvPr/>
          </p:nvSpPr>
          <p:spPr bwMode="auto">
            <a:xfrm>
              <a:off x="4136231" y="3236119"/>
              <a:ext cx="63104" cy="129779"/>
            </a:xfrm>
            <a:custGeom>
              <a:avLst/>
              <a:gdLst>
                <a:gd name="T0" fmla="*/ 2147483647 w 150"/>
                <a:gd name="T1" fmla="*/ 2147483647 h 332"/>
                <a:gd name="T2" fmla="*/ 2147483647 w 150"/>
                <a:gd name="T3" fmla="*/ 2147483647 h 332"/>
                <a:gd name="T4" fmla="*/ 2147483647 w 150"/>
                <a:gd name="T5" fmla="*/ 2147483647 h 332"/>
                <a:gd name="T6" fmla="*/ 2147483647 w 150"/>
                <a:gd name="T7" fmla="*/ 2147483647 h 332"/>
                <a:gd name="T8" fmla="*/ 2147483647 w 150"/>
                <a:gd name="T9" fmla="*/ 2147483647 h 332"/>
                <a:gd name="T10" fmla="*/ 2147483647 w 150"/>
                <a:gd name="T11" fmla="*/ 2147483647 h 332"/>
                <a:gd name="T12" fmla="*/ 2147483647 w 150"/>
                <a:gd name="T13" fmla="*/ 2147483647 h 332"/>
                <a:gd name="T14" fmla="*/ 2147483647 w 150"/>
                <a:gd name="T15" fmla="*/ 2147483647 h 332"/>
                <a:gd name="T16" fmla="*/ 2147483647 w 150"/>
                <a:gd name="T17" fmla="*/ 2147483647 h 332"/>
                <a:gd name="T18" fmla="*/ 2147483647 w 150"/>
                <a:gd name="T19" fmla="*/ 2147483647 h 332"/>
                <a:gd name="T20" fmla="*/ 2147483647 w 150"/>
                <a:gd name="T21" fmla="*/ 2147483647 h 332"/>
                <a:gd name="T22" fmla="*/ 2147483647 w 150"/>
                <a:gd name="T23" fmla="*/ 2147483647 h 332"/>
                <a:gd name="T24" fmla="*/ 2147483647 w 150"/>
                <a:gd name="T25" fmla="*/ 2147483647 h 332"/>
                <a:gd name="T26" fmla="*/ 2147483647 w 150"/>
                <a:gd name="T27" fmla="*/ 2147483647 h 332"/>
                <a:gd name="T28" fmla="*/ 2147483647 w 150"/>
                <a:gd name="T29" fmla="*/ 0 h 332"/>
                <a:gd name="T30" fmla="*/ 2147483647 w 150"/>
                <a:gd name="T31" fmla="*/ 2147483647 h 332"/>
                <a:gd name="T32" fmla="*/ 2147483647 w 150"/>
                <a:gd name="T33" fmla="*/ 2147483647 h 332"/>
                <a:gd name="T34" fmla="*/ 2147483647 w 150"/>
                <a:gd name="T35" fmla="*/ 2147483647 h 332"/>
                <a:gd name="T36" fmla="*/ 2147483647 w 150"/>
                <a:gd name="T37" fmla="*/ 2147483647 h 332"/>
                <a:gd name="T38" fmla="*/ 2147483647 w 150"/>
                <a:gd name="T39" fmla="*/ 2147483647 h 332"/>
                <a:gd name="T40" fmla="*/ 2147483647 w 150"/>
                <a:gd name="T41" fmla="*/ 2147483647 h 332"/>
                <a:gd name="T42" fmla="*/ 2147483647 w 150"/>
                <a:gd name="T43" fmla="*/ 2147483647 h 332"/>
                <a:gd name="T44" fmla="*/ 2147483647 w 150"/>
                <a:gd name="T45" fmla="*/ 2147483647 h 332"/>
                <a:gd name="T46" fmla="*/ 2147483647 w 150"/>
                <a:gd name="T47" fmla="*/ 2147483647 h 332"/>
                <a:gd name="T48" fmla="*/ 2147483647 w 150"/>
                <a:gd name="T49" fmla="*/ 2147483647 h 332"/>
                <a:gd name="T50" fmla="*/ 2147483647 w 150"/>
                <a:gd name="T51" fmla="*/ 2147483647 h 332"/>
                <a:gd name="T52" fmla="*/ 0 w 150"/>
                <a:gd name="T53" fmla="*/ 2147483647 h 332"/>
                <a:gd name="T54" fmla="*/ 2147483647 w 150"/>
                <a:gd name="T55" fmla="*/ 2147483647 h 332"/>
                <a:gd name="T56" fmla="*/ 2147483647 w 150"/>
                <a:gd name="T57" fmla="*/ 2147483647 h 332"/>
                <a:gd name="T58" fmla="*/ 2147483647 w 150"/>
                <a:gd name="T59" fmla="*/ 2147483647 h 332"/>
                <a:gd name="T60" fmla="*/ 2147483647 w 150"/>
                <a:gd name="T61" fmla="*/ 2147483647 h 332"/>
                <a:gd name="T62" fmla="*/ 2147483647 w 150"/>
                <a:gd name="T63" fmla="*/ 2147483647 h 332"/>
                <a:gd name="T64" fmla="*/ 2147483647 w 150"/>
                <a:gd name="T65" fmla="*/ 2147483647 h 332"/>
                <a:gd name="T66" fmla="*/ 2147483647 w 150"/>
                <a:gd name="T67" fmla="*/ 2147483647 h 332"/>
                <a:gd name="T68" fmla="*/ 2147483647 w 150"/>
                <a:gd name="T69" fmla="*/ 2147483647 h 332"/>
                <a:gd name="T70" fmla="*/ 2147483647 w 150"/>
                <a:gd name="T71" fmla="*/ 2147483647 h 332"/>
                <a:gd name="T72" fmla="*/ 2147483647 w 150"/>
                <a:gd name="T73" fmla="*/ 2147483647 h 332"/>
                <a:gd name="T74" fmla="*/ 2147483647 w 150"/>
                <a:gd name="T75" fmla="*/ 2147483647 h 332"/>
                <a:gd name="T76" fmla="*/ 2147483647 w 150"/>
                <a:gd name="T77" fmla="*/ 2147483647 h 332"/>
                <a:gd name="T78" fmla="*/ 2147483647 w 150"/>
                <a:gd name="T79" fmla="*/ 2147483647 h 332"/>
                <a:gd name="T80" fmla="*/ 2147483647 w 150"/>
                <a:gd name="T81" fmla="*/ 2147483647 h 332"/>
                <a:gd name="T82" fmla="*/ 2147483647 w 150"/>
                <a:gd name="T83" fmla="*/ 2147483647 h 332"/>
                <a:gd name="T84" fmla="*/ 2147483647 w 150"/>
                <a:gd name="T85" fmla="*/ 2147483647 h 332"/>
                <a:gd name="T86" fmla="*/ 2147483647 w 150"/>
                <a:gd name="T87" fmla="*/ 2147483647 h 33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50"/>
                <a:gd name="T133" fmla="*/ 0 h 332"/>
                <a:gd name="T134" fmla="*/ 150 w 150"/>
                <a:gd name="T135" fmla="*/ 332 h 33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50" h="332">
                  <a:moveTo>
                    <a:pt x="94" y="247"/>
                  </a:moveTo>
                  <a:cubicBezTo>
                    <a:pt x="97" y="228"/>
                    <a:pt x="97" y="228"/>
                    <a:pt x="97" y="228"/>
                  </a:cubicBezTo>
                  <a:cubicBezTo>
                    <a:pt x="94" y="206"/>
                    <a:pt x="94" y="206"/>
                    <a:pt x="94" y="206"/>
                  </a:cubicBezTo>
                  <a:cubicBezTo>
                    <a:pt x="96" y="183"/>
                    <a:pt x="96" y="183"/>
                    <a:pt x="96" y="183"/>
                  </a:cubicBezTo>
                  <a:cubicBezTo>
                    <a:pt x="96" y="183"/>
                    <a:pt x="104" y="187"/>
                    <a:pt x="112" y="177"/>
                  </a:cubicBezTo>
                  <a:cubicBezTo>
                    <a:pt x="120" y="167"/>
                    <a:pt x="115" y="155"/>
                    <a:pt x="118" y="148"/>
                  </a:cubicBezTo>
                  <a:cubicBezTo>
                    <a:pt x="121" y="141"/>
                    <a:pt x="133" y="132"/>
                    <a:pt x="133" y="132"/>
                  </a:cubicBezTo>
                  <a:cubicBezTo>
                    <a:pt x="135" y="105"/>
                    <a:pt x="135" y="105"/>
                    <a:pt x="135" y="105"/>
                  </a:cubicBezTo>
                  <a:cubicBezTo>
                    <a:pt x="135" y="105"/>
                    <a:pt x="146" y="102"/>
                    <a:pt x="148" y="95"/>
                  </a:cubicBezTo>
                  <a:cubicBezTo>
                    <a:pt x="150" y="88"/>
                    <a:pt x="144" y="85"/>
                    <a:pt x="144" y="85"/>
                  </a:cubicBezTo>
                  <a:cubicBezTo>
                    <a:pt x="144" y="85"/>
                    <a:pt x="145" y="82"/>
                    <a:pt x="145" y="76"/>
                  </a:cubicBezTo>
                  <a:cubicBezTo>
                    <a:pt x="145" y="70"/>
                    <a:pt x="130" y="58"/>
                    <a:pt x="131" y="51"/>
                  </a:cubicBezTo>
                  <a:cubicBezTo>
                    <a:pt x="132" y="44"/>
                    <a:pt x="139" y="31"/>
                    <a:pt x="139" y="31"/>
                  </a:cubicBezTo>
                  <a:cubicBezTo>
                    <a:pt x="139" y="31"/>
                    <a:pt x="123" y="25"/>
                    <a:pt x="118" y="22"/>
                  </a:cubicBezTo>
                  <a:cubicBezTo>
                    <a:pt x="113" y="19"/>
                    <a:pt x="96" y="0"/>
                    <a:pt x="96" y="0"/>
                  </a:cubicBezTo>
                  <a:cubicBezTo>
                    <a:pt x="79" y="7"/>
                    <a:pt x="79" y="7"/>
                    <a:pt x="79" y="7"/>
                  </a:cubicBezTo>
                  <a:cubicBezTo>
                    <a:pt x="76" y="23"/>
                    <a:pt x="76" y="23"/>
                    <a:pt x="76" y="23"/>
                  </a:cubicBezTo>
                  <a:cubicBezTo>
                    <a:pt x="83" y="26"/>
                    <a:pt x="83" y="26"/>
                    <a:pt x="83" y="26"/>
                  </a:cubicBezTo>
                  <a:cubicBezTo>
                    <a:pt x="77" y="28"/>
                    <a:pt x="77" y="28"/>
                    <a:pt x="77" y="28"/>
                  </a:cubicBezTo>
                  <a:cubicBezTo>
                    <a:pt x="74" y="39"/>
                    <a:pt x="74" y="39"/>
                    <a:pt x="74" y="39"/>
                  </a:cubicBezTo>
                  <a:cubicBezTo>
                    <a:pt x="74" y="39"/>
                    <a:pt x="67" y="40"/>
                    <a:pt x="63" y="43"/>
                  </a:cubicBezTo>
                  <a:cubicBezTo>
                    <a:pt x="59" y="46"/>
                    <a:pt x="58" y="53"/>
                    <a:pt x="58" y="53"/>
                  </a:cubicBezTo>
                  <a:cubicBezTo>
                    <a:pt x="58" y="53"/>
                    <a:pt x="32" y="52"/>
                    <a:pt x="32" y="51"/>
                  </a:cubicBezTo>
                  <a:cubicBezTo>
                    <a:pt x="21" y="56"/>
                    <a:pt x="19" y="70"/>
                    <a:pt x="19" y="70"/>
                  </a:cubicBezTo>
                  <a:cubicBezTo>
                    <a:pt x="11" y="70"/>
                    <a:pt x="11" y="70"/>
                    <a:pt x="11" y="70"/>
                  </a:cubicBezTo>
                  <a:cubicBezTo>
                    <a:pt x="6" y="77"/>
                    <a:pt x="6" y="77"/>
                    <a:pt x="6" y="77"/>
                  </a:cubicBezTo>
                  <a:cubicBezTo>
                    <a:pt x="0" y="89"/>
                    <a:pt x="0" y="89"/>
                    <a:pt x="0" y="89"/>
                  </a:cubicBezTo>
                  <a:cubicBezTo>
                    <a:pt x="1" y="108"/>
                    <a:pt x="1" y="108"/>
                    <a:pt x="1" y="108"/>
                  </a:cubicBezTo>
                  <a:cubicBezTo>
                    <a:pt x="1" y="108"/>
                    <a:pt x="26" y="123"/>
                    <a:pt x="28" y="131"/>
                  </a:cubicBezTo>
                  <a:cubicBezTo>
                    <a:pt x="30" y="139"/>
                    <a:pt x="28" y="162"/>
                    <a:pt x="28" y="162"/>
                  </a:cubicBezTo>
                  <a:cubicBezTo>
                    <a:pt x="28" y="162"/>
                    <a:pt x="41" y="171"/>
                    <a:pt x="40" y="179"/>
                  </a:cubicBezTo>
                  <a:cubicBezTo>
                    <a:pt x="39" y="187"/>
                    <a:pt x="44" y="206"/>
                    <a:pt x="44" y="206"/>
                  </a:cubicBezTo>
                  <a:cubicBezTo>
                    <a:pt x="39" y="214"/>
                    <a:pt x="39" y="214"/>
                    <a:pt x="39" y="214"/>
                  </a:cubicBezTo>
                  <a:cubicBezTo>
                    <a:pt x="38" y="253"/>
                    <a:pt x="38" y="253"/>
                    <a:pt x="38" y="253"/>
                  </a:cubicBezTo>
                  <a:cubicBezTo>
                    <a:pt x="44" y="259"/>
                    <a:pt x="44" y="259"/>
                    <a:pt x="44" y="259"/>
                  </a:cubicBezTo>
                  <a:cubicBezTo>
                    <a:pt x="39" y="266"/>
                    <a:pt x="39" y="266"/>
                    <a:pt x="39" y="266"/>
                  </a:cubicBezTo>
                  <a:cubicBezTo>
                    <a:pt x="41" y="310"/>
                    <a:pt x="41" y="310"/>
                    <a:pt x="41" y="310"/>
                  </a:cubicBezTo>
                  <a:cubicBezTo>
                    <a:pt x="41" y="310"/>
                    <a:pt x="50" y="319"/>
                    <a:pt x="50" y="329"/>
                  </a:cubicBezTo>
                  <a:cubicBezTo>
                    <a:pt x="50" y="329"/>
                    <a:pt x="50" y="329"/>
                    <a:pt x="50" y="329"/>
                  </a:cubicBezTo>
                  <a:cubicBezTo>
                    <a:pt x="61" y="330"/>
                    <a:pt x="73" y="332"/>
                    <a:pt x="73" y="332"/>
                  </a:cubicBezTo>
                  <a:cubicBezTo>
                    <a:pt x="81" y="318"/>
                    <a:pt x="81" y="318"/>
                    <a:pt x="81" y="318"/>
                  </a:cubicBezTo>
                  <a:cubicBezTo>
                    <a:pt x="81" y="318"/>
                    <a:pt x="85" y="320"/>
                    <a:pt x="91" y="323"/>
                  </a:cubicBezTo>
                  <a:cubicBezTo>
                    <a:pt x="95" y="306"/>
                    <a:pt x="95" y="306"/>
                    <a:pt x="95" y="306"/>
                  </a:cubicBezTo>
                  <a:lnTo>
                    <a:pt x="94" y="247"/>
                  </a:ln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86" name="Freeform 109"/>
            <p:cNvSpPr>
              <a:spLocks/>
            </p:cNvSpPr>
            <p:nvPr/>
          </p:nvSpPr>
          <p:spPr bwMode="auto">
            <a:xfrm>
              <a:off x="4173141" y="3205163"/>
              <a:ext cx="238125" cy="200025"/>
            </a:xfrm>
            <a:custGeom>
              <a:avLst/>
              <a:gdLst>
                <a:gd name="T0" fmla="*/ 2147483647 w 567"/>
                <a:gd name="T1" fmla="*/ 2147483647 h 511"/>
                <a:gd name="T2" fmla="*/ 2147483647 w 567"/>
                <a:gd name="T3" fmla="*/ 2147483647 h 511"/>
                <a:gd name="T4" fmla="*/ 2147483647 w 567"/>
                <a:gd name="T5" fmla="*/ 2147483647 h 511"/>
                <a:gd name="T6" fmla="*/ 2147483647 w 567"/>
                <a:gd name="T7" fmla="*/ 2147483647 h 511"/>
                <a:gd name="T8" fmla="*/ 2147483647 w 567"/>
                <a:gd name="T9" fmla="*/ 2147483647 h 511"/>
                <a:gd name="T10" fmla="*/ 2147483647 w 567"/>
                <a:gd name="T11" fmla="*/ 2147483647 h 511"/>
                <a:gd name="T12" fmla="*/ 2147483647 w 567"/>
                <a:gd name="T13" fmla="*/ 2147483647 h 511"/>
                <a:gd name="T14" fmla="*/ 2147483647 w 567"/>
                <a:gd name="T15" fmla="*/ 2147483647 h 511"/>
                <a:gd name="T16" fmla="*/ 2147483647 w 567"/>
                <a:gd name="T17" fmla="*/ 2147483647 h 511"/>
                <a:gd name="T18" fmla="*/ 2147483647 w 567"/>
                <a:gd name="T19" fmla="*/ 2147483647 h 511"/>
                <a:gd name="T20" fmla="*/ 2147483647 w 567"/>
                <a:gd name="T21" fmla="*/ 2147483647 h 511"/>
                <a:gd name="T22" fmla="*/ 2147483647 w 567"/>
                <a:gd name="T23" fmla="*/ 2147483647 h 511"/>
                <a:gd name="T24" fmla="*/ 2147483647 w 567"/>
                <a:gd name="T25" fmla="*/ 2147483647 h 511"/>
                <a:gd name="T26" fmla="*/ 2147483647 w 567"/>
                <a:gd name="T27" fmla="*/ 2147483647 h 511"/>
                <a:gd name="T28" fmla="*/ 2147483647 w 567"/>
                <a:gd name="T29" fmla="*/ 2147483647 h 511"/>
                <a:gd name="T30" fmla="*/ 2147483647 w 567"/>
                <a:gd name="T31" fmla="*/ 2147483647 h 511"/>
                <a:gd name="T32" fmla="*/ 2147483647 w 567"/>
                <a:gd name="T33" fmla="*/ 2147483647 h 511"/>
                <a:gd name="T34" fmla="*/ 2147483647 w 567"/>
                <a:gd name="T35" fmla="*/ 2147483647 h 511"/>
                <a:gd name="T36" fmla="*/ 2147483647 w 567"/>
                <a:gd name="T37" fmla="*/ 2147483647 h 511"/>
                <a:gd name="T38" fmla="*/ 2147483647 w 567"/>
                <a:gd name="T39" fmla="*/ 2147483647 h 511"/>
                <a:gd name="T40" fmla="*/ 2147483647 w 567"/>
                <a:gd name="T41" fmla="*/ 2147483647 h 511"/>
                <a:gd name="T42" fmla="*/ 2147483647 w 567"/>
                <a:gd name="T43" fmla="*/ 2147483647 h 511"/>
                <a:gd name="T44" fmla="*/ 2147483647 w 567"/>
                <a:gd name="T45" fmla="*/ 2147483647 h 511"/>
                <a:gd name="T46" fmla="*/ 2147483647 w 567"/>
                <a:gd name="T47" fmla="*/ 2147483647 h 511"/>
                <a:gd name="T48" fmla="*/ 2147483647 w 567"/>
                <a:gd name="T49" fmla="*/ 2147483647 h 511"/>
                <a:gd name="T50" fmla="*/ 2147483647 w 567"/>
                <a:gd name="T51" fmla="*/ 2147483647 h 511"/>
                <a:gd name="T52" fmla="*/ 2147483647 w 567"/>
                <a:gd name="T53" fmla="*/ 2147483647 h 511"/>
                <a:gd name="T54" fmla="*/ 2147483647 w 567"/>
                <a:gd name="T55" fmla="*/ 2147483647 h 511"/>
                <a:gd name="T56" fmla="*/ 2147483647 w 567"/>
                <a:gd name="T57" fmla="*/ 2147483647 h 511"/>
                <a:gd name="T58" fmla="*/ 2147483647 w 567"/>
                <a:gd name="T59" fmla="*/ 2147483647 h 511"/>
                <a:gd name="T60" fmla="*/ 0 w 567"/>
                <a:gd name="T61" fmla="*/ 2147483647 h 511"/>
                <a:gd name="T62" fmla="*/ 2147483647 w 567"/>
                <a:gd name="T63" fmla="*/ 2147483647 h 511"/>
                <a:gd name="T64" fmla="*/ 2147483647 w 567"/>
                <a:gd name="T65" fmla="*/ 2147483647 h 511"/>
                <a:gd name="T66" fmla="*/ 2147483647 w 567"/>
                <a:gd name="T67" fmla="*/ 2147483647 h 511"/>
                <a:gd name="T68" fmla="*/ 2147483647 w 567"/>
                <a:gd name="T69" fmla="*/ 2147483647 h 511"/>
                <a:gd name="T70" fmla="*/ 2147483647 w 567"/>
                <a:gd name="T71" fmla="*/ 2147483647 h 511"/>
                <a:gd name="T72" fmla="*/ 2147483647 w 567"/>
                <a:gd name="T73" fmla="*/ 2147483647 h 511"/>
                <a:gd name="T74" fmla="*/ 2147483647 w 567"/>
                <a:gd name="T75" fmla="*/ 2147483647 h 511"/>
                <a:gd name="T76" fmla="*/ 2147483647 w 567"/>
                <a:gd name="T77" fmla="*/ 2147483647 h 511"/>
                <a:gd name="T78" fmla="*/ 2147483647 w 567"/>
                <a:gd name="T79" fmla="*/ 2147483647 h 511"/>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567"/>
                <a:gd name="T121" fmla="*/ 0 h 511"/>
                <a:gd name="T122" fmla="*/ 567 w 567"/>
                <a:gd name="T123" fmla="*/ 511 h 511"/>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567" h="511">
                  <a:moveTo>
                    <a:pt x="281" y="490"/>
                  </a:moveTo>
                  <a:cubicBezTo>
                    <a:pt x="281" y="490"/>
                    <a:pt x="288" y="475"/>
                    <a:pt x="290" y="469"/>
                  </a:cubicBezTo>
                  <a:cubicBezTo>
                    <a:pt x="292" y="463"/>
                    <a:pt x="290" y="431"/>
                    <a:pt x="290" y="431"/>
                  </a:cubicBezTo>
                  <a:cubicBezTo>
                    <a:pt x="333" y="394"/>
                    <a:pt x="333" y="394"/>
                    <a:pt x="333" y="394"/>
                  </a:cubicBezTo>
                  <a:cubicBezTo>
                    <a:pt x="333" y="394"/>
                    <a:pt x="343" y="374"/>
                    <a:pt x="349" y="369"/>
                  </a:cubicBezTo>
                  <a:cubicBezTo>
                    <a:pt x="355" y="364"/>
                    <a:pt x="363" y="377"/>
                    <a:pt x="372" y="375"/>
                  </a:cubicBezTo>
                  <a:cubicBezTo>
                    <a:pt x="381" y="373"/>
                    <a:pt x="368" y="359"/>
                    <a:pt x="375" y="359"/>
                  </a:cubicBezTo>
                  <a:cubicBezTo>
                    <a:pt x="382" y="359"/>
                    <a:pt x="396" y="383"/>
                    <a:pt x="396" y="383"/>
                  </a:cubicBezTo>
                  <a:cubicBezTo>
                    <a:pt x="396" y="383"/>
                    <a:pt x="393" y="399"/>
                    <a:pt x="405" y="399"/>
                  </a:cubicBezTo>
                  <a:cubicBezTo>
                    <a:pt x="417" y="399"/>
                    <a:pt x="417" y="378"/>
                    <a:pt x="417" y="378"/>
                  </a:cubicBezTo>
                  <a:cubicBezTo>
                    <a:pt x="417" y="378"/>
                    <a:pt x="428" y="369"/>
                    <a:pt x="433" y="363"/>
                  </a:cubicBezTo>
                  <a:cubicBezTo>
                    <a:pt x="438" y="357"/>
                    <a:pt x="434" y="343"/>
                    <a:pt x="434" y="343"/>
                  </a:cubicBezTo>
                  <a:cubicBezTo>
                    <a:pt x="450" y="323"/>
                    <a:pt x="450" y="323"/>
                    <a:pt x="450" y="323"/>
                  </a:cubicBezTo>
                  <a:cubicBezTo>
                    <a:pt x="458" y="291"/>
                    <a:pt x="458" y="291"/>
                    <a:pt x="458" y="291"/>
                  </a:cubicBezTo>
                  <a:cubicBezTo>
                    <a:pt x="458" y="291"/>
                    <a:pt x="477" y="284"/>
                    <a:pt x="482" y="274"/>
                  </a:cubicBezTo>
                  <a:cubicBezTo>
                    <a:pt x="487" y="264"/>
                    <a:pt x="482" y="246"/>
                    <a:pt x="484" y="239"/>
                  </a:cubicBezTo>
                  <a:cubicBezTo>
                    <a:pt x="486" y="232"/>
                    <a:pt x="496" y="239"/>
                    <a:pt x="501" y="230"/>
                  </a:cubicBezTo>
                  <a:cubicBezTo>
                    <a:pt x="506" y="221"/>
                    <a:pt x="504" y="200"/>
                    <a:pt x="504" y="200"/>
                  </a:cubicBezTo>
                  <a:cubicBezTo>
                    <a:pt x="511" y="196"/>
                    <a:pt x="511" y="196"/>
                    <a:pt x="511" y="196"/>
                  </a:cubicBezTo>
                  <a:cubicBezTo>
                    <a:pt x="513" y="177"/>
                    <a:pt x="513" y="177"/>
                    <a:pt x="513" y="177"/>
                  </a:cubicBezTo>
                  <a:cubicBezTo>
                    <a:pt x="513" y="177"/>
                    <a:pt x="523" y="164"/>
                    <a:pt x="524" y="161"/>
                  </a:cubicBezTo>
                  <a:cubicBezTo>
                    <a:pt x="525" y="158"/>
                    <a:pt x="533" y="141"/>
                    <a:pt x="533" y="141"/>
                  </a:cubicBezTo>
                  <a:cubicBezTo>
                    <a:pt x="533" y="141"/>
                    <a:pt x="547" y="138"/>
                    <a:pt x="557" y="129"/>
                  </a:cubicBezTo>
                  <a:cubicBezTo>
                    <a:pt x="567" y="120"/>
                    <a:pt x="559" y="111"/>
                    <a:pt x="559" y="111"/>
                  </a:cubicBezTo>
                  <a:cubicBezTo>
                    <a:pt x="559" y="111"/>
                    <a:pt x="563" y="98"/>
                    <a:pt x="562" y="87"/>
                  </a:cubicBezTo>
                  <a:cubicBezTo>
                    <a:pt x="561" y="76"/>
                    <a:pt x="542" y="87"/>
                    <a:pt x="540" y="84"/>
                  </a:cubicBezTo>
                  <a:cubicBezTo>
                    <a:pt x="538" y="81"/>
                    <a:pt x="536" y="40"/>
                    <a:pt x="536" y="40"/>
                  </a:cubicBezTo>
                  <a:cubicBezTo>
                    <a:pt x="517" y="8"/>
                    <a:pt x="517" y="8"/>
                    <a:pt x="517" y="8"/>
                  </a:cubicBezTo>
                  <a:cubicBezTo>
                    <a:pt x="517" y="8"/>
                    <a:pt x="511" y="8"/>
                    <a:pt x="507" y="8"/>
                  </a:cubicBezTo>
                  <a:cubicBezTo>
                    <a:pt x="503" y="8"/>
                    <a:pt x="499" y="22"/>
                    <a:pt x="499" y="22"/>
                  </a:cubicBezTo>
                  <a:cubicBezTo>
                    <a:pt x="499" y="22"/>
                    <a:pt x="490" y="19"/>
                    <a:pt x="483" y="23"/>
                  </a:cubicBezTo>
                  <a:cubicBezTo>
                    <a:pt x="476" y="27"/>
                    <a:pt x="458" y="40"/>
                    <a:pt x="458" y="40"/>
                  </a:cubicBezTo>
                  <a:cubicBezTo>
                    <a:pt x="440" y="39"/>
                    <a:pt x="440" y="39"/>
                    <a:pt x="440" y="39"/>
                  </a:cubicBezTo>
                  <a:cubicBezTo>
                    <a:pt x="440" y="39"/>
                    <a:pt x="424" y="25"/>
                    <a:pt x="382" y="25"/>
                  </a:cubicBezTo>
                  <a:cubicBezTo>
                    <a:pt x="340" y="25"/>
                    <a:pt x="328" y="60"/>
                    <a:pt x="328" y="60"/>
                  </a:cubicBezTo>
                  <a:cubicBezTo>
                    <a:pt x="328" y="60"/>
                    <a:pt x="312" y="56"/>
                    <a:pt x="293" y="55"/>
                  </a:cubicBezTo>
                  <a:cubicBezTo>
                    <a:pt x="274" y="54"/>
                    <a:pt x="262" y="26"/>
                    <a:pt x="250" y="26"/>
                  </a:cubicBezTo>
                  <a:cubicBezTo>
                    <a:pt x="238" y="26"/>
                    <a:pt x="214" y="46"/>
                    <a:pt x="205" y="47"/>
                  </a:cubicBezTo>
                  <a:cubicBezTo>
                    <a:pt x="196" y="48"/>
                    <a:pt x="191" y="26"/>
                    <a:pt x="191" y="26"/>
                  </a:cubicBezTo>
                  <a:cubicBezTo>
                    <a:pt x="174" y="12"/>
                    <a:pt x="174" y="12"/>
                    <a:pt x="174" y="12"/>
                  </a:cubicBezTo>
                  <a:cubicBezTo>
                    <a:pt x="174" y="12"/>
                    <a:pt x="162" y="12"/>
                    <a:pt x="155" y="11"/>
                  </a:cubicBezTo>
                  <a:cubicBezTo>
                    <a:pt x="148" y="10"/>
                    <a:pt x="149" y="0"/>
                    <a:pt x="135" y="1"/>
                  </a:cubicBezTo>
                  <a:cubicBezTo>
                    <a:pt x="121" y="2"/>
                    <a:pt x="122" y="8"/>
                    <a:pt x="122" y="8"/>
                  </a:cubicBezTo>
                  <a:cubicBezTo>
                    <a:pt x="88" y="7"/>
                    <a:pt x="88" y="7"/>
                    <a:pt x="88" y="7"/>
                  </a:cubicBezTo>
                  <a:cubicBezTo>
                    <a:pt x="69" y="24"/>
                    <a:pt x="69" y="24"/>
                    <a:pt x="69" y="24"/>
                  </a:cubicBezTo>
                  <a:cubicBezTo>
                    <a:pt x="69" y="24"/>
                    <a:pt x="69" y="35"/>
                    <a:pt x="68" y="50"/>
                  </a:cubicBezTo>
                  <a:cubicBezTo>
                    <a:pt x="67" y="65"/>
                    <a:pt x="45" y="76"/>
                    <a:pt x="45" y="76"/>
                  </a:cubicBezTo>
                  <a:cubicBezTo>
                    <a:pt x="48" y="110"/>
                    <a:pt x="48" y="110"/>
                    <a:pt x="48" y="110"/>
                  </a:cubicBezTo>
                  <a:cubicBezTo>
                    <a:pt x="48" y="110"/>
                    <a:pt x="41" y="123"/>
                    <a:pt x="40" y="130"/>
                  </a:cubicBezTo>
                  <a:cubicBezTo>
                    <a:pt x="39" y="137"/>
                    <a:pt x="54" y="149"/>
                    <a:pt x="54" y="155"/>
                  </a:cubicBezTo>
                  <a:cubicBezTo>
                    <a:pt x="54" y="161"/>
                    <a:pt x="53" y="164"/>
                    <a:pt x="53" y="164"/>
                  </a:cubicBezTo>
                  <a:cubicBezTo>
                    <a:pt x="53" y="164"/>
                    <a:pt x="59" y="167"/>
                    <a:pt x="57" y="174"/>
                  </a:cubicBezTo>
                  <a:cubicBezTo>
                    <a:pt x="55" y="181"/>
                    <a:pt x="44" y="184"/>
                    <a:pt x="44" y="184"/>
                  </a:cubicBezTo>
                  <a:cubicBezTo>
                    <a:pt x="42" y="211"/>
                    <a:pt x="42" y="211"/>
                    <a:pt x="42" y="211"/>
                  </a:cubicBezTo>
                  <a:cubicBezTo>
                    <a:pt x="42" y="211"/>
                    <a:pt x="30" y="220"/>
                    <a:pt x="27" y="227"/>
                  </a:cubicBezTo>
                  <a:cubicBezTo>
                    <a:pt x="24" y="234"/>
                    <a:pt x="29" y="246"/>
                    <a:pt x="21" y="256"/>
                  </a:cubicBezTo>
                  <a:cubicBezTo>
                    <a:pt x="13" y="266"/>
                    <a:pt x="5" y="262"/>
                    <a:pt x="5" y="262"/>
                  </a:cubicBezTo>
                  <a:cubicBezTo>
                    <a:pt x="3" y="285"/>
                    <a:pt x="3" y="285"/>
                    <a:pt x="3" y="285"/>
                  </a:cubicBezTo>
                  <a:cubicBezTo>
                    <a:pt x="6" y="307"/>
                    <a:pt x="6" y="307"/>
                    <a:pt x="6" y="307"/>
                  </a:cubicBezTo>
                  <a:cubicBezTo>
                    <a:pt x="3" y="326"/>
                    <a:pt x="3" y="326"/>
                    <a:pt x="3" y="326"/>
                  </a:cubicBezTo>
                  <a:cubicBezTo>
                    <a:pt x="4" y="385"/>
                    <a:pt x="4" y="385"/>
                    <a:pt x="4" y="385"/>
                  </a:cubicBezTo>
                  <a:cubicBezTo>
                    <a:pt x="0" y="402"/>
                    <a:pt x="0" y="402"/>
                    <a:pt x="0" y="402"/>
                  </a:cubicBezTo>
                  <a:cubicBezTo>
                    <a:pt x="7" y="405"/>
                    <a:pt x="17" y="408"/>
                    <a:pt x="23" y="406"/>
                  </a:cubicBezTo>
                  <a:cubicBezTo>
                    <a:pt x="34" y="402"/>
                    <a:pt x="44" y="394"/>
                    <a:pt x="44" y="394"/>
                  </a:cubicBezTo>
                  <a:cubicBezTo>
                    <a:pt x="47" y="401"/>
                    <a:pt x="47" y="401"/>
                    <a:pt x="47" y="401"/>
                  </a:cubicBezTo>
                  <a:cubicBezTo>
                    <a:pt x="47" y="401"/>
                    <a:pt x="80" y="394"/>
                    <a:pt x="96" y="413"/>
                  </a:cubicBezTo>
                  <a:cubicBezTo>
                    <a:pt x="112" y="432"/>
                    <a:pt x="113" y="441"/>
                    <a:pt x="113" y="441"/>
                  </a:cubicBezTo>
                  <a:cubicBezTo>
                    <a:pt x="127" y="440"/>
                    <a:pt x="127" y="440"/>
                    <a:pt x="127" y="440"/>
                  </a:cubicBezTo>
                  <a:cubicBezTo>
                    <a:pt x="127" y="440"/>
                    <a:pt x="117" y="455"/>
                    <a:pt x="120" y="456"/>
                  </a:cubicBezTo>
                  <a:cubicBezTo>
                    <a:pt x="123" y="457"/>
                    <a:pt x="133" y="450"/>
                    <a:pt x="133" y="453"/>
                  </a:cubicBezTo>
                  <a:cubicBezTo>
                    <a:pt x="133" y="456"/>
                    <a:pt x="128" y="464"/>
                    <a:pt x="128" y="472"/>
                  </a:cubicBezTo>
                  <a:cubicBezTo>
                    <a:pt x="128" y="480"/>
                    <a:pt x="136" y="509"/>
                    <a:pt x="157" y="510"/>
                  </a:cubicBezTo>
                  <a:cubicBezTo>
                    <a:pt x="178" y="511"/>
                    <a:pt x="191" y="509"/>
                    <a:pt x="191" y="509"/>
                  </a:cubicBezTo>
                  <a:cubicBezTo>
                    <a:pt x="194" y="491"/>
                    <a:pt x="194" y="491"/>
                    <a:pt x="194" y="491"/>
                  </a:cubicBezTo>
                  <a:cubicBezTo>
                    <a:pt x="212" y="501"/>
                    <a:pt x="212" y="501"/>
                    <a:pt x="212" y="501"/>
                  </a:cubicBezTo>
                  <a:cubicBezTo>
                    <a:pt x="228" y="496"/>
                    <a:pt x="228" y="496"/>
                    <a:pt x="228" y="496"/>
                  </a:cubicBezTo>
                  <a:cubicBezTo>
                    <a:pt x="237" y="505"/>
                    <a:pt x="237" y="505"/>
                    <a:pt x="237" y="505"/>
                  </a:cubicBezTo>
                  <a:cubicBezTo>
                    <a:pt x="265" y="504"/>
                    <a:pt x="265" y="504"/>
                    <a:pt x="265" y="504"/>
                  </a:cubicBezTo>
                  <a:cubicBezTo>
                    <a:pt x="265" y="488"/>
                    <a:pt x="265" y="488"/>
                    <a:pt x="265" y="488"/>
                  </a:cubicBezTo>
                  <a:cubicBezTo>
                    <a:pt x="282" y="487"/>
                    <a:pt x="282" y="487"/>
                    <a:pt x="282" y="487"/>
                  </a:cubicBezTo>
                  <a:cubicBezTo>
                    <a:pt x="281" y="490"/>
                    <a:pt x="281" y="490"/>
                    <a:pt x="281" y="490"/>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87" name="Freeform 110"/>
            <p:cNvSpPr>
              <a:spLocks/>
            </p:cNvSpPr>
            <p:nvPr/>
          </p:nvSpPr>
          <p:spPr bwMode="auto">
            <a:xfrm>
              <a:off x="4386263" y="3002756"/>
              <a:ext cx="208360" cy="338138"/>
            </a:xfrm>
            <a:custGeom>
              <a:avLst/>
              <a:gdLst>
                <a:gd name="T0" fmla="*/ 2147483647 w 496"/>
                <a:gd name="T1" fmla="*/ 2147483647 h 866"/>
                <a:gd name="T2" fmla="*/ 2147483647 w 496"/>
                <a:gd name="T3" fmla="*/ 0 h 866"/>
                <a:gd name="T4" fmla="*/ 2147483647 w 496"/>
                <a:gd name="T5" fmla="*/ 2147483647 h 866"/>
                <a:gd name="T6" fmla="*/ 2147483647 w 496"/>
                <a:gd name="T7" fmla="*/ 2147483647 h 866"/>
                <a:gd name="T8" fmla="*/ 2147483647 w 496"/>
                <a:gd name="T9" fmla="*/ 2147483647 h 866"/>
                <a:gd name="T10" fmla="*/ 2147483647 w 496"/>
                <a:gd name="T11" fmla="*/ 2147483647 h 866"/>
                <a:gd name="T12" fmla="*/ 2147483647 w 496"/>
                <a:gd name="T13" fmla="*/ 2147483647 h 866"/>
                <a:gd name="T14" fmla="*/ 2147483647 w 496"/>
                <a:gd name="T15" fmla="*/ 2147483647 h 866"/>
                <a:gd name="T16" fmla="*/ 2147483647 w 496"/>
                <a:gd name="T17" fmla="*/ 2147483647 h 866"/>
                <a:gd name="T18" fmla="*/ 2147483647 w 496"/>
                <a:gd name="T19" fmla="*/ 2147483647 h 866"/>
                <a:gd name="T20" fmla="*/ 2147483647 w 496"/>
                <a:gd name="T21" fmla="*/ 2147483647 h 866"/>
                <a:gd name="T22" fmla="*/ 2147483647 w 496"/>
                <a:gd name="T23" fmla="*/ 2147483647 h 866"/>
                <a:gd name="T24" fmla="*/ 2147483647 w 496"/>
                <a:gd name="T25" fmla="*/ 2147483647 h 866"/>
                <a:gd name="T26" fmla="*/ 2147483647 w 496"/>
                <a:gd name="T27" fmla="*/ 2147483647 h 866"/>
                <a:gd name="T28" fmla="*/ 2147483647 w 496"/>
                <a:gd name="T29" fmla="*/ 2147483647 h 866"/>
                <a:gd name="T30" fmla="*/ 2147483647 w 496"/>
                <a:gd name="T31" fmla="*/ 2147483647 h 866"/>
                <a:gd name="T32" fmla="*/ 2147483647 w 496"/>
                <a:gd name="T33" fmla="*/ 2147483647 h 866"/>
                <a:gd name="T34" fmla="*/ 2147483647 w 496"/>
                <a:gd name="T35" fmla="*/ 2147483647 h 866"/>
                <a:gd name="T36" fmla="*/ 2147483647 w 496"/>
                <a:gd name="T37" fmla="*/ 2147483647 h 866"/>
                <a:gd name="T38" fmla="*/ 2147483647 w 496"/>
                <a:gd name="T39" fmla="*/ 2147483647 h 866"/>
                <a:gd name="T40" fmla="*/ 2147483647 w 496"/>
                <a:gd name="T41" fmla="*/ 2147483647 h 866"/>
                <a:gd name="T42" fmla="*/ 2147483647 w 496"/>
                <a:gd name="T43" fmla="*/ 2147483647 h 866"/>
                <a:gd name="T44" fmla="*/ 2147483647 w 496"/>
                <a:gd name="T45" fmla="*/ 2147483647 h 866"/>
                <a:gd name="T46" fmla="*/ 2147483647 w 496"/>
                <a:gd name="T47" fmla="*/ 2147483647 h 866"/>
                <a:gd name="T48" fmla="*/ 2147483647 w 496"/>
                <a:gd name="T49" fmla="*/ 2147483647 h 866"/>
                <a:gd name="T50" fmla="*/ 2147483647 w 496"/>
                <a:gd name="T51" fmla="*/ 2147483647 h 866"/>
                <a:gd name="T52" fmla="*/ 2147483647 w 496"/>
                <a:gd name="T53" fmla="*/ 2147483647 h 866"/>
                <a:gd name="T54" fmla="*/ 2147483647 w 496"/>
                <a:gd name="T55" fmla="*/ 2147483647 h 866"/>
                <a:gd name="T56" fmla="*/ 2147483647 w 496"/>
                <a:gd name="T57" fmla="*/ 2147483647 h 866"/>
                <a:gd name="T58" fmla="*/ 2147483647 w 496"/>
                <a:gd name="T59" fmla="*/ 2147483647 h 866"/>
                <a:gd name="T60" fmla="*/ 2147483647 w 496"/>
                <a:gd name="T61" fmla="*/ 2147483647 h 866"/>
                <a:gd name="T62" fmla="*/ 2147483647 w 496"/>
                <a:gd name="T63" fmla="*/ 2147483647 h 866"/>
                <a:gd name="T64" fmla="*/ 2147483647 w 496"/>
                <a:gd name="T65" fmla="*/ 2147483647 h 86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96"/>
                <a:gd name="T100" fmla="*/ 0 h 866"/>
                <a:gd name="T101" fmla="*/ 496 w 496"/>
                <a:gd name="T102" fmla="*/ 866 h 86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96" h="866">
                  <a:moveTo>
                    <a:pt x="451" y="419"/>
                  </a:moveTo>
                  <a:cubicBezTo>
                    <a:pt x="464" y="415"/>
                    <a:pt x="496" y="420"/>
                    <a:pt x="496" y="420"/>
                  </a:cubicBezTo>
                  <a:cubicBezTo>
                    <a:pt x="492" y="216"/>
                    <a:pt x="492" y="216"/>
                    <a:pt x="492" y="216"/>
                  </a:cubicBezTo>
                  <a:cubicBezTo>
                    <a:pt x="119" y="0"/>
                    <a:pt x="119" y="0"/>
                    <a:pt x="119" y="0"/>
                  </a:cubicBezTo>
                  <a:cubicBezTo>
                    <a:pt x="119" y="0"/>
                    <a:pt x="94" y="15"/>
                    <a:pt x="71" y="28"/>
                  </a:cubicBezTo>
                  <a:cubicBezTo>
                    <a:pt x="83" y="72"/>
                    <a:pt x="83" y="72"/>
                    <a:pt x="83" y="72"/>
                  </a:cubicBezTo>
                  <a:cubicBezTo>
                    <a:pt x="76" y="105"/>
                    <a:pt x="76" y="105"/>
                    <a:pt x="76" y="105"/>
                  </a:cubicBezTo>
                  <a:cubicBezTo>
                    <a:pt x="95" y="129"/>
                    <a:pt x="95" y="129"/>
                    <a:pt x="95" y="129"/>
                  </a:cubicBezTo>
                  <a:cubicBezTo>
                    <a:pt x="100" y="145"/>
                    <a:pt x="100" y="145"/>
                    <a:pt x="100" y="145"/>
                  </a:cubicBezTo>
                  <a:cubicBezTo>
                    <a:pt x="120" y="169"/>
                    <a:pt x="120" y="169"/>
                    <a:pt x="120" y="169"/>
                  </a:cubicBezTo>
                  <a:cubicBezTo>
                    <a:pt x="106" y="194"/>
                    <a:pt x="106" y="194"/>
                    <a:pt x="106" y="194"/>
                  </a:cubicBezTo>
                  <a:cubicBezTo>
                    <a:pt x="96" y="356"/>
                    <a:pt x="96" y="356"/>
                    <a:pt x="96" y="356"/>
                  </a:cubicBezTo>
                  <a:cubicBezTo>
                    <a:pt x="96" y="356"/>
                    <a:pt x="46" y="409"/>
                    <a:pt x="35" y="426"/>
                  </a:cubicBezTo>
                  <a:cubicBezTo>
                    <a:pt x="23" y="442"/>
                    <a:pt x="13" y="479"/>
                    <a:pt x="13" y="479"/>
                  </a:cubicBezTo>
                  <a:cubicBezTo>
                    <a:pt x="0" y="484"/>
                    <a:pt x="0" y="484"/>
                    <a:pt x="0" y="484"/>
                  </a:cubicBezTo>
                  <a:cubicBezTo>
                    <a:pt x="3" y="526"/>
                    <a:pt x="3" y="526"/>
                    <a:pt x="3" y="526"/>
                  </a:cubicBezTo>
                  <a:cubicBezTo>
                    <a:pt x="7" y="526"/>
                    <a:pt x="10" y="526"/>
                    <a:pt x="10" y="526"/>
                  </a:cubicBezTo>
                  <a:cubicBezTo>
                    <a:pt x="29" y="558"/>
                    <a:pt x="29" y="558"/>
                    <a:pt x="29" y="558"/>
                  </a:cubicBezTo>
                  <a:cubicBezTo>
                    <a:pt x="29" y="558"/>
                    <a:pt x="29" y="560"/>
                    <a:pt x="29" y="563"/>
                  </a:cubicBezTo>
                  <a:cubicBezTo>
                    <a:pt x="29" y="562"/>
                    <a:pt x="29" y="561"/>
                    <a:pt x="29" y="561"/>
                  </a:cubicBezTo>
                  <a:cubicBezTo>
                    <a:pt x="45" y="559"/>
                    <a:pt x="45" y="559"/>
                    <a:pt x="45" y="559"/>
                  </a:cubicBezTo>
                  <a:cubicBezTo>
                    <a:pt x="45" y="559"/>
                    <a:pt x="46" y="571"/>
                    <a:pt x="50" y="576"/>
                  </a:cubicBezTo>
                  <a:cubicBezTo>
                    <a:pt x="54" y="581"/>
                    <a:pt x="70" y="584"/>
                    <a:pt x="70" y="584"/>
                  </a:cubicBezTo>
                  <a:cubicBezTo>
                    <a:pt x="66" y="611"/>
                    <a:pt x="66" y="611"/>
                    <a:pt x="66" y="611"/>
                  </a:cubicBezTo>
                  <a:cubicBezTo>
                    <a:pt x="66" y="611"/>
                    <a:pt x="80" y="618"/>
                    <a:pt x="80" y="629"/>
                  </a:cubicBezTo>
                  <a:cubicBezTo>
                    <a:pt x="80" y="640"/>
                    <a:pt x="74" y="650"/>
                    <a:pt x="74" y="650"/>
                  </a:cubicBezTo>
                  <a:cubicBezTo>
                    <a:pt x="74" y="650"/>
                    <a:pt x="75" y="678"/>
                    <a:pt x="80" y="692"/>
                  </a:cubicBezTo>
                  <a:cubicBezTo>
                    <a:pt x="85" y="706"/>
                    <a:pt x="106" y="724"/>
                    <a:pt x="106" y="724"/>
                  </a:cubicBezTo>
                  <a:cubicBezTo>
                    <a:pt x="106" y="724"/>
                    <a:pt x="92" y="725"/>
                    <a:pt x="84" y="726"/>
                  </a:cubicBezTo>
                  <a:cubicBezTo>
                    <a:pt x="76" y="727"/>
                    <a:pt x="36" y="720"/>
                    <a:pt x="31" y="733"/>
                  </a:cubicBezTo>
                  <a:cubicBezTo>
                    <a:pt x="26" y="746"/>
                    <a:pt x="41" y="767"/>
                    <a:pt x="49" y="775"/>
                  </a:cubicBezTo>
                  <a:cubicBezTo>
                    <a:pt x="57" y="783"/>
                    <a:pt x="78" y="792"/>
                    <a:pt x="87" y="802"/>
                  </a:cubicBezTo>
                  <a:cubicBezTo>
                    <a:pt x="96" y="812"/>
                    <a:pt x="101" y="859"/>
                    <a:pt x="101" y="859"/>
                  </a:cubicBezTo>
                  <a:cubicBezTo>
                    <a:pt x="101" y="859"/>
                    <a:pt x="113" y="866"/>
                    <a:pt x="123" y="860"/>
                  </a:cubicBezTo>
                  <a:cubicBezTo>
                    <a:pt x="133" y="853"/>
                    <a:pt x="153" y="838"/>
                    <a:pt x="153" y="838"/>
                  </a:cubicBezTo>
                  <a:cubicBezTo>
                    <a:pt x="153" y="838"/>
                    <a:pt x="146" y="863"/>
                    <a:pt x="165" y="858"/>
                  </a:cubicBezTo>
                  <a:cubicBezTo>
                    <a:pt x="183" y="853"/>
                    <a:pt x="178" y="833"/>
                    <a:pt x="196" y="833"/>
                  </a:cubicBezTo>
                  <a:cubicBezTo>
                    <a:pt x="215" y="833"/>
                    <a:pt x="248" y="833"/>
                    <a:pt x="248" y="833"/>
                  </a:cubicBezTo>
                  <a:cubicBezTo>
                    <a:pt x="248" y="833"/>
                    <a:pt x="263" y="811"/>
                    <a:pt x="268" y="805"/>
                  </a:cubicBezTo>
                  <a:cubicBezTo>
                    <a:pt x="273" y="798"/>
                    <a:pt x="253" y="788"/>
                    <a:pt x="253" y="788"/>
                  </a:cubicBezTo>
                  <a:cubicBezTo>
                    <a:pt x="267" y="780"/>
                    <a:pt x="267" y="780"/>
                    <a:pt x="267" y="780"/>
                  </a:cubicBezTo>
                  <a:cubicBezTo>
                    <a:pt x="267" y="780"/>
                    <a:pt x="307" y="780"/>
                    <a:pt x="338" y="765"/>
                  </a:cubicBezTo>
                  <a:cubicBezTo>
                    <a:pt x="370" y="750"/>
                    <a:pt x="365" y="728"/>
                    <a:pt x="365" y="728"/>
                  </a:cubicBezTo>
                  <a:cubicBezTo>
                    <a:pt x="378" y="723"/>
                    <a:pt x="378" y="723"/>
                    <a:pt x="378" y="723"/>
                  </a:cubicBezTo>
                  <a:cubicBezTo>
                    <a:pt x="390" y="711"/>
                    <a:pt x="390" y="711"/>
                    <a:pt x="390" y="711"/>
                  </a:cubicBezTo>
                  <a:cubicBezTo>
                    <a:pt x="393" y="691"/>
                    <a:pt x="393" y="691"/>
                    <a:pt x="393" y="691"/>
                  </a:cubicBezTo>
                  <a:cubicBezTo>
                    <a:pt x="430" y="673"/>
                    <a:pt x="430" y="673"/>
                    <a:pt x="430" y="673"/>
                  </a:cubicBezTo>
                  <a:cubicBezTo>
                    <a:pt x="446" y="674"/>
                    <a:pt x="446" y="674"/>
                    <a:pt x="446" y="674"/>
                  </a:cubicBezTo>
                  <a:cubicBezTo>
                    <a:pt x="445" y="665"/>
                    <a:pt x="445" y="665"/>
                    <a:pt x="445" y="665"/>
                  </a:cubicBezTo>
                  <a:cubicBezTo>
                    <a:pt x="445" y="665"/>
                    <a:pt x="463" y="669"/>
                    <a:pt x="451" y="656"/>
                  </a:cubicBezTo>
                  <a:cubicBezTo>
                    <a:pt x="439" y="643"/>
                    <a:pt x="430" y="642"/>
                    <a:pt x="430" y="642"/>
                  </a:cubicBezTo>
                  <a:cubicBezTo>
                    <a:pt x="426" y="625"/>
                    <a:pt x="426" y="625"/>
                    <a:pt x="426" y="625"/>
                  </a:cubicBezTo>
                  <a:cubicBezTo>
                    <a:pt x="437" y="620"/>
                    <a:pt x="437" y="620"/>
                    <a:pt x="437" y="620"/>
                  </a:cubicBezTo>
                  <a:cubicBezTo>
                    <a:pt x="428" y="612"/>
                    <a:pt x="428" y="612"/>
                    <a:pt x="428" y="612"/>
                  </a:cubicBezTo>
                  <a:cubicBezTo>
                    <a:pt x="428" y="612"/>
                    <a:pt x="430" y="585"/>
                    <a:pt x="423" y="582"/>
                  </a:cubicBezTo>
                  <a:cubicBezTo>
                    <a:pt x="416" y="579"/>
                    <a:pt x="411" y="589"/>
                    <a:pt x="406" y="587"/>
                  </a:cubicBezTo>
                  <a:cubicBezTo>
                    <a:pt x="401" y="585"/>
                    <a:pt x="395" y="580"/>
                    <a:pt x="398" y="569"/>
                  </a:cubicBezTo>
                  <a:cubicBezTo>
                    <a:pt x="401" y="558"/>
                    <a:pt x="415" y="558"/>
                    <a:pt x="417" y="549"/>
                  </a:cubicBezTo>
                  <a:cubicBezTo>
                    <a:pt x="419" y="540"/>
                    <a:pt x="416" y="536"/>
                    <a:pt x="410" y="526"/>
                  </a:cubicBezTo>
                  <a:cubicBezTo>
                    <a:pt x="404" y="516"/>
                    <a:pt x="419" y="508"/>
                    <a:pt x="419" y="508"/>
                  </a:cubicBezTo>
                  <a:cubicBezTo>
                    <a:pt x="430" y="501"/>
                    <a:pt x="430" y="501"/>
                    <a:pt x="430" y="501"/>
                  </a:cubicBezTo>
                  <a:cubicBezTo>
                    <a:pt x="425" y="490"/>
                    <a:pt x="425" y="490"/>
                    <a:pt x="425" y="490"/>
                  </a:cubicBezTo>
                  <a:cubicBezTo>
                    <a:pt x="422" y="474"/>
                    <a:pt x="422" y="474"/>
                    <a:pt x="422" y="474"/>
                  </a:cubicBezTo>
                  <a:cubicBezTo>
                    <a:pt x="432" y="474"/>
                    <a:pt x="432" y="474"/>
                    <a:pt x="432" y="474"/>
                  </a:cubicBezTo>
                  <a:cubicBezTo>
                    <a:pt x="432" y="474"/>
                    <a:pt x="430" y="462"/>
                    <a:pt x="436" y="456"/>
                  </a:cubicBezTo>
                  <a:cubicBezTo>
                    <a:pt x="442" y="450"/>
                    <a:pt x="451" y="450"/>
                    <a:pt x="449" y="442"/>
                  </a:cubicBezTo>
                  <a:cubicBezTo>
                    <a:pt x="447" y="434"/>
                    <a:pt x="438" y="423"/>
                    <a:pt x="451" y="419"/>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88" name="Freeform 111"/>
            <p:cNvSpPr>
              <a:spLocks/>
            </p:cNvSpPr>
            <p:nvPr/>
          </p:nvSpPr>
          <p:spPr bwMode="auto">
            <a:xfrm>
              <a:off x="3880248" y="2970610"/>
              <a:ext cx="326231" cy="313134"/>
            </a:xfrm>
            <a:custGeom>
              <a:avLst/>
              <a:gdLst>
                <a:gd name="T0" fmla="*/ 2147483647 w 778"/>
                <a:gd name="T1" fmla="*/ 2147483647 h 800"/>
                <a:gd name="T2" fmla="*/ 2147483647 w 778"/>
                <a:gd name="T3" fmla="*/ 2147483647 h 800"/>
                <a:gd name="T4" fmla="*/ 2147483647 w 778"/>
                <a:gd name="T5" fmla="*/ 2147483647 h 800"/>
                <a:gd name="T6" fmla="*/ 2147483647 w 778"/>
                <a:gd name="T7" fmla="*/ 2147483647 h 800"/>
                <a:gd name="T8" fmla="*/ 2147483647 w 778"/>
                <a:gd name="T9" fmla="*/ 2147483647 h 800"/>
                <a:gd name="T10" fmla="*/ 2147483647 w 778"/>
                <a:gd name="T11" fmla="*/ 2147483647 h 800"/>
                <a:gd name="T12" fmla="*/ 2147483647 w 778"/>
                <a:gd name="T13" fmla="*/ 2147483647 h 800"/>
                <a:gd name="T14" fmla="*/ 2147483647 w 778"/>
                <a:gd name="T15" fmla="*/ 2147483647 h 800"/>
                <a:gd name="T16" fmla="*/ 2147483647 w 778"/>
                <a:gd name="T17" fmla="*/ 2147483647 h 800"/>
                <a:gd name="T18" fmla="*/ 2147483647 w 778"/>
                <a:gd name="T19" fmla="*/ 2147483647 h 800"/>
                <a:gd name="T20" fmla="*/ 2147483647 w 778"/>
                <a:gd name="T21" fmla="*/ 2147483647 h 800"/>
                <a:gd name="T22" fmla="*/ 2147483647 w 778"/>
                <a:gd name="T23" fmla="*/ 2147483647 h 800"/>
                <a:gd name="T24" fmla="*/ 2147483647 w 778"/>
                <a:gd name="T25" fmla="*/ 2147483647 h 800"/>
                <a:gd name="T26" fmla="*/ 2147483647 w 778"/>
                <a:gd name="T27" fmla="*/ 2147483647 h 800"/>
                <a:gd name="T28" fmla="*/ 2147483647 w 778"/>
                <a:gd name="T29" fmla="*/ 2147483647 h 800"/>
                <a:gd name="T30" fmla="*/ 2147483647 w 778"/>
                <a:gd name="T31" fmla="*/ 2147483647 h 800"/>
                <a:gd name="T32" fmla="*/ 2147483647 w 778"/>
                <a:gd name="T33" fmla="*/ 2147483647 h 800"/>
                <a:gd name="T34" fmla="*/ 2147483647 w 778"/>
                <a:gd name="T35" fmla="*/ 2147483647 h 800"/>
                <a:gd name="T36" fmla="*/ 2147483647 w 778"/>
                <a:gd name="T37" fmla="*/ 2147483647 h 800"/>
                <a:gd name="T38" fmla="*/ 2147483647 w 778"/>
                <a:gd name="T39" fmla="*/ 2147483647 h 800"/>
                <a:gd name="T40" fmla="*/ 2147483647 w 778"/>
                <a:gd name="T41" fmla="*/ 2147483647 h 800"/>
                <a:gd name="T42" fmla="*/ 2147483647 w 778"/>
                <a:gd name="T43" fmla="*/ 2147483647 h 800"/>
                <a:gd name="T44" fmla="*/ 2147483647 w 778"/>
                <a:gd name="T45" fmla="*/ 2147483647 h 800"/>
                <a:gd name="T46" fmla="*/ 2147483647 w 778"/>
                <a:gd name="T47" fmla="*/ 2147483647 h 800"/>
                <a:gd name="T48" fmla="*/ 0 w 778"/>
                <a:gd name="T49" fmla="*/ 2147483647 h 800"/>
                <a:gd name="T50" fmla="*/ 2147483647 w 778"/>
                <a:gd name="T51" fmla="*/ 2147483647 h 800"/>
                <a:gd name="T52" fmla="*/ 2147483647 w 778"/>
                <a:gd name="T53" fmla="*/ 2147483647 h 800"/>
                <a:gd name="T54" fmla="*/ 2147483647 w 778"/>
                <a:gd name="T55" fmla="*/ 2147483647 h 800"/>
                <a:gd name="T56" fmla="*/ 2147483647 w 778"/>
                <a:gd name="T57" fmla="*/ 2147483647 h 800"/>
                <a:gd name="T58" fmla="*/ 2147483647 w 778"/>
                <a:gd name="T59" fmla="*/ 2147483647 h 800"/>
                <a:gd name="T60" fmla="*/ 2147483647 w 778"/>
                <a:gd name="T61" fmla="*/ 2147483647 h 800"/>
                <a:gd name="T62" fmla="*/ 2147483647 w 778"/>
                <a:gd name="T63" fmla="*/ 2147483647 h 800"/>
                <a:gd name="T64" fmla="*/ 2147483647 w 778"/>
                <a:gd name="T65" fmla="*/ 2147483647 h 800"/>
                <a:gd name="T66" fmla="*/ 2147483647 w 778"/>
                <a:gd name="T67" fmla="*/ 2147483647 h 800"/>
                <a:gd name="T68" fmla="*/ 2147483647 w 778"/>
                <a:gd name="T69" fmla="*/ 2147483647 h 800"/>
                <a:gd name="T70" fmla="*/ 2147483647 w 778"/>
                <a:gd name="T71" fmla="*/ 2147483647 h 800"/>
                <a:gd name="T72" fmla="*/ 2147483647 w 778"/>
                <a:gd name="T73" fmla="*/ 2147483647 h 800"/>
                <a:gd name="T74" fmla="*/ 2147483647 w 778"/>
                <a:gd name="T75" fmla="*/ 2147483647 h 800"/>
                <a:gd name="T76" fmla="*/ 2147483647 w 778"/>
                <a:gd name="T77" fmla="*/ 2147483647 h 800"/>
                <a:gd name="T78" fmla="*/ 2147483647 w 778"/>
                <a:gd name="T79" fmla="*/ 2147483647 h 800"/>
                <a:gd name="T80" fmla="*/ 2147483647 w 778"/>
                <a:gd name="T81" fmla="*/ 2147483647 h 800"/>
                <a:gd name="T82" fmla="*/ 2147483647 w 778"/>
                <a:gd name="T83" fmla="*/ 2147483647 h 800"/>
                <a:gd name="T84" fmla="*/ 2147483647 w 778"/>
                <a:gd name="T85" fmla="*/ 2147483647 h 800"/>
                <a:gd name="T86" fmla="*/ 2147483647 w 778"/>
                <a:gd name="T87" fmla="*/ 2147483647 h 800"/>
                <a:gd name="T88" fmla="*/ 2147483647 w 778"/>
                <a:gd name="T89" fmla="*/ 2147483647 h 800"/>
                <a:gd name="T90" fmla="*/ 2147483647 w 778"/>
                <a:gd name="T91" fmla="*/ 2147483647 h 800"/>
                <a:gd name="T92" fmla="*/ 2147483647 w 778"/>
                <a:gd name="T93" fmla="*/ 2147483647 h 800"/>
                <a:gd name="T94" fmla="*/ 2147483647 w 778"/>
                <a:gd name="T95" fmla="*/ 2147483647 h 80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778"/>
                <a:gd name="T145" fmla="*/ 0 h 800"/>
                <a:gd name="T146" fmla="*/ 778 w 778"/>
                <a:gd name="T147" fmla="*/ 800 h 800"/>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778" h="800">
                  <a:moveTo>
                    <a:pt x="409" y="636"/>
                  </a:moveTo>
                  <a:cubicBezTo>
                    <a:pt x="424" y="631"/>
                    <a:pt x="424" y="631"/>
                    <a:pt x="424" y="631"/>
                  </a:cubicBezTo>
                  <a:cubicBezTo>
                    <a:pt x="424" y="607"/>
                    <a:pt x="424" y="607"/>
                    <a:pt x="424" y="607"/>
                  </a:cubicBezTo>
                  <a:cubicBezTo>
                    <a:pt x="437" y="607"/>
                    <a:pt x="437" y="607"/>
                    <a:pt x="437" y="607"/>
                  </a:cubicBezTo>
                  <a:cubicBezTo>
                    <a:pt x="437" y="607"/>
                    <a:pt x="454" y="578"/>
                    <a:pt x="460" y="576"/>
                  </a:cubicBezTo>
                  <a:cubicBezTo>
                    <a:pt x="466" y="574"/>
                    <a:pt x="478" y="586"/>
                    <a:pt x="481" y="585"/>
                  </a:cubicBezTo>
                  <a:cubicBezTo>
                    <a:pt x="484" y="584"/>
                    <a:pt x="485" y="563"/>
                    <a:pt x="485" y="563"/>
                  </a:cubicBezTo>
                  <a:cubicBezTo>
                    <a:pt x="502" y="563"/>
                    <a:pt x="502" y="563"/>
                    <a:pt x="502" y="563"/>
                  </a:cubicBezTo>
                  <a:cubicBezTo>
                    <a:pt x="513" y="549"/>
                    <a:pt x="513" y="549"/>
                    <a:pt x="513" y="549"/>
                  </a:cubicBezTo>
                  <a:cubicBezTo>
                    <a:pt x="513" y="549"/>
                    <a:pt x="517" y="551"/>
                    <a:pt x="527" y="547"/>
                  </a:cubicBezTo>
                  <a:cubicBezTo>
                    <a:pt x="537" y="543"/>
                    <a:pt x="539" y="535"/>
                    <a:pt x="539" y="535"/>
                  </a:cubicBezTo>
                  <a:cubicBezTo>
                    <a:pt x="572" y="537"/>
                    <a:pt x="572" y="537"/>
                    <a:pt x="572" y="537"/>
                  </a:cubicBezTo>
                  <a:cubicBezTo>
                    <a:pt x="588" y="544"/>
                    <a:pt x="588" y="544"/>
                    <a:pt x="588" y="544"/>
                  </a:cubicBezTo>
                  <a:cubicBezTo>
                    <a:pt x="620" y="537"/>
                    <a:pt x="620" y="537"/>
                    <a:pt x="620" y="537"/>
                  </a:cubicBezTo>
                  <a:cubicBezTo>
                    <a:pt x="638" y="525"/>
                    <a:pt x="638" y="525"/>
                    <a:pt x="638" y="525"/>
                  </a:cubicBezTo>
                  <a:cubicBezTo>
                    <a:pt x="680" y="526"/>
                    <a:pt x="680" y="526"/>
                    <a:pt x="680" y="526"/>
                  </a:cubicBezTo>
                  <a:cubicBezTo>
                    <a:pt x="681" y="517"/>
                    <a:pt x="681" y="517"/>
                    <a:pt x="681" y="517"/>
                  </a:cubicBezTo>
                  <a:cubicBezTo>
                    <a:pt x="712" y="519"/>
                    <a:pt x="712" y="519"/>
                    <a:pt x="712" y="519"/>
                  </a:cubicBezTo>
                  <a:cubicBezTo>
                    <a:pt x="719" y="514"/>
                    <a:pt x="719" y="514"/>
                    <a:pt x="719" y="514"/>
                  </a:cubicBezTo>
                  <a:cubicBezTo>
                    <a:pt x="719" y="514"/>
                    <a:pt x="726" y="520"/>
                    <a:pt x="748" y="509"/>
                  </a:cubicBezTo>
                  <a:cubicBezTo>
                    <a:pt x="763" y="502"/>
                    <a:pt x="763" y="469"/>
                    <a:pt x="763" y="469"/>
                  </a:cubicBezTo>
                  <a:cubicBezTo>
                    <a:pt x="778" y="454"/>
                    <a:pt x="778" y="454"/>
                    <a:pt x="778" y="454"/>
                  </a:cubicBezTo>
                  <a:cubicBezTo>
                    <a:pt x="778" y="317"/>
                    <a:pt x="778" y="317"/>
                    <a:pt x="778" y="317"/>
                  </a:cubicBezTo>
                  <a:cubicBezTo>
                    <a:pt x="771" y="319"/>
                    <a:pt x="766" y="320"/>
                    <a:pt x="766" y="320"/>
                  </a:cubicBezTo>
                  <a:cubicBezTo>
                    <a:pt x="766" y="320"/>
                    <a:pt x="744" y="328"/>
                    <a:pt x="729" y="321"/>
                  </a:cubicBezTo>
                  <a:cubicBezTo>
                    <a:pt x="714" y="314"/>
                    <a:pt x="738" y="300"/>
                    <a:pt x="738" y="300"/>
                  </a:cubicBezTo>
                  <a:cubicBezTo>
                    <a:pt x="738" y="300"/>
                    <a:pt x="737" y="280"/>
                    <a:pt x="727" y="272"/>
                  </a:cubicBezTo>
                  <a:cubicBezTo>
                    <a:pt x="717" y="264"/>
                    <a:pt x="694" y="270"/>
                    <a:pt x="694" y="270"/>
                  </a:cubicBezTo>
                  <a:cubicBezTo>
                    <a:pt x="689" y="252"/>
                    <a:pt x="689" y="252"/>
                    <a:pt x="689" y="252"/>
                  </a:cubicBezTo>
                  <a:cubicBezTo>
                    <a:pt x="689" y="252"/>
                    <a:pt x="676" y="254"/>
                    <a:pt x="666" y="251"/>
                  </a:cubicBezTo>
                  <a:cubicBezTo>
                    <a:pt x="656" y="248"/>
                    <a:pt x="658" y="241"/>
                    <a:pt x="656" y="233"/>
                  </a:cubicBezTo>
                  <a:cubicBezTo>
                    <a:pt x="654" y="225"/>
                    <a:pt x="637" y="229"/>
                    <a:pt x="637" y="229"/>
                  </a:cubicBezTo>
                  <a:cubicBezTo>
                    <a:pt x="638" y="212"/>
                    <a:pt x="638" y="212"/>
                    <a:pt x="638" y="212"/>
                  </a:cubicBezTo>
                  <a:cubicBezTo>
                    <a:pt x="364" y="3"/>
                    <a:pt x="364" y="3"/>
                    <a:pt x="364" y="3"/>
                  </a:cubicBezTo>
                  <a:cubicBezTo>
                    <a:pt x="283" y="0"/>
                    <a:pt x="283" y="0"/>
                    <a:pt x="283" y="0"/>
                  </a:cubicBezTo>
                  <a:cubicBezTo>
                    <a:pt x="314" y="459"/>
                    <a:pt x="314" y="459"/>
                    <a:pt x="314" y="459"/>
                  </a:cubicBezTo>
                  <a:cubicBezTo>
                    <a:pt x="314" y="459"/>
                    <a:pt x="327" y="465"/>
                    <a:pt x="328" y="472"/>
                  </a:cubicBezTo>
                  <a:cubicBezTo>
                    <a:pt x="329" y="479"/>
                    <a:pt x="323" y="483"/>
                    <a:pt x="323" y="483"/>
                  </a:cubicBezTo>
                  <a:cubicBezTo>
                    <a:pt x="318" y="510"/>
                    <a:pt x="318" y="510"/>
                    <a:pt x="318" y="510"/>
                  </a:cubicBezTo>
                  <a:cubicBezTo>
                    <a:pt x="141" y="513"/>
                    <a:pt x="141" y="513"/>
                    <a:pt x="141" y="513"/>
                  </a:cubicBezTo>
                  <a:cubicBezTo>
                    <a:pt x="141" y="513"/>
                    <a:pt x="141" y="502"/>
                    <a:pt x="137" y="503"/>
                  </a:cubicBezTo>
                  <a:cubicBezTo>
                    <a:pt x="133" y="504"/>
                    <a:pt x="135" y="516"/>
                    <a:pt x="127" y="517"/>
                  </a:cubicBezTo>
                  <a:cubicBezTo>
                    <a:pt x="119" y="518"/>
                    <a:pt x="102" y="521"/>
                    <a:pt x="102" y="521"/>
                  </a:cubicBezTo>
                  <a:cubicBezTo>
                    <a:pt x="96" y="515"/>
                    <a:pt x="96" y="515"/>
                    <a:pt x="96" y="515"/>
                  </a:cubicBezTo>
                  <a:cubicBezTo>
                    <a:pt x="74" y="515"/>
                    <a:pt x="74" y="515"/>
                    <a:pt x="74" y="515"/>
                  </a:cubicBezTo>
                  <a:cubicBezTo>
                    <a:pt x="64" y="532"/>
                    <a:pt x="64" y="532"/>
                    <a:pt x="64" y="532"/>
                  </a:cubicBezTo>
                  <a:cubicBezTo>
                    <a:pt x="64" y="532"/>
                    <a:pt x="52" y="507"/>
                    <a:pt x="39" y="507"/>
                  </a:cubicBezTo>
                  <a:cubicBezTo>
                    <a:pt x="26" y="507"/>
                    <a:pt x="24" y="516"/>
                    <a:pt x="24" y="535"/>
                  </a:cubicBezTo>
                  <a:cubicBezTo>
                    <a:pt x="25" y="536"/>
                    <a:pt x="28" y="546"/>
                    <a:pt x="20" y="549"/>
                  </a:cubicBezTo>
                  <a:cubicBezTo>
                    <a:pt x="12" y="552"/>
                    <a:pt x="0" y="550"/>
                    <a:pt x="0" y="550"/>
                  </a:cubicBezTo>
                  <a:cubicBezTo>
                    <a:pt x="1" y="568"/>
                    <a:pt x="1" y="568"/>
                    <a:pt x="1" y="568"/>
                  </a:cubicBezTo>
                  <a:cubicBezTo>
                    <a:pt x="9" y="578"/>
                    <a:pt x="9" y="578"/>
                    <a:pt x="9" y="578"/>
                  </a:cubicBezTo>
                  <a:cubicBezTo>
                    <a:pt x="9" y="578"/>
                    <a:pt x="21" y="600"/>
                    <a:pt x="16" y="604"/>
                  </a:cubicBezTo>
                  <a:cubicBezTo>
                    <a:pt x="11" y="608"/>
                    <a:pt x="7" y="612"/>
                    <a:pt x="14" y="623"/>
                  </a:cubicBezTo>
                  <a:cubicBezTo>
                    <a:pt x="21" y="634"/>
                    <a:pt x="25" y="622"/>
                    <a:pt x="30" y="625"/>
                  </a:cubicBezTo>
                  <a:cubicBezTo>
                    <a:pt x="35" y="628"/>
                    <a:pt x="37" y="644"/>
                    <a:pt x="37" y="644"/>
                  </a:cubicBezTo>
                  <a:cubicBezTo>
                    <a:pt x="36" y="678"/>
                    <a:pt x="36" y="678"/>
                    <a:pt x="36" y="678"/>
                  </a:cubicBezTo>
                  <a:cubicBezTo>
                    <a:pt x="36" y="678"/>
                    <a:pt x="40" y="705"/>
                    <a:pt x="44" y="703"/>
                  </a:cubicBezTo>
                  <a:cubicBezTo>
                    <a:pt x="48" y="701"/>
                    <a:pt x="52" y="685"/>
                    <a:pt x="61" y="685"/>
                  </a:cubicBezTo>
                  <a:cubicBezTo>
                    <a:pt x="70" y="685"/>
                    <a:pt x="73" y="706"/>
                    <a:pt x="73" y="706"/>
                  </a:cubicBezTo>
                  <a:cubicBezTo>
                    <a:pt x="73" y="706"/>
                    <a:pt x="87" y="683"/>
                    <a:pt x="92" y="685"/>
                  </a:cubicBezTo>
                  <a:cubicBezTo>
                    <a:pt x="97" y="687"/>
                    <a:pt x="119" y="698"/>
                    <a:pt x="119" y="698"/>
                  </a:cubicBezTo>
                  <a:cubicBezTo>
                    <a:pt x="131" y="689"/>
                    <a:pt x="131" y="689"/>
                    <a:pt x="131" y="689"/>
                  </a:cubicBezTo>
                  <a:cubicBezTo>
                    <a:pt x="131" y="689"/>
                    <a:pt x="129" y="665"/>
                    <a:pt x="145" y="673"/>
                  </a:cubicBezTo>
                  <a:cubicBezTo>
                    <a:pt x="161" y="681"/>
                    <a:pt x="154" y="688"/>
                    <a:pt x="154" y="688"/>
                  </a:cubicBezTo>
                  <a:cubicBezTo>
                    <a:pt x="163" y="697"/>
                    <a:pt x="163" y="697"/>
                    <a:pt x="163" y="697"/>
                  </a:cubicBezTo>
                  <a:cubicBezTo>
                    <a:pt x="157" y="714"/>
                    <a:pt x="157" y="714"/>
                    <a:pt x="157" y="714"/>
                  </a:cubicBezTo>
                  <a:cubicBezTo>
                    <a:pt x="180" y="730"/>
                    <a:pt x="180" y="730"/>
                    <a:pt x="180" y="730"/>
                  </a:cubicBezTo>
                  <a:cubicBezTo>
                    <a:pt x="163" y="753"/>
                    <a:pt x="163" y="753"/>
                    <a:pt x="163" y="753"/>
                  </a:cubicBezTo>
                  <a:cubicBezTo>
                    <a:pt x="182" y="752"/>
                    <a:pt x="182" y="752"/>
                    <a:pt x="182" y="752"/>
                  </a:cubicBezTo>
                  <a:cubicBezTo>
                    <a:pt x="182" y="777"/>
                    <a:pt x="182" y="777"/>
                    <a:pt x="182" y="777"/>
                  </a:cubicBezTo>
                  <a:cubicBezTo>
                    <a:pt x="201" y="796"/>
                    <a:pt x="201" y="796"/>
                    <a:pt x="201" y="796"/>
                  </a:cubicBezTo>
                  <a:cubicBezTo>
                    <a:pt x="207" y="799"/>
                    <a:pt x="207" y="799"/>
                    <a:pt x="207" y="799"/>
                  </a:cubicBezTo>
                  <a:cubicBezTo>
                    <a:pt x="207" y="799"/>
                    <a:pt x="204" y="782"/>
                    <a:pt x="220" y="784"/>
                  </a:cubicBezTo>
                  <a:cubicBezTo>
                    <a:pt x="236" y="786"/>
                    <a:pt x="246" y="800"/>
                    <a:pt x="246" y="800"/>
                  </a:cubicBezTo>
                  <a:cubicBezTo>
                    <a:pt x="250" y="788"/>
                    <a:pt x="250" y="788"/>
                    <a:pt x="250" y="788"/>
                  </a:cubicBezTo>
                  <a:cubicBezTo>
                    <a:pt x="260" y="788"/>
                    <a:pt x="260" y="788"/>
                    <a:pt x="260" y="788"/>
                  </a:cubicBezTo>
                  <a:cubicBezTo>
                    <a:pt x="264" y="770"/>
                    <a:pt x="264" y="770"/>
                    <a:pt x="264" y="770"/>
                  </a:cubicBezTo>
                  <a:cubicBezTo>
                    <a:pt x="273" y="782"/>
                    <a:pt x="273" y="782"/>
                    <a:pt x="273" y="782"/>
                  </a:cubicBezTo>
                  <a:cubicBezTo>
                    <a:pt x="281" y="769"/>
                    <a:pt x="281" y="769"/>
                    <a:pt x="281" y="769"/>
                  </a:cubicBezTo>
                  <a:cubicBezTo>
                    <a:pt x="281" y="793"/>
                    <a:pt x="281" y="793"/>
                    <a:pt x="281" y="793"/>
                  </a:cubicBezTo>
                  <a:cubicBezTo>
                    <a:pt x="296" y="795"/>
                    <a:pt x="296" y="795"/>
                    <a:pt x="296" y="795"/>
                  </a:cubicBezTo>
                  <a:cubicBezTo>
                    <a:pt x="296" y="795"/>
                    <a:pt x="300" y="781"/>
                    <a:pt x="315" y="781"/>
                  </a:cubicBezTo>
                  <a:cubicBezTo>
                    <a:pt x="312" y="744"/>
                    <a:pt x="312" y="744"/>
                    <a:pt x="312" y="744"/>
                  </a:cubicBezTo>
                  <a:cubicBezTo>
                    <a:pt x="327" y="744"/>
                    <a:pt x="327" y="744"/>
                    <a:pt x="327" y="744"/>
                  </a:cubicBezTo>
                  <a:cubicBezTo>
                    <a:pt x="335" y="729"/>
                    <a:pt x="335" y="729"/>
                    <a:pt x="335" y="729"/>
                  </a:cubicBezTo>
                  <a:cubicBezTo>
                    <a:pt x="320" y="708"/>
                    <a:pt x="320" y="708"/>
                    <a:pt x="320" y="708"/>
                  </a:cubicBezTo>
                  <a:cubicBezTo>
                    <a:pt x="333" y="700"/>
                    <a:pt x="333" y="700"/>
                    <a:pt x="333" y="700"/>
                  </a:cubicBezTo>
                  <a:cubicBezTo>
                    <a:pt x="333" y="700"/>
                    <a:pt x="348" y="697"/>
                    <a:pt x="360" y="696"/>
                  </a:cubicBezTo>
                  <a:cubicBezTo>
                    <a:pt x="372" y="695"/>
                    <a:pt x="359" y="685"/>
                    <a:pt x="359" y="685"/>
                  </a:cubicBezTo>
                  <a:cubicBezTo>
                    <a:pt x="359" y="685"/>
                    <a:pt x="366" y="684"/>
                    <a:pt x="369" y="680"/>
                  </a:cubicBezTo>
                  <a:cubicBezTo>
                    <a:pt x="372" y="676"/>
                    <a:pt x="367" y="659"/>
                    <a:pt x="367" y="659"/>
                  </a:cubicBezTo>
                  <a:cubicBezTo>
                    <a:pt x="367" y="659"/>
                    <a:pt x="379" y="661"/>
                    <a:pt x="381" y="656"/>
                  </a:cubicBezTo>
                  <a:cubicBezTo>
                    <a:pt x="383" y="651"/>
                    <a:pt x="375" y="637"/>
                    <a:pt x="375" y="637"/>
                  </a:cubicBezTo>
                  <a:cubicBezTo>
                    <a:pt x="388" y="617"/>
                    <a:pt x="388" y="617"/>
                    <a:pt x="388" y="617"/>
                  </a:cubicBezTo>
                  <a:lnTo>
                    <a:pt x="409" y="636"/>
                  </a:ln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89" name="Freeform 112"/>
            <p:cNvSpPr>
              <a:spLocks/>
            </p:cNvSpPr>
            <p:nvPr/>
          </p:nvSpPr>
          <p:spPr bwMode="auto">
            <a:xfrm>
              <a:off x="3779044" y="3144442"/>
              <a:ext cx="115491" cy="96440"/>
            </a:xfrm>
            <a:custGeom>
              <a:avLst/>
              <a:gdLst>
                <a:gd name="T0" fmla="*/ 2147483647 w 276"/>
                <a:gd name="T1" fmla="*/ 2147483647 h 246"/>
                <a:gd name="T2" fmla="*/ 2147483647 w 276"/>
                <a:gd name="T3" fmla="*/ 2147483647 h 246"/>
                <a:gd name="T4" fmla="*/ 2147483647 w 276"/>
                <a:gd name="T5" fmla="*/ 2147483647 h 246"/>
                <a:gd name="T6" fmla="*/ 2147483647 w 276"/>
                <a:gd name="T7" fmla="*/ 2147483647 h 246"/>
                <a:gd name="T8" fmla="*/ 2147483647 w 276"/>
                <a:gd name="T9" fmla="*/ 2147483647 h 246"/>
                <a:gd name="T10" fmla="*/ 2147483647 w 276"/>
                <a:gd name="T11" fmla="*/ 2147483647 h 246"/>
                <a:gd name="T12" fmla="*/ 2147483647 w 276"/>
                <a:gd name="T13" fmla="*/ 2147483647 h 246"/>
                <a:gd name="T14" fmla="*/ 2147483647 w 276"/>
                <a:gd name="T15" fmla="*/ 2147483647 h 246"/>
                <a:gd name="T16" fmla="*/ 2147483647 w 276"/>
                <a:gd name="T17" fmla="*/ 2147483647 h 246"/>
                <a:gd name="T18" fmla="*/ 2147483647 w 276"/>
                <a:gd name="T19" fmla="*/ 2147483647 h 246"/>
                <a:gd name="T20" fmla="*/ 2147483647 w 276"/>
                <a:gd name="T21" fmla="*/ 2147483647 h 246"/>
                <a:gd name="T22" fmla="*/ 2147483647 w 276"/>
                <a:gd name="T23" fmla="*/ 2147483647 h 246"/>
                <a:gd name="T24" fmla="*/ 2147483647 w 276"/>
                <a:gd name="T25" fmla="*/ 2147483647 h 246"/>
                <a:gd name="T26" fmla="*/ 2147483647 w 276"/>
                <a:gd name="T27" fmla="*/ 2147483647 h 246"/>
                <a:gd name="T28" fmla="*/ 2147483647 w 276"/>
                <a:gd name="T29" fmla="*/ 0 h 246"/>
                <a:gd name="T30" fmla="*/ 2147483647 w 276"/>
                <a:gd name="T31" fmla="*/ 2147483647 h 246"/>
                <a:gd name="T32" fmla="*/ 2147483647 w 276"/>
                <a:gd name="T33" fmla="*/ 2147483647 h 246"/>
                <a:gd name="T34" fmla="*/ 2147483647 w 276"/>
                <a:gd name="T35" fmla="*/ 2147483647 h 246"/>
                <a:gd name="T36" fmla="*/ 2147483647 w 276"/>
                <a:gd name="T37" fmla="*/ 2147483647 h 246"/>
                <a:gd name="T38" fmla="*/ 2147483647 w 276"/>
                <a:gd name="T39" fmla="*/ 2147483647 h 246"/>
                <a:gd name="T40" fmla="*/ 2147483647 w 276"/>
                <a:gd name="T41" fmla="*/ 2147483647 h 246"/>
                <a:gd name="T42" fmla="*/ 2147483647 w 276"/>
                <a:gd name="T43" fmla="*/ 2147483647 h 246"/>
                <a:gd name="T44" fmla="*/ 0 w 276"/>
                <a:gd name="T45" fmla="*/ 2147483647 h 246"/>
                <a:gd name="T46" fmla="*/ 2147483647 w 276"/>
                <a:gd name="T47" fmla="*/ 2147483647 h 246"/>
                <a:gd name="T48" fmla="*/ 2147483647 w 276"/>
                <a:gd name="T49" fmla="*/ 2147483647 h 246"/>
                <a:gd name="T50" fmla="*/ 2147483647 w 276"/>
                <a:gd name="T51" fmla="*/ 2147483647 h 246"/>
                <a:gd name="T52" fmla="*/ 2147483647 w 276"/>
                <a:gd name="T53" fmla="*/ 2147483647 h 246"/>
                <a:gd name="T54" fmla="*/ 2147483647 w 276"/>
                <a:gd name="T55" fmla="*/ 2147483647 h 246"/>
                <a:gd name="T56" fmla="*/ 2147483647 w 276"/>
                <a:gd name="T57" fmla="*/ 2147483647 h 246"/>
                <a:gd name="T58" fmla="*/ 2147483647 w 276"/>
                <a:gd name="T59" fmla="*/ 2147483647 h 246"/>
                <a:gd name="T60" fmla="*/ 2147483647 w 276"/>
                <a:gd name="T61" fmla="*/ 2147483647 h 246"/>
                <a:gd name="T62" fmla="*/ 2147483647 w 276"/>
                <a:gd name="T63" fmla="*/ 2147483647 h 246"/>
                <a:gd name="T64" fmla="*/ 2147483647 w 276"/>
                <a:gd name="T65" fmla="*/ 2147483647 h 246"/>
                <a:gd name="T66" fmla="*/ 2147483647 w 276"/>
                <a:gd name="T67" fmla="*/ 2147483647 h 246"/>
                <a:gd name="T68" fmla="*/ 2147483647 w 276"/>
                <a:gd name="T69" fmla="*/ 2147483647 h 246"/>
                <a:gd name="T70" fmla="*/ 2147483647 w 276"/>
                <a:gd name="T71" fmla="*/ 2147483647 h 246"/>
                <a:gd name="T72" fmla="*/ 2147483647 w 276"/>
                <a:gd name="T73" fmla="*/ 2147483647 h 246"/>
                <a:gd name="T74" fmla="*/ 2147483647 w 276"/>
                <a:gd name="T75" fmla="*/ 2147483647 h 246"/>
                <a:gd name="T76" fmla="*/ 2147483647 w 276"/>
                <a:gd name="T77" fmla="*/ 2147483647 h 246"/>
                <a:gd name="T78" fmla="*/ 2147483647 w 276"/>
                <a:gd name="T79" fmla="*/ 2147483647 h 246"/>
                <a:gd name="T80" fmla="*/ 2147483647 w 276"/>
                <a:gd name="T81" fmla="*/ 2147483647 h 246"/>
                <a:gd name="T82" fmla="*/ 2147483647 w 276"/>
                <a:gd name="T83" fmla="*/ 2147483647 h 246"/>
                <a:gd name="T84" fmla="*/ 2147483647 w 276"/>
                <a:gd name="T85" fmla="*/ 2147483647 h 246"/>
                <a:gd name="T86" fmla="*/ 2147483647 w 276"/>
                <a:gd name="T87" fmla="*/ 2147483647 h 246"/>
                <a:gd name="T88" fmla="*/ 2147483647 w 276"/>
                <a:gd name="T89" fmla="*/ 2147483647 h 246"/>
                <a:gd name="T90" fmla="*/ 2147483647 w 276"/>
                <a:gd name="T91" fmla="*/ 2147483647 h 246"/>
                <a:gd name="T92" fmla="*/ 2147483647 w 276"/>
                <a:gd name="T93" fmla="*/ 2147483647 h 246"/>
                <a:gd name="T94" fmla="*/ 2147483647 w 276"/>
                <a:gd name="T95" fmla="*/ 2147483647 h 246"/>
                <a:gd name="T96" fmla="*/ 2147483647 w 276"/>
                <a:gd name="T97" fmla="*/ 2147483647 h 246"/>
                <a:gd name="T98" fmla="*/ 2147483647 w 276"/>
                <a:gd name="T99" fmla="*/ 2147483647 h 246"/>
                <a:gd name="T100" fmla="*/ 2147483647 w 276"/>
                <a:gd name="T101" fmla="*/ 2147483647 h 246"/>
                <a:gd name="T102" fmla="*/ 2147483647 w 276"/>
                <a:gd name="T103" fmla="*/ 2147483647 h 246"/>
                <a:gd name="T104" fmla="*/ 2147483647 w 276"/>
                <a:gd name="T105" fmla="*/ 2147483647 h 246"/>
                <a:gd name="T106" fmla="*/ 2147483647 w 276"/>
                <a:gd name="T107" fmla="*/ 2147483647 h 246"/>
                <a:gd name="T108" fmla="*/ 2147483647 w 276"/>
                <a:gd name="T109" fmla="*/ 2147483647 h 246"/>
                <a:gd name="T110" fmla="*/ 2147483647 w 276"/>
                <a:gd name="T111" fmla="*/ 2147483647 h 246"/>
                <a:gd name="T112" fmla="*/ 2147483647 w 276"/>
                <a:gd name="T113" fmla="*/ 2147483647 h 246"/>
                <a:gd name="T114" fmla="*/ 2147483647 w 276"/>
                <a:gd name="T115" fmla="*/ 2147483647 h 24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76"/>
                <a:gd name="T175" fmla="*/ 0 h 246"/>
                <a:gd name="T176" fmla="*/ 276 w 276"/>
                <a:gd name="T177" fmla="*/ 246 h 24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76" h="246">
                  <a:moveTo>
                    <a:pt x="269" y="181"/>
                  </a:moveTo>
                  <a:cubicBezTo>
                    <a:pt x="264" y="178"/>
                    <a:pt x="260" y="190"/>
                    <a:pt x="253" y="179"/>
                  </a:cubicBezTo>
                  <a:cubicBezTo>
                    <a:pt x="246" y="168"/>
                    <a:pt x="250" y="164"/>
                    <a:pt x="255" y="160"/>
                  </a:cubicBezTo>
                  <a:cubicBezTo>
                    <a:pt x="260" y="156"/>
                    <a:pt x="248" y="134"/>
                    <a:pt x="248" y="134"/>
                  </a:cubicBezTo>
                  <a:cubicBezTo>
                    <a:pt x="240" y="124"/>
                    <a:pt x="240" y="124"/>
                    <a:pt x="240" y="124"/>
                  </a:cubicBezTo>
                  <a:cubicBezTo>
                    <a:pt x="239" y="106"/>
                    <a:pt x="239" y="106"/>
                    <a:pt x="239" y="106"/>
                  </a:cubicBezTo>
                  <a:cubicBezTo>
                    <a:pt x="230" y="92"/>
                    <a:pt x="230" y="92"/>
                    <a:pt x="230" y="92"/>
                  </a:cubicBezTo>
                  <a:cubicBezTo>
                    <a:pt x="213" y="86"/>
                    <a:pt x="213" y="86"/>
                    <a:pt x="213" y="86"/>
                  </a:cubicBezTo>
                  <a:cubicBezTo>
                    <a:pt x="213" y="86"/>
                    <a:pt x="213" y="71"/>
                    <a:pt x="210" y="70"/>
                  </a:cubicBezTo>
                  <a:cubicBezTo>
                    <a:pt x="207" y="69"/>
                    <a:pt x="196" y="68"/>
                    <a:pt x="196" y="68"/>
                  </a:cubicBezTo>
                  <a:cubicBezTo>
                    <a:pt x="196" y="68"/>
                    <a:pt x="195" y="32"/>
                    <a:pt x="188" y="31"/>
                  </a:cubicBezTo>
                  <a:cubicBezTo>
                    <a:pt x="181" y="30"/>
                    <a:pt x="167" y="34"/>
                    <a:pt x="167" y="34"/>
                  </a:cubicBezTo>
                  <a:cubicBezTo>
                    <a:pt x="167" y="34"/>
                    <a:pt x="156" y="12"/>
                    <a:pt x="146" y="10"/>
                  </a:cubicBezTo>
                  <a:cubicBezTo>
                    <a:pt x="136" y="8"/>
                    <a:pt x="122" y="7"/>
                    <a:pt x="122" y="7"/>
                  </a:cubicBezTo>
                  <a:cubicBezTo>
                    <a:pt x="109" y="0"/>
                    <a:pt x="109" y="0"/>
                    <a:pt x="109" y="0"/>
                  </a:cubicBezTo>
                  <a:cubicBezTo>
                    <a:pt x="109" y="10"/>
                    <a:pt x="109" y="10"/>
                    <a:pt x="109" y="10"/>
                  </a:cubicBezTo>
                  <a:cubicBezTo>
                    <a:pt x="86" y="9"/>
                    <a:pt x="86" y="9"/>
                    <a:pt x="86" y="9"/>
                  </a:cubicBezTo>
                  <a:cubicBezTo>
                    <a:pt x="78" y="13"/>
                    <a:pt x="78" y="13"/>
                    <a:pt x="78" y="13"/>
                  </a:cubicBezTo>
                  <a:cubicBezTo>
                    <a:pt x="78" y="13"/>
                    <a:pt x="68" y="5"/>
                    <a:pt x="59" y="11"/>
                  </a:cubicBezTo>
                  <a:cubicBezTo>
                    <a:pt x="50" y="17"/>
                    <a:pt x="53" y="41"/>
                    <a:pt x="41" y="43"/>
                  </a:cubicBezTo>
                  <a:cubicBezTo>
                    <a:pt x="40" y="50"/>
                    <a:pt x="40" y="56"/>
                    <a:pt x="40" y="57"/>
                  </a:cubicBezTo>
                  <a:cubicBezTo>
                    <a:pt x="39" y="60"/>
                    <a:pt x="29" y="67"/>
                    <a:pt x="22" y="80"/>
                  </a:cubicBezTo>
                  <a:cubicBezTo>
                    <a:pt x="15" y="93"/>
                    <a:pt x="0" y="106"/>
                    <a:pt x="0" y="106"/>
                  </a:cubicBezTo>
                  <a:cubicBezTo>
                    <a:pt x="2" y="113"/>
                    <a:pt x="2" y="113"/>
                    <a:pt x="2" y="113"/>
                  </a:cubicBezTo>
                  <a:cubicBezTo>
                    <a:pt x="8" y="112"/>
                    <a:pt x="8" y="112"/>
                    <a:pt x="8" y="112"/>
                  </a:cubicBezTo>
                  <a:cubicBezTo>
                    <a:pt x="8" y="112"/>
                    <a:pt x="17" y="121"/>
                    <a:pt x="17" y="128"/>
                  </a:cubicBezTo>
                  <a:cubicBezTo>
                    <a:pt x="17" y="135"/>
                    <a:pt x="20" y="141"/>
                    <a:pt x="20" y="141"/>
                  </a:cubicBezTo>
                  <a:cubicBezTo>
                    <a:pt x="29" y="149"/>
                    <a:pt x="29" y="149"/>
                    <a:pt x="29" y="149"/>
                  </a:cubicBezTo>
                  <a:cubicBezTo>
                    <a:pt x="29" y="149"/>
                    <a:pt x="28" y="150"/>
                    <a:pt x="28" y="157"/>
                  </a:cubicBezTo>
                  <a:cubicBezTo>
                    <a:pt x="28" y="162"/>
                    <a:pt x="32" y="166"/>
                    <a:pt x="34" y="169"/>
                  </a:cubicBezTo>
                  <a:cubicBezTo>
                    <a:pt x="84" y="169"/>
                    <a:pt x="84" y="169"/>
                    <a:pt x="84" y="169"/>
                  </a:cubicBezTo>
                  <a:cubicBezTo>
                    <a:pt x="84" y="159"/>
                    <a:pt x="84" y="159"/>
                    <a:pt x="84" y="159"/>
                  </a:cubicBezTo>
                  <a:cubicBezTo>
                    <a:pt x="84" y="159"/>
                    <a:pt x="96" y="160"/>
                    <a:pt x="109" y="158"/>
                  </a:cubicBezTo>
                  <a:cubicBezTo>
                    <a:pt x="122" y="156"/>
                    <a:pt x="120" y="166"/>
                    <a:pt x="120" y="166"/>
                  </a:cubicBezTo>
                  <a:cubicBezTo>
                    <a:pt x="128" y="164"/>
                    <a:pt x="128" y="164"/>
                    <a:pt x="128" y="164"/>
                  </a:cubicBezTo>
                  <a:cubicBezTo>
                    <a:pt x="128" y="164"/>
                    <a:pt x="136" y="175"/>
                    <a:pt x="141" y="176"/>
                  </a:cubicBezTo>
                  <a:cubicBezTo>
                    <a:pt x="146" y="177"/>
                    <a:pt x="145" y="167"/>
                    <a:pt x="162" y="171"/>
                  </a:cubicBezTo>
                  <a:cubicBezTo>
                    <a:pt x="179" y="175"/>
                    <a:pt x="161" y="190"/>
                    <a:pt x="143" y="190"/>
                  </a:cubicBezTo>
                  <a:cubicBezTo>
                    <a:pt x="125" y="190"/>
                    <a:pt x="109" y="171"/>
                    <a:pt x="109" y="171"/>
                  </a:cubicBezTo>
                  <a:cubicBezTo>
                    <a:pt x="109" y="171"/>
                    <a:pt x="103" y="182"/>
                    <a:pt x="97" y="183"/>
                  </a:cubicBezTo>
                  <a:cubicBezTo>
                    <a:pt x="91" y="184"/>
                    <a:pt x="72" y="186"/>
                    <a:pt x="72" y="186"/>
                  </a:cubicBezTo>
                  <a:cubicBezTo>
                    <a:pt x="72" y="186"/>
                    <a:pt x="71" y="195"/>
                    <a:pt x="68" y="195"/>
                  </a:cubicBezTo>
                  <a:cubicBezTo>
                    <a:pt x="66" y="195"/>
                    <a:pt x="36" y="195"/>
                    <a:pt x="25" y="195"/>
                  </a:cubicBezTo>
                  <a:cubicBezTo>
                    <a:pt x="24" y="202"/>
                    <a:pt x="24" y="212"/>
                    <a:pt x="24" y="212"/>
                  </a:cubicBezTo>
                  <a:cubicBezTo>
                    <a:pt x="18" y="215"/>
                    <a:pt x="18" y="215"/>
                    <a:pt x="18" y="215"/>
                  </a:cubicBezTo>
                  <a:cubicBezTo>
                    <a:pt x="18" y="215"/>
                    <a:pt x="22" y="236"/>
                    <a:pt x="31" y="241"/>
                  </a:cubicBezTo>
                  <a:cubicBezTo>
                    <a:pt x="40" y="246"/>
                    <a:pt x="50" y="241"/>
                    <a:pt x="50" y="241"/>
                  </a:cubicBezTo>
                  <a:cubicBezTo>
                    <a:pt x="58" y="231"/>
                    <a:pt x="58" y="231"/>
                    <a:pt x="58" y="231"/>
                  </a:cubicBezTo>
                  <a:cubicBezTo>
                    <a:pt x="85" y="231"/>
                    <a:pt x="85" y="231"/>
                    <a:pt x="85" y="231"/>
                  </a:cubicBezTo>
                  <a:cubicBezTo>
                    <a:pt x="102" y="216"/>
                    <a:pt x="102" y="216"/>
                    <a:pt x="102" y="216"/>
                  </a:cubicBezTo>
                  <a:cubicBezTo>
                    <a:pt x="196" y="219"/>
                    <a:pt x="196" y="219"/>
                    <a:pt x="196" y="219"/>
                  </a:cubicBezTo>
                  <a:cubicBezTo>
                    <a:pt x="196" y="219"/>
                    <a:pt x="196" y="230"/>
                    <a:pt x="204" y="232"/>
                  </a:cubicBezTo>
                  <a:cubicBezTo>
                    <a:pt x="212" y="234"/>
                    <a:pt x="215" y="226"/>
                    <a:pt x="215" y="226"/>
                  </a:cubicBezTo>
                  <a:cubicBezTo>
                    <a:pt x="215" y="226"/>
                    <a:pt x="224" y="242"/>
                    <a:pt x="231" y="242"/>
                  </a:cubicBezTo>
                  <a:cubicBezTo>
                    <a:pt x="238" y="242"/>
                    <a:pt x="247" y="235"/>
                    <a:pt x="247" y="235"/>
                  </a:cubicBezTo>
                  <a:cubicBezTo>
                    <a:pt x="275" y="234"/>
                    <a:pt x="275" y="234"/>
                    <a:pt x="275" y="234"/>
                  </a:cubicBezTo>
                  <a:cubicBezTo>
                    <a:pt x="276" y="200"/>
                    <a:pt x="276" y="200"/>
                    <a:pt x="276" y="200"/>
                  </a:cubicBezTo>
                  <a:cubicBezTo>
                    <a:pt x="276" y="200"/>
                    <a:pt x="274" y="184"/>
                    <a:pt x="269" y="181"/>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90" name="Freeform 113"/>
            <p:cNvSpPr>
              <a:spLocks/>
            </p:cNvSpPr>
            <p:nvPr/>
          </p:nvSpPr>
          <p:spPr bwMode="auto">
            <a:xfrm>
              <a:off x="3825479" y="3228976"/>
              <a:ext cx="142875" cy="116681"/>
            </a:xfrm>
            <a:custGeom>
              <a:avLst/>
              <a:gdLst>
                <a:gd name="T0" fmla="*/ 2147483647 w 345"/>
                <a:gd name="T1" fmla="*/ 2147483647 h 296"/>
                <a:gd name="T2" fmla="*/ 2147483647 w 345"/>
                <a:gd name="T3" fmla="*/ 2147483647 h 296"/>
                <a:gd name="T4" fmla="*/ 2147483647 w 345"/>
                <a:gd name="T5" fmla="*/ 2147483647 h 296"/>
                <a:gd name="T6" fmla="*/ 0 w 345"/>
                <a:gd name="T7" fmla="*/ 2147483647 h 296"/>
                <a:gd name="T8" fmla="*/ 2147483647 w 345"/>
                <a:gd name="T9" fmla="*/ 2147483647 h 296"/>
                <a:gd name="T10" fmla="*/ 2147483647 w 345"/>
                <a:gd name="T11" fmla="*/ 2147483647 h 296"/>
                <a:gd name="T12" fmla="*/ 2147483647 w 345"/>
                <a:gd name="T13" fmla="*/ 2147483647 h 296"/>
                <a:gd name="T14" fmla="*/ 2147483647 w 345"/>
                <a:gd name="T15" fmla="*/ 2147483647 h 296"/>
                <a:gd name="T16" fmla="*/ 2147483647 w 345"/>
                <a:gd name="T17" fmla="*/ 2147483647 h 296"/>
                <a:gd name="T18" fmla="*/ 2147483647 w 345"/>
                <a:gd name="T19" fmla="*/ 2147483647 h 296"/>
                <a:gd name="T20" fmla="*/ 2147483647 w 345"/>
                <a:gd name="T21" fmla="*/ 2147483647 h 296"/>
                <a:gd name="T22" fmla="*/ 2147483647 w 345"/>
                <a:gd name="T23" fmla="*/ 2147483647 h 296"/>
                <a:gd name="T24" fmla="*/ 2147483647 w 345"/>
                <a:gd name="T25" fmla="*/ 2147483647 h 296"/>
                <a:gd name="T26" fmla="*/ 2147483647 w 345"/>
                <a:gd name="T27" fmla="*/ 2147483647 h 296"/>
                <a:gd name="T28" fmla="*/ 2147483647 w 345"/>
                <a:gd name="T29" fmla="*/ 2147483647 h 296"/>
                <a:gd name="T30" fmla="*/ 2147483647 w 345"/>
                <a:gd name="T31" fmla="*/ 2147483647 h 296"/>
                <a:gd name="T32" fmla="*/ 2147483647 w 345"/>
                <a:gd name="T33" fmla="*/ 2147483647 h 296"/>
                <a:gd name="T34" fmla="*/ 2147483647 w 345"/>
                <a:gd name="T35" fmla="*/ 2147483647 h 296"/>
                <a:gd name="T36" fmla="*/ 2147483647 w 345"/>
                <a:gd name="T37" fmla="*/ 2147483647 h 296"/>
                <a:gd name="T38" fmla="*/ 2147483647 w 345"/>
                <a:gd name="T39" fmla="*/ 2147483647 h 296"/>
                <a:gd name="T40" fmla="*/ 2147483647 w 345"/>
                <a:gd name="T41" fmla="*/ 2147483647 h 296"/>
                <a:gd name="T42" fmla="*/ 2147483647 w 345"/>
                <a:gd name="T43" fmla="*/ 2147483647 h 296"/>
                <a:gd name="T44" fmla="*/ 2147483647 w 345"/>
                <a:gd name="T45" fmla="*/ 2147483647 h 296"/>
                <a:gd name="T46" fmla="*/ 2147483647 w 345"/>
                <a:gd name="T47" fmla="*/ 2147483647 h 296"/>
                <a:gd name="T48" fmla="*/ 2147483647 w 345"/>
                <a:gd name="T49" fmla="*/ 2147483647 h 296"/>
                <a:gd name="T50" fmla="*/ 2147483647 w 345"/>
                <a:gd name="T51" fmla="*/ 2147483647 h 296"/>
                <a:gd name="T52" fmla="*/ 2147483647 w 345"/>
                <a:gd name="T53" fmla="*/ 2147483647 h 296"/>
                <a:gd name="T54" fmla="*/ 2147483647 w 345"/>
                <a:gd name="T55" fmla="*/ 2147483647 h 296"/>
                <a:gd name="T56" fmla="*/ 2147483647 w 345"/>
                <a:gd name="T57" fmla="*/ 2147483647 h 296"/>
                <a:gd name="T58" fmla="*/ 2147483647 w 345"/>
                <a:gd name="T59" fmla="*/ 2147483647 h 296"/>
                <a:gd name="T60" fmla="*/ 2147483647 w 345"/>
                <a:gd name="T61" fmla="*/ 2147483647 h 296"/>
                <a:gd name="T62" fmla="*/ 2147483647 w 345"/>
                <a:gd name="T63" fmla="*/ 2147483647 h 296"/>
                <a:gd name="T64" fmla="*/ 2147483647 w 345"/>
                <a:gd name="T65" fmla="*/ 0 h 29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45"/>
                <a:gd name="T100" fmla="*/ 0 h 296"/>
                <a:gd name="T101" fmla="*/ 345 w 345"/>
                <a:gd name="T102" fmla="*/ 296 h 29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45" h="296">
                  <a:moveTo>
                    <a:pt x="60" y="0"/>
                  </a:moveTo>
                  <a:cubicBezTo>
                    <a:pt x="61" y="17"/>
                    <a:pt x="61" y="17"/>
                    <a:pt x="61" y="17"/>
                  </a:cubicBezTo>
                  <a:cubicBezTo>
                    <a:pt x="61" y="17"/>
                    <a:pt x="45" y="15"/>
                    <a:pt x="45" y="26"/>
                  </a:cubicBezTo>
                  <a:cubicBezTo>
                    <a:pt x="45" y="37"/>
                    <a:pt x="62" y="32"/>
                    <a:pt x="61" y="47"/>
                  </a:cubicBezTo>
                  <a:cubicBezTo>
                    <a:pt x="60" y="62"/>
                    <a:pt x="49" y="58"/>
                    <a:pt x="39" y="58"/>
                  </a:cubicBezTo>
                  <a:cubicBezTo>
                    <a:pt x="29" y="58"/>
                    <a:pt x="22" y="65"/>
                    <a:pt x="22" y="65"/>
                  </a:cubicBezTo>
                  <a:cubicBezTo>
                    <a:pt x="9" y="66"/>
                    <a:pt x="9" y="66"/>
                    <a:pt x="9" y="66"/>
                  </a:cubicBezTo>
                  <a:cubicBezTo>
                    <a:pt x="0" y="86"/>
                    <a:pt x="0" y="86"/>
                    <a:pt x="0" y="86"/>
                  </a:cubicBezTo>
                  <a:cubicBezTo>
                    <a:pt x="0" y="86"/>
                    <a:pt x="4" y="100"/>
                    <a:pt x="9" y="102"/>
                  </a:cubicBezTo>
                  <a:cubicBezTo>
                    <a:pt x="14" y="104"/>
                    <a:pt x="19" y="103"/>
                    <a:pt x="19" y="103"/>
                  </a:cubicBezTo>
                  <a:cubicBezTo>
                    <a:pt x="19" y="103"/>
                    <a:pt x="10" y="127"/>
                    <a:pt x="25" y="134"/>
                  </a:cubicBezTo>
                  <a:cubicBezTo>
                    <a:pt x="40" y="141"/>
                    <a:pt x="45" y="138"/>
                    <a:pt x="45" y="138"/>
                  </a:cubicBezTo>
                  <a:cubicBezTo>
                    <a:pt x="45" y="138"/>
                    <a:pt x="42" y="150"/>
                    <a:pt x="46" y="154"/>
                  </a:cubicBezTo>
                  <a:cubicBezTo>
                    <a:pt x="50" y="158"/>
                    <a:pt x="59" y="149"/>
                    <a:pt x="59" y="149"/>
                  </a:cubicBezTo>
                  <a:cubicBezTo>
                    <a:pt x="59" y="149"/>
                    <a:pt x="63" y="169"/>
                    <a:pt x="67" y="176"/>
                  </a:cubicBezTo>
                  <a:cubicBezTo>
                    <a:pt x="71" y="183"/>
                    <a:pt x="86" y="194"/>
                    <a:pt x="86" y="194"/>
                  </a:cubicBezTo>
                  <a:cubicBezTo>
                    <a:pt x="98" y="194"/>
                    <a:pt x="117" y="152"/>
                    <a:pt x="117" y="152"/>
                  </a:cubicBezTo>
                  <a:cubicBezTo>
                    <a:pt x="142" y="152"/>
                    <a:pt x="142" y="152"/>
                    <a:pt x="142" y="152"/>
                  </a:cubicBezTo>
                  <a:cubicBezTo>
                    <a:pt x="146" y="140"/>
                    <a:pt x="146" y="140"/>
                    <a:pt x="146" y="140"/>
                  </a:cubicBezTo>
                  <a:cubicBezTo>
                    <a:pt x="172" y="140"/>
                    <a:pt x="172" y="140"/>
                    <a:pt x="172" y="140"/>
                  </a:cubicBezTo>
                  <a:cubicBezTo>
                    <a:pt x="200" y="181"/>
                    <a:pt x="200" y="181"/>
                    <a:pt x="200" y="181"/>
                  </a:cubicBezTo>
                  <a:cubicBezTo>
                    <a:pt x="197" y="190"/>
                    <a:pt x="197" y="190"/>
                    <a:pt x="197" y="190"/>
                  </a:cubicBezTo>
                  <a:cubicBezTo>
                    <a:pt x="197" y="190"/>
                    <a:pt x="208" y="202"/>
                    <a:pt x="208" y="210"/>
                  </a:cubicBezTo>
                  <a:cubicBezTo>
                    <a:pt x="208" y="218"/>
                    <a:pt x="197" y="226"/>
                    <a:pt x="197" y="226"/>
                  </a:cubicBezTo>
                  <a:cubicBezTo>
                    <a:pt x="196" y="239"/>
                    <a:pt x="196" y="239"/>
                    <a:pt x="196" y="239"/>
                  </a:cubicBezTo>
                  <a:cubicBezTo>
                    <a:pt x="215" y="228"/>
                    <a:pt x="215" y="228"/>
                    <a:pt x="215" y="228"/>
                  </a:cubicBezTo>
                  <a:cubicBezTo>
                    <a:pt x="231" y="232"/>
                    <a:pt x="231" y="232"/>
                    <a:pt x="231" y="232"/>
                  </a:cubicBezTo>
                  <a:cubicBezTo>
                    <a:pt x="231" y="232"/>
                    <a:pt x="228" y="214"/>
                    <a:pt x="247" y="227"/>
                  </a:cubicBezTo>
                  <a:cubicBezTo>
                    <a:pt x="266" y="240"/>
                    <a:pt x="257" y="286"/>
                    <a:pt x="257" y="286"/>
                  </a:cubicBezTo>
                  <a:cubicBezTo>
                    <a:pt x="265" y="286"/>
                    <a:pt x="265" y="286"/>
                    <a:pt x="265" y="286"/>
                  </a:cubicBezTo>
                  <a:cubicBezTo>
                    <a:pt x="265" y="286"/>
                    <a:pt x="266" y="296"/>
                    <a:pt x="277" y="296"/>
                  </a:cubicBezTo>
                  <a:cubicBezTo>
                    <a:pt x="288" y="296"/>
                    <a:pt x="288" y="274"/>
                    <a:pt x="293" y="270"/>
                  </a:cubicBezTo>
                  <a:cubicBezTo>
                    <a:pt x="298" y="266"/>
                    <a:pt x="313" y="279"/>
                    <a:pt x="320" y="276"/>
                  </a:cubicBezTo>
                  <a:cubicBezTo>
                    <a:pt x="327" y="273"/>
                    <a:pt x="320" y="255"/>
                    <a:pt x="320" y="255"/>
                  </a:cubicBezTo>
                  <a:cubicBezTo>
                    <a:pt x="332" y="252"/>
                    <a:pt x="332" y="252"/>
                    <a:pt x="332" y="252"/>
                  </a:cubicBezTo>
                  <a:cubicBezTo>
                    <a:pt x="332" y="252"/>
                    <a:pt x="314" y="239"/>
                    <a:pt x="314" y="229"/>
                  </a:cubicBezTo>
                  <a:cubicBezTo>
                    <a:pt x="314" y="219"/>
                    <a:pt x="344" y="233"/>
                    <a:pt x="344" y="233"/>
                  </a:cubicBezTo>
                  <a:cubicBezTo>
                    <a:pt x="344" y="233"/>
                    <a:pt x="345" y="227"/>
                    <a:pt x="345" y="220"/>
                  </a:cubicBezTo>
                  <a:cubicBezTo>
                    <a:pt x="345" y="213"/>
                    <a:pt x="330" y="218"/>
                    <a:pt x="329" y="210"/>
                  </a:cubicBezTo>
                  <a:cubicBezTo>
                    <a:pt x="328" y="202"/>
                    <a:pt x="338" y="193"/>
                    <a:pt x="338" y="193"/>
                  </a:cubicBezTo>
                  <a:cubicBezTo>
                    <a:pt x="328" y="189"/>
                    <a:pt x="328" y="189"/>
                    <a:pt x="328" y="189"/>
                  </a:cubicBezTo>
                  <a:cubicBezTo>
                    <a:pt x="335" y="176"/>
                    <a:pt x="335" y="176"/>
                    <a:pt x="335" y="176"/>
                  </a:cubicBezTo>
                  <a:cubicBezTo>
                    <a:pt x="323" y="175"/>
                    <a:pt x="323" y="175"/>
                    <a:pt x="323" y="175"/>
                  </a:cubicBezTo>
                  <a:cubicBezTo>
                    <a:pt x="318" y="148"/>
                    <a:pt x="318" y="148"/>
                    <a:pt x="318" y="148"/>
                  </a:cubicBezTo>
                  <a:cubicBezTo>
                    <a:pt x="331" y="134"/>
                    <a:pt x="331" y="134"/>
                    <a:pt x="331" y="134"/>
                  </a:cubicBezTo>
                  <a:cubicBezTo>
                    <a:pt x="312" y="115"/>
                    <a:pt x="312" y="115"/>
                    <a:pt x="312" y="115"/>
                  </a:cubicBezTo>
                  <a:cubicBezTo>
                    <a:pt x="312" y="90"/>
                    <a:pt x="312" y="90"/>
                    <a:pt x="312" y="90"/>
                  </a:cubicBezTo>
                  <a:cubicBezTo>
                    <a:pt x="293" y="91"/>
                    <a:pt x="293" y="91"/>
                    <a:pt x="293" y="91"/>
                  </a:cubicBezTo>
                  <a:cubicBezTo>
                    <a:pt x="310" y="68"/>
                    <a:pt x="310" y="68"/>
                    <a:pt x="310" y="68"/>
                  </a:cubicBezTo>
                  <a:cubicBezTo>
                    <a:pt x="287" y="52"/>
                    <a:pt x="287" y="52"/>
                    <a:pt x="287" y="52"/>
                  </a:cubicBezTo>
                  <a:cubicBezTo>
                    <a:pt x="293" y="35"/>
                    <a:pt x="293" y="35"/>
                    <a:pt x="293" y="35"/>
                  </a:cubicBezTo>
                  <a:cubicBezTo>
                    <a:pt x="284" y="26"/>
                    <a:pt x="284" y="26"/>
                    <a:pt x="284" y="26"/>
                  </a:cubicBezTo>
                  <a:cubicBezTo>
                    <a:pt x="284" y="26"/>
                    <a:pt x="291" y="19"/>
                    <a:pt x="275" y="11"/>
                  </a:cubicBezTo>
                  <a:cubicBezTo>
                    <a:pt x="259" y="3"/>
                    <a:pt x="261" y="27"/>
                    <a:pt x="261" y="27"/>
                  </a:cubicBezTo>
                  <a:cubicBezTo>
                    <a:pt x="249" y="36"/>
                    <a:pt x="249" y="36"/>
                    <a:pt x="249" y="36"/>
                  </a:cubicBezTo>
                  <a:cubicBezTo>
                    <a:pt x="249" y="36"/>
                    <a:pt x="227" y="25"/>
                    <a:pt x="222" y="23"/>
                  </a:cubicBezTo>
                  <a:cubicBezTo>
                    <a:pt x="217" y="21"/>
                    <a:pt x="203" y="44"/>
                    <a:pt x="203" y="44"/>
                  </a:cubicBezTo>
                  <a:cubicBezTo>
                    <a:pt x="203" y="44"/>
                    <a:pt x="200" y="23"/>
                    <a:pt x="191" y="23"/>
                  </a:cubicBezTo>
                  <a:cubicBezTo>
                    <a:pt x="182" y="23"/>
                    <a:pt x="178" y="39"/>
                    <a:pt x="174" y="41"/>
                  </a:cubicBezTo>
                  <a:cubicBezTo>
                    <a:pt x="170" y="43"/>
                    <a:pt x="166" y="16"/>
                    <a:pt x="166" y="16"/>
                  </a:cubicBezTo>
                  <a:cubicBezTo>
                    <a:pt x="138" y="17"/>
                    <a:pt x="138" y="17"/>
                    <a:pt x="138" y="17"/>
                  </a:cubicBezTo>
                  <a:cubicBezTo>
                    <a:pt x="138" y="17"/>
                    <a:pt x="129" y="24"/>
                    <a:pt x="122" y="24"/>
                  </a:cubicBezTo>
                  <a:cubicBezTo>
                    <a:pt x="115" y="24"/>
                    <a:pt x="106" y="8"/>
                    <a:pt x="106" y="8"/>
                  </a:cubicBezTo>
                  <a:cubicBezTo>
                    <a:pt x="106" y="8"/>
                    <a:pt x="103" y="16"/>
                    <a:pt x="95" y="14"/>
                  </a:cubicBezTo>
                  <a:cubicBezTo>
                    <a:pt x="87" y="12"/>
                    <a:pt x="87" y="1"/>
                    <a:pt x="87" y="1"/>
                  </a:cubicBezTo>
                  <a:lnTo>
                    <a:pt x="60" y="0"/>
                  </a:ln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91" name="Freeform 114"/>
            <p:cNvSpPr>
              <a:spLocks/>
            </p:cNvSpPr>
            <p:nvPr/>
          </p:nvSpPr>
          <p:spPr bwMode="auto">
            <a:xfrm>
              <a:off x="3792142" y="2925366"/>
              <a:ext cx="239315" cy="261938"/>
            </a:xfrm>
            <a:custGeom>
              <a:avLst/>
              <a:gdLst>
                <a:gd name="T0" fmla="*/ 0 w 572"/>
                <a:gd name="T1" fmla="*/ 2147483647 h 670"/>
                <a:gd name="T2" fmla="*/ 2147483647 w 572"/>
                <a:gd name="T3" fmla="*/ 2147483647 h 670"/>
                <a:gd name="T4" fmla="*/ 2147483647 w 572"/>
                <a:gd name="T5" fmla="*/ 2147483647 h 670"/>
                <a:gd name="T6" fmla="*/ 2147483647 w 572"/>
                <a:gd name="T7" fmla="*/ 2147483647 h 670"/>
                <a:gd name="T8" fmla="*/ 2147483647 w 572"/>
                <a:gd name="T9" fmla="*/ 2147483647 h 670"/>
                <a:gd name="T10" fmla="*/ 2147483647 w 572"/>
                <a:gd name="T11" fmla="*/ 2147483647 h 670"/>
                <a:gd name="T12" fmla="*/ 2147483647 w 572"/>
                <a:gd name="T13" fmla="*/ 2147483647 h 670"/>
                <a:gd name="T14" fmla="*/ 2147483647 w 572"/>
                <a:gd name="T15" fmla="*/ 2147483647 h 670"/>
                <a:gd name="T16" fmla="*/ 2147483647 w 572"/>
                <a:gd name="T17" fmla="*/ 2147483647 h 670"/>
                <a:gd name="T18" fmla="*/ 2147483647 w 572"/>
                <a:gd name="T19" fmla="*/ 2147483647 h 670"/>
                <a:gd name="T20" fmla="*/ 2147483647 w 572"/>
                <a:gd name="T21" fmla="*/ 2147483647 h 670"/>
                <a:gd name="T22" fmla="*/ 2147483647 w 572"/>
                <a:gd name="T23" fmla="*/ 2147483647 h 670"/>
                <a:gd name="T24" fmla="*/ 2147483647 w 572"/>
                <a:gd name="T25" fmla="*/ 2147483647 h 670"/>
                <a:gd name="T26" fmla="*/ 2147483647 w 572"/>
                <a:gd name="T27" fmla="*/ 2147483647 h 670"/>
                <a:gd name="T28" fmla="*/ 2147483647 w 572"/>
                <a:gd name="T29" fmla="*/ 2147483647 h 670"/>
                <a:gd name="T30" fmla="*/ 2147483647 w 572"/>
                <a:gd name="T31" fmla="*/ 2147483647 h 670"/>
                <a:gd name="T32" fmla="*/ 2147483647 w 572"/>
                <a:gd name="T33" fmla="*/ 2147483647 h 670"/>
                <a:gd name="T34" fmla="*/ 2147483647 w 572"/>
                <a:gd name="T35" fmla="*/ 2147483647 h 670"/>
                <a:gd name="T36" fmla="*/ 2147483647 w 572"/>
                <a:gd name="T37" fmla="*/ 2147483647 h 670"/>
                <a:gd name="T38" fmla="*/ 2147483647 w 572"/>
                <a:gd name="T39" fmla="*/ 2147483647 h 670"/>
                <a:gd name="T40" fmla="*/ 2147483647 w 572"/>
                <a:gd name="T41" fmla="*/ 2147483647 h 670"/>
                <a:gd name="T42" fmla="*/ 2147483647 w 572"/>
                <a:gd name="T43" fmla="*/ 2147483647 h 670"/>
                <a:gd name="T44" fmla="*/ 2147483647 w 572"/>
                <a:gd name="T45" fmla="*/ 2147483647 h 670"/>
                <a:gd name="T46" fmla="*/ 2147483647 w 572"/>
                <a:gd name="T47" fmla="*/ 2147483647 h 670"/>
                <a:gd name="T48" fmla="*/ 2147483647 w 572"/>
                <a:gd name="T49" fmla="*/ 2147483647 h 670"/>
                <a:gd name="T50" fmla="*/ 2147483647 w 572"/>
                <a:gd name="T51" fmla="*/ 2147483647 h 670"/>
                <a:gd name="T52" fmla="*/ 2147483647 w 572"/>
                <a:gd name="T53" fmla="*/ 2147483647 h 670"/>
                <a:gd name="T54" fmla="*/ 2147483647 w 572"/>
                <a:gd name="T55" fmla="*/ 2147483647 h 670"/>
                <a:gd name="T56" fmla="*/ 2147483647 w 572"/>
                <a:gd name="T57" fmla="*/ 2147483647 h 670"/>
                <a:gd name="T58" fmla="*/ 2147483647 w 572"/>
                <a:gd name="T59" fmla="*/ 2147483647 h 670"/>
                <a:gd name="T60" fmla="*/ 2147483647 w 572"/>
                <a:gd name="T61" fmla="*/ 2147483647 h 670"/>
                <a:gd name="T62" fmla="*/ 2147483647 w 572"/>
                <a:gd name="T63" fmla="*/ 2147483647 h 670"/>
                <a:gd name="T64" fmla="*/ 2147483647 w 572"/>
                <a:gd name="T65" fmla="*/ 2147483647 h 670"/>
                <a:gd name="T66" fmla="*/ 2147483647 w 572"/>
                <a:gd name="T67" fmla="*/ 2147483647 h 670"/>
                <a:gd name="T68" fmla="*/ 2147483647 w 572"/>
                <a:gd name="T69" fmla="*/ 2147483647 h 670"/>
                <a:gd name="T70" fmla="*/ 2147483647 w 572"/>
                <a:gd name="T71" fmla="*/ 2147483647 h 670"/>
                <a:gd name="T72" fmla="*/ 2147483647 w 572"/>
                <a:gd name="T73" fmla="*/ 2147483647 h 670"/>
                <a:gd name="T74" fmla="*/ 2147483647 w 572"/>
                <a:gd name="T75" fmla="*/ 2147483647 h 670"/>
                <a:gd name="T76" fmla="*/ 2147483647 w 572"/>
                <a:gd name="T77" fmla="*/ 2147483647 h 670"/>
                <a:gd name="T78" fmla="*/ 2147483647 w 572"/>
                <a:gd name="T79" fmla="*/ 2147483647 h 670"/>
                <a:gd name="T80" fmla="*/ 2147483647 w 572"/>
                <a:gd name="T81" fmla="*/ 2147483647 h 670"/>
                <a:gd name="T82" fmla="*/ 2147483647 w 572"/>
                <a:gd name="T83" fmla="*/ 2147483647 h 670"/>
                <a:gd name="T84" fmla="*/ 2147483647 w 572"/>
                <a:gd name="T85" fmla="*/ 2147483647 h 670"/>
                <a:gd name="T86" fmla="*/ 2147483647 w 572"/>
                <a:gd name="T87" fmla="*/ 2147483647 h 670"/>
                <a:gd name="T88" fmla="*/ 2147483647 w 572"/>
                <a:gd name="T89" fmla="*/ 0 h 670"/>
                <a:gd name="T90" fmla="*/ 2147483647 w 572"/>
                <a:gd name="T91" fmla="*/ 2147483647 h 670"/>
                <a:gd name="T92" fmla="*/ 2147483647 w 572"/>
                <a:gd name="T93" fmla="*/ 2147483647 h 670"/>
                <a:gd name="T94" fmla="*/ 2147483647 w 572"/>
                <a:gd name="T95" fmla="*/ 2147483647 h 670"/>
                <a:gd name="T96" fmla="*/ 2147483647 w 572"/>
                <a:gd name="T97" fmla="*/ 2147483647 h 670"/>
                <a:gd name="T98" fmla="*/ 2147483647 w 572"/>
                <a:gd name="T99" fmla="*/ 2147483647 h 670"/>
                <a:gd name="T100" fmla="*/ 2147483647 w 572"/>
                <a:gd name="T101" fmla="*/ 2147483647 h 670"/>
                <a:gd name="T102" fmla="*/ 2147483647 w 572"/>
                <a:gd name="T103" fmla="*/ 2147483647 h 670"/>
                <a:gd name="T104" fmla="*/ 2147483647 w 572"/>
                <a:gd name="T105" fmla="*/ 2147483647 h 670"/>
                <a:gd name="T106" fmla="*/ 2147483647 w 572"/>
                <a:gd name="T107" fmla="*/ 2147483647 h 670"/>
                <a:gd name="T108" fmla="*/ 2147483647 w 572"/>
                <a:gd name="T109" fmla="*/ 2147483647 h 670"/>
                <a:gd name="T110" fmla="*/ 2147483647 w 572"/>
                <a:gd name="T111" fmla="*/ 2147483647 h 670"/>
                <a:gd name="T112" fmla="*/ 0 w 572"/>
                <a:gd name="T113" fmla="*/ 2147483647 h 670"/>
                <a:gd name="T114" fmla="*/ 0 w 572"/>
                <a:gd name="T115" fmla="*/ 2147483647 h 670"/>
                <a:gd name="T116" fmla="*/ 0 w 572"/>
                <a:gd name="T117" fmla="*/ 2147483647 h 67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72"/>
                <a:gd name="T178" fmla="*/ 0 h 670"/>
                <a:gd name="T179" fmla="*/ 572 w 572"/>
                <a:gd name="T180" fmla="*/ 670 h 67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72" h="670">
                  <a:moveTo>
                    <a:pt x="0" y="332"/>
                  </a:moveTo>
                  <a:cubicBezTo>
                    <a:pt x="0" y="332"/>
                    <a:pt x="11" y="331"/>
                    <a:pt x="11" y="336"/>
                  </a:cubicBezTo>
                  <a:cubicBezTo>
                    <a:pt x="11" y="341"/>
                    <a:pt x="11" y="354"/>
                    <a:pt x="15" y="357"/>
                  </a:cubicBezTo>
                  <a:cubicBezTo>
                    <a:pt x="19" y="360"/>
                    <a:pt x="24" y="349"/>
                    <a:pt x="24" y="349"/>
                  </a:cubicBezTo>
                  <a:cubicBezTo>
                    <a:pt x="32" y="372"/>
                    <a:pt x="32" y="372"/>
                    <a:pt x="32" y="372"/>
                  </a:cubicBezTo>
                  <a:cubicBezTo>
                    <a:pt x="30" y="403"/>
                    <a:pt x="30" y="403"/>
                    <a:pt x="30" y="403"/>
                  </a:cubicBezTo>
                  <a:cubicBezTo>
                    <a:pt x="21" y="403"/>
                    <a:pt x="21" y="403"/>
                    <a:pt x="21" y="403"/>
                  </a:cubicBezTo>
                  <a:cubicBezTo>
                    <a:pt x="24" y="417"/>
                    <a:pt x="24" y="417"/>
                    <a:pt x="24" y="417"/>
                  </a:cubicBezTo>
                  <a:cubicBezTo>
                    <a:pt x="16" y="423"/>
                    <a:pt x="16" y="423"/>
                    <a:pt x="16" y="423"/>
                  </a:cubicBezTo>
                  <a:cubicBezTo>
                    <a:pt x="16" y="423"/>
                    <a:pt x="39" y="452"/>
                    <a:pt x="39" y="470"/>
                  </a:cubicBezTo>
                  <a:cubicBezTo>
                    <a:pt x="39" y="488"/>
                    <a:pt x="33" y="509"/>
                    <a:pt x="33" y="509"/>
                  </a:cubicBezTo>
                  <a:cubicBezTo>
                    <a:pt x="31" y="538"/>
                    <a:pt x="31" y="538"/>
                    <a:pt x="31" y="538"/>
                  </a:cubicBezTo>
                  <a:cubicBezTo>
                    <a:pt x="31" y="538"/>
                    <a:pt x="15" y="555"/>
                    <a:pt x="12" y="570"/>
                  </a:cubicBezTo>
                  <a:cubicBezTo>
                    <a:pt x="10" y="579"/>
                    <a:pt x="10" y="594"/>
                    <a:pt x="10" y="605"/>
                  </a:cubicBezTo>
                  <a:cubicBezTo>
                    <a:pt x="22" y="603"/>
                    <a:pt x="19" y="579"/>
                    <a:pt x="28" y="573"/>
                  </a:cubicBezTo>
                  <a:cubicBezTo>
                    <a:pt x="37" y="567"/>
                    <a:pt x="47" y="575"/>
                    <a:pt x="47" y="575"/>
                  </a:cubicBezTo>
                  <a:cubicBezTo>
                    <a:pt x="55" y="571"/>
                    <a:pt x="55" y="571"/>
                    <a:pt x="55" y="571"/>
                  </a:cubicBezTo>
                  <a:cubicBezTo>
                    <a:pt x="78" y="572"/>
                    <a:pt x="78" y="572"/>
                    <a:pt x="78" y="572"/>
                  </a:cubicBezTo>
                  <a:cubicBezTo>
                    <a:pt x="78" y="562"/>
                    <a:pt x="78" y="562"/>
                    <a:pt x="78" y="562"/>
                  </a:cubicBezTo>
                  <a:cubicBezTo>
                    <a:pt x="91" y="569"/>
                    <a:pt x="91" y="569"/>
                    <a:pt x="91" y="569"/>
                  </a:cubicBezTo>
                  <a:cubicBezTo>
                    <a:pt x="91" y="569"/>
                    <a:pt x="105" y="570"/>
                    <a:pt x="115" y="572"/>
                  </a:cubicBezTo>
                  <a:cubicBezTo>
                    <a:pt x="125" y="574"/>
                    <a:pt x="136" y="596"/>
                    <a:pt x="136" y="596"/>
                  </a:cubicBezTo>
                  <a:cubicBezTo>
                    <a:pt x="136" y="596"/>
                    <a:pt x="150" y="592"/>
                    <a:pt x="157" y="593"/>
                  </a:cubicBezTo>
                  <a:cubicBezTo>
                    <a:pt x="164" y="594"/>
                    <a:pt x="165" y="630"/>
                    <a:pt x="165" y="630"/>
                  </a:cubicBezTo>
                  <a:cubicBezTo>
                    <a:pt x="165" y="630"/>
                    <a:pt x="176" y="631"/>
                    <a:pt x="179" y="632"/>
                  </a:cubicBezTo>
                  <a:cubicBezTo>
                    <a:pt x="182" y="633"/>
                    <a:pt x="182" y="648"/>
                    <a:pt x="182" y="648"/>
                  </a:cubicBezTo>
                  <a:cubicBezTo>
                    <a:pt x="199" y="654"/>
                    <a:pt x="199" y="654"/>
                    <a:pt x="199" y="654"/>
                  </a:cubicBezTo>
                  <a:cubicBezTo>
                    <a:pt x="208" y="668"/>
                    <a:pt x="208" y="668"/>
                    <a:pt x="208" y="668"/>
                  </a:cubicBezTo>
                  <a:cubicBezTo>
                    <a:pt x="208" y="668"/>
                    <a:pt x="220" y="670"/>
                    <a:pt x="228" y="667"/>
                  </a:cubicBezTo>
                  <a:cubicBezTo>
                    <a:pt x="236" y="664"/>
                    <a:pt x="233" y="654"/>
                    <a:pt x="232" y="653"/>
                  </a:cubicBezTo>
                  <a:cubicBezTo>
                    <a:pt x="232" y="634"/>
                    <a:pt x="234" y="625"/>
                    <a:pt x="247" y="625"/>
                  </a:cubicBezTo>
                  <a:cubicBezTo>
                    <a:pt x="260" y="625"/>
                    <a:pt x="272" y="650"/>
                    <a:pt x="272" y="650"/>
                  </a:cubicBezTo>
                  <a:cubicBezTo>
                    <a:pt x="282" y="633"/>
                    <a:pt x="282" y="633"/>
                    <a:pt x="282" y="633"/>
                  </a:cubicBezTo>
                  <a:cubicBezTo>
                    <a:pt x="304" y="633"/>
                    <a:pt x="304" y="633"/>
                    <a:pt x="304" y="633"/>
                  </a:cubicBezTo>
                  <a:cubicBezTo>
                    <a:pt x="310" y="639"/>
                    <a:pt x="310" y="639"/>
                    <a:pt x="310" y="639"/>
                  </a:cubicBezTo>
                  <a:cubicBezTo>
                    <a:pt x="310" y="639"/>
                    <a:pt x="327" y="636"/>
                    <a:pt x="335" y="635"/>
                  </a:cubicBezTo>
                  <a:cubicBezTo>
                    <a:pt x="343" y="634"/>
                    <a:pt x="341" y="622"/>
                    <a:pt x="345" y="621"/>
                  </a:cubicBezTo>
                  <a:cubicBezTo>
                    <a:pt x="349" y="620"/>
                    <a:pt x="349" y="631"/>
                    <a:pt x="349" y="631"/>
                  </a:cubicBezTo>
                  <a:cubicBezTo>
                    <a:pt x="526" y="628"/>
                    <a:pt x="526" y="628"/>
                    <a:pt x="526" y="628"/>
                  </a:cubicBezTo>
                  <a:cubicBezTo>
                    <a:pt x="531" y="601"/>
                    <a:pt x="531" y="601"/>
                    <a:pt x="531" y="601"/>
                  </a:cubicBezTo>
                  <a:cubicBezTo>
                    <a:pt x="531" y="601"/>
                    <a:pt x="537" y="597"/>
                    <a:pt x="536" y="590"/>
                  </a:cubicBezTo>
                  <a:cubicBezTo>
                    <a:pt x="535" y="583"/>
                    <a:pt x="522" y="577"/>
                    <a:pt x="522" y="577"/>
                  </a:cubicBezTo>
                  <a:cubicBezTo>
                    <a:pt x="491" y="118"/>
                    <a:pt x="491" y="118"/>
                    <a:pt x="491" y="118"/>
                  </a:cubicBezTo>
                  <a:cubicBezTo>
                    <a:pt x="572" y="121"/>
                    <a:pt x="572" y="121"/>
                    <a:pt x="572" y="121"/>
                  </a:cubicBezTo>
                  <a:cubicBezTo>
                    <a:pt x="399" y="0"/>
                    <a:pt x="399" y="0"/>
                    <a:pt x="399" y="0"/>
                  </a:cubicBezTo>
                  <a:cubicBezTo>
                    <a:pt x="397" y="34"/>
                    <a:pt x="397" y="34"/>
                    <a:pt x="397" y="34"/>
                  </a:cubicBezTo>
                  <a:cubicBezTo>
                    <a:pt x="392" y="38"/>
                    <a:pt x="392" y="38"/>
                    <a:pt x="392" y="38"/>
                  </a:cubicBezTo>
                  <a:cubicBezTo>
                    <a:pt x="391" y="63"/>
                    <a:pt x="391" y="63"/>
                    <a:pt x="391" y="63"/>
                  </a:cubicBezTo>
                  <a:cubicBezTo>
                    <a:pt x="243" y="64"/>
                    <a:pt x="243" y="64"/>
                    <a:pt x="243" y="64"/>
                  </a:cubicBezTo>
                  <a:cubicBezTo>
                    <a:pt x="243" y="74"/>
                    <a:pt x="243" y="74"/>
                    <a:pt x="243" y="74"/>
                  </a:cubicBezTo>
                  <a:cubicBezTo>
                    <a:pt x="238" y="77"/>
                    <a:pt x="238" y="77"/>
                    <a:pt x="238" y="77"/>
                  </a:cubicBezTo>
                  <a:cubicBezTo>
                    <a:pt x="238" y="77"/>
                    <a:pt x="237" y="201"/>
                    <a:pt x="235" y="207"/>
                  </a:cubicBezTo>
                  <a:cubicBezTo>
                    <a:pt x="233" y="213"/>
                    <a:pt x="208" y="212"/>
                    <a:pt x="208" y="212"/>
                  </a:cubicBezTo>
                  <a:cubicBezTo>
                    <a:pt x="208" y="212"/>
                    <a:pt x="200" y="213"/>
                    <a:pt x="189" y="223"/>
                  </a:cubicBezTo>
                  <a:cubicBezTo>
                    <a:pt x="178" y="233"/>
                    <a:pt x="187" y="248"/>
                    <a:pt x="187" y="248"/>
                  </a:cubicBezTo>
                  <a:cubicBezTo>
                    <a:pt x="186" y="317"/>
                    <a:pt x="186" y="317"/>
                    <a:pt x="186" y="317"/>
                  </a:cubicBezTo>
                  <a:cubicBezTo>
                    <a:pt x="0" y="319"/>
                    <a:pt x="0" y="319"/>
                    <a:pt x="0" y="319"/>
                  </a:cubicBezTo>
                  <a:cubicBezTo>
                    <a:pt x="0" y="319"/>
                    <a:pt x="0" y="319"/>
                    <a:pt x="0" y="319"/>
                  </a:cubicBezTo>
                  <a:cubicBezTo>
                    <a:pt x="0" y="326"/>
                    <a:pt x="0" y="332"/>
                    <a:pt x="0" y="332"/>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92" name="Freeform 115"/>
            <p:cNvSpPr>
              <a:spLocks/>
            </p:cNvSpPr>
            <p:nvPr/>
          </p:nvSpPr>
          <p:spPr bwMode="auto">
            <a:xfrm>
              <a:off x="4010025" y="3180160"/>
              <a:ext cx="159544" cy="116681"/>
            </a:xfrm>
            <a:custGeom>
              <a:avLst/>
              <a:gdLst>
                <a:gd name="T0" fmla="*/ 2147483647 w 382"/>
                <a:gd name="T1" fmla="*/ 2147483647 h 300"/>
                <a:gd name="T2" fmla="*/ 2147483647 w 382"/>
                <a:gd name="T3" fmla="*/ 2147483647 h 300"/>
                <a:gd name="T4" fmla="*/ 2147483647 w 382"/>
                <a:gd name="T5" fmla="*/ 2147483647 h 300"/>
                <a:gd name="T6" fmla="*/ 2147483647 w 382"/>
                <a:gd name="T7" fmla="*/ 2147483647 h 300"/>
                <a:gd name="T8" fmla="*/ 2147483647 w 382"/>
                <a:gd name="T9" fmla="*/ 2147483647 h 300"/>
                <a:gd name="T10" fmla="*/ 2147483647 w 382"/>
                <a:gd name="T11" fmla="*/ 2147483647 h 300"/>
                <a:gd name="T12" fmla="*/ 2147483647 w 382"/>
                <a:gd name="T13" fmla="*/ 2147483647 h 300"/>
                <a:gd name="T14" fmla="*/ 2147483647 w 382"/>
                <a:gd name="T15" fmla="*/ 2147483647 h 300"/>
                <a:gd name="T16" fmla="*/ 2147483647 w 382"/>
                <a:gd name="T17" fmla="*/ 2147483647 h 300"/>
                <a:gd name="T18" fmla="*/ 2147483647 w 382"/>
                <a:gd name="T19" fmla="*/ 2147483647 h 300"/>
                <a:gd name="T20" fmla="*/ 2147483647 w 382"/>
                <a:gd name="T21" fmla="*/ 2147483647 h 300"/>
                <a:gd name="T22" fmla="*/ 2147483647 w 382"/>
                <a:gd name="T23" fmla="*/ 2147483647 h 300"/>
                <a:gd name="T24" fmla="*/ 2147483647 w 382"/>
                <a:gd name="T25" fmla="*/ 2147483647 h 300"/>
                <a:gd name="T26" fmla="*/ 2147483647 w 382"/>
                <a:gd name="T27" fmla="*/ 2147483647 h 300"/>
                <a:gd name="T28" fmla="*/ 2147483647 w 382"/>
                <a:gd name="T29" fmla="*/ 2147483647 h 300"/>
                <a:gd name="T30" fmla="*/ 2147483647 w 382"/>
                <a:gd name="T31" fmla="*/ 2147483647 h 300"/>
                <a:gd name="T32" fmla="*/ 2147483647 w 382"/>
                <a:gd name="T33" fmla="*/ 2147483647 h 300"/>
                <a:gd name="T34" fmla="*/ 2147483647 w 382"/>
                <a:gd name="T35" fmla="*/ 2147483647 h 300"/>
                <a:gd name="T36" fmla="*/ 2147483647 w 382"/>
                <a:gd name="T37" fmla="*/ 2147483647 h 300"/>
                <a:gd name="T38" fmla="*/ 2147483647 w 382"/>
                <a:gd name="T39" fmla="*/ 2147483647 h 300"/>
                <a:gd name="T40" fmla="*/ 2147483647 w 382"/>
                <a:gd name="T41" fmla="*/ 2147483647 h 300"/>
                <a:gd name="T42" fmla="*/ 2147483647 w 382"/>
                <a:gd name="T43" fmla="*/ 2147483647 h 300"/>
                <a:gd name="T44" fmla="*/ 2147483647 w 382"/>
                <a:gd name="T45" fmla="*/ 2147483647 h 300"/>
                <a:gd name="T46" fmla="*/ 2147483647 w 382"/>
                <a:gd name="T47" fmla="*/ 2147483647 h 300"/>
                <a:gd name="T48" fmla="*/ 2147483647 w 382"/>
                <a:gd name="T49" fmla="*/ 2147483647 h 300"/>
                <a:gd name="T50" fmla="*/ 2147483647 w 382"/>
                <a:gd name="T51" fmla="*/ 2147483647 h 300"/>
                <a:gd name="T52" fmla="*/ 2147483647 w 382"/>
                <a:gd name="T53" fmla="*/ 2147483647 h 300"/>
                <a:gd name="T54" fmla="*/ 2147483647 w 382"/>
                <a:gd name="T55" fmla="*/ 2147483647 h 300"/>
                <a:gd name="T56" fmla="*/ 2147483647 w 382"/>
                <a:gd name="T57" fmla="*/ 2147483647 h 300"/>
                <a:gd name="T58" fmla="*/ 2147483647 w 382"/>
                <a:gd name="T59" fmla="*/ 2147483647 h 300"/>
                <a:gd name="T60" fmla="*/ 2147483647 w 382"/>
                <a:gd name="T61" fmla="*/ 2147483647 h 300"/>
                <a:gd name="T62" fmla="*/ 2147483647 w 382"/>
                <a:gd name="T63" fmla="*/ 2147483647 h 300"/>
                <a:gd name="T64" fmla="*/ 2147483647 w 382"/>
                <a:gd name="T65" fmla="*/ 2147483647 h 300"/>
                <a:gd name="T66" fmla="*/ 2147483647 w 382"/>
                <a:gd name="T67" fmla="*/ 2147483647 h 30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382"/>
                <a:gd name="T103" fmla="*/ 0 h 300"/>
                <a:gd name="T104" fmla="*/ 382 w 382"/>
                <a:gd name="T105" fmla="*/ 300 h 300"/>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382" h="300">
                  <a:moveTo>
                    <a:pt x="0" y="209"/>
                  </a:moveTo>
                  <a:cubicBezTo>
                    <a:pt x="3" y="246"/>
                    <a:pt x="3" y="246"/>
                    <a:pt x="3" y="246"/>
                  </a:cubicBezTo>
                  <a:cubicBezTo>
                    <a:pt x="6" y="260"/>
                    <a:pt x="6" y="260"/>
                    <a:pt x="6" y="260"/>
                  </a:cubicBezTo>
                  <a:cubicBezTo>
                    <a:pt x="19" y="256"/>
                    <a:pt x="19" y="256"/>
                    <a:pt x="19" y="256"/>
                  </a:cubicBezTo>
                  <a:cubicBezTo>
                    <a:pt x="19" y="256"/>
                    <a:pt x="29" y="287"/>
                    <a:pt x="39" y="288"/>
                  </a:cubicBezTo>
                  <a:cubicBezTo>
                    <a:pt x="49" y="289"/>
                    <a:pt x="59" y="293"/>
                    <a:pt x="59" y="293"/>
                  </a:cubicBezTo>
                  <a:cubicBezTo>
                    <a:pt x="59" y="293"/>
                    <a:pt x="70" y="271"/>
                    <a:pt x="100" y="275"/>
                  </a:cubicBezTo>
                  <a:cubicBezTo>
                    <a:pt x="130" y="279"/>
                    <a:pt x="124" y="300"/>
                    <a:pt x="124" y="300"/>
                  </a:cubicBezTo>
                  <a:cubicBezTo>
                    <a:pt x="136" y="298"/>
                    <a:pt x="136" y="298"/>
                    <a:pt x="136" y="298"/>
                  </a:cubicBezTo>
                  <a:cubicBezTo>
                    <a:pt x="132" y="299"/>
                    <a:pt x="132" y="299"/>
                    <a:pt x="132" y="299"/>
                  </a:cubicBezTo>
                  <a:cubicBezTo>
                    <a:pt x="131" y="263"/>
                    <a:pt x="131" y="263"/>
                    <a:pt x="131" y="263"/>
                  </a:cubicBezTo>
                  <a:cubicBezTo>
                    <a:pt x="130" y="245"/>
                    <a:pt x="130" y="245"/>
                    <a:pt x="130" y="245"/>
                  </a:cubicBezTo>
                  <a:cubicBezTo>
                    <a:pt x="130" y="245"/>
                    <a:pt x="124" y="244"/>
                    <a:pt x="124" y="236"/>
                  </a:cubicBezTo>
                  <a:cubicBezTo>
                    <a:pt x="124" y="228"/>
                    <a:pt x="132" y="219"/>
                    <a:pt x="132" y="219"/>
                  </a:cubicBezTo>
                  <a:cubicBezTo>
                    <a:pt x="187" y="222"/>
                    <a:pt x="187" y="222"/>
                    <a:pt x="187" y="222"/>
                  </a:cubicBezTo>
                  <a:cubicBezTo>
                    <a:pt x="192" y="219"/>
                    <a:pt x="192" y="219"/>
                    <a:pt x="192" y="219"/>
                  </a:cubicBezTo>
                  <a:cubicBezTo>
                    <a:pt x="204" y="222"/>
                    <a:pt x="204" y="222"/>
                    <a:pt x="204" y="222"/>
                  </a:cubicBezTo>
                  <a:cubicBezTo>
                    <a:pt x="215" y="219"/>
                    <a:pt x="215" y="219"/>
                    <a:pt x="215" y="219"/>
                  </a:cubicBezTo>
                  <a:cubicBezTo>
                    <a:pt x="235" y="222"/>
                    <a:pt x="235" y="222"/>
                    <a:pt x="235" y="222"/>
                  </a:cubicBezTo>
                  <a:cubicBezTo>
                    <a:pt x="251" y="212"/>
                    <a:pt x="251" y="212"/>
                    <a:pt x="251" y="212"/>
                  </a:cubicBezTo>
                  <a:cubicBezTo>
                    <a:pt x="265" y="216"/>
                    <a:pt x="265" y="216"/>
                    <a:pt x="265" y="216"/>
                  </a:cubicBezTo>
                  <a:cubicBezTo>
                    <a:pt x="276" y="215"/>
                    <a:pt x="276" y="215"/>
                    <a:pt x="276" y="215"/>
                  </a:cubicBezTo>
                  <a:cubicBezTo>
                    <a:pt x="291" y="222"/>
                    <a:pt x="291" y="222"/>
                    <a:pt x="291" y="222"/>
                  </a:cubicBezTo>
                  <a:cubicBezTo>
                    <a:pt x="305" y="221"/>
                    <a:pt x="305" y="221"/>
                    <a:pt x="305" y="221"/>
                  </a:cubicBezTo>
                  <a:cubicBezTo>
                    <a:pt x="310" y="214"/>
                    <a:pt x="310" y="214"/>
                    <a:pt x="310" y="214"/>
                  </a:cubicBezTo>
                  <a:cubicBezTo>
                    <a:pt x="318" y="214"/>
                    <a:pt x="318" y="214"/>
                    <a:pt x="318" y="214"/>
                  </a:cubicBezTo>
                  <a:cubicBezTo>
                    <a:pt x="318" y="214"/>
                    <a:pt x="320" y="200"/>
                    <a:pt x="331" y="195"/>
                  </a:cubicBezTo>
                  <a:cubicBezTo>
                    <a:pt x="331" y="196"/>
                    <a:pt x="357" y="197"/>
                    <a:pt x="357" y="197"/>
                  </a:cubicBezTo>
                  <a:cubicBezTo>
                    <a:pt x="357" y="197"/>
                    <a:pt x="358" y="190"/>
                    <a:pt x="362" y="187"/>
                  </a:cubicBezTo>
                  <a:cubicBezTo>
                    <a:pt x="366" y="184"/>
                    <a:pt x="373" y="183"/>
                    <a:pt x="373" y="183"/>
                  </a:cubicBezTo>
                  <a:cubicBezTo>
                    <a:pt x="376" y="172"/>
                    <a:pt x="376" y="172"/>
                    <a:pt x="376" y="172"/>
                  </a:cubicBezTo>
                  <a:cubicBezTo>
                    <a:pt x="382" y="170"/>
                    <a:pt x="382" y="170"/>
                    <a:pt x="382" y="170"/>
                  </a:cubicBezTo>
                  <a:cubicBezTo>
                    <a:pt x="375" y="167"/>
                    <a:pt x="375" y="167"/>
                    <a:pt x="375" y="167"/>
                  </a:cubicBezTo>
                  <a:cubicBezTo>
                    <a:pt x="360" y="145"/>
                    <a:pt x="360" y="145"/>
                    <a:pt x="360" y="145"/>
                  </a:cubicBezTo>
                  <a:cubicBezTo>
                    <a:pt x="375" y="140"/>
                    <a:pt x="375" y="140"/>
                    <a:pt x="375" y="140"/>
                  </a:cubicBezTo>
                  <a:cubicBezTo>
                    <a:pt x="375" y="140"/>
                    <a:pt x="373" y="130"/>
                    <a:pt x="364" y="126"/>
                  </a:cubicBezTo>
                  <a:cubicBezTo>
                    <a:pt x="355" y="122"/>
                    <a:pt x="356" y="131"/>
                    <a:pt x="344" y="131"/>
                  </a:cubicBezTo>
                  <a:cubicBezTo>
                    <a:pt x="332" y="131"/>
                    <a:pt x="313" y="109"/>
                    <a:pt x="310" y="104"/>
                  </a:cubicBezTo>
                  <a:cubicBezTo>
                    <a:pt x="307" y="99"/>
                    <a:pt x="322" y="88"/>
                    <a:pt x="322" y="88"/>
                  </a:cubicBezTo>
                  <a:cubicBezTo>
                    <a:pt x="312" y="87"/>
                    <a:pt x="312" y="87"/>
                    <a:pt x="312" y="87"/>
                  </a:cubicBezTo>
                  <a:cubicBezTo>
                    <a:pt x="311" y="78"/>
                    <a:pt x="311" y="78"/>
                    <a:pt x="311" y="78"/>
                  </a:cubicBezTo>
                  <a:cubicBezTo>
                    <a:pt x="311" y="78"/>
                    <a:pt x="299" y="79"/>
                    <a:pt x="289" y="72"/>
                  </a:cubicBezTo>
                  <a:cubicBezTo>
                    <a:pt x="279" y="65"/>
                    <a:pt x="280" y="41"/>
                    <a:pt x="280" y="41"/>
                  </a:cubicBezTo>
                  <a:cubicBezTo>
                    <a:pt x="277" y="32"/>
                    <a:pt x="277" y="32"/>
                    <a:pt x="277" y="32"/>
                  </a:cubicBezTo>
                  <a:cubicBezTo>
                    <a:pt x="276" y="9"/>
                    <a:pt x="276" y="9"/>
                    <a:pt x="276" y="9"/>
                  </a:cubicBezTo>
                  <a:cubicBezTo>
                    <a:pt x="260" y="2"/>
                    <a:pt x="260" y="2"/>
                    <a:pt x="260" y="2"/>
                  </a:cubicBezTo>
                  <a:cubicBezTo>
                    <a:pt x="227" y="0"/>
                    <a:pt x="227" y="0"/>
                    <a:pt x="227" y="0"/>
                  </a:cubicBezTo>
                  <a:cubicBezTo>
                    <a:pt x="227" y="0"/>
                    <a:pt x="225" y="8"/>
                    <a:pt x="215" y="12"/>
                  </a:cubicBezTo>
                  <a:cubicBezTo>
                    <a:pt x="205" y="16"/>
                    <a:pt x="201" y="14"/>
                    <a:pt x="201" y="14"/>
                  </a:cubicBezTo>
                  <a:cubicBezTo>
                    <a:pt x="190" y="28"/>
                    <a:pt x="190" y="28"/>
                    <a:pt x="190" y="28"/>
                  </a:cubicBezTo>
                  <a:cubicBezTo>
                    <a:pt x="173" y="28"/>
                    <a:pt x="173" y="28"/>
                    <a:pt x="173" y="28"/>
                  </a:cubicBezTo>
                  <a:cubicBezTo>
                    <a:pt x="173" y="28"/>
                    <a:pt x="172" y="49"/>
                    <a:pt x="169" y="50"/>
                  </a:cubicBezTo>
                  <a:cubicBezTo>
                    <a:pt x="166" y="51"/>
                    <a:pt x="154" y="39"/>
                    <a:pt x="148" y="41"/>
                  </a:cubicBezTo>
                  <a:cubicBezTo>
                    <a:pt x="142" y="43"/>
                    <a:pt x="125" y="72"/>
                    <a:pt x="125" y="72"/>
                  </a:cubicBezTo>
                  <a:cubicBezTo>
                    <a:pt x="112" y="72"/>
                    <a:pt x="112" y="72"/>
                    <a:pt x="112" y="72"/>
                  </a:cubicBezTo>
                  <a:cubicBezTo>
                    <a:pt x="112" y="96"/>
                    <a:pt x="112" y="96"/>
                    <a:pt x="112" y="96"/>
                  </a:cubicBezTo>
                  <a:cubicBezTo>
                    <a:pt x="97" y="101"/>
                    <a:pt x="97" y="101"/>
                    <a:pt x="97" y="101"/>
                  </a:cubicBezTo>
                  <a:cubicBezTo>
                    <a:pt x="76" y="82"/>
                    <a:pt x="76" y="82"/>
                    <a:pt x="76" y="82"/>
                  </a:cubicBezTo>
                  <a:cubicBezTo>
                    <a:pt x="63" y="102"/>
                    <a:pt x="63" y="102"/>
                    <a:pt x="63" y="102"/>
                  </a:cubicBezTo>
                  <a:cubicBezTo>
                    <a:pt x="63" y="102"/>
                    <a:pt x="71" y="116"/>
                    <a:pt x="69" y="121"/>
                  </a:cubicBezTo>
                  <a:cubicBezTo>
                    <a:pt x="67" y="126"/>
                    <a:pt x="55" y="124"/>
                    <a:pt x="55" y="124"/>
                  </a:cubicBezTo>
                  <a:cubicBezTo>
                    <a:pt x="55" y="124"/>
                    <a:pt x="60" y="141"/>
                    <a:pt x="57" y="145"/>
                  </a:cubicBezTo>
                  <a:cubicBezTo>
                    <a:pt x="54" y="149"/>
                    <a:pt x="47" y="150"/>
                    <a:pt x="47" y="150"/>
                  </a:cubicBezTo>
                  <a:cubicBezTo>
                    <a:pt x="47" y="150"/>
                    <a:pt x="60" y="160"/>
                    <a:pt x="48" y="161"/>
                  </a:cubicBezTo>
                  <a:cubicBezTo>
                    <a:pt x="36" y="162"/>
                    <a:pt x="21" y="165"/>
                    <a:pt x="21" y="165"/>
                  </a:cubicBezTo>
                  <a:cubicBezTo>
                    <a:pt x="8" y="173"/>
                    <a:pt x="8" y="173"/>
                    <a:pt x="8" y="173"/>
                  </a:cubicBezTo>
                  <a:cubicBezTo>
                    <a:pt x="23" y="194"/>
                    <a:pt x="23" y="194"/>
                    <a:pt x="23" y="194"/>
                  </a:cubicBezTo>
                  <a:cubicBezTo>
                    <a:pt x="15" y="209"/>
                    <a:pt x="15" y="209"/>
                    <a:pt x="15" y="209"/>
                  </a:cubicBezTo>
                  <a:lnTo>
                    <a:pt x="0" y="209"/>
                  </a:ln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93" name="Freeform 116"/>
            <p:cNvSpPr>
              <a:spLocks/>
            </p:cNvSpPr>
            <p:nvPr/>
          </p:nvSpPr>
          <p:spPr bwMode="auto">
            <a:xfrm>
              <a:off x="3948113" y="3270648"/>
              <a:ext cx="122635" cy="134540"/>
            </a:xfrm>
            <a:custGeom>
              <a:avLst/>
              <a:gdLst>
                <a:gd name="T0" fmla="*/ 2147483647 w 291"/>
                <a:gd name="T1" fmla="*/ 2147483647 h 343"/>
                <a:gd name="T2" fmla="*/ 2147483647 w 291"/>
                <a:gd name="T3" fmla="*/ 2147483647 h 343"/>
                <a:gd name="T4" fmla="*/ 2147483647 w 291"/>
                <a:gd name="T5" fmla="*/ 2147483647 h 343"/>
                <a:gd name="T6" fmla="*/ 2147483647 w 291"/>
                <a:gd name="T7" fmla="*/ 2147483647 h 343"/>
                <a:gd name="T8" fmla="*/ 2147483647 w 291"/>
                <a:gd name="T9" fmla="*/ 2147483647 h 343"/>
                <a:gd name="T10" fmla="*/ 2147483647 w 291"/>
                <a:gd name="T11" fmla="*/ 2147483647 h 343"/>
                <a:gd name="T12" fmla="*/ 2147483647 w 291"/>
                <a:gd name="T13" fmla="*/ 2147483647 h 343"/>
                <a:gd name="T14" fmla="*/ 2147483647 w 291"/>
                <a:gd name="T15" fmla="*/ 2147483647 h 343"/>
                <a:gd name="T16" fmla="*/ 2147483647 w 291"/>
                <a:gd name="T17" fmla="*/ 2147483647 h 343"/>
                <a:gd name="T18" fmla="*/ 2147483647 w 291"/>
                <a:gd name="T19" fmla="*/ 2147483647 h 343"/>
                <a:gd name="T20" fmla="*/ 2147483647 w 291"/>
                <a:gd name="T21" fmla="*/ 2147483647 h 343"/>
                <a:gd name="T22" fmla="*/ 2147483647 w 291"/>
                <a:gd name="T23" fmla="*/ 2147483647 h 343"/>
                <a:gd name="T24" fmla="*/ 2147483647 w 291"/>
                <a:gd name="T25" fmla="*/ 2147483647 h 343"/>
                <a:gd name="T26" fmla="*/ 2147483647 w 291"/>
                <a:gd name="T27" fmla="*/ 2147483647 h 343"/>
                <a:gd name="T28" fmla="*/ 2147483647 w 291"/>
                <a:gd name="T29" fmla="*/ 2147483647 h 343"/>
                <a:gd name="T30" fmla="*/ 2147483647 w 291"/>
                <a:gd name="T31" fmla="*/ 2147483647 h 343"/>
                <a:gd name="T32" fmla="*/ 2147483647 w 291"/>
                <a:gd name="T33" fmla="*/ 2147483647 h 343"/>
                <a:gd name="T34" fmla="*/ 2147483647 w 291"/>
                <a:gd name="T35" fmla="*/ 0 h 343"/>
                <a:gd name="T36" fmla="*/ 2147483647 w 291"/>
                <a:gd name="T37" fmla="*/ 2147483647 h 343"/>
                <a:gd name="T38" fmla="*/ 2147483647 w 291"/>
                <a:gd name="T39" fmla="*/ 2147483647 h 343"/>
                <a:gd name="T40" fmla="*/ 2147483647 w 291"/>
                <a:gd name="T41" fmla="*/ 2147483647 h 343"/>
                <a:gd name="T42" fmla="*/ 2147483647 w 291"/>
                <a:gd name="T43" fmla="*/ 2147483647 h 343"/>
                <a:gd name="T44" fmla="*/ 2147483647 w 291"/>
                <a:gd name="T45" fmla="*/ 2147483647 h 343"/>
                <a:gd name="T46" fmla="*/ 2147483647 w 291"/>
                <a:gd name="T47" fmla="*/ 2147483647 h 343"/>
                <a:gd name="T48" fmla="*/ 2147483647 w 291"/>
                <a:gd name="T49" fmla="*/ 2147483647 h 343"/>
                <a:gd name="T50" fmla="*/ 2147483647 w 291"/>
                <a:gd name="T51" fmla="*/ 2147483647 h 343"/>
                <a:gd name="T52" fmla="*/ 2147483647 w 291"/>
                <a:gd name="T53" fmla="*/ 2147483647 h 343"/>
                <a:gd name="T54" fmla="*/ 2147483647 w 291"/>
                <a:gd name="T55" fmla="*/ 2147483647 h 343"/>
                <a:gd name="T56" fmla="*/ 2147483647 w 291"/>
                <a:gd name="T57" fmla="*/ 2147483647 h 343"/>
                <a:gd name="T58" fmla="*/ 2147483647 w 291"/>
                <a:gd name="T59" fmla="*/ 2147483647 h 343"/>
                <a:gd name="T60" fmla="*/ 2147483647 w 291"/>
                <a:gd name="T61" fmla="*/ 2147483647 h 343"/>
                <a:gd name="T62" fmla="*/ 2147483647 w 291"/>
                <a:gd name="T63" fmla="*/ 2147483647 h 343"/>
                <a:gd name="T64" fmla="*/ 2147483647 w 291"/>
                <a:gd name="T65" fmla="*/ 2147483647 h 343"/>
                <a:gd name="T66" fmla="*/ 2147483647 w 291"/>
                <a:gd name="T67" fmla="*/ 2147483647 h 343"/>
                <a:gd name="T68" fmla="*/ 2147483647 w 291"/>
                <a:gd name="T69" fmla="*/ 2147483647 h 343"/>
                <a:gd name="T70" fmla="*/ 2147483647 w 291"/>
                <a:gd name="T71" fmla="*/ 2147483647 h 343"/>
                <a:gd name="T72" fmla="*/ 2147483647 w 291"/>
                <a:gd name="T73" fmla="*/ 2147483647 h 343"/>
                <a:gd name="T74" fmla="*/ 2147483647 w 291"/>
                <a:gd name="T75" fmla="*/ 2147483647 h 343"/>
                <a:gd name="T76" fmla="*/ 2147483647 w 291"/>
                <a:gd name="T77" fmla="*/ 2147483647 h 343"/>
                <a:gd name="T78" fmla="*/ 2147483647 w 291"/>
                <a:gd name="T79" fmla="*/ 2147483647 h 343"/>
                <a:gd name="T80" fmla="*/ 2147483647 w 291"/>
                <a:gd name="T81" fmla="*/ 2147483647 h 343"/>
                <a:gd name="T82" fmla="*/ 2147483647 w 291"/>
                <a:gd name="T83" fmla="*/ 2147483647 h 343"/>
                <a:gd name="T84" fmla="*/ 2147483647 w 291"/>
                <a:gd name="T85" fmla="*/ 2147483647 h 343"/>
                <a:gd name="T86" fmla="*/ 2147483647 w 291"/>
                <a:gd name="T87" fmla="*/ 2147483647 h 343"/>
                <a:gd name="T88" fmla="*/ 2147483647 w 291"/>
                <a:gd name="T89" fmla="*/ 2147483647 h 343"/>
                <a:gd name="T90" fmla="*/ 2147483647 w 291"/>
                <a:gd name="T91" fmla="*/ 2147483647 h 343"/>
                <a:gd name="T92" fmla="*/ 2147483647 w 291"/>
                <a:gd name="T93" fmla="*/ 2147483647 h 343"/>
                <a:gd name="T94" fmla="*/ 2147483647 w 291"/>
                <a:gd name="T95" fmla="*/ 2147483647 h 343"/>
                <a:gd name="T96" fmla="*/ 2147483647 w 291"/>
                <a:gd name="T97" fmla="*/ 2147483647 h 343"/>
                <a:gd name="T98" fmla="*/ 2147483647 w 291"/>
                <a:gd name="T99" fmla="*/ 2147483647 h 343"/>
                <a:gd name="T100" fmla="*/ 2147483647 w 291"/>
                <a:gd name="T101" fmla="*/ 2147483647 h 343"/>
                <a:gd name="T102" fmla="*/ 2147483647 w 291"/>
                <a:gd name="T103" fmla="*/ 2147483647 h 343"/>
                <a:gd name="T104" fmla="*/ 2147483647 w 291"/>
                <a:gd name="T105" fmla="*/ 2147483647 h 343"/>
                <a:gd name="T106" fmla="*/ 2147483647 w 291"/>
                <a:gd name="T107" fmla="*/ 2147483647 h 343"/>
                <a:gd name="T108" fmla="*/ 2147483647 w 291"/>
                <a:gd name="T109" fmla="*/ 2147483647 h 343"/>
                <a:gd name="T110" fmla="*/ 2147483647 w 291"/>
                <a:gd name="T111" fmla="*/ 2147483647 h 343"/>
                <a:gd name="T112" fmla="*/ 2147483647 w 291"/>
                <a:gd name="T113" fmla="*/ 2147483647 h 343"/>
                <a:gd name="T114" fmla="*/ 2147483647 w 291"/>
                <a:gd name="T115" fmla="*/ 2147483647 h 343"/>
                <a:gd name="T116" fmla="*/ 2147483647 w 291"/>
                <a:gd name="T117" fmla="*/ 2147483647 h 343"/>
                <a:gd name="T118" fmla="*/ 2147483647 w 291"/>
                <a:gd name="T119" fmla="*/ 2147483647 h 34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91"/>
                <a:gd name="T181" fmla="*/ 0 h 343"/>
                <a:gd name="T182" fmla="*/ 291 w 291"/>
                <a:gd name="T183" fmla="*/ 343 h 34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91" h="343">
                  <a:moveTo>
                    <a:pt x="266" y="269"/>
                  </a:moveTo>
                  <a:cubicBezTo>
                    <a:pt x="266" y="269"/>
                    <a:pt x="253" y="233"/>
                    <a:pt x="253" y="219"/>
                  </a:cubicBezTo>
                  <a:cubicBezTo>
                    <a:pt x="253" y="205"/>
                    <a:pt x="273" y="187"/>
                    <a:pt x="273" y="187"/>
                  </a:cubicBezTo>
                  <a:cubicBezTo>
                    <a:pt x="273" y="187"/>
                    <a:pt x="274" y="165"/>
                    <a:pt x="274" y="157"/>
                  </a:cubicBezTo>
                  <a:cubicBezTo>
                    <a:pt x="274" y="149"/>
                    <a:pt x="291" y="142"/>
                    <a:pt x="291" y="130"/>
                  </a:cubicBezTo>
                  <a:cubicBezTo>
                    <a:pt x="291" y="118"/>
                    <a:pt x="279" y="84"/>
                    <a:pt x="279" y="84"/>
                  </a:cubicBezTo>
                  <a:cubicBezTo>
                    <a:pt x="287" y="83"/>
                    <a:pt x="287" y="83"/>
                    <a:pt x="287" y="83"/>
                  </a:cubicBezTo>
                  <a:cubicBezTo>
                    <a:pt x="283" y="64"/>
                    <a:pt x="283" y="64"/>
                    <a:pt x="283" y="64"/>
                  </a:cubicBezTo>
                  <a:cubicBezTo>
                    <a:pt x="271" y="66"/>
                    <a:pt x="271" y="66"/>
                    <a:pt x="271" y="66"/>
                  </a:cubicBezTo>
                  <a:cubicBezTo>
                    <a:pt x="271" y="66"/>
                    <a:pt x="277" y="45"/>
                    <a:pt x="247" y="41"/>
                  </a:cubicBezTo>
                  <a:cubicBezTo>
                    <a:pt x="217" y="37"/>
                    <a:pt x="206" y="59"/>
                    <a:pt x="206" y="59"/>
                  </a:cubicBezTo>
                  <a:cubicBezTo>
                    <a:pt x="206" y="59"/>
                    <a:pt x="196" y="55"/>
                    <a:pt x="186" y="54"/>
                  </a:cubicBezTo>
                  <a:cubicBezTo>
                    <a:pt x="176" y="53"/>
                    <a:pt x="166" y="22"/>
                    <a:pt x="166" y="22"/>
                  </a:cubicBezTo>
                  <a:cubicBezTo>
                    <a:pt x="153" y="26"/>
                    <a:pt x="153" y="26"/>
                    <a:pt x="153" y="26"/>
                  </a:cubicBezTo>
                  <a:cubicBezTo>
                    <a:pt x="150" y="12"/>
                    <a:pt x="150" y="12"/>
                    <a:pt x="150" y="12"/>
                  </a:cubicBezTo>
                  <a:cubicBezTo>
                    <a:pt x="135" y="12"/>
                    <a:pt x="131" y="26"/>
                    <a:pt x="131" y="26"/>
                  </a:cubicBezTo>
                  <a:cubicBezTo>
                    <a:pt x="116" y="24"/>
                    <a:pt x="116" y="24"/>
                    <a:pt x="116" y="24"/>
                  </a:cubicBezTo>
                  <a:cubicBezTo>
                    <a:pt x="116" y="0"/>
                    <a:pt x="116" y="0"/>
                    <a:pt x="116" y="0"/>
                  </a:cubicBezTo>
                  <a:cubicBezTo>
                    <a:pt x="108" y="13"/>
                    <a:pt x="108" y="13"/>
                    <a:pt x="108" y="13"/>
                  </a:cubicBezTo>
                  <a:cubicBezTo>
                    <a:pt x="99" y="1"/>
                    <a:pt x="99" y="1"/>
                    <a:pt x="99" y="1"/>
                  </a:cubicBezTo>
                  <a:cubicBezTo>
                    <a:pt x="95" y="19"/>
                    <a:pt x="95" y="19"/>
                    <a:pt x="95" y="19"/>
                  </a:cubicBezTo>
                  <a:cubicBezTo>
                    <a:pt x="85" y="19"/>
                    <a:pt x="85" y="19"/>
                    <a:pt x="85" y="19"/>
                  </a:cubicBezTo>
                  <a:cubicBezTo>
                    <a:pt x="81" y="31"/>
                    <a:pt x="81" y="31"/>
                    <a:pt x="81" y="31"/>
                  </a:cubicBezTo>
                  <a:cubicBezTo>
                    <a:pt x="81" y="31"/>
                    <a:pt x="71" y="17"/>
                    <a:pt x="55" y="15"/>
                  </a:cubicBezTo>
                  <a:cubicBezTo>
                    <a:pt x="39" y="13"/>
                    <a:pt x="42" y="30"/>
                    <a:pt x="42" y="30"/>
                  </a:cubicBezTo>
                  <a:cubicBezTo>
                    <a:pt x="36" y="27"/>
                    <a:pt x="36" y="27"/>
                    <a:pt x="36" y="27"/>
                  </a:cubicBezTo>
                  <a:cubicBezTo>
                    <a:pt x="23" y="41"/>
                    <a:pt x="23" y="41"/>
                    <a:pt x="23" y="41"/>
                  </a:cubicBezTo>
                  <a:cubicBezTo>
                    <a:pt x="28" y="68"/>
                    <a:pt x="28" y="68"/>
                    <a:pt x="28" y="68"/>
                  </a:cubicBezTo>
                  <a:cubicBezTo>
                    <a:pt x="40" y="69"/>
                    <a:pt x="40" y="69"/>
                    <a:pt x="40" y="69"/>
                  </a:cubicBezTo>
                  <a:cubicBezTo>
                    <a:pt x="33" y="82"/>
                    <a:pt x="33" y="82"/>
                    <a:pt x="33" y="82"/>
                  </a:cubicBezTo>
                  <a:cubicBezTo>
                    <a:pt x="43" y="86"/>
                    <a:pt x="43" y="86"/>
                    <a:pt x="43" y="86"/>
                  </a:cubicBezTo>
                  <a:cubicBezTo>
                    <a:pt x="43" y="86"/>
                    <a:pt x="33" y="95"/>
                    <a:pt x="34" y="103"/>
                  </a:cubicBezTo>
                  <a:cubicBezTo>
                    <a:pt x="35" y="111"/>
                    <a:pt x="50" y="106"/>
                    <a:pt x="50" y="113"/>
                  </a:cubicBezTo>
                  <a:cubicBezTo>
                    <a:pt x="50" y="120"/>
                    <a:pt x="49" y="126"/>
                    <a:pt x="49" y="126"/>
                  </a:cubicBezTo>
                  <a:cubicBezTo>
                    <a:pt x="49" y="126"/>
                    <a:pt x="19" y="112"/>
                    <a:pt x="19" y="122"/>
                  </a:cubicBezTo>
                  <a:cubicBezTo>
                    <a:pt x="19" y="132"/>
                    <a:pt x="37" y="145"/>
                    <a:pt x="37" y="145"/>
                  </a:cubicBezTo>
                  <a:cubicBezTo>
                    <a:pt x="25" y="148"/>
                    <a:pt x="25" y="148"/>
                    <a:pt x="25" y="148"/>
                  </a:cubicBezTo>
                  <a:cubicBezTo>
                    <a:pt x="25" y="148"/>
                    <a:pt x="32" y="166"/>
                    <a:pt x="25" y="169"/>
                  </a:cubicBezTo>
                  <a:cubicBezTo>
                    <a:pt x="19" y="171"/>
                    <a:pt x="9" y="164"/>
                    <a:pt x="2" y="162"/>
                  </a:cubicBezTo>
                  <a:cubicBezTo>
                    <a:pt x="7" y="172"/>
                    <a:pt x="15" y="186"/>
                    <a:pt x="15" y="196"/>
                  </a:cubicBezTo>
                  <a:cubicBezTo>
                    <a:pt x="15" y="211"/>
                    <a:pt x="0" y="225"/>
                    <a:pt x="1" y="228"/>
                  </a:cubicBezTo>
                  <a:cubicBezTo>
                    <a:pt x="2" y="231"/>
                    <a:pt x="14" y="230"/>
                    <a:pt x="14" y="230"/>
                  </a:cubicBezTo>
                  <a:cubicBezTo>
                    <a:pt x="14" y="240"/>
                    <a:pt x="14" y="240"/>
                    <a:pt x="14" y="240"/>
                  </a:cubicBezTo>
                  <a:cubicBezTo>
                    <a:pt x="38" y="236"/>
                    <a:pt x="38" y="236"/>
                    <a:pt x="38" y="236"/>
                  </a:cubicBezTo>
                  <a:cubicBezTo>
                    <a:pt x="39" y="253"/>
                    <a:pt x="39" y="253"/>
                    <a:pt x="39" y="253"/>
                  </a:cubicBezTo>
                  <a:cubicBezTo>
                    <a:pt x="39" y="253"/>
                    <a:pt x="60" y="269"/>
                    <a:pt x="60" y="282"/>
                  </a:cubicBezTo>
                  <a:cubicBezTo>
                    <a:pt x="60" y="295"/>
                    <a:pt x="50" y="316"/>
                    <a:pt x="50" y="316"/>
                  </a:cubicBezTo>
                  <a:cubicBezTo>
                    <a:pt x="51" y="343"/>
                    <a:pt x="51" y="343"/>
                    <a:pt x="51" y="343"/>
                  </a:cubicBezTo>
                  <a:cubicBezTo>
                    <a:pt x="63" y="341"/>
                    <a:pt x="66" y="331"/>
                    <a:pt x="66" y="331"/>
                  </a:cubicBezTo>
                  <a:cubicBezTo>
                    <a:pt x="75" y="331"/>
                    <a:pt x="75" y="331"/>
                    <a:pt x="75" y="331"/>
                  </a:cubicBezTo>
                  <a:cubicBezTo>
                    <a:pt x="85" y="323"/>
                    <a:pt x="85" y="323"/>
                    <a:pt x="85" y="323"/>
                  </a:cubicBezTo>
                  <a:cubicBezTo>
                    <a:pt x="85" y="323"/>
                    <a:pt x="131" y="298"/>
                    <a:pt x="151" y="300"/>
                  </a:cubicBezTo>
                  <a:cubicBezTo>
                    <a:pt x="171" y="302"/>
                    <a:pt x="178" y="296"/>
                    <a:pt x="178" y="296"/>
                  </a:cubicBezTo>
                  <a:cubicBezTo>
                    <a:pt x="178" y="296"/>
                    <a:pt x="209" y="285"/>
                    <a:pt x="218" y="290"/>
                  </a:cubicBezTo>
                  <a:cubicBezTo>
                    <a:pt x="227" y="295"/>
                    <a:pt x="229" y="300"/>
                    <a:pt x="236" y="299"/>
                  </a:cubicBezTo>
                  <a:cubicBezTo>
                    <a:pt x="243" y="298"/>
                    <a:pt x="256" y="289"/>
                    <a:pt x="256" y="289"/>
                  </a:cubicBezTo>
                  <a:cubicBezTo>
                    <a:pt x="256" y="289"/>
                    <a:pt x="257" y="299"/>
                    <a:pt x="273" y="306"/>
                  </a:cubicBezTo>
                  <a:cubicBezTo>
                    <a:pt x="277" y="308"/>
                    <a:pt x="281" y="309"/>
                    <a:pt x="285" y="310"/>
                  </a:cubicBezTo>
                  <a:cubicBezTo>
                    <a:pt x="284" y="275"/>
                    <a:pt x="284" y="275"/>
                    <a:pt x="284" y="275"/>
                  </a:cubicBezTo>
                  <a:lnTo>
                    <a:pt x="266" y="269"/>
                  </a:ln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94" name="Freeform 117"/>
            <p:cNvSpPr>
              <a:spLocks/>
            </p:cNvSpPr>
            <p:nvPr/>
          </p:nvSpPr>
          <p:spPr bwMode="auto">
            <a:xfrm>
              <a:off x="4126706" y="3002757"/>
              <a:ext cx="310754" cy="246460"/>
            </a:xfrm>
            <a:custGeom>
              <a:avLst/>
              <a:gdLst>
                <a:gd name="T0" fmla="*/ 2147483647 w 741"/>
                <a:gd name="T1" fmla="*/ 2147483647 h 628"/>
                <a:gd name="T2" fmla="*/ 2147483647 w 741"/>
                <a:gd name="T3" fmla="*/ 2147483647 h 628"/>
                <a:gd name="T4" fmla="*/ 2147483647 w 741"/>
                <a:gd name="T5" fmla="*/ 2147483647 h 628"/>
                <a:gd name="T6" fmla="*/ 2147483647 w 741"/>
                <a:gd name="T7" fmla="*/ 2147483647 h 628"/>
                <a:gd name="T8" fmla="*/ 2147483647 w 741"/>
                <a:gd name="T9" fmla="*/ 2147483647 h 628"/>
                <a:gd name="T10" fmla="*/ 2147483647 w 741"/>
                <a:gd name="T11" fmla="*/ 2147483647 h 628"/>
                <a:gd name="T12" fmla="*/ 2147483647 w 741"/>
                <a:gd name="T13" fmla="*/ 2147483647 h 628"/>
                <a:gd name="T14" fmla="*/ 2147483647 w 741"/>
                <a:gd name="T15" fmla="*/ 2147483647 h 628"/>
                <a:gd name="T16" fmla="*/ 2147483647 w 741"/>
                <a:gd name="T17" fmla="*/ 2147483647 h 628"/>
                <a:gd name="T18" fmla="*/ 2147483647 w 741"/>
                <a:gd name="T19" fmla="*/ 2147483647 h 628"/>
                <a:gd name="T20" fmla="*/ 2147483647 w 741"/>
                <a:gd name="T21" fmla="*/ 2147483647 h 628"/>
                <a:gd name="T22" fmla="*/ 2147483647 w 741"/>
                <a:gd name="T23" fmla="*/ 2147483647 h 628"/>
                <a:gd name="T24" fmla="*/ 2147483647 w 741"/>
                <a:gd name="T25" fmla="*/ 2147483647 h 628"/>
                <a:gd name="T26" fmla="*/ 2147483647 w 741"/>
                <a:gd name="T27" fmla="*/ 2147483647 h 628"/>
                <a:gd name="T28" fmla="*/ 2147483647 w 741"/>
                <a:gd name="T29" fmla="*/ 2147483647 h 628"/>
                <a:gd name="T30" fmla="*/ 2147483647 w 741"/>
                <a:gd name="T31" fmla="*/ 2147483647 h 628"/>
                <a:gd name="T32" fmla="*/ 2147483647 w 741"/>
                <a:gd name="T33" fmla="*/ 2147483647 h 628"/>
                <a:gd name="T34" fmla="*/ 2147483647 w 741"/>
                <a:gd name="T35" fmla="*/ 2147483647 h 628"/>
                <a:gd name="T36" fmla="*/ 2147483647 w 741"/>
                <a:gd name="T37" fmla="*/ 2147483647 h 628"/>
                <a:gd name="T38" fmla="*/ 2147483647 w 741"/>
                <a:gd name="T39" fmla="*/ 2147483647 h 628"/>
                <a:gd name="T40" fmla="*/ 2147483647 w 741"/>
                <a:gd name="T41" fmla="*/ 2147483647 h 628"/>
                <a:gd name="T42" fmla="*/ 2147483647 w 741"/>
                <a:gd name="T43" fmla="*/ 2147483647 h 628"/>
                <a:gd name="T44" fmla="*/ 2147483647 w 741"/>
                <a:gd name="T45" fmla="*/ 2147483647 h 628"/>
                <a:gd name="T46" fmla="*/ 2147483647 w 741"/>
                <a:gd name="T47" fmla="*/ 0 h 628"/>
                <a:gd name="T48" fmla="*/ 2147483647 w 741"/>
                <a:gd name="T49" fmla="*/ 2147483647 h 628"/>
                <a:gd name="T50" fmla="*/ 2147483647 w 741"/>
                <a:gd name="T51" fmla="*/ 2147483647 h 628"/>
                <a:gd name="T52" fmla="*/ 2147483647 w 741"/>
                <a:gd name="T53" fmla="*/ 2147483647 h 628"/>
                <a:gd name="T54" fmla="*/ 2147483647 w 741"/>
                <a:gd name="T55" fmla="*/ 2147483647 h 628"/>
                <a:gd name="T56" fmla="*/ 2147483647 w 741"/>
                <a:gd name="T57" fmla="*/ 2147483647 h 628"/>
                <a:gd name="T58" fmla="*/ 2147483647 w 741"/>
                <a:gd name="T59" fmla="*/ 2147483647 h 628"/>
                <a:gd name="T60" fmla="*/ 2147483647 w 741"/>
                <a:gd name="T61" fmla="*/ 2147483647 h 628"/>
                <a:gd name="T62" fmla="*/ 2147483647 w 741"/>
                <a:gd name="T63" fmla="*/ 2147483647 h 62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41"/>
                <a:gd name="T97" fmla="*/ 0 h 628"/>
                <a:gd name="T98" fmla="*/ 741 w 741"/>
                <a:gd name="T99" fmla="*/ 628 h 62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41" h="628">
                  <a:moveTo>
                    <a:pt x="35" y="531"/>
                  </a:moveTo>
                  <a:cubicBezTo>
                    <a:pt x="36" y="540"/>
                    <a:pt x="36" y="540"/>
                    <a:pt x="36" y="540"/>
                  </a:cubicBezTo>
                  <a:cubicBezTo>
                    <a:pt x="46" y="541"/>
                    <a:pt x="46" y="541"/>
                    <a:pt x="46" y="541"/>
                  </a:cubicBezTo>
                  <a:cubicBezTo>
                    <a:pt x="46" y="541"/>
                    <a:pt x="31" y="552"/>
                    <a:pt x="34" y="557"/>
                  </a:cubicBezTo>
                  <a:cubicBezTo>
                    <a:pt x="37" y="562"/>
                    <a:pt x="56" y="584"/>
                    <a:pt x="68" y="584"/>
                  </a:cubicBezTo>
                  <a:cubicBezTo>
                    <a:pt x="80" y="584"/>
                    <a:pt x="79" y="575"/>
                    <a:pt x="88" y="579"/>
                  </a:cubicBezTo>
                  <a:cubicBezTo>
                    <a:pt x="97" y="583"/>
                    <a:pt x="99" y="593"/>
                    <a:pt x="99" y="593"/>
                  </a:cubicBezTo>
                  <a:cubicBezTo>
                    <a:pt x="84" y="598"/>
                    <a:pt x="84" y="598"/>
                    <a:pt x="84" y="598"/>
                  </a:cubicBezTo>
                  <a:cubicBezTo>
                    <a:pt x="99" y="620"/>
                    <a:pt x="99" y="620"/>
                    <a:pt x="99" y="620"/>
                  </a:cubicBezTo>
                  <a:cubicBezTo>
                    <a:pt x="102" y="604"/>
                    <a:pt x="102" y="604"/>
                    <a:pt x="102" y="604"/>
                  </a:cubicBezTo>
                  <a:cubicBezTo>
                    <a:pt x="119" y="597"/>
                    <a:pt x="119" y="597"/>
                    <a:pt x="119" y="597"/>
                  </a:cubicBezTo>
                  <a:cubicBezTo>
                    <a:pt x="119" y="597"/>
                    <a:pt x="136" y="616"/>
                    <a:pt x="141" y="619"/>
                  </a:cubicBezTo>
                  <a:cubicBezTo>
                    <a:pt x="146" y="622"/>
                    <a:pt x="162" y="628"/>
                    <a:pt x="162" y="628"/>
                  </a:cubicBezTo>
                  <a:cubicBezTo>
                    <a:pt x="159" y="594"/>
                    <a:pt x="159" y="594"/>
                    <a:pt x="159" y="594"/>
                  </a:cubicBezTo>
                  <a:cubicBezTo>
                    <a:pt x="159" y="594"/>
                    <a:pt x="181" y="583"/>
                    <a:pt x="182" y="568"/>
                  </a:cubicBezTo>
                  <a:cubicBezTo>
                    <a:pt x="183" y="553"/>
                    <a:pt x="183" y="542"/>
                    <a:pt x="183" y="542"/>
                  </a:cubicBezTo>
                  <a:cubicBezTo>
                    <a:pt x="202" y="525"/>
                    <a:pt x="202" y="525"/>
                    <a:pt x="202" y="525"/>
                  </a:cubicBezTo>
                  <a:cubicBezTo>
                    <a:pt x="236" y="526"/>
                    <a:pt x="236" y="526"/>
                    <a:pt x="236" y="526"/>
                  </a:cubicBezTo>
                  <a:cubicBezTo>
                    <a:pt x="236" y="526"/>
                    <a:pt x="235" y="520"/>
                    <a:pt x="249" y="519"/>
                  </a:cubicBezTo>
                  <a:cubicBezTo>
                    <a:pt x="263" y="518"/>
                    <a:pt x="262" y="528"/>
                    <a:pt x="269" y="529"/>
                  </a:cubicBezTo>
                  <a:cubicBezTo>
                    <a:pt x="276" y="530"/>
                    <a:pt x="288" y="530"/>
                    <a:pt x="288" y="530"/>
                  </a:cubicBezTo>
                  <a:cubicBezTo>
                    <a:pt x="305" y="544"/>
                    <a:pt x="305" y="544"/>
                    <a:pt x="305" y="544"/>
                  </a:cubicBezTo>
                  <a:cubicBezTo>
                    <a:pt x="305" y="544"/>
                    <a:pt x="310" y="566"/>
                    <a:pt x="319" y="565"/>
                  </a:cubicBezTo>
                  <a:cubicBezTo>
                    <a:pt x="328" y="564"/>
                    <a:pt x="352" y="544"/>
                    <a:pt x="364" y="544"/>
                  </a:cubicBezTo>
                  <a:cubicBezTo>
                    <a:pt x="376" y="544"/>
                    <a:pt x="388" y="572"/>
                    <a:pt x="407" y="573"/>
                  </a:cubicBezTo>
                  <a:cubicBezTo>
                    <a:pt x="426" y="574"/>
                    <a:pt x="442" y="578"/>
                    <a:pt x="442" y="578"/>
                  </a:cubicBezTo>
                  <a:cubicBezTo>
                    <a:pt x="442" y="578"/>
                    <a:pt x="454" y="543"/>
                    <a:pt x="496" y="543"/>
                  </a:cubicBezTo>
                  <a:cubicBezTo>
                    <a:pt x="538" y="543"/>
                    <a:pt x="554" y="557"/>
                    <a:pt x="554" y="557"/>
                  </a:cubicBezTo>
                  <a:cubicBezTo>
                    <a:pt x="572" y="558"/>
                    <a:pt x="572" y="558"/>
                    <a:pt x="572" y="558"/>
                  </a:cubicBezTo>
                  <a:cubicBezTo>
                    <a:pt x="572" y="558"/>
                    <a:pt x="590" y="545"/>
                    <a:pt x="597" y="541"/>
                  </a:cubicBezTo>
                  <a:cubicBezTo>
                    <a:pt x="604" y="537"/>
                    <a:pt x="613" y="540"/>
                    <a:pt x="613" y="540"/>
                  </a:cubicBezTo>
                  <a:cubicBezTo>
                    <a:pt x="613" y="540"/>
                    <a:pt x="617" y="526"/>
                    <a:pt x="621" y="526"/>
                  </a:cubicBezTo>
                  <a:cubicBezTo>
                    <a:pt x="622" y="526"/>
                    <a:pt x="623" y="526"/>
                    <a:pt x="624" y="526"/>
                  </a:cubicBezTo>
                  <a:cubicBezTo>
                    <a:pt x="621" y="484"/>
                    <a:pt x="621" y="484"/>
                    <a:pt x="621" y="484"/>
                  </a:cubicBezTo>
                  <a:cubicBezTo>
                    <a:pt x="634" y="479"/>
                    <a:pt x="634" y="479"/>
                    <a:pt x="634" y="479"/>
                  </a:cubicBezTo>
                  <a:cubicBezTo>
                    <a:pt x="634" y="479"/>
                    <a:pt x="644" y="442"/>
                    <a:pt x="656" y="426"/>
                  </a:cubicBezTo>
                  <a:cubicBezTo>
                    <a:pt x="667" y="409"/>
                    <a:pt x="717" y="356"/>
                    <a:pt x="717" y="356"/>
                  </a:cubicBezTo>
                  <a:cubicBezTo>
                    <a:pt x="727" y="194"/>
                    <a:pt x="727" y="194"/>
                    <a:pt x="727" y="194"/>
                  </a:cubicBezTo>
                  <a:cubicBezTo>
                    <a:pt x="741" y="169"/>
                    <a:pt x="741" y="169"/>
                    <a:pt x="741" y="169"/>
                  </a:cubicBezTo>
                  <a:cubicBezTo>
                    <a:pt x="721" y="145"/>
                    <a:pt x="721" y="145"/>
                    <a:pt x="721" y="145"/>
                  </a:cubicBezTo>
                  <a:cubicBezTo>
                    <a:pt x="716" y="129"/>
                    <a:pt x="716" y="129"/>
                    <a:pt x="716" y="129"/>
                  </a:cubicBezTo>
                  <a:cubicBezTo>
                    <a:pt x="697" y="105"/>
                    <a:pt x="697" y="105"/>
                    <a:pt x="697" y="105"/>
                  </a:cubicBezTo>
                  <a:cubicBezTo>
                    <a:pt x="704" y="72"/>
                    <a:pt x="704" y="72"/>
                    <a:pt x="704" y="72"/>
                  </a:cubicBezTo>
                  <a:cubicBezTo>
                    <a:pt x="692" y="28"/>
                    <a:pt x="692" y="28"/>
                    <a:pt x="692" y="28"/>
                  </a:cubicBezTo>
                  <a:cubicBezTo>
                    <a:pt x="676" y="37"/>
                    <a:pt x="661" y="44"/>
                    <a:pt x="657" y="45"/>
                  </a:cubicBezTo>
                  <a:cubicBezTo>
                    <a:pt x="646" y="46"/>
                    <a:pt x="630" y="18"/>
                    <a:pt x="623" y="16"/>
                  </a:cubicBezTo>
                  <a:cubicBezTo>
                    <a:pt x="616" y="14"/>
                    <a:pt x="576" y="6"/>
                    <a:pt x="576" y="6"/>
                  </a:cubicBezTo>
                  <a:cubicBezTo>
                    <a:pt x="551" y="0"/>
                    <a:pt x="551" y="0"/>
                    <a:pt x="551" y="0"/>
                  </a:cubicBezTo>
                  <a:cubicBezTo>
                    <a:pt x="551" y="0"/>
                    <a:pt x="364" y="136"/>
                    <a:pt x="342" y="151"/>
                  </a:cubicBezTo>
                  <a:cubicBezTo>
                    <a:pt x="320" y="166"/>
                    <a:pt x="275" y="219"/>
                    <a:pt x="261" y="221"/>
                  </a:cubicBezTo>
                  <a:cubicBezTo>
                    <a:pt x="251" y="222"/>
                    <a:pt x="210" y="231"/>
                    <a:pt x="190" y="235"/>
                  </a:cubicBezTo>
                  <a:cubicBezTo>
                    <a:pt x="190" y="372"/>
                    <a:pt x="190" y="372"/>
                    <a:pt x="190" y="372"/>
                  </a:cubicBezTo>
                  <a:cubicBezTo>
                    <a:pt x="175" y="387"/>
                    <a:pt x="175" y="387"/>
                    <a:pt x="175" y="387"/>
                  </a:cubicBezTo>
                  <a:cubicBezTo>
                    <a:pt x="175" y="387"/>
                    <a:pt x="175" y="420"/>
                    <a:pt x="160" y="427"/>
                  </a:cubicBezTo>
                  <a:cubicBezTo>
                    <a:pt x="138" y="438"/>
                    <a:pt x="131" y="432"/>
                    <a:pt x="131" y="432"/>
                  </a:cubicBezTo>
                  <a:cubicBezTo>
                    <a:pt x="124" y="437"/>
                    <a:pt x="124" y="437"/>
                    <a:pt x="124" y="437"/>
                  </a:cubicBezTo>
                  <a:cubicBezTo>
                    <a:pt x="93" y="435"/>
                    <a:pt x="93" y="435"/>
                    <a:pt x="93" y="435"/>
                  </a:cubicBezTo>
                  <a:cubicBezTo>
                    <a:pt x="92" y="444"/>
                    <a:pt x="92" y="444"/>
                    <a:pt x="92" y="444"/>
                  </a:cubicBezTo>
                  <a:cubicBezTo>
                    <a:pt x="50" y="443"/>
                    <a:pt x="50" y="443"/>
                    <a:pt x="50" y="443"/>
                  </a:cubicBezTo>
                  <a:cubicBezTo>
                    <a:pt x="32" y="455"/>
                    <a:pt x="32" y="455"/>
                    <a:pt x="32" y="455"/>
                  </a:cubicBezTo>
                  <a:cubicBezTo>
                    <a:pt x="0" y="462"/>
                    <a:pt x="0" y="462"/>
                    <a:pt x="0" y="462"/>
                  </a:cubicBezTo>
                  <a:cubicBezTo>
                    <a:pt x="1" y="485"/>
                    <a:pt x="1" y="485"/>
                    <a:pt x="1" y="485"/>
                  </a:cubicBezTo>
                  <a:cubicBezTo>
                    <a:pt x="4" y="494"/>
                    <a:pt x="4" y="494"/>
                    <a:pt x="4" y="494"/>
                  </a:cubicBezTo>
                  <a:cubicBezTo>
                    <a:pt x="4" y="494"/>
                    <a:pt x="3" y="518"/>
                    <a:pt x="13" y="525"/>
                  </a:cubicBezTo>
                  <a:cubicBezTo>
                    <a:pt x="23" y="532"/>
                    <a:pt x="35" y="531"/>
                    <a:pt x="35" y="531"/>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95" name="Freeform 118"/>
            <p:cNvSpPr>
              <a:spLocks/>
            </p:cNvSpPr>
            <p:nvPr/>
          </p:nvSpPr>
          <p:spPr bwMode="auto">
            <a:xfrm>
              <a:off x="3945732" y="2717006"/>
              <a:ext cx="411956" cy="382191"/>
            </a:xfrm>
            <a:custGeom>
              <a:avLst/>
              <a:gdLst>
                <a:gd name="T0" fmla="*/ 2147483647 w 983"/>
                <a:gd name="T1" fmla="*/ 2147483647 h 981"/>
                <a:gd name="T2" fmla="*/ 2147483647 w 983"/>
                <a:gd name="T3" fmla="*/ 2147483647 h 981"/>
                <a:gd name="T4" fmla="*/ 2147483647 w 983"/>
                <a:gd name="T5" fmla="*/ 2147483647 h 981"/>
                <a:gd name="T6" fmla="*/ 2147483647 w 983"/>
                <a:gd name="T7" fmla="*/ 2147483647 h 981"/>
                <a:gd name="T8" fmla="*/ 2147483647 w 983"/>
                <a:gd name="T9" fmla="*/ 2147483647 h 981"/>
                <a:gd name="T10" fmla="*/ 2147483647 w 983"/>
                <a:gd name="T11" fmla="*/ 2147483647 h 981"/>
                <a:gd name="T12" fmla="*/ 2147483647 w 983"/>
                <a:gd name="T13" fmla="*/ 2147483647 h 981"/>
                <a:gd name="T14" fmla="*/ 2147483647 w 983"/>
                <a:gd name="T15" fmla="*/ 2147483647 h 981"/>
                <a:gd name="T16" fmla="*/ 2147483647 w 983"/>
                <a:gd name="T17" fmla="*/ 2147483647 h 981"/>
                <a:gd name="T18" fmla="*/ 2147483647 w 983"/>
                <a:gd name="T19" fmla="*/ 2147483647 h 981"/>
                <a:gd name="T20" fmla="*/ 2147483647 w 983"/>
                <a:gd name="T21" fmla="*/ 2147483647 h 981"/>
                <a:gd name="T22" fmla="*/ 2147483647 w 983"/>
                <a:gd name="T23" fmla="*/ 2147483647 h 981"/>
                <a:gd name="T24" fmla="*/ 2147483647 w 983"/>
                <a:gd name="T25" fmla="*/ 2147483647 h 981"/>
                <a:gd name="T26" fmla="*/ 2147483647 w 983"/>
                <a:gd name="T27" fmla="*/ 2147483647 h 981"/>
                <a:gd name="T28" fmla="*/ 2147483647 w 983"/>
                <a:gd name="T29" fmla="*/ 2147483647 h 981"/>
                <a:gd name="T30" fmla="*/ 2147483647 w 983"/>
                <a:gd name="T31" fmla="*/ 2147483647 h 981"/>
                <a:gd name="T32" fmla="*/ 2147483647 w 983"/>
                <a:gd name="T33" fmla="*/ 2147483647 h 981"/>
                <a:gd name="T34" fmla="*/ 2147483647 w 983"/>
                <a:gd name="T35" fmla="*/ 2147483647 h 981"/>
                <a:gd name="T36" fmla="*/ 2147483647 w 983"/>
                <a:gd name="T37" fmla="*/ 2147483647 h 981"/>
                <a:gd name="T38" fmla="*/ 2147483647 w 983"/>
                <a:gd name="T39" fmla="*/ 2147483647 h 981"/>
                <a:gd name="T40" fmla="*/ 2147483647 w 983"/>
                <a:gd name="T41" fmla="*/ 2147483647 h 981"/>
                <a:gd name="T42" fmla="*/ 2147483647 w 983"/>
                <a:gd name="T43" fmla="*/ 2147483647 h 981"/>
                <a:gd name="T44" fmla="*/ 2147483647 w 983"/>
                <a:gd name="T45" fmla="*/ 2147483647 h 981"/>
                <a:gd name="T46" fmla="*/ 2147483647 w 983"/>
                <a:gd name="T47" fmla="*/ 2147483647 h 981"/>
                <a:gd name="T48" fmla="*/ 2147483647 w 983"/>
                <a:gd name="T49" fmla="*/ 2147483647 h 981"/>
                <a:gd name="T50" fmla="*/ 2147483647 w 983"/>
                <a:gd name="T51" fmla="*/ 2147483647 h 981"/>
                <a:gd name="T52" fmla="*/ 2147483647 w 983"/>
                <a:gd name="T53" fmla="*/ 2147483647 h 981"/>
                <a:gd name="T54" fmla="*/ 2147483647 w 983"/>
                <a:gd name="T55" fmla="*/ 2147483647 h 981"/>
                <a:gd name="T56" fmla="*/ 2147483647 w 983"/>
                <a:gd name="T57" fmla="*/ 2147483647 h 981"/>
                <a:gd name="T58" fmla="*/ 2147483647 w 983"/>
                <a:gd name="T59" fmla="*/ 2147483647 h 981"/>
                <a:gd name="T60" fmla="*/ 2147483647 w 983"/>
                <a:gd name="T61" fmla="*/ 2147483647 h 981"/>
                <a:gd name="T62" fmla="*/ 2147483647 w 983"/>
                <a:gd name="T63" fmla="*/ 2147483647 h 981"/>
                <a:gd name="T64" fmla="*/ 2147483647 w 983"/>
                <a:gd name="T65" fmla="*/ 2147483647 h 981"/>
                <a:gd name="T66" fmla="*/ 2147483647 w 983"/>
                <a:gd name="T67" fmla="*/ 0 h 981"/>
                <a:gd name="T68" fmla="*/ 2147483647 w 983"/>
                <a:gd name="T69" fmla="*/ 2147483647 h 981"/>
                <a:gd name="T70" fmla="*/ 2147483647 w 983"/>
                <a:gd name="T71" fmla="*/ 2147483647 h 981"/>
                <a:gd name="T72" fmla="*/ 2147483647 w 983"/>
                <a:gd name="T73" fmla="*/ 2147483647 h 981"/>
                <a:gd name="T74" fmla="*/ 2147483647 w 983"/>
                <a:gd name="T75" fmla="*/ 2147483647 h 981"/>
                <a:gd name="T76" fmla="*/ 2147483647 w 983"/>
                <a:gd name="T77" fmla="*/ 2147483647 h 981"/>
                <a:gd name="T78" fmla="*/ 2147483647 w 983"/>
                <a:gd name="T79" fmla="*/ 2147483647 h 981"/>
                <a:gd name="T80" fmla="*/ 2147483647 w 983"/>
                <a:gd name="T81" fmla="*/ 2147483647 h 981"/>
                <a:gd name="T82" fmla="*/ 2147483647 w 983"/>
                <a:gd name="T83" fmla="*/ 2147483647 h 981"/>
                <a:gd name="T84" fmla="*/ 2147483647 w 983"/>
                <a:gd name="T85" fmla="*/ 2147483647 h 981"/>
                <a:gd name="T86" fmla="*/ 2147483647 w 983"/>
                <a:gd name="T87" fmla="*/ 2147483647 h 981"/>
                <a:gd name="T88" fmla="*/ 2147483647 w 983"/>
                <a:gd name="T89" fmla="*/ 2147483647 h 981"/>
                <a:gd name="T90" fmla="*/ 2147483647 w 983"/>
                <a:gd name="T91" fmla="*/ 2147483647 h 981"/>
                <a:gd name="T92" fmla="*/ 2147483647 w 983"/>
                <a:gd name="T93" fmla="*/ 2147483647 h 981"/>
                <a:gd name="T94" fmla="*/ 2147483647 w 983"/>
                <a:gd name="T95" fmla="*/ 2147483647 h 981"/>
                <a:gd name="T96" fmla="*/ 2147483647 w 983"/>
                <a:gd name="T97" fmla="*/ 2147483647 h 981"/>
                <a:gd name="T98" fmla="*/ 2147483647 w 983"/>
                <a:gd name="T99" fmla="*/ 2147483647 h 981"/>
                <a:gd name="T100" fmla="*/ 2147483647 w 983"/>
                <a:gd name="T101" fmla="*/ 2147483647 h 98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983"/>
                <a:gd name="T154" fmla="*/ 0 h 981"/>
                <a:gd name="T155" fmla="*/ 983 w 983"/>
                <a:gd name="T156" fmla="*/ 981 h 98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983" h="981">
                  <a:moveTo>
                    <a:pt x="242" y="356"/>
                  </a:moveTo>
                  <a:cubicBezTo>
                    <a:pt x="236" y="356"/>
                    <a:pt x="212" y="357"/>
                    <a:pt x="212" y="357"/>
                  </a:cubicBezTo>
                  <a:cubicBezTo>
                    <a:pt x="212" y="357"/>
                    <a:pt x="197" y="388"/>
                    <a:pt x="189" y="391"/>
                  </a:cubicBezTo>
                  <a:cubicBezTo>
                    <a:pt x="181" y="394"/>
                    <a:pt x="155" y="390"/>
                    <a:pt x="155" y="390"/>
                  </a:cubicBezTo>
                  <a:cubicBezTo>
                    <a:pt x="154" y="398"/>
                    <a:pt x="154" y="398"/>
                    <a:pt x="154" y="398"/>
                  </a:cubicBezTo>
                  <a:cubicBezTo>
                    <a:pt x="136" y="399"/>
                    <a:pt x="136" y="399"/>
                    <a:pt x="136" y="399"/>
                  </a:cubicBezTo>
                  <a:cubicBezTo>
                    <a:pt x="136" y="399"/>
                    <a:pt x="136" y="411"/>
                    <a:pt x="130" y="412"/>
                  </a:cubicBezTo>
                  <a:cubicBezTo>
                    <a:pt x="124" y="413"/>
                    <a:pt x="111" y="404"/>
                    <a:pt x="111" y="404"/>
                  </a:cubicBezTo>
                  <a:cubicBezTo>
                    <a:pt x="93" y="418"/>
                    <a:pt x="93" y="418"/>
                    <a:pt x="93" y="418"/>
                  </a:cubicBezTo>
                  <a:cubicBezTo>
                    <a:pt x="81" y="417"/>
                    <a:pt x="81" y="417"/>
                    <a:pt x="81" y="417"/>
                  </a:cubicBezTo>
                  <a:cubicBezTo>
                    <a:pt x="81" y="417"/>
                    <a:pt x="67" y="437"/>
                    <a:pt x="60" y="442"/>
                  </a:cubicBezTo>
                  <a:cubicBezTo>
                    <a:pt x="53" y="447"/>
                    <a:pt x="40" y="454"/>
                    <a:pt x="40" y="454"/>
                  </a:cubicBezTo>
                  <a:cubicBezTo>
                    <a:pt x="37" y="472"/>
                    <a:pt x="37" y="472"/>
                    <a:pt x="37" y="472"/>
                  </a:cubicBezTo>
                  <a:cubicBezTo>
                    <a:pt x="35" y="511"/>
                    <a:pt x="35" y="511"/>
                    <a:pt x="35" y="511"/>
                  </a:cubicBezTo>
                  <a:cubicBezTo>
                    <a:pt x="0" y="511"/>
                    <a:pt x="0" y="511"/>
                    <a:pt x="0" y="511"/>
                  </a:cubicBezTo>
                  <a:cubicBezTo>
                    <a:pt x="37" y="513"/>
                    <a:pt x="37" y="513"/>
                    <a:pt x="37" y="513"/>
                  </a:cubicBezTo>
                  <a:cubicBezTo>
                    <a:pt x="35" y="535"/>
                    <a:pt x="35" y="535"/>
                    <a:pt x="35" y="535"/>
                  </a:cubicBezTo>
                  <a:cubicBezTo>
                    <a:pt x="208" y="656"/>
                    <a:pt x="208" y="656"/>
                    <a:pt x="208" y="656"/>
                  </a:cubicBezTo>
                  <a:cubicBezTo>
                    <a:pt x="482" y="865"/>
                    <a:pt x="482" y="865"/>
                    <a:pt x="482" y="865"/>
                  </a:cubicBezTo>
                  <a:cubicBezTo>
                    <a:pt x="481" y="882"/>
                    <a:pt x="481" y="882"/>
                    <a:pt x="481" y="882"/>
                  </a:cubicBezTo>
                  <a:cubicBezTo>
                    <a:pt x="481" y="882"/>
                    <a:pt x="498" y="878"/>
                    <a:pt x="500" y="886"/>
                  </a:cubicBezTo>
                  <a:cubicBezTo>
                    <a:pt x="502" y="894"/>
                    <a:pt x="500" y="901"/>
                    <a:pt x="510" y="904"/>
                  </a:cubicBezTo>
                  <a:cubicBezTo>
                    <a:pt x="520" y="907"/>
                    <a:pt x="533" y="905"/>
                    <a:pt x="533" y="905"/>
                  </a:cubicBezTo>
                  <a:cubicBezTo>
                    <a:pt x="538" y="923"/>
                    <a:pt x="538" y="923"/>
                    <a:pt x="538" y="923"/>
                  </a:cubicBezTo>
                  <a:cubicBezTo>
                    <a:pt x="538" y="923"/>
                    <a:pt x="561" y="917"/>
                    <a:pt x="571" y="925"/>
                  </a:cubicBezTo>
                  <a:cubicBezTo>
                    <a:pt x="581" y="933"/>
                    <a:pt x="582" y="953"/>
                    <a:pt x="582" y="953"/>
                  </a:cubicBezTo>
                  <a:cubicBezTo>
                    <a:pt x="582" y="953"/>
                    <a:pt x="558" y="967"/>
                    <a:pt x="573" y="974"/>
                  </a:cubicBezTo>
                  <a:cubicBezTo>
                    <a:pt x="588" y="981"/>
                    <a:pt x="610" y="973"/>
                    <a:pt x="610" y="973"/>
                  </a:cubicBezTo>
                  <a:cubicBezTo>
                    <a:pt x="610" y="973"/>
                    <a:pt x="679" y="958"/>
                    <a:pt x="693" y="956"/>
                  </a:cubicBezTo>
                  <a:cubicBezTo>
                    <a:pt x="707" y="954"/>
                    <a:pt x="752" y="901"/>
                    <a:pt x="774" y="886"/>
                  </a:cubicBezTo>
                  <a:cubicBezTo>
                    <a:pt x="796" y="871"/>
                    <a:pt x="983" y="735"/>
                    <a:pt x="983" y="735"/>
                  </a:cubicBezTo>
                  <a:cubicBezTo>
                    <a:pt x="983" y="735"/>
                    <a:pt x="968" y="694"/>
                    <a:pt x="963" y="691"/>
                  </a:cubicBezTo>
                  <a:cubicBezTo>
                    <a:pt x="958" y="688"/>
                    <a:pt x="930" y="675"/>
                    <a:pt x="924" y="678"/>
                  </a:cubicBezTo>
                  <a:cubicBezTo>
                    <a:pt x="918" y="681"/>
                    <a:pt x="913" y="686"/>
                    <a:pt x="909" y="684"/>
                  </a:cubicBezTo>
                  <a:cubicBezTo>
                    <a:pt x="905" y="682"/>
                    <a:pt x="893" y="671"/>
                    <a:pt x="893" y="664"/>
                  </a:cubicBezTo>
                  <a:cubicBezTo>
                    <a:pt x="893" y="657"/>
                    <a:pt x="898" y="647"/>
                    <a:pt x="893" y="639"/>
                  </a:cubicBezTo>
                  <a:cubicBezTo>
                    <a:pt x="888" y="631"/>
                    <a:pt x="861" y="595"/>
                    <a:pt x="862" y="589"/>
                  </a:cubicBezTo>
                  <a:cubicBezTo>
                    <a:pt x="863" y="583"/>
                    <a:pt x="889" y="581"/>
                    <a:pt x="889" y="569"/>
                  </a:cubicBezTo>
                  <a:cubicBezTo>
                    <a:pt x="889" y="557"/>
                    <a:pt x="885" y="551"/>
                    <a:pt x="885" y="551"/>
                  </a:cubicBezTo>
                  <a:cubicBezTo>
                    <a:pt x="880" y="515"/>
                    <a:pt x="880" y="515"/>
                    <a:pt x="880" y="515"/>
                  </a:cubicBezTo>
                  <a:cubicBezTo>
                    <a:pt x="889" y="502"/>
                    <a:pt x="889" y="502"/>
                    <a:pt x="889" y="502"/>
                  </a:cubicBezTo>
                  <a:cubicBezTo>
                    <a:pt x="883" y="488"/>
                    <a:pt x="883" y="488"/>
                    <a:pt x="883" y="488"/>
                  </a:cubicBezTo>
                  <a:cubicBezTo>
                    <a:pt x="883" y="488"/>
                    <a:pt x="892" y="458"/>
                    <a:pt x="891" y="448"/>
                  </a:cubicBezTo>
                  <a:cubicBezTo>
                    <a:pt x="890" y="438"/>
                    <a:pt x="863" y="387"/>
                    <a:pt x="862" y="381"/>
                  </a:cubicBezTo>
                  <a:cubicBezTo>
                    <a:pt x="862" y="378"/>
                    <a:pt x="866" y="376"/>
                    <a:pt x="870" y="373"/>
                  </a:cubicBezTo>
                  <a:cubicBezTo>
                    <a:pt x="870" y="373"/>
                    <a:pt x="870" y="373"/>
                    <a:pt x="870" y="373"/>
                  </a:cubicBezTo>
                  <a:cubicBezTo>
                    <a:pt x="864" y="350"/>
                    <a:pt x="849" y="288"/>
                    <a:pt x="849" y="277"/>
                  </a:cubicBezTo>
                  <a:cubicBezTo>
                    <a:pt x="849" y="264"/>
                    <a:pt x="817" y="252"/>
                    <a:pt x="817" y="252"/>
                  </a:cubicBezTo>
                  <a:cubicBezTo>
                    <a:pt x="817" y="252"/>
                    <a:pt x="817" y="234"/>
                    <a:pt x="816" y="226"/>
                  </a:cubicBezTo>
                  <a:cubicBezTo>
                    <a:pt x="815" y="218"/>
                    <a:pt x="789" y="213"/>
                    <a:pt x="789" y="213"/>
                  </a:cubicBezTo>
                  <a:cubicBezTo>
                    <a:pt x="789" y="194"/>
                    <a:pt x="789" y="194"/>
                    <a:pt x="789" y="194"/>
                  </a:cubicBezTo>
                  <a:cubicBezTo>
                    <a:pt x="782" y="194"/>
                    <a:pt x="782" y="194"/>
                    <a:pt x="782" y="194"/>
                  </a:cubicBezTo>
                  <a:cubicBezTo>
                    <a:pt x="782" y="194"/>
                    <a:pt x="782" y="181"/>
                    <a:pt x="782" y="171"/>
                  </a:cubicBezTo>
                  <a:cubicBezTo>
                    <a:pt x="782" y="161"/>
                    <a:pt x="798" y="148"/>
                    <a:pt x="798" y="148"/>
                  </a:cubicBezTo>
                  <a:cubicBezTo>
                    <a:pt x="812" y="137"/>
                    <a:pt x="812" y="137"/>
                    <a:pt x="812" y="137"/>
                  </a:cubicBezTo>
                  <a:cubicBezTo>
                    <a:pt x="812" y="137"/>
                    <a:pt x="819" y="115"/>
                    <a:pt x="820" y="105"/>
                  </a:cubicBezTo>
                  <a:cubicBezTo>
                    <a:pt x="821" y="95"/>
                    <a:pt x="819" y="83"/>
                    <a:pt x="815" y="76"/>
                  </a:cubicBezTo>
                  <a:cubicBezTo>
                    <a:pt x="811" y="69"/>
                    <a:pt x="820" y="38"/>
                    <a:pt x="820" y="38"/>
                  </a:cubicBezTo>
                  <a:cubicBezTo>
                    <a:pt x="807" y="34"/>
                    <a:pt x="807" y="34"/>
                    <a:pt x="807" y="34"/>
                  </a:cubicBezTo>
                  <a:cubicBezTo>
                    <a:pt x="835" y="21"/>
                    <a:pt x="835" y="21"/>
                    <a:pt x="835" y="21"/>
                  </a:cubicBezTo>
                  <a:cubicBezTo>
                    <a:pt x="835" y="11"/>
                    <a:pt x="835" y="11"/>
                    <a:pt x="835" y="11"/>
                  </a:cubicBezTo>
                  <a:cubicBezTo>
                    <a:pt x="826" y="11"/>
                    <a:pt x="815" y="10"/>
                    <a:pt x="815" y="10"/>
                  </a:cubicBezTo>
                  <a:cubicBezTo>
                    <a:pt x="806" y="15"/>
                    <a:pt x="806" y="15"/>
                    <a:pt x="806" y="15"/>
                  </a:cubicBezTo>
                  <a:cubicBezTo>
                    <a:pt x="779" y="3"/>
                    <a:pt x="779" y="3"/>
                    <a:pt x="779" y="3"/>
                  </a:cubicBezTo>
                  <a:cubicBezTo>
                    <a:pt x="769" y="5"/>
                    <a:pt x="769" y="5"/>
                    <a:pt x="769" y="5"/>
                  </a:cubicBezTo>
                  <a:cubicBezTo>
                    <a:pt x="769" y="14"/>
                    <a:pt x="769" y="14"/>
                    <a:pt x="769" y="14"/>
                  </a:cubicBezTo>
                  <a:cubicBezTo>
                    <a:pt x="744" y="12"/>
                    <a:pt x="744" y="12"/>
                    <a:pt x="744" y="12"/>
                  </a:cubicBezTo>
                  <a:cubicBezTo>
                    <a:pt x="728" y="0"/>
                    <a:pt x="728" y="0"/>
                    <a:pt x="728" y="0"/>
                  </a:cubicBezTo>
                  <a:cubicBezTo>
                    <a:pt x="724" y="19"/>
                    <a:pt x="724" y="19"/>
                    <a:pt x="724" y="19"/>
                  </a:cubicBezTo>
                  <a:cubicBezTo>
                    <a:pt x="704" y="14"/>
                    <a:pt x="704" y="14"/>
                    <a:pt x="704" y="14"/>
                  </a:cubicBezTo>
                  <a:cubicBezTo>
                    <a:pt x="686" y="29"/>
                    <a:pt x="686" y="29"/>
                    <a:pt x="686" y="29"/>
                  </a:cubicBezTo>
                  <a:cubicBezTo>
                    <a:pt x="686" y="29"/>
                    <a:pt x="662" y="17"/>
                    <a:pt x="631" y="18"/>
                  </a:cubicBezTo>
                  <a:cubicBezTo>
                    <a:pt x="600" y="19"/>
                    <a:pt x="599" y="26"/>
                    <a:pt x="585" y="27"/>
                  </a:cubicBezTo>
                  <a:cubicBezTo>
                    <a:pt x="571" y="28"/>
                    <a:pt x="545" y="27"/>
                    <a:pt x="545" y="27"/>
                  </a:cubicBezTo>
                  <a:cubicBezTo>
                    <a:pt x="542" y="34"/>
                    <a:pt x="542" y="34"/>
                    <a:pt x="542" y="34"/>
                  </a:cubicBezTo>
                  <a:cubicBezTo>
                    <a:pt x="503" y="33"/>
                    <a:pt x="503" y="33"/>
                    <a:pt x="503" y="33"/>
                  </a:cubicBezTo>
                  <a:cubicBezTo>
                    <a:pt x="503" y="33"/>
                    <a:pt x="456" y="43"/>
                    <a:pt x="455" y="51"/>
                  </a:cubicBezTo>
                  <a:cubicBezTo>
                    <a:pt x="454" y="59"/>
                    <a:pt x="446" y="72"/>
                    <a:pt x="446" y="72"/>
                  </a:cubicBezTo>
                  <a:cubicBezTo>
                    <a:pt x="446" y="72"/>
                    <a:pt x="396" y="74"/>
                    <a:pt x="394" y="83"/>
                  </a:cubicBezTo>
                  <a:cubicBezTo>
                    <a:pt x="392" y="92"/>
                    <a:pt x="370" y="113"/>
                    <a:pt x="355" y="113"/>
                  </a:cubicBezTo>
                  <a:cubicBezTo>
                    <a:pt x="353" y="113"/>
                    <a:pt x="351" y="113"/>
                    <a:pt x="349" y="112"/>
                  </a:cubicBezTo>
                  <a:cubicBezTo>
                    <a:pt x="349" y="112"/>
                    <a:pt x="349" y="112"/>
                    <a:pt x="349" y="112"/>
                  </a:cubicBezTo>
                  <a:cubicBezTo>
                    <a:pt x="350" y="116"/>
                    <a:pt x="354" y="125"/>
                    <a:pt x="364" y="129"/>
                  </a:cubicBezTo>
                  <a:cubicBezTo>
                    <a:pt x="364" y="130"/>
                    <a:pt x="360" y="141"/>
                    <a:pt x="360" y="141"/>
                  </a:cubicBezTo>
                  <a:cubicBezTo>
                    <a:pt x="368" y="141"/>
                    <a:pt x="368" y="141"/>
                    <a:pt x="368" y="141"/>
                  </a:cubicBezTo>
                  <a:cubicBezTo>
                    <a:pt x="365" y="186"/>
                    <a:pt x="365" y="186"/>
                    <a:pt x="365" y="186"/>
                  </a:cubicBezTo>
                  <a:cubicBezTo>
                    <a:pt x="371" y="197"/>
                    <a:pt x="371" y="197"/>
                    <a:pt x="371" y="197"/>
                  </a:cubicBezTo>
                  <a:cubicBezTo>
                    <a:pt x="364" y="218"/>
                    <a:pt x="364" y="218"/>
                    <a:pt x="364" y="218"/>
                  </a:cubicBezTo>
                  <a:cubicBezTo>
                    <a:pt x="378" y="218"/>
                    <a:pt x="378" y="218"/>
                    <a:pt x="378" y="218"/>
                  </a:cubicBezTo>
                  <a:cubicBezTo>
                    <a:pt x="375" y="238"/>
                    <a:pt x="375" y="238"/>
                    <a:pt x="375" y="238"/>
                  </a:cubicBezTo>
                  <a:cubicBezTo>
                    <a:pt x="393" y="250"/>
                    <a:pt x="393" y="250"/>
                    <a:pt x="393" y="250"/>
                  </a:cubicBezTo>
                  <a:cubicBezTo>
                    <a:pt x="393" y="250"/>
                    <a:pt x="384" y="256"/>
                    <a:pt x="382" y="259"/>
                  </a:cubicBezTo>
                  <a:cubicBezTo>
                    <a:pt x="380" y="262"/>
                    <a:pt x="381" y="269"/>
                    <a:pt x="381" y="269"/>
                  </a:cubicBezTo>
                  <a:cubicBezTo>
                    <a:pt x="343" y="274"/>
                    <a:pt x="343" y="274"/>
                    <a:pt x="343" y="274"/>
                  </a:cubicBezTo>
                  <a:cubicBezTo>
                    <a:pt x="343" y="274"/>
                    <a:pt x="333" y="268"/>
                    <a:pt x="329" y="268"/>
                  </a:cubicBezTo>
                  <a:cubicBezTo>
                    <a:pt x="325" y="268"/>
                    <a:pt x="321" y="275"/>
                    <a:pt x="321" y="275"/>
                  </a:cubicBezTo>
                  <a:cubicBezTo>
                    <a:pt x="321" y="275"/>
                    <a:pt x="313" y="270"/>
                    <a:pt x="308" y="273"/>
                  </a:cubicBezTo>
                  <a:cubicBezTo>
                    <a:pt x="303" y="276"/>
                    <a:pt x="310" y="283"/>
                    <a:pt x="303" y="288"/>
                  </a:cubicBezTo>
                  <a:cubicBezTo>
                    <a:pt x="296" y="293"/>
                    <a:pt x="274" y="287"/>
                    <a:pt x="266" y="294"/>
                  </a:cubicBezTo>
                  <a:cubicBezTo>
                    <a:pt x="258" y="301"/>
                    <a:pt x="267" y="318"/>
                    <a:pt x="267" y="318"/>
                  </a:cubicBezTo>
                  <a:cubicBezTo>
                    <a:pt x="277" y="330"/>
                    <a:pt x="277" y="330"/>
                    <a:pt x="277" y="330"/>
                  </a:cubicBezTo>
                  <a:cubicBezTo>
                    <a:pt x="260" y="337"/>
                    <a:pt x="260" y="337"/>
                    <a:pt x="260" y="337"/>
                  </a:cubicBezTo>
                  <a:cubicBezTo>
                    <a:pt x="260" y="337"/>
                    <a:pt x="248" y="356"/>
                    <a:pt x="242" y="356"/>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96" name="Freeform 119"/>
            <p:cNvSpPr>
              <a:spLocks/>
            </p:cNvSpPr>
            <p:nvPr/>
          </p:nvSpPr>
          <p:spPr bwMode="auto">
            <a:xfrm>
              <a:off x="4306492" y="2800350"/>
              <a:ext cx="307181" cy="286941"/>
            </a:xfrm>
            <a:custGeom>
              <a:avLst/>
              <a:gdLst>
                <a:gd name="T0" fmla="*/ 2147483647 w 731"/>
                <a:gd name="T1" fmla="*/ 2147483647 h 737"/>
                <a:gd name="T2" fmla="*/ 2147483647 w 731"/>
                <a:gd name="T3" fmla="*/ 2147483647 h 737"/>
                <a:gd name="T4" fmla="*/ 2147483647 w 731"/>
                <a:gd name="T5" fmla="*/ 2147483647 h 737"/>
                <a:gd name="T6" fmla="*/ 2147483647 w 731"/>
                <a:gd name="T7" fmla="*/ 2147483647 h 737"/>
                <a:gd name="T8" fmla="*/ 2147483647 w 731"/>
                <a:gd name="T9" fmla="*/ 2147483647 h 737"/>
                <a:gd name="T10" fmla="*/ 2147483647 w 731"/>
                <a:gd name="T11" fmla="*/ 2147483647 h 737"/>
                <a:gd name="T12" fmla="*/ 2147483647 w 731"/>
                <a:gd name="T13" fmla="*/ 2147483647 h 737"/>
                <a:gd name="T14" fmla="*/ 2147483647 w 731"/>
                <a:gd name="T15" fmla="*/ 2147483647 h 737"/>
                <a:gd name="T16" fmla="*/ 2147483647 w 731"/>
                <a:gd name="T17" fmla="*/ 2147483647 h 737"/>
                <a:gd name="T18" fmla="*/ 2147483647 w 731"/>
                <a:gd name="T19" fmla="*/ 2147483647 h 737"/>
                <a:gd name="T20" fmla="*/ 2147483647 w 731"/>
                <a:gd name="T21" fmla="*/ 2147483647 h 737"/>
                <a:gd name="T22" fmla="*/ 2147483647 w 731"/>
                <a:gd name="T23" fmla="*/ 2147483647 h 737"/>
                <a:gd name="T24" fmla="*/ 2147483647 w 731"/>
                <a:gd name="T25" fmla="*/ 2147483647 h 737"/>
                <a:gd name="T26" fmla="*/ 2147483647 w 731"/>
                <a:gd name="T27" fmla="*/ 2147483647 h 737"/>
                <a:gd name="T28" fmla="*/ 2147483647 w 731"/>
                <a:gd name="T29" fmla="*/ 2147483647 h 737"/>
                <a:gd name="T30" fmla="*/ 2147483647 w 731"/>
                <a:gd name="T31" fmla="*/ 2147483647 h 737"/>
                <a:gd name="T32" fmla="*/ 2147483647 w 731"/>
                <a:gd name="T33" fmla="*/ 2147483647 h 737"/>
                <a:gd name="T34" fmla="*/ 2147483647 w 731"/>
                <a:gd name="T35" fmla="*/ 2147483647 h 737"/>
                <a:gd name="T36" fmla="*/ 2147483647 w 731"/>
                <a:gd name="T37" fmla="*/ 2147483647 h 737"/>
                <a:gd name="T38" fmla="*/ 2147483647 w 731"/>
                <a:gd name="T39" fmla="*/ 2147483647 h 737"/>
                <a:gd name="T40" fmla="*/ 2147483647 w 731"/>
                <a:gd name="T41" fmla="*/ 2147483647 h 737"/>
                <a:gd name="T42" fmla="*/ 2147483647 w 731"/>
                <a:gd name="T43" fmla="*/ 2147483647 h 737"/>
                <a:gd name="T44" fmla="*/ 2147483647 w 731"/>
                <a:gd name="T45" fmla="*/ 2147483647 h 737"/>
                <a:gd name="T46" fmla="*/ 2147483647 w 731"/>
                <a:gd name="T47" fmla="*/ 2147483647 h 737"/>
                <a:gd name="T48" fmla="*/ 2147483647 w 731"/>
                <a:gd name="T49" fmla="*/ 2147483647 h 737"/>
                <a:gd name="T50" fmla="*/ 2147483647 w 731"/>
                <a:gd name="T51" fmla="*/ 2147483647 h 737"/>
                <a:gd name="T52" fmla="*/ 2147483647 w 731"/>
                <a:gd name="T53" fmla="*/ 2147483647 h 737"/>
                <a:gd name="T54" fmla="*/ 2147483647 w 731"/>
                <a:gd name="T55" fmla="*/ 2147483647 h 737"/>
                <a:gd name="T56" fmla="*/ 2147483647 w 731"/>
                <a:gd name="T57" fmla="*/ 2147483647 h 737"/>
                <a:gd name="T58" fmla="*/ 2147483647 w 731"/>
                <a:gd name="T59" fmla="*/ 2147483647 h 737"/>
                <a:gd name="T60" fmla="*/ 2147483647 w 731"/>
                <a:gd name="T61" fmla="*/ 2147483647 h 737"/>
                <a:gd name="T62" fmla="*/ 2147483647 w 731"/>
                <a:gd name="T63" fmla="*/ 2147483647 h 737"/>
                <a:gd name="T64" fmla="*/ 2147483647 w 731"/>
                <a:gd name="T65" fmla="*/ 2147483647 h 737"/>
                <a:gd name="T66" fmla="*/ 2147483647 w 731"/>
                <a:gd name="T67" fmla="*/ 2147483647 h 737"/>
                <a:gd name="T68" fmla="*/ 2147483647 w 731"/>
                <a:gd name="T69" fmla="*/ 2147483647 h 737"/>
                <a:gd name="T70" fmla="*/ 2147483647 w 731"/>
                <a:gd name="T71" fmla="*/ 2147483647 h 737"/>
                <a:gd name="T72" fmla="*/ 2147483647 w 731"/>
                <a:gd name="T73" fmla="*/ 2147483647 h 737"/>
                <a:gd name="T74" fmla="*/ 2147483647 w 731"/>
                <a:gd name="T75" fmla="*/ 2147483647 h 737"/>
                <a:gd name="T76" fmla="*/ 2147483647 w 731"/>
                <a:gd name="T77" fmla="*/ 2147483647 h 737"/>
                <a:gd name="T78" fmla="*/ 2147483647 w 731"/>
                <a:gd name="T79" fmla="*/ 2147483647 h 737"/>
                <a:gd name="T80" fmla="*/ 2147483647 w 731"/>
                <a:gd name="T81" fmla="*/ 2147483647 h 737"/>
                <a:gd name="T82" fmla="*/ 2147483647 w 731"/>
                <a:gd name="T83" fmla="*/ 2147483647 h 737"/>
                <a:gd name="T84" fmla="*/ 2147483647 w 731"/>
                <a:gd name="T85" fmla="*/ 2147483647 h 737"/>
                <a:gd name="T86" fmla="*/ 2147483647 w 731"/>
                <a:gd name="T87" fmla="*/ 2147483647 h 737"/>
                <a:gd name="T88" fmla="*/ 2147483647 w 731"/>
                <a:gd name="T89" fmla="*/ 2147483647 h 737"/>
                <a:gd name="T90" fmla="*/ 2147483647 w 731"/>
                <a:gd name="T91" fmla="*/ 2147483647 h 737"/>
                <a:gd name="T92" fmla="*/ 2147483647 w 731"/>
                <a:gd name="T93" fmla="*/ 2147483647 h 737"/>
                <a:gd name="T94" fmla="*/ 2147483647 w 731"/>
                <a:gd name="T95" fmla="*/ 2147483647 h 737"/>
                <a:gd name="T96" fmla="*/ 2147483647 w 731"/>
                <a:gd name="T97" fmla="*/ 2147483647 h 737"/>
                <a:gd name="T98" fmla="*/ 2147483647 w 731"/>
                <a:gd name="T99" fmla="*/ 2147483647 h 737"/>
                <a:gd name="T100" fmla="*/ 2147483647 w 731"/>
                <a:gd name="T101" fmla="*/ 2147483647 h 737"/>
                <a:gd name="T102" fmla="*/ 2147483647 w 731"/>
                <a:gd name="T103" fmla="*/ 2147483647 h 737"/>
                <a:gd name="T104" fmla="*/ 2147483647 w 731"/>
                <a:gd name="T105" fmla="*/ 2147483647 h 737"/>
                <a:gd name="T106" fmla="*/ 2147483647 w 731"/>
                <a:gd name="T107" fmla="*/ 2147483647 h 737"/>
                <a:gd name="T108" fmla="*/ 2147483647 w 731"/>
                <a:gd name="T109" fmla="*/ 2147483647 h 737"/>
                <a:gd name="T110" fmla="*/ 2147483647 w 731"/>
                <a:gd name="T111" fmla="*/ 2147483647 h 737"/>
                <a:gd name="T112" fmla="*/ 2147483647 w 731"/>
                <a:gd name="T113" fmla="*/ 2147483647 h 737"/>
                <a:gd name="T114" fmla="*/ 2147483647 w 731"/>
                <a:gd name="T115" fmla="*/ 0 h 737"/>
                <a:gd name="T116" fmla="*/ 2147483647 w 731"/>
                <a:gd name="T117" fmla="*/ 2147483647 h 737"/>
                <a:gd name="T118" fmla="*/ 2147483647 w 731"/>
                <a:gd name="T119" fmla="*/ 2147483647 h 73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31"/>
                <a:gd name="T181" fmla="*/ 0 h 737"/>
                <a:gd name="T182" fmla="*/ 731 w 731"/>
                <a:gd name="T183" fmla="*/ 737 h 73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31" h="737">
                  <a:moveTo>
                    <a:pt x="104" y="37"/>
                  </a:moveTo>
                  <a:cubicBezTo>
                    <a:pt x="100" y="45"/>
                    <a:pt x="75" y="49"/>
                    <a:pt x="69" y="55"/>
                  </a:cubicBezTo>
                  <a:cubicBezTo>
                    <a:pt x="63" y="61"/>
                    <a:pt x="50" y="78"/>
                    <a:pt x="50" y="78"/>
                  </a:cubicBezTo>
                  <a:cubicBezTo>
                    <a:pt x="50" y="78"/>
                    <a:pt x="37" y="83"/>
                    <a:pt x="35" y="89"/>
                  </a:cubicBezTo>
                  <a:cubicBezTo>
                    <a:pt x="33" y="95"/>
                    <a:pt x="43" y="115"/>
                    <a:pt x="44" y="127"/>
                  </a:cubicBezTo>
                  <a:cubicBezTo>
                    <a:pt x="45" y="139"/>
                    <a:pt x="25" y="153"/>
                    <a:pt x="25" y="153"/>
                  </a:cubicBezTo>
                  <a:cubicBezTo>
                    <a:pt x="25" y="153"/>
                    <a:pt x="0" y="161"/>
                    <a:pt x="1" y="167"/>
                  </a:cubicBezTo>
                  <a:cubicBezTo>
                    <a:pt x="2" y="173"/>
                    <a:pt x="29" y="224"/>
                    <a:pt x="30" y="234"/>
                  </a:cubicBezTo>
                  <a:cubicBezTo>
                    <a:pt x="31" y="244"/>
                    <a:pt x="22" y="274"/>
                    <a:pt x="22" y="274"/>
                  </a:cubicBezTo>
                  <a:cubicBezTo>
                    <a:pt x="28" y="288"/>
                    <a:pt x="28" y="288"/>
                    <a:pt x="28" y="288"/>
                  </a:cubicBezTo>
                  <a:cubicBezTo>
                    <a:pt x="19" y="301"/>
                    <a:pt x="19" y="301"/>
                    <a:pt x="19" y="301"/>
                  </a:cubicBezTo>
                  <a:cubicBezTo>
                    <a:pt x="24" y="337"/>
                    <a:pt x="24" y="337"/>
                    <a:pt x="24" y="337"/>
                  </a:cubicBezTo>
                  <a:cubicBezTo>
                    <a:pt x="24" y="337"/>
                    <a:pt x="28" y="343"/>
                    <a:pt x="28" y="355"/>
                  </a:cubicBezTo>
                  <a:cubicBezTo>
                    <a:pt x="28" y="367"/>
                    <a:pt x="2" y="369"/>
                    <a:pt x="1" y="375"/>
                  </a:cubicBezTo>
                  <a:cubicBezTo>
                    <a:pt x="0" y="381"/>
                    <a:pt x="27" y="417"/>
                    <a:pt x="32" y="425"/>
                  </a:cubicBezTo>
                  <a:cubicBezTo>
                    <a:pt x="37" y="433"/>
                    <a:pt x="32" y="443"/>
                    <a:pt x="32" y="450"/>
                  </a:cubicBezTo>
                  <a:cubicBezTo>
                    <a:pt x="32" y="457"/>
                    <a:pt x="44" y="468"/>
                    <a:pt x="48" y="470"/>
                  </a:cubicBezTo>
                  <a:cubicBezTo>
                    <a:pt x="52" y="472"/>
                    <a:pt x="57" y="467"/>
                    <a:pt x="63" y="464"/>
                  </a:cubicBezTo>
                  <a:cubicBezTo>
                    <a:pt x="69" y="461"/>
                    <a:pt x="97" y="474"/>
                    <a:pt x="102" y="477"/>
                  </a:cubicBezTo>
                  <a:cubicBezTo>
                    <a:pt x="107" y="480"/>
                    <a:pt x="122" y="521"/>
                    <a:pt x="122" y="521"/>
                  </a:cubicBezTo>
                  <a:cubicBezTo>
                    <a:pt x="147" y="527"/>
                    <a:pt x="147" y="527"/>
                    <a:pt x="147" y="527"/>
                  </a:cubicBezTo>
                  <a:cubicBezTo>
                    <a:pt x="147" y="527"/>
                    <a:pt x="187" y="535"/>
                    <a:pt x="194" y="537"/>
                  </a:cubicBezTo>
                  <a:cubicBezTo>
                    <a:pt x="201" y="539"/>
                    <a:pt x="217" y="567"/>
                    <a:pt x="228" y="566"/>
                  </a:cubicBezTo>
                  <a:cubicBezTo>
                    <a:pt x="239" y="565"/>
                    <a:pt x="311" y="521"/>
                    <a:pt x="311" y="521"/>
                  </a:cubicBezTo>
                  <a:cubicBezTo>
                    <a:pt x="684" y="737"/>
                    <a:pt x="684" y="737"/>
                    <a:pt x="684" y="737"/>
                  </a:cubicBezTo>
                  <a:cubicBezTo>
                    <a:pt x="683" y="708"/>
                    <a:pt x="683" y="708"/>
                    <a:pt x="683" y="708"/>
                  </a:cubicBezTo>
                  <a:cubicBezTo>
                    <a:pt x="731" y="707"/>
                    <a:pt x="731" y="707"/>
                    <a:pt x="731" y="707"/>
                  </a:cubicBezTo>
                  <a:cubicBezTo>
                    <a:pt x="730" y="599"/>
                    <a:pt x="730" y="599"/>
                    <a:pt x="730" y="599"/>
                  </a:cubicBezTo>
                  <a:cubicBezTo>
                    <a:pt x="730" y="599"/>
                    <a:pt x="717" y="214"/>
                    <a:pt x="717" y="201"/>
                  </a:cubicBezTo>
                  <a:cubicBezTo>
                    <a:pt x="717" y="188"/>
                    <a:pt x="702" y="170"/>
                    <a:pt x="699" y="163"/>
                  </a:cubicBezTo>
                  <a:cubicBezTo>
                    <a:pt x="696" y="156"/>
                    <a:pt x="710" y="144"/>
                    <a:pt x="713" y="135"/>
                  </a:cubicBezTo>
                  <a:cubicBezTo>
                    <a:pt x="716" y="126"/>
                    <a:pt x="704" y="119"/>
                    <a:pt x="703" y="115"/>
                  </a:cubicBezTo>
                  <a:cubicBezTo>
                    <a:pt x="702" y="111"/>
                    <a:pt x="702" y="97"/>
                    <a:pt x="707" y="94"/>
                  </a:cubicBezTo>
                  <a:cubicBezTo>
                    <a:pt x="711" y="92"/>
                    <a:pt x="717" y="85"/>
                    <a:pt x="720" y="81"/>
                  </a:cubicBezTo>
                  <a:cubicBezTo>
                    <a:pt x="714" y="72"/>
                    <a:pt x="716" y="63"/>
                    <a:pt x="716" y="63"/>
                  </a:cubicBezTo>
                  <a:cubicBezTo>
                    <a:pt x="701" y="68"/>
                    <a:pt x="701" y="68"/>
                    <a:pt x="701" y="68"/>
                  </a:cubicBezTo>
                  <a:cubicBezTo>
                    <a:pt x="694" y="59"/>
                    <a:pt x="694" y="59"/>
                    <a:pt x="694" y="59"/>
                  </a:cubicBezTo>
                  <a:cubicBezTo>
                    <a:pt x="694" y="59"/>
                    <a:pt x="689" y="67"/>
                    <a:pt x="682" y="67"/>
                  </a:cubicBezTo>
                  <a:cubicBezTo>
                    <a:pt x="675" y="67"/>
                    <a:pt x="667" y="50"/>
                    <a:pt x="658" y="50"/>
                  </a:cubicBezTo>
                  <a:cubicBezTo>
                    <a:pt x="649" y="50"/>
                    <a:pt x="639" y="57"/>
                    <a:pt x="628" y="49"/>
                  </a:cubicBezTo>
                  <a:cubicBezTo>
                    <a:pt x="617" y="41"/>
                    <a:pt x="626" y="32"/>
                    <a:pt x="617" y="28"/>
                  </a:cubicBezTo>
                  <a:cubicBezTo>
                    <a:pt x="608" y="24"/>
                    <a:pt x="590" y="23"/>
                    <a:pt x="590" y="23"/>
                  </a:cubicBezTo>
                  <a:cubicBezTo>
                    <a:pt x="590" y="23"/>
                    <a:pt x="569" y="15"/>
                    <a:pt x="561" y="15"/>
                  </a:cubicBezTo>
                  <a:cubicBezTo>
                    <a:pt x="553" y="15"/>
                    <a:pt x="553" y="23"/>
                    <a:pt x="553" y="23"/>
                  </a:cubicBezTo>
                  <a:cubicBezTo>
                    <a:pt x="553" y="23"/>
                    <a:pt x="523" y="21"/>
                    <a:pt x="510" y="31"/>
                  </a:cubicBezTo>
                  <a:cubicBezTo>
                    <a:pt x="497" y="41"/>
                    <a:pt x="480" y="54"/>
                    <a:pt x="480" y="70"/>
                  </a:cubicBezTo>
                  <a:cubicBezTo>
                    <a:pt x="480" y="86"/>
                    <a:pt x="496" y="105"/>
                    <a:pt x="496" y="114"/>
                  </a:cubicBezTo>
                  <a:cubicBezTo>
                    <a:pt x="496" y="123"/>
                    <a:pt x="475" y="152"/>
                    <a:pt x="463" y="154"/>
                  </a:cubicBezTo>
                  <a:cubicBezTo>
                    <a:pt x="451" y="156"/>
                    <a:pt x="433" y="159"/>
                    <a:pt x="419" y="144"/>
                  </a:cubicBezTo>
                  <a:cubicBezTo>
                    <a:pt x="405" y="129"/>
                    <a:pt x="366" y="106"/>
                    <a:pt x="351" y="105"/>
                  </a:cubicBezTo>
                  <a:cubicBezTo>
                    <a:pt x="336" y="104"/>
                    <a:pt x="302" y="113"/>
                    <a:pt x="289" y="97"/>
                  </a:cubicBezTo>
                  <a:cubicBezTo>
                    <a:pt x="276" y="81"/>
                    <a:pt x="280" y="69"/>
                    <a:pt x="271" y="53"/>
                  </a:cubicBezTo>
                  <a:cubicBezTo>
                    <a:pt x="262" y="37"/>
                    <a:pt x="244" y="40"/>
                    <a:pt x="244" y="40"/>
                  </a:cubicBezTo>
                  <a:cubicBezTo>
                    <a:pt x="244" y="40"/>
                    <a:pt x="220" y="22"/>
                    <a:pt x="212" y="21"/>
                  </a:cubicBezTo>
                  <a:cubicBezTo>
                    <a:pt x="204" y="20"/>
                    <a:pt x="180" y="19"/>
                    <a:pt x="173" y="20"/>
                  </a:cubicBezTo>
                  <a:cubicBezTo>
                    <a:pt x="166" y="21"/>
                    <a:pt x="154" y="28"/>
                    <a:pt x="143" y="24"/>
                  </a:cubicBezTo>
                  <a:cubicBezTo>
                    <a:pt x="132" y="20"/>
                    <a:pt x="112" y="4"/>
                    <a:pt x="107" y="3"/>
                  </a:cubicBezTo>
                  <a:cubicBezTo>
                    <a:pt x="104" y="2"/>
                    <a:pt x="100" y="1"/>
                    <a:pt x="96" y="0"/>
                  </a:cubicBezTo>
                  <a:cubicBezTo>
                    <a:pt x="93" y="27"/>
                    <a:pt x="93" y="27"/>
                    <a:pt x="93" y="27"/>
                  </a:cubicBezTo>
                  <a:cubicBezTo>
                    <a:pt x="93" y="27"/>
                    <a:pt x="108" y="29"/>
                    <a:pt x="104" y="37"/>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97" name="Freeform 120"/>
            <p:cNvSpPr>
              <a:spLocks noEditPoints="1"/>
            </p:cNvSpPr>
            <p:nvPr/>
          </p:nvSpPr>
          <p:spPr bwMode="auto">
            <a:xfrm>
              <a:off x="4351735" y="3586163"/>
              <a:ext cx="248840" cy="288131"/>
            </a:xfrm>
            <a:custGeom>
              <a:avLst/>
              <a:gdLst>
                <a:gd name="T0" fmla="*/ 2147483647 w 597"/>
                <a:gd name="T1" fmla="*/ 2147483647 h 735"/>
                <a:gd name="T2" fmla="*/ 2147483647 w 597"/>
                <a:gd name="T3" fmla="*/ 2147483647 h 735"/>
                <a:gd name="T4" fmla="*/ 2147483647 w 597"/>
                <a:gd name="T5" fmla="*/ 2147483647 h 735"/>
                <a:gd name="T6" fmla="*/ 2147483647 w 597"/>
                <a:gd name="T7" fmla="*/ 2147483647 h 735"/>
                <a:gd name="T8" fmla="*/ 2147483647 w 597"/>
                <a:gd name="T9" fmla="*/ 2147483647 h 735"/>
                <a:gd name="T10" fmla="*/ 2147483647 w 597"/>
                <a:gd name="T11" fmla="*/ 2147483647 h 735"/>
                <a:gd name="T12" fmla="*/ 2147483647 w 597"/>
                <a:gd name="T13" fmla="*/ 2147483647 h 735"/>
                <a:gd name="T14" fmla="*/ 2147483647 w 597"/>
                <a:gd name="T15" fmla="*/ 2147483647 h 735"/>
                <a:gd name="T16" fmla="*/ 2147483647 w 597"/>
                <a:gd name="T17" fmla="*/ 2147483647 h 735"/>
                <a:gd name="T18" fmla="*/ 2147483647 w 597"/>
                <a:gd name="T19" fmla="*/ 2147483647 h 735"/>
                <a:gd name="T20" fmla="*/ 2147483647 w 597"/>
                <a:gd name="T21" fmla="*/ 2147483647 h 735"/>
                <a:gd name="T22" fmla="*/ 2147483647 w 597"/>
                <a:gd name="T23" fmla="*/ 2147483647 h 735"/>
                <a:gd name="T24" fmla="*/ 2147483647 w 597"/>
                <a:gd name="T25" fmla="*/ 2147483647 h 735"/>
                <a:gd name="T26" fmla="*/ 2147483647 w 597"/>
                <a:gd name="T27" fmla="*/ 2147483647 h 735"/>
                <a:gd name="T28" fmla="*/ 2147483647 w 597"/>
                <a:gd name="T29" fmla="*/ 2147483647 h 735"/>
                <a:gd name="T30" fmla="*/ 2147483647 w 597"/>
                <a:gd name="T31" fmla="*/ 2147483647 h 735"/>
                <a:gd name="T32" fmla="*/ 2147483647 w 597"/>
                <a:gd name="T33" fmla="*/ 2147483647 h 735"/>
                <a:gd name="T34" fmla="*/ 2147483647 w 597"/>
                <a:gd name="T35" fmla="*/ 2147483647 h 735"/>
                <a:gd name="T36" fmla="*/ 2147483647 w 597"/>
                <a:gd name="T37" fmla="*/ 2147483647 h 735"/>
                <a:gd name="T38" fmla="*/ 2147483647 w 597"/>
                <a:gd name="T39" fmla="*/ 2147483647 h 735"/>
                <a:gd name="T40" fmla="*/ 2147483647 w 597"/>
                <a:gd name="T41" fmla="*/ 2147483647 h 735"/>
                <a:gd name="T42" fmla="*/ 2147483647 w 597"/>
                <a:gd name="T43" fmla="*/ 2147483647 h 735"/>
                <a:gd name="T44" fmla="*/ 2147483647 w 597"/>
                <a:gd name="T45" fmla="*/ 2147483647 h 735"/>
                <a:gd name="T46" fmla="*/ 2147483647 w 597"/>
                <a:gd name="T47" fmla="*/ 2147483647 h 735"/>
                <a:gd name="T48" fmla="*/ 2147483647 w 597"/>
                <a:gd name="T49" fmla="*/ 2147483647 h 735"/>
                <a:gd name="T50" fmla="*/ 2147483647 w 597"/>
                <a:gd name="T51" fmla="*/ 2147483647 h 735"/>
                <a:gd name="T52" fmla="*/ 2147483647 w 597"/>
                <a:gd name="T53" fmla="*/ 2147483647 h 735"/>
                <a:gd name="T54" fmla="*/ 2147483647 w 597"/>
                <a:gd name="T55" fmla="*/ 2147483647 h 735"/>
                <a:gd name="T56" fmla="*/ 2147483647 w 597"/>
                <a:gd name="T57" fmla="*/ 2147483647 h 735"/>
                <a:gd name="T58" fmla="*/ 2147483647 w 597"/>
                <a:gd name="T59" fmla="*/ 2147483647 h 735"/>
                <a:gd name="T60" fmla="*/ 2147483647 w 597"/>
                <a:gd name="T61" fmla="*/ 2147483647 h 735"/>
                <a:gd name="T62" fmla="*/ 2147483647 w 597"/>
                <a:gd name="T63" fmla="*/ 2147483647 h 735"/>
                <a:gd name="T64" fmla="*/ 2147483647 w 597"/>
                <a:gd name="T65" fmla="*/ 2147483647 h 735"/>
                <a:gd name="T66" fmla="*/ 2147483647 w 597"/>
                <a:gd name="T67" fmla="*/ 2147483647 h 735"/>
                <a:gd name="T68" fmla="*/ 2147483647 w 597"/>
                <a:gd name="T69" fmla="*/ 2147483647 h 735"/>
                <a:gd name="T70" fmla="*/ 2147483647 w 597"/>
                <a:gd name="T71" fmla="*/ 2147483647 h 735"/>
                <a:gd name="T72" fmla="*/ 2147483647 w 597"/>
                <a:gd name="T73" fmla="*/ 2147483647 h 735"/>
                <a:gd name="T74" fmla="*/ 2147483647 w 597"/>
                <a:gd name="T75" fmla="*/ 2147483647 h 735"/>
                <a:gd name="T76" fmla="*/ 2147483647 w 597"/>
                <a:gd name="T77" fmla="*/ 2147483647 h 735"/>
                <a:gd name="T78" fmla="*/ 2147483647 w 597"/>
                <a:gd name="T79" fmla="*/ 2147483647 h 735"/>
                <a:gd name="T80" fmla="*/ 2147483647 w 597"/>
                <a:gd name="T81" fmla="*/ 2147483647 h 735"/>
                <a:gd name="T82" fmla="*/ 2147483647 w 597"/>
                <a:gd name="T83" fmla="*/ 2147483647 h 735"/>
                <a:gd name="T84" fmla="*/ 2147483647 w 597"/>
                <a:gd name="T85" fmla="*/ 2147483647 h 735"/>
                <a:gd name="T86" fmla="*/ 2147483647 w 597"/>
                <a:gd name="T87" fmla="*/ 2147483647 h 735"/>
                <a:gd name="T88" fmla="*/ 2147483647 w 597"/>
                <a:gd name="T89" fmla="*/ 2147483647 h 735"/>
                <a:gd name="T90" fmla="*/ 2147483647 w 597"/>
                <a:gd name="T91" fmla="*/ 2147483647 h 735"/>
                <a:gd name="T92" fmla="*/ 2147483647 w 597"/>
                <a:gd name="T93" fmla="*/ 2147483647 h 735"/>
                <a:gd name="T94" fmla="*/ 2147483647 w 597"/>
                <a:gd name="T95" fmla="*/ 2147483647 h 735"/>
                <a:gd name="T96" fmla="*/ 2147483647 w 597"/>
                <a:gd name="T97" fmla="*/ 2147483647 h 735"/>
                <a:gd name="T98" fmla="*/ 2147483647 w 597"/>
                <a:gd name="T99" fmla="*/ 2147483647 h 735"/>
                <a:gd name="T100" fmla="*/ 2147483647 w 597"/>
                <a:gd name="T101" fmla="*/ 2147483647 h 735"/>
                <a:gd name="T102" fmla="*/ 2147483647 w 597"/>
                <a:gd name="T103" fmla="*/ 2147483647 h 735"/>
                <a:gd name="T104" fmla="*/ 2147483647 w 597"/>
                <a:gd name="T105" fmla="*/ 2147483647 h 735"/>
                <a:gd name="T106" fmla="*/ 2147483647 w 597"/>
                <a:gd name="T107" fmla="*/ 2147483647 h 735"/>
                <a:gd name="T108" fmla="*/ 2147483647 w 597"/>
                <a:gd name="T109" fmla="*/ 2147483647 h 735"/>
                <a:gd name="T110" fmla="*/ 2147483647 w 597"/>
                <a:gd name="T111" fmla="*/ 2147483647 h 735"/>
                <a:gd name="T112" fmla="*/ 2147483647 w 597"/>
                <a:gd name="T113" fmla="*/ 2147483647 h 735"/>
                <a:gd name="T114" fmla="*/ 2147483647 w 597"/>
                <a:gd name="T115" fmla="*/ 2147483647 h 735"/>
                <a:gd name="T116" fmla="*/ 2147483647 w 597"/>
                <a:gd name="T117" fmla="*/ 2147483647 h 735"/>
                <a:gd name="T118" fmla="*/ 2147483647 w 597"/>
                <a:gd name="T119" fmla="*/ 2147483647 h 73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97"/>
                <a:gd name="T181" fmla="*/ 0 h 735"/>
                <a:gd name="T182" fmla="*/ 597 w 597"/>
                <a:gd name="T183" fmla="*/ 735 h 735"/>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97" h="735">
                  <a:moveTo>
                    <a:pt x="30" y="77"/>
                  </a:moveTo>
                  <a:cubicBezTo>
                    <a:pt x="30" y="77"/>
                    <a:pt x="31" y="78"/>
                    <a:pt x="32" y="79"/>
                  </a:cubicBezTo>
                  <a:cubicBezTo>
                    <a:pt x="37" y="76"/>
                    <a:pt x="42" y="74"/>
                    <a:pt x="45" y="72"/>
                  </a:cubicBezTo>
                  <a:cubicBezTo>
                    <a:pt x="53" y="68"/>
                    <a:pt x="41" y="42"/>
                    <a:pt x="41" y="42"/>
                  </a:cubicBezTo>
                  <a:cubicBezTo>
                    <a:pt x="65" y="25"/>
                    <a:pt x="65" y="25"/>
                    <a:pt x="65" y="25"/>
                  </a:cubicBezTo>
                  <a:cubicBezTo>
                    <a:pt x="68" y="17"/>
                    <a:pt x="68" y="17"/>
                    <a:pt x="68" y="17"/>
                  </a:cubicBezTo>
                  <a:cubicBezTo>
                    <a:pt x="68" y="17"/>
                    <a:pt x="66" y="0"/>
                    <a:pt x="59" y="1"/>
                  </a:cubicBezTo>
                  <a:cubicBezTo>
                    <a:pt x="52" y="2"/>
                    <a:pt x="38" y="15"/>
                    <a:pt x="38" y="15"/>
                  </a:cubicBezTo>
                  <a:cubicBezTo>
                    <a:pt x="38" y="29"/>
                    <a:pt x="38" y="29"/>
                    <a:pt x="38" y="29"/>
                  </a:cubicBezTo>
                  <a:cubicBezTo>
                    <a:pt x="27" y="29"/>
                    <a:pt x="27" y="29"/>
                    <a:pt x="27" y="29"/>
                  </a:cubicBezTo>
                  <a:cubicBezTo>
                    <a:pt x="23" y="35"/>
                    <a:pt x="23" y="35"/>
                    <a:pt x="23" y="35"/>
                  </a:cubicBezTo>
                  <a:cubicBezTo>
                    <a:pt x="26" y="39"/>
                    <a:pt x="26" y="39"/>
                    <a:pt x="26" y="39"/>
                  </a:cubicBezTo>
                  <a:lnTo>
                    <a:pt x="30" y="77"/>
                  </a:lnTo>
                  <a:close/>
                  <a:moveTo>
                    <a:pt x="583" y="362"/>
                  </a:moveTo>
                  <a:cubicBezTo>
                    <a:pt x="569" y="364"/>
                    <a:pt x="569" y="364"/>
                    <a:pt x="569" y="364"/>
                  </a:cubicBezTo>
                  <a:cubicBezTo>
                    <a:pt x="569" y="364"/>
                    <a:pt x="565" y="357"/>
                    <a:pt x="558" y="357"/>
                  </a:cubicBezTo>
                  <a:cubicBezTo>
                    <a:pt x="551" y="357"/>
                    <a:pt x="551" y="362"/>
                    <a:pt x="551" y="362"/>
                  </a:cubicBezTo>
                  <a:cubicBezTo>
                    <a:pt x="535" y="367"/>
                    <a:pt x="535" y="367"/>
                    <a:pt x="535" y="367"/>
                  </a:cubicBezTo>
                  <a:cubicBezTo>
                    <a:pt x="517" y="363"/>
                    <a:pt x="517" y="363"/>
                    <a:pt x="517" y="363"/>
                  </a:cubicBezTo>
                  <a:cubicBezTo>
                    <a:pt x="511" y="375"/>
                    <a:pt x="511" y="375"/>
                    <a:pt x="511" y="375"/>
                  </a:cubicBezTo>
                  <a:cubicBezTo>
                    <a:pt x="511" y="375"/>
                    <a:pt x="503" y="373"/>
                    <a:pt x="500" y="369"/>
                  </a:cubicBezTo>
                  <a:cubicBezTo>
                    <a:pt x="497" y="365"/>
                    <a:pt x="500" y="353"/>
                    <a:pt x="503" y="346"/>
                  </a:cubicBezTo>
                  <a:cubicBezTo>
                    <a:pt x="506" y="339"/>
                    <a:pt x="507" y="324"/>
                    <a:pt x="507" y="324"/>
                  </a:cubicBezTo>
                  <a:cubicBezTo>
                    <a:pt x="507" y="324"/>
                    <a:pt x="503" y="306"/>
                    <a:pt x="496" y="299"/>
                  </a:cubicBezTo>
                  <a:cubicBezTo>
                    <a:pt x="489" y="292"/>
                    <a:pt x="483" y="284"/>
                    <a:pt x="483" y="276"/>
                  </a:cubicBezTo>
                  <a:cubicBezTo>
                    <a:pt x="483" y="268"/>
                    <a:pt x="488" y="256"/>
                    <a:pt x="488" y="256"/>
                  </a:cubicBezTo>
                  <a:cubicBezTo>
                    <a:pt x="485" y="240"/>
                    <a:pt x="485" y="240"/>
                    <a:pt x="485" y="240"/>
                  </a:cubicBezTo>
                  <a:cubicBezTo>
                    <a:pt x="485" y="240"/>
                    <a:pt x="493" y="231"/>
                    <a:pt x="493" y="224"/>
                  </a:cubicBezTo>
                  <a:cubicBezTo>
                    <a:pt x="493" y="217"/>
                    <a:pt x="480" y="204"/>
                    <a:pt x="480" y="204"/>
                  </a:cubicBezTo>
                  <a:cubicBezTo>
                    <a:pt x="477" y="190"/>
                    <a:pt x="477" y="190"/>
                    <a:pt x="477" y="190"/>
                  </a:cubicBezTo>
                  <a:cubicBezTo>
                    <a:pt x="484" y="180"/>
                    <a:pt x="484" y="180"/>
                    <a:pt x="484" y="180"/>
                  </a:cubicBezTo>
                  <a:cubicBezTo>
                    <a:pt x="484" y="162"/>
                    <a:pt x="484" y="162"/>
                    <a:pt x="484" y="162"/>
                  </a:cubicBezTo>
                  <a:cubicBezTo>
                    <a:pt x="424" y="163"/>
                    <a:pt x="424" y="163"/>
                    <a:pt x="424" y="163"/>
                  </a:cubicBezTo>
                  <a:cubicBezTo>
                    <a:pt x="423" y="155"/>
                    <a:pt x="423" y="155"/>
                    <a:pt x="423" y="155"/>
                  </a:cubicBezTo>
                  <a:cubicBezTo>
                    <a:pt x="423" y="155"/>
                    <a:pt x="427" y="146"/>
                    <a:pt x="418" y="143"/>
                  </a:cubicBezTo>
                  <a:cubicBezTo>
                    <a:pt x="409" y="140"/>
                    <a:pt x="409" y="148"/>
                    <a:pt x="409" y="148"/>
                  </a:cubicBezTo>
                  <a:cubicBezTo>
                    <a:pt x="409" y="148"/>
                    <a:pt x="380" y="145"/>
                    <a:pt x="375" y="149"/>
                  </a:cubicBezTo>
                  <a:cubicBezTo>
                    <a:pt x="370" y="153"/>
                    <a:pt x="381" y="165"/>
                    <a:pt x="381" y="170"/>
                  </a:cubicBezTo>
                  <a:cubicBezTo>
                    <a:pt x="381" y="175"/>
                    <a:pt x="374" y="175"/>
                    <a:pt x="371" y="179"/>
                  </a:cubicBezTo>
                  <a:cubicBezTo>
                    <a:pt x="368" y="183"/>
                    <a:pt x="369" y="197"/>
                    <a:pt x="369" y="197"/>
                  </a:cubicBezTo>
                  <a:cubicBezTo>
                    <a:pt x="339" y="200"/>
                    <a:pt x="339" y="200"/>
                    <a:pt x="339" y="200"/>
                  </a:cubicBezTo>
                  <a:cubicBezTo>
                    <a:pt x="335" y="195"/>
                    <a:pt x="335" y="195"/>
                    <a:pt x="335" y="195"/>
                  </a:cubicBezTo>
                  <a:cubicBezTo>
                    <a:pt x="328" y="201"/>
                    <a:pt x="328" y="201"/>
                    <a:pt x="328" y="201"/>
                  </a:cubicBezTo>
                  <a:cubicBezTo>
                    <a:pt x="313" y="201"/>
                    <a:pt x="313" y="201"/>
                    <a:pt x="313" y="201"/>
                  </a:cubicBezTo>
                  <a:cubicBezTo>
                    <a:pt x="309" y="208"/>
                    <a:pt x="309" y="208"/>
                    <a:pt x="309" y="208"/>
                  </a:cubicBezTo>
                  <a:cubicBezTo>
                    <a:pt x="302" y="203"/>
                    <a:pt x="302" y="203"/>
                    <a:pt x="302" y="203"/>
                  </a:cubicBezTo>
                  <a:cubicBezTo>
                    <a:pt x="281" y="204"/>
                    <a:pt x="281" y="204"/>
                    <a:pt x="281" y="204"/>
                  </a:cubicBezTo>
                  <a:cubicBezTo>
                    <a:pt x="278" y="194"/>
                    <a:pt x="278" y="194"/>
                    <a:pt x="278" y="194"/>
                  </a:cubicBezTo>
                  <a:cubicBezTo>
                    <a:pt x="272" y="186"/>
                    <a:pt x="272" y="186"/>
                    <a:pt x="272" y="186"/>
                  </a:cubicBezTo>
                  <a:cubicBezTo>
                    <a:pt x="272" y="186"/>
                    <a:pt x="270" y="178"/>
                    <a:pt x="265" y="172"/>
                  </a:cubicBezTo>
                  <a:cubicBezTo>
                    <a:pt x="260" y="166"/>
                    <a:pt x="254" y="163"/>
                    <a:pt x="254" y="163"/>
                  </a:cubicBezTo>
                  <a:cubicBezTo>
                    <a:pt x="254" y="163"/>
                    <a:pt x="256" y="147"/>
                    <a:pt x="255" y="141"/>
                  </a:cubicBezTo>
                  <a:cubicBezTo>
                    <a:pt x="254" y="135"/>
                    <a:pt x="244" y="128"/>
                    <a:pt x="244" y="128"/>
                  </a:cubicBezTo>
                  <a:cubicBezTo>
                    <a:pt x="243" y="98"/>
                    <a:pt x="243" y="98"/>
                    <a:pt x="243" y="98"/>
                  </a:cubicBezTo>
                  <a:cubicBezTo>
                    <a:pt x="243" y="98"/>
                    <a:pt x="237" y="94"/>
                    <a:pt x="232" y="85"/>
                  </a:cubicBezTo>
                  <a:cubicBezTo>
                    <a:pt x="227" y="76"/>
                    <a:pt x="209" y="84"/>
                    <a:pt x="209" y="84"/>
                  </a:cubicBezTo>
                  <a:cubicBezTo>
                    <a:pt x="195" y="83"/>
                    <a:pt x="195" y="83"/>
                    <a:pt x="195" y="83"/>
                  </a:cubicBezTo>
                  <a:cubicBezTo>
                    <a:pt x="185" y="86"/>
                    <a:pt x="185" y="86"/>
                    <a:pt x="185" y="86"/>
                  </a:cubicBezTo>
                  <a:cubicBezTo>
                    <a:pt x="185" y="86"/>
                    <a:pt x="178" y="86"/>
                    <a:pt x="173" y="86"/>
                  </a:cubicBezTo>
                  <a:cubicBezTo>
                    <a:pt x="168" y="86"/>
                    <a:pt x="155" y="84"/>
                    <a:pt x="155" y="84"/>
                  </a:cubicBezTo>
                  <a:cubicBezTo>
                    <a:pt x="155" y="84"/>
                    <a:pt x="137" y="87"/>
                    <a:pt x="130" y="88"/>
                  </a:cubicBezTo>
                  <a:cubicBezTo>
                    <a:pt x="123" y="89"/>
                    <a:pt x="112" y="82"/>
                    <a:pt x="112" y="82"/>
                  </a:cubicBezTo>
                  <a:cubicBezTo>
                    <a:pt x="97" y="86"/>
                    <a:pt x="97" y="86"/>
                    <a:pt x="97" y="86"/>
                  </a:cubicBezTo>
                  <a:cubicBezTo>
                    <a:pt x="89" y="84"/>
                    <a:pt x="89" y="84"/>
                    <a:pt x="89" y="84"/>
                  </a:cubicBezTo>
                  <a:cubicBezTo>
                    <a:pt x="84" y="86"/>
                    <a:pt x="84" y="86"/>
                    <a:pt x="84" y="86"/>
                  </a:cubicBezTo>
                  <a:cubicBezTo>
                    <a:pt x="67" y="84"/>
                    <a:pt x="67" y="84"/>
                    <a:pt x="67" y="84"/>
                  </a:cubicBezTo>
                  <a:cubicBezTo>
                    <a:pt x="44" y="94"/>
                    <a:pt x="44" y="94"/>
                    <a:pt x="44" y="94"/>
                  </a:cubicBezTo>
                  <a:cubicBezTo>
                    <a:pt x="44" y="95"/>
                    <a:pt x="44" y="96"/>
                    <a:pt x="43" y="97"/>
                  </a:cubicBezTo>
                  <a:cubicBezTo>
                    <a:pt x="37" y="101"/>
                    <a:pt x="32" y="102"/>
                    <a:pt x="32" y="102"/>
                  </a:cubicBezTo>
                  <a:cubicBezTo>
                    <a:pt x="32" y="102"/>
                    <a:pt x="45" y="121"/>
                    <a:pt x="48" y="128"/>
                  </a:cubicBezTo>
                  <a:cubicBezTo>
                    <a:pt x="51" y="135"/>
                    <a:pt x="60" y="138"/>
                    <a:pt x="60" y="138"/>
                  </a:cubicBezTo>
                  <a:cubicBezTo>
                    <a:pt x="56" y="157"/>
                    <a:pt x="56" y="157"/>
                    <a:pt x="56" y="157"/>
                  </a:cubicBezTo>
                  <a:cubicBezTo>
                    <a:pt x="56" y="157"/>
                    <a:pt x="88" y="194"/>
                    <a:pt x="85" y="221"/>
                  </a:cubicBezTo>
                  <a:cubicBezTo>
                    <a:pt x="82" y="248"/>
                    <a:pt x="69" y="254"/>
                    <a:pt x="69" y="254"/>
                  </a:cubicBezTo>
                  <a:cubicBezTo>
                    <a:pt x="68" y="271"/>
                    <a:pt x="68" y="271"/>
                    <a:pt x="68" y="271"/>
                  </a:cubicBezTo>
                  <a:cubicBezTo>
                    <a:pt x="75" y="270"/>
                    <a:pt x="75" y="270"/>
                    <a:pt x="75" y="270"/>
                  </a:cubicBezTo>
                  <a:cubicBezTo>
                    <a:pt x="75" y="270"/>
                    <a:pt x="71" y="293"/>
                    <a:pt x="85" y="314"/>
                  </a:cubicBezTo>
                  <a:cubicBezTo>
                    <a:pt x="99" y="335"/>
                    <a:pt x="111" y="373"/>
                    <a:pt x="108" y="388"/>
                  </a:cubicBezTo>
                  <a:cubicBezTo>
                    <a:pt x="105" y="403"/>
                    <a:pt x="94" y="420"/>
                    <a:pt x="94" y="420"/>
                  </a:cubicBezTo>
                  <a:cubicBezTo>
                    <a:pt x="94" y="420"/>
                    <a:pt x="101" y="436"/>
                    <a:pt x="93" y="442"/>
                  </a:cubicBezTo>
                  <a:cubicBezTo>
                    <a:pt x="85" y="448"/>
                    <a:pt x="72" y="446"/>
                    <a:pt x="72" y="446"/>
                  </a:cubicBezTo>
                  <a:cubicBezTo>
                    <a:pt x="66" y="460"/>
                    <a:pt x="66" y="460"/>
                    <a:pt x="66" y="460"/>
                  </a:cubicBezTo>
                  <a:cubicBezTo>
                    <a:pt x="68" y="475"/>
                    <a:pt x="68" y="475"/>
                    <a:pt x="68" y="475"/>
                  </a:cubicBezTo>
                  <a:cubicBezTo>
                    <a:pt x="68" y="475"/>
                    <a:pt x="43" y="472"/>
                    <a:pt x="44" y="484"/>
                  </a:cubicBezTo>
                  <a:cubicBezTo>
                    <a:pt x="45" y="496"/>
                    <a:pt x="41" y="514"/>
                    <a:pt x="41" y="514"/>
                  </a:cubicBezTo>
                  <a:cubicBezTo>
                    <a:pt x="34" y="524"/>
                    <a:pt x="34" y="524"/>
                    <a:pt x="34" y="524"/>
                  </a:cubicBezTo>
                  <a:cubicBezTo>
                    <a:pt x="34" y="524"/>
                    <a:pt x="38" y="556"/>
                    <a:pt x="35" y="566"/>
                  </a:cubicBezTo>
                  <a:cubicBezTo>
                    <a:pt x="32" y="576"/>
                    <a:pt x="21" y="579"/>
                    <a:pt x="21" y="579"/>
                  </a:cubicBezTo>
                  <a:cubicBezTo>
                    <a:pt x="21" y="606"/>
                    <a:pt x="21" y="606"/>
                    <a:pt x="21" y="606"/>
                  </a:cubicBezTo>
                  <a:cubicBezTo>
                    <a:pt x="6" y="618"/>
                    <a:pt x="6" y="618"/>
                    <a:pt x="6" y="618"/>
                  </a:cubicBezTo>
                  <a:cubicBezTo>
                    <a:pt x="6" y="645"/>
                    <a:pt x="6" y="645"/>
                    <a:pt x="6" y="645"/>
                  </a:cubicBezTo>
                  <a:cubicBezTo>
                    <a:pt x="13" y="654"/>
                    <a:pt x="13" y="654"/>
                    <a:pt x="13" y="654"/>
                  </a:cubicBezTo>
                  <a:cubicBezTo>
                    <a:pt x="0" y="669"/>
                    <a:pt x="0" y="669"/>
                    <a:pt x="0" y="669"/>
                  </a:cubicBezTo>
                  <a:cubicBezTo>
                    <a:pt x="3" y="696"/>
                    <a:pt x="3" y="696"/>
                    <a:pt x="3" y="696"/>
                  </a:cubicBezTo>
                  <a:cubicBezTo>
                    <a:pt x="13" y="695"/>
                    <a:pt x="13" y="695"/>
                    <a:pt x="13" y="695"/>
                  </a:cubicBezTo>
                  <a:cubicBezTo>
                    <a:pt x="24" y="691"/>
                    <a:pt x="24" y="691"/>
                    <a:pt x="24" y="691"/>
                  </a:cubicBezTo>
                  <a:cubicBezTo>
                    <a:pt x="31" y="696"/>
                    <a:pt x="31" y="696"/>
                    <a:pt x="31" y="696"/>
                  </a:cubicBezTo>
                  <a:cubicBezTo>
                    <a:pt x="31" y="696"/>
                    <a:pt x="43" y="696"/>
                    <a:pt x="50" y="695"/>
                  </a:cubicBezTo>
                  <a:cubicBezTo>
                    <a:pt x="57" y="694"/>
                    <a:pt x="61" y="680"/>
                    <a:pt x="61" y="680"/>
                  </a:cubicBezTo>
                  <a:cubicBezTo>
                    <a:pt x="61" y="680"/>
                    <a:pt x="82" y="682"/>
                    <a:pt x="81" y="681"/>
                  </a:cubicBezTo>
                  <a:cubicBezTo>
                    <a:pt x="85" y="692"/>
                    <a:pt x="119" y="705"/>
                    <a:pt x="119" y="705"/>
                  </a:cubicBezTo>
                  <a:cubicBezTo>
                    <a:pt x="322" y="703"/>
                    <a:pt x="322" y="703"/>
                    <a:pt x="322" y="703"/>
                  </a:cubicBezTo>
                  <a:cubicBezTo>
                    <a:pt x="322" y="703"/>
                    <a:pt x="331" y="722"/>
                    <a:pt x="338" y="724"/>
                  </a:cubicBezTo>
                  <a:cubicBezTo>
                    <a:pt x="345" y="726"/>
                    <a:pt x="361" y="724"/>
                    <a:pt x="361" y="724"/>
                  </a:cubicBezTo>
                  <a:cubicBezTo>
                    <a:pt x="365" y="730"/>
                    <a:pt x="365" y="730"/>
                    <a:pt x="365" y="730"/>
                  </a:cubicBezTo>
                  <a:cubicBezTo>
                    <a:pt x="411" y="729"/>
                    <a:pt x="411" y="729"/>
                    <a:pt x="411" y="729"/>
                  </a:cubicBezTo>
                  <a:cubicBezTo>
                    <a:pt x="417" y="735"/>
                    <a:pt x="417" y="735"/>
                    <a:pt x="417" y="735"/>
                  </a:cubicBezTo>
                  <a:cubicBezTo>
                    <a:pt x="417" y="735"/>
                    <a:pt x="435" y="735"/>
                    <a:pt x="463" y="735"/>
                  </a:cubicBezTo>
                  <a:cubicBezTo>
                    <a:pt x="491" y="735"/>
                    <a:pt x="551" y="715"/>
                    <a:pt x="551" y="715"/>
                  </a:cubicBezTo>
                  <a:cubicBezTo>
                    <a:pt x="493" y="657"/>
                    <a:pt x="493" y="657"/>
                    <a:pt x="493" y="657"/>
                  </a:cubicBezTo>
                  <a:cubicBezTo>
                    <a:pt x="493" y="645"/>
                    <a:pt x="493" y="645"/>
                    <a:pt x="493" y="645"/>
                  </a:cubicBezTo>
                  <a:cubicBezTo>
                    <a:pt x="487" y="635"/>
                    <a:pt x="487" y="635"/>
                    <a:pt x="487" y="635"/>
                  </a:cubicBezTo>
                  <a:cubicBezTo>
                    <a:pt x="488" y="468"/>
                    <a:pt x="488" y="468"/>
                    <a:pt x="488" y="468"/>
                  </a:cubicBezTo>
                  <a:cubicBezTo>
                    <a:pt x="571" y="470"/>
                    <a:pt x="571" y="470"/>
                    <a:pt x="571" y="470"/>
                  </a:cubicBezTo>
                  <a:cubicBezTo>
                    <a:pt x="571" y="470"/>
                    <a:pt x="582" y="470"/>
                    <a:pt x="584" y="463"/>
                  </a:cubicBezTo>
                  <a:cubicBezTo>
                    <a:pt x="586" y="456"/>
                    <a:pt x="580" y="440"/>
                    <a:pt x="580" y="440"/>
                  </a:cubicBezTo>
                  <a:cubicBezTo>
                    <a:pt x="593" y="437"/>
                    <a:pt x="593" y="437"/>
                    <a:pt x="593" y="437"/>
                  </a:cubicBezTo>
                  <a:cubicBezTo>
                    <a:pt x="585" y="426"/>
                    <a:pt x="585" y="426"/>
                    <a:pt x="585" y="426"/>
                  </a:cubicBezTo>
                  <a:cubicBezTo>
                    <a:pt x="583" y="391"/>
                    <a:pt x="583" y="391"/>
                    <a:pt x="583" y="391"/>
                  </a:cubicBezTo>
                  <a:cubicBezTo>
                    <a:pt x="583" y="391"/>
                    <a:pt x="591" y="389"/>
                    <a:pt x="594" y="386"/>
                  </a:cubicBezTo>
                  <a:cubicBezTo>
                    <a:pt x="597" y="383"/>
                    <a:pt x="583" y="362"/>
                    <a:pt x="583" y="362"/>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98" name="Freeform 121"/>
            <p:cNvSpPr>
              <a:spLocks/>
            </p:cNvSpPr>
            <p:nvPr/>
          </p:nvSpPr>
          <p:spPr bwMode="auto">
            <a:xfrm>
              <a:off x="4693444" y="3518297"/>
              <a:ext cx="41672" cy="38100"/>
            </a:xfrm>
            <a:custGeom>
              <a:avLst/>
              <a:gdLst>
                <a:gd name="T0" fmla="*/ 2147483647 w 104"/>
                <a:gd name="T1" fmla="*/ 2147483647 h 98"/>
                <a:gd name="T2" fmla="*/ 2147483647 w 104"/>
                <a:gd name="T3" fmla="*/ 2147483647 h 98"/>
                <a:gd name="T4" fmla="*/ 2147483647 w 104"/>
                <a:gd name="T5" fmla="*/ 2147483647 h 98"/>
                <a:gd name="T6" fmla="*/ 2147483647 w 104"/>
                <a:gd name="T7" fmla="*/ 2147483647 h 98"/>
                <a:gd name="T8" fmla="*/ 2147483647 w 104"/>
                <a:gd name="T9" fmla="*/ 2147483647 h 98"/>
                <a:gd name="T10" fmla="*/ 2147483647 w 104"/>
                <a:gd name="T11" fmla="*/ 2147483647 h 98"/>
                <a:gd name="T12" fmla="*/ 2147483647 w 104"/>
                <a:gd name="T13" fmla="*/ 2147483647 h 98"/>
                <a:gd name="T14" fmla="*/ 2147483647 w 104"/>
                <a:gd name="T15" fmla="*/ 2147483647 h 98"/>
                <a:gd name="T16" fmla="*/ 2147483647 w 104"/>
                <a:gd name="T17" fmla="*/ 2147483647 h 98"/>
                <a:gd name="T18" fmla="*/ 2147483647 w 104"/>
                <a:gd name="T19" fmla="*/ 0 h 98"/>
                <a:gd name="T20" fmla="*/ 2147483647 w 104"/>
                <a:gd name="T21" fmla="*/ 2147483647 h 98"/>
                <a:gd name="T22" fmla="*/ 2147483647 w 104"/>
                <a:gd name="T23" fmla="*/ 2147483647 h 98"/>
                <a:gd name="T24" fmla="*/ 2147483647 w 104"/>
                <a:gd name="T25" fmla="*/ 2147483647 h 98"/>
                <a:gd name="T26" fmla="*/ 2147483647 w 104"/>
                <a:gd name="T27" fmla="*/ 2147483647 h 98"/>
                <a:gd name="T28" fmla="*/ 2147483647 w 104"/>
                <a:gd name="T29" fmla="*/ 2147483647 h 98"/>
                <a:gd name="T30" fmla="*/ 2147483647 w 104"/>
                <a:gd name="T31" fmla="*/ 2147483647 h 98"/>
                <a:gd name="T32" fmla="*/ 2147483647 w 104"/>
                <a:gd name="T33" fmla="*/ 2147483647 h 98"/>
                <a:gd name="T34" fmla="*/ 2147483647 w 104"/>
                <a:gd name="T35" fmla="*/ 2147483647 h 98"/>
                <a:gd name="T36" fmla="*/ 2147483647 w 104"/>
                <a:gd name="T37" fmla="*/ 2147483647 h 9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04"/>
                <a:gd name="T58" fmla="*/ 0 h 98"/>
                <a:gd name="T59" fmla="*/ 104 w 104"/>
                <a:gd name="T60" fmla="*/ 98 h 9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04" h="98">
                  <a:moveTo>
                    <a:pt x="35" y="98"/>
                  </a:moveTo>
                  <a:cubicBezTo>
                    <a:pt x="39" y="98"/>
                    <a:pt x="52" y="91"/>
                    <a:pt x="52" y="91"/>
                  </a:cubicBezTo>
                  <a:cubicBezTo>
                    <a:pt x="57" y="74"/>
                    <a:pt x="57" y="74"/>
                    <a:pt x="57" y="74"/>
                  </a:cubicBezTo>
                  <a:cubicBezTo>
                    <a:pt x="87" y="74"/>
                    <a:pt x="87" y="74"/>
                    <a:pt x="87" y="74"/>
                  </a:cubicBezTo>
                  <a:cubicBezTo>
                    <a:pt x="90" y="74"/>
                    <a:pt x="90" y="74"/>
                    <a:pt x="90" y="74"/>
                  </a:cubicBezTo>
                  <a:cubicBezTo>
                    <a:pt x="96" y="73"/>
                    <a:pt x="104" y="71"/>
                    <a:pt x="104" y="64"/>
                  </a:cubicBezTo>
                  <a:cubicBezTo>
                    <a:pt x="104" y="52"/>
                    <a:pt x="98" y="44"/>
                    <a:pt x="98" y="44"/>
                  </a:cubicBezTo>
                  <a:cubicBezTo>
                    <a:pt x="98" y="44"/>
                    <a:pt x="104" y="39"/>
                    <a:pt x="100" y="31"/>
                  </a:cubicBezTo>
                  <a:cubicBezTo>
                    <a:pt x="96" y="23"/>
                    <a:pt x="86" y="13"/>
                    <a:pt x="86" y="13"/>
                  </a:cubicBezTo>
                  <a:cubicBezTo>
                    <a:pt x="91" y="0"/>
                    <a:pt x="91" y="0"/>
                    <a:pt x="91" y="0"/>
                  </a:cubicBezTo>
                  <a:cubicBezTo>
                    <a:pt x="75" y="1"/>
                    <a:pt x="75" y="1"/>
                    <a:pt x="75" y="1"/>
                  </a:cubicBezTo>
                  <a:cubicBezTo>
                    <a:pt x="75" y="1"/>
                    <a:pt x="71" y="17"/>
                    <a:pt x="64" y="25"/>
                  </a:cubicBezTo>
                  <a:cubicBezTo>
                    <a:pt x="58" y="32"/>
                    <a:pt x="52" y="17"/>
                    <a:pt x="52" y="17"/>
                  </a:cubicBezTo>
                  <a:cubicBezTo>
                    <a:pt x="42" y="17"/>
                    <a:pt x="42" y="17"/>
                    <a:pt x="42" y="17"/>
                  </a:cubicBezTo>
                  <a:cubicBezTo>
                    <a:pt x="42" y="17"/>
                    <a:pt x="18" y="28"/>
                    <a:pt x="17" y="36"/>
                  </a:cubicBezTo>
                  <a:cubicBezTo>
                    <a:pt x="15" y="44"/>
                    <a:pt x="25" y="55"/>
                    <a:pt x="24" y="58"/>
                  </a:cubicBezTo>
                  <a:cubicBezTo>
                    <a:pt x="22" y="62"/>
                    <a:pt x="0" y="72"/>
                    <a:pt x="4" y="80"/>
                  </a:cubicBezTo>
                  <a:cubicBezTo>
                    <a:pt x="8" y="88"/>
                    <a:pt x="22" y="85"/>
                    <a:pt x="22" y="85"/>
                  </a:cubicBezTo>
                  <a:cubicBezTo>
                    <a:pt x="22" y="85"/>
                    <a:pt x="31" y="98"/>
                    <a:pt x="35" y="98"/>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499" name="Freeform 122"/>
            <p:cNvSpPr>
              <a:spLocks/>
            </p:cNvSpPr>
            <p:nvPr/>
          </p:nvSpPr>
          <p:spPr bwMode="auto">
            <a:xfrm>
              <a:off x="4406504" y="3265885"/>
              <a:ext cx="255984" cy="183356"/>
            </a:xfrm>
            <a:custGeom>
              <a:avLst/>
              <a:gdLst>
                <a:gd name="T0" fmla="*/ 2147483647 w 614"/>
                <a:gd name="T1" fmla="*/ 2147483647 h 467"/>
                <a:gd name="T2" fmla="*/ 2147483647 w 614"/>
                <a:gd name="T3" fmla="*/ 2147483647 h 467"/>
                <a:gd name="T4" fmla="*/ 2147483647 w 614"/>
                <a:gd name="T5" fmla="*/ 2147483647 h 467"/>
                <a:gd name="T6" fmla="*/ 2147483647 w 614"/>
                <a:gd name="T7" fmla="*/ 2147483647 h 467"/>
                <a:gd name="T8" fmla="*/ 2147483647 w 614"/>
                <a:gd name="T9" fmla="*/ 2147483647 h 467"/>
                <a:gd name="T10" fmla="*/ 2147483647 w 614"/>
                <a:gd name="T11" fmla="*/ 2147483647 h 467"/>
                <a:gd name="T12" fmla="*/ 2147483647 w 614"/>
                <a:gd name="T13" fmla="*/ 2147483647 h 467"/>
                <a:gd name="T14" fmla="*/ 2147483647 w 614"/>
                <a:gd name="T15" fmla="*/ 2147483647 h 467"/>
                <a:gd name="T16" fmla="*/ 2147483647 w 614"/>
                <a:gd name="T17" fmla="*/ 2147483647 h 467"/>
                <a:gd name="T18" fmla="*/ 2147483647 w 614"/>
                <a:gd name="T19" fmla="*/ 2147483647 h 467"/>
                <a:gd name="T20" fmla="*/ 2147483647 w 614"/>
                <a:gd name="T21" fmla="*/ 0 h 467"/>
                <a:gd name="T22" fmla="*/ 2147483647 w 614"/>
                <a:gd name="T23" fmla="*/ 2147483647 h 467"/>
                <a:gd name="T24" fmla="*/ 2147483647 w 614"/>
                <a:gd name="T25" fmla="*/ 2147483647 h 467"/>
                <a:gd name="T26" fmla="*/ 2147483647 w 614"/>
                <a:gd name="T27" fmla="*/ 2147483647 h 467"/>
                <a:gd name="T28" fmla="*/ 2147483647 w 614"/>
                <a:gd name="T29" fmla="*/ 2147483647 h 467"/>
                <a:gd name="T30" fmla="*/ 2147483647 w 614"/>
                <a:gd name="T31" fmla="*/ 2147483647 h 467"/>
                <a:gd name="T32" fmla="*/ 2147483647 w 614"/>
                <a:gd name="T33" fmla="*/ 2147483647 h 467"/>
                <a:gd name="T34" fmla="*/ 2147483647 w 614"/>
                <a:gd name="T35" fmla="*/ 2147483647 h 467"/>
                <a:gd name="T36" fmla="*/ 2147483647 w 614"/>
                <a:gd name="T37" fmla="*/ 2147483647 h 467"/>
                <a:gd name="T38" fmla="*/ 2147483647 w 614"/>
                <a:gd name="T39" fmla="*/ 2147483647 h 467"/>
                <a:gd name="T40" fmla="*/ 2147483647 w 614"/>
                <a:gd name="T41" fmla="*/ 2147483647 h 467"/>
                <a:gd name="T42" fmla="*/ 2147483647 w 614"/>
                <a:gd name="T43" fmla="*/ 2147483647 h 467"/>
                <a:gd name="T44" fmla="*/ 2147483647 w 614"/>
                <a:gd name="T45" fmla="*/ 2147483647 h 467"/>
                <a:gd name="T46" fmla="*/ 2147483647 w 614"/>
                <a:gd name="T47" fmla="*/ 2147483647 h 467"/>
                <a:gd name="T48" fmla="*/ 2147483647 w 614"/>
                <a:gd name="T49" fmla="*/ 2147483647 h 467"/>
                <a:gd name="T50" fmla="*/ 2147483647 w 614"/>
                <a:gd name="T51" fmla="*/ 2147483647 h 467"/>
                <a:gd name="T52" fmla="*/ 2147483647 w 614"/>
                <a:gd name="T53" fmla="*/ 2147483647 h 467"/>
                <a:gd name="T54" fmla="*/ 2147483647 w 614"/>
                <a:gd name="T55" fmla="*/ 2147483647 h 467"/>
                <a:gd name="T56" fmla="*/ 2147483647 w 614"/>
                <a:gd name="T57" fmla="*/ 2147483647 h 467"/>
                <a:gd name="T58" fmla="*/ 2147483647 w 614"/>
                <a:gd name="T59" fmla="*/ 2147483647 h 467"/>
                <a:gd name="T60" fmla="*/ 2147483647 w 614"/>
                <a:gd name="T61" fmla="*/ 2147483647 h 467"/>
                <a:gd name="T62" fmla="*/ 2147483647 w 614"/>
                <a:gd name="T63" fmla="*/ 2147483647 h 467"/>
                <a:gd name="T64" fmla="*/ 2147483647 w 614"/>
                <a:gd name="T65" fmla="*/ 2147483647 h 467"/>
                <a:gd name="T66" fmla="*/ 2147483647 w 614"/>
                <a:gd name="T67" fmla="*/ 2147483647 h 467"/>
                <a:gd name="T68" fmla="*/ 2147483647 w 614"/>
                <a:gd name="T69" fmla="*/ 2147483647 h 467"/>
                <a:gd name="T70" fmla="*/ 2147483647 w 614"/>
                <a:gd name="T71" fmla="*/ 2147483647 h 467"/>
                <a:gd name="T72" fmla="*/ 2147483647 w 614"/>
                <a:gd name="T73" fmla="*/ 2147483647 h 467"/>
                <a:gd name="T74" fmla="*/ 2147483647 w 614"/>
                <a:gd name="T75" fmla="*/ 2147483647 h 467"/>
                <a:gd name="T76" fmla="*/ 2147483647 w 614"/>
                <a:gd name="T77" fmla="*/ 2147483647 h 467"/>
                <a:gd name="T78" fmla="*/ 2147483647 w 614"/>
                <a:gd name="T79" fmla="*/ 2147483647 h 467"/>
                <a:gd name="T80" fmla="*/ 2147483647 w 614"/>
                <a:gd name="T81" fmla="*/ 2147483647 h 467"/>
                <a:gd name="T82" fmla="*/ 2147483647 w 614"/>
                <a:gd name="T83" fmla="*/ 2147483647 h 467"/>
                <a:gd name="T84" fmla="*/ 2147483647 w 614"/>
                <a:gd name="T85" fmla="*/ 2147483647 h 46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14"/>
                <a:gd name="T130" fmla="*/ 0 h 467"/>
                <a:gd name="T131" fmla="*/ 614 w 614"/>
                <a:gd name="T132" fmla="*/ 467 h 46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14" h="467">
                  <a:moveTo>
                    <a:pt x="606" y="281"/>
                  </a:moveTo>
                  <a:cubicBezTo>
                    <a:pt x="598" y="273"/>
                    <a:pt x="589" y="267"/>
                    <a:pt x="589" y="267"/>
                  </a:cubicBezTo>
                  <a:cubicBezTo>
                    <a:pt x="574" y="266"/>
                    <a:pt x="574" y="266"/>
                    <a:pt x="574" y="266"/>
                  </a:cubicBezTo>
                  <a:cubicBezTo>
                    <a:pt x="575" y="253"/>
                    <a:pt x="575" y="253"/>
                    <a:pt x="575" y="253"/>
                  </a:cubicBezTo>
                  <a:cubicBezTo>
                    <a:pt x="575" y="253"/>
                    <a:pt x="568" y="250"/>
                    <a:pt x="567" y="244"/>
                  </a:cubicBezTo>
                  <a:cubicBezTo>
                    <a:pt x="566" y="238"/>
                    <a:pt x="573" y="244"/>
                    <a:pt x="573" y="236"/>
                  </a:cubicBezTo>
                  <a:cubicBezTo>
                    <a:pt x="573" y="228"/>
                    <a:pt x="558" y="227"/>
                    <a:pt x="558" y="227"/>
                  </a:cubicBezTo>
                  <a:cubicBezTo>
                    <a:pt x="558" y="227"/>
                    <a:pt x="549" y="204"/>
                    <a:pt x="542" y="203"/>
                  </a:cubicBezTo>
                  <a:cubicBezTo>
                    <a:pt x="535" y="202"/>
                    <a:pt x="521" y="200"/>
                    <a:pt x="515" y="190"/>
                  </a:cubicBezTo>
                  <a:cubicBezTo>
                    <a:pt x="509" y="180"/>
                    <a:pt x="524" y="186"/>
                    <a:pt x="521" y="175"/>
                  </a:cubicBezTo>
                  <a:cubicBezTo>
                    <a:pt x="518" y="164"/>
                    <a:pt x="502" y="165"/>
                    <a:pt x="502" y="165"/>
                  </a:cubicBezTo>
                  <a:cubicBezTo>
                    <a:pt x="502" y="152"/>
                    <a:pt x="502" y="152"/>
                    <a:pt x="502" y="152"/>
                  </a:cubicBezTo>
                  <a:cubicBezTo>
                    <a:pt x="502" y="152"/>
                    <a:pt x="472" y="154"/>
                    <a:pt x="466" y="146"/>
                  </a:cubicBezTo>
                  <a:cubicBezTo>
                    <a:pt x="460" y="138"/>
                    <a:pt x="467" y="130"/>
                    <a:pt x="467" y="130"/>
                  </a:cubicBezTo>
                  <a:cubicBezTo>
                    <a:pt x="467" y="123"/>
                    <a:pt x="467" y="123"/>
                    <a:pt x="467" y="123"/>
                  </a:cubicBezTo>
                  <a:cubicBezTo>
                    <a:pt x="433" y="120"/>
                    <a:pt x="433" y="120"/>
                    <a:pt x="433" y="120"/>
                  </a:cubicBezTo>
                  <a:cubicBezTo>
                    <a:pt x="439" y="109"/>
                    <a:pt x="439" y="109"/>
                    <a:pt x="439" y="109"/>
                  </a:cubicBezTo>
                  <a:cubicBezTo>
                    <a:pt x="439" y="109"/>
                    <a:pt x="430" y="112"/>
                    <a:pt x="431" y="102"/>
                  </a:cubicBezTo>
                  <a:cubicBezTo>
                    <a:pt x="432" y="92"/>
                    <a:pt x="447" y="85"/>
                    <a:pt x="443" y="63"/>
                  </a:cubicBezTo>
                  <a:cubicBezTo>
                    <a:pt x="439" y="41"/>
                    <a:pt x="402" y="8"/>
                    <a:pt x="402" y="8"/>
                  </a:cubicBezTo>
                  <a:cubicBezTo>
                    <a:pt x="401" y="1"/>
                    <a:pt x="401" y="1"/>
                    <a:pt x="401" y="1"/>
                  </a:cubicBezTo>
                  <a:cubicBezTo>
                    <a:pt x="385" y="0"/>
                    <a:pt x="385" y="0"/>
                    <a:pt x="385" y="0"/>
                  </a:cubicBezTo>
                  <a:cubicBezTo>
                    <a:pt x="348" y="18"/>
                    <a:pt x="348" y="18"/>
                    <a:pt x="348" y="18"/>
                  </a:cubicBezTo>
                  <a:cubicBezTo>
                    <a:pt x="345" y="38"/>
                    <a:pt x="345" y="38"/>
                    <a:pt x="345" y="38"/>
                  </a:cubicBezTo>
                  <a:cubicBezTo>
                    <a:pt x="333" y="50"/>
                    <a:pt x="333" y="50"/>
                    <a:pt x="333" y="50"/>
                  </a:cubicBezTo>
                  <a:cubicBezTo>
                    <a:pt x="320" y="55"/>
                    <a:pt x="320" y="55"/>
                    <a:pt x="320" y="55"/>
                  </a:cubicBezTo>
                  <a:cubicBezTo>
                    <a:pt x="320" y="55"/>
                    <a:pt x="325" y="77"/>
                    <a:pt x="293" y="92"/>
                  </a:cubicBezTo>
                  <a:cubicBezTo>
                    <a:pt x="262" y="107"/>
                    <a:pt x="222" y="107"/>
                    <a:pt x="222" y="107"/>
                  </a:cubicBezTo>
                  <a:cubicBezTo>
                    <a:pt x="208" y="115"/>
                    <a:pt x="208" y="115"/>
                    <a:pt x="208" y="115"/>
                  </a:cubicBezTo>
                  <a:cubicBezTo>
                    <a:pt x="208" y="115"/>
                    <a:pt x="228" y="125"/>
                    <a:pt x="223" y="132"/>
                  </a:cubicBezTo>
                  <a:cubicBezTo>
                    <a:pt x="218" y="138"/>
                    <a:pt x="203" y="160"/>
                    <a:pt x="203" y="160"/>
                  </a:cubicBezTo>
                  <a:cubicBezTo>
                    <a:pt x="203" y="160"/>
                    <a:pt x="170" y="160"/>
                    <a:pt x="151" y="160"/>
                  </a:cubicBezTo>
                  <a:cubicBezTo>
                    <a:pt x="133" y="160"/>
                    <a:pt x="138" y="180"/>
                    <a:pt x="120" y="185"/>
                  </a:cubicBezTo>
                  <a:cubicBezTo>
                    <a:pt x="101" y="190"/>
                    <a:pt x="108" y="165"/>
                    <a:pt x="108" y="165"/>
                  </a:cubicBezTo>
                  <a:cubicBezTo>
                    <a:pt x="108" y="165"/>
                    <a:pt x="88" y="180"/>
                    <a:pt x="78" y="187"/>
                  </a:cubicBezTo>
                  <a:cubicBezTo>
                    <a:pt x="68" y="193"/>
                    <a:pt x="56" y="186"/>
                    <a:pt x="56" y="186"/>
                  </a:cubicBezTo>
                  <a:cubicBezTo>
                    <a:pt x="56" y="186"/>
                    <a:pt x="38" y="196"/>
                    <a:pt x="37" y="204"/>
                  </a:cubicBezTo>
                  <a:cubicBezTo>
                    <a:pt x="36" y="212"/>
                    <a:pt x="35" y="224"/>
                    <a:pt x="35" y="224"/>
                  </a:cubicBezTo>
                  <a:cubicBezTo>
                    <a:pt x="29" y="224"/>
                    <a:pt x="29" y="224"/>
                    <a:pt x="29" y="224"/>
                  </a:cubicBezTo>
                  <a:cubicBezTo>
                    <a:pt x="24" y="249"/>
                    <a:pt x="24" y="249"/>
                    <a:pt x="24" y="249"/>
                  </a:cubicBezTo>
                  <a:cubicBezTo>
                    <a:pt x="24" y="249"/>
                    <a:pt x="2" y="256"/>
                    <a:pt x="1" y="264"/>
                  </a:cubicBezTo>
                  <a:cubicBezTo>
                    <a:pt x="0" y="272"/>
                    <a:pt x="15" y="273"/>
                    <a:pt x="15" y="273"/>
                  </a:cubicBezTo>
                  <a:cubicBezTo>
                    <a:pt x="14" y="298"/>
                    <a:pt x="14" y="298"/>
                    <a:pt x="14" y="298"/>
                  </a:cubicBezTo>
                  <a:cubicBezTo>
                    <a:pt x="7" y="306"/>
                    <a:pt x="7" y="306"/>
                    <a:pt x="7" y="306"/>
                  </a:cubicBezTo>
                  <a:cubicBezTo>
                    <a:pt x="19" y="313"/>
                    <a:pt x="19" y="313"/>
                    <a:pt x="19" y="313"/>
                  </a:cubicBezTo>
                  <a:cubicBezTo>
                    <a:pt x="19" y="344"/>
                    <a:pt x="19" y="344"/>
                    <a:pt x="19" y="344"/>
                  </a:cubicBezTo>
                  <a:cubicBezTo>
                    <a:pt x="19" y="344"/>
                    <a:pt x="36" y="355"/>
                    <a:pt x="38" y="358"/>
                  </a:cubicBezTo>
                  <a:cubicBezTo>
                    <a:pt x="40" y="361"/>
                    <a:pt x="36" y="381"/>
                    <a:pt x="36" y="381"/>
                  </a:cubicBezTo>
                  <a:cubicBezTo>
                    <a:pt x="36" y="381"/>
                    <a:pt x="47" y="404"/>
                    <a:pt x="57" y="412"/>
                  </a:cubicBezTo>
                  <a:cubicBezTo>
                    <a:pt x="67" y="420"/>
                    <a:pt x="79" y="428"/>
                    <a:pt x="79" y="428"/>
                  </a:cubicBezTo>
                  <a:cubicBezTo>
                    <a:pt x="83" y="442"/>
                    <a:pt x="83" y="442"/>
                    <a:pt x="83" y="442"/>
                  </a:cubicBezTo>
                  <a:cubicBezTo>
                    <a:pt x="83" y="461"/>
                    <a:pt x="83" y="461"/>
                    <a:pt x="83" y="461"/>
                  </a:cubicBezTo>
                  <a:cubicBezTo>
                    <a:pt x="88" y="467"/>
                    <a:pt x="88" y="467"/>
                    <a:pt x="88" y="467"/>
                  </a:cubicBezTo>
                  <a:cubicBezTo>
                    <a:pt x="88" y="467"/>
                    <a:pt x="104" y="448"/>
                    <a:pt x="106" y="441"/>
                  </a:cubicBezTo>
                  <a:cubicBezTo>
                    <a:pt x="108" y="434"/>
                    <a:pt x="98" y="421"/>
                    <a:pt x="98" y="421"/>
                  </a:cubicBezTo>
                  <a:cubicBezTo>
                    <a:pt x="108" y="400"/>
                    <a:pt x="108" y="400"/>
                    <a:pt x="108" y="400"/>
                  </a:cubicBezTo>
                  <a:cubicBezTo>
                    <a:pt x="128" y="401"/>
                    <a:pt x="128" y="401"/>
                    <a:pt x="128" y="401"/>
                  </a:cubicBezTo>
                  <a:cubicBezTo>
                    <a:pt x="128" y="401"/>
                    <a:pt x="141" y="390"/>
                    <a:pt x="147" y="390"/>
                  </a:cubicBezTo>
                  <a:cubicBezTo>
                    <a:pt x="153" y="390"/>
                    <a:pt x="167" y="398"/>
                    <a:pt x="178" y="399"/>
                  </a:cubicBezTo>
                  <a:cubicBezTo>
                    <a:pt x="189" y="400"/>
                    <a:pt x="193" y="394"/>
                    <a:pt x="193" y="394"/>
                  </a:cubicBezTo>
                  <a:cubicBezTo>
                    <a:pt x="203" y="380"/>
                    <a:pt x="203" y="380"/>
                    <a:pt x="203" y="380"/>
                  </a:cubicBezTo>
                  <a:cubicBezTo>
                    <a:pt x="203" y="370"/>
                    <a:pt x="203" y="370"/>
                    <a:pt x="203" y="370"/>
                  </a:cubicBezTo>
                  <a:cubicBezTo>
                    <a:pt x="203" y="370"/>
                    <a:pt x="193" y="367"/>
                    <a:pt x="201" y="357"/>
                  </a:cubicBezTo>
                  <a:cubicBezTo>
                    <a:pt x="209" y="347"/>
                    <a:pt x="208" y="358"/>
                    <a:pt x="218" y="344"/>
                  </a:cubicBezTo>
                  <a:cubicBezTo>
                    <a:pt x="228" y="330"/>
                    <a:pt x="218" y="311"/>
                    <a:pt x="247" y="313"/>
                  </a:cubicBezTo>
                  <a:cubicBezTo>
                    <a:pt x="276" y="315"/>
                    <a:pt x="273" y="330"/>
                    <a:pt x="273" y="330"/>
                  </a:cubicBezTo>
                  <a:cubicBezTo>
                    <a:pt x="273" y="330"/>
                    <a:pt x="286" y="328"/>
                    <a:pt x="289" y="332"/>
                  </a:cubicBezTo>
                  <a:cubicBezTo>
                    <a:pt x="292" y="336"/>
                    <a:pt x="280" y="351"/>
                    <a:pt x="295" y="351"/>
                  </a:cubicBezTo>
                  <a:cubicBezTo>
                    <a:pt x="310" y="351"/>
                    <a:pt x="319" y="351"/>
                    <a:pt x="319" y="351"/>
                  </a:cubicBezTo>
                  <a:cubicBezTo>
                    <a:pt x="319" y="351"/>
                    <a:pt x="325" y="363"/>
                    <a:pt x="335" y="362"/>
                  </a:cubicBezTo>
                  <a:cubicBezTo>
                    <a:pt x="345" y="361"/>
                    <a:pt x="363" y="361"/>
                    <a:pt x="363" y="361"/>
                  </a:cubicBezTo>
                  <a:cubicBezTo>
                    <a:pt x="363" y="361"/>
                    <a:pt x="376" y="375"/>
                    <a:pt x="385" y="368"/>
                  </a:cubicBezTo>
                  <a:cubicBezTo>
                    <a:pt x="394" y="361"/>
                    <a:pt x="389" y="347"/>
                    <a:pt x="396" y="344"/>
                  </a:cubicBezTo>
                  <a:cubicBezTo>
                    <a:pt x="403" y="341"/>
                    <a:pt x="410" y="328"/>
                    <a:pt x="410" y="328"/>
                  </a:cubicBezTo>
                  <a:cubicBezTo>
                    <a:pt x="410" y="328"/>
                    <a:pt x="424" y="349"/>
                    <a:pt x="430" y="344"/>
                  </a:cubicBezTo>
                  <a:cubicBezTo>
                    <a:pt x="436" y="339"/>
                    <a:pt x="449" y="330"/>
                    <a:pt x="449" y="330"/>
                  </a:cubicBezTo>
                  <a:cubicBezTo>
                    <a:pt x="461" y="330"/>
                    <a:pt x="461" y="330"/>
                    <a:pt x="461" y="330"/>
                  </a:cubicBezTo>
                  <a:cubicBezTo>
                    <a:pt x="477" y="316"/>
                    <a:pt x="477" y="316"/>
                    <a:pt x="477" y="316"/>
                  </a:cubicBezTo>
                  <a:cubicBezTo>
                    <a:pt x="477" y="316"/>
                    <a:pt x="486" y="326"/>
                    <a:pt x="490" y="326"/>
                  </a:cubicBezTo>
                  <a:cubicBezTo>
                    <a:pt x="494" y="326"/>
                    <a:pt x="512" y="321"/>
                    <a:pt x="512" y="321"/>
                  </a:cubicBezTo>
                  <a:cubicBezTo>
                    <a:pt x="512" y="321"/>
                    <a:pt x="517" y="300"/>
                    <a:pt x="524" y="299"/>
                  </a:cubicBezTo>
                  <a:cubicBezTo>
                    <a:pt x="531" y="298"/>
                    <a:pt x="539" y="311"/>
                    <a:pt x="539" y="311"/>
                  </a:cubicBezTo>
                  <a:cubicBezTo>
                    <a:pt x="560" y="308"/>
                    <a:pt x="560" y="308"/>
                    <a:pt x="560" y="308"/>
                  </a:cubicBezTo>
                  <a:cubicBezTo>
                    <a:pt x="560" y="308"/>
                    <a:pt x="566" y="324"/>
                    <a:pt x="586" y="319"/>
                  </a:cubicBezTo>
                  <a:cubicBezTo>
                    <a:pt x="606" y="314"/>
                    <a:pt x="610" y="303"/>
                    <a:pt x="610" y="303"/>
                  </a:cubicBezTo>
                  <a:cubicBezTo>
                    <a:pt x="610" y="303"/>
                    <a:pt x="614" y="289"/>
                    <a:pt x="606" y="281"/>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500" name="Freeform 123"/>
            <p:cNvSpPr>
              <a:spLocks/>
            </p:cNvSpPr>
            <p:nvPr/>
          </p:nvSpPr>
          <p:spPr bwMode="auto">
            <a:xfrm>
              <a:off x="4341019" y="3418285"/>
              <a:ext cx="150019" cy="180975"/>
            </a:xfrm>
            <a:custGeom>
              <a:avLst/>
              <a:gdLst>
                <a:gd name="T0" fmla="*/ 2147483647 w 356"/>
                <a:gd name="T1" fmla="*/ 2147483647 h 466"/>
                <a:gd name="T2" fmla="*/ 2147483647 w 356"/>
                <a:gd name="T3" fmla="*/ 2147483647 h 466"/>
                <a:gd name="T4" fmla="*/ 2147483647 w 356"/>
                <a:gd name="T5" fmla="*/ 2147483647 h 466"/>
                <a:gd name="T6" fmla="*/ 2147483647 w 356"/>
                <a:gd name="T7" fmla="*/ 2147483647 h 466"/>
                <a:gd name="T8" fmla="*/ 2147483647 w 356"/>
                <a:gd name="T9" fmla="*/ 2147483647 h 466"/>
                <a:gd name="T10" fmla="*/ 2147483647 w 356"/>
                <a:gd name="T11" fmla="*/ 2147483647 h 466"/>
                <a:gd name="T12" fmla="*/ 2147483647 w 356"/>
                <a:gd name="T13" fmla="*/ 2147483647 h 466"/>
                <a:gd name="T14" fmla="*/ 2147483647 w 356"/>
                <a:gd name="T15" fmla="*/ 2147483647 h 466"/>
                <a:gd name="T16" fmla="*/ 2147483647 w 356"/>
                <a:gd name="T17" fmla="*/ 2147483647 h 466"/>
                <a:gd name="T18" fmla="*/ 2147483647 w 356"/>
                <a:gd name="T19" fmla="*/ 2147483647 h 466"/>
                <a:gd name="T20" fmla="*/ 2147483647 w 356"/>
                <a:gd name="T21" fmla="*/ 2147483647 h 466"/>
                <a:gd name="T22" fmla="*/ 2147483647 w 356"/>
                <a:gd name="T23" fmla="*/ 2147483647 h 466"/>
                <a:gd name="T24" fmla="*/ 2147483647 w 356"/>
                <a:gd name="T25" fmla="*/ 2147483647 h 466"/>
                <a:gd name="T26" fmla="*/ 2147483647 w 356"/>
                <a:gd name="T27" fmla="*/ 2147483647 h 466"/>
                <a:gd name="T28" fmla="*/ 2147483647 w 356"/>
                <a:gd name="T29" fmla="*/ 2147483647 h 466"/>
                <a:gd name="T30" fmla="*/ 2147483647 w 356"/>
                <a:gd name="T31" fmla="*/ 2147483647 h 466"/>
                <a:gd name="T32" fmla="*/ 2147483647 w 356"/>
                <a:gd name="T33" fmla="*/ 2147483647 h 466"/>
                <a:gd name="T34" fmla="*/ 2147483647 w 356"/>
                <a:gd name="T35" fmla="*/ 2147483647 h 466"/>
                <a:gd name="T36" fmla="*/ 2147483647 w 356"/>
                <a:gd name="T37" fmla="*/ 2147483647 h 466"/>
                <a:gd name="T38" fmla="*/ 2147483647 w 356"/>
                <a:gd name="T39" fmla="*/ 2147483647 h 466"/>
                <a:gd name="T40" fmla="*/ 2147483647 w 356"/>
                <a:gd name="T41" fmla="*/ 2147483647 h 466"/>
                <a:gd name="T42" fmla="*/ 0 w 356"/>
                <a:gd name="T43" fmla="*/ 2147483647 h 466"/>
                <a:gd name="T44" fmla="*/ 2147483647 w 356"/>
                <a:gd name="T45" fmla="*/ 2147483647 h 466"/>
                <a:gd name="T46" fmla="*/ 2147483647 w 356"/>
                <a:gd name="T47" fmla="*/ 2147483647 h 466"/>
                <a:gd name="T48" fmla="*/ 2147483647 w 356"/>
                <a:gd name="T49" fmla="*/ 2147483647 h 466"/>
                <a:gd name="T50" fmla="*/ 2147483647 w 356"/>
                <a:gd name="T51" fmla="*/ 2147483647 h 466"/>
                <a:gd name="T52" fmla="*/ 2147483647 w 356"/>
                <a:gd name="T53" fmla="*/ 2147483647 h 466"/>
                <a:gd name="T54" fmla="*/ 2147483647 w 356"/>
                <a:gd name="T55" fmla="*/ 2147483647 h 466"/>
                <a:gd name="T56" fmla="*/ 2147483647 w 356"/>
                <a:gd name="T57" fmla="*/ 2147483647 h 466"/>
                <a:gd name="T58" fmla="*/ 2147483647 w 356"/>
                <a:gd name="T59" fmla="*/ 2147483647 h 466"/>
                <a:gd name="T60" fmla="*/ 2147483647 w 356"/>
                <a:gd name="T61" fmla="*/ 2147483647 h 466"/>
                <a:gd name="T62" fmla="*/ 2147483647 w 356"/>
                <a:gd name="T63" fmla="*/ 2147483647 h 466"/>
                <a:gd name="T64" fmla="*/ 2147483647 w 356"/>
                <a:gd name="T65" fmla="*/ 2147483647 h 466"/>
                <a:gd name="T66" fmla="*/ 2147483647 w 356"/>
                <a:gd name="T67" fmla="*/ 2147483647 h 466"/>
                <a:gd name="T68" fmla="*/ 2147483647 w 356"/>
                <a:gd name="T69" fmla="*/ 2147483647 h 466"/>
                <a:gd name="T70" fmla="*/ 2147483647 w 356"/>
                <a:gd name="T71" fmla="*/ 2147483647 h 466"/>
                <a:gd name="T72" fmla="*/ 2147483647 w 356"/>
                <a:gd name="T73" fmla="*/ 2147483647 h 466"/>
                <a:gd name="T74" fmla="*/ 2147483647 w 356"/>
                <a:gd name="T75" fmla="*/ 2147483647 h 466"/>
                <a:gd name="T76" fmla="*/ 2147483647 w 356"/>
                <a:gd name="T77" fmla="*/ 2147483647 h 466"/>
                <a:gd name="T78" fmla="*/ 2147483647 w 356"/>
                <a:gd name="T79" fmla="*/ 2147483647 h 466"/>
                <a:gd name="T80" fmla="*/ 2147483647 w 356"/>
                <a:gd name="T81" fmla="*/ 2147483647 h 46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56"/>
                <a:gd name="T124" fmla="*/ 0 h 466"/>
                <a:gd name="T125" fmla="*/ 356 w 356"/>
                <a:gd name="T126" fmla="*/ 466 h 46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56" h="466">
                  <a:moveTo>
                    <a:pt x="242" y="77"/>
                  </a:moveTo>
                  <a:cubicBezTo>
                    <a:pt x="238" y="83"/>
                    <a:pt x="238" y="83"/>
                    <a:pt x="238" y="83"/>
                  </a:cubicBezTo>
                  <a:cubicBezTo>
                    <a:pt x="237" y="110"/>
                    <a:pt x="237" y="110"/>
                    <a:pt x="237" y="110"/>
                  </a:cubicBezTo>
                  <a:cubicBezTo>
                    <a:pt x="219" y="95"/>
                    <a:pt x="219" y="95"/>
                    <a:pt x="219" y="95"/>
                  </a:cubicBezTo>
                  <a:cubicBezTo>
                    <a:pt x="199" y="96"/>
                    <a:pt x="199" y="96"/>
                    <a:pt x="199" y="96"/>
                  </a:cubicBezTo>
                  <a:cubicBezTo>
                    <a:pt x="199" y="96"/>
                    <a:pt x="171" y="83"/>
                    <a:pt x="166" y="83"/>
                  </a:cubicBezTo>
                  <a:cubicBezTo>
                    <a:pt x="161" y="83"/>
                    <a:pt x="106" y="86"/>
                    <a:pt x="106" y="86"/>
                  </a:cubicBezTo>
                  <a:cubicBezTo>
                    <a:pt x="96" y="108"/>
                    <a:pt x="96" y="108"/>
                    <a:pt x="96" y="108"/>
                  </a:cubicBezTo>
                  <a:cubicBezTo>
                    <a:pt x="98" y="129"/>
                    <a:pt x="98" y="129"/>
                    <a:pt x="98" y="129"/>
                  </a:cubicBezTo>
                  <a:cubicBezTo>
                    <a:pt x="98" y="129"/>
                    <a:pt x="106" y="134"/>
                    <a:pt x="115" y="134"/>
                  </a:cubicBezTo>
                  <a:cubicBezTo>
                    <a:pt x="124" y="134"/>
                    <a:pt x="124" y="119"/>
                    <a:pt x="129" y="119"/>
                  </a:cubicBezTo>
                  <a:cubicBezTo>
                    <a:pt x="134" y="119"/>
                    <a:pt x="146" y="124"/>
                    <a:pt x="149" y="128"/>
                  </a:cubicBezTo>
                  <a:cubicBezTo>
                    <a:pt x="152" y="132"/>
                    <a:pt x="153" y="142"/>
                    <a:pt x="153" y="142"/>
                  </a:cubicBezTo>
                  <a:cubicBezTo>
                    <a:pt x="159" y="146"/>
                    <a:pt x="159" y="146"/>
                    <a:pt x="159" y="146"/>
                  </a:cubicBezTo>
                  <a:cubicBezTo>
                    <a:pt x="159" y="146"/>
                    <a:pt x="159" y="159"/>
                    <a:pt x="153" y="166"/>
                  </a:cubicBezTo>
                  <a:cubicBezTo>
                    <a:pt x="147" y="173"/>
                    <a:pt x="140" y="172"/>
                    <a:pt x="140" y="172"/>
                  </a:cubicBezTo>
                  <a:cubicBezTo>
                    <a:pt x="131" y="188"/>
                    <a:pt x="131" y="188"/>
                    <a:pt x="131" y="188"/>
                  </a:cubicBezTo>
                  <a:cubicBezTo>
                    <a:pt x="130" y="212"/>
                    <a:pt x="130" y="212"/>
                    <a:pt x="130" y="212"/>
                  </a:cubicBezTo>
                  <a:cubicBezTo>
                    <a:pt x="142" y="213"/>
                    <a:pt x="142" y="213"/>
                    <a:pt x="142" y="213"/>
                  </a:cubicBezTo>
                  <a:cubicBezTo>
                    <a:pt x="147" y="225"/>
                    <a:pt x="147" y="225"/>
                    <a:pt x="147" y="225"/>
                  </a:cubicBezTo>
                  <a:cubicBezTo>
                    <a:pt x="147" y="225"/>
                    <a:pt x="163" y="226"/>
                    <a:pt x="165" y="232"/>
                  </a:cubicBezTo>
                  <a:cubicBezTo>
                    <a:pt x="167" y="238"/>
                    <a:pt x="158" y="243"/>
                    <a:pt x="158" y="243"/>
                  </a:cubicBezTo>
                  <a:cubicBezTo>
                    <a:pt x="159" y="273"/>
                    <a:pt x="159" y="273"/>
                    <a:pt x="159" y="273"/>
                  </a:cubicBezTo>
                  <a:cubicBezTo>
                    <a:pt x="155" y="284"/>
                    <a:pt x="155" y="284"/>
                    <a:pt x="155" y="284"/>
                  </a:cubicBezTo>
                  <a:cubicBezTo>
                    <a:pt x="159" y="298"/>
                    <a:pt x="159" y="298"/>
                    <a:pt x="159" y="298"/>
                  </a:cubicBezTo>
                  <a:cubicBezTo>
                    <a:pt x="159" y="298"/>
                    <a:pt x="146" y="302"/>
                    <a:pt x="146" y="316"/>
                  </a:cubicBezTo>
                  <a:cubicBezTo>
                    <a:pt x="146" y="330"/>
                    <a:pt x="144" y="336"/>
                    <a:pt x="134" y="336"/>
                  </a:cubicBezTo>
                  <a:cubicBezTo>
                    <a:pt x="124" y="336"/>
                    <a:pt x="131" y="314"/>
                    <a:pt x="127" y="311"/>
                  </a:cubicBezTo>
                  <a:cubicBezTo>
                    <a:pt x="123" y="308"/>
                    <a:pt x="120" y="324"/>
                    <a:pt x="112" y="326"/>
                  </a:cubicBezTo>
                  <a:cubicBezTo>
                    <a:pt x="104" y="328"/>
                    <a:pt x="90" y="327"/>
                    <a:pt x="90" y="327"/>
                  </a:cubicBezTo>
                  <a:cubicBezTo>
                    <a:pt x="81" y="298"/>
                    <a:pt x="81" y="298"/>
                    <a:pt x="81" y="298"/>
                  </a:cubicBezTo>
                  <a:cubicBezTo>
                    <a:pt x="81" y="298"/>
                    <a:pt x="70" y="296"/>
                    <a:pt x="64" y="297"/>
                  </a:cubicBezTo>
                  <a:cubicBezTo>
                    <a:pt x="58" y="298"/>
                    <a:pt x="71" y="316"/>
                    <a:pt x="71" y="316"/>
                  </a:cubicBezTo>
                  <a:cubicBezTo>
                    <a:pt x="71" y="316"/>
                    <a:pt x="62" y="324"/>
                    <a:pt x="58" y="329"/>
                  </a:cubicBezTo>
                  <a:cubicBezTo>
                    <a:pt x="54" y="334"/>
                    <a:pt x="30" y="325"/>
                    <a:pt x="24" y="323"/>
                  </a:cubicBezTo>
                  <a:cubicBezTo>
                    <a:pt x="18" y="321"/>
                    <a:pt x="25" y="346"/>
                    <a:pt x="25" y="346"/>
                  </a:cubicBezTo>
                  <a:cubicBezTo>
                    <a:pt x="18" y="346"/>
                    <a:pt x="18" y="346"/>
                    <a:pt x="18" y="346"/>
                  </a:cubicBezTo>
                  <a:cubicBezTo>
                    <a:pt x="35" y="359"/>
                    <a:pt x="35" y="359"/>
                    <a:pt x="35" y="359"/>
                  </a:cubicBezTo>
                  <a:cubicBezTo>
                    <a:pt x="26" y="368"/>
                    <a:pt x="26" y="368"/>
                    <a:pt x="26" y="368"/>
                  </a:cubicBezTo>
                  <a:cubicBezTo>
                    <a:pt x="38" y="376"/>
                    <a:pt x="38" y="376"/>
                    <a:pt x="38" y="376"/>
                  </a:cubicBezTo>
                  <a:cubicBezTo>
                    <a:pt x="38" y="376"/>
                    <a:pt x="42" y="389"/>
                    <a:pt x="38" y="398"/>
                  </a:cubicBezTo>
                  <a:cubicBezTo>
                    <a:pt x="34" y="407"/>
                    <a:pt x="19" y="389"/>
                    <a:pt x="19" y="389"/>
                  </a:cubicBezTo>
                  <a:cubicBezTo>
                    <a:pt x="5" y="398"/>
                    <a:pt x="5" y="398"/>
                    <a:pt x="5" y="398"/>
                  </a:cubicBezTo>
                  <a:cubicBezTo>
                    <a:pt x="0" y="411"/>
                    <a:pt x="0" y="411"/>
                    <a:pt x="0" y="411"/>
                  </a:cubicBezTo>
                  <a:cubicBezTo>
                    <a:pt x="36" y="442"/>
                    <a:pt x="36" y="442"/>
                    <a:pt x="36" y="442"/>
                  </a:cubicBezTo>
                  <a:cubicBezTo>
                    <a:pt x="37" y="454"/>
                    <a:pt x="37" y="454"/>
                    <a:pt x="37" y="454"/>
                  </a:cubicBezTo>
                  <a:cubicBezTo>
                    <a:pt x="46" y="466"/>
                    <a:pt x="46" y="466"/>
                    <a:pt x="46" y="466"/>
                  </a:cubicBezTo>
                  <a:cubicBezTo>
                    <a:pt x="50" y="460"/>
                    <a:pt x="50" y="460"/>
                    <a:pt x="50" y="460"/>
                  </a:cubicBezTo>
                  <a:cubicBezTo>
                    <a:pt x="61" y="460"/>
                    <a:pt x="61" y="460"/>
                    <a:pt x="61" y="460"/>
                  </a:cubicBezTo>
                  <a:cubicBezTo>
                    <a:pt x="61" y="446"/>
                    <a:pt x="61" y="446"/>
                    <a:pt x="61" y="446"/>
                  </a:cubicBezTo>
                  <a:cubicBezTo>
                    <a:pt x="61" y="446"/>
                    <a:pt x="75" y="433"/>
                    <a:pt x="82" y="432"/>
                  </a:cubicBezTo>
                  <a:cubicBezTo>
                    <a:pt x="89" y="431"/>
                    <a:pt x="91" y="448"/>
                    <a:pt x="91" y="448"/>
                  </a:cubicBezTo>
                  <a:cubicBezTo>
                    <a:pt x="98" y="445"/>
                    <a:pt x="98" y="445"/>
                    <a:pt x="98" y="445"/>
                  </a:cubicBezTo>
                  <a:cubicBezTo>
                    <a:pt x="98" y="445"/>
                    <a:pt x="102" y="466"/>
                    <a:pt x="114" y="461"/>
                  </a:cubicBezTo>
                  <a:cubicBezTo>
                    <a:pt x="126" y="456"/>
                    <a:pt x="125" y="440"/>
                    <a:pt x="125" y="440"/>
                  </a:cubicBezTo>
                  <a:cubicBezTo>
                    <a:pt x="138" y="441"/>
                    <a:pt x="138" y="441"/>
                    <a:pt x="138" y="441"/>
                  </a:cubicBezTo>
                  <a:cubicBezTo>
                    <a:pt x="138" y="441"/>
                    <a:pt x="148" y="425"/>
                    <a:pt x="155" y="432"/>
                  </a:cubicBezTo>
                  <a:cubicBezTo>
                    <a:pt x="162" y="439"/>
                    <a:pt x="144" y="462"/>
                    <a:pt x="159" y="462"/>
                  </a:cubicBezTo>
                  <a:cubicBezTo>
                    <a:pt x="174" y="462"/>
                    <a:pt x="177" y="457"/>
                    <a:pt x="184" y="448"/>
                  </a:cubicBezTo>
                  <a:cubicBezTo>
                    <a:pt x="191" y="439"/>
                    <a:pt x="203" y="418"/>
                    <a:pt x="209" y="418"/>
                  </a:cubicBezTo>
                  <a:cubicBezTo>
                    <a:pt x="215" y="418"/>
                    <a:pt x="225" y="415"/>
                    <a:pt x="225" y="415"/>
                  </a:cubicBezTo>
                  <a:cubicBezTo>
                    <a:pt x="242" y="385"/>
                    <a:pt x="242" y="385"/>
                    <a:pt x="242" y="385"/>
                  </a:cubicBezTo>
                  <a:cubicBezTo>
                    <a:pt x="241" y="318"/>
                    <a:pt x="241" y="318"/>
                    <a:pt x="241" y="318"/>
                  </a:cubicBezTo>
                  <a:cubicBezTo>
                    <a:pt x="241" y="318"/>
                    <a:pt x="259" y="311"/>
                    <a:pt x="260" y="302"/>
                  </a:cubicBezTo>
                  <a:cubicBezTo>
                    <a:pt x="261" y="293"/>
                    <a:pt x="261" y="270"/>
                    <a:pt x="268" y="267"/>
                  </a:cubicBezTo>
                  <a:cubicBezTo>
                    <a:pt x="275" y="264"/>
                    <a:pt x="288" y="258"/>
                    <a:pt x="298" y="251"/>
                  </a:cubicBezTo>
                  <a:cubicBezTo>
                    <a:pt x="308" y="244"/>
                    <a:pt x="314" y="229"/>
                    <a:pt x="314" y="229"/>
                  </a:cubicBezTo>
                  <a:cubicBezTo>
                    <a:pt x="317" y="197"/>
                    <a:pt x="317" y="197"/>
                    <a:pt x="317" y="197"/>
                  </a:cubicBezTo>
                  <a:cubicBezTo>
                    <a:pt x="317" y="197"/>
                    <a:pt x="327" y="189"/>
                    <a:pt x="327" y="178"/>
                  </a:cubicBezTo>
                  <a:cubicBezTo>
                    <a:pt x="327" y="167"/>
                    <a:pt x="318" y="160"/>
                    <a:pt x="320" y="152"/>
                  </a:cubicBezTo>
                  <a:cubicBezTo>
                    <a:pt x="322" y="144"/>
                    <a:pt x="332" y="136"/>
                    <a:pt x="331" y="125"/>
                  </a:cubicBezTo>
                  <a:cubicBezTo>
                    <a:pt x="330" y="114"/>
                    <a:pt x="323" y="87"/>
                    <a:pt x="332" y="77"/>
                  </a:cubicBezTo>
                  <a:cubicBezTo>
                    <a:pt x="341" y="67"/>
                    <a:pt x="356" y="38"/>
                    <a:pt x="356" y="30"/>
                  </a:cubicBezTo>
                  <a:cubicBezTo>
                    <a:pt x="356" y="22"/>
                    <a:pt x="356" y="11"/>
                    <a:pt x="356" y="11"/>
                  </a:cubicBezTo>
                  <a:cubicBezTo>
                    <a:pt x="347" y="4"/>
                    <a:pt x="347" y="4"/>
                    <a:pt x="347" y="4"/>
                  </a:cubicBezTo>
                  <a:cubicBezTo>
                    <a:pt x="347" y="4"/>
                    <a:pt x="343" y="10"/>
                    <a:pt x="332" y="9"/>
                  </a:cubicBezTo>
                  <a:cubicBezTo>
                    <a:pt x="321" y="8"/>
                    <a:pt x="307" y="0"/>
                    <a:pt x="301" y="0"/>
                  </a:cubicBezTo>
                  <a:cubicBezTo>
                    <a:pt x="295" y="0"/>
                    <a:pt x="282" y="11"/>
                    <a:pt x="282" y="11"/>
                  </a:cubicBezTo>
                  <a:cubicBezTo>
                    <a:pt x="262" y="10"/>
                    <a:pt x="262" y="10"/>
                    <a:pt x="262" y="10"/>
                  </a:cubicBezTo>
                  <a:cubicBezTo>
                    <a:pt x="252" y="31"/>
                    <a:pt x="252" y="31"/>
                    <a:pt x="252" y="31"/>
                  </a:cubicBezTo>
                  <a:cubicBezTo>
                    <a:pt x="252" y="31"/>
                    <a:pt x="262" y="44"/>
                    <a:pt x="260" y="51"/>
                  </a:cubicBezTo>
                  <a:cubicBezTo>
                    <a:pt x="258" y="58"/>
                    <a:pt x="242" y="77"/>
                    <a:pt x="242" y="77"/>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501" name="Freeform 124"/>
            <p:cNvSpPr>
              <a:spLocks/>
            </p:cNvSpPr>
            <p:nvPr/>
          </p:nvSpPr>
          <p:spPr bwMode="auto">
            <a:xfrm>
              <a:off x="4552951" y="3011091"/>
              <a:ext cx="327422" cy="413147"/>
            </a:xfrm>
            <a:custGeom>
              <a:avLst/>
              <a:gdLst>
                <a:gd name="T0" fmla="*/ 2147483647 w 781"/>
                <a:gd name="T1" fmla="*/ 2147483647 h 1054"/>
                <a:gd name="T2" fmla="*/ 2147483647 w 781"/>
                <a:gd name="T3" fmla="*/ 2147483647 h 1054"/>
                <a:gd name="T4" fmla="*/ 2147483647 w 781"/>
                <a:gd name="T5" fmla="*/ 2147483647 h 1054"/>
                <a:gd name="T6" fmla="*/ 2147483647 w 781"/>
                <a:gd name="T7" fmla="*/ 2147483647 h 1054"/>
                <a:gd name="T8" fmla="*/ 2147483647 w 781"/>
                <a:gd name="T9" fmla="*/ 2147483647 h 1054"/>
                <a:gd name="T10" fmla="*/ 2147483647 w 781"/>
                <a:gd name="T11" fmla="*/ 2147483647 h 1054"/>
                <a:gd name="T12" fmla="*/ 2147483647 w 781"/>
                <a:gd name="T13" fmla="*/ 2147483647 h 1054"/>
                <a:gd name="T14" fmla="*/ 2147483647 w 781"/>
                <a:gd name="T15" fmla="*/ 2147483647 h 1054"/>
                <a:gd name="T16" fmla="*/ 2147483647 w 781"/>
                <a:gd name="T17" fmla="*/ 2147483647 h 1054"/>
                <a:gd name="T18" fmla="*/ 2147483647 w 781"/>
                <a:gd name="T19" fmla="*/ 2147483647 h 1054"/>
                <a:gd name="T20" fmla="*/ 2147483647 w 781"/>
                <a:gd name="T21" fmla="*/ 2147483647 h 1054"/>
                <a:gd name="T22" fmla="*/ 2147483647 w 781"/>
                <a:gd name="T23" fmla="*/ 2147483647 h 1054"/>
                <a:gd name="T24" fmla="*/ 2147483647 w 781"/>
                <a:gd name="T25" fmla="*/ 2147483647 h 1054"/>
                <a:gd name="T26" fmla="*/ 2147483647 w 781"/>
                <a:gd name="T27" fmla="*/ 2147483647 h 1054"/>
                <a:gd name="T28" fmla="*/ 2147483647 w 781"/>
                <a:gd name="T29" fmla="*/ 2147483647 h 1054"/>
                <a:gd name="T30" fmla="*/ 2147483647 w 781"/>
                <a:gd name="T31" fmla="*/ 2147483647 h 1054"/>
                <a:gd name="T32" fmla="*/ 2147483647 w 781"/>
                <a:gd name="T33" fmla="*/ 2147483647 h 1054"/>
                <a:gd name="T34" fmla="*/ 2147483647 w 781"/>
                <a:gd name="T35" fmla="*/ 2147483647 h 1054"/>
                <a:gd name="T36" fmla="*/ 2147483647 w 781"/>
                <a:gd name="T37" fmla="*/ 2147483647 h 1054"/>
                <a:gd name="T38" fmla="*/ 2147483647 w 781"/>
                <a:gd name="T39" fmla="*/ 2147483647 h 1054"/>
                <a:gd name="T40" fmla="*/ 2147483647 w 781"/>
                <a:gd name="T41" fmla="*/ 2147483647 h 1054"/>
                <a:gd name="T42" fmla="*/ 2147483647 w 781"/>
                <a:gd name="T43" fmla="*/ 2147483647 h 1054"/>
                <a:gd name="T44" fmla="*/ 2147483647 w 781"/>
                <a:gd name="T45" fmla="*/ 2147483647 h 1054"/>
                <a:gd name="T46" fmla="*/ 2147483647 w 781"/>
                <a:gd name="T47" fmla="*/ 2147483647 h 1054"/>
                <a:gd name="T48" fmla="*/ 2147483647 w 781"/>
                <a:gd name="T49" fmla="*/ 2147483647 h 1054"/>
                <a:gd name="T50" fmla="*/ 2147483647 w 781"/>
                <a:gd name="T51" fmla="*/ 2147483647 h 1054"/>
                <a:gd name="T52" fmla="*/ 2147483647 w 781"/>
                <a:gd name="T53" fmla="*/ 2147483647 h 1054"/>
                <a:gd name="T54" fmla="*/ 2147483647 w 781"/>
                <a:gd name="T55" fmla="*/ 2147483647 h 1054"/>
                <a:gd name="T56" fmla="*/ 2147483647 w 781"/>
                <a:gd name="T57" fmla="*/ 2147483647 h 1054"/>
                <a:gd name="T58" fmla="*/ 2147483647 w 781"/>
                <a:gd name="T59" fmla="*/ 2147483647 h 1054"/>
                <a:gd name="T60" fmla="*/ 2147483647 w 781"/>
                <a:gd name="T61" fmla="*/ 2147483647 h 1054"/>
                <a:gd name="T62" fmla="*/ 2147483647 w 781"/>
                <a:gd name="T63" fmla="*/ 2147483647 h 1054"/>
                <a:gd name="T64" fmla="*/ 2147483647 w 781"/>
                <a:gd name="T65" fmla="*/ 2147483647 h 1054"/>
                <a:gd name="T66" fmla="*/ 2147483647 w 781"/>
                <a:gd name="T67" fmla="*/ 2147483647 h 1054"/>
                <a:gd name="T68" fmla="*/ 2147483647 w 781"/>
                <a:gd name="T69" fmla="*/ 2147483647 h 1054"/>
                <a:gd name="T70" fmla="*/ 2147483647 w 781"/>
                <a:gd name="T71" fmla="*/ 2147483647 h 1054"/>
                <a:gd name="T72" fmla="*/ 2147483647 w 781"/>
                <a:gd name="T73" fmla="*/ 2147483647 h 1054"/>
                <a:gd name="T74" fmla="*/ 2147483647 w 781"/>
                <a:gd name="T75" fmla="*/ 2147483647 h 1054"/>
                <a:gd name="T76" fmla="*/ 2147483647 w 781"/>
                <a:gd name="T77" fmla="*/ 2147483647 h 1054"/>
                <a:gd name="T78" fmla="*/ 2147483647 w 781"/>
                <a:gd name="T79" fmla="*/ 2147483647 h 1054"/>
                <a:gd name="T80" fmla="*/ 2147483647 w 781"/>
                <a:gd name="T81" fmla="*/ 2147483647 h 1054"/>
                <a:gd name="T82" fmla="*/ 2147483647 w 781"/>
                <a:gd name="T83" fmla="*/ 2147483647 h 1054"/>
                <a:gd name="T84" fmla="*/ 2147483647 w 781"/>
                <a:gd name="T85" fmla="*/ 2147483647 h 1054"/>
                <a:gd name="T86" fmla="*/ 2147483647 w 781"/>
                <a:gd name="T87" fmla="*/ 2147483647 h 1054"/>
                <a:gd name="T88" fmla="*/ 2147483647 w 781"/>
                <a:gd name="T89" fmla="*/ 2147483647 h 1054"/>
                <a:gd name="T90" fmla="*/ 2147483647 w 781"/>
                <a:gd name="T91" fmla="*/ 2147483647 h 105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1"/>
                <a:gd name="T139" fmla="*/ 0 h 1054"/>
                <a:gd name="T140" fmla="*/ 781 w 781"/>
                <a:gd name="T141" fmla="*/ 1054 h 105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1" h="1054">
                  <a:moveTo>
                    <a:pt x="601" y="16"/>
                  </a:moveTo>
                  <a:cubicBezTo>
                    <a:pt x="601" y="16"/>
                    <a:pt x="601" y="39"/>
                    <a:pt x="591" y="43"/>
                  </a:cubicBezTo>
                  <a:cubicBezTo>
                    <a:pt x="581" y="47"/>
                    <a:pt x="579" y="43"/>
                    <a:pt x="569" y="46"/>
                  </a:cubicBezTo>
                  <a:cubicBezTo>
                    <a:pt x="559" y="49"/>
                    <a:pt x="560" y="70"/>
                    <a:pt x="547" y="77"/>
                  </a:cubicBezTo>
                  <a:cubicBezTo>
                    <a:pt x="534" y="84"/>
                    <a:pt x="522" y="59"/>
                    <a:pt x="522" y="59"/>
                  </a:cubicBezTo>
                  <a:cubicBezTo>
                    <a:pt x="443" y="56"/>
                    <a:pt x="443" y="56"/>
                    <a:pt x="443" y="56"/>
                  </a:cubicBezTo>
                  <a:cubicBezTo>
                    <a:pt x="443" y="56"/>
                    <a:pt x="445" y="46"/>
                    <a:pt x="438" y="48"/>
                  </a:cubicBezTo>
                  <a:cubicBezTo>
                    <a:pt x="431" y="50"/>
                    <a:pt x="429" y="60"/>
                    <a:pt x="429" y="60"/>
                  </a:cubicBezTo>
                  <a:cubicBezTo>
                    <a:pt x="143" y="56"/>
                    <a:pt x="143" y="56"/>
                    <a:pt x="143" y="56"/>
                  </a:cubicBezTo>
                  <a:cubicBezTo>
                    <a:pt x="144" y="164"/>
                    <a:pt x="144" y="164"/>
                    <a:pt x="144" y="164"/>
                  </a:cubicBezTo>
                  <a:cubicBezTo>
                    <a:pt x="96" y="165"/>
                    <a:pt x="96" y="165"/>
                    <a:pt x="96" y="165"/>
                  </a:cubicBezTo>
                  <a:cubicBezTo>
                    <a:pt x="101" y="398"/>
                    <a:pt x="101" y="398"/>
                    <a:pt x="101" y="398"/>
                  </a:cubicBezTo>
                  <a:cubicBezTo>
                    <a:pt x="101" y="398"/>
                    <a:pt x="69" y="393"/>
                    <a:pt x="56" y="397"/>
                  </a:cubicBezTo>
                  <a:cubicBezTo>
                    <a:pt x="43" y="401"/>
                    <a:pt x="52" y="412"/>
                    <a:pt x="54" y="420"/>
                  </a:cubicBezTo>
                  <a:cubicBezTo>
                    <a:pt x="56" y="428"/>
                    <a:pt x="47" y="428"/>
                    <a:pt x="41" y="434"/>
                  </a:cubicBezTo>
                  <a:cubicBezTo>
                    <a:pt x="35" y="440"/>
                    <a:pt x="37" y="452"/>
                    <a:pt x="37" y="452"/>
                  </a:cubicBezTo>
                  <a:cubicBezTo>
                    <a:pt x="27" y="452"/>
                    <a:pt x="27" y="452"/>
                    <a:pt x="27" y="452"/>
                  </a:cubicBezTo>
                  <a:cubicBezTo>
                    <a:pt x="30" y="468"/>
                    <a:pt x="30" y="468"/>
                    <a:pt x="30" y="468"/>
                  </a:cubicBezTo>
                  <a:cubicBezTo>
                    <a:pt x="35" y="479"/>
                    <a:pt x="35" y="479"/>
                    <a:pt x="35" y="479"/>
                  </a:cubicBezTo>
                  <a:cubicBezTo>
                    <a:pt x="24" y="486"/>
                    <a:pt x="24" y="486"/>
                    <a:pt x="24" y="486"/>
                  </a:cubicBezTo>
                  <a:cubicBezTo>
                    <a:pt x="24" y="486"/>
                    <a:pt x="9" y="494"/>
                    <a:pt x="15" y="504"/>
                  </a:cubicBezTo>
                  <a:cubicBezTo>
                    <a:pt x="21" y="514"/>
                    <a:pt x="24" y="518"/>
                    <a:pt x="22" y="527"/>
                  </a:cubicBezTo>
                  <a:cubicBezTo>
                    <a:pt x="20" y="536"/>
                    <a:pt x="6" y="536"/>
                    <a:pt x="3" y="547"/>
                  </a:cubicBezTo>
                  <a:cubicBezTo>
                    <a:pt x="0" y="558"/>
                    <a:pt x="6" y="563"/>
                    <a:pt x="11" y="565"/>
                  </a:cubicBezTo>
                  <a:cubicBezTo>
                    <a:pt x="16" y="567"/>
                    <a:pt x="21" y="557"/>
                    <a:pt x="28" y="560"/>
                  </a:cubicBezTo>
                  <a:cubicBezTo>
                    <a:pt x="35" y="563"/>
                    <a:pt x="33" y="590"/>
                    <a:pt x="33" y="590"/>
                  </a:cubicBezTo>
                  <a:cubicBezTo>
                    <a:pt x="42" y="598"/>
                    <a:pt x="42" y="598"/>
                    <a:pt x="42" y="598"/>
                  </a:cubicBezTo>
                  <a:cubicBezTo>
                    <a:pt x="31" y="603"/>
                    <a:pt x="31" y="603"/>
                    <a:pt x="31" y="603"/>
                  </a:cubicBezTo>
                  <a:cubicBezTo>
                    <a:pt x="35" y="620"/>
                    <a:pt x="35" y="620"/>
                    <a:pt x="35" y="620"/>
                  </a:cubicBezTo>
                  <a:cubicBezTo>
                    <a:pt x="35" y="620"/>
                    <a:pt x="44" y="621"/>
                    <a:pt x="56" y="634"/>
                  </a:cubicBezTo>
                  <a:cubicBezTo>
                    <a:pt x="68" y="647"/>
                    <a:pt x="50" y="643"/>
                    <a:pt x="50" y="643"/>
                  </a:cubicBezTo>
                  <a:cubicBezTo>
                    <a:pt x="52" y="659"/>
                    <a:pt x="52" y="659"/>
                    <a:pt x="52" y="659"/>
                  </a:cubicBezTo>
                  <a:cubicBezTo>
                    <a:pt x="52" y="659"/>
                    <a:pt x="89" y="692"/>
                    <a:pt x="93" y="714"/>
                  </a:cubicBezTo>
                  <a:cubicBezTo>
                    <a:pt x="97" y="736"/>
                    <a:pt x="82" y="743"/>
                    <a:pt x="81" y="753"/>
                  </a:cubicBezTo>
                  <a:cubicBezTo>
                    <a:pt x="80" y="763"/>
                    <a:pt x="89" y="760"/>
                    <a:pt x="89" y="760"/>
                  </a:cubicBezTo>
                  <a:cubicBezTo>
                    <a:pt x="83" y="771"/>
                    <a:pt x="83" y="771"/>
                    <a:pt x="83" y="771"/>
                  </a:cubicBezTo>
                  <a:cubicBezTo>
                    <a:pt x="117" y="774"/>
                    <a:pt x="117" y="774"/>
                    <a:pt x="117" y="774"/>
                  </a:cubicBezTo>
                  <a:cubicBezTo>
                    <a:pt x="117" y="781"/>
                    <a:pt x="117" y="781"/>
                    <a:pt x="117" y="781"/>
                  </a:cubicBezTo>
                  <a:cubicBezTo>
                    <a:pt x="117" y="781"/>
                    <a:pt x="110" y="789"/>
                    <a:pt x="116" y="797"/>
                  </a:cubicBezTo>
                  <a:cubicBezTo>
                    <a:pt x="122" y="805"/>
                    <a:pt x="152" y="803"/>
                    <a:pt x="152" y="803"/>
                  </a:cubicBezTo>
                  <a:cubicBezTo>
                    <a:pt x="152" y="816"/>
                    <a:pt x="152" y="816"/>
                    <a:pt x="152" y="816"/>
                  </a:cubicBezTo>
                  <a:cubicBezTo>
                    <a:pt x="152" y="816"/>
                    <a:pt x="168" y="815"/>
                    <a:pt x="171" y="826"/>
                  </a:cubicBezTo>
                  <a:cubicBezTo>
                    <a:pt x="174" y="837"/>
                    <a:pt x="159" y="831"/>
                    <a:pt x="165" y="841"/>
                  </a:cubicBezTo>
                  <a:cubicBezTo>
                    <a:pt x="171" y="851"/>
                    <a:pt x="185" y="853"/>
                    <a:pt x="192" y="854"/>
                  </a:cubicBezTo>
                  <a:cubicBezTo>
                    <a:pt x="199" y="855"/>
                    <a:pt x="208" y="878"/>
                    <a:pt x="208" y="878"/>
                  </a:cubicBezTo>
                  <a:cubicBezTo>
                    <a:pt x="208" y="878"/>
                    <a:pt x="223" y="879"/>
                    <a:pt x="223" y="887"/>
                  </a:cubicBezTo>
                  <a:cubicBezTo>
                    <a:pt x="223" y="895"/>
                    <a:pt x="216" y="889"/>
                    <a:pt x="217" y="895"/>
                  </a:cubicBezTo>
                  <a:cubicBezTo>
                    <a:pt x="218" y="901"/>
                    <a:pt x="225" y="904"/>
                    <a:pt x="225" y="904"/>
                  </a:cubicBezTo>
                  <a:cubicBezTo>
                    <a:pt x="224" y="917"/>
                    <a:pt x="224" y="917"/>
                    <a:pt x="224" y="917"/>
                  </a:cubicBezTo>
                  <a:cubicBezTo>
                    <a:pt x="239" y="918"/>
                    <a:pt x="239" y="918"/>
                    <a:pt x="239" y="918"/>
                  </a:cubicBezTo>
                  <a:cubicBezTo>
                    <a:pt x="239" y="918"/>
                    <a:pt x="248" y="924"/>
                    <a:pt x="256" y="932"/>
                  </a:cubicBezTo>
                  <a:cubicBezTo>
                    <a:pt x="264" y="940"/>
                    <a:pt x="260" y="954"/>
                    <a:pt x="260" y="954"/>
                  </a:cubicBezTo>
                  <a:cubicBezTo>
                    <a:pt x="264" y="962"/>
                    <a:pt x="264" y="962"/>
                    <a:pt x="264" y="962"/>
                  </a:cubicBezTo>
                  <a:cubicBezTo>
                    <a:pt x="285" y="981"/>
                    <a:pt x="285" y="981"/>
                    <a:pt x="285" y="981"/>
                  </a:cubicBezTo>
                  <a:cubicBezTo>
                    <a:pt x="285" y="995"/>
                    <a:pt x="285" y="995"/>
                    <a:pt x="285" y="995"/>
                  </a:cubicBezTo>
                  <a:cubicBezTo>
                    <a:pt x="316" y="1010"/>
                    <a:pt x="316" y="1010"/>
                    <a:pt x="316" y="1010"/>
                  </a:cubicBezTo>
                  <a:cubicBezTo>
                    <a:pt x="316" y="1010"/>
                    <a:pt x="324" y="994"/>
                    <a:pt x="333" y="994"/>
                  </a:cubicBezTo>
                  <a:cubicBezTo>
                    <a:pt x="342" y="994"/>
                    <a:pt x="343" y="1006"/>
                    <a:pt x="354" y="1006"/>
                  </a:cubicBezTo>
                  <a:cubicBezTo>
                    <a:pt x="365" y="1006"/>
                    <a:pt x="364" y="988"/>
                    <a:pt x="371" y="988"/>
                  </a:cubicBezTo>
                  <a:cubicBezTo>
                    <a:pt x="378" y="988"/>
                    <a:pt x="382" y="1005"/>
                    <a:pt x="390" y="1017"/>
                  </a:cubicBezTo>
                  <a:cubicBezTo>
                    <a:pt x="398" y="1029"/>
                    <a:pt x="417" y="1033"/>
                    <a:pt x="417" y="1033"/>
                  </a:cubicBezTo>
                  <a:cubicBezTo>
                    <a:pt x="420" y="1047"/>
                    <a:pt x="420" y="1047"/>
                    <a:pt x="420" y="1047"/>
                  </a:cubicBezTo>
                  <a:cubicBezTo>
                    <a:pt x="431" y="1049"/>
                    <a:pt x="431" y="1049"/>
                    <a:pt x="431" y="1049"/>
                  </a:cubicBezTo>
                  <a:cubicBezTo>
                    <a:pt x="431" y="1049"/>
                    <a:pt x="442" y="1036"/>
                    <a:pt x="447" y="1036"/>
                  </a:cubicBezTo>
                  <a:cubicBezTo>
                    <a:pt x="452" y="1036"/>
                    <a:pt x="461" y="1043"/>
                    <a:pt x="467" y="1044"/>
                  </a:cubicBezTo>
                  <a:cubicBezTo>
                    <a:pt x="473" y="1045"/>
                    <a:pt x="474" y="1037"/>
                    <a:pt x="474" y="1037"/>
                  </a:cubicBezTo>
                  <a:cubicBezTo>
                    <a:pt x="481" y="1036"/>
                    <a:pt x="481" y="1036"/>
                    <a:pt x="481" y="1036"/>
                  </a:cubicBezTo>
                  <a:cubicBezTo>
                    <a:pt x="495" y="1054"/>
                    <a:pt x="495" y="1054"/>
                    <a:pt x="495" y="1054"/>
                  </a:cubicBezTo>
                  <a:cubicBezTo>
                    <a:pt x="508" y="1039"/>
                    <a:pt x="508" y="1039"/>
                    <a:pt x="508" y="1039"/>
                  </a:cubicBezTo>
                  <a:cubicBezTo>
                    <a:pt x="524" y="1040"/>
                    <a:pt x="524" y="1040"/>
                    <a:pt x="524" y="1040"/>
                  </a:cubicBezTo>
                  <a:cubicBezTo>
                    <a:pt x="524" y="1040"/>
                    <a:pt x="531" y="1032"/>
                    <a:pt x="536" y="1032"/>
                  </a:cubicBezTo>
                  <a:cubicBezTo>
                    <a:pt x="541" y="1032"/>
                    <a:pt x="540" y="1038"/>
                    <a:pt x="553" y="1040"/>
                  </a:cubicBezTo>
                  <a:cubicBezTo>
                    <a:pt x="566" y="1042"/>
                    <a:pt x="575" y="1015"/>
                    <a:pt x="575" y="1015"/>
                  </a:cubicBezTo>
                  <a:cubicBezTo>
                    <a:pt x="583" y="1015"/>
                    <a:pt x="583" y="1015"/>
                    <a:pt x="583" y="1015"/>
                  </a:cubicBezTo>
                  <a:cubicBezTo>
                    <a:pt x="597" y="995"/>
                    <a:pt x="597" y="995"/>
                    <a:pt x="597" y="995"/>
                  </a:cubicBezTo>
                  <a:cubicBezTo>
                    <a:pt x="657" y="994"/>
                    <a:pt x="657" y="994"/>
                    <a:pt x="657" y="994"/>
                  </a:cubicBezTo>
                  <a:cubicBezTo>
                    <a:pt x="670" y="986"/>
                    <a:pt x="670" y="986"/>
                    <a:pt x="670" y="986"/>
                  </a:cubicBezTo>
                  <a:cubicBezTo>
                    <a:pt x="669" y="976"/>
                    <a:pt x="669" y="976"/>
                    <a:pt x="669" y="976"/>
                  </a:cubicBezTo>
                  <a:cubicBezTo>
                    <a:pt x="669" y="976"/>
                    <a:pt x="670" y="962"/>
                    <a:pt x="665" y="954"/>
                  </a:cubicBezTo>
                  <a:cubicBezTo>
                    <a:pt x="660" y="946"/>
                    <a:pt x="650" y="955"/>
                    <a:pt x="640" y="947"/>
                  </a:cubicBezTo>
                  <a:cubicBezTo>
                    <a:pt x="630" y="939"/>
                    <a:pt x="628" y="912"/>
                    <a:pt x="628" y="912"/>
                  </a:cubicBezTo>
                  <a:cubicBezTo>
                    <a:pt x="621" y="908"/>
                    <a:pt x="621" y="908"/>
                    <a:pt x="621" y="908"/>
                  </a:cubicBezTo>
                  <a:cubicBezTo>
                    <a:pt x="619" y="883"/>
                    <a:pt x="619" y="883"/>
                    <a:pt x="619" y="883"/>
                  </a:cubicBezTo>
                  <a:cubicBezTo>
                    <a:pt x="610" y="882"/>
                    <a:pt x="610" y="882"/>
                    <a:pt x="610" y="882"/>
                  </a:cubicBezTo>
                  <a:cubicBezTo>
                    <a:pt x="607" y="869"/>
                    <a:pt x="607" y="869"/>
                    <a:pt x="607" y="869"/>
                  </a:cubicBezTo>
                  <a:cubicBezTo>
                    <a:pt x="607" y="869"/>
                    <a:pt x="596" y="871"/>
                    <a:pt x="592" y="866"/>
                  </a:cubicBezTo>
                  <a:cubicBezTo>
                    <a:pt x="588" y="861"/>
                    <a:pt x="587" y="846"/>
                    <a:pt x="587" y="846"/>
                  </a:cubicBezTo>
                  <a:cubicBezTo>
                    <a:pt x="587" y="846"/>
                    <a:pt x="570" y="831"/>
                    <a:pt x="562" y="827"/>
                  </a:cubicBezTo>
                  <a:cubicBezTo>
                    <a:pt x="554" y="823"/>
                    <a:pt x="538" y="829"/>
                    <a:pt x="535" y="824"/>
                  </a:cubicBezTo>
                  <a:cubicBezTo>
                    <a:pt x="532" y="819"/>
                    <a:pt x="542" y="802"/>
                    <a:pt x="542" y="802"/>
                  </a:cubicBezTo>
                  <a:cubicBezTo>
                    <a:pt x="540" y="786"/>
                    <a:pt x="540" y="786"/>
                    <a:pt x="540" y="786"/>
                  </a:cubicBezTo>
                  <a:cubicBezTo>
                    <a:pt x="563" y="787"/>
                    <a:pt x="563" y="787"/>
                    <a:pt x="563" y="787"/>
                  </a:cubicBezTo>
                  <a:cubicBezTo>
                    <a:pt x="568" y="792"/>
                    <a:pt x="568" y="792"/>
                    <a:pt x="568" y="792"/>
                  </a:cubicBezTo>
                  <a:cubicBezTo>
                    <a:pt x="568" y="792"/>
                    <a:pt x="575" y="787"/>
                    <a:pt x="582" y="782"/>
                  </a:cubicBezTo>
                  <a:cubicBezTo>
                    <a:pt x="589" y="777"/>
                    <a:pt x="586" y="746"/>
                    <a:pt x="586" y="746"/>
                  </a:cubicBezTo>
                  <a:cubicBezTo>
                    <a:pt x="586" y="746"/>
                    <a:pt x="579" y="727"/>
                    <a:pt x="580" y="719"/>
                  </a:cubicBezTo>
                  <a:cubicBezTo>
                    <a:pt x="581" y="711"/>
                    <a:pt x="596" y="700"/>
                    <a:pt x="597" y="697"/>
                  </a:cubicBezTo>
                  <a:cubicBezTo>
                    <a:pt x="598" y="694"/>
                    <a:pt x="592" y="683"/>
                    <a:pt x="592" y="676"/>
                  </a:cubicBezTo>
                  <a:cubicBezTo>
                    <a:pt x="592" y="669"/>
                    <a:pt x="598" y="656"/>
                    <a:pt x="603" y="656"/>
                  </a:cubicBezTo>
                  <a:cubicBezTo>
                    <a:pt x="608" y="656"/>
                    <a:pt x="610" y="667"/>
                    <a:pt x="610" y="667"/>
                  </a:cubicBezTo>
                  <a:cubicBezTo>
                    <a:pt x="610" y="667"/>
                    <a:pt x="616" y="670"/>
                    <a:pt x="622" y="662"/>
                  </a:cubicBezTo>
                  <a:cubicBezTo>
                    <a:pt x="628" y="654"/>
                    <a:pt x="621" y="631"/>
                    <a:pt x="621" y="631"/>
                  </a:cubicBezTo>
                  <a:cubicBezTo>
                    <a:pt x="628" y="620"/>
                    <a:pt x="628" y="620"/>
                    <a:pt x="628" y="620"/>
                  </a:cubicBezTo>
                  <a:cubicBezTo>
                    <a:pt x="626" y="605"/>
                    <a:pt x="626" y="605"/>
                    <a:pt x="626" y="605"/>
                  </a:cubicBezTo>
                  <a:cubicBezTo>
                    <a:pt x="626" y="605"/>
                    <a:pt x="637" y="601"/>
                    <a:pt x="642" y="596"/>
                  </a:cubicBezTo>
                  <a:cubicBezTo>
                    <a:pt x="647" y="591"/>
                    <a:pt x="642" y="581"/>
                    <a:pt x="643" y="576"/>
                  </a:cubicBezTo>
                  <a:cubicBezTo>
                    <a:pt x="644" y="571"/>
                    <a:pt x="655" y="557"/>
                    <a:pt x="655" y="557"/>
                  </a:cubicBezTo>
                  <a:cubicBezTo>
                    <a:pt x="677" y="555"/>
                    <a:pt x="677" y="555"/>
                    <a:pt x="677" y="555"/>
                  </a:cubicBezTo>
                  <a:cubicBezTo>
                    <a:pt x="677" y="555"/>
                    <a:pt x="675" y="537"/>
                    <a:pt x="675" y="529"/>
                  </a:cubicBezTo>
                  <a:cubicBezTo>
                    <a:pt x="675" y="521"/>
                    <a:pt x="691" y="501"/>
                    <a:pt x="691" y="501"/>
                  </a:cubicBezTo>
                  <a:cubicBezTo>
                    <a:pt x="691" y="471"/>
                    <a:pt x="691" y="471"/>
                    <a:pt x="691" y="471"/>
                  </a:cubicBezTo>
                  <a:cubicBezTo>
                    <a:pt x="689" y="438"/>
                    <a:pt x="689" y="438"/>
                    <a:pt x="689" y="438"/>
                  </a:cubicBezTo>
                  <a:cubicBezTo>
                    <a:pt x="689" y="438"/>
                    <a:pt x="683" y="436"/>
                    <a:pt x="684" y="428"/>
                  </a:cubicBezTo>
                  <a:cubicBezTo>
                    <a:pt x="685" y="420"/>
                    <a:pt x="696" y="421"/>
                    <a:pt x="696" y="414"/>
                  </a:cubicBezTo>
                  <a:cubicBezTo>
                    <a:pt x="696" y="407"/>
                    <a:pt x="697" y="397"/>
                    <a:pt x="697" y="397"/>
                  </a:cubicBezTo>
                  <a:cubicBezTo>
                    <a:pt x="697" y="397"/>
                    <a:pt x="709" y="395"/>
                    <a:pt x="709" y="377"/>
                  </a:cubicBezTo>
                  <a:cubicBezTo>
                    <a:pt x="709" y="359"/>
                    <a:pt x="703" y="349"/>
                    <a:pt x="703" y="346"/>
                  </a:cubicBezTo>
                  <a:cubicBezTo>
                    <a:pt x="703" y="343"/>
                    <a:pt x="714" y="338"/>
                    <a:pt x="714" y="338"/>
                  </a:cubicBezTo>
                  <a:cubicBezTo>
                    <a:pt x="714" y="328"/>
                    <a:pt x="714" y="328"/>
                    <a:pt x="714" y="328"/>
                  </a:cubicBezTo>
                  <a:cubicBezTo>
                    <a:pt x="714" y="328"/>
                    <a:pt x="732" y="328"/>
                    <a:pt x="733" y="321"/>
                  </a:cubicBezTo>
                  <a:cubicBezTo>
                    <a:pt x="734" y="314"/>
                    <a:pt x="734" y="306"/>
                    <a:pt x="734" y="306"/>
                  </a:cubicBezTo>
                  <a:cubicBezTo>
                    <a:pt x="734" y="306"/>
                    <a:pt x="761" y="304"/>
                    <a:pt x="770" y="296"/>
                  </a:cubicBezTo>
                  <a:cubicBezTo>
                    <a:pt x="775" y="292"/>
                    <a:pt x="779" y="280"/>
                    <a:pt x="781" y="271"/>
                  </a:cubicBezTo>
                  <a:cubicBezTo>
                    <a:pt x="756" y="256"/>
                    <a:pt x="756" y="256"/>
                    <a:pt x="756" y="256"/>
                  </a:cubicBezTo>
                  <a:cubicBezTo>
                    <a:pt x="756" y="256"/>
                    <a:pt x="753" y="240"/>
                    <a:pt x="747" y="236"/>
                  </a:cubicBezTo>
                  <a:cubicBezTo>
                    <a:pt x="741" y="232"/>
                    <a:pt x="726" y="242"/>
                    <a:pt x="722" y="228"/>
                  </a:cubicBezTo>
                  <a:cubicBezTo>
                    <a:pt x="718" y="214"/>
                    <a:pt x="717" y="176"/>
                    <a:pt x="717" y="176"/>
                  </a:cubicBezTo>
                  <a:cubicBezTo>
                    <a:pt x="710" y="174"/>
                    <a:pt x="710" y="174"/>
                    <a:pt x="710" y="174"/>
                  </a:cubicBezTo>
                  <a:cubicBezTo>
                    <a:pt x="710" y="174"/>
                    <a:pt x="708" y="132"/>
                    <a:pt x="708" y="127"/>
                  </a:cubicBezTo>
                  <a:cubicBezTo>
                    <a:pt x="708" y="122"/>
                    <a:pt x="703" y="111"/>
                    <a:pt x="703" y="111"/>
                  </a:cubicBezTo>
                  <a:cubicBezTo>
                    <a:pt x="715" y="108"/>
                    <a:pt x="715" y="108"/>
                    <a:pt x="715" y="108"/>
                  </a:cubicBezTo>
                  <a:cubicBezTo>
                    <a:pt x="715" y="108"/>
                    <a:pt x="697" y="93"/>
                    <a:pt x="696" y="84"/>
                  </a:cubicBezTo>
                  <a:cubicBezTo>
                    <a:pt x="695" y="75"/>
                    <a:pt x="701" y="59"/>
                    <a:pt x="693" y="53"/>
                  </a:cubicBezTo>
                  <a:cubicBezTo>
                    <a:pt x="685" y="47"/>
                    <a:pt x="674" y="39"/>
                    <a:pt x="674" y="39"/>
                  </a:cubicBezTo>
                  <a:cubicBezTo>
                    <a:pt x="674" y="39"/>
                    <a:pt x="665" y="27"/>
                    <a:pt x="661" y="23"/>
                  </a:cubicBezTo>
                  <a:cubicBezTo>
                    <a:pt x="657" y="19"/>
                    <a:pt x="656" y="26"/>
                    <a:pt x="650" y="22"/>
                  </a:cubicBezTo>
                  <a:cubicBezTo>
                    <a:pt x="646" y="19"/>
                    <a:pt x="639" y="10"/>
                    <a:pt x="634" y="0"/>
                  </a:cubicBezTo>
                  <a:cubicBezTo>
                    <a:pt x="618" y="15"/>
                    <a:pt x="618" y="15"/>
                    <a:pt x="618" y="15"/>
                  </a:cubicBezTo>
                  <a:lnTo>
                    <a:pt x="601" y="16"/>
                  </a:ln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502" name="Freeform 125"/>
            <p:cNvSpPr>
              <a:spLocks/>
            </p:cNvSpPr>
            <p:nvPr/>
          </p:nvSpPr>
          <p:spPr bwMode="auto">
            <a:xfrm>
              <a:off x="4302919" y="3448050"/>
              <a:ext cx="44054" cy="27385"/>
            </a:xfrm>
            <a:custGeom>
              <a:avLst/>
              <a:gdLst>
                <a:gd name="T0" fmla="*/ 2147483647 w 103"/>
                <a:gd name="T1" fmla="*/ 2147483647 h 71"/>
                <a:gd name="T2" fmla="*/ 2147483647 w 103"/>
                <a:gd name="T3" fmla="*/ 2147483647 h 71"/>
                <a:gd name="T4" fmla="*/ 2147483647 w 103"/>
                <a:gd name="T5" fmla="*/ 2147483647 h 71"/>
                <a:gd name="T6" fmla="*/ 2147483647 w 103"/>
                <a:gd name="T7" fmla="*/ 0 h 71"/>
                <a:gd name="T8" fmla="*/ 2147483647 w 103"/>
                <a:gd name="T9" fmla="*/ 2147483647 h 71"/>
                <a:gd name="T10" fmla="*/ 2147483647 w 103"/>
                <a:gd name="T11" fmla="*/ 2147483647 h 71"/>
                <a:gd name="T12" fmla="*/ 2147483647 w 103"/>
                <a:gd name="T13" fmla="*/ 2147483647 h 71"/>
                <a:gd name="T14" fmla="*/ 2147483647 w 103"/>
                <a:gd name="T15" fmla="*/ 2147483647 h 71"/>
                <a:gd name="T16" fmla="*/ 2147483647 w 103"/>
                <a:gd name="T17" fmla="*/ 2147483647 h 71"/>
                <a:gd name="T18" fmla="*/ 2147483647 w 103"/>
                <a:gd name="T19" fmla="*/ 2147483647 h 71"/>
                <a:gd name="T20" fmla="*/ 2147483647 w 103"/>
                <a:gd name="T21" fmla="*/ 2147483647 h 71"/>
                <a:gd name="T22" fmla="*/ 2147483647 w 103"/>
                <a:gd name="T23" fmla="*/ 2147483647 h 71"/>
                <a:gd name="T24" fmla="*/ 2147483647 w 103"/>
                <a:gd name="T25" fmla="*/ 2147483647 h 7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3"/>
                <a:gd name="T40" fmla="*/ 0 h 71"/>
                <a:gd name="T41" fmla="*/ 103 w 103"/>
                <a:gd name="T42" fmla="*/ 71 h 7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03" h="71">
                  <a:moveTo>
                    <a:pt x="97" y="29"/>
                  </a:moveTo>
                  <a:cubicBezTo>
                    <a:pt x="100" y="6"/>
                    <a:pt x="100" y="6"/>
                    <a:pt x="100" y="6"/>
                  </a:cubicBezTo>
                  <a:cubicBezTo>
                    <a:pt x="36" y="6"/>
                    <a:pt x="36" y="6"/>
                    <a:pt x="36" y="6"/>
                  </a:cubicBezTo>
                  <a:cubicBezTo>
                    <a:pt x="30" y="0"/>
                    <a:pt x="30" y="0"/>
                    <a:pt x="30" y="0"/>
                  </a:cubicBezTo>
                  <a:cubicBezTo>
                    <a:pt x="24" y="3"/>
                    <a:pt x="24" y="3"/>
                    <a:pt x="24" y="3"/>
                  </a:cubicBezTo>
                  <a:cubicBezTo>
                    <a:pt x="24" y="3"/>
                    <a:pt x="28" y="21"/>
                    <a:pt x="23" y="29"/>
                  </a:cubicBezTo>
                  <a:cubicBezTo>
                    <a:pt x="18" y="37"/>
                    <a:pt x="0" y="50"/>
                    <a:pt x="4" y="57"/>
                  </a:cubicBezTo>
                  <a:cubicBezTo>
                    <a:pt x="7" y="63"/>
                    <a:pt x="17" y="66"/>
                    <a:pt x="21" y="67"/>
                  </a:cubicBezTo>
                  <a:cubicBezTo>
                    <a:pt x="29" y="65"/>
                    <a:pt x="29" y="65"/>
                    <a:pt x="29" y="65"/>
                  </a:cubicBezTo>
                  <a:cubicBezTo>
                    <a:pt x="31" y="71"/>
                    <a:pt x="31" y="71"/>
                    <a:pt x="31" y="71"/>
                  </a:cubicBezTo>
                  <a:cubicBezTo>
                    <a:pt x="31" y="71"/>
                    <a:pt x="93" y="70"/>
                    <a:pt x="98" y="69"/>
                  </a:cubicBezTo>
                  <a:cubicBezTo>
                    <a:pt x="103" y="68"/>
                    <a:pt x="103" y="33"/>
                    <a:pt x="103" y="33"/>
                  </a:cubicBezTo>
                  <a:lnTo>
                    <a:pt x="97" y="29"/>
                  </a:ln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503" name="Freeform 126"/>
            <p:cNvSpPr>
              <a:spLocks noEditPoints="1"/>
            </p:cNvSpPr>
            <p:nvPr/>
          </p:nvSpPr>
          <p:spPr bwMode="auto">
            <a:xfrm>
              <a:off x="4442222" y="3961210"/>
              <a:ext cx="319088" cy="266700"/>
            </a:xfrm>
            <a:custGeom>
              <a:avLst/>
              <a:gdLst>
                <a:gd name="T0" fmla="*/ 2147483647 w 759"/>
                <a:gd name="T1" fmla="*/ 2147483647 h 682"/>
                <a:gd name="T2" fmla="*/ 2147483647 w 759"/>
                <a:gd name="T3" fmla="*/ 2147483647 h 682"/>
                <a:gd name="T4" fmla="*/ 2147483647 w 759"/>
                <a:gd name="T5" fmla="*/ 2147483647 h 682"/>
                <a:gd name="T6" fmla="*/ 2147483647 w 759"/>
                <a:gd name="T7" fmla="*/ 2147483647 h 682"/>
                <a:gd name="T8" fmla="*/ 2147483647 w 759"/>
                <a:gd name="T9" fmla="*/ 2147483647 h 682"/>
                <a:gd name="T10" fmla="*/ 2147483647 w 759"/>
                <a:gd name="T11" fmla="*/ 2147483647 h 682"/>
                <a:gd name="T12" fmla="*/ 2147483647 w 759"/>
                <a:gd name="T13" fmla="*/ 2147483647 h 682"/>
                <a:gd name="T14" fmla="*/ 2147483647 w 759"/>
                <a:gd name="T15" fmla="*/ 2147483647 h 682"/>
                <a:gd name="T16" fmla="*/ 2147483647 w 759"/>
                <a:gd name="T17" fmla="*/ 2147483647 h 682"/>
                <a:gd name="T18" fmla="*/ 2147483647 w 759"/>
                <a:gd name="T19" fmla="*/ 2147483647 h 682"/>
                <a:gd name="T20" fmla="*/ 2147483647 w 759"/>
                <a:gd name="T21" fmla="*/ 2147483647 h 682"/>
                <a:gd name="T22" fmla="*/ 2147483647 w 759"/>
                <a:gd name="T23" fmla="*/ 2147483647 h 682"/>
                <a:gd name="T24" fmla="*/ 2147483647 w 759"/>
                <a:gd name="T25" fmla="*/ 2147483647 h 682"/>
                <a:gd name="T26" fmla="*/ 2147483647 w 759"/>
                <a:gd name="T27" fmla="*/ 2147483647 h 682"/>
                <a:gd name="T28" fmla="*/ 2147483647 w 759"/>
                <a:gd name="T29" fmla="*/ 2147483647 h 682"/>
                <a:gd name="T30" fmla="*/ 2147483647 w 759"/>
                <a:gd name="T31" fmla="*/ 2147483647 h 682"/>
                <a:gd name="T32" fmla="*/ 2147483647 w 759"/>
                <a:gd name="T33" fmla="*/ 2147483647 h 682"/>
                <a:gd name="T34" fmla="*/ 2147483647 w 759"/>
                <a:gd name="T35" fmla="*/ 2147483647 h 682"/>
                <a:gd name="T36" fmla="*/ 2147483647 w 759"/>
                <a:gd name="T37" fmla="*/ 2147483647 h 682"/>
                <a:gd name="T38" fmla="*/ 2147483647 w 759"/>
                <a:gd name="T39" fmla="*/ 2147483647 h 682"/>
                <a:gd name="T40" fmla="*/ 2147483647 w 759"/>
                <a:gd name="T41" fmla="*/ 2147483647 h 682"/>
                <a:gd name="T42" fmla="*/ 2147483647 w 759"/>
                <a:gd name="T43" fmla="*/ 2147483647 h 682"/>
                <a:gd name="T44" fmla="*/ 2147483647 w 759"/>
                <a:gd name="T45" fmla="*/ 2147483647 h 682"/>
                <a:gd name="T46" fmla="*/ 2147483647 w 759"/>
                <a:gd name="T47" fmla="*/ 2147483647 h 682"/>
                <a:gd name="T48" fmla="*/ 2147483647 w 759"/>
                <a:gd name="T49" fmla="*/ 2147483647 h 682"/>
                <a:gd name="T50" fmla="*/ 2147483647 w 759"/>
                <a:gd name="T51" fmla="*/ 2147483647 h 682"/>
                <a:gd name="T52" fmla="*/ 2147483647 w 759"/>
                <a:gd name="T53" fmla="*/ 2147483647 h 682"/>
                <a:gd name="T54" fmla="*/ 2147483647 w 759"/>
                <a:gd name="T55" fmla="*/ 2147483647 h 682"/>
                <a:gd name="T56" fmla="*/ 0 w 759"/>
                <a:gd name="T57" fmla="*/ 2147483647 h 682"/>
                <a:gd name="T58" fmla="*/ 2147483647 w 759"/>
                <a:gd name="T59" fmla="*/ 2147483647 h 682"/>
                <a:gd name="T60" fmla="*/ 2147483647 w 759"/>
                <a:gd name="T61" fmla="*/ 2147483647 h 682"/>
                <a:gd name="T62" fmla="*/ 2147483647 w 759"/>
                <a:gd name="T63" fmla="*/ 2147483647 h 682"/>
                <a:gd name="T64" fmla="*/ 2147483647 w 759"/>
                <a:gd name="T65" fmla="*/ 2147483647 h 682"/>
                <a:gd name="T66" fmla="*/ 2147483647 w 759"/>
                <a:gd name="T67" fmla="*/ 2147483647 h 682"/>
                <a:gd name="T68" fmla="*/ 2147483647 w 759"/>
                <a:gd name="T69" fmla="*/ 2147483647 h 682"/>
                <a:gd name="T70" fmla="*/ 2147483647 w 759"/>
                <a:gd name="T71" fmla="*/ 2147483647 h 682"/>
                <a:gd name="T72" fmla="*/ 2147483647 w 759"/>
                <a:gd name="T73" fmla="*/ 2147483647 h 682"/>
                <a:gd name="T74" fmla="*/ 2147483647 w 759"/>
                <a:gd name="T75" fmla="*/ 2147483647 h 682"/>
                <a:gd name="T76" fmla="*/ 2147483647 w 759"/>
                <a:gd name="T77" fmla="*/ 2147483647 h 682"/>
                <a:gd name="T78" fmla="*/ 2147483647 w 759"/>
                <a:gd name="T79" fmla="*/ 2147483647 h 682"/>
                <a:gd name="T80" fmla="*/ 2147483647 w 759"/>
                <a:gd name="T81" fmla="*/ 2147483647 h 682"/>
                <a:gd name="T82" fmla="*/ 2147483647 w 759"/>
                <a:gd name="T83" fmla="*/ 2147483647 h 682"/>
                <a:gd name="T84" fmla="*/ 2147483647 w 759"/>
                <a:gd name="T85" fmla="*/ 2147483647 h 682"/>
                <a:gd name="T86" fmla="*/ 2147483647 w 759"/>
                <a:gd name="T87" fmla="*/ 2147483647 h 682"/>
                <a:gd name="T88" fmla="*/ 2147483647 w 759"/>
                <a:gd name="T89" fmla="*/ 2147483647 h 682"/>
                <a:gd name="T90" fmla="*/ 2147483647 w 759"/>
                <a:gd name="T91" fmla="*/ 2147483647 h 682"/>
                <a:gd name="T92" fmla="*/ 2147483647 w 759"/>
                <a:gd name="T93" fmla="*/ 2147483647 h 682"/>
                <a:gd name="T94" fmla="*/ 2147483647 w 759"/>
                <a:gd name="T95" fmla="*/ 2147483647 h 682"/>
                <a:gd name="T96" fmla="*/ 2147483647 w 759"/>
                <a:gd name="T97" fmla="*/ 2147483647 h 682"/>
                <a:gd name="T98" fmla="*/ 2147483647 w 759"/>
                <a:gd name="T99" fmla="*/ 2147483647 h 682"/>
                <a:gd name="T100" fmla="*/ 2147483647 w 759"/>
                <a:gd name="T101" fmla="*/ 2147483647 h 682"/>
                <a:gd name="T102" fmla="*/ 2147483647 w 759"/>
                <a:gd name="T103" fmla="*/ 2147483647 h 682"/>
                <a:gd name="T104" fmla="*/ 2147483647 w 759"/>
                <a:gd name="T105" fmla="*/ 2147483647 h 682"/>
                <a:gd name="T106" fmla="*/ 2147483647 w 759"/>
                <a:gd name="T107" fmla="*/ 2147483647 h 682"/>
                <a:gd name="T108" fmla="*/ 2147483647 w 759"/>
                <a:gd name="T109" fmla="*/ 2147483647 h 68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759"/>
                <a:gd name="T166" fmla="*/ 0 h 682"/>
                <a:gd name="T167" fmla="*/ 759 w 759"/>
                <a:gd name="T168" fmla="*/ 682 h 682"/>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759" h="682">
                  <a:moveTo>
                    <a:pt x="746" y="250"/>
                  </a:moveTo>
                  <a:cubicBezTo>
                    <a:pt x="738" y="246"/>
                    <a:pt x="725" y="254"/>
                    <a:pt x="725" y="254"/>
                  </a:cubicBezTo>
                  <a:cubicBezTo>
                    <a:pt x="718" y="279"/>
                    <a:pt x="718" y="279"/>
                    <a:pt x="718" y="279"/>
                  </a:cubicBezTo>
                  <a:cubicBezTo>
                    <a:pt x="718" y="279"/>
                    <a:pt x="703" y="278"/>
                    <a:pt x="696" y="278"/>
                  </a:cubicBezTo>
                  <a:cubicBezTo>
                    <a:pt x="689" y="278"/>
                    <a:pt x="666" y="262"/>
                    <a:pt x="664" y="250"/>
                  </a:cubicBezTo>
                  <a:cubicBezTo>
                    <a:pt x="662" y="238"/>
                    <a:pt x="670" y="225"/>
                    <a:pt x="673" y="221"/>
                  </a:cubicBezTo>
                  <a:cubicBezTo>
                    <a:pt x="676" y="217"/>
                    <a:pt x="682" y="192"/>
                    <a:pt x="689" y="192"/>
                  </a:cubicBezTo>
                  <a:cubicBezTo>
                    <a:pt x="696" y="192"/>
                    <a:pt x="708" y="206"/>
                    <a:pt x="708" y="206"/>
                  </a:cubicBezTo>
                  <a:cubicBezTo>
                    <a:pt x="726" y="182"/>
                    <a:pt x="726" y="182"/>
                    <a:pt x="726" y="182"/>
                  </a:cubicBezTo>
                  <a:cubicBezTo>
                    <a:pt x="726" y="182"/>
                    <a:pt x="726" y="134"/>
                    <a:pt x="727" y="125"/>
                  </a:cubicBezTo>
                  <a:cubicBezTo>
                    <a:pt x="728" y="116"/>
                    <a:pt x="707" y="84"/>
                    <a:pt x="705" y="75"/>
                  </a:cubicBezTo>
                  <a:cubicBezTo>
                    <a:pt x="703" y="66"/>
                    <a:pt x="696" y="15"/>
                    <a:pt x="696" y="15"/>
                  </a:cubicBezTo>
                  <a:cubicBezTo>
                    <a:pt x="684" y="8"/>
                    <a:pt x="684" y="8"/>
                    <a:pt x="684" y="8"/>
                  </a:cubicBezTo>
                  <a:cubicBezTo>
                    <a:pt x="684" y="8"/>
                    <a:pt x="657" y="9"/>
                    <a:pt x="649" y="8"/>
                  </a:cubicBezTo>
                  <a:cubicBezTo>
                    <a:pt x="641" y="7"/>
                    <a:pt x="625" y="0"/>
                    <a:pt x="625" y="0"/>
                  </a:cubicBezTo>
                  <a:cubicBezTo>
                    <a:pt x="586" y="2"/>
                    <a:pt x="586" y="2"/>
                    <a:pt x="586" y="2"/>
                  </a:cubicBezTo>
                  <a:cubicBezTo>
                    <a:pt x="578" y="18"/>
                    <a:pt x="578" y="18"/>
                    <a:pt x="578" y="18"/>
                  </a:cubicBezTo>
                  <a:cubicBezTo>
                    <a:pt x="578" y="18"/>
                    <a:pt x="554" y="19"/>
                    <a:pt x="549" y="25"/>
                  </a:cubicBezTo>
                  <a:cubicBezTo>
                    <a:pt x="544" y="31"/>
                    <a:pt x="530" y="57"/>
                    <a:pt x="519" y="64"/>
                  </a:cubicBezTo>
                  <a:cubicBezTo>
                    <a:pt x="508" y="71"/>
                    <a:pt x="505" y="70"/>
                    <a:pt x="495" y="77"/>
                  </a:cubicBezTo>
                  <a:cubicBezTo>
                    <a:pt x="485" y="84"/>
                    <a:pt x="484" y="107"/>
                    <a:pt x="484" y="113"/>
                  </a:cubicBezTo>
                  <a:cubicBezTo>
                    <a:pt x="484" y="119"/>
                    <a:pt x="461" y="137"/>
                    <a:pt x="461" y="137"/>
                  </a:cubicBezTo>
                  <a:cubicBezTo>
                    <a:pt x="450" y="140"/>
                    <a:pt x="450" y="140"/>
                    <a:pt x="450" y="140"/>
                  </a:cubicBezTo>
                  <a:cubicBezTo>
                    <a:pt x="436" y="152"/>
                    <a:pt x="436" y="152"/>
                    <a:pt x="436" y="152"/>
                  </a:cubicBezTo>
                  <a:cubicBezTo>
                    <a:pt x="436" y="152"/>
                    <a:pt x="432" y="185"/>
                    <a:pt x="421" y="192"/>
                  </a:cubicBezTo>
                  <a:cubicBezTo>
                    <a:pt x="410" y="199"/>
                    <a:pt x="402" y="192"/>
                    <a:pt x="402" y="192"/>
                  </a:cubicBezTo>
                  <a:cubicBezTo>
                    <a:pt x="402" y="192"/>
                    <a:pt x="399" y="197"/>
                    <a:pt x="389" y="199"/>
                  </a:cubicBezTo>
                  <a:cubicBezTo>
                    <a:pt x="379" y="201"/>
                    <a:pt x="364" y="190"/>
                    <a:pt x="364" y="190"/>
                  </a:cubicBezTo>
                  <a:cubicBezTo>
                    <a:pt x="347" y="189"/>
                    <a:pt x="347" y="189"/>
                    <a:pt x="347" y="189"/>
                  </a:cubicBezTo>
                  <a:cubicBezTo>
                    <a:pt x="337" y="179"/>
                    <a:pt x="337" y="179"/>
                    <a:pt x="337" y="179"/>
                  </a:cubicBezTo>
                  <a:cubicBezTo>
                    <a:pt x="337" y="179"/>
                    <a:pt x="321" y="167"/>
                    <a:pt x="308" y="167"/>
                  </a:cubicBezTo>
                  <a:cubicBezTo>
                    <a:pt x="295" y="167"/>
                    <a:pt x="290" y="205"/>
                    <a:pt x="290" y="212"/>
                  </a:cubicBezTo>
                  <a:cubicBezTo>
                    <a:pt x="290" y="219"/>
                    <a:pt x="279" y="217"/>
                    <a:pt x="272" y="220"/>
                  </a:cubicBezTo>
                  <a:cubicBezTo>
                    <a:pt x="265" y="223"/>
                    <a:pt x="263" y="240"/>
                    <a:pt x="263" y="240"/>
                  </a:cubicBezTo>
                  <a:cubicBezTo>
                    <a:pt x="263" y="240"/>
                    <a:pt x="253" y="238"/>
                    <a:pt x="249" y="239"/>
                  </a:cubicBezTo>
                  <a:cubicBezTo>
                    <a:pt x="245" y="240"/>
                    <a:pt x="244" y="251"/>
                    <a:pt x="244" y="251"/>
                  </a:cubicBezTo>
                  <a:cubicBezTo>
                    <a:pt x="244" y="251"/>
                    <a:pt x="198" y="256"/>
                    <a:pt x="193" y="253"/>
                  </a:cubicBezTo>
                  <a:cubicBezTo>
                    <a:pt x="188" y="250"/>
                    <a:pt x="193" y="231"/>
                    <a:pt x="193" y="231"/>
                  </a:cubicBezTo>
                  <a:cubicBezTo>
                    <a:pt x="193" y="231"/>
                    <a:pt x="201" y="218"/>
                    <a:pt x="203" y="209"/>
                  </a:cubicBezTo>
                  <a:cubicBezTo>
                    <a:pt x="205" y="200"/>
                    <a:pt x="196" y="189"/>
                    <a:pt x="196" y="189"/>
                  </a:cubicBezTo>
                  <a:cubicBezTo>
                    <a:pt x="196" y="189"/>
                    <a:pt x="197" y="179"/>
                    <a:pt x="188" y="160"/>
                  </a:cubicBezTo>
                  <a:cubicBezTo>
                    <a:pt x="184" y="152"/>
                    <a:pt x="175" y="147"/>
                    <a:pt x="166" y="143"/>
                  </a:cubicBezTo>
                  <a:cubicBezTo>
                    <a:pt x="163" y="339"/>
                    <a:pt x="163" y="339"/>
                    <a:pt x="163" y="339"/>
                  </a:cubicBezTo>
                  <a:cubicBezTo>
                    <a:pt x="163" y="339"/>
                    <a:pt x="149" y="340"/>
                    <a:pt x="142" y="343"/>
                  </a:cubicBezTo>
                  <a:cubicBezTo>
                    <a:pt x="135" y="346"/>
                    <a:pt x="137" y="351"/>
                    <a:pt x="137" y="351"/>
                  </a:cubicBezTo>
                  <a:cubicBezTo>
                    <a:pt x="129" y="353"/>
                    <a:pt x="129" y="353"/>
                    <a:pt x="129" y="353"/>
                  </a:cubicBezTo>
                  <a:cubicBezTo>
                    <a:pt x="129" y="353"/>
                    <a:pt x="132" y="367"/>
                    <a:pt x="126" y="367"/>
                  </a:cubicBezTo>
                  <a:cubicBezTo>
                    <a:pt x="121" y="367"/>
                    <a:pt x="114" y="367"/>
                    <a:pt x="114" y="367"/>
                  </a:cubicBezTo>
                  <a:cubicBezTo>
                    <a:pt x="114" y="367"/>
                    <a:pt x="110" y="361"/>
                    <a:pt x="102" y="361"/>
                  </a:cubicBezTo>
                  <a:cubicBezTo>
                    <a:pt x="94" y="361"/>
                    <a:pt x="88" y="369"/>
                    <a:pt x="88" y="369"/>
                  </a:cubicBezTo>
                  <a:cubicBezTo>
                    <a:pt x="76" y="369"/>
                    <a:pt x="76" y="369"/>
                    <a:pt x="76" y="369"/>
                  </a:cubicBezTo>
                  <a:cubicBezTo>
                    <a:pt x="76" y="369"/>
                    <a:pt x="72" y="361"/>
                    <a:pt x="65" y="357"/>
                  </a:cubicBezTo>
                  <a:cubicBezTo>
                    <a:pt x="58" y="353"/>
                    <a:pt x="49" y="359"/>
                    <a:pt x="45" y="352"/>
                  </a:cubicBezTo>
                  <a:cubicBezTo>
                    <a:pt x="40" y="345"/>
                    <a:pt x="41" y="330"/>
                    <a:pt x="41" y="330"/>
                  </a:cubicBezTo>
                  <a:cubicBezTo>
                    <a:pt x="41" y="330"/>
                    <a:pt x="31" y="318"/>
                    <a:pt x="27" y="317"/>
                  </a:cubicBezTo>
                  <a:cubicBezTo>
                    <a:pt x="23" y="316"/>
                    <a:pt x="12" y="340"/>
                    <a:pt x="12" y="340"/>
                  </a:cubicBezTo>
                  <a:cubicBezTo>
                    <a:pt x="0" y="346"/>
                    <a:pt x="0" y="346"/>
                    <a:pt x="0" y="346"/>
                  </a:cubicBezTo>
                  <a:cubicBezTo>
                    <a:pt x="0" y="345"/>
                    <a:pt x="0" y="345"/>
                    <a:pt x="0" y="345"/>
                  </a:cubicBezTo>
                  <a:cubicBezTo>
                    <a:pt x="0" y="345"/>
                    <a:pt x="7" y="368"/>
                    <a:pt x="11" y="372"/>
                  </a:cubicBezTo>
                  <a:cubicBezTo>
                    <a:pt x="15" y="376"/>
                    <a:pt x="31" y="394"/>
                    <a:pt x="31" y="407"/>
                  </a:cubicBezTo>
                  <a:cubicBezTo>
                    <a:pt x="31" y="420"/>
                    <a:pt x="28" y="446"/>
                    <a:pt x="38" y="461"/>
                  </a:cubicBezTo>
                  <a:cubicBezTo>
                    <a:pt x="48" y="476"/>
                    <a:pt x="83" y="509"/>
                    <a:pt x="83" y="523"/>
                  </a:cubicBezTo>
                  <a:cubicBezTo>
                    <a:pt x="83" y="537"/>
                    <a:pt x="82" y="564"/>
                    <a:pt x="78" y="568"/>
                  </a:cubicBezTo>
                  <a:cubicBezTo>
                    <a:pt x="74" y="572"/>
                    <a:pt x="62" y="564"/>
                    <a:pt x="61" y="572"/>
                  </a:cubicBezTo>
                  <a:cubicBezTo>
                    <a:pt x="60" y="580"/>
                    <a:pt x="63" y="588"/>
                    <a:pt x="73" y="605"/>
                  </a:cubicBezTo>
                  <a:cubicBezTo>
                    <a:pt x="83" y="622"/>
                    <a:pt x="75" y="641"/>
                    <a:pt x="81" y="649"/>
                  </a:cubicBezTo>
                  <a:cubicBezTo>
                    <a:pt x="87" y="657"/>
                    <a:pt x="84" y="646"/>
                    <a:pt x="90" y="643"/>
                  </a:cubicBezTo>
                  <a:cubicBezTo>
                    <a:pt x="96" y="640"/>
                    <a:pt x="103" y="650"/>
                    <a:pt x="103" y="650"/>
                  </a:cubicBezTo>
                  <a:cubicBezTo>
                    <a:pt x="121" y="656"/>
                    <a:pt x="121" y="656"/>
                    <a:pt x="121" y="656"/>
                  </a:cubicBezTo>
                  <a:cubicBezTo>
                    <a:pt x="121" y="656"/>
                    <a:pt x="126" y="682"/>
                    <a:pt x="145" y="679"/>
                  </a:cubicBezTo>
                  <a:cubicBezTo>
                    <a:pt x="164" y="676"/>
                    <a:pt x="165" y="662"/>
                    <a:pt x="177" y="658"/>
                  </a:cubicBezTo>
                  <a:cubicBezTo>
                    <a:pt x="189" y="654"/>
                    <a:pt x="224" y="665"/>
                    <a:pt x="233" y="662"/>
                  </a:cubicBezTo>
                  <a:cubicBezTo>
                    <a:pt x="242" y="659"/>
                    <a:pt x="238" y="638"/>
                    <a:pt x="261" y="638"/>
                  </a:cubicBezTo>
                  <a:cubicBezTo>
                    <a:pt x="284" y="638"/>
                    <a:pt x="292" y="646"/>
                    <a:pt x="292" y="646"/>
                  </a:cubicBezTo>
                  <a:cubicBezTo>
                    <a:pt x="292" y="646"/>
                    <a:pt x="303" y="635"/>
                    <a:pt x="326" y="636"/>
                  </a:cubicBezTo>
                  <a:cubicBezTo>
                    <a:pt x="349" y="637"/>
                    <a:pt x="361" y="647"/>
                    <a:pt x="366" y="646"/>
                  </a:cubicBezTo>
                  <a:cubicBezTo>
                    <a:pt x="371" y="645"/>
                    <a:pt x="383" y="635"/>
                    <a:pt x="383" y="635"/>
                  </a:cubicBezTo>
                  <a:cubicBezTo>
                    <a:pt x="383" y="635"/>
                    <a:pt x="397" y="642"/>
                    <a:pt x="406" y="637"/>
                  </a:cubicBezTo>
                  <a:cubicBezTo>
                    <a:pt x="415" y="632"/>
                    <a:pt x="427" y="624"/>
                    <a:pt x="427" y="624"/>
                  </a:cubicBezTo>
                  <a:cubicBezTo>
                    <a:pt x="427" y="624"/>
                    <a:pt x="451" y="632"/>
                    <a:pt x="473" y="617"/>
                  </a:cubicBezTo>
                  <a:cubicBezTo>
                    <a:pt x="495" y="602"/>
                    <a:pt x="525" y="573"/>
                    <a:pt x="525" y="573"/>
                  </a:cubicBezTo>
                  <a:cubicBezTo>
                    <a:pt x="538" y="565"/>
                    <a:pt x="538" y="565"/>
                    <a:pt x="538" y="565"/>
                  </a:cubicBezTo>
                  <a:cubicBezTo>
                    <a:pt x="600" y="499"/>
                    <a:pt x="600" y="499"/>
                    <a:pt x="600" y="499"/>
                  </a:cubicBezTo>
                  <a:cubicBezTo>
                    <a:pt x="615" y="500"/>
                    <a:pt x="615" y="500"/>
                    <a:pt x="615" y="500"/>
                  </a:cubicBezTo>
                  <a:cubicBezTo>
                    <a:pt x="615" y="500"/>
                    <a:pt x="652" y="449"/>
                    <a:pt x="656" y="435"/>
                  </a:cubicBezTo>
                  <a:cubicBezTo>
                    <a:pt x="660" y="421"/>
                    <a:pt x="677" y="385"/>
                    <a:pt x="686" y="379"/>
                  </a:cubicBezTo>
                  <a:cubicBezTo>
                    <a:pt x="695" y="373"/>
                    <a:pt x="726" y="360"/>
                    <a:pt x="729" y="349"/>
                  </a:cubicBezTo>
                  <a:cubicBezTo>
                    <a:pt x="732" y="338"/>
                    <a:pt x="748" y="297"/>
                    <a:pt x="748" y="297"/>
                  </a:cubicBezTo>
                  <a:cubicBezTo>
                    <a:pt x="748" y="297"/>
                    <a:pt x="754" y="280"/>
                    <a:pt x="759" y="264"/>
                  </a:cubicBezTo>
                  <a:cubicBezTo>
                    <a:pt x="755" y="258"/>
                    <a:pt x="750" y="252"/>
                    <a:pt x="746" y="250"/>
                  </a:cubicBezTo>
                  <a:close/>
                  <a:moveTo>
                    <a:pt x="580" y="418"/>
                  </a:moveTo>
                  <a:cubicBezTo>
                    <a:pt x="580" y="418"/>
                    <a:pt x="571" y="426"/>
                    <a:pt x="563" y="428"/>
                  </a:cubicBezTo>
                  <a:cubicBezTo>
                    <a:pt x="555" y="430"/>
                    <a:pt x="552" y="428"/>
                    <a:pt x="542" y="432"/>
                  </a:cubicBezTo>
                  <a:cubicBezTo>
                    <a:pt x="532" y="436"/>
                    <a:pt x="531" y="456"/>
                    <a:pt x="531" y="456"/>
                  </a:cubicBezTo>
                  <a:cubicBezTo>
                    <a:pt x="516" y="457"/>
                    <a:pt x="516" y="457"/>
                    <a:pt x="516" y="457"/>
                  </a:cubicBezTo>
                  <a:cubicBezTo>
                    <a:pt x="498" y="437"/>
                    <a:pt x="498" y="437"/>
                    <a:pt x="498" y="437"/>
                  </a:cubicBezTo>
                  <a:cubicBezTo>
                    <a:pt x="498" y="426"/>
                    <a:pt x="498" y="426"/>
                    <a:pt x="498" y="426"/>
                  </a:cubicBezTo>
                  <a:cubicBezTo>
                    <a:pt x="481" y="401"/>
                    <a:pt x="481" y="401"/>
                    <a:pt x="481" y="401"/>
                  </a:cubicBezTo>
                  <a:cubicBezTo>
                    <a:pt x="498" y="399"/>
                    <a:pt x="498" y="399"/>
                    <a:pt x="498" y="399"/>
                  </a:cubicBezTo>
                  <a:cubicBezTo>
                    <a:pt x="500" y="389"/>
                    <a:pt x="500" y="389"/>
                    <a:pt x="500" y="389"/>
                  </a:cubicBezTo>
                  <a:cubicBezTo>
                    <a:pt x="512" y="376"/>
                    <a:pt x="512" y="376"/>
                    <a:pt x="512" y="376"/>
                  </a:cubicBezTo>
                  <a:cubicBezTo>
                    <a:pt x="512" y="376"/>
                    <a:pt x="514" y="366"/>
                    <a:pt x="519" y="362"/>
                  </a:cubicBezTo>
                  <a:cubicBezTo>
                    <a:pt x="524" y="358"/>
                    <a:pt x="534" y="361"/>
                    <a:pt x="534" y="361"/>
                  </a:cubicBezTo>
                  <a:cubicBezTo>
                    <a:pt x="535" y="351"/>
                    <a:pt x="535" y="351"/>
                    <a:pt x="535" y="351"/>
                  </a:cubicBezTo>
                  <a:cubicBezTo>
                    <a:pt x="543" y="348"/>
                    <a:pt x="543" y="348"/>
                    <a:pt x="543" y="348"/>
                  </a:cubicBezTo>
                  <a:cubicBezTo>
                    <a:pt x="543" y="348"/>
                    <a:pt x="559" y="343"/>
                    <a:pt x="564" y="349"/>
                  </a:cubicBezTo>
                  <a:cubicBezTo>
                    <a:pt x="569" y="355"/>
                    <a:pt x="581" y="374"/>
                    <a:pt x="581" y="374"/>
                  </a:cubicBezTo>
                  <a:cubicBezTo>
                    <a:pt x="591" y="377"/>
                    <a:pt x="591" y="377"/>
                    <a:pt x="591" y="377"/>
                  </a:cubicBezTo>
                  <a:cubicBezTo>
                    <a:pt x="592" y="393"/>
                    <a:pt x="592" y="393"/>
                    <a:pt x="592" y="393"/>
                  </a:cubicBezTo>
                  <a:cubicBezTo>
                    <a:pt x="577" y="406"/>
                    <a:pt x="577" y="406"/>
                    <a:pt x="577" y="406"/>
                  </a:cubicBezTo>
                  <a:lnTo>
                    <a:pt x="580" y="418"/>
                  </a:ln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504" name="Freeform 127"/>
            <p:cNvSpPr>
              <a:spLocks/>
            </p:cNvSpPr>
            <p:nvPr/>
          </p:nvSpPr>
          <p:spPr bwMode="auto">
            <a:xfrm>
              <a:off x="4714876" y="3715941"/>
              <a:ext cx="211931" cy="347663"/>
            </a:xfrm>
            <a:custGeom>
              <a:avLst/>
              <a:gdLst>
                <a:gd name="T0" fmla="*/ 2147483647 w 508"/>
                <a:gd name="T1" fmla="*/ 2147483647 h 891"/>
                <a:gd name="T2" fmla="*/ 2147483647 w 508"/>
                <a:gd name="T3" fmla="*/ 2147483647 h 891"/>
                <a:gd name="T4" fmla="*/ 2147483647 w 508"/>
                <a:gd name="T5" fmla="*/ 2147483647 h 891"/>
                <a:gd name="T6" fmla="*/ 2147483647 w 508"/>
                <a:gd name="T7" fmla="*/ 2147483647 h 891"/>
                <a:gd name="T8" fmla="*/ 2147483647 w 508"/>
                <a:gd name="T9" fmla="*/ 2147483647 h 891"/>
                <a:gd name="T10" fmla="*/ 2147483647 w 508"/>
                <a:gd name="T11" fmla="*/ 0 h 891"/>
                <a:gd name="T12" fmla="*/ 2147483647 w 508"/>
                <a:gd name="T13" fmla="*/ 2147483647 h 891"/>
                <a:gd name="T14" fmla="*/ 2147483647 w 508"/>
                <a:gd name="T15" fmla="*/ 2147483647 h 891"/>
                <a:gd name="T16" fmla="*/ 2147483647 w 508"/>
                <a:gd name="T17" fmla="*/ 2147483647 h 891"/>
                <a:gd name="T18" fmla="*/ 2147483647 w 508"/>
                <a:gd name="T19" fmla="*/ 2147483647 h 891"/>
                <a:gd name="T20" fmla="*/ 2147483647 w 508"/>
                <a:gd name="T21" fmla="*/ 2147483647 h 891"/>
                <a:gd name="T22" fmla="*/ 2147483647 w 508"/>
                <a:gd name="T23" fmla="*/ 2147483647 h 891"/>
                <a:gd name="T24" fmla="*/ 2147483647 w 508"/>
                <a:gd name="T25" fmla="*/ 2147483647 h 891"/>
                <a:gd name="T26" fmla="*/ 2147483647 w 508"/>
                <a:gd name="T27" fmla="*/ 2147483647 h 891"/>
                <a:gd name="T28" fmla="*/ 2147483647 w 508"/>
                <a:gd name="T29" fmla="*/ 2147483647 h 891"/>
                <a:gd name="T30" fmla="*/ 2147483647 w 508"/>
                <a:gd name="T31" fmla="*/ 2147483647 h 891"/>
                <a:gd name="T32" fmla="*/ 2147483647 w 508"/>
                <a:gd name="T33" fmla="*/ 2147483647 h 891"/>
                <a:gd name="T34" fmla="*/ 2147483647 w 508"/>
                <a:gd name="T35" fmla="*/ 2147483647 h 891"/>
                <a:gd name="T36" fmla="*/ 2147483647 w 508"/>
                <a:gd name="T37" fmla="*/ 2147483647 h 891"/>
                <a:gd name="T38" fmla="*/ 2147483647 w 508"/>
                <a:gd name="T39" fmla="*/ 2147483647 h 891"/>
                <a:gd name="T40" fmla="*/ 2147483647 w 508"/>
                <a:gd name="T41" fmla="*/ 2147483647 h 891"/>
                <a:gd name="T42" fmla="*/ 2147483647 w 508"/>
                <a:gd name="T43" fmla="*/ 2147483647 h 891"/>
                <a:gd name="T44" fmla="*/ 2147483647 w 508"/>
                <a:gd name="T45" fmla="*/ 2147483647 h 891"/>
                <a:gd name="T46" fmla="*/ 2147483647 w 508"/>
                <a:gd name="T47" fmla="*/ 2147483647 h 891"/>
                <a:gd name="T48" fmla="*/ 2147483647 w 508"/>
                <a:gd name="T49" fmla="*/ 2147483647 h 891"/>
                <a:gd name="T50" fmla="*/ 2147483647 w 508"/>
                <a:gd name="T51" fmla="*/ 2147483647 h 891"/>
                <a:gd name="T52" fmla="*/ 2147483647 w 508"/>
                <a:gd name="T53" fmla="*/ 2147483647 h 891"/>
                <a:gd name="T54" fmla="*/ 2147483647 w 508"/>
                <a:gd name="T55" fmla="*/ 2147483647 h 891"/>
                <a:gd name="T56" fmla="*/ 2147483647 w 508"/>
                <a:gd name="T57" fmla="*/ 2147483647 h 891"/>
                <a:gd name="T58" fmla="*/ 2147483647 w 508"/>
                <a:gd name="T59" fmla="*/ 2147483647 h 891"/>
                <a:gd name="T60" fmla="*/ 2147483647 w 508"/>
                <a:gd name="T61" fmla="*/ 2147483647 h 891"/>
                <a:gd name="T62" fmla="*/ 2147483647 w 508"/>
                <a:gd name="T63" fmla="*/ 2147483647 h 891"/>
                <a:gd name="T64" fmla="*/ 2147483647 w 508"/>
                <a:gd name="T65" fmla="*/ 2147483647 h 891"/>
                <a:gd name="T66" fmla="*/ 2147483647 w 508"/>
                <a:gd name="T67" fmla="*/ 2147483647 h 891"/>
                <a:gd name="T68" fmla="*/ 2147483647 w 508"/>
                <a:gd name="T69" fmla="*/ 2147483647 h 891"/>
                <a:gd name="T70" fmla="*/ 2147483647 w 508"/>
                <a:gd name="T71" fmla="*/ 2147483647 h 891"/>
                <a:gd name="T72" fmla="*/ 2147483647 w 508"/>
                <a:gd name="T73" fmla="*/ 2147483647 h 891"/>
                <a:gd name="T74" fmla="*/ 2147483647 w 508"/>
                <a:gd name="T75" fmla="*/ 2147483647 h 891"/>
                <a:gd name="T76" fmla="*/ 2147483647 w 508"/>
                <a:gd name="T77" fmla="*/ 2147483647 h 891"/>
                <a:gd name="T78" fmla="*/ 2147483647 w 508"/>
                <a:gd name="T79" fmla="*/ 2147483647 h 891"/>
                <a:gd name="T80" fmla="*/ 2147483647 w 508"/>
                <a:gd name="T81" fmla="*/ 2147483647 h 891"/>
                <a:gd name="T82" fmla="*/ 2147483647 w 508"/>
                <a:gd name="T83" fmla="*/ 2147483647 h 891"/>
                <a:gd name="T84" fmla="*/ 2147483647 w 508"/>
                <a:gd name="T85" fmla="*/ 2147483647 h 891"/>
                <a:gd name="T86" fmla="*/ 2147483647 w 508"/>
                <a:gd name="T87" fmla="*/ 2147483647 h 891"/>
                <a:gd name="T88" fmla="*/ 2147483647 w 508"/>
                <a:gd name="T89" fmla="*/ 2147483647 h 891"/>
                <a:gd name="T90" fmla="*/ 2147483647 w 508"/>
                <a:gd name="T91" fmla="*/ 2147483647 h 891"/>
                <a:gd name="T92" fmla="*/ 2147483647 w 508"/>
                <a:gd name="T93" fmla="*/ 2147483647 h 891"/>
                <a:gd name="T94" fmla="*/ 2147483647 w 508"/>
                <a:gd name="T95" fmla="*/ 2147483647 h 891"/>
                <a:gd name="T96" fmla="*/ 2147483647 w 508"/>
                <a:gd name="T97" fmla="*/ 2147483647 h 891"/>
                <a:gd name="T98" fmla="*/ 2147483647 w 508"/>
                <a:gd name="T99" fmla="*/ 2147483647 h 891"/>
                <a:gd name="T100" fmla="*/ 2147483647 w 508"/>
                <a:gd name="T101" fmla="*/ 2147483647 h 891"/>
                <a:gd name="T102" fmla="*/ 2147483647 w 508"/>
                <a:gd name="T103" fmla="*/ 2147483647 h 891"/>
                <a:gd name="T104" fmla="*/ 2147483647 w 508"/>
                <a:gd name="T105" fmla="*/ 2147483647 h 891"/>
                <a:gd name="T106" fmla="*/ 2147483647 w 508"/>
                <a:gd name="T107" fmla="*/ 2147483647 h 891"/>
                <a:gd name="T108" fmla="*/ 2147483647 w 508"/>
                <a:gd name="T109" fmla="*/ 2147483647 h 891"/>
                <a:gd name="T110" fmla="*/ 2147483647 w 508"/>
                <a:gd name="T111" fmla="*/ 2147483647 h 891"/>
                <a:gd name="T112" fmla="*/ 2147483647 w 508"/>
                <a:gd name="T113" fmla="*/ 2147483647 h 891"/>
                <a:gd name="T114" fmla="*/ 2147483647 w 508"/>
                <a:gd name="T115" fmla="*/ 2147483647 h 891"/>
                <a:gd name="T116" fmla="*/ 2147483647 w 508"/>
                <a:gd name="T117" fmla="*/ 2147483647 h 891"/>
                <a:gd name="T118" fmla="*/ 2147483647 w 508"/>
                <a:gd name="T119" fmla="*/ 2147483647 h 891"/>
                <a:gd name="T120" fmla="*/ 2147483647 w 508"/>
                <a:gd name="T121" fmla="*/ 2147483647 h 89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508"/>
                <a:gd name="T184" fmla="*/ 0 h 891"/>
                <a:gd name="T185" fmla="*/ 508 w 508"/>
                <a:gd name="T186" fmla="*/ 891 h 891"/>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508" h="891">
                  <a:moveTo>
                    <a:pt x="508" y="229"/>
                  </a:moveTo>
                  <a:cubicBezTo>
                    <a:pt x="508" y="221"/>
                    <a:pt x="507" y="210"/>
                    <a:pt x="507" y="210"/>
                  </a:cubicBezTo>
                  <a:cubicBezTo>
                    <a:pt x="499" y="211"/>
                    <a:pt x="499" y="211"/>
                    <a:pt x="499" y="211"/>
                  </a:cubicBezTo>
                  <a:cubicBezTo>
                    <a:pt x="499" y="170"/>
                    <a:pt x="499" y="170"/>
                    <a:pt x="499" y="170"/>
                  </a:cubicBezTo>
                  <a:cubicBezTo>
                    <a:pt x="491" y="162"/>
                    <a:pt x="491" y="162"/>
                    <a:pt x="491" y="162"/>
                  </a:cubicBezTo>
                  <a:cubicBezTo>
                    <a:pt x="502" y="155"/>
                    <a:pt x="502" y="155"/>
                    <a:pt x="502" y="155"/>
                  </a:cubicBezTo>
                  <a:cubicBezTo>
                    <a:pt x="495" y="124"/>
                    <a:pt x="495" y="124"/>
                    <a:pt x="495" y="124"/>
                  </a:cubicBezTo>
                  <a:cubicBezTo>
                    <a:pt x="503" y="104"/>
                    <a:pt x="503" y="104"/>
                    <a:pt x="503" y="104"/>
                  </a:cubicBezTo>
                  <a:cubicBezTo>
                    <a:pt x="493" y="78"/>
                    <a:pt x="493" y="78"/>
                    <a:pt x="493" y="78"/>
                  </a:cubicBezTo>
                  <a:cubicBezTo>
                    <a:pt x="493" y="78"/>
                    <a:pt x="505" y="21"/>
                    <a:pt x="505" y="13"/>
                  </a:cubicBezTo>
                  <a:cubicBezTo>
                    <a:pt x="505" y="5"/>
                    <a:pt x="497" y="0"/>
                    <a:pt x="497" y="0"/>
                  </a:cubicBezTo>
                  <a:cubicBezTo>
                    <a:pt x="497" y="0"/>
                    <a:pt x="497" y="0"/>
                    <a:pt x="497" y="0"/>
                  </a:cubicBezTo>
                  <a:cubicBezTo>
                    <a:pt x="444" y="37"/>
                    <a:pt x="444" y="37"/>
                    <a:pt x="444" y="37"/>
                  </a:cubicBezTo>
                  <a:cubicBezTo>
                    <a:pt x="425" y="38"/>
                    <a:pt x="425" y="38"/>
                    <a:pt x="425" y="38"/>
                  </a:cubicBezTo>
                  <a:cubicBezTo>
                    <a:pt x="425" y="38"/>
                    <a:pt x="404" y="51"/>
                    <a:pt x="400" y="52"/>
                  </a:cubicBezTo>
                  <a:cubicBezTo>
                    <a:pt x="396" y="53"/>
                    <a:pt x="393" y="45"/>
                    <a:pt x="393" y="45"/>
                  </a:cubicBezTo>
                  <a:cubicBezTo>
                    <a:pt x="377" y="45"/>
                    <a:pt x="377" y="45"/>
                    <a:pt x="377" y="45"/>
                  </a:cubicBezTo>
                  <a:cubicBezTo>
                    <a:pt x="377" y="45"/>
                    <a:pt x="361" y="63"/>
                    <a:pt x="354" y="66"/>
                  </a:cubicBezTo>
                  <a:cubicBezTo>
                    <a:pt x="347" y="69"/>
                    <a:pt x="343" y="67"/>
                    <a:pt x="343" y="67"/>
                  </a:cubicBezTo>
                  <a:cubicBezTo>
                    <a:pt x="343" y="67"/>
                    <a:pt x="329" y="59"/>
                    <a:pt x="325" y="61"/>
                  </a:cubicBezTo>
                  <a:cubicBezTo>
                    <a:pt x="321" y="63"/>
                    <a:pt x="316" y="72"/>
                    <a:pt x="311" y="72"/>
                  </a:cubicBezTo>
                  <a:cubicBezTo>
                    <a:pt x="306" y="72"/>
                    <a:pt x="287" y="51"/>
                    <a:pt x="279" y="51"/>
                  </a:cubicBezTo>
                  <a:cubicBezTo>
                    <a:pt x="271" y="51"/>
                    <a:pt x="267" y="61"/>
                    <a:pt x="267" y="61"/>
                  </a:cubicBezTo>
                  <a:cubicBezTo>
                    <a:pt x="267" y="61"/>
                    <a:pt x="250" y="62"/>
                    <a:pt x="237" y="62"/>
                  </a:cubicBezTo>
                  <a:cubicBezTo>
                    <a:pt x="236" y="66"/>
                    <a:pt x="236" y="70"/>
                    <a:pt x="236" y="72"/>
                  </a:cubicBezTo>
                  <a:cubicBezTo>
                    <a:pt x="236" y="75"/>
                    <a:pt x="233" y="81"/>
                    <a:pt x="224" y="89"/>
                  </a:cubicBezTo>
                  <a:cubicBezTo>
                    <a:pt x="215" y="97"/>
                    <a:pt x="225" y="104"/>
                    <a:pt x="229" y="109"/>
                  </a:cubicBezTo>
                  <a:cubicBezTo>
                    <a:pt x="233" y="114"/>
                    <a:pt x="233" y="132"/>
                    <a:pt x="228" y="144"/>
                  </a:cubicBezTo>
                  <a:cubicBezTo>
                    <a:pt x="225" y="151"/>
                    <a:pt x="225" y="159"/>
                    <a:pt x="226" y="164"/>
                  </a:cubicBezTo>
                  <a:cubicBezTo>
                    <a:pt x="229" y="165"/>
                    <a:pt x="233" y="165"/>
                    <a:pt x="235" y="166"/>
                  </a:cubicBezTo>
                  <a:cubicBezTo>
                    <a:pt x="239" y="169"/>
                    <a:pt x="257" y="196"/>
                    <a:pt x="261" y="204"/>
                  </a:cubicBezTo>
                  <a:cubicBezTo>
                    <a:pt x="265" y="212"/>
                    <a:pt x="275" y="222"/>
                    <a:pt x="281" y="231"/>
                  </a:cubicBezTo>
                  <a:cubicBezTo>
                    <a:pt x="287" y="240"/>
                    <a:pt x="270" y="258"/>
                    <a:pt x="270" y="258"/>
                  </a:cubicBezTo>
                  <a:cubicBezTo>
                    <a:pt x="270" y="258"/>
                    <a:pt x="274" y="293"/>
                    <a:pt x="268" y="300"/>
                  </a:cubicBezTo>
                  <a:cubicBezTo>
                    <a:pt x="262" y="307"/>
                    <a:pt x="244" y="299"/>
                    <a:pt x="238" y="317"/>
                  </a:cubicBezTo>
                  <a:cubicBezTo>
                    <a:pt x="232" y="335"/>
                    <a:pt x="242" y="323"/>
                    <a:pt x="246" y="333"/>
                  </a:cubicBezTo>
                  <a:cubicBezTo>
                    <a:pt x="250" y="343"/>
                    <a:pt x="243" y="360"/>
                    <a:pt x="232" y="358"/>
                  </a:cubicBezTo>
                  <a:cubicBezTo>
                    <a:pt x="221" y="356"/>
                    <a:pt x="235" y="346"/>
                    <a:pt x="234" y="340"/>
                  </a:cubicBezTo>
                  <a:cubicBezTo>
                    <a:pt x="233" y="334"/>
                    <a:pt x="202" y="314"/>
                    <a:pt x="202" y="314"/>
                  </a:cubicBezTo>
                  <a:cubicBezTo>
                    <a:pt x="202" y="297"/>
                    <a:pt x="202" y="297"/>
                    <a:pt x="202" y="297"/>
                  </a:cubicBezTo>
                  <a:cubicBezTo>
                    <a:pt x="202" y="297"/>
                    <a:pt x="197" y="297"/>
                    <a:pt x="195" y="294"/>
                  </a:cubicBezTo>
                  <a:cubicBezTo>
                    <a:pt x="193" y="291"/>
                    <a:pt x="208" y="279"/>
                    <a:pt x="208" y="279"/>
                  </a:cubicBezTo>
                  <a:cubicBezTo>
                    <a:pt x="200" y="266"/>
                    <a:pt x="200" y="266"/>
                    <a:pt x="200" y="266"/>
                  </a:cubicBezTo>
                  <a:cubicBezTo>
                    <a:pt x="210" y="263"/>
                    <a:pt x="210" y="263"/>
                    <a:pt x="210" y="263"/>
                  </a:cubicBezTo>
                  <a:cubicBezTo>
                    <a:pt x="213" y="242"/>
                    <a:pt x="213" y="242"/>
                    <a:pt x="213" y="242"/>
                  </a:cubicBezTo>
                  <a:cubicBezTo>
                    <a:pt x="213" y="242"/>
                    <a:pt x="207" y="243"/>
                    <a:pt x="208" y="234"/>
                  </a:cubicBezTo>
                  <a:cubicBezTo>
                    <a:pt x="209" y="225"/>
                    <a:pt x="205" y="214"/>
                    <a:pt x="205" y="214"/>
                  </a:cubicBezTo>
                  <a:cubicBezTo>
                    <a:pt x="199" y="211"/>
                    <a:pt x="189" y="218"/>
                    <a:pt x="189" y="218"/>
                  </a:cubicBezTo>
                  <a:cubicBezTo>
                    <a:pt x="169" y="221"/>
                    <a:pt x="169" y="221"/>
                    <a:pt x="169" y="221"/>
                  </a:cubicBezTo>
                  <a:cubicBezTo>
                    <a:pt x="148" y="189"/>
                    <a:pt x="148" y="189"/>
                    <a:pt x="148" y="189"/>
                  </a:cubicBezTo>
                  <a:cubicBezTo>
                    <a:pt x="148" y="189"/>
                    <a:pt x="104" y="209"/>
                    <a:pt x="95" y="214"/>
                  </a:cubicBezTo>
                  <a:cubicBezTo>
                    <a:pt x="85" y="219"/>
                    <a:pt x="43" y="227"/>
                    <a:pt x="43" y="227"/>
                  </a:cubicBezTo>
                  <a:cubicBezTo>
                    <a:pt x="31" y="238"/>
                    <a:pt x="31" y="238"/>
                    <a:pt x="31" y="238"/>
                  </a:cubicBezTo>
                  <a:cubicBezTo>
                    <a:pt x="31" y="238"/>
                    <a:pt x="11" y="239"/>
                    <a:pt x="5" y="243"/>
                  </a:cubicBezTo>
                  <a:cubicBezTo>
                    <a:pt x="0" y="247"/>
                    <a:pt x="15" y="261"/>
                    <a:pt x="15" y="261"/>
                  </a:cubicBezTo>
                  <a:cubicBezTo>
                    <a:pt x="17" y="297"/>
                    <a:pt x="17" y="297"/>
                    <a:pt x="17" y="297"/>
                  </a:cubicBezTo>
                  <a:cubicBezTo>
                    <a:pt x="56" y="297"/>
                    <a:pt x="56" y="297"/>
                    <a:pt x="56" y="297"/>
                  </a:cubicBezTo>
                  <a:cubicBezTo>
                    <a:pt x="64" y="309"/>
                    <a:pt x="64" y="309"/>
                    <a:pt x="64" y="309"/>
                  </a:cubicBezTo>
                  <a:cubicBezTo>
                    <a:pt x="79" y="306"/>
                    <a:pt x="79" y="306"/>
                    <a:pt x="79" y="306"/>
                  </a:cubicBezTo>
                  <a:cubicBezTo>
                    <a:pt x="89" y="322"/>
                    <a:pt x="89" y="322"/>
                    <a:pt x="89" y="322"/>
                  </a:cubicBezTo>
                  <a:cubicBezTo>
                    <a:pt x="89" y="322"/>
                    <a:pt x="99" y="319"/>
                    <a:pt x="107" y="319"/>
                  </a:cubicBezTo>
                  <a:cubicBezTo>
                    <a:pt x="115" y="319"/>
                    <a:pt x="120" y="331"/>
                    <a:pt x="120" y="331"/>
                  </a:cubicBezTo>
                  <a:cubicBezTo>
                    <a:pt x="120" y="331"/>
                    <a:pt x="135" y="331"/>
                    <a:pt x="139" y="339"/>
                  </a:cubicBezTo>
                  <a:cubicBezTo>
                    <a:pt x="143" y="347"/>
                    <a:pt x="129" y="357"/>
                    <a:pt x="129" y="357"/>
                  </a:cubicBezTo>
                  <a:cubicBezTo>
                    <a:pt x="137" y="366"/>
                    <a:pt x="137" y="366"/>
                    <a:pt x="137" y="366"/>
                  </a:cubicBezTo>
                  <a:cubicBezTo>
                    <a:pt x="131" y="375"/>
                    <a:pt x="131" y="375"/>
                    <a:pt x="131" y="375"/>
                  </a:cubicBezTo>
                  <a:cubicBezTo>
                    <a:pt x="137" y="383"/>
                    <a:pt x="137" y="383"/>
                    <a:pt x="137" y="383"/>
                  </a:cubicBezTo>
                  <a:cubicBezTo>
                    <a:pt x="137" y="383"/>
                    <a:pt x="132" y="390"/>
                    <a:pt x="129" y="395"/>
                  </a:cubicBezTo>
                  <a:cubicBezTo>
                    <a:pt x="127" y="401"/>
                    <a:pt x="135" y="407"/>
                    <a:pt x="137" y="421"/>
                  </a:cubicBezTo>
                  <a:cubicBezTo>
                    <a:pt x="140" y="434"/>
                    <a:pt x="131" y="434"/>
                    <a:pt x="131" y="434"/>
                  </a:cubicBezTo>
                  <a:cubicBezTo>
                    <a:pt x="131" y="443"/>
                    <a:pt x="131" y="443"/>
                    <a:pt x="131" y="443"/>
                  </a:cubicBezTo>
                  <a:cubicBezTo>
                    <a:pt x="117" y="450"/>
                    <a:pt x="117" y="450"/>
                    <a:pt x="117" y="450"/>
                  </a:cubicBezTo>
                  <a:cubicBezTo>
                    <a:pt x="131" y="466"/>
                    <a:pt x="131" y="466"/>
                    <a:pt x="131" y="466"/>
                  </a:cubicBezTo>
                  <a:cubicBezTo>
                    <a:pt x="131" y="466"/>
                    <a:pt x="119" y="477"/>
                    <a:pt x="117" y="482"/>
                  </a:cubicBezTo>
                  <a:cubicBezTo>
                    <a:pt x="116" y="487"/>
                    <a:pt x="133" y="498"/>
                    <a:pt x="135" y="505"/>
                  </a:cubicBezTo>
                  <a:cubicBezTo>
                    <a:pt x="136" y="511"/>
                    <a:pt x="125" y="518"/>
                    <a:pt x="125" y="518"/>
                  </a:cubicBezTo>
                  <a:cubicBezTo>
                    <a:pt x="125" y="518"/>
                    <a:pt x="123" y="525"/>
                    <a:pt x="121" y="533"/>
                  </a:cubicBezTo>
                  <a:cubicBezTo>
                    <a:pt x="120" y="541"/>
                    <a:pt x="105" y="542"/>
                    <a:pt x="105" y="542"/>
                  </a:cubicBezTo>
                  <a:cubicBezTo>
                    <a:pt x="104" y="565"/>
                    <a:pt x="104" y="565"/>
                    <a:pt x="104" y="565"/>
                  </a:cubicBezTo>
                  <a:cubicBezTo>
                    <a:pt x="96" y="570"/>
                    <a:pt x="96" y="570"/>
                    <a:pt x="96" y="570"/>
                  </a:cubicBezTo>
                  <a:cubicBezTo>
                    <a:pt x="105" y="583"/>
                    <a:pt x="105" y="583"/>
                    <a:pt x="105" y="583"/>
                  </a:cubicBezTo>
                  <a:cubicBezTo>
                    <a:pt x="95" y="586"/>
                    <a:pt x="95" y="586"/>
                    <a:pt x="95" y="586"/>
                  </a:cubicBezTo>
                  <a:cubicBezTo>
                    <a:pt x="48" y="642"/>
                    <a:pt x="48" y="642"/>
                    <a:pt x="48" y="642"/>
                  </a:cubicBezTo>
                  <a:cubicBezTo>
                    <a:pt x="48" y="642"/>
                    <a:pt x="55" y="693"/>
                    <a:pt x="57" y="702"/>
                  </a:cubicBezTo>
                  <a:cubicBezTo>
                    <a:pt x="59" y="711"/>
                    <a:pt x="80" y="743"/>
                    <a:pt x="79" y="752"/>
                  </a:cubicBezTo>
                  <a:cubicBezTo>
                    <a:pt x="78" y="761"/>
                    <a:pt x="78" y="809"/>
                    <a:pt x="78" y="809"/>
                  </a:cubicBezTo>
                  <a:cubicBezTo>
                    <a:pt x="60" y="833"/>
                    <a:pt x="60" y="833"/>
                    <a:pt x="60" y="833"/>
                  </a:cubicBezTo>
                  <a:cubicBezTo>
                    <a:pt x="76" y="830"/>
                    <a:pt x="76" y="830"/>
                    <a:pt x="76" y="830"/>
                  </a:cubicBezTo>
                  <a:cubicBezTo>
                    <a:pt x="76" y="830"/>
                    <a:pt x="71" y="847"/>
                    <a:pt x="73" y="854"/>
                  </a:cubicBezTo>
                  <a:cubicBezTo>
                    <a:pt x="76" y="861"/>
                    <a:pt x="83" y="861"/>
                    <a:pt x="83" y="861"/>
                  </a:cubicBezTo>
                  <a:cubicBezTo>
                    <a:pt x="87" y="877"/>
                    <a:pt x="87" y="877"/>
                    <a:pt x="87" y="877"/>
                  </a:cubicBezTo>
                  <a:cubicBezTo>
                    <a:pt x="91" y="876"/>
                    <a:pt x="95" y="875"/>
                    <a:pt x="98" y="877"/>
                  </a:cubicBezTo>
                  <a:cubicBezTo>
                    <a:pt x="102" y="879"/>
                    <a:pt x="107" y="885"/>
                    <a:pt x="111" y="891"/>
                  </a:cubicBezTo>
                  <a:cubicBezTo>
                    <a:pt x="113" y="883"/>
                    <a:pt x="115" y="876"/>
                    <a:pt x="115" y="871"/>
                  </a:cubicBezTo>
                  <a:cubicBezTo>
                    <a:pt x="116" y="856"/>
                    <a:pt x="107" y="845"/>
                    <a:pt x="107" y="845"/>
                  </a:cubicBezTo>
                  <a:cubicBezTo>
                    <a:pt x="107" y="845"/>
                    <a:pt x="88" y="839"/>
                    <a:pt x="109" y="819"/>
                  </a:cubicBezTo>
                  <a:cubicBezTo>
                    <a:pt x="130" y="799"/>
                    <a:pt x="165" y="785"/>
                    <a:pt x="186" y="773"/>
                  </a:cubicBezTo>
                  <a:cubicBezTo>
                    <a:pt x="207" y="761"/>
                    <a:pt x="242" y="744"/>
                    <a:pt x="242" y="735"/>
                  </a:cubicBezTo>
                  <a:cubicBezTo>
                    <a:pt x="242" y="726"/>
                    <a:pt x="242" y="718"/>
                    <a:pt x="242" y="718"/>
                  </a:cubicBezTo>
                  <a:cubicBezTo>
                    <a:pt x="242" y="718"/>
                    <a:pt x="231" y="727"/>
                    <a:pt x="230" y="713"/>
                  </a:cubicBezTo>
                  <a:cubicBezTo>
                    <a:pt x="229" y="699"/>
                    <a:pt x="249" y="684"/>
                    <a:pt x="247" y="674"/>
                  </a:cubicBezTo>
                  <a:cubicBezTo>
                    <a:pt x="245" y="664"/>
                    <a:pt x="241" y="650"/>
                    <a:pt x="241" y="650"/>
                  </a:cubicBezTo>
                  <a:cubicBezTo>
                    <a:pt x="248" y="631"/>
                    <a:pt x="248" y="631"/>
                    <a:pt x="248" y="631"/>
                  </a:cubicBezTo>
                  <a:cubicBezTo>
                    <a:pt x="246" y="626"/>
                    <a:pt x="246" y="626"/>
                    <a:pt x="246" y="626"/>
                  </a:cubicBezTo>
                  <a:cubicBezTo>
                    <a:pt x="235" y="639"/>
                    <a:pt x="235" y="639"/>
                    <a:pt x="235" y="639"/>
                  </a:cubicBezTo>
                  <a:cubicBezTo>
                    <a:pt x="238" y="612"/>
                    <a:pt x="238" y="612"/>
                    <a:pt x="238" y="612"/>
                  </a:cubicBezTo>
                  <a:cubicBezTo>
                    <a:pt x="238" y="612"/>
                    <a:pt x="223" y="597"/>
                    <a:pt x="222" y="587"/>
                  </a:cubicBezTo>
                  <a:cubicBezTo>
                    <a:pt x="221" y="577"/>
                    <a:pt x="230" y="567"/>
                    <a:pt x="225" y="555"/>
                  </a:cubicBezTo>
                  <a:cubicBezTo>
                    <a:pt x="220" y="543"/>
                    <a:pt x="208" y="554"/>
                    <a:pt x="208" y="541"/>
                  </a:cubicBezTo>
                  <a:cubicBezTo>
                    <a:pt x="208" y="528"/>
                    <a:pt x="219" y="507"/>
                    <a:pt x="222" y="503"/>
                  </a:cubicBezTo>
                  <a:cubicBezTo>
                    <a:pt x="225" y="499"/>
                    <a:pt x="249" y="493"/>
                    <a:pt x="252" y="484"/>
                  </a:cubicBezTo>
                  <a:cubicBezTo>
                    <a:pt x="255" y="475"/>
                    <a:pt x="260" y="460"/>
                    <a:pt x="267" y="455"/>
                  </a:cubicBezTo>
                  <a:cubicBezTo>
                    <a:pt x="274" y="450"/>
                    <a:pt x="279" y="455"/>
                    <a:pt x="287" y="449"/>
                  </a:cubicBezTo>
                  <a:cubicBezTo>
                    <a:pt x="295" y="443"/>
                    <a:pt x="310" y="435"/>
                    <a:pt x="312" y="419"/>
                  </a:cubicBezTo>
                  <a:cubicBezTo>
                    <a:pt x="314" y="403"/>
                    <a:pt x="331" y="385"/>
                    <a:pt x="348" y="377"/>
                  </a:cubicBezTo>
                  <a:cubicBezTo>
                    <a:pt x="365" y="369"/>
                    <a:pt x="409" y="355"/>
                    <a:pt x="417" y="348"/>
                  </a:cubicBezTo>
                  <a:cubicBezTo>
                    <a:pt x="425" y="341"/>
                    <a:pt x="458" y="324"/>
                    <a:pt x="458" y="324"/>
                  </a:cubicBezTo>
                  <a:cubicBezTo>
                    <a:pt x="458" y="314"/>
                    <a:pt x="458" y="314"/>
                    <a:pt x="458" y="314"/>
                  </a:cubicBezTo>
                  <a:cubicBezTo>
                    <a:pt x="458" y="314"/>
                    <a:pt x="476" y="295"/>
                    <a:pt x="476" y="290"/>
                  </a:cubicBezTo>
                  <a:cubicBezTo>
                    <a:pt x="476" y="285"/>
                    <a:pt x="498" y="263"/>
                    <a:pt x="498" y="263"/>
                  </a:cubicBezTo>
                  <a:cubicBezTo>
                    <a:pt x="496" y="254"/>
                    <a:pt x="496" y="254"/>
                    <a:pt x="496" y="254"/>
                  </a:cubicBezTo>
                  <a:cubicBezTo>
                    <a:pt x="496" y="254"/>
                    <a:pt x="508" y="237"/>
                    <a:pt x="508" y="229"/>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505" name="Freeform 128"/>
            <p:cNvSpPr>
              <a:spLocks/>
            </p:cNvSpPr>
            <p:nvPr/>
          </p:nvSpPr>
          <p:spPr bwMode="auto">
            <a:xfrm>
              <a:off x="4767263" y="3694510"/>
              <a:ext cx="67866" cy="161925"/>
            </a:xfrm>
            <a:custGeom>
              <a:avLst/>
              <a:gdLst>
                <a:gd name="T0" fmla="*/ 2147483647 w 162"/>
                <a:gd name="T1" fmla="*/ 2147483647 h 416"/>
                <a:gd name="T2" fmla="*/ 2147483647 w 162"/>
                <a:gd name="T3" fmla="*/ 2147483647 h 416"/>
                <a:gd name="T4" fmla="*/ 2147483647 w 162"/>
                <a:gd name="T5" fmla="*/ 2147483647 h 416"/>
                <a:gd name="T6" fmla="*/ 2147483647 w 162"/>
                <a:gd name="T7" fmla="*/ 2147483647 h 416"/>
                <a:gd name="T8" fmla="*/ 2147483647 w 162"/>
                <a:gd name="T9" fmla="*/ 2147483647 h 416"/>
                <a:gd name="T10" fmla="*/ 2147483647 w 162"/>
                <a:gd name="T11" fmla="*/ 2147483647 h 416"/>
                <a:gd name="T12" fmla="*/ 2147483647 w 162"/>
                <a:gd name="T13" fmla="*/ 2147483647 h 416"/>
                <a:gd name="T14" fmla="*/ 2147483647 w 162"/>
                <a:gd name="T15" fmla="*/ 2147483647 h 416"/>
                <a:gd name="T16" fmla="*/ 2147483647 w 162"/>
                <a:gd name="T17" fmla="*/ 2147483647 h 416"/>
                <a:gd name="T18" fmla="*/ 2147483647 w 162"/>
                <a:gd name="T19" fmla="*/ 2147483647 h 416"/>
                <a:gd name="T20" fmla="*/ 2147483647 w 162"/>
                <a:gd name="T21" fmla="*/ 2147483647 h 416"/>
                <a:gd name="T22" fmla="*/ 2147483647 w 162"/>
                <a:gd name="T23" fmla="*/ 2147483647 h 416"/>
                <a:gd name="T24" fmla="*/ 2147483647 w 162"/>
                <a:gd name="T25" fmla="*/ 2147483647 h 416"/>
                <a:gd name="T26" fmla="*/ 2147483647 w 162"/>
                <a:gd name="T27" fmla="*/ 2147483647 h 416"/>
                <a:gd name="T28" fmla="*/ 2147483647 w 162"/>
                <a:gd name="T29" fmla="*/ 2147483647 h 416"/>
                <a:gd name="T30" fmla="*/ 2147483647 w 162"/>
                <a:gd name="T31" fmla="*/ 2147483647 h 416"/>
                <a:gd name="T32" fmla="*/ 2147483647 w 162"/>
                <a:gd name="T33" fmla="*/ 2147483647 h 416"/>
                <a:gd name="T34" fmla="*/ 2147483647 w 162"/>
                <a:gd name="T35" fmla="*/ 2147483647 h 416"/>
                <a:gd name="T36" fmla="*/ 2147483647 w 162"/>
                <a:gd name="T37" fmla="*/ 2147483647 h 416"/>
                <a:gd name="T38" fmla="*/ 2147483647 w 162"/>
                <a:gd name="T39" fmla="*/ 2147483647 h 416"/>
                <a:gd name="T40" fmla="*/ 2147483647 w 162"/>
                <a:gd name="T41" fmla="*/ 2147483647 h 416"/>
                <a:gd name="T42" fmla="*/ 2147483647 w 162"/>
                <a:gd name="T43" fmla="*/ 0 h 416"/>
                <a:gd name="T44" fmla="*/ 2147483647 w 162"/>
                <a:gd name="T45" fmla="*/ 2147483647 h 416"/>
                <a:gd name="T46" fmla="*/ 2147483647 w 162"/>
                <a:gd name="T47" fmla="*/ 2147483647 h 416"/>
                <a:gd name="T48" fmla="*/ 2147483647 w 162"/>
                <a:gd name="T49" fmla="*/ 2147483647 h 416"/>
                <a:gd name="T50" fmla="*/ 2147483647 w 162"/>
                <a:gd name="T51" fmla="*/ 2147483647 h 416"/>
                <a:gd name="T52" fmla="*/ 2147483647 w 162"/>
                <a:gd name="T53" fmla="*/ 2147483647 h 416"/>
                <a:gd name="T54" fmla="*/ 2147483647 w 162"/>
                <a:gd name="T55" fmla="*/ 2147483647 h 416"/>
                <a:gd name="T56" fmla="*/ 2147483647 w 162"/>
                <a:gd name="T57" fmla="*/ 2147483647 h 416"/>
                <a:gd name="T58" fmla="*/ 2147483647 w 162"/>
                <a:gd name="T59" fmla="*/ 2147483647 h 416"/>
                <a:gd name="T60" fmla="*/ 2147483647 w 162"/>
                <a:gd name="T61" fmla="*/ 2147483647 h 416"/>
                <a:gd name="T62" fmla="*/ 2147483647 w 162"/>
                <a:gd name="T63" fmla="*/ 2147483647 h 416"/>
                <a:gd name="T64" fmla="*/ 2147483647 w 162"/>
                <a:gd name="T65" fmla="*/ 2147483647 h 416"/>
                <a:gd name="T66" fmla="*/ 2147483647 w 162"/>
                <a:gd name="T67" fmla="*/ 2147483647 h 416"/>
                <a:gd name="T68" fmla="*/ 2147483647 w 162"/>
                <a:gd name="T69" fmla="*/ 2147483647 h 416"/>
                <a:gd name="T70" fmla="*/ 2147483647 w 162"/>
                <a:gd name="T71" fmla="*/ 2147483647 h 416"/>
                <a:gd name="T72" fmla="*/ 2147483647 w 162"/>
                <a:gd name="T73" fmla="*/ 2147483647 h 416"/>
                <a:gd name="T74" fmla="*/ 2147483647 w 162"/>
                <a:gd name="T75" fmla="*/ 2147483647 h 416"/>
                <a:gd name="T76" fmla="*/ 2147483647 w 162"/>
                <a:gd name="T77" fmla="*/ 2147483647 h 416"/>
                <a:gd name="T78" fmla="*/ 2147483647 w 162"/>
                <a:gd name="T79" fmla="*/ 2147483647 h 416"/>
                <a:gd name="T80" fmla="*/ 2147483647 w 162"/>
                <a:gd name="T81" fmla="*/ 2147483647 h 416"/>
                <a:gd name="T82" fmla="*/ 2147483647 w 162"/>
                <a:gd name="T83" fmla="*/ 2147483647 h 416"/>
                <a:gd name="T84" fmla="*/ 2147483647 w 162"/>
                <a:gd name="T85" fmla="*/ 2147483647 h 416"/>
                <a:gd name="T86" fmla="*/ 2147483647 w 162"/>
                <a:gd name="T87" fmla="*/ 2147483647 h 416"/>
                <a:gd name="T88" fmla="*/ 2147483647 w 162"/>
                <a:gd name="T89" fmla="*/ 2147483647 h 416"/>
                <a:gd name="T90" fmla="*/ 2147483647 w 162"/>
                <a:gd name="T91" fmla="*/ 2147483647 h 416"/>
                <a:gd name="T92" fmla="*/ 2147483647 w 162"/>
                <a:gd name="T93" fmla="*/ 2147483647 h 416"/>
                <a:gd name="T94" fmla="*/ 2147483647 w 162"/>
                <a:gd name="T95" fmla="*/ 2147483647 h 416"/>
                <a:gd name="T96" fmla="*/ 2147483647 w 162"/>
                <a:gd name="T97" fmla="*/ 2147483647 h 416"/>
                <a:gd name="T98" fmla="*/ 2147483647 w 162"/>
                <a:gd name="T99" fmla="*/ 2147483647 h 416"/>
                <a:gd name="T100" fmla="*/ 2147483647 w 162"/>
                <a:gd name="T101" fmla="*/ 2147483647 h 416"/>
                <a:gd name="T102" fmla="*/ 2147483647 w 162"/>
                <a:gd name="T103" fmla="*/ 2147483647 h 416"/>
                <a:gd name="T104" fmla="*/ 2147483647 w 162"/>
                <a:gd name="T105" fmla="*/ 2147483647 h 416"/>
                <a:gd name="T106" fmla="*/ 2147483647 w 162"/>
                <a:gd name="T107" fmla="*/ 2147483647 h 416"/>
                <a:gd name="T108" fmla="*/ 2147483647 w 162"/>
                <a:gd name="T109" fmla="*/ 2147483647 h 416"/>
                <a:gd name="T110" fmla="*/ 2147483647 w 162"/>
                <a:gd name="T111" fmla="*/ 2147483647 h 416"/>
                <a:gd name="T112" fmla="*/ 2147483647 w 162"/>
                <a:gd name="T113" fmla="*/ 2147483647 h 41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62"/>
                <a:gd name="T172" fmla="*/ 0 h 416"/>
                <a:gd name="T173" fmla="*/ 162 w 162"/>
                <a:gd name="T174" fmla="*/ 416 h 41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62" h="416">
                  <a:moveTo>
                    <a:pt x="156" y="287"/>
                  </a:moveTo>
                  <a:cubicBezTo>
                    <a:pt x="150" y="278"/>
                    <a:pt x="140" y="268"/>
                    <a:pt x="136" y="260"/>
                  </a:cubicBezTo>
                  <a:cubicBezTo>
                    <a:pt x="132" y="252"/>
                    <a:pt x="114" y="225"/>
                    <a:pt x="110" y="222"/>
                  </a:cubicBezTo>
                  <a:cubicBezTo>
                    <a:pt x="108" y="221"/>
                    <a:pt x="104" y="221"/>
                    <a:pt x="101" y="220"/>
                  </a:cubicBezTo>
                  <a:cubicBezTo>
                    <a:pt x="101" y="225"/>
                    <a:pt x="103" y="228"/>
                    <a:pt x="105" y="229"/>
                  </a:cubicBezTo>
                  <a:cubicBezTo>
                    <a:pt x="110" y="231"/>
                    <a:pt x="114" y="237"/>
                    <a:pt x="114" y="237"/>
                  </a:cubicBezTo>
                  <a:cubicBezTo>
                    <a:pt x="114" y="237"/>
                    <a:pt x="119" y="262"/>
                    <a:pt x="113" y="264"/>
                  </a:cubicBezTo>
                  <a:cubicBezTo>
                    <a:pt x="107" y="266"/>
                    <a:pt x="105" y="253"/>
                    <a:pt x="105" y="253"/>
                  </a:cubicBezTo>
                  <a:cubicBezTo>
                    <a:pt x="105" y="253"/>
                    <a:pt x="93" y="259"/>
                    <a:pt x="90" y="257"/>
                  </a:cubicBezTo>
                  <a:cubicBezTo>
                    <a:pt x="87" y="255"/>
                    <a:pt x="87" y="241"/>
                    <a:pt x="86" y="234"/>
                  </a:cubicBezTo>
                  <a:cubicBezTo>
                    <a:pt x="85" y="227"/>
                    <a:pt x="83" y="224"/>
                    <a:pt x="81" y="220"/>
                  </a:cubicBezTo>
                  <a:cubicBezTo>
                    <a:pt x="79" y="216"/>
                    <a:pt x="81" y="203"/>
                    <a:pt x="81" y="195"/>
                  </a:cubicBezTo>
                  <a:cubicBezTo>
                    <a:pt x="81" y="187"/>
                    <a:pt x="76" y="181"/>
                    <a:pt x="64" y="171"/>
                  </a:cubicBezTo>
                  <a:cubicBezTo>
                    <a:pt x="52" y="161"/>
                    <a:pt x="61" y="163"/>
                    <a:pt x="59" y="154"/>
                  </a:cubicBezTo>
                  <a:cubicBezTo>
                    <a:pt x="57" y="145"/>
                    <a:pt x="67" y="137"/>
                    <a:pt x="77" y="126"/>
                  </a:cubicBezTo>
                  <a:cubicBezTo>
                    <a:pt x="87" y="115"/>
                    <a:pt x="83" y="113"/>
                    <a:pt x="84" y="108"/>
                  </a:cubicBezTo>
                  <a:cubicBezTo>
                    <a:pt x="85" y="103"/>
                    <a:pt x="81" y="98"/>
                    <a:pt x="81" y="90"/>
                  </a:cubicBezTo>
                  <a:cubicBezTo>
                    <a:pt x="81" y="82"/>
                    <a:pt x="79" y="67"/>
                    <a:pt x="78" y="51"/>
                  </a:cubicBezTo>
                  <a:cubicBezTo>
                    <a:pt x="77" y="35"/>
                    <a:pt x="75" y="44"/>
                    <a:pt x="64" y="37"/>
                  </a:cubicBezTo>
                  <a:cubicBezTo>
                    <a:pt x="53" y="30"/>
                    <a:pt x="61" y="21"/>
                    <a:pt x="60" y="10"/>
                  </a:cubicBezTo>
                  <a:cubicBezTo>
                    <a:pt x="41" y="10"/>
                    <a:pt x="41" y="10"/>
                    <a:pt x="41" y="10"/>
                  </a:cubicBezTo>
                  <a:cubicBezTo>
                    <a:pt x="35" y="0"/>
                    <a:pt x="35" y="0"/>
                    <a:pt x="35" y="0"/>
                  </a:cubicBezTo>
                  <a:cubicBezTo>
                    <a:pt x="20" y="1"/>
                    <a:pt x="20" y="1"/>
                    <a:pt x="20" y="1"/>
                  </a:cubicBezTo>
                  <a:cubicBezTo>
                    <a:pt x="20" y="9"/>
                    <a:pt x="20" y="9"/>
                    <a:pt x="20" y="9"/>
                  </a:cubicBezTo>
                  <a:cubicBezTo>
                    <a:pt x="20" y="9"/>
                    <a:pt x="34" y="9"/>
                    <a:pt x="35" y="16"/>
                  </a:cubicBezTo>
                  <a:cubicBezTo>
                    <a:pt x="36" y="23"/>
                    <a:pt x="34" y="42"/>
                    <a:pt x="37" y="42"/>
                  </a:cubicBezTo>
                  <a:cubicBezTo>
                    <a:pt x="40" y="42"/>
                    <a:pt x="46" y="41"/>
                    <a:pt x="46" y="41"/>
                  </a:cubicBezTo>
                  <a:cubicBezTo>
                    <a:pt x="46" y="54"/>
                    <a:pt x="46" y="54"/>
                    <a:pt x="46" y="54"/>
                  </a:cubicBezTo>
                  <a:cubicBezTo>
                    <a:pt x="46" y="54"/>
                    <a:pt x="58" y="57"/>
                    <a:pt x="52" y="64"/>
                  </a:cubicBezTo>
                  <a:cubicBezTo>
                    <a:pt x="46" y="71"/>
                    <a:pt x="30" y="75"/>
                    <a:pt x="30" y="75"/>
                  </a:cubicBezTo>
                  <a:cubicBezTo>
                    <a:pt x="30" y="86"/>
                    <a:pt x="30" y="86"/>
                    <a:pt x="30" y="86"/>
                  </a:cubicBezTo>
                  <a:cubicBezTo>
                    <a:pt x="37" y="92"/>
                    <a:pt x="37" y="92"/>
                    <a:pt x="37" y="92"/>
                  </a:cubicBezTo>
                  <a:cubicBezTo>
                    <a:pt x="33" y="105"/>
                    <a:pt x="33" y="105"/>
                    <a:pt x="33" y="105"/>
                  </a:cubicBezTo>
                  <a:cubicBezTo>
                    <a:pt x="34" y="153"/>
                    <a:pt x="34" y="153"/>
                    <a:pt x="34" y="153"/>
                  </a:cubicBezTo>
                  <a:cubicBezTo>
                    <a:pt x="34" y="153"/>
                    <a:pt x="45" y="150"/>
                    <a:pt x="42" y="157"/>
                  </a:cubicBezTo>
                  <a:cubicBezTo>
                    <a:pt x="39" y="164"/>
                    <a:pt x="14" y="175"/>
                    <a:pt x="14" y="175"/>
                  </a:cubicBezTo>
                  <a:cubicBezTo>
                    <a:pt x="16" y="200"/>
                    <a:pt x="16" y="200"/>
                    <a:pt x="16" y="200"/>
                  </a:cubicBezTo>
                  <a:cubicBezTo>
                    <a:pt x="16" y="200"/>
                    <a:pt x="0" y="223"/>
                    <a:pt x="1" y="226"/>
                  </a:cubicBezTo>
                  <a:cubicBezTo>
                    <a:pt x="2" y="229"/>
                    <a:pt x="23" y="245"/>
                    <a:pt x="23" y="245"/>
                  </a:cubicBezTo>
                  <a:cubicBezTo>
                    <a:pt x="44" y="277"/>
                    <a:pt x="44" y="277"/>
                    <a:pt x="44" y="277"/>
                  </a:cubicBezTo>
                  <a:cubicBezTo>
                    <a:pt x="64" y="274"/>
                    <a:pt x="64" y="274"/>
                    <a:pt x="64" y="274"/>
                  </a:cubicBezTo>
                  <a:cubicBezTo>
                    <a:pt x="64" y="274"/>
                    <a:pt x="74" y="267"/>
                    <a:pt x="80" y="270"/>
                  </a:cubicBezTo>
                  <a:cubicBezTo>
                    <a:pt x="80" y="270"/>
                    <a:pt x="84" y="281"/>
                    <a:pt x="83" y="290"/>
                  </a:cubicBezTo>
                  <a:cubicBezTo>
                    <a:pt x="82" y="299"/>
                    <a:pt x="88" y="298"/>
                    <a:pt x="88" y="298"/>
                  </a:cubicBezTo>
                  <a:cubicBezTo>
                    <a:pt x="85" y="319"/>
                    <a:pt x="85" y="319"/>
                    <a:pt x="85" y="319"/>
                  </a:cubicBezTo>
                  <a:cubicBezTo>
                    <a:pt x="75" y="322"/>
                    <a:pt x="75" y="322"/>
                    <a:pt x="75" y="322"/>
                  </a:cubicBezTo>
                  <a:cubicBezTo>
                    <a:pt x="83" y="335"/>
                    <a:pt x="83" y="335"/>
                    <a:pt x="83" y="335"/>
                  </a:cubicBezTo>
                  <a:cubicBezTo>
                    <a:pt x="83" y="335"/>
                    <a:pt x="68" y="347"/>
                    <a:pt x="70" y="350"/>
                  </a:cubicBezTo>
                  <a:cubicBezTo>
                    <a:pt x="72" y="353"/>
                    <a:pt x="77" y="353"/>
                    <a:pt x="77" y="353"/>
                  </a:cubicBezTo>
                  <a:cubicBezTo>
                    <a:pt x="77" y="370"/>
                    <a:pt x="77" y="370"/>
                    <a:pt x="77" y="370"/>
                  </a:cubicBezTo>
                  <a:cubicBezTo>
                    <a:pt x="77" y="370"/>
                    <a:pt x="108" y="390"/>
                    <a:pt x="109" y="396"/>
                  </a:cubicBezTo>
                  <a:cubicBezTo>
                    <a:pt x="110" y="402"/>
                    <a:pt x="96" y="412"/>
                    <a:pt x="107" y="414"/>
                  </a:cubicBezTo>
                  <a:cubicBezTo>
                    <a:pt x="118" y="416"/>
                    <a:pt x="125" y="399"/>
                    <a:pt x="121" y="389"/>
                  </a:cubicBezTo>
                  <a:cubicBezTo>
                    <a:pt x="117" y="379"/>
                    <a:pt x="107" y="391"/>
                    <a:pt x="113" y="373"/>
                  </a:cubicBezTo>
                  <a:cubicBezTo>
                    <a:pt x="119" y="355"/>
                    <a:pt x="137" y="363"/>
                    <a:pt x="143" y="356"/>
                  </a:cubicBezTo>
                  <a:cubicBezTo>
                    <a:pt x="149" y="349"/>
                    <a:pt x="145" y="314"/>
                    <a:pt x="145" y="314"/>
                  </a:cubicBezTo>
                  <a:cubicBezTo>
                    <a:pt x="145" y="314"/>
                    <a:pt x="162" y="296"/>
                    <a:pt x="156" y="287"/>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506" name="Freeform 129"/>
            <p:cNvSpPr>
              <a:spLocks/>
            </p:cNvSpPr>
            <p:nvPr/>
          </p:nvSpPr>
          <p:spPr bwMode="auto">
            <a:xfrm>
              <a:off x="4555332" y="3667125"/>
              <a:ext cx="235744" cy="209550"/>
            </a:xfrm>
            <a:custGeom>
              <a:avLst/>
              <a:gdLst>
                <a:gd name="T0" fmla="*/ 2147483647 w 563"/>
                <a:gd name="T1" fmla="*/ 2147483647 h 536"/>
                <a:gd name="T2" fmla="*/ 2147483647 w 563"/>
                <a:gd name="T3" fmla="*/ 2147483647 h 536"/>
                <a:gd name="T4" fmla="*/ 2147483647 w 563"/>
                <a:gd name="T5" fmla="*/ 2147483647 h 536"/>
                <a:gd name="T6" fmla="*/ 2147483647 w 563"/>
                <a:gd name="T7" fmla="*/ 2147483647 h 536"/>
                <a:gd name="T8" fmla="*/ 2147483647 w 563"/>
                <a:gd name="T9" fmla="*/ 2147483647 h 536"/>
                <a:gd name="T10" fmla="*/ 2147483647 w 563"/>
                <a:gd name="T11" fmla="*/ 2147483647 h 536"/>
                <a:gd name="T12" fmla="*/ 2147483647 w 563"/>
                <a:gd name="T13" fmla="*/ 2147483647 h 536"/>
                <a:gd name="T14" fmla="*/ 2147483647 w 563"/>
                <a:gd name="T15" fmla="*/ 2147483647 h 536"/>
                <a:gd name="T16" fmla="*/ 2147483647 w 563"/>
                <a:gd name="T17" fmla="*/ 0 h 536"/>
                <a:gd name="T18" fmla="*/ 2147483647 w 563"/>
                <a:gd name="T19" fmla="*/ 2147483647 h 536"/>
                <a:gd name="T20" fmla="*/ 2147483647 w 563"/>
                <a:gd name="T21" fmla="*/ 2147483647 h 536"/>
                <a:gd name="T22" fmla="*/ 2147483647 w 563"/>
                <a:gd name="T23" fmla="*/ 2147483647 h 536"/>
                <a:gd name="T24" fmla="*/ 2147483647 w 563"/>
                <a:gd name="T25" fmla="*/ 2147483647 h 536"/>
                <a:gd name="T26" fmla="*/ 2147483647 w 563"/>
                <a:gd name="T27" fmla="*/ 2147483647 h 536"/>
                <a:gd name="T28" fmla="*/ 2147483647 w 563"/>
                <a:gd name="T29" fmla="*/ 2147483647 h 536"/>
                <a:gd name="T30" fmla="*/ 2147483647 w 563"/>
                <a:gd name="T31" fmla="*/ 2147483647 h 536"/>
                <a:gd name="T32" fmla="*/ 2147483647 w 563"/>
                <a:gd name="T33" fmla="*/ 2147483647 h 536"/>
                <a:gd name="T34" fmla="*/ 2147483647 w 563"/>
                <a:gd name="T35" fmla="*/ 2147483647 h 536"/>
                <a:gd name="T36" fmla="*/ 2147483647 w 563"/>
                <a:gd name="T37" fmla="*/ 2147483647 h 536"/>
                <a:gd name="T38" fmla="*/ 2147483647 w 563"/>
                <a:gd name="T39" fmla="*/ 2147483647 h 536"/>
                <a:gd name="T40" fmla="*/ 2147483647 w 563"/>
                <a:gd name="T41" fmla="*/ 2147483647 h 536"/>
                <a:gd name="T42" fmla="*/ 2147483647 w 563"/>
                <a:gd name="T43" fmla="*/ 2147483647 h 536"/>
                <a:gd name="T44" fmla="*/ 2147483647 w 563"/>
                <a:gd name="T45" fmla="*/ 2147483647 h 536"/>
                <a:gd name="T46" fmla="*/ 2147483647 w 563"/>
                <a:gd name="T47" fmla="*/ 2147483647 h 536"/>
                <a:gd name="T48" fmla="*/ 2147483647 w 563"/>
                <a:gd name="T49" fmla="*/ 2147483647 h 536"/>
                <a:gd name="T50" fmla="*/ 2147483647 w 563"/>
                <a:gd name="T51" fmla="*/ 2147483647 h 536"/>
                <a:gd name="T52" fmla="*/ 2147483647 w 563"/>
                <a:gd name="T53" fmla="*/ 2147483647 h 536"/>
                <a:gd name="T54" fmla="*/ 2147483647 w 563"/>
                <a:gd name="T55" fmla="*/ 2147483647 h 536"/>
                <a:gd name="T56" fmla="*/ 2147483647 w 563"/>
                <a:gd name="T57" fmla="*/ 2147483647 h 536"/>
                <a:gd name="T58" fmla="*/ 2147483647 w 563"/>
                <a:gd name="T59" fmla="*/ 2147483647 h 536"/>
                <a:gd name="T60" fmla="*/ 0 w 563"/>
                <a:gd name="T61" fmla="*/ 2147483647 h 536"/>
                <a:gd name="T62" fmla="*/ 2147483647 w 563"/>
                <a:gd name="T63" fmla="*/ 2147483647 h 536"/>
                <a:gd name="T64" fmla="*/ 2147483647 w 563"/>
                <a:gd name="T65" fmla="*/ 2147483647 h 536"/>
                <a:gd name="T66" fmla="*/ 2147483647 w 563"/>
                <a:gd name="T67" fmla="*/ 2147483647 h 536"/>
                <a:gd name="T68" fmla="*/ 2147483647 w 563"/>
                <a:gd name="T69" fmla="*/ 2147483647 h 536"/>
                <a:gd name="T70" fmla="*/ 2147483647 w 563"/>
                <a:gd name="T71" fmla="*/ 2147483647 h 536"/>
                <a:gd name="T72" fmla="*/ 2147483647 w 563"/>
                <a:gd name="T73" fmla="*/ 2147483647 h 536"/>
                <a:gd name="T74" fmla="*/ 2147483647 w 563"/>
                <a:gd name="T75" fmla="*/ 2147483647 h 536"/>
                <a:gd name="T76" fmla="*/ 2147483647 w 563"/>
                <a:gd name="T77" fmla="*/ 2147483647 h 536"/>
                <a:gd name="T78" fmla="*/ 2147483647 w 563"/>
                <a:gd name="T79" fmla="*/ 2147483647 h 536"/>
                <a:gd name="T80" fmla="*/ 2147483647 w 563"/>
                <a:gd name="T81" fmla="*/ 2147483647 h 536"/>
                <a:gd name="T82" fmla="*/ 2147483647 w 563"/>
                <a:gd name="T83" fmla="*/ 2147483647 h 536"/>
                <a:gd name="T84" fmla="*/ 2147483647 w 563"/>
                <a:gd name="T85" fmla="*/ 2147483647 h 536"/>
                <a:gd name="T86" fmla="*/ 2147483647 w 563"/>
                <a:gd name="T87" fmla="*/ 2147483647 h 536"/>
                <a:gd name="T88" fmla="*/ 2147483647 w 563"/>
                <a:gd name="T89" fmla="*/ 2147483647 h 536"/>
                <a:gd name="T90" fmla="*/ 2147483647 w 563"/>
                <a:gd name="T91" fmla="*/ 2147483647 h 536"/>
                <a:gd name="T92" fmla="*/ 2147483647 w 563"/>
                <a:gd name="T93" fmla="*/ 2147483647 h 536"/>
                <a:gd name="T94" fmla="*/ 2147483647 w 563"/>
                <a:gd name="T95" fmla="*/ 2147483647 h 536"/>
                <a:gd name="T96" fmla="*/ 2147483647 w 563"/>
                <a:gd name="T97" fmla="*/ 2147483647 h 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563"/>
                <a:gd name="T148" fmla="*/ 0 h 536"/>
                <a:gd name="T149" fmla="*/ 563 w 563"/>
                <a:gd name="T150" fmla="*/ 536 h 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563" h="536">
                  <a:moveTo>
                    <a:pt x="551" y="122"/>
                  </a:moveTo>
                  <a:cubicBezTo>
                    <a:pt x="551" y="109"/>
                    <a:pt x="551" y="109"/>
                    <a:pt x="551" y="109"/>
                  </a:cubicBezTo>
                  <a:cubicBezTo>
                    <a:pt x="551" y="109"/>
                    <a:pt x="545" y="110"/>
                    <a:pt x="542" y="110"/>
                  </a:cubicBezTo>
                  <a:cubicBezTo>
                    <a:pt x="539" y="110"/>
                    <a:pt x="541" y="91"/>
                    <a:pt x="540" y="84"/>
                  </a:cubicBezTo>
                  <a:cubicBezTo>
                    <a:pt x="539" y="77"/>
                    <a:pt x="525" y="77"/>
                    <a:pt x="525" y="77"/>
                  </a:cubicBezTo>
                  <a:cubicBezTo>
                    <a:pt x="525" y="69"/>
                    <a:pt x="525" y="69"/>
                    <a:pt x="525" y="69"/>
                  </a:cubicBezTo>
                  <a:cubicBezTo>
                    <a:pt x="514" y="59"/>
                    <a:pt x="514" y="59"/>
                    <a:pt x="514" y="59"/>
                  </a:cubicBezTo>
                  <a:cubicBezTo>
                    <a:pt x="502" y="60"/>
                    <a:pt x="502" y="60"/>
                    <a:pt x="502" y="60"/>
                  </a:cubicBezTo>
                  <a:cubicBezTo>
                    <a:pt x="500" y="49"/>
                    <a:pt x="500" y="49"/>
                    <a:pt x="500" y="49"/>
                  </a:cubicBezTo>
                  <a:cubicBezTo>
                    <a:pt x="500" y="49"/>
                    <a:pt x="490" y="55"/>
                    <a:pt x="485" y="51"/>
                  </a:cubicBezTo>
                  <a:cubicBezTo>
                    <a:pt x="480" y="47"/>
                    <a:pt x="473" y="38"/>
                    <a:pt x="473" y="38"/>
                  </a:cubicBezTo>
                  <a:cubicBezTo>
                    <a:pt x="473" y="38"/>
                    <a:pt x="464" y="41"/>
                    <a:pt x="461" y="38"/>
                  </a:cubicBezTo>
                  <a:cubicBezTo>
                    <a:pt x="458" y="35"/>
                    <a:pt x="456" y="23"/>
                    <a:pt x="456" y="23"/>
                  </a:cubicBezTo>
                  <a:cubicBezTo>
                    <a:pt x="456" y="23"/>
                    <a:pt x="444" y="27"/>
                    <a:pt x="436" y="26"/>
                  </a:cubicBezTo>
                  <a:cubicBezTo>
                    <a:pt x="434" y="31"/>
                    <a:pt x="431" y="36"/>
                    <a:pt x="428" y="38"/>
                  </a:cubicBezTo>
                  <a:cubicBezTo>
                    <a:pt x="420" y="42"/>
                    <a:pt x="419" y="25"/>
                    <a:pt x="419" y="25"/>
                  </a:cubicBezTo>
                  <a:cubicBezTo>
                    <a:pt x="419" y="25"/>
                    <a:pt x="411" y="20"/>
                    <a:pt x="400" y="16"/>
                  </a:cubicBezTo>
                  <a:cubicBezTo>
                    <a:pt x="393" y="13"/>
                    <a:pt x="398" y="6"/>
                    <a:pt x="402" y="0"/>
                  </a:cubicBezTo>
                  <a:cubicBezTo>
                    <a:pt x="394" y="4"/>
                    <a:pt x="387" y="6"/>
                    <a:pt x="383" y="7"/>
                  </a:cubicBezTo>
                  <a:cubicBezTo>
                    <a:pt x="370" y="10"/>
                    <a:pt x="333" y="15"/>
                    <a:pt x="333" y="15"/>
                  </a:cubicBezTo>
                  <a:cubicBezTo>
                    <a:pt x="333" y="15"/>
                    <a:pt x="333" y="28"/>
                    <a:pt x="333" y="35"/>
                  </a:cubicBezTo>
                  <a:cubicBezTo>
                    <a:pt x="333" y="42"/>
                    <a:pt x="306" y="57"/>
                    <a:pt x="306" y="57"/>
                  </a:cubicBezTo>
                  <a:cubicBezTo>
                    <a:pt x="306" y="57"/>
                    <a:pt x="312" y="64"/>
                    <a:pt x="315" y="66"/>
                  </a:cubicBezTo>
                  <a:cubicBezTo>
                    <a:pt x="318" y="68"/>
                    <a:pt x="320" y="87"/>
                    <a:pt x="320" y="87"/>
                  </a:cubicBezTo>
                  <a:cubicBezTo>
                    <a:pt x="320" y="87"/>
                    <a:pt x="324" y="121"/>
                    <a:pt x="324" y="135"/>
                  </a:cubicBezTo>
                  <a:cubicBezTo>
                    <a:pt x="324" y="149"/>
                    <a:pt x="302" y="171"/>
                    <a:pt x="304" y="189"/>
                  </a:cubicBezTo>
                  <a:cubicBezTo>
                    <a:pt x="306" y="207"/>
                    <a:pt x="317" y="202"/>
                    <a:pt x="323" y="209"/>
                  </a:cubicBezTo>
                  <a:cubicBezTo>
                    <a:pt x="329" y="216"/>
                    <a:pt x="341" y="230"/>
                    <a:pt x="351" y="230"/>
                  </a:cubicBezTo>
                  <a:cubicBezTo>
                    <a:pt x="361" y="230"/>
                    <a:pt x="358" y="217"/>
                    <a:pt x="358" y="217"/>
                  </a:cubicBezTo>
                  <a:cubicBezTo>
                    <a:pt x="364" y="214"/>
                    <a:pt x="364" y="214"/>
                    <a:pt x="364" y="214"/>
                  </a:cubicBezTo>
                  <a:cubicBezTo>
                    <a:pt x="372" y="214"/>
                    <a:pt x="372" y="214"/>
                    <a:pt x="372" y="214"/>
                  </a:cubicBezTo>
                  <a:cubicBezTo>
                    <a:pt x="372" y="214"/>
                    <a:pt x="373" y="279"/>
                    <a:pt x="367" y="282"/>
                  </a:cubicBezTo>
                  <a:cubicBezTo>
                    <a:pt x="361" y="285"/>
                    <a:pt x="359" y="271"/>
                    <a:pt x="359" y="271"/>
                  </a:cubicBezTo>
                  <a:cubicBezTo>
                    <a:pt x="344" y="281"/>
                    <a:pt x="344" y="281"/>
                    <a:pt x="344" y="281"/>
                  </a:cubicBezTo>
                  <a:cubicBezTo>
                    <a:pt x="332" y="281"/>
                    <a:pt x="332" y="281"/>
                    <a:pt x="332" y="281"/>
                  </a:cubicBezTo>
                  <a:cubicBezTo>
                    <a:pt x="332" y="281"/>
                    <a:pt x="329" y="258"/>
                    <a:pt x="324" y="251"/>
                  </a:cubicBezTo>
                  <a:cubicBezTo>
                    <a:pt x="319" y="244"/>
                    <a:pt x="313" y="247"/>
                    <a:pt x="313" y="247"/>
                  </a:cubicBezTo>
                  <a:cubicBezTo>
                    <a:pt x="313" y="247"/>
                    <a:pt x="311" y="236"/>
                    <a:pt x="305" y="228"/>
                  </a:cubicBezTo>
                  <a:cubicBezTo>
                    <a:pt x="299" y="220"/>
                    <a:pt x="294" y="228"/>
                    <a:pt x="290" y="228"/>
                  </a:cubicBezTo>
                  <a:cubicBezTo>
                    <a:pt x="286" y="228"/>
                    <a:pt x="287" y="220"/>
                    <a:pt x="282" y="216"/>
                  </a:cubicBezTo>
                  <a:cubicBezTo>
                    <a:pt x="277" y="212"/>
                    <a:pt x="275" y="218"/>
                    <a:pt x="267" y="217"/>
                  </a:cubicBezTo>
                  <a:cubicBezTo>
                    <a:pt x="259" y="216"/>
                    <a:pt x="267" y="207"/>
                    <a:pt x="267" y="203"/>
                  </a:cubicBezTo>
                  <a:cubicBezTo>
                    <a:pt x="267" y="199"/>
                    <a:pt x="257" y="199"/>
                    <a:pt x="253" y="194"/>
                  </a:cubicBezTo>
                  <a:cubicBezTo>
                    <a:pt x="249" y="189"/>
                    <a:pt x="258" y="184"/>
                    <a:pt x="246" y="179"/>
                  </a:cubicBezTo>
                  <a:cubicBezTo>
                    <a:pt x="234" y="174"/>
                    <a:pt x="237" y="200"/>
                    <a:pt x="232" y="204"/>
                  </a:cubicBezTo>
                  <a:cubicBezTo>
                    <a:pt x="227" y="208"/>
                    <a:pt x="175" y="195"/>
                    <a:pt x="165" y="188"/>
                  </a:cubicBezTo>
                  <a:cubicBezTo>
                    <a:pt x="155" y="181"/>
                    <a:pt x="159" y="162"/>
                    <a:pt x="159" y="162"/>
                  </a:cubicBezTo>
                  <a:cubicBezTo>
                    <a:pt x="128" y="168"/>
                    <a:pt x="128" y="168"/>
                    <a:pt x="128" y="168"/>
                  </a:cubicBezTo>
                  <a:cubicBezTo>
                    <a:pt x="128" y="168"/>
                    <a:pt x="142" y="178"/>
                    <a:pt x="125" y="177"/>
                  </a:cubicBezTo>
                  <a:cubicBezTo>
                    <a:pt x="108" y="176"/>
                    <a:pt x="117" y="151"/>
                    <a:pt x="117" y="151"/>
                  </a:cubicBezTo>
                  <a:cubicBezTo>
                    <a:pt x="106" y="153"/>
                    <a:pt x="106" y="153"/>
                    <a:pt x="106" y="153"/>
                  </a:cubicBezTo>
                  <a:cubicBezTo>
                    <a:pt x="101" y="144"/>
                    <a:pt x="101" y="144"/>
                    <a:pt x="101" y="144"/>
                  </a:cubicBezTo>
                  <a:cubicBezTo>
                    <a:pt x="96" y="154"/>
                    <a:pt x="96" y="154"/>
                    <a:pt x="96" y="154"/>
                  </a:cubicBezTo>
                  <a:cubicBezTo>
                    <a:pt x="96" y="154"/>
                    <a:pt x="110" y="175"/>
                    <a:pt x="107" y="178"/>
                  </a:cubicBezTo>
                  <a:cubicBezTo>
                    <a:pt x="104" y="181"/>
                    <a:pt x="96" y="183"/>
                    <a:pt x="96" y="183"/>
                  </a:cubicBezTo>
                  <a:cubicBezTo>
                    <a:pt x="98" y="218"/>
                    <a:pt x="98" y="218"/>
                    <a:pt x="98" y="218"/>
                  </a:cubicBezTo>
                  <a:cubicBezTo>
                    <a:pt x="106" y="229"/>
                    <a:pt x="106" y="229"/>
                    <a:pt x="106" y="229"/>
                  </a:cubicBezTo>
                  <a:cubicBezTo>
                    <a:pt x="93" y="232"/>
                    <a:pt x="93" y="232"/>
                    <a:pt x="93" y="232"/>
                  </a:cubicBezTo>
                  <a:cubicBezTo>
                    <a:pt x="93" y="232"/>
                    <a:pt x="99" y="248"/>
                    <a:pt x="97" y="255"/>
                  </a:cubicBezTo>
                  <a:cubicBezTo>
                    <a:pt x="95" y="262"/>
                    <a:pt x="84" y="262"/>
                    <a:pt x="84" y="262"/>
                  </a:cubicBezTo>
                  <a:cubicBezTo>
                    <a:pt x="1" y="260"/>
                    <a:pt x="1" y="260"/>
                    <a:pt x="1" y="260"/>
                  </a:cubicBezTo>
                  <a:cubicBezTo>
                    <a:pt x="0" y="427"/>
                    <a:pt x="0" y="427"/>
                    <a:pt x="0" y="427"/>
                  </a:cubicBezTo>
                  <a:cubicBezTo>
                    <a:pt x="6" y="437"/>
                    <a:pt x="6" y="437"/>
                    <a:pt x="6" y="437"/>
                  </a:cubicBezTo>
                  <a:cubicBezTo>
                    <a:pt x="6" y="449"/>
                    <a:pt x="6" y="449"/>
                    <a:pt x="6" y="449"/>
                  </a:cubicBezTo>
                  <a:cubicBezTo>
                    <a:pt x="64" y="507"/>
                    <a:pt x="64" y="507"/>
                    <a:pt x="64" y="507"/>
                  </a:cubicBezTo>
                  <a:cubicBezTo>
                    <a:pt x="79" y="511"/>
                    <a:pt x="79" y="511"/>
                    <a:pt x="79" y="511"/>
                  </a:cubicBezTo>
                  <a:cubicBezTo>
                    <a:pt x="92" y="503"/>
                    <a:pt x="92" y="503"/>
                    <a:pt x="92" y="503"/>
                  </a:cubicBezTo>
                  <a:cubicBezTo>
                    <a:pt x="92" y="503"/>
                    <a:pt x="99" y="498"/>
                    <a:pt x="108" y="498"/>
                  </a:cubicBezTo>
                  <a:cubicBezTo>
                    <a:pt x="117" y="498"/>
                    <a:pt x="118" y="506"/>
                    <a:pt x="118" y="506"/>
                  </a:cubicBezTo>
                  <a:cubicBezTo>
                    <a:pt x="138" y="504"/>
                    <a:pt x="138" y="504"/>
                    <a:pt x="138" y="504"/>
                  </a:cubicBezTo>
                  <a:cubicBezTo>
                    <a:pt x="151" y="517"/>
                    <a:pt x="151" y="517"/>
                    <a:pt x="151" y="517"/>
                  </a:cubicBezTo>
                  <a:cubicBezTo>
                    <a:pt x="151" y="517"/>
                    <a:pt x="175" y="513"/>
                    <a:pt x="177" y="517"/>
                  </a:cubicBezTo>
                  <a:cubicBezTo>
                    <a:pt x="179" y="521"/>
                    <a:pt x="185" y="527"/>
                    <a:pt x="189" y="527"/>
                  </a:cubicBezTo>
                  <a:cubicBezTo>
                    <a:pt x="193" y="527"/>
                    <a:pt x="195" y="515"/>
                    <a:pt x="202" y="521"/>
                  </a:cubicBezTo>
                  <a:cubicBezTo>
                    <a:pt x="209" y="527"/>
                    <a:pt x="210" y="536"/>
                    <a:pt x="228" y="527"/>
                  </a:cubicBezTo>
                  <a:cubicBezTo>
                    <a:pt x="246" y="518"/>
                    <a:pt x="267" y="491"/>
                    <a:pt x="267" y="491"/>
                  </a:cubicBezTo>
                  <a:cubicBezTo>
                    <a:pt x="267" y="491"/>
                    <a:pt x="269" y="475"/>
                    <a:pt x="276" y="468"/>
                  </a:cubicBezTo>
                  <a:cubicBezTo>
                    <a:pt x="283" y="461"/>
                    <a:pt x="322" y="450"/>
                    <a:pt x="323" y="449"/>
                  </a:cubicBezTo>
                  <a:cubicBezTo>
                    <a:pt x="324" y="448"/>
                    <a:pt x="321" y="425"/>
                    <a:pt x="321" y="425"/>
                  </a:cubicBezTo>
                  <a:cubicBezTo>
                    <a:pt x="321" y="425"/>
                    <a:pt x="339" y="411"/>
                    <a:pt x="356" y="405"/>
                  </a:cubicBezTo>
                  <a:cubicBezTo>
                    <a:pt x="369" y="400"/>
                    <a:pt x="387" y="400"/>
                    <a:pt x="396" y="401"/>
                  </a:cubicBezTo>
                  <a:cubicBezTo>
                    <a:pt x="395" y="385"/>
                    <a:pt x="395" y="385"/>
                    <a:pt x="395" y="385"/>
                  </a:cubicBezTo>
                  <a:cubicBezTo>
                    <a:pt x="395" y="385"/>
                    <a:pt x="380" y="371"/>
                    <a:pt x="385" y="367"/>
                  </a:cubicBezTo>
                  <a:cubicBezTo>
                    <a:pt x="391" y="363"/>
                    <a:pt x="411" y="362"/>
                    <a:pt x="411" y="362"/>
                  </a:cubicBezTo>
                  <a:cubicBezTo>
                    <a:pt x="423" y="351"/>
                    <a:pt x="423" y="351"/>
                    <a:pt x="423" y="351"/>
                  </a:cubicBezTo>
                  <a:cubicBezTo>
                    <a:pt x="423" y="351"/>
                    <a:pt x="465" y="343"/>
                    <a:pt x="475" y="338"/>
                  </a:cubicBezTo>
                  <a:cubicBezTo>
                    <a:pt x="484" y="333"/>
                    <a:pt x="528" y="313"/>
                    <a:pt x="528" y="313"/>
                  </a:cubicBezTo>
                  <a:cubicBezTo>
                    <a:pt x="528" y="313"/>
                    <a:pt x="507" y="297"/>
                    <a:pt x="506" y="294"/>
                  </a:cubicBezTo>
                  <a:cubicBezTo>
                    <a:pt x="505" y="291"/>
                    <a:pt x="521" y="268"/>
                    <a:pt x="521" y="268"/>
                  </a:cubicBezTo>
                  <a:cubicBezTo>
                    <a:pt x="519" y="243"/>
                    <a:pt x="519" y="243"/>
                    <a:pt x="519" y="243"/>
                  </a:cubicBezTo>
                  <a:cubicBezTo>
                    <a:pt x="519" y="243"/>
                    <a:pt x="544" y="232"/>
                    <a:pt x="547" y="225"/>
                  </a:cubicBezTo>
                  <a:cubicBezTo>
                    <a:pt x="550" y="218"/>
                    <a:pt x="539" y="221"/>
                    <a:pt x="539" y="221"/>
                  </a:cubicBezTo>
                  <a:cubicBezTo>
                    <a:pt x="538" y="173"/>
                    <a:pt x="538" y="173"/>
                    <a:pt x="538" y="173"/>
                  </a:cubicBezTo>
                  <a:cubicBezTo>
                    <a:pt x="542" y="160"/>
                    <a:pt x="542" y="160"/>
                    <a:pt x="542" y="160"/>
                  </a:cubicBezTo>
                  <a:cubicBezTo>
                    <a:pt x="535" y="154"/>
                    <a:pt x="535" y="154"/>
                    <a:pt x="535" y="154"/>
                  </a:cubicBezTo>
                  <a:cubicBezTo>
                    <a:pt x="535" y="143"/>
                    <a:pt x="535" y="143"/>
                    <a:pt x="535" y="143"/>
                  </a:cubicBezTo>
                  <a:cubicBezTo>
                    <a:pt x="535" y="143"/>
                    <a:pt x="551" y="139"/>
                    <a:pt x="557" y="132"/>
                  </a:cubicBezTo>
                  <a:cubicBezTo>
                    <a:pt x="563" y="125"/>
                    <a:pt x="551" y="122"/>
                    <a:pt x="551" y="122"/>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507" name="Freeform 130"/>
            <p:cNvSpPr>
              <a:spLocks/>
            </p:cNvSpPr>
            <p:nvPr/>
          </p:nvSpPr>
          <p:spPr bwMode="auto">
            <a:xfrm>
              <a:off x="4364831" y="3382566"/>
              <a:ext cx="377429" cy="396478"/>
            </a:xfrm>
            <a:custGeom>
              <a:avLst/>
              <a:gdLst>
                <a:gd name="T0" fmla="*/ 2147483647 w 902"/>
                <a:gd name="T1" fmla="*/ 2147483647 h 1016"/>
                <a:gd name="T2" fmla="*/ 2147483647 w 902"/>
                <a:gd name="T3" fmla="*/ 2147483647 h 1016"/>
                <a:gd name="T4" fmla="*/ 2147483647 w 902"/>
                <a:gd name="T5" fmla="*/ 2147483647 h 1016"/>
                <a:gd name="T6" fmla="*/ 2147483647 w 902"/>
                <a:gd name="T7" fmla="*/ 2147483647 h 1016"/>
                <a:gd name="T8" fmla="*/ 2147483647 w 902"/>
                <a:gd name="T9" fmla="*/ 2147483647 h 1016"/>
                <a:gd name="T10" fmla="*/ 2147483647 w 902"/>
                <a:gd name="T11" fmla="*/ 2147483647 h 1016"/>
                <a:gd name="T12" fmla="*/ 2147483647 w 902"/>
                <a:gd name="T13" fmla="*/ 2147483647 h 1016"/>
                <a:gd name="T14" fmla="*/ 2147483647 w 902"/>
                <a:gd name="T15" fmla="*/ 2147483647 h 1016"/>
                <a:gd name="T16" fmla="*/ 2147483647 w 902"/>
                <a:gd name="T17" fmla="*/ 2147483647 h 1016"/>
                <a:gd name="T18" fmla="*/ 2147483647 w 902"/>
                <a:gd name="T19" fmla="*/ 2147483647 h 1016"/>
                <a:gd name="T20" fmla="*/ 2147483647 w 902"/>
                <a:gd name="T21" fmla="*/ 2147483647 h 1016"/>
                <a:gd name="T22" fmla="*/ 2147483647 w 902"/>
                <a:gd name="T23" fmla="*/ 2147483647 h 1016"/>
                <a:gd name="T24" fmla="*/ 2147483647 w 902"/>
                <a:gd name="T25" fmla="*/ 2147483647 h 1016"/>
                <a:gd name="T26" fmla="*/ 2147483647 w 902"/>
                <a:gd name="T27" fmla="*/ 2147483647 h 1016"/>
                <a:gd name="T28" fmla="*/ 2147483647 w 902"/>
                <a:gd name="T29" fmla="*/ 2147483647 h 1016"/>
                <a:gd name="T30" fmla="*/ 2147483647 w 902"/>
                <a:gd name="T31" fmla="*/ 2147483647 h 1016"/>
                <a:gd name="T32" fmla="*/ 2147483647 w 902"/>
                <a:gd name="T33" fmla="*/ 2147483647 h 1016"/>
                <a:gd name="T34" fmla="*/ 2147483647 w 902"/>
                <a:gd name="T35" fmla="*/ 2147483647 h 1016"/>
                <a:gd name="T36" fmla="*/ 2147483647 w 902"/>
                <a:gd name="T37" fmla="*/ 2147483647 h 1016"/>
                <a:gd name="T38" fmla="*/ 2147483647 w 902"/>
                <a:gd name="T39" fmla="*/ 2147483647 h 1016"/>
                <a:gd name="T40" fmla="*/ 2147483647 w 902"/>
                <a:gd name="T41" fmla="*/ 2147483647 h 1016"/>
                <a:gd name="T42" fmla="*/ 2147483647 w 902"/>
                <a:gd name="T43" fmla="*/ 2147483647 h 1016"/>
                <a:gd name="T44" fmla="*/ 2147483647 w 902"/>
                <a:gd name="T45" fmla="*/ 2147483647 h 1016"/>
                <a:gd name="T46" fmla="*/ 2147483647 w 902"/>
                <a:gd name="T47" fmla="*/ 2147483647 h 1016"/>
                <a:gd name="T48" fmla="*/ 2147483647 w 902"/>
                <a:gd name="T49" fmla="*/ 2147483647 h 1016"/>
                <a:gd name="T50" fmla="*/ 2147483647 w 902"/>
                <a:gd name="T51" fmla="*/ 2147483647 h 1016"/>
                <a:gd name="T52" fmla="*/ 2147483647 w 902"/>
                <a:gd name="T53" fmla="*/ 2147483647 h 1016"/>
                <a:gd name="T54" fmla="*/ 2147483647 w 902"/>
                <a:gd name="T55" fmla="*/ 2147483647 h 1016"/>
                <a:gd name="T56" fmla="*/ 2147483647 w 902"/>
                <a:gd name="T57" fmla="*/ 2147483647 h 1016"/>
                <a:gd name="T58" fmla="*/ 2147483647 w 902"/>
                <a:gd name="T59" fmla="*/ 2147483647 h 1016"/>
                <a:gd name="T60" fmla="*/ 2147483647 w 902"/>
                <a:gd name="T61" fmla="*/ 2147483647 h 1016"/>
                <a:gd name="T62" fmla="*/ 2147483647 w 902"/>
                <a:gd name="T63" fmla="*/ 2147483647 h 1016"/>
                <a:gd name="T64" fmla="*/ 2147483647 w 902"/>
                <a:gd name="T65" fmla="*/ 2147483647 h 1016"/>
                <a:gd name="T66" fmla="*/ 2147483647 w 902"/>
                <a:gd name="T67" fmla="*/ 2147483647 h 1016"/>
                <a:gd name="T68" fmla="*/ 2147483647 w 902"/>
                <a:gd name="T69" fmla="*/ 2147483647 h 1016"/>
                <a:gd name="T70" fmla="*/ 2147483647 w 902"/>
                <a:gd name="T71" fmla="*/ 2147483647 h 1016"/>
                <a:gd name="T72" fmla="*/ 2147483647 w 902"/>
                <a:gd name="T73" fmla="*/ 2147483647 h 1016"/>
                <a:gd name="T74" fmla="*/ 2147483647 w 902"/>
                <a:gd name="T75" fmla="*/ 2147483647 h 1016"/>
                <a:gd name="T76" fmla="*/ 2147483647 w 902"/>
                <a:gd name="T77" fmla="*/ 2147483647 h 1016"/>
                <a:gd name="T78" fmla="*/ 2147483647 w 902"/>
                <a:gd name="T79" fmla="*/ 2147483647 h 1016"/>
                <a:gd name="T80" fmla="*/ 2147483647 w 902"/>
                <a:gd name="T81" fmla="*/ 2147483647 h 1016"/>
                <a:gd name="T82" fmla="*/ 2147483647 w 902"/>
                <a:gd name="T83" fmla="*/ 2147483647 h 1016"/>
                <a:gd name="T84" fmla="*/ 2147483647 w 902"/>
                <a:gd name="T85" fmla="*/ 2147483647 h 1016"/>
                <a:gd name="T86" fmla="*/ 2147483647 w 902"/>
                <a:gd name="T87" fmla="*/ 2147483647 h 1016"/>
                <a:gd name="T88" fmla="*/ 2147483647 w 902"/>
                <a:gd name="T89" fmla="*/ 2147483647 h 1016"/>
                <a:gd name="T90" fmla="*/ 2147483647 w 902"/>
                <a:gd name="T91" fmla="*/ 2147483647 h 1016"/>
                <a:gd name="T92" fmla="*/ 2147483647 w 902"/>
                <a:gd name="T93" fmla="*/ 2147483647 h 1016"/>
                <a:gd name="T94" fmla="*/ 2147483647 w 902"/>
                <a:gd name="T95" fmla="*/ 2147483647 h 1016"/>
                <a:gd name="T96" fmla="*/ 2147483647 w 902"/>
                <a:gd name="T97" fmla="*/ 2147483647 h 1016"/>
                <a:gd name="T98" fmla="*/ 2147483647 w 902"/>
                <a:gd name="T99" fmla="*/ 2147483647 h 1016"/>
                <a:gd name="T100" fmla="*/ 2147483647 w 902"/>
                <a:gd name="T101" fmla="*/ 2147483647 h 1016"/>
                <a:gd name="T102" fmla="*/ 2147483647 w 902"/>
                <a:gd name="T103" fmla="*/ 2147483647 h 1016"/>
                <a:gd name="T104" fmla="*/ 2147483647 w 902"/>
                <a:gd name="T105" fmla="*/ 2147483647 h 1016"/>
                <a:gd name="T106" fmla="*/ 2147483647 w 902"/>
                <a:gd name="T107" fmla="*/ 2147483647 h 1016"/>
                <a:gd name="T108" fmla="*/ 2147483647 w 902"/>
                <a:gd name="T109" fmla="*/ 2147483647 h 1016"/>
                <a:gd name="T110" fmla="*/ 2147483647 w 902"/>
                <a:gd name="T111" fmla="*/ 2147483647 h 1016"/>
                <a:gd name="T112" fmla="*/ 2147483647 w 902"/>
                <a:gd name="T113" fmla="*/ 2147483647 h 1016"/>
                <a:gd name="T114" fmla="*/ 2147483647 w 902"/>
                <a:gd name="T115" fmla="*/ 2147483647 h 1016"/>
                <a:gd name="T116" fmla="*/ 2147483647 w 902"/>
                <a:gd name="T117" fmla="*/ 2147483647 h 1016"/>
                <a:gd name="T118" fmla="*/ 2147483647 w 902"/>
                <a:gd name="T119" fmla="*/ 2147483647 h 1016"/>
                <a:gd name="T120" fmla="*/ 2147483647 w 902"/>
                <a:gd name="T121" fmla="*/ 2147483647 h 1016"/>
                <a:gd name="T122" fmla="*/ 2147483647 w 902"/>
                <a:gd name="T123" fmla="*/ 2147483647 h 101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902"/>
                <a:gd name="T187" fmla="*/ 0 h 1016"/>
                <a:gd name="T188" fmla="*/ 902 w 902"/>
                <a:gd name="T189" fmla="*/ 1016 h 101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902" h="1016">
                  <a:moveTo>
                    <a:pt x="828" y="315"/>
                  </a:moveTo>
                  <a:cubicBezTo>
                    <a:pt x="828" y="295"/>
                    <a:pt x="828" y="295"/>
                    <a:pt x="828" y="295"/>
                  </a:cubicBezTo>
                  <a:cubicBezTo>
                    <a:pt x="838" y="264"/>
                    <a:pt x="838" y="264"/>
                    <a:pt x="838" y="264"/>
                  </a:cubicBezTo>
                  <a:cubicBezTo>
                    <a:pt x="840" y="247"/>
                    <a:pt x="840" y="247"/>
                    <a:pt x="840" y="247"/>
                  </a:cubicBezTo>
                  <a:cubicBezTo>
                    <a:pt x="853" y="239"/>
                    <a:pt x="853" y="239"/>
                    <a:pt x="853" y="239"/>
                  </a:cubicBezTo>
                  <a:cubicBezTo>
                    <a:pt x="853" y="230"/>
                    <a:pt x="853" y="230"/>
                    <a:pt x="853" y="230"/>
                  </a:cubicBezTo>
                  <a:cubicBezTo>
                    <a:pt x="869" y="222"/>
                    <a:pt x="869" y="222"/>
                    <a:pt x="869" y="222"/>
                  </a:cubicBezTo>
                  <a:cubicBezTo>
                    <a:pt x="869" y="222"/>
                    <a:pt x="902" y="182"/>
                    <a:pt x="902" y="174"/>
                  </a:cubicBezTo>
                  <a:cubicBezTo>
                    <a:pt x="902" y="166"/>
                    <a:pt x="890" y="163"/>
                    <a:pt x="890" y="163"/>
                  </a:cubicBezTo>
                  <a:cubicBezTo>
                    <a:pt x="890" y="163"/>
                    <a:pt x="879" y="164"/>
                    <a:pt x="876" y="158"/>
                  </a:cubicBezTo>
                  <a:cubicBezTo>
                    <a:pt x="873" y="153"/>
                    <a:pt x="882" y="142"/>
                    <a:pt x="883" y="137"/>
                  </a:cubicBezTo>
                  <a:cubicBezTo>
                    <a:pt x="884" y="131"/>
                    <a:pt x="873" y="127"/>
                    <a:pt x="873" y="127"/>
                  </a:cubicBezTo>
                  <a:cubicBezTo>
                    <a:pt x="886" y="113"/>
                    <a:pt x="886" y="113"/>
                    <a:pt x="886" y="113"/>
                  </a:cubicBezTo>
                  <a:cubicBezTo>
                    <a:pt x="880" y="100"/>
                    <a:pt x="880" y="100"/>
                    <a:pt x="880" y="100"/>
                  </a:cubicBezTo>
                  <a:cubicBezTo>
                    <a:pt x="869" y="98"/>
                    <a:pt x="869" y="98"/>
                    <a:pt x="869" y="98"/>
                  </a:cubicBezTo>
                  <a:cubicBezTo>
                    <a:pt x="866" y="84"/>
                    <a:pt x="866" y="84"/>
                    <a:pt x="866" y="84"/>
                  </a:cubicBezTo>
                  <a:cubicBezTo>
                    <a:pt x="866" y="84"/>
                    <a:pt x="847" y="80"/>
                    <a:pt x="839" y="68"/>
                  </a:cubicBezTo>
                  <a:cubicBezTo>
                    <a:pt x="831" y="56"/>
                    <a:pt x="827" y="39"/>
                    <a:pt x="820" y="39"/>
                  </a:cubicBezTo>
                  <a:cubicBezTo>
                    <a:pt x="813" y="39"/>
                    <a:pt x="814" y="57"/>
                    <a:pt x="803" y="57"/>
                  </a:cubicBezTo>
                  <a:cubicBezTo>
                    <a:pt x="792" y="57"/>
                    <a:pt x="791" y="45"/>
                    <a:pt x="782" y="45"/>
                  </a:cubicBezTo>
                  <a:cubicBezTo>
                    <a:pt x="773" y="45"/>
                    <a:pt x="765" y="61"/>
                    <a:pt x="765" y="61"/>
                  </a:cubicBezTo>
                  <a:cubicBezTo>
                    <a:pt x="734" y="46"/>
                    <a:pt x="734" y="46"/>
                    <a:pt x="734" y="46"/>
                  </a:cubicBezTo>
                  <a:cubicBezTo>
                    <a:pt x="734" y="32"/>
                    <a:pt x="734" y="32"/>
                    <a:pt x="734" y="32"/>
                  </a:cubicBezTo>
                  <a:cubicBezTo>
                    <a:pt x="713" y="13"/>
                    <a:pt x="713" y="13"/>
                    <a:pt x="713" y="13"/>
                  </a:cubicBezTo>
                  <a:cubicBezTo>
                    <a:pt x="709" y="5"/>
                    <a:pt x="709" y="5"/>
                    <a:pt x="709" y="5"/>
                  </a:cubicBezTo>
                  <a:cubicBezTo>
                    <a:pt x="709" y="5"/>
                    <a:pt x="705" y="16"/>
                    <a:pt x="685" y="21"/>
                  </a:cubicBezTo>
                  <a:cubicBezTo>
                    <a:pt x="665" y="26"/>
                    <a:pt x="659" y="10"/>
                    <a:pt x="659" y="10"/>
                  </a:cubicBezTo>
                  <a:cubicBezTo>
                    <a:pt x="638" y="13"/>
                    <a:pt x="638" y="13"/>
                    <a:pt x="638" y="13"/>
                  </a:cubicBezTo>
                  <a:cubicBezTo>
                    <a:pt x="638" y="13"/>
                    <a:pt x="630" y="0"/>
                    <a:pt x="623" y="1"/>
                  </a:cubicBezTo>
                  <a:cubicBezTo>
                    <a:pt x="616" y="2"/>
                    <a:pt x="611" y="23"/>
                    <a:pt x="611" y="23"/>
                  </a:cubicBezTo>
                  <a:cubicBezTo>
                    <a:pt x="611" y="23"/>
                    <a:pt x="593" y="28"/>
                    <a:pt x="589" y="28"/>
                  </a:cubicBezTo>
                  <a:cubicBezTo>
                    <a:pt x="585" y="28"/>
                    <a:pt x="576" y="18"/>
                    <a:pt x="576" y="18"/>
                  </a:cubicBezTo>
                  <a:cubicBezTo>
                    <a:pt x="560" y="32"/>
                    <a:pt x="560" y="32"/>
                    <a:pt x="560" y="32"/>
                  </a:cubicBezTo>
                  <a:cubicBezTo>
                    <a:pt x="548" y="32"/>
                    <a:pt x="548" y="32"/>
                    <a:pt x="548" y="32"/>
                  </a:cubicBezTo>
                  <a:cubicBezTo>
                    <a:pt x="548" y="32"/>
                    <a:pt x="535" y="41"/>
                    <a:pt x="529" y="46"/>
                  </a:cubicBezTo>
                  <a:cubicBezTo>
                    <a:pt x="523" y="51"/>
                    <a:pt x="509" y="30"/>
                    <a:pt x="509" y="30"/>
                  </a:cubicBezTo>
                  <a:cubicBezTo>
                    <a:pt x="509" y="30"/>
                    <a:pt x="502" y="43"/>
                    <a:pt x="495" y="46"/>
                  </a:cubicBezTo>
                  <a:cubicBezTo>
                    <a:pt x="488" y="49"/>
                    <a:pt x="493" y="63"/>
                    <a:pt x="484" y="70"/>
                  </a:cubicBezTo>
                  <a:cubicBezTo>
                    <a:pt x="475" y="77"/>
                    <a:pt x="462" y="63"/>
                    <a:pt x="462" y="63"/>
                  </a:cubicBezTo>
                  <a:cubicBezTo>
                    <a:pt x="462" y="63"/>
                    <a:pt x="444" y="63"/>
                    <a:pt x="434" y="64"/>
                  </a:cubicBezTo>
                  <a:cubicBezTo>
                    <a:pt x="424" y="65"/>
                    <a:pt x="418" y="53"/>
                    <a:pt x="418" y="53"/>
                  </a:cubicBezTo>
                  <a:cubicBezTo>
                    <a:pt x="418" y="53"/>
                    <a:pt x="409" y="53"/>
                    <a:pt x="394" y="53"/>
                  </a:cubicBezTo>
                  <a:cubicBezTo>
                    <a:pt x="379" y="53"/>
                    <a:pt x="391" y="38"/>
                    <a:pt x="388" y="34"/>
                  </a:cubicBezTo>
                  <a:cubicBezTo>
                    <a:pt x="385" y="30"/>
                    <a:pt x="372" y="32"/>
                    <a:pt x="372" y="32"/>
                  </a:cubicBezTo>
                  <a:cubicBezTo>
                    <a:pt x="372" y="32"/>
                    <a:pt x="375" y="17"/>
                    <a:pt x="346" y="15"/>
                  </a:cubicBezTo>
                  <a:cubicBezTo>
                    <a:pt x="317" y="13"/>
                    <a:pt x="327" y="32"/>
                    <a:pt x="317" y="46"/>
                  </a:cubicBezTo>
                  <a:cubicBezTo>
                    <a:pt x="307" y="60"/>
                    <a:pt x="308" y="49"/>
                    <a:pt x="300" y="59"/>
                  </a:cubicBezTo>
                  <a:cubicBezTo>
                    <a:pt x="292" y="69"/>
                    <a:pt x="302" y="72"/>
                    <a:pt x="302" y="72"/>
                  </a:cubicBezTo>
                  <a:cubicBezTo>
                    <a:pt x="302" y="82"/>
                    <a:pt x="302" y="82"/>
                    <a:pt x="302" y="82"/>
                  </a:cubicBezTo>
                  <a:cubicBezTo>
                    <a:pt x="292" y="96"/>
                    <a:pt x="292" y="96"/>
                    <a:pt x="292" y="96"/>
                  </a:cubicBezTo>
                  <a:cubicBezTo>
                    <a:pt x="301" y="103"/>
                    <a:pt x="301" y="103"/>
                    <a:pt x="301" y="103"/>
                  </a:cubicBezTo>
                  <a:cubicBezTo>
                    <a:pt x="301" y="103"/>
                    <a:pt x="301" y="114"/>
                    <a:pt x="301" y="122"/>
                  </a:cubicBezTo>
                  <a:cubicBezTo>
                    <a:pt x="301" y="130"/>
                    <a:pt x="286" y="159"/>
                    <a:pt x="277" y="169"/>
                  </a:cubicBezTo>
                  <a:cubicBezTo>
                    <a:pt x="268" y="179"/>
                    <a:pt x="275" y="206"/>
                    <a:pt x="276" y="217"/>
                  </a:cubicBezTo>
                  <a:cubicBezTo>
                    <a:pt x="277" y="228"/>
                    <a:pt x="267" y="236"/>
                    <a:pt x="265" y="244"/>
                  </a:cubicBezTo>
                  <a:cubicBezTo>
                    <a:pt x="263" y="252"/>
                    <a:pt x="272" y="259"/>
                    <a:pt x="272" y="270"/>
                  </a:cubicBezTo>
                  <a:cubicBezTo>
                    <a:pt x="272" y="281"/>
                    <a:pt x="262" y="289"/>
                    <a:pt x="262" y="289"/>
                  </a:cubicBezTo>
                  <a:cubicBezTo>
                    <a:pt x="259" y="321"/>
                    <a:pt x="259" y="321"/>
                    <a:pt x="259" y="321"/>
                  </a:cubicBezTo>
                  <a:cubicBezTo>
                    <a:pt x="259" y="321"/>
                    <a:pt x="253" y="336"/>
                    <a:pt x="243" y="343"/>
                  </a:cubicBezTo>
                  <a:cubicBezTo>
                    <a:pt x="233" y="350"/>
                    <a:pt x="220" y="356"/>
                    <a:pt x="213" y="359"/>
                  </a:cubicBezTo>
                  <a:cubicBezTo>
                    <a:pt x="206" y="362"/>
                    <a:pt x="206" y="385"/>
                    <a:pt x="205" y="394"/>
                  </a:cubicBezTo>
                  <a:cubicBezTo>
                    <a:pt x="204" y="403"/>
                    <a:pt x="186" y="410"/>
                    <a:pt x="186" y="410"/>
                  </a:cubicBezTo>
                  <a:cubicBezTo>
                    <a:pt x="187" y="477"/>
                    <a:pt x="187" y="477"/>
                    <a:pt x="187" y="477"/>
                  </a:cubicBezTo>
                  <a:cubicBezTo>
                    <a:pt x="170" y="507"/>
                    <a:pt x="170" y="507"/>
                    <a:pt x="170" y="507"/>
                  </a:cubicBezTo>
                  <a:cubicBezTo>
                    <a:pt x="170" y="507"/>
                    <a:pt x="160" y="510"/>
                    <a:pt x="154" y="510"/>
                  </a:cubicBezTo>
                  <a:cubicBezTo>
                    <a:pt x="148" y="510"/>
                    <a:pt x="136" y="531"/>
                    <a:pt x="129" y="540"/>
                  </a:cubicBezTo>
                  <a:cubicBezTo>
                    <a:pt x="122" y="549"/>
                    <a:pt x="119" y="554"/>
                    <a:pt x="104" y="554"/>
                  </a:cubicBezTo>
                  <a:cubicBezTo>
                    <a:pt x="89" y="554"/>
                    <a:pt x="107" y="531"/>
                    <a:pt x="100" y="524"/>
                  </a:cubicBezTo>
                  <a:cubicBezTo>
                    <a:pt x="93" y="517"/>
                    <a:pt x="83" y="533"/>
                    <a:pt x="83" y="533"/>
                  </a:cubicBezTo>
                  <a:cubicBezTo>
                    <a:pt x="70" y="532"/>
                    <a:pt x="70" y="532"/>
                    <a:pt x="70" y="532"/>
                  </a:cubicBezTo>
                  <a:cubicBezTo>
                    <a:pt x="70" y="532"/>
                    <a:pt x="71" y="548"/>
                    <a:pt x="59" y="553"/>
                  </a:cubicBezTo>
                  <a:cubicBezTo>
                    <a:pt x="47" y="558"/>
                    <a:pt x="43" y="537"/>
                    <a:pt x="43" y="537"/>
                  </a:cubicBezTo>
                  <a:cubicBezTo>
                    <a:pt x="36" y="540"/>
                    <a:pt x="36" y="540"/>
                    <a:pt x="36" y="540"/>
                  </a:cubicBezTo>
                  <a:cubicBezTo>
                    <a:pt x="33" y="548"/>
                    <a:pt x="33" y="548"/>
                    <a:pt x="33" y="548"/>
                  </a:cubicBezTo>
                  <a:cubicBezTo>
                    <a:pt x="9" y="565"/>
                    <a:pt x="9" y="565"/>
                    <a:pt x="9" y="565"/>
                  </a:cubicBezTo>
                  <a:cubicBezTo>
                    <a:pt x="9" y="565"/>
                    <a:pt x="21" y="591"/>
                    <a:pt x="13" y="595"/>
                  </a:cubicBezTo>
                  <a:cubicBezTo>
                    <a:pt x="10" y="597"/>
                    <a:pt x="5" y="599"/>
                    <a:pt x="0" y="602"/>
                  </a:cubicBezTo>
                  <a:cubicBezTo>
                    <a:pt x="4" y="605"/>
                    <a:pt x="11" y="612"/>
                    <a:pt x="12" y="617"/>
                  </a:cubicBezTo>
                  <a:cubicBezTo>
                    <a:pt x="35" y="607"/>
                    <a:pt x="35" y="607"/>
                    <a:pt x="35" y="607"/>
                  </a:cubicBezTo>
                  <a:cubicBezTo>
                    <a:pt x="52" y="609"/>
                    <a:pt x="52" y="609"/>
                    <a:pt x="52" y="609"/>
                  </a:cubicBezTo>
                  <a:cubicBezTo>
                    <a:pt x="57" y="607"/>
                    <a:pt x="57" y="607"/>
                    <a:pt x="57" y="607"/>
                  </a:cubicBezTo>
                  <a:cubicBezTo>
                    <a:pt x="65" y="609"/>
                    <a:pt x="65" y="609"/>
                    <a:pt x="65" y="609"/>
                  </a:cubicBezTo>
                  <a:cubicBezTo>
                    <a:pt x="80" y="605"/>
                    <a:pt x="80" y="605"/>
                    <a:pt x="80" y="605"/>
                  </a:cubicBezTo>
                  <a:cubicBezTo>
                    <a:pt x="80" y="605"/>
                    <a:pt x="91" y="612"/>
                    <a:pt x="98" y="611"/>
                  </a:cubicBezTo>
                  <a:cubicBezTo>
                    <a:pt x="105" y="610"/>
                    <a:pt x="123" y="607"/>
                    <a:pt x="123" y="607"/>
                  </a:cubicBezTo>
                  <a:cubicBezTo>
                    <a:pt x="123" y="607"/>
                    <a:pt x="136" y="609"/>
                    <a:pt x="141" y="609"/>
                  </a:cubicBezTo>
                  <a:cubicBezTo>
                    <a:pt x="146" y="609"/>
                    <a:pt x="153" y="609"/>
                    <a:pt x="153" y="609"/>
                  </a:cubicBezTo>
                  <a:cubicBezTo>
                    <a:pt x="163" y="606"/>
                    <a:pt x="163" y="606"/>
                    <a:pt x="163" y="606"/>
                  </a:cubicBezTo>
                  <a:cubicBezTo>
                    <a:pt x="177" y="607"/>
                    <a:pt x="177" y="607"/>
                    <a:pt x="177" y="607"/>
                  </a:cubicBezTo>
                  <a:cubicBezTo>
                    <a:pt x="177" y="607"/>
                    <a:pt x="195" y="599"/>
                    <a:pt x="200" y="608"/>
                  </a:cubicBezTo>
                  <a:cubicBezTo>
                    <a:pt x="205" y="617"/>
                    <a:pt x="211" y="621"/>
                    <a:pt x="211" y="621"/>
                  </a:cubicBezTo>
                  <a:cubicBezTo>
                    <a:pt x="212" y="651"/>
                    <a:pt x="212" y="651"/>
                    <a:pt x="212" y="651"/>
                  </a:cubicBezTo>
                  <a:cubicBezTo>
                    <a:pt x="212" y="651"/>
                    <a:pt x="222" y="658"/>
                    <a:pt x="223" y="664"/>
                  </a:cubicBezTo>
                  <a:cubicBezTo>
                    <a:pt x="224" y="670"/>
                    <a:pt x="222" y="686"/>
                    <a:pt x="222" y="686"/>
                  </a:cubicBezTo>
                  <a:cubicBezTo>
                    <a:pt x="222" y="686"/>
                    <a:pt x="228" y="689"/>
                    <a:pt x="233" y="695"/>
                  </a:cubicBezTo>
                  <a:cubicBezTo>
                    <a:pt x="238" y="701"/>
                    <a:pt x="240" y="709"/>
                    <a:pt x="240" y="709"/>
                  </a:cubicBezTo>
                  <a:cubicBezTo>
                    <a:pt x="246" y="717"/>
                    <a:pt x="246" y="717"/>
                    <a:pt x="246" y="717"/>
                  </a:cubicBezTo>
                  <a:cubicBezTo>
                    <a:pt x="249" y="727"/>
                    <a:pt x="249" y="727"/>
                    <a:pt x="249" y="727"/>
                  </a:cubicBezTo>
                  <a:cubicBezTo>
                    <a:pt x="270" y="726"/>
                    <a:pt x="270" y="726"/>
                    <a:pt x="270" y="726"/>
                  </a:cubicBezTo>
                  <a:cubicBezTo>
                    <a:pt x="277" y="731"/>
                    <a:pt x="277" y="731"/>
                    <a:pt x="277" y="731"/>
                  </a:cubicBezTo>
                  <a:cubicBezTo>
                    <a:pt x="281" y="724"/>
                    <a:pt x="281" y="724"/>
                    <a:pt x="281" y="724"/>
                  </a:cubicBezTo>
                  <a:cubicBezTo>
                    <a:pt x="296" y="724"/>
                    <a:pt x="296" y="724"/>
                    <a:pt x="296" y="724"/>
                  </a:cubicBezTo>
                  <a:cubicBezTo>
                    <a:pt x="303" y="718"/>
                    <a:pt x="303" y="718"/>
                    <a:pt x="303" y="718"/>
                  </a:cubicBezTo>
                  <a:cubicBezTo>
                    <a:pt x="307" y="723"/>
                    <a:pt x="307" y="723"/>
                    <a:pt x="307" y="723"/>
                  </a:cubicBezTo>
                  <a:cubicBezTo>
                    <a:pt x="337" y="720"/>
                    <a:pt x="337" y="720"/>
                    <a:pt x="337" y="720"/>
                  </a:cubicBezTo>
                  <a:cubicBezTo>
                    <a:pt x="337" y="720"/>
                    <a:pt x="336" y="706"/>
                    <a:pt x="339" y="702"/>
                  </a:cubicBezTo>
                  <a:cubicBezTo>
                    <a:pt x="342" y="698"/>
                    <a:pt x="349" y="698"/>
                    <a:pt x="349" y="693"/>
                  </a:cubicBezTo>
                  <a:cubicBezTo>
                    <a:pt x="349" y="688"/>
                    <a:pt x="338" y="676"/>
                    <a:pt x="343" y="672"/>
                  </a:cubicBezTo>
                  <a:cubicBezTo>
                    <a:pt x="348" y="668"/>
                    <a:pt x="377" y="671"/>
                    <a:pt x="377" y="671"/>
                  </a:cubicBezTo>
                  <a:cubicBezTo>
                    <a:pt x="377" y="671"/>
                    <a:pt x="377" y="663"/>
                    <a:pt x="386" y="666"/>
                  </a:cubicBezTo>
                  <a:cubicBezTo>
                    <a:pt x="395" y="669"/>
                    <a:pt x="391" y="678"/>
                    <a:pt x="391" y="678"/>
                  </a:cubicBezTo>
                  <a:cubicBezTo>
                    <a:pt x="392" y="686"/>
                    <a:pt x="392" y="686"/>
                    <a:pt x="392" y="686"/>
                  </a:cubicBezTo>
                  <a:cubicBezTo>
                    <a:pt x="452" y="685"/>
                    <a:pt x="452" y="685"/>
                    <a:pt x="452" y="685"/>
                  </a:cubicBezTo>
                  <a:cubicBezTo>
                    <a:pt x="452" y="703"/>
                    <a:pt x="452" y="703"/>
                    <a:pt x="452" y="703"/>
                  </a:cubicBezTo>
                  <a:cubicBezTo>
                    <a:pt x="445" y="713"/>
                    <a:pt x="445" y="713"/>
                    <a:pt x="445" y="713"/>
                  </a:cubicBezTo>
                  <a:cubicBezTo>
                    <a:pt x="448" y="727"/>
                    <a:pt x="448" y="727"/>
                    <a:pt x="448" y="727"/>
                  </a:cubicBezTo>
                  <a:cubicBezTo>
                    <a:pt x="448" y="727"/>
                    <a:pt x="461" y="740"/>
                    <a:pt x="461" y="747"/>
                  </a:cubicBezTo>
                  <a:cubicBezTo>
                    <a:pt x="461" y="754"/>
                    <a:pt x="453" y="763"/>
                    <a:pt x="453" y="763"/>
                  </a:cubicBezTo>
                  <a:cubicBezTo>
                    <a:pt x="456" y="779"/>
                    <a:pt x="456" y="779"/>
                    <a:pt x="456" y="779"/>
                  </a:cubicBezTo>
                  <a:cubicBezTo>
                    <a:pt x="456" y="779"/>
                    <a:pt x="451" y="791"/>
                    <a:pt x="451" y="799"/>
                  </a:cubicBezTo>
                  <a:cubicBezTo>
                    <a:pt x="451" y="807"/>
                    <a:pt x="457" y="815"/>
                    <a:pt x="464" y="822"/>
                  </a:cubicBezTo>
                  <a:cubicBezTo>
                    <a:pt x="471" y="829"/>
                    <a:pt x="475" y="847"/>
                    <a:pt x="475" y="847"/>
                  </a:cubicBezTo>
                  <a:cubicBezTo>
                    <a:pt x="475" y="847"/>
                    <a:pt x="474" y="862"/>
                    <a:pt x="471" y="869"/>
                  </a:cubicBezTo>
                  <a:cubicBezTo>
                    <a:pt x="468" y="876"/>
                    <a:pt x="465" y="888"/>
                    <a:pt x="468" y="892"/>
                  </a:cubicBezTo>
                  <a:cubicBezTo>
                    <a:pt x="471" y="896"/>
                    <a:pt x="479" y="898"/>
                    <a:pt x="479" y="898"/>
                  </a:cubicBezTo>
                  <a:cubicBezTo>
                    <a:pt x="485" y="886"/>
                    <a:pt x="485" y="886"/>
                    <a:pt x="485" y="886"/>
                  </a:cubicBezTo>
                  <a:cubicBezTo>
                    <a:pt x="503" y="890"/>
                    <a:pt x="503" y="890"/>
                    <a:pt x="503" y="890"/>
                  </a:cubicBezTo>
                  <a:cubicBezTo>
                    <a:pt x="519" y="885"/>
                    <a:pt x="519" y="885"/>
                    <a:pt x="519" y="885"/>
                  </a:cubicBezTo>
                  <a:cubicBezTo>
                    <a:pt x="519" y="885"/>
                    <a:pt x="519" y="880"/>
                    <a:pt x="526" y="880"/>
                  </a:cubicBezTo>
                  <a:cubicBezTo>
                    <a:pt x="533" y="880"/>
                    <a:pt x="537" y="887"/>
                    <a:pt x="537" y="887"/>
                  </a:cubicBezTo>
                  <a:cubicBezTo>
                    <a:pt x="551" y="885"/>
                    <a:pt x="551" y="885"/>
                    <a:pt x="551" y="885"/>
                  </a:cubicBezTo>
                  <a:cubicBezTo>
                    <a:pt x="556" y="875"/>
                    <a:pt x="556" y="875"/>
                    <a:pt x="556" y="875"/>
                  </a:cubicBezTo>
                  <a:cubicBezTo>
                    <a:pt x="561" y="884"/>
                    <a:pt x="561" y="884"/>
                    <a:pt x="561" y="884"/>
                  </a:cubicBezTo>
                  <a:cubicBezTo>
                    <a:pt x="572" y="882"/>
                    <a:pt x="572" y="882"/>
                    <a:pt x="572" y="882"/>
                  </a:cubicBezTo>
                  <a:cubicBezTo>
                    <a:pt x="572" y="882"/>
                    <a:pt x="563" y="907"/>
                    <a:pt x="580" y="908"/>
                  </a:cubicBezTo>
                  <a:cubicBezTo>
                    <a:pt x="597" y="909"/>
                    <a:pt x="583" y="899"/>
                    <a:pt x="583" y="899"/>
                  </a:cubicBezTo>
                  <a:cubicBezTo>
                    <a:pt x="614" y="893"/>
                    <a:pt x="614" y="893"/>
                    <a:pt x="614" y="893"/>
                  </a:cubicBezTo>
                  <a:cubicBezTo>
                    <a:pt x="614" y="893"/>
                    <a:pt x="610" y="912"/>
                    <a:pt x="620" y="919"/>
                  </a:cubicBezTo>
                  <a:cubicBezTo>
                    <a:pt x="630" y="926"/>
                    <a:pt x="682" y="939"/>
                    <a:pt x="687" y="935"/>
                  </a:cubicBezTo>
                  <a:cubicBezTo>
                    <a:pt x="692" y="931"/>
                    <a:pt x="689" y="905"/>
                    <a:pt x="701" y="910"/>
                  </a:cubicBezTo>
                  <a:cubicBezTo>
                    <a:pt x="713" y="915"/>
                    <a:pt x="704" y="920"/>
                    <a:pt x="708" y="925"/>
                  </a:cubicBezTo>
                  <a:cubicBezTo>
                    <a:pt x="712" y="930"/>
                    <a:pt x="722" y="930"/>
                    <a:pt x="722" y="934"/>
                  </a:cubicBezTo>
                  <a:cubicBezTo>
                    <a:pt x="722" y="938"/>
                    <a:pt x="714" y="947"/>
                    <a:pt x="722" y="948"/>
                  </a:cubicBezTo>
                  <a:cubicBezTo>
                    <a:pt x="730" y="949"/>
                    <a:pt x="732" y="943"/>
                    <a:pt x="737" y="947"/>
                  </a:cubicBezTo>
                  <a:cubicBezTo>
                    <a:pt x="742" y="951"/>
                    <a:pt x="741" y="959"/>
                    <a:pt x="745" y="959"/>
                  </a:cubicBezTo>
                  <a:cubicBezTo>
                    <a:pt x="749" y="959"/>
                    <a:pt x="754" y="951"/>
                    <a:pt x="760" y="959"/>
                  </a:cubicBezTo>
                  <a:cubicBezTo>
                    <a:pt x="766" y="967"/>
                    <a:pt x="768" y="978"/>
                    <a:pt x="768" y="978"/>
                  </a:cubicBezTo>
                  <a:cubicBezTo>
                    <a:pt x="768" y="978"/>
                    <a:pt x="774" y="975"/>
                    <a:pt x="779" y="982"/>
                  </a:cubicBezTo>
                  <a:cubicBezTo>
                    <a:pt x="784" y="989"/>
                    <a:pt x="787" y="1012"/>
                    <a:pt x="787" y="1012"/>
                  </a:cubicBezTo>
                  <a:cubicBezTo>
                    <a:pt x="799" y="1012"/>
                    <a:pt x="799" y="1012"/>
                    <a:pt x="799" y="1012"/>
                  </a:cubicBezTo>
                  <a:cubicBezTo>
                    <a:pt x="814" y="1002"/>
                    <a:pt x="814" y="1002"/>
                    <a:pt x="814" y="1002"/>
                  </a:cubicBezTo>
                  <a:cubicBezTo>
                    <a:pt x="814" y="1002"/>
                    <a:pt x="816" y="1016"/>
                    <a:pt x="822" y="1013"/>
                  </a:cubicBezTo>
                  <a:cubicBezTo>
                    <a:pt x="828" y="1010"/>
                    <a:pt x="827" y="945"/>
                    <a:pt x="827" y="945"/>
                  </a:cubicBezTo>
                  <a:cubicBezTo>
                    <a:pt x="819" y="945"/>
                    <a:pt x="819" y="945"/>
                    <a:pt x="819" y="945"/>
                  </a:cubicBezTo>
                  <a:cubicBezTo>
                    <a:pt x="813" y="948"/>
                    <a:pt x="813" y="948"/>
                    <a:pt x="813" y="948"/>
                  </a:cubicBezTo>
                  <a:cubicBezTo>
                    <a:pt x="813" y="948"/>
                    <a:pt x="816" y="961"/>
                    <a:pt x="806" y="961"/>
                  </a:cubicBezTo>
                  <a:cubicBezTo>
                    <a:pt x="796" y="961"/>
                    <a:pt x="784" y="947"/>
                    <a:pt x="778" y="940"/>
                  </a:cubicBezTo>
                  <a:cubicBezTo>
                    <a:pt x="772" y="933"/>
                    <a:pt x="761" y="938"/>
                    <a:pt x="759" y="920"/>
                  </a:cubicBezTo>
                  <a:cubicBezTo>
                    <a:pt x="757" y="902"/>
                    <a:pt x="779" y="880"/>
                    <a:pt x="779" y="866"/>
                  </a:cubicBezTo>
                  <a:cubicBezTo>
                    <a:pt x="779" y="852"/>
                    <a:pt x="775" y="818"/>
                    <a:pt x="775" y="818"/>
                  </a:cubicBezTo>
                  <a:cubicBezTo>
                    <a:pt x="775" y="818"/>
                    <a:pt x="773" y="799"/>
                    <a:pt x="770" y="797"/>
                  </a:cubicBezTo>
                  <a:cubicBezTo>
                    <a:pt x="767" y="795"/>
                    <a:pt x="761" y="788"/>
                    <a:pt x="761" y="788"/>
                  </a:cubicBezTo>
                  <a:cubicBezTo>
                    <a:pt x="761" y="788"/>
                    <a:pt x="788" y="773"/>
                    <a:pt x="788" y="766"/>
                  </a:cubicBezTo>
                  <a:cubicBezTo>
                    <a:pt x="788" y="759"/>
                    <a:pt x="788" y="746"/>
                    <a:pt x="788" y="746"/>
                  </a:cubicBezTo>
                  <a:cubicBezTo>
                    <a:pt x="788" y="746"/>
                    <a:pt x="825" y="741"/>
                    <a:pt x="838" y="738"/>
                  </a:cubicBezTo>
                  <a:cubicBezTo>
                    <a:pt x="842" y="737"/>
                    <a:pt x="849" y="735"/>
                    <a:pt x="857" y="731"/>
                  </a:cubicBezTo>
                  <a:cubicBezTo>
                    <a:pt x="860" y="728"/>
                    <a:pt x="862" y="726"/>
                    <a:pt x="862" y="726"/>
                  </a:cubicBezTo>
                  <a:cubicBezTo>
                    <a:pt x="862" y="726"/>
                    <a:pt x="855" y="714"/>
                    <a:pt x="850" y="710"/>
                  </a:cubicBezTo>
                  <a:cubicBezTo>
                    <a:pt x="846" y="706"/>
                    <a:pt x="849" y="688"/>
                    <a:pt x="849" y="681"/>
                  </a:cubicBezTo>
                  <a:cubicBezTo>
                    <a:pt x="849" y="674"/>
                    <a:pt x="837" y="678"/>
                    <a:pt x="834" y="677"/>
                  </a:cubicBezTo>
                  <a:cubicBezTo>
                    <a:pt x="831" y="676"/>
                    <a:pt x="828" y="666"/>
                    <a:pt x="828" y="658"/>
                  </a:cubicBezTo>
                  <a:cubicBezTo>
                    <a:pt x="828" y="650"/>
                    <a:pt x="819" y="649"/>
                    <a:pt x="812" y="642"/>
                  </a:cubicBezTo>
                  <a:cubicBezTo>
                    <a:pt x="805" y="635"/>
                    <a:pt x="803" y="618"/>
                    <a:pt x="804" y="612"/>
                  </a:cubicBezTo>
                  <a:cubicBezTo>
                    <a:pt x="805" y="606"/>
                    <a:pt x="810" y="596"/>
                    <a:pt x="810" y="589"/>
                  </a:cubicBezTo>
                  <a:cubicBezTo>
                    <a:pt x="810" y="582"/>
                    <a:pt x="800" y="582"/>
                    <a:pt x="796" y="572"/>
                  </a:cubicBezTo>
                  <a:cubicBezTo>
                    <a:pt x="792" y="562"/>
                    <a:pt x="796" y="550"/>
                    <a:pt x="797" y="538"/>
                  </a:cubicBezTo>
                  <a:cubicBezTo>
                    <a:pt x="798" y="526"/>
                    <a:pt x="799" y="515"/>
                    <a:pt x="802" y="502"/>
                  </a:cubicBezTo>
                  <a:cubicBezTo>
                    <a:pt x="804" y="494"/>
                    <a:pt x="810" y="495"/>
                    <a:pt x="814" y="498"/>
                  </a:cubicBezTo>
                  <a:cubicBezTo>
                    <a:pt x="814" y="496"/>
                    <a:pt x="814" y="494"/>
                    <a:pt x="814" y="494"/>
                  </a:cubicBezTo>
                  <a:cubicBezTo>
                    <a:pt x="814" y="494"/>
                    <a:pt x="816" y="480"/>
                    <a:pt x="816" y="471"/>
                  </a:cubicBezTo>
                  <a:cubicBezTo>
                    <a:pt x="816" y="462"/>
                    <a:pt x="801" y="454"/>
                    <a:pt x="801" y="454"/>
                  </a:cubicBezTo>
                  <a:cubicBezTo>
                    <a:pt x="795" y="434"/>
                    <a:pt x="795" y="434"/>
                    <a:pt x="795" y="434"/>
                  </a:cubicBezTo>
                  <a:cubicBezTo>
                    <a:pt x="795" y="434"/>
                    <a:pt x="795" y="434"/>
                    <a:pt x="795" y="434"/>
                  </a:cubicBezTo>
                  <a:cubicBezTo>
                    <a:pt x="791" y="433"/>
                    <a:pt x="787" y="432"/>
                    <a:pt x="786" y="428"/>
                  </a:cubicBezTo>
                  <a:cubicBezTo>
                    <a:pt x="782" y="420"/>
                    <a:pt x="804" y="410"/>
                    <a:pt x="806" y="406"/>
                  </a:cubicBezTo>
                  <a:cubicBezTo>
                    <a:pt x="807" y="403"/>
                    <a:pt x="797" y="392"/>
                    <a:pt x="799" y="384"/>
                  </a:cubicBezTo>
                  <a:cubicBezTo>
                    <a:pt x="800" y="376"/>
                    <a:pt x="824" y="365"/>
                    <a:pt x="824" y="365"/>
                  </a:cubicBezTo>
                  <a:lnTo>
                    <a:pt x="828" y="315"/>
                  </a:ln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508" name="Freeform 131"/>
            <p:cNvSpPr>
              <a:spLocks/>
            </p:cNvSpPr>
            <p:nvPr/>
          </p:nvSpPr>
          <p:spPr bwMode="auto">
            <a:xfrm>
              <a:off x="4698207" y="3546872"/>
              <a:ext cx="36910" cy="42863"/>
            </a:xfrm>
            <a:custGeom>
              <a:avLst/>
              <a:gdLst>
                <a:gd name="T0" fmla="*/ 2147483647 w 87"/>
                <a:gd name="T1" fmla="*/ 2147483647 h 112"/>
                <a:gd name="T2" fmla="*/ 2147483647 w 87"/>
                <a:gd name="T3" fmla="*/ 2147483647 h 112"/>
                <a:gd name="T4" fmla="*/ 2147483647 w 87"/>
                <a:gd name="T5" fmla="*/ 2147483647 h 112"/>
                <a:gd name="T6" fmla="*/ 2147483647 w 87"/>
                <a:gd name="T7" fmla="*/ 2147483647 h 112"/>
                <a:gd name="T8" fmla="*/ 2147483647 w 87"/>
                <a:gd name="T9" fmla="*/ 2147483647 h 112"/>
                <a:gd name="T10" fmla="*/ 2147483647 w 87"/>
                <a:gd name="T11" fmla="*/ 2147483647 h 112"/>
                <a:gd name="T12" fmla="*/ 2147483647 w 87"/>
                <a:gd name="T13" fmla="*/ 2147483647 h 112"/>
                <a:gd name="T14" fmla="*/ 2147483647 w 87"/>
                <a:gd name="T15" fmla="*/ 2147483647 h 112"/>
                <a:gd name="T16" fmla="*/ 2147483647 w 87"/>
                <a:gd name="T17" fmla="*/ 2147483647 h 112"/>
                <a:gd name="T18" fmla="*/ 2147483647 w 87"/>
                <a:gd name="T19" fmla="*/ 2147483647 h 112"/>
                <a:gd name="T20" fmla="*/ 2147483647 w 87"/>
                <a:gd name="T21" fmla="*/ 0 h 112"/>
                <a:gd name="T22" fmla="*/ 2147483647 w 87"/>
                <a:gd name="T23" fmla="*/ 0 h 112"/>
                <a:gd name="T24" fmla="*/ 2147483647 w 87"/>
                <a:gd name="T25" fmla="*/ 0 h 112"/>
                <a:gd name="T26" fmla="*/ 2147483647 w 87"/>
                <a:gd name="T27" fmla="*/ 0 h 112"/>
                <a:gd name="T28" fmla="*/ 2147483647 w 87"/>
                <a:gd name="T29" fmla="*/ 2147483647 h 112"/>
                <a:gd name="T30" fmla="*/ 2147483647 w 87"/>
                <a:gd name="T31" fmla="*/ 2147483647 h 112"/>
                <a:gd name="T32" fmla="*/ 2147483647 w 87"/>
                <a:gd name="T33" fmla="*/ 2147483647 h 112"/>
                <a:gd name="T34" fmla="*/ 0 w 87"/>
                <a:gd name="T35" fmla="*/ 2147483647 h 112"/>
                <a:gd name="T36" fmla="*/ 2147483647 w 87"/>
                <a:gd name="T37" fmla="*/ 2147483647 h 112"/>
                <a:gd name="T38" fmla="*/ 2147483647 w 87"/>
                <a:gd name="T39" fmla="*/ 2147483647 h 11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87"/>
                <a:gd name="T61" fmla="*/ 0 h 112"/>
                <a:gd name="T62" fmla="*/ 87 w 87"/>
                <a:gd name="T63" fmla="*/ 112 h 11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87" h="112">
                  <a:moveTo>
                    <a:pt x="21" y="49"/>
                  </a:moveTo>
                  <a:cubicBezTo>
                    <a:pt x="21" y="58"/>
                    <a:pt x="19" y="72"/>
                    <a:pt x="19" y="72"/>
                  </a:cubicBezTo>
                  <a:cubicBezTo>
                    <a:pt x="19" y="72"/>
                    <a:pt x="19" y="99"/>
                    <a:pt x="25" y="112"/>
                  </a:cubicBezTo>
                  <a:cubicBezTo>
                    <a:pt x="29" y="112"/>
                    <a:pt x="35" y="110"/>
                    <a:pt x="45" y="103"/>
                  </a:cubicBezTo>
                  <a:cubicBezTo>
                    <a:pt x="61" y="91"/>
                    <a:pt x="54" y="81"/>
                    <a:pt x="61" y="68"/>
                  </a:cubicBezTo>
                  <a:cubicBezTo>
                    <a:pt x="68" y="55"/>
                    <a:pt x="80" y="56"/>
                    <a:pt x="80" y="56"/>
                  </a:cubicBezTo>
                  <a:cubicBezTo>
                    <a:pt x="78" y="47"/>
                    <a:pt x="78" y="47"/>
                    <a:pt x="78" y="47"/>
                  </a:cubicBezTo>
                  <a:cubicBezTo>
                    <a:pt x="86" y="44"/>
                    <a:pt x="86" y="44"/>
                    <a:pt x="86" y="44"/>
                  </a:cubicBezTo>
                  <a:cubicBezTo>
                    <a:pt x="87" y="33"/>
                    <a:pt x="87" y="33"/>
                    <a:pt x="87" y="33"/>
                  </a:cubicBezTo>
                  <a:cubicBezTo>
                    <a:pt x="87" y="33"/>
                    <a:pt x="63" y="32"/>
                    <a:pt x="65" y="23"/>
                  </a:cubicBezTo>
                  <a:cubicBezTo>
                    <a:pt x="67" y="14"/>
                    <a:pt x="71" y="0"/>
                    <a:pt x="71" y="0"/>
                  </a:cubicBezTo>
                  <a:cubicBezTo>
                    <a:pt x="71" y="0"/>
                    <a:pt x="74" y="0"/>
                    <a:pt x="77" y="0"/>
                  </a:cubicBezTo>
                  <a:cubicBezTo>
                    <a:pt x="74" y="0"/>
                    <a:pt x="74" y="0"/>
                    <a:pt x="74" y="0"/>
                  </a:cubicBezTo>
                  <a:cubicBezTo>
                    <a:pt x="44" y="0"/>
                    <a:pt x="44" y="0"/>
                    <a:pt x="44" y="0"/>
                  </a:cubicBezTo>
                  <a:cubicBezTo>
                    <a:pt x="39" y="17"/>
                    <a:pt x="39" y="17"/>
                    <a:pt x="39" y="17"/>
                  </a:cubicBezTo>
                  <a:cubicBezTo>
                    <a:pt x="39" y="17"/>
                    <a:pt x="26" y="24"/>
                    <a:pt x="22" y="24"/>
                  </a:cubicBezTo>
                  <a:cubicBezTo>
                    <a:pt x="18" y="24"/>
                    <a:pt x="9" y="11"/>
                    <a:pt x="9" y="11"/>
                  </a:cubicBezTo>
                  <a:cubicBezTo>
                    <a:pt x="9" y="11"/>
                    <a:pt x="5" y="12"/>
                    <a:pt x="0" y="12"/>
                  </a:cubicBezTo>
                  <a:cubicBezTo>
                    <a:pt x="6" y="32"/>
                    <a:pt x="6" y="32"/>
                    <a:pt x="6" y="32"/>
                  </a:cubicBezTo>
                  <a:cubicBezTo>
                    <a:pt x="6" y="32"/>
                    <a:pt x="21" y="40"/>
                    <a:pt x="21" y="49"/>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509" name="Freeform 132"/>
            <p:cNvSpPr>
              <a:spLocks noEditPoints="1"/>
            </p:cNvSpPr>
            <p:nvPr/>
          </p:nvSpPr>
          <p:spPr bwMode="auto">
            <a:xfrm>
              <a:off x="4710113" y="3518298"/>
              <a:ext cx="211931" cy="226219"/>
            </a:xfrm>
            <a:custGeom>
              <a:avLst/>
              <a:gdLst>
                <a:gd name="T0" fmla="*/ 2147483647 w 510"/>
                <a:gd name="T1" fmla="*/ 2147483647 h 579"/>
                <a:gd name="T2" fmla="*/ 2147483647 w 510"/>
                <a:gd name="T3" fmla="*/ 2147483647 h 579"/>
                <a:gd name="T4" fmla="*/ 2147483647 w 510"/>
                <a:gd name="T5" fmla="*/ 2147483647 h 579"/>
                <a:gd name="T6" fmla="*/ 2147483647 w 510"/>
                <a:gd name="T7" fmla="*/ 2147483647 h 579"/>
                <a:gd name="T8" fmla="*/ 2147483647 w 510"/>
                <a:gd name="T9" fmla="*/ 2147483647 h 579"/>
                <a:gd name="T10" fmla="*/ 2147483647 w 510"/>
                <a:gd name="T11" fmla="*/ 2147483647 h 579"/>
                <a:gd name="T12" fmla="*/ 2147483647 w 510"/>
                <a:gd name="T13" fmla="*/ 2147483647 h 579"/>
                <a:gd name="T14" fmla="*/ 2147483647 w 510"/>
                <a:gd name="T15" fmla="*/ 2147483647 h 579"/>
                <a:gd name="T16" fmla="*/ 2147483647 w 510"/>
                <a:gd name="T17" fmla="*/ 2147483647 h 579"/>
                <a:gd name="T18" fmla="*/ 2147483647 w 510"/>
                <a:gd name="T19" fmla="*/ 2147483647 h 579"/>
                <a:gd name="T20" fmla="*/ 2147483647 w 510"/>
                <a:gd name="T21" fmla="*/ 2147483647 h 579"/>
                <a:gd name="T22" fmla="*/ 2147483647 w 510"/>
                <a:gd name="T23" fmla="*/ 2147483647 h 579"/>
                <a:gd name="T24" fmla="*/ 2147483647 w 510"/>
                <a:gd name="T25" fmla="*/ 2147483647 h 579"/>
                <a:gd name="T26" fmla="*/ 2147483647 w 510"/>
                <a:gd name="T27" fmla="*/ 2147483647 h 579"/>
                <a:gd name="T28" fmla="*/ 2147483647 w 510"/>
                <a:gd name="T29" fmla="*/ 2147483647 h 579"/>
                <a:gd name="T30" fmla="*/ 2147483647 w 510"/>
                <a:gd name="T31" fmla="*/ 2147483647 h 579"/>
                <a:gd name="T32" fmla="*/ 2147483647 w 510"/>
                <a:gd name="T33" fmla="*/ 0 h 579"/>
                <a:gd name="T34" fmla="*/ 2147483647 w 510"/>
                <a:gd name="T35" fmla="*/ 2147483647 h 579"/>
                <a:gd name="T36" fmla="*/ 2147483647 w 510"/>
                <a:gd name="T37" fmla="*/ 2147483647 h 579"/>
                <a:gd name="T38" fmla="*/ 2147483647 w 510"/>
                <a:gd name="T39" fmla="*/ 2147483647 h 579"/>
                <a:gd name="T40" fmla="*/ 2147483647 w 510"/>
                <a:gd name="T41" fmla="*/ 2147483647 h 579"/>
                <a:gd name="T42" fmla="*/ 2147483647 w 510"/>
                <a:gd name="T43" fmla="*/ 2147483647 h 579"/>
                <a:gd name="T44" fmla="*/ 2147483647 w 510"/>
                <a:gd name="T45" fmla="*/ 2147483647 h 579"/>
                <a:gd name="T46" fmla="*/ 0 w 510"/>
                <a:gd name="T47" fmla="*/ 2147483647 h 579"/>
                <a:gd name="T48" fmla="*/ 2147483647 w 510"/>
                <a:gd name="T49" fmla="*/ 2147483647 h 579"/>
                <a:gd name="T50" fmla="*/ 2147483647 w 510"/>
                <a:gd name="T51" fmla="*/ 2147483647 h 579"/>
                <a:gd name="T52" fmla="*/ 2147483647 w 510"/>
                <a:gd name="T53" fmla="*/ 2147483647 h 579"/>
                <a:gd name="T54" fmla="*/ 2147483647 w 510"/>
                <a:gd name="T55" fmla="*/ 2147483647 h 579"/>
                <a:gd name="T56" fmla="*/ 2147483647 w 510"/>
                <a:gd name="T57" fmla="*/ 2147483647 h 579"/>
                <a:gd name="T58" fmla="*/ 2147483647 w 510"/>
                <a:gd name="T59" fmla="*/ 2147483647 h 579"/>
                <a:gd name="T60" fmla="*/ 2147483647 w 510"/>
                <a:gd name="T61" fmla="*/ 2147483647 h 579"/>
                <a:gd name="T62" fmla="*/ 2147483647 w 510"/>
                <a:gd name="T63" fmla="*/ 2147483647 h 579"/>
                <a:gd name="T64" fmla="*/ 2147483647 w 510"/>
                <a:gd name="T65" fmla="*/ 2147483647 h 579"/>
                <a:gd name="T66" fmla="*/ 2147483647 w 510"/>
                <a:gd name="T67" fmla="*/ 2147483647 h 579"/>
                <a:gd name="T68" fmla="*/ 2147483647 w 510"/>
                <a:gd name="T69" fmla="*/ 2147483647 h 579"/>
                <a:gd name="T70" fmla="*/ 2147483647 w 510"/>
                <a:gd name="T71" fmla="*/ 2147483647 h 579"/>
                <a:gd name="T72" fmla="*/ 2147483647 w 510"/>
                <a:gd name="T73" fmla="*/ 2147483647 h 579"/>
                <a:gd name="T74" fmla="*/ 2147483647 w 510"/>
                <a:gd name="T75" fmla="*/ 2147483647 h 579"/>
                <a:gd name="T76" fmla="*/ 2147483647 w 510"/>
                <a:gd name="T77" fmla="*/ 2147483647 h 579"/>
                <a:gd name="T78" fmla="*/ 2147483647 w 510"/>
                <a:gd name="T79" fmla="*/ 2147483647 h 579"/>
                <a:gd name="T80" fmla="*/ 2147483647 w 510"/>
                <a:gd name="T81" fmla="*/ 2147483647 h 579"/>
                <a:gd name="T82" fmla="*/ 2147483647 w 510"/>
                <a:gd name="T83" fmla="*/ 2147483647 h 579"/>
                <a:gd name="T84" fmla="*/ 2147483647 w 510"/>
                <a:gd name="T85" fmla="*/ 2147483647 h 579"/>
                <a:gd name="T86" fmla="*/ 2147483647 w 510"/>
                <a:gd name="T87" fmla="*/ 2147483647 h 579"/>
                <a:gd name="T88" fmla="*/ 2147483647 w 510"/>
                <a:gd name="T89" fmla="*/ 2147483647 h 579"/>
                <a:gd name="T90" fmla="*/ 2147483647 w 510"/>
                <a:gd name="T91" fmla="*/ 2147483647 h 579"/>
                <a:gd name="T92" fmla="*/ 2147483647 w 510"/>
                <a:gd name="T93" fmla="*/ 2147483647 h 579"/>
                <a:gd name="T94" fmla="*/ 2147483647 w 510"/>
                <a:gd name="T95" fmla="*/ 2147483647 h 57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510"/>
                <a:gd name="T145" fmla="*/ 0 h 579"/>
                <a:gd name="T146" fmla="*/ 510 w 510"/>
                <a:gd name="T147" fmla="*/ 579 h 579"/>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510" h="579">
                  <a:moveTo>
                    <a:pt x="507" y="496"/>
                  </a:moveTo>
                  <a:cubicBezTo>
                    <a:pt x="507" y="496"/>
                    <a:pt x="479" y="489"/>
                    <a:pt x="477" y="478"/>
                  </a:cubicBezTo>
                  <a:cubicBezTo>
                    <a:pt x="475" y="467"/>
                    <a:pt x="473" y="436"/>
                    <a:pt x="473" y="436"/>
                  </a:cubicBezTo>
                  <a:cubicBezTo>
                    <a:pt x="458" y="405"/>
                    <a:pt x="458" y="405"/>
                    <a:pt x="458" y="405"/>
                  </a:cubicBezTo>
                  <a:cubicBezTo>
                    <a:pt x="467" y="374"/>
                    <a:pt x="467" y="374"/>
                    <a:pt x="467" y="374"/>
                  </a:cubicBezTo>
                  <a:cubicBezTo>
                    <a:pt x="456" y="360"/>
                    <a:pt x="456" y="360"/>
                    <a:pt x="456" y="360"/>
                  </a:cubicBezTo>
                  <a:cubicBezTo>
                    <a:pt x="456" y="360"/>
                    <a:pt x="476" y="325"/>
                    <a:pt x="471" y="317"/>
                  </a:cubicBezTo>
                  <a:cubicBezTo>
                    <a:pt x="466" y="309"/>
                    <a:pt x="439" y="302"/>
                    <a:pt x="436" y="290"/>
                  </a:cubicBezTo>
                  <a:cubicBezTo>
                    <a:pt x="433" y="278"/>
                    <a:pt x="450" y="239"/>
                    <a:pt x="451" y="232"/>
                  </a:cubicBezTo>
                  <a:cubicBezTo>
                    <a:pt x="452" y="226"/>
                    <a:pt x="454" y="203"/>
                    <a:pt x="455" y="198"/>
                  </a:cubicBezTo>
                  <a:cubicBezTo>
                    <a:pt x="380" y="128"/>
                    <a:pt x="380" y="128"/>
                    <a:pt x="380" y="128"/>
                  </a:cubicBezTo>
                  <a:cubicBezTo>
                    <a:pt x="380" y="128"/>
                    <a:pt x="388" y="122"/>
                    <a:pt x="391" y="118"/>
                  </a:cubicBezTo>
                  <a:cubicBezTo>
                    <a:pt x="394" y="114"/>
                    <a:pt x="382" y="105"/>
                    <a:pt x="382" y="105"/>
                  </a:cubicBezTo>
                  <a:cubicBezTo>
                    <a:pt x="216" y="1"/>
                    <a:pt x="216" y="1"/>
                    <a:pt x="216" y="1"/>
                  </a:cubicBezTo>
                  <a:cubicBezTo>
                    <a:pt x="206" y="1"/>
                    <a:pt x="206" y="1"/>
                    <a:pt x="206" y="1"/>
                  </a:cubicBezTo>
                  <a:cubicBezTo>
                    <a:pt x="206" y="1"/>
                    <a:pt x="206" y="1"/>
                    <a:pt x="206" y="1"/>
                  </a:cubicBezTo>
                  <a:cubicBezTo>
                    <a:pt x="206" y="10"/>
                    <a:pt x="209" y="24"/>
                    <a:pt x="209" y="24"/>
                  </a:cubicBezTo>
                  <a:cubicBezTo>
                    <a:pt x="194" y="31"/>
                    <a:pt x="194" y="31"/>
                    <a:pt x="194" y="31"/>
                  </a:cubicBezTo>
                  <a:cubicBezTo>
                    <a:pt x="194" y="31"/>
                    <a:pt x="181" y="40"/>
                    <a:pt x="176" y="55"/>
                  </a:cubicBezTo>
                  <a:cubicBezTo>
                    <a:pt x="171" y="70"/>
                    <a:pt x="206" y="59"/>
                    <a:pt x="206" y="59"/>
                  </a:cubicBezTo>
                  <a:cubicBezTo>
                    <a:pt x="206" y="59"/>
                    <a:pt x="187" y="75"/>
                    <a:pt x="181" y="78"/>
                  </a:cubicBezTo>
                  <a:cubicBezTo>
                    <a:pt x="175" y="81"/>
                    <a:pt x="171" y="72"/>
                    <a:pt x="162" y="71"/>
                  </a:cubicBezTo>
                  <a:cubicBezTo>
                    <a:pt x="153" y="70"/>
                    <a:pt x="154" y="89"/>
                    <a:pt x="154" y="89"/>
                  </a:cubicBezTo>
                  <a:cubicBezTo>
                    <a:pt x="161" y="99"/>
                    <a:pt x="161" y="99"/>
                    <a:pt x="161" y="99"/>
                  </a:cubicBezTo>
                  <a:cubicBezTo>
                    <a:pt x="161" y="99"/>
                    <a:pt x="158" y="100"/>
                    <a:pt x="148" y="99"/>
                  </a:cubicBezTo>
                  <a:cubicBezTo>
                    <a:pt x="138" y="98"/>
                    <a:pt x="150" y="73"/>
                    <a:pt x="150" y="73"/>
                  </a:cubicBezTo>
                  <a:cubicBezTo>
                    <a:pt x="138" y="78"/>
                    <a:pt x="138" y="78"/>
                    <a:pt x="138" y="78"/>
                  </a:cubicBezTo>
                  <a:cubicBezTo>
                    <a:pt x="138" y="78"/>
                    <a:pt x="130" y="66"/>
                    <a:pt x="123" y="66"/>
                  </a:cubicBezTo>
                  <a:cubicBezTo>
                    <a:pt x="113" y="66"/>
                    <a:pt x="114" y="92"/>
                    <a:pt x="109" y="92"/>
                  </a:cubicBezTo>
                  <a:cubicBezTo>
                    <a:pt x="104" y="92"/>
                    <a:pt x="104" y="80"/>
                    <a:pt x="104" y="80"/>
                  </a:cubicBezTo>
                  <a:cubicBezTo>
                    <a:pt x="104" y="80"/>
                    <a:pt x="99" y="54"/>
                    <a:pt x="101" y="40"/>
                  </a:cubicBezTo>
                  <a:cubicBezTo>
                    <a:pt x="103" y="26"/>
                    <a:pt x="111" y="8"/>
                    <a:pt x="112" y="2"/>
                  </a:cubicBezTo>
                  <a:cubicBezTo>
                    <a:pt x="112" y="1"/>
                    <a:pt x="112" y="1"/>
                    <a:pt x="112" y="0"/>
                  </a:cubicBezTo>
                  <a:cubicBezTo>
                    <a:pt x="51" y="0"/>
                    <a:pt x="51" y="0"/>
                    <a:pt x="51" y="0"/>
                  </a:cubicBezTo>
                  <a:cubicBezTo>
                    <a:pt x="46" y="13"/>
                    <a:pt x="46" y="13"/>
                    <a:pt x="46" y="13"/>
                  </a:cubicBezTo>
                  <a:cubicBezTo>
                    <a:pt x="46" y="13"/>
                    <a:pt x="56" y="23"/>
                    <a:pt x="60" y="31"/>
                  </a:cubicBezTo>
                  <a:cubicBezTo>
                    <a:pt x="64" y="39"/>
                    <a:pt x="58" y="44"/>
                    <a:pt x="58" y="44"/>
                  </a:cubicBezTo>
                  <a:cubicBezTo>
                    <a:pt x="58" y="44"/>
                    <a:pt x="64" y="52"/>
                    <a:pt x="64" y="64"/>
                  </a:cubicBezTo>
                  <a:cubicBezTo>
                    <a:pt x="64" y="76"/>
                    <a:pt x="44" y="74"/>
                    <a:pt x="44" y="74"/>
                  </a:cubicBezTo>
                  <a:cubicBezTo>
                    <a:pt x="44" y="74"/>
                    <a:pt x="40" y="88"/>
                    <a:pt x="38" y="97"/>
                  </a:cubicBezTo>
                  <a:cubicBezTo>
                    <a:pt x="36" y="106"/>
                    <a:pt x="60" y="107"/>
                    <a:pt x="60" y="107"/>
                  </a:cubicBezTo>
                  <a:cubicBezTo>
                    <a:pt x="59" y="118"/>
                    <a:pt x="59" y="118"/>
                    <a:pt x="59" y="118"/>
                  </a:cubicBezTo>
                  <a:cubicBezTo>
                    <a:pt x="51" y="121"/>
                    <a:pt x="51" y="121"/>
                    <a:pt x="51" y="121"/>
                  </a:cubicBezTo>
                  <a:cubicBezTo>
                    <a:pt x="53" y="130"/>
                    <a:pt x="53" y="130"/>
                    <a:pt x="53" y="130"/>
                  </a:cubicBezTo>
                  <a:cubicBezTo>
                    <a:pt x="53" y="130"/>
                    <a:pt x="41" y="129"/>
                    <a:pt x="34" y="142"/>
                  </a:cubicBezTo>
                  <a:cubicBezTo>
                    <a:pt x="27" y="155"/>
                    <a:pt x="34" y="165"/>
                    <a:pt x="18" y="177"/>
                  </a:cubicBezTo>
                  <a:cubicBezTo>
                    <a:pt x="11" y="182"/>
                    <a:pt x="6" y="184"/>
                    <a:pt x="2" y="185"/>
                  </a:cubicBezTo>
                  <a:cubicBezTo>
                    <a:pt x="0" y="194"/>
                    <a:pt x="0" y="194"/>
                    <a:pt x="0" y="194"/>
                  </a:cubicBezTo>
                  <a:cubicBezTo>
                    <a:pt x="0" y="194"/>
                    <a:pt x="6" y="205"/>
                    <a:pt x="9" y="209"/>
                  </a:cubicBezTo>
                  <a:cubicBezTo>
                    <a:pt x="12" y="213"/>
                    <a:pt x="8" y="226"/>
                    <a:pt x="8" y="226"/>
                  </a:cubicBezTo>
                  <a:cubicBezTo>
                    <a:pt x="8" y="226"/>
                    <a:pt x="19" y="256"/>
                    <a:pt x="15" y="261"/>
                  </a:cubicBezTo>
                  <a:cubicBezTo>
                    <a:pt x="11" y="266"/>
                    <a:pt x="8" y="269"/>
                    <a:pt x="9" y="279"/>
                  </a:cubicBezTo>
                  <a:cubicBezTo>
                    <a:pt x="10" y="289"/>
                    <a:pt x="18" y="294"/>
                    <a:pt x="24" y="296"/>
                  </a:cubicBezTo>
                  <a:cubicBezTo>
                    <a:pt x="30" y="298"/>
                    <a:pt x="47" y="316"/>
                    <a:pt x="51" y="322"/>
                  </a:cubicBezTo>
                  <a:cubicBezTo>
                    <a:pt x="55" y="328"/>
                    <a:pt x="51" y="337"/>
                    <a:pt x="49" y="345"/>
                  </a:cubicBezTo>
                  <a:cubicBezTo>
                    <a:pt x="47" y="353"/>
                    <a:pt x="56" y="370"/>
                    <a:pt x="56" y="370"/>
                  </a:cubicBezTo>
                  <a:cubicBezTo>
                    <a:pt x="74" y="394"/>
                    <a:pt x="74" y="394"/>
                    <a:pt x="74" y="394"/>
                  </a:cubicBezTo>
                  <a:cubicBezTo>
                    <a:pt x="74" y="394"/>
                    <a:pt x="72" y="401"/>
                    <a:pt x="69" y="409"/>
                  </a:cubicBezTo>
                  <a:cubicBezTo>
                    <a:pt x="77" y="410"/>
                    <a:pt x="89" y="406"/>
                    <a:pt x="89" y="406"/>
                  </a:cubicBezTo>
                  <a:cubicBezTo>
                    <a:pt x="89" y="406"/>
                    <a:pt x="91" y="418"/>
                    <a:pt x="94" y="421"/>
                  </a:cubicBezTo>
                  <a:cubicBezTo>
                    <a:pt x="97" y="424"/>
                    <a:pt x="106" y="421"/>
                    <a:pt x="106" y="421"/>
                  </a:cubicBezTo>
                  <a:cubicBezTo>
                    <a:pt x="106" y="421"/>
                    <a:pt x="113" y="430"/>
                    <a:pt x="118" y="434"/>
                  </a:cubicBezTo>
                  <a:cubicBezTo>
                    <a:pt x="123" y="438"/>
                    <a:pt x="133" y="432"/>
                    <a:pt x="133" y="432"/>
                  </a:cubicBezTo>
                  <a:cubicBezTo>
                    <a:pt x="135" y="443"/>
                    <a:pt x="135" y="443"/>
                    <a:pt x="135" y="443"/>
                  </a:cubicBezTo>
                  <a:cubicBezTo>
                    <a:pt x="147" y="442"/>
                    <a:pt x="147" y="442"/>
                    <a:pt x="147" y="442"/>
                  </a:cubicBezTo>
                  <a:cubicBezTo>
                    <a:pt x="158" y="452"/>
                    <a:pt x="158" y="452"/>
                    <a:pt x="158" y="452"/>
                  </a:cubicBezTo>
                  <a:cubicBezTo>
                    <a:pt x="173" y="451"/>
                    <a:pt x="173" y="451"/>
                    <a:pt x="173" y="451"/>
                  </a:cubicBezTo>
                  <a:cubicBezTo>
                    <a:pt x="179" y="461"/>
                    <a:pt x="179" y="461"/>
                    <a:pt x="179" y="461"/>
                  </a:cubicBezTo>
                  <a:cubicBezTo>
                    <a:pt x="198" y="461"/>
                    <a:pt x="198" y="461"/>
                    <a:pt x="198" y="461"/>
                  </a:cubicBezTo>
                  <a:cubicBezTo>
                    <a:pt x="198" y="461"/>
                    <a:pt x="202" y="448"/>
                    <a:pt x="212" y="453"/>
                  </a:cubicBezTo>
                  <a:cubicBezTo>
                    <a:pt x="222" y="458"/>
                    <a:pt x="230" y="479"/>
                    <a:pt x="230" y="479"/>
                  </a:cubicBezTo>
                  <a:cubicBezTo>
                    <a:pt x="232" y="514"/>
                    <a:pt x="232" y="514"/>
                    <a:pt x="232" y="514"/>
                  </a:cubicBezTo>
                  <a:cubicBezTo>
                    <a:pt x="232" y="514"/>
                    <a:pt x="237" y="515"/>
                    <a:pt x="237" y="522"/>
                  </a:cubicBezTo>
                  <a:cubicBezTo>
                    <a:pt x="237" y="529"/>
                    <a:pt x="234" y="531"/>
                    <a:pt x="231" y="539"/>
                  </a:cubicBezTo>
                  <a:cubicBezTo>
                    <a:pt x="228" y="547"/>
                    <a:pt x="250" y="557"/>
                    <a:pt x="250" y="557"/>
                  </a:cubicBezTo>
                  <a:cubicBezTo>
                    <a:pt x="249" y="569"/>
                    <a:pt x="249" y="569"/>
                    <a:pt x="249" y="569"/>
                  </a:cubicBezTo>
                  <a:cubicBezTo>
                    <a:pt x="262" y="569"/>
                    <a:pt x="280" y="568"/>
                    <a:pt x="280" y="568"/>
                  </a:cubicBezTo>
                  <a:cubicBezTo>
                    <a:pt x="280" y="568"/>
                    <a:pt x="284" y="558"/>
                    <a:pt x="292" y="558"/>
                  </a:cubicBezTo>
                  <a:cubicBezTo>
                    <a:pt x="300" y="558"/>
                    <a:pt x="319" y="579"/>
                    <a:pt x="324" y="579"/>
                  </a:cubicBezTo>
                  <a:cubicBezTo>
                    <a:pt x="329" y="579"/>
                    <a:pt x="334" y="570"/>
                    <a:pt x="338" y="568"/>
                  </a:cubicBezTo>
                  <a:cubicBezTo>
                    <a:pt x="342" y="566"/>
                    <a:pt x="356" y="574"/>
                    <a:pt x="356" y="574"/>
                  </a:cubicBezTo>
                  <a:cubicBezTo>
                    <a:pt x="356" y="574"/>
                    <a:pt x="360" y="576"/>
                    <a:pt x="367" y="573"/>
                  </a:cubicBezTo>
                  <a:cubicBezTo>
                    <a:pt x="374" y="570"/>
                    <a:pt x="390" y="552"/>
                    <a:pt x="390" y="552"/>
                  </a:cubicBezTo>
                  <a:cubicBezTo>
                    <a:pt x="406" y="552"/>
                    <a:pt x="406" y="552"/>
                    <a:pt x="406" y="552"/>
                  </a:cubicBezTo>
                  <a:cubicBezTo>
                    <a:pt x="406" y="552"/>
                    <a:pt x="409" y="560"/>
                    <a:pt x="413" y="559"/>
                  </a:cubicBezTo>
                  <a:cubicBezTo>
                    <a:pt x="417" y="558"/>
                    <a:pt x="438" y="545"/>
                    <a:pt x="438" y="545"/>
                  </a:cubicBezTo>
                  <a:cubicBezTo>
                    <a:pt x="457" y="544"/>
                    <a:pt x="457" y="544"/>
                    <a:pt x="457" y="544"/>
                  </a:cubicBezTo>
                  <a:cubicBezTo>
                    <a:pt x="510" y="507"/>
                    <a:pt x="510" y="507"/>
                    <a:pt x="510" y="507"/>
                  </a:cubicBezTo>
                  <a:lnTo>
                    <a:pt x="507" y="496"/>
                  </a:lnTo>
                  <a:close/>
                  <a:moveTo>
                    <a:pt x="481" y="237"/>
                  </a:moveTo>
                  <a:cubicBezTo>
                    <a:pt x="497" y="235"/>
                    <a:pt x="483" y="196"/>
                    <a:pt x="476" y="204"/>
                  </a:cubicBezTo>
                  <a:cubicBezTo>
                    <a:pt x="468" y="212"/>
                    <a:pt x="468" y="239"/>
                    <a:pt x="481" y="237"/>
                  </a:cubicBezTo>
                  <a:close/>
                  <a:moveTo>
                    <a:pt x="452" y="278"/>
                  </a:moveTo>
                  <a:cubicBezTo>
                    <a:pt x="452" y="278"/>
                    <a:pt x="468" y="296"/>
                    <a:pt x="478" y="294"/>
                  </a:cubicBezTo>
                  <a:cubicBezTo>
                    <a:pt x="487" y="292"/>
                    <a:pt x="470" y="272"/>
                    <a:pt x="470" y="272"/>
                  </a:cubicBezTo>
                  <a:cubicBezTo>
                    <a:pt x="470" y="272"/>
                    <a:pt x="474" y="251"/>
                    <a:pt x="458" y="251"/>
                  </a:cubicBezTo>
                  <a:cubicBezTo>
                    <a:pt x="442" y="251"/>
                    <a:pt x="452" y="278"/>
                    <a:pt x="452" y="278"/>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510" name="Freeform 133"/>
            <p:cNvSpPr>
              <a:spLocks noEditPoints="1"/>
            </p:cNvSpPr>
            <p:nvPr/>
          </p:nvSpPr>
          <p:spPr bwMode="auto">
            <a:xfrm>
              <a:off x="4711303" y="3407569"/>
              <a:ext cx="109538" cy="122635"/>
            </a:xfrm>
            <a:custGeom>
              <a:avLst/>
              <a:gdLst>
                <a:gd name="T0" fmla="*/ 2147483647 w 266"/>
                <a:gd name="T1" fmla="*/ 2147483647 h 314"/>
                <a:gd name="T2" fmla="*/ 2147483647 w 266"/>
                <a:gd name="T3" fmla="*/ 2147483647 h 314"/>
                <a:gd name="T4" fmla="*/ 2147483647 w 266"/>
                <a:gd name="T5" fmla="*/ 2147483647 h 314"/>
                <a:gd name="T6" fmla="*/ 2147483647 w 266"/>
                <a:gd name="T7" fmla="*/ 2147483647 h 314"/>
                <a:gd name="T8" fmla="*/ 2147483647 w 266"/>
                <a:gd name="T9" fmla="*/ 2147483647 h 314"/>
                <a:gd name="T10" fmla="*/ 2147483647 w 266"/>
                <a:gd name="T11" fmla="*/ 2147483647 h 314"/>
                <a:gd name="T12" fmla="*/ 2147483647 w 266"/>
                <a:gd name="T13" fmla="*/ 2147483647 h 314"/>
                <a:gd name="T14" fmla="*/ 2147483647 w 266"/>
                <a:gd name="T15" fmla="*/ 2147483647 h 314"/>
                <a:gd name="T16" fmla="*/ 2147483647 w 266"/>
                <a:gd name="T17" fmla="*/ 2147483647 h 314"/>
                <a:gd name="T18" fmla="*/ 2147483647 w 266"/>
                <a:gd name="T19" fmla="*/ 2147483647 h 314"/>
                <a:gd name="T20" fmla="*/ 2147483647 w 266"/>
                <a:gd name="T21" fmla="*/ 2147483647 h 314"/>
                <a:gd name="T22" fmla="*/ 2147483647 w 266"/>
                <a:gd name="T23" fmla="*/ 2147483647 h 314"/>
                <a:gd name="T24" fmla="*/ 2147483647 w 266"/>
                <a:gd name="T25" fmla="*/ 0 h 314"/>
                <a:gd name="T26" fmla="*/ 2147483647 w 266"/>
                <a:gd name="T27" fmla="*/ 0 h 314"/>
                <a:gd name="T28" fmla="*/ 2147483647 w 266"/>
                <a:gd name="T29" fmla="*/ 2147483647 h 314"/>
                <a:gd name="T30" fmla="*/ 2147483647 w 266"/>
                <a:gd name="T31" fmla="*/ 2147483647 h 314"/>
                <a:gd name="T32" fmla="*/ 2147483647 w 266"/>
                <a:gd name="T33" fmla="*/ 2147483647 h 314"/>
                <a:gd name="T34" fmla="*/ 2147483647 w 266"/>
                <a:gd name="T35" fmla="*/ 2147483647 h 314"/>
                <a:gd name="T36" fmla="*/ 2147483647 w 266"/>
                <a:gd name="T37" fmla="*/ 2147483647 h 314"/>
                <a:gd name="T38" fmla="*/ 2147483647 w 266"/>
                <a:gd name="T39" fmla="*/ 2147483647 h 314"/>
                <a:gd name="T40" fmla="*/ 2147483647 w 266"/>
                <a:gd name="T41" fmla="*/ 2147483647 h 314"/>
                <a:gd name="T42" fmla="*/ 2147483647 w 266"/>
                <a:gd name="T43" fmla="*/ 2147483647 h 314"/>
                <a:gd name="T44" fmla="*/ 2147483647 w 266"/>
                <a:gd name="T45" fmla="*/ 2147483647 h 314"/>
                <a:gd name="T46" fmla="*/ 2147483647 w 266"/>
                <a:gd name="T47" fmla="*/ 2147483647 h 314"/>
                <a:gd name="T48" fmla="*/ 2147483647 w 266"/>
                <a:gd name="T49" fmla="*/ 2147483647 h 314"/>
                <a:gd name="T50" fmla="*/ 2147483647 w 266"/>
                <a:gd name="T51" fmla="*/ 2147483647 h 314"/>
                <a:gd name="T52" fmla="*/ 2147483647 w 266"/>
                <a:gd name="T53" fmla="*/ 2147483647 h 314"/>
                <a:gd name="T54" fmla="*/ 2147483647 w 266"/>
                <a:gd name="T55" fmla="*/ 2147483647 h 314"/>
                <a:gd name="T56" fmla="*/ 2147483647 w 266"/>
                <a:gd name="T57" fmla="*/ 2147483647 h 314"/>
                <a:gd name="T58" fmla="*/ 2147483647 w 266"/>
                <a:gd name="T59" fmla="*/ 2147483647 h 314"/>
                <a:gd name="T60" fmla="*/ 2147483647 w 266"/>
                <a:gd name="T61" fmla="*/ 2147483647 h 314"/>
                <a:gd name="T62" fmla="*/ 2147483647 w 266"/>
                <a:gd name="T63" fmla="*/ 2147483647 h 314"/>
                <a:gd name="T64" fmla="*/ 2147483647 w 266"/>
                <a:gd name="T65" fmla="*/ 2147483647 h 314"/>
                <a:gd name="T66" fmla="*/ 2147483647 w 266"/>
                <a:gd name="T67" fmla="*/ 2147483647 h 314"/>
                <a:gd name="T68" fmla="*/ 2147483647 w 266"/>
                <a:gd name="T69" fmla="*/ 2147483647 h 314"/>
                <a:gd name="T70" fmla="*/ 2147483647 w 266"/>
                <a:gd name="T71" fmla="*/ 2147483647 h 314"/>
                <a:gd name="T72" fmla="*/ 2147483647 w 266"/>
                <a:gd name="T73" fmla="*/ 2147483647 h 314"/>
                <a:gd name="T74" fmla="*/ 0 w 266"/>
                <a:gd name="T75" fmla="*/ 2147483647 h 314"/>
                <a:gd name="T76" fmla="*/ 2147483647 w 266"/>
                <a:gd name="T77" fmla="*/ 2147483647 h 314"/>
                <a:gd name="T78" fmla="*/ 2147483647 w 266"/>
                <a:gd name="T79" fmla="*/ 2147483647 h 314"/>
                <a:gd name="T80" fmla="*/ 2147483647 w 266"/>
                <a:gd name="T81" fmla="*/ 2147483647 h 314"/>
                <a:gd name="T82" fmla="*/ 2147483647 w 266"/>
                <a:gd name="T83" fmla="*/ 2147483647 h 314"/>
                <a:gd name="T84" fmla="*/ 2147483647 w 266"/>
                <a:gd name="T85" fmla="*/ 2147483647 h 314"/>
                <a:gd name="T86" fmla="*/ 2147483647 w 266"/>
                <a:gd name="T87" fmla="*/ 2147483647 h 314"/>
                <a:gd name="T88" fmla="*/ 2147483647 w 266"/>
                <a:gd name="T89" fmla="*/ 2147483647 h 314"/>
                <a:gd name="T90" fmla="*/ 2147483647 w 266"/>
                <a:gd name="T91" fmla="*/ 2147483647 h 314"/>
                <a:gd name="T92" fmla="*/ 2147483647 w 266"/>
                <a:gd name="T93" fmla="*/ 2147483647 h 314"/>
                <a:gd name="T94" fmla="*/ 2147483647 w 266"/>
                <a:gd name="T95" fmla="*/ 2147483647 h 314"/>
                <a:gd name="T96" fmla="*/ 2147483647 w 266"/>
                <a:gd name="T97" fmla="*/ 2147483647 h 314"/>
                <a:gd name="T98" fmla="*/ 2147483647 w 266"/>
                <a:gd name="T99" fmla="*/ 2147483647 h 314"/>
                <a:gd name="T100" fmla="*/ 2147483647 w 266"/>
                <a:gd name="T101" fmla="*/ 2147483647 h 314"/>
                <a:gd name="T102" fmla="*/ 2147483647 w 266"/>
                <a:gd name="T103" fmla="*/ 2147483647 h 314"/>
                <a:gd name="T104" fmla="*/ 2147483647 w 266"/>
                <a:gd name="T105" fmla="*/ 2147483647 h 314"/>
                <a:gd name="T106" fmla="*/ 2147483647 w 266"/>
                <a:gd name="T107" fmla="*/ 2147483647 h 314"/>
                <a:gd name="T108" fmla="*/ 2147483647 w 266"/>
                <a:gd name="T109" fmla="*/ 2147483647 h 314"/>
                <a:gd name="T110" fmla="*/ 2147483647 w 266"/>
                <a:gd name="T111" fmla="*/ 2147483647 h 314"/>
                <a:gd name="T112" fmla="*/ 2147483647 w 266"/>
                <a:gd name="T113" fmla="*/ 2147483647 h 314"/>
                <a:gd name="T114" fmla="*/ 2147483647 w 266"/>
                <a:gd name="T115" fmla="*/ 2147483647 h 314"/>
                <a:gd name="T116" fmla="*/ 2147483647 w 266"/>
                <a:gd name="T117" fmla="*/ 2147483647 h 31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66"/>
                <a:gd name="T178" fmla="*/ 0 h 314"/>
                <a:gd name="T179" fmla="*/ 266 w 266"/>
                <a:gd name="T180" fmla="*/ 314 h 314"/>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66" h="314">
                  <a:moveTo>
                    <a:pt x="204" y="283"/>
                  </a:moveTo>
                  <a:cubicBezTo>
                    <a:pt x="214" y="283"/>
                    <a:pt x="214" y="283"/>
                    <a:pt x="214" y="283"/>
                  </a:cubicBezTo>
                  <a:cubicBezTo>
                    <a:pt x="215" y="282"/>
                    <a:pt x="215" y="282"/>
                    <a:pt x="215" y="282"/>
                  </a:cubicBezTo>
                  <a:cubicBezTo>
                    <a:pt x="209" y="282"/>
                    <a:pt x="204" y="282"/>
                    <a:pt x="204" y="283"/>
                  </a:cubicBezTo>
                  <a:close/>
                  <a:moveTo>
                    <a:pt x="262" y="127"/>
                  </a:moveTo>
                  <a:cubicBezTo>
                    <a:pt x="258" y="121"/>
                    <a:pt x="245" y="102"/>
                    <a:pt x="246" y="97"/>
                  </a:cubicBezTo>
                  <a:cubicBezTo>
                    <a:pt x="247" y="92"/>
                    <a:pt x="255" y="87"/>
                    <a:pt x="255" y="87"/>
                  </a:cubicBezTo>
                  <a:cubicBezTo>
                    <a:pt x="234" y="62"/>
                    <a:pt x="234" y="62"/>
                    <a:pt x="234" y="62"/>
                  </a:cubicBezTo>
                  <a:cubicBezTo>
                    <a:pt x="235" y="57"/>
                    <a:pt x="235" y="57"/>
                    <a:pt x="235" y="57"/>
                  </a:cubicBezTo>
                  <a:cubicBezTo>
                    <a:pt x="235" y="57"/>
                    <a:pt x="224" y="48"/>
                    <a:pt x="226" y="42"/>
                  </a:cubicBezTo>
                  <a:cubicBezTo>
                    <a:pt x="228" y="36"/>
                    <a:pt x="228" y="27"/>
                    <a:pt x="228" y="27"/>
                  </a:cubicBezTo>
                  <a:cubicBezTo>
                    <a:pt x="228" y="27"/>
                    <a:pt x="215" y="35"/>
                    <a:pt x="215" y="22"/>
                  </a:cubicBezTo>
                  <a:cubicBezTo>
                    <a:pt x="215" y="9"/>
                    <a:pt x="208" y="0"/>
                    <a:pt x="208" y="0"/>
                  </a:cubicBezTo>
                  <a:cubicBezTo>
                    <a:pt x="200" y="0"/>
                    <a:pt x="200" y="0"/>
                    <a:pt x="200" y="0"/>
                  </a:cubicBezTo>
                  <a:cubicBezTo>
                    <a:pt x="200" y="0"/>
                    <a:pt x="191" y="27"/>
                    <a:pt x="178" y="25"/>
                  </a:cubicBezTo>
                  <a:cubicBezTo>
                    <a:pt x="165" y="23"/>
                    <a:pt x="166" y="17"/>
                    <a:pt x="161" y="17"/>
                  </a:cubicBezTo>
                  <a:cubicBezTo>
                    <a:pt x="156" y="17"/>
                    <a:pt x="149" y="25"/>
                    <a:pt x="149" y="25"/>
                  </a:cubicBezTo>
                  <a:cubicBezTo>
                    <a:pt x="133" y="24"/>
                    <a:pt x="133" y="24"/>
                    <a:pt x="133" y="24"/>
                  </a:cubicBezTo>
                  <a:cubicBezTo>
                    <a:pt x="120" y="39"/>
                    <a:pt x="120" y="39"/>
                    <a:pt x="120" y="39"/>
                  </a:cubicBezTo>
                  <a:cubicBezTo>
                    <a:pt x="106" y="21"/>
                    <a:pt x="106" y="21"/>
                    <a:pt x="106" y="21"/>
                  </a:cubicBezTo>
                  <a:cubicBezTo>
                    <a:pt x="99" y="22"/>
                    <a:pt x="99" y="22"/>
                    <a:pt x="99" y="22"/>
                  </a:cubicBezTo>
                  <a:cubicBezTo>
                    <a:pt x="99" y="22"/>
                    <a:pt x="98" y="30"/>
                    <a:pt x="92" y="29"/>
                  </a:cubicBezTo>
                  <a:cubicBezTo>
                    <a:pt x="86" y="28"/>
                    <a:pt x="77" y="21"/>
                    <a:pt x="72" y="21"/>
                  </a:cubicBezTo>
                  <a:cubicBezTo>
                    <a:pt x="67" y="21"/>
                    <a:pt x="56" y="34"/>
                    <a:pt x="56" y="34"/>
                  </a:cubicBezTo>
                  <a:cubicBezTo>
                    <a:pt x="62" y="47"/>
                    <a:pt x="62" y="47"/>
                    <a:pt x="62" y="47"/>
                  </a:cubicBezTo>
                  <a:cubicBezTo>
                    <a:pt x="49" y="61"/>
                    <a:pt x="49" y="61"/>
                    <a:pt x="49" y="61"/>
                  </a:cubicBezTo>
                  <a:cubicBezTo>
                    <a:pt x="49" y="61"/>
                    <a:pt x="60" y="65"/>
                    <a:pt x="59" y="71"/>
                  </a:cubicBezTo>
                  <a:cubicBezTo>
                    <a:pt x="58" y="76"/>
                    <a:pt x="49" y="87"/>
                    <a:pt x="52" y="92"/>
                  </a:cubicBezTo>
                  <a:cubicBezTo>
                    <a:pt x="55" y="98"/>
                    <a:pt x="66" y="97"/>
                    <a:pt x="66" y="97"/>
                  </a:cubicBezTo>
                  <a:cubicBezTo>
                    <a:pt x="66" y="97"/>
                    <a:pt x="78" y="100"/>
                    <a:pt x="78" y="108"/>
                  </a:cubicBezTo>
                  <a:cubicBezTo>
                    <a:pt x="78" y="116"/>
                    <a:pt x="45" y="156"/>
                    <a:pt x="45" y="156"/>
                  </a:cubicBezTo>
                  <a:cubicBezTo>
                    <a:pt x="29" y="164"/>
                    <a:pt x="29" y="164"/>
                    <a:pt x="29" y="164"/>
                  </a:cubicBezTo>
                  <a:cubicBezTo>
                    <a:pt x="29" y="173"/>
                    <a:pt x="29" y="173"/>
                    <a:pt x="29" y="173"/>
                  </a:cubicBezTo>
                  <a:cubicBezTo>
                    <a:pt x="16" y="181"/>
                    <a:pt x="16" y="181"/>
                    <a:pt x="16" y="181"/>
                  </a:cubicBezTo>
                  <a:cubicBezTo>
                    <a:pt x="14" y="198"/>
                    <a:pt x="14" y="198"/>
                    <a:pt x="14" y="198"/>
                  </a:cubicBezTo>
                  <a:cubicBezTo>
                    <a:pt x="4" y="229"/>
                    <a:pt x="4" y="229"/>
                    <a:pt x="4" y="229"/>
                  </a:cubicBezTo>
                  <a:cubicBezTo>
                    <a:pt x="4" y="249"/>
                    <a:pt x="4" y="249"/>
                    <a:pt x="4" y="249"/>
                  </a:cubicBezTo>
                  <a:cubicBezTo>
                    <a:pt x="0" y="299"/>
                    <a:pt x="0" y="299"/>
                    <a:pt x="0" y="299"/>
                  </a:cubicBezTo>
                  <a:cubicBezTo>
                    <a:pt x="10" y="299"/>
                    <a:pt x="10" y="299"/>
                    <a:pt x="10" y="299"/>
                  </a:cubicBezTo>
                  <a:cubicBezTo>
                    <a:pt x="10" y="299"/>
                    <a:pt x="16" y="314"/>
                    <a:pt x="22" y="307"/>
                  </a:cubicBezTo>
                  <a:cubicBezTo>
                    <a:pt x="29" y="299"/>
                    <a:pt x="33" y="283"/>
                    <a:pt x="33" y="283"/>
                  </a:cubicBezTo>
                  <a:cubicBezTo>
                    <a:pt x="49" y="282"/>
                    <a:pt x="49" y="282"/>
                    <a:pt x="49" y="282"/>
                  </a:cubicBezTo>
                  <a:cubicBezTo>
                    <a:pt x="110" y="282"/>
                    <a:pt x="110" y="282"/>
                    <a:pt x="110" y="282"/>
                  </a:cubicBezTo>
                  <a:cubicBezTo>
                    <a:pt x="110" y="277"/>
                    <a:pt x="104" y="271"/>
                    <a:pt x="102" y="265"/>
                  </a:cubicBezTo>
                  <a:cubicBezTo>
                    <a:pt x="100" y="258"/>
                    <a:pt x="107" y="250"/>
                    <a:pt x="111" y="246"/>
                  </a:cubicBezTo>
                  <a:cubicBezTo>
                    <a:pt x="115" y="242"/>
                    <a:pt x="109" y="230"/>
                    <a:pt x="118" y="223"/>
                  </a:cubicBezTo>
                  <a:cubicBezTo>
                    <a:pt x="127" y="216"/>
                    <a:pt x="157" y="218"/>
                    <a:pt x="160" y="216"/>
                  </a:cubicBezTo>
                  <a:cubicBezTo>
                    <a:pt x="163" y="214"/>
                    <a:pt x="170" y="202"/>
                    <a:pt x="176" y="202"/>
                  </a:cubicBezTo>
                  <a:cubicBezTo>
                    <a:pt x="182" y="202"/>
                    <a:pt x="182" y="219"/>
                    <a:pt x="182" y="219"/>
                  </a:cubicBezTo>
                  <a:cubicBezTo>
                    <a:pt x="182" y="219"/>
                    <a:pt x="189" y="212"/>
                    <a:pt x="200" y="215"/>
                  </a:cubicBezTo>
                  <a:cubicBezTo>
                    <a:pt x="202" y="215"/>
                    <a:pt x="204" y="216"/>
                    <a:pt x="207" y="217"/>
                  </a:cubicBezTo>
                  <a:cubicBezTo>
                    <a:pt x="207" y="218"/>
                    <a:pt x="207" y="218"/>
                    <a:pt x="207" y="219"/>
                  </a:cubicBezTo>
                  <a:cubicBezTo>
                    <a:pt x="207" y="208"/>
                    <a:pt x="218" y="201"/>
                    <a:pt x="218" y="201"/>
                  </a:cubicBezTo>
                  <a:cubicBezTo>
                    <a:pt x="219" y="190"/>
                    <a:pt x="219" y="190"/>
                    <a:pt x="219" y="190"/>
                  </a:cubicBezTo>
                  <a:cubicBezTo>
                    <a:pt x="231" y="179"/>
                    <a:pt x="231" y="179"/>
                    <a:pt x="231" y="179"/>
                  </a:cubicBezTo>
                  <a:cubicBezTo>
                    <a:pt x="231" y="179"/>
                    <a:pt x="227" y="170"/>
                    <a:pt x="234" y="164"/>
                  </a:cubicBezTo>
                  <a:cubicBezTo>
                    <a:pt x="241" y="158"/>
                    <a:pt x="247" y="160"/>
                    <a:pt x="247" y="160"/>
                  </a:cubicBezTo>
                  <a:cubicBezTo>
                    <a:pt x="251" y="145"/>
                    <a:pt x="251" y="145"/>
                    <a:pt x="251" y="145"/>
                  </a:cubicBezTo>
                  <a:cubicBezTo>
                    <a:pt x="251" y="145"/>
                    <a:pt x="266" y="133"/>
                    <a:pt x="262" y="127"/>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511" name="Freeform 134"/>
            <p:cNvSpPr>
              <a:spLocks/>
            </p:cNvSpPr>
            <p:nvPr/>
          </p:nvSpPr>
          <p:spPr bwMode="auto">
            <a:xfrm>
              <a:off x="4794647" y="3396854"/>
              <a:ext cx="160734" cy="198834"/>
            </a:xfrm>
            <a:custGeom>
              <a:avLst/>
              <a:gdLst>
                <a:gd name="T0" fmla="*/ 2147483647 w 378"/>
                <a:gd name="T1" fmla="*/ 2147483647 h 509"/>
                <a:gd name="T2" fmla="*/ 2147483647 w 378"/>
                <a:gd name="T3" fmla="*/ 2147483647 h 509"/>
                <a:gd name="T4" fmla="*/ 2147483647 w 378"/>
                <a:gd name="T5" fmla="*/ 2147483647 h 509"/>
                <a:gd name="T6" fmla="*/ 2147483647 w 378"/>
                <a:gd name="T7" fmla="*/ 2147483647 h 509"/>
                <a:gd name="T8" fmla="*/ 2147483647 w 378"/>
                <a:gd name="T9" fmla="*/ 2147483647 h 509"/>
                <a:gd name="T10" fmla="*/ 2147483647 w 378"/>
                <a:gd name="T11" fmla="*/ 2147483647 h 509"/>
                <a:gd name="T12" fmla="*/ 2147483647 w 378"/>
                <a:gd name="T13" fmla="*/ 2147483647 h 509"/>
                <a:gd name="T14" fmla="*/ 2147483647 w 378"/>
                <a:gd name="T15" fmla="*/ 2147483647 h 509"/>
                <a:gd name="T16" fmla="*/ 2147483647 w 378"/>
                <a:gd name="T17" fmla="*/ 2147483647 h 509"/>
                <a:gd name="T18" fmla="*/ 2147483647 w 378"/>
                <a:gd name="T19" fmla="*/ 2147483647 h 509"/>
                <a:gd name="T20" fmla="*/ 2147483647 w 378"/>
                <a:gd name="T21" fmla="*/ 2147483647 h 509"/>
                <a:gd name="T22" fmla="*/ 2147483647 w 378"/>
                <a:gd name="T23" fmla="*/ 2147483647 h 509"/>
                <a:gd name="T24" fmla="*/ 2147483647 w 378"/>
                <a:gd name="T25" fmla="*/ 2147483647 h 509"/>
                <a:gd name="T26" fmla="*/ 2147483647 w 378"/>
                <a:gd name="T27" fmla="*/ 2147483647 h 509"/>
                <a:gd name="T28" fmla="*/ 2147483647 w 378"/>
                <a:gd name="T29" fmla="*/ 2147483647 h 509"/>
                <a:gd name="T30" fmla="*/ 2147483647 w 378"/>
                <a:gd name="T31" fmla="*/ 0 h 509"/>
                <a:gd name="T32" fmla="*/ 2147483647 w 378"/>
                <a:gd name="T33" fmla="*/ 2147483647 h 509"/>
                <a:gd name="T34" fmla="*/ 2147483647 w 378"/>
                <a:gd name="T35" fmla="*/ 2147483647 h 509"/>
                <a:gd name="T36" fmla="*/ 2147483647 w 378"/>
                <a:gd name="T37" fmla="*/ 2147483647 h 509"/>
                <a:gd name="T38" fmla="*/ 2147483647 w 378"/>
                <a:gd name="T39" fmla="*/ 2147483647 h 509"/>
                <a:gd name="T40" fmla="*/ 2147483647 w 378"/>
                <a:gd name="T41" fmla="*/ 2147483647 h 509"/>
                <a:gd name="T42" fmla="*/ 2147483647 w 378"/>
                <a:gd name="T43" fmla="*/ 2147483647 h 509"/>
                <a:gd name="T44" fmla="*/ 2147483647 w 378"/>
                <a:gd name="T45" fmla="*/ 2147483647 h 509"/>
                <a:gd name="T46" fmla="*/ 2147483647 w 378"/>
                <a:gd name="T47" fmla="*/ 2147483647 h 509"/>
                <a:gd name="T48" fmla="*/ 2147483647 w 378"/>
                <a:gd name="T49" fmla="*/ 2147483647 h 509"/>
                <a:gd name="T50" fmla="*/ 2147483647 w 378"/>
                <a:gd name="T51" fmla="*/ 2147483647 h 509"/>
                <a:gd name="T52" fmla="*/ 2147483647 w 378"/>
                <a:gd name="T53" fmla="*/ 2147483647 h 509"/>
                <a:gd name="T54" fmla="*/ 2147483647 w 378"/>
                <a:gd name="T55" fmla="*/ 2147483647 h 509"/>
                <a:gd name="T56" fmla="*/ 2147483647 w 378"/>
                <a:gd name="T57" fmla="*/ 2147483647 h 509"/>
                <a:gd name="T58" fmla="*/ 2147483647 w 378"/>
                <a:gd name="T59" fmla="*/ 2147483647 h 509"/>
                <a:gd name="T60" fmla="*/ 2147483647 w 378"/>
                <a:gd name="T61" fmla="*/ 2147483647 h 509"/>
                <a:gd name="T62" fmla="*/ 2147483647 w 378"/>
                <a:gd name="T63" fmla="*/ 2147483647 h 509"/>
                <a:gd name="T64" fmla="*/ 2147483647 w 378"/>
                <a:gd name="T65" fmla="*/ 2147483647 h 509"/>
                <a:gd name="T66" fmla="*/ 2147483647 w 378"/>
                <a:gd name="T67" fmla="*/ 2147483647 h 509"/>
                <a:gd name="T68" fmla="*/ 2147483647 w 378"/>
                <a:gd name="T69" fmla="*/ 2147483647 h 509"/>
                <a:gd name="T70" fmla="*/ 2147483647 w 378"/>
                <a:gd name="T71" fmla="*/ 2147483647 h 509"/>
                <a:gd name="T72" fmla="*/ 2147483647 w 378"/>
                <a:gd name="T73" fmla="*/ 2147483647 h 509"/>
                <a:gd name="T74" fmla="*/ 2147483647 w 378"/>
                <a:gd name="T75" fmla="*/ 2147483647 h 509"/>
                <a:gd name="T76" fmla="*/ 2147483647 w 378"/>
                <a:gd name="T77" fmla="*/ 2147483647 h 509"/>
                <a:gd name="T78" fmla="*/ 2147483647 w 378"/>
                <a:gd name="T79" fmla="*/ 2147483647 h 509"/>
                <a:gd name="T80" fmla="*/ 2147483647 w 378"/>
                <a:gd name="T81" fmla="*/ 2147483647 h 509"/>
                <a:gd name="T82" fmla="*/ 2147483647 w 378"/>
                <a:gd name="T83" fmla="*/ 2147483647 h 509"/>
                <a:gd name="T84" fmla="*/ 2147483647 w 378"/>
                <a:gd name="T85" fmla="*/ 2147483647 h 509"/>
                <a:gd name="T86" fmla="*/ 2147483647 w 378"/>
                <a:gd name="T87" fmla="*/ 2147483647 h 509"/>
                <a:gd name="T88" fmla="*/ 2147483647 w 378"/>
                <a:gd name="T89" fmla="*/ 2147483647 h 509"/>
                <a:gd name="T90" fmla="*/ 2147483647 w 378"/>
                <a:gd name="T91" fmla="*/ 2147483647 h 509"/>
                <a:gd name="T92" fmla="*/ 2147483647 w 378"/>
                <a:gd name="T93" fmla="*/ 2147483647 h 509"/>
                <a:gd name="T94" fmla="*/ 2147483647 w 378"/>
                <a:gd name="T95" fmla="*/ 2147483647 h 509"/>
                <a:gd name="T96" fmla="*/ 2147483647 w 378"/>
                <a:gd name="T97" fmla="*/ 2147483647 h 509"/>
                <a:gd name="T98" fmla="*/ 2147483647 w 378"/>
                <a:gd name="T99" fmla="*/ 2147483647 h 509"/>
                <a:gd name="T100" fmla="*/ 2147483647 w 378"/>
                <a:gd name="T101" fmla="*/ 2147483647 h 509"/>
                <a:gd name="T102" fmla="*/ 2147483647 w 378"/>
                <a:gd name="T103" fmla="*/ 2147483647 h 509"/>
                <a:gd name="T104" fmla="*/ 2147483647 w 378"/>
                <a:gd name="T105" fmla="*/ 2147483647 h 509"/>
                <a:gd name="T106" fmla="*/ 2147483647 w 378"/>
                <a:gd name="T107" fmla="*/ 2147483647 h 509"/>
                <a:gd name="T108" fmla="*/ 2147483647 w 378"/>
                <a:gd name="T109" fmla="*/ 2147483647 h 509"/>
                <a:gd name="T110" fmla="*/ 2147483647 w 378"/>
                <a:gd name="T111" fmla="*/ 2147483647 h 509"/>
                <a:gd name="T112" fmla="*/ 2147483647 w 378"/>
                <a:gd name="T113" fmla="*/ 2147483647 h 509"/>
                <a:gd name="T114" fmla="*/ 2147483647 w 378"/>
                <a:gd name="T115" fmla="*/ 2147483647 h 509"/>
                <a:gd name="T116" fmla="*/ 2147483647 w 378"/>
                <a:gd name="T117" fmla="*/ 2147483647 h 50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78"/>
                <a:gd name="T178" fmla="*/ 0 h 509"/>
                <a:gd name="T179" fmla="*/ 378 w 378"/>
                <a:gd name="T180" fmla="*/ 509 h 50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78" h="509">
                  <a:moveTo>
                    <a:pt x="337" y="100"/>
                  </a:moveTo>
                  <a:cubicBezTo>
                    <a:pt x="337" y="100"/>
                    <a:pt x="351" y="87"/>
                    <a:pt x="358" y="79"/>
                  </a:cubicBezTo>
                  <a:cubicBezTo>
                    <a:pt x="365" y="71"/>
                    <a:pt x="378" y="43"/>
                    <a:pt x="378" y="43"/>
                  </a:cubicBezTo>
                  <a:cubicBezTo>
                    <a:pt x="362" y="37"/>
                    <a:pt x="362" y="37"/>
                    <a:pt x="362" y="37"/>
                  </a:cubicBezTo>
                  <a:cubicBezTo>
                    <a:pt x="358" y="41"/>
                    <a:pt x="358" y="41"/>
                    <a:pt x="358" y="41"/>
                  </a:cubicBezTo>
                  <a:cubicBezTo>
                    <a:pt x="340" y="40"/>
                    <a:pt x="340" y="40"/>
                    <a:pt x="340" y="40"/>
                  </a:cubicBezTo>
                  <a:cubicBezTo>
                    <a:pt x="324" y="23"/>
                    <a:pt x="324" y="23"/>
                    <a:pt x="324" y="23"/>
                  </a:cubicBezTo>
                  <a:cubicBezTo>
                    <a:pt x="312" y="32"/>
                    <a:pt x="312" y="32"/>
                    <a:pt x="312" y="32"/>
                  </a:cubicBezTo>
                  <a:cubicBezTo>
                    <a:pt x="312" y="32"/>
                    <a:pt x="290" y="40"/>
                    <a:pt x="283" y="46"/>
                  </a:cubicBezTo>
                  <a:cubicBezTo>
                    <a:pt x="276" y="52"/>
                    <a:pt x="278" y="56"/>
                    <a:pt x="278" y="56"/>
                  </a:cubicBezTo>
                  <a:cubicBezTo>
                    <a:pt x="265" y="70"/>
                    <a:pt x="265" y="70"/>
                    <a:pt x="265" y="70"/>
                  </a:cubicBezTo>
                  <a:cubicBezTo>
                    <a:pt x="265" y="70"/>
                    <a:pt x="247" y="63"/>
                    <a:pt x="234" y="61"/>
                  </a:cubicBezTo>
                  <a:cubicBezTo>
                    <a:pt x="221" y="59"/>
                    <a:pt x="194" y="57"/>
                    <a:pt x="194" y="57"/>
                  </a:cubicBezTo>
                  <a:cubicBezTo>
                    <a:pt x="143" y="17"/>
                    <a:pt x="143" y="17"/>
                    <a:pt x="143" y="17"/>
                  </a:cubicBezTo>
                  <a:cubicBezTo>
                    <a:pt x="96" y="15"/>
                    <a:pt x="96" y="15"/>
                    <a:pt x="96" y="15"/>
                  </a:cubicBezTo>
                  <a:cubicBezTo>
                    <a:pt x="90" y="0"/>
                    <a:pt x="90" y="0"/>
                    <a:pt x="90" y="0"/>
                  </a:cubicBezTo>
                  <a:cubicBezTo>
                    <a:pt x="77" y="8"/>
                    <a:pt x="77" y="8"/>
                    <a:pt x="77" y="8"/>
                  </a:cubicBezTo>
                  <a:cubicBezTo>
                    <a:pt x="17" y="9"/>
                    <a:pt x="17" y="9"/>
                    <a:pt x="17" y="9"/>
                  </a:cubicBezTo>
                  <a:cubicBezTo>
                    <a:pt x="3" y="29"/>
                    <a:pt x="3" y="29"/>
                    <a:pt x="3" y="29"/>
                  </a:cubicBezTo>
                  <a:cubicBezTo>
                    <a:pt x="3" y="29"/>
                    <a:pt x="10" y="38"/>
                    <a:pt x="10" y="51"/>
                  </a:cubicBezTo>
                  <a:cubicBezTo>
                    <a:pt x="10" y="64"/>
                    <a:pt x="23" y="56"/>
                    <a:pt x="23" y="56"/>
                  </a:cubicBezTo>
                  <a:cubicBezTo>
                    <a:pt x="23" y="56"/>
                    <a:pt x="23" y="65"/>
                    <a:pt x="21" y="71"/>
                  </a:cubicBezTo>
                  <a:cubicBezTo>
                    <a:pt x="19" y="77"/>
                    <a:pt x="30" y="86"/>
                    <a:pt x="30" y="86"/>
                  </a:cubicBezTo>
                  <a:cubicBezTo>
                    <a:pt x="29" y="91"/>
                    <a:pt x="29" y="91"/>
                    <a:pt x="29" y="91"/>
                  </a:cubicBezTo>
                  <a:cubicBezTo>
                    <a:pt x="50" y="116"/>
                    <a:pt x="50" y="116"/>
                    <a:pt x="50" y="116"/>
                  </a:cubicBezTo>
                  <a:cubicBezTo>
                    <a:pt x="50" y="116"/>
                    <a:pt x="42" y="121"/>
                    <a:pt x="41" y="126"/>
                  </a:cubicBezTo>
                  <a:cubicBezTo>
                    <a:pt x="40" y="131"/>
                    <a:pt x="53" y="150"/>
                    <a:pt x="57" y="156"/>
                  </a:cubicBezTo>
                  <a:cubicBezTo>
                    <a:pt x="61" y="162"/>
                    <a:pt x="46" y="174"/>
                    <a:pt x="46" y="174"/>
                  </a:cubicBezTo>
                  <a:cubicBezTo>
                    <a:pt x="42" y="189"/>
                    <a:pt x="42" y="189"/>
                    <a:pt x="42" y="189"/>
                  </a:cubicBezTo>
                  <a:cubicBezTo>
                    <a:pt x="42" y="189"/>
                    <a:pt x="36" y="187"/>
                    <a:pt x="29" y="193"/>
                  </a:cubicBezTo>
                  <a:cubicBezTo>
                    <a:pt x="22" y="199"/>
                    <a:pt x="26" y="208"/>
                    <a:pt x="26" y="208"/>
                  </a:cubicBezTo>
                  <a:cubicBezTo>
                    <a:pt x="14" y="219"/>
                    <a:pt x="14" y="219"/>
                    <a:pt x="14" y="219"/>
                  </a:cubicBezTo>
                  <a:cubicBezTo>
                    <a:pt x="13" y="230"/>
                    <a:pt x="13" y="230"/>
                    <a:pt x="13" y="230"/>
                  </a:cubicBezTo>
                  <a:cubicBezTo>
                    <a:pt x="13" y="230"/>
                    <a:pt x="2" y="237"/>
                    <a:pt x="2" y="248"/>
                  </a:cubicBezTo>
                  <a:cubicBezTo>
                    <a:pt x="2" y="259"/>
                    <a:pt x="11" y="269"/>
                    <a:pt x="18" y="270"/>
                  </a:cubicBezTo>
                  <a:cubicBezTo>
                    <a:pt x="25" y="271"/>
                    <a:pt x="25" y="262"/>
                    <a:pt x="25" y="262"/>
                  </a:cubicBezTo>
                  <a:cubicBezTo>
                    <a:pt x="39" y="261"/>
                    <a:pt x="39" y="261"/>
                    <a:pt x="39" y="261"/>
                  </a:cubicBezTo>
                  <a:cubicBezTo>
                    <a:pt x="42" y="273"/>
                    <a:pt x="42" y="273"/>
                    <a:pt x="42" y="273"/>
                  </a:cubicBezTo>
                  <a:cubicBezTo>
                    <a:pt x="33" y="275"/>
                    <a:pt x="33" y="275"/>
                    <a:pt x="33" y="275"/>
                  </a:cubicBezTo>
                  <a:cubicBezTo>
                    <a:pt x="23" y="283"/>
                    <a:pt x="23" y="283"/>
                    <a:pt x="23" y="283"/>
                  </a:cubicBezTo>
                  <a:cubicBezTo>
                    <a:pt x="23" y="283"/>
                    <a:pt x="18" y="273"/>
                    <a:pt x="9" y="283"/>
                  </a:cubicBezTo>
                  <a:cubicBezTo>
                    <a:pt x="0" y="293"/>
                    <a:pt x="13" y="302"/>
                    <a:pt x="13" y="302"/>
                  </a:cubicBezTo>
                  <a:cubicBezTo>
                    <a:pt x="9" y="312"/>
                    <a:pt x="9" y="312"/>
                    <a:pt x="9" y="312"/>
                  </a:cubicBezTo>
                  <a:cubicBezTo>
                    <a:pt x="175" y="416"/>
                    <a:pt x="175" y="416"/>
                    <a:pt x="175" y="416"/>
                  </a:cubicBezTo>
                  <a:cubicBezTo>
                    <a:pt x="175" y="416"/>
                    <a:pt x="187" y="425"/>
                    <a:pt x="184" y="429"/>
                  </a:cubicBezTo>
                  <a:cubicBezTo>
                    <a:pt x="181" y="433"/>
                    <a:pt x="173" y="439"/>
                    <a:pt x="173" y="439"/>
                  </a:cubicBezTo>
                  <a:cubicBezTo>
                    <a:pt x="248" y="509"/>
                    <a:pt x="248" y="509"/>
                    <a:pt x="248" y="509"/>
                  </a:cubicBezTo>
                  <a:cubicBezTo>
                    <a:pt x="248" y="508"/>
                    <a:pt x="248" y="508"/>
                    <a:pt x="248" y="508"/>
                  </a:cubicBezTo>
                  <a:cubicBezTo>
                    <a:pt x="261" y="505"/>
                    <a:pt x="261" y="505"/>
                    <a:pt x="261" y="505"/>
                  </a:cubicBezTo>
                  <a:cubicBezTo>
                    <a:pt x="281" y="463"/>
                    <a:pt x="281" y="463"/>
                    <a:pt x="281" y="463"/>
                  </a:cubicBezTo>
                  <a:cubicBezTo>
                    <a:pt x="281" y="463"/>
                    <a:pt x="279" y="448"/>
                    <a:pt x="279" y="441"/>
                  </a:cubicBezTo>
                  <a:cubicBezTo>
                    <a:pt x="279" y="434"/>
                    <a:pt x="300" y="434"/>
                    <a:pt x="299" y="424"/>
                  </a:cubicBezTo>
                  <a:cubicBezTo>
                    <a:pt x="298" y="414"/>
                    <a:pt x="293" y="401"/>
                    <a:pt x="301" y="398"/>
                  </a:cubicBezTo>
                  <a:cubicBezTo>
                    <a:pt x="309" y="395"/>
                    <a:pt x="324" y="388"/>
                    <a:pt x="324" y="388"/>
                  </a:cubicBezTo>
                  <a:cubicBezTo>
                    <a:pt x="328" y="361"/>
                    <a:pt x="328" y="361"/>
                    <a:pt x="328" y="361"/>
                  </a:cubicBezTo>
                  <a:cubicBezTo>
                    <a:pt x="328" y="361"/>
                    <a:pt x="352" y="366"/>
                    <a:pt x="360" y="351"/>
                  </a:cubicBezTo>
                  <a:cubicBezTo>
                    <a:pt x="361" y="349"/>
                    <a:pt x="362" y="346"/>
                    <a:pt x="364" y="343"/>
                  </a:cubicBezTo>
                  <a:cubicBezTo>
                    <a:pt x="336" y="303"/>
                    <a:pt x="336" y="303"/>
                    <a:pt x="336" y="303"/>
                  </a:cubicBezTo>
                  <a:lnTo>
                    <a:pt x="337" y="100"/>
                  </a:ln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512" name="Freeform 135"/>
            <p:cNvSpPr>
              <a:spLocks/>
            </p:cNvSpPr>
            <p:nvPr/>
          </p:nvSpPr>
          <p:spPr bwMode="auto">
            <a:xfrm>
              <a:off x="4273154" y="2709863"/>
              <a:ext cx="78581" cy="152400"/>
            </a:xfrm>
            <a:custGeom>
              <a:avLst/>
              <a:gdLst>
                <a:gd name="T0" fmla="*/ 2147483647 w 187"/>
                <a:gd name="T1" fmla="*/ 2147483647 h 387"/>
                <a:gd name="T2" fmla="*/ 2147483647 w 187"/>
                <a:gd name="T3" fmla="*/ 2147483647 h 387"/>
                <a:gd name="T4" fmla="*/ 2147483647 w 187"/>
                <a:gd name="T5" fmla="*/ 2147483647 h 387"/>
                <a:gd name="T6" fmla="*/ 2147483647 w 187"/>
                <a:gd name="T7" fmla="*/ 2147483647 h 387"/>
                <a:gd name="T8" fmla="*/ 2147483647 w 187"/>
                <a:gd name="T9" fmla="*/ 2147483647 h 387"/>
                <a:gd name="T10" fmla="*/ 2147483647 w 187"/>
                <a:gd name="T11" fmla="*/ 2147483647 h 387"/>
                <a:gd name="T12" fmla="*/ 0 w 187"/>
                <a:gd name="T13" fmla="*/ 2147483647 h 387"/>
                <a:gd name="T14" fmla="*/ 0 w 187"/>
                <a:gd name="T15" fmla="*/ 2147483647 h 387"/>
                <a:gd name="T16" fmla="*/ 2147483647 w 187"/>
                <a:gd name="T17" fmla="*/ 2147483647 h 387"/>
                <a:gd name="T18" fmla="*/ 2147483647 w 187"/>
                <a:gd name="T19" fmla="*/ 2147483647 h 387"/>
                <a:gd name="T20" fmla="*/ 2147483647 w 187"/>
                <a:gd name="T21" fmla="*/ 2147483647 h 387"/>
                <a:gd name="T22" fmla="*/ 2147483647 w 187"/>
                <a:gd name="T23" fmla="*/ 2147483647 h 387"/>
                <a:gd name="T24" fmla="*/ 2147483647 w 187"/>
                <a:gd name="T25" fmla="*/ 2147483647 h 387"/>
                <a:gd name="T26" fmla="*/ 2147483647 w 187"/>
                <a:gd name="T27" fmla="*/ 2147483647 h 387"/>
                <a:gd name="T28" fmla="*/ 2147483647 w 187"/>
                <a:gd name="T29" fmla="*/ 2147483647 h 387"/>
                <a:gd name="T30" fmla="*/ 2147483647 w 187"/>
                <a:gd name="T31" fmla="*/ 2147483647 h 387"/>
                <a:gd name="T32" fmla="*/ 2147483647 w 187"/>
                <a:gd name="T33" fmla="*/ 2147483647 h 387"/>
                <a:gd name="T34" fmla="*/ 2147483647 w 187"/>
                <a:gd name="T35" fmla="*/ 2147483647 h 387"/>
                <a:gd name="T36" fmla="*/ 2147483647 w 187"/>
                <a:gd name="T37" fmla="*/ 2147483647 h 387"/>
                <a:gd name="T38" fmla="*/ 2147483647 w 187"/>
                <a:gd name="T39" fmla="*/ 2147483647 h 387"/>
                <a:gd name="T40" fmla="*/ 2147483647 w 187"/>
                <a:gd name="T41" fmla="*/ 2147483647 h 387"/>
                <a:gd name="T42" fmla="*/ 2147483647 w 187"/>
                <a:gd name="T43" fmla="*/ 2147483647 h 387"/>
                <a:gd name="T44" fmla="*/ 2147483647 w 187"/>
                <a:gd name="T45" fmla="*/ 2147483647 h 387"/>
                <a:gd name="T46" fmla="*/ 2147483647 w 187"/>
                <a:gd name="T47" fmla="*/ 2147483647 h 387"/>
                <a:gd name="T48" fmla="*/ 2147483647 w 187"/>
                <a:gd name="T49" fmla="*/ 2147483647 h 387"/>
                <a:gd name="T50" fmla="*/ 2147483647 w 187"/>
                <a:gd name="T51" fmla="*/ 2147483647 h 387"/>
                <a:gd name="T52" fmla="*/ 2147483647 w 187"/>
                <a:gd name="T53" fmla="*/ 2147483647 h 387"/>
                <a:gd name="T54" fmla="*/ 2147483647 w 187"/>
                <a:gd name="T55" fmla="*/ 2147483647 h 387"/>
                <a:gd name="T56" fmla="*/ 2147483647 w 187"/>
                <a:gd name="T57" fmla="*/ 2147483647 h 387"/>
                <a:gd name="T58" fmla="*/ 2147483647 w 187"/>
                <a:gd name="T59" fmla="*/ 2147483647 h 387"/>
                <a:gd name="T60" fmla="*/ 2147483647 w 187"/>
                <a:gd name="T61" fmla="*/ 2147483647 h 387"/>
                <a:gd name="T62" fmla="*/ 2147483647 w 187"/>
                <a:gd name="T63" fmla="*/ 2147483647 h 387"/>
                <a:gd name="T64" fmla="*/ 2147483647 w 187"/>
                <a:gd name="T65" fmla="*/ 2147483647 h 387"/>
                <a:gd name="T66" fmla="*/ 2147483647 w 187"/>
                <a:gd name="T67" fmla="*/ 2147483647 h 387"/>
                <a:gd name="T68" fmla="*/ 2147483647 w 187"/>
                <a:gd name="T69" fmla="*/ 2147483647 h 387"/>
                <a:gd name="T70" fmla="*/ 2147483647 w 187"/>
                <a:gd name="T71" fmla="*/ 2147483647 h 387"/>
                <a:gd name="T72" fmla="*/ 2147483647 w 187"/>
                <a:gd name="T73" fmla="*/ 2147483647 h 387"/>
                <a:gd name="T74" fmla="*/ 2147483647 w 187"/>
                <a:gd name="T75" fmla="*/ 2147483647 h 387"/>
                <a:gd name="T76" fmla="*/ 2147483647 w 187"/>
                <a:gd name="T77" fmla="*/ 2147483647 h 387"/>
                <a:gd name="T78" fmla="*/ 2147483647 w 187"/>
                <a:gd name="T79" fmla="*/ 2147483647 h 38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87"/>
                <a:gd name="T121" fmla="*/ 0 h 387"/>
                <a:gd name="T122" fmla="*/ 187 w 187"/>
                <a:gd name="T123" fmla="*/ 387 h 387"/>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87" h="387">
                  <a:moveTo>
                    <a:pt x="25" y="48"/>
                  </a:moveTo>
                  <a:cubicBezTo>
                    <a:pt x="38" y="52"/>
                    <a:pt x="38" y="52"/>
                    <a:pt x="38" y="52"/>
                  </a:cubicBezTo>
                  <a:cubicBezTo>
                    <a:pt x="38" y="52"/>
                    <a:pt x="29" y="83"/>
                    <a:pt x="33" y="90"/>
                  </a:cubicBezTo>
                  <a:cubicBezTo>
                    <a:pt x="37" y="97"/>
                    <a:pt x="39" y="109"/>
                    <a:pt x="38" y="119"/>
                  </a:cubicBezTo>
                  <a:cubicBezTo>
                    <a:pt x="37" y="129"/>
                    <a:pt x="30" y="151"/>
                    <a:pt x="30" y="151"/>
                  </a:cubicBezTo>
                  <a:cubicBezTo>
                    <a:pt x="16" y="162"/>
                    <a:pt x="16" y="162"/>
                    <a:pt x="16" y="162"/>
                  </a:cubicBezTo>
                  <a:cubicBezTo>
                    <a:pt x="16" y="162"/>
                    <a:pt x="0" y="175"/>
                    <a:pt x="0" y="185"/>
                  </a:cubicBezTo>
                  <a:cubicBezTo>
                    <a:pt x="0" y="195"/>
                    <a:pt x="0" y="208"/>
                    <a:pt x="0" y="208"/>
                  </a:cubicBezTo>
                  <a:cubicBezTo>
                    <a:pt x="7" y="208"/>
                    <a:pt x="7" y="208"/>
                    <a:pt x="7" y="208"/>
                  </a:cubicBezTo>
                  <a:cubicBezTo>
                    <a:pt x="7" y="227"/>
                    <a:pt x="7" y="227"/>
                    <a:pt x="7" y="227"/>
                  </a:cubicBezTo>
                  <a:cubicBezTo>
                    <a:pt x="7" y="227"/>
                    <a:pt x="33" y="232"/>
                    <a:pt x="34" y="240"/>
                  </a:cubicBezTo>
                  <a:cubicBezTo>
                    <a:pt x="35" y="248"/>
                    <a:pt x="35" y="266"/>
                    <a:pt x="35" y="266"/>
                  </a:cubicBezTo>
                  <a:cubicBezTo>
                    <a:pt x="35" y="266"/>
                    <a:pt x="67" y="278"/>
                    <a:pt x="67" y="291"/>
                  </a:cubicBezTo>
                  <a:cubicBezTo>
                    <a:pt x="67" y="302"/>
                    <a:pt x="82" y="364"/>
                    <a:pt x="88" y="387"/>
                  </a:cubicBezTo>
                  <a:cubicBezTo>
                    <a:pt x="95" y="384"/>
                    <a:pt x="104" y="381"/>
                    <a:pt x="104" y="381"/>
                  </a:cubicBezTo>
                  <a:cubicBezTo>
                    <a:pt x="104" y="381"/>
                    <a:pt x="124" y="367"/>
                    <a:pt x="123" y="355"/>
                  </a:cubicBezTo>
                  <a:cubicBezTo>
                    <a:pt x="122" y="343"/>
                    <a:pt x="112" y="323"/>
                    <a:pt x="114" y="317"/>
                  </a:cubicBezTo>
                  <a:cubicBezTo>
                    <a:pt x="116" y="311"/>
                    <a:pt x="129" y="306"/>
                    <a:pt x="129" y="306"/>
                  </a:cubicBezTo>
                  <a:cubicBezTo>
                    <a:pt x="129" y="306"/>
                    <a:pt x="142" y="289"/>
                    <a:pt x="148" y="283"/>
                  </a:cubicBezTo>
                  <a:cubicBezTo>
                    <a:pt x="154" y="277"/>
                    <a:pt x="179" y="273"/>
                    <a:pt x="183" y="265"/>
                  </a:cubicBezTo>
                  <a:cubicBezTo>
                    <a:pt x="187" y="257"/>
                    <a:pt x="172" y="255"/>
                    <a:pt x="172" y="255"/>
                  </a:cubicBezTo>
                  <a:cubicBezTo>
                    <a:pt x="175" y="228"/>
                    <a:pt x="175" y="228"/>
                    <a:pt x="175" y="228"/>
                  </a:cubicBezTo>
                  <a:cubicBezTo>
                    <a:pt x="170" y="227"/>
                    <a:pt x="167" y="226"/>
                    <a:pt x="167" y="226"/>
                  </a:cubicBezTo>
                  <a:cubicBezTo>
                    <a:pt x="160" y="207"/>
                    <a:pt x="160" y="207"/>
                    <a:pt x="160" y="207"/>
                  </a:cubicBezTo>
                  <a:cubicBezTo>
                    <a:pt x="150" y="201"/>
                    <a:pt x="150" y="201"/>
                    <a:pt x="150" y="201"/>
                  </a:cubicBezTo>
                  <a:cubicBezTo>
                    <a:pt x="148" y="212"/>
                    <a:pt x="148" y="212"/>
                    <a:pt x="148" y="212"/>
                  </a:cubicBezTo>
                  <a:cubicBezTo>
                    <a:pt x="142" y="203"/>
                    <a:pt x="142" y="203"/>
                    <a:pt x="142" y="203"/>
                  </a:cubicBezTo>
                  <a:cubicBezTo>
                    <a:pt x="142" y="203"/>
                    <a:pt x="111" y="202"/>
                    <a:pt x="111" y="183"/>
                  </a:cubicBezTo>
                  <a:cubicBezTo>
                    <a:pt x="111" y="164"/>
                    <a:pt x="109" y="174"/>
                    <a:pt x="132" y="154"/>
                  </a:cubicBezTo>
                  <a:cubicBezTo>
                    <a:pt x="155" y="134"/>
                    <a:pt x="169" y="118"/>
                    <a:pt x="156" y="102"/>
                  </a:cubicBezTo>
                  <a:cubicBezTo>
                    <a:pt x="143" y="86"/>
                    <a:pt x="128" y="89"/>
                    <a:pt x="132" y="73"/>
                  </a:cubicBezTo>
                  <a:cubicBezTo>
                    <a:pt x="136" y="57"/>
                    <a:pt x="135" y="59"/>
                    <a:pt x="145" y="50"/>
                  </a:cubicBezTo>
                  <a:cubicBezTo>
                    <a:pt x="155" y="41"/>
                    <a:pt x="163" y="19"/>
                    <a:pt x="156" y="18"/>
                  </a:cubicBezTo>
                  <a:cubicBezTo>
                    <a:pt x="149" y="17"/>
                    <a:pt x="130" y="43"/>
                    <a:pt x="125" y="45"/>
                  </a:cubicBezTo>
                  <a:cubicBezTo>
                    <a:pt x="120" y="47"/>
                    <a:pt x="108" y="33"/>
                    <a:pt x="108" y="33"/>
                  </a:cubicBezTo>
                  <a:cubicBezTo>
                    <a:pt x="108" y="33"/>
                    <a:pt x="127" y="16"/>
                    <a:pt x="110" y="8"/>
                  </a:cubicBezTo>
                  <a:cubicBezTo>
                    <a:pt x="93" y="0"/>
                    <a:pt x="66" y="19"/>
                    <a:pt x="60" y="23"/>
                  </a:cubicBezTo>
                  <a:cubicBezTo>
                    <a:pt x="58" y="24"/>
                    <a:pt x="56" y="25"/>
                    <a:pt x="53" y="25"/>
                  </a:cubicBezTo>
                  <a:cubicBezTo>
                    <a:pt x="53" y="35"/>
                    <a:pt x="53" y="35"/>
                    <a:pt x="53" y="35"/>
                  </a:cubicBezTo>
                  <a:lnTo>
                    <a:pt x="25" y="48"/>
                  </a:ln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513" name="Freeform 136"/>
            <p:cNvSpPr>
              <a:spLocks/>
            </p:cNvSpPr>
            <p:nvPr/>
          </p:nvSpPr>
          <p:spPr bwMode="auto">
            <a:xfrm>
              <a:off x="5112544" y="2944417"/>
              <a:ext cx="20241" cy="39290"/>
            </a:xfrm>
            <a:custGeom>
              <a:avLst/>
              <a:gdLst>
                <a:gd name="T0" fmla="*/ 2147483647 w 49"/>
                <a:gd name="T1" fmla="*/ 2147483647 h 98"/>
                <a:gd name="T2" fmla="*/ 2147483647 w 49"/>
                <a:gd name="T3" fmla="*/ 2147483647 h 98"/>
                <a:gd name="T4" fmla="*/ 2147483647 w 49"/>
                <a:gd name="T5" fmla="*/ 2147483647 h 98"/>
                <a:gd name="T6" fmla="*/ 2147483647 w 49"/>
                <a:gd name="T7" fmla="*/ 2147483647 h 98"/>
                <a:gd name="T8" fmla="*/ 2147483647 w 49"/>
                <a:gd name="T9" fmla="*/ 2147483647 h 98"/>
                <a:gd name="T10" fmla="*/ 2147483647 w 49"/>
                <a:gd name="T11" fmla="*/ 2147483647 h 98"/>
                <a:gd name="T12" fmla="*/ 2147483647 w 49"/>
                <a:gd name="T13" fmla="*/ 2147483647 h 98"/>
                <a:gd name="T14" fmla="*/ 2147483647 w 49"/>
                <a:gd name="T15" fmla="*/ 2147483647 h 98"/>
                <a:gd name="T16" fmla="*/ 0 w 49"/>
                <a:gd name="T17" fmla="*/ 2147483647 h 98"/>
                <a:gd name="T18" fmla="*/ 2147483647 w 49"/>
                <a:gd name="T19" fmla="*/ 2147483647 h 98"/>
                <a:gd name="T20" fmla="*/ 2147483647 w 49"/>
                <a:gd name="T21" fmla="*/ 2147483647 h 9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9"/>
                <a:gd name="T34" fmla="*/ 0 h 98"/>
                <a:gd name="T35" fmla="*/ 49 w 49"/>
                <a:gd name="T36" fmla="*/ 98 h 9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9" h="98">
                  <a:moveTo>
                    <a:pt x="16" y="90"/>
                  </a:moveTo>
                  <a:cubicBezTo>
                    <a:pt x="24" y="98"/>
                    <a:pt x="24" y="98"/>
                    <a:pt x="24" y="98"/>
                  </a:cubicBezTo>
                  <a:cubicBezTo>
                    <a:pt x="30" y="96"/>
                    <a:pt x="30" y="96"/>
                    <a:pt x="30" y="96"/>
                  </a:cubicBezTo>
                  <a:cubicBezTo>
                    <a:pt x="30" y="96"/>
                    <a:pt x="30" y="95"/>
                    <a:pt x="30" y="95"/>
                  </a:cubicBezTo>
                  <a:cubicBezTo>
                    <a:pt x="35" y="86"/>
                    <a:pt x="49" y="56"/>
                    <a:pt x="47" y="35"/>
                  </a:cubicBezTo>
                  <a:cubicBezTo>
                    <a:pt x="45" y="14"/>
                    <a:pt x="31" y="0"/>
                    <a:pt x="22" y="3"/>
                  </a:cubicBezTo>
                  <a:cubicBezTo>
                    <a:pt x="12" y="6"/>
                    <a:pt x="10" y="32"/>
                    <a:pt x="9" y="47"/>
                  </a:cubicBezTo>
                  <a:cubicBezTo>
                    <a:pt x="9" y="62"/>
                    <a:pt x="9" y="83"/>
                    <a:pt x="1" y="84"/>
                  </a:cubicBezTo>
                  <a:cubicBezTo>
                    <a:pt x="1" y="84"/>
                    <a:pt x="1" y="84"/>
                    <a:pt x="0" y="83"/>
                  </a:cubicBezTo>
                  <a:cubicBezTo>
                    <a:pt x="6" y="93"/>
                    <a:pt x="6" y="93"/>
                    <a:pt x="6" y="93"/>
                  </a:cubicBezTo>
                  <a:lnTo>
                    <a:pt x="16" y="90"/>
                  </a:ln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514" name="Freeform 137"/>
            <p:cNvSpPr>
              <a:spLocks/>
            </p:cNvSpPr>
            <p:nvPr/>
          </p:nvSpPr>
          <p:spPr bwMode="auto">
            <a:xfrm>
              <a:off x="5020866" y="2865835"/>
              <a:ext cx="38100" cy="32147"/>
            </a:xfrm>
            <a:custGeom>
              <a:avLst/>
              <a:gdLst>
                <a:gd name="T0" fmla="*/ 2147483647 w 89"/>
                <a:gd name="T1" fmla="*/ 0 h 81"/>
                <a:gd name="T2" fmla="*/ 2147483647 w 89"/>
                <a:gd name="T3" fmla="*/ 2147483647 h 81"/>
                <a:gd name="T4" fmla="*/ 2147483647 w 89"/>
                <a:gd name="T5" fmla="*/ 2147483647 h 81"/>
                <a:gd name="T6" fmla="*/ 0 w 89"/>
                <a:gd name="T7" fmla="*/ 2147483647 h 81"/>
                <a:gd name="T8" fmla="*/ 2147483647 w 89"/>
                <a:gd name="T9" fmla="*/ 2147483647 h 81"/>
                <a:gd name="T10" fmla="*/ 2147483647 w 89"/>
                <a:gd name="T11" fmla="*/ 2147483647 h 81"/>
                <a:gd name="T12" fmla="*/ 2147483647 w 89"/>
                <a:gd name="T13" fmla="*/ 2147483647 h 81"/>
                <a:gd name="T14" fmla="*/ 2147483647 w 89"/>
                <a:gd name="T15" fmla="*/ 2147483647 h 81"/>
                <a:gd name="T16" fmla="*/ 2147483647 w 89"/>
                <a:gd name="T17" fmla="*/ 2147483647 h 81"/>
                <a:gd name="T18" fmla="*/ 2147483647 w 89"/>
                <a:gd name="T19" fmla="*/ 2147483647 h 81"/>
                <a:gd name="T20" fmla="*/ 2147483647 w 89"/>
                <a:gd name="T21" fmla="*/ 2147483647 h 81"/>
                <a:gd name="T22" fmla="*/ 2147483647 w 89"/>
                <a:gd name="T23" fmla="*/ 2147483647 h 81"/>
                <a:gd name="T24" fmla="*/ 2147483647 w 89"/>
                <a:gd name="T25" fmla="*/ 2147483647 h 81"/>
                <a:gd name="T26" fmla="*/ 2147483647 w 89"/>
                <a:gd name="T27" fmla="*/ 2147483647 h 81"/>
                <a:gd name="T28" fmla="*/ 2147483647 w 89"/>
                <a:gd name="T29" fmla="*/ 2147483647 h 81"/>
                <a:gd name="T30" fmla="*/ 2147483647 w 89"/>
                <a:gd name="T31" fmla="*/ 0 h 81"/>
                <a:gd name="T32" fmla="*/ 2147483647 w 89"/>
                <a:gd name="T33" fmla="*/ 0 h 8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9"/>
                <a:gd name="T52" fmla="*/ 0 h 81"/>
                <a:gd name="T53" fmla="*/ 89 w 89"/>
                <a:gd name="T54" fmla="*/ 81 h 81"/>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9" h="81">
                  <a:moveTo>
                    <a:pt x="35" y="0"/>
                  </a:moveTo>
                  <a:cubicBezTo>
                    <a:pt x="20" y="2"/>
                    <a:pt x="20" y="2"/>
                    <a:pt x="20" y="2"/>
                  </a:cubicBezTo>
                  <a:cubicBezTo>
                    <a:pt x="20" y="2"/>
                    <a:pt x="13" y="17"/>
                    <a:pt x="11" y="29"/>
                  </a:cubicBezTo>
                  <a:cubicBezTo>
                    <a:pt x="10" y="38"/>
                    <a:pt x="3" y="45"/>
                    <a:pt x="0" y="49"/>
                  </a:cubicBezTo>
                  <a:cubicBezTo>
                    <a:pt x="21" y="50"/>
                    <a:pt x="38" y="52"/>
                    <a:pt x="40" y="55"/>
                  </a:cubicBezTo>
                  <a:cubicBezTo>
                    <a:pt x="46" y="62"/>
                    <a:pt x="36" y="80"/>
                    <a:pt x="50" y="81"/>
                  </a:cubicBezTo>
                  <a:cubicBezTo>
                    <a:pt x="58" y="81"/>
                    <a:pt x="76" y="81"/>
                    <a:pt x="89" y="80"/>
                  </a:cubicBezTo>
                  <a:cubicBezTo>
                    <a:pt x="79" y="72"/>
                    <a:pt x="63" y="58"/>
                    <a:pt x="64" y="47"/>
                  </a:cubicBezTo>
                  <a:cubicBezTo>
                    <a:pt x="64" y="47"/>
                    <a:pt x="64" y="47"/>
                    <a:pt x="64" y="46"/>
                  </a:cubicBezTo>
                  <a:cubicBezTo>
                    <a:pt x="56" y="41"/>
                    <a:pt x="56" y="41"/>
                    <a:pt x="56" y="41"/>
                  </a:cubicBezTo>
                  <a:cubicBezTo>
                    <a:pt x="55" y="27"/>
                    <a:pt x="55" y="27"/>
                    <a:pt x="55" y="27"/>
                  </a:cubicBezTo>
                  <a:cubicBezTo>
                    <a:pt x="55" y="27"/>
                    <a:pt x="69" y="25"/>
                    <a:pt x="73" y="25"/>
                  </a:cubicBezTo>
                  <a:cubicBezTo>
                    <a:pt x="77" y="25"/>
                    <a:pt x="77" y="16"/>
                    <a:pt x="77" y="16"/>
                  </a:cubicBezTo>
                  <a:cubicBezTo>
                    <a:pt x="77" y="16"/>
                    <a:pt x="77" y="8"/>
                    <a:pt x="68" y="8"/>
                  </a:cubicBezTo>
                  <a:cubicBezTo>
                    <a:pt x="59" y="8"/>
                    <a:pt x="59" y="13"/>
                    <a:pt x="59" y="13"/>
                  </a:cubicBezTo>
                  <a:cubicBezTo>
                    <a:pt x="55" y="0"/>
                    <a:pt x="55" y="0"/>
                    <a:pt x="55" y="0"/>
                  </a:cubicBezTo>
                  <a:lnTo>
                    <a:pt x="35" y="0"/>
                  </a:ln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515" name="Freeform 138"/>
            <p:cNvSpPr>
              <a:spLocks/>
            </p:cNvSpPr>
            <p:nvPr/>
          </p:nvSpPr>
          <p:spPr bwMode="auto">
            <a:xfrm>
              <a:off x="4962526" y="3098006"/>
              <a:ext cx="203597" cy="128588"/>
            </a:xfrm>
            <a:custGeom>
              <a:avLst/>
              <a:gdLst>
                <a:gd name="T0" fmla="*/ 2147483647 w 487"/>
                <a:gd name="T1" fmla="*/ 2147483647 h 330"/>
                <a:gd name="T2" fmla="*/ 2147483647 w 487"/>
                <a:gd name="T3" fmla="*/ 2147483647 h 330"/>
                <a:gd name="T4" fmla="*/ 2147483647 w 487"/>
                <a:gd name="T5" fmla="*/ 2147483647 h 330"/>
                <a:gd name="T6" fmla="*/ 2147483647 w 487"/>
                <a:gd name="T7" fmla="*/ 2147483647 h 330"/>
                <a:gd name="T8" fmla="*/ 2147483647 w 487"/>
                <a:gd name="T9" fmla="*/ 2147483647 h 330"/>
                <a:gd name="T10" fmla="*/ 2147483647 w 487"/>
                <a:gd name="T11" fmla="*/ 2147483647 h 330"/>
                <a:gd name="T12" fmla="*/ 2147483647 w 487"/>
                <a:gd name="T13" fmla="*/ 2147483647 h 330"/>
                <a:gd name="T14" fmla="*/ 2147483647 w 487"/>
                <a:gd name="T15" fmla="*/ 2147483647 h 330"/>
                <a:gd name="T16" fmla="*/ 2147483647 w 487"/>
                <a:gd name="T17" fmla="*/ 2147483647 h 330"/>
                <a:gd name="T18" fmla="*/ 2147483647 w 487"/>
                <a:gd name="T19" fmla="*/ 2147483647 h 330"/>
                <a:gd name="T20" fmla="*/ 2147483647 w 487"/>
                <a:gd name="T21" fmla="*/ 2147483647 h 330"/>
                <a:gd name="T22" fmla="*/ 2147483647 w 487"/>
                <a:gd name="T23" fmla="*/ 2147483647 h 330"/>
                <a:gd name="T24" fmla="*/ 2147483647 w 487"/>
                <a:gd name="T25" fmla="*/ 2147483647 h 330"/>
                <a:gd name="T26" fmla="*/ 2147483647 w 487"/>
                <a:gd name="T27" fmla="*/ 2147483647 h 330"/>
                <a:gd name="T28" fmla="*/ 2147483647 w 487"/>
                <a:gd name="T29" fmla="*/ 2147483647 h 330"/>
                <a:gd name="T30" fmla="*/ 2147483647 w 487"/>
                <a:gd name="T31" fmla="*/ 2147483647 h 330"/>
                <a:gd name="T32" fmla="*/ 2147483647 w 487"/>
                <a:gd name="T33" fmla="*/ 2147483647 h 330"/>
                <a:gd name="T34" fmla="*/ 2147483647 w 487"/>
                <a:gd name="T35" fmla="*/ 2147483647 h 330"/>
                <a:gd name="T36" fmla="*/ 2147483647 w 487"/>
                <a:gd name="T37" fmla="*/ 2147483647 h 330"/>
                <a:gd name="T38" fmla="*/ 2147483647 w 487"/>
                <a:gd name="T39" fmla="*/ 2147483647 h 330"/>
                <a:gd name="T40" fmla="*/ 2147483647 w 487"/>
                <a:gd name="T41" fmla="*/ 2147483647 h 330"/>
                <a:gd name="T42" fmla="*/ 2147483647 w 487"/>
                <a:gd name="T43" fmla="*/ 2147483647 h 330"/>
                <a:gd name="T44" fmla="*/ 2147483647 w 487"/>
                <a:gd name="T45" fmla="*/ 2147483647 h 330"/>
                <a:gd name="T46" fmla="*/ 2147483647 w 487"/>
                <a:gd name="T47" fmla="*/ 2147483647 h 330"/>
                <a:gd name="T48" fmla="*/ 2147483647 w 487"/>
                <a:gd name="T49" fmla="*/ 2147483647 h 330"/>
                <a:gd name="T50" fmla="*/ 2147483647 w 487"/>
                <a:gd name="T51" fmla="*/ 2147483647 h 330"/>
                <a:gd name="T52" fmla="*/ 2147483647 w 487"/>
                <a:gd name="T53" fmla="*/ 2147483647 h 330"/>
                <a:gd name="T54" fmla="*/ 2147483647 w 487"/>
                <a:gd name="T55" fmla="*/ 2147483647 h 330"/>
                <a:gd name="T56" fmla="*/ 2147483647 w 487"/>
                <a:gd name="T57" fmla="*/ 2147483647 h 330"/>
                <a:gd name="T58" fmla="*/ 2147483647 w 487"/>
                <a:gd name="T59" fmla="*/ 2147483647 h 330"/>
                <a:gd name="T60" fmla="*/ 2147483647 w 487"/>
                <a:gd name="T61" fmla="*/ 0 h 330"/>
                <a:gd name="T62" fmla="*/ 2147483647 w 487"/>
                <a:gd name="T63" fmla="*/ 2147483647 h 33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487"/>
                <a:gd name="T97" fmla="*/ 0 h 330"/>
                <a:gd name="T98" fmla="*/ 487 w 487"/>
                <a:gd name="T99" fmla="*/ 330 h 33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487" h="330">
                  <a:moveTo>
                    <a:pt x="311" y="13"/>
                  </a:moveTo>
                  <a:cubicBezTo>
                    <a:pt x="299" y="13"/>
                    <a:pt x="257" y="32"/>
                    <a:pt x="247" y="45"/>
                  </a:cubicBezTo>
                  <a:cubicBezTo>
                    <a:pt x="237" y="58"/>
                    <a:pt x="222" y="82"/>
                    <a:pt x="222" y="82"/>
                  </a:cubicBezTo>
                  <a:cubicBezTo>
                    <a:pt x="222" y="94"/>
                    <a:pt x="222" y="94"/>
                    <a:pt x="222" y="94"/>
                  </a:cubicBezTo>
                  <a:cubicBezTo>
                    <a:pt x="222" y="94"/>
                    <a:pt x="215" y="106"/>
                    <a:pt x="210" y="106"/>
                  </a:cubicBezTo>
                  <a:cubicBezTo>
                    <a:pt x="205" y="106"/>
                    <a:pt x="191" y="91"/>
                    <a:pt x="187" y="89"/>
                  </a:cubicBezTo>
                  <a:cubicBezTo>
                    <a:pt x="183" y="87"/>
                    <a:pt x="143" y="89"/>
                    <a:pt x="143" y="89"/>
                  </a:cubicBezTo>
                  <a:cubicBezTo>
                    <a:pt x="143" y="89"/>
                    <a:pt x="132" y="81"/>
                    <a:pt x="116" y="81"/>
                  </a:cubicBezTo>
                  <a:cubicBezTo>
                    <a:pt x="100" y="81"/>
                    <a:pt x="81" y="82"/>
                    <a:pt x="76" y="82"/>
                  </a:cubicBezTo>
                  <a:cubicBezTo>
                    <a:pt x="71" y="82"/>
                    <a:pt x="64" y="88"/>
                    <a:pt x="64" y="88"/>
                  </a:cubicBezTo>
                  <a:cubicBezTo>
                    <a:pt x="46" y="89"/>
                    <a:pt x="46" y="89"/>
                    <a:pt x="46" y="89"/>
                  </a:cubicBezTo>
                  <a:cubicBezTo>
                    <a:pt x="46" y="89"/>
                    <a:pt x="41" y="75"/>
                    <a:pt x="31" y="80"/>
                  </a:cubicBezTo>
                  <a:cubicBezTo>
                    <a:pt x="21" y="85"/>
                    <a:pt x="22" y="114"/>
                    <a:pt x="22" y="114"/>
                  </a:cubicBezTo>
                  <a:cubicBezTo>
                    <a:pt x="22" y="114"/>
                    <a:pt x="28" y="116"/>
                    <a:pt x="21" y="127"/>
                  </a:cubicBezTo>
                  <a:cubicBezTo>
                    <a:pt x="17" y="134"/>
                    <a:pt x="12" y="138"/>
                    <a:pt x="8" y="141"/>
                  </a:cubicBezTo>
                  <a:cubicBezTo>
                    <a:pt x="6" y="150"/>
                    <a:pt x="3" y="159"/>
                    <a:pt x="2" y="164"/>
                  </a:cubicBezTo>
                  <a:cubicBezTo>
                    <a:pt x="0" y="174"/>
                    <a:pt x="24" y="193"/>
                    <a:pt x="24" y="193"/>
                  </a:cubicBezTo>
                  <a:cubicBezTo>
                    <a:pt x="15" y="270"/>
                    <a:pt x="15" y="270"/>
                    <a:pt x="15" y="270"/>
                  </a:cubicBezTo>
                  <a:cubicBezTo>
                    <a:pt x="36" y="292"/>
                    <a:pt x="36" y="292"/>
                    <a:pt x="36" y="292"/>
                  </a:cubicBezTo>
                  <a:cubicBezTo>
                    <a:pt x="36" y="292"/>
                    <a:pt x="41" y="321"/>
                    <a:pt x="60" y="325"/>
                  </a:cubicBezTo>
                  <a:cubicBezTo>
                    <a:pt x="79" y="330"/>
                    <a:pt x="94" y="329"/>
                    <a:pt x="106" y="321"/>
                  </a:cubicBezTo>
                  <a:cubicBezTo>
                    <a:pt x="118" y="313"/>
                    <a:pt x="122" y="287"/>
                    <a:pt x="133" y="287"/>
                  </a:cubicBezTo>
                  <a:cubicBezTo>
                    <a:pt x="145" y="286"/>
                    <a:pt x="160" y="293"/>
                    <a:pt x="182" y="290"/>
                  </a:cubicBezTo>
                  <a:cubicBezTo>
                    <a:pt x="204" y="287"/>
                    <a:pt x="230" y="282"/>
                    <a:pt x="243" y="282"/>
                  </a:cubicBezTo>
                  <a:cubicBezTo>
                    <a:pt x="256" y="283"/>
                    <a:pt x="277" y="249"/>
                    <a:pt x="292" y="243"/>
                  </a:cubicBezTo>
                  <a:cubicBezTo>
                    <a:pt x="308" y="238"/>
                    <a:pt x="316" y="218"/>
                    <a:pt x="334" y="213"/>
                  </a:cubicBezTo>
                  <a:cubicBezTo>
                    <a:pt x="352" y="207"/>
                    <a:pt x="397" y="181"/>
                    <a:pt x="397" y="181"/>
                  </a:cubicBezTo>
                  <a:cubicBezTo>
                    <a:pt x="446" y="180"/>
                    <a:pt x="446" y="180"/>
                    <a:pt x="446" y="180"/>
                  </a:cubicBezTo>
                  <a:cubicBezTo>
                    <a:pt x="446" y="180"/>
                    <a:pt x="466" y="135"/>
                    <a:pt x="479" y="125"/>
                  </a:cubicBezTo>
                  <a:cubicBezTo>
                    <a:pt x="480" y="123"/>
                    <a:pt x="483" y="122"/>
                    <a:pt x="487" y="120"/>
                  </a:cubicBezTo>
                  <a:cubicBezTo>
                    <a:pt x="433" y="0"/>
                    <a:pt x="433" y="0"/>
                    <a:pt x="433" y="0"/>
                  </a:cubicBezTo>
                  <a:cubicBezTo>
                    <a:pt x="433" y="0"/>
                    <a:pt x="323" y="13"/>
                    <a:pt x="311" y="13"/>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516" name="Freeform 139"/>
            <p:cNvSpPr>
              <a:spLocks/>
            </p:cNvSpPr>
            <p:nvPr/>
          </p:nvSpPr>
          <p:spPr bwMode="auto">
            <a:xfrm>
              <a:off x="5701904" y="3290887"/>
              <a:ext cx="55959" cy="90488"/>
            </a:xfrm>
            <a:custGeom>
              <a:avLst/>
              <a:gdLst>
                <a:gd name="T0" fmla="*/ 2147483647 w 136"/>
                <a:gd name="T1" fmla="*/ 2147483647 h 228"/>
                <a:gd name="T2" fmla="*/ 2147483647 w 136"/>
                <a:gd name="T3" fmla="*/ 2147483647 h 228"/>
                <a:gd name="T4" fmla="*/ 2147483647 w 136"/>
                <a:gd name="T5" fmla="*/ 2147483647 h 228"/>
                <a:gd name="T6" fmla="*/ 2147483647 w 136"/>
                <a:gd name="T7" fmla="*/ 2147483647 h 228"/>
                <a:gd name="T8" fmla="*/ 2147483647 w 136"/>
                <a:gd name="T9" fmla="*/ 2147483647 h 228"/>
                <a:gd name="T10" fmla="*/ 2147483647 w 136"/>
                <a:gd name="T11" fmla="*/ 2147483647 h 228"/>
                <a:gd name="T12" fmla="*/ 2147483647 w 136"/>
                <a:gd name="T13" fmla="*/ 2147483647 h 228"/>
                <a:gd name="T14" fmla="*/ 2147483647 w 136"/>
                <a:gd name="T15" fmla="*/ 2147483647 h 228"/>
                <a:gd name="T16" fmla="*/ 2147483647 w 136"/>
                <a:gd name="T17" fmla="*/ 2147483647 h 228"/>
                <a:gd name="T18" fmla="*/ 2147483647 w 136"/>
                <a:gd name="T19" fmla="*/ 2147483647 h 228"/>
                <a:gd name="T20" fmla="*/ 2147483647 w 136"/>
                <a:gd name="T21" fmla="*/ 2147483647 h 228"/>
                <a:gd name="T22" fmla="*/ 2147483647 w 136"/>
                <a:gd name="T23" fmla="*/ 2147483647 h 228"/>
                <a:gd name="T24" fmla="*/ 2147483647 w 136"/>
                <a:gd name="T25" fmla="*/ 2147483647 h 22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36"/>
                <a:gd name="T40" fmla="*/ 0 h 228"/>
                <a:gd name="T41" fmla="*/ 136 w 136"/>
                <a:gd name="T42" fmla="*/ 228 h 22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36" h="228">
                  <a:moveTo>
                    <a:pt x="19" y="9"/>
                  </a:moveTo>
                  <a:cubicBezTo>
                    <a:pt x="35" y="0"/>
                    <a:pt x="46" y="7"/>
                    <a:pt x="62" y="29"/>
                  </a:cubicBezTo>
                  <a:cubicBezTo>
                    <a:pt x="78" y="50"/>
                    <a:pt x="91" y="65"/>
                    <a:pt x="91" y="65"/>
                  </a:cubicBezTo>
                  <a:cubicBezTo>
                    <a:pt x="87" y="86"/>
                    <a:pt x="87" y="86"/>
                    <a:pt x="87" y="86"/>
                  </a:cubicBezTo>
                  <a:cubicBezTo>
                    <a:pt x="104" y="82"/>
                    <a:pt x="104" y="82"/>
                    <a:pt x="104" y="82"/>
                  </a:cubicBezTo>
                  <a:cubicBezTo>
                    <a:pt x="105" y="120"/>
                    <a:pt x="105" y="120"/>
                    <a:pt x="105" y="120"/>
                  </a:cubicBezTo>
                  <a:cubicBezTo>
                    <a:pt x="105" y="120"/>
                    <a:pt x="136" y="176"/>
                    <a:pt x="105" y="190"/>
                  </a:cubicBezTo>
                  <a:cubicBezTo>
                    <a:pt x="75" y="204"/>
                    <a:pt x="37" y="228"/>
                    <a:pt x="19" y="194"/>
                  </a:cubicBezTo>
                  <a:cubicBezTo>
                    <a:pt x="1" y="160"/>
                    <a:pt x="0" y="106"/>
                    <a:pt x="10" y="99"/>
                  </a:cubicBezTo>
                  <a:cubicBezTo>
                    <a:pt x="21" y="91"/>
                    <a:pt x="25" y="59"/>
                    <a:pt x="25" y="59"/>
                  </a:cubicBezTo>
                  <a:cubicBezTo>
                    <a:pt x="5" y="32"/>
                    <a:pt x="5" y="32"/>
                    <a:pt x="5" y="32"/>
                  </a:cubicBezTo>
                  <a:cubicBezTo>
                    <a:pt x="18" y="32"/>
                    <a:pt x="18" y="32"/>
                    <a:pt x="18" y="32"/>
                  </a:cubicBezTo>
                  <a:lnTo>
                    <a:pt x="19" y="9"/>
                  </a:ln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517" name="Freeform 140"/>
            <p:cNvSpPr>
              <a:spLocks noEditPoints="1"/>
            </p:cNvSpPr>
            <p:nvPr/>
          </p:nvSpPr>
          <p:spPr bwMode="auto">
            <a:xfrm>
              <a:off x="6444853" y="3103960"/>
              <a:ext cx="203597" cy="311944"/>
            </a:xfrm>
            <a:custGeom>
              <a:avLst/>
              <a:gdLst>
                <a:gd name="T0" fmla="*/ 2147483647 w 487"/>
                <a:gd name="T1" fmla="*/ 2147483647 h 801"/>
                <a:gd name="T2" fmla="*/ 2147483647 w 487"/>
                <a:gd name="T3" fmla="*/ 2147483647 h 801"/>
                <a:gd name="T4" fmla="*/ 2147483647 w 487"/>
                <a:gd name="T5" fmla="*/ 2147483647 h 801"/>
                <a:gd name="T6" fmla="*/ 2147483647 w 487"/>
                <a:gd name="T7" fmla="*/ 2147483647 h 801"/>
                <a:gd name="T8" fmla="*/ 2147483647 w 487"/>
                <a:gd name="T9" fmla="*/ 2147483647 h 801"/>
                <a:gd name="T10" fmla="*/ 2147483647 w 487"/>
                <a:gd name="T11" fmla="*/ 2147483647 h 801"/>
                <a:gd name="T12" fmla="*/ 2147483647 w 487"/>
                <a:gd name="T13" fmla="*/ 2147483647 h 801"/>
                <a:gd name="T14" fmla="*/ 2147483647 w 487"/>
                <a:gd name="T15" fmla="*/ 2147483647 h 801"/>
                <a:gd name="T16" fmla="*/ 2147483647 w 487"/>
                <a:gd name="T17" fmla="*/ 2147483647 h 801"/>
                <a:gd name="T18" fmla="*/ 2147483647 w 487"/>
                <a:gd name="T19" fmla="*/ 2147483647 h 801"/>
                <a:gd name="T20" fmla="*/ 2147483647 w 487"/>
                <a:gd name="T21" fmla="*/ 2147483647 h 801"/>
                <a:gd name="T22" fmla="*/ 2147483647 w 487"/>
                <a:gd name="T23" fmla="*/ 2147483647 h 801"/>
                <a:gd name="T24" fmla="*/ 2147483647 w 487"/>
                <a:gd name="T25" fmla="*/ 2147483647 h 801"/>
                <a:gd name="T26" fmla="*/ 2147483647 w 487"/>
                <a:gd name="T27" fmla="*/ 2147483647 h 801"/>
                <a:gd name="T28" fmla="*/ 2147483647 w 487"/>
                <a:gd name="T29" fmla="*/ 2147483647 h 801"/>
                <a:gd name="T30" fmla="*/ 2147483647 w 487"/>
                <a:gd name="T31" fmla="*/ 2147483647 h 801"/>
                <a:gd name="T32" fmla="*/ 2147483647 w 487"/>
                <a:gd name="T33" fmla="*/ 2147483647 h 801"/>
                <a:gd name="T34" fmla="*/ 2147483647 w 487"/>
                <a:gd name="T35" fmla="*/ 2147483647 h 801"/>
                <a:gd name="T36" fmla="*/ 2147483647 w 487"/>
                <a:gd name="T37" fmla="*/ 2147483647 h 801"/>
                <a:gd name="T38" fmla="*/ 2147483647 w 487"/>
                <a:gd name="T39" fmla="*/ 2147483647 h 801"/>
                <a:gd name="T40" fmla="*/ 2147483647 w 487"/>
                <a:gd name="T41" fmla="*/ 2147483647 h 801"/>
                <a:gd name="T42" fmla="*/ 2147483647 w 487"/>
                <a:gd name="T43" fmla="*/ 2147483647 h 801"/>
                <a:gd name="T44" fmla="*/ 2147483647 w 487"/>
                <a:gd name="T45" fmla="*/ 2147483647 h 801"/>
                <a:gd name="T46" fmla="*/ 2147483647 w 487"/>
                <a:gd name="T47" fmla="*/ 2147483647 h 801"/>
                <a:gd name="T48" fmla="*/ 2147483647 w 487"/>
                <a:gd name="T49" fmla="*/ 2147483647 h 801"/>
                <a:gd name="T50" fmla="*/ 2147483647 w 487"/>
                <a:gd name="T51" fmla="*/ 2147483647 h 801"/>
                <a:gd name="T52" fmla="*/ 2147483647 w 487"/>
                <a:gd name="T53" fmla="*/ 2147483647 h 801"/>
                <a:gd name="T54" fmla="*/ 2147483647 w 487"/>
                <a:gd name="T55" fmla="*/ 2147483647 h 801"/>
                <a:gd name="T56" fmla="*/ 2147483647 w 487"/>
                <a:gd name="T57" fmla="*/ 2147483647 h 801"/>
                <a:gd name="T58" fmla="*/ 2147483647 w 487"/>
                <a:gd name="T59" fmla="*/ 2147483647 h 801"/>
                <a:gd name="T60" fmla="*/ 2147483647 w 487"/>
                <a:gd name="T61" fmla="*/ 2147483647 h 801"/>
                <a:gd name="T62" fmla="*/ 2147483647 w 487"/>
                <a:gd name="T63" fmla="*/ 2147483647 h 801"/>
                <a:gd name="T64" fmla="*/ 2147483647 w 487"/>
                <a:gd name="T65" fmla="*/ 2147483647 h 801"/>
                <a:gd name="T66" fmla="*/ 2147483647 w 487"/>
                <a:gd name="T67" fmla="*/ 2147483647 h 801"/>
                <a:gd name="T68" fmla="*/ 2147483647 w 487"/>
                <a:gd name="T69" fmla="*/ 2147483647 h 801"/>
                <a:gd name="T70" fmla="*/ 2147483647 w 487"/>
                <a:gd name="T71" fmla="*/ 2147483647 h 801"/>
                <a:gd name="T72" fmla="*/ 2147483647 w 487"/>
                <a:gd name="T73" fmla="*/ 2147483647 h 801"/>
                <a:gd name="T74" fmla="*/ 2147483647 w 487"/>
                <a:gd name="T75" fmla="*/ 2147483647 h 801"/>
                <a:gd name="T76" fmla="*/ 2147483647 w 487"/>
                <a:gd name="T77" fmla="*/ 2147483647 h 801"/>
                <a:gd name="T78" fmla="*/ 2147483647 w 487"/>
                <a:gd name="T79" fmla="*/ 2147483647 h 801"/>
                <a:gd name="T80" fmla="*/ 2147483647 w 487"/>
                <a:gd name="T81" fmla="*/ 2147483647 h 801"/>
                <a:gd name="T82" fmla="*/ 2147483647 w 487"/>
                <a:gd name="T83" fmla="*/ 2147483647 h 801"/>
                <a:gd name="T84" fmla="*/ 2147483647 w 487"/>
                <a:gd name="T85" fmla="*/ 2147483647 h 801"/>
                <a:gd name="T86" fmla="*/ 2147483647 w 487"/>
                <a:gd name="T87" fmla="*/ 2147483647 h 801"/>
                <a:gd name="T88" fmla="*/ 2147483647 w 487"/>
                <a:gd name="T89" fmla="*/ 2147483647 h 801"/>
                <a:gd name="T90" fmla="*/ 2147483647 w 487"/>
                <a:gd name="T91" fmla="*/ 2147483647 h 801"/>
                <a:gd name="T92" fmla="*/ 2147483647 w 487"/>
                <a:gd name="T93" fmla="*/ 2147483647 h 801"/>
                <a:gd name="T94" fmla="*/ 2147483647 w 487"/>
                <a:gd name="T95" fmla="*/ 2147483647 h 801"/>
                <a:gd name="T96" fmla="*/ 2147483647 w 487"/>
                <a:gd name="T97" fmla="*/ 2147483647 h 801"/>
                <a:gd name="T98" fmla="*/ 2147483647 w 487"/>
                <a:gd name="T99" fmla="*/ 2147483647 h 801"/>
                <a:gd name="T100" fmla="*/ 2147483647 w 487"/>
                <a:gd name="T101" fmla="*/ 2147483647 h 801"/>
                <a:gd name="T102" fmla="*/ 2147483647 w 487"/>
                <a:gd name="T103" fmla="*/ 2147483647 h 801"/>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87"/>
                <a:gd name="T157" fmla="*/ 0 h 801"/>
                <a:gd name="T158" fmla="*/ 487 w 487"/>
                <a:gd name="T159" fmla="*/ 801 h 801"/>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87" h="801">
                  <a:moveTo>
                    <a:pt x="476" y="763"/>
                  </a:moveTo>
                  <a:cubicBezTo>
                    <a:pt x="472" y="782"/>
                    <a:pt x="472" y="782"/>
                    <a:pt x="472" y="782"/>
                  </a:cubicBezTo>
                  <a:cubicBezTo>
                    <a:pt x="475" y="801"/>
                    <a:pt x="475" y="801"/>
                    <a:pt x="475" y="801"/>
                  </a:cubicBezTo>
                  <a:cubicBezTo>
                    <a:pt x="487" y="791"/>
                    <a:pt x="487" y="791"/>
                    <a:pt x="487" y="791"/>
                  </a:cubicBezTo>
                  <a:cubicBezTo>
                    <a:pt x="487" y="763"/>
                    <a:pt x="487" y="763"/>
                    <a:pt x="487" y="763"/>
                  </a:cubicBezTo>
                  <a:lnTo>
                    <a:pt x="476" y="763"/>
                  </a:lnTo>
                  <a:close/>
                  <a:moveTo>
                    <a:pt x="399" y="785"/>
                  </a:moveTo>
                  <a:cubicBezTo>
                    <a:pt x="410" y="763"/>
                    <a:pt x="410" y="763"/>
                    <a:pt x="410" y="763"/>
                  </a:cubicBezTo>
                  <a:cubicBezTo>
                    <a:pt x="395" y="758"/>
                    <a:pt x="395" y="758"/>
                    <a:pt x="395" y="758"/>
                  </a:cubicBezTo>
                  <a:lnTo>
                    <a:pt x="399" y="785"/>
                  </a:lnTo>
                  <a:close/>
                  <a:moveTo>
                    <a:pt x="175" y="693"/>
                  </a:moveTo>
                  <a:cubicBezTo>
                    <a:pt x="187" y="700"/>
                    <a:pt x="187" y="700"/>
                    <a:pt x="187" y="700"/>
                  </a:cubicBezTo>
                  <a:cubicBezTo>
                    <a:pt x="199" y="682"/>
                    <a:pt x="199" y="682"/>
                    <a:pt x="199" y="682"/>
                  </a:cubicBezTo>
                  <a:cubicBezTo>
                    <a:pt x="182" y="672"/>
                    <a:pt x="182" y="672"/>
                    <a:pt x="182" y="672"/>
                  </a:cubicBezTo>
                  <a:lnTo>
                    <a:pt x="175" y="693"/>
                  </a:lnTo>
                  <a:close/>
                  <a:moveTo>
                    <a:pt x="345" y="372"/>
                  </a:moveTo>
                  <a:cubicBezTo>
                    <a:pt x="370" y="385"/>
                    <a:pt x="370" y="385"/>
                    <a:pt x="370" y="385"/>
                  </a:cubicBezTo>
                  <a:cubicBezTo>
                    <a:pt x="370" y="401"/>
                    <a:pt x="346" y="393"/>
                    <a:pt x="346" y="393"/>
                  </a:cubicBezTo>
                  <a:cubicBezTo>
                    <a:pt x="389" y="427"/>
                    <a:pt x="389" y="427"/>
                    <a:pt x="389" y="427"/>
                  </a:cubicBezTo>
                  <a:cubicBezTo>
                    <a:pt x="391" y="413"/>
                    <a:pt x="391" y="413"/>
                    <a:pt x="391" y="413"/>
                  </a:cubicBezTo>
                  <a:cubicBezTo>
                    <a:pt x="408" y="418"/>
                    <a:pt x="408" y="418"/>
                    <a:pt x="408" y="418"/>
                  </a:cubicBezTo>
                  <a:cubicBezTo>
                    <a:pt x="394" y="395"/>
                    <a:pt x="394" y="395"/>
                    <a:pt x="394" y="395"/>
                  </a:cubicBezTo>
                  <a:cubicBezTo>
                    <a:pt x="394" y="395"/>
                    <a:pt x="391" y="370"/>
                    <a:pt x="379" y="357"/>
                  </a:cubicBezTo>
                  <a:cubicBezTo>
                    <a:pt x="367" y="344"/>
                    <a:pt x="328" y="321"/>
                    <a:pt x="321" y="337"/>
                  </a:cubicBezTo>
                  <a:cubicBezTo>
                    <a:pt x="312" y="357"/>
                    <a:pt x="345" y="372"/>
                    <a:pt x="345" y="372"/>
                  </a:cubicBezTo>
                  <a:close/>
                  <a:moveTo>
                    <a:pt x="318" y="445"/>
                  </a:moveTo>
                  <a:cubicBezTo>
                    <a:pt x="325" y="499"/>
                    <a:pt x="325" y="499"/>
                    <a:pt x="325" y="499"/>
                  </a:cubicBezTo>
                  <a:cubicBezTo>
                    <a:pt x="333" y="449"/>
                    <a:pt x="333" y="449"/>
                    <a:pt x="333" y="449"/>
                  </a:cubicBezTo>
                  <a:cubicBezTo>
                    <a:pt x="316" y="414"/>
                    <a:pt x="316" y="414"/>
                    <a:pt x="316" y="414"/>
                  </a:cubicBezTo>
                  <a:cubicBezTo>
                    <a:pt x="301" y="414"/>
                    <a:pt x="301" y="414"/>
                    <a:pt x="301" y="414"/>
                  </a:cubicBezTo>
                  <a:lnTo>
                    <a:pt x="318" y="445"/>
                  </a:lnTo>
                  <a:close/>
                  <a:moveTo>
                    <a:pt x="337" y="494"/>
                  </a:moveTo>
                  <a:cubicBezTo>
                    <a:pt x="358" y="492"/>
                    <a:pt x="358" y="492"/>
                    <a:pt x="358" y="492"/>
                  </a:cubicBezTo>
                  <a:cubicBezTo>
                    <a:pt x="361" y="475"/>
                    <a:pt x="361" y="475"/>
                    <a:pt x="361" y="475"/>
                  </a:cubicBezTo>
                  <a:cubicBezTo>
                    <a:pt x="343" y="469"/>
                    <a:pt x="343" y="469"/>
                    <a:pt x="343" y="469"/>
                  </a:cubicBezTo>
                  <a:lnTo>
                    <a:pt x="337" y="494"/>
                  </a:lnTo>
                  <a:close/>
                  <a:moveTo>
                    <a:pt x="391" y="441"/>
                  </a:moveTo>
                  <a:cubicBezTo>
                    <a:pt x="372" y="434"/>
                    <a:pt x="372" y="434"/>
                    <a:pt x="372" y="434"/>
                  </a:cubicBezTo>
                  <a:cubicBezTo>
                    <a:pt x="372" y="434"/>
                    <a:pt x="364" y="424"/>
                    <a:pt x="360" y="416"/>
                  </a:cubicBezTo>
                  <a:cubicBezTo>
                    <a:pt x="357" y="408"/>
                    <a:pt x="333" y="413"/>
                    <a:pt x="333" y="413"/>
                  </a:cubicBezTo>
                  <a:cubicBezTo>
                    <a:pt x="336" y="442"/>
                    <a:pt x="336" y="442"/>
                    <a:pt x="336" y="442"/>
                  </a:cubicBezTo>
                  <a:cubicBezTo>
                    <a:pt x="352" y="436"/>
                    <a:pt x="352" y="436"/>
                    <a:pt x="352" y="436"/>
                  </a:cubicBezTo>
                  <a:cubicBezTo>
                    <a:pt x="358" y="452"/>
                    <a:pt x="358" y="452"/>
                    <a:pt x="358" y="452"/>
                  </a:cubicBezTo>
                  <a:cubicBezTo>
                    <a:pt x="391" y="477"/>
                    <a:pt x="391" y="477"/>
                    <a:pt x="391" y="477"/>
                  </a:cubicBezTo>
                  <a:lnTo>
                    <a:pt x="391" y="441"/>
                  </a:lnTo>
                  <a:close/>
                  <a:moveTo>
                    <a:pt x="117" y="403"/>
                  </a:moveTo>
                  <a:cubicBezTo>
                    <a:pt x="107" y="388"/>
                    <a:pt x="107" y="388"/>
                    <a:pt x="107" y="388"/>
                  </a:cubicBezTo>
                  <a:cubicBezTo>
                    <a:pt x="103" y="405"/>
                    <a:pt x="103" y="405"/>
                    <a:pt x="103" y="405"/>
                  </a:cubicBezTo>
                  <a:cubicBezTo>
                    <a:pt x="103" y="405"/>
                    <a:pt x="84" y="421"/>
                    <a:pt x="91" y="436"/>
                  </a:cubicBezTo>
                  <a:cubicBezTo>
                    <a:pt x="98" y="450"/>
                    <a:pt x="115" y="450"/>
                    <a:pt x="105" y="457"/>
                  </a:cubicBezTo>
                  <a:cubicBezTo>
                    <a:pt x="95" y="463"/>
                    <a:pt x="79" y="472"/>
                    <a:pt x="79" y="472"/>
                  </a:cubicBezTo>
                  <a:cubicBezTo>
                    <a:pt x="72" y="490"/>
                    <a:pt x="72" y="490"/>
                    <a:pt x="72" y="490"/>
                  </a:cubicBezTo>
                  <a:cubicBezTo>
                    <a:pt x="57" y="499"/>
                    <a:pt x="57" y="499"/>
                    <a:pt x="57" y="499"/>
                  </a:cubicBezTo>
                  <a:cubicBezTo>
                    <a:pt x="57" y="499"/>
                    <a:pt x="62" y="508"/>
                    <a:pt x="55" y="514"/>
                  </a:cubicBezTo>
                  <a:cubicBezTo>
                    <a:pt x="48" y="521"/>
                    <a:pt x="23" y="532"/>
                    <a:pt x="23" y="532"/>
                  </a:cubicBezTo>
                  <a:cubicBezTo>
                    <a:pt x="23" y="532"/>
                    <a:pt x="0" y="568"/>
                    <a:pt x="11" y="576"/>
                  </a:cubicBezTo>
                  <a:cubicBezTo>
                    <a:pt x="31" y="557"/>
                    <a:pt x="31" y="557"/>
                    <a:pt x="31" y="557"/>
                  </a:cubicBezTo>
                  <a:cubicBezTo>
                    <a:pt x="31" y="557"/>
                    <a:pt x="28" y="542"/>
                    <a:pt x="36" y="542"/>
                  </a:cubicBezTo>
                  <a:cubicBezTo>
                    <a:pt x="45" y="542"/>
                    <a:pt x="55" y="539"/>
                    <a:pt x="62" y="534"/>
                  </a:cubicBezTo>
                  <a:cubicBezTo>
                    <a:pt x="69" y="529"/>
                    <a:pt x="62" y="513"/>
                    <a:pt x="71" y="503"/>
                  </a:cubicBezTo>
                  <a:cubicBezTo>
                    <a:pt x="79" y="493"/>
                    <a:pt x="127" y="478"/>
                    <a:pt x="127" y="467"/>
                  </a:cubicBezTo>
                  <a:cubicBezTo>
                    <a:pt x="127" y="455"/>
                    <a:pt x="117" y="444"/>
                    <a:pt x="115" y="434"/>
                  </a:cubicBezTo>
                  <a:cubicBezTo>
                    <a:pt x="114" y="424"/>
                    <a:pt x="117" y="403"/>
                    <a:pt x="117" y="403"/>
                  </a:cubicBezTo>
                  <a:close/>
                  <a:moveTo>
                    <a:pt x="232" y="684"/>
                  </a:moveTo>
                  <a:cubicBezTo>
                    <a:pt x="257" y="706"/>
                    <a:pt x="257" y="706"/>
                    <a:pt x="257" y="706"/>
                  </a:cubicBezTo>
                  <a:cubicBezTo>
                    <a:pt x="259" y="679"/>
                    <a:pt x="259" y="679"/>
                    <a:pt x="259" y="679"/>
                  </a:cubicBezTo>
                  <a:cubicBezTo>
                    <a:pt x="244" y="668"/>
                    <a:pt x="244" y="668"/>
                    <a:pt x="244" y="668"/>
                  </a:cubicBezTo>
                  <a:lnTo>
                    <a:pt x="232" y="684"/>
                  </a:lnTo>
                  <a:close/>
                  <a:moveTo>
                    <a:pt x="451" y="560"/>
                  </a:moveTo>
                  <a:cubicBezTo>
                    <a:pt x="451" y="560"/>
                    <a:pt x="451" y="529"/>
                    <a:pt x="441" y="524"/>
                  </a:cubicBezTo>
                  <a:cubicBezTo>
                    <a:pt x="430" y="519"/>
                    <a:pt x="405" y="483"/>
                    <a:pt x="396" y="491"/>
                  </a:cubicBezTo>
                  <a:cubicBezTo>
                    <a:pt x="388" y="499"/>
                    <a:pt x="420" y="522"/>
                    <a:pt x="413" y="526"/>
                  </a:cubicBezTo>
                  <a:cubicBezTo>
                    <a:pt x="406" y="529"/>
                    <a:pt x="376" y="532"/>
                    <a:pt x="376" y="532"/>
                  </a:cubicBezTo>
                  <a:cubicBezTo>
                    <a:pt x="376" y="553"/>
                    <a:pt x="376" y="553"/>
                    <a:pt x="376" y="553"/>
                  </a:cubicBezTo>
                  <a:cubicBezTo>
                    <a:pt x="362" y="552"/>
                    <a:pt x="362" y="552"/>
                    <a:pt x="362" y="552"/>
                  </a:cubicBezTo>
                  <a:cubicBezTo>
                    <a:pt x="358" y="567"/>
                    <a:pt x="358" y="567"/>
                    <a:pt x="358" y="567"/>
                  </a:cubicBezTo>
                  <a:cubicBezTo>
                    <a:pt x="341" y="576"/>
                    <a:pt x="341" y="576"/>
                    <a:pt x="341" y="576"/>
                  </a:cubicBezTo>
                  <a:cubicBezTo>
                    <a:pt x="341" y="576"/>
                    <a:pt x="316" y="560"/>
                    <a:pt x="307" y="568"/>
                  </a:cubicBezTo>
                  <a:cubicBezTo>
                    <a:pt x="299" y="576"/>
                    <a:pt x="283" y="604"/>
                    <a:pt x="283" y="604"/>
                  </a:cubicBezTo>
                  <a:cubicBezTo>
                    <a:pt x="283" y="604"/>
                    <a:pt x="273" y="585"/>
                    <a:pt x="268" y="594"/>
                  </a:cubicBezTo>
                  <a:cubicBezTo>
                    <a:pt x="263" y="604"/>
                    <a:pt x="251" y="627"/>
                    <a:pt x="251" y="627"/>
                  </a:cubicBezTo>
                  <a:cubicBezTo>
                    <a:pt x="264" y="640"/>
                    <a:pt x="264" y="640"/>
                    <a:pt x="264" y="640"/>
                  </a:cubicBezTo>
                  <a:cubicBezTo>
                    <a:pt x="278" y="627"/>
                    <a:pt x="278" y="627"/>
                    <a:pt x="278" y="627"/>
                  </a:cubicBezTo>
                  <a:cubicBezTo>
                    <a:pt x="287" y="643"/>
                    <a:pt x="287" y="643"/>
                    <a:pt x="287" y="643"/>
                  </a:cubicBezTo>
                  <a:cubicBezTo>
                    <a:pt x="287" y="643"/>
                    <a:pt x="314" y="621"/>
                    <a:pt x="321" y="621"/>
                  </a:cubicBezTo>
                  <a:cubicBezTo>
                    <a:pt x="328" y="621"/>
                    <a:pt x="350" y="642"/>
                    <a:pt x="350" y="642"/>
                  </a:cubicBezTo>
                  <a:cubicBezTo>
                    <a:pt x="350" y="642"/>
                    <a:pt x="340" y="648"/>
                    <a:pt x="340" y="657"/>
                  </a:cubicBezTo>
                  <a:cubicBezTo>
                    <a:pt x="340" y="665"/>
                    <a:pt x="358" y="701"/>
                    <a:pt x="367" y="704"/>
                  </a:cubicBezTo>
                  <a:cubicBezTo>
                    <a:pt x="376" y="707"/>
                    <a:pt x="400" y="714"/>
                    <a:pt x="400" y="714"/>
                  </a:cubicBezTo>
                  <a:cubicBezTo>
                    <a:pt x="413" y="701"/>
                    <a:pt x="413" y="701"/>
                    <a:pt x="413" y="701"/>
                  </a:cubicBezTo>
                  <a:cubicBezTo>
                    <a:pt x="415" y="717"/>
                    <a:pt x="415" y="717"/>
                    <a:pt x="415" y="717"/>
                  </a:cubicBezTo>
                  <a:cubicBezTo>
                    <a:pt x="429" y="719"/>
                    <a:pt x="429" y="719"/>
                    <a:pt x="429" y="719"/>
                  </a:cubicBezTo>
                  <a:cubicBezTo>
                    <a:pt x="430" y="693"/>
                    <a:pt x="430" y="693"/>
                    <a:pt x="430" y="693"/>
                  </a:cubicBezTo>
                  <a:cubicBezTo>
                    <a:pt x="430" y="693"/>
                    <a:pt x="410" y="671"/>
                    <a:pt x="415" y="658"/>
                  </a:cubicBezTo>
                  <a:cubicBezTo>
                    <a:pt x="420" y="645"/>
                    <a:pt x="427" y="642"/>
                    <a:pt x="427" y="642"/>
                  </a:cubicBezTo>
                  <a:cubicBezTo>
                    <a:pt x="444" y="676"/>
                    <a:pt x="444" y="676"/>
                    <a:pt x="444" y="676"/>
                  </a:cubicBezTo>
                  <a:cubicBezTo>
                    <a:pt x="444" y="676"/>
                    <a:pt x="463" y="650"/>
                    <a:pt x="463" y="634"/>
                  </a:cubicBezTo>
                  <a:cubicBezTo>
                    <a:pt x="463" y="617"/>
                    <a:pt x="451" y="599"/>
                    <a:pt x="451" y="599"/>
                  </a:cubicBezTo>
                  <a:lnTo>
                    <a:pt x="451" y="560"/>
                  </a:lnTo>
                  <a:close/>
                  <a:moveTo>
                    <a:pt x="230" y="258"/>
                  </a:moveTo>
                  <a:cubicBezTo>
                    <a:pt x="248" y="256"/>
                    <a:pt x="255" y="265"/>
                    <a:pt x="259" y="279"/>
                  </a:cubicBezTo>
                  <a:cubicBezTo>
                    <a:pt x="262" y="291"/>
                    <a:pt x="272" y="303"/>
                    <a:pt x="286" y="309"/>
                  </a:cubicBezTo>
                  <a:cubicBezTo>
                    <a:pt x="311" y="322"/>
                    <a:pt x="313" y="261"/>
                    <a:pt x="282" y="264"/>
                  </a:cubicBezTo>
                  <a:cubicBezTo>
                    <a:pt x="281" y="258"/>
                    <a:pt x="286" y="256"/>
                    <a:pt x="288" y="251"/>
                  </a:cubicBezTo>
                  <a:cubicBezTo>
                    <a:pt x="276" y="250"/>
                    <a:pt x="272" y="236"/>
                    <a:pt x="259" y="240"/>
                  </a:cubicBezTo>
                  <a:cubicBezTo>
                    <a:pt x="251" y="257"/>
                    <a:pt x="236" y="236"/>
                    <a:pt x="224" y="236"/>
                  </a:cubicBezTo>
                  <a:cubicBezTo>
                    <a:pt x="208" y="235"/>
                    <a:pt x="201" y="259"/>
                    <a:pt x="188" y="239"/>
                  </a:cubicBezTo>
                  <a:cubicBezTo>
                    <a:pt x="181" y="228"/>
                    <a:pt x="184" y="213"/>
                    <a:pt x="184" y="201"/>
                  </a:cubicBezTo>
                  <a:cubicBezTo>
                    <a:pt x="184" y="189"/>
                    <a:pt x="180" y="170"/>
                    <a:pt x="185" y="159"/>
                  </a:cubicBezTo>
                  <a:cubicBezTo>
                    <a:pt x="192" y="143"/>
                    <a:pt x="203" y="148"/>
                    <a:pt x="202" y="128"/>
                  </a:cubicBezTo>
                  <a:cubicBezTo>
                    <a:pt x="202" y="114"/>
                    <a:pt x="191" y="105"/>
                    <a:pt x="193" y="93"/>
                  </a:cubicBezTo>
                  <a:cubicBezTo>
                    <a:pt x="194" y="80"/>
                    <a:pt x="202" y="64"/>
                    <a:pt x="198" y="50"/>
                  </a:cubicBezTo>
                  <a:cubicBezTo>
                    <a:pt x="195" y="44"/>
                    <a:pt x="188" y="41"/>
                    <a:pt x="185" y="35"/>
                  </a:cubicBezTo>
                  <a:cubicBezTo>
                    <a:pt x="182" y="29"/>
                    <a:pt x="185" y="22"/>
                    <a:pt x="184" y="16"/>
                  </a:cubicBezTo>
                  <a:cubicBezTo>
                    <a:pt x="183" y="11"/>
                    <a:pt x="181" y="0"/>
                    <a:pt x="172" y="0"/>
                  </a:cubicBezTo>
                  <a:cubicBezTo>
                    <a:pt x="167" y="1"/>
                    <a:pt x="165" y="9"/>
                    <a:pt x="162" y="12"/>
                  </a:cubicBezTo>
                  <a:cubicBezTo>
                    <a:pt x="145" y="26"/>
                    <a:pt x="142" y="9"/>
                    <a:pt x="126" y="10"/>
                  </a:cubicBezTo>
                  <a:cubicBezTo>
                    <a:pt x="117" y="13"/>
                    <a:pt x="117" y="13"/>
                    <a:pt x="117" y="13"/>
                  </a:cubicBezTo>
                  <a:cubicBezTo>
                    <a:pt x="114" y="20"/>
                    <a:pt x="117" y="27"/>
                    <a:pt x="115" y="34"/>
                  </a:cubicBezTo>
                  <a:cubicBezTo>
                    <a:pt x="113" y="41"/>
                    <a:pt x="104" y="47"/>
                    <a:pt x="100" y="53"/>
                  </a:cubicBezTo>
                  <a:cubicBezTo>
                    <a:pt x="92" y="65"/>
                    <a:pt x="94" y="57"/>
                    <a:pt x="101" y="69"/>
                  </a:cubicBezTo>
                  <a:cubicBezTo>
                    <a:pt x="104" y="74"/>
                    <a:pt x="108" y="83"/>
                    <a:pt x="110" y="89"/>
                  </a:cubicBezTo>
                  <a:cubicBezTo>
                    <a:pt x="112" y="95"/>
                    <a:pt x="113" y="102"/>
                    <a:pt x="112" y="109"/>
                  </a:cubicBezTo>
                  <a:cubicBezTo>
                    <a:pt x="111" y="116"/>
                    <a:pt x="103" y="122"/>
                    <a:pt x="103" y="127"/>
                  </a:cubicBezTo>
                  <a:cubicBezTo>
                    <a:pt x="103" y="135"/>
                    <a:pt x="114" y="137"/>
                    <a:pt x="110" y="145"/>
                  </a:cubicBezTo>
                  <a:cubicBezTo>
                    <a:pt x="108" y="150"/>
                    <a:pt x="96" y="153"/>
                    <a:pt x="92" y="152"/>
                  </a:cubicBezTo>
                  <a:cubicBezTo>
                    <a:pt x="92" y="146"/>
                    <a:pt x="90" y="140"/>
                    <a:pt x="85" y="138"/>
                  </a:cubicBezTo>
                  <a:cubicBezTo>
                    <a:pt x="84" y="161"/>
                    <a:pt x="87" y="175"/>
                    <a:pt x="103" y="194"/>
                  </a:cubicBezTo>
                  <a:cubicBezTo>
                    <a:pt x="115" y="207"/>
                    <a:pt x="127" y="217"/>
                    <a:pt x="135" y="233"/>
                  </a:cubicBezTo>
                  <a:cubicBezTo>
                    <a:pt x="140" y="245"/>
                    <a:pt x="156" y="275"/>
                    <a:pt x="171" y="274"/>
                  </a:cubicBezTo>
                  <a:cubicBezTo>
                    <a:pt x="181" y="273"/>
                    <a:pt x="185" y="260"/>
                    <a:pt x="196" y="259"/>
                  </a:cubicBezTo>
                  <a:cubicBezTo>
                    <a:pt x="207" y="258"/>
                    <a:pt x="212" y="268"/>
                    <a:pt x="219" y="274"/>
                  </a:cubicBezTo>
                  <a:cubicBezTo>
                    <a:pt x="241" y="293"/>
                    <a:pt x="240" y="275"/>
                    <a:pt x="230" y="258"/>
                  </a:cubicBezTo>
                  <a:close/>
                  <a:moveTo>
                    <a:pt x="182" y="288"/>
                  </a:moveTo>
                  <a:cubicBezTo>
                    <a:pt x="175" y="282"/>
                    <a:pt x="146" y="285"/>
                    <a:pt x="146" y="285"/>
                  </a:cubicBezTo>
                  <a:cubicBezTo>
                    <a:pt x="167" y="313"/>
                    <a:pt x="167" y="313"/>
                    <a:pt x="167" y="313"/>
                  </a:cubicBezTo>
                  <a:cubicBezTo>
                    <a:pt x="180" y="357"/>
                    <a:pt x="180" y="357"/>
                    <a:pt x="180" y="357"/>
                  </a:cubicBezTo>
                  <a:cubicBezTo>
                    <a:pt x="180" y="357"/>
                    <a:pt x="192" y="347"/>
                    <a:pt x="197" y="339"/>
                  </a:cubicBezTo>
                  <a:cubicBezTo>
                    <a:pt x="203" y="331"/>
                    <a:pt x="191" y="315"/>
                    <a:pt x="191" y="315"/>
                  </a:cubicBezTo>
                  <a:cubicBezTo>
                    <a:pt x="191" y="315"/>
                    <a:pt x="189" y="295"/>
                    <a:pt x="182" y="288"/>
                  </a:cubicBezTo>
                  <a:close/>
                  <a:moveTo>
                    <a:pt x="232" y="434"/>
                  </a:moveTo>
                  <a:cubicBezTo>
                    <a:pt x="237" y="444"/>
                    <a:pt x="245" y="454"/>
                    <a:pt x="245" y="454"/>
                  </a:cubicBezTo>
                  <a:cubicBezTo>
                    <a:pt x="245" y="454"/>
                    <a:pt x="261" y="437"/>
                    <a:pt x="266" y="441"/>
                  </a:cubicBezTo>
                  <a:cubicBezTo>
                    <a:pt x="271" y="444"/>
                    <a:pt x="271" y="463"/>
                    <a:pt x="271" y="463"/>
                  </a:cubicBezTo>
                  <a:cubicBezTo>
                    <a:pt x="280" y="472"/>
                    <a:pt x="280" y="472"/>
                    <a:pt x="280" y="472"/>
                  </a:cubicBezTo>
                  <a:cubicBezTo>
                    <a:pt x="280" y="472"/>
                    <a:pt x="257" y="506"/>
                    <a:pt x="257" y="513"/>
                  </a:cubicBezTo>
                  <a:cubicBezTo>
                    <a:pt x="257" y="519"/>
                    <a:pt x="257" y="539"/>
                    <a:pt x="273" y="535"/>
                  </a:cubicBezTo>
                  <a:cubicBezTo>
                    <a:pt x="288" y="532"/>
                    <a:pt x="311" y="527"/>
                    <a:pt x="302" y="513"/>
                  </a:cubicBezTo>
                  <a:cubicBezTo>
                    <a:pt x="293" y="498"/>
                    <a:pt x="292" y="486"/>
                    <a:pt x="300" y="463"/>
                  </a:cubicBezTo>
                  <a:cubicBezTo>
                    <a:pt x="309" y="441"/>
                    <a:pt x="302" y="424"/>
                    <a:pt x="295" y="431"/>
                  </a:cubicBezTo>
                  <a:cubicBezTo>
                    <a:pt x="288" y="437"/>
                    <a:pt x="275" y="445"/>
                    <a:pt x="275" y="437"/>
                  </a:cubicBezTo>
                  <a:cubicBezTo>
                    <a:pt x="275" y="429"/>
                    <a:pt x="295" y="398"/>
                    <a:pt x="283" y="395"/>
                  </a:cubicBezTo>
                  <a:cubicBezTo>
                    <a:pt x="271" y="391"/>
                    <a:pt x="249" y="378"/>
                    <a:pt x="249" y="378"/>
                  </a:cubicBezTo>
                  <a:cubicBezTo>
                    <a:pt x="249" y="378"/>
                    <a:pt x="228" y="373"/>
                    <a:pt x="227" y="380"/>
                  </a:cubicBezTo>
                  <a:cubicBezTo>
                    <a:pt x="225" y="387"/>
                    <a:pt x="239" y="398"/>
                    <a:pt x="239" y="398"/>
                  </a:cubicBezTo>
                  <a:cubicBezTo>
                    <a:pt x="239" y="398"/>
                    <a:pt x="227" y="424"/>
                    <a:pt x="232" y="434"/>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518" name="Freeform 141"/>
            <p:cNvSpPr>
              <a:spLocks/>
            </p:cNvSpPr>
            <p:nvPr/>
          </p:nvSpPr>
          <p:spPr bwMode="auto">
            <a:xfrm>
              <a:off x="6454379" y="2964656"/>
              <a:ext cx="35719" cy="71438"/>
            </a:xfrm>
            <a:custGeom>
              <a:avLst/>
              <a:gdLst>
                <a:gd name="T0" fmla="*/ 2147483647 w 85"/>
                <a:gd name="T1" fmla="*/ 2147483647 h 181"/>
                <a:gd name="T2" fmla="*/ 2147483647 w 85"/>
                <a:gd name="T3" fmla="*/ 2147483647 h 181"/>
                <a:gd name="T4" fmla="*/ 2147483647 w 85"/>
                <a:gd name="T5" fmla="*/ 2147483647 h 181"/>
                <a:gd name="T6" fmla="*/ 2147483647 w 85"/>
                <a:gd name="T7" fmla="*/ 2147483647 h 181"/>
                <a:gd name="T8" fmla="*/ 2147483647 w 85"/>
                <a:gd name="T9" fmla="*/ 2147483647 h 181"/>
                <a:gd name="T10" fmla="*/ 2147483647 w 85"/>
                <a:gd name="T11" fmla="*/ 2147483647 h 181"/>
                <a:gd name="T12" fmla="*/ 2147483647 w 85"/>
                <a:gd name="T13" fmla="*/ 0 h 181"/>
                <a:gd name="T14" fmla="*/ 2147483647 w 85"/>
                <a:gd name="T15" fmla="*/ 2147483647 h 181"/>
                <a:gd name="T16" fmla="*/ 2147483647 w 85"/>
                <a:gd name="T17" fmla="*/ 2147483647 h 181"/>
                <a:gd name="T18" fmla="*/ 2147483647 w 85"/>
                <a:gd name="T19" fmla="*/ 2147483647 h 181"/>
                <a:gd name="T20" fmla="*/ 2147483647 w 85"/>
                <a:gd name="T21" fmla="*/ 2147483647 h 18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5"/>
                <a:gd name="T34" fmla="*/ 0 h 181"/>
                <a:gd name="T35" fmla="*/ 85 w 85"/>
                <a:gd name="T36" fmla="*/ 181 h 18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5" h="181">
                  <a:moveTo>
                    <a:pt x="62" y="181"/>
                  </a:moveTo>
                  <a:cubicBezTo>
                    <a:pt x="62" y="148"/>
                    <a:pt x="62" y="148"/>
                    <a:pt x="62" y="148"/>
                  </a:cubicBezTo>
                  <a:cubicBezTo>
                    <a:pt x="62" y="148"/>
                    <a:pt x="75" y="139"/>
                    <a:pt x="75" y="118"/>
                  </a:cubicBezTo>
                  <a:cubicBezTo>
                    <a:pt x="75" y="97"/>
                    <a:pt x="75" y="68"/>
                    <a:pt x="75" y="68"/>
                  </a:cubicBezTo>
                  <a:cubicBezTo>
                    <a:pt x="75" y="68"/>
                    <a:pt x="85" y="55"/>
                    <a:pt x="84" y="43"/>
                  </a:cubicBezTo>
                  <a:cubicBezTo>
                    <a:pt x="83" y="31"/>
                    <a:pt x="85" y="17"/>
                    <a:pt x="85" y="17"/>
                  </a:cubicBezTo>
                  <a:cubicBezTo>
                    <a:pt x="56" y="0"/>
                    <a:pt x="56" y="0"/>
                    <a:pt x="56" y="0"/>
                  </a:cubicBezTo>
                  <a:cubicBezTo>
                    <a:pt x="39" y="20"/>
                    <a:pt x="39" y="20"/>
                    <a:pt x="39" y="20"/>
                  </a:cubicBezTo>
                  <a:cubicBezTo>
                    <a:pt x="39" y="20"/>
                    <a:pt x="0" y="102"/>
                    <a:pt x="8" y="114"/>
                  </a:cubicBezTo>
                  <a:cubicBezTo>
                    <a:pt x="16" y="126"/>
                    <a:pt x="34" y="147"/>
                    <a:pt x="34" y="147"/>
                  </a:cubicBezTo>
                  <a:cubicBezTo>
                    <a:pt x="34" y="147"/>
                    <a:pt x="47" y="181"/>
                    <a:pt x="62" y="181"/>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519" name="Freeform 142"/>
            <p:cNvSpPr>
              <a:spLocks/>
            </p:cNvSpPr>
            <p:nvPr/>
          </p:nvSpPr>
          <p:spPr bwMode="auto">
            <a:xfrm>
              <a:off x="6107906" y="3355182"/>
              <a:ext cx="86916" cy="113110"/>
            </a:xfrm>
            <a:custGeom>
              <a:avLst/>
              <a:gdLst>
                <a:gd name="T0" fmla="*/ 2147483647 w 207"/>
                <a:gd name="T1" fmla="*/ 2147483647 h 293"/>
                <a:gd name="T2" fmla="*/ 2147483647 w 207"/>
                <a:gd name="T3" fmla="*/ 2147483647 h 293"/>
                <a:gd name="T4" fmla="*/ 2147483647 w 207"/>
                <a:gd name="T5" fmla="*/ 2147483647 h 293"/>
                <a:gd name="T6" fmla="*/ 2147483647 w 207"/>
                <a:gd name="T7" fmla="*/ 2147483647 h 293"/>
                <a:gd name="T8" fmla="*/ 2147483647 w 207"/>
                <a:gd name="T9" fmla="*/ 2147483647 h 293"/>
                <a:gd name="T10" fmla="*/ 2147483647 w 207"/>
                <a:gd name="T11" fmla="*/ 2147483647 h 293"/>
                <a:gd name="T12" fmla="*/ 2147483647 w 207"/>
                <a:gd name="T13" fmla="*/ 2147483647 h 293"/>
                <a:gd name="T14" fmla="*/ 2147483647 w 207"/>
                <a:gd name="T15" fmla="*/ 2147483647 h 293"/>
                <a:gd name="T16" fmla="*/ 2147483647 w 207"/>
                <a:gd name="T17" fmla="*/ 2147483647 h 293"/>
                <a:gd name="T18" fmla="*/ 2147483647 w 207"/>
                <a:gd name="T19" fmla="*/ 2147483647 h 293"/>
                <a:gd name="T20" fmla="*/ 2147483647 w 207"/>
                <a:gd name="T21" fmla="*/ 2147483647 h 293"/>
                <a:gd name="T22" fmla="*/ 2147483647 w 207"/>
                <a:gd name="T23" fmla="*/ 2147483647 h 293"/>
                <a:gd name="T24" fmla="*/ 2147483647 w 207"/>
                <a:gd name="T25" fmla="*/ 2147483647 h 293"/>
                <a:gd name="T26" fmla="*/ 2147483647 w 207"/>
                <a:gd name="T27" fmla="*/ 2147483647 h 293"/>
                <a:gd name="T28" fmla="*/ 2147483647 w 207"/>
                <a:gd name="T29" fmla="*/ 2147483647 h 293"/>
                <a:gd name="T30" fmla="*/ 2147483647 w 207"/>
                <a:gd name="T31" fmla="*/ 2147483647 h 293"/>
                <a:gd name="T32" fmla="*/ 2147483647 w 207"/>
                <a:gd name="T33" fmla="*/ 2147483647 h 293"/>
                <a:gd name="T34" fmla="*/ 2147483647 w 207"/>
                <a:gd name="T35" fmla="*/ 2147483647 h 293"/>
                <a:gd name="T36" fmla="*/ 2147483647 w 207"/>
                <a:gd name="T37" fmla="*/ 2147483647 h 293"/>
                <a:gd name="T38" fmla="*/ 2147483647 w 207"/>
                <a:gd name="T39" fmla="*/ 2147483647 h 293"/>
                <a:gd name="T40" fmla="*/ 2147483647 w 207"/>
                <a:gd name="T41" fmla="*/ 2147483647 h 293"/>
                <a:gd name="T42" fmla="*/ 2147483647 w 207"/>
                <a:gd name="T43" fmla="*/ 2147483647 h 293"/>
                <a:gd name="T44" fmla="*/ 2147483647 w 207"/>
                <a:gd name="T45" fmla="*/ 2147483647 h 293"/>
                <a:gd name="T46" fmla="*/ 2147483647 w 207"/>
                <a:gd name="T47" fmla="*/ 2147483647 h 293"/>
                <a:gd name="T48" fmla="*/ 2147483647 w 207"/>
                <a:gd name="T49" fmla="*/ 2147483647 h 293"/>
                <a:gd name="T50" fmla="*/ 2147483647 w 207"/>
                <a:gd name="T51" fmla="*/ 2147483647 h 293"/>
                <a:gd name="T52" fmla="*/ 2147483647 w 207"/>
                <a:gd name="T53" fmla="*/ 2147483647 h 293"/>
                <a:gd name="T54" fmla="*/ 0 w 207"/>
                <a:gd name="T55" fmla="*/ 2147483647 h 293"/>
                <a:gd name="T56" fmla="*/ 2147483647 w 207"/>
                <a:gd name="T57" fmla="*/ 2147483647 h 293"/>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07"/>
                <a:gd name="T88" fmla="*/ 0 h 293"/>
                <a:gd name="T89" fmla="*/ 207 w 207"/>
                <a:gd name="T90" fmla="*/ 293 h 293"/>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07" h="293">
                  <a:moveTo>
                    <a:pt x="1" y="30"/>
                  </a:moveTo>
                  <a:cubicBezTo>
                    <a:pt x="6" y="91"/>
                    <a:pt x="6" y="91"/>
                    <a:pt x="6" y="91"/>
                  </a:cubicBezTo>
                  <a:cubicBezTo>
                    <a:pt x="6" y="91"/>
                    <a:pt x="38" y="79"/>
                    <a:pt x="38" y="99"/>
                  </a:cubicBezTo>
                  <a:cubicBezTo>
                    <a:pt x="37" y="119"/>
                    <a:pt x="28" y="141"/>
                    <a:pt x="39" y="153"/>
                  </a:cubicBezTo>
                  <a:cubicBezTo>
                    <a:pt x="50" y="166"/>
                    <a:pt x="62" y="153"/>
                    <a:pt x="62" y="153"/>
                  </a:cubicBezTo>
                  <a:cubicBezTo>
                    <a:pt x="62" y="153"/>
                    <a:pt x="55" y="194"/>
                    <a:pt x="65" y="203"/>
                  </a:cubicBezTo>
                  <a:cubicBezTo>
                    <a:pt x="75" y="212"/>
                    <a:pt x="114" y="236"/>
                    <a:pt x="114" y="236"/>
                  </a:cubicBezTo>
                  <a:cubicBezTo>
                    <a:pt x="114" y="236"/>
                    <a:pt x="116" y="256"/>
                    <a:pt x="121" y="258"/>
                  </a:cubicBezTo>
                  <a:cubicBezTo>
                    <a:pt x="126" y="259"/>
                    <a:pt x="153" y="271"/>
                    <a:pt x="153" y="271"/>
                  </a:cubicBezTo>
                  <a:cubicBezTo>
                    <a:pt x="169" y="293"/>
                    <a:pt x="169" y="293"/>
                    <a:pt x="169" y="293"/>
                  </a:cubicBezTo>
                  <a:cubicBezTo>
                    <a:pt x="202" y="290"/>
                    <a:pt x="202" y="290"/>
                    <a:pt x="202" y="290"/>
                  </a:cubicBezTo>
                  <a:cubicBezTo>
                    <a:pt x="202" y="290"/>
                    <a:pt x="207" y="270"/>
                    <a:pt x="205" y="252"/>
                  </a:cubicBezTo>
                  <a:cubicBezTo>
                    <a:pt x="203" y="235"/>
                    <a:pt x="173" y="215"/>
                    <a:pt x="172" y="210"/>
                  </a:cubicBezTo>
                  <a:cubicBezTo>
                    <a:pt x="171" y="205"/>
                    <a:pt x="177" y="193"/>
                    <a:pt x="170" y="184"/>
                  </a:cubicBezTo>
                  <a:cubicBezTo>
                    <a:pt x="162" y="175"/>
                    <a:pt x="168" y="173"/>
                    <a:pt x="168" y="160"/>
                  </a:cubicBezTo>
                  <a:cubicBezTo>
                    <a:pt x="169" y="148"/>
                    <a:pt x="172" y="109"/>
                    <a:pt x="167" y="87"/>
                  </a:cubicBezTo>
                  <a:cubicBezTo>
                    <a:pt x="163" y="65"/>
                    <a:pt x="121" y="50"/>
                    <a:pt x="115" y="41"/>
                  </a:cubicBezTo>
                  <a:cubicBezTo>
                    <a:pt x="113" y="38"/>
                    <a:pt x="108" y="34"/>
                    <a:pt x="103" y="31"/>
                  </a:cubicBezTo>
                  <a:cubicBezTo>
                    <a:pt x="100" y="39"/>
                    <a:pt x="95" y="50"/>
                    <a:pt x="91" y="55"/>
                  </a:cubicBezTo>
                  <a:cubicBezTo>
                    <a:pt x="85" y="63"/>
                    <a:pt x="83" y="46"/>
                    <a:pt x="72" y="47"/>
                  </a:cubicBezTo>
                  <a:cubicBezTo>
                    <a:pt x="61" y="48"/>
                    <a:pt x="62" y="58"/>
                    <a:pt x="49" y="54"/>
                  </a:cubicBezTo>
                  <a:cubicBezTo>
                    <a:pt x="36" y="50"/>
                    <a:pt x="52" y="38"/>
                    <a:pt x="52" y="32"/>
                  </a:cubicBezTo>
                  <a:cubicBezTo>
                    <a:pt x="52" y="26"/>
                    <a:pt x="45" y="28"/>
                    <a:pt x="45" y="28"/>
                  </a:cubicBezTo>
                  <a:cubicBezTo>
                    <a:pt x="45" y="28"/>
                    <a:pt x="46" y="20"/>
                    <a:pt x="39" y="16"/>
                  </a:cubicBezTo>
                  <a:cubicBezTo>
                    <a:pt x="32" y="12"/>
                    <a:pt x="21" y="12"/>
                    <a:pt x="21" y="12"/>
                  </a:cubicBezTo>
                  <a:cubicBezTo>
                    <a:pt x="21" y="12"/>
                    <a:pt x="19" y="0"/>
                    <a:pt x="12" y="1"/>
                  </a:cubicBezTo>
                  <a:cubicBezTo>
                    <a:pt x="5" y="2"/>
                    <a:pt x="6" y="8"/>
                    <a:pt x="7" y="17"/>
                  </a:cubicBezTo>
                  <a:cubicBezTo>
                    <a:pt x="7" y="21"/>
                    <a:pt x="4" y="25"/>
                    <a:pt x="0" y="29"/>
                  </a:cubicBezTo>
                  <a:cubicBezTo>
                    <a:pt x="1" y="29"/>
                    <a:pt x="1" y="30"/>
                    <a:pt x="1" y="30"/>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520" name="Freeform 143"/>
            <p:cNvSpPr>
              <a:spLocks/>
            </p:cNvSpPr>
            <p:nvPr/>
          </p:nvSpPr>
          <p:spPr bwMode="auto">
            <a:xfrm>
              <a:off x="6147197" y="3192066"/>
              <a:ext cx="103584" cy="85725"/>
            </a:xfrm>
            <a:custGeom>
              <a:avLst/>
              <a:gdLst>
                <a:gd name="T0" fmla="*/ 2147483647 w 252"/>
                <a:gd name="T1" fmla="*/ 0 h 224"/>
                <a:gd name="T2" fmla="*/ 2147483647 w 252"/>
                <a:gd name="T3" fmla="*/ 2147483647 h 224"/>
                <a:gd name="T4" fmla="*/ 2147483647 w 252"/>
                <a:gd name="T5" fmla="*/ 0 h 224"/>
                <a:gd name="T6" fmla="*/ 2147483647 w 252"/>
                <a:gd name="T7" fmla="*/ 2147483647 h 224"/>
                <a:gd name="T8" fmla="*/ 2147483647 w 252"/>
                <a:gd name="T9" fmla="*/ 2147483647 h 224"/>
                <a:gd name="T10" fmla="*/ 2147483647 w 252"/>
                <a:gd name="T11" fmla="*/ 2147483647 h 224"/>
                <a:gd name="T12" fmla="*/ 2147483647 w 252"/>
                <a:gd name="T13" fmla="*/ 2147483647 h 224"/>
                <a:gd name="T14" fmla="*/ 2147483647 w 252"/>
                <a:gd name="T15" fmla="*/ 2147483647 h 224"/>
                <a:gd name="T16" fmla="*/ 2147483647 w 252"/>
                <a:gd name="T17" fmla="*/ 2147483647 h 224"/>
                <a:gd name="T18" fmla="*/ 2147483647 w 252"/>
                <a:gd name="T19" fmla="*/ 2147483647 h 224"/>
                <a:gd name="T20" fmla="*/ 2147483647 w 252"/>
                <a:gd name="T21" fmla="*/ 2147483647 h 224"/>
                <a:gd name="T22" fmla="*/ 2147483647 w 252"/>
                <a:gd name="T23" fmla="*/ 2147483647 h 224"/>
                <a:gd name="T24" fmla="*/ 2147483647 w 252"/>
                <a:gd name="T25" fmla="*/ 2147483647 h 224"/>
                <a:gd name="T26" fmla="*/ 2147483647 w 252"/>
                <a:gd name="T27" fmla="*/ 2147483647 h 224"/>
                <a:gd name="T28" fmla="*/ 0 w 252"/>
                <a:gd name="T29" fmla="*/ 2147483647 h 224"/>
                <a:gd name="T30" fmla="*/ 2147483647 w 252"/>
                <a:gd name="T31" fmla="*/ 2147483647 h 224"/>
                <a:gd name="T32" fmla="*/ 2147483647 w 252"/>
                <a:gd name="T33" fmla="*/ 2147483647 h 224"/>
                <a:gd name="T34" fmla="*/ 2147483647 w 252"/>
                <a:gd name="T35" fmla="*/ 2147483647 h 224"/>
                <a:gd name="T36" fmla="*/ 2147483647 w 252"/>
                <a:gd name="T37" fmla="*/ 2147483647 h 224"/>
                <a:gd name="T38" fmla="*/ 2147483647 w 252"/>
                <a:gd name="T39" fmla="*/ 2147483647 h 224"/>
                <a:gd name="T40" fmla="*/ 2147483647 w 252"/>
                <a:gd name="T41" fmla="*/ 2147483647 h 224"/>
                <a:gd name="T42" fmla="*/ 2147483647 w 252"/>
                <a:gd name="T43" fmla="*/ 2147483647 h 224"/>
                <a:gd name="T44" fmla="*/ 2147483647 w 252"/>
                <a:gd name="T45" fmla="*/ 2147483647 h 224"/>
                <a:gd name="T46" fmla="*/ 2147483647 w 252"/>
                <a:gd name="T47" fmla="*/ 2147483647 h 224"/>
                <a:gd name="T48" fmla="*/ 2147483647 w 252"/>
                <a:gd name="T49" fmla="*/ 2147483647 h 224"/>
                <a:gd name="T50" fmla="*/ 2147483647 w 252"/>
                <a:gd name="T51" fmla="*/ 2147483647 h 224"/>
                <a:gd name="T52" fmla="*/ 2147483647 w 252"/>
                <a:gd name="T53" fmla="*/ 2147483647 h 224"/>
                <a:gd name="T54" fmla="*/ 2147483647 w 252"/>
                <a:gd name="T55" fmla="*/ 2147483647 h 224"/>
                <a:gd name="T56" fmla="*/ 2147483647 w 252"/>
                <a:gd name="T57" fmla="*/ 2147483647 h 224"/>
                <a:gd name="T58" fmla="*/ 2147483647 w 252"/>
                <a:gd name="T59" fmla="*/ 2147483647 h 224"/>
                <a:gd name="T60" fmla="*/ 2147483647 w 252"/>
                <a:gd name="T61" fmla="*/ 2147483647 h 224"/>
                <a:gd name="T62" fmla="*/ 2147483647 w 252"/>
                <a:gd name="T63" fmla="*/ 2147483647 h 224"/>
                <a:gd name="T64" fmla="*/ 2147483647 w 252"/>
                <a:gd name="T65" fmla="*/ 2147483647 h 224"/>
                <a:gd name="T66" fmla="*/ 2147483647 w 252"/>
                <a:gd name="T67" fmla="*/ 2147483647 h 224"/>
                <a:gd name="T68" fmla="*/ 2147483647 w 252"/>
                <a:gd name="T69" fmla="*/ 2147483647 h 224"/>
                <a:gd name="T70" fmla="*/ 2147483647 w 252"/>
                <a:gd name="T71" fmla="*/ 2147483647 h 224"/>
                <a:gd name="T72" fmla="*/ 2147483647 w 252"/>
                <a:gd name="T73" fmla="*/ 2147483647 h 224"/>
                <a:gd name="T74" fmla="*/ 2147483647 w 252"/>
                <a:gd name="T75" fmla="*/ 2147483647 h 224"/>
                <a:gd name="T76" fmla="*/ 2147483647 w 252"/>
                <a:gd name="T77" fmla="*/ 2147483647 h 224"/>
                <a:gd name="T78" fmla="*/ 2147483647 w 252"/>
                <a:gd name="T79" fmla="*/ 2147483647 h 224"/>
                <a:gd name="T80" fmla="*/ 2147483647 w 252"/>
                <a:gd name="T81" fmla="*/ 2147483647 h 224"/>
                <a:gd name="T82" fmla="*/ 2147483647 w 252"/>
                <a:gd name="T83" fmla="*/ 2147483647 h 224"/>
                <a:gd name="T84" fmla="*/ 2147483647 w 252"/>
                <a:gd name="T85" fmla="*/ 2147483647 h 224"/>
                <a:gd name="T86" fmla="*/ 2147483647 w 252"/>
                <a:gd name="T87" fmla="*/ 2147483647 h 224"/>
                <a:gd name="T88" fmla="*/ 2147483647 w 252"/>
                <a:gd name="T89" fmla="*/ 2147483647 h 224"/>
                <a:gd name="T90" fmla="*/ 2147483647 w 252"/>
                <a:gd name="T91" fmla="*/ 0 h 22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52"/>
                <a:gd name="T139" fmla="*/ 0 h 224"/>
                <a:gd name="T140" fmla="*/ 252 w 252"/>
                <a:gd name="T141" fmla="*/ 224 h 22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52" h="224">
                  <a:moveTo>
                    <a:pt x="214" y="0"/>
                  </a:moveTo>
                  <a:cubicBezTo>
                    <a:pt x="206" y="9"/>
                    <a:pt x="206" y="9"/>
                    <a:pt x="206" y="9"/>
                  </a:cubicBezTo>
                  <a:cubicBezTo>
                    <a:pt x="184" y="0"/>
                    <a:pt x="184" y="0"/>
                    <a:pt x="184" y="0"/>
                  </a:cubicBezTo>
                  <a:cubicBezTo>
                    <a:pt x="175" y="8"/>
                    <a:pt x="175" y="8"/>
                    <a:pt x="175" y="8"/>
                  </a:cubicBezTo>
                  <a:cubicBezTo>
                    <a:pt x="164" y="16"/>
                    <a:pt x="164" y="16"/>
                    <a:pt x="164" y="16"/>
                  </a:cubicBezTo>
                  <a:cubicBezTo>
                    <a:pt x="164" y="16"/>
                    <a:pt x="176" y="28"/>
                    <a:pt x="168" y="36"/>
                  </a:cubicBezTo>
                  <a:cubicBezTo>
                    <a:pt x="160" y="44"/>
                    <a:pt x="151" y="24"/>
                    <a:pt x="151" y="24"/>
                  </a:cubicBezTo>
                  <a:cubicBezTo>
                    <a:pt x="151" y="24"/>
                    <a:pt x="135" y="23"/>
                    <a:pt x="131" y="22"/>
                  </a:cubicBezTo>
                  <a:cubicBezTo>
                    <a:pt x="128" y="21"/>
                    <a:pt x="128" y="16"/>
                    <a:pt x="128" y="13"/>
                  </a:cubicBezTo>
                  <a:cubicBezTo>
                    <a:pt x="125" y="15"/>
                    <a:pt x="123" y="16"/>
                    <a:pt x="123" y="16"/>
                  </a:cubicBezTo>
                  <a:cubicBezTo>
                    <a:pt x="123" y="16"/>
                    <a:pt x="106" y="7"/>
                    <a:pt x="101" y="8"/>
                  </a:cubicBezTo>
                  <a:cubicBezTo>
                    <a:pt x="96" y="9"/>
                    <a:pt x="74" y="15"/>
                    <a:pt x="74" y="15"/>
                  </a:cubicBezTo>
                  <a:cubicBezTo>
                    <a:pt x="74" y="15"/>
                    <a:pt x="73" y="5"/>
                    <a:pt x="46" y="10"/>
                  </a:cubicBezTo>
                  <a:cubicBezTo>
                    <a:pt x="19" y="15"/>
                    <a:pt x="19" y="34"/>
                    <a:pt x="19" y="34"/>
                  </a:cubicBezTo>
                  <a:cubicBezTo>
                    <a:pt x="0" y="54"/>
                    <a:pt x="0" y="54"/>
                    <a:pt x="0" y="54"/>
                  </a:cubicBezTo>
                  <a:cubicBezTo>
                    <a:pt x="2" y="79"/>
                    <a:pt x="2" y="79"/>
                    <a:pt x="2" y="79"/>
                  </a:cubicBezTo>
                  <a:cubicBezTo>
                    <a:pt x="9" y="85"/>
                    <a:pt x="9" y="85"/>
                    <a:pt x="9" y="85"/>
                  </a:cubicBezTo>
                  <a:cubicBezTo>
                    <a:pt x="9" y="104"/>
                    <a:pt x="9" y="104"/>
                    <a:pt x="9" y="104"/>
                  </a:cubicBezTo>
                  <a:cubicBezTo>
                    <a:pt x="20" y="114"/>
                    <a:pt x="20" y="114"/>
                    <a:pt x="20" y="114"/>
                  </a:cubicBezTo>
                  <a:cubicBezTo>
                    <a:pt x="17" y="133"/>
                    <a:pt x="17" y="133"/>
                    <a:pt x="17" y="133"/>
                  </a:cubicBezTo>
                  <a:cubicBezTo>
                    <a:pt x="20" y="134"/>
                    <a:pt x="23" y="136"/>
                    <a:pt x="26" y="139"/>
                  </a:cubicBezTo>
                  <a:cubicBezTo>
                    <a:pt x="41" y="156"/>
                    <a:pt x="27" y="168"/>
                    <a:pt x="27" y="168"/>
                  </a:cubicBezTo>
                  <a:cubicBezTo>
                    <a:pt x="27" y="168"/>
                    <a:pt x="36" y="190"/>
                    <a:pt x="46" y="191"/>
                  </a:cubicBezTo>
                  <a:cubicBezTo>
                    <a:pt x="56" y="191"/>
                    <a:pt x="59" y="178"/>
                    <a:pt x="59" y="178"/>
                  </a:cubicBezTo>
                  <a:cubicBezTo>
                    <a:pt x="59" y="178"/>
                    <a:pt x="58" y="202"/>
                    <a:pt x="68" y="204"/>
                  </a:cubicBezTo>
                  <a:cubicBezTo>
                    <a:pt x="79" y="206"/>
                    <a:pt x="89" y="198"/>
                    <a:pt x="91" y="208"/>
                  </a:cubicBezTo>
                  <a:cubicBezTo>
                    <a:pt x="92" y="212"/>
                    <a:pt x="95" y="218"/>
                    <a:pt x="97" y="223"/>
                  </a:cubicBezTo>
                  <a:cubicBezTo>
                    <a:pt x="110" y="224"/>
                    <a:pt x="110" y="224"/>
                    <a:pt x="110" y="224"/>
                  </a:cubicBezTo>
                  <a:cubicBezTo>
                    <a:pt x="112" y="219"/>
                    <a:pt x="124" y="214"/>
                    <a:pt x="139" y="213"/>
                  </a:cubicBezTo>
                  <a:cubicBezTo>
                    <a:pt x="159" y="211"/>
                    <a:pt x="135" y="197"/>
                    <a:pt x="135" y="197"/>
                  </a:cubicBezTo>
                  <a:cubicBezTo>
                    <a:pt x="135" y="197"/>
                    <a:pt x="149" y="197"/>
                    <a:pt x="153" y="197"/>
                  </a:cubicBezTo>
                  <a:cubicBezTo>
                    <a:pt x="157" y="197"/>
                    <a:pt x="159" y="190"/>
                    <a:pt x="169" y="190"/>
                  </a:cubicBezTo>
                  <a:cubicBezTo>
                    <a:pt x="179" y="190"/>
                    <a:pt x="186" y="206"/>
                    <a:pt x="193" y="205"/>
                  </a:cubicBezTo>
                  <a:cubicBezTo>
                    <a:pt x="200" y="204"/>
                    <a:pt x="193" y="194"/>
                    <a:pt x="183" y="186"/>
                  </a:cubicBezTo>
                  <a:cubicBezTo>
                    <a:pt x="173" y="178"/>
                    <a:pt x="173" y="160"/>
                    <a:pt x="175" y="154"/>
                  </a:cubicBezTo>
                  <a:cubicBezTo>
                    <a:pt x="177" y="148"/>
                    <a:pt x="204" y="152"/>
                    <a:pt x="204" y="152"/>
                  </a:cubicBezTo>
                  <a:cubicBezTo>
                    <a:pt x="201" y="138"/>
                    <a:pt x="201" y="138"/>
                    <a:pt x="201" y="138"/>
                  </a:cubicBezTo>
                  <a:cubicBezTo>
                    <a:pt x="222" y="137"/>
                    <a:pt x="222" y="137"/>
                    <a:pt x="222" y="137"/>
                  </a:cubicBezTo>
                  <a:cubicBezTo>
                    <a:pt x="222" y="137"/>
                    <a:pt x="223" y="126"/>
                    <a:pt x="228" y="123"/>
                  </a:cubicBezTo>
                  <a:cubicBezTo>
                    <a:pt x="233" y="120"/>
                    <a:pt x="245" y="125"/>
                    <a:pt x="245" y="125"/>
                  </a:cubicBezTo>
                  <a:cubicBezTo>
                    <a:pt x="248" y="111"/>
                    <a:pt x="248" y="111"/>
                    <a:pt x="248" y="111"/>
                  </a:cubicBezTo>
                  <a:cubicBezTo>
                    <a:pt x="248" y="111"/>
                    <a:pt x="238" y="75"/>
                    <a:pt x="237" y="72"/>
                  </a:cubicBezTo>
                  <a:cubicBezTo>
                    <a:pt x="236" y="69"/>
                    <a:pt x="252" y="69"/>
                    <a:pt x="252" y="56"/>
                  </a:cubicBezTo>
                  <a:cubicBezTo>
                    <a:pt x="252" y="43"/>
                    <a:pt x="231" y="32"/>
                    <a:pt x="231" y="32"/>
                  </a:cubicBezTo>
                  <a:cubicBezTo>
                    <a:pt x="231" y="4"/>
                    <a:pt x="231" y="4"/>
                    <a:pt x="231" y="4"/>
                  </a:cubicBezTo>
                  <a:lnTo>
                    <a:pt x="214" y="0"/>
                  </a:ln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521" name="Freeform 144"/>
            <p:cNvSpPr>
              <a:spLocks noEditPoints="1"/>
            </p:cNvSpPr>
            <p:nvPr/>
          </p:nvSpPr>
          <p:spPr bwMode="auto">
            <a:xfrm>
              <a:off x="6480572" y="2687241"/>
              <a:ext cx="80963" cy="111919"/>
            </a:xfrm>
            <a:custGeom>
              <a:avLst/>
              <a:gdLst>
                <a:gd name="T0" fmla="*/ 2147483647 w 191"/>
                <a:gd name="T1" fmla="*/ 2147483647 h 284"/>
                <a:gd name="T2" fmla="*/ 2147483647 w 191"/>
                <a:gd name="T3" fmla="*/ 2147483647 h 284"/>
                <a:gd name="T4" fmla="*/ 2147483647 w 191"/>
                <a:gd name="T5" fmla="*/ 2147483647 h 284"/>
                <a:gd name="T6" fmla="*/ 2147483647 w 191"/>
                <a:gd name="T7" fmla="*/ 2147483647 h 284"/>
                <a:gd name="T8" fmla="*/ 2147483647 w 191"/>
                <a:gd name="T9" fmla="*/ 2147483647 h 284"/>
                <a:gd name="T10" fmla="*/ 2147483647 w 191"/>
                <a:gd name="T11" fmla="*/ 2147483647 h 284"/>
                <a:gd name="T12" fmla="*/ 2147483647 w 191"/>
                <a:gd name="T13" fmla="*/ 2147483647 h 284"/>
                <a:gd name="T14" fmla="*/ 2147483647 w 191"/>
                <a:gd name="T15" fmla="*/ 2147483647 h 284"/>
                <a:gd name="T16" fmla="*/ 2147483647 w 191"/>
                <a:gd name="T17" fmla="*/ 2147483647 h 284"/>
                <a:gd name="T18" fmla="*/ 2147483647 w 191"/>
                <a:gd name="T19" fmla="*/ 0 h 284"/>
                <a:gd name="T20" fmla="*/ 2147483647 w 191"/>
                <a:gd name="T21" fmla="*/ 2147483647 h 284"/>
                <a:gd name="T22" fmla="*/ 2147483647 w 191"/>
                <a:gd name="T23" fmla="*/ 2147483647 h 284"/>
                <a:gd name="T24" fmla="*/ 2147483647 w 191"/>
                <a:gd name="T25" fmla="*/ 2147483647 h 284"/>
                <a:gd name="T26" fmla="*/ 0 w 191"/>
                <a:gd name="T27" fmla="*/ 2147483647 h 284"/>
                <a:gd name="T28" fmla="*/ 2147483647 w 191"/>
                <a:gd name="T29" fmla="*/ 2147483647 h 284"/>
                <a:gd name="T30" fmla="*/ 2147483647 w 191"/>
                <a:gd name="T31" fmla="*/ 2147483647 h 284"/>
                <a:gd name="T32" fmla="*/ 2147483647 w 191"/>
                <a:gd name="T33" fmla="*/ 2147483647 h 284"/>
                <a:gd name="T34" fmla="*/ 2147483647 w 191"/>
                <a:gd name="T35" fmla="*/ 2147483647 h 284"/>
                <a:gd name="T36" fmla="*/ 2147483647 w 191"/>
                <a:gd name="T37" fmla="*/ 2147483647 h 284"/>
                <a:gd name="T38" fmla="*/ 2147483647 w 191"/>
                <a:gd name="T39" fmla="*/ 2147483647 h 284"/>
                <a:gd name="T40" fmla="*/ 2147483647 w 191"/>
                <a:gd name="T41" fmla="*/ 2147483647 h 284"/>
                <a:gd name="T42" fmla="*/ 2147483647 w 191"/>
                <a:gd name="T43" fmla="*/ 2147483647 h 284"/>
                <a:gd name="T44" fmla="*/ 2147483647 w 191"/>
                <a:gd name="T45" fmla="*/ 2147483647 h 284"/>
                <a:gd name="T46" fmla="*/ 2147483647 w 191"/>
                <a:gd name="T47" fmla="*/ 2147483647 h 284"/>
                <a:gd name="T48" fmla="*/ 2147483647 w 191"/>
                <a:gd name="T49" fmla="*/ 2147483647 h 284"/>
                <a:gd name="T50" fmla="*/ 2147483647 w 191"/>
                <a:gd name="T51" fmla="*/ 2147483647 h 284"/>
                <a:gd name="T52" fmla="*/ 2147483647 w 191"/>
                <a:gd name="T53" fmla="*/ 2147483647 h 284"/>
                <a:gd name="T54" fmla="*/ 2147483647 w 191"/>
                <a:gd name="T55" fmla="*/ 2147483647 h 284"/>
                <a:gd name="T56" fmla="*/ 2147483647 w 191"/>
                <a:gd name="T57" fmla="*/ 2147483647 h 284"/>
                <a:gd name="T58" fmla="*/ 2147483647 w 191"/>
                <a:gd name="T59" fmla="*/ 2147483647 h 28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91"/>
                <a:gd name="T91" fmla="*/ 0 h 284"/>
                <a:gd name="T92" fmla="*/ 191 w 191"/>
                <a:gd name="T93" fmla="*/ 284 h 284"/>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91" h="284">
                  <a:moveTo>
                    <a:pt x="100" y="267"/>
                  </a:moveTo>
                  <a:cubicBezTo>
                    <a:pt x="76" y="275"/>
                    <a:pt x="86" y="284"/>
                    <a:pt x="101" y="284"/>
                  </a:cubicBezTo>
                  <a:cubicBezTo>
                    <a:pt x="120" y="284"/>
                    <a:pt x="124" y="259"/>
                    <a:pt x="100" y="267"/>
                  </a:cubicBezTo>
                  <a:close/>
                  <a:moveTo>
                    <a:pt x="185" y="165"/>
                  </a:moveTo>
                  <a:cubicBezTo>
                    <a:pt x="179" y="146"/>
                    <a:pt x="166" y="132"/>
                    <a:pt x="166" y="132"/>
                  </a:cubicBezTo>
                  <a:cubicBezTo>
                    <a:pt x="166" y="132"/>
                    <a:pt x="171" y="115"/>
                    <a:pt x="162" y="101"/>
                  </a:cubicBezTo>
                  <a:cubicBezTo>
                    <a:pt x="153" y="87"/>
                    <a:pt x="111" y="50"/>
                    <a:pt x="111" y="50"/>
                  </a:cubicBezTo>
                  <a:cubicBezTo>
                    <a:pt x="98" y="45"/>
                    <a:pt x="98" y="45"/>
                    <a:pt x="98" y="45"/>
                  </a:cubicBezTo>
                  <a:cubicBezTo>
                    <a:pt x="98" y="45"/>
                    <a:pt x="94" y="34"/>
                    <a:pt x="82" y="21"/>
                  </a:cubicBezTo>
                  <a:cubicBezTo>
                    <a:pt x="76" y="14"/>
                    <a:pt x="69" y="6"/>
                    <a:pt x="64" y="0"/>
                  </a:cubicBezTo>
                  <a:cubicBezTo>
                    <a:pt x="54" y="10"/>
                    <a:pt x="54" y="10"/>
                    <a:pt x="54" y="10"/>
                  </a:cubicBezTo>
                  <a:cubicBezTo>
                    <a:pt x="54" y="10"/>
                    <a:pt x="30" y="9"/>
                    <a:pt x="16" y="16"/>
                  </a:cubicBezTo>
                  <a:cubicBezTo>
                    <a:pt x="2" y="24"/>
                    <a:pt x="14" y="26"/>
                    <a:pt x="13" y="29"/>
                  </a:cubicBezTo>
                  <a:cubicBezTo>
                    <a:pt x="12" y="32"/>
                    <a:pt x="0" y="39"/>
                    <a:pt x="0" y="39"/>
                  </a:cubicBezTo>
                  <a:cubicBezTo>
                    <a:pt x="0" y="39"/>
                    <a:pt x="1" y="50"/>
                    <a:pt x="8" y="56"/>
                  </a:cubicBezTo>
                  <a:cubicBezTo>
                    <a:pt x="15" y="62"/>
                    <a:pt x="30" y="64"/>
                    <a:pt x="30" y="64"/>
                  </a:cubicBezTo>
                  <a:cubicBezTo>
                    <a:pt x="41" y="89"/>
                    <a:pt x="41" y="89"/>
                    <a:pt x="41" y="89"/>
                  </a:cubicBezTo>
                  <a:cubicBezTo>
                    <a:pt x="41" y="89"/>
                    <a:pt x="7" y="75"/>
                    <a:pt x="6" y="82"/>
                  </a:cubicBezTo>
                  <a:cubicBezTo>
                    <a:pt x="5" y="89"/>
                    <a:pt x="27" y="102"/>
                    <a:pt x="27" y="102"/>
                  </a:cubicBezTo>
                  <a:cubicBezTo>
                    <a:pt x="37" y="130"/>
                    <a:pt x="37" y="130"/>
                    <a:pt x="37" y="130"/>
                  </a:cubicBezTo>
                  <a:cubicBezTo>
                    <a:pt x="60" y="134"/>
                    <a:pt x="60" y="134"/>
                    <a:pt x="60" y="134"/>
                  </a:cubicBezTo>
                  <a:cubicBezTo>
                    <a:pt x="60" y="153"/>
                    <a:pt x="60" y="153"/>
                    <a:pt x="60" y="153"/>
                  </a:cubicBezTo>
                  <a:cubicBezTo>
                    <a:pt x="60" y="153"/>
                    <a:pt x="49" y="161"/>
                    <a:pt x="54" y="180"/>
                  </a:cubicBezTo>
                  <a:cubicBezTo>
                    <a:pt x="59" y="199"/>
                    <a:pt x="74" y="199"/>
                    <a:pt x="74" y="199"/>
                  </a:cubicBezTo>
                  <a:cubicBezTo>
                    <a:pt x="74" y="199"/>
                    <a:pt x="61" y="225"/>
                    <a:pt x="80" y="222"/>
                  </a:cubicBezTo>
                  <a:cubicBezTo>
                    <a:pt x="99" y="219"/>
                    <a:pt x="100" y="203"/>
                    <a:pt x="100" y="203"/>
                  </a:cubicBezTo>
                  <a:cubicBezTo>
                    <a:pt x="133" y="188"/>
                    <a:pt x="133" y="188"/>
                    <a:pt x="133" y="188"/>
                  </a:cubicBezTo>
                  <a:cubicBezTo>
                    <a:pt x="150" y="193"/>
                    <a:pt x="150" y="193"/>
                    <a:pt x="150" y="193"/>
                  </a:cubicBezTo>
                  <a:cubicBezTo>
                    <a:pt x="155" y="181"/>
                    <a:pt x="155" y="181"/>
                    <a:pt x="155" y="181"/>
                  </a:cubicBezTo>
                  <a:cubicBezTo>
                    <a:pt x="155" y="181"/>
                    <a:pt x="191" y="184"/>
                    <a:pt x="185" y="165"/>
                  </a:cubicBezTo>
                  <a:close/>
                </a:path>
              </a:pathLst>
            </a:custGeom>
            <a:solidFill>
              <a:schemeClr val="accent1">
                <a:lumMod val="7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522" name="Freeform 145"/>
            <p:cNvSpPr>
              <a:spLocks/>
            </p:cNvSpPr>
            <p:nvPr/>
          </p:nvSpPr>
          <p:spPr bwMode="auto">
            <a:xfrm>
              <a:off x="6079332" y="3024188"/>
              <a:ext cx="169069" cy="183356"/>
            </a:xfrm>
            <a:custGeom>
              <a:avLst/>
              <a:gdLst>
                <a:gd name="T0" fmla="*/ 2147483647 w 404"/>
                <a:gd name="T1" fmla="*/ 2147483647 h 470"/>
                <a:gd name="T2" fmla="*/ 2147483647 w 404"/>
                <a:gd name="T3" fmla="*/ 2147483647 h 470"/>
                <a:gd name="T4" fmla="*/ 2147483647 w 404"/>
                <a:gd name="T5" fmla="*/ 2147483647 h 470"/>
                <a:gd name="T6" fmla="*/ 2147483647 w 404"/>
                <a:gd name="T7" fmla="*/ 2147483647 h 470"/>
                <a:gd name="T8" fmla="*/ 2147483647 w 404"/>
                <a:gd name="T9" fmla="*/ 2147483647 h 470"/>
                <a:gd name="T10" fmla="*/ 2147483647 w 404"/>
                <a:gd name="T11" fmla="*/ 2147483647 h 470"/>
                <a:gd name="T12" fmla="*/ 2147483647 w 404"/>
                <a:gd name="T13" fmla="*/ 2147483647 h 470"/>
                <a:gd name="T14" fmla="*/ 2147483647 w 404"/>
                <a:gd name="T15" fmla="*/ 2147483647 h 470"/>
                <a:gd name="T16" fmla="*/ 2147483647 w 404"/>
                <a:gd name="T17" fmla="*/ 2147483647 h 470"/>
                <a:gd name="T18" fmla="*/ 2147483647 w 404"/>
                <a:gd name="T19" fmla="*/ 2147483647 h 470"/>
                <a:gd name="T20" fmla="*/ 2147483647 w 404"/>
                <a:gd name="T21" fmla="*/ 2147483647 h 470"/>
                <a:gd name="T22" fmla="*/ 2147483647 w 404"/>
                <a:gd name="T23" fmla="*/ 2147483647 h 470"/>
                <a:gd name="T24" fmla="*/ 2147483647 w 404"/>
                <a:gd name="T25" fmla="*/ 2147483647 h 470"/>
                <a:gd name="T26" fmla="*/ 2147483647 w 404"/>
                <a:gd name="T27" fmla="*/ 2147483647 h 470"/>
                <a:gd name="T28" fmla="*/ 2147483647 w 404"/>
                <a:gd name="T29" fmla="*/ 2147483647 h 470"/>
                <a:gd name="T30" fmla="*/ 2147483647 w 404"/>
                <a:gd name="T31" fmla="*/ 2147483647 h 470"/>
                <a:gd name="T32" fmla="*/ 2147483647 w 404"/>
                <a:gd name="T33" fmla="*/ 2147483647 h 470"/>
                <a:gd name="T34" fmla="*/ 2147483647 w 404"/>
                <a:gd name="T35" fmla="*/ 2147483647 h 470"/>
                <a:gd name="T36" fmla="*/ 2147483647 w 404"/>
                <a:gd name="T37" fmla="*/ 2147483647 h 470"/>
                <a:gd name="T38" fmla="*/ 2147483647 w 404"/>
                <a:gd name="T39" fmla="*/ 2147483647 h 470"/>
                <a:gd name="T40" fmla="*/ 2147483647 w 404"/>
                <a:gd name="T41" fmla="*/ 2147483647 h 470"/>
                <a:gd name="T42" fmla="*/ 2147483647 w 404"/>
                <a:gd name="T43" fmla="*/ 2147483647 h 470"/>
                <a:gd name="T44" fmla="*/ 2147483647 w 404"/>
                <a:gd name="T45" fmla="*/ 2147483647 h 470"/>
                <a:gd name="T46" fmla="*/ 2147483647 w 404"/>
                <a:gd name="T47" fmla="*/ 2147483647 h 470"/>
                <a:gd name="T48" fmla="*/ 2147483647 w 404"/>
                <a:gd name="T49" fmla="*/ 2147483647 h 470"/>
                <a:gd name="T50" fmla="*/ 2147483647 w 404"/>
                <a:gd name="T51" fmla="*/ 2147483647 h 470"/>
                <a:gd name="T52" fmla="*/ 2147483647 w 404"/>
                <a:gd name="T53" fmla="*/ 2147483647 h 470"/>
                <a:gd name="T54" fmla="*/ 2147483647 w 404"/>
                <a:gd name="T55" fmla="*/ 2147483647 h 470"/>
                <a:gd name="T56" fmla="*/ 2147483647 w 404"/>
                <a:gd name="T57" fmla="*/ 2147483647 h 470"/>
                <a:gd name="T58" fmla="*/ 2147483647 w 404"/>
                <a:gd name="T59" fmla="*/ 2147483647 h 470"/>
                <a:gd name="T60" fmla="*/ 2147483647 w 404"/>
                <a:gd name="T61" fmla="*/ 2147483647 h 470"/>
                <a:gd name="T62" fmla="*/ 2147483647 w 404"/>
                <a:gd name="T63" fmla="*/ 2147483647 h 470"/>
                <a:gd name="T64" fmla="*/ 2147483647 w 404"/>
                <a:gd name="T65" fmla="*/ 2147483647 h 470"/>
                <a:gd name="T66" fmla="*/ 2147483647 w 404"/>
                <a:gd name="T67" fmla="*/ 2147483647 h 470"/>
                <a:gd name="T68" fmla="*/ 2147483647 w 404"/>
                <a:gd name="T69" fmla="*/ 2147483647 h 470"/>
                <a:gd name="T70" fmla="*/ 2147483647 w 404"/>
                <a:gd name="T71" fmla="*/ 2147483647 h 470"/>
                <a:gd name="T72" fmla="*/ 2147483647 w 404"/>
                <a:gd name="T73" fmla="*/ 2147483647 h 470"/>
                <a:gd name="T74" fmla="*/ 2147483647 w 404"/>
                <a:gd name="T75" fmla="*/ 2147483647 h 470"/>
                <a:gd name="T76" fmla="*/ 2147483647 w 404"/>
                <a:gd name="T77" fmla="*/ 2147483647 h 47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404"/>
                <a:gd name="T118" fmla="*/ 0 h 470"/>
                <a:gd name="T119" fmla="*/ 404 w 404"/>
                <a:gd name="T120" fmla="*/ 470 h 47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404" h="470">
                  <a:moveTo>
                    <a:pt x="17" y="121"/>
                  </a:moveTo>
                  <a:cubicBezTo>
                    <a:pt x="17" y="121"/>
                    <a:pt x="27" y="116"/>
                    <a:pt x="28" y="124"/>
                  </a:cubicBezTo>
                  <a:cubicBezTo>
                    <a:pt x="29" y="132"/>
                    <a:pt x="22" y="153"/>
                    <a:pt x="28" y="158"/>
                  </a:cubicBezTo>
                  <a:cubicBezTo>
                    <a:pt x="34" y="163"/>
                    <a:pt x="47" y="163"/>
                    <a:pt x="47" y="163"/>
                  </a:cubicBezTo>
                  <a:cubicBezTo>
                    <a:pt x="45" y="155"/>
                    <a:pt x="45" y="155"/>
                    <a:pt x="45" y="155"/>
                  </a:cubicBezTo>
                  <a:cubicBezTo>
                    <a:pt x="45" y="155"/>
                    <a:pt x="68" y="146"/>
                    <a:pt x="68" y="160"/>
                  </a:cubicBezTo>
                  <a:cubicBezTo>
                    <a:pt x="68" y="174"/>
                    <a:pt x="66" y="180"/>
                    <a:pt x="66" y="180"/>
                  </a:cubicBezTo>
                  <a:cubicBezTo>
                    <a:pt x="66" y="180"/>
                    <a:pt x="74" y="187"/>
                    <a:pt x="74" y="196"/>
                  </a:cubicBezTo>
                  <a:cubicBezTo>
                    <a:pt x="74" y="205"/>
                    <a:pt x="60" y="216"/>
                    <a:pt x="60" y="216"/>
                  </a:cubicBezTo>
                  <a:cubicBezTo>
                    <a:pt x="60" y="216"/>
                    <a:pt x="73" y="215"/>
                    <a:pt x="73" y="224"/>
                  </a:cubicBezTo>
                  <a:cubicBezTo>
                    <a:pt x="73" y="233"/>
                    <a:pt x="49" y="264"/>
                    <a:pt x="59" y="267"/>
                  </a:cubicBezTo>
                  <a:cubicBezTo>
                    <a:pt x="69" y="270"/>
                    <a:pt x="88" y="254"/>
                    <a:pt x="88" y="254"/>
                  </a:cubicBezTo>
                  <a:cubicBezTo>
                    <a:pt x="88" y="254"/>
                    <a:pt x="101" y="229"/>
                    <a:pt x="108" y="231"/>
                  </a:cubicBezTo>
                  <a:cubicBezTo>
                    <a:pt x="115" y="233"/>
                    <a:pt x="129" y="244"/>
                    <a:pt x="143" y="245"/>
                  </a:cubicBezTo>
                  <a:cubicBezTo>
                    <a:pt x="157" y="246"/>
                    <a:pt x="154" y="221"/>
                    <a:pt x="164" y="220"/>
                  </a:cubicBezTo>
                  <a:cubicBezTo>
                    <a:pt x="174" y="219"/>
                    <a:pt x="187" y="228"/>
                    <a:pt x="187" y="228"/>
                  </a:cubicBezTo>
                  <a:cubicBezTo>
                    <a:pt x="187" y="228"/>
                    <a:pt x="194" y="226"/>
                    <a:pt x="202" y="228"/>
                  </a:cubicBezTo>
                  <a:cubicBezTo>
                    <a:pt x="210" y="230"/>
                    <a:pt x="197" y="236"/>
                    <a:pt x="215" y="247"/>
                  </a:cubicBezTo>
                  <a:cubicBezTo>
                    <a:pt x="233" y="258"/>
                    <a:pt x="247" y="270"/>
                    <a:pt x="247" y="270"/>
                  </a:cubicBezTo>
                  <a:cubicBezTo>
                    <a:pt x="248" y="298"/>
                    <a:pt x="248" y="298"/>
                    <a:pt x="248" y="298"/>
                  </a:cubicBezTo>
                  <a:cubicBezTo>
                    <a:pt x="248" y="298"/>
                    <a:pt x="255" y="318"/>
                    <a:pt x="260" y="327"/>
                  </a:cubicBezTo>
                  <a:cubicBezTo>
                    <a:pt x="265" y="336"/>
                    <a:pt x="283" y="343"/>
                    <a:pt x="283" y="347"/>
                  </a:cubicBezTo>
                  <a:cubicBezTo>
                    <a:pt x="283" y="351"/>
                    <a:pt x="285" y="364"/>
                    <a:pt x="285" y="364"/>
                  </a:cubicBezTo>
                  <a:cubicBezTo>
                    <a:pt x="285" y="364"/>
                    <a:pt x="288" y="357"/>
                    <a:pt x="294" y="367"/>
                  </a:cubicBezTo>
                  <a:cubicBezTo>
                    <a:pt x="300" y="377"/>
                    <a:pt x="285" y="390"/>
                    <a:pt x="287" y="394"/>
                  </a:cubicBezTo>
                  <a:cubicBezTo>
                    <a:pt x="289" y="398"/>
                    <a:pt x="312" y="413"/>
                    <a:pt x="302" y="425"/>
                  </a:cubicBezTo>
                  <a:cubicBezTo>
                    <a:pt x="296" y="432"/>
                    <a:pt x="291" y="436"/>
                    <a:pt x="287" y="439"/>
                  </a:cubicBezTo>
                  <a:cubicBezTo>
                    <a:pt x="287" y="442"/>
                    <a:pt x="287" y="447"/>
                    <a:pt x="290" y="448"/>
                  </a:cubicBezTo>
                  <a:cubicBezTo>
                    <a:pt x="294" y="449"/>
                    <a:pt x="310" y="450"/>
                    <a:pt x="310" y="450"/>
                  </a:cubicBezTo>
                  <a:cubicBezTo>
                    <a:pt x="310" y="450"/>
                    <a:pt x="319" y="470"/>
                    <a:pt x="327" y="462"/>
                  </a:cubicBezTo>
                  <a:cubicBezTo>
                    <a:pt x="335" y="454"/>
                    <a:pt x="323" y="442"/>
                    <a:pt x="323" y="442"/>
                  </a:cubicBezTo>
                  <a:cubicBezTo>
                    <a:pt x="334" y="434"/>
                    <a:pt x="334" y="434"/>
                    <a:pt x="334" y="434"/>
                  </a:cubicBezTo>
                  <a:cubicBezTo>
                    <a:pt x="343" y="426"/>
                    <a:pt x="343" y="426"/>
                    <a:pt x="343" y="426"/>
                  </a:cubicBezTo>
                  <a:cubicBezTo>
                    <a:pt x="365" y="435"/>
                    <a:pt x="365" y="435"/>
                    <a:pt x="365" y="435"/>
                  </a:cubicBezTo>
                  <a:cubicBezTo>
                    <a:pt x="373" y="426"/>
                    <a:pt x="373" y="426"/>
                    <a:pt x="373" y="426"/>
                  </a:cubicBezTo>
                  <a:cubicBezTo>
                    <a:pt x="390" y="430"/>
                    <a:pt x="390" y="430"/>
                    <a:pt x="390" y="430"/>
                  </a:cubicBezTo>
                  <a:cubicBezTo>
                    <a:pt x="390" y="430"/>
                    <a:pt x="396" y="431"/>
                    <a:pt x="400" y="423"/>
                  </a:cubicBezTo>
                  <a:cubicBezTo>
                    <a:pt x="404" y="415"/>
                    <a:pt x="391" y="410"/>
                    <a:pt x="391" y="410"/>
                  </a:cubicBezTo>
                  <a:cubicBezTo>
                    <a:pt x="402" y="389"/>
                    <a:pt x="402" y="389"/>
                    <a:pt x="402" y="389"/>
                  </a:cubicBezTo>
                  <a:cubicBezTo>
                    <a:pt x="402" y="389"/>
                    <a:pt x="383" y="380"/>
                    <a:pt x="369" y="369"/>
                  </a:cubicBezTo>
                  <a:cubicBezTo>
                    <a:pt x="355" y="358"/>
                    <a:pt x="369" y="355"/>
                    <a:pt x="377" y="350"/>
                  </a:cubicBezTo>
                  <a:cubicBezTo>
                    <a:pt x="385" y="345"/>
                    <a:pt x="361" y="331"/>
                    <a:pt x="361" y="331"/>
                  </a:cubicBezTo>
                  <a:cubicBezTo>
                    <a:pt x="361" y="331"/>
                    <a:pt x="351" y="330"/>
                    <a:pt x="344" y="323"/>
                  </a:cubicBezTo>
                  <a:cubicBezTo>
                    <a:pt x="337" y="316"/>
                    <a:pt x="334" y="299"/>
                    <a:pt x="334" y="299"/>
                  </a:cubicBezTo>
                  <a:cubicBezTo>
                    <a:pt x="320" y="300"/>
                    <a:pt x="320" y="300"/>
                    <a:pt x="320" y="300"/>
                  </a:cubicBezTo>
                  <a:cubicBezTo>
                    <a:pt x="319" y="289"/>
                    <a:pt x="319" y="289"/>
                    <a:pt x="319" y="289"/>
                  </a:cubicBezTo>
                  <a:cubicBezTo>
                    <a:pt x="319" y="289"/>
                    <a:pt x="308" y="278"/>
                    <a:pt x="295" y="267"/>
                  </a:cubicBezTo>
                  <a:cubicBezTo>
                    <a:pt x="282" y="256"/>
                    <a:pt x="285" y="236"/>
                    <a:pt x="285" y="236"/>
                  </a:cubicBezTo>
                  <a:cubicBezTo>
                    <a:pt x="285" y="236"/>
                    <a:pt x="263" y="228"/>
                    <a:pt x="259" y="224"/>
                  </a:cubicBezTo>
                  <a:cubicBezTo>
                    <a:pt x="255" y="220"/>
                    <a:pt x="256" y="203"/>
                    <a:pt x="256" y="203"/>
                  </a:cubicBezTo>
                  <a:cubicBezTo>
                    <a:pt x="256" y="203"/>
                    <a:pt x="238" y="198"/>
                    <a:pt x="232" y="193"/>
                  </a:cubicBezTo>
                  <a:cubicBezTo>
                    <a:pt x="226" y="188"/>
                    <a:pt x="193" y="168"/>
                    <a:pt x="193" y="168"/>
                  </a:cubicBezTo>
                  <a:cubicBezTo>
                    <a:pt x="193" y="168"/>
                    <a:pt x="193" y="156"/>
                    <a:pt x="191" y="152"/>
                  </a:cubicBezTo>
                  <a:cubicBezTo>
                    <a:pt x="189" y="148"/>
                    <a:pt x="218" y="156"/>
                    <a:pt x="218" y="156"/>
                  </a:cubicBezTo>
                  <a:cubicBezTo>
                    <a:pt x="218" y="156"/>
                    <a:pt x="237" y="142"/>
                    <a:pt x="243" y="132"/>
                  </a:cubicBezTo>
                  <a:cubicBezTo>
                    <a:pt x="249" y="122"/>
                    <a:pt x="230" y="120"/>
                    <a:pt x="212" y="112"/>
                  </a:cubicBezTo>
                  <a:cubicBezTo>
                    <a:pt x="194" y="104"/>
                    <a:pt x="214" y="98"/>
                    <a:pt x="214" y="98"/>
                  </a:cubicBezTo>
                  <a:cubicBezTo>
                    <a:pt x="214" y="98"/>
                    <a:pt x="192" y="80"/>
                    <a:pt x="184" y="79"/>
                  </a:cubicBezTo>
                  <a:cubicBezTo>
                    <a:pt x="176" y="78"/>
                    <a:pt x="179" y="90"/>
                    <a:pt x="172" y="98"/>
                  </a:cubicBezTo>
                  <a:cubicBezTo>
                    <a:pt x="165" y="106"/>
                    <a:pt x="160" y="90"/>
                    <a:pt x="160" y="90"/>
                  </a:cubicBezTo>
                  <a:cubicBezTo>
                    <a:pt x="151" y="90"/>
                    <a:pt x="151" y="90"/>
                    <a:pt x="151" y="90"/>
                  </a:cubicBezTo>
                  <a:cubicBezTo>
                    <a:pt x="151" y="90"/>
                    <a:pt x="138" y="76"/>
                    <a:pt x="128" y="63"/>
                  </a:cubicBezTo>
                  <a:cubicBezTo>
                    <a:pt x="118" y="50"/>
                    <a:pt x="131" y="41"/>
                    <a:pt x="127" y="37"/>
                  </a:cubicBezTo>
                  <a:cubicBezTo>
                    <a:pt x="123" y="33"/>
                    <a:pt x="118" y="40"/>
                    <a:pt x="118" y="40"/>
                  </a:cubicBezTo>
                  <a:cubicBezTo>
                    <a:pt x="118" y="40"/>
                    <a:pt x="102" y="22"/>
                    <a:pt x="96" y="15"/>
                  </a:cubicBezTo>
                  <a:cubicBezTo>
                    <a:pt x="93" y="12"/>
                    <a:pt x="92" y="7"/>
                    <a:pt x="91" y="2"/>
                  </a:cubicBezTo>
                  <a:cubicBezTo>
                    <a:pt x="67" y="0"/>
                    <a:pt x="67" y="0"/>
                    <a:pt x="67" y="0"/>
                  </a:cubicBezTo>
                  <a:cubicBezTo>
                    <a:pt x="67" y="0"/>
                    <a:pt x="59" y="9"/>
                    <a:pt x="60" y="22"/>
                  </a:cubicBezTo>
                  <a:cubicBezTo>
                    <a:pt x="61" y="35"/>
                    <a:pt x="79" y="47"/>
                    <a:pt x="79" y="47"/>
                  </a:cubicBezTo>
                  <a:cubicBezTo>
                    <a:pt x="79" y="72"/>
                    <a:pt x="79" y="72"/>
                    <a:pt x="79" y="72"/>
                  </a:cubicBezTo>
                  <a:cubicBezTo>
                    <a:pt x="50" y="70"/>
                    <a:pt x="50" y="70"/>
                    <a:pt x="50" y="70"/>
                  </a:cubicBezTo>
                  <a:cubicBezTo>
                    <a:pt x="48" y="57"/>
                    <a:pt x="48" y="57"/>
                    <a:pt x="48" y="57"/>
                  </a:cubicBezTo>
                  <a:cubicBezTo>
                    <a:pt x="26" y="67"/>
                    <a:pt x="26" y="67"/>
                    <a:pt x="26" y="67"/>
                  </a:cubicBezTo>
                  <a:cubicBezTo>
                    <a:pt x="26" y="74"/>
                    <a:pt x="26" y="74"/>
                    <a:pt x="26" y="74"/>
                  </a:cubicBezTo>
                  <a:cubicBezTo>
                    <a:pt x="21" y="82"/>
                    <a:pt x="21" y="82"/>
                    <a:pt x="21" y="82"/>
                  </a:cubicBezTo>
                  <a:cubicBezTo>
                    <a:pt x="26" y="89"/>
                    <a:pt x="26" y="89"/>
                    <a:pt x="26" y="89"/>
                  </a:cubicBezTo>
                  <a:cubicBezTo>
                    <a:pt x="26" y="89"/>
                    <a:pt x="18" y="92"/>
                    <a:pt x="9" y="95"/>
                  </a:cubicBezTo>
                  <a:cubicBezTo>
                    <a:pt x="0" y="98"/>
                    <a:pt x="2" y="110"/>
                    <a:pt x="2" y="110"/>
                  </a:cubicBezTo>
                  <a:cubicBezTo>
                    <a:pt x="6" y="111"/>
                    <a:pt x="17" y="121"/>
                    <a:pt x="17" y="121"/>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523" name="Freeform 146"/>
            <p:cNvSpPr>
              <a:spLocks/>
            </p:cNvSpPr>
            <p:nvPr/>
          </p:nvSpPr>
          <p:spPr bwMode="auto">
            <a:xfrm>
              <a:off x="6032898" y="3065860"/>
              <a:ext cx="177403" cy="314325"/>
            </a:xfrm>
            <a:custGeom>
              <a:avLst/>
              <a:gdLst>
                <a:gd name="T0" fmla="*/ 2147483647 w 420"/>
                <a:gd name="T1" fmla="*/ 2147483647 h 800"/>
                <a:gd name="T2" fmla="*/ 2147483647 w 420"/>
                <a:gd name="T3" fmla="*/ 2147483647 h 800"/>
                <a:gd name="T4" fmla="*/ 2147483647 w 420"/>
                <a:gd name="T5" fmla="*/ 2147483647 h 800"/>
                <a:gd name="T6" fmla="*/ 2147483647 w 420"/>
                <a:gd name="T7" fmla="*/ 2147483647 h 800"/>
                <a:gd name="T8" fmla="*/ 2147483647 w 420"/>
                <a:gd name="T9" fmla="*/ 2147483647 h 800"/>
                <a:gd name="T10" fmla="*/ 2147483647 w 420"/>
                <a:gd name="T11" fmla="*/ 2147483647 h 800"/>
                <a:gd name="T12" fmla="*/ 2147483647 w 420"/>
                <a:gd name="T13" fmla="*/ 2147483647 h 800"/>
                <a:gd name="T14" fmla="*/ 2147483647 w 420"/>
                <a:gd name="T15" fmla="*/ 2147483647 h 800"/>
                <a:gd name="T16" fmla="*/ 2147483647 w 420"/>
                <a:gd name="T17" fmla="*/ 2147483647 h 800"/>
                <a:gd name="T18" fmla="*/ 2147483647 w 420"/>
                <a:gd name="T19" fmla="*/ 2147483647 h 800"/>
                <a:gd name="T20" fmla="*/ 2147483647 w 420"/>
                <a:gd name="T21" fmla="*/ 2147483647 h 800"/>
                <a:gd name="T22" fmla="*/ 2147483647 w 420"/>
                <a:gd name="T23" fmla="*/ 2147483647 h 800"/>
                <a:gd name="T24" fmla="*/ 2147483647 w 420"/>
                <a:gd name="T25" fmla="*/ 2147483647 h 800"/>
                <a:gd name="T26" fmla="*/ 2147483647 w 420"/>
                <a:gd name="T27" fmla="*/ 2147483647 h 800"/>
                <a:gd name="T28" fmla="*/ 2147483647 w 420"/>
                <a:gd name="T29" fmla="*/ 2147483647 h 800"/>
                <a:gd name="T30" fmla="*/ 2147483647 w 420"/>
                <a:gd name="T31" fmla="*/ 2147483647 h 800"/>
                <a:gd name="T32" fmla="*/ 2147483647 w 420"/>
                <a:gd name="T33" fmla="*/ 2147483647 h 800"/>
                <a:gd name="T34" fmla="*/ 2147483647 w 420"/>
                <a:gd name="T35" fmla="*/ 2147483647 h 800"/>
                <a:gd name="T36" fmla="*/ 2147483647 w 420"/>
                <a:gd name="T37" fmla="*/ 2147483647 h 800"/>
                <a:gd name="T38" fmla="*/ 2147483647 w 420"/>
                <a:gd name="T39" fmla="*/ 2147483647 h 800"/>
                <a:gd name="T40" fmla="*/ 2147483647 w 420"/>
                <a:gd name="T41" fmla="*/ 2147483647 h 800"/>
                <a:gd name="T42" fmla="*/ 2147483647 w 420"/>
                <a:gd name="T43" fmla="*/ 2147483647 h 800"/>
                <a:gd name="T44" fmla="*/ 2147483647 w 420"/>
                <a:gd name="T45" fmla="*/ 2147483647 h 800"/>
                <a:gd name="T46" fmla="*/ 2147483647 w 420"/>
                <a:gd name="T47" fmla="*/ 2147483647 h 800"/>
                <a:gd name="T48" fmla="*/ 2147483647 w 420"/>
                <a:gd name="T49" fmla="*/ 2147483647 h 800"/>
                <a:gd name="T50" fmla="*/ 2147483647 w 420"/>
                <a:gd name="T51" fmla="*/ 2147483647 h 800"/>
                <a:gd name="T52" fmla="*/ 2147483647 w 420"/>
                <a:gd name="T53" fmla="*/ 2147483647 h 800"/>
                <a:gd name="T54" fmla="*/ 2147483647 w 420"/>
                <a:gd name="T55" fmla="*/ 2147483647 h 800"/>
                <a:gd name="T56" fmla="*/ 2147483647 w 420"/>
                <a:gd name="T57" fmla="*/ 2147483647 h 800"/>
                <a:gd name="T58" fmla="*/ 2147483647 w 420"/>
                <a:gd name="T59" fmla="*/ 2147483647 h 800"/>
                <a:gd name="T60" fmla="*/ 2147483647 w 420"/>
                <a:gd name="T61" fmla="*/ 2147483647 h 800"/>
                <a:gd name="T62" fmla="*/ 2147483647 w 420"/>
                <a:gd name="T63" fmla="*/ 2147483647 h 800"/>
                <a:gd name="T64" fmla="*/ 2147483647 w 420"/>
                <a:gd name="T65" fmla="*/ 2147483647 h 800"/>
                <a:gd name="T66" fmla="*/ 2147483647 w 420"/>
                <a:gd name="T67" fmla="*/ 2147483647 h 800"/>
                <a:gd name="T68" fmla="*/ 2147483647 w 420"/>
                <a:gd name="T69" fmla="*/ 2147483647 h 800"/>
                <a:gd name="T70" fmla="*/ 2147483647 w 420"/>
                <a:gd name="T71" fmla="*/ 2147483647 h 800"/>
                <a:gd name="T72" fmla="*/ 2147483647 w 420"/>
                <a:gd name="T73" fmla="*/ 2147483647 h 800"/>
                <a:gd name="T74" fmla="*/ 2147483647 w 420"/>
                <a:gd name="T75" fmla="*/ 2147483647 h 800"/>
                <a:gd name="T76" fmla="*/ 2147483647 w 420"/>
                <a:gd name="T77" fmla="*/ 2147483647 h 800"/>
                <a:gd name="T78" fmla="*/ 2147483647 w 420"/>
                <a:gd name="T79" fmla="*/ 2147483647 h 800"/>
                <a:gd name="T80" fmla="*/ 2147483647 w 420"/>
                <a:gd name="T81" fmla="*/ 2147483647 h 800"/>
                <a:gd name="T82" fmla="*/ 2147483647 w 420"/>
                <a:gd name="T83" fmla="*/ 2147483647 h 800"/>
                <a:gd name="T84" fmla="*/ 2147483647 w 420"/>
                <a:gd name="T85" fmla="*/ 2147483647 h 800"/>
                <a:gd name="T86" fmla="*/ 2147483647 w 420"/>
                <a:gd name="T87" fmla="*/ 2147483647 h 800"/>
                <a:gd name="T88" fmla="*/ 2147483647 w 420"/>
                <a:gd name="T89" fmla="*/ 2147483647 h 800"/>
                <a:gd name="T90" fmla="*/ 2147483647 w 420"/>
                <a:gd name="T91" fmla="*/ 2147483647 h 800"/>
                <a:gd name="T92" fmla="*/ 2147483647 w 420"/>
                <a:gd name="T93" fmla="*/ 2147483647 h 800"/>
                <a:gd name="T94" fmla="*/ 2147483647 w 420"/>
                <a:gd name="T95" fmla="*/ 2147483647 h 800"/>
                <a:gd name="T96" fmla="*/ 2147483647 w 420"/>
                <a:gd name="T97" fmla="*/ 2147483647 h 800"/>
                <a:gd name="T98" fmla="*/ 2147483647 w 420"/>
                <a:gd name="T99" fmla="*/ 2147483647 h 800"/>
                <a:gd name="T100" fmla="*/ 2147483647 w 420"/>
                <a:gd name="T101" fmla="*/ 2147483647 h 800"/>
                <a:gd name="T102" fmla="*/ 2147483647 w 420"/>
                <a:gd name="T103" fmla="*/ 2147483647 h 800"/>
                <a:gd name="T104" fmla="*/ 2147483647 w 420"/>
                <a:gd name="T105" fmla="*/ 2147483647 h 800"/>
                <a:gd name="T106" fmla="*/ 2147483647 w 420"/>
                <a:gd name="T107" fmla="*/ 2147483647 h 800"/>
                <a:gd name="T108" fmla="*/ 2147483647 w 420"/>
                <a:gd name="T109" fmla="*/ 2147483647 h 800"/>
                <a:gd name="T110" fmla="*/ 2147483647 w 420"/>
                <a:gd name="T111" fmla="*/ 2147483647 h 80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20"/>
                <a:gd name="T169" fmla="*/ 0 h 800"/>
                <a:gd name="T170" fmla="*/ 420 w 420"/>
                <a:gd name="T171" fmla="*/ 800 h 800"/>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420" h="800">
                  <a:moveTo>
                    <a:pt x="395" y="285"/>
                  </a:moveTo>
                  <a:cubicBezTo>
                    <a:pt x="393" y="281"/>
                    <a:pt x="408" y="268"/>
                    <a:pt x="402" y="258"/>
                  </a:cubicBezTo>
                  <a:cubicBezTo>
                    <a:pt x="396" y="248"/>
                    <a:pt x="393" y="255"/>
                    <a:pt x="393" y="255"/>
                  </a:cubicBezTo>
                  <a:cubicBezTo>
                    <a:pt x="393" y="255"/>
                    <a:pt x="391" y="242"/>
                    <a:pt x="391" y="238"/>
                  </a:cubicBezTo>
                  <a:cubicBezTo>
                    <a:pt x="391" y="234"/>
                    <a:pt x="373" y="227"/>
                    <a:pt x="368" y="218"/>
                  </a:cubicBezTo>
                  <a:cubicBezTo>
                    <a:pt x="363" y="209"/>
                    <a:pt x="356" y="189"/>
                    <a:pt x="356" y="189"/>
                  </a:cubicBezTo>
                  <a:cubicBezTo>
                    <a:pt x="355" y="161"/>
                    <a:pt x="355" y="161"/>
                    <a:pt x="355" y="161"/>
                  </a:cubicBezTo>
                  <a:cubicBezTo>
                    <a:pt x="355" y="161"/>
                    <a:pt x="341" y="149"/>
                    <a:pt x="323" y="138"/>
                  </a:cubicBezTo>
                  <a:cubicBezTo>
                    <a:pt x="305" y="127"/>
                    <a:pt x="318" y="121"/>
                    <a:pt x="310" y="119"/>
                  </a:cubicBezTo>
                  <a:cubicBezTo>
                    <a:pt x="302" y="117"/>
                    <a:pt x="295" y="119"/>
                    <a:pt x="295" y="119"/>
                  </a:cubicBezTo>
                  <a:cubicBezTo>
                    <a:pt x="295" y="119"/>
                    <a:pt x="282" y="110"/>
                    <a:pt x="272" y="111"/>
                  </a:cubicBezTo>
                  <a:cubicBezTo>
                    <a:pt x="262" y="112"/>
                    <a:pt x="265" y="137"/>
                    <a:pt x="251" y="136"/>
                  </a:cubicBezTo>
                  <a:cubicBezTo>
                    <a:pt x="237" y="135"/>
                    <a:pt x="223" y="124"/>
                    <a:pt x="216" y="122"/>
                  </a:cubicBezTo>
                  <a:cubicBezTo>
                    <a:pt x="209" y="120"/>
                    <a:pt x="196" y="145"/>
                    <a:pt x="196" y="145"/>
                  </a:cubicBezTo>
                  <a:cubicBezTo>
                    <a:pt x="196" y="145"/>
                    <a:pt x="177" y="161"/>
                    <a:pt x="167" y="158"/>
                  </a:cubicBezTo>
                  <a:cubicBezTo>
                    <a:pt x="157" y="155"/>
                    <a:pt x="181" y="124"/>
                    <a:pt x="181" y="115"/>
                  </a:cubicBezTo>
                  <a:cubicBezTo>
                    <a:pt x="181" y="106"/>
                    <a:pt x="168" y="107"/>
                    <a:pt x="168" y="107"/>
                  </a:cubicBezTo>
                  <a:cubicBezTo>
                    <a:pt x="168" y="107"/>
                    <a:pt x="182" y="96"/>
                    <a:pt x="182" y="87"/>
                  </a:cubicBezTo>
                  <a:cubicBezTo>
                    <a:pt x="182" y="78"/>
                    <a:pt x="174" y="71"/>
                    <a:pt x="174" y="71"/>
                  </a:cubicBezTo>
                  <a:cubicBezTo>
                    <a:pt x="174" y="71"/>
                    <a:pt x="176" y="65"/>
                    <a:pt x="176" y="51"/>
                  </a:cubicBezTo>
                  <a:cubicBezTo>
                    <a:pt x="176" y="37"/>
                    <a:pt x="153" y="46"/>
                    <a:pt x="153" y="46"/>
                  </a:cubicBezTo>
                  <a:cubicBezTo>
                    <a:pt x="155" y="54"/>
                    <a:pt x="155" y="54"/>
                    <a:pt x="155" y="54"/>
                  </a:cubicBezTo>
                  <a:cubicBezTo>
                    <a:pt x="155" y="54"/>
                    <a:pt x="142" y="54"/>
                    <a:pt x="136" y="49"/>
                  </a:cubicBezTo>
                  <a:cubicBezTo>
                    <a:pt x="130" y="44"/>
                    <a:pt x="137" y="23"/>
                    <a:pt x="136" y="15"/>
                  </a:cubicBezTo>
                  <a:cubicBezTo>
                    <a:pt x="135" y="7"/>
                    <a:pt x="125" y="12"/>
                    <a:pt x="125" y="12"/>
                  </a:cubicBezTo>
                  <a:cubicBezTo>
                    <a:pt x="125" y="12"/>
                    <a:pt x="114" y="2"/>
                    <a:pt x="110" y="1"/>
                  </a:cubicBezTo>
                  <a:cubicBezTo>
                    <a:pt x="106" y="0"/>
                    <a:pt x="87" y="6"/>
                    <a:pt x="87" y="6"/>
                  </a:cubicBezTo>
                  <a:cubicBezTo>
                    <a:pt x="82" y="21"/>
                    <a:pt x="82" y="21"/>
                    <a:pt x="82" y="21"/>
                  </a:cubicBezTo>
                  <a:cubicBezTo>
                    <a:pt x="65" y="22"/>
                    <a:pt x="65" y="22"/>
                    <a:pt x="65" y="22"/>
                  </a:cubicBezTo>
                  <a:cubicBezTo>
                    <a:pt x="65" y="22"/>
                    <a:pt x="63" y="40"/>
                    <a:pt x="53" y="43"/>
                  </a:cubicBezTo>
                  <a:cubicBezTo>
                    <a:pt x="43" y="46"/>
                    <a:pt x="34" y="35"/>
                    <a:pt x="23" y="37"/>
                  </a:cubicBezTo>
                  <a:cubicBezTo>
                    <a:pt x="12" y="39"/>
                    <a:pt x="20" y="55"/>
                    <a:pt x="19" y="64"/>
                  </a:cubicBezTo>
                  <a:cubicBezTo>
                    <a:pt x="18" y="73"/>
                    <a:pt x="8" y="74"/>
                    <a:pt x="7" y="78"/>
                  </a:cubicBezTo>
                  <a:cubicBezTo>
                    <a:pt x="6" y="82"/>
                    <a:pt x="17" y="93"/>
                    <a:pt x="17" y="102"/>
                  </a:cubicBezTo>
                  <a:cubicBezTo>
                    <a:pt x="17" y="111"/>
                    <a:pt x="6" y="105"/>
                    <a:pt x="3" y="108"/>
                  </a:cubicBezTo>
                  <a:cubicBezTo>
                    <a:pt x="0" y="111"/>
                    <a:pt x="3" y="116"/>
                    <a:pt x="8" y="120"/>
                  </a:cubicBezTo>
                  <a:cubicBezTo>
                    <a:pt x="13" y="124"/>
                    <a:pt x="26" y="130"/>
                    <a:pt x="26" y="130"/>
                  </a:cubicBezTo>
                  <a:cubicBezTo>
                    <a:pt x="22" y="145"/>
                    <a:pt x="22" y="145"/>
                    <a:pt x="22" y="145"/>
                  </a:cubicBezTo>
                  <a:cubicBezTo>
                    <a:pt x="22" y="145"/>
                    <a:pt x="27" y="148"/>
                    <a:pt x="30" y="158"/>
                  </a:cubicBezTo>
                  <a:cubicBezTo>
                    <a:pt x="33" y="168"/>
                    <a:pt x="59" y="177"/>
                    <a:pt x="67" y="188"/>
                  </a:cubicBezTo>
                  <a:cubicBezTo>
                    <a:pt x="75" y="199"/>
                    <a:pt x="61" y="194"/>
                    <a:pt x="66" y="206"/>
                  </a:cubicBezTo>
                  <a:cubicBezTo>
                    <a:pt x="71" y="218"/>
                    <a:pt x="79" y="219"/>
                    <a:pt x="79" y="219"/>
                  </a:cubicBezTo>
                  <a:cubicBezTo>
                    <a:pt x="79" y="219"/>
                    <a:pt x="85" y="211"/>
                    <a:pt x="85" y="224"/>
                  </a:cubicBezTo>
                  <a:cubicBezTo>
                    <a:pt x="85" y="237"/>
                    <a:pt x="73" y="236"/>
                    <a:pt x="73" y="236"/>
                  </a:cubicBezTo>
                  <a:cubicBezTo>
                    <a:pt x="73" y="236"/>
                    <a:pt x="76" y="247"/>
                    <a:pt x="76" y="253"/>
                  </a:cubicBezTo>
                  <a:cubicBezTo>
                    <a:pt x="76" y="259"/>
                    <a:pt x="75" y="269"/>
                    <a:pt x="65" y="279"/>
                  </a:cubicBezTo>
                  <a:cubicBezTo>
                    <a:pt x="55" y="289"/>
                    <a:pt x="63" y="302"/>
                    <a:pt x="63" y="302"/>
                  </a:cubicBezTo>
                  <a:cubicBezTo>
                    <a:pt x="63" y="302"/>
                    <a:pt x="75" y="316"/>
                    <a:pt x="79" y="326"/>
                  </a:cubicBezTo>
                  <a:cubicBezTo>
                    <a:pt x="83" y="336"/>
                    <a:pt x="105" y="349"/>
                    <a:pt x="109" y="364"/>
                  </a:cubicBezTo>
                  <a:cubicBezTo>
                    <a:pt x="113" y="379"/>
                    <a:pt x="108" y="403"/>
                    <a:pt x="112" y="409"/>
                  </a:cubicBezTo>
                  <a:cubicBezTo>
                    <a:pt x="116" y="415"/>
                    <a:pt x="131" y="427"/>
                    <a:pt x="131" y="427"/>
                  </a:cubicBezTo>
                  <a:cubicBezTo>
                    <a:pt x="131" y="427"/>
                    <a:pt x="129" y="437"/>
                    <a:pt x="133" y="450"/>
                  </a:cubicBezTo>
                  <a:cubicBezTo>
                    <a:pt x="137" y="463"/>
                    <a:pt x="130" y="488"/>
                    <a:pt x="127" y="498"/>
                  </a:cubicBezTo>
                  <a:cubicBezTo>
                    <a:pt x="124" y="508"/>
                    <a:pt x="119" y="515"/>
                    <a:pt x="110" y="522"/>
                  </a:cubicBezTo>
                  <a:cubicBezTo>
                    <a:pt x="101" y="529"/>
                    <a:pt x="109" y="536"/>
                    <a:pt x="108" y="545"/>
                  </a:cubicBezTo>
                  <a:cubicBezTo>
                    <a:pt x="107" y="554"/>
                    <a:pt x="98" y="567"/>
                    <a:pt x="98" y="567"/>
                  </a:cubicBezTo>
                  <a:cubicBezTo>
                    <a:pt x="98" y="567"/>
                    <a:pt x="86" y="599"/>
                    <a:pt x="84" y="615"/>
                  </a:cubicBezTo>
                  <a:cubicBezTo>
                    <a:pt x="82" y="631"/>
                    <a:pt x="84" y="676"/>
                    <a:pt x="84" y="676"/>
                  </a:cubicBezTo>
                  <a:cubicBezTo>
                    <a:pt x="84" y="676"/>
                    <a:pt x="94" y="686"/>
                    <a:pt x="96" y="676"/>
                  </a:cubicBezTo>
                  <a:cubicBezTo>
                    <a:pt x="97" y="666"/>
                    <a:pt x="97" y="642"/>
                    <a:pt x="101" y="653"/>
                  </a:cubicBezTo>
                  <a:cubicBezTo>
                    <a:pt x="104" y="665"/>
                    <a:pt x="96" y="665"/>
                    <a:pt x="110" y="667"/>
                  </a:cubicBezTo>
                  <a:cubicBezTo>
                    <a:pt x="124" y="668"/>
                    <a:pt x="132" y="698"/>
                    <a:pt x="132" y="698"/>
                  </a:cubicBezTo>
                  <a:cubicBezTo>
                    <a:pt x="155" y="718"/>
                    <a:pt x="155" y="718"/>
                    <a:pt x="155" y="718"/>
                  </a:cubicBezTo>
                  <a:cubicBezTo>
                    <a:pt x="155" y="718"/>
                    <a:pt x="150" y="729"/>
                    <a:pt x="159" y="743"/>
                  </a:cubicBezTo>
                  <a:cubicBezTo>
                    <a:pt x="165" y="754"/>
                    <a:pt x="173" y="762"/>
                    <a:pt x="177" y="766"/>
                  </a:cubicBezTo>
                  <a:cubicBezTo>
                    <a:pt x="181" y="762"/>
                    <a:pt x="184" y="758"/>
                    <a:pt x="184" y="754"/>
                  </a:cubicBezTo>
                  <a:cubicBezTo>
                    <a:pt x="183" y="745"/>
                    <a:pt x="182" y="739"/>
                    <a:pt x="189" y="738"/>
                  </a:cubicBezTo>
                  <a:cubicBezTo>
                    <a:pt x="196" y="737"/>
                    <a:pt x="198" y="749"/>
                    <a:pt x="198" y="749"/>
                  </a:cubicBezTo>
                  <a:cubicBezTo>
                    <a:pt x="198" y="749"/>
                    <a:pt x="209" y="749"/>
                    <a:pt x="216" y="753"/>
                  </a:cubicBezTo>
                  <a:cubicBezTo>
                    <a:pt x="223" y="757"/>
                    <a:pt x="222" y="765"/>
                    <a:pt x="222" y="765"/>
                  </a:cubicBezTo>
                  <a:cubicBezTo>
                    <a:pt x="222" y="765"/>
                    <a:pt x="229" y="763"/>
                    <a:pt x="229" y="769"/>
                  </a:cubicBezTo>
                  <a:cubicBezTo>
                    <a:pt x="229" y="775"/>
                    <a:pt x="213" y="787"/>
                    <a:pt x="226" y="791"/>
                  </a:cubicBezTo>
                  <a:cubicBezTo>
                    <a:pt x="239" y="795"/>
                    <a:pt x="238" y="785"/>
                    <a:pt x="249" y="784"/>
                  </a:cubicBezTo>
                  <a:cubicBezTo>
                    <a:pt x="260" y="783"/>
                    <a:pt x="262" y="800"/>
                    <a:pt x="268" y="792"/>
                  </a:cubicBezTo>
                  <a:cubicBezTo>
                    <a:pt x="272" y="787"/>
                    <a:pt x="277" y="776"/>
                    <a:pt x="280" y="768"/>
                  </a:cubicBezTo>
                  <a:cubicBezTo>
                    <a:pt x="271" y="761"/>
                    <a:pt x="261" y="755"/>
                    <a:pt x="261" y="755"/>
                  </a:cubicBezTo>
                  <a:cubicBezTo>
                    <a:pt x="261" y="755"/>
                    <a:pt x="256" y="731"/>
                    <a:pt x="253" y="721"/>
                  </a:cubicBezTo>
                  <a:cubicBezTo>
                    <a:pt x="250" y="711"/>
                    <a:pt x="223" y="731"/>
                    <a:pt x="215" y="727"/>
                  </a:cubicBezTo>
                  <a:cubicBezTo>
                    <a:pt x="208" y="723"/>
                    <a:pt x="201" y="686"/>
                    <a:pt x="196" y="689"/>
                  </a:cubicBezTo>
                  <a:cubicBezTo>
                    <a:pt x="191" y="693"/>
                    <a:pt x="196" y="704"/>
                    <a:pt x="190" y="705"/>
                  </a:cubicBezTo>
                  <a:cubicBezTo>
                    <a:pt x="184" y="706"/>
                    <a:pt x="169" y="683"/>
                    <a:pt x="177" y="675"/>
                  </a:cubicBezTo>
                  <a:cubicBezTo>
                    <a:pt x="185" y="667"/>
                    <a:pt x="182" y="682"/>
                    <a:pt x="190" y="679"/>
                  </a:cubicBezTo>
                  <a:cubicBezTo>
                    <a:pt x="198" y="676"/>
                    <a:pt x="180" y="645"/>
                    <a:pt x="178" y="639"/>
                  </a:cubicBezTo>
                  <a:cubicBezTo>
                    <a:pt x="176" y="633"/>
                    <a:pt x="165" y="635"/>
                    <a:pt x="165" y="635"/>
                  </a:cubicBezTo>
                  <a:cubicBezTo>
                    <a:pt x="166" y="598"/>
                    <a:pt x="166" y="598"/>
                    <a:pt x="166" y="598"/>
                  </a:cubicBezTo>
                  <a:cubicBezTo>
                    <a:pt x="131" y="608"/>
                    <a:pt x="131" y="608"/>
                    <a:pt x="131" y="608"/>
                  </a:cubicBezTo>
                  <a:cubicBezTo>
                    <a:pt x="131" y="608"/>
                    <a:pt x="127" y="549"/>
                    <a:pt x="126" y="542"/>
                  </a:cubicBezTo>
                  <a:cubicBezTo>
                    <a:pt x="125" y="534"/>
                    <a:pt x="120" y="524"/>
                    <a:pt x="120" y="524"/>
                  </a:cubicBezTo>
                  <a:cubicBezTo>
                    <a:pt x="120" y="524"/>
                    <a:pt x="136" y="516"/>
                    <a:pt x="137" y="498"/>
                  </a:cubicBezTo>
                  <a:cubicBezTo>
                    <a:pt x="138" y="479"/>
                    <a:pt x="138" y="456"/>
                    <a:pt x="138" y="456"/>
                  </a:cubicBezTo>
                  <a:cubicBezTo>
                    <a:pt x="138" y="456"/>
                    <a:pt x="152" y="449"/>
                    <a:pt x="153" y="425"/>
                  </a:cubicBezTo>
                  <a:cubicBezTo>
                    <a:pt x="154" y="400"/>
                    <a:pt x="147" y="396"/>
                    <a:pt x="147" y="396"/>
                  </a:cubicBezTo>
                  <a:cubicBezTo>
                    <a:pt x="151" y="374"/>
                    <a:pt x="151" y="374"/>
                    <a:pt x="151" y="374"/>
                  </a:cubicBezTo>
                  <a:cubicBezTo>
                    <a:pt x="158" y="374"/>
                    <a:pt x="158" y="374"/>
                    <a:pt x="158" y="374"/>
                  </a:cubicBezTo>
                  <a:cubicBezTo>
                    <a:pt x="158" y="374"/>
                    <a:pt x="159" y="366"/>
                    <a:pt x="171" y="367"/>
                  </a:cubicBezTo>
                  <a:cubicBezTo>
                    <a:pt x="182" y="367"/>
                    <a:pt x="201" y="381"/>
                    <a:pt x="201" y="381"/>
                  </a:cubicBezTo>
                  <a:cubicBezTo>
                    <a:pt x="193" y="387"/>
                    <a:pt x="193" y="387"/>
                    <a:pt x="193" y="387"/>
                  </a:cubicBezTo>
                  <a:cubicBezTo>
                    <a:pt x="193" y="387"/>
                    <a:pt x="188" y="419"/>
                    <a:pt x="199" y="419"/>
                  </a:cubicBezTo>
                  <a:cubicBezTo>
                    <a:pt x="211" y="420"/>
                    <a:pt x="247" y="403"/>
                    <a:pt x="247" y="403"/>
                  </a:cubicBezTo>
                  <a:cubicBezTo>
                    <a:pt x="265" y="457"/>
                    <a:pt x="265" y="457"/>
                    <a:pt x="265" y="457"/>
                  </a:cubicBezTo>
                  <a:cubicBezTo>
                    <a:pt x="265" y="457"/>
                    <a:pt x="273" y="445"/>
                    <a:pt x="284" y="450"/>
                  </a:cubicBezTo>
                  <a:cubicBezTo>
                    <a:pt x="287" y="431"/>
                    <a:pt x="287" y="431"/>
                    <a:pt x="287" y="431"/>
                  </a:cubicBezTo>
                  <a:cubicBezTo>
                    <a:pt x="276" y="421"/>
                    <a:pt x="276" y="421"/>
                    <a:pt x="276" y="421"/>
                  </a:cubicBezTo>
                  <a:cubicBezTo>
                    <a:pt x="276" y="402"/>
                    <a:pt x="276" y="402"/>
                    <a:pt x="276" y="402"/>
                  </a:cubicBezTo>
                  <a:cubicBezTo>
                    <a:pt x="269" y="396"/>
                    <a:pt x="269" y="396"/>
                    <a:pt x="269" y="396"/>
                  </a:cubicBezTo>
                  <a:cubicBezTo>
                    <a:pt x="267" y="371"/>
                    <a:pt x="267" y="371"/>
                    <a:pt x="267" y="371"/>
                  </a:cubicBezTo>
                  <a:cubicBezTo>
                    <a:pt x="286" y="351"/>
                    <a:pt x="286" y="351"/>
                    <a:pt x="286" y="351"/>
                  </a:cubicBezTo>
                  <a:cubicBezTo>
                    <a:pt x="286" y="351"/>
                    <a:pt x="286" y="332"/>
                    <a:pt x="313" y="327"/>
                  </a:cubicBezTo>
                  <a:cubicBezTo>
                    <a:pt x="340" y="322"/>
                    <a:pt x="341" y="332"/>
                    <a:pt x="341" y="332"/>
                  </a:cubicBezTo>
                  <a:cubicBezTo>
                    <a:pt x="341" y="332"/>
                    <a:pt x="363" y="326"/>
                    <a:pt x="368" y="325"/>
                  </a:cubicBezTo>
                  <a:cubicBezTo>
                    <a:pt x="373" y="324"/>
                    <a:pt x="390" y="333"/>
                    <a:pt x="390" y="333"/>
                  </a:cubicBezTo>
                  <a:cubicBezTo>
                    <a:pt x="390" y="333"/>
                    <a:pt x="400" y="328"/>
                    <a:pt x="410" y="316"/>
                  </a:cubicBezTo>
                  <a:cubicBezTo>
                    <a:pt x="420" y="304"/>
                    <a:pt x="397" y="289"/>
                    <a:pt x="395" y="285"/>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524" name="Freeform 147"/>
            <p:cNvSpPr>
              <a:spLocks/>
            </p:cNvSpPr>
            <p:nvPr/>
          </p:nvSpPr>
          <p:spPr bwMode="auto">
            <a:xfrm>
              <a:off x="6116242" y="3005138"/>
              <a:ext cx="172640" cy="311944"/>
            </a:xfrm>
            <a:custGeom>
              <a:avLst/>
              <a:gdLst>
                <a:gd name="T0" fmla="*/ 2147483647 w 407"/>
                <a:gd name="T1" fmla="*/ 2147483647 h 795"/>
                <a:gd name="T2" fmla="*/ 2147483647 w 407"/>
                <a:gd name="T3" fmla="*/ 2147483647 h 795"/>
                <a:gd name="T4" fmla="*/ 2147483647 w 407"/>
                <a:gd name="T5" fmla="*/ 2147483647 h 795"/>
                <a:gd name="T6" fmla="*/ 2147483647 w 407"/>
                <a:gd name="T7" fmla="*/ 2147483647 h 795"/>
                <a:gd name="T8" fmla="*/ 2147483647 w 407"/>
                <a:gd name="T9" fmla="*/ 2147483647 h 795"/>
                <a:gd name="T10" fmla="*/ 2147483647 w 407"/>
                <a:gd name="T11" fmla="*/ 2147483647 h 795"/>
                <a:gd name="T12" fmla="*/ 2147483647 w 407"/>
                <a:gd name="T13" fmla="*/ 2147483647 h 795"/>
                <a:gd name="T14" fmla="*/ 2147483647 w 407"/>
                <a:gd name="T15" fmla="*/ 2147483647 h 795"/>
                <a:gd name="T16" fmla="*/ 2147483647 w 407"/>
                <a:gd name="T17" fmla="*/ 2147483647 h 795"/>
                <a:gd name="T18" fmla="*/ 2147483647 w 407"/>
                <a:gd name="T19" fmla="*/ 2147483647 h 795"/>
                <a:gd name="T20" fmla="*/ 2147483647 w 407"/>
                <a:gd name="T21" fmla="*/ 2147483647 h 795"/>
                <a:gd name="T22" fmla="*/ 2147483647 w 407"/>
                <a:gd name="T23" fmla="*/ 2147483647 h 795"/>
                <a:gd name="T24" fmla="*/ 2147483647 w 407"/>
                <a:gd name="T25" fmla="*/ 2147483647 h 795"/>
                <a:gd name="T26" fmla="*/ 2147483647 w 407"/>
                <a:gd name="T27" fmla="*/ 2147483647 h 795"/>
                <a:gd name="T28" fmla="*/ 2147483647 w 407"/>
                <a:gd name="T29" fmla="*/ 2147483647 h 795"/>
                <a:gd name="T30" fmla="*/ 2147483647 w 407"/>
                <a:gd name="T31" fmla="*/ 2147483647 h 795"/>
                <a:gd name="T32" fmla="*/ 2147483647 w 407"/>
                <a:gd name="T33" fmla="*/ 2147483647 h 795"/>
                <a:gd name="T34" fmla="*/ 2147483647 w 407"/>
                <a:gd name="T35" fmla="*/ 2147483647 h 795"/>
                <a:gd name="T36" fmla="*/ 2147483647 w 407"/>
                <a:gd name="T37" fmla="*/ 2147483647 h 795"/>
                <a:gd name="T38" fmla="*/ 2147483647 w 407"/>
                <a:gd name="T39" fmla="*/ 2147483647 h 795"/>
                <a:gd name="T40" fmla="*/ 2147483647 w 407"/>
                <a:gd name="T41" fmla="*/ 2147483647 h 795"/>
                <a:gd name="T42" fmla="*/ 2147483647 w 407"/>
                <a:gd name="T43" fmla="*/ 2147483647 h 795"/>
                <a:gd name="T44" fmla="*/ 2147483647 w 407"/>
                <a:gd name="T45" fmla="*/ 2147483647 h 795"/>
                <a:gd name="T46" fmla="*/ 2147483647 w 407"/>
                <a:gd name="T47" fmla="*/ 2147483647 h 795"/>
                <a:gd name="T48" fmla="*/ 2147483647 w 407"/>
                <a:gd name="T49" fmla="*/ 2147483647 h 795"/>
                <a:gd name="T50" fmla="*/ 2147483647 w 407"/>
                <a:gd name="T51" fmla="*/ 2147483647 h 795"/>
                <a:gd name="T52" fmla="*/ 2147483647 w 407"/>
                <a:gd name="T53" fmla="*/ 2147483647 h 795"/>
                <a:gd name="T54" fmla="*/ 2147483647 w 407"/>
                <a:gd name="T55" fmla="*/ 2147483647 h 795"/>
                <a:gd name="T56" fmla="*/ 2147483647 w 407"/>
                <a:gd name="T57" fmla="*/ 2147483647 h 795"/>
                <a:gd name="T58" fmla="*/ 2147483647 w 407"/>
                <a:gd name="T59" fmla="*/ 2147483647 h 795"/>
                <a:gd name="T60" fmla="*/ 2147483647 w 407"/>
                <a:gd name="T61" fmla="*/ 2147483647 h 795"/>
                <a:gd name="T62" fmla="*/ 2147483647 w 407"/>
                <a:gd name="T63" fmla="*/ 2147483647 h 795"/>
                <a:gd name="T64" fmla="*/ 2147483647 w 407"/>
                <a:gd name="T65" fmla="*/ 2147483647 h 795"/>
                <a:gd name="T66" fmla="*/ 2147483647 w 407"/>
                <a:gd name="T67" fmla="*/ 2147483647 h 795"/>
                <a:gd name="T68" fmla="*/ 2147483647 w 407"/>
                <a:gd name="T69" fmla="*/ 2147483647 h 795"/>
                <a:gd name="T70" fmla="*/ 2147483647 w 407"/>
                <a:gd name="T71" fmla="*/ 2147483647 h 795"/>
                <a:gd name="T72" fmla="*/ 2147483647 w 407"/>
                <a:gd name="T73" fmla="*/ 2147483647 h 795"/>
                <a:gd name="T74" fmla="*/ 2147483647 w 407"/>
                <a:gd name="T75" fmla="*/ 2147483647 h 795"/>
                <a:gd name="T76" fmla="*/ 2147483647 w 407"/>
                <a:gd name="T77" fmla="*/ 2147483647 h 795"/>
                <a:gd name="T78" fmla="*/ 2147483647 w 407"/>
                <a:gd name="T79" fmla="*/ 2147483647 h 795"/>
                <a:gd name="T80" fmla="*/ 2147483647 w 407"/>
                <a:gd name="T81" fmla="*/ 2147483647 h 795"/>
                <a:gd name="T82" fmla="*/ 2147483647 w 407"/>
                <a:gd name="T83" fmla="*/ 2147483647 h 795"/>
                <a:gd name="T84" fmla="*/ 2147483647 w 407"/>
                <a:gd name="T85" fmla="*/ 2147483647 h 795"/>
                <a:gd name="T86" fmla="*/ 2147483647 w 407"/>
                <a:gd name="T87" fmla="*/ 2147483647 h 795"/>
                <a:gd name="T88" fmla="*/ 2147483647 w 407"/>
                <a:gd name="T89" fmla="*/ 2147483647 h 795"/>
                <a:gd name="T90" fmla="*/ 2147483647 w 407"/>
                <a:gd name="T91" fmla="*/ 2147483647 h 795"/>
                <a:gd name="T92" fmla="*/ 2147483647 w 407"/>
                <a:gd name="T93" fmla="*/ 2147483647 h 795"/>
                <a:gd name="T94" fmla="*/ 2147483647 w 407"/>
                <a:gd name="T95" fmla="*/ 2147483647 h 795"/>
                <a:gd name="T96" fmla="*/ 2147483647 w 407"/>
                <a:gd name="T97" fmla="*/ 2147483647 h 795"/>
                <a:gd name="T98" fmla="*/ 2147483647 w 407"/>
                <a:gd name="T99" fmla="*/ 2147483647 h 795"/>
                <a:gd name="T100" fmla="*/ 2147483647 w 407"/>
                <a:gd name="T101" fmla="*/ 2147483647 h 795"/>
                <a:gd name="T102" fmla="*/ 2147483647 w 407"/>
                <a:gd name="T103" fmla="*/ 2147483647 h 79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07"/>
                <a:gd name="T157" fmla="*/ 0 h 795"/>
                <a:gd name="T158" fmla="*/ 407 w 407"/>
                <a:gd name="T159" fmla="*/ 795 h 795"/>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07" h="795">
                  <a:moveTo>
                    <a:pt x="4" y="32"/>
                  </a:moveTo>
                  <a:cubicBezTo>
                    <a:pt x="0" y="40"/>
                    <a:pt x="0" y="55"/>
                    <a:pt x="6" y="62"/>
                  </a:cubicBezTo>
                  <a:cubicBezTo>
                    <a:pt x="12" y="69"/>
                    <a:pt x="28" y="87"/>
                    <a:pt x="28" y="87"/>
                  </a:cubicBezTo>
                  <a:cubicBezTo>
                    <a:pt x="28" y="87"/>
                    <a:pt x="33" y="80"/>
                    <a:pt x="37" y="84"/>
                  </a:cubicBezTo>
                  <a:cubicBezTo>
                    <a:pt x="41" y="88"/>
                    <a:pt x="28" y="97"/>
                    <a:pt x="38" y="110"/>
                  </a:cubicBezTo>
                  <a:cubicBezTo>
                    <a:pt x="48" y="123"/>
                    <a:pt x="61" y="137"/>
                    <a:pt x="61" y="137"/>
                  </a:cubicBezTo>
                  <a:cubicBezTo>
                    <a:pt x="70" y="137"/>
                    <a:pt x="70" y="137"/>
                    <a:pt x="70" y="137"/>
                  </a:cubicBezTo>
                  <a:cubicBezTo>
                    <a:pt x="70" y="137"/>
                    <a:pt x="75" y="153"/>
                    <a:pt x="82" y="145"/>
                  </a:cubicBezTo>
                  <a:cubicBezTo>
                    <a:pt x="89" y="137"/>
                    <a:pt x="86" y="125"/>
                    <a:pt x="94" y="126"/>
                  </a:cubicBezTo>
                  <a:cubicBezTo>
                    <a:pt x="102" y="127"/>
                    <a:pt x="124" y="145"/>
                    <a:pt x="124" y="145"/>
                  </a:cubicBezTo>
                  <a:cubicBezTo>
                    <a:pt x="124" y="145"/>
                    <a:pt x="104" y="151"/>
                    <a:pt x="122" y="159"/>
                  </a:cubicBezTo>
                  <a:cubicBezTo>
                    <a:pt x="140" y="167"/>
                    <a:pt x="159" y="169"/>
                    <a:pt x="153" y="179"/>
                  </a:cubicBezTo>
                  <a:cubicBezTo>
                    <a:pt x="147" y="189"/>
                    <a:pt x="128" y="203"/>
                    <a:pt x="128" y="203"/>
                  </a:cubicBezTo>
                  <a:cubicBezTo>
                    <a:pt x="128" y="203"/>
                    <a:pt x="99" y="195"/>
                    <a:pt x="101" y="199"/>
                  </a:cubicBezTo>
                  <a:cubicBezTo>
                    <a:pt x="103" y="203"/>
                    <a:pt x="103" y="215"/>
                    <a:pt x="103" y="215"/>
                  </a:cubicBezTo>
                  <a:cubicBezTo>
                    <a:pt x="103" y="215"/>
                    <a:pt x="136" y="235"/>
                    <a:pt x="142" y="240"/>
                  </a:cubicBezTo>
                  <a:cubicBezTo>
                    <a:pt x="148" y="245"/>
                    <a:pt x="166" y="250"/>
                    <a:pt x="166" y="250"/>
                  </a:cubicBezTo>
                  <a:cubicBezTo>
                    <a:pt x="166" y="250"/>
                    <a:pt x="165" y="267"/>
                    <a:pt x="169" y="271"/>
                  </a:cubicBezTo>
                  <a:cubicBezTo>
                    <a:pt x="173" y="275"/>
                    <a:pt x="195" y="283"/>
                    <a:pt x="195" y="283"/>
                  </a:cubicBezTo>
                  <a:cubicBezTo>
                    <a:pt x="195" y="283"/>
                    <a:pt x="192" y="303"/>
                    <a:pt x="205" y="314"/>
                  </a:cubicBezTo>
                  <a:cubicBezTo>
                    <a:pt x="218" y="325"/>
                    <a:pt x="229" y="336"/>
                    <a:pt x="229" y="336"/>
                  </a:cubicBezTo>
                  <a:cubicBezTo>
                    <a:pt x="230" y="347"/>
                    <a:pt x="230" y="347"/>
                    <a:pt x="230" y="347"/>
                  </a:cubicBezTo>
                  <a:cubicBezTo>
                    <a:pt x="244" y="346"/>
                    <a:pt x="244" y="346"/>
                    <a:pt x="244" y="346"/>
                  </a:cubicBezTo>
                  <a:cubicBezTo>
                    <a:pt x="244" y="346"/>
                    <a:pt x="247" y="363"/>
                    <a:pt x="254" y="370"/>
                  </a:cubicBezTo>
                  <a:cubicBezTo>
                    <a:pt x="261" y="377"/>
                    <a:pt x="271" y="378"/>
                    <a:pt x="271" y="378"/>
                  </a:cubicBezTo>
                  <a:cubicBezTo>
                    <a:pt x="271" y="378"/>
                    <a:pt x="295" y="392"/>
                    <a:pt x="287" y="397"/>
                  </a:cubicBezTo>
                  <a:cubicBezTo>
                    <a:pt x="279" y="402"/>
                    <a:pt x="265" y="405"/>
                    <a:pt x="279" y="416"/>
                  </a:cubicBezTo>
                  <a:cubicBezTo>
                    <a:pt x="293" y="427"/>
                    <a:pt x="312" y="436"/>
                    <a:pt x="312" y="436"/>
                  </a:cubicBezTo>
                  <a:cubicBezTo>
                    <a:pt x="301" y="457"/>
                    <a:pt x="301" y="457"/>
                    <a:pt x="301" y="457"/>
                  </a:cubicBezTo>
                  <a:cubicBezTo>
                    <a:pt x="301" y="457"/>
                    <a:pt x="314" y="462"/>
                    <a:pt x="310" y="470"/>
                  </a:cubicBezTo>
                  <a:cubicBezTo>
                    <a:pt x="306" y="478"/>
                    <a:pt x="300" y="477"/>
                    <a:pt x="300" y="477"/>
                  </a:cubicBezTo>
                  <a:cubicBezTo>
                    <a:pt x="300" y="505"/>
                    <a:pt x="300" y="505"/>
                    <a:pt x="300" y="505"/>
                  </a:cubicBezTo>
                  <a:cubicBezTo>
                    <a:pt x="300" y="505"/>
                    <a:pt x="321" y="516"/>
                    <a:pt x="321" y="529"/>
                  </a:cubicBezTo>
                  <a:cubicBezTo>
                    <a:pt x="321" y="542"/>
                    <a:pt x="305" y="542"/>
                    <a:pt x="306" y="545"/>
                  </a:cubicBezTo>
                  <a:cubicBezTo>
                    <a:pt x="307" y="548"/>
                    <a:pt x="317" y="584"/>
                    <a:pt x="317" y="584"/>
                  </a:cubicBezTo>
                  <a:cubicBezTo>
                    <a:pt x="314" y="598"/>
                    <a:pt x="314" y="598"/>
                    <a:pt x="314" y="598"/>
                  </a:cubicBezTo>
                  <a:cubicBezTo>
                    <a:pt x="314" y="598"/>
                    <a:pt x="302" y="593"/>
                    <a:pt x="297" y="596"/>
                  </a:cubicBezTo>
                  <a:cubicBezTo>
                    <a:pt x="292" y="599"/>
                    <a:pt x="291" y="610"/>
                    <a:pt x="291" y="610"/>
                  </a:cubicBezTo>
                  <a:cubicBezTo>
                    <a:pt x="270" y="611"/>
                    <a:pt x="270" y="611"/>
                    <a:pt x="270" y="611"/>
                  </a:cubicBezTo>
                  <a:cubicBezTo>
                    <a:pt x="273" y="625"/>
                    <a:pt x="273" y="625"/>
                    <a:pt x="273" y="625"/>
                  </a:cubicBezTo>
                  <a:cubicBezTo>
                    <a:pt x="273" y="625"/>
                    <a:pt x="246" y="621"/>
                    <a:pt x="244" y="627"/>
                  </a:cubicBezTo>
                  <a:cubicBezTo>
                    <a:pt x="242" y="633"/>
                    <a:pt x="242" y="651"/>
                    <a:pt x="252" y="659"/>
                  </a:cubicBezTo>
                  <a:cubicBezTo>
                    <a:pt x="262" y="667"/>
                    <a:pt x="269" y="677"/>
                    <a:pt x="262" y="678"/>
                  </a:cubicBezTo>
                  <a:cubicBezTo>
                    <a:pt x="255" y="679"/>
                    <a:pt x="248" y="663"/>
                    <a:pt x="238" y="663"/>
                  </a:cubicBezTo>
                  <a:cubicBezTo>
                    <a:pt x="228" y="663"/>
                    <a:pt x="226" y="670"/>
                    <a:pt x="222" y="670"/>
                  </a:cubicBezTo>
                  <a:cubicBezTo>
                    <a:pt x="218" y="670"/>
                    <a:pt x="204" y="670"/>
                    <a:pt x="204" y="670"/>
                  </a:cubicBezTo>
                  <a:cubicBezTo>
                    <a:pt x="204" y="670"/>
                    <a:pt x="228" y="684"/>
                    <a:pt x="208" y="686"/>
                  </a:cubicBezTo>
                  <a:cubicBezTo>
                    <a:pt x="188" y="688"/>
                    <a:pt x="174" y="695"/>
                    <a:pt x="180" y="703"/>
                  </a:cubicBezTo>
                  <a:cubicBezTo>
                    <a:pt x="186" y="711"/>
                    <a:pt x="209" y="723"/>
                    <a:pt x="209" y="723"/>
                  </a:cubicBezTo>
                  <a:cubicBezTo>
                    <a:pt x="196" y="734"/>
                    <a:pt x="196" y="734"/>
                    <a:pt x="196" y="734"/>
                  </a:cubicBezTo>
                  <a:cubicBezTo>
                    <a:pt x="196" y="734"/>
                    <a:pt x="210" y="769"/>
                    <a:pt x="203" y="775"/>
                  </a:cubicBezTo>
                  <a:cubicBezTo>
                    <a:pt x="199" y="778"/>
                    <a:pt x="196" y="784"/>
                    <a:pt x="194" y="789"/>
                  </a:cubicBezTo>
                  <a:cubicBezTo>
                    <a:pt x="195" y="789"/>
                    <a:pt x="195" y="789"/>
                    <a:pt x="195" y="789"/>
                  </a:cubicBezTo>
                  <a:cubicBezTo>
                    <a:pt x="204" y="795"/>
                    <a:pt x="218" y="795"/>
                    <a:pt x="228" y="783"/>
                  </a:cubicBezTo>
                  <a:cubicBezTo>
                    <a:pt x="239" y="772"/>
                    <a:pt x="252" y="768"/>
                    <a:pt x="252" y="768"/>
                  </a:cubicBezTo>
                  <a:cubicBezTo>
                    <a:pt x="255" y="752"/>
                    <a:pt x="255" y="752"/>
                    <a:pt x="255" y="752"/>
                  </a:cubicBezTo>
                  <a:cubicBezTo>
                    <a:pt x="255" y="736"/>
                    <a:pt x="255" y="736"/>
                    <a:pt x="255" y="736"/>
                  </a:cubicBezTo>
                  <a:cubicBezTo>
                    <a:pt x="255" y="736"/>
                    <a:pt x="280" y="747"/>
                    <a:pt x="285" y="735"/>
                  </a:cubicBezTo>
                  <a:cubicBezTo>
                    <a:pt x="289" y="723"/>
                    <a:pt x="269" y="711"/>
                    <a:pt x="273" y="708"/>
                  </a:cubicBezTo>
                  <a:cubicBezTo>
                    <a:pt x="277" y="704"/>
                    <a:pt x="300" y="693"/>
                    <a:pt x="300" y="693"/>
                  </a:cubicBezTo>
                  <a:cubicBezTo>
                    <a:pt x="300" y="693"/>
                    <a:pt x="311" y="702"/>
                    <a:pt x="334" y="690"/>
                  </a:cubicBezTo>
                  <a:cubicBezTo>
                    <a:pt x="356" y="679"/>
                    <a:pt x="387" y="656"/>
                    <a:pt x="391" y="639"/>
                  </a:cubicBezTo>
                  <a:cubicBezTo>
                    <a:pt x="394" y="622"/>
                    <a:pt x="407" y="577"/>
                    <a:pt x="405" y="567"/>
                  </a:cubicBezTo>
                  <a:cubicBezTo>
                    <a:pt x="403" y="557"/>
                    <a:pt x="385" y="539"/>
                    <a:pt x="385" y="539"/>
                  </a:cubicBezTo>
                  <a:cubicBezTo>
                    <a:pt x="395" y="535"/>
                    <a:pt x="395" y="535"/>
                    <a:pt x="395" y="535"/>
                  </a:cubicBezTo>
                  <a:cubicBezTo>
                    <a:pt x="395" y="535"/>
                    <a:pt x="395" y="498"/>
                    <a:pt x="390" y="485"/>
                  </a:cubicBezTo>
                  <a:cubicBezTo>
                    <a:pt x="384" y="471"/>
                    <a:pt x="368" y="448"/>
                    <a:pt x="368" y="448"/>
                  </a:cubicBezTo>
                  <a:cubicBezTo>
                    <a:pt x="368" y="448"/>
                    <a:pt x="379" y="434"/>
                    <a:pt x="363" y="418"/>
                  </a:cubicBezTo>
                  <a:cubicBezTo>
                    <a:pt x="347" y="403"/>
                    <a:pt x="302" y="361"/>
                    <a:pt x="288" y="354"/>
                  </a:cubicBezTo>
                  <a:cubicBezTo>
                    <a:pt x="274" y="348"/>
                    <a:pt x="259" y="340"/>
                    <a:pt x="256" y="332"/>
                  </a:cubicBezTo>
                  <a:cubicBezTo>
                    <a:pt x="252" y="325"/>
                    <a:pt x="260" y="319"/>
                    <a:pt x="254" y="309"/>
                  </a:cubicBezTo>
                  <a:cubicBezTo>
                    <a:pt x="248" y="299"/>
                    <a:pt x="200" y="258"/>
                    <a:pt x="193" y="235"/>
                  </a:cubicBezTo>
                  <a:cubicBezTo>
                    <a:pt x="187" y="211"/>
                    <a:pt x="182" y="185"/>
                    <a:pt x="188" y="180"/>
                  </a:cubicBezTo>
                  <a:cubicBezTo>
                    <a:pt x="195" y="176"/>
                    <a:pt x="197" y="160"/>
                    <a:pt x="197" y="160"/>
                  </a:cubicBezTo>
                  <a:cubicBezTo>
                    <a:pt x="197" y="160"/>
                    <a:pt x="215" y="147"/>
                    <a:pt x="220" y="143"/>
                  </a:cubicBezTo>
                  <a:cubicBezTo>
                    <a:pt x="226" y="140"/>
                    <a:pt x="229" y="129"/>
                    <a:pt x="229" y="129"/>
                  </a:cubicBezTo>
                  <a:cubicBezTo>
                    <a:pt x="229" y="129"/>
                    <a:pt x="248" y="132"/>
                    <a:pt x="254" y="127"/>
                  </a:cubicBezTo>
                  <a:cubicBezTo>
                    <a:pt x="259" y="122"/>
                    <a:pt x="259" y="100"/>
                    <a:pt x="259" y="100"/>
                  </a:cubicBezTo>
                  <a:cubicBezTo>
                    <a:pt x="266" y="95"/>
                    <a:pt x="266" y="95"/>
                    <a:pt x="266" y="95"/>
                  </a:cubicBezTo>
                  <a:cubicBezTo>
                    <a:pt x="264" y="94"/>
                    <a:pt x="261" y="92"/>
                    <a:pt x="257" y="92"/>
                  </a:cubicBezTo>
                  <a:cubicBezTo>
                    <a:pt x="249" y="91"/>
                    <a:pt x="236" y="94"/>
                    <a:pt x="229" y="87"/>
                  </a:cubicBezTo>
                  <a:cubicBezTo>
                    <a:pt x="222" y="80"/>
                    <a:pt x="218" y="75"/>
                    <a:pt x="218" y="75"/>
                  </a:cubicBezTo>
                  <a:cubicBezTo>
                    <a:pt x="207" y="74"/>
                    <a:pt x="207" y="74"/>
                    <a:pt x="207" y="74"/>
                  </a:cubicBezTo>
                  <a:cubicBezTo>
                    <a:pt x="207" y="61"/>
                    <a:pt x="207" y="61"/>
                    <a:pt x="207" y="61"/>
                  </a:cubicBezTo>
                  <a:cubicBezTo>
                    <a:pt x="200" y="57"/>
                    <a:pt x="200" y="57"/>
                    <a:pt x="200" y="57"/>
                  </a:cubicBezTo>
                  <a:cubicBezTo>
                    <a:pt x="196" y="47"/>
                    <a:pt x="196" y="47"/>
                    <a:pt x="196" y="47"/>
                  </a:cubicBezTo>
                  <a:cubicBezTo>
                    <a:pt x="196" y="47"/>
                    <a:pt x="212" y="40"/>
                    <a:pt x="207" y="32"/>
                  </a:cubicBezTo>
                  <a:cubicBezTo>
                    <a:pt x="202" y="24"/>
                    <a:pt x="182" y="25"/>
                    <a:pt x="182" y="25"/>
                  </a:cubicBezTo>
                  <a:cubicBezTo>
                    <a:pt x="177" y="17"/>
                    <a:pt x="177" y="17"/>
                    <a:pt x="177" y="17"/>
                  </a:cubicBezTo>
                  <a:cubicBezTo>
                    <a:pt x="156" y="22"/>
                    <a:pt x="156" y="22"/>
                    <a:pt x="156" y="22"/>
                  </a:cubicBezTo>
                  <a:cubicBezTo>
                    <a:pt x="134" y="0"/>
                    <a:pt x="134" y="0"/>
                    <a:pt x="134" y="0"/>
                  </a:cubicBezTo>
                  <a:cubicBezTo>
                    <a:pt x="134" y="0"/>
                    <a:pt x="119" y="4"/>
                    <a:pt x="115" y="9"/>
                  </a:cubicBezTo>
                  <a:cubicBezTo>
                    <a:pt x="111" y="14"/>
                    <a:pt x="117" y="28"/>
                    <a:pt x="110" y="30"/>
                  </a:cubicBezTo>
                  <a:cubicBezTo>
                    <a:pt x="103" y="32"/>
                    <a:pt x="95" y="36"/>
                    <a:pt x="95" y="36"/>
                  </a:cubicBezTo>
                  <a:cubicBezTo>
                    <a:pt x="91" y="29"/>
                    <a:pt x="91" y="29"/>
                    <a:pt x="91" y="29"/>
                  </a:cubicBezTo>
                  <a:cubicBezTo>
                    <a:pt x="80" y="29"/>
                    <a:pt x="80" y="29"/>
                    <a:pt x="80" y="29"/>
                  </a:cubicBezTo>
                  <a:cubicBezTo>
                    <a:pt x="80" y="29"/>
                    <a:pt x="97" y="45"/>
                    <a:pt x="84" y="46"/>
                  </a:cubicBezTo>
                  <a:cubicBezTo>
                    <a:pt x="71" y="47"/>
                    <a:pt x="72" y="42"/>
                    <a:pt x="72" y="42"/>
                  </a:cubicBezTo>
                  <a:cubicBezTo>
                    <a:pt x="63" y="29"/>
                    <a:pt x="63" y="29"/>
                    <a:pt x="63" y="29"/>
                  </a:cubicBezTo>
                  <a:cubicBezTo>
                    <a:pt x="58" y="30"/>
                    <a:pt x="58" y="30"/>
                    <a:pt x="58" y="30"/>
                  </a:cubicBezTo>
                  <a:cubicBezTo>
                    <a:pt x="59" y="43"/>
                    <a:pt x="59" y="43"/>
                    <a:pt x="59" y="43"/>
                  </a:cubicBezTo>
                  <a:cubicBezTo>
                    <a:pt x="48" y="31"/>
                    <a:pt x="48" y="31"/>
                    <a:pt x="48" y="31"/>
                  </a:cubicBezTo>
                  <a:cubicBezTo>
                    <a:pt x="48" y="31"/>
                    <a:pt x="39" y="47"/>
                    <a:pt x="33" y="47"/>
                  </a:cubicBezTo>
                  <a:cubicBezTo>
                    <a:pt x="27" y="47"/>
                    <a:pt x="8" y="24"/>
                    <a:pt x="4" y="32"/>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525" name="Freeform 148"/>
            <p:cNvSpPr>
              <a:spLocks/>
            </p:cNvSpPr>
            <p:nvPr/>
          </p:nvSpPr>
          <p:spPr bwMode="auto">
            <a:xfrm>
              <a:off x="5661422" y="2853928"/>
              <a:ext cx="165497" cy="89297"/>
            </a:xfrm>
            <a:custGeom>
              <a:avLst/>
              <a:gdLst>
                <a:gd name="T0" fmla="*/ 2147483647 w 400"/>
                <a:gd name="T1" fmla="*/ 2147483647 h 233"/>
                <a:gd name="T2" fmla="*/ 2147483647 w 400"/>
                <a:gd name="T3" fmla="*/ 2147483647 h 233"/>
                <a:gd name="T4" fmla="*/ 2147483647 w 400"/>
                <a:gd name="T5" fmla="*/ 2147483647 h 233"/>
                <a:gd name="T6" fmla="*/ 2147483647 w 400"/>
                <a:gd name="T7" fmla="*/ 2147483647 h 233"/>
                <a:gd name="T8" fmla="*/ 2147483647 w 400"/>
                <a:gd name="T9" fmla="*/ 2147483647 h 233"/>
                <a:gd name="T10" fmla="*/ 2147483647 w 400"/>
                <a:gd name="T11" fmla="*/ 2147483647 h 233"/>
                <a:gd name="T12" fmla="*/ 2147483647 w 400"/>
                <a:gd name="T13" fmla="*/ 2147483647 h 233"/>
                <a:gd name="T14" fmla="*/ 2147483647 w 400"/>
                <a:gd name="T15" fmla="*/ 2147483647 h 233"/>
                <a:gd name="T16" fmla="*/ 2147483647 w 400"/>
                <a:gd name="T17" fmla="*/ 2147483647 h 233"/>
                <a:gd name="T18" fmla="*/ 2147483647 w 400"/>
                <a:gd name="T19" fmla="*/ 2147483647 h 233"/>
                <a:gd name="T20" fmla="*/ 2147483647 w 400"/>
                <a:gd name="T21" fmla="*/ 2147483647 h 233"/>
                <a:gd name="T22" fmla="*/ 2147483647 w 400"/>
                <a:gd name="T23" fmla="*/ 2147483647 h 233"/>
                <a:gd name="T24" fmla="*/ 2147483647 w 400"/>
                <a:gd name="T25" fmla="*/ 2147483647 h 233"/>
                <a:gd name="T26" fmla="*/ 2147483647 w 400"/>
                <a:gd name="T27" fmla="*/ 2147483647 h 233"/>
                <a:gd name="T28" fmla="*/ 2147483647 w 400"/>
                <a:gd name="T29" fmla="*/ 2147483647 h 233"/>
                <a:gd name="T30" fmla="*/ 2147483647 w 400"/>
                <a:gd name="T31" fmla="*/ 2147483647 h 233"/>
                <a:gd name="T32" fmla="*/ 2147483647 w 400"/>
                <a:gd name="T33" fmla="*/ 2147483647 h 233"/>
                <a:gd name="T34" fmla="*/ 2147483647 w 400"/>
                <a:gd name="T35" fmla="*/ 2147483647 h 233"/>
                <a:gd name="T36" fmla="*/ 2147483647 w 400"/>
                <a:gd name="T37" fmla="*/ 2147483647 h 233"/>
                <a:gd name="T38" fmla="*/ 2147483647 w 400"/>
                <a:gd name="T39" fmla="*/ 2147483647 h 233"/>
                <a:gd name="T40" fmla="*/ 2147483647 w 400"/>
                <a:gd name="T41" fmla="*/ 2147483647 h 233"/>
                <a:gd name="T42" fmla="*/ 2147483647 w 400"/>
                <a:gd name="T43" fmla="*/ 2147483647 h 233"/>
                <a:gd name="T44" fmla="*/ 2147483647 w 400"/>
                <a:gd name="T45" fmla="*/ 2147483647 h 233"/>
                <a:gd name="T46" fmla="*/ 2147483647 w 400"/>
                <a:gd name="T47" fmla="*/ 2147483647 h 233"/>
                <a:gd name="T48" fmla="*/ 2147483647 w 400"/>
                <a:gd name="T49" fmla="*/ 2147483647 h 233"/>
                <a:gd name="T50" fmla="*/ 2147483647 w 400"/>
                <a:gd name="T51" fmla="*/ 2147483647 h 233"/>
                <a:gd name="T52" fmla="*/ 2147483647 w 400"/>
                <a:gd name="T53" fmla="*/ 2147483647 h 233"/>
                <a:gd name="T54" fmla="*/ 2147483647 w 400"/>
                <a:gd name="T55" fmla="*/ 2147483647 h 233"/>
                <a:gd name="T56" fmla="*/ 2147483647 w 400"/>
                <a:gd name="T57" fmla="*/ 2147483647 h 233"/>
                <a:gd name="T58" fmla="*/ 2147483647 w 400"/>
                <a:gd name="T59" fmla="*/ 2147483647 h 233"/>
                <a:gd name="T60" fmla="*/ 2147483647 w 400"/>
                <a:gd name="T61" fmla="*/ 2147483647 h 233"/>
                <a:gd name="T62" fmla="*/ 2147483647 w 400"/>
                <a:gd name="T63" fmla="*/ 2147483647 h 233"/>
                <a:gd name="T64" fmla="*/ 2147483647 w 400"/>
                <a:gd name="T65" fmla="*/ 2147483647 h 233"/>
                <a:gd name="T66" fmla="*/ 2147483647 w 400"/>
                <a:gd name="T67" fmla="*/ 2147483647 h 233"/>
                <a:gd name="T68" fmla="*/ 2147483647 w 400"/>
                <a:gd name="T69" fmla="*/ 2147483647 h 233"/>
                <a:gd name="T70" fmla="*/ 2147483647 w 400"/>
                <a:gd name="T71" fmla="*/ 2147483647 h 233"/>
                <a:gd name="T72" fmla="*/ 2147483647 w 400"/>
                <a:gd name="T73" fmla="*/ 2147483647 h 233"/>
                <a:gd name="T74" fmla="*/ 2147483647 w 400"/>
                <a:gd name="T75" fmla="*/ 2147483647 h 233"/>
                <a:gd name="T76" fmla="*/ 2147483647 w 400"/>
                <a:gd name="T77" fmla="*/ 2147483647 h 233"/>
                <a:gd name="T78" fmla="*/ 2147483647 w 400"/>
                <a:gd name="T79" fmla="*/ 2147483647 h 233"/>
                <a:gd name="T80" fmla="*/ 2147483647 w 400"/>
                <a:gd name="T81" fmla="*/ 2147483647 h 233"/>
                <a:gd name="T82" fmla="*/ 2147483647 w 400"/>
                <a:gd name="T83" fmla="*/ 2147483647 h 233"/>
                <a:gd name="T84" fmla="*/ 2147483647 w 400"/>
                <a:gd name="T85" fmla="*/ 2147483647 h 233"/>
                <a:gd name="T86" fmla="*/ 2147483647 w 400"/>
                <a:gd name="T87" fmla="*/ 2147483647 h 233"/>
                <a:gd name="T88" fmla="*/ 2147483647 w 400"/>
                <a:gd name="T89" fmla="*/ 2147483647 h 233"/>
                <a:gd name="T90" fmla="*/ 2147483647 w 400"/>
                <a:gd name="T91" fmla="*/ 2147483647 h 233"/>
                <a:gd name="T92" fmla="*/ 2147483647 w 400"/>
                <a:gd name="T93" fmla="*/ 2147483647 h 233"/>
                <a:gd name="T94" fmla="*/ 2147483647 w 400"/>
                <a:gd name="T95" fmla="*/ 2147483647 h 233"/>
                <a:gd name="T96" fmla="*/ 2147483647 w 400"/>
                <a:gd name="T97" fmla="*/ 2147483647 h 233"/>
                <a:gd name="T98" fmla="*/ 2147483647 w 400"/>
                <a:gd name="T99" fmla="*/ 2147483647 h 233"/>
                <a:gd name="T100" fmla="*/ 2147483647 w 400"/>
                <a:gd name="T101" fmla="*/ 2147483647 h 233"/>
                <a:gd name="T102" fmla="*/ 2147483647 w 400"/>
                <a:gd name="T103" fmla="*/ 2147483647 h 233"/>
                <a:gd name="T104" fmla="*/ 2147483647 w 400"/>
                <a:gd name="T105" fmla="*/ 2147483647 h 233"/>
                <a:gd name="T106" fmla="*/ 2147483647 w 400"/>
                <a:gd name="T107" fmla="*/ 2147483647 h 233"/>
                <a:gd name="T108" fmla="*/ 2147483647 w 400"/>
                <a:gd name="T109" fmla="*/ 2147483647 h 233"/>
                <a:gd name="T110" fmla="*/ 2147483647 w 400"/>
                <a:gd name="T111" fmla="*/ 2147483647 h 233"/>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00"/>
                <a:gd name="T169" fmla="*/ 0 h 233"/>
                <a:gd name="T170" fmla="*/ 400 w 400"/>
                <a:gd name="T171" fmla="*/ 233 h 233"/>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400" h="233">
                  <a:moveTo>
                    <a:pt x="203" y="166"/>
                  </a:moveTo>
                  <a:cubicBezTo>
                    <a:pt x="212" y="171"/>
                    <a:pt x="213" y="179"/>
                    <a:pt x="213" y="179"/>
                  </a:cubicBezTo>
                  <a:cubicBezTo>
                    <a:pt x="227" y="176"/>
                    <a:pt x="227" y="176"/>
                    <a:pt x="227" y="176"/>
                  </a:cubicBezTo>
                  <a:cubicBezTo>
                    <a:pt x="227" y="176"/>
                    <a:pt x="235" y="186"/>
                    <a:pt x="244" y="194"/>
                  </a:cubicBezTo>
                  <a:cubicBezTo>
                    <a:pt x="253" y="202"/>
                    <a:pt x="262" y="213"/>
                    <a:pt x="262" y="213"/>
                  </a:cubicBezTo>
                  <a:cubicBezTo>
                    <a:pt x="274" y="204"/>
                    <a:pt x="274" y="204"/>
                    <a:pt x="274" y="204"/>
                  </a:cubicBezTo>
                  <a:cubicBezTo>
                    <a:pt x="296" y="218"/>
                    <a:pt x="296" y="218"/>
                    <a:pt x="296" y="218"/>
                  </a:cubicBezTo>
                  <a:cubicBezTo>
                    <a:pt x="296" y="218"/>
                    <a:pt x="300" y="209"/>
                    <a:pt x="313" y="213"/>
                  </a:cubicBezTo>
                  <a:cubicBezTo>
                    <a:pt x="326" y="217"/>
                    <a:pt x="337" y="230"/>
                    <a:pt x="337" y="230"/>
                  </a:cubicBezTo>
                  <a:cubicBezTo>
                    <a:pt x="337" y="230"/>
                    <a:pt x="345" y="219"/>
                    <a:pt x="351" y="219"/>
                  </a:cubicBezTo>
                  <a:cubicBezTo>
                    <a:pt x="357" y="219"/>
                    <a:pt x="352" y="229"/>
                    <a:pt x="361" y="229"/>
                  </a:cubicBezTo>
                  <a:cubicBezTo>
                    <a:pt x="370" y="229"/>
                    <a:pt x="377" y="230"/>
                    <a:pt x="377" y="230"/>
                  </a:cubicBezTo>
                  <a:cubicBezTo>
                    <a:pt x="377" y="230"/>
                    <a:pt x="398" y="233"/>
                    <a:pt x="399" y="224"/>
                  </a:cubicBezTo>
                  <a:cubicBezTo>
                    <a:pt x="400" y="215"/>
                    <a:pt x="400" y="206"/>
                    <a:pt x="400" y="206"/>
                  </a:cubicBezTo>
                  <a:cubicBezTo>
                    <a:pt x="390" y="191"/>
                    <a:pt x="390" y="191"/>
                    <a:pt x="390" y="191"/>
                  </a:cubicBezTo>
                  <a:cubicBezTo>
                    <a:pt x="390" y="159"/>
                    <a:pt x="390" y="159"/>
                    <a:pt x="390" y="159"/>
                  </a:cubicBezTo>
                  <a:cubicBezTo>
                    <a:pt x="384" y="144"/>
                    <a:pt x="384" y="144"/>
                    <a:pt x="384" y="144"/>
                  </a:cubicBezTo>
                  <a:cubicBezTo>
                    <a:pt x="376" y="148"/>
                    <a:pt x="369" y="152"/>
                    <a:pt x="363" y="153"/>
                  </a:cubicBezTo>
                  <a:cubicBezTo>
                    <a:pt x="349" y="154"/>
                    <a:pt x="316" y="134"/>
                    <a:pt x="316" y="134"/>
                  </a:cubicBezTo>
                  <a:cubicBezTo>
                    <a:pt x="316" y="134"/>
                    <a:pt x="314" y="142"/>
                    <a:pt x="304" y="143"/>
                  </a:cubicBezTo>
                  <a:cubicBezTo>
                    <a:pt x="294" y="144"/>
                    <a:pt x="295" y="130"/>
                    <a:pt x="295" y="130"/>
                  </a:cubicBezTo>
                  <a:cubicBezTo>
                    <a:pt x="295" y="130"/>
                    <a:pt x="293" y="144"/>
                    <a:pt x="284" y="143"/>
                  </a:cubicBezTo>
                  <a:cubicBezTo>
                    <a:pt x="275" y="142"/>
                    <a:pt x="275" y="124"/>
                    <a:pt x="275" y="124"/>
                  </a:cubicBezTo>
                  <a:cubicBezTo>
                    <a:pt x="275" y="124"/>
                    <a:pt x="263" y="133"/>
                    <a:pt x="247" y="126"/>
                  </a:cubicBezTo>
                  <a:cubicBezTo>
                    <a:pt x="231" y="119"/>
                    <a:pt x="248" y="116"/>
                    <a:pt x="243" y="109"/>
                  </a:cubicBezTo>
                  <a:cubicBezTo>
                    <a:pt x="238" y="102"/>
                    <a:pt x="223" y="113"/>
                    <a:pt x="223" y="113"/>
                  </a:cubicBezTo>
                  <a:cubicBezTo>
                    <a:pt x="223" y="113"/>
                    <a:pt x="209" y="101"/>
                    <a:pt x="201" y="95"/>
                  </a:cubicBezTo>
                  <a:cubicBezTo>
                    <a:pt x="193" y="89"/>
                    <a:pt x="198" y="73"/>
                    <a:pt x="187" y="66"/>
                  </a:cubicBezTo>
                  <a:cubicBezTo>
                    <a:pt x="176" y="59"/>
                    <a:pt x="172" y="84"/>
                    <a:pt x="168" y="83"/>
                  </a:cubicBezTo>
                  <a:cubicBezTo>
                    <a:pt x="164" y="82"/>
                    <a:pt x="149" y="50"/>
                    <a:pt x="149" y="50"/>
                  </a:cubicBezTo>
                  <a:cubicBezTo>
                    <a:pt x="118" y="44"/>
                    <a:pt x="118" y="44"/>
                    <a:pt x="118" y="44"/>
                  </a:cubicBezTo>
                  <a:cubicBezTo>
                    <a:pt x="118" y="44"/>
                    <a:pt x="100" y="30"/>
                    <a:pt x="86" y="15"/>
                  </a:cubicBezTo>
                  <a:cubicBezTo>
                    <a:pt x="72" y="0"/>
                    <a:pt x="59" y="17"/>
                    <a:pt x="59" y="17"/>
                  </a:cubicBezTo>
                  <a:cubicBezTo>
                    <a:pt x="44" y="30"/>
                    <a:pt x="44" y="30"/>
                    <a:pt x="44" y="30"/>
                  </a:cubicBezTo>
                  <a:cubicBezTo>
                    <a:pt x="32" y="19"/>
                    <a:pt x="32" y="19"/>
                    <a:pt x="32" y="19"/>
                  </a:cubicBezTo>
                  <a:cubicBezTo>
                    <a:pt x="26" y="32"/>
                    <a:pt x="26" y="32"/>
                    <a:pt x="26" y="32"/>
                  </a:cubicBezTo>
                  <a:cubicBezTo>
                    <a:pt x="11" y="50"/>
                    <a:pt x="11" y="50"/>
                    <a:pt x="11" y="50"/>
                  </a:cubicBezTo>
                  <a:cubicBezTo>
                    <a:pt x="17" y="59"/>
                    <a:pt x="17" y="59"/>
                    <a:pt x="17" y="59"/>
                  </a:cubicBezTo>
                  <a:cubicBezTo>
                    <a:pt x="17" y="59"/>
                    <a:pt x="6" y="61"/>
                    <a:pt x="10" y="67"/>
                  </a:cubicBezTo>
                  <a:cubicBezTo>
                    <a:pt x="14" y="73"/>
                    <a:pt x="19" y="73"/>
                    <a:pt x="19" y="73"/>
                  </a:cubicBezTo>
                  <a:cubicBezTo>
                    <a:pt x="19" y="73"/>
                    <a:pt x="0" y="83"/>
                    <a:pt x="7" y="91"/>
                  </a:cubicBezTo>
                  <a:cubicBezTo>
                    <a:pt x="14" y="99"/>
                    <a:pt x="26" y="110"/>
                    <a:pt x="26" y="110"/>
                  </a:cubicBezTo>
                  <a:cubicBezTo>
                    <a:pt x="36" y="104"/>
                    <a:pt x="36" y="104"/>
                    <a:pt x="36" y="104"/>
                  </a:cubicBezTo>
                  <a:cubicBezTo>
                    <a:pt x="47" y="122"/>
                    <a:pt x="47" y="122"/>
                    <a:pt x="47" y="122"/>
                  </a:cubicBezTo>
                  <a:cubicBezTo>
                    <a:pt x="65" y="122"/>
                    <a:pt x="65" y="122"/>
                    <a:pt x="65" y="122"/>
                  </a:cubicBezTo>
                  <a:cubicBezTo>
                    <a:pt x="72" y="132"/>
                    <a:pt x="72" y="132"/>
                    <a:pt x="72" y="132"/>
                  </a:cubicBezTo>
                  <a:cubicBezTo>
                    <a:pt x="100" y="147"/>
                    <a:pt x="100" y="147"/>
                    <a:pt x="100" y="147"/>
                  </a:cubicBezTo>
                  <a:cubicBezTo>
                    <a:pt x="109" y="146"/>
                    <a:pt x="109" y="146"/>
                    <a:pt x="109" y="146"/>
                  </a:cubicBezTo>
                  <a:cubicBezTo>
                    <a:pt x="109" y="146"/>
                    <a:pt x="116" y="160"/>
                    <a:pt x="124" y="160"/>
                  </a:cubicBezTo>
                  <a:cubicBezTo>
                    <a:pt x="132" y="160"/>
                    <a:pt x="137" y="157"/>
                    <a:pt x="142" y="159"/>
                  </a:cubicBezTo>
                  <a:cubicBezTo>
                    <a:pt x="147" y="161"/>
                    <a:pt x="135" y="166"/>
                    <a:pt x="148" y="168"/>
                  </a:cubicBezTo>
                  <a:cubicBezTo>
                    <a:pt x="161" y="170"/>
                    <a:pt x="168" y="174"/>
                    <a:pt x="168" y="174"/>
                  </a:cubicBezTo>
                  <a:cubicBezTo>
                    <a:pt x="171" y="181"/>
                    <a:pt x="171" y="181"/>
                    <a:pt x="171" y="181"/>
                  </a:cubicBezTo>
                  <a:cubicBezTo>
                    <a:pt x="171" y="181"/>
                    <a:pt x="176" y="173"/>
                    <a:pt x="185" y="173"/>
                  </a:cubicBezTo>
                  <a:cubicBezTo>
                    <a:pt x="194" y="173"/>
                    <a:pt x="195" y="180"/>
                    <a:pt x="195" y="180"/>
                  </a:cubicBezTo>
                  <a:cubicBezTo>
                    <a:pt x="195" y="180"/>
                    <a:pt x="194" y="161"/>
                    <a:pt x="203" y="166"/>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526" name="Freeform 149"/>
            <p:cNvSpPr>
              <a:spLocks/>
            </p:cNvSpPr>
            <p:nvPr/>
          </p:nvSpPr>
          <p:spPr bwMode="auto">
            <a:xfrm>
              <a:off x="5832873" y="2899172"/>
              <a:ext cx="72628" cy="36909"/>
            </a:xfrm>
            <a:custGeom>
              <a:avLst/>
              <a:gdLst>
                <a:gd name="T0" fmla="*/ 2147483647 w 176"/>
                <a:gd name="T1" fmla="*/ 2147483647 h 93"/>
                <a:gd name="T2" fmla="*/ 2147483647 w 176"/>
                <a:gd name="T3" fmla="*/ 2147483647 h 93"/>
                <a:gd name="T4" fmla="*/ 2147483647 w 176"/>
                <a:gd name="T5" fmla="*/ 2147483647 h 93"/>
                <a:gd name="T6" fmla="*/ 2147483647 w 176"/>
                <a:gd name="T7" fmla="*/ 2147483647 h 93"/>
                <a:gd name="T8" fmla="*/ 2147483647 w 176"/>
                <a:gd name="T9" fmla="*/ 2147483647 h 93"/>
                <a:gd name="T10" fmla="*/ 2147483647 w 176"/>
                <a:gd name="T11" fmla="*/ 2147483647 h 93"/>
                <a:gd name="T12" fmla="*/ 2147483647 w 176"/>
                <a:gd name="T13" fmla="*/ 2147483647 h 93"/>
                <a:gd name="T14" fmla="*/ 2147483647 w 176"/>
                <a:gd name="T15" fmla="*/ 2147483647 h 93"/>
                <a:gd name="T16" fmla="*/ 2147483647 w 176"/>
                <a:gd name="T17" fmla="*/ 2147483647 h 93"/>
                <a:gd name="T18" fmla="*/ 2147483647 w 176"/>
                <a:gd name="T19" fmla="*/ 2147483647 h 93"/>
                <a:gd name="T20" fmla="*/ 2147483647 w 176"/>
                <a:gd name="T21" fmla="*/ 2147483647 h 93"/>
                <a:gd name="T22" fmla="*/ 2147483647 w 176"/>
                <a:gd name="T23" fmla="*/ 2147483647 h 93"/>
                <a:gd name="T24" fmla="*/ 2147483647 w 176"/>
                <a:gd name="T25" fmla="*/ 2147483647 h 93"/>
                <a:gd name="T26" fmla="*/ 2147483647 w 176"/>
                <a:gd name="T27" fmla="*/ 2147483647 h 93"/>
                <a:gd name="T28" fmla="*/ 2147483647 w 176"/>
                <a:gd name="T29" fmla="*/ 2147483647 h 93"/>
                <a:gd name="T30" fmla="*/ 2147483647 w 176"/>
                <a:gd name="T31" fmla="*/ 2147483647 h 93"/>
                <a:gd name="T32" fmla="*/ 2147483647 w 176"/>
                <a:gd name="T33" fmla="*/ 2147483647 h 9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76"/>
                <a:gd name="T52" fmla="*/ 0 h 93"/>
                <a:gd name="T53" fmla="*/ 176 w 176"/>
                <a:gd name="T54" fmla="*/ 93 h 93"/>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76" h="93">
                  <a:moveTo>
                    <a:pt x="66" y="92"/>
                  </a:moveTo>
                  <a:cubicBezTo>
                    <a:pt x="85" y="92"/>
                    <a:pt x="79" y="84"/>
                    <a:pt x="88" y="84"/>
                  </a:cubicBezTo>
                  <a:cubicBezTo>
                    <a:pt x="97" y="84"/>
                    <a:pt x="95" y="90"/>
                    <a:pt x="113" y="90"/>
                  </a:cubicBezTo>
                  <a:cubicBezTo>
                    <a:pt x="131" y="90"/>
                    <a:pt x="139" y="86"/>
                    <a:pt x="139" y="86"/>
                  </a:cubicBezTo>
                  <a:cubicBezTo>
                    <a:pt x="139" y="86"/>
                    <a:pt x="148" y="93"/>
                    <a:pt x="162" y="86"/>
                  </a:cubicBezTo>
                  <a:cubicBezTo>
                    <a:pt x="176" y="79"/>
                    <a:pt x="161" y="68"/>
                    <a:pt x="161" y="68"/>
                  </a:cubicBezTo>
                  <a:cubicBezTo>
                    <a:pt x="161" y="54"/>
                    <a:pt x="161" y="54"/>
                    <a:pt x="161" y="54"/>
                  </a:cubicBezTo>
                  <a:cubicBezTo>
                    <a:pt x="161" y="54"/>
                    <a:pt x="144" y="55"/>
                    <a:pt x="140" y="48"/>
                  </a:cubicBezTo>
                  <a:cubicBezTo>
                    <a:pt x="136" y="41"/>
                    <a:pt x="142" y="39"/>
                    <a:pt x="142" y="39"/>
                  </a:cubicBezTo>
                  <a:cubicBezTo>
                    <a:pt x="142" y="39"/>
                    <a:pt x="142" y="29"/>
                    <a:pt x="129" y="18"/>
                  </a:cubicBezTo>
                  <a:cubicBezTo>
                    <a:pt x="116" y="7"/>
                    <a:pt x="80" y="25"/>
                    <a:pt x="80" y="25"/>
                  </a:cubicBezTo>
                  <a:cubicBezTo>
                    <a:pt x="80" y="11"/>
                    <a:pt x="80" y="11"/>
                    <a:pt x="80" y="11"/>
                  </a:cubicBezTo>
                  <a:cubicBezTo>
                    <a:pt x="80" y="11"/>
                    <a:pt x="70" y="10"/>
                    <a:pt x="56" y="5"/>
                  </a:cubicBezTo>
                  <a:cubicBezTo>
                    <a:pt x="42" y="0"/>
                    <a:pt x="18" y="56"/>
                    <a:pt x="18" y="56"/>
                  </a:cubicBezTo>
                  <a:cubicBezTo>
                    <a:pt x="18" y="56"/>
                    <a:pt x="0" y="60"/>
                    <a:pt x="23" y="76"/>
                  </a:cubicBezTo>
                  <a:cubicBezTo>
                    <a:pt x="46" y="92"/>
                    <a:pt x="50" y="81"/>
                    <a:pt x="50" y="81"/>
                  </a:cubicBezTo>
                  <a:cubicBezTo>
                    <a:pt x="50" y="81"/>
                    <a:pt x="47" y="92"/>
                    <a:pt x="66" y="92"/>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527" name="Freeform 150"/>
            <p:cNvSpPr>
              <a:spLocks/>
            </p:cNvSpPr>
            <p:nvPr/>
          </p:nvSpPr>
          <p:spPr bwMode="auto">
            <a:xfrm>
              <a:off x="5829300" y="2938463"/>
              <a:ext cx="103585" cy="111919"/>
            </a:xfrm>
            <a:custGeom>
              <a:avLst/>
              <a:gdLst>
                <a:gd name="T0" fmla="*/ 2147483647 w 247"/>
                <a:gd name="T1" fmla="*/ 2147483647 h 284"/>
                <a:gd name="T2" fmla="*/ 2147483647 w 247"/>
                <a:gd name="T3" fmla="*/ 2147483647 h 284"/>
                <a:gd name="T4" fmla="*/ 2147483647 w 247"/>
                <a:gd name="T5" fmla="*/ 2147483647 h 284"/>
                <a:gd name="T6" fmla="*/ 2147483647 w 247"/>
                <a:gd name="T7" fmla="*/ 2147483647 h 284"/>
                <a:gd name="T8" fmla="*/ 2147483647 w 247"/>
                <a:gd name="T9" fmla="*/ 2147483647 h 284"/>
                <a:gd name="T10" fmla="*/ 2147483647 w 247"/>
                <a:gd name="T11" fmla="*/ 2147483647 h 284"/>
                <a:gd name="T12" fmla="*/ 2147483647 w 247"/>
                <a:gd name="T13" fmla="*/ 2147483647 h 284"/>
                <a:gd name="T14" fmla="*/ 2147483647 w 247"/>
                <a:gd name="T15" fmla="*/ 2147483647 h 284"/>
                <a:gd name="T16" fmla="*/ 2147483647 w 247"/>
                <a:gd name="T17" fmla="*/ 2147483647 h 284"/>
                <a:gd name="T18" fmla="*/ 2147483647 w 247"/>
                <a:gd name="T19" fmla="*/ 2147483647 h 284"/>
                <a:gd name="T20" fmla="*/ 2147483647 w 247"/>
                <a:gd name="T21" fmla="*/ 2147483647 h 284"/>
                <a:gd name="T22" fmla="*/ 2147483647 w 247"/>
                <a:gd name="T23" fmla="*/ 2147483647 h 284"/>
                <a:gd name="T24" fmla="*/ 2147483647 w 247"/>
                <a:gd name="T25" fmla="*/ 2147483647 h 284"/>
                <a:gd name="T26" fmla="*/ 2147483647 w 247"/>
                <a:gd name="T27" fmla="*/ 2147483647 h 284"/>
                <a:gd name="T28" fmla="*/ 2147483647 w 247"/>
                <a:gd name="T29" fmla="*/ 2147483647 h 284"/>
                <a:gd name="T30" fmla="*/ 2147483647 w 247"/>
                <a:gd name="T31" fmla="*/ 2147483647 h 284"/>
                <a:gd name="T32" fmla="*/ 2147483647 w 247"/>
                <a:gd name="T33" fmla="*/ 2147483647 h 284"/>
                <a:gd name="T34" fmla="*/ 2147483647 w 247"/>
                <a:gd name="T35" fmla="*/ 2147483647 h 284"/>
                <a:gd name="T36" fmla="*/ 2147483647 w 247"/>
                <a:gd name="T37" fmla="*/ 2147483647 h 284"/>
                <a:gd name="T38" fmla="*/ 2147483647 w 247"/>
                <a:gd name="T39" fmla="*/ 2147483647 h 284"/>
                <a:gd name="T40" fmla="*/ 2147483647 w 247"/>
                <a:gd name="T41" fmla="*/ 2147483647 h 284"/>
                <a:gd name="T42" fmla="*/ 2147483647 w 247"/>
                <a:gd name="T43" fmla="*/ 2147483647 h 284"/>
                <a:gd name="T44" fmla="*/ 2147483647 w 247"/>
                <a:gd name="T45" fmla="*/ 2147483647 h 284"/>
                <a:gd name="T46" fmla="*/ 2147483647 w 247"/>
                <a:gd name="T47" fmla="*/ 2147483647 h 284"/>
                <a:gd name="T48" fmla="*/ 2147483647 w 247"/>
                <a:gd name="T49" fmla="*/ 2147483647 h 284"/>
                <a:gd name="T50" fmla="*/ 2147483647 w 247"/>
                <a:gd name="T51" fmla="*/ 2147483647 h 284"/>
                <a:gd name="T52" fmla="*/ 2147483647 w 247"/>
                <a:gd name="T53" fmla="*/ 2147483647 h 284"/>
                <a:gd name="T54" fmla="*/ 2147483647 w 247"/>
                <a:gd name="T55" fmla="*/ 2147483647 h 284"/>
                <a:gd name="T56" fmla="*/ 2147483647 w 247"/>
                <a:gd name="T57" fmla="*/ 2147483647 h 284"/>
                <a:gd name="T58" fmla="*/ 2147483647 w 247"/>
                <a:gd name="T59" fmla="*/ 2147483647 h 284"/>
                <a:gd name="T60" fmla="*/ 2147483647 w 247"/>
                <a:gd name="T61" fmla="*/ 2147483647 h 284"/>
                <a:gd name="T62" fmla="*/ 2147483647 w 247"/>
                <a:gd name="T63" fmla="*/ 2147483647 h 284"/>
                <a:gd name="T64" fmla="*/ 2147483647 w 247"/>
                <a:gd name="T65" fmla="*/ 2147483647 h 284"/>
                <a:gd name="T66" fmla="*/ 2147483647 w 247"/>
                <a:gd name="T67" fmla="*/ 2147483647 h 284"/>
                <a:gd name="T68" fmla="*/ 2147483647 w 247"/>
                <a:gd name="T69" fmla="*/ 2147483647 h 284"/>
                <a:gd name="T70" fmla="*/ 2147483647 w 247"/>
                <a:gd name="T71" fmla="*/ 2147483647 h 284"/>
                <a:gd name="T72" fmla="*/ 2147483647 w 247"/>
                <a:gd name="T73" fmla="*/ 2147483647 h 284"/>
                <a:gd name="T74" fmla="*/ 2147483647 w 247"/>
                <a:gd name="T75" fmla="*/ 0 h 284"/>
                <a:gd name="T76" fmla="*/ 2147483647 w 247"/>
                <a:gd name="T77" fmla="*/ 2147483647 h 284"/>
                <a:gd name="T78" fmla="*/ 2147483647 w 247"/>
                <a:gd name="T79" fmla="*/ 2147483647 h 284"/>
                <a:gd name="T80" fmla="*/ 2147483647 w 247"/>
                <a:gd name="T81" fmla="*/ 2147483647 h 284"/>
                <a:gd name="T82" fmla="*/ 2147483647 w 247"/>
                <a:gd name="T83" fmla="*/ 2147483647 h 284"/>
                <a:gd name="T84" fmla="*/ 2147483647 w 247"/>
                <a:gd name="T85" fmla="*/ 2147483647 h 284"/>
                <a:gd name="T86" fmla="*/ 2147483647 w 247"/>
                <a:gd name="T87" fmla="*/ 2147483647 h 284"/>
                <a:gd name="T88" fmla="*/ 2147483647 w 247"/>
                <a:gd name="T89" fmla="*/ 2147483647 h 284"/>
                <a:gd name="T90" fmla="*/ 2147483647 w 247"/>
                <a:gd name="T91" fmla="*/ 2147483647 h 284"/>
                <a:gd name="T92" fmla="*/ 2147483647 w 247"/>
                <a:gd name="T93" fmla="*/ 2147483647 h 284"/>
                <a:gd name="T94" fmla="*/ 2147483647 w 247"/>
                <a:gd name="T95" fmla="*/ 2147483647 h 284"/>
                <a:gd name="T96" fmla="*/ 2147483647 w 247"/>
                <a:gd name="T97" fmla="*/ 2147483647 h 284"/>
                <a:gd name="T98" fmla="*/ 2147483647 w 247"/>
                <a:gd name="T99" fmla="*/ 2147483647 h 284"/>
                <a:gd name="T100" fmla="*/ 2147483647 w 247"/>
                <a:gd name="T101" fmla="*/ 2147483647 h 284"/>
                <a:gd name="T102" fmla="*/ 2147483647 w 247"/>
                <a:gd name="T103" fmla="*/ 2147483647 h 284"/>
                <a:gd name="T104" fmla="*/ 2147483647 w 247"/>
                <a:gd name="T105" fmla="*/ 2147483647 h 284"/>
                <a:gd name="T106" fmla="*/ 2147483647 w 247"/>
                <a:gd name="T107" fmla="*/ 2147483647 h 28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247"/>
                <a:gd name="T163" fmla="*/ 0 h 284"/>
                <a:gd name="T164" fmla="*/ 247 w 247"/>
                <a:gd name="T165" fmla="*/ 284 h 28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247" h="284">
                  <a:moveTo>
                    <a:pt x="90" y="275"/>
                  </a:moveTo>
                  <a:cubicBezTo>
                    <a:pt x="92" y="236"/>
                    <a:pt x="92" y="236"/>
                    <a:pt x="92" y="236"/>
                  </a:cubicBezTo>
                  <a:cubicBezTo>
                    <a:pt x="92" y="236"/>
                    <a:pt x="134" y="252"/>
                    <a:pt x="142" y="250"/>
                  </a:cubicBezTo>
                  <a:cubicBezTo>
                    <a:pt x="150" y="247"/>
                    <a:pt x="134" y="229"/>
                    <a:pt x="143" y="227"/>
                  </a:cubicBezTo>
                  <a:cubicBezTo>
                    <a:pt x="152" y="225"/>
                    <a:pt x="169" y="245"/>
                    <a:pt x="182" y="240"/>
                  </a:cubicBezTo>
                  <a:cubicBezTo>
                    <a:pt x="195" y="236"/>
                    <a:pt x="190" y="223"/>
                    <a:pt x="190" y="223"/>
                  </a:cubicBezTo>
                  <a:cubicBezTo>
                    <a:pt x="182" y="202"/>
                    <a:pt x="182" y="202"/>
                    <a:pt x="182" y="202"/>
                  </a:cubicBezTo>
                  <a:cubicBezTo>
                    <a:pt x="213" y="235"/>
                    <a:pt x="213" y="235"/>
                    <a:pt x="213" y="235"/>
                  </a:cubicBezTo>
                  <a:cubicBezTo>
                    <a:pt x="213" y="235"/>
                    <a:pt x="201" y="274"/>
                    <a:pt x="210" y="280"/>
                  </a:cubicBezTo>
                  <a:cubicBezTo>
                    <a:pt x="213" y="282"/>
                    <a:pt x="218" y="283"/>
                    <a:pt x="222" y="284"/>
                  </a:cubicBezTo>
                  <a:cubicBezTo>
                    <a:pt x="224" y="277"/>
                    <a:pt x="226" y="273"/>
                    <a:pt x="226" y="273"/>
                  </a:cubicBezTo>
                  <a:cubicBezTo>
                    <a:pt x="247" y="276"/>
                    <a:pt x="247" y="276"/>
                    <a:pt x="247" y="276"/>
                  </a:cubicBezTo>
                  <a:cubicBezTo>
                    <a:pt x="240" y="237"/>
                    <a:pt x="240" y="237"/>
                    <a:pt x="240" y="237"/>
                  </a:cubicBezTo>
                  <a:cubicBezTo>
                    <a:pt x="240" y="237"/>
                    <a:pt x="224" y="198"/>
                    <a:pt x="220" y="187"/>
                  </a:cubicBezTo>
                  <a:cubicBezTo>
                    <a:pt x="216" y="176"/>
                    <a:pt x="222" y="157"/>
                    <a:pt x="204" y="153"/>
                  </a:cubicBezTo>
                  <a:cubicBezTo>
                    <a:pt x="186" y="149"/>
                    <a:pt x="194" y="170"/>
                    <a:pt x="194" y="170"/>
                  </a:cubicBezTo>
                  <a:cubicBezTo>
                    <a:pt x="187" y="193"/>
                    <a:pt x="187" y="193"/>
                    <a:pt x="187" y="193"/>
                  </a:cubicBezTo>
                  <a:cubicBezTo>
                    <a:pt x="178" y="178"/>
                    <a:pt x="178" y="178"/>
                    <a:pt x="178" y="178"/>
                  </a:cubicBezTo>
                  <a:cubicBezTo>
                    <a:pt x="178" y="178"/>
                    <a:pt x="158" y="175"/>
                    <a:pt x="158" y="159"/>
                  </a:cubicBezTo>
                  <a:cubicBezTo>
                    <a:pt x="158" y="143"/>
                    <a:pt x="160" y="133"/>
                    <a:pt x="168" y="130"/>
                  </a:cubicBezTo>
                  <a:cubicBezTo>
                    <a:pt x="176" y="127"/>
                    <a:pt x="190" y="129"/>
                    <a:pt x="193" y="115"/>
                  </a:cubicBezTo>
                  <a:cubicBezTo>
                    <a:pt x="196" y="101"/>
                    <a:pt x="196" y="92"/>
                    <a:pt x="196" y="92"/>
                  </a:cubicBezTo>
                  <a:cubicBezTo>
                    <a:pt x="196" y="92"/>
                    <a:pt x="206" y="96"/>
                    <a:pt x="206" y="86"/>
                  </a:cubicBezTo>
                  <a:cubicBezTo>
                    <a:pt x="206" y="76"/>
                    <a:pt x="184" y="68"/>
                    <a:pt x="184" y="68"/>
                  </a:cubicBezTo>
                  <a:cubicBezTo>
                    <a:pt x="154" y="79"/>
                    <a:pt x="154" y="79"/>
                    <a:pt x="154" y="79"/>
                  </a:cubicBezTo>
                  <a:cubicBezTo>
                    <a:pt x="154" y="79"/>
                    <a:pt x="123" y="75"/>
                    <a:pt x="113" y="75"/>
                  </a:cubicBezTo>
                  <a:cubicBezTo>
                    <a:pt x="103" y="75"/>
                    <a:pt x="86" y="72"/>
                    <a:pt x="86" y="69"/>
                  </a:cubicBezTo>
                  <a:cubicBezTo>
                    <a:pt x="86" y="66"/>
                    <a:pt x="85" y="46"/>
                    <a:pt x="85" y="46"/>
                  </a:cubicBezTo>
                  <a:cubicBezTo>
                    <a:pt x="81" y="44"/>
                    <a:pt x="81" y="44"/>
                    <a:pt x="81" y="44"/>
                  </a:cubicBezTo>
                  <a:cubicBezTo>
                    <a:pt x="81" y="44"/>
                    <a:pt x="81" y="26"/>
                    <a:pt x="77" y="23"/>
                  </a:cubicBezTo>
                  <a:cubicBezTo>
                    <a:pt x="73" y="20"/>
                    <a:pt x="67" y="17"/>
                    <a:pt x="67" y="17"/>
                  </a:cubicBezTo>
                  <a:cubicBezTo>
                    <a:pt x="66" y="29"/>
                    <a:pt x="66" y="29"/>
                    <a:pt x="66" y="29"/>
                  </a:cubicBezTo>
                  <a:cubicBezTo>
                    <a:pt x="66" y="29"/>
                    <a:pt x="56" y="27"/>
                    <a:pt x="50" y="21"/>
                  </a:cubicBezTo>
                  <a:cubicBezTo>
                    <a:pt x="44" y="15"/>
                    <a:pt x="41" y="3"/>
                    <a:pt x="41" y="3"/>
                  </a:cubicBezTo>
                  <a:cubicBezTo>
                    <a:pt x="30" y="4"/>
                    <a:pt x="30" y="4"/>
                    <a:pt x="30" y="4"/>
                  </a:cubicBezTo>
                  <a:cubicBezTo>
                    <a:pt x="33" y="11"/>
                    <a:pt x="33" y="11"/>
                    <a:pt x="33" y="11"/>
                  </a:cubicBezTo>
                  <a:cubicBezTo>
                    <a:pt x="17" y="3"/>
                    <a:pt x="17" y="3"/>
                    <a:pt x="17" y="3"/>
                  </a:cubicBezTo>
                  <a:cubicBezTo>
                    <a:pt x="6" y="0"/>
                    <a:pt x="6" y="0"/>
                    <a:pt x="6" y="0"/>
                  </a:cubicBezTo>
                  <a:cubicBezTo>
                    <a:pt x="11" y="12"/>
                    <a:pt x="11" y="12"/>
                    <a:pt x="11" y="12"/>
                  </a:cubicBezTo>
                  <a:cubicBezTo>
                    <a:pt x="11" y="12"/>
                    <a:pt x="0" y="24"/>
                    <a:pt x="2" y="35"/>
                  </a:cubicBezTo>
                  <a:cubicBezTo>
                    <a:pt x="4" y="46"/>
                    <a:pt x="26" y="54"/>
                    <a:pt x="26" y="54"/>
                  </a:cubicBezTo>
                  <a:cubicBezTo>
                    <a:pt x="43" y="65"/>
                    <a:pt x="43" y="65"/>
                    <a:pt x="43" y="65"/>
                  </a:cubicBezTo>
                  <a:cubicBezTo>
                    <a:pt x="44" y="73"/>
                    <a:pt x="44" y="73"/>
                    <a:pt x="44" y="73"/>
                  </a:cubicBezTo>
                  <a:cubicBezTo>
                    <a:pt x="22" y="74"/>
                    <a:pt x="22" y="74"/>
                    <a:pt x="22" y="74"/>
                  </a:cubicBezTo>
                  <a:cubicBezTo>
                    <a:pt x="22" y="93"/>
                    <a:pt x="22" y="93"/>
                    <a:pt x="22" y="93"/>
                  </a:cubicBezTo>
                  <a:cubicBezTo>
                    <a:pt x="22" y="93"/>
                    <a:pt x="3" y="96"/>
                    <a:pt x="13" y="106"/>
                  </a:cubicBezTo>
                  <a:cubicBezTo>
                    <a:pt x="23" y="116"/>
                    <a:pt x="50" y="110"/>
                    <a:pt x="47" y="126"/>
                  </a:cubicBezTo>
                  <a:cubicBezTo>
                    <a:pt x="44" y="142"/>
                    <a:pt x="35" y="150"/>
                    <a:pt x="35" y="150"/>
                  </a:cubicBezTo>
                  <a:cubicBezTo>
                    <a:pt x="44" y="170"/>
                    <a:pt x="44" y="170"/>
                    <a:pt x="44" y="170"/>
                  </a:cubicBezTo>
                  <a:cubicBezTo>
                    <a:pt x="64" y="186"/>
                    <a:pt x="64" y="186"/>
                    <a:pt x="64" y="186"/>
                  </a:cubicBezTo>
                  <a:cubicBezTo>
                    <a:pt x="63" y="206"/>
                    <a:pt x="63" y="206"/>
                    <a:pt x="63" y="206"/>
                  </a:cubicBezTo>
                  <a:cubicBezTo>
                    <a:pt x="75" y="234"/>
                    <a:pt x="75" y="234"/>
                    <a:pt x="75" y="234"/>
                  </a:cubicBezTo>
                  <a:cubicBezTo>
                    <a:pt x="73" y="252"/>
                    <a:pt x="73" y="252"/>
                    <a:pt x="73" y="252"/>
                  </a:cubicBezTo>
                  <a:lnTo>
                    <a:pt x="90" y="275"/>
                  </a:ln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528" name="Freeform 151"/>
            <p:cNvSpPr>
              <a:spLocks noEditPoints="1"/>
            </p:cNvSpPr>
            <p:nvPr/>
          </p:nvSpPr>
          <p:spPr bwMode="auto">
            <a:xfrm>
              <a:off x="5454253" y="2738438"/>
              <a:ext cx="547688" cy="617935"/>
            </a:xfrm>
            <a:custGeom>
              <a:avLst/>
              <a:gdLst>
                <a:gd name="T0" fmla="*/ 2147483647 w 1304"/>
                <a:gd name="T1" fmla="*/ 2147483647 h 1578"/>
                <a:gd name="T2" fmla="*/ 2147483647 w 1304"/>
                <a:gd name="T3" fmla="*/ 2147483647 h 1578"/>
                <a:gd name="T4" fmla="*/ 2147483647 w 1304"/>
                <a:gd name="T5" fmla="*/ 2147483647 h 1578"/>
                <a:gd name="T6" fmla="*/ 2147483647 w 1304"/>
                <a:gd name="T7" fmla="*/ 2147483647 h 1578"/>
                <a:gd name="T8" fmla="*/ 2147483647 w 1304"/>
                <a:gd name="T9" fmla="*/ 2147483647 h 1578"/>
                <a:gd name="T10" fmla="*/ 2147483647 w 1304"/>
                <a:gd name="T11" fmla="*/ 2147483647 h 1578"/>
                <a:gd name="T12" fmla="*/ 2147483647 w 1304"/>
                <a:gd name="T13" fmla="*/ 2147483647 h 1578"/>
                <a:gd name="T14" fmla="*/ 2147483647 w 1304"/>
                <a:gd name="T15" fmla="*/ 2147483647 h 1578"/>
                <a:gd name="T16" fmla="*/ 2147483647 w 1304"/>
                <a:gd name="T17" fmla="*/ 2147483647 h 1578"/>
                <a:gd name="T18" fmla="*/ 2147483647 w 1304"/>
                <a:gd name="T19" fmla="*/ 2147483647 h 1578"/>
                <a:gd name="T20" fmla="*/ 2147483647 w 1304"/>
                <a:gd name="T21" fmla="*/ 2147483647 h 1578"/>
                <a:gd name="T22" fmla="*/ 2147483647 w 1304"/>
                <a:gd name="T23" fmla="*/ 2147483647 h 1578"/>
                <a:gd name="T24" fmla="*/ 2147483647 w 1304"/>
                <a:gd name="T25" fmla="*/ 2147483647 h 1578"/>
                <a:gd name="T26" fmla="*/ 2147483647 w 1304"/>
                <a:gd name="T27" fmla="*/ 2147483647 h 1578"/>
                <a:gd name="T28" fmla="*/ 2147483647 w 1304"/>
                <a:gd name="T29" fmla="*/ 2147483647 h 1578"/>
                <a:gd name="T30" fmla="*/ 2147483647 w 1304"/>
                <a:gd name="T31" fmla="*/ 2147483647 h 1578"/>
                <a:gd name="T32" fmla="*/ 2147483647 w 1304"/>
                <a:gd name="T33" fmla="*/ 2147483647 h 1578"/>
                <a:gd name="T34" fmla="*/ 2147483647 w 1304"/>
                <a:gd name="T35" fmla="*/ 2147483647 h 1578"/>
                <a:gd name="T36" fmla="*/ 2147483647 w 1304"/>
                <a:gd name="T37" fmla="*/ 2147483647 h 1578"/>
                <a:gd name="T38" fmla="*/ 2147483647 w 1304"/>
                <a:gd name="T39" fmla="*/ 2147483647 h 1578"/>
                <a:gd name="T40" fmla="*/ 2147483647 w 1304"/>
                <a:gd name="T41" fmla="*/ 2147483647 h 1578"/>
                <a:gd name="T42" fmla="*/ 2147483647 w 1304"/>
                <a:gd name="T43" fmla="*/ 2147483647 h 1578"/>
                <a:gd name="T44" fmla="*/ 2147483647 w 1304"/>
                <a:gd name="T45" fmla="*/ 2147483647 h 1578"/>
                <a:gd name="T46" fmla="*/ 2147483647 w 1304"/>
                <a:gd name="T47" fmla="*/ 2147483647 h 1578"/>
                <a:gd name="T48" fmla="*/ 2147483647 w 1304"/>
                <a:gd name="T49" fmla="*/ 2147483647 h 1578"/>
                <a:gd name="T50" fmla="*/ 2147483647 w 1304"/>
                <a:gd name="T51" fmla="*/ 2147483647 h 1578"/>
                <a:gd name="T52" fmla="*/ 2147483647 w 1304"/>
                <a:gd name="T53" fmla="*/ 2147483647 h 1578"/>
                <a:gd name="T54" fmla="*/ 2147483647 w 1304"/>
                <a:gd name="T55" fmla="*/ 2147483647 h 1578"/>
                <a:gd name="T56" fmla="*/ 2147483647 w 1304"/>
                <a:gd name="T57" fmla="*/ 2147483647 h 1578"/>
                <a:gd name="T58" fmla="*/ 2147483647 w 1304"/>
                <a:gd name="T59" fmla="*/ 2147483647 h 1578"/>
                <a:gd name="T60" fmla="*/ 2147483647 w 1304"/>
                <a:gd name="T61" fmla="*/ 2147483647 h 1578"/>
                <a:gd name="T62" fmla="*/ 2147483647 w 1304"/>
                <a:gd name="T63" fmla="*/ 2147483647 h 1578"/>
                <a:gd name="T64" fmla="*/ 2147483647 w 1304"/>
                <a:gd name="T65" fmla="*/ 2147483647 h 1578"/>
                <a:gd name="T66" fmla="*/ 2147483647 w 1304"/>
                <a:gd name="T67" fmla="*/ 2147483647 h 1578"/>
                <a:gd name="T68" fmla="*/ 2147483647 w 1304"/>
                <a:gd name="T69" fmla="*/ 2147483647 h 1578"/>
                <a:gd name="T70" fmla="*/ 2147483647 w 1304"/>
                <a:gd name="T71" fmla="*/ 2147483647 h 1578"/>
                <a:gd name="T72" fmla="*/ 2147483647 w 1304"/>
                <a:gd name="T73" fmla="*/ 2147483647 h 1578"/>
                <a:gd name="T74" fmla="*/ 2147483647 w 1304"/>
                <a:gd name="T75" fmla="*/ 2147483647 h 1578"/>
                <a:gd name="T76" fmla="*/ 2147483647 w 1304"/>
                <a:gd name="T77" fmla="*/ 2147483647 h 1578"/>
                <a:gd name="T78" fmla="*/ 2147483647 w 1304"/>
                <a:gd name="T79" fmla="*/ 2147483647 h 1578"/>
                <a:gd name="T80" fmla="*/ 2147483647 w 1304"/>
                <a:gd name="T81" fmla="*/ 2147483647 h 1578"/>
                <a:gd name="T82" fmla="*/ 2147483647 w 1304"/>
                <a:gd name="T83" fmla="*/ 2147483647 h 1578"/>
                <a:gd name="T84" fmla="*/ 2147483647 w 1304"/>
                <a:gd name="T85" fmla="*/ 2147483647 h 1578"/>
                <a:gd name="T86" fmla="*/ 2147483647 w 1304"/>
                <a:gd name="T87" fmla="*/ 2147483647 h 1578"/>
                <a:gd name="T88" fmla="*/ 2147483647 w 1304"/>
                <a:gd name="T89" fmla="*/ 2147483647 h 1578"/>
                <a:gd name="T90" fmla="*/ 2147483647 w 1304"/>
                <a:gd name="T91" fmla="*/ 2147483647 h 1578"/>
                <a:gd name="T92" fmla="*/ 2147483647 w 1304"/>
                <a:gd name="T93" fmla="*/ 2147483647 h 1578"/>
                <a:gd name="T94" fmla="*/ 2147483647 w 1304"/>
                <a:gd name="T95" fmla="*/ 2147483647 h 1578"/>
                <a:gd name="T96" fmla="*/ 2147483647 w 1304"/>
                <a:gd name="T97" fmla="*/ 2147483647 h 1578"/>
                <a:gd name="T98" fmla="*/ 2147483647 w 1304"/>
                <a:gd name="T99" fmla="*/ 2147483647 h 1578"/>
                <a:gd name="T100" fmla="*/ 2147483647 w 1304"/>
                <a:gd name="T101" fmla="*/ 2147483647 h 1578"/>
                <a:gd name="T102" fmla="*/ 2147483647 w 1304"/>
                <a:gd name="T103" fmla="*/ 2147483647 h 1578"/>
                <a:gd name="T104" fmla="*/ 2147483647 w 1304"/>
                <a:gd name="T105" fmla="*/ 2147483647 h 1578"/>
                <a:gd name="T106" fmla="*/ 2147483647 w 1304"/>
                <a:gd name="T107" fmla="*/ 2147483647 h 1578"/>
                <a:gd name="T108" fmla="*/ 2147483647 w 1304"/>
                <a:gd name="T109" fmla="*/ 2147483647 h 1578"/>
                <a:gd name="T110" fmla="*/ 2147483647 w 1304"/>
                <a:gd name="T111" fmla="*/ 2147483647 h 1578"/>
                <a:gd name="T112" fmla="*/ 2147483647 w 1304"/>
                <a:gd name="T113" fmla="*/ 2147483647 h 157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4"/>
                <a:gd name="T172" fmla="*/ 0 h 1578"/>
                <a:gd name="T173" fmla="*/ 1304 w 1304"/>
                <a:gd name="T174" fmla="*/ 1578 h 157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4" h="1578">
                  <a:moveTo>
                    <a:pt x="1204" y="1196"/>
                  </a:moveTo>
                  <a:cubicBezTo>
                    <a:pt x="1184" y="1198"/>
                    <a:pt x="1188" y="1259"/>
                    <a:pt x="1188" y="1259"/>
                  </a:cubicBezTo>
                  <a:cubicBezTo>
                    <a:pt x="1191" y="1325"/>
                    <a:pt x="1191" y="1325"/>
                    <a:pt x="1191" y="1325"/>
                  </a:cubicBezTo>
                  <a:cubicBezTo>
                    <a:pt x="1202" y="1305"/>
                    <a:pt x="1202" y="1305"/>
                    <a:pt x="1202" y="1305"/>
                  </a:cubicBezTo>
                  <a:cubicBezTo>
                    <a:pt x="1202" y="1237"/>
                    <a:pt x="1202" y="1237"/>
                    <a:pt x="1202" y="1237"/>
                  </a:cubicBezTo>
                  <a:cubicBezTo>
                    <a:pt x="1202" y="1237"/>
                    <a:pt x="1220" y="1194"/>
                    <a:pt x="1204" y="1196"/>
                  </a:cubicBezTo>
                  <a:close/>
                  <a:moveTo>
                    <a:pt x="1195" y="1357"/>
                  </a:moveTo>
                  <a:cubicBezTo>
                    <a:pt x="1180" y="1357"/>
                    <a:pt x="1196" y="1389"/>
                    <a:pt x="1196" y="1389"/>
                  </a:cubicBezTo>
                  <a:cubicBezTo>
                    <a:pt x="1196" y="1389"/>
                    <a:pt x="1209" y="1357"/>
                    <a:pt x="1195" y="1357"/>
                  </a:cubicBezTo>
                  <a:close/>
                  <a:moveTo>
                    <a:pt x="1259" y="1543"/>
                  </a:moveTo>
                  <a:cubicBezTo>
                    <a:pt x="1251" y="1544"/>
                    <a:pt x="1255" y="1578"/>
                    <a:pt x="1270" y="1578"/>
                  </a:cubicBezTo>
                  <a:cubicBezTo>
                    <a:pt x="1270" y="1578"/>
                    <a:pt x="1267" y="1542"/>
                    <a:pt x="1259" y="1543"/>
                  </a:cubicBezTo>
                  <a:close/>
                  <a:moveTo>
                    <a:pt x="1280" y="454"/>
                  </a:moveTo>
                  <a:cubicBezTo>
                    <a:pt x="1280" y="445"/>
                    <a:pt x="1304" y="436"/>
                    <a:pt x="1304" y="436"/>
                  </a:cubicBezTo>
                  <a:cubicBezTo>
                    <a:pt x="1302" y="417"/>
                    <a:pt x="1302" y="417"/>
                    <a:pt x="1302" y="417"/>
                  </a:cubicBezTo>
                  <a:cubicBezTo>
                    <a:pt x="1302" y="417"/>
                    <a:pt x="1287" y="413"/>
                    <a:pt x="1280" y="413"/>
                  </a:cubicBezTo>
                  <a:cubicBezTo>
                    <a:pt x="1273" y="413"/>
                    <a:pt x="1258" y="413"/>
                    <a:pt x="1250" y="411"/>
                  </a:cubicBezTo>
                  <a:cubicBezTo>
                    <a:pt x="1242" y="409"/>
                    <a:pt x="1262" y="400"/>
                    <a:pt x="1262" y="400"/>
                  </a:cubicBezTo>
                  <a:cubicBezTo>
                    <a:pt x="1251" y="380"/>
                    <a:pt x="1251" y="380"/>
                    <a:pt x="1251" y="380"/>
                  </a:cubicBezTo>
                  <a:cubicBezTo>
                    <a:pt x="1251" y="380"/>
                    <a:pt x="1240" y="381"/>
                    <a:pt x="1231" y="379"/>
                  </a:cubicBezTo>
                  <a:cubicBezTo>
                    <a:pt x="1222" y="377"/>
                    <a:pt x="1238" y="369"/>
                    <a:pt x="1238" y="369"/>
                  </a:cubicBezTo>
                  <a:cubicBezTo>
                    <a:pt x="1238" y="369"/>
                    <a:pt x="1237" y="364"/>
                    <a:pt x="1219" y="355"/>
                  </a:cubicBezTo>
                  <a:cubicBezTo>
                    <a:pt x="1201" y="346"/>
                    <a:pt x="1209" y="377"/>
                    <a:pt x="1198" y="377"/>
                  </a:cubicBezTo>
                  <a:cubicBezTo>
                    <a:pt x="1187" y="377"/>
                    <a:pt x="1173" y="363"/>
                    <a:pt x="1165" y="363"/>
                  </a:cubicBezTo>
                  <a:cubicBezTo>
                    <a:pt x="1157" y="363"/>
                    <a:pt x="1140" y="382"/>
                    <a:pt x="1133" y="390"/>
                  </a:cubicBezTo>
                  <a:cubicBezTo>
                    <a:pt x="1126" y="398"/>
                    <a:pt x="1102" y="394"/>
                    <a:pt x="1102" y="394"/>
                  </a:cubicBezTo>
                  <a:cubicBezTo>
                    <a:pt x="1102" y="394"/>
                    <a:pt x="1109" y="410"/>
                    <a:pt x="1107" y="415"/>
                  </a:cubicBezTo>
                  <a:cubicBezTo>
                    <a:pt x="1105" y="420"/>
                    <a:pt x="1084" y="422"/>
                    <a:pt x="1084" y="422"/>
                  </a:cubicBezTo>
                  <a:cubicBezTo>
                    <a:pt x="1084" y="422"/>
                    <a:pt x="1092" y="438"/>
                    <a:pt x="1084" y="445"/>
                  </a:cubicBezTo>
                  <a:cubicBezTo>
                    <a:pt x="1076" y="452"/>
                    <a:pt x="1045" y="450"/>
                    <a:pt x="1045" y="450"/>
                  </a:cubicBezTo>
                  <a:cubicBezTo>
                    <a:pt x="1045" y="450"/>
                    <a:pt x="1039" y="452"/>
                    <a:pt x="1043" y="459"/>
                  </a:cubicBezTo>
                  <a:cubicBezTo>
                    <a:pt x="1047" y="466"/>
                    <a:pt x="1064" y="465"/>
                    <a:pt x="1064" y="465"/>
                  </a:cubicBezTo>
                  <a:cubicBezTo>
                    <a:pt x="1064" y="479"/>
                    <a:pt x="1064" y="479"/>
                    <a:pt x="1064" y="479"/>
                  </a:cubicBezTo>
                  <a:cubicBezTo>
                    <a:pt x="1064" y="479"/>
                    <a:pt x="1079" y="490"/>
                    <a:pt x="1065" y="497"/>
                  </a:cubicBezTo>
                  <a:cubicBezTo>
                    <a:pt x="1051" y="504"/>
                    <a:pt x="1042" y="497"/>
                    <a:pt x="1042" y="497"/>
                  </a:cubicBezTo>
                  <a:cubicBezTo>
                    <a:pt x="1042" y="497"/>
                    <a:pt x="1034" y="501"/>
                    <a:pt x="1016" y="501"/>
                  </a:cubicBezTo>
                  <a:cubicBezTo>
                    <a:pt x="998" y="501"/>
                    <a:pt x="1000" y="495"/>
                    <a:pt x="991" y="495"/>
                  </a:cubicBezTo>
                  <a:cubicBezTo>
                    <a:pt x="982" y="495"/>
                    <a:pt x="988" y="503"/>
                    <a:pt x="969" y="503"/>
                  </a:cubicBezTo>
                  <a:cubicBezTo>
                    <a:pt x="950" y="503"/>
                    <a:pt x="953" y="492"/>
                    <a:pt x="953" y="492"/>
                  </a:cubicBezTo>
                  <a:cubicBezTo>
                    <a:pt x="953" y="492"/>
                    <a:pt x="949" y="503"/>
                    <a:pt x="926" y="487"/>
                  </a:cubicBezTo>
                  <a:cubicBezTo>
                    <a:pt x="903" y="471"/>
                    <a:pt x="921" y="467"/>
                    <a:pt x="921" y="467"/>
                  </a:cubicBezTo>
                  <a:cubicBezTo>
                    <a:pt x="921" y="467"/>
                    <a:pt x="916" y="468"/>
                    <a:pt x="911" y="466"/>
                  </a:cubicBezTo>
                  <a:cubicBezTo>
                    <a:pt x="906" y="464"/>
                    <a:pt x="917" y="436"/>
                    <a:pt x="906" y="427"/>
                  </a:cubicBezTo>
                  <a:cubicBezTo>
                    <a:pt x="899" y="422"/>
                    <a:pt x="888" y="428"/>
                    <a:pt x="876" y="435"/>
                  </a:cubicBezTo>
                  <a:cubicBezTo>
                    <a:pt x="882" y="450"/>
                    <a:pt x="882" y="450"/>
                    <a:pt x="882" y="450"/>
                  </a:cubicBezTo>
                  <a:cubicBezTo>
                    <a:pt x="882" y="482"/>
                    <a:pt x="882" y="482"/>
                    <a:pt x="882" y="482"/>
                  </a:cubicBezTo>
                  <a:cubicBezTo>
                    <a:pt x="892" y="497"/>
                    <a:pt x="892" y="497"/>
                    <a:pt x="892" y="497"/>
                  </a:cubicBezTo>
                  <a:cubicBezTo>
                    <a:pt x="892" y="497"/>
                    <a:pt x="892" y="506"/>
                    <a:pt x="891" y="515"/>
                  </a:cubicBezTo>
                  <a:cubicBezTo>
                    <a:pt x="890" y="524"/>
                    <a:pt x="869" y="521"/>
                    <a:pt x="869" y="521"/>
                  </a:cubicBezTo>
                  <a:cubicBezTo>
                    <a:pt x="869" y="521"/>
                    <a:pt x="862" y="520"/>
                    <a:pt x="853" y="520"/>
                  </a:cubicBezTo>
                  <a:cubicBezTo>
                    <a:pt x="844" y="520"/>
                    <a:pt x="849" y="510"/>
                    <a:pt x="843" y="510"/>
                  </a:cubicBezTo>
                  <a:cubicBezTo>
                    <a:pt x="837" y="510"/>
                    <a:pt x="829" y="521"/>
                    <a:pt x="829" y="521"/>
                  </a:cubicBezTo>
                  <a:cubicBezTo>
                    <a:pt x="829" y="521"/>
                    <a:pt x="818" y="508"/>
                    <a:pt x="805" y="504"/>
                  </a:cubicBezTo>
                  <a:cubicBezTo>
                    <a:pt x="792" y="500"/>
                    <a:pt x="788" y="509"/>
                    <a:pt x="788" y="509"/>
                  </a:cubicBezTo>
                  <a:cubicBezTo>
                    <a:pt x="766" y="495"/>
                    <a:pt x="766" y="495"/>
                    <a:pt x="766" y="495"/>
                  </a:cubicBezTo>
                  <a:cubicBezTo>
                    <a:pt x="754" y="504"/>
                    <a:pt x="754" y="504"/>
                    <a:pt x="754" y="504"/>
                  </a:cubicBezTo>
                  <a:cubicBezTo>
                    <a:pt x="754" y="504"/>
                    <a:pt x="745" y="493"/>
                    <a:pt x="736" y="485"/>
                  </a:cubicBezTo>
                  <a:cubicBezTo>
                    <a:pt x="727" y="477"/>
                    <a:pt x="719" y="467"/>
                    <a:pt x="719" y="467"/>
                  </a:cubicBezTo>
                  <a:cubicBezTo>
                    <a:pt x="705" y="470"/>
                    <a:pt x="705" y="470"/>
                    <a:pt x="705" y="470"/>
                  </a:cubicBezTo>
                  <a:cubicBezTo>
                    <a:pt x="705" y="470"/>
                    <a:pt x="704" y="462"/>
                    <a:pt x="695" y="457"/>
                  </a:cubicBezTo>
                  <a:cubicBezTo>
                    <a:pt x="686" y="452"/>
                    <a:pt x="687" y="471"/>
                    <a:pt x="687" y="471"/>
                  </a:cubicBezTo>
                  <a:cubicBezTo>
                    <a:pt x="687" y="471"/>
                    <a:pt x="686" y="464"/>
                    <a:pt x="677" y="464"/>
                  </a:cubicBezTo>
                  <a:cubicBezTo>
                    <a:pt x="668" y="464"/>
                    <a:pt x="663" y="472"/>
                    <a:pt x="663" y="472"/>
                  </a:cubicBezTo>
                  <a:cubicBezTo>
                    <a:pt x="660" y="465"/>
                    <a:pt x="660" y="465"/>
                    <a:pt x="660" y="465"/>
                  </a:cubicBezTo>
                  <a:cubicBezTo>
                    <a:pt x="660" y="465"/>
                    <a:pt x="653" y="461"/>
                    <a:pt x="640" y="459"/>
                  </a:cubicBezTo>
                  <a:cubicBezTo>
                    <a:pt x="627" y="457"/>
                    <a:pt x="639" y="452"/>
                    <a:pt x="634" y="450"/>
                  </a:cubicBezTo>
                  <a:cubicBezTo>
                    <a:pt x="629" y="448"/>
                    <a:pt x="624" y="451"/>
                    <a:pt x="616" y="451"/>
                  </a:cubicBezTo>
                  <a:cubicBezTo>
                    <a:pt x="608" y="451"/>
                    <a:pt x="601" y="437"/>
                    <a:pt x="601" y="437"/>
                  </a:cubicBezTo>
                  <a:cubicBezTo>
                    <a:pt x="592" y="438"/>
                    <a:pt x="592" y="438"/>
                    <a:pt x="592" y="438"/>
                  </a:cubicBezTo>
                  <a:cubicBezTo>
                    <a:pt x="564" y="423"/>
                    <a:pt x="564" y="423"/>
                    <a:pt x="564" y="423"/>
                  </a:cubicBezTo>
                  <a:cubicBezTo>
                    <a:pt x="557" y="413"/>
                    <a:pt x="557" y="413"/>
                    <a:pt x="557" y="413"/>
                  </a:cubicBezTo>
                  <a:cubicBezTo>
                    <a:pt x="539" y="413"/>
                    <a:pt x="539" y="413"/>
                    <a:pt x="539" y="413"/>
                  </a:cubicBezTo>
                  <a:cubicBezTo>
                    <a:pt x="528" y="395"/>
                    <a:pt x="528" y="395"/>
                    <a:pt x="528" y="395"/>
                  </a:cubicBezTo>
                  <a:cubicBezTo>
                    <a:pt x="518" y="401"/>
                    <a:pt x="518" y="401"/>
                    <a:pt x="518" y="401"/>
                  </a:cubicBezTo>
                  <a:cubicBezTo>
                    <a:pt x="518" y="401"/>
                    <a:pt x="506" y="390"/>
                    <a:pt x="499" y="382"/>
                  </a:cubicBezTo>
                  <a:cubicBezTo>
                    <a:pt x="492" y="374"/>
                    <a:pt x="511" y="364"/>
                    <a:pt x="511" y="364"/>
                  </a:cubicBezTo>
                  <a:cubicBezTo>
                    <a:pt x="511" y="364"/>
                    <a:pt x="506" y="364"/>
                    <a:pt x="502" y="358"/>
                  </a:cubicBezTo>
                  <a:cubicBezTo>
                    <a:pt x="498" y="352"/>
                    <a:pt x="509" y="350"/>
                    <a:pt x="509" y="350"/>
                  </a:cubicBezTo>
                  <a:cubicBezTo>
                    <a:pt x="503" y="341"/>
                    <a:pt x="503" y="341"/>
                    <a:pt x="503" y="341"/>
                  </a:cubicBezTo>
                  <a:cubicBezTo>
                    <a:pt x="518" y="323"/>
                    <a:pt x="518" y="323"/>
                    <a:pt x="518" y="323"/>
                  </a:cubicBezTo>
                  <a:cubicBezTo>
                    <a:pt x="524" y="310"/>
                    <a:pt x="524" y="310"/>
                    <a:pt x="524" y="310"/>
                  </a:cubicBezTo>
                  <a:cubicBezTo>
                    <a:pt x="509" y="296"/>
                    <a:pt x="509" y="296"/>
                    <a:pt x="509" y="296"/>
                  </a:cubicBezTo>
                  <a:cubicBezTo>
                    <a:pt x="509" y="296"/>
                    <a:pt x="498" y="296"/>
                    <a:pt x="492" y="293"/>
                  </a:cubicBezTo>
                  <a:cubicBezTo>
                    <a:pt x="486" y="290"/>
                    <a:pt x="492" y="282"/>
                    <a:pt x="492" y="282"/>
                  </a:cubicBezTo>
                  <a:cubicBezTo>
                    <a:pt x="481" y="283"/>
                    <a:pt x="481" y="283"/>
                    <a:pt x="481" y="283"/>
                  </a:cubicBezTo>
                  <a:cubicBezTo>
                    <a:pt x="466" y="272"/>
                    <a:pt x="466" y="272"/>
                    <a:pt x="466" y="272"/>
                  </a:cubicBezTo>
                  <a:cubicBezTo>
                    <a:pt x="466" y="272"/>
                    <a:pt x="456" y="270"/>
                    <a:pt x="445" y="266"/>
                  </a:cubicBezTo>
                  <a:cubicBezTo>
                    <a:pt x="434" y="262"/>
                    <a:pt x="430" y="247"/>
                    <a:pt x="430" y="247"/>
                  </a:cubicBezTo>
                  <a:cubicBezTo>
                    <a:pt x="430" y="247"/>
                    <a:pt x="419" y="252"/>
                    <a:pt x="412" y="249"/>
                  </a:cubicBezTo>
                  <a:cubicBezTo>
                    <a:pt x="405" y="246"/>
                    <a:pt x="412" y="221"/>
                    <a:pt x="412" y="221"/>
                  </a:cubicBezTo>
                  <a:cubicBezTo>
                    <a:pt x="412" y="221"/>
                    <a:pt x="392" y="210"/>
                    <a:pt x="390" y="200"/>
                  </a:cubicBezTo>
                  <a:cubicBezTo>
                    <a:pt x="388" y="190"/>
                    <a:pt x="401" y="185"/>
                    <a:pt x="405" y="185"/>
                  </a:cubicBezTo>
                  <a:cubicBezTo>
                    <a:pt x="409" y="185"/>
                    <a:pt x="407" y="195"/>
                    <a:pt x="407" y="195"/>
                  </a:cubicBezTo>
                  <a:cubicBezTo>
                    <a:pt x="417" y="203"/>
                    <a:pt x="417" y="203"/>
                    <a:pt x="417" y="203"/>
                  </a:cubicBezTo>
                  <a:cubicBezTo>
                    <a:pt x="423" y="194"/>
                    <a:pt x="423" y="194"/>
                    <a:pt x="423" y="194"/>
                  </a:cubicBezTo>
                  <a:cubicBezTo>
                    <a:pt x="423" y="194"/>
                    <a:pt x="432" y="191"/>
                    <a:pt x="440" y="186"/>
                  </a:cubicBezTo>
                  <a:cubicBezTo>
                    <a:pt x="448" y="181"/>
                    <a:pt x="429" y="166"/>
                    <a:pt x="429" y="166"/>
                  </a:cubicBezTo>
                  <a:cubicBezTo>
                    <a:pt x="424" y="157"/>
                    <a:pt x="424" y="157"/>
                    <a:pt x="424" y="157"/>
                  </a:cubicBezTo>
                  <a:cubicBezTo>
                    <a:pt x="424" y="157"/>
                    <a:pt x="419" y="154"/>
                    <a:pt x="404" y="147"/>
                  </a:cubicBezTo>
                  <a:cubicBezTo>
                    <a:pt x="389" y="140"/>
                    <a:pt x="395" y="129"/>
                    <a:pt x="395" y="129"/>
                  </a:cubicBezTo>
                  <a:cubicBezTo>
                    <a:pt x="406" y="123"/>
                    <a:pt x="406" y="123"/>
                    <a:pt x="406" y="123"/>
                  </a:cubicBezTo>
                  <a:cubicBezTo>
                    <a:pt x="394" y="107"/>
                    <a:pt x="394" y="107"/>
                    <a:pt x="394" y="107"/>
                  </a:cubicBezTo>
                  <a:cubicBezTo>
                    <a:pt x="394" y="107"/>
                    <a:pt x="413" y="108"/>
                    <a:pt x="422" y="103"/>
                  </a:cubicBezTo>
                  <a:cubicBezTo>
                    <a:pt x="431" y="98"/>
                    <a:pt x="425" y="74"/>
                    <a:pt x="425" y="74"/>
                  </a:cubicBezTo>
                  <a:cubicBezTo>
                    <a:pt x="425" y="74"/>
                    <a:pt x="434" y="74"/>
                    <a:pt x="438" y="69"/>
                  </a:cubicBezTo>
                  <a:cubicBezTo>
                    <a:pt x="442" y="64"/>
                    <a:pt x="438" y="28"/>
                    <a:pt x="438" y="28"/>
                  </a:cubicBezTo>
                  <a:cubicBezTo>
                    <a:pt x="438" y="28"/>
                    <a:pt x="424" y="30"/>
                    <a:pt x="413" y="28"/>
                  </a:cubicBezTo>
                  <a:cubicBezTo>
                    <a:pt x="402" y="26"/>
                    <a:pt x="400" y="12"/>
                    <a:pt x="383" y="6"/>
                  </a:cubicBezTo>
                  <a:cubicBezTo>
                    <a:pt x="366" y="0"/>
                    <a:pt x="335" y="29"/>
                    <a:pt x="335" y="29"/>
                  </a:cubicBezTo>
                  <a:cubicBezTo>
                    <a:pt x="335" y="29"/>
                    <a:pt x="328" y="29"/>
                    <a:pt x="319" y="29"/>
                  </a:cubicBezTo>
                  <a:cubicBezTo>
                    <a:pt x="304" y="51"/>
                    <a:pt x="304" y="51"/>
                    <a:pt x="304" y="51"/>
                  </a:cubicBezTo>
                  <a:cubicBezTo>
                    <a:pt x="289" y="57"/>
                    <a:pt x="289" y="57"/>
                    <a:pt x="289" y="57"/>
                  </a:cubicBezTo>
                  <a:cubicBezTo>
                    <a:pt x="289" y="57"/>
                    <a:pt x="289" y="68"/>
                    <a:pt x="286" y="69"/>
                  </a:cubicBezTo>
                  <a:cubicBezTo>
                    <a:pt x="283" y="70"/>
                    <a:pt x="272" y="69"/>
                    <a:pt x="272" y="69"/>
                  </a:cubicBezTo>
                  <a:cubicBezTo>
                    <a:pt x="266" y="74"/>
                    <a:pt x="266" y="74"/>
                    <a:pt x="266" y="74"/>
                  </a:cubicBezTo>
                  <a:cubicBezTo>
                    <a:pt x="262" y="70"/>
                    <a:pt x="262" y="70"/>
                    <a:pt x="262" y="70"/>
                  </a:cubicBezTo>
                  <a:cubicBezTo>
                    <a:pt x="262" y="70"/>
                    <a:pt x="244" y="83"/>
                    <a:pt x="237" y="84"/>
                  </a:cubicBezTo>
                  <a:cubicBezTo>
                    <a:pt x="230" y="85"/>
                    <a:pt x="227" y="73"/>
                    <a:pt x="227" y="73"/>
                  </a:cubicBezTo>
                  <a:cubicBezTo>
                    <a:pt x="227" y="73"/>
                    <a:pt x="198" y="67"/>
                    <a:pt x="176" y="70"/>
                  </a:cubicBezTo>
                  <a:cubicBezTo>
                    <a:pt x="154" y="73"/>
                    <a:pt x="156" y="89"/>
                    <a:pt x="156" y="89"/>
                  </a:cubicBezTo>
                  <a:cubicBezTo>
                    <a:pt x="171" y="99"/>
                    <a:pt x="171" y="99"/>
                    <a:pt x="171" y="99"/>
                  </a:cubicBezTo>
                  <a:cubicBezTo>
                    <a:pt x="167" y="108"/>
                    <a:pt x="167" y="108"/>
                    <a:pt x="167" y="108"/>
                  </a:cubicBezTo>
                  <a:cubicBezTo>
                    <a:pt x="187" y="112"/>
                    <a:pt x="187" y="112"/>
                    <a:pt x="187" y="112"/>
                  </a:cubicBezTo>
                  <a:cubicBezTo>
                    <a:pt x="187" y="112"/>
                    <a:pt x="178" y="120"/>
                    <a:pt x="175" y="130"/>
                  </a:cubicBezTo>
                  <a:cubicBezTo>
                    <a:pt x="172" y="140"/>
                    <a:pt x="186" y="141"/>
                    <a:pt x="186" y="141"/>
                  </a:cubicBezTo>
                  <a:cubicBezTo>
                    <a:pt x="186" y="141"/>
                    <a:pt x="185" y="149"/>
                    <a:pt x="184" y="157"/>
                  </a:cubicBezTo>
                  <a:cubicBezTo>
                    <a:pt x="183" y="165"/>
                    <a:pt x="194" y="162"/>
                    <a:pt x="194" y="162"/>
                  </a:cubicBezTo>
                  <a:cubicBezTo>
                    <a:pt x="202" y="172"/>
                    <a:pt x="202" y="172"/>
                    <a:pt x="202" y="172"/>
                  </a:cubicBezTo>
                  <a:cubicBezTo>
                    <a:pt x="216" y="173"/>
                    <a:pt x="216" y="173"/>
                    <a:pt x="216" y="173"/>
                  </a:cubicBezTo>
                  <a:cubicBezTo>
                    <a:pt x="219" y="196"/>
                    <a:pt x="219" y="196"/>
                    <a:pt x="219" y="196"/>
                  </a:cubicBezTo>
                  <a:cubicBezTo>
                    <a:pt x="243" y="195"/>
                    <a:pt x="243" y="195"/>
                    <a:pt x="243" y="195"/>
                  </a:cubicBezTo>
                  <a:cubicBezTo>
                    <a:pt x="243" y="195"/>
                    <a:pt x="255" y="200"/>
                    <a:pt x="256" y="209"/>
                  </a:cubicBezTo>
                  <a:cubicBezTo>
                    <a:pt x="257" y="218"/>
                    <a:pt x="228" y="222"/>
                    <a:pt x="224" y="224"/>
                  </a:cubicBezTo>
                  <a:cubicBezTo>
                    <a:pt x="220" y="226"/>
                    <a:pt x="223" y="240"/>
                    <a:pt x="223" y="244"/>
                  </a:cubicBezTo>
                  <a:cubicBezTo>
                    <a:pt x="223" y="248"/>
                    <a:pt x="235" y="268"/>
                    <a:pt x="235" y="268"/>
                  </a:cubicBezTo>
                  <a:cubicBezTo>
                    <a:pt x="217" y="281"/>
                    <a:pt x="217" y="281"/>
                    <a:pt x="217" y="281"/>
                  </a:cubicBezTo>
                  <a:cubicBezTo>
                    <a:pt x="200" y="305"/>
                    <a:pt x="200" y="305"/>
                    <a:pt x="200" y="305"/>
                  </a:cubicBezTo>
                  <a:cubicBezTo>
                    <a:pt x="211" y="322"/>
                    <a:pt x="211" y="322"/>
                    <a:pt x="211" y="322"/>
                  </a:cubicBezTo>
                  <a:cubicBezTo>
                    <a:pt x="211" y="322"/>
                    <a:pt x="192" y="323"/>
                    <a:pt x="188" y="332"/>
                  </a:cubicBezTo>
                  <a:cubicBezTo>
                    <a:pt x="184" y="341"/>
                    <a:pt x="187" y="359"/>
                    <a:pt x="179" y="372"/>
                  </a:cubicBezTo>
                  <a:cubicBezTo>
                    <a:pt x="171" y="385"/>
                    <a:pt x="155" y="388"/>
                    <a:pt x="151" y="391"/>
                  </a:cubicBezTo>
                  <a:cubicBezTo>
                    <a:pt x="147" y="394"/>
                    <a:pt x="146" y="414"/>
                    <a:pt x="146" y="414"/>
                  </a:cubicBezTo>
                  <a:cubicBezTo>
                    <a:pt x="137" y="419"/>
                    <a:pt x="137" y="419"/>
                    <a:pt x="137" y="419"/>
                  </a:cubicBezTo>
                  <a:cubicBezTo>
                    <a:pt x="137" y="419"/>
                    <a:pt x="136" y="429"/>
                    <a:pt x="129" y="437"/>
                  </a:cubicBezTo>
                  <a:cubicBezTo>
                    <a:pt x="122" y="445"/>
                    <a:pt x="107" y="437"/>
                    <a:pt x="107" y="437"/>
                  </a:cubicBezTo>
                  <a:cubicBezTo>
                    <a:pt x="107" y="437"/>
                    <a:pt x="102" y="445"/>
                    <a:pt x="89" y="447"/>
                  </a:cubicBezTo>
                  <a:cubicBezTo>
                    <a:pt x="76" y="449"/>
                    <a:pt x="84" y="432"/>
                    <a:pt x="70" y="434"/>
                  </a:cubicBezTo>
                  <a:cubicBezTo>
                    <a:pt x="56" y="436"/>
                    <a:pt x="57" y="450"/>
                    <a:pt x="57" y="450"/>
                  </a:cubicBezTo>
                  <a:cubicBezTo>
                    <a:pt x="57" y="450"/>
                    <a:pt x="50" y="462"/>
                    <a:pt x="42" y="469"/>
                  </a:cubicBezTo>
                  <a:cubicBezTo>
                    <a:pt x="34" y="476"/>
                    <a:pt x="33" y="476"/>
                    <a:pt x="33" y="493"/>
                  </a:cubicBezTo>
                  <a:cubicBezTo>
                    <a:pt x="33" y="510"/>
                    <a:pt x="48" y="508"/>
                    <a:pt x="48" y="508"/>
                  </a:cubicBezTo>
                  <a:cubicBezTo>
                    <a:pt x="66" y="506"/>
                    <a:pt x="66" y="506"/>
                    <a:pt x="66" y="506"/>
                  </a:cubicBezTo>
                  <a:cubicBezTo>
                    <a:pt x="67" y="516"/>
                    <a:pt x="67" y="516"/>
                    <a:pt x="67" y="516"/>
                  </a:cubicBezTo>
                  <a:cubicBezTo>
                    <a:pt x="65" y="536"/>
                    <a:pt x="65" y="536"/>
                    <a:pt x="65" y="536"/>
                  </a:cubicBezTo>
                  <a:cubicBezTo>
                    <a:pt x="65" y="536"/>
                    <a:pt x="67" y="544"/>
                    <a:pt x="74" y="551"/>
                  </a:cubicBezTo>
                  <a:cubicBezTo>
                    <a:pt x="81" y="558"/>
                    <a:pt x="97" y="558"/>
                    <a:pt x="97" y="558"/>
                  </a:cubicBezTo>
                  <a:cubicBezTo>
                    <a:pt x="97" y="573"/>
                    <a:pt x="97" y="573"/>
                    <a:pt x="97" y="573"/>
                  </a:cubicBezTo>
                  <a:cubicBezTo>
                    <a:pt x="111" y="601"/>
                    <a:pt x="111" y="601"/>
                    <a:pt x="111" y="601"/>
                  </a:cubicBezTo>
                  <a:cubicBezTo>
                    <a:pt x="111" y="601"/>
                    <a:pt x="122" y="616"/>
                    <a:pt x="120" y="625"/>
                  </a:cubicBezTo>
                  <a:cubicBezTo>
                    <a:pt x="118" y="634"/>
                    <a:pt x="109" y="635"/>
                    <a:pt x="98" y="635"/>
                  </a:cubicBezTo>
                  <a:cubicBezTo>
                    <a:pt x="87" y="635"/>
                    <a:pt x="97" y="624"/>
                    <a:pt x="86" y="626"/>
                  </a:cubicBezTo>
                  <a:cubicBezTo>
                    <a:pt x="75" y="628"/>
                    <a:pt x="77" y="638"/>
                    <a:pt x="63" y="638"/>
                  </a:cubicBezTo>
                  <a:cubicBezTo>
                    <a:pt x="49" y="638"/>
                    <a:pt x="52" y="630"/>
                    <a:pt x="52" y="630"/>
                  </a:cubicBezTo>
                  <a:cubicBezTo>
                    <a:pt x="35" y="636"/>
                    <a:pt x="35" y="636"/>
                    <a:pt x="35" y="636"/>
                  </a:cubicBezTo>
                  <a:cubicBezTo>
                    <a:pt x="35" y="636"/>
                    <a:pt x="26" y="629"/>
                    <a:pt x="15" y="630"/>
                  </a:cubicBezTo>
                  <a:cubicBezTo>
                    <a:pt x="4" y="631"/>
                    <a:pt x="13" y="647"/>
                    <a:pt x="13" y="647"/>
                  </a:cubicBezTo>
                  <a:cubicBezTo>
                    <a:pt x="0" y="652"/>
                    <a:pt x="0" y="652"/>
                    <a:pt x="0" y="652"/>
                  </a:cubicBezTo>
                  <a:cubicBezTo>
                    <a:pt x="11" y="653"/>
                    <a:pt x="23" y="653"/>
                    <a:pt x="23" y="653"/>
                  </a:cubicBezTo>
                  <a:cubicBezTo>
                    <a:pt x="23" y="653"/>
                    <a:pt x="13" y="677"/>
                    <a:pt x="26" y="686"/>
                  </a:cubicBezTo>
                  <a:cubicBezTo>
                    <a:pt x="38" y="696"/>
                    <a:pt x="71" y="699"/>
                    <a:pt x="78" y="697"/>
                  </a:cubicBezTo>
                  <a:cubicBezTo>
                    <a:pt x="84" y="695"/>
                    <a:pt x="108" y="678"/>
                    <a:pt x="108" y="678"/>
                  </a:cubicBezTo>
                  <a:cubicBezTo>
                    <a:pt x="108" y="678"/>
                    <a:pt x="118" y="690"/>
                    <a:pt x="106" y="701"/>
                  </a:cubicBezTo>
                  <a:cubicBezTo>
                    <a:pt x="94" y="712"/>
                    <a:pt x="70" y="719"/>
                    <a:pt x="70" y="719"/>
                  </a:cubicBezTo>
                  <a:cubicBezTo>
                    <a:pt x="70" y="719"/>
                    <a:pt x="32" y="724"/>
                    <a:pt x="30" y="735"/>
                  </a:cubicBezTo>
                  <a:cubicBezTo>
                    <a:pt x="28" y="746"/>
                    <a:pt x="58" y="770"/>
                    <a:pt x="70" y="779"/>
                  </a:cubicBezTo>
                  <a:cubicBezTo>
                    <a:pt x="83" y="788"/>
                    <a:pt x="106" y="816"/>
                    <a:pt x="136" y="818"/>
                  </a:cubicBezTo>
                  <a:cubicBezTo>
                    <a:pt x="167" y="821"/>
                    <a:pt x="205" y="794"/>
                    <a:pt x="201" y="775"/>
                  </a:cubicBezTo>
                  <a:cubicBezTo>
                    <a:pt x="197" y="757"/>
                    <a:pt x="207" y="742"/>
                    <a:pt x="217" y="733"/>
                  </a:cubicBezTo>
                  <a:cubicBezTo>
                    <a:pt x="226" y="723"/>
                    <a:pt x="248" y="718"/>
                    <a:pt x="238" y="735"/>
                  </a:cubicBezTo>
                  <a:cubicBezTo>
                    <a:pt x="229" y="752"/>
                    <a:pt x="206" y="767"/>
                    <a:pt x="213" y="781"/>
                  </a:cubicBezTo>
                  <a:cubicBezTo>
                    <a:pt x="220" y="795"/>
                    <a:pt x="238" y="793"/>
                    <a:pt x="238" y="808"/>
                  </a:cubicBezTo>
                  <a:cubicBezTo>
                    <a:pt x="237" y="822"/>
                    <a:pt x="233" y="838"/>
                    <a:pt x="227" y="861"/>
                  </a:cubicBezTo>
                  <a:cubicBezTo>
                    <a:pt x="220" y="885"/>
                    <a:pt x="220" y="907"/>
                    <a:pt x="227" y="936"/>
                  </a:cubicBezTo>
                  <a:cubicBezTo>
                    <a:pt x="235" y="964"/>
                    <a:pt x="247" y="1014"/>
                    <a:pt x="258" y="1029"/>
                  </a:cubicBezTo>
                  <a:cubicBezTo>
                    <a:pt x="269" y="1045"/>
                    <a:pt x="272" y="1039"/>
                    <a:pt x="267" y="1062"/>
                  </a:cubicBezTo>
                  <a:cubicBezTo>
                    <a:pt x="262" y="1085"/>
                    <a:pt x="299" y="1092"/>
                    <a:pt x="299" y="1092"/>
                  </a:cubicBezTo>
                  <a:cubicBezTo>
                    <a:pt x="299" y="1092"/>
                    <a:pt x="304" y="1124"/>
                    <a:pt x="312" y="1135"/>
                  </a:cubicBezTo>
                  <a:cubicBezTo>
                    <a:pt x="321" y="1147"/>
                    <a:pt x="339" y="1156"/>
                    <a:pt x="339" y="1156"/>
                  </a:cubicBezTo>
                  <a:cubicBezTo>
                    <a:pt x="339" y="1156"/>
                    <a:pt x="344" y="1222"/>
                    <a:pt x="354" y="1252"/>
                  </a:cubicBezTo>
                  <a:cubicBezTo>
                    <a:pt x="365" y="1282"/>
                    <a:pt x="402" y="1323"/>
                    <a:pt x="407" y="1335"/>
                  </a:cubicBezTo>
                  <a:cubicBezTo>
                    <a:pt x="412" y="1348"/>
                    <a:pt x="414" y="1374"/>
                    <a:pt x="413" y="1386"/>
                  </a:cubicBezTo>
                  <a:cubicBezTo>
                    <a:pt x="411" y="1398"/>
                    <a:pt x="479" y="1502"/>
                    <a:pt x="479" y="1502"/>
                  </a:cubicBezTo>
                  <a:cubicBezTo>
                    <a:pt x="479" y="1502"/>
                    <a:pt x="512" y="1493"/>
                    <a:pt x="518" y="1484"/>
                  </a:cubicBezTo>
                  <a:cubicBezTo>
                    <a:pt x="523" y="1474"/>
                    <a:pt x="515" y="1452"/>
                    <a:pt x="526" y="1445"/>
                  </a:cubicBezTo>
                  <a:cubicBezTo>
                    <a:pt x="536" y="1438"/>
                    <a:pt x="540" y="1446"/>
                    <a:pt x="550" y="1443"/>
                  </a:cubicBezTo>
                  <a:cubicBezTo>
                    <a:pt x="561" y="1440"/>
                    <a:pt x="578" y="1427"/>
                    <a:pt x="578" y="1427"/>
                  </a:cubicBezTo>
                  <a:cubicBezTo>
                    <a:pt x="578" y="1427"/>
                    <a:pt x="563" y="1431"/>
                    <a:pt x="566" y="1414"/>
                  </a:cubicBezTo>
                  <a:cubicBezTo>
                    <a:pt x="568" y="1397"/>
                    <a:pt x="575" y="1394"/>
                    <a:pt x="587" y="1388"/>
                  </a:cubicBezTo>
                  <a:cubicBezTo>
                    <a:pt x="599" y="1382"/>
                    <a:pt x="613" y="1379"/>
                    <a:pt x="613" y="1371"/>
                  </a:cubicBezTo>
                  <a:cubicBezTo>
                    <a:pt x="614" y="1362"/>
                    <a:pt x="601" y="1330"/>
                    <a:pt x="601" y="1311"/>
                  </a:cubicBezTo>
                  <a:cubicBezTo>
                    <a:pt x="600" y="1293"/>
                    <a:pt x="599" y="1264"/>
                    <a:pt x="605" y="1261"/>
                  </a:cubicBezTo>
                  <a:cubicBezTo>
                    <a:pt x="612" y="1257"/>
                    <a:pt x="609" y="1249"/>
                    <a:pt x="610" y="1217"/>
                  </a:cubicBezTo>
                  <a:cubicBezTo>
                    <a:pt x="612" y="1185"/>
                    <a:pt x="592" y="1185"/>
                    <a:pt x="590" y="1172"/>
                  </a:cubicBezTo>
                  <a:cubicBezTo>
                    <a:pt x="588" y="1160"/>
                    <a:pt x="598" y="1154"/>
                    <a:pt x="599" y="1142"/>
                  </a:cubicBezTo>
                  <a:cubicBezTo>
                    <a:pt x="601" y="1130"/>
                    <a:pt x="594" y="1123"/>
                    <a:pt x="594" y="1107"/>
                  </a:cubicBezTo>
                  <a:cubicBezTo>
                    <a:pt x="595" y="1091"/>
                    <a:pt x="631" y="1089"/>
                    <a:pt x="631" y="1082"/>
                  </a:cubicBezTo>
                  <a:cubicBezTo>
                    <a:pt x="631" y="1075"/>
                    <a:pt x="631" y="1059"/>
                    <a:pt x="638" y="1054"/>
                  </a:cubicBezTo>
                  <a:cubicBezTo>
                    <a:pt x="646" y="1049"/>
                    <a:pt x="660" y="1050"/>
                    <a:pt x="660" y="1050"/>
                  </a:cubicBezTo>
                  <a:cubicBezTo>
                    <a:pt x="663" y="1044"/>
                    <a:pt x="663" y="1044"/>
                    <a:pt x="663" y="1044"/>
                  </a:cubicBezTo>
                  <a:cubicBezTo>
                    <a:pt x="663" y="1044"/>
                    <a:pt x="686" y="1055"/>
                    <a:pt x="688" y="1044"/>
                  </a:cubicBezTo>
                  <a:cubicBezTo>
                    <a:pt x="690" y="1033"/>
                    <a:pt x="709" y="998"/>
                    <a:pt x="715" y="988"/>
                  </a:cubicBezTo>
                  <a:cubicBezTo>
                    <a:pt x="722" y="979"/>
                    <a:pt x="744" y="980"/>
                    <a:pt x="751" y="966"/>
                  </a:cubicBezTo>
                  <a:cubicBezTo>
                    <a:pt x="758" y="953"/>
                    <a:pt x="769" y="925"/>
                    <a:pt x="779" y="916"/>
                  </a:cubicBezTo>
                  <a:cubicBezTo>
                    <a:pt x="788" y="906"/>
                    <a:pt x="827" y="886"/>
                    <a:pt x="827" y="886"/>
                  </a:cubicBezTo>
                  <a:cubicBezTo>
                    <a:pt x="820" y="866"/>
                    <a:pt x="820" y="866"/>
                    <a:pt x="820" y="866"/>
                  </a:cubicBezTo>
                  <a:cubicBezTo>
                    <a:pt x="826" y="861"/>
                    <a:pt x="826" y="861"/>
                    <a:pt x="826" y="861"/>
                  </a:cubicBezTo>
                  <a:cubicBezTo>
                    <a:pt x="839" y="880"/>
                    <a:pt x="839" y="880"/>
                    <a:pt x="839" y="880"/>
                  </a:cubicBezTo>
                  <a:cubicBezTo>
                    <a:pt x="880" y="841"/>
                    <a:pt x="880" y="841"/>
                    <a:pt x="880" y="841"/>
                  </a:cubicBezTo>
                  <a:cubicBezTo>
                    <a:pt x="887" y="823"/>
                    <a:pt x="887" y="823"/>
                    <a:pt x="887" y="823"/>
                  </a:cubicBezTo>
                  <a:cubicBezTo>
                    <a:pt x="887" y="823"/>
                    <a:pt x="873" y="806"/>
                    <a:pt x="873" y="795"/>
                  </a:cubicBezTo>
                  <a:cubicBezTo>
                    <a:pt x="874" y="784"/>
                    <a:pt x="897" y="788"/>
                    <a:pt x="909" y="773"/>
                  </a:cubicBezTo>
                  <a:cubicBezTo>
                    <a:pt x="921" y="757"/>
                    <a:pt x="917" y="744"/>
                    <a:pt x="917" y="744"/>
                  </a:cubicBezTo>
                  <a:cubicBezTo>
                    <a:pt x="928" y="749"/>
                    <a:pt x="928" y="749"/>
                    <a:pt x="928" y="749"/>
                  </a:cubicBezTo>
                  <a:cubicBezTo>
                    <a:pt x="934" y="767"/>
                    <a:pt x="934" y="767"/>
                    <a:pt x="934" y="767"/>
                  </a:cubicBezTo>
                  <a:cubicBezTo>
                    <a:pt x="942" y="744"/>
                    <a:pt x="942" y="744"/>
                    <a:pt x="942" y="744"/>
                  </a:cubicBezTo>
                  <a:cubicBezTo>
                    <a:pt x="942" y="744"/>
                    <a:pt x="950" y="786"/>
                    <a:pt x="957" y="789"/>
                  </a:cubicBezTo>
                  <a:cubicBezTo>
                    <a:pt x="965" y="791"/>
                    <a:pt x="968" y="763"/>
                    <a:pt x="968" y="763"/>
                  </a:cubicBezTo>
                  <a:cubicBezTo>
                    <a:pt x="970" y="745"/>
                    <a:pt x="970" y="745"/>
                    <a:pt x="970" y="745"/>
                  </a:cubicBezTo>
                  <a:cubicBezTo>
                    <a:pt x="958" y="717"/>
                    <a:pt x="958" y="717"/>
                    <a:pt x="958" y="717"/>
                  </a:cubicBezTo>
                  <a:cubicBezTo>
                    <a:pt x="959" y="697"/>
                    <a:pt x="959" y="697"/>
                    <a:pt x="959" y="697"/>
                  </a:cubicBezTo>
                  <a:cubicBezTo>
                    <a:pt x="939" y="681"/>
                    <a:pt x="939" y="681"/>
                    <a:pt x="939" y="681"/>
                  </a:cubicBezTo>
                  <a:cubicBezTo>
                    <a:pt x="930" y="661"/>
                    <a:pt x="930" y="661"/>
                    <a:pt x="930" y="661"/>
                  </a:cubicBezTo>
                  <a:cubicBezTo>
                    <a:pt x="930" y="661"/>
                    <a:pt x="939" y="653"/>
                    <a:pt x="942" y="637"/>
                  </a:cubicBezTo>
                  <a:cubicBezTo>
                    <a:pt x="945" y="621"/>
                    <a:pt x="918" y="627"/>
                    <a:pt x="908" y="617"/>
                  </a:cubicBezTo>
                  <a:cubicBezTo>
                    <a:pt x="898" y="607"/>
                    <a:pt x="917" y="604"/>
                    <a:pt x="917" y="604"/>
                  </a:cubicBezTo>
                  <a:cubicBezTo>
                    <a:pt x="917" y="585"/>
                    <a:pt x="917" y="585"/>
                    <a:pt x="917" y="585"/>
                  </a:cubicBezTo>
                  <a:cubicBezTo>
                    <a:pt x="939" y="584"/>
                    <a:pt x="939" y="584"/>
                    <a:pt x="939" y="584"/>
                  </a:cubicBezTo>
                  <a:cubicBezTo>
                    <a:pt x="938" y="576"/>
                    <a:pt x="938" y="576"/>
                    <a:pt x="938" y="576"/>
                  </a:cubicBezTo>
                  <a:cubicBezTo>
                    <a:pt x="921" y="565"/>
                    <a:pt x="921" y="565"/>
                    <a:pt x="921" y="565"/>
                  </a:cubicBezTo>
                  <a:cubicBezTo>
                    <a:pt x="921" y="565"/>
                    <a:pt x="899" y="557"/>
                    <a:pt x="897" y="546"/>
                  </a:cubicBezTo>
                  <a:cubicBezTo>
                    <a:pt x="895" y="535"/>
                    <a:pt x="906" y="523"/>
                    <a:pt x="906" y="523"/>
                  </a:cubicBezTo>
                  <a:cubicBezTo>
                    <a:pt x="901" y="511"/>
                    <a:pt x="901" y="511"/>
                    <a:pt x="901" y="511"/>
                  </a:cubicBezTo>
                  <a:cubicBezTo>
                    <a:pt x="912" y="514"/>
                    <a:pt x="912" y="514"/>
                    <a:pt x="912" y="514"/>
                  </a:cubicBezTo>
                  <a:cubicBezTo>
                    <a:pt x="928" y="522"/>
                    <a:pt x="928" y="522"/>
                    <a:pt x="928" y="522"/>
                  </a:cubicBezTo>
                  <a:cubicBezTo>
                    <a:pt x="925" y="515"/>
                    <a:pt x="925" y="515"/>
                    <a:pt x="925" y="515"/>
                  </a:cubicBezTo>
                  <a:cubicBezTo>
                    <a:pt x="936" y="514"/>
                    <a:pt x="936" y="514"/>
                    <a:pt x="936" y="514"/>
                  </a:cubicBezTo>
                  <a:cubicBezTo>
                    <a:pt x="936" y="514"/>
                    <a:pt x="939" y="526"/>
                    <a:pt x="945" y="532"/>
                  </a:cubicBezTo>
                  <a:cubicBezTo>
                    <a:pt x="951" y="538"/>
                    <a:pt x="961" y="540"/>
                    <a:pt x="961" y="540"/>
                  </a:cubicBezTo>
                  <a:cubicBezTo>
                    <a:pt x="962" y="528"/>
                    <a:pt x="962" y="528"/>
                    <a:pt x="962" y="528"/>
                  </a:cubicBezTo>
                  <a:cubicBezTo>
                    <a:pt x="962" y="528"/>
                    <a:pt x="968" y="531"/>
                    <a:pt x="972" y="534"/>
                  </a:cubicBezTo>
                  <a:cubicBezTo>
                    <a:pt x="976" y="537"/>
                    <a:pt x="976" y="555"/>
                    <a:pt x="976" y="555"/>
                  </a:cubicBezTo>
                  <a:cubicBezTo>
                    <a:pt x="980" y="557"/>
                    <a:pt x="980" y="557"/>
                    <a:pt x="980" y="557"/>
                  </a:cubicBezTo>
                  <a:cubicBezTo>
                    <a:pt x="980" y="557"/>
                    <a:pt x="981" y="577"/>
                    <a:pt x="981" y="580"/>
                  </a:cubicBezTo>
                  <a:cubicBezTo>
                    <a:pt x="981" y="583"/>
                    <a:pt x="998" y="586"/>
                    <a:pt x="1008" y="586"/>
                  </a:cubicBezTo>
                  <a:cubicBezTo>
                    <a:pt x="1018" y="586"/>
                    <a:pt x="1049" y="590"/>
                    <a:pt x="1049" y="590"/>
                  </a:cubicBezTo>
                  <a:cubicBezTo>
                    <a:pt x="1079" y="579"/>
                    <a:pt x="1079" y="579"/>
                    <a:pt x="1079" y="579"/>
                  </a:cubicBezTo>
                  <a:cubicBezTo>
                    <a:pt x="1079" y="579"/>
                    <a:pt x="1101" y="587"/>
                    <a:pt x="1101" y="597"/>
                  </a:cubicBezTo>
                  <a:cubicBezTo>
                    <a:pt x="1101" y="607"/>
                    <a:pt x="1091" y="603"/>
                    <a:pt x="1091" y="603"/>
                  </a:cubicBezTo>
                  <a:cubicBezTo>
                    <a:pt x="1091" y="603"/>
                    <a:pt x="1091" y="612"/>
                    <a:pt x="1088" y="626"/>
                  </a:cubicBezTo>
                  <a:cubicBezTo>
                    <a:pt x="1085" y="640"/>
                    <a:pt x="1071" y="638"/>
                    <a:pt x="1063" y="641"/>
                  </a:cubicBezTo>
                  <a:cubicBezTo>
                    <a:pt x="1055" y="644"/>
                    <a:pt x="1053" y="654"/>
                    <a:pt x="1053" y="670"/>
                  </a:cubicBezTo>
                  <a:cubicBezTo>
                    <a:pt x="1053" y="686"/>
                    <a:pt x="1073" y="689"/>
                    <a:pt x="1073" y="689"/>
                  </a:cubicBezTo>
                  <a:cubicBezTo>
                    <a:pt x="1082" y="704"/>
                    <a:pt x="1082" y="704"/>
                    <a:pt x="1082" y="704"/>
                  </a:cubicBezTo>
                  <a:cubicBezTo>
                    <a:pt x="1089" y="681"/>
                    <a:pt x="1089" y="681"/>
                    <a:pt x="1089" y="681"/>
                  </a:cubicBezTo>
                  <a:cubicBezTo>
                    <a:pt x="1089" y="681"/>
                    <a:pt x="1081" y="660"/>
                    <a:pt x="1099" y="664"/>
                  </a:cubicBezTo>
                  <a:cubicBezTo>
                    <a:pt x="1117" y="668"/>
                    <a:pt x="1111" y="687"/>
                    <a:pt x="1115" y="698"/>
                  </a:cubicBezTo>
                  <a:cubicBezTo>
                    <a:pt x="1119" y="709"/>
                    <a:pt x="1135" y="748"/>
                    <a:pt x="1135" y="748"/>
                  </a:cubicBezTo>
                  <a:cubicBezTo>
                    <a:pt x="1149" y="760"/>
                    <a:pt x="1149" y="760"/>
                    <a:pt x="1149" y="760"/>
                  </a:cubicBezTo>
                  <a:cubicBezTo>
                    <a:pt x="1149" y="760"/>
                    <a:pt x="1148" y="752"/>
                    <a:pt x="1148" y="746"/>
                  </a:cubicBezTo>
                  <a:cubicBezTo>
                    <a:pt x="1148" y="740"/>
                    <a:pt x="1152" y="752"/>
                    <a:pt x="1161" y="750"/>
                  </a:cubicBezTo>
                  <a:cubicBezTo>
                    <a:pt x="1170" y="748"/>
                    <a:pt x="1160" y="736"/>
                    <a:pt x="1156" y="732"/>
                  </a:cubicBezTo>
                  <a:cubicBezTo>
                    <a:pt x="1152" y="728"/>
                    <a:pt x="1152" y="714"/>
                    <a:pt x="1149" y="705"/>
                  </a:cubicBezTo>
                  <a:cubicBezTo>
                    <a:pt x="1146" y="696"/>
                    <a:pt x="1163" y="694"/>
                    <a:pt x="1163" y="694"/>
                  </a:cubicBezTo>
                  <a:cubicBezTo>
                    <a:pt x="1161" y="661"/>
                    <a:pt x="1161" y="661"/>
                    <a:pt x="1161" y="661"/>
                  </a:cubicBezTo>
                  <a:cubicBezTo>
                    <a:pt x="1161" y="661"/>
                    <a:pt x="1147" y="650"/>
                    <a:pt x="1143" y="648"/>
                  </a:cubicBezTo>
                  <a:cubicBezTo>
                    <a:pt x="1139" y="646"/>
                    <a:pt x="1164" y="647"/>
                    <a:pt x="1168" y="648"/>
                  </a:cubicBezTo>
                  <a:cubicBezTo>
                    <a:pt x="1172" y="649"/>
                    <a:pt x="1197" y="653"/>
                    <a:pt x="1197" y="653"/>
                  </a:cubicBezTo>
                  <a:cubicBezTo>
                    <a:pt x="1197" y="629"/>
                    <a:pt x="1197" y="629"/>
                    <a:pt x="1197" y="629"/>
                  </a:cubicBezTo>
                  <a:cubicBezTo>
                    <a:pt x="1209" y="594"/>
                    <a:pt x="1209" y="594"/>
                    <a:pt x="1209" y="594"/>
                  </a:cubicBezTo>
                  <a:cubicBezTo>
                    <a:pt x="1209" y="594"/>
                    <a:pt x="1199" y="586"/>
                    <a:pt x="1199" y="576"/>
                  </a:cubicBezTo>
                  <a:cubicBezTo>
                    <a:pt x="1199" y="566"/>
                    <a:pt x="1213" y="562"/>
                    <a:pt x="1213" y="562"/>
                  </a:cubicBezTo>
                  <a:cubicBezTo>
                    <a:pt x="1225" y="541"/>
                    <a:pt x="1225" y="541"/>
                    <a:pt x="1225" y="541"/>
                  </a:cubicBezTo>
                  <a:cubicBezTo>
                    <a:pt x="1225" y="541"/>
                    <a:pt x="1219" y="530"/>
                    <a:pt x="1218" y="525"/>
                  </a:cubicBezTo>
                  <a:cubicBezTo>
                    <a:pt x="1217" y="520"/>
                    <a:pt x="1215" y="506"/>
                    <a:pt x="1215" y="506"/>
                  </a:cubicBezTo>
                  <a:cubicBezTo>
                    <a:pt x="1215" y="506"/>
                    <a:pt x="1226" y="501"/>
                    <a:pt x="1238" y="497"/>
                  </a:cubicBezTo>
                  <a:cubicBezTo>
                    <a:pt x="1250" y="493"/>
                    <a:pt x="1245" y="478"/>
                    <a:pt x="1253" y="476"/>
                  </a:cubicBezTo>
                  <a:cubicBezTo>
                    <a:pt x="1261" y="474"/>
                    <a:pt x="1276" y="473"/>
                    <a:pt x="1276" y="473"/>
                  </a:cubicBezTo>
                  <a:cubicBezTo>
                    <a:pt x="1276" y="473"/>
                    <a:pt x="1299" y="481"/>
                    <a:pt x="1301" y="477"/>
                  </a:cubicBezTo>
                  <a:cubicBezTo>
                    <a:pt x="1303" y="473"/>
                    <a:pt x="1280" y="463"/>
                    <a:pt x="1280" y="454"/>
                  </a:cubicBezTo>
                  <a:close/>
                </a:path>
              </a:pathLst>
            </a:custGeom>
            <a:solidFill>
              <a:schemeClr val="accent5">
                <a:lumMod val="50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529" name="Freeform 152"/>
            <p:cNvSpPr>
              <a:spLocks/>
            </p:cNvSpPr>
            <p:nvPr/>
          </p:nvSpPr>
          <p:spPr bwMode="auto">
            <a:xfrm>
              <a:off x="5923360" y="2897982"/>
              <a:ext cx="177403" cy="389335"/>
            </a:xfrm>
            <a:custGeom>
              <a:avLst/>
              <a:gdLst>
                <a:gd name="T0" fmla="*/ 2147483647 w 426"/>
                <a:gd name="T1" fmla="*/ 2147483647 h 1001"/>
                <a:gd name="T2" fmla="*/ 2147483647 w 426"/>
                <a:gd name="T3" fmla="*/ 2147483647 h 1001"/>
                <a:gd name="T4" fmla="*/ 2147483647 w 426"/>
                <a:gd name="T5" fmla="*/ 2147483647 h 1001"/>
                <a:gd name="T6" fmla="*/ 2147483647 w 426"/>
                <a:gd name="T7" fmla="*/ 2147483647 h 1001"/>
                <a:gd name="T8" fmla="*/ 2147483647 w 426"/>
                <a:gd name="T9" fmla="*/ 2147483647 h 1001"/>
                <a:gd name="T10" fmla="*/ 2147483647 w 426"/>
                <a:gd name="T11" fmla="*/ 2147483647 h 1001"/>
                <a:gd name="T12" fmla="*/ 2147483647 w 426"/>
                <a:gd name="T13" fmla="*/ 2147483647 h 1001"/>
                <a:gd name="T14" fmla="*/ 2147483647 w 426"/>
                <a:gd name="T15" fmla="*/ 2147483647 h 1001"/>
                <a:gd name="T16" fmla="*/ 2147483647 w 426"/>
                <a:gd name="T17" fmla="*/ 2147483647 h 1001"/>
                <a:gd name="T18" fmla="*/ 2147483647 w 426"/>
                <a:gd name="T19" fmla="*/ 2147483647 h 1001"/>
                <a:gd name="T20" fmla="*/ 2147483647 w 426"/>
                <a:gd name="T21" fmla="*/ 2147483647 h 1001"/>
                <a:gd name="T22" fmla="*/ 2147483647 w 426"/>
                <a:gd name="T23" fmla="*/ 2147483647 h 1001"/>
                <a:gd name="T24" fmla="*/ 2147483647 w 426"/>
                <a:gd name="T25" fmla="*/ 2147483647 h 1001"/>
                <a:gd name="T26" fmla="*/ 2147483647 w 426"/>
                <a:gd name="T27" fmla="*/ 2147483647 h 1001"/>
                <a:gd name="T28" fmla="*/ 2147483647 w 426"/>
                <a:gd name="T29" fmla="*/ 2147483647 h 1001"/>
                <a:gd name="T30" fmla="*/ 2147483647 w 426"/>
                <a:gd name="T31" fmla="*/ 2147483647 h 1001"/>
                <a:gd name="T32" fmla="*/ 2147483647 w 426"/>
                <a:gd name="T33" fmla="*/ 2147483647 h 1001"/>
                <a:gd name="T34" fmla="*/ 2147483647 w 426"/>
                <a:gd name="T35" fmla="*/ 2147483647 h 1001"/>
                <a:gd name="T36" fmla="*/ 2147483647 w 426"/>
                <a:gd name="T37" fmla="*/ 2147483647 h 1001"/>
                <a:gd name="T38" fmla="*/ 2147483647 w 426"/>
                <a:gd name="T39" fmla="*/ 2147483647 h 1001"/>
                <a:gd name="T40" fmla="*/ 2147483647 w 426"/>
                <a:gd name="T41" fmla="*/ 2147483647 h 1001"/>
                <a:gd name="T42" fmla="*/ 2147483647 w 426"/>
                <a:gd name="T43" fmla="*/ 2147483647 h 1001"/>
                <a:gd name="T44" fmla="*/ 2147483647 w 426"/>
                <a:gd name="T45" fmla="*/ 2147483647 h 1001"/>
                <a:gd name="T46" fmla="*/ 2147483647 w 426"/>
                <a:gd name="T47" fmla="*/ 2147483647 h 1001"/>
                <a:gd name="T48" fmla="*/ 2147483647 w 426"/>
                <a:gd name="T49" fmla="*/ 2147483647 h 1001"/>
                <a:gd name="T50" fmla="*/ 2147483647 w 426"/>
                <a:gd name="T51" fmla="*/ 2147483647 h 1001"/>
                <a:gd name="T52" fmla="*/ 2147483647 w 426"/>
                <a:gd name="T53" fmla="*/ 2147483647 h 1001"/>
                <a:gd name="T54" fmla="*/ 2147483647 w 426"/>
                <a:gd name="T55" fmla="*/ 2147483647 h 1001"/>
                <a:gd name="T56" fmla="*/ 2147483647 w 426"/>
                <a:gd name="T57" fmla="*/ 2147483647 h 1001"/>
                <a:gd name="T58" fmla="*/ 2147483647 w 426"/>
                <a:gd name="T59" fmla="*/ 2147483647 h 1001"/>
                <a:gd name="T60" fmla="*/ 2147483647 w 426"/>
                <a:gd name="T61" fmla="*/ 2147483647 h 1001"/>
                <a:gd name="T62" fmla="*/ 2147483647 w 426"/>
                <a:gd name="T63" fmla="*/ 2147483647 h 1001"/>
                <a:gd name="T64" fmla="*/ 2147483647 w 426"/>
                <a:gd name="T65" fmla="*/ 2147483647 h 1001"/>
                <a:gd name="T66" fmla="*/ 2147483647 w 426"/>
                <a:gd name="T67" fmla="*/ 2147483647 h 1001"/>
                <a:gd name="T68" fmla="*/ 2147483647 w 426"/>
                <a:gd name="T69" fmla="*/ 2147483647 h 1001"/>
                <a:gd name="T70" fmla="*/ 2147483647 w 426"/>
                <a:gd name="T71" fmla="*/ 2147483647 h 1001"/>
                <a:gd name="T72" fmla="*/ 2147483647 w 426"/>
                <a:gd name="T73" fmla="*/ 2147483647 h 1001"/>
                <a:gd name="T74" fmla="*/ 2147483647 w 426"/>
                <a:gd name="T75" fmla="*/ 2147483647 h 1001"/>
                <a:gd name="T76" fmla="*/ 2147483647 w 426"/>
                <a:gd name="T77" fmla="*/ 2147483647 h 1001"/>
                <a:gd name="T78" fmla="*/ 2147483647 w 426"/>
                <a:gd name="T79" fmla="*/ 2147483647 h 1001"/>
                <a:gd name="T80" fmla="*/ 2147483647 w 426"/>
                <a:gd name="T81" fmla="*/ 2147483647 h 1001"/>
                <a:gd name="T82" fmla="*/ 2147483647 w 426"/>
                <a:gd name="T83" fmla="*/ 2147483647 h 1001"/>
                <a:gd name="T84" fmla="*/ 2147483647 w 426"/>
                <a:gd name="T85" fmla="*/ 2147483647 h 100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26"/>
                <a:gd name="T130" fmla="*/ 0 h 1001"/>
                <a:gd name="T131" fmla="*/ 426 w 426"/>
                <a:gd name="T132" fmla="*/ 1001 h 1001"/>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26" h="1001">
                  <a:moveTo>
                    <a:pt x="0" y="391"/>
                  </a:moveTo>
                  <a:cubicBezTo>
                    <a:pt x="5" y="391"/>
                    <a:pt x="9" y="391"/>
                    <a:pt x="9" y="391"/>
                  </a:cubicBezTo>
                  <a:cubicBezTo>
                    <a:pt x="9" y="422"/>
                    <a:pt x="9" y="422"/>
                    <a:pt x="9" y="422"/>
                  </a:cubicBezTo>
                  <a:cubicBezTo>
                    <a:pt x="9" y="422"/>
                    <a:pt x="32" y="428"/>
                    <a:pt x="41" y="438"/>
                  </a:cubicBezTo>
                  <a:cubicBezTo>
                    <a:pt x="51" y="448"/>
                    <a:pt x="59" y="470"/>
                    <a:pt x="59" y="470"/>
                  </a:cubicBezTo>
                  <a:cubicBezTo>
                    <a:pt x="81" y="465"/>
                    <a:pt x="81" y="465"/>
                    <a:pt x="81" y="465"/>
                  </a:cubicBezTo>
                  <a:cubicBezTo>
                    <a:pt x="67" y="494"/>
                    <a:pt x="67" y="494"/>
                    <a:pt x="67" y="494"/>
                  </a:cubicBezTo>
                  <a:cubicBezTo>
                    <a:pt x="67" y="494"/>
                    <a:pt x="98" y="501"/>
                    <a:pt x="110" y="510"/>
                  </a:cubicBezTo>
                  <a:cubicBezTo>
                    <a:pt x="122" y="519"/>
                    <a:pt x="130" y="555"/>
                    <a:pt x="132" y="562"/>
                  </a:cubicBezTo>
                  <a:cubicBezTo>
                    <a:pt x="134" y="568"/>
                    <a:pt x="148" y="581"/>
                    <a:pt x="148" y="581"/>
                  </a:cubicBezTo>
                  <a:cubicBezTo>
                    <a:pt x="137" y="593"/>
                    <a:pt x="137" y="593"/>
                    <a:pt x="137" y="593"/>
                  </a:cubicBezTo>
                  <a:cubicBezTo>
                    <a:pt x="145" y="654"/>
                    <a:pt x="145" y="654"/>
                    <a:pt x="145" y="654"/>
                  </a:cubicBezTo>
                  <a:cubicBezTo>
                    <a:pt x="134" y="662"/>
                    <a:pt x="134" y="662"/>
                    <a:pt x="134" y="662"/>
                  </a:cubicBezTo>
                  <a:cubicBezTo>
                    <a:pt x="134" y="662"/>
                    <a:pt x="140" y="681"/>
                    <a:pt x="149" y="680"/>
                  </a:cubicBezTo>
                  <a:cubicBezTo>
                    <a:pt x="158" y="679"/>
                    <a:pt x="168" y="671"/>
                    <a:pt x="168" y="671"/>
                  </a:cubicBezTo>
                  <a:cubicBezTo>
                    <a:pt x="168" y="671"/>
                    <a:pt x="172" y="686"/>
                    <a:pt x="183" y="681"/>
                  </a:cubicBezTo>
                  <a:cubicBezTo>
                    <a:pt x="195" y="677"/>
                    <a:pt x="206" y="654"/>
                    <a:pt x="206" y="654"/>
                  </a:cubicBezTo>
                  <a:cubicBezTo>
                    <a:pt x="206" y="654"/>
                    <a:pt x="228" y="650"/>
                    <a:pt x="240" y="641"/>
                  </a:cubicBezTo>
                  <a:cubicBezTo>
                    <a:pt x="252" y="631"/>
                    <a:pt x="238" y="602"/>
                    <a:pt x="245" y="596"/>
                  </a:cubicBezTo>
                  <a:cubicBezTo>
                    <a:pt x="253" y="590"/>
                    <a:pt x="268" y="617"/>
                    <a:pt x="268" y="617"/>
                  </a:cubicBezTo>
                  <a:cubicBezTo>
                    <a:pt x="267" y="638"/>
                    <a:pt x="267" y="638"/>
                    <a:pt x="267" y="638"/>
                  </a:cubicBezTo>
                  <a:cubicBezTo>
                    <a:pt x="267" y="638"/>
                    <a:pt x="288" y="639"/>
                    <a:pt x="289" y="656"/>
                  </a:cubicBezTo>
                  <a:cubicBezTo>
                    <a:pt x="289" y="673"/>
                    <a:pt x="296" y="685"/>
                    <a:pt x="298" y="698"/>
                  </a:cubicBezTo>
                  <a:cubicBezTo>
                    <a:pt x="300" y="712"/>
                    <a:pt x="303" y="745"/>
                    <a:pt x="303" y="745"/>
                  </a:cubicBezTo>
                  <a:cubicBezTo>
                    <a:pt x="303" y="745"/>
                    <a:pt x="304" y="757"/>
                    <a:pt x="311" y="766"/>
                  </a:cubicBezTo>
                  <a:cubicBezTo>
                    <a:pt x="319" y="775"/>
                    <a:pt x="322" y="788"/>
                    <a:pt x="322" y="788"/>
                  </a:cubicBezTo>
                  <a:cubicBezTo>
                    <a:pt x="350" y="849"/>
                    <a:pt x="350" y="849"/>
                    <a:pt x="350" y="849"/>
                  </a:cubicBezTo>
                  <a:cubicBezTo>
                    <a:pt x="360" y="879"/>
                    <a:pt x="360" y="879"/>
                    <a:pt x="360" y="879"/>
                  </a:cubicBezTo>
                  <a:cubicBezTo>
                    <a:pt x="360" y="879"/>
                    <a:pt x="346" y="876"/>
                    <a:pt x="345" y="884"/>
                  </a:cubicBezTo>
                  <a:cubicBezTo>
                    <a:pt x="343" y="893"/>
                    <a:pt x="337" y="918"/>
                    <a:pt x="337" y="918"/>
                  </a:cubicBezTo>
                  <a:cubicBezTo>
                    <a:pt x="366" y="908"/>
                    <a:pt x="366" y="908"/>
                    <a:pt x="366" y="908"/>
                  </a:cubicBezTo>
                  <a:cubicBezTo>
                    <a:pt x="358" y="945"/>
                    <a:pt x="358" y="945"/>
                    <a:pt x="358" y="945"/>
                  </a:cubicBezTo>
                  <a:cubicBezTo>
                    <a:pt x="358" y="945"/>
                    <a:pt x="354" y="957"/>
                    <a:pt x="355" y="970"/>
                  </a:cubicBezTo>
                  <a:cubicBezTo>
                    <a:pt x="356" y="982"/>
                    <a:pt x="363" y="1001"/>
                    <a:pt x="363" y="1001"/>
                  </a:cubicBezTo>
                  <a:cubicBezTo>
                    <a:pt x="363" y="1001"/>
                    <a:pt x="372" y="988"/>
                    <a:pt x="373" y="979"/>
                  </a:cubicBezTo>
                  <a:cubicBezTo>
                    <a:pt x="374" y="970"/>
                    <a:pt x="366" y="963"/>
                    <a:pt x="375" y="956"/>
                  </a:cubicBezTo>
                  <a:cubicBezTo>
                    <a:pt x="384" y="949"/>
                    <a:pt x="389" y="942"/>
                    <a:pt x="392" y="932"/>
                  </a:cubicBezTo>
                  <a:cubicBezTo>
                    <a:pt x="395" y="922"/>
                    <a:pt x="402" y="897"/>
                    <a:pt x="398" y="884"/>
                  </a:cubicBezTo>
                  <a:cubicBezTo>
                    <a:pt x="394" y="871"/>
                    <a:pt x="396" y="861"/>
                    <a:pt x="396" y="861"/>
                  </a:cubicBezTo>
                  <a:cubicBezTo>
                    <a:pt x="396" y="861"/>
                    <a:pt x="381" y="849"/>
                    <a:pt x="377" y="843"/>
                  </a:cubicBezTo>
                  <a:cubicBezTo>
                    <a:pt x="373" y="837"/>
                    <a:pt x="378" y="813"/>
                    <a:pt x="374" y="798"/>
                  </a:cubicBezTo>
                  <a:cubicBezTo>
                    <a:pt x="370" y="783"/>
                    <a:pt x="348" y="770"/>
                    <a:pt x="344" y="760"/>
                  </a:cubicBezTo>
                  <a:cubicBezTo>
                    <a:pt x="340" y="750"/>
                    <a:pt x="328" y="736"/>
                    <a:pt x="328" y="736"/>
                  </a:cubicBezTo>
                  <a:cubicBezTo>
                    <a:pt x="328" y="736"/>
                    <a:pt x="320" y="723"/>
                    <a:pt x="330" y="713"/>
                  </a:cubicBezTo>
                  <a:cubicBezTo>
                    <a:pt x="340" y="703"/>
                    <a:pt x="341" y="693"/>
                    <a:pt x="341" y="687"/>
                  </a:cubicBezTo>
                  <a:cubicBezTo>
                    <a:pt x="341" y="681"/>
                    <a:pt x="338" y="670"/>
                    <a:pt x="338" y="670"/>
                  </a:cubicBezTo>
                  <a:cubicBezTo>
                    <a:pt x="338" y="670"/>
                    <a:pt x="350" y="671"/>
                    <a:pt x="350" y="658"/>
                  </a:cubicBezTo>
                  <a:cubicBezTo>
                    <a:pt x="350" y="645"/>
                    <a:pt x="344" y="653"/>
                    <a:pt x="344" y="653"/>
                  </a:cubicBezTo>
                  <a:cubicBezTo>
                    <a:pt x="344" y="653"/>
                    <a:pt x="336" y="652"/>
                    <a:pt x="331" y="640"/>
                  </a:cubicBezTo>
                  <a:cubicBezTo>
                    <a:pt x="326" y="628"/>
                    <a:pt x="340" y="633"/>
                    <a:pt x="332" y="622"/>
                  </a:cubicBezTo>
                  <a:cubicBezTo>
                    <a:pt x="324" y="611"/>
                    <a:pt x="298" y="602"/>
                    <a:pt x="295" y="592"/>
                  </a:cubicBezTo>
                  <a:cubicBezTo>
                    <a:pt x="292" y="582"/>
                    <a:pt x="287" y="579"/>
                    <a:pt x="287" y="579"/>
                  </a:cubicBezTo>
                  <a:cubicBezTo>
                    <a:pt x="291" y="564"/>
                    <a:pt x="291" y="564"/>
                    <a:pt x="291" y="564"/>
                  </a:cubicBezTo>
                  <a:cubicBezTo>
                    <a:pt x="291" y="564"/>
                    <a:pt x="278" y="558"/>
                    <a:pt x="273" y="554"/>
                  </a:cubicBezTo>
                  <a:cubicBezTo>
                    <a:pt x="268" y="550"/>
                    <a:pt x="265" y="545"/>
                    <a:pt x="268" y="542"/>
                  </a:cubicBezTo>
                  <a:cubicBezTo>
                    <a:pt x="271" y="539"/>
                    <a:pt x="282" y="545"/>
                    <a:pt x="282" y="536"/>
                  </a:cubicBezTo>
                  <a:cubicBezTo>
                    <a:pt x="282" y="527"/>
                    <a:pt x="271" y="516"/>
                    <a:pt x="272" y="512"/>
                  </a:cubicBezTo>
                  <a:cubicBezTo>
                    <a:pt x="273" y="508"/>
                    <a:pt x="283" y="507"/>
                    <a:pt x="284" y="498"/>
                  </a:cubicBezTo>
                  <a:cubicBezTo>
                    <a:pt x="285" y="489"/>
                    <a:pt x="277" y="473"/>
                    <a:pt x="288" y="471"/>
                  </a:cubicBezTo>
                  <a:cubicBezTo>
                    <a:pt x="299" y="469"/>
                    <a:pt x="308" y="480"/>
                    <a:pt x="318" y="477"/>
                  </a:cubicBezTo>
                  <a:cubicBezTo>
                    <a:pt x="328" y="474"/>
                    <a:pt x="330" y="456"/>
                    <a:pt x="330" y="456"/>
                  </a:cubicBezTo>
                  <a:cubicBezTo>
                    <a:pt x="347" y="455"/>
                    <a:pt x="347" y="455"/>
                    <a:pt x="347" y="455"/>
                  </a:cubicBezTo>
                  <a:cubicBezTo>
                    <a:pt x="352" y="440"/>
                    <a:pt x="352" y="440"/>
                    <a:pt x="352" y="440"/>
                  </a:cubicBezTo>
                  <a:cubicBezTo>
                    <a:pt x="352" y="440"/>
                    <a:pt x="371" y="434"/>
                    <a:pt x="375" y="435"/>
                  </a:cubicBezTo>
                  <a:cubicBezTo>
                    <a:pt x="375" y="435"/>
                    <a:pt x="373" y="423"/>
                    <a:pt x="382" y="420"/>
                  </a:cubicBezTo>
                  <a:cubicBezTo>
                    <a:pt x="391" y="417"/>
                    <a:pt x="399" y="414"/>
                    <a:pt x="399" y="414"/>
                  </a:cubicBezTo>
                  <a:cubicBezTo>
                    <a:pt x="394" y="407"/>
                    <a:pt x="394" y="407"/>
                    <a:pt x="394" y="407"/>
                  </a:cubicBezTo>
                  <a:cubicBezTo>
                    <a:pt x="399" y="399"/>
                    <a:pt x="399" y="399"/>
                    <a:pt x="399" y="399"/>
                  </a:cubicBezTo>
                  <a:cubicBezTo>
                    <a:pt x="399" y="392"/>
                    <a:pt x="399" y="392"/>
                    <a:pt x="399" y="392"/>
                  </a:cubicBezTo>
                  <a:cubicBezTo>
                    <a:pt x="421" y="382"/>
                    <a:pt x="421" y="382"/>
                    <a:pt x="421" y="382"/>
                  </a:cubicBezTo>
                  <a:cubicBezTo>
                    <a:pt x="421" y="382"/>
                    <a:pt x="426" y="364"/>
                    <a:pt x="416" y="363"/>
                  </a:cubicBezTo>
                  <a:cubicBezTo>
                    <a:pt x="406" y="362"/>
                    <a:pt x="397" y="380"/>
                    <a:pt x="397" y="380"/>
                  </a:cubicBezTo>
                  <a:cubicBezTo>
                    <a:pt x="397" y="380"/>
                    <a:pt x="378" y="381"/>
                    <a:pt x="375" y="381"/>
                  </a:cubicBezTo>
                  <a:cubicBezTo>
                    <a:pt x="372" y="381"/>
                    <a:pt x="372" y="369"/>
                    <a:pt x="372" y="369"/>
                  </a:cubicBezTo>
                  <a:cubicBezTo>
                    <a:pt x="361" y="370"/>
                    <a:pt x="361" y="370"/>
                    <a:pt x="361" y="370"/>
                  </a:cubicBezTo>
                  <a:cubicBezTo>
                    <a:pt x="356" y="350"/>
                    <a:pt x="356" y="350"/>
                    <a:pt x="356" y="350"/>
                  </a:cubicBezTo>
                  <a:cubicBezTo>
                    <a:pt x="317" y="346"/>
                    <a:pt x="317" y="346"/>
                    <a:pt x="317" y="346"/>
                  </a:cubicBezTo>
                  <a:cubicBezTo>
                    <a:pt x="317" y="346"/>
                    <a:pt x="323" y="332"/>
                    <a:pt x="326" y="329"/>
                  </a:cubicBezTo>
                  <a:cubicBezTo>
                    <a:pt x="329" y="326"/>
                    <a:pt x="320" y="314"/>
                    <a:pt x="320" y="314"/>
                  </a:cubicBezTo>
                  <a:cubicBezTo>
                    <a:pt x="320" y="314"/>
                    <a:pt x="343" y="305"/>
                    <a:pt x="336" y="299"/>
                  </a:cubicBezTo>
                  <a:cubicBezTo>
                    <a:pt x="329" y="293"/>
                    <a:pt x="301" y="292"/>
                    <a:pt x="301" y="292"/>
                  </a:cubicBezTo>
                  <a:cubicBezTo>
                    <a:pt x="296" y="265"/>
                    <a:pt x="296" y="265"/>
                    <a:pt x="296" y="265"/>
                  </a:cubicBezTo>
                  <a:cubicBezTo>
                    <a:pt x="280" y="252"/>
                    <a:pt x="280" y="252"/>
                    <a:pt x="280" y="252"/>
                  </a:cubicBezTo>
                  <a:cubicBezTo>
                    <a:pt x="297" y="237"/>
                    <a:pt x="297" y="237"/>
                    <a:pt x="297" y="237"/>
                  </a:cubicBezTo>
                  <a:cubicBezTo>
                    <a:pt x="297" y="237"/>
                    <a:pt x="268" y="237"/>
                    <a:pt x="260" y="238"/>
                  </a:cubicBezTo>
                  <a:cubicBezTo>
                    <a:pt x="252" y="239"/>
                    <a:pt x="236" y="249"/>
                    <a:pt x="236" y="249"/>
                  </a:cubicBezTo>
                  <a:cubicBezTo>
                    <a:pt x="242" y="235"/>
                    <a:pt x="242" y="235"/>
                    <a:pt x="242" y="235"/>
                  </a:cubicBezTo>
                  <a:cubicBezTo>
                    <a:pt x="242" y="235"/>
                    <a:pt x="237" y="225"/>
                    <a:pt x="232" y="220"/>
                  </a:cubicBezTo>
                  <a:cubicBezTo>
                    <a:pt x="227" y="215"/>
                    <a:pt x="226" y="206"/>
                    <a:pt x="226" y="206"/>
                  </a:cubicBezTo>
                  <a:cubicBezTo>
                    <a:pt x="233" y="203"/>
                    <a:pt x="233" y="203"/>
                    <a:pt x="233" y="203"/>
                  </a:cubicBezTo>
                  <a:cubicBezTo>
                    <a:pt x="231" y="183"/>
                    <a:pt x="231" y="183"/>
                    <a:pt x="231" y="183"/>
                  </a:cubicBezTo>
                  <a:cubicBezTo>
                    <a:pt x="231" y="183"/>
                    <a:pt x="242" y="187"/>
                    <a:pt x="243" y="176"/>
                  </a:cubicBezTo>
                  <a:cubicBezTo>
                    <a:pt x="244" y="165"/>
                    <a:pt x="243" y="156"/>
                    <a:pt x="243" y="156"/>
                  </a:cubicBezTo>
                  <a:cubicBezTo>
                    <a:pt x="243" y="156"/>
                    <a:pt x="255" y="164"/>
                    <a:pt x="258" y="157"/>
                  </a:cubicBezTo>
                  <a:cubicBezTo>
                    <a:pt x="261" y="150"/>
                    <a:pt x="262" y="144"/>
                    <a:pt x="262" y="144"/>
                  </a:cubicBezTo>
                  <a:cubicBezTo>
                    <a:pt x="262" y="144"/>
                    <a:pt x="246" y="133"/>
                    <a:pt x="253" y="133"/>
                  </a:cubicBezTo>
                  <a:cubicBezTo>
                    <a:pt x="260" y="133"/>
                    <a:pt x="270" y="127"/>
                    <a:pt x="270" y="127"/>
                  </a:cubicBezTo>
                  <a:cubicBezTo>
                    <a:pt x="263" y="90"/>
                    <a:pt x="263" y="90"/>
                    <a:pt x="263" y="90"/>
                  </a:cubicBezTo>
                  <a:cubicBezTo>
                    <a:pt x="255" y="74"/>
                    <a:pt x="255" y="74"/>
                    <a:pt x="255" y="74"/>
                  </a:cubicBezTo>
                  <a:cubicBezTo>
                    <a:pt x="255" y="74"/>
                    <a:pt x="257" y="52"/>
                    <a:pt x="250" y="50"/>
                  </a:cubicBezTo>
                  <a:cubicBezTo>
                    <a:pt x="243" y="48"/>
                    <a:pt x="228" y="50"/>
                    <a:pt x="228" y="50"/>
                  </a:cubicBezTo>
                  <a:cubicBezTo>
                    <a:pt x="228" y="50"/>
                    <a:pt x="219" y="23"/>
                    <a:pt x="211" y="15"/>
                  </a:cubicBezTo>
                  <a:cubicBezTo>
                    <a:pt x="203" y="7"/>
                    <a:pt x="189" y="0"/>
                    <a:pt x="189" y="0"/>
                  </a:cubicBezTo>
                  <a:cubicBezTo>
                    <a:pt x="185" y="13"/>
                    <a:pt x="185" y="13"/>
                    <a:pt x="185" y="13"/>
                  </a:cubicBezTo>
                  <a:cubicBezTo>
                    <a:pt x="187" y="32"/>
                    <a:pt x="187" y="32"/>
                    <a:pt x="187" y="32"/>
                  </a:cubicBezTo>
                  <a:cubicBezTo>
                    <a:pt x="187" y="32"/>
                    <a:pt x="163" y="41"/>
                    <a:pt x="163" y="50"/>
                  </a:cubicBezTo>
                  <a:cubicBezTo>
                    <a:pt x="163" y="59"/>
                    <a:pt x="186" y="69"/>
                    <a:pt x="184" y="73"/>
                  </a:cubicBezTo>
                  <a:cubicBezTo>
                    <a:pt x="182" y="77"/>
                    <a:pt x="159" y="69"/>
                    <a:pt x="159" y="69"/>
                  </a:cubicBezTo>
                  <a:cubicBezTo>
                    <a:pt x="159" y="69"/>
                    <a:pt x="144" y="70"/>
                    <a:pt x="136" y="72"/>
                  </a:cubicBezTo>
                  <a:cubicBezTo>
                    <a:pt x="128" y="74"/>
                    <a:pt x="133" y="89"/>
                    <a:pt x="121" y="93"/>
                  </a:cubicBezTo>
                  <a:cubicBezTo>
                    <a:pt x="109" y="97"/>
                    <a:pt x="98" y="102"/>
                    <a:pt x="98" y="102"/>
                  </a:cubicBezTo>
                  <a:cubicBezTo>
                    <a:pt x="98" y="102"/>
                    <a:pt x="100" y="116"/>
                    <a:pt x="101" y="121"/>
                  </a:cubicBezTo>
                  <a:cubicBezTo>
                    <a:pt x="102" y="126"/>
                    <a:pt x="108" y="137"/>
                    <a:pt x="108" y="137"/>
                  </a:cubicBezTo>
                  <a:cubicBezTo>
                    <a:pt x="96" y="158"/>
                    <a:pt x="96" y="158"/>
                    <a:pt x="96" y="158"/>
                  </a:cubicBezTo>
                  <a:cubicBezTo>
                    <a:pt x="96" y="158"/>
                    <a:pt x="82" y="162"/>
                    <a:pt x="82" y="172"/>
                  </a:cubicBezTo>
                  <a:cubicBezTo>
                    <a:pt x="82" y="182"/>
                    <a:pt x="92" y="190"/>
                    <a:pt x="92" y="190"/>
                  </a:cubicBezTo>
                  <a:cubicBezTo>
                    <a:pt x="80" y="225"/>
                    <a:pt x="80" y="225"/>
                    <a:pt x="80" y="225"/>
                  </a:cubicBezTo>
                  <a:cubicBezTo>
                    <a:pt x="80" y="249"/>
                    <a:pt x="80" y="249"/>
                    <a:pt x="80" y="249"/>
                  </a:cubicBezTo>
                  <a:cubicBezTo>
                    <a:pt x="80" y="249"/>
                    <a:pt x="55" y="245"/>
                    <a:pt x="51" y="244"/>
                  </a:cubicBezTo>
                  <a:cubicBezTo>
                    <a:pt x="47" y="243"/>
                    <a:pt x="22" y="242"/>
                    <a:pt x="26" y="244"/>
                  </a:cubicBezTo>
                  <a:cubicBezTo>
                    <a:pt x="30" y="246"/>
                    <a:pt x="44" y="257"/>
                    <a:pt x="44" y="257"/>
                  </a:cubicBezTo>
                  <a:cubicBezTo>
                    <a:pt x="46" y="290"/>
                    <a:pt x="46" y="290"/>
                    <a:pt x="46" y="290"/>
                  </a:cubicBezTo>
                  <a:cubicBezTo>
                    <a:pt x="46" y="290"/>
                    <a:pt x="29" y="292"/>
                    <a:pt x="32" y="301"/>
                  </a:cubicBezTo>
                  <a:cubicBezTo>
                    <a:pt x="35" y="310"/>
                    <a:pt x="35" y="324"/>
                    <a:pt x="39" y="328"/>
                  </a:cubicBezTo>
                  <a:cubicBezTo>
                    <a:pt x="43" y="332"/>
                    <a:pt x="53" y="344"/>
                    <a:pt x="44" y="346"/>
                  </a:cubicBezTo>
                  <a:cubicBezTo>
                    <a:pt x="35" y="348"/>
                    <a:pt x="31" y="336"/>
                    <a:pt x="31" y="342"/>
                  </a:cubicBezTo>
                  <a:cubicBezTo>
                    <a:pt x="31" y="348"/>
                    <a:pt x="32" y="356"/>
                    <a:pt x="32" y="356"/>
                  </a:cubicBezTo>
                  <a:cubicBezTo>
                    <a:pt x="18" y="344"/>
                    <a:pt x="18" y="344"/>
                    <a:pt x="18" y="344"/>
                  </a:cubicBezTo>
                  <a:cubicBezTo>
                    <a:pt x="25" y="383"/>
                    <a:pt x="25" y="383"/>
                    <a:pt x="25" y="383"/>
                  </a:cubicBezTo>
                  <a:cubicBezTo>
                    <a:pt x="4" y="380"/>
                    <a:pt x="4" y="380"/>
                    <a:pt x="4" y="380"/>
                  </a:cubicBezTo>
                  <a:cubicBezTo>
                    <a:pt x="4" y="380"/>
                    <a:pt x="2" y="384"/>
                    <a:pt x="0" y="391"/>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530" name="Freeform 153"/>
            <p:cNvSpPr>
              <a:spLocks/>
            </p:cNvSpPr>
            <p:nvPr/>
          </p:nvSpPr>
          <p:spPr bwMode="auto">
            <a:xfrm>
              <a:off x="6416279" y="2596753"/>
              <a:ext cx="94059" cy="108347"/>
            </a:xfrm>
            <a:custGeom>
              <a:avLst/>
              <a:gdLst>
                <a:gd name="T0" fmla="*/ 2147483647 w 220"/>
                <a:gd name="T1" fmla="*/ 0 h 280"/>
                <a:gd name="T2" fmla="*/ 2147483647 w 220"/>
                <a:gd name="T3" fmla="*/ 0 h 280"/>
                <a:gd name="T4" fmla="*/ 2147483647 w 220"/>
                <a:gd name="T5" fmla="*/ 2147483647 h 280"/>
                <a:gd name="T6" fmla="*/ 2147483647 w 220"/>
                <a:gd name="T7" fmla="*/ 2147483647 h 280"/>
                <a:gd name="T8" fmla="*/ 2147483647 w 220"/>
                <a:gd name="T9" fmla="*/ 2147483647 h 280"/>
                <a:gd name="T10" fmla="*/ 2147483647 w 220"/>
                <a:gd name="T11" fmla="*/ 2147483647 h 280"/>
                <a:gd name="T12" fmla="*/ 2147483647 w 220"/>
                <a:gd name="T13" fmla="*/ 2147483647 h 280"/>
                <a:gd name="T14" fmla="*/ 2147483647 w 220"/>
                <a:gd name="T15" fmla="*/ 2147483647 h 280"/>
                <a:gd name="T16" fmla="*/ 2147483647 w 220"/>
                <a:gd name="T17" fmla="*/ 2147483647 h 280"/>
                <a:gd name="T18" fmla="*/ 2147483647 w 220"/>
                <a:gd name="T19" fmla="*/ 2147483647 h 280"/>
                <a:gd name="T20" fmla="*/ 2147483647 w 220"/>
                <a:gd name="T21" fmla="*/ 2147483647 h 280"/>
                <a:gd name="T22" fmla="*/ 2147483647 w 220"/>
                <a:gd name="T23" fmla="*/ 2147483647 h 280"/>
                <a:gd name="T24" fmla="*/ 2147483647 w 220"/>
                <a:gd name="T25" fmla="*/ 2147483647 h 280"/>
                <a:gd name="T26" fmla="*/ 0 w 220"/>
                <a:gd name="T27" fmla="*/ 2147483647 h 280"/>
                <a:gd name="T28" fmla="*/ 2147483647 w 220"/>
                <a:gd name="T29" fmla="*/ 2147483647 h 280"/>
                <a:gd name="T30" fmla="*/ 2147483647 w 220"/>
                <a:gd name="T31" fmla="*/ 2147483647 h 280"/>
                <a:gd name="T32" fmla="*/ 2147483647 w 220"/>
                <a:gd name="T33" fmla="*/ 2147483647 h 280"/>
                <a:gd name="T34" fmla="*/ 2147483647 w 220"/>
                <a:gd name="T35" fmla="*/ 2147483647 h 280"/>
                <a:gd name="T36" fmla="*/ 2147483647 w 220"/>
                <a:gd name="T37" fmla="*/ 2147483647 h 280"/>
                <a:gd name="T38" fmla="*/ 2147483647 w 220"/>
                <a:gd name="T39" fmla="*/ 2147483647 h 280"/>
                <a:gd name="T40" fmla="*/ 2147483647 w 220"/>
                <a:gd name="T41" fmla="*/ 2147483647 h 280"/>
                <a:gd name="T42" fmla="*/ 2147483647 w 220"/>
                <a:gd name="T43" fmla="*/ 2147483647 h 280"/>
                <a:gd name="T44" fmla="*/ 2147483647 w 220"/>
                <a:gd name="T45" fmla="*/ 2147483647 h 280"/>
                <a:gd name="T46" fmla="*/ 2147483647 w 220"/>
                <a:gd name="T47" fmla="*/ 2147483647 h 280"/>
                <a:gd name="T48" fmla="*/ 2147483647 w 220"/>
                <a:gd name="T49" fmla="*/ 2147483647 h 280"/>
                <a:gd name="T50" fmla="*/ 2147483647 w 220"/>
                <a:gd name="T51" fmla="*/ 2147483647 h 280"/>
                <a:gd name="T52" fmla="*/ 2147483647 w 220"/>
                <a:gd name="T53" fmla="*/ 2147483647 h 280"/>
                <a:gd name="T54" fmla="*/ 2147483647 w 220"/>
                <a:gd name="T55" fmla="*/ 2147483647 h 280"/>
                <a:gd name="T56" fmla="*/ 2147483647 w 220"/>
                <a:gd name="T57" fmla="*/ 2147483647 h 280"/>
                <a:gd name="T58" fmla="*/ 2147483647 w 220"/>
                <a:gd name="T59" fmla="*/ 2147483647 h 280"/>
                <a:gd name="T60" fmla="*/ 2147483647 w 220"/>
                <a:gd name="T61" fmla="*/ 2147483647 h 280"/>
                <a:gd name="T62" fmla="*/ 2147483647 w 220"/>
                <a:gd name="T63" fmla="*/ 2147483647 h 280"/>
                <a:gd name="T64" fmla="*/ 2147483647 w 220"/>
                <a:gd name="T65" fmla="*/ 2147483647 h 280"/>
                <a:gd name="T66" fmla="*/ 2147483647 w 220"/>
                <a:gd name="T67" fmla="*/ 2147483647 h 280"/>
                <a:gd name="T68" fmla="*/ 2147483647 w 220"/>
                <a:gd name="T69" fmla="*/ 2147483647 h 280"/>
                <a:gd name="T70" fmla="*/ 2147483647 w 220"/>
                <a:gd name="T71" fmla="*/ 2147483647 h 280"/>
                <a:gd name="T72" fmla="*/ 2147483647 w 220"/>
                <a:gd name="T73" fmla="*/ 2147483647 h 280"/>
                <a:gd name="T74" fmla="*/ 2147483647 w 220"/>
                <a:gd name="T75" fmla="*/ 2147483647 h 280"/>
                <a:gd name="T76" fmla="*/ 2147483647 w 220"/>
                <a:gd name="T77" fmla="*/ 2147483647 h 280"/>
                <a:gd name="T78" fmla="*/ 2147483647 w 220"/>
                <a:gd name="T79" fmla="*/ 2147483647 h 280"/>
                <a:gd name="T80" fmla="*/ 2147483647 w 220"/>
                <a:gd name="T81" fmla="*/ 2147483647 h 280"/>
                <a:gd name="T82" fmla="*/ 2147483647 w 220"/>
                <a:gd name="T83" fmla="*/ 2147483647 h 280"/>
                <a:gd name="T84" fmla="*/ 2147483647 w 220"/>
                <a:gd name="T85" fmla="*/ 2147483647 h 280"/>
                <a:gd name="T86" fmla="*/ 2147483647 w 220"/>
                <a:gd name="T87" fmla="*/ 2147483647 h 280"/>
                <a:gd name="T88" fmla="*/ 2147483647 w 220"/>
                <a:gd name="T89" fmla="*/ 2147483647 h 280"/>
                <a:gd name="T90" fmla="*/ 2147483647 w 220"/>
                <a:gd name="T91" fmla="*/ 2147483647 h 280"/>
                <a:gd name="T92" fmla="*/ 2147483647 w 220"/>
                <a:gd name="T93" fmla="*/ 0 h 28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220"/>
                <a:gd name="T142" fmla="*/ 0 h 280"/>
                <a:gd name="T143" fmla="*/ 220 w 220"/>
                <a:gd name="T144" fmla="*/ 280 h 28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220" h="280">
                  <a:moveTo>
                    <a:pt x="182" y="0"/>
                  </a:moveTo>
                  <a:cubicBezTo>
                    <a:pt x="160" y="0"/>
                    <a:pt x="160" y="0"/>
                    <a:pt x="160" y="0"/>
                  </a:cubicBezTo>
                  <a:cubicBezTo>
                    <a:pt x="160" y="0"/>
                    <a:pt x="173" y="22"/>
                    <a:pt x="171" y="27"/>
                  </a:cubicBezTo>
                  <a:cubicBezTo>
                    <a:pt x="169" y="32"/>
                    <a:pt x="153" y="28"/>
                    <a:pt x="153" y="28"/>
                  </a:cubicBezTo>
                  <a:cubicBezTo>
                    <a:pt x="153" y="28"/>
                    <a:pt x="163" y="40"/>
                    <a:pt x="153" y="49"/>
                  </a:cubicBezTo>
                  <a:cubicBezTo>
                    <a:pt x="143" y="58"/>
                    <a:pt x="119" y="42"/>
                    <a:pt x="113" y="50"/>
                  </a:cubicBezTo>
                  <a:cubicBezTo>
                    <a:pt x="107" y="58"/>
                    <a:pt x="135" y="71"/>
                    <a:pt x="135" y="71"/>
                  </a:cubicBezTo>
                  <a:cubicBezTo>
                    <a:pt x="134" y="81"/>
                    <a:pt x="134" y="81"/>
                    <a:pt x="134" y="81"/>
                  </a:cubicBezTo>
                  <a:cubicBezTo>
                    <a:pt x="134" y="81"/>
                    <a:pt x="94" y="82"/>
                    <a:pt x="87" y="77"/>
                  </a:cubicBezTo>
                  <a:cubicBezTo>
                    <a:pt x="80" y="72"/>
                    <a:pt x="65" y="61"/>
                    <a:pt x="61" y="63"/>
                  </a:cubicBezTo>
                  <a:cubicBezTo>
                    <a:pt x="57" y="65"/>
                    <a:pt x="62" y="103"/>
                    <a:pt x="47" y="115"/>
                  </a:cubicBezTo>
                  <a:cubicBezTo>
                    <a:pt x="32" y="127"/>
                    <a:pt x="25" y="128"/>
                    <a:pt x="13" y="138"/>
                  </a:cubicBezTo>
                  <a:cubicBezTo>
                    <a:pt x="3" y="146"/>
                    <a:pt x="5" y="152"/>
                    <a:pt x="7" y="154"/>
                  </a:cubicBezTo>
                  <a:cubicBezTo>
                    <a:pt x="0" y="165"/>
                    <a:pt x="0" y="165"/>
                    <a:pt x="0" y="165"/>
                  </a:cubicBezTo>
                  <a:cubicBezTo>
                    <a:pt x="8" y="152"/>
                    <a:pt x="8" y="152"/>
                    <a:pt x="8" y="152"/>
                  </a:cubicBezTo>
                  <a:cubicBezTo>
                    <a:pt x="14" y="166"/>
                    <a:pt x="14" y="166"/>
                    <a:pt x="14" y="166"/>
                  </a:cubicBezTo>
                  <a:cubicBezTo>
                    <a:pt x="26" y="180"/>
                    <a:pt x="26" y="180"/>
                    <a:pt x="26" y="180"/>
                  </a:cubicBezTo>
                  <a:cubicBezTo>
                    <a:pt x="33" y="168"/>
                    <a:pt x="33" y="168"/>
                    <a:pt x="33" y="168"/>
                  </a:cubicBezTo>
                  <a:cubicBezTo>
                    <a:pt x="33" y="168"/>
                    <a:pt x="42" y="181"/>
                    <a:pt x="47" y="181"/>
                  </a:cubicBezTo>
                  <a:cubicBezTo>
                    <a:pt x="52" y="181"/>
                    <a:pt x="60" y="175"/>
                    <a:pt x="64" y="182"/>
                  </a:cubicBezTo>
                  <a:cubicBezTo>
                    <a:pt x="68" y="189"/>
                    <a:pt x="68" y="223"/>
                    <a:pt x="68" y="223"/>
                  </a:cubicBezTo>
                  <a:cubicBezTo>
                    <a:pt x="93" y="223"/>
                    <a:pt x="93" y="223"/>
                    <a:pt x="93" y="223"/>
                  </a:cubicBezTo>
                  <a:cubicBezTo>
                    <a:pt x="96" y="233"/>
                    <a:pt x="96" y="233"/>
                    <a:pt x="96" y="233"/>
                  </a:cubicBezTo>
                  <a:cubicBezTo>
                    <a:pt x="96" y="233"/>
                    <a:pt x="73" y="221"/>
                    <a:pt x="69" y="234"/>
                  </a:cubicBezTo>
                  <a:cubicBezTo>
                    <a:pt x="65" y="247"/>
                    <a:pt x="80" y="263"/>
                    <a:pt x="80" y="263"/>
                  </a:cubicBezTo>
                  <a:cubicBezTo>
                    <a:pt x="87" y="274"/>
                    <a:pt x="87" y="274"/>
                    <a:pt x="87" y="274"/>
                  </a:cubicBezTo>
                  <a:cubicBezTo>
                    <a:pt x="106" y="266"/>
                    <a:pt x="106" y="266"/>
                    <a:pt x="106" y="266"/>
                  </a:cubicBezTo>
                  <a:cubicBezTo>
                    <a:pt x="106" y="266"/>
                    <a:pt x="126" y="280"/>
                    <a:pt x="135" y="279"/>
                  </a:cubicBezTo>
                  <a:cubicBezTo>
                    <a:pt x="144" y="278"/>
                    <a:pt x="153" y="275"/>
                    <a:pt x="153" y="275"/>
                  </a:cubicBezTo>
                  <a:cubicBezTo>
                    <a:pt x="153" y="275"/>
                    <a:pt x="165" y="268"/>
                    <a:pt x="166" y="265"/>
                  </a:cubicBezTo>
                  <a:cubicBezTo>
                    <a:pt x="167" y="262"/>
                    <a:pt x="155" y="260"/>
                    <a:pt x="169" y="252"/>
                  </a:cubicBezTo>
                  <a:cubicBezTo>
                    <a:pt x="183" y="245"/>
                    <a:pt x="207" y="246"/>
                    <a:pt x="207" y="246"/>
                  </a:cubicBezTo>
                  <a:cubicBezTo>
                    <a:pt x="217" y="236"/>
                    <a:pt x="217" y="236"/>
                    <a:pt x="217" y="236"/>
                  </a:cubicBezTo>
                  <a:cubicBezTo>
                    <a:pt x="212" y="229"/>
                    <a:pt x="208" y="224"/>
                    <a:pt x="208" y="224"/>
                  </a:cubicBezTo>
                  <a:cubicBezTo>
                    <a:pt x="177" y="207"/>
                    <a:pt x="177" y="207"/>
                    <a:pt x="177" y="207"/>
                  </a:cubicBezTo>
                  <a:cubicBezTo>
                    <a:pt x="177" y="207"/>
                    <a:pt x="155" y="215"/>
                    <a:pt x="162" y="202"/>
                  </a:cubicBezTo>
                  <a:cubicBezTo>
                    <a:pt x="169" y="189"/>
                    <a:pt x="169" y="189"/>
                    <a:pt x="169" y="189"/>
                  </a:cubicBezTo>
                  <a:cubicBezTo>
                    <a:pt x="169" y="189"/>
                    <a:pt x="144" y="178"/>
                    <a:pt x="154" y="167"/>
                  </a:cubicBezTo>
                  <a:cubicBezTo>
                    <a:pt x="164" y="156"/>
                    <a:pt x="185" y="160"/>
                    <a:pt x="190" y="146"/>
                  </a:cubicBezTo>
                  <a:cubicBezTo>
                    <a:pt x="195" y="132"/>
                    <a:pt x="200" y="117"/>
                    <a:pt x="200" y="117"/>
                  </a:cubicBezTo>
                  <a:cubicBezTo>
                    <a:pt x="216" y="109"/>
                    <a:pt x="216" y="109"/>
                    <a:pt x="216" y="109"/>
                  </a:cubicBezTo>
                  <a:cubicBezTo>
                    <a:pt x="211" y="88"/>
                    <a:pt x="211" y="88"/>
                    <a:pt x="211" y="88"/>
                  </a:cubicBezTo>
                  <a:cubicBezTo>
                    <a:pt x="211" y="88"/>
                    <a:pt x="195" y="77"/>
                    <a:pt x="196" y="60"/>
                  </a:cubicBezTo>
                  <a:cubicBezTo>
                    <a:pt x="197" y="43"/>
                    <a:pt x="220" y="38"/>
                    <a:pt x="220" y="38"/>
                  </a:cubicBezTo>
                  <a:cubicBezTo>
                    <a:pt x="211" y="23"/>
                    <a:pt x="211" y="23"/>
                    <a:pt x="211" y="23"/>
                  </a:cubicBezTo>
                  <a:cubicBezTo>
                    <a:pt x="192" y="17"/>
                    <a:pt x="192" y="17"/>
                    <a:pt x="192" y="17"/>
                  </a:cubicBezTo>
                  <a:lnTo>
                    <a:pt x="182" y="0"/>
                  </a:lnTo>
                  <a:close/>
                </a:path>
              </a:pathLst>
            </a:custGeom>
            <a:solidFill>
              <a:schemeClr val="accent1">
                <a:lumMod val="7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531" name="Freeform 154"/>
            <p:cNvSpPr>
              <a:spLocks noEditPoints="1"/>
            </p:cNvSpPr>
            <p:nvPr/>
          </p:nvSpPr>
          <p:spPr bwMode="auto">
            <a:xfrm>
              <a:off x="5491162" y="2376488"/>
              <a:ext cx="1023938" cy="735806"/>
            </a:xfrm>
            <a:custGeom>
              <a:avLst/>
              <a:gdLst>
                <a:gd name="T0" fmla="*/ 2147483647 w 2441"/>
                <a:gd name="T1" fmla="*/ 2147483647 h 1882"/>
                <a:gd name="T2" fmla="*/ 2147483647 w 2441"/>
                <a:gd name="T3" fmla="*/ 2147483647 h 1882"/>
                <a:gd name="T4" fmla="*/ 2147483647 w 2441"/>
                <a:gd name="T5" fmla="*/ 2147483647 h 1882"/>
                <a:gd name="T6" fmla="*/ 2147483647 w 2441"/>
                <a:gd name="T7" fmla="*/ 2147483647 h 1882"/>
                <a:gd name="T8" fmla="*/ 2147483647 w 2441"/>
                <a:gd name="T9" fmla="*/ 2147483647 h 1882"/>
                <a:gd name="T10" fmla="*/ 2147483647 w 2441"/>
                <a:gd name="T11" fmla="*/ 2147483647 h 1882"/>
                <a:gd name="T12" fmla="*/ 2147483647 w 2441"/>
                <a:gd name="T13" fmla="*/ 0 h 1882"/>
                <a:gd name="T14" fmla="*/ 2147483647 w 2441"/>
                <a:gd name="T15" fmla="*/ 2147483647 h 1882"/>
                <a:gd name="T16" fmla="*/ 2147483647 w 2441"/>
                <a:gd name="T17" fmla="*/ 2147483647 h 1882"/>
                <a:gd name="T18" fmla="*/ 2147483647 w 2441"/>
                <a:gd name="T19" fmla="*/ 2147483647 h 1882"/>
                <a:gd name="T20" fmla="*/ 2147483647 w 2441"/>
                <a:gd name="T21" fmla="*/ 2147483647 h 1882"/>
                <a:gd name="T22" fmla="*/ 2147483647 w 2441"/>
                <a:gd name="T23" fmla="*/ 2147483647 h 1882"/>
                <a:gd name="T24" fmla="*/ 2147483647 w 2441"/>
                <a:gd name="T25" fmla="*/ 2147483647 h 1882"/>
                <a:gd name="T26" fmla="*/ 2147483647 w 2441"/>
                <a:gd name="T27" fmla="*/ 2147483647 h 1882"/>
                <a:gd name="T28" fmla="*/ 2147483647 w 2441"/>
                <a:gd name="T29" fmla="*/ 2147483647 h 1882"/>
                <a:gd name="T30" fmla="*/ 2147483647 w 2441"/>
                <a:gd name="T31" fmla="*/ 2147483647 h 1882"/>
                <a:gd name="T32" fmla="*/ 2147483647 w 2441"/>
                <a:gd name="T33" fmla="*/ 2147483647 h 1882"/>
                <a:gd name="T34" fmla="*/ 2147483647 w 2441"/>
                <a:gd name="T35" fmla="*/ 2147483647 h 1882"/>
                <a:gd name="T36" fmla="*/ 2147483647 w 2441"/>
                <a:gd name="T37" fmla="*/ 2147483647 h 1882"/>
                <a:gd name="T38" fmla="*/ 2147483647 w 2441"/>
                <a:gd name="T39" fmla="*/ 2147483647 h 1882"/>
                <a:gd name="T40" fmla="*/ 2147483647 w 2441"/>
                <a:gd name="T41" fmla="*/ 2147483647 h 1882"/>
                <a:gd name="T42" fmla="*/ 2147483647 w 2441"/>
                <a:gd name="T43" fmla="*/ 2147483647 h 1882"/>
                <a:gd name="T44" fmla="*/ 2147483647 w 2441"/>
                <a:gd name="T45" fmla="*/ 2147483647 h 1882"/>
                <a:gd name="T46" fmla="*/ 2147483647 w 2441"/>
                <a:gd name="T47" fmla="*/ 2147483647 h 1882"/>
                <a:gd name="T48" fmla="*/ 2147483647 w 2441"/>
                <a:gd name="T49" fmla="*/ 2147483647 h 1882"/>
                <a:gd name="T50" fmla="*/ 2147483647 w 2441"/>
                <a:gd name="T51" fmla="*/ 2147483647 h 1882"/>
                <a:gd name="T52" fmla="*/ 2147483647 w 2441"/>
                <a:gd name="T53" fmla="*/ 2147483647 h 1882"/>
                <a:gd name="T54" fmla="*/ 2147483647 w 2441"/>
                <a:gd name="T55" fmla="*/ 2147483647 h 1882"/>
                <a:gd name="T56" fmla="*/ 2147483647 w 2441"/>
                <a:gd name="T57" fmla="*/ 2147483647 h 1882"/>
                <a:gd name="T58" fmla="*/ 2147483647 w 2441"/>
                <a:gd name="T59" fmla="*/ 2147483647 h 1882"/>
                <a:gd name="T60" fmla="*/ 2147483647 w 2441"/>
                <a:gd name="T61" fmla="*/ 2147483647 h 1882"/>
                <a:gd name="T62" fmla="*/ 2147483647 w 2441"/>
                <a:gd name="T63" fmla="*/ 2147483647 h 1882"/>
                <a:gd name="T64" fmla="*/ 2147483647 w 2441"/>
                <a:gd name="T65" fmla="*/ 2147483647 h 1882"/>
                <a:gd name="T66" fmla="*/ 2147483647 w 2441"/>
                <a:gd name="T67" fmla="*/ 2147483647 h 1882"/>
                <a:gd name="T68" fmla="*/ 2147483647 w 2441"/>
                <a:gd name="T69" fmla="*/ 2147483647 h 1882"/>
                <a:gd name="T70" fmla="*/ 2147483647 w 2441"/>
                <a:gd name="T71" fmla="*/ 2147483647 h 1882"/>
                <a:gd name="T72" fmla="*/ 2147483647 w 2441"/>
                <a:gd name="T73" fmla="*/ 2147483647 h 1882"/>
                <a:gd name="T74" fmla="*/ 2147483647 w 2441"/>
                <a:gd name="T75" fmla="*/ 2147483647 h 1882"/>
                <a:gd name="T76" fmla="*/ 2147483647 w 2441"/>
                <a:gd name="T77" fmla="*/ 2147483647 h 1882"/>
                <a:gd name="T78" fmla="*/ 2147483647 w 2441"/>
                <a:gd name="T79" fmla="*/ 2147483647 h 1882"/>
                <a:gd name="T80" fmla="*/ 2147483647 w 2441"/>
                <a:gd name="T81" fmla="*/ 2147483647 h 1882"/>
                <a:gd name="T82" fmla="*/ 2147483647 w 2441"/>
                <a:gd name="T83" fmla="*/ 2147483647 h 1882"/>
                <a:gd name="T84" fmla="*/ 2147483647 w 2441"/>
                <a:gd name="T85" fmla="*/ 2147483647 h 1882"/>
                <a:gd name="T86" fmla="*/ 2147483647 w 2441"/>
                <a:gd name="T87" fmla="*/ 2147483647 h 1882"/>
                <a:gd name="T88" fmla="*/ 2147483647 w 2441"/>
                <a:gd name="T89" fmla="*/ 2147483647 h 1882"/>
                <a:gd name="T90" fmla="*/ 2147483647 w 2441"/>
                <a:gd name="T91" fmla="*/ 2147483647 h 1882"/>
                <a:gd name="T92" fmla="*/ 2147483647 w 2441"/>
                <a:gd name="T93" fmla="*/ 2147483647 h 1882"/>
                <a:gd name="T94" fmla="*/ 2147483647 w 2441"/>
                <a:gd name="T95" fmla="*/ 2147483647 h 1882"/>
                <a:gd name="T96" fmla="*/ 2147483647 w 2441"/>
                <a:gd name="T97" fmla="*/ 2147483647 h 1882"/>
                <a:gd name="T98" fmla="*/ 2147483647 w 2441"/>
                <a:gd name="T99" fmla="*/ 2147483647 h 1882"/>
                <a:gd name="T100" fmla="*/ 2147483647 w 2441"/>
                <a:gd name="T101" fmla="*/ 2147483647 h 1882"/>
                <a:gd name="T102" fmla="*/ 2147483647 w 2441"/>
                <a:gd name="T103" fmla="*/ 2147483647 h 1882"/>
                <a:gd name="T104" fmla="*/ 2147483647 w 2441"/>
                <a:gd name="T105" fmla="*/ 2147483647 h 1882"/>
                <a:gd name="T106" fmla="*/ 2147483647 w 2441"/>
                <a:gd name="T107" fmla="*/ 2147483647 h 1882"/>
                <a:gd name="T108" fmla="*/ 2147483647 w 2441"/>
                <a:gd name="T109" fmla="*/ 2147483647 h 1882"/>
                <a:gd name="T110" fmla="*/ 2147483647 w 2441"/>
                <a:gd name="T111" fmla="*/ 2147483647 h 1882"/>
                <a:gd name="T112" fmla="*/ 2147483647 w 2441"/>
                <a:gd name="T113" fmla="*/ 2147483647 h 1882"/>
                <a:gd name="T114" fmla="*/ 2147483647 w 2441"/>
                <a:gd name="T115" fmla="*/ 2147483647 h 1882"/>
                <a:gd name="T116" fmla="*/ 2147483647 w 2441"/>
                <a:gd name="T117" fmla="*/ 2147483647 h 1882"/>
                <a:gd name="T118" fmla="*/ 2147483647 w 2441"/>
                <a:gd name="T119" fmla="*/ 2147483647 h 188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441"/>
                <a:gd name="T181" fmla="*/ 0 h 1882"/>
                <a:gd name="T182" fmla="*/ 2441 w 2441"/>
                <a:gd name="T183" fmla="*/ 1882 h 1882"/>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441" h="1882">
                  <a:moveTo>
                    <a:pt x="1912" y="1793"/>
                  </a:moveTo>
                  <a:cubicBezTo>
                    <a:pt x="1898" y="1783"/>
                    <a:pt x="1850" y="1789"/>
                    <a:pt x="1850" y="1789"/>
                  </a:cubicBezTo>
                  <a:cubicBezTo>
                    <a:pt x="1846" y="1801"/>
                    <a:pt x="1846" y="1801"/>
                    <a:pt x="1846" y="1801"/>
                  </a:cubicBezTo>
                  <a:cubicBezTo>
                    <a:pt x="1835" y="1795"/>
                    <a:pt x="1835" y="1795"/>
                    <a:pt x="1835" y="1795"/>
                  </a:cubicBezTo>
                  <a:cubicBezTo>
                    <a:pt x="1829" y="1812"/>
                    <a:pt x="1829" y="1812"/>
                    <a:pt x="1829" y="1812"/>
                  </a:cubicBezTo>
                  <a:cubicBezTo>
                    <a:pt x="1829" y="1812"/>
                    <a:pt x="1799" y="1835"/>
                    <a:pt x="1818" y="1859"/>
                  </a:cubicBezTo>
                  <a:cubicBezTo>
                    <a:pt x="1838" y="1882"/>
                    <a:pt x="1851" y="1882"/>
                    <a:pt x="1851" y="1882"/>
                  </a:cubicBezTo>
                  <a:cubicBezTo>
                    <a:pt x="1907" y="1881"/>
                    <a:pt x="1903" y="1864"/>
                    <a:pt x="1905" y="1857"/>
                  </a:cubicBezTo>
                  <a:cubicBezTo>
                    <a:pt x="1906" y="1851"/>
                    <a:pt x="1902" y="1836"/>
                    <a:pt x="1902" y="1836"/>
                  </a:cubicBezTo>
                  <a:cubicBezTo>
                    <a:pt x="1902" y="1836"/>
                    <a:pt x="1927" y="1804"/>
                    <a:pt x="1912" y="1793"/>
                  </a:cubicBezTo>
                  <a:close/>
                  <a:moveTo>
                    <a:pt x="2441" y="416"/>
                  </a:moveTo>
                  <a:cubicBezTo>
                    <a:pt x="2438" y="399"/>
                    <a:pt x="2438" y="399"/>
                    <a:pt x="2438" y="399"/>
                  </a:cubicBezTo>
                  <a:cubicBezTo>
                    <a:pt x="2441" y="382"/>
                    <a:pt x="2441" y="382"/>
                    <a:pt x="2441" y="382"/>
                  </a:cubicBezTo>
                  <a:cubicBezTo>
                    <a:pt x="2430" y="375"/>
                    <a:pt x="2430" y="375"/>
                    <a:pt x="2430" y="375"/>
                  </a:cubicBezTo>
                  <a:cubicBezTo>
                    <a:pt x="2430" y="362"/>
                    <a:pt x="2430" y="362"/>
                    <a:pt x="2430" y="362"/>
                  </a:cubicBezTo>
                  <a:cubicBezTo>
                    <a:pt x="2423" y="352"/>
                    <a:pt x="2423" y="352"/>
                    <a:pt x="2423" y="352"/>
                  </a:cubicBezTo>
                  <a:cubicBezTo>
                    <a:pt x="2423" y="340"/>
                    <a:pt x="2423" y="340"/>
                    <a:pt x="2423" y="340"/>
                  </a:cubicBezTo>
                  <a:cubicBezTo>
                    <a:pt x="2415" y="330"/>
                    <a:pt x="2415" y="330"/>
                    <a:pt x="2415" y="330"/>
                  </a:cubicBezTo>
                  <a:cubicBezTo>
                    <a:pt x="2427" y="325"/>
                    <a:pt x="2427" y="325"/>
                    <a:pt x="2427" y="325"/>
                  </a:cubicBezTo>
                  <a:cubicBezTo>
                    <a:pt x="2427" y="305"/>
                    <a:pt x="2427" y="305"/>
                    <a:pt x="2427" y="305"/>
                  </a:cubicBezTo>
                  <a:cubicBezTo>
                    <a:pt x="2409" y="297"/>
                    <a:pt x="2409" y="297"/>
                    <a:pt x="2409" y="297"/>
                  </a:cubicBezTo>
                  <a:cubicBezTo>
                    <a:pt x="2409" y="297"/>
                    <a:pt x="2415" y="284"/>
                    <a:pt x="2405" y="276"/>
                  </a:cubicBezTo>
                  <a:cubicBezTo>
                    <a:pt x="2395" y="268"/>
                    <a:pt x="2370" y="274"/>
                    <a:pt x="2370" y="274"/>
                  </a:cubicBezTo>
                  <a:cubicBezTo>
                    <a:pt x="2365" y="288"/>
                    <a:pt x="2365" y="288"/>
                    <a:pt x="2365" y="288"/>
                  </a:cubicBezTo>
                  <a:cubicBezTo>
                    <a:pt x="2365" y="288"/>
                    <a:pt x="2337" y="287"/>
                    <a:pt x="2334" y="292"/>
                  </a:cubicBezTo>
                  <a:cubicBezTo>
                    <a:pt x="2331" y="297"/>
                    <a:pt x="2330" y="308"/>
                    <a:pt x="2330" y="308"/>
                  </a:cubicBezTo>
                  <a:cubicBezTo>
                    <a:pt x="2311" y="306"/>
                    <a:pt x="2311" y="306"/>
                    <a:pt x="2311" y="306"/>
                  </a:cubicBezTo>
                  <a:cubicBezTo>
                    <a:pt x="2311" y="313"/>
                    <a:pt x="2311" y="313"/>
                    <a:pt x="2311" y="313"/>
                  </a:cubicBezTo>
                  <a:cubicBezTo>
                    <a:pt x="2298" y="314"/>
                    <a:pt x="2298" y="314"/>
                    <a:pt x="2298" y="314"/>
                  </a:cubicBezTo>
                  <a:cubicBezTo>
                    <a:pt x="2290" y="304"/>
                    <a:pt x="2290" y="304"/>
                    <a:pt x="2290" y="304"/>
                  </a:cubicBezTo>
                  <a:cubicBezTo>
                    <a:pt x="2273" y="308"/>
                    <a:pt x="2273" y="308"/>
                    <a:pt x="2273" y="308"/>
                  </a:cubicBezTo>
                  <a:cubicBezTo>
                    <a:pt x="2248" y="288"/>
                    <a:pt x="2248" y="288"/>
                    <a:pt x="2248" y="288"/>
                  </a:cubicBezTo>
                  <a:cubicBezTo>
                    <a:pt x="2248" y="288"/>
                    <a:pt x="2247" y="280"/>
                    <a:pt x="2244" y="273"/>
                  </a:cubicBezTo>
                  <a:cubicBezTo>
                    <a:pt x="2241" y="266"/>
                    <a:pt x="2225" y="265"/>
                    <a:pt x="2225" y="265"/>
                  </a:cubicBezTo>
                  <a:cubicBezTo>
                    <a:pt x="2216" y="246"/>
                    <a:pt x="2216" y="246"/>
                    <a:pt x="2216" y="246"/>
                  </a:cubicBezTo>
                  <a:cubicBezTo>
                    <a:pt x="2192" y="246"/>
                    <a:pt x="2192" y="246"/>
                    <a:pt x="2192" y="246"/>
                  </a:cubicBezTo>
                  <a:cubicBezTo>
                    <a:pt x="2192" y="246"/>
                    <a:pt x="2154" y="218"/>
                    <a:pt x="2150" y="218"/>
                  </a:cubicBezTo>
                  <a:cubicBezTo>
                    <a:pt x="2146" y="218"/>
                    <a:pt x="2138" y="225"/>
                    <a:pt x="2138" y="225"/>
                  </a:cubicBezTo>
                  <a:cubicBezTo>
                    <a:pt x="2138" y="225"/>
                    <a:pt x="2122" y="209"/>
                    <a:pt x="2112" y="211"/>
                  </a:cubicBezTo>
                  <a:cubicBezTo>
                    <a:pt x="2102" y="213"/>
                    <a:pt x="2085" y="214"/>
                    <a:pt x="2077" y="209"/>
                  </a:cubicBezTo>
                  <a:cubicBezTo>
                    <a:pt x="2069" y="204"/>
                    <a:pt x="2050" y="194"/>
                    <a:pt x="2050" y="194"/>
                  </a:cubicBezTo>
                  <a:cubicBezTo>
                    <a:pt x="2046" y="178"/>
                    <a:pt x="2046" y="178"/>
                    <a:pt x="2046" y="178"/>
                  </a:cubicBezTo>
                  <a:cubicBezTo>
                    <a:pt x="2039" y="178"/>
                    <a:pt x="2039" y="178"/>
                    <a:pt x="2039" y="178"/>
                  </a:cubicBezTo>
                  <a:cubicBezTo>
                    <a:pt x="2039" y="178"/>
                    <a:pt x="2021" y="154"/>
                    <a:pt x="2011" y="145"/>
                  </a:cubicBezTo>
                  <a:cubicBezTo>
                    <a:pt x="2001" y="136"/>
                    <a:pt x="1980" y="134"/>
                    <a:pt x="1980" y="134"/>
                  </a:cubicBezTo>
                  <a:cubicBezTo>
                    <a:pt x="1969" y="112"/>
                    <a:pt x="1969" y="112"/>
                    <a:pt x="1969" y="112"/>
                  </a:cubicBezTo>
                  <a:cubicBezTo>
                    <a:pt x="1937" y="95"/>
                    <a:pt x="1937" y="95"/>
                    <a:pt x="1937" y="95"/>
                  </a:cubicBezTo>
                  <a:cubicBezTo>
                    <a:pt x="1934" y="76"/>
                    <a:pt x="1934" y="76"/>
                    <a:pt x="1934" y="76"/>
                  </a:cubicBezTo>
                  <a:cubicBezTo>
                    <a:pt x="1934" y="76"/>
                    <a:pt x="1919" y="71"/>
                    <a:pt x="1914" y="67"/>
                  </a:cubicBezTo>
                  <a:cubicBezTo>
                    <a:pt x="1909" y="63"/>
                    <a:pt x="1891" y="53"/>
                    <a:pt x="1891" y="53"/>
                  </a:cubicBezTo>
                  <a:cubicBezTo>
                    <a:pt x="1889" y="44"/>
                    <a:pt x="1889" y="44"/>
                    <a:pt x="1889" y="44"/>
                  </a:cubicBezTo>
                  <a:cubicBezTo>
                    <a:pt x="1889" y="44"/>
                    <a:pt x="1868" y="30"/>
                    <a:pt x="1861" y="29"/>
                  </a:cubicBezTo>
                  <a:cubicBezTo>
                    <a:pt x="1854" y="28"/>
                    <a:pt x="1835" y="27"/>
                    <a:pt x="1835" y="27"/>
                  </a:cubicBezTo>
                  <a:cubicBezTo>
                    <a:pt x="1820" y="30"/>
                    <a:pt x="1820" y="30"/>
                    <a:pt x="1820" y="30"/>
                  </a:cubicBezTo>
                  <a:cubicBezTo>
                    <a:pt x="1794" y="13"/>
                    <a:pt x="1794" y="13"/>
                    <a:pt x="1794" y="13"/>
                  </a:cubicBezTo>
                  <a:cubicBezTo>
                    <a:pt x="1769" y="0"/>
                    <a:pt x="1769" y="0"/>
                    <a:pt x="1769" y="0"/>
                  </a:cubicBezTo>
                  <a:cubicBezTo>
                    <a:pt x="1734" y="7"/>
                    <a:pt x="1734" y="7"/>
                    <a:pt x="1734" y="7"/>
                  </a:cubicBezTo>
                  <a:cubicBezTo>
                    <a:pt x="1706" y="5"/>
                    <a:pt x="1706" y="5"/>
                    <a:pt x="1706" y="5"/>
                  </a:cubicBezTo>
                  <a:cubicBezTo>
                    <a:pt x="1702" y="13"/>
                    <a:pt x="1702" y="13"/>
                    <a:pt x="1702" y="13"/>
                  </a:cubicBezTo>
                  <a:cubicBezTo>
                    <a:pt x="1678" y="16"/>
                    <a:pt x="1678" y="16"/>
                    <a:pt x="1678" y="16"/>
                  </a:cubicBezTo>
                  <a:cubicBezTo>
                    <a:pt x="1658" y="36"/>
                    <a:pt x="1658" y="36"/>
                    <a:pt x="1658" y="36"/>
                  </a:cubicBezTo>
                  <a:cubicBezTo>
                    <a:pt x="1658" y="36"/>
                    <a:pt x="1636" y="51"/>
                    <a:pt x="1651" y="54"/>
                  </a:cubicBezTo>
                  <a:cubicBezTo>
                    <a:pt x="1666" y="57"/>
                    <a:pt x="1678" y="59"/>
                    <a:pt x="1678" y="59"/>
                  </a:cubicBezTo>
                  <a:cubicBezTo>
                    <a:pt x="1678" y="59"/>
                    <a:pt x="1705" y="74"/>
                    <a:pt x="1704" y="80"/>
                  </a:cubicBezTo>
                  <a:cubicBezTo>
                    <a:pt x="1703" y="86"/>
                    <a:pt x="1691" y="91"/>
                    <a:pt x="1689" y="100"/>
                  </a:cubicBezTo>
                  <a:cubicBezTo>
                    <a:pt x="1687" y="109"/>
                    <a:pt x="1692" y="127"/>
                    <a:pt x="1692" y="127"/>
                  </a:cubicBezTo>
                  <a:cubicBezTo>
                    <a:pt x="1692" y="146"/>
                    <a:pt x="1692" y="146"/>
                    <a:pt x="1692" y="146"/>
                  </a:cubicBezTo>
                  <a:cubicBezTo>
                    <a:pt x="1693" y="171"/>
                    <a:pt x="1693" y="171"/>
                    <a:pt x="1693" y="171"/>
                  </a:cubicBezTo>
                  <a:cubicBezTo>
                    <a:pt x="1693" y="171"/>
                    <a:pt x="1717" y="181"/>
                    <a:pt x="1704" y="189"/>
                  </a:cubicBezTo>
                  <a:cubicBezTo>
                    <a:pt x="1691" y="197"/>
                    <a:pt x="1680" y="192"/>
                    <a:pt x="1680" y="192"/>
                  </a:cubicBezTo>
                  <a:cubicBezTo>
                    <a:pt x="1680" y="192"/>
                    <a:pt x="1676" y="214"/>
                    <a:pt x="1666" y="214"/>
                  </a:cubicBezTo>
                  <a:cubicBezTo>
                    <a:pt x="1656" y="214"/>
                    <a:pt x="1653" y="209"/>
                    <a:pt x="1653" y="209"/>
                  </a:cubicBezTo>
                  <a:cubicBezTo>
                    <a:pt x="1629" y="208"/>
                    <a:pt x="1629" y="208"/>
                    <a:pt x="1629" y="208"/>
                  </a:cubicBezTo>
                  <a:cubicBezTo>
                    <a:pt x="1606" y="194"/>
                    <a:pt x="1606" y="194"/>
                    <a:pt x="1606" y="194"/>
                  </a:cubicBezTo>
                  <a:cubicBezTo>
                    <a:pt x="1607" y="249"/>
                    <a:pt x="1607" y="249"/>
                    <a:pt x="1607" y="249"/>
                  </a:cubicBezTo>
                  <a:cubicBezTo>
                    <a:pt x="1612" y="255"/>
                    <a:pt x="1612" y="255"/>
                    <a:pt x="1612" y="255"/>
                  </a:cubicBezTo>
                  <a:cubicBezTo>
                    <a:pt x="1613" y="273"/>
                    <a:pt x="1613" y="273"/>
                    <a:pt x="1613" y="273"/>
                  </a:cubicBezTo>
                  <a:cubicBezTo>
                    <a:pt x="1617" y="279"/>
                    <a:pt x="1617" y="279"/>
                    <a:pt x="1617" y="279"/>
                  </a:cubicBezTo>
                  <a:cubicBezTo>
                    <a:pt x="1617" y="279"/>
                    <a:pt x="1612" y="282"/>
                    <a:pt x="1615" y="292"/>
                  </a:cubicBezTo>
                  <a:cubicBezTo>
                    <a:pt x="1618" y="302"/>
                    <a:pt x="1630" y="313"/>
                    <a:pt x="1639" y="310"/>
                  </a:cubicBezTo>
                  <a:cubicBezTo>
                    <a:pt x="1648" y="307"/>
                    <a:pt x="1632" y="300"/>
                    <a:pt x="1651" y="299"/>
                  </a:cubicBezTo>
                  <a:cubicBezTo>
                    <a:pt x="1670" y="298"/>
                    <a:pt x="1680" y="302"/>
                    <a:pt x="1680" y="302"/>
                  </a:cubicBezTo>
                  <a:cubicBezTo>
                    <a:pt x="1680" y="302"/>
                    <a:pt x="1691" y="313"/>
                    <a:pt x="1697" y="311"/>
                  </a:cubicBezTo>
                  <a:cubicBezTo>
                    <a:pt x="1703" y="309"/>
                    <a:pt x="1704" y="291"/>
                    <a:pt x="1704" y="291"/>
                  </a:cubicBezTo>
                  <a:cubicBezTo>
                    <a:pt x="1745" y="291"/>
                    <a:pt x="1745" y="291"/>
                    <a:pt x="1745" y="291"/>
                  </a:cubicBezTo>
                  <a:cubicBezTo>
                    <a:pt x="1745" y="291"/>
                    <a:pt x="1748" y="306"/>
                    <a:pt x="1757" y="307"/>
                  </a:cubicBezTo>
                  <a:cubicBezTo>
                    <a:pt x="1766" y="308"/>
                    <a:pt x="1769" y="308"/>
                    <a:pt x="1769" y="308"/>
                  </a:cubicBezTo>
                  <a:cubicBezTo>
                    <a:pt x="1769" y="308"/>
                    <a:pt x="1777" y="315"/>
                    <a:pt x="1786" y="322"/>
                  </a:cubicBezTo>
                  <a:cubicBezTo>
                    <a:pt x="1795" y="329"/>
                    <a:pt x="1813" y="333"/>
                    <a:pt x="1813" y="333"/>
                  </a:cubicBezTo>
                  <a:cubicBezTo>
                    <a:pt x="1813" y="333"/>
                    <a:pt x="1818" y="344"/>
                    <a:pt x="1827" y="350"/>
                  </a:cubicBezTo>
                  <a:cubicBezTo>
                    <a:pt x="1836" y="356"/>
                    <a:pt x="1839" y="362"/>
                    <a:pt x="1831" y="363"/>
                  </a:cubicBezTo>
                  <a:cubicBezTo>
                    <a:pt x="1823" y="364"/>
                    <a:pt x="1805" y="365"/>
                    <a:pt x="1805" y="365"/>
                  </a:cubicBezTo>
                  <a:cubicBezTo>
                    <a:pt x="1805" y="365"/>
                    <a:pt x="1797" y="356"/>
                    <a:pt x="1788" y="356"/>
                  </a:cubicBezTo>
                  <a:cubicBezTo>
                    <a:pt x="1779" y="356"/>
                    <a:pt x="1768" y="359"/>
                    <a:pt x="1768" y="359"/>
                  </a:cubicBezTo>
                  <a:cubicBezTo>
                    <a:pt x="1759" y="368"/>
                    <a:pt x="1759" y="368"/>
                    <a:pt x="1759" y="368"/>
                  </a:cubicBezTo>
                  <a:cubicBezTo>
                    <a:pt x="1753" y="371"/>
                    <a:pt x="1753" y="371"/>
                    <a:pt x="1753" y="371"/>
                  </a:cubicBezTo>
                  <a:cubicBezTo>
                    <a:pt x="1735" y="368"/>
                    <a:pt x="1735" y="368"/>
                    <a:pt x="1735" y="368"/>
                  </a:cubicBezTo>
                  <a:cubicBezTo>
                    <a:pt x="1735" y="379"/>
                    <a:pt x="1735" y="379"/>
                    <a:pt x="1735" y="379"/>
                  </a:cubicBezTo>
                  <a:cubicBezTo>
                    <a:pt x="1735" y="379"/>
                    <a:pt x="1710" y="380"/>
                    <a:pt x="1703" y="391"/>
                  </a:cubicBezTo>
                  <a:cubicBezTo>
                    <a:pt x="1696" y="402"/>
                    <a:pt x="1711" y="413"/>
                    <a:pt x="1711" y="413"/>
                  </a:cubicBezTo>
                  <a:cubicBezTo>
                    <a:pt x="1695" y="427"/>
                    <a:pt x="1695" y="427"/>
                    <a:pt x="1695" y="427"/>
                  </a:cubicBezTo>
                  <a:cubicBezTo>
                    <a:pt x="1695" y="427"/>
                    <a:pt x="1649" y="424"/>
                    <a:pt x="1646" y="427"/>
                  </a:cubicBezTo>
                  <a:cubicBezTo>
                    <a:pt x="1643" y="430"/>
                    <a:pt x="1645" y="446"/>
                    <a:pt x="1645" y="446"/>
                  </a:cubicBezTo>
                  <a:cubicBezTo>
                    <a:pt x="1645" y="446"/>
                    <a:pt x="1634" y="460"/>
                    <a:pt x="1627" y="462"/>
                  </a:cubicBezTo>
                  <a:cubicBezTo>
                    <a:pt x="1620" y="464"/>
                    <a:pt x="1593" y="465"/>
                    <a:pt x="1593" y="465"/>
                  </a:cubicBezTo>
                  <a:cubicBezTo>
                    <a:pt x="1593" y="465"/>
                    <a:pt x="1571" y="448"/>
                    <a:pt x="1567" y="447"/>
                  </a:cubicBezTo>
                  <a:cubicBezTo>
                    <a:pt x="1563" y="446"/>
                    <a:pt x="1545" y="440"/>
                    <a:pt x="1539" y="450"/>
                  </a:cubicBezTo>
                  <a:cubicBezTo>
                    <a:pt x="1533" y="460"/>
                    <a:pt x="1535" y="480"/>
                    <a:pt x="1541" y="484"/>
                  </a:cubicBezTo>
                  <a:cubicBezTo>
                    <a:pt x="1547" y="488"/>
                    <a:pt x="1578" y="511"/>
                    <a:pt x="1577" y="516"/>
                  </a:cubicBezTo>
                  <a:cubicBezTo>
                    <a:pt x="1576" y="521"/>
                    <a:pt x="1566" y="536"/>
                    <a:pt x="1562" y="536"/>
                  </a:cubicBezTo>
                  <a:cubicBezTo>
                    <a:pt x="1558" y="536"/>
                    <a:pt x="1548" y="533"/>
                    <a:pt x="1545" y="540"/>
                  </a:cubicBezTo>
                  <a:cubicBezTo>
                    <a:pt x="1542" y="547"/>
                    <a:pt x="1544" y="562"/>
                    <a:pt x="1536" y="569"/>
                  </a:cubicBezTo>
                  <a:cubicBezTo>
                    <a:pt x="1528" y="576"/>
                    <a:pt x="1511" y="574"/>
                    <a:pt x="1511" y="574"/>
                  </a:cubicBezTo>
                  <a:cubicBezTo>
                    <a:pt x="1499" y="587"/>
                    <a:pt x="1499" y="587"/>
                    <a:pt x="1499" y="587"/>
                  </a:cubicBezTo>
                  <a:cubicBezTo>
                    <a:pt x="1499" y="587"/>
                    <a:pt x="1409" y="584"/>
                    <a:pt x="1395" y="590"/>
                  </a:cubicBezTo>
                  <a:cubicBezTo>
                    <a:pt x="1381" y="596"/>
                    <a:pt x="1338" y="625"/>
                    <a:pt x="1332" y="630"/>
                  </a:cubicBezTo>
                  <a:cubicBezTo>
                    <a:pt x="1326" y="635"/>
                    <a:pt x="1306" y="627"/>
                    <a:pt x="1306" y="627"/>
                  </a:cubicBezTo>
                  <a:cubicBezTo>
                    <a:pt x="1306" y="627"/>
                    <a:pt x="1303" y="615"/>
                    <a:pt x="1297" y="615"/>
                  </a:cubicBezTo>
                  <a:cubicBezTo>
                    <a:pt x="1291" y="615"/>
                    <a:pt x="1270" y="624"/>
                    <a:pt x="1270" y="624"/>
                  </a:cubicBezTo>
                  <a:cubicBezTo>
                    <a:pt x="1270" y="624"/>
                    <a:pt x="1242" y="609"/>
                    <a:pt x="1228" y="608"/>
                  </a:cubicBezTo>
                  <a:cubicBezTo>
                    <a:pt x="1214" y="607"/>
                    <a:pt x="1203" y="609"/>
                    <a:pt x="1188" y="604"/>
                  </a:cubicBezTo>
                  <a:cubicBezTo>
                    <a:pt x="1173" y="599"/>
                    <a:pt x="1171" y="584"/>
                    <a:pt x="1161" y="581"/>
                  </a:cubicBezTo>
                  <a:cubicBezTo>
                    <a:pt x="1151" y="578"/>
                    <a:pt x="1112" y="578"/>
                    <a:pt x="1112" y="578"/>
                  </a:cubicBezTo>
                  <a:cubicBezTo>
                    <a:pt x="1112" y="578"/>
                    <a:pt x="1092" y="570"/>
                    <a:pt x="1087" y="570"/>
                  </a:cubicBezTo>
                  <a:cubicBezTo>
                    <a:pt x="1082" y="570"/>
                    <a:pt x="1068" y="581"/>
                    <a:pt x="1068" y="581"/>
                  </a:cubicBezTo>
                  <a:cubicBezTo>
                    <a:pt x="1043" y="576"/>
                    <a:pt x="1043" y="576"/>
                    <a:pt x="1043" y="576"/>
                  </a:cubicBezTo>
                  <a:cubicBezTo>
                    <a:pt x="1012" y="576"/>
                    <a:pt x="1012" y="576"/>
                    <a:pt x="1012" y="576"/>
                  </a:cubicBezTo>
                  <a:cubicBezTo>
                    <a:pt x="973" y="571"/>
                    <a:pt x="973" y="571"/>
                    <a:pt x="973" y="571"/>
                  </a:cubicBezTo>
                  <a:cubicBezTo>
                    <a:pt x="935" y="575"/>
                    <a:pt x="935" y="575"/>
                    <a:pt x="935" y="575"/>
                  </a:cubicBezTo>
                  <a:cubicBezTo>
                    <a:pt x="935" y="575"/>
                    <a:pt x="902" y="550"/>
                    <a:pt x="898" y="544"/>
                  </a:cubicBezTo>
                  <a:cubicBezTo>
                    <a:pt x="894" y="538"/>
                    <a:pt x="880" y="519"/>
                    <a:pt x="876" y="515"/>
                  </a:cubicBezTo>
                  <a:cubicBezTo>
                    <a:pt x="872" y="511"/>
                    <a:pt x="863" y="506"/>
                    <a:pt x="863" y="506"/>
                  </a:cubicBezTo>
                  <a:cubicBezTo>
                    <a:pt x="856" y="490"/>
                    <a:pt x="856" y="490"/>
                    <a:pt x="856" y="490"/>
                  </a:cubicBezTo>
                  <a:cubicBezTo>
                    <a:pt x="834" y="487"/>
                    <a:pt x="834" y="487"/>
                    <a:pt x="834" y="487"/>
                  </a:cubicBezTo>
                  <a:cubicBezTo>
                    <a:pt x="834" y="487"/>
                    <a:pt x="797" y="475"/>
                    <a:pt x="794" y="474"/>
                  </a:cubicBezTo>
                  <a:cubicBezTo>
                    <a:pt x="791" y="473"/>
                    <a:pt x="784" y="461"/>
                    <a:pt x="775" y="459"/>
                  </a:cubicBezTo>
                  <a:cubicBezTo>
                    <a:pt x="766" y="457"/>
                    <a:pt x="755" y="452"/>
                    <a:pt x="755" y="452"/>
                  </a:cubicBezTo>
                  <a:cubicBezTo>
                    <a:pt x="755" y="452"/>
                    <a:pt x="721" y="450"/>
                    <a:pt x="707" y="451"/>
                  </a:cubicBezTo>
                  <a:cubicBezTo>
                    <a:pt x="693" y="452"/>
                    <a:pt x="679" y="449"/>
                    <a:pt x="668" y="445"/>
                  </a:cubicBezTo>
                  <a:cubicBezTo>
                    <a:pt x="657" y="441"/>
                    <a:pt x="636" y="439"/>
                    <a:pt x="631" y="426"/>
                  </a:cubicBezTo>
                  <a:cubicBezTo>
                    <a:pt x="626" y="413"/>
                    <a:pt x="625" y="403"/>
                    <a:pt x="625" y="403"/>
                  </a:cubicBezTo>
                  <a:cubicBezTo>
                    <a:pt x="625" y="403"/>
                    <a:pt x="635" y="399"/>
                    <a:pt x="633" y="392"/>
                  </a:cubicBezTo>
                  <a:cubicBezTo>
                    <a:pt x="631" y="385"/>
                    <a:pt x="621" y="377"/>
                    <a:pt x="621" y="377"/>
                  </a:cubicBezTo>
                  <a:cubicBezTo>
                    <a:pt x="621" y="377"/>
                    <a:pt x="624" y="361"/>
                    <a:pt x="612" y="353"/>
                  </a:cubicBezTo>
                  <a:cubicBezTo>
                    <a:pt x="600" y="345"/>
                    <a:pt x="591" y="336"/>
                    <a:pt x="586" y="329"/>
                  </a:cubicBezTo>
                  <a:cubicBezTo>
                    <a:pt x="581" y="322"/>
                    <a:pt x="574" y="308"/>
                    <a:pt x="560" y="304"/>
                  </a:cubicBezTo>
                  <a:cubicBezTo>
                    <a:pt x="546" y="300"/>
                    <a:pt x="540" y="298"/>
                    <a:pt x="540" y="298"/>
                  </a:cubicBezTo>
                  <a:cubicBezTo>
                    <a:pt x="525" y="290"/>
                    <a:pt x="525" y="290"/>
                    <a:pt x="525" y="290"/>
                  </a:cubicBezTo>
                  <a:cubicBezTo>
                    <a:pt x="504" y="296"/>
                    <a:pt x="504" y="296"/>
                    <a:pt x="504" y="296"/>
                  </a:cubicBezTo>
                  <a:cubicBezTo>
                    <a:pt x="487" y="280"/>
                    <a:pt x="487" y="280"/>
                    <a:pt x="487" y="280"/>
                  </a:cubicBezTo>
                  <a:cubicBezTo>
                    <a:pt x="481" y="272"/>
                    <a:pt x="481" y="272"/>
                    <a:pt x="481" y="272"/>
                  </a:cubicBezTo>
                  <a:cubicBezTo>
                    <a:pt x="481" y="272"/>
                    <a:pt x="457" y="269"/>
                    <a:pt x="452" y="264"/>
                  </a:cubicBezTo>
                  <a:cubicBezTo>
                    <a:pt x="447" y="259"/>
                    <a:pt x="451" y="251"/>
                    <a:pt x="451" y="251"/>
                  </a:cubicBezTo>
                  <a:cubicBezTo>
                    <a:pt x="433" y="251"/>
                    <a:pt x="433" y="251"/>
                    <a:pt x="433" y="251"/>
                  </a:cubicBezTo>
                  <a:cubicBezTo>
                    <a:pt x="433" y="251"/>
                    <a:pt x="443" y="239"/>
                    <a:pt x="435" y="235"/>
                  </a:cubicBezTo>
                  <a:cubicBezTo>
                    <a:pt x="427" y="231"/>
                    <a:pt x="414" y="238"/>
                    <a:pt x="414" y="238"/>
                  </a:cubicBezTo>
                  <a:cubicBezTo>
                    <a:pt x="414" y="238"/>
                    <a:pt x="388" y="230"/>
                    <a:pt x="387" y="239"/>
                  </a:cubicBezTo>
                  <a:cubicBezTo>
                    <a:pt x="386" y="248"/>
                    <a:pt x="405" y="251"/>
                    <a:pt x="399" y="260"/>
                  </a:cubicBezTo>
                  <a:cubicBezTo>
                    <a:pt x="393" y="269"/>
                    <a:pt x="364" y="259"/>
                    <a:pt x="359" y="273"/>
                  </a:cubicBezTo>
                  <a:cubicBezTo>
                    <a:pt x="354" y="287"/>
                    <a:pt x="364" y="296"/>
                    <a:pt x="373" y="309"/>
                  </a:cubicBezTo>
                  <a:cubicBezTo>
                    <a:pt x="382" y="322"/>
                    <a:pt x="388" y="333"/>
                    <a:pt x="381" y="338"/>
                  </a:cubicBezTo>
                  <a:cubicBezTo>
                    <a:pt x="374" y="343"/>
                    <a:pt x="366" y="342"/>
                    <a:pt x="366" y="342"/>
                  </a:cubicBezTo>
                  <a:cubicBezTo>
                    <a:pt x="355" y="354"/>
                    <a:pt x="355" y="354"/>
                    <a:pt x="355" y="354"/>
                  </a:cubicBezTo>
                  <a:cubicBezTo>
                    <a:pt x="346" y="346"/>
                    <a:pt x="346" y="346"/>
                    <a:pt x="346" y="346"/>
                  </a:cubicBezTo>
                  <a:cubicBezTo>
                    <a:pt x="346" y="346"/>
                    <a:pt x="325" y="348"/>
                    <a:pt x="317" y="346"/>
                  </a:cubicBezTo>
                  <a:cubicBezTo>
                    <a:pt x="309" y="344"/>
                    <a:pt x="284" y="332"/>
                    <a:pt x="278" y="332"/>
                  </a:cubicBezTo>
                  <a:cubicBezTo>
                    <a:pt x="272" y="332"/>
                    <a:pt x="273" y="347"/>
                    <a:pt x="273" y="359"/>
                  </a:cubicBezTo>
                  <a:cubicBezTo>
                    <a:pt x="273" y="371"/>
                    <a:pt x="269" y="423"/>
                    <a:pt x="273" y="425"/>
                  </a:cubicBezTo>
                  <a:cubicBezTo>
                    <a:pt x="277" y="427"/>
                    <a:pt x="300" y="429"/>
                    <a:pt x="291" y="440"/>
                  </a:cubicBezTo>
                  <a:cubicBezTo>
                    <a:pt x="282" y="451"/>
                    <a:pt x="275" y="437"/>
                    <a:pt x="275" y="437"/>
                  </a:cubicBezTo>
                  <a:cubicBezTo>
                    <a:pt x="262" y="444"/>
                    <a:pt x="262" y="444"/>
                    <a:pt x="262" y="444"/>
                  </a:cubicBezTo>
                  <a:cubicBezTo>
                    <a:pt x="262" y="444"/>
                    <a:pt x="253" y="430"/>
                    <a:pt x="248" y="430"/>
                  </a:cubicBezTo>
                  <a:cubicBezTo>
                    <a:pt x="243" y="430"/>
                    <a:pt x="219" y="440"/>
                    <a:pt x="213" y="441"/>
                  </a:cubicBezTo>
                  <a:cubicBezTo>
                    <a:pt x="207" y="442"/>
                    <a:pt x="176" y="449"/>
                    <a:pt x="183" y="458"/>
                  </a:cubicBezTo>
                  <a:cubicBezTo>
                    <a:pt x="190" y="467"/>
                    <a:pt x="208" y="464"/>
                    <a:pt x="208" y="464"/>
                  </a:cubicBezTo>
                  <a:cubicBezTo>
                    <a:pt x="208" y="464"/>
                    <a:pt x="208" y="490"/>
                    <a:pt x="216" y="499"/>
                  </a:cubicBezTo>
                  <a:cubicBezTo>
                    <a:pt x="224" y="508"/>
                    <a:pt x="254" y="539"/>
                    <a:pt x="254" y="546"/>
                  </a:cubicBezTo>
                  <a:cubicBezTo>
                    <a:pt x="254" y="553"/>
                    <a:pt x="238" y="550"/>
                    <a:pt x="238" y="553"/>
                  </a:cubicBezTo>
                  <a:cubicBezTo>
                    <a:pt x="238" y="556"/>
                    <a:pt x="249" y="568"/>
                    <a:pt x="249" y="568"/>
                  </a:cubicBezTo>
                  <a:cubicBezTo>
                    <a:pt x="249" y="568"/>
                    <a:pt x="235" y="566"/>
                    <a:pt x="235" y="571"/>
                  </a:cubicBezTo>
                  <a:cubicBezTo>
                    <a:pt x="235" y="576"/>
                    <a:pt x="239" y="587"/>
                    <a:pt x="244" y="592"/>
                  </a:cubicBezTo>
                  <a:cubicBezTo>
                    <a:pt x="249" y="597"/>
                    <a:pt x="251" y="610"/>
                    <a:pt x="248" y="611"/>
                  </a:cubicBezTo>
                  <a:cubicBezTo>
                    <a:pt x="245" y="612"/>
                    <a:pt x="231" y="612"/>
                    <a:pt x="231" y="612"/>
                  </a:cubicBezTo>
                  <a:cubicBezTo>
                    <a:pt x="199" y="625"/>
                    <a:pt x="199" y="625"/>
                    <a:pt x="199" y="625"/>
                  </a:cubicBezTo>
                  <a:cubicBezTo>
                    <a:pt x="199" y="625"/>
                    <a:pt x="180" y="642"/>
                    <a:pt x="180" y="645"/>
                  </a:cubicBezTo>
                  <a:cubicBezTo>
                    <a:pt x="180" y="648"/>
                    <a:pt x="180" y="666"/>
                    <a:pt x="168" y="666"/>
                  </a:cubicBezTo>
                  <a:cubicBezTo>
                    <a:pt x="156" y="666"/>
                    <a:pt x="137" y="658"/>
                    <a:pt x="129" y="659"/>
                  </a:cubicBezTo>
                  <a:cubicBezTo>
                    <a:pt x="121" y="660"/>
                    <a:pt x="113" y="673"/>
                    <a:pt x="112" y="682"/>
                  </a:cubicBezTo>
                  <a:cubicBezTo>
                    <a:pt x="111" y="691"/>
                    <a:pt x="106" y="700"/>
                    <a:pt x="106" y="700"/>
                  </a:cubicBezTo>
                  <a:cubicBezTo>
                    <a:pt x="87" y="695"/>
                    <a:pt x="87" y="695"/>
                    <a:pt x="87" y="695"/>
                  </a:cubicBezTo>
                  <a:cubicBezTo>
                    <a:pt x="80" y="702"/>
                    <a:pt x="80" y="702"/>
                    <a:pt x="80" y="702"/>
                  </a:cubicBezTo>
                  <a:cubicBezTo>
                    <a:pt x="80" y="702"/>
                    <a:pt x="69" y="683"/>
                    <a:pt x="63" y="683"/>
                  </a:cubicBezTo>
                  <a:cubicBezTo>
                    <a:pt x="57" y="683"/>
                    <a:pt x="52" y="692"/>
                    <a:pt x="52" y="692"/>
                  </a:cubicBezTo>
                  <a:cubicBezTo>
                    <a:pt x="33" y="694"/>
                    <a:pt x="33" y="694"/>
                    <a:pt x="33" y="694"/>
                  </a:cubicBezTo>
                  <a:cubicBezTo>
                    <a:pt x="33" y="704"/>
                    <a:pt x="33" y="704"/>
                    <a:pt x="33" y="704"/>
                  </a:cubicBezTo>
                  <a:cubicBezTo>
                    <a:pt x="33" y="704"/>
                    <a:pt x="0" y="719"/>
                    <a:pt x="1" y="722"/>
                  </a:cubicBezTo>
                  <a:cubicBezTo>
                    <a:pt x="2" y="725"/>
                    <a:pt x="13" y="738"/>
                    <a:pt x="13" y="742"/>
                  </a:cubicBezTo>
                  <a:cubicBezTo>
                    <a:pt x="13" y="746"/>
                    <a:pt x="1" y="744"/>
                    <a:pt x="1" y="744"/>
                  </a:cubicBezTo>
                  <a:cubicBezTo>
                    <a:pt x="1" y="761"/>
                    <a:pt x="1" y="761"/>
                    <a:pt x="1" y="761"/>
                  </a:cubicBezTo>
                  <a:cubicBezTo>
                    <a:pt x="1" y="761"/>
                    <a:pt x="15" y="758"/>
                    <a:pt x="15" y="765"/>
                  </a:cubicBezTo>
                  <a:cubicBezTo>
                    <a:pt x="15" y="772"/>
                    <a:pt x="7" y="790"/>
                    <a:pt x="17" y="794"/>
                  </a:cubicBezTo>
                  <a:cubicBezTo>
                    <a:pt x="27" y="798"/>
                    <a:pt x="31" y="783"/>
                    <a:pt x="45" y="787"/>
                  </a:cubicBezTo>
                  <a:cubicBezTo>
                    <a:pt x="59" y="791"/>
                    <a:pt x="71" y="794"/>
                    <a:pt x="71" y="804"/>
                  </a:cubicBezTo>
                  <a:cubicBezTo>
                    <a:pt x="71" y="814"/>
                    <a:pt x="72" y="836"/>
                    <a:pt x="79" y="843"/>
                  </a:cubicBezTo>
                  <a:cubicBezTo>
                    <a:pt x="86" y="850"/>
                    <a:pt x="98" y="853"/>
                    <a:pt x="90" y="859"/>
                  </a:cubicBezTo>
                  <a:cubicBezTo>
                    <a:pt x="82" y="865"/>
                    <a:pt x="62" y="857"/>
                    <a:pt x="65" y="868"/>
                  </a:cubicBezTo>
                  <a:cubicBezTo>
                    <a:pt x="68" y="879"/>
                    <a:pt x="90" y="880"/>
                    <a:pt x="90" y="880"/>
                  </a:cubicBezTo>
                  <a:cubicBezTo>
                    <a:pt x="111" y="880"/>
                    <a:pt x="111" y="880"/>
                    <a:pt x="111" y="880"/>
                  </a:cubicBezTo>
                  <a:cubicBezTo>
                    <a:pt x="114" y="889"/>
                    <a:pt x="114" y="889"/>
                    <a:pt x="114" y="889"/>
                  </a:cubicBezTo>
                  <a:cubicBezTo>
                    <a:pt x="114" y="889"/>
                    <a:pt x="129" y="890"/>
                    <a:pt x="138" y="900"/>
                  </a:cubicBezTo>
                  <a:cubicBezTo>
                    <a:pt x="147" y="910"/>
                    <a:pt x="148" y="931"/>
                    <a:pt x="148" y="931"/>
                  </a:cubicBezTo>
                  <a:cubicBezTo>
                    <a:pt x="169" y="939"/>
                    <a:pt x="169" y="939"/>
                    <a:pt x="169" y="939"/>
                  </a:cubicBezTo>
                  <a:cubicBezTo>
                    <a:pt x="177" y="935"/>
                    <a:pt x="177" y="935"/>
                    <a:pt x="177" y="935"/>
                  </a:cubicBezTo>
                  <a:cubicBezTo>
                    <a:pt x="177" y="935"/>
                    <a:pt x="182" y="955"/>
                    <a:pt x="201" y="956"/>
                  </a:cubicBezTo>
                  <a:cubicBezTo>
                    <a:pt x="220" y="957"/>
                    <a:pt x="246" y="957"/>
                    <a:pt x="246" y="957"/>
                  </a:cubicBezTo>
                  <a:cubicBezTo>
                    <a:pt x="246" y="957"/>
                    <a:pt x="277" y="928"/>
                    <a:pt x="294" y="934"/>
                  </a:cubicBezTo>
                  <a:cubicBezTo>
                    <a:pt x="311" y="940"/>
                    <a:pt x="313" y="954"/>
                    <a:pt x="324" y="956"/>
                  </a:cubicBezTo>
                  <a:cubicBezTo>
                    <a:pt x="335" y="958"/>
                    <a:pt x="349" y="956"/>
                    <a:pt x="349" y="956"/>
                  </a:cubicBezTo>
                  <a:cubicBezTo>
                    <a:pt x="349" y="956"/>
                    <a:pt x="353" y="992"/>
                    <a:pt x="349" y="997"/>
                  </a:cubicBezTo>
                  <a:cubicBezTo>
                    <a:pt x="345" y="1002"/>
                    <a:pt x="336" y="1002"/>
                    <a:pt x="336" y="1002"/>
                  </a:cubicBezTo>
                  <a:cubicBezTo>
                    <a:pt x="336" y="1002"/>
                    <a:pt x="342" y="1026"/>
                    <a:pt x="333" y="1031"/>
                  </a:cubicBezTo>
                  <a:cubicBezTo>
                    <a:pt x="324" y="1036"/>
                    <a:pt x="305" y="1035"/>
                    <a:pt x="305" y="1035"/>
                  </a:cubicBezTo>
                  <a:cubicBezTo>
                    <a:pt x="317" y="1051"/>
                    <a:pt x="317" y="1051"/>
                    <a:pt x="317" y="1051"/>
                  </a:cubicBezTo>
                  <a:cubicBezTo>
                    <a:pt x="306" y="1057"/>
                    <a:pt x="306" y="1057"/>
                    <a:pt x="306" y="1057"/>
                  </a:cubicBezTo>
                  <a:cubicBezTo>
                    <a:pt x="306" y="1057"/>
                    <a:pt x="300" y="1068"/>
                    <a:pt x="315" y="1075"/>
                  </a:cubicBezTo>
                  <a:cubicBezTo>
                    <a:pt x="330" y="1082"/>
                    <a:pt x="335" y="1085"/>
                    <a:pt x="335" y="1085"/>
                  </a:cubicBezTo>
                  <a:cubicBezTo>
                    <a:pt x="340" y="1094"/>
                    <a:pt x="340" y="1094"/>
                    <a:pt x="340" y="1094"/>
                  </a:cubicBezTo>
                  <a:cubicBezTo>
                    <a:pt x="340" y="1094"/>
                    <a:pt x="359" y="1109"/>
                    <a:pt x="351" y="1114"/>
                  </a:cubicBezTo>
                  <a:cubicBezTo>
                    <a:pt x="343" y="1119"/>
                    <a:pt x="334" y="1122"/>
                    <a:pt x="334" y="1122"/>
                  </a:cubicBezTo>
                  <a:cubicBezTo>
                    <a:pt x="328" y="1131"/>
                    <a:pt x="328" y="1131"/>
                    <a:pt x="328" y="1131"/>
                  </a:cubicBezTo>
                  <a:cubicBezTo>
                    <a:pt x="318" y="1123"/>
                    <a:pt x="318" y="1123"/>
                    <a:pt x="318" y="1123"/>
                  </a:cubicBezTo>
                  <a:cubicBezTo>
                    <a:pt x="318" y="1123"/>
                    <a:pt x="320" y="1113"/>
                    <a:pt x="316" y="1113"/>
                  </a:cubicBezTo>
                  <a:cubicBezTo>
                    <a:pt x="312" y="1113"/>
                    <a:pt x="299" y="1118"/>
                    <a:pt x="301" y="1128"/>
                  </a:cubicBezTo>
                  <a:cubicBezTo>
                    <a:pt x="303" y="1138"/>
                    <a:pt x="323" y="1149"/>
                    <a:pt x="323" y="1149"/>
                  </a:cubicBezTo>
                  <a:cubicBezTo>
                    <a:pt x="323" y="1149"/>
                    <a:pt x="316" y="1174"/>
                    <a:pt x="323" y="1177"/>
                  </a:cubicBezTo>
                  <a:cubicBezTo>
                    <a:pt x="330" y="1180"/>
                    <a:pt x="341" y="1175"/>
                    <a:pt x="341" y="1175"/>
                  </a:cubicBezTo>
                  <a:cubicBezTo>
                    <a:pt x="341" y="1175"/>
                    <a:pt x="345" y="1190"/>
                    <a:pt x="356" y="1194"/>
                  </a:cubicBezTo>
                  <a:cubicBezTo>
                    <a:pt x="367" y="1198"/>
                    <a:pt x="377" y="1200"/>
                    <a:pt x="377" y="1200"/>
                  </a:cubicBezTo>
                  <a:cubicBezTo>
                    <a:pt x="392" y="1211"/>
                    <a:pt x="392" y="1211"/>
                    <a:pt x="392" y="1211"/>
                  </a:cubicBezTo>
                  <a:cubicBezTo>
                    <a:pt x="403" y="1210"/>
                    <a:pt x="403" y="1210"/>
                    <a:pt x="403" y="1210"/>
                  </a:cubicBezTo>
                  <a:cubicBezTo>
                    <a:pt x="403" y="1210"/>
                    <a:pt x="397" y="1218"/>
                    <a:pt x="403" y="1221"/>
                  </a:cubicBezTo>
                  <a:cubicBezTo>
                    <a:pt x="409" y="1224"/>
                    <a:pt x="420" y="1224"/>
                    <a:pt x="420" y="1224"/>
                  </a:cubicBezTo>
                  <a:cubicBezTo>
                    <a:pt x="447" y="1249"/>
                    <a:pt x="447" y="1249"/>
                    <a:pt x="447" y="1249"/>
                  </a:cubicBezTo>
                  <a:cubicBezTo>
                    <a:pt x="462" y="1236"/>
                    <a:pt x="462" y="1236"/>
                    <a:pt x="462" y="1236"/>
                  </a:cubicBezTo>
                  <a:cubicBezTo>
                    <a:pt x="462" y="1236"/>
                    <a:pt x="475" y="1219"/>
                    <a:pt x="489" y="1234"/>
                  </a:cubicBezTo>
                  <a:cubicBezTo>
                    <a:pt x="503" y="1249"/>
                    <a:pt x="521" y="1263"/>
                    <a:pt x="521" y="1263"/>
                  </a:cubicBezTo>
                  <a:cubicBezTo>
                    <a:pt x="552" y="1269"/>
                    <a:pt x="552" y="1269"/>
                    <a:pt x="552" y="1269"/>
                  </a:cubicBezTo>
                  <a:cubicBezTo>
                    <a:pt x="552" y="1269"/>
                    <a:pt x="567" y="1301"/>
                    <a:pt x="571" y="1302"/>
                  </a:cubicBezTo>
                  <a:cubicBezTo>
                    <a:pt x="575" y="1303"/>
                    <a:pt x="579" y="1278"/>
                    <a:pt x="590" y="1285"/>
                  </a:cubicBezTo>
                  <a:cubicBezTo>
                    <a:pt x="601" y="1292"/>
                    <a:pt x="596" y="1308"/>
                    <a:pt x="604" y="1314"/>
                  </a:cubicBezTo>
                  <a:cubicBezTo>
                    <a:pt x="612" y="1320"/>
                    <a:pt x="626" y="1332"/>
                    <a:pt x="626" y="1332"/>
                  </a:cubicBezTo>
                  <a:cubicBezTo>
                    <a:pt x="626" y="1332"/>
                    <a:pt x="641" y="1321"/>
                    <a:pt x="646" y="1328"/>
                  </a:cubicBezTo>
                  <a:cubicBezTo>
                    <a:pt x="651" y="1335"/>
                    <a:pt x="634" y="1338"/>
                    <a:pt x="650" y="1345"/>
                  </a:cubicBezTo>
                  <a:cubicBezTo>
                    <a:pt x="666" y="1352"/>
                    <a:pt x="678" y="1343"/>
                    <a:pt x="678" y="1343"/>
                  </a:cubicBezTo>
                  <a:cubicBezTo>
                    <a:pt x="678" y="1343"/>
                    <a:pt x="678" y="1361"/>
                    <a:pt x="687" y="1362"/>
                  </a:cubicBezTo>
                  <a:cubicBezTo>
                    <a:pt x="696" y="1363"/>
                    <a:pt x="698" y="1349"/>
                    <a:pt x="698" y="1349"/>
                  </a:cubicBezTo>
                  <a:cubicBezTo>
                    <a:pt x="698" y="1349"/>
                    <a:pt x="697" y="1363"/>
                    <a:pt x="707" y="1362"/>
                  </a:cubicBezTo>
                  <a:cubicBezTo>
                    <a:pt x="717" y="1361"/>
                    <a:pt x="719" y="1353"/>
                    <a:pt x="719" y="1353"/>
                  </a:cubicBezTo>
                  <a:cubicBezTo>
                    <a:pt x="719" y="1353"/>
                    <a:pt x="752" y="1373"/>
                    <a:pt x="766" y="1372"/>
                  </a:cubicBezTo>
                  <a:cubicBezTo>
                    <a:pt x="780" y="1371"/>
                    <a:pt x="806" y="1346"/>
                    <a:pt x="817" y="1355"/>
                  </a:cubicBezTo>
                  <a:cubicBezTo>
                    <a:pt x="828" y="1364"/>
                    <a:pt x="817" y="1392"/>
                    <a:pt x="822" y="1394"/>
                  </a:cubicBezTo>
                  <a:cubicBezTo>
                    <a:pt x="827" y="1396"/>
                    <a:pt x="832" y="1395"/>
                    <a:pt x="832" y="1395"/>
                  </a:cubicBezTo>
                  <a:cubicBezTo>
                    <a:pt x="832" y="1395"/>
                    <a:pt x="856" y="1339"/>
                    <a:pt x="870" y="1344"/>
                  </a:cubicBezTo>
                  <a:cubicBezTo>
                    <a:pt x="884" y="1349"/>
                    <a:pt x="894" y="1350"/>
                    <a:pt x="894" y="1350"/>
                  </a:cubicBezTo>
                  <a:cubicBezTo>
                    <a:pt x="894" y="1364"/>
                    <a:pt x="894" y="1364"/>
                    <a:pt x="894" y="1364"/>
                  </a:cubicBezTo>
                  <a:cubicBezTo>
                    <a:pt x="894" y="1364"/>
                    <a:pt x="930" y="1346"/>
                    <a:pt x="943" y="1357"/>
                  </a:cubicBezTo>
                  <a:cubicBezTo>
                    <a:pt x="956" y="1368"/>
                    <a:pt x="956" y="1378"/>
                    <a:pt x="956" y="1378"/>
                  </a:cubicBezTo>
                  <a:cubicBezTo>
                    <a:pt x="956" y="1378"/>
                    <a:pt x="987" y="1380"/>
                    <a:pt x="995" y="1373"/>
                  </a:cubicBezTo>
                  <a:cubicBezTo>
                    <a:pt x="1003" y="1366"/>
                    <a:pt x="995" y="1350"/>
                    <a:pt x="995" y="1350"/>
                  </a:cubicBezTo>
                  <a:cubicBezTo>
                    <a:pt x="995" y="1350"/>
                    <a:pt x="1016" y="1348"/>
                    <a:pt x="1018" y="1343"/>
                  </a:cubicBezTo>
                  <a:cubicBezTo>
                    <a:pt x="1020" y="1338"/>
                    <a:pt x="1013" y="1322"/>
                    <a:pt x="1013" y="1322"/>
                  </a:cubicBezTo>
                  <a:cubicBezTo>
                    <a:pt x="1013" y="1322"/>
                    <a:pt x="1037" y="1326"/>
                    <a:pt x="1044" y="1318"/>
                  </a:cubicBezTo>
                  <a:cubicBezTo>
                    <a:pt x="1051" y="1310"/>
                    <a:pt x="1068" y="1291"/>
                    <a:pt x="1076" y="1291"/>
                  </a:cubicBezTo>
                  <a:cubicBezTo>
                    <a:pt x="1084" y="1291"/>
                    <a:pt x="1098" y="1305"/>
                    <a:pt x="1109" y="1305"/>
                  </a:cubicBezTo>
                  <a:cubicBezTo>
                    <a:pt x="1120" y="1305"/>
                    <a:pt x="1112" y="1274"/>
                    <a:pt x="1130" y="1283"/>
                  </a:cubicBezTo>
                  <a:cubicBezTo>
                    <a:pt x="1148" y="1292"/>
                    <a:pt x="1149" y="1297"/>
                    <a:pt x="1149" y="1297"/>
                  </a:cubicBezTo>
                  <a:cubicBezTo>
                    <a:pt x="1149" y="1297"/>
                    <a:pt x="1133" y="1305"/>
                    <a:pt x="1142" y="1307"/>
                  </a:cubicBezTo>
                  <a:cubicBezTo>
                    <a:pt x="1151" y="1309"/>
                    <a:pt x="1162" y="1308"/>
                    <a:pt x="1162" y="1308"/>
                  </a:cubicBezTo>
                  <a:cubicBezTo>
                    <a:pt x="1173" y="1328"/>
                    <a:pt x="1173" y="1328"/>
                    <a:pt x="1173" y="1328"/>
                  </a:cubicBezTo>
                  <a:cubicBezTo>
                    <a:pt x="1173" y="1328"/>
                    <a:pt x="1153" y="1337"/>
                    <a:pt x="1161" y="1339"/>
                  </a:cubicBezTo>
                  <a:cubicBezTo>
                    <a:pt x="1169" y="1341"/>
                    <a:pt x="1184" y="1341"/>
                    <a:pt x="1191" y="1341"/>
                  </a:cubicBezTo>
                  <a:cubicBezTo>
                    <a:pt x="1198" y="1341"/>
                    <a:pt x="1213" y="1345"/>
                    <a:pt x="1213" y="1345"/>
                  </a:cubicBezTo>
                  <a:cubicBezTo>
                    <a:pt x="1217" y="1332"/>
                    <a:pt x="1217" y="1332"/>
                    <a:pt x="1217" y="1332"/>
                  </a:cubicBezTo>
                  <a:cubicBezTo>
                    <a:pt x="1217" y="1332"/>
                    <a:pt x="1231" y="1339"/>
                    <a:pt x="1239" y="1347"/>
                  </a:cubicBezTo>
                  <a:cubicBezTo>
                    <a:pt x="1247" y="1355"/>
                    <a:pt x="1256" y="1382"/>
                    <a:pt x="1256" y="1382"/>
                  </a:cubicBezTo>
                  <a:cubicBezTo>
                    <a:pt x="1256" y="1382"/>
                    <a:pt x="1271" y="1380"/>
                    <a:pt x="1278" y="1382"/>
                  </a:cubicBezTo>
                  <a:cubicBezTo>
                    <a:pt x="1285" y="1384"/>
                    <a:pt x="1283" y="1406"/>
                    <a:pt x="1283" y="1406"/>
                  </a:cubicBezTo>
                  <a:cubicBezTo>
                    <a:pt x="1291" y="1422"/>
                    <a:pt x="1291" y="1422"/>
                    <a:pt x="1291" y="1422"/>
                  </a:cubicBezTo>
                  <a:cubicBezTo>
                    <a:pt x="1298" y="1459"/>
                    <a:pt x="1298" y="1459"/>
                    <a:pt x="1298" y="1459"/>
                  </a:cubicBezTo>
                  <a:cubicBezTo>
                    <a:pt x="1298" y="1459"/>
                    <a:pt x="1288" y="1465"/>
                    <a:pt x="1281" y="1465"/>
                  </a:cubicBezTo>
                  <a:cubicBezTo>
                    <a:pt x="1274" y="1465"/>
                    <a:pt x="1290" y="1476"/>
                    <a:pt x="1290" y="1476"/>
                  </a:cubicBezTo>
                  <a:cubicBezTo>
                    <a:pt x="1290" y="1476"/>
                    <a:pt x="1289" y="1482"/>
                    <a:pt x="1286" y="1489"/>
                  </a:cubicBezTo>
                  <a:cubicBezTo>
                    <a:pt x="1283" y="1496"/>
                    <a:pt x="1271" y="1488"/>
                    <a:pt x="1271" y="1488"/>
                  </a:cubicBezTo>
                  <a:cubicBezTo>
                    <a:pt x="1271" y="1488"/>
                    <a:pt x="1272" y="1497"/>
                    <a:pt x="1271" y="1508"/>
                  </a:cubicBezTo>
                  <a:cubicBezTo>
                    <a:pt x="1270" y="1519"/>
                    <a:pt x="1259" y="1515"/>
                    <a:pt x="1259" y="1515"/>
                  </a:cubicBezTo>
                  <a:cubicBezTo>
                    <a:pt x="1261" y="1535"/>
                    <a:pt x="1261" y="1535"/>
                    <a:pt x="1261" y="1535"/>
                  </a:cubicBezTo>
                  <a:cubicBezTo>
                    <a:pt x="1254" y="1538"/>
                    <a:pt x="1254" y="1538"/>
                    <a:pt x="1254" y="1538"/>
                  </a:cubicBezTo>
                  <a:cubicBezTo>
                    <a:pt x="1254" y="1538"/>
                    <a:pt x="1255" y="1547"/>
                    <a:pt x="1260" y="1552"/>
                  </a:cubicBezTo>
                  <a:cubicBezTo>
                    <a:pt x="1265" y="1557"/>
                    <a:pt x="1270" y="1567"/>
                    <a:pt x="1270" y="1567"/>
                  </a:cubicBezTo>
                  <a:cubicBezTo>
                    <a:pt x="1264" y="1581"/>
                    <a:pt x="1264" y="1581"/>
                    <a:pt x="1264" y="1581"/>
                  </a:cubicBezTo>
                  <a:cubicBezTo>
                    <a:pt x="1264" y="1581"/>
                    <a:pt x="1280" y="1571"/>
                    <a:pt x="1288" y="1570"/>
                  </a:cubicBezTo>
                  <a:cubicBezTo>
                    <a:pt x="1296" y="1569"/>
                    <a:pt x="1325" y="1569"/>
                    <a:pt x="1325" y="1569"/>
                  </a:cubicBezTo>
                  <a:cubicBezTo>
                    <a:pt x="1308" y="1584"/>
                    <a:pt x="1308" y="1584"/>
                    <a:pt x="1308" y="1584"/>
                  </a:cubicBezTo>
                  <a:cubicBezTo>
                    <a:pt x="1324" y="1597"/>
                    <a:pt x="1324" y="1597"/>
                    <a:pt x="1324" y="1597"/>
                  </a:cubicBezTo>
                  <a:cubicBezTo>
                    <a:pt x="1329" y="1624"/>
                    <a:pt x="1329" y="1624"/>
                    <a:pt x="1329" y="1624"/>
                  </a:cubicBezTo>
                  <a:cubicBezTo>
                    <a:pt x="1329" y="1624"/>
                    <a:pt x="1357" y="1625"/>
                    <a:pt x="1364" y="1631"/>
                  </a:cubicBezTo>
                  <a:cubicBezTo>
                    <a:pt x="1371" y="1637"/>
                    <a:pt x="1348" y="1646"/>
                    <a:pt x="1348" y="1646"/>
                  </a:cubicBezTo>
                  <a:cubicBezTo>
                    <a:pt x="1348" y="1646"/>
                    <a:pt x="1357" y="1658"/>
                    <a:pt x="1354" y="1661"/>
                  </a:cubicBezTo>
                  <a:cubicBezTo>
                    <a:pt x="1351" y="1664"/>
                    <a:pt x="1345" y="1678"/>
                    <a:pt x="1345" y="1678"/>
                  </a:cubicBezTo>
                  <a:cubicBezTo>
                    <a:pt x="1384" y="1682"/>
                    <a:pt x="1384" y="1682"/>
                    <a:pt x="1384" y="1682"/>
                  </a:cubicBezTo>
                  <a:cubicBezTo>
                    <a:pt x="1389" y="1702"/>
                    <a:pt x="1389" y="1702"/>
                    <a:pt x="1389" y="1702"/>
                  </a:cubicBezTo>
                  <a:cubicBezTo>
                    <a:pt x="1400" y="1701"/>
                    <a:pt x="1400" y="1701"/>
                    <a:pt x="1400" y="1701"/>
                  </a:cubicBezTo>
                  <a:cubicBezTo>
                    <a:pt x="1400" y="1701"/>
                    <a:pt x="1400" y="1713"/>
                    <a:pt x="1403" y="1713"/>
                  </a:cubicBezTo>
                  <a:cubicBezTo>
                    <a:pt x="1406" y="1713"/>
                    <a:pt x="1425" y="1712"/>
                    <a:pt x="1425" y="1712"/>
                  </a:cubicBezTo>
                  <a:cubicBezTo>
                    <a:pt x="1425" y="1712"/>
                    <a:pt x="1434" y="1694"/>
                    <a:pt x="1444" y="1695"/>
                  </a:cubicBezTo>
                  <a:cubicBezTo>
                    <a:pt x="1454" y="1696"/>
                    <a:pt x="1449" y="1714"/>
                    <a:pt x="1449" y="1714"/>
                  </a:cubicBezTo>
                  <a:cubicBezTo>
                    <a:pt x="1451" y="1727"/>
                    <a:pt x="1451" y="1727"/>
                    <a:pt x="1451" y="1727"/>
                  </a:cubicBezTo>
                  <a:cubicBezTo>
                    <a:pt x="1480" y="1729"/>
                    <a:pt x="1480" y="1729"/>
                    <a:pt x="1480" y="1729"/>
                  </a:cubicBezTo>
                  <a:cubicBezTo>
                    <a:pt x="1480" y="1704"/>
                    <a:pt x="1480" y="1704"/>
                    <a:pt x="1480" y="1704"/>
                  </a:cubicBezTo>
                  <a:cubicBezTo>
                    <a:pt x="1480" y="1704"/>
                    <a:pt x="1462" y="1692"/>
                    <a:pt x="1461" y="1679"/>
                  </a:cubicBezTo>
                  <a:cubicBezTo>
                    <a:pt x="1460" y="1666"/>
                    <a:pt x="1468" y="1657"/>
                    <a:pt x="1468" y="1657"/>
                  </a:cubicBezTo>
                  <a:cubicBezTo>
                    <a:pt x="1492" y="1659"/>
                    <a:pt x="1492" y="1659"/>
                    <a:pt x="1492" y="1659"/>
                  </a:cubicBezTo>
                  <a:cubicBezTo>
                    <a:pt x="1492" y="1653"/>
                    <a:pt x="1493" y="1646"/>
                    <a:pt x="1495" y="1642"/>
                  </a:cubicBezTo>
                  <a:cubicBezTo>
                    <a:pt x="1499" y="1634"/>
                    <a:pt x="1518" y="1657"/>
                    <a:pt x="1524" y="1657"/>
                  </a:cubicBezTo>
                  <a:cubicBezTo>
                    <a:pt x="1530" y="1657"/>
                    <a:pt x="1539" y="1641"/>
                    <a:pt x="1539" y="1641"/>
                  </a:cubicBezTo>
                  <a:cubicBezTo>
                    <a:pt x="1550" y="1653"/>
                    <a:pt x="1550" y="1653"/>
                    <a:pt x="1550" y="1653"/>
                  </a:cubicBezTo>
                  <a:cubicBezTo>
                    <a:pt x="1549" y="1640"/>
                    <a:pt x="1549" y="1640"/>
                    <a:pt x="1549" y="1640"/>
                  </a:cubicBezTo>
                  <a:cubicBezTo>
                    <a:pt x="1554" y="1639"/>
                    <a:pt x="1554" y="1639"/>
                    <a:pt x="1554" y="1639"/>
                  </a:cubicBezTo>
                  <a:cubicBezTo>
                    <a:pt x="1563" y="1652"/>
                    <a:pt x="1563" y="1652"/>
                    <a:pt x="1563" y="1652"/>
                  </a:cubicBezTo>
                  <a:cubicBezTo>
                    <a:pt x="1563" y="1652"/>
                    <a:pt x="1562" y="1657"/>
                    <a:pt x="1575" y="1656"/>
                  </a:cubicBezTo>
                  <a:cubicBezTo>
                    <a:pt x="1588" y="1655"/>
                    <a:pt x="1571" y="1639"/>
                    <a:pt x="1571" y="1639"/>
                  </a:cubicBezTo>
                  <a:cubicBezTo>
                    <a:pt x="1582" y="1639"/>
                    <a:pt x="1582" y="1639"/>
                    <a:pt x="1582" y="1639"/>
                  </a:cubicBezTo>
                  <a:cubicBezTo>
                    <a:pt x="1586" y="1646"/>
                    <a:pt x="1586" y="1646"/>
                    <a:pt x="1586" y="1646"/>
                  </a:cubicBezTo>
                  <a:cubicBezTo>
                    <a:pt x="1586" y="1646"/>
                    <a:pt x="1594" y="1642"/>
                    <a:pt x="1601" y="1640"/>
                  </a:cubicBezTo>
                  <a:cubicBezTo>
                    <a:pt x="1608" y="1638"/>
                    <a:pt x="1602" y="1624"/>
                    <a:pt x="1606" y="1619"/>
                  </a:cubicBezTo>
                  <a:cubicBezTo>
                    <a:pt x="1610" y="1614"/>
                    <a:pt x="1625" y="1610"/>
                    <a:pt x="1625" y="1610"/>
                  </a:cubicBezTo>
                  <a:cubicBezTo>
                    <a:pt x="1647" y="1632"/>
                    <a:pt x="1647" y="1632"/>
                    <a:pt x="1647" y="1632"/>
                  </a:cubicBezTo>
                  <a:cubicBezTo>
                    <a:pt x="1668" y="1627"/>
                    <a:pt x="1668" y="1627"/>
                    <a:pt x="1668" y="1627"/>
                  </a:cubicBezTo>
                  <a:cubicBezTo>
                    <a:pt x="1673" y="1635"/>
                    <a:pt x="1673" y="1635"/>
                    <a:pt x="1673" y="1635"/>
                  </a:cubicBezTo>
                  <a:cubicBezTo>
                    <a:pt x="1673" y="1635"/>
                    <a:pt x="1693" y="1634"/>
                    <a:pt x="1698" y="1642"/>
                  </a:cubicBezTo>
                  <a:cubicBezTo>
                    <a:pt x="1703" y="1650"/>
                    <a:pt x="1687" y="1657"/>
                    <a:pt x="1687" y="1657"/>
                  </a:cubicBezTo>
                  <a:cubicBezTo>
                    <a:pt x="1691" y="1667"/>
                    <a:pt x="1691" y="1667"/>
                    <a:pt x="1691" y="1667"/>
                  </a:cubicBezTo>
                  <a:cubicBezTo>
                    <a:pt x="1698" y="1671"/>
                    <a:pt x="1698" y="1671"/>
                    <a:pt x="1698" y="1671"/>
                  </a:cubicBezTo>
                  <a:cubicBezTo>
                    <a:pt x="1698" y="1684"/>
                    <a:pt x="1698" y="1684"/>
                    <a:pt x="1698" y="1684"/>
                  </a:cubicBezTo>
                  <a:cubicBezTo>
                    <a:pt x="1709" y="1685"/>
                    <a:pt x="1709" y="1685"/>
                    <a:pt x="1709" y="1685"/>
                  </a:cubicBezTo>
                  <a:cubicBezTo>
                    <a:pt x="1709" y="1685"/>
                    <a:pt x="1713" y="1690"/>
                    <a:pt x="1720" y="1697"/>
                  </a:cubicBezTo>
                  <a:cubicBezTo>
                    <a:pt x="1727" y="1704"/>
                    <a:pt x="1740" y="1701"/>
                    <a:pt x="1748" y="1702"/>
                  </a:cubicBezTo>
                  <a:cubicBezTo>
                    <a:pt x="1752" y="1702"/>
                    <a:pt x="1755" y="1704"/>
                    <a:pt x="1757" y="1705"/>
                  </a:cubicBezTo>
                  <a:cubicBezTo>
                    <a:pt x="1786" y="1686"/>
                    <a:pt x="1786" y="1686"/>
                    <a:pt x="1786" y="1686"/>
                  </a:cubicBezTo>
                  <a:cubicBezTo>
                    <a:pt x="1798" y="1694"/>
                    <a:pt x="1798" y="1694"/>
                    <a:pt x="1798" y="1694"/>
                  </a:cubicBezTo>
                  <a:cubicBezTo>
                    <a:pt x="1798" y="1694"/>
                    <a:pt x="1843" y="1694"/>
                    <a:pt x="1849" y="1705"/>
                  </a:cubicBezTo>
                  <a:cubicBezTo>
                    <a:pt x="1854" y="1717"/>
                    <a:pt x="1839" y="1739"/>
                    <a:pt x="1846" y="1750"/>
                  </a:cubicBezTo>
                  <a:cubicBezTo>
                    <a:pt x="1854" y="1761"/>
                    <a:pt x="1875" y="1776"/>
                    <a:pt x="1875" y="1776"/>
                  </a:cubicBezTo>
                  <a:cubicBezTo>
                    <a:pt x="1889" y="1774"/>
                    <a:pt x="1889" y="1774"/>
                    <a:pt x="1889" y="1774"/>
                  </a:cubicBezTo>
                  <a:cubicBezTo>
                    <a:pt x="1889" y="1762"/>
                    <a:pt x="1889" y="1762"/>
                    <a:pt x="1889" y="1762"/>
                  </a:cubicBezTo>
                  <a:cubicBezTo>
                    <a:pt x="1889" y="1762"/>
                    <a:pt x="1880" y="1730"/>
                    <a:pt x="1892" y="1713"/>
                  </a:cubicBezTo>
                  <a:cubicBezTo>
                    <a:pt x="1904" y="1697"/>
                    <a:pt x="1931" y="1699"/>
                    <a:pt x="1945" y="1696"/>
                  </a:cubicBezTo>
                  <a:cubicBezTo>
                    <a:pt x="1958" y="1693"/>
                    <a:pt x="2001" y="1684"/>
                    <a:pt x="2001" y="1674"/>
                  </a:cubicBezTo>
                  <a:cubicBezTo>
                    <a:pt x="2002" y="1664"/>
                    <a:pt x="2002" y="1634"/>
                    <a:pt x="2011" y="1632"/>
                  </a:cubicBezTo>
                  <a:cubicBezTo>
                    <a:pt x="2020" y="1630"/>
                    <a:pt x="2027" y="1664"/>
                    <a:pt x="2036" y="1660"/>
                  </a:cubicBezTo>
                  <a:cubicBezTo>
                    <a:pt x="2046" y="1657"/>
                    <a:pt x="2066" y="1626"/>
                    <a:pt x="2066" y="1626"/>
                  </a:cubicBezTo>
                  <a:cubicBezTo>
                    <a:pt x="2077" y="1636"/>
                    <a:pt x="2077" y="1636"/>
                    <a:pt x="2077" y="1636"/>
                  </a:cubicBezTo>
                  <a:cubicBezTo>
                    <a:pt x="2099" y="1629"/>
                    <a:pt x="2099" y="1629"/>
                    <a:pt x="2099" y="1629"/>
                  </a:cubicBezTo>
                  <a:cubicBezTo>
                    <a:pt x="2099" y="1629"/>
                    <a:pt x="2124" y="1636"/>
                    <a:pt x="2136" y="1629"/>
                  </a:cubicBezTo>
                  <a:cubicBezTo>
                    <a:pt x="2149" y="1622"/>
                    <a:pt x="2154" y="1619"/>
                    <a:pt x="2161" y="1614"/>
                  </a:cubicBezTo>
                  <a:cubicBezTo>
                    <a:pt x="2167" y="1609"/>
                    <a:pt x="2196" y="1584"/>
                    <a:pt x="2201" y="1574"/>
                  </a:cubicBezTo>
                  <a:cubicBezTo>
                    <a:pt x="2205" y="1564"/>
                    <a:pt x="2192" y="1544"/>
                    <a:pt x="2192" y="1544"/>
                  </a:cubicBezTo>
                  <a:cubicBezTo>
                    <a:pt x="2205" y="1544"/>
                    <a:pt x="2205" y="1544"/>
                    <a:pt x="2205" y="1544"/>
                  </a:cubicBezTo>
                  <a:cubicBezTo>
                    <a:pt x="2211" y="1524"/>
                    <a:pt x="2211" y="1524"/>
                    <a:pt x="2211" y="1524"/>
                  </a:cubicBezTo>
                  <a:cubicBezTo>
                    <a:pt x="2226" y="1525"/>
                    <a:pt x="2226" y="1525"/>
                    <a:pt x="2226" y="1525"/>
                  </a:cubicBezTo>
                  <a:cubicBezTo>
                    <a:pt x="2233" y="1500"/>
                    <a:pt x="2233" y="1500"/>
                    <a:pt x="2233" y="1500"/>
                  </a:cubicBezTo>
                  <a:cubicBezTo>
                    <a:pt x="2241" y="1500"/>
                    <a:pt x="2241" y="1500"/>
                    <a:pt x="2241" y="1500"/>
                  </a:cubicBezTo>
                  <a:cubicBezTo>
                    <a:pt x="2245" y="1473"/>
                    <a:pt x="2245" y="1473"/>
                    <a:pt x="2245" y="1473"/>
                  </a:cubicBezTo>
                  <a:cubicBezTo>
                    <a:pt x="2245" y="1473"/>
                    <a:pt x="2259" y="1478"/>
                    <a:pt x="2259" y="1456"/>
                  </a:cubicBezTo>
                  <a:cubicBezTo>
                    <a:pt x="2259" y="1434"/>
                    <a:pt x="2246" y="1437"/>
                    <a:pt x="2251" y="1429"/>
                  </a:cubicBezTo>
                  <a:cubicBezTo>
                    <a:pt x="2255" y="1420"/>
                    <a:pt x="2274" y="1423"/>
                    <a:pt x="2274" y="1405"/>
                  </a:cubicBezTo>
                  <a:cubicBezTo>
                    <a:pt x="2275" y="1388"/>
                    <a:pt x="2263" y="1388"/>
                    <a:pt x="2264" y="1381"/>
                  </a:cubicBezTo>
                  <a:cubicBezTo>
                    <a:pt x="2264" y="1373"/>
                    <a:pt x="2275" y="1370"/>
                    <a:pt x="2275" y="1370"/>
                  </a:cubicBezTo>
                  <a:cubicBezTo>
                    <a:pt x="2276" y="1344"/>
                    <a:pt x="2276" y="1344"/>
                    <a:pt x="2276" y="1344"/>
                  </a:cubicBezTo>
                  <a:cubicBezTo>
                    <a:pt x="2276" y="1344"/>
                    <a:pt x="2303" y="1336"/>
                    <a:pt x="2310" y="1320"/>
                  </a:cubicBezTo>
                  <a:cubicBezTo>
                    <a:pt x="2317" y="1304"/>
                    <a:pt x="2300" y="1303"/>
                    <a:pt x="2300" y="1303"/>
                  </a:cubicBezTo>
                  <a:cubicBezTo>
                    <a:pt x="2300" y="1303"/>
                    <a:pt x="2332" y="1298"/>
                    <a:pt x="2332" y="1289"/>
                  </a:cubicBezTo>
                  <a:cubicBezTo>
                    <a:pt x="2333" y="1280"/>
                    <a:pt x="2314" y="1275"/>
                    <a:pt x="2314" y="1275"/>
                  </a:cubicBezTo>
                  <a:cubicBezTo>
                    <a:pt x="2314" y="1275"/>
                    <a:pt x="2352" y="1241"/>
                    <a:pt x="2335" y="1231"/>
                  </a:cubicBezTo>
                  <a:cubicBezTo>
                    <a:pt x="2318" y="1222"/>
                    <a:pt x="2238" y="1244"/>
                    <a:pt x="2238" y="1244"/>
                  </a:cubicBezTo>
                  <a:cubicBezTo>
                    <a:pt x="2228" y="1233"/>
                    <a:pt x="2228" y="1233"/>
                    <a:pt x="2228" y="1233"/>
                  </a:cubicBezTo>
                  <a:cubicBezTo>
                    <a:pt x="2253" y="1232"/>
                    <a:pt x="2253" y="1232"/>
                    <a:pt x="2253" y="1232"/>
                  </a:cubicBezTo>
                  <a:cubicBezTo>
                    <a:pt x="2253" y="1232"/>
                    <a:pt x="2253" y="1217"/>
                    <a:pt x="2263" y="1213"/>
                  </a:cubicBezTo>
                  <a:cubicBezTo>
                    <a:pt x="2273" y="1209"/>
                    <a:pt x="2292" y="1207"/>
                    <a:pt x="2292" y="1207"/>
                  </a:cubicBezTo>
                  <a:cubicBezTo>
                    <a:pt x="2292" y="1207"/>
                    <a:pt x="2279" y="1183"/>
                    <a:pt x="2275" y="1182"/>
                  </a:cubicBezTo>
                  <a:cubicBezTo>
                    <a:pt x="2271" y="1181"/>
                    <a:pt x="2248" y="1175"/>
                    <a:pt x="2248" y="1175"/>
                  </a:cubicBezTo>
                  <a:cubicBezTo>
                    <a:pt x="2240" y="1164"/>
                    <a:pt x="2240" y="1164"/>
                    <a:pt x="2240" y="1164"/>
                  </a:cubicBezTo>
                  <a:cubicBezTo>
                    <a:pt x="2231" y="1165"/>
                    <a:pt x="2231" y="1165"/>
                    <a:pt x="2231" y="1165"/>
                  </a:cubicBezTo>
                  <a:cubicBezTo>
                    <a:pt x="2231" y="1165"/>
                    <a:pt x="2222" y="1153"/>
                    <a:pt x="2215" y="1152"/>
                  </a:cubicBezTo>
                  <a:cubicBezTo>
                    <a:pt x="2208" y="1151"/>
                    <a:pt x="2190" y="1157"/>
                    <a:pt x="2190" y="1157"/>
                  </a:cubicBezTo>
                  <a:cubicBezTo>
                    <a:pt x="2167" y="1126"/>
                    <a:pt x="2167" y="1126"/>
                    <a:pt x="2167" y="1126"/>
                  </a:cubicBezTo>
                  <a:cubicBezTo>
                    <a:pt x="2167" y="1126"/>
                    <a:pt x="2188" y="1147"/>
                    <a:pt x="2194" y="1145"/>
                  </a:cubicBezTo>
                  <a:cubicBezTo>
                    <a:pt x="2200" y="1143"/>
                    <a:pt x="2207" y="1139"/>
                    <a:pt x="2207" y="1139"/>
                  </a:cubicBezTo>
                  <a:cubicBezTo>
                    <a:pt x="2226" y="1144"/>
                    <a:pt x="2226" y="1144"/>
                    <a:pt x="2226" y="1144"/>
                  </a:cubicBezTo>
                  <a:cubicBezTo>
                    <a:pt x="2236" y="1155"/>
                    <a:pt x="2236" y="1155"/>
                    <a:pt x="2236" y="1155"/>
                  </a:cubicBezTo>
                  <a:cubicBezTo>
                    <a:pt x="2245" y="1151"/>
                    <a:pt x="2245" y="1151"/>
                    <a:pt x="2245" y="1151"/>
                  </a:cubicBezTo>
                  <a:cubicBezTo>
                    <a:pt x="2276" y="1161"/>
                    <a:pt x="2276" y="1161"/>
                    <a:pt x="2276" y="1161"/>
                  </a:cubicBezTo>
                  <a:cubicBezTo>
                    <a:pt x="2263" y="1144"/>
                    <a:pt x="2263" y="1144"/>
                    <a:pt x="2263" y="1144"/>
                  </a:cubicBezTo>
                  <a:cubicBezTo>
                    <a:pt x="2252" y="1142"/>
                    <a:pt x="2252" y="1142"/>
                    <a:pt x="2252" y="1142"/>
                  </a:cubicBezTo>
                  <a:cubicBezTo>
                    <a:pt x="2252" y="1142"/>
                    <a:pt x="2251" y="1120"/>
                    <a:pt x="2243" y="1119"/>
                  </a:cubicBezTo>
                  <a:cubicBezTo>
                    <a:pt x="2235" y="1118"/>
                    <a:pt x="2223" y="1115"/>
                    <a:pt x="2218" y="1111"/>
                  </a:cubicBezTo>
                  <a:cubicBezTo>
                    <a:pt x="2213" y="1107"/>
                    <a:pt x="2211" y="1088"/>
                    <a:pt x="2211" y="1088"/>
                  </a:cubicBezTo>
                  <a:cubicBezTo>
                    <a:pt x="2157" y="1022"/>
                    <a:pt x="2157" y="1022"/>
                    <a:pt x="2157" y="1022"/>
                  </a:cubicBezTo>
                  <a:cubicBezTo>
                    <a:pt x="2135" y="1016"/>
                    <a:pt x="2135" y="1016"/>
                    <a:pt x="2135" y="1016"/>
                  </a:cubicBezTo>
                  <a:cubicBezTo>
                    <a:pt x="2112" y="998"/>
                    <a:pt x="2112" y="998"/>
                    <a:pt x="2112" y="998"/>
                  </a:cubicBezTo>
                  <a:cubicBezTo>
                    <a:pt x="2097" y="1000"/>
                    <a:pt x="2097" y="1000"/>
                    <a:pt x="2097" y="1000"/>
                  </a:cubicBezTo>
                  <a:cubicBezTo>
                    <a:pt x="2097" y="1000"/>
                    <a:pt x="2084" y="975"/>
                    <a:pt x="2090" y="971"/>
                  </a:cubicBezTo>
                  <a:cubicBezTo>
                    <a:pt x="2096" y="967"/>
                    <a:pt x="2114" y="955"/>
                    <a:pt x="2114" y="946"/>
                  </a:cubicBezTo>
                  <a:cubicBezTo>
                    <a:pt x="2114" y="937"/>
                    <a:pt x="2107" y="919"/>
                    <a:pt x="2107" y="919"/>
                  </a:cubicBezTo>
                  <a:cubicBezTo>
                    <a:pt x="2107" y="919"/>
                    <a:pt x="2124" y="936"/>
                    <a:pt x="2132" y="930"/>
                  </a:cubicBezTo>
                  <a:cubicBezTo>
                    <a:pt x="2140" y="924"/>
                    <a:pt x="2131" y="897"/>
                    <a:pt x="2131" y="897"/>
                  </a:cubicBezTo>
                  <a:cubicBezTo>
                    <a:pt x="2146" y="898"/>
                    <a:pt x="2146" y="898"/>
                    <a:pt x="2146" y="898"/>
                  </a:cubicBezTo>
                  <a:cubicBezTo>
                    <a:pt x="2171" y="879"/>
                    <a:pt x="2171" y="879"/>
                    <a:pt x="2171" y="879"/>
                  </a:cubicBezTo>
                  <a:cubicBezTo>
                    <a:pt x="2171" y="879"/>
                    <a:pt x="2191" y="885"/>
                    <a:pt x="2196" y="884"/>
                  </a:cubicBezTo>
                  <a:cubicBezTo>
                    <a:pt x="2201" y="883"/>
                    <a:pt x="2192" y="869"/>
                    <a:pt x="2192" y="869"/>
                  </a:cubicBezTo>
                  <a:cubicBezTo>
                    <a:pt x="2196" y="853"/>
                    <a:pt x="2196" y="853"/>
                    <a:pt x="2196" y="853"/>
                  </a:cubicBezTo>
                  <a:cubicBezTo>
                    <a:pt x="2174" y="853"/>
                    <a:pt x="2174" y="853"/>
                    <a:pt x="2174" y="853"/>
                  </a:cubicBezTo>
                  <a:cubicBezTo>
                    <a:pt x="2166" y="846"/>
                    <a:pt x="2166" y="846"/>
                    <a:pt x="2166" y="846"/>
                  </a:cubicBezTo>
                  <a:cubicBezTo>
                    <a:pt x="2161" y="854"/>
                    <a:pt x="2161" y="854"/>
                    <a:pt x="2161" y="854"/>
                  </a:cubicBezTo>
                  <a:cubicBezTo>
                    <a:pt x="2140" y="851"/>
                    <a:pt x="2140" y="851"/>
                    <a:pt x="2140" y="851"/>
                  </a:cubicBezTo>
                  <a:cubicBezTo>
                    <a:pt x="2140" y="851"/>
                    <a:pt x="2124" y="833"/>
                    <a:pt x="2111" y="833"/>
                  </a:cubicBezTo>
                  <a:cubicBezTo>
                    <a:pt x="2098" y="833"/>
                    <a:pt x="2080" y="856"/>
                    <a:pt x="2079" y="861"/>
                  </a:cubicBezTo>
                  <a:cubicBezTo>
                    <a:pt x="2078" y="866"/>
                    <a:pt x="2074" y="875"/>
                    <a:pt x="2064" y="873"/>
                  </a:cubicBezTo>
                  <a:cubicBezTo>
                    <a:pt x="2054" y="871"/>
                    <a:pt x="2032" y="865"/>
                    <a:pt x="2030" y="851"/>
                  </a:cubicBezTo>
                  <a:cubicBezTo>
                    <a:pt x="2028" y="837"/>
                    <a:pt x="2020" y="820"/>
                    <a:pt x="2014" y="816"/>
                  </a:cubicBezTo>
                  <a:cubicBezTo>
                    <a:pt x="2008" y="812"/>
                    <a:pt x="2004" y="819"/>
                    <a:pt x="2004" y="819"/>
                  </a:cubicBezTo>
                  <a:cubicBezTo>
                    <a:pt x="2004" y="828"/>
                    <a:pt x="2004" y="828"/>
                    <a:pt x="2004" y="828"/>
                  </a:cubicBezTo>
                  <a:cubicBezTo>
                    <a:pt x="1996" y="816"/>
                    <a:pt x="1996" y="816"/>
                    <a:pt x="1996" y="816"/>
                  </a:cubicBezTo>
                  <a:cubicBezTo>
                    <a:pt x="1996" y="816"/>
                    <a:pt x="1968" y="819"/>
                    <a:pt x="1959" y="810"/>
                  </a:cubicBezTo>
                  <a:cubicBezTo>
                    <a:pt x="1950" y="801"/>
                    <a:pt x="1939" y="782"/>
                    <a:pt x="1942" y="776"/>
                  </a:cubicBezTo>
                  <a:cubicBezTo>
                    <a:pt x="1945" y="770"/>
                    <a:pt x="1944" y="760"/>
                    <a:pt x="1944" y="760"/>
                  </a:cubicBezTo>
                  <a:cubicBezTo>
                    <a:pt x="1955" y="759"/>
                    <a:pt x="1955" y="759"/>
                    <a:pt x="1955" y="759"/>
                  </a:cubicBezTo>
                  <a:cubicBezTo>
                    <a:pt x="1955" y="759"/>
                    <a:pt x="1961" y="768"/>
                    <a:pt x="1965" y="767"/>
                  </a:cubicBezTo>
                  <a:cubicBezTo>
                    <a:pt x="1969" y="766"/>
                    <a:pt x="1975" y="758"/>
                    <a:pt x="1975" y="758"/>
                  </a:cubicBezTo>
                  <a:cubicBezTo>
                    <a:pt x="1975" y="758"/>
                    <a:pt x="1988" y="766"/>
                    <a:pt x="1997" y="758"/>
                  </a:cubicBezTo>
                  <a:cubicBezTo>
                    <a:pt x="2006" y="750"/>
                    <a:pt x="1998" y="742"/>
                    <a:pt x="1998" y="742"/>
                  </a:cubicBezTo>
                  <a:cubicBezTo>
                    <a:pt x="1998" y="742"/>
                    <a:pt x="1997" y="718"/>
                    <a:pt x="2003" y="714"/>
                  </a:cubicBezTo>
                  <a:cubicBezTo>
                    <a:pt x="2009" y="710"/>
                    <a:pt x="2028" y="718"/>
                    <a:pt x="2032" y="707"/>
                  </a:cubicBezTo>
                  <a:cubicBezTo>
                    <a:pt x="2036" y="696"/>
                    <a:pt x="2037" y="683"/>
                    <a:pt x="2037" y="683"/>
                  </a:cubicBezTo>
                  <a:cubicBezTo>
                    <a:pt x="2049" y="676"/>
                    <a:pt x="2049" y="676"/>
                    <a:pt x="2049" y="676"/>
                  </a:cubicBezTo>
                  <a:cubicBezTo>
                    <a:pt x="2043" y="668"/>
                    <a:pt x="2043" y="668"/>
                    <a:pt x="2043" y="668"/>
                  </a:cubicBezTo>
                  <a:cubicBezTo>
                    <a:pt x="2068" y="675"/>
                    <a:pt x="2068" y="675"/>
                    <a:pt x="2068" y="675"/>
                  </a:cubicBezTo>
                  <a:cubicBezTo>
                    <a:pt x="2079" y="665"/>
                    <a:pt x="2079" y="665"/>
                    <a:pt x="2079" y="665"/>
                  </a:cubicBezTo>
                  <a:cubicBezTo>
                    <a:pt x="2079" y="665"/>
                    <a:pt x="2110" y="688"/>
                    <a:pt x="2108" y="702"/>
                  </a:cubicBezTo>
                  <a:cubicBezTo>
                    <a:pt x="2106" y="716"/>
                    <a:pt x="2088" y="719"/>
                    <a:pt x="2087" y="728"/>
                  </a:cubicBezTo>
                  <a:cubicBezTo>
                    <a:pt x="2086" y="737"/>
                    <a:pt x="2091" y="752"/>
                    <a:pt x="2098" y="752"/>
                  </a:cubicBezTo>
                  <a:cubicBezTo>
                    <a:pt x="2105" y="752"/>
                    <a:pt x="2114" y="749"/>
                    <a:pt x="2114" y="749"/>
                  </a:cubicBezTo>
                  <a:cubicBezTo>
                    <a:pt x="2109" y="767"/>
                    <a:pt x="2109" y="767"/>
                    <a:pt x="2109" y="767"/>
                  </a:cubicBezTo>
                  <a:cubicBezTo>
                    <a:pt x="2109" y="767"/>
                    <a:pt x="2090" y="784"/>
                    <a:pt x="2099" y="786"/>
                  </a:cubicBezTo>
                  <a:cubicBezTo>
                    <a:pt x="2108" y="788"/>
                    <a:pt x="2122" y="774"/>
                    <a:pt x="2122" y="774"/>
                  </a:cubicBezTo>
                  <a:cubicBezTo>
                    <a:pt x="2122" y="774"/>
                    <a:pt x="2126" y="775"/>
                    <a:pt x="2131" y="770"/>
                  </a:cubicBezTo>
                  <a:cubicBezTo>
                    <a:pt x="2136" y="765"/>
                    <a:pt x="2135" y="750"/>
                    <a:pt x="2135" y="750"/>
                  </a:cubicBezTo>
                  <a:cubicBezTo>
                    <a:pt x="2135" y="750"/>
                    <a:pt x="2176" y="729"/>
                    <a:pt x="2180" y="726"/>
                  </a:cubicBezTo>
                  <a:cubicBezTo>
                    <a:pt x="2184" y="723"/>
                    <a:pt x="2205" y="725"/>
                    <a:pt x="2205" y="725"/>
                  </a:cubicBezTo>
                  <a:cubicBezTo>
                    <a:pt x="2212" y="714"/>
                    <a:pt x="2212" y="714"/>
                    <a:pt x="2212" y="714"/>
                  </a:cubicBezTo>
                  <a:cubicBezTo>
                    <a:pt x="2210" y="712"/>
                    <a:pt x="2208" y="706"/>
                    <a:pt x="2218" y="698"/>
                  </a:cubicBezTo>
                  <a:cubicBezTo>
                    <a:pt x="2230" y="688"/>
                    <a:pt x="2237" y="687"/>
                    <a:pt x="2252" y="675"/>
                  </a:cubicBezTo>
                  <a:cubicBezTo>
                    <a:pt x="2267" y="663"/>
                    <a:pt x="2262" y="625"/>
                    <a:pt x="2266" y="623"/>
                  </a:cubicBezTo>
                  <a:cubicBezTo>
                    <a:pt x="2270" y="621"/>
                    <a:pt x="2285" y="632"/>
                    <a:pt x="2292" y="637"/>
                  </a:cubicBezTo>
                  <a:cubicBezTo>
                    <a:pt x="2299" y="642"/>
                    <a:pt x="2339" y="641"/>
                    <a:pt x="2339" y="641"/>
                  </a:cubicBezTo>
                  <a:cubicBezTo>
                    <a:pt x="2340" y="631"/>
                    <a:pt x="2340" y="631"/>
                    <a:pt x="2340" y="631"/>
                  </a:cubicBezTo>
                  <a:cubicBezTo>
                    <a:pt x="2340" y="631"/>
                    <a:pt x="2312" y="618"/>
                    <a:pt x="2318" y="610"/>
                  </a:cubicBezTo>
                  <a:cubicBezTo>
                    <a:pt x="2324" y="602"/>
                    <a:pt x="2348" y="618"/>
                    <a:pt x="2358" y="609"/>
                  </a:cubicBezTo>
                  <a:cubicBezTo>
                    <a:pt x="2368" y="600"/>
                    <a:pt x="2358" y="588"/>
                    <a:pt x="2358" y="588"/>
                  </a:cubicBezTo>
                  <a:cubicBezTo>
                    <a:pt x="2358" y="588"/>
                    <a:pt x="2374" y="592"/>
                    <a:pt x="2376" y="587"/>
                  </a:cubicBezTo>
                  <a:cubicBezTo>
                    <a:pt x="2378" y="582"/>
                    <a:pt x="2365" y="560"/>
                    <a:pt x="2365" y="560"/>
                  </a:cubicBezTo>
                  <a:cubicBezTo>
                    <a:pt x="2387" y="560"/>
                    <a:pt x="2387" y="560"/>
                    <a:pt x="2387" y="560"/>
                  </a:cubicBezTo>
                  <a:cubicBezTo>
                    <a:pt x="2397" y="577"/>
                    <a:pt x="2397" y="577"/>
                    <a:pt x="2397" y="577"/>
                  </a:cubicBezTo>
                  <a:cubicBezTo>
                    <a:pt x="2404" y="559"/>
                    <a:pt x="2404" y="559"/>
                    <a:pt x="2404" y="559"/>
                  </a:cubicBezTo>
                  <a:cubicBezTo>
                    <a:pt x="2421" y="563"/>
                    <a:pt x="2421" y="563"/>
                    <a:pt x="2421" y="563"/>
                  </a:cubicBezTo>
                  <a:cubicBezTo>
                    <a:pt x="2420" y="540"/>
                    <a:pt x="2420" y="540"/>
                    <a:pt x="2420" y="540"/>
                  </a:cubicBezTo>
                  <a:cubicBezTo>
                    <a:pt x="2420" y="540"/>
                    <a:pt x="2409" y="529"/>
                    <a:pt x="2407" y="523"/>
                  </a:cubicBezTo>
                  <a:cubicBezTo>
                    <a:pt x="2405" y="517"/>
                    <a:pt x="2401" y="498"/>
                    <a:pt x="2387" y="485"/>
                  </a:cubicBezTo>
                  <a:cubicBezTo>
                    <a:pt x="2373" y="472"/>
                    <a:pt x="2358" y="471"/>
                    <a:pt x="2361" y="461"/>
                  </a:cubicBezTo>
                  <a:cubicBezTo>
                    <a:pt x="2364" y="451"/>
                    <a:pt x="2377" y="460"/>
                    <a:pt x="2379" y="455"/>
                  </a:cubicBezTo>
                  <a:cubicBezTo>
                    <a:pt x="2381" y="450"/>
                    <a:pt x="2369" y="444"/>
                    <a:pt x="2380" y="439"/>
                  </a:cubicBezTo>
                  <a:cubicBezTo>
                    <a:pt x="2391" y="434"/>
                    <a:pt x="2427" y="457"/>
                    <a:pt x="2434" y="451"/>
                  </a:cubicBezTo>
                  <a:cubicBezTo>
                    <a:pt x="2441" y="445"/>
                    <a:pt x="2439" y="444"/>
                    <a:pt x="2434" y="432"/>
                  </a:cubicBezTo>
                  <a:cubicBezTo>
                    <a:pt x="2429" y="420"/>
                    <a:pt x="2441" y="416"/>
                    <a:pt x="2441" y="416"/>
                  </a:cubicBezTo>
                  <a:close/>
                </a:path>
              </a:pathLst>
            </a:custGeom>
            <a:solidFill>
              <a:schemeClr val="accent2">
                <a:lumMod val="25000"/>
                <a:lumOff val="7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532" name="Freeform 155"/>
            <p:cNvSpPr>
              <a:spLocks/>
            </p:cNvSpPr>
            <p:nvPr/>
          </p:nvSpPr>
          <p:spPr bwMode="auto">
            <a:xfrm>
              <a:off x="5128023" y="2938463"/>
              <a:ext cx="92869" cy="83344"/>
            </a:xfrm>
            <a:custGeom>
              <a:avLst/>
              <a:gdLst>
                <a:gd name="T0" fmla="*/ 2147483647 w 224"/>
                <a:gd name="T1" fmla="*/ 2147483647 h 215"/>
                <a:gd name="T2" fmla="*/ 2147483647 w 224"/>
                <a:gd name="T3" fmla="*/ 2147483647 h 215"/>
                <a:gd name="T4" fmla="*/ 2147483647 w 224"/>
                <a:gd name="T5" fmla="*/ 2147483647 h 215"/>
                <a:gd name="T6" fmla="*/ 2147483647 w 224"/>
                <a:gd name="T7" fmla="*/ 2147483647 h 215"/>
                <a:gd name="T8" fmla="*/ 2147483647 w 224"/>
                <a:gd name="T9" fmla="*/ 2147483647 h 215"/>
                <a:gd name="T10" fmla="*/ 2147483647 w 224"/>
                <a:gd name="T11" fmla="*/ 2147483647 h 215"/>
                <a:gd name="T12" fmla="*/ 2147483647 w 224"/>
                <a:gd name="T13" fmla="*/ 2147483647 h 215"/>
                <a:gd name="T14" fmla="*/ 2147483647 w 224"/>
                <a:gd name="T15" fmla="*/ 2147483647 h 215"/>
                <a:gd name="T16" fmla="*/ 2147483647 w 224"/>
                <a:gd name="T17" fmla="*/ 2147483647 h 215"/>
                <a:gd name="T18" fmla="*/ 2147483647 w 224"/>
                <a:gd name="T19" fmla="*/ 2147483647 h 215"/>
                <a:gd name="T20" fmla="*/ 2147483647 w 224"/>
                <a:gd name="T21" fmla="*/ 2147483647 h 215"/>
                <a:gd name="T22" fmla="*/ 2147483647 w 224"/>
                <a:gd name="T23" fmla="*/ 2147483647 h 215"/>
                <a:gd name="T24" fmla="*/ 2147483647 w 224"/>
                <a:gd name="T25" fmla="*/ 2147483647 h 215"/>
                <a:gd name="T26" fmla="*/ 2147483647 w 224"/>
                <a:gd name="T27" fmla="*/ 2147483647 h 215"/>
                <a:gd name="T28" fmla="*/ 2147483647 w 224"/>
                <a:gd name="T29" fmla="*/ 2147483647 h 215"/>
                <a:gd name="T30" fmla="*/ 2147483647 w 224"/>
                <a:gd name="T31" fmla="*/ 2147483647 h 215"/>
                <a:gd name="T32" fmla="*/ 2147483647 w 224"/>
                <a:gd name="T33" fmla="*/ 2147483647 h 215"/>
                <a:gd name="T34" fmla="*/ 2147483647 w 224"/>
                <a:gd name="T35" fmla="*/ 2147483647 h 215"/>
                <a:gd name="T36" fmla="*/ 2147483647 w 224"/>
                <a:gd name="T37" fmla="*/ 2147483647 h 215"/>
                <a:gd name="T38" fmla="*/ 2147483647 w 224"/>
                <a:gd name="T39" fmla="*/ 2147483647 h 215"/>
                <a:gd name="T40" fmla="*/ 2147483647 w 224"/>
                <a:gd name="T41" fmla="*/ 2147483647 h 21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24"/>
                <a:gd name="T64" fmla="*/ 0 h 215"/>
                <a:gd name="T65" fmla="*/ 224 w 224"/>
                <a:gd name="T66" fmla="*/ 215 h 21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24" h="215">
                  <a:moveTo>
                    <a:pt x="198" y="84"/>
                  </a:moveTo>
                  <a:cubicBezTo>
                    <a:pt x="202" y="84"/>
                    <a:pt x="208" y="97"/>
                    <a:pt x="208" y="97"/>
                  </a:cubicBezTo>
                  <a:cubicBezTo>
                    <a:pt x="224" y="91"/>
                    <a:pt x="224" y="91"/>
                    <a:pt x="224" y="91"/>
                  </a:cubicBezTo>
                  <a:cubicBezTo>
                    <a:pt x="219" y="78"/>
                    <a:pt x="212" y="63"/>
                    <a:pt x="214" y="51"/>
                  </a:cubicBezTo>
                  <a:cubicBezTo>
                    <a:pt x="217" y="34"/>
                    <a:pt x="222" y="6"/>
                    <a:pt x="215" y="3"/>
                  </a:cubicBezTo>
                  <a:cubicBezTo>
                    <a:pt x="207" y="0"/>
                    <a:pt x="186" y="51"/>
                    <a:pt x="186" y="51"/>
                  </a:cubicBezTo>
                  <a:cubicBezTo>
                    <a:pt x="186" y="51"/>
                    <a:pt x="172" y="53"/>
                    <a:pt x="166" y="61"/>
                  </a:cubicBezTo>
                  <a:cubicBezTo>
                    <a:pt x="161" y="70"/>
                    <a:pt x="131" y="102"/>
                    <a:pt x="131" y="102"/>
                  </a:cubicBezTo>
                  <a:cubicBezTo>
                    <a:pt x="131" y="102"/>
                    <a:pt x="131" y="130"/>
                    <a:pt x="122" y="131"/>
                  </a:cubicBezTo>
                  <a:cubicBezTo>
                    <a:pt x="113" y="132"/>
                    <a:pt x="69" y="127"/>
                    <a:pt x="62" y="127"/>
                  </a:cubicBezTo>
                  <a:cubicBezTo>
                    <a:pt x="56" y="127"/>
                    <a:pt x="25" y="144"/>
                    <a:pt x="16" y="140"/>
                  </a:cubicBezTo>
                  <a:cubicBezTo>
                    <a:pt x="11" y="138"/>
                    <a:pt x="5" y="132"/>
                    <a:pt x="1" y="127"/>
                  </a:cubicBezTo>
                  <a:cubicBezTo>
                    <a:pt x="0" y="132"/>
                    <a:pt x="0" y="140"/>
                    <a:pt x="5" y="145"/>
                  </a:cubicBezTo>
                  <a:cubicBezTo>
                    <a:pt x="12" y="152"/>
                    <a:pt x="49" y="200"/>
                    <a:pt x="52" y="200"/>
                  </a:cubicBezTo>
                  <a:cubicBezTo>
                    <a:pt x="54" y="200"/>
                    <a:pt x="143" y="211"/>
                    <a:pt x="177" y="215"/>
                  </a:cubicBezTo>
                  <a:cubicBezTo>
                    <a:pt x="173" y="207"/>
                    <a:pt x="168" y="196"/>
                    <a:pt x="168" y="192"/>
                  </a:cubicBezTo>
                  <a:cubicBezTo>
                    <a:pt x="168" y="186"/>
                    <a:pt x="181" y="163"/>
                    <a:pt x="181" y="163"/>
                  </a:cubicBezTo>
                  <a:cubicBezTo>
                    <a:pt x="181" y="163"/>
                    <a:pt x="187" y="143"/>
                    <a:pt x="189" y="136"/>
                  </a:cubicBezTo>
                  <a:cubicBezTo>
                    <a:pt x="191" y="129"/>
                    <a:pt x="197" y="137"/>
                    <a:pt x="201" y="135"/>
                  </a:cubicBezTo>
                  <a:cubicBezTo>
                    <a:pt x="205" y="133"/>
                    <a:pt x="195" y="122"/>
                    <a:pt x="191" y="118"/>
                  </a:cubicBezTo>
                  <a:cubicBezTo>
                    <a:pt x="187" y="114"/>
                    <a:pt x="194" y="84"/>
                    <a:pt x="198" y="84"/>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533" name="Freeform 156"/>
            <p:cNvSpPr>
              <a:spLocks/>
            </p:cNvSpPr>
            <p:nvPr/>
          </p:nvSpPr>
          <p:spPr bwMode="auto">
            <a:xfrm>
              <a:off x="5143500" y="2970610"/>
              <a:ext cx="153591" cy="173831"/>
            </a:xfrm>
            <a:custGeom>
              <a:avLst/>
              <a:gdLst>
                <a:gd name="T0" fmla="*/ 2147483647 w 364"/>
                <a:gd name="T1" fmla="*/ 2147483647 h 445"/>
                <a:gd name="T2" fmla="*/ 2147483647 w 364"/>
                <a:gd name="T3" fmla="*/ 2147483647 h 445"/>
                <a:gd name="T4" fmla="*/ 2147483647 w 364"/>
                <a:gd name="T5" fmla="*/ 2147483647 h 445"/>
                <a:gd name="T6" fmla="*/ 2147483647 w 364"/>
                <a:gd name="T7" fmla="*/ 2147483647 h 445"/>
                <a:gd name="T8" fmla="*/ 2147483647 w 364"/>
                <a:gd name="T9" fmla="*/ 2147483647 h 445"/>
                <a:gd name="T10" fmla="*/ 2147483647 w 364"/>
                <a:gd name="T11" fmla="*/ 2147483647 h 445"/>
                <a:gd name="T12" fmla="*/ 2147483647 w 364"/>
                <a:gd name="T13" fmla="*/ 2147483647 h 445"/>
                <a:gd name="T14" fmla="*/ 2147483647 w 364"/>
                <a:gd name="T15" fmla="*/ 2147483647 h 445"/>
                <a:gd name="T16" fmla="*/ 2147483647 w 364"/>
                <a:gd name="T17" fmla="*/ 2147483647 h 445"/>
                <a:gd name="T18" fmla="*/ 2147483647 w 364"/>
                <a:gd name="T19" fmla="*/ 2147483647 h 445"/>
                <a:gd name="T20" fmla="*/ 2147483647 w 364"/>
                <a:gd name="T21" fmla="*/ 2147483647 h 445"/>
                <a:gd name="T22" fmla="*/ 2147483647 w 364"/>
                <a:gd name="T23" fmla="*/ 2147483647 h 445"/>
                <a:gd name="T24" fmla="*/ 2147483647 w 364"/>
                <a:gd name="T25" fmla="*/ 2147483647 h 445"/>
                <a:gd name="T26" fmla="*/ 2147483647 w 364"/>
                <a:gd name="T27" fmla="*/ 2147483647 h 445"/>
                <a:gd name="T28" fmla="*/ 2147483647 w 364"/>
                <a:gd name="T29" fmla="*/ 2147483647 h 445"/>
                <a:gd name="T30" fmla="*/ 2147483647 w 364"/>
                <a:gd name="T31" fmla="*/ 0 h 445"/>
                <a:gd name="T32" fmla="*/ 2147483647 w 364"/>
                <a:gd name="T33" fmla="*/ 2147483647 h 445"/>
                <a:gd name="T34" fmla="*/ 2147483647 w 364"/>
                <a:gd name="T35" fmla="*/ 2147483647 h 445"/>
                <a:gd name="T36" fmla="*/ 2147483647 w 364"/>
                <a:gd name="T37" fmla="*/ 2147483647 h 445"/>
                <a:gd name="T38" fmla="*/ 2147483647 w 364"/>
                <a:gd name="T39" fmla="*/ 2147483647 h 445"/>
                <a:gd name="T40" fmla="*/ 2147483647 w 364"/>
                <a:gd name="T41" fmla="*/ 2147483647 h 445"/>
                <a:gd name="T42" fmla="*/ 2147483647 w 364"/>
                <a:gd name="T43" fmla="*/ 2147483647 h 445"/>
                <a:gd name="T44" fmla="*/ 2147483647 w 364"/>
                <a:gd name="T45" fmla="*/ 2147483647 h 445"/>
                <a:gd name="T46" fmla="*/ 2147483647 w 364"/>
                <a:gd name="T47" fmla="*/ 2147483647 h 445"/>
                <a:gd name="T48" fmla="*/ 0 w 364"/>
                <a:gd name="T49" fmla="*/ 2147483647 h 445"/>
                <a:gd name="T50" fmla="*/ 2147483647 w 364"/>
                <a:gd name="T51" fmla="*/ 2147483647 h 445"/>
                <a:gd name="T52" fmla="*/ 2147483647 w 364"/>
                <a:gd name="T53" fmla="*/ 2147483647 h 445"/>
                <a:gd name="T54" fmla="*/ 2147483647 w 364"/>
                <a:gd name="T55" fmla="*/ 2147483647 h 445"/>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364"/>
                <a:gd name="T85" fmla="*/ 0 h 445"/>
                <a:gd name="T86" fmla="*/ 364 w 364"/>
                <a:gd name="T87" fmla="*/ 445 h 445"/>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364" h="445">
                  <a:moveTo>
                    <a:pt x="169" y="375"/>
                  </a:moveTo>
                  <a:cubicBezTo>
                    <a:pt x="169" y="375"/>
                    <a:pt x="211" y="369"/>
                    <a:pt x="220" y="358"/>
                  </a:cubicBezTo>
                  <a:cubicBezTo>
                    <a:pt x="228" y="348"/>
                    <a:pt x="228" y="330"/>
                    <a:pt x="228" y="330"/>
                  </a:cubicBezTo>
                  <a:cubicBezTo>
                    <a:pt x="228" y="330"/>
                    <a:pt x="260" y="319"/>
                    <a:pt x="269" y="304"/>
                  </a:cubicBezTo>
                  <a:cubicBezTo>
                    <a:pt x="279" y="288"/>
                    <a:pt x="274" y="250"/>
                    <a:pt x="283" y="249"/>
                  </a:cubicBezTo>
                  <a:cubicBezTo>
                    <a:pt x="292" y="248"/>
                    <a:pt x="302" y="260"/>
                    <a:pt x="312" y="249"/>
                  </a:cubicBezTo>
                  <a:cubicBezTo>
                    <a:pt x="323" y="238"/>
                    <a:pt x="318" y="218"/>
                    <a:pt x="318" y="218"/>
                  </a:cubicBezTo>
                  <a:cubicBezTo>
                    <a:pt x="355" y="184"/>
                    <a:pt x="355" y="184"/>
                    <a:pt x="355" y="184"/>
                  </a:cubicBezTo>
                  <a:cubicBezTo>
                    <a:pt x="355" y="184"/>
                    <a:pt x="364" y="144"/>
                    <a:pt x="359" y="134"/>
                  </a:cubicBezTo>
                  <a:cubicBezTo>
                    <a:pt x="355" y="124"/>
                    <a:pt x="339" y="127"/>
                    <a:pt x="339" y="127"/>
                  </a:cubicBezTo>
                  <a:cubicBezTo>
                    <a:pt x="339" y="127"/>
                    <a:pt x="317" y="87"/>
                    <a:pt x="302" y="74"/>
                  </a:cubicBezTo>
                  <a:cubicBezTo>
                    <a:pt x="287" y="61"/>
                    <a:pt x="237" y="52"/>
                    <a:pt x="237" y="52"/>
                  </a:cubicBezTo>
                  <a:cubicBezTo>
                    <a:pt x="237" y="52"/>
                    <a:pt x="194" y="38"/>
                    <a:pt x="191" y="23"/>
                  </a:cubicBezTo>
                  <a:cubicBezTo>
                    <a:pt x="190" y="18"/>
                    <a:pt x="187" y="13"/>
                    <a:pt x="184" y="7"/>
                  </a:cubicBezTo>
                  <a:cubicBezTo>
                    <a:pt x="168" y="13"/>
                    <a:pt x="168" y="13"/>
                    <a:pt x="168" y="13"/>
                  </a:cubicBezTo>
                  <a:cubicBezTo>
                    <a:pt x="168" y="13"/>
                    <a:pt x="162" y="0"/>
                    <a:pt x="158" y="0"/>
                  </a:cubicBezTo>
                  <a:cubicBezTo>
                    <a:pt x="154" y="0"/>
                    <a:pt x="147" y="30"/>
                    <a:pt x="151" y="34"/>
                  </a:cubicBezTo>
                  <a:cubicBezTo>
                    <a:pt x="155" y="38"/>
                    <a:pt x="165" y="49"/>
                    <a:pt x="161" y="51"/>
                  </a:cubicBezTo>
                  <a:cubicBezTo>
                    <a:pt x="157" y="53"/>
                    <a:pt x="151" y="45"/>
                    <a:pt x="149" y="52"/>
                  </a:cubicBezTo>
                  <a:cubicBezTo>
                    <a:pt x="147" y="59"/>
                    <a:pt x="141" y="79"/>
                    <a:pt x="141" y="79"/>
                  </a:cubicBezTo>
                  <a:cubicBezTo>
                    <a:pt x="141" y="79"/>
                    <a:pt x="128" y="102"/>
                    <a:pt x="128" y="108"/>
                  </a:cubicBezTo>
                  <a:cubicBezTo>
                    <a:pt x="128" y="114"/>
                    <a:pt x="141" y="138"/>
                    <a:pt x="141" y="142"/>
                  </a:cubicBezTo>
                  <a:cubicBezTo>
                    <a:pt x="141" y="146"/>
                    <a:pt x="159" y="161"/>
                    <a:pt x="159" y="161"/>
                  </a:cubicBezTo>
                  <a:cubicBezTo>
                    <a:pt x="133" y="276"/>
                    <a:pt x="133" y="276"/>
                    <a:pt x="133" y="276"/>
                  </a:cubicBezTo>
                  <a:cubicBezTo>
                    <a:pt x="0" y="325"/>
                    <a:pt x="0" y="325"/>
                    <a:pt x="0" y="325"/>
                  </a:cubicBezTo>
                  <a:cubicBezTo>
                    <a:pt x="54" y="445"/>
                    <a:pt x="54" y="445"/>
                    <a:pt x="54" y="445"/>
                  </a:cubicBezTo>
                  <a:cubicBezTo>
                    <a:pt x="81" y="434"/>
                    <a:pt x="159" y="415"/>
                    <a:pt x="162" y="410"/>
                  </a:cubicBezTo>
                  <a:cubicBezTo>
                    <a:pt x="167" y="404"/>
                    <a:pt x="169" y="375"/>
                    <a:pt x="169" y="375"/>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534" name="Freeform 157"/>
            <p:cNvSpPr>
              <a:spLocks/>
            </p:cNvSpPr>
            <p:nvPr/>
          </p:nvSpPr>
          <p:spPr bwMode="auto">
            <a:xfrm>
              <a:off x="5294710" y="2718197"/>
              <a:ext cx="294084" cy="276225"/>
            </a:xfrm>
            <a:custGeom>
              <a:avLst/>
              <a:gdLst>
                <a:gd name="T0" fmla="*/ 2147483647 w 701"/>
                <a:gd name="T1" fmla="*/ 2147483647 h 705"/>
                <a:gd name="T2" fmla="*/ 2147483647 w 701"/>
                <a:gd name="T3" fmla="*/ 2147483647 h 705"/>
                <a:gd name="T4" fmla="*/ 2147483647 w 701"/>
                <a:gd name="T5" fmla="*/ 0 h 705"/>
                <a:gd name="T6" fmla="*/ 2147483647 w 701"/>
                <a:gd name="T7" fmla="*/ 2147483647 h 705"/>
                <a:gd name="T8" fmla="*/ 2147483647 w 701"/>
                <a:gd name="T9" fmla="*/ 2147483647 h 705"/>
                <a:gd name="T10" fmla="*/ 2147483647 w 701"/>
                <a:gd name="T11" fmla="*/ 2147483647 h 705"/>
                <a:gd name="T12" fmla="*/ 2147483647 w 701"/>
                <a:gd name="T13" fmla="*/ 2147483647 h 705"/>
                <a:gd name="T14" fmla="*/ 2147483647 w 701"/>
                <a:gd name="T15" fmla="*/ 2147483647 h 705"/>
                <a:gd name="T16" fmla="*/ 2147483647 w 701"/>
                <a:gd name="T17" fmla="*/ 2147483647 h 705"/>
                <a:gd name="T18" fmla="*/ 2147483647 w 701"/>
                <a:gd name="T19" fmla="*/ 2147483647 h 705"/>
                <a:gd name="T20" fmla="*/ 2147483647 w 701"/>
                <a:gd name="T21" fmla="*/ 2147483647 h 705"/>
                <a:gd name="T22" fmla="*/ 2147483647 w 701"/>
                <a:gd name="T23" fmla="*/ 2147483647 h 705"/>
                <a:gd name="T24" fmla="*/ 2147483647 w 701"/>
                <a:gd name="T25" fmla="*/ 2147483647 h 705"/>
                <a:gd name="T26" fmla="*/ 2147483647 w 701"/>
                <a:gd name="T27" fmla="*/ 2147483647 h 705"/>
                <a:gd name="T28" fmla="*/ 2147483647 w 701"/>
                <a:gd name="T29" fmla="*/ 2147483647 h 705"/>
                <a:gd name="T30" fmla="*/ 2147483647 w 701"/>
                <a:gd name="T31" fmla="*/ 2147483647 h 705"/>
                <a:gd name="T32" fmla="*/ 2147483647 w 701"/>
                <a:gd name="T33" fmla="*/ 2147483647 h 705"/>
                <a:gd name="T34" fmla="*/ 0 w 701"/>
                <a:gd name="T35" fmla="*/ 2147483647 h 705"/>
                <a:gd name="T36" fmla="*/ 2147483647 w 701"/>
                <a:gd name="T37" fmla="*/ 2147483647 h 705"/>
                <a:gd name="T38" fmla="*/ 2147483647 w 701"/>
                <a:gd name="T39" fmla="*/ 2147483647 h 705"/>
                <a:gd name="T40" fmla="*/ 2147483647 w 701"/>
                <a:gd name="T41" fmla="*/ 2147483647 h 705"/>
                <a:gd name="T42" fmla="*/ 2147483647 w 701"/>
                <a:gd name="T43" fmla="*/ 2147483647 h 705"/>
                <a:gd name="T44" fmla="*/ 2147483647 w 701"/>
                <a:gd name="T45" fmla="*/ 2147483647 h 705"/>
                <a:gd name="T46" fmla="*/ 2147483647 w 701"/>
                <a:gd name="T47" fmla="*/ 2147483647 h 705"/>
                <a:gd name="T48" fmla="*/ 2147483647 w 701"/>
                <a:gd name="T49" fmla="*/ 2147483647 h 705"/>
                <a:gd name="T50" fmla="*/ 2147483647 w 701"/>
                <a:gd name="T51" fmla="*/ 2147483647 h 705"/>
                <a:gd name="T52" fmla="*/ 2147483647 w 701"/>
                <a:gd name="T53" fmla="*/ 2147483647 h 705"/>
                <a:gd name="T54" fmla="*/ 2147483647 w 701"/>
                <a:gd name="T55" fmla="*/ 2147483647 h 705"/>
                <a:gd name="T56" fmla="*/ 2147483647 w 701"/>
                <a:gd name="T57" fmla="*/ 2147483647 h 705"/>
                <a:gd name="T58" fmla="*/ 2147483647 w 701"/>
                <a:gd name="T59" fmla="*/ 2147483647 h 705"/>
                <a:gd name="T60" fmla="*/ 2147483647 w 701"/>
                <a:gd name="T61" fmla="*/ 2147483647 h 705"/>
                <a:gd name="T62" fmla="*/ 2147483647 w 701"/>
                <a:gd name="T63" fmla="*/ 2147483647 h 705"/>
                <a:gd name="T64" fmla="*/ 2147483647 w 701"/>
                <a:gd name="T65" fmla="*/ 2147483647 h 705"/>
                <a:gd name="T66" fmla="*/ 2147483647 w 701"/>
                <a:gd name="T67" fmla="*/ 2147483647 h 705"/>
                <a:gd name="T68" fmla="*/ 2147483647 w 701"/>
                <a:gd name="T69" fmla="*/ 2147483647 h 705"/>
                <a:gd name="T70" fmla="*/ 2147483647 w 701"/>
                <a:gd name="T71" fmla="*/ 2147483647 h 705"/>
                <a:gd name="T72" fmla="*/ 2147483647 w 701"/>
                <a:gd name="T73" fmla="*/ 2147483647 h 705"/>
                <a:gd name="T74" fmla="*/ 2147483647 w 701"/>
                <a:gd name="T75" fmla="*/ 2147483647 h 705"/>
                <a:gd name="T76" fmla="*/ 2147483647 w 701"/>
                <a:gd name="T77" fmla="*/ 2147483647 h 705"/>
                <a:gd name="T78" fmla="*/ 2147483647 w 701"/>
                <a:gd name="T79" fmla="*/ 2147483647 h 705"/>
                <a:gd name="T80" fmla="*/ 2147483647 w 701"/>
                <a:gd name="T81" fmla="*/ 2147483647 h 705"/>
                <a:gd name="T82" fmla="*/ 2147483647 w 701"/>
                <a:gd name="T83" fmla="*/ 2147483647 h 705"/>
                <a:gd name="T84" fmla="*/ 2147483647 w 701"/>
                <a:gd name="T85" fmla="*/ 2147483647 h 705"/>
                <a:gd name="T86" fmla="*/ 2147483647 w 701"/>
                <a:gd name="T87" fmla="*/ 2147483647 h 705"/>
                <a:gd name="T88" fmla="*/ 2147483647 w 701"/>
                <a:gd name="T89" fmla="*/ 2147483647 h 705"/>
                <a:gd name="T90" fmla="*/ 2147483647 w 701"/>
                <a:gd name="T91" fmla="*/ 2147483647 h 70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01"/>
                <a:gd name="T139" fmla="*/ 0 h 705"/>
                <a:gd name="T140" fmla="*/ 701 w 701"/>
                <a:gd name="T141" fmla="*/ 705 h 705"/>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01" h="705">
                  <a:moveTo>
                    <a:pt x="671" y="81"/>
                  </a:moveTo>
                  <a:cubicBezTo>
                    <a:pt x="652" y="80"/>
                    <a:pt x="647" y="60"/>
                    <a:pt x="647" y="60"/>
                  </a:cubicBezTo>
                  <a:cubicBezTo>
                    <a:pt x="639" y="64"/>
                    <a:pt x="639" y="64"/>
                    <a:pt x="639" y="64"/>
                  </a:cubicBezTo>
                  <a:cubicBezTo>
                    <a:pt x="618" y="56"/>
                    <a:pt x="618" y="56"/>
                    <a:pt x="618" y="56"/>
                  </a:cubicBezTo>
                  <a:cubicBezTo>
                    <a:pt x="618" y="56"/>
                    <a:pt x="617" y="35"/>
                    <a:pt x="608" y="25"/>
                  </a:cubicBezTo>
                  <a:cubicBezTo>
                    <a:pt x="599" y="15"/>
                    <a:pt x="584" y="14"/>
                    <a:pt x="584" y="14"/>
                  </a:cubicBezTo>
                  <a:cubicBezTo>
                    <a:pt x="581" y="5"/>
                    <a:pt x="581" y="5"/>
                    <a:pt x="581" y="5"/>
                  </a:cubicBezTo>
                  <a:cubicBezTo>
                    <a:pt x="560" y="5"/>
                    <a:pt x="560" y="5"/>
                    <a:pt x="560" y="5"/>
                  </a:cubicBezTo>
                  <a:cubicBezTo>
                    <a:pt x="560" y="5"/>
                    <a:pt x="549" y="4"/>
                    <a:pt x="541" y="0"/>
                  </a:cubicBezTo>
                  <a:cubicBezTo>
                    <a:pt x="535" y="4"/>
                    <a:pt x="526" y="9"/>
                    <a:pt x="523" y="10"/>
                  </a:cubicBezTo>
                  <a:cubicBezTo>
                    <a:pt x="518" y="11"/>
                    <a:pt x="508" y="5"/>
                    <a:pt x="505" y="5"/>
                  </a:cubicBezTo>
                  <a:cubicBezTo>
                    <a:pt x="502" y="5"/>
                    <a:pt x="479" y="10"/>
                    <a:pt x="479" y="10"/>
                  </a:cubicBezTo>
                  <a:cubicBezTo>
                    <a:pt x="479" y="10"/>
                    <a:pt x="462" y="9"/>
                    <a:pt x="455" y="12"/>
                  </a:cubicBezTo>
                  <a:cubicBezTo>
                    <a:pt x="448" y="15"/>
                    <a:pt x="425" y="31"/>
                    <a:pt x="425" y="31"/>
                  </a:cubicBezTo>
                  <a:cubicBezTo>
                    <a:pt x="425" y="31"/>
                    <a:pt x="414" y="34"/>
                    <a:pt x="408" y="46"/>
                  </a:cubicBezTo>
                  <a:cubicBezTo>
                    <a:pt x="402" y="58"/>
                    <a:pt x="407" y="54"/>
                    <a:pt x="418" y="66"/>
                  </a:cubicBezTo>
                  <a:cubicBezTo>
                    <a:pt x="429" y="78"/>
                    <a:pt x="426" y="95"/>
                    <a:pt x="426" y="95"/>
                  </a:cubicBezTo>
                  <a:cubicBezTo>
                    <a:pt x="426" y="95"/>
                    <a:pt x="436" y="103"/>
                    <a:pt x="433" y="110"/>
                  </a:cubicBezTo>
                  <a:cubicBezTo>
                    <a:pt x="430" y="117"/>
                    <a:pt x="413" y="125"/>
                    <a:pt x="412" y="134"/>
                  </a:cubicBezTo>
                  <a:cubicBezTo>
                    <a:pt x="411" y="143"/>
                    <a:pt x="418" y="144"/>
                    <a:pt x="418" y="144"/>
                  </a:cubicBezTo>
                  <a:cubicBezTo>
                    <a:pt x="418" y="144"/>
                    <a:pt x="419" y="153"/>
                    <a:pt x="418" y="160"/>
                  </a:cubicBezTo>
                  <a:cubicBezTo>
                    <a:pt x="417" y="167"/>
                    <a:pt x="406" y="164"/>
                    <a:pt x="406" y="164"/>
                  </a:cubicBezTo>
                  <a:cubicBezTo>
                    <a:pt x="402" y="171"/>
                    <a:pt x="402" y="171"/>
                    <a:pt x="402" y="171"/>
                  </a:cubicBezTo>
                  <a:cubicBezTo>
                    <a:pt x="395" y="168"/>
                    <a:pt x="395" y="168"/>
                    <a:pt x="395" y="168"/>
                  </a:cubicBezTo>
                  <a:cubicBezTo>
                    <a:pt x="384" y="167"/>
                    <a:pt x="384" y="167"/>
                    <a:pt x="384" y="167"/>
                  </a:cubicBezTo>
                  <a:cubicBezTo>
                    <a:pt x="384" y="167"/>
                    <a:pt x="377" y="159"/>
                    <a:pt x="373" y="160"/>
                  </a:cubicBezTo>
                  <a:cubicBezTo>
                    <a:pt x="369" y="161"/>
                    <a:pt x="369" y="166"/>
                    <a:pt x="370" y="171"/>
                  </a:cubicBezTo>
                  <a:cubicBezTo>
                    <a:pt x="371" y="176"/>
                    <a:pt x="386" y="180"/>
                    <a:pt x="386" y="180"/>
                  </a:cubicBezTo>
                  <a:cubicBezTo>
                    <a:pt x="386" y="180"/>
                    <a:pt x="386" y="184"/>
                    <a:pt x="388" y="191"/>
                  </a:cubicBezTo>
                  <a:cubicBezTo>
                    <a:pt x="390" y="198"/>
                    <a:pt x="401" y="197"/>
                    <a:pt x="401" y="197"/>
                  </a:cubicBezTo>
                  <a:cubicBezTo>
                    <a:pt x="381" y="211"/>
                    <a:pt x="381" y="211"/>
                    <a:pt x="381" y="211"/>
                  </a:cubicBezTo>
                  <a:cubicBezTo>
                    <a:pt x="381" y="211"/>
                    <a:pt x="368" y="210"/>
                    <a:pt x="364" y="213"/>
                  </a:cubicBezTo>
                  <a:cubicBezTo>
                    <a:pt x="360" y="216"/>
                    <a:pt x="363" y="238"/>
                    <a:pt x="363" y="238"/>
                  </a:cubicBezTo>
                  <a:cubicBezTo>
                    <a:pt x="363" y="238"/>
                    <a:pt x="357" y="235"/>
                    <a:pt x="356" y="247"/>
                  </a:cubicBezTo>
                  <a:cubicBezTo>
                    <a:pt x="355" y="259"/>
                    <a:pt x="364" y="277"/>
                    <a:pt x="364" y="277"/>
                  </a:cubicBezTo>
                  <a:cubicBezTo>
                    <a:pt x="364" y="277"/>
                    <a:pt x="361" y="286"/>
                    <a:pt x="348" y="293"/>
                  </a:cubicBezTo>
                  <a:cubicBezTo>
                    <a:pt x="335" y="300"/>
                    <a:pt x="338" y="281"/>
                    <a:pt x="338" y="281"/>
                  </a:cubicBezTo>
                  <a:cubicBezTo>
                    <a:pt x="338" y="281"/>
                    <a:pt x="328" y="283"/>
                    <a:pt x="320" y="283"/>
                  </a:cubicBezTo>
                  <a:cubicBezTo>
                    <a:pt x="312" y="283"/>
                    <a:pt x="305" y="289"/>
                    <a:pt x="305" y="289"/>
                  </a:cubicBezTo>
                  <a:cubicBezTo>
                    <a:pt x="305" y="289"/>
                    <a:pt x="291" y="293"/>
                    <a:pt x="287" y="298"/>
                  </a:cubicBezTo>
                  <a:cubicBezTo>
                    <a:pt x="283" y="303"/>
                    <a:pt x="300" y="305"/>
                    <a:pt x="298" y="311"/>
                  </a:cubicBezTo>
                  <a:cubicBezTo>
                    <a:pt x="296" y="317"/>
                    <a:pt x="266" y="312"/>
                    <a:pt x="266" y="312"/>
                  </a:cubicBezTo>
                  <a:cubicBezTo>
                    <a:pt x="266" y="312"/>
                    <a:pt x="270" y="306"/>
                    <a:pt x="262" y="306"/>
                  </a:cubicBezTo>
                  <a:cubicBezTo>
                    <a:pt x="254" y="306"/>
                    <a:pt x="239" y="319"/>
                    <a:pt x="237" y="325"/>
                  </a:cubicBezTo>
                  <a:cubicBezTo>
                    <a:pt x="235" y="331"/>
                    <a:pt x="242" y="355"/>
                    <a:pt x="242" y="355"/>
                  </a:cubicBezTo>
                  <a:cubicBezTo>
                    <a:pt x="242" y="355"/>
                    <a:pt x="248" y="375"/>
                    <a:pt x="246" y="381"/>
                  </a:cubicBezTo>
                  <a:cubicBezTo>
                    <a:pt x="244" y="387"/>
                    <a:pt x="205" y="400"/>
                    <a:pt x="202" y="401"/>
                  </a:cubicBezTo>
                  <a:cubicBezTo>
                    <a:pt x="199" y="402"/>
                    <a:pt x="157" y="404"/>
                    <a:pt x="157" y="404"/>
                  </a:cubicBezTo>
                  <a:cubicBezTo>
                    <a:pt x="157" y="404"/>
                    <a:pt x="156" y="410"/>
                    <a:pt x="144" y="410"/>
                  </a:cubicBezTo>
                  <a:cubicBezTo>
                    <a:pt x="132" y="410"/>
                    <a:pt x="135" y="406"/>
                    <a:pt x="135" y="406"/>
                  </a:cubicBezTo>
                  <a:cubicBezTo>
                    <a:pt x="100" y="405"/>
                    <a:pt x="100" y="405"/>
                    <a:pt x="100" y="405"/>
                  </a:cubicBezTo>
                  <a:cubicBezTo>
                    <a:pt x="100" y="405"/>
                    <a:pt x="102" y="410"/>
                    <a:pt x="81" y="412"/>
                  </a:cubicBezTo>
                  <a:cubicBezTo>
                    <a:pt x="60" y="414"/>
                    <a:pt x="30" y="396"/>
                    <a:pt x="21" y="391"/>
                  </a:cubicBezTo>
                  <a:cubicBezTo>
                    <a:pt x="12" y="386"/>
                    <a:pt x="0" y="389"/>
                    <a:pt x="0" y="389"/>
                  </a:cubicBezTo>
                  <a:cubicBezTo>
                    <a:pt x="0" y="389"/>
                    <a:pt x="20" y="408"/>
                    <a:pt x="26" y="419"/>
                  </a:cubicBezTo>
                  <a:cubicBezTo>
                    <a:pt x="32" y="430"/>
                    <a:pt x="46" y="450"/>
                    <a:pt x="54" y="460"/>
                  </a:cubicBezTo>
                  <a:cubicBezTo>
                    <a:pt x="62" y="470"/>
                    <a:pt x="77" y="462"/>
                    <a:pt x="77" y="462"/>
                  </a:cubicBezTo>
                  <a:cubicBezTo>
                    <a:pt x="86" y="473"/>
                    <a:pt x="86" y="473"/>
                    <a:pt x="86" y="473"/>
                  </a:cubicBezTo>
                  <a:cubicBezTo>
                    <a:pt x="99" y="472"/>
                    <a:pt x="99" y="472"/>
                    <a:pt x="99" y="472"/>
                  </a:cubicBezTo>
                  <a:cubicBezTo>
                    <a:pt x="98" y="492"/>
                    <a:pt x="98" y="492"/>
                    <a:pt x="98" y="492"/>
                  </a:cubicBezTo>
                  <a:cubicBezTo>
                    <a:pt x="101" y="494"/>
                    <a:pt x="101" y="494"/>
                    <a:pt x="101" y="494"/>
                  </a:cubicBezTo>
                  <a:cubicBezTo>
                    <a:pt x="101" y="494"/>
                    <a:pt x="100" y="517"/>
                    <a:pt x="103" y="524"/>
                  </a:cubicBezTo>
                  <a:cubicBezTo>
                    <a:pt x="106" y="531"/>
                    <a:pt x="112" y="518"/>
                    <a:pt x="120" y="529"/>
                  </a:cubicBezTo>
                  <a:cubicBezTo>
                    <a:pt x="128" y="540"/>
                    <a:pt x="129" y="556"/>
                    <a:pt x="125" y="561"/>
                  </a:cubicBezTo>
                  <a:cubicBezTo>
                    <a:pt x="121" y="566"/>
                    <a:pt x="119" y="553"/>
                    <a:pt x="101" y="559"/>
                  </a:cubicBezTo>
                  <a:cubicBezTo>
                    <a:pt x="83" y="565"/>
                    <a:pt x="89" y="569"/>
                    <a:pt x="85" y="575"/>
                  </a:cubicBezTo>
                  <a:cubicBezTo>
                    <a:pt x="81" y="581"/>
                    <a:pt x="72" y="579"/>
                    <a:pt x="72" y="579"/>
                  </a:cubicBezTo>
                  <a:cubicBezTo>
                    <a:pt x="70" y="590"/>
                    <a:pt x="70" y="590"/>
                    <a:pt x="70" y="590"/>
                  </a:cubicBezTo>
                  <a:cubicBezTo>
                    <a:pt x="70" y="590"/>
                    <a:pt x="66" y="597"/>
                    <a:pt x="60" y="600"/>
                  </a:cubicBezTo>
                  <a:cubicBezTo>
                    <a:pt x="55" y="602"/>
                    <a:pt x="59" y="630"/>
                    <a:pt x="60" y="637"/>
                  </a:cubicBezTo>
                  <a:cubicBezTo>
                    <a:pt x="70" y="633"/>
                    <a:pt x="78" y="628"/>
                    <a:pt x="78" y="628"/>
                  </a:cubicBezTo>
                  <a:cubicBezTo>
                    <a:pt x="78" y="628"/>
                    <a:pt x="100" y="635"/>
                    <a:pt x="110" y="635"/>
                  </a:cubicBezTo>
                  <a:cubicBezTo>
                    <a:pt x="120" y="636"/>
                    <a:pt x="149" y="620"/>
                    <a:pt x="149" y="620"/>
                  </a:cubicBezTo>
                  <a:cubicBezTo>
                    <a:pt x="149" y="620"/>
                    <a:pt x="165" y="628"/>
                    <a:pt x="175" y="626"/>
                  </a:cubicBezTo>
                  <a:cubicBezTo>
                    <a:pt x="186" y="624"/>
                    <a:pt x="208" y="615"/>
                    <a:pt x="208" y="615"/>
                  </a:cubicBezTo>
                  <a:cubicBezTo>
                    <a:pt x="234" y="622"/>
                    <a:pt x="234" y="622"/>
                    <a:pt x="234" y="622"/>
                  </a:cubicBezTo>
                  <a:cubicBezTo>
                    <a:pt x="234" y="622"/>
                    <a:pt x="249" y="601"/>
                    <a:pt x="267" y="613"/>
                  </a:cubicBezTo>
                  <a:cubicBezTo>
                    <a:pt x="284" y="624"/>
                    <a:pt x="285" y="659"/>
                    <a:pt x="299" y="662"/>
                  </a:cubicBezTo>
                  <a:cubicBezTo>
                    <a:pt x="313" y="665"/>
                    <a:pt x="339" y="665"/>
                    <a:pt x="348" y="674"/>
                  </a:cubicBezTo>
                  <a:cubicBezTo>
                    <a:pt x="358" y="683"/>
                    <a:pt x="359" y="704"/>
                    <a:pt x="370" y="705"/>
                  </a:cubicBezTo>
                  <a:cubicBezTo>
                    <a:pt x="373" y="705"/>
                    <a:pt x="377" y="705"/>
                    <a:pt x="381" y="705"/>
                  </a:cubicBezTo>
                  <a:cubicBezTo>
                    <a:pt x="394" y="700"/>
                    <a:pt x="394" y="700"/>
                    <a:pt x="394" y="700"/>
                  </a:cubicBezTo>
                  <a:cubicBezTo>
                    <a:pt x="394" y="700"/>
                    <a:pt x="385" y="684"/>
                    <a:pt x="396" y="683"/>
                  </a:cubicBezTo>
                  <a:cubicBezTo>
                    <a:pt x="407" y="682"/>
                    <a:pt x="416" y="689"/>
                    <a:pt x="416" y="689"/>
                  </a:cubicBezTo>
                  <a:cubicBezTo>
                    <a:pt x="433" y="683"/>
                    <a:pt x="433" y="683"/>
                    <a:pt x="433" y="683"/>
                  </a:cubicBezTo>
                  <a:cubicBezTo>
                    <a:pt x="433" y="683"/>
                    <a:pt x="430" y="691"/>
                    <a:pt x="444" y="691"/>
                  </a:cubicBezTo>
                  <a:cubicBezTo>
                    <a:pt x="458" y="691"/>
                    <a:pt x="456" y="681"/>
                    <a:pt x="467" y="679"/>
                  </a:cubicBezTo>
                  <a:cubicBezTo>
                    <a:pt x="478" y="677"/>
                    <a:pt x="468" y="688"/>
                    <a:pt x="479" y="688"/>
                  </a:cubicBezTo>
                  <a:cubicBezTo>
                    <a:pt x="490" y="688"/>
                    <a:pt x="499" y="687"/>
                    <a:pt x="501" y="678"/>
                  </a:cubicBezTo>
                  <a:cubicBezTo>
                    <a:pt x="503" y="669"/>
                    <a:pt x="492" y="654"/>
                    <a:pt x="492" y="654"/>
                  </a:cubicBezTo>
                  <a:cubicBezTo>
                    <a:pt x="478" y="626"/>
                    <a:pt x="478" y="626"/>
                    <a:pt x="478" y="626"/>
                  </a:cubicBezTo>
                  <a:cubicBezTo>
                    <a:pt x="478" y="611"/>
                    <a:pt x="478" y="611"/>
                    <a:pt x="478" y="611"/>
                  </a:cubicBezTo>
                  <a:cubicBezTo>
                    <a:pt x="478" y="611"/>
                    <a:pt x="462" y="611"/>
                    <a:pt x="455" y="604"/>
                  </a:cubicBezTo>
                  <a:cubicBezTo>
                    <a:pt x="448" y="597"/>
                    <a:pt x="446" y="589"/>
                    <a:pt x="446" y="589"/>
                  </a:cubicBezTo>
                  <a:cubicBezTo>
                    <a:pt x="448" y="569"/>
                    <a:pt x="448" y="569"/>
                    <a:pt x="448" y="569"/>
                  </a:cubicBezTo>
                  <a:cubicBezTo>
                    <a:pt x="447" y="559"/>
                    <a:pt x="447" y="559"/>
                    <a:pt x="447" y="559"/>
                  </a:cubicBezTo>
                  <a:cubicBezTo>
                    <a:pt x="429" y="561"/>
                    <a:pt x="429" y="561"/>
                    <a:pt x="429" y="561"/>
                  </a:cubicBezTo>
                  <a:cubicBezTo>
                    <a:pt x="429" y="561"/>
                    <a:pt x="414" y="563"/>
                    <a:pt x="414" y="546"/>
                  </a:cubicBezTo>
                  <a:cubicBezTo>
                    <a:pt x="414" y="529"/>
                    <a:pt x="415" y="529"/>
                    <a:pt x="423" y="522"/>
                  </a:cubicBezTo>
                  <a:cubicBezTo>
                    <a:pt x="431" y="515"/>
                    <a:pt x="438" y="503"/>
                    <a:pt x="438" y="503"/>
                  </a:cubicBezTo>
                  <a:cubicBezTo>
                    <a:pt x="438" y="503"/>
                    <a:pt x="437" y="489"/>
                    <a:pt x="451" y="487"/>
                  </a:cubicBezTo>
                  <a:cubicBezTo>
                    <a:pt x="465" y="485"/>
                    <a:pt x="457" y="502"/>
                    <a:pt x="470" y="500"/>
                  </a:cubicBezTo>
                  <a:cubicBezTo>
                    <a:pt x="483" y="498"/>
                    <a:pt x="488" y="490"/>
                    <a:pt x="488" y="490"/>
                  </a:cubicBezTo>
                  <a:cubicBezTo>
                    <a:pt x="488" y="490"/>
                    <a:pt x="503" y="498"/>
                    <a:pt x="510" y="490"/>
                  </a:cubicBezTo>
                  <a:cubicBezTo>
                    <a:pt x="517" y="482"/>
                    <a:pt x="518" y="472"/>
                    <a:pt x="518" y="472"/>
                  </a:cubicBezTo>
                  <a:cubicBezTo>
                    <a:pt x="527" y="467"/>
                    <a:pt x="527" y="467"/>
                    <a:pt x="527" y="467"/>
                  </a:cubicBezTo>
                  <a:cubicBezTo>
                    <a:pt x="527" y="467"/>
                    <a:pt x="528" y="447"/>
                    <a:pt x="532" y="444"/>
                  </a:cubicBezTo>
                  <a:cubicBezTo>
                    <a:pt x="536" y="441"/>
                    <a:pt x="552" y="438"/>
                    <a:pt x="560" y="425"/>
                  </a:cubicBezTo>
                  <a:cubicBezTo>
                    <a:pt x="568" y="412"/>
                    <a:pt x="565" y="394"/>
                    <a:pt x="569" y="385"/>
                  </a:cubicBezTo>
                  <a:cubicBezTo>
                    <a:pt x="573" y="376"/>
                    <a:pt x="592" y="375"/>
                    <a:pt x="592" y="375"/>
                  </a:cubicBezTo>
                  <a:cubicBezTo>
                    <a:pt x="581" y="358"/>
                    <a:pt x="581" y="358"/>
                    <a:pt x="581" y="358"/>
                  </a:cubicBezTo>
                  <a:cubicBezTo>
                    <a:pt x="598" y="334"/>
                    <a:pt x="598" y="334"/>
                    <a:pt x="598" y="334"/>
                  </a:cubicBezTo>
                  <a:cubicBezTo>
                    <a:pt x="616" y="321"/>
                    <a:pt x="616" y="321"/>
                    <a:pt x="616" y="321"/>
                  </a:cubicBezTo>
                  <a:cubicBezTo>
                    <a:pt x="616" y="321"/>
                    <a:pt x="604" y="301"/>
                    <a:pt x="604" y="297"/>
                  </a:cubicBezTo>
                  <a:cubicBezTo>
                    <a:pt x="604" y="293"/>
                    <a:pt x="601" y="279"/>
                    <a:pt x="605" y="277"/>
                  </a:cubicBezTo>
                  <a:cubicBezTo>
                    <a:pt x="609" y="275"/>
                    <a:pt x="638" y="271"/>
                    <a:pt x="637" y="262"/>
                  </a:cubicBezTo>
                  <a:cubicBezTo>
                    <a:pt x="636" y="253"/>
                    <a:pt x="624" y="248"/>
                    <a:pt x="624" y="248"/>
                  </a:cubicBezTo>
                  <a:cubicBezTo>
                    <a:pt x="600" y="249"/>
                    <a:pt x="600" y="249"/>
                    <a:pt x="600" y="249"/>
                  </a:cubicBezTo>
                  <a:cubicBezTo>
                    <a:pt x="597" y="226"/>
                    <a:pt x="597" y="226"/>
                    <a:pt x="597" y="226"/>
                  </a:cubicBezTo>
                  <a:cubicBezTo>
                    <a:pt x="583" y="225"/>
                    <a:pt x="583" y="225"/>
                    <a:pt x="583" y="225"/>
                  </a:cubicBezTo>
                  <a:cubicBezTo>
                    <a:pt x="575" y="215"/>
                    <a:pt x="575" y="215"/>
                    <a:pt x="575" y="215"/>
                  </a:cubicBezTo>
                  <a:cubicBezTo>
                    <a:pt x="575" y="215"/>
                    <a:pt x="564" y="218"/>
                    <a:pt x="565" y="210"/>
                  </a:cubicBezTo>
                  <a:cubicBezTo>
                    <a:pt x="566" y="202"/>
                    <a:pt x="567" y="194"/>
                    <a:pt x="567" y="194"/>
                  </a:cubicBezTo>
                  <a:cubicBezTo>
                    <a:pt x="567" y="194"/>
                    <a:pt x="553" y="193"/>
                    <a:pt x="556" y="183"/>
                  </a:cubicBezTo>
                  <a:cubicBezTo>
                    <a:pt x="559" y="173"/>
                    <a:pt x="568" y="165"/>
                    <a:pt x="568" y="165"/>
                  </a:cubicBezTo>
                  <a:cubicBezTo>
                    <a:pt x="548" y="161"/>
                    <a:pt x="548" y="161"/>
                    <a:pt x="548" y="161"/>
                  </a:cubicBezTo>
                  <a:cubicBezTo>
                    <a:pt x="552" y="152"/>
                    <a:pt x="552" y="152"/>
                    <a:pt x="552" y="152"/>
                  </a:cubicBezTo>
                  <a:cubicBezTo>
                    <a:pt x="537" y="142"/>
                    <a:pt x="537" y="142"/>
                    <a:pt x="537" y="142"/>
                  </a:cubicBezTo>
                  <a:cubicBezTo>
                    <a:pt x="537" y="142"/>
                    <a:pt x="535" y="126"/>
                    <a:pt x="557" y="123"/>
                  </a:cubicBezTo>
                  <a:cubicBezTo>
                    <a:pt x="579" y="120"/>
                    <a:pt x="608" y="126"/>
                    <a:pt x="608" y="126"/>
                  </a:cubicBezTo>
                  <a:cubicBezTo>
                    <a:pt x="608" y="126"/>
                    <a:pt x="611" y="138"/>
                    <a:pt x="618" y="137"/>
                  </a:cubicBezTo>
                  <a:cubicBezTo>
                    <a:pt x="625" y="136"/>
                    <a:pt x="643" y="123"/>
                    <a:pt x="643" y="123"/>
                  </a:cubicBezTo>
                  <a:cubicBezTo>
                    <a:pt x="647" y="127"/>
                    <a:pt x="647" y="127"/>
                    <a:pt x="647" y="127"/>
                  </a:cubicBezTo>
                  <a:cubicBezTo>
                    <a:pt x="653" y="122"/>
                    <a:pt x="653" y="122"/>
                    <a:pt x="653" y="122"/>
                  </a:cubicBezTo>
                  <a:cubicBezTo>
                    <a:pt x="653" y="122"/>
                    <a:pt x="664" y="123"/>
                    <a:pt x="667" y="122"/>
                  </a:cubicBezTo>
                  <a:cubicBezTo>
                    <a:pt x="670" y="121"/>
                    <a:pt x="670" y="110"/>
                    <a:pt x="670" y="110"/>
                  </a:cubicBezTo>
                  <a:cubicBezTo>
                    <a:pt x="685" y="104"/>
                    <a:pt x="685" y="104"/>
                    <a:pt x="685" y="104"/>
                  </a:cubicBezTo>
                  <a:cubicBezTo>
                    <a:pt x="700" y="82"/>
                    <a:pt x="700" y="82"/>
                    <a:pt x="700" y="82"/>
                  </a:cubicBezTo>
                  <a:cubicBezTo>
                    <a:pt x="701" y="82"/>
                    <a:pt x="701" y="82"/>
                    <a:pt x="701" y="82"/>
                  </a:cubicBezTo>
                  <a:cubicBezTo>
                    <a:pt x="692" y="82"/>
                    <a:pt x="680" y="81"/>
                    <a:pt x="671" y="81"/>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535" name="Freeform 158"/>
            <p:cNvSpPr>
              <a:spLocks/>
            </p:cNvSpPr>
            <p:nvPr/>
          </p:nvSpPr>
          <p:spPr bwMode="auto">
            <a:xfrm>
              <a:off x="4863704" y="2712244"/>
              <a:ext cx="191690" cy="172641"/>
            </a:xfrm>
            <a:custGeom>
              <a:avLst/>
              <a:gdLst>
                <a:gd name="T0" fmla="*/ 2147483647 w 454"/>
                <a:gd name="T1" fmla="*/ 2147483647 h 442"/>
                <a:gd name="T2" fmla="*/ 2147483647 w 454"/>
                <a:gd name="T3" fmla="*/ 2147483647 h 442"/>
                <a:gd name="T4" fmla="*/ 2147483647 w 454"/>
                <a:gd name="T5" fmla="*/ 2147483647 h 442"/>
                <a:gd name="T6" fmla="*/ 2147483647 w 454"/>
                <a:gd name="T7" fmla="*/ 2147483647 h 442"/>
                <a:gd name="T8" fmla="*/ 2147483647 w 454"/>
                <a:gd name="T9" fmla="*/ 2147483647 h 442"/>
                <a:gd name="T10" fmla="*/ 2147483647 w 454"/>
                <a:gd name="T11" fmla="*/ 2147483647 h 442"/>
                <a:gd name="T12" fmla="*/ 2147483647 w 454"/>
                <a:gd name="T13" fmla="*/ 2147483647 h 442"/>
                <a:gd name="T14" fmla="*/ 2147483647 w 454"/>
                <a:gd name="T15" fmla="*/ 2147483647 h 442"/>
                <a:gd name="T16" fmla="*/ 2147483647 w 454"/>
                <a:gd name="T17" fmla="*/ 2147483647 h 442"/>
                <a:gd name="T18" fmla="*/ 2147483647 w 454"/>
                <a:gd name="T19" fmla="*/ 2147483647 h 442"/>
                <a:gd name="T20" fmla="*/ 2147483647 w 454"/>
                <a:gd name="T21" fmla="*/ 2147483647 h 442"/>
                <a:gd name="T22" fmla="*/ 2147483647 w 454"/>
                <a:gd name="T23" fmla="*/ 2147483647 h 442"/>
                <a:gd name="T24" fmla="*/ 2147483647 w 454"/>
                <a:gd name="T25" fmla="*/ 2147483647 h 442"/>
                <a:gd name="T26" fmla="*/ 2147483647 w 454"/>
                <a:gd name="T27" fmla="*/ 2147483647 h 442"/>
                <a:gd name="T28" fmla="*/ 2147483647 w 454"/>
                <a:gd name="T29" fmla="*/ 2147483647 h 442"/>
                <a:gd name="T30" fmla="*/ 2147483647 w 454"/>
                <a:gd name="T31" fmla="*/ 2147483647 h 442"/>
                <a:gd name="T32" fmla="*/ 2147483647 w 454"/>
                <a:gd name="T33" fmla="*/ 2147483647 h 442"/>
                <a:gd name="T34" fmla="*/ 2147483647 w 454"/>
                <a:gd name="T35" fmla="*/ 2147483647 h 442"/>
                <a:gd name="T36" fmla="*/ 2147483647 w 454"/>
                <a:gd name="T37" fmla="*/ 2147483647 h 442"/>
                <a:gd name="T38" fmla="*/ 2147483647 w 454"/>
                <a:gd name="T39" fmla="*/ 2147483647 h 442"/>
                <a:gd name="T40" fmla="*/ 2147483647 w 454"/>
                <a:gd name="T41" fmla="*/ 2147483647 h 442"/>
                <a:gd name="T42" fmla="*/ 2147483647 w 454"/>
                <a:gd name="T43" fmla="*/ 2147483647 h 442"/>
                <a:gd name="T44" fmla="*/ 2147483647 w 454"/>
                <a:gd name="T45" fmla="*/ 2147483647 h 442"/>
                <a:gd name="T46" fmla="*/ 2147483647 w 454"/>
                <a:gd name="T47" fmla="*/ 2147483647 h 442"/>
                <a:gd name="T48" fmla="*/ 2147483647 w 454"/>
                <a:gd name="T49" fmla="*/ 2147483647 h 442"/>
                <a:gd name="T50" fmla="*/ 2147483647 w 454"/>
                <a:gd name="T51" fmla="*/ 2147483647 h 442"/>
                <a:gd name="T52" fmla="*/ 2147483647 w 454"/>
                <a:gd name="T53" fmla="*/ 2147483647 h 442"/>
                <a:gd name="T54" fmla="*/ 2147483647 w 454"/>
                <a:gd name="T55" fmla="*/ 2147483647 h 442"/>
                <a:gd name="T56" fmla="*/ 2147483647 w 454"/>
                <a:gd name="T57" fmla="*/ 2147483647 h 442"/>
                <a:gd name="T58" fmla="*/ 2147483647 w 454"/>
                <a:gd name="T59" fmla="*/ 2147483647 h 442"/>
                <a:gd name="T60" fmla="*/ 2147483647 w 454"/>
                <a:gd name="T61" fmla="*/ 2147483647 h 442"/>
                <a:gd name="T62" fmla="*/ 2147483647 w 454"/>
                <a:gd name="T63" fmla="*/ 2147483647 h 442"/>
                <a:gd name="T64" fmla="*/ 2147483647 w 454"/>
                <a:gd name="T65" fmla="*/ 2147483647 h 442"/>
                <a:gd name="T66" fmla="*/ 2147483647 w 454"/>
                <a:gd name="T67" fmla="*/ 2147483647 h 442"/>
                <a:gd name="T68" fmla="*/ 2147483647 w 454"/>
                <a:gd name="T69" fmla="*/ 2147483647 h 442"/>
                <a:gd name="T70" fmla="*/ 2147483647 w 454"/>
                <a:gd name="T71" fmla="*/ 2147483647 h 442"/>
                <a:gd name="T72" fmla="*/ 2147483647 w 454"/>
                <a:gd name="T73" fmla="*/ 2147483647 h 442"/>
                <a:gd name="T74" fmla="*/ 2147483647 w 454"/>
                <a:gd name="T75" fmla="*/ 2147483647 h 442"/>
                <a:gd name="T76" fmla="*/ 0 w 454"/>
                <a:gd name="T77" fmla="*/ 2147483647 h 442"/>
                <a:gd name="T78" fmla="*/ 0 w 454"/>
                <a:gd name="T79" fmla="*/ 2147483647 h 442"/>
                <a:gd name="T80" fmla="*/ 2147483647 w 454"/>
                <a:gd name="T81" fmla="*/ 2147483647 h 442"/>
                <a:gd name="T82" fmla="*/ 2147483647 w 454"/>
                <a:gd name="T83" fmla="*/ 2147483647 h 442"/>
                <a:gd name="T84" fmla="*/ 2147483647 w 454"/>
                <a:gd name="T85" fmla="*/ 2147483647 h 442"/>
                <a:gd name="T86" fmla="*/ 2147483647 w 454"/>
                <a:gd name="T87" fmla="*/ 2147483647 h 442"/>
                <a:gd name="T88" fmla="*/ 2147483647 w 454"/>
                <a:gd name="T89" fmla="*/ 2147483647 h 442"/>
                <a:gd name="T90" fmla="*/ 2147483647 w 454"/>
                <a:gd name="T91" fmla="*/ 2147483647 h 442"/>
                <a:gd name="T92" fmla="*/ 2147483647 w 454"/>
                <a:gd name="T93" fmla="*/ 2147483647 h 442"/>
                <a:gd name="T94" fmla="*/ 2147483647 w 454"/>
                <a:gd name="T95" fmla="*/ 2147483647 h 442"/>
                <a:gd name="T96" fmla="*/ 2147483647 w 454"/>
                <a:gd name="T97" fmla="*/ 2147483647 h 442"/>
                <a:gd name="T98" fmla="*/ 2147483647 w 454"/>
                <a:gd name="T99" fmla="*/ 2147483647 h 442"/>
                <a:gd name="T100" fmla="*/ 2147483647 w 454"/>
                <a:gd name="T101" fmla="*/ 2147483647 h 442"/>
                <a:gd name="T102" fmla="*/ 2147483647 w 454"/>
                <a:gd name="T103" fmla="*/ 2147483647 h 442"/>
                <a:gd name="T104" fmla="*/ 2147483647 w 454"/>
                <a:gd name="T105" fmla="*/ 2147483647 h 442"/>
                <a:gd name="T106" fmla="*/ 2147483647 w 454"/>
                <a:gd name="T107" fmla="*/ 2147483647 h 442"/>
                <a:gd name="T108" fmla="*/ 2147483647 w 454"/>
                <a:gd name="T109" fmla="*/ 2147483647 h 442"/>
                <a:gd name="T110" fmla="*/ 2147483647 w 454"/>
                <a:gd name="T111" fmla="*/ 2147483647 h 442"/>
                <a:gd name="T112" fmla="*/ 2147483647 w 454"/>
                <a:gd name="T113" fmla="*/ 2147483647 h 442"/>
                <a:gd name="T114" fmla="*/ 2147483647 w 454"/>
                <a:gd name="T115" fmla="*/ 2147483647 h 442"/>
                <a:gd name="T116" fmla="*/ 2147483647 w 454"/>
                <a:gd name="T117" fmla="*/ 2147483647 h 4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454"/>
                <a:gd name="T178" fmla="*/ 0 h 442"/>
                <a:gd name="T179" fmla="*/ 454 w 454"/>
                <a:gd name="T180" fmla="*/ 442 h 4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454" h="442">
                  <a:moveTo>
                    <a:pt x="448" y="378"/>
                  </a:moveTo>
                  <a:cubicBezTo>
                    <a:pt x="447" y="369"/>
                    <a:pt x="432" y="365"/>
                    <a:pt x="432" y="365"/>
                  </a:cubicBezTo>
                  <a:cubicBezTo>
                    <a:pt x="428" y="346"/>
                    <a:pt x="428" y="346"/>
                    <a:pt x="428" y="346"/>
                  </a:cubicBezTo>
                  <a:cubicBezTo>
                    <a:pt x="428" y="346"/>
                    <a:pt x="423" y="346"/>
                    <a:pt x="415" y="340"/>
                  </a:cubicBezTo>
                  <a:cubicBezTo>
                    <a:pt x="407" y="334"/>
                    <a:pt x="415" y="295"/>
                    <a:pt x="415" y="295"/>
                  </a:cubicBezTo>
                  <a:cubicBezTo>
                    <a:pt x="393" y="270"/>
                    <a:pt x="393" y="270"/>
                    <a:pt x="393" y="270"/>
                  </a:cubicBezTo>
                  <a:cubicBezTo>
                    <a:pt x="393" y="270"/>
                    <a:pt x="391" y="258"/>
                    <a:pt x="380" y="258"/>
                  </a:cubicBezTo>
                  <a:cubicBezTo>
                    <a:pt x="369" y="258"/>
                    <a:pt x="348" y="240"/>
                    <a:pt x="348" y="240"/>
                  </a:cubicBezTo>
                  <a:cubicBezTo>
                    <a:pt x="335" y="239"/>
                    <a:pt x="335" y="239"/>
                    <a:pt x="335" y="239"/>
                  </a:cubicBezTo>
                  <a:cubicBezTo>
                    <a:pt x="335" y="212"/>
                    <a:pt x="335" y="212"/>
                    <a:pt x="335" y="212"/>
                  </a:cubicBezTo>
                  <a:cubicBezTo>
                    <a:pt x="335" y="212"/>
                    <a:pt x="293" y="191"/>
                    <a:pt x="291" y="182"/>
                  </a:cubicBezTo>
                  <a:cubicBezTo>
                    <a:pt x="289" y="173"/>
                    <a:pt x="299" y="168"/>
                    <a:pt x="299" y="168"/>
                  </a:cubicBezTo>
                  <a:cubicBezTo>
                    <a:pt x="299" y="168"/>
                    <a:pt x="290" y="161"/>
                    <a:pt x="291" y="154"/>
                  </a:cubicBezTo>
                  <a:cubicBezTo>
                    <a:pt x="292" y="147"/>
                    <a:pt x="305" y="148"/>
                    <a:pt x="305" y="148"/>
                  </a:cubicBezTo>
                  <a:cubicBezTo>
                    <a:pt x="304" y="135"/>
                    <a:pt x="304" y="135"/>
                    <a:pt x="304" y="135"/>
                  </a:cubicBezTo>
                  <a:cubicBezTo>
                    <a:pt x="305" y="126"/>
                    <a:pt x="305" y="126"/>
                    <a:pt x="305" y="126"/>
                  </a:cubicBezTo>
                  <a:cubicBezTo>
                    <a:pt x="305" y="126"/>
                    <a:pt x="315" y="126"/>
                    <a:pt x="318" y="118"/>
                  </a:cubicBezTo>
                  <a:cubicBezTo>
                    <a:pt x="321" y="110"/>
                    <a:pt x="307" y="101"/>
                    <a:pt x="307" y="97"/>
                  </a:cubicBezTo>
                  <a:cubicBezTo>
                    <a:pt x="307" y="93"/>
                    <a:pt x="323" y="84"/>
                    <a:pt x="318" y="80"/>
                  </a:cubicBezTo>
                  <a:cubicBezTo>
                    <a:pt x="313" y="76"/>
                    <a:pt x="299" y="85"/>
                    <a:pt x="299" y="85"/>
                  </a:cubicBezTo>
                  <a:cubicBezTo>
                    <a:pt x="288" y="73"/>
                    <a:pt x="288" y="73"/>
                    <a:pt x="288" y="73"/>
                  </a:cubicBezTo>
                  <a:cubicBezTo>
                    <a:pt x="274" y="71"/>
                    <a:pt x="274" y="71"/>
                    <a:pt x="274" y="71"/>
                  </a:cubicBezTo>
                  <a:cubicBezTo>
                    <a:pt x="274" y="71"/>
                    <a:pt x="277" y="61"/>
                    <a:pt x="265" y="50"/>
                  </a:cubicBezTo>
                  <a:cubicBezTo>
                    <a:pt x="256" y="42"/>
                    <a:pt x="251" y="19"/>
                    <a:pt x="249" y="8"/>
                  </a:cubicBezTo>
                  <a:cubicBezTo>
                    <a:pt x="222" y="19"/>
                    <a:pt x="222" y="19"/>
                    <a:pt x="222" y="19"/>
                  </a:cubicBezTo>
                  <a:cubicBezTo>
                    <a:pt x="222" y="19"/>
                    <a:pt x="224" y="2"/>
                    <a:pt x="210" y="1"/>
                  </a:cubicBezTo>
                  <a:cubicBezTo>
                    <a:pt x="196" y="0"/>
                    <a:pt x="204" y="8"/>
                    <a:pt x="196" y="10"/>
                  </a:cubicBezTo>
                  <a:cubicBezTo>
                    <a:pt x="188" y="12"/>
                    <a:pt x="179" y="1"/>
                    <a:pt x="179" y="1"/>
                  </a:cubicBezTo>
                  <a:cubicBezTo>
                    <a:pt x="153" y="1"/>
                    <a:pt x="153" y="1"/>
                    <a:pt x="153" y="1"/>
                  </a:cubicBezTo>
                  <a:cubicBezTo>
                    <a:pt x="153" y="1"/>
                    <a:pt x="154" y="14"/>
                    <a:pt x="142" y="17"/>
                  </a:cubicBezTo>
                  <a:cubicBezTo>
                    <a:pt x="141" y="17"/>
                    <a:pt x="141" y="17"/>
                    <a:pt x="140" y="17"/>
                  </a:cubicBezTo>
                  <a:cubicBezTo>
                    <a:pt x="138" y="24"/>
                    <a:pt x="133" y="33"/>
                    <a:pt x="124" y="37"/>
                  </a:cubicBezTo>
                  <a:cubicBezTo>
                    <a:pt x="108" y="44"/>
                    <a:pt x="96" y="39"/>
                    <a:pt x="92" y="53"/>
                  </a:cubicBezTo>
                  <a:cubicBezTo>
                    <a:pt x="88" y="67"/>
                    <a:pt x="103" y="75"/>
                    <a:pt x="103" y="75"/>
                  </a:cubicBezTo>
                  <a:cubicBezTo>
                    <a:pt x="103" y="75"/>
                    <a:pt x="111" y="105"/>
                    <a:pt x="107" y="110"/>
                  </a:cubicBezTo>
                  <a:cubicBezTo>
                    <a:pt x="103" y="115"/>
                    <a:pt x="97" y="122"/>
                    <a:pt x="98" y="129"/>
                  </a:cubicBezTo>
                  <a:cubicBezTo>
                    <a:pt x="99" y="136"/>
                    <a:pt x="116" y="145"/>
                    <a:pt x="104" y="154"/>
                  </a:cubicBezTo>
                  <a:cubicBezTo>
                    <a:pt x="92" y="163"/>
                    <a:pt x="43" y="181"/>
                    <a:pt x="43" y="181"/>
                  </a:cubicBezTo>
                  <a:cubicBezTo>
                    <a:pt x="0" y="216"/>
                    <a:pt x="0" y="216"/>
                    <a:pt x="0" y="216"/>
                  </a:cubicBezTo>
                  <a:cubicBezTo>
                    <a:pt x="0" y="216"/>
                    <a:pt x="0" y="216"/>
                    <a:pt x="0" y="216"/>
                  </a:cubicBezTo>
                  <a:cubicBezTo>
                    <a:pt x="12" y="246"/>
                    <a:pt x="12" y="246"/>
                    <a:pt x="12" y="246"/>
                  </a:cubicBezTo>
                  <a:cubicBezTo>
                    <a:pt x="12" y="260"/>
                    <a:pt x="12" y="260"/>
                    <a:pt x="12" y="260"/>
                  </a:cubicBezTo>
                  <a:cubicBezTo>
                    <a:pt x="29" y="269"/>
                    <a:pt x="29" y="269"/>
                    <a:pt x="29" y="269"/>
                  </a:cubicBezTo>
                  <a:cubicBezTo>
                    <a:pt x="28" y="278"/>
                    <a:pt x="28" y="278"/>
                    <a:pt x="28" y="278"/>
                  </a:cubicBezTo>
                  <a:cubicBezTo>
                    <a:pt x="28" y="278"/>
                    <a:pt x="35" y="288"/>
                    <a:pt x="44" y="287"/>
                  </a:cubicBezTo>
                  <a:cubicBezTo>
                    <a:pt x="53" y="286"/>
                    <a:pt x="78" y="287"/>
                    <a:pt x="78" y="287"/>
                  </a:cubicBezTo>
                  <a:cubicBezTo>
                    <a:pt x="78" y="287"/>
                    <a:pt x="115" y="315"/>
                    <a:pt x="127" y="321"/>
                  </a:cubicBezTo>
                  <a:cubicBezTo>
                    <a:pt x="139" y="327"/>
                    <a:pt x="160" y="341"/>
                    <a:pt x="160" y="341"/>
                  </a:cubicBezTo>
                  <a:cubicBezTo>
                    <a:pt x="288" y="438"/>
                    <a:pt x="288" y="438"/>
                    <a:pt x="288" y="438"/>
                  </a:cubicBezTo>
                  <a:cubicBezTo>
                    <a:pt x="288" y="438"/>
                    <a:pt x="339" y="439"/>
                    <a:pt x="376" y="442"/>
                  </a:cubicBezTo>
                  <a:cubicBezTo>
                    <a:pt x="376" y="442"/>
                    <a:pt x="376" y="442"/>
                    <a:pt x="376" y="442"/>
                  </a:cubicBezTo>
                  <a:cubicBezTo>
                    <a:pt x="379" y="438"/>
                    <a:pt x="386" y="431"/>
                    <a:pt x="387" y="422"/>
                  </a:cubicBezTo>
                  <a:cubicBezTo>
                    <a:pt x="389" y="410"/>
                    <a:pt x="396" y="395"/>
                    <a:pt x="396" y="395"/>
                  </a:cubicBezTo>
                  <a:cubicBezTo>
                    <a:pt x="411" y="393"/>
                    <a:pt x="411" y="393"/>
                    <a:pt x="411" y="393"/>
                  </a:cubicBezTo>
                  <a:cubicBezTo>
                    <a:pt x="431" y="393"/>
                    <a:pt x="431" y="393"/>
                    <a:pt x="431" y="393"/>
                  </a:cubicBezTo>
                  <a:cubicBezTo>
                    <a:pt x="433" y="398"/>
                    <a:pt x="433" y="398"/>
                    <a:pt x="433" y="398"/>
                  </a:cubicBezTo>
                  <a:cubicBezTo>
                    <a:pt x="451" y="392"/>
                    <a:pt x="451" y="392"/>
                    <a:pt x="451" y="392"/>
                  </a:cubicBezTo>
                  <a:cubicBezTo>
                    <a:pt x="454" y="387"/>
                    <a:pt x="454" y="387"/>
                    <a:pt x="454" y="387"/>
                  </a:cubicBezTo>
                  <a:cubicBezTo>
                    <a:pt x="451" y="384"/>
                    <a:pt x="448" y="381"/>
                    <a:pt x="448" y="378"/>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536" name="Freeform 159"/>
            <p:cNvSpPr>
              <a:spLocks/>
            </p:cNvSpPr>
            <p:nvPr/>
          </p:nvSpPr>
          <p:spPr bwMode="auto">
            <a:xfrm>
              <a:off x="4945857" y="2661048"/>
              <a:ext cx="402431" cy="307181"/>
            </a:xfrm>
            <a:custGeom>
              <a:avLst/>
              <a:gdLst>
                <a:gd name="T0" fmla="*/ 2147483647 w 959"/>
                <a:gd name="T1" fmla="*/ 2147483647 h 789"/>
                <a:gd name="T2" fmla="*/ 2147483647 w 959"/>
                <a:gd name="T3" fmla="*/ 2147483647 h 789"/>
                <a:gd name="T4" fmla="*/ 2147483647 w 959"/>
                <a:gd name="T5" fmla="*/ 2147483647 h 789"/>
                <a:gd name="T6" fmla="*/ 2147483647 w 959"/>
                <a:gd name="T7" fmla="*/ 2147483647 h 789"/>
                <a:gd name="T8" fmla="*/ 2147483647 w 959"/>
                <a:gd name="T9" fmla="*/ 2147483647 h 789"/>
                <a:gd name="T10" fmla="*/ 2147483647 w 959"/>
                <a:gd name="T11" fmla="*/ 2147483647 h 789"/>
                <a:gd name="T12" fmla="*/ 2147483647 w 959"/>
                <a:gd name="T13" fmla="*/ 2147483647 h 789"/>
                <a:gd name="T14" fmla="*/ 2147483647 w 959"/>
                <a:gd name="T15" fmla="*/ 2147483647 h 789"/>
                <a:gd name="T16" fmla="*/ 2147483647 w 959"/>
                <a:gd name="T17" fmla="*/ 2147483647 h 789"/>
                <a:gd name="T18" fmla="*/ 2147483647 w 959"/>
                <a:gd name="T19" fmla="*/ 2147483647 h 789"/>
                <a:gd name="T20" fmla="*/ 2147483647 w 959"/>
                <a:gd name="T21" fmla="*/ 2147483647 h 789"/>
                <a:gd name="T22" fmla="*/ 2147483647 w 959"/>
                <a:gd name="T23" fmla="*/ 2147483647 h 789"/>
                <a:gd name="T24" fmla="*/ 2147483647 w 959"/>
                <a:gd name="T25" fmla="*/ 2147483647 h 789"/>
                <a:gd name="T26" fmla="*/ 2147483647 w 959"/>
                <a:gd name="T27" fmla="*/ 2147483647 h 789"/>
                <a:gd name="T28" fmla="*/ 2147483647 w 959"/>
                <a:gd name="T29" fmla="*/ 2147483647 h 789"/>
                <a:gd name="T30" fmla="*/ 2147483647 w 959"/>
                <a:gd name="T31" fmla="*/ 2147483647 h 789"/>
                <a:gd name="T32" fmla="*/ 2147483647 w 959"/>
                <a:gd name="T33" fmla="*/ 2147483647 h 789"/>
                <a:gd name="T34" fmla="*/ 2147483647 w 959"/>
                <a:gd name="T35" fmla="*/ 2147483647 h 789"/>
                <a:gd name="T36" fmla="*/ 2147483647 w 959"/>
                <a:gd name="T37" fmla="*/ 2147483647 h 789"/>
                <a:gd name="T38" fmla="*/ 2147483647 w 959"/>
                <a:gd name="T39" fmla="*/ 2147483647 h 789"/>
                <a:gd name="T40" fmla="*/ 2147483647 w 959"/>
                <a:gd name="T41" fmla="*/ 2147483647 h 789"/>
                <a:gd name="T42" fmla="*/ 2147483647 w 959"/>
                <a:gd name="T43" fmla="*/ 2147483647 h 789"/>
                <a:gd name="T44" fmla="*/ 2147483647 w 959"/>
                <a:gd name="T45" fmla="*/ 2147483647 h 789"/>
                <a:gd name="T46" fmla="*/ 2147483647 w 959"/>
                <a:gd name="T47" fmla="*/ 2147483647 h 789"/>
                <a:gd name="T48" fmla="*/ 2147483647 w 959"/>
                <a:gd name="T49" fmla="*/ 2147483647 h 789"/>
                <a:gd name="T50" fmla="*/ 0 w 959"/>
                <a:gd name="T51" fmla="*/ 2147483647 h 789"/>
                <a:gd name="T52" fmla="*/ 2147483647 w 959"/>
                <a:gd name="T53" fmla="*/ 2147483647 h 789"/>
                <a:gd name="T54" fmla="*/ 2147483647 w 959"/>
                <a:gd name="T55" fmla="*/ 2147483647 h 789"/>
                <a:gd name="T56" fmla="*/ 2147483647 w 959"/>
                <a:gd name="T57" fmla="*/ 2147483647 h 789"/>
                <a:gd name="T58" fmla="*/ 2147483647 w 959"/>
                <a:gd name="T59" fmla="*/ 2147483647 h 789"/>
                <a:gd name="T60" fmla="*/ 2147483647 w 959"/>
                <a:gd name="T61" fmla="*/ 2147483647 h 789"/>
                <a:gd name="T62" fmla="*/ 2147483647 w 959"/>
                <a:gd name="T63" fmla="*/ 2147483647 h 789"/>
                <a:gd name="T64" fmla="*/ 2147483647 w 959"/>
                <a:gd name="T65" fmla="*/ 2147483647 h 789"/>
                <a:gd name="T66" fmla="*/ 2147483647 w 959"/>
                <a:gd name="T67" fmla="*/ 2147483647 h 789"/>
                <a:gd name="T68" fmla="*/ 2147483647 w 959"/>
                <a:gd name="T69" fmla="*/ 2147483647 h 789"/>
                <a:gd name="T70" fmla="*/ 2147483647 w 959"/>
                <a:gd name="T71" fmla="*/ 2147483647 h 789"/>
                <a:gd name="T72" fmla="*/ 2147483647 w 959"/>
                <a:gd name="T73" fmla="*/ 2147483647 h 789"/>
                <a:gd name="T74" fmla="*/ 2147483647 w 959"/>
                <a:gd name="T75" fmla="*/ 2147483647 h 789"/>
                <a:gd name="T76" fmla="*/ 2147483647 w 959"/>
                <a:gd name="T77" fmla="*/ 2147483647 h 789"/>
                <a:gd name="T78" fmla="*/ 2147483647 w 959"/>
                <a:gd name="T79" fmla="*/ 2147483647 h 789"/>
                <a:gd name="T80" fmla="*/ 2147483647 w 959"/>
                <a:gd name="T81" fmla="*/ 2147483647 h 789"/>
                <a:gd name="T82" fmla="*/ 2147483647 w 959"/>
                <a:gd name="T83" fmla="*/ 2147483647 h 789"/>
                <a:gd name="T84" fmla="*/ 2147483647 w 959"/>
                <a:gd name="T85" fmla="*/ 2147483647 h 789"/>
                <a:gd name="T86" fmla="*/ 2147483647 w 959"/>
                <a:gd name="T87" fmla="*/ 2147483647 h 789"/>
                <a:gd name="T88" fmla="*/ 2147483647 w 959"/>
                <a:gd name="T89" fmla="*/ 2147483647 h 789"/>
                <a:gd name="T90" fmla="*/ 2147483647 w 959"/>
                <a:gd name="T91" fmla="*/ 2147483647 h 789"/>
                <a:gd name="T92" fmla="*/ 2147483647 w 959"/>
                <a:gd name="T93" fmla="*/ 2147483647 h 789"/>
                <a:gd name="T94" fmla="*/ 2147483647 w 959"/>
                <a:gd name="T95" fmla="*/ 2147483647 h 789"/>
                <a:gd name="T96" fmla="*/ 2147483647 w 959"/>
                <a:gd name="T97" fmla="*/ 2147483647 h 78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959"/>
                <a:gd name="T148" fmla="*/ 0 h 789"/>
                <a:gd name="T149" fmla="*/ 959 w 959"/>
                <a:gd name="T150" fmla="*/ 789 h 78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959" h="789">
                  <a:moveTo>
                    <a:pt x="890" y="786"/>
                  </a:moveTo>
                  <a:cubicBezTo>
                    <a:pt x="889" y="779"/>
                    <a:pt x="885" y="751"/>
                    <a:pt x="890" y="749"/>
                  </a:cubicBezTo>
                  <a:cubicBezTo>
                    <a:pt x="896" y="746"/>
                    <a:pt x="900" y="739"/>
                    <a:pt x="900" y="739"/>
                  </a:cubicBezTo>
                  <a:cubicBezTo>
                    <a:pt x="902" y="728"/>
                    <a:pt x="902" y="728"/>
                    <a:pt x="902" y="728"/>
                  </a:cubicBezTo>
                  <a:cubicBezTo>
                    <a:pt x="902" y="728"/>
                    <a:pt x="911" y="730"/>
                    <a:pt x="915" y="724"/>
                  </a:cubicBezTo>
                  <a:cubicBezTo>
                    <a:pt x="919" y="718"/>
                    <a:pt x="913" y="714"/>
                    <a:pt x="931" y="708"/>
                  </a:cubicBezTo>
                  <a:cubicBezTo>
                    <a:pt x="949" y="702"/>
                    <a:pt x="951" y="715"/>
                    <a:pt x="955" y="710"/>
                  </a:cubicBezTo>
                  <a:cubicBezTo>
                    <a:pt x="959" y="705"/>
                    <a:pt x="958" y="689"/>
                    <a:pt x="950" y="678"/>
                  </a:cubicBezTo>
                  <a:cubicBezTo>
                    <a:pt x="942" y="667"/>
                    <a:pt x="936" y="680"/>
                    <a:pt x="933" y="673"/>
                  </a:cubicBezTo>
                  <a:cubicBezTo>
                    <a:pt x="930" y="666"/>
                    <a:pt x="931" y="643"/>
                    <a:pt x="931" y="643"/>
                  </a:cubicBezTo>
                  <a:cubicBezTo>
                    <a:pt x="928" y="641"/>
                    <a:pt x="928" y="641"/>
                    <a:pt x="928" y="641"/>
                  </a:cubicBezTo>
                  <a:cubicBezTo>
                    <a:pt x="929" y="621"/>
                    <a:pt x="929" y="621"/>
                    <a:pt x="929" y="621"/>
                  </a:cubicBezTo>
                  <a:cubicBezTo>
                    <a:pt x="916" y="622"/>
                    <a:pt x="916" y="622"/>
                    <a:pt x="916" y="622"/>
                  </a:cubicBezTo>
                  <a:cubicBezTo>
                    <a:pt x="907" y="611"/>
                    <a:pt x="907" y="611"/>
                    <a:pt x="907" y="611"/>
                  </a:cubicBezTo>
                  <a:cubicBezTo>
                    <a:pt x="907" y="611"/>
                    <a:pt x="892" y="619"/>
                    <a:pt x="884" y="609"/>
                  </a:cubicBezTo>
                  <a:cubicBezTo>
                    <a:pt x="876" y="599"/>
                    <a:pt x="862" y="579"/>
                    <a:pt x="856" y="568"/>
                  </a:cubicBezTo>
                  <a:cubicBezTo>
                    <a:pt x="850" y="557"/>
                    <a:pt x="830" y="538"/>
                    <a:pt x="830" y="538"/>
                  </a:cubicBezTo>
                  <a:cubicBezTo>
                    <a:pt x="830" y="538"/>
                    <a:pt x="825" y="537"/>
                    <a:pt x="825" y="533"/>
                  </a:cubicBezTo>
                  <a:cubicBezTo>
                    <a:pt x="825" y="529"/>
                    <a:pt x="841" y="515"/>
                    <a:pt x="848" y="505"/>
                  </a:cubicBezTo>
                  <a:cubicBezTo>
                    <a:pt x="855" y="495"/>
                    <a:pt x="866" y="482"/>
                    <a:pt x="860" y="465"/>
                  </a:cubicBezTo>
                  <a:cubicBezTo>
                    <a:pt x="854" y="448"/>
                    <a:pt x="839" y="453"/>
                    <a:pt x="839" y="453"/>
                  </a:cubicBezTo>
                  <a:cubicBezTo>
                    <a:pt x="839" y="453"/>
                    <a:pt x="809" y="453"/>
                    <a:pt x="809" y="445"/>
                  </a:cubicBezTo>
                  <a:cubicBezTo>
                    <a:pt x="809" y="437"/>
                    <a:pt x="809" y="423"/>
                    <a:pt x="809" y="412"/>
                  </a:cubicBezTo>
                  <a:cubicBezTo>
                    <a:pt x="809" y="401"/>
                    <a:pt x="782" y="377"/>
                    <a:pt x="784" y="364"/>
                  </a:cubicBezTo>
                  <a:cubicBezTo>
                    <a:pt x="786" y="351"/>
                    <a:pt x="801" y="343"/>
                    <a:pt x="800" y="337"/>
                  </a:cubicBezTo>
                  <a:cubicBezTo>
                    <a:pt x="799" y="331"/>
                    <a:pt x="778" y="334"/>
                    <a:pt x="778" y="334"/>
                  </a:cubicBezTo>
                  <a:cubicBezTo>
                    <a:pt x="780" y="315"/>
                    <a:pt x="780" y="315"/>
                    <a:pt x="780" y="315"/>
                  </a:cubicBezTo>
                  <a:cubicBezTo>
                    <a:pt x="780" y="315"/>
                    <a:pt x="769" y="306"/>
                    <a:pt x="772" y="301"/>
                  </a:cubicBezTo>
                  <a:cubicBezTo>
                    <a:pt x="775" y="296"/>
                    <a:pt x="789" y="291"/>
                    <a:pt x="789" y="291"/>
                  </a:cubicBezTo>
                  <a:cubicBezTo>
                    <a:pt x="784" y="280"/>
                    <a:pt x="784" y="280"/>
                    <a:pt x="784" y="280"/>
                  </a:cubicBezTo>
                  <a:cubicBezTo>
                    <a:pt x="798" y="276"/>
                    <a:pt x="798" y="276"/>
                    <a:pt x="798" y="276"/>
                  </a:cubicBezTo>
                  <a:cubicBezTo>
                    <a:pt x="798" y="276"/>
                    <a:pt x="791" y="246"/>
                    <a:pt x="792" y="239"/>
                  </a:cubicBezTo>
                  <a:cubicBezTo>
                    <a:pt x="793" y="232"/>
                    <a:pt x="799" y="225"/>
                    <a:pt x="799" y="225"/>
                  </a:cubicBezTo>
                  <a:cubicBezTo>
                    <a:pt x="792" y="207"/>
                    <a:pt x="792" y="207"/>
                    <a:pt x="792" y="207"/>
                  </a:cubicBezTo>
                  <a:cubicBezTo>
                    <a:pt x="793" y="192"/>
                    <a:pt x="793" y="192"/>
                    <a:pt x="793" y="192"/>
                  </a:cubicBezTo>
                  <a:cubicBezTo>
                    <a:pt x="786" y="189"/>
                    <a:pt x="786" y="189"/>
                    <a:pt x="786" y="189"/>
                  </a:cubicBezTo>
                  <a:cubicBezTo>
                    <a:pt x="785" y="167"/>
                    <a:pt x="785" y="167"/>
                    <a:pt x="785" y="167"/>
                  </a:cubicBezTo>
                  <a:cubicBezTo>
                    <a:pt x="743" y="169"/>
                    <a:pt x="743" y="169"/>
                    <a:pt x="743" y="169"/>
                  </a:cubicBezTo>
                  <a:cubicBezTo>
                    <a:pt x="743" y="169"/>
                    <a:pt x="729" y="153"/>
                    <a:pt x="723" y="149"/>
                  </a:cubicBezTo>
                  <a:cubicBezTo>
                    <a:pt x="717" y="145"/>
                    <a:pt x="704" y="143"/>
                    <a:pt x="704" y="143"/>
                  </a:cubicBezTo>
                  <a:cubicBezTo>
                    <a:pt x="704" y="143"/>
                    <a:pt x="696" y="125"/>
                    <a:pt x="691" y="121"/>
                  </a:cubicBezTo>
                  <a:cubicBezTo>
                    <a:pt x="686" y="117"/>
                    <a:pt x="648" y="116"/>
                    <a:pt x="648" y="116"/>
                  </a:cubicBezTo>
                  <a:cubicBezTo>
                    <a:pt x="645" y="120"/>
                    <a:pt x="645" y="120"/>
                    <a:pt x="645" y="120"/>
                  </a:cubicBezTo>
                  <a:cubicBezTo>
                    <a:pt x="645" y="120"/>
                    <a:pt x="624" y="103"/>
                    <a:pt x="619" y="103"/>
                  </a:cubicBezTo>
                  <a:cubicBezTo>
                    <a:pt x="614" y="103"/>
                    <a:pt x="602" y="103"/>
                    <a:pt x="602" y="103"/>
                  </a:cubicBezTo>
                  <a:cubicBezTo>
                    <a:pt x="602" y="103"/>
                    <a:pt x="601" y="89"/>
                    <a:pt x="595" y="85"/>
                  </a:cubicBezTo>
                  <a:cubicBezTo>
                    <a:pt x="589" y="81"/>
                    <a:pt x="580" y="86"/>
                    <a:pt x="580" y="86"/>
                  </a:cubicBezTo>
                  <a:cubicBezTo>
                    <a:pt x="580" y="86"/>
                    <a:pt x="559" y="83"/>
                    <a:pt x="556" y="85"/>
                  </a:cubicBezTo>
                  <a:cubicBezTo>
                    <a:pt x="553" y="87"/>
                    <a:pt x="551" y="93"/>
                    <a:pt x="551" y="93"/>
                  </a:cubicBezTo>
                  <a:cubicBezTo>
                    <a:pt x="551" y="93"/>
                    <a:pt x="535" y="88"/>
                    <a:pt x="524" y="90"/>
                  </a:cubicBezTo>
                  <a:cubicBezTo>
                    <a:pt x="513" y="92"/>
                    <a:pt x="487" y="115"/>
                    <a:pt x="487" y="115"/>
                  </a:cubicBezTo>
                  <a:cubicBezTo>
                    <a:pt x="487" y="123"/>
                    <a:pt x="487" y="123"/>
                    <a:pt x="487" y="123"/>
                  </a:cubicBezTo>
                  <a:cubicBezTo>
                    <a:pt x="487" y="123"/>
                    <a:pt x="476" y="132"/>
                    <a:pt x="472" y="133"/>
                  </a:cubicBezTo>
                  <a:cubicBezTo>
                    <a:pt x="468" y="134"/>
                    <a:pt x="452" y="133"/>
                    <a:pt x="452" y="133"/>
                  </a:cubicBezTo>
                  <a:cubicBezTo>
                    <a:pt x="452" y="133"/>
                    <a:pt x="472" y="159"/>
                    <a:pt x="460" y="161"/>
                  </a:cubicBezTo>
                  <a:cubicBezTo>
                    <a:pt x="448" y="163"/>
                    <a:pt x="437" y="156"/>
                    <a:pt x="437" y="156"/>
                  </a:cubicBezTo>
                  <a:cubicBezTo>
                    <a:pt x="437" y="156"/>
                    <a:pt x="412" y="161"/>
                    <a:pt x="399" y="164"/>
                  </a:cubicBezTo>
                  <a:cubicBezTo>
                    <a:pt x="386" y="167"/>
                    <a:pt x="379" y="176"/>
                    <a:pt x="371" y="175"/>
                  </a:cubicBezTo>
                  <a:cubicBezTo>
                    <a:pt x="363" y="174"/>
                    <a:pt x="355" y="165"/>
                    <a:pt x="345" y="165"/>
                  </a:cubicBezTo>
                  <a:cubicBezTo>
                    <a:pt x="335" y="165"/>
                    <a:pt x="323" y="165"/>
                    <a:pt x="309" y="155"/>
                  </a:cubicBezTo>
                  <a:cubicBezTo>
                    <a:pt x="295" y="145"/>
                    <a:pt x="287" y="128"/>
                    <a:pt x="287" y="128"/>
                  </a:cubicBezTo>
                  <a:cubicBezTo>
                    <a:pt x="287" y="128"/>
                    <a:pt x="258" y="125"/>
                    <a:pt x="255" y="125"/>
                  </a:cubicBezTo>
                  <a:cubicBezTo>
                    <a:pt x="252" y="125"/>
                    <a:pt x="240" y="118"/>
                    <a:pt x="233" y="110"/>
                  </a:cubicBezTo>
                  <a:cubicBezTo>
                    <a:pt x="226" y="102"/>
                    <a:pt x="218" y="80"/>
                    <a:pt x="218" y="80"/>
                  </a:cubicBezTo>
                  <a:cubicBezTo>
                    <a:pt x="208" y="78"/>
                    <a:pt x="208" y="78"/>
                    <a:pt x="208" y="78"/>
                  </a:cubicBezTo>
                  <a:cubicBezTo>
                    <a:pt x="208" y="78"/>
                    <a:pt x="205" y="72"/>
                    <a:pt x="199" y="69"/>
                  </a:cubicBezTo>
                  <a:cubicBezTo>
                    <a:pt x="193" y="66"/>
                    <a:pt x="180" y="58"/>
                    <a:pt x="180" y="53"/>
                  </a:cubicBezTo>
                  <a:cubicBezTo>
                    <a:pt x="180" y="48"/>
                    <a:pt x="190" y="52"/>
                    <a:pt x="190" y="46"/>
                  </a:cubicBezTo>
                  <a:cubicBezTo>
                    <a:pt x="190" y="40"/>
                    <a:pt x="181" y="38"/>
                    <a:pt x="181" y="33"/>
                  </a:cubicBezTo>
                  <a:cubicBezTo>
                    <a:pt x="181" y="28"/>
                    <a:pt x="190" y="28"/>
                    <a:pt x="188" y="22"/>
                  </a:cubicBezTo>
                  <a:cubicBezTo>
                    <a:pt x="186" y="16"/>
                    <a:pt x="179" y="4"/>
                    <a:pt x="173" y="4"/>
                  </a:cubicBezTo>
                  <a:cubicBezTo>
                    <a:pt x="167" y="4"/>
                    <a:pt x="131" y="31"/>
                    <a:pt x="128" y="35"/>
                  </a:cubicBezTo>
                  <a:cubicBezTo>
                    <a:pt x="125" y="39"/>
                    <a:pt x="117" y="50"/>
                    <a:pt x="114" y="51"/>
                  </a:cubicBezTo>
                  <a:cubicBezTo>
                    <a:pt x="111" y="52"/>
                    <a:pt x="102" y="52"/>
                    <a:pt x="87" y="52"/>
                  </a:cubicBezTo>
                  <a:cubicBezTo>
                    <a:pt x="72" y="52"/>
                    <a:pt x="55" y="38"/>
                    <a:pt x="45" y="30"/>
                  </a:cubicBezTo>
                  <a:cubicBezTo>
                    <a:pt x="35" y="22"/>
                    <a:pt x="38" y="4"/>
                    <a:pt x="29" y="2"/>
                  </a:cubicBezTo>
                  <a:cubicBezTo>
                    <a:pt x="20" y="0"/>
                    <a:pt x="16" y="22"/>
                    <a:pt x="16" y="22"/>
                  </a:cubicBezTo>
                  <a:cubicBezTo>
                    <a:pt x="0" y="24"/>
                    <a:pt x="0" y="24"/>
                    <a:pt x="0" y="24"/>
                  </a:cubicBezTo>
                  <a:cubicBezTo>
                    <a:pt x="11" y="40"/>
                    <a:pt x="11" y="40"/>
                    <a:pt x="11" y="40"/>
                  </a:cubicBezTo>
                  <a:cubicBezTo>
                    <a:pt x="12" y="55"/>
                    <a:pt x="12" y="55"/>
                    <a:pt x="12" y="55"/>
                  </a:cubicBezTo>
                  <a:cubicBezTo>
                    <a:pt x="12" y="55"/>
                    <a:pt x="19" y="76"/>
                    <a:pt x="24" y="78"/>
                  </a:cubicBezTo>
                  <a:cubicBezTo>
                    <a:pt x="29" y="80"/>
                    <a:pt x="16" y="99"/>
                    <a:pt x="16" y="99"/>
                  </a:cubicBezTo>
                  <a:cubicBezTo>
                    <a:pt x="37" y="111"/>
                    <a:pt x="37" y="111"/>
                    <a:pt x="37" y="111"/>
                  </a:cubicBezTo>
                  <a:cubicBezTo>
                    <a:pt x="37" y="129"/>
                    <a:pt x="37" y="129"/>
                    <a:pt x="37" y="129"/>
                  </a:cubicBezTo>
                  <a:cubicBezTo>
                    <a:pt x="53" y="134"/>
                    <a:pt x="53" y="134"/>
                    <a:pt x="53" y="134"/>
                  </a:cubicBezTo>
                  <a:cubicBezTo>
                    <a:pt x="53" y="134"/>
                    <a:pt x="58" y="171"/>
                    <a:pt x="70" y="182"/>
                  </a:cubicBezTo>
                  <a:cubicBezTo>
                    <a:pt x="82" y="193"/>
                    <a:pt x="79" y="203"/>
                    <a:pt x="79" y="203"/>
                  </a:cubicBezTo>
                  <a:cubicBezTo>
                    <a:pt x="93" y="205"/>
                    <a:pt x="93" y="205"/>
                    <a:pt x="93" y="205"/>
                  </a:cubicBezTo>
                  <a:cubicBezTo>
                    <a:pt x="104" y="217"/>
                    <a:pt x="104" y="217"/>
                    <a:pt x="104" y="217"/>
                  </a:cubicBezTo>
                  <a:cubicBezTo>
                    <a:pt x="104" y="217"/>
                    <a:pt x="118" y="208"/>
                    <a:pt x="123" y="212"/>
                  </a:cubicBezTo>
                  <a:cubicBezTo>
                    <a:pt x="128" y="216"/>
                    <a:pt x="112" y="225"/>
                    <a:pt x="112" y="229"/>
                  </a:cubicBezTo>
                  <a:cubicBezTo>
                    <a:pt x="112" y="233"/>
                    <a:pt x="126" y="242"/>
                    <a:pt x="123" y="250"/>
                  </a:cubicBezTo>
                  <a:cubicBezTo>
                    <a:pt x="120" y="258"/>
                    <a:pt x="110" y="258"/>
                    <a:pt x="110" y="258"/>
                  </a:cubicBezTo>
                  <a:cubicBezTo>
                    <a:pt x="109" y="267"/>
                    <a:pt x="109" y="267"/>
                    <a:pt x="109" y="267"/>
                  </a:cubicBezTo>
                  <a:cubicBezTo>
                    <a:pt x="110" y="280"/>
                    <a:pt x="110" y="280"/>
                    <a:pt x="110" y="280"/>
                  </a:cubicBezTo>
                  <a:cubicBezTo>
                    <a:pt x="110" y="280"/>
                    <a:pt x="97" y="279"/>
                    <a:pt x="96" y="286"/>
                  </a:cubicBezTo>
                  <a:cubicBezTo>
                    <a:pt x="95" y="293"/>
                    <a:pt x="104" y="300"/>
                    <a:pt x="104" y="300"/>
                  </a:cubicBezTo>
                  <a:cubicBezTo>
                    <a:pt x="104" y="300"/>
                    <a:pt x="94" y="305"/>
                    <a:pt x="96" y="314"/>
                  </a:cubicBezTo>
                  <a:cubicBezTo>
                    <a:pt x="98" y="323"/>
                    <a:pt x="140" y="344"/>
                    <a:pt x="140" y="344"/>
                  </a:cubicBezTo>
                  <a:cubicBezTo>
                    <a:pt x="140" y="371"/>
                    <a:pt x="140" y="371"/>
                    <a:pt x="140" y="371"/>
                  </a:cubicBezTo>
                  <a:cubicBezTo>
                    <a:pt x="153" y="372"/>
                    <a:pt x="153" y="372"/>
                    <a:pt x="153" y="372"/>
                  </a:cubicBezTo>
                  <a:cubicBezTo>
                    <a:pt x="153" y="372"/>
                    <a:pt x="174" y="390"/>
                    <a:pt x="185" y="390"/>
                  </a:cubicBezTo>
                  <a:cubicBezTo>
                    <a:pt x="196" y="390"/>
                    <a:pt x="198" y="402"/>
                    <a:pt x="198" y="402"/>
                  </a:cubicBezTo>
                  <a:cubicBezTo>
                    <a:pt x="220" y="427"/>
                    <a:pt x="220" y="427"/>
                    <a:pt x="220" y="427"/>
                  </a:cubicBezTo>
                  <a:cubicBezTo>
                    <a:pt x="220" y="427"/>
                    <a:pt x="212" y="466"/>
                    <a:pt x="220" y="472"/>
                  </a:cubicBezTo>
                  <a:cubicBezTo>
                    <a:pt x="228" y="478"/>
                    <a:pt x="233" y="478"/>
                    <a:pt x="233" y="478"/>
                  </a:cubicBezTo>
                  <a:cubicBezTo>
                    <a:pt x="237" y="497"/>
                    <a:pt x="237" y="497"/>
                    <a:pt x="237" y="497"/>
                  </a:cubicBezTo>
                  <a:cubicBezTo>
                    <a:pt x="237" y="497"/>
                    <a:pt x="252" y="501"/>
                    <a:pt x="253" y="510"/>
                  </a:cubicBezTo>
                  <a:cubicBezTo>
                    <a:pt x="254" y="519"/>
                    <a:pt x="275" y="533"/>
                    <a:pt x="282" y="528"/>
                  </a:cubicBezTo>
                  <a:cubicBezTo>
                    <a:pt x="289" y="523"/>
                    <a:pt x="267" y="512"/>
                    <a:pt x="283" y="505"/>
                  </a:cubicBezTo>
                  <a:cubicBezTo>
                    <a:pt x="299" y="498"/>
                    <a:pt x="298" y="516"/>
                    <a:pt x="298" y="516"/>
                  </a:cubicBezTo>
                  <a:cubicBezTo>
                    <a:pt x="305" y="522"/>
                    <a:pt x="305" y="522"/>
                    <a:pt x="305" y="522"/>
                  </a:cubicBezTo>
                  <a:cubicBezTo>
                    <a:pt x="306" y="521"/>
                    <a:pt x="308" y="521"/>
                    <a:pt x="311" y="522"/>
                  </a:cubicBezTo>
                  <a:cubicBezTo>
                    <a:pt x="313" y="523"/>
                    <a:pt x="314" y="523"/>
                    <a:pt x="316" y="524"/>
                  </a:cubicBezTo>
                  <a:cubicBezTo>
                    <a:pt x="317" y="523"/>
                    <a:pt x="318" y="521"/>
                    <a:pt x="318" y="520"/>
                  </a:cubicBezTo>
                  <a:cubicBezTo>
                    <a:pt x="319" y="516"/>
                    <a:pt x="330" y="513"/>
                    <a:pt x="333" y="515"/>
                  </a:cubicBezTo>
                  <a:cubicBezTo>
                    <a:pt x="336" y="517"/>
                    <a:pt x="331" y="538"/>
                    <a:pt x="338" y="541"/>
                  </a:cubicBezTo>
                  <a:cubicBezTo>
                    <a:pt x="345" y="544"/>
                    <a:pt x="360" y="555"/>
                    <a:pt x="360" y="555"/>
                  </a:cubicBezTo>
                  <a:cubicBezTo>
                    <a:pt x="360" y="555"/>
                    <a:pt x="358" y="560"/>
                    <a:pt x="358" y="565"/>
                  </a:cubicBezTo>
                  <a:cubicBezTo>
                    <a:pt x="363" y="571"/>
                    <a:pt x="368" y="577"/>
                    <a:pt x="371" y="583"/>
                  </a:cubicBezTo>
                  <a:cubicBezTo>
                    <a:pt x="371" y="583"/>
                    <a:pt x="371" y="583"/>
                    <a:pt x="371" y="583"/>
                  </a:cubicBezTo>
                  <a:cubicBezTo>
                    <a:pt x="375" y="585"/>
                    <a:pt x="378" y="587"/>
                    <a:pt x="378" y="587"/>
                  </a:cubicBezTo>
                  <a:cubicBezTo>
                    <a:pt x="387" y="600"/>
                    <a:pt x="387" y="600"/>
                    <a:pt x="387" y="600"/>
                  </a:cubicBezTo>
                  <a:cubicBezTo>
                    <a:pt x="387" y="600"/>
                    <a:pt x="389" y="624"/>
                    <a:pt x="399" y="626"/>
                  </a:cubicBezTo>
                  <a:cubicBezTo>
                    <a:pt x="409" y="628"/>
                    <a:pt x="409" y="644"/>
                    <a:pt x="409" y="644"/>
                  </a:cubicBezTo>
                  <a:cubicBezTo>
                    <a:pt x="431" y="644"/>
                    <a:pt x="431" y="644"/>
                    <a:pt x="431" y="644"/>
                  </a:cubicBezTo>
                  <a:cubicBezTo>
                    <a:pt x="443" y="656"/>
                    <a:pt x="443" y="656"/>
                    <a:pt x="443" y="656"/>
                  </a:cubicBezTo>
                  <a:cubicBezTo>
                    <a:pt x="451" y="654"/>
                    <a:pt x="458" y="652"/>
                    <a:pt x="465" y="656"/>
                  </a:cubicBezTo>
                  <a:cubicBezTo>
                    <a:pt x="475" y="661"/>
                    <a:pt x="504" y="686"/>
                    <a:pt x="526" y="703"/>
                  </a:cubicBezTo>
                  <a:cubicBezTo>
                    <a:pt x="527" y="704"/>
                    <a:pt x="528" y="704"/>
                    <a:pt x="529" y="704"/>
                  </a:cubicBezTo>
                  <a:cubicBezTo>
                    <a:pt x="535" y="704"/>
                    <a:pt x="546" y="706"/>
                    <a:pt x="546" y="706"/>
                  </a:cubicBezTo>
                  <a:cubicBezTo>
                    <a:pt x="546" y="706"/>
                    <a:pt x="549" y="720"/>
                    <a:pt x="565" y="715"/>
                  </a:cubicBezTo>
                  <a:cubicBezTo>
                    <a:pt x="581" y="710"/>
                    <a:pt x="584" y="703"/>
                    <a:pt x="584" y="703"/>
                  </a:cubicBezTo>
                  <a:cubicBezTo>
                    <a:pt x="600" y="705"/>
                    <a:pt x="600" y="705"/>
                    <a:pt x="600" y="705"/>
                  </a:cubicBezTo>
                  <a:cubicBezTo>
                    <a:pt x="606" y="691"/>
                    <a:pt x="606" y="691"/>
                    <a:pt x="606" y="691"/>
                  </a:cubicBezTo>
                  <a:cubicBezTo>
                    <a:pt x="620" y="689"/>
                    <a:pt x="620" y="689"/>
                    <a:pt x="620" y="689"/>
                  </a:cubicBezTo>
                  <a:cubicBezTo>
                    <a:pt x="636" y="674"/>
                    <a:pt x="636" y="674"/>
                    <a:pt x="636" y="674"/>
                  </a:cubicBezTo>
                  <a:cubicBezTo>
                    <a:pt x="641" y="682"/>
                    <a:pt x="641" y="682"/>
                    <a:pt x="641" y="682"/>
                  </a:cubicBezTo>
                  <a:cubicBezTo>
                    <a:pt x="649" y="680"/>
                    <a:pt x="656" y="679"/>
                    <a:pt x="659" y="683"/>
                  </a:cubicBezTo>
                  <a:cubicBezTo>
                    <a:pt x="672" y="694"/>
                    <a:pt x="686" y="717"/>
                    <a:pt x="688" y="735"/>
                  </a:cubicBezTo>
                  <a:cubicBezTo>
                    <a:pt x="690" y="754"/>
                    <a:pt x="718" y="752"/>
                    <a:pt x="718" y="752"/>
                  </a:cubicBezTo>
                  <a:cubicBezTo>
                    <a:pt x="718" y="752"/>
                    <a:pt x="717" y="759"/>
                    <a:pt x="730" y="762"/>
                  </a:cubicBezTo>
                  <a:cubicBezTo>
                    <a:pt x="743" y="765"/>
                    <a:pt x="774" y="761"/>
                    <a:pt x="774" y="761"/>
                  </a:cubicBezTo>
                  <a:cubicBezTo>
                    <a:pt x="774" y="761"/>
                    <a:pt x="800" y="781"/>
                    <a:pt x="805" y="781"/>
                  </a:cubicBezTo>
                  <a:cubicBezTo>
                    <a:pt x="810" y="781"/>
                    <a:pt x="828" y="772"/>
                    <a:pt x="828" y="772"/>
                  </a:cubicBezTo>
                  <a:cubicBezTo>
                    <a:pt x="828" y="772"/>
                    <a:pt x="854" y="788"/>
                    <a:pt x="872" y="789"/>
                  </a:cubicBezTo>
                  <a:cubicBezTo>
                    <a:pt x="878" y="789"/>
                    <a:pt x="884" y="788"/>
                    <a:pt x="889" y="786"/>
                  </a:cubicBezTo>
                  <a:lnTo>
                    <a:pt x="890" y="786"/>
                  </a:ln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537" name="Freeform 160"/>
            <p:cNvSpPr>
              <a:spLocks/>
            </p:cNvSpPr>
            <p:nvPr/>
          </p:nvSpPr>
          <p:spPr bwMode="auto">
            <a:xfrm>
              <a:off x="5376863" y="2636044"/>
              <a:ext cx="155972" cy="92869"/>
            </a:xfrm>
            <a:custGeom>
              <a:avLst/>
              <a:gdLst>
                <a:gd name="T0" fmla="*/ 2147483647 w 372"/>
                <a:gd name="T1" fmla="*/ 2147483647 h 238"/>
                <a:gd name="T2" fmla="*/ 2147483647 w 372"/>
                <a:gd name="T3" fmla="*/ 2147483647 h 238"/>
                <a:gd name="T4" fmla="*/ 2147483647 w 372"/>
                <a:gd name="T5" fmla="*/ 2147483647 h 238"/>
                <a:gd name="T6" fmla="*/ 2147483647 w 372"/>
                <a:gd name="T7" fmla="*/ 2147483647 h 238"/>
                <a:gd name="T8" fmla="*/ 2147483647 w 372"/>
                <a:gd name="T9" fmla="*/ 2147483647 h 238"/>
                <a:gd name="T10" fmla="*/ 2147483647 w 372"/>
                <a:gd name="T11" fmla="*/ 2147483647 h 238"/>
                <a:gd name="T12" fmla="*/ 2147483647 w 372"/>
                <a:gd name="T13" fmla="*/ 2147483647 h 238"/>
                <a:gd name="T14" fmla="*/ 2147483647 w 372"/>
                <a:gd name="T15" fmla="*/ 2147483647 h 238"/>
                <a:gd name="T16" fmla="*/ 2147483647 w 372"/>
                <a:gd name="T17" fmla="*/ 2147483647 h 238"/>
                <a:gd name="T18" fmla="*/ 2147483647 w 372"/>
                <a:gd name="T19" fmla="*/ 2147483647 h 238"/>
                <a:gd name="T20" fmla="*/ 2147483647 w 372"/>
                <a:gd name="T21" fmla="*/ 2147483647 h 238"/>
                <a:gd name="T22" fmla="*/ 2147483647 w 372"/>
                <a:gd name="T23" fmla="*/ 2147483647 h 238"/>
                <a:gd name="T24" fmla="*/ 2147483647 w 372"/>
                <a:gd name="T25" fmla="*/ 2147483647 h 238"/>
                <a:gd name="T26" fmla="*/ 2147483647 w 372"/>
                <a:gd name="T27" fmla="*/ 2147483647 h 238"/>
                <a:gd name="T28" fmla="*/ 2147483647 w 372"/>
                <a:gd name="T29" fmla="*/ 2147483647 h 238"/>
                <a:gd name="T30" fmla="*/ 2147483647 w 372"/>
                <a:gd name="T31" fmla="*/ 2147483647 h 238"/>
                <a:gd name="T32" fmla="*/ 2147483647 w 372"/>
                <a:gd name="T33" fmla="*/ 2147483647 h 238"/>
                <a:gd name="T34" fmla="*/ 2147483647 w 372"/>
                <a:gd name="T35" fmla="*/ 2147483647 h 238"/>
                <a:gd name="T36" fmla="*/ 2147483647 w 372"/>
                <a:gd name="T37" fmla="*/ 2147483647 h 238"/>
                <a:gd name="T38" fmla="*/ 2147483647 w 372"/>
                <a:gd name="T39" fmla="*/ 2147483647 h 238"/>
                <a:gd name="T40" fmla="*/ 2147483647 w 372"/>
                <a:gd name="T41" fmla="*/ 2147483647 h 238"/>
                <a:gd name="T42" fmla="*/ 2147483647 w 372"/>
                <a:gd name="T43" fmla="*/ 2147483647 h 238"/>
                <a:gd name="T44" fmla="*/ 2147483647 w 372"/>
                <a:gd name="T45" fmla="*/ 2147483647 h 238"/>
                <a:gd name="T46" fmla="*/ 2147483647 w 372"/>
                <a:gd name="T47" fmla="*/ 2147483647 h 238"/>
                <a:gd name="T48" fmla="*/ 2147483647 w 372"/>
                <a:gd name="T49" fmla="*/ 2147483647 h 238"/>
                <a:gd name="T50" fmla="*/ 2147483647 w 372"/>
                <a:gd name="T51" fmla="*/ 2147483647 h 238"/>
                <a:gd name="T52" fmla="*/ 2147483647 w 372"/>
                <a:gd name="T53" fmla="*/ 2147483647 h 238"/>
                <a:gd name="T54" fmla="*/ 2147483647 w 372"/>
                <a:gd name="T55" fmla="*/ 2147483647 h 238"/>
                <a:gd name="T56" fmla="*/ 2147483647 w 372"/>
                <a:gd name="T57" fmla="*/ 2147483647 h 238"/>
                <a:gd name="T58" fmla="*/ 2147483647 w 372"/>
                <a:gd name="T59" fmla="*/ 2147483647 h 238"/>
                <a:gd name="T60" fmla="*/ 2147483647 w 372"/>
                <a:gd name="T61" fmla="*/ 2147483647 h 238"/>
                <a:gd name="T62" fmla="*/ 2147483647 w 372"/>
                <a:gd name="T63" fmla="*/ 2147483647 h 238"/>
                <a:gd name="T64" fmla="*/ 2147483647 w 372"/>
                <a:gd name="T65" fmla="*/ 2147483647 h 238"/>
                <a:gd name="T66" fmla="*/ 2147483647 w 372"/>
                <a:gd name="T67" fmla="*/ 2147483647 h 23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372"/>
                <a:gd name="T103" fmla="*/ 0 h 238"/>
                <a:gd name="T104" fmla="*/ 372 w 372"/>
                <a:gd name="T105" fmla="*/ 238 h 23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372" h="238">
                  <a:moveTo>
                    <a:pt x="353" y="181"/>
                  </a:moveTo>
                  <a:cubicBezTo>
                    <a:pt x="346" y="174"/>
                    <a:pt x="345" y="152"/>
                    <a:pt x="345" y="142"/>
                  </a:cubicBezTo>
                  <a:cubicBezTo>
                    <a:pt x="345" y="132"/>
                    <a:pt x="333" y="129"/>
                    <a:pt x="319" y="125"/>
                  </a:cubicBezTo>
                  <a:cubicBezTo>
                    <a:pt x="305" y="121"/>
                    <a:pt x="301" y="136"/>
                    <a:pt x="291" y="132"/>
                  </a:cubicBezTo>
                  <a:cubicBezTo>
                    <a:pt x="281" y="128"/>
                    <a:pt x="289" y="110"/>
                    <a:pt x="289" y="103"/>
                  </a:cubicBezTo>
                  <a:cubicBezTo>
                    <a:pt x="289" y="96"/>
                    <a:pt x="275" y="99"/>
                    <a:pt x="275" y="99"/>
                  </a:cubicBezTo>
                  <a:cubicBezTo>
                    <a:pt x="275" y="82"/>
                    <a:pt x="275" y="82"/>
                    <a:pt x="275" y="82"/>
                  </a:cubicBezTo>
                  <a:cubicBezTo>
                    <a:pt x="266" y="79"/>
                    <a:pt x="266" y="79"/>
                    <a:pt x="266" y="79"/>
                  </a:cubicBezTo>
                  <a:cubicBezTo>
                    <a:pt x="258" y="88"/>
                    <a:pt x="258" y="88"/>
                    <a:pt x="258" y="88"/>
                  </a:cubicBezTo>
                  <a:cubicBezTo>
                    <a:pt x="230" y="87"/>
                    <a:pt x="230" y="87"/>
                    <a:pt x="230" y="87"/>
                  </a:cubicBezTo>
                  <a:cubicBezTo>
                    <a:pt x="230" y="87"/>
                    <a:pt x="226" y="90"/>
                    <a:pt x="216" y="93"/>
                  </a:cubicBezTo>
                  <a:cubicBezTo>
                    <a:pt x="206" y="96"/>
                    <a:pt x="210" y="90"/>
                    <a:pt x="210" y="90"/>
                  </a:cubicBezTo>
                  <a:cubicBezTo>
                    <a:pt x="210" y="90"/>
                    <a:pt x="198" y="93"/>
                    <a:pt x="195" y="93"/>
                  </a:cubicBezTo>
                  <a:cubicBezTo>
                    <a:pt x="192" y="93"/>
                    <a:pt x="181" y="75"/>
                    <a:pt x="176" y="76"/>
                  </a:cubicBezTo>
                  <a:cubicBezTo>
                    <a:pt x="171" y="77"/>
                    <a:pt x="160" y="85"/>
                    <a:pt x="154" y="86"/>
                  </a:cubicBezTo>
                  <a:cubicBezTo>
                    <a:pt x="148" y="87"/>
                    <a:pt x="142" y="77"/>
                    <a:pt x="142" y="77"/>
                  </a:cubicBezTo>
                  <a:cubicBezTo>
                    <a:pt x="142" y="77"/>
                    <a:pt x="135" y="76"/>
                    <a:pt x="130" y="78"/>
                  </a:cubicBezTo>
                  <a:cubicBezTo>
                    <a:pt x="125" y="80"/>
                    <a:pt x="108" y="75"/>
                    <a:pt x="108" y="75"/>
                  </a:cubicBezTo>
                  <a:cubicBezTo>
                    <a:pt x="108" y="75"/>
                    <a:pt x="93" y="80"/>
                    <a:pt x="86" y="81"/>
                  </a:cubicBezTo>
                  <a:cubicBezTo>
                    <a:pt x="79" y="82"/>
                    <a:pt x="76" y="62"/>
                    <a:pt x="76" y="62"/>
                  </a:cubicBezTo>
                  <a:cubicBezTo>
                    <a:pt x="85" y="59"/>
                    <a:pt x="85" y="59"/>
                    <a:pt x="85" y="59"/>
                  </a:cubicBezTo>
                  <a:cubicBezTo>
                    <a:pt x="85" y="59"/>
                    <a:pt x="88" y="44"/>
                    <a:pt x="101" y="43"/>
                  </a:cubicBezTo>
                  <a:cubicBezTo>
                    <a:pt x="114" y="42"/>
                    <a:pt x="124" y="52"/>
                    <a:pt x="131" y="56"/>
                  </a:cubicBezTo>
                  <a:cubicBezTo>
                    <a:pt x="138" y="60"/>
                    <a:pt x="140" y="49"/>
                    <a:pt x="141" y="45"/>
                  </a:cubicBezTo>
                  <a:cubicBezTo>
                    <a:pt x="142" y="41"/>
                    <a:pt x="117" y="33"/>
                    <a:pt x="117" y="33"/>
                  </a:cubicBezTo>
                  <a:cubicBezTo>
                    <a:pt x="133" y="12"/>
                    <a:pt x="133" y="12"/>
                    <a:pt x="133" y="12"/>
                  </a:cubicBezTo>
                  <a:cubicBezTo>
                    <a:pt x="133" y="12"/>
                    <a:pt x="118" y="0"/>
                    <a:pt x="114" y="2"/>
                  </a:cubicBezTo>
                  <a:cubicBezTo>
                    <a:pt x="110" y="4"/>
                    <a:pt x="99" y="16"/>
                    <a:pt x="91" y="21"/>
                  </a:cubicBezTo>
                  <a:cubicBezTo>
                    <a:pt x="83" y="26"/>
                    <a:pt x="80" y="12"/>
                    <a:pt x="74" y="12"/>
                  </a:cubicBezTo>
                  <a:cubicBezTo>
                    <a:pt x="68" y="12"/>
                    <a:pt x="66" y="21"/>
                    <a:pt x="65" y="25"/>
                  </a:cubicBezTo>
                  <a:cubicBezTo>
                    <a:pt x="64" y="29"/>
                    <a:pt x="77" y="36"/>
                    <a:pt x="71" y="42"/>
                  </a:cubicBezTo>
                  <a:cubicBezTo>
                    <a:pt x="65" y="48"/>
                    <a:pt x="46" y="43"/>
                    <a:pt x="46" y="43"/>
                  </a:cubicBezTo>
                  <a:cubicBezTo>
                    <a:pt x="59" y="57"/>
                    <a:pt x="59" y="57"/>
                    <a:pt x="59" y="57"/>
                  </a:cubicBezTo>
                  <a:cubicBezTo>
                    <a:pt x="49" y="66"/>
                    <a:pt x="49" y="66"/>
                    <a:pt x="49" y="66"/>
                  </a:cubicBezTo>
                  <a:cubicBezTo>
                    <a:pt x="49" y="66"/>
                    <a:pt x="61" y="71"/>
                    <a:pt x="46" y="80"/>
                  </a:cubicBezTo>
                  <a:cubicBezTo>
                    <a:pt x="31" y="89"/>
                    <a:pt x="12" y="77"/>
                    <a:pt x="6" y="82"/>
                  </a:cubicBezTo>
                  <a:cubicBezTo>
                    <a:pt x="0" y="87"/>
                    <a:pt x="0" y="97"/>
                    <a:pt x="0" y="97"/>
                  </a:cubicBezTo>
                  <a:cubicBezTo>
                    <a:pt x="14" y="100"/>
                    <a:pt x="14" y="100"/>
                    <a:pt x="14" y="100"/>
                  </a:cubicBezTo>
                  <a:cubicBezTo>
                    <a:pt x="21" y="108"/>
                    <a:pt x="21" y="108"/>
                    <a:pt x="21" y="108"/>
                  </a:cubicBezTo>
                  <a:cubicBezTo>
                    <a:pt x="21" y="108"/>
                    <a:pt x="37" y="109"/>
                    <a:pt x="42" y="114"/>
                  </a:cubicBezTo>
                  <a:cubicBezTo>
                    <a:pt x="47" y="119"/>
                    <a:pt x="36" y="128"/>
                    <a:pt x="42" y="138"/>
                  </a:cubicBezTo>
                  <a:cubicBezTo>
                    <a:pt x="48" y="148"/>
                    <a:pt x="61" y="147"/>
                    <a:pt x="61" y="158"/>
                  </a:cubicBezTo>
                  <a:cubicBezTo>
                    <a:pt x="61" y="169"/>
                    <a:pt x="51" y="179"/>
                    <a:pt x="44" y="187"/>
                  </a:cubicBezTo>
                  <a:cubicBezTo>
                    <a:pt x="40" y="191"/>
                    <a:pt x="41" y="200"/>
                    <a:pt x="42" y="206"/>
                  </a:cubicBezTo>
                  <a:cubicBezTo>
                    <a:pt x="48" y="211"/>
                    <a:pt x="56" y="217"/>
                    <a:pt x="58" y="218"/>
                  </a:cubicBezTo>
                  <a:cubicBezTo>
                    <a:pt x="61" y="219"/>
                    <a:pt x="86" y="199"/>
                    <a:pt x="89" y="199"/>
                  </a:cubicBezTo>
                  <a:cubicBezTo>
                    <a:pt x="92" y="199"/>
                    <a:pt x="103" y="216"/>
                    <a:pt x="107" y="214"/>
                  </a:cubicBezTo>
                  <a:cubicBezTo>
                    <a:pt x="111" y="212"/>
                    <a:pt x="106" y="194"/>
                    <a:pt x="111" y="189"/>
                  </a:cubicBezTo>
                  <a:cubicBezTo>
                    <a:pt x="116" y="184"/>
                    <a:pt x="138" y="183"/>
                    <a:pt x="138" y="183"/>
                  </a:cubicBezTo>
                  <a:cubicBezTo>
                    <a:pt x="145" y="189"/>
                    <a:pt x="145" y="189"/>
                    <a:pt x="145" y="189"/>
                  </a:cubicBezTo>
                  <a:cubicBezTo>
                    <a:pt x="150" y="175"/>
                    <a:pt x="150" y="175"/>
                    <a:pt x="150" y="175"/>
                  </a:cubicBezTo>
                  <a:cubicBezTo>
                    <a:pt x="150" y="175"/>
                    <a:pt x="142" y="175"/>
                    <a:pt x="142" y="168"/>
                  </a:cubicBezTo>
                  <a:cubicBezTo>
                    <a:pt x="142" y="161"/>
                    <a:pt x="156" y="158"/>
                    <a:pt x="156" y="154"/>
                  </a:cubicBezTo>
                  <a:cubicBezTo>
                    <a:pt x="156" y="150"/>
                    <a:pt x="155" y="135"/>
                    <a:pt x="164" y="135"/>
                  </a:cubicBezTo>
                  <a:cubicBezTo>
                    <a:pt x="173" y="135"/>
                    <a:pt x="184" y="144"/>
                    <a:pt x="184" y="149"/>
                  </a:cubicBezTo>
                  <a:cubicBezTo>
                    <a:pt x="184" y="154"/>
                    <a:pt x="184" y="168"/>
                    <a:pt x="184" y="168"/>
                  </a:cubicBezTo>
                  <a:cubicBezTo>
                    <a:pt x="198" y="168"/>
                    <a:pt x="198" y="168"/>
                    <a:pt x="198" y="168"/>
                  </a:cubicBezTo>
                  <a:cubicBezTo>
                    <a:pt x="205" y="210"/>
                    <a:pt x="205" y="210"/>
                    <a:pt x="205" y="210"/>
                  </a:cubicBezTo>
                  <a:cubicBezTo>
                    <a:pt x="205" y="210"/>
                    <a:pt x="221" y="238"/>
                    <a:pt x="228" y="235"/>
                  </a:cubicBezTo>
                  <a:cubicBezTo>
                    <a:pt x="235" y="232"/>
                    <a:pt x="249" y="216"/>
                    <a:pt x="249" y="216"/>
                  </a:cubicBezTo>
                  <a:cubicBezTo>
                    <a:pt x="259" y="216"/>
                    <a:pt x="259" y="216"/>
                    <a:pt x="259" y="216"/>
                  </a:cubicBezTo>
                  <a:cubicBezTo>
                    <a:pt x="259" y="216"/>
                    <a:pt x="266" y="205"/>
                    <a:pt x="273" y="197"/>
                  </a:cubicBezTo>
                  <a:cubicBezTo>
                    <a:pt x="280" y="189"/>
                    <a:pt x="304" y="192"/>
                    <a:pt x="304" y="192"/>
                  </a:cubicBezTo>
                  <a:cubicBezTo>
                    <a:pt x="306" y="202"/>
                    <a:pt x="306" y="202"/>
                    <a:pt x="306" y="202"/>
                  </a:cubicBezTo>
                  <a:cubicBezTo>
                    <a:pt x="330" y="194"/>
                    <a:pt x="330" y="194"/>
                    <a:pt x="330" y="194"/>
                  </a:cubicBezTo>
                  <a:cubicBezTo>
                    <a:pt x="343" y="194"/>
                    <a:pt x="343" y="194"/>
                    <a:pt x="343" y="194"/>
                  </a:cubicBezTo>
                  <a:cubicBezTo>
                    <a:pt x="350" y="199"/>
                    <a:pt x="350" y="199"/>
                    <a:pt x="350" y="199"/>
                  </a:cubicBezTo>
                  <a:cubicBezTo>
                    <a:pt x="355" y="199"/>
                    <a:pt x="361" y="199"/>
                    <a:pt x="364" y="197"/>
                  </a:cubicBezTo>
                  <a:cubicBezTo>
                    <a:pt x="372" y="191"/>
                    <a:pt x="360" y="188"/>
                    <a:pt x="353" y="181"/>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538" name="Freeform 161"/>
            <p:cNvSpPr>
              <a:spLocks/>
            </p:cNvSpPr>
            <p:nvPr/>
          </p:nvSpPr>
          <p:spPr bwMode="auto">
            <a:xfrm>
              <a:off x="5407819" y="2590800"/>
              <a:ext cx="189310" cy="82154"/>
            </a:xfrm>
            <a:custGeom>
              <a:avLst/>
              <a:gdLst>
                <a:gd name="T0" fmla="*/ 2147483647 w 449"/>
                <a:gd name="T1" fmla="*/ 2147483647 h 211"/>
                <a:gd name="T2" fmla="*/ 2147483647 w 449"/>
                <a:gd name="T3" fmla="*/ 2147483647 h 211"/>
                <a:gd name="T4" fmla="*/ 2147483647 w 449"/>
                <a:gd name="T5" fmla="*/ 2147483647 h 211"/>
                <a:gd name="T6" fmla="*/ 2147483647 w 449"/>
                <a:gd name="T7" fmla="*/ 2147483647 h 211"/>
                <a:gd name="T8" fmla="*/ 2147483647 w 449"/>
                <a:gd name="T9" fmla="*/ 2147483647 h 211"/>
                <a:gd name="T10" fmla="*/ 2147483647 w 449"/>
                <a:gd name="T11" fmla="*/ 2147483647 h 211"/>
                <a:gd name="T12" fmla="*/ 2147483647 w 449"/>
                <a:gd name="T13" fmla="*/ 2147483647 h 211"/>
                <a:gd name="T14" fmla="*/ 2147483647 w 449"/>
                <a:gd name="T15" fmla="*/ 2147483647 h 211"/>
                <a:gd name="T16" fmla="*/ 2147483647 w 449"/>
                <a:gd name="T17" fmla="*/ 2147483647 h 211"/>
                <a:gd name="T18" fmla="*/ 2147483647 w 449"/>
                <a:gd name="T19" fmla="*/ 2147483647 h 211"/>
                <a:gd name="T20" fmla="*/ 2147483647 w 449"/>
                <a:gd name="T21" fmla="*/ 2147483647 h 211"/>
                <a:gd name="T22" fmla="*/ 0 w 449"/>
                <a:gd name="T23" fmla="*/ 2147483647 h 211"/>
                <a:gd name="T24" fmla="*/ 2147483647 w 449"/>
                <a:gd name="T25" fmla="*/ 2147483647 h 211"/>
                <a:gd name="T26" fmla="*/ 2147483647 w 449"/>
                <a:gd name="T27" fmla="*/ 2147483647 h 211"/>
                <a:gd name="T28" fmla="*/ 2147483647 w 449"/>
                <a:gd name="T29" fmla="*/ 2147483647 h 211"/>
                <a:gd name="T30" fmla="*/ 2147483647 w 449"/>
                <a:gd name="T31" fmla="*/ 2147483647 h 211"/>
                <a:gd name="T32" fmla="*/ 2147483647 w 449"/>
                <a:gd name="T33" fmla="*/ 2147483647 h 211"/>
                <a:gd name="T34" fmla="*/ 2147483647 w 449"/>
                <a:gd name="T35" fmla="*/ 2147483647 h 211"/>
                <a:gd name="T36" fmla="*/ 2147483647 w 449"/>
                <a:gd name="T37" fmla="*/ 2147483647 h 211"/>
                <a:gd name="T38" fmla="*/ 2147483647 w 449"/>
                <a:gd name="T39" fmla="*/ 2147483647 h 211"/>
                <a:gd name="T40" fmla="*/ 2147483647 w 449"/>
                <a:gd name="T41" fmla="*/ 2147483647 h 211"/>
                <a:gd name="T42" fmla="*/ 2147483647 w 449"/>
                <a:gd name="T43" fmla="*/ 2147483647 h 211"/>
                <a:gd name="T44" fmla="*/ 2147483647 w 449"/>
                <a:gd name="T45" fmla="*/ 2147483647 h 211"/>
                <a:gd name="T46" fmla="*/ 2147483647 w 449"/>
                <a:gd name="T47" fmla="*/ 2147483647 h 211"/>
                <a:gd name="T48" fmla="*/ 2147483647 w 449"/>
                <a:gd name="T49" fmla="*/ 2147483647 h 211"/>
                <a:gd name="T50" fmla="*/ 2147483647 w 449"/>
                <a:gd name="T51" fmla="*/ 2147483647 h 211"/>
                <a:gd name="T52" fmla="*/ 2147483647 w 449"/>
                <a:gd name="T53" fmla="*/ 2147483647 h 211"/>
                <a:gd name="T54" fmla="*/ 2147483647 w 449"/>
                <a:gd name="T55" fmla="*/ 2147483647 h 211"/>
                <a:gd name="T56" fmla="*/ 2147483647 w 449"/>
                <a:gd name="T57" fmla="*/ 2147483647 h 211"/>
                <a:gd name="T58" fmla="*/ 2147483647 w 449"/>
                <a:gd name="T59" fmla="*/ 2147483647 h 211"/>
                <a:gd name="T60" fmla="*/ 2147483647 w 449"/>
                <a:gd name="T61" fmla="*/ 2147483647 h 211"/>
                <a:gd name="T62" fmla="*/ 2147483647 w 449"/>
                <a:gd name="T63" fmla="*/ 2147483647 h 211"/>
                <a:gd name="T64" fmla="*/ 2147483647 w 449"/>
                <a:gd name="T65" fmla="*/ 2147483647 h 211"/>
                <a:gd name="T66" fmla="*/ 2147483647 w 449"/>
                <a:gd name="T67" fmla="*/ 2147483647 h 211"/>
                <a:gd name="T68" fmla="*/ 2147483647 w 449"/>
                <a:gd name="T69" fmla="*/ 2147483647 h 211"/>
                <a:gd name="T70" fmla="*/ 2147483647 w 449"/>
                <a:gd name="T71" fmla="*/ 2147483647 h 21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49"/>
                <a:gd name="T109" fmla="*/ 0 h 211"/>
                <a:gd name="T110" fmla="*/ 449 w 449"/>
                <a:gd name="T111" fmla="*/ 211 h 211"/>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49" h="211">
                  <a:moveTo>
                    <a:pt x="23" y="88"/>
                  </a:moveTo>
                  <a:cubicBezTo>
                    <a:pt x="46" y="96"/>
                    <a:pt x="46" y="96"/>
                    <a:pt x="46" y="96"/>
                  </a:cubicBezTo>
                  <a:cubicBezTo>
                    <a:pt x="46" y="96"/>
                    <a:pt x="47" y="101"/>
                    <a:pt x="52" y="105"/>
                  </a:cubicBezTo>
                  <a:cubicBezTo>
                    <a:pt x="57" y="109"/>
                    <a:pt x="76" y="107"/>
                    <a:pt x="76" y="107"/>
                  </a:cubicBezTo>
                  <a:cubicBezTo>
                    <a:pt x="75" y="98"/>
                    <a:pt x="75" y="98"/>
                    <a:pt x="75" y="98"/>
                  </a:cubicBezTo>
                  <a:cubicBezTo>
                    <a:pt x="84" y="98"/>
                    <a:pt x="84" y="98"/>
                    <a:pt x="84" y="98"/>
                  </a:cubicBezTo>
                  <a:cubicBezTo>
                    <a:pt x="84" y="88"/>
                    <a:pt x="84" y="88"/>
                    <a:pt x="84" y="88"/>
                  </a:cubicBezTo>
                  <a:cubicBezTo>
                    <a:pt x="95" y="106"/>
                    <a:pt x="95" y="106"/>
                    <a:pt x="95" y="106"/>
                  </a:cubicBezTo>
                  <a:cubicBezTo>
                    <a:pt x="108" y="106"/>
                    <a:pt x="108" y="106"/>
                    <a:pt x="108" y="106"/>
                  </a:cubicBezTo>
                  <a:cubicBezTo>
                    <a:pt x="114" y="117"/>
                    <a:pt x="114" y="117"/>
                    <a:pt x="114" y="117"/>
                  </a:cubicBezTo>
                  <a:cubicBezTo>
                    <a:pt x="127" y="119"/>
                    <a:pt x="127" y="119"/>
                    <a:pt x="127" y="119"/>
                  </a:cubicBezTo>
                  <a:cubicBezTo>
                    <a:pt x="132" y="124"/>
                    <a:pt x="132" y="124"/>
                    <a:pt x="132" y="124"/>
                  </a:cubicBezTo>
                  <a:cubicBezTo>
                    <a:pt x="132" y="124"/>
                    <a:pt x="161" y="118"/>
                    <a:pt x="151" y="130"/>
                  </a:cubicBezTo>
                  <a:cubicBezTo>
                    <a:pt x="141" y="142"/>
                    <a:pt x="129" y="141"/>
                    <a:pt x="129" y="141"/>
                  </a:cubicBezTo>
                  <a:cubicBezTo>
                    <a:pt x="129" y="147"/>
                    <a:pt x="129" y="147"/>
                    <a:pt x="129" y="147"/>
                  </a:cubicBezTo>
                  <a:cubicBezTo>
                    <a:pt x="115" y="149"/>
                    <a:pt x="115" y="149"/>
                    <a:pt x="115" y="149"/>
                  </a:cubicBezTo>
                  <a:cubicBezTo>
                    <a:pt x="115" y="149"/>
                    <a:pt x="113" y="158"/>
                    <a:pt x="104" y="162"/>
                  </a:cubicBezTo>
                  <a:cubicBezTo>
                    <a:pt x="95" y="166"/>
                    <a:pt x="91" y="150"/>
                    <a:pt x="84" y="152"/>
                  </a:cubicBezTo>
                  <a:cubicBezTo>
                    <a:pt x="80" y="153"/>
                    <a:pt x="71" y="156"/>
                    <a:pt x="64" y="159"/>
                  </a:cubicBezTo>
                  <a:cubicBezTo>
                    <a:pt x="65" y="159"/>
                    <a:pt x="65" y="159"/>
                    <a:pt x="65" y="160"/>
                  </a:cubicBezTo>
                  <a:cubicBezTo>
                    <a:pt x="64" y="164"/>
                    <a:pt x="62" y="175"/>
                    <a:pt x="55" y="171"/>
                  </a:cubicBezTo>
                  <a:cubicBezTo>
                    <a:pt x="48" y="167"/>
                    <a:pt x="38" y="157"/>
                    <a:pt x="25" y="158"/>
                  </a:cubicBezTo>
                  <a:cubicBezTo>
                    <a:pt x="12" y="159"/>
                    <a:pt x="9" y="174"/>
                    <a:pt x="9" y="174"/>
                  </a:cubicBezTo>
                  <a:cubicBezTo>
                    <a:pt x="0" y="177"/>
                    <a:pt x="0" y="177"/>
                    <a:pt x="0" y="177"/>
                  </a:cubicBezTo>
                  <a:cubicBezTo>
                    <a:pt x="0" y="177"/>
                    <a:pt x="3" y="197"/>
                    <a:pt x="10" y="196"/>
                  </a:cubicBezTo>
                  <a:cubicBezTo>
                    <a:pt x="17" y="195"/>
                    <a:pt x="32" y="190"/>
                    <a:pt x="32" y="190"/>
                  </a:cubicBezTo>
                  <a:cubicBezTo>
                    <a:pt x="32" y="190"/>
                    <a:pt x="49" y="195"/>
                    <a:pt x="54" y="193"/>
                  </a:cubicBezTo>
                  <a:cubicBezTo>
                    <a:pt x="59" y="191"/>
                    <a:pt x="66" y="192"/>
                    <a:pt x="66" y="192"/>
                  </a:cubicBezTo>
                  <a:cubicBezTo>
                    <a:pt x="66" y="192"/>
                    <a:pt x="72" y="202"/>
                    <a:pt x="78" y="201"/>
                  </a:cubicBezTo>
                  <a:cubicBezTo>
                    <a:pt x="84" y="200"/>
                    <a:pt x="95" y="192"/>
                    <a:pt x="100" y="191"/>
                  </a:cubicBezTo>
                  <a:cubicBezTo>
                    <a:pt x="105" y="190"/>
                    <a:pt x="116" y="208"/>
                    <a:pt x="119" y="208"/>
                  </a:cubicBezTo>
                  <a:cubicBezTo>
                    <a:pt x="122" y="208"/>
                    <a:pt x="134" y="205"/>
                    <a:pt x="134" y="205"/>
                  </a:cubicBezTo>
                  <a:cubicBezTo>
                    <a:pt x="134" y="205"/>
                    <a:pt x="130" y="211"/>
                    <a:pt x="140" y="208"/>
                  </a:cubicBezTo>
                  <a:cubicBezTo>
                    <a:pt x="150" y="205"/>
                    <a:pt x="154" y="202"/>
                    <a:pt x="154" y="202"/>
                  </a:cubicBezTo>
                  <a:cubicBezTo>
                    <a:pt x="182" y="203"/>
                    <a:pt x="182" y="203"/>
                    <a:pt x="182" y="203"/>
                  </a:cubicBezTo>
                  <a:cubicBezTo>
                    <a:pt x="190" y="194"/>
                    <a:pt x="190" y="194"/>
                    <a:pt x="190" y="194"/>
                  </a:cubicBezTo>
                  <a:cubicBezTo>
                    <a:pt x="199" y="197"/>
                    <a:pt x="199" y="197"/>
                    <a:pt x="199" y="197"/>
                  </a:cubicBezTo>
                  <a:cubicBezTo>
                    <a:pt x="199" y="197"/>
                    <a:pt x="211" y="199"/>
                    <a:pt x="211" y="195"/>
                  </a:cubicBezTo>
                  <a:cubicBezTo>
                    <a:pt x="211" y="191"/>
                    <a:pt x="200" y="178"/>
                    <a:pt x="199" y="175"/>
                  </a:cubicBezTo>
                  <a:cubicBezTo>
                    <a:pt x="198" y="172"/>
                    <a:pt x="231" y="157"/>
                    <a:pt x="231" y="157"/>
                  </a:cubicBezTo>
                  <a:cubicBezTo>
                    <a:pt x="231" y="147"/>
                    <a:pt x="231" y="147"/>
                    <a:pt x="231" y="147"/>
                  </a:cubicBezTo>
                  <a:cubicBezTo>
                    <a:pt x="250" y="145"/>
                    <a:pt x="250" y="145"/>
                    <a:pt x="250" y="145"/>
                  </a:cubicBezTo>
                  <a:cubicBezTo>
                    <a:pt x="250" y="145"/>
                    <a:pt x="255" y="136"/>
                    <a:pt x="261" y="136"/>
                  </a:cubicBezTo>
                  <a:cubicBezTo>
                    <a:pt x="267" y="136"/>
                    <a:pt x="278" y="155"/>
                    <a:pt x="278" y="155"/>
                  </a:cubicBezTo>
                  <a:cubicBezTo>
                    <a:pt x="285" y="148"/>
                    <a:pt x="285" y="148"/>
                    <a:pt x="285" y="148"/>
                  </a:cubicBezTo>
                  <a:cubicBezTo>
                    <a:pt x="304" y="153"/>
                    <a:pt x="304" y="153"/>
                    <a:pt x="304" y="153"/>
                  </a:cubicBezTo>
                  <a:cubicBezTo>
                    <a:pt x="304" y="153"/>
                    <a:pt x="309" y="144"/>
                    <a:pt x="310" y="135"/>
                  </a:cubicBezTo>
                  <a:cubicBezTo>
                    <a:pt x="311" y="126"/>
                    <a:pt x="319" y="113"/>
                    <a:pt x="327" y="112"/>
                  </a:cubicBezTo>
                  <a:cubicBezTo>
                    <a:pt x="335" y="111"/>
                    <a:pt x="354" y="119"/>
                    <a:pt x="366" y="119"/>
                  </a:cubicBezTo>
                  <a:cubicBezTo>
                    <a:pt x="378" y="119"/>
                    <a:pt x="378" y="101"/>
                    <a:pt x="378" y="98"/>
                  </a:cubicBezTo>
                  <a:cubicBezTo>
                    <a:pt x="378" y="95"/>
                    <a:pt x="397" y="78"/>
                    <a:pt x="397" y="78"/>
                  </a:cubicBezTo>
                  <a:cubicBezTo>
                    <a:pt x="429" y="65"/>
                    <a:pt x="429" y="65"/>
                    <a:pt x="429" y="65"/>
                  </a:cubicBezTo>
                  <a:cubicBezTo>
                    <a:pt x="429" y="65"/>
                    <a:pt x="443" y="65"/>
                    <a:pt x="446" y="64"/>
                  </a:cubicBezTo>
                  <a:cubicBezTo>
                    <a:pt x="449" y="63"/>
                    <a:pt x="447" y="51"/>
                    <a:pt x="443" y="46"/>
                  </a:cubicBezTo>
                  <a:cubicBezTo>
                    <a:pt x="429" y="41"/>
                    <a:pt x="429" y="41"/>
                    <a:pt x="429" y="41"/>
                  </a:cubicBezTo>
                  <a:cubicBezTo>
                    <a:pt x="401" y="41"/>
                    <a:pt x="401" y="41"/>
                    <a:pt x="401" y="41"/>
                  </a:cubicBezTo>
                  <a:cubicBezTo>
                    <a:pt x="384" y="23"/>
                    <a:pt x="384" y="23"/>
                    <a:pt x="384" y="23"/>
                  </a:cubicBezTo>
                  <a:cubicBezTo>
                    <a:pt x="372" y="23"/>
                    <a:pt x="372" y="23"/>
                    <a:pt x="372" y="23"/>
                  </a:cubicBezTo>
                  <a:cubicBezTo>
                    <a:pt x="364" y="15"/>
                    <a:pt x="364" y="15"/>
                    <a:pt x="364" y="15"/>
                  </a:cubicBezTo>
                  <a:cubicBezTo>
                    <a:pt x="332" y="16"/>
                    <a:pt x="332" y="16"/>
                    <a:pt x="332" y="16"/>
                  </a:cubicBezTo>
                  <a:cubicBezTo>
                    <a:pt x="332" y="16"/>
                    <a:pt x="302" y="12"/>
                    <a:pt x="294" y="13"/>
                  </a:cubicBezTo>
                  <a:cubicBezTo>
                    <a:pt x="286" y="14"/>
                    <a:pt x="238" y="14"/>
                    <a:pt x="238" y="14"/>
                  </a:cubicBezTo>
                  <a:cubicBezTo>
                    <a:pt x="226" y="18"/>
                    <a:pt x="226" y="18"/>
                    <a:pt x="226" y="18"/>
                  </a:cubicBezTo>
                  <a:cubicBezTo>
                    <a:pt x="226" y="18"/>
                    <a:pt x="198" y="12"/>
                    <a:pt x="194" y="12"/>
                  </a:cubicBezTo>
                  <a:cubicBezTo>
                    <a:pt x="190" y="12"/>
                    <a:pt x="180" y="0"/>
                    <a:pt x="170" y="0"/>
                  </a:cubicBezTo>
                  <a:cubicBezTo>
                    <a:pt x="160" y="0"/>
                    <a:pt x="147" y="2"/>
                    <a:pt x="144" y="5"/>
                  </a:cubicBezTo>
                  <a:cubicBezTo>
                    <a:pt x="141" y="8"/>
                    <a:pt x="149" y="43"/>
                    <a:pt x="149" y="43"/>
                  </a:cubicBezTo>
                  <a:cubicBezTo>
                    <a:pt x="138" y="37"/>
                    <a:pt x="138" y="37"/>
                    <a:pt x="138" y="37"/>
                  </a:cubicBezTo>
                  <a:cubicBezTo>
                    <a:pt x="115" y="37"/>
                    <a:pt x="115" y="37"/>
                    <a:pt x="115" y="37"/>
                  </a:cubicBezTo>
                  <a:cubicBezTo>
                    <a:pt x="115" y="37"/>
                    <a:pt x="84" y="17"/>
                    <a:pt x="61" y="18"/>
                  </a:cubicBezTo>
                  <a:cubicBezTo>
                    <a:pt x="38" y="19"/>
                    <a:pt x="37" y="48"/>
                    <a:pt x="37" y="48"/>
                  </a:cubicBezTo>
                  <a:cubicBezTo>
                    <a:pt x="37" y="48"/>
                    <a:pt x="55" y="49"/>
                    <a:pt x="57" y="54"/>
                  </a:cubicBezTo>
                  <a:cubicBezTo>
                    <a:pt x="59" y="59"/>
                    <a:pt x="23" y="88"/>
                    <a:pt x="23" y="88"/>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539" name="Freeform 162"/>
            <p:cNvSpPr>
              <a:spLocks/>
            </p:cNvSpPr>
            <p:nvPr/>
          </p:nvSpPr>
          <p:spPr bwMode="auto">
            <a:xfrm>
              <a:off x="5091113" y="2599135"/>
              <a:ext cx="283369" cy="158353"/>
            </a:xfrm>
            <a:custGeom>
              <a:avLst/>
              <a:gdLst>
                <a:gd name="T0" fmla="*/ 2147483647 w 674"/>
                <a:gd name="T1" fmla="*/ 2147483647 h 406"/>
                <a:gd name="T2" fmla="*/ 2147483647 w 674"/>
                <a:gd name="T3" fmla="*/ 2147483647 h 406"/>
                <a:gd name="T4" fmla="*/ 2147483647 w 674"/>
                <a:gd name="T5" fmla="*/ 2147483647 h 406"/>
                <a:gd name="T6" fmla="*/ 2147483647 w 674"/>
                <a:gd name="T7" fmla="*/ 2147483647 h 406"/>
                <a:gd name="T8" fmla="*/ 2147483647 w 674"/>
                <a:gd name="T9" fmla="*/ 2147483647 h 406"/>
                <a:gd name="T10" fmla="*/ 2147483647 w 674"/>
                <a:gd name="T11" fmla="*/ 2147483647 h 406"/>
                <a:gd name="T12" fmla="*/ 2147483647 w 674"/>
                <a:gd name="T13" fmla="*/ 2147483647 h 406"/>
                <a:gd name="T14" fmla="*/ 2147483647 w 674"/>
                <a:gd name="T15" fmla="*/ 2147483647 h 406"/>
                <a:gd name="T16" fmla="*/ 2147483647 w 674"/>
                <a:gd name="T17" fmla="*/ 2147483647 h 406"/>
                <a:gd name="T18" fmla="*/ 2147483647 w 674"/>
                <a:gd name="T19" fmla="*/ 2147483647 h 406"/>
                <a:gd name="T20" fmla="*/ 2147483647 w 674"/>
                <a:gd name="T21" fmla="*/ 2147483647 h 406"/>
                <a:gd name="T22" fmla="*/ 2147483647 w 674"/>
                <a:gd name="T23" fmla="*/ 2147483647 h 406"/>
                <a:gd name="T24" fmla="*/ 2147483647 w 674"/>
                <a:gd name="T25" fmla="*/ 2147483647 h 406"/>
                <a:gd name="T26" fmla="*/ 2147483647 w 674"/>
                <a:gd name="T27" fmla="*/ 2147483647 h 406"/>
                <a:gd name="T28" fmla="*/ 2147483647 w 674"/>
                <a:gd name="T29" fmla="*/ 2147483647 h 406"/>
                <a:gd name="T30" fmla="*/ 2147483647 w 674"/>
                <a:gd name="T31" fmla="*/ 2147483647 h 406"/>
                <a:gd name="T32" fmla="*/ 2147483647 w 674"/>
                <a:gd name="T33" fmla="*/ 2147483647 h 406"/>
                <a:gd name="T34" fmla="*/ 2147483647 w 674"/>
                <a:gd name="T35" fmla="*/ 2147483647 h 406"/>
                <a:gd name="T36" fmla="*/ 2147483647 w 674"/>
                <a:gd name="T37" fmla="*/ 2147483647 h 406"/>
                <a:gd name="T38" fmla="*/ 2147483647 w 674"/>
                <a:gd name="T39" fmla="*/ 2147483647 h 406"/>
                <a:gd name="T40" fmla="*/ 2147483647 w 674"/>
                <a:gd name="T41" fmla="*/ 2147483647 h 406"/>
                <a:gd name="T42" fmla="*/ 2147483647 w 674"/>
                <a:gd name="T43" fmla="*/ 2147483647 h 406"/>
                <a:gd name="T44" fmla="*/ 2147483647 w 674"/>
                <a:gd name="T45" fmla="*/ 2147483647 h 406"/>
                <a:gd name="T46" fmla="*/ 2147483647 w 674"/>
                <a:gd name="T47" fmla="*/ 2147483647 h 406"/>
                <a:gd name="T48" fmla="*/ 2147483647 w 674"/>
                <a:gd name="T49" fmla="*/ 2147483647 h 406"/>
                <a:gd name="T50" fmla="*/ 2147483647 w 674"/>
                <a:gd name="T51" fmla="*/ 2147483647 h 406"/>
                <a:gd name="T52" fmla="*/ 2147483647 w 674"/>
                <a:gd name="T53" fmla="*/ 2147483647 h 406"/>
                <a:gd name="T54" fmla="*/ 2147483647 w 674"/>
                <a:gd name="T55" fmla="*/ 2147483647 h 406"/>
                <a:gd name="T56" fmla="*/ 2147483647 w 674"/>
                <a:gd name="T57" fmla="*/ 2147483647 h 406"/>
                <a:gd name="T58" fmla="*/ 2147483647 w 674"/>
                <a:gd name="T59" fmla="*/ 2147483647 h 406"/>
                <a:gd name="T60" fmla="*/ 2147483647 w 674"/>
                <a:gd name="T61" fmla="*/ 2147483647 h 406"/>
                <a:gd name="T62" fmla="*/ 2147483647 w 674"/>
                <a:gd name="T63" fmla="*/ 2147483647 h 406"/>
                <a:gd name="T64" fmla="*/ 2147483647 w 674"/>
                <a:gd name="T65" fmla="*/ 2147483647 h 406"/>
                <a:gd name="T66" fmla="*/ 2147483647 w 674"/>
                <a:gd name="T67" fmla="*/ 2147483647 h 406"/>
                <a:gd name="T68" fmla="*/ 2147483647 w 674"/>
                <a:gd name="T69" fmla="*/ 2147483647 h 406"/>
                <a:gd name="T70" fmla="*/ 2147483647 w 674"/>
                <a:gd name="T71" fmla="*/ 2147483647 h 406"/>
                <a:gd name="T72" fmla="*/ 2147483647 w 674"/>
                <a:gd name="T73" fmla="*/ 2147483647 h 406"/>
                <a:gd name="T74" fmla="*/ 2147483647 w 674"/>
                <a:gd name="T75" fmla="*/ 2147483647 h 406"/>
                <a:gd name="T76" fmla="*/ 2147483647 w 674"/>
                <a:gd name="T77" fmla="*/ 2147483647 h 406"/>
                <a:gd name="T78" fmla="*/ 2147483647 w 674"/>
                <a:gd name="T79" fmla="*/ 2147483647 h 406"/>
                <a:gd name="T80" fmla="*/ 2147483647 w 674"/>
                <a:gd name="T81" fmla="*/ 2147483647 h 406"/>
                <a:gd name="T82" fmla="*/ 2147483647 w 674"/>
                <a:gd name="T83" fmla="*/ 2147483647 h 406"/>
                <a:gd name="T84" fmla="*/ 2147483647 w 674"/>
                <a:gd name="T85" fmla="*/ 2147483647 h 406"/>
                <a:gd name="T86" fmla="*/ 2147483647 w 674"/>
                <a:gd name="T87" fmla="*/ 2147483647 h 406"/>
                <a:gd name="T88" fmla="*/ 2147483647 w 674"/>
                <a:gd name="T89" fmla="*/ 2147483647 h 406"/>
                <a:gd name="T90" fmla="*/ 2147483647 w 674"/>
                <a:gd name="T91" fmla="*/ 2147483647 h 406"/>
                <a:gd name="T92" fmla="*/ 2147483647 w 674"/>
                <a:gd name="T93" fmla="*/ 2147483647 h 406"/>
                <a:gd name="T94" fmla="*/ 2147483647 w 674"/>
                <a:gd name="T95" fmla="*/ 2147483647 h 406"/>
                <a:gd name="T96" fmla="*/ 2147483647 w 674"/>
                <a:gd name="T97" fmla="*/ 2147483647 h 406"/>
                <a:gd name="T98" fmla="*/ 2147483647 w 674"/>
                <a:gd name="T99" fmla="*/ 2147483647 h 406"/>
                <a:gd name="T100" fmla="*/ 2147483647 w 674"/>
                <a:gd name="T101" fmla="*/ 2147483647 h 40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674"/>
                <a:gd name="T154" fmla="*/ 0 h 406"/>
                <a:gd name="T155" fmla="*/ 674 w 674"/>
                <a:gd name="T156" fmla="*/ 406 h 40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674" h="406">
                  <a:moveTo>
                    <a:pt x="34" y="100"/>
                  </a:moveTo>
                  <a:cubicBezTo>
                    <a:pt x="34" y="104"/>
                    <a:pt x="24" y="115"/>
                    <a:pt x="24" y="120"/>
                  </a:cubicBezTo>
                  <a:cubicBezTo>
                    <a:pt x="24" y="126"/>
                    <a:pt x="40" y="151"/>
                    <a:pt x="40" y="151"/>
                  </a:cubicBezTo>
                  <a:cubicBezTo>
                    <a:pt x="60" y="148"/>
                    <a:pt x="60" y="148"/>
                    <a:pt x="60" y="148"/>
                  </a:cubicBezTo>
                  <a:cubicBezTo>
                    <a:pt x="62" y="166"/>
                    <a:pt x="62" y="166"/>
                    <a:pt x="62" y="166"/>
                  </a:cubicBezTo>
                  <a:cubicBezTo>
                    <a:pt x="75" y="172"/>
                    <a:pt x="75" y="172"/>
                    <a:pt x="75" y="172"/>
                  </a:cubicBezTo>
                  <a:cubicBezTo>
                    <a:pt x="75" y="172"/>
                    <a:pt x="46" y="171"/>
                    <a:pt x="50" y="180"/>
                  </a:cubicBezTo>
                  <a:cubicBezTo>
                    <a:pt x="54" y="190"/>
                    <a:pt x="64" y="184"/>
                    <a:pt x="71" y="187"/>
                  </a:cubicBezTo>
                  <a:cubicBezTo>
                    <a:pt x="78" y="190"/>
                    <a:pt x="90" y="203"/>
                    <a:pt x="90" y="203"/>
                  </a:cubicBezTo>
                  <a:cubicBezTo>
                    <a:pt x="94" y="238"/>
                    <a:pt x="94" y="238"/>
                    <a:pt x="94" y="238"/>
                  </a:cubicBezTo>
                  <a:cubicBezTo>
                    <a:pt x="99" y="240"/>
                    <a:pt x="99" y="240"/>
                    <a:pt x="99" y="240"/>
                  </a:cubicBezTo>
                  <a:cubicBezTo>
                    <a:pt x="99" y="240"/>
                    <a:pt x="96" y="254"/>
                    <a:pt x="96" y="262"/>
                  </a:cubicBezTo>
                  <a:cubicBezTo>
                    <a:pt x="96" y="270"/>
                    <a:pt x="106" y="291"/>
                    <a:pt x="106" y="291"/>
                  </a:cubicBezTo>
                  <a:cubicBezTo>
                    <a:pt x="106" y="291"/>
                    <a:pt x="122" y="292"/>
                    <a:pt x="126" y="291"/>
                  </a:cubicBezTo>
                  <a:cubicBezTo>
                    <a:pt x="130" y="290"/>
                    <a:pt x="141" y="281"/>
                    <a:pt x="141" y="281"/>
                  </a:cubicBezTo>
                  <a:cubicBezTo>
                    <a:pt x="141" y="273"/>
                    <a:pt x="141" y="273"/>
                    <a:pt x="141" y="273"/>
                  </a:cubicBezTo>
                  <a:cubicBezTo>
                    <a:pt x="141" y="273"/>
                    <a:pt x="167" y="250"/>
                    <a:pt x="178" y="248"/>
                  </a:cubicBezTo>
                  <a:cubicBezTo>
                    <a:pt x="189" y="246"/>
                    <a:pt x="205" y="251"/>
                    <a:pt x="205" y="251"/>
                  </a:cubicBezTo>
                  <a:cubicBezTo>
                    <a:pt x="205" y="251"/>
                    <a:pt x="207" y="245"/>
                    <a:pt x="210" y="243"/>
                  </a:cubicBezTo>
                  <a:cubicBezTo>
                    <a:pt x="213" y="241"/>
                    <a:pt x="234" y="244"/>
                    <a:pt x="234" y="244"/>
                  </a:cubicBezTo>
                  <a:cubicBezTo>
                    <a:pt x="234" y="244"/>
                    <a:pt x="243" y="239"/>
                    <a:pt x="249" y="243"/>
                  </a:cubicBezTo>
                  <a:cubicBezTo>
                    <a:pt x="255" y="247"/>
                    <a:pt x="256" y="261"/>
                    <a:pt x="256" y="261"/>
                  </a:cubicBezTo>
                  <a:cubicBezTo>
                    <a:pt x="256" y="261"/>
                    <a:pt x="268" y="261"/>
                    <a:pt x="273" y="261"/>
                  </a:cubicBezTo>
                  <a:cubicBezTo>
                    <a:pt x="278" y="261"/>
                    <a:pt x="299" y="278"/>
                    <a:pt x="299" y="278"/>
                  </a:cubicBezTo>
                  <a:cubicBezTo>
                    <a:pt x="302" y="274"/>
                    <a:pt x="302" y="274"/>
                    <a:pt x="302" y="274"/>
                  </a:cubicBezTo>
                  <a:cubicBezTo>
                    <a:pt x="302" y="274"/>
                    <a:pt x="340" y="275"/>
                    <a:pt x="345" y="279"/>
                  </a:cubicBezTo>
                  <a:cubicBezTo>
                    <a:pt x="350" y="283"/>
                    <a:pt x="358" y="301"/>
                    <a:pt x="358" y="301"/>
                  </a:cubicBezTo>
                  <a:cubicBezTo>
                    <a:pt x="358" y="301"/>
                    <a:pt x="371" y="303"/>
                    <a:pt x="377" y="307"/>
                  </a:cubicBezTo>
                  <a:cubicBezTo>
                    <a:pt x="383" y="311"/>
                    <a:pt x="397" y="327"/>
                    <a:pt x="397" y="327"/>
                  </a:cubicBezTo>
                  <a:cubicBezTo>
                    <a:pt x="439" y="325"/>
                    <a:pt x="439" y="325"/>
                    <a:pt x="439" y="325"/>
                  </a:cubicBezTo>
                  <a:cubicBezTo>
                    <a:pt x="440" y="347"/>
                    <a:pt x="440" y="347"/>
                    <a:pt x="440" y="347"/>
                  </a:cubicBezTo>
                  <a:cubicBezTo>
                    <a:pt x="447" y="350"/>
                    <a:pt x="447" y="350"/>
                    <a:pt x="447" y="350"/>
                  </a:cubicBezTo>
                  <a:cubicBezTo>
                    <a:pt x="446" y="365"/>
                    <a:pt x="446" y="365"/>
                    <a:pt x="446" y="365"/>
                  </a:cubicBezTo>
                  <a:cubicBezTo>
                    <a:pt x="453" y="383"/>
                    <a:pt x="453" y="383"/>
                    <a:pt x="453" y="383"/>
                  </a:cubicBezTo>
                  <a:cubicBezTo>
                    <a:pt x="453" y="383"/>
                    <a:pt x="467" y="393"/>
                    <a:pt x="472" y="393"/>
                  </a:cubicBezTo>
                  <a:cubicBezTo>
                    <a:pt x="477" y="393"/>
                    <a:pt x="484" y="390"/>
                    <a:pt x="484" y="390"/>
                  </a:cubicBezTo>
                  <a:cubicBezTo>
                    <a:pt x="500" y="406"/>
                    <a:pt x="500" y="406"/>
                    <a:pt x="500" y="406"/>
                  </a:cubicBezTo>
                  <a:cubicBezTo>
                    <a:pt x="500" y="406"/>
                    <a:pt x="525" y="405"/>
                    <a:pt x="530" y="396"/>
                  </a:cubicBezTo>
                  <a:cubicBezTo>
                    <a:pt x="535" y="387"/>
                    <a:pt x="535" y="371"/>
                    <a:pt x="535" y="371"/>
                  </a:cubicBezTo>
                  <a:cubicBezTo>
                    <a:pt x="535" y="371"/>
                    <a:pt x="553" y="372"/>
                    <a:pt x="560" y="365"/>
                  </a:cubicBezTo>
                  <a:cubicBezTo>
                    <a:pt x="567" y="358"/>
                    <a:pt x="580" y="349"/>
                    <a:pt x="580" y="349"/>
                  </a:cubicBezTo>
                  <a:cubicBezTo>
                    <a:pt x="580" y="349"/>
                    <a:pt x="589" y="351"/>
                    <a:pt x="589" y="345"/>
                  </a:cubicBezTo>
                  <a:cubicBezTo>
                    <a:pt x="589" y="339"/>
                    <a:pt x="584" y="311"/>
                    <a:pt x="594" y="301"/>
                  </a:cubicBezTo>
                  <a:cubicBezTo>
                    <a:pt x="604" y="291"/>
                    <a:pt x="623" y="296"/>
                    <a:pt x="623" y="296"/>
                  </a:cubicBezTo>
                  <a:cubicBezTo>
                    <a:pt x="623" y="296"/>
                    <a:pt x="622" y="279"/>
                    <a:pt x="630" y="279"/>
                  </a:cubicBezTo>
                  <a:cubicBezTo>
                    <a:pt x="638" y="279"/>
                    <a:pt x="652" y="292"/>
                    <a:pt x="652" y="292"/>
                  </a:cubicBezTo>
                  <a:cubicBezTo>
                    <a:pt x="674" y="292"/>
                    <a:pt x="674" y="292"/>
                    <a:pt x="674" y="292"/>
                  </a:cubicBezTo>
                  <a:cubicBezTo>
                    <a:pt x="674" y="289"/>
                    <a:pt x="673" y="285"/>
                    <a:pt x="667" y="280"/>
                  </a:cubicBezTo>
                  <a:cubicBezTo>
                    <a:pt x="656" y="272"/>
                    <a:pt x="668" y="260"/>
                    <a:pt x="668" y="260"/>
                  </a:cubicBezTo>
                  <a:cubicBezTo>
                    <a:pt x="635" y="242"/>
                    <a:pt x="635" y="242"/>
                    <a:pt x="635" y="242"/>
                  </a:cubicBezTo>
                  <a:cubicBezTo>
                    <a:pt x="620" y="244"/>
                    <a:pt x="620" y="244"/>
                    <a:pt x="620" y="244"/>
                  </a:cubicBezTo>
                  <a:cubicBezTo>
                    <a:pt x="620" y="244"/>
                    <a:pt x="602" y="236"/>
                    <a:pt x="595" y="231"/>
                  </a:cubicBezTo>
                  <a:cubicBezTo>
                    <a:pt x="588" y="226"/>
                    <a:pt x="574" y="215"/>
                    <a:pt x="574" y="215"/>
                  </a:cubicBezTo>
                  <a:cubicBezTo>
                    <a:pt x="563" y="212"/>
                    <a:pt x="563" y="212"/>
                    <a:pt x="563" y="212"/>
                  </a:cubicBezTo>
                  <a:cubicBezTo>
                    <a:pt x="554" y="204"/>
                    <a:pt x="554" y="204"/>
                    <a:pt x="554" y="204"/>
                  </a:cubicBezTo>
                  <a:cubicBezTo>
                    <a:pt x="536" y="203"/>
                    <a:pt x="536" y="203"/>
                    <a:pt x="536" y="203"/>
                  </a:cubicBezTo>
                  <a:cubicBezTo>
                    <a:pt x="516" y="191"/>
                    <a:pt x="516" y="191"/>
                    <a:pt x="516" y="191"/>
                  </a:cubicBezTo>
                  <a:cubicBezTo>
                    <a:pt x="516" y="191"/>
                    <a:pt x="504" y="175"/>
                    <a:pt x="500" y="174"/>
                  </a:cubicBezTo>
                  <a:cubicBezTo>
                    <a:pt x="496" y="172"/>
                    <a:pt x="483" y="170"/>
                    <a:pt x="476" y="167"/>
                  </a:cubicBezTo>
                  <a:cubicBezTo>
                    <a:pt x="470" y="164"/>
                    <a:pt x="458" y="159"/>
                    <a:pt x="455" y="148"/>
                  </a:cubicBezTo>
                  <a:cubicBezTo>
                    <a:pt x="452" y="138"/>
                    <a:pt x="444" y="126"/>
                    <a:pt x="444" y="126"/>
                  </a:cubicBezTo>
                  <a:cubicBezTo>
                    <a:pt x="431" y="111"/>
                    <a:pt x="431" y="111"/>
                    <a:pt x="431" y="111"/>
                  </a:cubicBezTo>
                  <a:cubicBezTo>
                    <a:pt x="422" y="92"/>
                    <a:pt x="422" y="92"/>
                    <a:pt x="422" y="92"/>
                  </a:cubicBezTo>
                  <a:cubicBezTo>
                    <a:pt x="398" y="80"/>
                    <a:pt x="398" y="80"/>
                    <a:pt x="398" y="80"/>
                  </a:cubicBezTo>
                  <a:cubicBezTo>
                    <a:pt x="398" y="86"/>
                    <a:pt x="398" y="86"/>
                    <a:pt x="398" y="86"/>
                  </a:cubicBezTo>
                  <a:cubicBezTo>
                    <a:pt x="362" y="82"/>
                    <a:pt x="362" y="82"/>
                    <a:pt x="362" y="82"/>
                  </a:cubicBezTo>
                  <a:cubicBezTo>
                    <a:pt x="362" y="82"/>
                    <a:pt x="336" y="83"/>
                    <a:pt x="331" y="74"/>
                  </a:cubicBezTo>
                  <a:cubicBezTo>
                    <a:pt x="326" y="64"/>
                    <a:pt x="338" y="52"/>
                    <a:pt x="338" y="52"/>
                  </a:cubicBezTo>
                  <a:cubicBezTo>
                    <a:pt x="328" y="47"/>
                    <a:pt x="328" y="47"/>
                    <a:pt x="328" y="47"/>
                  </a:cubicBezTo>
                  <a:cubicBezTo>
                    <a:pt x="328" y="47"/>
                    <a:pt x="330" y="32"/>
                    <a:pt x="320" y="28"/>
                  </a:cubicBezTo>
                  <a:cubicBezTo>
                    <a:pt x="311" y="24"/>
                    <a:pt x="298" y="27"/>
                    <a:pt x="298" y="27"/>
                  </a:cubicBezTo>
                  <a:cubicBezTo>
                    <a:pt x="288" y="23"/>
                    <a:pt x="288" y="23"/>
                    <a:pt x="288" y="23"/>
                  </a:cubicBezTo>
                  <a:cubicBezTo>
                    <a:pt x="290" y="15"/>
                    <a:pt x="290" y="15"/>
                    <a:pt x="290" y="15"/>
                  </a:cubicBezTo>
                  <a:cubicBezTo>
                    <a:pt x="274" y="16"/>
                    <a:pt x="274" y="16"/>
                    <a:pt x="274" y="16"/>
                  </a:cubicBezTo>
                  <a:cubicBezTo>
                    <a:pt x="262" y="0"/>
                    <a:pt x="262" y="0"/>
                    <a:pt x="262" y="0"/>
                  </a:cubicBezTo>
                  <a:cubicBezTo>
                    <a:pt x="258" y="7"/>
                    <a:pt x="258" y="7"/>
                    <a:pt x="258" y="7"/>
                  </a:cubicBezTo>
                  <a:cubicBezTo>
                    <a:pt x="238" y="6"/>
                    <a:pt x="238" y="6"/>
                    <a:pt x="238" y="6"/>
                  </a:cubicBezTo>
                  <a:cubicBezTo>
                    <a:pt x="258" y="24"/>
                    <a:pt x="258" y="24"/>
                    <a:pt x="258" y="24"/>
                  </a:cubicBezTo>
                  <a:cubicBezTo>
                    <a:pt x="258" y="24"/>
                    <a:pt x="239" y="16"/>
                    <a:pt x="235" y="18"/>
                  </a:cubicBezTo>
                  <a:cubicBezTo>
                    <a:pt x="231" y="19"/>
                    <a:pt x="231" y="30"/>
                    <a:pt x="231" y="30"/>
                  </a:cubicBezTo>
                  <a:cubicBezTo>
                    <a:pt x="231" y="30"/>
                    <a:pt x="199" y="36"/>
                    <a:pt x="198" y="50"/>
                  </a:cubicBezTo>
                  <a:cubicBezTo>
                    <a:pt x="196" y="63"/>
                    <a:pt x="211" y="79"/>
                    <a:pt x="211" y="79"/>
                  </a:cubicBezTo>
                  <a:cubicBezTo>
                    <a:pt x="167" y="79"/>
                    <a:pt x="167" y="79"/>
                    <a:pt x="167" y="79"/>
                  </a:cubicBezTo>
                  <a:cubicBezTo>
                    <a:pt x="167" y="79"/>
                    <a:pt x="163" y="72"/>
                    <a:pt x="156" y="72"/>
                  </a:cubicBezTo>
                  <a:cubicBezTo>
                    <a:pt x="150" y="72"/>
                    <a:pt x="151" y="87"/>
                    <a:pt x="140" y="82"/>
                  </a:cubicBezTo>
                  <a:cubicBezTo>
                    <a:pt x="130" y="76"/>
                    <a:pt x="112" y="51"/>
                    <a:pt x="112" y="51"/>
                  </a:cubicBezTo>
                  <a:cubicBezTo>
                    <a:pt x="112" y="51"/>
                    <a:pt x="102" y="38"/>
                    <a:pt x="94" y="34"/>
                  </a:cubicBezTo>
                  <a:cubicBezTo>
                    <a:pt x="86" y="30"/>
                    <a:pt x="54" y="18"/>
                    <a:pt x="51" y="22"/>
                  </a:cubicBezTo>
                  <a:cubicBezTo>
                    <a:pt x="48" y="26"/>
                    <a:pt x="50" y="32"/>
                    <a:pt x="50" y="32"/>
                  </a:cubicBezTo>
                  <a:cubicBezTo>
                    <a:pt x="50" y="32"/>
                    <a:pt x="60" y="38"/>
                    <a:pt x="60" y="42"/>
                  </a:cubicBezTo>
                  <a:cubicBezTo>
                    <a:pt x="60" y="46"/>
                    <a:pt x="63" y="46"/>
                    <a:pt x="70" y="58"/>
                  </a:cubicBezTo>
                  <a:cubicBezTo>
                    <a:pt x="76" y="70"/>
                    <a:pt x="112" y="79"/>
                    <a:pt x="110" y="90"/>
                  </a:cubicBezTo>
                  <a:cubicBezTo>
                    <a:pt x="107" y="100"/>
                    <a:pt x="107" y="106"/>
                    <a:pt x="100" y="104"/>
                  </a:cubicBezTo>
                  <a:cubicBezTo>
                    <a:pt x="94" y="103"/>
                    <a:pt x="79" y="90"/>
                    <a:pt x="82" y="94"/>
                  </a:cubicBezTo>
                  <a:cubicBezTo>
                    <a:pt x="84" y="98"/>
                    <a:pt x="79" y="107"/>
                    <a:pt x="79" y="107"/>
                  </a:cubicBezTo>
                  <a:cubicBezTo>
                    <a:pt x="52" y="108"/>
                    <a:pt x="52" y="108"/>
                    <a:pt x="52" y="108"/>
                  </a:cubicBezTo>
                  <a:cubicBezTo>
                    <a:pt x="44" y="95"/>
                    <a:pt x="44" y="95"/>
                    <a:pt x="44" y="95"/>
                  </a:cubicBezTo>
                  <a:cubicBezTo>
                    <a:pt x="40" y="100"/>
                    <a:pt x="40" y="100"/>
                    <a:pt x="40" y="100"/>
                  </a:cubicBezTo>
                  <a:cubicBezTo>
                    <a:pt x="40" y="100"/>
                    <a:pt x="30" y="90"/>
                    <a:pt x="24" y="80"/>
                  </a:cubicBezTo>
                  <a:cubicBezTo>
                    <a:pt x="19" y="71"/>
                    <a:pt x="23" y="56"/>
                    <a:pt x="19" y="55"/>
                  </a:cubicBezTo>
                  <a:cubicBezTo>
                    <a:pt x="15" y="54"/>
                    <a:pt x="3" y="47"/>
                    <a:pt x="2" y="52"/>
                  </a:cubicBezTo>
                  <a:cubicBezTo>
                    <a:pt x="0" y="58"/>
                    <a:pt x="14" y="72"/>
                    <a:pt x="14" y="72"/>
                  </a:cubicBezTo>
                  <a:cubicBezTo>
                    <a:pt x="14" y="72"/>
                    <a:pt x="34" y="96"/>
                    <a:pt x="34" y="100"/>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540" name="Freeform 163"/>
            <p:cNvSpPr>
              <a:spLocks/>
            </p:cNvSpPr>
            <p:nvPr/>
          </p:nvSpPr>
          <p:spPr bwMode="auto">
            <a:xfrm>
              <a:off x="5268516" y="2688431"/>
              <a:ext cx="254794" cy="191691"/>
            </a:xfrm>
            <a:custGeom>
              <a:avLst/>
              <a:gdLst>
                <a:gd name="T0" fmla="*/ 2147483647 w 607"/>
                <a:gd name="T1" fmla="*/ 2147483647 h 492"/>
                <a:gd name="T2" fmla="*/ 2147483647 w 607"/>
                <a:gd name="T3" fmla="*/ 2147483647 h 492"/>
                <a:gd name="T4" fmla="*/ 2147483647 w 607"/>
                <a:gd name="T5" fmla="*/ 2147483647 h 492"/>
                <a:gd name="T6" fmla="*/ 2147483647 w 607"/>
                <a:gd name="T7" fmla="*/ 2147483647 h 492"/>
                <a:gd name="T8" fmla="*/ 2147483647 w 607"/>
                <a:gd name="T9" fmla="*/ 2147483647 h 492"/>
                <a:gd name="T10" fmla="*/ 2147483647 w 607"/>
                <a:gd name="T11" fmla="*/ 2147483647 h 492"/>
                <a:gd name="T12" fmla="*/ 2147483647 w 607"/>
                <a:gd name="T13" fmla="*/ 2147483647 h 492"/>
                <a:gd name="T14" fmla="*/ 2147483647 w 607"/>
                <a:gd name="T15" fmla="*/ 2147483647 h 492"/>
                <a:gd name="T16" fmla="*/ 2147483647 w 607"/>
                <a:gd name="T17" fmla="*/ 2147483647 h 492"/>
                <a:gd name="T18" fmla="*/ 2147483647 w 607"/>
                <a:gd name="T19" fmla="*/ 2147483647 h 492"/>
                <a:gd name="T20" fmla="*/ 2147483647 w 607"/>
                <a:gd name="T21" fmla="*/ 2147483647 h 492"/>
                <a:gd name="T22" fmla="*/ 2147483647 w 607"/>
                <a:gd name="T23" fmla="*/ 2147483647 h 492"/>
                <a:gd name="T24" fmla="*/ 2147483647 w 607"/>
                <a:gd name="T25" fmla="*/ 2147483647 h 492"/>
                <a:gd name="T26" fmla="*/ 2147483647 w 607"/>
                <a:gd name="T27" fmla="*/ 2147483647 h 492"/>
                <a:gd name="T28" fmla="*/ 2147483647 w 607"/>
                <a:gd name="T29" fmla="*/ 2147483647 h 492"/>
                <a:gd name="T30" fmla="*/ 2147483647 w 607"/>
                <a:gd name="T31" fmla="*/ 2147483647 h 492"/>
                <a:gd name="T32" fmla="*/ 2147483647 w 607"/>
                <a:gd name="T33" fmla="*/ 2147483647 h 492"/>
                <a:gd name="T34" fmla="*/ 2147483647 w 607"/>
                <a:gd name="T35" fmla="*/ 2147483647 h 492"/>
                <a:gd name="T36" fmla="*/ 2147483647 w 607"/>
                <a:gd name="T37" fmla="*/ 2147483647 h 492"/>
                <a:gd name="T38" fmla="*/ 2147483647 w 607"/>
                <a:gd name="T39" fmla="*/ 2147483647 h 492"/>
                <a:gd name="T40" fmla="*/ 2147483647 w 607"/>
                <a:gd name="T41" fmla="*/ 2147483647 h 492"/>
                <a:gd name="T42" fmla="*/ 2147483647 w 607"/>
                <a:gd name="T43" fmla="*/ 2147483647 h 492"/>
                <a:gd name="T44" fmla="*/ 2147483647 w 607"/>
                <a:gd name="T45" fmla="*/ 2147483647 h 492"/>
                <a:gd name="T46" fmla="*/ 2147483647 w 607"/>
                <a:gd name="T47" fmla="*/ 2147483647 h 492"/>
                <a:gd name="T48" fmla="*/ 2147483647 w 607"/>
                <a:gd name="T49" fmla="*/ 2147483647 h 492"/>
                <a:gd name="T50" fmla="*/ 2147483647 w 607"/>
                <a:gd name="T51" fmla="*/ 2147483647 h 492"/>
                <a:gd name="T52" fmla="*/ 2147483647 w 607"/>
                <a:gd name="T53" fmla="*/ 2147483647 h 492"/>
                <a:gd name="T54" fmla="*/ 2147483647 w 607"/>
                <a:gd name="T55" fmla="*/ 2147483647 h 492"/>
                <a:gd name="T56" fmla="*/ 2147483647 w 607"/>
                <a:gd name="T57" fmla="*/ 2147483647 h 492"/>
                <a:gd name="T58" fmla="*/ 2147483647 w 607"/>
                <a:gd name="T59" fmla="*/ 2147483647 h 492"/>
                <a:gd name="T60" fmla="*/ 2147483647 w 607"/>
                <a:gd name="T61" fmla="*/ 2147483647 h 492"/>
                <a:gd name="T62" fmla="*/ 2147483647 w 607"/>
                <a:gd name="T63" fmla="*/ 2147483647 h 492"/>
                <a:gd name="T64" fmla="*/ 2147483647 w 607"/>
                <a:gd name="T65" fmla="*/ 2147483647 h 492"/>
                <a:gd name="T66" fmla="*/ 2147483647 w 607"/>
                <a:gd name="T67" fmla="*/ 2147483647 h 492"/>
                <a:gd name="T68" fmla="*/ 2147483647 w 607"/>
                <a:gd name="T69" fmla="*/ 2147483647 h 492"/>
                <a:gd name="T70" fmla="*/ 2147483647 w 607"/>
                <a:gd name="T71" fmla="*/ 2147483647 h 492"/>
                <a:gd name="T72" fmla="*/ 2147483647 w 607"/>
                <a:gd name="T73" fmla="*/ 2147483647 h 492"/>
                <a:gd name="T74" fmla="*/ 2147483647 w 607"/>
                <a:gd name="T75" fmla="*/ 2147483647 h 492"/>
                <a:gd name="T76" fmla="*/ 2147483647 w 607"/>
                <a:gd name="T77" fmla="*/ 2147483647 h 492"/>
                <a:gd name="T78" fmla="*/ 2147483647 w 607"/>
                <a:gd name="T79" fmla="*/ 2147483647 h 492"/>
                <a:gd name="T80" fmla="*/ 2147483647 w 607"/>
                <a:gd name="T81" fmla="*/ 2147483647 h 492"/>
                <a:gd name="T82" fmla="*/ 2147483647 w 607"/>
                <a:gd name="T83" fmla="*/ 2147483647 h 492"/>
                <a:gd name="T84" fmla="*/ 2147483647 w 607"/>
                <a:gd name="T85" fmla="*/ 2147483647 h 492"/>
                <a:gd name="T86" fmla="*/ 2147483647 w 607"/>
                <a:gd name="T87" fmla="*/ 2147483647 h 492"/>
                <a:gd name="T88" fmla="*/ 2147483647 w 607"/>
                <a:gd name="T89" fmla="*/ 2147483647 h 492"/>
                <a:gd name="T90" fmla="*/ 2147483647 w 607"/>
                <a:gd name="T91" fmla="*/ 2147483647 h 492"/>
                <a:gd name="T92" fmla="*/ 2147483647 w 607"/>
                <a:gd name="T93" fmla="*/ 2147483647 h 492"/>
                <a:gd name="T94" fmla="*/ 2147483647 w 607"/>
                <a:gd name="T95" fmla="*/ 2147483647 h 492"/>
                <a:gd name="T96" fmla="*/ 2147483647 w 607"/>
                <a:gd name="T97" fmla="*/ 2147483647 h 492"/>
                <a:gd name="T98" fmla="*/ 2147483647 w 607"/>
                <a:gd name="T99" fmla="*/ 2147483647 h 492"/>
                <a:gd name="T100" fmla="*/ 2147483647 w 607"/>
                <a:gd name="T101" fmla="*/ 2147483647 h 492"/>
                <a:gd name="T102" fmla="*/ 2147483647 w 607"/>
                <a:gd name="T103" fmla="*/ 2147483647 h 49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607"/>
                <a:gd name="T157" fmla="*/ 0 h 492"/>
                <a:gd name="T158" fmla="*/ 607 w 607"/>
                <a:gd name="T159" fmla="*/ 492 h 492"/>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607" h="492">
                  <a:moveTo>
                    <a:pt x="596" y="71"/>
                  </a:moveTo>
                  <a:cubicBezTo>
                    <a:pt x="594" y="65"/>
                    <a:pt x="600" y="65"/>
                    <a:pt x="607" y="64"/>
                  </a:cubicBezTo>
                  <a:cubicBezTo>
                    <a:pt x="600" y="59"/>
                    <a:pt x="600" y="59"/>
                    <a:pt x="600" y="59"/>
                  </a:cubicBezTo>
                  <a:cubicBezTo>
                    <a:pt x="587" y="59"/>
                    <a:pt x="587" y="59"/>
                    <a:pt x="587" y="59"/>
                  </a:cubicBezTo>
                  <a:cubicBezTo>
                    <a:pt x="563" y="67"/>
                    <a:pt x="563" y="67"/>
                    <a:pt x="563" y="67"/>
                  </a:cubicBezTo>
                  <a:cubicBezTo>
                    <a:pt x="561" y="57"/>
                    <a:pt x="561" y="57"/>
                    <a:pt x="561" y="57"/>
                  </a:cubicBezTo>
                  <a:cubicBezTo>
                    <a:pt x="561" y="57"/>
                    <a:pt x="537" y="54"/>
                    <a:pt x="530" y="62"/>
                  </a:cubicBezTo>
                  <a:cubicBezTo>
                    <a:pt x="523" y="70"/>
                    <a:pt x="516" y="81"/>
                    <a:pt x="516" y="81"/>
                  </a:cubicBezTo>
                  <a:cubicBezTo>
                    <a:pt x="506" y="81"/>
                    <a:pt x="506" y="81"/>
                    <a:pt x="506" y="81"/>
                  </a:cubicBezTo>
                  <a:cubicBezTo>
                    <a:pt x="506" y="81"/>
                    <a:pt x="492" y="97"/>
                    <a:pt x="485" y="100"/>
                  </a:cubicBezTo>
                  <a:cubicBezTo>
                    <a:pt x="478" y="103"/>
                    <a:pt x="462" y="75"/>
                    <a:pt x="462" y="75"/>
                  </a:cubicBezTo>
                  <a:cubicBezTo>
                    <a:pt x="455" y="33"/>
                    <a:pt x="455" y="33"/>
                    <a:pt x="455" y="33"/>
                  </a:cubicBezTo>
                  <a:cubicBezTo>
                    <a:pt x="441" y="33"/>
                    <a:pt x="441" y="33"/>
                    <a:pt x="441" y="33"/>
                  </a:cubicBezTo>
                  <a:cubicBezTo>
                    <a:pt x="441" y="33"/>
                    <a:pt x="441" y="19"/>
                    <a:pt x="441" y="14"/>
                  </a:cubicBezTo>
                  <a:cubicBezTo>
                    <a:pt x="441" y="9"/>
                    <a:pt x="430" y="0"/>
                    <a:pt x="421" y="0"/>
                  </a:cubicBezTo>
                  <a:cubicBezTo>
                    <a:pt x="412" y="0"/>
                    <a:pt x="413" y="15"/>
                    <a:pt x="413" y="19"/>
                  </a:cubicBezTo>
                  <a:cubicBezTo>
                    <a:pt x="413" y="23"/>
                    <a:pt x="399" y="26"/>
                    <a:pt x="399" y="33"/>
                  </a:cubicBezTo>
                  <a:cubicBezTo>
                    <a:pt x="399" y="40"/>
                    <a:pt x="407" y="40"/>
                    <a:pt x="407" y="40"/>
                  </a:cubicBezTo>
                  <a:cubicBezTo>
                    <a:pt x="402" y="54"/>
                    <a:pt x="402" y="54"/>
                    <a:pt x="402" y="54"/>
                  </a:cubicBezTo>
                  <a:cubicBezTo>
                    <a:pt x="395" y="48"/>
                    <a:pt x="395" y="48"/>
                    <a:pt x="395" y="48"/>
                  </a:cubicBezTo>
                  <a:cubicBezTo>
                    <a:pt x="395" y="48"/>
                    <a:pt x="373" y="49"/>
                    <a:pt x="368" y="54"/>
                  </a:cubicBezTo>
                  <a:cubicBezTo>
                    <a:pt x="363" y="59"/>
                    <a:pt x="368" y="77"/>
                    <a:pt x="364" y="79"/>
                  </a:cubicBezTo>
                  <a:cubicBezTo>
                    <a:pt x="360" y="81"/>
                    <a:pt x="349" y="64"/>
                    <a:pt x="346" y="64"/>
                  </a:cubicBezTo>
                  <a:cubicBezTo>
                    <a:pt x="343" y="64"/>
                    <a:pt x="318" y="84"/>
                    <a:pt x="315" y="83"/>
                  </a:cubicBezTo>
                  <a:cubicBezTo>
                    <a:pt x="312" y="82"/>
                    <a:pt x="292" y="66"/>
                    <a:pt x="292" y="66"/>
                  </a:cubicBezTo>
                  <a:cubicBezTo>
                    <a:pt x="287" y="66"/>
                    <a:pt x="287" y="66"/>
                    <a:pt x="287" y="66"/>
                  </a:cubicBezTo>
                  <a:cubicBezTo>
                    <a:pt x="276" y="71"/>
                    <a:pt x="276" y="71"/>
                    <a:pt x="276" y="71"/>
                  </a:cubicBezTo>
                  <a:cubicBezTo>
                    <a:pt x="267" y="57"/>
                    <a:pt x="267" y="57"/>
                    <a:pt x="267" y="57"/>
                  </a:cubicBezTo>
                  <a:cubicBezTo>
                    <a:pt x="259" y="63"/>
                    <a:pt x="259" y="63"/>
                    <a:pt x="259" y="63"/>
                  </a:cubicBezTo>
                  <a:cubicBezTo>
                    <a:pt x="229" y="63"/>
                    <a:pt x="229" y="63"/>
                    <a:pt x="229" y="63"/>
                  </a:cubicBezTo>
                  <a:cubicBezTo>
                    <a:pt x="229" y="63"/>
                    <a:pt x="215" y="50"/>
                    <a:pt x="207" y="50"/>
                  </a:cubicBezTo>
                  <a:cubicBezTo>
                    <a:pt x="199" y="50"/>
                    <a:pt x="200" y="67"/>
                    <a:pt x="200" y="67"/>
                  </a:cubicBezTo>
                  <a:cubicBezTo>
                    <a:pt x="200" y="67"/>
                    <a:pt x="181" y="62"/>
                    <a:pt x="171" y="72"/>
                  </a:cubicBezTo>
                  <a:cubicBezTo>
                    <a:pt x="161" y="82"/>
                    <a:pt x="166" y="110"/>
                    <a:pt x="166" y="116"/>
                  </a:cubicBezTo>
                  <a:cubicBezTo>
                    <a:pt x="166" y="122"/>
                    <a:pt x="157" y="120"/>
                    <a:pt x="157" y="120"/>
                  </a:cubicBezTo>
                  <a:cubicBezTo>
                    <a:pt x="157" y="120"/>
                    <a:pt x="144" y="129"/>
                    <a:pt x="137" y="136"/>
                  </a:cubicBezTo>
                  <a:cubicBezTo>
                    <a:pt x="130" y="143"/>
                    <a:pt x="112" y="142"/>
                    <a:pt x="112" y="142"/>
                  </a:cubicBezTo>
                  <a:cubicBezTo>
                    <a:pt x="112" y="142"/>
                    <a:pt x="112" y="158"/>
                    <a:pt x="107" y="167"/>
                  </a:cubicBezTo>
                  <a:cubicBezTo>
                    <a:pt x="102" y="176"/>
                    <a:pt x="77" y="177"/>
                    <a:pt x="77" y="177"/>
                  </a:cubicBezTo>
                  <a:cubicBezTo>
                    <a:pt x="61" y="161"/>
                    <a:pt x="61" y="161"/>
                    <a:pt x="61" y="161"/>
                  </a:cubicBezTo>
                  <a:cubicBezTo>
                    <a:pt x="61" y="161"/>
                    <a:pt x="54" y="164"/>
                    <a:pt x="49" y="164"/>
                  </a:cubicBezTo>
                  <a:cubicBezTo>
                    <a:pt x="44" y="164"/>
                    <a:pt x="30" y="154"/>
                    <a:pt x="30" y="154"/>
                  </a:cubicBezTo>
                  <a:cubicBezTo>
                    <a:pt x="30" y="154"/>
                    <a:pt x="24" y="161"/>
                    <a:pt x="23" y="168"/>
                  </a:cubicBezTo>
                  <a:cubicBezTo>
                    <a:pt x="22" y="175"/>
                    <a:pt x="29" y="205"/>
                    <a:pt x="29" y="205"/>
                  </a:cubicBezTo>
                  <a:cubicBezTo>
                    <a:pt x="15" y="209"/>
                    <a:pt x="15" y="209"/>
                    <a:pt x="15" y="209"/>
                  </a:cubicBezTo>
                  <a:cubicBezTo>
                    <a:pt x="20" y="220"/>
                    <a:pt x="20" y="220"/>
                    <a:pt x="20" y="220"/>
                  </a:cubicBezTo>
                  <a:cubicBezTo>
                    <a:pt x="20" y="220"/>
                    <a:pt x="6" y="225"/>
                    <a:pt x="3" y="230"/>
                  </a:cubicBezTo>
                  <a:cubicBezTo>
                    <a:pt x="0" y="235"/>
                    <a:pt x="11" y="244"/>
                    <a:pt x="11" y="244"/>
                  </a:cubicBezTo>
                  <a:cubicBezTo>
                    <a:pt x="9" y="263"/>
                    <a:pt x="9" y="263"/>
                    <a:pt x="9" y="263"/>
                  </a:cubicBezTo>
                  <a:cubicBezTo>
                    <a:pt x="9" y="263"/>
                    <a:pt x="30" y="260"/>
                    <a:pt x="31" y="266"/>
                  </a:cubicBezTo>
                  <a:cubicBezTo>
                    <a:pt x="32" y="272"/>
                    <a:pt x="17" y="280"/>
                    <a:pt x="15" y="293"/>
                  </a:cubicBezTo>
                  <a:cubicBezTo>
                    <a:pt x="13" y="306"/>
                    <a:pt x="40" y="330"/>
                    <a:pt x="40" y="341"/>
                  </a:cubicBezTo>
                  <a:cubicBezTo>
                    <a:pt x="40" y="352"/>
                    <a:pt x="40" y="366"/>
                    <a:pt x="40" y="374"/>
                  </a:cubicBezTo>
                  <a:cubicBezTo>
                    <a:pt x="40" y="382"/>
                    <a:pt x="70" y="382"/>
                    <a:pt x="70" y="382"/>
                  </a:cubicBezTo>
                  <a:cubicBezTo>
                    <a:pt x="70" y="382"/>
                    <a:pt x="85" y="377"/>
                    <a:pt x="91" y="394"/>
                  </a:cubicBezTo>
                  <a:cubicBezTo>
                    <a:pt x="97" y="411"/>
                    <a:pt x="86" y="424"/>
                    <a:pt x="79" y="434"/>
                  </a:cubicBezTo>
                  <a:cubicBezTo>
                    <a:pt x="72" y="444"/>
                    <a:pt x="56" y="458"/>
                    <a:pt x="56" y="462"/>
                  </a:cubicBezTo>
                  <a:cubicBezTo>
                    <a:pt x="56" y="466"/>
                    <a:pt x="61" y="467"/>
                    <a:pt x="61" y="467"/>
                  </a:cubicBezTo>
                  <a:cubicBezTo>
                    <a:pt x="61" y="467"/>
                    <a:pt x="73" y="464"/>
                    <a:pt x="82" y="469"/>
                  </a:cubicBezTo>
                  <a:cubicBezTo>
                    <a:pt x="91" y="474"/>
                    <a:pt x="121" y="492"/>
                    <a:pt x="142" y="490"/>
                  </a:cubicBezTo>
                  <a:cubicBezTo>
                    <a:pt x="163" y="488"/>
                    <a:pt x="161" y="483"/>
                    <a:pt x="161" y="483"/>
                  </a:cubicBezTo>
                  <a:cubicBezTo>
                    <a:pt x="196" y="484"/>
                    <a:pt x="196" y="484"/>
                    <a:pt x="196" y="484"/>
                  </a:cubicBezTo>
                  <a:cubicBezTo>
                    <a:pt x="196" y="484"/>
                    <a:pt x="193" y="488"/>
                    <a:pt x="205" y="488"/>
                  </a:cubicBezTo>
                  <a:cubicBezTo>
                    <a:pt x="217" y="488"/>
                    <a:pt x="218" y="482"/>
                    <a:pt x="218" y="482"/>
                  </a:cubicBezTo>
                  <a:cubicBezTo>
                    <a:pt x="218" y="482"/>
                    <a:pt x="260" y="480"/>
                    <a:pt x="263" y="479"/>
                  </a:cubicBezTo>
                  <a:cubicBezTo>
                    <a:pt x="266" y="478"/>
                    <a:pt x="305" y="465"/>
                    <a:pt x="307" y="459"/>
                  </a:cubicBezTo>
                  <a:cubicBezTo>
                    <a:pt x="309" y="453"/>
                    <a:pt x="303" y="433"/>
                    <a:pt x="303" y="433"/>
                  </a:cubicBezTo>
                  <a:cubicBezTo>
                    <a:pt x="303" y="433"/>
                    <a:pt x="296" y="409"/>
                    <a:pt x="298" y="403"/>
                  </a:cubicBezTo>
                  <a:cubicBezTo>
                    <a:pt x="300" y="397"/>
                    <a:pt x="315" y="384"/>
                    <a:pt x="323" y="384"/>
                  </a:cubicBezTo>
                  <a:cubicBezTo>
                    <a:pt x="331" y="384"/>
                    <a:pt x="327" y="390"/>
                    <a:pt x="327" y="390"/>
                  </a:cubicBezTo>
                  <a:cubicBezTo>
                    <a:pt x="327" y="390"/>
                    <a:pt x="357" y="395"/>
                    <a:pt x="359" y="389"/>
                  </a:cubicBezTo>
                  <a:cubicBezTo>
                    <a:pt x="361" y="383"/>
                    <a:pt x="344" y="381"/>
                    <a:pt x="348" y="376"/>
                  </a:cubicBezTo>
                  <a:cubicBezTo>
                    <a:pt x="352" y="371"/>
                    <a:pt x="366" y="367"/>
                    <a:pt x="366" y="367"/>
                  </a:cubicBezTo>
                  <a:cubicBezTo>
                    <a:pt x="366" y="367"/>
                    <a:pt x="373" y="361"/>
                    <a:pt x="381" y="361"/>
                  </a:cubicBezTo>
                  <a:cubicBezTo>
                    <a:pt x="389" y="361"/>
                    <a:pt x="399" y="359"/>
                    <a:pt x="399" y="359"/>
                  </a:cubicBezTo>
                  <a:cubicBezTo>
                    <a:pt x="399" y="359"/>
                    <a:pt x="396" y="378"/>
                    <a:pt x="409" y="371"/>
                  </a:cubicBezTo>
                  <a:cubicBezTo>
                    <a:pt x="422" y="364"/>
                    <a:pt x="425" y="355"/>
                    <a:pt x="425" y="355"/>
                  </a:cubicBezTo>
                  <a:cubicBezTo>
                    <a:pt x="425" y="355"/>
                    <a:pt x="416" y="337"/>
                    <a:pt x="417" y="325"/>
                  </a:cubicBezTo>
                  <a:cubicBezTo>
                    <a:pt x="418" y="313"/>
                    <a:pt x="424" y="316"/>
                    <a:pt x="424" y="316"/>
                  </a:cubicBezTo>
                  <a:cubicBezTo>
                    <a:pt x="424" y="316"/>
                    <a:pt x="421" y="294"/>
                    <a:pt x="425" y="291"/>
                  </a:cubicBezTo>
                  <a:cubicBezTo>
                    <a:pt x="429" y="288"/>
                    <a:pt x="442" y="289"/>
                    <a:pt x="442" y="289"/>
                  </a:cubicBezTo>
                  <a:cubicBezTo>
                    <a:pt x="462" y="275"/>
                    <a:pt x="462" y="275"/>
                    <a:pt x="462" y="275"/>
                  </a:cubicBezTo>
                  <a:cubicBezTo>
                    <a:pt x="462" y="275"/>
                    <a:pt x="451" y="276"/>
                    <a:pt x="449" y="269"/>
                  </a:cubicBezTo>
                  <a:cubicBezTo>
                    <a:pt x="447" y="262"/>
                    <a:pt x="447" y="258"/>
                    <a:pt x="447" y="258"/>
                  </a:cubicBezTo>
                  <a:cubicBezTo>
                    <a:pt x="447" y="258"/>
                    <a:pt x="432" y="254"/>
                    <a:pt x="431" y="249"/>
                  </a:cubicBezTo>
                  <a:cubicBezTo>
                    <a:pt x="430" y="244"/>
                    <a:pt x="430" y="239"/>
                    <a:pt x="434" y="238"/>
                  </a:cubicBezTo>
                  <a:cubicBezTo>
                    <a:pt x="438" y="237"/>
                    <a:pt x="445" y="245"/>
                    <a:pt x="445" y="245"/>
                  </a:cubicBezTo>
                  <a:cubicBezTo>
                    <a:pt x="456" y="246"/>
                    <a:pt x="456" y="246"/>
                    <a:pt x="456" y="246"/>
                  </a:cubicBezTo>
                  <a:cubicBezTo>
                    <a:pt x="463" y="249"/>
                    <a:pt x="463" y="249"/>
                    <a:pt x="463" y="249"/>
                  </a:cubicBezTo>
                  <a:cubicBezTo>
                    <a:pt x="467" y="242"/>
                    <a:pt x="467" y="242"/>
                    <a:pt x="467" y="242"/>
                  </a:cubicBezTo>
                  <a:cubicBezTo>
                    <a:pt x="467" y="242"/>
                    <a:pt x="478" y="245"/>
                    <a:pt x="479" y="238"/>
                  </a:cubicBezTo>
                  <a:cubicBezTo>
                    <a:pt x="480" y="231"/>
                    <a:pt x="479" y="222"/>
                    <a:pt x="479" y="222"/>
                  </a:cubicBezTo>
                  <a:cubicBezTo>
                    <a:pt x="479" y="222"/>
                    <a:pt x="472" y="221"/>
                    <a:pt x="473" y="212"/>
                  </a:cubicBezTo>
                  <a:cubicBezTo>
                    <a:pt x="474" y="203"/>
                    <a:pt x="491" y="195"/>
                    <a:pt x="494" y="188"/>
                  </a:cubicBezTo>
                  <a:cubicBezTo>
                    <a:pt x="497" y="181"/>
                    <a:pt x="487" y="173"/>
                    <a:pt x="487" y="173"/>
                  </a:cubicBezTo>
                  <a:cubicBezTo>
                    <a:pt x="487" y="173"/>
                    <a:pt x="490" y="156"/>
                    <a:pt x="479" y="144"/>
                  </a:cubicBezTo>
                  <a:cubicBezTo>
                    <a:pt x="468" y="132"/>
                    <a:pt x="463" y="136"/>
                    <a:pt x="469" y="124"/>
                  </a:cubicBezTo>
                  <a:cubicBezTo>
                    <a:pt x="475" y="112"/>
                    <a:pt x="486" y="109"/>
                    <a:pt x="486" y="109"/>
                  </a:cubicBezTo>
                  <a:cubicBezTo>
                    <a:pt x="486" y="109"/>
                    <a:pt x="509" y="93"/>
                    <a:pt x="516" y="90"/>
                  </a:cubicBezTo>
                  <a:cubicBezTo>
                    <a:pt x="523" y="87"/>
                    <a:pt x="540" y="88"/>
                    <a:pt x="540" y="88"/>
                  </a:cubicBezTo>
                  <a:cubicBezTo>
                    <a:pt x="540" y="88"/>
                    <a:pt x="563" y="83"/>
                    <a:pt x="566" y="83"/>
                  </a:cubicBezTo>
                  <a:cubicBezTo>
                    <a:pt x="569" y="83"/>
                    <a:pt x="579" y="89"/>
                    <a:pt x="584" y="88"/>
                  </a:cubicBezTo>
                  <a:cubicBezTo>
                    <a:pt x="587" y="87"/>
                    <a:pt x="596" y="82"/>
                    <a:pt x="602" y="78"/>
                  </a:cubicBezTo>
                  <a:cubicBezTo>
                    <a:pt x="602" y="78"/>
                    <a:pt x="602" y="78"/>
                    <a:pt x="602" y="78"/>
                  </a:cubicBezTo>
                  <a:cubicBezTo>
                    <a:pt x="599" y="76"/>
                    <a:pt x="597" y="74"/>
                    <a:pt x="596" y="71"/>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541" name="Freeform 164"/>
            <p:cNvSpPr>
              <a:spLocks/>
            </p:cNvSpPr>
            <p:nvPr/>
          </p:nvSpPr>
          <p:spPr bwMode="auto">
            <a:xfrm>
              <a:off x="4792266" y="2820591"/>
              <a:ext cx="417909" cy="332184"/>
            </a:xfrm>
            <a:custGeom>
              <a:avLst/>
              <a:gdLst>
                <a:gd name="T0" fmla="*/ 2147483647 w 998"/>
                <a:gd name="T1" fmla="*/ 2147483647 h 851"/>
                <a:gd name="T2" fmla="*/ 2147483647 w 998"/>
                <a:gd name="T3" fmla="*/ 2147483647 h 851"/>
                <a:gd name="T4" fmla="*/ 2147483647 w 998"/>
                <a:gd name="T5" fmla="*/ 2147483647 h 851"/>
                <a:gd name="T6" fmla="*/ 2147483647 w 998"/>
                <a:gd name="T7" fmla="*/ 2147483647 h 851"/>
                <a:gd name="T8" fmla="*/ 2147483647 w 998"/>
                <a:gd name="T9" fmla="*/ 2147483647 h 851"/>
                <a:gd name="T10" fmla="*/ 2147483647 w 998"/>
                <a:gd name="T11" fmla="*/ 2147483647 h 851"/>
                <a:gd name="T12" fmla="*/ 2147483647 w 998"/>
                <a:gd name="T13" fmla="*/ 2147483647 h 851"/>
                <a:gd name="T14" fmla="*/ 2147483647 w 998"/>
                <a:gd name="T15" fmla="*/ 2147483647 h 851"/>
                <a:gd name="T16" fmla="*/ 2147483647 w 998"/>
                <a:gd name="T17" fmla="*/ 2147483647 h 851"/>
                <a:gd name="T18" fmla="*/ 2147483647 w 998"/>
                <a:gd name="T19" fmla="*/ 2147483647 h 851"/>
                <a:gd name="T20" fmla="*/ 2147483647 w 998"/>
                <a:gd name="T21" fmla="*/ 2147483647 h 851"/>
                <a:gd name="T22" fmla="*/ 2147483647 w 998"/>
                <a:gd name="T23" fmla="*/ 2147483647 h 851"/>
                <a:gd name="T24" fmla="*/ 2147483647 w 998"/>
                <a:gd name="T25" fmla="*/ 0 h 851"/>
                <a:gd name="T26" fmla="*/ 2147483647 w 998"/>
                <a:gd name="T27" fmla="*/ 2147483647 h 851"/>
                <a:gd name="T28" fmla="*/ 2147483647 w 998"/>
                <a:gd name="T29" fmla="*/ 2147483647 h 851"/>
                <a:gd name="T30" fmla="*/ 2147483647 w 998"/>
                <a:gd name="T31" fmla="*/ 2147483647 h 851"/>
                <a:gd name="T32" fmla="*/ 2147483647 w 998"/>
                <a:gd name="T33" fmla="*/ 2147483647 h 851"/>
                <a:gd name="T34" fmla="*/ 2147483647 w 998"/>
                <a:gd name="T35" fmla="*/ 2147483647 h 851"/>
                <a:gd name="T36" fmla="*/ 2147483647 w 998"/>
                <a:gd name="T37" fmla="*/ 2147483647 h 851"/>
                <a:gd name="T38" fmla="*/ 2147483647 w 998"/>
                <a:gd name="T39" fmla="*/ 2147483647 h 851"/>
                <a:gd name="T40" fmla="*/ 2147483647 w 998"/>
                <a:gd name="T41" fmla="*/ 2147483647 h 851"/>
                <a:gd name="T42" fmla="*/ 2147483647 w 998"/>
                <a:gd name="T43" fmla="*/ 2147483647 h 851"/>
                <a:gd name="T44" fmla="*/ 2147483647 w 998"/>
                <a:gd name="T45" fmla="*/ 2147483647 h 851"/>
                <a:gd name="T46" fmla="*/ 2147483647 w 998"/>
                <a:gd name="T47" fmla="*/ 2147483647 h 851"/>
                <a:gd name="T48" fmla="*/ 2147483647 w 998"/>
                <a:gd name="T49" fmla="*/ 2147483647 h 851"/>
                <a:gd name="T50" fmla="*/ 2147483647 w 998"/>
                <a:gd name="T51" fmla="*/ 2147483647 h 851"/>
                <a:gd name="T52" fmla="*/ 2147483647 w 998"/>
                <a:gd name="T53" fmla="*/ 2147483647 h 851"/>
                <a:gd name="T54" fmla="*/ 2147483647 w 998"/>
                <a:gd name="T55" fmla="*/ 2147483647 h 851"/>
                <a:gd name="T56" fmla="*/ 2147483647 w 998"/>
                <a:gd name="T57" fmla="*/ 2147483647 h 851"/>
                <a:gd name="T58" fmla="*/ 2147483647 w 998"/>
                <a:gd name="T59" fmla="*/ 2147483647 h 851"/>
                <a:gd name="T60" fmla="*/ 2147483647 w 998"/>
                <a:gd name="T61" fmla="*/ 2147483647 h 851"/>
                <a:gd name="T62" fmla="*/ 2147483647 w 998"/>
                <a:gd name="T63" fmla="*/ 2147483647 h 851"/>
                <a:gd name="T64" fmla="*/ 2147483647 w 998"/>
                <a:gd name="T65" fmla="*/ 2147483647 h 851"/>
                <a:gd name="T66" fmla="*/ 2147483647 w 998"/>
                <a:gd name="T67" fmla="*/ 2147483647 h 85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998"/>
                <a:gd name="T103" fmla="*/ 0 h 851"/>
                <a:gd name="T104" fmla="*/ 998 w 998"/>
                <a:gd name="T105" fmla="*/ 851 h 851"/>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998" h="851">
                  <a:moveTo>
                    <a:pt x="980" y="527"/>
                  </a:moveTo>
                  <a:cubicBezTo>
                    <a:pt x="980" y="525"/>
                    <a:pt x="978" y="521"/>
                    <a:pt x="976" y="516"/>
                  </a:cubicBezTo>
                  <a:cubicBezTo>
                    <a:pt x="942" y="512"/>
                    <a:pt x="853" y="501"/>
                    <a:pt x="851" y="501"/>
                  </a:cubicBezTo>
                  <a:cubicBezTo>
                    <a:pt x="848" y="501"/>
                    <a:pt x="811" y="453"/>
                    <a:pt x="804" y="446"/>
                  </a:cubicBezTo>
                  <a:cubicBezTo>
                    <a:pt x="799" y="441"/>
                    <a:pt x="799" y="433"/>
                    <a:pt x="800" y="428"/>
                  </a:cubicBezTo>
                  <a:cubicBezTo>
                    <a:pt x="796" y="423"/>
                    <a:pt x="793" y="417"/>
                    <a:pt x="794" y="413"/>
                  </a:cubicBezTo>
                  <a:cubicBezTo>
                    <a:pt x="788" y="415"/>
                    <a:pt x="788" y="415"/>
                    <a:pt x="788" y="415"/>
                  </a:cubicBezTo>
                  <a:cubicBezTo>
                    <a:pt x="780" y="407"/>
                    <a:pt x="780" y="407"/>
                    <a:pt x="780" y="407"/>
                  </a:cubicBezTo>
                  <a:cubicBezTo>
                    <a:pt x="770" y="410"/>
                    <a:pt x="770" y="410"/>
                    <a:pt x="770" y="410"/>
                  </a:cubicBezTo>
                  <a:cubicBezTo>
                    <a:pt x="764" y="400"/>
                    <a:pt x="764" y="400"/>
                    <a:pt x="764" y="400"/>
                  </a:cubicBezTo>
                  <a:cubicBezTo>
                    <a:pt x="757" y="398"/>
                    <a:pt x="750" y="359"/>
                    <a:pt x="744" y="354"/>
                  </a:cubicBezTo>
                  <a:cubicBezTo>
                    <a:pt x="738" y="349"/>
                    <a:pt x="722" y="346"/>
                    <a:pt x="719" y="332"/>
                  </a:cubicBezTo>
                  <a:cubicBezTo>
                    <a:pt x="715" y="318"/>
                    <a:pt x="720" y="296"/>
                    <a:pt x="707" y="286"/>
                  </a:cubicBezTo>
                  <a:cubicBezTo>
                    <a:pt x="693" y="275"/>
                    <a:pt x="675" y="277"/>
                    <a:pt x="669" y="265"/>
                  </a:cubicBezTo>
                  <a:cubicBezTo>
                    <a:pt x="663" y="252"/>
                    <a:pt x="670" y="239"/>
                    <a:pt x="664" y="235"/>
                  </a:cubicBezTo>
                  <a:cubicBezTo>
                    <a:pt x="658" y="231"/>
                    <a:pt x="646" y="218"/>
                    <a:pt x="646" y="218"/>
                  </a:cubicBezTo>
                  <a:cubicBezTo>
                    <a:pt x="645" y="201"/>
                    <a:pt x="645" y="201"/>
                    <a:pt x="645" y="201"/>
                  </a:cubicBezTo>
                  <a:cubicBezTo>
                    <a:pt x="645" y="201"/>
                    <a:pt x="642" y="198"/>
                    <a:pt x="637" y="195"/>
                  </a:cubicBezTo>
                  <a:cubicBezTo>
                    <a:pt x="624" y="196"/>
                    <a:pt x="606" y="196"/>
                    <a:pt x="598" y="196"/>
                  </a:cubicBezTo>
                  <a:cubicBezTo>
                    <a:pt x="584" y="195"/>
                    <a:pt x="594" y="177"/>
                    <a:pt x="588" y="170"/>
                  </a:cubicBezTo>
                  <a:cubicBezTo>
                    <a:pt x="582" y="163"/>
                    <a:pt x="460" y="160"/>
                    <a:pt x="460" y="160"/>
                  </a:cubicBezTo>
                  <a:cubicBezTo>
                    <a:pt x="332" y="63"/>
                    <a:pt x="332" y="63"/>
                    <a:pt x="332" y="63"/>
                  </a:cubicBezTo>
                  <a:cubicBezTo>
                    <a:pt x="332" y="63"/>
                    <a:pt x="311" y="49"/>
                    <a:pt x="299" y="43"/>
                  </a:cubicBezTo>
                  <a:cubicBezTo>
                    <a:pt x="287" y="37"/>
                    <a:pt x="250" y="9"/>
                    <a:pt x="250" y="9"/>
                  </a:cubicBezTo>
                  <a:cubicBezTo>
                    <a:pt x="250" y="9"/>
                    <a:pt x="225" y="8"/>
                    <a:pt x="216" y="9"/>
                  </a:cubicBezTo>
                  <a:cubicBezTo>
                    <a:pt x="207" y="10"/>
                    <a:pt x="200" y="0"/>
                    <a:pt x="200" y="0"/>
                  </a:cubicBezTo>
                  <a:cubicBezTo>
                    <a:pt x="200" y="0"/>
                    <a:pt x="187" y="8"/>
                    <a:pt x="181" y="14"/>
                  </a:cubicBezTo>
                  <a:cubicBezTo>
                    <a:pt x="175" y="20"/>
                    <a:pt x="147" y="18"/>
                    <a:pt x="147" y="18"/>
                  </a:cubicBezTo>
                  <a:cubicBezTo>
                    <a:pt x="139" y="32"/>
                    <a:pt x="139" y="32"/>
                    <a:pt x="139" y="32"/>
                  </a:cubicBezTo>
                  <a:cubicBezTo>
                    <a:pt x="111" y="32"/>
                    <a:pt x="111" y="32"/>
                    <a:pt x="111" y="32"/>
                  </a:cubicBezTo>
                  <a:cubicBezTo>
                    <a:pt x="111" y="32"/>
                    <a:pt x="86" y="31"/>
                    <a:pt x="79" y="38"/>
                  </a:cubicBezTo>
                  <a:cubicBezTo>
                    <a:pt x="72" y="45"/>
                    <a:pt x="104" y="42"/>
                    <a:pt x="111" y="46"/>
                  </a:cubicBezTo>
                  <a:cubicBezTo>
                    <a:pt x="118" y="50"/>
                    <a:pt x="137" y="85"/>
                    <a:pt x="137" y="85"/>
                  </a:cubicBezTo>
                  <a:cubicBezTo>
                    <a:pt x="137" y="85"/>
                    <a:pt x="131" y="111"/>
                    <a:pt x="123" y="118"/>
                  </a:cubicBezTo>
                  <a:cubicBezTo>
                    <a:pt x="115" y="125"/>
                    <a:pt x="98" y="121"/>
                    <a:pt x="92" y="123"/>
                  </a:cubicBezTo>
                  <a:cubicBezTo>
                    <a:pt x="86" y="125"/>
                    <a:pt x="84" y="152"/>
                    <a:pt x="70" y="163"/>
                  </a:cubicBezTo>
                  <a:cubicBezTo>
                    <a:pt x="56" y="174"/>
                    <a:pt x="25" y="154"/>
                    <a:pt x="18" y="155"/>
                  </a:cubicBezTo>
                  <a:cubicBezTo>
                    <a:pt x="12" y="156"/>
                    <a:pt x="12" y="160"/>
                    <a:pt x="12" y="161"/>
                  </a:cubicBezTo>
                  <a:cubicBezTo>
                    <a:pt x="12" y="161"/>
                    <a:pt x="12" y="161"/>
                    <a:pt x="12" y="161"/>
                  </a:cubicBezTo>
                  <a:cubicBezTo>
                    <a:pt x="12" y="170"/>
                    <a:pt x="0" y="237"/>
                    <a:pt x="12" y="249"/>
                  </a:cubicBezTo>
                  <a:cubicBezTo>
                    <a:pt x="24" y="260"/>
                    <a:pt x="49" y="260"/>
                    <a:pt x="54" y="274"/>
                  </a:cubicBezTo>
                  <a:cubicBezTo>
                    <a:pt x="60" y="288"/>
                    <a:pt x="76" y="325"/>
                    <a:pt x="85" y="334"/>
                  </a:cubicBezTo>
                  <a:cubicBezTo>
                    <a:pt x="94" y="343"/>
                    <a:pt x="113" y="358"/>
                    <a:pt x="120" y="370"/>
                  </a:cubicBezTo>
                  <a:cubicBezTo>
                    <a:pt x="128" y="383"/>
                    <a:pt x="132" y="421"/>
                    <a:pt x="145" y="433"/>
                  </a:cubicBezTo>
                  <a:cubicBezTo>
                    <a:pt x="157" y="445"/>
                    <a:pt x="184" y="434"/>
                    <a:pt x="201" y="453"/>
                  </a:cubicBezTo>
                  <a:cubicBezTo>
                    <a:pt x="218" y="472"/>
                    <a:pt x="232" y="531"/>
                    <a:pt x="232" y="560"/>
                  </a:cubicBezTo>
                  <a:cubicBezTo>
                    <a:pt x="232" y="590"/>
                    <a:pt x="267" y="626"/>
                    <a:pt x="267" y="626"/>
                  </a:cubicBezTo>
                  <a:cubicBezTo>
                    <a:pt x="267" y="626"/>
                    <a:pt x="291" y="623"/>
                    <a:pt x="300" y="631"/>
                  </a:cubicBezTo>
                  <a:cubicBezTo>
                    <a:pt x="308" y="639"/>
                    <a:pt x="344" y="704"/>
                    <a:pt x="358" y="728"/>
                  </a:cubicBezTo>
                  <a:cubicBezTo>
                    <a:pt x="372" y="752"/>
                    <a:pt x="420" y="810"/>
                    <a:pt x="419" y="826"/>
                  </a:cubicBezTo>
                  <a:cubicBezTo>
                    <a:pt x="419" y="833"/>
                    <a:pt x="417" y="842"/>
                    <a:pt x="414" y="851"/>
                  </a:cubicBezTo>
                  <a:cubicBezTo>
                    <a:pt x="418" y="848"/>
                    <a:pt x="423" y="844"/>
                    <a:pt x="427" y="837"/>
                  </a:cubicBezTo>
                  <a:cubicBezTo>
                    <a:pt x="434" y="826"/>
                    <a:pt x="428" y="824"/>
                    <a:pt x="428" y="824"/>
                  </a:cubicBezTo>
                  <a:cubicBezTo>
                    <a:pt x="428" y="824"/>
                    <a:pt x="427" y="795"/>
                    <a:pt x="437" y="790"/>
                  </a:cubicBezTo>
                  <a:cubicBezTo>
                    <a:pt x="447" y="785"/>
                    <a:pt x="452" y="799"/>
                    <a:pt x="452" y="799"/>
                  </a:cubicBezTo>
                  <a:cubicBezTo>
                    <a:pt x="470" y="798"/>
                    <a:pt x="470" y="798"/>
                    <a:pt x="470" y="798"/>
                  </a:cubicBezTo>
                  <a:cubicBezTo>
                    <a:pt x="470" y="798"/>
                    <a:pt x="477" y="792"/>
                    <a:pt x="482" y="792"/>
                  </a:cubicBezTo>
                  <a:cubicBezTo>
                    <a:pt x="487" y="792"/>
                    <a:pt x="506" y="791"/>
                    <a:pt x="522" y="791"/>
                  </a:cubicBezTo>
                  <a:cubicBezTo>
                    <a:pt x="538" y="791"/>
                    <a:pt x="549" y="799"/>
                    <a:pt x="549" y="799"/>
                  </a:cubicBezTo>
                  <a:cubicBezTo>
                    <a:pt x="549" y="799"/>
                    <a:pt x="589" y="797"/>
                    <a:pt x="593" y="799"/>
                  </a:cubicBezTo>
                  <a:cubicBezTo>
                    <a:pt x="597" y="801"/>
                    <a:pt x="611" y="816"/>
                    <a:pt x="616" y="816"/>
                  </a:cubicBezTo>
                  <a:cubicBezTo>
                    <a:pt x="621" y="816"/>
                    <a:pt x="628" y="804"/>
                    <a:pt x="628" y="804"/>
                  </a:cubicBezTo>
                  <a:cubicBezTo>
                    <a:pt x="628" y="792"/>
                    <a:pt x="628" y="792"/>
                    <a:pt x="628" y="792"/>
                  </a:cubicBezTo>
                  <a:cubicBezTo>
                    <a:pt x="628" y="792"/>
                    <a:pt x="643" y="768"/>
                    <a:pt x="653" y="755"/>
                  </a:cubicBezTo>
                  <a:cubicBezTo>
                    <a:pt x="663" y="742"/>
                    <a:pt x="705" y="723"/>
                    <a:pt x="717" y="723"/>
                  </a:cubicBezTo>
                  <a:cubicBezTo>
                    <a:pt x="729" y="723"/>
                    <a:pt x="839" y="710"/>
                    <a:pt x="839" y="710"/>
                  </a:cubicBezTo>
                  <a:cubicBezTo>
                    <a:pt x="972" y="661"/>
                    <a:pt x="972" y="661"/>
                    <a:pt x="972" y="661"/>
                  </a:cubicBezTo>
                  <a:cubicBezTo>
                    <a:pt x="998" y="546"/>
                    <a:pt x="998" y="546"/>
                    <a:pt x="998" y="546"/>
                  </a:cubicBezTo>
                  <a:cubicBezTo>
                    <a:pt x="998" y="546"/>
                    <a:pt x="980" y="531"/>
                    <a:pt x="980" y="527"/>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542" name="Freeform 165"/>
            <p:cNvSpPr>
              <a:spLocks/>
            </p:cNvSpPr>
            <p:nvPr/>
          </p:nvSpPr>
          <p:spPr bwMode="auto">
            <a:xfrm>
              <a:off x="4797029" y="2711054"/>
              <a:ext cx="125015" cy="107156"/>
            </a:xfrm>
            <a:custGeom>
              <a:avLst/>
              <a:gdLst>
                <a:gd name="T0" fmla="*/ 2147483647 w 297"/>
                <a:gd name="T1" fmla="*/ 2147483647 h 275"/>
                <a:gd name="T2" fmla="*/ 2147483647 w 297"/>
                <a:gd name="T3" fmla="*/ 2147483647 h 275"/>
                <a:gd name="T4" fmla="*/ 2147483647 w 297"/>
                <a:gd name="T5" fmla="*/ 2147483647 h 275"/>
                <a:gd name="T6" fmla="*/ 2147483647 w 297"/>
                <a:gd name="T7" fmla="*/ 2147483647 h 275"/>
                <a:gd name="T8" fmla="*/ 2147483647 w 297"/>
                <a:gd name="T9" fmla="*/ 2147483647 h 275"/>
                <a:gd name="T10" fmla="*/ 2147483647 w 297"/>
                <a:gd name="T11" fmla="*/ 2147483647 h 275"/>
                <a:gd name="T12" fmla="*/ 2147483647 w 297"/>
                <a:gd name="T13" fmla="*/ 2147483647 h 275"/>
                <a:gd name="T14" fmla="*/ 2147483647 w 297"/>
                <a:gd name="T15" fmla="*/ 2147483647 h 275"/>
                <a:gd name="T16" fmla="*/ 2147483647 w 297"/>
                <a:gd name="T17" fmla="*/ 2147483647 h 275"/>
                <a:gd name="T18" fmla="*/ 2147483647 w 297"/>
                <a:gd name="T19" fmla="*/ 2147483647 h 275"/>
                <a:gd name="T20" fmla="*/ 2147483647 w 297"/>
                <a:gd name="T21" fmla="*/ 2147483647 h 275"/>
                <a:gd name="T22" fmla="*/ 2147483647 w 297"/>
                <a:gd name="T23" fmla="*/ 2147483647 h 275"/>
                <a:gd name="T24" fmla="*/ 2147483647 w 297"/>
                <a:gd name="T25" fmla="*/ 2147483647 h 275"/>
                <a:gd name="T26" fmla="*/ 2147483647 w 297"/>
                <a:gd name="T27" fmla="*/ 2147483647 h 275"/>
                <a:gd name="T28" fmla="*/ 2147483647 w 297"/>
                <a:gd name="T29" fmla="*/ 2147483647 h 275"/>
                <a:gd name="T30" fmla="*/ 2147483647 w 297"/>
                <a:gd name="T31" fmla="*/ 2147483647 h 275"/>
                <a:gd name="T32" fmla="*/ 2147483647 w 297"/>
                <a:gd name="T33" fmla="*/ 2147483647 h 275"/>
                <a:gd name="T34" fmla="*/ 2147483647 w 297"/>
                <a:gd name="T35" fmla="*/ 2147483647 h 275"/>
                <a:gd name="T36" fmla="*/ 2147483647 w 297"/>
                <a:gd name="T37" fmla="*/ 2147483647 h 275"/>
                <a:gd name="T38" fmla="*/ 2147483647 w 297"/>
                <a:gd name="T39" fmla="*/ 2147483647 h 275"/>
                <a:gd name="T40" fmla="*/ 2147483647 w 297"/>
                <a:gd name="T41" fmla="*/ 2147483647 h 275"/>
                <a:gd name="T42" fmla="*/ 2147483647 w 297"/>
                <a:gd name="T43" fmla="*/ 2147483647 h 275"/>
                <a:gd name="T44" fmla="*/ 2147483647 w 297"/>
                <a:gd name="T45" fmla="*/ 2147483647 h 275"/>
                <a:gd name="T46" fmla="*/ 2147483647 w 297"/>
                <a:gd name="T47" fmla="*/ 2147483647 h 275"/>
                <a:gd name="T48" fmla="*/ 0 w 297"/>
                <a:gd name="T49" fmla="*/ 2147483647 h 275"/>
                <a:gd name="T50" fmla="*/ 2147483647 w 297"/>
                <a:gd name="T51" fmla="*/ 2147483647 h 275"/>
                <a:gd name="T52" fmla="*/ 2147483647 w 297"/>
                <a:gd name="T53" fmla="*/ 2147483647 h 275"/>
                <a:gd name="T54" fmla="*/ 2147483647 w 297"/>
                <a:gd name="T55" fmla="*/ 2147483647 h 275"/>
                <a:gd name="T56" fmla="*/ 2147483647 w 297"/>
                <a:gd name="T57" fmla="*/ 2147483647 h 275"/>
                <a:gd name="T58" fmla="*/ 2147483647 w 297"/>
                <a:gd name="T59" fmla="*/ 2147483647 h 275"/>
                <a:gd name="T60" fmla="*/ 2147483647 w 297"/>
                <a:gd name="T61" fmla="*/ 2147483647 h 275"/>
                <a:gd name="T62" fmla="*/ 2147483647 w 297"/>
                <a:gd name="T63" fmla="*/ 2147483647 h 275"/>
                <a:gd name="T64" fmla="*/ 2147483647 w 297"/>
                <a:gd name="T65" fmla="*/ 2147483647 h 275"/>
                <a:gd name="T66" fmla="*/ 2147483647 w 297"/>
                <a:gd name="T67" fmla="*/ 2147483647 h 275"/>
                <a:gd name="T68" fmla="*/ 2147483647 w 297"/>
                <a:gd name="T69" fmla="*/ 2147483647 h 275"/>
                <a:gd name="T70" fmla="*/ 2147483647 w 297"/>
                <a:gd name="T71" fmla="*/ 2147483647 h 275"/>
                <a:gd name="T72" fmla="*/ 2147483647 w 297"/>
                <a:gd name="T73" fmla="*/ 2147483647 h 275"/>
                <a:gd name="T74" fmla="*/ 2147483647 w 297"/>
                <a:gd name="T75" fmla="*/ 2147483647 h 275"/>
                <a:gd name="T76" fmla="*/ 2147483647 w 297"/>
                <a:gd name="T77" fmla="*/ 2147483647 h 275"/>
                <a:gd name="T78" fmla="*/ 2147483647 w 297"/>
                <a:gd name="T79" fmla="*/ 2147483647 h 275"/>
                <a:gd name="T80" fmla="*/ 2147483647 w 297"/>
                <a:gd name="T81" fmla="*/ 2147483647 h 275"/>
                <a:gd name="T82" fmla="*/ 2147483647 w 297"/>
                <a:gd name="T83" fmla="*/ 2147483647 h 275"/>
                <a:gd name="T84" fmla="*/ 2147483647 w 297"/>
                <a:gd name="T85" fmla="*/ 2147483647 h 275"/>
                <a:gd name="T86" fmla="*/ 2147483647 w 297"/>
                <a:gd name="T87" fmla="*/ 2147483647 h 275"/>
                <a:gd name="T88" fmla="*/ 2147483647 w 297"/>
                <a:gd name="T89" fmla="*/ 2147483647 h 275"/>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97"/>
                <a:gd name="T136" fmla="*/ 0 h 275"/>
                <a:gd name="T137" fmla="*/ 297 w 297"/>
                <a:gd name="T138" fmla="*/ 275 h 275"/>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97" h="275">
                  <a:moveTo>
                    <a:pt x="281" y="39"/>
                  </a:moveTo>
                  <a:cubicBezTo>
                    <a:pt x="290" y="35"/>
                    <a:pt x="295" y="26"/>
                    <a:pt x="297" y="19"/>
                  </a:cubicBezTo>
                  <a:cubicBezTo>
                    <a:pt x="288" y="20"/>
                    <a:pt x="293" y="4"/>
                    <a:pt x="290" y="2"/>
                  </a:cubicBezTo>
                  <a:cubicBezTo>
                    <a:pt x="287" y="0"/>
                    <a:pt x="285" y="11"/>
                    <a:pt x="277" y="12"/>
                  </a:cubicBezTo>
                  <a:cubicBezTo>
                    <a:pt x="269" y="13"/>
                    <a:pt x="264" y="15"/>
                    <a:pt x="264" y="15"/>
                  </a:cubicBezTo>
                  <a:cubicBezTo>
                    <a:pt x="264" y="15"/>
                    <a:pt x="259" y="21"/>
                    <a:pt x="250" y="22"/>
                  </a:cubicBezTo>
                  <a:cubicBezTo>
                    <a:pt x="241" y="23"/>
                    <a:pt x="246" y="18"/>
                    <a:pt x="241" y="16"/>
                  </a:cubicBezTo>
                  <a:cubicBezTo>
                    <a:pt x="236" y="14"/>
                    <a:pt x="230" y="15"/>
                    <a:pt x="217" y="16"/>
                  </a:cubicBezTo>
                  <a:cubicBezTo>
                    <a:pt x="204" y="17"/>
                    <a:pt x="197" y="29"/>
                    <a:pt x="188" y="32"/>
                  </a:cubicBezTo>
                  <a:cubicBezTo>
                    <a:pt x="179" y="35"/>
                    <a:pt x="174" y="38"/>
                    <a:pt x="163" y="39"/>
                  </a:cubicBezTo>
                  <a:cubicBezTo>
                    <a:pt x="152" y="40"/>
                    <a:pt x="140" y="35"/>
                    <a:pt x="140" y="35"/>
                  </a:cubicBezTo>
                  <a:cubicBezTo>
                    <a:pt x="140" y="35"/>
                    <a:pt x="117" y="23"/>
                    <a:pt x="114" y="22"/>
                  </a:cubicBezTo>
                  <a:cubicBezTo>
                    <a:pt x="111" y="21"/>
                    <a:pt x="100" y="33"/>
                    <a:pt x="100" y="33"/>
                  </a:cubicBezTo>
                  <a:cubicBezTo>
                    <a:pt x="100" y="33"/>
                    <a:pt x="85" y="41"/>
                    <a:pt x="64" y="41"/>
                  </a:cubicBezTo>
                  <a:cubicBezTo>
                    <a:pt x="43" y="41"/>
                    <a:pt x="60" y="35"/>
                    <a:pt x="58" y="31"/>
                  </a:cubicBezTo>
                  <a:cubicBezTo>
                    <a:pt x="56" y="27"/>
                    <a:pt x="42" y="32"/>
                    <a:pt x="42" y="32"/>
                  </a:cubicBezTo>
                  <a:cubicBezTo>
                    <a:pt x="43" y="53"/>
                    <a:pt x="43" y="53"/>
                    <a:pt x="43" y="53"/>
                  </a:cubicBezTo>
                  <a:cubicBezTo>
                    <a:pt x="43" y="53"/>
                    <a:pt x="50" y="51"/>
                    <a:pt x="48" y="64"/>
                  </a:cubicBezTo>
                  <a:cubicBezTo>
                    <a:pt x="47" y="72"/>
                    <a:pt x="33" y="66"/>
                    <a:pt x="33" y="66"/>
                  </a:cubicBezTo>
                  <a:cubicBezTo>
                    <a:pt x="33" y="75"/>
                    <a:pt x="33" y="75"/>
                    <a:pt x="33" y="75"/>
                  </a:cubicBezTo>
                  <a:cubicBezTo>
                    <a:pt x="33" y="75"/>
                    <a:pt x="31" y="83"/>
                    <a:pt x="27" y="84"/>
                  </a:cubicBezTo>
                  <a:cubicBezTo>
                    <a:pt x="24" y="85"/>
                    <a:pt x="17" y="80"/>
                    <a:pt x="14" y="78"/>
                  </a:cubicBezTo>
                  <a:cubicBezTo>
                    <a:pt x="12" y="83"/>
                    <a:pt x="2" y="91"/>
                    <a:pt x="5" y="98"/>
                  </a:cubicBezTo>
                  <a:cubicBezTo>
                    <a:pt x="1" y="99"/>
                    <a:pt x="1" y="99"/>
                    <a:pt x="1" y="99"/>
                  </a:cubicBezTo>
                  <a:cubicBezTo>
                    <a:pt x="0" y="131"/>
                    <a:pt x="0" y="131"/>
                    <a:pt x="0" y="131"/>
                  </a:cubicBezTo>
                  <a:cubicBezTo>
                    <a:pt x="0" y="131"/>
                    <a:pt x="14" y="139"/>
                    <a:pt x="17" y="147"/>
                  </a:cubicBezTo>
                  <a:cubicBezTo>
                    <a:pt x="20" y="147"/>
                    <a:pt x="20" y="147"/>
                    <a:pt x="20" y="147"/>
                  </a:cubicBezTo>
                  <a:cubicBezTo>
                    <a:pt x="45" y="147"/>
                    <a:pt x="45" y="147"/>
                    <a:pt x="45" y="147"/>
                  </a:cubicBezTo>
                  <a:cubicBezTo>
                    <a:pt x="44" y="157"/>
                    <a:pt x="44" y="157"/>
                    <a:pt x="44" y="157"/>
                  </a:cubicBezTo>
                  <a:cubicBezTo>
                    <a:pt x="44" y="157"/>
                    <a:pt x="56" y="169"/>
                    <a:pt x="51" y="181"/>
                  </a:cubicBezTo>
                  <a:cubicBezTo>
                    <a:pt x="46" y="193"/>
                    <a:pt x="39" y="190"/>
                    <a:pt x="30" y="193"/>
                  </a:cubicBezTo>
                  <a:cubicBezTo>
                    <a:pt x="21" y="196"/>
                    <a:pt x="26" y="213"/>
                    <a:pt x="26" y="213"/>
                  </a:cubicBezTo>
                  <a:cubicBezTo>
                    <a:pt x="16" y="224"/>
                    <a:pt x="16" y="224"/>
                    <a:pt x="16" y="224"/>
                  </a:cubicBezTo>
                  <a:cubicBezTo>
                    <a:pt x="19" y="254"/>
                    <a:pt x="19" y="254"/>
                    <a:pt x="19" y="254"/>
                  </a:cubicBezTo>
                  <a:cubicBezTo>
                    <a:pt x="23" y="251"/>
                    <a:pt x="23" y="251"/>
                    <a:pt x="23" y="251"/>
                  </a:cubicBezTo>
                  <a:cubicBezTo>
                    <a:pt x="45" y="263"/>
                    <a:pt x="45" y="263"/>
                    <a:pt x="45" y="263"/>
                  </a:cubicBezTo>
                  <a:cubicBezTo>
                    <a:pt x="45" y="263"/>
                    <a:pt x="52" y="275"/>
                    <a:pt x="73" y="275"/>
                  </a:cubicBezTo>
                  <a:cubicBezTo>
                    <a:pt x="94" y="275"/>
                    <a:pt x="157" y="218"/>
                    <a:pt x="157" y="218"/>
                  </a:cubicBezTo>
                  <a:cubicBezTo>
                    <a:pt x="200" y="183"/>
                    <a:pt x="200" y="183"/>
                    <a:pt x="200" y="183"/>
                  </a:cubicBezTo>
                  <a:cubicBezTo>
                    <a:pt x="200" y="183"/>
                    <a:pt x="249" y="165"/>
                    <a:pt x="261" y="156"/>
                  </a:cubicBezTo>
                  <a:cubicBezTo>
                    <a:pt x="273" y="147"/>
                    <a:pt x="256" y="138"/>
                    <a:pt x="255" y="131"/>
                  </a:cubicBezTo>
                  <a:cubicBezTo>
                    <a:pt x="254" y="124"/>
                    <a:pt x="260" y="117"/>
                    <a:pt x="264" y="112"/>
                  </a:cubicBezTo>
                  <a:cubicBezTo>
                    <a:pt x="268" y="107"/>
                    <a:pt x="260" y="77"/>
                    <a:pt x="260" y="77"/>
                  </a:cubicBezTo>
                  <a:cubicBezTo>
                    <a:pt x="260" y="77"/>
                    <a:pt x="245" y="69"/>
                    <a:pt x="249" y="55"/>
                  </a:cubicBezTo>
                  <a:cubicBezTo>
                    <a:pt x="253" y="41"/>
                    <a:pt x="265" y="46"/>
                    <a:pt x="281" y="39"/>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543" name="Freeform 166"/>
            <p:cNvSpPr>
              <a:spLocks/>
            </p:cNvSpPr>
            <p:nvPr/>
          </p:nvSpPr>
          <p:spPr bwMode="auto">
            <a:xfrm>
              <a:off x="4929188" y="2628900"/>
              <a:ext cx="64294" cy="53579"/>
            </a:xfrm>
            <a:custGeom>
              <a:avLst/>
              <a:gdLst>
                <a:gd name="T0" fmla="*/ 2147483647 w 152"/>
                <a:gd name="T1" fmla="*/ 2147483647 h 140"/>
                <a:gd name="T2" fmla="*/ 2147483647 w 152"/>
                <a:gd name="T3" fmla="*/ 2147483647 h 140"/>
                <a:gd name="T4" fmla="*/ 2147483647 w 152"/>
                <a:gd name="T5" fmla="*/ 2147483647 h 140"/>
                <a:gd name="T6" fmla="*/ 2147483647 w 152"/>
                <a:gd name="T7" fmla="*/ 2147483647 h 140"/>
                <a:gd name="T8" fmla="*/ 2147483647 w 152"/>
                <a:gd name="T9" fmla="*/ 2147483647 h 140"/>
                <a:gd name="T10" fmla="*/ 2147483647 w 152"/>
                <a:gd name="T11" fmla="*/ 2147483647 h 140"/>
                <a:gd name="T12" fmla="*/ 2147483647 w 152"/>
                <a:gd name="T13" fmla="*/ 2147483647 h 140"/>
                <a:gd name="T14" fmla="*/ 2147483647 w 152"/>
                <a:gd name="T15" fmla="*/ 2147483647 h 140"/>
                <a:gd name="T16" fmla="*/ 2147483647 w 152"/>
                <a:gd name="T17" fmla="*/ 2147483647 h 140"/>
                <a:gd name="T18" fmla="*/ 2147483647 w 152"/>
                <a:gd name="T19" fmla="*/ 2147483647 h 140"/>
                <a:gd name="T20" fmla="*/ 2147483647 w 152"/>
                <a:gd name="T21" fmla="*/ 2147483647 h 140"/>
                <a:gd name="T22" fmla="*/ 2147483647 w 152"/>
                <a:gd name="T23" fmla="*/ 0 h 140"/>
                <a:gd name="T24" fmla="*/ 2147483647 w 152"/>
                <a:gd name="T25" fmla="*/ 2147483647 h 140"/>
                <a:gd name="T26" fmla="*/ 2147483647 w 152"/>
                <a:gd name="T27" fmla="*/ 2147483647 h 140"/>
                <a:gd name="T28" fmla="*/ 2147483647 w 152"/>
                <a:gd name="T29" fmla="*/ 2147483647 h 140"/>
                <a:gd name="T30" fmla="*/ 0 w 152"/>
                <a:gd name="T31" fmla="*/ 2147483647 h 140"/>
                <a:gd name="T32" fmla="*/ 2147483647 w 152"/>
                <a:gd name="T33" fmla="*/ 2147483647 h 140"/>
                <a:gd name="T34" fmla="*/ 2147483647 w 152"/>
                <a:gd name="T35" fmla="*/ 2147483647 h 140"/>
                <a:gd name="T36" fmla="*/ 2147483647 w 152"/>
                <a:gd name="T37" fmla="*/ 2147483647 h 140"/>
                <a:gd name="T38" fmla="*/ 2147483647 w 152"/>
                <a:gd name="T39" fmla="*/ 2147483647 h 140"/>
                <a:gd name="T40" fmla="*/ 2147483647 w 152"/>
                <a:gd name="T41" fmla="*/ 2147483647 h 140"/>
                <a:gd name="T42" fmla="*/ 2147483647 w 152"/>
                <a:gd name="T43" fmla="*/ 2147483647 h 140"/>
                <a:gd name="T44" fmla="*/ 2147483647 w 152"/>
                <a:gd name="T45" fmla="*/ 2147483647 h 140"/>
                <a:gd name="T46" fmla="*/ 2147483647 w 152"/>
                <a:gd name="T47" fmla="*/ 2147483647 h 140"/>
                <a:gd name="T48" fmla="*/ 2147483647 w 152"/>
                <a:gd name="T49" fmla="*/ 2147483647 h 140"/>
                <a:gd name="T50" fmla="*/ 2147483647 w 152"/>
                <a:gd name="T51" fmla="*/ 2147483647 h 140"/>
                <a:gd name="T52" fmla="*/ 2147483647 w 152"/>
                <a:gd name="T53" fmla="*/ 2147483647 h 140"/>
                <a:gd name="T54" fmla="*/ 2147483647 w 152"/>
                <a:gd name="T55" fmla="*/ 2147483647 h 140"/>
                <a:gd name="T56" fmla="*/ 2147483647 w 152"/>
                <a:gd name="T57" fmla="*/ 2147483647 h 140"/>
                <a:gd name="T58" fmla="*/ 2147483647 w 152"/>
                <a:gd name="T59" fmla="*/ 2147483647 h 14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52"/>
                <a:gd name="T91" fmla="*/ 0 h 140"/>
                <a:gd name="T92" fmla="*/ 152 w 152"/>
                <a:gd name="T93" fmla="*/ 140 h 140"/>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52" h="140">
                  <a:moveTo>
                    <a:pt x="147" y="111"/>
                  </a:moveTo>
                  <a:cubicBezTo>
                    <a:pt x="143" y="104"/>
                    <a:pt x="143" y="104"/>
                    <a:pt x="143" y="104"/>
                  </a:cubicBezTo>
                  <a:cubicBezTo>
                    <a:pt x="145" y="94"/>
                    <a:pt x="145" y="94"/>
                    <a:pt x="145" y="94"/>
                  </a:cubicBezTo>
                  <a:cubicBezTo>
                    <a:pt x="125" y="92"/>
                    <a:pt x="125" y="92"/>
                    <a:pt x="125" y="92"/>
                  </a:cubicBezTo>
                  <a:cubicBezTo>
                    <a:pt x="115" y="78"/>
                    <a:pt x="115" y="78"/>
                    <a:pt x="115" y="78"/>
                  </a:cubicBezTo>
                  <a:cubicBezTo>
                    <a:pt x="97" y="70"/>
                    <a:pt x="97" y="70"/>
                    <a:pt x="97" y="70"/>
                  </a:cubicBezTo>
                  <a:cubicBezTo>
                    <a:pt x="97" y="70"/>
                    <a:pt x="117" y="70"/>
                    <a:pt x="118" y="61"/>
                  </a:cubicBezTo>
                  <a:cubicBezTo>
                    <a:pt x="119" y="52"/>
                    <a:pt x="88" y="39"/>
                    <a:pt x="88" y="39"/>
                  </a:cubicBezTo>
                  <a:cubicBezTo>
                    <a:pt x="88" y="39"/>
                    <a:pt x="94" y="31"/>
                    <a:pt x="94" y="24"/>
                  </a:cubicBezTo>
                  <a:cubicBezTo>
                    <a:pt x="94" y="17"/>
                    <a:pt x="75" y="16"/>
                    <a:pt x="75" y="16"/>
                  </a:cubicBezTo>
                  <a:cubicBezTo>
                    <a:pt x="76" y="7"/>
                    <a:pt x="76" y="7"/>
                    <a:pt x="76" y="7"/>
                  </a:cubicBezTo>
                  <a:cubicBezTo>
                    <a:pt x="76" y="7"/>
                    <a:pt x="64" y="0"/>
                    <a:pt x="61" y="0"/>
                  </a:cubicBezTo>
                  <a:cubicBezTo>
                    <a:pt x="58" y="0"/>
                    <a:pt x="55" y="10"/>
                    <a:pt x="55" y="10"/>
                  </a:cubicBezTo>
                  <a:cubicBezTo>
                    <a:pt x="22" y="6"/>
                    <a:pt x="22" y="6"/>
                    <a:pt x="22" y="6"/>
                  </a:cubicBezTo>
                  <a:cubicBezTo>
                    <a:pt x="17" y="13"/>
                    <a:pt x="17" y="13"/>
                    <a:pt x="17" y="13"/>
                  </a:cubicBezTo>
                  <a:cubicBezTo>
                    <a:pt x="0" y="14"/>
                    <a:pt x="0" y="14"/>
                    <a:pt x="0" y="14"/>
                  </a:cubicBezTo>
                  <a:cubicBezTo>
                    <a:pt x="2" y="17"/>
                    <a:pt x="3" y="22"/>
                    <a:pt x="6" y="29"/>
                  </a:cubicBezTo>
                  <a:cubicBezTo>
                    <a:pt x="12" y="44"/>
                    <a:pt x="10" y="58"/>
                    <a:pt x="18" y="69"/>
                  </a:cubicBezTo>
                  <a:cubicBezTo>
                    <a:pt x="26" y="80"/>
                    <a:pt x="42" y="71"/>
                    <a:pt x="47" y="72"/>
                  </a:cubicBezTo>
                  <a:cubicBezTo>
                    <a:pt x="50" y="72"/>
                    <a:pt x="54" y="83"/>
                    <a:pt x="57" y="93"/>
                  </a:cubicBezTo>
                  <a:cubicBezTo>
                    <a:pt x="56" y="95"/>
                    <a:pt x="56" y="96"/>
                    <a:pt x="55" y="98"/>
                  </a:cubicBezTo>
                  <a:cubicBezTo>
                    <a:pt x="62" y="103"/>
                    <a:pt x="62" y="103"/>
                    <a:pt x="62" y="103"/>
                  </a:cubicBezTo>
                  <a:cubicBezTo>
                    <a:pt x="72" y="89"/>
                    <a:pt x="72" y="89"/>
                    <a:pt x="72" y="89"/>
                  </a:cubicBezTo>
                  <a:cubicBezTo>
                    <a:pt x="72" y="89"/>
                    <a:pt x="82" y="86"/>
                    <a:pt x="83" y="86"/>
                  </a:cubicBezTo>
                  <a:cubicBezTo>
                    <a:pt x="90" y="96"/>
                    <a:pt x="100" y="97"/>
                    <a:pt x="100" y="97"/>
                  </a:cubicBezTo>
                  <a:cubicBezTo>
                    <a:pt x="100" y="97"/>
                    <a:pt x="102" y="94"/>
                    <a:pt x="111" y="95"/>
                  </a:cubicBezTo>
                  <a:cubicBezTo>
                    <a:pt x="120" y="96"/>
                    <a:pt x="116" y="107"/>
                    <a:pt x="119" y="111"/>
                  </a:cubicBezTo>
                  <a:cubicBezTo>
                    <a:pt x="122" y="115"/>
                    <a:pt x="130" y="138"/>
                    <a:pt x="130" y="138"/>
                  </a:cubicBezTo>
                  <a:cubicBezTo>
                    <a:pt x="130" y="138"/>
                    <a:pt x="144" y="140"/>
                    <a:pt x="148" y="140"/>
                  </a:cubicBezTo>
                  <a:cubicBezTo>
                    <a:pt x="152" y="140"/>
                    <a:pt x="147" y="111"/>
                    <a:pt x="147" y="111"/>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544" name="Freeform 167"/>
            <p:cNvSpPr>
              <a:spLocks noEditPoints="1"/>
            </p:cNvSpPr>
            <p:nvPr/>
          </p:nvSpPr>
          <p:spPr bwMode="auto">
            <a:xfrm>
              <a:off x="4594623" y="2611041"/>
              <a:ext cx="373856" cy="132159"/>
            </a:xfrm>
            <a:custGeom>
              <a:avLst/>
              <a:gdLst>
                <a:gd name="T0" fmla="*/ 2147483647 w 888"/>
                <a:gd name="T1" fmla="*/ 2147483647 h 340"/>
                <a:gd name="T2" fmla="*/ 2147483647 w 888"/>
                <a:gd name="T3" fmla="*/ 2147483647 h 340"/>
                <a:gd name="T4" fmla="*/ 2147483647 w 888"/>
                <a:gd name="T5" fmla="*/ 2147483647 h 340"/>
                <a:gd name="T6" fmla="*/ 2147483647 w 888"/>
                <a:gd name="T7" fmla="*/ 2147483647 h 340"/>
                <a:gd name="T8" fmla="*/ 2147483647 w 888"/>
                <a:gd name="T9" fmla="*/ 2147483647 h 340"/>
                <a:gd name="T10" fmla="*/ 2147483647 w 888"/>
                <a:gd name="T11" fmla="*/ 2147483647 h 340"/>
                <a:gd name="T12" fmla="*/ 2147483647 w 888"/>
                <a:gd name="T13" fmla="*/ 2147483647 h 340"/>
                <a:gd name="T14" fmla="*/ 2147483647 w 888"/>
                <a:gd name="T15" fmla="*/ 2147483647 h 340"/>
                <a:gd name="T16" fmla="*/ 2147483647 w 888"/>
                <a:gd name="T17" fmla="*/ 2147483647 h 340"/>
                <a:gd name="T18" fmla="*/ 2147483647 w 888"/>
                <a:gd name="T19" fmla="*/ 2147483647 h 340"/>
                <a:gd name="T20" fmla="*/ 2147483647 w 888"/>
                <a:gd name="T21" fmla="*/ 2147483647 h 340"/>
                <a:gd name="T22" fmla="*/ 2147483647 w 888"/>
                <a:gd name="T23" fmla="*/ 2147483647 h 340"/>
                <a:gd name="T24" fmla="*/ 2147483647 w 888"/>
                <a:gd name="T25" fmla="*/ 2147483647 h 340"/>
                <a:gd name="T26" fmla="*/ 2147483647 w 888"/>
                <a:gd name="T27" fmla="*/ 2147483647 h 340"/>
                <a:gd name="T28" fmla="*/ 2147483647 w 888"/>
                <a:gd name="T29" fmla="*/ 2147483647 h 340"/>
                <a:gd name="T30" fmla="*/ 2147483647 w 888"/>
                <a:gd name="T31" fmla="*/ 2147483647 h 340"/>
                <a:gd name="T32" fmla="*/ 2147483647 w 888"/>
                <a:gd name="T33" fmla="*/ 2147483647 h 340"/>
                <a:gd name="T34" fmla="*/ 2147483647 w 888"/>
                <a:gd name="T35" fmla="*/ 2147483647 h 340"/>
                <a:gd name="T36" fmla="*/ 2147483647 w 888"/>
                <a:gd name="T37" fmla="*/ 2147483647 h 340"/>
                <a:gd name="T38" fmla="*/ 2147483647 w 888"/>
                <a:gd name="T39" fmla="*/ 2147483647 h 340"/>
                <a:gd name="T40" fmla="*/ 2147483647 w 888"/>
                <a:gd name="T41" fmla="*/ 2147483647 h 340"/>
                <a:gd name="T42" fmla="*/ 2147483647 w 888"/>
                <a:gd name="T43" fmla="*/ 2147483647 h 340"/>
                <a:gd name="T44" fmla="*/ 2147483647 w 888"/>
                <a:gd name="T45" fmla="*/ 2147483647 h 340"/>
                <a:gd name="T46" fmla="*/ 2147483647 w 888"/>
                <a:gd name="T47" fmla="*/ 2147483647 h 340"/>
                <a:gd name="T48" fmla="*/ 2147483647 w 888"/>
                <a:gd name="T49" fmla="*/ 2147483647 h 340"/>
                <a:gd name="T50" fmla="*/ 2147483647 w 888"/>
                <a:gd name="T51" fmla="*/ 2147483647 h 340"/>
                <a:gd name="T52" fmla="*/ 2147483647 w 888"/>
                <a:gd name="T53" fmla="*/ 2147483647 h 340"/>
                <a:gd name="T54" fmla="*/ 2147483647 w 888"/>
                <a:gd name="T55" fmla="*/ 2147483647 h 340"/>
                <a:gd name="T56" fmla="*/ 2147483647 w 888"/>
                <a:gd name="T57" fmla="*/ 2147483647 h 340"/>
                <a:gd name="T58" fmla="*/ 2147483647 w 888"/>
                <a:gd name="T59" fmla="*/ 2147483647 h 340"/>
                <a:gd name="T60" fmla="*/ 2147483647 w 888"/>
                <a:gd name="T61" fmla="*/ 2147483647 h 340"/>
                <a:gd name="T62" fmla="*/ 2147483647 w 888"/>
                <a:gd name="T63" fmla="*/ 2147483647 h 340"/>
                <a:gd name="T64" fmla="*/ 2147483647 w 888"/>
                <a:gd name="T65" fmla="*/ 2147483647 h 340"/>
                <a:gd name="T66" fmla="*/ 2147483647 w 888"/>
                <a:gd name="T67" fmla="*/ 2147483647 h 340"/>
                <a:gd name="T68" fmla="*/ 2147483647 w 888"/>
                <a:gd name="T69" fmla="*/ 2147483647 h 340"/>
                <a:gd name="T70" fmla="*/ 2147483647 w 888"/>
                <a:gd name="T71" fmla="*/ 2147483647 h 340"/>
                <a:gd name="T72" fmla="*/ 2147483647 w 888"/>
                <a:gd name="T73" fmla="*/ 2147483647 h 340"/>
                <a:gd name="T74" fmla="*/ 2147483647 w 888"/>
                <a:gd name="T75" fmla="*/ 2147483647 h 340"/>
                <a:gd name="T76" fmla="*/ 2147483647 w 888"/>
                <a:gd name="T77" fmla="*/ 2147483647 h 340"/>
                <a:gd name="T78" fmla="*/ 2147483647 w 888"/>
                <a:gd name="T79" fmla="*/ 2147483647 h 340"/>
                <a:gd name="T80" fmla="*/ 2147483647 w 888"/>
                <a:gd name="T81" fmla="*/ 2147483647 h 340"/>
                <a:gd name="T82" fmla="*/ 2147483647 w 888"/>
                <a:gd name="T83" fmla="*/ 2147483647 h 340"/>
                <a:gd name="T84" fmla="*/ 2147483647 w 888"/>
                <a:gd name="T85" fmla="*/ 2147483647 h 34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888"/>
                <a:gd name="T130" fmla="*/ 0 h 340"/>
                <a:gd name="T131" fmla="*/ 888 w 888"/>
                <a:gd name="T132" fmla="*/ 340 h 340"/>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888" h="340">
                  <a:moveTo>
                    <a:pt x="3" y="126"/>
                  </a:moveTo>
                  <a:cubicBezTo>
                    <a:pt x="17" y="125"/>
                    <a:pt x="17" y="125"/>
                    <a:pt x="17" y="125"/>
                  </a:cubicBezTo>
                  <a:cubicBezTo>
                    <a:pt x="20" y="116"/>
                    <a:pt x="20" y="116"/>
                    <a:pt x="20" y="116"/>
                  </a:cubicBezTo>
                  <a:cubicBezTo>
                    <a:pt x="0" y="116"/>
                    <a:pt x="0" y="116"/>
                    <a:pt x="0" y="116"/>
                  </a:cubicBezTo>
                  <a:lnTo>
                    <a:pt x="3" y="126"/>
                  </a:lnTo>
                  <a:close/>
                  <a:moveTo>
                    <a:pt x="27" y="107"/>
                  </a:moveTo>
                  <a:cubicBezTo>
                    <a:pt x="30" y="116"/>
                    <a:pt x="40" y="122"/>
                    <a:pt x="39" y="106"/>
                  </a:cubicBezTo>
                  <a:cubicBezTo>
                    <a:pt x="38" y="90"/>
                    <a:pt x="27" y="107"/>
                    <a:pt x="27" y="107"/>
                  </a:cubicBezTo>
                  <a:close/>
                  <a:moveTo>
                    <a:pt x="63" y="93"/>
                  </a:moveTo>
                  <a:cubicBezTo>
                    <a:pt x="45" y="93"/>
                    <a:pt x="45" y="93"/>
                    <a:pt x="45" y="93"/>
                  </a:cubicBezTo>
                  <a:cubicBezTo>
                    <a:pt x="45" y="114"/>
                    <a:pt x="45" y="114"/>
                    <a:pt x="45" y="114"/>
                  </a:cubicBezTo>
                  <a:cubicBezTo>
                    <a:pt x="52" y="101"/>
                    <a:pt x="52" y="101"/>
                    <a:pt x="52" y="101"/>
                  </a:cubicBezTo>
                  <a:lnTo>
                    <a:pt x="63" y="93"/>
                  </a:lnTo>
                  <a:close/>
                  <a:moveTo>
                    <a:pt x="888" y="265"/>
                  </a:moveTo>
                  <a:cubicBezTo>
                    <a:pt x="887" y="261"/>
                    <a:pt x="887" y="259"/>
                    <a:pt x="887" y="259"/>
                  </a:cubicBezTo>
                  <a:cubicBezTo>
                    <a:pt x="871" y="254"/>
                    <a:pt x="871" y="254"/>
                    <a:pt x="871" y="254"/>
                  </a:cubicBezTo>
                  <a:cubicBezTo>
                    <a:pt x="871" y="236"/>
                    <a:pt x="871" y="236"/>
                    <a:pt x="871" y="236"/>
                  </a:cubicBezTo>
                  <a:cubicBezTo>
                    <a:pt x="850" y="224"/>
                    <a:pt x="850" y="224"/>
                    <a:pt x="850" y="224"/>
                  </a:cubicBezTo>
                  <a:cubicBezTo>
                    <a:pt x="850" y="224"/>
                    <a:pt x="863" y="205"/>
                    <a:pt x="858" y="203"/>
                  </a:cubicBezTo>
                  <a:cubicBezTo>
                    <a:pt x="853" y="201"/>
                    <a:pt x="846" y="180"/>
                    <a:pt x="846" y="180"/>
                  </a:cubicBezTo>
                  <a:cubicBezTo>
                    <a:pt x="845" y="165"/>
                    <a:pt x="845" y="165"/>
                    <a:pt x="845" y="165"/>
                  </a:cubicBezTo>
                  <a:cubicBezTo>
                    <a:pt x="834" y="149"/>
                    <a:pt x="834" y="149"/>
                    <a:pt x="834" y="149"/>
                  </a:cubicBezTo>
                  <a:cubicBezTo>
                    <a:pt x="850" y="147"/>
                    <a:pt x="850" y="147"/>
                    <a:pt x="850" y="147"/>
                  </a:cubicBezTo>
                  <a:cubicBezTo>
                    <a:pt x="850" y="147"/>
                    <a:pt x="851" y="142"/>
                    <a:pt x="853" y="137"/>
                  </a:cubicBezTo>
                  <a:cubicBezTo>
                    <a:pt x="850" y="127"/>
                    <a:pt x="846" y="116"/>
                    <a:pt x="843" y="116"/>
                  </a:cubicBezTo>
                  <a:cubicBezTo>
                    <a:pt x="838" y="115"/>
                    <a:pt x="822" y="124"/>
                    <a:pt x="814" y="113"/>
                  </a:cubicBezTo>
                  <a:cubicBezTo>
                    <a:pt x="806" y="102"/>
                    <a:pt x="808" y="88"/>
                    <a:pt x="802" y="73"/>
                  </a:cubicBezTo>
                  <a:cubicBezTo>
                    <a:pt x="796" y="58"/>
                    <a:pt x="794" y="50"/>
                    <a:pt x="794" y="50"/>
                  </a:cubicBezTo>
                  <a:cubicBezTo>
                    <a:pt x="777" y="50"/>
                    <a:pt x="777" y="50"/>
                    <a:pt x="777" y="50"/>
                  </a:cubicBezTo>
                  <a:cubicBezTo>
                    <a:pt x="777" y="50"/>
                    <a:pt x="775" y="35"/>
                    <a:pt x="761" y="32"/>
                  </a:cubicBezTo>
                  <a:cubicBezTo>
                    <a:pt x="747" y="29"/>
                    <a:pt x="741" y="39"/>
                    <a:pt x="741" y="39"/>
                  </a:cubicBezTo>
                  <a:cubicBezTo>
                    <a:pt x="715" y="34"/>
                    <a:pt x="715" y="34"/>
                    <a:pt x="715" y="34"/>
                  </a:cubicBezTo>
                  <a:cubicBezTo>
                    <a:pt x="706" y="43"/>
                    <a:pt x="688" y="59"/>
                    <a:pt x="678" y="63"/>
                  </a:cubicBezTo>
                  <a:cubicBezTo>
                    <a:pt x="665" y="68"/>
                    <a:pt x="621" y="62"/>
                    <a:pt x="621" y="62"/>
                  </a:cubicBezTo>
                  <a:cubicBezTo>
                    <a:pt x="585" y="72"/>
                    <a:pt x="585" y="72"/>
                    <a:pt x="585" y="72"/>
                  </a:cubicBezTo>
                  <a:cubicBezTo>
                    <a:pt x="542" y="57"/>
                    <a:pt x="542" y="57"/>
                    <a:pt x="542" y="57"/>
                  </a:cubicBezTo>
                  <a:cubicBezTo>
                    <a:pt x="525" y="63"/>
                    <a:pt x="525" y="63"/>
                    <a:pt x="525" y="63"/>
                  </a:cubicBezTo>
                  <a:cubicBezTo>
                    <a:pt x="525" y="63"/>
                    <a:pt x="516" y="40"/>
                    <a:pt x="508" y="42"/>
                  </a:cubicBezTo>
                  <a:cubicBezTo>
                    <a:pt x="500" y="44"/>
                    <a:pt x="491" y="51"/>
                    <a:pt x="491" y="51"/>
                  </a:cubicBezTo>
                  <a:cubicBezTo>
                    <a:pt x="475" y="40"/>
                    <a:pt x="475" y="40"/>
                    <a:pt x="475" y="40"/>
                  </a:cubicBezTo>
                  <a:cubicBezTo>
                    <a:pt x="472" y="25"/>
                    <a:pt x="472" y="25"/>
                    <a:pt x="472" y="25"/>
                  </a:cubicBezTo>
                  <a:cubicBezTo>
                    <a:pt x="442" y="30"/>
                    <a:pt x="442" y="30"/>
                    <a:pt x="442" y="30"/>
                  </a:cubicBezTo>
                  <a:cubicBezTo>
                    <a:pt x="424" y="20"/>
                    <a:pt x="424" y="20"/>
                    <a:pt x="424" y="20"/>
                  </a:cubicBezTo>
                  <a:cubicBezTo>
                    <a:pt x="421" y="6"/>
                    <a:pt x="421" y="6"/>
                    <a:pt x="421" y="6"/>
                  </a:cubicBezTo>
                  <a:cubicBezTo>
                    <a:pt x="421" y="6"/>
                    <a:pt x="398" y="16"/>
                    <a:pt x="385" y="16"/>
                  </a:cubicBezTo>
                  <a:cubicBezTo>
                    <a:pt x="373" y="16"/>
                    <a:pt x="355" y="10"/>
                    <a:pt x="343" y="11"/>
                  </a:cubicBezTo>
                  <a:cubicBezTo>
                    <a:pt x="332" y="12"/>
                    <a:pt x="297" y="26"/>
                    <a:pt x="291" y="32"/>
                  </a:cubicBezTo>
                  <a:cubicBezTo>
                    <a:pt x="286" y="39"/>
                    <a:pt x="272" y="42"/>
                    <a:pt x="272" y="42"/>
                  </a:cubicBezTo>
                  <a:cubicBezTo>
                    <a:pt x="266" y="58"/>
                    <a:pt x="266" y="58"/>
                    <a:pt x="266" y="58"/>
                  </a:cubicBezTo>
                  <a:cubicBezTo>
                    <a:pt x="266" y="58"/>
                    <a:pt x="266" y="62"/>
                    <a:pt x="252" y="59"/>
                  </a:cubicBezTo>
                  <a:cubicBezTo>
                    <a:pt x="239" y="56"/>
                    <a:pt x="216" y="53"/>
                    <a:pt x="203" y="53"/>
                  </a:cubicBezTo>
                  <a:cubicBezTo>
                    <a:pt x="191" y="53"/>
                    <a:pt x="151" y="44"/>
                    <a:pt x="151" y="44"/>
                  </a:cubicBezTo>
                  <a:cubicBezTo>
                    <a:pt x="151" y="44"/>
                    <a:pt x="127" y="47"/>
                    <a:pt x="124" y="33"/>
                  </a:cubicBezTo>
                  <a:cubicBezTo>
                    <a:pt x="122" y="26"/>
                    <a:pt x="121" y="19"/>
                    <a:pt x="120" y="14"/>
                  </a:cubicBezTo>
                  <a:cubicBezTo>
                    <a:pt x="111" y="15"/>
                    <a:pt x="97" y="13"/>
                    <a:pt x="97" y="13"/>
                  </a:cubicBezTo>
                  <a:cubicBezTo>
                    <a:pt x="87" y="0"/>
                    <a:pt x="87" y="0"/>
                    <a:pt x="87" y="0"/>
                  </a:cubicBezTo>
                  <a:cubicBezTo>
                    <a:pt x="79" y="10"/>
                    <a:pt x="79" y="10"/>
                    <a:pt x="79" y="10"/>
                  </a:cubicBezTo>
                  <a:cubicBezTo>
                    <a:pt x="59" y="8"/>
                    <a:pt x="59" y="8"/>
                    <a:pt x="59" y="8"/>
                  </a:cubicBezTo>
                  <a:cubicBezTo>
                    <a:pt x="50" y="23"/>
                    <a:pt x="50" y="23"/>
                    <a:pt x="50" y="23"/>
                  </a:cubicBezTo>
                  <a:cubicBezTo>
                    <a:pt x="52" y="28"/>
                    <a:pt x="52" y="28"/>
                    <a:pt x="52" y="28"/>
                  </a:cubicBezTo>
                  <a:cubicBezTo>
                    <a:pt x="52" y="28"/>
                    <a:pt x="59" y="27"/>
                    <a:pt x="62" y="32"/>
                  </a:cubicBezTo>
                  <a:cubicBezTo>
                    <a:pt x="65" y="37"/>
                    <a:pt x="64" y="45"/>
                    <a:pt x="64" y="45"/>
                  </a:cubicBezTo>
                  <a:cubicBezTo>
                    <a:pt x="64" y="45"/>
                    <a:pt x="51" y="41"/>
                    <a:pt x="50" y="47"/>
                  </a:cubicBezTo>
                  <a:cubicBezTo>
                    <a:pt x="49" y="53"/>
                    <a:pt x="54" y="56"/>
                    <a:pt x="52" y="63"/>
                  </a:cubicBezTo>
                  <a:cubicBezTo>
                    <a:pt x="50" y="70"/>
                    <a:pt x="47" y="75"/>
                    <a:pt x="47" y="75"/>
                  </a:cubicBezTo>
                  <a:cubicBezTo>
                    <a:pt x="47" y="75"/>
                    <a:pt x="35" y="87"/>
                    <a:pt x="50" y="86"/>
                  </a:cubicBezTo>
                  <a:cubicBezTo>
                    <a:pt x="65" y="85"/>
                    <a:pt x="76" y="80"/>
                    <a:pt x="76" y="80"/>
                  </a:cubicBezTo>
                  <a:cubicBezTo>
                    <a:pt x="76" y="80"/>
                    <a:pt x="72" y="90"/>
                    <a:pt x="80" y="87"/>
                  </a:cubicBezTo>
                  <a:cubicBezTo>
                    <a:pt x="88" y="84"/>
                    <a:pt x="107" y="65"/>
                    <a:pt x="107" y="65"/>
                  </a:cubicBezTo>
                  <a:cubicBezTo>
                    <a:pt x="107" y="65"/>
                    <a:pt x="141" y="53"/>
                    <a:pt x="152" y="61"/>
                  </a:cubicBezTo>
                  <a:cubicBezTo>
                    <a:pt x="163" y="69"/>
                    <a:pt x="197" y="74"/>
                    <a:pt x="197" y="74"/>
                  </a:cubicBezTo>
                  <a:cubicBezTo>
                    <a:pt x="197" y="74"/>
                    <a:pt x="166" y="78"/>
                    <a:pt x="165" y="81"/>
                  </a:cubicBezTo>
                  <a:cubicBezTo>
                    <a:pt x="164" y="84"/>
                    <a:pt x="159" y="93"/>
                    <a:pt x="159" y="93"/>
                  </a:cubicBezTo>
                  <a:cubicBezTo>
                    <a:pt x="126" y="94"/>
                    <a:pt x="126" y="94"/>
                    <a:pt x="126" y="94"/>
                  </a:cubicBezTo>
                  <a:cubicBezTo>
                    <a:pt x="92" y="91"/>
                    <a:pt x="92" y="91"/>
                    <a:pt x="92" y="91"/>
                  </a:cubicBezTo>
                  <a:cubicBezTo>
                    <a:pt x="92" y="91"/>
                    <a:pt x="66" y="97"/>
                    <a:pt x="62" y="105"/>
                  </a:cubicBezTo>
                  <a:cubicBezTo>
                    <a:pt x="58" y="113"/>
                    <a:pt x="49" y="143"/>
                    <a:pt x="49" y="143"/>
                  </a:cubicBezTo>
                  <a:cubicBezTo>
                    <a:pt x="76" y="142"/>
                    <a:pt x="76" y="142"/>
                    <a:pt x="76" y="142"/>
                  </a:cubicBezTo>
                  <a:cubicBezTo>
                    <a:pt x="76" y="142"/>
                    <a:pt x="72" y="151"/>
                    <a:pt x="77" y="159"/>
                  </a:cubicBezTo>
                  <a:cubicBezTo>
                    <a:pt x="82" y="167"/>
                    <a:pt x="88" y="175"/>
                    <a:pt x="88" y="175"/>
                  </a:cubicBezTo>
                  <a:cubicBezTo>
                    <a:pt x="83" y="186"/>
                    <a:pt x="83" y="186"/>
                    <a:pt x="83" y="186"/>
                  </a:cubicBezTo>
                  <a:cubicBezTo>
                    <a:pt x="93" y="201"/>
                    <a:pt x="93" y="201"/>
                    <a:pt x="93" y="201"/>
                  </a:cubicBezTo>
                  <a:cubicBezTo>
                    <a:pt x="84" y="212"/>
                    <a:pt x="84" y="212"/>
                    <a:pt x="84" y="212"/>
                  </a:cubicBezTo>
                  <a:cubicBezTo>
                    <a:pt x="108" y="234"/>
                    <a:pt x="108" y="234"/>
                    <a:pt x="108" y="234"/>
                  </a:cubicBezTo>
                  <a:cubicBezTo>
                    <a:pt x="106" y="258"/>
                    <a:pt x="106" y="258"/>
                    <a:pt x="106" y="258"/>
                  </a:cubicBezTo>
                  <a:cubicBezTo>
                    <a:pt x="140" y="275"/>
                    <a:pt x="140" y="275"/>
                    <a:pt x="140" y="275"/>
                  </a:cubicBezTo>
                  <a:cubicBezTo>
                    <a:pt x="146" y="297"/>
                    <a:pt x="146" y="297"/>
                    <a:pt x="146" y="297"/>
                  </a:cubicBezTo>
                  <a:cubicBezTo>
                    <a:pt x="146" y="297"/>
                    <a:pt x="143" y="285"/>
                    <a:pt x="162" y="290"/>
                  </a:cubicBezTo>
                  <a:cubicBezTo>
                    <a:pt x="181" y="295"/>
                    <a:pt x="178" y="312"/>
                    <a:pt x="208" y="315"/>
                  </a:cubicBezTo>
                  <a:cubicBezTo>
                    <a:pt x="238" y="318"/>
                    <a:pt x="250" y="317"/>
                    <a:pt x="250" y="310"/>
                  </a:cubicBezTo>
                  <a:cubicBezTo>
                    <a:pt x="250" y="303"/>
                    <a:pt x="252" y="284"/>
                    <a:pt x="262" y="283"/>
                  </a:cubicBezTo>
                  <a:cubicBezTo>
                    <a:pt x="272" y="282"/>
                    <a:pt x="299" y="289"/>
                    <a:pt x="313" y="294"/>
                  </a:cubicBezTo>
                  <a:cubicBezTo>
                    <a:pt x="327" y="299"/>
                    <a:pt x="313" y="326"/>
                    <a:pt x="359" y="325"/>
                  </a:cubicBezTo>
                  <a:cubicBezTo>
                    <a:pt x="405" y="324"/>
                    <a:pt x="406" y="299"/>
                    <a:pt x="422" y="294"/>
                  </a:cubicBezTo>
                  <a:cubicBezTo>
                    <a:pt x="438" y="289"/>
                    <a:pt x="450" y="285"/>
                    <a:pt x="457" y="291"/>
                  </a:cubicBezTo>
                  <a:cubicBezTo>
                    <a:pt x="464" y="297"/>
                    <a:pt x="466" y="303"/>
                    <a:pt x="477" y="298"/>
                  </a:cubicBezTo>
                  <a:cubicBezTo>
                    <a:pt x="488" y="293"/>
                    <a:pt x="495" y="277"/>
                    <a:pt x="502" y="284"/>
                  </a:cubicBezTo>
                  <a:cubicBezTo>
                    <a:pt x="509" y="291"/>
                    <a:pt x="501" y="300"/>
                    <a:pt x="498" y="306"/>
                  </a:cubicBezTo>
                  <a:cubicBezTo>
                    <a:pt x="495" y="312"/>
                    <a:pt x="488" y="324"/>
                    <a:pt x="495" y="329"/>
                  </a:cubicBezTo>
                  <a:cubicBezTo>
                    <a:pt x="496" y="330"/>
                    <a:pt x="497" y="331"/>
                    <a:pt x="496" y="333"/>
                  </a:cubicBezTo>
                  <a:cubicBezTo>
                    <a:pt x="499" y="335"/>
                    <a:pt x="506" y="340"/>
                    <a:pt x="509" y="339"/>
                  </a:cubicBezTo>
                  <a:cubicBezTo>
                    <a:pt x="513" y="338"/>
                    <a:pt x="515" y="330"/>
                    <a:pt x="515" y="330"/>
                  </a:cubicBezTo>
                  <a:cubicBezTo>
                    <a:pt x="515" y="321"/>
                    <a:pt x="515" y="321"/>
                    <a:pt x="515" y="321"/>
                  </a:cubicBezTo>
                  <a:cubicBezTo>
                    <a:pt x="515" y="321"/>
                    <a:pt x="529" y="327"/>
                    <a:pt x="530" y="319"/>
                  </a:cubicBezTo>
                  <a:cubicBezTo>
                    <a:pt x="532" y="306"/>
                    <a:pt x="525" y="308"/>
                    <a:pt x="525" y="308"/>
                  </a:cubicBezTo>
                  <a:cubicBezTo>
                    <a:pt x="524" y="287"/>
                    <a:pt x="524" y="287"/>
                    <a:pt x="524" y="287"/>
                  </a:cubicBezTo>
                  <a:cubicBezTo>
                    <a:pt x="524" y="287"/>
                    <a:pt x="538" y="282"/>
                    <a:pt x="540" y="286"/>
                  </a:cubicBezTo>
                  <a:cubicBezTo>
                    <a:pt x="542" y="290"/>
                    <a:pt x="525" y="296"/>
                    <a:pt x="546" y="296"/>
                  </a:cubicBezTo>
                  <a:cubicBezTo>
                    <a:pt x="567" y="296"/>
                    <a:pt x="582" y="288"/>
                    <a:pt x="582" y="288"/>
                  </a:cubicBezTo>
                  <a:cubicBezTo>
                    <a:pt x="582" y="288"/>
                    <a:pt x="593" y="276"/>
                    <a:pt x="596" y="277"/>
                  </a:cubicBezTo>
                  <a:cubicBezTo>
                    <a:pt x="599" y="278"/>
                    <a:pt x="622" y="290"/>
                    <a:pt x="622" y="290"/>
                  </a:cubicBezTo>
                  <a:cubicBezTo>
                    <a:pt x="622" y="290"/>
                    <a:pt x="634" y="295"/>
                    <a:pt x="645" y="294"/>
                  </a:cubicBezTo>
                  <a:cubicBezTo>
                    <a:pt x="656" y="293"/>
                    <a:pt x="661" y="290"/>
                    <a:pt x="670" y="287"/>
                  </a:cubicBezTo>
                  <a:cubicBezTo>
                    <a:pt x="679" y="284"/>
                    <a:pt x="686" y="272"/>
                    <a:pt x="699" y="271"/>
                  </a:cubicBezTo>
                  <a:cubicBezTo>
                    <a:pt x="712" y="270"/>
                    <a:pt x="718" y="269"/>
                    <a:pt x="723" y="271"/>
                  </a:cubicBezTo>
                  <a:cubicBezTo>
                    <a:pt x="728" y="273"/>
                    <a:pt x="723" y="278"/>
                    <a:pt x="732" y="277"/>
                  </a:cubicBezTo>
                  <a:cubicBezTo>
                    <a:pt x="741" y="276"/>
                    <a:pt x="746" y="270"/>
                    <a:pt x="746" y="270"/>
                  </a:cubicBezTo>
                  <a:cubicBezTo>
                    <a:pt x="746" y="270"/>
                    <a:pt x="751" y="268"/>
                    <a:pt x="759" y="267"/>
                  </a:cubicBezTo>
                  <a:cubicBezTo>
                    <a:pt x="767" y="266"/>
                    <a:pt x="769" y="255"/>
                    <a:pt x="772" y="257"/>
                  </a:cubicBezTo>
                  <a:cubicBezTo>
                    <a:pt x="775" y="259"/>
                    <a:pt x="769" y="277"/>
                    <a:pt x="781" y="274"/>
                  </a:cubicBezTo>
                  <a:cubicBezTo>
                    <a:pt x="793" y="271"/>
                    <a:pt x="792" y="258"/>
                    <a:pt x="792" y="258"/>
                  </a:cubicBezTo>
                  <a:cubicBezTo>
                    <a:pt x="818" y="258"/>
                    <a:pt x="818" y="258"/>
                    <a:pt x="818" y="258"/>
                  </a:cubicBezTo>
                  <a:cubicBezTo>
                    <a:pt x="818" y="258"/>
                    <a:pt x="827" y="269"/>
                    <a:pt x="835" y="267"/>
                  </a:cubicBezTo>
                  <a:cubicBezTo>
                    <a:pt x="843" y="265"/>
                    <a:pt x="835" y="257"/>
                    <a:pt x="849" y="258"/>
                  </a:cubicBezTo>
                  <a:cubicBezTo>
                    <a:pt x="863" y="259"/>
                    <a:pt x="861" y="276"/>
                    <a:pt x="861" y="276"/>
                  </a:cubicBezTo>
                  <a:lnTo>
                    <a:pt x="888" y="265"/>
                  </a:lnTo>
                  <a:close/>
                  <a:moveTo>
                    <a:pt x="67" y="189"/>
                  </a:moveTo>
                  <a:cubicBezTo>
                    <a:pt x="63" y="185"/>
                    <a:pt x="61" y="207"/>
                    <a:pt x="67" y="217"/>
                  </a:cubicBezTo>
                  <a:cubicBezTo>
                    <a:pt x="72" y="226"/>
                    <a:pt x="79" y="208"/>
                    <a:pt x="81" y="204"/>
                  </a:cubicBezTo>
                  <a:cubicBezTo>
                    <a:pt x="83" y="200"/>
                    <a:pt x="71" y="193"/>
                    <a:pt x="67" y="189"/>
                  </a:cubicBezTo>
                  <a:close/>
                </a:path>
              </a:pathLst>
            </a:custGeom>
            <a:solidFill>
              <a:schemeClr val="accent1">
                <a:lumMod val="50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545" name="Freeform 168"/>
            <p:cNvSpPr>
              <a:spLocks/>
            </p:cNvSpPr>
            <p:nvPr/>
          </p:nvSpPr>
          <p:spPr bwMode="auto">
            <a:xfrm>
              <a:off x="5673329" y="2407444"/>
              <a:ext cx="589359" cy="216694"/>
            </a:xfrm>
            <a:custGeom>
              <a:avLst/>
              <a:gdLst>
                <a:gd name="T0" fmla="*/ 2147483647 w 1406"/>
                <a:gd name="T1" fmla="*/ 2147483647 h 558"/>
                <a:gd name="T2" fmla="*/ 2147483647 w 1406"/>
                <a:gd name="T3" fmla="*/ 2147483647 h 558"/>
                <a:gd name="T4" fmla="*/ 2147483647 w 1406"/>
                <a:gd name="T5" fmla="*/ 2147483647 h 558"/>
                <a:gd name="T6" fmla="*/ 2147483647 w 1406"/>
                <a:gd name="T7" fmla="*/ 2147483647 h 558"/>
                <a:gd name="T8" fmla="*/ 2147483647 w 1406"/>
                <a:gd name="T9" fmla="*/ 2147483647 h 558"/>
                <a:gd name="T10" fmla="*/ 2147483647 w 1406"/>
                <a:gd name="T11" fmla="*/ 2147483647 h 558"/>
                <a:gd name="T12" fmla="*/ 2147483647 w 1406"/>
                <a:gd name="T13" fmla="*/ 2147483647 h 558"/>
                <a:gd name="T14" fmla="*/ 2147483647 w 1406"/>
                <a:gd name="T15" fmla="*/ 2147483647 h 558"/>
                <a:gd name="T16" fmla="*/ 2147483647 w 1406"/>
                <a:gd name="T17" fmla="*/ 2147483647 h 558"/>
                <a:gd name="T18" fmla="*/ 2147483647 w 1406"/>
                <a:gd name="T19" fmla="*/ 2147483647 h 558"/>
                <a:gd name="T20" fmla="*/ 2147483647 w 1406"/>
                <a:gd name="T21" fmla="*/ 2147483647 h 558"/>
                <a:gd name="T22" fmla="*/ 2147483647 w 1406"/>
                <a:gd name="T23" fmla="*/ 2147483647 h 558"/>
                <a:gd name="T24" fmla="*/ 2147483647 w 1406"/>
                <a:gd name="T25" fmla="*/ 2147483647 h 558"/>
                <a:gd name="T26" fmla="*/ 2147483647 w 1406"/>
                <a:gd name="T27" fmla="*/ 2147483647 h 558"/>
                <a:gd name="T28" fmla="*/ 2147483647 w 1406"/>
                <a:gd name="T29" fmla="*/ 2147483647 h 558"/>
                <a:gd name="T30" fmla="*/ 2147483647 w 1406"/>
                <a:gd name="T31" fmla="*/ 2147483647 h 558"/>
                <a:gd name="T32" fmla="*/ 2147483647 w 1406"/>
                <a:gd name="T33" fmla="*/ 0 h 558"/>
                <a:gd name="T34" fmla="*/ 2147483647 w 1406"/>
                <a:gd name="T35" fmla="*/ 2147483647 h 558"/>
                <a:gd name="T36" fmla="*/ 2147483647 w 1406"/>
                <a:gd name="T37" fmla="*/ 2147483647 h 558"/>
                <a:gd name="T38" fmla="*/ 2147483647 w 1406"/>
                <a:gd name="T39" fmla="*/ 2147483647 h 558"/>
                <a:gd name="T40" fmla="*/ 2147483647 w 1406"/>
                <a:gd name="T41" fmla="*/ 2147483647 h 558"/>
                <a:gd name="T42" fmla="*/ 2147483647 w 1406"/>
                <a:gd name="T43" fmla="*/ 2147483647 h 558"/>
                <a:gd name="T44" fmla="*/ 2147483647 w 1406"/>
                <a:gd name="T45" fmla="*/ 2147483647 h 558"/>
                <a:gd name="T46" fmla="*/ 2147483647 w 1406"/>
                <a:gd name="T47" fmla="*/ 2147483647 h 558"/>
                <a:gd name="T48" fmla="*/ 2147483647 w 1406"/>
                <a:gd name="T49" fmla="*/ 2147483647 h 558"/>
                <a:gd name="T50" fmla="*/ 2147483647 w 1406"/>
                <a:gd name="T51" fmla="*/ 2147483647 h 558"/>
                <a:gd name="T52" fmla="*/ 2147483647 w 1406"/>
                <a:gd name="T53" fmla="*/ 2147483647 h 558"/>
                <a:gd name="T54" fmla="*/ 2147483647 w 1406"/>
                <a:gd name="T55" fmla="*/ 2147483647 h 558"/>
                <a:gd name="T56" fmla="*/ 2147483647 w 1406"/>
                <a:gd name="T57" fmla="*/ 2147483647 h 558"/>
                <a:gd name="T58" fmla="*/ 2147483647 w 1406"/>
                <a:gd name="T59" fmla="*/ 2147483647 h 558"/>
                <a:gd name="T60" fmla="*/ 2147483647 w 1406"/>
                <a:gd name="T61" fmla="*/ 2147483647 h 558"/>
                <a:gd name="T62" fmla="*/ 2147483647 w 1406"/>
                <a:gd name="T63" fmla="*/ 2147483647 h 558"/>
                <a:gd name="T64" fmla="*/ 2147483647 w 1406"/>
                <a:gd name="T65" fmla="*/ 2147483647 h 558"/>
                <a:gd name="T66" fmla="*/ 2147483647 w 1406"/>
                <a:gd name="T67" fmla="*/ 2147483647 h 558"/>
                <a:gd name="T68" fmla="*/ 2147483647 w 1406"/>
                <a:gd name="T69" fmla="*/ 2147483647 h 558"/>
                <a:gd name="T70" fmla="*/ 2147483647 w 1406"/>
                <a:gd name="T71" fmla="*/ 2147483647 h 558"/>
                <a:gd name="T72" fmla="*/ 2147483647 w 1406"/>
                <a:gd name="T73" fmla="*/ 2147483647 h 558"/>
                <a:gd name="T74" fmla="*/ 2147483647 w 1406"/>
                <a:gd name="T75" fmla="*/ 2147483647 h 558"/>
                <a:gd name="T76" fmla="*/ 2147483647 w 1406"/>
                <a:gd name="T77" fmla="*/ 2147483647 h 558"/>
                <a:gd name="T78" fmla="*/ 2147483647 w 1406"/>
                <a:gd name="T79" fmla="*/ 2147483647 h 558"/>
                <a:gd name="T80" fmla="*/ 2147483647 w 1406"/>
                <a:gd name="T81" fmla="*/ 2147483647 h 558"/>
                <a:gd name="T82" fmla="*/ 2147483647 w 1406"/>
                <a:gd name="T83" fmla="*/ 2147483647 h 558"/>
                <a:gd name="T84" fmla="*/ 2147483647 w 1406"/>
                <a:gd name="T85" fmla="*/ 2147483647 h 558"/>
                <a:gd name="T86" fmla="*/ 2147483647 w 1406"/>
                <a:gd name="T87" fmla="*/ 2147483647 h 558"/>
                <a:gd name="T88" fmla="*/ 2147483647 w 1406"/>
                <a:gd name="T89" fmla="*/ 2147483647 h 558"/>
                <a:gd name="T90" fmla="*/ 2147483647 w 1406"/>
                <a:gd name="T91" fmla="*/ 2147483647 h 558"/>
                <a:gd name="T92" fmla="*/ 2147483647 w 1406"/>
                <a:gd name="T93" fmla="*/ 2147483647 h 558"/>
                <a:gd name="T94" fmla="*/ 2147483647 w 1406"/>
                <a:gd name="T95" fmla="*/ 2147483647 h 558"/>
                <a:gd name="T96" fmla="*/ 2147483647 w 1406"/>
                <a:gd name="T97" fmla="*/ 2147483647 h 558"/>
                <a:gd name="T98" fmla="*/ 2147483647 w 1406"/>
                <a:gd name="T99" fmla="*/ 2147483647 h 558"/>
                <a:gd name="T100" fmla="*/ 2147483647 w 1406"/>
                <a:gd name="T101" fmla="*/ 2147483647 h 55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406"/>
                <a:gd name="T154" fmla="*/ 0 h 558"/>
                <a:gd name="T155" fmla="*/ 1406 w 1406"/>
                <a:gd name="T156" fmla="*/ 558 h 55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406" h="558">
                  <a:moveTo>
                    <a:pt x="1394" y="273"/>
                  </a:moveTo>
                  <a:cubicBezTo>
                    <a:pt x="1385" y="267"/>
                    <a:pt x="1380" y="256"/>
                    <a:pt x="1380" y="256"/>
                  </a:cubicBezTo>
                  <a:cubicBezTo>
                    <a:pt x="1380" y="256"/>
                    <a:pt x="1362" y="252"/>
                    <a:pt x="1353" y="245"/>
                  </a:cubicBezTo>
                  <a:cubicBezTo>
                    <a:pt x="1344" y="238"/>
                    <a:pt x="1336" y="231"/>
                    <a:pt x="1336" y="231"/>
                  </a:cubicBezTo>
                  <a:cubicBezTo>
                    <a:pt x="1336" y="231"/>
                    <a:pt x="1333" y="231"/>
                    <a:pt x="1324" y="230"/>
                  </a:cubicBezTo>
                  <a:cubicBezTo>
                    <a:pt x="1315" y="229"/>
                    <a:pt x="1312" y="214"/>
                    <a:pt x="1312" y="214"/>
                  </a:cubicBezTo>
                  <a:cubicBezTo>
                    <a:pt x="1271" y="214"/>
                    <a:pt x="1271" y="214"/>
                    <a:pt x="1271" y="214"/>
                  </a:cubicBezTo>
                  <a:cubicBezTo>
                    <a:pt x="1271" y="214"/>
                    <a:pt x="1270" y="232"/>
                    <a:pt x="1264" y="234"/>
                  </a:cubicBezTo>
                  <a:cubicBezTo>
                    <a:pt x="1258" y="236"/>
                    <a:pt x="1247" y="225"/>
                    <a:pt x="1247" y="225"/>
                  </a:cubicBezTo>
                  <a:cubicBezTo>
                    <a:pt x="1247" y="225"/>
                    <a:pt x="1237" y="221"/>
                    <a:pt x="1218" y="222"/>
                  </a:cubicBezTo>
                  <a:cubicBezTo>
                    <a:pt x="1199" y="223"/>
                    <a:pt x="1215" y="230"/>
                    <a:pt x="1206" y="233"/>
                  </a:cubicBezTo>
                  <a:cubicBezTo>
                    <a:pt x="1197" y="236"/>
                    <a:pt x="1185" y="225"/>
                    <a:pt x="1182" y="215"/>
                  </a:cubicBezTo>
                  <a:cubicBezTo>
                    <a:pt x="1179" y="205"/>
                    <a:pt x="1184" y="202"/>
                    <a:pt x="1184" y="202"/>
                  </a:cubicBezTo>
                  <a:cubicBezTo>
                    <a:pt x="1180" y="196"/>
                    <a:pt x="1180" y="196"/>
                    <a:pt x="1180" y="196"/>
                  </a:cubicBezTo>
                  <a:cubicBezTo>
                    <a:pt x="1179" y="178"/>
                    <a:pt x="1179" y="178"/>
                    <a:pt x="1179" y="178"/>
                  </a:cubicBezTo>
                  <a:cubicBezTo>
                    <a:pt x="1174" y="172"/>
                    <a:pt x="1174" y="172"/>
                    <a:pt x="1174" y="172"/>
                  </a:cubicBezTo>
                  <a:cubicBezTo>
                    <a:pt x="1173" y="117"/>
                    <a:pt x="1173" y="117"/>
                    <a:pt x="1173" y="117"/>
                  </a:cubicBezTo>
                  <a:cubicBezTo>
                    <a:pt x="1162" y="114"/>
                    <a:pt x="1162" y="114"/>
                    <a:pt x="1162" y="114"/>
                  </a:cubicBezTo>
                  <a:cubicBezTo>
                    <a:pt x="1144" y="111"/>
                    <a:pt x="1144" y="111"/>
                    <a:pt x="1144" y="111"/>
                  </a:cubicBezTo>
                  <a:cubicBezTo>
                    <a:pt x="1144" y="111"/>
                    <a:pt x="1138" y="118"/>
                    <a:pt x="1124" y="118"/>
                  </a:cubicBezTo>
                  <a:cubicBezTo>
                    <a:pt x="1110" y="118"/>
                    <a:pt x="1100" y="102"/>
                    <a:pt x="1091" y="102"/>
                  </a:cubicBezTo>
                  <a:cubicBezTo>
                    <a:pt x="1082" y="102"/>
                    <a:pt x="1055" y="98"/>
                    <a:pt x="1055" y="98"/>
                  </a:cubicBezTo>
                  <a:cubicBezTo>
                    <a:pt x="1032" y="121"/>
                    <a:pt x="1032" y="121"/>
                    <a:pt x="1032" y="121"/>
                  </a:cubicBezTo>
                  <a:cubicBezTo>
                    <a:pt x="1032" y="121"/>
                    <a:pt x="1035" y="132"/>
                    <a:pt x="1025" y="136"/>
                  </a:cubicBezTo>
                  <a:cubicBezTo>
                    <a:pt x="1015" y="140"/>
                    <a:pt x="1003" y="137"/>
                    <a:pt x="1003" y="137"/>
                  </a:cubicBezTo>
                  <a:cubicBezTo>
                    <a:pt x="993" y="142"/>
                    <a:pt x="993" y="142"/>
                    <a:pt x="993" y="142"/>
                  </a:cubicBezTo>
                  <a:cubicBezTo>
                    <a:pt x="993" y="142"/>
                    <a:pt x="976" y="141"/>
                    <a:pt x="967" y="143"/>
                  </a:cubicBezTo>
                  <a:cubicBezTo>
                    <a:pt x="958" y="145"/>
                    <a:pt x="960" y="150"/>
                    <a:pt x="955" y="156"/>
                  </a:cubicBezTo>
                  <a:cubicBezTo>
                    <a:pt x="950" y="162"/>
                    <a:pt x="942" y="153"/>
                    <a:pt x="938" y="151"/>
                  </a:cubicBezTo>
                  <a:cubicBezTo>
                    <a:pt x="934" y="149"/>
                    <a:pt x="922" y="156"/>
                    <a:pt x="922" y="156"/>
                  </a:cubicBezTo>
                  <a:cubicBezTo>
                    <a:pt x="922" y="156"/>
                    <a:pt x="898" y="156"/>
                    <a:pt x="895" y="153"/>
                  </a:cubicBezTo>
                  <a:cubicBezTo>
                    <a:pt x="892" y="150"/>
                    <a:pt x="885" y="147"/>
                    <a:pt x="885" y="147"/>
                  </a:cubicBezTo>
                  <a:cubicBezTo>
                    <a:pt x="885" y="147"/>
                    <a:pt x="875" y="150"/>
                    <a:pt x="855" y="148"/>
                  </a:cubicBezTo>
                  <a:cubicBezTo>
                    <a:pt x="835" y="146"/>
                    <a:pt x="840" y="135"/>
                    <a:pt x="840" y="135"/>
                  </a:cubicBezTo>
                  <a:cubicBezTo>
                    <a:pt x="840" y="135"/>
                    <a:pt x="829" y="132"/>
                    <a:pt x="826" y="133"/>
                  </a:cubicBezTo>
                  <a:cubicBezTo>
                    <a:pt x="823" y="134"/>
                    <a:pt x="815" y="115"/>
                    <a:pt x="812" y="114"/>
                  </a:cubicBezTo>
                  <a:cubicBezTo>
                    <a:pt x="809" y="113"/>
                    <a:pt x="790" y="113"/>
                    <a:pt x="778" y="113"/>
                  </a:cubicBezTo>
                  <a:cubicBezTo>
                    <a:pt x="766" y="113"/>
                    <a:pt x="755" y="94"/>
                    <a:pt x="755" y="94"/>
                  </a:cubicBezTo>
                  <a:cubicBezTo>
                    <a:pt x="728" y="97"/>
                    <a:pt x="728" y="97"/>
                    <a:pt x="728" y="97"/>
                  </a:cubicBezTo>
                  <a:cubicBezTo>
                    <a:pt x="728" y="97"/>
                    <a:pt x="726" y="89"/>
                    <a:pt x="697" y="87"/>
                  </a:cubicBezTo>
                  <a:cubicBezTo>
                    <a:pt x="668" y="85"/>
                    <a:pt x="650" y="103"/>
                    <a:pt x="637" y="104"/>
                  </a:cubicBezTo>
                  <a:cubicBezTo>
                    <a:pt x="624" y="105"/>
                    <a:pt x="607" y="95"/>
                    <a:pt x="607" y="95"/>
                  </a:cubicBezTo>
                  <a:cubicBezTo>
                    <a:pt x="607" y="95"/>
                    <a:pt x="600" y="96"/>
                    <a:pt x="590" y="96"/>
                  </a:cubicBezTo>
                  <a:cubicBezTo>
                    <a:pt x="580" y="96"/>
                    <a:pt x="578" y="80"/>
                    <a:pt x="578" y="80"/>
                  </a:cubicBezTo>
                  <a:cubicBezTo>
                    <a:pt x="563" y="83"/>
                    <a:pt x="563" y="83"/>
                    <a:pt x="563" y="83"/>
                  </a:cubicBezTo>
                  <a:cubicBezTo>
                    <a:pt x="563" y="83"/>
                    <a:pt x="541" y="49"/>
                    <a:pt x="532" y="38"/>
                  </a:cubicBezTo>
                  <a:cubicBezTo>
                    <a:pt x="523" y="27"/>
                    <a:pt x="511" y="40"/>
                    <a:pt x="501" y="38"/>
                  </a:cubicBezTo>
                  <a:cubicBezTo>
                    <a:pt x="491" y="36"/>
                    <a:pt x="472" y="22"/>
                    <a:pt x="472" y="22"/>
                  </a:cubicBezTo>
                  <a:cubicBezTo>
                    <a:pt x="472" y="22"/>
                    <a:pt x="452" y="23"/>
                    <a:pt x="434" y="21"/>
                  </a:cubicBezTo>
                  <a:cubicBezTo>
                    <a:pt x="416" y="19"/>
                    <a:pt x="393" y="2"/>
                    <a:pt x="393" y="2"/>
                  </a:cubicBezTo>
                  <a:cubicBezTo>
                    <a:pt x="384" y="0"/>
                    <a:pt x="384" y="0"/>
                    <a:pt x="384" y="0"/>
                  </a:cubicBezTo>
                  <a:cubicBezTo>
                    <a:pt x="384" y="0"/>
                    <a:pt x="385" y="12"/>
                    <a:pt x="380" y="18"/>
                  </a:cubicBezTo>
                  <a:cubicBezTo>
                    <a:pt x="375" y="24"/>
                    <a:pt x="371" y="22"/>
                    <a:pt x="371" y="22"/>
                  </a:cubicBezTo>
                  <a:cubicBezTo>
                    <a:pt x="373" y="33"/>
                    <a:pt x="373" y="33"/>
                    <a:pt x="373" y="33"/>
                  </a:cubicBezTo>
                  <a:cubicBezTo>
                    <a:pt x="373" y="33"/>
                    <a:pt x="362" y="31"/>
                    <a:pt x="362" y="37"/>
                  </a:cubicBezTo>
                  <a:cubicBezTo>
                    <a:pt x="362" y="43"/>
                    <a:pt x="368" y="46"/>
                    <a:pt x="368" y="46"/>
                  </a:cubicBezTo>
                  <a:cubicBezTo>
                    <a:pt x="372" y="60"/>
                    <a:pt x="372" y="60"/>
                    <a:pt x="372" y="60"/>
                  </a:cubicBezTo>
                  <a:cubicBezTo>
                    <a:pt x="388" y="84"/>
                    <a:pt x="388" y="84"/>
                    <a:pt x="388" y="84"/>
                  </a:cubicBezTo>
                  <a:cubicBezTo>
                    <a:pt x="388" y="84"/>
                    <a:pt x="403" y="84"/>
                    <a:pt x="403" y="102"/>
                  </a:cubicBezTo>
                  <a:cubicBezTo>
                    <a:pt x="403" y="120"/>
                    <a:pt x="391" y="110"/>
                    <a:pt x="391" y="110"/>
                  </a:cubicBezTo>
                  <a:cubicBezTo>
                    <a:pt x="391" y="110"/>
                    <a:pt x="393" y="117"/>
                    <a:pt x="376" y="125"/>
                  </a:cubicBezTo>
                  <a:cubicBezTo>
                    <a:pt x="359" y="133"/>
                    <a:pt x="365" y="117"/>
                    <a:pt x="365" y="117"/>
                  </a:cubicBezTo>
                  <a:cubicBezTo>
                    <a:pt x="335" y="119"/>
                    <a:pt x="335" y="119"/>
                    <a:pt x="335" y="119"/>
                  </a:cubicBezTo>
                  <a:cubicBezTo>
                    <a:pt x="334" y="111"/>
                    <a:pt x="334" y="111"/>
                    <a:pt x="334" y="111"/>
                  </a:cubicBezTo>
                  <a:cubicBezTo>
                    <a:pt x="334" y="111"/>
                    <a:pt x="325" y="110"/>
                    <a:pt x="314" y="111"/>
                  </a:cubicBezTo>
                  <a:cubicBezTo>
                    <a:pt x="303" y="112"/>
                    <a:pt x="301" y="118"/>
                    <a:pt x="301" y="118"/>
                  </a:cubicBezTo>
                  <a:cubicBezTo>
                    <a:pt x="299" y="113"/>
                    <a:pt x="299" y="113"/>
                    <a:pt x="299" y="113"/>
                  </a:cubicBezTo>
                  <a:cubicBezTo>
                    <a:pt x="280" y="116"/>
                    <a:pt x="280" y="116"/>
                    <a:pt x="280" y="116"/>
                  </a:cubicBezTo>
                  <a:cubicBezTo>
                    <a:pt x="278" y="107"/>
                    <a:pt x="278" y="107"/>
                    <a:pt x="278" y="107"/>
                  </a:cubicBezTo>
                  <a:cubicBezTo>
                    <a:pt x="278" y="107"/>
                    <a:pt x="256" y="109"/>
                    <a:pt x="247" y="102"/>
                  </a:cubicBezTo>
                  <a:cubicBezTo>
                    <a:pt x="238" y="95"/>
                    <a:pt x="240" y="82"/>
                    <a:pt x="233" y="82"/>
                  </a:cubicBezTo>
                  <a:cubicBezTo>
                    <a:pt x="226" y="82"/>
                    <a:pt x="182" y="86"/>
                    <a:pt x="182" y="86"/>
                  </a:cubicBezTo>
                  <a:cubicBezTo>
                    <a:pt x="177" y="75"/>
                    <a:pt x="177" y="75"/>
                    <a:pt x="177" y="75"/>
                  </a:cubicBezTo>
                  <a:cubicBezTo>
                    <a:pt x="177" y="75"/>
                    <a:pt x="161" y="75"/>
                    <a:pt x="158" y="75"/>
                  </a:cubicBezTo>
                  <a:cubicBezTo>
                    <a:pt x="155" y="75"/>
                    <a:pt x="155" y="70"/>
                    <a:pt x="155" y="70"/>
                  </a:cubicBezTo>
                  <a:cubicBezTo>
                    <a:pt x="143" y="77"/>
                    <a:pt x="143" y="77"/>
                    <a:pt x="143" y="77"/>
                  </a:cubicBezTo>
                  <a:cubicBezTo>
                    <a:pt x="143" y="77"/>
                    <a:pt x="134" y="71"/>
                    <a:pt x="127" y="71"/>
                  </a:cubicBezTo>
                  <a:cubicBezTo>
                    <a:pt x="120" y="71"/>
                    <a:pt x="119" y="88"/>
                    <a:pt x="119" y="88"/>
                  </a:cubicBezTo>
                  <a:cubicBezTo>
                    <a:pt x="103" y="88"/>
                    <a:pt x="103" y="88"/>
                    <a:pt x="103" y="88"/>
                  </a:cubicBezTo>
                  <a:cubicBezTo>
                    <a:pt x="92" y="101"/>
                    <a:pt x="92" y="101"/>
                    <a:pt x="92" y="101"/>
                  </a:cubicBezTo>
                  <a:cubicBezTo>
                    <a:pt x="83" y="100"/>
                    <a:pt x="83" y="100"/>
                    <a:pt x="83" y="100"/>
                  </a:cubicBezTo>
                  <a:cubicBezTo>
                    <a:pt x="83" y="100"/>
                    <a:pt x="72" y="108"/>
                    <a:pt x="63" y="118"/>
                  </a:cubicBezTo>
                  <a:cubicBezTo>
                    <a:pt x="54" y="128"/>
                    <a:pt x="63" y="130"/>
                    <a:pt x="63" y="130"/>
                  </a:cubicBezTo>
                  <a:cubicBezTo>
                    <a:pt x="47" y="130"/>
                    <a:pt x="47" y="130"/>
                    <a:pt x="47" y="130"/>
                  </a:cubicBezTo>
                  <a:cubicBezTo>
                    <a:pt x="49" y="139"/>
                    <a:pt x="49" y="139"/>
                    <a:pt x="49" y="139"/>
                  </a:cubicBezTo>
                  <a:cubicBezTo>
                    <a:pt x="8" y="139"/>
                    <a:pt x="8" y="139"/>
                    <a:pt x="8" y="139"/>
                  </a:cubicBezTo>
                  <a:cubicBezTo>
                    <a:pt x="9" y="151"/>
                    <a:pt x="9" y="151"/>
                    <a:pt x="9" y="151"/>
                  </a:cubicBezTo>
                  <a:cubicBezTo>
                    <a:pt x="2" y="158"/>
                    <a:pt x="2" y="158"/>
                    <a:pt x="2" y="158"/>
                  </a:cubicBezTo>
                  <a:cubicBezTo>
                    <a:pt x="10" y="162"/>
                    <a:pt x="0" y="174"/>
                    <a:pt x="0" y="174"/>
                  </a:cubicBezTo>
                  <a:cubicBezTo>
                    <a:pt x="18" y="174"/>
                    <a:pt x="18" y="174"/>
                    <a:pt x="18" y="174"/>
                  </a:cubicBezTo>
                  <a:cubicBezTo>
                    <a:pt x="18" y="174"/>
                    <a:pt x="14" y="182"/>
                    <a:pt x="19" y="187"/>
                  </a:cubicBezTo>
                  <a:cubicBezTo>
                    <a:pt x="24" y="192"/>
                    <a:pt x="48" y="195"/>
                    <a:pt x="48" y="195"/>
                  </a:cubicBezTo>
                  <a:cubicBezTo>
                    <a:pt x="54" y="203"/>
                    <a:pt x="54" y="203"/>
                    <a:pt x="54" y="203"/>
                  </a:cubicBezTo>
                  <a:cubicBezTo>
                    <a:pt x="71" y="219"/>
                    <a:pt x="71" y="219"/>
                    <a:pt x="71" y="219"/>
                  </a:cubicBezTo>
                  <a:cubicBezTo>
                    <a:pt x="92" y="213"/>
                    <a:pt x="92" y="213"/>
                    <a:pt x="92" y="213"/>
                  </a:cubicBezTo>
                  <a:cubicBezTo>
                    <a:pt x="107" y="221"/>
                    <a:pt x="107" y="221"/>
                    <a:pt x="107" y="221"/>
                  </a:cubicBezTo>
                  <a:cubicBezTo>
                    <a:pt x="107" y="221"/>
                    <a:pt x="113" y="223"/>
                    <a:pt x="127" y="227"/>
                  </a:cubicBezTo>
                  <a:cubicBezTo>
                    <a:pt x="141" y="231"/>
                    <a:pt x="148" y="245"/>
                    <a:pt x="153" y="252"/>
                  </a:cubicBezTo>
                  <a:cubicBezTo>
                    <a:pt x="158" y="259"/>
                    <a:pt x="167" y="268"/>
                    <a:pt x="179" y="276"/>
                  </a:cubicBezTo>
                  <a:cubicBezTo>
                    <a:pt x="191" y="284"/>
                    <a:pt x="188" y="300"/>
                    <a:pt x="188" y="300"/>
                  </a:cubicBezTo>
                  <a:cubicBezTo>
                    <a:pt x="188" y="300"/>
                    <a:pt x="198" y="308"/>
                    <a:pt x="200" y="315"/>
                  </a:cubicBezTo>
                  <a:cubicBezTo>
                    <a:pt x="202" y="322"/>
                    <a:pt x="192" y="326"/>
                    <a:pt x="192" y="326"/>
                  </a:cubicBezTo>
                  <a:cubicBezTo>
                    <a:pt x="192" y="326"/>
                    <a:pt x="193" y="336"/>
                    <a:pt x="198" y="349"/>
                  </a:cubicBezTo>
                  <a:cubicBezTo>
                    <a:pt x="203" y="362"/>
                    <a:pt x="224" y="364"/>
                    <a:pt x="235" y="368"/>
                  </a:cubicBezTo>
                  <a:cubicBezTo>
                    <a:pt x="246" y="372"/>
                    <a:pt x="260" y="375"/>
                    <a:pt x="274" y="374"/>
                  </a:cubicBezTo>
                  <a:cubicBezTo>
                    <a:pt x="288" y="373"/>
                    <a:pt x="322" y="375"/>
                    <a:pt x="322" y="375"/>
                  </a:cubicBezTo>
                  <a:cubicBezTo>
                    <a:pt x="322" y="375"/>
                    <a:pt x="333" y="380"/>
                    <a:pt x="342" y="382"/>
                  </a:cubicBezTo>
                  <a:cubicBezTo>
                    <a:pt x="351" y="384"/>
                    <a:pt x="358" y="396"/>
                    <a:pt x="361" y="397"/>
                  </a:cubicBezTo>
                  <a:cubicBezTo>
                    <a:pt x="364" y="398"/>
                    <a:pt x="401" y="410"/>
                    <a:pt x="401" y="410"/>
                  </a:cubicBezTo>
                  <a:cubicBezTo>
                    <a:pt x="423" y="413"/>
                    <a:pt x="423" y="413"/>
                    <a:pt x="423" y="413"/>
                  </a:cubicBezTo>
                  <a:cubicBezTo>
                    <a:pt x="430" y="429"/>
                    <a:pt x="430" y="429"/>
                    <a:pt x="430" y="429"/>
                  </a:cubicBezTo>
                  <a:cubicBezTo>
                    <a:pt x="430" y="429"/>
                    <a:pt x="439" y="434"/>
                    <a:pt x="443" y="438"/>
                  </a:cubicBezTo>
                  <a:cubicBezTo>
                    <a:pt x="447" y="442"/>
                    <a:pt x="461" y="461"/>
                    <a:pt x="465" y="467"/>
                  </a:cubicBezTo>
                  <a:cubicBezTo>
                    <a:pt x="469" y="473"/>
                    <a:pt x="502" y="498"/>
                    <a:pt x="502" y="498"/>
                  </a:cubicBezTo>
                  <a:cubicBezTo>
                    <a:pt x="540" y="494"/>
                    <a:pt x="540" y="494"/>
                    <a:pt x="540" y="494"/>
                  </a:cubicBezTo>
                  <a:cubicBezTo>
                    <a:pt x="579" y="499"/>
                    <a:pt x="579" y="499"/>
                    <a:pt x="579" y="499"/>
                  </a:cubicBezTo>
                  <a:cubicBezTo>
                    <a:pt x="610" y="499"/>
                    <a:pt x="610" y="499"/>
                    <a:pt x="610" y="499"/>
                  </a:cubicBezTo>
                  <a:cubicBezTo>
                    <a:pt x="635" y="504"/>
                    <a:pt x="635" y="504"/>
                    <a:pt x="635" y="504"/>
                  </a:cubicBezTo>
                  <a:cubicBezTo>
                    <a:pt x="635" y="504"/>
                    <a:pt x="649" y="493"/>
                    <a:pt x="654" y="493"/>
                  </a:cubicBezTo>
                  <a:cubicBezTo>
                    <a:pt x="659" y="493"/>
                    <a:pt x="679" y="501"/>
                    <a:pt x="679" y="501"/>
                  </a:cubicBezTo>
                  <a:cubicBezTo>
                    <a:pt x="679" y="501"/>
                    <a:pt x="718" y="501"/>
                    <a:pt x="728" y="504"/>
                  </a:cubicBezTo>
                  <a:cubicBezTo>
                    <a:pt x="738" y="507"/>
                    <a:pt x="740" y="522"/>
                    <a:pt x="755" y="527"/>
                  </a:cubicBezTo>
                  <a:cubicBezTo>
                    <a:pt x="770" y="532"/>
                    <a:pt x="781" y="530"/>
                    <a:pt x="795" y="531"/>
                  </a:cubicBezTo>
                  <a:cubicBezTo>
                    <a:pt x="809" y="532"/>
                    <a:pt x="837" y="547"/>
                    <a:pt x="837" y="547"/>
                  </a:cubicBezTo>
                  <a:cubicBezTo>
                    <a:pt x="837" y="547"/>
                    <a:pt x="858" y="538"/>
                    <a:pt x="864" y="538"/>
                  </a:cubicBezTo>
                  <a:cubicBezTo>
                    <a:pt x="870" y="538"/>
                    <a:pt x="873" y="550"/>
                    <a:pt x="873" y="550"/>
                  </a:cubicBezTo>
                  <a:cubicBezTo>
                    <a:pt x="873" y="550"/>
                    <a:pt x="893" y="558"/>
                    <a:pt x="899" y="553"/>
                  </a:cubicBezTo>
                  <a:cubicBezTo>
                    <a:pt x="905" y="548"/>
                    <a:pt x="948" y="519"/>
                    <a:pt x="962" y="513"/>
                  </a:cubicBezTo>
                  <a:cubicBezTo>
                    <a:pt x="976" y="507"/>
                    <a:pt x="1066" y="510"/>
                    <a:pt x="1066" y="510"/>
                  </a:cubicBezTo>
                  <a:cubicBezTo>
                    <a:pt x="1078" y="497"/>
                    <a:pt x="1078" y="497"/>
                    <a:pt x="1078" y="497"/>
                  </a:cubicBezTo>
                  <a:cubicBezTo>
                    <a:pt x="1078" y="497"/>
                    <a:pt x="1095" y="499"/>
                    <a:pt x="1103" y="492"/>
                  </a:cubicBezTo>
                  <a:cubicBezTo>
                    <a:pt x="1111" y="485"/>
                    <a:pt x="1109" y="470"/>
                    <a:pt x="1112" y="463"/>
                  </a:cubicBezTo>
                  <a:cubicBezTo>
                    <a:pt x="1115" y="456"/>
                    <a:pt x="1125" y="459"/>
                    <a:pt x="1129" y="459"/>
                  </a:cubicBezTo>
                  <a:cubicBezTo>
                    <a:pt x="1133" y="459"/>
                    <a:pt x="1143" y="444"/>
                    <a:pt x="1144" y="439"/>
                  </a:cubicBezTo>
                  <a:cubicBezTo>
                    <a:pt x="1145" y="434"/>
                    <a:pt x="1114" y="411"/>
                    <a:pt x="1108" y="407"/>
                  </a:cubicBezTo>
                  <a:cubicBezTo>
                    <a:pt x="1102" y="403"/>
                    <a:pt x="1100" y="383"/>
                    <a:pt x="1106" y="373"/>
                  </a:cubicBezTo>
                  <a:cubicBezTo>
                    <a:pt x="1112" y="363"/>
                    <a:pt x="1130" y="369"/>
                    <a:pt x="1134" y="370"/>
                  </a:cubicBezTo>
                  <a:cubicBezTo>
                    <a:pt x="1138" y="371"/>
                    <a:pt x="1160" y="388"/>
                    <a:pt x="1160" y="388"/>
                  </a:cubicBezTo>
                  <a:cubicBezTo>
                    <a:pt x="1160" y="388"/>
                    <a:pt x="1187" y="387"/>
                    <a:pt x="1194" y="385"/>
                  </a:cubicBezTo>
                  <a:cubicBezTo>
                    <a:pt x="1201" y="383"/>
                    <a:pt x="1212" y="369"/>
                    <a:pt x="1212" y="369"/>
                  </a:cubicBezTo>
                  <a:cubicBezTo>
                    <a:pt x="1212" y="369"/>
                    <a:pt x="1210" y="353"/>
                    <a:pt x="1213" y="350"/>
                  </a:cubicBezTo>
                  <a:cubicBezTo>
                    <a:pt x="1216" y="347"/>
                    <a:pt x="1262" y="350"/>
                    <a:pt x="1262" y="350"/>
                  </a:cubicBezTo>
                  <a:cubicBezTo>
                    <a:pt x="1278" y="336"/>
                    <a:pt x="1278" y="336"/>
                    <a:pt x="1278" y="336"/>
                  </a:cubicBezTo>
                  <a:cubicBezTo>
                    <a:pt x="1278" y="336"/>
                    <a:pt x="1263" y="325"/>
                    <a:pt x="1270" y="314"/>
                  </a:cubicBezTo>
                  <a:cubicBezTo>
                    <a:pt x="1277" y="303"/>
                    <a:pt x="1302" y="302"/>
                    <a:pt x="1302" y="302"/>
                  </a:cubicBezTo>
                  <a:cubicBezTo>
                    <a:pt x="1302" y="291"/>
                    <a:pt x="1302" y="291"/>
                    <a:pt x="1302" y="291"/>
                  </a:cubicBezTo>
                  <a:cubicBezTo>
                    <a:pt x="1320" y="294"/>
                    <a:pt x="1320" y="294"/>
                    <a:pt x="1320" y="294"/>
                  </a:cubicBezTo>
                  <a:cubicBezTo>
                    <a:pt x="1326" y="291"/>
                    <a:pt x="1326" y="291"/>
                    <a:pt x="1326" y="291"/>
                  </a:cubicBezTo>
                  <a:cubicBezTo>
                    <a:pt x="1335" y="282"/>
                    <a:pt x="1335" y="282"/>
                    <a:pt x="1335" y="282"/>
                  </a:cubicBezTo>
                  <a:cubicBezTo>
                    <a:pt x="1335" y="282"/>
                    <a:pt x="1346" y="279"/>
                    <a:pt x="1355" y="279"/>
                  </a:cubicBezTo>
                  <a:cubicBezTo>
                    <a:pt x="1364" y="279"/>
                    <a:pt x="1372" y="288"/>
                    <a:pt x="1372" y="288"/>
                  </a:cubicBezTo>
                  <a:cubicBezTo>
                    <a:pt x="1372" y="288"/>
                    <a:pt x="1390" y="287"/>
                    <a:pt x="1398" y="286"/>
                  </a:cubicBezTo>
                  <a:cubicBezTo>
                    <a:pt x="1406" y="285"/>
                    <a:pt x="1403" y="279"/>
                    <a:pt x="1394" y="273"/>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546" name="Freeform 169"/>
            <p:cNvSpPr>
              <a:spLocks/>
            </p:cNvSpPr>
            <p:nvPr/>
          </p:nvSpPr>
          <p:spPr bwMode="auto">
            <a:xfrm>
              <a:off x="4858941" y="2582466"/>
              <a:ext cx="130969" cy="55959"/>
            </a:xfrm>
            <a:custGeom>
              <a:avLst/>
              <a:gdLst>
                <a:gd name="T0" fmla="*/ 2147483647 w 308"/>
                <a:gd name="T1" fmla="*/ 2147483647 h 144"/>
                <a:gd name="T2" fmla="*/ 2147483647 w 308"/>
                <a:gd name="T3" fmla="*/ 2147483647 h 144"/>
                <a:gd name="T4" fmla="*/ 2147483647 w 308"/>
                <a:gd name="T5" fmla="*/ 2147483647 h 144"/>
                <a:gd name="T6" fmla="*/ 2147483647 w 308"/>
                <a:gd name="T7" fmla="*/ 2147483647 h 144"/>
                <a:gd name="T8" fmla="*/ 2147483647 w 308"/>
                <a:gd name="T9" fmla="*/ 2147483647 h 144"/>
                <a:gd name="T10" fmla="*/ 2147483647 w 308"/>
                <a:gd name="T11" fmla="*/ 2147483647 h 144"/>
                <a:gd name="T12" fmla="*/ 2147483647 w 308"/>
                <a:gd name="T13" fmla="*/ 2147483647 h 144"/>
                <a:gd name="T14" fmla="*/ 2147483647 w 308"/>
                <a:gd name="T15" fmla="*/ 2147483647 h 144"/>
                <a:gd name="T16" fmla="*/ 2147483647 w 308"/>
                <a:gd name="T17" fmla="*/ 2147483647 h 144"/>
                <a:gd name="T18" fmla="*/ 2147483647 w 308"/>
                <a:gd name="T19" fmla="*/ 2147483647 h 144"/>
                <a:gd name="T20" fmla="*/ 2147483647 w 308"/>
                <a:gd name="T21" fmla="*/ 2147483647 h 144"/>
                <a:gd name="T22" fmla="*/ 2147483647 w 308"/>
                <a:gd name="T23" fmla="*/ 2147483647 h 144"/>
                <a:gd name="T24" fmla="*/ 2147483647 w 308"/>
                <a:gd name="T25" fmla="*/ 2147483647 h 144"/>
                <a:gd name="T26" fmla="*/ 2147483647 w 308"/>
                <a:gd name="T27" fmla="*/ 2147483647 h 144"/>
                <a:gd name="T28" fmla="*/ 2147483647 w 308"/>
                <a:gd name="T29" fmla="*/ 2147483647 h 144"/>
                <a:gd name="T30" fmla="*/ 2147483647 w 308"/>
                <a:gd name="T31" fmla="*/ 2147483647 h 144"/>
                <a:gd name="T32" fmla="*/ 2147483647 w 308"/>
                <a:gd name="T33" fmla="*/ 2147483647 h 144"/>
                <a:gd name="T34" fmla="*/ 2147483647 w 308"/>
                <a:gd name="T35" fmla="*/ 2147483647 h 144"/>
                <a:gd name="T36" fmla="*/ 2147483647 w 308"/>
                <a:gd name="T37" fmla="*/ 2147483647 h 144"/>
                <a:gd name="T38" fmla="*/ 2147483647 w 308"/>
                <a:gd name="T39" fmla="*/ 2147483647 h 144"/>
                <a:gd name="T40" fmla="*/ 2147483647 w 308"/>
                <a:gd name="T41" fmla="*/ 2147483647 h 144"/>
                <a:gd name="T42" fmla="*/ 2147483647 w 308"/>
                <a:gd name="T43" fmla="*/ 2147483647 h 144"/>
                <a:gd name="T44" fmla="*/ 2147483647 w 308"/>
                <a:gd name="T45" fmla="*/ 2147483647 h 144"/>
                <a:gd name="T46" fmla="*/ 2147483647 w 308"/>
                <a:gd name="T47" fmla="*/ 2147483647 h 144"/>
                <a:gd name="T48" fmla="*/ 2147483647 w 308"/>
                <a:gd name="T49" fmla="*/ 2147483647 h 144"/>
                <a:gd name="T50" fmla="*/ 2147483647 w 308"/>
                <a:gd name="T51" fmla="*/ 2147483647 h 144"/>
                <a:gd name="T52" fmla="*/ 2147483647 w 308"/>
                <a:gd name="T53" fmla="*/ 2147483647 h 144"/>
                <a:gd name="T54" fmla="*/ 2147483647 w 308"/>
                <a:gd name="T55" fmla="*/ 2147483647 h 144"/>
                <a:gd name="T56" fmla="*/ 2147483647 w 308"/>
                <a:gd name="T57" fmla="*/ 2147483647 h 144"/>
                <a:gd name="T58" fmla="*/ 2147483647 w 308"/>
                <a:gd name="T59" fmla="*/ 2147483647 h 144"/>
                <a:gd name="T60" fmla="*/ 2147483647 w 308"/>
                <a:gd name="T61" fmla="*/ 2147483647 h 144"/>
                <a:gd name="T62" fmla="*/ 2147483647 w 308"/>
                <a:gd name="T63" fmla="*/ 2147483647 h 144"/>
                <a:gd name="T64" fmla="*/ 2147483647 w 308"/>
                <a:gd name="T65" fmla="*/ 2147483647 h 144"/>
                <a:gd name="T66" fmla="*/ 2147483647 w 308"/>
                <a:gd name="T67" fmla="*/ 2147483647 h 144"/>
                <a:gd name="T68" fmla="*/ 2147483647 w 308"/>
                <a:gd name="T69" fmla="*/ 0 h 144"/>
                <a:gd name="T70" fmla="*/ 0 w 308"/>
                <a:gd name="T71" fmla="*/ 2147483647 h 144"/>
                <a:gd name="T72" fmla="*/ 2147483647 w 308"/>
                <a:gd name="T73" fmla="*/ 2147483647 h 1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08"/>
                <a:gd name="T112" fmla="*/ 0 h 144"/>
                <a:gd name="T113" fmla="*/ 308 w 308"/>
                <a:gd name="T114" fmla="*/ 144 h 1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08" h="144">
                  <a:moveTo>
                    <a:pt x="4" y="12"/>
                  </a:moveTo>
                  <a:cubicBezTo>
                    <a:pt x="4" y="12"/>
                    <a:pt x="44" y="34"/>
                    <a:pt x="52" y="37"/>
                  </a:cubicBezTo>
                  <a:cubicBezTo>
                    <a:pt x="60" y="40"/>
                    <a:pt x="75" y="54"/>
                    <a:pt x="75" y="54"/>
                  </a:cubicBezTo>
                  <a:cubicBezTo>
                    <a:pt x="75" y="54"/>
                    <a:pt x="79" y="82"/>
                    <a:pt x="79" y="85"/>
                  </a:cubicBezTo>
                  <a:cubicBezTo>
                    <a:pt x="79" y="88"/>
                    <a:pt x="92" y="103"/>
                    <a:pt x="92" y="103"/>
                  </a:cubicBezTo>
                  <a:cubicBezTo>
                    <a:pt x="92" y="103"/>
                    <a:pt x="90" y="105"/>
                    <a:pt x="85" y="110"/>
                  </a:cubicBezTo>
                  <a:cubicBezTo>
                    <a:pt x="111" y="115"/>
                    <a:pt x="111" y="115"/>
                    <a:pt x="111" y="115"/>
                  </a:cubicBezTo>
                  <a:cubicBezTo>
                    <a:pt x="111" y="115"/>
                    <a:pt x="117" y="105"/>
                    <a:pt x="131" y="108"/>
                  </a:cubicBezTo>
                  <a:cubicBezTo>
                    <a:pt x="145" y="111"/>
                    <a:pt x="147" y="126"/>
                    <a:pt x="147" y="126"/>
                  </a:cubicBezTo>
                  <a:cubicBezTo>
                    <a:pt x="164" y="126"/>
                    <a:pt x="164" y="126"/>
                    <a:pt x="164" y="126"/>
                  </a:cubicBezTo>
                  <a:cubicBezTo>
                    <a:pt x="164" y="126"/>
                    <a:pt x="165" y="129"/>
                    <a:pt x="166" y="134"/>
                  </a:cubicBezTo>
                  <a:cubicBezTo>
                    <a:pt x="183" y="133"/>
                    <a:pt x="183" y="133"/>
                    <a:pt x="183" y="133"/>
                  </a:cubicBezTo>
                  <a:cubicBezTo>
                    <a:pt x="188" y="126"/>
                    <a:pt x="188" y="126"/>
                    <a:pt x="188" y="126"/>
                  </a:cubicBezTo>
                  <a:cubicBezTo>
                    <a:pt x="221" y="130"/>
                    <a:pt x="221" y="130"/>
                    <a:pt x="221" y="130"/>
                  </a:cubicBezTo>
                  <a:cubicBezTo>
                    <a:pt x="221" y="130"/>
                    <a:pt x="224" y="120"/>
                    <a:pt x="227" y="120"/>
                  </a:cubicBezTo>
                  <a:cubicBezTo>
                    <a:pt x="228" y="120"/>
                    <a:pt x="232" y="121"/>
                    <a:pt x="235" y="123"/>
                  </a:cubicBezTo>
                  <a:cubicBezTo>
                    <a:pt x="235" y="123"/>
                    <a:pt x="235" y="123"/>
                    <a:pt x="235" y="123"/>
                  </a:cubicBezTo>
                  <a:cubicBezTo>
                    <a:pt x="236" y="119"/>
                    <a:pt x="240" y="111"/>
                    <a:pt x="250" y="112"/>
                  </a:cubicBezTo>
                  <a:cubicBezTo>
                    <a:pt x="263" y="113"/>
                    <a:pt x="261" y="120"/>
                    <a:pt x="261" y="120"/>
                  </a:cubicBezTo>
                  <a:cubicBezTo>
                    <a:pt x="275" y="130"/>
                    <a:pt x="275" y="130"/>
                    <a:pt x="275" y="130"/>
                  </a:cubicBezTo>
                  <a:cubicBezTo>
                    <a:pt x="275" y="130"/>
                    <a:pt x="286" y="127"/>
                    <a:pt x="289" y="127"/>
                  </a:cubicBezTo>
                  <a:cubicBezTo>
                    <a:pt x="292" y="127"/>
                    <a:pt x="304" y="144"/>
                    <a:pt x="306" y="134"/>
                  </a:cubicBezTo>
                  <a:cubicBezTo>
                    <a:pt x="308" y="124"/>
                    <a:pt x="287" y="113"/>
                    <a:pt x="287" y="113"/>
                  </a:cubicBezTo>
                  <a:cubicBezTo>
                    <a:pt x="287" y="113"/>
                    <a:pt x="272" y="102"/>
                    <a:pt x="278" y="97"/>
                  </a:cubicBezTo>
                  <a:cubicBezTo>
                    <a:pt x="280" y="95"/>
                    <a:pt x="283" y="94"/>
                    <a:pt x="286" y="93"/>
                  </a:cubicBezTo>
                  <a:cubicBezTo>
                    <a:pt x="279" y="86"/>
                    <a:pt x="268" y="76"/>
                    <a:pt x="251" y="75"/>
                  </a:cubicBezTo>
                  <a:cubicBezTo>
                    <a:pt x="251" y="76"/>
                    <a:pt x="256" y="58"/>
                    <a:pt x="256" y="58"/>
                  </a:cubicBezTo>
                  <a:cubicBezTo>
                    <a:pt x="236" y="55"/>
                    <a:pt x="236" y="55"/>
                    <a:pt x="236" y="55"/>
                  </a:cubicBezTo>
                  <a:cubicBezTo>
                    <a:pt x="236" y="55"/>
                    <a:pt x="226" y="40"/>
                    <a:pt x="208" y="42"/>
                  </a:cubicBezTo>
                  <a:cubicBezTo>
                    <a:pt x="190" y="44"/>
                    <a:pt x="198" y="53"/>
                    <a:pt x="179" y="53"/>
                  </a:cubicBezTo>
                  <a:cubicBezTo>
                    <a:pt x="160" y="53"/>
                    <a:pt x="160" y="42"/>
                    <a:pt x="160" y="42"/>
                  </a:cubicBezTo>
                  <a:cubicBezTo>
                    <a:pt x="128" y="22"/>
                    <a:pt x="128" y="22"/>
                    <a:pt x="128" y="22"/>
                  </a:cubicBezTo>
                  <a:cubicBezTo>
                    <a:pt x="128" y="22"/>
                    <a:pt x="108" y="17"/>
                    <a:pt x="95" y="18"/>
                  </a:cubicBezTo>
                  <a:cubicBezTo>
                    <a:pt x="82" y="19"/>
                    <a:pt x="70" y="17"/>
                    <a:pt x="54" y="10"/>
                  </a:cubicBezTo>
                  <a:cubicBezTo>
                    <a:pt x="38" y="3"/>
                    <a:pt x="13" y="0"/>
                    <a:pt x="13" y="0"/>
                  </a:cubicBezTo>
                  <a:cubicBezTo>
                    <a:pt x="0" y="11"/>
                    <a:pt x="0" y="11"/>
                    <a:pt x="0" y="11"/>
                  </a:cubicBezTo>
                  <a:cubicBezTo>
                    <a:pt x="3" y="12"/>
                    <a:pt x="4" y="12"/>
                    <a:pt x="4" y="12"/>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547" name="Freeform 170"/>
            <p:cNvSpPr>
              <a:spLocks noEditPoints="1"/>
            </p:cNvSpPr>
            <p:nvPr/>
          </p:nvSpPr>
          <p:spPr bwMode="auto">
            <a:xfrm>
              <a:off x="4958954" y="2616994"/>
              <a:ext cx="101203" cy="75010"/>
            </a:xfrm>
            <a:custGeom>
              <a:avLst/>
              <a:gdLst>
                <a:gd name="T0" fmla="*/ 2147483647 w 240"/>
                <a:gd name="T1" fmla="*/ 2147483647 h 194"/>
                <a:gd name="T2" fmla="*/ 2147483647 w 240"/>
                <a:gd name="T3" fmla="*/ 2147483647 h 194"/>
                <a:gd name="T4" fmla="*/ 2147483647 w 240"/>
                <a:gd name="T5" fmla="*/ 2147483647 h 194"/>
                <a:gd name="T6" fmla="*/ 2147483647 w 240"/>
                <a:gd name="T7" fmla="*/ 2147483647 h 194"/>
                <a:gd name="T8" fmla="*/ 2147483647 w 240"/>
                <a:gd name="T9" fmla="*/ 2147483647 h 194"/>
                <a:gd name="T10" fmla="*/ 2147483647 w 240"/>
                <a:gd name="T11" fmla="*/ 2147483647 h 194"/>
                <a:gd name="T12" fmla="*/ 2147483647 w 240"/>
                <a:gd name="T13" fmla="*/ 2147483647 h 194"/>
                <a:gd name="T14" fmla="*/ 2147483647 w 240"/>
                <a:gd name="T15" fmla="*/ 2147483647 h 194"/>
                <a:gd name="T16" fmla="*/ 2147483647 w 240"/>
                <a:gd name="T17" fmla="*/ 2147483647 h 194"/>
                <a:gd name="T18" fmla="*/ 2147483647 w 240"/>
                <a:gd name="T19" fmla="*/ 2147483647 h 194"/>
                <a:gd name="T20" fmla="*/ 2147483647 w 240"/>
                <a:gd name="T21" fmla="*/ 2147483647 h 194"/>
                <a:gd name="T22" fmla="*/ 2147483647 w 240"/>
                <a:gd name="T23" fmla="*/ 2147483647 h 194"/>
                <a:gd name="T24" fmla="*/ 2147483647 w 240"/>
                <a:gd name="T25" fmla="*/ 2147483647 h 194"/>
                <a:gd name="T26" fmla="*/ 2147483647 w 240"/>
                <a:gd name="T27" fmla="*/ 2147483647 h 194"/>
                <a:gd name="T28" fmla="*/ 2147483647 w 240"/>
                <a:gd name="T29" fmla="*/ 2147483647 h 194"/>
                <a:gd name="T30" fmla="*/ 2147483647 w 240"/>
                <a:gd name="T31" fmla="*/ 2147483647 h 194"/>
                <a:gd name="T32" fmla="*/ 2147483647 w 240"/>
                <a:gd name="T33" fmla="*/ 2147483647 h 194"/>
                <a:gd name="T34" fmla="*/ 2147483647 w 240"/>
                <a:gd name="T35" fmla="*/ 2147483647 h 194"/>
                <a:gd name="T36" fmla="*/ 2147483647 w 240"/>
                <a:gd name="T37" fmla="*/ 2147483647 h 194"/>
                <a:gd name="T38" fmla="*/ 2147483647 w 240"/>
                <a:gd name="T39" fmla="*/ 2147483647 h 194"/>
                <a:gd name="T40" fmla="*/ 2147483647 w 240"/>
                <a:gd name="T41" fmla="*/ 2147483647 h 194"/>
                <a:gd name="T42" fmla="*/ 2147483647 w 240"/>
                <a:gd name="T43" fmla="*/ 2147483647 h 194"/>
                <a:gd name="T44" fmla="*/ 2147483647 w 240"/>
                <a:gd name="T45" fmla="*/ 2147483647 h 194"/>
                <a:gd name="T46" fmla="*/ 2147483647 w 240"/>
                <a:gd name="T47" fmla="*/ 2147483647 h 194"/>
                <a:gd name="T48" fmla="*/ 2147483647 w 240"/>
                <a:gd name="T49" fmla="*/ 2147483647 h 194"/>
                <a:gd name="T50" fmla="*/ 2147483647 w 240"/>
                <a:gd name="T51" fmla="*/ 2147483647 h 194"/>
                <a:gd name="T52" fmla="*/ 0 w 240"/>
                <a:gd name="T53" fmla="*/ 2147483647 h 194"/>
                <a:gd name="T54" fmla="*/ 2147483647 w 240"/>
                <a:gd name="T55" fmla="*/ 2147483647 h 194"/>
                <a:gd name="T56" fmla="*/ 2147483647 w 240"/>
                <a:gd name="T57" fmla="*/ 2147483647 h 194"/>
                <a:gd name="T58" fmla="*/ 2147483647 w 240"/>
                <a:gd name="T59" fmla="*/ 2147483647 h 194"/>
                <a:gd name="T60" fmla="*/ 2147483647 w 240"/>
                <a:gd name="T61" fmla="*/ 2147483647 h 194"/>
                <a:gd name="T62" fmla="*/ 2147483647 w 240"/>
                <a:gd name="T63" fmla="*/ 2147483647 h 194"/>
                <a:gd name="T64" fmla="*/ 2147483647 w 240"/>
                <a:gd name="T65" fmla="*/ 2147483647 h 194"/>
                <a:gd name="T66" fmla="*/ 2147483647 w 240"/>
                <a:gd name="T67" fmla="*/ 2147483647 h 194"/>
                <a:gd name="T68" fmla="*/ 2147483647 w 240"/>
                <a:gd name="T69" fmla="*/ 2147483647 h 194"/>
                <a:gd name="T70" fmla="*/ 2147483647 w 240"/>
                <a:gd name="T71" fmla="*/ 2147483647 h 194"/>
                <a:gd name="T72" fmla="*/ 2147483647 w 240"/>
                <a:gd name="T73" fmla="*/ 2147483647 h 194"/>
                <a:gd name="T74" fmla="*/ 2147483647 w 240"/>
                <a:gd name="T75" fmla="*/ 2147483647 h 194"/>
                <a:gd name="T76" fmla="*/ 2147483647 w 240"/>
                <a:gd name="T77" fmla="*/ 2147483647 h 194"/>
                <a:gd name="T78" fmla="*/ 2147483647 w 240"/>
                <a:gd name="T79" fmla="*/ 2147483647 h 194"/>
                <a:gd name="T80" fmla="*/ 2147483647 w 240"/>
                <a:gd name="T81" fmla="*/ 2147483647 h 194"/>
                <a:gd name="T82" fmla="*/ 2147483647 w 240"/>
                <a:gd name="T83" fmla="*/ 2147483647 h 194"/>
                <a:gd name="T84" fmla="*/ 2147483647 w 240"/>
                <a:gd name="T85" fmla="*/ 2147483647 h 194"/>
                <a:gd name="T86" fmla="*/ 2147483647 w 240"/>
                <a:gd name="T87" fmla="*/ 2147483647 h 194"/>
                <a:gd name="T88" fmla="*/ 2147483647 w 240"/>
                <a:gd name="T89" fmla="*/ 2147483647 h 194"/>
                <a:gd name="T90" fmla="*/ 2147483647 w 240"/>
                <a:gd name="T91" fmla="*/ 2147483647 h 194"/>
                <a:gd name="T92" fmla="*/ 2147483647 w 240"/>
                <a:gd name="T93" fmla="*/ 2147483647 h 194"/>
                <a:gd name="T94" fmla="*/ 2147483647 w 240"/>
                <a:gd name="T95" fmla="*/ 2147483647 h 194"/>
                <a:gd name="T96" fmla="*/ 2147483647 w 240"/>
                <a:gd name="T97" fmla="*/ 2147483647 h 194"/>
                <a:gd name="T98" fmla="*/ 2147483647 w 240"/>
                <a:gd name="T99" fmla="*/ 2147483647 h 194"/>
                <a:gd name="T100" fmla="*/ 2147483647 w 240"/>
                <a:gd name="T101" fmla="*/ 2147483647 h 194"/>
                <a:gd name="T102" fmla="*/ 2147483647 w 240"/>
                <a:gd name="T103" fmla="*/ 2147483647 h 194"/>
                <a:gd name="T104" fmla="*/ 2147483647 w 240"/>
                <a:gd name="T105" fmla="*/ 2147483647 h 194"/>
                <a:gd name="T106" fmla="*/ 2147483647 w 240"/>
                <a:gd name="T107" fmla="*/ 2147483647 h 194"/>
                <a:gd name="T108" fmla="*/ 2147483647 w 240"/>
                <a:gd name="T109" fmla="*/ 2147483647 h 194"/>
                <a:gd name="T110" fmla="*/ 2147483647 w 240"/>
                <a:gd name="T111" fmla="*/ 2147483647 h 194"/>
                <a:gd name="T112" fmla="*/ 2147483647 w 240"/>
                <a:gd name="T113" fmla="*/ 2147483647 h 194"/>
                <a:gd name="T114" fmla="*/ 2147483647 w 240"/>
                <a:gd name="T115" fmla="*/ 2147483647 h 194"/>
                <a:gd name="T116" fmla="*/ 2147483647 w 240"/>
                <a:gd name="T117" fmla="*/ 2147483647 h 194"/>
                <a:gd name="T118" fmla="*/ 2147483647 w 240"/>
                <a:gd name="T119" fmla="*/ 2147483647 h 194"/>
                <a:gd name="T120" fmla="*/ 2147483647 w 240"/>
                <a:gd name="T121" fmla="*/ 2147483647 h 194"/>
                <a:gd name="T122" fmla="*/ 2147483647 w 240"/>
                <a:gd name="T123" fmla="*/ 2147483647 h 1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40"/>
                <a:gd name="T187" fmla="*/ 0 h 194"/>
                <a:gd name="T188" fmla="*/ 240 w 240"/>
                <a:gd name="T189" fmla="*/ 194 h 1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40" h="194">
                  <a:moveTo>
                    <a:pt x="42" y="125"/>
                  </a:moveTo>
                  <a:cubicBezTo>
                    <a:pt x="33" y="124"/>
                    <a:pt x="31" y="127"/>
                    <a:pt x="31" y="127"/>
                  </a:cubicBezTo>
                  <a:cubicBezTo>
                    <a:pt x="31" y="127"/>
                    <a:pt x="21" y="126"/>
                    <a:pt x="14" y="116"/>
                  </a:cubicBezTo>
                  <a:cubicBezTo>
                    <a:pt x="13" y="116"/>
                    <a:pt x="6" y="118"/>
                    <a:pt x="4" y="119"/>
                  </a:cubicBezTo>
                  <a:cubicBezTo>
                    <a:pt x="6" y="125"/>
                    <a:pt x="7" y="135"/>
                    <a:pt x="14" y="141"/>
                  </a:cubicBezTo>
                  <a:cubicBezTo>
                    <a:pt x="24" y="149"/>
                    <a:pt x="41" y="163"/>
                    <a:pt x="56" y="163"/>
                  </a:cubicBezTo>
                  <a:cubicBezTo>
                    <a:pt x="57" y="163"/>
                    <a:pt x="58" y="163"/>
                    <a:pt x="59" y="163"/>
                  </a:cubicBezTo>
                  <a:cubicBezTo>
                    <a:pt x="57" y="156"/>
                    <a:pt x="52" y="144"/>
                    <a:pt x="50" y="141"/>
                  </a:cubicBezTo>
                  <a:cubicBezTo>
                    <a:pt x="47" y="137"/>
                    <a:pt x="51" y="126"/>
                    <a:pt x="42" y="125"/>
                  </a:cubicBezTo>
                  <a:close/>
                  <a:moveTo>
                    <a:pt x="235" y="75"/>
                  </a:moveTo>
                  <a:cubicBezTo>
                    <a:pt x="231" y="67"/>
                    <a:pt x="215" y="74"/>
                    <a:pt x="205" y="74"/>
                  </a:cubicBezTo>
                  <a:cubicBezTo>
                    <a:pt x="195" y="74"/>
                    <a:pt x="193" y="56"/>
                    <a:pt x="193" y="56"/>
                  </a:cubicBezTo>
                  <a:cubicBezTo>
                    <a:pt x="176" y="38"/>
                    <a:pt x="176" y="38"/>
                    <a:pt x="176" y="38"/>
                  </a:cubicBezTo>
                  <a:cubicBezTo>
                    <a:pt x="177" y="29"/>
                    <a:pt x="177" y="29"/>
                    <a:pt x="177" y="29"/>
                  </a:cubicBezTo>
                  <a:cubicBezTo>
                    <a:pt x="145" y="2"/>
                    <a:pt x="145" y="2"/>
                    <a:pt x="145" y="2"/>
                  </a:cubicBezTo>
                  <a:cubicBezTo>
                    <a:pt x="145" y="2"/>
                    <a:pt x="144" y="13"/>
                    <a:pt x="143" y="20"/>
                  </a:cubicBezTo>
                  <a:cubicBezTo>
                    <a:pt x="142" y="27"/>
                    <a:pt x="126" y="24"/>
                    <a:pt x="126" y="24"/>
                  </a:cubicBezTo>
                  <a:cubicBezTo>
                    <a:pt x="126" y="24"/>
                    <a:pt x="132" y="36"/>
                    <a:pt x="116" y="38"/>
                  </a:cubicBezTo>
                  <a:cubicBezTo>
                    <a:pt x="100" y="40"/>
                    <a:pt x="91" y="18"/>
                    <a:pt x="78" y="9"/>
                  </a:cubicBezTo>
                  <a:cubicBezTo>
                    <a:pt x="65" y="0"/>
                    <a:pt x="49" y="2"/>
                    <a:pt x="43" y="7"/>
                  </a:cubicBezTo>
                  <a:cubicBezTo>
                    <a:pt x="37" y="12"/>
                    <a:pt x="52" y="23"/>
                    <a:pt x="52" y="23"/>
                  </a:cubicBezTo>
                  <a:cubicBezTo>
                    <a:pt x="52" y="23"/>
                    <a:pt x="73" y="34"/>
                    <a:pt x="71" y="44"/>
                  </a:cubicBezTo>
                  <a:cubicBezTo>
                    <a:pt x="69" y="54"/>
                    <a:pt x="57" y="37"/>
                    <a:pt x="54" y="37"/>
                  </a:cubicBezTo>
                  <a:cubicBezTo>
                    <a:pt x="51" y="37"/>
                    <a:pt x="40" y="40"/>
                    <a:pt x="40" y="40"/>
                  </a:cubicBezTo>
                  <a:cubicBezTo>
                    <a:pt x="26" y="30"/>
                    <a:pt x="26" y="30"/>
                    <a:pt x="26" y="30"/>
                  </a:cubicBezTo>
                  <a:cubicBezTo>
                    <a:pt x="26" y="30"/>
                    <a:pt x="28" y="23"/>
                    <a:pt x="15" y="22"/>
                  </a:cubicBezTo>
                  <a:cubicBezTo>
                    <a:pt x="5" y="21"/>
                    <a:pt x="1" y="29"/>
                    <a:pt x="0" y="33"/>
                  </a:cubicBezTo>
                  <a:cubicBezTo>
                    <a:pt x="3" y="35"/>
                    <a:pt x="7" y="37"/>
                    <a:pt x="7" y="37"/>
                  </a:cubicBezTo>
                  <a:cubicBezTo>
                    <a:pt x="6" y="46"/>
                    <a:pt x="6" y="46"/>
                    <a:pt x="6" y="46"/>
                  </a:cubicBezTo>
                  <a:cubicBezTo>
                    <a:pt x="6" y="46"/>
                    <a:pt x="25" y="47"/>
                    <a:pt x="25" y="54"/>
                  </a:cubicBezTo>
                  <a:cubicBezTo>
                    <a:pt x="25" y="61"/>
                    <a:pt x="19" y="69"/>
                    <a:pt x="19" y="69"/>
                  </a:cubicBezTo>
                  <a:cubicBezTo>
                    <a:pt x="19" y="69"/>
                    <a:pt x="50" y="82"/>
                    <a:pt x="49" y="91"/>
                  </a:cubicBezTo>
                  <a:cubicBezTo>
                    <a:pt x="48" y="100"/>
                    <a:pt x="28" y="100"/>
                    <a:pt x="28" y="100"/>
                  </a:cubicBezTo>
                  <a:cubicBezTo>
                    <a:pt x="46" y="108"/>
                    <a:pt x="46" y="108"/>
                    <a:pt x="46" y="108"/>
                  </a:cubicBezTo>
                  <a:cubicBezTo>
                    <a:pt x="56" y="122"/>
                    <a:pt x="56" y="122"/>
                    <a:pt x="56" y="122"/>
                  </a:cubicBezTo>
                  <a:cubicBezTo>
                    <a:pt x="76" y="124"/>
                    <a:pt x="76" y="124"/>
                    <a:pt x="76" y="124"/>
                  </a:cubicBezTo>
                  <a:cubicBezTo>
                    <a:pt x="74" y="134"/>
                    <a:pt x="74" y="134"/>
                    <a:pt x="74" y="134"/>
                  </a:cubicBezTo>
                  <a:cubicBezTo>
                    <a:pt x="78" y="141"/>
                    <a:pt x="78" y="141"/>
                    <a:pt x="78" y="141"/>
                  </a:cubicBezTo>
                  <a:cubicBezTo>
                    <a:pt x="78" y="141"/>
                    <a:pt x="80" y="154"/>
                    <a:pt x="81" y="162"/>
                  </a:cubicBezTo>
                  <a:cubicBezTo>
                    <a:pt x="82" y="162"/>
                    <a:pt x="82" y="162"/>
                    <a:pt x="83" y="162"/>
                  </a:cubicBezTo>
                  <a:cubicBezTo>
                    <a:pt x="86" y="161"/>
                    <a:pt x="94" y="150"/>
                    <a:pt x="97" y="146"/>
                  </a:cubicBezTo>
                  <a:cubicBezTo>
                    <a:pt x="100" y="142"/>
                    <a:pt x="136" y="115"/>
                    <a:pt x="142" y="115"/>
                  </a:cubicBezTo>
                  <a:cubicBezTo>
                    <a:pt x="148" y="115"/>
                    <a:pt x="155" y="127"/>
                    <a:pt x="157" y="133"/>
                  </a:cubicBezTo>
                  <a:cubicBezTo>
                    <a:pt x="159" y="139"/>
                    <a:pt x="150" y="139"/>
                    <a:pt x="150" y="144"/>
                  </a:cubicBezTo>
                  <a:cubicBezTo>
                    <a:pt x="150" y="149"/>
                    <a:pt x="159" y="151"/>
                    <a:pt x="159" y="157"/>
                  </a:cubicBezTo>
                  <a:cubicBezTo>
                    <a:pt x="159" y="163"/>
                    <a:pt x="149" y="159"/>
                    <a:pt x="149" y="164"/>
                  </a:cubicBezTo>
                  <a:cubicBezTo>
                    <a:pt x="149" y="169"/>
                    <a:pt x="162" y="177"/>
                    <a:pt x="168" y="180"/>
                  </a:cubicBezTo>
                  <a:cubicBezTo>
                    <a:pt x="174" y="183"/>
                    <a:pt x="177" y="189"/>
                    <a:pt x="177" y="189"/>
                  </a:cubicBezTo>
                  <a:cubicBezTo>
                    <a:pt x="187" y="191"/>
                    <a:pt x="187" y="191"/>
                    <a:pt x="187" y="191"/>
                  </a:cubicBezTo>
                  <a:cubicBezTo>
                    <a:pt x="187" y="191"/>
                    <a:pt x="187" y="192"/>
                    <a:pt x="188" y="194"/>
                  </a:cubicBezTo>
                  <a:cubicBezTo>
                    <a:pt x="190" y="187"/>
                    <a:pt x="192" y="178"/>
                    <a:pt x="191" y="174"/>
                  </a:cubicBezTo>
                  <a:cubicBezTo>
                    <a:pt x="189" y="168"/>
                    <a:pt x="179" y="165"/>
                    <a:pt x="179" y="165"/>
                  </a:cubicBezTo>
                  <a:cubicBezTo>
                    <a:pt x="190" y="161"/>
                    <a:pt x="190" y="161"/>
                    <a:pt x="190" y="161"/>
                  </a:cubicBezTo>
                  <a:cubicBezTo>
                    <a:pt x="190" y="142"/>
                    <a:pt x="190" y="142"/>
                    <a:pt x="190" y="142"/>
                  </a:cubicBezTo>
                  <a:cubicBezTo>
                    <a:pt x="190" y="142"/>
                    <a:pt x="202" y="155"/>
                    <a:pt x="208" y="147"/>
                  </a:cubicBezTo>
                  <a:cubicBezTo>
                    <a:pt x="214" y="139"/>
                    <a:pt x="198" y="129"/>
                    <a:pt x="198" y="129"/>
                  </a:cubicBezTo>
                  <a:cubicBezTo>
                    <a:pt x="201" y="116"/>
                    <a:pt x="201" y="116"/>
                    <a:pt x="201" y="116"/>
                  </a:cubicBezTo>
                  <a:cubicBezTo>
                    <a:pt x="200" y="93"/>
                    <a:pt x="200" y="93"/>
                    <a:pt x="200" y="93"/>
                  </a:cubicBezTo>
                  <a:cubicBezTo>
                    <a:pt x="210" y="95"/>
                    <a:pt x="210" y="95"/>
                    <a:pt x="210" y="95"/>
                  </a:cubicBezTo>
                  <a:cubicBezTo>
                    <a:pt x="218" y="86"/>
                    <a:pt x="218" y="86"/>
                    <a:pt x="218" y="86"/>
                  </a:cubicBezTo>
                  <a:cubicBezTo>
                    <a:pt x="240" y="88"/>
                    <a:pt x="240" y="88"/>
                    <a:pt x="240" y="88"/>
                  </a:cubicBezTo>
                  <a:cubicBezTo>
                    <a:pt x="240" y="88"/>
                    <a:pt x="239" y="83"/>
                    <a:pt x="235" y="75"/>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548" name="Freeform 171"/>
            <p:cNvSpPr>
              <a:spLocks/>
            </p:cNvSpPr>
            <p:nvPr/>
          </p:nvSpPr>
          <p:spPr bwMode="auto">
            <a:xfrm>
              <a:off x="4531519" y="2403872"/>
              <a:ext cx="315516" cy="161925"/>
            </a:xfrm>
            <a:custGeom>
              <a:avLst/>
              <a:gdLst>
                <a:gd name="T0" fmla="*/ 2147483647 w 750"/>
                <a:gd name="T1" fmla="*/ 2147483647 h 415"/>
                <a:gd name="T2" fmla="*/ 2147483647 w 750"/>
                <a:gd name="T3" fmla="*/ 2147483647 h 415"/>
                <a:gd name="T4" fmla="*/ 2147483647 w 750"/>
                <a:gd name="T5" fmla="*/ 2147483647 h 415"/>
                <a:gd name="T6" fmla="*/ 2147483647 w 750"/>
                <a:gd name="T7" fmla="*/ 2147483647 h 415"/>
                <a:gd name="T8" fmla="*/ 2147483647 w 750"/>
                <a:gd name="T9" fmla="*/ 2147483647 h 415"/>
                <a:gd name="T10" fmla="*/ 2147483647 w 750"/>
                <a:gd name="T11" fmla="*/ 2147483647 h 415"/>
                <a:gd name="T12" fmla="*/ 2147483647 w 750"/>
                <a:gd name="T13" fmla="*/ 2147483647 h 415"/>
                <a:gd name="T14" fmla="*/ 2147483647 w 750"/>
                <a:gd name="T15" fmla="*/ 2147483647 h 415"/>
                <a:gd name="T16" fmla="*/ 2147483647 w 750"/>
                <a:gd name="T17" fmla="*/ 2147483647 h 415"/>
                <a:gd name="T18" fmla="*/ 2147483647 w 750"/>
                <a:gd name="T19" fmla="*/ 2147483647 h 415"/>
                <a:gd name="T20" fmla="*/ 2147483647 w 750"/>
                <a:gd name="T21" fmla="*/ 2147483647 h 415"/>
                <a:gd name="T22" fmla="*/ 2147483647 w 750"/>
                <a:gd name="T23" fmla="*/ 2147483647 h 415"/>
                <a:gd name="T24" fmla="*/ 2147483647 w 750"/>
                <a:gd name="T25" fmla="*/ 2147483647 h 415"/>
                <a:gd name="T26" fmla="*/ 2147483647 w 750"/>
                <a:gd name="T27" fmla="*/ 2147483647 h 415"/>
                <a:gd name="T28" fmla="*/ 2147483647 w 750"/>
                <a:gd name="T29" fmla="*/ 2147483647 h 415"/>
                <a:gd name="T30" fmla="*/ 2147483647 w 750"/>
                <a:gd name="T31" fmla="*/ 2147483647 h 415"/>
                <a:gd name="T32" fmla="*/ 2147483647 w 750"/>
                <a:gd name="T33" fmla="*/ 2147483647 h 415"/>
                <a:gd name="T34" fmla="*/ 2147483647 w 750"/>
                <a:gd name="T35" fmla="*/ 2147483647 h 415"/>
                <a:gd name="T36" fmla="*/ 2147483647 w 750"/>
                <a:gd name="T37" fmla="*/ 2147483647 h 415"/>
                <a:gd name="T38" fmla="*/ 2147483647 w 750"/>
                <a:gd name="T39" fmla="*/ 2147483647 h 415"/>
                <a:gd name="T40" fmla="*/ 2147483647 w 750"/>
                <a:gd name="T41" fmla="*/ 2147483647 h 415"/>
                <a:gd name="T42" fmla="*/ 2147483647 w 750"/>
                <a:gd name="T43" fmla="*/ 2147483647 h 415"/>
                <a:gd name="T44" fmla="*/ 2147483647 w 750"/>
                <a:gd name="T45" fmla="*/ 2147483647 h 415"/>
                <a:gd name="T46" fmla="*/ 2147483647 w 750"/>
                <a:gd name="T47" fmla="*/ 2147483647 h 415"/>
                <a:gd name="T48" fmla="*/ 2147483647 w 750"/>
                <a:gd name="T49" fmla="*/ 2147483647 h 415"/>
                <a:gd name="T50" fmla="*/ 2147483647 w 750"/>
                <a:gd name="T51" fmla="*/ 2147483647 h 415"/>
                <a:gd name="T52" fmla="*/ 2147483647 w 750"/>
                <a:gd name="T53" fmla="*/ 2147483647 h 415"/>
                <a:gd name="T54" fmla="*/ 2147483647 w 750"/>
                <a:gd name="T55" fmla="*/ 2147483647 h 415"/>
                <a:gd name="T56" fmla="*/ 2147483647 w 750"/>
                <a:gd name="T57" fmla="*/ 2147483647 h 415"/>
                <a:gd name="T58" fmla="*/ 2147483647 w 750"/>
                <a:gd name="T59" fmla="*/ 2147483647 h 415"/>
                <a:gd name="T60" fmla="*/ 2147483647 w 750"/>
                <a:gd name="T61" fmla="*/ 2147483647 h 415"/>
                <a:gd name="T62" fmla="*/ 2147483647 w 750"/>
                <a:gd name="T63" fmla="*/ 2147483647 h 415"/>
                <a:gd name="T64" fmla="*/ 2147483647 w 750"/>
                <a:gd name="T65" fmla="*/ 2147483647 h 415"/>
                <a:gd name="T66" fmla="*/ 2147483647 w 750"/>
                <a:gd name="T67" fmla="*/ 2147483647 h 415"/>
                <a:gd name="T68" fmla="*/ 2147483647 w 750"/>
                <a:gd name="T69" fmla="*/ 2147483647 h 415"/>
                <a:gd name="T70" fmla="*/ 2147483647 w 750"/>
                <a:gd name="T71" fmla="*/ 2147483647 h 415"/>
                <a:gd name="T72" fmla="*/ 2147483647 w 750"/>
                <a:gd name="T73" fmla="*/ 2147483647 h 415"/>
                <a:gd name="T74" fmla="*/ 2147483647 w 750"/>
                <a:gd name="T75" fmla="*/ 2147483647 h 415"/>
                <a:gd name="T76" fmla="*/ 2147483647 w 750"/>
                <a:gd name="T77" fmla="*/ 2147483647 h 415"/>
                <a:gd name="T78" fmla="*/ 2147483647 w 750"/>
                <a:gd name="T79" fmla="*/ 2147483647 h 415"/>
                <a:gd name="T80" fmla="*/ 2147483647 w 750"/>
                <a:gd name="T81" fmla="*/ 2147483647 h 415"/>
                <a:gd name="T82" fmla="*/ 2147483647 w 750"/>
                <a:gd name="T83" fmla="*/ 2147483647 h 415"/>
                <a:gd name="T84" fmla="*/ 2147483647 w 750"/>
                <a:gd name="T85" fmla="*/ 2147483647 h 415"/>
                <a:gd name="T86" fmla="*/ 2147483647 w 750"/>
                <a:gd name="T87" fmla="*/ 2147483647 h 415"/>
                <a:gd name="T88" fmla="*/ 2147483647 w 750"/>
                <a:gd name="T89" fmla="*/ 2147483647 h 415"/>
                <a:gd name="T90" fmla="*/ 2147483647 w 750"/>
                <a:gd name="T91" fmla="*/ 2147483647 h 415"/>
                <a:gd name="T92" fmla="*/ 2147483647 w 750"/>
                <a:gd name="T93" fmla="*/ 2147483647 h 415"/>
                <a:gd name="T94" fmla="*/ 2147483647 w 750"/>
                <a:gd name="T95" fmla="*/ 2147483647 h 415"/>
                <a:gd name="T96" fmla="*/ 2147483647 w 750"/>
                <a:gd name="T97" fmla="*/ 2147483647 h 415"/>
                <a:gd name="T98" fmla="*/ 2147483647 w 750"/>
                <a:gd name="T99" fmla="*/ 2147483647 h 415"/>
                <a:gd name="T100" fmla="*/ 2147483647 w 750"/>
                <a:gd name="T101" fmla="*/ 2147483647 h 415"/>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750"/>
                <a:gd name="T154" fmla="*/ 0 h 415"/>
                <a:gd name="T155" fmla="*/ 750 w 750"/>
                <a:gd name="T156" fmla="*/ 415 h 415"/>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750" h="415">
                  <a:moveTo>
                    <a:pt x="16" y="215"/>
                  </a:moveTo>
                  <a:cubicBezTo>
                    <a:pt x="22" y="216"/>
                    <a:pt x="38" y="223"/>
                    <a:pt x="38" y="223"/>
                  </a:cubicBezTo>
                  <a:cubicBezTo>
                    <a:pt x="38" y="223"/>
                    <a:pt x="47" y="223"/>
                    <a:pt x="51" y="223"/>
                  </a:cubicBezTo>
                  <a:cubicBezTo>
                    <a:pt x="55" y="223"/>
                    <a:pt x="57" y="230"/>
                    <a:pt x="57" y="230"/>
                  </a:cubicBezTo>
                  <a:cubicBezTo>
                    <a:pt x="73" y="227"/>
                    <a:pt x="73" y="227"/>
                    <a:pt x="73" y="227"/>
                  </a:cubicBezTo>
                  <a:cubicBezTo>
                    <a:pt x="79" y="232"/>
                    <a:pt x="79" y="232"/>
                    <a:pt x="79" y="232"/>
                  </a:cubicBezTo>
                  <a:cubicBezTo>
                    <a:pt x="79" y="232"/>
                    <a:pt x="94" y="224"/>
                    <a:pt x="100" y="225"/>
                  </a:cubicBezTo>
                  <a:cubicBezTo>
                    <a:pt x="106" y="226"/>
                    <a:pt x="112" y="245"/>
                    <a:pt x="122" y="242"/>
                  </a:cubicBezTo>
                  <a:cubicBezTo>
                    <a:pt x="132" y="239"/>
                    <a:pt x="132" y="230"/>
                    <a:pt x="132" y="230"/>
                  </a:cubicBezTo>
                  <a:cubicBezTo>
                    <a:pt x="149" y="233"/>
                    <a:pt x="149" y="233"/>
                    <a:pt x="149" y="233"/>
                  </a:cubicBezTo>
                  <a:cubicBezTo>
                    <a:pt x="153" y="226"/>
                    <a:pt x="153" y="226"/>
                    <a:pt x="153" y="226"/>
                  </a:cubicBezTo>
                  <a:cubicBezTo>
                    <a:pt x="153" y="226"/>
                    <a:pt x="156" y="227"/>
                    <a:pt x="166" y="227"/>
                  </a:cubicBezTo>
                  <a:cubicBezTo>
                    <a:pt x="176" y="227"/>
                    <a:pt x="174" y="209"/>
                    <a:pt x="191" y="212"/>
                  </a:cubicBezTo>
                  <a:cubicBezTo>
                    <a:pt x="193" y="204"/>
                    <a:pt x="193" y="204"/>
                    <a:pt x="193" y="204"/>
                  </a:cubicBezTo>
                  <a:cubicBezTo>
                    <a:pt x="193" y="204"/>
                    <a:pt x="203" y="210"/>
                    <a:pt x="209" y="209"/>
                  </a:cubicBezTo>
                  <a:cubicBezTo>
                    <a:pt x="215" y="208"/>
                    <a:pt x="215" y="203"/>
                    <a:pt x="224" y="202"/>
                  </a:cubicBezTo>
                  <a:cubicBezTo>
                    <a:pt x="233" y="201"/>
                    <a:pt x="239" y="210"/>
                    <a:pt x="239" y="210"/>
                  </a:cubicBezTo>
                  <a:cubicBezTo>
                    <a:pt x="243" y="208"/>
                    <a:pt x="243" y="208"/>
                    <a:pt x="243" y="208"/>
                  </a:cubicBezTo>
                  <a:cubicBezTo>
                    <a:pt x="243" y="208"/>
                    <a:pt x="239" y="213"/>
                    <a:pt x="248" y="213"/>
                  </a:cubicBezTo>
                  <a:cubicBezTo>
                    <a:pt x="257" y="213"/>
                    <a:pt x="264" y="210"/>
                    <a:pt x="269" y="214"/>
                  </a:cubicBezTo>
                  <a:cubicBezTo>
                    <a:pt x="274" y="218"/>
                    <a:pt x="274" y="225"/>
                    <a:pt x="274" y="225"/>
                  </a:cubicBezTo>
                  <a:cubicBezTo>
                    <a:pt x="274" y="225"/>
                    <a:pt x="283" y="219"/>
                    <a:pt x="294" y="227"/>
                  </a:cubicBezTo>
                  <a:cubicBezTo>
                    <a:pt x="305" y="235"/>
                    <a:pt x="296" y="244"/>
                    <a:pt x="296" y="244"/>
                  </a:cubicBezTo>
                  <a:cubicBezTo>
                    <a:pt x="296" y="244"/>
                    <a:pt x="293" y="259"/>
                    <a:pt x="296" y="259"/>
                  </a:cubicBezTo>
                  <a:cubicBezTo>
                    <a:pt x="299" y="259"/>
                    <a:pt x="308" y="257"/>
                    <a:pt x="308" y="257"/>
                  </a:cubicBezTo>
                  <a:cubicBezTo>
                    <a:pt x="313" y="262"/>
                    <a:pt x="313" y="262"/>
                    <a:pt x="313" y="262"/>
                  </a:cubicBezTo>
                  <a:cubicBezTo>
                    <a:pt x="313" y="262"/>
                    <a:pt x="304" y="276"/>
                    <a:pt x="311" y="278"/>
                  </a:cubicBezTo>
                  <a:cubicBezTo>
                    <a:pt x="318" y="280"/>
                    <a:pt x="331" y="277"/>
                    <a:pt x="332" y="284"/>
                  </a:cubicBezTo>
                  <a:cubicBezTo>
                    <a:pt x="333" y="291"/>
                    <a:pt x="334" y="305"/>
                    <a:pt x="334" y="305"/>
                  </a:cubicBezTo>
                  <a:cubicBezTo>
                    <a:pt x="334" y="305"/>
                    <a:pt x="324" y="309"/>
                    <a:pt x="317" y="310"/>
                  </a:cubicBezTo>
                  <a:cubicBezTo>
                    <a:pt x="310" y="311"/>
                    <a:pt x="304" y="303"/>
                    <a:pt x="304" y="303"/>
                  </a:cubicBezTo>
                  <a:cubicBezTo>
                    <a:pt x="304" y="303"/>
                    <a:pt x="287" y="303"/>
                    <a:pt x="288" y="307"/>
                  </a:cubicBezTo>
                  <a:cubicBezTo>
                    <a:pt x="289" y="311"/>
                    <a:pt x="304" y="321"/>
                    <a:pt x="304" y="321"/>
                  </a:cubicBezTo>
                  <a:cubicBezTo>
                    <a:pt x="295" y="330"/>
                    <a:pt x="295" y="330"/>
                    <a:pt x="295" y="330"/>
                  </a:cubicBezTo>
                  <a:cubicBezTo>
                    <a:pt x="295" y="330"/>
                    <a:pt x="279" y="338"/>
                    <a:pt x="279" y="342"/>
                  </a:cubicBezTo>
                  <a:cubicBezTo>
                    <a:pt x="279" y="346"/>
                    <a:pt x="283" y="356"/>
                    <a:pt x="283" y="356"/>
                  </a:cubicBezTo>
                  <a:cubicBezTo>
                    <a:pt x="266" y="359"/>
                    <a:pt x="266" y="359"/>
                    <a:pt x="266" y="359"/>
                  </a:cubicBezTo>
                  <a:cubicBezTo>
                    <a:pt x="263" y="353"/>
                    <a:pt x="264" y="348"/>
                    <a:pt x="264" y="345"/>
                  </a:cubicBezTo>
                  <a:cubicBezTo>
                    <a:pt x="263" y="350"/>
                    <a:pt x="263" y="367"/>
                    <a:pt x="281" y="370"/>
                  </a:cubicBezTo>
                  <a:cubicBezTo>
                    <a:pt x="302" y="373"/>
                    <a:pt x="298" y="359"/>
                    <a:pt x="310" y="360"/>
                  </a:cubicBezTo>
                  <a:cubicBezTo>
                    <a:pt x="319" y="361"/>
                    <a:pt x="323" y="357"/>
                    <a:pt x="324" y="355"/>
                  </a:cubicBezTo>
                  <a:cubicBezTo>
                    <a:pt x="324" y="353"/>
                    <a:pt x="323" y="353"/>
                    <a:pt x="323" y="353"/>
                  </a:cubicBezTo>
                  <a:cubicBezTo>
                    <a:pt x="323" y="353"/>
                    <a:pt x="340" y="346"/>
                    <a:pt x="348" y="340"/>
                  </a:cubicBezTo>
                  <a:cubicBezTo>
                    <a:pt x="357" y="334"/>
                    <a:pt x="370" y="310"/>
                    <a:pt x="370" y="310"/>
                  </a:cubicBezTo>
                  <a:cubicBezTo>
                    <a:pt x="391" y="301"/>
                    <a:pt x="391" y="301"/>
                    <a:pt x="391" y="301"/>
                  </a:cubicBezTo>
                  <a:cubicBezTo>
                    <a:pt x="400" y="290"/>
                    <a:pt x="400" y="290"/>
                    <a:pt x="400" y="290"/>
                  </a:cubicBezTo>
                  <a:cubicBezTo>
                    <a:pt x="411" y="295"/>
                    <a:pt x="411" y="295"/>
                    <a:pt x="411" y="295"/>
                  </a:cubicBezTo>
                  <a:cubicBezTo>
                    <a:pt x="411" y="295"/>
                    <a:pt x="433" y="299"/>
                    <a:pt x="436" y="299"/>
                  </a:cubicBezTo>
                  <a:cubicBezTo>
                    <a:pt x="439" y="299"/>
                    <a:pt x="447" y="293"/>
                    <a:pt x="447" y="293"/>
                  </a:cubicBezTo>
                  <a:cubicBezTo>
                    <a:pt x="435" y="309"/>
                    <a:pt x="435" y="309"/>
                    <a:pt x="435" y="309"/>
                  </a:cubicBezTo>
                  <a:cubicBezTo>
                    <a:pt x="435" y="309"/>
                    <a:pt x="417" y="303"/>
                    <a:pt x="420" y="310"/>
                  </a:cubicBezTo>
                  <a:cubicBezTo>
                    <a:pt x="423" y="317"/>
                    <a:pt x="443" y="322"/>
                    <a:pt x="443" y="322"/>
                  </a:cubicBezTo>
                  <a:cubicBezTo>
                    <a:pt x="475" y="323"/>
                    <a:pt x="475" y="323"/>
                    <a:pt x="475" y="323"/>
                  </a:cubicBezTo>
                  <a:cubicBezTo>
                    <a:pt x="488" y="324"/>
                    <a:pt x="488" y="324"/>
                    <a:pt x="488" y="324"/>
                  </a:cubicBezTo>
                  <a:cubicBezTo>
                    <a:pt x="495" y="335"/>
                    <a:pt x="495" y="335"/>
                    <a:pt x="495" y="335"/>
                  </a:cubicBezTo>
                  <a:cubicBezTo>
                    <a:pt x="495" y="335"/>
                    <a:pt x="449" y="361"/>
                    <a:pt x="452" y="364"/>
                  </a:cubicBezTo>
                  <a:cubicBezTo>
                    <a:pt x="455" y="367"/>
                    <a:pt x="497" y="368"/>
                    <a:pt x="499" y="381"/>
                  </a:cubicBezTo>
                  <a:cubicBezTo>
                    <a:pt x="501" y="395"/>
                    <a:pt x="489" y="409"/>
                    <a:pt x="494" y="411"/>
                  </a:cubicBezTo>
                  <a:cubicBezTo>
                    <a:pt x="500" y="413"/>
                    <a:pt x="521" y="415"/>
                    <a:pt x="521" y="415"/>
                  </a:cubicBezTo>
                  <a:cubicBezTo>
                    <a:pt x="521" y="415"/>
                    <a:pt x="535" y="396"/>
                    <a:pt x="542" y="396"/>
                  </a:cubicBezTo>
                  <a:cubicBezTo>
                    <a:pt x="550" y="396"/>
                    <a:pt x="553" y="402"/>
                    <a:pt x="563" y="396"/>
                  </a:cubicBezTo>
                  <a:cubicBezTo>
                    <a:pt x="573" y="390"/>
                    <a:pt x="571" y="378"/>
                    <a:pt x="578" y="377"/>
                  </a:cubicBezTo>
                  <a:cubicBezTo>
                    <a:pt x="585" y="376"/>
                    <a:pt x="591" y="385"/>
                    <a:pt x="591" y="385"/>
                  </a:cubicBezTo>
                  <a:cubicBezTo>
                    <a:pt x="614" y="381"/>
                    <a:pt x="614" y="381"/>
                    <a:pt x="614" y="381"/>
                  </a:cubicBezTo>
                  <a:cubicBezTo>
                    <a:pt x="616" y="370"/>
                    <a:pt x="616" y="370"/>
                    <a:pt x="616" y="370"/>
                  </a:cubicBezTo>
                  <a:cubicBezTo>
                    <a:pt x="622" y="361"/>
                    <a:pt x="622" y="361"/>
                    <a:pt x="622" y="361"/>
                  </a:cubicBezTo>
                  <a:cubicBezTo>
                    <a:pt x="622" y="361"/>
                    <a:pt x="608" y="355"/>
                    <a:pt x="602" y="361"/>
                  </a:cubicBezTo>
                  <a:cubicBezTo>
                    <a:pt x="596" y="367"/>
                    <a:pt x="572" y="368"/>
                    <a:pt x="572" y="368"/>
                  </a:cubicBezTo>
                  <a:cubicBezTo>
                    <a:pt x="572" y="368"/>
                    <a:pt x="554" y="362"/>
                    <a:pt x="553" y="352"/>
                  </a:cubicBezTo>
                  <a:cubicBezTo>
                    <a:pt x="552" y="342"/>
                    <a:pt x="540" y="343"/>
                    <a:pt x="540" y="343"/>
                  </a:cubicBezTo>
                  <a:cubicBezTo>
                    <a:pt x="528" y="330"/>
                    <a:pt x="528" y="330"/>
                    <a:pt x="528" y="330"/>
                  </a:cubicBezTo>
                  <a:cubicBezTo>
                    <a:pt x="503" y="328"/>
                    <a:pt x="503" y="328"/>
                    <a:pt x="503" y="328"/>
                  </a:cubicBezTo>
                  <a:cubicBezTo>
                    <a:pt x="496" y="320"/>
                    <a:pt x="496" y="320"/>
                    <a:pt x="496" y="320"/>
                  </a:cubicBezTo>
                  <a:cubicBezTo>
                    <a:pt x="512" y="319"/>
                    <a:pt x="512" y="319"/>
                    <a:pt x="512" y="319"/>
                  </a:cubicBezTo>
                  <a:cubicBezTo>
                    <a:pt x="512" y="319"/>
                    <a:pt x="531" y="323"/>
                    <a:pt x="537" y="322"/>
                  </a:cubicBezTo>
                  <a:cubicBezTo>
                    <a:pt x="544" y="320"/>
                    <a:pt x="559" y="308"/>
                    <a:pt x="559" y="308"/>
                  </a:cubicBezTo>
                  <a:cubicBezTo>
                    <a:pt x="565" y="313"/>
                    <a:pt x="565" y="313"/>
                    <a:pt x="565" y="313"/>
                  </a:cubicBezTo>
                  <a:cubicBezTo>
                    <a:pt x="565" y="313"/>
                    <a:pt x="579" y="300"/>
                    <a:pt x="588" y="297"/>
                  </a:cubicBezTo>
                  <a:cubicBezTo>
                    <a:pt x="598" y="294"/>
                    <a:pt x="624" y="293"/>
                    <a:pt x="624" y="293"/>
                  </a:cubicBezTo>
                  <a:cubicBezTo>
                    <a:pt x="652" y="271"/>
                    <a:pt x="652" y="271"/>
                    <a:pt x="652" y="271"/>
                  </a:cubicBezTo>
                  <a:cubicBezTo>
                    <a:pt x="652" y="271"/>
                    <a:pt x="667" y="278"/>
                    <a:pt x="679" y="273"/>
                  </a:cubicBezTo>
                  <a:cubicBezTo>
                    <a:pt x="676" y="248"/>
                    <a:pt x="676" y="248"/>
                    <a:pt x="676" y="248"/>
                  </a:cubicBezTo>
                  <a:cubicBezTo>
                    <a:pt x="676" y="248"/>
                    <a:pt x="689" y="248"/>
                    <a:pt x="692" y="244"/>
                  </a:cubicBezTo>
                  <a:cubicBezTo>
                    <a:pt x="695" y="240"/>
                    <a:pt x="703" y="231"/>
                    <a:pt x="703" y="231"/>
                  </a:cubicBezTo>
                  <a:cubicBezTo>
                    <a:pt x="703" y="231"/>
                    <a:pt x="726" y="233"/>
                    <a:pt x="738" y="229"/>
                  </a:cubicBezTo>
                  <a:cubicBezTo>
                    <a:pt x="750" y="225"/>
                    <a:pt x="742" y="212"/>
                    <a:pt x="741" y="206"/>
                  </a:cubicBezTo>
                  <a:cubicBezTo>
                    <a:pt x="740" y="200"/>
                    <a:pt x="728" y="192"/>
                    <a:pt x="727" y="189"/>
                  </a:cubicBezTo>
                  <a:cubicBezTo>
                    <a:pt x="726" y="186"/>
                    <a:pt x="743" y="188"/>
                    <a:pt x="744" y="182"/>
                  </a:cubicBezTo>
                  <a:cubicBezTo>
                    <a:pt x="745" y="176"/>
                    <a:pt x="728" y="173"/>
                    <a:pt x="728" y="173"/>
                  </a:cubicBezTo>
                  <a:cubicBezTo>
                    <a:pt x="742" y="166"/>
                    <a:pt x="742" y="166"/>
                    <a:pt x="742" y="166"/>
                  </a:cubicBezTo>
                  <a:cubicBezTo>
                    <a:pt x="742" y="166"/>
                    <a:pt x="741" y="159"/>
                    <a:pt x="740" y="149"/>
                  </a:cubicBezTo>
                  <a:cubicBezTo>
                    <a:pt x="739" y="139"/>
                    <a:pt x="722" y="145"/>
                    <a:pt x="722" y="145"/>
                  </a:cubicBezTo>
                  <a:cubicBezTo>
                    <a:pt x="709" y="136"/>
                    <a:pt x="709" y="136"/>
                    <a:pt x="709" y="136"/>
                  </a:cubicBezTo>
                  <a:cubicBezTo>
                    <a:pt x="709" y="136"/>
                    <a:pt x="707" y="130"/>
                    <a:pt x="700" y="128"/>
                  </a:cubicBezTo>
                  <a:cubicBezTo>
                    <a:pt x="693" y="126"/>
                    <a:pt x="679" y="128"/>
                    <a:pt x="679" y="128"/>
                  </a:cubicBezTo>
                  <a:cubicBezTo>
                    <a:pt x="679" y="128"/>
                    <a:pt x="666" y="119"/>
                    <a:pt x="662" y="119"/>
                  </a:cubicBezTo>
                  <a:cubicBezTo>
                    <a:pt x="658" y="119"/>
                    <a:pt x="646" y="125"/>
                    <a:pt x="646" y="125"/>
                  </a:cubicBezTo>
                  <a:cubicBezTo>
                    <a:pt x="646" y="125"/>
                    <a:pt x="643" y="120"/>
                    <a:pt x="637" y="116"/>
                  </a:cubicBezTo>
                  <a:cubicBezTo>
                    <a:pt x="631" y="112"/>
                    <a:pt x="629" y="101"/>
                    <a:pt x="620" y="100"/>
                  </a:cubicBezTo>
                  <a:cubicBezTo>
                    <a:pt x="611" y="99"/>
                    <a:pt x="615" y="109"/>
                    <a:pt x="615" y="109"/>
                  </a:cubicBezTo>
                  <a:cubicBezTo>
                    <a:pt x="615" y="109"/>
                    <a:pt x="606" y="103"/>
                    <a:pt x="595" y="104"/>
                  </a:cubicBezTo>
                  <a:cubicBezTo>
                    <a:pt x="584" y="105"/>
                    <a:pt x="586" y="110"/>
                    <a:pt x="578" y="106"/>
                  </a:cubicBezTo>
                  <a:cubicBezTo>
                    <a:pt x="570" y="102"/>
                    <a:pt x="562" y="98"/>
                    <a:pt x="562" y="98"/>
                  </a:cubicBezTo>
                  <a:cubicBezTo>
                    <a:pt x="544" y="102"/>
                    <a:pt x="544" y="102"/>
                    <a:pt x="544" y="102"/>
                  </a:cubicBezTo>
                  <a:cubicBezTo>
                    <a:pt x="540" y="99"/>
                    <a:pt x="540" y="99"/>
                    <a:pt x="540" y="99"/>
                  </a:cubicBezTo>
                  <a:cubicBezTo>
                    <a:pt x="533" y="70"/>
                    <a:pt x="533" y="70"/>
                    <a:pt x="533" y="70"/>
                  </a:cubicBezTo>
                  <a:cubicBezTo>
                    <a:pt x="505" y="58"/>
                    <a:pt x="505" y="58"/>
                    <a:pt x="505" y="58"/>
                  </a:cubicBezTo>
                  <a:cubicBezTo>
                    <a:pt x="482" y="56"/>
                    <a:pt x="482" y="56"/>
                    <a:pt x="482" y="56"/>
                  </a:cubicBezTo>
                  <a:cubicBezTo>
                    <a:pt x="481" y="45"/>
                    <a:pt x="481" y="45"/>
                    <a:pt x="481" y="45"/>
                  </a:cubicBezTo>
                  <a:cubicBezTo>
                    <a:pt x="476" y="33"/>
                    <a:pt x="476" y="33"/>
                    <a:pt x="476" y="33"/>
                  </a:cubicBezTo>
                  <a:cubicBezTo>
                    <a:pt x="476" y="33"/>
                    <a:pt x="484" y="32"/>
                    <a:pt x="486" y="26"/>
                  </a:cubicBezTo>
                  <a:cubicBezTo>
                    <a:pt x="488" y="20"/>
                    <a:pt x="467" y="14"/>
                    <a:pt x="467" y="14"/>
                  </a:cubicBezTo>
                  <a:cubicBezTo>
                    <a:pt x="461" y="0"/>
                    <a:pt x="461" y="0"/>
                    <a:pt x="461" y="0"/>
                  </a:cubicBezTo>
                  <a:cubicBezTo>
                    <a:pt x="431" y="1"/>
                    <a:pt x="431" y="1"/>
                    <a:pt x="431" y="1"/>
                  </a:cubicBezTo>
                  <a:cubicBezTo>
                    <a:pt x="420" y="6"/>
                    <a:pt x="420" y="6"/>
                    <a:pt x="420" y="6"/>
                  </a:cubicBezTo>
                  <a:cubicBezTo>
                    <a:pt x="402" y="3"/>
                    <a:pt x="402" y="3"/>
                    <a:pt x="402" y="3"/>
                  </a:cubicBezTo>
                  <a:cubicBezTo>
                    <a:pt x="402" y="3"/>
                    <a:pt x="406" y="12"/>
                    <a:pt x="398" y="16"/>
                  </a:cubicBezTo>
                  <a:cubicBezTo>
                    <a:pt x="390" y="20"/>
                    <a:pt x="356" y="12"/>
                    <a:pt x="349" y="12"/>
                  </a:cubicBezTo>
                  <a:cubicBezTo>
                    <a:pt x="342" y="12"/>
                    <a:pt x="326" y="37"/>
                    <a:pt x="326" y="37"/>
                  </a:cubicBezTo>
                  <a:cubicBezTo>
                    <a:pt x="326" y="37"/>
                    <a:pt x="336" y="50"/>
                    <a:pt x="327" y="53"/>
                  </a:cubicBezTo>
                  <a:cubicBezTo>
                    <a:pt x="318" y="56"/>
                    <a:pt x="304" y="47"/>
                    <a:pt x="304" y="47"/>
                  </a:cubicBezTo>
                  <a:cubicBezTo>
                    <a:pt x="304" y="47"/>
                    <a:pt x="293" y="50"/>
                    <a:pt x="285" y="51"/>
                  </a:cubicBezTo>
                  <a:cubicBezTo>
                    <a:pt x="277" y="52"/>
                    <a:pt x="285" y="40"/>
                    <a:pt x="273" y="39"/>
                  </a:cubicBezTo>
                  <a:cubicBezTo>
                    <a:pt x="261" y="38"/>
                    <a:pt x="262" y="48"/>
                    <a:pt x="262" y="48"/>
                  </a:cubicBezTo>
                  <a:cubicBezTo>
                    <a:pt x="252" y="40"/>
                    <a:pt x="252" y="40"/>
                    <a:pt x="252" y="40"/>
                  </a:cubicBezTo>
                  <a:cubicBezTo>
                    <a:pt x="247" y="46"/>
                    <a:pt x="247" y="46"/>
                    <a:pt x="247" y="46"/>
                  </a:cubicBezTo>
                  <a:cubicBezTo>
                    <a:pt x="241" y="41"/>
                    <a:pt x="241" y="41"/>
                    <a:pt x="241" y="41"/>
                  </a:cubicBezTo>
                  <a:cubicBezTo>
                    <a:pt x="231" y="43"/>
                    <a:pt x="231" y="43"/>
                    <a:pt x="231" y="43"/>
                  </a:cubicBezTo>
                  <a:cubicBezTo>
                    <a:pt x="224" y="38"/>
                    <a:pt x="224" y="38"/>
                    <a:pt x="224" y="38"/>
                  </a:cubicBezTo>
                  <a:cubicBezTo>
                    <a:pt x="219" y="45"/>
                    <a:pt x="219" y="45"/>
                    <a:pt x="219" y="45"/>
                  </a:cubicBezTo>
                  <a:cubicBezTo>
                    <a:pt x="207" y="37"/>
                    <a:pt x="207" y="37"/>
                    <a:pt x="207" y="37"/>
                  </a:cubicBezTo>
                  <a:cubicBezTo>
                    <a:pt x="202" y="40"/>
                    <a:pt x="202" y="40"/>
                    <a:pt x="202" y="40"/>
                  </a:cubicBezTo>
                  <a:cubicBezTo>
                    <a:pt x="191" y="31"/>
                    <a:pt x="191" y="31"/>
                    <a:pt x="191" y="31"/>
                  </a:cubicBezTo>
                  <a:cubicBezTo>
                    <a:pt x="172" y="28"/>
                    <a:pt x="172" y="28"/>
                    <a:pt x="172" y="28"/>
                  </a:cubicBezTo>
                  <a:cubicBezTo>
                    <a:pt x="172" y="28"/>
                    <a:pt x="167" y="28"/>
                    <a:pt x="157" y="28"/>
                  </a:cubicBezTo>
                  <a:cubicBezTo>
                    <a:pt x="147" y="28"/>
                    <a:pt x="147" y="20"/>
                    <a:pt x="147" y="20"/>
                  </a:cubicBezTo>
                  <a:cubicBezTo>
                    <a:pt x="147" y="20"/>
                    <a:pt x="120" y="19"/>
                    <a:pt x="117" y="20"/>
                  </a:cubicBezTo>
                  <a:cubicBezTo>
                    <a:pt x="114" y="21"/>
                    <a:pt x="103" y="27"/>
                    <a:pt x="103" y="27"/>
                  </a:cubicBezTo>
                  <a:cubicBezTo>
                    <a:pt x="77" y="27"/>
                    <a:pt x="77" y="27"/>
                    <a:pt x="77" y="27"/>
                  </a:cubicBezTo>
                  <a:cubicBezTo>
                    <a:pt x="77" y="27"/>
                    <a:pt x="76" y="37"/>
                    <a:pt x="68" y="42"/>
                  </a:cubicBezTo>
                  <a:cubicBezTo>
                    <a:pt x="60" y="47"/>
                    <a:pt x="47" y="40"/>
                    <a:pt x="47" y="40"/>
                  </a:cubicBezTo>
                  <a:cubicBezTo>
                    <a:pt x="49" y="53"/>
                    <a:pt x="49" y="53"/>
                    <a:pt x="49" y="53"/>
                  </a:cubicBezTo>
                  <a:cubicBezTo>
                    <a:pt x="49" y="53"/>
                    <a:pt x="57" y="55"/>
                    <a:pt x="60" y="64"/>
                  </a:cubicBezTo>
                  <a:cubicBezTo>
                    <a:pt x="63" y="73"/>
                    <a:pt x="75" y="76"/>
                    <a:pt x="75" y="76"/>
                  </a:cubicBezTo>
                  <a:cubicBezTo>
                    <a:pt x="68" y="84"/>
                    <a:pt x="68" y="84"/>
                    <a:pt x="68" y="84"/>
                  </a:cubicBezTo>
                  <a:cubicBezTo>
                    <a:pt x="68" y="84"/>
                    <a:pt x="74" y="92"/>
                    <a:pt x="76" y="97"/>
                  </a:cubicBezTo>
                  <a:cubicBezTo>
                    <a:pt x="78" y="102"/>
                    <a:pt x="58" y="103"/>
                    <a:pt x="58" y="103"/>
                  </a:cubicBezTo>
                  <a:cubicBezTo>
                    <a:pt x="23" y="138"/>
                    <a:pt x="23" y="138"/>
                    <a:pt x="23" y="138"/>
                  </a:cubicBezTo>
                  <a:cubicBezTo>
                    <a:pt x="23" y="138"/>
                    <a:pt x="23" y="148"/>
                    <a:pt x="22" y="158"/>
                  </a:cubicBezTo>
                  <a:cubicBezTo>
                    <a:pt x="21" y="168"/>
                    <a:pt x="30" y="174"/>
                    <a:pt x="30" y="174"/>
                  </a:cubicBezTo>
                  <a:cubicBezTo>
                    <a:pt x="14" y="173"/>
                    <a:pt x="14" y="173"/>
                    <a:pt x="14" y="173"/>
                  </a:cubicBezTo>
                  <a:cubicBezTo>
                    <a:pt x="14" y="173"/>
                    <a:pt x="13" y="180"/>
                    <a:pt x="11" y="186"/>
                  </a:cubicBezTo>
                  <a:cubicBezTo>
                    <a:pt x="9" y="192"/>
                    <a:pt x="1" y="194"/>
                    <a:pt x="1" y="194"/>
                  </a:cubicBezTo>
                  <a:cubicBezTo>
                    <a:pt x="0" y="202"/>
                    <a:pt x="0" y="202"/>
                    <a:pt x="0" y="202"/>
                  </a:cubicBezTo>
                  <a:cubicBezTo>
                    <a:pt x="8" y="204"/>
                    <a:pt x="10" y="214"/>
                    <a:pt x="16" y="215"/>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549" name="Freeform 172"/>
            <p:cNvSpPr>
              <a:spLocks noEditPoints="1"/>
            </p:cNvSpPr>
            <p:nvPr/>
          </p:nvSpPr>
          <p:spPr bwMode="auto">
            <a:xfrm>
              <a:off x="6754416" y="2268141"/>
              <a:ext cx="84534" cy="310753"/>
            </a:xfrm>
            <a:custGeom>
              <a:avLst/>
              <a:gdLst>
                <a:gd name="T0" fmla="*/ 0 w 199"/>
                <a:gd name="T1" fmla="*/ 2147483647 h 794"/>
                <a:gd name="T2" fmla="*/ 2147483647 w 199"/>
                <a:gd name="T3" fmla="*/ 2147483647 h 794"/>
                <a:gd name="T4" fmla="*/ 2147483647 w 199"/>
                <a:gd name="T5" fmla="*/ 2147483647 h 794"/>
                <a:gd name="T6" fmla="*/ 2147483647 w 199"/>
                <a:gd name="T7" fmla="*/ 2147483647 h 794"/>
                <a:gd name="T8" fmla="*/ 0 w 199"/>
                <a:gd name="T9" fmla="*/ 2147483647 h 794"/>
                <a:gd name="T10" fmla="*/ 2147483647 w 199"/>
                <a:gd name="T11" fmla="*/ 2147483647 h 794"/>
                <a:gd name="T12" fmla="*/ 2147483647 w 199"/>
                <a:gd name="T13" fmla="*/ 2147483647 h 794"/>
                <a:gd name="T14" fmla="*/ 2147483647 w 199"/>
                <a:gd name="T15" fmla="*/ 2147483647 h 794"/>
                <a:gd name="T16" fmla="*/ 2147483647 w 199"/>
                <a:gd name="T17" fmla="*/ 2147483647 h 794"/>
                <a:gd name="T18" fmla="*/ 2147483647 w 199"/>
                <a:gd name="T19" fmla="*/ 2147483647 h 794"/>
                <a:gd name="T20" fmla="*/ 2147483647 w 199"/>
                <a:gd name="T21" fmla="*/ 2147483647 h 794"/>
                <a:gd name="T22" fmla="*/ 2147483647 w 199"/>
                <a:gd name="T23" fmla="*/ 2147483647 h 794"/>
                <a:gd name="T24" fmla="*/ 2147483647 w 199"/>
                <a:gd name="T25" fmla="*/ 2147483647 h 794"/>
                <a:gd name="T26" fmla="*/ 2147483647 w 199"/>
                <a:gd name="T27" fmla="*/ 2147483647 h 794"/>
                <a:gd name="T28" fmla="*/ 2147483647 w 199"/>
                <a:gd name="T29" fmla="*/ 2147483647 h 794"/>
                <a:gd name="T30" fmla="*/ 2147483647 w 199"/>
                <a:gd name="T31" fmla="*/ 2147483647 h 794"/>
                <a:gd name="T32" fmla="*/ 2147483647 w 199"/>
                <a:gd name="T33" fmla="*/ 2147483647 h 794"/>
                <a:gd name="T34" fmla="*/ 2147483647 w 199"/>
                <a:gd name="T35" fmla="*/ 2147483647 h 794"/>
                <a:gd name="T36" fmla="*/ 2147483647 w 199"/>
                <a:gd name="T37" fmla="*/ 2147483647 h 794"/>
                <a:gd name="T38" fmla="*/ 2147483647 w 199"/>
                <a:gd name="T39" fmla="*/ 2147483647 h 794"/>
                <a:gd name="T40" fmla="*/ 2147483647 w 199"/>
                <a:gd name="T41" fmla="*/ 2147483647 h 794"/>
                <a:gd name="T42" fmla="*/ 2147483647 w 199"/>
                <a:gd name="T43" fmla="*/ 2147483647 h 794"/>
                <a:gd name="T44" fmla="*/ 2147483647 w 199"/>
                <a:gd name="T45" fmla="*/ 2147483647 h 794"/>
                <a:gd name="T46" fmla="*/ 2147483647 w 199"/>
                <a:gd name="T47" fmla="*/ 2147483647 h 794"/>
                <a:gd name="T48" fmla="*/ 2147483647 w 199"/>
                <a:gd name="T49" fmla="*/ 2147483647 h 794"/>
                <a:gd name="T50" fmla="*/ 2147483647 w 199"/>
                <a:gd name="T51" fmla="*/ 2147483647 h 794"/>
                <a:gd name="T52" fmla="*/ 2147483647 w 199"/>
                <a:gd name="T53" fmla="*/ 2147483647 h 794"/>
                <a:gd name="T54" fmla="*/ 2147483647 w 199"/>
                <a:gd name="T55" fmla="*/ 2147483647 h 794"/>
                <a:gd name="T56" fmla="*/ 2147483647 w 199"/>
                <a:gd name="T57" fmla="*/ 2147483647 h 794"/>
                <a:gd name="T58" fmla="*/ 2147483647 w 199"/>
                <a:gd name="T59" fmla="*/ 2147483647 h 794"/>
                <a:gd name="T60" fmla="*/ 2147483647 w 199"/>
                <a:gd name="T61" fmla="*/ 2147483647 h 794"/>
                <a:gd name="T62" fmla="*/ 2147483647 w 199"/>
                <a:gd name="T63" fmla="*/ 2147483647 h 794"/>
                <a:gd name="T64" fmla="*/ 2147483647 w 199"/>
                <a:gd name="T65" fmla="*/ 2147483647 h 794"/>
                <a:gd name="T66" fmla="*/ 2147483647 w 199"/>
                <a:gd name="T67" fmla="*/ 2147483647 h 794"/>
                <a:gd name="T68" fmla="*/ 2147483647 w 199"/>
                <a:gd name="T69" fmla="*/ 2147483647 h 794"/>
                <a:gd name="T70" fmla="*/ 2147483647 w 199"/>
                <a:gd name="T71" fmla="*/ 2147483647 h 794"/>
                <a:gd name="T72" fmla="*/ 2147483647 w 199"/>
                <a:gd name="T73" fmla="*/ 2147483647 h 794"/>
                <a:gd name="T74" fmla="*/ 2147483647 w 199"/>
                <a:gd name="T75" fmla="*/ 2147483647 h 794"/>
                <a:gd name="T76" fmla="*/ 2147483647 w 199"/>
                <a:gd name="T77" fmla="*/ 2147483647 h 794"/>
                <a:gd name="T78" fmla="*/ 2147483647 w 199"/>
                <a:gd name="T79" fmla="*/ 2147483647 h 794"/>
                <a:gd name="T80" fmla="*/ 2147483647 w 199"/>
                <a:gd name="T81" fmla="*/ 2147483647 h 794"/>
                <a:gd name="T82" fmla="*/ 2147483647 w 199"/>
                <a:gd name="T83" fmla="*/ 0 h 794"/>
                <a:gd name="T84" fmla="*/ 2147483647 w 199"/>
                <a:gd name="T85" fmla="*/ 2147483647 h 794"/>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99"/>
                <a:gd name="T130" fmla="*/ 0 h 794"/>
                <a:gd name="T131" fmla="*/ 199 w 199"/>
                <a:gd name="T132" fmla="*/ 794 h 794"/>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99" h="794">
                  <a:moveTo>
                    <a:pt x="0" y="794"/>
                  </a:moveTo>
                  <a:cubicBezTo>
                    <a:pt x="9" y="791"/>
                    <a:pt x="9" y="791"/>
                    <a:pt x="9" y="791"/>
                  </a:cubicBezTo>
                  <a:cubicBezTo>
                    <a:pt x="25" y="764"/>
                    <a:pt x="25" y="764"/>
                    <a:pt x="25" y="764"/>
                  </a:cubicBezTo>
                  <a:cubicBezTo>
                    <a:pt x="12" y="755"/>
                    <a:pt x="12" y="755"/>
                    <a:pt x="12" y="755"/>
                  </a:cubicBezTo>
                  <a:lnTo>
                    <a:pt x="0" y="794"/>
                  </a:lnTo>
                  <a:close/>
                  <a:moveTo>
                    <a:pt x="76" y="712"/>
                  </a:moveTo>
                  <a:cubicBezTo>
                    <a:pt x="49" y="708"/>
                    <a:pt x="49" y="708"/>
                    <a:pt x="49" y="708"/>
                  </a:cubicBezTo>
                  <a:cubicBezTo>
                    <a:pt x="36" y="755"/>
                    <a:pt x="36" y="755"/>
                    <a:pt x="36" y="755"/>
                  </a:cubicBezTo>
                  <a:cubicBezTo>
                    <a:pt x="43" y="757"/>
                    <a:pt x="43" y="757"/>
                    <a:pt x="43" y="757"/>
                  </a:cubicBezTo>
                  <a:cubicBezTo>
                    <a:pt x="55" y="733"/>
                    <a:pt x="55" y="733"/>
                    <a:pt x="55" y="733"/>
                  </a:cubicBezTo>
                  <a:cubicBezTo>
                    <a:pt x="88" y="715"/>
                    <a:pt x="88" y="715"/>
                    <a:pt x="88" y="715"/>
                  </a:cubicBezTo>
                  <a:cubicBezTo>
                    <a:pt x="79" y="699"/>
                    <a:pt x="79" y="699"/>
                    <a:pt x="79" y="699"/>
                  </a:cubicBezTo>
                  <a:lnTo>
                    <a:pt x="76" y="712"/>
                  </a:lnTo>
                  <a:close/>
                  <a:moveTo>
                    <a:pt x="128" y="672"/>
                  </a:moveTo>
                  <a:cubicBezTo>
                    <a:pt x="119" y="670"/>
                    <a:pt x="109" y="694"/>
                    <a:pt x="117" y="697"/>
                  </a:cubicBezTo>
                  <a:cubicBezTo>
                    <a:pt x="128" y="701"/>
                    <a:pt x="138" y="675"/>
                    <a:pt x="128" y="672"/>
                  </a:cubicBezTo>
                  <a:close/>
                  <a:moveTo>
                    <a:pt x="189" y="423"/>
                  </a:moveTo>
                  <a:cubicBezTo>
                    <a:pt x="177" y="434"/>
                    <a:pt x="177" y="434"/>
                    <a:pt x="177" y="434"/>
                  </a:cubicBezTo>
                  <a:cubicBezTo>
                    <a:pt x="185" y="449"/>
                    <a:pt x="185" y="449"/>
                    <a:pt x="185" y="449"/>
                  </a:cubicBezTo>
                  <a:cubicBezTo>
                    <a:pt x="173" y="449"/>
                    <a:pt x="173" y="449"/>
                    <a:pt x="173" y="449"/>
                  </a:cubicBezTo>
                  <a:cubicBezTo>
                    <a:pt x="173" y="469"/>
                    <a:pt x="173" y="469"/>
                    <a:pt x="173" y="469"/>
                  </a:cubicBezTo>
                  <a:cubicBezTo>
                    <a:pt x="189" y="467"/>
                    <a:pt x="189" y="467"/>
                    <a:pt x="189" y="467"/>
                  </a:cubicBezTo>
                  <a:cubicBezTo>
                    <a:pt x="198" y="456"/>
                    <a:pt x="198" y="456"/>
                    <a:pt x="198" y="456"/>
                  </a:cubicBezTo>
                  <a:cubicBezTo>
                    <a:pt x="189" y="437"/>
                    <a:pt x="189" y="437"/>
                    <a:pt x="189" y="437"/>
                  </a:cubicBezTo>
                  <a:cubicBezTo>
                    <a:pt x="199" y="435"/>
                    <a:pt x="199" y="435"/>
                    <a:pt x="199" y="435"/>
                  </a:cubicBezTo>
                  <a:lnTo>
                    <a:pt x="189" y="423"/>
                  </a:lnTo>
                  <a:close/>
                  <a:moveTo>
                    <a:pt x="184" y="513"/>
                  </a:moveTo>
                  <a:cubicBezTo>
                    <a:pt x="195" y="499"/>
                    <a:pt x="195" y="499"/>
                    <a:pt x="195" y="499"/>
                  </a:cubicBezTo>
                  <a:cubicBezTo>
                    <a:pt x="178" y="485"/>
                    <a:pt x="178" y="485"/>
                    <a:pt x="178" y="485"/>
                  </a:cubicBezTo>
                  <a:lnTo>
                    <a:pt x="184" y="513"/>
                  </a:lnTo>
                  <a:close/>
                  <a:moveTo>
                    <a:pt x="170" y="636"/>
                  </a:moveTo>
                  <a:cubicBezTo>
                    <a:pt x="171" y="615"/>
                    <a:pt x="171" y="615"/>
                    <a:pt x="171" y="615"/>
                  </a:cubicBezTo>
                  <a:cubicBezTo>
                    <a:pt x="162" y="632"/>
                    <a:pt x="162" y="632"/>
                    <a:pt x="162" y="632"/>
                  </a:cubicBezTo>
                  <a:lnTo>
                    <a:pt x="170" y="636"/>
                  </a:lnTo>
                  <a:close/>
                  <a:moveTo>
                    <a:pt x="169" y="573"/>
                  </a:moveTo>
                  <a:cubicBezTo>
                    <a:pt x="181" y="571"/>
                    <a:pt x="181" y="571"/>
                    <a:pt x="181" y="571"/>
                  </a:cubicBezTo>
                  <a:cubicBezTo>
                    <a:pt x="169" y="559"/>
                    <a:pt x="169" y="559"/>
                    <a:pt x="169" y="559"/>
                  </a:cubicBezTo>
                  <a:lnTo>
                    <a:pt x="169" y="573"/>
                  </a:lnTo>
                  <a:close/>
                  <a:moveTo>
                    <a:pt x="82" y="14"/>
                  </a:moveTo>
                  <a:cubicBezTo>
                    <a:pt x="94" y="38"/>
                    <a:pt x="94" y="38"/>
                    <a:pt x="94" y="38"/>
                  </a:cubicBezTo>
                  <a:cubicBezTo>
                    <a:pt x="114" y="14"/>
                    <a:pt x="114" y="14"/>
                    <a:pt x="114" y="14"/>
                  </a:cubicBezTo>
                  <a:cubicBezTo>
                    <a:pt x="106" y="0"/>
                    <a:pt x="106" y="0"/>
                    <a:pt x="106" y="0"/>
                  </a:cubicBezTo>
                  <a:lnTo>
                    <a:pt x="82" y="14"/>
                  </a:lnTo>
                  <a:close/>
                </a:path>
              </a:pathLst>
            </a:custGeom>
            <a:grp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550" name="Freeform 173"/>
            <p:cNvSpPr>
              <a:spLocks noEditPoints="1"/>
            </p:cNvSpPr>
            <p:nvPr/>
          </p:nvSpPr>
          <p:spPr bwMode="auto">
            <a:xfrm>
              <a:off x="6307932" y="3131344"/>
              <a:ext cx="32147" cy="19050"/>
            </a:xfrm>
            <a:custGeom>
              <a:avLst/>
              <a:gdLst>
                <a:gd name="T0" fmla="*/ 2147483647 w 76"/>
                <a:gd name="T1" fmla="*/ 2147483647 h 52"/>
                <a:gd name="T2" fmla="*/ 2147483647 w 76"/>
                <a:gd name="T3" fmla="*/ 2147483647 h 52"/>
                <a:gd name="T4" fmla="*/ 2147483647 w 76"/>
                <a:gd name="T5" fmla="*/ 2147483647 h 52"/>
                <a:gd name="T6" fmla="*/ 2147483647 w 76"/>
                <a:gd name="T7" fmla="*/ 2147483647 h 52"/>
                <a:gd name="T8" fmla="*/ 2147483647 w 76"/>
                <a:gd name="T9" fmla="*/ 2147483647 h 52"/>
                <a:gd name="T10" fmla="*/ 2147483647 w 76"/>
                <a:gd name="T11" fmla="*/ 2147483647 h 52"/>
                <a:gd name="T12" fmla="*/ 2147483647 w 76"/>
                <a:gd name="T13" fmla="*/ 2147483647 h 52"/>
                <a:gd name="T14" fmla="*/ 2147483647 w 76"/>
                <a:gd name="T15" fmla="*/ 2147483647 h 52"/>
                <a:gd name="T16" fmla="*/ 2147483647 w 76"/>
                <a:gd name="T17" fmla="*/ 2147483647 h 52"/>
                <a:gd name="T18" fmla="*/ 2147483647 w 76"/>
                <a:gd name="T19" fmla="*/ 2147483647 h 5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6"/>
                <a:gd name="T31" fmla="*/ 0 h 52"/>
                <a:gd name="T32" fmla="*/ 76 w 76"/>
                <a:gd name="T33" fmla="*/ 52 h 5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6" h="52">
                  <a:moveTo>
                    <a:pt x="16" y="34"/>
                  </a:moveTo>
                  <a:cubicBezTo>
                    <a:pt x="0" y="34"/>
                    <a:pt x="11" y="52"/>
                    <a:pt x="11" y="52"/>
                  </a:cubicBezTo>
                  <a:cubicBezTo>
                    <a:pt x="23" y="52"/>
                    <a:pt x="32" y="34"/>
                    <a:pt x="16" y="34"/>
                  </a:cubicBezTo>
                  <a:close/>
                  <a:moveTo>
                    <a:pt x="35" y="8"/>
                  </a:moveTo>
                  <a:cubicBezTo>
                    <a:pt x="28" y="16"/>
                    <a:pt x="47" y="26"/>
                    <a:pt x="47" y="26"/>
                  </a:cubicBezTo>
                  <a:cubicBezTo>
                    <a:pt x="58" y="21"/>
                    <a:pt x="58" y="21"/>
                    <a:pt x="58" y="21"/>
                  </a:cubicBezTo>
                  <a:cubicBezTo>
                    <a:pt x="58" y="21"/>
                    <a:pt x="41" y="0"/>
                    <a:pt x="35" y="8"/>
                  </a:cubicBezTo>
                  <a:close/>
                  <a:moveTo>
                    <a:pt x="71" y="32"/>
                  </a:moveTo>
                  <a:cubicBezTo>
                    <a:pt x="66" y="26"/>
                    <a:pt x="51" y="38"/>
                    <a:pt x="58" y="42"/>
                  </a:cubicBezTo>
                  <a:cubicBezTo>
                    <a:pt x="68" y="48"/>
                    <a:pt x="76" y="37"/>
                    <a:pt x="71" y="32"/>
                  </a:cubicBezTo>
                  <a:close/>
                </a:path>
              </a:pathLst>
            </a:custGeom>
            <a:grp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551" name="Freeform 174"/>
            <p:cNvSpPr>
              <a:spLocks noEditPoints="1"/>
            </p:cNvSpPr>
            <p:nvPr/>
          </p:nvSpPr>
          <p:spPr bwMode="auto">
            <a:xfrm>
              <a:off x="6522244" y="2538413"/>
              <a:ext cx="248841" cy="451247"/>
            </a:xfrm>
            <a:custGeom>
              <a:avLst/>
              <a:gdLst>
                <a:gd name="T0" fmla="*/ 2147483647 w 591"/>
                <a:gd name="T1" fmla="*/ 2147483647 h 1153"/>
                <a:gd name="T2" fmla="*/ 2147483647 w 591"/>
                <a:gd name="T3" fmla="*/ 2147483647 h 1153"/>
                <a:gd name="T4" fmla="*/ 2147483647 w 591"/>
                <a:gd name="T5" fmla="*/ 2147483647 h 1153"/>
                <a:gd name="T6" fmla="*/ 2147483647 w 591"/>
                <a:gd name="T7" fmla="*/ 2147483647 h 1153"/>
                <a:gd name="T8" fmla="*/ 2147483647 w 591"/>
                <a:gd name="T9" fmla="*/ 2147483647 h 1153"/>
                <a:gd name="T10" fmla="*/ 2147483647 w 591"/>
                <a:gd name="T11" fmla="*/ 2147483647 h 1153"/>
                <a:gd name="T12" fmla="*/ 2147483647 w 591"/>
                <a:gd name="T13" fmla="*/ 2147483647 h 1153"/>
                <a:gd name="T14" fmla="*/ 2147483647 w 591"/>
                <a:gd name="T15" fmla="*/ 2147483647 h 1153"/>
                <a:gd name="T16" fmla="*/ 2147483647 w 591"/>
                <a:gd name="T17" fmla="*/ 2147483647 h 1153"/>
                <a:gd name="T18" fmla="*/ 2147483647 w 591"/>
                <a:gd name="T19" fmla="*/ 2147483647 h 1153"/>
                <a:gd name="T20" fmla="*/ 2147483647 w 591"/>
                <a:gd name="T21" fmla="*/ 2147483647 h 1153"/>
                <a:gd name="T22" fmla="*/ 2147483647 w 591"/>
                <a:gd name="T23" fmla="*/ 2147483647 h 1153"/>
                <a:gd name="T24" fmla="*/ 2147483647 w 591"/>
                <a:gd name="T25" fmla="*/ 2147483647 h 1153"/>
                <a:gd name="T26" fmla="*/ 2147483647 w 591"/>
                <a:gd name="T27" fmla="*/ 2147483647 h 1153"/>
                <a:gd name="T28" fmla="*/ 2147483647 w 591"/>
                <a:gd name="T29" fmla="*/ 2147483647 h 1153"/>
                <a:gd name="T30" fmla="*/ 2147483647 w 591"/>
                <a:gd name="T31" fmla="*/ 2147483647 h 1153"/>
                <a:gd name="T32" fmla="*/ 2147483647 w 591"/>
                <a:gd name="T33" fmla="*/ 2147483647 h 1153"/>
                <a:gd name="T34" fmla="*/ 2147483647 w 591"/>
                <a:gd name="T35" fmla="*/ 2147483647 h 1153"/>
                <a:gd name="T36" fmla="*/ 2147483647 w 591"/>
                <a:gd name="T37" fmla="*/ 2147483647 h 1153"/>
                <a:gd name="T38" fmla="*/ 2147483647 w 591"/>
                <a:gd name="T39" fmla="*/ 2147483647 h 1153"/>
                <a:gd name="T40" fmla="*/ 2147483647 w 591"/>
                <a:gd name="T41" fmla="*/ 2147483647 h 1153"/>
                <a:gd name="T42" fmla="*/ 2147483647 w 591"/>
                <a:gd name="T43" fmla="*/ 2147483647 h 1153"/>
                <a:gd name="T44" fmla="*/ 2147483647 w 591"/>
                <a:gd name="T45" fmla="*/ 2147483647 h 1153"/>
                <a:gd name="T46" fmla="*/ 2147483647 w 591"/>
                <a:gd name="T47" fmla="*/ 2147483647 h 1153"/>
                <a:gd name="T48" fmla="*/ 2147483647 w 591"/>
                <a:gd name="T49" fmla="*/ 2147483647 h 1153"/>
                <a:gd name="T50" fmla="*/ 2147483647 w 591"/>
                <a:gd name="T51" fmla="*/ 2147483647 h 1153"/>
                <a:gd name="T52" fmla="*/ 2147483647 w 591"/>
                <a:gd name="T53" fmla="*/ 2147483647 h 1153"/>
                <a:gd name="T54" fmla="*/ 2147483647 w 591"/>
                <a:gd name="T55" fmla="*/ 2147483647 h 1153"/>
                <a:gd name="T56" fmla="*/ 2147483647 w 591"/>
                <a:gd name="T57" fmla="*/ 2147483647 h 1153"/>
                <a:gd name="T58" fmla="*/ 2147483647 w 591"/>
                <a:gd name="T59" fmla="*/ 2147483647 h 1153"/>
                <a:gd name="T60" fmla="*/ 2147483647 w 591"/>
                <a:gd name="T61" fmla="*/ 2147483647 h 1153"/>
                <a:gd name="T62" fmla="*/ 2147483647 w 591"/>
                <a:gd name="T63" fmla="*/ 2147483647 h 1153"/>
                <a:gd name="T64" fmla="*/ 2147483647 w 591"/>
                <a:gd name="T65" fmla="*/ 2147483647 h 1153"/>
                <a:gd name="T66" fmla="*/ 2147483647 w 591"/>
                <a:gd name="T67" fmla="*/ 2147483647 h 1153"/>
                <a:gd name="T68" fmla="*/ 2147483647 w 591"/>
                <a:gd name="T69" fmla="*/ 2147483647 h 1153"/>
                <a:gd name="T70" fmla="*/ 2147483647 w 591"/>
                <a:gd name="T71" fmla="*/ 2147483647 h 1153"/>
                <a:gd name="T72" fmla="*/ 2147483647 w 591"/>
                <a:gd name="T73" fmla="*/ 2147483647 h 1153"/>
                <a:gd name="T74" fmla="*/ 2147483647 w 591"/>
                <a:gd name="T75" fmla="*/ 2147483647 h 1153"/>
                <a:gd name="T76" fmla="*/ 2147483647 w 591"/>
                <a:gd name="T77" fmla="*/ 2147483647 h 1153"/>
                <a:gd name="T78" fmla="*/ 2147483647 w 591"/>
                <a:gd name="T79" fmla="*/ 2147483647 h 1153"/>
                <a:gd name="T80" fmla="*/ 2147483647 w 591"/>
                <a:gd name="T81" fmla="*/ 2147483647 h 1153"/>
                <a:gd name="T82" fmla="*/ 2147483647 w 591"/>
                <a:gd name="T83" fmla="*/ 2147483647 h 1153"/>
                <a:gd name="T84" fmla="*/ 2147483647 w 591"/>
                <a:gd name="T85" fmla="*/ 2147483647 h 1153"/>
                <a:gd name="T86" fmla="*/ 2147483647 w 591"/>
                <a:gd name="T87" fmla="*/ 2147483647 h 1153"/>
                <a:gd name="T88" fmla="*/ 2147483647 w 591"/>
                <a:gd name="T89" fmla="*/ 2147483647 h 1153"/>
                <a:gd name="T90" fmla="*/ 2147483647 w 591"/>
                <a:gd name="T91" fmla="*/ 2147483647 h 1153"/>
                <a:gd name="T92" fmla="*/ 2147483647 w 591"/>
                <a:gd name="T93" fmla="*/ 2147483647 h 1153"/>
                <a:gd name="T94" fmla="*/ 2147483647 w 591"/>
                <a:gd name="T95" fmla="*/ 2147483647 h 1153"/>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591"/>
                <a:gd name="T145" fmla="*/ 0 h 1153"/>
                <a:gd name="T146" fmla="*/ 591 w 591"/>
                <a:gd name="T147" fmla="*/ 1153 h 1153"/>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591" h="1153">
                  <a:moveTo>
                    <a:pt x="591" y="531"/>
                  </a:moveTo>
                  <a:cubicBezTo>
                    <a:pt x="591" y="531"/>
                    <a:pt x="559" y="513"/>
                    <a:pt x="560" y="499"/>
                  </a:cubicBezTo>
                  <a:cubicBezTo>
                    <a:pt x="561" y="485"/>
                    <a:pt x="562" y="459"/>
                    <a:pt x="556" y="447"/>
                  </a:cubicBezTo>
                  <a:cubicBezTo>
                    <a:pt x="550" y="435"/>
                    <a:pt x="526" y="418"/>
                    <a:pt x="529" y="401"/>
                  </a:cubicBezTo>
                  <a:cubicBezTo>
                    <a:pt x="532" y="384"/>
                    <a:pt x="548" y="389"/>
                    <a:pt x="548" y="389"/>
                  </a:cubicBezTo>
                  <a:cubicBezTo>
                    <a:pt x="545" y="362"/>
                    <a:pt x="545" y="362"/>
                    <a:pt x="545" y="362"/>
                  </a:cubicBezTo>
                  <a:cubicBezTo>
                    <a:pt x="537" y="356"/>
                    <a:pt x="537" y="356"/>
                    <a:pt x="537" y="356"/>
                  </a:cubicBezTo>
                  <a:cubicBezTo>
                    <a:pt x="547" y="349"/>
                    <a:pt x="547" y="349"/>
                    <a:pt x="547" y="349"/>
                  </a:cubicBezTo>
                  <a:cubicBezTo>
                    <a:pt x="547" y="349"/>
                    <a:pt x="542" y="331"/>
                    <a:pt x="538" y="321"/>
                  </a:cubicBezTo>
                  <a:cubicBezTo>
                    <a:pt x="534" y="311"/>
                    <a:pt x="520" y="303"/>
                    <a:pt x="520" y="303"/>
                  </a:cubicBezTo>
                  <a:cubicBezTo>
                    <a:pt x="516" y="290"/>
                    <a:pt x="516" y="290"/>
                    <a:pt x="516" y="290"/>
                  </a:cubicBezTo>
                  <a:cubicBezTo>
                    <a:pt x="516" y="290"/>
                    <a:pt x="501" y="283"/>
                    <a:pt x="492" y="276"/>
                  </a:cubicBezTo>
                  <a:cubicBezTo>
                    <a:pt x="483" y="269"/>
                    <a:pt x="468" y="253"/>
                    <a:pt x="468" y="244"/>
                  </a:cubicBezTo>
                  <a:cubicBezTo>
                    <a:pt x="468" y="235"/>
                    <a:pt x="465" y="231"/>
                    <a:pt x="465" y="231"/>
                  </a:cubicBezTo>
                  <a:cubicBezTo>
                    <a:pt x="465" y="231"/>
                    <a:pt x="442" y="214"/>
                    <a:pt x="439" y="226"/>
                  </a:cubicBezTo>
                  <a:cubicBezTo>
                    <a:pt x="436" y="238"/>
                    <a:pt x="448" y="241"/>
                    <a:pt x="448" y="241"/>
                  </a:cubicBezTo>
                  <a:cubicBezTo>
                    <a:pt x="455" y="237"/>
                    <a:pt x="455" y="237"/>
                    <a:pt x="455" y="237"/>
                  </a:cubicBezTo>
                  <a:cubicBezTo>
                    <a:pt x="455" y="237"/>
                    <a:pt x="463" y="256"/>
                    <a:pt x="459" y="256"/>
                  </a:cubicBezTo>
                  <a:cubicBezTo>
                    <a:pt x="455" y="256"/>
                    <a:pt x="450" y="249"/>
                    <a:pt x="450" y="249"/>
                  </a:cubicBezTo>
                  <a:cubicBezTo>
                    <a:pt x="441" y="258"/>
                    <a:pt x="441" y="258"/>
                    <a:pt x="441" y="258"/>
                  </a:cubicBezTo>
                  <a:cubicBezTo>
                    <a:pt x="428" y="237"/>
                    <a:pt x="428" y="237"/>
                    <a:pt x="428" y="237"/>
                  </a:cubicBezTo>
                  <a:cubicBezTo>
                    <a:pt x="416" y="237"/>
                    <a:pt x="416" y="237"/>
                    <a:pt x="416" y="237"/>
                  </a:cubicBezTo>
                  <a:cubicBezTo>
                    <a:pt x="430" y="261"/>
                    <a:pt x="430" y="261"/>
                    <a:pt x="430" y="261"/>
                  </a:cubicBezTo>
                  <a:cubicBezTo>
                    <a:pt x="418" y="264"/>
                    <a:pt x="418" y="264"/>
                    <a:pt x="418" y="264"/>
                  </a:cubicBezTo>
                  <a:cubicBezTo>
                    <a:pt x="437" y="296"/>
                    <a:pt x="437" y="296"/>
                    <a:pt x="437" y="296"/>
                  </a:cubicBezTo>
                  <a:cubicBezTo>
                    <a:pt x="430" y="304"/>
                    <a:pt x="430" y="304"/>
                    <a:pt x="430" y="304"/>
                  </a:cubicBezTo>
                  <a:cubicBezTo>
                    <a:pt x="430" y="304"/>
                    <a:pt x="466" y="322"/>
                    <a:pt x="464" y="337"/>
                  </a:cubicBezTo>
                  <a:cubicBezTo>
                    <a:pt x="462" y="352"/>
                    <a:pt x="456" y="373"/>
                    <a:pt x="456" y="373"/>
                  </a:cubicBezTo>
                  <a:cubicBezTo>
                    <a:pt x="454" y="391"/>
                    <a:pt x="454" y="391"/>
                    <a:pt x="454" y="391"/>
                  </a:cubicBezTo>
                  <a:cubicBezTo>
                    <a:pt x="454" y="391"/>
                    <a:pt x="475" y="404"/>
                    <a:pt x="465" y="411"/>
                  </a:cubicBezTo>
                  <a:cubicBezTo>
                    <a:pt x="455" y="418"/>
                    <a:pt x="447" y="414"/>
                    <a:pt x="447" y="414"/>
                  </a:cubicBezTo>
                  <a:cubicBezTo>
                    <a:pt x="447" y="414"/>
                    <a:pt x="454" y="444"/>
                    <a:pt x="443" y="450"/>
                  </a:cubicBezTo>
                  <a:cubicBezTo>
                    <a:pt x="432" y="456"/>
                    <a:pt x="409" y="464"/>
                    <a:pt x="409" y="464"/>
                  </a:cubicBezTo>
                  <a:cubicBezTo>
                    <a:pt x="409" y="473"/>
                    <a:pt x="409" y="473"/>
                    <a:pt x="409" y="473"/>
                  </a:cubicBezTo>
                  <a:cubicBezTo>
                    <a:pt x="409" y="473"/>
                    <a:pt x="398" y="477"/>
                    <a:pt x="389" y="467"/>
                  </a:cubicBezTo>
                  <a:cubicBezTo>
                    <a:pt x="380" y="457"/>
                    <a:pt x="383" y="448"/>
                    <a:pt x="383" y="448"/>
                  </a:cubicBezTo>
                  <a:cubicBezTo>
                    <a:pt x="386" y="435"/>
                    <a:pt x="386" y="435"/>
                    <a:pt x="386" y="435"/>
                  </a:cubicBezTo>
                  <a:cubicBezTo>
                    <a:pt x="386" y="435"/>
                    <a:pt x="360" y="440"/>
                    <a:pt x="364" y="450"/>
                  </a:cubicBezTo>
                  <a:cubicBezTo>
                    <a:pt x="368" y="460"/>
                    <a:pt x="381" y="474"/>
                    <a:pt x="379" y="481"/>
                  </a:cubicBezTo>
                  <a:cubicBezTo>
                    <a:pt x="377" y="488"/>
                    <a:pt x="363" y="504"/>
                    <a:pt x="367" y="514"/>
                  </a:cubicBezTo>
                  <a:cubicBezTo>
                    <a:pt x="371" y="524"/>
                    <a:pt x="384" y="539"/>
                    <a:pt x="374" y="540"/>
                  </a:cubicBezTo>
                  <a:cubicBezTo>
                    <a:pt x="364" y="541"/>
                    <a:pt x="338" y="529"/>
                    <a:pt x="329" y="530"/>
                  </a:cubicBezTo>
                  <a:cubicBezTo>
                    <a:pt x="320" y="531"/>
                    <a:pt x="281" y="546"/>
                    <a:pt x="278" y="546"/>
                  </a:cubicBezTo>
                  <a:cubicBezTo>
                    <a:pt x="275" y="546"/>
                    <a:pt x="259" y="546"/>
                    <a:pt x="259" y="546"/>
                  </a:cubicBezTo>
                  <a:cubicBezTo>
                    <a:pt x="251" y="538"/>
                    <a:pt x="251" y="538"/>
                    <a:pt x="251" y="538"/>
                  </a:cubicBezTo>
                  <a:cubicBezTo>
                    <a:pt x="229" y="555"/>
                    <a:pt x="229" y="555"/>
                    <a:pt x="229" y="555"/>
                  </a:cubicBezTo>
                  <a:cubicBezTo>
                    <a:pt x="229" y="555"/>
                    <a:pt x="202" y="600"/>
                    <a:pt x="198" y="600"/>
                  </a:cubicBezTo>
                  <a:cubicBezTo>
                    <a:pt x="194" y="600"/>
                    <a:pt x="179" y="601"/>
                    <a:pt x="179" y="601"/>
                  </a:cubicBezTo>
                  <a:cubicBezTo>
                    <a:pt x="179" y="601"/>
                    <a:pt x="184" y="625"/>
                    <a:pt x="191" y="625"/>
                  </a:cubicBezTo>
                  <a:cubicBezTo>
                    <a:pt x="198" y="625"/>
                    <a:pt x="210" y="621"/>
                    <a:pt x="210" y="621"/>
                  </a:cubicBezTo>
                  <a:cubicBezTo>
                    <a:pt x="210" y="621"/>
                    <a:pt x="229" y="632"/>
                    <a:pt x="234" y="630"/>
                  </a:cubicBezTo>
                  <a:cubicBezTo>
                    <a:pt x="239" y="628"/>
                    <a:pt x="241" y="607"/>
                    <a:pt x="241" y="607"/>
                  </a:cubicBezTo>
                  <a:cubicBezTo>
                    <a:pt x="256" y="615"/>
                    <a:pt x="256" y="615"/>
                    <a:pt x="256" y="615"/>
                  </a:cubicBezTo>
                  <a:cubicBezTo>
                    <a:pt x="256" y="615"/>
                    <a:pt x="290" y="598"/>
                    <a:pt x="295" y="595"/>
                  </a:cubicBezTo>
                  <a:cubicBezTo>
                    <a:pt x="300" y="592"/>
                    <a:pt x="313" y="601"/>
                    <a:pt x="321" y="600"/>
                  </a:cubicBezTo>
                  <a:cubicBezTo>
                    <a:pt x="329" y="599"/>
                    <a:pt x="314" y="584"/>
                    <a:pt x="331" y="584"/>
                  </a:cubicBezTo>
                  <a:cubicBezTo>
                    <a:pt x="348" y="584"/>
                    <a:pt x="352" y="593"/>
                    <a:pt x="352" y="593"/>
                  </a:cubicBezTo>
                  <a:cubicBezTo>
                    <a:pt x="352" y="593"/>
                    <a:pt x="372" y="580"/>
                    <a:pt x="376" y="588"/>
                  </a:cubicBezTo>
                  <a:cubicBezTo>
                    <a:pt x="380" y="596"/>
                    <a:pt x="367" y="615"/>
                    <a:pt x="367" y="615"/>
                  </a:cubicBezTo>
                  <a:cubicBezTo>
                    <a:pt x="367" y="615"/>
                    <a:pt x="387" y="654"/>
                    <a:pt x="407" y="654"/>
                  </a:cubicBezTo>
                  <a:cubicBezTo>
                    <a:pt x="427" y="654"/>
                    <a:pt x="425" y="616"/>
                    <a:pt x="425" y="616"/>
                  </a:cubicBezTo>
                  <a:cubicBezTo>
                    <a:pt x="447" y="612"/>
                    <a:pt x="447" y="612"/>
                    <a:pt x="447" y="612"/>
                  </a:cubicBezTo>
                  <a:cubicBezTo>
                    <a:pt x="447" y="612"/>
                    <a:pt x="430" y="592"/>
                    <a:pt x="427" y="591"/>
                  </a:cubicBezTo>
                  <a:cubicBezTo>
                    <a:pt x="424" y="590"/>
                    <a:pt x="415" y="583"/>
                    <a:pt x="415" y="583"/>
                  </a:cubicBezTo>
                  <a:cubicBezTo>
                    <a:pt x="426" y="568"/>
                    <a:pt x="426" y="568"/>
                    <a:pt x="426" y="568"/>
                  </a:cubicBezTo>
                  <a:cubicBezTo>
                    <a:pt x="435" y="567"/>
                    <a:pt x="429" y="581"/>
                    <a:pt x="439" y="581"/>
                  </a:cubicBezTo>
                  <a:cubicBezTo>
                    <a:pt x="449" y="581"/>
                    <a:pt x="452" y="594"/>
                    <a:pt x="452" y="594"/>
                  </a:cubicBezTo>
                  <a:cubicBezTo>
                    <a:pt x="464" y="585"/>
                    <a:pt x="464" y="585"/>
                    <a:pt x="464" y="585"/>
                  </a:cubicBezTo>
                  <a:cubicBezTo>
                    <a:pt x="464" y="585"/>
                    <a:pt x="479" y="593"/>
                    <a:pt x="494" y="589"/>
                  </a:cubicBezTo>
                  <a:cubicBezTo>
                    <a:pt x="509" y="585"/>
                    <a:pt x="491" y="564"/>
                    <a:pt x="508" y="566"/>
                  </a:cubicBezTo>
                  <a:cubicBezTo>
                    <a:pt x="525" y="568"/>
                    <a:pt x="516" y="596"/>
                    <a:pt x="527" y="590"/>
                  </a:cubicBezTo>
                  <a:cubicBezTo>
                    <a:pt x="538" y="584"/>
                    <a:pt x="520" y="561"/>
                    <a:pt x="528" y="556"/>
                  </a:cubicBezTo>
                  <a:cubicBezTo>
                    <a:pt x="536" y="551"/>
                    <a:pt x="541" y="553"/>
                    <a:pt x="541" y="553"/>
                  </a:cubicBezTo>
                  <a:cubicBezTo>
                    <a:pt x="541" y="553"/>
                    <a:pt x="543" y="522"/>
                    <a:pt x="555" y="534"/>
                  </a:cubicBezTo>
                  <a:cubicBezTo>
                    <a:pt x="567" y="546"/>
                    <a:pt x="548" y="571"/>
                    <a:pt x="568" y="570"/>
                  </a:cubicBezTo>
                  <a:cubicBezTo>
                    <a:pt x="588" y="569"/>
                    <a:pt x="578" y="538"/>
                    <a:pt x="578" y="538"/>
                  </a:cubicBezTo>
                  <a:lnTo>
                    <a:pt x="591" y="531"/>
                  </a:lnTo>
                  <a:close/>
                  <a:moveTo>
                    <a:pt x="338" y="618"/>
                  </a:moveTo>
                  <a:cubicBezTo>
                    <a:pt x="338" y="618"/>
                    <a:pt x="321" y="605"/>
                    <a:pt x="312" y="606"/>
                  </a:cubicBezTo>
                  <a:cubicBezTo>
                    <a:pt x="292" y="608"/>
                    <a:pt x="299" y="628"/>
                    <a:pt x="299" y="628"/>
                  </a:cubicBezTo>
                  <a:cubicBezTo>
                    <a:pt x="299" y="628"/>
                    <a:pt x="282" y="622"/>
                    <a:pt x="272" y="624"/>
                  </a:cubicBezTo>
                  <a:cubicBezTo>
                    <a:pt x="262" y="626"/>
                    <a:pt x="269" y="648"/>
                    <a:pt x="269" y="648"/>
                  </a:cubicBezTo>
                  <a:cubicBezTo>
                    <a:pt x="257" y="659"/>
                    <a:pt x="257" y="659"/>
                    <a:pt x="257" y="659"/>
                  </a:cubicBezTo>
                  <a:cubicBezTo>
                    <a:pt x="257" y="659"/>
                    <a:pt x="270" y="667"/>
                    <a:pt x="276" y="674"/>
                  </a:cubicBezTo>
                  <a:cubicBezTo>
                    <a:pt x="282" y="681"/>
                    <a:pt x="305" y="695"/>
                    <a:pt x="305" y="695"/>
                  </a:cubicBezTo>
                  <a:cubicBezTo>
                    <a:pt x="305" y="695"/>
                    <a:pt x="299" y="664"/>
                    <a:pt x="314" y="654"/>
                  </a:cubicBezTo>
                  <a:cubicBezTo>
                    <a:pt x="329" y="644"/>
                    <a:pt x="351" y="672"/>
                    <a:pt x="351" y="672"/>
                  </a:cubicBezTo>
                  <a:cubicBezTo>
                    <a:pt x="351" y="672"/>
                    <a:pt x="356" y="650"/>
                    <a:pt x="358" y="638"/>
                  </a:cubicBezTo>
                  <a:cubicBezTo>
                    <a:pt x="360" y="626"/>
                    <a:pt x="351" y="615"/>
                    <a:pt x="351" y="615"/>
                  </a:cubicBezTo>
                  <a:lnTo>
                    <a:pt x="338" y="618"/>
                  </a:lnTo>
                  <a:close/>
                  <a:moveTo>
                    <a:pt x="241" y="709"/>
                  </a:moveTo>
                  <a:cubicBezTo>
                    <a:pt x="241" y="698"/>
                    <a:pt x="256" y="689"/>
                    <a:pt x="256" y="689"/>
                  </a:cubicBezTo>
                  <a:cubicBezTo>
                    <a:pt x="255" y="677"/>
                    <a:pt x="232" y="662"/>
                    <a:pt x="232" y="662"/>
                  </a:cubicBezTo>
                  <a:cubicBezTo>
                    <a:pt x="232" y="662"/>
                    <a:pt x="231" y="652"/>
                    <a:pt x="224" y="649"/>
                  </a:cubicBezTo>
                  <a:cubicBezTo>
                    <a:pt x="217" y="646"/>
                    <a:pt x="212" y="648"/>
                    <a:pt x="212" y="648"/>
                  </a:cubicBezTo>
                  <a:cubicBezTo>
                    <a:pt x="212" y="648"/>
                    <a:pt x="191" y="634"/>
                    <a:pt x="184" y="634"/>
                  </a:cubicBezTo>
                  <a:cubicBezTo>
                    <a:pt x="177" y="634"/>
                    <a:pt x="168" y="646"/>
                    <a:pt x="168" y="646"/>
                  </a:cubicBezTo>
                  <a:cubicBezTo>
                    <a:pt x="143" y="660"/>
                    <a:pt x="143" y="660"/>
                    <a:pt x="143" y="660"/>
                  </a:cubicBezTo>
                  <a:cubicBezTo>
                    <a:pt x="162" y="693"/>
                    <a:pt x="162" y="693"/>
                    <a:pt x="162" y="693"/>
                  </a:cubicBezTo>
                  <a:cubicBezTo>
                    <a:pt x="174" y="687"/>
                    <a:pt x="174" y="687"/>
                    <a:pt x="174" y="687"/>
                  </a:cubicBezTo>
                  <a:cubicBezTo>
                    <a:pt x="174" y="687"/>
                    <a:pt x="167" y="668"/>
                    <a:pt x="175" y="672"/>
                  </a:cubicBezTo>
                  <a:cubicBezTo>
                    <a:pt x="183" y="676"/>
                    <a:pt x="195" y="697"/>
                    <a:pt x="195" y="697"/>
                  </a:cubicBezTo>
                  <a:cubicBezTo>
                    <a:pt x="194" y="722"/>
                    <a:pt x="194" y="722"/>
                    <a:pt x="194" y="722"/>
                  </a:cubicBezTo>
                  <a:cubicBezTo>
                    <a:pt x="182" y="727"/>
                    <a:pt x="182" y="727"/>
                    <a:pt x="182" y="727"/>
                  </a:cubicBezTo>
                  <a:cubicBezTo>
                    <a:pt x="182" y="727"/>
                    <a:pt x="193" y="774"/>
                    <a:pt x="203" y="776"/>
                  </a:cubicBezTo>
                  <a:cubicBezTo>
                    <a:pt x="213" y="778"/>
                    <a:pt x="211" y="746"/>
                    <a:pt x="211" y="746"/>
                  </a:cubicBezTo>
                  <a:cubicBezTo>
                    <a:pt x="232" y="753"/>
                    <a:pt x="232" y="753"/>
                    <a:pt x="232" y="753"/>
                  </a:cubicBezTo>
                  <a:cubicBezTo>
                    <a:pt x="232" y="753"/>
                    <a:pt x="229" y="780"/>
                    <a:pt x="233" y="780"/>
                  </a:cubicBezTo>
                  <a:cubicBezTo>
                    <a:pt x="237" y="780"/>
                    <a:pt x="251" y="756"/>
                    <a:pt x="251" y="756"/>
                  </a:cubicBezTo>
                  <a:cubicBezTo>
                    <a:pt x="251" y="756"/>
                    <a:pt x="241" y="720"/>
                    <a:pt x="241" y="709"/>
                  </a:cubicBezTo>
                  <a:close/>
                  <a:moveTo>
                    <a:pt x="183" y="693"/>
                  </a:moveTo>
                  <a:cubicBezTo>
                    <a:pt x="172" y="718"/>
                    <a:pt x="172" y="718"/>
                    <a:pt x="172" y="718"/>
                  </a:cubicBezTo>
                  <a:cubicBezTo>
                    <a:pt x="184" y="715"/>
                    <a:pt x="184" y="715"/>
                    <a:pt x="184" y="715"/>
                  </a:cubicBezTo>
                  <a:lnTo>
                    <a:pt x="183" y="693"/>
                  </a:lnTo>
                  <a:close/>
                  <a:moveTo>
                    <a:pt x="424" y="424"/>
                  </a:moveTo>
                  <a:cubicBezTo>
                    <a:pt x="432" y="423"/>
                    <a:pt x="432" y="423"/>
                    <a:pt x="432" y="423"/>
                  </a:cubicBezTo>
                  <a:cubicBezTo>
                    <a:pt x="431" y="407"/>
                    <a:pt x="431" y="407"/>
                    <a:pt x="431" y="407"/>
                  </a:cubicBezTo>
                  <a:cubicBezTo>
                    <a:pt x="425" y="405"/>
                    <a:pt x="425" y="405"/>
                    <a:pt x="425" y="405"/>
                  </a:cubicBezTo>
                  <a:cubicBezTo>
                    <a:pt x="415" y="392"/>
                    <a:pt x="415" y="392"/>
                    <a:pt x="415" y="392"/>
                  </a:cubicBezTo>
                  <a:cubicBezTo>
                    <a:pt x="411" y="400"/>
                    <a:pt x="411" y="400"/>
                    <a:pt x="411" y="400"/>
                  </a:cubicBezTo>
                  <a:cubicBezTo>
                    <a:pt x="419" y="409"/>
                    <a:pt x="419" y="409"/>
                    <a:pt x="419" y="409"/>
                  </a:cubicBezTo>
                  <a:lnTo>
                    <a:pt x="424" y="424"/>
                  </a:lnTo>
                  <a:close/>
                  <a:moveTo>
                    <a:pt x="372" y="57"/>
                  </a:moveTo>
                  <a:cubicBezTo>
                    <a:pt x="374" y="72"/>
                    <a:pt x="374" y="72"/>
                    <a:pt x="374" y="72"/>
                  </a:cubicBezTo>
                  <a:cubicBezTo>
                    <a:pt x="374" y="72"/>
                    <a:pt x="391" y="83"/>
                    <a:pt x="391" y="90"/>
                  </a:cubicBezTo>
                  <a:cubicBezTo>
                    <a:pt x="391" y="97"/>
                    <a:pt x="384" y="110"/>
                    <a:pt x="384" y="110"/>
                  </a:cubicBezTo>
                  <a:cubicBezTo>
                    <a:pt x="384" y="110"/>
                    <a:pt x="402" y="132"/>
                    <a:pt x="397" y="133"/>
                  </a:cubicBezTo>
                  <a:cubicBezTo>
                    <a:pt x="391" y="134"/>
                    <a:pt x="359" y="125"/>
                    <a:pt x="354" y="123"/>
                  </a:cubicBezTo>
                  <a:cubicBezTo>
                    <a:pt x="348" y="122"/>
                    <a:pt x="369" y="143"/>
                    <a:pt x="369" y="143"/>
                  </a:cubicBezTo>
                  <a:cubicBezTo>
                    <a:pt x="352" y="161"/>
                    <a:pt x="352" y="161"/>
                    <a:pt x="352" y="161"/>
                  </a:cubicBezTo>
                  <a:cubicBezTo>
                    <a:pt x="352" y="161"/>
                    <a:pt x="358" y="173"/>
                    <a:pt x="361" y="179"/>
                  </a:cubicBezTo>
                  <a:cubicBezTo>
                    <a:pt x="363" y="184"/>
                    <a:pt x="390" y="198"/>
                    <a:pt x="390" y="198"/>
                  </a:cubicBezTo>
                  <a:cubicBezTo>
                    <a:pt x="390" y="198"/>
                    <a:pt x="381" y="231"/>
                    <a:pt x="404" y="230"/>
                  </a:cubicBezTo>
                  <a:cubicBezTo>
                    <a:pt x="414" y="229"/>
                    <a:pt x="398" y="211"/>
                    <a:pt x="410" y="211"/>
                  </a:cubicBezTo>
                  <a:cubicBezTo>
                    <a:pt x="423" y="211"/>
                    <a:pt x="433" y="211"/>
                    <a:pt x="433" y="211"/>
                  </a:cubicBezTo>
                  <a:cubicBezTo>
                    <a:pt x="437" y="205"/>
                    <a:pt x="437" y="205"/>
                    <a:pt x="437" y="205"/>
                  </a:cubicBezTo>
                  <a:cubicBezTo>
                    <a:pt x="412" y="189"/>
                    <a:pt x="412" y="189"/>
                    <a:pt x="412" y="189"/>
                  </a:cubicBezTo>
                  <a:cubicBezTo>
                    <a:pt x="399" y="189"/>
                    <a:pt x="399" y="189"/>
                    <a:pt x="399" y="189"/>
                  </a:cubicBezTo>
                  <a:cubicBezTo>
                    <a:pt x="399" y="189"/>
                    <a:pt x="365" y="176"/>
                    <a:pt x="381" y="169"/>
                  </a:cubicBezTo>
                  <a:cubicBezTo>
                    <a:pt x="398" y="162"/>
                    <a:pt x="409" y="179"/>
                    <a:pt x="409" y="179"/>
                  </a:cubicBezTo>
                  <a:cubicBezTo>
                    <a:pt x="409" y="179"/>
                    <a:pt x="423" y="168"/>
                    <a:pt x="433" y="166"/>
                  </a:cubicBezTo>
                  <a:cubicBezTo>
                    <a:pt x="442" y="165"/>
                    <a:pt x="513" y="202"/>
                    <a:pt x="519" y="198"/>
                  </a:cubicBezTo>
                  <a:cubicBezTo>
                    <a:pt x="524" y="194"/>
                    <a:pt x="505" y="155"/>
                    <a:pt x="523" y="148"/>
                  </a:cubicBezTo>
                  <a:cubicBezTo>
                    <a:pt x="541" y="141"/>
                    <a:pt x="539" y="157"/>
                    <a:pt x="557" y="147"/>
                  </a:cubicBezTo>
                  <a:cubicBezTo>
                    <a:pt x="575" y="137"/>
                    <a:pt x="578" y="130"/>
                    <a:pt x="578" y="130"/>
                  </a:cubicBezTo>
                  <a:cubicBezTo>
                    <a:pt x="542" y="107"/>
                    <a:pt x="542" y="107"/>
                    <a:pt x="542" y="107"/>
                  </a:cubicBezTo>
                  <a:cubicBezTo>
                    <a:pt x="542" y="107"/>
                    <a:pt x="542" y="83"/>
                    <a:pt x="535" y="78"/>
                  </a:cubicBezTo>
                  <a:cubicBezTo>
                    <a:pt x="528" y="72"/>
                    <a:pt x="523" y="96"/>
                    <a:pt x="523" y="96"/>
                  </a:cubicBezTo>
                  <a:cubicBezTo>
                    <a:pt x="523" y="96"/>
                    <a:pt x="455" y="80"/>
                    <a:pt x="440" y="69"/>
                  </a:cubicBezTo>
                  <a:cubicBezTo>
                    <a:pt x="424" y="58"/>
                    <a:pt x="350" y="0"/>
                    <a:pt x="340" y="11"/>
                  </a:cubicBezTo>
                  <a:cubicBezTo>
                    <a:pt x="330" y="22"/>
                    <a:pt x="372" y="57"/>
                    <a:pt x="372" y="57"/>
                  </a:cubicBezTo>
                  <a:close/>
                  <a:moveTo>
                    <a:pt x="194" y="984"/>
                  </a:moveTo>
                  <a:cubicBezTo>
                    <a:pt x="209" y="984"/>
                    <a:pt x="209" y="984"/>
                    <a:pt x="209" y="984"/>
                  </a:cubicBezTo>
                  <a:cubicBezTo>
                    <a:pt x="192" y="972"/>
                    <a:pt x="192" y="972"/>
                    <a:pt x="192" y="972"/>
                  </a:cubicBezTo>
                  <a:lnTo>
                    <a:pt x="194" y="984"/>
                  </a:lnTo>
                  <a:close/>
                  <a:moveTo>
                    <a:pt x="208" y="933"/>
                  </a:moveTo>
                  <a:cubicBezTo>
                    <a:pt x="210" y="942"/>
                    <a:pt x="214" y="942"/>
                    <a:pt x="214" y="942"/>
                  </a:cubicBezTo>
                  <a:cubicBezTo>
                    <a:pt x="224" y="944"/>
                    <a:pt x="225" y="934"/>
                    <a:pt x="225" y="934"/>
                  </a:cubicBezTo>
                  <a:cubicBezTo>
                    <a:pt x="225" y="934"/>
                    <a:pt x="240" y="933"/>
                    <a:pt x="233" y="922"/>
                  </a:cubicBezTo>
                  <a:cubicBezTo>
                    <a:pt x="226" y="912"/>
                    <a:pt x="205" y="924"/>
                    <a:pt x="208" y="933"/>
                  </a:cubicBezTo>
                  <a:close/>
                  <a:moveTo>
                    <a:pt x="214" y="956"/>
                  </a:moveTo>
                  <a:cubicBezTo>
                    <a:pt x="204" y="952"/>
                    <a:pt x="205" y="961"/>
                    <a:pt x="205" y="961"/>
                  </a:cubicBezTo>
                  <a:cubicBezTo>
                    <a:pt x="220" y="968"/>
                    <a:pt x="225" y="960"/>
                    <a:pt x="214" y="956"/>
                  </a:cubicBezTo>
                  <a:close/>
                  <a:moveTo>
                    <a:pt x="230" y="810"/>
                  </a:moveTo>
                  <a:cubicBezTo>
                    <a:pt x="230" y="814"/>
                    <a:pt x="217" y="820"/>
                    <a:pt x="217" y="820"/>
                  </a:cubicBezTo>
                  <a:cubicBezTo>
                    <a:pt x="234" y="829"/>
                    <a:pt x="234" y="829"/>
                    <a:pt x="234" y="829"/>
                  </a:cubicBezTo>
                  <a:cubicBezTo>
                    <a:pt x="234" y="829"/>
                    <a:pt x="230" y="806"/>
                    <a:pt x="230" y="810"/>
                  </a:cubicBezTo>
                  <a:close/>
                  <a:moveTo>
                    <a:pt x="252" y="792"/>
                  </a:moveTo>
                  <a:cubicBezTo>
                    <a:pt x="252" y="796"/>
                    <a:pt x="248" y="805"/>
                    <a:pt x="248" y="805"/>
                  </a:cubicBezTo>
                  <a:cubicBezTo>
                    <a:pt x="257" y="825"/>
                    <a:pt x="257" y="825"/>
                    <a:pt x="257" y="825"/>
                  </a:cubicBezTo>
                  <a:cubicBezTo>
                    <a:pt x="258" y="814"/>
                    <a:pt x="258" y="814"/>
                    <a:pt x="258" y="814"/>
                  </a:cubicBezTo>
                  <a:cubicBezTo>
                    <a:pt x="258" y="814"/>
                    <a:pt x="252" y="788"/>
                    <a:pt x="252" y="792"/>
                  </a:cubicBezTo>
                  <a:close/>
                  <a:moveTo>
                    <a:pt x="32" y="1144"/>
                  </a:moveTo>
                  <a:cubicBezTo>
                    <a:pt x="36" y="1144"/>
                    <a:pt x="54" y="1138"/>
                    <a:pt x="54" y="1138"/>
                  </a:cubicBezTo>
                  <a:cubicBezTo>
                    <a:pt x="36" y="1129"/>
                    <a:pt x="36" y="1129"/>
                    <a:pt x="36" y="1129"/>
                  </a:cubicBezTo>
                  <a:cubicBezTo>
                    <a:pt x="36" y="1129"/>
                    <a:pt x="28" y="1144"/>
                    <a:pt x="32" y="1144"/>
                  </a:cubicBezTo>
                  <a:close/>
                  <a:moveTo>
                    <a:pt x="81" y="1117"/>
                  </a:moveTo>
                  <a:cubicBezTo>
                    <a:pt x="72" y="1100"/>
                    <a:pt x="72" y="1100"/>
                    <a:pt x="72" y="1100"/>
                  </a:cubicBezTo>
                  <a:cubicBezTo>
                    <a:pt x="72" y="1110"/>
                    <a:pt x="72" y="1110"/>
                    <a:pt x="72" y="1110"/>
                  </a:cubicBezTo>
                  <a:cubicBezTo>
                    <a:pt x="70" y="1126"/>
                    <a:pt x="85" y="1133"/>
                    <a:pt x="90" y="1125"/>
                  </a:cubicBezTo>
                  <a:cubicBezTo>
                    <a:pt x="96" y="1117"/>
                    <a:pt x="81" y="1117"/>
                    <a:pt x="81" y="1117"/>
                  </a:cubicBezTo>
                  <a:close/>
                  <a:moveTo>
                    <a:pt x="16" y="1134"/>
                  </a:moveTo>
                  <a:cubicBezTo>
                    <a:pt x="0" y="1133"/>
                    <a:pt x="9" y="1150"/>
                    <a:pt x="9" y="1150"/>
                  </a:cubicBezTo>
                  <a:cubicBezTo>
                    <a:pt x="21" y="1153"/>
                    <a:pt x="32" y="1136"/>
                    <a:pt x="16" y="1134"/>
                  </a:cubicBezTo>
                  <a:close/>
                  <a:moveTo>
                    <a:pt x="118" y="1033"/>
                  </a:moveTo>
                  <a:cubicBezTo>
                    <a:pt x="118" y="1041"/>
                    <a:pt x="129" y="1041"/>
                    <a:pt x="129" y="1041"/>
                  </a:cubicBezTo>
                  <a:cubicBezTo>
                    <a:pt x="136" y="1029"/>
                    <a:pt x="118" y="1025"/>
                    <a:pt x="118" y="1033"/>
                  </a:cubicBezTo>
                  <a:close/>
                  <a:moveTo>
                    <a:pt x="184" y="1008"/>
                  </a:moveTo>
                  <a:cubicBezTo>
                    <a:pt x="174" y="1018"/>
                    <a:pt x="165" y="1050"/>
                    <a:pt x="165" y="1050"/>
                  </a:cubicBezTo>
                  <a:cubicBezTo>
                    <a:pt x="178" y="1053"/>
                    <a:pt x="178" y="1053"/>
                    <a:pt x="178" y="1053"/>
                  </a:cubicBezTo>
                  <a:cubicBezTo>
                    <a:pt x="178" y="1053"/>
                    <a:pt x="190" y="1032"/>
                    <a:pt x="186" y="1032"/>
                  </a:cubicBezTo>
                  <a:cubicBezTo>
                    <a:pt x="182" y="1032"/>
                    <a:pt x="198" y="1014"/>
                    <a:pt x="198" y="1014"/>
                  </a:cubicBezTo>
                  <a:cubicBezTo>
                    <a:pt x="198" y="1014"/>
                    <a:pt x="193" y="997"/>
                    <a:pt x="184" y="1008"/>
                  </a:cubicBezTo>
                  <a:close/>
                </a:path>
              </a:pathLst>
            </a:custGeom>
            <a:solidFill>
              <a:schemeClr val="accent1">
                <a:lumMod val="50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552" name="Freeform 176"/>
            <p:cNvSpPr>
              <a:spLocks/>
            </p:cNvSpPr>
            <p:nvPr/>
          </p:nvSpPr>
          <p:spPr bwMode="auto">
            <a:xfrm>
              <a:off x="6307932" y="3339704"/>
              <a:ext cx="194072" cy="139303"/>
            </a:xfrm>
            <a:custGeom>
              <a:avLst/>
              <a:gdLst>
                <a:gd name="T0" fmla="*/ 2147483647 w 461"/>
                <a:gd name="T1" fmla="*/ 2147483647 h 355"/>
                <a:gd name="T2" fmla="*/ 2147483647 w 461"/>
                <a:gd name="T3" fmla="*/ 2147483647 h 355"/>
                <a:gd name="T4" fmla="*/ 2147483647 w 461"/>
                <a:gd name="T5" fmla="*/ 2147483647 h 355"/>
                <a:gd name="T6" fmla="*/ 2147483647 w 461"/>
                <a:gd name="T7" fmla="*/ 2147483647 h 355"/>
                <a:gd name="T8" fmla="*/ 2147483647 w 461"/>
                <a:gd name="T9" fmla="*/ 2147483647 h 355"/>
                <a:gd name="T10" fmla="*/ 2147483647 w 461"/>
                <a:gd name="T11" fmla="*/ 2147483647 h 355"/>
                <a:gd name="T12" fmla="*/ 2147483647 w 461"/>
                <a:gd name="T13" fmla="*/ 2147483647 h 355"/>
                <a:gd name="T14" fmla="*/ 2147483647 w 461"/>
                <a:gd name="T15" fmla="*/ 2147483647 h 355"/>
                <a:gd name="T16" fmla="*/ 2147483647 w 461"/>
                <a:gd name="T17" fmla="*/ 2147483647 h 355"/>
                <a:gd name="T18" fmla="*/ 2147483647 w 461"/>
                <a:gd name="T19" fmla="*/ 2147483647 h 355"/>
                <a:gd name="T20" fmla="*/ 2147483647 w 461"/>
                <a:gd name="T21" fmla="*/ 2147483647 h 355"/>
                <a:gd name="T22" fmla="*/ 2147483647 w 461"/>
                <a:gd name="T23" fmla="*/ 2147483647 h 355"/>
                <a:gd name="T24" fmla="*/ 2147483647 w 461"/>
                <a:gd name="T25" fmla="*/ 2147483647 h 355"/>
                <a:gd name="T26" fmla="*/ 2147483647 w 461"/>
                <a:gd name="T27" fmla="*/ 2147483647 h 355"/>
                <a:gd name="T28" fmla="*/ 2147483647 w 461"/>
                <a:gd name="T29" fmla="*/ 2147483647 h 355"/>
                <a:gd name="T30" fmla="*/ 2147483647 w 461"/>
                <a:gd name="T31" fmla="*/ 2147483647 h 355"/>
                <a:gd name="T32" fmla="*/ 2147483647 w 461"/>
                <a:gd name="T33" fmla="*/ 2147483647 h 355"/>
                <a:gd name="T34" fmla="*/ 2147483647 w 461"/>
                <a:gd name="T35" fmla="*/ 2147483647 h 355"/>
                <a:gd name="T36" fmla="*/ 2147483647 w 461"/>
                <a:gd name="T37" fmla="*/ 2147483647 h 355"/>
                <a:gd name="T38" fmla="*/ 2147483647 w 461"/>
                <a:gd name="T39" fmla="*/ 2147483647 h 355"/>
                <a:gd name="T40" fmla="*/ 2147483647 w 461"/>
                <a:gd name="T41" fmla="*/ 2147483647 h 355"/>
                <a:gd name="T42" fmla="*/ 2147483647 w 461"/>
                <a:gd name="T43" fmla="*/ 2147483647 h 355"/>
                <a:gd name="T44" fmla="*/ 2147483647 w 461"/>
                <a:gd name="T45" fmla="*/ 2147483647 h 355"/>
                <a:gd name="T46" fmla="*/ 2147483647 w 461"/>
                <a:gd name="T47" fmla="*/ 2147483647 h 355"/>
                <a:gd name="T48" fmla="*/ 2147483647 w 461"/>
                <a:gd name="T49" fmla="*/ 2147483647 h 355"/>
                <a:gd name="T50" fmla="*/ 2147483647 w 461"/>
                <a:gd name="T51" fmla="*/ 2147483647 h 355"/>
                <a:gd name="T52" fmla="*/ 2147483647 w 461"/>
                <a:gd name="T53" fmla="*/ 2147483647 h 355"/>
                <a:gd name="T54" fmla="*/ 2147483647 w 461"/>
                <a:gd name="T55" fmla="*/ 2147483647 h 355"/>
                <a:gd name="T56" fmla="*/ 2147483647 w 461"/>
                <a:gd name="T57" fmla="*/ 2147483647 h 355"/>
                <a:gd name="T58" fmla="*/ 2147483647 w 461"/>
                <a:gd name="T59" fmla="*/ 2147483647 h 355"/>
                <a:gd name="T60" fmla="*/ 2147483647 w 461"/>
                <a:gd name="T61" fmla="*/ 2147483647 h 355"/>
                <a:gd name="T62" fmla="*/ 2147483647 w 461"/>
                <a:gd name="T63" fmla="*/ 2147483647 h 355"/>
                <a:gd name="T64" fmla="*/ 2147483647 w 461"/>
                <a:gd name="T65" fmla="*/ 2147483647 h 355"/>
                <a:gd name="T66" fmla="*/ 2147483647 w 461"/>
                <a:gd name="T67" fmla="*/ 0 h 355"/>
                <a:gd name="T68" fmla="*/ 2147483647 w 461"/>
                <a:gd name="T69" fmla="*/ 2147483647 h 355"/>
                <a:gd name="T70" fmla="*/ 2147483647 w 461"/>
                <a:gd name="T71" fmla="*/ 2147483647 h 355"/>
                <a:gd name="T72" fmla="*/ 2147483647 w 461"/>
                <a:gd name="T73" fmla="*/ 2147483647 h 355"/>
                <a:gd name="T74" fmla="*/ 2147483647 w 461"/>
                <a:gd name="T75" fmla="*/ 2147483647 h 355"/>
                <a:gd name="T76" fmla="*/ 2147483647 w 461"/>
                <a:gd name="T77" fmla="*/ 2147483647 h 355"/>
                <a:gd name="T78" fmla="*/ 2147483647 w 461"/>
                <a:gd name="T79" fmla="*/ 2147483647 h 355"/>
                <a:gd name="T80" fmla="*/ 2147483647 w 461"/>
                <a:gd name="T81" fmla="*/ 2147483647 h 355"/>
                <a:gd name="T82" fmla="*/ 2147483647 w 461"/>
                <a:gd name="T83" fmla="*/ 2147483647 h 355"/>
                <a:gd name="T84" fmla="*/ 2147483647 w 461"/>
                <a:gd name="T85" fmla="*/ 2147483647 h 355"/>
                <a:gd name="T86" fmla="*/ 2147483647 w 461"/>
                <a:gd name="T87" fmla="*/ 2147483647 h 355"/>
                <a:gd name="T88" fmla="*/ 2147483647 w 461"/>
                <a:gd name="T89" fmla="*/ 2147483647 h 355"/>
                <a:gd name="T90" fmla="*/ 2147483647 w 461"/>
                <a:gd name="T91" fmla="*/ 2147483647 h 355"/>
                <a:gd name="T92" fmla="*/ 2147483647 w 461"/>
                <a:gd name="T93" fmla="*/ 2147483647 h 355"/>
                <a:gd name="T94" fmla="*/ 2147483647 w 461"/>
                <a:gd name="T95" fmla="*/ 2147483647 h 355"/>
                <a:gd name="T96" fmla="*/ 0 w 461"/>
                <a:gd name="T97" fmla="*/ 2147483647 h 355"/>
                <a:gd name="T98" fmla="*/ 0 w 461"/>
                <a:gd name="T99" fmla="*/ 2147483647 h 355"/>
                <a:gd name="T100" fmla="*/ 2147483647 w 461"/>
                <a:gd name="T101" fmla="*/ 2147483647 h 355"/>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61"/>
                <a:gd name="T154" fmla="*/ 0 h 355"/>
                <a:gd name="T155" fmla="*/ 461 w 461"/>
                <a:gd name="T156" fmla="*/ 355 h 355"/>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61" h="355">
                  <a:moveTo>
                    <a:pt x="9" y="338"/>
                  </a:moveTo>
                  <a:cubicBezTo>
                    <a:pt x="17" y="347"/>
                    <a:pt x="39" y="355"/>
                    <a:pt x="43" y="352"/>
                  </a:cubicBezTo>
                  <a:cubicBezTo>
                    <a:pt x="47" y="350"/>
                    <a:pt x="46" y="342"/>
                    <a:pt x="61" y="342"/>
                  </a:cubicBezTo>
                  <a:cubicBezTo>
                    <a:pt x="75" y="342"/>
                    <a:pt x="88" y="351"/>
                    <a:pt x="98" y="345"/>
                  </a:cubicBezTo>
                  <a:cubicBezTo>
                    <a:pt x="108" y="339"/>
                    <a:pt x="121" y="318"/>
                    <a:pt x="121" y="318"/>
                  </a:cubicBezTo>
                  <a:cubicBezTo>
                    <a:pt x="121" y="318"/>
                    <a:pt x="146" y="315"/>
                    <a:pt x="150" y="318"/>
                  </a:cubicBezTo>
                  <a:cubicBezTo>
                    <a:pt x="154" y="320"/>
                    <a:pt x="179" y="336"/>
                    <a:pt x="182" y="335"/>
                  </a:cubicBezTo>
                  <a:cubicBezTo>
                    <a:pt x="185" y="335"/>
                    <a:pt x="203" y="322"/>
                    <a:pt x="203" y="322"/>
                  </a:cubicBezTo>
                  <a:cubicBezTo>
                    <a:pt x="219" y="322"/>
                    <a:pt x="219" y="322"/>
                    <a:pt x="219" y="322"/>
                  </a:cubicBezTo>
                  <a:cubicBezTo>
                    <a:pt x="236" y="299"/>
                    <a:pt x="236" y="299"/>
                    <a:pt x="236" y="299"/>
                  </a:cubicBezTo>
                  <a:cubicBezTo>
                    <a:pt x="235" y="287"/>
                    <a:pt x="235" y="287"/>
                    <a:pt x="235" y="287"/>
                  </a:cubicBezTo>
                  <a:cubicBezTo>
                    <a:pt x="257" y="268"/>
                    <a:pt x="257" y="268"/>
                    <a:pt x="257" y="268"/>
                  </a:cubicBezTo>
                  <a:cubicBezTo>
                    <a:pt x="257" y="268"/>
                    <a:pt x="245" y="252"/>
                    <a:pt x="252" y="243"/>
                  </a:cubicBezTo>
                  <a:cubicBezTo>
                    <a:pt x="258" y="234"/>
                    <a:pt x="265" y="235"/>
                    <a:pt x="265" y="235"/>
                  </a:cubicBezTo>
                  <a:cubicBezTo>
                    <a:pt x="265" y="235"/>
                    <a:pt x="274" y="220"/>
                    <a:pt x="275" y="204"/>
                  </a:cubicBezTo>
                  <a:cubicBezTo>
                    <a:pt x="277" y="188"/>
                    <a:pt x="270" y="166"/>
                    <a:pt x="284" y="165"/>
                  </a:cubicBezTo>
                  <a:cubicBezTo>
                    <a:pt x="299" y="164"/>
                    <a:pt x="340" y="165"/>
                    <a:pt x="344" y="166"/>
                  </a:cubicBezTo>
                  <a:cubicBezTo>
                    <a:pt x="348" y="166"/>
                    <a:pt x="367" y="183"/>
                    <a:pt x="375" y="190"/>
                  </a:cubicBezTo>
                  <a:cubicBezTo>
                    <a:pt x="374" y="189"/>
                    <a:pt x="374" y="189"/>
                    <a:pt x="374" y="189"/>
                  </a:cubicBezTo>
                  <a:cubicBezTo>
                    <a:pt x="387" y="186"/>
                    <a:pt x="387" y="186"/>
                    <a:pt x="387" y="186"/>
                  </a:cubicBezTo>
                  <a:cubicBezTo>
                    <a:pt x="378" y="144"/>
                    <a:pt x="378" y="144"/>
                    <a:pt x="378" y="144"/>
                  </a:cubicBezTo>
                  <a:cubicBezTo>
                    <a:pt x="378" y="144"/>
                    <a:pt x="393" y="160"/>
                    <a:pt x="402" y="162"/>
                  </a:cubicBezTo>
                  <a:cubicBezTo>
                    <a:pt x="412" y="163"/>
                    <a:pt x="427" y="160"/>
                    <a:pt x="427" y="160"/>
                  </a:cubicBezTo>
                  <a:cubicBezTo>
                    <a:pt x="427" y="160"/>
                    <a:pt x="402" y="136"/>
                    <a:pt x="408" y="126"/>
                  </a:cubicBezTo>
                  <a:cubicBezTo>
                    <a:pt x="413" y="115"/>
                    <a:pt x="444" y="131"/>
                    <a:pt x="444" y="131"/>
                  </a:cubicBezTo>
                  <a:cubicBezTo>
                    <a:pt x="461" y="111"/>
                    <a:pt x="461" y="111"/>
                    <a:pt x="461" y="111"/>
                  </a:cubicBezTo>
                  <a:cubicBezTo>
                    <a:pt x="444" y="105"/>
                    <a:pt x="444" y="105"/>
                    <a:pt x="444" y="105"/>
                  </a:cubicBezTo>
                  <a:cubicBezTo>
                    <a:pt x="444" y="105"/>
                    <a:pt x="441" y="93"/>
                    <a:pt x="433" y="88"/>
                  </a:cubicBezTo>
                  <a:cubicBezTo>
                    <a:pt x="425" y="82"/>
                    <a:pt x="393" y="77"/>
                    <a:pt x="393" y="77"/>
                  </a:cubicBezTo>
                  <a:cubicBezTo>
                    <a:pt x="393" y="77"/>
                    <a:pt x="392" y="58"/>
                    <a:pt x="380" y="46"/>
                  </a:cubicBezTo>
                  <a:cubicBezTo>
                    <a:pt x="367" y="33"/>
                    <a:pt x="354" y="42"/>
                    <a:pt x="354" y="42"/>
                  </a:cubicBezTo>
                  <a:cubicBezTo>
                    <a:pt x="343" y="1"/>
                    <a:pt x="343" y="1"/>
                    <a:pt x="343" y="1"/>
                  </a:cubicBezTo>
                  <a:cubicBezTo>
                    <a:pt x="339" y="14"/>
                    <a:pt x="339" y="14"/>
                    <a:pt x="339" y="14"/>
                  </a:cubicBezTo>
                  <a:cubicBezTo>
                    <a:pt x="329" y="0"/>
                    <a:pt x="329" y="0"/>
                    <a:pt x="329" y="0"/>
                  </a:cubicBezTo>
                  <a:cubicBezTo>
                    <a:pt x="323" y="41"/>
                    <a:pt x="323" y="41"/>
                    <a:pt x="323" y="41"/>
                  </a:cubicBezTo>
                  <a:cubicBezTo>
                    <a:pt x="323" y="41"/>
                    <a:pt x="308" y="45"/>
                    <a:pt x="301" y="50"/>
                  </a:cubicBezTo>
                  <a:cubicBezTo>
                    <a:pt x="294" y="55"/>
                    <a:pt x="293" y="77"/>
                    <a:pt x="293" y="77"/>
                  </a:cubicBezTo>
                  <a:cubicBezTo>
                    <a:pt x="276" y="83"/>
                    <a:pt x="276" y="83"/>
                    <a:pt x="276" y="83"/>
                  </a:cubicBezTo>
                  <a:cubicBezTo>
                    <a:pt x="283" y="107"/>
                    <a:pt x="283" y="107"/>
                    <a:pt x="283" y="107"/>
                  </a:cubicBezTo>
                  <a:cubicBezTo>
                    <a:pt x="283" y="107"/>
                    <a:pt x="259" y="104"/>
                    <a:pt x="243" y="101"/>
                  </a:cubicBezTo>
                  <a:cubicBezTo>
                    <a:pt x="228" y="97"/>
                    <a:pt x="227" y="136"/>
                    <a:pt x="227" y="136"/>
                  </a:cubicBezTo>
                  <a:cubicBezTo>
                    <a:pt x="200" y="166"/>
                    <a:pt x="200" y="166"/>
                    <a:pt x="200" y="166"/>
                  </a:cubicBezTo>
                  <a:cubicBezTo>
                    <a:pt x="200" y="166"/>
                    <a:pt x="192" y="201"/>
                    <a:pt x="176" y="213"/>
                  </a:cubicBezTo>
                  <a:cubicBezTo>
                    <a:pt x="160" y="224"/>
                    <a:pt x="119" y="232"/>
                    <a:pt x="110" y="235"/>
                  </a:cubicBezTo>
                  <a:cubicBezTo>
                    <a:pt x="101" y="237"/>
                    <a:pt x="69" y="262"/>
                    <a:pt x="69" y="262"/>
                  </a:cubicBezTo>
                  <a:cubicBezTo>
                    <a:pt x="60" y="285"/>
                    <a:pt x="60" y="285"/>
                    <a:pt x="60" y="285"/>
                  </a:cubicBezTo>
                  <a:cubicBezTo>
                    <a:pt x="60" y="285"/>
                    <a:pt x="84" y="303"/>
                    <a:pt x="65" y="317"/>
                  </a:cubicBezTo>
                  <a:cubicBezTo>
                    <a:pt x="47" y="331"/>
                    <a:pt x="34" y="308"/>
                    <a:pt x="23" y="305"/>
                  </a:cubicBezTo>
                  <a:cubicBezTo>
                    <a:pt x="13" y="303"/>
                    <a:pt x="0" y="322"/>
                    <a:pt x="0" y="322"/>
                  </a:cubicBezTo>
                  <a:cubicBezTo>
                    <a:pt x="0" y="322"/>
                    <a:pt x="0" y="322"/>
                    <a:pt x="0" y="322"/>
                  </a:cubicBezTo>
                  <a:cubicBezTo>
                    <a:pt x="3" y="328"/>
                    <a:pt x="5" y="334"/>
                    <a:pt x="9" y="338"/>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553" name="Freeform 177"/>
            <p:cNvSpPr>
              <a:spLocks/>
            </p:cNvSpPr>
            <p:nvPr/>
          </p:nvSpPr>
          <p:spPr bwMode="auto">
            <a:xfrm>
              <a:off x="5139928" y="2541985"/>
              <a:ext cx="336947" cy="175022"/>
            </a:xfrm>
            <a:custGeom>
              <a:avLst/>
              <a:gdLst>
                <a:gd name="T0" fmla="*/ 2147483647 w 798"/>
                <a:gd name="T1" fmla="*/ 2147483647 h 447"/>
                <a:gd name="T2" fmla="*/ 2147483647 w 798"/>
                <a:gd name="T3" fmla="*/ 2147483647 h 447"/>
                <a:gd name="T4" fmla="*/ 2147483647 w 798"/>
                <a:gd name="T5" fmla="*/ 2147483647 h 447"/>
                <a:gd name="T6" fmla="*/ 2147483647 w 798"/>
                <a:gd name="T7" fmla="*/ 2147483647 h 447"/>
                <a:gd name="T8" fmla="*/ 2147483647 w 798"/>
                <a:gd name="T9" fmla="*/ 2147483647 h 447"/>
                <a:gd name="T10" fmla="*/ 2147483647 w 798"/>
                <a:gd name="T11" fmla="*/ 2147483647 h 447"/>
                <a:gd name="T12" fmla="*/ 2147483647 w 798"/>
                <a:gd name="T13" fmla="*/ 2147483647 h 447"/>
                <a:gd name="T14" fmla="*/ 2147483647 w 798"/>
                <a:gd name="T15" fmla="*/ 2147483647 h 447"/>
                <a:gd name="T16" fmla="*/ 2147483647 w 798"/>
                <a:gd name="T17" fmla="*/ 2147483647 h 447"/>
                <a:gd name="T18" fmla="*/ 2147483647 w 798"/>
                <a:gd name="T19" fmla="*/ 2147483647 h 447"/>
                <a:gd name="T20" fmla="*/ 2147483647 w 798"/>
                <a:gd name="T21" fmla="*/ 2147483647 h 447"/>
                <a:gd name="T22" fmla="*/ 2147483647 w 798"/>
                <a:gd name="T23" fmla="*/ 2147483647 h 447"/>
                <a:gd name="T24" fmla="*/ 2147483647 w 798"/>
                <a:gd name="T25" fmla="*/ 2147483647 h 447"/>
                <a:gd name="T26" fmla="*/ 2147483647 w 798"/>
                <a:gd name="T27" fmla="*/ 2147483647 h 447"/>
                <a:gd name="T28" fmla="*/ 2147483647 w 798"/>
                <a:gd name="T29" fmla="*/ 2147483647 h 447"/>
                <a:gd name="T30" fmla="*/ 2147483647 w 798"/>
                <a:gd name="T31" fmla="*/ 2147483647 h 447"/>
                <a:gd name="T32" fmla="*/ 2147483647 w 798"/>
                <a:gd name="T33" fmla="*/ 2147483647 h 447"/>
                <a:gd name="T34" fmla="*/ 2147483647 w 798"/>
                <a:gd name="T35" fmla="*/ 2147483647 h 447"/>
                <a:gd name="T36" fmla="*/ 2147483647 w 798"/>
                <a:gd name="T37" fmla="*/ 2147483647 h 447"/>
                <a:gd name="T38" fmla="*/ 2147483647 w 798"/>
                <a:gd name="T39" fmla="*/ 2147483647 h 447"/>
                <a:gd name="T40" fmla="*/ 2147483647 w 798"/>
                <a:gd name="T41" fmla="*/ 2147483647 h 447"/>
                <a:gd name="T42" fmla="*/ 2147483647 w 798"/>
                <a:gd name="T43" fmla="*/ 2147483647 h 447"/>
                <a:gd name="T44" fmla="*/ 2147483647 w 798"/>
                <a:gd name="T45" fmla="*/ 2147483647 h 447"/>
                <a:gd name="T46" fmla="*/ 2147483647 w 798"/>
                <a:gd name="T47" fmla="*/ 2147483647 h 447"/>
                <a:gd name="T48" fmla="*/ 0 w 798"/>
                <a:gd name="T49" fmla="*/ 2147483647 h 447"/>
                <a:gd name="T50" fmla="*/ 2147483647 w 798"/>
                <a:gd name="T51" fmla="*/ 2147483647 h 447"/>
                <a:gd name="T52" fmla="*/ 2147483647 w 798"/>
                <a:gd name="T53" fmla="*/ 2147483647 h 447"/>
                <a:gd name="T54" fmla="*/ 2147483647 w 798"/>
                <a:gd name="T55" fmla="*/ 2147483647 h 447"/>
                <a:gd name="T56" fmla="*/ 2147483647 w 798"/>
                <a:gd name="T57" fmla="*/ 2147483647 h 447"/>
                <a:gd name="T58" fmla="*/ 2147483647 w 798"/>
                <a:gd name="T59" fmla="*/ 2147483647 h 447"/>
                <a:gd name="T60" fmla="*/ 2147483647 w 798"/>
                <a:gd name="T61" fmla="*/ 2147483647 h 447"/>
                <a:gd name="T62" fmla="*/ 2147483647 w 798"/>
                <a:gd name="T63" fmla="*/ 2147483647 h 447"/>
                <a:gd name="T64" fmla="*/ 2147483647 w 798"/>
                <a:gd name="T65" fmla="*/ 2147483647 h 447"/>
                <a:gd name="T66" fmla="*/ 2147483647 w 798"/>
                <a:gd name="T67" fmla="*/ 2147483647 h 447"/>
                <a:gd name="T68" fmla="*/ 2147483647 w 798"/>
                <a:gd name="T69" fmla="*/ 2147483647 h 447"/>
                <a:gd name="T70" fmla="*/ 2147483647 w 798"/>
                <a:gd name="T71" fmla="*/ 2147483647 h 447"/>
                <a:gd name="T72" fmla="*/ 2147483647 w 798"/>
                <a:gd name="T73" fmla="*/ 2147483647 h 447"/>
                <a:gd name="T74" fmla="*/ 2147483647 w 798"/>
                <a:gd name="T75" fmla="*/ 2147483647 h 447"/>
                <a:gd name="T76" fmla="*/ 2147483647 w 798"/>
                <a:gd name="T77" fmla="*/ 2147483647 h 447"/>
                <a:gd name="T78" fmla="*/ 2147483647 w 798"/>
                <a:gd name="T79" fmla="*/ 2147483647 h 447"/>
                <a:gd name="T80" fmla="*/ 2147483647 w 798"/>
                <a:gd name="T81" fmla="*/ 2147483647 h 447"/>
                <a:gd name="T82" fmla="*/ 2147483647 w 798"/>
                <a:gd name="T83" fmla="*/ 2147483647 h 447"/>
                <a:gd name="T84" fmla="*/ 2147483647 w 798"/>
                <a:gd name="T85" fmla="*/ 2147483647 h 447"/>
                <a:gd name="T86" fmla="*/ 2147483647 w 798"/>
                <a:gd name="T87" fmla="*/ 2147483647 h 447"/>
                <a:gd name="T88" fmla="*/ 2147483647 w 798"/>
                <a:gd name="T89" fmla="*/ 2147483647 h 447"/>
                <a:gd name="T90" fmla="*/ 2147483647 w 798"/>
                <a:gd name="T91" fmla="*/ 2147483647 h 447"/>
                <a:gd name="T92" fmla="*/ 2147483647 w 798"/>
                <a:gd name="T93" fmla="*/ 2147483647 h 447"/>
                <a:gd name="T94" fmla="*/ 2147483647 w 798"/>
                <a:gd name="T95" fmla="*/ 2147483647 h 447"/>
                <a:gd name="T96" fmla="*/ 2147483647 w 798"/>
                <a:gd name="T97" fmla="*/ 2147483647 h 447"/>
                <a:gd name="T98" fmla="*/ 2147483647 w 798"/>
                <a:gd name="T99" fmla="*/ 2147483647 h 447"/>
                <a:gd name="T100" fmla="*/ 2147483647 w 798"/>
                <a:gd name="T101" fmla="*/ 2147483647 h 447"/>
                <a:gd name="T102" fmla="*/ 2147483647 w 798"/>
                <a:gd name="T103" fmla="*/ 2147483647 h 447"/>
                <a:gd name="T104" fmla="*/ 2147483647 w 798"/>
                <a:gd name="T105" fmla="*/ 2147483647 h 447"/>
                <a:gd name="T106" fmla="*/ 2147483647 w 798"/>
                <a:gd name="T107" fmla="*/ 2147483647 h 447"/>
                <a:gd name="T108" fmla="*/ 2147483647 w 798"/>
                <a:gd name="T109" fmla="*/ 2147483647 h 447"/>
                <a:gd name="T110" fmla="*/ 2147483647 w 798"/>
                <a:gd name="T111" fmla="*/ 2147483647 h 447"/>
                <a:gd name="T112" fmla="*/ 2147483647 w 798"/>
                <a:gd name="T113" fmla="*/ 2147483647 h 447"/>
                <a:gd name="T114" fmla="*/ 2147483647 w 798"/>
                <a:gd name="T115" fmla="*/ 2147483647 h 447"/>
                <a:gd name="T116" fmla="*/ 2147483647 w 798"/>
                <a:gd name="T117" fmla="*/ 2147483647 h 447"/>
                <a:gd name="T118" fmla="*/ 2147483647 w 798"/>
                <a:gd name="T119" fmla="*/ 2147483647 h 447"/>
                <a:gd name="T120" fmla="*/ 2147483647 w 798"/>
                <a:gd name="T121" fmla="*/ 2147483647 h 44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798"/>
                <a:gd name="T184" fmla="*/ 0 h 447"/>
                <a:gd name="T185" fmla="*/ 798 w 798"/>
                <a:gd name="T186" fmla="*/ 447 h 44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798" h="447">
                  <a:moveTo>
                    <a:pt x="769" y="248"/>
                  </a:moveTo>
                  <a:cubicBezTo>
                    <a:pt x="764" y="243"/>
                    <a:pt x="764" y="243"/>
                    <a:pt x="764" y="243"/>
                  </a:cubicBezTo>
                  <a:cubicBezTo>
                    <a:pt x="751" y="241"/>
                    <a:pt x="751" y="241"/>
                    <a:pt x="751" y="241"/>
                  </a:cubicBezTo>
                  <a:cubicBezTo>
                    <a:pt x="745" y="230"/>
                    <a:pt x="745" y="230"/>
                    <a:pt x="745" y="230"/>
                  </a:cubicBezTo>
                  <a:cubicBezTo>
                    <a:pt x="732" y="230"/>
                    <a:pt x="732" y="230"/>
                    <a:pt x="732" y="230"/>
                  </a:cubicBezTo>
                  <a:cubicBezTo>
                    <a:pt x="721" y="212"/>
                    <a:pt x="721" y="212"/>
                    <a:pt x="721" y="212"/>
                  </a:cubicBezTo>
                  <a:cubicBezTo>
                    <a:pt x="721" y="222"/>
                    <a:pt x="721" y="222"/>
                    <a:pt x="721" y="222"/>
                  </a:cubicBezTo>
                  <a:cubicBezTo>
                    <a:pt x="712" y="222"/>
                    <a:pt x="712" y="222"/>
                    <a:pt x="712" y="222"/>
                  </a:cubicBezTo>
                  <a:cubicBezTo>
                    <a:pt x="713" y="231"/>
                    <a:pt x="713" y="231"/>
                    <a:pt x="713" y="231"/>
                  </a:cubicBezTo>
                  <a:cubicBezTo>
                    <a:pt x="713" y="231"/>
                    <a:pt x="694" y="233"/>
                    <a:pt x="689" y="229"/>
                  </a:cubicBezTo>
                  <a:cubicBezTo>
                    <a:pt x="684" y="225"/>
                    <a:pt x="683" y="220"/>
                    <a:pt x="683" y="220"/>
                  </a:cubicBezTo>
                  <a:cubicBezTo>
                    <a:pt x="660" y="212"/>
                    <a:pt x="660" y="212"/>
                    <a:pt x="660" y="212"/>
                  </a:cubicBezTo>
                  <a:cubicBezTo>
                    <a:pt x="660" y="212"/>
                    <a:pt x="696" y="183"/>
                    <a:pt x="694" y="178"/>
                  </a:cubicBezTo>
                  <a:cubicBezTo>
                    <a:pt x="693" y="177"/>
                    <a:pt x="692" y="176"/>
                    <a:pt x="690" y="175"/>
                  </a:cubicBezTo>
                  <a:cubicBezTo>
                    <a:pt x="671" y="184"/>
                    <a:pt x="671" y="184"/>
                    <a:pt x="671" y="184"/>
                  </a:cubicBezTo>
                  <a:cubicBezTo>
                    <a:pt x="653" y="185"/>
                    <a:pt x="653" y="185"/>
                    <a:pt x="653" y="185"/>
                  </a:cubicBezTo>
                  <a:cubicBezTo>
                    <a:pt x="645" y="203"/>
                    <a:pt x="645" y="203"/>
                    <a:pt x="645" y="203"/>
                  </a:cubicBezTo>
                  <a:cubicBezTo>
                    <a:pt x="645" y="203"/>
                    <a:pt x="633" y="205"/>
                    <a:pt x="623" y="208"/>
                  </a:cubicBezTo>
                  <a:cubicBezTo>
                    <a:pt x="612" y="211"/>
                    <a:pt x="613" y="229"/>
                    <a:pt x="613" y="229"/>
                  </a:cubicBezTo>
                  <a:cubicBezTo>
                    <a:pt x="613" y="229"/>
                    <a:pt x="605" y="229"/>
                    <a:pt x="596" y="236"/>
                  </a:cubicBezTo>
                  <a:cubicBezTo>
                    <a:pt x="587" y="243"/>
                    <a:pt x="595" y="267"/>
                    <a:pt x="595" y="267"/>
                  </a:cubicBezTo>
                  <a:cubicBezTo>
                    <a:pt x="595" y="267"/>
                    <a:pt x="584" y="261"/>
                    <a:pt x="573" y="259"/>
                  </a:cubicBezTo>
                  <a:cubicBezTo>
                    <a:pt x="563" y="256"/>
                    <a:pt x="580" y="243"/>
                    <a:pt x="573" y="233"/>
                  </a:cubicBezTo>
                  <a:cubicBezTo>
                    <a:pt x="567" y="224"/>
                    <a:pt x="520" y="233"/>
                    <a:pt x="509" y="228"/>
                  </a:cubicBezTo>
                  <a:cubicBezTo>
                    <a:pt x="499" y="223"/>
                    <a:pt x="497" y="199"/>
                    <a:pt x="488" y="188"/>
                  </a:cubicBezTo>
                  <a:cubicBezTo>
                    <a:pt x="479" y="177"/>
                    <a:pt x="479" y="191"/>
                    <a:pt x="469" y="188"/>
                  </a:cubicBezTo>
                  <a:cubicBezTo>
                    <a:pt x="460" y="185"/>
                    <a:pt x="467" y="137"/>
                    <a:pt x="461" y="136"/>
                  </a:cubicBezTo>
                  <a:cubicBezTo>
                    <a:pt x="456" y="135"/>
                    <a:pt x="441" y="136"/>
                    <a:pt x="441" y="136"/>
                  </a:cubicBezTo>
                  <a:cubicBezTo>
                    <a:pt x="441" y="136"/>
                    <a:pt x="411" y="93"/>
                    <a:pt x="404" y="93"/>
                  </a:cubicBezTo>
                  <a:cubicBezTo>
                    <a:pt x="397" y="93"/>
                    <a:pt x="379" y="105"/>
                    <a:pt x="379" y="105"/>
                  </a:cubicBezTo>
                  <a:cubicBezTo>
                    <a:pt x="379" y="105"/>
                    <a:pt x="341" y="101"/>
                    <a:pt x="325" y="101"/>
                  </a:cubicBezTo>
                  <a:cubicBezTo>
                    <a:pt x="309" y="101"/>
                    <a:pt x="272" y="108"/>
                    <a:pt x="272" y="108"/>
                  </a:cubicBezTo>
                  <a:cubicBezTo>
                    <a:pt x="223" y="60"/>
                    <a:pt x="223" y="60"/>
                    <a:pt x="223" y="60"/>
                  </a:cubicBezTo>
                  <a:cubicBezTo>
                    <a:pt x="177" y="38"/>
                    <a:pt x="177" y="38"/>
                    <a:pt x="177" y="38"/>
                  </a:cubicBezTo>
                  <a:cubicBezTo>
                    <a:pt x="181" y="47"/>
                    <a:pt x="186" y="56"/>
                    <a:pt x="183" y="61"/>
                  </a:cubicBezTo>
                  <a:cubicBezTo>
                    <a:pt x="178" y="70"/>
                    <a:pt x="174" y="75"/>
                    <a:pt x="174" y="75"/>
                  </a:cubicBezTo>
                  <a:cubicBezTo>
                    <a:pt x="174" y="75"/>
                    <a:pt x="162" y="76"/>
                    <a:pt x="154" y="70"/>
                  </a:cubicBezTo>
                  <a:cubicBezTo>
                    <a:pt x="146" y="64"/>
                    <a:pt x="149" y="55"/>
                    <a:pt x="149" y="55"/>
                  </a:cubicBezTo>
                  <a:cubicBezTo>
                    <a:pt x="142" y="36"/>
                    <a:pt x="142" y="36"/>
                    <a:pt x="142" y="36"/>
                  </a:cubicBezTo>
                  <a:cubicBezTo>
                    <a:pt x="145" y="23"/>
                    <a:pt x="145" y="23"/>
                    <a:pt x="145" y="23"/>
                  </a:cubicBezTo>
                  <a:cubicBezTo>
                    <a:pt x="112" y="7"/>
                    <a:pt x="112" y="7"/>
                    <a:pt x="112" y="7"/>
                  </a:cubicBezTo>
                  <a:cubicBezTo>
                    <a:pt x="106" y="20"/>
                    <a:pt x="106" y="20"/>
                    <a:pt x="106" y="20"/>
                  </a:cubicBezTo>
                  <a:cubicBezTo>
                    <a:pt x="106" y="20"/>
                    <a:pt x="119" y="28"/>
                    <a:pt x="119" y="37"/>
                  </a:cubicBezTo>
                  <a:cubicBezTo>
                    <a:pt x="119" y="46"/>
                    <a:pt x="116" y="45"/>
                    <a:pt x="116" y="45"/>
                  </a:cubicBezTo>
                  <a:cubicBezTo>
                    <a:pt x="116" y="45"/>
                    <a:pt x="117" y="55"/>
                    <a:pt x="106" y="57"/>
                  </a:cubicBezTo>
                  <a:cubicBezTo>
                    <a:pt x="95" y="59"/>
                    <a:pt x="98" y="39"/>
                    <a:pt x="92" y="37"/>
                  </a:cubicBezTo>
                  <a:cubicBezTo>
                    <a:pt x="86" y="35"/>
                    <a:pt x="99" y="21"/>
                    <a:pt x="99" y="21"/>
                  </a:cubicBezTo>
                  <a:cubicBezTo>
                    <a:pt x="103" y="3"/>
                    <a:pt x="103" y="3"/>
                    <a:pt x="103" y="3"/>
                  </a:cubicBezTo>
                  <a:cubicBezTo>
                    <a:pt x="96" y="0"/>
                    <a:pt x="96" y="0"/>
                    <a:pt x="96" y="0"/>
                  </a:cubicBezTo>
                  <a:cubicBezTo>
                    <a:pt x="0" y="31"/>
                    <a:pt x="0" y="31"/>
                    <a:pt x="0" y="31"/>
                  </a:cubicBezTo>
                  <a:cubicBezTo>
                    <a:pt x="35" y="218"/>
                    <a:pt x="35" y="218"/>
                    <a:pt x="35" y="218"/>
                  </a:cubicBezTo>
                  <a:cubicBezTo>
                    <a:pt x="36" y="218"/>
                    <a:pt x="36" y="217"/>
                    <a:pt x="37" y="217"/>
                  </a:cubicBezTo>
                  <a:cubicBezTo>
                    <a:pt x="44" y="217"/>
                    <a:pt x="48" y="224"/>
                    <a:pt x="48" y="224"/>
                  </a:cubicBezTo>
                  <a:cubicBezTo>
                    <a:pt x="92" y="224"/>
                    <a:pt x="92" y="224"/>
                    <a:pt x="92" y="224"/>
                  </a:cubicBezTo>
                  <a:cubicBezTo>
                    <a:pt x="92" y="224"/>
                    <a:pt x="77" y="208"/>
                    <a:pt x="79" y="195"/>
                  </a:cubicBezTo>
                  <a:cubicBezTo>
                    <a:pt x="80" y="181"/>
                    <a:pt x="112" y="175"/>
                    <a:pt x="112" y="175"/>
                  </a:cubicBezTo>
                  <a:cubicBezTo>
                    <a:pt x="112" y="175"/>
                    <a:pt x="112" y="164"/>
                    <a:pt x="116" y="163"/>
                  </a:cubicBezTo>
                  <a:cubicBezTo>
                    <a:pt x="120" y="161"/>
                    <a:pt x="139" y="169"/>
                    <a:pt x="139" y="169"/>
                  </a:cubicBezTo>
                  <a:cubicBezTo>
                    <a:pt x="119" y="151"/>
                    <a:pt x="119" y="151"/>
                    <a:pt x="119" y="151"/>
                  </a:cubicBezTo>
                  <a:cubicBezTo>
                    <a:pt x="139" y="152"/>
                    <a:pt x="139" y="152"/>
                    <a:pt x="139" y="152"/>
                  </a:cubicBezTo>
                  <a:cubicBezTo>
                    <a:pt x="143" y="145"/>
                    <a:pt x="143" y="145"/>
                    <a:pt x="143" y="145"/>
                  </a:cubicBezTo>
                  <a:cubicBezTo>
                    <a:pt x="155" y="161"/>
                    <a:pt x="155" y="161"/>
                    <a:pt x="155" y="161"/>
                  </a:cubicBezTo>
                  <a:cubicBezTo>
                    <a:pt x="171" y="160"/>
                    <a:pt x="171" y="160"/>
                    <a:pt x="171" y="160"/>
                  </a:cubicBezTo>
                  <a:cubicBezTo>
                    <a:pt x="169" y="168"/>
                    <a:pt x="169" y="168"/>
                    <a:pt x="169" y="168"/>
                  </a:cubicBezTo>
                  <a:cubicBezTo>
                    <a:pt x="179" y="172"/>
                    <a:pt x="179" y="172"/>
                    <a:pt x="179" y="172"/>
                  </a:cubicBezTo>
                  <a:cubicBezTo>
                    <a:pt x="179" y="172"/>
                    <a:pt x="192" y="169"/>
                    <a:pt x="201" y="173"/>
                  </a:cubicBezTo>
                  <a:cubicBezTo>
                    <a:pt x="211" y="177"/>
                    <a:pt x="209" y="192"/>
                    <a:pt x="209" y="192"/>
                  </a:cubicBezTo>
                  <a:cubicBezTo>
                    <a:pt x="219" y="197"/>
                    <a:pt x="219" y="197"/>
                    <a:pt x="219" y="197"/>
                  </a:cubicBezTo>
                  <a:cubicBezTo>
                    <a:pt x="219" y="197"/>
                    <a:pt x="207" y="209"/>
                    <a:pt x="212" y="219"/>
                  </a:cubicBezTo>
                  <a:cubicBezTo>
                    <a:pt x="217" y="228"/>
                    <a:pt x="243" y="227"/>
                    <a:pt x="243" y="227"/>
                  </a:cubicBezTo>
                  <a:cubicBezTo>
                    <a:pt x="279" y="231"/>
                    <a:pt x="279" y="231"/>
                    <a:pt x="279" y="231"/>
                  </a:cubicBezTo>
                  <a:cubicBezTo>
                    <a:pt x="279" y="225"/>
                    <a:pt x="279" y="225"/>
                    <a:pt x="279" y="225"/>
                  </a:cubicBezTo>
                  <a:cubicBezTo>
                    <a:pt x="303" y="237"/>
                    <a:pt x="303" y="237"/>
                    <a:pt x="303" y="237"/>
                  </a:cubicBezTo>
                  <a:cubicBezTo>
                    <a:pt x="312" y="256"/>
                    <a:pt x="312" y="256"/>
                    <a:pt x="312" y="256"/>
                  </a:cubicBezTo>
                  <a:cubicBezTo>
                    <a:pt x="325" y="271"/>
                    <a:pt x="325" y="271"/>
                    <a:pt x="325" y="271"/>
                  </a:cubicBezTo>
                  <a:cubicBezTo>
                    <a:pt x="325" y="271"/>
                    <a:pt x="333" y="283"/>
                    <a:pt x="336" y="293"/>
                  </a:cubicBezTo>
                  <a:cubicBezTo>
                    <a:pt x="339" y="304"/>
                    <a:pt x="351" y="309"/>
                    <a:pt x="357" y="312"/>
                  </a:cubicBezTo>
                  <a:cubicBezTo>
                    <a:pt x="364" y="315"/>
                    <a:pt x="377" y="317"/>
                    <a:pt x="381" y="319"/>
                  </a:cubicBezTo>
                  <a:cubicBezTo>
                    <a:pt x="385" y="320"/>
                    <a:pt x="397" y="336"/>
                    <a:pt x="397" y="336"/>
                  </a:cubicBezTo>
                  <a:cubicBezTo>
                    <a:pt x="417" y="348"/>
                    <a:pt x="417" y="348"/>
                    <a:pt x="417" y="348"/>
                  </a:cubicBezTo>
                  <a:cubicBezTo>
                    <a:pt x="435" y="349"/>
                    <a:pt x="435" y="349"/>
                    <a:pt x="435" y="349"/>
                  </a:cubicBezTo>
                  <a:cubicBezTo>
                    <a:pt x="444" y="357"/>
                    <a:pt x="444" y="357"/>
                    <a:pt x="444" y="357"/>
                  </a:cubicBezTo>
                  <a:cubicBezTo>
                    <a:pt x="455" y="360"/>
                    <a:pt x="455" y="360"/>
                    <a:pt x="455" y="360"/>
                  </a:cubicBezTo>
                  <a:cubicBezTo>
                    <a:pt x="455" y="360"/>
                    <a:pt x="469" y="371"/>
                    <a:pt x="476" y="376"/>
                  </a:cubicBezTo>
                  <a:cubicBezTo>
                    <a:pt x="483" y="381"/>
                    <a:pt x="501" y="389"/>
                    <a:pt x="501" y="389"/>
                  </a:cubicBezTo>
                  <a:cubicBezTo>
                    <a:pt x="516" y="387"/>
                    <a:pt x="516" y="387"/>
                    <a:pt x="516" y="387"/>
                  </a:cubicBezTo>
                  <a:cubicBezTo>
                    <a:pt x="549" y="405"/>
                    <a:pt x="549" y="405"/>
                    <a:pt x="549" y="405"/>
                  </a:cubicBezTo>
                  <a:cubicBezTo>
                    <a:pt x="549" y="405"/>
                    <a:pt x="537" y="417"/>
                    <a:pt x="548" y="425"/>
                  </a:cubicBezTo>
                  <a:cubicBezTo>
                    <a:pt x="554" y="430"/>
                    <a:pt x="555" y="434"/>
                    <a:pt x="555" y="437"/>
                  </a:cubicBezTo>
                  <a:cubicBezTo>
                    <a:pt x="563" y="437"/>
                    <a:pt x="563" y="437"/>
                    <a:pt x="563" y="437"/>
                  </a:cubicBezTo>
                  <a:cubicBezTo>
                    <a:pt x="571" y="431"/>
                    <a:pt x="571" y="431"/>
                    <a:pt x="571" y="431"/>
                  </a:cubicBezTo>
                  <a:cubicBezTo>
                    <a:pt x="580" y="445"/>
                    <a:pt x="580" y="445"/>
                    <a:pt x="580" y="445"/>
                  </a:cubicBezTo>
                  <a:cubicBezTo>
                    <a:pt x="591" y="440"/>
                    <a:pt x="591" y="440"/>
                    <a:pt x="591" y="440"/>
                  </a:cubicBezTo>
                  <a:cubicBezTo>
                    <a:pt x="596" y="440"/>
                    <a:pt x="596" y="440"/>
                    <a:pt x="596" y="440"/>
                  </a:cubicBezTo>
                  <a:cubicBezTo>
                    <a:pt x="596" y="440"/>
                    <a:pt x="600" y="443"/>
                    <a:pt x="605" y="447"/>
                  </a:cubicBezTo>
                  <a:cubicBezTo>
                    <a:pt x="604" y="446"/>
                    <a:pt x="603" y="446"/>
                    <a:pt x="603" y="445"/>
                  </a:cubicBezTo>
                  <a:cubicBezTo>
                    <a:pt x="602" y="439"/>
                    <a:pt x="601" y="430"/>
                    <a:pt x="605" y="426"/>
                  </a:cubicBezTo>
                  <a:cubicBezTo>
                    <a:pt x="612" y="418"/>
                    <a:pt x="622" y="408"/>
                    <a:pt x="622" y="397"/>
                  </a:cubicBezTo>
                  <a:cubicBezTo>
                    <a:pt x="622" y="386"/>
                    <a:pt x="609" y="387"/>
                    <a:pt x="603" y="377"/>
                  </a:cubicBezTo>
                  <a:cubicBezTo>
                    <a:pt x="597" y="367"/>
                    <a:pt x="608" y="358"/>
                    <a:pt x="603" y="353"/>
                  </a:cubicBezTo>
                  <a:cubicBezTo>
                    <a:pt x="598" y="348"/>
                    <a:pt x="582" y="347"/>
                    <a:pt x="582" y="347"/>
                  </a:cubicBezTo>
                  <a:cubicBezTo>
                    <a:pt x="575" y="339"/>
                    <a:pt x="575" y="339"/>
                    <a:pt x="575" y="339"/>
                  </a:cubicBezTo>
                  <a:cubicBezTo>
                    <a:pt x="561" y="336"/>
                    <a:pt x="561" y="336"/>
                    <a:pt x="561" y="336"/>
                  </a:cubicBezTo>
                  <a:cubicBezTo>
                    <a:pt x="561" y="336"/>
                    <a:pt x="561" y="326"/>
                    <a:pt x="567" y="321"/>
                  </a:cubicBezTo>
                  <a:cubicBezTo>
                    <a:pt x="573" y="316"/>
                    <a:pt x="592" y="328"/>
                    <a:pt x="607" y="319"/>
                  </a:cubicBezTo>
                  <a:cubicBezTo>
                    <a:pt x="622" y="310"/>
                    <a:pt x="610" y="305"/>
                    <a:pt x="610" y="305"/>
                  </a:cubicBezTo>
                  <a:cubicBezTo>
                    <a:pt x="620" y="296"/>
                    <a:pt x="620" y="296"/>
                    <a:pt x="620" y="296"/>
                  </a:cubicBezTo>
                  <a:cubicBezTo>
                    <a:pt x="607" y="282"/>
                    <a:pt x="607" y="282"/>
                    <a:pt x="607" y="282"/>
                  </a:cubicBezTo>
                  <a:cubicBezTo>
                    <a:pt x="607" y="282"/>
                    <a:pt x="626" y="287"/>
                    <a:pt x="632" y="281"/>
                  </a:cubicBezTo>
                  <a:cubicBezTo>
                    <a:pt x="638" y="275"/>
                    <a:pt x="625" y="268"/>
                    <a:pt x="626" y="264"/>
                  </a:cubicBezTo>
                  <a:cubicBezTo>
                    <a:pt x="627" y="260"/>
                    <a:pt x="629" y="251"/>
                    <a:pt x="635" y="251"/>
                  </a:cubicBezTo>
                  <a:cubicBezTo>
                    <a:pt x="641" y="251"/>
                    <a:pt x="644" y="265"/>
                    <a:pt x="652" y="260"/>
                  </a:cubicBezTo>
                  <a:cubicBezTo>
                    <a:pt x="660" y="255"/>
                    <a:pt x="671" y="243"/>
                    <a:pt x="675" y="241"/>
                  </a:cubicBezTo>
                  <a:cubicBezTo>
                    <a:pt x="679" y="239"/>
                    <a:pt x="694" y="251"/>
                    <a:pt x="694" y="251"/>
                  </a:cubicBezTo>
                  <a:cubicBezTo>
                    <a:pt x="678" y="272"/>
                    <a:pt x="678" y="272"/>
                    <a:pt x="678" y="272"/>
                  </a:cubicBezTo>
                  <a:cubicBezTo>
                    <a:pt x="678" y="272"/>
                    <a:pt x="698" y="278"/>
                    <a:pt x="701" y="283"/>
                  </a:cubicBezTo>
                  <a:cubicBezTo>
                    <a:pt x="708" y="280"/>
                    <a:pt x="717" y="277"/>
                    <a:pt x="721" y="276"/>
                  </a:cubicBezTo>
                  <a:cubicBezTo>
                    <a:pt x="728" y="274"/>
                    <a:pt x="732" y="290"/>
                    <a:pt x="741" y="286"/>
                  </a:cubicBezTo>
                  <a:cubicBezTo>
                    <a:pt x="750" y="282"/>
                    <a:pt x="752" y="273"/>
                    <a:pt x="752" y="273"/>
                  </a:cubicBezTo>
                  <a:cubicBezTo>
                    <a:pt x="766" y="271"/>
                    <a:pt x="766" y="271"/>
                    <a:pt x="766" y="271"/>
                  </a:cubicBezTo>
                  <a:cubicBezTo>
                    <a:pt x="766" y="265"/>
                    <a:pt x="766" y="265"/>
                    <a:pt x="766" y="265"/>
                  </a:cubicBezTo>
                  <a:cubicBezTo>
                    <a:pt x="766" y="265"/>
                    <a:pt x="778" y="266"/>
                    <a:pt x="788" y="254"/>
                  </a:cubicBezTo>
                  <a:cubicBezTo>
                    <a:pt x="798" y="242"/>
                    <a:pt x="769" y="248"/>
                    <a:pt x="769" y="248"/>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554" name="Freeform 178"/>
            <p:cNvSpPr>
              <a:spLocks noEditPoints="1"/>
            </p:cNvSpPr>
            <p:nvPr/>
          </p:nvSpPr>
          <p:spPr bwMode="auto">
            <a:xfrm>
              <a:off x="4958954" y="2343150"/>
              <a:ext cx="703659" cy="303610"/>
            </a:xfrm>
            <a:custGeom>
              <a:avLst/>
              <a:gdLst>
                <a:gd name="T0" fmla="*/ 2147483647 w 1673"/>
                <a:gd name="T1" fmla="*/ 2147483647 h 778"/>
                <a:gd name="T2" fmla="*/ 2147483647 w 1673"/>
                <a:gd name="T3" fmla="*/ 2147483647 h 778"/>
                <a:gd name="T4" fmla="*/ 2147483647 w 1673"/>
                <a:gd name="T5" fmla="*/ 2147483647 h 778"/>
                <a:gd name="T6" fmla="*/ 2147483647 w 1673"/>
                <a:gd name="T7" fmla="*/ 2147483647 h 778"/>
                <a:gd name="T8" fmla="*/ 2147483647 w 1673"/>
                <a:gd name="T9" fmla="*/ 2147483647 h 778"/>
                <a:gd name="T10" fmla="*/ 2147483647 w 1673"/>
                <a:gd name="T11" fmla="*/ 2147483647 h 778"/>
                <a:gd name="T12" fmla="*/ 2147483647 w 1673"/>
                <a:gd name="T13" fmla="*/ 2147483647 h 778"/>
                <a:gd name="T14" fmla="*/ 2147483647 w 1673"/>
                <a:gd name="T15" fmla="*/ 2147483647 h 778"/>
                <a:gd name="T16" fmla="*/ 2147483647 w 1673"/>
                <a:gd name="T17" fmla="*/ 2147483647 h 778"/>
                <a:gd name="T18" fmla="*/ 2147483647 w 1673"/>
                <a:gd name="T19" fmla="*/ 2147483647 h 778"/>
                <a:gd name="T20" fmla="*/ 2147483647 w 1673"/>
                <a:gd name="T21" fmla="*/ 2147483647 h 778"/>
                <a:gd name="T22" fmla="*/ 2147483647 w 1673"/>
                <a:gd name="T23" fmla="*/ 2147483647 h 778"/>
                <a:gd name="T24" fmla="*/ 2147483647 w 1673"/>
                <a:gd name="T25" fmla="*/ 2147483647 h 778"/>
                <a:gd name="T26" fmla="*/ 2147483647 w 1673"/>
                <a:gd name="T27" fmla="*/ 2147483647 h 778"/>
                <a:gd name="T28" fmla="*/ 2147483647 w 1673"/>
                <a:gd name="T29" fmla="*/ 2147483647 h 778"/>
                <a:gd name="T30" fmla="*/ 2147483647 w 1673"/>
                <a:gd name="T31" fmla="*/ 2147483647 h 778"/>
                <a:gd name="T32" fmla="*/ 2147483647 w 1673"/>
                <a:gd name="T33" fmla="*/ 2147483647 h 778"/>
                <a:gd name="T34" fmla="*/ 2147483647 w 1673"/>
                <a:gd name="T35" fmla="*/ 2147483647 h 778"/>
                <a:gd name="T36" fmla="*/ 2147483647 w 1673"/>
                <a:gd name="T37" fmla="*/ 2147483647 h 778"/>
                <a:gd name="T38" fmla="*/ 2147483647 w 1673"/>
                <a:gd name="T39" fmla="*/ 2147483647 h 778"/>
                <a:gd name="T40" fmla="*/ 2147483647 w 1673"/>
                <a:gd name="T41" fmla="*/ 2147483647 h 778"/>
                <a:gd name="T42" fmla="*/ 2147483647 w 1673"/>
                <a:gd name="T43" fmla="*/ 2147483647 h 778"/>
                <a:gd name="T44" fmla="*/ 2147483647 w 1673"/>
                <a:gd name="T45" fmla="*/ 2147483647 h 778"/>
                <a:gd name="T46" fmla="*/ 2147483647 w 1673"/>
                <a:gd name="T47" fmla="*/ 2147483647 h 778"/>
                <a:gd name="T48" fmla="*/ 2147483647 w 1673"/>
                <a:gd name="T49" fmla="*/ 2147483647 h 778"/>
                <a:gd name="T50" fmla="*/ 2147483647 w 1673"/>
                <a:gd name="T51" fmla="*/ 2147483647 h 778"/>
                <a:gd name="T52" fmla="*/ 2147483647 w 1673"/>
                <a:gd name="T53" fmla="*/ 2147483647 h 778"/>
                <a:gd name="T54" fmla="*/ 2147483647 w 1673"/>
                <a:gd name="T55" fmla="*/ 2147483647 h 778"/>
                <a:gd name="T56" fmla="*/ 2147483647 w 1673"/>
                <a:gd name="T57" fmla="*/ 2147483647 h 778"/>
                <a:gd name="T58" fmla="*/ 2147483647 w 1673"/>
                <a:gd name="T59" fmla="*/ 2147483647 h 778"/>
                <a:gd name="T60" fmla="*/ 2147483647 w 1673"/>
                <a:gd name="T61" fmla="*/ 2147483647 h 778"/>
                <a:gd name="T62" fmla="*/ 2147483647 w 1673"/>
                <a:gd name="T63" fmla="*/ 2147483647 h 778"/>
                <a:gd name="T64" fmla="*/ 2147483647 w 1673"/>
                <a:gd name="T65" fmla="*/ 2147483647 h 778"/>
                <a:gd name="T66" fmla="*/ 2147483647 w 1673"/>
                <a:gd name="T67" fmla="*/ 2147483647 h 778"/>
                <a:gd name="T68" fmla="*/ 2147483647 w 1673"/>
                <a:gd name="T69" fmla="*/ 2147483647 h 778"/>
                <a:gd name="T70" fmla="*/ 2147483647 w 1673"/>
                <a:gd name="T71" fmla="*/ 2147483647 h 778"/>
                <a:gd name="T72" fmla="*/ 2147483647 w 1673"/>
                <a:gd name="T73" fmla="*/ 2147483647 h 778"/>
                <a:gd name="T74" fmla="*/ 2147483647 w 1673"/>
                <a:gd name="T75" fmla="*/ 2147483647 h 778"/>
                <a:gd name="T76" fmla="*/ 2147483647 w 1673"/>
                <a:gd name="T77" fmla="*/ 2147483647 h 778"/>
                <a:gd name="T78" fmla="*/ 2147483647 w 1673"/>
                <a:gd name="T79" fmla="*/ 2147483647 h 778"/>
                <a:gd name="T80" fmla="*/ 2147483647 w 1673"/>
                <a:gd name="T81" fmla="*/ 2147483647 h 778"/>
                <a:gd name="T82" fmla="*/ 2147483647 w 1673"/>
                <a:gd name="T83" fmla="*/ 2147483647 h 778"/>
                <a:gd name="T84" fmla="*/ 2147483647 w 1673"/>
                <a:gd name="T85" fmla="*/ 2147483647 h 778"/>
                <a:gd name="T86" fmla="*/ 2147483647 w 1673"/>
                <a:gd name="T87" fmla="*/ 2147483647 h 778"/>
                <a:gd name="T88" fmla="*/ 2147483647 w 1673"/>
                <a:gd name="T89" fmla="*/ 2147483647 h 778"/>
                <a:gd name="T90" fmla="*/ 2147483647 w 1673"/>
                <a:gd name="T91" fmla="*/ 2147483647 h 778"/>
                <a:gd name="T92" fmla="*/ 2147483647 w 1673"/>
                <a:gd name="T93" fmla="*/ 2147483647 h 778"/>
                <a:gd name="T94" fmla="*/ 2147483647 w 1673"/>
                <a:gd name="T95" fmla="*/ 2147483647 h 778"/>
                <a:gd name="T96" fmla="*/ 2147483647 w 1673"/>
                <a:gd name="T97" fmla="*/ 2147483647 h 778"/>
                <a:gd name="T98" fmla="*/ 2147483647 w 1673"/>
                <a:gd name="T99" fmla="*/ 2147483647 h 778"/>
                <a:gd name="T100" fmla="*/ 2147483647 w 1673"/>
                <a:gd name="T101" fmla="*/ 2147483647 h 778"/>
                <a:gd name="T102" fmla="*/ 2147483647 w 1673"/>
                <a:gd name="T103" fmla="*/ 2147483647 h 778"/>
                <a:gd name="T104" fmla="*/ 2147483647 w 1673"/>
                <a:gd name="T105" fmla="*/ 2147483647 h 778"/>
                <a:gd name="T106" fmla="*/ 2147483647 w 1673"/>
                <a:gd name="T107" fmla="*/ 2147483647 h 778"/>
                <a:gd name="T108" fmla="*/ 2147483647 w 1673"/>
                <a:gd name="T109" fmla="*/ 2147483647 h 778"/>
                <a:gd name="T110" fmla="*/ 2147483647 w 1673"/>
                <a:gd name="T111" fmla="*/ 2147483647 h 778"/>
                <a:gd name="T112" fmla="*/ 2147483647 w 1673"/>
                <a:gd name="T113" fmla="*/ 2147483647 h 778"/>
                <a:gd name="T114" fmla="*/ 2147483647 w 1673"/>
                <a:gd name="T115" fmla="*/ 2147483647 h 778"/>
                <a:gd name="T116" fmla="*/ 2147483647 w 1673"/>
                <a:gd name="T117" fmla="*/ 2147483647 h 778"/>
                <a:gd name="T118" fmla="*/ 2147483647 w 1673"/>
                <a:gd name="T119" fmla="*/ 2147483647 h 778"/>
                <a:gd name="T120" fmla="*/ 2147483647 w 1673"/>
                <a:gd name="T121" fmla="*/ 2147483647 h 778"/>
                <a:gd name="T122" fmla="*/ 2147483647 w 1673"/>
                <a:gd name="T123" fmla="*/ 2147483647 h 778"/>
                <a:gd name="T124" fmla="*/ 2147483647 w 1673"/>
                <a:gd name="T125" fmla="*/ 2147483647 h 77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673"/>
                <a:gd name="T190" fmla="*/ 0 h 778"/>
                <a:gd name="T191" fmla="*/ 1673 w 1673"/>
                <a:gd name="T192" fmla="*/ 778 h 778"/>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673" h="778">
                  <a:moveTo>
                    <a:pt x="565" y="505"/>
                  </a:moveTo>
                  <a:cubicBezTo>
                    <a:pt x="558" y="500"/>
                    <a:pt x="557" y="497"/>
                    <a:pt x="557" y="497"/>
                  </a:cubicBezTo>
                  <a:cubicBezTo>
                    <a:pt x="548" y="511"/>
                    <a:pt x="548" y="511"/>
                    <a:pt x="548" y="511"/>
                  </a:cubicBezTo>
                  <a:cubicBezTo>
                    <a:pt x="545" y="518"/>
                    <a:pt x="545" y="518"/>
                    <a:pt x="545" y="518"/>
                  </a:cubicBezTo>
                  <a:cubicBezTo>
                    <a:pt x="578" y="534"/>
                    <a:pt x="578" y="534"/>
                    <a:pt x="578" y="534"/>
                  </a:cubicBezTo>
                  <a:cubicBezTo>
                    <a:pt x="580" y="525"/>
                    <a:pt x="580" y="525"/>
                    <a:pt x="580" y="525"/>
                  </a:cubicBezTo>
                  <a:cubicBezTo>
                    <a:pt x="580" y="525"/>
                    <a:pt x="572" y="510"/>
                    <a:pt x="565" y="505"/>
                  </a:cubicBezTo>
                  <a:close/>
                  <a:moveTo>
                    <a:pt x="1655" y="327"/>
                  </a:moveTo>
                  <a:cubicBezTo>
                    <a:pt x="1656" y="321"/>
                    <a:pt x="1666" y="322"/>
                    <a:pt x="1673" y="324"/>
                  </a:cubicBezTo>
                  <a:cubicBezTo>
                    <a:pt x="1649" y="298"/>
                    <a:pt x="1649" y="298"/>
                    <a:pt x="1649" y="298"/>
                  </a:cubicBezTo>
                  <a:cubicBezTo>
                    <a:pt x="1636" y="282"/>
                    <a:pt x="1636" y="282"/>
                    <a:pt x="1636" y="282"/>
                  </a:cubicBezTo>
                  <a:cubicBezTo>
                    <a:pt x="1625" y="304"/>
                    <a:pt x="1625" y="304"/>
                    <a:pt x="1625" y="304"/>
                  </a:cubicBezTo>
                  <a:cubicBezTo>
                    <a:pt x="1578" y="300"/>
                    <a:pt x="1578" y="300"/>
                    <a:pt x="1578" y="300"/>
                  </a:cubicBezTo>
                  <a:cubicBezTo>
                    <a:pt x="1578" y="300"/>
                    <a:pt x="1562" y="272"/>
                    <a:pt x="1561" y="268"/>
                  </a:cubicBezTo>
                  <a:cubicBezTo>
                    <a:pt x="1560" y="264"/>
                    <a:pt x="1525" y="259"/>
                    <a:pt x="1525" y="259"/>
                  </a:cubicBezTo>
                  <a:cubicBezTo>
                    <a:pt x="1525" y="259"/>
                    <a:pt x="1504" y="230"/>
                    <a:pt x="1481" y="226"/>
                  </a:cubicBezTo>
                  <a:cubicBezTo>
                    <a:pt x="1458" y="222"/>
                    <a:pt x="1442" y="243"/>
                    <a:pt x="1430" y="244"/>
                  </a:cubicBezTo>
                  <a:cubicBezTo>
                    <a:pt x="1418" y="246"/>
                    <a:pt x="1404" y="230"/>
                    <a:pt x="1404" y="230"/>
                  </a:cubicBezTo>
                  <a:cubicBezTo>
                    <a:pt x="1404" y="230"/>
                    <a:pt x="1386" y="228"/>
                    <a:pt x="1382" y="227"/>
                  </a:cubicBezTo>
                  <a:cubicBezTo>
                    <a:pt x="1378" y="226"/>
                    <a:pt x="1382" y="210"/>
                    <a:pt x="1372" y="207"/>
                  </a:cubicBezTo>
                  <a:cubicBezTo>
                    <a:pt x="1361" y="204"/>
                    <a:pt x="1365" y="234"/>
                    <a:pt x="1348" y="236"/>
                  </a:cubicBezTo>
                  <a:cubicBezTo>
                    <a:pt x="1330" y="239"/>
                    <a:pt x="1306" y="200"/>
                    <a:pt x="1292" y="187"/>
                  </a:cubicBezTo>
                  <a:cubicBezTo>
                    <a:pt x="1277" y="174"/>
                    <a:pt x="1205" y="107"/>
                    <a:pt x="1200" y="104"/>
                  </a:cubicBezTo>
                  <a:cubicBezTo>
                    <a:pt x="1194" y="102"/>
                    <a:pt x="1126" y="70"/>
                    <a:pt x="1126" y="70"/>
                  </a:cubicBezTo>
                  <a:cubicBezTo>
                    <a:pt x="1126" y="70"/>
                    <a:pt x="1146" y="58"/>
                    <a:pt x="1138" y="47"/>
                  </a:cubicBezTo>
                  <a:cubicBezTo>
                    <a:pt x="1130" y="36"/>
                    <a:pt x="1118" y="58"/>
                    <a:pt x="1118" y="58"/>
                  </a:cubicBezTo>
                  <a:cubicBezTo>
                    <a:pt x="1094" y="66"/>
                    <a:pt x="1094" y="66"/>
                    <a:pt x="1094" y="66"/>
                  </a:cubicBezTo>
                  <a:cubicBezTo>
                    <a:pt x="1085" y="76"/>
                    <a:pt x="1085" y="76"/>
                    <a:pt x="1085" y="76"/>
                  </a:cubicBezTo>
                  <a:cubicBezTo>
                    <a:pt x="1085" y="76"/>
                    <a:pt x="1077" y="78"/>
                    <a:pt x="1070" y="82"/>
                  </a:cubicBezTo>
                  <a:cubicBezTo>
                    <a:pt x="1064" y="86"/>
                    <a:pt x="1072" y="94"/>
                    <a:pt x="1064" y="100"/>
                  </a:cubicBezTo>
                  <a:cubicBezTo>
                    <a:pt x="1056" y="107"/>
                    <a:pt x="1041" y="91"/>
                    <a:pt x="1034" y="88"/>
                  </a:cubicBezTo>
                  <a:cubicBezTo>
                    <a:pt x="1028" y="86"/>
                    <a:pt x="1026" y="99"/>
                    <a:pt x="1016" y="98"/>
                  </a:cubicBezTo>
                  <a:cubicBezTo>
                    <a:pt x="1005" y="96"/>
                    <a:pt x="1026" y="80"/>
                    <a:pt x="1017" y="71"/>
                  </a:cubicBezTo>
                  <a:cubicBezTo>
                    <a:pt x="1008" y="62"/>
                    <a:pt x="1002" y="74"/>
                    <a:pt x="1002" y="74"/>
                  </a:cubicBezTo>
                  <a:cubicBezTo>
                    <a:pt x="985" y="63"/>
                    <a:pt x="985" y="63"/>
                    <a:pt x="985" y="63"/>
                  </a:cubicBezTo>
                  <a:cubicBezTo>
                    <a:pt x="972" y="71"/>
                    <a:pt x="972" y="71"/>
                    <a:pt x="972" y="71"/>
                  </a:cubicBezTo>
                  <a:cubicBezTo>
                    <a:pt x="953" y="50"/>
                    <a:pt x="953" y="50"/>
                    <a:pt x="953" y="50"/>
                  </a:cubicBezTo>
                  <a:cubicBezTo>
                    <a:pt x="946" y="60"/>
                    <a:pt x="946" y="60"/>
                    <a:pt x="946" y="60"/>
                  </a:cubicBezTo>
                  <a:cubicBezTo>
                    <a:pt x="946" y="60"/>
                    <a:pt x="918" y="64"/>
                    <a:pt x="913" y="64"/>
                  </a:cubicBezTo>
                  <a:cubicBezTo>
                    <a:pt x="908" y="64"/>
                    <a:pt x="909" y="43"/>
                    <a:pt x="909" y="36"/>
                  </a:cubicBezTo>
                  <a:cubicBezTo>
                    <a:pt x="909" y="30"/>
                    <a:pt x="897" y="30"/>
                    <a:pt x="897" y="30"/>
                  </a:cubicBezTo>
                  <a:cubicBezTo>
                    <a:pt x="897" y="30"/>
                    <a:pt x="892" y="12"/>
                    <a:pt x="884" y="7"/>
                  </a:cubicBezTo>
                  <a:cubicBezTo>
                    <a:pt x="876" y="2"/>
                    <a:pt x="869" y="11"/>
                    <a:pt x="864" y="11"/>
                  </a:cubicBezTo>
                  <a:cubicBezTo>
                    <a:pt x="858" y="11"/>
                    <a:pt x="845" y="0"/>
                    <a:pt x="812" y="2"/>
                  </a:cubicBezTo>
                  <a:cubicBezTo>
                    <a:pt x="778" y="3"/>
                    <a:pt x="781" y="23"/>
                    <a:pt x="781" y="23"/>
                  </a:cubicBezTo>
                  <a:cubicBezTo>
                    <a:pt x="781" y="23"/>
                    <a:pt x="761" y="30"/>
                    <a:pt x="740" y="35"/>
                  </a:cubicBezTo>
                  <a:cubicBezTo>
                    <a:pt x="718" y="40"/>
                    <a:pt x="690" y="36"/>
                    <a:pt x="682" y="36"/>
                  </a:cubicBezTo>
                  <a:cubicBezTo>
                    <a:pt x="674" y="36"/>
                    <a:pt x="674" y="52"/>
                    <a:pt x="674" y="52"/>
                  </a:cubicBezTo>
                  <a:cubicBezTo>
                    <a:pt x="632" y="52"/>
                    <a:pt x="632" y="52"/>
                    <a:pt x="632" y="52"/>
                  </a:cubicBezTo>
                  <a:cubicBezTo>
                    <a:pt x="628" y="64"/>
                    <a:pt x="628" y="64"/>
                    <a:pt x="628" y="64"/>
                  </a:cubicBezTo>
                  <a:cubicBezTo>
                    <a:pt x="628" y="64"/>
                    <a:pt x="596" y="63"/>
                    <a:pt x="550" y="70"/>
                  </a:cubicBezTo>
                  <a:cubicBezTo>
                    <a:pt x="505" y="76"/>
                    <a:pt x="521" y="95"/>
                    <a:pt x="521" y="95"/>
                  </a:cubicBezTo>
                  <a:cubicBezTo>
                    <a:pt x="540" y="96"/>
                    <a:pt x="540" y="96"/>
                    <a:pt x="540" y="96"/>
                  </a:cubicBezTo>
                  <a:cubicBezTo>
                    <a:pt x="529" y="108"/>
                    <a:pt x="529" y="108"/>
                    <a:pt x="529" y="108"/>
                  </a:cubicBezTo>
                  <a:cubicBezTo>
                    <a:pt x="529" y="108"/>
                    <a:pt x="572" y="116"/>
                    <a:pt x="572" y="123"/>
                  </a:cubicBezTo>
                  <a:cubicBezTo>
                    <a:pt x="572" y="130"/>
                    <a:pt x="534" y="123"/>
                    <a:pt x="534" y="123"/>
                  </a:cubicBezTo>
                  <a:cubicBezTo>
                    <a:pt x="528" y="134"/>
                    <a:pt x="528" y="134"/>
                    <a:pt x="528" y="134"/>
                  </a:cubicBezTo>
                  <a:cubicBezTo>
                    <a:pt x="528" y="134"/>
                    <a:pt x="541" y="151"/>
                    <a:pt x="540" y="158"/>
                  </a:cubicBezTo>
                  <a:cubicBezTo>
                    <a:pt x="538" y="164"/>
                    <a:pt x="505" y="170"/>
                    <a:pt x="505" y="170"/>
                  </a:cubicBezTo>
                  <a:cubicBezTo>
                    <a:pt x="528" y="190"/>
                    <a:pt x="528" y="190"/>
                    <a:pt x="528" y="190"/>
                  </a:cubicBezTo>
                  <a:cubicBezTo>
                    <a:pt x="528" y="190"/>
                    <a:pt x="578" y="187"/>
                    <a:pt x="582" y="226"/>
                  </a:cubicBezTo>
                  <a:cubicBezTo>
                    <a:pt x="586" y="264"/>
                    <a:pt x="526" y="234"/>
                    <a:pt x="526" y="234"/>
                  </a:cubicBezTo>
                  <a:cubicBezTo>
                    <a:pt x="520" y="250"/>
                    <a:pt x="520" y="250"/>
                    <a:pt x="520" y="250"/>
                  </a:cubicBezTo>
                  <a:cubicBezTo>
                    <a:pt x="520" y="250"/>
                    <a:pt x="497" y="246"/>
                    <a:pt x="486" y="244"/>
                  </a:cubicBezTo>
                  <a:cubicBezTo>
                    <a:pt x="476" y="243"/>
                    <a:pt x="464" y="222"/>
                    <a:pt x="456" y="220"/>
                  </a:cubicBezTo>
                  <a:cubicBezTo>
                    <a:pt x="448" y="219"/>
                    <a:pt x="437" y="228"/>
                    <a:pt x="421" y="232"/>
                  </a:cubicBezTo>
                  <a:cubicBezTo>
                    <a:pt x="405" y="236"/>
                    <a:pt x="394" y="220"/>
                    <a:pt x="385" y="222"/>
                  </a:cubicBezTo>
                  <a:cubicBezTo>
                    <a:pt x="376" y="223"/>
                    <a:pt x="358" y="243"/>
                    <a:pt x="356" y="247"/>
                  </a:cubicBezTo>
                  <a:cubicBezTo>
                    <a:pt x="353" y="251"/>
                    <a:pt x="312" y="220"/>
                    <a:pt x="301" y="223"/>
                  </a:cubicBezTo>
                  <a:cubicBezTo>
                    <a:pt x="290" y="226"/>
                    <a:pt x="313" y="243"/>
                    <a:pt x="305" y="250"/>
                  </a:cubicBezTo>
                  <a:cubicBezTo>
                    <a:pt x="297" y="256"/>
                    <a:pt x="289" y="236"/>
                    <a:pt x="289" y="236"/>
                  </a:cubicBezTo>
                  <a:cubicBezTo>
                    <a:pt x="282" y="216"/>
                    <a:pt x="282" y="216"/>
                    <a:pt x="282" y="216"/>
                  </a:cubicBezTo>
                  <a:cubicBezTo>
                    <a:pt x="258" y="218"/>
                    <a:pt x="258" y="218"/>
                    <a:pt x="258" y="218"/>
                  </a:cubicBezTo>
                  <a:cubicBezTo>
                    <a:pt x="258" y="218"/>
                    <a:pt x="256" y="206"/>
                    <a:pt x="252" y="202"/>
                  </a:cubicBezTo>
                  <a:cubicBezTo>
                    <a:pt x="248" y="198"/>
                    <a:pt x="224" y="203"/>
                    <a:pt x="214" y="202"/>
                  </a:cubicBezTo>
                  <a:cubicBezTo>
                    <a:pt x="205" y="200"/>
                    <a:pt x="204" y="187"/>
                    <a:pt x="197" y="187"/>
                  </a:cubicBezTo>
                  <a:cubicBezTo>
                    <a:pt x="190" y="187"/>
                    <a:pt x="177" y="200"/>
                    <a:pt x="161" y="200"/>
                  </a:cubicBezTo>
                  <a:cubicBezTo>
                    <a:pt x="145" y="200"/>
                    <a:pt x="153" y="187"/>
                    <a:pt x="130" y="188"/>
                  </a:cubicBezTo>
                  <a:cubicBezTo>
                    <a:pt x="108" y="190"/>
                    <a:pt x="130" y="198"/>
                    <a:pt x="122" y="208"/>
                  </a:cubicBezTo>
                  <a:cubicBezTo>
                    <a:pt x="114" y="219"/>
                    <a:pt x="86" y="224"/>
                    <a:pt x="86" y="224"/>
                  </a:cubicBezTo>
                  <a:cubicBezTo>
                    <a:pt x="86" y="239"/>
                    <a:pt x="86" y="239"/>
                    <a:pt x="86" y="239"/>
                  </a:cubicBezTo>
                  <a:cubicBezTo>
                    <a:pt x="68" y="248"/>
                    <a:pt x="68" y="248"/>
                    <a:pt x="68" y="248"/>
                  </a:cubicBezTo>
                  <a:cubicBezTo>
                    <a:pt x="68" y="248"/>
                    <a:pt x="86" y="263"/>
                    <a:pt x="72" y="278"/>
                  </a:cubicBezTo>
                  <a:cubicBezTo>
                    <a:pt x="57" y="292"/>
                    <a:pt x="29" y="250"/>
                    <a:pt x="17" y="251"/>
                  </a:cubicBezTo>
                  <a:cubicBezTo>
                    <a:pt x="5" y="252"/>
                    <a:pt x="13" y="271"/>
                    <a:pt x="13" y="279"/>
                  </a:cubicBezTo>
                  <a:cubicBezTo>
                    <a:pt x="13" y="287"/>
                    <a:pt x="0" y="284"/>
                    <a:pt x="0" y="284"/>
                  </a:cubicBezTo>
                  <a:cubicBezTo>
                    <a:pt x="2" y="308"/>
                    <a:pt x="2" y="308"/>
                    <a:pt x="2" y="308"/>
                  </a:cubicBezTo>
                  <a:cubicBezTo>
                    <a:pt x="2" y="308"/>
                    <a:pt x="8" y="314"/>
                    <a:pt x="8" y="322"/>
                  </a:cubicBezTo>
                  <a:cubicBezTo>
                    <a:pt x="8" y="330"/>
                    <a:pt x="0" y="342"/>
                    <a:pt x="0" y="358"/>
                  </a:cubicBezTo>
                  <a:cubicBezTo>
                    <a:pt x="0" y="374"/>
                    <a:pt x="10" y="364"/>
                    <a:pt x="22" y="370"/>
                  </a:cubicBezTo>
                  <a:cubicBezTo>
                    <a:pt x="34" y="375"/>
                    <a:pt x="20" y="390"/>
                    <a:pt x="32" y="395"/>
                  </a:cubicBezTo>
                  <a:cubicBezTo>
                    <a:pt x="44" y="400"/>
                    <a:pt x="68" y="391"/>
                    <a:pt x="73" y="394"/>
                  </a:cubicBezTo>
                  <a:cubicBezTo>
                    <a:pt x="78" y="396"/>
                    <a:pt x="117" y="436"/>
                    <a:pt x="117" y="444"/>
                  </a:cubicBezTo>
                  <a:cubicBezTo>
                    <a:pt x="117" y="452"/>
                    <a:pt x="94" y="443"/>
                    <a:pt x="94" y="451"/>
                  </a:cubicBezTo>
                  <a:cubicBezTo>
                    <a:pt x="94" y="459"/>
                    <a:pt x="129" y="470"/>
                    <a:pt x="129" y="470"/>
                  </a:cubicBezTo>
                  <a:cubicBezTo>
                    <a:pt x="136" y="460"/>
                    <a:pt x="136" y="460"/>
                    <a:pt x="136" y="460"/>
                  </a:cubicBezTo>
                  <a:cubicBezTo>
                    <a:pt x="136" y="460"/>
                    <a:pt x="145" y="462"/>
                    <a:pt x="152" y="455"/>
                  </a:cubicBezTo>
                  <a:cubicBezTo>
                    <a:pt x="158" y="448"/>
                    <a:pt x="208" y="427"/>
                    <a:pt x="214" y="430"/>
                  </a:cubicBezTo>
                  <a:cubicBezTo>
                    <a:pt x="221" y="432"/>
                    <a:pt x="242" y="448"/>
                    <a:pt x="252" y="448"/>
                  </a:cubicBezTo>
                  <a:cubicBezTo>
                    <a:pt x="261" y="448"/>
                    <a:pt x="269" y="430"/>
                    <a:pt x="289" y="455"/>
                  </a:cubicBezTo>
                  <a:cubicBezTo>
                    <a:pt x="309" y="480"/>
                    <a:pt x="293" y="488"/>
                    <a:pt x="290" y="496"/>
                  </a:cubicBezTo>
                  <a:cubicBezTo>
                    <a:pt x="288" y="504"/>
                    <a:pt x="309" y="520"/>
                    <a:pt x="316" y="523"/>
                  </a:cubicBezTo>
                  <a:cubicBezTo>
                    <a:pt x="322" y="526"/>
                    <a:pt x="333" y="511"/>
                    <a:pt x="341" y="507"/>
                  </a:cubicBezTo>
                  <a:cubicBezTo>
                    <a:pt x="349" y="503"/>
                    <a:pt x="352" y="516"/>
                    <a:pt x="352" y="524"/>
                  </a:cubicBezTo>
                  <a:cubicBezTo>
                    <a:pt x="352" y="532"/>
                    <a:pt x="364" y="542"/>
                    <a:pt x="364" y="542"/>
                  </a:cubicBezTo>
                  <a:cubicBezTo>
                    <a:pt x="337" y="543"/>
                    <a:pt x="337" y="543"/>
                    <a:pt x="337" y="543"/>
                  </a:cubicBezTo>
                  <a:cubicBezTo>
                    <a:pt x="337" y="543"/>
                    <a:pt x="338" y="563"/>
                    <a:pt x="325" y="554"/>
                  </a:cubicBezTo>
                  <a:cubicBezTo>
                    <a:pt x="312" y="544"/>
                    <a:pt x="338" y="531"/>
                    <a:pt x="338" y="531"/>
                  </a:cubicBezTo>
                  <a:cubicBezTo>
                    <a:pt x="338" y="531"/>
                    <a:pt x="290" y="528"/>
                    <a:pt x="282" y="526"/>
                  </a:cubicBezTo>
                  <a:cubicBezTo>
                    <a:pt x="274" y="523"/>
                    <a:pt x="232" y="515"/>
                    <a:pt x="232" y="515"/>
                  </a:cubicBezTo>
                  <a:cubicBezTo>
                    <a:pt x="240" y="538"/>
                    <a:pt x="240" y="538"/>
                    <a:pt x="240" y="538"/>
                  </a:cubicBezTo>
                  <a:cubicBezTo>
                    <a:pt x="240" y="538"/>
                    <a:pt x="224" y="531"/>
                    <a:pt x="218" y="544"/>
                  </a:cubicBezTo>
                  <a:cubicBezTo>
                    <a:pt x="213" y="558"/>
                    <a:pt x="249" y="559"/>
                    <a:pt x="248" y="567"/>
                  </a:cubicBezTo>
                  <a:cubicBezTo>
                    <a:pt x="246" y="575"/>
                    <a:pt x="198" y="550"/>
                    <a:pt x="193" y="562"/>
                  </a:cubicBezTo>
                  <a:cubicBezTo>
                    <a:pt x="188" y="574"/>
                    <a:pt x="221" y="582"/>
                    <a:pt x="221" y="582"/>
                  </a:cubicBezTo>
                  <a:cubicBezTo>
                    <a:pt x="221" y="582"/>
                    <a:pt x="221" y="590"/>
                    <a:pt x="228" y="598"/>
                  </a:cubicBezTo>
                  <a:cubicBezTo>
                    <a:pt x="234" y="606"/>
                    <a:pt x="248" y="622"/>
                    <a:pt x="248" y="622"/>
                  </a:cubicBezTo>
                  <a:cubicBezTo>
                    <a:pt x="246" y="636"/>
                    <a:pt x="246" y="636"/>
                    <a:pt x="246" y="636"/>
                  </a:cubicBezTo>
                  <a:cubicBezTo>
                    <a:pt x="269" y="639"/>
                    <a:pt x="269" y="639"/>
                    <a:pt x="269" y="639"/>
                  </a:cubicBezTo>
                  <a:cubicBezTo>
                    <a:pt x="274" y="654"/>
                    <a:pt x="274" y="654"/>
                    <a:pt x="274" y="654"/>
                  </a:cubicBezTo>
                  <a:cubicBezTo>
                    <a:pt x="274" y="654"/>
                    <a:pt x="309" y="654"/>
                    <a:pt x="320" y="664"/>
                  </a:cubicBezTo>
                  <a:cubicBezTo>
                    <a:pt x="330" y="675"/>
                    <a:pt x="308" y="686"/>
                    <a:pt x="306" y="696"/>
                  </a:cubicBezTo>
                  <a:cubicBezTo>
                    <a:pt x="305" y="707"/>
                    <a:pt x="316" y="708"/>
                    <a:pt x="316" y="708"/>
                  </a:cubicBezTo>
                  <a:cubicBezTo>
                    <a:pt x="317" y="704"/>
                    <a:pt x="323" y="707"/>
                    <a:pt x="328" y="709"/>
                  </a:cubicBezTo>
                  <a:cubicBezTo>
                    <a:pt x="330" y="703"/>
                    <a:pt x="336" y="683"/>
                    <a:pt x="344" y="682"/>
                  </a:cubicBezTo>
                  <a:cubicBezTo>
                    <a:pt x="349" y="681"/>
                    <a:pt x="357" y="682"/>
                    <a:pt x="363" y="683"/>
                  </a:cubicBezTo>
                  <a:cubicBezTo>
                    <a:pt x="364" y="681"/>
                    <a:pt x="364" y="679"/>
                    <a:pt x="365" y="678"/>
                  </a:cubicBezTo>
                  <a:cubicBezTo>
                    <a:pt x="368" y="674"/>
                    <a:pt x="400" y="686"/>
                    <a:pt x="408" y="690"/>
                  </a:cubicBezTo>
                  <a:cubicBezTo>
                    <a:pt x="416" y="694"/>
                    <a:pt x="426" y="707"/>
                    <a:pt x="426" y="707"/>
                  </a:cubicBezTo>
                  <a:cubicBezTo>
                    <a:pt x="426" y="707"/>
                    <a:pt x="444" y="732"/>
                    <a:pt x="454" y="738"/>
                  </a:cubicBezTo>
                  <a:cubicBezTo>
                    <a:pt x="463" y="742"/>
                    <a:pt x="464" y="732"/>
                    <a:pt x="468" y="729"/>
                  </a:cubicBezTo>
                  <a:cubicBezTo>
                    <a:pt x="468" y="729"/>
                    <a:pt x="468" y="729"/>
                    <a:pt x="468" y="729"/>
                  </a:cubicBezTo>
                  <a:cubicBezTo>
                    <a:pt x="433" y="542"/>
                    <a:pt x="433" y="542"/>
                    <a:pt x="433" y="542"/>
                  </a:cubicBezTo>
                  <a:cubicBezTo>
                    <a:pt x="529" y="511"/>
                    <a:pt x="529" y="511"/>
                    <a:pt x="529" y="511"/>
                  </a:cubicBezTo>
                  <a:cubicBezTo>
                    <a:pt x="536" y="514"/>
                    <a:pt x="536" y="514"/>
                    <a:pt x="536" y="514"/>
                  </a:cubicBezTo>
                  <a:cubicBezTo>
                    <a:pt x="536" y="513"/>
                    <a:pt x="536" y="513"/>
                    <a:pt x="536" y="513"/>
                  </a:cubicBezTo>
                  <a:cubicBezTo>
                    <a:pt x="536" y="513"/>
                    <a:pt x="540" y="501"/>
                    <a:pt x="541" y="491"/>
                  </a:cubicBezTo>
                  <a:cubicBezTo>
                    <a:pt x="542" y="481"/>
                    <a:pt x="561" y="486"/>
                    <a:pt x="561" y="486"/>
                  </a:cubicBezTo>
                  <a:cubicBezTo>
                    <a:pt x="566" y="501"/>
                    <a:pt x="566" y="501"/>
                    <a:pt x="566" y="501"/>
                  </a:cubicBezTo>
                  <a:cubicBezTo>
                    <a:pt x="566" y="501"/>
                    <a:pt x="580" y="495"/>
                    <a:pt x="582" y="492"/>
                  </a:cubicBezTo>
                  <a:cubicBezTo>
                    <a:pt x="584" y="489"/>
                    <a:pt x="568" y="471"/>
                    <a:pt x="568" y="471"/>
                  </a:cubicBezTo>
                  <a:cubicBezTo>
                    <a:pt x="578" y="471"/>
                    <a:pt x="578" y="471"/>
                    <a:pt x="578" y="471"/>
                  </a:cubicBezTo>
                  <a:cubicBezTo>
                    <a:pt x="587" y="480"/>
                    <a:pt x="587" y="480"/>
                    <a:pt x="587" y="480"/>
                  </a:cubicBezTo>
                  <a:cubicBezTo>
                    <a:pt x="604" y="479"/>
                    <a:pt x="604" y="479"/>
                    <a:pt x="604" y="479"/>
                  </a:cubicBezTo>
                  <a:cubicBezTo>
                    <a:pt x="604" y="479"/>
                    <a:pt x="618" y="483"/>
                    <a:pt x="621" y="479"/>
                  </a:cubicBezTo>
                  <a:cubicBezTo>
                    <a:pt x="624" y="475"/>
                    <a:pt x="619" y="471"/>
                    <a:pt x="615" y="471"/>
                  </a:cubicBezTo>
                  <a:cubicBezTo>
                    <a:pt x="611" y="471"/>
                    <a:pt x="603" y="466"/>
                    <a:pt x="603" y="466"/>
                  </a:cubicBezTo>
                  <a:cubicBezTo>
                    <a:pt x="603" y="466"/>
                    <a:pt x="587" y="470"/>
                    <a:pt x="584" y="460"/>
                  </a:cubicBezTo>
                  <a:cubicBezTo>
                    <a:pt x="581" y="450"/>
                    <a:pt x="604" y="452"/>
                    <a:pt x="604" y="452"/>
                  </a:cubicBezTo>
                  <a:cubicBezTo>
                    <a:pt x="613" y="444"/>
                    <a:pt x="613" y="444"/>
                    <a:pt x="613" y="444"/>
                  </a:cubicBezTo>
                  <a:cubicBezTo>
                    <a:pt x="613" y="444"/>
                    <a:pt x="625" y="461"/>
                    <a:pt x="628" y="461"/>
                  </a:cubicBezTo>
                  <a:cubicBezTo>
                    <a:pt x="631" y="461"/>
                    <a:pt x="636" y="455"/>
                    <a:pt x="636" y="455"/>
                  </a:cubicBezTo>
                  <a:cubicBezTo>
                    <a:pt x="636" y="455"/>
                    <a:pt x="645" y="465"/>
                    <a:pt x="642" y="471"/>
                  </a:cubicBezTo>
                  <a:cubicBezTo>
                    <a:pt x="639" y="477"/>
                    <a:pt x="625" y="481"/>
                    <a:pt x="625" y="481"/>
                  </a:cubicBezTo>
                  <a:cubicBezTo>
                    <a:pt x="625" y="481"/>
                    <a:pt x="617" y="488"/>
                    <a:pt x="613" y="492"/>
                  </a:cubicBezTo>
                  <a:cubicBezTo>
                    <a:pt x="609" y="496"/>
                    <a:pt x="593" y="491"/>
                    <a:pt x="590" y="493"/>
                  </a:cubicBezTo>
                  <a:cubicBezTo>
                    <a:pt x="587" y="495"/>
                    <a:pt x="587" y="506"/>
                    <a:pt x="587" y="506"/>
                  </a:cubicBezTo>
                  <a:cubicBezTo>
                    <a:pt x="587" y="506"/>
                    <a:pt x="602" y="512"/>
                    <a:pt x="606" y="513"/>
                  </a:cubicBezTo>
                  <a:cubicBezTo>
                    <a:pt x="610" y="514"/>
                    <a:pt x="613" y="523"/>
                    <a:pt x="607" y="532"/>
                  </a:cubicBezTo>
                  <a:cubicBezTo>
                    <a:pt x="604" y="536"/>
                    <a:pt x="607" y="542"/>
                    <a:pt x="610" y="549"/>
                  </a:cubicBezTo>
                  <a:cubicBezTo>
                    <a:pt x="656" y="571"/>
                    <a:pt x="656" y="571"/>
                    <a:pt x="656" y="571"/>
                  </a:cubicBezTo>
                  <a:cubicBezTo>
                    <a:pt x="705" y="619"/>
                    <a:pt x="705" y="619"/>
                    <a:pt x="705" y="619"/>
                  </a:cubicBezTo>
                  <a:cubicBezTo>
                    <a:pt x="705" y="619"/>
                    <a:pt x="742" y="612"/>
                    <a:pt x="758" y="612"/>
                  </a:cubicBezTo>
                  <a:cubicBezTo>
                    <a:pt x="774" y="612"/>
                    <a:pt x="812" y="616"/>
                    <a:pt x="812" y="616"/>
                  </a:cubicBezTo>
                  <a:cubicBezTo>
                    <a:pt x="812" y="616"/>
                    <a:pt x="830" y="604"/>
                    <a:pt x="837" y="604"/>
                  </a:cubicBezTo>
                  <a:cubicBezTo>
                    <a:pt x="844" y="604"/>
                    <a:pt x="874" y="647"/>
                    <a:pt x="874" y="647"/>
                  </a:cubicBezTo>
                  <a:cubicBezTo>
                    <a:pt x="874" y="647"/>
                    <a:pt x="889" y="646"/>
                    <a:pt x="894" y="647"/>
                  </a:cubicBezTo>
                  <a:cubicBezTo>
                    <a:pt x="900" y="648"/>
                    <a:pt x="893" y="696"/>
                    <a:pt x="902" y="699"/>
                  </a:cubicBezTo>
                  <a:cubicBezTo>
                    <a:pt x="912" y="702"/>
                    <a:pt x="912" y="688"/>
                    <a:pt x="921" y="699"/>
                  </a:cubicBezTo>
                  <a:cubicBezTo>
                    <a:pt x="930" y="710"/>
                    <a:pt x="932" y="734"/>
                    <a:pt x="942" y="739"/>
                  </a:cubicBezTo>
                  <a:cubicBezTo>
                    <a:pt x="953" y="744"/>
                    <a:pt x="1000" y="735"/>
                    <a:pt x="1006" y="744"/>
                  </a:cubicBezTo>
                  <a:cubicBezTo>
                    <a:pt x="1013" y="754"/>
                    <a:pt x="996" y="767"/>
                    <a:pt x="1006" y="770"/>
                  </a:cubicBezTo>
                  <a:cubicBezTo>
                    <a:pt x="1017" y="772"/>
                    <a:pt x="1028" y="778"/>
                    <a:pt x="1028" y="778"/>
                  </a:cubicBezTo>
                  <a:cubicBezTo>
                    <a:pt x="1028" y="778"/>
                    <a:pt x="1020" y="754"/>
                    <a:pt x="1029" y="747"/>
                  </a:cubicBezTo>
                  <a:cubicBezTo>
                    <a:pt x="1038" y="740"/>
                    <a:pt x="1046" y="740"/>
                    <a:pt x="1046" y="740"/>
                  </a:cubicBezTo>
                  <a:cubicBezTo>
                    <a:pt x="1046" y="740"/>
                    <a:pt x="1045" y="722"/>
                    <a:pt x="1056" y="719"/>
                  </a:cubicBezTo>
                  <a:cubicBezTo>
                    <a:pt x="1066" y="716"/>
                    <a:pt x="1078" y="714"/>
                    <a:pt x="1078" y="714"/>
                  </a:cubicBezTo>
                  <a:cubicBezTo>
                    <a:pt x="1086" y="696"/>
                    <a:pt x="1086" y="696"/>
                    <a:pt x="1086" y="696"/>
                  </a:cubicBezTo>
                  <a:cubicBezTo>
                    <a:pt x="1104" y="695"/>
                    <a:pt x="1104" y="695"/>
                    <a:pt x="1104" y="695"/>
                  </a:cubicBezTo>
                  <a:cubicBezTo>
                    <a:pt x="1123" y="686"/>
                    <a:pt x="1123" y="686"/>
                    <a:pt x="1123" y="686"/>
                  </a:cubicBezTo>
                  <a:cubicBezTo>
                    <a:pt x="1117" y="683"/>
                    <a:pt x="1107" y="683"/>
                    <a:pt x="1107" y="683"/>
                  </a:cubicBezTo>
                  <a:cubicBezTo>
                    <a:pt x="1107" y="683"/>
                    <a:pt x="1108" y="654"/>
                    <a:pt x="1131" y="653"/>
                  </a:cubicBezTo>
                  <a:cubicBezTo>
                    <a:pt x="1154" y="652"/>
                    <a:pt x="1185" y="672"/>
                    <a:pt x="1185" y="672"/>
                  </a:cubicBezTo>
                  <a:cubicBezTo>
                    <a:pt x="1208" y="672"/>
                    <a:pt x="1208" y="672"/>
                    <a:pt x="1208" y="672"/>
                  </a:cubicBezTo>
                  <a:cubicBezTo>
                    <a:pt x="1219" y="678"/>
                    <a:pt x="1219" y="678"/>
                    <a:pt x="1219" y="678"/>
                  </a:cubicBezTo>
                  <a:cubicBezTo>
                    <a:pt x="1219" y="678"/>
                    <a:pt x="1211" y="643"/>
                    <a:pt x="1214" y="640"/>
                  </a:cubicBezTo>
                  <a:cubicBezTo>
                    <a:pt x="1217" y="637"/>
                    <a:pt x="1230" y="635"/>
                    <a:pt x="1240" y="635"/>
                  </a:cubicBezTo>
                  <a:cubicBezTo>
                    <a:pt x="1250" y="635"/>
                    <a:pt x="1260" y="647"/>
                    <a:pt x="1264" y="647"/>
                  </a:cubicBezTo>
                  <a:cubicBezTo>
                    <a:pt x="1268" y="647"/>
                    <a:pt x="1296" y="653"/>
                    <a:pt x="1296" y="653"/>
                  </a:cubicBezTo>
                  <a:cubicBezTo>
                    <a:pt x="1308" y="649"/>
                    <a:pt x="1308" y="649"/>
                    <a:pt x="1308" y="649"/>
                  </a:cubicBezTo>
                  <a:cubicBezTo>
                    <a:pt x="1308" y="649"/>
                    <a:pt x="1356" y="649"/>
                    <a:pt x="1364" y="648"/>
                  </a:cubicBezTo>
                  <a:cubicBezTo>
                    <a:pt x="1372" y="647"/>
                    <a:pt x="1402" y="651"/>
                    <a:pt x="1402" y="651"/>
                  </a:cubicBezTo>
                  <a:cubicBezTo>
                    <a:pt x="1434" y="650"/>
                    <a:pt x="1434" y="650"/>
                    <a:pt x="1434" y="650"/>
                  </a:cubicBezTo>
                  <a:cubicBezTo>
                    <a:pt x="1442" y="658"/>
                    <a:pt x="1442" y="658"/>
                    <a:pt x="1442" y="658"/>
                  </a:cubicBezTo>
                  <a:cubicBezTo>
                    <a:pt x="1454" y="658"/>
                    <a:pt x="1454" y="658"/>
                    <a:pt x="1454" y="658"/>
                  </a:cubicBezTo>
                  <a:cubicBezTo>
                    <a:pt x="1471" y="676"/>
                    <a:pt x="1471" y="676"/>
                    <a:pt x="1471" y="676"/>
                  </a:cubicBezTo>
                  <a:cubicBezTo>
                    <a:pt x="1499" y="676"/>
                    <a:pt x="1499" y="676"/>
                    <a:pt x="1499" y="676"/>
                  </a:cubicBezTo>
                  <a:cubicBezTo>
                    <a:pt x="1513" y="681"/>
                    <a:pt x="1513" y="681"/>
                    <a:pt x="1513" y="681"/>
                  </a:cubicBezTo>
                  <a:cubicBezTo>
                    <a:pt x="1512" y="680"/>
                    <a:pt x="1512" y="680"/>
                    <a:pt x="1512" y="680"/>
                  </a:cubicBezTo>
                  <a:cubicBezTo>
                    <a:pt x="1507" y="675"/>
                    <a:pt x="1503" y="664"/>
                    <a:pt x="1503" y="659"/>
                  </a:cubicBezTo>
                  <a:cubicBezTo>
                    <a:pt x="1503" y="654"/>
                    <a:pt x="1517" y="656"/>
                    <a:pt x="1517" y="656"/>
                  </a:cubicBezTo>
                  <a:cubicBezTo>
                    <a:pt x="1517" y="656"/>
                    <a:pt x="1506" y="644"/>
                    <a:pt x="1506" y="641"/>
                  </a:cubicBezTo>
                  <a:cubicBezTo>
                    <a:pt x="1506" y="638"/>
                    <a:pt x="1522" y="641"/>
                    <a:pt x="1522" y="634"/>
                  </a:cubicBezTo>
                  <a:cubicBezTo>
                    <a:pt x="1522" y="627"/>
                    <a:pt x="1492" y="596"/>
                    <a:pt x="1484" y="587"/>
                  </a:cubicBezTo>
                  <a:cubicBezTo>
                    <a:pt x="1476" y="578"/>
                    <a:pt x="1476" y="552"/>
                    <a:pt x="1476" y="552"/>
                  </a:cubicBezTo>
                  <a:cubicBezTo>
                    <a:pt x="1476" y="552"/>
                    <a:pt x="1458" y="555"/>
                    <a:pt x="1451" y="546"/>
                  </a:cubicBezTo>
                  <a:cubicBezTo>
                    <a:pt x="1444" y="537"/>
                    <a:pt x="1475" y="530"/>
                    <a:pt x="1481" y="529"/>
                  </a:cubicBezTo>
                  <a:cubicBezTo>
                    <a:pt x="1487" y="528"/>
                    <a:pt x="1511" y="518"/>
                    <a:pt x="1516" y="518"/>
                  </a:cubicBezTo>
                  <a:cubicBezTo>
                    <a:pt x="1521" y="518"/>
                    <a:pt x="1530" y="532"/>
                    <a:pt x="1530" y="532"/>
                  </a:cubicBezTo>
                  <a:cubicBezTo>
                    <a:pt x="1543" y="525"/>
                    <a:pt x="1543" y="525"/>
                    <a:pt x="1543" y="525"/>
                  </a:cubicBezTo>
                  <a:cubicBezTo>
                    <a:pt x="1543" y="525"/>
                    <a:pt x="1550" y="539"/>
                    <a:pt x="1559" y="528"/>
                  </a:cubicBezTo>
                  <a:cubicBezTo>
                    <a:pt x="1568" y="517"/>
                    <a:pt x="1545" y="515"/>
                    <a:pt x="1541" y="513"/>
                  </a:cubicBezTo>
                  <a:cubicBezTo>
                    <a:pt x="1537" y="511"/>
                    <a:pt x="1541" y="459"/>
                    <a:pt x="1541" y="447"/>
                  </a:cubicBezTo>
                  <a:cubicBezTo>
                    <a:pt x="1541" y="435"/>
                    <a:pt x="1540" y="420"/>
                    <a:pt x="1546" y="420"/>
                  </a:cubicBezTo>
                  <a:cubicBezTo>
                    <a:pt x="1552" y="420"/>
                    <a:pt x="1577" y="432"/>
                    <a:pt x="1585" y="434"/>
                  </a:cubicBezTo>
                  <a:cubicBezTo>
                    <a:pt x="1593" y="436"/>
                    <a:pt x="1614" y="434"/>
                    <a:pt x="1614" y="434"/>
                  </a:cubicBezTo>
                  <a:cubicBezTo>
                    <a:pt x="1623" y="442"/>
                    <a:pt x="1623" y="442"/>
                    <a:pt x="1623" y="442"/>
                  </a:cubicBezTo>
                  <a:cubicBezTo>
                    <a:pt x="1634" y="430"/>
                    <a:pt x="1634" y="430"/>
                    <a:pt x="1634" y="430"/>
                  </a:cubicBezTo>
                  <a:cubicBezTo>
                    <a:pt x="1634" y="430"/>
                    <a:pt x="1642" y="431"/>
                    <a:pt x="1649" y="426"/>
                  </a:cubicBezTo>
                  <a:cubicBezTo>
                    <a:pt x="1656" y="421"/>
                    <a:pt x="1650" y="410"/>
                    <a:pt x="1641" y="397"/>
                  </a:cubicBezTo>
                  <a:cubicBezTo>
                    <a:pt x="1632" y="384"/>
                    <a:pt x="1622" y="375"/>
                    <a:pt x="1627" y="361"/>
                  </a:cubicBezTo>
                  <a:cubicBezTo>
                    <a:pt x="1632" y="347"/>
                    <a:pt x="1661" y="357"/>
                    <a:pt x="1667" y="348"/>
                  </a:cubicBezTo>
                  <a:cubicBezTo>
                    <a:pt x="1673" y="339"/>
                    <a:pt x="1654" y="336"/>
                    <a:pt x="1655" y="327"/>
                  </a:cubicBezTo>
                  <a:close/>
                  <a:moveTo>
                    <a:pt x="1385" y="465"/>
                  </a:moveTo>
                  <a:cubicBezTo>
                    <a:pt x="1380" y="470"/>
                    <a:pt x="1363" y="466"/>
                    <a:pt x="1363" y="466"/>
                  </a:cubicBezTo>
                  <a:cubicBezTo>
                    <a:pt x="1363" y="466"/>
                    <a:pt x="1361" y="472"/>
                    <a:pt x="1356" y="473"/>
                  </a:cubicBezTo>
                  <a:cubicBezTo>
                    <a:pt x="1351" y="474"/>
                    <a:pt x="1340" y="464"/>
                    <a:pt x="1340" y="464"/>
                  </a:cubicBezTo>
                  <a:cubicBezTo>
                    <a:pt x="1320" y="467"/>
                    <a:pt x="1320" y="467"/>
                    <a:pt x="1320" y="467"/>
                  </a:cubicBezTo>
                  <a:cubicBezTo>
                    <a:pt x="1299" y="463"/>
                    <a:pt x="1299" y="463"/>
                    <a:pt x="1299" y="463"/>
                  </a:cubicBezTo>
                  <a:cubicBezTo>
                    <a:pt x="1287" y="464"/>
                    <a:pt x="1287" y="464"/>
                    <a:pt x="1287" y="464"/>
                  </a:cubicBezTo>
                  <a:cubicBezTo>
                    <a:pt x="1270" y="459"/>
                    <a:pt x="1270" y="459"/>
                    <a:pt x="1270" y="459"/>
                  </a:cubicBezTo>
                  <a:cubicBezTo>
                    <a:pt x="1270" y="459"/>
                    <a:pt x="1259" y="460"/>
                    <a:pt x="1246" y="460"/>
                  </a:cubicBezTo>
                  <a:cubicBezTo>
                    <a:pt x="1233" y="460"/>
                    <a:pt x="1236" y="454"/>
                    <a:pt x="1236" y="454"/>
                  </a:cubicBezTo>
                  <a:cubicBezTo>
                    <a:pt x="1236" y="454"/>
                    <a:pt x="1228" y="462"/>
                    <a:pt x="1222" y="464"/>
                  </a:cubicBezTo>
                  <a:cubicBezTo>
                    <a:pt x="1216" y="466"/>
                    <a:pt x="1215" y="476"/>
                    <a:pt x="1209" y="484"/>
                  </a:cubicBezTo>
                  <a:cubicBezTo>
                    <a:pt x="1203" y="492"/>
                    <a:pt x="1195" y="489"/>
                    <a:pt x="1195" y="489"/>
                  </a:cubicBezTo>
                  <a:cubicBezTo>
                    <a:pt x="1199" y="507"/>
                    <a:pt x="1199" y="507"/>
                    <a:pt x="1199" y="507"/>
                  </a:cubicBezTo>
                  <a:cubicBezTo>
                    <a:pt x="1191" y="514"/>
                    <a:pt x="1191" y="514"/>
                    <a:pt x="1191" y="514"/>
                  </a:cubicBezTo>
                  <a:cubicBezTo>
                    <a:pt x="1201" y="525"/>
                    <a:pt x="1201" y="525"/>
                    <a:pt x="1201" y="525"/>
                  </a:cubicBezTo>
                  <a:cubicBezTo>
                    <a:pt x="1200" y="542"/>
                    <a:pt x="1200" y="542"/>
                    <a:pt x="1200" y="542"/>
                  </a:cubicBezTo>
                  <a:cubicBezTo>
                    <a:pt x="1196" y="541"/>
                    <a:pt x="1167" y="507"/>
                    <a:pt x="1167" y="507"/>
                  </a:cubicBezTo>
                  <a:cubicBezTo>
                    <a:pt x="1167" y="507"/>
                    <a:pt x="1163" y="492"/>
                    <a:pt x="1163" y="481"/>
                  </a:cubicBezTo>
                  <a:cubicBezTo>
                    <a:pt x="1163" y="470"/>
                    <a:pt x="1181" y="467"/>
                    <a:pt x="1185" y="466"/>
                  </a:cubicBezTo>
                  <a:cubicBezTo>
                    <a:pt x="1189" y="465"/>
                    <a:pt x="1187" y="454"/>
                    <a:pt x="1193" y="448"/>
                  </a:cubicBezTo>
                  <a:cubicBezTo>
                    <a:pt x="1199" y="442"/>
                    <a:pt x="1224" y="448"/>
                    <a:pt x="1228" y="448"/>
                  </a:cubicBezTo>
                  <a:cubicBezTo>
                    <a:pt x="1232" y="448"/>
                    <a:pt x="1240" y="442"/>
                    <a:pt x="1253" y="443"/>
                  </a:cubicBezTo>
                  <a:cubicBezTo>
                    <a:pt x="1266" y="444"/>
                    <a:pt x="1274" y="451"/>
                    <a:pt x="1281" y="452"/>
                  </a:cubicBezTo>
                  <a:cubicBezTo>
                    <a:pt x="1288" y="453"/>
                    <a:pt x="1293" y="456"/>
                    <a:pt x="1306" y="458"/>
                  </a:cubicBezTo>
                  <a:cubicBezTo>
                    <a:pt x="1319" y="460"/>
                    <a:pt x="1315" y="449"/>
                    <a:pt x="1328" y="449"/>
                  </a:cubicBezTo>
                  <a:cubicBezTo>
                    <a:pt x="1341" y="449"/>
                    <a:pt x="1360" y="454"/>
                    <a:pt x="1360" y="454"/>
                  </a:cubicBezTo>
                  <a:cubicBezTo>
                    <a:pt x="1360" y="454"/>
                    <a:pt x="1370" y="445"/>
                    <a:pt x="1384" y="443"/>
                  </a:cubicBezTo>
                  <a:cubicBezTo>
                    <a:pt x="1398" y="441"/>
                    <a:pt x="1390" y="460"/>
                    <a:pt x="1385" y="465"/>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555" name="Freeform 179"/>
            <p:cNvSpPr>
              <a:spLocks/>
            </p:cNvSpPr>
            <p:nvPr/>
          </p:nvSpPr>
          <p:spPr bwMode="auto">
            <a:xfrm>
              <a:off x="4735116" y="2747962"/>
              <a:ext cx="41672" cy="23813"/>
            </a:xfrm>
            <a:custGeom>
              <a:avLst/>
              <a:gdLst>
                <a:gd name="T0" fmla="*/ 2147483647 w 98"/>
                <a:gd name="T1" fmla="*/ 2147483647 h 60"/>
                <a:gd name="T2" fmla="*/ 2147483647 w 98"/>
                <a:gd name="T3" fmla="*/ 2147483647 h 60"/>
                <a:gd name="T4" fmla="*/ 2147483647 w 98"/>
                <a:gd name="T5" fmla="*/ 2147483647 h 60"/>
                <a:gd name="T6" fmla="*/ 2147483647 w 98"/>
                <a:gd name="T7" fmla="*/ 2147483647 h 60"/>
                <a:gd name="T8" fmla="*/ 2147483647 w 98"/>
                <a:gd name="T9" fmla="*/ 2147483647 h 60"/>
                <a:gd name="T10" fmla="*/ 2147483647 w 98"/>
                <a:gd name="T11" fmla="*/ 0 h 60"/>
                <a:gd name="T12" fmla="*/ 2147483647 w 98"/>
                <a:gd name="T13" fmla="*/ 2147483647 h 60"/>
                <a:gd name="T14" fmla="*/ 2147483647 w 98"/>
                <a:gd name="T15" fmla="*/ 2147483647 h 60"/>
                <a:gd name="T16" fmla="*/ 2147483647 w 98"/>
                <a:gd name="T17" fmla="*/ 2147483647 h 60"/>
                <a:gd name="T18" fmla="*/ 2147483647 w 98"/>
                <a:gd name="T19" fmla="*/ 2147483647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8"/>
                <a:gd name="T31" fmla="*/ 0 h 60"/>
                <a:gd name="T32" fmla="*/ 98 w 98"/>
                <a:gd name="T33" fmla="*/ 60 h 6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8" h="60">
                  <a:moveTo>
                    <a:pt x="1" y="31"/>
                  </a:moveTo>
                  <a:cubicBezTo>
                    <a:pt x="2" y="45"/>
                    <a:pt x="29" y="60"/>
                    <a:pt x="36" y="57"/>
                  </a:cubicBezTo>
                  <a:cubicBezTo>
                    <a:pt x="43" y="54"/>
                    <a:pt x="61" y="38"/>
                    <a:pt x="61" y="38"/>
                  </a:cubicBezTo>
                  <a:cubicBezTo>
                    <a:pt x="61" y="38"/>
                    <a:pt x="77" y="45"/>
                    <a:pt x="80" y="39"/>
                  </a:cubicBezTo>
                  <a:cubicBezTo>
                    <a:pt x="84" y="33"/>
                    <a:pt x="77" y="24"/>
                    <a:pt x="77" y="24"/>
                  </a:cubicBezTo>
                  <a:cubicBezTo>
                    <a:pt x="98" y="0"/>
                    <a:pt x="98" y="0"/>
                    <a:pt x="98" y="0"/>
                  </a:cubicBezTo>
                  <a:cubicBezTo>
                    <a:pt x="71" y="17"/>
                    <a:pt x="71" y="17"/>
                    <a:pt x="71" y="17"/>
                  </a:cubicBezTo>
                  <a:cubicBezTo>
                    <a:pt x="71" y="17"/>
                    <a:pt x="47" y="13"/>
                    <a:pt x="38" y="15"/>
                  </a:cubicBezTo>
                  <a:cubicBezTo>
                    <a:pt x="29" y="17"/>
                    <a:pt x="32" y="26"/>
                    <a:pt x="32" y="26"/>
                  </a:cubicBezTo>
                  <a:cubicBezTo>
                    <a:pt x="32" y="26"/>
                    <a:pt x="0" y="20"/>
                    <a:pt x="1" y="31"/>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556" name="Freeform 180"/>
            <p:cNvSpPr>
              <a:spLocks/>
            </p:cNvSpPr>
            <p:nvPr/>
          </p:nvSpPr>
          <p:spPr bwMode="auto">
            <a:xfrm>
              <a:off x="4789885" y="2769394"/>
              <a:ext cx="30956" cy="40481"/>
            </a:xfrm>
            <a:custGeom>
              <a:avLst/>
              <a:gdLst>
                <a:gd name="T0" fmla="*/ 2147483647 w 76"/>
                <a:gd name="T1" fmla="*/ 2147483647 h 105"/>
                <a:gd name="T2" fmla="*/ 2147483647 w 76"/>
                <a:gd name="T3" fmla="*/ 2147483647 h 105"/>
                <a:gd name="T4" fmla="*/ 2147483647 w 76"/>
                <a:gd name="T5" fmla="*/ 2147483647 h 105"/>
                <a:gd name="T6" fmla="*/ 2147483647 w 76"/>
                <a:gd name="T7" fmla="*/ 2147483647 h 105"/>
                <a:gd name="T8" fmla="*/ 2147483647 w 76"/>
                <a:gd name="T9" fmla="*/ 0 h 105"/>
                <a:gd name="T10" fmla="*/ 2147483647 w 76"/>
                <a:gd name="T11" fmla="*/ 0 h 105"/>
                <a:gd name="T12" fmla="*/ 2147483647 w 76"/>
                <a:gd name="T13" fmla="*/ 0 h 105"/>
                <a:gd name="T14" fmla="*/ 2147483647 w 76"/>
                <a:gd name="T15" fmla="*/ 2147483647 h 105"/>
                <a:gd name="T16" fmla="*/ 2147483647 w 76"/>
                <a:gd name="T17" fmla="*/ 2147483647 h 105"/>
                <a:gd name="T18" fmla="*/ 2147483647 w 76"/>
                <a:gd name="T19" fmla="*/ 2147483647 h 105"/>
                <a:gd name="T20" fmla="*/ 0 w 76"/>
                <a:gd name="T21" fmla="*/ 2147483647 h 105"/>
                <a:gd name="T22" fmla="*/ 2147483647 w 76"/>
                <a:gd name="T23" fmla="*/ 2147483647 h 105"/>
                <a:gd name="T24" fmla="*/ 2147483647 w 76"/>
                <a:gd name="T25" fmla="*/ 2147483647 h 105"/>
                <a:gd name="T26" fmla="*/ 2147483647 w 76"/>
                <a:gd name="T27" fmla="*/ 2147483647 h 105"/>
                <a:gd name="T28" fmla="*/ 2147483647 w 76"/>
                <a:gd name="T29" fmla="*/ 2147483647 h 105"/>
                <a:gd name="T30" fmla="*/ 2147483647 w 76"/>
                <a:gd name="T31" fmla="*/ 2147483647 h 105"/>
                <a:gd name="T32" fmla="*/ 2147483647 w 76"/>
                <a:gd name="T33" fmla="*/ 2147483647 h 10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6"/>
                <a:gd name="T52" fmla="*/ 0 h 105"/>
                <a:gd name="T53" fmla="*/ 76 w 76"/>
                <a:gd name="T54" fmla="*/ 105 h 10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6" h="105">
                  <a:moveTo>
                    <a:pt x="46" y="66"/>
                  </a:moveTo>
                  <a:cubicBezTo>
                    <a:pt x="46" y="66"/>
                    <a:pt x="41" y="49"/>
                    <a:pt x="50" y="46"/>
                  </a:cubicBezTo>
                  <a:cubicBezTo>
                    <a:pt x="59" y="43"/>
                    <a:pt x="66" y="46"/>
                    <a:pt x="71" y="34"/>
                  </a:cubicBezTo>
                  <a:cubicBezTo>
                    <a:pt x="76" y="22"/>
                    <a:pt x="64" y="10"/>
                    <a:pt x="64" y="10"/>
                  </a:cubicBezTo>
                  <a:cubicBezTo>
                    <a:pt x="65" y="0"/>
                    <a:pt x="65" y="0"/>
                    <a:pt x="65" y="0"/>
                  </a:cubicBezTo>
                  <a:cubicBezTo>
                    <a:pt x="40" y="0"/>
                    <a:pt x="40" y="0"/>
                    <a:pt x="40" y="0"/>
                  </a:cubicBezTo>
                  <a:cubicBezTo>
                    <a:pt x="37" y="0"/>
                    <a:pt x="37" y="0"/>
                    <a:pt x="37" y="0"/>
                  </a:cubicBezTo>
                  <a:cubicBezTo>
                    <a:pt x="37" y="2"/>
                    <a:pt x="37" y="4"/>
                    <a:pt x="36" y="5"/>
                  </a:cubicBezTo>
                  <a:cubicBezTo>
                    <a:pt x="29" y="15"/>
                    <a:pt x="20" y="21"/>
                    <a:pt x="20" y="21"/>
                  </a:cubicBezTo>
                  <a:cubicBezTo>
                    <a:pt x="11" y="45"/>
                    <a:pt x="11" y="45"/>
                    <a:pt x="11" y="45"/>
                  </a:cubicBezTo>
                  <a:cubicBezTo>
                    <a:pt x="11" y="45"/>
                    <a:pt x="1" y="69"/>
                    <a:pt x="0" y="89"/>
                  </a:cubicBezTo>
                  <a:cubicBezTo>
                    <a:pt x="0" y="94"/>
                    <a:pt x="0" y="100"/>
                    <a:pt x="1" y="105"/>
                  </a:cubicBezTo>
                  <a:cubicBezTo>
                    <a:pt x="6" y="100"/>
                    <a:pt x="6" y="100"/>
                    <a:pt x="6" y="100"/>
                  </a:cubicBezTo>
                  <a:cubicBezTo>
                    <a:pt x="13" y="87"/>
                    <a:pt x="13" y="87"/>
                    <a:pt x="13" y="87"/>
                  </a:cubicBezTo>
                  <a:cubicBezTo>
                    <a:pt x="13" y="87"/>
                    <a:pt x="22" y="93"/>
                    <a:pt x="27" y="86"/>
                  </a:cubicBezTo>
                  <a:cubicBezTo>
                    <a:pt x="32" y="79"/>
                    <a:pt x="31" y="69"/>
                    <a:pt x="31" y="69"/>
                  </a:cubicBezTo>
                  <a:cubicBezTo>
                    <a:pt x="46" y="66"/>
                    <a:pt x="46" y="66"/>
                    <a:pt x="46" y="66"/>
                  </a:cubicBez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557" name="Freeform 181"/>
            <p:cNvSpPr>
              <a:spLocks/>
            </p:cNvSpPr>
            <p:nvPr/>
          </p:nvSpPr>
          <p:spPr bwMode="auto">
            <a:xfrm>
              <a:off x="4792266" y="2813447"/>
              <a:ext cx="13097" cy="28575"/>
            </a:xfrm>
            <a:custGeom>
              <a:avLst/>
              <a:gdLst>
                <a:gd name="T0" fmla="*/ 2147483647 w 32"/>
                <a:gd name="T1" fmla="*/ 2147483647 h 70"/>
                <a:gd name="T2" fmla="*/ 2147483647 w 32"/>
                <a:gd name="T3" fmla="*/ 2147483647 h 70"/>
                <a:gd name="T4" fmla="*/ 2147483647 w 32"/>
                <a:gd name="T5" fmla="*/ 2147483647 h 70"/>
                <a:gd name="T6" fmla="*/ 2147483647 w 32"/>
                <a:gd name="T7" fmla="*/ 2147483647 h 70"/>
                <a:gd name="T8" fmla="*/ 2147483647 w 32"/>
                <a:gd name="T9" fmla="*/ 2147483647 h 70"/>
                <a:gd name="T10" fmla="*/ 2147483647 w 32"/>
                <a:gd name="T11" fmla="*/ 2147483647 h 70"/>
                <a:gd name="T12" fmla="*/ 2147483647 w 32"/>
                <a:gd name="T13" fmla="*/ 2147483647 h 70"/>
                <a:gd name="T14" fmla="*/ 2147483647 w 32"/>
                <a:gd name="T15" fmla="*/ 2147483647 h 70"/>
                <a:gd name="T16" fmla="*/ 2147483647 w 32"/>
                <a:gd name="T17" fmla="*/ 2147483647 h 7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
                <a:gd name="T28" fmla="*/ 0 h 70"/>
                <a:gd name="T29" fmla="*/ 32 w 32"/>
                <a:gd name="T30" fmla="*/ 70 h 7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 h="70">
                  <a:moveTo>
                    <a:pt x="21" y="54"/>
                  </a:moveTo>
                  <a:cubicBezTo>
                    <a:pt x="22" y="53"/>
                    <a:pt x="24" y="54"/>
                    <a:pt x="27" y="56"/>
                  </a:cubicBezTo>
                  <a:cubicBezTo>
                    <a:pt x="29" y="51"/>
                    <a:pt x="32" y="47"/>
                    <a:pt x="32" y="47"/>
                  </a:cubicBezTo>
                  <a:cubicBezTo>
                    <a:pt x="31" y="1"/>
                    <a:pt x="31" y="1"/>
                    <a:pt x="31" y="1"/>
                  </a:cubicBezTo>
                  <a:cubicBezTo>
                    <a:pt x="26" y="0"/>
                    <a:pt x="17" y="0"/>
                    <a:pt x="13" y="2"/>
                  </a:cubicBezTo>
                  <a:cubicBezTo>
                    <a:pt x="7" y="6"/>
                    <a:pt x="6" y="21"/>
                    <a:pt x="6" y="21"/>
                  </a:cubicBezTo>
                  <a:cubicBezTo>
                    <a:pt x="6" y="21"/>
                    <a:pt x="7" y="34"/>
                    <a:pt x="6" y="40"/>
                  </a:cubicBezTo>
                  <a:cubicBezTo>
                    <a:pt x="5" y="46"/>
                    <a:pt x="0" y="54"/>
                    <a:pt x="7" y="62"/>
                  </a:cubicBezTo>
                  <a:cubicBezTo>
                    <a:pt x="13" y="70"/>
                    <a:pt x="18" y="55"/>
                    <a:pt x="21" y="54"/>
                  </a:cubicBezTo>
                  <a:close/>
                </a:path>
              </a:pathLst>
            </a:custGeom>
            <a:grp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558" name="Freeform 182"/>
            <p:cNvSpPr>
              <a:spLocks/>
            </p:cNvSpPr>
            <p:nvPr/>
          </p:nvSpPr>
          <p:spPr bwMode="auto">
            <a:xfrm>
              <a:off x="4797029" y="2796779"/>
              <a:ext cx="78581" cy="91678"/>
            </a:xfrm>
            <a:custGeom>
              <a:avLst/>
              <a:gdLst>
                <a:gd name="T0" fmla="*/ 2147483647 w 186"/>
                <a:gd name="T1" fmla="*/ 2147483647 h 236"/>
                <a:gd name="T2" fmla="*/ 2147483647 w 186"/>
                <a:gd name="T3" fmla="*/ 2147483647 h 236"/>
                <a:gd name="T4" fmla="*/ 2147483647 w 186"/>
                <a:gd name="T5" fmla="*/ 0 h 236"/>
                <a:gd name="T6" fmla="*/ 2147483647 w 186"/>
                <a:gd name="T7" fmla="*/ 2147483647 h 236"/>
                <a:gd name="T8" fmla="*/ 2147483647 w 186"/>
                <a:gd name="T9" fmla="*/ 2147483647 h 236"/>
                <a:gd name="T10" fmla="*/ 2147483647 w 186"/>
                <a:gd name="T11" fmla="*/ 2147483647 h 236"/>
                <a:gd name="T12" fmla="*/ 2147483647 w 186"/>
                <a:gd name="T13" fmla="*/ 2147483647 h 236"/>
                <a:gd name="T14" fmla="*/ 2147483647 w 186"/>
                <a:gd name="T15" fmla="*/ 2147483647 h 236"/>
                <a:gd name="T16" fmla="*/ 2147483647 w 186"/>
                <a:gd name="T17" fmla="*/ 2147483647 h 236"/>
                <a:gd name="T18" fmla="*/ 2147483647 w 186"/>
                <a:gd name="T19" fmla="*/ 2147483647 h 236"/>
                <a:gd name="T20" fmla="*/ 2147483647 w 186"/>
                <a:gd name="T21" fmla="*/ 2147483647 h 236"/>
                <a:gd name="T22" fmla="*/ 2147483647 w 186"/>
                <a:gd name="T23" fmla="*/ 2147483647 h 236"/>
                <a:gd name="T24" fmla="*/ 2147483647 w 186"/>
                <a:gd name="T25" fmla="*/ 2147483647 h 236"/>
                <a:gd name="T26" fmla="*/ 0 w 186"/>
                <a:gd name="T27" fmla="*/ 2147483647 h 236"/>
                <a:gd name="T28" fmla="*/ 2147483647 w 186"/>
                <a:gd name="T29" fmla="*/ 2147483647 h 236"/>
                <a:gd name="T30" fmla="*/ 2147483647 w 186"/>
                <a:gd name="T31" fmla="*/ 2147483647 h 236"/>
                <a:gd name="T32" fmla="*/ 2147483647 w 186"/>
                <a:gd name="T33" fmla="*/ 2147483647 h 236"/>
                <a:gd name="T34" fmla="*/ 2147483647 w 186"/>
                <a:gd name="T35" fmla="*/ 2147483647 h 236"/>
                <a:gd name="T36" fmla="*/ 2147483647 w 186"/>
                <a:gd name="T37" fmla="*/ 2147483647 h 236"/>
                <a:gd name="T38" fmla="*/ 2147483647 w 186"/>
                <a:gd name="T39" fmla="*/ 2147483647 h 236"/>
                <a:gd name="T40" fmla="*/ 2147483647 w 186"/>
                <a:gd name="T41" fmla="*/ 2147483647 h 236"/>
                <a:gd name="T42" fmla="*/ 2147483647 w 186"/>
                <a:gd name="T43" fmla="*/ 2147483647 h 236"/>
                <a:gd name="T44" fmla="*/ 2147483647 w 186"/>
                <a:gd name="T45" fmla="*/ 2147483647 h 236"/>
                <a:gd name="T46" fmla="*/ 2147483647 w 186"/>
                <a:gd name="T47" fmla="*/ 2147483647 h 236"/>
                <a:gd name="T48" fmla="*/ 2147483647 w 186"/>
                <a:gd name="T49" fmla="*/ 2147483647 h 236"/>
                <a:gd name="T50" fmla="*/ 2147483647 w 186"/>
                <a:gd name="T51" fmla="*/ 2147483647 h 236"/>
                <a:gd name="T52" fmla="*/ 2147483647 w 186"/>
                <a:gd name="T53" fmla="*/ 2147483647 h 236"/>
                <a:gd name="T54" fmla="*/ 2147483647 w 186"/>
                <a:gd name="T55" fmla="*/ 2147483647 h 236"/>
                <a:gd name="T56" fmla="*/ 2147483647 w 186"/>
                <a:gd name="T57" fmla="*/ 2147483647 h 2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86"/>
                <a:gd name="T88" fmla="*/ 0 h 236"/>
                <a:gd name="T89" fmla="*/ 186 w 186"/>
                <a:gd name="T90" fmla="*/ 236 h 2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86" h="236">
                  <a:moveTo>
                    <a:pt x="169" y="44"/>
                  </a:moveTo>
                  <a:cubicBezTo>
                    <a:pt x="169" y="30"/>
                    <a:pt x="169" y="30"/>
                    <a:pt x="169" y="30"/>
                  </a:cubicBezTo>
                  <a:cubicBezTo>
                    <a:pt x="157" y="0"/>
                    <a:pt x="157" y="0"/>
                    <a:pt x="157" y="0"/>
                  </a:cubicBezTo>
                  <a:cubicBezTo>
                    <a:pt x="154" y="2"/>
                    <a:pt x="94" y="57"/>
                    <a:pt x="73" y="57"/>
                  </a:cubicBezTo>
                  <a:cubicBezTo>
                    <a:pt x="52" y="57"/>
                    <a:pt x="45" y="45"/>
                    <a:pt x="45" y="45"/>
                  </a:cubicBezTo>
                  <a:cubicBezTo>
                    <a:pt x="23" y="33"/>
                    <a:pt x="23" y="33"/>
                    <a:pt x="23" y="33"/>
                  </a:cubicBezTo>
                  <a:cubicBezTo>
                    <a:pt x="19" y="36"/>
                    <a:pt x="19" y="36"/>
                    <a:pt x="19" y="36"/>
                  </a:cubicBezTo>
                  <a:cubicBezTo>
                    <a:pt x="16" y="45"/>
                    <a:pt x="16" y="45"/>
                    <a:pt x="16" y="45"/>
                  </a:cubicBezTo>
                  <a:cubicBezTo>
                    <a:pt x="17" y="93"/>
                    <a:pt x="17" y="93"/>
                    <a:pt x="17" y="93"/>
                  </a:cubicBezTo>
                  <a:cubicBezTo>
                    <a:pt x="17" y="93"/>
                    <a:pt x="10" y="103"/>
                    <a:pt x="10" y="107"/>
                  </a:cubicBezTo>
                  <a:cubicBezTo>
                    <a:pt x="10" y="111"/>
                    <a:pt x="12" y="111"/>
                    <a:pt x="16" y="115"/>
                  </a:cubicBezTo>
                  <a:cubicBezTo>
                    <a:pt x="20" y="119"/>
                    <a:pt x="18" y="127"/>
                    <a:pt x="15" y="134"/>
                  </a:cubicBezTo>
                  <a:cubicBezTo>
                    <a:pt x="12" y="141"/>
                    <a:pt x="4" y="146"/>
                    <a:pt x="4" y="158"/>
                  </a:cubicBezTo>
                  <a:cubicBezTo>
                    <a:pt x="4" y="170"/>
                    <a:pt x="0" y="211"/>
                    <a:pt x="0" y="211"/>
                  </a:cubicBezTo>
                  <a:cubicBezTo>
                    <a:pt x="2" y="217"/>
                    <a:pt x="2" y="217"/>
                    <a:pt x="2" y="217"/>
                  </a:cubicBezTo>
                  <a:cubicBezTo>
                    <a:pt x="2" y="217"/>
                    <a:pt x="3" y="217"/>
                    <a:pt x="3" y="217"/>
                  </a:cubicBezTo>
                  <a:cubicBezTo>
                    <a:pt x="10" y="216"/>
                    <a:pt x="41" y="236"/>
                    <a:pt x="55" y="225"/>
                  </a:cubicBezTo>
                  <a:cubicBezTo>
                    <a:pt x="69" y="214"/>
                    <a:pt x="71" y="187"/>
                    <a:pt x="77" y="185"/>
                  </a:cubicBezTo>
                  <a:cubicBezTo>
                    <a:pt x="83" y="183"/>
                    <a:pt x="100" y="187"/>
                    <a:pt x="108" y="180"/>
                  </a:cubicBezTo>
                  <a:cubicBezTo>
                    <a:pt x="116" y="173"/>
                    <a:pt x="122" y="147"/>
                    <a:pt x="122" y="147"/>
                  </a:cubicBezTo>
                  <a:cubicBezTo>
                    <a:pt x="122" y="147"/>
                    <a:pt x="103" y="112"/>
                    <a:pt x="96" y="108"/>
                  </a:cubicBezTo>
                  <a:cubicBezTo>
                    <a:pt x="89" y="104"/>
                    <a:pt x="57" y="107"/>
                    <a:pt x="64" y="100"/>
                  </a:cubicBezTo>
                  <a:cubicBezTo>
                    <a:pt x="71" y="93"/>
                    <a:pt x="96" y="94"/>
                    <a:pt x="96" y="94"/>
                  </a:cubicBezTo>
                  <a:cubicBezTo>
                    <a:pt x="124" y="94"/>
                    <a:pt x="124" y="94"/>
                    <a:pt x="124" y="94"/>
                  </a:cubicBezTo>
                  <a:cubicBezTo>
                    <a:pt x="132" y="80"/>
                    <a:pt x="132" y="80"/>
                    <a:pt x="132" y="80"/>
                  </a:cubicBezTo>
                  <a:cubicBezTo>
                    <a:pt x="132" y="80"/>
                    <a:pt x="160" y="82"/>
                    <a:pt x="166" y="76"/>
                  </a:cubicBezTo>
                  <a:cubicBezTo>
                    <a:pt x="172" y="70"/>
                    <a:pt x="185" y="62"/>
                    <a:pt x="185" y="62"/>
                  </a:cubicBezTo>
                  <a:cubicBezTo>
                    <a:pt x="186" y="53"/>
                    <a:pt x="186" y="53"/>
                    <a:pt x="186" y="53"/>
                  </a:cubicBezTo>
                  <a:lnTo>
                    <a:pt x="169" y="44"/>
                  </a:ln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559" name="Freeform 183"/>
            <p:cNvSpPr>
              <a:spLocks/>
            </p:cNvSpPr>
            <p:nvPr/>
          </p:nvSpPr>
          <p:spPr bwMode="auto">
            <a:xfrm>
              <a:off x="4781550" y="2795588"/>
              <a:ext cx="27385" cy="83344"/>
            </a:xfrm>
            <a:custGeom>
              <a:avLst/>
              <a:gdLst>
                <a:gd name="T0" fmla="*/ 0 w 67"/>
                <a:gd name="T1" fmla="*/ 2147483647 h 216"/>
                <a:gd name="T2" fmla="*/ 2147483647 w 67"/>
                <a:gd name="T3" fmla="*/ 2147483647 h 216"/>
                <a:gd name="T4" fmla="*/ 2147483647 w 67"/>
                <a:gd name="T5" fmla="*/ 2147483647 h 216"/>
                <a:gd name="T6" fmla="*/ 2147483647 w 67"/>
                <a:gd name="T7" fmla="*/ 2147483647 h 216"/>
                <a:gd name="T8" fmla="*/ 2147483647 w 67"/>
                <a:gd name="T9" fmla="*/ 2147483647 h 216"/>
                <a:gd name="T10" fmla="*/ 2147483647 w 67"/>
                <a:gd name="T11" fmla="*/ 2147483647 h 216"/>
                <a:gd name="T12" fmla="*/ 2147483647 w 67"/>
                <a:gd name="T13" fmla="*/ 2147483647 h 216"/>
                <a:gd name="T14" fmla="*/ 2147483647 w 67"/>
                <a:gd name="T15" fmla="*/ 2147483647 h 216"/>
                <a:gd name="T16" fmla="*/ 2147483647 w 67"/>
                <a:gd name="T17" fmla="*/ 2147483647 h 216"/>
                <a:gd name="T18" fmla="*/ 2147483647 w 67"/>
                <a:gd name="T19" fmla="*/ 2147483647 h 216"/>
                <a:gd name="T20" fmla="*/ 2147483647 w 67"/>
                <a:gd name="T21" fmla="*/ 2147483647 h 216"/>
                <a:gd name="T22" fmla="*/ 2147483647 w 67"/>
                <a:gd name="T23" fmla="*/ 2147483647 h 216"/>
                <a:gd name="T24" fmla="*/ 2147483647 w 67"/>
                <a:gd name="T25" fmla="*/ 2147483647 h 216"/>
                <a:gd name="T26" fmla="*/ 2147483647 w 67"/>
                <a:gd name="T27" fmla="*/ 2147483647 h 216"/>
                <a:gd name="T28" fmla="*/ 2147483647 w 67"/>
                <a:gd name="T29" fmla="*/ 2147483647 h 216"/>
                <a:gd name="T30" fmla="*/ 2147483647 w 67"/>
                <a:gd name="T31" fmla="*/ 2147483647 h 216"/>
                <a:gd name="T32" fmla="*/ 2147483647 w 67"/>
                <a:gd name="T33" fmla="*/ 2147483647 h 216"/>
                <a:gd name="T34" fmla="*/ 2147483647 w 67"/>
                <a:gd name="T35" fmla="*/ 0 h 216"/>
                <a:gd name="T36" fmla="*/ 2147483647 w 67"/>
                <a:gd name="T37" fmla="*/ 2147483647 h 216"/>
                <a:gd name="T38" fmla="*/ 2147483647 w 67"/>
                <a:gd name="T39" fmla="*/ 2147483647 h 216"/>
                <a:gd name="T40" fmla="*/ 2147483647 w 67"/>
                <a:gd name="T41" fmla="*/ 2147483647 h 216"/>
                <a:gd name="T42" fmla="*/ 2147483647 w 67"/>
                <a:gd name="T43" fmla="*/ 2147483647 h 216"/>
                <a:gd name="T44" fmla="*/ 2147483647 w 67"/>
                <a:gd name="T45" fmla="*/ 2147483647 h 216"/>
                <a:gd name="T46" fmla="*/ 2147483647 w 67"/>
                <a:gd name="T47" fmla="*/ 2147483647 h 216"/>
                <a:gd name="T48" fmla="*/ 2147483647 w 67"/>
                <a:gd name="T49" fmla="*/ 2147483647 h 216"/>
                <a:gd name="T50" fmla="*/ 2147483647 w 67"/>
                <a:gd name="T51" fmla="*/ 2147483647 h 216"/>
                <a:gd name="T52" fmla="*/ 0 w 67"/>
                <a:gd name="T53" fmla="*/ 2147483647 h 21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67"/>
                <a:gd name="T82" fmla="*/ 0 h 216"/>
                <a:gd name="T83" fmla="*/ 67 w 67"/>
                <a:gd name="T84" fmla="*/ 216 h 21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67" h="216">
                  <a:moveTo>
                    <a:pt x="0" y="113"/>
                  </a:moveTo>
                  <a:cubicBezTo>
                    <a:pt x="36" y="206"/>
                    <a:pt x="36" y="206"/>
                    <a:pt x="36" y="206"/>
                  </a:cubicBezTo>
                  <a:cubicBezTo>
                    <a:pt x="41" y="216"/>
                    <a:pt x="41" y="216"/>
                    <a:pt x="41" y="216"/>
                  </a:cubicBezTo>
                  <a:cubicBezTo>
                    <a:pt x="41" y="216"/>
                    <a:pt x="45" y="175"/>
                    <a:pt x="45" y="163"/>
                  </a:cubicBezTo>
                  <a:cubicBezTo>
                    <a:pt x="45" y="151"/>
                    <a:pt x="53" y="146"/>
                    <a:pt x="56" y="139"/>
                  </a:cubicBezTo>
                  <a:cubicBezTo>
                    <a:pt x="59" y="132"/>
                    <a:pt x="61" y="124"/>
                    <a:pt x="57" y="120"/>
                  </a:cubicBezTo>
                  <a:cubicBezTo>
                    <a:pt x="53" y="116"/>
                    <a:pt x="51" y="116"/>
                    <a:pt x="51" y="112"/>
                  </a:cubicBezTo>
                  <a:cubicBezTo>
                    <a:pt x="51" y="111"/>
                    <a:pt x="52" y="109"/>
                    <a:pt x="53" y="107"/>
                  </a:cubicBezTo>
                  <a:cubicBezTo>
                    <a:pt x="50" y="105"/>
                    <a:pt x="48" y="104"/>
                    <a:pt x="47" y="105"/>
                  </a:cubicBezTo>
                  <a:cubicBezTo>
                    <a:pt x="44" y="106"/>
                    <a:pt x="39" y="121"/>
                    <a:pt x="33" y="113"/>
                  </a:cubicBezTo>
                  <a:cubicBezTo>
                    <a:pt x="26" y="105"/>
                    <a:pt x="31" y="97"/>
                    <a:pt x="32" y="91"/>
                  </a:cubicBezTo>
                  <a:cubicBezTo>
                    <a:pt x="33" y="85"/>
                    <a:pt x="32" y="72"/>
                    <a:pt x="32" y="72"/>
                  </a:cubicBezTo>
                  <a:cubicBezTo>
                    <a:pt x="32" y="72"/>
                    <a:pt x="33" y="57"/>
                    <a:pt x="39" y="53"/>
                  </a:cubicBezTo>
                  <a:cubicBezTo>
                    <a:pt x="43" y="51"/>
                    <a:pt x="52" y="51"/>
                    <a:pt x="57" y="52"/>
                  </a:cubicBezTo>
                  <a:cubicBezTo>
                    <a:pt x="57" y="50"/>
                    <a:pt x="57" y="50"/>
                    <a:pt x="57" y="50"/>
                  </a:cubicBezTo>
                  <a:cubicBezTo>
                    <a:pt x="60" y="41"/>
                    <a:pt x="60" y="41"/>
                    <a:pt x="60" y="41"/>
                  </a:cubicBezTo>
                  <a:cubicBezTo>
                    <a:pt x="57" y="11"/>
                    <a:pt x="57" y="11"/>
                    <a:pt x="57" y="11"/>
                  </a:cubicBezTo>
                  <a:cubicBezTo>
                    <a:pt x="67" y="0"/>
                    <a:pt x="67" y="0"/>
                    <a:pt x="67" y="0"/>
                  </a:cubicBezTo>
                  <a:cubicBezTo>
                    <a:pt x="52" y="3"/>
                    <a:pt x="52" y="3"/>
                    <a:pt x="52" y="3"/>
                  </a:cubicBezTo>
                  <a:cubicBezTo>
                    <a:pt x="52" y="3"/>
                    <a:pt x="53" y="13"/>
                    <a:pt x="48" y="20"/>
                  </a:cubicBezTo>
                  <a:cubicBezTo>
                    <a:pt x="43" y="27"/>
                    <a:pt x="34" y="21"/>
                    <a:pt x="34" y="21"/>
                  </a:cubicBezTo>
                  <a:cubicBezTo>
                    <a:pt x="27" y="34"/>
                    <a:pt x="27" y="34"/>
                    <a:pt x="27" y="34"/>
                  </a:cubicBezTo>
                  <a:cubicBezTo>
                    <a:pt x="22" y="39"/>
                    <a:pt x="22" y="39"/>
                    <a:pt x="22" y="39"/>
                  </a:cubicBezTo>
                  <a:cubicBezTo>
                    <a:pt x="23" y="52"/>
                    <a:pt x="27" y="63"/>
                    <a:pt x="27" y="63"/>
                  </a:cubicBezTo>
                  <a:cubicBezTo>
                    <a:pt x="13" y="89"/>
                    <a:pt x="13" y="89"/>
                    <a:pt x="13" y="89"/>
                  </a:cubicBezTo>
                  <a:cubicBezTo>
                    <a:pt x="11" y="105"/>
                    <a:pt x="11" y="105"/>
                    <a:pt x="11" y="105"/>
                  </a:cubicBezTo>
                  <a:lnTo>
                    <a:pt x="0" y="113"/>
                  </a:lnTo>
                  <a:close/>
                </a:path>
              </a:pathLst>
            </a:custGeom>
            <a:solidFill>
              <a:schemeClr val="bg1">
                <a:lumMod val="95000"/>
              </a:schemeClr>
            </a:solidFill>
            <a:ln w="3175">
              <a:solidFill>
                <a:srgbClr val="FFFFFF"/>
              </a:solidFill>
              <a:round/>
              <a:headEnd/>
              <a:tailEnd/>
            </a:ln>
          </p:spPr>
          <p:txBody>
            <a:bodyPr/>
            <a:lstStyle/>
            <a:p>
              <a:pPr fontAlgn="auto">
                <a:spcBef>
                  <a:spcPts val="0"/>
                </a:spcBef>
                <a:spcAft>
                  <a:spcPts val="0"/>
                </a:spcAft>
                <a:defRPr/>
              </a:pPr>
              <a:endParaRPr lang="en-US" kern="0" dirty="0">
                <a:solidFill>
                  <a:sysClr val="windowText" lastClr="000000"/>
                </a:solidFill>
                <a:ea typeface="ヒラギノ角ゴ Pro W3"/>
                <a:cs typeface="ヒラギノ角ゴ Pro W3"/>
              </a:endParaRPr>
            </a:p>
          </p:txBody>
        </p:sp>
        <p:sp>
          <p:nvSpPr>
            <p:cNvPr id="7181" name="Freeform 386"/>
            <p:cNvSpPr>
              <a:spLocks noEditPoints="1"/>
            </p:cNvSpPr>
            <p:nvPr/>
          </p:nvSpPr>
          <p:spPr bwMode="auto">
            <a:xfrm>
              <a:off x="1264444" y="2037160"/>
              <a:ext cx="910829" cy="394097"/>
            </a:xfrm>
            <a:custGeom>
              <a:avLst/>
              <a:gdLst>
                <a:gd name="T0" fmla="*/ 2147483647 w 2049"/>
                <a:gd name="T1" fmla="*/ 2147483647 h 886"/>
                <a:gd name="T2" fmla="*/ 2147483647 w 2049"/>
                <a:gd name="T3" fmla="*/ 2147483647 h 886"/>
                <a:gd name="T4" fmla="*/ 2147483647 w 2049"/>
                <a:gd name="T5" fmla="*/ 2147483647 h 886"/>
                <a:gd name="T6" fmla="*/ 2147483647 w 2049"/>
                <a:gd name="T7" fmla="*/ 2147483647 h 886"/>
                <a:gd name="T8" fmla="*/ 2147483647 w 2049"/>
                <a:gd name="T9" fmla="*/ 2147483647 h 886"/>
                <a:gd name="T10" fmla="*/ 2147483647 w 2049"/>
                <a:gd name="T11" fmla="*/ 2147483647 h 886"/>
                <a:gd name="T12" fmla="*/ 2147483647 w 2049"/>
                <a:gd name="T13" fmla="*/ 2147483647 h 886"/>
                <a:gd name="T14" fmla="*/ 2147483647 w 2049"/>
                <a:gd name="T15" fmla="*/ 2147483647 h 886"/>
                <a:gd name="T16" fmla="*/ 2147483647 w 2049"/>
                <a:gd name="T17" fmla="*/ 2147483647 h 886"/>
                <a:gd name="T18" fmla="*/ 2147483647 w 2049"/>
                <a:gd name="T19" fmla="*/ 2147483647 h 886"/>
                <a:gd name="T20" fmla="*/ 2147483647 w 2049"/>
                <a:gd name="T21" fmla="*/ 0 h 886"/>
                <a:gd name="T22" fmla="*/ 2147483647 w 2049"/>
                <a:gd name="T23" fmla="*/ 2147483647 h 886"/>
                <a:gd name="T24" fmla="*/ 2147483647 w 2049"/>
                <a:gd name="T25" fmla="*/ 2147483647 h 886"/>
                <a:gd name="T26" fmla="*/ 2147483647 w 2049"/>
                <a:gd name="T27" fmla="*/ 2147483647 h 886"/>
                <a:gd name="T28" fmla="*/ 2147483647 w 2049"/>
                <a:gd name="T29" fmla="*/ 2147483647 h 886"/>
                <a:gd name="T30" fmla="*/ 2147483647 w 2049"/>
                <a:gd name="T31" fmla="*/ 2147483647 h 886"/>
                <a:gd name="T32" fmla="*/ 2147483647 w 2049"/>
                <a:gd name="T33" fmla="*/ 2147483647 h 886"/>
                <a:gd name="T34" fmla="*/ 2147483647 w 2049"/>
                <a:gd name="T35" fmla="*/ 2147483647 h 886"/>
                <a:gd name="T36" fmla="*/ 2147483647 w 2049"/>
                <a:gd name="T37" fmla="*/ 2147483647 h 886"/>
                <a:gd name="T38" fmla="*/ 2147483647 w 2049"/>
                <a:gd name="T39" fmla="*/ 2147483647 h 886"/>
                <a:gd name="T40" fmla="*/ 2147483647 w 2049"/>
                <a:gd name="T41" fmla="*/ 2147483647 h 886"/>
                <a:gd name="T42" fmla="*/ 2147483647 w 2049"/>
                <a:gd name="T43" fmla="*/ 2147483647 h 886"/>
                <a:gd name="T44" fmla="*/ 2147483647 w 2049"/>
                <a:gd name="T45" fmla="*/ 2147483647 h 886"/>
                <a:gd name="T46" fmla="*/ 2147483647 w 2049"/>
                <a:gd name="T47" fmla="*/ 2147483647 h 886"/>
                <a:gd name="T48" fmla="*/ 2147483647 w 2049"/>
                <a:gd name="T49" fmla="*/ 2147483647 h 886"/>
                <a:gd name="T50" fmla="*/ 2147483647 w 2049"/>
                <a:gd name="T51" fmla="*/ 2147483647 h 886"/>
                <a:gd name="T52" fmla="*/ 2147483647 w 2049"/>
                <a:gd name="T53" fmla="*/ 2147483647 h 886"/>
                <a:gd name="T54" fmla="*/ 2147483647 w 2049"/>
                <a:gd name="T55" fmla="*/ 2147483647 h 886"/>
                <a:gd name="T56" fmla="*/ 2147483647 w 2049"/>
                <a:gd name="T57" fmla="*/ 2147483647 h 886"/>
                <a:gd name="T58" fmla="*/ 2147483647 w 2049"/>
                <a:gd name="T59" fmla="*/ 2147483647 h 886"/>
                <a:gd name="T60" fmla="*/ 2147483647 w 2049"/>
                <a:gd name="T61" fmla="*/ 2147483647 h 886"/>
                <a:gd name="T62" fmla="*/ 2147483647 w 2049"/>
                <a:gd name="T63" fmla="*/ 2147483647 h 886"/>
                <a:gd name="T64" fmla="*/ 2147483647 w 2049"/>
                <a:gd name="T65" fmla="*/ 2147483647 h 886"/>
                <a:gd name="T66" fmla="*/ 2147483647 w 2049"/>
                <a:gd name="T67" fmla="*/ 2147483647 h 886"/>
                <a:gd name="T68" fmla="*/ 2147483647 w 2049"/>
                <a:gd name="T69" fmla="*/ 2147483647 h 886"/>
                <a:gd name="T70" fmla="*/ 2147483647 w 2049"/>
                <a:gd name="T71" fmla="*/ 2147483647 h 886"/>
                <a:gd name="T72" fmla="*/ 2147483647 w 2049"/>
                <a:gd name="T73" fmla="*/ 2147483647 h 886"/>
                <a:gd name="T74" fmla="*/ 2147483647 w 2049"/>
                <a:gd name="T75" fmla="*/ 2147483647 h 886"/>
                <a:gd name="T76" fmla="*/ 2147483647 w 2049"/>
                <a:gd name="T77" fmla="*/ 2147483647 h 886"/>
                <a:gd name="T78" fmla="*/ 2147483647 w 2049"/>
                <a:gd name="T79" fmla="*/ 2147483647 h 886"/>
                <a:gd name="T80" fmla="*/ 2147483647 w 2049"/>
                <a:gd name="T81" fmla="*/ 2147483647 h 886"/>
                <a:gd name="T82" fmla="*/ 2147483647 w 2049"/>
                <a:gd name="T83" fmla="*/ 2147483647 h 886"/>
                <a:gd name="T84" fmla="*/ 2147483647 w 2049"/>
                <a:gd name="T85" fmla="*/ 2147483647 h 886"/>
                <a:gd name="T86" fmla="*/ 2147483647 w 2049"/>
                <a:gd name="T87" fmla="*/ 2147483647 h 886"/>
                <a:gd name="T88" fmla="*/ 2147483647 w 2049"/>
                <a:gd name="T89" fmla="*/ 2147483647 h 886"/>
                <a:gd name="T90" fmla="*/ 2147483647 w 2049"/>
                <a:gd name="T91" fmla="*/ 2147483647 h 886"/>
                <a:gd name="T92" fmla="*/ 2147483647 w 2049"/>
                <a:gd name="T93" fmla="*/ 2147483647 h 886"/>
                <a:gd name="T94" fmla="*/ 2147483647 w 2049"/>
                <a:gd name="T95" fmla="*/ 2147483647 h 886"/>
                <a:gd name="T96" fmla="*/ 2147483647 w 2049"/>
                <a:gd name="T97" fmla="*/ 2147483647 h 886"/>
                <a:gd name="T98" fmla="*/ 2147483647 w 2049"/>
                <a:gd name="T99" fmla="*/ 2147483647 h 886"/>
                <a:gd name="T100" fmla="*/ 2147483647 w 2049"/>
                <a:gd name="T101" fmla="*/ 2147483647 h 886"/>
                <a:gd name="T102" fmla="*/ 2147483647 w 2049"/>
                <a:gd name="T103" fmla="*/ 2147483647 h 886"/>
                <a:gd name="T104" fmla="*/ 2147483647 w 2049"/>
                <a:gd name="T105" fmla="*/ 2147483647 h 886"/>
                <a:gd name="T106" fmla="*/ 2147483647 w 2049"/>
                <a:gd name="T107" fmla="*/ 2147483647 h 886"/>
                <a:gd name="T108" fmla="*/ 2147483647 w 2049"/>
                <a:gd name="T109" fmla="*/ 2147483647 h 886"/>
                <a:gd name="T110" fmla="*/ 2147483647 w 2049"/>
                <a:gd name="T111" fmla="*/ 2147483647 h 886"/>
                <a:gd name="T112" fmla="*/ 2147483647 w 2049"/>
                <a:gd name="T113" fmla="*/ 2147483647 h 88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049"/>
                <a:gd name="T172" fmla="*/ 0 h 886"/>
                <a:gd name="T173" fmla="*/ 2049 w 2049"/>
                <a:gd name="T174" fmla="*/ 886 h 88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049" h="886">
                  <a:moveTo>
                    <a:pt x="1636" y="622"/>
                  </a:moveTo>
                  <a:cubicBezTo>
                    <a:pt x="1628" y="629"/>
                    <a:pt x="1614" y="645"/>
                    <a:pt x="1614" y="645"/>
                  </a:cubicBezTo>
                  <a:cubicBezTo>
                    <a:pt x="1602" y="669"/>
                    <a:pt x="1602" y="669"/>
                    <a:pt x="1602" y="669"/>
                  </a:cubicBezTo>
                  <a:cubicBezTo>
                    <a:pt x="1602" y="669"/>
                    <a:pt x="1623" y="665"/>
                    <a:pt x="1633" y="656"/>
                  </a:cubicBezTo>
                  <a:cubicBezTo>
                    <a:pt x="1643" y="647"/>
                    <a:pt x="1640" y="638"/>
                    <a:pt x="1640" y="638"/>
                  </a:cubicBezTo>
                  <a:cubicBezTo>
                    <a:pt x="1650" y="628"/>
                    <a:pt x="1650" y="628"/>
                    <a:pt x="1650" y="628"/>
                  </a:cubicBezTo>
                  <a:cubicBezTo>
                    <a:pt x="1650" y="628"/>
                    <a:pt x="1644" y="615"/>
                    <a:pt x="1636" y="622"/>
                  </a:cubicBezTo>
                  <a:close/>
                  <a:moveTo>
                    <a:pt x="1600" y="619"/>
                  </a:moveTo>
                  <a:cubicBezTo>
                    <a:pt x="1600" y="619"/>
                    <a:pt x="1575" y="626"/>
                    <a:pt x="1576" y="633"/>
                  </a:cubicBezTo>
                  <a:cubicBezTo>
                    <a:pt x="1577" y="640"/>
                    <a:pt x="1586" y="650"/>
                    <a:pt x="1586" y="650"/>
                  </a:cubicBezTo>
                  <a:cubicBezTo>
                    <a:pt x="1597" y="654"/>
                    <a:pt x="1614" y="646"/>
                    <a:pt x="1614" y="636"/>
                  </a:cubicBezTo>
                  <a:cubicBezTo>
                    <a:pt x="1614" y="626"/>
                    <a:pt x="1600" y="619"/>
                    <a:pt x="1600" y="619"/>
                  </a:cubicBezTo>
                  <a:close/>
                  <a:moveTo>
                    <a:pt x="1544" y="792"/>
                  </a:moveTo>
                  <a:cubicBezTo>
                    <a:pt x="1553" y="793"/>
                    <a:pt x="1553" y="793"/>
                    <a:pt x="1553" y="793"/>
                  </a:cubicBezTo>
                  <a:cubicBezTo>
                    <a:pt x="1559" y="768"/>
                    <a:pt x="1559" y="768"/>
                    <a:pt x="1559" y="768"/>
                  </a:cubicBezTo>
                  <a:cubicBezTo>
                    <a:pt x="1548" y="773"/>
                    <a:pt x="1548" y="773"/>
                    <a:pt x="1548" y="773"/>
                  </a:cubicBezTo>
                  <a:lnTo>
                    <a:pt x="1544" y="792"/>
                  </a:lnTo>
                  <a:close/>
                  <a:moveTo>
                    <a:pt x="1594" y="717"/>
                  </a:moveTo>
                  <a:cubicBezTo>
                    <a:pt x="1581" y="726"/>
                    <a:pt x="1581" y="726"/>
                    <a:pt x="1581" y="726"/>
                  </a:cubicBezTo>
                  <a:cubicBezTo>
                    <a:pt x="1581" y="726"/>
                    <a:pt x="1587" y="732"/>
                    <a:pt x="1591" y="733"/>
                  </a:cubicBezTo>
                  <a:cubicBezTo>
                    <a:pt x="1595" y="734"/>
                    <a:pt x="1577" y="743"/>
                    <a:pt x="1573" y="745"/>
                  </a:cubicBezTo>
                  <a:cubicBezTo>
                    <a:pt x="1569" y="747"/>
                    <a:pt x="1563" y="758"/>
                    <a:pt x="1568" y="767"/>
                  </a:cubicBezTo>
                  <a:cubicBezTo>
                    <a:pt x="1573" y="776"/>
                    <a:pt x="1572" y="794"/>
                    <a:pt x="1572" y="794"/>
                  </a:cubicBezTo>
                  <a:cubicBezTo>
                    <a:pt x="1572" y="794"/>
                    <a:pt x="1586" y="786"/>
                    <a:pt x="1594" y="777"/>
                  </a:cubicBezTo>
                  <a:cubicBezTo>
                    <a:pt x="1602" y="768"/>
                    <a:pt x="1590" y="756"/>
                    <a:pt x="1590" y="756"/>
                  </a:cubicBezTo>
                  <a:cubicBezTo>
                    <a:pt x="1590" y="756"/>
                    <a:pt x="1600" y="755"/>
                    <a:pt x="1609" y="745"/>
                  </a:cubicBezTo>
                  <a:cubicBezTo>
                    <a:pt x="1618" y="735"/>
                    <a:pt x="1594" y="717"/>
                    <a:pt x="1594" y="717"/>
                  </a:cubicBezTo>
                  <a:close/>
                  <a:moveTo>
                    <a:pt x="1707" y="721"/>
                  </a:moveTo>
                  <a:cubicBezTo>
                    <a:pt x="1707" y="721"/>
                    <a:pt x="1700" y="719"/>
                    <a:pt x="1700" y="714"/>
                  </a:cubicBezTo>
                  <a:cubicBezTo>
                    <a:pt x="1700" y="710"/>
                    <a:pt x="1672" y="709"/>
                    <a:pt x="1677" y="696"/>
                  </a:cubicBezTo>
                  <a:cubicBezTo>
                    <a:pt x="1682" y="683"/>
                    <a:pt x="1688" y="666"/>
                    <a:pt x="1688" y="666"/>
                  </a:cubicBezTo>
                  <a:cubicBezTo>
                    <a:pt x="1688" y="642"/>
                    <a:pt x="1688" y="642"/>
                    <a:pt x="1688" y="642"/>
                  </a:cubicBezTo>
                  <a:cubicBezTo>
                    <a:pt x="1688" y="642"/>
                    <a:pt x="1705" y="623"/>
                    <a:pt x="1698" y="606"/>
                  </a:cubicBezTo>
                  <a:cubicBezTo>
                    <a:pt x="1692" y="588"/>
                    <a:pt x="1685" y="586"/>
                    <a:pt x="1685" y="586"/>
                  </a:cubicBezTo>
                  <a:cubicBezTo>
                    <a:pt x="1691" y="575"/>
                    <a:pt x="1691" y="575"/>
                    <a:pt x="1691" y="575"/>
                  </a:cubicBezTo>
                  <a:cubicBezTo>
                    <a:pt x="1691" y="558"/>
                    <a:pt x="1691" y="558"/>
                    <a:pt x="1691" y="558"/>
                  </a:cubicBezTo>
                  <a:cubicBezTo>
                    <a:pt x="1691" y="558"/>
                    <a:pt x="1718" y="548"/>
                    <a:pt x="1699" y="542"/>
                  </a:cubicBezTo>
                  <a:cubicBezTo>
                    <a:pt x="1681" y="537"/>
                    <a:pt x="1653" y="547"/>
                    <a:pt x="1653" y="547"/>
                  </a:cubicBezTo>
                  <a:cubicBezTo>
                    <a:pt x="1651" y="555"/>
                    <a:pt x="1651" y="555"/>
                    <a:pt x="1651" y="555"/>
                  </a:cubicBezTo>
                  <a:cubicBezTo>
                    <a:pt x="1639" y="555"/>
                    <a:pt x="1639" y="555"/>
                    <a:pt x="1639" y="555"/>
                  </a:cubicBezTo>
                  <a:cubicBezTo>
                    <a:pt x="1639" y="555"/>
                    <a:pt x="1633" y="565"/>
                    <a:pt x="1625" y="565"/>
                  </a:cubicBezTo>
                  <a:cubicBezTo>
                    <a:pt x="1618" y="565"/>
                    <a:pt x="1597" y="572"/>
                    <a:pt x="1597" y="572"/>
                  </a:cubicBezTo>
                  <a:cubicBezTo>
                    <a:pt x="1597" y="572"/>
                    <a:pt x="1581" y="585"/>
                    <a:pt x="1575" y="585"/>
                  </a:cubicBezTo>
                  <a:cubicBezTo>
                    <a:pt x="1570" y="585"/>
                    <a:pt x="1589" y="566"/>
                    <a:pt x="1589" y="566"/>
                  </a:cubicBezTo>
                  <a:cubicBezTo>
                    <a:pt x="1589" y="566"/>
                    <a:pt x="1570" y="558"/>
                    <a:pt x="1570" y="547"/>
                  </a:cubicBezTo>
                  <a:cubicBezTo>
                    <a:pt x="1570" y="537"/>
                    <a:pt x="1570" y="528"/>
                    <a:pt x="1570" y="528"/>
                  </a:cubicBezTo>
                  <a:cubicBezTo>
                    <a:pt x="1585" y="513"/>
                    <a:pt x="1585" y="513"/>
                    <a:pt x="1585" y="513"/>
                  </a:cubicBezTo>
                  <a:cubicBezTo>
                    <a:pt x="1561" y="513"/>
                    <a:pt x="1561" y="513"/>
                    <a:pt x="1561" y="513"/>
                  </a:cubicBezTo>
                  <a:cubicBezTo>
                    <a:pt x="1561" y="513"/>
                    <a:pt x="1552" y="518"/>
                    <a:pt x="1549" y="518"/>
                  </a:cubicBezTo>
                  <a:cubicBezTo>
                    <a:pt x="1549" y="518"/>
                    <a:pt x="1520" y="524"/>
                    <a:pt x="1514" y="518"/>
                  </a:cubicBezTo>
                  <a:cubicBezTo>
                    <a:pt x="1508" y="512"/>
                    <a:pt x="1534" y="498"/>
                    <a:pt x="1534" y="498"/>
                  </a:cubicBezTo>
                  <a:cubicBezTo>
                    <a:pt x="2049" y="74"/>
                    <a:pt x="2049" y="74"/>
                    <a:pt x="2049" y="74"/>
                  </a:cubicBezTo>
                  <a:cubicBezTo>
                    <a:pt x="2037" y="74"/>
                    <a:pt x="2037" y="74"/>
                    <a:pt x="2037" y="74"/>
                  </a:cubicBezTo>
                  <a:cubicBezTo>
                    <a:pt x="2037" y="74"/>
                    <a:pt x="2034" y="51"/>
                    <a:pt x="2008" y="53"/>
                  </a:cubicBezTo>
                  <a:cubicBezTo>
                    <a:pt x="1982" y="55"/>
                    <a:pt x="1951" y="64"/>
                    <a:pt x="1947" y="64"/>
                  </a:cubicBezTo>
                  <a:cubicBezTo>
                    <a:pt x="1943" y="64"/>
                    <a:pt x="1916" y="50"/>
                    <a:pt x="1912" y="48"/>
                  </a:cubicBezTo>
                  <a:cubicBezTo>
                    <a:pt x="1908" y="46"/>
                    <a:pt x="1858" y="47"/>
                    <a:pt x="1858" y="47"/>
                  </a:cubicBezTo>
                  <a:cubicBezTo>
                    <a:pt x="1858" y="47"/>
                    <a:pt x="1842" y="39"/>
                    <a:pt x="1824" y="37"/>
                  </a:cubicBezTo>
                  <a:cubicBezTo>
                    <a:pt x="1806" y="35"/>
                    <a:pt x="1735" y="38"/>
                    <a:pt x="1732" y="38"/>
                  </a:cubicBezTo>
                  <a:cubicBezTo>
                    <a:pt x="1729" y="38"/>
                    <a:pt x="1735" y="24"/>
                    <a:pt x="1735" y="24"/>
                  </a:cubicBezTo>
                  <a:cubicBezTo>
                    <a:pt x="1735" y="24"/>
                    <a:pt x="1699" y="19"/>
                    <a:pt x="1694" y="18"/>
                  </a:cubicBezTo>
                  <a:cubicBezTo>
                    <a:pt x="1689" y="17"/>
                    <a:pt x="1656" y="24"/>
                    <a:pt x="1656" y="24"/>
                  </a:cubicBezTo>
                  <a:cubicBezTo>
                    <a:pt x="1676" y="2"/>
                    <a:pt x="1676" y="2"/>
                    <a:pt x="1676" y="2"/>
                  </a:cubicBezTo>
                  <a:cubicBezTo>
                    <a:pt x="1621" y="24"/>
                    <a:pt x="1621" y="24"/>
                    <a:pt x="1621" y="24"/>
                  </a:cubicBezTo>
                  <a:cubicBezTo>
                    <a:pt x="1642" y="2"/>
                    <a:pt x="1642" y="2"/>
                    <a:pt x="1642" y="2"/>
                  </a:cubicBezTo>
                  <a:cubicBezTo>
                    <a:pt x="1622" y="0"/>
                    <a:pt x="1622" y="0"/>
                    <a:pt x="1622" y="0"/>
                  </a:cubicBezTo>
                  <a:cubicBezTo>
                    <a:pt x="1622" y="0"/>
                    <a:pt x="1591" y="22"/>
                    <a:pt x="1561" y="22"/>
                  </a:cubicBezTo>
                  <a:cubicBezTo>
                    <a:pt x="1531" y="22"/>
                    <a:pt x="1485" y="16"/>
                    <a:pt x="1477" y="24"/>
                  </a:cubicBezTo>
                  <a:cubicBezTo>
                    <a:pt x="1469" y="32"/>
                    <a:pt x="1439" y="39"/>
                    <a:pt x="1439" y="39"/>
                  </a:cubicBezTo>
                  <a:cubicBezTo>
                    <a:pt x="1439" y="39"/>
                    <a:pt x="1390" y="39"/>
                    <a:pt x="1364" y="42"/>
                  </a:cubicBezTo>
                  <a:cubicBezTo>
                    <a:pt x="1338" y="45"/>
                    <a:pt x="1277" y="91"/>
                    <a:pt x="1235" y="97"/>
                  </a:cubicBezTo>
                  <a:cubicBezTo>
                    <a:pt x="1193" y="103"/>
                    <a:pt x="1141" y="107"/>
                    <a:pt x="1141" y="107"/>
                  </a:cubicBezTo>
                  <a:cubicBezTo>
                    <a:pt x="1141" y="107"/>
                    <a:pt x="1078" y="128"/>
                    <a:pt x="1081" y="133"/>
                  </a:cubicBezTo>
                  <a:cubicBezTo>
                    <a:pt x="1084" y="138"/>
                    <a:pt x="1105" y="149"/>
                    <a:pt x="1105" y="149"/>
                  </a:cubicBezTo>
                  <a:cubicBezTo>
                    <a:pt x="1105" y="149"/>
                    <a:pt x="1118" y="172"/>
                    <a:pt x="1112" y="175"/>
                  </a:cubicBezTo>
                  <a:cubicBezTo>
                    <a:pt x="1106" y="178"/>
                    <a:pt x="1097" y="187"/>
                    <a:pt x="1097" y="187"/>
                  </a:cubicBezTo>
                  <a:cubicBezTo>
                    <a:pt x="1157" y="188"/>
                    <a:pt x="1157" y="188"/>
                    <a:pt x="1157" y="188"/>
                  </a:cubicBezTo>
                  <a:cubicBezTo>
                    <a:pt x="1138" y="211"/>
                    <a:pt x="1138" y="211"/>
                    <a:pt x="1138" y="211"/>
                  </a:cubicBezTo>
                  <a:cubicBezTo>
                    <a:pt x="1182" y="213"/>
                    <a:pt x="1182" y="213"/>
                    <a:pt x="1182" y="213"/>
                  </a:cubicBezTo>
                  <a:cubicBezTo>
                    <a:pt x="1175" y="225"/>
                    <a:pt x="1175" y="225"/>
                    <a:pt x="1175" y="225"/>
                  </a:cubicBezTo>
                  <a:cubicBezTo>
                    <a:pt x="1139" y="224"/>
                    <a:pt x="1139" y="224"/>
                    <a:pt x="1139" y="224"/>
                  </a:cubicBezTo>
                  <a:cubicBezTo>
                    <a:pt x="1132" y="232"/>
                    <a:pt x="1132" y="232"/>
                    <a:pt x="1132" y="232"/>
                  </a:cubicBezTo>
                  <a:cubicBezTo>
                    <a:pt x="1110" y="232"/>
                    <a:pt x="1110" y="232"/>
                    <a:pt x="1110" y="232"/>
                  </a:cubicBezTo>
                  <a:cubicBezTo>
                    <a:pt x="1110" y="232"/>
                    <a:pt x="1076" y="238"/>
                    <a:pt x="1051" y="238"/>
                  </a:cubicBezTo>
                  <a:cubicBezTo>
                    <a:pt x="1026" y="238"/>
                    <a:pt x="1031" y="228"/>
                    <a:pt x="1045" y="223"/>
                  </a:cubicBezTo>
                  <a:cubicBezTo>
                    <a:pt x="1059" y="218"/>
                    <a:pt x="1017" y="215"/>
                    <a:pt x="1017" y="215"/>
                  </a:cubicBezTo>
                  <a:cubicBezTo>
                    <a:pt x="1017" y="215"/>
                    <a:pt x="969" y="213"/>
                    <a:pt x="967" y="221"/>
                  </a:cubicBezTo>
                  <a:cubicBezTo>
                    <a:pt x="965" y="229"/>
                    <a:pt x="969" y="234"/>
                    <a:pt x="969" y="234"/>
                  </a:cubicBezTo>
                  <a:cubicBezTo>
                    <a:pt x="969" y="234"/>
                    <a:pt x="934" y="236"/>
                    <a:pt x="911" y="239"/>
                  </a:cubicBezTo>
                  <a:cubicBezTo>
                    <a:pt x="888" y="242"/>
                    <a:pt x="820" y="255"/>
                    <a:pt x="837" y="261"/>
                  </a:cubicBezTo>
                  <a:cubicBezTo>
                    <a:pt x="854" y="267"/>
                    <a:pt x="877" y="270"/>
                    <a:pt x="877" y="270"/>
                  </a:cubicBezTo>
                  <a:cubicBezTo>
                    <a:pt x="848" y="280"/>
                    <a:pt x="848" y="280"/>
                    <a:pt x="848" y="280"/>
                  </a:cubicBezTo>
                  <a:cubicBezTo>
                    <a:pt x="840" y="307"/>
                    <a:pt x="840" y="307"/>
                    <a:pt x="840" y="307"/>
                  </a:cubicBezTo>
                  <a:cubicBezTo>
                    <a:pt x="840" y="307"/>
                    <a:pt x="864" y="311"/>
                    <a:pt x="880" y="311"/>
                  </a:cubicBezTo>
                  <a:cubicBezTo>
                    <a:pt x="896" y="311"/>
                    <a:pt x="910" y="308"/>
                    <a:pt x="910" y="308"/>
                  </a:cubicBezTo>
                  <a:cubicBezTo>
                    <a:pt x="939" y="316"/>
                    <a:pt x="939" y="316"/>
                    <a:pt x="939" y="316"/>
                  </a:cubicBezTo>
                  <a:cubicBezTo>
                    <a:pt x="948" y="304"/>
                    <a:pt x="948" y="304"/>
                    <a:pt x="948" y="304"/>
                  </a:cubicBezTo>
                  <a:cubicBezTo>
                    <a:pt x="957" y="315"/>
                    <a:pt x="957" y="315"/>
                    <a:pt x="957" y="315"/>
                  </a:cubicBezTo>
                  <a:cubicBezTo>
                    <a:pt x="957" y="315"/>
                    <a:pt x="989" y="297"/>
                    <a:pt x="994" y="297"/>
                  </a:cubicBezTo>
                  <a:cubicBezTo>
                    <a:pt x="999" y="297"/>
                    <a:pt x="1007" y="303"/>
                    <a:pt x="1017" y="299"/>
                  </a:cubicBezTo>
                  <a:cubicBezTo>
                    <a:pt x="1027" y="295"/>
                    <a:pt x="1045" y="281"/>
                    <a:pt x="1046" y="290"/>
                  </a:cubicBezTo>
                  <a:cubicBezTo>
                    <a:pt x="1047" y="299"/>
                    <a:pt x="1037" y="311"/>
                    <a:pt x="1037" y="311"/>
                  </a:cubicBezTo>
                  <a:cubicBezTo>
                    <a:pt x="999" y="312"/>
                    <a:pt x="999" y="312"/>
                    <a:pt x="999" y="312"/>
                  </a:cubicBezTo>
                  <a:cubicBezTo>
                    <a:pt x="1004" y="333"/>
                    <a:pt x="1004" y="333"/>
                    <a:pt x="1004" y="333"/>
                  </a:cubicBezTo>
                  <a:cubicBezTo>
                    <a:pt x="1004" y="333"/>
                    <a:pt x="976" y="360"/>
                    <a:pt x="958" y="361"/>
                  </a:cubicBezTo>
                  <a:cubicBezTo>
                    <a:pt x="940" y="362"/>
                    <a:pt x="920" y="362"/>
                    <a:pt x="920" y="362"/>
                  </a:cubicBezTo>
                  <a:cubicBezTo>
                    <a:pt x="910" y="350"/>
                    <a:pt x="910" y="350"/>
                    <a:pt x="910" y="350"/>
                  </a:cubicBezTo>
                  <a:cubicBezTo>
                    <a:pt x="898" y="357"/>
                    <a:pt x="898" y="357"/>
                    <a:pt x="898" y="357"/>
                  </a:cubicBezTo>
                  <a:cubicBezTo>
                    <a:pt x="898" y="365"/>
                    <a:pt x="898" y="365"/>
                    <a:pt x="898" y="365"/>
                  </a:cubicBezTo>
                  <a:cubicBezTo>
                    <a:pt x="898" y="365"/>
                    <a:pt x="857" y="389"/>
                    <a:pt x="844" y="381"/>
                  </a:cubicBezTo>
                  <a:cubicBezTo>
                    <a:pt x="831" y="373"/>
                    <a:pt x="824" y="371"/>
                    <a:pt x="824" y="371"/>
                  </a:cubicBezTo>
                  <a:cubicBezTo>
                    <a:pt x="762" y="406"/>
                    <a:pt x="762" y="406"/>
                    <a:pt x="762" y="406"/>
                  </a:cubicBezTo>
                  <a:cubicBezTo>
                    <a:pt x="748" y="418"/>
                    <a:pt x="748" y="418"/>
                    <a:pt x="748" y="418"/>
                  </a:cubicBezTo>
                  <a:cubicBezTo>
                    <a:pt x="745" y="404"/>
                    <a:pt x="745" y="404"/>
                    <a:pt x="745" y="404"/>
                  </a:cubicBezTo>
                  <a:cubicBezTo>
                    <a:pt x="745" y="404"/>
                    <a:pt x="720" y="415"/>
                    <a:pt x="706" y="420"/>
                  </a:cubicBezTo>
                  <a:cubicBezTo>
                    <a:pt x="692" y="425"/>
                    <a:pt x="682" y="440"/>
                    <a:pt x="682" y="440"/>
                  </a:cubicBezTo>
                  <a:cubicBezTo>
                    <a:pt x="662" y="434"/>
                    <a:pt x="662" y="434"/>
                    <a:pt x="662" y="434"/>
                  </a:cubicBezTo>
                  <a:cubicBezTo>
                    <a:pt x="662" y="447"/>
                    <a:pt x="662" y="447"/>
                    <a:pt x="662" y="447"/>
                  </a:cubicBezTo>
                  <a:cubicBezTo>
                    <a:pt x="662" y="447"/>
                    <a:pt x="649" y="441"/>
                    <a:pt x="646" y="447"/>
                  </a:cubicBezTo>
                  <a:cubicBezTo>
                    <a:pt x="643" y="453"/>
                    <a:pt x="643" y="462"/>
                    <a:pt x="643" y="462"/>
                  </a:cubicBezTo>
                  <a:cubicBezTo>
                    <a:pt x="636" y="471"/>
                    <a:pt x="636" y="471"/>
                    <a:pt x="636" y="471"/>
                  </a:cubicBezTo>
                  <a:cubicBezTo>
                    <a:pt x="676" y="457"/>
                    <a:pt x="676" y="457"/>
                    <a:pt x="676" y="457"/>
                  </a:cubicBezTo>
                  <a:cubicBezTo>
                    <a:pt x="661" y="469"/>
                    <a:pt x="661" y="469"/>
                    <a:pt x="661" y="469"/>
                  </a:cubicBezTo>
                  <a:cubicBezTo>
                    <a:pt x="661" y="475"/>
                    <a:pt x="661" y="475"/>
                    <a:pt x="661" y="475"/>
                  </a:cubicBezTo>
                  <a:cubicBezTo>
                    <a:pt x="648" y="483"/>
                    <a:pt x="648" y="483"/>
                    <a:pt x="648" y="483"/>
                  </a:cubicBezTo>
                  <a:cubicBezTo>
                    <a:pt x="648" y="483"/>
                    <a:pt x="698" y="482"/>
                    <a:pt x="689" y="491"/>
                  </a:cubicBezTo>
                  <a:cubicBezTo>
                    <a:pt x="680" y="500"/>
                    <a:pt x="658" y="498"/>
                    <a:pt x="658" y="498"/>
                  </a:cubicBezTo>
                  <a:cubicBezTo>
                    <a:pt x="641" y="502"/>
                    <a:pt x="641" y="502"/>
                    <a:pt x="641" y="502"/>
                  </a:cubicBezTo>
                  <a:cubicBezTo>
                    <a:pt x="649" y="494"/>
                    <a:pt x="649" y="494"/>
                    <a:pt x="649" y="494"/>
                  </a:cubicBezTo>
                  <a:cubicBezTo>
                    <a:pt x="640" y="489"/>
                    <a:pt x="640" y="489"/>
                    <a:pt x="640" y="489"/>
                  </a:cubicBezTo>
                  <a:cubicBezTo>
                    <a:pt x="640" y="489"/>
                    <a:pt x="611" y="500"/>
                    <a:pt x="612" y="503"/>
                  </a:cubicBezTo>
                  <a:cubicBezTo>
                    <a:pt x="613" y="506"/>
                    <a:pt x="619" y="510"/>
                    <a:pt x="619" y="510"/>
                  </a:cubicBezTo>
                  <a:cubicBezTo>
                    <a:pt x="619" y="510"/>
                    <a:pt x="608" y="537"/>
                    <a:pt x="612" y="538"/>
                  </a:cubicBezTo>
                  <a:cubicBezTo>
                    <a:pt x="616" y="539"/>
                    <a:pt x="659" y="536"/>
                    <a:pt x="659" y="536"/>
                  </a:cubicBezTo>
                  <a:cubicBezTo>
                    <a:pt x="691" y="518"/>
                    <a:pt x="691" y="518"/>
                    <a:pt x="691" y="518"/>
                  </a:cubicBezTo>
                  <a:cubicBezTo>
                    <a:pt x="738" y="499"/>
                    <a:pt x="738" y="499"/>
                    <a:pt x="738" y="499"/>
                  </a:cubicBezTo>
                  <a:cubicBezTo>
                    <a:pt x="738" y="499"/>
                    <a:pt x="694" y="520"/>
                    <a:pt x="689" y="528"/>
                  </a:cubicBezTo>
                  <a:cubicBezTo>
                    <a:pt x="684" y="536"/>
                    <a:pt x="685" y="552"/>
                    <a:pt x="678" y="554"/>
                  </a:cubicBezTo>
                  <a:cubicBezTo>
                    <a:pt x="671" y="556"/>
                    <a:pt x="659" y="549"/>
                    <a:pt x="653" y="558"/>
                  </a:cubicBezTo>
                  <a:cubicBezTo>
                    <a:pt x="647" y="567"/>
                    <a:pt x="643" y="577"/>
                    <a:pt x="638" y="582"/>
                  </a:cubicBezTo>
                  <a:cubicBezTo>
                    <a:pt x="633" y="587"/>
                    <a:pt x="618" y="596"/>
                    <a:pt x="618" y="596"/>
                  </a:cubicBezTo>
                  <a:cubicBezTo>
                    <a:pt x="654" y="592"/>
                    <a:pt x="654" y="592"/>
                    <a:pt x="654" y="592"/>
                  </a:cubicBezTo>
                  <a:cubicBezTo>
                    <a:pt x="647" y="604"/>
                    <a:pt x="647" y="604"/>
                    <a:pt x="647" y="604"/>
                  </a:cubicBezTo>
                  <a:cubicBezTo>
                    <a:pt x="647" y="604"/>
                    <a:pt x="677" y="573"/>
                    <a:pt x="694" y="576"/>
                  </a:cubicBezTo>
                  <a:cubicBezTo>
                    <a:pt x="711" y="579"/>
                    <a:pt x="702" y="584"/>
                    <a:pt x="702" y="584"/>
                  </a:cubicBezTo>
                  <a:cubicBezTo>
                    <a:pt x="718" y="582"/>
                    <a:pt x="718" y="582"/>
                    <a:pt x="718" y="582"/>
                  </a:cubicBezTo>
                  <a:cubicBezTo>
                    <a:pt x="718" y="582"/>
                    <a:pt x="705" y="607"/>
                    <a:pt x="719" y="607"/>
                  </a:cubicBezTo>
                  <a:cubicBezTo>
                    <a:pt x="733" y="607"/>
                    <a:pt x="750" y="585"/>
                    <a:pt x="750" y="585"/>
                  </a:cubicBezTo>
                  <a:cubicBezTo>
                    <a:pt x="778" y="572"/>
                    <a:pt x="778" y="572"/>
                    <a:pt x="778" y="572"/>
                  </a:cubicBezTo>
                  <a:cubicBezTo>
                    <a:pt x="785" y="580"/>
                    <a:pt x="785" y="580"/>
                    <a:pt x="785" y="580"/>
                  </a:cubicBezTo>
                  <a:cubicBezTo>
                    <a:pt x="765" y="582"/>
                    <a:pt x="765" y="582"/>
                    <a:pt x="765" y="582"/>
                  </a:cubicBezTo>
                  <a:cubicBezTo>
                    <a:pt x="765" y="582"/>
                    <a:pt x="751" y="596"/>
                    <a:pt x="762" y="596"/>
                  </a:cubicBezTo>
                  <a:cubicBezTo>
                    <a:pt x="773" y="596"/>
                    <a:pt x="819" y="583"/>
                    <a:pt x="819" y="583"/>
                  </a:cubicBezTo>
                  <a:cubicBezTo>
                    <a:pt x="847" y="571"/>
                    <a:pt x="847" y="571"/>
                    <a:pt x="847" y="571"/>
                  </a:cubicBezTo>
                  <a:cubicBezTo>
                    <a:pt x="815" y="588"/>
                    <a:pt x="815" y="588"/>
                    <a:pt x="815" y="588"/>
                  </a:cubicBezTo>
                  <a:cubicBezTo>
                    <a:pt x="815" y="598"/>
                    <a:pt x="815" y="598"/>
                    <a:pt x="815" y="598"/>
                  </a:cubicBezTo>
                  <a:cubicBezTo>
                    <a:pt x="815" y="598"/>
                    <a:pt x="797" y="599"/>
                    <a:pt x="786" y="603"/>
                  </a:cubicBezTo>
                  <a:cubicBezTo>
                    <a:pt x="775" y="607"/>
                    <a:pt x="767" y="620"/>
                    <a:pt x="767" y="620"/>
                  </a:cubicBezTo>
                  <a:cubicBezTo>
                    <a:pt x="747" y="622"/>
                    <a:pt x="747" y="622"/>
                    <a:pt x="747" y="622"/>
                  </a:cubicBezTo>
                  <a:cubicBezTo>
                    <a:pt x="723" y="642"/>
                    <a:pt x="723" y="642"/>
                    <a:pt x="723" y="642"/>
                  </a:cubicBezTo>
                  <a:cubicBezTo>
                    <a:pt x="724" y="651"/>
                    <a:pt x="724" y="651"/>
                    <a:pt x="724" y="651"/>
                  </a:cubicBezTo>
                  <a:cubicBezTo>
                    <a:pt x="697" y="654"/>
                    <a:pt x="697" y="654"/>
                    <a:pt x="697" y="654"/>
                  </a:cubicBezTo>
                  <a:cubicBezTo>
                    <a:pt x="697" y="654"/>
                    <a:pt x="652" y="663"/>
                    <a:pt x="647" y="670"/>
                  </a:cubicBezTo>
                  <a:cubicBezTo>
                    <a:pt x="642" y="677"/>
                    <a:pt x="645" y="691"/>
                    <a:pt x="636" y="691"/>
                  </a:cubicBezTo>
                  <a:cubicBezTo>
                    <a:pt x="627" y="691"/>
                    <a:pt x="600" y="691"/>
                    <a:pt x="584" y="693"/>
                  </a:cubicBezTo>
                  <a:cubicBezTo>
                    <a:pt x="568" y="695"/>
                    <a:pt x="515" y="734"/>
                    <a:pt x="515" y="734"/>
                  </a:cubicBezTo>
                  <a:cubicBezTo>
                    <a:pt x="500" y="737"/>
                    <a:pt x="500" y="737"/>
                    <a:pt x="500" y="737"/>
                  </a:cubicBezTo>
                  <a:cubicBezTo>
                    <a:pt x="491" y="747"/>
                    <a:pt x="491" y="747"/>
                    <a:pt x="491" y="747"/>
                  </a:cubicBezTo>
                  <a:cubicBezTo>
                    <a:pt x="490" y="736"/>
                    <a:pt x="490" y="736"/>
                    <a:pt x="490" y="736"/>
                  </a:cubicBezTo>
                  <a:cubicBezTo>
                    <a:pt x="490" y="736"/>
                    <a:pt x="458" y="732"/>
                    <a:pt x="447" y="738"/>
                  </a:cubicBezTo>
                  <a:cubicBezTo>
                    <a:pt x="436" y="744"/>
                    <a:pt x="412" y="754"/>
                    <a:pt x="412" y="754"/>
                  </a:cubicBezTo>
                  <a:cubicBezTo>
                    <a:pt x="403" y="752"/>
                    <a:pt x="403" y="752"/>
                    <a:pt x="403" y="752"/>
                  </a:cubicBezTo>
                  <a:cubicBezTo>
                    <a:pt x="404" y="760"/>
                    <a:pt x="404" y="760"/>
                    <a:pt x="404" y="760"/>
                  </a:cubicBezTo>
                  <a:cubicBezTo>
                    <a:pt x="385" y="763"/>
                    <a:pt x="385" y="763"/>
                    <a:pt x="385" y="763"/>
                  </a:cubicBezTo>
                  <a:cubicBezTo>
                    <a:pt x="378" y="769"/>
                    <a:pt x="378" y="769"/>
                    <a:pt x="378" y="769"/>
                  </a:cubicBezTo>
                  <a:cubicBezTo>
                    <a:pt x="362" y="767"/>
                    <a:pt x="362" y="767"/>
                    <a:pt x="362" y="767"/>
                  </a:cubicBezTo>
                  <a:cubicBezTo>
                    <a:pt x="345" y="782"/>
                    <a:pt x="345" y="782"/>
                    <a:pt x="345" y="782"/>
                  </a:cubicBezTo>
                  <a:cubicBezTo>
                    <a:pt x="350" y="788"/>
                    <a:pt x="350" y="788"/>
                    <a:pt x="350" y="788"/>
                  </a:cubicBezTo>
                  <a:cubicBezTo>
                    <a:pt x="360" y="776"/>
                    <a:pt x="360" y="776"/>
                    <a:pt x="360" y="776"/>
                  </a:cubicBezTo>
                  <a:cubicBezTo>
                    <a:pt x="373" y="783"/>
                    <a:pt x="373" y="783"/>
                    <a:pt x="373" y="783"/>
                  </a:cubicBezTo>
                  <a:cubicBezTo>
                    <a:pt x="387" y="771"/>
                    <a:pt x="387" y="771"/>
                    <a:pt x="387" y="771"/>
                  </a:cubicBezTo>
                  <a:cubicBezTo>
                    <a:pt x="388" y="779"/>
                    <a:pt x="388" y="779"/>
                    <a:pt x="388" y="779"/>
                  </a:cubicBezTo>
                  <a:cubicBezTo>
                    <a:pt x="388" y="779"/>
                    <a:pt x="409" y="778"/>
                    <a:pt x="417" y="771"/>
                  </a:cubicBezTo>
                  <a:cubicBezTo>
                    <a:pt x="425" y="764"/>
                    <a:pt x="441" y="750"/>
                    <a:pt x="450" y="748"/>
                  </a:cubicBezTo>
                  <a:cubicBezTo>
                    <a:pt x="459" y="746"/>
                    <a:pt x="451" y="762"/>
                    <a:pt x="464" y="762"/>
                  </a:cubicBezTo>
                  <a:cubicBezTo>
                    <a:pt x="477" y="762"/>
                    <a:pt x="514" y="746"/>
                    <a:pt x="514" y="746"/>
                  </a:cubicBezTo>
                  <a:cubicBezTo>
                    <a:pt x="536" y="752"/>
                    <a:pt x="536" y="752"/>
                    <a:pt x="536" y="752"/>
                  </a:cubicBezTo>
                  <a:cubicBezTo>
                    <a:pt x="548" y="740"/>
                    <a:pt x="548" y="740"/>
                    <a:pt x="548" y="740"/>
                  </a:cubicBezTo>
                  <a:cubicBezTo>
                    <a:pt x="548" y="740"/>
                    <a:pt x="585" y="738"/>
                    <a:pt x="596" y="729"/>
                  </a:cubicBezTo>
                  <a:cubicBezTo>
                    <a:pt x="607" y="720"/>
                    <a:pt x="619" y="706"/>
                    <a:pt x="628" y="705"/>
                  </a:cubicBezTo>
                  <a:cubicBezTo>
                    <a:pt x="637" y="704"/>
                    <a:pt x="649" y="704"/>
                    <a:pt x="649" y="704"/>
                  </a:cubicBezTo>
                  <a:cubicBezTo>
                    <a:pt x="653" y="697"/>
                    <a:pt x="653" y="697"/>
                    <a:pt x="653" y="697"/>
                  </a:cubicBezTo>
                  <a:cubicBezTo>
                    <a:pt x="677" y="697"/>
                    <a:pt x="677" y="697"/>
                    <a:pt x="677" y="697"/>
                  </a:cubicBezTo>
                  <a:cubicBezTo>
                    <a:pt x="684" y="691"/>
                    <a:pt x="684" y="691"/>
                    <a:pt x="684" y="691"/>
                  </a:cubicBezTo>
                  <a:cubicBezTo>
                    <a:pt x="684" y="691"/>
                    <a:pt x="717" y="684"/>
                    <a:pt x="732" y="677"/>
                  </a:cubicBezTo>
                  <a:cubicBezTo>
                    <a:pt x="747" y="670"/>
                    <a:pt x="762" y="656"/>
                    <a:pt x="762" y="656"/>
                  </a:cubicBezTo>
                  <a:cubicBezTo>
                    <a:pt x="803" y="650"/>
                    <a:pt x="803" y="650"/>
                    <a:pt x="803" y="650"/>
                  </a:cubicBezTo>
                  <a:cubicBezTo>
                    <a:pt x="841" y="628"/>
                    <a:pt x="841" y="628"/>
                    <a:pt x="841" y="628"/>
                  </a:cubicBezTo>
                  <a:cubicBezTo>
                    <a:pt x="841" y="628"/>
                    <a:pt x="885" y="627"/>
                    <a:pt x="892" y="620"/>
                  </a:cubicBezTo>
                  <a:cubicBezTo>
                    <a:pt x="899" y="613"/>
                    <a:pt x="912" y="601"/>
                    <a:pt x="912" y="601"/>
                  </a:cubicBezTo>
                  <a:cubicBezTo>
                    <a:pt x="912" y="601"/>
                    <a:pt x="954" y="594"/>
                    <a:pt x="958" y="586"/>
                  </a:cubicBezTo>
                  <a:cubicBezTo>
                    <a:pt x="962" y="578"/>
                    <a:pt x="947" y="578"/>
                    <a:pt x="947" y="578"/>
                  </a:cubicBezTo>
                  <a:cubicBezTo>
                    <a:pt x="947" y="578"/>
                    <a:pt x="970" y="562"/>
                    <a:pt x="979" y="557"/>
                  </a:cubicBezTo>
                  <a:cubicBezTo>
                    <a:pt x="988" y="552"/>
                    <a:pt x="1015" y="545"/>
                    <a:pt x="1015" y="545"/>
                  </a:cubicBezTo>
                  <a:cubicBezTo>
                    <a:pt x="1066" y="526"/>
                    <a:pt x="1066" y="526"/>
                    <a:pt x="1066" y="526"/>
                  </a:cubicBezTo>
                  <a:cubicBezTo>
                    <a:pt x="1060" y="513"/>
                    <a:pt x="1060" y="513"/>
                    <a:pt x="1060" y="513"/>
                  </a:cubicBezTo>
                  <a:cubicBezTo>
                    <a:pt x="1060" y="513"/>
                    <a:pt x="1083" y="519"/>
                    <a:pt x="1090" y="514"/>
                  </a:cubicBezTo>
                  <a:cubicBezTo>
                    <a:pt x="1097" y="509"/>
                    <a:pt x="1130" y="494"/>
                    <a:pt x="1130" y="494"/>
                  </a:cubicBezTo>
                  <a:cubicBezTo>
                    <a:pt x="1130" y="494"/>
                    <a:pt x="1188" y="470"/>
                    <a:pt x="1196" y="467"/>
                  </a:cubicBezTo>
                  <a:cubicBezTo>
                    <a:pt x="1204" y="464"/>
                    <a:pt x="1234" y="485"/>
                    <a:pt x="1234" y="485"/>
                  </a:cubicBezTo>
                  <a:cubicBezTo>
                    <a:pt x="1210" y="485"/>
                    <a:pt x="1210" y="485"/>
                    <a:pt x="1210" y="485"/>
                  </a:cubicBezTo>
                  <a:cubicBezTo>
                    <a:pt x="1197" y="477"/>
                    <a:pt x="1197" y="477"/>
                    <a:pt x="1197" y="477"/>
                  </a:cubicBezTo>
                  <a:cubicBezTo>
                    <a:pt x="1174" y="493"/>
                    <a:pt x="1174" y="493"/>
                    <a:pt x="1174" y="493"/>
                  </a:cubicBezTo>
                  <a:cubicBezTo>
                    <a:pt x="1151" y="493"/>
                    <a:pt x="1151" y="493"/>
                    <a:pt x="1151" y="493"/>
                  </a:cubicBezTo>
                  <a:cubicBezTo>
                    <a:pt x="1151" y="493"/>
                    <a:pt x="1128" y="515"/>
                    <a:pt x="1119" y="518"/>
                  </a:cubicBezTo>
                  <a:cubicBezTo>
                    <a:pt x="1110" y="521"/>
                    <a:pt x="1071" y="527"/>
                    <a:pt x="1075" y="536"/>
                  </a:cubicBezTo>
                  <a:cubicBezTo>
                    <a:pt x="1079" y="545"/>
                    <a:pt x="1099" y="544"/>
                    <a:pt x="1099" y="544"/>
                  </a:cubicBezTo>
                  <a:cubicBezTo>
                    <a:pt x="1099" y="544"/>
                    <a:pt x="1079" y="552"/>
                    <a:pt x="1075" y="552"/>
                  </a:cubicBezTo>
                  <a:cubicBezTo>
                    <a:pt x="1071" y="552"/>
                    <a:pt x="1042" y="551"/>
                    <a:pt x="1042" y="557"/>
                  </a:cubicBezTo>
                  <a:cubicBezTo>
                    <a:pt x="1042" y="563"/>
                    <a:pt x="1045" y="576"/>
                    <a:pt x="1065" y="568"/>
                  </a:cubicBezTo>
                  <a:cubicBezTo>
                    <a:pt x="1085" y="560"/>
                    <a:pt x="1129" y="536"/>
                    <a:pt x="1147" y="532"/>
                  </a:cubicBezTo>
                  <a:cubicBezTo>
                    <a:pt x="1165" y="528"/>
                    <a:pt x="1197" y="537"/>
                    <a:pt x="1211" y="530"/>
                  </a:cubicBezTo>
                  <a:cubicBezTo>
                    <a:pt x="1225" y="523"/>
                    <a:pt x="1247" y="502"/>
                    <a:pt x="1247" y="502"/>
                  </a:cubicBezTo>
                  <a:cubicBezTo>
                    <a:pt x="1245" y="492"/>
                    <a:pt x="1245" y="492"/>
                    <a:pt x="1245" y="492"/>
                  </a:cubicBezTo>
                  <a:cubicBezTo>
                    <a:pt x="1245" y="492"/>
                    <a:pt x="1299" y="471"/>
                    <a:pt x="1309" y="472"/>
                  </a:cubicBezTo>
                  <a:cubicBezTo>
                    <a:pt x="1319" y="473"/>
                    <a:pt x="1322" y="483"/>
                    <a:pt x="1322" y="483"/>
                  </a:cubicBezTo>
                  <a:cubicBezTo>
                    <a:pt x="1364" y="470"/>
                    <a:pt x="1364" y="470"/>
                    <a:pt x="1364" y="470"/>
                  </a:cubicBezTo>
                  <a:cubicBezTo>
                    <a:pt x="1336" y="492"/>
                    <a:pt x="1336" y="492"/>
                    <a:pt x="1336" y="492"/>
                  </a:cubicBezTo>
                  <a:cubicBezTo>
                    <a:pt x="1350" y="498"/>
                    <a:pt x="1350" y="498"/>
                    <a:pt x="1350" y="498"/>
                  </a:cubicBezTo>
                  <a:cubicBezTo>
                    <a:pt x="1350" y="498"/>
                    <a:pt x="1346" y="510"/>
                    <a:pt x="1350" y="510"/>
                  </a:cubicBezTo>
                  <a:cubicBezTo>
                    <a:pt x="1354" y="510"/>
                    <a:pt x="1395" y="485"/>
                    <a:pt x="1395" y="485"/>
                  </a:cubicBezTo>
                  <a:cubicBezTo>
                    <a:pt x="1395" y="485"/>
                    <a:pt x="1356" y="515"/>
                    <a:pt x="1367" y="520"/>
                  </a:cubicBezTo>
                  <a:cubicBezTo>
                    <a:pt x="1378" y="525"/>
                    <a:pt x="1406" y="526"/>
                    <a:pt x="1406" y="526"/>
                  </a:cubicBezTo>
                  <a:cubicBezTo>
                    <a:pt x="1472" y="532"/>
                    <a:pt x="1472" y="532"/>
                    <a:pt x="1472" y="532"/>
                  </a:cubicBezTo>
                  <a:cubicBezTo>
                    <a:pt x="1493" y="519"/>
                    <a:pt x="1493" y="519"/>
                    <a:pt x="1493" y="519"/>
                  </a:cubicBezTo>
                  <a:cubicBezTo>
                    <a:pt x="1493" y="519"/>
                    <a:pt x="1480" y="541"/>
                    <a:pt x="1491" y="542"/>
                  </a:cubicBezTo>
                  <a:cubicBezTo>
                    <a:pt x="1502" y="543"/>
                    <a:pt x="1534" y="541"/>
                    <a:pt x="1534" y="541"/>
                  </a:cubicBezTo>
                  <a:cubicBezTo>
                    <a:pt x="1556" y="535"/>
                    <a:pt x="1556" y="535"/>
                    <a:pt x="1556" y="535"/>
                  </a:cubicBezTo>
                  <a:cubicBezTo>
                    <a:pt x="1556" y="535"/>
                    <a:pt x="1517" y="549"/>
                    <a:pt x="1520" y="557"/>
                  </a:cubicBezTo>
                  <a:cubicBezTo>
                    <a:pt x="1523" y="565"/>
                    <a:pt x="1541" y="573"/>
                    <a:pt x="1541" y="573"/>
                  </a:cubicBezTo>
                  <a:cubicBezTo>
                    <a:pt x="1541" y="573"/>
                    <a:pt x="1539" y="609"/>
                    <a:pt x="1551" y="609"/>
                  </a:cubicBezTo>
                  <a:cubicBezTo>
                    <a:pt x="1563" y="609"/>
                    <a:pt x="1594" y="606"/>
                    <a:pt x="1594" y="606"/>
                  </a:cubicBezTo>
                  <a:cubicBezTo>
                    <a:pt x="1587" y="585"/>
                    <a:pt x="1587" y="585"/>
                    <a:pt x="1587" y="585"/>
                  </a:cubicBezTo>
                  <a:cubicBezTo>
                    <a:pt x="1601" y="580"/>
                    <a:pt x="1601" y="580"/>
                    <a:pt x="1601" y="580"/>
                  </a:cubicBezTo>
                  <a:cubicBezTo>
                    <a:pt x="1610" y="591"/>
                    <a:pt x="1610" y="591"/>
                    <a:pt x="1610" y="591"/>
                  </a:cubicBezTo>
                  <a:cubicBezTo>
                    <a:pt x="1630" y="585"/>
                    <a:pt x="1630" y="585"/>
                    <a:pt x="1630" y="585"/>
                  </a:cubicBezTo>
                  <a:cubicBezTo>
                    <a:pt x="1630" y="585"/>
                    <a:pt x="1610" y="608"/>
                    <a:pt x="1621" y="612"/>
                  </a:cubicBezTo>
                  <a:cubicBezTo>
                    <a:pt x="1632" y="616"/>
                    <a:pt x="1650" y="586"/>
                    <a:pt x="1650" y="586"/>
                  </a:cubicBezTo>
                  <a:cubicBezTo>
                    <a:pt x="1670" y="557"/>
                    <a:pt x="1670" y="557"/>
                    <a:pt x="1670" y="557"/>
                  </a:cubicBezTo>
                  <a:cubicBezTo>
                    <a:pt x="1652" y="599"/>
                    <a:pt x="1652" y="599"/>
                    <a:pt x="1652" y="599"/>
                  </a:cubicBezTo>
                  <a:cubicBezTo>
                    <a:pt x="1656" y="615"/>
                    <a:pt x="1656" y="615"/>
                    <a:pt x="1656" y="615"/>
                  </a:cubicBezTo>
                  <a:cubicBezTo>
                    <a:pt x="1679" y="607"/>
                    <a:pt x="1679" y="607"/>
                    <a:pt x="1679" y="607"/>
                  </a:cubicBezTo>
                  <a:cubicBezTo>
                    <a:pt x="1664" y="623"/>
                    <a:pt x="1664" y="623"/>
                    <a:pt x="1664" y="623"/>
                  </a:cubicBezTo>
                  <a:cubicBezTo>
                    <a:pt x="1681" y="638"/>
                    <a:pt x="1681" y="638"/>
                    <a:pt x="1681" y="638"/>
                  </a:cubicBezTo>
                  <a:cubicBezTo>
                    <a:pt x="1669" y="635"/>
                    <a:pt x="1669" y="635"/>
                    <a:pt x="1669" y="635"/>
                  </a:cubicBezTo>
                  <a:cubicBezTo>
                    <a:pt x="1667" y="647"/>
                    <a:pt x="1667" y="647"/>
                    <a:pt x="1667" y="647"/>
                  </a:cubicBezTo>
                  <a:cubicBezTo>
                    <a:pt x="1648" y="660"/>
                    <a:pt x="1648" y="660"/>
                    <a:pt x="1648" y="660"/>
                  </a:cubicBezTo>
                  <a:cubicBezTo>
                    <a:pt x="1636" y="670"/>
                    <a:pt x="1636" y="670"/>
                    <a:pt x="1636" y="670"/>
                  </a:cubicBezTo>
                  <a:cubicBezTo>
                    <a:pt x="1657" y="681"/>
                    <a:pt x="1657" y="681"/>
                    <a:pt x="1657" y="681"/>
                  </a:cubicBezTo>
                  <a:cubicBezTo>
                    <a:pt x="1654" y="702"/>
                    <a:pt x="1654" y="702"/>
                    <a:pt x="1654" y="702"/>
                  </a:cubicBezTo>
                  <a:cubicBezTo>
                    <a:pt x="1642" y="714"/>
                    <a:pt x="1642" y="714"/>
                    <a:pt x="1642" y="714"/>
                  </a:cubicBezTo>
                  <a:cubicBezTo>
                    <a:pt x="1654" y="719"/>
                    <a:pt x="1654" y="719"/>
                    <a:pt x="1654" y="719"/>
                  </a:cubicBezTo>
                  <a:cubicBezTo>
                    <a:pt x="1639" y="733"/>
                    <a:pt x="1639" y="733"/>
                    <a:pt x="1639" y="733"/>
                  </a:cubicBezTo>
                  <a:cubicBezTo>
                    <a:pt x="1660" y="733"/>
                    <a:pt x="1660" y="733"/>
                    <a:pt x="1660" y="733"/>
                  </a:cubicBezTo>
                  <a:cubicBezTo>
                    <a:pt x="1685" y="724"/>
                    <a:pt x="1685" y="724"/>
                    <a:pt x="1685" y="724"/>
                  </a:cubicBezTo>
                  <a:cubicBezTo>
                    <a:pt x="1663" y="750"/>
                    <a:pt x="1663" y="750"/>
                    <a:pt x="1663" y="750"/>
                  </a:cubicBezTo>
                  <a:cubicBezTo>
                    <a:pt x="1652" y="760"/>
                    <a:pt x="1652" y="760"/>
                    <a:pt x="1652" y="760"/>
                  </a:cubicBezTo>
                  <a:cubicBezTo>
                    <a:pt x="1667" y="765"/>
                    <a:pt x="1667" y="765"/>
                    <a:pt x="1667" y="765"/>
                  </a:cubicBezTo>
                  <a:cubicBezTo>
                    <a:pt x="1637" y="777"/>
                    <a:pt x="1637" y="777"/>
                    <a:pt x="1637" y="777"/>
                  </a:cubicBezTo>
                  <a:cubicBezTo>
                    <a:pt x="1623" y="785"/>
                    <a:pt x="1623" y="785"/>
                    <a:pt x="1623" y="785"/>
                  </a:cubicBezTo>
                  <a:cubicBezTo>
                    <a:pt x="1637" y="791"/>
                    <a:pt x="1637" y="791"/>
                    <a:pt x="1637" y="791"/>
                  </a:cubicBezTo>
                  <a:cubicBezTo>
                    <a:pt x="1637" y="791"/>
                    <a:pt x="1636" y="794"/>
                    <a:pt x="1634" y="798"/>
                  </a:cubicBezTo>
                  <a:cubicBezTo>
                    <a:pt x="1655" y="788"/>
                    <a:pt x="1676" y="777"/>
                    <a:pt x="1680" y="773"/>
                  </a:cubicBezTo>
                  <a:cubicBezTo>
                    <a:pt x="1690" y="763"/>
                    <a:pt x="1690" y="747"/>
                    <a:pt x="1690" y="747"/>
                  </a:cubicBezTo>
                  <a:cubicBezTo>
                    <a:pt x="1690" y="747"/>
                    <a:pt x="1717" y="736"/>
                    <a:pt x="1717" y="728"/>
                  </a:cubicBezTo>
                  <a:cubicBezTo>
                    <a:pt x="1717" y="720"/>
                    <a:pt x="1707" y="721"/>
                    <a:pt x="1707" y="721"/>
                  </a:cubicBezTo>
                  <a:close/>
                  <a:moveTo>
                    <a:pt x="1598" y="704"/>
                  </a:moveTo>
                  <a:cubicBezTo>
                    <a:pt x="1604" y="718"/>
                    <a:pt x="1624" y="696"/>
                    <a:pt x="1624" y="696"/>
                  </a:cubicBezTo>
                  <a:cubicBezTo>
                    <a:pt x="1639" y="692"/>
                    <a:pt x="1639" y="692"/>
                    <a:pt x="1639" y="692"/>
                  </a:cubicBezTo>
                  <a:cubicBezTo>
                    <a:pt x="1638" y="682"/>
                    <a:pt x="1638" y="682"/>
                    <a:pt x="1638" y="682"/>
                  </a:cubicBezTo>
                  <a:cubicBezTo>
                    <a:pt x="1620" y="679"/>
                    <a:pt x="1620" y="679"/>
                    <a:pt x="1620" y="679"/>
                  </a:cubicBezTo>
                  <a:cubicBezTo>
                    <a:pt x="1620" y="679"/>
                    <a:pt x="1595" y="697"/>
                    <a:pt x="1598" y="704"/>
                  </a:cubicBezTo>
                  <a:close/>
                  <a:moveTo>
                    <a:pt x="1583" y="656"/>
                  </a:moveTo>
                  <a:cubicBezTo>
                    <a:pt x="1576" y="653"/>
                    <a:pt x="1559" y="664"/>
                    <a:pt x="1558" y="670"/>
                  </a:cubicBezTo>
                  <a:cubicBezTo>
                    <a:pt x="1557" y="676"/>
                    <a:pt x="1550" y="689"/>
                    <a:pt x="1550" y="689"/>
                  </a:cubicBezTo>
                  <a:cubicBezTo>
                    <a:pt x="1549" y="698"/>
                    <a:pt x="1549" y="698"/>
                    <a:pt x="1549" y="698"/>
                  </a:cubicBezTo>
                  <a:cubicBezTo>
                    <a:pt x="1549" y="698"/>
                    <a:pt x="1541" y="702"/>
                    <a:pt x="1540" y="709"/>
                  </a:cubicBezTo>
                  <a:cubicBezTo>
                    <a:pt x="1539" y="716"/>
                    <a:pt x="1546" y="720"/>
                    <a:pt x="1546" y="720"/>
                  </a:cubicBezTo>
                  <a:cubicBezTo>
                    <a:pt x="1546" y="720"/>
                    <a:pt x="1559" y="700"/>
                    <a:pt x="1576" y="687"/>
                  </a:cubicBezTo>
                  <a:cubicBezTo>
                    <a:pt x="1593" y="674"/>
                    <a:pt x="1590" y="659"/>
                    <a:pt x="1583" y="656"/>
                  </a:cubicBezTo>
                  <a:close/>
                  <a:moveTo>
                    <a:pt x="525" y="542"/>
                  </a:moveTo>
                  <a:cubicBezTo>
                    <a:pt x="547" y="540"/>
                    <a:pt x="594" y="519"/>
                    <a:pt x="578" y="515"/>
                  </a:cubicBezTo>
                  <a:cubicBezTo>
                    <a:pt x="561" y="510"/>
                    <a:pt x="539" y="507"/>
                    <a:pt x="533" y="513"/>
                  </a:cubicBezTo>
                  <a:cubicBezTo>
                    <a:pt x="527" y="519"/>
                    <a:pt x="514" y="506"/>
                    <a:pt x="510" y="517"/>
                  </a:cubicBezTo>
                  <a:cubicBezTo>
                    <a:pt x="507" y="528"/>
                    <a:pt x="513" y="543"/>
                    <a:pt x="525" y="542"/>
                  </a:cubicBezTo>
                  <a:close/>
                  <a:moveTo>
                    <a:pt x="0" y="886"/>
                  </a:moveTo>
                  <a:cubicBezTo>
                    <a:pt x="41" y="880"/>
                    <a:pt x="41" y="880"/>
                    <a:pt x="41" y="880"/>
                  </a:cubicBezTo>
                  <a:cubicBezTo>
                    <a:pt x="49" y="869"/>
                    <a:pt x="49" y="869"/>
                    <a:pt x="49" y="869"/>
                  </a:cubicBezTo>
                  <a:cubicBezTo>
                    <a:pt x="90" y="863"/>
                    <a:pt x="90" y="863"/>
                    <a:pt x="90" y="863"/>
                  </a:cubicBezTo>
                  <a:cubicBezTo>
                    <a:pt x="76" y="849"/>
                    <a:pt x="76" y="849"/>
                    <a:pt x="76" y="849"/>
                  </a:cubicBezTo>
                  <a:lnTo>
                    <a:pt x="0" y="886"/>
                  </a:lnTo>
                  <a:close/>
                  <a:moveTo>
                    <a:pt x="908" y="635"/>
                  </a:moveTo>
                  <a:cubicBezTo>
                    <a:pt x="905" y="636"/>
                    <a:pt x="892" y="641"/>
                    <a:pt x="892" y="641"/>
                  </a:cubicBezTo>
                  <a:cubicBezTo>
                    <a:pt x="892" y="641"/>
                    <a:pt x="884" y="634"/>
                    <a:pt x="879" y="635"/>
                  </a:cubicBezTo>
                  <a:cubicBezTo>
                    <a:pt x="874" y="636"/>
                    <a:pt x="875" y="651"/>
                    <a:pt x="875" y="651"/>
                  </a:cubicBezTo>
                  <a:cubicBezTo>
                    <a:pt x="859" y="663"/>
                    <a:pt x="859" y="663"/>
                    <a:pt x="859" y="663"/>
                  </a:cubicBezTo>
                  <a:cubicBezTo>
                    <a:pt x="859" y="646"/>
                    <a:pt x="859" y="646"/>
                    <a:pt x="859" y="646"/>
                  </a:cubicBezTo>
                  <a:cubicBezTo>
                    <a:pt x="859" y="646"/>
                    <a:pt x="845" y="641"/>
                    <a:pt x="831" y="654"/>
                  </a:cubicBezTo>
                  <a:cubicBezTo>
                    <a:pt x="831" y="654"/>
                    <a:pt x="814" y="665"/>
                    <a:pt x="811" y="672"/>
                  </a:cubicBezTo>
                  <a:cubicBezTo>
                    <a:pt x="809" y="680"/>
                    <a:pt x="831" y="681"/>
                    <a:pt x="831" y="681"/>
                  </a:cubicBezTo>
                  <a:cubicBezTo>
                    <a:pt x="831" y="681"/>
                    <a:pt x="861" y="681"/>
                    <a:pt x="872" y="676"/>
                  </a:cubicBezTo>
                  <a:cubicBezTo>
                    <a:pt x="884" y="671"/>
                    <a:pt x="881" y="664"/>
                    <a:pt x="881" y="664"/>
                  </a:cubicBezTo>
                  <a:cubicBezTo>
                    <a:pt x="899" y="661"/>
                    <a:pt x="899" y="661"/>
                    <a:pt x="899" y="661"/>
                  </a:cubicBezTo>
                  <a:cubicBezTo>
                    <a:pt x="900" y="655"/>
                    <a:pt x="900" y="655"/>
                    <a:pt x="900" y="655"/>
                  </a:cubicBezTo>
                  <a:cubicBezTo>
                    <a:pt x="925" y="654"/>
                    <a:pt x="925" y="654"/>
                    <a:pt x="925" y="654"/>
                  </a:cubicBezTo>
                  <a:cubicBezTo>
                    <a:pt x="931" y="638"/>
                    <a:pt x="931" y="638"/>
                    <a:pt x="931" y="638"/>
                  </a:cubicBezTo>
                  <a:cubicBezTo>
                    <a:pt x="920" y="640"/>
                    <a:pt x="920" y="640"/>
                    <a:pt x="920" y="640"/>
                  </a:cubicBezTo>
                  <a:cubicBezTo>
                    <a:pt x="920" y="640"/>
                    <a:pt x="912" y="634"/>
                    <a:pt x="908" y="635"/>
                  </a:cubicBezTo>
                  <a:close/>
                  <a:moveTo>
                    <a:pt x="107" y="860"/>
                  </a:moveTo>
                  <a:cubicBezTo>
                    <a:pt x="135" y="859"/>
                    <a:pt x="135" y="859"/>
                    <a:pt x="135" y="859"/>
                  </a:cubicBezTo>
                  <a:cubicBezTo>
                    <a:pt x="161" y="840"/>
                    <a:pt x="161" y="840"/>
                    <a:pt x="161" y="840"/>
                  </a:cubicBezTo>
                  <a:cubicBezTo>
                    <a:pt x="152" y="829"/>
                    <a:pt x="152" y="829"/>
                    <a:pt x="152" y="829"/>
                  </a:cubicBezTo>
                  <a:lnTo>
                    <a:pt x="107" y="860"/>
                  </a:lnTo>
                  <a:close/>
                  <a:moveTo>
                    <a:pt x="1646" y="762"/>
                  </a:moveTo>
                  <a:cubicBezTo>
                    <a:pt x="1652" y="749"/>
                    <a:pt x="1637" y="734"/>
                    <a:pt x="1627" y="744"/>
                  </a:cubicBezTo>
                  <a:cubicBezTo>
                    <a:pt x="1617" y="754"/>
                    <a:pt x="1611" y="784"/>
                    <a:pt x="1611" y="784"/>
                  </a:cubicBezTo>
                  <a:cubicBezTo>
                    <a:pt x="1611" y="784"/>
                    <a:pt x="1624" y="773"/>
                    <a:pt x="1629" y="773"/>
                  </a:cubicBezTo>
                  <a:cubicBezTo>
                    <a:pt x="1634" y="773"/>
                    <a:pt x="1640" y="775"/>
                    <a:pt x="1646" y="762"/>
                  </a:cubicBezTo>
                  <a:close/>
                  <a:moveTo>
                    <a:pt x="953" y="609"/>
                  </a:moveTo>
                  <a:cubicBezTo>
                    <a:pt x="940" y="618"/>
                    <a:pt x="916" y="623"/>
                    <a:pt x="923" y="630"/>
                  </a:cubicBezTo>
                  <a:cubicBezTo>
                    <a:pt x="934" y="641"/>
                    <a:pt x="959" y="629"/>
                    <a:pt x="959" y="629"/>
                  </a:cubicBezTo>
                  <a:cubicBezTo>
                    <a:pt x="966" y="620"/>
                    <a:pt x="966" y="620"/>
                    <a:pt x="966" y="620"/>
                  </a:cubicBezTo>
                  <a:cubicBezTo>
                    <a:pt x="966" y="620"/>
                    <a:pt x="982" y="624"/>
                    <a:pt x="979" y="618"/>
                  </a:cubicBezTo>
                  <a:cubicBezTo>
                    <a:pt x="977" y="612"/>
                    <a:pt x="967" y="600"/>
                    <a:pt x="953" y="609"/>
                  </a:cubicBezTo>
                  <a:close/>
                  <a:moveTo>
                    <a:pt x="331" y="777"/>
                  </a:moveTo>
                  <a:cubicBezTo>
                    <a:pt x="319" y="777"/>
                    <a:pt x="290" y="788"/>
                    <a:pt x="290" y="788"/>
                  </a:cubicBezTo>
                  <a:cubicBezTo>
                    <a:pt x="290" y="788"/>
                    <a:pt x="253" y="802"/>
                    <a:pt x="254" y="809"/>
                  </a:cubicBezTo>
                  <a:cubicBezTo>
                    <a:pt x="256" y="818"/>
                    <a:pt x="270" y="812"/>
                    <a:pt x="289" y="806"/>
                  </a:cubicBezTo>
                  <a:cubicBezTo>
                    <a:pt x="308" y="799"/>
                    <a:pt x="328" y="809"/>
                    <a:pt x="335" y="803"/>
                  </a:cubicBezTo>
                  <a:cubicBezTo>
                    <a:pt x="342" y="797"/>
                    <a:pt x="344" y="777"/>
                    <a:pt x="331" y="777"/>
                  </a:cubicBezTo>
                  <a:close/>
                  <a:moveTo>
                    <a:pt x="219" y="828"/>
                  </a:moveTo>
                  <a:cubicBezTo>
                    <a:pt x="221" y="814"/>
                    <a:pt x="221" y="814"/>
                    <a:pt x="221" y="814"/>
                  </a:cubicBezTo>
                  <a:cubicBezTo>
                    <a:pt x="184" y="829"/>
                    <a:pt x="184" y="829"/>
                    <a:pt x="184" y="829"/>
                  </a:cubicBezTo>
                  <a:lnTo>
                    <a:pt x="219" y="828"/>
                  </a:lnTo>
                  <a:close/>
                </a:path>
              </a:pathLst>
            </a:custGeom>
            <a:solidFill>
              <a:schemeClr val="accent1">
                <a:lumMod val="75000"/>
              </a:schemeClr>
            </a:solidFill>
            <a:ln w="3175">
              <a:solidFill>
                <a:schemeClr val="bg1"/>
              </a:solidFill>
              <a:round/>
              <a:headEnd/>
              <a:tailEnd/>
            </a:ln>
          </p:spPr>
          <p:txBody>
            <a:bodyPr/>
            <a:lstStyle/>
            <a:p>
              <a:pPr fontAlgn="auto">
                <a:spcBef>
                  <a:spcPts val="0"/>
                </a:spcBef>
                <a:spcAft>
                  <a:spcPts val="0"/>
                </a:spcAft>
                <a:defRPr/>
              </a:pPr>
              <a:endParaRPr lang="en-GB">
                <a:solidFill>
                  <a:srgbClr val="000000"/>
                </a:solidFill>
                <a:latin typeface="+mn-lt"/>
                <a:cs typeface="Arial" charset="0"/>
              </a:endParaRPr>
            </a:p>
          </p:txBody>
        </p:sp>
      </p:grpSp>
      <p:sp>
        <p:nvSpPr>
          <p:cNvPr id="49155" name="Rectangle 2"/>
          <p:cNvSpPr>
            <a:spLocks noGrp="1" noChangeArrowheads="1"/>
          </p:cNvSpPr>
          <p:nvPr>
            <p:ph type="title" idx="4294967295"/>
          </p:nvPr>
        </p:nvSpPr>
        <p:spPr>
          <a:xfrm>
            <a:off x="0" y="0"/>
            <a:ext cx="9144000" cy="1023938"/>
          </a:xfrm>
        </p:spPr>
        <p:txBody>
          <a:bodyPr/>
          <a:lstStyle/>
          <a:p>
            <a:pPr eaLnBrk="1" hangingPunct="1"/>
            <a:r>
              <a:rPr lang="en-US" altLang="en-US" sz="2400" b="1" dirty="0" smtClean="0">
                <a:solidFill>
                  <a:srgbClr val="7030A0"/>
                </a:solidFill>
                <a:latin typeface="Arial" pitchFamily="34" charset="0"/>
                <a:cs typeface="Arial" pitchFamily="34" charset="0"/>
              </a:rPr>
              <a:t>Despite modern therapy, </a:t>
            </a:r>
            <a:br>
              <a:rPr lang="en-US" altLang="en-US" sz="2400" b="1" dirty="0" smtClean="0">
                <a:solidFill>
                  <a:srgbClr val="7030A0"/>
                </a:solidFill>
                <a:latin typeface="Arial" pitchFamily="34" charset="0"/>
                <a:cs typeface="Arial" pitchFamily="34" charset="0"/>
              </a:rPr>
            </a:br>
            <a:r>
              <a:rPr lang="en-US" altLang="en-US" sz="2400" b="1" dirty="0" smtClean="0">
                <a:solidFill>
                  <a:srgbClr val="7030A0"/>
                </a:solidFill>
                <a:latin typeface="Arial" pitchFamily="34" charset="0"/>
                <a:cs typeface="Arial" pitchFamily="34" charset="0"/>
              </a:rPr>
              <a:t>a large number of DM2 patients have poor </a:t>
            </a:r>
            <a:r>
              <a:rPr lang="en-US" altLang="en-US" sz="2400" b="1" dirty="0" err="1" smtClean="0">
                <a:solidFill>
                  <a:srgbClr val="7030A0"/>
                </a:solidFill>
                <a:latin typeface="Arial" pitchFamily="34" charset="0"/>
                <a:cs typeface="Arial" pitchFamily="34" charset="0"/>
              </a:rPr>
              <a:t>glycoregulation</a:t>
            </a:r>
            <a:endParaRPr lang="sr-Latn-CS" altLang="en-US" sz="2400" b="1" dirty="0" smtClean="0">
              <a:solidFill>
                <a:srgbClr val="7030A0"/>
              </a:solidFill>
              <a:latin typeface="Arial" pitchFamily="34" charset="0"/>
              <a:cs typeface="Arial" pitchFamily="34" charset="0"/>
            </a:endParaRPr>
          </a:p>
        </p:txBody>
      </p:sp>
      <p:sp>
        <p:nvSpPr>
          <p:cNvPr id="199" name="Text Box 14"/>
          <p:cNvSpPr txBox="1">
            <a:spLocks noChangeArrowheads="1"/>
          </p:cNvSpPr>
          <p:nvPr/>
        </p:nvSpPr>
        <p:spPr bwMode="auto">
          <a:xfrm>
            <a:off x="93663" y="6486525"/>
            <a:ext cx="8102600" cy="322263"/>
          </a:xfrm>
          <a:prstGeom prst="rect">
            <a:avLst/>
          </a:prstGeom>
          <a:noFill/>
          <a:ln>
            <a:noFill/>
          </a:ln>
          <a:extLst/>
        </p:spPr>
        <p:txBody>
          <a:bodyPr anchor="b">
            <a:spAutoFit/>
          </a:bodyPr>
          <a:lstStyle>
            <a:lvl1pPr eaLnBrk="0" hangingPunct="0">
              <a:defRPr b="1">
                <a:solidFill>
                  <a:srgbClr val="001965"/>
                </a:solidFill>
                <a:latin typeface="Verdana" panose="020B0604030504040204" pitchFamily="34" charset="0"/>
                <a:ea typeface="ＭＳ Ｐゴシック" panose="020B0600070205080204" pitchFamily="34" charset="-128"/>
              </a:defRPr>
            </a:lvl1pPr>
            <a:lvl2pPr marL="742950" indent="-285750" eaLnBrk="0" hangingPunct="0">
              <a:defRPr b="1">
                <a:solidFill>
                  <a:srgbClr val="001965"/>
                </a:solidFill>
                <a:latin typeface="Verdana" panose="020B0604030504040204" pitchFamily="34" charset="0"/>
                <a:ea typeface="ＭＳ Ｐゴシック" panose="020B0600070205080204" pitchFamily="34" charset="-128"/>
              </a:defRPr>
            </a:lvl2pPr>
            <a:lvl3pPr marL="1143000" indent="-228600" eaLnBrk="0" hangingPunct="0">
              <a:defRPr b="1">
                <a:solidFill>
                  <a:srgbClr val="001965"/>
                </a:solidFill>
                <a:latin typeface="Verdana" panose="020B0604030504040204" pitchFamily="34" charset="0"/>
                <a:ea typeface="ＭＳ Ｐゴシック" panose="020B0600070205080204" pitchFamily="34" charset="-128"/>
              </a:defRPr>
            </a:lvl3pPr>
            <a:lvl4pPr marL="1600200" indent="-228600" eaLnBrk="0" hangingPunct="0">
              <a:defRPr b="1">
                <a:solidFill>
                  <a:srgbClr val="001965"/>
                </a:solidFill>
                <a:latin typeface="Verdana" panose="020B0604030504040204" pitchFamily="34" charset="0"/>
                <a:ea typeface="ＭＳ Ｐゴシック" panose="020B0600070205080204" pitchFamily="34" charset="-128"/>
              </a:defRPr>
            </a:lvl4pPr>
            <a:lvl5pPr marL="2057400" indent="-228600" eaLnBrk="0" hangingPunct="0">
              <a:defRPr b="1">
                <a:solidFill>
                  <a:srgbClr val="001965"/>
                </a:solidFill>
                <a:latin typeface="Verdana" panose="020B0604030504040204" pitchFamily="34" charset="0"/>
                <a:ea typeface="ＭＳ Ｐゴシック" panose="020B0600070205080204" pitchFamily="34" charset="-128"/>
              </a:defRPr>
            </a:lvl5pPr>
            <a:lvl6pPr marL="2514600" indent="-228600" eaLnBrk="0" fontAlgn="base" hangingPunct="0">
              <a:spcBef>
                <a:spcPct val="0"/>
              </a:spcBef>
              <a:spcAft>
                <a:spcPct val="0"/>
              </a:spcAft>
              <a:defRPr b="1">
                <a:solidFill>
                  <a:srgbClr val="001965"/>
                </a:solidFill>
                <a:latin typeface="Verdana" panose="020B0604030504040204" pitchFamily="34" charset="0"/>
                <a:ea typeface="ＭＳ Ｐゴシック" panose="020B0600070205080204" pitchFamily="34" charset="-128"/>
              </a:defRPr>
            </a:lvl6pPr>
            <a:lvl7pPr marL="2971800" indent="-228600" eaLnBrk="0" fontAlgn="base" hangingPunct="0">
              <a:spcBef>
                <a:spcPct val="0"/>
              </a:spcBef>
              <a:spcAft>
                <a:spcPct val="0"/>
              </a:spcAft>
              <a:defRPr b="1">
                <a:solidFill>
                  <a:srgbClr val="001965"/>
                </a:solidFill>
                <a:latin typeface="Verdana" panose="020B0604030504040204" pitchFamily="34" charset="0"/>
                <a:ea typeface="ＭＳ Ｐゴシック" panose="020B0600070205080204" pitchFamily="34" charset="-128"/>
              </a:defRPr>
            </a:lvl7pPr>
            <a:lvl8pPr marL="3429000" indent="-228600" eaLnBrk="0" fontAlgn="base" hangingPunct="0">
              <a:spcBef>
                <a:spcPct val="0"/>
              </a:spcBef>
              <a:spcAft>
                <a:spcPct val="0"/>
              </a:spcAft>
              <a:defRPr b="1">
                <a:solidFill>
                  <a:srgbClr val="001965"/>
                </a:solidFill>
                <a:latin typeface="Verdana" panose="020B0604030504040204" pitchFamily="34" charset="0"/>
                <a:ea typeface="ＭＳ Ｐゴシック" panose="020B0600070205080204" pitchFamily="34" charset="-128"/>
              </a:defRPr>
            </a:lvl8pPr>
            <a:lvl9pPr marL="3886200" indent="-228600" eaLnBrk="0" fontAlgn="base" hangingPunct="0">
              <a:spcBef>
                <a:spcPct val="0"/>
              </a:spcBef>
              <a:spcAft>
                <a:spcPct val="0"/>
              </a:spcAft>
              <a:defRPr b="1">
                <a:solidFill>
                  <a:srgbClr val="001965"/>
                </a:solidFill>
                <a:latin typeface="Verdana" panose="020B0604030504040204" pitchFamily="34" charset="0"/>
                <a:ea typeface="ＭＳ Ｐゴシック" panose="020B0600070205080204" pitchFamily="34" charset="-128"/>
              </a:defRPr>
            </a:lvl9pPr>
          </a:lstStyle>
          <a:p>
            <a:pPr fontAlgn="auto">
              <a:spcBef>
                <a:spcPts val="0"/>
              </a:spcBef>
              <a:spcAft>
                <a:spcPts val="0"/>
              </a:spcAft>
              <a:defRPr/>
            </a:pPr>
            <a:r>
              <a:rPr lang="en" sz="750" b="0" baseline="30000" dirty="0" smtClean="0">
                <a:cs typeface="Arial" charset="0"/>
              </a:rPr>
              <a:t>1 </a:t>
            </a:r>
            <a:r>
              <a:rPr lang="en" sz="750" b="0" dirty="0" smtClean="0">
                <a:cs typeface="Arial" charset="0"/>
              </a:rPr>
              <a:t>Lopez </a:t>
            </a:r>
            <a:r>
              <a:rPr lang="en" sz="750" b="0" dirty="0" err="1" smtClean="0">
                <a:cs typeface="Arial" charset="0"/>
              </a:rPr>
              <a:t>Stewart </a:t>
            </a:r>
            <a:r>
              <a:rPr lang="en" sz="750" b="0" dirty="0" smtClean="0">
                <a:cs typeface="Arial" charset="0"/>
              </a:rPr>
              <a:t>et al, 2007; </a:t>
            </a:r>
            <a:r>
              <a:rPr lang="en" sz="750" b="0" baseline="30000" dirty="0" smtClean="0">
                <a:cs typeface="Arial" charset="0"/>
              </a:rPr>
              <a:t>2 </a:t>
            </a:r>
            <a:r>
              <a:rPr lang="en" sz="750" b="0" dirty="0" smtClean="0">
                <a:cs typeface="Arial" charset="0"/>
              </a:rPr>
              <a:t>Kostev &amp; </a:t>
            </a:r>
            <a:r>
              <a:rPr lang="en" sz="750" b="0" dirty="0" err="1" smtClean="0">
                <a:cs typeface="Arial" charset="0"/>
              </a:rPr>
              <a:t>Rathmann </a:t>
            </a:r>
            <a:r>
              <a:rPr lang="en" sz="750" b="0" dirty="0" smtClean="0">
                <a:cs typeface="Arial" charset="0"/>
              </a:rPr>
              <a:t>, 2013; </a:t>
            </a:r>
            <a:r>
              <a:rPr lang="en" sz="750" b="0" baseline="30000" dirty="0" smtClean="0">
                <a:cs typeface="Arial" charset="0"/>
              </a:rPr>
              <a:t>3 </a:t>
            </a:r>
            <a:r>
              <a:rPr lang="en" sz="750" b="0" dirty="0" smtClean="0">
                <a:cs typeface="Arial" charset="0"/>
              </a:rPr>
              <a:t>Oguz et al, 2013; </a:t>
            </a:r>
            <a:r>
              <a:rPr lang="en" sz="750" b="0" baseline="30000" dirty="0" smtClean="0">
                <a:cs typeface="Arial" charset="0"/>
              </a:rPr>
              <a:t>4 </a:t>
            </a:r>
            <a:r>
              <a:rPr lang="en" sz="750" b="0" dirty="0" smtClean="0">
                <a:cs typeface="Arial" charset="0"/>
              </a:rPr>
              <a:t>Ko et al, 2007; </a:t>
            </a:r>
            <a:r>
              <a:rPr lang="en" sz="750" b="0" baseline="30000" dirty="0" smtClean="0">
                <a:cs typeface="Arial" charset="0"/>
              </a:rPr>
              <a:t>5 </a:t>
            </a:r>
            <a:r>
              <a:rPr lang="en" sz="750" b="0" dirty="0" smtClean="0">
                <a:cs typeface="Arial" charset="0"/>
              </a:rPr>
              <a:t>Arai et al, 2008 – </a:t>
            </a:r>
            <a:r>
              <a:rPr lang="en" sz="750" b="0" dirty="0" err="1" smtClean="0">
                <a:cs typeface="Arial" charset="0"/>
              </a:rPr>
              <a:t>Type </a:t>
            </a:r>
            <a:r>
              <a:rPr lang="en" sz="750" b="0" dirty="0" smtClean="0">
                <a:cs typeface="Arial" charset="0"/>
              </a:rPr>
              <a:t>1 &amp; 2 </a:t>
            </a:r>
            <a:r>
              <a:rPr lang="en" sz="750" b="0" dirty="0" err="1" smtClean="0">
                <a:cs typeface="Arial" charset="0"/>
              </a:rPr>
              <a:t>Diabetes </a:t>
            </a:r>
            <a:r>
              <a:rPr lang="en" sz="750" b="0" dirty="0" smtClean="0">
                <a:cs typeface="Arial" charset="0"/>
              </a:rPr>
              <a:t>; </a:t>
            </a:r>
            <a:r>
              <a:rPr lang="en" sz="750" b="0" baseline="30000" dirty="0" smtClean="0">
                <a:cs typeface="Arial" charset="0"/>
              </a:rPr>
              <a:t>6 </a:t>
            </a:r>
            <a:r>
              <a:rPr lang="en" sz="750" b="0" dirty="0" smtClean="0">
                <a:cs typeface="Arial" charset="0"/>
              </a:rPr>
              <a:t>Harris et al., 2005; </a:t>
            </a:r>
            <a:r>
              <a:rPr lang="en" sz="750" b="0" baseline="30000" dirty="0" smtClean="0">
                <a:cs typeface="Arial" charset="0"/>
              </a:rPr>
              <a:t>7 </a:t>
            </a:r>
            <a:r>
              <a:rPr lang="en" sz="750" b="0" dirty="0" smtClean="0">
                <a:cs typeface="Arial" charset="0"/>
              </a:rPr>
              <a:t>Hoerger et al, 2007 – </a:t>
            </a:r>
            <a:r>
              <a:rPr lang="en" sz="750" b="0" dirty="0" err="1" smtClean="0">
                <a:cs typeface="Arial" charset="0"/>
              </a:rPr>
              <a:t>Type </a:t>
            </a:r>
            <a:r>
              <a:rPr lang="en" sz="750" b="0" dirty="0" smtClean="0">
                <a:cs typeface="Arial" charset="0"/>
              </a:rPr>
              <a:t>1 &amp; 2 </a:t>
            </a:r>
            <a:r>
              <a:rPr lang="en" sz="750" b="0" dirty="0" err="1" smtClean="0">
                <a:cs typeface="Arial" charset="0"/>
              </a:rPr>
              <a:t>Diabetes </a:t>
            </a:r>
            <a:r>
              <a:rPr lang="en" sz="750" b="0" dirty="0" smtClean="0">
                <a:cs typeface="Arial" charset="0"/>
              </a:rPr>
              <a:t>; </a:t>
            </a:r>
            <a:r>
              <a:rPr lang="en" sz="750" b="0" baseline="30000" dirty="0" smtClean="0">
                <a:cs typeface="Arial" charset="0"/>
              </a:rPr>
              <a:t>8 </a:t>
            </a:r>
            <a:r>
              <a:rPr lang="en" sz="750" b="0" dirty="0" smtClean="0">
                <a:cs typeface="Arial" charset="0"/>
              </a:rPr>
              <a:t>Liebl et al., 2012; </a:t>
            </a:r>
            <a:r>
              <a:rPr lang="en" sz="750" b="0" baseline="30000" dirty="0" smtClean="0">
                <a:cs typeface="Arial" charset="0"/>
              </a:rPr>
              <a:t>9 </a:t>
            </a:r>
            <a:r>
              <a:rPr lang="en" sz="750" b="0" dirty="0" smtClean="0">
                <a:cs typeface="Arial" charset="0"/>
              </a:rPr>
              <a:t>Shah et al., 2009; </a:t>
            </a:r>
            <a:r>
              <a:rPr lang="en" sz="750" b="0" baseline="30000" dirty="0" smtClean="0">
                <a:cs typeface="Arial" charset="0"/>
              </a:rPr>
              <a:t>10</a:t>
            </a:r>
            <a:r>
              <a:rPr lang="en" sz="750" b="0" dirty="0" smtClean="0">
                <a:cs typeface="Arial" charset="0"/>
              </a:rPr>
              <a:t> </a:t>
            </a:r>
            <a:r>
              <a:rPr lang="en" sz="750" b="0" dirty="0" err="1" smtClean="0">
                <a:cs typeface="Arial" charset="0"/>
              </a:rPr>
              <a:t>Black </a:t>
            </a:r>
            <a:r>
              <a:rPr lang="en" sz="750" b="0" dirty="0" smtClean="0">
                <a:cs typeface="Arial" charset="0"/>
              </a:rPr>
              <a:t>et al. 2012; </a:t>
            </a:r>
            <a:r>
              <a:rPr lang="en" sz="750" b="0" baseline="30000" dirty="0" smtClean="0">
                <a:cs typeface="Arial" charset="0"/>
              </a:rPr>
              <a:t>11 </a:t>
            </a:r>
            <a:r>
              <a:rPr lang="en" sz="750" b="0" dirty="0" smtClean="0">
                <a:cs typeface="Arial" charset="0"/>
              </a:rPr>
              <a:t>Valensi et al, 2008</a:t>
            </a:r>
            <a:endParaRPr lang="sr-Latn-CS" sz="750" b="0" baseline="30000" dirty="0">
              <a:cs typeface="Arial" charset="0"/>
            </a:endParaRPr>
          </a:p>
        </p:txBody>
      </p:sp>
      <p:sp>
        <p:nvSpPr>
          <p:cNvPr id="49157" name="TextBox 7"/>
          <p:cNvSpPr txBox="1">
            <a:spLocks noChangeArrowheads="1"/>
          </p:cNvSpPr>
          <p:nvPr/>
        </p:nvSpPr>
        <p:spPr bwMode="auto">
          <a:xfrm>
            <a:off x="120650" y="3751263"/>
            <a:ext cx="2027238" cy="1138237"/>
          </a:xfrm>
          <a:prstGeom prst="rect">
            <a:avLst/>
          </a:prstGeom>
          <a:noFill/>
          <a:ln w="9525">
            <a:noFill/>
            <a:miter lim="800000"/>
            <a:headEnd/>
            <a:tailEnd/>
          </a:ln>
        </p:spPr>
        <p:txBody>
          <a:bodyPr>
            <a:spAutoFit/>
          </a:bodyPr>
          <a:lstStyle/>
          <a:p>
            <a:r>
              <a:rPr lang="en-US" altLang="en-US" sz="1200">
                <a:solidFill>
                  <a:srgbClr val="001965"/>
                </a:solidFill>
                <a:latin typeface="Verdana" pitchFamily="34" charset="0"/>
              </a:rPr>
              <a:t>Canada 7.3 </a:t>
            </a:r>
            <a:r>
              <a:rPr lang="en-US" altLang="en-US" sz="1200" baseline="30000">
                <a:solidFill>
                  <a:srgbClr val="001965"/>
                </a:solidFill>
                <a:latin typeface="Verdana" pitchFamily="34" charset="0"/>
              </a:rPr>
              <a:t>6 </a:t>
            </a:r>
            <a:r>
              <a:rPr lang="en-US" altLang="en-US" sz="1200">
                <a:solidFill>
                  <a:srgbClr val="001965"/>
                </a:solidFill>
                <a:latin typeface="Verdana" pitchFamily="34" charset="0"/>
              </a:rPr>
              <a:t>-8.7% </a:t>
            </a:r>
            <a:r>
              <a:rPr lang="en-US" altLang="en-US" sz="1200" baseline="30000">
                <a:solidFill>
                  <a:srgbClr val="001965"/>
                </a:solidFill>
                <a:latin typeface="Verdana" pitchFamily="34" charset="0"/>
              </a:rPr>
              <a:t>11</a:t>
            </a:r>
          </a:p>
          <a:p>
            <a:r>
              <a:rPr lang="en-US" altLang="en-US" sz="1200">
                <a:solidFill>
                  <a:srgbClr val="001965"/>
                </a:solidFill>
                <a:latin typeface="Verdana" pitchFamily="34" charset="0"/>
              </a:rPr>
              <a:t>Latin 7.6% </a:t>
            </a:r>
            <a:r>
              <a:rPr lang="en-US" altLang="en-US" sz="1200" baseline="30000">
                <a:solidFill>
                  <a:srgbClr val="001965"/>
                </a:solidFill>
                <a:latin typeface="Verdana" pitchFamily="34" charset="0"/>
              </a:rPr>
              <a:t>1</a:t>
            </a:r>
            <a:endParaRPr lang="sr-Latn-CS" altLang="en-US" sz="1200">
              <a:solidFill>
                <a:srgbClr val="001965"/>
              </a:solidFill>
              <a:latin typeface="Verdana" pitchFamily="34" charset="0"/>
            </a:endParaRPr>
          </a:p>
          <a:p>
            <a:r>
              <a:rPr lang="en-US" altLang="en-US" sz="1200">
                <a:solidFill>
                  <a:srgbClr val="001965"/>
                </a:solidFill>
                <a:latin typeface="Verdana" pitchFamily="34" charset="0"/>
              </a:rPr>
              <a:t>America</a:t>
            </a:r>
          </a:p>
          <a:p>
            <a:r>
              <a:rPr lang="en-US" altLang="en-US" sz="1200">
                <a:solidFill>
                  <a:srgbClr val="001965"/>
                </a:solidFill>
                <a:latin typeface="Verdana" pitchFamily="34" charset="0"/>
              </a:rPr>
              <a:t>USA 7.2% </a:t>
            </a:r>
            <a:r>
              <a:rPr lang="en-US" altLang="en-US" sz="1200" baseline="30000">
                <a:solidFill>
                  <a:srgbClr val="001965"/>
                </a:solidFill>
                <a:latin typeface="Verdana" pitchFamily="34" charset="0"/>
              </a:rPr>
              <a:t>7</a:t>
            </a:r>
          </a:p>
          <a:p>
            <a:endParaRPr lang="sr-Latn-CS" altLang="en-US" sz="1200" baseline="30000">
              <a:solidFill>
                <a:srgbClr val="001965"/>
              </a:solidFill>
              <a:latin typeface="Verdana" pitchFamily="34" charset="0"/>
            </a:endParaRPr>
          </a:p>
          <a:p>
            <a:r>
              <a:rPr lang="en-US" altLang="en-US" sz="1200">
                <a:solidFill>
                  <a:srgbClr val="001965"/>
                </a:solidFill>
                <a:latin typeface="Verdana" pitchFamily="34" charset="0"/>
              </a:rPr>
              <a:t>  </a:t>
            </a:r>
          </a:p>
        </p:txBody>
      </p:sp>
      <p:sp>
        <p:nvSpPr>
          <p:cNvPr id="49158" name="TextBox 235"/>
          <p:cNvSpPr txBox="1">
            <a:spLocks noChangeArrowheads="1"/>
          </p:cNvSpPr>
          <p:nvPr/>
        </p:nvSpPr>
        <p:spPr bwMode="auto">
          <a:xfrm>
            <a:off x="7170738" y="2779713"/>
            <a:ext cx="2246312" cy="1138237"/>
          </a:xfrm>
          <a:prstGeom prst="rect">
            <a:avLst/>
          </a:prstGeom>
          <a:noFill/>
          <a:ln w="9525">
            <a:noFill/>
            <a:miter lim="800000"/>
            <a:headEnd/>
            <a:tailEnd/>
          </a:ln>
        </p:spPr>
        <p:txBody>
          <a:bodyPr>
            <a:spAutoFit/>
          </a:bodyPr>
          <a:lstStyle/>
          <a:p>
            <a:r>
              <a:rPr lang="en-US" altLang="en-US" sz="1200">
                <a:solidFill>
                  <a:srgbClr val="001965"/>
                </a:solidFill>
                <a:latin typeface="Verdana" pitchFamily="34" charset="0"/>
              </a:rPr>
              <a:t>China 9.5% </a:t>
            </a:r>
            <a:r>
              <a:rPr lang="en-US" altLang="en-US" sz="1200" baseline="30000">
                <a:solidFill>
                  <a:srgbClr val="001965"/>
                </a:solidFill>
                <a:latin typeface="Verdana" pitchFamily="34" charset="0"/>
              </a:rPr>
              <a:t>11</a:t>
            </a:r>
          </a:p>
          <a:p>
            <a:r>
              <a:rPr lang="en-US" altLang="en-US" sz="1200">
                <a:solidFill>
                  <a:srgbClr val="001965"/>
                </a:solidFill>
                <a:latin typeface="Verdana" pitchFamily="34" charset="0"/>
              </a:rPr>
              <a:t>India 8.7-9.6% </a:t>
            </a:r>
            <a:r>
              <a:rPr lang="en-US" altLang="en-US" sz="1200" baseline="30000">
                <a:solidFill>
                  <a:srgbClr val="001965"/>
                </a:solidFill>
                <a:latin typeface="Verdana" pitchFamily="34" charset="0"/>
              </a:rPr>
              <a:t>9.11</a:t>
            </a:r>
            <a:endParaRPr lang="sr-Latn-CS" altLang="en-US" sz="1200">
              <a:solidFill>
                <a:srgbClr val="001965"/>
              </a:solidFill>
              <a:latin typeface="Verdana" pitchFamily="34" charset="0"/>
            </a:endParaRPr>
          </a:p>
          <a:p>
            <a:r>
              <a:rPr lang="en-US" altLang="en-US" sz="1200">
                <a:solidFill>
                  <a:srgbClr val="001965"/>
                </a:solidFill>
                <a:latin typeface="Verdana" pitchFamily="34" charset="0"/>
              </a:rPr>
              <a:t>Japan 7.0 </a:t>
            </a:r>
            <a:r>
              <a:rPr lang="en-US" altLang="en-US" sz="1200" baseline="30000">
                <a:solidFill>
                  <a:srgbClr val="001965"/>
                </a:solidFill>
                <a:latin typeface="Verdana" pitchFamily="34" charset="0"/>
              </a:rPr>
              <a:t>5 </a:t>
            </a:r>
            <a:r>
              <a:rPr lang="en-US" altLang="en-US" sz="1200">
                <a:solidFill>
                  <a:srgbClr val="001965"/>
                </a:solidFill>
                <a:latin typeface="Verdana" pitchFamily="34" charset="0"/>
              </a:rPr>
              <a:t>-9.6% </a:t>
            </a:r>
            <a:r>
              <a:rPr lang="en-US" altLang="en-US" sz="1200" baseline="30000">
                <a:solidFill>
                  <a:srgbClr val="001965"/>
                </a:solidFill>
                <a:latin typeface="Verdana" pitchFamily="34" charset="0"/>
              </a:rPr>
              <a:t>11</a:t>
            </a:r>
          </a:p>
          <a:p>
            <a:r>
              <a:rPr lang="en-US" altLang="en-US" sz="1200">
                <a:solidFill>
                  <a:srgbClr val="001965"/>
                </a:solidFill>
                <a:latin typeface="Verdana" pitchFamily="34" charset="0"/>
              </a:rPr>
              <a:t>Korea 7.9-8.7% </a:t>
            </a:r>
            <a:r>
              <a:rPr lang="en-US" altLang="en-US" sz="1200" baseline="30000">
                <a:solidFill>
                  <a:srgbClr val="001965"/>
                </a:solidFill>
                <a:latin typeface="Verdana" pitchFamily="34" charset="0"/>
              </a:rPr>
              <a:t>4</a:t>
            </a:r>
          </a:p>
          <a:p>
            <a:r>
              <a:rPr lang="en-US" altLang="en-US" sz="1200">
                <a:solidFill>
                  <a:srgbClr val="001965"/>
                </a:solidFill>
                <a:latin typeface="Verdana" pitchFamily="34" charset="0"/>
              </a:rPr>
              <a:t>Russia 9.6% </a:t>
            </a:r>
            <a:r>
              <a:rPr lang="en-US" altLang="en-US" sz="1200" baseline="30000">
                <a:solidFill>
                  <a:srgbClr val="001965"/>
                </a:solidFill>
                <a:latin typeface="Verdana" pitchFamily="34" charset="0"/>
              </a:rPr>
              <a:t>11</a:t>
            </a:r>
          </a:p>
          <a:p>
            <a:endParaRPr lang="sr-Latn-CS" altLang="en-US" sz="1200" baseline="30000">
              <a:solidFill>
                <a:srgbClr val="001965"/>
              </a:solidFill>
              <a:latin typeface="Verdana" pitchFamily="34" charset="0"/>
            </a:endParaRPr>
          </a:p>
        </p:txBody>
      </p:sp>
      <p:sp>
        <p:nvSpPr>
          <p:cNvPr id="49159" name="Rectangle 11"/>
          <p:cNvSpPr>
            <a:spLocks noChangeArrowheads="1"/>
          </p:cNvSpPr>
          <p:nvPr/>
        </p:nvSpPr>
        <p:spPr bwMode="auto">
          <a:xfrm>
            <a:off x="2844800" y="4705350"/>
            <a:ext cx="2227263" cy="1570038"/>
          </a:xfrm>
          <a:prstGeom prst="rect">
            <a:avLst/>
          </a:prstGeom>
          <a:noFill/>
          <a:ln w="9525">
            <a:noFill/>
            <a:miter lim="800000"/>
            <a:headEnd/>
            <a:tailEnd/>
          </a:ln>
        </p:spPr>
        <p:txBody>
          <a:bodyPr>
            <a:spAutoFit/>
          </a:bodyPr>
          <a:lstStyle/>
          <a:p>
            <a:r>
              <a:rPr lang="en-US" altLang="en-US" sz="1200">
                <a:solidFill>
                  <a:srgbClr val="001965"/>
                </a:solidFill>
                <a:latin typeface="Verdana" pitchFamily="34" charset="0"/>
              </a:rPr>
              <a:t>Spain 9.2% </a:t>
            </a:r>
            <a:r>
              <a:rPr lang="en-US" altLang="en-US" sz="1200" baseline="30000">
                <a:solidFill>
                  <a:srgbClr val="001965"/>
                </a:solidFill>
                <a:latin typeface="Verdana" pitchFamily="34" charset="0"/>
              </a:rPr>
              <a:t>8</a:t>
            </a:r>
          </a:p>
          <a:p>
            <a:r>
              <a:rPr lang="en-US" altLang="en-US" sz="1200">
                <a:solidFill>
                  <a:srgbClr val="001965"/>
                </a:solidFill>
                <a:latin typeface="Verdana" pitchFamily="34" charset="0"/>
              </a:rPr>
              <a:t>Sweden 8.7% </a:t>
            </a:r>
            <a:r>
              <a:rPr lang="en-US" altLang="en-US" sz="1200" baseline="30000">
                <a:solidFill>
                  <a:srgbClr val="001965"/>
                </a:solidFill>
                <a:latin typeface="Verdana" pitchFamily="34" charset="0"/>
              </a:rPr>
              <a:t>3</a:t>
            </a:r>
          </a:p>
          <a:p>
            <a:r>
              <a:rPr lang="en-US" altLang="en-US" sz="1200">
                <a:solidFill>
                  <a:srgbClr val="001965"/>
                </a:solidFill>
                <a:latin typeface="Verdana" pitchFamily="34" charset="0"/>
              </a:rPr>
              <a:t>Turkey 10.6% </a:t>
            </a:r>
            <a:r>
              <a:rPr lang="en-US" altLang="en-US" sz="1200" baseline="30000">
                <a:solidFill>
                  <a:srgbClr val="001965"/>
                </a:solidFill>
                <a:latin typeface="Verdana" pitchFamily="34" charset="0"/>
              </a:rPr>
              <a:t>3</a:t>
            </a:r>
          </a:p>
          <a:p>
            <a:r>
              <a:rPr lang="en-US" altLang="en-US" sz="1200">
                <a:solidFill>
                  <a:srgbClr val="001965"/>
                </a:solidFill>
                <a:latin typeface="Verdana" pitchFamily="34" charset="0"/>
              </a:rPr>
              <a:t>V. Britain 8.5 </a:t>
            </a:r>
            <a:r>
              <a:rPr lang="en-US" altLang="en-US" sz="1200" baseline="30000">
                <a:solidFill>
                  <a:srgbClr val="001965"/>
                </a:solidFill>
                <a:latin typeface="Verdana" pitchFamily="34" charset="0"/>
              </a:rPr>
              <a:t>10 </a:t>
            </a:r>
            <a:r>
              <a:rPr lang="en-US" altLang="en-US" sz="1200">
                <a:solidFill>
                  <a:srgbClr val="001965"/>
                </a:solidFill>
                <a:latin typeface="Verdana" pitchFamily="34" charset="0"/>
              </a:rPr>
              <a:t>-9.8% </a:t>
            </a:r>
            <a:r>
              <a:rPr lang="en-US" altLang="en-US" sz="1200" baseline="30000">
                <a:solidFill>
                  <a:srgbClr val="001965"/>
                </a:solidFill>
                <a:latin typeface="Verdana" pitchFamily="34" charset="0"/>
              </a:rPr>
              <a:t>2</a:t>
            </a:r>
          </a:p>
          <a:p>
            <a:r>
              <a:rPr lang="en-US" altLang="en-US" sz="1200">
                <a:solidFill>
                  <a:srgbClr val="001965"/>
                </a:solidFill>
                <a:latin typeface="Verdana" pitchFamily="34" charset="0"/>
              </a:rPr>
              <a:t>Portugal 9.7% </a:t>
            </a:r>
            <a:r>
              <a:rPr lang="en-US" altLang="en-US" sz="1200" baseline="30000">
                <a:solidFill>
                  <a:srgbClr val="001965"/>
                </a:solidFill>
                <a:latin typeface="Verdana" pitchFamily="34" charset="0"/>
              </a:rPr>
              <a:t>3</a:t>
            </a:r>
          </a:p>
          <a:p>
            <a:r>
              <a:rPr lang="en-US" altLang="en-US" sz="1200">
                <a:solidFill>
                  <a:srgbClr val="001965"/>
                </a:solidFill>
                <a:latin typeface="Verdana" pitchFamily="34" charset="0"/>
              </a:rPr>
              <a:t>Romania 9.9% </a:t>
            </a:r>
            <a:r>
              <a:rPr lang="en-US" altLang="en-US" sz="1200" baseline="30000">
                <a:solidFill>
                  <a:srgbClr val="001965"/>
                </a:solidFill>
                <a:latin typeface="Verdana" pitchFamily="34" charset="0"/>
              </a:rPr>
              <a:t>3</a:t>
            </a:r>
          </a:p>
          <a:p>
            <a:endParaRPr lang="sr-Latn-CS" altLang="en-US" sz="1200">
              <a:solidFill>
                <a:srgbClr val="001965"/>
              </a:solidFill>
              <a:latin typeface="Verdana" pitchFamily="34" charset="0"/>
            </a:endParaRPr>
          </a:p>
          <a:p>
            <a:endParaRPr lang="sr-Latn-CS" altLang="en-US" sz="1200">
              <a:solidFill>
                <a:srgbClr val="000000"/>
              </a:solidFill>
              <a:latin typeface="Verdana" pitchFamily="34" charset="0"/>
            </a:endParaRPr>
          </a:p>
        </p:txBody>
      </p:sp>
      <p:sp>
        <p:nvSpPr>
          <p:cNvPr id="49160" name="Rectangle 12"/>
          <p:cNvSpPr>
            <a:spLocks noChangeArrowheads="1"/>
          </p:cNvSpPr>
          <p:nvPr/>
        </p:nvSpPr>
        <p:spPr bwMode="auto">
          <a:xfrm>
            <a:off x="4983163" y="5218113"/>
            <a:ext cx="2141537" cy="1076325"/>
          </a:xfrm>
          <a:prstGeom prst="rect">
            <a:avLst/>
          </a:prstGeom>
          <a:noFill/>
          <a:ln w="9525">
            <a:noFill/>
            <a:miter lim="800000"/>
            <a:headEnd/>
            <a:tailEnd/>
          </a:ln>
        </p:spPr>
        <p:txBody>
          <a:bodyPr>
            <a:spAutoFit/>
          </a:bodyPr>
          <a:lstStyle/>
          <a:p>
            <a:r>
              <a:rPr lang="en-US" altLang="en-US" sz="1200">
                <a:solidFill>
                  <a:srgbClr val="001965"/>
                </a:solidFill>
                <a:latin typeface="Verdana" pitchFamily="34" charset="0"/>
              </a:rPr>
              <a:t>Germany 8.4 </a:t>
            </a:r>
            <a:r>
              <a:rPr lang="en-US" altLang="en-US" sz="1200" baseline="30000">
                <a:solidFill>
                  <a:srgbClr val="001965"/>
                </a:solidFill>
                <a:latin typeface="Verdana" pitchFamily="34" charset="0"/>
              </a:rPr>
              <a:t>2 </a:t>
            </a:r>
            <a:r>
              <a:rPr lang="en-US" altLang="en-US" sz="1200">
                <a:solidFill>
                  <a:srgbClr val="001965"/>
                </a:solidFill>
                <a:latin typeface="Verdana" pitchFamily="34" charset="0"/>
              </a:rPr>
              <a:t>-9.2% </a:t>
            </a:r>
            <a:r>
              <a:rPr lang="en-US" altLang="en-US" sz="1200" baseline="30000">
                <a:solidFill>
                  <a:srgbClr val="001965"/>
                </a:solidFill>
                <a:latin typeface="Verdana" pitchFamily="34" charset="0"/>
              </a:rPr>
              <a:t>8</a:t>
            </a:r>
          </a:p>
          <a:p>
            <a:r>
              <a:rPr lang="en-US" altLang="en-US" sz="1200">
                <a:solidFill>
                  <a:srgbClr val="001965"/>
                </a:solidFill>
                <a:latin typeface="Verdana" pitchFamily="34" charset="0"/>
              </a:rPr>
              <a:t>Greece 8.9 </a:t>
            </a:r>
            <a:r>
              <a:rPr lang="en-US" altLang="en-US" sz="1200" baseline="30000">
                <a:solidFill>
                  <a:srgbClr val="001965"/>
                </a:solidFill>
                <a:latin typeface="Verdana" pitchFamily="34" charset="0"/>
              </a:rPr>
              <a:t>11 </a:t>
            </a:r>
            <a:r>
              <a:rPr lang="en-US" altLang="en-US" sz="1200">
                <a:solidFill>
                  <a:srgbClr val="001965"/>
                </a:solidFill>
                <a:latin typeface="Verdana" pitchFamily="34" charset="0"/>
              </a:rPr>
              <a:t>-9.7% </a:t>
            </a:r>
            <a:r>
              <a:rPr lang="en-US" altLang="en-US" sz="1200" baseline="30000">
                <a:solidFill>
                  <a:srgbClr val="001965"/>
                </a:solidFill>
                <a:latin typeface="Verdana" pitchFamily="34" charset="0"/>
              </a:rPr>
              <a:t>3.8</a:t>
            </a:r>
          </a:p>
          <a:p>
            <a:r>
              <a:rPr lang="en-US" altLang="en-US" sz="1200">
                <a:solidFill>
                  <a:srgbClr val="001965"/>
                </a:solidFill>
                <a:latin typeface="Verdana" pitchFamily="34" charset="0"/>
              </a:rPr>
              <a:t>Italy 8.4% </a:t>
            </a:r>
            <a:r>
              <a:rPr lang="en-US" altLang="en-US" sz="1200" baseline="30000">
                <a:solidFill>
                  <a:srgbClr val="001965"/>
                </a:solidFill>
                <a:latin typeface="Verdana" pitchFamily="34" charset="0"/>
              </a:rPr>
              <a:t>11</a:t>
            </a:r>
          </a:p>
          <a:p>
            <a:r>
              <a:rPr lang="en-US" altLang="en-US" sz="1200">
                <a:solidFill>
                  <a:srgbClr val="001965"/>
                </a:solidFill>
                <a:latin typeface="Verdana" pitchFamily="34" charset="0"/>
              </a:rPr>
              <a:t>Poland 9.0% </a:t>
            </a:r>
            <a:r>
              <a:rPr lang="en-US" altLang="en-US" sz="1200" baseline="30000">
                <a:solidFill>
                  <a:srgbClr val="001965"/>
                </a:solidFill>
                <a:latin typeface="Verdana" pitchFamily="34" charset="0"/>
              </a:rPr>
              <a:t>11</a:t>
            </a:r>
          </a:p>
          <a:p>
            <a:endParaRPr lang="sr-Latn-CS" altLang="en-US" sz="1200" baseline="30000">
              <a:solidFill>
                <a:srgbClr val="001965"/>
              </a:solidFill>
              <a:latin typeface="Verdana" pitchFamily="34" charset="0"/>
            </a:endParaRPr>
          </a:p>
          <a:p>
            <a:endParaRPr lang="sr-Latn-CS" altLang="en-US" sz="1200" baseline="30000">
              <a:solidFill>
                <a:srgbClr val="001965"/>
              </a:solidFill>
              <a:latin typeface="Verdana" pitchFamily="34" charset="0"/>
            </a:endParaRPr>
          </a:p>
        </p:txBody>
      </p:sp>
    </p:spTree>
  </p:cSld>
  <p:clrMapOvr>
    <a:masterClrMapping/>
  </p:clrMapOvr>
  <p:transition spd="slow"/>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Content Placeholder 3"/>
          <p:cNvPicPr>
            <a:picLocks/>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2" name="Rectangle 4"/>
          <p:cNvSpPr>
            <a:spLocks noGrp="1" noRot="1" noChangeArrowheads="1"/>
          </p:cNvSpPr>
          <p:nvPr>
            <p:ph type="title"/>
          </p:nvPr>
        </p:nvSpPr>
        <p:spPr>
          <a:xfrm>
            <a:off x="0" y="274638"/>
            <a:ext cx="9144000" cy="487362"/>
          </a:xfrm>
        </p:spPr>
        <p:txBody>
          <a:bodyPr rtlCol="0">
            <a:normAutofit fontScale="90000"/>
          </a:bodyPr>
          <a:lstStyle/>
          <a:p>
            <a:pPr eaLnBrk="1" fontAlgn="auto" hangingPunct="1">
              <a:spcAft>
                <a:spcPts val="0"/>
              </a:spcAft>
              <a:defRPr/>
            </a:pPr>
            <a:r>
              <a:rPr lang="en" sz="4000" dirty="0" smtClean="0">
                <a:solidFill>
                  <a:srgbClr val="7030A0"/>
                </a:solidFill>
                <a:latin typeface="Arial Rounded MT Bold" pitchFamily="34" charset="0"/>
                <a:cs typeface="Times New Roman" pitchFamily="18" charset="0"/>
              </a:rPr>
              <a:t> </a:t>
            </a:r>
            <a:r>
              <a:rPr lang="sr-Latn-CS" sz="4000" dirty="0" smtClean="0">
                <a:solidFill>
                  <a:srgbClr val="7030A0"/>
                </a:solidFill>
                <a:latin typeface="Arial Rounded MT Bold" pitchFamily="34" charset="0"/>
                <a:cs typeface="Times New Roman" pitchFamily="18" charset="0"/>
              </a:rPr>
              <a:t/>
            </a:r>
            <a:br>
              <a:rPr lang="sr-Latn-CS" sz="4000" dirty="0" smtClean="0">
                <a:solidFill>
                  <a:srgbClr val="7030A0"/>
                </a:solidFill>
                <a:latin typeface="Arial Rounded MT Bold" pitchFamily="34" charset="0"/>
                <a:cs typeface="Times New Roman" pitchFamily="18" charset="0"/>
              </a:rPr>
            </a:br>
            <a:r>
              <a:rPr lang="en" sz="3600" b="1" dirty="0" smtClean="0">
                <a:solidFill>
                  <a:srgbClr val="7030A0"/>
                </a:solidFill>
                <a:latin typeface="Arial" pitchFamily="34" charset="0"/>
                <a:cs typeface="Arial" pitchFamily="34" charset="0"/>
              </a:rPr>
              <a:t>THE "NATURAL FLOW" OF T2DM THERAPY</a:t>
            </a:r>
            <a:endParaRPr lang="sr-Latn-CS" sz="3600" b="1" dirty="0">
              <a:solidFill>
                <a:srgbClr val="7030A0"/>
              </a:solidFill>
              <a:latin typeface="Arial" pitchFamily="34" charset="0"/>
              <a:cs typeface="Arial" pitchFamily="34" charset="0"/>
            </a:endParaRPr>
          </a:p>
        </p:txBody>
      </p:sp>
      <p:sp>
        <p:nvSpPr>
          <p:cNvPr id="15363" name="Rectangle 5"/>
          <p:cNvSpPr>
            <a:spLocks noChangeArrowheads="1"/>
          </p:cNvSpPr>
          <p:nvPr/>
        </p:nvSpPr>
        <p:spPr bwMode="auto">
          <a:xfrm>
            <a:off x="428625" y="5286375"/>
            <a:ext cx="2143125" cy="1214438"/>
          </a:xfrm>
          <a:prstGeom prst="rect">
            <a:avLst/>
          </a:prstGeom>
          <a:ln>
            <a:headEnd type="none" w="sm" len="sm"/>
            <a:tailEnd type="none" w="sm" len="sm"/>
          </a:ln>
        </p:spPr>
        <p:style>
          <a:lnRef idx="1">
            <a:schemeClr val="accent3"/>
          </a:lnRef>
          <a:fillRef idx="2">
            <a:schemeClr val="accent3"/>
          </a:fillRef>
          <a:effectRef idx="1">
            <a:schemeClr val="accent3"/>
          </a:effectRef>
          <a:fontRef idx="minor">
            <a:schemeClr val="dk1"/>
          </a:fontRef>
        </p:style>
        <p:txBody>
          <a:bodyPr wrap="none" anchor="ctr"/>
          <a:lstStyle/>
          <a:p>
            <a:pPr algn="ctr" fontAlgn="auto">
              <a:spcBef>
                <a:spcPts val="0"/>
              </a:spcBef>
              <a:spcAft>
                <a:spcPts val="0"/>
              </a:spcAft>
              <a:defRPr/>
            </a:pPr>
            <a:r>
              <a:rPr lang="en" sz="2000" b="1" dirty="0" smtClean="0">
                <a:solidFill>
                  <a:srgbClr val="7030A0"/>
                </a:solidFill>
                <a:cs typeface="Times New Roman" pitchFamily="18" charset="0"/>
              </a:rPr>
              <a:t>MNT</a:t>
            </a:r>
            <a:endParaRPr lang="en" sz="2000" b="1" dirty="0">
              <a:solidFill>
                <a:srgbClr val="7030A0"/>
              </a:solidFill>
              <a:cs typeface="Times New Roman" pitchFamily="18" charset="0"/>
            </a:endParaRPr>
          </a:p>
        </p:txBody>
      </p:sp>
      <p:sp>
        <p:nvSpPr>
          <p:cNvPr id="15364" name="Rectangle 6"/>
          <p:cNvSpPr>
            <a:spLocks noChangeArrowheads="1"/>
          </p:cNvSpPr>
          <p:nvPr/>
        </p:nvSpPr>
        <p:spPr bwMode="auto">
          <a:xfrm>
            <a:off x="2571750" y="4000500"/>
            <a:ext cx="2143125" cy="1285875"/>
          </a:xfrm>
          <a:prstGeom prst="rect">
            <a:avLst/>
          </a:prstGeom>
          <a:ln>
            <a:headEnd type="none" w="sm" len="sm"/>
            <a:tailEnd type="none" w="sm" len="sm"/>
          </a:ln>
        </p:spPr>
        <p:style>
          <a:lnRef idx="1">
            <a:schemeClr val="accent3"/>
          </a:lnRef>
          <a:fillRef idx="2">
            <a:schemeClr val="accent3"/>
          </a:fillRef>
          <a:effectRef idx="1">
            <a:schemeClr val="accent3"/>
          </a:effectRef>
          <a:fontRef idx="minor">
            <a:schemeClr val="dk1"/>
          </a:fontRef>
        </p:style>
        <p:txBody>
          <a:bodyPr wrap="none" anchor="ctr"/>
          <a:lstStyle/>
          <a:p>
            <a:pPr algn="ctr" fontAlgn="auto">
              <a:spcBef>
                <a:spcPts val="0"/>
              </a:spcBef>
              <a:spcAft>
                <a:spcPts val="0"/>
              </a:spcAft>
              <a:defRPr/>
            </a:pPr>
            <a:r>
              <a:rPr lang="en" sz="2000" b="1" dirty="0">
                <a:solidFill>
                  <a:srgbClr val="7030A0"/>
                </a:solidFill>
                <a:cs typeface="Times New Roman" pitchFamily="18" charset="0"/>
              </a:rPr>
              <a:t>ORAL</a:t>
            </a:r>
          </a:p>
          <a:p>
            <a:pPr algn="ctr" fontAlgn="auto">
              <a:spcBef>
                <a:spcPts val="0"/>
              </a:spcBef>
              <a:spcAft>
                <a:spcPts val="0"/>
              </a:spcAft>
              <a:defRPr/>
            </a:pPr>
            <a:r>
              <a:rPr lang="en" sz="2000" b="1" dirty="0" smtClean="0">
                <a:solidFill>
                  <a:srgbClr val="7030A0"/>
                </a:solidFill>
                <a:cs typeface="Times New Roman" pitchFamily="18" charset="0"/>
              </a:rPr>
              <a:t>ANTIDIABETICs</a:t>
            </a:r>
            <a:endParaRPr lang="en" sz="2000" b="1" dirty="0">
              <a:solidFill>
                <a:srgbClr val="7030A0"/>
              </a:solidFill>
              <a:cs typeface="Times New Roman" pitchFamily="18" charset="0"/>
            </a:endParaRPr>
          </a:p>
        </p:txBody>
      </p:sp>
      <p:sp>
        <p:nvSpPr>
          <p:cNvPr id="15365" name="Rectangle 7"/>
          <p:cNvSpPr>
            <a:spLocks noChangeArrowheads="1"/>
          </p:cNvSpPr>
          <p:nvPr/>
        </p:nvSpPr>
        <p:spPr bwMode="auto">
          <a:xfrm>
            <a:off x="4714875" y="2714625"/>
            <a:ext cx="2286000" cy="1285875"/>
          </a:xfrm>
          <a:prstGeom prst="rect">
            <a:avLst/>
          </a:prstGeom>
          <a:ln>
            <a:headEnd type="none" w="sm" len="sm"/>
            <a:tailEnd type="none" w="sm" len="sm"/>
          </a:ln>
        </p:spPr>
        <p:style>
          <a:lnRef idx="1">
            <a:schemeClr val="accent3"/>
          </a:lnRef>
          <a:fillRef idx="2">
            <a:schemeClr val="accent3"/>
          </a:fillRef>
          <a:effectRef idx="1">
            <a:schemeClr val="accent3"/>
          </a:effectRef>
          <a:fontRef idx="minor">
            <a:schemeClr val="dk1"/>
          </a:fontRef>
        </p:style>
        <p:txBody>
          <a:bodyPr wrap="none" anchor="ctr"/>
          <a:lstStyle/>
          <a:p>
            <a:pPr algn="ctr" fontAlgn="auto">
              <a:spcBef>
                <a:spcPts val="0"/>
              </a:spcBef>
              <a:spcAft>
                <a:spcPts val="0"/>
              </a:spcAft>
              <a:defRPr/>
            </a:pPr>
            <a:r>
              <a:rPr lang="en" sz="2000" b="1" dirty="0">
                <a:solidFill>
                  <a:srgbClr val="7030A0"/>
                </a:solidFill>
                <a:cs typeface="Times New Roman" pitchFamily="18" charset="0"/>
              </a:rPr>
              <a:t>COMBINED</a:t>
            </a:r>
          </a:p>
          <a:p>
            <a:pPr algn="ctr" fontAlgn="auto">
              <a:spcBef>
                <a:spcPts val="0"/>
              </a:spcBef>
              <a:spcAft>
                <a:spcPts val="0"/>
              </a:spcAft>
              <a:defRPr/>
            </a:pPr>
            <a:r>
              <a:rPr lang="en" sz="2000" b="1" dirty="0" smtClean="0">
                <a:solidFill>
                  <a:srgbClr val="7030A0"/>
                </a:solidFill>
                <a:cs typeface="Times New Roman" pitchFamily="18" charset="0"/>
              </a:rPr>
              <a:t>THERAPY - BOT</a:t>
            </a:r>
            <a:endParaRPr lang="en" sz="2000" b="1" dirty="0">
              <a:solidFill>
                <a:srgbClr val="7030A0"/>
              </a:solidFill>
              <a:cs typeface="Times New Roman" pitchFamily="18" charset="0"/>
            </a:endParaRPr>
          </a:p>
          <a:p>
            <a:pPr algn="ctr" fontAlgn="auto">
              <a:spcBef>
                <a:spcPts val="0"/>
              </a:spcBef>
              <a:spcAft>
                <a:spcPts val="0"/>
              </a:spcAft>
              <a:defRPr/>
            </a:pPr>
            <a:r>
              <a:rPr lang="en" sz="2000" b="1" dirty="0">
                <a:solidFill>
                  <a:srgbClr val="7030A0"/>
                </a:solidFill>
                <a:cs typeface="Times New Roman" pitchFamily="18" charset="0"/>
              </a:rPr>
              <a:t>(OA+Insulin)</a:t>
            </a:r>
          </a:p>
        </p:txBody>
      </p:sp>
      <p:sp>
        <p:nvSpPr>
          <p:cNvPr id="15366" name="Rectangle 8"/>
          <p:cNvSpPr>
            <a:spLocks noChangeArrowheads="1"/>
          </p:cNvSpPr>
          <p:nvPr/>
        </p:nvSpPr>
        <p:spPr bwMode="auto">
          <a:xfrm>
            <a:off x="7000875" y="1447800"/>
            <a:ext cx="2143125" cy="1214438"/>
          </a:xfrm>
          <a:prstGeom prst="rect">
            <a:avLst/>
          </a:prstGeom>
          <a:ln>
            <a:headEnd type="none" w="sm" len="sm"/>
            <a:tailEnd type="none" w="sm" len="sm"/>
          </a:ln>
        </p:spPr>
        <p:style>
          <a:lnRef idx="1">
            <a:schemeClr val="accent3"/>
          </a:lnRef>
          <a:fillRef idx="2">
            <a:schemeClr val="accent3"/>
          </a:fillRef>
          <a:effectRef idx="1">
            <a:schemeClr val="accent3"/>
          </a:effectRef>
          <a:fontRef idx="minor">
            <a:schemeClr val="dk1"/>
          </a:fontRef>
        </p:style>
        <p:txBody>
          <a:bodyPr wrap="none" anchor="ctr"/>
          <a:lstStyle/>
          <a:p>
            <a:pPr algn="ctr" fontAlgn="auto">
              <a:spcBef>
                <a:spcPts val="0"/>
              </a:spcBef>
              <a:spcAft>
                <a:spcPts val="0"/>
              </a:spcAft>
              <a:defRPr/>
            </a:pPr>
            <a:r>
              <a:rPr lang="en" sz="2000" b="1" dirty="0">
                <a:solidFill>
                  <a:srgbClr val="7030A0"/>
                </a:solidFill>
                <a:cs typeface="Times New Roman" pitchFamily="18" charset="0"/>
              </a:rPr>
              <a:t>INSULIN</a:t>
            </a:r>
          </a:p>
          <a:p>
            <a:pPr algn="ctr" fontAlgn="auto">
              <a:spcBef>
                <a:spcPts val="0"/>
              </a:spcBef>
              <a:spcAft>
                <a:spcPts val="0"/>
              </a:spcAft>
              <a:defRPr/>
            </a:pPr>
            <a:r>
              <a:rPr lang="en" sz="2000" b="1" dirty="0">
                <a:solidFill>
                  <a:srgbClr val="7030A0"/>
                </a:solidFill>
                <a:cs typeface="Times New Roman" pitchFamily="18" charset="0"/>
              </a:rPr>
              <a:t>THERAPY</a:t>
            </a: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410" name="TextBox 3"/>
          <p:cNvSpPr txBox="1">
            <a:spLocks noChangeArrowheads="1"/>
          </p:cNvSpPr>
          <p:nvPr/>
        </p:nvSpPr>
        <p:spPr bwMode="auto">
          <a:xfrm>
            <a:off x="0" y="6396335"/>
            <a:ext cx="8905875" cy="461665"/>
          </a:xfrm>
          <a:prstGeom prst="rect">
            <a:avLst/>
          </a:prstGeom>
          <a:noFill/>
          <a:ln w="9525">
            <a:noFill/>
            <a:miter lim="800000"/>
            <a:headEnd/>
            <a:tailEnd/>
          </a:ln>
        </p:spPr>
        <p:txBody>
          <a:bodyPr>
            <a:spAutoFit/>
          </a:bodyPr>
          <a:lstStyle/>
          <a:p>
            <a:pPr defTabSz="914400" eaLnBrk="0" hangingPunct="0"/>
            <a:r>
              <a:rPr lang="en-US" sz="1200" dirty="0">
                <a:solidFill>
                  <a:srgbClr val="A6192E"/>
                </a:solidFill>
                <a:latin typeface="Helvetica" pitchFamily="34" charset="0"/>
                <a:ea typeface="ヒラギノ角ゴ Pro W3"/>
              </a:rPr>
              <a:t>Pharmacologic Approaches to </a:t>
            </a:r>
            <a:r>
              <a:rPr lang="en-US" sz="1200" dirty="0" err="1">
                <a:solidFill>
                  <a:srgbClr val="A6192E"/>
                </a:solidFill>
                <a:latin typeface="Helvetica" pitchFamily="34" charset="0"/>
                <a:ea typeface="ヒラギノ角ゴ Pro W3"/>
              </a:rPr>
              <a:t>Glycemic</a:t>
            </a:r>
            <a:r>
              <a:rPr lang="en-US" sz="1200" dirty="0">
                <a:solidFill>
                  <a:srgbClr val="A6192E"/>
                </a:solidFill>
                <a:latin typeface="Helvetica" pitchFamily="34" charset="0"/>
                <a:ea typeface="ヒラギノ角ゴ Pro W3"/>
              </a:rPr>
              <a:t> Treatment: </a:t>
            </a:r>
            <a:br>
              <a:rPr lang="en-US" sz="1200" dirty="0">
                <a:solidFill>
                  <a:srgbClr val="A6192E"/>
                </a:solidFill>
                <a:latin typeface="Helvetica" pitchFamily="34" charset="0"/>
                <a:ea typeface="ヒラギノ角ゴ Pro W3"/>
              </a:rPr>
            </a:br>
            <a:r>
              <a:rPr lang="en-US" sz="1200" i="1" dirty="0">
                <a:solidFill>
                  <a:srgbClr val="A6192E"/>
                </a:solidFill>
                <a:ea typeface="ヒラギノ角ゴ Pro W3"/>
              </a:rPr>
              <a:t>Standards of Care in Diabetes - 2024</a:t>
            </a:r>
            <a:r>
              <a:rPr lang="en-US" sz="1200" dirty="0">
                <a:solidFill>
                  <a:srgbClr val="A6192E"/>
                </a:solidFill>
                <a:latin typeface="Helvetica" pitchFamily="34" charset="0"/>
                <a:ea typeface="ヒラギノ角ゴ Pro W3"/>
              </a:rPr>
              <a:t>. </a:t>
            </a:r>
            <a:r>
              <a:rPr lang="en-US" sz="1200" i="1" dirty="0">
                <a:solidFill>
                  <a:srgbClr val="A6192E"/>
                </a:solidFill>
                <a:latin typeface="Helvetica" pitchFamily="34" charset="0"/>
                <a:ea typeface="ヒラギノ角ゴ Pro W3"/>
              </a:rPr>
              <a:t>Diabetes Care </a:t>
            </a:r>
            <a:r>
              <a:rPr lang="en-US" sz="1200" dirty="0">
                <a:solidFill>
                  <a:srgbClr val="A6192E"/>
                </a:solidFill>
                <a:latin typeface="Helvetica" pitchFamily="34" charset="0"/>
                <a:ea typeface="ヒラギノ角ゴ Pro W3"/>
              </a:rPr>
              <a:t>2024;47(Suppl. 1):S158-S178</a:t>
            </a:r>
          </a:p>
        </p:txBody>
      </p:sp>
      <p:pic>
        <p:nvPicPr>
          <p:cNvPr id="273411" name="Picture 4"/>
          <p:cNvPicPr>
            <a:picLocks noChangeAspect="1"/>
          </p:cNvPicPr>
          <p:nvPr/>
        </p:nvPicPr>
        <p:blipFill>
          <a:blip r:embed="rId2"/>
          <a:srcRect/>
          <a:stretch>
            <a:fillRect/>
          </a:stretch>
        </p:blipFill>
        <p:spPr bwMode="auto">
          <a:xfrm>
            <a:off x="1" y="0"/>
            <a:ext cx="8991600" cy="632459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4" name="Title 1"/>
          <p:cNvSpPr>
            <a:spLocks noGrp="1"/>
          </p:cNvSpPr>
          <p:nvPr>
            <p:ph type="title"/>
          </p:nvPr>
        </p:nvSpPr>
        <p:spPr bwMode="auto">
          <a:xfrm>
            <a:off x="677864" y="533400"/>
            <a:ext cx="8161336" cy="685800"/>
          </a:xfrm>
          <a:noFill/>
          <a:ln>
            <a:miter lim="800000"/>
            <a:headEnd/>
            <a:tailEnd/>
          </a:ln>
        </p:spPr>
        <p:txBody>
          <a:bodyPr numCol="1" compatLnSpc="1">
            <a:prstTxWarp prst="textNoShape">
              <a:avLst/>
            </a:prstTxWarp>
          </a:bodyPr>
          <a:lstStyle/>
          <a:p>
            <a:r>
              <a:rPr lang="en-US" dirty="0" smtClean="0"/>
              <a:t>Pharmacologic Therapy for </a:t>
            </a:r>
            <a:br>
              <a:rPr lang="en-US" dirty="0" smtClean="0"/>
            </a:br>
            <a:r>
              <a:rPr lang="en-US" dirty="0" smtClean="0"/>
              <a:t>Adults With Type 2 Diabetes</a:t>
            </a:r>
            <a:endParaRPr lang="en-US" dirty="0" smtClean="0">
              <a:solidFill>
                <a:srgbClr val="A6192E"/>
              </a:solidFill>
            </a:endParaRPr>
          </a:p>
        </p:txBody>
      </p:sp>
      <p:sp>
        <p:nvSpPr>
          <p:cNvPr id="3" name="Text Placeholder 2">
            <a:extLst>
              <a:ext uri="{FF2B5EF4-FFF2-40B4-BE49-F238E27FC236}"/>
            </a:extLst>
          </p:cNvPr>
          <p:cNvSpPr>
            <a:spLocks noGrp="1"/>
          </p:cNvSpPr>
          <p:nvPr>
            <p:ph type="body" sz="quarter" idx="24"/>
          </p:nvPr>
        </p:nvSpPr>
        <p:spPr>
          <a:xfrm>
            <a:off x="136526" y="215901"/>
            <a:ext cx="7883525" cy="241300"/>
          </a:xfrm>
        </p:spPr>
        <p:txBody>
          <a:bodyPr/>
          <a:lstStyle/>
          <a:p>
            <a:pPr fontAlgn="auto">
              <a:spcAft>
                <a:spcPts val="0"/>
              </a:spcAft>
              <a:defRPr/>
            </a:pPr>
            <a:r>
              <a:rPr lang="en-US"/>
              <a:t>Pharmacologic Approaches to Glycemic Treatment</a:t>
            </a:r>
          </a:p>
        </p:txBody>
      </p:sp>
      <p:sp>
        <p:nvSpPr>
          <p:cNvPr id="264196" name="Text Placeholder 2"/>
          <p:cNvSpPr txBox="1">
            <a:spLocks/>
          </p:cNvSpPr>
          <p:nvPr/>
        </p:nvSpPr>
        <p:spPr bwMode="auto">
          <a:xfrm>
            <a:off x="228600" y="1371600"/>
            <a:ext cx="8915399" cy="5575885"/>
          </a:xfrm>
          <a:prstGeom prst="rect">
            <a:avLst/>
          </a:prstGeom>
          <a:noFill/>
          <a:ln w="9525">
            <a:noFill/>
            <a:miter lim="800000"/>
            <a:headEnd/>
            <a:tailEnd/>
          </a:ln>
        </p:spPr>
        <p:txBody>
          <a:bodyPr wrap="square" lIns="0" tIns="0" rIns="0" bIns="0">
            <a:spAutoFit/>
          </a:bodyPr>
          <a:lstStyle/>
          <a:p>
            <a:pPr defTabSz="914400">
              <a:spcBef>
                <a:spcPts val="1000"/>
              </a:spcBef>
              <a:buFont typeface="Arial" pitchFamily="34" charset="0"/>
              <a:buNone/>
            </a:pPr>
            <a:endParaRPr lang="en-US" sz="1600" dirty="0" smtClean="0">
              <a:solidFill>
                <a:srgbClr val="A6192E"/>
              </a:solidFill>
            </a:endParaRPr>
          </a:p>
          <a:p>
            <a:pPr defTabSz="914400">
              <a:spcBef>
                <a:spcPts val="1000"/>
              </a:spcBef>
              <a:buFont typeface="Arial" pitchFamily="34" charset="0"/>
              <a:buNone/>
            </a:pPr>
            <a:r>
              <a:rPr lang="en-US" sz="1600" b="1" dirty="0" smtClean="0">
                <a:solidFill>
                  <a:srgbClr val="A6192E"/>
                </a:solidFill>
              </a:rPr>
              <a:t>9.8</a:t>
            </a:r>
            <a:r>
              <a:rPr lang="en-US" sz="1600" b="1" dirty="0" smtClean="0"/>
              <a:t> </a:t>
            </a:r>
            <a:r>
              <a:rPr lang="en-US" sz="1600" b="1" dirty="0" smtClean="0">
                <a:solidFill>
                  <a:srgbClr val="000000"/>
                </a:solidFill>
              </a:rPr>
              <a:t>Healthy </a:t>
            </a:r>
            <a:r>
              <a:rPr lang="en-US" sz="1600" b="1" dirty="0">
                <a:solidFill>
                  <a:srgbClr val="000000"/>
                </a:solidFill>
              </a:rPr>
              <a:t>lifestyle behaviors, diabetes self-management education and support, </a:t>
            </a:r>
            <a:r>
              <a:rPr lang="en-US" sz="1600" b="1" dirty="0" smtClean="0">
                <a:solidFill>
                  <a:srgbClr val="000000"/>
                </a:solidFill>
              </a:rPr>
              <a:t>avoidance </a:t>
            </a:r>
            <a:r>
              <a:rPr lang="en-US" sz="1600" b="1" dirty="0">
                <a:solidFill>
                  <a:srgbClr val="000000"/>
                </a:solidFill>
              </a:rPr>
              <a:t>of therapeutic inertia, and social determinants of health should be </a:t>
            </a:r>
            <a:r>
              <a:rPr lang="en-US" sz="1600" b="1" dirty="0" smtClean="0">
                <a:solidFill>
                  <a:srgbClr val="000000"/>
                </a:solidFill>
              </a:rPr>
              <a:t>considered </a:t>
            </a:r>
            <a:r>
              <a:rPr lang="en-US" sz="1600" b="1" dirty="0">
                <a:solidFill>
                  <a:srgbClr val="000000"/>
                </a:solidFill>
              </a:rPr>
              <a:t>in the glucose-lowering management of type 2 diabetes. </a:t>
            </a:r>
            <a:r>
              <a:rPr lang="en-US" sz="1600" b="1" dirty="0">
                <a:solidFill>
                  <a:srgbClr val="87161F"/>
                </a:solidFill>
              </a:rPr>
              <a:t>A</a:t>
            </a:r>
          </a:p>
          <a:p>
            <a:pPr defTabSz="914400">
              <a:spcBef>
                <a:spcPts val="1000"/>
              </a:spcBef>
              <a:buFont typeface="Arial" pitchFamily="34" charset="0"/>
              <a:buNone/>
            </a:pPr>
            <a:r>
              <a:rPr lang="en-US" sz="1600" b="1" dirty="0">
                <a:solidFill>
                  <a:srgbClr val="A6192E"/>
                </a:solidFill>
              </a:rPr>
              <a:t>9.9</a:t>
            </a:r>
            <a:r>
              <a:rPr lang="en-US" sz="1600" b="1" dirty="0"/>
              <a:t> </a:t>
            </a:r>
            <a:r>
              <a:rPr lang="en-US" sz="1600" b="1" dirty="0" smtClean="0">
                <a:solidFill>
                  <a:srgbClr val="000000"/>
                </a:solidFill>
              </a:rPr>
              <a:t>A </a:t>
            </a:r>
            <a:r>
              <a:rPr lang="en-US" sz="1600" b="1" dirty="0">
                <a:solidFill>
                  <a:srgbClr val="000000"/>
                </a:solidFill>
              </a:rPr>
              <a:t>person-centered shared decision-making approach should guide the choice </a:t>
            </a:r>
            <a:r>
              <a:rPr lang="en-US" sz="1600" b="1" dirty="0" smtClean="0">
                <a:solidFill>
                  <a:srgbClr val="000000"/>
                </a:solidFill>
              </a:rPr>
              <a:t>of </a:t>
            </a:r>
            <a:r>
              <a:rPr lang="en-US" sz="1600" b="1" dirty="0">
                <a:solidFill>
                  <a:srgbClr val="000000"/>
                </a:solidFill>
              </a:rPr>
              <a:t>pharmacologic agents for adults with type 2 diabetes. Consider the effects </a:t>
            </a:r>
            <a:r>
              <a:rPr lang="en-US" sz="1600" b="1" dirty="0" smtClean="0">
                <a:solidFill>
                  <a:srgbClr val="000000"/>
                </a:solidFill>
              </a:rPr>
              <a:t>on </a:t>
            </a:r>
            <a:r>
              <a:rPr lang="en-US" sz="1600" b="1" dirty="0">
                <a:solidFill>
                  <a:srgbClr val="000000"/>
                </a:solidFill>
              </a:rPr>
              <a:t>cardiovascular and renal </a:t>
            </a:r>
            <a:r>
              <a:rPr lang="en-US" sz="1600" b="1" dirty="0" err="1">
                <a:solidFill>
                  <a:srgbClr val="000000"/>
                </a:solidFill>
              </a:rPr>
              <a:t>comorbidities</a:t>
            </a:r>
            <a:r>
              <a:rPr lang="en-US" sz="1600" b="1" dirty="0">
                <a:solidFill>
                  <a:srgbClr val="000000"/>
                </a:solidFill>
              </a:rPr>
              <a:t>; effectiveness; hypoglycemia risk; </a:t>
            </a:r>
            <a:r>
              <a:rPr lang="en-US" sz="1600" b="1" dirty="0" smtClean="0">
                <a:solidFill>
                  <a:srgbClr val="000000"/>
                </a:solidFill>
              </a:rPr>
              <a:t>impact </a:t>
            </a:r>
            <a:r>
              <a:rPr lang="en-US" sz="1600" b="1" dirty="0">
                <a:solidFill>
                  <a:srgbClr val="000000"/>
                </a:solidFill>
              </a:rPr>
              <a:t>on weight, cost, and access; risk for adverse reactions and tolerability; </a:t>
            </a:r>
            <a:r>
              <a:rPr lang="en-US" sz="1600" b="1" dirty="0" smtClean="0">
                <a:solidFill>
                  <a:srgbClr val="000000"/>
                </a:solidFill>
              </a:rPr>
              <a:t>and </a:t>
            </a:r>
            <a:r>
              <a:rPr lang="en-US" sz="1600" b="1" dirty="0">
                <a:solidFill>
                  <a:srgbClr val="000000"/>
                </a:solidFill>
              </a:rPr>
              <a:t>individual preferences </a:t>
            </a:r>
            <a:r>
              <a:rPr lang="en-US" sz="1600" b="1" dirty="0" smtClean="0">
                <a:solidFill>
                  <a:srgbClr val="87161F"/>
                </a:solidFill>
              </a:rPr>
              <a:t>E</a:t>
            </a:r>
            <a:endParaRPr lang="en-US" sz="1600" b="1" dirty="0">
              <a:solidFill>
                <a:srgbClr val="87161F"/>
              </a:solidFill>
            </a:endParaRPr>
          </a:p>
          <a:p>
            <a:pPr defTabSz="914400">
              <a:spcBef>
                <a:spcPts val="1000"/>
              </a:spcBef>
              <a:buFont typeface="Arial" pitchFamily="34" charset="0"/>
              <a:buNone/>
            </a:pPr>
            <a:r>
              <a:rPr lang="en-US" sz="1600" b="1" dirty="0">
                <a:solidFill>
                  <a:srgbClr val="87161F"/>
                </a:solidFill>
              </a:rPr>
              <a:t>9.10 </a:t>
            </a:r>
            <a:r>
              <a:rPr lang="en-US" sz="1600" b="1" dirty="0" smtClean="0">
                <a:solidFill>
                  <a:srgbClr val="000000"/>
                </a:solidFill>
              </a:rPr>
              <a:t>The </a:t>
            </a:r>
            <a:r>
              <a:rPr lang="en-US" sz="1600" b="1" dirty="0">
                <a:solidFill>
                  <a:srgbClr val="000000"/>
                </a:solidFill>
              </a:rPr>
              <a:t>glucose-lowering treatment plan should consider approaches that support </a:t>
            </a:r>
            <a:r>
              <a:rPr lang="en-US" sz="1600" b="1" dirty="0" smtClean="0">
                <a:solidFill>
                  <a:srgbClr val="000000"/>
                </a:solidFill>
              </a:rPr>
              <a:t>weight </a:t>
            </a:r>
            <a:r>
              <a:rPr lang="en-US" sz="1600" b="1" dirty="0">
                <a:solidFill>
                  <a:srgbClr val="000000"/>
                </a:solidFill>
              </a:rPr>
              <a:t>management goals </a:t>
            </a:r>
            <a:r>
              <a:rPr lang="en-US" sz="1600" b="1" dirty="0" smtClean="0">
                <a:solidFill>
                  <a:srgbClr val="000000"/>
                </a:solidFill>
              </a:rPr>
              <a:t>for </a:t>
            </a:r>
            <a:r>
              <a:rPr lang="en-US" sz="1600" b="1" dirty="0">
                <a:solidFill>
                  <a:srgbClr val="000000"/>
                </a:solidFill>
              </a:rPr>
              <a:t>adults with type 2 </a:t>
            </a:r>
            <a:r>
              <a:rPr lang="en-US" sz="1600" b="1" dirty="0" smtClean="0">
                <a:solidFill>
                  <a:srgbClr val="000000"/>
                </a:solidFill>
              </a:rPr>
              <a:t>diabetes</a:t>
            </a:r>
            <a:r>
              <a:rPr lang="en-US" sz="1600" b="1" dirty="0">
                <a:solidFill>
                  <a:srgbClr val="000000"/>
                </a:solidFill>
              </a:rPr>
              <a:t>. </a:t>
            </a:r>
            <a:r>
              <a:rPr lang="en-US" sz="1600" b="1" dirty="0" smtClean="0">
                <a:solidFill>
                  <a:srgbClr val="87161F"/>
                </a:solidFill>
              </a:rPr>
              <a:t>A</a:t>
            </a:r>
          </a:p>
          <a:p>
            <a:pPr defTabSz="914400">
              <a:spcBef>
                <a:spcPts val="1000"/>
              </a:spcBef>
              <a:buFont typeface="Arial" pitchFamily="34" charset="0"/>
              <a:buNone/>
            </a:pPr>
            <a:r>
              <a:rPr lang="en-US" sz="1600" b="1" dirty="0" smtClean="0">
                <a:solidFill>
                  <a:srgbClr val="A6192E"/>
                </a:solidFill>
              </a:rPr>
              <a:t>9.11</a:t>
            </a:r>
            <a:r>
              <a:rPr lang="en-US" sz="1600" b="1" dirty="0" smtClean="0"/>
              <a:t> </a:t>
            </a:r>
            <a:r>
              <a:rPr lang="en-US" sz="1600" b="1" dirty="0" smtClean="0">
                <a:solidFill>
                  <a:srgbClr val="000000"/>
                </a:solidFill>
              </a:rPr>
              <a:t>For adults with type 2 diabetes, use pharmacological strategies that provide sufficient effectiveness to achieve and maintain the intended treatment goals. </a:t>
            </a:r>
            <a:r>
              <a:rPr lang="en-US" sz="1600" b="1" dirty="0" smtClean="0">
                <a:solidFill>
                  <a:srgbClr val="87161F"/>
                </a:solidFill>
              </a:rPr>
              <a:t>A</a:t>
            </a:r>
          </a:p>
          <a:p>
            <a:pPr defTabSz="914400">
              <a:spcBef>
                <a:spcPts val="1000"/>
              </a:spcBef>
              <a:buFont typeface="Arial" pitchFamily="34" charset="0"/>
              <a:buNone/>
            </a:pPr>
            <a:r>
              <a:rPr lang="en-US" sz="1600" b="1" dirty="0" smtClean="0">
                <a:solidFill>
                  <a:srgbClr val="A6192E"/>
                </a:solidFill>
              </a:rPr>
              <a:t>9.12</a:t>
            </a:r>
            <a:r>
              <a:rPr lang="en-US" sz="1600" b="1" dirty="0" smtClean="0"/>
              <a:t> </a:t>
            </a:r>
            <a:r>
              <a:rPr lang="en-US" sz="1600" b="1" dirty="0" smtClean="0">
                <a:solidFill>
                  <a:srgbClr val="000000"/>
                </a:solidFill>
              </a:rPr>
              <a:t>Treatment modification (intensification or </a:t>
            </a:r>
            <a:r>
              <a:rPr lang="en-US" sz="1600" b="1" dirty="0" err="1" smtClean="0">
                <a:solidFill>
                  <a:srgbClr val="000000"/>
                </a:solidFill>
              </a:rPr>
              <a:t>deintensification</a:t>
            </a:r>
            <a:r>
              <a:rPr lang="en-US" sz="1600" b="1" dirty="0" smtClean="0">
                <a:solidFill>
                  <a:srgbClr val="000000"/>
                </a:solidFill>
              </a:rPr>
              <a:t>) for adults not meeting individualized treatment goals should not be delayed. </a:t>
            </a:r>
            <a:r>
              <a:rPr lang="en-US" sz="1600" b="1" dirty="0" smtClean="0">
                <a:solidFill>
                  <a:srgbClr val="87161F"/>
                </a:solidFill>
              </a:rPr>
              <a:t>A</a:t>
            </a:r>
          </a:p>
          <a:p>
            <a:pPr defTabSz="914400">
              <a:spcBef>
                <a:spcPts val="1000"/>
              </a:spcBef>
              <a:buFont typeface="Arial" pitchFamily="34" charset="0"/>
              <a:buNone/>
            </a:pPr>
            <a:r>
              <a:rPr lang="en-US" sz="1600" b="1" dirty="0" smtClean="0">
                <a:solidFill>
                  <a:srgbClr val="87161F"/>
                </a:solidFill>
              </a:rPr>
              <a:t>9.13 </a:t>
            </a:r>
            <a:r>
              <a:rPr lang="en-US" sz="1600" b="1" dirty="0" smtClean="0">
                <a:solidFill>
                  <a:srgbClr val="000000"/>
                </a:solidFill>
              </a:rPr>
              <a:t>Medication plan and medication-taking behavior should be reevaluated at regular intervals (e.g., every 3–6 months) and adjusted as needed to incorporate specific factors that impact choice of treatment </a:t>
            </a:r>
            <a:r>
              <a:rPr lang="en-US" sz="1600" b="1" dirty="0" smtClean="0">
                <a:solidFill>
                  <a:srgbClr val="87161F"/>
                </a:solidFill>
              </a:rPr>
              <a:t>E</a:t>
            </a:r>
            <a:endParaRPr lang="en-US" sz="1600" b="1" dirty="0" smtClean="0">
              <a:solidFill>
                <a:srgbClr val="A6192E"/>
              </a:solidFill>
            </a:endParaRPr>
          </a:p>
          <a:p>
            <a:pPr defTabSz="914400">
              <a:spcBef>
                <a:spcPts val="1000"/>
              </a:spcBef>
              <a:buFont typeface="Arial" pitchFamily="34" charset="0"/>
              <a:buNone/>
            </a:pPr>
            <a:endParaRPr lang="en-US" sz="1600" b="1" dirty="0">
              <a:solidFill>
                <a:srgbClr val="A6192E"/>
              </a:solidFill>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2" name="Title 1"/>
          <p:cNvSpPr>
            <a:spLocks noGrp="1"/>
          </p:cNvSpPr>
          <p:nvPr>
            <p:ph type="title"/>
          </p:nvPr>
        </p:nvSpPr>
        <p:spPr bwMode="auto">
          <a:xfrm>
            <a:off x="677864" y="1054100"/>
            <a:ext cx="7773987" cy="861774"/>
          </a:xfrm>
          <a:noFill/>
          <a:ln>
            <a:miter lim="800000"/>
            <a:headEnd/>
            <a:tailEnd/>
          </a:ln>
        </p:spPr>
        <p:txBody>
          <a:bodyPr numCol="1" compatLnSpc="1">
            <a:prstTxWarp prst="textNoShape">
              <a:avLst/>
            </a:prstTxWarp>
          </a:bodyPr>
          <a:lstStyle/>
          <a:p>
            <a:r>
              <a:rPr lang="en-US" smtClean="0"/>
              <a:t>Pharmacologic Therapy for Adults With Type 2 Diabetes (continued)</a:t>
            </a:r>
            <a:endParaRPr lang="en-US" smtClean="0">
              <a:solidFill>
                <a:srgbClr val="A6192E"/>
              </a:solidFill>
            </a:endParaRPr>
          </a:p>
        </p:txBody>
      </p:sp>
      <p:sp>
        <p:nvSpPr>
          <p:cNvPr id="3" name="Text Placeholder 2">
            <a:extLst>
              <a:ext uri="{FF2B5EF4-FFF2-40B4-BE49-F238E27FC236}"/>
            </a:extLst>
          </p:cNvPr>
          <p:cNvSpPr>
            <a:spLocks noGrp="1"/>
          </p:cNvSpPr>
          <p:nvPr>
            <p:ph type="body" sz="quarter" idx="24"/>
          </p:nvPr>
        </p:nvSpPr>
        <p:spPr>
          <a:xfrm>
            <a:off x="136526" y="215901"/>
            <a:ext cx="7883525" cy="241300"/>
          </a:xfrm>
        </p:spPr>
        <p:txBody>
          <a:bodyPr/>
          <a:lstStyle/>
          <a:p>
            <a:pPr fontAlgn="auto">
              <a:spcAft>
                <a:spcPts val="0"/>
              </a:spcAft>
              <a:defRPr/>
            </a:pPr>
            <a:r>
              <a:rPr lang="en-US"/>
              <a:t>Pharmacologic Approaches to Glycemic Treatment</a:t>
            </a:r>
          </a:p>
        </p:txBody>
      </p:sp>
      <p:sp>
        <p:nvSpPr>
          <p:cNvPr id="266244" name="Text Placeholder 2"/>
          <p:cNvSpPr txBox="1">
            <a:spLocks/>
          </p:cNvSpPr>
          <p:nvPr/>
        </p:nvSpPr>
        <p:spPr bwMode="auto">
          <a:xfrm>
            <a:off x="692151" y="2087034"/>
            <a:ext cx="7929563" cy="2472472"/>
          </a:xfrm>
          <a:prstGeom prst="rect">
            <a:avLst/>
          </a:prstGeom>
          <a:noFill/>
          <a:ln w="9525">
            <a:noFill/>
            <a:miter lim="800000"/>
            <a:headEnd/>
            <a:tailEnd/>
          </a:ln>
        </p:spPr>
        <p:txBody>
          <a:bodyPr lIns="0" tIns="0" rIns="0" bIns="0">
            <a:spAutoFit/>
          </a:bodyPr>
          <a:lstStyle/>
          <a:p>
            <a:pPr defTabSz="914400">
              <a:spcBef>
                <a:spcPts val="1000"/>
              </a:spcBef>
              <a:buFont typeface="Arial" pitchFamily="34" charset="0"/>
              <a:buNone/>
            </a:pPr>
            <a:r>
              <a:rPr lang="en-US" sz="1600">
                <a:solidFill>
                  <a:srgbClr val="A6192E"/>
                </a:solidFill>
              </a:rPr>
              <a:t>9.14</a:t>
            </a:r>
            <a:r>
              <a:rPr lang="en-US" sz="1600"/>
              <a:t> 	</a:t>
            </a:r>
            <a:r>
              <a:rPr lang="en-US" sz="1600">
                <a:solidFill>
                  <a:srgbClr val="000000"/>
                </a:solidFill>
              </a:rPr>
              <a:t>Early combination therapy can be considered in adults with type 2 diabetes at 	treatment initiation to shorten time to attainment of individualized treatment 	goals. </a:t>
            </a:r>
            <a:r>
              <a:rPr lang="en-US" sz="1600" b="1">
                <a:solidFill>
                  <a:srgbClr val="87161F"/>
                </a:solidFill>
              </a:rPr>
              <a:t>A</a:t>
            </a:r>
          </a:p>
          <a:p>
            <a:pPr defTabSz="914400">
              <a:spcBef>
                <a:spcPts val="1000"/>
              </a:spcBef>
              <a:buFont typeface="Arial" pitchFamily="34" charset="0"/>
              <a:buNone/>
            </a:pPr>
            <a:r>
              <a:rPr lang="en-US" sz="1600">
                <a:solidFill>
                  <a:srgbClr val="A6192E"/>
                </a:solidFill>
              </a:rPr>
              <a:t>9.15</a:t>
            </a:r>
            <a:r>
              <a:rPr lang="en-US" sz="1600"/>
              <a:t>	</a:t>
            </a:r>
            <a:r>
              <a:rPr lang="en-US" sz="1600">
                <a:solidFill>
                  <a:srgbClr val="000000"/>
                </a:solidFill>
              </a:rPr>
              <a:t>In adults with type 2 diabetes without cardiovascular and/or kidney disease, 	pharmacologic agents should address both the individualized glycemic and 	weight goals (</a:t>
            </a:r>
            <a:r>
              <a:rPr lang="en-US" sz="1600" b="1">
                <a:solidFill>
                  <a:srgbClr val="000000"/>
                </a:solidFill>
              </a:rPr>
              <a:t>Fig. 9.3</a:t>
            </a:r>
            <a:r>
              <a:rPr lang="en-US" sz="1600">
                <a:solidFill>
                  <a:srgbClr val="000000"/>
                </a:solidFill>
              </a:rPr>
              <a:t>). </a:t>
            </a:r>
            <a:r>
              <a:rPr lang="en-US" sz="1600" b="1">
                <a:solidFill>
                  <a:srgbClr val="87161F"/>
                </a:solidFill>
              </a:rPr>
              <a:t>A</a:t>
            </a:r>
          </a:p>
          <a:p>
            <a:pPr defTabSz="914400">
              <a:spcBef>
                <a:spcPts val="1000"/>
              </a:spcBef>
              <a:buFont typeface="Arial" pitchFamily="34" charset="0"/>
              <a:buNone/>
            </a:pPr>
            <a:r>
              <a:rPr lang="en-US" sz="1600">
                <a:solidFill>
                  <a:srgbClr val="87161F"/>
                </a:solidFill>
              </a:rPr>
              <a:t>9.16 	</a:t>
            </a:r>
            <a:r>
              <a:rPr lang="en-US" sz="1600">
                <a:solidFill>
                  <a:srgbClr val="000000"/>
                </a:solidFill>
              </a:rPr>
              <a:t>In adults with type 2 diabetes without cardiovascular and/or kidney disease, 	pharmacologic agents should address both the individualized glycemic and 	weight goals (</a:t>
            </a:r>
            <a:r>
              <a:rPr lang="en-US" sz="1600" b="1">
                <a:solidFill>
                  <a:srgbClr val="000000"/>
                </a:solidFill>
              </a:rPr>
              <a:t>Fig. 9.3</a:t>
            </a:r>
            <a:r>
              <a:rPr lang="en-US" sz="1600">
                <a:solidFill>
                  <a:srgbClr val="000000"/>
                </a:solidFill>
              </a:rPr>
              <a:t>). </a:t>
            </a:r>
            <a:r>
              <a:rPr lang="en-US" sz="1600" b="1">
                <a:solidFill>
                  <a:srgbClr val="87161F"/>
                </a:solidFill>
              </a:rPr>
              <a:t>A</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0" name="Title 1"/>
          <p:cNvSpPr>
            <a:spLocks noGrp="1"/>
          </p:cNvSpPr>
          <p:nvPr>
            <p:ph type="title"/>
          </p:nvPr>
        </p:nvSpPr>
        <p:spPr bwMode="auto">
          <a:xfrm>
            <a:off x="533400" y="533400"/>
            <a:ext cx="7918451" cy="861774"/>
          </a:xfrm>
          <a:noFill/>
          <a:ln>
            <a:miter lim="800000"/>
            <a:headEnd/>
            <a:tailEnd/>
          </a:ln>
        </p:spPr>
        <p:txBody>
          <a:bodyPr numCol="1" compatLnSpc="1">
            <a:prstTxWarp prst="textNoShape">
              <a:avLst/>
            </a:prstTxWarp>
          </a:bodyPr>
          <a:lstStyle/>
          <a:p>
            <a:r>
              <a:rPr lang="en-US" dirty="0" smtClean="0"/>
              <a:t>Pharmacologic Therapy</a:t>
            </a:r>
            <a:br>
              <a:rPr lang="en-US" dirty="0" smtClean="0"/>
            </a:br>
            <a:r>
              <a:rPr lang="en-US" dirty="0" smtClean="0"/>
              <a:t>for Adults With Type 2 Diabetes </a:t>
            </a:r>
            <a:endParaRPr lang="en-US" dirty="0" smtClean="0">
              <a:solidFill>
                <a:srgbClr val="A6192E"/>
              </a:solidFill>
            </a:endParaRPr>
          </a:p>
        </p:txBody>
      </p:sp>
      <p:sp>
        <p:nvSpPr>
          <p:cNvPr id="3" name="Text Placeholder 2">
            <a:extLst>
              <a:ext uri="{FF2B5EF4-FFF2-40B4-BE49-F238E27FC236}"/>
            </a:extLst>
          </p:cNvPr>
          <p:cNvSpPr>
            <a:spLocks noGrp="1"/>
          </p:cNvSpPr>
          <p:nvPr>
            <p:ph type="body" sz="quarter" idx="24"/>
          </p:nvPr>
        </p:nvSpPr>
        <p:spPr>
          <a:xfrm>
            <a:off x="136526" y="215901"/>
            <a:ext cx="7883525" cy="241300"/>
          </a:xfrm>
        </p:spPr>
        <p:txBody>
          <a:bodyPr/>
          <a:lstStyle/>
          <a:p>
            <a:pPr fontAlgn="auto">
              <a:spcAft>
                <a:spcPts val="0"/>
              </a:spcAft>
              <a:defRPr/>
            </a:pPr>
            <a:r>
              <a:rPr lang="en-US"/>
              <a:t>Pharmacologic Approaches to Glycemic Treatment</a:t>
            </a:r>
          </a:p>
        </p:txBody>
      </p:sp>
      <p:sp>
        <p:nvSpPr>
          <p:cNvPr id="268292" name="Text Placeholder 2"/>
          <p:cNvSpPr txBox="1">
            <a:spLocks/>
          </p:cNvSpPr>
          <p:nvPr/>
        </p:nvSpPr>
        <p:spPr bwMode="auto">
          <a:xfrm>
            <a:off x="228600" y="1371600"/>
            <a:ext cx="8686800" cy="5170646"/>
          </a:xfrm>
          <a:prstGeom prst="rect">
            <a:avLst/>
          </a:prstGeom>
          <a:noFill/>
          <a:ln w="9525">
            <a:noFill/>
            <a:miter lim="800000"/>
            <a:headEnd/>
            <a:tailEnd/>
          </a:ln>
        </p:spPr>
        <p:txBody>
          <a:bodyPr wrap="square" lIns="0" tIns="0" rIns="0" bIns="0">
            <a:spAutoFit/>
          </a:bodyPr>
          <a:lstStyle/>
          <a:p>
            <a:pPr defTabSz="914400">
              <a:spcBef>
                <a:spcPts val="1000"/>
              </a:spcBef>
              <a:buFont typeface="Arial" pitchFamily="34" charset="0"/>
              <a:buNone/>
            </a:pPr>
            <a:endParaRPr lang="en-US" sz="1500" dirty="0" smtClean="0">
              <a:solidFill>
                <a:srgbClr val="87161F"/>
              </a:solidFill>
            </a:endParaRPr>
          </a:p>
          <a:p>
            <a:pPr defTabSz="914400">
              <a:spcBef>
                <a:spcPts val="1000"/>
              </a:spcBef>
              <a:buFont typeface="Arial" pitchFamily="34" charset="0"/>
              <a:buNone/>
            </a:pPr>
            <a:r>
              <a:rPr lang="en-US" sz="1500" b="1" dirty="0" smtClean="0">
                <a:solidFill>
                  <a:srgbClr val="87161F"/>
                </a:solidFill>
              </a:rPr>
              <a:t>9.19 </a:t>
            </a:r>
            <a:r>
              <a:rPr lang="en-US" sz="1500" b="1" dirty="0" smtClean="0"/>
              <a:t>In </a:t>
            </a:r>
            <a:r>
              <a:rPr lang="en-US" sz="1500" b="1" dirty="0"/>
              <a:t>adults with type 2 diabetes who have HF (with either reduced or preserved </a:t>
            </a:r>
            <a:r>
              <a:rPr lang="en-US" sz="1500" b="1" dirty="0" smtClean="0"/>
              <a:t>ejection </a:t>
            </a:r>
            <a:r>
              <a:rPr lang="en-US" sz="1500" b="1" dirty="0"/>
              <a:t>fraction), an SGLT2 inhibitor is recommended, for </a:t>
            </a:r>
            <a:r>
              <a:rPr lang="en-US" sz="1500" b="1" dirty="0" err="1"/>
              <a:t>glycemic</a:t>
            </a:r>
            <a:r>
              <a:rPr lang="en-US" sz="1500" b="1" dirty="0"/>
              <a:t> management </a:t>
            </a:r>
            <a:r>
              <a:rPr lang="en-US" sz="1500" b="1" dirty="0" smtClean="0"/>
              <a:t>and </a:t>
            </a:r>
            <a:r>
              <a:rPr lang="en-US" sz="1500" b="1" dirty="0"/>
              <a:t>prevention of HF hospitalizations </a:t>
            </a:r>
            <a:r>
              <a:rPr lang="en-US" sz="1500" b="1" dirty="0" smtClean="0">
                <a:solidFill>
                  <a:srgbClr val="87161F"/>
                </a:solidFill>
              </a:rPr>
              <a:t>A</a:t>
            </a:r>
            <a:endParaRPr lang="en-US" sz="1500" b="1" dirty="0"/>
          </a:p>
          <a:p>
            <a:pPr defTabSz="914400">
              <a:spcBef>
                <a:spcPts val="1000"/>
              </a:spcBef>
              <a:buFont typeface="Arial" pitchFamily="34" charset="0"/>
              <a:buNone/>
            </a:pPr>
            <a:r>
              <a:rPr lang="en-US" sz="1500" b="1" dirty="0" smtClean="0">
                <a:solidFill>
                  <a:srgbClr val="87161F"/>
                </a:solidFill>
              </a:rPr>
              <a:t>9.20</a:t>
            </a:r>
            <a:r>
              <a:rPr lang="en-US" sz="1500" b="1" dirty="0" smtClean="0">
                <a:solidFill>
                  <a:srgbClr val="000000"/>
                </a:solidFill>
              </a:rPr>
              <a:t>In </a:t>
            </a:r>
            <a:r>
              <a:rPr lang="en-US" sz="1500" b="1" dirty="0">
                <a:solidFill>
                  <a:srgbClr val="000000"/>
                </a:solidFill>
              </a:rPr>
              <a:t>adults with type 2 diabetes who have CKD (with confirmed estimated </a:t>
            </a:r>
            <a:r>
              <a:rPr lang="en-US" sz="1500" b="1" dirty="0" err="1">
                <a:solidFill>
                  <a:srgbClr val="000000"/>
                </a:solidFill>
              </a:rPr>
              <a:t>glomerular</a:t>
            </a:r>
            <a:r>
              <a:rPr lang="en-US" sz="1500" b="1" dirty="0">
                <a:solidFill>
                  <a:srgbClr val="000000"/>
                </a:solidFill>
              </a:rPr>
              <a:t> </a:t>
            </a:r>
            <a:r>
              <a:rPr lang="en-US" sz="1500" b="1" dirty="0" smtClean="0">
                <a:solidFill>
                  <a:srgbClr val="000000"/>
                </a:solidFill>
              </a:rPr>
              <a:t>filtration </a:t>
            </a:r>
            <a:r>
              <a:rPr lang="en-US" sz="1500" b="1" dirty="0">
                <a:solidFill>
                  <a:srgbClr val="000000"/>
                </a:solidFill>
              </a:rPr>
              <a:t>rate [</a:t>
            </a:r>
            <a:r>
              <a:rPr lang="en-US" sz="1500" b="1" dirty="0" err="1">
                <a:solidFill>
                  <a:srgbClr val="000000"/>
                </a:solidFill>
              </a:rPr>
              <a:t>eGFR</a:t>
            </a:r>
            <a:r>
              <a:rPr lang="en-US" sz="1500" b="1" dirty="0">
                <a:solidFill>
                  <a:srgbClr val="000000"/>
                </a:solidFill>
              </a:rPr>
              <a:t>] of 20–60 </a:t>
            </a:r>
            <a:r>
              <a:rPr lang="en-US" sz="1500" b="1" dirty="0" err="1">
                <a:solidFill>
                  <a:srgbClr val="000000"/>
                </a:solidFill>
              </a:rPr>
              <a:t>mL</a:t>
            </a:r>
            <a:r>
              <a:rPr lang="en-US" sz="1500" b="1" dirty="0">
                <a:solidFill>
                  <a:srgbClr val="000000"/>
                </a:solidFill>
              </a:rPr>
              <a:t>/min per 1.73 m</a:t>
            </a:r>
            <a:r>
              <a:rPr lang="en-US" sz="1500" b="1" baseline="30000" dirty="0">
                <a:solidFill>
                  <a:srgbClr val="000000"/>
                </a:solidFill>
              </a:rPr>
              <a:t>2</a:t>
            </a:r>
            <a:r>
              <a:rPr lang="en-US" sz="1500" b="1" dirty="0">
                <a:solidFill>
                  <a:srgbClr val="000000"/>
                </a:solidFill>
              </a:rPr>
              <a:t> and/or </a:t>
            </a:r>
            <a:r>
              <a:rPr lang="en-US" sz="1500" b="1" dirty="0" err="1">
                <a:solidFill>
                  <a:srgbClr val="000000"/>
                </a:solidFill>
              </a:rPr>
              <a:t>albuminuria</a:t>
            </a:r>
            <a:r>
              <a:rPr lang="en-US" sz="1500" b="1" dirty="0">
                <a:solidFill>
                  <a:srgbClr val="000000"/>
                </a:solidFill>
              </a:rPr>
              <a:t>), an </a:t>
            </a:r>
            <a:r>
              <a:rPr lang="en-US" sz="1500" b="1" dirty="0" smtClean="0">
                <a:solidFill>
                  <a:srgbClr val="000000"/>
                </a:solidFill>
              </a:rPr>
              <a:t>SGLT2I should </a:t>
            </a:r>
            <a:r>
              <a:rPr lang="en-US" sz="1500" b="1" dirty="0">
                <a:solidFill>
                  <a:srgbClr val="000000"/>
                </a:solidFill>
              </a:rPr>
              <a:t>be used for minimizing progression of CKD, reduction </a:t>
            </a:r>
            <a:r>
              <a:rPr lang="en-US" sz="1500" b="1" dirty="0" smtClean="0">
                <a:solidFill>
                  <a:srgbClr val="000000"/>
                </a:solidFill>
              </a:rPr>
              <a:t>in CV events</a:t>
            </a:r>
            <a:r>
              <a:rPr lang="en-US" sz="1500" b="1" dirty="0">
                <a:solidFill>
                  <a:srgbClr val="000000"/>
                </a:solidFill>
              </a:rPr>
              <a:t>, and reduction in hospitalizations for HF </a:t>
            </a:r>
            <a:r>
              <a:rPr lang="en-US" sz="1500" b="1" dirty="0" smtClean="0">
                <a:solidFill>
                  <a:srgbClr val="000000"/>
                </a:solidFill>
              </a:rPr>
              <a:t>(however</a:t>
            </a:r>
            <a:r>
              <a:rPr lang="en-US" sz="1500" b="1" dirty="0">
                <a:solidFill>
                  <a:srgbClr val="000000"/>
                </a:solidFill>
              </a:rPr>
              <a:t>, </a:t>
            </a:r>
            <a:r>
              <a:rPr lang="en-US" sz="1500" b="1" dirty="0" smtClean="0">
                <a:solidFill>
                  <a:srgbClr val="000000"/>
                </a:solidFill>
              </a:rPr>
              <a:t>the </a:t>
            </a:r>
            <a:r>
              <a:rPr lang="en-US" sz="1500" b="1" dirty="0" err="1">
                <a:solidFill>
                  <a:srgbClr val="000000"/>
                </a:solidFill>
              </a:rPr>
              <a:t>glycemic</a:t>
            </a:r>
            <a:r>
              <a:rPr lang="en-US" sz="1500" b="1" dirty="0">
                <a:solidFill>
                  <a:srgbClr val="000000"/>
                </a:solidFill>
              </a:rPr>
              <a:t> benefits of </a:t>
            </a:r>
            <a:r>
              <a:rPr lang="en-US" sz="1500" b="1" dirty="0" smtClean="0">
                <a:solidFill>
                  <a:srgbClr val="000000"/>
                </a:solidFill>
              </a:rPr>
              <a:t>SGLT2I are </a:t>
            </a:r>
            <a:r>
              <a:rPr lang="en-US" sz="1500" b="1" dirty="0">
                <a:solidFill>
                  <a:srgbClr val="000000"/>
                </a:solidFill>
              </a:rPr>
              <a:t>reduced at </a:t>
            </a:r>
            <a:r>
              <a:rPr lang="sv-SE" sz="1500" b="1" dirty="0">
                <a:solidFill>
                  <a:srgbClr val="000000"/>
                </a:solidFill>
              </a:rPr>
              <a:t>eGFR &lt;45 mL/min per </a:t>
            </a:r>
            <a:r>
              <a:rPr lang="sv-SE" sz="1500" b="1" dirty="0" smtClean="0">
                <a:solidFill>
                  <a:srgbClr val="000000"/>
                </a:solidFill>
              </a:rPr>
              <a:t>1.73 </a:t>
            </a:r>
            <a:r>
              <a:rPr lang="sv-SE" sz="1500" b="1" dirty="0">
                <a:solidFill>
                  <a:srgbClr val="000000"/>
                </a:solidFill>
              </a:rPr>
              <a:t>m</a:t>
            </a:r>
            <a:r>
              <a:rPr lang="en-US" sz="1500" b="1" baseline="30000" dirty="0" smtClean="0">
                <a:solidFill>
                  <a:srgbClr val="000000"/>
                </a:solidFill>
              </a:rPr>
              <a:t>2</a:t>
            </a:r>
            <a:r>
              <a:rPr lang="en-US" sz="1500" b="1" dirty="0" smtClean="0">
                <a:solidFill>
                  <a:srgbClr val="000000"/>
                </a:solidFill>
              </a:rPr>
              <a:t>. </a:t>
            </a:r>
            <a:r>
              <a:rPr lang="en-US" sz="1500" b="1" dirty="0" smtClean="0">
                <a:solidFill>
                  <a:srgbClr val="87161F"/>
                </a:solidFill>
              </a:rPr>
              <a:t>A</a:t>
            </a:r>
          </a:p>
          <a:p>
            <a:pPr defTabSz="914400">
              <a:spcBef>
                <a:spcPts val="1000"/>
              </a:spcBef>
              <a:buFont typeface="Arial" pitchFamily="34" charset="0"/>
              <a:buNone/>
            </a:pPr>
            <a:r>
              <a:rPr lang="en-US" sz="1500" b="1" dirty="0" smtClean="0">
                <a:solidFill>
                  <a:srgbClr val="87161F"/>
                </a:solidFill>
              </a:rPr>
              <a:t>9.17  </a:t>
            </a:r>
            <a:r>
              <a:rPr lang="en-US" sz="1500" b="1" dirty="0" smtClean="0">
                <a:solidFill>
                  <a:srgbClr val="000000"/>
                </a:solidFill>
              </a:rPr>
              <a:t>In adults with type 2 diabetes who have not achieved their individualized weight goals, additional weight management interventions (e.g., intensification of lifestyle modifications, structured weight management programs, pharmacologic agents, or  metabolic surgery, as appropriate) are recommended. </a:t>
            </a:r>
            <a:r>
              <a:rPr lang="en-US" sz="1500" b="1" dirty="0" smtClean="0">
                <a:solidFill>
                  <a:srgbClr val="87161F"/>
                </a:solidFill>
              </a:rPr>
              <a:t>A</a:t>
            </a:r>
          </a:p>
          <a:p>
            <a:pPr defTabSz="914400">
              <a:spcBef>
                <a:spcPts val="1000"/>
              </a:spcBef>
              <a:buFont typeface="Arial" pitchFamily="34" charset="0"/>
              <a:buNone/>
            </a:pPr>
            <a:r>
              <a:rPr lang="en-US" sz="1500" b="1" dirty="0" smtClean="0">
                <a:solidFill>
                  <a:srgbClr val="87161F"/>
                </a:solidFill>
              </a:rPr>
              <a:t>9.18 </a:t>
            </a:r>
            <a:r>
              <a:rPr lang="en-US" sz="1500" b="1" dirty="0" smtClean="0">
                <a:solidFill>
                  <a:srgbClr val="000000"/>
                </a:solidFill>
              </a:rPr>
              <a:t>In adults with type 2 diabetes and established or high risk of atherosclerotic CV disease, heart failure (HF), and/or chronic kidney disease (CKD), the treatment plan should include agent(s) that reduce CV and kidney disease risk (e.g., [SGLT2] and/or </a:t>
            </a:r>
            <a:r>
              <a:rPr lang="pt-BR" sz="1500" b="1" dirty="0" smtClean="0">
                <a:solidFill>
                  <a:srgbClr val="000000"/>
                </a:solidFill>
              </a:rPr>
              <a:t>[GLP-1 RA]) </a:t>
            </a:r>
            <a:r>
              <a:rPr lang="en-US" sz="1500" b="1" dirty="0" smtClean="0">
                <a:solidFill>
                  <a:srgbClr val="000000"/>
                </a:solidFill>
              </a:rPr>
              <a:t>for </a:t>
            </a:r>
            <a:r>
              <a:rPr lang="en-US" sz="1500" b="1" dirty="0" err="1" smtClean="0">
                <a:solidFill>
                  <a:srgbClr val="000000"/>
                </a:solidFill>
              </a:rPr>
              <a:t>glycemic</a:t>
            </a:r>
            <a:r>
              <a:rPr lang="en-US" sz="1500" b="1" dirty="0" smtClean="0">
                <a:solidFill>
                  <a:srgbClr val="000000"/>
                </a:solidFill>
              </a:rPr>
              <a:t> management and comprehensive cardiovascular risk reduction, independent of A1C and in consideration of person-specific factors </a:t>
            </a:r>
            <a:r>
              <a:rPr lang="en-US" sz="1500" b="1" dirty="0" smtClean="0">
                <a:solidFill>
                  <a:srgbClr val="87161F"/>
                </a:solidFill>
              </a:rPr>
              <a:t>A</a:t>
            </a:r>
          </a:p>
          <a:p>
            <a:pPr defTabSz="914400">
              <a:spcBef>
                <a:spcPts val="1000"/>
              </a:spcBef>
              <a:buFont typeface="Arial" pitchFamily="34" charset="0"/>
              <a:buNone/>
            </a:pPr>
            <a:endParaRPr lang="en-US" sz="1500" b="1" dirty="0">
              <a:solidFill>
                <a:srgbClr val="87161F"/>
              </a:solidFill>
            </a:endParaRPr>
          </a:p>
          <a:p>
            <a:pPr defTabSz="914400">
              <a:spcBef>
                <a:spcPts val="1000"/>
              </a:spcBef>
              <a:buFont typeface="Arial" pitchFamily="34" charset="0"/>
              <a:buNone/>
            </a:pPr>
            <a:endParaRPr lang="en-US" sz="1600" dirty="0">
              <a:solidFill>
                <a:srgbClr val="A6192E"/>
              </a:solidFill>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314" name="Title 1"/>
          <p:cNvSpPr>
            <a:spLocks noGrp="1"/>
          </p:cNvSpPr>
          <p:nvPr>
            <p:ph type="title"/>
          </p:nvPr>
        </p:nvSpPr>
        <p:spPr bwMode="auto">
          <a:xfrm>
            <a:off x="677864" y="457200"/>
            <a:ext cx="7773987" cy="914400"/>
          </a:xfrm>
          <a:noFill/>
          <a:ln>
            <a:miter lim="800000"/>
            <a:headEnd/>
            <a:tailEnd/>
          </a:ln>
        </p:spPr>
        <p:txBody>
          <a:bodyPr numCol="1" compatLnSpc="1">
            <a:prstTxWarp prst="textNoShape">
              <a:avLst/>
            </a:prstTxWarp>
          </a:bodyPr>
          <a:lstStyle/>
          <a:p>
            <a:r>
              <a:rPr lang="en-US" dirty="0" smtClean="0"/>
              <a:t>Pharmacologic Therapy </a:t>
            </a:r>
            <a:br>
              <a:rPr lang="en-US" dirty="0" smtClean="0"/>
            </a:br>
            <a:r>
              <a:rPr lang="en-US" dirty="0" smtClean="0"/>
              <a:t>for Adults With Type 2 Diabetes</a:t>
            </a:r>
            <a:endParaRPr lang="en-US" dirty="0" smtClean="0">
              <a:solidFill>
                <a:srgbClr val="A6192E"/>
              </a:solidFill>
            </a:endParaRPr>
          </a:p>
        </p:txBody>
      </p:sp>
      <p:sp>
        <p:nvSpPr>
          <p:cNvPr id="3" name="Text Placeholder 2">
            <a:extLst>
              <a:ext uri="{FF2B5EF4-FFF2-40B4-BE49-F238E27FC236}"/>
            </a:extLst>
          </p:cNvPr>
          <p:cNvSpPr>
            <a:spLocks noGrp="1"/>
          </p:cNvSpPr>
          <p:nvPr>
            <p:ph type="body" sz="quarter" idx="24"/>
          </p:nvPr>
        </p:nvSpPr>
        <p:spPr>
          <a:xfrm>
            <a:off x="136526" y="215901"/>
            <a:ext cx="7883525" cy="241300"/>
          </a:xfrm>
        </p:spPr>
        <p:txBody>
          <a:bodyPr/>
          <a:lstStyle/>
          <a:p>
            <a:pPr fontAlgn="auto">
              <a:spcAft>
                <a:spcPts val="0"/>
              </a:spcAft>
              <a:defRPr/>
            </a:pPr>
            <a:r>
              <a:rPr lang="en-US"/>
              <a:t>Pharmacologic Approaches to Glycemic Treatment</a:t>
            </a:r>
          </a:p>
        </p:txBody>
      </p:sp>
      <p:sp>
        <p:nvSpPr>
          <p:cNvPr id="269316" name="Text Placeholder 2"/>
          <p:cNvSpPr txBox="1">
            <a:spLocks/>
          </p:cNvSpPr>
          <p:nvPr/>
        </p:nvSpPr>
        <p:spPr bwMode="auto">
          <a:xfrm>
            <a:off x="228600" y="1447800"/>
            <a:ext cx="8686799" cy="5488682"/>
          </a:xfrm>
          <a:prstGeom prst="rect">
            <a:avLst/>
          </a:prstGeom>
          <a:noFill/>
          <a:ln w="9525">
            <a:noFill/>
            <a:miter lim="800000"/>
            <a:headEnd/>
            <a:tailEnd/>
          </a:ln>
        </p:spPr>
        <p:txBody>
          <a:bodyPr wrap="square" lIns="0" tIns="0" rIns="0" bIns="0">
            <a:spAutoFit/>
          </a:bodyPr>
          <a:lstStyle/>
          <a:p>
            <a:pPr defTabSz="914400">
              <a:spcBef>
                <a:spcPts val="1000"/>
              </a:spcBef>
              <a:buFont typeface="Arial" pitchFamily="34" charset="0"/>
              <a:buNone/>
            </a:pPr>
            <a:r>
              <a:rPr lang="en-US" sz="1500" b="1" dirty="0" smtClean="0">
                <a:solidFill>
                  <a:srgbClr val="87161F"/>
                </a:solidFill>
              </a:rPr>
              <a:t>9.21 </a:t>
            </a:r>
            <a:r>
              <a:rPr lang="en-US" sz="1500" b="1" dirty="0" smtClean="0">
                <a:solidFill>
                  <a:srgbClr val="000000"/>
                </a:solidFill>
              </a:rPr>
              <a:t>In </a:t>
            </a:r>
            <a:r>
              <a:rPr lang="en-US" sz="1500" b="1" dirty="0">
                <a:solidFill>
                  <a:srgbClr val="000000"/>
                </a:solidFill>
              </a:rPr>
              <a:t>adults with type 2 diabetes and advanced CKD (</a:t>
            </a:r>
            <a:r>
              <a:rPr lang="en-US" sz="1500" b="1" dirty="0" err="1">
                <a:solidFill>
                  <a:srgbClr val="000000"/>
                </a:solidFill>
              </a:rPr>
              <a:t>eGFR</a:t>
            </a:r>
            <a:r>
              <a:rPr lang="en-US" sz="1500" b="1" dirty="0">
                <a:solidFill>
                  <a:srgbClr val="000000"/>
                </a:solidFill>
              </a:rPr>
              <a:t> &lt;30 </a:t>
            </a:r>
            <a:r>
              <a:rPr lang="en-US" sz="1500" b="1" dirty="0" err="1">
                <a:solidFill>
                  <a:srgbClr val="000000"/>
                </a:solidFill>
              </a:rPr>
              <a:t>mL</a:t>
            </a:r>
            <a:r>
              <a:rPr lang="en-US" sz="1500" b="1" dirty="0">
                <a:solidFill>
                  <a:srgbClr val="000000"/>
                </a:solidFill>
              </a:rPr>
              <a:t>/min per 1.73 m</a:t>
            </a:r>
            <a:r>
              <a:rPr lang="en-US" sz="1500" b="1" baseline="30000" dirty="0">
                <a:solidFill>
                  <a:srgbClr val="000000"/>
                </a:solidFill>
              </a:rPr>
              <a:t>2</a:t>
            </a:r>
            <a:r>
              <a:rPr lang="en-US" sz="1500" b="1" dirty="0">
                <a:solidFill>
                  <a:srgbClr val="000000"/>
                </a:solidFill>
              </a:rPr>
              <a:t>), </a:t>
            </a:r>
            <a:r>
              <a:rPr lang="en-US" sz="1500" b="1" dirty="0" smtClean="0">
                <a:solidFill>
                  <a:srgbClr val="000000"/>
                </a:solidFill>
              </a:rPr>
              <a:t>a </a:t>
            </a:r>
            <a:r>
              <a:rPr lang="en-US" sz="1500" b="1" dirty="0">
                <a:solidFill>
                  <a:srgbClr val="000000"/>
                </a:solidFill>
              </a:rPr>
              <a:t>GLP-1 RA is preferred for </a:t>
            </a:r>
            <a:r>
              <a:rPr lang="en-US" sz="1500" b="1" dirty="0" err="1">
                <a:solidFill>
                  <a:srgbClr val="000000"/>
                </a:solidFill>
              </a:rPr>
              <a:t>glycemic</a:t>
            </a:r>
            <a:r>
              <a:rPr lang="en-US" sz="1500" b="1" dirty="0">
                <a:solidFill>
                  <a:srgbClr val="000000"/>
                </a:solidFill>
              </a:rPr>
              <a:t> management due to lower risk of </a:t>
            </a:r>
            <a:r>
              <a:rPr lang="en-US" sz="1500" b="1" dirty="0" smtClean="0">
                <a:solidFill>
                  <a:srgbClr val="000000"/>
                </a:solidFill>
              </a:rPr>
              <a:t>hypoglycemia </a:t>
            </a:r>
            <a:r>
              <a:rPr lang="en-US" sz="1500" b="1" dirty="0">
                <a:solidFill>
                  <a:srgbClr val="000000"/>
                </a:solidFill>
              </a:rPr>
              <a:t>and for cardiovascular event reduction. </a:t>
            </a:r>
            <a:r>
              <a:rPr lang="en-US" sz="1500" b="1" dirty="0">
                <a:solidFill>
                  <a:srgbClr val="87161F"/>
                </a:solidFill>
              </a:rPr>
              <a:t>B</a:t>
            </a:r>
          </a:p>
          <a:p>
            <a:pPr defTabSz="914400">
              <a:spcBef>
                <a:spcPts val="1000"/>
              </a:spcBef>
              <a:buFont typeface="Arial" pitchFamily="34" charset="0"/>
              <a:buNone/>
            </a:pPr>
            <a:r>
              <a:rPr lang="en-US" sz="1500" b="1" dirty="0" smtClean="0">
                <a:solidFill>
                  <a:srgbClr val="87161F"/>
                </a:solidFill>
              </a:rPr>
              <a:t>9.22 </a:t>
            </a:r>
            <a:r>
              <a:rPr lang="en-US" sz="1500" b="1" dirty="0" smtClean="0">
                <a:solidFill>
                  <a:srgbClr val="000000"/>
                </a:solidFill>
              </a:rPr>
              <a:t>In </a:t>
            </a:r>
            <a:r>
              <a:rPr lang="en-US" sz="1500" b="1" dirty="0">
                <a:solidFill>
                  <a:srgbClr val="000000"/>
                </a:solidFill>
              </a:rPr>
              <a:t>adults with type 2 diabetes, initiation of insulin should be considered regardless 	of background glucose-lowering therapy or disease stage if there is evidence of 	ongoing catabolism (e.g., unexpected weight loss), if symptoms of hyperglycemia </a:t>
            </a:r>
            <a:r>
              <a:rPr lang="en-US" sz="1500" b="1" dirty="0" smtClean="0">
                <a:solidFill>
                  <a:srgbClr val="000000"/>
                </a:solidFill>
              </a:rPr>
              <a:t>are </a:t>
            </a:r>
            <a:r>
              <a:rPr lang="en-US" sz="1500" b="1" dirty="0">
                <a:solidFill>
                  <a:srgbClr val="000000"/>
                </a:solidFill>
              </a:rPr>
              <a:t>present, or when A1C or blood glucose levels are very high (i.e., A1C &gt;10% 	[&gt;86 </a:t>
            </a:r>
            <a:r>
              <a:rPr lang="en-US" sz="1500" b="1" dirty="0" err="1">
                <a:solidFill>
                  <a:srgbClr val="000000"/>
                </a:solidFill>
              </a:rPr>
              <a:t>mmol</a:t>
            </a:r>
            <a:r>
              <a:rPr lang="en-US" sz="1500" b="1" dirty="0">
                <a:solidFill>
                  <a:srgbClr val="000000"/>
                </a:solidFill>
              </a:rPr>
              <a:t>/mol] or blood glucose ≥300 mg/</a:t>
            </a:r>
            <a:r>
              <a:rPr lang="en-US" sz="1500" b="1" dirty="0" err="1">
                <a:solidFill>
                  <a:srgbClr val="000000"/>
                </a:solidFill>
              </a:rPr>
              <a:t>dL</a:t>
            </a:r>
            <a:r>
              <a:rPr lang="en-US" sz="1500" b="1" dirty="0">
                <a:solidFill>
                  <a:srgbClr val="000000"/>
                </a:solidFill>
              </a:rPr>
              <a:t> [≥ 16.7 </a:t>
            </a:r>
            <a:r>
              <a:rPr lang="en-US" sz="1500" b="1" dirty="0" err="1">
                <a:solidFill>
                  <a:srgbClr val="000000"/>
                </a:solidFill>
              </a:rPr>
              <a:t>mmol</a:t>
            </a:r>
            <a:r>
              <a:rPr lang="en-US" sz="1500" b="1" dirty="0">
                <a:solidFill>
                  <a:srgbClr val="000000"/>
                </a:solidFill>
              </a:rPr>
              <a:t>/L]). </a:t>
            </a:r>
            <a:r>
              <a:rPr lang="en-US" sz="1500" b="1" dirty="0">
                <a:solidFill>
                  <a:srgbClr val="87161F"/>
                </a:solidFill>
              </a:rPr>
              <a:t>E</a:t>
            </a:r>
          </a:p>
          <a:p>
            <a:pPr defTabSz="914400">
              <a:spcBef>
                <a:spcPts val="1000"/>
              </a:spcBef>
              <a:buFont typeface="Arial" pitchFamily="34" charset="0"/>
              <a:buNone/>
            </a:pPr>
            <a:r>
              <a:rPr lang="en-US" sz="1500" b="1" dirty="0">
                <a:solidFill>
                  <a:srgbClr val="87161F"/>
                </a:solidFill>
              </a:rPr>
              <a:t>9.23 </a:t>
            </a:r>
            <a:r>
              <a:rPr lang="en-US" sz="1500" b="1" dirty="0" smtClean="0">
                <a:solidFill>
                  <a:srgbClr val="000000"/>
                </a:solidFill>
              </a:rPr>
              <a:t>In </a:t>
            </a:r>
            <a:r>
              <a:rPr lang="en-US" sz="1500" b="1" dirty="0">
                <a:solidFill>
                  <a:srgbClr val="000000"/>
                </a:solidFill>
              </a:rPr>
              <a:t>adults with type 2 diabetes, a GLP-1 RA, including a dual glucose-dependent </a:t>
            </a:r>
            <a:r>
              <a:rPr lang="en-US" sz="1500" b="1" dirty="0" err="1" smtClean="0">
                <a:solidFill>
                  <a:srgbClr val="000000"/>
                </a:solidFill>
              </a:rPr>
              <a:t>insulinotropic</a:t>
            </a:r>
            <a:r>
              <a:rPr lang="en-US" sz="1500" b="1" dirty="0" smtClean="0">
                <a:solidFill>
                  <a:srgbClr val="000000"/>
                </a:solidFill>
              </a:rPr>
              <a:t> </a:t>
            </a:r>
            <a:r>
              <a:rPr lang="en-US" sz="1500" b="1" dirty="0">
                <a:solidFill>
                  <a:srgbClr val="000000"/>
                </a:solidFill>
              </a:rPr>
              <a:t>polypeptide (GIP) and GLP-1 RA, is preferred to insulin </a:t>
            </a:r>
            <a:r>
              <a:rPr lang="en-US" sz="1500" b="1" dirty="0" smtClean="0">
                <a:solidFill>
                  <a:srgbClr val="87161F"/>
                </a:solidFill>
              </a:rPr>
              <a:t>A</a:t>
            </a:r>
          </a:p>
          <a:p>
            <a:pPr defTabSz="914400">
              <a:spcBef>
                <a:spcPts val="1000"/>
              </a:spcBef>
              <a:buFont typeface="Arial" pitchFamily="34" charset="0"/>
              <a:buNone/>
            </a:pPr>
            <a:r>
              <a:rPr lang="en-US" sz="1500" b="1" dirty="0" smtClean="0">
                <a:solidFill>
                  <a:srgbClr val="87161F"/>
                </a:solidFill>
              </a:rPr>
              <a:t>9.27 </a:t>
            </a:r>
            <a:r>
              <a:rPr lang="en-US" sz="1500" b="1" dirty="0" smtClean="0">
                <a:solidFill>
                  <a:srgbClr val="000000"/>
                </a:solidFill>
              </a:rPr>
              <a:t>Monitor for signs of </a:t>
            </a:r>
            <a:r>
              <a:rPr lang="en-US" sz="1500" b="1" dirty="0" err="1" smtClean="0">
                <a:solidFill>
                  <a:srgbClr val="000000"/>
                </a:solidFill>
              </a:rPr>
              <a:t>overbasalization</a:t>
            </a:r>
            <a:r>
              <a:rPr lang="en-US" sz="1500" b="1" dirty="0" smtClean="0">
                <a:solidFill>
                  <a:srgbClr val="000000"/>
                </a:solidFill>
              </a:rPr>
              <a:t> during insulin therapy, such as basal dose exceeding 0.5 units/kg/day, significant bedtime-to-morning or postprandial-to-</a:t>
            </a:r>
            <a:r>
              <a:rPr lang="en-US" sz="1500" b="1" dirty="0" err="1" smtClean="0">
                <a:solidFill>
                  <a:srgbClr val="000000"/>
                </a:solidFill>
              </a:rPr>
              <a:t>preprandial</a:t>
            </a:r>
            <a:r>
              <a:rPr lang="en-US" sz="1500" b="1" dirty="0" smtClean="0">
                <a:solidFill>
                  <a:srgbClr val="000000"/>
                </a:solidFill>
              </a:rPr>
              <a:t> glucose differential, occurrences of hypoglycemia (aware or unaware), and high </a:t>
            </a:r>
            <a:r>
              <a:rPr lang="en-US" sz="1500" b="1" dirty="0" err="1" smtClean="0">
                <a:solidFill>
                  <a:srgbClr val="000000"/>
                </a:solidFill>
              </a:rPr>
              <a:t>glycemic</a:t>
            </a:r>
            <a:r>
              <a:rPr lang="en-US" sz="1500" b="1" dirty="0" smtClean="0">
                <a:solidFill>
                  <a:srgbClr val="000000"/>
                </a:solidFill>
              </a:rPr>
              <a:t> variability. When </a:t>
            </a:r>
            <a:r>
              <a:rPr lang="en-US" sz="1500" b="1" dirty="0" err="1" smtClean="0">
                <a:solidFill>
                  <a:srgbClr val="000000"/>
                </a:solidFill>
              </a:rPr>
              <a:t>overbasalization</a:t>
            </a:r>
            <a:r>
              <a:rPr lang="en-US" sz="1500" b="1" dirty="0" smtClean="0">
                <a:solidFill>
                  <a:srgbClr val="000000"/>
                </a:solidFill>
              </a:rPr>
              <a:t> is suspected, a thorough reevaluation should occur promptly to further tailor therapy to the individual’s needs. </a:t>
            </a:r>
            <a:r>
              <a:rPr lang="en-US" sz="1500" b="1" dirty="0" smtClean="0">
                <a:solidFill>
                  <a:srgbClr val="87161F"/>
                </a:solidFill>
              </a:rPr>
              <a:t>E</a:t>
            </a:r>
          </a:p>
          <a:p>
            <a:pPr defTabSz="914400">
              <a:spcBef>
                <a:spcPts val="1000"/>
              </a:spcBef>
              <a:buFont typeface="Arial" pitchFamily="34" charset="0"/>
              <a:buNone/>
            </a:pPr>
            <a:r>
              <a:rPr lang="en-US" sz="1500" b="1" dirty="0" smtClean="0">
                <a:solidFill>
                  <a:srgbClr val="87161F"/>
                </a:solidFill>
              </a:rPr>
              <a:t>9.28 </a:t>
            </a:r>
            <a:r>
              <a:rPr lang="en-US" sz="1500" b="1" dirty="0" smtClean="0">
                <a:solidFill>
                  <a:srgbClr val="000000"/>
                </a:solidFill>
              </a:rPr>
              <a:t>Routinely assess all people with diabetes for financial obstacles that could impede their diabetes management. Clinicians, members of the diabetes care team, and social services professionals should work collaboratively, as appropriate and feasible, to support these individuals by implementing strategies to reduce costs, thereby improving their access to evidence-based care. </a:t>
            </a:r>
            <a:r>
              <a:rPr lang="en-US" sz="1500" b="1" dirty="0" smtClean="0">
                <a:solidFill>
                  <a:srgbClr val="87161F"/>
                </a:solidFill>
              </a:rPr>
              <a:t>E</a:t>
            </a:r>
          </a:p>
          <a:p>
            <a:pPr defTabSz="914400">
              <a:spcBef>
                <a:spcPts val="1000"/>
              </a:spcBef>
              <a:buFont typeface="Arial" pitchFamily="34" charset="0"/>
              <a:buNone/>
            </a:pPr>
            <a:endParaRPr lang="en-US" sz="1500" b="1" dirty="0">
              <a:solidFill>
                <a:srgbClr val="A6192E"/>
              </a:solidFill>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362" name="Title 1"/>
          <p:cNvSpPr>
            <a:spLocks noGrp="1"/>
          </p:cNvSpPr>
          <p:nvPr>
            <p:ph type="title"/>
          </p:nvPr>
        </p:nvSpPr>
        <p:spPr bwMode="auto">
          <a:xfrm>
            <a:off x="677864" y="457200"/>
            <a:ext cx="7773987" cy="838200"/>
          </a:xfrm>
          <a:noFill/>
          <a:ln>
            <a:miter lim="800000"/>
            <a:headEnd/>
            <a:tailEnd/>
          </a:ln>
        </p:spPr>
        <p:txBody>
          <a:bodyPr numCol="1" compatLnSpc="1">
            <a:prstTxWarp prst="textNoShape">
              <a:avLst/>
            </a:prstTxWarp>
          </a:bodyPr>
          <a:lstStyle/>
          <a:p>
            <a:r>
              <a:rPr lang="en-US" dirty="0" smtClean="0"/>
              <a:t>Pharmacologic Therapy </a:t>
            </a:r>
            <a:br>
              <a:rPr lang="en-US" dirty="0" smtClean="0"/>
            </a:br>
            <a:r>
              <a:rPr lang="en-US" dirty="0" smtClean="0"/>
              <a:t>for Adults With Type 2 Diabetes </a:t>
            </a:r>
            <a:endParaRPr lang="en-US" dirty="0" smtClean="0">
              <a:solidFill>
                <a:srgbClr val="A6192E"/>
              </a:solidFill>
            </a:endParaRPr>
          </a:p>
        </p:txBody>
      </p:sp>
      <p:sp>
        <p:nvSpPr>
          <p:cNvPr id="3" name="Text Placeholder 2">
            <a:extLst>
              <a:ext uri="{FF2B5EF4-FFF2-40B4-BE49-F238E27FC236}"/>
            </a:extLst>
          </p:cNvPr>
          <p:cNvSpPr>
            <a:spLocks noGrp="1"/>
          </p:cNvSpPr>
          <p:nvPr>
            <p:ph type="body" sz="quarter" idx="24"/>
          </p:nvPr>
        </p:nvSpPr>
        <p:spPr>
          <a:xfrm>
            <a:off x="136526" y="215901"/>
            <a:ext cx="7883525" cy="241300"/>
          </a:xfrm>
        </p:spPr>
        <p:txBody>
          <a:bodyPr/>
          <a:lstStyle/>
          <a:p>
            <a:pPr fontAlgn="auto">
              <a:spcAft>
                <a:spcPts val="0"/>
              </a:spcAft>
              <a:defRPr/>
            </a:pPr>
            <a:r>
              <a:rPr lang="en-US"/>
              <a:t>Pharmacologic Approaches to Glycemic Treatment</a:t>
            </a:r>
          </a:p>
        </p:txBody>
      </p:sp>
      <p:sp>
        <p:nvSpPr>
          <p:cNvPr id="271364" name="Text Placeholder 2"/>
          <p:cNvSpPr txBox="1">
            <a:spLocks/>
          </p:cNvSpPr>
          <p:nvPr/>
        </p:nvSpPr>
        <p:spPr bwMode="auto">
          <a:xfrm>
            <a:off x="304800" y="1447800"/>
            <a:ext cx="8610599" cy="4693593"/>
          </a:xfrm>
          <a:prstGeom prst="rect">
            <a:avLst/>
          </a:prstGeom>
          <a:noFill/>
          <a:ln w="9525">
            <a:noFill/>
            <a:miter lim="800000"/>
            <a:headEnd/>
            <a:tailEnd/>
          </a:ln>
        </p:spPr>
        <p:txBody>
          <a:bodyPr wrap="square" lIns="0" tIns="0" rIns="0" bIns="0">
            <a:spAutoFit/>
          </a:bodyPr>
          <a:lstStyle/>
          <a:p>
            <a:pPr defTabSz="914400">
              <a:spcBef>
                <a:spcPts val="1000"/>
              </a:spcBef>
              <a:buFont typeface="Arial" pitchFamily="34" charset="0"/>
              <a:buNone/>
            </a:pPr>
            <a:endParaRPr lang="en-US" sz="1500" b="1" dirty="0" smtClean="0">
              <a:solidFill>
                <a:srgbClr val="87161F"/>
              </a:solidFill>
            </a:endParaRPr>
          </a:p>
          <a:p>
            <a:pPr defTabSz="914400">
              <a:spcBef>
                <a:spcPts val="1000"/>
              </a:spcBef>
              <a:buFont typeface="Arial" pitchFamily="34" charset="0"/>
              <a:buNone/>
            </a:pPr>
            <a:r>
              <a:rPr lang="en-US" sz="1500" b="1" dirty="0" smtClean="0">
                <a:solidFill>
                  <a:srgbClr val="87161F"/>
                </a:solidFill>
              </a:rPr>
              <a:t>9.24 </a:t>
            </a:r>
            <a:r>
              <a:rPr lang="en-US" sz="1500" b="1" dirty="0" smtClean="0">
                <a:solidFill>
                  <a:srgbClr val="000000"/>
                </a:solidFill>
              </a:rPr>
              <a:t>If insulin is used, combination therapy with a GLP-1 RA, including a dual GIP and GLP-1 RA, is recommended for greater </a:t>
            </a:r>
            <a:r>
              <a:rPr lang="en-US" sz="1500" b="1" dirty="0" err="1" smtClean="0">
                <a:solidFill>
                  <a:srgbClr val="000000"/>
                </a:solidFill>
              </a:rPr>
              <a:t>glycemic</a:t>
            </a:r>
            <a:r>
              <a:rPr lang="en-US" sz="1500" b="1" dirty="0" smtClean="0">
                <a:solidFill>
                  <a:srgbClr val="000000"/>
                </a:solidFill>
              </a:rPr>
              <a:t> effectiveness as well as beneficial effects on weight and hypoglycemia risk for adults with type 2 diabetes. Insulin dosing should be reassessed upon addition or dose escalation of a GLP-1 RA or dual GIP and GLP-1 RA. </a:t>
            </a:r>
            <a:r>
              <a:rPr lang="en-US" sz="1500" b="1" dirty="0" smtClean="0">
                <a:solidFill>
                  <a:srgbClr val="87161F"/>
                </a:solidFill>
              </a:rPr>
              <a:t>A</a:t>
            </a:r>
          </a:p>
          <a:p>
            <a:pPr defTabSz="914400">
              <a:spcBef>
                <a:spcPts val="1000"/>
              </a:spcBef>
              <a:buFont typeface="Arial" pitchFamily="34" charset="0"/>
              <a:buNone/>
            </a:pPr>
            <a:r>
              <a:rPr lang="en-US" sz="1500" b="1" dirty="0" smtClean="0">
                <a:solidFill>
                  <a:srgbClr val="87161F"/>
                </a:solidFill>
              </a:rPr>
              <a:t>9.25 </a:t>
            </a:r>
            <a:r>
              <a:rPr lang="en-US" sz="1500" b="1" dirty="0" smtClean="0">
                <a:solidFill>
                  <a:srgbClr val="000000"/>
                </a:solidFill>
              </a:rPr>
              <a:t>In adults with type 2 diabetes, glucose-lowering agents may be continued upon initiation of insulin therapy (unless contraindicated or not tolerated) for ongoing </a:t>
            </a:r>
            <a:r>
              <a:rPr lang="en-US" sz="1500" b="1" dirty="0" err="1" smtClean="0">
                <a:solidFill>
                  <a:srgbClr val="000000"/>
                </a:solidFill>
              </a:rPr>
              <a:t>glycemic</a:t>
            </a:r>
            <a:r>
              <a:rPr lang="en-US" sz="1500" b="1" dirty="0" smtClean="0">
                <a:solidFill>
                  <a:srgbClr val="000000"/>
                </a:solidFill>
              </a:rPr>
              <a:t> and metabolic benefits (i.e., weight, </a:t>
            </a:r>
            <a:r>
              <a:rPr lang="en-US" sz="1500" b="1" dirty="0" err="1" smtClean="0">
                <a:solidFill>
                  <a:srgbClr val="000000"/>
                </a:solidFill>
              </a:rPr>
              <a:t>cardiometabolic</a:t>
            </a:r>
            <a:r>
              <a:rPr lang="en-US" sz="1500" b="1" dirty="0" smtClean="0">
                <a:solidFill>
                  <a:srgbClr val="000000"/>
                </a:solidFill>
              </a:rPr>
              <a:t>, or kidney benefits). 	</a:t>
            </a:r>
            <a:r>
              <a:rPr lang="en-US" sz="1500" b="1" dirty="0" smtClean="0">
                <a:solidFill>
                  <a:srgbClr val="87161F"/>
                </a:solidFill>
              </a:rPr>
              <a:t>A</a:t>
            </a:r>
          </a:p>
          <a:p>
            <a:pPr defTabSz="914400">
              <a:spcBef>
                <a:spcPts val="1000"/>
              </a:spcBef>
              <a:buFont typeface="Arial" pitchFamily="34" charset="0"/>
              <a:buNone/>
            </a:pPr>
            <a:r>
              <a:rPr lang="en-US" sz="1500" b="1" dirty="0" smtClean="0">
                <a:solidFill>
                  <a:srgbClr val="87161F"/>
                </a:solidFill>
              </a:rPr>
              <a:t>9.26 </a:t>
            </a:r>
            <a:r>
              <a:rPr lang="en-US" sz="1500" b="1" dirty="0" smtClean="0"/>
              <a:t>To minimize the risk of hypoglycemia and treatment burden when </a:t>
            </a:r>
            <a:r>
              <a:rPr lang="en-US" sz="1500" b="1" dirty="0" smtClean="0">
                <a:solidFill>
                  <a:srgbClr val="000000"/>
                </a:solidFill>
              </a:rPr>
              <a:t>starting insulin therapy in adults with type 2 diabetes, reassess the need for and/or dose of glucose-lowering agents with higher hypoglycemia risk (i.e., </a:t>
            </a:r>
            <a:r>
              <a:rPr lang="en-US" sz="1500" b="1" dirty="0" err="1" smtClean="0">
                <a:solidFill>
                  <a:srgbClr val="000000"/>
                </a:solidFill>
              </a:rPr>
              <a:t>sulfonylureas</a:t>
            </a:r>
            <a:r>
              <a:rPr lang="en-US" sz="1500" b="1" dirty="0" smtClean="0">
                <a:solidFill>
                  <a:srgbClr val="000000"/>
                </a:solidFill>
              </a:rPr>
              <a:t> and </a:t>
            </a:r>
            <a:r>
              <a:rPr lang="en-US" sz="1500" b="1" dirty="0" err="1" smtClean="0">
                <a:solidFill>
                  <a:srgbClr val="000000"/>
                </a:solidFill>
              </a:rPr>
              <a:t>meglitinides</a:t>
            </a:r>
            <a:r>
              <a:rPr lang="en-US" sz="1500" b="1" dirty="0" smtClean="0">
                <a:solidFill>
                  <a:srgbClr val="000000"/>
                </a:solidFill>
              </a:rPr>
              <a:t>). </a:t>
            </a:r>
            <a:r>
              <a:rPr lang="en-US" sz="1500" b="1" dirty="0" smtClean="0">
                <a:solidFill>
                  <a:srgbClr val="87161F"/>
                </a:solidFill>
              </a:rPr>
              <a:t>A</a:t>
            </a:r>
          </a:p>
          <a:p>
            <a:pPr>
              <a:spcBef>
                <a:spcPts val="1000"/>
              </a:spcBef>
            </a:pPr>
            <a:r>
              <a:rPr lang="en-US" sz="1500" b="1" dirty="0" smtClean="0">
                <a:solidFill>
                  <a:srgbClr val="87161F"/>
                </a:solidFill>
              </a:rPr>
              <a:t>9.29 </a:t>
            </a:r>
            <a:r>
              <a:rPr lang="en-US" sz="1500" b="1" dirty="0" smtClean="0">
                <a:solidFill>
                  <a:srgbClr val="000000"/>
                </a:solidFill>
              </a:rPr>
              <a:t>In adults with diabetes and cost-related barriers, consider use of lower-cost medications for </a:t>
            </a:r>
            <a:r>
              <a:rPr lang="en-US" sz="1500" b="1" dirty="0" err="1" smtClean="0">
                <a:solidFill>
                  <a:srgbClr val="000000"/>
                </a:solidFill>
              </a:rPr>
              <a:t>glycemic</a:t>
            </a:r>
            <a:r>
              <a:rPr lang="en-US" sz="1500" b="1" dirty="0" smtClean="0">
                <a:solidFill>
                  <a:srgbClr val="000000"/>
                </a:solidFill>
              </a:rPr>
              <a:t> management (i.e., </a:t>
            </a:r>
            <a:r>
              <a:rPr lang="en-US" sz="1500" b="1" dirty="0" err="1" smtClean="0">
                <a:solidFill>
                  <a:srgbClr val="000000"/>
                </a:solidFill>
              </a:rPr>
              <a:t>metformin</a:t>
            </a:r>
            <a:r>
              <a:rPr lang="en-US" sz="1500" b="1" dirty="0" smtClean="0">
                <a:solidFill>
                  <a:srgbClr val="000000"/>
                </a:solidFill>
              </a:rPr>
              <a:t>, </a:t>
            </a:r>
            <a:r>
              <a:rPr lang="en-US" sz="1500" b="1" dirty="0" err="1" smtClean="0">
                <a:solidFill>
                  <a:srgbClr val="000000"/>
                </a:solidFill>
              </a:rPr>
              <a:t>sulfonylureas</a:t>
            </a:r>
            <a:r>
              <a:rPr lang="en-US" sz="1500" b="1" dirty="0" smtClean="0">
                <a:solidFill>
                  <a:srgbClr val="000000"/>
                </a:solidFill>
              </a:rPr>
              <a:t>, </a:t>
            </a:r>
            <a:r>
              <a:rPr lang="en-US" sz="1500" b="1" dirty="0" err="1" smtClean="0">
                <a:solidFill>
                  <a:srgbClr val="000000"/>
                </a:solidFill>
              </a:rPr>
              <a:t>thiazolidinediones</a:t>
            </a:r>
            <a:r>
              <a:rPr lang="en-US" sz="1500" b="1" dirty="0" smtClean="0">
                <a:solidFill>
                  <a:srgbClr val="000000"/>
                </a:solidFill>
              </a:rPr>
              <a:t>, and human insulin) within the context of their risks for hypoglycemia, weight gain, cardiovascular and kidney events, and other adverse effects. </a:t>
            </a:r>
            <a:r>
              <a:rPr lang="en-US" sz="1500" b="1" dirty="0" smtClean="0">
                <a:solidFill>
                  <a:srgbClr val="87161F"/>
                </a:solidFill>
              </a:rPr>
              <a:t>E</a:t>
            </a:r>
            <a:endParaRPr lang="en-US" sz="1500" b="1" dirty="0" smtClean="0">
              <a:solidFill>
                <a:srgbClr val="A6192E"/>
              </a:solidFill>
            </a:endParaRPr>
          </a:p>
          <a:p>
            <a:pPr defTabSz="914400">
              <a:spcBef>
                <a:spcPts val="1000"/>
              </a:spcBef>
              <a:buFont typeface="Arial" pitchFamily="34" charset="0"/>
              <a:buNone/>
            </a:pPr>
            <a:endParaRPr lang="en-US" sz="1500" b="1" dirty="0" smtClean="0">
              <a:solidFill>
                <a:srgbClr val="A6192E"/>
              </a:solidFill>
            </a:endParaRPr>
          </a:p>
          <a:p>
            <a:pPr defTabSz="914400">
              <a:spcBef>
                <a:spcPts val="1000"/>
              </a:spcBef>
              <a:buFont typeface="Arial" pitchFamily="34" charset="0"/>
              <a:buNone/>
            </a:pPr>
            <a:endParaRPr lang="en-US" sz="1500" b="1" dirty="0">
              <a:solidFill>
                <a:srgbClr val="87161F"/>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b="1" dirty="0" smtClean="0"/>
              <a:t>Diabetes around the world in 2021 </a:t>
            </a:r>
            <a:br>
              <a:rPr lang="en-US" sz="2800" b="1" dirty="0" smtClean="0"/>
            </a:br>
            <a:endParaRPr lang="en-US" sz="2800" dirty="0"/>
          </a:p>
        </p:txBody>
      </p:sp>
      <p:sp>
        <p:nvSpPr>
          <p:cNvPr id="3" name="Content Placeholder 2"/>
          <p:cNvSpPr>
            <a:spLocks noGrp="1"/>
          </p:cNvSpPr>
          <p:nvPr>
            <p:ph idx="1"/>
          </p:nvPr>
        </p:nvSpPr>
        <p:spPr/>
        <p:txBody>
          <a:bodyPr/>
          <a:lstStyle/>
          <a:p>
            <a:r>
              <a:rPr lang="en-US" sz="2000" b="1" dirty="0" smtClean="0"/>
              <a:t>537 million</a:t>
            </a:r>
          </a:p>
          <a:p>
            <a:r>
              <a:rPr lang="en-US" sz="2000" dirty="0" smtClean="0"/>
              <a:t>Approximately </a:t>
            </a:r>
            <a:r>
              <a:rPr lang="en-US" sz="2000" b="1" dirty="0" smtClean="0"/>
              <a:t>537 million adults</a:t>
            </a:r>
            <a:r>
              <a:rPr lang="en-US" sz="2000" dirty="0" smtClean="0"/>
              <a:t> (20-79 years) are living with diabetes.</a:t>
            </a:r>
          </a:p>
          <a:p>
            <a:endParaRPr lang="sr-Latn-RS" sz="2000" b="1" dirty="0" smtClean="0"/>
          </a:p>
          <a:p>
            <a:r>
              <a:rPr lang="en-US" sz="2000" b="1" dirty="0" smtClean="0"/>
              <a:t>643 million by 2030</a:t>
            </a:r>
          </a:p>
          <a:p>
            <a:r>
              <a:rPr lang="en-US" sz="2000" dirty="0" smtClean="0"/>
              <a:t>The total number of people living with diabetes is projected to rise to </a:t>
            </a:r>
            <a:r>
              <a:rPr lang="en-US" sz="2000" b="1" dirty="0" smtClean="0"/>
              <a:t>643 million by 2030</a:t>
            </a:r>
            <a:r>
              <a:rPr lang="en-US" sz="2000" dirty="0" smtClean="0"/>
              <a:t> and </a:t>
            </a:r>
            <a:r>
              <a:rPr lang="en-US" sz="2000" b="1" dirty="0" smtClean="0"/>
              <a:t>783 million by 2045</a:t>
            </a:r>
            <a:r>
              <a:rPr lang="en-US" sz="2000" dirty="0" smtClean="0"/>
              <a:t>.</a:t>
            </a:r>
          </a:p>
          <a:p>
            <a:endParaRPr lang="sr-Latn-RS" sz="2000" b="1" dirty="0" smtClean="0"/>
          </a:p>
          <a:p>
            <a:r>
              <a:rPr lang="en-US" sz="2000" b="1" dirty="0" smtClean="0"/>
              <a:t>3 in 4</a:t>
            </a:r>
          </a:p>
          <a:p>
            <a:r>
              <a:rPr lang="en-US" sz="2000" dirty="0" smtClean="0"/>
              <a:t>3 in 4 adults with diabetes </a:t>
            </a:r>
            <a:r>
              <a:rPr lang="en-US" sz="2000" b="1" dirty="0" smtClean="0"/>
              <a:t>live in low- and middle-income countries</a:t>
            </a:r>
            <a:endParaRPr lang="en-US" sz="2000" dirty="0" smtClean="0"/>
          </a:p>
          <a:p>
            <a:endParaRPr lang="en-US" sz="2000" dirty="0"/>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idx="4294967295"/>
          </p:nvPr>
        </p:nvSpPr>
        <p:spPr>
          <a:xfrm>
            <a:off x="0" y="285750"/>
            <a:ext cx="9144000" cy="785813"/>
          </a:xfrm>
        </p:spPr>
        <p:txBody>
          <a:bodyPr/>
          <a:lstStyle/>
          <a:p>
            <a:pPr eaLnBrk="1" hangingPunct="1"/>
            <a:r>
              <a:rPr lang="en-US" altLang="en-US" sz="3200" b="1" smtClean="0">
                <a:solidFill>
                  <a:srgbClr val="7030A0"/>
                </a:solidFill>
                <a:latin typeface="Arial" pitchFamily="34" charset="0"/>
                <a:cs typeface="Arial" pitchFamily="34" charset="0"/>
              </a:rPr>
              <a:t>INSULIN</a:t>
            </a:r>
          </a:p>
        </p:txBody>
      </p:sp>
      <p:sp>
        <p:nvSpPr>
          <p:cNvPr id="8" name="Cloud Callout 7"/>
          <p:cNvSpPr/>
          <p:nvPr/>
        </p:nvSpPr>
        <p:spPr>
          <a:xfrm>
            <a:off x="2428875" y="3657600"/>
            <a:ext cx="2786063" cy="2286000"/>
          </a:xfrm>
          <a:prstGeom prst="cloudCallout">
            <a:avLst>
              <a:gd name="adj1" fmla="val -23390"/>
              <a:gd name="adj2" fmla="val 72890"/>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 sz="3600" dirty="0">
                <a:solidFill>
                  <a:srgbClr val="7030A0"/>
                </a:solidFill>
                <a:cs typeface="Times New Roman" pitchFamily="18" charset="0"/>
              </a:rPr>
              <a:t>to whom ?</a:t>
            </a:r>
          </a:p>
        </p:txBody>
      </p:sp>
      <p:sp>
        <p:nvSpPr>
          <p:cNvPr id="11" name="Cloud Callout 10"/>
          <p:cNvSpPr/>
          <p:nvPr/>
        </p:nvSpPr>
        <p:spPr>
          <a:xfrm>
            <a:off x="5562600" y="1295400"/>
            <a:ext cx="2786063" cy="2071688"/>
          </a:xfrm>
          <a:prstGeom prst="cloudCallout">
            <a:avLst>
              <a:gd name="adj1" fmla="val -24669"/>
              <a:gd name="adj2" fmla="val 87722"/>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 sz="3600" dirty="0">
                <a:solidFill>
                  <a:srgbClr val="7030A0"/>
                </a:solidFill>
                <a:cs typeface="Times New Roman" pitchFamily="18" charset="0"/>
              </a:rPr>
              <a:t>when ?</a:t>
            </a:r>
          </a:p>
        </p:txBody>
      </p:sp>
      <p:sp>
        <p:nvSpPr>
          <p:cNvPr id="12" name="Cloud Callout 11"/>
          <p:cNvSpPr/>
          <p:nvPr/>
        </p:nvSpPr>
        <p:spPr>
          <a:xfrm>
            <a:off x="6000750" y="4286250"/>
            <a:ext cx="2786063" cy="2071688"/>
          </a:xfrm>
          <a:prstGeom prst="cloudCallout">
            <a:avLst>
              <a:gd name="adj1" fmla="val -38309"/>
              <a:gd name="adj2" fmla="val 65939"/>
            </a:avLst>
          </a:prstGeom>
          <a:solidFill>
            <a:srgbClr val="55F03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 sz="3600" dirty="0">
                <a:solidFill>
                  <a:srgbClr val="7030A0"/>
                </a:solidFill>
                <a:cs typeface="Times New Roman" pitchFamily="18" charset="0"/>
              </a:rPr>
              <a:t>How ?</a:t>
            </a:r>
          </a:p>
        </p:txBody>
      </p:sp>
      <p:sp>
        <p:nvSpPr>
          <p:cNvPr id="13" name="Cloud Callout 12"/>
          <p:cNvSpPr/>
          <p:nvPr/>
        </p:nvSpPr>
        <p:spPr>
          <a:xfrm>
            <a:off x="928688" y="1447800"/>
            <a:ext cx="2786062" cy="2209800"/>
          </a:xfrm>
          <a:prstGeom prst="cloudCallout">
            <a:avLst>
              <a:gd name="adj1" fmla="val -22112"/>
              <a:gd name="adj2" fmla="val 83458"/>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 sz="3600" dirty="0">
                <a:solidFill>
                  <a:schemeClr val="accent2"/>
                </a:solidFill>
                <a:cs typeface="Times New Roman" pitchFamily="18" charset="0"/>
              </a:rPr>
              <a:t>  why ?</a:t>
            </a: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ChangeArrowheads="1"/>
          </p:cNvSpPr>
          <p:nvPr/>
        </p:nvSpPr>
        <p:spPr bwMode="auto">
          <a:xfrm>
            <a:off x="4151313" y="5630863"/>
            <a:ext cx="1254125" cy="307975"/>
          </a:xfrm>
          <a:prstGeom prst="rect">
            <a:avLst/>
          </a:prstGeom>
          <a:noFill/>
          <a:ln w="9525">
            <a:noFill/>
            <a:miter lim="800000"/>
            <a:headEnd/>
            <a:tailEnd/>
          </a:ln>
        </p:spPr>
        <p:txBody>
          <a:bodyPr wrap="none" lIns="0" tIns="0" rIns="0" bIns="0">
            <a:spAutoFit/>
          </a:bodyPr>
          <a:lstStyle/>
          <a:p>
            <a:pPr algn="ctr" eaLnBrk="0" hangingPunct="0"/>
            <a:r>
              <a:rPr lang="en-US" altLang="en-US" sz="2000">
                <a:solidFill>
                  <a:schemeClr val="accent1"/>
                </a:solidFill>
              </a:rPr>
              <a:t>Part of the day</a:t>
            </a:r>
            <a:endParaRPr lang="en-GB" altLang="en-US" sz="2000">
              <a:solidFill>
                <a:schemeClr val="accent1"/>
              </a:solidFill>
            </a:endParaRPr>
          </a:p>
        </p:txBody>
      </p:sp>
      <p:sp>
        <p:nvSpPr>
          <p:cNvPr id="53251" name="Rectangle 5"/>
          <p:cNvSpPr>
            <a:spLocks noChangeArrowheads="1"/>
          </p:cNvSpPr>
          <p:nvPr/>
        </p:nvSpPr>
        <p:spPr bwMode="auto">
          <a:xfrm>
            <a:off x="1335088" y="5313363"/>
            <a:ext cx="398462" cy="246062"/>
          </a:xfrm>
          <a:prstGeom prst="rect">
            <a:avLst/>
          </a:prstGeom>
          <a:noFill/>
          <a:ln w="9525">
            <a:noFill/>
            <a:miter lim="800000"/>
            <a:headEnd/>
            <a:tailEnd/>
          </a:ln>
        </p:spPr>
        <p:txBody>
          <a:bodyPr wrap="none" lIns="0" tIns="0" rIns="0" bIns="0">
            <a:spAutoFit/>
          </a:bodyPr>
          <a:lstStyle/>
          <a:p>
            <a:pPr algn="ctr" eaLnBrk="0" hangingPunct="0"/>
            <a:r>
              <a:rPr lang="en-US" altLang="en-US" sz="1600">
                <a:solidFill>
                  <a:schemeClr val="accent1"/>
                </a:solidFill>
              </a:rPr>
              <a:t>6:00 a.m</a:t>
            </a:r>
          </a:p>
        </p:txBody>
      </p:sp>
      <p:sp>
        <p:nvSpPr>
          <p:cNvPr id="53252" name="Rectangle 6"/>
          <p:cNvSpPr>
            <a:spLocks noChangeArrowheads="1"/>
          </p:cNvSpPr>
          <p:nvPr/>
        </p:nvSpPr>
        <p:spPr bwMode="auto">
          <a:xfrm>
            <a:off x="1268413" y="5092700"/>
            <a:ext cx="114300" cy="246063"/>
          </a:xfrm>
          <a:prstGeom prst="rect">
            <a:avLst/>
          </a:prstGeom>
          <a:noFill/>
          <a:ln w="9525">
            <a:noFill/>
            <a:miter lim="800000"/>
            <a:headEnd/>
            <a:tailEnd/>
          </a:ln>
        </p:spPr>
        <p:txBody>
          <a:bodyPr wrap="none" lIns="0" tIns="0" rIns="0" bIns="0">
            <a:spAutoFit/>
          </a:bodyPr>
          <a:lstStyle/>
          <a:p>
            <a:pPr algn="r" eaLnBrk="0" hangingPunct="0"/>
            <a:r>
              <a:rPr lang="en-US" altLang="en-US" sz="1600">
                <a:solidFill>
                  <a:schemeClr val="accent1"/>
                </a:solidFill>
              </a:rPr>
              <a:t>0</a:t>
            </a:r>
          </a:p>
        </p:txBody>
      </p:sp>
      <p:sp>
        <p:nvSpPr>
          <p:cNvPr id="53253" name="Rectangle 7"/>
          <p:cNvSpPr>
            <a:spLocks noChangeArrowheads="1"/>
          </p:cNvSpPr>
          <p:nvPr/>
        </p:nvSpPr>
        <p:spPr bwMode="auto">
          <a:xfrm>
            <a:off x="1155700" y="4665663"/>
            <a:ext cx="227013" cy="246062"/>
          </a:xfrm>
          <a:prstGeom prst="rect">
            <a:avLst/>
          </a:prstGeom>
          <a:noFill/>
          <a:ln w="9525">
            <a:noFill/>
            <a:miter lim="800000"/>
            <a:headEnd/>
            <a:tailEnd/>
          </a:ln>
        </p:spPr>
        <p:txBody>
          <a:bodyPr wrap="none" lIns="0" tIns="0" rIns="0" bIns="0">
            <a:spAutoFit/>
          </a:bodyPr>
          <a:lstStyle/>
          <a:p>
            <a:pPr algn="r" eaLnBrk="0" hangingPunct="0"/>
            <a:r>
              <a:rPr lang="en-US" altLang="en-US" sz="1600">
                <a:solidFill>
                  <a:schemeClr val="accent1"/>
                </a:solidFill>
              </a:rPr>
              <a:t>10</a:t>
            </a:r>
          </a:p>
        </p:txBody>
      </p:sp>
      <p:sp>
        <p:nvSpPr>
          <p:cNvPr id="53254" name="Rectangle 8"/>
          <p:cNvSpPr>
            <a:spLocks noChangeArrowheads="1"/>
          </p:cNvSpPr>
          <p:nvPr/>
        </p:nvSpPr>
        <p:spPr bwMode="auto">
          <a:xfrm>
            <a:off x="1155700" y="4230688"/>
            <a:ext cx="227013" cy="246062"/>
          </a:xfrm>
          <a:prstGeom prst="rect">
            <a:avLst/>
          </a:prstGeom>
          <a:noFill/>
          <a:ln w="9525">
            <a:noFill/>
            <a:miter lim="800000"/>
            <a:headEnd/>
            <a:tailEnd/>
          </a:ln>
        </p:spPr>
        <p:txBody>
          <a:bodyPr wrap="none" lIns="0" tIns="0" rIns="0" bIns="0">
            <a:spAutoFit/>
          </a:bodyPr>
          <a:lstStyle/>
          <a:p>
            <a:pPr algn="r" eaLnBrk="0" hangingPunct="0"/>
            <a:r>
              <a:rPr lang="en-US" altLang="en-US" sz="1600">
                <a:solidFill>
                  <a:schemeClr val="accent1"/>
                </a:solidFill>
              </a:rPr>
              <a:t>20</a:t>
            </a:r>
          </a:p>
        </p:txBody>
      </p:sp>
      <p:sp>
        <p:nvSpPr>
          <p:cNvPr id="53255" name="Rectangle 9"/>
          <p:cNvSpPr>
            <a:spLocks noChangeArrowheads="1"/>
          </p:cNvSpPr>
          <p:nvPr/>
        </p:nvSpPr>
        <p:spPr bwMode="auto">
          <a:xfrm>
            <a:off x="1155700" y="3802063"/>
            <a:ext cx="227013" cy="246062"/>
          </a:xfrm>
          <a:prstGeom prst="rect">
            <a:avLst/>
          </a:prstGeom>
          <a:noFill/>
          <a:ln w="9525">
            <a:noFill/>
            <a:miter lim="800000"/>
            <a:headEnd/>
            <a:tailEnd/>
          </a:ln>
        </p:spPr>
        <p:txBody>
          <a:bodyPr wrap="none" lIns="0" tIns="0" rIns="0" bIns="0">
            <a:spAutoFit/>
          </a:bodyPr>
          <a:lstStyle/>
          <a:p>
            <a:pPr algn="r" eaLnBrk="0" hangingPunct="0"/>
            <a:r>
              <a:rPr lang="en-US" altLang="en-US" sz="1600">
                <a:solidFill>
                  <a:schemeClr val="accent1"/>
                </a:solidFill>
              </a:rPr>
              <a:t>30</a:t>
            </a:r>
          </a:p>
        </p:txBody>
      </p:sp>
      <p:sp>
        <p:nvSpPr>
          <p:cNvPr id="53256" name="Rectangle 10"/>
          <p:cNvSpPr>
            <a:spLocks noChangeArrowheads="1"/>
          </p:cNvSpPr>
          <p:nvPr/>
        </p:nvSpPr>
        <p:spPr bwMode="auto">
          <a:xfrm>
            <a:off x="1155700" y="3370263"/>
            <a:ext cx="227013" cy="246062"/>
          </a:xfrm>
          <a:prstGeom prst="rect">
            <a:avLst/>
          </a:prstGeom>
          <a:noFill/>
          <a:ln w="9525">
            <a:noFill/>
            <a:miter lim="800000"/>
            <a:headEnd/>
            <a:tailEnd/>
          </a:ln>
        </p:spPr>
        <p:txBody>
          <a:bodyPr wrap="none" lIns="0" tIns="0" rIns="0" bIns="0">
            <a:spAutoFit/>
          </a:bodyPr>
          <a:lstStyle/>
          <a:p>
            <a:pPr algn="r" eaLnBrk="0" hangingPunct="0"/>
            <a:r>
              <a:rPr lang="en-US" altLang="en-US" sz="1600">
                <a:solidFill>
                  <a:schemeClr val="accent1"/>
                </a:solidFill>
              </a:rPr>
              <a:t>40</a:t>
            </a:r>
          </a:p>
        </p:txBody>
      </p:sp>
      <p:sp>
        <p:nvSpPr>
          <p:cNvPr id="53257" name="Rectangle 11"/>
          <p:cNvSpPr>
            <a:spLocks noChangeArrowheads="1"/>
          </p:cNvSpPr>
          <p:nvPr/>
        </p:nvSpPr>
        <p:spPr bwMode="auto">
          <a:xfrm>
            <a:off x="1155700" y="2938463"/>
            <a:ext cx="227013" cy="246062"/>
          </a:xfrm>
          <a:prstGeom prst="rect">
            <a:avLst/>
          </a:prstGeom>
          <a:noFill/>
          <a:ln w="9525">
            <a:noFill/>
            <a:miter lim="800000"/>
            <a:headEnd/>
            <a:tailEnd/>
          </a:ln>
        </p:spPr>
        <p:txBody>
          <a:bodyPr wrap="none" lIns="0" tIns="0" rIns="0" bIns="0">
            <a:spAutoFit/>
          </a:bodyPr>
          <a:lstStyle/>
          <a:p>
            <a:pPr algn="r" eaLnBrk="0" hangingPunct="0"/>
            <a:r>
              <a:rPr lang="en-US" altLang="en-US" sz="1600">
                <a:solidFill>
                  <a:schemeClr val="accent1"/>
                </a:solidFill>
              </a:rPr>
              <a:t>50</a:t>
            </a:r>
          </a:p>
        </p:txBody>
      </p:sp>
      <p:sp>
        <p:nvSpPr>
          <p:cNvPr id="53258" name="Rectangle 12"/>
          <p:cNvSpPr>
            <a:spLocks noChangeArrowheads="1"/>
          </p:cNvSpPr>
          <p:nvPr/>
        </p:nvSpPr>
        <p:spPr bwMode="auto">
          <a:xfrm>
            <a:off x="1155700" y="2506663"/>
            <a:ext cx="227013" cy="246062"/>
          </a:xfrm>
          <a:prstGeom prst="rect">
            <a:avLst/>
          </a:prstGeom>
          <a:noFill/>
          <a:ln w="9525">
            <a:noFill/>
            <a:miter lim="800000"/>
            <a:headEnd/>
            <a:tailEnd/>
          </a:ln>
        </p:spPr>
        <p:txBody>
          <a:bodyPr wrap="none" lIns="0" tIns="0" rIns="0" bIns="0">
            <a:spAutoFit/>
          </a:bodyPr>
          <a:lstStyle/>
          <a:p>
            <a:pPr algn="r" eaLnBrk="0" hangingPunct="0"/>
            <a:r>
              <a:rPr lang="en-US" altLang="en-US" sz="1600">
                <a:solidFill>
                  <a:schemeClr val="accent1"/>
                </a:solidFill>
              </a:rPr>
              <a:t>60</a:t>
            </a:r>
          </a:p>
        </p:txBody>
      </p:sp>
      <p:sp>
        <p:nvSpPr>
          <p:cNvPr id="53259" name="Rectangle 13"/>
          <p:cNvSpPr>
            <a:spLocks noChangeArrowheads="1"/>
          </p:cNvSpPr>
          <p:nvPr/>
        </p:nvSpPr>
        <p:spPr bwMode="auto">
          <a:xfrm>
            <a:off x="1155700" y="2074863"/>
            <a:ext cx="227013" cy="246062"/>
          </a:xfrm>
          <a:prstGeom prst="rect">
            <a:avLst/>
          </a:prstGeom>
          <a:noFill/>
          <a:ln w="9525">
            <a:noFill/>
            <a:miter lim="800000"/>
            <a:headEnd/>
            <a:tailEnd/>
          </a:ln>
        </p:spPr>
        <p:txBody>
          <a:bodyPr wrap="none" lIns="0" tIns="0" rIns="0" bIns="0">
            <a:spAutoFit/>
          </a:bodyPr>
          <a:lstStyle/>
          <a:p>
            <a:pPr algn="r" eaLnBrk="0" hangingPunct="0"/>
            <a:r>
              <a:rPr lang="en-US" altLang="en-US" sz="1600">
                <a:solidFill>
                  <a:schemeClr val="accent1"/>
                </a:solidFill>
              </a:rPr>
              <a:t>70</a:t>
            </a:r>
          </a:p>
        </p:txBody>
      </p:sp>
      <p:sp>
        <p:nvSpPr>
          <p:cNvPr id="53260" name="Rectangle 14"/>
          <p:cNvSpPr>
            <a:spLocks noChangeArrowheads="1"/>
          </p:cNvSpPr>
          <p:nvPr/>
        </p:nvSpPr>
        <p:spPr bwMode="auto">
          <a:xfrm>
            <a:off x="2359025" y="5313363"/>
            <a:ext cx="514350" cy="246062"/>
          </a:xfrm>
          <a:prstGeom prst="rect">
            <a:avLst/>
          </a:prstGeom>
          <a:noFill/>
          <a:ln w="9525">
            <a:noFill/>
            <a:miter lim="800000"/>
            <a:headEnd/>
            <a:tailEnd/>
          </a:ln>
        </p:spPr>
        <p:txBody>
          <a:bodyPr wrap="none" lIns="0" tIns="0" rIns="0" bIns="0">
            <a:spAutoFit/>
          </a:bodyPr>
          <a:lstStyle/>
          <a:p>
            <a:pPr algn="ctr" eaLnBrk="0" hangingPunct="0"/>
            <a:r>
              <a:rPr lang="en-US" altLang="en-US" sz="1600">
                <a:solidFill>
                  <a:schemeClr val="accent1"/>
                </a:solidFill>
              </a:rPr>
              <a:t>10:00</a:t>
            </a:r>
          </a:p>
        </p:txBody>
      </p:sp>
      <p:sp>
        <p:nvSpPr>
          <p:cNvPr id="53261" name="Rectangle 15"/>
          <p:cNvSpPr>
            <a:spLocks noChangeArrowheads="1"/>
          </p:cNvSpPr>
          <p:nvPr/>
        </p:nvSpPr>
        <p:spPr bwMode="auto">
          <a:xfrm>
            <a:off x="3432175" y="5313363"/>
            <a:ext cx="514350" cy="246062"/>
          </a:xfrm>
          <a:prstGeom prst="rect">
            <a:avLst/>
          </a:prstGeom>
          <a:noFill/>
          <a:ln w="9525">
            <a:noFill/>
            <a:miter lim="800000"/>
            <a:headEnd/>
            <a:tailEnd/>
          </a:ln>
        </p:spPr>
        <p:txBody>
          <a:bodyPr wrap="none" lIns="0" tIns="0" rIns="0" bIns="0">
            <a:spAutoFit/>
          </a:bodyPr>
          <a:lstStyle/>
          <a:p>
            <a:pPr algn="ctr" eaLnBrk="0" hangingPunct="0"/>
            <a:r>
              <a:rPr lang="en-US" altLang="en-US" sz="1600">
                <a:solidFill>
                  <a:schemeClr val="accent1"/>
                </a:solidFill>
              </a:rPr>
              <a:t>14:00</a:t>
            </a:r>
          </a:p>
        </p:txBody>
      </p:sp>
      <p:sp>
        <p:nvSpPr>
          <p:cNvPr id="53262" name="Rectangle 16"/>
          <p:cNvSpPr>
            <a:spLocks noChangeArrowheads="1"/>
          </p:cNvSpPr>
          <p:nvPr/>
        </p:nvSpPr>
        <p:spPr bwMode="auto">
          <a:xfrm>
            <a:off x="4505325" y="5313363"/>
            <a:ext cx="514350" cy="246062"/>
          </a:xfrm>
          <a:prstGeom prst="rect">
            <a:avLst/>
          </a:prstGeom>
          <a:noFill/>
          <a:ln w="9525">
            <a:noFill/>
            <a:miter lim="800000"/>
            <a:headEnd/>
            <a:tailEnd/>
          </a:ln>
        </p:spPr>
        <p:txBody>
          <a:bodyPr wrap="none" lIns="0" tIns="0" rIns="0" bIns="0">
            <a:spAutoFit/>
          </a:bodyPr>
          <a:lstStyle/>
          <a:p>
            <a:pPr algn="ctr" eaLnBrk="0" hangingPunct="0"/>
            <a:r>
              <a:rPr lang="en-US" altLang="en-US" sz="1600">
                <a:solidFill>
                  <a:schemeClr val="accent1"/>
                </a:solidFill>
              </a:rPr>
              <a:t>18:00</a:t>
            </a:r>
          </a:p>
        </p:txBody>
      </p:sp>
      <p:sp>
        <p:nvSpPr>
          <p:cNvPr id="53263" name="Rectangle 17"/>
          <p:cNvSpPr>
            <a:spLocks noChangeArrowheads="1"/>
          </p:cNvSpPr>
          <p:nvPr/>
        </p:nvSpPr>
        <p:spPr bwMode="auto">
          <a:xfrm rot="-5400000">
            <a:off x="-142874" y="3473450"/>
            <a:ext cx="1657350" cy="307975"/>
          </a:xfrm>
          <a:prstGeom prst="rect">
            <a:avLst/>
          </a:prstGeom>
          <a:noFill/>
          <a:ln w="9525">
            <a:noFill/>
            <a:miter lim="800000"/>
            <a:headEnd/>
            <a:tailEnd/>
          </a:ln>
        </p:spPr>
        <p:txBody>
          <a:bodyPr wrap="none" lIns="0" tIns="0" rIns="0" bIns="0">
            <a:spAutoFit/>
          </a:bodyPr>
          <a:lstStyle/>
          <a:p>
            <a:pPr algn="ctr" eaLnBrk="0" hangingPunct="0"/>
            <a:r>
              <a:rPr lang="en-US" altLang="en-US" sz="2000">
                <a:solidFill>
                  <a:schemeClr val="accent1"/>
                </a:solidFill>
              </a:rPr>
              <a:t>Insulin (µU/ml)</a:t>
            </a:r>
          </a:p>
        </p:txBody>
      </p:sp>
      <p:sp>
        <p:nvSpPr>
          <p:cNvPr id="53264" name="Rectangle 18"/>
          <p:cNvSpPr>
            <a:spLocks noChangeArrowheads="1"/>
          </p:cNvSpPr>
          <p:nvPr/>
        </p:nvSpPr>
        <p:spPr bwMode="auto">
          <a:xfrm>
            <a:off x="6256338" y="3113088"/>
            <a:ext cx="1798637" cy="646112"/>
          </a:xfrm>
          <a:prstGeom prst="rect">
            <a:avLst/>
          </a:prstGeom>
          <a:noFill/>
          <a:ln w="9525">
            <a:noFill/>
            <a:miter lim="800000"/>
            <a:headEnd/>
            <a:tailEnd/>
          </a:ln>
        </p:spPr>
        <p:txBody>
          <a:bodyPr wrap="none" lIns="0" tIns="0" rIns="0" bIns="0">
            <a:spAutoFit/>
          </a:bodyPr>
          <a:lstStyle/>
          <a:p>
            <a:pPr algn="ctr" eaLnBrk="0" hangingPunct="0"/>
            <a:r>
              <a:rPr lang="en-US" altLang="en-US" sz="1400">
                <a:solidFill>
                  <a:schemeClr val="accent1"/>
                </a:solidFill>
              </a:rPr>
              <a:t>Uniform secretion</a:t>
            </a:r>
          </a:p>
          <a:p>
            <a:pPr algn="ctr" eaLnBrk="0" hangingPunct="0"/>
            <a:r>
              <a:rPr lang="en-US" altLang="en-US" sz="1400">
                <a:solidFill>
                  <a:schemeClr val="accent1"/>
                </a:solidFill>
              </a:rPr>
              <a:t>between meals and during</a:t>
            </a:r>
          </a:p>
          <a:p>
            <a:pPr algn="ctr" eaLnBrk="0" hangingPunct="0"/>
            <a:r>
              <a:rPr lang="en-US" altLang="en-US" sz="1400">
                <a:solidFill>
                  <a:schemeClr val="accent1"/>
                </a:solidFill>
              </a:rPr>
              <a:t>night</a:t>
            </a:r>
            <a:endParaRPr lang="en-GB" altLang="en-US" sz="1400">
              <a:solidFill>
                <a:schemeClr val="accent1"/>
              </a:solidFill>
            </a:endParaRPr>
          </a:p>
        </p:txBody>
      </p:sp>
      <p:sp>
        <p:nvSpPr>
          <p:cNvPr id="53265" name="Rectangle 19"/>
          <p:cNvSpPr>
            <a:spLocks noChangeArrowheads="1"/>
          </p:cNvSpPr>
          <p:nvPr/>
        </p:nvSpPr>
        <p:spPr bwMode="auto">
          <a:xfrm>
            <a:off x="2381250" y="1449388"/>
            <a:ext cx="1414463" cy="431800"/>
          </a:xfrm>
          <a:prstGeom prst="rect">
            <a:avLst/>
          </a:prstGeom>
          <a:noFill/>
          <a:ln w="9525">
            <a:noFill/>
            <a:miter lim="800000"/>
            <a:headEnd/>
            <a:tailEnd/>
          </a:ln>
        </p:spPr>
        <p:txBody>
          <a:bodyPr wrap="none" lIns="0" tIns="0" rIns="0" bIns="0">
            <a:spAutoFit/>
          </a:bodyPr>
          <a:lstStyle/>
          <a:p>
            <a:pPr algn="ctr" eaLnBrk="0" hangingPunct="0"/>
            <a:r>
              <a:rPr lang="en-US" altLang="en-US" sz="1400">
                <a:solidFill>
                  <a:schemeClr val="accent1"/>
                </a:solidFill>
              </a:rPr>
              <a:t>Spades ("jumps")</a:t>
            </a:r>
          </a:p>
          <a:p>
            <a:pPr algn="ctr" eaLnBrk="0" hangingPunct="0"/>
            <a:r>
              <a:rPr lang="en-US" altLang="en-US" sz="1400">
                <a:solidFill>
                  <a:schemeClr val="accent1"/>
                </a:solidFill>
              </a:rPr>
              <a:t>after a meal</a:t>
            </a:r>
            <a:endParaRPr lang="en-GB" altLang="en-US" sz="1400">
              <a:solidFill>
                <a:schemeClr val="accent1"/>
              </a:solidFill>
            </a:endParaRPr>
          </a:p>
        </p:txBody>
      </p:sp>
      <p:sp>
        <p:nvSpPr>
          <p:cNvPr id="53266" name="Rectangle 20"/>
          <p:cNvSpPr>
            <a:spLocks noChangeArrowheads="1"/>
          </p:cNvSpPr>
          <p:nvPr/>
        </p:nvSpPr>
        <p:spPr bwMode="auto">
          <a:xfrm>
            <a:off x="5575300" y="5313363"/>
            <a:ext cx="514350" cy="246062"/>
          </a:xfrm>
          <a:prstGeom prst="rect">
            <a:avLst/>
          </a:prstGeom>
          <a:noFill/>
          <a:ln w="9525">
            <a:noFill/>
            <a:miter lim="800000"/>
            <a:headEnd/>
            <a:tailEnd/>
          </a:ln>
        </p:spPr>
        <p:txBody>
          <a:bodyPr wrap="none" lIns="0" tIns="0" rIns="0" bIns="0">
            <a:spAutoFit/>
          </a:bodyPr>
          <a:lstStyle/>
          <a:p>
            <a:pPr algn="ctr" eaLnBrk="0" hangingPunct="0"/>
            <a:r>
              <a:rPr lang="en-US" altLang="en-US" sz="1600">
                <a:solidFill>
                  <a:schemeClr val="accent1"/>
                </a:solidFill>
              </a:rPr>
              <a:t>22:00</a:t>
            </a:r>
          </a:p>
        </p:txBody>
      </p:sp>
      <p:sp>
        <p:nvSpPr>
          <p:cNvPr id="53267" name="Rectangle 21"/>
          <p:cNvSpPr>
            <a:spLocks noChangeArrowheads="1"/>
          </p:cNvSpPr>
          <p:nvPr/>
        </p:nvSpPr>
        <p:spPr bwMode="auto">
          <a:xfrm>
            <a:off x="6697663" y="5313363"/>
            <a:ext cx="398462" cy="246062"/>
          </a:xfrm>
          <a:prstGeom prst="rect">
            <a:avLst/>
          </a:prstGeom>
          <a:noFill/>
          <a:ln w="9525">
            <a:noFill/>
            <a:miter lim="800000"/>
            <a:headEnd/>
            <a:tailEnd/>
          </a:ln>
        </p:spPr>
        <p:txBody>
          <a:bodyPr wrap="none" lIns="0" tIns="0" rIns="0" bIns="0">
            <a:spAutoFit/>
          </a:bodyPr>
          <a:lstStyle/>
          <a:p>
            <a:pPr algn="ctr" eaLnBrk="0" hangingPunct="0"/>
            <a:r>
              <a:rPr lang="en-US" altLang="en-US" sz="1600">
                <a:solidFill>
                  <a:schemeClr val="accent1"/>
                </a:solidFill>
              </a:rPr>
              <a:t>2:00 am</a:t>
            </a:r>
          </a:p>
        </p:txBody>
      </p:sp>
      <p:sp>
        <p:nvSpPr>
          <p:cNvPr id="53268" name="Rectangle 22"/>
          <p:cNvSpPr>
            <a:spLocks noChangeArrowheads="1"/>
          </p:cNvSpPr>
          <p:nvPr/>
        </p:nvSpPr>
        <p:spPr bwMode="auto">
          <a:xfrm>
            <a:off x="7799388" y="5313363"/>
            <a:ext cx="398462" cy="246062"/>
          </a:xfrm>
          <a:prstGeom prst="rect">
            <a:avLst/>
          </a:prstGeom>
          <a:noFill/>
          <a:ln w="9525">
            <a:noFill/>
            <a:miter lim="800000"/>
            <a:headEnd/>
            <a:tailEnd/>
          </a:ln>
        </p:spPr>
        <p:txBody>
          <a:bodyPr wrap="none" lIns="0" tIns="0" rIns="0" bIns="0">
            <a:spAutoFit/>
          </a:bodyPr>
          <a:lstStyle/>
          <a:p>
            <a:pPr algn="ctr" eaLnBrk="0" hangingPunct="0"/>
            <a:r>
              <a:rPr lang="en-US" altLang="en-US" sz="1600">
                <a:solidFill>
                  <a:schemeClr val="accent1"/>
                </a:solidFill>
              </a:rPr>
              <a:t>6:00 a.m</a:t>
            </a:r>
          </a:p>
        </p:txBody>
      </p:sp>
      <p:sp>
        <p:nvSpPr>
          <p:cNvPr id="53269" name="Rectangle 23"/>
          <p:cNvSpPr>
            <a:spLocks noGrp="1" noChangeArrowheads="1"/>
          </p:cNvSpPr>
          <p:nvPr>
            <p:ph type="title"/>
          </p:nvPr>
        </p:nvSpPr>
        <p:spPr>
          <a:xfrm>
            <a:off x="0" y="228600"/>
            <a:ext cx="9144000" cy="719138"/>
          </a:xfrm>
        </p:spPr>
        <p:txBody>
          <a:bodyPr/>
          <a:lstStyle/>
          <a:p>
            <a:pPr eaLnBrk="1" hangingPunct="1"/>
            <a:r>
              <a:rPr lang="en-US" altLang="en-US" sz="3200" b="1" smtClean="0">
                <a:solidFill>
                  <a:srgbClr val="7030A0"/>
                </a:solidFill>
                <a:latin typeface="Arial" pitchFamily="34" charset="0"/>
                <a:cs typeface="Arial" pitchFamily="34" charset="0"/>
              </a:rPr>
              <a:t>The aim is to imitate pancreatic secretion</a:t>
            </a:r>
            <a:endParaRPr lang="en-GB" altLang="en-US" sz="3200" b="1" smtClean="0">
              <a:solidFill>
                <a:srgbClr val="7030A0"/>
              </a:solidFill>
              <a:latin typeface="Arial" pitchFamily="34" charset="0"/>
              <a:cs typeface="Arial" pitchFamily="34" charset="0"/>
            </a:endParaRPr>
          </a:p>
        </p:txBody>
      </p:sp>
      <p:sp>
        <p:nvSpPr>
          <p:cNvPr id="53270" name="Text Box 30"/>
          <p:cNvSpPr txBox="1">
            <a:spLocks noChangeArrowheads="1"/>
          </p:cNvSpPr>
          <p:nvPr/>
        </p:nvSpPr>
        <p:spPr bwMode="auto">
          <a:xfrm>
            <a:off x="5233988" y="6394450"/>
            <a:ext cx="2830512" cy="246063"/>
          </a:xfrm>
          <a:prstGeom prst="rect">
            <a:avLst/>
          </a:prstGeom>
          <a:noFill/>
          <a:ln w="9525">
            <a:noFill/>
            <a:miter lim="800000"/>
            <a:headEnd/>
            <a:tailEnd/>
          </a:ln>
        </p:spPr>
        <p:txBody>
          <a:bodyPr wrap="none">
            <a:spAutoFit/>
          </a:bodyPr>
          <a:lstStyle/>
          <a:p>
            <a:pPr algn="r"/>
            <a:r>
              <a:rPr lang="en-US" altLang="en-US" sz="1000">
                <a:solidFill>
                  <a:schemeClr val="accent1"/>
                </a:solidFill>
              </a:rPr>
              <a:t>Polonsky KS et al. J Clin Invest 1988;81:442 – 8</a:t>
            </a:r>
          </a:p>
        </p:txBody>
      </p:sp>
      <p:sp>
        <p:nvSpPr>
          <p:cNvPr id="53271" name="Freeform 33"/>
          <p:cNvSpPr>
            <a:spLocks/>
          </p:cNvSpPr>
          <p:nvPr/>
        </p:nvSpPr>
        <p:spPr bwMode="auto">
          <a:xfrm>
            <a:off x="1473200" y="2195513"/>
            <a:ext cx="6538913" cy="3086100"/>
          </a:xfrm>
          <a:custGeom>
            <a:avLst/>
            <a:gdLst>
              <a:gd name="T0" fmla="*/ 2147483647 w 4119"/>
              <a:gd name="T1" fmla="*/ 2147483647 h 1944"/>
              <a:gd name="T2" fmla="*/ 2147483647 w 4119"/>
              <a:gd name="T3" fmla="*/ 2147483647 h 1944"/>
              <a:gd name="T4" fmla="*/ 2147483647 w 4119"/>
              <a:gd name="T5" fmla="*/ 2147483647 h 1944"/>
              <a:gd name="T6" fmla="*/ 2147483647 w 4119"/>
              <a:gd name="T7" fmla="*/ 0 h 1944"/>
              <a:gd name="T8" fmla="*/ 0 w 4119"/>
              <a:gd name="T9" fmla="*/ 0 h 1944"/>
              <a:gd name="T10" fmla="*/ 0 60000 65536"/>
              <a:gd name="T11" fmla="*/ 0 60000 65536"/>
              <a:gd name="T12" fmla="*/ 0 60000 65536"/>
              <a:gd name="T13" fmla="*/ 0 60000 65536"/>
              <a:gd name="T14" fmla="*/ 0 60000 65536"/>
              <a:gd name="T15" fmla="*/ 0 w 4119"/>
              <a:gd name="T16" fmla="*/ 0 h 1944"/>
              <a:gd name="T17" fmla="*/ 4119 w 4119"/>
              <a:gd name="T18" fmla="*/ 1944 h 1944"/>
            </a:gdLst>
            <a:ahLst/>
            <a:cxnLst>
              <a:cxn ang="T10">
                <a:pos x="T0" y="T1"/>
              </a:cxn>
              <a:cxn ang="T11">
                <a:pos x="T2" y="T3"/>
              </a:cxn>
              <a:cxn ang="T12">
                <a:pos x="T4" y="T5"/>
              </a:cxn>
              <a:cxn ang="T13">
                <a:pos x="T6" y="T7"/>
              </a:cxn>
              <a:cxn ang="T14">
                <a:pos x="T8" y="T9"/>
              </a:cxn>
            </a:cxnLst>
            <a:rect l="T15" t="T16" r="T17" b="T18"/>
            <a:pathLst>
              <a:path w="4119" h="1944">
                <a:moveTo>
                  <a:pt x="4119" y="1944"/>
                </a:moveTo>
                <a:lnTo>
                  <a:pt x="4119" y="1895"/>
                </a:lnTo>
                <a:lnTo>
                  <a:pt x="54" y="1895"/>
                </a:lnTo>
                <a:lnTo>
                  <a:pt x="54" y="0"/>
                </a:lnTo>
                <a:lnTo>
                  <a:pt x="0" y="0"/>
                </a:lnTo>
              </a:path>
            </a:pathLst>
          </a:custGeom>
          <a:noFill/>
          <a:ln w="25400">
            <a:solidFill>
              <a:schemeClr val="accent1"/>
            </a:solidFill>
            <a:round/>
            <a:headEnd/>
            <a:tailEnd/>
          </a:ln>
        </p:spPr>
        <p:txBody>
          <a:bodyPr/>
          <a:lstStyle/>
          <a:p>
            <a:endParaRPr lang="en-US"/>
          </a:p>
        </p:txBody>
      </p:sp>
      <p:sp>
        <p:nvSpPr>
          <p:cNvPr id="53272" name="Line 34"/>
          <p:cNvSpPr>
            <a:spLocks noChangeShapeType="1"/>
          </p:cNvSpPr>
          <p:nvPr/>
        </p:nvSpPr>
        <p:spPr bwMode="auto">
          <a:xfrm>
            <a:off x="1558925" y="5205413"/>
            <a:ext cx="1588" cy="76200"/>
          </a:xfrm>
          <a:prstGeom prst="line">
            <a:avLst/>
          </a:prstGeom>
          <a:noFill/>
          <a:ln w="25400">
            <a:solidFill>
              <a:schemeClr val="accent1"/>
            </a:solidFill>
            <a:round/>
            <a:headEnd/>
            <a:tailEnd/>
          </a:ln>
        </p:spPr>
        <p:txBody>
          <a:bodyPr/>
          <a:lstStyle/>
          <a:p>
            <a:endParaRPr lang="en-US"/>
          </a:p>
        </p:txBody>
      </p:sp>
      <p:sp>
        <p:nvSpPr>
          <p:cNvPr id="53273" name="Line 35"/>
          <p:cNvSpPr>
            <a:spLocks noChangeShapeType="1"/>
          </p:cNvSpPr>
          <p:nvPr/>
        </p:nvSpPr>
        <p:spPr bwMode="auto">
          <a:xfrm flipH="1">
            <a:off x="1473200" y="5205413"/>
            <a:ext cx="85725" cy="0"/>
          </a:xfrm>
          <a:prstGeom prst="line">
            <a:avLst/>
          </a:prstGeom>
          <a:noFill/>
          <a:ln w="25400">
            <a:solidFill>
              <a:schemeClr val="accent1"/>
            </a:solidFill>
            <a:round/>
            <a:headEnd/>
            <a:tailEnd/>
          </a:ln>
        </p:spPr>
        <p:txBody>
          <a:bodyPr/>
          <a:lstStyle/>
          <a:p>
            <a:endParaRPr lang="en-US"/>
          </a:p>
        </p:txBody>
      </p:sp>
      <p:sp>
        <p:nvSpPr>
          <p:cNvPr id="53274" name="Line 36"/>
          <p:cNvSpPr>
            <a:spLocks noChangeShapeType="1"/>
          </p:cNvSpPr>
          <p:nvPr/>
        </p:nvSpPr>
        <p:spPr bwMode="auto">
          <a:xfrm flipH="1">
            <a:off x="1473200" y="4773613"/>
            <a:ext cx="85725" cy="0"/>
          </a:xfrm>
          <a:prstGeom prst="line">
            <a:avLst/>
          </a:prstGeom>
          <a:noFill/>
          <a:ln w="25400">
            <a:solidFill>
              <a:schemeClr val="accent1"/>
            </a:solidFill>
            <a:round/>
            <a:headEnd/>
            <a:tailEnd/>
          </a:ln>
        </p:spPr>
        <p:txBody>
          <a:bodyPr/>
          <a:lstStyle/>
          <a:p>
            <a:endParaRPr lang="en-US"/>
          </a:p>
        </p:txBody>
      </p:sp>
      <p:sp>
        <p:nvSpPr>
          <p:cNvPr id="53275" name="Line 37"/>
          <p:cNvSpPr>
            <a:spLocks noChangeShapeType="1"/>
          </p:cNvSpPr>
          <p:nvPr/>
        </p:nvSpPr>
        <p:spPr bwMode="auto">
          <a:xfrm flipH="1">
            <a:off x="1473200" y="4341813"/>
            <a:ext cx="85725" cy="1587"/>
          </a:xfrm>
          <a:prstGeom prst="line">
            <a:avLst/>
          </a:prstGeom>
          <a:noFill/>
          <a:ln w="25400">
            <a:solidFill>
              <a:schemeClr val="accent1"/>
            </a:solidFill>
            <a:round/>
            <a:headEnd/>
            <a:tailEnd/>
          </a:ln>
        </p:spPr>
        <p:txBody>
          <a:bodyPr/>
          <a:lstStyle/>
          <a:p>
            <a:endParaRPr lang="en-US"/>
          </a:p>
        </p:txBody>
      </p:sp>
      <p:sp>
        <p:nvSpPr>
          <p:cNvPr id="53276" name="Line 38"/>
          <p:cNvSpPr>
            <a:spLocks noChangeShapeType="1"/>
          </p:cNvSpPr>
          <p:nvPr/>
        </p:nvSpPr>
        <p:spPr bwMode="auto">
          <a:xfrm flipH="1">
            <a:off x="1473200" y="3913188"/>
            <a:ext cx="85725" cy="3175"/>
          </a:xfrm>
          <a:prstGeom prst="line">
            <a:avLst/>
          </a:prstGeom>
          <a:noFill/>
          <a:ln w="25400">
            <a:solidFill>
              <a:schemeClr val="accent1"/>
            </a:solidFill>
            <a:round/>
            <a:headEnd/>
            <a:tailEnd/>
          </a:ln>
        </p:spPr>
        <p:txBody>
          <a:bodyPr/>
          <a:lstStyle/>
          <a:p>
            <a:endParaRPr lang="en-US"/>
          </a:p>
        </p:txBody>
      </p:sp>
      <p:sp>
        <p:nvSpPr>
          <p:cNvPr id="53277" name="Line 39"/>
          <p:cNvSpPr>
            <a:spLocks noChangeShapeType="1"/>
          </p:cNvSpPr>
          <p:nvPr/>
        </p:nvSpPr>
        <p:spPr bwMode="auto">
          <a:xfrm flipH="1">
            <a:off x="1473200" y="3484563"/>
            <a:ext cx="85725" cy="1587"/>
          </a:xfrm>
          <a:prstGeom prst="line">
            <a:avLst/>
          </a:prstGeom>
          <a:noFill/>
          <a:ln w="25400">
            <a:solidFill>
              <a:schemeClr val="accent1"/>
            </a:solidFill>
            <a:round/>
            <a:headEnd/>
            <a:tailEnd/>
          </a:ln>
        </p:spPr>
        <p:txBody>
          <a:bodyPr/>
          <a:lstStyle/>
          <a:p>
            <a:endParaRPr lang="en-US"/>
          </a:p>
        </p:txBody>
      </p:sp>
      <p:sp>
        <p:nvSpPr>
          <p:cNvPr id="53278" name="Line 40"/>
          <p:cNvSpPr>
            <a:spLocks noChangeShapeType="1"/>
          </p:cNvSpPr>
          <p:nvPr/>
        </p:nvSpPr>
        <p:spPr bwMode="auto">
          <a:xfrm flipH="1">
            <a:off x="1473200" y="3052763"/>
            <a:ext cx="85725" cy="1587"/>
          </a:xfrm>
          <a:prstGeom prst="line">
            <a:avLst/>
          </a:prstGeom>
          <a:noFill/>
          <a:ln w="25400">
            <a:solidFill>
              <a:schemeClr val="accent1"/>
            </a:solidFill>
            <a:round/>
            <a:headEnd/>
            <a:tailEnd/>
          </a:ln>
        </p:spPr>
        <p:txBody>
          <a:bodyPr/>
          <a:lstStyle/>
          <a:p>
            <a:endParaRPr lang="en-US"/>
          </a:p>
        </p:txBody>
      </p:sp>
      <p:sp>
        <p:nvSpPr>
          <p:cNvPr id="53279" name="Line 41"/>
          <p:cNvSpPr>
            <a:spLocks noChangeShapeType="1"/>
          </p:cNvSpPr>
          <p:nvPr/>
        </p:nvSpPr>
        <p:spPr bwMode="auto">
          <a:xfrm flipH="1">
            <a:off x="1473200" y="2617788"/>
            <a:ext cx="85725" cy="3175"/>
          </a:xfrm>
          <a:prstGeom prst="line">
            <a:avLst/>
          </a:prstGeom>
          <a:noFill/>
          <a:ln w="25400">
            <a:solidFill>
              <a:schemeClr val="accent1"/>
            </a:solidFill>
            <a:round/>
            <a:headEnd/>
            <a:tailEnd/>
          </a:ln>
        </p:spPr>
        <p:txBody>
          <a:bodyPr/>
          <a:lstStyle/>
          <a:p>
            <a:endParaRPr lang="en-US"/>
          </a:p>
        </p:txBody>
      </p:sp>
      <p:sp>
        <p:nvSpPr>
          <p:cNvPr id="53280" name="Line 42"/>
          <p:cNvSpPr>
            <a:spLocks noChangeShapeType="1"/>
          </p:cNvSpPr>
          <p:nvPr/>
        </p:nvSpPr>
        <p:spPr bwMode="auto">
          <a:xfrm>
            <a:off x="6935788" y="5205413"/>
            <a:ext cx="1587" cy="76200"/>
          </a:xfrm>
          <a:prstGeom prst="line">
            <a:avLst/>
          </a:prstGeom>
          <a:noFill/>
          <a:ln w="25400">
            <a:solidFill>
              <a:schemeClr val="accent1"/>
            </a:solidFill>
            <a:round/>
            <a:headEnd/>
            <a:tailEnd/>
          </a:ln>
        </p:spPr>
        <p:txBody>
          <a:bodyPr/>
          <a:lstStyle/>
          <a:p>
            <a:endParaRPr lang="en-US"/>
          </a:p>
        </p:txBody>
      </p:sp>
      <p:sp>
        <p:nvSpPr>
          <p:cNvPr id="53281" name="Line 43"/>
          <p:cNvSpPr>
            <a:spLocks noChangeShapeType="1"/>
          </p:cNvSpPr>
          <p:nvPr/>
        </p:nvSpPr>
        <p:spPr bwMode="auto">
          <a:xfrm>
            <a:off x="5862638" y="5205413"/>
            <a:ext cx="1587" cy="76200"/>
          </a:xfrm>
          <a:prstGeom prst="line">
            <a:avLst/>
          </a:prstGeom>
          <a:noFill/>
          <a:ln w="25400">
            <a:solidFill>
              <a:schemeClr val="accent1"/>
            </a:solidFill>
            <a:round/>
            <a:headEnd/>
            <a:tailEnd/>
          </a:ln>
        </p:spPr>
        <p:txBody>
          <a:bodyPr/>
          <a:lstStyle/>
          <a:p>
            <a:endParaRPr lang="en-US"/>
          </a:p>
        </p:txBody>
      </p:sp>
      <p:sp>
        <p:nvSpPr>
          <p:cNvPr id="53282" name="Line 44"/>
          <p:cNvSpPr>
            <a:spLocks noChangeShapeType="1"/>
          </p:cNvSpPr>
          <p:nvPr/>
        </p:nvSpPr>
        <p:spPr bwMode="auto">
          <a:xfrm>
            <a:off x="4786313" y="5205413"/>
            <a:ext cx="1587" cy="76200"/>
          </a:xfrm>
          <a:prstGeom prst="line">
            <a:avLst/>
          </a:prstGeom>
          <a:noFill/>
          <a:ln w="25400">
            <a:solidFill>
              <a:schemeClr val="accent1"/>
            </a:solidFill>
            <a:round/>
            <a:headEnd/>
            <a:tailEnd/>
          </a:ln>
        </p:spPr>
        <p:txBody>
          <a:bodyPr/>
          <a:lstStyle/>
          <a:p>
            <a:endParaRPr lang="en-US"/>
          </a:p>
        </p:txBody>
      </p:sp>
      <p:sp>
        <p:nvSpPr>
          <p:cNvPr id="53283" name="Line 45"/>
          <p:cNvSpPr>
            <a:spLocks noChangeShapeType="1"/>
          </p:cNvSpPr>
          <p:nvPr/>
        </p:nvSpPr>
        <p:spPr bwMode="auto">
          <a:xfrm>
            <a:off x="3711575" y="5205413"/>
            <a:ext cx="1588" cy="76200"/>
          </a:xfrm>
          <a:prstGeom prst="line">
            <a:avLst/>
          </a:prstGeom>
          <a:noFill/>
          <a:ln w="25400">
            <a:solidFill>
              <a:schemeClr val="accent1"/>
            </a:solidFill>
            <a:round/>
            <a:headEnd/>
            <a:tailEnd/>
          </a:ln>
        </p:spPr>
        <p:txBody>
          <a:bodyPr/>
          <a:lstStyle/>
          <a:p>
            <a:endParaRPr lang="en-US"/>
          </a:p>
        </p:txBody>
      </p:sp>
      <p:sp>
        <p:nvSpPr>
          <p:cNvPr id="53284" name="Line 46"/>
          <p:cNvSpPr>
            <a:spLocks noChangeShapeType="1"/>
          </p:cNvSpPr>
          <p:nvPr/>
        </p:nvSpPr>
        <p:spPr bwMode="auto">
          <a:xfrm>
            <a:off x="2635250" y="5205413"/>
            <a:ext cx="1588" cy="76200"/>
          </a:xfrm>
          <a:prstGeom prst="line">
            <a:avLst/>
          </a:prstGeom>
          <a:noFill/>
          <a:ln w="25400">
            <a:solidFill>
              <a:schemeClr val="accent1"/>
            </a:solidFill>
            <a:round/>
            <a:headEnd/>
            <a:tailEnd/>
          </a:ln>
        </p:spPr>
        <p:txBody>
          <a:bodyPr/>
          <a:lstStyle/>
          <a:p>
            <a:endParaRPr lang="en-US"/>
          </a:p>
        </p:txBody>
      </p:sp>
      <p:sp>
        <p:nvSpPr>
          <p:cNvPr id="53285" name="Rectangle 47"/>
          <p:cNvSpPr>
            <a:spLocks noChangeArrowheads="1"/>
          </p:cNvSpPr>
          <p:nvPr/>
        </p:nvSpPr>
        <p:spPr bwMode="auto">
          <a:xfrm>
            <a:off x="2324100" y="4856163"/>
            <a:ext cx="85725" cy="73025"/>
          </a:xfrm>
          <a:prstGeom prst="rect">
            <a:avLst/>
          </a:prstGeom>
          <a:solidFill>
            <a:schemeClr val="accent2"/>
          </a:solidFill>
          <a:ln w="9525">
            <a:noFill/>
            <a:miter lim="800000"/>
            <a:headEnd/>
            <a:tailEnd/>
          </a:ln>
        </p:spPr>
        <p:txBody>
          <a:bodyPr/>
          <a:lstStyle/>
          <a:p>
            <a:endParaRPr lang="en-GB" altLang="en-US"/>
          </a:p>
        </p:txBody>
      </p:sp>
      <p:sp>
        <p:nvSpPr>
          <p:cNvPr id="53286" name="Rectangle 48"/>
          <p:cNvSpPr>
            <a:spLocks noChangeArrowheads="1"/>
          </p:cNvSpPr>
          <p:nvPr/>
        </p:nvSpPr>
        <p:spPr bwMode="auto">
          <a:xfrm>
            <a:off x="2197100" y="4808538"/>
            <a:ext cx="85725" cy="74612"/>
          </a:xfrm>
          <a:prstGeom prst="rect">
            <a:avLst/>
          </a:prstGeom>
          <a:solidFill>
            <a:schemeClr val="accent2"/>
          </a:solidFill>
          <a:ln w="9525">
            <a:noFill/>
            <a:miter lim="800000"/>
            <a:headEnd/>
            <a:tailEnd/>
          </a:ln>
        </p:spPr>
        <p:txBody>
          <a:bodyPr/>
          <a:lstStyle/>
          <a:p>
            <a:endParaRPr lang="en-GB" altLang="en-US"/>
          </a:p>
        </p:txBody>
      </p:sp>
      <p:sp>
        <p:nvSpPr>
          <p:cNvPr id="53287" name="Rectangle 49"/>
          <p:cNvSpPr>
            <a:spLocks noChangeArrowheads="1"/>
          </p:cNvSpPr>
          <p:nvPr/>
        </p:nvSpPr>
        <p:spPr bwMode="auto">
          <a:xfrm>
            <a:off x="2070100" y="4805363"/>
            <a:ext cx="82550" cy="73025"/>
          </a:xfrm>
          <a:prstGeom prst="rect">
            <a:avLst/>
          </a:prstGeom>
          <a:solidFill>
            <a:schemeClr val="accent2"/>
          </a:solidFill>
          <a:ln w="9525">
            <a:noFill/>
            <a:miter lim="800000"/>
            <a:headEnd/>
            <a:tailEnd/>
          </a:ln>
        </p:spPr>
        <p:txBody>
          <a:bodyPr/>
          <a:lstStyle/>
          <a:p>
            <a:endParaRPr lang="en-GB" altLang="en-US"/>
          </a:p>
        </p:txBody>
      </p:sp>
      <p:sp>
        <p:nvSpPr>
          <p:cNvPr id="53288" name="Rectangle 50"/>
          <p:cNvSpPr>
            <a:spLocks noChangeArrowheads="1"/>
          </p:cNvSpPr>
          <p:nvPr/>
        </p:nvSpPr>
        <p:spPr bwMode="auto">
          <a:xfrm>
            <a:off x="1933575" y="4808538"/>
            <a:ext cx="85725" cy="74612"/>
          </a:xfrm>
          <a:prstGeom prst="rect">
            <a:avLst/>
          </a:prstGeom>
          <a:solidFill>
            <a:schemeClr val="accent2"/>
          </a:solidFill>
          <a:ln w="9525">
            <a:noFill/>
            <a:miter lim="800000"/>
            <a:headEnd/>
            <a:tailEnd/>
          </a:ln>
        </p:spPr>
        <p:txBody>
          <a:bodyPr/>
          <a:lstStyle/>
          <a:p>
            <a:endParaRPr lang="en-GB" altLang="en-US"/>
          </a:p>
        </p:txBody>
      </p:sp>
      <p:sp>
        <p:nvSpPr>
          <p:cNvPr id="53289" name="Rectangle 51"/>
          <p:cNvSpPr>
            <a:spLocks noChangeArrowheads="1"/>
          </p:cNvSpPr>
          <p:nvPr/>
        </p:nvSpPr>
        <p:spPr bwMode="auto">
          <a:xfrm>
            <a:off x="1809750" y="4805363"/>
            <a:ext cx="82550" cy="73025"/>
          </a:xfrm>
          <a:prstGeom prst="rect">
            <a:avLst/>
          </a:prstGeom>
          <a:solidFill>
            <a:schemeClr val="accent2"/>
          </a:solidFill>
          <a:ln w="9525">
            <a:noFill/>
            <a:miter lim="800000"/>
            <a:headEnd/>
            <a:tailEnd/>
          </a:ln>
        </p:spPr>
        <p:txBody>
          <a:bodyPr/>
          <a:lstStyle/>
          <a:p>
            <a:endParaRPr lang="en-GB" altLang="en-US"/>
          </a:p>
        </p:txBody>
      </p:sp>
      <p:sp>
        <p:nvSpPr>
          <p:cNvPr id="53290" name="Rectangle 52"/>
          <p:cNvSpPr>
            <a:spLocks noChangeArrowheads="1"/>
          </p:cNvSpPr>
          <p:nvPr/>
        </p:nvSpPr>
        <p:spPr bwMode="auto">
          <a:xfrm>
            <a:off x="1673225" y="4794250"/>
            <a:ext cx="85725" cy="77788"/>
          </a:xfrm>
          <a:prstGeom prst="rect">
            <a:avLst/>
          </a:prstGeom>
          <a:solidFill>
            <a:schemeClr val="accent2"/>
          </a:solidFill>
          <a:ln w="9525">
            <a:noFill/>
            <a:miter lim="800000"/>
            <a:headEnd/>
            <a:tailEnd/>
          </a:ln>
        </p:spPr>
        <p:txBody>
          <a:bodyPr/>
          <a:lstStyle/>
          <a:p>
            <a:endParaRPr lang="en-GB" altLang="en-US"/>
          </a:p>
        </p:txBody>
      </p:sp>
      <p:sp>
        <p:nvSpPr>
          <p:cNvPr id="53291" name="Rectangle 53"/>
          <p:cNvSpPr>
            <a:spLocks noChangeArrowheads="1"/>
          </p:cNvSpPr>
          <p:nvPr/>
        </p:nvSpPr>
        <p:spPr bwMode="auto">
          <a:xfrm>
            <a:off x="1517650" y="4764088"/>
            <a:ext cx="85725" cy="79375"/>
          </a:xfrm>
          <a:prstGeom prst="rect">
            <a:avLst/>
          </a:prstGeom>
          <a:solidFill>
            <a:schemeClr val="accent2"/>
          </a:solidFill>
          <a:ln w="9525">
            <a:noFill/>
            <a:miter lim="800000"/>
            <a:headEnd/>
            <a:tailEnd/>
          </a:ln>
        </p:spPr>
        <p:txBody>
          <a:bodyPr/>
          <a:lstStyle/>
          <a:p>
            <a:endParaRPr lang="en-GB" altLang="en-US"/>
          </a:p>
        </p:txBody>
      </p:sp>
      <p:sp>
        <p:nvSpPr>
          <p:cNvPr id="53292" name="Rectangle 54"/>
          <p:cNvSpPr>
            <a:spLocks noChangeArrowheads="1"/>
          </p:cNvSpPr>
          <p:nvPr/>
        </p:nvSpPr>
        <p:spPr bwMode="auto">
          <a:xfrm>
            <a:off x="2397125" y="4211638"/>
            <a:ext cx="85725" cy="79375"/>
          </a:xfrm>
          <a:prstGeom prst="rect">
            <a:avLst/>
          </a:prstGeom>
          <a:solidFill>
            <a:schemeClr val="accent2"/>
          </a:solidFill>
          <a:ln w="9525">
            <a:noFill/>
            <a:miter lim="800000"/>
            <a:headEnd/>
            <a:tailEnd/>
          </a:ln>
        </p:spPr>
        <p:txBody>
          <a:bodyPr/>
          <a:lstStyle/>
          <a:p>
            <a:endParaRPr lang="en-GB" altLang="en-US"/>
          </a:p>
        </p:txBody>
      </p:sp>
      <p:sp>
        <p:nvSpPr>
          <p:cNvPr id="53293" name="Rectangle 55"/>
          <p:cNvSpPr>
            <a:spLocks noChangeArrowheads="1"/>
          </p:cNvSpPr>
          <p:nvPr/>
        </p:nvSpPr>
        <p:spPr bwMode="auto">
          <a:xfrm>
            <a:off x="2473325" y="3233738"/>
            <a:ext cx="85725" cy="79375"/>
          </a:xfrm>
          <a:prstGeom prst="rect">
            <a:avLst/>
          </a:prstGeom>
          <a:solidFill>
            <a:schemeClr val="accent2"/>
          </a:solidFill>
          <a:ln w="9525">
            <a:noFill/>
            <a:miter lim="800000"/>
            <a:headEnd/>
            <a:tailEnd/>
          </a:ln>
        </p:spPr>
        <p:txBody>
          <a:bodyPr/>
          <a:lstStyle/>
          <a:p>
            <a:endParaRPr lang="en-GB" altLang="en-US"/>
          </a:p>
        </p:txBody>
      </p:sp>
      <p:sp>
        <p:nvSpPr>
          <p:cNvPr id="53294" name="Rectangle 56"/>
          <p:cNvSpPr>
            <a:spLocks noChangeArrowheads="1"/>
          </p:cNvSpPr>
          <p:nvPr/>
        </p:nvSpPr>
        <p:spPr bwMode="auto">
          <a:xfrm>
            <a:off x="2546350" y="2770188"/>
            <a:ext cx="82550" cy="79375"/>
          </a:xfrm>
          <a:prstGeom prst="rect">
            <a:avLst/>
          </a:prstGeom>
          <a:solidFill>
            <a:schemeClr val="accent2"/>
          </a:solidFill>
          <a:ln w="9525">
            <a:noFill/>
            <a:miter lim="800000"/>
            <a:headEnd/>
            <a:tailEnd/>
          </a:ln>
        </p:spPr>
        <p:txBody>
          <a:bodyPr/>
          <a:lstStyle/>
          <a:p>
            <a:endParaRPr lang="en-GB" altLang="en-US"/>
          </a:p>
        </p:txBody>
      </p:sp>
      <p:sp>
        <p:nvSpPr>
          <p:cNvPr id="53295" name="Rectangle 57"/>
          <p:cNvSpPr>
            <a:spLocks noChangeArrowheads="1"/>
          </p:cNvSpPr>
          <p:nvPr/>
        </p:nvSpPr>
        <p:spPr bwMode="auto">
          <a:xfrm>
            <a:off x="2597150" y="2719388"/>
            <a:ext cx="82550" cy="79375"/>
          </a:xfrm>
          <a:prstGeom prst="rect">
            <a:avLst/>
          </a:prstGeom>
          <a:solidFill>
            <a:schemeClr val="accent2"/>
          </a:solidFill>
          <a:ln w="9525">
            <a:noFill/>
            <a:miter lim="800000"/>
            <a:headEnd/>
            <a:tailEnd/>
          </a:ln>
        </p:spPr>
        <p:txBody>
          <a:bodyPr/>
          <a:lstStyle/>
          <a:p>
            <a:endParaRPr lang="en-GB" altLang="en-US"/>
          </a:p>
        </p:txBody>
      </p:sp>
      <p:sp>
        <p:nvSpPr>
          <p:cNvPr id="53296" name="Rectangle 58"/>
          <p:cNvSpPr>
            <a:spLocks noChangeArrowheads="1"/>
          </p:cNvSpPr>
          <p:nvPr/>
        </p:nvSpPr>
        <p:spPr bwMode="auto">
          <a:xfrm>
            <a:off x="2663825" y="3067050"/>
            <a:ext cx="85725" cy="74613"/>
          </a:xfrm>
          <a:prstGeom prst="rect">
            <a:avLst/>
          </a:prstGeom>
          <a:solidFill>
            <a:schemeClr val="accent2"/>
          </a:solidFill>
          <a:ln w="9525">
            <a:noFill/>
            <a:miter lim="800000"/>
            <a:headEnd/>
            <a:tailEnd/>
          </a:ln>
        </p:spPr>
        <p:txBody>
          <a:bodyPr/>
          <a:lstStyle/>
          <a:p>
            <a:endParaRPr lang="en-GB" altLang="en-US"/>
          </a:p>
        </p:txBody>
      </p:sp>
      <p:sp>
        <p:nvSpPr>
          <p:cNvPr id="53297" name="Rectangle 59"/>
          <p:cNvSpPr>
            <a:spLocks noChangeArrowheads="1"/>
          </p:cNvSpPr>
          <p:nvPr/>
        </p:nvSpPr>
        <p:spPr bwMode="auto">
          <a:xfrm>
            <a:off x="2730500" y="3321050"/>
            <a:ext cx="85725" cy="77788"/>
          </a:xfrm>
          <a:prstGeom prst="rect">
            <a:avLst/>
          </a:prstGeom>
          <a:solidFill>
            <a:schemeClr val="accent2"/>
          </a:solidFill>
          <a:ln w="9525">
            <a:noFill/>
            <a:miter lim="800000"/>
            <a:headEnd/>
            <a:tailEnd/>
          </a:ln>
        </p:spPr>
        <p:txBody>
          <a:bodyPr/>
          <a:lstStyle/>
          <a:p>
            <a:endParaRPr lang="en-GB" altLang="en-US"/>
          </a:p>
        </p:txBody>
      </p:sp>
      <p:sp>
        <p:nvSpPr>
          <p:cNvPr id="53298" name="Rectangle 60"/>
          <p:cNvSpPr>
            <a:spLocks noChangeArrowheads="1"/>
          </p:cNvSpPr>
          <p:nvPr/>
        </p:nvSpPr>
        <p:spPr bwMode="auto">
          <a:xfrm>
            <a:off x="2867025" y="3278188"/>
            <a:ext cx="85725" cy="79375"/>
          </a:xfrm>
          <a:prstGeom prst="rect">
            <a:avLst/>
          </a:prstGeom>
          <a:solidFill>
            <a:schemeClr val="accent2"/>
          </a:solidFill>
          <a:ln w="9525">
            <a:noFill/>
            <a:miter lim="800000"/>
            <a:headEnd/>
            <a:tailEnd/>
          </a:ln>
        </p:spPr>
        <p:txBody>
          <a:bodyPr/>
          <a:lstStyle/>
          <a:p>
            <a:endParaRPr lang="en-GB" altLang="en-US"/>
          </a:p>
        </p:txBody>
      </p:sp>
      <p:sp>
        <p:nvSpPr>
          <p:cNvPr id="53299" name="Rectangle 61"/>
          <p:cNvSpPr>
            <a:spLocks noChangeArrowheads="1"/>
          </p:cNvSpPr>
          <p:nvPr/>
        </p:nvSpPr>
        <p:spPr bwMode="auto">
          <a:xfrm>
            <a:off x="2997200" y="3919538"/>
            <a:ext cx="85725" cy="79375"/>
          </a:xfrm>
          <a:prstGeom prst="rect">
            <a:avLst/>
          </a:prstGeom>
          <a:solidFill>
            <a:schemeClr val="accent2"/>
          </a:solidFill>
          <a:ln w="9525">
            <a:noFill/>
            <a:miter lim="800000"/>
            <a:headEnd/>
            <a:tailEnd/>
          </a:ln>
        </p:spPr>
        <p:txBody>
          <a:bodyPr/>
          <a:lstStyle/>
          <a:p>
            <a:endParaRPr lang="en-GB" altLang="en-US"/>
          </a:p>
        </p:txBody>
      </p:sp>
      <p:sp>
        <p:nvSpPr>
          <p:cNvPr id="53300" name="Rectangle 62"/>
          <p:cNvSpPr>
            <a:spLocks noChangeArrowheads="1"/>
          </p:cNvSpPr>
          <p:nvPr/>
        </p:nvSpPr>
        <p:spPr bwMode="auto">
          <a:xfrm>
            <a:off x="3121025" y="4291013"/>
            <a:ext cx="85725" cy="73025"/>
          </a:xfrm>
          <a:prstGeom prst="rect">
            <a:avLst/>
          </a:prstGeom>
          <a:solidFill>
            <a:schemeClr val="accent2"/>
          </a:solidFill>
          <a:ln w="9525">
            <a:noFill/>
            <a:miter lim="800000"/>
            <a:headEnd/>
            <a:tailEnd/>
          </a:ln>
        </p:spPr>
        <p:txBody>
          <a:bodyPr/>
          <a:lstStyle/>
          <a:p>
            <a:endParaRPr lang="en-GB" altLang="en-US"/>
          </a:p>
        </p:txBody>
      </p:sp>
      <p:sp>
        <p:nvSpPr>
          <p:cNvPr id="53301" name="Rectangle 63"/>
          <p:cNvSpPr>
            <a:spLocks noChangeArrowheads="1"/>
          </p:cNvSpPr>
          <p:nvPr/>
        </p:nvSpPr>
        <p:spPr bwMode="auto">
          <a:xfrm>
            <a:off x="3257550" y="4586288"/>
            <a:ext cx="85725" cy="79375"/>
          </a:xfrm>
          <a:prstGeom prst="rect">
            <a:avLst/>
          </a:prstGeom>
          <a:solidFill>
            <a:schemeClr val="accent2"/>
          </a:solidFill>
          <a:ln w="9525">
            <a:noFill/>
            <a:miter lim="800000"/>
            <a:headEnd/>
            <a:tailEnd/>
          </a:ln>
        </p:spPr>
        <p:txBody>
          <a:bodyPr/>
          <a:lstStyle/>
          <a:p>
            <a:endParaRPr lang="en-GB" altLang="en-US"/>
          </a:p>
        </p:txBody>
      </p:sp>
      <p:sp>
        <p:nvSpPr>
          <p:cNvPr id="53302" name="Rectangle 64"/>
          <p:cNvSpPr>
            <a:spLocks noChangeArrowheads="1"/>
          </p:cNvSpPr>
          <p:nvPr/>
        </p:nvSpPr>
        <p:spPr bwMode="auto">
          <a:xfrm>
            <a:off x="3397250" y="4710113"/>
            <a:ext cx="85725" cy="76200"/>
          </a:xfrm>
          <a:prstGeom prst="rect">
            <a:avLst/>
          </a:prstGeom>
          <a:solidFill>
            <a:schemeClr val="accent2"/>
          </a:solidFill>
          <a:ln w="9525">
            <a:noFill/>
            <a:miter lim="800000"/>
            <a:headEnd/>
            <a:tailEnd/>
          </a:ln>
        </p:spPr>
        <p:txBody>
          <a:bodyPr/>
          <a:lstStyle/>
          <a:p>
            <a:endParaRPr lang="en-GB" altLang="en-US"/>
          </a:p>
        </p:txBody>
      </p:sp>
      <p:sp>
        <p:nvSpPr>
          <p:cNvPr id="53303" name="Rectangle 65"/>
          <p:cNvSpPr>
            <a:spLocks noChangeArrowheads="1"/>
          </p:cNvSpPr>
          <p:nvPr/>
        </p:nvSpPr>
        <p:spPr bwMode="auto">
          <a:xfrm>
            <a:off x="3460750" y="4038600"/>
            <a:ext cx="85725" cy="77788"/>
          </a:xfrm>
          <a:prstGeom prst="rect">
            <a:avLst/>
          </a:prstGeom>
          <a:solidFill>
            <a:schemeClr val="accent2"/>
          </a:solidFill>
          <a:ln w="9525">
            <a:noFill/>
            <a:miter lim="800000"/>
            <a:headEnd/>
            <a:tailEnd/>
          </a:ln>
        </p:spPr>
        <p:txBody>
          <a:bodyPr/>
          <a:lstStyle/>
          <a:p>
            <a:endParaRPr lang="en-GB" altLang="en-US"/>
          </a:p>
        </p:txBody>
      </p:sp>
      <p:sp>
        <p:nvSpPr>
          <p:cNvPr id="53304" name="Rectangle 66"/>
          <p:cNvSpPr>
            <a:spLocks noChangeArrowheads="1"/>
          </p:cNvSpPr>
          <p:nvPr/>
        </p:nvSpPr>
        <p:spPr bwMode="auto">
          <a:xfrm>
            <a:off x="3527425" y="2563813"/>
            <a:ext cx="82550" cy="76200"/>
          </a:xfrm>
          <a:prstGeom prst="rect">
            <a:avLst/>
          </a:prstGeom>
          <a:solidFill>
            <a:schemeClr val="accent2"/>
          </a:solidFill>
          <a:ln w="9525">
            <a:noFill/>
            <a:miter lim="800000"/>
            <a:headEnd/>
            <a:tailEnd/>
          </a:ln>
        </p:spPr>
        <p:txBody>
          <a:bodyPr/>
          <a:lstStyle/>
          <a:p>
            <a:endParaRPr lang="en-GB" altLang="en-US"/>
          </a:p>
        </p:txBody>
      </p:sp>
      <p:sp>
        <p:nvSpPr>
          <p:cNvPr id="53305" name="Rectangle 67"/>
          <p:cNvSpPr>
            <a:spLocks noChangeArrowheads="1"/>
          </p:cNvSpPr>
          <p:nvPr/>
        </p:nvSpPr>
        <p:spPr bwMode="auto">
          <a:xfrm>
            <a:off x="3587750" y="2636838"/>
            <a:ext cx="82550" cy="74612"/>
          </a:xfrm>
          <a:prstGeom prst="rect">
            <a:avLst/>
          </a:prstGeom>
          <a:solidFill>
            <a:schemeClr val="accent2"/>
          </a:solidFill>
          <a:ln w="9525">
            <a:noFill/>
            <a:miter lim="800000"/>
            <a:headEnd/>
            <a:tailEnd/>
          </a:ln>
        </p:spPr>
        <p:txBody>
          <a:bodyPr/>
          <a:lstStyle/>
          <a:p>
            <a:endParaRPr lang="en-GB" altLang="en-US"/>
          </a:p>
        </p:txBody>
      </p:sp>
      <p:sp>
        <p:nvSpPr>
          <p:cNvPr id="53306" name="Rectangle 68"/>
          <p:cNvSpPr>
            <a:spLocks noChangeArrowheads="1"/>
          </p:cNvSpPr>
          <p:nvPr/>
        </p:nvSpPr>
        <p:spPr bwMode="auto">
          <a:xfrm>
            <a:off x="3670300" y="2813050"/>
            <a:ext cx="85725" cy="77788"/>
          </a:xfrm>
          <a:prstGeom prst="rect">
            <a:avLst/>
          </a:prstGeom>
          <a:solidFill>
            <a:schemeClr val="accent2"/>
          </a:solidFill>
          <a:ln w="9525">
            <a:noFill/>
            <a:miter lim="800000"/>
            <a:headEnd/>
            <a:tailEnd/>
          </a:ln>
        </p:spPr>
        <p:txBody>
          <a:bodyPr/>
          <a:lstStyle/>
          <a:p>
            <a:endParaRPr lang="en-GB" altLang="en-US"/>
          </a:p>
        </p:txBody>
      </p:sp>
      <p:sp>
        <p:nvSpPr>
          <p:cNvPr id="53307" name="Rectangle 69"/>
          <p:cNvSpPr>
            <a:spLocks noChangeArrowheads="1"/>
          </p:cNvSpPr>
          <p:nvPr/>
        </p:nvSpPr>
        <p:spPr bwMode="auto">
          <a:xfrm>
            <a:off x="3752850" y="3187700"/>
            <a:ext cx="85725" cy="77788"/>
          </a:xfrm>
          <a:prstGeom prst="rect">
            <a:avLst/>
          </a:prstGeom>
          <a:solidFill>
            <a:schemeClr val="accent2"/>
          </a:solidFill>
          <a:ln w="9525">
            <a:noFill/>
            <a:miter lim="800000"/>
            <a:headEnd/>
            <a:tailEnd/>
          </a:ln>
        </p:spPr>
        <p:txBody>
          <a:bodyPr/>
          <a:lstStyle/>
          <a:p>
            <a:endParaRPr lang="en-GB" altLang="en-US"/>
          </a:p>
        </p:txBody>
      </p:sp>
      <p:sp>
        <p:nvSpPr>
          <p:cNvPr id="53308" name="Rectangle 70"/>
          <p:cNvSpPr>
            <a:spLocks noChangeArrowheads="1"/>
          </p:cNvSpPr>
          <p:nvPr/>
        </p:nvSpPr>
        <p:spPr bwMode="auto">
          <a:xfrm>
            <a:off x="3841750" y="3240088"/>
            <a:ext cx="82550" cy="79375"/>
          </a:xfrm>
          <a:prstGeom prst="rect">
            <a:avLst/>
          </a:prstGeom>
          <a:solidFill>
            <a:schemeClr val="accent2"/>
          </a:solidFill>
          <a:ln w="9525">
            <a:noFill/>
            <a:miter lim="800000"/>
            <a:headEnd/>
            <a:tailEnd/>
          </a:ln>
        </p:spPr>
        <p:txBody>
          <a:bodyPr/>
          <a:lstStyle/>
          <a:p>
            <a:endParaRPr lang="en-GB" altLang="en-US"/>
          </a:p>
        </p:txBody>
      </p:sp>
      <p:sp>
        <p:nvSpPr>
          <p:cNvPr id="53309" name="Rectangle 71"/>
          <p:cNvSpPr>
            <a:spLocks noChangeArrowheads="1"/>
          </p:cNvSpPr>
          <p:nvPr/>
        </p:nvSpPr>
        <p:spPr bwMode="auto">
          <a:xfrm>
            <a:off x="3917950" y="3659188"/>
            <a:ext cx="85725" cy="79375"/>
          </a:xfrm>
          <a:prstGeom prst="rect">
            <a:avLst/>
          </a:prstGeom>
          <a:solidFill>
            <a:schemeClr val="accent2"/>
          </a:solidFill>
          <a:ln w="9525">
            <a:noFill/>
            <a:miter lim="800000"/>
            <a:headEnd/>
            <a:tailEnd/>
          </a:ln>
        </p:spPr>
        <p:txBody>
          <a:bodyPr/>
          <a:lstStyle/>
          <a:p>
            <a:endParaRPr lang="en-GB" altLang="en-US"/>
          </a:p>
        </p:txBody>
      </p:sp>
      <p:sp>
        <p:nvSpPr>
          <p:cNvPr id="53310" name="Rectangle 72"/>
          <p:cNvSpPr>
            <a:spLocks noChangeArrowheads="1"/>
          </p:cNvSpPr>
          <p:nvPr/>
        </p:nvSpPr>
        <p:spPr bwMode="auto">
          <a:xfrm>
            <a:off x="4064000" y="3875088"/>
            <a:ext cx="85725" cy="79375"/>
          </a:xfrm>
          <a:prstGeom prst="rect">
            <a:avLst/>
          </a:prstGeom>
          <a:solidFill>
            <a:schemeClr val="accent2"/>
          </a:solidFill>
          <a:ln w="9525">
            <a:noFill/>
            <a:miter lim="800000"/>
            <a:headEnd/>
            <a:tailEnd/>
          </a:ln>
        </p:spPr>
        <p:txBody>
          <a:bodyPr/>
          <a:lstStyle/>
          <a:p>
            <a:endParaRPr lang="en-GB" altLang="en-US"/>
          </a:p>
        </p:txBody>
      </p:sp>
      <p:sp>
        <p:nvSpPr>
          <p:cNvPr id="53311" name="Rectangle 73"/>
          <p:cNvSpPr>
            <a:spLocks noChangeArrowheads="1"/>
          </p:cNvSpPr>
          <p:nvPr/>
        </p:nvSpPr>
        <p:spPr bwMode="auto">
          <a:xfrm>
            <a:off x="4191000" y="3827463"/>
            <a:ext cx="85725" cy="77787"/>
          </a:xfrm>
          <a:prstGeom prst="rect">
            <a:avLst/>
          </a:prstGeom>
          <a:solidFill>
            <a:schemeClr val="accent2"/>
          </a:solidFill>
          <a:ln w="9525">
            <a:noFill/>
            <a:miter lim="800000"/>
            <a:headEnd/>
            <a:tailEnd/>
          </a:ln>
        </p:spPr>
        <p:txBody>
          <a:bodyPr/>
          <a:lstStyle/>
          <a:p>
            <a:endParaRPr lang="en-GB" altLang="en-US"/>
          </a:p>
        </p:txBody>
      </p:sp>
      <p:sp>
        <p:nvSpPr>
          <p:cNvPr id="53312" name="Rectangle 74"/>
          <p:cNvSpPr>
            <a:spLocks noChangeArrowheads="1"/>
          </p:cNvSpPr>
          <p:nvPr/>
        </p:nvSpPr>
        <p:spPr bwMode="auto">
          <a:xfrm>
            <a:off x="4324350" y="4208463"/>
            <a:ext cx="85725" cy="77787"/>
          </a:xfrm>
          <a:prstGeom prst="rect">
            <a:avLst/>
          </a:prstGeom>
          <a:solidFill>
            <a:schemeClr val="accent2"/>
          </a:solidFill>
          <a:ln w="9525">
            <a:noFill/>
            <a:miter lim="800000"/>
            <a:headEnd/>
            <a:tailEnd/>
          </a:ln>
        </p:spPr>
        <p:txBody>
          <a:bodyPr/>
          <a:lstStyle/>
          <a:p>
            <a:endParaRPr lang="en-GB" altLang="en-US"/>
          </a:p>
        </p:txBody>
      </p:sp>
      <p:sp>
        <p:nvSpPr>
          <p:cNvPr id="53313" name="Rectangle 75"/>
          <p:cNvSpPr>
            <a:spLocks noChangeArrowheads="1"/>
          </p:cNvSpPr>
          <p:nvPr/>
        </p:nvSpPr>
        <p:spPr bwMode="auto">
          <a:xfrm>
            <a:off x="4454525" y="4545013"/>
            <a:ext cx="85725" cy="76200"/>
          </a:xfrm>
          <a:prstGeom prst="rect">
            <a:avLst/>
          </a:prstGeom>
          <a:solidFill>
            <a:schemeClr val="accent2"/>
          </a:solidFill>
          <a:ln w="9525">
            <a:noFill/>
            <a:miter lim="800000"/>
            <a:headEnd/>
            <a:tailEnd/>
          </a:ln>
        </p:spPr>
        <p:txBody>
          <a:bodyPr/>
          <a:lstStyle/>
          <a:p>
            <a:endParaRPr lang="en-GB" altLang="en-US"/>
          </a:p>
        </p:txBody>
      </p:sp>
      <p:sp>
        <p:nvSpPr>
          <p:cNvPr id="53314" name="Rectangle 76"/>
          <p:cNvSpPr>
            <a:spLocks noChangeArrowheads="1"/>
          </p:cNvSpPr>
          <p:nvPr/>
        </p:nvSpPr>
        <p:spPr bwMode="auto">
          <a:xfrm>
            <a:off x="4594225" y="4633913"/>
            <a:ext cx="85725" cy="76200"/>
          </a:xfrm>
          <a:prstGeom prst="rect">
            <a:avLst/>
          </a:prstGeom>
          <a:solidFill>
            <a:schemeClr val="accent2"/>
          </a:solidFill>
          <a:ln w="9525">
            <a:noFill/>
            <a:miter lim="800000"/>
            <a:headEnd/>
            <a:tailEnd/>
          </a:ln>
        </p:spPr>
        <p:txBody>
          <a:bodyPr/>
          <a:lstStyle/>
          <a:p>
            <a:endParaRPr lang="en-GB" altLang="en-US"/>
          </a:p>
        </p:txBody>
      </p:sp>
      <p:sp>
        <p:nvSpPr>
          <p:cNvPr id="53315" name="Rectangle 77"/>
          <p:cNvSpPr>
            <a:spLocks noChangeArrowheads="1"/>
          </p:cNvSpPr>
          <p:nvPr/>
        </p:nvSpPr>
        <p:spPr bwMode="auto">
          <a:xfrm>
            <a:off x="4727575" y="4724400"/>
            <a:ext cx="84138" cy="80963"/>
          </a:xfrm>
          <a:prstGeom prst="rect">
            <a:avLst/>
          </a:prstGeom>
          <a:solidFill>
            <a:schemeClr val="accent2"/>
          </a:solidFill>
          <a:ln w="9525">
            <a:noFill/>
            <a:miter lim="800000"/>
            <a:headEnd/>
            <a:tailEnd/>
          </a:ln>
        </p:spPr>
        <p:txBody>
          <a:bodyPr/>
          <a:lstStyle/>
          <a:p>
            <a:endParaRPr lang="en-GB" altLang="en-US"/>
          </a:p>
        </p:txBody>
      </p:sp>
      <p:sp>
        <p:nvSpPr>
          <p:cNvPr id="53316" name="Rectangle 78"/>
          <p:cNvSpPr>
            <a:spLocks noChangeArrowheads="1"/>
          </p:cNvSpPr>
          <p:nvPr/>
        </p:nvSpPr>
        <p:spPr bwMode="auto">
          <a:xfrm>
            <a:off x="4795838" y="4298950"/>
            <a:ext cx="85725" cy="77788"/>
          </a:xfrm>
          <a:prstGeom prst="rect">
            <a:avLst/>
          </a:prstGeom>
          <a:solidFill>
            <a:schemeClr val="accent2"/>
          </a:solidFill>
          <a:ln w="9525">
            <a:noFill/>
            <a:miter lim="800000"/>
            <a:headEnd/>
            <a:tailEnd/>
          </a:ln>
        </p:spPr>
        <p:txBody>
          <a:bodyPr/>
          <a:lstStyle/>
          <a:p>
            <a:endParaRPr lang="en-GB" altLang="en-US"/>
          </a:p>
        </p:txBody>
      </p:sp>
      <p:sp>
        <p:nvSpPr>
          <p:cNvPr id="53317" name="Rectangle 79"/>
          <p:cNvSpPr>
            <a:spLocks noChangeArrowheads="1"/>
          </p:cNvSpPr>
          <p:nvPr/>
        </p:nvSpPr>
        <p:spPr bwMode="auto">
          <a:xfrm>
            <a:off x="4846638" y="3516313"/>
            <a:ext cx="85725" cy="77787"/>
          </a:xfrm>
          <a:prstGeom prst="rect">
            <a:avLst/>
          </a:prstGeom>
          <a:solidFill>
            <a:schemeClr val="accent2"/>
          </a:solidFill>
          <a:ln w="9525">
            <a:noFill/>
            <a:miter lim="800000"/>
            <a:headEnd/>
            <a:tailEnd/>
          </a:ln>
        </p:spPr>
        <p:txBody>
          <a:bodyPr/>
          <a:lstStyle/>
          <a:p>
            <a:endParaRPr lang="en-GB" altLang="en-US"/>
          </a:p>
        </p:txBody>
      </p:sp>
      <p:sp>
        <p:nvSpPr>
          <p:cNvPr id="53318" name="Rectangle 80"/>
          <p:cNvSpPr>
            <a:spLocks noChangeArrowheads="1"/>
          </p:cNvSpPr>
          <p:nvPr/>
        </p:nvSpPr>
        <p:spPr bwMode="auto">
          <a:xfrm>
            <a:off x="4922838" y="2989263"/>
            <a:ext cx="85725" cy="77787"/>
          </a:xfrm>
          <a:prstGeom prst="rect">
            <a:avLst/>
          </a:prstGeom>
          <a:solidFill>
            <a:schemeClr val="accent2"/>
          </a:solidFill>
          <a:ln w="9525">
            <a:noFill/>
            <a:miter lim="800000"/>
            <a:headEnd/>
            <a:tailEnd/>
          </a:ln>
        </p:spPr>
        <p:txBody>
          <a:bodyPr/>
          <a:lstStyle/>
          <a:p>
            <a:endParaRPr lang="en-GB" altLang="en-US"/>
          </a:p>
        </p:txBody>
      </p:sp>
      <p:sp>
        <p:nvSpPr>
          <p:cNvPr id="53319" name="Rectangle 81"/>
          <p:cNvSpPr>
            <a:spLocks noChangeArrowheads="1"/>
          </p:cNvSpPr>
          <p:nvPr/>
        </p:nvSpPr>
        <p:spPr bwMode="auto">
          <a:xfrm>
            <a:off x="4986338" y="3160713"/>
            <a:ext cx="82550" cy="73025"/>
          </a:xfrm>
          <a:prstGeom prst="rect">
            <a:avLst/>
          </a:prstGeom>
          <a:solidFill>
            <a:schemeClr val="accent2"/>
          </a:solidFill>
          <a:ln w="9525">
            <a:noFill/>
            <a:miter lim="800000"/>
            <a:headEnd/>
            <a:tailEnd/>
          </a:ln>
        </p:spPr>
        <p:txBody>
          <a:bodyPr/>
          <a:lstStyle/>
          <a:p>
            <a:endParaRPr lang="en-GB" altLang="en-US"/>
          </a:p>
        </p:txBody>
      </p:sp>
      <p:sp>
        <p:nvSpPr>
          <p:cNvPr id="53320" name="Rectangle 82"/>
          <p:cNvSpPr>
            <a:spLocks noChangeArrowheads="1"/>
          </p:cNvSpPr>
          <p:nvPr/>
        </p:nvSpPr>
        <p:spPr bwMode="auto">
          <a:xfrm>
            <a:off x="5075238" y="3744913"/>
            <a:ext cx="85725" cy="77787"/>
          </a:xfrm>
          <a:prstGeom prst="rect">
            <a:avLst/>
          </a:prstGeom>
          <a:solidFill>
            <a:schemeClr val="accent2"/>
          </a:solidFill>
          <a:ln w="9525">
            <a:noFill/>
            <a:miter lim="800000"/>
            <a:headEnd/>
            <a:tailEnd/>
          </a:ln>
        </p:spPr>
        <p:txBody>
          <a:bodyPr/>
          <a:lstStyle/>
          <a:p>
            <a:endParaRPr lang="en-GB" altLang="en-US"/>
          </a:p>
        </p:txBody>
      </p:sp>
      <p:sp>
        <p:nvSpPr>
          <p:cNvPr id="53321" name="Rectangle 83"/>
          <p:cNvSpPr>
            <a:spLocks noChangeArrowheads="1"/>
          </p:cNvSpPr>
          <p:nvPr/>
        </p:nvSpPr>
        <p:spPr bwMode="auto">
          <a:xfrm>
            <a:off x="5160963" y="3833813"/>
            <a:ext cx="85725" cy="77787"/>
          </a:xfrm>
          <a:prstGeom prst="rect">
            <a:avLst/>
          </a:prstGeom>
          <a:solidFill>
            <a:schemeClr val="accent2"/>
          </a:solidFill>
          <a:ln w="9525">
            <a:noFill/>
            <a:miter lim="800000"/>
            <a:headEnd/>
            <a:tailEnd/>
          </a:ln>
        </p:spPr>
        <p:txBody>
          <a:bodyPr/>
          <a:lstStyle/>
          <a:p>
            <a:endParaRPr lang="en-GB" altLang="en-US"/>
          </a:p>
        </p:txBody>
      </p:sp>
      <p:sp>
        <p:nvSpPr>
          <p:cNvPr id="53322" name="Rectangle 84"/>
          <p:cNvSpPr>
            <a:spLocks noChangeArrowheads="1"/>
          </p:cNvSpPr>
          <p:nvPr/>
        </p:nvSpPr>
        <p:spPr bwMode="auto">
          <a:xfrm>
            <a:off x="5256213" y="3873500"/>
            <a:ext cx="85725" cy="77788"/>
          </a:xfrm>
          <a:prstGeom prst="rect">
            <a:avLst/>
          </a:prstGeom>
          <a:solidFill>
            <a:schemeClr val="accent2"/>
          </a:solidFill>
          <a:ln w="9525">
            <a:noFill/>
            <a:miter lim="800000"/>
            <a:headEnd/>
            <a:tailEnd/>
          </a:ln>
        </p:spPr>
        <p:txBody>
          <a:bodyPr/>
          <a:lstStyle/>
          <a:p>
            <a:endParaRPr lang="en-GB" altLang="en-US"/>
          </a:p>
        </p:txBody>
      </p:sp>
      <p:sp>
        <p:nvSpPr>
          <p:cNvPr id="53323" name="Rectangle 85"/>
          <p:cNvSpPr>
            <a:spLocks noChangeArrowheads="1"/>
          </p:cNvSpPr>
          <p:nvPr/>
        </p:nvSpPr>
        <p:spPr bwMode="auto">
          <a:xfrm>
            <a:off x="5389563" y="3922713"/>
            <a:ext cx="85725" cy="77787"/>
          </a:xfrm>
          <a:prstGeom prst="rect">
            <a:avLst/>
          </a:prstGeom>
          <a:solidFill>
            <a:schemeClr val="accent2"/>
          </a:solidFill>
          <a:ln w="9525">
            <a:noFill/>
            <a:miter lim="800000"/>
            <a:headEnd/>
            <a:tailEnd/>
          </a:ln>
        </p:spPr>
        <p:txBody>
          <a:bodyPr/>
          <a:lstStyle/>
          <a:p>
            <a:endParaRPr lang="en-GB" altLang="en-US"/>
          </a:p>
        </p:txBody>
      </p:sp>
      <p:sp>
        <p:nvSpPr>
          <p:cNvPr id="53324" name="Rectangle 86"/>
          <p:cNvSpPr>
            <a:spLocks noChangeArrowheads="1"/>
          </p:cNvSpPr>
          <p:nvPr/>
        </p:nvSpPr>
        <p:spPr bwMode="auto">
          <a:xfrm>
            <a:off x="5529263" y="3951288"/>
            <a:ext cx="85725" cy="73025"/>
          </a:xfrm>
          <a:prstGeom prst="rect">
            <a:avLst/>
          </a:prstGeom>
          <a:solidFill>
            <a:schemeClr val="accent2"/>
          </a:solidFill>
          <a:ln w="9525">
            <a:noFill/>
            <a:miter lim="800000"/>
            <a:headEnd/>
            <a:tailEnd/>
          </a:ln>
        </p:spPr>
        <p:txBody>
          <a:bodyPr/>
          <a:lstStyle/>
          <a:p>
            <a:endParaRPr lang="en-GB" altLang="en-US"/>
          </a:p>
        </p:txBody>
      </p:sp>
      <p:sp>
        <p:nvSpPr>
          <p:cNvPr id="53325" name="Rectangle 87"/>
          <p:cNvSpPr>
            <a:spLocks noChangeArrowheads="1"/>
          </p:cNvSpPr>
          <p:nvPr/>
        </p:nvSpPr>
        <p:spPr bwMode="auto">
          <a:xfrm>
            <a:off x="5649913" y="4127500"/>
            <a:ext cx="85725" cy="77788"/>
          </a:xfrm>
          <a:prstGeom prst="rect">
            <a:avLst/>
          </a:prstGeom>
          <a:solidFill>
            <a:schemeClr val="accent2"/>
          </a:solidFill>
          <a:ln w="9525">
            <a:noFill/>
            <a:miter lim="800000"/>
            <a:headEnd/>
            <a:tailEnd/>
          </a:ln>
        </p:spPr>
        <p:txBody>
          <a:bodyPr/>
          <a:lstStyle/>
          <a:p>
            <a:endParaRPr lang="en-GB" altLang="en-US"/>
          </a:p>
        </p:txBody>
      </p:sp>
      <p:sp>
        <p:nvSpPr>
          <p:cNvPr id="53326" name="Rectangle 88"/>
          <p:cNvSpPr>
            <a:spLocks noChangeArrowheads="1"/>
          </p:cNvSpPr>
          <p:nvPr/>
        </p:nvSpPr>
        <p:spPr bwMode="auto">
          <a:xfrm>
            <a:off x="5795963" y="4341813"/>
            <a:ext cx="85725" cy="77787"/>
          </a:xfrm>
          <a:prstGeom prst="rect">
            <a:avLst/>
          </a:prstGeom>
          <a:solidFill>
            <a:schemeClr val="accent2"/>
          </a:solidFill>
          <a:ln w="9525">
            <a:noFill/>
            <a:miter lim="800000"/>
            <a:headEnd/>
            <a:tailEnd/>
          </a:ln>
        </p:spPr>
        <p:txBody>
          <a:bodyPr/>
          <a:lstStyle/>
          <a:p>
            <a:endParaRPr lang="en-GB" altLang="en-US"/>
          </a:p>
        </p:txBody>
      </p:sp>
      <p:sp>
        <p:nvSpPr>
          <p:cNvPr id="53327" name="Rectangle 89"/>
          <p:cNvSpPr>
            <a:spLocks noChangeArrowheads="1"/>
          </p:cNvSpPr>
          <p:nvPr/>
        </p:nvSpPr>
        <p:spPr bwMode="auto">
          <a:xfrm>
            <a:off x="5907088" y="4424363"/>
            <a:ext cx="85725" cy="76200"/>
          </a:xfrm>
          <a:prstGeom prst="rect">
            <a:avLst/>
          </a:prstGeom>
          <a:solidFill>
            <a:schemeClr val="accent2"/>
          </a:solidFill>
          <a:ln w="9525">
            <a:noFill/>
            <a:miter lim="800000"/>
            <a:headEnd/>
            <a:tailEnd/>
          </a:ln>
        </p:spPr>
        <p:txBody>
          <a:bodyPr/>
          <a:lstStyle/>
          <a:p>
            <a:endParaRPr lang="en-GB" altLang="en-US"/>
          </a:p>
        </p:txBody>
      </p:sp>
      <p:sp>
        <p:nvSpPr>
          <p:cNvPr id="53328" name="Rectangle 90"/>
          <p:cNvSpPr>
            <a:spLocks noChangeArrowheads="1"/>
          </p:cNvSpPr>
          <p:nvPr/>
        </p:nvSpPr>
        <p:spPr bwMode="auto">
          <a:xfrm>
            <a:off x="6049963" y="4633913"/>
            <a:ext cx="85725" cy="76200"/>
          </a:xfrm>
          <a:prstGeom prst="rect">
            <a:avLst/>
          </a:prstGeom>
          <a:solidFill>
            <a:schemeClr val="accent2"/>
          </a:solidFill>
          <a:ln w="9525">
            <a:noFill/>
            <a:miter lim="800000"/>
            <a:headEnd/>
            <a:tailEnd/>
          </a:ln>
        </p:spPr>
        <p:txBody>
          <a:bodyPr/>
          <a:lstStyle/>
          <a:p>
            <a:endParaRPr lang="en-GB" altLang="en-US"/>
          </a:p>
        </p:txBody>
      </p:sp>
      <p:sp>
        <p:nvSpPr>
          <p:cNvPr id="53329" name="Rectangle 91"/>
          <p:cNvSpPr>
            <a:spLocks noChangeArrowheads="1"/>
          </p:cNvSpPr>
          <p:nvPr/>
        </p:nvSpPr>
        <p:spPr bwMode="auto">
          <a:xfrm>
            <a:off x="6189663" y="4675188"/>
            <a:ext cx="85725" cy="79375"/>
          </a:xfrm>
          <a:prstGeom prst="rect">
            <a:avLst/>
          </a:prstGeom>
          <a:solidFill>
            <a:schemeClr val="accent2"/>
          </a:solidFill>
          <a:ln w="9525">
            <a:noFill/>
            <a:miter lim="800000"/>
            <a:headEnd/>
            <a:tailEnd/>
          </a:ln>
        </p:spPr>
        <p:txBody>
          <a:bodyPr/>
          <a:lstStyle/>
          <a:p>
            <a:endParaRPr lang="en-GB" altLang="en-US"/>
          </a:p>
        </p:txBody>
      </p:sp>
      <p:sp>
        <p:nvSpPr>
          <p:cNvPr id="53330" name="Rectangle 92"/>
          <p:cNvSpPr>
            <a:spLocks noChangeArrowheads="1"/>
          </p:cNvSpPr>
          <p:nvPr/>
        </p:nvSpPr>
        <p:spPr bwMode="auto">
          <a:xfrm>
            <a:off x="6326188" y="4713288"/>
            <a:ext cx="85725" cy="79375"/>
          </a:xfrm>
          <a:prstGeom prst="rect">
            <a:avLst/>
          </a:prstGeom>
          <a:solidFill>
            <a:schemeClr val="accent2"/>
          </a:solidFill>
          <a:ln w="9525">
            <a:noFill/>
            <a:miter lim="800000"/>
            <a:headEnd/>
            <a:tailEnd/>
          </a:ln>
        </p:spPr>
        <p:txBody>
          <a:bodyPr/>
          <a:lstStyle/>
          <a:p>
            <a:endParaRPr lang="en-GB" altLang="en-US"/>
          </a:p>
        </p:txBody>
      </p:sp>
      <p:sp>
        <p:nvSpPr>
          <p:cNvPr id="53331" name="Rectangle 93"/>
          <p:cNvSpPr>
            <a:spLocks noChangeArrowheads="1"/>
          </p:cNvSpPr>
          <p:nvPr/>
        </p:nvSpPr>
        <p:spPr bwMode="auto">
          <a:xfrm>
            <a:off x="6450013" y="4754563"/>
            <a:ext cx="85725" cy="77787"/>
          </a:xfrm>
          <a:prstGeom prst="rect">
            <a:avLst/>
          </a:prstGeom>
          <a:solidFill>
            <a:schemeClr val="accent2"/>
          </a:solidFill>
          <a:ln w="9525">
            <a:noFill/>
            <a:miter lim="800000"/>
            <a:headEnd/>
            <a:tailEnd/>
          </a:ln>
        </p:spPr>
        <p:txBody>
          <a:bodyPr/>
          <a:lstStyle/>
          <a:p>
            <a:endParaRPr lang="en-GB" altLang="en-US"/>
          </a:p>
        </p:txBody>
      </p:sp>
      <p:sp>
        <p:nvSpPr>
          <p:cNvPr id="53332" name="Rectangle 94"/>
          <p:cNvSpPr>
            <a:spLocks noChangeArrowheads="1"/>
          </p:cNvSpPr>
          <p:nvPr/>
        </p:nvSpPr>
        <p:spPr bwMode="auto">
          <a:xfrm>
            <a:off x="6586538" y="4805363"/>
            <a:ext cx="85725" cy="77787"/>
          </a:xfrm>
          <a:prstGeom prst="rect">
            <a:avLst/>
          </a:prstGeom>
          <a:solidFill>
            <a:schemeClr val="accent2"/>
          </a:solidFill>
          <a:ln w="9525">
            <a:noFill/>
            <a:miter lim="800000"/>
            <a:headEnd/>
            <a:tailEnd/>
          </a:ln>
        </p:spPr>
        <p:txBody>
          <a:bodyPr/>
          <a:lstStyle/>
          <a:p>
            <a:endParaRPr lang="en-GB" altLang="en-US"/>
          </a:p>
        </p:txBody>
      </p:sp>
      <p:sp>
        <p:nvSpPr>
          <p:cNvPr id="53333" name="Rectangle 95"/>
          <p:cNvSpPr>
            <a:spLocks noChangeArrowheads="1"/>
          </p:cNvSpPr>
          <p:nvPr/>
        </p:nvSpPr>
        <p:spPr bwMode="auto">
          <a:xfrm>
            <a:off x="6713538" y="4756150"/>
            <a:ext cx="85725" cy="80963"/>
          </a:xfrm>
          <a:prstGeom prst="rect">
            <a:avLst/>
          </a:prstGeom>
          <a:solidFill>
            <a:schemeClr val="accent2"/>
          </a:solidFill>
          <a:ln w="9525">
            <a:noFill/>
            <a:miter lim="800000"/>
            <a:headEnd/>
            <a:tailEnd/>
          </a:ln>
        </p:spPr>
        <p:txBody>
          <a:bodyPr/>
          <a:lstStyle/>
          <a:p>
            <a:endParaRPr lang="en-GB" altLang="en-US"/>
          </a:p>
        </p:txBody>
      </p:sp>
      <p:sp>
        <p:nvSpPr>
          <p:cNvPr id="53334" name="Rectangle 96"/>
          <p:cNvSpPr>
            <a:spLocks noChangeArrowheads="1"/>
          </p:cNvSpPr>
          <p:nvPr/>
        </p:nvSpPr>
        <p:spPr bwMode="auto">
          <a:xfrm>
            <a:off x="6840538" y="4849813"/>
            <a:ext cx="85725" cy="77787"/>
          </a:xfrm>
          <a:prstGeom prst="rect">
            <a:avLst/>
          </a:prstGeom>
          <a:solidFill>
            <a:schemeClr val="accent2"/>
          </a:solidFill>
          <a:ln w="9525">
            <a:noFill/>
            <a:miter lim="800000"/>
            <a:headEnd/>
            <a:tailEnd/>
          </a:ln>
        </p:spPr>
        <p:txBody>
          <a:bodyPr/>
          <a:lstStyle/>
          <a:p>
            <a:endParaRPr lang="en-GB" altLang="en-US"/>
          </a:p>
        </p:txBody>
      </p:sp>
      <p:sp>
        <p:nvSpPr>
          <p:cNvPr id="53335" name="Rectangle 97"/>
          <p:cNvSpPr>
            <a:spLocks noChangeArrowheads="1"/>
          </p:cNvSpPr>
          <p:nvPr/>
        </p:nvSpPr>
        <p:spPr bwMode="auto">
          <a:xfrm>
            <a:off x="6977063" y="4846638"/>
            <a:ext cx="82550" cy="79375"/>
          </a:xfrm>
          <a:prstGeom prst="rect">
            <a:avLst/>
          </a:prstGeom>
          <a:solidFill>
            <a:schemeClr val="accent2"/>
          </a:solidFill>
          <a:ln w="9525">
            <a:noFill/>
            <a:miter lim="800000"/>
            <a:headEnd/>
            <a:tailEnd/>
          </a:ln>
        </p:spPr>
        <p:txBody>
          <a:bodyPr/>
          <a:lstStyle/>
          <a:p>
            <a:endParaRPr lang="en-GB" altLang="en-US"/>
          </a:p>
        </p:txBody>
      </p:sp>
      <p:sp>
        <p:nvSpPr>
          <p:cNvPr id="53336" name="Rectangle 98"/>
          <p:cNvSpPr>
            <a:spLocks noChangeArrowheads="1"/>
          </p:cNvSpPr>
          <p:nvPr/>
        </p:nvSpPr>
        <p:spPr bwMode="auto">
          <a:xfrm>
            <a:off x="7110413" y="4802188"/>
            <a:ext cx="85725" cy="79375"/>
          </a:xfrm>
          <a:prstGeom prst="rect">
            <a:avLst/>
          </a:prstGeom>
          <a:solidFill>
            <a:schemeClr val="accent2"/>
          </a:solidFill>
          <a:ln w="9525">
            <a:noFill/>
            <a:miter lim="800000"/>
            <a:headEnd/>
            <a:tailEnd/>
          </a:ln>
        </p:spPr>
        <p:txBody>
          <a:bodyPr/>
          <a:lstStyle/>
          <a:p>
            <a:endParaRPr lang="en-GB" altLang="en-US"/>
          </a:p>
        </p:txBody>
      </p:sp>
      <p:sp>
        <p:nvSpPr>
          <p:cNvPr id="53337" name="Rectangle 99"/>
          <p:cNvSpPr>
            <a:spLocks noChangeArrowheads="1"/>
          </p:cNvSpPr>
          <p:nvPr/>
        </p:nvSpPr>
        <p:spPr bwMode="auto">
          <a:xfrm>
            <a:off x="7250113" y="4802188"/>
            <a:ext cx="85725" cy="79375"/>
          </a:xfrm>
          <a:prstGeom prst="rect">
            <a:avLst/>
          </a:prstGeom>
          <a:solidFill>
            <a:schemeClr val="accent2"/>
          </a:solidFill>
          <a:ln w="9525">
            <a:noFill/>
            <a:miter lim="800000"/>
            <a:headEnd/>
            <a:tailEnd/>
          </a:ln>
        </p:spPr>
        <p:txBody>
          <a:bodyPr/>
          <a:lstStyle/>
          <a:p>
            <a:endParaRPr lang="en-GB" altLang="en-US"/>
          </a:p>
        </p:txBody>
      </p:sp>
      <p:sp>
        <p:nvSpPr>
          <p:cNvPr id="53338" name="Rectangle 100"/>
          <p:cNvSpPr>
            <a:spLocks noChangeArrowheads="1"/>
          </p:cNvSpPr>
          <p:nvPr/>
        </p:nvSpPr>
        <p:spPr bwMode="auto">
          <a:xfrm>
            <a:off x="7380288" y="4805363"/>
            <a:ext cx="85725" cy="77787"/>
          </a:xfrm>
          <a:prstGeom prst="rect">
            <a:avLst/>
          </a:prstGeom>
          <a:solidFill>
            <a:schemeClr val="accent2"/>
          </a:solidFill>
          <a:ln w="9525">
            <a:noFill/>
            <a:miter lim="800000"/>
            <a:headEnd/>
            <a:tailEnd/>
          </a:ln>
        </p:spPr>
        <p:txBody>
          <a:bodyPr/>
          <a:lstStyle/>
          <a:p>
            <a:endParaRPr lang="en-GB" altLang="en-US"/>
          </a:p>
        </p:txBody>
      </p:sp>
      <p:sp>
        <p:nvSpPr>
          <p:cNvPr id="53339" name="Rectangle 101"/>
          <p:cNvSpPr>
            <a:spLocks noChangeArrowheads="1"/>
          </p:cNvSpPr>
          <p:nvPr/>
        </p:nvSpPr>
        <p:spPr bwMode="auto">
          <a:xfrm>
            <a:off x="7513638" y="4762500"/>
            <a:ext cx="85725" cy="77788"/>
          </a:xfrm>
          <a:prstGeom prst="rect">
            <a:avLst/>
          </a:prstGeom>
          <a:solidFill>
            <a:schemeClr val="accent2"/>
          </a:solidFill>
          <a:ln w="9525">
            <a:noFill/>
            <a:miter lim="800000"/>
            <a:headEnd/>
            <a:tailEnd/>
          </a:ln>
        </p:spPr>
        <p:txBody>
          <a:bodyPr/>
          <a:lstStyle/>
          <a:p>
            <a:endParaRPr lang="en-GB" altLang="en-US"/>
          </a:p>
        </p:txBody>
      </p:sp>
      <p:sp>
        <p:nvSpPr>
          <p:cNvPr id="53340" name="Rectangle 102"/>
          <p:cNvSpPr>
            <a:spLocks noChangeArrowheads="1"/>
          </p:cNvSpPr>
          <p:nvPr/>
        </p:nvSpPr>
        <p:spPr bwMode="auto">
          <a:xfrm>
            <a:off x="7646988" y="4760913"/>
            <a:ext cx="85725" cy="76200"/>
          </a:xfrm>
          <a:prstGeom prst="rect">
            <a:avLst/>
          </a:prstGeom>
          <a:solidFill>
            <a:schemeClr val="accent2"/>
          </a:solidFill>
          <a:ln w="9525">
            <a:noFill/>
            <a:miter lim="800000"/>
            <a:headEnd/>
            <a:tailEnd/>
          </a:ln>
        </p:spPr>
        <p:txBody>
          <a:bodyPr/>
          <a:lstStyle/>
          <a:p>
            <a:endParaRPr lang="en-GB" altLang="en-US"/>
          </a:p>
        </p:txBody>
      </p:sp>
      <p:sp>
        <p:nvSpPr>
          <p:cNvPr id="53341" name="Rectangle 103"/>
          <p:cNvSpPr>
            <a:spLocks noChangeArrowheads="1"/>
          </p:cNvSpPr>
          <p:nvPr/>
        </p:nvSpPr>
        <p:spPr bwMode="auto">
          <a:xfrm>
            <a:off x="7793038" y="4808538"/>
            <a:ext cx="85725" cy="79375"/>
          </a:xfrm>
          <a:prstGeom prst="rect">
            <a:avLst/>
          </a:prstGeom>
          <a:solidFill>
            <a:schemeClr val="accent2"/>
          </a:solidFill>
          <a:ln w="9525">
            <a:noFill/>
            <a:miter lim="800000"/>
            <a:headEnd/>
            <a:tailEnd/>
          </a:ln>
        </p:spPr>
        <p:txBody>
          <a:bodyPr/>
          <a:lstStyle/>
          <a:p>
            <a:endParaRPr lang="en-GB" altLang="en-US"/>
          </a:p>
        </p:txBody>
      </p:sp>
      <p:sp>
        <p:nvSpPr>
          <p:cNvPr id="53342" name="Rectangle 104"/>
          <p:cNvSpPr>
            <a:spLocks noChangeArrowheads="1"/>
          </p:cNvSpPr>
          <p:nvPr/>
        </p:nvSpPr>
        <p:spPr bwMode="auto">
          <a:xfrm>
            <a:off x="7907338" y="4760913"/>
            <a:ext cx="85725" cy="76200"/>
          </a:xfrm>
          <a:prstGeom prst="rect">
            <a:avLst/>
          </a:prstGeom>
          <a:solidFill>
            <a:schemeClr val="accent2"/>
          </a:solidFill>
          <a:ln w="9525">
            <a:noFill/>
            <a:miter lim="800000"/>
            <a:headEnd/>
            <a:tailEnd/>
          </a:ln>
        </p:spPr>
        <p:txBody>
          <a:bodyPr/>
          <a:lstStyle/>
          <a:p>
            <a:endParaRPr lang="en-GB" altLang="en-US"/>
          </a:p>
        </p:txBody>
      </p:sp>
      <p:sp>
        <p:nvSpPr>
          <p:cNvPr id="53343" name="Freeform 105"/>
          <p:cNvSpPr>
            <a:spLocks/>
          </p:cNvSpPr>
          <p:nvPr/>
        </p:nvSpPr>
        <p:spPr bwMode="auto">
          <a:xfrm>
            <a:off x="1571625" y="2598738"/>
            <a:ext cx="6405563" cy="2314575"/>
          </a:xfrm>
          <a:custGeom>
            <a:avLst/>
            <a:gdLst>
              <a:gd name="T0" fmla="*/ 2147483647 w 4035"/>
              <a:gd name="T1" fmla="*/ 2147483647 h 1458"/>
              <a:gd name="T2" fmla="*/ 2147483647 w 4035"/>
              <a:gd name="T3" fmla="*/ 2147483647 h 1458"/>
              <a:gd name="T4" fmla="*/ 2147483647 w 4035"/>
              <a:gd name="T5" fmla="*/ 2147483647 h 1458"/>
              <a:gd name="T6" fmla="*/ 2147483647 w 4035"/>
              <a:gd name="T7" fmla="*/ 2147483647 h 1458"/>
              <a:gd name="T8" fmla="*/ 2147483647 w 4035"/>
              <a:gd name="T9" fmla="*/ 2147483647 h 1458"/>
              <a:gd name="T10" fmla="*/ 2147483647 w 4035"/>
              <a:gd name="T11" fmla="*/ 2147483647 h 1458"/>
              <a:gd name="T12" fmla="*/ 2147483647 w 4035"/>
              <a:gd name="T13" fmla="*/ 2147483647 h 1458"/>
              <a:gd name="T14" fmla="*/ 2147483647 w 4035"/>
              <a:gd name="T15" fmla="*/ 2147483647 h 1458"/>
              <a:gd name="T16" fmla="*/ 2147483647 w 4035"/>
              <a:gd name="T17" fmla="*/ 2147483647 h 1458"/>
              <a:gd name="T18" fmla="*/ 2147483647 w 4035"/>
              <a:gd name="T19" fmla="*/ 2147483647 h 1458"/>
              <a:gd name="T20" fmla="*/ 2147483647 w 4035"/>
              <a:gd name="T21" fmla="*/ 2147483647 h 1458"/>
              <a:gd name="T22" fmla="*/ 2147483647 w 4035"/>
              <a:gd name="T23" fmla="*/ 2147483647 h 1458"/>
              <a:gd name="T24" fmla="*/ 2147483647 w 4035"/>
              <a:gd name="T25" fmla="*/ 2147483647 h 1458"/>
              <a:gd name="T26" fmla="*/ 2147483647 w 4035"/>
              <a:gd name="T27" fmla="*/ 2147483647 h 1458"/>
              <a:gd name="T28" fmla="*/ 2147483647 w 4035"/>
              <a:gd name="T29" fmla="*/ 2147483647 h 1458"/>
              <a:gd name="T30" fmla="*/ 2147483647 w 4035"/>
              <a:gd name="T31" fmla="*/ 2147483647 h 1458"/>
              <a:gd name="T32" fmla="*/ 2147483647 w 4035"/>
              <a:gd name="T33" fmla="*/ 2147483647 h 1458"/>
              <a:gd name="T34" fmla="*/ 2147483647 w 4035"/>
              <a:gd name="T35" fmla="*/ 2147483647 h 1458"/>
              <a:gd name="T36" fmla="*/ 2147483647 w 4035"/>
              <a:gd name="T37" fmla="*/ 2147483647 h 1458"/>
              <a:gd name="T38" fmla="*/ 2147483647 w 4035"/>
              <a:gd name="T39" fmla="*/ 2147483647 h 1458"/>
              <a:gd name="T40" fmla="*/ 2147483647 w 4035"/>
              <a:gd name="T41" fmla="*/ 2147483647 h 1458"/>
              <a:gd name="T42" fmla="*/ 2147483647 w 4035"/>
              <a:gd name="T43" fmla="*/ 2147483647 h 1458"/>
              <a:gd name="T44" fmla="*/ 2147483647 w 4035"/>
              <a:gd name="T45" fmla="*/ 2147483647 h 1458"/>
              <a:gd name="T46" fmla="*/ 2147483647 w 4035"/>
              <a:gd name="T47" fmla="*/ 0 h 1458"/>
              <a:gd name="T48" fmla="*/ 2147483647 w 4035"/>
              <a:gd name="T49" fmla="*/ 2147483647 h 1458"/>
              <a:gd name="T50" fmla="*/ 2147483647 w 4035"/>
              <a:gd name="T51" fmla="*/ 2147483647 h 1458"/>
              <a:gd name="T52" fmla="*/ 2147483647 w 4035"/>
              <a:gd name="T53" fmla="*/ 2147483647 h 1458"/>
              <a:gd name="T54" fmla="*/ 2147483647 w 4035"/>
              <a:gd name="T55" fmla="*/ 2147483647 h 1458"/>
              <a:gd name="T56" fmla="*/ 2147483647 w 4035"/>
              <a:gd name="T57" fmla="*/ 2147483647 h 1458"/>
              <a:gd name="T58" fmla="*/ 2147483647 w 4035"/>
              <a:gd name="T59" fmla="*/ 2147483647 h 1458"/>
              <a:gd name="T60" fmla="*/ 2147483647 w 4035"/>
              <a:gd name="T61" fmla="*/ 2147483647 h 1458"/>
              <a:gd name="T62" fmla="*/ 2147483647 w 4035"/>
              <a:gd name="T63" fmla="*/ 2147483647 h 1458"/>
              <a:gd name="T64" fmla="*/ 2147483647 w 4035"/>
              <a:gd name="T65" fmla="*/ 2147483647 h 1458"/>
              <a:gd name="T66" fmla="*/ 2147483647 w 4035"/>
              <a:gd name="T67" fmla="*/ 2147483647 h 1458"/>
              <a:gd name="T68" fmla="*/ 2147483647 w 4035"/>
              <a:gd name="T69" fmla="*/ 2147483647 h 1458"/>
              <a:gd name="T70" fmla="*/ 2147483647 w 4035"/>
              <a:gd name="T71" fmla="*/ 2147483647 h 1458"/>
              <a:gd name="T72" fmla="*/ 2147483647 w 4035"/>
              <a:gd name="T73" fmla="*/ 2147483647 h 1458"/>
              <a:gd name="T74" fmla="*/ 2147483647 w 4035"/>
              <a:gd name="T75" fmla="*/ 2147483647 h 1458"/>
              <a:gd name="T76" fmla="*/ 2147483647 w 4035"/>
              <a:gd name="T77" fmla="*/ 2147483647 h 1458"/>
              <a:gd name="T78" fmla="*/ 2147483647 w 4035"/>
              <a:gd name="T79" fmla="*/ 2147483647 h 1458"/>
              <a:gd name="T80" fmla="*/ 2147483647 w 4035"/>
              <a:gd name="T81" fmla="*/ 2147483647 h 1458"/>
              <a:gd name="T82" fmla="*/ 2147483647 w 4035"/>
              <a:gd name="T83" fmla="*/ 2147483647 h 1458"/>
              <a:gd name="T84" fmla="*/ 2147483647 w 4035"/>
              <a:gd name="T85" fmla="*/ 2147483647 h 1458"/>
              <a:gd name="T86" fmla="*/ 2147483647 w 4035"/>
              <a:gd name="T87" fmla="*/ 2147483647 h 1458"/>
              <a:gd name="T88" fmla="*/ 2147483647 w 4035"/>
              <a:gd name="T89" fmla="*/ 2147483647 h 1458"/>
              <a:gd name="T90" fmla="*/ 2147483647 w 4035"/>
              <a:gd name="T91" fmla="*/ 2147483647 h 1458"/>
              <a:gd name="T92" fmla="*/ 2147483647 w 4035"/>
              <a:gd name="T93" fmla="*/ 2147483647 h 1458"/>
              <a:gd name="T94" fmla="*/ 2147483647 w 4035"/>
              <a:gd name="T95" fmla="*/ 2147483647 h 1458"/>
              <a:gd name="T96" fmla="*/ 2147483647 w 4035"/>
              <a:gd name="T97" fmla="*/ 2147483647 h 145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035"/>
              <a:gd name="T148" fmla="*/ 0 h 1458"/>
              <a:gd name="T149" fmla="*/ 4035 w 4035"/>
              <a:gd name="T150" fmla="*/ 1458 h 1458"/>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035" h="1458">
                <a:moveTo>
                  <a:pt x="0" y="1396"/>
                </a:moveTo>
                <a:lnTo>
                  <a:pt x="98" y="1416"/>
                </a:lnTo>
                <a:lnTo>
                  <a:pt x="184" y="1419"/>
                </a:lnTo>
                <a:lnTo>
                  <a:pt x="262" y="1423"/>
                </a:lnTo>
                <a:lnTo>
                  <a:pt x="348" y="1419"/>
                </a:lnTo>
                <a:lnTo>
                  <a:pt x="442" y="1429"/>
                </a:lnTo>
                <a:lnTo>
                  <a:pt x="518" y="1458"/>
                </a:lnTo>
                <a:lnTo>
                  <a:pt x="550" y="1063"/>
                </a:lnTo>
                <a:lnTo>
                  <a:pt x="572" y="789"/>
                </a:lnTo>
                <a:lnTo>
                  <a:pt x="590" y="576"/>
                </a:lnTo>
                <a:lnTo>
                  <a:pt x="604" y="433"/>
                </a:lnTo>
                <a:lnTo>
                  <a:pt x="616" y="344"/>
                </a:lnTo>
                <a:lnTo>
                  <a:pt x="630" y="253"/>
                </a:lnTo>
                <a:lnTo>
                  <a:pt x="642" y="180"/>
                </a:lnTo>
                <a:lnTo>
                  <a:pt x="648" y="142"/>
                </a:lnTo>
                <a:lnTo>
                  <a:pt x="650" y="135"/>
                </a:lnTo>
                <a:lnTo>
                  <a:pt x="654" y="129"/>
                </a:lnTo>
                <a:lnTo>
                  <a:pt x="664" y="118"/>
                </a:lnTo>
                <a:lnTo>
                  <a:pt x="676" y="111"/>
                </a:lnTo>
                <a:lnTo>
                  <a:pt x="680" y="109"/>
                </a:lnTo>
                <a:lnTo>
                  <a:pt x="694" y="202"/>
                </a:lnTo>
                <a:lnTo>
                  <a:pt x="706" y="273"/>
                </a:lnTo>
                <a:lnTo>
                  <a:pt x="714" y="320"/>
                </a:lnTo>
                <a:lnTo>
                  <a:pt x="724" y="356"/>
                </a:lnTo>
                <a:lnTo>
                  <a:pt x="742" y="405"/>
                </a:lnTo>
                <a:lnTo>
                  <a:pt x="756" y="455"/>
                </a:lnTo>
                <a:lnTo>
                  <a:pt x="766" y="485"/>
                </a:lnTo>
                <a:lnTo>
                  <a:pt x="768" y="493"/>
                </a:lnTo>
                <a:lnTo>
                  <a:pt x="770" y="494"/>
                </a:lnTo>
                <a:lnTo>
                  <a:pt x="774" y="494"/>
                </a:lnTo>
                <a:lnTo>
                  <a:pt x="780" y="493"/>
                </a:lnTo>
                <a:lnTo>
                  <a:pt x="790" y="489"/>
                </a:lnTo>
                <a:lnTo>
                  <a:pt x="810" y="476"/>
                </a:lnTo>
                <a:lnTo>
                  <a:pt x="822" y="471"/>
                </a:lnTo>
                <a:lnTo>
                  <a:pt x="834" y="465"/>
                </a:lnTo>
                <a:lnTo>
                  <a:pt x="838" y="465"/>
                </a:lnTo>
                <a:lnTo>
                  <a:pt x="840" y="467"/>
                </a:lnTo>
                <a:lnTo>
                  <a:pt x="848" y="478"/>
                </a:lnTo>
                <a:lnTo>
                  <a:pt x="854" y="493"/>
                </a:lnTo>
                <a:lnTo>
                  <a:pt x="862" y="514"/>
                </a:lnTo>
                <a:lnTo>
                  <a:pt x="876" y="573"/>
                </a:lnTo>
                <a:lnTo>
                  <a:pt x="890" y="640"/>
                </a:lnTo>
                <a:lnTo>
                  <a:pt x="916" y="776"/>
                </a:lnTo>
                <a:lnTo>
                  <a:pt x="926" y="829"/>
                </a:lnTo>
                <a:lnTo>
                  <a:pt x="934" y="863"/>
                </a:lnTo>
                <a:lnTo>
                  <a:pt x="968" y="987"/>
                </a:lnTo>
                <a:lnTo>
                  <a:pt x="988" y="1052"/>
                </a:lnTo>
                <a:lnTo>
                  <a:pt x="996" y="1078"/>
                </a:lnTo>
                <a:lnTo>
                  <a:pt x="1002" y="1094"/>
                </a:lnTo>
                <a:lnTo>
                  <a:pt x="1050" y="1192"/>
                </a:lnTo>
                <a:lnTo>
                  <a:pt x="1078" y="1250"/>
                </a:lnTo>
                <a:lnTo>
                  <a:pt x="1098" y="1283"/>
                </a:lnTo>
                <a:lnTo>
                  <a:pt x="1114" y="1305"/>
                </a:lnTo>
                <a:lnTo>
                  <a:pt x="1138" y="1332"/>
                </a:lnTo>
                <a:lnTo>
                  <a:pt x="1150" y="1347"/>
                </a:lnTo>
                <a:lnTo>
                  <a:pt x="1162" y="1358"/>
                </a:lnTo>
                <a:lnTo>
                  <a:pt x="1172" y="1365"/>
                </a:lnTo>
                <a:lnTo>
                  <a:pt x="1176" y="1367"/>
                </a:lnTo>
                <a:lnTo>
                  <a:pt x="1180" y="1369"/>
                </a:lnTo>
                <a:lnTo>
                  <a:pt x="1182" y="1367"/>
                </a:lnTo>
                <a:lnTo>
                  <a:pt x="1184" y="1363"/>
                </a:lnTo>
                <a:lnTo>
                  <a:pt x="1188" y="1350"/>
                </a:lnTo>
                <a:lnTo>
                  <a:pt x="1196" y="1305"/>
                </a:lnTo>
                <a:lnTo>
                  <a:pt x="1202" y="1240"/>
                </a:lnTo>
                <a:lnTo>
                  <a:pt x="1210" y="1165"/>
                </a:lnTo>
                <a:lnTo>
                  <a:pt x="1222" y="1018"/>
                </a:lnTo>
                <a:lnTo>
                  <a:pt x="1226" y="940"/>
                </a:lnTo>
                <a:lnTo>
                  <a:pt x="1230" y="791"/>
                </a:lnTo>
                <a:lnTo>
                  <a:pt x="1244" y="478"/>
                </a:lnTo>
                <a:lnTo>
                  <a:pt x="1266" y="7"/>
                </a:lnTo>
                <a:lnTo>
                  <a:pt x="1266" y="2"/>
                </a:lnTo>
                <a:lnTo>
                  <a:pt x="1268" y="0"/>
                </a:lnTo>
                <a:lnTo>
                  <a:pt x="1272" y="0"/>
                </a:lnTo>
                <a:lnTo>
                  <a:pt x="1274" y="0"/>
                </a:lnTo>
                <a:lnTo>
                  <a:pt x="1282" y="7"/>
                </a:lnTo>
                <a:lnTo>
                  <a:pt x="1292" y="18"/>
                </a:lnTo>
                <a:lnTo>
                  <a:pt x="1308" y="44"/>
                </a:lnTo>
                <a:lnTo>
                  <a:pt x="1316" y="55"/>
                </a:lnTo>
                <a:lnTo>
                  <a:pt x="1358" y="167"/>
                </a:lnTo>
                <a:lnTo>
                  <a:pt x="1402" y="396"/>
                </a:lnTo>
                <a:lnTo>
                  <a:pt x="1464" y="436"/>
                </a:lnTo>
                <a:lnTo>
                  <a:pt x="1486" y="562"/>
                </a:lnTo>
                <a:lnTo>
                  <a:pt x="1502" y="651"/>
                </a:lnTo>
                <a:lnTo>
                  <a:pt x="1512" y="702"/>
                </a:lnTo>
                <a:lnTo>
                  <a:pt x="1518" y="713"/>
                </a:lnTo>
                <a:lnTo>
                  <a:pt x="1528" y="729"/>
                </a:lnTo>
                <a:lnTo>
                  <a:pt x="1554" y="771"/>
                </a:lnTo>
                <a:lnTo>
                  <a:pt x="1584" y="812"/>
                </a:lnTo>
                <a:lnTo>
                  <a:pt x="1596" y="827"/>
                </a:lnTo>
                <a:lnTo>
                  <a:pt x="1604" y="836"/>
                </a:lnTo>
                <a:lnTo>
                  <a:pt x="1608" y="838"/>
                </a:lnTo>
                <a:lnTo>
                  <a:pt x="1612" y="838"/>
                </a:lnTo>
                <a:lnTo>
                  <a:pt x="1624" y="838"/>
                </a:lnTo>
                <a:lnTo>
                  <a:pt x="1638" y="832"/>
                </a:lnTo>
                <a:lnTo>
                  <a:pt x="1652" y="825"/>
                </a:lnTo>
                <a:lnTo>
                  <a:pt x="1676" y="812"/>
                </a:lnTo>
                <a:lnTo>
                  <a:pt x="1686" y="805"/>
                </a:lnTo>
                <a:lnTo>
                  <a:pt x="1768" y="1045"/>
                </a:lnTo>
                <a:lnTo>
                  <a:pt x="1782" y="1089"/>
                </a:lnTo>
                <a:lnTo>
                  <a:pt x="1808" y="1158"/>
                </a:lnTo>
                <a:lnTo>
                  <a:pt x="1832" y="1223"/>
                </a:lnTo>
                <a:lnTo>
                  <a:pt x="1844" y="1245"/>
                </a:lnTo>
                <a:lnTo>
                  <a:pt x="1848" y="1252"/>
                </a:lnTo>
                <a:lnTo>
                  <a:pt x="1852" y="1256"/>
                </a:lnTo>
                <a:lnTo>
                  <a:pt x="1902" y="1289"/>
                </a:lnTo>
                <a:lnTo>
                  <a:pt x="1940" y="1312"/>
                </a:lnTo>
                <a:lnTo>
                  <a:pt x="2023" y="1370"/>
                </a:lnTo>
                <a:lnTo>
                  <a:pt x="2065" y="1101"/>
                </a:lnTo>
                <a:lnTo>
                  <a:pt x="2081" y="871"/>
                </a:lnTo>
                <a:lnTo>
                  <a:pt x="2097" y="611"/>
                </a:lnTo>
                <a:lnTo>
                  <a:pt x="2101" y="585"/>
                </a:lnTo>
                <a:lnTo>
                  <a:pt x="2105" y="544"/>
                </a:lnTo>
                <a:lnTo>
                  <a:pt x="2123" y="431"/>
                </a:lnTo>
                <a:lnTo>
                  <a:pt x="2147" y="276"/>
                </a:lnTo>
                <a:lnTo>
                  <a:pt x="2163" y="316"/>
                </a:lnTo>
                <a:lnTo>
                  <a:pt x="2175" y="351"/>
                </a:lnTo>
                <a:lnTo>
                  <a:pt x="2185" y="384"/>
                </a:lnTo>
                <a:lnTo>
                  <a:pt x="2195" y="453"/>
                </a:lnTo>
                <a:lnTo>
                  <a:pt x="2209" y="569"/>
                </a:lnTo>
                <a:lnTo>
                  <a:pt x="2223" y="683"/>
                </a:lnTo>
                <a:lnTo>
                  <a:pt x="2229" y="725"/>
                </a:lnTo>
                <a:lnTo>
                  <a:pt x="2233" y="747"/>
                </a:lnTo>
                <a:lnTo>
                  <a:pt x="2239" y="756"/>
                </a:lnTo>
                <a:lnTo>
                  <a:pt x="2247" y="767"/>
                </a:lnTo>
                <a:lnTo>
                  <a:pt x="2257" y="778"/>
                </a:lnTo>
                <a:lnTo>
                  <a:pt x="2267" y="789"/>
                </a:lnTo>
                <a:lnTo>
                  <a:pt x="2287" y="803"/>
                </a:lnTo>
                <a:lnTo>
                  <a:pt x="2295" y="809"/>
                </a:lnTo>
                <a:lnTo>
                  <a:pt x="2347" y="829"/>
                </a:lnTo>
                <a:lnTo>
                  <a:pt x="2451" y="876"/>
                </a:lnTo>
                <a:lnTo>
                  <a:pt x="2539" y="889"/>
                </a:lnTo>
                <a:lnTo>
                  <a:pt x="2605" y="996"/>
                </a:lnTo>
                <a:lnTo>
                  <a:pt x="2697" y="1129"/>
                </a:lnTo>
                <a:lnTo>
                  <a:pt x="2767" y="1181"/>
                </a:lnTo>
                <a:lnTo>
                  <a:pt x="2857" y="1312"/>
                </a:lnTo>
                <a:lnTo>
                  <a:pt x="2943" y="1339"/>
                </a:lnTo>
                <a:lnTo>
                  <a:pt x="3029" y="1365"/>
                </a:lnTo>
                <a:lnTo>
                  <a:pt x="3109" y="1390"/>
                </a:lnTo>
                <a:lnTo>
                  <a:pt x="3193" y="1423"/>
                </a:lnTo>
                <a:lnTo>
                  <a:pt x="3279" y="1405"/>
                </a:lnTo>
                <a:lnTo>
                  <a:pt x="3359" y="1458"/>
                </a:lnTo>
                <a:lnTo>
                  <a:pt x="3443" y="1458"/>
                </a:lnTo>
                <a:lnTo>
                  <a:pt x="3523" y="1421"/>
                </a:lnTo>
                <a:lnTo>
                  <a:pt x="3609" y="1429"/>
                </a:lnTo>
                <a:lnTo>
                  <a:pt x="3685" y="1414"/>
                </a:lnTo>
                <a:lnTo>
                  <a:pt x="3777" y="1396"/>
                </a:lnTo>
                <a:lnTo>
                  <a:pt x="3863" y="1394"/>
                </a:lnTo>
                <a:lnTo>
                  <a:pt x="3955" y="1425"/>
                </a:lnTo>
                <a:lnTo>
                  <a:pt x="4035" y="1389"/>
                </a:lnTo>
              </a:path>
            </a:pathLst>
          </a:custGeom>
          <a:noFill/>
          <a:ln w="25400">
            <a:solidFill>
              <a:srgbClr val="99CC00"/>
            </a:solidFill>
            <a:round/>
            <a:headEnd/>
            <a:tailEnd/>
          </a:ln>
        </p:spPr>
        <p:txBody>
          <a:bodyPr/>
          <a:lstStyle/>
          <a:p>
            <a:endParaRPr lang="en-US"/>
          </a:p>
        </p:txBody>
      </p:sp>
      <p:sp>
        <p:nvSpPr>
          <p:cNvPr id="53344" name="Freeform 106"/>
          <p:cNvSpPr>
            <a:spLocks/>
          </p:cNvSpPr>
          <p:nvPr/>
        </p:nvSpPr>
        <p:spPr bwMode="auto">
          <a:xfrm>
            <a:off x="6364288" y="4240213"/>
            <a:ext cx="1606550" cy="211137"/>
          </a:xfrm>
          <a:custGeom>
            <a:avLst/>
            <a:gdLst>
              <a:gd name="T0" fmla="*/ 0 w 1012"/>
              <a:gd name="T1" fmla="*/ 2147483647 h 133"/>
              <a:gd name="T2" fmla="*/ 0 w 1012"/>
              <a:gd name="T3" fmla="*/ 0 h 133"/>
              <a:gd name="T4" fmla="*/ 2147483647 w 1012"/>
              <a:gd name="T5" fmla="*/ 0 h 133"/>
              <a:gd name="T6" fmla="*/ 2147483647 w 1012"/>
              <a:gd name="T7" fmla="*/ 2147483647 h 133"/>
              <a:gd name="T8" fmla="*/ 0 60000 65536"/>
              <a:gd name="T9" fmla="*/ 0 60000 65536"/>
              <a:gd name="T10" fmla="*/ 0 60000 65536"/>
              <a:gd name="T11" fmla="*/ 0 60000 65536"/>
              <a:gd name="T12" fmla="*/ 0 w 1012"/>
              <a:gd name="T13" fmla="*/ 0 h 133"/>
              <a:gd name="T14" fmla="*/ 1012 w 1012"/>
              <a:gd name="T15" fmla="*/ 133 h 133"/>
            </a:gdLst>
            <a:ahLst/>
            <a:cxnLst>
              <a:cxn ang="T8">
                <a:pos x="T0" y="T1"/>
              </a:cxn>
              <a:cxn ang="T9">
                <a:pos x="T2" y="T3"/>
              </a:cxn>
              <a:cxn ang="T10">
                <a:pos x="T4" y="T5"/>
              </a:cxn>
              <a:cxn ang="T11">
                <a:pos x="T6" y="T7"/>
              </a:cxn>
            </a:cxnLst>
            <a:rect l="T12" t="T13" r="T14" b="T15"/>
            <a:pathLst>
              <a:path w="1012" h="133">
                <a:moveTo>
                  <a:pt x="0" y="133"/>
                </a:moveTo>
                <a:lnTo>
                  <a:pt x="0" y="0"/>
                </a:lnTo>
                <a:lnTo>
                  <a:pt x="1012" y="0"/>
                </a:lnTo>
                <a:lnTo>
                  <a:pt x="1012" y="133"/>
                </a:lnTo>
              </a:path>
            </a:pathLst>
          </a:custGeom>
          <a:noFill/>
          <a:ln w="25400">
            <a:solidFill>
              <a:schemeClr val="accent1"/>
            </a:solidFill>
            <a:round/>
            <a:headEnd/>
            <a:tailEnd/>
          </a:ln>
        </p:spPr>
        <p:txBody>
          <a:bodyPr/>
          <a:lstStyle/>
          <a:p>
            <a:endParaRPr lang="en-US"/>
          </a:p>
        </p:txBody>
      </p:sp>
      <p:sp>
        <p:nvSpPr>
          <p:cNvPr id="53345" name="Freeform 107"/>
          <p:cNvSpPr>
            <a:spLocks/>
          </p:cNvSpPr>
          <p:nvPr/>
        </p:nvSpPr>
        <p:spPr bwMode="auto">
          <a:xfrm>
            <a:off x="2282825" y="2360613"/>
            <a:ext cx="1606550" cy="209550"/>
          </a:xfrm>
          <a:custGeom>
            <a:avLst/>
            <a:gdLst>
              <a:gd name="T0" fmla="*/ 0 w 1012"/>
              <a:gd name="T1" fmla="*/ 2147483647 h 133"/>
              <a:gd name="T2" fmla="*/ 0 w 1012"/>
              <a:gd name="T3" fmla="*/ 0 h 133"/>
              <a:gd name="T4" fmla="*/ 2147483647 w 1012"/>
              <a:gd name="T5" fmla="*/ 0 h 133"/>
              <a:gd name="T6" fmla="*/ 2147483647 w 1012"/>
              <a:gd name="T7" fmla="*/ 2147483647 h 133"/>
              <a:gd name="T8" fmla="*/ 0 60000 65536"/>
              <a:gd name="T9" fmla="*/ 0 60000 65536"/>
              <a:gd name="T10" fmla="*/ 0 60000 65536"/>
              <a:gd name="T11" fmla="*/ 0 60000 65536"/>
              <a:gd name="T12" fmla="*/ 0 w 1012"/>
              <a:gd name="T13" fmla="*/ 0 h 133"/>
              <a:gd name="T14" fmla="*/ 1012 w 1012"/>
              <a:gd name="T15" fmla="*/ 133 h 133"/>
            </a:gdLst>
            <a:ahLst/>
            <a:cxnLst>
              <a:cxn ang="T8">
                <a:pos x="T0" y="T1"/>
              </a:cxn>
              <a:cxn ang="T9">
                <a:pos x="T2" y="T3"/>
              </a:cxn>
              <a:cxn ang="T10">
                <a:pos x="T4" y="T5"/>
              </a:cxn>
              <a:cxn ang="T11">
                <a:pos x="T6" y="T7"/>
              </a:cxn>
            </a:cxnLst>
            <a:rect l="T12" t="T13" r="T14" b="T15"/>
            <a:pathLst>
              <a:path w="1012" h="133">
                <a:moveTo>
                  <a:pt x="0" y="133"/>
                </a:moveTo>
                <a:lnTo>
                  <a:pt x="0" y="0"/>
                </a:lnTo>
                <a:lnTo>
                  <a:pt x="1012" y="0"/>
                </a:lnTo>
                <a:lnTo>
                  <a:pt x="1012" y="133"/>
                </a:lnTo>
              </a:path>
            </a:pathLst>
          </a:custGeom>
          <a:noFill/>
          <a:ln w="25400">
            <a:solidFill>
              <a:schemeClr val="accent1"/>
            </a:solidFill>
            <a:round/>
            <a:headEnd/>
            <a:tailEnd/>
          </a:ln>
        </p:spPr>
        <p:txBody>
          <a:bodyPr/>
          <a:lstStyle/>
          <a:p>
            <a:endParaRPr lang="en-US"/>
          </a:p>
        </p:txBody>
      </p:sp>
    </p:spTree>
  </p:cSld>
  <p:clrMapOvr>
    <a:masterClrMapping/>
  </p:clrMapOvr>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3"/>
          <p:cNvSpPr>
            <a:spLocks noGrp="1"/>
          </p:cNvSpPr>
          <p:nvPr>
            <p:ph type="title"/>
          </p:nvPr>
        </p:nvSpPr>
        <p:spPr>
          <a:xfrm>
            <a:off x="0" y="285750"/>
            <a:ext cx="9144000" cy="781050"/>
          </a:xfrm>
        </p:spPr>
        <p:txBody>
          <a:bodyPr/>
          <a:lstStyle/>
          <a:p>
            <a:pPr eaLnBrk="1" hangingPunct="1"/>
            <a:r>
              <a:rPr lang="en-US" altLang="en-US" sz="3200" b="1" smtClean="0">
                <a:solidFill>
                  <a:srgbClr val="7030A0"/>
                </a:solidFill>
                <a:latin typeface="Arial" pitchFamily="34" charset="0"/>
                <a:cs typeface="Arial" pitchFamily="34" charset="0"/>
              </a:rPr>
              <a:t>INSULIN</a:t>
            </a:r>
            <a:endParaRPr lang="sr-Latn-CS" altLang="en-US" sz="3200" b="1" smtClean="0">
              <a:solidFill>
                <a:srgbClr val="7030A0"/>
              </a:solidFill>
              <a:latin typeface="Arial" pitchFamily="34" charset="0"/>
              <a:cs typeface="Arial" pitchFamily="34" charset="0"/>
            </a:endParaRPr>
          </a:p>
        </p:txBody>
      </p:sp>
      <p:sp>
        <p:nvSpPr>
          <p:cNvPr id="54275" name="Text Placeholder 4"/>
          <p:cNvSpPr>
            <a:spLocks noGrp="1"/>
          </p:cNvSpPr>
          <p:nvPr>
            <p:ph sz="half" idx="1"/>
          </p:nvPr>
        </p:nvSpPr>
        <p:spPr>
          <a:xfrm>
            <a:off x="228600" y="1371600"/>
            <a:ext cx="4343400" cy="4953000"/>
          </a:xfrm>
          <a:solidFill>
            <a:srgbClr val="FFC000"/>
          </a:solidFill>
        </p:spPr>
        <p:txBody>
          <a:bodyPr/>
          <a:lstStyle/>
          <a:p>
            <a:pPr eaLnBrk="1" hangingPunct="1">
              <a:buFont typeface="Arial" pitchFamily="34" charset="0"/>
              <a:buNone/>
            </a:pPr>
            <a:r>
              <a:rPr lang="en-US" altLang="en-US" b="1" smtClean="0">
                <a:solidFill>
                  <a:srgbClr val="7030A0"/>
                </a:solidFill>
                <a:latin typeface="Arial" pitchFamily="34" charset="0"/>
                <a:cs typeface="Arial" pitchFamily="34" charset="0"/>
              </a:rPr>
              <a:t>ADVANTAGES</a:t>
            </a:r>
            <a:endParaRPr lang="sr-Latn-CS" altLang="en-US" b="1" smtClean="0">
              <a:solidFill>
                <a:srgbClr val="7030A0"/>
              </a:solidFill>
              <a:latin typeface="Arial" pitchFamily="34" charset="0"/>
              <a:cs typeface="Arial" pitchFamily="34" charset="0"/>
            </a:endParaRPr>
          </a:p>
          <a:p>
            <a:pPr eaLnBrk="1" hangingPunct="1">
              <a:buFont typeface="Arial" pitchFamily="34" charset="0"/>
              <a:buNone/>
            </a:pPr>
            <a:r>
              <a:rPr lang="en-US" altLang="en-US" sz="2400" smtClean="0">
                <a:latin typeface="Arial" pitchFamily="34" charset="0"/>
                <a:cs typeface="Arial" pitchFamily="34" charset="0"/>
              </a:rPr>
              <a:t>    </a:t>
            </a:r>
          </a:p>
          <a:p>
            <a:pPr eaLnBrk="1" hangingPunct="1">
              <a:buFont typeface="Arial" pitchFamily="34" charset="0"/>
              <a:buNone/>
            </a:pPr>
            <a:r>
              <a:rPr lang="en-US" altLang="en-US" sz="2400" smtClean="0">
                <a:latin typeface="Arial" pitchFamily="34" charset="0"/>
                <a:cs typeface="Arial" pitchFamily="34" charset="0"/>
              </a:rPr>
              <a:t>    </a:t>
            </a:r>
            <a:r>
              <a:rPr lang="en-US" altLang="en-US" sz="2000" b="1" smtClean="0">
                <a:latin typeface="Arial" pitchFamily="34" charset="0"/>
                <a:cs typeface="Arial" pitchFamily="34" charset="0"/>
              </a:rPr>
              <a:t>Control of ALL patients </a:t>
            </a:r>
          </a:p>
          <a:p>
            <a:pPr eaLnBrk="1" hangingPunct="1">
              <a:buFont typeface="Arial" pitchFamily="34" charset="0"/>
              <a:buNone/>
            </a:pPr>
            <a:r>
              <a:rPr lang="ru-RU" altLang="en-US" sz="2000" b="1" smtClean="0">
                <a:latin typeface="Arial" pitchFamily="34" charset="0"/>
                <a:cs typeface="Arial" pitchFamily="34" charset="0"/>
              </a:rPr>
              <a:t/>
            </a:r>
            <a:br>
              <a:rPr lang="ru-RU" altLang="en-US" sz="2000" b="1" smtClean="0">
                <a:latin typeface="Arial" pitchFamily="34" charset="0"/>
                <a:cs typeface="Arial" pitchFamily="34" charset="0"/>
              </a:rPr>
            </a:br>
            <a:r>
              <a:rPr lang="en-US" altLang="en-US" sz="2000" b="1" smtClean="0">
                <a:latin typeface="Arial" pitchFamily="34" charset="0"/>
                <a:cs typeface="Arial" pitchFamily="34" charset="0"/>
              </a:rPr>
              <a:t>Can be used to overcome glucose toxicity</a:t>
            </a:r>
          </a:p>
          <a:p>
            <a:pPr eaLnBrk="1" hangingPunct="1">
              <a:buFont typeface="Arial" pitchFamily="34" charset="0"/>
              <a:buNone/>
            </a:pPr>
            <a:r>
              <a:rPr lang="en-US" altLang="en-US" sz="2000" b="1" smtClean="0">
                <a:latin typeface="Arial" pitchFamily="34" charset="0"/>
                <a:cs typeface="Arial" pitchFamily="34" charset="0"/>
              </a:rPr>
              <a:t> </a:t>
            </a:r>
            <a:r>
              <a:rPr lang="ru-RU" altLang="en-US" sz="2000" b="1" smtClean="0">
                <a:latin typeface="Arial" pitchFamily="34" charset="0"/>
                <a:cs typeface="Arial" pitchFamily="34" charset="0"/>
              </a:rPr>
              <a:t/>
            </a:r>
            <a:br>
              <a:rPr lang="ru-RU" altLang="en-US" sz="2000" b="1" smtClean="0">
                <a:latin typeface="Arial" pitchFamily="34" charset="0"/>
                <a:cs typeface="Arial" pitchFamily="34" charset="0"/>
              </a:rPr>
            </a:br>
            <a:r>
              <a:rPr lang="en-US" altLang="en-US" sz="2000" b="1" smtClean="0">
                <a:latin typeface="Arial" pitchFamily="34" charset="0"/>
                <a:cs typeface="Arial" pitchFamily="34" charset="0"/>
              </a:rPr>
              <a:t>Dosing and lifestyle flexibility</a:t>
            </a:r>
          </a:p>
          <a:p>
            <a:pPr eaLnBrk="1" hangingPunct="1">
              <a:buFont typeface="Arial" pitchFamily="34" charset="0"/>
              <a:buNone/>
            </a:pPr>
            <a:r>
              <a:rPr lang="en-US" altLang="en-US" sz="2000" b="1" smtClean="0">
                <a:latin typeface="Arial" pitchFamily="34" charset="0"/>
                <a:cs typeface="Arial" pitchFamily="34" charset="0"/>
              </a:rPr>
              <a:t> </a:t>
            </a:r>
            <a:r>
              <a:rPr lang="ru-RU" altLang="en-US" sz="2000" b="1" smtClean="0">
                <a:latin typeface="Arial" pitchFamily="34" charset="0"/>
                <a:cs typeface="Arial" pitchFamily="34" charset="0"/>
              </a:rPr>
              <a:t/>
            </a:r>
            <a:br>
              <a:rPr lang="ru-RU" altLang="en-US" sz="2000" b="1" smtClean="0">
                <a:latin typeface="Arial" pitchFamily="34" charset="0"/>
                <a:cs typeface="Arial" pitchFamily="34" charset="0"/>
              </a:rPr>
            </a:br>
            <a:r>
              <a:rPr lang="en-US" altLang="en-US" sz="2000" b="1" smtClean="0">
                <a:latin typeface="Arial" pitchFamily="34" charset="0"/>
                <a:cs typeface="Arial" pitchFamily="34" charset="0"/>
              </a:rPr>
              <a:t>Ease of use with new advances in insulin delivery technology</a:t>
            </a:r>
            <a:endParaRPr lang="sr-Latn-CS" altLang="en-US" sz="2000" b="1" smtClean="0">
              <a:solidFill>
                <a:srgbClr val="7030A0"/>
              </a:solidFill>
              <a:latin typeface="Arial" pitchFamily="34" charset="0"/>
              <a:cs typeface="Arial" pitchFamily="34" charset="0"/>
            </a:endParaRPr>
          </a:p>
        </p:txBody>
      </p:sp>
      <p:sp>
        <p:nvSpPr>
          <p:cNvPr id="54276" name="Content Placeholder 14"/>
          <p:cNvSpPr>
            <a:spLocks noGrp="1"/>
          </p:cNvSpPr>
          <p:nvPr>
            <p:ph sz="half" idx="2"/>
          </p:nvPr>
        </p:nvSpPr>
        <p:spPr>
          <a:xfrm>
            <a:off x="4648200" y="1371600"/>
            <a:ext cx="4267200" cy="4953000"/>
          </a:xfrm>
          <a:solidFill>
            <a:srgbClr val="92D050"/>
          </a:solidFill>
        </p:spPr>
        <p:txBody>
          <a:bodyPr/>
          <a:lstStyle/>
          <a:p>
            <a:pPr eaLnBrk="1" hangingPunct="1">
              <a:buFont typeface="Arial" pitchFamily="34" charset="0"/>
              <a:buNone/>
            </a:pPr>
            <a:r>
              <a:rPr lang="en-US" altLang="en-US" b="1" smtClean="0">
                <a:solidFill>
                  <a:srgbClr val="FFFF00"/>
                </a:solidFill>
                <a:latin typeface="Arial" pitchFamily="34" charset="0"/>
                <a:cs typeface="Arial" pitchFamily="34" charset="0"/>
              </a:rPr>
              <a:t>   DIS</a:t>
            </a:r>
            <a:r>
              <a:rPr lang="en-US" altLang="en-US" b="1" smtClean="0">
                <a:solidFill>
                  <a:srgbClr val="7030A0"/>
                </a:solidFill>
                <a:latin typeface="Arial" pitchFamily="34" charset="0"/>
                <a:cs typeface="Arial" pitchFamily="34" charset="0"/>
              </a:rPr>
              <a:t>ADVANTAGES</a:t>
            </a:r>
            <a:endParaRPr lang="sr-Latn-CS" altLang="en-US" b="1" smtClean="0">
              <a:solidFill>
                <a:srgbClr val="7030A0"/>
              </a:solidFill>
              <a:latin typeface="Arial" pitchFamily="34" charset="0"/>
              <a:cs typeface="Arial" pitchFamily="34" charset="0"/>
            </a:endParaRPr>
          </a:p>
          <a:p>
            <a:pPr eaLnBrk="1" hangingPunct="1">
              <a:buFont typeface="Arial" pitchFamily="34" charset="0"/>
              <a:buNone/>
            </a:pPr>
            <a:endParaRPr lang="en-US" altLang="en-US" b="1" smtClean="0">
              <a:solidFill>
                <a:srgbClr val="FFFF00"/>
              </a:solidFill>
              <a:latin typeface="Arial" pitchFamily="34" charset="0"/>
              <a:cs typeface="Arial" pitchFamily="34" charset="0"/>
            </a:endParaRPr>
          </a:p>
          <a:p>
            <a:pPr eaLnBrk="1" hangingPunct="1"/>
            <a:endParaRPr lang="sr-Latn-CS" altLang="en-US" b="1" smtClean="0">
              <a:solidFill>
                <a:srgbClr val="FFFF00"/>
              </a:solidFill>
              <a:latin typeface="Arial" pitchFamily="34" charset="0"/>
              <a:cs typeface="Arial" pitchFamily="34" charset="0"/>
            </a:endParaRPr>
          </a:p>
          <a:p>
            <a:pPr eaLnBrk="1" hangingPunct="1">
              <a:buFont typeface="Arial" pitchFamily="34" charset="0"/>
              <a:buNone/>
            </a:pPr>
            <a:r>
              <a:rPr lang="en-US" altLang="en-US" sz="2400" smtClean="0">
                <a:latin typeface="Arial" pitchFamily="34" charset="0"/>
                <a:cs typeface="Arial" pitchFamily="34" charset="0"/>
              </a:rPr>
              <a:t>    </a:t>
            </a:r>
            <a:r>
              <a:rPr lang="en-US" altLang="en-US" sz="2000" b="1" smtClean="0">
                <a:latin typeface="Arial" pitchFamily="34" charset="0"/>
                <a:cs typeface="Arial" pitchFamily="34" charset="0"/>
              </a:rPr>
              <a:t>Hypoglycemia </a:t>
            </a:r>
          </a:p>
          <a:p>
            <a:pPr eaLnBrk="1" hangingPunct="1">
              <a:buFont typeface="Arial" pitchFamily="34" charset="0"/>
              <a:buNone/>
            </a:pPr>
            <a:r>
              <a:rPr lang="ru-RU" altLang="en-US" sz="2000" b="1" smtClean="0">
                <a:latin typeface="Arial" pitchFamily="34" charset="0"/>
                <a:cs typeface="Arial" pitchFamily="34" charset="0"/>
              </a:rPr>
              <a:t/>
            </a:r>
            <a:br>
              <a:rPr lang="ru-RU" altLang="en-US" sz="2000" b="1" smtClean="0">
                <a:latin typeface="Arial" pitchFamily="34" charset="0"/>
                <a:cs typeface="Arial" pitchFamily="34" charset="0"/>
              </a:rPr>
            </a:br>
            <a:r>
              <a:rPr lang="en-US" altLang="en-US" sz="2000" b="1" smtClean="0">
                <a:latin typeface="Arial" pitchFamily="34" charset="0"/>
                <a:cs typeface="Arial" pitchFamily="34" charset="0"/>
              </a:rPr>
              <a:t>Gain in body mass </a:t>
            </a:r>
          </a:p>
          <a:p>
            <a:pPr eaLnBrk="1" hangingPunct="1">
              <a:buFont typeface="Arial" pitchFamily="34" charset="0"/>
              <a:buNone/>
            </a:pPr>
            <a:r>
              <a:rPr lang="ru-RU" altLang="en-US" sz="2000" b="1" smtClean="0">
                <a:latin typeface="Arial" pitchFamily="34" charset="0"/>
                <a:cs typeface="Arial" pitchFamily="34" charset="0"/>
              </a:rPr>
              <a:t/>
            </a:r>
            <a:br>
              <a:rPr lang="ru-RU" altLang="en-US" sz="2000" b="1" smtClean="0">
                <a:latin typeface="Arial" pitchFamily="34" charset="0"/>
                <a:cs typeface="Arial" pitchFamily="34" charset="0"/>
              </a:rPr>
            </a:br>
            <a:r>
              <a:rPr lang="en-US" altLang="en-US" sz="2000" b="1" smtClean="0">
                <a:latin typeface="Arial" pitchFamily="34" charset="0"/>
                <a:cs typeface="Arial" pitchFamily="34" charset="0"/>
              </a:rPr>
              <a:t>Injections</a:t>
            </a:r>
            <a:endParaRPr lang="en-US" altLang="en-US" sz="2000" b="1" smtClean="0">
              <a:solidFill>
                <a:srgbClr val="FFFF00"/>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298" name="Group 2"/>
          <p:cNvGrpSpPr>
            <a:grpSpLocks/>
          </p:cNvGrpSpPr>
          <p:nvPr/>
        </p:nvGrpSpPr>
        <p:grpSpPr bwMode="auto">
          <a:xfrm>
            <a:off x="793750" y="1524000"/>
            <a:ext cx="4195763" cy="4800600"/>
            <a:chOff x="528" y="960"/>
            <a:chExt cx="2643" cy="3024"/>
          </a:xfrm>
        </p:grpSpPr>
        <p:grpSp>
          <p:nvGrpSpPr>
            <p:cNvPr id="55301" name="Group 3"/>
            <p:cNvGrpSpPr>
              <a:grpSpLocks/>
            </p:cNvGrpSpPr>
            <p:nvPr/>
          </p:nvGrpSpPr>
          <p:grpSpPr bwMode="auto">
            <a:xfrm>
              <a:off x="528" y="960"/>
              <a:ext cx="2643" cy="3024"/>
              <a:chOff x="816" y="1056"/>
              <a:chExt cx="2705" cy="2832"/>
            </a:xfrm>
          </p:grpSpPr>
          <p:pic>
            <p:nvPicPr>
              <p:cNvPr id="55304" name="Picture 4" descr="bodyman"/>
              <p:cNvPicPr>
                <a:picLocks noChangeAspect="1" noChangeArrowheads="1"/>
              </p:cNvPicPr>
              <p:nvPr/>
            </p:nvPicPr>
            <p:blipFill>
              <a:blip r:embed="rId3"/>
              <a:srcRect/>
              <a:stretch>
                <a:fillRect/>
              </a:stretch>
            </p:blipFill>
            <p:spPr bwMode="auto">
              <a:xfrm>
                <a:off x="816" y="1056"/>
                <a:ext cx="2705" cy="2832"/>
              </a:xfrm>
              <a:prstGeom prst="rect">
                <a:avLst/>
              </a:prstGeom>
              <a:noFill/>
              <a:ln w="9525">
                <a:noFill/>
                <a:miter lim="800000"/>
                <a:headEnd/>
                <a:tailEnd/>
              </a:ln>
            </p:spPr>
          </p:pic>
          <p:sp>
            <p:nvSpPr>
              <p:cNvPr id="55305" name="Oval 5"/>
              <p:cNvSpPr>
                <a:spLocks noChangeArrowheads="1"/>
              </p:cNvSpPr>
              <p:nvPr/>
            </p:nvSpPr>
            <p:spPr bwMode="auto">
              <a:xfrm>
                <a:off x="1832" y="2400"/>
                <a:ext cx="144" cy="336"/>
              </a:xfrm>
              <a:prstGeom prst="ellipse">
                <a:avLst/>
              </a:prstGeom>
              <a:solidFill>
                <a:srgbClr val="CC0000">
                  <a:alpha val="56078"/>
                </a:srgbClr>
              </a:solidFill>
              <a:ln w="9525">
                <a:noFill/>
                <a:round/>
                <a:headEnd/>
                <a:tailEnd/>
              </a:ln>
            </p:spPr>
            <p:txBody>
              <a:bodyPr wrap="none" anchor="ctr"/>
              <a:lstStyle/>
              <a:p>
                <a:endParaRPr lang="en-US" altLang="en-US">
                  <a:latin typeface="Calibri" pitchFamily="34" charset="0"/>
                </a:endParaRPr>
              </a:p>
            </p:txBody>
          </p:sp>
          <p:sp>
            <p:nvSpPr>
              <p:cNvPr id="55306" name="Oval 6"/>
              <p:cNvSpPr>
                <a:spLocks noChangeArrowheads="1"/>
              </p:cNvSpPr>
              <p:nvPr/>
            </p:nvSpPr>
            <p:spPr bwMode="auto">
              <a:xfrm>
                <a:off x="2328" y="2400"/>
                <a:ext cx="144" cy="336"/>
              </a:xfrm>
              <a:prstGeom prst="ellipse">
                <a:avLst/>
              </a:prstGeom>
              <a:solidFill>
                <a:srgbClr val="CC0000">
                  <a:alpha val="56078"/>
                </a:srgbClr>
              </a:solidFill>
              <a:ln w="9525">
                <a:noFill/>
                <a:round/>
                <a:headEnd/>
                <a:tailEnd/>
              </a:ln>
            </p:spPr>
            <p:txBody>
              <a:bodyPr wrap="none" anchor="ctr"/>
              <a:lstStyle/>
              <a:p>
                <a:endParaRPr lang="en-US" altLang="en-US">
                  <a:latin typeface="Calibri" pitchFamily="34" charset="0"/>
                </a:endParaRPr>
              </a:p>
            </p:txBody>
          </p:sp>
          <p:sp>
            <p:nvSpPr>
              <p:cNvPr id="55307" name="Oval 7"/>
              <p:cNvSpPr>
                <a:spLocks noChangeArrowheads="1"/>
              </p:cNvSpPr>
              <p:nvPr/>
            </p:nvSpPr>
            <p:spPr bwMode="auto">
              <a:xfrm>
                <a:off x="1632" y="1488"/>
                <a:ext cx="288" cy="144"/>
              </a:xfrm>
              <a:prstGeom prst="ellipse">
                <a:avLst/>
              </a:prstGeom>
              <a:solidFill>
                <a:srgbClr val="CC0000">
                  <a:alpha val="56078"/>
                </a:srgbClr>
              </a:solidFill>
              <a:ln w="9525">
                <a:noFill/>
                <a:round/>
                <a:headEnd/>
                <a:tailEnd/>
              </a:ln>
            </p:spPr>
            <p:txBody>
              <a:bodyPr wrap="none" anchor="ctr"/>
              <a:lstStyle/>
              <a:p>
                <a:endParaRPr lang="en-US" altLang="en-US">
                  <a:latin typeface="Calibri" pitchFamily="34" charset="0"/>
                </a:endParaRPr>
              </a:p>
            </p:txBody>
          </p:sp>
          <p:sp>
            <p:nvSpPr>
              <p:cNvPr id="55308" name="Oval 8"/>
              <p:cNvSpPr>
                <a:spLocks noChangeArrowheads="1"/>
              </p:cNvSpPr>
              <p:nvPr/>
            </p:nvSpPr>
            <p:spPr bwMode="auto">
              <a:xfrm>
                <a:off x="2448" y="1488"/>
                <a:ext cx="288" cy="144"/>
              </a:xfrm>
              <a:prstGeom prst="ellipse">
                <a:avLst/>
              </a:prstGeom>
              <a:solidFill>
                <a:srgbClr val="CC0000">
                  <a:alpha val="56078"/>
                </a:srgbClr>
              </a:solidFill>
              <a:ln w="9525">
                <a:noFill/>
                <a:round/>
                <a:headEnd/>
                <a:tailEnd/>
              </a:ln>
            </p:spPr>
            <p:txBody>
              <a:bodyPr wrap="none" anchor="ctr"/>
              <a:lstStyle/>
              <a:p>
                <a:endParaRPr lang="en-US" altLang="en-US">
                  <a:latin typeface="Calibri" pitchFamily="34" charset="0"/>
                </a:endParaRPr>
              </a:p>
            </p:txBody>
          </p:sp>
          <p:sp>
            <p:nvSpPr>
              <p:cNvPr id="55309" name="Oval 9"/>
              <p:cNvSpPr>
                <a:spLocks noChangeArrowheads="1"/>
              </p:cNvSpPr>
              <p:nvPr/>
            </p:nvSpPr>
            <p:spPr bwMode="auto">
              <a:xfrm>
                <a:off x="1992" y="2144"/>
                <a:ext cx="312" cy="192"/>
              </a:xfrm>
              <a:prstGeom prst="ellipse">
                <a:avLst/>
              </a:prstGeom>
              <a:solidFill>
                <a:srgbClr val="CC0000">
                  <a:alpha val="56078"/>
                </a:srgbClr>
              </a:solidFill>
              <a:ln w="9525">
                <a:noFill/>
                <a:round/>
                <a:headEnd/>
                <a:tailEnd/>
              </a:ln>
            </p:spPr>
            <p:txBody>
              <a:bodyPr wrap="none" anchor="ctr"/>
              <a:lstStyle/>
              <a:p>
                <a:endParaRPr lang="en-US" altLang="en-US">
                  <a:latin typeface="Calibri" pitchFamily="34" charset="0"/>
                </a:endParaRPr>
              </a:p>
            </p:txBody>
          </p:sp>
          <p:sp>
            <p:nvSpPr>
              <p:cNvPr id="55310" name="Oval 10"/>
              <p:cNvSpPr>
                <a:spLocks noChangeArrowheads="1"/>
              </p:cNvSpPr>
              <p:nvPr/>
            </p:nvSpPr>
            <p:spPr bwMode="auto">
              <a:xfrm rot="-1557798">
                <a:off x="1920" y="2024"/>
                <a:ext cx="123" cy="242"/>
              </a:xfrm>
              <a:prstGeom prst="ellipse">
                <a:avLst/>
              </a:prstGeom>
              <a:solidFill>
                <a:srgbClr val="CC0000">
                  <a:alpha val="56078"/>
                </a:srgbClr>
              </a:solidFill>
              <a:ln w="9525">
                <a:noFill/>
                <a:round/>
                <a:headEnd/>
                <a:tailEnd/>
              </a:ln>
            </p:spPr>
            <p:txBody>
              <a:bodyPr wrap="none" anchor="ctr"/>
              <a:lstStyle/>
              <a:p>
                <a:endParaRPr lang="en-US" altLang="en-US">
                  <a:latin typeface="Calibri" pitchFamily="34" charset="0"/>
                </a:endParaRPr>
              </a:p>
            </p:txBody>
          </p:sp>
          <p:sp>
            <p:nvSpPr>
              <p:cNvPr id="55311" name="Oval 11"/>
              <p:cNvSpPr>
                <a:spLocks noChangeArrowheads="1"/>
              </p:cNvSpPr>
              <p:nvPr/>
            </p:nvSpPr>
            <p:spPr bwMode="auto">
              <a:xfrm rot="-3322924">
                <a:off x="2208" y="2085"/>
                <a:ext cx="258" cy="119"/>
              </a:xfrm>
              <a:prstGeom prst="ellipse">
                <a:avLst/>
              </a:prstGeom>
              <a:solidFill>
                <a:srgbClr val="CC0000">
                  <a:alpha val="56078"/>
                </a:srgbClr>
              </a:solidFill>
              <a:ln w="9525">
                <a:noFill/>
                <a:round/>
                <a:headEnd/>
                <a:tailEnd/>
              </a:ln>
            </p:spPr>
            <p:txBody>
              <a:bodyPr wrap="none" anchor="ctr"/>
              <a:lstStyle/>
              <a:p>
                <a:endParaRPr lang="en-US" altLang="en-US">
                  <a:latin typeface="Calibri" pitchFamily="34" charset="0"/>
                </a:endParaRPr>
              </a:p>
            </p:txBody>
          </p:sp>
        </p:grpSp>
        <p:sp>
          <p:nvSpPr>
            <p:cNvPr id="55302" name="AutoShape 12"/>
            <p:cNvSpPr>
              <a:spLocks noChangeArrowheads="1"/>
            </p:cNvSpPr>
            <p:nvPr/>
          </p:nvSpPr>
          <p:spPr bwMode="auto">
            <a:xfrm rot="10800000">
              <a:off x="1306" y="2266"/>
              <a:ext cx="144" cy="336"/>
            </a:xfrm>
            <a:prstGeom prst="curvedLeftArrow">
              <a:avLst>
                <a:gd name="adj1" fmla="val 46667"/>
                <a:gd name="adj2" fmla="val 93333"/>
                <a:gd name="adj3" fmla="val 33333"/>
              </a:avLst>
            </a:prstGeom>
            <a:solidFill>
              <a:srgbClr val="FF0000">
                <a:alpha val="52156"/>
              </a:srgbClr>
            </a:solidFill>
            <a:ln w="9525">
              <a:solidFill>
                <a:schemeClr val="tx1"/>
              </a:solidFill>
              <a:miter lim="800000"/>
              <a:headEnd/>
              <a:tailEnd/>
            </a:ln>
          </p:spPr>
          <p:txBody>
            <a:bodyPr wrap="none" anchor="ctr"/>
            <a:lstStyle/>
            <a:p>
              <a:endParaRPr lang="en-US" altLang="en-US">
                <a:latin typeface="Calibri" pitchFamily="34" charset="0"/>
              </a:endParaRPr>
            </a:p>
          </p:txBody>
        </p:sp>
        <p:sp>
          <p:nvSpPr>
            <p:cNvPr id="55303" name="AutoShape 13"/>
            <p:cNvSpPr>
              <a:spLocks noChangeArrowheads="1"/>
            </p:cNvSpPr>
            <p:nvPr/>
          </p:nvSpPr>
          <p:spPr bwMode="auto">
            <a:xfrm rot="10800000">
              <a:off x="2208" y="2256"/>
              <a:ext cx="144" cy="336"/>
            </a:xfrm>
            <a:prstGeom prst="curvedRightArrow">
              <a:avLst>
                <a:gd name="adj1" fmla="val 46667"/>
                <a:gd name="adj2" fmla="val 93333"/>
                <a:gd name="adj3" fmla="val 33333"/>
              </a:avLst>
            </a:prstGeom>
            <a:solidFill>
              <a:srgbClr val="FF0000">
                <a:alpha val="47058"/>
              </a:srgbClr>
            </a:solidFill>
            <a:ln w="9525">
              <a:solidFill>
                <a:schemeClr val="tx1"/>
              </a:solidFill>
              <a:miter lim="800000"/>
              <a:headEnd/>
              <a:tailEnd/>
            </a:ln>
          </p:spPr>
          <p:txBody>
            <a:bodyPr wrap="none" anchor="ctr"/>
            <a:lstStyle/>
            <a:p>
              <a:endParaRPr lang="en-US" altLang="en-US">
                <a:latin typeface="Calibri" pitchFamily="34" charset="0"/>
              </a:endParaRPr>
            </a:p>
          </p:txBody>
        </p:sp>
      </p:grpSp>
      <p:sp>
        <p:nvSpPr>
          <p:cNvPr id="55299" name="Rectangle 14"/>
          <p:cNvSpPr>
            <a:spLocks noGrp="1" noChangeArrowheads="1"/>
          </p:cNvSpPr>
          <p:nvPr>
            <p:ph type="title" idx="4294967295"/>
          </p:nvPr>
        </p:nvSpPr>
        <p:spPr>
          <a:xfrm>
            <a:off x="0" y="0"/>
            <a:ext cx="9144000" cy="1066800"/>
          </a:xfrm>
        </p:spPr>
        <p:txBody>
          <a:bodyPr/>
          <a:lstStyle/>
          <a:p>
            <a:pPr eaLnBrk="1" hangingPunct="1"/>
            <a:r>
              <a:rPr lang="en-US" altLang="en-US" sz="3200" b="1" smtClean="0">
                <a:solidFill>
                  <a:srgbClr val="7030A0"/>
                </a:solidFill>
                <a:latin typeface="Arial" pitchFamily="34" charset="0"/>
                <a:cs typeface="Arial" pitchFamily="34" charset="0"/>
              </a:rPr>
              <a:t>Where is insulin given?</a:t>
            </a:r>
          </a:p>
        </p:txBody>
      </p:sp>
      <p:sp>
        <p:nvSpPr>
          <p:cNvPr id="55300" name="Rectangle 15"/>
          <p:cNvSpPr>
            <a:spLocks noGrp="1" noChangeArrowheads="1"/>
          </p:cNvSpPr>
          <p:nvPr>
            <p:ph type="body" sz="half" idx="4294967295"/>
          </p:nvPr>
        </p:nvSpPr>
        <p:spPr>
          <a:xfrm>
            <a:off x="3581400" y="3016250"/>
            <a:ext cx="5562600" cy="2274888"/>
          </a:xfrm>
        </p:spPr>
        <p:txBody>
          <a:bodyPr/>
          <a:lstStyle/>
          <a:p>
            <a:pPr marL="533400" indent="-533400" eaLnBrk="1" hangingPunct="1">
              <a:buClr>
                <a:schemeClr val="tx1"/>
              </a:buClr>
              <a:buFont typeface="Arial" pitchFamily="34" charset="0"/>
              <a:buNone/>
            </a:pPr>
            <a:r>
              <a:rPr lang="en-US" altLang="en-US" sz="2400" b="1" smtClean="0">
                <a:latin typeface="Arial" pitchFamily="34" charset="0"/>
                <a:cs typeface="Arial" pitchFamily="34" charset="0"/>
              </a:rPr>
              <a:t>       </a:t>
            </a:r>
            <a:r>
              <a:rPr lang="en-US" altLang="en-US" sz="2000" b="1" smtClean="0">
                <a:latin typeface="Arial" pitchFamily="34" charset="0"/>
                <a:cs typeface="Arial" pitchFamily="34" charset="0"/>
              </a:rPr>
              <a:t>Upper arms</a:t>
            </a:r>
          </a:p>
          <a:p>
            <a:pPr marL="533400" indent="-533400" eaLnBrk="1" hangingPunct="1">
              <a:buClr>
                <a:schemeClr val="tx1"/>
              </a:buClr>
              <a:buFont typeface="Arial" pitchFamily="34" charset="0"/>
              <a:buNone/>
            </a:pPr>
            <a:r>
              <a:rPr lang="en-US" altLang="en-US" sz="2000" b="1" smtClean="0">
                <a:latin typeface="Arial" pitchFamily="34" charset="0"/>
                <a:cs typeface="Arial" pitchFamily="34" charset="0"/>
              </a:rPr>
              <a:t> </a:t>
            </a:r>
            <a:r>
              <a:rPr lang="ru-RU" altLang="en-US" sz="2000" b="1" smtClean="0">
                <a:latin typeface="Arial" pitchFamily="34" charset="0"/>
                <a:cs typeface="Arial" pitchFamily="34" charset="0"/>
              </a:rPr>
              <a:t/>
            </a:r>
            <a:br>
              <a:rPr lang="ru-RU" altLang="en-US" sz="2000" b="1" smtClean="0">
                <a:latin typeface="Arial" pitchFamily="34" charset="0"/>
                <a:cs typeface="Arial" pitchFamily="34" charset="0"/>
              </a:rPr>
            </a:br>
            <a:r>
              <a:rPr lang="en-US" altLang="en-US" sz="2000" b="1" smtClean="0">
                <a:latin typeface="Arial" pitchFamily="34" charset="0"/>
                <a:cs typeface="Arial" pitchFamily="34" charset="0"/>
              </a:rPr>
              <a:t>Stomach </a:t>
            </a:r>
          </a:p>
          <a:p>
            <a:pPr marL="533400" indent="-533400" eaLnBrk="1" hangingPunct="1">
              <a:buClr>
                <a:schemeClr val="tx1"/>
              </a:buClr>
              <a:buFont typeface="Arial" pitchFamily="34" charset="0"/>
              <a:buNone/>
            </a:pPr>
            <a:r>
              <a:rPr lang="ru-RU" altLang="en-US" sz="2000" b="1" smtClean="0">
                <a:latin typeface="Arial" pitchFamily="34" charset="0"/>
                <a:cs typeface="Arial" pitchFamily="34" charset="0"/>
              </a:rPr>
              <a:t/>
            </a:r>
            <a:br>
              <a:rPr lang="ru-RU" altLang="en-US" sz="2000" b="1" smtClean="0">
                <a:latin typeface="Arial" pitchFamily="34" charset="0"/>
                <a:cs typeface="Arial" pitchFamily="34" charset="0"/>
              </a:rPr>
            </a:br>
            <a:r>
              <a:rPr lang="en-US" altLang="en-US" sz="2000" b="1" smtClean="0">
                <a:latin typeface="Arial" pitchFamily="34" charset="0"/>
                <a:cs typeface="Arial" pitchFamily="34" charset="0"/>
              </a:rPr>
              <a:t>Thighs Buttocks</a:t>
            </a:r>
            <a:r>
              <a:rPr lang="ru-RU" altLang="en-US" sz="2000" b="1" smtClean="0">
                <a:latin typeface="Arial" pitchFamily="34" charset="0"/>
                <a:cs typeface="Arial" pitchFamily="34" charset="0"/>
              </a:rPr>
              <a:t/>
            </a:r>
            <a:br>
              <a:rPr lang="ru-RU" altLang="en-US" sz="2000" b="1" smtClean="0">
                <a:latin typeface="Arial" pitchFamily="34" charset="0"/>
                <a:cs typeface="Arial" pitchFamily="34" charset="0"/>
              </a:rPr>
            </a:br>
            <a:endParaRPr lang="ru-RU" altLang="en-US" sz="2000" b="1" smtClean="0">
              <a:latin typeface="Arial" pitchFamily="34" charset="0"/>
              <a:cs typeface="Arial" pitchFamily="34" charset="0"/>
            </a:endParaRPr>
          </a:p>
          <a:p>
            <a:pPr marL="533400" indent="-533400" eaLnBrk="1" hangingPunct="1">
              <a:buClr>
                <a:schemeClr val="tx1"/>
              </a:buClr>
              <a:buFont typeface="Arial" pitchFamily="34" charset="0"/>
              <a:buNone/>
            </a:pPr>
            <a:endParaRPr lang="ru-RU" altLang="en-US" sz="2000" b="1" smtClean="0">
              <a:latin typeface="Arial" pitchFamily="34" charset="0"/>
              <a:cs typeface="Arial" pitchFamily="34" charset="0"/>
            </a:endParaRPr>
          </a:p>
          <a:p>
            <a:pPr marL="533400" indent="-533400" eaLnBrk="1" hangingPunct="1">
              <a:buClr>
                <a:schemeClr val="tx1"/>
              </a:buClr>
              <a:buFont typeface="Arial" pitchFamily="34" charset="0"/>
              <a:buNone/>
            </a:pPr>
            <a:r>
              <a:rPr lang="en-US" altLang="en-US" sz="2000" b="1" smtClean="0">
                <a:latin typeface="Arial" pitchFamily="34" charset="0"/>
                <a:cs typeface="Arial" pitchFamily="34" charset="0"/>
              </a:rPr>
              <a:t>places of administration </a:t>
            </a:r>
          </a:p>
          <a:p>
            <a:pPr marL="533400" indent="-533400" eaLnBrk="1" hangingPunct="1">
              <a:buClr>
                <a:schemeClr val="tx1"/>
              </a:buClr>
              <a:buFont typeface="Arial" pitchFamily="34" charset="0"/>
              <a:buNone/>
            </a:pPr>
            <a:r>
              <a:rPr lang="en-US" altLang="en-US" sz="2000" b="1" smtClean="0">
                <a:latin typeface="Arial" pitchFamily="34" charset="0"/>
                <a:cs typeface="Arial" pitchFamily="34" charset="0"/>
              </a:rPr>
              <a:t>should be changed regularly</a:t>
            </a: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ext Box 3"/>
          <p:cNvSpPr txBox="1">
            <a:spLocks noChangeArrowheads="1"/>
          </p:cNvSpPr>
          <p:nvPr/>
        </p:nvSpPr>
        <p:spPr bwMode="auto">
          <a:xfrm>
            <a:off x="5734050" y="6364288"/>
            <a:ext cx="2508250" cy="307975"/>
          </a:xfrm>
          <a:prstGeom prst="rect">
            <a:avLst/>
          </a:prstGeom>
          <a:noFill/>
          <a:ln w="9525">
            <a:noFill/>
            <a:miter lim="800000"/>
            <a:headEnd/>
            <a:tailEnd/>
          </a:ln>
        </p:spPr>
        <p:txBody>
          <a:bodyPr wrap="none">
            <a:spAutoFit/>
          </a:bodyPr>
          <a:lstStyle/>
          <a:p>
            <a:r>
              <a:rPr lang="en-US" altLang="en-US" sz="1400" i="1"/>
              <a:t>Diabetes Care </a:t>
            </a:r>
            <a:r>
              <a:rPr lang="en-US" altLang="en-US" sz="1400"/>
              <a:t>2009; 32:1–11</a:t>
            </a:r>
          </a:p>
        </p:txBody>
      </p:sp>
      <p:sp>
        <p:nvSpPr>
          <p:cNvPr id="56323" name="Rectangle 4"/>
          <p:cNvSpPr>
            <a:spLocks noGrp="1" noChangeArrowheads="1"/>
          </p:cNvSpPr>
          <p:nvPr>
            <p:ph type="title"/>
          </p:nvPr>
        </p:nvSpPr>
        <p:spPr>
          <a:xfrm>
            <a:off x="0" y="0"/>
            <a:ext cx="9144000" cy="990600"/>
          </a:xfrm>
        </p:spPr>
        <p:txBody>
          <a:bodyPr/>
          <a:lstStyle/>
          <a:p>
            <a:pPr eaLnBrk="1" hangingPunct="1"/>
            <a:r>
              <a:rPr lang="en-US" altLang="en-US" sz="3200" b="1" smtClean="0">
                <a:solidFill>
                  <a:srgbClr val="7030A0"/>
                </a:solidFill>
                <a:latin typeface="Arial" pitchFamily="34" charset="0"/>
                <a:cs typeface="Arial" pitchFamily="34" charset="0"/>
              </a:rPr>
              <a:t>Algorithm of insulin therapy</a:t>
            </a:r>
          </a:p>
        </p:txBody>
      </p:sp>
      <p:sp>
        <p:nvSpPr>
          <p:cNvPr id="56324" name="Text Box 5"/>
          <p:cNvSpPr txBox="1">
            <a:spLocks noChangeArrowheads="1"/>
          </p:cNvSpPr>
          <p:nvPr/>
        </p:nvSpPr>
        <p:spPr bwMode="auto">
          <a:xfrm>
            <a:off x="457200" y="1371600"/>
            <a:ext cx="8229600" cy="708025"/>
          </a:xfrm>
          <a:prstGeom prst="rect">
            <a:avLst/>
          </a:prstGeom>
          <a:noFill/>
          <a:ln w="28575">
            <a:solidFill>
              <a:schemeClr val="accent2"/>
            </a:solidFill>
            <a:miter lim="800000"/>
            <a:headEnd/>
            <a:tailEnd/>
          </a:ln>
        </p:spPr>
        <p:txBody>
          <a:bodyPr>
            <a:spAutoFit/>
          </a:bodyPr>
          <a:lstStyle/>
          <a:p>
            <a:pPr algn="ctr"/>
            <a:r>
              <a:rPr lang="en-US" altLang="en-US" sz="2000" b="1"/>
              <a:t>Start using basal insulin at bedtime (dose: 10 units or 0.2 units/kg body weight)</a:t>
            </a:r>
          </a:p>
        </p:txBody>
      </p:sp>
      <p:sp>
        <p:nvSpPr>
          <p:cNvPr id="56325" name="Text Box 6"/>
          <p:cNvSpPr txBox="1">
            <a:spLocks noChangeArrowheads="1"/>
          </p:cNvSpPr>
          <p:nvPr/>
        </p:nvSpPr>
        <p:spPr bwMode="auto">
          <a:xfrm>
            <a:off x="457200" y="3605213"/>
            <a:ext cx="8229600" cy="1631950"/>
          </a:xfrm>
          <a:prstGeom prst="rect">
            <a:avLst/>
          </a:prstGeom>
          <a:noFill/>
          <a:ln w="28575">
            <a:solidFill>
              <a:schemeClr val="accent2"/>
            </a:solidFill>
            <a:miter lim="800000"/>
            <a:headEnd/>
            <a:tailEnd/>
          </a:ln>
        </p:spPr>
        <p:txBody>
          <a:bodyPr>
            <a:spAutoFit/>
          </a:bodyPr>
          <a:lstStyle/>
          <a:p>
            <a:pPr algn="ctr"/>
            <a:r>
              <a:rPr lang="en-US" altLang="en-US" sz="2000" b="1"/>
              <a:t>Daily control of glycemia and dose increase, </a:t>
            </a:r>
            <a:r>
              <a:rPr lang="ru-RU" altLang="en-US" sz="2000" b="1"/>
              <a:t/>
            </a:r>
            <a:br>
              <a:rPr lang="ru-RU" altLang="en-US" sz="2000" b="1"/>
            </a:br>
            <a:r>
              <a:rPr lang="en-US" altLang="en-US" sz="2000" b="1"/>
              <a:t>usually by 2 j every 3 days until glycemia is in the range of target values (3.9-7.2 </a:t>
            </a:r>
            <a:r>
              <a:rPr lang="en-US" altLang="en-US" sz="2000" b="1" i="1"/>
              <a:t>mmol/l </a:t>
            </a:r>
            <a:r>
              <a:rPr lang="en-US" altLang="en-US" sz="2000" b="1"/>
              <a:t>). </a:t>
            </a:r>
            <a:r>
              <a:rPr lang="ru-RU" altLang="en-US" sz="2000" b="1"/>
              <a:t/>
            </a:r>
            <a:br>
              <a:rPr lang="ru-RU" altLang="en-US" sz="2000" b="1"/>
            </a:br>
            <a:r>
              <a:rPr lang="en-US" altLang="en-US" sz="2000" b="1"/>
              <a:t>The dose can be increased by 4 units every 3 days </a:t>
            </a:r>
            <a:r>
              <a:rPr lang="ru-RU" altLang="en-US" sz="2000" b="1"/>
              <a:t/>
            </a:r>
            <a:br>
              <a:rPr lang="ru-RU" altLang="en-US" sz="2000" b="1"/>
            </a:br>
            <a:r>
              <a:rPr lang="en-US" altLang="en-US" sz="2000" b="1"/>
              <a:t>if glycemia is &gt; 10 </a:t>
            </a:r>
            <a:r>
              <a:rPr lang="en-US" altLang="en-US" sz="2000" b="1" i="1"/>
              <a:t>mmol/l</a:t>
            </a:r>
            <a:r>
              <a:rPr lang="en-US" altLang="en-US" sz="2000" b="1"/>
              <a:t> </a:t>
            </a:r>
          </a:p>
        </p:txBody>
      </p:sp>
      <p:sp>
        <p:nvSpPr>
          <p:cNvPr id="56326" name="Line 7"/>
          <p:cNvSpPr>
            <a:spLocks noChangeShapeType="1"/>
          </p:cNvSpPr>
          <p:nvPr/>
        </p:nvSpPr>
        <p:spPr bwMode="auto">
          <a:xfrm>
            <a:off x="4343400" y="2209800"/>
            <a:ext cx="36513" cy="1395413"/>
          </a:xfrm>
          <a:prstGeom prst="line">
            <a:avLst/>
          </a:prstGeom>
          <a:noFill/>
          <a:ln w="38100">
            <a:solidFill>
              <a:schemeClr val="tx2"/>
            </a:solidFill>
            <a:round/>
            <a:headEnd/>
            <a:tailEnd type="triangle" w="med" len="med"/>
          </a:ln>
        </p:spPr>
        <p:txBody>
          <a:bodyPr wrap="none" anchor="ctr"/>
          <a:lstStyle/>
          <a:p>
            <a:endParaRPr lang="en-US"/>
          </a:p>
        </p:txBody>
      </p:sp>
      <p:sp>
        <p:nvSpPr>
          <p:cNvPr id="56327" name="Line 8"/>
          <p:cNvSpPr>
            <a:spLocks noChangeShapeType="1"/>
          </p:cNvSpPr>
          <p:nvPr/>
        </p:nvSpPr>
        <p:spPr bwMode="auto">
          <a:xfrm>
            <a:off x="4343400" y="5562600"/>
            <a:ext cx="0" cy="577850"/>
          </a:xfrm>
          <a:prstGeom prst="line">
            <a:avLst/>
          </a:prstGeom>
          <a:noFill/>
          <a:ln w="38100">
            <a:solidFill>
              <a:schemeClr val="tx2"/>
            </a:solidFill>
            <a:round/>
            <a:headEnd/>
            <a:tailEnd type="triangle" w="med" len="med"/>
          </a:ln>
        </p:spPr>
        <p:txBody>
          <a:bodyPr wrap="none" anchor="ctr"/>
          <a:lstStyle/>
          <a:p>
            <a:endParaRPr lang="en-US"/>
          </a:p>
        </p:txBody>
      </p:sp>
    </p:spTree>
  </p:cSld>
  <p:clrMapOvr>
    <a:masterClrMapping/>
  </p:clrMapOvr>
  <p:transition spd="slow"/>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ext Box 4"/>
          <p:cNvSpPr txBox="1">
            <a:spLocks noChangeArrowheads="1"/>
          </p:cNvSpPr>
          <p:nvPr/>
        </p:nvSpPr>
        <p:spPr bwMode="auto">
          <a:xfrm>
            <a:off x="2336800" y="334963"/>
            <a:ext cx="3905250" cy="400050"/>
          </a:xfrm>
          <a:prstGeom prst="rect">
            <a:avLst/>
          </a:prstGeom>
          <a:noFill/>
          <a:ln w="28575">
            <a:solidFill>
              <a:schemeClr val="accent2"/>
            </a:solidFill>
            <a:miter lim="800000"/>
            <a:headEnd/>
            <a:tailEnd/>
          </a:ln>
        </p:spPr>
        <p:txBody>
          <a:bodyPr wrap="none">
            <a:spAutoFit/>
          </a:bodyPr>
          <a:lstStyle/>
          <a:p>
            <a:r>
              <a:rPr lang="en-US" altLang="en-US" sz="2000" b="1"/>
              <a:t>HbA1c ≥ 7% after 2-3 months</a:t>
            </a:r>
          </a:p>
        </p:txBody>
      </p:sp>
      <p:sp>
        <p:nvSpPr>
          <p:cNvPr id="57347" name="Text Box 5"/>
          <p:cNvSpPr txBox="1">
            <a:spLocks noChangeArrowheads="1"/>
          </p:cNvSpPr>
          <p:nvPr/>
        </p:nvSpPr>
        <p:spPr bwMode="auto">
          <a:xfrm>
            <a:off x="0" y="1411288"/>
            <a:ext cx="9144000" cy="1631950"/>
          </a:xfrm>
          <a:prstGeom prst="rect">
            <a:avLst/>
          </a:prstGeom>
          <a:noFill/>
          <a:ln w="28575">
            <a:solidFill>
              <a:schemeClr val="accent2"/>
            </a:solidFill>
            <a:miter lim="800000"/>
            <a:headEnd/>
            <a:tailEnd/>
          </a:ln>
        </p:spPr>
        <p:txBody>
          <a:bodyPr>
            <a:spAutoFit/>
          </a:bodyPr>
          <a:lstStyle/>
          <a:p>
            <a:pPr algn="ctr"/>
            <a:r>
              <a:rPr lang="en-US" altLang="en-US" sz="2000" b="1"/>
              <a:t>If glycemia is within the range of target values (3.9-7.2 mmol/l), glycemic control before main meals. </a:t>
            </a:r>
            <a:r>
              <a:rPr lang="ru-RU" altLang="en-US" sz="2000" b="1"/>
              <a:t/>
            </a:r>
            <a:br>
              <a:rPr lang="ru-RU" altLang="en-US" sz="2000" b="1"/>
            </a:br>
            <a:r>
              <a:rPr lang="en-US" altLang="en-US" sz="2000" b="1"/>
              <a:t>Depending on the value of glycemia, add another dose of insulin. It can be started with 4 units and adjusted by </a:t>
            </a:r>
            <a:r>
              <a:rPr lang="ru-RU" altLang="en-US" sz="2000" b="1"/>
              <a:t/>
            </a:r>
            <a:br>
              <a:rPr lang="ru-RU" altLang="en-US" sz="2000" b="1"/>
            </a:br>
            <a:r>
              <a:rPr lang="en-US" altLang="en-US" sz="2000" b="1"/>
              <a:t>2 units every 3 days until the target values are reached.</a:t>
            </a:r>
          </a:p>
        </p:txBody>
      </p:sp>
      <p:sp>
        <p:nvSpPr>
          <p:cNvPr id="57348" name="Text Box 6"/>
          <p:cNvSpPr txBox="1">
            <a:spLocks noChangeArrowheads="1"/>
          </p:cNvSpPr>
          <p:nvPr/>
        </p:nvSpPr>
        <p:spPr bwMode="auto">
          <a:xfrm>
            <a:off x="155575" y="4148138"/>
            <a:ext cx="2874963" cy="1938337"/>
          </a:xfrm>
          <a:prstGeom prst="rect">
            <a:avLst/>
          </a:prstGeom>
          <a:noFill/>
          <a:ln w="28575">
            <a:solidFill>
              <a:schemeClr val="accent2"/>
            </a:solidFill>
            <a:miter lim="800000"/>
            <a:headEnd/>
            <a:tailEnd/>
          </a:ln>
        </p:spPr>
        <p:txBody>
          <a:bodyPr>
            <a:spAutoFit/>
          </a:bodyPr>
          <a:lstStyle/>
          <a:p>
            <a:r>
              <a:rPr lang="en-US" altLang="en-US" sz="2000" b="1"/>
              <a:t>Glycemia before breakfast elevated. </a:t>
            </a:r>
            <a:r>
              <a:rPr lang="ru-RU" altLang="en-US" sz="2000" b="1"/>
              <a:t/>
            </a:r>
            <a:br>
              <a:rPr lang="ru-RU" altLang="en-US" sz="2000" b="1"/>
            </a:br>
            <a:r>
              <a:rPr lang="en-US" altLang="en-US" sz="2000" b="1"/>
              <a:t>Add rapid-acting insulin before breakfast.</a:t>
            </a:r>
          </a:p>
        </p:txBody>
      </p:sp>
      <p:sp>
        <p:nvSpPr>
          <p:cNvPr id="57349" name="Text Box 7"/>
          <p:cNvSpPr txBox="1">
            <a:spLocks noChangeArrowheads="1"/>
          </p:cNvSpPr>
          <p:nvPr/>
        </p:nvSpPr>
        <p:spPr bwMode="auto">
          <a:xfrm>
            <a:off x="3163888" y="4151313"/>
            <a:ext cx="2874962" cy="1938337"/>
          </a:xfrm>
          <a:prstGeom prst="rect">
            <a:avLst/>
          </a:prstGeom>
          <a:noFill/>
          <a:ln w="28575">
            <a:solidFill>
              <a:schemeClr val="accent2"/>
            </a:solidFill>
            <a:miter lim="800000"/>
            <a:headEnd/>
            <a:tailEnd/>
          </a:ln>
        </p:spPr>
        <p:txBody>
          <a:bodyPr>
            <a:spAutoFit/>
          </a:bodyPr>
          <a:lstStyle/>
          <a:p>
            <a:r>
              <a:rPr lang="en-US" altLang="en-US" sz="2000" b="1"/>
              <a:t>Glucemia before lunch elevated. </a:t>
            </a:r>
            <a:r>
              <a:rPr lang="ru-RU" altLang="en-US" sz="2000" b="1"/>
              <a:t/>
            </a:r>
            <a:br>
              <a:rPr lang="ru-RU" altLang="en-US" sz="2000" b="1"/>
            </a:br>
            <a:r>
              <a:rPr lang="en-US" altLang="en-US" sz="2000" b="1"/>
              <a:t>Add NPH insulin before breakfast or rapid-acting insulin before lunch .</a:t>
            </a:r>
          </a:p>
        </p:txBody>
      </p:sp>
      <p:sp>
        <p:nvSpPr>
          <p:cNvPr id="57350" name="Text Box 8"/>
          <p:cNvSpPr txBox="1">
            <a:spLocks noChangeArrowheads="1"/>
          </p:cNvSpPr>
          <p:nvPr/>
        </p:nvSpPr>
        <p:spPr bwMode="auto">
          <a:xfrm>
            <a:off x="6172200" y="4148138"/>
            <a:ext cx="2876550" cy="1631950"/>
          </a:xfrm>
          <a:prstGeom prst="rect">
            <a:avLst/>
          </a:prstGeom>
          <a:noFill/>
          <a:ln w="28575">
            <a:solidFill>
              <a:schemeClr val="accent2"/>
            </a:solidFill>
            <a:miter lim="800000"/>
            <a:headEnd/>
            <a:tailEnd/>
          </a:ln>
        </p:spPr>
        <p:txBody>
          <a:bodyPr>
            <a:spAutoFit/>
          </a:bodyPr>
          <a:lstStyle/>
          <a:p>
            <a:r>
              <a:rPr lang="en-US" altLang="en-US" sz="2000" b="1"/>
              <a:t>Glucemia before dinner elevated. </a:t>
            </a:r>
            <a:r>
              <a:rPr lang="ru-RU" altLang="en-US" sz="2000" b="1"/>
              <a:t/>
            </a:r>
            <a:br>
              <a:rPr lang="ru-RU" altLang="en-US" sz="2000" b="1"/>
            </a:br>
            <a:r>
              <a:rPr lang="en-US" altLang="en-US" sz="2000" b="1"/>
              <a:t>Add rapid-acting insulin before dinner.</a:t>
            </a:r>
          </a:p>
        </p:txBody>
      </p:sp>
      <p:sp>
        <p:nvSpPr>
          <p:cNvPr id="57351" name="Line 9"/>
          <p:cNvSpPr>
            <a:spLocks noChangeShapeType="1"/>
          </p:cNvSpPr>
          <p:nvPr/>
        </p:nvSpPr>
        <p:spPr bwMode="auto">
          <a:xfrm>
            <a:off x="4572000" y="908050"/>
            <a:ext cx="0" cy="433388"/>
          </a:xfrm>
          <a:prstGeom prst="line">
            <a:avLst/>
          </a:prstGeom>
          <a:noFill/>
          <a:ln w="38100">
            <a:solidFill>
              <a:schemeClr val="tx2"/>
            </a:solidFill>
            <a:round/>
            <a:headEnd/>
            <a:tailEnd type="triangle" w="med" len="med"/>
          </a:ln>
        </p:spPr>
        <p:txBody>
          <a:bodyPr wrap="none" anchor="ctr"/>
          <a:lstStyle/>
          <a:p>
            <a:endParaRPr lang="en-US"/>
          </a:p>
        </p:txBody>
      </p:sp>
      <p:sp>
        <p:nvSpPr>
          <p:cNvPr id="57352" name="Line 10"/>
          <p:cNvSpPr>
            <a:spLocks noChangeShapeType="1"/>
          </p:cNvSpPr>
          <p:nvPr/>
        </p:nvSpPr>
        <p:spPr bwMode="auto">
          <a:xfrm flipH="1">
            <a:off x="1600200" y="3429000"/>
            <a:ext cx="768350" cy="647700"/>
          </a:xfrm>
          <a:prstGeom prst="line">
            <a:avLst/>
          </a:prstGeom>
          <a:noFill/>
          <a:ln w="38100">
            <a:solidFill>
              <a:schemeClr val="tx2"/>
            </a:solidFill>
            <a:round/>
            <a:headEnd/>
            <a:tailEnd type="triangle" w="med" len="med"/>
          </a:ln>
        </p:spPr>
        <p:txBody>
          <a:bodyPr wrap="none" anchor="ctr"/>
          <a:lstStyle/>
          <a:p>
            <a:endParaRPr lang="en-US"/>
          </a:p>
        </p:txBody>
      </p:sp>
      <p:sp>
        <p:nvSpPr>
          <p:cNvPr id="57353" name="Line 11"/>
          <p:cNvSpPr>
            <a:spLocks noChangeShapeType="1"/>
          </p:cNvSpPr>
          <p:nvPr/>
        </p:nvSpPr>
        <p:spPr bwMode="auto">
          <a:xfrm>
            <a:off x="4419600" y="3352800"/>
            <a:ext cx="0" cy="647700"/>
          </a:xfrm>
          <a:prstGeom prst="line">
            <a:avLst/>
          </a:prstGeom>
          <a:noFill/>
          <a:ln w="38100">
            <a:solidFill>
              <a:schemeClr val="tx2"/>
            </a:solidFill>
            <a:round/>
            <a:headEnd/>
            <a:tailEnd type="triangle" w="med" len="med"/>
          </a:ln>
        </p:spPr>
        <p:txBody>
          <a:bodyPr wrap="none" anchor="ctr"/>
          <a:lstStyle/>
          <a:p>
            <a:endParaRPr lang="en-US"/>
          </a:p>
        </p:txBody>
      </p:sp>
      <p:sp>
        <p:nvSpPr>
          <p:cNvPr id="57354" name="Line 12"/>
          <p:cNvSpPr>
            <a:spLocks noChangeShapeType="1"/>
          </p:cNvSpPr>
          <p:nvPr/>
        </p:nvSpPr>
        <p:spPr bwMode="auto">
          <a:xfrm>
            <a:off x="7489825" y="3429000"/>
            <a:ext cx="704850" cy="647700"/>
          </a:xfrm>
          <a:prstGeom prst="line">
            <a:avLst/>
          </a:prstGeom>
          <a:noFill/>
          <a:ln w="38100">
            <a:solidFill>
              <a:schemeClr val="tx2"/>
            </a:solidFill>
            <a:round/>
            <a:headEnd/>
            <a:tailEnd type="triangle" w="med" len="med"/>
          </a:ln>
        </p:spPr>
        <p:txBody>
          <a:bodyPr wrap="none" anchor="ctr"/>
          <a:lstStyle/>
          <a:p>
            <a:endParaRPr lang="en-US"/>
          </a:p>
        </p:txBody>
      </p:sp>
      <p:sp>
        <p:nvSpPr>
          <p:cNvPr id="57355" name="Line 13"/>
          <p:cNvSpPr>
            <a:spLocks noChangeShapeType="1"/>
          </p:cNvSpPr>
          <p:nvPr/>
        </p:nvSpPr>
        <p:spPr bwMode="auto">
          <a:xfrm>
            <a:off x="1676400" y="6172200"/>
            <a:ext cx="2590800" cy="685800"/>
          </a:xfrm>
          <a:prstGeom prst="line">
            <a:avLst/>
          </a:prstGeom>
          <a:noFill/>
          <a:ln w="38100">
            <a:solidFill>
              <a:schemeClr val="tx2"/>
            </a:solidFill>
            <a:round/>
            <a:headEnd/>
            <a:tailEnd type="triangle" w="med" len="med"/>
          </a:ln>
        </p:spPr>
        <p:txBody>
          <a:bodyPr wrap="none" anchor="ctr"/>
          <a:lstStyle/>
          <a:p>
            <a:endParaRPr lang="en-US"/>
          </a:p>
        </p:txBody>
      </p:sp>
      <p:sp>
        <p:nvSpPr>
          <p:cNvPr id="57356" name="Line 14"/>
          <p:cNvSpPr>
            <a:spLocks noChangeShapeType="1"/>
          </p:cNvSpPr>
          <p:nvPr/>
        </p:nvSpPr>
        <p:spPr bwMode="auto">
          <a:xfrm>
            <a:off x="4572000" y="6119813"/>
            <a:ext cx="0" cy="647700"/>
          </a:xfrm>
          <a:prstGeom prst="line">
            <a:avLst/>
          </a:prstGeom>
          <a:noFill/>
          <a:ln w="38100">
            <a:solidFill>
              <a:schemeClr val="tx2"/>
            </a:solidFill>
            <a:round/>
            <a:headEnd/>
            <a:tailEnd type="triangle" w="med" len="med"/>
          </a:ln>
        </p:spPr>
        <p:txBody>
          <a:bodyPr wrap="none" anchor="ctr"/>
          <a:lstStyle/>
          <a:p>
            <a:endParaRPr lang="en-US"/>
          </a:p>
        </p:txBody>
      </p:sp>
      <p:sp>
        <p:nvSpPr>
          <p:cNvPr id="57357" name="Line 15"/>
          <p:cNvSpPr>
            <a:spLocks noChangeShapeType="1"/>
          </p:cNvSpPr>
          <p:nvPr/>
        </p:nvSpPr>
        <p:spPr bwMode="auto">
          <a:xfrm flipH="1">
            <a:off x="4953000" y="5921375"/>
            <a:ext cx="2687638" cy="936625"/>
          </a:xfrm>
          <a:prstGeom prst="line">
            <a:avLst/>
          </a:prstGeom>
          <a:noFill/>
          <a:ln w="38100">
            <a:solidFill>
              <a:schemeClr val="tx2"/>
            </a:solidFill>
            <a:round/>
            <a:headEnd/>
            <a:tailEnd type="triangle" w="med" len="med"/>
          </a:ln>
        </p:spPr>
        <p:txBody>
          <a:bodyPr wrap="none" anchor="ctr"/>
          <a:lstStyle/>
          <a:p>
            <a:endParaRPr lang="en-US"/>
          </a:p>
        </p:txBody>
      </p:sp>
      <p:sp>
        <p:nvSpPr>
          <p:cNvPr id="57358" name="Text Box 16"/>
          <p:cNvSpPr txBox="1">
            <a:spLocks noChangeArrowheads="1"/>
          </p:cNvSpPr>
          <p:nvPr/>
        </p:nvSpPr>
        <p:spPr bwMode="auto">
          <a:xfrm>
            <a:off x="6588125" y="6364288"/>
            <a:ext cx="2508250" cy="307975"/>
          </a:xfrm>
          <a:prstGeom prst="rect">
            <a:avLst/>
          </a:prstGeom>
          <a:noFill/>
          <a:ln w="9525">
            <a:noFill/>
            <a:miter lim="800000"/>
            <a:headEnd/>
            <a:tailEnd/>
          </a:ln>
        </p:spPr>
        <p:txBody>
          <a:bodyPr wrap="none">
            <a:spAutoFit/>
          </a:bodyPr>
          <a:lstStyle/>
          <a:p>
            <a:r>
              <a:rPr lang="en-US" altLang="en-US" sz="1400" i="1"/>
              <a:t>Diabetes Care </a:t>
            </a:r>
            <a:r>
              <a:rPr lang="en-US" altLang="en-US" sz="1400"/>
              <a:t>2009; 32:1–11</a:t>
            </a:r>
          </a:p>
        </p:txBody>
      </p:sp>
    </p:spTree>
  </p:cSld>
  <p:clrMapOvr>
    <a:masterClrMapping/>
  </p:clrMapOvr>
  <p:transition spd="slow"/>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ext Box 4"/>
          <p:cNvSpPr txBox="1">
            <a:spLocks noChangeArrowheads="1"/>
          </p:cNvSpPr>
          <p:nvPr/>
        </p:nvSpPr>
        <p:spPr bwMode="auto">
          <a:xfrm>
            <a:off x="2471738" y="1195388"/>
            <a:ext cx="3676650" cy="400050"/>
          </a:xfrm>
          <a:prstGeom prst="rect">
            <a:avLst/>
          </a:prstGeom>
          <a:noFill/>
          <a:ln w="28575">
            <a:solidFill>
              <a:schemeClr val="accent2"/>
            </a:solidFill>
            <a:miter lim="800000"/>
            <a:headEnd/>
            <a:tailEnd/>
          </a:ln>
        </p:spPr>
        <p:txBody>
          <a:bodyPr wrap="none">
            <a:spAutoFit/>
          </a:bodyPr>
          <a:lstStyle/>
          <a:p>
            <a:r>
              <a:rPr lang="en-US" altLang="en-US" sz="2000" b="1"/>
              <a:t>HbA1c ≥ 7% after 3 months</a:t>
            </a:r>
          </a:p>
        </p:txBody>
      </p:sp>
      <p:sp>
        <p:nvSpPr>
          <p:cNvPr id="58371" name="Text Box 5"/>
          <p:cNvSpPr txBox="1">
            <a:spLocks noChangeArrowheads="1"/>
          </p:cNvSpPr>
          <p:nvPr/>
        </p:nvSpPr>
        <p:spPr bwMode="auto">
          <a:xfrm>
            <a:off x="533400" y="2665413"/>
            <a:ext cx="7924800" cy="1938337"/>
          </a:xfrm>
          <a:prstGeom prst="rect">
            <a:avLst/>
          </a:prstGeom>
          <a:noFill/>
          <a:ln w="28575">
            <a:solidFill>
              <a:schemeClr val="accent2"/>
            </a:solidFill>
            <a:miter lim="800000"/>
            <a:headEnd/>
            <a:tailEnd/>
          </a:ln>
        </p:spPr>
        <p:txBody>
          <a:bodyPr>
            <a:spAutoFit/>
          </a:bodyPr>
          <a:lstStyle/>
          <a:p>
            <a:pPr algn="ctr"/>
            <a:r>
              <a:rPr lang="en-US" altLang="en-US" sz="2000" b="1"/>
              <a:t>Check glycemia before main meals and if they are not in the target range, </a:t>
            </a:r>
            <a:br>
              <a:rPr lang="en-US" altLang="en-US" sz="2000" b="1"/>
            </a:br>
            <a:r>
              <a:rPr lang="en-US" altLang="en-US" sz="2000" b="1"/>
              <a:t>another dose of insulin can be added. </a:t>
            </a:r>
            <a:br>
              <a:rPr lang="en-US" altLang="en-US" sz="2000" b="1"/>
            </a:br>
            <a:r>
              <a:rPr lang="en-US" altLang="en-US" sz="2000" b="1"/>
              <a:t>If HbA1c is still outside the target value, control of postprandial glycemia and correction of the dose of preprandial fast-acting insulin .</a:t>
            </a:r>
          </a:p>
        </p:txBody>
      </p:sp>
      <p:sp>
        <p:nvSpPr>
          <p:cNvPr id="58372" name="Line 6"/>
          <p:cNvSpPr>
            <a:spLocks noChangeShapeType="1"/>
          </p:cNvSpPr>
          <p:nvPr/>
        </p:nvSpPr>
        <p:spPr bwMode="auto">
          <a:xfrm>
            <a:off x="4572000" y="1770063"/>
            <a:ext cx="0" cy="936625"/>
          </a:xfrm>
          <a:prstGeom prst="line">
            <a:avLst/>
          </a:prstGeom>
          <a:noFill/>
          <a:ln w="38100">
            <a:solidFill>
              <a:schemeClr val="tx2"/>
            </a:solidFill>
            <a:round/>
            <a:headEnd/>
            <a:tailEnd type="triangle" w="med" len="med"/>
          </a:ln>
        </p:spPr>
        <p:txBody>
          <a:bodyPr wrap="none" anchor="ctr"/>
          <a:lstStyle/>
          <a:p>
            <a:endParaRPr lang="en-US"/>
          </a:p>
        </p:txBody>
      </p:sp>
      <p:sp>
        <p:nvSpPr>
          <p:cNvPr id="58373" name="Line 7"/>
          <p:cNvSpPr>
            <a:spLocks noChangeShapeType="1"/>
          </p:cNvSpPr>
          <p:nvPr/>
        </p:nvSpPr>
        <p:spPr bwMode="auto">
          <a:xfrm>
            <a:off x="4508500" y="188913"/>
            <a:ext cx="0" cy="793750"/>
          </a:xfrm>
          <a:prstGeom prst="line">
            <a:avLst/>
          </a:prstGeom>
          <a:noFill/>
          <a:ln w="38100">
            <a:solidFill>
              <a:schemeClr val="tx2"/>
            </a:solidFill>
            <a:round/>
            <a:headEnd/>
            <a:tailEnd type="triangle" w="med" len="med"/>
          </a:ln>
        </p:spPr>
        <p:txBody>
          <a:bodyPr wrap="none" anchor="ctr"/>
          <a:lstStyle/>
          <a:p>
            <a:endParaRPr lang="en-US"/>
          </a:p>
        </p:txBody>
      </p:sp>
      <p:sp>
        <p:nvSpPr>
          <p:cNvPr id="58374" name="Line 8"/>
          <p:cNvSpPr>
            <a:spLocks noChangeShapeType="1"/>
          </p:cNvSpPr>
          <p:nvPr/>
        </p:nvSpPr>
        <p:spPr bwMode="auto">
          <a:xfrm>
            <a:off x="2908300" y="188913"/>
            <a:ext cx="639763" cy="719137"/>
          </a:xfrm>
          <a:prstGeom prst="line">
            <a:avLst/>
          </a:prstGeom>
          <a:noFill/>
          <a:ln w="38100">
            <a:solidFill>
              <a:schemeClr val="tx2"/>
            </a:solidFill>
            <a:round/>
            <a:headEnd/>
            <a:tailEnd type="triangle" w="med" len="med"/>
          </a:ln>
        </p:spPr>
        <p:txBody>
          <a:bodyPr wrap="none" anchor="ctr"/>
          <a:lstStyle/>
          <a:p>
            <a:endParaRPr lang="en-US"/>
          </a:p>
        </p:txBody>
      </p:sp>
      <p:sp>
        <p:nvSpPr>
          <p:cNvPr id="58375" name="Line 9"/>
          <p:cNvSpPr>
            <a:spLocks noChangeShapeType="1"/>
          </p:cNvSpPr>
          <p:nvPr/>
        </p:nvSpPr>
        <p:spPr bwMode="auto">
          <a:xfrm flipH="1">
            <a:off x="5340350" y="188913"/>
            <a:ext cx="576263" cy="719137"/>
          </a:xfrm>
          <a:prstGeom prst="line">
            <a:avLst/>
          </a:prstGeom>
          <a:noFill/>
          <a:ln w="38100">
            <a:solidFill>
              <a:schemeClr val="tx2"/>
            </a:solidFill>
            <a:round/>
            <a:headEnd/>
            <a:tailEnd type="triangle" w="med" len="med"/>
          </a:ln>
        </p:spPr>
        <p:txBody>
          <a:bodyPr wrap="none" anchor="ctr"/>
          <a:lstStyle/>
          <a:p>
            <a:endParaRPr lang="en-US"/>
          </a:p>
        </p:txBody>
      </p:sp>
      <p:sp>
        <p:nvSpPr>
          <p:cNvPr id="58376" name="Text Box 10"/>
          <p:cNvSpPr txBox="1">
            <a:spLocks noChangeArrowheads="1"/>
          </p:cNvSpPr>
          <p:nvPr/>
        </p:nvSpPr>
        <p:spPr bwMode="auto">
          <a:xfrm>
            <a:off x="6357938" y="6364288"/>
            <a:ext cx="2508250" cy="307975"/>
          </a:xfrm>
          <a:prstGeom prst="rect">
            <a:avLst/>
          </a:prstGeom>
          <a:noFill/>
          <a:ln w="9525">
            <a:noFill/>
            <a:miter lim="800000"/>
            <a:headEnd/>
            <a:tailEnd/>
          </a:ln>
        </p:spPr>
        <p:txBody>
          <a:bodyPr wrap="none">
            <a:spAutoFit/>
          </a:bodyPr>
          <a:lstStyle/>
          <a:p>
            <a:r>
              <a:rPr lang="en-US" altLang="en-US" sz="1400" i="1"/>
              <a:t>Diabetes Care </a:t>
            </a:r>
            <a:r>
              <a:rPr lang="en-US" altLang="en-US" sz="1400"/>
              <a:t>2009; 32:1–11</a:t>
            </a:r>
          </a:p>
        </p:txBody>
      </p:sp>
    </p:spTree>
  </p:cSld>
  <p:clrMapOvr>
    <a:masterClrMapping/>
  </p:clrMapOvr>
  <p:transition spd="slow"/>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Line 2"/>
          <p:cNvSpPr>
            <a:spLocks noChangeShapeType="1"/>
          </p:cNvSpPr>
          <p:nvPr/>
        </p:nvSpPr>
        <p:spPr bwMode="auto">
          <a:xfrm flipV="1">
            <a:off x="280988" y="5013325"/>
            <a:ext cx="8863012" cy="23813"/>
          </a:xfrm>
          <a:prstGeom prst="line">
            <a:avLst/>
          </a:prstGeom>
          <a:noFill/>
          <a:ln w="57150">
            <a:solidFill>
              <a:schemeClr val="accent2"/>
            </a:solidFill>
            <a:round/>
            <a:headEnd/>
            <a:tailEnd/>
          </a:ln>
        </p:spPr>
        <p:txBody>
          <a:bodyPr wrap="none" anchor="ctr"/>
          <a:lstStyle/>
          <a:p>
            <a:endParaRPr lang="en-US"/>
          </a:p>
        </p:txBody>
      </p:sp>
      <p:sp>
        <p:nvSpPr>
          <p:cNvPr id="59395" name="Line 3"/>
          <p:cNvSpPr>
            <a:spLocks noChangeShapeType="1"/>
          </p:cNvSpPr>
          <p:nvPr/>
        </p:nvSpPr>
        <p:spPr bwMode="auto">
          <a:xfrm>
            <a:off x="1179513" y="4808538"/>
            <a:ext cx="0" cy="228600"/>
          </a:xfrm>
          <a:prstGeom prst="line">
            <a:avLst/>
          </a:prstGeom>
          <a:noFill/>
          <a:ln w="9525">
            <a:solidFill>
              <a:srgbClr val="FF9933"/>
            </a:solidFill>
            <a:round/>
            <a:headEnd/>
            <a:tailEnd/>
          </a:ln>
        </p:spPr>
        <p:txBody>
          <a:bodyPr wrap="none" anchor="ctr"/>
          <a:lstStyle/>
          <a:p>
            <a:endParaRPr lang="en-US"/>
          </a:p>
        </p:txBody>
      </p:sp>
      <p:sp>
        <p:nvSpPr>
          <p:cNvPr id="59396" name="Line 4"/>
          <p:cNvSpPr>
            <a:spLocks noChangeShapeType="1"/>
          </p:cNvSpPr>
          <p:nvPr/>
        </p:nvSpPr>
        <p:spPr bwMode="auto">
          <a:xfrm>
            <a:off x="2127250" y="4808538"/>
            <a:ext cx="0" cy="228600"/>
          </a:xfrm>
          <a:prstGeom prst="line">
            <a:avLst/>
          </a:prstGeom>
          <a:noFill/>
          <a:ln w="9525">
            <a:solidFill>
              <a:srgbClr val="FF9933"/>
            </a:solidFill>
            <a:round/>
            <a:headEnd/>
            <a:tailEnd/>
          </a:ln>
        </p:spPr>
        <p:txBody>
          <a:bodyPr wrap="none" anchor="ctr"/>
          <a:lstStyle/>
          <a:p>
            <a:endParaRPr lang="en-US"/>
          </a:p>
        </p:txBody>
      </p:sp>
      <p:sp>
        <p:nvSpPr>
          <p:cNvPr id="59397" name="Line 5"/>
          <p:cNvSpPr>
            <a:spLocks noChangeShapeType="1"/>
          </p:cNvSpPr>
          <p:nvPr/>
        </p:nvSpPr>
        <p:spPr bwMode="auto">
          <a:xfrm>
            <a:off x="3211513" y="4808538"/>
            <a:ext cx="0" cy="228600"/>
          </a:xfrm>
          <a:prstGeom prst="line">
            <a:avLst/>
          </a:prstGeom>
          <a:noFill/>
          <a:ln w="9525">
            <a:solidFill>
              <a:srgbClr val="FF9933"/>
            </a:solidFill>
            <a:round/>
            <a:headEnd/>
            <a:tailEnd/>
          </a:ln>
        </p:spPr>
        <p:txBody>
          <a:bodyPr wrap="none" anchor="ctr"/>
          <a:lstStyle/>
          <a:p>
            <a:endParaRPr lang="en-US"/>
          </a:p>
        </p:txBody>
      </p:sp>
      <p:sp>
        <p:nvSpPr>
          <p:cNvPr id="59398" name="Line 6"/>
          <p:cNvSpPr>
            <a:spLocks noChangeShapeType="1"/>
          </p:cNvSpPr>
          <p:nvPr/>
        </p:nvSpPr>
        <p:spPr bwMode="auto">
          <a:xfrm>
            <a:off x="4159250" y="4808538"/>
            <a:ext cx="0" cy="228600"/>
          </a:xfrm>
          <a:prstGeom prst="line">
            <a:avLst/>
          </a:prstGeom>
          <a:noFill/>
          <a:ln w="9525">
            <a:solidFill>
              <a:srgbClr val="FF9933"/>
            </a:solidFill>
            <a:round/>
            <a:headEnd/>
            <a:tailEnd/>
          </a:ln>
        </p:spPr>
        <p:txBody>
          <a:bodyPr wrap="none" anchor="ctr"/>
          <a:lstStyle/>
          <a:p>
            <a:endParaRPr lang="en-US"/>
          </a:p>
        </p:txBody>
      </p:sp>
      <p:sp>
        <p:nvSpPr>
          <p:cNvPr id="59399" name="Line 7"/>
          <p:cNvSpPr>
            <a:spLocks noChangeShapeType="1"/>
          </p:cNvSpPr>
          <p:nvPr/>
        </p:nvSpPr>
        <p:spPr bwMode="auto">
          <a:xfrm>
            <a:off x="5040313" y="4808538"/>
            <a:ext cx="0" cy="228600"/>
          </a:xfrm>
          <a:prstGeom prst="line">
            <a:avLst/>
          </a:prstGeom>
          <a:noFill/>
          <a:ln w="9525">
            <a:solidFill>
              <a:srgbClr val="FF9933"/>
            </a:solidFill>
            <a:round/>
            <a:headEnd/>
            <a:tailEnd/>
          </a:ln>
        </p:spPr>
        <p:txBody>
          <a:bodyPr wrap="none" anchor="ctr"/>
          <a:lstStyle/>
          <a:p>
            <a:endParaRPr lang="en-US"/>
          </a:p>
        </p:txBody>
      </p:sp>
      <p:sp>
        <p:nvSpPr>
          <p:cNvPr id="59400" name="Line 8"/>
          <p:cNvSpPr>
            <a:spLocks noChangeShapeType="1"/>
          </p:cNvSpPr>
          <p:nvPr/>
        </p:nvSpPr>
        <p:spPr bwMode="auto">
          <a:xfrm>
            <a:off x="5921375" y="4808538"/>
            <a:ext cx="0" cy="228600"/>
          </a:xfrm>
          <a:prstGeom prst="line">
            <a:avLst/>
          </a:prstGeom>
          <a:noFill/>
          <a:ln w="9525">
            <a:solidFill>
              <a:srgbClr val="FF9933"/>
            </a:solidFill>
            <a:round/>
            <a:headEnd/>
            <a:tailEnd/>
          </a:ln>
        </p:spPr>
        <p:txBody>
          <a:bodyPr wrap="none" anchor="ctr"/>
          <a:lstStyle/>
          <a:p>
            <a:endParaRPr lang="en-US"/>
          </a:p>
        </p:txBody>
      </p:sp>
      <p:sp>
        <p:nvSpPr>
          <p:cNvPr id="59401" name="Line 9"/>
          <p:cNvSpPr>
            <a:spLocks noChangeShapeType="1"/>
          </p:cNvSpPr>
          <p:nvPr/>
        </p:nvSpPr>
        <p:spPr bwMode="auto">
          <a:xfrm>
            <a:off x="6804025" y="4808538"/>
            <a:ext cx="0" cy="228600"/>
          </a:xfrm>
          <a:prstGeom prst="line">
            <a:avLst/>
          </a:prstGeom>
          <a:noFill/>
          <a:ln w="9525">
            <a:solidFill>
              <a:srgbClr val="FF9933"/>
            </a:solidFill>
            <a:round/>
            <a:headEnd/>
            <a:tailEnd/>
          </a:ln>
        </p:spPr>
        <p:txBody>
          <a:bodyPr wrap="none" anchor="ctr"/>
          <a:lstStyle/>
          <a:p>
            <a:endParaRPr lang="en-US"/>
          </a:p>
        </p:txBody>
      </p:sp>
      <p:sp>
        <p:nvSpPr>
          <p:cNvPr id="59402" name="Line 10"/>
          <p:cNvSpPr>
            <a:spLocks noChangeShapeType="1"/>
          </p:cNvSpPr>
          <p:nvPr/>
        </p:nvSpPr>
        <p:spPr bwMode="auto">
          <a:xfrm>
            <a:off x="7478713" y="4808538"/>
            <a:ext cx="0" cy="228600"/>
          </a:xfrm>
          <a:prstGeom prst="line">
            <a:avLst/>
          </a:prstGeom>
          <a:noFill/>
          <a:ln w="9525">
            <a:solidFill>
              <a:srgbClr val="FF9933"/>
            </a:solidFill>
            <a:round/>
            <a:headEnd/>
            <a:tailEnd/>
          </a:ln>
        </p:spPr>
        <p:txBody>
          <a:bodyPr wrap="none" anchor="ctr"/>
          <a:lstStyle/>
          <a:p>
            <a:endParaRPr lang="en-US"/>
          </a:p>
        </p:txBody>
      </p:sp>
      <p:sp>
        <p:nvSpPr>
          <p:cNvPr id="59403" name="Line 11"/>
          <p:cNvSpPr>
            <a:spLocks noChangeShapeType="1"/>
          </p:cNvSpPr>
          <p:nvPr/>
        </p:nvSpPr>
        <p:spPr bwMode="auto">
          <a:xfrm>
            <a:off x="298450" y="4808538"/>
            <a:ext cx="0" cy="228600"/>
          </a:xfrm>
          <a:prstGeom prst="line">
            <a:avLst/>
          </a:prstGeom>
          <a:noFill/>
          <a:ln w="9525">
            <a:solidFill>
              <a:srgbClr val="FF9933"/>
            </a:solidFill>
            <a:round/>
            <a:headEnd/>
            <a:tailEnd/>
          </a:ln>
        </p:spPr>
        <p:txBody>
          <a:bodyPr wrap="none" anchor="ctr"/>
          <a:lstStyle/>
          <a:p>
            <a:endParaRPr lang="en-US"/>
          </a:p>
        </p:txBody>
      </p:sp>
      <p:sp>
        <p:nvSpPr>
          <p:cNvPr id="59404" name="Rectangle 12"/>
          <p:cNvSpPr>
            <a:spLocks noChangeArrowheads="1"/>
          </p:cNvSpPr>
          <p:nvPr/>
        </p:nvSpPr>
        <p:spPr bwMode="auto">
          <a:xfrm>
            <a:off x="-39688" y="5113338"/>
            <a:ext cx="755651" cy="400050"/>
          </a:xfrm>
          <a:prstGeom prst="rect">
            <a:avLst/>
          </a:prstGeom>
          <a:noFill/>
          <a:ln w="9525">
            <a:noFill/>
            <a:miter lim="800000"/>
            <a:headEnd/>
            <a:tailEnd/>
          </a:ln>
        </p:spPr>
        <p:txBody>
          <a:bodyPr wrap="none">
            <a:spAutoFit/>
          </a:bodyPr>
          <a:lstStyle/>
          <a:p>
            <a:pPr eaLnBrk="0" hangingPunct="0"/>
            <a:r>
              <a:rPr lang="en-US" altLang="en-US" sz="2000">
                <a:solidFill>
                  <a:schemeClr val="accent2"/>
                </a:solidFill>
              </a:rPr>
              <a:t>1920</a:t>
            </a:r>
          </a:p>
        </p:txBody>
      </p:sp>
      <p:sp>
        <p:nvSpPr>
          <p:cNvPr id="59405" name="Rectangle 13"/>
          <p:cNvSpPr>
            <a:spLocks noChangeArrowheads="1"/>
          </p:cNvSpPr>
          <p:nvPr/>
        </p:nvSpPr>
        <p:spPr bwMode="auto">
          <a:xfrm>
            <a:off x="841375" y="5113338"/>
            <a:ext cx="755650" cy="400050"/>
          </a:xfrm>
          <a:prstGeom prst="rect">
            <a:avLst/>
          </a:prstGeom>
          <a:noFill/>
          <a:ln w="9525">
            <a:noFill/>
            <a:miter lim="800000"/>
            <a:headEnd/>
            <a:tailEnd/>
          </a:ln>
        </p:spPr>
        <p:txBody>
          <a:bodyPr wrap="none">
            <a:spAutoFit/>
          </a:bodyPr>
          <a:lstStyle/>
          <a:p>
            <a:pPr eaLnBrk="0" hangingPunct="0"/>
            <a:r>
              <a:rPr lang="en-US" altLang="en-US" sz="2000">
                <a:solidFill>
                  <a:schemeClr val="accent2"/>
                </a:solidFill>
              </a:rPr>
              <a:t>1930</a:t>
            </a:r>
          </a:p>
        </p:txBody>
      </p:sp>
      <p:sp>
        <p:nvSpPr>
          <p:cNvPr id="59406" name="Rectangle 14"/>
          <p:cNvSpPr>
            <a:spLocks noChangeArrowheads="1"/>
          </p:cNvSpPr>
          <p:nvPr/>
        </p:nvSpPr>
        <p:spPr bwMode="auto">
          <a:xfrm>
            <a:off x="1720850" y="5113338"/>
            <a:ext cx="754063" cy="400050"/>
          </a:xfrm>
          <a:prstGeom prst="rect">
            <a:avLst/>
          </a:prstGeom>
          <a:noFill/>
          <a:ln w="9525">
            <a:noFill/>
            <a:miter lim="800000"/>
            <a:headEnd/>
            <a:tailEnd/>
          </a:ln>
        </p:spPr>
        <p:txBody>
          <a:bodyPr wrap="none">
            <a:spAutoFit/>
          </a:bodyPr>
          <a:lstStyle/>
          <a:p>
            <a:pPr eaLnBrk="0" hangingPunct="0"/>
            <a:r>
              <a:rPr lang="en-US" altLang="en-US" sz="2000">
                <a:solidFill>
                  <a:schemeClr val="accent2"/>
                </a:solidFill>
              </a:rPr>
              <a:t>1940</a:t>
            </a:r>
          </a:p>
        </p:txBody>
      </p:sp>
      <p:sp>
        <p:nvSpPr>
          <p:cNvPr id="59407" name="Rectangle 15"/>
          <p:cNvSpPr>
            <a:spLocks noChangeArrowheads="1"/>
          </p:cNvSpPr>
          <p:nvPr/>
        </p:nvSpPr>
        <p:spPr bwMode="auto">
          <a:xfrm>
            <a:off x="2805113" y="5113338"/>
            <a:ext cx="755650" cy="400050"/>
          </a:xfrm>
          <a:prstGeom prst="rect">
            <a:avLst/>
          </a:prstGeom>
          <a:noFill/>
          <a:ln w="9525">
            <a:noFill/>
            <a:miter lim="800000"/>
            <a:headEnd/>
            <a:tailEnd/>
          </a:ln>
        </p:spPr>
        <p:txBody>
          <a:bodyPr wrap="none">
            <a:spAutoFit/>
          </a:bodyPr>
          <a:lstStyle/>
          <a:p>
            <a:pPr eaLnBrk="0" hangingPunct="0"/>
            <a:r>
              <a:rPr lang="en-US" altLang="en-US" sz="2000">
                <a:solidFill>
                  <a:schemeClr val="accent2"/>
                </a:solidFill>
              </a:rPr>
              <a:t>1950</a:t>
            </a:r>
          </a:p>
        </p:txBody>
      </p:sp>
      <p:sp>
        <p:nvSpPr>
          <p:cNvPr id="59408" name="Rectangle 16"/>
          <p:cNvSpPr>
            <a:spLocks noChangeArrowheads="1"/>
          </p:cNvSpPr>
          <p:nvPr/>
        </p:nvSpPr>
        <p:spPr bwMode="auto">
          <a:xfrm>
            <a:off x="3821113" y="5113338"/>
            <a:ext cx="755650" cy="400050"/>
          </a:xfrm>
          <a:prstGeom prst="rect">
            <a:avLst/>
          </a:prstGeom>
          <a:noFill/>
          <a:ln w="9525">
            <a:noFill/>
            <a:miter lim="800000"/>
            <a:headEnd/>
            <a:tailEnd/>
          </a:ln>
        </p:spPr>
        <p:txBody>
          <a:bodyPr wrap="none">
            <a:spAutoFit/>
          </a:bodyPr>
          <a:lstStyle/>
          <a:p>
            <a:pPr eaLnBrk="0" hangingPunct="0"/>
            <a:r>
              <a:rPr lang="en-US" altLang="en-US" sz="2000">
                <a:solidFill>
                  <a:schemeClr val="accent2"/>
                </a:solidFill>
              </a:rPr>
              <a:t>1960</a:t>
            </a:r>
          </a:p>
        </p:txBody>
      </p:sp>
      <p:sp>
        <p:nvSpPr>
          <p:cNvPr id="59409" name="Rectangle 17"/>
          <p:cNvSpPr>
            <a:spLocks noChangeArrowheads="1"/>
          </p:cNvSpPr>
          <p:nvPr/>
        </p:nvSpPr>
        <p:spPr bwMode="auto">
          <a:xfrm>
            <a:off x="4702175" y="5113338"/>
            <a:ext cx="755650" cy="400050"/>
          </a:xfrm>
          <a:prstGeom prst="rect">
            <a:avLst/>
          </a:prstGeom>
          <a:noFill/>
          <a:ln w="9525">
            <a:noFill/>
            <a:miter lim="800000"/>
            <a:headEnd/>
            <a:tailEnd/>
          </a:ln>
        </p:spPr>
        <p:txBody>
          <a:bodyPr wrap="none">
            <a:spAutoFit/>
          </a:bodyPr>
          <a:lstStyle/>
          <a:p>
            <a:pPr eaLnBrk="0" hangingPunct="0"/>
            <a:r>
              <a:rPr lang="en-US" altLang="en-US" sz="2000">
                <a:solidFill>
                  <a:schemeClr val="accent2"/>
                </a:solidFill>
              </a:rPr>
              <a:t>1970</a:t>
            </a:r>
          </a:p>
        </p:txBody>
      </p:sp>
      <p:sp>
        <p:nvSpPr>
          <p:cNvPr id="59410" name="Rectangle 18"/>
          <p:cNvSpPr>
            <a:spLocks noChangeArrowheads="1"/>
          </p:cNvSpPr>
          <p:nvPr/>
        </p:nvSpPr>
        <p:spPr bwMode="auto">
          <a:xfrm>
            <a:off x="5584825" y="5113338"/>
            <a:ext cx="755650" cy="400050"/>
          </a:xfrm>
          <a:prstGeom prst="rect">
            <a:avLst/>
          </a:prstGeom>
          <a:noFill/>
          <a:ln w="9525">
            <a:noFill/>
            <a:miter lim="800000"/>
            <a:headEnd/>
            <a:tailEnd/>
          </a:ln>
        </p:spPr>
        <p:txBody>
          <a:bodyPr wrap="none">
            <a:spAutoFit/>
          </a:bodyPr>
          <a:lstStyle/>
          <a:p>
            <a:pPr eaLnBrk="0" hangingPunct="0"/>
            <a:r>
              <a:rPr lang="en-US" altLang="en-US" sz="2000">
                <a:solidFill>
                  <a:schemeClr val="accent2"/>
                </a:solidFill>
              </a:rPr>
              <a:t>in 1980</a:t>
            </a:r>
          </a:p>
        </p:txBody>
      </p:sp>
      <p:sp>
        <p:nvSpPr>
          <p:cNvPr id="59411" name="Rectangle 19"/>
          <p:cNvSpPr>
            <a:spLocks noChangeArrowheads="1"/>
          </p:cNvSpPr>
          <p:nvPr/>
        </p:nvSpPr>
        <p:spPr bwMode="auto">
          <a:xfrm>
            <a:off x="6462713" y="5113338"/>
            <a:ext cx="755650" cy="400050"/>
          </a:xfrm>
          <a:prstGeom prst="rect">
            <a:avLst/>
          </a:prstGeom>
          <a:noFill/>
          <a:ln w="9525">
            <a:noFill/>
            <a:miter lim="800000"/>
            <a:headEnd/>
            <a:tailEnd/>
          </a:ln>
        </p:spPr>
        <p:txBody>
          <a:bodyPr wrap="none">
            <a:spAutoFit/>
          </a:bodyPr>
          <a:lstStyle/>
          <a:p>
            <a:pPr eaLnBrk="0" hangingPunct="0"/>
            <a:r>
              <a:rPr lang="en-US" altLang="en-US" sz="2000">
                <a:solidFill>
                  <a:schemeClr val="accent2"/>
                </a:solidFill>
              </a:rPr>
              <a:t>1990</a:t>
            </a:r>
          </a:p>
        </p:txBody>
      </p:sp>
      <p:sp>
        <p:nvSpPr>
          <p:cNvPr id="59412" name="Rectangle 20"/>
          <p:cNvSpPr>
            <a:spLocks noChangeArrowheads="1"/>
          </p:cNvSpPr>
          <p:nvPr/>
        </p:nvSpPr>
        <p:spPr bwMode="auto">
          <a:xfrm>
            <a:off x="7140575" y="5113338"/>
            <a:ext cx="755650" cy="400050"/>
          </a:xfrm>
          <a:prstGeom prst="rect">
            <a:avLst/>
          </a:prstGeom>
          <a:noFill/>
          <a:ln w="9525">
            <a:noFill/>
            <a:miter lim="800000"/>
            <a:headEnd/>
            <a:tailEnd/>
          </a:ln>
        </p:spPr>
        <p:txBody>
          <a:bodyPr wrap="none">
            <a:spAutoFit/>
          </a:bodyPr>
          <a:lstStyle/>
          <a:p>
            <a:pPr eaLnBrk="0" hangingPunct="0"/>
            <a:r>
              <a:rPr lang="en-US" altLang="en-US" sz="2000">
                <a:solidFill>
                  <a:schemeClr val="accent2"/>
                </a:solidFill>
              </a:rPr>
              <a:t>2000</a:t>
            </a:r>
          </a:p>
        </p:txBody>
      </p:sp>
      <p:sp>
        <p:nvSpPr>
          <p:cNvPr id="59413" name="Text Box 21"/>
          <p:cNvSpPr txBox="1">
            <a:spLocks noChangeArrowheads="1"/>
          </p:cNvSpPr>
          <p:nvPr/>
        </p:nvSpPr>
        <p:spPr bwMode="auto">
          <a:xfrm rot="16200000" flipH="1">
            <a:off x="-1080293" y="2766218"/>
            <a:ext cx="3168650" cy="461963"/>
          </a:xfrm>
          <a:prstGeom prst="rect">
            <a:avLst/>
          </a:prstGeom>
          <a:noFill/>
          <a:ln w="9525">
            <a:noFill/>
            <a:miter lim="800000"/>
            <a:headEnd/>
            <a:tailEnd/>
          </a:ln>
        </p:spPr>
        <p:txBody>
          <a:bodyPr>
            <a:spAutoFit/>
          </a:bodyPr>
          <a:lstStyle/>
          <a:p>
            <a:pPr eaLnBrk="0" hangingPunct="0"/>
            <a:r>
              <a:rPr lang="en-US" altLang="en-US" sz="2400">
                <a:solidFill>
                  <a:schemeClr val="accent2"/>
                </a:solidFill>
              </a:rPr>
              <a:t>The discovery of insulin a</a:t>
            </a:r>
          </a:p>
        </p:txBody>
      </p:sp>
      <p:sp>
        <p:nvSpPr>
          <p:cNvPr id="59414" name="Line 22"/>
          <p:cNvSpPr>
            <a:spLocks noChangeShapeType="1"/>
          </p:cNvSpPr>
          <p:nvPr/>
        </p:nvSpPr>
        <p:spPr bwMode="auto">
          <a:xfrm>
            <a:off x="501650" y="4503738"/>
            <a:ext cx="0" cy="457200"/>
          </a:xfrm>
          <a:prstGeom prst="line">
            <a:avLst/>
          </a:prstGeom>
          <a:noFill/>
          <a:ln w="38100">
            <a:solidFill>
              <a:srgbClr val="00B7FF"/>
            </a:solidFill>
            <a:round/>
            <a:headEnd/>
            <a:tailEnd type="triangle" w="med" len="med"/>
          </a:ln>
        </p:spPr>
        <p:txBody>
          <a:bodyPr wrap="none" anchor="ctr"/>
          <a:lstStyle/>
          <a:p>
            <a:endParaRPr lang="en-US"/>
          </a:p>
        </p:txBody>
      </p:sp>
      <p:grpSp>
        <p:nvGrpSpPr>
          <p:cNvPr id="59415" name="Group 23"/>
          <p:cNvGrpSpPr>
            <a:grpSpLocks/>
          </p:cNvGrpSpPr>
          <p:nvPr/>
        </p:nvGrpSpPr>
        <p:grpSpPr bwMode="auto">
          <a:xfrm>
            <a:off x="3135313" y="2630488"/>
            <a:ext cx="461962" cy="2330450"/>
            <a:chOff x="2326" y="1657"/>
            <a:chExt cx="291" cy="1468"/>
          </a:xfrm>
        </p:grpSpPr>
        <p:sp>
          <p:nvSpPr>
            <p:cNvPr id="59444" name="Line 24"/>
            <p:cNvSpPr>
              <a:spLocks noChangeShapeType="1"/>
            </p:cNvSpPr>
            <p:nvPr/>
          </p:nvSpPr>
          <p:spPr bwMode="auto">
            <a:xfrm>
              <a:off x="2502" y="2837"/>
              <a:ext cx="0" cy="288"/>
            </a:xfrm>
            <a:prstGeom prst="line">
              <a:avLst/>
            </a:prstGeom>
            <a:noFill/>
            <a:ln w="38100">
              <a:solidFill>
                <a:srgbClr val="00B7FF"/>
              </a:solidFill>
              <a:round/>
              <a:headEnd/>
              <a:tailEnd type="triangle" w="med" len="med"/>
            </a:ln>
          </p:spPr>
          <p:txBody>
            <a:bodyPr wrap="none" anchor="ctr"/>
            <a:lstStyle/>
            <a:p>
              <a:endParaRPr lang="en-US"/>
            </a:p>
          </p:txBody>
        </p:sp>
        <p:sp>
          <p:nvSpPr>
            <p:cNvPr id="59445" name="Rectangle 25"/>
            <p:cNvSpPr>
              <a:spLocks noChangeArrowheads="1"/>
            </p:cNvSpPr>
            <p:nvPr/>
          </p:nvSpPr>
          <p:spPr bwMode="auto">
            <a:xfrm rot="-5400000">
              <a:off x="1868" y="2115"/>
              <a:ext cx="1207" cy="291"/>
            </a:xfrm>
            <a:prstGeom prst="rect">
              <a:avLst/>
            </a:prstGeom>
            <a:noFill/>
            <a:ln w="9525">
              <a:noFill/>
              <a:miter lim="800000"/>
              <a:headEnd/>
              <a:tailEnd/>
            </a:ln>
          </p:spPr>
          <p:txBody>
            <a:bodyPr wrap="none">
              <a:spAutoFit/>
            </a:bodyPr>
            <a:lstStyle/>
            <a:p>
              <a:pPr eaLnBrk="0" hangingPunct="0"/>
              <a:r>
                <a:rPr lang="en-US" altLang="en-US" sz="2400">
                  <a:solidFill>
                    <a:schemeClr val="accent2"/>
                  </a:solidFill>
                </a:rPr>
                <a:t>Lente insulin</a:t>
              </a:r>
            </a:p>
          </p:txBody>
        </p:sp>
      </p:grpSp>
      <p:grpSp>
        <p:nvGrpSpPr>
          <p:cNvPr id="59416" name="Group 26"/>
          <p:cNvGrpSpPr>
            <a:grpSpLocks/>
          </p:cNvGrpSpPr>
          <p:nvPr/>
        </p:nvGrpSpPr>
        <p:grpSpPr bwMode="auto">
          <a:xfrm>
            <a:off x="4964113" y="2097088"/>
            <a:ext cx="461962" cy="2940050"/>
            <a:chOff x="3478" y="1321"/>
            <a:chExt cx="291" cy="1852"/>
          </a:xfrm>
        </p:grpSpPr>
        <p:sp>
          <p:nvSpPr>
            <p:cNvPr id="59442" name="Rectangle 27"/>
            <p:cNvSpPr>
              <a:spLocks noChangeArrowheads="1"/>
            </p:cNvSpPr>
            <p:nvPr/>
          </p:nvSpPr>
          <p:spPr bwMode="auto">
            <a:xfrm rot="-5400000">
              <a:off x="2815" y="1984"/>
              <a:ext cx="1617" cy="291"/>
            </a:xfrm>
            <a:prstGeom prst="rect">
              <a:avLst/>
            </a:prstGeom>
            <a:noFill/>
            <a:ln w="9525">
              <a:noFill/>
              <a:miter lim="800000"/>
              <a:headEnd/>
              <a:tailEnd/>
            </a:ln>
          </p:spPr>
          <p:txBody>
            <a:bodyPr wrap="none">
              <a:spAutoFit/>
            </a:bodyPr>
            <a:lstStyle/>
            <a:p>
              <a:pPr eaLnBrk="0" hangingPunct="0"/>
              <a:r>
                <a:rPr lang="en-US" altLang="en-US" sz="2400">
                  <a:solidFill>
                    <a:schemeClr val="accent2"/>
                  </a:solidFill>
                </a:rPr>
                <a:t>Purified insulin</a:t>
              </a:r>
            </a:p>
          </p:txBody>
        </p:sp>
        <p:sp>
          <p:nvSpPr>
            <p:cNvPr id="59443" name="Line 28"/>
            <p:cNvSpPr>
              <a:spLocks noChangeShapeType="1"/>
            </p:cNvSpPr>
            <p:nvPr/>
          </p:nvSpPr>
          <p:spPr bwMode="auto">
            <a:xfrm>
              <a:off x="3654" y="2885"/>
              <a:ext cx="0" cy="288"/>
            </a:xfrm>
            <a:prstGeom prst="line">
              <a:avLst/>
            </a:prstGeom>
            <a:noFill/>
            <a:ln w="38100">
              <a:solidFill>
                <a:srgbClr val="00B7FF"/>
              </a:solidFill>
              <a:round/>
              <a:headEnd/>
              <a:tailEnd type="triangle" w="med" len="med"/>
            </a:ln>
          </p:spPr>
          <p:txBody>
            <a:bodyPr wrap="none" anchor="ctr"/>
            <a:lstStyle/>
            <a:p>
              <a:endParaRPr lang="en-US"/>
            </a:p>
          </p:txBody>
        </p:sp>
      </p:grpSp>
      <p:grpSp>
        <p:nvGrpSpPr>
          <p:cNvPr id="59417" name="Group 29"/>
          <p:cNvGrpSpPr>
            <a:grpSpLocks/>
          </p:cNvGrpSpPr>
          <p:nvPr/>
        </p:nvGrpSpPr>
        <p:grpSpPr bwMode="auto">
          <a:xfrm>
            <a:off x="5845175" y="2384425"/>
            <a:ext cx="460375" cy="2652713"/>
            <a:chOff x="4033" y="1502"/>
            <a:chExt cx="291" cy="1671"/>
          </a:xfrm>
        </p:grpSpPr>
        <p:sp>
          <p:nvSpPr>
            <p:cNvPr id="59440" name="Line 30"/>
            <p:cNvSpPr>
              <a:spLocks noChangeShapeType="1"/>
            </p:cNvSpPr>
            <p:nvPr/>
          </p:nvSpPr>
          <p:spPr bwMode="auto">
            <a:xfrm>
              <a:off x="4209" y="2885"/>
              <a:ext cx="0" cy="288"/>
            </a:xfrm>
            <a:prstGeom prst="line">
              <a:avLst/>
            </a:prstGeom>
            <a:noFill/>
            <a:ln w="38100">
              <a:solidFill>
                <a:srgbClr val="00B7FF"/>
              </a:solidFill>
              <a:round/>
              <a:headEnd/>
              <a:tailEnd type="triangle" w="med" len="med"/>
            </a:ln>
          </p:spPr>
          <p:txBody>
            <a:bodyPr wrap="none" anchor="ctr"/>
            <a:lstStyle/>
            <a:p>
              <a:endParaRPr lang="en-US"/>
            </a:p>
          </p:txBody>
        </p:sp>
        <p:sp>
          <p:nvSpPr>
            <p:cNvPr id="59441" name="Rectangle 31"/>
            <p:cNvSpPr>
              <a:spLocks noChangeArrowheads="1"/>
            </p:cNvSpPr>
            <p:nvPr/>
          </p:nvSpPr>
          <p:spPr bwMode="auto">
            <a:xfrm rot="-5400000">
              <a:off x="3483" y="2052"/>
              <a:ext cx="1391" cy="291"/>
            </a:xfrm>
            <a:prstGeom prst="rect">
              <a:avLst/>
            </a:prstGeom>
            <a:noFill/>
            <a:ln w="9525">
              <a:noFill/>
              <a:miter lim="800000"/>
              <a:headEnd/>
              <a:tailEnd/>
            </a:ln>
          </p:spPr>
          <p:txBody>
            <a:bodyPr wrap="none">
              <a:spAutoFit/>
            </a:bodyPr>
            <a:lstStyle/>
            <a:p>
              <a:pPr eaLnBrk="0" hangingPunct="0"/>
              <a:r>
                <a:rPr lang="en-US" altLang="en-US" sz="2400">
                  <a:solidFill>
                    <a:schemeClr val="accent2"/>
                  </a:solidFill>
                </a:rPr>
                <a:t>Human and insulin</a:t>
              </a:r>
            </a:p>
          </p:txBody>
        </p:sp>
      </p:grpSp>
      <p:grpSp>
        <p:nvGrpSpPr>
          <p:cNvPr id="59418" name="Group 32"/>
          <p:cNvGrpSpPr>
            <a:grpSpLocks/>
          </p:cNvGrpSpPr>
          <p:nvPr/>
        </p:nvGrpSpPr>
        <p:grpSpPr bwMode="auto">
          <a:xfrm>
            <a:off x="6859588" y="3541713"/>
            <a:ext cx="461962" cy="1495425"/>
            <a:chOff x="4672" y="2231"/>
            <a:chExt cx="291" cy="942"/>
          </a:xfrm>
        </p:grpSpPr>
        <p:sp>
          <p:nvSpPr>
            <p:cNvPr id="59438" name="Rectangle 33"/>
            <p:cNvSpPr>
              <a:spLocks noChangeArrowheads="1"/>
            </p:cNvSpPr>
            <p:nvPr/>
          </p:nvSpPr>
          <p:spPr bwMode="auto">
            <a:xfrm rot="-5400000">
              <a:off x="4495" y="2408"/>
              <a:ext cx="645" cy="291"/>
            </a:xfrm>
            <a:prstGeom prst="rect">
              <a:avLst/>
            </a:prstGeom>
            <a:noFill/>
            <a:ln w="9525">
              <a:noFill/>
              <a:miter lim="800000"/>
              <a:headEnd/>
              <a:tailEnd/>
            </a:ln>
          </p:spPr>
          <p:txBody>
            <a:bodyPr wrap="none">
              <a:spAutoFit/>
            </a:bodyPr>
            <a:lstStyle/>
            <a:p>
              <a:pPr eaLnBrk="0" hangingPunct="0"/>
              <a:r>
                <a:rPr lang="en-US" altLang="en-US" sz="2400">
                  <a:solidFill>
                    <a:schemeClr val="accent2"/>
                  </a:solidFill>
                </a:rPr>
                <a:t>Lispro</a:t>
              </a:r>
            </a:p>
          </p:txBody>
        </p:sp>
        <p:sp>
          <p:nvSpPr>
            <p:cNvPr id="59439" name="Line 34"/>
            <p:cNvSpPr>
              <a:spLocks noChangeShapeType="1"/>
            </p:cNvSpPr>
            <p:nvPr/>
          </p:nvSpPr>
          <p:spPr bwMode="auto">
            <a:xfrm>
              <a:off x="4849" y="2885"/>
              <a:ext cx="0" cy="288"/>
            </a:xfrm>
            <a:prstGeom prst="line">
              <a:avLst/>
            </a:prstGeom>
            <a:noFill/>
            <a:ln w="38100">
              <a:solidFill>
                <a:srgbClr val="00B7FF"/>
              </a:solidFill>
              <a:round/>
              <a:headEnd/>
              <a:tailEnd type="triangle" w="med" len="med"/>
            </a:ln>
          </p:spPr>
          <p:txBody>
            <a:bodyPr wrap="none" anchor="ctr"/>
            <a:lstStyle/>
            <a:p>
              <a:endParaRPr lang="en-US"/>
            </a:p>
          </p:txBody>
        </p:sp>
      </p:grpSp>
      <p:grpSp>
        <p:nvGrpSpPr>
          <p:cNvPr id="59419" name="Group 38"/>
          <p:cNvGrpSpPr>
            <a:grpSpLocks/>
          </p:cNvGrpSpPr>
          <p:nvPr/>
        </p:nvGrpSpPr>
        <p:grpSpPr bwMode="auto">
          <a:xfrm>
            <a:off x="2257425" y="2738438"/>
            <a:ext cx="461963" cy="2222500"/>
            <a:chOff x="1773" y="1725"/>
            <a:chExt cx="291" cy="1400"/>
          </a:xfrm>
        </p:grpSpPr>
        <p:sp>
          <p:nvSpPr>
            <p:cNvPr id="59436" name="Rectangle 39"/>
            <p:cNvSpPr>
              <a:spLocks noChangeArrowheads="1"/>
            </p:cNvSpPr>
            <p:nvPr/>
          </p:nvSpPr>
          <p:spPr bwMode="auto">
            <a:xfrm rot="-5400000">
              <a:off x="1353" y="2145"/>
              <a:ext cx="1131" cy="291"/>
            </a:xfrm>
            <a:prstGeom prst="rect">
              <a:avLst/>
            </a:prstGeom>
            <a:noFill/>
            <a:ln w="9525">
              <a:noFill/>
              <a:miter lim="800000"/>
              <a:headEnd/>
              <a:tailEnd/>
            </a:ln>
          </p:spPr>
          <p:txBody>
            <a:bodyPr wrap="none">
              <a:spAutoFit/>
            </a:bodyPr>
            <a:lstStyle/>
            <a:p>
              <a:pPr eaLnBrk="0" hangingPunct="0"/>
              <a:r>
                <a:rPr lang="en-US" altLang="en-US" sz="2400">
                  <a:solidFill>
                    <a:schemeClr val="accent2"/>
                  </a:solidFill>
                </a:rPr>
                <a:t>NPH insulin</a:t>
              </a:r>
            </a:p>
          </p:txBody>
        </p:sp>
        <p:sp>
          <p:nvSpPr>
            <p:cNvPr id="59437" name="Line 40"/>
            <p:cNvSpPr>
              <a:spLocks noChangeShapeType="1"/>
            </p:cNvSpPr>
            <p:nvPr/>
          </p:nvSpPr>
          <p:spPr bwMode="auto">
            <a:xfrm>
              <a:off x="1905" y="2837"/>
              <a:ext cx="0" cy="288"/>
            </a:xfrm>
            <a:prstGeom prst="line">
              <a:avLst/>
            </a:prstGeom>
            <a:noFill/>
            <a:ln w="38100">
              <a:solidFill>
                <a:srgbClr val="00B7FF"/>
              </a:solidFill>
              <a:round/>
              <a:headEnd/>
              <a:tailEnd type="triangle" w="med" len="med"/>
            </a:ln>
          </p:spPr>
          <p:txBody>
            <a:bodyPr wrap="none" anchor="ctr"/>
            <a:lstStyle/>
            <a:p>
              <a:endParaRPr lang="en-US"/>
            </a:p>
          </p:txBody>
        </p:sp>
      </p:grpSp>
      <p:sp>
        <p:nvSpPr>
          <p:cNvPr id="59420" name="Rectangle 41"/>
          <p:cNvSpPr>
            <a:spLocks noGrp="1" noChangeArrowheads="1"/>
          </p:cNvSpPr>
          <p:nvPr>
            <p:ph type="title"/>
          </p:nvPr>
        </p:nvSpPr>
        <p:spPr>
          <a:xfrm>
            <a:off x="0" y="0"/>
            <a:ext cx="9144000" cy="1066800"/>
          </a:xfrm>
        </p:spPr>
        <p:txBody>
          <a:bodyPr/>
          <a:lstStyle/>
          <a:p>
            <a:pPr eaLnBrk="1" hangingPunct="1"/>
            <a:r>
              <a:rPr lang="en-US" altLang="en-US" sz="3200" b="1" smtClean="0">
                <a:solidFill>
                  <a:srgbClr val="7030A0"/>
                </a:solidFill>
                <a:latin typeface="Arial" pitchFamily="34" charset="0"/>
                <a:cs typeface="Arial" pitchFamily="34" charset="0"/>
              </a:rPr>
              <a:t>History of insulin</a:t>
            </a:r>
          </a:p>
        </p:txBody>
      </p:sp>
      <p:sp>
        <p:nvSpPr>
          <p:cNvPr id="59421" name="Rectangle 45"/>
          <p:cNvSpPr>
            <a:spLocks noChangeArrowheads="1"/>
          </p:cNvSpPr>
          <p:nvPr/>
        </p:nvSpPr>
        <p:spPr bwMode="auto">
          <a:xfrm>
            <a:off x="7802563" y="5113338"/>
            <a:ext cx="754062" cy="400050"/>
          </a:xfrm>
          <a:prstGeom prst="rect">
            <a:avLst/>
          </a:prstGeom>
          <a:noFill/>
          <a:ln w="9525">
            <a:noFill/>
            <a:miter lim="800000"/>
            <a:headEnd/>
            <a:tailEnd/>
          </a:ln>
        </p:spPr>
        <p:txBody>
          <a:bodyPr wrap="none">
            <a:spAutoFit/>
          </a:bodyPr>
          <a:lstStyle/>
          <a:p>
            <a:pPr eaLnBrk="0" hangingPunct="0"/>
            <a:r>
              <a:rPr lang="en-US" altLang="en-US" sz="2000">
                <a:solidFill>
                  <a:schemeClr val="accent2"/>
                </a:solidFill>
              </a:rPr>
              <a:t>in 2004</a:t>
            </a:r>
          </a:p>
        </p:txBody>
      </p:sp>
      <p:grpSp>
        <p:nvGrpSpPr>
          <p:cNvPr id="59422" name="Group 47"/>
          <p:cNvGrpSpPr>
            <a:grpSpLocks/>
          </p:cNvGrpSpPr>
          <p:nvPr/>
        </p:nvGrpSpPr>
        <p:grpSpPr bwMode="auto">
          <a:xfrm>
            <a:off x="7231063" y="3192463"/>
            <a:ext cx="460375" cy="1820862"/>
            <a:chOff x="4898" y="2011"/>
            <a:chExt cx="291" cy="1147"/>
          </a:xfrm>
        </p:grpSpPr>
        <p:sp>
          <p:nvSpPr>
            <p:cNvPr id="59434" name="Rectangle 48"/>
            <p:cNvSpPr>
              <a:spLocks noChangeArrowheads="1"/>
            </p:cNvSpPr>
            <p:nvPr/>
          </p:nvSpPr>
          <p:spPr bwMode="auto">
            <a:xfrm rot="-5400000">
              <a:off x="4619" y="2290"/>
              <a:ext cx="850" cy="291"/>
            </a:xfrm>
            <a:prstGeom prst="rect">
              <a:avLst/>
            </a:prstGeom>
            <a:noFill/>
            <a:ln w="9525">
              <a:noFill/>
              <a:miter lim="800000"/>
              <a:headEnd/>
              <a:tailEnd/>
            </a:ln>
          </p:spPr>
          <p:txBody>
            <a:bodyPr wrap="none">
              <a:spAutoFit/>
            </a:bodyPr>
            <a:lstStyle/>
            <a:p>
              <a:pPr eaLnBrk="0" hangingPunct="0"/>
              <a:r>
                <a:rPr lang="en-US" altLang="en-US" sz="2400">
                  <a:solidFill>
                    <a:schemeClr val="accent2"/>
                  </a:solidFill>
                </a:rPr>
                <a:t>Glargine</a:t>
              </a:r>
            </a:p>
          </p:txBody>
        </p:sp>
        <p:sp>
          <p:nvSpPr>
            <p:cNvPr id="59435" name="Line 49"/>
            <p:cNvSpPr>
              <a:spLocks noChangeShapeType="1"/>
            </p:cNvSpPr>
            <p:nvPr/>
          </p:nvSpPr>
          <p:spPr bwMode="auto">
            <a:xfrm>
              <a:off x="5076" y="2870"/>
              <a:ext cx="0" cy="288"/>
            </a:xfrm>
            <a:prstGeom prst="line">
              <a:avLst/>
            </a:prstGeom>
            <a:noFill/>
            <a:ln w="38100">
              <a:solidFill>
                <a:srgbClr val="00B7FF"/>
              </a:solidFill>
              <a:round/>
              <a:headEnd/>
              <a:tailEnd type="triangle" w="med" len="med"/>
            </a:ln>
          </p:spPr>
          <p:txBody>
            <a:bodyPr wrap="none" anchor="ctr"/>
            <a:lstStyle/>
            <a:p>
              <a:endParaRPr lang="en-US"/>
            </a:p>
          </p:txBody>
        </p:sp>
      </p:grpSp>
      <p:grpSp>
        <p:nvGrpSpPr>
          <p:cNvPr id="59423" name="Group 50"/>
          <p:cNvGrpSpPr>
            <a:grpSpLocks/>
          </p:cNvGrpSpPr>
          <p:nvPr/>
        </p:nvGrpSpPr>
        <p:grpSpPr bwMode="auto">
          <a:xfrm>
            <a:off x="5207000" y="5056188"/>
            <a:ext cx="2252663" cy="1216025"/>
            <a:chOff x="3631" y="3185"/>
            <a:chExt cx="1418" cy="766"/>
          </a:xfrm>
        </p:grpSpPr>
        <p:sp>
          <p:nvSpPr>
            <p:cNvPr id="59432" name="Line 51"/>
            <p:cNvSpPr>
              <a:spLocks noChangeShapeType="1"/>
            </p:cNvSpPr>
            <p:nvPr/>
          </p:nvSpPr>
          <p:spPr bwMode="auto">
            <a:xfrm flipV="1">
              <a:off x="4010" y="3185"/>
              <a:ext cx="499" cy="499"/>
            </a:xfrm>
            <a:prstGeom prst="line">
              <a:avLst/>
            </a:prstGeom>
            <a:noFill/>
            <a:ln w="28575">
              <a:solidFill>
                <a:schemeClr val="tx1"/>
              </a:solidFill>
              <a:round/>
              <a:headEnd/>
              <a:tailEnd type="triangle" w="med" len="med"/>
            </a:ln>
          </p:spPr>
          <p:txBody>
            <a:bodyPr/>
            <a:lstStyle/>
            <a:p>
              <a:endParaRPr lang="en-US"/>
            </a:p>
          </p:txBody>
        </p:sp>
        <p:sp>
          <p:nvSpPr>
            <p:cNvPr id="59433" name="Text Box 52"/>
            <p:cNvSpPr txBox="1">
              <a:spLocks noChangeArrowheads="1"/>
            </p:cNvSpPr>
            <p:nvPr/>
          </p:nvSpPr>
          <p:spPr bwMode="auto">
            <a:xfrm>
              <a:off x="3631" y="3699"/>
              <a:ext cx="1418" cy="252"/>
            </a:xfrm>
            <a:prstGeom prst="rect">
              <a:avLst/>
            </a:prstGeom>
            <a:noFill/>
            <a:ln w="9525">
              <a:noFill/>
              <a:miter lim="800000"/>
              <a:headEnd/>
              <a:tailEnd/>
            </a:ln>
          </p:spPr>
          <p:txBody>
            <a:bodyPr wrap="none">
              <a:spAutoFit/>
            </a:bodyPr>
            <a:lstStyle/>
            <a:p>
              <a:r>
                <a:rPr lang="en-US" altLang="en-US" sz="2000">
                  <a:solidFill>
                    <a:schemeClr val="accent2"/>
                  </a:solidFill>
                </a:rPr>
                <a:t>The concept of analog</a:t>
              </a:r>
            </a:p>
          </p:txBody>
        </p:sp>
      </p:grpSp>
      <p:sp>
        <p:nvSpPr>
          <p:cNvPr id="59424" name="Rectangle 54"/>
          <p:cNvSpPr>
            <a:spLocks noChangeArrowheads="1"/>
          </p:cNvSpPr>
          <p:nvPr/>
        </p:nvSpPr>
        <p:spPr bwMode="auto">
          <a:xfrm rot="-5400000">
            <a:off x="6170613" y="1897063"/>
            <a:ext cx="2201862" cy="461962"/>
          </a:xfrm>
          <a:prstGeom prst="rect">
            <a:avLst/>
          </a:prstGeom>
          <a:noFill/>
          <a:ln w="9525">
            <a:noFill/>
            <a:miter lim="800000"/>
            <a:headEnd/>
            <a:tailEnd/>
          </a:ln>
        </p:spPr>
        <p:txBody>
          <a:bodyPr wrap="none">
            <a:spAutoFit/>
          </a:bodyPr>
          <a:lstStyle/>
          <a:p>
            <a:pPr eaLnBrk="0" hangingPunct="0"/>
            <a:r>
              <a:rPr lang="en-US" altLang="en-US" sz="2400">
                <a:solidFill>
                  <a:schemeClr val="accent2"/>
                </a:solidFill>
              </a:rPr>
              <a:t>Aspart, Bi-asp</a:t>
            </a:r>
          </a:p>
        </p:txBody>
      </p:sp>
      <p:sp>
        <p:nvSpPr>
          <p:cNvPr id="59425" name="Line 55"/>
          <p:cNvSpPr>
            <a:spLocks noChangeShapeType="1"/>
          </p:cNvSpPr>
          <p:nvPr/>
        </p:nvSpPr>
        <p:spPr bwMode="auto">
          <a:xfrm flipH="1">
            <a:off x="7321550" y="3213100"/>
            <a:ext cx="1588" cy="1778000"/>
          </a:xfrm>
          <a:prstGeom prst="line">
            <a:avLst/>
          </a:prstGeom>
          <a:noFill/>
          <a:ln w="38100">
            <a:solidFill>
              <a:srgbClr val="00B7FF"/>
            </a:solidFill>
            <a:round/>
            <a:headEnd/>
            <a:tailEnd type="triangle" w="med" len="med"/>
          </a:ln>
        </p:spPr>
        <p:txBody>
          <a:bodyPr wrap="none" anchor="ctr"/>
          <a:lstStyle/>
          <a:p>
            <a:endParaRPr lang="en-US"/>
          </a:p>
        </p:txBody>
      </p:sp>
      <p:sp>
        <p:nvSpPr>
          <p:cNvPr id="59426" name="Rectangle 56"/>
          <p:cNvSpPr>
            <a:spLocks noChangeArrowheads="1"/>
          </p:cNvSpPr>
          <p:nvPr/>
        </p:nvSpPr>
        <p:spPr bwMode="auto">
          <a:xfrm rot="-5400000">
            <a:off x="7321551" y="2376487"/>
            <a:ext cx="1262062" cy="461963"/>
          </a:xfrm>
          <a:prstGeom prst="rect">
            <a:avLst/>
          </a:prstGeom>
          <a:noFill/>
          <a:ln w="9525">
            <a:noFill/>
            <a:miter lim="800000"/>
            <a:headEnd/>
            <a:tailEnd/>
          </a:ln>
        </p:spPr>
        <p:txBody>
          <a:bodyPr wrap="none">
            <a:spAutoFit/>
          </a:bodyPr>
          <a:lstStyle/>
          <a:p>
            <a:pPr eaLnBrk="0" hangingPunct="0"/>
            <a:r>
              <a:rPr lang="en-US" altLang="en-US" sz="2400">
                <a:solidFill>
                  <a:schemeClr val="accent2"/>
                </a:solidFill>
              </a:rPr>
              <a:t>Detemir</a:t>
            </a:r>
          </a:p>
        </p:txBody>
      </p:sp>
      <p:sp>
        <p:nvSpPr>
          <p:cNvPr id="59427" name="Line 57"/>
          <p:cNvSpPr>
            <a:spLocks noChangeShapeType="1"/>
          </p:cNvSpPr>
          <p:nvPr/>
        </p:nvSpPr>
        <p:spPr bwMode="auto">
          <a:xfrm flipH="1">
            <a:off x="8002588" y="3228975"/>
            <a:ext cx="3175" cy="1778000"/>
          </a:xfrm>
          <a:prstGeom prst="line">
            <a:avLst/>
          </a:prstGeom>
          <a:noFill/>
          <a:ln w="38100">
            <a:solidFill>
              <a:srgbClr val="00B7FF"/>
            </a:solidFill>
            <a:round/>
            <a:headEnd/>
            <a:tailEnd type="triangle" w="med" len="med"/>
          </a:ln>
        </p:spPr>
        <p:txBody>
          <a:bodyPr wrap="none" anchor="ctr"/>
          <a:lstStyle/>
          <a:p>
            <a:endParaRPr lang="en-US"/>
          </a:p>
        </p:txBody>
      </p:sp>
      <p:sp>
        <p:nvSpPr>
          <p:cNvPr id="59428" name="Rectangle 58"/>
          <p:cNvSpPr>
            <a:spLocks noChangeArrowheads="1"/>
          </p:cNvSpPr>
          <p:nvPr/>
        </p:nvSpPr>
        <p:spPr bwMode="auto">
          <a:xfrm>
            <a:off x="8386763" y="5119688"/>
            <a:ext cx="754062" cy="400050"/>
          </a:xfrm>
          <a:prstGeom prst="rect">
            <a:avLst/>
          </a:prstGeom>
          <a:noFill/>
          <a:ln w="9525">
            <a:noFill/>
            <a:miter lim="800000"/>
            <a:headEnd/>
            <a:tailEnd/>
          </a:ln>
        </p:spPr>
        <p:txBody>
          <a:bodyPr wrap="none">
            <a:spAutoFit/>
          </a:bodyPr>
          <a:lstStyle/>
          <a:p>
            <a:pPr eaLnBrk="0" hangingPunct="0"/>
            <a:r>
              <a:rPr lang="en-US" altLang="en-US" sz="2000">
                <a:solidFill>
                  <a:schemeClr val="accent2"/>
                </a:solidFill>
              </a:rPr>
              <a:t>in 2006</a:t>
            </a:r>
          </a:p>
        </p:txBody>
      </p:sp>
      <p:sp>
        <p:nvSpPr>
          <p:cNvPr id="59429" name="Rectangle 59"/>
          <p:cNvSpPr>
            <a:spLocks noChangeArrowheads="1"/>
          </p:cNvSpPr>
          <p:nvPr/>
        </p:nvSpPr>
        <p:spPr bwMode="auto">
          <a:xfrm rot="-5400000">
            <a:off x="7283450" y="1898650"/>
            <a:ext cx="2620963" cy="461963"/>
          </a:xfrm>
          <a:prstGeom prst="rect">
            <a:avLst/>
          </a:prstGeom>
          <a:noFill/>
          <a:ln w="9525">
            <a:noFill/>
            <a:miter lim="800000"/>
            <a:headEnd/>
            <a:tailEnd/>
          </a:ln>
        </p:spPr>
        <p:txBody>
          <a:bodyPr wrap="none">
            <a:spAutoFit/>
          </a:bodyPr>
          <a:lstStyle/>
          <a:p>
            <a:pPr eaLnBrk="0" hangingPunct="0"/>
            <a:r>
              <a:rPr lang="en-US" altLang="en-US" sz="2400">
                <a:solidFill>
                  <a:schemeClr val="accent2"/>
                </a:solidFill>
              </a:rPr>
              <a:t>Inhaled insulin</a:t>
            </a:r>
          </a:p>
        </p:txBody>
      </p:sp>
      <p:sp>
        <p:nvSpPr>
          <p:cNvPr id="59430" name="Line 64"/>
          <p:cNvSpPr>
            <a:spLocks noChangeShapeType="1"/>
          </p:cNvSpPr>
          <p:nvPr/>
        </p:nvSpPr>
        <p:spPr bwMode="auto">
          <a:xfrm flipV="1">
            <a:off x="8667750" y="3573463"/>
            <a:ext cx="0" cy="1368425"/>
          </a:xfrm>
          <a:prstGeom prst="line">
            <a:avLst/>
          </a:prstGeom>
          <a:noFill/>
          <a:ln w="28575">
            <a:solidFill>
              <a:srgbClr val="00B7FF"/>
            </a:solidFill>
            <a:round/>
            <a:headEnd type="triangle" w="med" len="med"/>
            <a:tailEnd/>
          </a:ln>
        </p:spPr>
        <p:txBody>
          <a:bodyPr wrap="none" anchor="ctr"/>
          <a:lstStyle/>
          <a:p>
            <a:endParaRPr lang="en-US"/>
          </a:p>
        </p:txBody>
      </p:sp>
      <p:pic>
        <p:nvPicPr>
          <p:cNvPr id="59431" name="Picture 65" descr="Slide 2. Early Extract of Insulin"/>
          <p:cNvPicPr>
            <a:picLocks noChangeAspect="1" noChangeArrowheads="1"/>
          </p:cNvPicPr>
          <p:nvPr/>
        </p:nvPicPr>
        <p:blipFill>
          <a:blip r:embed="rId3"/>
          <a:srcRect t="23395" r="67351"/>
          <a:stretch>
            <a:fillRect/>
          </a:stretch>
        </p:blipFill>
        <p:spPr bwMode="auto">
          <a:xfrm>
            <a:off x="666750" y="1700213"/>
            <a:ext cx="831850" cy="1647825"/>
          </a:xfrm>
          <a:prstGeom prst="rect">
            <a:avLst/>
          </a:prstGeom>
          <a:noFill/>
          <a:ln w="9525">
            <a:noFill/>
            <a:miter lim="800000"/>
            <a:headEnd/>
            <a:tailEnd/>
          </a:ln>
        </p:spPr>
      </p:pic>
    </p:spTree>
  </p:cSld>
  <p:clrMapOvr>
    <a:masterClrMapping/>
  </p:clrMapOvr>
  <p:transition spd="slow"/>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a:xfrm>
            <a:off x="457200" y="0"/>
            <a:ext cx="8229600" cy="762000"/>
          </a:xfrm>
        </p:spPr>
        <p:txBody>
          <a:bodyPr/>
          <a:lstStyle/>
          <a:p>
            <a:pPr eaLnBrk="1" hangingPunct="1"/>
            <a:r>
              <a:rPr lang="en-US" altLang="en-US" sz="3200" b="1" smtClean="0">
                <a:solidFill>
                  <a:srgbClr val="7030A0"/>
                </a:solidFill>
                <a:latin typeface="Arial" pitchFamily="34" charset="0"/>
                <a:cs typeface="Arial" pitchFamily="34" charset="0"/>
              </a:rPr>
              <a:t>History of insulin</a:t>
            </a:r>
            <a:endParaRPr lang="en-GB" altLang="en-US" sz="3200" smtClean="0">
              <a:solidFill>
                <a:srgbClr val="7030A0"/>
              </a:solidFill>
              <a:latin typeface="Verdana" pitchFamily="34" charset="0"/>
            </a:endParaRPr>
          </a:p>
        </p:txBody>
      </p:sp>
      <p:sp>
        <p:nvSpPr>
          <p:cNvPr id="60419" name="Rectangle 3"/>
          <p:cNvSpPr>
            <a:spLocks noGrp="1" noChangeArrowheads="1"/>
          </p:cNvSpPr>
          <p:nvPr>
            <p:ph type="body" idx="1"/>
          </p:nvPr>
        </p:nvSpPr>
        <p:spPr>
          <a:xfrm>
            <a:off x="228600" y="1066800"/>
            <a:ext cx="8915400" cy="1828800"/>
          </a:xfrm>
        </p:spPr>
        <p:txBody>
          <a:bodyPr/>
          <a:lstStyle/>
          <a:p>
            <a:pPr marL="266700" indent="-266700" eaLnBrk="1" hangingPunct="1">
              <a:buFont typeface="Arial" pitchFamily="34" charset="0"/>
              <a:buNone/>
            </a:pPr>
            <a:r>
              <a:rPr lang="en-US" altLang="en-US" sz="2400" b="1" smtClean="0">
                <a:latin typeface="Arial" pitchFamily="34" charset="0"/>
                <a:cs typeface="Arial" pitchFamily="34" charset="0"/>
              </a:rPr>
              <a:t>    </a:t>
            </a:r>
            <a:r>
              <a:rPr lang="en-US" altLang="en-US" sz="2000" b="1" smtClean="0">
                <a:latin typeface="Arial" pitchFamily="34" charset="0"/>
                <a:cs typeface="Arial" pitchFamily="34" charset="0"/>
              </a:rPr>
              <a:t>Human insulins </a:t>
            </a:r>
            <a:r>
              <a:rPr lang="en-US" altLang="en-US" sz="2000" smtClean="0">
                <a:latin typeface="Arial" pitchFamily="34" charset="0"/>
                <a:cs typeface="Arial" pitchFamily="34" charset="0"/>
              </a:rPr>
              <a:t>(in use since the 1980s, often called "older" insulins)</a:t>
            </a:r>
          </a:p>
          <a:p>
            <a:pPr marL="266700" indent="-266700" eaLnBrk="1" hangingPunct="1">
              <a:buFont typeface="Arial" pitchFamily="34" charset="0"/>
              <a:buNone/>
            </a:pPr>
            <a:r>
              <a:rPr lang="en-US" altLang="en-US" sz="2000" b="1" smtClean="0">
                <a:latin typeface="Arial" pitchFamily="34" charset="0"/>
                <a:cs typeface="Arial" pitchFamily="34" charset="0"/>
              </a:rPr>
              <a:t>Insulin analogues </a:t>
            </a:r>
            <a:r>
              <a:rPr lang="en-US" altLang="en-US" sz="2000" smtClean="0">
                <a:latin typeface="Arial" pitchFamily="34" charset="0"/>
                <a:cs typeface="Arial" pitchFamily="34" charset="0"/>
              </a:rPr>
              <a:t>(in use since the 1980s, often called "modern" insulins)</a:t>
            </a:r>
            <a:endParaRPr lang="en-GB" altLang="en-US" sz="2000" smtClean="0">
              <a:latin typeface="Arial" pitchFamily="34" charset="0"/>
              <a:cs typeface="Arial" pitchFamily="34" charset="0"/>
            </a:endParaRPr>
          </a:p>
        </p:txBody>
      </p:sp>
      <p:sp>
        <p:nvSpPr>
          <p:cNvPr id="60420" name="Text Box 6"/>
          <p:cNvSpPr txBox="1">
            <a:spLocks noChangeArrowheads="1"/>
          </p:cNvSpPr>
          <p:nvPr/>
        </p:nvSpPr>
        <p:spPr bwMode="auto">
          <a:xfrm>
            <a:off x="7493000" y="5429250"/>
            <a:ext cx="755650" cy="400050"/>
          </a:xfrm>
          <a:prstGeom prst="rect">
            <a:avLst/>
          </a:prstGeom>
          <a:noFill/>
          <a:ln w="25400">
            <a:noFill/>
            <a:miter lim="800000"/>
            <a:headEnd type="none" w="sm" len="sm"/>
            <a:tailEnd type="none" w="sm" len="sm"/>
          </a:ln>
        </p:spPr>
        <p:txBody>
          <a:bodyPr wrap="none" lIns="91427" tIns="45713" rIns="91427" bIns="45713">
            <a:spAutoFit/>
          </a:bodyPr>
          <a:lstStyle/>
          <a:p>
            <a:pPr algn="ctr"/>
            <a:r>
              <a:rPr lang="en-US" altLang="en-US" sz="2000">
                <a:solidFill>
                  <a:schemeClr val="accent1"/>
                </a:solidFill>
              </a:rPr>
              <a:t>2000</a:t>
            </a:r>
          </a:p>
        </p:txBody>
      </p:sp>
      <p:sp>
        <p:nvSpPr>
          <p:cNvPr id="60421" name="Text Box 7"/>
          <p:cNvSpPr txBox="1">
            <a:spLocks noChangeArrowheads="1"/>
          </p:cNvSpPr>
          <p:nvPr/>
        </p:nvSpPr>
        <p:spPr bwMode="auto">
          <a:xfrm>
            <a:off x="1725613" y="5429250"/>
            <a:ext cx="755650" cy="400050"/>
          </a:xfrm>
          <a:prstGeom prst="rect">
            <a:avLst/>
          </a:prstGeom>
          <a:noFill/>
          <a:ln w="25400">
            <a:noFill/>
            <a:miter lim="800000"/>
            <a:headEnd type="none" w="sm" len="sm"/>
            <a:tailEnd type="none" w="sm" len="sm"/>
          </a:ln>
        </p:spPr>
        <p:txBody>
          <a:bodyPr wrap="none" lIns="91427" tIns="45713" rIns="91427" bIns="45713">
            <a:spAutoFit/>
          </a:bodyPr>
          <a:lstStyle/>
          <a:p>
            <a:pPr algn="ctr"/>
            <a:r>
              <a:rPr lang="en-US" altLang="en-US" sz="2000">
                <a:solidFill>
                  <a:schemeClr val="accent1"/>
                </a:solidFill>
              </a:rPr>
              <a:t>1930</a:t>
            </a:r>
          </a:p>
        </p:txBody>
      </p:sp>
      <p:sp>
        <p:nvSpPr>
          <p:cNvPr id="60422" name="Line 8"/>
          <p:cNvSpPr>
            <a:spLocks noChangeShapeType="1"/>
          </p:cNvSpPr>
          <p:nvPr/>
        </p:nvSpPr>
        <p:spPr bwMode="auto">
          <a:xfrm>
            <a:off x="2114550" y="5332413"/>
            <a:ext cx="0" cy="107950"/>
          </a:xfrm>
          <a:prstGeom prst="line">
            <a:avLst/>
          </a:prstGeom>
          <a:noFill/>
          <a:ln w="25400">
            <a:solidFill>
              <a:schemeClr val="accent1"/>
            </a:solidFill>
            <a:round/>
            <a:headEnd type="none" w="sm" len="sm"/>
            <a:tailEnd type="none" w="sm" len="sm"/>
          </a:ln>
        </p:spPr>
        <p:txBody>
          <a:bodyPr/>
          <a:lstStyle/>
          <a:p>
            <a:endParaRPr lang="en-US"/>
          </a:p>
        </p:txBody>
      </p:sp>
      <p:sp>
        <p:nvSpPr>
          <p:cNvPr id="60423" name="Line 9"/>
          <p:cNvSpPr>
            <a:spLocks noChangeShapeType="1"/>
          </p:cNvSpPr>
          <p:nvPr/>
        </p:nvSpPr>
        <p:spPr bwMode="auto">
          <a:xfrm>
            <a:off x="7870825" y="5332413"/>
            <a:ext cx="0" cy="107950"/>
          </a:xfrm>
          <a:prstGeom prst="line">
            <a:avLst/>
          </a:prstGeom>
          <a:noFill/>
          <a:ln w="25400">
            <a:solidFill>
              <a:schemeClr val="accent1"/>
            </a:solidFill>
            <a:round/>
            <a:headEnd type="none" w="sm" len="sm"/>
            <a:tailEnd type="none" w="sm" len="sm"/>
          </a:ln>
        </p:spPr>
        <p:txBody>
          <a:bodyPr/>
          <a:lstStyle/>
          <a:p>
            <a:endParaRPr lang="en-US"/>
          </a:p>
        </p:txBody>
      </p:sp>
      <p:sp>
        <p:nvSpPr>
          <p:cNvPr id="60424" name="Line 11"/>
          <p:cNvSpPr>
            <a:spLocks noChangeShapeType="1"/>
          </p:cNvSpPr>
          <p:nvPr/>
        </p:nvSpPr>
        <p:spPr bwMode="auto">
          <a:xfrm>
            <a:off x="1292225" y="5332413"/>
            <a:ext cx="0" cy="107950"/>
          </a:xfrm>
          <a:prstGeom prst="line">
            <a:avLst/>
          </a:prstGeom>
          <a:noFill/>
          <a:ln w="25400">
            <a:solidFill>
              <a:schemeClr val="accent1"/>
            </a:solidFill>
            <a:round/>
            <a:headEnd type="none" w="sm" len="sm"/>
            <a:tailEnd type="none" w="sm" len="sm"/>
          </a:ln>
        </p:spPr>
        <p:txBody>
          <a:bodyPr/>
          <a:lstStyle/>
          <a:p>
            <a:endParaRPr lang="en-US"/>
          </a:p>
        </p:txBody>
      </p:sp>
      <p:sp>
        <p:nvSpPr>
          <p:cNvPr id="60425" name="Text Box 12"/>
          <p:cNvSpPr txBox="1">
            <a:spLocks noChangeArrowheads="1"/>
          </p:cNvSpPr>
          <p:nvPr/>
        </p:nvSpPr>
        <p:spPr bwMode="auto">
          <a:xfrm>
            <a:off x="909638" y="5429250"/>
            <a:ext cx="755650" cy="400050"/>
          </a:xfrm>
          <a:prstGeom prst="rect">
            <a:avLst/>
          </a:prstGeom>
          <a:noFill/>
          <a:ln w="25400">
            <a:noFill/>
            <a:miter lim="800000"/>
            <a:headEnd type="none" w="sm" len="sm"/>
            <a:tailEnd type="none" w="sm" len="sm"/>
          </a:ln>
        </p:spPr>
        <p:txBody>
          <a:bodyPr wrap="none" lIns="91427" tIns="45713" rIns="91427" bIns="45713">
            <a:spAutoFit/>
          </a:bodyPr>
          <a:lstStyle/>
          <a:p>
            <a:pPr algn="ctr"/>
            <a:r>
              <a:rPr lang="en-US" altLang="en-US" sz="2000">
                <a:solidFill>
                  <a:schemeClr val="accent1"/>
                </a:solidFill>
              </a:rPr>
              <a:t>1920</a:t>
            </a:r>
          </a:p>
        </p:txBody>
      </p:sp>
      <p:sp>
        <p:nvSpPr>
          <p:cNvPr id="60426" name="Text Box 13"/>
          <p:cNvSpPr txBox="1">
            <a:spLocks noChangeArrowheads="1"/>
          </p:cNvSpPr>
          <p:nvPr/>
        </p:nvSpPr>
        <p:spPr bwMode="auto">
          <a:xfrm>
            <a:off x="4195763" y="5429250"/>
            <a:ext cx="755650" cy="400050"/>
          </a:xfrm>
          <a:prstGeom prst="rect">
            <a:avLst/>
          </a:prstGeom>
          <a:noFill/>
          <a:ln w="25400">
            <a:noFill/>
            <a:miter lim="800000"/>
            <a:headEnd type="none" w="sm" len="sm"/>
            <a:tailEnd type="none" w="sm" len="sm"/>
          </a:ln>
        </p:spPr>
        <p:txBody>
          <a:bodyPr wrap="none" lIns="91427" tIns="45713" rIns="91427" bIns="45713">
            <a:spAutoFit/>
          </a:bodyPr>
          <a:lstStyle/>
          <a:p>
            <a:pPr algn="ctr"/>
            <a:r>
              <a:rPr lang="en-US" altLang="en-US" sz="2000">
                <a:solidFill>
                  <a:schemeClr val="accent1"/>
                </a:solidFill>
              </a:rPr>
              <a:t>1960</a:t>
            </a:r>
          </a:p>
        </p:txBody>
      </p:sp>
      <p:sp>
        <p:nvSpPr>
          <p:cNvPr id="60427" name="Line 14"/>
          <p:cNvSpPr>
            <a:spLocks noChangeShapeType="1"/>
          </p:cNvSpPr>
          <p:nvPr/>
        </p:nvSpPr>
        <p:spPr bwMode="auto">
          <a:xfrm>
            <a:off x="6226175" y="5332413"/>
            <a:ext cx="0" cy="107950"/>
          </a:xfrm>
          <a:prstGeom prst="line">
            <a:avLst/>
          </a:prstGeom>
          <a:noFill/>
          <a:ln w="25400">
            <a:solidFill>
              <a:schemeClr val="accent1"/>
            </a:solidFill>
            <a:round/>
            <a:headEnd type="none" w="sm" len="sm"/>
            <a:tailEnd type="none" w="sm" len="sm"/>
          </a:ln>
        </p:spPr>
        <p:txBody>
          <a:bodyPr/>
          <a:lstStyle/>
          <a:p>
            <a:endParaRPr lang="en-US"/>
          </a:p>
        </p:txBody>
      </p:sp>
      <p:sp>
        <p:nvSpPr>
          <p:cNvPr id="60428" name="Line 15"/>
          <p:cNvSpPr>
            <a:spLocks noChangeShapeType="1"/>
          </p:cNvSpPr>
          <p:nvPr/>
        </p:nvSpPr>
        <p:spPr bwMode="auto">
          <a:xfrm>
            <a:off x="7048500" y="5332413"/>
            <a:ext cx="0" cy="107950"/>
          </a:xfrm>
          <a:prstGeom prst="line">
            <a:avLst/>
          </a:prstGeom>
          <a:noFill/>
          <a:ln w="25400">
            <a:solidFill>
              <a:schemeClr val="accent1"/>
            </a:solidFill>
            <a:round/>
            <a:headEnd type="none" w="sm" len="sm"/>
            <a:tailEnd type="none" w="sm" len="sm"/>
          </a:ln>
        </p:spPr>
        <p:txBody>
          <a:bodyPr/>
          <a:lstStyle/>
          <a:p>
            <a:endParaRPr lang="en-US"/>
          </a:p>
        </p:txBody>
      </p:sp>
      <p:sp>
        <p:nvSpPr>
          <p:cNvPr id="60429" name="Line 16"/>
          <p:cNvSpPr>
            <a:spLocks noChangeShapeType="1"/>
          </p:cNvSpPr>
          <p:nvPr/>
        </p:nvSpPr>
        <p:spPr bwMode="auto">
          <a:xfrm>
            <a:off x="3759200" y="5332413"/>
            <a:ext cx="0" cy="107950"/>
          </a:xfrm>
          <a:prstGeom prst="line">
            <a:avLst/>
          </a:prstGeom>
          <a:noFill/>
          <a:ln w="25400">
            <a:solidFill>
              <a:schemeClr val="accent1"/>
            </a:solidFill>
            <a:round/>
            <a:headEnd type="none" w="sm" len="sm"/>
            <a:tailEnd type="none" w="sm" len="sm"/>
          </a:ln>
        </p:spPr>
        <p:txBody>
          <a:bodyPr/>
          <a:lstStyle/>
          <a:p>
            <a:endParaRPr lang="en-US"/>
          </a:p>
        </p:txBody>
      </p:sp>
      <p:sp>
        <p:nvSpPr>
          <p:cNvPr id="60430" name="Text Box 17"/>
          <p:cNvSpPr txBox="1">
            <a:spLocks noChangeArrowheads="1"/>
          </p:cNvSpPr>
          <p:nvPr/>
        </p:nvSpPr>
        <p:spPr bwMode="auto">
          <a:xfrm>
            <a:off x="3368675" y="5429250"/>
            <a:ext cx="755650" cy="400050"/>
          </a:xfrm>
          <a:prstGeom prst="rect">
            <a:avLst/>
          </a:prstGeom>
          <a:noFill/>
          <a:ln w="25400">
            <a:noFill/>
            <a:miter lim="800000"/>
            <a:headEnd type="none" w="sm" len="sm"/>
            <a:tailEnd type="none" w="sm" len="sm"/>
          </a:ln>
        </p:spPr>
        <p:txBody>
          <a:bodyPr wrap="none" lIns="91427" tIns="45713" rIns="91427" bIns="45713">
            <a:spAutoFit/>
          </a:bodyPr>
          <a:lstStyle/>
          <a:p>
            <a:pPr algn="ctr"/>
            <a:r>
              <a:rPr lang="en-US" altLang="en-US" sz="2000">
                <a:solidFill>
                  <a:schemeClr val="accent1"/>
                </a:solidFill>
              </a:rPr>
              <a:t>1950</a:t>
            </a:r>
          </a:p>
        </p:txBody>
      </p:sp>
      <p:sp>
        <p:nvSpPr>
          <p:cNvPr id="60431" name="Text Box 18"/>
          <p:cNvSpPr txBox="1">
            <a:spLocks noChangeArrowheads="1"/>
          </p:cNvSpPr>
          <p:nvPr/>
        </p:nvSpPr>
        <p:spPr bwMode="auto">
          <a:xfrm>
            <a:off x="5838825" y="5429250"/>
            <a:ext cx="755650" cy="400050"/>
          </a:xfrm>
          <a:prstGeom prst="rect">
            <a:avLst/>
          </a:prstGeom>
          <a:noFill/>
          <a:ln w="25400">
            <a:noFill/>
            <a:miter lim="800000"/>
            <a:headEnd type="none" w="sm" len="sm"/>
            <a:tailEnd type="none" w="sm" len="sm"/>
          </a:ln>
        </p:spPr>
        <p:txBody>
          <a:bodyPr wrap="none" lIns="91427" tIns="45713" rIns="91427" bIns="45713">
            <a:spAutoFit/>
          </a:bodyPr>
          <a:lstStyle/>
          <a:p>
            <a:pPr algn="ctr"/>
            <a:r>
              <a:rPr lang="en-US" altLang="en-US" sz="2000">
                <a:solidFill>
                  <a:schemeClr val="accent1"/>
                </a:solidFill>
              </a:rPr>
              <a:t>in 1980</a:t>
            </a:r>
          </a:p>
        </p:txBody>
      </p:sp>
      <p:sp>
        <p:nvSpPr>
          <p:cNvPr id="60432" name="Line 19"/>
          <p:cNvSpPr>
            <a:spLocks noChangeShapeType="1"/>
          </p:cNvSpPr>
          <p:nvPr/>
        </p:nvSpPr>
        <p:spPr bwMode="auto">
          <a:xfrm>
            <a:off x="1425575" y="4570413"/>
            <a:ext cx="0" cy="719137"/>
          </a:xfrm>
          <a:prstGeom prst="line">
            <a:avLst/>
          </a:prstGeom>
          <a:noFill/>
          <a:ln w="25400">
            <a:solidFill>
              <a:schemeClr val="folHlink"/>
            </a:solidFill>
            <a:round/>
            <a:headEnd type="none" w="sm" len="sm"/>
            <a:tailEnd type="triangle" w="lg" len="med"/>
          </a:ln>
        </p:spPr>
        <p:txBody>
          <a:bodyPr/>
          <a:lstStyle/>
          <a:p>
            <a:endParaRPr lang="en-US"/>
          </a:p>
        </p:txBody>
      </p:sp>
      <p:sp>
        <p:nvSpPr>
          <p:cNvPr id="60433" name="Line 20"/>
          <p:cNvSpPr>
            <a:spLocks noChangeShapeType="1"/>
          </p:cNvSpPr>
          <p:nvPr/>
        </p:nvSpPr>
        <p:spPr bwMode="auto">
          <a:xfrm>
            <a:off x="4505325" y="4672013"/>
            <a:ext cx="0" cy="611187"/>
          </a:xfrm>
          <a:prstGeom prst="line">
            <a:avLst/>
          </a:prstGeom>
          <a:noFill/>
          <a:ln w="25400">
            <a:solidFill>
              <a:schemeClr val="folHlink"/>
            </a:solidFill>
            <a:round/>
            <a:headEnd type="none" w="sm" len="sm"/>
            <a:tailEnd type="triangle" w="lg" len="med"/>
          </a:ln>
        </p:spPr>
        <p:txBody>
          <a:bodyPr/>
          <a:lstStyle/>
          <a:p>
            <a:endParaRPr lang="en-US"/>
          </a:p>
        </p:txBody>
      </p:sp>
      <p:sp>
        <p:nvSpPr>
          <p:cNvPr id="60434" name="Freeform 21"/>
          <p:cNvSpPr>
            <a:spLocks/>
          </p:cNvSpPr>
          <p:nvPr/>
        </p:nvSpPr>
        <p:spPr bwMode="auto">
          <a:xfrm>
            <a:off x="7523163" y="3878263"/>
            <a:ext cx="233362" cy="1409700"/>
          </a:xfrm>
          <a:custGeom>
            <a:avLst/>
            <a:gdLst>
              <a:gd name="T0" fmla="*/ 0 w 138"/>
              <a:gd name="T1" fmla="*/ 2147483647 h 1280"/>
              <a:gd name="T2" fmla="*/ 0 w 138"/>
              <a:gd name="T3" fmla="*/ 2147483647 h 1280"/>
              <a:gd name="T4" fmla="*/ 2147483647 w 138"/>
              <a:gd name="T5" fmla="*/ 2147483647 h 1280"/>
              <a:gd name="T6" fmla="*/ 2147483647 w 138"/>
              <a:gd name="T7" fmla="*/ 0 h 1280"/>
              <a:gd name="T8" fmla="*/ 0 60000 65536"/>
              <a:gd name="T9" fmla="*/ 0 60000 65536"/>
              <a:gd name="T10" fmla="*/ 0 60000 65536"/>
              <a:gd name="T11" fmla="*/ 0 60000 65536"/>
              <a:gd name="T12" fmla="*/ 0 w 138"/>
              <a:gd name="T13" fmla="*/ 0 h 1280"/>
              <a:gd name="T14" fmla="*/ 138 w 138"/>
              <a:gd name="T15" fmla="*/ 1280 h 1280"/>
            </a:gdLst>
            <a:ahLst/>
            <a:cxnLst>
              <a:cxn ang="T8">
                <a:pos x="T0" y="T1"/>
              </a:cxn>
              <a:cxn ang="T9">
                <a:pos x="T2" y="T3"/>
              </a:cxn>
              <a:cxn ang="T10">
                <a:pos x="T4" y="T5"/>
              </a:cxn>
              <a:cxn ang="T11">
                <a:pos x="T6" y="T7"/>
              </a:cxn>
            </a:cxnLst>
            <a:rect l="T12" t="T13" r="T14" b="T15"/>
            <a:pathLst>
              <a:path w="138" h="1280">
                <a:moveTo>
                  <a:pt x="0" y="1280"/>
                </a:moveTo>
                <a:lnTo>
                  <a:pt x="0" y="708"/>
                </a:lnTo>
                <a:lnTo>
                  <a:pt x="138" y="707"/>
                </a:lnTo>
                <a:lnTo>
                  <a:pt x="136" y="0"/>
                </a:lnTo>
              </a:path>
            </a:pathLst>
          </a:custGeom>
          <a:noFill/>
          <a:ln w="25400">
            <a:solidFill>
              <a:schemeClr val="folHlink"/>
            </a:solidFill>
            <a:round/>
            <a:headEnd type="triangle" w="lg" len="med"/>
            <a:tailEnd type="none" w="lg" len="med"/>
          </a:ln>
        </p:spPr>
        <p:txBody>
          <a:bodyPr/>
          <a:lstStyle/>
          <a:p>
            <a:endParaRPr lang="en-US"/>
          </a:p>
        </p:txBody>
      </p:sp>
      <p:sp>
        <p:nvSpPr>
          <p:cNvPr id="60435" name="Text Box 22"/>
          <p:cNvSpPr txBox="1">
            <a:spLocks noChangeArrowheads="1"/>
          </p:cNvSpPr>
          <p:nvPr/>
        </p:nvSpPr>
        <p:spPr bwMode="auto">
          <a:xfrm>
            <a:off x="236538" y="2986088"/>
            <a:ext cx="1924050" cy="1016000"/>
          </a:xfrm>
          <a:prstGeom prst="rect">
            <a:avLst/>
          </a:prstGeom>
          <a:noFill/>
          <a:ln w="9525">
            <a:noFill/>
            <a:miter lim="800000"/>
            <a:headEnd/>
            <a:tailEnd/>
          </a:ln>
        </p:spPr>
        <p:txBody>
          <a:bodyPr>
            <a:spAutoFit/>
          </a:bodyPr>
          <a:lstStyle/>
          <a:p>
            <a:pPr algn="ctr">
              <a:spcBef>
                <a:spcPct val="50000"/>
              </a:spcBef>
            </a:pPr>
            <a:r>
              <a:rPr lang="en-US" altLang="en-US" sz="1200">
                <a:solidFill>
                  <a:schemeClr val="accent1"/>
                </a:solidFill>
              </a:rPr>
              <a:t>In the need for animal insulin a successfully tested for the first time to a </a:t>
            </a:r>
            <a:r>
              <a:rPr lang="en-GB" altLang="en-US" sz="1200">
                <a:solidFill>
                  <a:schemeClr val="accent1"/>
                </a:solidFill>
              </a:rPr>
              <a:t/>
            </a:r>
            <a:br>
              <a:rPr lang="en-GB" altLang="en-US" sz="1200">
                <a:solidFill>
                  <a:schemeClr val="accent1"/>
                </a:solidFill>
              </a:rPr>
            </a:br>
            <a:r>
              <a:rPr lang="en-US" altLang="en-US" sz="1200">
                <a:solidFill>
                  <a:schemeClr val="accent1"/>
                </a:solidFill>
              </a:rPr>
              <a:t>14- year-old boy</a:t>
            </a:r>
            <a:endParaRPr lang="en-GB" altLang="en-US" sz="1200">
              <a:solidFill>
                <a:schemeClr val="accent1"/>
              </a:solidFill>
            </a:endParaRPr>
          </a:p>
        </p:txBody>
      </p:sp>
      <p:sp>
        <p:nvSpPr>
          <p:cNvPr id="60436" name="Text Box 25"/>
          <p:cNvSpPr txBox="1">
            <a:spLocks noChangeArrowheads="1"/>
          </p:cNvSpPr>
          <p:nvPr/>
        </p:nvSpPr>
        <p:spPr bwMode="auto">
          <a:xfrm>
            <a:off x="3673475" y="2982913"/>
            <a:ext cx="1766888" cy="646112"/>
          </a:xfrm>
          <a:prstGeom prst="rect">
            <a:avLst/>
          </a:prstGeom>
          <a:noFill/>
          <a:ln w="9525">
            <a:noFill/>
            <a:miter lim="800000"/>
            <a:headEnd/>
            <a:tailEnd/>
          </a:ln>
        </p:spPr>
        <p:txBody>
          <a:bodyPr>
            <a:spAutoFit/>
          </a:bodyPr>
          <a:lstStyle/>
          <a:p>
            <a:pPr algn="ctr">
              <a:spcBef>
                <a:spcPct val="50000"/>
              </a:spcBef>
            </a:pPr>
            <a:r>
              <a:rPr lang="en-US" altLang="en-US" sz="1200">
                <a:solidFill>
                  <a:schemeClr val="accent1"/>
                </a:solidFill>
              </a:rPr>
              <a:t>Two types of diabetes have been identified : </a:t>
            </a:r>
            <a:r>
              <a:rPr lang="en-GB" altLang="en-US" sz="1200">
                <a:solidFill>
                  <a:schemeClr val="accent1"/>
                </a:solidFill>
              </a:rPr>
              <a:t/>
            </a:r>
            <a:br>
              <a:rPr lang="en-GB" altLang="en-US" sz="1200">
                <a:solidFill>
                  <a:schemeClr val="accent1"/>
                </a:solidFill>
              </a:rPr>
            </a:br>
            <a:r>
              <a:rPr lang="en-US" altLang="en-US" sz="1200">
                <a:solidFill>
                  <a:schemeClr val="accent1"/>
                </a:solidFill>
              </a:rPr>
              <a:t>type 1 and type 2</a:t>
            </a:r>
          </a:p>
        </p:txBody>
      </p:sp>
      <p:sp>
        <p:nvSpPr>
          <p:cNvPr id="60437" name="Line 26"/>
          <p:cNvSpPr>
            <a:spLocks noChangeShapeType="1"/>
          </p:cNvSpPr>
          <p:nvPr/>
        </p:nvSpPr>
        <p:spPr bwMode="auto">
          <a:xfrm>
            <a:off x="6367463" y="4686300"/>
            <a:ext cx="0" cy="611188"/>
          </a:xfrm>
          <a:prstGeom prst="line">
            <a:avLst/>
          </a:prstGeom>
          <a:noFill/>
          <a:ln w="25400">
            <a:solidFill>
              <a:schemeClr val="folHlink"/>
            </a:solidFill>
            <a:round/>
            <a:headEnd type="none" w="sm" len="sm"/>
            <a:tailEnd type="triangle" w="lg" len="med"/>
          </a:ln>
        </p:spPr>
        <p:txBody>
          <a:bodyPr/>
          <a:lstStyle/>
          <a:p>
            <a:endParaRPr lang="en-US"/>
          </a:p>
        </p:txBody>
      </p:sp>
      <p:sp>
        <p:nvSpPr>
          <p:cNvPr id="60438" name="Text Box 27"/>
          <p:cNvSpPr txBox="1">
            <a:spLocks noChangeArrowheads="1"/>
          </p:cNvSpPr>
          <p:nvPr/>
        </p:nvSpPr>
        <p:spPr bwMode="auto">
          <a:xfrm>
            <a:off x="5440363" y="2941638"/>
            <a:ext cx="1660525" cy="646112"/>
          </a:xfrm>
          <a:prstGeom prst="rect">
            <a:avLst/>
          </a:prstGeom>
          <a:noFill/>
          <a:ln w="9525">
            <a:noFill/>
            <a:miter lim="800000"/>
            <a:headEnd/>
            <a:tailEnd/>
          </a:ln>
        </p:spPr>
        <p:txBody>
          <a:bodyPr>
            <a:spAutoFit/>
          </a:bodyPr>
          <a:lstStyle/>
          <a:p>
            <a:pPr algn="ctr">
              <a:spcBef>
                <a:spcPct val="50000"/>
              </a:spcBef>
            </a:pPr>
            <a:r>
              <a:rPr lang="en-US" altLang="en-US" sz="1200">
                <a:solidFill>
                  <a:schemeClr val="accent1"/>
                </a:solidFill>
              </a:rPr>
              <a:t>Commercial production of human insulin</a:t>
            </a:r>
            <a:endParaRPr lang="en-GB" altLang="en-US" sz="1200">
              <a:solidFill>
                <a:schemeClr val="accent1"/>
              </a:solidFill>
            </a:endParaRPr>
          </a:p>
        </p:txBody>
      </p:sp>
      <p:sp>
        <p:nvSpPr>
          <p:cNvPr id="60439" name="Text Box 28"/>
          <p:cNvSpPr txBox="1">
            <a:spLocks noChangeArrowheads="1"/>
          </p:cNvSpPr>
          <p:nvPr/>
        </p:nvSpPr>
        <p:spPr bwMode="auto">
          <a:xfrm>
            <a:off x="6897688" y="2921000"/>
            <a:ext cx="1714500" cy="646113"/>
          </a:xfrm>
          <a:prstGeom prst="rect">
            <a:avLst/>
          </a:prstGeom>
          <a:noFill/>
          <a:ln w="9525">
            <a:noFill/>
            <a:miter lim="800000"/>
            <a:headEnd/>
            <a:tailEnd/>
          </a:ln>
        </p:spPr>
        <p:txBody>
          <a:bodyPr>
            <a:spAutoFit/>
          </a:bodyPr>
          <a:lstStyle/>
          <a:p>
            <a:pPr algn="ctr"/>
            <a:r>
              <a:rPr lang="en-US" altLang="en-US" sz="1200">
                <a:solidFill>
                  <a:schemeClr val="accent1"/>
                </a:solidFill>
              </a:rPr>
              <a:t>Introducing the concept of modern insulins into use</a:t>
            </a:r>
            <a:endParaRPr lang="en-GB" altLang="en-US" sz="1200">
              <a:solidFill>
                <a:schemeClr val="accent1"/>
              </a:solidFill>
            </a:endParaRPr>
          </a:p>
        </p:txBody>
      </p:sp>
      <p:sp>
        <p:nvSpPr>
          <p:cNvPr id="60440" name="Line 37"/>
          <p:cNvSpPr>
            <a:spLocks noChangeShapeType="1"/>
          </p:cNvSpPr>
          <p:nvPr/>
        </p:nvSpPr>
        <p:spPr bwMode="auto">
          <a:xfrm>
            <a:off x="2936875" y="5332413"/>
            <a:ext cx="0" cy="107950"/>
          </a:xfrm>
          <a:prstGeom prst="line">
            <a:avLst/>
          </a:prstGeom>
          <a:noFill/>
          <a:ln w="25400">
            <a:solidFill>
              <a:schemeClr val="accent1"/>
            </a:solidFill>
            <a:round/>
            <a:headEnd type="none" w="sm" len="sm"/>
            <a:tailEnd type="none" w="sm" len="sm"/>
          </a:ln>
        </p:spPr>
        <p:txBody>
          <a:bodyPr/>
          <a:lstStyle/>
          <a:p>
            <a:endParaRPr lang="en-US"/>
          </a:p>
        </p:txBody>
      </p:sp>
      <p:sp>
        <p:nvSpPr>
          <p:cNvPr id="60441" name="Line 38"/>
          <p:cNvSpPr>
            <a:spLocks noChangeShapeType="1"/>
          </p:cNvSpPr>
          <p:nvPr/>
        </p:nvSpPr>
        <p:spPr bwMode="auto">
          <a:xfrm>
            <a:off x="5403850" y="5332413"/>
            <a:ext cx="0" cy="107950"/>
          </a:xfrm>
          <a:prstGeom prst="line">
            <a:avLst/>
          </a:prstGeom>
          <a:noFill/>
          <a:ln w="25400">
            <a:solidFill>
              <a:schemeClr val="accent1"/>
            </a:solidFill>
            <a:round/>
            <a:headEnd type="none" w="sm" len="sm"/>
            <a:tailEnd type="none" w="sm" len="sm"/>
          </a:ln>
        </p:spPr>
        <p:txBody>
          <a:bodyPr/>
          <a:lstStyle/>
          <a:p>
            <a:endParaRPr lang="en-US"/>
          </a:p>
        </p:txBody>
      </p:sp>
      <p:sp>
        <p:nvSpPr>
          <p:cNvPr id="60442" name="Line 39"/>
          <p:cNvSpPr>
            <a:spLocks noChangeShapeType="1"/>
          </p:cNvSpPr>
          <p:nvPr/>
        </p:nvSpPr>
        <p:spPr bwMode="auto">
          <a:xfrm>
            <a:off x="4581525" y="5332413"/>
            <a:ext cx="0" cy="107950"/>
          </a:xfrm>
          <a:prstGeom prst="line">
            <a:avLst/>
          </a:prstGeom>
          <a:noFill/>
          <a:ln w="25400">
            <a:solidFill>
              <a:schemeClr val="accent1"/>
            </a:solidFill>
            <a:round/>
            <a:headEnd type="none" w="sm" len="sm"/>
            <a:tailEnd type="none" w="sm" len="sm"/>
          </a:ln>
        </p:spPr>
        <p:txBody>
          <a:bodyPr/>
          <a:lstStyle/>
          <a:p>
            <a:endParaRPr lang="en-US"/>
          </a:p>
        </p:txBody>
      </p:sp>
      <p:sp>
        <p:nvSpPr>
          <p:cNvPr id="60443" name="Line 40"/>
          <p:cNvSpPr>
            <a:spLocks noChangeShapeType="1"/>
          </p:cNvSpPr>
          <p:nvPr/>
        </p:nvSpPr>
        <p:spPr bwMode="auto">
          <a:xfrm>
            <a:off x="671513" y="5345113"/>
            <a:ext cx="7720012" cy="0"/>
          </a:xfrm>
          <a:prstGeom prst="line">
            <a:avLst/>
          </a:prstGeom>
          <a:noFill/>
          <a:ln w="28575">
            <a:solidFill>
              <a:schemeClr val="accent1"/>
            </a:solidFill>
            <a:round/>
            <a:headEnd/>
            <a:tailEnd type="triangle" w="med" len="med"/>
          </a:ln>
        </p:spPr>
        <p:txBody>
          <a:bodyPr/>
          <a:lstStyle/>
          <a:p>
            <a:endParaRPr lang="en-US"/>
          </a:p>
        </p:txBody>
      </p:sp>
      <p:sp>
        <p:nvSpPr>
          <p:cNvPr id="60444" name="Text Box 41"/>
          <p:cNvSpPr txBox="1">
            <a:spLocks noChangeArrowheads="1"/>
          </p:cNvSpPr>
          <p:nvPr/>
        </p:nvSpPr>
        <p:spPr bwMode="auto">
          <a:xfrm>
            <a:off x="2552700" y="5429250"/>
            <a:ext cx="755650" cy="400050"/>
          </a:xfrm>
          <a:prstGeom prst="rect">
            <a:avLst/>
          </a:prstGeom>
          <a:noFill/>
          <a:ln w="25400">
            <a:noFill/>
            <a:miter lim="800000"/>
            <a:headEnd type="none" w="sm" len="sm"/>
            <a:tailEnd type="none" w="sm" len="sm"/>
          </a:ln>
        </p:spPr>
        <p:txBody>
          <a:bodyPr wrap="none" lIns="91427" tIns="45713" rIns="91427" bIns="45713">
            <a:spAutoFit/>
          </a:bodyPr>
          <a:lstStyle/>
          <a:p>
            <a:pPr algn="ctr"/>
            <a:r>
              <a:rPr lang="en-US" altLang="en-US" sz="2000">
                <a:solidFill>
                  <a:schemeClr val="accent1"/>
                </a:solidFill>
              </a:rPr>
              <a:t>1940</a:t>
            </a:r>
          </a:p>
        </p:txBody>
      </p:sp>
      <p:sp>
        <p:nvSpPr>
          <p:cNvPr id="60445" name="Text Box 42"/>
          <p:cNvSpPr txBox="1">
            <a:spLocks noChangeArrowheads="1"/>
          </p:cNvSpPr>
          <p:nvPr/>
        </p:nvSpPr>
        <p:spPr bwMode="auto">
          <a:xfrm>
            <a:off x="5011738" y="5429250"/>
            <a:ext cx="755650" cy="400050"/>
          </a:xfrm>
          <a:prstGeom prst="rect">
            <a:avLst/>
          </a:prstGeom>
          <a:noFill/>
          <a:ln w="25400">
            <a:noFill/>
            <a:miter lim="800000"/>
            <a:headEnd type="none" w="sm" len="sm"/>
            <a:tailEnd type="none" w="sm" len="sm"/>
          </a:ln>
        </p:spPr>
        <p:txBody>
          <a:bodyPr wrap="none" lIns="91427" tIns="45713" rIns="91427" bIns="45713">
            <a:spAutoFit/>
          </a:bodyPr>
          <a:lstStyle/>
          <a:p>
            <a:pPr algn="ctr"/>
            <a:r>
              <a:rPr lang="en-US" altLang="en-US" sz="2000">
                <a:solidFill>
                  <a:schemeClr val="accent1"/>
                </a:solidFill>
              </a:rPr>
              <a:t>1970</a:t>
            </a:r>
          </a:p>
        </p:txBody>
      </p:sp>
      <p:sp>
        <p:nvSpPr>
          <p:cNvPr id="60446" name="Text Box 43"/>
          <p:cNvSpPr txBox="1">
            <a:spLocks noChangeArrowheads="1"/>
          </p:cNvSpPr>
          <p:nvPr/>
        </p:nvSpPr>
        <p:spPr bwMode="auto">
          <a:xfrm>
            <a:off x="6665913" y="5429250"/>
            <a:ext cx="755650" cy="400050"/>
          </a:xfrm>
          <a:prstGeom prst="rect">
            <a:avLst/>
          </a:prstGeom>
          <a:noFill/>
          <a:ln w="25400">
            <a:noFill/>
            <a:miter lim="800000"/>
            <a:headEnd type="none" w="sm" len="sm"/>
            <a:tailEnd type="none" w="sm" len="sm"/>
          </a:ln>
        </p:spPr>
        <p:txBody>
          <a:bodyPr wrap="none" lIns="91427" tIns="45713" rIns="91427" bIns="45713">
            <a:spAutoFit/>
          </a:bodyPr>
          <a:lstStyle/>
          <a:p>
            <a:pPr algn="ctr"/>
            <a:r>
              <a:rPr lang="en-US" altLang="en-US" sz="2000">
                <a:solidFill>
                  <a:schemeClr val="accent1"/>
                </a:solidFill>
              </a:rPr>
              <a:t>1990</a:t>
            </a:r>
          </a:p>
        </p:txBody>
      </p:sp>
      <p:sp>
        <p:nvSpPr>
          <p:cNvPr id="60447" name="Freeform 48"/>
          <p:cNvSpPr>
            <a:spLocks/>
          </p:cNvSpPr>
          <p:nvPr/>
        </p:nvSpPr>
        <p:spPr bwMode="auto">
          <a:xfrm>
            <a:off x="1558925" y="3579813"/>
            <a:ext cx="825500" cy="1708150"/>
          </a:xfrm>
          <a:custGeom>
            <a:avLst/>
            <a:gdLst>
              <a:gd name="T0" fmla="*/ 0 w 138"/>
              <a:gd name="T1" fmla="*/ 2147483647 h 1280"/>
              <a:gd name="T2" fmla="*/ 0 w 138"/>
              <a:gd name="T3" fmla="*/ 2147483647 h 1280"/>
              <a:gd name="T4" fmla="*/ 2147483647 w 138"/>
              <a:gd name="T5" fmla="*/ 2147483647 h 1280"/>
              <a:gd name="T6" fmla="*/ 2147483647 w 138"/>
              <a:gd name="T7" fmla="*/ 0 h 1280"/>
              <a:gd name="T8" fmla="*/ 0 60000 65536"/>
              <a:gd name="T9" fmla="*/ 0 60000 65536"/>
              <a:gd name="T10" fmla="*/ 0 60000 65536"/>
              <a:gd name="T11" fmla="*/ 0 60000 65536"/>
              <a:gd name="T12" fmla="*/ 0 w 138"/>
              <a:gd name="T13" fmla="*/ 0 h 1280"/>
              <a:gd name="T14" fmla="*/ 138 w 138"/>
              <a:gd name="T15" fmla="*/ 1280 h 1280"/>
            </a:gdLst>
            <a:ahLst/>
            <a:cxnLst>
              <a:cxn ang="T8">
                <a:pos x="T0" y="T1"/>
              </a:cxn>
              <a:cxn ang="T9">
                <a:pos x="T2" y="T3"/>
              </a:cxn>
              <a:cxn ang="T10">
                <a:pos x="T4" y="T5"/>
              </a:cxn>
              <a:cxn ang="T11">
                <a:pos x="T6" y="T7"/>
              </a:cxn>
            </a:cxnLst>
            <a:rect l="T12" t="T13" r="T14" b="T15"/>
            <a:pathLst>
              <a:path w="138" h="1280">
                <a:moveTo>
                  <a:pt x="0" y="1280"/>
                </a:moveTo>
                <a:lnTo>
                  <a:pt x="0" y="708"/>
                </a:lnTo>
                <a:lnTo>
                  <a:pt x="138" y="707"/>
                </a:lnTo>
                <a:lnTo>
                  <a:pt x="136" y="0"/>
                </a:lnTo>
              </a:path>
            </a:pathLst>
          </a:custGeom>
          <a:noFill/>
          <a:ln w="25400">
            <a:solidFill>
              <a:schemeClr val="folHlink"/>
            </a:solidFill>
            <a:round/>
            <a:headEnd type="triangle" w="lg" len="med"/>
            <a:tailEnd type="none" w="lg" len="med"/>
          </a:ln>
        </p:spPr>
        <p:txBody>
          <a:bodyPr/>
          <a:lstStyle/>
          <a:p>
            <a:endParaRPr lang="en-US"/>
          </a:p>
        </p:txBody>
      </p:sp>
      <p:sp>
        <p:nvSpPr>
          <p:cNvPr id="60448" name="Text Box 49"/>
          <p:cNvSpPr txBox="1">
            <a:spLocks noChangeArrowheads="1"/>
          </p:cNvSpPr>
          <p:nvPr/>
        </p:nvSpPr>
        <p:spPr bwMode="auto">
          <a:xfrm>
            <a:off x="2135188" y="3027363"/>
            <a:ext cx="1660525" cy="646112"/>
          </a:xfrm>
          <a:prstGeom prst="rect">
            <a:avLst/>
          </a:prstGeom>
          <a:noFill/>
          <a:ln w="9525">
            <a:noFill/>
            <a:miter lim="800000"/>
            <a:headEnd/>
            <a:tailEnd/>
          </a:ln>
        </p:spPr>
        <p:txBody>
          <a:bodyPr>
            <a:spAutoFit/>
          </a:bodyPr>
          <a:lstStyle/>
          <a:p>
            <a:pPr algn="ctr">
              <a:spcBef>
                <a:spcPct val="50000"/>
              </a:spcBef>
            </a:pPr>
            <a:r>
              <a:rPr lang="en-US" altLang="en-US" sz="1200">
                <a:solidFill>
                  <a:schemeClr val="accent1"/>
                </a:solidFill>
              </a:rPr>
              <a:t>Animal nor insulin commercially available</a:t>
            </a:r>
            <a:endParaRPr lang="en-GB" altLang="en-US" sz="1200">
              <a:solidFill>
                <a:schemeClr val="accent1"/>
              </a:solidFill>
            </a:endParaRPr>
          </a:p>
        </p:txBody>
      </p:sp>
      <p:sp>
        <p:nvSpPr>
          <p:cNvPr id="60449" name="Text Box 53"/>
          <p:cNvSpPr txBox="1">
            <a:spLocks noChangeArrowheads="1"/>
          </p:cNvSpPr>
          <p:nvPr/>
        </p:nvSpPr>
        <p:spPr bwMode="auto">
          <a:xfrm>
            <a:off x="3225800" y="6297613"/>
            <a:ext cx="4530725" cy="400050"/>
          </a:xfrm>
          <a:prstGeom prst="rect">
            <a:avLst/>
          </a:prstGeom>
          <a:noFill/>
          <a:ln w="9525">
            <a:noFill/>
            <a:miter lim="800000"/>
            <a:headEnd/>
            <a:tailEnd/>
          </a:ln>
        </p:spPr>
        <p:txBody>
          <a:bodyPr wrap="none">
            <a:spAutoFit/>
          </a:bodyPr>
          <a:lstStyle/>
          <a:p>
            <a:pPr algn="r"/>
            <a:r>
              <a:rPr lang="en-US" altLang="en-US" sz="1000">
                <a:solidFill>
                  <a:schemeClr val="accent1"/>
                </a:solidFill>
              </a:rPr>
              <a:t>Gualandi-Signorini AM, Giorgi G. Eur Rev Med Pharmacol Sci 2001;5:73–83 </a:t>
            </a:r>
            <a:r>
              <a:rPr lang="en-GB" altLang="en-US" sz="1000">
                <a:solidFill>
                  <a:schemeClr val="accent1"/>
                </a:solidFill>
              </a:rPr>
              <a:t/>
            </a:r>
            <a:br>
              <a:rPr lang="en-GB" altLang="en-US" sz="1000">
                <a:solidFill>
                  <a:schemeClr val="accent1"/>
                </a:solidFill>
              </a:rPr>
            </a:br>
            <a:r>
              <a:rPr lang="en-US" altLang="en-US" sz="1000">
                <a:solidFill>
                  <a:schemeClr val="accent1"/>
                </a:solidFill>
              </a:rPr>
              <a:t>Lindholm A. Best Pract Res Clin Gastroenterol 2002;16:475–92</a:t>
            </a:r>
          </a:p>
        </p:txBody>
      </p:sp>
    </p:spTree>
  </p:cSld>
  <p:clrMapOvr>
    <a:masterClrMapping/>
  </p:clrMapOvr>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ext Box 1"/>
          <p:cNvSpPr txBox="1">
            <a:spLocks noChangeArrowheads="1"/>
          </p:cNvSpPr>
          <p:nvPr/>
        </p:nvSpPr>
        <p:spPr bwMode="auto">
          <a:xfrm>
            <a:off x="325438" y="381000"/>
            <a:ext cx="8493125" cy="415925"/>
          </a:xfrm>
          <a:prstGeom prst="rect">
            <a:avLst/>
          </a:prstGeom>
          <a:noFill/>
          <a:ln w="9525">
            <a:noFill/>
            <a:round/>
            <a:headEnd/>
            <a:tailEnd/>
          </a:ln>
        </p:spPr>
        <p:txBody>
          <a:bodyPr lIns="0" tIns="0" rIns="0" bIns="0"/>
          <a:lstStyle/>
          <a:p>
            <a:pPr algn="ct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pPr>
            <a:r>
              <a:rPr lang="en-US" sz="1500" b="1">
                <a:solidFill>
                  <a:srgbClr val="000000"/>
                </a:solidFill>
              </a:rPr>
              <a:t>Timeline of major clinical developments in insulin's evolution.</a:t>
            </a:r>
          </a:p>
        </p:txBody>
      </p:sp>
      <p:pic>
        <p:nvPicPr>
          <p:cNvPr id="61443" name="Picture 2"/>
          <p:cNvPicPr>
            <a:picLocks noChangeAspect="1" noChangeArrowheads="1"/>
          </p:cNvPicPr>
          <p:nvPr/>
        </p:nvPicPr>
        <p:blipFill>
          <a:blip r:embed="rId3"/>
          <a:srcRect/>
          <a:stretch>
            <a:fillRect/>
          </a:stretch>
        </p:blipFill>
        <p:spPr bwMode="auto">
          <a:xfrm>
            <a:off x="7315200" y="6262688"/>
            <a:ext cx="1554163" cy="431800"/>
          </a:xfrm>
          <a:prstGeom prst="rect">
            <a:avLst/>
          </a:prstGeom>
          <a:noFill/>
          <a:ln w="9525">
            <a:noFill/>
            <a:round/>
            <a:headEnd/>
            <a:tailEnd/>
          </a:ln>
        </p:spPr>
      </p:pic>
      <p:pic>
        <p:nvPicPr>
          <p:cNvPr id="61444" name="Picture 3"/>
          <p:cNvPicPr>
            <a:picLocks noChangeAspect="1" noChangeArrowheads="1"/>
          </p:cNvPicPr>
          <p:nvPr/>
        </p:nvPicPr>
        <p:blipFill>
          <a:blip r:embed="rId4"/>
          <a:srcRect/>
          <a:stretch>
            <a:fillRect/>
          </a:stretch>
        </p:blipFill>
        <p:spPr bwMode="auto">
          <a:xfrm>
            <a:off x="671513" y="1447800"/>
            <a:ext cx="7804150" cy="3957638"/>
          </a:xfrm>
          <a:prstGeom prst="rect">
            <a:avLst/>
          </a:prstGeom>
          <a:noFill/>
          <a:ln w="9525">
            <a:noFill/>
            <a:round/>
            <a:headEnd/>
            <a:tailEnd/>
          </a:ln>
        </p:spPr>
      </p:pic>
      <p:sp>
        <p:nvSpPr>
          <p:cNvPr id="61445" name="Text Box 4"/>
          <p:cNvSpPr txBox="1">
            <a:spLocks noChangeArrowheads="1"/>
          </p:cNvSpPr>
          <p:nvPr/>
        </p:nvSpPr>
        <p:spPr bwMode="auto">
          <a:xfrm>
            <a:off x="671513" y="5972175"/>
            <a:ext cx="3917950" cy="231775"/>
          </a:xfrm>
          <a:prstGeom prst="rect">
            <a:avLst/>
          </a:prstGeom>
          <a:noFill/>
          <a:ln w="9525">
            <a:noFill/>
            <a:round/>
            <a:headEnd/>
            <a:tailEnd/>
          </a:ln>
        </p:spPr>
        <p:txBody>
          <a:bodyPr lIns="0" tIns="0" rIns="0" bIns="0"/>
          <a:lstStyle/>
          <a:p>
            <a:pPr>
              <a:tabLst>
                <a:tab pos="655638" algn="l"/>
                <a:tab pos="1312863" algn="l"/>
                <a:tab pos="1968500" algn="l"/>
                <a:tab pos="2625725" algn="l"/>
                <a:tab pos="3282950" algn="l"/>
              </a:tabLst>
            </a:pPr>
            <a:r>
              <a:rPr lang="en-US" sz="1100" b="1">
                <a:solidFill>
                  <a:srgbClr val="000000"/>
                </a:solidFill>
              </a:rPr>
              <a:t>Jay S. Skyler Dia Care 2021;44:1459-1461</a:t>
            </a:r>
          </a:p>
        </p:txBody>
      </p:sp>
      <p:sp>
        <p:nvSpPr>
          <p:cNvPr id="61446" name="Text Box 5"/>
          <p:cNvSpPr txBox="1">
            <a:spLocks noChangeArrowheads="1"/>
          </p:cNvSpPr>
          <p:nvPr/>
        </p:nvSpPr>
        <p:spPr bwMode="auto">
          <a:xfrm>
            <a:off x="98425" y="6613525"/>
            <a:ext cx="4930775" cy="3470275"/>
          </a:xfrm>
          <a:prstGeom prst="rect">
            <a:avLst/>
          </a:prstGeom>
          <a:noFill/>
          <a:ln w="9525">
            <a:noFill/>
            <a:round/>
            <a:headEnd/>
            <a:tailEnd/>
          </a:ln>
        </p:spPr>
        <p:txBody>
          <a:bodyPr lIns="0" tIns="0" rIns="0" bIns="0"/>
          <a:lstStyle/>
          <a:p>
            <a:pPr marL="76200" indent="-76200">
              <a:tabLst>
                <a:tab pos="655638" algn="l"/>
                <a:tab pos="1312863" algn="l"/>
                <a:tab pos="1968500" algn="l"/>
                <a:tab pos="2625725" algn="l"/>
                <a:tab pos="3282950" algn="l"/>
                <a:tab pos="3938588" algn="l"/>
                <a:tab pos="4595813" algn="l"/>
              </a:tabLst>
            </a:pPr>
            <a:r>
              <a:rPr lang="en-US" sz="900">
                <a:solidFill>
                  <a:srgbClr val="000000"/>
                </a:solidFill>
              </a:rPr>
              <a:t>©2021 by American Diabetes Association</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itle 3">
            <a:extLst>
              <a:ext uri="{FF2B5EF4-FFF2-40B4-BE49-F238E27FC236}">
                <a16:creationId xmlns="" xmlns:a16="http://schemas.microsoft.com/office/drawing/2014/main" id="{79884199-05A3-814C-BF0A-09DBD2B3B69B}"/>
              </a:ext>
            </a:extLst>
          </p:cNvPr>
          <p:cNvSpPr txBox="1">
            <a:spLocks/>
          </p:cNvSpPr>
          <p:nvPr/>
        </p:nvSpPr>
        <p:spPr>
          <a:xfrm>
            <a:off x="782657" y="-3175"/>
            <a:ext cx="78867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000" b="0" i="0" kern="1200">
                <a:solidFill>
                  <a:srgbClr val="332F4F"/>
                </a:solidFill>
                <a:latin typeface="MetaSerifPro-Medium" panose="02010604050101020102" pitchFamily="2" charset="0"/>
                <a:ea typeface="+mj-ea"/>
                <a:cs typeface="MetaSerifPro-Medium" panose="02010604050101020102" pitchFamily="2" charset="0"/>
              </a:defRPr>
            </a:lvl1pPr>
          </a:lstStyle>
          <a:p>
            <a:pPr>
              <a:lnSpc>
                <a:spcPct val="100000"/>
              </a:lnSpc>
            </a:pPr>
            <a:r>
              <a:rPr lang="en-US" b="1" dirty="0">
                <a:latin typeface="Cambria" panose="02040503050406030204" pitchFamily="18" charset="0"/>
              </a:rPr>
              <a:t>Highlights</a:t>
            </a:r>
            <a:r>
              <a:rPr lang="en-US" dirty="0"/>
              <a:t/>
            </a:r>
            <a:br>
              <a:rPr lang="en-US" dirty="0"/>
            </a:br>
            <a:r>
              <a:rPr lang="en-US" sz="1400" dirty="0">
                <a:latin typeface="+mn-lt"/>
                <a:cs typeface="Arial" panose="020B0604020202020204" pitchFamily="34" charset="0"/>
              </a:rPr>
              <a:t>In 2021, IDF estimates show that:</a:t>
            </a:r>
            <a:endParaRPr lang="en-US" sz="2400" dirty="0">
              <a:latin typeface="+mn-lt"/>
              <a:cs typeface="Arial" panose="020B0604020202020204" pitchFamily="34" charset="0"/>
            </a:endParaRPr>
          </a:p>
        </p:txBody>
      </p:sp>
      <p:grpSp>
        <p:nvGrpSpPr>
          <p:cNvPr id="2" name="Group 4">
            <a:extLst>
              <a:ext uri="{FF2B5EF4-FFF2-40B4-BE49-F238E27FC236}">
                <a16:creationId xmlns="" xmlns:a16="http://schemas.microsoft.com/office/drawing/2014/main" id="{9D470AD4-2CA6-6F4E-9662-9525B5304FBC}"/>
              </a:ext>
            </a:extLst>
          </p:cNvPr>
          <p:cNvGrpSpPr/>
          <p:nvPr/>
        </p:nvGrpSpPr>
        <p:grpSpPr>
          <a:xfrm>
            <a:off x="815611" y="2914760"/>
            <a:ext cx="1843481" cy="1151656"/>
            <a:chOff x="1087482" y="2914760"/>
            <a:chExt cx="2457974" cy="1151656"/>
          </a:xfrm>
        </p:grpSpPr>
        <p:sp>
          <p:nvSpPr>
            <p:cNvPr id="48" name="Title 3">
              <a:extLst>
                <a:ext uri="{FF2B5EF4-FFF2-40B4-BE49-F238E27FC236}">
                  <a16:creationId xmlns="" xmlns:a16="http://schemas.microsoft.com/office/drawing/2014/main" id="{57C15610-A544-624A-B722-4115200E98F4}"/>
                </a:ext>
              </a:extLst>
            </p:cNvPr>
            <p:cNvSpPr txBox="1">
              <a:spLocks/>
            </p:cNvSpPr>
            <p:nvPr/>
          </p:nvSpPr>
          <p:spPr>
            <a:xfrm>
              <a:off x="1779298" y="2914760"/>
              <a:ext cx="1766158" cy="1151656"/>
            </a:xfrm>
            <a:prstGeom prst="rect">
              <a:avLst/>
            </a:prstGeom>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2000" b="0" i="0" kern="1200">
                  <a:solidFill>
                    <a:srgbClr val="332F4F"/>
                  </a:solidFill>
                  <a:latin typeface="MetaSerifPro-Medium" panose="02010604050101020102" pitchFamily="2" charset="0"/>
                  <a:ea typeface="+mj-ea"/>
                  <a:cs typeface="MetaSerifPro-Medium" panose="02010604050101020102" pitchFamily="2" charset="0"/>
                </a:defRPr>
              </a:lvl1pPr>
            </a:lstStyle>
            <a:p>
              <a:pPr>
                <a:lnSpc>
                  <a:spcPct val="150000"/>
                </a:lnSpc>
              </a:pPr>
              <a:r>
                <a:rPr lang="en-US" sz="3000" b="1" dirty="0">
                  <a:latin typeface="Cambria" panose="02040503050406030204" pitchFamily="18" charset="0"/>
                </a:rPr>
                <a:t>1 in 2</a:t>
              </a:r>
            </a:p>
            <a:p>
              <a:pPr>
                <a:lnSpc>
                  <a:spcPct val="100000"/>
                </a:lnSpc>
              </a:pPr>
              <a:r>
                <a:rPr lang="en-US" sz="1200" dirty="0">
                  <a:latin typeface="+mn-lt"/>
                  <a:cs typeface="Arial" panose="020B0604020202020204" pitchFamily="34" charset="0"/>
                </a:rPr>
                <a:t>Adults is undiagnosed </a:t>
              </a:r>
              <a:br>
                <a:rPr lang="en-US" sz="1200" dirty="0">
                  <a:latin typeface="+mn-lt"/>
                  <a:cs typeface="Arial" panose="020B0604020202020204" pitchFamily="34" charset="0"/>
                </a:rPr>
              </a:br>
              <a:r>
                <a:rPr lang="en-US" sz="1200" dirty="0">
                  <a:solidFill>
                    <a:srgbClr val="E94575"/>
                  </a:solidFill>
                  <a:latin typeface="+mn-lt"/>
                  <a:cs typeface="Arial" panose="020B0604020202020204" pitchFamily="34" charset="0"/>
                </a:rPr>
                <a:t>240 million people</a:t>
              </a:r>
            </a:p>
          </p:txBody>
        </p:sp>
        <p:pic>
          <p:nvPicPr>
            <p:cNvPr id="57" name="Picture 56">
              <a:extLst>
                <a:ext uri="{FF2B5EF4-FFF2-40B4-BE49-F238E27FC236}">
                  <a16:creationId xmlns="" xmlns:a16="http://schemas.microsoft.com/office/drawing/2014/main" id="{D247EB32-9EB5-CE4B-84A4-CDBF8CA480EF}"/>
                </a:ext>
              </a:extLst>
            </p:cNvPr>
            <p:cNvPicPr>
              <a:picLocks noChangeAspect="1"/>
            </p:cNvPicPr>
            <p:nvPr/>
          </p:nvPicPr>
          <p:blipFill rotWithShape="1">
            <a:blip r:embed="rId2" cstate="screen">
              <a:extLst>
                <a:ext uri="{28A0092B-C50C-407E-A947-70E740481C1C}">
                  <a14:useLocalDpi xmlns="" xmlns:a14="http://schemas.microsoft.com/office/drawing/2010/main"/>
                </a:ext>
              </a:extLst>
            </a:blip>
            <a:srcRect l="36474" t="37713" r="37819" b="37140"/>
            <a:stretch/>
          </p:blipFill>
          <p:spPr>
            <a:xfrm>
              <a:off x="1087482" y="3461305"/>
              <a:ext cx="426562" cy="417248"/>
            </a:xfrm>
            <a:prstGeom prst="rect">
              <a:avLst/>
            </a:prstGeom>
          </p:spPr>
        </p:pic>
      </p:grpSp>
      <p:grpSp>
        <p:nvGrpSpPr>
          <p:cNvPr id="3" name="Group 6">
            <a:extLst>
              <a:ext uri="{FF2B5EF4-FFF2-40B4-BE49-F238E27FC236}">
                <a16:creationId xmlns="" xmlns:a16="http://schemas.microsoft.com/office/drawing/2014/main" id="{2F9E2C1A-80D2-5948-A8B8-AE641A0AF7E1}"/>
              </a:ext>
            </a:extLst>
          </p:cNvPr>
          <p:cNvGrpSpPr/>
          <p:nvPr/>
        </p:nvGrpSpPr>
        <p:grpSpPr>
          <a:xfrm>
            <a:off x="5913118" y="2932885"/>
            <a:ext cx="2400593" cy="1115406"/>
            <a:chOff x="7884157" y="2932885"/>
            <a:chExt cx="3200791" cy="1115406"/>
          </a:xfrm>
        </p:grpSpPr>
        <p:sp>
          <p:nvSpPr>
            <p:cNvPr id="55" name="Title 3">
              <a:extLst>
                <a:ext uri="{FF2B5EF4-FFF2-40B4-BE49-F238E27FC236}">
                  <a16:creationId xmlns="" xmlns:a16="http://schemas.microsoft.com/office/drawing/2014/main" id="{FC7FE4C7-6E36-D04F-8C89-1F07F120232D}"/>
                </a:ext>
              </a:extLst>
            </p:cNvPr>
            <p:cNvSpPr txBox="1">
              <a:spLocks/>
            </p:cNvSpPr>
            <p:nvPr/>
          </p:nvSpPr>
          <p:spPr>
            <a:xfrm>
              <a:off x="8603682" y="2932885"/>
              <a:ext cx="2481266" cy="1115406"/>
            </a:xfrm>
            <a:prstGeom prst="rect">
              <a:avLst/>
            </a:prstGeom>
          </p:spPr>
          <p:txBody>
            <a:bodyPr vert="horz" lIns="91440" tIns="45720" rIns="91440" bIns="45720" rtlCol="0" anchor="ctr">
              <a:normAutofit fontScale="92500" lnSpcReduction="20000"/>
            </a:bodyPr>
            <a:lstStyle>
              <a:lvl1pPr algn="l" defTabSz="914400" rtl="0" eaLnBrk="1" latinLnBrk="0" hangingPunct="1">
                <a:lnSpc>
                  <a:spcPct val="90000"/>
                </a:lnSpc>
                <a:spcBef>
                  <a:spcPct val="0"/>
                </a:spcBef>
                <a:buNone/>
                <a:defRPr sz="2000" b="0" i="0" kern="1200">
                  <a:solidFill>
                    <a:srgbClr val="332F4F"/>
                  </a:solidFill>
                  <a:latin typeface="MetaSerifPro-Medium" panose="02010604050101020102" pitchFamily="2" charset="0"/>
                  <a:ea typeface="+mj-ea"/>
                  <a:cs typeface="MetaSerifPro-Medium" panose="02010604050101020102" pitchFamily="2" charset="0"/>
                </a:defRPr>
              </a:lvl1pPr>
            </a:lstStyle>
            <a:p>
              <a:pPr>
                <a:lnSpc>
                  <a:spcPct val="150000"/>
                </a:lnSpc>
              </a:pPr>
              <a:r>
                <a:rPr lang="en-US" sz="3000" b="1" dirty="0">
                  <a:latin typeface="Cambria" panose="02040503050406030204" pitchFamily="18" charset="0"/>
                </a:rPr>
                <a:t>11.5%</a:t>
              </a:r>
            </a:p>
            <a:p>
              <a:pPr>
                <a:lnSpc>
                  <a:spcPct val="100000"/>
                </a:lnSpc>
              </a:pPr>
              <a:r>
                <a:rPr lang="en-US" sz="1200" dirty="0">
                  <a:latin typeface="+mn-lt"/>
                  <a:cs typeface="Arial" panose="020B0604020202020204" pitchFamily="34" charset="0"/>
                </a:rPr>
                <a:t>Of global health expenditure spent </a:t>
              </a:r>
              <a:br>
                <a:rPr lang="en-US" sz="1200" dirty="0">
                  <a:latin typeface="+mn-lt"/>
                  <a:cs typeface="Arial" panose="020B0604020202020204" pitchFamily="34" charset="0"/>
                </a:rPr>
              </a:br>
              <a:r>
                <a:rPr lang="en-US" sz="1200" dirty="0">
                  <a:latin typeface="+mn-lt"/>
                  <a:cs typeface="Arial" panose="020B0604020202020204" pitchFamily="34" charset="0"/>
                </a:rPr>
                <a:t>on diabetes (</a:t>
              </a:r>
              <a:r>
                <a:rPr lang="en-US" sz="1200" dirty="0">
                  <a:solidFill>
                    <a:srgbClr val="E94575"/>
                  </a:solidFill>
                  <a:latin typeface="+mn-lt"/>
                  <a:cs typeface="Arial" panose="020B0604020202020204" pitchFamily="34" charset="0"/>
                </a:rPr>
                <a:t>USD </a:t>
              </a:r>
              <a:r>
                <a:rPr lang="en-US" sz="1200">
                  <a:solidFill>
                    <a:srgbClr val="E94575"/>
                  </a:solidFill>
                  <a:latin typeface="+mn-lt"/>
                  <a:cs typeface="Arial" panose="020B0604020202020204" pitchFamily="34" charset="0"/>
                </a:rPr>
                <a:t>966 billion</a:t>
              </a:r>
              <a:r>
                <a:rPr lang="en-US" sz="1200" dirty="0">
                  <a:latin typeface="+mn-lt"/>
                  <a:cs typeface="Arial" panose="020B0604020202020204" pitchFamily="34" charset="0"/>
                </a:rPr>
                <a:t>)</a:t>
              </a:r>
            </a:p>
          </p:txBody>
        </p:sp>
        <p:pic>
          <p:nvPicPr>
            <p:cNvPr id="58" name="Picture 57">
              <a:extLst>
                <a:ext uri="{FF2B5EF4-FFF2-40B4-BE49-F238E27FC236}">
                  <a16:creationId xmlns="" xmlns:a16="http://schemas.microsoft.com/office/drawing/2014/main" id="{D9EA8508-9BC7-D240-9CB7-56B868DDD44F}"/>
                </a:ext>
              </a:extLst>
            </p:cNvPr>
            <p:cNvPicPr>
              <a:picLocks noChangeAspect="1"/>
            </p:cNvPicPr>
            <p:nvPr/>
          </p:nvPicPr>
          <p:blipFill rotWithShape="1">
            <a:blip r:embed="rId3" cstate="screen">
              <a:extLst>
                <a:ext uri="{28A0092B-C50C-407E-A947-70E740481C1C}">
                  <a14:useLocalDpi xmlns="" xmlns:a14="http://schemas.microsoft.com/office/drawing/2010/main"/>
                </a:ext>
              </a:extLst>
            </a:blip>
            <a:srcRect l="38317" t="38268" r="38012" b="37317"/>
            <a:stretch/>
          </p:blipFill>
          <p:spPr>
            <a:xfrm>
              <a:off x="7884157" y="3467369"/>
              <a:ext cx="392761" cy="405120"/>
            </a:xfrm>
            <a:prstGeom prst="rect">
              <a:avLst/>
            </a:prstGeom>
          </p:spPr>
        </p:pic>
      </p:grpSp>
      <p:grpSp>
        <p:nvGrpSpPr>
          <p:cNvPr id="4" name="Group 1">
            <a:extLst>
              <a:ext uri="{FF2B5EF4-FFF2-40B4-BE49-F238E27FC236}">
                <a16:creationId xmlns="" xmlns:a16="http://schemas.microsoft.com/office/drawing/2014/main" id="{0B36CD6B-EF06-4440-9B7C-23B4C5C12DEF}"/>
              </a:ext>
            </a:extLst>
          </p:cNvPr>
          <p:cNvGrpSpPr/>
          <p:nvPr/>
        </p:nvGrpSpPr>
        <p:grpSpPr>
          <a:xfrm>
            <a:off x="815613" y="1390042"/>
            <a:ext cx="1688204" cy="1325563"/>
            <a:chOff x="1087483" y="1390041"/>
            <a:chExt cx="2250939" cy="1325563"/>
          </a:xfrm>
        </p:grpSpPr>
        <p:sp>
          <p:nvSpPr>
            <p:cNvPr id="38" name="Title 3">
              <a:extLst>
                <a:ext uri="{FF2B5EF4-FFF2-40B4-BE49-F238E27FC236}">
                  <a16:creationId xmlns="" xmlns:a16="http://schemas.microsoft.com/office/drawing/2014/main" id="{4B5E6596-0900-5745-A03A-7B15338C4D26}"/>
                </a:ext>
              </a:extLst>
            </p:cNvPr>
            <p:cNvSpPr txBox="1">
              <a:spLocks/>
            </p:cNvSpPr>
            <p:nvPr/>
          </p:nvSpPr>
          <p:spPr>
            <a:xfrm>
              <a:off x="1779298" y="1390041"/>
              <a:ext cx="1559124" cy="1325563"/>
            </a:xfrm>
            <a:prstGeom prst="rect">
              <a:avLst/>
            </a:prstGeom>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2000" b="0" i="0" kern="1200">
                  <a:solidFill>
                    <a:srgbClr val="332F4F"/>
                  </a:solidFill>
                  <a:latin typeface="MetaSerifPro-Medium" panose="02010604050101020102" pitchFamily="2" charset="0"/>
                  <a:ea typeface="+mj-ea"/>
                  <a:cs typeface="MetaSerifPro-Medium" panose="02010604050101020102" pitchFamily="2" charset="0"/>
                </a:defRPr>
              </a:lvl1pPr>
            </a:lstStyle>
            <a:p>
              <a:pPr>
                <a:lnSpc>
                  <a:spcPct val="150000"/>
                </a:lnSpc>
              </a:pPr>
              <a:r>
                <a:rPr lang="en-US" sz="2800" b="1" dirty="0">
                  <a:latin typeface="Cambria" panose="02040503050406030204" pitchFamily="18" charset="0"/>
                </a:rPr>
                <a:t>1 in 10</a:t>
              </a:r>
            </a:p>
            <a:p>
              <a:pPr>
                <a:lnSpc>
                  <a:spcPct val="100000"/>
                </a:lnSpc>
              </a:pPr>
              <a:r>
                <a:rPr lang="en-US" sz="1200" dirty="0">
                  <a:latin typeface="+mn-lt"/>
                  <a:cs typeface="Arial" panose="020B0604020202020204" pitchFamily="34" charset="0"/>
                </a:rPr>
                <a:t>Adults (20-79 years) </a:t>
              </a:r>
              <a:br>
                <a:rPr lang="en-US" sz="1200" dirty="0">
                  <a:latin typeface="+mn-lt"/>
                  <a:cs typeface="Arial" panose="020B0604020202020204" pitchFamily="34" charset="0"/>
                </a:rPr>
              </a:br>
              <a:r>
                <a:rPr lang="en-US" sz="1200" dirty="0">
                  <a:latin typeface="+mn-lt"/>
                  <a:cs typeface="Arial" panose="020B0604020202020204" pitchFamily="34" charset="0"/>
                </a:rPr>
                <a:t>has diabetes </a:t>
              </a:r>
              <a:br>
                <a:rPr lang="en-US" sz="1200" dirty="0">
                  <a:latin typeface="+mn-lt"/>
                  <a:cs typeface="Arial" panose="020B0604020202020204" pitchFamily="34" charset="0"/>
                </a:rPr>
              </a:br>
              <a:r>
                <a:rPr lang="en-US" sz="1200" dirty="0">
                  <a:solidFill>
                    <a:srgbClr val="E94575"/>
                  </a:solidFill>
                  <a:latin typeface="+mn-lt"/>
                  <a:cs typeface="Arial" panose="020B0604020202020204" pitchFamily="34" charset="0"/>
                </a:rPr>
                <a:t>537 million people</a:t>
              </a:r>
            </a:p>
          </p:txBody>
        </p:sp>
        <p:pic>
          <p:nvPicPr>
            <p:cNvPr id="59" name="Picture 58">
              <a:extLst>
                <a:ext uri="{FF2B5EF4-FFF2-40B4-BE49-F238E27FC236}">
                  <a16:creationId xmlns="" xmlns:a16="http://schemas.microsoft.com/office/drawing/2014/main" id="{C8B9B5D5-280D-5240-B0B9-6D848A1357AB}"/>
                </a:ext>
              </a:extLst>
            </p:cNvPr>
            <p:cNvPicPr>
              <a:picLocks noChangeAspect="1"/>
            </p:cNvPicPr>
            <p:nvPr/>
          </p:nvPicPr>
          <p:blipFill rotWithShape="1">
            <a:blip r:embed="rId4" cstate="screen">
              <a:extLst>
                <a:ext uri="{28A0092B-C50C-407E-A947-70E740481C1C}">
                  <a14:useLocalDpi xmlns="" xmlns:a14="http://schemas.microsoft.com/office/drawing/2010/main"/>
                </a:ext>
              </a:extLst>
            </a:blip>
            <a:srcRect l="36759" t="35620" r="37533" b="34848"/>
            <a:stretch/>
          </p:blipFill>
          <p:spPr>
            <a:xfrm>
              <a:off x="1087483" y="1836224"/>
              <a:ext cx="426561" cy="490024"/>
            </a:xfrm>
            <a:prstGeom prst="rect">
              <a:avLst/>
            </a:prstGeom>
          </p:spPr>
        </p:pic>
      </p:grpSp>
      <p:grpSp>
        <p:nvGrpSpPr>
          <p:cNvPr id="5" name="Group 5">
            <a:extLst>
              <a:ext uri="{FF2B5EF4-FFF2-40B4-BE49-F238E27FC236}">
                <a16:creationId xmlns="" xmlns:a16="http://schemas.microsoft.com/office/drawing/2014/main" id="{000B3490-F28B-B040-94C1-C2987E47DF6A}"/>
              </a:ext>
            </a:extLst>
          </p:cNvPr>
          <p:cNvGrpSpPr/>
          <p:nvPr/>
        </p:nvGrpSpPr>
        <p:grpSpPr>
          <a:xfrm>
            <a:off x="3272685" y="2928756"/>
            <a:ext cx="2280980" cy="1330693"/>
            <a:chOff x="4363579" y="2928755"/>
            <a:chExt cx="3041307" cy="1330693"/>
          </a:xfrm>
        </p:grpSpPr>
        <p:sp>
          <p:nvSpPr>
            <p:cNvPr id="52" name="Title 3">
              <a:extLst>
                <a:ext uri="{FF2B5EF4-FFF2-40B4-BE49-F238E27FC236}">
                  <a16:creationId xmlns="" xmlns:a16="http://schemas.microsoft.com/office/drawing/2014/main" id="{C313876A-F945-4E42-B215-1A1749AA2FD7}"/>
                </a:ext>
              </a:extLst>
            </p:cNvPr>
            <p:cNvSpPr txBox="1">
              <a:spLocks/>
            </p:cNvSpPr>
            <p:nvPr/>
          </p:nvSpPr>
          <p:spPr>
            <a:xfrm>
              <a:off x="5012809" y="2928755"/>
              <a:ext cx="2392077" cy="1330693"/>
            </a:xfrm>
            <a:prstGeom prst="rect">
              <a:avLst/>
            </a:prstGeom>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2000" b="0" i="0" kern="1200">
                  <a:solidFill>
                    <a:srgbClr val="332F4F"/>
                  </a:solidFill>
                  <a:latin typeface="MetaSerifPro-Medium" panose="02010604050101020102" pitchFamily="2" charset="0"/>
                  <a:ea typeface="+mj-ea"/>
                  <a:cs typeface="MetaSerifPro-Medium" panose="02010604050101020102" pitchFamily="2" charset="0"/>
                </a:defRPr>
              </a:lvl1pPr>
            </a:lstStyle>
            <a:p>
              <a:pPr>
                <a:lnSpc>
                  <a:spcPct val="150000"/>
                </a:lnSpc>
              </a:pPr>
              <a:r>
                <a:rPr lang="en-US" sz="2800" b="1" dirty="0">
                  <a:latin typeface="Cambria" panose="02040503050406030204" pitchFamily="18" charset="0"/>
                </a:rPr>
                <a:t>1 in 6</a:t>
              </a:r>
            </a:p>
            <a:p>
              <a:pPr>
                <a:lnSpc>
                  <a:spcPct val="100000"/>
                </a:lnSpc>
              </a:pPr>
              <a:r>
                <a:rPr lang="en-US" sz="1200" dirty="0">
                  <a:latin typeface="+mn-lt"/>
                  <a:cs typeface="Arial" panose="020B0604020202020204" pitchFamily="34" charset="0"/>
                </a:rPr>
                <a:t>Live births (</a:t>
              </a:r>
              <a:r>
                <a:rPr lang="en-US" sz="1200" dirty="0">
                  <a:solidFill>
                    <a:srgbClr val="E94575"/>
                  </a:solidFill>
                  <a:latin typeface="+mn-lt"/>
                  <a:cs typeface="Arial" panose="020B0604020202020204" pitchFamily="34" charset="0"/>
                </a:rPr>
                <a:t>21 million</a:t>
              </a:r>
              <a:r>
                <a:rPr lang="en-US" sz="1200" dirty="0">
                  <a:latin typeface="+mn-lt"/>
                  <a:cs typeface="Arial" panose="020B0604020202020204" pitchFamily="34" charset="0"/>
                </a:rPr>
                <a:t>) affected </a:t>
              </a:r>
              <a:br>
                <a:rPr lang="en-US" sz="1200" dirty="0">
                  <a:latin typeface="+mn-lt"/>
                  <a:cs typeface="Arial" panose="020B0604020202020204" pitchFamily="34" charset="0"/>
                </a:rPr>
              </a:br>
              <a:r>
                <a:rPr lang="en-US" sz="1200" dirty="0">
                  <a:latin typeface="+mn-lt"/>
                  <a:cs typeface="Arial" panose="020B0604020202020204" pitchFamily="34" charset="0"/>
                </a:rPr>
                <a:t>by hyperglycaemia in pregnancy, </a:t>
              </a:r>
              <a:br>
                <a:rPr lang="en-US" sz="1200" dirty="0">
                  <a:latin typeface="+mn-lt"/>
                  <a:cs typeface="Arial" panose="020B0604020202020204" pitchFamily="34" charset="0"/>
                </a:rPr>
              </a:br>
              <a:r>
                <a:rPr lang="en-US" sz="1200" dirty="0">
                  <a:latin typeface="+mn-lt"/>
                  <a:cs typeface="Arial" panose="020B0604020202020204" pitchFamily="34" charset="0"/>
                </a:rPr>
                <a:t>80% have mothers with GDM</a:t>
              </a:r>
            </a:p>
          </p:txBody>
        </p:sp>
        <p:pic>
          <p:nvPicPr>
            <p:cNvPr id="60" name="Picture 59">
              <a:extLst>
                <a:ext uri="{FF2B5EF4-FFF2-40B4-BE49-F238E27FC236}">
                  <a16:creationId xmlns="" xmlns:a16="http://schemas.microsoft.com/office/drawing/2014/main" id="{8FD6D0EE-CFD1-D64B-A03A-39FD2BD9D770}"/>
                </a:ext>
              </a:extLst>
            </p:cNvPr>
            <p:cNvPicPr>
              <a:picLocks noChangeAspect="1"/>
            </p:cNvPicPr>
            <p:nvPr/>
          </p:nvPicPr>
          <p:blipFill rotWithShape="1">
            <a:blip r:embed="rId5" cstate="screen">
              <a:extLst>
                <a:ext uri="{28A0092B-C50C-407E-A947-70E740481C1C}">
                  <a14:useLocalDpi xmlns="" xmlns:a14="http://schemas.microsoft.com/office/drawing/2010/main"/>
                </a:ext>
              </a:extLst>
            </a:blip>
            <a:srcRect l="39681" t="33102" r="39997" b="32395"/>
            <a:stretch/>
          </p:blipFill>
          <p:spPr>
            <a:xfrm>
              <a:off x="4363579" y="3383677"/>
              <a:ext cx="337195" cy="572504"/>
            </a:xfrm>
            <a:prstGeom prst="rect">
              <a:avLst/>
            </a:prstGeom>
          </p:spPr>
        </p:pic>
      </p:grpSp>
      <p:grpSp>
        <p:nvGrpSpPr>
          <p:cNvPr id="6" name="Group 20">
            <a:extLst>
              <a:ext uri="{FF2B5EF4-FFF2-40B4-BE49-F238E27FC236}">
                <a16:creationId xmlns="" xmlns:a16="http://schemas.microsoft.com/office/drawing/2014/main" id="{A81503BA-DEA4-E04C-86F7-B715D62749DD}"/>
              </a:ext>
            </a:extLst>
          </p:cNvPr>
          <p:cNvGrpSpPr/>
          <p:nvPr/>
        </p:nvGrpSpPr>
        <p:grpSpPr>
          <a:xfrm>
            <a:off x="5913118" y="4391104"/>
            <a:ext cx="2174149" cy="968737"/>
            <a:chOff x="7884157" y="4391103"/>
            <a:chExt cx="2898865" cy="968737"/>
          </a:xfrm>
        </p:grpSpPr>
        <p:sp>
          <p:nvSpPr>
            <p:cNvPr id="56" name="Title 3">
              <a:extLst>
                <a:ext uri="{FF2B5EF4-FFF2-40B4-BE49-F238E27FC236}">
                  <a16:creationId xmlns="" xmlns:a16="http://schemas.microsoft.com/office/drawing/2014/main" id="{917717CF-C659-0047-BDFA-DE871AC3DBAF}"/>
                </a:ext>
              </a:extLst>
            </p:cNvPr>
            <p:cNvSpPr txBox="1">
              <a:spLocks/>
            </p:cNvSpPr>
            <p:nvPr/>
          </p:nvSpPr>
          <p:spPr>
            <a:xfrm>
              <a:off x="8603681" y="4391103"/>
              <a:ext cx="2179341" cy="968737"/>
            </a:xfrm>
            <a:prstGeom prst="rect">
              <a:avLst/>
            </a:prstGeom>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2000" b="0" i="0" kern="1200">
                  <a:solidFill>
                    <a:srgbClr val="332F4F"/>
                  </a:solidFill>
                  <a:latin typeface="MetaSerifPro-Medium" panose="02010604050101020102" pitchFamily="2" charset="0"/>
                  <a:ea typeface="+mj-ea"/>
                  <a:cs typeface="MetaSerifPro-Medium" panose="02010604050101020102" pitchFamily="2" charset="0"/>
                </a:defRPr>
              </a:lvl1pPr>
            </a:lstStyle>
            <a:p>
              <a:pPr>
                <a:lnSpc>
                  <a:spcPct val="150000"/>
                </a:lnSpc>
              </a:pPr>
              <a:r>
                <a:rPr lang="en-US" sz="2800" b="1" dirty="0">
                  <a:latin typeface="Cambria" panose="02040503050406030204" pitchFamily="18" charset="0"/>
                </a:rPr>
                <a:t>6.7 million</a:t>
              </a:r>
            </a:p>
            <a:p>
              <a:r>
                <a:rPr lang="en-US" sz="1200" dirty="0">
                  <a:latin typeface="+mn-lt"/>
                  <a:cs typeface="Arial" panose="020B0604020202020204" pitchFamily="34" charset="0"/>
                </a:rPr>
                <a:t>Deaths attributed to diabetes</a:t>
              </a:r>
            </a:p>
          </p:txBody>
        </p:sp>
        <p:pic>
          <p:nvPicPr>
            <p:cNvPr id="61" name="Picture 60">
              <a:extLst>
                <a:ext uri="{FF2B5EF4-FFF2-40B4-BE49-F238E27FC236}">
                  <a16:creationId xmlns="" xmlns:a16="http://schemas.microsoft.com/office/drawing/2014/main" id="{F2CAE8AC-092F-3643-B1D3-6F702F70EB26}"/>
                </a:ext>
              </a:extLst>
            </p:cNvPr>
            <p:cNvPicPr>
              <a:picLocks noChangeAspect="1"/>
            </p:cNvPicPr>
            <p:nvPr/>
          </p:nvPicPr>
          <p:blipFill rotWithShape="1">
            <a:blip r:embed="rId6" cstate="screen">
              <a:extLst>
                <a:ext uri="{28A0092B-C50C-407E-A947-70E740481C1C}">
                  <a14:useLocalDpi xmlns="" xmlns:a14="http://schemas.microsoft.com/office/drawing/2010/main"/>
                </a:ext>
              </a:extLst>
            </a:blip>
            <a:srcRect l="38317" t="41318" r="39455" b="40553"/>
            <a:stretch/>
          </p:blipFill>
          <p:spPr>
            <a:xfrm>
              <a:off x="7884157" y="4886288"/>
              <a:ext cx="510019" cy="415969"/>
            </a:xfrm>
            <a:prstGeom prst="rect">
              <a:avLst/>
            </a:prstGeom>
          </p:spPr>
        </p:pic>
      </p:grpSp>
      <p:grpSp>
        <p:nvGrpSpPr>
          <p:cNvPr id="7" name="Group 2">
            <a:extLst>
              <a:ext uri="{FF2B5EF4-FFF2-40B4-BE49-F238E27FC236}">
                <a16:creationId xmlns="" xmlns:a16="http://schemas.microsoft.com/office/drawing/2014/main" id="{FB4E1FBC-AE47-1C45-B1FD-73330888ED11}"/>
              </a:ext>
            </a:extLst>
          </p:cNvPr>
          <p:cNvGrpSpPr/>
          <p:nvPr/>
        </p:nvGrpSpPr>
        <p:grpSpPr>
          <a:xfrm>
            <a:off x="3241037" y="1458610"/>
            <a:ext cx="2289276" cy="1330693"/>
            <a:chOff x="4321382" y="1458609"/>
            <a:chExt cx="3052368" cy="1330693"/>
          </a:xfrm>
        </p:grpSpPr>
        <p:sp>
          <p:nvSpPr>
            <p:cNvPr id="50" name="Title 3">
              <a:extLst>
                <a:ext uri="{FF2B5EF4-FFF2-40B4-BE49-F238E27FC236}">
                  <a16:creationId xmlns="" xmlns:a16="http://schemas.microsoft.com/office/drawing/2014/main" id="{031AA246-2750-D543-B2A5-4F1FF95832A0}"/>
                </a:ext>
              </a:extLst>
            </p:cNvPr>
            <p:cNvSpPr txBox="1">
              <a:spLocks/>
            </p:cNvSpPr>
            <p:nvPr/>
          </p:nvSpPr>
          <p:spPr>
            <a:xfrm>
              <a:off x="5012809" y="1458609"/>
              <a:ext cx="2360941" cy="133069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000" b="0" i="0" kern="1200">
                  <a:solidFill>
                    <a:srgbClr val="332F4F"/>
                  </a:solidFill>
                  <a:latin typeface="MetaSerifPro-Medium" panose="02010604050101020102" pitchFamily="2" charset="0"/>
                  <a:ea typeface="+mj-ea"/>
                  <a:cs typeface="MetaSerifPro-Medium" panose="02010604050101020102" pitchFamily="2" charset="0"/>
                </a:defRPr>
              </a:lvl1pPr>
            </a:lstStyle>
            <a:p>
              <a:pPr>
                <a:lnSpc>
                  <a:spcPct val="150000"/>
                </a:lnSpc>
              </a:pPr>
              <a:r>
                <a:rPr lang="en-US" sz="2800" b="1" dirty="0">
                  <a:latin typeface="Cambria" panose="02040503050406030204" pitchFamily="18" charset="0"/>
                </a:rPr>
                <a:t>1 in 18</a:t>
              </a:r>
            </a:p>
            <a:p>
              <a:pPr>
                <a:lnSpc>
                  <a:spcPct val="100000"/>
                </a:lnSpc>
              </a:pPr>
              <a:r>
                <a:rPr lang="en-US" sz="1200" dirty="0">
                  <a:latin typeface="+mn-lt"/>
                  <a:cs typeface="Arial" panose="020B0604020202020204" pitchFamily="34" charset="0"/>
                </a:rPr>
                <a:t>Adults (20-79 years) has </a:t>
              </a:r>
              <a:br>
                <a:rPr lang="en-US" sz="1200" dirty="0">
                  <a:latin typeface="+mn-lt"/>
                  <a:cs typeface="Arial" panose="020B0604020202020204" pitchFamily="34" charset="0"/>
                </a:rPr>
              </a:br>
              <a:r>
                <a:rPr lang="en-US" sz="1200" dirty="0">
                  <a:latin typeface="+mn-lt"/>
                  <a:cs typeface="Arial" panose="020B0604020202020204" pitchFamily="34" charset="0"/>
                </a:rPr>
                <a:t>impaired fasting glucose </a:t>
              </a:r>
              <a:br>
                <a:rPr lang="en-US" sz="1200" dirty="0">
                  <a:latin typeface="+mn-lt"/>
                  <a:cs typeface="Arial" panose="020B0604020202020204" pitchFamily="34" charset="0"/>
                </a:rPr>
              </a:br>
              <a:r>
                <a:rPr lang="en-US" sz="1200" dirty="0">
                  <a:solidFill>
                    <a:srgbClr val="E94575"/>
                  </a:solidFill>
                  <a:latin typeface="+mn-lt"/>
                  <a:cs typeface="Arial" panose="020B0604020202020204" pitchFamily="34" charset="0"/>
                </a:rPr>
                <a:t>319 million people</a:t>
              </a:r>
            </a:p>
          </p:txBody>
        </p:sp>
        <p:grpSp>
          <p:nvGrpSpPr>
            <p:cNvPr id="8" name="Group 61">
              <a:extLst>
                <a:ext uri="{FF2B5EF4-FFF2-40B4-BE49-F238E27FC236}">
                  <a16:creationId xmlns="" xmlns:a16="http://schemas.microsoft.com/office/drawing/2014/main" id="{83588AD2-1EFE-4F4D-892A-6622AC7C0D8D}"/>
                </a:ext>
              </a:extLst>
            </p:cNvPr>
            <p:cNvGrpSpPr/>
            <p:nvPr/>
          </p:nvGrpSpPr>
          <p:grpSpPr>
            <a:xfrm>
              <a:off x="4321382" y="1825403"/>
              <a:ext cx="421588" cy="511666"/>
              <a:chOff x="4507544" y="1874519"/>
              <a:chExt cx="421588" cy="511666"/>
            </a:xfrm>
          </p:grpSpPr>
          <p:pic>
            <p:nvPicPr>
              <p:cNvPr id="63" name="Picture 62">
                <a:extLst>
                  <a:ext uri="{FF2B5EF4-FFF2-40B4-BE49-F238E27FC236}">
                    <a16:creationId xmlns="" xmlns:a16="http://schemas.microsoft.com/office/drawing/2014/main" id="{6901B6FF-A81D-2246-A3B4-AF0C9650481F}"/>
                  </a:ext>
                </a:extLst>
              </p:cNvPr>
              <p:cNvPicPr>
                <a:picLocks noChangeAspect="1"/>
              </p:cNvPicPr>
              <p:nvPr/>
            </p:nvPicPr>
            <p:blipFill>
              <a:blip r:embed="rId7" cstate="screen">
                <a:extLst>
                  <a:ext uri="{28A0092B-C50C-407E-A947-70E740481C1C}">
                    <a14:useLocalDpi xmlns="" xmlns:a14="http://schemas.microsoft.com/office/drawing/2010/main"/>
                  </a:ext>
                </a:extLst>
              </a:blip>
              <a:stretch>
                <a:fillRect/>
              </a:stretch>
            </p:blipFill>
            <p:spPr>
              <a:xfrm>
                <a:off x="4507544" y="1874519"/>
                <a:ext cx="181594" cy="241773"/>
              </a:xfrm>
              <a:prstGeom prst="rect">
                <a:avLst/>
              </a:prstGeom>
            </p:spPr>
          </p:pic>
          <p:pic>
            <p:nvPicPr>
              <p:cNvPr id="64" name="Picture 63">
                <a:extLst>
                  <a:ext uri="{FF2B5EF4-FFF2-40B4-BE49-F238E27FC236}">
                    <a16:creationId xmlns="" xmlns:a16="http://schemas.microsoft.com/office/drawing/2014/main" id="{71F68050-23DF-E041-96C0-EA8463019077}"/>
                  </a:ext>
                </a:extLst>
              </p:cNvPr>
              <p:cNvPicPr>
                <a:picLocks noChangeAspect="1"/>
              </p:cNvPicPr>
              <p:nvPr/>
            </p:nvPicPr>
            <p:blipFill rotWithShape="1">
              <a:blip r:embed="rId8" cstate="screen">
                <a:extLst>
                  <a:ext uri="{28A0092B-C50C-407E-A947-70E740481C1C}">
                    <a14:useLocalDpi xmlns="" xmlns:a14="http://schemas.microsoft.com/office/drawing/2010/main"/>
                  </a:ext>
                </a:extLst>
              </a:blip>
              <a:srcRect l="40148" t="36927" r="40700" b="35916"/>
              <a:stretch/>
            </p:blipFill>
            <p:spPr>
              <a:xfrm>
                <a:off x="4611344" y="1935574"/>
                <a:ext cx="317788" cy="450611"/>
              </a:xfrm>
              <a:prstGeom prst="rect">
                <a:avLst/>
              </a:prstGeom>
            </p:spPr>
          </p:pic>
        </p:grpSp>
      </p:grpSp>
      <p:grpSp>
        <p:nvGrpSpPr>
          <p:cNvPr id="9" name="Group 16">
            <a:extLst>
              <a:ext uri="{FF2B5EF4-FFF2-40B4-BE49-F238E27FC236}">
                <a16:creationId xmlns="" xmlns:a16="http://schemas.microsoft.com/office/drawing/2014/main" id="{331B4CCF-C9E4-1542-A3A5-5262BD04DF07}"/>
              </a:ext>
            </a:extLst>
          </p:cNvPr>
          <p:cNvGrpSpPr/>
          <p:nvPr/>
        </p:nvGrpSpPr>
        <p:grpSpPr>
          <a:xfrm>
            <a:off x="858037" y="4451486"/>
            <a:ext cx="2046908" cy="1242185"/>
            <a:chOff x="1144050" y="4451485"/>
            <a:chExt cx="2729210" cy="1242185"/>
          </a:xfrm>
        </p:grpSpPr>
        <p:sp>
          <p:nvSpPr>
            <p:cNvPr id="49" name="Title 3">
              <a:extLst>
                <a:ext uri="{FF2B5EF4-FFF2-40B4-BE49-F238E27FC236}">
                  <a16:creationId xmlns="" xmlns:a16="http://schemas.microsoft.com/office/drawing/2014/main" id="{A2549517-AA40-6E46-BE36-0A0A9777B92A}"/>
                </a:ext>
              </a:extLst>
            </p:cNvPr>
            <p:cNvSpPr txBox="1">
              <a:spLocks/>
            </p:cNvSpPr>
            <p:nvPr/>
          </p:nvSpPr>
          <p:spPr>
            <a:xfrm>
              <a:off x="1779298" y="4451485"/>
              <a:ext cx="2093962" cy="1242185"/>
            </a:xfrm>
            <a:prstGeom prst="rect">
              <a:avLst/>
            </a:prstGeom>
          </p:spPr>
          <p:txBody>
            <a:bodyPr vert="horz" lIns="91440" tIns="45720" rIns="91440" bIns="45720" rtlCol="0" anchor="ctr">
              <a:normAutofit fontScale="85000" lnSpcReduction="20000"/>
            </a:bodyPr>
            <a:lstStyle>
              <a:lvl1pPr algn="l" defTabSz="914400" rtl="0" eaLnBrk="1" latinLnBrk="0" hangingPunct="1">
                <a:lnSpc>
                  <a:spcPct val="90000"/>
                </a:lnSpc>
                <a:spcBef>
                  <a:spcPct val="0"/>
                </a:spcBef>
                <a:buNone/>
                <a:defRPr sz="2000" b="0" i="0" kern="1200">
                  <a:solidFill>
                    <a:srgbClr val="332F4F"/>
                  </a:solidFill>
                  <a:latin typeface="MetaSerifPro-Medium" panose="02010604050101020102" pitchFamily="2" charset="0"/>
                  <a:ea typeface="+mj-ea"/>
                  <a:cs typeface="MetaSerifPro-Medium" panose="02010604050101020102" pitchFamily="2" charset="0"/>
                </a:defRPr>
              </a:lvl1pPr>
            </a:lstStyle>
            <a:p>
              <a:pPr>
                <a:lnSpc>
                  <a:spcPct val="150000"/>
                </a:lnSpc>
              </a:pPr>
              <a:r>
                <a:rPr lang="en-US" sz="3000" b="1" dirty="0">
                  <a:latin typeface="Cambria" panose="02040503050406030204" pitchFamily="18" charset="0"/>
                </a:rPr>
                <a:t>1 in 9</a:t>
              </a:r>
            </a:p>
            <a:p>
              <a:pPr>
                <a:lnSpc>
                  <a:spcPct val="110000"/>
                </a:lnSpc>
              </a:pPr>
              <a:r>
                <a:rPr lang="en-US" sz="1300" dirty="0">
                  <a:latin typeface="+mn-lt"/>
                  <a:cs typeface="Arial" panose="020B0604020202020204" pitchFamily="34" charset="0"/>
                </a:rPr>
                <a:t>Adults (20-79 years) has </a:t>
              </a:r>
              <a:br>
                <a:rPr lang="en-US" sz="1300" dirty="0">
                  <a:latin typeface="+mn-lt"/>
                  <a:cs typeface="Arial" panose="020B0604020202020204" pitchFamily="34" charset="0"/>
                </a:rPr>
              </a:br>
              <a:r>
                <a:rPr lang="en-US" sz="1300" dirty="0">
                  <a:latin typeface="+mn-lt"/>
                  <a:cs typeface="Arial" panose="020B0604020202020204" pitchFamily="34" charset="0"/>
                </a:rPr>
                <a:t>impaired glucose tolerance </a:t>
              </a:r>
              <a:br>
                <a:rPr lang="en-US" sz="1300" dirty="0">
                  <a:latin typeface="+mn-lt"/>
                  <a:cs typeface="Arial" panose="020B0604020202020204" pitchFamily="34" charset="0"/>
                </a:rPr>
              </a:br>
              <a:r>
                <a:rPr lang="en-US" sz="1300" dirty="0">
                  <a:solidFill>
                    <a:srgbClr val="E94575"/>
                  </a:solidFill>
                  <a:latin typeface="+mn-lt"/>
                  <a:cs typeface="Arial" panose="020B0604020202020204" pitchFamily="34" charset="0"/>
                </a:rPr>
                <a:t>541 million people</a:t>
              </a:r>
            </a:p>
          </p:txBody>
        </p:sp>
        <p:pic>
          <p:nvPicPr>
            <p:cNvPr id="65" name="Picture 64">
              <a:extLst>
                <a:ext uri="{FF2B5EF4-FFF2-40B4-BE49-F238E27FC236}">
                  <a16:creationId xmlns="" xmlns:a16="http://schemas.microsoft.com/office/drawing/2014/main" id="{C4CE43B1-8E8E-3A41-84F2-5D9764E97B77}"/>
                </a:ext>
              </a:extLst>
            </p:cNvPr>
            <p:cNvPicPr>
              <a:picLocks noChangeAspect="1"/>
            </p:cNvPicPr>
            <p:nvPr/>
          </p:nvPicPr>
          <p:blipFill>
            <a:blip r:embed="rId9" cstate="screen">
              <a:extLst>
                <a:ext uri="{28A0092B-C50C-407E-A947-70E740481C1C}">
                  <a14:useLocalDpi xmlns="" xmlns:a14="http://schemas.microsoft.com/office/drawing/2010/main"/>
                </a:ext>
              </a:extLst>
            </a:blip>
            <a:stretch>
              <a:fillRect/>
            </a:stretch>
          </p:blipFill>
          <p:spPr>
            <a:xfrm>
              <a:off x="1144050" y="4809144"/>
              <a:ext cx="313426" cy="570261"/>
            </a:xfrm>
            <a:prstGeom prst="rect">
              <a:avLst/>
            </a:prstGeom>
          </p:spPr>
        </p:pic>
      </p:grpSp>
      <p:sp>
        <p:nvSpPr>
          <p:cNvPr id="53" name="Title 3">
            <a:extLst>
              <a:ext uri="{FF2B5EF4-FFF2-40B4-BE49-F238E27FC236}">
                <a16:creationId xmlns="" xmlns:a16="http://schemas.microsoft.com/office/drawing/2014/main" id="{406D89C7-4120-0548-A47B-0748E68FF785}"/>
              </a:ext>
            </a:extLst>
          </p:cNvPr>
          <p:cNvSpPr txBox="1">
            <a:spLocks/>
          </p:cNvSpPr>
          <p:nvPr/>
        </p:nvSpPr>
        <p:spPr>
          <a:xfrm>
            <a:off x="3759607" y="4356599"/>
            <a:ext cx="1770706" cy="1242185"/>
          </a:xfrm>
          <a:prstGeom prst="rect">
            <a:avLst/>
          </a:prstGeom>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2000" b="0" i="0" kern="1200">
                <a:solidFill>
                  <a:srgbClr val="332F4F"/>
                </a:solidFill>
                <a:latin typeface="MetaSerifPro-Medium" panose="02010604050101020102" pitchFamily="2" charset="0"/>
                <a:ea typeface="+mj-ea"/>
                <a:cs typeface="MetaSerifPro-Medium" panose="02010604050101020102" pitchFamily="2" charset="0"/>
              </a:defRPr>
            </a:lvl1pPr>
          </a:lstStyle>
          <a:p>
            <a:pPr>
              <a:lnSpc>
                <a:spcPct val="150000"/>
              </a:lnSpc>
            </a:pPr>
            <a:r>
              <a:rPr lang="en-US" sz="2800" b="1" dirty="0">
                <a:latin typeface="Cambria" panose="02040503050406030204" pitchFamily="18" charset="0"/>
              </a:rPr>
              <a:t>1.2 million</a:t>
            </a:r>
          </a:p>
          <a:p>
            <a:pPr>
              <a:lnSpc>
                <a:spcPct val="100000"/>
              </a:lnSpc>
            </a:pPr>
            <a:r>
              <a:rPr lang="en-US" sz="1200" dirty="0">
                <a:latin typeface="+mn-lt"/>
                <a:cs typeface="Arial" panose="020B0604020202020204" pitchFamily="34" charset="0"/>
              </a:rPr>
              <a:t>Children and adolescents below </a:t>
            </a:r>
            <a:br>
              <a:rPr lang="en-US" sz="1200" dirty="0">
                <a:latin typeface="+mn-lt"/>
                <a:cs typeface="Arial" panose="020B0604020202020204" pitchFamily="34" charset="0"/>
              </a:rPr>
            </a:br>
            <a:r>
              <a:rPr lang="en-US" sz="1200" dirty="0">
                <a:latin typeface="+mn-lt"/>
                <a:cs typeface="Arial" panose="020B0604020202020204" pitchFamily="34" charset="0"/>
              </a:rPr>
              <a:t>20 years have type 1 diabetes</a:t>
            </a:r>
          </a:p>
        </p:txBody>
      </p:sp>
      <p:grpSp>
        <p:nvGrpSpPr>
          <p:cNvPr id="10" name="Group 3">
            <a:extLst>
              <a:ext uri="{FF2B5EF4-FFF2-40B4-BE49-F238E27FC236}">
                <a16:creationId xmlns="" xmlns:a16="http://schemas.microsoft.com/office/drawing/2014/main" id="{611C52FE-2441-B840-85D1-FDB055BDB249}"/>
              </a:ext>
            </a:extLst>
          </p:cNvPr>
          <p:cNvGrpSpPr/>
          <p:nvPr/>
        </p:nvGrpSpPr>
        <p:grpSpPr>
          <a:xfrm>
            <a:off x="5866233" y="1408669"/>
            <a:ext cx="2357234" cy="1115406"/>
            <a:chOff x="7821644" y="1408669"/>
            <a:chExt cx="3142978" cy="1115406"/>
          </a:xfrm>
        </p:grpSpPr>
        <p:sp>
          <p:nvSpPr>
            <p:cNvPr id="54" name="Title 3">
              <a:extLst>
                <a:ext uri="{FF2B5EF4-FFF2-40B4-BE49-F238E27FC236}">
                  <a16:creationId xmlns="" xmlns:a16="http://schemas.microsoft.com/office/drawing/2014/main" id="{2AC86066-98F0-DE40-863B-D4E2263240A1}"/>
                </a:ext>
              </a:extLst>
            </p:cNvPr>
            <p:cNvSpPr txBox="1">
              <a:spLocks/>
            </p:cNvSpPr>
            <p:nvPr/>
          </p:nvSpPr>
          <p:spPr>
            <a:xfrm>
              <a:off x="8603681" y="1408669"/>
              <a:ext cx="2360941" cy="1115406"/>
            </a:xfrm>
            <a:prstGeom prst="rect">
              <a:avLst/>
            </a:prstGeom>
          </p:spPr>
          <p:txBody>
            <a:bodyPr vert="horz" lIns="91440" tIns="45720" rIns="91440" bIns="45720" rtlCol="0" anchor="ctr">
              <a:normAutofit fontScale="92500" lnSpcReduction="20000"/>
            </a:bodyPr>
            <a:lstStyle>
              <a:lvl1pPr algn="l" defTabSz="914400" rtl="0" eaLnBrk="1" latinLnBrk="0" hangingPunct="1">
                <a:lnSpc>
                  <a:spcPct val="90000"/>
                </a:lnSpc>
                <a:spcBef>
                  <a:spcPct val="0"/>
                </a:spcBef>
                <a:buNone/>
                <a:defRPr sz="2000" b="0" i="0" kern="1200">
                  <a:solidFill>
                    <a:srgbClr val="332F4F"/>
                  </a:solidFill>
                  <a:latin typeface="MetaSerifPro-Medium" panose="02010604050101020102" pitchFamily="2" charset="0"/>
                  <a:ea typeface="+mj-ea"/>
                  <a:cs typeface="MetaSerifPro-Medium" panose="02010604050101020102" pitchFamily="2" charset="0"/>
                </a:defRPr>
              </a:lvl1pPr>
            </a:lstStyle>
            <a:p>
              <a:pPr>
                <a:lnSpc>
                  <a:spcPct val="150000"/>
                </a:lnSpc>
              </a:pPr>
              <a:r>
                <a:rPr lang="en-US" sz="3000" b="1" dirty="0">
                  <a:latin typeface="Cambria" panose="02040503050406030204" pitchFamily="18" charset="0"/>
                </a:rPr>
                <a:t>3 in 4</a:t>
              </a:r>
            </a:p>
            <a:p>
              <a:pPr>
                <a:lnSpc>
                  <a:spcPct val="100000"/>
                </a:lnSpc>
              </a:pPr>
              <a:r>
                <a:rPr lang="en-US" sz="1200" dirty="0">
                  <a:latin typeface="+mn-lt"/>
                  <a:cs typeface="Arial" panose="020B0604020202020204" pitchFamily="34" charset="0"/>
                </a:rPr>
                <a:t>People with diabetes live in </a:t>
              </a:r>
              <a:br>
                <a:rPr lang="en-US" sz="1200" dirty="0">
                  <a:latin typeface="+mn-lt"/>
                  <a:cs typeface="Arial" panose="020B0604020202020204" pitchFamily="34" charset="0"/>
                </a:rPr>
              </a:br>
              <a:r>
                <a:rPr lang="en-US" sz="1200" dirty="0">
                  <a:latin typeface="+mn-lt"/>
                  <a:cs typeface="Arial" panose="020B0604020202020204" pitchFamily="34" charset="0"/>
                </a:rPr>
                <a:t>low and middle-income countries</a:t>
              </a:r>
            </a:p>
          </p:txBody>
        </p:sp>
        <p:pic>
          <p:nvPicPr>
            <p:cNvPr id="67" name="Picture 66">
              <a:extLst>
                <a:ext uri="{FF2B5EF4-FFF2-40B4-BE49-F238E27FC236}">
                  <a16:creationId xmlns="" xmlns:a16="http://schemas.microsoft.com/office/drawing/2014/main" id="{45F23B0A-FFD3-3245-8123-178FC5F9F038}"/>
                </a:ext>
              </a:extLst>
            </p:cNvPr>
            <p:cNvPicPr>
              <a:picLocks noChangeAspect="1"/>
            </p:cNvPicPr>
            <p:nvPr/>
          </p:nvPicPr>
          <p:blipFill>
            <a:blip r:embed="rId10"/>
            <a:stretch>
              <a:fillRect/>
            </a:stretch>
          </p:blipFill>
          <p:spPr>
            <a:xfrm>
              <a:off x="7821644" y="1791364"/>
              <a:ext cx="517785" cy="517785"/>
            </a:xfrm>
            <a:prstGeom prst="rect">
              <a:avLst/>
            </a:prstGeom>
          </p:spPr>
        </p:pic>
      </p:grpSp>
      <p:pic>
        <p:nvPicPr>
          <p:cNvPr id="33" name="Picture 32">
            <a:extLst>
              <a:ext uri="{FF2B5EF4-FFF2-40B4-BE49-F238E27FC236}">
                <a16:creationId xmlns="" xmlns:a16="http://schemas.microsoft.com/office/drawing/2014/main" id="{E4ADC687-E18C-C846-B9ED-084D24E73C8E}"/>
              </a:ext>
            </a:extLst>
          </p:cNvPr>
          <p:cNvPicPr>
            <a:picLocks noChangeAspect="1"/>
          </p:cNvPicPr>
          <p:nvPr/>
        </p:nvPicPr>
        <p:blipFill>
          <a:blip r:embed="rId11"/>
          <a:stretch>
            <a:fillRect/>
          </a:stretch>
        </p:blipFill>
        <p:spPr>
          <a:xfrm>
            <a:off x="3219891" y="4886288"/>
            <a:ext cx="382587" cy="517010"/>
          </a:xfrm>
          <a:prstGeom prst="rect">
            <a:avLst/>
          </a:prstGeom>
        </p:spPr>
      </p:pic>
    </p:spTree>
    <p:extLst>
      <p:ext uri="{BB962C8B-B14F-4D97-AF65-F5344CB8AC3E}">
        <p14:creationId xmlns="" xmlns:p14="http://schemas.microsoft.com/office/powerpoint/2010/main" val="3062708062"/>
      </p:ext>
    </p:extLst>
  </p:cSld>
  <p:clrMapOvr>
    <a:masterClrMapping/>
  </p:clrMapOvr>
  <p:transition>
    <p:fade/>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itle 1"/>
          <p:cNvSpPr>
            <a:spLocks noGrp="1"/>
          </p:cNvSpPr>
          <p:nvPr>
            <p:ph type="title"/>
          </p:nvPr>
        </p:nvSpPr>
        <p:spPr>
          <a:xfrm>
            <a:off x="457200" y="274638"/>
            <a:ext cx="8229600" cy="639762"/>
          </a:xfrm>
        </p:spPr>
        <p:txBody>
          <a:bodyPr/>
          <a:lstStyle/>
          <a:p>
            <a:r>
              <a:rPr lang="en-US" altLang="en-US" sz="3200" b="1" smtClean="0">
                <a:solidFill>
                  <a:srgbClr val="7030A0"/>
                </a:solidFill>
                <a:latin typeface="Arial" pitchFamily="34" charset="0"/>
                <a:cs typeface="Arial" pitchFamily="34" charset="0"/>
              </a:rPr>
              <a:t>Models of insulin therapy</a:t>
            </a:r>
          </a:p>
        </p:txBody>
      </p:sp>
      <p:sp>
        <p:nvSpPr>
          <p:cNvPr id="64515" name="Content Placeholder 2"/>
          <p:cNvSpPr>
            <a:spLocks noGrp="1"/>
          </p:cNvSpPr>
          <p:nvPr>
            <p:ph idx="1"/>
          </p:nvPr>
        </p:nvSpPr>
        <p:spPr>
          <a:xfrm>
            <a:off x="228600" y="990600"/>
            <a:ext cx="8915400" cy="5135563"/>
          </a:xfrm>
        </p:spPr>
        <p:txBody>
          <a:bodyPr/>
          <a:lstStyle/>
          <a:p>
            <a:pPr>
              <a:buFont typeface="Wingdings" pitchFamily="2" charset="2"/>
              <a:buChar char="§"/>
            </a:pPr>
            <a:r>
              <a:rPr lang="en-US" altLang="en-US" sz="2000" b="1" dirty="0" smtClean="0">
                <a:latin typeface="Arial" pitchFamily="34" charset="0"/>
                <a:cs typeface="Arial" pitchFamily="34" charset="0"/>
              </a:rPr>
              <a:t>Combined </a:t>
            </a:r>
            <a:r>
              <a:rPr lang="en-US" altLang="en-US" sz="2000" b="1" dirty="0" err="1" smtClean="0">
                <a:latin typeface="Arial" pitchFamily="34" charset="0"/>
                <a:cs typeface="Arial" pitchFamily="34" charset="0"/>
              </a:rPr>
              <a:t>antidiabetic</a:t>
            </a:r>
            <a:r>
              <a:rPr lang="en-US" altLang="en-US" sz="2000" b="1" dirty="0" smtClean="0">
                <a:latin typeface="Arial" pitchFamily="34" charset="0"/>
                <a:cs typeface="Arial" pitchFamily="34" charset="0"/>
              </a:rPr>
              <a:t> therapy (</a:t>
            </a:r>
            <a:r>
              <a:rPr lang="en-US" altLang="en-US" sz="2000" b="1" dirty="0" err="1" smtClean="0">
                <a:latin typeface="Arial" pitchFamily="34" charset="0"/>
                <a:cs typeface="Arial" pitchFamily="34" charset="0"/>
              </a:rPr>
              <a:t>OA+Insulin</a:t>
            </a:r>
            <a:r>
              <a:rPr lang="en-US" altLang="en-US" sz="2000" b="1" dirty="0" smtClean="0">
                <a:latin typeface="Arial" pitchFamily="34" charset="0"/>
                <a:cs typeface="Arial" pitchFamily="34" charset="0"/>
              </a:rPr>
              <a:t>) - BOT</a:t>
            </a:r>
          </a:p>
          <a:p>
            <a:pPr>
              <a:buFont typeface="Wingdings" pitchFamily="2" charset="2"/>
              <a:buChar char="§"/>
            </a:pPr>
            <a:r>
              <a:rPr lang="en-US" altLang="en-US" sz="2000" b="1" dirty="0" smtClean="0">
                <a:latin typeface="Arial" pitchFamily="34" charset="0"/>
                <a:cs typeface="Arial" pitchFamily="34" charset="0"/>
              </a:rPr>
              <a:t>Conventional insulin therapy</a:t>
            </a:r>
          </a:p>
          <a:p>
            <a:pPr lvl="2">
              <a:buFont typeface="Wingdings" pitchFamily="2" charset="2"/>
              <a:buChar char="§"/>
            </a:pPr>
            <a:r>
              <a:rPr lang="en-US" altLang="en-US" sz="1600" b="1" dirty="0" smtClean="0">
                <a:latin typeface="Arial" pitchFamily="34" charset="0"/>
                <a:cs typeface="Arial" pitchFamily="34" charset="0"/>
              </a:rPr>
              <a:t>In two doses</a:t>
            </a:r>
          </a:p>
          <a:p>
            <a:pPr lvl="2">
              <a:buFont typeface="Wingdings" pitchFamily="2" charset="2"/>
              <a:buChar char="§"/>
            </a:pPr>
            <a:r>
              <a:rPr lang="en-US" altLang="en-US" sz="1600" b="1" dirty="0" smtClean="0">
                <a:latin typeface="Arial" pitchFamily="34" charset="0"/>
                <a:cs typeface="Arial" pitchFamily="34" charset="0"/>
              </a:rPr>
              <a:t>In three doses</a:t>
            </a:r>
          </a:p>
          <a:p>
            <a:pPr>
              <a:buFont typeface="Wingdings" pitchFamily="2" charset="2"/>
              <a:buChar char="§"/>
            </a:pPr>
            <a:r>
              <a:rPr lang="en-US" altLang="en-US" sz="2000" b="1" dirty="0" smtClean="0">
                <a:latin typeface="Arial" pitchFamily="34" charset="0"/>
                <a:cs typeface="Arial" pitchFamily="34" charset="0"/>
              </a:rPr>
              <a:t>Basal plus therapy</a:t>
            </a:r>
          </a:p>
          <a:p>
            <a:pPr lvl="2">
              <a:buFont typeface="Wingdings" pitchFamily="2" charset="2"/>
              <a:buChar char="§"/>
            </a:pPr>
            <a:r>
              <a:rPr lang="en-US" altLang="en-US" sz="1600" b="1" dirty="0" smtClean="0">
                <a:latin typeface="Arial" pitchFamily="34" charset="0"/>
                <a:cs typeface="Arial" pitchFamily="34" charset="0"/>
              </a:rPr>
              <a:t>Basal plus 1 (bolus)</a:t>
            </a:r>
          </a:p>
          <a:p>
            <a:pPr lvl="2">
              <a:buFont typeface="Wingdings" pitchFamily="2" charset="2"/>
              <a:buChar char="§"/>
            </a:pPr>
            <a:r>
              <a:rPr lang="en-US" altLang="en-US" sz="1600" b="1" dirty="0" smtClean="0">
                <a:latin typeface="Arial" pitchFamily="34" charset="0"/>
                <a:cs typeface="Arial" pitchFamily="34" charset="0"/>
              </a:rPr>
              <a:t>Basal plus 2 (bolus)</a:t>
            </a:r>
          </a:p>
          <a:p>
            <a:pPr>
              <a:buFont typeface="Wingdings" pitchFamily="2" charset="2"/>
              <a:buChar char="§"/>
            </a:pPr>
            <a:r>
              <a:rPr lang="en-US" altLang="en-US" sz="2000" b="1" dirty="0" smtClean="0">
                <a:latin typeface="Arial" pitchFamily="34" charset="0"/>
                <a:cs typeface="Arial" pitchFamily="34" charset="0"/>
              </a:rPr>
              <a:t>Intensified insulin therapy</a:t>
            </a:r>
          </a:p>
          <a:p>
            <a:pPr lvl="2">
              <a:buFont typeface="Wingdings" pitchFamily="2" charset="2"/>
              <a:buChar char="§"/>
            </a:pPr>
            <a:r>
              <a:rPr lang="en-US" altLang="en-US" sz="1600" b="1" dirty="0" smtClean="0">
                <a:latin typeface="Arial" pitchFamily="34" charset="0"/>
                <a:cs typeface="Arial" pitchFamily="34" charset="0"/>
              </a:rPr>
              <a:t>Conventional intensified insulin therapy (</a:t>
            </a:r>
            <a:r>
              <a:rPr lang="en-US" altLang="en-US" sz="1600" b="1" dirty="0" err="1" smtClean="0">
                <a:latin typeface="Arial" pitchFamily="34" charset="0"/>
                <a:cs typeface="Arial" pitchFamily="34" charset="0"/>
              </a:rPr>
              <a:t>cIIT</a:t>
            </a:r>
            <a:r>
              <a:rPr lang="en-US" altLang="en-US" sz="1600" b="1" dirty="0" smtClean="0">
                <a:latin typeface="Arial" pitchFamily="34" charset="0"/>
                <a:cs typeface="Arial" pitchFamily="34" charset="0"/>
              </a:rPr>
              <a:t>-with the help of PEN)</a:t>
            </a:r>
          </a:p>
          <a:p>
            <a:pPr lvl="2">
              <a:buFont typeface="Wingdings" pitchFamily="2" charset="2"/>
              <a:buChar char="§"/>
            </a:pPr>
            <a:r>
              <a:rPr lang="en-US" altLang="en-US" sz="1600" b="1" dirty="0" smtClean="0">
                <a:latin typeface="Arial" pitchFamily="34" charset="0"/>
                <a:cs typeface="Arial" pitchFamily="34" charset="0"/>
              </a:rPr>
              <a:t>Continuous subcutaneous insulin infusion (CSII- insulin pump)</a:t>
            </a:r>
          </a:p>
          <a:p>
            <a:pPr eaLnBrk="1" hangingPunct="1">
              <a:buNone/>
            </a:pPr>
            <a:r>
              <a:rPr lang="en-US" altLang="en-US" sz="2000" b="1" dirty="0" smtClean="0">
                <a:latin typeface="Arial" pitchFamily="34" charset="0"/>
                <a:cs typeface="Arial" pitchFamily="34" charset="0"/>
              </a:rPr>
              <a:t>Type of </a:t>
            </a:r>
            <a:r>
              <a:rPr lang="en-US" altLang="en-US" sz="2000" b="1" dirty="0" err="1" smtClean="0">
                <a:latin typeface="Arial" pitchFamily="34" charset="0"/>
                <a:cs typeface="Arial" pitchFamily="34" charset="0"/>
              </a:rPr>
              <a:t>insulins</a:t>
            </a:r>
            <a:endParaRPr lang="en-US" altLang="en-US" sz="2000" b="1" dirty="0" smtClean="0">
              <a:latin typeface="Arial" pitchFamily="34" charset="0"/>
              <a:cs typeface="Arial" pitchFamily="34" charset="0"/>
            </a:endParaRPr>
          </a:p>
          <a:p>
            <a:pPr lvl="1" eaLnBrk="1" hangingPunct="1">
              <a:buFont typeface="Wingdings" pitchFamily="2" charset="2"/>
              <a:buChar char="§"/>
            </a:pPr>
            <a:r>
              <a:rPr lang="en-US" altLang="en-US" sz="2000" b="1" dirty="0" smtClean="0">
                <a:latin typeface="Arial" pitchFamily="34" charset="0"/>
                <a:cs typeface="Arial" pitchFamily="34" charset="0"/>
              </a:rPr>
              <a:t>NPH insulin (type of insulin to start with)</a:t>
            </a:r>
          </a:p>
          <a:p>
            <a:pPr lvl="1" eaLnBrk="1" hangingPunct="1">
              <a:buFont typeface="Wingdings" pitchFamily="2" charset="2"/>
              <a:buChar char="§"/>
            </a:pPr>
            <a:r>
              <a:rPr lang="en-US" altLang="en-US" sz="2000" b="1" dirty="0" smtClean="0">
                <a:latin typeface="Arial" pitchFamily="34" charset="0"/>
                <a:cs typeface="Arial" pitchFamily="34" charset="0"/>
              </a:rPr>
              <a:t>Insulin analogues: </a:t>
            </a:r>
            <a:r>
              <a:rPr lang="en-US" altLang="en-US" sz="2000" b="1" dirty="0" err="1" smtClean="0">
                <a:latin typeface="Arial" pitchFamily="34" charset="0"/>
                <a:cs typeface="Arial" pitchFamily="34" charset="0"/>
              </a:rPr>
              <a:t>detemir</a:t>
            </a:r>
            <a:r>
              <a:rPr lang="en-US" altLang="en-US" sz="2000" b="1" dirty="0" smtClean="0">
                <a:latin typeface="Arial" pitchFamily="34" charset="0"/>
                <a:cs typeface="Arial" pitchFamily="34" charset="0"/>
              </a:rPr>
              <a:t>, </a:t>
            </a:r>
            <a:r>
              <a:rPr lang="en-US" altLang="en-US" sz="2000" b="1" dirty="0" err="1" smtClean="0">
                <a:latin typeface="Arial" pitchFamily="34" charset="0"/>
                <a:cs typeface="Arial" pitchFamily="34" charset="0"/>
              </a:rPr>
              <a:t>glargin</a:t>
            </a:r>
            <a:r>
              <a:rPr lang="en-US" altLang="en-US" sz="2000" b="1" dirty="0" smtClean="0">
                <a:latin typeface="Arial" pitchFamily="34" charset="0"/>
                <a:cs typeface="Arial" pitchFamily="34" charset="0"/>
              </a:rPr>
              <a:t>, </a:t>
            </a:r>
            <a:r>
              <a:rPr lang="en-US" altLang="en-US" sz="2000" b="1" dirty="0" err="1" smtClean="0">
                <a:latin typeface="Arial" pitchFamily="34" charset="0"/>
                <a:cs typeface="Arial" pitchFamily="34" charset="0"/>
              </a:rPr>
              <a:t>degludec</a:t>
            </a:r>
            <a:endParaRPr lang="en-US" altLang="en-US" sz="2000" b="1" dirty="0" smtClean="0">
              <a:latin typeface="Arial" pitchFamily="34" charset="0"/>
              <a:cs typeface="Arial" pitchFamily="34" charset="0"/>
            </a:endParaRPr>
          </a:p>
          <a:p>
            <a:pPr lvl="1" eaLnBrk="1" hangingPunct="1">
              <a:buFont typeface="Wingdings" pitchFamily="2" charset="2"/>
              <a:buChar char="§"/>
            </a:pPr>
            <a:r>
              <a:rPr lang="en-US" altLang="en-US" sz="2000" b="1" dirty="0" smtClean="0">
                <a:latin typeface="Arial" pitchFamily="34" charset="0"/>
                <a:cs typeface="Arial" pitchFamily="34" charset="0"/>
              </a:rPr>
              <a:t>Premix HM </a:t>
            </a:r>
            <a:r>
              <a:rPr lang="en-US" altLang="en-US" sz="2000" b="1" dirty="0" err="1" smtClean="0">
                <a:latin typeface="Arial" pitchFamily="34" charset="0"/>
                <a:cs typeface="Arial" pitchFamily="34" charset="0"/>
              </a:rPr>
              <a:t>insulins</a:t>
            </a:r>
            <a:r>
              <a:rPr lang="en-US" altLang="en-US" sz="2000" b="1" dirty="0" smtClean="0">
                <a:latin typeface="Arial" pitchFamily="34" charset="0"/>
                <a:cs typeface="Arial" pitchFamily="34" charset="0"/>
              </a:rPr>
              <a:t> and biphasic insulin analogues</a:t>
            </a:r>
            <a:endParaRPr lang="en-US" altLang="en-US" sz="2200" dirty="0" smtClean="0"/>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idx="4294967295"/>
          </p:nvPr>
        </p:nvSpPr>
        <p:spPr>
          <a:xfrm>
            <a:off x="0" y="274638"/>
            <a:ext cx="9144000" cy="792162"/>
          </a:xfrm>
        </p:spPr>
        <p:txBody>
          <a:bodyPr/>
          <a:lstStyle/>
          <a:p>
            <a:pPr eaLnBrk="1" hangingPunct="1"/>
            <a:r>
              <a:rPr lang="en-US" altLang="en-US" sz="2800" b="1" smtClean="0">
                <a:latin typeface="Arial" pitchFamily="34" charset="0"/>
                <a:cs typeface="Arial" pitchFamily="34" charset="0"/>
              </a:rPr>
              <a:t>One dose of insulin</a:t>
            </a:r>
          </a:p>
        </p:txBody>
      </p:sp>
      <p:sp>
        <p:nvSpPr>
          <p:cNvPr id="65539" name="Rectangle 3"/>
          <p:cNvSpPr>
            <a:spLocks noGrp="1" noChangeArrowheads="1"/>
          </p:cNvSpPr>
          <p:nvPr>
            <p:ph type="body" idx="4294967295"/>
          </p:nvPr>
        </p:nvSpPr>
        <p:spPr>
          <a:xfrm>
            <a:off x="304800" y="1600200"/>
            <a:ext cx="8839200" cy="4525963"/>
          </a:xfrm>
        </p:spPr>
        <p:txBody>
          <a:bodyPr/>
          <a:lstStyle/>
          <a:p>
            <a:pPr eaLnBrk="1" hangingPunct="1">
              <a:buFont typeface="Arial" pitchFamily="34" charset="0"/>
              <a:buNone/>
            </a:pPr>
            <a:r>
              <a:rPr lang="en-US" altLang="en-US" sz="2400" b="1" smtClean="0">
                <a:latin typeface="Arial" pitchFamily="34" charset="0"/>
                <a:cs typeface="Arial" pitchFamily="34" charset="0"/>
              </a:rPr>
              <a:t>  </a:t>
            </a:r>
            <a:r>
              <a:rPr lang="en-US" altLang="en-US" sz="2000" b="1" smtClean="0">
                <a:latin typeface="Arial" pitchFamily="34" charset="0"/>
                <a:cs typeface="Arial" pitchFamily="34" charset="0"/>
              </a:rPr>
              <a:t>A single dose of insulin is possible only in the model of combined antidiabetic therapy (OAD and insulin)</a:t>
            </a:r>
          </a:p>
          <a:p>
            <a:pPr algn="ctr" eaLnBrk="1" hangingPunct="1">
              <a:buFont typeface="Arial" pitchFamily="34" charset="0"/>
              <a:buNone/>
            </a:pPr>
            <a:endParaRPr lang="en-US" altLang="en-US" b="1" smtClean="0">
              <a:solidFill>
                <a:srgbClr val="FF0000"/>
              </a:solidFill>
              <a:latin typeface="Arial" pitchFamily="34" charset="0"/>
              <a:cs typeface="Arial" pitchFamily="34" charset="0"/>
            </a:endParaRPr>
          </a:p>
          <a:p>
            <a:pPr algn="ctr" eaLnBrk="1" hangingPunct="1">
              <a:buFont typeface="Arial" pitchFamily="34" charset="0"/>
              <a:buNone/>
            </a:pPr>
            <a:r>
              <a:rPr lang="en-US" altLang="en-US" sz="2800" b="1" smtClean="0">
                <a:latin typeface="Arial" pitchFamily="34" charset="0"/>
                <a:cs typeface="Arial" pitchFamily="34" charset="0"/>
              </a:rPr>
              <a:t>Two doses of </a:t>
            </a:r>
            <a:r>
              <a:rPr lang="en-US" altLang="en-US" sz="2800" b="1" i="1" smtClean="0">
                <a:latin typeface="Arial" pitchFamily="34" charset="0"/>
                <a:cs typeface="Arial" pitchFamily="34" charset="0"/>
              </a:rPr>
              <a:t>NPH </a:t>
            </a:r>
            <a:r>
              <a:rPr lang="en-US" altLang="en-US" sz="2800" b="1" smtClean="0">
                <a:latin typeface="Arial" pitchFamily="34" charset="0"/>
                <a:cs typeface="Arial" pitchFamily="34" charset="0"/>
              </a:rPr>
              <a:t>insulin</a:t>
            </a:r>
          </a:p>
          <a:p>
            <a:pPr algn="ctr" eaLnBrk="1" hangingPunct="1">
              <a:buFont typeface="Arial" pitchFamily="34" charset="0"/>
              <a:buNone/>
            </a:pPr>
            <a:endParaRPr lang="en-US" altLang="en-US" b="1" smtClean="0">
              <a:solidFill>
                <a:srgbClr val="FF0000"/>
              </a:solidFill>
              <a:latin typeface="Arial" pitchFamily="34" charset="0"/>
              <a:cs typeface="Arial" pitchFamily="34" charset="0"/>
            </a:endParaRPr>
          </a:p>
          <a:p>
            <a:pPr eaLnBrk="1" hangingPunct="1">
              <a:buFont typeface="Arial" pitchFamily="34" charset="0"/>
              <a:buNone/>
            </a:pPr>
            <a:r>
              <a:rPr lang="en-US" altLang="en-US" sz="2400" b="1" smtClean="0">
                <a:latin typeface="Arial" pitchFamily="34" charset="0"/>
                <a:cs typeface="Arial" pitchFamily="34" charset="0"/>
              </a:rPr>
              <a:t> </a:t>
            </a:r>
            <a:r>
              <a:rPr lang="en-US" altLang="en-US" sz="2000" b="1" smtClean="0">
                <a:latin typeface="Arial" pitchFamily="34" charset="0"/>
                <a:cs typeface="Arial" pitchFamily="34" charset="0"/>
              </a:rPr>
              <a:t>Dosage schedule:</a:t>
            </a:r>
          </a:p>
          <a:p>
            <a:pPr lvl="1" eaLnBrk="1" hangingPunct="1">
              <a:buFont typeface="Wingdings" pitchFamily="2" charset="2"/>
              <a:buChar char="Ø"/>
            </a:pPr>
            <a:r>
              <a:rPr lang="en-US" altLang="en-US" sz="2000" b="1" smtClean="0">
                <a:latin typeface="Arial" pitchFamily="34" charset="0"/>
                <a:cs typeface="Arial" pitchFamily="34" charset="0"/>
              </a:rPr>
              <a:t>2/3 of the total dose before breakfast</a:t>
            </a:r>
          </a:p>
          <a:p>
            <a:pPr lvl="1" eaLnBrk="1" hangingPunct="1">
              <a:buFont typeface="Wingdings" pitchFamily="2" charset="2"/>
              <a:buChar char="Ø"/>
            </a:pPr>
            <a:r>
              <a:rPr lang="en-US" altLang="en-US" sz="2000" b="1" smtClean="0">
                <a:latin typeface="Arial" pitchFamily="34" charset="0"/>
                <a:cs typeface="Arial" pitchFamily="34" charset="0"/>
              </a:rPr>
              <a:t>1/3 of the total dose before dinner</a:t>
            </a:r>
          </a:p>
          <a:p>
            <a:pPr eaLnBrk="1" hangingPunct="1">
              <a:buFont typeface="Arial" pitchFamily="34" charset="0"/>
              <a:buNone/>
            </a:pPr>
            <a:endParaRPr lang="en-US" altLang="en-US" sz="2000" smtClean="0"/>
          </a:p>
        </p:txBody>
      </p:sp>
    </p:spTree>
  </p:cSld>
  <p:clrMapOvr>
    <a:masterClrMapping/>
  </p:clrMapOvr>
  <p:transition spd="med">
    <p:zoom/>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idx="4294967295"/>
          </p:nvPr>
        </p:nvSpPr>
        <p:spPr>
          <a:xfrm>
            <a:off x="0" y="0"/>
            <a:ext cx="9144000" cy="838200"/>
          </a:xfrm>
        </p:spPr>
        <p:txBody>
          <a:bodyPr/>
          <a:lstStyle/>
          <a:p>
            <a:pPr eaLnBrk="1" hangingPunct="1"/>
            <a:r>
              <a:rPr lang="en-US" altLang="en-US" sz="2800" b="1" smtClean="0">
                <a:solidFill>
                  <a:srgbClr val="FF0000"/>
                </a:solidFill>
                <a:latin typeface="Arial" pitchFamily="34" charset="0"/>
                <a:cs typeface="Arial" pitchFamily="34" charset="0"/>
              </a:rPr>
              <a:t>     </a:t>
            </a:r>
            <a:r>
              <a:rPr lang="en-US" altLang="en-US" sz="2600" b="1" smtClean="0">
                <a:solidFill>
                  <a:srgbClr val="7030A0"/>
                </a:solidFill>
                <a:latin typeface="Arial" pitchFamily="34" charset="0"/>
                <a:cs typeface="Arial" pitchFamily="34" charset="0"/>
              </a:rPr>
              <a:t>Conventional and intensified insulin therapy</a:t>
            </a:r>
          </a:p>
        </p:txBody>
      </p:sp>
      <p:sp>
        <p:nvSpPr>
          <p:cNvPr id="67587" name="Rectangle 3"/>
          <p:cNvSpPr>
            <a:spLocks noGrp="1" noChangeArrowheads="1"/>
          </p:cNvSpPr>
          <p:nvPr>
            <p:ph type="body" idx="4294967295"/>
          </p:nvPr>
        </p:nvSpPr>
        <p:spPr>
          <a:xfrm>
            <a:off x="0" y="1066800"/>
            <a:ext cx="9144000" cy="5638800"/>
          </a:xfrm>
        </p:spPr>
        <p:txBody>
          <a:bodyPr/>
          <a:lstStyle/>
          <a:p>
            <a:pPr eaLnBrk="1" hangingPunct="1">
              <a:lnSpc>
                <a:spcPct val="90000"/>
              </a:lnSpc>
              <a:buFont typeface="Wingdings" pitchFamily="2" charset="2"/>
              <a:buChar char="§"/>
            </a:pPr>
            <a:r>
              <a:rPr lang="en-US" altLang="en-US" sz="2000" b="1" dirty="0" smtClean="0">
                <a:latin typeface="Arial" pitchFamily="34" charset="0"/>
                <a:cs typeface="Arial" pitchFamily="34" charset="0"/>
              </a:rPr>
              <a:t>Therapy with "conventional" </a:t>
            </a:r>
            <a:r>
              <a:rPr lang="en-US" altLang="en-US" sz="2000" b="1" dirty="0" err="1" smtClean="0">
                <a:latin typeface="Arial" pitchFamily="34" charset="0"/>
                <a:cs typeface="Arial" pitchFamily="34" charset="0"/>
              </a:rPr>
              <a:t>insulins</a:t>
            </a:r>
            <a:r>
              <a:rPr lang="en-US" altLang="en-US" sz="2000" b="1" dirty="0" smtClean="0">
                <a:latin typeface="Arial" pitchFamily="34" charset="0"/>
                <a:cs typeface="Arial" pitchFamily="34" charset="0"/>
              </a:rPr>
              <a:t> is accompanied by both hyperglycemia and hypoglycemia during certain periods (day/night).</a:t>
            </a:r>
          </a:p>
          <a:p>
            <a:pPr eaLnBrk="1" hangingPunct="1">
              <a:lnSpc>
                <a:spcPct val="90000"/>
              </a:lnSpc>
              <a:buFont typeface="Wingdings" pitchFamily="2" charset="2"/>
              <a:buChar char="§"/>
            </a:pPr>
            <a:r>
              <a:rPr lang="en-US" altLang="en-US" sz="2000" b="1" dirty="0" smtClean="0">
                <a:latin typeface="Arial" pitchFamily="34" charset="0"/>
                <a:cs typeface="Arial" pitchFamily="34" charset="0"/>
              </a:rPr>
              <a:t>Large fluctuations in </a:t>
            </a:r>
            <a:r>
              <a:rPr lang="en-US" altLang="en-US" sz="2000" b="1" dirty="0" err="1" smtClean="0">
                <a:latin typeface="Arial" pitchFamily="34" charset="0"/>
                <a:cs typeface="Arial" pitchFamily="34" charset="0"/>
              </a:rPr>
              <a:t>glycemia</a:t>
            </a:r>
            <a:r>
              <a:rPr lang="en-US" altLang="en-US" sz="2000" b="1" dirty="0" smtClean="0">
                <a:latin typeface="Arial" pitchFamily="34" charset="0"/>
                <a:cs typeface="Arial" pitchFamily="34" charset="0"/>
              </a:rPr>
              <a:t> during the day are accompanied by an increased risk of developing chronic complications of diabetes</a:t>
            </a:r>
          </a:p>
          <a:p>
            <a:pPr eaLnBrk="1" hangingPunct="1">
              <a:lnSpc>
                <a:spcPct val="80000"/>
              </a:lnSpc>
              <a:buFont typeface="Wingdings" pitchFamily="2" charset="2"/>
              <a:buChar char="§"/>
            </a:pPr>
            <a:endParaRPr lang="en-US" altLang="en-US" sz="2000" b="1" dirty="0" smtClean="0">
              <a:latin typeface="Arial" pitchFamily="34" charset="0"/>
              <a:cs typeface="Arial" pitchFamily="34" charset="0"/>
            </a:endParaRPr>
          </a:p>
          <a:p>
            <a:pPr eaLnBrk="1" hangingPunct="1">
              <a:lnSpc>
                <a:spcPct val="80000"/>
              </a:lnSpc>
              <a:buFont typeface="Wingdings" pitchFamily="2" charset="2"/>
              <a:buChar char="§"/>
            </a:pPr>
            <a:r>
              <a:rPr lang="en-US" altLang="en-US" sz="2000" b="1" dirty="0" smtClean="0">
                <a:latin typeface="Arial" pitchFamily="34" charset="0"/>
                <a:cs typeface="Arial" pitchFamily="34" charset="0"/>
              </a:rPr>
              <a:t>short- acting insulin (boluses) is administered before main meals , and NPH insulin (basal) before bedtime.</a:t>
            </a:r>
          </a:p>
          <a:p>
            <a:pPr eaLnBrk="1" hangingPunct="1">
              <a:lnSpc>
                <a:spcPct val="80000"/>
              </a:lnSpc>
              <a:buFont typeface="Wingdings" pitchFamily="2" charset="2"/>
              <a:buChar char="§"/>
            </a:pPr>
            <a:r>
              <a:rPr lang="en-US" altLang="en-US" sz="2000" b="1" dirty="0" smtClean="0">
                <a:latin typeface="Arial" pitchFamily="34" charset="0"/>
                <a:cs typeface="Arial" pitchFamily="34" charset="0"/>
              </a:rPr>
              <a:t>The total daily dose is individual (on average 0.5-1.0 U/kg)</a:t>
            </a:r>
          </a:p>
          <a:p>
            <a:pPr eaLnBrk="1" hangingPunct="1">
              <a:lnSpc>
                <a:spcPct val="80000"/>
              </a:lnSpc>
              <a:buFont typeface="Wingdings" pitchFamily="2" charset="2"/>
              <a:buChar char="§"/>
            </a:pPr>
            <a:r>
              <a:rPr lang="en-US" altLang="en-US" sz="2000" b="1" dirty="0" smtClean="0">
                <a:latin typeface="Arial" pitchFamily="34" charset="0"/>
                <a:cs typeface="Arial" pitchFamily="34" charset="0"/>
              </a:rPr>
              <a:t>Boluses make up 50-60%, and basal 40-50% of the total daily dose</a:t>
            </a:r>
          </a:p>
          <a:p>
            <a:pPr eaLnBrk="1" hangingPunct="1">
              <a:lnSpc>
                <a:spcPct val="80000"/>
              </a:lnSpc>
              <a:buFont typeface="Arial" pitchFamily="34" charset="0"/>
              <a:buNone/>
            </a:pPr>
            <a:r>
              <a:rPr lang="en-US" altLang="en-US" sz="2000" b="1" dirty="0" smtClean="0">
                <a:latin typeface="Arial" pitchFamily="34" charset="0"/>
                <a:cs typeface="Arial" pitchFamily="34" charset="0"/>
              </a:rPr>
              <a:t>	</a:t>
            </a:r>
          </a:p>
          <a:p>
            <a:pPr algn="ctr" eaLnBrk="1" hangingPunct="1">
              <a:lnSpc>
                <a:spcPct val="80000"/>
              </a:lnSpc>
              <a:buFont typeface="Arial" pitchFamily="34" charset="0"/>
              <a:buNone/>
            </a:pPr>
            <a:r>
              <a:rPr lang="en-US" altLang="en-US" sz="2000" b="1" dirty="0" smtClean="0">
                <a:latin typeface="Arial" pitchFamily="34" charset="0"/>
                <a:cs typeface="Arial" pitchFamily="34" charset="0"/>
              </a:rPr>
              <a:t>	Continuous subcutaneous insulin infusion </a:t>
            </a:r>
            <a:br>
              <a:rPr lang="en-US" altLang="en-US" sz="2000" b="1" dirty="0" smtClean="0">
                <a:latin typeface="Arial" pitchFamily="34" charset="0"/>
                <a:cs typeface="Arial" pitchFamily="34" charset="0"/>
              </a:rPr>
            </a:br>
            <a:r>
              <a:rPr lang="en-US" altLang="en-US" sz="2000" b="1" dirty="0" smtClean="0">
                <a:latin typeface="Arial" pitchFamily="34" charset="0"/>
                <a:cs typeface="Arial" pitchFamily="34" charset="0"/>
              </a:rPr>
              <a:t>(external portable insulin pump)</a:t>
            </a:r>
          </a:p>
          <a:p>
            <a:pPr eaLnBrk="1" hangingPunct="1">
              <a:buFont typeface="Wingdings" pitchFamily="2" charset="2"/>
              <a:buChar char="§"/>
            </a:pPr>
            <a:r>
              <a:rPr lang="en-US" altLang="en-US" sz="2000" b="1" dirty="0" smtClean="0">
                <a:latin typeface="Arial" pitchFamily="34" charset="0"/>
                <a:cs typeface="Arial" pitchFamily="34" charset="0"/>
              </a:rPr>
              <a:t>A rapid and short-acting insulin analog is used</a:t>
            </a:r>
          </a:p>
          <a:p>
            <a:pPr eaLnBrk="1" hangingPunct="1">
              <a:buFont typeface="Wingdings" pitchFamily="2" charset="2"/>
              <a:buChar char="§"/>
            </a:pPr>
            <a:r>
              <a:rPr lang="en-US" altLang="en-US" sz="2000" b="1" dirty="0" smtClean="0">
                <a:latin typeface="Arial" pitchFamily="34" charset="0"/>
                <a:cs typeface="Arial" pitchFamily="34" charset="0"/>
              </a:rPr>
              <a:t>Before the main meals, it is administered in a bolus, while the insulin pump injects basal insulin according to a preset program. </a:t>
            </a:r>
          </a:p>
          <a:p>
            <a:pPr eaLnBrk="1" hangingPunct="1">
              <a:buFont typeface="Wingdings" pitchFamily="2" charset="2"/>
              <a:buChar char="§"/>
            </a:pPr>
            <a:r>
              <a:rPr lang="en-US" altLang="en-US" sz="2000" b="1" dirty="0" smtClean="0">
                <a:latin typeface="Arial" pitchFamily="34" charset="0"/>
                <a:cs typeface="Arial" pitchFamily="34" charset="0"/>
              </a:rPr>
              <a:t>The ratio of total basal dose to bolus is similar</a:t>
            </a:r>
            <a:r>
              <a:rPr lang="en-US" altLang="en-US" sz="2000" b="1" i="1" dirty="0" smtClean="0">
                <a:latin typeface="Arial" pitchFamily="34" charset="0"/>
                <a:cs typeface="Arial" pitchFamily="34" charset="0"/>
              </a:rPr>
              <a:t> CIT</a:t>
            </a:r>
          </a:p>
          <a:p>
            <a:pPr eaLnBrk="1" hangingPunct="1">
              <a:lnSpc>
                <a:spcPct val="80000"/>
              </a:lnSpc>
            </a:pPr>
            <a:endParaRPr lang="en-US" altLang="en-US" sz="2000" dirty="0" smtClean="0">
              <a:latin typeface="Arial" pitchFamily="34" charset="0"/>
              <a:cs typeface="Arial" pitchFamily="34" charset="0"/>
            </a:endParaRPr>
          </a:p>
        </p:txBody>
      </p:sp>
    </p:spTree>
  </p:cSld>
  <p:clrMapOvr>
    <a:masterClrMapping/>
  </p:clrMapOvr>
  <p:transition spd="med">
    <p:zoom/>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10" name="Picture 2" descr="C:\Users\Violeta\Desktop\slike za prez\inserting-reservoir-in-insulin-pump-bk1m21.jpg"/>
          <p:cNvPicPr>
            <a:picLocks noChangeAspect="1" noChangeArrowheads="1"/>
          </p:cNvPicPr>
          <p:nvPr/>
        </p:nvPicPr>
        <p:blipFill>
          <a:blip r:embed="rId2"/>
          <a:srcRect/>
          <a:stretch>
            <a:fillRect/>
          </a:stretch>
        </p:blipFill>
        <p:spPr bwMode="auto">
          <a:xfrm>
            <a:off x="3009900" y="0"/>
            <a:ext cx="6164263" cy="4648200"/>
          </a:xfrm>
          <a:prstGeom prst="rect">
            <a:avLst/>
          </a:prstGeom>
          <a:noFill/>
          <a:ln w="9525">
            <a:noFill/>
            <a:miter lim="800000"/>
            <a:headEnd/>
            <a:tailEnd/>
          </a:ln>
        </p:spPr>
      </p:pic>
      <p:pic>
        <p:nvPicPr>
          <p:cNvPr id="68611" name="Picture 11" descr="Insulin pump attached to its user with an infusion set.">
            <a:hlinkClick r:id="rId3" tooltip="Insulin pump attached to its user with an infusion set."/>
          </p:cNvPr>
          <p:cNvPicPr>
            <a:picLocks noChangeAspect="1" noChangeArrowheads="1"/>
          </p:cNvPicPr>
          <p:nvPr/>
        </p:nvPicPr>
        <p:blipFill>
          <a:blip r:embed="rId4"/>
          <a:srcRect l="5000" t="4311" r="2499" b="2586"/>
          <a:stretch>
            <a:fillRect/>
          </a:stretch>
        </p:blipFill>
        <p:spPr bwMode="auto">
          <a:xfrm>
            <a:off x="0" y="3748088"/>
            <a:ext cx="2971800" cy="2890837"/>
          </a:xfrm>
          <a:prstGeom prst="rect">
            <a:avLst/>
          </a:prstGeom>
          <a:noFill/>
          <a:ln w="9525">
            <a:solidFill>
              <a:schemeClr val="bg1"/>
            </a:solidFill>
            <a:miter lim="800000"/>
            <a:headEnd/>
            <a:tailEnd/>
          </a:ln>
        </p:spPr>
      </p:pic>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idx="4294967295"/>
          </p:nvPr>
        </p:nvSpPr>
        <p:spPr>
          <a:xfrm>
            <a:off x="0" y="0"/>
            <a:ext cx="9144000" cy="1066800"/>
          </a:xfrm>
        </p:spPr>
        <p:txBody>
          <a:bodyPr lIns="90488" tIns="44450" rIns="90488" bIns="44450"/>
          <a:lstStyle/>
          <a:p>
            <a:pPr eaLnBrk="1" hangingPunct="1"/>
            <a:r>
              <a:rPr lang="en-US" altLang="en-US" sz="2800" b="1" smtClean="0">
                <a:solidFill>
                  <a:srgbClr val="7030A0"/>
                </a:solidFill>
                <a:latin typeface="Arial" pitchFamily="34" charset="0"/>
                <a:cs typeface="Arial" pitchFamily="34" charset="0"/>
              </a:rPr>
              <a:t>Pharmacokinetics of insulin: </a:t>
            </a:r>
            <a:r>
              <a:rPr lang="sl-SI" altLang="en-US" sz="2800" b="1" smtClean="0">
                <a:solidFill>
                  <a:srgbClr val="7030A0"/>
                </a:solidFill>
                <a:latin typeface="Arial" pitchFamily="34" charset="0"/>
                <a:cs typeface="Arial" pitchFamily="34" charset="0"/>
              </a:rPr>
              <a:t/>
            </a:r>
            <a:br>
              <a:rPr lang="sl-SI" altLang="en-US" sz="2800" b="1" smtClean="0">
                <a:solidFill>
                  <a:srgbClr val="7030A0"/>
                </a:solidFill>
                <a:latin typeface="Arial" pitchFamily="34" charset="0"/>
                <a:cs typeface="Arial" pitchFamily="34" charset="0"/>
              </a:rPr>
            </a:br>
            <a:r>
              <a:rPr lang="en-US" altLang="en-US" sz="2800" b="1" smtClean="0">
                <a:solidFill>
                  <a:srgbClr val="7030A0"/>
                </a:solidFill>
                <a:latin typeface="Arial" pitchFamily="34" charset="0"/>
                <a:cs typeface="Arial" pitchFamily="34" charset="0"/>
              </a:rPr>
              <a:t>shortcomings of human insulins</a:t>
            </a:r>
          </a:p>
        </p:txBody>
      </p:sp>
      <p:sp>
        <p:nvSpPr>
          <p:cNvPr id="70659" name="Rectangle 3"/>
          <p:cNvSpPr>
            <a:spLocks noGrp="1" noChangeArrowheads="1"/>
          </p:cNvSpPr>
          <p:nvPr>
            <p:ph type="body" idx="4294967295"/>
          </p:nvPr>
        </p:nvSpPr>
        <p:spPr>
          <a:xfrm>
            <a:off x="533400" y="1295400"/>
            <a:ext cx="8153400" cy="4648200"/>
          </a:xfrm>
        </p:spPr>
        <p:txBody>
          <a:bodyPr lIns="90488" tIns="44450" rIns="90488" bIns="44450"/>
          <a:lstStyle/>
          <a:p>
            <a:pPr eaLnBrk="1" hangingPunct="1">
              <a:buFont typeface="Arial" pitchFamily="34" charset="0"/>
              <a:buNone/>
            </a:pPr>
            <a:r>
              <a:rPr lang="en-US" altLang="en-US" sz="2400" b="1" smtClean="0">
                <a:solidFill>
                  <a:schemeClr val="tx2"/>
                </a:solidFill>
                <a:latin typeface="Arial" pitchFamily="34" charset="0"/>
                <a:cs typeface="Arial" pitchFamily="34" charset="0"/>
              </a:rPr>
              <a:t> </a:t>
            </a:r>
          </a:p>
          <a:p>
            <a:pPr eaLnBrk="1" hangingPunct="1">
              <a:buFont typeface="Arial" pitchFamily="34" charset="0"/>
              <a:buNone/>
            </a:pPr>
            <a:r>
              <a:rPr lang="en-US" altLang="en-US" sz="2000" b="1" smtClean="0">
                <a:solidFill>
                  <a:schemeClr val="tx2"/>
                </a:solidFill>
                <a:latin typeface="Arial" pitchFamily="34" charset="0"/>
                <a:cs typeface="Arial" pitchFamily="34" charset="0"/>
              </a:rPr>
              <a:t>Short-acting human insulins:</a:t>
            </a:r>
          </a:p>
          <a:p>
            <a:pPr lvl="1" eaLnBrk="1" hangingPunct="1">
              <a:buFont typeface="Wingdings" pitchFamily="2" charset="2"/>
              <a:buChar char="§"/>
            </a:pPr>
            <a:r>
              <a:rPr lang="en-US" altLang="en-US" sz="2000" b="1" smtClean="0">
                <a:latin typeface="Arial" pitchFamily="34" charset="0"/>
                <a:cs typeface="Arial" pitchFamily="34" charset="0"/>
              </a:rPr>
              <a:t> a fast enough rise in concentration is not achieved to adequately control postprandial glycemia</a:t>
            </a:r>
          </a:p>
          <a:p>
            <a:pPr lvl="1" eaLnBrk="1" hangingPunct="1">
              <a:buFont typeface="Wingdings" pitchFamily="2" charset="2"/>
              <a:buChar char="§"/>
            </a:pPr>
            <a:r>
              <a:rPr lang="en-US" altLang="en-US" sz="2000" b="1" smtClean="0">
                <a:latin typeface="Arial" pitchFamily="34" charset="0"/>
                <a:cs typeface="Arial" pitchFamily="34" charset="0"/>
              </a:rPr>
              <a:t> often there is a slightly longer effect than expected which can cause late postprandial hypoglycemia</a:t>
            </a:r>
          </a:p>
          <a:p>
            <a:pPr eaLnBrk="1" hangingPunct="1">
              <a:buFont typeface="Wingdings" pitchFamily="2" charset="2"/>
              <a:buChar char="§"/>
            </a:pPr>
            <a:endParaRPr lang="sl-SI" altLang="en-US" sz="2000" b="1" smtClean="0">
              <a:solidFill>
                <a:schemeClr val="tx2"/>
              </a:solidFill>
              <a:latin typeface="Arial" pitchFamily="34" charset="0"/>
              <a:cs typeface="Arial" pitchFamily="34" charset="0"/>
            </a:endParaRPr>
          </a:p>
          <a:p>
            <a:pPr eaLnBrk="1" hangingPunct="1">
              <a:buFont typeface="Arial" pitchFamily="34" charset="0"/>
              <a:buNone/>
            </a:pPr>
            <a:r>
              <a:rPr lang="en-US" altLang="en-US" sz="2000" b="1" smtClean="0">
                <a:solidFill>
                  <a:schemeClr val="tx2"/>
                </a:solidFill>
                <a:latin typeface="Arial" pitchFamily="34" charset="0"/>
                <a:cs typeface="Arial" pitchFamily="34" charset="0"/>
              </a:rPr>
              <a:t> Intermediate-acting human insulins:</a:t>
            </a:r>
          </a:p>
          <a:p>
            <a:pPr lvl="1" eaLnBrk="1" hangingPunct="1">
              <a:buFont typeface="Wingdings" pitchFamily="2" charset="2"/>
              <a:buChar char="§"/>
            </a:pPr>
            <a:r>
              <a:rPr lang="en-US" altLang="en-US" sz="2000" b="1" smtClean="0">
                <a:latin typeface="Arial" pitchFamily="34" charset="0"/>
                <a:cs typeface="Arial" pitchFamily="34" charset="0"/>
              </a:rPr>
              <a:t> significant increase in concentration during the day to higher values of insulinemia than necessary</a:t>
            </a:r>
          </a:p>
          <a:p>
            <a:pPr lvl="1" eaLnBrk="1" hangingPunct="1">
              <a:buFont typeface="Wingdings" pitchFamily="2" charset="2"/>
              <a:buChar char="§"/>
            </a:pPr>
            <a:r>
              <a:rPr lang="en-US" altLang="en-US" sz="2000" b="1" smtClean="0">
                <a:latin typeface="Arial" pitchFamily="34" charset="0"/>
                <a:cs typeface="Arial" pitchFamily="34" charset="0"/>
              </a:rPr>
              <a:t> decreasing insulinemia to lower values than required</a:t>
            </a:r>
          </a:p>
        </p:txBody>
      </p:sp>
    </p:spTree>
  </p:cSld>
  <p:clrMapOvr>
    <a:masterClrMapping/>
  </p:clrMapOvr>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idx="4294967295"/>
          </p:nvPr>
        </p:nvSpPr>
        <p:spPr>
          <a:xfrm>
            <a:off x="0" y="0"/>
            <a:ext cx="9144000" cy="990600"/>
          </a:xfrm>
        </p:spPr>
        <p:txBody>
          <a:bodyPr/>
          <a:lstStyle/>
          <a:p>
            <a:pPr eaLnBrk="1" hangingPunct="1"/>
            <a:r>
              <a:rPr lang="en-US" altLang="en-US" sz="3200" b="1" smtClean="0">
                <a:solidFill>
                  <a:srgbClr val="7030A0"/>
                </a:solidFill>
                <a:latin typeface="Arial" pitchFamily="34" charset="0"/>
                <a:cs typeface="Arial" pitchFamily="34" charset="0"/>
              </a:rPr>
              <a:t>INSULIN ANALOGUES</a:t>
            </a:r>
          </a:p>
        </p:txBody>
      </p:sp>
      <p:sp>
        <p:nvSpPr>
          <p:cNvPr id="71683" name="Rectangle 3"/>
          <p:cNvSpPr>
            <a:spLocks noGrp="1" noChangeArrowheads="1"/>
          </p:cNvSpPr>
          <p:nvPr>
            <p:ph type="body" idx="4294967295"/>
          </p:nvPr>
        </p:nvSpPr>
        <p:spPr>
          <a:xfrm>
            <a:off x="381000" y="1524000"/>
            <a:ext cx="8229600" cy="4525963"/>
          </a:xfrm>
        </p:spPr>
        <p:txBody>
          <a:bodyPr/>
          <a:lstStyle/>
          <a:p>
            <a:pPr eaLnBrk="1" hangingPunct="1"/>
            <a:endParaRPr lang="sr-Latn-CS" altLang="en-US" sz="2400" dirty="0" smtClean="0">
              <a:latin typeface="Arial" pitchFamily="34" charset="0"/>
              <a:cs typeface="Arial" pitchFamily="34" charset="0"/>
            </a:endParaRPr>
          </a:p>
          <a:p>
            <a:pPr eaLnBrk="1" hangingPunct="1">
              <a:buFont typeface="Wingdings" pitchFamily="2" charset="2"/>
              <a:buChar char="Ø"/>
            </a:pPr>
            <a:r>
              <a:rPr lang="en-US" altLang="en-US" sz="2000" b="1" dirty="0" smtClean="0">
                <a:latin typeface="Arial" pitchFamily="34" charset="0"/>
                <a:cs typeface="Arial" pitchFamily="34" charset="0"/>
              </a:rPr>
              <a:t>The DNA recombination technology enabled modifications in the primary structure of insulin, which led to changes in some of the chemical and biological properties of insulin.</a:t>
            </a:r>
          </a:p>
          <a:p>
            <a:pPr eaLnBrk="1" hangingPunct="1">
              <a:buFont typeface="Arial" pitchFamily="34" charset="0"/>
              <a:buNone/>
            </a:pPr>
            <a:r>
              <a:rPr lang="en-US" altLang="en-US" sz="2000" b="1" dirty="0" smtClean="0">
                <a:latin typeface="Arial" pitchFamily="34" charset="0"/>
                <a:cs typeface="Arial" pitchFamily="34" charset="0"/>
              </a:rPr>
              <a:t>      </a:t>
            </a:r>
          </a:p>
          <a:p>
            <a:pPr eaLnBrk="1" hangingPunct="1">
              <a:buFont typeface="Wingdings" pitchFamily="2" charset="2"/>
              <a:buChar char="Ø"/>
            </a:pPr>
            <a:r>
              <a:rPr lang="en-US" altLang="en-US" sz="2000" b="1" dirty="0" err="1" smtClean="0">
                <a:latin typeface="Arial" pitchFamily="34" charset="0"/>
                <a:cs typeface="Arial" pitchFamily="34" charset="0"/>
              </a:rPr>
              <a:t>Insulins</a:t>
            </a:r>
            <a:r>
              <a:rPr lang="en-US" altLang="en-US" sz="2000" b="1" dirty="0" smtClean="0">
                <a:latin typeface="Arial" pitchFamily="34" charset="0"/>
                <a:cs typeface="Arial" pitchFamily="34" charset="0"/>
              </a:rPr>
              <a:t> that have been "redesigned" in this way have been named insulin ANALOGS</a:t>
            </a: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idx="4294967295"/>
          </p:nvPr>
        </p:nvSpPr>
        <p:spPr>
          <a:xfrm>
            <a:off x="0" y="0"/>
            <a:ext cx="9144000" cy="1143000"/>
          </a:xfrm>
        </p:spPr>
        <p:txBody>
          <a:bodyPr/>
          <a:lstStyle/>
          <a:p>
            <a:pPr eaLnBrk="1" hangingPunct="1"/>
            <a:r>
              <a:rPr lang="en-US" altLang="en-US" sz="3200" b="1" smtClean="0">
                <a:solidFill>
                  <a:srgbClr val="7030A0"/>
                </a:solidFill>
                <a:latin typeface="Arial" pitchFamily="34" charset="0"/>
                <a:cs typeface="Arial" pitchFamily="34" charset="0"/>
              </a:rPr>
              <a:t>Therapeutic models for DM 1</a:t>
            </a:r>
          </a:p>
        </p:txBody>
      </p:sp>
      <p:sp>
        <p:nvSpPr>
          <p:cNvPr id="72707" name="Rectangle 3"/>
          <p:cNvSpPr>
            <a:spLocks noGrp="1" noChangeArrowheads="1"/>
          </p:cNvSpPr>
          <p:nvPr>
            <p:ph type="body" idx="4294967295"/>
          </p:nvPr>
        </p:nvSpPr>
        <p:spPr>
          <a:xfrm>
            <a:off x="0" y="1219200"/>
            <a:ext cx="9144000" cy="4495800"/>
          </a:xfrm>
        </p:spPr>
        <p:txBody>
          <a:bodyPr/>
          <a:lstStyle/>
          <a:p>
            <a:pPr lvl="2" eaLnBrk="1" hangingPunct="1">
              <a:lnSpc>
                <a:spcPct val="90000"/>
              </a:lnSpc>
              <a:buFont typeface="Arial" pitchFamily="34" charset="0"/>
              <a:buNone/>
            </a:pPr>
            <a:endParaRPr lang="en-US" altLang="en-US" sz="2000" b="1" dirty="0" smtClean="0">
              <a:latin typeface="Arial" pitchFamily="34" charset="0"/>
              <a:cs typeface="Arial" pitchFamily="34" charset="0"/>
            </a:endParaRPr>
          </a:p>
          <a:p>
            <a:pPr lvl="2" eaLnBrk="1" hangingPunct="1">
              <a:lnSpc>
                <a:spcPct val="90000"/>
              </a:lnSpc>
              <a:buFont typeface="Arial" pitchFamily="34" charset="0"/>
              <a:buNone/>
            </a:pPr>
            <a:r>
              <a:rPr lang="en-US" altLang="en-US" sz="2000" b="1" dirty="0" smtClean="0">
                <a:latin typeface="Arial" pitchFamily="34" charset="0"/>
                <a:cs typeface="Arial" pitchFamily="34" charset="0"/>
              </a:rPr>
              <a:t>USE OF HUMAN INSULIN OR INSULIN ANALOGUE </a:t>
            </a:r>
          </a:p>
          <a:p>
            <a:pPr lvl="2" eaLnBrk="1" hangingPunct="1">
              <a:lnSpc>
                <a:spcPct val="90000"/>
              </a:lnSpc>
              <a:buFont typeface="Arial" pitchFamily="34" charset="0"/>
              <a:buNone/>
            </a:pPr>
            <a:r>
              <a:rPr lang="en-US" altLang="en-US" sz="2000" b="1" dirty="0" smtClean="0">
                <a:latin typeface="Arial" pitchFamily="34" charset="0"/>
                <a:cs typeface="Arial" pitchFamily="34" charset="0"/>
              </a:rPr>
              <a:t>concentration of 100 </a:t>
            </a:r>
            <a:r>
              <a:rPr lang="en-US" altLang="en-US" sz="2000" b="1" dirty="0" err="1" smtClean="0">
                <a:latin typeface="Arial" pitchFamily="34" charset="0"/>
                <a:cs typeface="Arial" pitchFamily="34" charset="0"/>
              </a:rPr>
              <a:t>iu</a:t>
            </a:r>
            <a:r>
              <a:rPr lang="en-US" altLang="en-US" sz="2000" b="1" dirty="0" smtClean="0">
                <a:latin typeface="Arial" pitchFamily="34" charset="0"/>
                <a:cs typeface="Arial" pitchFamily="34" charset="0"/>
              </a:rPr>
              <a:t>/ml (PEN accessory)</a:t>
            </a:r>
          </a:p>
          <a:p>
            <a:pPr lvl="2" eaLnBrk="1" hangingPunct="1">
              <a:lnSpc>
                <a:spcPct val="90000"/>
              </a:lnSpc>
              <a:buFont typeface="Arial" pitchFamily="34" charset="0"/>
              <a:buNone/>
            </a:pPr>
            <a:endParaRPr lang="en-US" altLang="en-US" sz="2000" b="1" dirty="0" smtClean="0">
              <a:latin typeface="Arial" pitchFamily="34" charset="0"/>
              <a:cs typeface="Arial" pitchFamily="34" charset="0"/>
            </a:endParaRPr>
          </a:p>
          <a:p>
            <a:pPr lvl="2" eaLnBrk="1" hangingPunct="1">
              <a:lnSpc>
                <a:spcPct val="90000"/>
              </a:lnSpc>
              <a:buFont typeface="Arial" pitchFamily="34" charset="0"/>
              <a:buNone/>
            </a:pPr>
            <a:r>
              <a:rPr lang="en-US" altLang="en-US" sz="2000" b="1" dirty="0" smtClean="0">
                <a:latin typeface="Arial" pitchFamily="34" charset="0"/>
                <a:cs typeface="Arial" pitchFamily="34" charset="0"/>
              </a:rPr>
              <a:t>MODELS OF INSULIN THERAPY:</a:t>
            </a:r>
          </a:p>
          <a:p>
            <a:pPr lvl="2" eaLnBrk="1" hangingPunct="1">
              <a:lnSpc>
                <a:spcPct val="90000"/>
              </a:lnSpc>
              <a:buFont typeface="Arial" pitchFamily="34" charset="0"/>
              <a:buNone/>
            </a:pPr>
            <a:endParaRPr lang="en-US" altLang="en-US" sz="2000" b="1" dirty="0" smtClean="0">
              <a:latin typeface="Arial" pitchFamily="34" charset="0"/>
              <a:cs typeface="Arial" pitchFamily="34" charset="0"/>
            </a:endParaRPr>
          </a:p>
          <a:p>
            <a:pPr lvl="2" eaLnBrk="1" hangingPunct="1">
              <a:lnSpc>
                <a:spcPct val="90000"/>
              </a:lnSpc>
              <a:buFont typeface="Wingdings" pitchFamily="2" charset="2"/>
              <a:buChar char="Ø"/>
            </a:pPr>
            <a:r>
              <a:rPr lang="en-US" altLang="en-US" sz="2000" b="1" dirty="0" smtClean="0">
                <a:latin typeface="Arial" pitchFamily="34" charset="0"/>
                <a:cs typeface="Arial" pitchFamily="34" charset="0"/>
              </a:rPr>
              <a:t>	Intensive insulin therapy (</a:t>
            </a:r>
            <a:r>
              <a:rPr lang="en-US" altLang="en-US" sz="2000" b="1" i="1" dirty="0" err="1" smtClean="0">
                <a:latin typeface="Arial" pitchFamily="34" charset="0"/>
                <a:cs typeface="Arial" pitchFamily="34" charset="0"/>
              </a:rPr>
              <a:t>cIIT</a:t>
            </a:r>
            <a:r>
              <a:rPr lang="en-US" altLang="en-US" sz="2000" b="1" dirty="0" smtClean="0">
                <a:latin typeface="Arial" pitchFamily="34" charset="0"/>
                <a:cs typeface="Arial" pitchFamily="34" charset="0"/>
              </a:rPr>
              <a:t>), usually with four daily doses of insulin or</a:t>
            </a:r>
          </a:p>
          <a:p>
            <a:pPr lvl="2" eaLnBrk="1" hangingPunct="1">
              <a:lnSpc>
                <a:spcPct val="90000"/>
              </a:lnSpc>
              <a:buFont typeface="Wingdings" pitchFamily="2" charset="2"/>
              <a:buChar char="Ø"/>
            </a:pPr>
            <a:endParaRPr lang="en-US" altLang="en-US" sz="2000" b="1" dirty="0" smtClean="0">
              <a:latin typeface="Arial" pitchFamily="34" charset="0"/>
              <a:cs typeface="Arial" pitchFamily="34" charset="0"/>
            </a:endParaRPr>
          </a:p>
          <a:p>
            <a:pPr lvl="2" eaLnBrk="1" hangingPunct="1">
              <a:lnSpc>
                <a:spcPct val="90000"/>
              </a:lnSpc>
              <a:buFont typeface="Wingdings" pitchFamily="2" charset="2"/>
              <a:buChar char="Ø"/>
            </a:pPr>
            <a:r>
              <a:rPr lang="en-US" altLang="en-US" sz="2000" b="1" dirty="0" smtClean="0">
                <a:latin typeface="Arial" pitchFamily="34" charset="0"/>
                <a:cs typeface="Arial" pitchFamily="34" charset="0"/>
              </a:rPr>
              <a:t>	Continuous subcutaneous insulin infusion (</a:t>
            </a:r>
            <a:r>
              <a:rPr lang="en-US" altLang="en-US" sz="2000" b="1" i="1" dirty="0" smtClean="0">
                <a:latin typeface="Arial" pitchFamily="34" charset="0"/>
                <a:cs typeface="Arial" pitchFamily="34" charset="0"/>
              </a:rPr>
              <a:t>CSII</a:t>
            </a:r>
            <a:r>
              <a:rPr lang="en-US" altLang="en-US" sz="2000" b="1" dirty="0" smtClean="0">
                <a:latin typeface="Arial" pitchFamily="34" charset="0"/>
                <a:cs typeface="Arial" pitchFamily="34" charset="0"/>
              </a:rPr>
              <a:t>) </a:t>
            </a:r>
          </a:p>
          <a:p>
            <a:pPr lvl="2" eaLnBrk="1" hangingPunct="1">
              <a:lnSpc>
                <a:spcPct val="90000"/>
              </a:lnSpc>
              <a:buNone/>
            </a:pPr>
            <a:r>
              <a:rPr lang="en-US" altLang="en-US" sz="2000" b="1" dirty="0" smtClean="0">
                <a:latin typeface="Arial" pitchFamily="34" charset="0"/>
                <a:cs typeface="Arial" pitchFamily="34" charset="0"/>
              </a:rPr>
              <a:t>with the help of an external portable insulin pump </a:t>
            </a:r>
          </a:p>
          <a:p>
            <a:pPr eaLnBrk="1" hangingPunct="1">
              <a:lnSpc>
                <a:spcPct val="90000"/>
              </a:lnSpc>
            </a:pPr>
            <a:endParaRPr lang="en-US" altLang="en-US" sz="2000" dirty="0" smtClean="0"/>
          </a:p>
          <a:p>
            <a:pPr eaLnBrk="1" hangingPunct="1">
              <a:lnSpc>
                <a:spcPct val="90000"/>
              </a:lnSpc>
            </a:pPr>
            <a:endParaRPr lang="en-US" altLang="en-US" sz="2000" dirty="0" smtClean="0"/>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itle 1"/>
          <p:cNvSpPr>
            <a:spLocks noGrp="1"/>
          </p:cNvSpPr>
          <p:nvPr>
            <p:ph type="title"/>
          </p:nvPr>
        </p:nvSpPr>
        <p:spPr>
          <a:xfrm>
            <a:off x="457200" y="0"/>
            <a:ext cx="8229600" cy="914400"/>
          </a:xfrm>
        </p:spPr>
        <p:txBody>
          <a:bodyPr/>
          <a:lstStyle/>
          <a:p>
            <a:r>
              <a:rPr lang="en-US" altLang="en-US" sz="3200" b="1" smtClean="0">
                <a:solidFill>
                  <a:srgbClr val="7030A0"/>
                </a:solidFill>
                <a:latin typeface="Arial" pitchFamily="34" charset="0"/>
                <a:cs typeface="Arial" pitchFamily="34" charset="0"/>
              </a:rPr>
              <a:t>INSULINS</a:t>
            </a:r>
          </a:p>
        </p:txBody>
      </p:sp>
      <p:sp>
        <p:nvSpPr>
          <p:cNvPr id="3" name="Content Placeholder 2"/>
          <p:cNvSpPr>
            <a:spLocks noGrp="1"/>
          </p:cNvSpPr>
          <p:nvPr>
            <p:ph idx="1"/>
          </p:nvPr>
        </p:nvSpPr>
        <p:spPr>
          <a:xfrm>
            <a:off x="0" y="914400"/>
            <a:ext cx="9144000" cy="5624513"/>
          </a:xfrm>
          <a:solidFill>
            <a:schemeClr val="accent6">
              <a:lumMod val="20000"/>
              <a:lumOff val="80000"/>
            </a:schemeClr>
          </a:solidFill>
        </p:spPr>
        <p:txBody>
          <a:bodyPr rtlCol="0">
            <a:normAutofit/>
          </a:bodyPr>
          <a:lstStyle/>
          <a:p>
            <a:pPr fontAlgn="auto">
              <a:spcAft>
                <a:spcPts val="0"/>
              </a:spcAft>
              <a:defRPr/>
            </a:pPr>
            <a:r>
              <a:rPr lang="en" sz="2000" b="1" dirty="0" smtClean="0">
                <a:latin typeface="Arial" pitchFamily="34" charset="0"/>
                <a:cs typeface="Arial" pitchFamily="34" charset="0"/>
              </a:rPr>
              <a:t>HUMANS</a:t>
            </a:r>
          </a:p>
          <a:p>
            <a:pPr fontAlgn="auto">
              <a:spcAft>
                <a:spcPts val="0"/>
              </a:spcAft>
              <a:defRPr/>
            </a:pPr>
            <a:r>
              <a:rPr lang="en" sz="2000" b="1" dirty="0" smtClean="0">
                <a:solidFill>
                  <a:srgbClr val="FF0000"/>
                </a:solidFill>
                <a:latin typeface="Arial" pitchFamily="34" charset="0"/>
                <a:cs typeface="Arial" pitchFamily="34" charset="0"/>
              </a:rPr>
              <a:t>ANALOGUES</a:t>
            </a:r>
          </a:p>
          <a:p>
            <a:pPr fontAlgn="auto">
              <a:spcAft>
                <a:spcPts val="0"/>
              </a:spcAft>
              <a:buFont typeface="Arial" pitchFamily="34" charset="0"/>
              <a:buNone/>
              <a:defRPr/>
            </a:pPr>
            <a:endParaRPr lang="sr-Cyrl-RS" sz="2000" b="1" dirty="0" smtClean="0">
              <a:latin typeface="Arial" pitchFamily="34" charset="0"/>
              <a:cs typeface="Arial" pitchFamily="34" charset="0"/>
            </a:endParaRPr>
          </a:p>
          <a:p>
            <a:pPr marL="457200" indent="-457200" fontAlgn="auto">
              <a:spcAft>
                <a:spcPts val="0"/>
              </a:spcAft>
              <a:buFont typeface="Wingdings" pitchFamily="2" charset="2"/>
              <a:buAutoNum type="arabicPeriod"/>
              <a:defRPr/>
            </a:pPr>
            <a:r>
              <a:rPr lang="en" sz="2000" b="1" u="sng" dirty="0" smtClean="0">
                <a:latin typeface="Arial" pitchFamily="34" charset="0"/>
                <a:cs typeface="Arial" pitchFamily="34" charset="0"/>
              </a:rPr>
              <a:t>SHORT ACTING:</a:t>
            </a:r>
            <a:endParaRPr lang="sr-Latn-RS" sz="2000" b="1" u="sng" dirty="0" smtClean="0">
              <a:latin typeface="Arial" pitchFamily="34" charset="0"/>
              <a:cs typeface="Arial" pitchFamily="34" charset="0"/>
            </a:endParaRPr>
          </a:p>
          <a:p>
            <a:pPr marL="457200" indent="-457200" fontAlgn="auto">
              <a:spcAft>
                <a:spcPts val="0"/>
              </a:spcAft>
              <a:buFont typeface="Wingdings" pitchFamily="2" charset="2"/>
              <a:buNone/>
              <a:defRPr/>
            </a:pPr>
            <a:r>
              <a:rPr lang="en" sz="2000" b="1" i="1" dirty="0" smtClean="0">
                <a:latin typeface="Arial" pitchFamily="34" charset="0"/>
                <a:cs typeface="Arial" pitchFamily="34" charset="0"/>
              </a:rPr>
              <a:t>Actrapid HM NovoPen4 Penfill-Insuman R-Humulin R </a:t>
            </a:r>
            <a:r>
              <a:rPr lang="en" sz="2000" b="1" dirty="0" smtClean="0">
                <a:latin typeface="Arial" pitchFamily="34" charset="0"/>
                <a:cs typeface="Arial" pitchFamily="34" charset="0"/>
              </a:rPr>
              <a:t>(clear)</a:t>
            </a:r>
            <a:endParaRPr lang="sr-Latn-RS" sz="2000" b="1" dirty="0" smtClean="0">
              <a:latin typeface="Arial" pitchFamily="34" charset="0"/>
              <a:cs typeface="Arial" pitchFamily="34" charset="0"/>
            </a:endParaRPr>
          </a:p>
          <a:p>
            <a:pPr fontAlgn="auto">
              <a:spcAft>
                <a:spcPts val="0"/>
              </a:spcAft>
              <a:buFont typeface="Wingdings" pitchFamily="2" charset="2"/>
              <a:buNone/>
              <a:defRPr/>
            </a:pPr>
            <a:r>
              <a:rPr lang="en" sz="2000" b="1" i="1" dirty="0" smtClean="0">
                <a:solidFill>
                  <a:srgbClr val="FF0000"/>
                </a:solidFill>
                <a:latin typeface="Arial" pitchFamily="34" charset="0"/>
                <a:cs typeface="Arial" pitchFamily="34" charset="0"/>
              </a:rPr>
              <a:t>NovoRapid Flex Pen-Apidra SoloStar</a:t>
            </a:r>
            <a:endParaRPr lang="sr-Cyrl-RS" sz="2000" b="1" i="1" dirty="0" smtClean="0">
              <a:solidFill>
                <a:srgbClr val="FF0000"/>
              </a:solidFill>
              <a:latin typeface="Arial" pitchFamily="34" charset="0"/>
              <a:cs typeface="Arial" pitchFamily="34" charset="0"/>
            </a:endParaRPr>
          </a:p>
          <a:p>
            <a:pPr fontAlgn="auto">
              <a:spcAft>
                <a:spcPts val="0"/>
              </a:spcAft>
              <a:buFont typeface="Wingdings" pitchFamily="2" charset="2"/>
              <a:buNone/>
              <a:defRPr/>
            </a:pPr>
            <a:r>
              <a:rPr lang="en" sz="2000" b="1" dirty="0" smtClean="0">
                <a:latin typeface="Arial" pitchFamily="34" charset="0"/>
                <a:cs typeface="Arial" pitchFamily="34" charset="0"/>
              </a:rPr>
              <a:t>2. LONG-ACTING:</a:t>
            </a:r>
            <a:endParaRPr lang="sr-Latn-RS" sz="2000" b="1" dirty="0" smtClean="0">
              <a:latin typeface="Arial" pitchFamily="34" charset="0"/>
              <a:cs typeface="Arial" pitchFamily="34" charset="0"/>
            </a:endParaRPr>
          </a:p>
          <a:p>
            <a:pPr fontAlgn="auto">
              <a:spcAft>
                <a:spcPts val="0"/>
              </a:spcAft>
              <a:buFont typeface="Wingdings" pitchFamily="2" charset="2"/>
              <a:buNone/>
              <a:defRPr/>
            </a:pPr>
            <a:r>
              <a:rPr lang="en" sz="2000" b="1" i="1" dirty="0" smtClean="0">
                <a:latin typeface="Arial" pitchFamily="34" charset="0"/>
                <a:cs typeface="Arial" pitchFamily="34" charset="0"/>
              </a:rPr>
              <a:t>Insulatard HM NovoPen4 Penfill-Insuman basal-Humulin NPH </a:t>
            </a:r>
            <a:r>
              <a:rPr lang="en" sz="2000" b="1" dirty="0" smtClean="0">
                <a:latin typeface="Arial" pitchFamily="34" charset="0"/>
                <a:cs typeface="Arial" pitchFamily="34" charset="0"/>
              </a:rPr>
              <a:t>(cloudy)</a:t>
            </a:r>
            <a:endParaRPr lang="sr-Latn-RS" sz="2000" b="1" dirty="0" smtClean="0">
              <a:latin typeface="Arial" pitchFamily="34" charset="0"/>
              <a:cs typeface="Arial" pitchFamily="34" charset="0"/>
            </a:endParaRPr>
          </a:p>
          <a:p>
            <a:pPr fontAlgn="auto">
              <a:spcAft>
                <a:spcPts val="0"/>
              </a:spcAft>
              <a:buFont typeface="Wingdings" pitchFamily="2" charset="2"/>
              <a:buNone/>
              <a:defRPr/>
            </a:pPr>
            <a:r>
              <a:rPr lang="en" sz="2000" b="1" i="1" dirty="0" smtClean="0">
                <a:solidFill>
                  <a:srgbClr val="FF0000"/>
                </a:solidFill>
                <a:latin typeface="Arial" pitchFamily="34" charset="0"/>
                <a:cs typeface="Arial" pitchFamily="34" charset="0"/>
              </a:rPr>
              <a:t>Levemir FlexPen-Lantus SoloStar</a:t>
            </a:r>
            <a:endParaRPr lang="sr-Cyrl-RS" sz="2000" b="1" i="1" dirty="0" smtClean="0">
              <a:solidFill>
                <a:srgbClr val="FF0000"/>
              </a:solidFill>
              <a:latin typeface="Arial" pitchFamily="34" charset="0"/>
              <a:cs typeface="Arial" pitchFamily="34" charset="0"/>
            </a:endParaRPr>
          </a:p>
          <a:p>
            <a:pPr fontAlgn="auto">
              <a:spcAft>
                <a:spcPts val="0"/>
              </a:spcAft>
              <a:buFont typeface="Wingdings" pitchFamily="2" charset="2"/>
              <a:buNone/>
              <a:defRPr/>
            </a:pPr>
            <a:r>
              <a:rPr lang="en" sz="2000" b="1" dirty="0" smtClean="0">
                <a:latin typeface="Arial" pitchFamily="34" charset="0"/>
                <a:cs typeface="Arial" pitchFamily="34" charset="0"/>
              </a:rPr>
              <a:t>3. </a:t>
            </a:r>
            <a:r>
              <a:rPr lang="en" sz="2000" b="1" u="sng" dirty="0" smtClean="0">
                <a:latin typeface="Arial" pitchFamily="34" charset="0"/>
                <a:cs typeface="Arial" pitchFamily="34" charset="0"/>
              </a:rPr>
              <a:t>FIXED MIXTURES:</a:t>
            </a:r>
            <a:endParaRPr lang="sr-Latn-RS" sz="2000" b="1" u="sng" dirty="0" smtClean="0">
              <a:latin typeface="Arial" pitchFamily="34" charset="0"/>
              <a:cs typeface="Arial" pitchFamily="34" charset="0"/>
            </a:endParaRPr>
          </a:p>
          <a:p>
            <a:pPr fontAlgn="auto">
              <a:spcAft>
                <a:spcPts val="0"/>
              </a:spcAft>
              <a:buFont typeface="Wingdings" pitchFamily="2" charset="2"/>
              <a:buNone/>
              <a:defRPr/>
            </a:pPr>
            <a:r>
              <a:rPr lang="en" sz="2000" b="1" i="1" dirty="0" smtClean="0">
                <a:latin typeface="Arial" pitchFamily="34" charset="0"/>
                <a:cs typeface="Arial" pitchFamily="34" charset="0"/>
              </a:rPr>
              <a:t>Mixtard 30 NovoPen4 Penfill (cloudy)</a:t>
            </a:r>
            <a:endParaRPr lang="sr-Latn-RS" sz="2000" b="1" i="1" dirty="0" smtClean="0">
              <a:latin typeface="Arial" pitchFamily="34" charset="0"/>
              <a:cs typeface="Arial" pitchFamily="34" charset="0"/>
            </a:endParaRPr>
          </a:p>
          <a:p>
            <a:pPr fontAlgn="auto">
              <a:spcAft>
                <a:spcPts val="0"/>
              </a:spcAft>
              <a:buFont typeface="Wingdings" pitchFamily="2" charset="2"/>
              <a:buNone/>
              <a:defRPr/>
            </a:pPr>
            <a:r>
              <a:rPr lang="en" sz="2000" b="1" i="1" dirty="0" smtClean="0">
                <a:solidFill>
                  <a:srgbClr val="FF0000"/>
                </a:solidFill>
                <a:latin typeface="Arial" pitchFamily="34" charset="0"/>
                <a:cs typeface="Arial" pitchFamily="34" charset="0"/>
              </a:rPr>
              <a:t>NovoMix 30 FlexPen-HumaLog 50</a:t>
            </a:r>
          </a:p>
          <a:p>
            <a:pPr fontAlgn="auto">
              <a:spcAft>
                <a:spcPts val="0"/>
              </a:spcAft>
              <a:buFont typeface="Wingdings" pitchFamily="2" charset="2"/>
              <a:buNone/>
              <a:defRPr/>
            </a:pPr>
            <a:r>
              <a:rPr lang="en" sz="2000" b="1" i="1" u="sng" dirty="0" smtClean="0">
                <a:solidFill>
                  <a:srgbClr val="00B050"/>
                </a:solidFill>
                <a:latin typeface="Arial" pitchFamily="34" charset="0"/>
                <a:cs typeface="Arial" pitchFamily="34" charset="0"/>
              </a:rPr>
              <a:t>4. Tresiba (Degludec)</a:t>
            </a:r>
            <a:endParaRPr lang="en-US" sz="2000" b="1" i="1" u="sng" dirty="0">
              <a:solidFill>
                <a:srgbClr val="00B050"/>
              </a:solidFill>
              <a:latin typeface="Arial" pitchFamily="34" charset="0"/>
              <a:cs typeface="Arial" pitchFamily="34" charset="0"/>
            </a:endParaRPr>
          </a:p>
        </p:txBody>
      </p:sp>
      <p:sp>
        <p:nvSpPr>
          <p:cNvPr id="4" name="Footer Placeholder 3"/>
          <p:cNvSpPr>
            <a:spLocks noGrp="1"/>
          </p:cNvSpPr>
          <p:nvPr>
            <p:ph type="ftr" sz="quarter" idx="11"/>
          </p:nvPr>
        </p:nvSpPr>
        <p:spPr/>
        <p:txBody>
          <a:bodyPr/>
          <a:lstStyle/>
          <a:p>
            <a:pPr>
              <a:defRPr/>
            </a:pPr>
            <a:endParaRPr lang="en-US" dirty="0"/>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idx="4294967295"/>
          </p:nvPr>
        </p:nvSpPr>
        <p:spPr>
          <a:xfrm>
            <a:off x="0" y="214313"/>
            <a:ext cx="9144000" cy="887412"/>
          </a:xfrm>
        </p:spPr>
        <p:txBody>
          <a:bodyPr/>
          <a:lstStyle/>
          <a:p>
            <a:r>
              <a:rPr lang="en-US" altLang="en-US" sz="3200" b="1" smtClean="0">
                <a:solidFill>
                  <a:srgbClr val="7030A0"/>
                </a:solidFill>
                <a:latin typeface="Arial" pitchFamily="34" charset="0"/>
                <a:cs typeface="Arial" pitchFamily="34" charset="0"/>
              </a:rPr>
              <a:t>INCRETIN EFFECT</a:t>
            </a:r>
          </a:p>
        </p:txBody>
      </p:sp>
      <p:sp>
        <p:nvSpPr>
          <p:cNvPr id="74755" name="Rectangle 3"/>
          <p:cNvSpPr>
            <a:spLocks noGrp="1" noChangeArrowheads="1"/>
          </p:cNvSpPr>
          <p:nvPr>
            <p:ph type="body" idx="4294967295"/>
          </p:nvPr>
        </p:nvSpPr>
        <p:spPr>
          <a:xfrm>
            <a:off x="304800" y="1524000"/>
            <a:ext cx="7848600" cy="3592513"/>
          </a:xfrm>
        </p:spPr>
        <p:txBody>
          <a:bodyPr/>
          <a:lstStyle/>
          <a:p>
            <a:pPr marL="0" indent="0" algn="ctr">
              <a:lnSpc>
                <a:spcPct val="150000"/>
              </a:lnSpc>
              <a:buFontTx/>
              <a:buNone/>
            </a:pPr>
            <a:r>
              <a:rPr lang="en-US" altLang="en-US" sz="2000" b="1" dirty="0" smtClean="0">
                <a:latin typeface="Arial" pitchFamily="34" charset="0"/>
                <a:cs typeface="Arial" pitchFamily="34" charset="0"/>
              </a:rPr>
              <a:t>Oral glucose leads to a significantly better insulin response than when given </a:t>
            </a:r>
            <a:r>
              <a:rPr lang="en-US" altLang="en-US" sz="2000" b="1" dirty="0" err="1" smtClean="0">
                <a:latin typeface="Arial" pitchFamily="34" charset="0"/>
                <a:cs typeface="Arial" pitchFamily="34" charset="0"/>
              </a:rPr>
              <a:t>i.v</a:t>
            </a:r>
            <a:r>
              <a:rPr lang="en-US" altLang="en-US" sz="2000" b="1" dirty="0" smtClean="0">
                <a:latin typeface="Arial" pitchFamily="34" charset="0"/>
                <a:cs typeface="Arial" pitchFamily="34" charset="0"/>
              </a:rPr>
              <a:t>. which indicates the presence of substances within the GIT that stimulate glucose-induced insulin release.</a:t>
            </a:r>
          </a:p>
        </p:txBody>
      </p:sp>
      <p:sp>
        <p:nvSpPr>
          <p:cNvPr id="553988" name="Text Box 4"/>
          <p:cNvSpPr txBox="1">
            <a:spLocks noChangeArrowheads="1"/>
          </p:cNvSpPr>
          <p:nvPr/>
        </p:nvSpPr>
        <p:spPr bwMode="auto">
          <a:xfrm>
            <a:off x="381000" y="6286500"/>
            <a:ext cx="3452813" cy="338138"/>
          </a:xfrm>
          <a:prstGeom prst="rect">
            <a:avLst/>
          </a:prstGeom>
          <a:noFill/>
          <a:ln w="9525" algn="ctr">
            <a:noFill/>
            <a:miter lim="800000"/>
            <a:headEnd/>
            <a:tailEnd/>
          </a:ln>
          <a:effectLst/>
        </p:spPr>
        <p:txBody>
          <a:bodyPr wrap="none">
            <a:spAutoFit/>
          </a:bodyPr>
          <a:lstStyle/>
          <a:p>
            <a:pPr algn="ctr" defTabSz="1096963" eaLnBrk="0" hangingPunct="0">
              <a:defRPr/>
            </a:pPr>
            <a:r>
              <a:rPr lang="en" sz="1600" i="1" dirty="0" err="1">
                <a:latin typeface="+mj-lt"/>
                <a:cs typeface="+mn-cs"/>
              </a:rPr>
              <a:t>Creutzfeldt </a:t>
            </a:r>
            <a:r>
              <a:rPr lang="en" sz="1600" i="1" dirty="0">
                <a:latin typeface="+mj-lt"/>
                <a:cs typeface="+mn-cs"/>
              </a:rPr>
              <a:t>. </a:t>
            </a:r>
            <a:r>
              <a:rPr lang="en" sz="1600" i="1" dirty="0" err="1">
                <a:latin typeface="+mj-lt"/>
                <a:cs typeface="+mn-cs"/>
              </a:rPr>
              <a:t>Diabetology </a:t>
            </a:r>
            <a:r>
              <a:rPr lang="en" sz="1600" i="1" dirty="0">
                <a:latin typeface="+mj-lt"/>
                <a:cs typeface="+mn-cs"/>
              </a:rPr>
              <a:t>. 1985;28:565 </a:t>
            </a:r>
            <a:r>
              <a:rPr lang="en" sz="1600" dirty="0">
                <a:latin typeface="+mj-lt"/>
                <a:cs typeface="+mn-cs"/>
              </a:rPr>
              <a:t>.</a:t>
            </a:r>
          </a:p>
        </p:txBody>
      </p:sp>
    </p:spTree>
  </p:cSld>
  <p:clrMapOvr>
    <a:masterClrMapping/>
  </p:clrMapOvr>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idx="4294967295"/>
          </p:nvPr>
        </p:nvSpPr>
        <p:spPr>
          <a:xfrm>
            <a:off x="0" y="0"/>
            <a:ext cx="9144000" cy="1066800"/>
          </a:xfrm>
        </p:spPr>
        <p:txBody>
          <a:bodyPr/>
          <a:lstStyle/>
          <a:p>
            <a:r>
              <a:rPr lang="en-US" altLang="en-US" sz="2800" b="1" smtClean="0">
                <a:solidFill>
                  <a:srgbClr val="7030A0"/>
                </a:solidFill>
                <a:latin typeface="Arial" pitchFamily="34" charset="0"/>
                <a:cs typeface="Arial" pitchFamily="34" charset="0"/>
              </a:rPr>
              <a:t>Pharmacological approach to the modulation of </a:t>
            </a:r>
            <a:r>
              <a:rPr lang="en-US" altLang="en-US" sz="2800" b="1" i="1" smtClean="0">
                <a:solidFill>
                  <a:srgbClr val="7030A0"/>
                </a:solidFill>
                <a:latin typeface="Arial" pitchFamily="34" charset="0"/>
                <a:cs typeface="Arial" pitchFamily="34" charset="0"/>
              </a:rPr>
              <a:t>GLP-1 </a:t>
            </a:r>
            <a:r>
              <a:rPr lang="en-US" altLang="en-US" sz="2800" b="1" smtClean="0">
                <a:solidFill>
                  <a:srgbClr val="7030A0"/>
                </a:solidFill>
                <a:latin typeface="Arial" pitchFamily="34" charset="0"/>
                <a:cs typeface="Arial" pitchFamily="34" charset="0"/>
              </a:rPr>
              <a:t>action in diabetes</a:t>
            </a:r>
          </a:p>
        </p:txBody>
      </p:sp>
      <p:sp>
        <p:nvSpPr>
          <p:cNvPr id="75779" name="Rectangle 3"/>
          <p:cNvSpPr>
            <a:spLocks noGrp="1" noChangeArrowheads="1"/>
          </p:cNvSpPr>
          <p:nvPr>
            <p:ph type="body" idx="4294967295"/>
          </p:nvPr>
        </p:nvSpPr>
        <p:spPr>
          <a:xfrm>
            <a:off x="228600" y="1524000"/>
            <a:ext cx="8686800" cy="4619625"/>
          </a:xfrm>
        </p:spPr>
        <p:txBody>
          <a:bodyPr/>
          <a:lstStyle/>
          <a:p>
            <a:pPr>
              <a:buClr>
                <a:schemeClr val="tx2"/>
              </a:buClr>
              <a:buFont typeface="Arial" pitchFamily="34" charset="0"/>
              <a:buNone/>
            </a:pPr>
            <a:r>
              <a:rPr lang="en-US" altLang="en-US" sz="2000" b="1" dirty="0" smtClean="0">
                <a:latin typeface="Arial" pitchFamily="34" charset="0"/>
                <a:cs typeface="Arial" pitchFamily="34" charset="0"/>
              </a:rPr>
              <a:t> Agonists </a:t>
            </a:r>
            <a:r>
              <a:rPr lang="en-US" altLang="en-US" sz="2000" b="1" i="1" dirty="0" smtClean="0">
                <a:latin typeface="Arial" pitchFamily="34" charset="0"/>
                <a:cs typeface="Arial" pitchFamily="34" charset="0"/>
              </a:rPr>
              <a:t>GLP-1 </a:t>
            </a:r>
            <a:r>
              <a:rPr lang="en-US" altLang="en-US" sz="2000" b="1" dirty="0" smtClean="0">
                <a:latin typeface="Arial" pitchFamily="34" charset="0"/>
                <a:cs typeface="Arial" pitchFamily="34" charset="0"/>
              </a:rPr>
              <a:t>receptors</a:t>
            </a:r>
          </a:p>
          <a:p>
            <a:pPr>
              <a:buClr>
                <a:schemeClr val="tx2"/>
              </a:buClr>
              <a:buFont typeface="Arial" pitchFamily="34" charset="0"/>
              <a:buNone/>
            </a:pPr>
            <a:endParaRPr lang="en-US" altLang="en-US" sz="2000" b="1" dirty="0" smtClean="0">
              <a:latin typeface="Arial" pitchFamily="34" charset="0"/>
              <a:cs typeface="Arial" pitchFamily="34" charset="0"/>
            </a:endParaRPr>
          </a:p>
          <a:p>
            <a:pPr lvl="1">
              <a:buClr>
                <a:schemeClr val="tx2"/>
              </a:buClr>
              <a:buFont typeface="Wingdings" pitchFamily="2" charset="2"/>
              <a:buChar char="Ø"/>
            </a:pPr>
            <a:r>
              <a:rPr lang="en-US" altLang="en-US" sz="2000" b="1" dirty="0" err="1" smtClean="0">
                <a:latin typeface="Arial" pitchFamily="34" charset="0"/>
                <a:cs typeface="Arial" pitchFamily="34" charset="0"/>
              </a:rPr>
              <a:t>Mimetics</a:t>
            </a:r>
            <a:endParaRPr lang="en-US" altLang="en-US" sz="2000" b="1" dirty="0" smtClean="0">
              <a:latin typeface="Arial" pitchFamily="34" charset="0"/>
              <a:cs typeface="Arial" pitchFamily="34" charset="0"/>
            </a:endParaRPr>
          </a:p>
          <a:p>
            <a:pPr lvl="1">
              <a:buClr>
                <a:schemeClr val="tx2"/>
              </a:buClr>
              <a:buFont typeface="Wingdings" pitchFamily="2" charset="2"/>
              <a:buChar char="Ø"/>
            </a:pPr>
            <a:r>
              <a:rPr lang="en-US" altLang="en-US" sz="2000" b="1" dirty="0" smtClean="0">
                <a:latin typeface="Arial" pitchFamily="34" charset="0"/>
                <a:cs typeface="Arial" pitchFamily="34" charset="0"/>
              </a:rPr>
              <a:t>They have the physiological characteristics and biological activity of the native </a:t>
            </a:r>
            <a:r>
              <a:rPr lang="en-US" altLang="en-US" sz="2000" b="1" i="1" dirty="0" smtClean="0">
                <a:latin typeface="Arial" pitchFamily="34" charset="0"/>
                <a:cs typeface="Arial" pitchFamily="34" charset="0"/>
              </a:rPr>
              <a:t>GLP-1, </a:t>
            </a:r>
            <a:r>
              <a:rPr lang="en-US" altLang="en-US" sz="2000" b="1" dirty="0" smtClean="0">
                <a:latin typeface="Arial" pitchFamily="34" charset="0"/>
                <a:cs typeface="Arial" pitchFamily="34" charset="0"/>
              </a:rPr>
              <a:t>but are resistant to degradation by </a:t>
            </a:r>
            <a:r>
              <a:rPr lang="en-US" altLang="en-US" sz="2000" b="1" i="1" dirty="0" smtClean="0">
                <a:latin typeface="Arial" pitchFamily="34" charset="0"/>
                <a:cs typeface="Arial" pitchFamily="34" charset="0"/>
              </a:rPr>
              <a:t>DPP-IV</a:t>
            </a:r>
            <a:endParaRPr lang="en-US" altLang="en-US" sz="2000" b="1" dirty="0" smtClean="0">
              <a:latin typeface="Arial" pitchFamily="34" charset="0"/>
              <a:cs typeface="Arial" pitchFamily="34" charset="0"/>
            </a:endParaRPr>
          </a:p>
          <a:p>
            <a:pPr lvl="1">
              <a:buClr>
                <a:schemeClr val="tx2"/>
              </a:buClr>
              <a:buFont typeface="Arial" pitchFamily="34" charset="0"/>
              <a:buNone/>
            </a:pPr>
            <a:r>
              <a:rPr lang="en-US" altLang="en-US" sz="2000" b="1" i="1" dirty="0" err="1" smtClean="0">
                <a:solidFill>
                  <a:srgbClr val="7030A0"/>
                </a:solidFill>
                <a:latin typeface="Arial" pitchFamily="34" charset="0"/>
                <a:cs typeface="Arial" pitchFamily="34" charset="0"/>
              </a:rPr>
              <a:t>Exenatide</a:t>
            </a:r>
            <a:r>
              <a:rPr lang="en-US" altLang="en-US" sz="2000" b="1" i="1" dirty="0" smtClean="0">
                <a:solidFill>
                  <a:srgbClr val="7030A0"/>
                </a:solidFill>
                <a:latin typeface="Arial" pitchFamily="34" charset="0"/>
                <a:cs typeface="Arial" pitchFamily="34" charset="0"/>
              </a:rPr>
              <a:t> (exendin-4) - </a:t>
            </a:r>
            <a:r>
              <a:rPr lang="en-US" altLang="en-US" sz="2000" b="1" i="1" dirty="0" err="1" smtClean="0">
                <a:solidFill>
                  <a:srgbClr val="7030A0"/>
                </a:solidFill>
                <a:latin typeface="Arial" pitchFamily="34" charset="0"/>
                <a:cs typeface="Arial" pitchFamily="34" charset="0"/>
              </a:rPr>
              <a:t>Bydureon</a:t>
            </a:r>
            <a:endParaRPr lang="en-US" altLang="en-US" sz="2000" b="1" i="1" dirty="0" smtClean="0">
              <a:solidFill>
                <a:srgbClr val="7030A0"/>
              </a:solidFill>
              <a:latin typeface="Arial" pitchFamily="34" charset="0"/>
              <a:cs typeface="Arial" pitchFamily="34" charset="0"/>
            </a:endParaRPr>
          </a:p>
          <a:p>
            <a:pPr lvl="1">
              <a:buClr>
                <a:schemeClr val="tx2"/>
              </a:buClr>
              <a:buFont typeface="Wingdings" pitchFamily="2" charset="2"/>
              <a:buChar char="Ø"/>
            </a:pPr>
            <a:r>
              <a:rPr lang="en-US" altLang="en-US" sz="2000" b="1" dirty="0" smtClean="0">
                <a:latin typeface="Arial" pitchFamily="34" charset="0"/>
                <a:cs typeface="Arial" pitchFamily="34" charset="0"/>
              </a:rPr>
              <a:t>Analogues: extended half-life by modulation of recombinant human </a:t>
            </a:r>
            <a:r>
              <a:rPr lang="en-US" altLang="en-US" sz="2000" b="1" i="1" dirty="0" smtClean="0">
                <a:latin typeface="Arial" pitchFamily="34" charset="0"/>
                <a:cs typeface="Arial" pitchFamily="34" charset="0"/>
              </a:rPr>
              <a:t>GLP-1</a:t>
            </a:r>
            <a:r>
              <a:rPr lang="en-US" altLang="en-US" sz="2000" b="1" dirty="0" smtClean="0">
                <a:latin typeface="Arial" pitchFamily="34" charset="0"/>
                <a:cs typeface="Arial" pitchFamily="34" charset="0"/>
              </a:rPr>
              <a:t> which is resistant to degradation by </a:t>
            </a:r>
            <a:r>
              <a:rPr lang="en-US" altLang="en-US" sz="2000" b="1" i="1" dirty="0" smtClean="0">
                <a:latin typeface="Arial" pitchFamily="34" charset="0"/>
                <a:cs typeface="Arial" pitchFamily="34" charset="0"/>
              </a:rPr>
              <a:t>DPP-IV</a:t>
            </a:r>
            <a:r>
              <a:rPr lang="en-US" altLang="en-US" sz="2000" b="1" dirty="0" smtClean="0">
                <a:latin typeface="Arial" pitchFamily="34" charset="0"/>
                <a:cs typeface="Arial" pitchFamily="34" charset="0"/>
              </a:rPr>
              <a:t> </a:t>
            </a:r>
          </a:p>
          <a:p>
            <a:pPr lvl="1">
              <a:buClr>
                <a:schemeClr val="tx2"/>
              </a:buClr>
              <a:buFont typeface="Wingdings" pitchFamily="2" charset="2"/>
              <a:buNone/>
            </a:pPr>
            <a:r>
              <a:rPr lang="en-US" altLang="en-US" sz="2000" b="1" i="1" dirty="0" err="1" smtClean="0">
                <a:solidFill>
                  <a:srgbClr val="7030A0"/>
                </a:solidFill>
                <a:latin typeface="Arial" pitchFamily="34" charset="0"/>
                <a:cs typeface="Arial" pitchFamily="34" charset="0"/>
              </a:rPr>
              <a:t>Liraglutide</a:t>
            </a:r>
            <a:r>
              <a:rPr lang="en-US" altLang="en-US" sz="2000" b="1" i="1" dirty="0" smtClean="0">
                <a:solidFill>
                  <a:srgbClr val="7030A0"/>
                </a:solidFill>
                <a:latin typeface="Arial" pitchFamily="34" charset="0"/>
                <a:cs typeface="Arial" pitchFamily="34" charset="0"/>
              </a:rPr>
              <a:t> – </a:t>
            </a:r>
            <a:r>
              <a:rPr lang="en-US" altLang="en-US" sz="2000" b="1" i="1" dirty="0" err="1" smtClean="0">
                <a:solidFill>
                  <a:srgbClr val="7030A0"/>
                </a:solidFill>
                <a:latin typeface="Arial" pitchFamily="34" charset="0"/>
                <a:cs typeface="Arial" pitchFamily="34" charset="0"/>
              </a:rPr>
              <a:t>Victosa</a:t>
            </a:r>
            <a:r>
              <a:rPr lang="en-US" altLang="en-US" sz="2000" b="1" i="1" dirty="0" smtClean="0">
                <a:solidFill>
                  <a:srgbClr val="7030A0"/>
                </a:solidFill>
                <a:latin typeface="Arial" pitchFamily="34" charset="0"/>
                <a:cs typeface="Arial" pitchFamily="34" charset="0"/>
              </a:rPr>
              <a:t> 0.6 - 1.2 - 1.8 - 3 mg sc.</a:t>
            </a:r>
          </a:p>
          <a:p>
            <a:pPr>
              <a:buClr>
                <a:schemeClr val="tx2"/>
              </a:buClr>
              <a:buFont typeface="Arial" pitchFamily="34" charset="0"/>
              <a:buNone/>
            </a:pPr>
            <a:r>
              <a:rPr lang="en-US" altLang="en-US" sz="2000" b="1" i="1" dirty="0" smtClean="0">
                <a:latin typeface="Arial" pitchFamily="34" charset="0"/>
                <a:cs typeface="Arial" pitchFamily="34" charset="0"/>
              </a:rPr>
              <a:t> </a:t>
            </a:r>
          </a:p>
          <a:p>
            <a:pPr>
              <a:buClr>
                <a:schemeClr val="tx2"/>
              </a:buClr>
              <a:buFont typeface="Arial" pitchFamily="34" charset="0"/>
              <a:buNone/>
            </a:pPr>
            <a:r>
              <a:rPr lang="en-US" altLang="en-US" sz="2000" b="1" i="1" dirty="0" smtClean="0">
                <a:latin typeface="Arial" pitchFamily="34" charset="0"/>
                <a:cs typeface="Arial" pitchFamily="34" charset="0"/>
              </a:rPr>
              <a:t>DPP-IV inhibitors: </a:t>
            </a:r>
            <a:r>
              <a:rPr lang="en-US" altLang="en-US" sz="2000" b="1" i="1" dirty="0" err="1" smtClean="0">
                <a:latin typeface="Arial" pitchFamily="34" charset="0"/>
                <a:cs typeface="Arial" pitchFamily="34" charset="0"/>
              </a:rPr>
              <a:t>Vildagliptin</a:t>
            </a:r>
            <a:r>
              <a:rPr lang="en-US" altLang="en-US" sz="2000" b="1" i="1" dirty="0" smtClean="0">
                <a:latin typeface="Arial" pitchFamily="34" charset="0"/>
                <a:cs typeface="Arial" pitchFamily="34" charset="0"/>
              </a:rPr>
              <a:t>, </a:t>
            </a:r>
            <a:r>
              <a:rPr lang="en-US" altLang="en-US" sz="2000" b="1" i="1" dirty="0" err="1" smtClean="0">
                <a:latin typeface="Arial" pitchFamily="34" charset="0"/>
                <a:cs typeface="Arial" pitchFamily="34" charset="0"/>
              </a:rPr>
              <a:t>Sitagliptin</a:t>
            </a:r>
            <a:r>
              <a:rPr lang="en-US" altLang="en-US" sz="2000" b="1" i="1" dirty="0" smtClean="0">
                <a:latin typeface="Arial" pitchFamily="34" charset="0"/>
                <a:cs typeface="Arial" pitchFamily="34" charset="0"/>
              </a:rPr>
              <a:t> (</a:t>
            </a:r>
            <a:r>
              <a:rPr lang="en-US" altLang="en-US" sz="2000" b="1" i="1" dirty="0" err="1" smtClean="0">
                <a:latin typeface="Arial" pitchFamily="34" charset="0"/>
                <a:cs typeface="Arial" pitchFamily="34" charset="0"/>
              </a:rPr>
              <a:t>Onglyza</a:t>
            </a:r>
            <a:r>
              <a:rPr lang="en-US" altLang="en-US" sz="2000" b="1" i="1" dirty="0" smtClean="0">
                <a:latin typeface="Arial" pitchFamily="34" charset="0"/>
                <a:cs typeface="Arial" pitchFamily="34" charset="0"/>
              </a:rPr>
              <a:t>)</a:t>
            </a:r>
          </a:p>
          <a:p>
            <a:pPr lvl="2">
              <a:buClr>
                <a:schemeClr val="tx2"/>
              </a:buClr>
            </a:pPr>
            <a:endParaRPr lang="en-US" altLang="en-US" b="1" dirty="0" smtClean="0">
              <a:solidFill>
                <a:schemeClr val="accent2"/>
              </a:solidFill>
            </a:endParaRP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3">
            <a:extLst>
              <a:ext uri="{FF2B5EF4-FFF2-40B4-BE49-F238E27FC236}">
                <a16:creationId xmlns="" xmlns:a16="http://schemas.microsoft.com/office/drawing/2014/main" id="{38E2BC16-63E4-8F46-BDE5-6DC6185363FE}"/>
              </a:ext>
            </a:extLst>
          </p:cNvPr>
          <p:cNvSpPr txBox="1">
            <a:spLocks/>
          </p:cNvSpPr>
          <p:nvPr/>
        </p:nvSpPr>
        <p:spPr>
          <a:xfrm>
            <a:off x="782657" y="-7372"/>
            <a:ext cx="78867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000" b="0" i="0" kern="1200">
                <a:solidFill>
                  <a:srgbClr val="332F4F"/>
                </a:solidFill>
                <a:latin typeface="MetaSerifPro-Medium" panose="02010604050101020102" pitchFamily="2" charset="0"/>
                <a:ea typeface="+mj-ea"/>
                <a:cs typeface="MetaSerifPro-Medium" panose="02010604050101020102" pitchFamily="2" charset="0"/>
              </a:defRPr>
            </a:lvl1pPr>
          </a:lstStyle>
          <a:p>
            <a:pPr>
              <a:lnSpc>
                <a:spcPct val="100000"/>
              </a:lnSpc>
            </a:pPr>
            <a:r>
              <a:rPr lang="en-US" b="1" dirty="0">
                <a:latin typeface="Cambria" panose="02040503050406030204" pitchFamily="18" charset="0"/>
              </a:rPr>
              <a:t>Highlights</a:t>
            </a:r>
            <a:r>
              <a:rPr lang="en-US" sz="3200" dirty="0">
                <a:solidFill>
                  <a:prstClr val="black"/>
                </a:solidFill>
                <a:latin typeface="Calibri" panose="020F0502020204030204"/>
                <a:ea typeface="+mn-ea"/>
                <a:cs typeface="+mn-cs"/>
              </a:rPr>
              <a:t/>
            </a:r>
            <a:br>
              <a:rPr lang="en-US" sz="3200" dirty="0">
                <a:solidFill>
                  <a:prstClr val="black"/>
                </a:solidFill>
                <a:latin typeface="Calibri" panose="020F0502020204030204"/>
                <a:ea typeface="+mn-ea"/>
                <a:cs typeface="+mn-cs"/>
              </a:rPr>
            </a:br>
            <a:r>
              <a:rPr lang="en-US" sz="1400" dirty="0">
                <a:latin typeface="+mn-lt"/>
                <a:cs typeface="Arial" panose="020B0604020202020204" pitchFamily="34" charset="0"/>
              </a:rPr>
              <a:t>In 2021, IDF estimates show that:</a:t>
            </a:r>
          </a:p>
        </p:txBody>
      </p:sp>
      <p:grpSp>
        <p:nvGrpSpPr>
          <p:cNvPr id="2" name="Group 2">
            <a:extLst>
              <a:ext uri="{FF2B5EF4-FFF2-40B4-BE49-F238E27FC236}">
                <a16:creationId xmlns="" xmlns:a16="http://schemas.microsoft.com/office/drawing/2014/main" id="{4DC8BA55-EAA5-B043-9967-2A296031CB78}"/>
              </a:ext>
            </a:extLst>
          </p:cNvPr>
          <p:cNvGrpSpPr/>
          <p:nvPr/>
        </p:nvGrpSpPr>
        <p:grpSpPr>
          <a:xfrm>
            <a:off x="815611" y="2914760"/>
            <a:ext cx="2044898" cy="1151656"/>
            <a:chOff x="1087482" y="2914760"/>
            <a:chExt cx="2726530" cy="1151656"/>
          </a:xfrm>
        </p:grpSpPr>
        <p:sp>
          <p:nvSpPr>
            <p:cNvPr id="11" name="Title 3">
              <a:extLst>
                <a:ext uri="{FF2B5EF4-FFF2-40B4-BE49-F238E27FC236}">
                  <a16:creationId xmlns="" xmlns:a16="http://schemas.microsoft.com/office/drawing/2014/main" id="{543A7E42-ADDE-0C4F-BA2C-F455FA004312}"/>
                </a:ext>
              </a:extLst>
            </p:cNvPr>
            <p:cNvSpPr txBox="1">
              <a:spLocks/>
            </p:cNvSpPr>
            <p:nvPr/>
          </p:nvSpPr>
          <p:spPr>
            <a:xfrm>
              <a:off x="1779297" y="2914760"/>
              <a:ext cx="2034715" cy="1151656"/>
            </a:xfrm>
            <a:prstGeom prst="rect">
              <a:avLst/>
            </a:prstGeom>
          </p:spPr>
          <p:txBody>
            <a:bodyPr vert="horz" lIns="91440" tIns="45720" rIns="91440" bIns="45720" rtlCol="0" anchor="ctr">
              <a:normAutofit fontScale="70000" lnSpcReduction="20000"/>
            </a:bodyPr>
            <a:lstStyle>
              <a:lvl1pPr algn="l" defTabSz="914400" rtl="0" eaLnBrk="1" latinLnBrk="0" hangingPunct="1">
                <a:lnSpc>
                  <a:spcPct val="90000"/>
                </a:lnSpc>
                <a:spcBef>
                  <a:spcPct val="0"/>
                </a:spcBef>
                <a:buNone/>
                <a:defRPr sz="2000" b="0" i="0" kern="1200">
                  <a:solidFill>
                    <a:srgbClr val="332F4F"/>
                  </a:solidFill>
                  <a:latin typeface="MetaSerifPro-Medium" panose="02010604050101020102" pitchFamily="2" charset="0"/>
                  <a:ea typeface="+mj-ea"/>
                  <a:cs typeface="MetaSerifPro-Medium" panose="02010604050101020102" pitchFamily="2" charset="0"/>
                </a:defRPr>
              </a:lvl1pPr>
            </a:lstStyle>
            <a:p>
              <a:pPr>
                <a:lnSpc>
                  <a:spcPct val="150000"/>
                </a:lnSpc>
              </a:pPr>
              <a:r>
                <a:rPr lang="en-US" sz="2800" b="1" dirty="0">
                  <a:latin typeface="Cambria" panose="02040503050406030204" pitchFamily="18" charset="0"/>
                </a:rPr>
                <a:t>7.8 million</a:t>
              </a:r>
            </a:p>
            <a:p>
              <a:pPr>
                <a:lnSpc>
                  <a:spcPct val="100000"/>
                </a:lnSpc>
              </a:pPr>
              <a:r>
                <a:rPr lang="en-US" sz="1100" dirty="0">
                  <a:latin typeface="Arial" panose="020B0604020202020204" pitchFamily="34" charset="0"/>
                  <a:cs typeface="Arial" panose="020B0604020202020204" pitchFamily="34" charset="0"/>
                </a:rPr>
                <a:t>More adults with diabetes</a:t>
              </a:r>
              <a:br>
                <a:rPr lang="en-US" sz="1100" dirty="0">
                  <a:latin typeface="Arial" panose="020B0604020202020204" pitchFamily="34" charset="0"/>
                  <a:cs typeface="Arial" panose="020B0604020202020204" pitchFamily="34" charset="0"/>
                </a:rPr>
              </a:br>
              <a:r>
                <a:rPr lang="en-US" sz="1100" dirty="0">
                  <a:latin typeface="Arial" panose="020B0604020202020204" pitchFamily="34" charset="0"/>
                  <a:cs typeface="Arial" panose="020B0604020202020204" pitchFamily="34" charset="0"/>
                </a:rPr>
                <a:t>undiagnosed</a:t>
              </a:r>
              <a:endParaRPr lang="en-US" sz="1200" dirty="0">
                <a:solidFill>
                  <a:srgbClr val="E94575"/>
                </a:solidFill>
                <a:latin typeface="Arial" panose="020B0604020202020204" pitchFamily="34" charset="0"/>
                <a:cs typeface="Arial" panose="020B0604020202020204" pitchFamily="34" charset="0"/>
              </a:endParaRPr>
            </a:p>
          </p:txBody>
        </p:sp>
        <p:pic>
          <p:nvPicPr>
            <p:cNvPr id="16" name="Picture 15">
              <a:extLst>
                <a:ext uri="{FF2B5EF4-FFF2-40B4-BE49-F238E27FC236}">
                  <a16:creationId xmlns="" xmlns:a16="http://schemas.microsoft.com/office/drawing/2014/main" id="{4E99E02F-C77B-2044-BA0E-46B697C6048D}"/>
                </a:ext>
              </a:extLst>
            </p:cNvPr>
            <p:cNvPicPr>
              <a:picLocks noChangeAspect="1"/>
            </p:cNvPicPr>
            <p:nvPr/>
          </p:nvPicPr>
          <p:blipFill rotWithShape="1">
            <a:blip r:embed="rId2" cstate="screen">
              <a:extLst>
                <a:ext uri="{28A0092B-C50C-407E-A947-70E740481C1C}">
                  <a14:useLocalDpi xmlns="" xmlns:a14="http://schemas.microsoft.com/office/drawing/2010/main"/>
                </a:ext>
              </a:extLst>
            </a:blip>
            <a:srcRect l="36474" t="37713" r="37819" b="37140"/>
            <a:stretch/>
          </p:blipFill>
          <p:spPr>
            <a:xfrm>
              <a:off x="1087482" y="3461305"/>
              <a:ext cx="426562" cy="417248"/>
            </a:xfrm>
            <a:prstGeom prst="rect">
              <a:avLst/>
            </a:prstGeom>
          </p:spPr>
        </p:pic>
      </p:grpSp>
      <p:grpSp>
        <p:nvGrpSpPr>
          <p:cNvPr id="3" name="Group 1">
            <a:extLst>
              <a:ext uri="{FF2B5EF4-FFF2-40B4-BE49-F238E27FC236}">
                <a16:creationId xmlns="" xmlns:a16="http://schemas.microsoft.com/office/drawing/2014/main" id="{9845CB68-7D55-8147-9CE7-1B4E09944676}"/>
              </a:ext>
            </a:extLst>
          </p:cNvPr>
          <p:cNvGrpSpPr/>
          <p:nvPr/>
        </p:nvGrpSpPr>
        <p:grpSpPr>
          <a:xfrm>
            <a:off x="858037" y="1390042"/>
            <a:ext cx="2203004" cy="1325563"/>
            <a:chOff x="1144050" y="1390041"/>
            <a:chExt cx="2937338" cy="1325563"/>
          </a:xfrm>
        </p:grpSpPr>
        <p:sp>
          <p:nvSpPr>
            <p:cNvPr id="10" name="Title 3">
              <a:extLst>
                <a:ext uri="{FF2B5EF4-FFF2-40B4-BE49-F238E27FC236}">
                  <a16:creationId xmlns="" xmlns:a16="http://schemas.microsoft.com/office/drawing/2014/main" id="{D04F0CCE-4DE4-3348-A49D-E20221AD1A4F}"/>
                </a:ext>
              </a:extLst>
            </p:cNvPr>
            <p:cNvSpPr txBox="1">
              <a:spLocks/>
            </p:cNvSpPr>
            <p:nvPr/>
          </p:nvSpPr>
          <p:spPr>
            <a:xfrm>
              <a:off x="1779298" y="1390041"/>
              <a:ext cx="2302090" cy="1325563"/>
            </a:xfrm>
            <a:prstGeom prst="rect">
              <a:avLst/>
            </a:prstGeom>
          </p:spPr>
          <p:txBody>
            <a:bodyPr vert="horz" lIns="91440" tIns="45720" rIns="91440" bIns="45720" rtlCol="0" anchor="ctr">
              <a:normAutofit fontScale="85000" lnSpcReduction="20000"/>
            </a:bodyPr>
            <a:lstStyle>
              <a:lvl1pPr algn="l" defTabSz="914400" rtl="0" eaLnBrk="1" latinLnBrk="0" hangingPunct="1">
                <a:lnSpc>
                  <a:spcPct val="90000"/>
                </a:lnSpc>
                <a:spcBef>
                  <a:spcPct val="0"/>
                </a:spcBef>
                <a:buNone/>
                <a:defRPr sz="2000" b="0" i="0" kern="1200">
                  <a:solidFill>
                    <a:srgbClr val="332F4F"/>
                  </a:solidFill>
                  <a:latin typeface="MetaSerifPro-Medium" panose="02010604050101020102" pitchFamily="2" charset="0"/>
                  <a:ea typeface="+mj-ea"/>
                  <a:cs typeface="MetaSerifPro-Medium" panose="02010604050101020102" pitchFamily="2" charset="0"/>
                </a:defRPr>
              </a:lvl1pPr>
            </a:lstStyle>
            <a:p>
              <a:pPr>
                <a:lnSpc>
                  <a:spcPct val="150000"/>
                </a:lnSpc>
              </a:pPr>
              <a:r>
                <a:rPr lang="en-US" sz="2800" b="1" dirty="0">
                  <a:latin typeface="Cambria" panose="02040503050406030204" pitchFamily="18" charset="0"/>
                </a:rPr>
                <a:t>1.67 million</a:t>
              </a:r>
            </a:p>
            <a:p>
              <a:pPr>
                <a:lnSpc>
                  <a:spcPct val="100000"/>
                </a:lnSpc>
              </a:pPr>
              <a:r>
                <a:rPr lang="en-US" sz="1100" dirty="0">
                  <a:latin typeface="Arial" panose="020B0604020202020204" pitchFamily="34" charset="0"/>
                  <a:cs typeface="Arial" panose="020B0604020202020204" pitchFamily="34" charset="0"/>
                </a:rPr>
                <a:t>More adults with impaired</a:t>
              </a:r>
              <a:br>
                <a:rPr lang="en-US" sz="1100" dirty="0">
                  <a:latin typeface="Arial" panose="020B0604020202020204" pitchFamily="34" charset="0"/>
                  <a:cs typeface="Arial" panose="020B0604020202020204" pitchFamily="34" charset="0"/>
                </a:rPr>
              </a:br>
              <a:r>
                <a:rPr lang="en-US" sz="1100" dirty="0">
                  <a:latin typeface="Arial" panose="020B0604020202020204" pitchFamily="34" charset="0"/>
                  <a:cs typeface="Arial" panose="020B0604020202020204" pitchFamily="34" charset="0"/>
                </a:rPr>
                <a:t>glucose tolerance</a:t>
              </a:r>
              <a:endParaRPr lang="en-US" sz="1200" dirty="0">
                <a:solidFill>
                  <a:srgbClr val="E94575"/>
                </a:solidFill>
                <a:latin typeface="Arial" panose="020B0604020202020204" pitchFamily="34" charset="0"/>
                <a:cs typeface="Arial" panose="020B0604020202020204" pitchFamily="34" charset="0"/>
              </a:endParaRPr>
            </a:p>
          </p:txBody>
        </p:sp>
        <p:pic>
          <p:nvPicPr>
            <p:cNvPr id="24" name="Picture 23">
              <a:extLst>
                <a:ext uri="{FF2B5EF4-FFF2-40B4-BE49-F238E27FC236}">
                  <a16:creationId xmlns="" xmlns:a16="http://schemas.microsoft.com/office/drawing/2014/main" id="{1E484137-209C-7E4C-B3D4-9ECDD21FE519}"/>
                </a:ext>
              </a:extLst>
            </p:cNvPr>
            <p:cNvPicPr>
              <a:picLocks noChangeAspect="1"/>
            </p:cNvPicPr>
            <p:nvPr/>
          </p:nvPicPr>
          <p:blipFill>
            <a:blip r:embed="rId3" cstate="screen">
              <a:extLst>
                <a:ext uri="{28A0092B-C50C-407E-A947-70E740481C1C}">
                  <a14:useLocalDpi xmlns="" xmlns:a14="http://schemas.microsoft.com/office/drawing/2010/main"/>
                </a:ext>
              </a:extLst>
            </a:blip>
            <a:stretch>
              <a:fillRect/>
            </a:stretch>
          </p:blipFill>
          <p:spPr>
            <a:xfrm>
              <a:off x="1144050" y="1766808"/>
              <a:ext cx="313426" cy="570261"/>
            </a:xfrm>
            <a:prstGeom prst="rect">
              <a:avLst/>
            </a:prstGeom>
          </p:spPr>
        </p:pic>
      </p:grpSp>
      <p:grpSp>
        <p:nvGrpSpPr>
          <p:cNvPr id="4" name="Group 4">
            <a:extLst>
              <a:ext uri="{FF2B5EF4-FFF2-40B4-BE49-F238E27FC236}">
                <a16:creationId xmlns="" xmlns:a16="http://schemas.microsoft.com/office/drawing/2014/main" id="{8E741AF6-E594-2E4D-9C41-725CE5E7520B}"/>
              </a:ext>
            </a:extLst>
          </p:cNvPr>
          <p:cNvGrpSpPr/>
          <p:nvPr/>
        </p:nvGrpSpPr>
        <p:grpSpPr>
          <a:xfrm>
            <a:off x="3271459" y="1384911"/>
            <a:ext cx="2377904" cy="1330693"/>
            <a:chOff x="4361944" y="1384911"/>
            <a:chExt cx="3170539" cy="1330693"/>
          </a:xfrm>
        </p:grpSpPr>
        <p:sp>
          <p:nvSpPr>
            <p:cNvPr id="12" name="Title 3">
              <a:extLst>
                <a:ext uri="{FF2B5EF4-FFF2-40B4-BE49-F238E27FC236}">
                  <a16:creationId xmlns="" xmlns:a16="http://schemas.microsoft.com/office/drawing/2014/main" id="{D9742C53-169E-3A47-AA9F-C06F88E404F1}"/>
                </a:ext>
              </a:extLst>
            </p:cNvPr>
            <p:cNvSpPr txBox="1">
              <a:spLocks/>
            </p:cNvSpPr>
            <p:nvPr/>
          </p:nvSpPr>
          <p:spPr>
            <a:xfrm>
              <a:off x="5012809" y="1384911"/>
              <a:ext cx="2519674" cy="1330693"/>
            </a:xfrm>
            <a:prstGeom prst="rect">
              <a:avLst/>
            </a:prstGeom>
          </p:spPr>
          <p:txBody>
            <a:bodyPr vert="horz" lIns="91440" tIns="45720" rIns="91440" bIns="45720" rtlCol="0" anchor="ctr">
              <a:normAutofit fontScale="92500" lnSpcReduction="20000"/>
            </a:bodyPr>
            <a:lstStyle>
              <a:lvl1pPr algn="l" defTabSz="914400" rtl="0" eaLnBrk="1" latinLnBrk="0" hangingPunct="1">
                <a:lnSpc>
                  <a:spcPct val="90000"/>
                </a:lnSpc>
                <a:spcBef>
                  <a:spcPct val="0"/>
                </a:spcBef>
                <a:buNone/>
                <a:defRPr sz="2000" b="0" i="0" kern="1200">
                  <a:solidFill>
                    <a:srgbClr val="332F4F"/>
                  </a:solidFill>
                  <a:latin typeface="MetaSerifPro-Medium" panose="02010604050101020102" pitchFamily="2" charset="0"/>
                  <a:ea typeface="+mj-ea"/>
                  <a:cs typeface="MetaSerifPro-Medium" panose="02010604050101020102" pitchFamily="2" charset="0"/>
                </a:defRPr>
              </a:lvl1pPr>
            </a:lstStyle>
            <a:p>
              <a:pPr>
                <a:lnSpc>
                  <a:spcPct val="150000"/>
                </a:lnSpc>
              </a:pPr>
              <a:r>
                <a:rPr lang="en-US" sz="2800" b="1" dirty="0">
                  <a:latin typeface="Cambria" panose="02040503050406030204" pitchFamily="18" charset="0"/>
                </a:rPr>
                <a:t>US$206 billion</a:t>
              </a:r>
            </a:p>
            <a:p>
              <a:pPr>
                <a:lnSpc>
                  <a:spcPct val="100000"/>
                </a:lnSpc>
              </a:pPr>
              <a:r>
                <a:rPr lang="en-US" sz="1100" dirty="0">
                  <a:latin typeface="Arial" panose="020B0604020202020204" pitchFamily="34" charset="0"/>
                  <a:cs typeface="Arial" panose="020B0604020202020204" pitchFamily="34" charset="0"/>
                </a:rPr>
                <a:t>More USD spent on diabetes</a:t>
              </a:r>
            </a:p>
            <a:p>
              <a:pPr>
                <a:lnSpc>
                  <a:spcPct val="100000"/>
                </a:lnSpc>
              </a:pPr>
              <a:endParaRPr lang="en-US" sz="1400" dirty="0">
                <a:solidFill>
                  <a:srgbClr val="E94575"/>
                </a:solidFill>
                <a:latin typeface="Meta-Normal" pitchFamily="2" charset="0"/>
              </a:endParaRPr>
            </a:p>
          </p:txBody>
        </p:sp>
        <p:pic>
          <p:nvPicPr>
            <p:cNvPr id="25" name="Picture 24">
              <a:extLst>
                <a:ext uri="{FF2B5EF4-FFF2-40B4-BE49-F238E27FC236}">
                  <a16:creationId xmlns="" xmlns:a16="http://schemas.microsoft.com/office/drawing/2014/main" id="{FC65B2C4-C72E-EE49-BE7A-2B1C22D59287}"/>
                </a:ext>
              </a:extLst>
            </p:cNvPr>
            <p:cNvPicPr>
              <a:picLocks noChangeAspect="1"/>
            </p:cNvPicPr>
            <p:nvPr/>
          </p:nvPicPr>
          <p:blipFill rotWithShape="1">
            <a:blip r:embed="rId4" cstate="screen">
              <a:extLst>
                <a:ext uri="{28A0092B-C50C-407E-A947-70E740481C1C}">
                  <a14:useLocalDpi xmlns="" xmlns:a14="http://schemas.microsoft.com/office/drawing/2010/main"/>
                </a:ext>
              </a:extLst>
            </a:blip>
            <a:srcRect l="38317" t="38268" r="38012" b="37317"/>
            <a:stretch/>
          </p:blipFill>
          <p:spPr>
            <a:xfrm>
              <a:off x="4361944" y="1878676"/>
              <a:ext cx="392761" cy="405120"/>
            </a:xfrm>
            <a:prstGeom prst="rect">
              <a:avLst/>
            </a:prstGeom>
          </p:spPr>
        </p:pic>
      </p:grpSp>
      <p:grpSp>
        <p:nvGrpSpPr>
          <p:cNvPr id="5" name="Group 20">
            <a:extLst>
              <a:ext uri="{FF2B5EF4-FFF2-40B4-BE49-F238E27FC236}">
                <a16:creationId xmlns="" xmlns:a16="http://schemas.microsoft.com/office/drawing/2014/main" id="{00389FBE-804E-D845-A7C6-F4C31F04E9BE}"/>
              </a:ext>
            </a:extLst>
          </p:cNvPr>
          <p:cNvGrpSpPr/>
          <p:nvPr/>
        </p:nvGrpSpPr>
        <p:grpSpPr>
          <a:xfrm>
            <a:off x="5994702" y="1483928"/>
            <a:ext cx="2228765" cy="1115406"/>
            <a:chOff x="7992935" y="1483928"/>
            <a:chExt cx="2971687" cy="1115406"/>
          </a:xfrm>
        </p:grpSpPr>
        <p:sp>
          <p:nvSpPr>
            <p:cNvPr id="14" name="Title 3">
              <a:extLst>
                <a:ext uri="{FF2B5EF4-FFF2-40B4-BE49-F238E27FC236}">
                  <a16:creationId xmlns="" xmlns:a16="http://schemas.microsoft.com/office/drawing/2014/main" id="{88DBED66-B967-D64D-97E9-A6EE590319C5}"/>
                </a:ext>
              </a:extLst>
            </p:cNvPr>
            <p:cNvSpPr txBox="1">
              <a:spLocks/>
            </p:cNvSpPr>
            <p:nvPr/>
          </p:nvSpPr>
          <p:spPr>
            <a:xfrm>
              <a:off x="8603681" y="1483928"/>
              <a:ext cx="2360941" cy="1115406"/>
            </a:xfrm>
            <a:prstGeom prst="rect">
              <a:avLst/>
            </a:prstGeom>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2000" b="0" i="0" kern="1200">
                  <a:solidFill>
                    <a:srgbClr val="332F4F"/>
                  </a:solidFill>
                  <a:latin typeface="MetaSerifPro-Medium" panose="02010604050101020102" pitchFamily="2" charset="0"/>
                  <a:ea typeface="+mj-ea"/>
                  <a:cs typeface="MetaSerifPro-Medium" panose="02010604050101020102" pitchFamily="2" charset="0"/>
                </a:defRPr>
              </a:lvl1pPr>
            </a:lstStyle>
            <a:p>
              <a:pPr>
                <a:lnSpc>
                  <a:spcPct val="150000"/>
                </a:lnSpc>
              </a:pPr>
              <a:r>
                <a:rPr lang="en-US" sz="2800" b="1" dirty="0">
                  <a:latin typeface="Cambria" panose="02040503050406030204" pitchFamily="18" charset="0"/>
                </a:rPr>
                <a:t>700,000</a:t>
              </a:r>
            </a:p>
            <a:p>
              <a:pPr>
                <a:lnSpc>
                  <a:spcPct val="100000"/>
                </a:lnSpc>
              </a:pPr>
              <a:r>
                <a:rPr lang="en-US" sz="1100" dirty="0">
                  <a:latin typeface="Arial" panose="020B0604020202020204" pitchFamily="34" charset="0"/>
                  <a:cs typeface="Arial" panose="020B0604020202020204" pitchFamily="34" charset="0"/>
                </a:rPr>
                <a:t>More pregnancies affected</a:t>
              </a:r>
              <a:br>
                <a:rPr lang="en-US" sz="1100" dirty="0">
                  <a:latin typeface="Arial" panose="020B0604020202020204" pitchFamily="34" charset="0"/>
                  <a:cs typeface="Arial" panose="020B0604020202020204" pitchFamily="34" charset="0"/>
                </a:rPr>
              </a:br>
              <a:r>
                <a:rPr lang="en-US" sz="1100" dirty="0">
                  <a:latin typeface="Arial" panose="020B0604020202020204" pitchFamily="34" charset="0"/>
                  <a:cs typeface="Arial" panose="020B0604020202020204" pitchFamily="34" charset="0"/>
                </a:rPr>
                <a:t>by hyperglycaemia</a:t>
              </a:r>
            </a:p>
          </p:txBody>
        </p:sp>
        <p:pic>
          <p:nvPicPr>
            <p:cNvPr id="26" name="Picture 25">
              <a:extLst>
                <a:ext uri="{FF2B5EF4-FFF2-40B4-BE49-F238E27FC236}">
                  <a16:creationId xmlns="" xmlns:a16="http://schemas.microsoft.com/office/drawing/2014/main" id="{5B1AE055-9AA6-BB4E-9B85-7A95096AFD12}"/>
                </a:ext>
              </a:extLst>
            </p:cNvPr>
            <p:cNvPicPr>
              <a:picLocks noChangeAspect="1"/>
            </p:cNvPicPr>
            <p:nvPr/>
          </p:nvPicPr>
          <p:blipFill rotWithShape="1">
            <a:blip r:embed="rId5" cstate="screen">
              <a:extLst>
                <a:ext uri="{28A0092B-C50C-407E-A947-70E740481C1C}">
                  <a14:useLocalDpi xmlns="" xmlns:a14="http://schemas.microsoft.com/office/drawing/2010/main"/>
                </a:ext>
              </a:extLst>
            </a:blip>
            <a:srcRect l="39681" t="33102" r="39997" b="32395"/>
            <a:stretch/>
          </p:blipFill>
          <p:spPr>
            <a:xfrm>
              <a:off x="7992935" y="1814697"/>
              <a:ext cx="337195" cy="572504"/>
            </a:xfrm>
            <a:prstGeom prst="rect">
              <a:avLst/>
            </a:prstGeom>
          </p:spPr>
        </p:pic>
      </p:grpSp>
      <p:sp>
        <p:nvSpPr>
          <p:cNvPr id="15" name="Title 3">
            <a:extLst>
              <a:ext uri="{FF2B5EF4-FFF2-40B4-BE49-F238E27FC236}">
                <a16:creationId xmlns="" xmlns:a16="http://schemas.microsoft.com/office/drawing/2014/main" id="{A4435E10-4BAF-1643-AD8C-1EBAAC6D5ABC}"/>
              </a:ext>
            </a:extLst>
          </p:cNvPr>
          <p:cNvSpPr txBox="1">
            <a:spLocks/>
          </p:cNvSpPr>
          <p:nvPr/>
        </p:nvSpPr>
        <p:spPr>
          <a:xfrm>
            <a:off x="6452761" y="2845392"/>
            <a:ext cx="1860950" cy="1115406"/>
          </a:xfrm>
          <a:prstGeom prst="rect">
            <a:avLst/>
          </a:prstGeom>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2000" b="0" i="0" kern="1200">
                <a:solidFill>
                  <a:srgbClr val="332F4F"/>
                </a:solidFill>
                <a:latin typeface="MetaSerifPro-Medium" panose="02010604050101020102" pitchFamily="2" charset="0"/>
                <a:ea typeface="+mj-ea"/>
                <a:cs typeface="MetaSerifPro-Medium" panose="02010604050101020102" pitchFamily="2" charset="0"/>
              </a:defRPr>
            </a:lvl1pPr>
          </a:lstStyle>
          <a:p>
            <a:pPr>
              <a:lnSpc>
                <a:spcPct val="150000"/>
              </a:lnSpc>
            </a:pPr>
            <a:r>
              <a:rPr lang="en-US" sz="2800" b="1" dirty="0">
                <a:latin typeface="Cambria" panose="02040503050406030204" pitchFamily="18" charset="0"/>
              </a:rPr>
              <a:t>2.5 million</a:t>
            </a:r>
          </a:p>
          <a:p>
            <a:pPr>
              <a:lnSpc>
                <a:spcPct val="100000"/>
              </a:lnSpc>
            </a:pPr>
            <a:r>
              <a:rPr lang="en-US" sz="1100" dirty="0">
                <a:latin typeface="Arial" panose="020B0604020202020204" pitchFamily="34" charset="0"/>
                <a:cs typeface="Arial" panose="020B0604020202020204" pitchFamily="34" charset="0"/>
              </a:rPr>
              <a:t>More deaths caused by diabetes</a:t>
            </a:r>
          </a:p>
        </p:txBody>
      </p:sp>
      <p:grpSp>
        <p:nvGrpSpPr>
          <p:cNvPr id="6" name="Group 7">
            <a:extLst>
              <a:ext uri="{FF2B5EF4-FFF2-40B4-BE49-F238E27FC236}">
                <a16:creationId xmlns="" xmlns:a16="http://schemas.microsoft.com/office/drawing/2014/main" id="{82844834-33EF-CB42-A84E-A5843CC870D7}"/>
              </a:ext>
            </a:extLst>
          </p:cNvPr>
          <p:cNvGrpSpPr/>
          <p:nvPr/>
        </p:nvGrpSpPr>
        <p:grpSpPr>
          <a:xfrm>
            <a:off x="3271458" y="2928756"/>
            <a:ext cx="2282207" cy="1330693"/>
            <a:chOff x="4361944" y="2928755"/>
            <a:chExt cx="3042942" cy="1330693"/>
          </a:xfrm>
        </p:grpSpPr>
        <p:sp>
          <p:nvSpPr>
            <p:cNvPr id="13" name="Title 3">
              <a:extLst>
                <a:ext uri="{FF2B5EF4-FFF2-40B4-BE49-F238E27FC236}">
                  <a16:creationId xmlns="" xmlns:a16="http://schemas.microsoft.com/office/drawing/2014/main" id="{BAD74ED2-5039-694D-83C8-EC47BCE2D5AB}"/>
                </a:ext>
              </a:extLst>
            </p:cNvPr>
            <p:cNvSpPr txBox="1">
              <a:spLocks/>
            </p:cNvSpPr>
            <p:nvPr/>
          </p:nvSpPr>
          <p:spPr>
            <a:xfrm>
              <a:off x="5012809" y="2928755"/>
              <a:ext cx="2392077" cy="133069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000" b="0" i="0" kern="1200">
                  <a:solidFill>
                    <a:srgbClr val="332F4F"/>
                  </a:solidFill>
                  <a:latin typeface="MetaSerifPro-Medium" panose="02010604050101020102" pitchFamily="2" charset="0"/>
                  <a:ea typeface="+mj-ea"/>
                  <a:cs typeface="MetaSerifPro-Medium" panose="02010604050101020102" pitchFamily="2" charset="0"/>
                </a:defRPr>
              </a:lvl1pPr>
            </a:lstStyle>
            <a:p>
              <a:pPr>
                <a:lnSpc>
                  <a:spcPct val="150000"/>
                </a:lnSpc>
              </a:pPr>
              <a:r>
                <a:rPr lang="en-US" sz="2800" b="1" dirty="0">
                  <a:latin typeface="Cambria" panose="02040503050406030204" pitchFamily="18" charset="0"/>
                </a:rPr>
                <a:t>149,500</a:t>
              </a:r>
            </a:p>
            <a:p>
              <a:pPr>
                <a:lnSpc>
                  <a:spcPct val="100000"/>
                </a:lnSpc>
              </a:pPr>
              <a:r>
                <a:rPr lang="en-US" sz="1100" dirty="0">
                  <a:latin typeface="Arial" panose="020B0604020202020204" pitchFamily="34" charset="0"/>
                  <a:cs typeface="Arial" panose="020B0604020202020204" pitchFamily="34" charset="0"/>
                </a:rPr>
                <a:t>More children and adolescents</a:t>
              </a:r>
              <a:br>
                <a:rPr lang="en-US" sz="1100" dirty="0">
                  <a:latin typeface="Arial" panose="020B0604020202020204" pitchFamily="34" charset="0"/>
                  <a:cs typeface="Arial" panose="020B0604020202020204" pitchFamily="34" charset="0"/>
                </a:rPr>
              </a:br>
              <a:r>
                <a:rPr lang="en-US" sz="1100" dirty="0">
                  <a:latin typeface="Arial" panose="020B0604020202020204" pitchFamily="34" charset="0"/>
                  <a:cs typeface="Arial" panose="020B0604020202020204" pitchFamily="34" charset="0"/>
                </a:rPr>
                <a:t>with type 1 diabetes</a:t>
              </a:r>
            </a:p>
            <a:p>
              <a:pPr>
                <a:lnSpc>
                  <a:spcPct val="100000"/>
                </a:lnSpc>
              </a:pPr>
              <a:endParaRPr lang="en-US" sz="1200" dirty="0">
                <a:latin typeface="Meta-Normal" pitchFamily="2" charset="0"/>
              </a:endParaRPr>
            </a:p>
          </p:txBody>
        </p:sp>
        <p:pic>
          <p:nvPicPr>
            <p:cNvPr id="20" name="Picture 19">
              <a:extLst>
                <a:ext uri="{FF2B5EF4-FFF2-40B4-BE49-F238E27FC236}">
                  <a16:creationId xmlns="" xmlns:a16="http://schemas.microsoft.com/office/drawing/2014/main" id="{E4ADC687-E18C-C846-B9ED-084D24E73C8E}"/>
                </a:ext>
              </a:extLst>
            </p:cNvPr>
            <p:cNvPicPr>
              <a:picLocks noChangeAspect="1"/>
            </p:cNvPicPr>
            <p:nvPr/>
          </p:nvPicPr>
          <p:blipFill>
            <a:blip r:embed="rId6"/>
            <a:stretch>
              <a:fillRect/>
            </a:stretch>
          </p:blipFill>
          <p:spPr>
            <a:xfrm>
              <a:off x="4361944" y="3438206"/>
              <a:ext cx="510116" cy="517010"/>
            </a:xfrm>
            <a:prstGeom prst="rect">
              <a:avLst/>
            </a:prstGeom>
          </p:spPr>
        </p:pic>
      </p:grpSp>
      <p:grpSp>
        <p:nvGrpSpPr>
          <p:cNvPr id="8" name="Group 5">
            <a:extLst>
              <a:ext uri="{FF2B5EF4-FFF2-40B4-BE49-F238E27FC236}">
                <a16:creationId xmlns="" xmlns:a16="http://schemas.microsoft.com/office/drawing/2014/main" id="{1A2D9B75-F0E6-7646-87E7-066AAE6A629E}"/>
              </a:ext>
            </a:extLst>
          </p:cNvPr>
          <p:cNvGrpSpPr/>
          <p:nvPr/>
        </p:nvGrpSpPr>
        <p:grpSpPr>
          <a:xfrm>
            <a:off x="815612" y="4451486"/>
            <a:ext cx="2597622" cy="1242185"/>
            <a:chOff x="1087482" y="4451485"/>
            <a:chExt cx="3463496" cy="1242185"/>
          </a:xfrm>
        </p:grpSpPr>
        <p:sp>
          <p:nvSpPr>
            <p:cNvPr id="23" name="Title 3">
              <a:extLst>
                <a:ext uri="{FF2B5EF4-FFF2-40B4-BE49-F238E27FC236}">
                  <a16:creationId xmlns="" xmlns:a16="http://schemas.microsoft.com/office/drawing/2014/main" id="{5851F74F-D50D-3E46-9AB2-9B7CEF103EC5}"/>
                </a:ext>
              </a:extLst>
            </p:cNvPr>
            <p:cNvSpPr txBox="1">
              <a:spLocks/>
            </p:cNvSpPr>
            <p:nvPr/>
          </p:nvSpPr>
          <p:spPr>
            <a:xfrm>
              <a:off x="1779297" y="4451485"/>
              <a:ext cx="2771681" cy="1242185"/>
            </a:xfrm>
            <a:prstGeom prst="rect">
              <a:avLst/>
            </a:prstGeom>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2000" b="0" i="0" kern="1200">
                  <a:solidFill>
                    <a:srgbClr val="332F4F"/>
                  </a:solidFill>
                  <a:latin typeface="MetaSerifPro-Medium" panose="02010604050101020102" pitchFamily="2" charset="0"/>
                  <a:ea typeface="+mj-ea"/>
                  <a:cs typeface="MetaSerifPro-Medium" panose="02010604050101020102" pitchFamily="2" charset="0"/>
                </a:defRPr>
              </a:lvl1pPr>
            </a:lstStyle>
            <a:p>
              <a:pPr>
                <a:lnSpc>
                  <a:spcPct val="150000"/>
                </a:lnSpc>
              </a:pPr>
              <a:r>
                <a:rPr lang="en-US" sz="2800" b="1" dirty="0">
                  <a:latin typeface="Cambria" panose="02040503050406030204" pitchFamily="18" charset="0"/>
                </a:rPr>
                <a:t>73.6 million</a:t>
              </a:r>
            </a:p>
            <a:p>
              <a:pPr>
                <a:lnSpc>
                  <a:spcPct val="110000"/>
                </a:lnSpc>
              </a:pPr>
              <a:r>
                <a:rPr lang="en-US" sz="1100" dirty="0">
                  <a:latin typeface="Arial" panose="020B0604020202020204" pitchFamily="34" charset="0"/>
                  <a:cs typeface="Arial" panose="020B0604020202020204" pitchFamily="34" charset="0"/>
                </a:rPr>
                <a:t>More adults with diabetes</a:t>
              </a:r>
              <a:endParaRPr lang="en-US" sz="1100" dirty="0">
                <a:solidFill>
                  <a:srgbClr val="E94575"/>
                </a:solidFill>
                <a:latin typeface="Arial" panose="020B0604020202020204" pitchFamily="34" charset="0"/>
                <a:cs typeface="Arial" panose="020B0604020202020204" pitchFamily="34" charset="0"/>
              </a:endParaRPr>
            </a:p>
          </p:txBody>
        </p:sp>
        <p:pic>
          <p:nvPicPr>
            <p:cNvPr id="9" name="Picture 8">
              <a:extLst>
                <a:ext uri="{FF2B5EF4-FFF2-40B4-BE49-F238E27FC236}">
                  <a16:creationId xmlns="" xmlns:a16="http://schemas.microsoft.com/office/drawing/2014/main" id="{E59D67BD-EB1D-2E46-9E4F-42720D150390}"/>
                </a:ext>
              </a:extLst>
            </p:cNvPr>
            <p:cNvPicPr>
              <a:picLocks noChangeAspect="1"/>
            </p:cNvPicPr>
            <p:nvPr/>
          </p:nvPicPr>
          <p:blipFill rotWithShape="1">
            <a:blip r:embed="rId7">
              <a:extLst>
                <a:ext uri="{28A0092B-C50C-407E-A947-70E740481C1C}">
                  <a14:useLocalDpi xmlns="" xmlns:a14="http://schemas.microsoft.com/office/drawing/2010/main"/>
                </a:ext>
              </a:extLst>
            </a:blip>
            <a:srcRect l="39134" t="36809" r="39587" b="36932"/>
            <a:stretch/>
          </p:blipFill>
          <p:spPr>
            <a:xfrm>
              <a:off x="1087482" y="4942607"/>
              <a:ext cx="369994" cy="456581"/>
            </a:xfrm>
            <a:prstGeom prst="rect">
              <a:avLst/>
            </a:prstGeom>
          </p:spPr>
        </p:pic>
      </p:grpSp>
      <p:pic>
        <p:nvPicPr>
          <p:cNvPr id="27" name="Picture 26">
            <a:extLst>
              <a:ext uri="{FF2B5EF4-FFF2-40B4-BE49-F238E27FC236}">
                <a16:creationId xmlns="" xmlns:a16="http://schemas.microsoft.com/office/drawing/2014/main" id="{F2CAE8AC-092F-3643-B1D3-6F702F70EB26}"/>
              </a:ext>
            </a:extLst>
          </p:cNvPr>
          <p:cNvPicPr>
            <a:picLocks noChangeAspect="1"/>
          </p:cNvPicPr>
          <p:nvPr/>
        </p:nvPicPr>
        <p:blipFill rotWithShape="1">
          <a:blip r:embed="rId8" cstate="screen">
            <a:extLst>
              <a:ext uri="{28A0092B-C50C-407E-A947-70E740481C1C}">
                <a14:useLocalDpi xmlns="" xmlns:a14="http://schemas.microsoft.com/office/drawing/2010/main"/>
              </a:ext>
            </a:extLst>
          </a:blip>
          <a:srcRect l="38317" t="41318" r="39455" b="40553"/>
          <a:stretch/>
        </p:blipFill>
        <p:spPr>
          <a:xfrm>
            <a:off x="5994702" y="3443789"/>
            <a:ext cx="382514" cy="415969"/>
          </a:xfrm>
          <a:prstGeom prst="rect">
            <a:avLst/>
          </a:prstGeom>
        </p:spPr>
      </p:pic>
    </p:spTree>
    <p:extLst>
      <p:ext uri="{BB962C8B-B14F-4D97-AF65-F5344CB8AC3E}">
        <p14:creationId xmlns="" xmlns:p14="http://schemas.microsoft.com/office/powerpoint/2010/main" val="4262408697"/>
      </p:ext>
    </p:extLst>
  </p:cSld>
  <p:clrMapOvr>
    <a:masterClrMapping/>
  </p:clrMapOvr>
  <p:transition>
    <p:fade/>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itle 1"/>
          <p:cNvSpPr>
            <a:spLocks noGrp="1"/>
          </p:cNvSpPr>
          <p:nvPr>
            <p:ph type="title"/>
          </p:nvPr>
        </p:nvSpPr>
        <p:spPr>
          <a:xfrm>
            <a:off x="0" y="274638"/>
            <a:ext cx="9144000" cy="1143000"/>
          </a:xfrm>
        </p:spPr>
        <p:txBody>
          <a:bodyPr/>
          <a:lstStyle/>
          <a:p>
            <a:r>
              <a:rPr lang="en-US" sz="3200" b="1" smtClean="0">
                <a:solidFill>
                  <a:srgbClr val="7030A0"/>
                </a:solidFill>
                <a:latin typeface="Arial" pitchFamily="34" charset="0"/>
                <a:cs typeface="Arial" pitchFamily="34" charset="0"/>
              </a:rPr>
              <a:t>Mechanism of action </a:t>
            </a:r>
            <a:r>
              <a:rPr lang="en-US" sz="3200" b="1" i="1" smtClean="0">
                <a:solidFill>
                  <a:srgbClr val="7030A0"/>
                </a:solidFill>
                <a:latin typeface="Arial" pitchFamily="34" charset="0"/>
                <a:cs typeface="Arial" pitchFamily="34" charset="0"/>
              </a:rPr>
              <a:t>GLP-1 agonist</a:t>
            </a:r>
            <a:r>
              <a:rPr lang="en-US" sz="3200" smtClean="0">
                <a:solidFill>
                  <a:srgbClr val="7030A0"/>
                </a:solidFill>
                <a:latin typeface="Arial" pitchFamily="34" charset="0"/>
                <a:cs typeface="Arial" pitchFamily="34" charset="0"/>
              </a:rPr>
              <a:t/>
            </a:r>
            <a:br>
              <a:rPr lang="en-US" sz="3200" smtClean="0">
                <a:solidFill>
                  <a:srgbClr val="7030A0"/>
                </a:solidFill>
                <a:latin typeface="Arial" pitchFamily="34" charset="0"/>
                <a:cs typeface="Arial" pitchFamily="34" charset="0"/>
              </a:rPr>
            </a:br>
            <a:endParaRPr lang="en-US" sz="3200" smtClean="0">
              <a:solidFill>
                <a:srgbClr val="7030A0"/>
              </a:solidFill>
            </a:endParaRPr>
          </a:p>
        </p:txBody>
      </p:sp>
      <p:sp>
        <p:nvSpPr>
          <p:cNvPr id="76803" name="Content Placeholder 2"/>
          <p:cNvSpPr>
            <a:spLocks noGrp="1"/>
          </p:cNvSpPr>
          <p:nvPr>
            <p:ph idx="1"/>
          </p:nvPr>
        </p:nvSpPr>
        <p:spPr>
          <a:xfrm>
            <a:off x="0" y="1524000"/>
            <a:ext cx="9144000" cy="4754563"/>
          </a:xfrm>
        </p:spPr>
        <p:txBody>
          <a:bodyPr/>
          <a:lstStyle/>
          <a:p>
            <a:pPr>
              <a:buFont typeface="Arial" pitchFamily="34" charset="0"/>
              <a:buNone/>
            </a:pPr>
            <a:r>
              <a:rPr lang="en-US" sz="2000" b="1" i="1" smtClean="0">
                <a:latin typeface="Arial" pitchFamily="34" charset="0"/>
                <a:cs typeface="Arial" pitchFamily="34" charset="0"/>
              </a:rPr>
              <a:t>    Glucagon-like peptide-1 (GLP-1) </a:t>
            </a:r>
            <a:r>
              <a:rPr lang="en-US" sz="2000" b="1" smtClean="0">
                <a:latin typeface="Arial" pitchFamily="34" charset="0"/>
                <a:cs typeface="Arial" pitchFamily="34" charset="0"/>
              </a:rPr>
              <a:t>is a hormone secreted after a meal. </a:t>
            </a:r>
          </a:p>
          <a:p>
            <a:pPr>
              <a:buFont typeface="Arial" pitchFamily="34" charset="0"/>
              <a:buNone/>
            </a:pPr>
            <a:r>
              <a:rPr lang="en-US" sz="2000" b="1" smtClean="0">
                <a:latin typeface="Arial" pitchFamily="34" charset="0"/>
                <a:cs typeface="Arial" pitchFamily="34" charset="0"/>
              </a:rPr>
              <a:t>	As it is released after a meal, it increases insulin, reduces glucagon, which stops the production of glucose in the liver, and slows down gastric emptying.</a:t>
            </a:r>
          </a:p>
          <a:p>
            <a:pPr>
              <a:buFont typeface="Arial" pitchFamily="34" charset="0"/>
              <a:buNone/>
            </a:pPr>
            <a:endParaRPr lang="en-US" sz="2000" b="1" smtClean="0">
              <a:latin typeface="Arial" pitchFamily="34" charset="0"/>
              <a:cs typeface="Arial" pitchFamily="34" charset="0"/>
            </a:endParaRPr>
          </a:p>
          <a:p>
            <a:pPr>
              <a:buFont typeface="Arial" pitchFamily="34" charset="0"/>
              <a:buNone/>
            </a:pPr>
            <a:r>
              <a:rPr lang="en-US" sz="2000" b="1" smtClean="0">
                <a:latin typeface="Arial" pitchFamily="34" charset="0"/>
                <a:cs typeface="Arial" pitchFamily="34" charset="0"/>
              </a:rPr>
              <a:t>	By imitating the effects of this hormone, the concentration of glucose is lowered and results in a loss in TM with a decrease in appetite.</a:t>
            </a:r>
          </a:p>
          <a:p>
            <a:pPr>
              <a:buFont typeface="Arial" pitchFamily="34" charset="0"/>
              <a:buNone/>
            </a:pPr>
            <a:r>
              <a:rPr lang="en-US" sz="2000" b="1" smtClean="0">
                <a:latin typeface="Arial" pitchFamily="34" charset="0"/>
                <a:cs typeface="Arial" pitchFamily="34" charset="0"/>
              </a:rPr>
              <a:t>    </a:t>
            </a:r>
          </a:p>
          <a:p>
            <a:pPr>
              <a:buFont typeface="Arial" pitchFamily="34" charset="0"/>
              <a:buNone/>
            </a:pPr>
            <a:r>
              <a:rPr lang="en-US" sz="2000" b="1" smtClean="0">
                <a:latin typeface="Arial" pitchFamily="34" charset="0"/>
                <a:cs typeface="Arial" pitchFamily="34" charset="0"/>
              </a:rPr>
              <a:t>	Side effects</a:t>
            </a:r>
          </a:p>
          <a:p>
            <a:pPr>
              <a:buFont typeface="Arial" pitchFamily="34" charset="0"/>
              <a:buNone/>
            </a:pPr>
            <a:r>
              <a:rPr lang="en-US" sz="2000" b="1" smtClean="0">
                <a:latin typeface="Arial" pitchFamily="34" charset="0"/>
                <a:cs typeface="Arial" pitchFamily="34" charset="0"/>
              </a:rPr>
              <a:t>	nausea, vomiting, dyspepsia, diarrhea, constipation, abdominal pain</a:t>
            </a: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35"/>
          <p:cNvSpPr>
            <a:spLocks noChangeAspect="1"/>
          </p:cNvSpPr>
          <p:nvPr/>
        </p:nvSpPr>
        <p:spPr bwMode="auto">
          <a:xfrm>
            <a:off x="-9525" y="1782763"/>
            <a:ext cx="9153525" cy="4046537"/>
          </a:xfrm>
          <a:custGeom>
            <a:avLst/>
            <a:gdLst>
              <a:gd name="T0" fmla="*/ 0 w 5766"/>
              <a:gd name="T1" fmla="*/ 2093 h 2549"/>
              <a:gd name="T2" fmla="*/ 1620 w 5766"/>
              <a:gd name="T3" fmla="*/ 1529 h 2549"/>
              <a:gd name="T4" fmla="*/ 2719 w 5766"/>
              <a:gd name="T5" fmla="*/ 2310 h 2549"/>
              <a:gd name="T6" fmla="*/ 3962 w 5766"/>
              <a:gd name="T7" fmla="*/ 92 h 2549"/>
              <a:gd name="T8" fmla="*/ 5030 w 5766"/>
              <a:gd name="T9" fmla="*/ 1757 h 2549"/>
              <a:gd name="T10" fmla="*/ 5766 w 5766"/>
              <a:gd name="T11" fmla="*/ 1820 h 2549"/>
              <a:gd name="T12" fmla="*/ 0 60000 65536"/>
              <a:gd name="T13" fmla="*/ 0 60000 65536"/>
              <a:gd name="T14" fmla="*/ 0 60000 65536"/>
              <a:gd name="T15" fmla="*/ 0 60000 65536"/>
              <a:gd name="T16" fmla="*/ 0 60000 65536"/>
              <a:gd name="T17" fmla="*/ 0 60000 65536"/>
              <a:gd name="T18" fmla="*/ 0 w 5766"/>
              <a:gd name="T19" fmla="*/ 0 h 2549"/>
              <a:gd name="T20" fmla="*/ 5766 w 5766"/>
              <a:gd name="T21" fmla="*/ 2549 h 2549"/>
            </a:gdLst>
            <a:ahLst/>
            <a:cxnLst>
              <a:cxn ang="T12">
                <a:pos x="T0" y="T1"/>
              </a:cxn>
              <a:cxn ang="T13">
                <a:pos x="T2" y="T3"/>
              </a:cxn>
              <a:cxn ang="T14">
                <a:pos x="T4" y="T5"/>
              </a:cxn>
              <a:cxn ang="T15">
                <a:pos x="T6" y="T7"/>
              </a:cxn>
              <a:cxn ang="T16">
                <a:pos x="T8" y="T9"/>
              </a:cxn>
              <a:cxn ang="T17">
                <a:pos x="T10" y="T11"/>
              </a:cxn>
            </a:cxnLst>
            <a:rect l="T18" t="T19" r="T20" b="T21"/>
            <a:pathLst>
              <a:path w="5766" h="2549">
                <a:moveTo>
                  <a:pt x="0" y="2093"/>
                </a:moveTo>
                <a:cubicBezTo>
                  <a:pt x="271" y="1999"/>
                  <a:pt x="1167" y="1493"/>
                  <a:pt x="1620" y="1529"/>
                </a:cubicBezTo>
                <a:cubicBezTo>
                  <a:pt x="2073" y="1565"/>
                  <a:pt x="2329" y="2549"/>
                  <a:pt x="2719" y="2310"/>
                </a:cubicBezTo>
                <a:cubicBezTo>
                  <a:pt x="3109" y="2071"/>
                  <a:pt x="3576" y="184"/>
                  <a:pt x="3962" y="92"/>
                </a:cubicBezTo>
                <a:cubicBezTo>
                  <a:pt x="4347" y="0"/>
                  <a:pt x="4730" y="1469"/>
                  <a:pt x="5030" y="1757"/>
                </a:cubicBezTo>
                <a:cubicBezTo>
                  <a:pt x="5331" y="2045"/>
                  <a:pt x="5613" y="1807"/>
                  <a:pt x="5766" y="1820"/>
                </a:cubicBezTo>
              </a:path>
            </a:pathLst>
          </a:custGeom>
          <a:ln w="57150">
            <a:headEnd/>
            <a:tailEnd/>
          </a:ln>
          <a:extLst/>
        </p:spPr>
        <p:style>
          <a:lnRef idx="1">
            <a:schemeClr val="accent5"/>
          </a:lnRef>
          <a:fillRef idx="0">
            <a:schemeClr val="accent5"/>
          </a:fillRef>
          <a:effectRef idx="0">
            <a:schemeClr val="accent5"/>
          </a:effectRef>
          <a:fontRef idx="minor">
            <a:schemeClr val="tx1"/>
          </a:fontRef>
        </p:style>
        <p:txBody>
          <a:bodyPr/>
          <a:lstStyle/>
          <a:p>
            <a:pPr eaLnBrk="0" fontAlgn="auto" hangingPunct="0">
              <a:spcBef>
                <a:spcPts val="0"/>
              </a:spcBef>
              <a:spcAft>
                <a:spcPts val="0"/>
              </a:spcAft>
              <a:defRPr/>
            </a:pPr>
            <a:endParaRPr lang="en-US" sz="3200">
              <a:solidFill>
                <a:schemeClr val="bg1"/>
              </a:solidFill>
              <a:latin typeface="Lucida Grande" pitchFamily="-112" charset="0"/>
            </a:endParaRPr>
          </a:p>
        </p:txBody>
      </p:sp>
      <p:sp>
        <p:nvSpPr>
          <p:cNvPr id="78851" name="Title 12"/>
          <p:cNvSpPr>
            <a:spLocks noGrp="1"/>
          </p:cNvSpPr>
          <p:nvPr>
            <p:ph type="ctrTitle"/>
          </p:nvPr>
        </p:nvSpPr>
        <p:spPr>
          <a:xfrm>
            <a:off x="304800" y="609600"/>
            <a:ext cx="5334000" cy="3467100"/>
          </a:xfrm>
        </p:spPr>
        <p:txBody>
          <a:bodyPr/>
          <a:lstStyle/>
          <a:p>
            <a:pPr algn="l" eaLnBrk="1" hangingPunct="1"/>
            <a:r>
              <a:rPr lang="en-US" altLang="en-US" sz="2000" b="1" i="1" dirty="0" smtClean="0">
                <a:latin typeface="Arial" pitchFamily="34" charset="0"/>
                <a:cs typeface="Arial" pitchFamily="34" charset="0"/>
              </a:rPr>
              <a:t>HbA1c</a:t>
            </a:r>
            <a:r>
              <a:rPr lang="en-US" altLang="en-US" sz="2000" b="1" dirty="0" smtClean="0">
                <a:latin typeface="Arial" pitchFamily="34" charset="0"/>
                <a:cs typeface="Arial" pitchFamily="34" charset="0"/>
              </a:rPr>
              <a:t>  is the gold standard in </a:t>
            </a:r>
            <a:r>
              <a:rPr lang="ru-RU" altLang="en-US" sz="2000" b="1" dirty="0" smtClean="0">
                <a:latin typeface="Arial" pitchFamily="34" charset="0"/>
                <a:cs typeface="Arial" pitchFamily="34" charset="0"/>
              </a:rPr>
              <a:t/>
            </a:r>
            <a:br>
              <a:rPr lang="ru-RU" altLang="en-US" sz="2000" b="1" dirty="0" smtClean="0">
                <a:latin typeface="Arial" pitchFamily="34" charset="0"/>
                <a:cs typeface="Arial" pitchFamily="34" charset="0"/>
              </a:rPr>
            </a:br>
            <a:r>
              <a:rPr lang="en-US" altLang="en-US" sz="2000" b="1" dirty="0" err="1" smtClean="0">
                <a:latin typeface="Arial" pitchFamily="34" charset="0"/>
                <a:cs typeface="Arial" pitchFamily="34" charset="0"/>
              </a:rPr>
              <a:t>glycemic</a:t>
            </a:r>
            <a:r>
              <a:rPr lang="en-US" altLang="en-US" sz="2000" b="1" dirty="0" smtClean="0">
                <a:latin typeface="Arial" pitchFamily="34" charset="0"/>
                <a:cs typeface="Arial" pitchFamily="34" charset="0"/>
              </a:rPr>
              <a:t> control, but it shows </a:t>
            </a:r>
            <a:r>
              <a:rPr lang="ru-RU" altLang="en-US" sz="2000" b="1" dirty="0" smtClean="0">
                <a:latin typeface="Arial" pitchFamily="34" charset="0"/>
                <a:cs typeface="Arial" pitchFamily="34" charset="0"/>
              </a:rPr>
              <a:t/>
            </a:r>
            <a:br>
              <a:rPr lang="ru-RU" altLang="en-US" sz="2000" b="1" dirty="0" smtClean="0">
                <a:latin typeface="Arial" pitchFamily="34" charset="0"/>
                <a:cs typeface="Arial" pitchFamily="34" charset="0"/>
              </a:rPr>
            </a:br>
            <a:r>
              <a:rPr lang="en-US" altLang="en-US" sz="2000" b="1" dirty="0" err="1" smtClean="0">
                <a:latin typeface="Arial" pitchFamily="34" charset="0"/>
                <a:cs typeface="Arial" pitchFamily="34" charset="0"/>
              </a:rPr>
              <a:t>glycemic</a:t>
            </a:r>
            <a:r>
              <a:rPr lang="en-US" altLang="en-US" sz="2000" b="1" dirty="0" smtClean="0">
                <a:latin typeface="Arial" pitchFamily="34" charset="0"/>
                <a:cs typeface="Arial" pitchFamily="34" charset="0"/>
              </a:rPr>
              <a:t> averages, not its oscillations during the day</a:t>
            </a:r>
            <a:r>
              <a:rPr lang="ru-RU" altLang="en-US" sz="2000" b="1" dirty="0" smtClean="0">
                <a:latin typeface="Arial" pitchFamily="34" charset="0"/>
                <a:cs typeface="Arial" pitchFamily="34" charset="0"/>
              </a:rPr>
              <a:t/>
            </a:r>
            <a:br>
              <a:rPr lang="ru-RU" altLang="en-US" sz="2000" b="1" dirty="0" smtClean="0">
                <a:latin typeface="Arial" pitchFamily="34" charset="0"/>
                <a:cs typeface="Arial" pitchFamily="34" charset="0"/>
              </a:rPr>
            </a:br>
            <a:r>
              <a:rPr lang="en-US" altLang="en-US" sz="2000" b="1" dirty="0" smtClean="0">
                <a:latin typeface="Arial" pitchFamily="34" charset="0"/>
                <a:cs typeface="Arial" pitchFamily="34" charset="0"/>
              </a:rPr>
              <a:t> </a:t>
            </a:r>
            <a:r>
              <a:rPr lang="ru-RU" altLang="en-US" sz="2000" b="1" dirty="0" smtClean="0">
                <a:latin typeface="Arial" pitchFamily="34" charset="0"/>
                <a:cs typeface="Arial" pitchFamily="34" charset="0"/>
              </a:rPr>
              <a:t/>
            </a:r>
            <a:br>
              <a:rPr lang="ru-RU" altLang="en-US" sz="2000" b="1" dirty="0" smtClean="0">
                <a:latin typeface="Arial" pitchFamily="34" charset="0"/>
                <a:cs typeface="Arial" pitchFamily="34" charset="0"/>
              </a:rPr>
            </a:br>
            <a:r>
              <a:rPr lang="en-US" altLang="en-US" sz="2000" b="1" dirty="0" smtClean="0">
                <a:latin typeface="Arial" pitchFamily="34" charset="0"/>
                <a:cs typeface="Arial" pitchFamily="34" charset="0"/>
              </a:rPr>
              <a:t>It does not provide data on postprandial </a:t>
            </a:r>
            <a:r>
              <a:rPr lang="en-US" altLang="en-US" sz="2000" b="1" dirty="0" err="1" smtClean="0">
                <a:latin typeface="Arial" pitchFamily="34" charset="0"/>
                <a:cs typeface="Arial" pitchFamily="34" charset="0"/>
              </a:rPr>
              <a:t>glycemia</a:t>
            </a:r>
            <a:r>
              <a:rPr lang="en-US" altLang="en-US" sz="2000" b="1" dirty="0" smtClean="0">
                <a:latin typeface="Arial" pitchFamily="34" charset="0"/>
                <a:cs typeface="Arial" pitchFamily="34" charset="0"/>
              </a:rPr>
              <a:t> </a:t>
            </a:r>
            <a:r>
              <a:rPr lang="en-US" altLang="en-US" sz="2000" b="1" i="1" dirty="0" smtClean="0">
                <a:latin typeface="Arial" pitchFamily="34" charset="0"/>
                <a:cs typeface="Arial" pitchFamily="34" charset="0"/>
              </a:rPr>
              <a:t>(PPG</a:t>
            </a:r>
            <a:r>
              <a:rPr lang="en-US" altLang="en-US" sz="2000" b="1" dirty="0" smtClean="0">
                <a:latin typeface="Arial" pitchFamily="34" charset="0"/>
                <a:cs typeface="Arial" pitchFamily="34" charset="0"/>
              </a:rPr>
              <a:t>).</a:t>
            </a:r>
            <a:r>
              <a:rPr lang="en-US" altLang="en-US" sz="2400" dirty="0" smtClean="0">
                <a:latin typeface="Times New Roman" pitchFamily="18" charset="0"/>
                <a:cs typeface="Times New Roman" pitchFamily="18" charset="0"/>
              </a:rPr>
              <a:t/>
            </a:r>
            <a:br>
              <a:rPr lang="en-US" altLang="en-US" sz="2400" dirty="0" smtClean="0">
                <a:latin typeface="Times New Roman" pitchFamily="18" charset="0"/>
                <a:cs typeface="Times New Roman" pitchFamily="18" charset="0"/>
              </a:rPr>
            </a:br>
            <a:endParaRPr lang="en-US" altLang="en-US" sz="2400" dirty="0" smtClean="0">
              <a:latin typeface="Times New Roman" pitchFamily="18" charset="0"/>
              <a:cs typeface="Times New Roman" pitchFamily="18" charset="0"/>
            </a:endParaRPr>
          </a:p>
        </p:txBody>
      </p:sp>
    </p:spTree>
  </p:cSld>
  <p:clrMapOvr>
    <a:masterClrMapping/>
  </p:clrMapOvr>
  <p:transition spd="slow"/>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Title 1"/>
          <p:cNvSpPr>
            <a:spLocks noGrp="1"/>
          </p:cNvSpPr>
          <p:nvPr>
            <p:ph type="title" idx="4294967295"/>
          </p:nvPr>
        </p:nvSpPr>
        <p:spPr>
          <a:xfrm>
            <a:off x="0" y="0"/>
            <a:ext cx="9144000" cy="1143000"/>
          </a:xfrm>
        </p:spPr>
        <p:txBody>
          <a:bodyPr/>
          <a:lstStyle/>
          <a:p>
            <a:pPr eaLnBrk="1" hangingPunct="1"/>
            <a:r>
              <a:rPr lang="en-US" altLang="en-US" sz="3200" b="1" smtClean="0">
                <a:solidFill>
                  <a:srgbClr val="7030A0"/>
                </a:solidFill>
                <a:latin typeface="Arial" pitchFamily="34" charset="0"/>
                <a:cs typeface="Arial" pitchFamily="34" charset="0"/>
              </a:rPr>
              <a:t>Presentation of glycemic variability</a:t>
            </a:r>
            <a:endParaRPr lang="sr-Latn-CS" altLang="en-US" sz="3200" b="1" smtClean="0">
              <a:solidFill>
                <a:srgbClr val="7030A0"/>
              </a:solidFill>
              <a:latin typeface="Arial" pitchFamily="34" charset="0"/>
              <a:cs typeface="Arial" pitchFamily="34" charset="0"/>
            </a:endParaRPr>
          </a:p>
        </p:txBody>
      </p:sp>
      <p:sp>
        <p:nvSpPr>
          <p:cNvPr id="79875" name="Rectangle 6"/>
          <p:cNvSpPr>
            <a:spLocks noChangeArrowheads="1"/>
          </p:cNvSpPr>
          <p:nvPr/>
        </p:nvSpPr>
        <p:spPr bwMode="auto">
          <a:xfrm>
            <a:off x="4587875" y="6640513"/>
            <a:ext cx="128588" cy="138112"/>
          </a:xfrm>
          <a:prstGeom prst="rect">
            <a:avLst/>
          </a:prstGeom>
          <a:noFill/>
          <a:ln w="9525">
            <a:noFill/>
            <a:miter lim="800000"/>
            <a:headEnd/>
            <a:tailEnd/>
          </a:ln>
        </p:spPr>
        <p:txBody>
          <a:bodyPr wrap="none" lIns="0" tIns="0" rIns="0" bIns="0">
            <a:spAutoFit/>
          </a:bodyPr>
          <a:lstStyle/>
          <a:p>
            <a:pPr algn="r"/>
            <a:fld id="{092BB380-8B83-4798-B410-ECCC0088AB26}" type="slidenum">
              <a:rPr lang="de-DE" altLang="en-US" sz="900">
                <a:solidFill>
                  <a:schemeClr val="bg1"/>
                </a:solidFill>
                <a:latin typeface="Imago Pro Book"/>
                <a:ea typeface="MS PGothic" pitchFamily="34" charset="-128"/>
              </a:rPr>
              <a:pPr algn="r"/>
              <a:t>82</a:t>
            </a:fld>
            <a:endParaRPr lang="de-DE" altLang="en-US" sz="900">
              <a:solidFill>
                <a:schemeClr val="bg1"/>
              </a:solidFill>
              <a:latin typeface="Imago Pro Book"/>
              <a:ea typeface="MS PGothic" pitchFamily="34" charset="-128"/>
            </a:endParaRPr>
          </a:p>
        </p:txBody>
      </p:sp>
      <p:pic>
        <p:nvPicPr>
          <p:cNvPr id="79876" name="Picture 4" descr="HbA1C_1"/>
          <p:cNvPicPr>
            <a:picLocks noChangeAspect="1" noChangeArrowheads="1"/>
          </p:cNvPicPr>
          <p:nvPr/>
        </p:nvPicPr>
        <p:blipFill>
          <a:blip r:embed="rId3"/>
          <a:srcRect/>
          <a:stretch>
            <a:fillRect/>
          </a:stretch>
        </p:blipFill>
        <p:spPr bwMode="auto">
          <a:xfrm>
            <a:off x="152400" y="1909763"/>
            <a:ext cx="4402138" cy="2744787"/>
          </a:xfrm>
          <a:prstGeom prst="rect">
            <a:avLst/>
          </a:prstGeom>
          <a:noFill/>
          <a:ln w="9525">
            <a:noFill/>
            <a:miter lim="800000"/>
            <a:headEnd/>
            <a:tailEnd/>
          </a:ln>
        </p:spPr>
      </p:pic>
      <p:pic>
        <p:nvPicPr>
          <p:cNvPr id="79877" name="Picture 5" descr="HbA1C_2"/>
          <p:cNvPicPr>
            <a:picLocks noChangeAspect="1" noChangeArrowheads="1"/>
          </p:cNvPicPr>
          <p:nvPr/>
        </p:nvPicPr>
        <p:blipFill>
          <a:blip r:embed="rId4"/>
          <a:srcRect/>
          <a:stretch>
            <a:fillRect/>
          </a:stretch>
        </p:blipFill>
        <p:spPr bwMode="auto">
          <a:xfrm>
            <a:off x="4694238" y="1944688"/>
            <a:ext cx="4449762" cy="2759075"/>
          </a:xfrm>
          <a:prstGeom prst="rect">
            <a:avLst/>
          </a:prstGeom>
          <a:noFill/>
          <a:ln w="9525">
            <a:noFill/>
            <a:miter lim="800000"/>
            <a:headEnd/>
            <a:tailEnd/>
          </a:ln>
        </p:spPr>
      </p:pic>
      <p:sp>
        <p:nvSpPr>
          <p:cNvPr id="79878" name="Title 1"/>
          <p:cNvSpPr txBox="1">
            <a:spLocks/>
          </p:cNvSpPr>
          <p:nvPr/>
        </p:nvSpPr>
        <p:spPr bwMode="auto">
          <a:xfrm>
            <a:off x="304800" y="5257800"/>
            <a:ext cx="8534400" cy="685800"/>
          </a:xfrm>
          <a:prstGeom prst="rect">
            <a:avLst/>
          </a:prstGeom>
          <a:noFill/>
          <a:ln w="9525">
            <a:noFill/>
            <a:miter lim="800000"/>
            <a:headEnd/>
            <a:tailEnd/>
          </a:ln>
        </p:spPr>
        <p:txBody>
          <a:bodyPr lIns="0" tIns="0" rIns="0" bIns="0"/>
          <a:lstStyle/>
          <a:p>
            <a:pPr algn="ctr" eaLnBrk="0" hangingPunct="0">
              <a:lnSpc>
                <a:spcPct val="95000"/>
              </a:lnSpc>
            </a:pPr>
            <a:r>
              <a:rPr lang="en-US" altLang="en-US" sz="2000" b="1" i="1" dirty="0" err="1">
                <a:ea typeface="MS PGothic" pitchFamily="34" charset="-128"/>
              </a:rPr>
              <a:t>HbA</a:t>
            </a:r>
            <a:r>
              <a:rPr lang="en-US" altLang="en-US" sz="2000" b="1" i="1" dirty="0">
                <a:ea typeface="MS PGothic" pitchFamily="34" charset="-128"/>
              </a:rPr>
              <a:t> </a:t>
            </a:r>
            <a:r>
              <a:rPr lang="en-US" altLang="en-US" sz="2000" b="1" i="1" baseline="-25000" dirty="0">
                <a:ea typeface="MS PGothic" pitchFamily="34" charset="-128"/>
              </a:rPr>
              <a:t>1C </a:t>
            </a:r>
            <a:r>
              <a:rPr lang="en-US" altLang="en-US" sz="2000" b="1" dirty="0">
                <a:ea typeface="MS PGothic" pitchFamily="34" charset="-128"/>
              </a:rPr>
              <a:t>values are identical, </a:t>
            </a:r>
            <a:endParaRPr lang="en-US" altLang="en-US" sz="2000" b="1" dirty="0" smtClean="0">
              <a:ea typeface="MS PGothic" pitchFamily="34" charset="-128"/>
            </a:endParaRPr>
          </a:p>
          <a:p>
            <a:pPr algn="ctr" eaLnBrk="0" hangingPunct="0">
              <a:lnSpc>
                <a:spcPct val="95000"/>
              </a:lnSpc>
            </a:pPr>
            <a:r>
              <a:rPr lang="en-US" altLang="en-US" sz="2000" b="1" dirty="0" smtClean="0">
                <a:ea typeface="MS PGothic" pitchFamily="34" charset="-128"/>
              </a:rPr>
              <a:t>but </a:t>
            </a:r>
            <a:r>
              <a:rPr lang="en-US" altLang="en-US" sz="2000" b="1" dirty="0">
                <a:ea typeface="MS PGothic" pitchFamily="34" charset="-128"/>
              </a:rPr>
              <a:t>the patients do not have the same </a:t>
            </a:r>
            <a:r>
              <a:rPr lang="en-US" altLang="en-US" sz="2000" b="1" dirty="0" err="1">
                <a:ea typeface="MS PGothic" pitchFamily="34" charset="-128"/>
              </a:rPr>
              <a:t>glycoregulation</a:t>
            </a:r>
            <a:endParaRPr lang="en-US" altLang="en-US" sz="2000" b="1" baseline="-25000" dirty="0">
              <a:ea typeface="MS PGothic" pitchFamily="34" charset="-128"/>
            </a:endParaRPr>
          </a:p>
        </p:txBody>
      </p:sp>
      <p:sp>
        <p:nvSpPr>
          <p:cNvPr id="79879" name="Rectangle 8"/>
          <p:cNvSpPr>
            <a:spLocks noChangeArrowheads="1"/>
          </p:cNvSpPr>
          <p:nvPr/>
        </p:nvSpPr>
        <p:spPr bwMode="auto">
          <a:xfrm>
            <a:off x="1611313" y="1865313"/>
            <a:ext cx="73025" cy="277812"/>
          </a:xfrm>
          <a:prstGeom prst="rect">
            <a:avLst/>
          </a:prstGeom>
          <a:solidFill>
            <a:schemeClr val="bg1"/>
          </a:solidFill>
          <a:ln w="9525" algn="ctr">
            <a:noFill/>
            <a:miter lim="800000"/>
            <a:headEnd/>
            <a:tailEnd/>
          </a:ln>
        </p:spPr>
        <p:txBody>
          <a:bodyPr wrap="none" lIns="72000" tIns="0" rIns="0" bIns="0" anchor="ctr">
            <a:spAutoFit/>
          </a:bodyPr>
          <a:lstStyle/>
          <a:p>
            <a:endParaRPr lang="sr-Latn-CS" altLang="en-US"/>
          </a:p>
        </p:txBody>
      </p:sp>
      <p:sp>
        <p:nvSpPr>
          <p:cNvPr id="79880" name="Rectangle 9"/>
          <p:cNvSpPr>
            <a:spLocks noChangeArrowheads="1"/>
          </p:cNvSpPr>
          <p:nvPr/>
        </p:nvSpPr>
        <p:spPr bwMode="auto">
          <a:xfrm>
            <a:off x="6230938" y="1862138"/>
            <a:ext cx="73025" cy="277812"/>
          </a:xfrm>
          <a:prstGeom prst="rect">
            <a:avLst/>
          </a:prstGeom>
          <a:solidFill>
            <a:schemeClr val="bg1"/>
          </a:solidFill>
          <a:ln w="9525" algn="ctr">
            <a:noFill/>
            <a:miter lim="800000"/>
            <a:headEnd/>
            <a:tailEnd/>
          </a:ln>
        </p:spPr>
        <p:txBody>
          <a:bodyPr wrap="none" lIns="72000" tIns="0" rIns="0" bIns="0" anchor="ctr">
            <a:spAutoFit/>
          </a:bodyPr>
          <a:lstStyle/>
          <a:p>
            <a:endParaRPr lang="sr-Latn-CS" altLang="en-US"/>
          </a:p>
        </p:txBody>
      </p:sp>
    </p:spTree>
  </p:cSld>
  <p:clrMapOvr>
    <a:masterClrMapping/>
  </p:clrMapOvr>
  <p:transition spd="slow"/>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28600"/>
            <a:ext cx="8229600" cy="5897563"/>
          </a:xfrm>
        </p:spPr>
        <p:txBody>
          <a:bodyPr rtlCol="0">
            <a:normAutofit/>
          </a:bodyPr>
          <a:lstStyle/>
          <a:p>
            <a:pPr marL="0" indent="0" algn="ctr" eaLnBrk="1" fontAlgn="auto" hangingPunct="1">
              <a:spcAft>
                <a:spcPts val="0"/>
              </a:spcAft>
              <a:buFontTx/>
              <a:buNone/>
              <a:defRPr/>
            </a:pPr>
            <a:r>
              <a:rPr lang="en" b="1" dirty="0" smtClean="0">
                <a:solidFill>
                  <a:srgbClr val="7030A0"/>
                </a:solidFill>
                <a:latin typeface="Arial" pitchFamily="34" charset="0"/>
                <a:cs typeface="Arial" pitchFamily="34" charset="0"/>
              </a:rPr>
              <a:t>SELF CONTROL</a:t>
            </a:r>
            <a:r>
              <a:rPr lang="ru-RU" sz="3600" dirty="0" smtClean="0"/>
              <a:t/>
            </a:r>
            <a:br>
              <a:rPr lang="ru-RU" sz="3600" dirty="0" smtClean="0"/>
            </a:br>
            <a:endParaRPr lang="ru-RU" sz="3600" b="1" dirty="0" smtClean="0"/>
          </a:p>
          <a:p>
            <a:pPr marL="0" indent="0" eaLnBrk="1" fontAlgn="auto" hangingPunct="1">
              <a:spcAft>
                <a:spcPts val="0"/>
              </a:spcAft>
              <a:buFontTx/>
              <a:buNone/>
              <a:defRPr/>
            </a:pPr>
            <a:r>
              <a:rPr lang="en" sz="2000" b="1" dirty="0" smtClean="0">
                <a:latin typeface="Arial" pitchFamily="34" charset="0"/>
                <a:cs typeface="Arial" pitchFamily="34" charset="0"/>
              </a:rPr>
              <a:t>Insulin therapy or combination therapy:</a:t>
            </a:r>
          </a:p>
          <a:p>
            <a:pPr marL="0" indent="0" eaLnBrk="1" fontAlgn="auto" hangingPunct="1">
              <a:spcAft>
                <a:spcPts val="0"/>
              </a:spcAft>
              <a:buFontTx/>
              <a:buNone/>
              <a:defRPr/>
            </a:pPr>
            <a:r>
              <a:rPr lang="ru-RU" sz="2000" b="1" dirty="0" smtClean="0">
                <a:latin typeface="Arial" pitchFamily="34" charset="0"/>
                <a:cs typeface="Arial" pitchFamily="34" charset="0"/>
              </a:rPr>
              <a:t/>
            </a:r>
            <a:br>
              <a:rPr lang="ru-RU" sz="2000" b="1" dirty="0" smtClean="0">
                <a:latin typeface="Arial" pitchFamily="34" charset="0"/>
                <a:cs typeface="Arial" pitchFamily="34" charset="0"/>
              </a:rPr>
            </a:br>
            <a:r>
              <a:rPr lang="en" sz="2000" b="1" dirty="0" smtClean="0">
                <a:latin typeface="Arial" pitchFamily="34" charset="0"/>
                <a:cs typeface="Arial" pitchFamily="34" charset="0"/>
              </a:rPr>
              <a:t>Daily blood sugar profile 1x weekly, </a:t>
            </a:r>
          </a:p>
          <a:p>
            <a:pPr marL="0" indent="0" eaLnBrk="1" fontAlgn="auto" hangingPunct="1">
              <a:spcAft>
                <a:spcPts val="0"/>
              </a:spcAft>
              <a:buFontTx/>
              <a:buNone/>
              <a:defRPr/>
            </a:pPr>
            <a:r>
              <a:rPr lang="en" sz="2000" b="1" dirty="0" smtClean="0">
                <a:latin typeface="Arial" pitchFamily="34" charset="0"/>
                <a:cs typeface="Arial" pitchFamily="34" charset="0"/>
              </a:rPr>
              <a:t>and in the meantime glycemia again 1x weekly</a:t>
            </a:r>
            <a:endParaRPr lang="en-GB" sz="2000" b="1" dirty="0">
              <a:solidFill>
                <a:schemeClr val="accent2">
                  <a:lumMod val="90000"/>
                  <a:lumOff val="10000"/>
                </a:schemeClr>
              </a:solidFill>
              <a:effectLst>
                <a:outerShdw blurRad="38100" dist="38100" dir="2700000" algn="tl">
                  <a:srgbClr val="000000">
                    <a:alpha val="43137"/>
                  </a:srgbClr>
                </a:outerShdw>
              </a:effectLst>
              <a:latin typeface="Arial" pitchFamily="34" charset="0"/>
              <a:cs typeface="Arial" pitchFamily="34" charset="0"/>
            </a:endParaRPr>
          </a:p>
        </p:txBody>
      </p:sp>
      <p:pic>
        <p:nvPicPr>
          <p:cNvPr id="80899" name="Picture 3" descr="C:\Users\sjto\Desktop\hjkj.bmp"/>
          <p:cNvPicPr>
            <a:picLocks noChangeAspect="1" noChangeArrowheads="1"/>
          </p:cNvPicPr>
          <p:nvPr/>
        </p:nvPicPr>
        <p:blipFill>
          <a:blip r:embed="rId2"/>
          <a:srcRect/>
          <a:stretch>
            <a:fillRect/>
          </a:stretch>
        </p:blipFill>
        <p:spPr bwMode="auto">
          <a:xfrm>
            <a:off x="390525" y="3911600"/>
            <a:ext cx="3128963" cy="2286000"/>
          </a:xfrm>
          <a:prstGeom prst="rect">
            <a:avLst/>
          </a:prstGeom>
          <a:noFill/>
          <a:ln w="9525">
            <a:noFill/>
            <a:miter lim="800000"/>
            <a:headEnd/>
            <a:tailEnd/>
          </a:ln>
        </p:spPr>
      </p:pic>
      <p:pic>
        <p:nvPicPr>
          <p:cNvPr id="80900" name="Picture 4" descr="C:\Users\sjto\Desktop\j.bmp"/>
          <p:cNvPicPr>
            <a:picLocks noChangeAspect="1" noChangeArrowheads="1"/>
          </p:cNvPicPr>
          <p:nvPr/>
        </p:nvPicPr>
        <p:blipFill>
          <a:blip r:embed="rId3"/>
          <a:srcRect/>
          <a:stretch>
            <a:fillRect/>
          </a:stretch>
        </p:blipFill>
        <p:spPr bwMode="auto">
          <a:xfrm>
            <a:off x="3743325" y="3124200"/>
            <a:ext cx="4875213" cy="3149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2"/>
          <p:cNvSpPr>
            <a:spLocks noGrp="1" noChangeArrowheads="1"/>
          </p:cNvSpPr>
          <p:nvPr>
            <p:ph type="title"/>
          </p:nvPr>
        </p:nvSpPr>
        <p:spPr>
          <a:xfrm>
            <a:off x="0" y="241300"/>
            <a:ext cx="9144000" cy="825500"/>
          </a:xfrm>
        </p:spPr>
        <p:txBody>
          <a:bodyPr/>
          <a:lstStyle/>
          <a:p>
            <a:pPr eaLnBrk="1" hangingPunct="1"/>
            <a:r>
              <a:rPr lang="en-US" altLang="en-US" sz="3200" b="1" smtClean="0">
                <a:solidFill>
                  <a:srgbClr val="7030A0"/>
                </a:solidFill>
                <a:latin typeface="Arial" pitchFamily="34" charset="0"/>
                <a:cs typeface="Arial" pitchFamily="34" charset="0"/>
              </a:rPr>
              <a:t>Daily profile of glycemic levels</a:t>
            </a:r>
            <a:endParaRPr lang="sl-SI" altLang="en-US" sz="3200" b="1" smtClean="0">
              <a:solidFill>
                <a:srgbClr val="7030A0"/>
              </a:solidFill>
              <a:latin typeface="Arial" pitchFamily="34" charset="0"/>
              <a:cs typeface="Arial" pitchFamily="34" charset="0"/>
            </a:endParaRPr>
          </a:p>
        </p:txBody>
      </p:sp>
      <p:sp>
        <p:nvSpPr>
          <p:cNvPr id="2054" name="Rectangle 3"/>
          <p:cNvSpPr>
            <a:spLocks noGrp="1" noChangeArrowheads="1"/>
          </p:cNvSpPr>
          <p:nvPr>
            <p:ph idx="1"/>
          </p:nvPr>
        </p:nvSpPr>
        <p:spPr>
          <a:xfrm>
            <a:off x="685800" y="1143000"/>
            <a:ext cx="7551738" cy="4114800"/>
          </a:xfrm>
        </p:spPr>
        <p:txBody>
          <a:bodyPr/>
          <a:lstStyle/>
          <a:p>
            <a:pPr eaLnBrk="1" hangingPunct="1">
              <a:buClr>
                <a:srgbClr val="FF57BB"/>
              </a:buClr>
              <a:buFont typeface="Arial" pitchFamily="34" charset="0"/>
              <a:buNone/>
            </a:pPr>
            <a:r>
              <a:rPr lang="en-US" altLang="en-US" sz="2000" b="1" dirty="0" smtClean="0"/>
              <a:t> </a:t>
            </a:r>
          </a:p>
          <a:p>
            <a:pPr eaLnBrk="1" hangingPunct="1">
              <a:buClr>
                <a:srgbClr val="FF57BB"/>
              </a:buClr>
            </a:pPr>
            <a:r>
              <a:rPr lang="en-US" altLang="en-US" sz="2400" b="1" dirty="0" smtClean="0">
                <a:latin typeface="Arial" pitchFamily="34" charset="0"/>
                <a:cs typeface="Arial" pitchFamily="34" charset="0"/>
              </a:rPr>
              <a:t>before meals</a:t>
            </a:r>
          </a:p>
          <a:p>
            <a:pPr eaLnBrk="1" hangingPunct="1">
              <a:buClr>
                <a:srgbClr val="FF57BB"/>
              </a:buClr>
            </a:pPr>
            <a:r>
              <a:rPr lang="en-US" altLang="en-US" sz="2400" b="1" dirty="0" smtClean="0">
                <a:latin typeface="Arial" pitchFamily="34" charset="0"/>
                <a:cs typeface="Arial" pitchFamily="34" charset="0"/>
              </a:rPr>
              <a:t>1.5 - 2 hours after a meal</a:t>
            </a:r>
          </a:p>
          <a:p>
            <a:pPr eaLnBrk="1" hangingPunct="1">
              <a:buClr>
                <a:srgbClr val="FF57BB"/>
              </a:buClr>
            </a:pPr>
            <a:r>
              <a:rPr lang="en-US" altLang="en-US" sz="2400" b="1" dirty="0" smtClean="0">
                <a:latin typeface="Arial" pitchFamily="34" charset="0"/>
                <a:cs typeface="Arial" pitchFamily="34" charset="0"/>
              </a:rPr>
              <a:t>at midnight</a:t>
            </a:r>
          </a:p>
          <a:p>
            <a:pPr eaLnBrk="1" hangingPunct="1">
              <a:buClr>
                <a:srgbClr val="FF57BB"/>
              </a:buClr>
            </a:pPr>
            <a:r>
              <a:rPr lang="en-US" altLang="en-US" sz="2400" b="1" dirty="0" smtClean="0">
                <a:latin typeface="Arial" pitchFamily="34" charset="0"/>
                <a:cs typeface="Arial" pitchFamily="34" charset="0"/>
              </a:rPr>
              <a:t>at 03:00 am </a:t>
            </a:r>
            <a:endParaRPr lang="sl-SI" altLang="en-US" sz="2400" b="1" dirty="0" smtClean="0">
              <a:latin typeface="Arial" pitchFamily="34" charset="0"/>
              <a:cs typeface="Arial" pitchFamily="34" charset="0"/>
            </a:endParaRPr>
          </a:p>
        </p:txBody>
      </p:sp>
      <p:sp>
        <p:nvSpPr>
          <p:cNvPr id="2055" name="Line 4"/>
          <p:cNvSpPr>
            <a:spLocks noChangeShapeType="1"/>
          </p:cNvSpPr>
          <p:nvPr/>
        </p:nvSpPr>
        <p:spPr bwMode="auto">
          <a:xfrm>
            <a:off x="1371600" y="5791200"/>
            <a:ext cx="7467600" cy="0"/>
          </a:xfrm>
          <a:prstGeom prst="line">
            <a:avLst/>
          </a:prstGeom>
          <a:noFill/>
          <a:ln w="28575" cap="sq">
            <a:solidFill>
              <a:schemeClr val="accent2"/>
            </a:solidFill>
            <a:round/>
            <a:headEnd type="none" w="sm" len="sm"/>
            <a:tailEnd type="none" w="sm" len="sm"/>
          </a:ln>
        </p:spPr>
        <p:txBody>
          <a:bodyPr wrap="none" anchor="ctr"/>
          <a:lstStyle/>
          <a:p>
            <a:endParaRPr lang="en-US"/>
          </a:p>
        </p:txBody>
      </p:sp>
      <p:sp>
        <p:nvSpPr>
          <p:cNvPr id="2056" name="Line 5"/>
          <p:cNvSpPr>
            <a:spLocks noChangeShapeType="1"/>
          </p:cNvSpPr>
          <p:nvPr/>
        </p:nvSpPr>
        <p:spPr bwMode="auto">
          <a:xfrm>
            <a:off x="1600200" y="5029200"/>
            <a:ext cx="0" cy="762000"/>
          </a:xfrm>
          <a:prstGeom prst="line">
            <a:avLst/>
          </a:prstGeom>
          <a:noFill/>
          <a:ln w="38100" cap="sq">
            <a:solidFill>
              <a:srgbClr val="FF00FF"/>
            </a:solidFill>
            <a:round/>
            <a:headEnd type="none" w="sm" len="sm"/>
            <a:tailEnd type="triangle" w="med" len="med"/>
          </a:ln>
        </p:spPr>
        <p:txBody>
          <a:bodyPr wrap="none" anchor="ctr"/>
          <a:lstStyle/>
          <a:p>
            <a:endParaRPr lang="en-US"/>
          </a:p>
        </p:txBody>
      </p:sp>
      <p:sp>
        <p:nvSpPr>
          <p:cNvPr id="2057" name="Line 6"/>
          <p:cNvSpPr>
            <a:spLocks noChangeShapeType="1"/>
          </p:cNvSpPr>
          <p:nvPr/>
        </p:nvSpPr>
        <p:spPr bwMode="auto">
          <a:xfrm>
            <a:off x="3429000" y="5029200"/>
            <a:ext cx="0" cy="762000"/>
          </a:xfrm>
          <a:prstGeom prst="line">
            <a:avLst/>
          </a:prstGeom>
          <a:noFill/>
          <a:ln w="38100" cap="sq">
            <a:solidFill>
              <a:srgbClr val="FF00FF"/>
            </a:solidFill>
            <a:round/>
            <a:headEnd type="none" w="sm" len="sm"/>
            <a:tailEnd type="triangle" w="med" len="med"/>
          </a:ln>
        </p:spPr>
        <p:txBody>
          <a:bodyPr wrap="none" anchor="ctr"/>
          <a:lstStyle/>
          <a:p>
            <a:endParaRPr lang="en-US"/>
          </a:p>
        </p:txBody>
      </p:sp>
      <p:sp>
        <p:nvSpPr>
          <p:cNvPr id="2058" name="Line 7"/>
          <p:cNvSpPr>
            <a:spLocks noChangeShapeType="1"/>
          </p:cNvSpPr>
          <p:nvPr/>
        </p:nvSpPr>
        <p:spPr bwMode="auto">
          <a:xfrm>
            <a:off x="5486400" y="5029200"/>
            <a:ext cx="0" cy="762000"/>
          </a:xfrm>
          <a:prstGeom prst="line">
            <a:avLst/>
          </a:prstGeom>
          <a:noFill/>
          <a:ln w="38100" cap="sq">
            <a:solidFill>
              <a:srgbClr val="FF00FF"/>
            </a:solidFill>
            <a:round/>
            <a:headEnd type="none" w="sm" len="sm"/>
            <a:tailEnd type="triangle" w="med" len="med"/>
          </a:ln>
        </p:spPr>
        <p:txBody>
          <a:bodyPr wrap="none" anchor="ctr"/>
          <a:lstStyle/>
          <a:p>
            <a:endParaRPr lang="en-US"/>
          </a:p>
        </p:txBody>
      </p:sp>
      <p:sp>
        <p:nvSpPr>
          <p:cNvPr id="2059" name="Line 8"/>
          <p:cNvSpPr>
            <a:spLocks noChangeShapeType="1"/>
          </p:cNvSpPr>
          <p:nvPr/>
        </p:nvSpPr>
        <p:spPr bwMode="auto">
          <a:xfrm flipV="1">
            <a:off x="2438400" y="5334000"/>
            <a:ext cx="0" cy="457200"/>
          </a:xfrm>
          <a:prstGeom prst="line">
            <a:avLst/>
          </a:prstGeom>
          <a:noFill/>
          <a:ln w="28575" cap="sq">
            <a:solidFill>
              <a:schemeClr val="accent2"/>
            </a:solidFill>
            <a:round/>
            <a:headEnd type="diamond" w="med" len="med"/>
            <a:tailEnd type="diamond" w="med" len="med"/>
          </a:ln>
        </p:spPr>
        <p:txBody>
          <a:bodyPr wrap="none" anchor="ctr"/>
          <a:lstStyle/>
          <a:p>
            <a:endParaRPr lang="en-US"/>
          </a:p>
        </p:txBody>
      </p:sp>
      <p:sp>
        <p:nvSpPr>
          <p:cNvPr id="2060" name="Line 9"/>
          <p:cNvSpPr>
            <a:spLocks noChangeShapeType="1"/>
          </p:cNvSpPr>
          <p:nvPr/>
        </p:nvSpPr>
        <p:spPr bwMode="auto">
          <a:xfrm flipV="1">
            <a:off x="4267200" y="5334000"/>
            <a:ext cx="0" cy="457200"/>
          </a:xfrm>
          <a:prstGeom prst="line">
            <a:avLst/>
          </a:prstGeom>
          <a:noFill/>
          <a:ln w="28575" cap="sq">
            <a:solidFill>
              <a:schemeClr val="accent2"/>
            </a:solidFill>
            <a:round/>
            <a:headEnd type="diamond" w="med" len="med"/>
            <a:tailEnd type="diamond" w="med" len="med"/>
          </a:ln>
        </p:spPr>
        <p:txBody>
          <a:bodyPr wrap="none" anchor="ctr"/>
          <a:lstStyle/>
          <a:p>
            <a:endParaRPr lang="en-US"/>
          </a:p>
        </p:txBody>
      </p:sp>
      <p:sp>
        <p:nvSpPr>
          <p:cNvPr id="2061" name="Line 10"/>
          <p:cNvSpPr>
            <a:spLocks noChangeShapeType="1"/>
          </p:cNvSpPr>
          <p:nvPr/>
        </p:nvSpPr>
        <p:spPr bwMode="auto">
          <a:xfrm flipV="1">
            <a:off x="6248400" y="5334000"/>
            <a:ext cx="0" cy="457200"/>
          </a:xfrm>
          <a:prstGeom prst="line">
            <a:avLst/>
          </a:prstGeom>
          <a:noFill/>
          <a:ln w="28575" cap="sq">
            <a:solidFill>
              <a:schemeClr val="accent2"/>
            </a:solidFill>
            <a:round/>
            <a:headEnd type="diamond" w="med" len="med"/>
            <a:tailEnd type="diamond" w="med" len="med"/>
          </a:ln>
        </p:spPr>
        <p:txBody>
          <a:bodyPr wrap="none" anchor="ctr"/>
          <a:lstStyle/>
          <a:p>
            <a:endParaRPr lang="en-US"/>
          </a:p>
        </p:txBody>
      </p:sp>
      <p:sp>
        <p:nvSpPr>
          <p:cNvPr id="2062" name="Line 11"/>
          <p:cNvSpPr>
            <a:spLocks noChangeShapeType="1"/>
          </p:cNvSpPr>
          <p:nvPr/>
        </p:nvSpPr>
        <p:spPr bwMode="auto">
          <a:xfrm flipV="1">
            <a:off x="7239000" y="5410200"/>
            <a:ext cx="0" cy="381000"/>
          </a:xfrm>
          <a:prstGeom prst="line">
            <a:avLst/>
          </a:prstGeom>
          <a:noFill/>
          <a:ln w="28575" cap="sq">
            <a:solidFill>
              <a:schemeClr val="accent2"/>
            </a:solidFill>
            <a:round/>
            <a:headEnd type="diamond" w="med" len="med"/>
            <a:tailEnd type="diamond" w="med" len="med"/>
          </a:ln>
        </p:spPr>
        <p:txBody>
          <a:bodyPr wrap="none" anchor="ctr"/>
          <a:lstStyle/>
          <a:p>
            <a:endParaRPr lang="en-US"/>
          </a:p>
        </p:txBody>
      </p:sp>
      <p:sp>
        <p:nvSpPr>
          <p:cNvPr id="2063" name="Line 12"/>
          <p:cNvSpPr>
            <a:spLocks noChangeShapeType="1"/>
          </p:cNvSpPr>
          <p:nvPr/>
        </p:nvSpPr>
        <p:spPr bwMode="auto">
          <a:xfrm flipV="1">
            <a:off x="8153400" y="5410200"/>
            <a:ext cx="0" cy="381000"/>
          </a:xfrm>
          <a:prstGeom prst="line">
            <a:avLst/>
          </a:prstGeom>
          <a:noFill/>
          <a:ln w="28575" cap="sq">
            <a:solidFill>
              <a:schemeClr val="accent2"/>
            </a:solidFill>
            <a:round/>
            <a:headEnd type="diamond" w="med" len="med"/>
            <a:tailEnd type="diamond" w="med" len="med"/>
          </a:ln>
        </p:spPr>
        <p:txBody>
          <a:bodyPr wrap="none" anchor="ctr"/>
          <a:lstStyle/>
          <a:p>
            <a:endParaRPr lang="en-US"/>
          </a:p>
        </p:txBody>
      </p:sp>
      <p:sp>
        <p:nvSpPr>
          <p:cNvPr id="2064" name="Text Box 13"/>
          <p:cNvSpPr txBox="1">
            <a:spLocks noChangeArrowheads="1"/>
          </p:cNvSpPr>
          <p:nvPr/>
        </p:nvSpPr>
        <p:spPr bwMode="auto">
          <a:xfrm>
            <a:off x="6997700" y="5943600"/>
            <a:ext cx="627063" cy="400050"/>
          </a:xfrm>
          <a:prstGeom prst="rect">
            <a:avLst/>
          </a:prstGeom>
          <a:noFill/>
          <a:ln w="12700" cap="sq">
            <a:noFill/>
            <a:miter lim="800000"/>
            <a:headEnd type="none" w="sm" len="sm"/>
            <a:tailEnd type="none" w="sm" len="sm"/>
          </a:ln>
        </p:spPr>
        <p:txBody>
          <a:bodyPr wrap="none">
            <a:spAutoFit/>
          </a:bodyPr>
          <a:lstStyle/>
          <a:p>
            <a:r>
              <a:rPr lang="en-US" altLang="en-US" sz="2000" b="1">
                <a:solidFill>
                  <a:schemeClr val="tx2"/>
                </a:solidFill>
              </a:rPr>
              <a:t>24 hours</a:t>
            </a:r>
          </a:p>
        </p:txBody>
      </p:sp>
      <p:sp>
        <p:nvSpPr>
          <p:cNvPr id="2065" name="Text Box 14"/>
          <p:cNvSpPr txBox="1">
            <a:spLocks noChangeArrowheads="1"/>
          </p:cNvSpPr>
          <p:nvPr/>
        </p:nvSpPr>
        <p:spPr bwMode="auto">
          <a:xfrm>
            <a:off x="7924800" y="5943600"/>
            <a:ext cx="627063" cy="400050"/>
          </a:xfrm>
          <a:prstGeom prst="rect">
            <a:avLst/>
          </a:prstGeom>
          <a:noFill/>
          <a:ln w="12700" cap="sq">
            <a:noFill/>
            <a:miter lim="800000"/>
            <a:headEnd type="none" w="sm" len="sm"/>
            <a:tailEnd type="none" w="sm" len="sm"/>
          </a:ln>
        </p:spPr>
        <p:txBody>
          <a:bodyPr wrap="none">
            <a:spAutoFit/>
          </a:bodyPr>
          <a:lstStyle/>
          <a:p>
            <a:r>
              <a:rPr lang="en-US" altLang="en-US" sz="2000" b="1">
                <a:solidFill>
                  <a:schemeClr val="tx2"/>
                </a:solidFill>
              </a:rPr>
              <a:t>03h</a:t>
            </a:r>
          </a:p>
        </p:txBody>
      </p:sp>
      <p:graphicFrame>
        <p:nvGraphicFramePr>
          <p:cNvPr id="2050" name="Object 15"/>
          <p:cNvGraphicFramePr>
            <a:graphicFrameLocks noChangeAspect="1"/>
          </p:cNvGraphicFramePr>
          <p:nvPr/>
        </p:nvGraphicFramePr>
        <p:xfrm>
          <a:off x="1524000" y="5867400"/>
          <a:ext cx="914400" cy="582613"/>
        </p:xfrm>
        <a:graphic>
          <a:graphicData uri="http://schemas.openxmlformats.org/presentationml/2006/ole">
            <p:oleObj spid="_x0000_s2050" name="Clip" r:id="rId3" imgW="1825142" imgH="999439" progId="">
              <p:embed/>
            </p:oleObj>
          </a:graphicData>
        </a:graphic>
      </p:graphicFrame>
      <p:graphicFrame>
        <p:nvGraphicFramePr>
          <p:cNvPr id="2051" name="Object 16"/>
          <p:cNvGraphicFramePr>
            <a:graphicFrameLocks noChangeAspect="1"/>
          </p:cNvGraphicFramePr>
          <p:nvPr/>
        </p:nvGraphicFramePr>
        <p:xfrm>
          <a:off x="3352800" y="5867400"/>
          <a:ext cx="914400" cy="582613"/>
        </p:xfrm>
        <a:graphic>
          <a:graphicData uri="http://schemas.openxmlformats.org/presentationml/2006/ole">
            <p:oleObj spid="_x0000_s2051" name="Clip" r:id="rId4" imgW="1825142" imgH="999439" progId="">
              <p:embed/>
            </p:oleObj>
          </a:graphicData>
        </a:graphic>
      </p:graphicFrame>
      <p:graphicFrame>
        <p:nvGraphicFramePr>
          <p:cNvPr id="2052" name="Object 17"/>
          <p:cNvGraphicFramePr>
            <a:graphicFrameLocks noChangeAspect="1"/>
          </p:cNvGraphicFramePr>
          <p:nvPr/>
        </p:nvGraphicFramePr>
        <p:xfrm>
          <a:off x="5410200" y="5867400"/>
          <a:ext cx="914400" cy="582613"/>
        </p:xfrm>
        <a:graphic>
          <a:graphicData uri="http://schemas.openxmlformats.org/presentationml/2006/ole">
            <p:oleObj spid="_x0000_s2052" name="Clip" r:id="rId5" imgW="1825142" imgH="999439" progId="">
              <p:embed/>
            </p:oleObj>
          </a:graphicData>
        </a:graphic>
      </p:graphicFrame>
    </p:spTree>
  </p:cSld>
  <p:clrMapOvr>
    <a:masterClrMapping/>
  </p:clrMapOvr>
  <p:transition spd="slow"/>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a:xfrm>
            <a:off x="0" y="228600"/>
            <a:ext cx="9144000" cy="1143000"/>
          </a:xfrm>
        </p:spPr>
        <p:txBody>
          <a:bodyPr/>
          <a:lstStyle/>
          <a:p>
            <a:pPr eaLnBrk="1" hangingPunct="1"/>
            <a:r>
              <a:rPr lang="en-US" altLang="en-US" sz="2800" b="1" smtClean="0">
                <a:solidFill>
                  <a:srgbClr val="7030A0"/>
                </a:solidFill>
                <a:latin typeface="Arial" pitchFamily="34" charset="0"/>
                <a:cs typeface="Arial" pitchFamily="34" charset="0"/>
              </a:rPr>
              <a:t>How often should you change your </a:t>
            </a:r>
            <a:r>
              <a:rPr lang="ru-RU" altLang="en-US" sz="2800" b="1" smtClean="0">
                <a:solidFill>
                  <a:srgbClr val="7030A0"/>
                </a:solidFill>
                <a:latin typeface="Arial" pitchFamily="34" charset="0"/>
                <a:cs typeface="Arial" pitchFamily="34" charset="0"/>
              </a:rPr>
              <a:t/>
            </a:r>
            <a:br>
              <a:rPr lang="ru-RU" altLang="en-US" sz="2800" b="1" smtClean="0">
                <a:solidFill>
                  <a:srgbClr val="7030A0"/>
                </a:solidFill>
                <a:latin typeface="Arial" pitchFamily="34" charset="0"/>
                <a:cs typeface="Arial" pitchFamily="34" charset="0"/>
              </a:rPr>
            </a:br>
            <a:r>
              <a:rPr lang="en-US" altLang="en-US" sz="2800" b="1" smtClean="0">
                <a:solidFill>
                  <a:srgbClr val="7030A0"/>
                </a:solidFill>
                <a:latin typeface="Arial" pitchFamily="34" charset="0"/>
                <a:cs typeface="Arial" pitchFamily="34" charset="0"/>
              </a:rPr>
              <a:t>insulin needle ?</a:t>
            </a:r>
            <a:endParaRPr lang="en-GB" altLang="en-US" sz="2800" b="1" smtClean="0">
              <a:solidFill>
                <a:srgbClr val="7030A0"/>
              </a:solidFill>
              <a:latin typeface="Arial" pitchFamily="34" charset="0"/>
              <a:cs typeface="Arial" pitchFamily="34" charset="0"/>
            </a:endParaRPr>
          </a:p>
        </p:txBody>
      </p:sp>
      <p:sp>
        <p:nvSpPr>
          <p:cNvPr id="81923" name="Rectangle 3"/>
          <p:cNvSpPr>
            <a:spLocks noGrp="1" noChangeArrowheads="1"/>
          </p:cNvSpPr>
          <p:nvPr>
            <p:ph idx="1"/>
          </p:nvPr>
        </p:nvSpPr>
        <p:spPr>
          <a:xfrm>
            <a:off x="0" y="4267200"/>
            <a:ext cx="6172200" cy="2081213"/>
          </a:xfrm>
        </p:spPr>
        <p:txBody>
          <a:bodyPr/>
          <a:lstStyle/>
          <a:p>
            <a:pPr eaLnBrk="1" hangingPunct="1">
              <a:buFont typeface="Arial" pitchFamily="34" charset="0"/>
              <a:buNone/>
            </a:pPr>
            <a:r>
              <a:rPr lang="en-US" altLang="en-US" sz="2000" dirty="0" smtClean="0"/>
              <a:t>    	</a:t>
            </a:r>
            <a:r>
              <a:rPr lang="en-US" altLang="en-US" sz="2400" b="1" dirty="0" smtClean="0">
                <a:latin typeface="Arial" pitchFamily="34" charset="0"/>
                <a:cs typeface="Arial" pitchFamily="34" charset="0"/>
              </a:rPr>
              <a:t>clogging of the needle </a:t>
            </a:r>
            <a:br>
              <a:rPr lang="en-US" altLang="en-US" sz="2400" b="1" dirty="0" smtClean="0">
                <a:latin typeface="Arial" pitchFamily="34" charset="0"/>
                <a:cs typeface="Arial" pitchFamily="34" charset="0"/>
              </a:rPr>
            </a:br>
            <a:r>
              <a:rPr lang="en-US" altLang="en-US" sz="2400" b="1" dirty="0" smtClean="0">
                <a:latin typeface="Arial" pitchFamily="34" charset="0"/>
                <a:cs typeface="Arial" pitchFamily="34" charset="0"/>
              </a:rPr>
              <a:t>sticking out of the needle </a:t>
            </a:r>
            <a:br>
              <a:rPr lang="en-US" altLang="en-US" sz="2400" b="1" dirty="0" smtClean="0">
                <a:latin typeface="Arial" pitchFamily="34" charset="0"/>
                <a:cs typeface="Arial" pitchFamily="34" charset="0"/>
              </a:rPr>
            </a:br>
            <a:r>
              <a:rPr lang="en-US" altLang="en-US" sz="2400" b="1" dirty="0" smtClean="0">
                <a:latin typeface="Arial" pitchFamily="34" charset="0"/>
                <a:cs typeface="Arial" pitchFamily="34" charset="0"/>
              </a:rPr>
              <a:t>removing the protective silicone layer </a:t>
            </a:r>
            <a:br>
              <a:rPr lang="en-US" altLang="en-US" sz="2400" b="1" dirty="0" smtClean="0">
                <a:latin typeface="Arial" pitchFamily="34" charset="0"/>
                <a:cs typeface="Arial" pitchFamily="34" charset="0"/>
              </a:rPr>
            </a:br>
            <a:r>
              <a:rPr lang="en-US" altLang="en-US" sz="2400" b="1" dirty="0" smtClean="0">
                <a:latin typeface="Arial" pitchFamily="34" charset="0"/>
                <a:cs typeface="Arial" pitchFamily="34" charset="0"/>
              </a:rPr>
              <a:t>leaking insulin through the needle,</a:t>
            </a:r>
            <a:endParaRPr lang="en-GB" altLang="en-US" sz="2400" b="1" dirty="0" smtClean="0">
              <a:latin typeface="Arial" pitchFamily="34" charset="0"/>
              <a:ea typeface="Gulim" pitchFamily="34" charset="-127"/>
              <a:cs typeface="Arial" pitchFamily="34" charset="0"/>
            </a:endParaRPr>
          </a:p>
          <a:p>
            <a:pPr eaLnBrk="1" hangingPunct="1">
              <a:buFont typeface="Arial" pitchFamily="34" charset="0"/>
              <a:buNone/>
            </a:pPr>
            <a:endParaRPr lang="en-US" altLang="en-US" sz="2000" dirty="0" smtClean="0"/>
          </a:p>
        </p:txBody>
      </p:sp>
      <p:sp>
        <p:nvSpPr>
          <p:cNvPr id="35844" name="Rectangle 4"/>
          <p:cNvSpPr>
            <a:spLocks noChangeArrowheads="1"/>
          </p:cNvSpPr>
          <p:nvPr/>
        </p:nvSpPr>
        <p:spPr bwMode="auto">
          <a:xfrm>
            <a:off x="0" y="1739900"/>
            <a:ext cx="8915400" cy="1638300"/>
          </a:xfrm>
          <a:prstGeom prst="rect">
            <a:avLst/>
          </a:prstGeom>
          <a:noFill/>
          <a:ln>
            <a:noFill/>
          </a:ln>
          <a:effectLst/>
          <a:extLst/>
        </p:spPr>
        <p:txBody>
          <a:bodyPr/>
          <a:lstStyle/>
          <a:p>
            <a:pPr algn="ctr" eaLnBrk="0" hangingPunct="0">
              <a:lnSpc>
                <a:spcPct val="90000"/>
              </a:lnSpc>
              <a:spcBef>
                <a:spcPct val="20000"/>
              </a:spcBef>
              <a:buClr>
                <a:schemeClr val="accent1"/>
              </a:buClr>
              <a:defRPr/>
            </a:pPr>
            <a:r>
              <a:rPr lang="en" sz="2400" b="1" dirty="0">
                <a:cs typeface="+mn-cs"/>
              </a:rPr>
              <a:t>Modern insulin needles are very thin, </a:t>
            </a:r>
            <a:endParaRPr lang="en" sz="2400" b="1" dirty="0" smtClean="0">
              <a:cs typeface="+mn-cs"/>
            </a:endParaRPr>
          </a:p>
          <a:p>
            <a:pPr algn="ctr" eaLnBrk="0" hangingPunct="0">
              <a:lnSpc>
                <a:spcPct val="90000"/>
              </a:lnSpc>
              <a:spcBef>
                <a:spcPct val="20000"/>
              </a:spcBef>
              <a:buClr>
                <a:schemeClr val="accent1"/>
              </a:buClr>
              <a:defRPr/>
            </a:pPr>
            <a:r>
              <a:rPr lang="en" sz="2400" b="1" dirty="0" smtClean="0">
                <a:cs typeface="+mn-cs"/>
              </a:rPr>
              <a:t>about </a:t>
            </a:r>
            <a:r>
              <a:rPr lang="en" sz="2400" b="1" dirty="0">
                <a:cs typeface="+mn-cs"/>
              </a:rPr>
              <a:t>0.25-0.30 mm thick. </a:t>
            </a:r>
            <a:endParaRPr lang="en" sz="2400" b="1" dirty="0" smtClean="0">
              <a:cs typeface="+mn-cs"/>
            </a:endParaRPr>
          </a:p>
          <a:p>
            <a:pPr algn="ctr" eaLnBrk="0" hangingPunct="0">
              <a:lnSpc>
                <a:spcPct val="90000"/>
              </a:lnSpc>
              <a:spcBef>
                <a:spcPct val="20000"/>
              </a:spcBef>
              <a:buClr>
                <a:schemeClr val="accent1"/>
              </a:buClr>
              <a:defRPr/>
            </a:pPr>
            <a:r>
              <a:rPr lang="en" sz="2400" b="1" dirty="0" smtClean="0">
                <a:cs typeface="+mn-cs"/>
              </a:rPr>
              <a:t>A </a:t>
            </a:r>
            <a:r>
              <a:rPr lang="en" sz="2400" b="1" dirty="0">
                <a:cs typeface="+mn-cs"/>
              </a:rPr>
              <a:t>sting with these needles is almost painless. </a:t>
            </a:r>
            <a:endParaRPr lang="en" sz="2400" b="1" dirty="0" smtClean="0">
              <a:cs typeface="+mn-cs"/>
            </a:endParaRPr>
          </a:p>
          <a:p>
            <a:pPr algn="ctr" eaLnBrk="0" hangingPunct="0">
              <a:lnSpc>
                <a:spcPct val="90000"/>
              </a:lnSpc>
              <a:spcBef>
                <a:spcPct val="20000"/>
              </a:spcBef>
              <a:buClr>
                <a:schemeClr val="accent1"/>
              </a:buClr>
              <a:defRPr/>
            </a:pPr>
            <a:r>
              <a:rPr lang="en" sz="2400" b="1" dirty="0" smtClean="0">
                <a:cs typeface="+mn-cs"/>
              </a:rPr>
              <a:t>Needles </a:t>
            </a:r>
            <a:r>
              <a:rPr lang="en" sz="2400" b="1" dirty="0">
                <a:cs typeface="+mn-cs"/>
              </a:rPr>
              <a:t>are intended for single use only. </a:t>
            </a:r>
            <a:endParaRPr lang="en" sz="2400" b="1" dirty="0" smtClean="0">
              <a:cs typeface="+mn-cs"/>
            </a:endParaRPr>
          </a:p>
          <a:p>
            <a:pPr algn="just" eaLnBrk="0" hangingPunct="0">
              <a:lnSpc>
                <a:spcPct val="90000"/>
              </a:lnSpc>
              <a:spcBef>
                <a:spcPct val="20000"/>
              </a:spcBef>
              <a:buClr>
                <a:schemeClr val="accent1"/>
              </a:buClr>
              <a:defRPr/>
            </a:pPr>
            <a:endParaRPr lang="en" sz="2400" b="1" dirty="0">
              <a:cs typeface="+mn-cs"/>
            </a:endParaRPr>
          </a:p>
          <a:p>
            <a:pPr algn="just" eaLnBrk="0" hangingPunct="0">
              <a:lnSpc>
                <a:spcPct val="90000"/>
              </a:lnSpc>
              <a:spcBef>
                <a:spcPct val="20000"/>
              </a:spcBef>
              <a:buClr>
                <a:schemeClr val="accent1"/>
              </a:buClr>
              <a:defRPr/>
            </a:pPr>
            <a:r>
              <a:rPr lang="en" sz="2400" b="1" dirty="0">
                <a:cs typeface="+mn-cs"/>
              </a:rPr>
              <a:t>Repeated use of the same needle can lead to:</a:t>
            </a:r>
            <a:endParaRPr lang="en-GB" altLang="ko-KR" sz="2400" b="1" dirty="0">
              <a:solidFill>
                <a:schemeClr val="accent1">
                  <a:lumMod val="50000"/>
                </a:schemeClr>
              </a:solidFill>
              <a:latin typeface="Times New Roman" pitchFamily="18" charset="0"/>
              <a:ea typeface="Gulim" pitchFamily="34" charset="-127"/>
              <a:cs typeface="Times New Roman" pitchFamily="18" charset="0"/>
            </a:endParaRPr>
          </a:p>
        </p:txBody>
      </p:sp>
      <p:pic>
        <p:nvPicPr>
          <p:cNvPr id="81925" name="Picture 5" descr="Needles-flat-background"/>
          <p:cNvPicPr>
            <a:picLocks noChangeArrowheads="1"/>
          </p:cNvPicPr>
          <p:nvPr/>
        </p:nvPicPr>
        <p:blipFill>
          <a:blip r:embed="rId3"/>
          <a:srcRect l="-18204" r="-18204"/>
          <a:stretch>
            <a:fillRect/>
          </a:stretch>
        </p:blipFill>
        <p:spPr bwMode="auto">
          <a:xfrm>
            <a:off x="5576888" y="3871913"/>
            <a:ext cx="3298825" cy="2846387"/>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itle 7"/>
          <p:cNvSpPr>
            <a:spLocks noGrp="1"/>
          </p:cNvSpPr>
          <p:nvPr>
            <p:ph type="title"/>
          </p:nvPr>
        </p:nvSpPr>
        <p:spPr>
          <a:xfrm>
            <a:off x="0" y="0"/>
            <a:ext cx="9144000" cy="838200"/>
          </a:xfrm>
        </p:spPr>
        <p:txBody>
          <a:bodyPr/>
          <a:lstStyle/>
          <a:p>
            <a:pPr eaLnBrk="1" hangingPunct="1"/>
            <a:r>
              <a:rPr lang="en-US" altLang="en-US" sz="3200" b="1" smtClean="0">
                <a:solidFill>
                  <a:srgbClr val="7030A0"/>
                </a:solidFill>
                <a:latin typeface="Arial" pitchFamily="34" charset="0"/>
                <a:cs typeface="Arial" pitchFamily="34" charset="0"/>
              </a:rPr>
              <a:t>Small changes that say a lot...</a:t>
            </a:r>
            <a:endParaRPr lang="sr-Latn-CS" altLang="en-US" sz="3200" b="1" smtClean="0">
              <a:solidFill>
                <a:srgbClr val="7030A0"/>
              </a:solidFill>
              <a:latin typeface="Arial" pitchFamily="34" charset="0"/>
              <a:cs typeface="Arial" pitchFamily="34" charset="0"/>
            </a:endParaRPr>
          </a:p>
        </p:txBody>
      </p:sp>
      <p:sp>
        <p:nvSpPr>
          <p:cNvPr id="82947" name="Content Placeholder 8"/>
          <p:cNvSpPr>
            <a:spLocks noGrp="1"/>
          </p:cNvSpPr>
          <p:nvPr>
            <p:ph idx="1"/>
          </p:nvPr>
        </p:nvSpPr>
        <p:spPr>
          <a:xfrm>
            <a:off x="317500" y="1524000"/>
            <a:ext cx="2882900" cy="5129213"/>
          </a:xfrm>
        </p:spPr>
        <p:txBody>
          <a:bodyPr/>
          <a:lstStyle/>
          <a:p>
            <a:pPr marL="0" indent="0" eaLnBrk="1" hangingPunct="1">
              <a:buFont typeface="Wingdings 2" pitchFamily="18" charset="2"/>
              <a:buNone/>
            </a:pPr>
            <a:r>
              <a:rPr lang="en-US" altLang="en-US" sz="1600" b="1" smtClean="0">
                <a:solidFill>
                  <a:schemeClr val="tx1"/>
                </a:solidFill>
                <a:latin typeface="Arial" pitchFamily="34" charset="0"/>
                <a:cs typeface="Arial" pitchFamily="34" charset="0"/>
              </a:rPr>
              <a:t>The patient's motivation and willingness to engage in his therapy</a:t>
            </a:r>
          </a:p>
          <a:p>
            <a:pPr marL="0" indent="0" eaLnBrk="1" hangingPunct="1">
              <a:buFont typeface="Wingdings 2" pitchFamily="18" charset="2"/>
              <a:buNone/>
            </a:pPr>
            <a:endParaRPr lang="sr-Latn-CS" altLang="en-US" sz="1600" b="1" smtClean="0">
              <a:solidFill>
                <a:schemeClr val="tx1"/>
              </a:solidFill>
              <a:latin typeface="Arial" pitchFamily="34" charset="0"/>
              <a:cs typeface="Arial" pitchFamily="34" charset="0"/>
            </a:endParaRPr>
          </a:p>
          <a:p>
            <a:pPr marL="0" indent="0" eaLnBrk="1" hangingPunct="1">
              <a:buFont typeface="Wingdings 2" pitchFamily="18" charset="2"/>
              <a:buNone/>
            </a:pPr>
            <a:r>
              <a:rPr lang="en-US" altLang="en-US" sz="1600" b="1" smtClean="0">
                <a:solidFill>
                  <a:schemeClr val="tx1"/>
                </a:solidFill>
                <a:latin typeface="Arial" pitchFamily="34" charset="0"/>
                <a:cs typeface="Arial" pitchFamily="34" charset="0"/>
              </a:rPr>
              <a:t>Risk of hypoglycemia</a:t>
            </a:r>
          </a:p>
          <a:p>
            <a:pPr marL="0" indent="0" eaLnBrk="1" hangingPunct="1">
              <a:buFont typeface="Wingdings 2" pitchFamily="18" charset="2"/>
              <a:buNone/>
            </a:pPr>
            <a:endParaRPr lang="sr-Latn-CS" altLang="en-US" sz="1600" b="1" smtClean="0">
              <a:solidFill>
                <a:schemeClr val="tx1"/>
              </a:solidFill>
              <a:latin typeface="Arial" pitchFamily="34" charset="0"/>
              <a:cs typeface="Arial" pitchFamily="34" charset="0"/>
            </a:endParaRPr>
          </a:p>
          <a:p>
            <a:pPr marL="0" indent="0" eaLnBrk="1" hangingPunct="1">
              <a:buFont typeface="Wingdings 2" pitchFamily="18" charset="2"/>
              <a:buNone/>
            </a:pPr>
            <a:r>
              <a:rPr lang="en-US" altLang="en-US" sz="1600" b="1" smtClean="0">
                <a:solidFill>
                  <a:schemeClr val="tx1"/>
                </a:solidFill>
                <a:latin typeface="Arial" pitchFamily="34" charset="0"/>
                <a:cs typeface="Arial" pitchFamily="34" charset="0"/>
              </a:rPr>
              <a:t>Length of illness</a:t>
            </a:r>
          </a:p>
          <a:p>
            <a:pPr marL="0" indent="0" eaLnBrk="1" hangingPunct="1">
              <a:buFont typeface="Wingdings 2" pitchFamily="18" charset="2"/>
              <a:buNone/>
            </a:pPr>
            <a:endParaRPr lang="sr-Latn-CS" altLang="en-US" sz="1600" b="1" smtClean="0">
              <a:solidFill>
                <a:schemeClr val="tx1"/>
              </a:solidFill>
              <a:latin typeface="Arial" pitchFamily="34" charset="0"/>
              <a:cs typeface="Arial" pitchFamily="34" charset="0"/>
            </a:endParaRPr>
          </a:p>
          <a:p>
            <a:pPr marL="0" indent="0" eaLnBrk="1" hangingPunct="1">
              <a:buFont typeface="Wingdings 2" pitchFamily="18" charset="2"/>
              <a:buNone/>
            </a:pPr>
            <a:endParaRPr lang="sr-Latn-CS" altLang="en-US" sz="1600" b="1" smtClean="0">
              <a:solidFill>
                <a:schemeClr val="tx1"/>
              </a:solidFill>
              <a:latin typeface="Arial" pitchFamily="34" charset="0"/>
              <a:cs typeface="Arial" pitchFamily="34" charset="0"/>
            </a:endParaRPr>
          </a:p>
          <a:p>
            <a:pPr marL="0" indent="0" eaLnBrk="1" hangingPunct="1">
              <a:buFont typeface="Wingdings 2" pitchFamily="18" charset="2"/>
              <a:buNone/>
            </a:pPr>
            <a:r>
              <a:rPr lang="en-US" altLang="en-US" sz="1600" b="1" smtClean="0">
                <a:solidFill>
                  <a:schemeClr val="tx1"/>
                </a:solidFill>
                <a:latin typeface="Arial" pitchFamily="34" charset="0"/>
                <a:cs typeface="Arial" pitchFamily="34" charset="0"/>
              </a:rPr>
              <a:t>Life expectancy</a:t>
            </a:r>
          </a:p>
          <a:p>
            <a:pPr marL="0" indent="0" eaLnBrk="1" hangingPunct="1">
              <a:buFont typeface="Wingdings 2" pitchFamily="18" charset="2"/>
              <a:buNone/>
            </a:pPr>
            <a:endParaRPr lang="sr-Latn-CS" altLang="en-US" sz="1600" b="1" smtClean="0">
              <a:solidFill>
                <a:schemeClr val="tx1"/>
              </a:solidFill>
              <a:latin typeface="Arial" pitchFamily="34" charset="0"/>
              <a:cs typeface="Arial" pitchFamily="34" charset="0"/>
            </a:endParaRPr>
          </a:p>
          <a:p>
            <a:pPr marL="0" indent="0" eaLnBrk="1" hangingPunct="1">
              <a:buFont typeface="Wingdings 2" pitchFamily="18" charset="2"/>
              <a:buNone/>
            </a:pPr>
            <a:endParaRPr lang="sr-Latn-CS" altLang="en-US" sz="1600" b="1" smtClean="0">
              <a:solidFill>
                <a:schemeClr val="tx1"/>
              </a:solidFill>
              <a:latin typeface="Arial" pitchFamily="34" charset="0"/>
              <a:cs typeface="Arial" pitchFamily="34" charset="0"/>
            </a:endParaRPr>
          </a:p>
          <a:p>
            <a:pPr marL="0" indent="0" eaLnBrk="1" hangingPunct="1">
              <a:buFont typeface="Wingdings 2" pitchFamily="18" charset="2"/>
              <a:buNone/>
            </a:pPr>
            <a:r>
              <a:rPr lang="en-US" altLang="en-US" sz="1600" b="1" smtClean="0">
                <a:solidFill>
                  <a:schemeClr val="tx1"/>
                </a:solidFill>
                <a:latin typeface="Arial" pitchFamily="34" charset="0"/>
                <a:cs typeface="Arial" pitchFamily="34" charset="0"/>
              </a:rPr>
              <a:t>Accompanying diseases</a:t>
            </a:r>
          </a:p>
          <a:p>
            <a:pPr marL="0" indent="0" eaLnBrk="1" hangingPunct="1">
              <a:buFont typeface="Wingdings 2" pitchFamily="18" charset="2"/>
              <a:buNone/>
            </a:pPr>
            <a:endParaRPr lang="sr-Latn-CS" altLang="en-US" sz="1600" b="1" smtClean="0">
              <a:solidFill>
                <a:schemeClr val="tx1"/>
              </a:solidFill>
              <a:latin typeface="Arial" pitchFamily="34" charset="0"/>
              <a:cs typeface="Arial" pitchFamily="34" charset="0"/>
            </a:endParaRPr>
          </a:p>
          <a:p>
            <a:pPr marL="0" indent="0" eaLnBrk="1" hangingPunct="1">
              <a:buFont typeface="Wingdings 2" pitchFamily="18" charset="2"/>
              <a:buNone/>
            </a:pPr>
            <a:r>
              <a:rPr lang="en-US" altLang="en-US" sz="1600" b="1" smtClean="0">
                <a:solidFill>
                  <a:schemeClr val="tx1"/>
                </a:solidFill>
                <a:latin typeface="Arial" pitchFamily="34" charset="0"/>
                <a:cs typeface="Arial" pitchFamily="34" charset="0"/>
              </a:rPr>
              <a:t>Existing vascular complications</a:t>
            </a:r>
          </a:p>
          <a:p>
            <a:pPr marL="0" indent="0" eaLnBrk="1" hangingPunct="1">
              <a:buFont typeface="Wingdings 2" pitchFamily="18" charset="2"/>
              <a:buNone/>
            </a:pPr>
            <a:endParaRPr lang="sr-Latn-CS" altLang="en-US" sz="1600" b="1" smtClean="0">
              <a:solidFill>
                <a:schemeClr val="tx1"/>
              </a:solidFill>
              <a:latin typeface="Arial" pitchFamily="34" charset="0"/>
              <a:cs typeface="Arial" pitchFamily="34" charset="0"/>
            </a:endParaRPr>
          </a:p>
          <a:p>
            <a:pPr marL="0" indent="0" eaLnBrk="1" hangingPunct="1">
              <a:buFont typeface="Wingdings 2" pitchFamily="18" charset="2"/>
              <a:buNone/>
            </a:pPr>
            <a:r>
              <a:rPr lang="en-US" altLang="en-US" sz="1600" b="1" smtClean="0">
                <a:solidFill>
                  <a:schemeClr val="tx1"/>
                </a:solidFill>
                <a:latin typeface="Arial" pitchFamily="34" charset="0"/>
                <a:cs typeface="Arial" pitchFamily="34" charset="0"/>
              </a:rPr>
              <a:t>Treatment conditions and support for the patient</a:t>
            </a:r>
          </a:p>
        </p:txBody>
      </p:sp>
      <p:sp>
        <p:nvSpPr>
          <p:cNvPr id="4" name="Footer Placeholder 3"/>
          <p:cNvSpPr>
            <a:spLocks noGrp="1"/>
          </p:cNvSpPr>
          <p:nvPr>
            <p:ph type="ftr" sz="quarter" idx="11"/>
          </p:nvPr>
        </p:nvSpPr>
        <p:spPr/>
        <p:txBody>
          <a:bodyPr/>
          <a:lstStyle/>
          <a:p>
            <a:pPr defTabSz="878921">
              <a:defRPr/>
            </a:pPr>
            <a:r>
              <a:rPr lang="en" dirty="0">
                <a:solidFill>
                  <a:schemeClr val="accent3"/>
                </a:solidFill>
              </a:rPr>
              <a:t>A safe step forward (E3-002/10)</a:t>
            </a:r>
          </a:p>
        </p:txBody>
      </p:sp>
      <p:sp>
        <p:nvSpPr>
          <p:cNvPr id="6" name="Date Placeholder 5"/>
          <p:cNvSpPr>
            <a:spLocks noGrp="1"/>
          </p:cNvSpPr>
          <p:nvPr>
            <p:ph type="dt" sz="quarter" idx="12"/>
          </p:nvPr>
        </p:nvSpPr>
        <p:spPr/>
        <p:txBody>
          <a:bodyPr/>
          <a:lstStyle/>
          <a:p>
            <a:pPr defTabSz="878921">
              <a:defRPr/>
            </a:pPr>
            <a:fld id="{08006C9E-61A1-43F7-805E-32535F6139CC}" type="datetime1">
              <a:rPr lang="sr-Latn-CS">
                <a:solidFill>
                  <a:schemeClr val="accent3"/>
                </a:solidFill>
              </a:rPr>
              <a:pPr defTabSz="878921">
                <a:defRPr/>
              </a:pPr>
              <a:t>10.3.2024.</a:t>
            </a:fld>
            <a:endParaRPr lang="sr-Latn-CS" dirty="0">
              <a:solidFill>
                <a:schemeClr val="accent3"/>
              </a:solidFill>
            </a:endParaRPr>
          </a:p>
        </p:txBody>
      </p:sp>
      <p:sp>
        <p:nvSpPr>
          <p:cNvPr id="5" name="Slide Number Placeholder 4"/>
          <p:cNvSpPr>
            <a:spLocks noGrp="1"/>
          </p:cNvSpPr>
          <p:nvPr>
            <p:ph type="sldNum" sz="quarter" idx="13"/>
          </p:nvPr>
        </p:nvSpPr>
        <p:spPr/>
        <p:txBody>
          <a:bodyPr/>
          <a:lstStyle/>
          <a:p>
            <a:pPr defTabSz="877888">
              <a:defRPr/>
            </a:pPr>
            <a:r>
              <a:rPr lang="en" dirty="0" err="1">
                <a:solidFill>
                  <a:schemeClr val="accent3"/>
                </a:solidFill>
              </a:rPr>
              <a:t>Slide </a:t>
            </a:r>
            <a:r>
              <a:rPr lang="en" dirty="0">
                <a:solidFill>
                  <a:schemeClr val="accent3"/>
                </a:solidFill>
              </a:rPr>
              <a:t>no</a:t>
            </a:r>
            <a:fld id="{8EACB562-707D-42C1-AAA2-D08A1AA3DE88}" type="slidenum">
              <a:rPr lang="sr-Latn-CS">
                <a:solidFill>
                  <a:schemeClr val="accent3"/>
                </a:solidFill>
              </a:rPr>
              <a:pPr defTabSz="877888">
                <a:defRPr/>
              </a:pPr>
              <a:t>86</a:t>
            </a:fld>
            <a:endParaRPr lang="sr-Latn-CS" dirty="0">
              <a:solidFill>
                <a:schemeClr val="accent3"/>
              </a:solidFill>
            </a:endParaRPr>
          </a:p>
        </p:txBody>
      </p:sp>
      <p:sp>
        <p:nvSpPr>
          <p:cNvPr id="7" name="Isosceles Triangle 6"/>
          <p:cNvSpPr/>
          <p:nvPr/>
        </p:nvSpPr>
        <p:spPr>
          <a:xfrm>
            <a:off x="3382963" y="1663700"/>
            <a:ext cx="5443537" cy="355600"/>
          </a:xfrm>
          <a:prstGeom prst="triangle">
            <a:avLst>
              <a:gd name="adj" fmla="val 100000"/>
            </a:avLst>
          </a:prstGeom>
          <a:solidFill>
            <a:srgbClr val="FF0000"/>
          </a:solidFill>
          <a:ln w="6350">
            <a:solidFill>
              <a:srgbClr val="00142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sr-Latn-CS" dirty="0"/>
          </a:p>
        </p:txBody>
      </p:sp>
      <p:sp>
        <p:nvSpPr>
          <p:cNvPr id="12" name="Isosceles Triangle 11"/>
          <p:cNvSpPr/>
          <p:nvPr/>
        </p:nvSpPr>
        <p:spPr>
          <a:xfrm>
            <a:off x="3382963" y="2324100"/>
            <a:ext cx="5443537" cy="373063"/>
          </a:xfrm>
          <a:prstGeom prst="triangle">
            <a:avLst>
              <a:gd name="adj" fmla="val 100000"/>
            </a:avLst>
          </a:prstGeom>
          <a:solidFill>
            <a:srgbClr val="FFFF00"/>
          </a:solidFill>
          <a:ln w="6350">
            <a:solidFill>
              <a:srgbClr val="00142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sr-Latn-CS" dirty="0"/>
          </a:p>
        </p:txBody>
      </p:sp>
      <p:sp>
        <p:nvSpPr>
          <p:cNvPr id="13" name="Isosceles Triangle 12"/>
          <p:cNvSpPr/>
          <p:nvPr/>
        </p:nvSpPr>
        <p:spPr>
          <a:xfrm>
            <a:off x="3382963" y="3070225"/>
            <a:ext cx="5443537" cy="354013"/>
          </a:xfrm>
          <a:prstGeom prst="triangle">
            <a:avLst>
              <a:gd name="adj" fmla="val 100000"/>
            </a:avLst>
          </a:prstGeom>
          <a:solidFill>
            <a:srgbClr val="FFC000"/>
          </a:solidFill>
          <a:ln w="6350">
            <a:solidFill>
              <a:srgbClr val="00142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sr-Latn-CS" dirty="0"/>
          </a:p>
        </p:txBody>
      </p:sp>
      <p:sp>
        <p:nvSpPr>
          <p:cNvPr id="14" name="Isosceles Triangle 13"/>
          <p:cNvSpPr/>
          <p:nvPr/>
        </p:nvSpPr>
        <p:spPr>
          <a:xfrm>
            <a:off x="3371850" y="3771900"/>
            <a:ext cx="5443538" cy="374650"/>
          </a:xfrm>
          <a:prstGeom prst="triangle">
            <a:avLst>
              <a:gd name="adj" fmla="val 100000"/>
            </a:avLst>
          </a:prstGeom>
          <a:solidFill>
            <a:srgbClr val="00B050"/>
          </a:solidFill>
          <a:ln w="6350">
            <a:solidFill>
              <a:srgbClr val="00142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sr-Latn-CS" dirty="0"/>
          </a:p>
        </p:txBody>
      </p:sp>
      <p:sp>
        <p:nvSpPr>
          <p:cNvPr id="15" name="Isosceles Triangle 14"/>
          <p:cNvSpPr/>
          <p:nvPr/>
        </p:nvSpPr>
        <p:spPr>
          <a:xfrm>
            <a:off x="3382963" y="4572000"/>
            <a:ext cx="5443537" cy="368300"/>
          </a:xfrm>
          <a:prstGeom prst="triangle">
            <a:avLst>
              <a:gd name="adj" fmla="val 100000"/>
            </a:avLst>
          </a:prstGeom>
          <a:solidFill>
            <a:srgbClr val="23A2B3"/>
          </a:solidFill>
          <a:ln w="6350">
            <a:solidFill>
              <a:srgbClr val="00142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sr-Latn-CS" dirty="0"/>
          </a:p>
        </p:txBody>
      </p:sp>
      <p:sp>
        <p:nvSpPr>
          <p:cNvPr id="16" name="Isosceles Triangle 15"/>
          <p:cNvSpPr/>
          <p:nvPr/>
        </p:nvSpPr>
        <p:spPr>
          <a:xfrm>
            <a:off x="3371850" y="5380038"/>
            <a:ext cx="5443538" cy="354012"/>
          </a:xfrm>
          <a:prstGeom prst="triangle">
            <a:avLst>
              <a:gd name="adj" fmla="val 100000"/>
            </a:avLst>
          </a:prstGeom>
          <a:solidFill>
            <a:schemeClr val="tx1">
              <a:lumMod val="50000"/>
              <a:lumOff val="50000"/>
            </a:schemeClr>
          </a:solidFill>
          <a:ln w="6350">
            <a:solidFill>
              <a:srgbClr val="00142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sr-Latn-CS" dirty="0"/>
          </a:p>
        </p:txBody>
      </p:sp>
      <p:sp>
        <p:nvSpPr>
          <p:cNvPr id="17" name="Isosceles Triangle 16"/>
          <p:cNvSpPr/>
          <p:nvPr/>
        </p:nvSpPr>
        <p:spPr>
          <a:xfrm>
            <a:off x="3382963" y="6040438"/>
            <a:ext cx="5443537" cy="381000"/>
          </a:xfrm>
          <a:prstGeom prst="triangle">
            <a:avLst>
              <a:gd name="adj" fmla="val 100000"/>
            </a:avLst>
          </a:prstGeom>
          <a:solidFill>
            <a:srgbClr val="AEA79F"/>
          </a:solidFill>
          <a:ln w="6350">
            <a:solidFill>
              <a:srgbClr val="00142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sr-Latn-CS" dirty="0"/>
          </a:p>
        </p:txBody>
      </p:sp>
      <p:sp>
        <p:nvSpPr>
          <p:cNvPr id="82958" name="TextBox 18"/>
          <p:cNvSpPr txBox="1">
            <a:spLocks noChangeArrowheads="1"/>
          </p:cNvSpPr>
          <p:nvPr/>
        </p:nvSpPr>
        <p:spPr bwMode="auto">
          <a:xfrm>
            <a:off x="3611563" y="1166813"/>
            <a:ext cx="1379537" cy="307975"/>
          </a:xfrm>
          <a:prstGeom prst="rect">
            <a:avLst/>
          </a:prstGeom>
          <a:noFill/>
          <a:ln w="9525">
            <a:solidFill>
              <a:srgbClr val="001423"/>
            </a:solidFill>
            <a:miter lim="800000"/>
            <a:headEnd/>
            <a:tailEnd/>
          </a:ln>
        </p:spPr>
        <p:txBody>
          <a:bodyPr wrap="none">
            <a:spAutoFit/>
          </a:bodyPr>
          <a:lstStyle/>
          <a:p>
            <a:r>
              <a:rPr lang="en-US" altLang="en-US" sz="1400" b="1"/>
              <a:t>Tighter control</a:t>
            </a:r>
          </a:p>
        </p:txBody>
      </p:sp>
      <p:sp>
        <p:nvSpPr>
          <p:cNvPr id="82959" name="TextBox 19"/>
          <p:cNvSpPr txBox="1">
            <a:spLocks noChangeArrowheads="1"/>
          </p:cNvSpPr>
          <p:nvPr/>
        </p:nvSpPr>
        <p:spPr bwMode="auto">
          <a:xfrm>
            <a:off x="7188200" y="1168400"/>
            <a:ext cx="1728788" cy="307975"/>
          </a:xfrm>
          <a:prstGeom prst="rect">
            <a:avLst/>
          </a:prstGeom>
          <a:noFill/>
          <a:ln w="9525">
            <a:solidFill>
              <a:srgbClr val="001423"/>
            </a:solidFill>
            <a:miter lim="800000"/>
            <a:headEnd/>
            <a:tailEnd/>
          </a:ln>
        </p:spPr>
        <p:txBody>
          <a:bodyPr wrap="none">
            <a:spAutoFit/>
          </a:bodyPr>
          <a:lstStyle/>
          <a:p>
            <a:r>
              <a:rPr lang="en-US" altLang="en-US" sz="1400" b="1"/>
              <a:t>Flexible control</a:t>
            </a:r>
          </a:p>
        </p:txBody>
      </p:sp>
      <p:sp>
        <p:nvSpPr>
          <p:cNvPr id="82960" name="TextBox 20"/>
          <p:cNvSpPr txBox="1">
            <a:spLocks noChangeArrowheads="1"/>
          </p:cNvSpPr>
          <p:nvPr/>
        </p:nvSpPr>
        <p:spPr bwMode="auto">
          <a:xfrm>
            <a:off x="3425825" y="1997075"/>
            <a:ext cx="1092200" cy="246063"/>
          </a:xfrm>
          <a:prstGeom prst="rect">
            <a:avLst/>
          </a:prstGeom>
          <a:noFill/>
          <a:ln w="9525">
            <a:noFill/>
            <a:miter lim="800000"/>
            <a:headEnd/>
            <a:tailEnd/>
          </a:ln>
        </p:spPr>
        <p:txBody>
          <a:bodyPr wrap="none">
            <a:spAutoFit/>
          </a:bodyPr>
          <a:lstStyle/>
          <a:p>
            <a:r>
              <a:rPr lang="en-US" altLang="en-US" sz="1000"/>
              <a:t>Highly motivated</a:t>
            </a:r>
          </a:p>
        </p:txBody>
      </p:sp>
      <p:sp>
        <p:nvSpPr>
          <p:cNvPr id="82961" name="TextBox 21"/>
          <p:cNvSpPr txBox="1">
            <a:spLocks noChangeArrowheads="1"/>
          </p:cNvSpPr>
          <p:nvPr/>
        </p:nvSpPr>
        <p:spPr bwMode="auto">
          <a:xfrm>
            <a:off x="3452813" y="2655888"/>
            <a:ext cx="695325" cy="246062"/>
          </a:xfrm>
          <a:prstGeom prst="rect">
            <a:avLst/>
          </a:prstGeom>
          <a:noFill/>
          <a:ln w="9525">
            <a:noFill/>
            <a:miter lim="800000"/>
            <a:headEnd/>
            <a:tailEnd/>
          </a:ln>
        </p:spPr>
        <p:txBody>
          <a:bodyPr wrap="none">
            <a:spAutoFit/>
          </a:bodyPr>
          <a:lstStyle/>
          <a:p>
            <a:r>
              <a:rPr lang="en-US" altLang="en-US" sz="1000"/>
              <a:t>Little risk</a:t>
            </a:r>
          </a:p>
        </p:txBody>
      </p:sp>
      <p:sp>
        <p:nvSpPr>
          <p:cNvPr id="82962" name="TextBox 22"/>
          <p:cNvSpPr txBox="1">
            <a:spLocks noChangeArrowheads="1"/>
          </p:cNvSpPr>
          <p:nvPr/>
        </p:nvSpPr>
        <p:spPr bwMode="auto">
          <a:xfrm>
            <a:off x="3446463" y="3392488"/>
            <a:ext cx="965200" cy="246062"/>
          </a:xfrm>
          <a:prstGeom prst="rect">
            <a:avLst/>
          </a:prstGeom>
          <a:noFill/>
          <a:ln w="9525">
            <a:noFill/>
            <a:miter lim="800000"/>
            <a:headEnd/>
            <a:tailEnd/>
          </a:ln>
        </p:spPr>
        <p:txBody>
          <a:bodyPr wrap="none">
            <a:spAutoFit/>
          </a:bodyPr>
          <a:lstStyle/>
          <a:p>
            <a:r>
              <a:rPr lang="en-US" altLang="en-US" sz="1000"/>
              <a:t>The beginning of the disease</a:t>
            </a:r>
          </a:p>
        </p:txBody>
      </p:sp>
      <p:sp>
        <p:nvSpPr>
          <p:cNvPr id="82963" name="TextBox 23"/>
          <p:cNvSpPr txBox="1">
            <a:spLocks noChangeArrowheads="1"/>
          </p:cNvSpPr>
          <p:nvPr/>
        </p:nvSpPr>
        <p:spPr bwMode="auto">
          <a:xfrm>
            <a:off x="3452813" y="4083050"/>
            <a:ext cx="674687" cy="246063"/>
          </a:xfrm>
          <a:prstGeom prst="rect">
            <a:avLst/>
          </a:prstGeom>
          <a:noFill/>
          <a:ln w="9525">
            <a:noFill/>
            <a:miter lim="800000"/>
            <a:headEnd/>
            <a:tailEnd/>
          </a:ln>
        </p:spPr>
        <p:txBody>
          <a:bodyPr wrap="none">
            <a:spAutoFit/>
          </a:bodyPr>
          <a:lstStyle/>
          <a:p>
            <a:r>
              <a:rPr lang="en-US" altLang="en-US" sz="1000"/>
              <a:t>Long</a:t>
            </a:r>
          </a:p>
        </p:txBody>
      </p:sp>
      <p:sp>
        <p:nvSpPr>
          <p:cNvPr id="82964" name="TextBox 24"/>
          <p:cNvSpPr txBox="1">
            <a:spLocks noChangeArrowheads="1"/>
          </p:cNvSpPr>
          <p:nvPr/>
        </p:nvSpPr>
        <p:spPr bwMode="auto">
          <a:xfrm>
            <a:off x="3440113" y="4929188"/>
            <a:ext cx="895350" cy="246062"/>
          </a:xfrm>
          <a:prstGeom prst="rect">
            <a:avLst/>
          </a:prstGeom>
          <a:noFill/>
          <a:ln w="9525">
            <a:noFill/>
            <a:miter lim="800000"/>
            <a:headEnd/>
            <a:tailEnd/>
          </a:ln>
        </p:spPr>
        <p:txBody>
          <a:bodyPr wrap="none">
            <a:spAutoFit/>
          </a:bodyPr>
          <a:lstStyle/>
          <a:p>
            <a:r>
              <a:rPr lang="en-US" altLang="en-US" sz="1000"/>
              <a:t>Without disease</a:t>
            </a:r>
          </a:p>
        </p:txBody>
      </p:sp>
      <p:sp>
        <p:nvSpPr>
          <p:cNvPr id="82965" name="TextBox 25"/>
          <p:cNvSpPr txBox="1">
            <a:spLocks noChangeArrowheads="1"/>
          </p:cNvSpPr>
          <p:nvPr/>
        </p:nvSpPr>
        <p:spPr bwMode="auto">
          <a:xfrm>
            <a:off x="3409950" y="5711825"/>
            <a:ext cx="1087438" cy="247650"/>
          </a:xfrm>
          <a:prstGeom prst="rect">
            <a:avLst/>
          </a:prstGeom>
          <a:noFill/>
          <a:ln w="9525">
            <a:noFill/>
            <a:miter lim="800000"/>
            <a:headEnd/>
            <a:tailEnd/>
          </a:ln>
        </p:spPr>
        <p:txBody>
          <a:bodyPr wrap="none">
            <a:spAutoFit/>
          </a:bodyPr>
          <a:lstStyle/>
          <a:p>
            <a:r>
              <a:rPr lang="en-US" altLang="en-US" sz="1000"/>
              <a:t>No complications</a:t>
            </a:r>
          </a:p>
        </p:txBody>
      </p:sp>
      <p:sp>
        <p:nvSpPr>
          <p:cNvPr id="82966" name="TextBox 26"/>
          <p:cNvSpPr txBox="1">
            <a:spLocks noChangeArrowheads="1"/>
          </p:cNvSpPr>
          <p:nvPr/>
        </p:nvSpPr>
        <p:spPr bwMode="auto">
          <a:xfrm>
            <a:off x="3440113" y="6357938"/>
            <a:ext cx="614362" cy="246062"/>
          </a:xfrm>
          <a:prstGeom prst="rect">
            <a:avLst/>
          </a:prstGeom>
          <a:noFill/>
          <a:ln w="9525">
            <a:noFill/>
            <a:miter lim="800000"/>
            <a:headEnd/>
            <a:tailEnd/>
          </a:ln>
        </p:spPr>
        <p:txBody>
          <a:bodyPr wrap="none">
            <a:spAutoFit/>
          </a:bodyPr>
          <a:lstStyle/>
          <a:p>
            <a:r>
              <a:rPr lang="en-US" altLang="en-US" sz="1000"/>
              <a:t>Present</a:t>
            </a:r>
          </a:p>
        </p:txBody>
      </p:sp>
      <p:sp>
        <p:nvSpPr>
          <p:cNvPr id="82967" name="TextBox 1"/>
          <p:cNvSpPr txBox="1">
            <a:spLocks noChangeArrowheads="1"/>
          </p:cNvSpPr>
          <p:nvPr/>
        </p:nvSpPr>
        <p:spPr bwMode="auto">
          <a:xfrm>
            <a:off x="-55563" y="6540500"/>
            <a:ext cx="6292851" cy="508000"/>
          </a:xfrm>
          <a:prstGeom prst="rect">
            <a:avLst/>
          </a:prstGeom>
          <a:noFill/>
          <a:ln w="9525">
            <a:noFill/>
            <a:miter lim="800000"/>
            <a:headEnd/>
            <a:tailEnd/>
          </a:ln>
        </p:spPr>
        <p:txBody>
          <a:bodyPr>
            <a:spAutoFit/>
          </a:bodyPr>
          <a:lstStyle/>
          <a:p>
            <a:r>
              <a:rPr lang="en-US" altLang="en-US" sz="900">
                <a:solidFill>
                  <a:srgbClr val="000000"/>
                </a:solidFill>
                <a:ea typeface="MS PGothic" pitchFamily="34" charset="-128"/>
              </a:rPr>
              <a:t>Adapted from Inzzucchi, Diabetes Care, 2015</a:t>
            </a:r>
          </a:p>
          <a:p>
            <a:endParaRPr lang="sr-Latn-CS" altLang="en-US" sz="900">
              <a:solidFill>
                <a:srgbClr val="000000"/>
              </a:solidFill>
              <a:ea typeface="MS PGothic" pitchFamily="34" charset="-128"/>
            </a:endParaRPr>
          </a:p>
          <a:p>
            <a:endParaRPr lang="sr-Latn-CS" altLang="en-US" sz="900"/>
          </a:p>
        </p:txBody>
      </p:sp>
      <p:sp>
        <p:nvSpPr>
          <p:cNvPr id="3" name="TextBox 2"/>
          <p:cNvSpPr txBox="1"/>
          <p:nvPr/>
        </p:nvSpPr>
        <p:spPr>
          <a:xfrm>
            <a:off x="5454650" y="1187450"/>
            <a:ext cx="1516063" cy="461963"/>
          </a:xfrm>
          <a:prstGeom prst="rect">
            <a:avLst/>
          </a:prstGeom>
          <a:noFill/>
        </p:spPr>
        <p:txBody>
          <a:bodyPr wrap="none">
            <a:spAutoFit/>
          </a:bodyPr>
          <a:lstStyle/>
          <a:p>
            <a:pPr>
              <a:defRPr/>
            </a:pPr>
            <a:r>
              <a:rPr lang="en" b="1" dirty="0">
                <a:effectLst>
                  <a:outerShdw blurRad="38100" dist="38100" dir="2700000" algn="tl">
                    <a:srgbClr val="000000">
                      <a:alpha val="43137"/>
                    </a:srgbClr>
                  </a:outerShdw>
                </a:effectLst>
                <a:latin typeface="+mn-lt"/>
                <a:cs typeface="+mn-cs"/>
              </a:rPr>
              <a:t>HbA1c 7%</a:t>
            </a:r>
          </a:p>
        </p:txBody>
      </p:sp>
      <p:sp>
        <p:nvSpPr>
          <p:cNvPr id="10" name="Rounded Rectangle 9"/>
          <p:cNvSpPr/>
          <p:nvPr/>
        </p:nvSpPr>
        <p:spPr>
          <a:xfrm>
            <a:off x="5375275" y="1171575"/>
            <a:ext cx="1725613" cy="523875"/>
          </a:xfrm>
          <a:prstGeom prst="roundRect">
            <a:avLst/>
          </a:prstGeom>
          <a:solidFill>
            <a:schemeClr val="bg1">
              <a:alpha val="0"/>
            </a:schemeClr>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sr-Latn-C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animBg="1"/>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Number Placeholder 3"/>
          <p:cNvSpPr>
            <a:spLocks noGrp="1"/>
          </p:cNvSpPr>
          <p:nvPr>
            <p:ph type="sldNum" sz="quarter" idx="12"/>
          </p:nvPr>
        </p:nvSpPr>
        <p:spPr bwMode="auto">
          <a:ln>
            <a:miter lim="800000"/>
            <a:headEnd/>
            <a:tailEnd/>
          </a:ln>
        </p:spPr>
        <p:txBody>
          <a:bodyPr wrap="square" numCol="1" anchorCtr="0" compatLnSpc="1">
            <a:prstTxWarp prst="textNoShape">
              <a:avLst/>
            </a:prstTxWarp>
          </a:bodyPr>
          <a:lstStyle/>
          <a:p>
            <a:pPr defTabSz="1168400">
              <a:defRPr/>
            </a:pPr>
            <a:fld id="{9436C5FF-BCFE-4B81-97A0-6D6D219B38A2}" type="slidenum">
              <a:rPr lang="en-GB" altLang="en-US" smtClean="0">
                <a:solidFill>
                  <a:srgbClr val="9D9488"/>
                </a:solidFill>
              </a:rPr>
              <a:pPr defTabSz="1168400">
                <a:defRPr/>
              </a:pPr>
              <a:t>87</a:t>
            </a:fld>
            <a:endParaRPr lang="en-GB" altLang="en-US" smtClean="0">
              <a:solidFill>
                <a:srgbClr val="9D9488"/>
              </a:solidFill>
            </a:endParaRPr>
          </a:p>
        </p:txBody>
      </p:sp>
      <p:sp>
        <p:nvSpPr>
          <p:cNvPr id="8" name="Rectangle 7"/>
          <p:cNvSpPr/>
          <p:nvPr/>
        </p:nvSpPr>
        <p:spPr>
          <a:xfrm>
            <a:off x="7515225" y="5829300"/>
            <a:ext cx="1349375" cy="863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21" tIns="60910" rIns="121821" bIns="60910" anchor="ctr"/>
          <a:lstStyle/>
          <a:p>
            <a:pPr algn="ctr" defTabSz="609011" eaLnBrk="0" hangingPunct="0">
              <a:defRPr/>
            </a:pPr>
            <a:endParaRPr lang="en-GB" dirty="0">
              <a:solidFill>
                <a:srgbClr val="FFFFFF"/>
              </a:solidFill>
            </a:endParaRPr>
          </a:p>
        </p:txBody>
      </p:sp>
      <p:sp>
        <p:nvSpPr>
          <p:cNvPr id="15" name="Rectangle 14"/>
          <p:cNvSpPr/>
          <p:nvPr/>
        </p:nvSpPr>
        <p:spPr>
          <a:xfrm>
            <a:off x="3886200" y="6438900"/>
            <a:ext cx="1381125" cy="254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21821" tIns="60910" rIns="121821" bIns="60910" anchor="ctr"/>
          <a:lstStyle/>
          <a:p>
            <a:pPr algn="ctr" defTabSz="609011" eaLnBrk="0" hangingPunct="0">
              <a:defRPr/>
            </a:pPr>
            <a:endParaRPr lang="en-GB" dirty="0">
              <a:solidFill>
                <a:srgbClr val="FFFFFF"/>
              </a:solidFill>
            </a:endParaRPr>
          </a:p>
        </p:txBody>
      </p:sp>
      <p:sp>
        <p:nvSpPr>
          <p:cNvPr id="83973" name="Title 2"/>
          <p:cNvSpPr txBox="1">
            <a:spLocks/>
          </p:cNvSpPr>
          <p:nvPr/>
        </p:nvSpPr>
        <p:spPr bwMode="auto">
          <a:xfrm>
            <a:off x="458788" y="425450"/>
            <a:ext cx="7874000" cy="933450"/>
          </a:xfrm>
          <a:prstGeom prst="rect">
            <a:avLst/>
          </a:prstGeom>
          <a:noFill/>
          <a:ln w="9525">
            <a:noFill/>
            <a:miter lim="800000"/>
            <a:headEnd/>
            <a:tailEnd/>
          </a:ln>
        </p:spPr>
        <p:txBody>
          <a:bodyPr lIns="0" tIns="0" rIns="0" bIns="0"/>
          <a:lstStyle/>
          <a:p>
            <a:pPr algn="ctr" defTabSz="457200" eaLnBrk="0" hangingPunct="0">
              <a:lnSpc>
                <a:spcPct val="90000"/>
              </a:lnSpc>
            </a:pPr>
            <a:r>
              <a:rPr lang="en-US" altLang="en-US" sz="2800" b="1">
                <a:solidFill>
                  <a:srgbClr val="7030A0"/>
                </a:solidFill>
              </a:rPr>
              <a:t>ADA/EASD recommendations for selecting a target </a:t>
            </a:r>
            <a:r>
              <a:rPr lang="en-US" altLang="en-US" sz="2800" b="1" i="1">
                <a:solidFill>
                  <a:srgbClr val="7030A0"/>
                </a:solidFill>
              </a:rPr>
              <a:t>HbA1c</a:t>
            </a:r>
          </a:p>
        </p:txBody>
      </p:sp>
      <p:sp>
        <p:nvSpPr>
          <p:cNvPr id="16" name="Rectangle 15"/>
          <p:cNvSpPr/>
          <p:nvPr/>
        </p:nvSpPr>
        <p:spPr>
          <a:xfrm>
            <a:off x="6142038" y="1308100"/>
            <a:ext cx="1728787" cy="127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21821" tIns="60910" rIns="121821" bIns="60910" anchor="ctr"/>
          <a:lstStyle/>
          <a:p>
            <a:pPr algn="ctr" defTabSz="609011" eaLnBrk="0" hangingPunct="0">
              <a:defRPr/>
            </a:pPr>
            <a:endParaRPr lang="en-GB" dirty="0">
              <a:solidFill>
                <a:srgbClr val="FFFFFF"/>
              </a:solidFill>
            </a:endParaRPr>
          </a:p>
        </p:txBody>
      </p:sp>
      <p:sp>
        <p:nvSpPr>
          <p:cNvPr id="17" name="Rectangle 16"/>
          <p:cNvSpPr/>
          <p:nvPr/>
        </p:nvSpPr>
        <p:spPr>
          <a:xfrm>
            <a:off x="3460750" y="3981450"/>
            <a:ext cx="1728788" cy="127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21821" tIns="60910" rIns="121821" bIns="60910" anchor="ctr"/>
          <a:lstStyle/>
          <a:p>
            <a:pPr algn="ctr" defTabSz="609011" eaLnBrk="0" hangingPunct="0">
              <a:defRPr/>
            </a:pPr>
            <a:endParaRPr lang="en-GB" dirty="0">
              <a:solidFill>
                <a:srgbClr val="FFFFFF"/>
              </a:solidFill>
            </a:endParaRPr>
          </a:p>
        </p:txBody>
      </p:sp>
      <p:sp>
        <p:nvSpPr>
          <p:cNvPr id="19" name="Rectangle 18"/>
          <p:cNvSpPr/>
          <p:nvPr/>
        </p:nvSpPr>
        <p:spPr>
          <a:xfrm>
            <a:off x="6196013" y="3968750"/>
            <a:ext cx="1728787" cy="127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21821" tIns="60910" rIns="121821" bIns="60910" anchor="ctr"/>
          <a:lstStyle/>
          <a:p>
            <a:pPr algn="ctr" defTabSz="609011" eaLnBrk="0" hangingPunct="0">
              <a:defRPr/>
            </a:pPr>
            <a:endParaRPr lang="en-GB" dirty="0">
              <a:solidFill>
                <a:srgbClr val="FFFFFF"/>
              </a:solidFill>
            </a:endParaRPr>
          </a:p>
        </p:txBody>
      </p:sp>
      <p:sp>
        <p:nvSpPr>
          <p:cNvPr id="83977" name="TextBox 19"/>
          <p:cNvSpPr txBox="1">
            <a:spLocks noChangeArrowheads="1"/>
          </p:cNvSpPr>
          <p:nvPr/>
        </p:nvSpPr>
        <p:spPr bwMode="auto">
          <a:xfrm>
            <a:off x="6078538" y="1630363"/>
            <a:ext cx="1260475" cy="903287"/>
          </a:xfrm>
          <a:prstGeom prst="rect">
            <a:avLst/>
          </a:prstGeom>
          <a:noFill/>
          <a:ln w="9525">
            <a:noFill/>
            <a:miter lim="800000"/>
            <a:headEnd/>
            <a:tailEnd/>
          </a:ln>
        </p:spPr>
        <p:txBody>
          <a:bodyPr lIns="0" tIns="0" rIns="0" bIns="0"/>
          <a:lstStyle/>
          <a:p>
            <a:pPr marL="608013" indent="-608013" defTabSz="608013" eaLnBrk="0" hangingPunct="0">
              <a:lnSpc>
                <a:spcPts val="4000"/>
              </a:lnSpc>
              <a:buFont typeface="Wingdings" pitchFamily="2" charset="2"/>
              <a:buChar char="§"/>
            </a:pPr>
            <a:r>
              <a:rPr lang="en-US" altLang="en-US" sz="1200">
                <a:solidFill>
                  <a:srgbClr val="FFFFFF"/>
                </a:solidFill>
                <a:ea typeface="MS PGothic" pitchFamily="34" charset="-128"/>
              </a:rPr>
              <a:t>all of</a:t>
            </a:r>
          </a:p>
        </p:txBody>
      </p:sp>
      <p:grpSp>
        <p:nvGrpSpPr>
          <p:cNvPr id="83978" name="Group 20"/>
          <p:cNvGrpSpPr>
            <a:grpSpLocks/>
          </p:cNvGrpSpPr>
          <p:nvPr/>
        </p:nvGrpSpPr>
        <p:grpSpPr bwMode="auto">
          <a:xfrm>
            <a:off x="533400" y="1476375"/>
            <a:ext cx="1955800" cy="1936750"/>
            <a:chOff x="4103937" y="818269"/>
            <a:chExt cx="2168776" cy="2692002"/>
          </a:xfrm>
        </p:grpSpPr>
        <p:sp>
          <p:nvSpPr>
            <p:cNvPr id="22" name="Rounded Rectangle 21"/>
            <p:cNvSpPr/>
            <p:nvPr/>
          </p:nvSpPr>
          <p:spPr>
            <a:xfrm>
              <a:off x="4116260" y="818269"/>
              <a:ext cx="2156453" cy="2160222"/>
            </a:xfrm>
            <a:prstGeom prst="roundRect">
              <a:avLst>
                <a:gd name="adj" fmla="val 4567"/>
              </a:avLst>
            </a:prstGeom>
            <a:gradFill>
              <a:gsLst>
                <a:gs pos="0">
                  <a:schemeClr val="accent1"/>
                </a:gs>
                <a:gs pos="100000">
                  <a:schemeClr val="accent1"/>
                </a:gs>
                <a:gs pos="50000">
                  <a:srgbClr val="5E9AD0"/>
                </a:gs>
              </a:gsLst>
              <a:lin ang="1560000" scaled="0"/>
            </a:gradFill>
            <a:ln>
              <a:noFill/>
            </a:ln>
            <a:effectLst/>
          </p:spPr>
          <p:style>
            <a:lnRef idx="1">
              <a:schemeClr val="accent1"/>
            </a:lnRef>
            <a:fillRef idx="3">
              <a:schemeClr val="accent1"/>
            </a:fillRef>
            <a:effectRef idx="2">
              <a:schemeClr val="accent1"/>
            </a:effectRef>
            <a:fontRef idx="minor">
              <a:schemeClr val="lt1"/>
            </a:fontRef>
          </p:style>
          <p:txBody>
            <a:bodyPr anchor="ctr"/>
            <a:lstStyle>
              <a:defPPr>
                <a:defRPr lang="en-US"/>
              </a:defPPr>
              <a:lvl1pPr algn="l" defTabSz="457200" rtl="0" eaLnBrk="0" fontAlgn="base" hangingPunct="0">
                <a:spcBef>
                  <a:spcPct val="0"/>
                </a:spcBef>
                <a:spcAft>
                  <a:spcPct val="0"/>
                </a:spcAft>
                <a:defRPr kern="1200">
                  <a:solidFill>
                    <a:schemeClr val="lt1"/>
                  </a:solidFill>
                  <a:latin typeface="+mn-lt"/>
                  <a:ea typeface="+mn-ea"/>
                  <a:cs typeface="+mn-cs"/>
                </a:defRPr>
              </a:lvl1pPr>
              <a:lvl2pPr marL="457200" algn="l" defTabSz="457200" rtl="0" eaLnBrk="0" fontAlgn="base" hangingPunct="0">
                <a:spcBef>
                  <a:spcPct val="0"/>
                </a:spcBef>
                <a:spcAft>
                  <a:spcPct val="0"/>
                </a:spcAft>
                <a:defRPr kern="1200">
                  <a:solidFill>
                    <a:schemeClr val="lt1"/>
                  </a:solidFill>
                  <a:latin typeface="+mn-lt"/>
                  <a:ea typeface="+mn-ea"/>
                  <a:cs typeface="+mn-cs"/>
                </a:defRPr>
              </a:lvl2pPr>
              <a:lvl3pPr marL="914400" algn="l" defTabSz="457200" rtl="0" eaLnBrk="0" fontAlgn="base" hangingPunct="0">
                <a:spcBef>
                  <a:spcPct val="0"/>
                </a:spcBef>
                <a:spcAft>
                  <a:spcPct val="0"/>
                </a:spcAft>
                <a:defRPr kern="1200">
                  <a:solidFill>
                    <a:schemeClr val="lt1"/>
                  </a:solidFill>
                  <a:latin typeface="+mn-lt"/>
                  <a:ea typeface="+mn-ea"/>
                  <a:cs typeface="+mn-cs"/>
                </a:defRPr>
              </a:lvl3pPr>
              <a:lvl4pPr marL="1371600" algn="l" defTabSz="457200" rtl="0" eaLnBrk="0" fontAlgn="base" hangingPunct="0">
                <a:spcBef>
                  <a:spcPct val="0"/>
                </a:spcBef>
                <a:spcAft>
                  <a:spcPct val="0"/>
                </a:spcAft>
                <a:defRPr kern="1200">
                  <a:solidFill>
                    <a:schemeClr val="lt1"/>
                  </a:solidFill>
                  <a:latin typeface="+mn-lt"/>
                  <a:ea typeface="+mn-ea"/>
                  <a:cs typeface="+mn-cs"/>
                </a:defRPr>
              </a:lvl4pPr>
              <a:lvl5pPr marL="1828800" algn="l" defTabSz="457200"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r>
                <a:rPr lang="en" sz="3200" dirty="0">
                  <a:solidFill>
                    <a:srgbClr val="FFFFFF"/>
                  </a:solidFill>
                </a:rPr>
                <a:t>&lt; </a:t>
              </a:r>
              <a:r>
                <a:rPr lang="en" sz="3200" b="1" dirty="0">
                  <a:solidFill>
                    <a:srgbClr val="FFFFFF"/>
                  </a:solidFill>
                </a:rPr>
                <a:t>6.5%</a:t>
              </a:r>
            </a:p>
          </p:txBody>
        </p:sp>
        <p:sp>
          <p:nvSpPr>
            <p:cNvPr id="83995" name="Text Placeholder 1"/>
            <p:cNvSpPr txBox="1">
              <a:spLocks/>
            </p:cNvSpPr>
            <p:nvPr/>
          </p:nvSpPr>
          <p:spPr bwMode="auto">
            <a:xfrm>
              <a:off x="4312201" y="2255027"/>
              <a:ext cx="1708011" cy="1255244"/>
            </a:xfrm>
            <a:prstGeom prst="rect">
              <a:avLst/>
            </a:prstGeom>
            <a:noFill/>
            <a:ln w="9525">
              <a:noFill/>
              <a:miter lim="800000"/>
              <a:headEnd/>
              <a:tailEnd/>
            </a:ln>
          </p:spPr>
          <p:txBody>
            <a:bodyPr lIns="0" tIns="0" rIns="0" bIns="0" anchor="ctr"/>
            <a:lstStyle/>
            <a:p>
              <a:pPr defTabSz="457200" eaLnBrk="0" hangingPunct="0">
                <a:spcAft>
                  <a:spcPts val="600"/>
                </a:spcAft>
                <a:buClr>
                  <a:srgbClr val="092F5E"/>
                </a:buClr>
                <a:buSzPct val="95000"/>
              </a:pPr>
              <a:endParaRPr lang="en-GB" altLang="en-US" sz="1400" baseline="30000">
                <a:solidFill>
                  <a:srgbClr val="FFFFFF"/>
                </a:solidFill>
                <a:ea typeface="MS PGothic" pitchFamily="34" charset="-128"/>
              </a:endParaRPr>
            </a:p>
          </p:txBody>
        </p:sp>
        <p:sp>
          <p:nvSpPr>
            <p:cNvPr id="83996" name="Text Placeholder 1"/>
            <p:cNvSpPr txBox="1">
              <a:spLocks/>
            </p:cNvSpPr>
            <p:nvPr/>
          </p:nvSpPr>
          <p:spPr bwMode="auto">
            <a:xfrm>
              <a:off x="4103937" y="1378566"/>
              <a:ext cx="1916275" cy="876461"/>
            </a:xfrm>
            <a:prstGeom prst="rect">
              <a:avLst/>
            </a:prstGeom>
            <a:noFill/>
            <a:ln w="9525">
              <a:noFill/>
              <a:miter lim="800000"/>
              <a:headEnd/>
              <a:tailEnd/>
            </a:ln>
          </p:spPr>
          <p:txBody>
            <a:bodyPr lIns="0" tIns="0" rIns="0" bIns="0" anchor="ctr"/>
            <a:lstStyle/>
            <a:p>
              <a:pPr defTabSz="457200" eaLnBrk="0" hangingPunct="0">
                <a:spcAft>
                  <a:spcPts val="600"/>
                </a:spcAft>
                <a:buClr>
                  <a:srgbClr val="092F5E"/>
                </a:buClr>
                <a:buSzPct val="95000"/>
              </a:pPr>
              <a:endParaRPr lang="en-GB" altLang="en-US" sz="6400" b="1">
                <a:solidFill>
                  <a:srgbClr val="FFFFFF"/>
                </a:solidFill>
                <a:ea typeface="MS PGothic" pitchFamily="34" charset="-128"/>
              </a:endParaRPr>
            </a:p>
          </p:txBody>
        </p:sp>
      </p:grpSp>
      <p:grpSp>
        <p:nvGrpSpPr>
          <p:cNvPr id="83979" name="Group 28"/>
          <p:cNvGrpSpPr>
            <a:grpSpLocks/>
          </p:cNvGrpSpPr>
          <p:nvPr/>
        </p:nvGrpSpPr>
        <p:grpSpPr bwMode="auto">
          <a:xfrm>
            <a:off x="6280150" y="1484313"/>
            <a:ext cx="1957388" cy="1938337"/>
            <a:chOff x="4103937" y="818269"/>
            <a:chExt cx="2168776" cy="2692002"/>
          </a:xfrm>
        </p:grpSpPr>
        <p:sp>
          <p:nvSpPr>
            <p:cNvPr id="30" name="Rounded Rectangle 29"/>
            <p:cNvSpPr/>
            <p:nvPr/>
          </p:nvSpPr>
          <p:spPr>
            <a:xfrm>
              <a:off x="4116250" y="818269"/>
              <a:ext cx="2156463" cy="2160657"/>
            </a:xfrm>
            <a:prstGeom prst="roundRect">
              <a:avLst>
                <a:gd name="adj" fmla="val 4567"/>
              </a:avLst>
            </a:prstGeom>
            <a:gradFill>
              <a:gsLst>
                <a:gs pos="0">
                  <a:schemeClr val="accent1"/>
                </a:gs>
                <a:gs pos="100000">
                  <a:schemeClr val="accent1"/>
                </a:gs>
                <a:gs pos="50000">
                  <a:srgbClr val="5E9AD0"/>
                </a:gs>
              </a:gsLst>
              <a:lin ang="1560000" scaled="0"/>
            </a:gradFill>
            <a:ln>
              <a:noFill/>
            </a:ln>
            <a:effectLst/>
          </p:spPr>
          <p:style>
            <a:lnRef idx="1">
              <a:schemeClr val="accent1"/>
            </a:lnRef>
            <a:fillRef idx="3">
              <a:schemeClr val="accent1"/>
            </a:fillRef>
            <a:effectRef idx="2">
              <a:schemeClr val="accent1"/>
            </a:effectRef>
            <a:fontRef idx="minor">
              <a:schemeClr val="lt1"/>
            </a:fontRef>
          </p:style>
          <p:txBody>
            <a:bodyPr anchor="ctr"/>
            <a:lstStyle>
              <a:defPPr>
                <a:defRPr lang="en-US"/>
              </a:defPPr>
              <a:lvl1pPr algn="l" defTabSz="457200" rtl="0" eaLnBrk="0" fontAlgn="base" hangingPunct="0">
                <a:spcBef>
                  <a:spcPct val="0"/>
                </a:spcBef>
                <a:spcAft>
                  <a:spcPct val="0"/>
                </a:spcAft>
                <a:defRPr kern="1200">
                  <a:solidFill>
                    <a:schemeClr val="lt1"/>
                  </a:solidFill>
                  <a:latin typeface="+mn-lt"/>
                  <a:ea typeface="+mn-ea"/>
                  <a:cs typeface="+mn-cs"/>
                </a:defRPr>
              </a:lvl1pPr>
              <a:lvl2pPr marL="457200" algn="l" defTabSz="457200" rtl="0" eaLnBrk="0" fontAlgn="base" hangingPunct="0">
                <a:spcBef>
                  <a:spcPct val="0"/>
                </a:spcBef>
                <a:spcAft>
                  <a:spcPct val="0"/>
                </a:spcAft>
                <a:defRPr kern="1200">
                  <a:solidFill>
                    <a:schemeClr val="lt1"/>
                  </a:solidFill>
                  <a:latin typeface="+mn-lt"/>
                  <a:ea typeface="+mn-ea"/>
                  <a:cs typeface="+mn-cs"/>
                </a:defRPr>
              </a:lvl2pPr>
              <a:lvl3pPr marL="914400" algn="l" defTabSz="457200" rtl="0" eaLnBrk="0" fontAlgn="base" hangingPunct="0">
                <a:spcBef>
                  <a:spcPct val="0"/>
                </a:spcBef>
                <a:spcAft>
                  <a:spcPct val="0"/>
                </a:spcAft>
                <a:defRPr kern="1200">
                  <a:solidFill>
                    <a:schemeClr val="lt1"/>
                  </a:solidFill>
                  <a:latin typeface="+mn-lt"/>
                  <a:ea typeface="+mn-ea"/>
                  <a:cs typeface="+mn-cs"/>
                </a:defRPr>
              </a:lvl3pPr>
              <a:lvl4pPr marL="1371600" algn="l" defTabSz="457200" rtl="0" eaLnBrk="0" fontAlgn="base" hangingPunct="0">
                <a:spcBef>
                  <a:spcPct val="0"/>
                </a:spcBef>
                <a:spcAft>
                  <a:spcPct val="0"/>
                </a:spcAft>
                <a:defRPr kern="1200">
                  <a:solidFill>
                    <a:schemeClr val="lt1"/>
                  </a:solidFill>
                  <a:latin typeface="+mn-lt"/>
                  <a:ea typeface="+mn-ea"/>
                  <a:cs typeface="+mn-cs"/>
                </a:defRPr>
              </a:lvl4pPr>
              <a:lvl5pPr marL="1828800" algn="l" defTabSz="457200"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r>
                <a:rPr lang="en" sz="3200" dirty="0">
                  <a:solidFill>
                    <a:srgbClr val="FFFFFF"/>
                  </a:solidFill>
                </a:rPr>
                <a:t>&lt; </a:t>
              </a:r>
              <a:r>
                <a:rPr lang="en" sz="3200" b="1" dirty="0">
                  <a:solidFill>
                    <a:srgbClr val="FFFFFF"/>
                  </a:solidFill>
                </a:rPr>
                <a:t>8%</a:t>
              </a:r>
            </a:p>
          </p:txBody>
        </p:sp>
        <p:sp>
          <p:nvSpPr>
            <p:cNvPr id="83992" name="Text Placeholder 1"/>
            <p:cNvSpPr txBox="1">
              <a:spLocks/>
            </p:cNvSpPr>
            <p:nvPr/>
          </p:nvSpPr>
          <p:spPr bwMode="auto">
            <a:xfrm>
              <a:off x="4312201" y="2255027"/>
              <a:ext cx="1708011" cy="1255244"/>
            </a:xfrm>
            <a:prstGeom prst="rect">
              <a:avLst/>
            </a:prstGeom>
            <a:noFill/>
            <a:ln w="9525">
              <a:noFill/>
              <a:miter lim="800000"/>
              <a:headEnd/>
              <a:tailEnd/>
            </a:ln>
          </p:spPr>
          <p:txBody>
            <a:bodyPr lIns="0" tIns="0" rIns="0" bIns="0" anchor="ctr"/>
            <a:lstStyle/>
            <a:p>
              <a:pPr defTabSz="457200" eaLnBrk="0" hangingPunct="0">
                <a:spcAft>
                  <a:spcPts val="600"/>
                </a:spcAft>
                <a:buClr>
                  <a:srgbClr val="092F5E"/>
                </a:buClr>
                <a:buSzPct val="95000"/>
              </a:pPr>
              <a:endParaRPr lang="en-GB" altLang="en-US" sz="1400" baseline="30000">
                <a:solidFill>
                  <a:srgbClr val="FFFFFF"/>
                </a:solidFill>
                <a:ea typeface="MS PGothic" pitchFamily="34" charset="-128"/>
              </a:endParaRPr>
            </a:p>
          </p:txBody>
        </p:sp>
        <p:sp>
          <p:nvSpPr>
            <p:cNvPr id="83993" name="Text Placeholder 1"/>
            <p:cNvSpPr txBox="1">
              <a:spLocks/>
            </p:cNvSpPr>
            <p:nvPr/>
          </p:nvSpPr>
          <p:spPr bwMode="auto">
            <a:xfrm>
              <a:off x="4103937" y="1378566"/>
              <a:ext cx="1916275" cy="876461"/>
            </a:xfrm>
            <a:prstGeom prst="rect">
              <a:avLst/>
            </a:prstGeom>
            <a:noFill/>
            <a:ln w="9525">
              <a:noFill/>
              <a:miter lim="800000"/>
              <a:headEnd/>
              <a:tailEnd/>
            </a:ln>
          </p:spPr>
          <p:txBody>
            <a:bodyPr lIns="0" tIns="0" rIns="0" bIns="0" anchor="ctr"/>
            <a:lstStyle/>
            <a:p>
              <a:pPr defTabSz="457200" eaLnBrk="0" hangingPunct="0">
                <a:spcAft>
                  <a:spcPts val="600"/>
                </a:spcAft>
                <a:buClr>
                  <a:srgbClr val="092F5E"/>
                </a:buClr>
                <a:buSzPct val="95000"/>
              </a:pPr>
              <a:endParaRPr lang="en-GB" altLang="en-US" sz="6400" b="1">
                <a:solidFill>
                  <a:srgbClr val="FFFFFF"/>
                </a:solidFill>
                <a:ea typeface="MS PGothic" pitchFamily="34" charset="-128"/>
              </a:endParaRPr>
            </a:p>
          </p:txBody>
        </p:sp>
      </p:grpSp>
      <p:grpSp>
        <p:nvGrpSpPr>
          <p:cNvPr id="83980" name="Group 32"/>
          <p:cNvGrpSpPr>
            <a:grpSpLocks/>
          </p:cNvGrpSpPr>
          <p:nvPr/>
        </p:nvGrpSpPr>
        <p:grpSpPr bwMode="auto">
          <a:xfrm>
            <a:off x="3414713" y="1474788"/>
            <a:ext cx="1955800" cy="1938337"/>
            <a:chOff x="4103937" y="818269"/>
            <a:chExt cx="2168776" cy="2692002"/>
          </a:xfrm>
        </p:grpSpPr>
        <p:sp>
          <p:nvSpPr>
            <p:cNvPr id="34" name="Rounded Rectangle 33"/>
            <p:cNvSpPr/>
            <p:nvPr/>
          </p:nvSpPr>
          <p:spPr>
            <a:xfrm>
              <a:off x="4116259" y="818269"/>
              <a:ext cx="2156454" cy="2160657"/>
            </a:xfrm>
            <a:prstGeom prst="roundRect">
              <a:avLst>
                <a:gd name="adj" fmla="val 4567"/>
              </a:avLst>
            </a:prstGeom>
            <a:gradFill>
              <a:gsLst>
                <a:gs pos="0">
                  <a:schemeClr val="accent1"/>
                </a:gs>
                <a:gs pos="100000">
                  <a:schemeClr val="accent1"/>
                </a:gs>
                <a:gs pos="50000">
                  <a:srgbClr val="5E9AD0"/>
                </a:gs>
              </a:gsLst>
              <a:lin ang="1560000" scaled="0"/>
            </a:gradFill>
            <a:ln>
              <a:noFill/>
            </a:ln>
            <a:effectLst/>
          </p:spPr>
          <p:style>
            <a:lnRef idx="1">
              <a:schemeClr val="accent1"/>
            </a:lnRef>
            <a:fillRef idx="3">
              <a:schemeClr val="accent1"/>
            </a:fillRef>
            <a:effectRef idx="2">
              <a:schemeClr val="accent1"/>
            </a:effectRef>
            <a:fontRef idx="minor">
              <a:schemeClr val="lt1"/>
            </a:fontRef>
          </p:style>
          <p:txBody>
            <a:bodyPr anchor="ctr"/>
            <a:lstStyle>
              <a:defPPr>
                <a:defRPr lang="en-US"/>
              </a:defPPr>
              <a:lvl1pPr algn="l" defTabSz="457200" rtl="0" eaLnBrk="0" fontAlgn="base" hangingPunct="0">
                <a:spcBef>
                  <a:spcPct val="0"/>
                </a:spcBef>
                <a:spcAft>
                  <a:spcPct val="0"/>
                </a:spcAft>
                <a:defRPr kern="1200">
                  <a:solidFill>
                    <a:schemeClr val="lt1"/>
                  </a:solidFill>
                  <a:latin typeface="+mn-lt"/>
                  <a:ea typeface="+mn-ea"/>
                  <a:cs typeface="+mn-cs"/>
                </a:defRPr>
              </a:lvl1pPr>
              <a:lvl2pPr marL="457200" algn="l" defTabSz="457200" rtl="0" eaLnBrk="0" fontAlgn="base" hangingPunct="0">
                <a:spcBef>
                  <a:spcPct val="0"/>
                </a:spcBef>
                <a:spcAft>
                  <a:spcPct val="0"/>
                </a:spcAft>
                <a:defRPr kern="1200">
                  <a:solidFill>
                    <a:schemeClr val="lt1"/>
                  </a:solidFill>
                  <a:latin typeface="+mn-lt"/>
                  <a:ea typeface="+mn-ea"/>
                  <a:cs typeface="+mn-cs"/>
                </a:defRPr>
              </a:lvl2pPr>
              <a:lvl3pPr marL="914400" algn="l" defTabSz="457200" rtl="0" eaLnBrk="0" fontAlgn="base" hangingPunct="0">
                <a:spcBef>
                  <a:spcPct val="0"/>
                </a:spcBef>
                <a:spcAft>
                  <a:spcPct val="0"/>
                </a:spcAft>
                <a:defRPr kern="1200">
                  <a:solidFill>
                    <a:schemeClr val="lt1"/>
                  </a:solidFill>
                  <a:latin typeface="+mn-lt"/>
                  <a:ea typeface="+mn-ea"/>
                  <a:cs typeface="+mn-cs"/>
                </a:defRPr>
              </a:lvl3pPr>
              <a:lvl4pPr marL="1371600" algn="l" defTabSz="457200" rtl="0" eaLnBrk="0" fontAlgn="base" hangingPunct="0">
                <a:spcBef>
                  <a:spcPct val="0"/>
                </a:spcBef>
                <a:spcAft>
                  <a:spcPct val="0"/>
                </a:spcAft>
                <a:defRPr kern="1200">
                  <a:solidFill>
                    <a:schemeClr val="lt1"/>
                  </a:solidFill>
                  <a:latin typeface="+mn-lt"/>
                  <a:ea typeface="+mn-ea"/>
                  <a:cs typeface="+mn-cs"/>
                </a:defRPr>
              </a:lvl4pPr>
              <a:lvl5pPr marL="1828800" algn="l" defTabSz="457200"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r>
                <a:rPr lang="en" sz="5900" dirty="0">
                  <a:solidFill>
                    <a:srgbClr val="FFFFFF"/>
                  </a:solidFill>
                </a:rPr>
                <a:t>&lt; </a:t>
              </a:r>
              <a:r>
                <a:rPr lang="en" sz="5900" b="1" dirty="0">
                  <a:solidFill>
                    <a:srgbClr val="FFFFFF"/>
                  </a:solidFill>
                </a:rPr>
                <a:t>7%</a:t>
              </a:r>
            </a:p>
          </p:txBody>
        </p:sp>
        <p:sp>
          <p:nvSpPr>
            <p:cNvPr id="83989" name="Text Placeholder 1"/>
            <p:cNvSpPr txBox="1">
              <a:spLocks/>
            </p:cNvSpPr>
            <p:nvPr/>
          </p:nvSpPr>
          <p:spPr bwMode="auto">
            <a:xfrm>
              <a:off x="4312201" y="2255027"/>
              <a:ext cx="1708011" cy="1255244"/>
            </a:xfrm>
            <a:prstGeom prst="rect">
              <a:avLst/>
            </a:prstGeom>
            <a:noFill/>
            <a:ln w="9525">
              <a:noFill/>
              <a:miter lim="800000"/>
              <a:headEnd/>
              <a:tailEnd/>
            </a:ln>
          </p:spPr>
          <p:txBody>
            <a:bodyPr lIns="0" tIns="0" rIns="0" bIns="0" anchor="ctr"/>
            <a:lstStyle/>
            <a:p>
              <a:pPr defTabSz="457200" eaLnBrk="0" hangingPunct="0">
                <a:spcAft>
                  <a:spcPts val="600"/>
                </a:spcAft>
                <a:buClr>
                  <a:srgbClr val="092F5E"/>
                </a:buClr>
                <a:buSzPct val="95000"/>
              </a:pPr>
              <a:endParaRPr lang="en-GB" altLang="en-US" sz="1400" baseline="30000">
                <a:solidFill>
                  <a:srgbClr val="FFFFFF"/>
                </a:solidFill>
                <a:ea typeface="MS PGothic" pitchFamily="34" charset="-128"/>
              </a:endParaRPr>
            </a:p>
          </p:txBody>
        </p:sp>
        <p:sp>
          <p:nvSpPr>
            <p:cNvPr id="83990" name="Text Placeholder 1"/>
            <p:cNvSpPr txBox="1">
              <a:spLocks/>
            </p:cNvSpPr>
            <p:nvPr/>
          </p:nvSpPr>
          <p:spPr bwMode="auto">
            <a:xfrm>
              <a:off x="4103937" y="1378566"/>
              <a:ext cx="1916275" cy="876461"/>
            </a:xfrm>
            <a:prstGeom prst="rect">
              <a:avLst/>
            </a:prstGeom>
            <a:noFill/>
            <a:ln w="9525">
              <a:noFill/>
              <a:miter lim="800000"/>
              <a:headEnd/>
              <a:tailEnd/>
            </a:ln>
          </p:spPr>
          <p:txBody>
            <a:bodyPr lIns="0" tIns="0" rIns="0" bIns="0" anchor="ctr"/>
            <a:lstStyle/>
            <a:p>
              <a:pPr defTabSz="457200" eaLnBrk="0" hangingPunct="0">
                <a:spcAft>
                  <a:spcPts val="600"/>
                </a:spcAft>
                <a:buClr>
                  <a:srgbClr val="092F5E"/>
                </a:buClr>
                <a:buSzPct val="95000"/>
              </a:pPr>
              <a:endParaRPr lang="en-GB" altLang="en-US" sz="6400" b="1">
                <a:solidFill>
                  <a:srgbClr val="FFFFFF"/>
                </a:solidFill>
                <a:ea typeface="MS PGothic" pitchFamily="34" charset="-128"/>
              </a:endParaRPr>
            </a:p>
          </p:txBody>
        </p:sp>
      </p:grpSp>
      <p:sp>
        <p:nvSpPr>
          <p:cNvPr id="83981" name="TextBox 36"/>
          <p:cNvSpPr txBox="1">
            <a:spLocks noChangeArrowheads="1"/>
          </p:cNvSpPr>
          <p:nvPr/>
        </p:nvSpPr>
        <p:spPr bwMode="auto">
          <a:xfrm>
            <a:off x="328613" y="3028950"/>
            <a:ext cx="3024187" cy="1824038"/>
          </a:xfrm>
          <a:prstGeom prst="rect">
            <a:avLst/>
          </a:prstGeom>
          <a:noFill/>
          <a:ln w="9525">
            <a:noFill/>
            <a:miter lim="800000"/>
            <a:headEnd/>
            <a:tailEnd/>
          </a:ln>
        </p:spPr>
        <p:txBody>
          <a:bodyPr lIns="0" tIns="0" rIns="0" bIns="0"/>
          <a:lstStyle/>
          <a:p>
            <a:pPr defTabSz="608013" eaLnBrk="0" hangingPunct="0">
              <a:lnSpc>
                <a:spcPts val="4000"/>
              </a:lnSpc>
            </a:pPr>
            <a:r>
              <a:rPr lang="en-US" altLang="en-US" sz="1600" b="1">
                <a:solidFill>
                  <a:srgbClr val="092F5E"/>
                </a:solidFill>
                <a:ea typeface="MS PGothic" pitchFamily="34" charset="-128"/>
              </a:rPr>
              <a:t>Special categories of patients</a:t>
            </a:r>
          </a:p>
          <a:p>
            <a:pPr defTabSz="608013" eaLnBrk="0" hangingPunct="0">
              <a:buFont typeface="Wingdings" pitchFamily="2" charset="2"/>
              <a:buChar char="§"/>
            </a:pPr>
            <a:r>
              <a:rPr lang="en-US" altLang="en-US" sz="1200" b="1">
                <a:solidFill>
                  <a:srgbClr val="092F5E"/>
                </a:solidFill>
                <a:ea typeface="MS PGothic" pitchFamily="34" charset="-128"/>
              </a:rPr>
              <a:t>short duration of the disease</a:t>
            </a:r>
          </a:p>
          <a:p>
            <a:pPr defTabSz="608013" eaLnBrk="0" hangingPunct="0"/>
            <a:endParaRPr lang="en-GB" altLang="en-US" sz="1200" b="1">
              <a:solidFill>
                <a:srgbClr val="092F5E"/>
              </a:solidFill>
              <a:ea typeface="MS PGothic" pitchFamily="34" charset="-128"/>
            </a:endParaRPr>
          </a:p>
          <a:p>
            <a:pPr defTabSz="608013" eaLnBrk="0" hangingPunct="0">
              <a:buFont typeface="Wingdings" pitchFamily="2" charset="2"/>
              <a:buChar char="§"/>
            </a:pPr>
            <a:r>
              <a:rPr lang="en-US" altLang="en-US" sz="1200" b="1">
                <a:solidFill>
                  <a:srgbClr val="092F5E"/>
                </a:solidFill>
                <a:ea typeface="MS PGothic" pitchFamily="34" charset="-128"/>
              </a:rPr>
              <a:t>only on metformin</a:t>
            </a:r>
          </a:p>
          <a:p>
            <a:pPr defTabSz="608013" eaLnBrk="0" hangingPunct="0"/>
            <a:endParaRPr lang="en-GB" altLang="en-US" sz="1200" b="1">
              <a:solidFill>
                <a:srgbClr val="092F5E"/>
              </a:solidFill>
              <a:ea typeface="MS PGothic" pitchFamily="34" charset="-128"/>
            </a:endParaRPr>
          </a:p>
          <a:p>
            <a:pPr defTabSz="608013" eaLnBrk="0" hangingPunct="0">
              <a:buFont typeface="Wingdings" pitchFamily="2" charset="2"/>
              <a:buChar char="§"/>
            </a:pPr>
            <a:r>
              <a:rPr lang="en-US" altLang="en-US" sz="1200" b="1">
                <a:solidFill>
                  <a:srgbClr val="092F5E"/>
                </a:solidFill>
                <a:ea typeface="MS PGothic" pitchFamily="34" charset="-128"/>
              </a:rPr>
              <a:t>long life expectancy</a:t>
            </a:r>
          </a:p>
          <a:p>
            <a:pPr defTabSz="608013" eaLnBrk="0" hangingPunct="0"/>
            <a:endParaRPr lang="en-GB" altLang="en-US" sz="1200" b="1">
              <a:solidFill>
                <a:srgbClr val="092F5E"/>
              </a:solidFill>
              <a:ea typeface="MS PGothic" pitchFamily="34" charset="-128"/>
            </a:endParaRPr>
          </a:p>
          <a:p>
            <a:pPr defTabSz="608013" eaLnBrk="0" hangingPunct="0">
              <a:buFont typeface="Wingdings" pitchFamily="2" charset="2"/>
              <a:buChar char="§"/>
            </a:pPr>
            <a:r>
              <a:rPr lang="en-US" altLang="en-US" sz="1200" b="1">
                <a:solidFill>
                  <a:srgbClr val="092F5E"/>
                </a:solidFill>
                <a:ea typeface="MS PGothic" pitchFamily="34" charset="-128"/>
              </a:rPr>
              <a:t>without significant cardiovascular disease</a:t>
            </a:r>
          </a:p>
          <a:p>
            <a:pPr defTabSz="608013" eaLnBrk="0" hangingPunct="0"/>
            <a:endParaRPr lang="en-GB" altLang="en-US" sz="1200" b="1">
              <a:solidFill>
                <a:srgbClr val="092F5E"/>
              </a:solidFill>
              <a:ea typeface="MS PGothic" pitchFamily="34" charset="-128"/>
            </a:endParaRPr>
          </a:p>
        </p:txBody>
      </p:sp>
      <p:sp>
        <p:nvSpPr>
          <p:cNvPr id="83982" name="TextBox 37"/>
          <p:cNvSpPr txBox="1">
            <a:spLocks noChangeArrowheads="1"/>
          </p:cNvSpPr>
          <p:nvPr/>
        </p:nvSpPr>
        <p:spPr bwMode="auto">
          <a:xfrm>
            <a:off x="3298825" y="3590925"/>
            <a:ext cx="2279650" cy="701675"/>
          </a:xfrm>
          <a:prstGeom prst="rect">
            <a:avLst/>
          </a:prstGeom>
          <a:noFill/>
          <a:ln w="9525">
            <a:noFill/>
            <a:miter lim="800000"/>
            <a:headEnd/>
            <a:tailEnd/>
          </a:ln>
        </p:spPr>
        <p:txBody>
          <a:bodyPr lIns="0" tIns="0" rIns="0" bIns="0"/>
          <a:lstStyle/>
          <a:p>
            <a:pPr algn="ctr" defTabSz="608013" eaLnBrk="0" hangingPunct="0">
              <a:lnSpc>
                <a:spcPts val="4000"/>
              </a:lnSpc>
            </a:pPr>
            <a:r>
              <a:rPr lang="en-US" altLang="en-US" sz="1600" b="1">
                <a:solidFill>
                  <a:srgbClr val="092F5E"/>
                </a:solidFill>
                <a:ea typeface="MS PGothic" pitchFamily="34" charset="-128"/>
              </a:rPr>
              <a:t>All patients</a:t>
            </a:r>
          </a:p>
          <a:p>
            <a:pPr algn="ctr" defTabSz="608013" eaLnBrk="0" hangingPunct="0"/>
            <a:endParaRPr lang="en-GB" altLang="en-US" sz="1200">
              <a:solidFill>
                <a:srgbClr val="092F5E"/>
              </a:solidFill>
              <a:ea typeface="MS PGothic" pitchFamily="34" charset="-128"/>
            </a:endParaRPr>
          </a:p>
        </p:txBody>
      </p:sp>
      <p:sp>
        <p:nvSpPr>
          <p:cNvPr id="83983" name="TextBox 39"/>
          <p:cNvSpPr txBox="1">
            <a:spLocks noChangeArrowheads="1"/>
          </p:cNvSpPr>
          <p:nvPr/>
        </p:nvSpPr>
        <p:spPr bwMode="auto">
          <a:xfrm>
            <a:off x="6142038" y="3013075"/>
            <a:ext cx="2909887" cy="1824038"/>
          </a:xfrm>
          <a:prstGeom prst="rect">
            <a:avLst/>
          </a:prstGeom>
          <a:noFill/>
          <a:ln w="9525">
            <a:noFill/>
            <a:miter lim="800000"/>
            <a:headEnd/>
            <a:tailEnd/>
          </a:ln>
        </p:spPr>
        <p:txBody>
          <a:bodyPr lIns="0" tIns="0" rIns="0" bIns="0"/>
          <a:lstStyle/>
          <a:p>
            <a:pPr defTabSz="608013" eaLnBrk="0" hangingPunct="0">
              <a:lnSpc>
                <a:spcPts val="4000"/>
              </a:lnSpc>
            </a:pPr>
            <a:r>
              <a:rPr lang="en-US" altLang="en-US" sz="1600" b="1">
                <a:solidFill>
                  <a:srgbClr val="092F5E"/>
                </a:solidFill>
                <a:ea typeface="MS PGothic" pitchFamily="34" charset="-128"/>
              </a:rPr>
              <a:t>Special categories of patients</a:t>
            </a:r>
          </a:p>
          <a:p>
            <a:pPr defTabSz="608013" eaLnBrk="0" hangingPunct="0">
              <a:buFont typeface="Wingdings" pitchFamily="2" charset="2"/>
              <a:buChar char="§"/>
            </a:pPr>
            <a:r>
              <a:rPr lang="en-US" altLang="en-US" sz="1200" b="1">
                <a:solidFill>
                  <a:srgbClr val="092F5E"/>
                </a:solidFill>
                <a:ea typeface="MS PGothic" pitchFamily="34" charset="-128"/>
              </a:rPr>
              <a:t>limited life expectancy</a:t>
            </a:r>
          </a:p>
          <a:p>
            <a:pPr defTabSz="608013" eaLnBrk="0" hangingPunct="0"/>
            <a:endParaRPr lang="en-GB" altLang="en-US" sz="1200" b="1">
              <a:solidFill>
                <a:srgbClr val="092F5E"/>
              </a:solidFill>
              <a:ea typeface="MS PGothic" pitchFamily="34" charset="-128"/>
            </a:endParaRPr>
          </a:p>
          <a:p>
            <a:pPr defTabSz="608013" eaLnBrk="0" hangingPunct="0">
              <a:buFont typeface="Wingdings" pitchFamily="2" charset="2"/>
              <a:buChar char="§"/>
            </a:pPr>
            <a:r>
              <a:rPr lang="en-US" altLang="en-US" sz="1200" b="1">
                <a:solidFill>
                  <a:srgbClr val="092F5E"/>
                </a:solidFill>
                <a:ea typeface="MS PGothic" pitchFamily="34" charset="-128"/>
              </a:rPr>
              <a:t>episodes of severe hypoglycemia</a:t>
            </a:r>
          </a:p>
          <a:p>
            <a:pPr defTabSz="608013" eaLnBrk="0" hangingPunct="0"/>
            <a:endParaRPr lang="en-GB" altLang="en-US" sz="1200" b="1">
              <a:solidFill>
                <a:srgbClr val="092F5E"/>
              </a:solidFill>
              <a:ea typeface="MS PGothic" pitchFamily="34" charset="-128"/>
            </a:endParaRPr>
          </a:p>
          <a:p>
            <a:pPr defTabSz="608013" eaLnBrk="0" hangingPunct="0">
              <a:buFont typeface="Wingdings" pitchFamily="2" charset="2"/>
              <a:buChar char="§"/>
            </a:pPr>
            <a:r>
              <a:rPr lang="en-US" altLang="en-US" sz="1200" b="1">
                <a:solidFill>
                  <a:srgbClr val="092F5E"/>
                </a:solidFill>
                <a:ea typeface="MS PGothic" pitchFamily="34" charset="-128"/>
              </a:rPr>
              <a:t>advanced complications</a:t>
            </a:r>
          </a:p>
          <a:p>
            <a:pPr defTabSz="608013" eaLnBrk="0" hangingPunct="0"/>
            <a:endParaRPr lang="en-GB" altLang="en-US" sz="1200" b="1">
              <a:solidFill>
                <a:srgbClr val="092F5E"/>
              </a:solidFill>
              <a:ea typeface="MS PGothic" pitchFamily="34" charset="-128"/>
            </a:endParaRPr>
          </a:p>
          <a:p>
            <a:pPr defTabSz="608013" eaLnBrk="0" hangingPunct="0">
              <a:buFont typeface="Wingdings" pitchFamily="2" charset="2"/>
              <a:buChar char="§"/>
            </a:pPr>
            <a:r>
              <a:rPr lang="en-US" altLang="en-US" sz="1200" b="1">
                <a:solidFill>
                  <a:srgbClr val="092F5E"/>
                </a:solidFill>
                <a:ea typeface="MS PGothic" pitchFamily="34" charset="-128"/>
              </a:rPr>
              <a:t>severe comorbidities</a:t>
            </a:r>
          </a:p>
          <a:p>
            <a:pPr defTabSz="608013" eaLnBrk="0" hangingPunct="0"/>
            <a:endParaRPr lang="en-GB" altLang="en-US" sz="1200" b="1">
              <a:solidFill>
                <a:srgbClr val="092F5E"/>
              </a:solidFill>
              <a:ea typeface="MS PGothic" pitchFamily="34" charset="-128"/>
            </a:endParaRPr>
          </a:p>
          <a:p>
            <a:pPr defTabSz="608013" eaLnBrk="0" hangingPunct="0">
              <a:buFont typeface="Wingdings" pitchFamily="2" charset="2"/>
              <a:buChar char="§"/>
            </a:pPr>
            <a:r>
              <a:rPr lang="en-US" altLang="en-US" sz="1200" b="1">
                <a:solidFill>
                  <a:srgbClr val="092F5E"/>
                </a:solidFill>
                <a:ea typeface="MS PGothic" pitchFamily="34" charset="-128"/>
              </a:rPr>
              <a:t>long duration of the disease, difficult regulation of glycemia despite adequate education, appropriate monitoring, multiple therapy that includes insulin</a:t>
            </a:r>
          </a:p>
        </p:txBody>
      </p:sp>
      <p:sp>
        <p:nvSpPr>
          <p:cNvPr id="41" name="Rectangle 40"/>
          <p:cNvSpPr>
            <a:spLocks noChangeArrowheads="1"/>
          </p:cNvSpPr>
          <p:nvPr/>
        </p:nvSpPr>
        <p:spPr bwMode="auto">
          <a:xfrm>
            <a:off x="223838" y="5272088"/>
            <a:ext cx="5756275" cy="676275"/>
          </a:xfrm>
          <a:prstGeom prst="rect">
            <a:avLst/>
          </a:prstGeom>
          <a:noFill/>
          <a:ln w="9525">
            <a:noFill/>
            <a:miter lim="800000"/>
            <a:headEnd/>
            <a:tailEnd/>
          </a:ln>
        </p:spPr>
        <p:txBody>
          <a:bodyPr lIns="121821" tIns="60910" rIns="121821" bIns="60910">
            <a:spAutoFit/>
          </a:bodyPr>
          <a:lstStyle/>
          <a:p>
            <a:pPr defTabSz="608013" eaLnBrk="0" hangingPunct="0"/>
            <a:r>
              <a:rPr lang="en-US" altLang="en-US" b="1">
                <a:solidFill>
                  <a:srgbClr val="092F5E"/>
                </a:solidFill>
                <a:ea typeface="MS PGothic" pitchFamily="34" charset="-128"/>
              </a:rPr>
              <a:t>&gt;8% is not adequate for any category of patients!</a:t>
            </a:r>
          </a:p>
        </p:txBody>
      </p:sp>
      <p:sp>
        <p:nvSpPr>
          <p:cNvPr id="83985" name="Rectangle 41"/>
          <p:cNvSpPr>
            <a:spLocks noChangeArrowheads="1"/>
          </p:cNvSpPr>
          <p:nvPr/>
        </p:nvSpPr>
        <p:spPr bwMode="auto">
          <a:xfrm>
            <a:off x="1565275" y="6257925"/>
            <a:ext cx="5883275" cy="292100"/>
          </a:xfrm>
          <a:prstGeom prst="rect">
            <a:avLst/>
          </a:prstGeom>
          <a:noFill/>
          <a:ln w="9525">
            <a:noFill/>
            <a:miter lim="800000"/>
            <a:headEnd/>
            <a:tailEnd/>
          </a:ln>
        </p:spPr>
        <p:txBody>
          <a:bodyPr lIns="121821" tIns="60910" rIns="121821" bIns="60910">
            <a:spAutoFit/>
          </a:bodyPr>
          <a:lstStyle/>
          <a:p>
            <a:pPr defTabSz="608013" eaLnBrk="0" hangingPunct="0"/>
            <a:r>
              <a:rPr lang="en-US" altLang="en-US" sz="1100" i="1">
                <a:ea typeface="MS PGothic" pitchFamily="34" charset="-128"/>
              </a:rPr>
              <a:t>ADA/EASD position statement, Diabetes Care, 2015;38(Suppl. 1):S33</a:t>
            </a:r>
          </a:p>
        </p:txBody>
      </p:sp>
      <p:pic>
        <p:nvPicPr>
          <p:cNvPr id="83986" name="Picture 2"/>
          <p:cNvPicPr>
            <a:picLocks noChangeAspect="1" noChangeArrowheads="1"/>
          </p:cNvPicPr>
          <p:nvPr/>
        </p:nvPicPr>
        <p:blipFill>
          <a:blip r:embed="rId3"/>
          <a:srcRect/>
          <a:stretch>
            <a:fillRect/>
          </a:stretch>
        </p:blipFill>
        <p:spPr bwMode="auto">
          <a:xfrm>
            <a:off x="428625" y="5976938"/>
            <a:ext cx="1057275" cy="596900"/>
          </a:xfrm>
          <a:prstGeom prst="rect">
            <a:avLst/>
          </a:prstGeom>
          <a:noFill/>
          <a:ln w="9525">
            <a:noFill/>
            <a:miter lim="800000"/>
            <a:headEnd/>
            <a:tailEnd/>
          </a:ln>
        </p:spPr>
      </p:pic>
      <p:sp>
        <p:nvSpPr>
          <p:cNvPr id="2" name="Rounded Rectangle 1"/>
          <p:cNvSpPr/>
          <p:nvPr/>
        </p:nvSpPr>
        <p:spPr>
          <a:xfrm>
            <a:off x="274638" y="5272088"/>
            <a:ext cx="5584825" cy="409575"/>
          </a:xfrm>
          <a:prstGeom prst="round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21821" tIns="60910" rIns="121821" bIns="60910" anchor="ctr"/>
          <a:lstStyle/>
          <a:p>
            <a:pPr algn="ctr" defTabSz="1218090" fontAlgn="auto">
              <a:spcBef>
                <a:spcPts val="0"/>
              </a:spcBef>
              <a:spcAft>
                <a:spcPts val="0"/>
              </a:spcAft>
              <a:defRPr/>
            </a:pPr>
            <a:endParaRPr lang="en-GB" dirty="0">
              <a:solidFill>
                <a:srgbClr val="FFFFFF"/>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2" grpId="0" animBg="1"/>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Title 1"/>
          <p:cNvSpPr>
            <a:spLocks noGrp="1"/>
          </p:cNvSpPr>
          <p:nvPr>
            <p:ph type="title"/>
          </p:nvPr>
        </p:nvSpPr>
        <p:spPr bwMode="auto">
          <a:xfrm>
            <a:off x="684214" y="457201"/>
            <a:ext cx="7775575" cy="533400"/>
          </a:xfrm>
          <a:noFill/>
          <a:ln>
            <a:miter lim="800000"/>
            <a:headEnd/>
            <a:tailEnd/>
          </a:ln>
        </p:spPr>
        <p:txBody>
          <a:bodyPr numCol="1" compatLnSpc="1">
            <a:prstTxWarp prst="textNoShape">
              <a:avLst/>
            </a:prstTxWarp>
          </a:bodyPr>
          <a:lstStyle/>
          <a:p>
            <a:r>
              <a:rPr lang="en-US" dirty="0" smtClean="0"/>
              <a:t>Comprehensive Medical Evaluation</a:t>
            </a:r>
            <a:endParaRPr lang="en-US" dirty="0" smtClean="0">
              <a:solidFill>
                <a:srgbClr val="A6192E"/>
              </a:solidFill>
            </a:endParaRPr>
          </a:p>
        </p:txBody>
      </p:sp>
      <p:sp>
        <p:nvSpPr>
          <p:cNvPr id="3" name="Text Placeholder 2">
            <a:extLst>
              <a:ext uri="{FF2B5EF4-FFF2-40B4-BE49-F238E27FC236}"/>
            </a:extLst>
          </p:cNvPr>
          <p:cNvSpPr>
            <a:spLocks noGrp="1"/>
          </p:cNvSpPr>
          <p:nvPr>
            <p:ph type="body" sz="quarter" idx="24"/>
          </p:nvPr>
        </p:nvSpPr>
        <p:spPr>
          <a:xfrm>
            <a:off x="581026" y="215900"/>
            <a:ext cx="7540625" cy="357717"/>
          </a:xfrm>
        </p:spPr>
        <p:txBody>
          <a:bodyPr/>
          <a:lstStyle/>
          <a:p>
            <a:pPr fontAlgn="auto">
              <a:spcAft>
                <a:spcPts val="0"/>
              </a:spcAft>
              <a:defRPr/>
            </a:pPr>
            <a:r>
              <a:rPr lang="en-US"/>
              <a:t>Comprehensive Medical Evaluation and Assessment of Comorbidities</a:t>
            </a:r>
          </a:p>
        </p:txBody>
      </p:sp>
      <p:sp>
        <p:nvSpPr>
          <p:cNvPr id="147460" name="Text Placeholder 2"/>
          <p:cNvSpPr txBox="1">
            <a:spLocks/>
          </p:cNvSpPr>
          <p:nvPr/>
        </p:nvSpPr>
        <p:spPr bwMode="auto">
          <a:xfrm>
            <a:off x="152400" y="914401"/>
            <a:ext cx="8991600" cy="6268383"/>
          </a:xfrm>
          <a:prstGeom prst="rect">
            <a:avLst/>
          </a:prstGeom>
          <a:noFill/>
          <a:ln w="9525">
            <a:noFill/>
            <a:miter lim="800000"/>
            <a:headEnd/>
            <a:tailEnd/>
          </a:ln>
        </p:spPr>
        <p:txBody>
          <a:bodyPr wrap="square" lIns="0" tIns="0" rIns="0" bIns="0">
            <a:spAutoFit/>
          </a:bodyPr>
          <a:lstStyle/>
          <a:p>
            <a:pPr defTabSz="914400">
              <a:spcBef>
                <a:spcPts val="1000"/>
              </a:spcBef>
              <a:buFont typeface="Arial" pitchFamily="34" charset="0"/>
              <a:buNone/>
            </a:pPr>
            <a:r>
              <a:rPr lang="en-US" b="1" dirty="0">
                <a:solidFill>
                  <a:srgbClr val="A6192E"/>
                </a:solidFill>
              </a:rPr>
              <a:t>4.3</a:t>
            </a:r>
            <a:r>
              <a:rPr lang="en-US" b="1" dirty="0"/>
              <a:t> </a:t>
            </a:r>
            <a:r>
              <a:rPr lang="en-US" b="1" dirty="0" smtClean="0">
                <a:solidFill>
                  <a:srgbClr val="000000"/>
                </a:solidFill>
              </a:rPr>
              <a:t>A </a:t>
            </a:r>
            <a:r>
              <a:rPr lang="en-US" b="1" dirty="0">
                <a:solidFill>
                  <a:srgbClr val="000000"/>
                </a:solidFill>
              </a:rPr>
              <a:t>complete medical evaluation should be performed at the initial visit to:</a:t>
            </a:r>
          </a:p>
          <a:p>
            <a:pPr defTabSz="914400">
              <a:spcBef>
                <a:spcPts val="1000"/>
              </a:spcBef>
              <a:buFont typeface="Arial" pitchFamily="34" charset="0"/>
              <a:buNone/>
            </a:pPr>
            <a:r>
              <a:rPr lang="en-US" b="1" dirty="0" smtClean="0">
                <a:solidFill>
                  <a:srgbClr val="000000"/>
                </a:solidFill>
              </a:rPr>
              <a:t>• </a:t>
            </a:r>
            <a:r>
              <a:rPr lang="en-US" b="1" dirty="0">
                <a:solidFill>
                  <a:srgbClr val="000000"/>
                </a:solidFill>
              </a:rPr>
              <a:t>Confirm the diagnosis and classify diabetes. </a:t>
            </a:r>
            <a:r>
              <a:rPr lang="en-US" b="1" dirty="0">
                <a:solidFill>
                  <a:srgbClr val="87161F"/>
                </a:solidFill>
              </a:rPr>
              <a:t>A</a:t>
            </a:r>
          </a:p>
          <a:p>
            <a:pPr defTabSz="914400">
              <a:spcBef>
                <a:spcPts val="1000"/>
              </a:spcBef>
              <a:buFont typeface="Arial" pitchFamily="34" charset="0"/>
              <a:buNone/>
            </a:pPr>
            <a:r>
              <a:rPr lang="en-US" b="1" dirty="0" smtClean="0">
                <a:solidFill>
                  <a:srgbClr val="000000"/>
                </a:solidFill>
              </a:rPr>
              <a:t>• </a:t>
            </a:r>
            <a:r>
              <a:rPr lang="en-US" b="1" dirty="0">
                <a:solidFill>
                  <a:srgbClr val="000000"/>
                </a:solidFill>
              </a:rPr>
              <a:t>Evaluate for diabetes complications, potential </a:t>
            </a:r>
            <a:r>
              <a:rPr lang="en-US" b="1" dirty="0" err="1">
                <a:solidFill>
                  <a:srgbClr val="000000"/>
                </a:solidFill>
              </a:rPr>
              <a:t>comorbid</a:t>
            </a:r>
            <a:r>
              <a:rPr lang="en-US" b="1" dirty="0">
                <a:solidFill>
                  <a:srgbClr val="000000"/>
                </a:solidFill>
              </a:rPr>
              <a:t> conditions, and overall health </a:t>
            </a:r>
            <a:r>
              <a:rPr lang="en-US" b="1" dirty="0" smtClean="0">
                <a:solidFill>
                  <a:srgbClr val="000000"/>
                </a:solidFill>
              </a:rPr>
              <a:t>status</a:t>
            </a:r>
            <a:r>
              <a:rPr lang="en-US" b="1" dirty="0">
                <a:solidFill>
                  <a:srgbClr val="000000"/>
                </a:solidFill>
              </a:rPr>
              <a:t>. </a:t>
            </a:r>
            <a:r>
              <a:rPr lang="en-US" b="1" dirty="0">
                <a:solidFill>
                  <a:srgbClr val="87161F"/>
                </a:solidFill>
              </a:rPr>
              <a:t>A</a:t>
            </a:r>
          </a:p>
          <a:p>
            <a:pPr defTabSz="914400">
              <a:spcBef>
                <a:spcPts val="1000"/>
              </a:spcBef>
              <a:buFont typeface="Arial" pitchFamily="34" charset="0"/>
              <a:buNone/>
            </a:pPr>
            <a:r>
              <a:rPr lang="en-US" b="1" dirty="0" smtClean="0">
                <a:solidFill>
                  <a:srgbClr val="000000"/>
                </a:solidFill>
              </a:rPr>
              <a:t>• </a:t>
            </a:r>
            <a:r>
              <a:rPr lang="en-US" b="1" dirty="0">
                <a:solidFill>
                  <a:srgbClr val="000000"/>
                </a:solidFill>
              </a:rPr>
              <a:t>Identify care partners and support system. </a:t>
            </a:r>
            <a:r>
              <a:rPr lang="en-US" b="1" dirty="0">
                <a:solidFill>
                  <a:srgbClr val="87161F"/>
                </a:solidFill>
              </a:rPr>
              <a:t>E</a:t>
            </a:r>
          </a:p>
          <a:p>
            <a:pPr defTabSz="914400">
              <a:spcBef>
                <a:spcPts val="1000"/>
              </a:spcBef>
              <a:buFont typeface="Arial" pitchFamily="34" charset="0"/>
              <a:buNone/>
            </a:pPr>
            <a:r>
              <a:rPr lang="en-US" b="1" dirty="0" smtClean="0">
                <a:solidFill>
                  <a:srgbClr val="000000"/>
                </a:solidFill>
              </a:rPr>
              <a:t>• </a:t>
            </a:r>
            <a:r>
              <a:rPr lang="en-US" b="1" dirty="0">
                <a:solidFill>
                  <a:srgbClr val="000000"/>
                </a:solidFill>
              </a:rPr>
              <a:t>Assess social determinants of health and structural barriers to optimal health and health </a:t>
            </a:r>
            <a:r>
              <a:rPr lang="en-US" b="1" dirty="0" smtClean="0">
                <a:solidFill>
                  <a:srgbClr val="000000"/>
                </a:solidFill>
              </a:rPr>
              <a:t>care</a:t>
            </a:r>
            <a:r>
              <a:rPr lang="en-US" b="1" dirty="0">
                <a:solidFill>
                  <a:srgbClr val="000000"/>
                </a:solidFill>
              </a:rPr>
              <a:t>. </a:t>
            </a:r>
            <a:r>
              <a:rPr lang="en-US" b="1" dirty="0">
                <a:solidFill>
                  <a:srgbClr val="87161F"/>
                </a:solidFill>
              </a:rPr>
              <a:t>A</a:t>
            </a:r>
          </a:p>
          <a:p>
            <a:pPr defTabSz="914400">
              <a:spcBef>
                <a:spcPts val="1000"/>
              </a:spcBef>
              <a:buFont typeface="Arial" pitchFamily="34" charset="0"/>
              <a:buNone/>
            </a:pPr>
            <a:r>
              <a:rPr lang="en-US" b="1" dirty="0" smtClean="0">
                <a:solidFill>
                  <a:srgbClr val="000000"/>
                </a:solidFill>
              </a:rPr>
              <a:t>• </a:t>
            </a:r>
            <a:r>
              <a:rPr lang="en-US" b="1" dirty="0">
                <a:solidFill>
                  <a:srgbClr val="000000"/>
                </a:solidFill>
              </a:rPr>
              <a:t>Review previous treatment and risk factor management in people with </a:t>
            </a:r>
            <a:r>
              <a:rPr lang="en-US" b="1" dirty="0" smtClean="0">
                <a:solidFill>
                  <a:srgbClr val="000000"/>
                </a:solidFill>
              </a:rPr>
              <a:t>established </a:t>
            </a:r>
            <a:r>
              <a:rPr lang="en-US" b="1" dirty="0">
                <a:solidFill>
                  <a:srgbClr val="000000"/>
                </a:solidFill>
              </a:rPr>
              <a:t>diabetes. </a:t>
            </a:r>
            <a:r>
              <a:rPr lang="en-US" b="1" dirty="0">
                <a:solidFill>
                  <a:srgbClr val="87161F"/>
                </a:solidFill>
              </a:rPr>
              <a:t>A</a:t>
            </a:r>
          </a:p>
          <a:p>
            <a:pPr defTabSz="914400">
              <a:spcBef>
                <a:spcPts val="1000"/>
              </a:spcBef>
              <a:buFont typeface="Arial" pitchFamily="34" charset="0"/>
              <a:buNone/>
            </a:pPr>
            <a:r>
              <a:rPr lang="en-US" b="1" dirty="0" smtClean="0">
                <a:solidFill>
                  <a:srgbClr val="000000"/>
                </a:solidFill>
              </a:rPr>
              <a:t>• </a:t>
            </a:r>
            <a:r>
              <a:rPr lang="en-US" b="1" dirty="0">
                <a:solidFill>
                  <a:srgbClr val="000000"/>
                </a:solidFill>
              </a:rPr>
              <a:t>Begin engagement with the person with diabetes in the formulation of a care </a:t>
            </a:r>
            <a:r>
              <a:rPr lang="en-US" b="1" dirty="0" smtClean="0">
                <a:solidFill>
                  <a:srgbClr val="000000"/>
                </a:solidFill>
              </a:rPr>
              <a:t>management </a:t>
            </a:r>
            <a:r>
              <a:rPr lang="en-US" b="1" dirty="0">
                <a:solidFill>
                  <a:srgbClr val="000000"/>
                </a:solidFill>
              </a:rPr>
              <a:t>plan including initial goals of care. </a:t>
            </a:r>
            <a:r>
              <a:rPr lang="en-US" b="1" dirty="0">
                <a:solidFill>
                  <a:srgbClr val="87161F"/>
                </a:solidFill>
              </a:rPr>
              <a:t>A</a:t>
            </a:r>
          </a:p>
          <a:p>
            <a:pPr defTabSz="914400">
              <a:spcBef>
                <a:spcPts val="1000"/>
              </a:spcBef>
              <a:buFont typeface="Arial" pitchFamily="34" charset="0"/>
              <a:buNone/>
            </a:pPr>
            <a:r>
              <a:rPr lang="en-US" b="1" dirty="0" smtClean="0">
                <a:solidFill>
                  <a:srgbClr val="000000"/>
                </a:solidFill>
              </a:rPr>
              <a:t>• </a:t>
            </a:r>
            <a:r>
              <a:rPr lang="en-US" b="1" dirty="0">
                <a:solidFill>
                  <a:srgbClr val="000000"/>
                </a:solidFill>
              </a:rPr>
              <a:t>Develop a plan for continuing care. </a:t>
            </a:r>
            <a:r>
              <a:rPr lang="en-US" b="1" dirty="0" smtClean="0">
                <a:solidFill>
                  <a:srgbClr val="87161F"/>
                </a:solidFill>
              </a:rPr>
              <a:t>A</a:t>
            </a:r>
          </a:p>
          <a:p>
            <a:pPr defTabSz="914400">
              <a:spcBef>
                <a:spcPts val="1000"/>
              </a:spcBef>
              <a:buFont typeface="Arial" pitchFamily="34" charset="0"/>
              <a:buNone/>
            </a:pPr>
            <a:r>
              <a:rPr lang="en-US" b="1" dirty="0" smtClean="0">
                <a:solidFill>
                  <a:srgbClr val="A6192E"/>
                </a:solidFill>
              </a:rPr>
              <a:t>4.4</a:t>
            </a:r>
            <a:r>
              <a:rPr lang="en-US" b="1" dirty="0" smtClean="0"/>
              <a:t> </a:t>
            </a:r>
            <a:r>
              <a:rPr lang="en-US" b="1" dirty="0" smtClean="0">
                <a:solidFill>
                  <a:srgbClr val="000000"/>
                </a:solidFill>
              </a:rPr>
              <a:t>A follow-up visit should include most components of the initial comprehensive medical evaluation (Table 4.1). </a:t>
            </a:r>
            <a:r>
              <a:rPr lang="en-US" b="1" dirty="0" smtClean="0">
                <a:solidFill>
                  <a:srgbClr val="87161F"/>
                </a:solidFill>
              </a:rPr>
              <a:t>A</a:t>
            </a:r>
          </a:p>
          <a:p>
            <a:pPr defTabSz="914400">
              <a:spcBef>
                <a:spcPts val="1000"/>
              </a:spcBef>
              <a:buFont typeface="Arial" pitchFamily="34" charset="0"/>
              <a:buNone/>
            </a:pPr>
            <a:r>
              <a:rPr lang="en-US" b="1" dirty="0" smtClean="0">
                <a:solidFill>
                  <a:srgbClr val="A6192E"/>
                </a:solidFill>
              </a:rPr>
              <a:t>4.5</a:t>
            </a:r>
            <a:r>
              <a:rPr lang="en-US" b="1" dirty="0" smtClean="0">
                <a:solidFill>
                  <a:srgbClr val="000000"/>
                </a:solidFill>
              </a:rPr>
              <a:t>Ongoing management should be guided by the assessment of overall health status, diabetes complications, cardiovascular risk, hypoglycemia risk, and shared decision-making to set therapeutic goals. </a:t>
            </a:r>
            <a:r>
              <a:rPr lang="en-US" b="1" dirty="0" smtClean="0">
                <a:solidFill>
                  <a:srgbClr val="87161F"/>
                </a:solidFill>
              </a:rPr>
              <a:t>B</a:t>
            </a:r>
            <a:endParaRPr lang="en-US" b="1" dirty="0" smtClean="0">
              <a:solidFill>
                <a:srgbClr val="A6192E"/>
              </a:solidFill>
            </a:endParaRPr>
          </a:p>
          <a:p>
            <a:pPr defTabSz="914400">
              <a:spcBef>
                <a:spcPts val="1000"/>
              </a:spcBef>
              <a:buFont typeface="Arial" pitchFamily="34" charset="0"/>
              <a:buNone/>
            </a:pPr>
            <a:endParaRPr lang="en-US" b="1" dirty="0">
              <a:solidFill>
                <a:srgbClr val="A6192E"/>
              </a:solidFill>
            </a:endParaRP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extLst>
          </p:cNvPr>
          <p:cNvSpPr>
            <a:spLocks noGrp="1"/>
          </p:cNvSpPr>
          <p:nvPr>
            <p:ph type="body" sz="quarter" idx="24"/>
          </p:nvPr>
        </p:nvSpPr>
        <p:spPr>
          <a:xfrm>
            <a:off x="581026" y="215900"/>
            <a:ext cx="7540625" cy="357717"/>
          </a:xfrm>
        </p:spPr>
        <p:txBody>
          <a:bodyPr/>
          <a:lstStyle/>
          <a:p>
            <a:pPr fontAlgn="auto">
              <a:spcAft>
                <a:spcPts val="0"/>
              </a:spcAft>
              <a:defRPr/>
            </a:pPr>
            <a:r>
              <a:rPr lang="en-US"/>
              <a:t>Comprehensive Medical Evaluation and Assessment of Comorbidities</a:t>
            </a:r>
          </a:p>
          <a:p>
            <a:pPr fontAlgn="auto">
              <a:spcAft>
                <a:spcPts val="0"/>
              </a:spcAft>
              <a:defRPr/>
            </a:pPr>
            <a:endParaRPr lang="en-US"/>
          </a:p>
        </p:txBody>
      </p:sp>
      <p:sp>
        <p:nvSpPr>
          <p:cNvPr id="149507" name="TextBox 21"/>
          <p:cNvSpPr txBox="1">
            <a:spLocks noChangeArrowheads="1"/>
          </p:cNvSpPr>
          <p:nvPr/>
        </p:nvSpPr>
        <p:spPr bwMode="auto">
          <a:xfrm>
            <a:off x="0" y="6396335"/>
            <a:ext cx="7239000" cy="461665"/>
          </a:xfrm>
          <a:prstGeom prst="rect">
            <a:avLst/>
          </a:prstGeom>
          <a:noFill/>
          <a:ln w="9525">
            <a:noFill/>
            <a:miter lim="800000"/>
            <a:headEnd/>
            <a:tailEnd/>
          </a:ln>
        </p:spPr>
        <p:txBody>
          <a:bodyPr>
            <a:spAutoFit/>
          </a:bodyPr>
          <a:lstStyle/>
          <a:p>
            <a:pPr defTabSz="914400" eaLnBrk="0" hangingPunct="0"/>
            <a:r>
              <a:rPr lang="en-US" sz="1200" dirty="0">
                <a:solidFill>
                  <a:srgbClr val="A6192E"/>
                </a:solidFill>
                <a:latin typeface="Helvetica" pitchFamily="34" charset="0"/>
                <a:ea typeface="ヒラギノ角ゴ Pro W3"/>
              </a:rPr>
              <a:t>Comprehensive Medical Evaluation and Assessment of </a:t>
            </a:r>
            <a:r>
              <a:rPr lang="en-US" sz="1200" dirty="0" err="1">
                <a:solidFill>
                  <a:srgbClr val="A6192E"/>
                </a:solidFill>
                <a:latin typeface="Helvetica" pitchFamily="34" charset="0"/>
                <a:ea typeface="ヒラギノ角ゴ Pro W3"/>
              </a:rPr>
              <a:t>Comorbidities</a:t>
            </a:r>
            <a:r>
              <a:rPr lang="en-US" sz="1200" dirty="0">
                <a:solidFill>
                  <a:srgbClr val="A6192E"/>
                </a:solidFill>
                <a:latin typeface="Helvetica" pitchFamily="34" charset="0"/>
                <a:ea typeface="ヒラギノ角ゴ Pro W3"/>
              </a:rPr>
              <a:t>: </a:t>
            </a:r>
            <a:br>
              <a:rPr lang="en-US" sz="1200" dirty="0">
                <a:solidFill>
                  <a:srgbClr val="A6192E"/>
                </a:solidFill>
                <a:latin typeface="Helvetica" pitchFamily="34" charset="0"/>
                <a:ea typeface="ヒラギノ角ゴ Pro W3"/>
              </a:rPr>
            </a:br>
            <a:r>
              <a:rPr lang="en-US" sz="1200" i="1" dirty="0">
                <a:solidFill>
                  <a:srgbClr val="A6192E"/>
                </a:solidFill>
                <a:ea typeface="ヒラギノ角ゴ Pro W3"/>
              </a:rPr>
              <a:t>Standards of Care in Diabetes - 2024</a:t>
            </a:r>
            <a:r>
              <a:rPr lang="en-US" sz="1200" dirty="0">
                <a:solidFill>
                  <a:srgbClr val="A6192E"/>
                </a:solidFill>
                <a:latin typeface="Helvetica" pitchFamily="34" charset="0"/>
                <a:ea typeface="ヒラギノ角ゴ Pro W3"/>
              </a:rPr>
              <a:t>. </a:t>
            </a:r>
            <a:r>
              <a:rPr lang="en-US" sz="1200" i="1" dirty="0">
                <a:solidFill>
                  <a:srgbClr val="A6192E"/>
                </a:solidFill>
                <a:latin typeface="Helvetica" pitchFamily="34" charset="0"/>
                <a:ea typeface="ヒラギノ角ゴ Pro W3"/>
              </a:rPr>
              <a:t>Diabetes Care </a:t>
            </a:r>
            <a:r>
              <a:rPr lang="en-US" sz="1200" dirty="0">
                <a:solidFill>
                  <a:srgbClr val="A6192E"/>
                </a:solidFill>
                <a:latin typeface="Helvetica" pitchFamily="34" charset="0"/>
                <a:ea typeface="ヒラギノ角ゴ Pro W3"/>
              </a:rPr>
              <a:t>2024;47(Suppl. 1):S52-S76</a:t>
            </a:r>
          </a:p>
        </p:txBody>
      </p:sp>
      <p:pic>
        <p:nvPicPr>
          <p:cNvPr id="149508" name="Picture 1"/>
          <p:cNvPicPr>
            <a:picLocks noChangeAspect="1"/>
          </p:cNvPicPr>
          <p:nvPr/>
        </p:nvPicPr>
        <p:blipFill>
          <a:blip r:embed="rId2"/>
          <a:srcRect/>
          <a:stretch>
            <a:fillRect/>
          </a:stretch>
        </p:blipFill>
        <p:spPr bwMode="auto">
          <a:xfrm>
            <a:off x="304801" y="694266"/>
            <a:ext cx="8458200" cy="563033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0"/>
            <a:ext cx="9144000" cy="1143000"/>
          </a:xfrm>
        </p:spPr>
        <p:txBody>
          <a:bodyPr/>
          <a:lstStyle/>
          <a:p>
            <a:pPr eaLnBrk="1" hangingPunct="1"/>
            <a:r>
              <a:rPr lang="en-US" altLang="en-US" sz="3200" b="1" smtClean="0">
                <a:solidFill>
                  <a:srgbClr val="7030A0"/>
                </a:solidFill>
                <a:latin typeface="Arial" pitchFamily="34" charset="0"/>
                <a:cs typeface="Arial" pitchFamily="34" charset="0"/>
              </a:rPr>
              <a:t>DEFINITION</a:t>
            </a:r>
          </a:p>
        </p:txBody>
      </p:sp>
      <p:sp>
        <p:nvSpPr>
          <p:cNvPr id="13315" name="Rectangle 3"/>
          <p:cNvSpPr>
            <a:spLocks noGrp="1" noChangeArrowheads="1"/>
          </p:cNvSpPr>
          <p:nvPr>
            <p:ph idx="1"/>
          </p:nvPr>
        </p:nvSpPr>
        <p:spPr>
          <a:xfrm>
            <a:off x="228600" y="1143000"/>
            <a:ext cx="8458200" cy="4343400"/>
          </a:xfrm>
        </p:spPr>
        <p:txBody>
          <a:bodyPr/>
          <a:lstStyle/>
          <a:p>
            <a:pPr eaLnBrk="1" hangingPunct="1">
              <a:buFontTx/>
              <a:buNone/>
            </a:pPr>
            <a:r>
              <a:rPr lang="en-US" altLang="en-US" b="1" i="1" dirty="0" smtClean="0">
                <a:latin typeface="Dutch"/>
              </a:rPr>
              <a:t>  </a:t>
            </a:r>
            <a:endParaRPr lang="sr-Cyrl-CS" altLang="en-US" sz="2000" b="1" i="1" dirty="0" smtClean="0">
              <a:latin typeface="Dutch"/>
            </a:endParaRPr>
          </a:p>
          <a:p>
            <a:pPr eaLnBrk="1" hangingPunct="1">
              <a:buFontTx/>
              <a:buNone/>
            </a:pPr>
            <a:r>
              <a:rPr lang="en-US" altLang="en-US" sz="2000" b="1" dirty="0" smtClean="0">
                <a:latin typeface="Dutch"/>
                <a:cs typeface="Arial" pitchFamily="34" charset="0"/>
              </a:rPr>
              <a:t>	Diabetes is a condition that causes your blood glucose (or blood sugar) levels to rise too high. These high blood glucose levels can cause damage to your body in different ways,</a:t>
            </a:r>
          </a:p>
          <a:p>
            <a:pPr eaLnBrk="1" hangingPunct="1">
              <a:buFontTx/>
              <a:buNone/>
            </a:pPr>
            <a:r>
              <a:rPr lang="en-US" altLang="en-US" sz="2000" b="1" dirty="0" smtClean="0">
                <a:latin typeface="Dutch"/>
                <a:cs typeface="Arial" pitchFamily="34" charset="0"/>
              </a:rPr>
              <a:t>	and diabetes makes you more likely to have heart disease or a stroke.</a:t>
            </a:r>
          </a:p>
          <a:p>
            <a:pPr eaLnBrk="1" hangingPunct="1">
              <a:buFontTx/>
              <a:buNone/>
            </a:pPr>
            <a:r>
              <a:rPr lang="en-US" altLang="en-US" sz="2000" b="1" dirty="0" smtClean="0">
                <a:latin typeface="Arial" pitchFamily="34" charset="0"/>
                <a:cs typeface="Arial" pitchFamily="34" charset="0"/>
              </a:rPr>
              <a:t>	Diabetes mellitus is a condition of chronic hyperglycemia (but also disorders of the metabolism of other carbohydrates, fats and proteins), which occurs as a consequence of absolute and/or relative lack of insulin or lack of insulin action.</a:t>
            </a:r>
          </a:p>
          <a:p>
            <a:pPr eaLnBrk="1" hangingPunct="1">
              <a:buFontTx/>
              <a:buNone/>
            </a:pPr>
            <a:r>
              <a:rPr lang="en-US" altLang="en-US" sz="2000" b="1" dirty="0" smtClean="0">
                <a:latin typeface="Arial" pitchFamily="34" charset="0"/>
                <a:cs typeface="Arial" pitchFamily="34" charset="0"/>
              </a:rPr>
              <a:t> </a:t>
            </a:r>
          </a:p>
          <a:p>
            <a:pPr eaLnBrk="1" hangingPunct="1">
              <a:buFont typeface="Wingdings" pitchFamily="2" charset="2"/>
              <a:buChar char="Ø"/>
            </a:pPr>
            <a:r>
              <a:rPr lang="en-US" altLang="en-US" sz="2000" b="1" dirty="0" smtClean="0">
                <a:latin typeface="Arial" pitchFamily="34" charset="0"/>
                <a:cs typeface="Arial" pitchFamily="34" charset="0"/>
              </a:rPr>
              <a:t>In the later course of the disease, complications may appear: in small blood vessels (</a:t>
            </a:r>
            <a:r>
              <a:rPr lang="en-US" altLang="en-US" sz="2000" b="1" dirty="0" err="1" smtClean="0">
                <a:latin typeface="Arial" pitchFamily="34" charset="0"/>
                <a:cs typeface="Arial" pitchFamily="34" charset="0"/>
              </a:rPr>
              <a:t>microangiopathy</a:t>
            </a:r>
            <a:r>
              <a:rPr lang="en-US" altLang="en-US" sz="2000" b="1" dirty="0" smtClean="0">
                <a:latin typeface="Arial" pitchFamily="34" charset="0"/>
                <a:cs typeface="Arial" pitchFamily="34" charset="0"/>
              </a:rPr>
              <a:t>) and large blood vessels (</a:t>
            </a:r>
            <a:r>
              <a:rPr lang="en-US" altLang="en-US" sz="2000" b="1" dirty="0" err="1" smtClean="0">
                <a:latin typeface="Arial" pitchFamily="34" charset="0"/>
                <a:cs typeface="Arial" pitchFamily="34" charset="0"/>
              </a:rPr>
              <a:t>macroangiopathy</a:t>
            </a:r>
            <a:r>
              <a:rPr lang="en-US" altLang="en-US" sz="2000" b="1" dirty="0" smtClean="0">
                <a:latin typeface="Arial" pitchFamily="34" charset="0"/>
                <a:cs typeface="Arial" pitchFamily="34" charset="0"/>
              </a:rPr>
              <a:t>).</a:t>
            </a:r>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extLst>
          </p:cNvPr>
          <p:cNvSpPr>
            <a:spLocks noGrp="1"/>
          </p:cNvSpPr>
          <p:nvPr>
            <p:ph type="body" sz="quarter" idx="24"/>
          </p:nvPr>
        </p:nvSpPr>
        <p:spPr>
          <a:xfrm>
            <a:off x="581026" y="215900"/>
            <a:ext cx="7540625" cy="357717"/>
          </a:xfrm>
        </p:spPr>
        <p:txBody>
          <a:bodyPr/>
          <a:lstStyle/>
          <a:p>
            <a:pPr fontAlgn="auto">
              <a:spcAft>
                <a:spcPts val="0"/>
              </a:spcAft>
              <a:defRPr/>
            </a:pPr>
            <a:r>
              <a:rPr lang="en-US"/>
              <a:t>Comprehensive Medical Evaluation and Assessment of Comorbidities</a:t>
            </a:r>
          </a:p>
          <a:p>
            <a:pPr fontAlgn="auto">
              <a:spcAft>
                <a:spcPts val="0"/>
              </a:spcAft>
              <a:defRPr/>
            </a:pPr>
            <a:endParaRPr lang="en-US"/>
          </a:p>
        </p:txBody>
      </p:sp>
      <p:sp>
        <p:nvSpPr>
          <p:cNvPr id="150531" name="TextBox 21"/>
          <p:cNvSpPr txBox="1">
            <a:spLocks noChangeArrowheads="1"/>
          </p:cNvSpPr>
          <p:nvPr/>
        </p:nvSpPr>
        <p:spPr bwMode="auto">
          <a:xfrm>
            <a:off x="0" y="6396335"/>
            <a:ext cx="7239000" cy="461665"/>
          </a:xfrm>
          <a:prstGeom prst="rect">
            <a:avLst/>
          </a:prstGeom>
          <a:noFill/>
          <a:ln w="9525">
            <a:noFill/>
            <a:miter lim="800000"/>
            <a:headEnd/>
            <a:tailEnd/>
          </a:ln>
        </p:spPr>
        <p:txBody>
          <a:bodyPr>
            <a:spAutoFit/>
          </a:bodyPr>
          <a:lstStyle/>
          <a:p>
            <a:pPr defTabSz="914400" eaLnBrk="0" hangingPunct="0"/>
            <a:r>
              <a:rPr lang="en-US" sz="1200" dirty="0">
                <a:solidFill>
                  <a:srgbClr val="A6192E"/>
                </a:solidFill>
                <a:latin typeface="Helvetica" pitchFamily="34" charset="0"/>
                <a:ea typeface="ヒラギノ角ゴ Pro W3"/>
              </a:rPr>
              <a:t>Comprehensive Medical Evaluation and Assessment of </a:t>
            </a:r>
            <a:r>
              <a:rPr lang="en-US" sz="1200" dirty="0" err="1">
                <a:solidFill>
                  <a:srgbClr val="A6192E"/>
                </a:solidFill>
                <a:latin typeface="Helvetica" pitchFamily="34" charset="0"/>
                <a:ea typeface="ヒラギノ角ゴ Pro W3"/>
              </a:rPr>
              <a:t>Comorbidities</a:t>
            </a:r>
            <a:r>
              <a:rPr lang="en-US" sz="1200" dirty="0">
                <a:solidFill>
                  <a:srgbClr val="A6192E"/>
                </a:solidFill>
                <a:latin typeface="Helvetica" pitchFamily="34" charset="0"/>
                <a:ea typeface="ヒラギノ角ゴ Pro W3"/>
              </a:rPr>
              <a:t>: </a:t>
            </a:r>
            <a:br>
              <a:rPr lang="en-US" sz="1200" dirty="0">
                <a:solidFill>
                  <a:srgbClr val="A6192E"/>
                </a:solidFill>
                <a:latin typeface="Helvetica" pitchFamily="34" charset="0"/>
                <a:ea typeface="ヒラギノ角ゴ Pro W3"/>
              </a:rPr>
            </a:br>
            <a:r>
              <a:rPr lang="en-US" sz="1200" i="1" dirty="0">
                <a:solidFill>
                  <a:srgbClr val="A6192E"/>
                </a:solidFill>
                <a:ea typeface="ヒラギノ角ゴ Pro W3"/>
              </a:rPr>
              <a:t>Standards of Care in Diabetes - 2024</a:t>
            </a:r>
            <a:r>
              <a:rPr lang="en-US" sz="1200" dirty="0">
                <a:solidFill>
                  <a:srgbClr val="A6192E"/>
                </a:solidFill>
                <a:latin typeface="Helvetica" pitchFamily="34" charset="0"/>
                <a:ea typeface="ヒラギノ角ゴ Pro W3"/>
              </a:rPr>
              <a:t>. </a:t>
            </a:r>
            <a:r>
              <a:rPr lang="en-US" sz="1200" i="1" dirty="0">
                <a:solidFill>
                  <a:srgbClr val="A6192E"/>
                </a:solidFill>
                <a:latin typeface="Helvetica" pitchFamily="34" charset="0"/>
                <a:ea typeface="ヒラギノ角ゴ Pro W3"/>
              </a:rPr>
              <a:t>Diabetes Care </a:t>
            </a:r>
            <a:r>
              <a:rPr lang="en-US" sz="1200" dirty="0">
                <a:solidFill>
                  <a:srgbClr val="A6192E"/>
                </a:solidFill>
                <a:latin typeface="Helvetica" pitchFamily="34" charset="0"/>
                <a:ea typeface="ヒラギノ角ゴ Pro W3"/>
              </a:rPr>
              <a:t>2024;47(Suppl. 1):S52-S76</a:t>
            </a:r>
          </a:p>
        </p:txBody>
      </p:sp>
      <p:pic>
        <p:nvPicPr>
          <p:cNvPr id="150532" name="Picture 3"/>
          <p:cNvPicPr>
            <a:picLocks noChangeAspect="1"/>
          </p:cNvPicPr>
          <p:nvPr/>
        </p:nvPicPr>
        <p:blipFill>
          <a:blip r:embed="rId2"/>
          <a:srcRect/>
          <a:stretch>
            <a:fillRect/>
          </a:stretch>
        </p:blipFill>
        <p:spPr bwMode="auto">
          <a:xfrm>
            <a:off x="381000" y="685800"/>
            <a:ext cx="8381999" cy="5562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extLst>
          </p:cNvPr>
          <p:cNvSpPr>
            <a:spLocks noGrp="1"/>
          </p:cNvSpPr>
          <p:nvPr>
            <p:ph type="body" sz="quarter" idx="24"/>
          </p:nvPr>
        </p:nvSpPr>
        <p:spPr>
          <a:xfrm>
            <a:off x="581026" y="215900"/>
            <a:ext cx="7540625" cy="357717"/>
          </a:xfrm>
        </p:spPr>
        <p:txBody>
          <a:bodyPr/>
          <a:lstStyle/>
          <a:p>
            <a:pPr fontAlgn="auto">
              <a:spcAft>
                <a:spcPts val="0"/>
              </a:spcAft>
              <a:defRPr/>
            </a:pPr>
            <a:r>
              <a:rPr lang="en-US"/>
              <a:t>Comprehensive Medical Evaluation and Assessment of Comorbidities</a:t>
            </a:r>
          </a:p>
          <a:p>
            <a:pPr fontAlgn="auto">
              <a:spcAft>
                <a:spcPts val="0"/>
              </a:spcAft>
              <a:defRPr/>
            </a:pPr>
            <a:endParaRPr lang="en-US"/>
          </a:p>
        </p:txBody>
      </p:sp>
      <p:sp>
        <p:nvSpPr>
          <p:cNvPr id="151555" name="TextBox 21"/>
          <p:cNvSpPr txBox="1">
            <a:spLocks noChangeArrowheads="1"/>
          </p:cNvSpPr>
          <p:nvPr/>
        </p:nvSpPr>
        <p:spPr bwMode="auto">
          <a:xfrm>
            <a:off x="0" y="6396335"/>
            <a:ext cx="7239000" cy="461665"/>
          </a:xfrm>
          <a:prstGeom prst="rect">
            <a:avLst/>
          </a:prstGeom>
          <a:noFill/>
          <a:ln w="9525">
            <a:noFill/>
            <a:miter lim="800000"/>
            <a:headEnd/>
            <a:tailEnd/>
          </a:ln>
        </p:spPr>
        <p:txBody>
          <a:bodyPr>
            <a:spAutoFit/>
          </a:bodyPr>
          <a:lstStyle/>
          <a:p>
            <a:pPr defTabSz="914400" eaLnBrk="0" hangingPunct="0"/>
            <a:r>
              <a:rPr lang="en-US" sz="1200" dirty="0">
                <a:solidFill>
                  <a:srgbClr val="A6192E"/>
                </a:solidFill>
                <a:latin typeface="Helvetica" pitchFamily="34" charset="0"/>
                <a:ea typeface="ヒラギノ角ゴ Pro W3"/>
              </a:rPr>
              <a:t>Comprehensive Medical Evaluation and Assessment of </a:t>
            </a:r>
            <a:r>
              <a:rPr lang="en-US" sz="1200" dirty="0" err="1">
                <a:solidFill>
                  <a:srgbClr val="A6192E"/>
                </a:solidFill>
                <a:latin typeface="Helvetica" pitchFamily="34" charset="0"/>
                <a:ea typeface="ヒラギノ角ゴ Pro W3"/>
              </a:rPr>
              <a:t>Comorbidities</a:t>
            </a:r>
            <a:r>
              <a:rPr lang="en-US" sz="1200" dirty="0">
                <a:solidFill>
                  <a:srgbClr val="A6192E"/>
                </a:solidFill>
                <a:latin typeface="Helvetica" pitchFamily="34" charset="0"/>
                <a:ea typeface="ヒラギノ角ゴ Pro W3"/>
              </a:rPr>
              <a:t>: </a:t>
            </a:r>
            <a:br>
              <a:rPr lang="en-US" sz="1200" dirty="0">
                <a:solidFill>
                  <a:srgbClr val="A6192E"/>
                </a:solidFill>
                <a:latin typeface="Helvetica" pitchFamily="34" charset="0"/>
                <a:ea typeface="ヒラギノ角ゴ Pro W3"/>
              </a:rPr>
            </a:br>
            <a:r>
              <a:rPr lang="en-US" sz="1200" i="1" dirty="0">
                <a:solidFill>
                  <a:srgbClr val="A6192E"/>
                </a:solidFill>
                <a:ea typeface="ヒラギノ角ゴ Pro W3"/>
              </a:rPr>
              <a:t>Standards of Care in Diabetes - 2024</a:t>
            </a:r>
            <a:r>
              <a:rPr lang="en-US" sz="1200" dirty="0">
                <a:solidFill>
                  <a:srgbClr val="A6192E"/>
                </a:solidFill>
                <a:latin typeface="Helvetica" pitchFamily="34" charset="0"/>
                <a:ea typeface="ヒラギノ角ゴ Pro W3"/>
              </a:rPr>
              <a:t>. </a:t>
            </a:r>
            <a:r>
              <a:rPr lang="en-US" sz="1200" i="1" dirty="0">
                <a:solidFill>
                  <a:srgbClr val="A6192E"/>
                </a:solidFill>
                <a:latin typeface="Helvetica" pitchFamily="34" charset="0"/>
                <a:ea typeface="ヒラギノ角ゴ Pro W3"/>
              </a:rPr>
              <a:t>Diabetes Care </a:t>
            </a:r>
            <a:r>
              <a:rPr lang="en-US" sz="1200" dirty="0">
                <a:solidFill>
                  <a:srgbClr val="A6192E"/>
                </a:solidFill>
                <a:latin typeface="Helvetica" pitchFamily="34" charset="0"/>
                <a:ea typeface="ヒラギノ角ゴ Pro W3"/>
              </a:rPr>
              <a:t>2024;47(Suppl. 1):S52-S76</a:t>
            </a:r>
          </a:p>
        </p:txBody>
      </p:sp>
      <p:pic>
        <p:nvPicPr>
          <p:cNvPr id="151556" name="Picture 3"/>
          <p:cNvPicPr>
            <a:picLocks noChangeAspect="1"/>
          </p:cNvPicPr>
          <p:nvPr/>
        </p:nvPicPr>
        <p:blipFill>
          <a:blip r:embed="rId2"/>
          <a:srcRect/>
          <a:stretch>
            <a:fillRect/>
          </a:stretch>
        </p:blipFill>
        <p:spPr bwMode="auto">
          <a:xfrm>
            <a:off x="381000" y="609600"/>
            <a:ext cx="8305800" cy="5715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extLst>
          </p:cNvPr>
          <p:cNvSpPr>
            <a:spLocks noGrp="1"/>
          </p:cNvSpPr>
          <p:nvPr>
            <p:ph type="body" sz="quarter" idx="24"/>
          </p:nvPr>
        </p:nvSpPr>
        <p:spPr>
          <a:xfrm>
            <a:off x="581026" y="215900"/>
            <a:ext cx="7540625" cy="357717"/>
          </a:xfrm>
        </p:spPr>
        <p:txBody>
          <a:bodyPr/>
          <a:lstStyle/>
          <a:p>
            <a:pPr fontAlgn="auto">
              <a:spcAft>
                <a:spcPts val="0"/>
              </a:spcAft>
              <a:defRPr/>
            </a:pPr>
            <a:r>
              <a:rPr lang="en-US"/>
              <a:t>Comprehensive Medical Evaluation and Assessment of Comorbidities</a:t>
            </a:r>
          </a:p>
          <a:p>
            <a:pPr fontAlgn="auto">
              <a:spcAft>
                <a:spcPts val="0"/>
              </a:spcAft>
              <a:defRPr/>
            </a:pPr>
            <a:endParaRPr lang="en-US"/>
          </a:p>
        </p:txBody>
      </p:sp>
      <p:sp>
        <p:nvSpPr>
          <p:cNvPr id="152579" name="TextBox 21"/>
          <p:cNvSpPr txBox="1">
            <a:spLocks noChangeArrowheads="1"/>
          </p:cNvSpPr>
          <p:nvPr/>
        </p:nvSpPr>
        <p:spPr bwMode="auto">
          <a:xfrm>
            <a:off x="0" y="6396335"/>
            <a:ext cx="7239000" cy="461665"/>
          </a:xfrm>
          <a:prstGeom prst="rect">
            <a:avLst/>
          </a:prstGeom>
          <a:noFill/>
          <a:ln w="9525">
            <a:noFill/>
            <a:miter lim="800000"/>
            <a:headEnd/>
            <a:tailEnd/>
          </a:ln>
        </p:spPr>
        <p:txBody>
          <a:bodyPr>
            <a:spAutoFit/>
          </a:bodyPr>
          <a:lstStyle/>
          <a:p>
            <a:pPr defTabSz="914400" eaLnBrk="0" hangingPunct="0"/>
            <a:r>
              <a:rPr lang="en-US" sz="1200" dirty="0">
                <a:solidFill>
                  <a:srgbClr val="A6192E"/>
                </a:solidFill>
                <a:latin typeface="Helvetica" pitchFamily="34" charset="0"/>
                <a:ea typeface="ヒラギノ角ゴ Pro W3"/>
              </a:rPr>
              <a:t>Comprehensive Medical Evaluation and Assessment of </a:t>
            </a:r>
            <a:r>
              <a:rPr lang="en-US" sz="1200" dirty="0" err="1">
                <a:solidFill>
                  <a:srgbClr val="A6192E"/>
                </a:solidFill>
                <a:latin typeface="Helvetica" pitchFamily="34" charset="0"/>
                <a:ea typeface="ヒラギノ角ゴ Pro W3"/>
              </a:rPr>
              <a:t>Comorbidities</a:t>
            </a:r>
            <a:r>
              <a:rPr lang="en-US" sz="1200" dirty="0">
                <a:solidFill>
                  <a:srgbClr val="A6192E"/>
                </a:solidFill>
                <a:latin typeface="Helvetica" pitchFamily="34" charset="0"/>
                <a:ea typeface="ヒラギノ角ゴ Pro W3"/>
              </a:rPr>
              <a:t>: </a:t>
            </a:r>
            <a:br>
              <a:rPr lang="en-US" sz="1200" dirty="0">
                <a:solidFill>
                  <a:srgbClr val="A6192E"/>
                </a:solidFill>
                <a:latin typeface="Helvetica" pitchFamily="34" charset="0"/>
                <a:ea typeface="ヒラギノ角ゴ Pro W3"/>
              </a:rPr>
            </a:br>
            <a:r>
              <a:rPr lang="en-US" sz="1200" i="1" dirty="0">
                <a:solidFill>
                  <a:srgbClr val="A6192E"/>
                </a:solidFill>
                <a:ea typeface="ヒラギノ角ゴ Pro W3"/>
              </a:rPr>
              <a:t>Standards of Care in Diabetes - 2024</a:t>
            </a:r>
            <a:r>
              <a:rPr lang="en-US" sz="1200" dirty="0">
                <a:solidFill>
                  <a:srgbClr val="A6192E"/>
                </a:solidFill>
                <a:latin typeface="Helvetica" pitchFamily="34" charset="0"/>
                <a:ea typeface="ヒラギノ角ゴ Pro W3"/>
              </a:rPr>
              <a:t>. </a:t>
            </a:r>
            <a:r>
              <a:rPr lang="en-US" sz="1200" i="1" dirty="0">
                <a:solidFill>
                  <a:srgbClr val="A6192E"/>
                </a:solidFill>
                <a:latin typeface="Helvetica" pitchFamily="34" charset="0"/>
                <a:ea typeface="ヒラギノ角ゴ Pro W3"/>
              </a:rPr>
              <a:t>Diabetes Care </a:t>
            </a:r>
            <a:r>
              <a:rPr lang="en-US" sz="1200" dirty="0">
                <a:solidFill>
                  <a:srgbClr val="A6192E"/>
                </a:solidFill>
                <a:latin typeface="Helvetica" pitchFamily="34" charset="0"/>
                <a:ea typeface="ヒラギノ角ゴ Pro W3"/>
              </a:rPr>
              <a:t>2024;47(Suppl. 1):S52-S76</a:t>
            </a:r>
          </a:p>
        </p:txBody>
      </p:sp>
      <p:pic>
        <p:nvPicPr>
          <p:cNvPr id="152580" name="Picture 6"/>
          <p:cNvPicPr>
            <a:picLocks noChangeAspect="1"/>
          </p:cNvPicPr>
          <p:nvPr/>
        </p:nvPicPr>
        <p:blipFill>
          <a:blip r:embed="rId2"/>
          <a:srcRect/>
          <a:stretch>
            <a:fillRect/>
          </a:stretch>
        </p:blipFill>
        <p:spPr bwMode="auto">
          <a:xfrm>
            <a:off x="228600" y="609601"/>
            <a:ext cx="8534400" cy="5715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extLst>
          </p:cNvPr>
          <p:cNvSpPr>
            <a:spLocks noGrp="1"/>
          </p:cNvSpPr>
          <p:nvPr>
            <p:ph type="body" sz="quarter" idx="24"/>
          </p:nvPr>
        </p:nvSpPr>
        <p:spPr>
          <a:xfrm>
            <a:off x="581026" y="215900"/>
            <a:ext cx="7540625" cy="357717"/>
          </a:xfrm>
        </p:spPr>
        <p:txBody>
          <a:bodyPr/>
          <a:lstStyle/>
          <a:p>
            <a:pPr fontAlgn="auto">
              <a:spcAft>
                <a:spcPts val="0"/>
              </a:spcAft>
              <a:defRPr/>
            </a:pPr>
            <a:r>
              <a:rPr lang="en-US"/>
              <a:t>Comprehensive Medical Evaluation and Assessment of Comorbidities</a:t>
            </a:r>
          </a:p>
          <a:p>
            <a:pPr fontAlgn="auto">
              <a:spcAft>
                <a:spcPts val="0"/>
              </a:spcAft>
              <a:defRPr/>
            </a:pPr>
            <a:endParaRPr lang="en-US"/>
          </a:p>
        </p:txBody>
      </p:sp>
      <p:sp>
        <p:nvSpPr>
          <p:cNvPr id="153603" name="TextBox 21"/>
          <p:cNvSpPr txBox="1">
            <a:spLocks noChangeArrowheads="1"/>
          </p:cNvSpPr>
          <p:nvPr/>
        </p:nvSpPr>
        <p:spPr bwMode="auto">
          <a:xfrm>
            <a:off x="0" y="6396335"/>
            <a:ext cx="7239000" cy="461665"/>
          </a:xfrm>
          <a:prstGeom prst="rect">
            <a:avLst/>
          </a:prstGeom>
          <a:noFill/>
          <a:ln w="9525">
            <a:noFill/>
            <a:miter lim="800000"/>
            <a:headEnd/>
            <a:tailEnd/>
          </a:ln>
        </p:spPr>
        <p:txBody>
          <a:bodyPr>
            <a:spAutoFit/>
          </a:bodyPr>
          <a:lstStyle/>
          <a:p>
            <a:pPr defTabSz="914400" eaLnBrk="0" hangingPunct="0"/>
            <a:r>
              <a:rPr lang="en-US" sz="1200" dirty="0">
                <a:solidFill>
                  <a:srgbClr val="A6192E"/>
                </a:solidFill>
                <a:latin typeface="Helvetica" pitchFamily="34" charset="0"/>
                <a:ea typeface="ヒラギノ角ゴ Pro W3"/>
              </a:rPr>
              <a:t>Comprehensive Medical Evaluation and Assessment of </a:t>
            </a:r>
            <a:r>
              <a:rPr lang="en-US" sz="1200" dirty="0" err="1">
                <a:solidFill>
                  <a:srgbClr val="A6192E"/>
                </a:solidFill>
                <a:latin typeface="Helvetica" pitchFamily="34" charset="0"/>
                <a:ea typeface="ヒラギノ角ゴ Pro W3"/>
              </a:rPr>
              <a:t>Comorbidities</a:t>
            </a:r>
            <a:r>
              <a:rPr lang="en-US" sz="1200" dirty="0">
                <a:solidFill>
                  <a:srgbClr val="A6192E"/>
                </a:solidFill>
                <a:latin typeface="Helvetica" pitchFamily="34" charset="0"/>
                <a:ea typeface="ヒラギノ角ゴ Pro W3"/>
              </a:rPr>
              <a:t>: </a:t>
            </a:r>
            <a:br>
              <a:rPr lang="en-US" sz="1200" dirty="0">
                <a:solidFill>
                  <a:srgbClr val="A6192E"/>
                </a:solidFill>
                <a:latin typeface="Helvetica" pitchFamily="34" charset="0"/>
                <a:ea typeface="ヒラギノ角ゴ Pro W3"/>
              </a:rPr>
            </a:br>
            <a:r>
              <a:rPr lang="en-US" sz="1200" i="1" dirty="0">
                <a:solidFill>
                  <a:srgbClr val="A6192E"/>
                </a:solidFill>
                <a:ea typeface="ヒラギノ角ゴ Pro W3"/>
              </a:rPr>
              <a:t>Standards of Care in Diabetes - 2024</a:t>
            </a:r>
            <a:r>
              <a:rPr lang="en-US" sz="1200" dirty="0">
                <a:solidFill>
                  <a:srgbClr val="A6192E"/>
                </a:solidFill>
                <a:latin typeface="Helvetica" pitchFamily="34" charset="0"/>
                <a:ea typeface="ヒラギノ角ゴ Pro W3"/>
              </a:rPr>
              <a:t>. </a:t>
            </a:r>
            <a:r>
              <a:rPr lang="en-US" sz="1200" i="1" dirty="0">
                <a:solidFill>
                  <a:srgbClr val="A6192E"/>
                </a:solidFill>
                <a:latin typeface="Helvetica" pitchFamily="34" charset="0"/>
                <a:ea typeface="ヒラギノ角ゴ Pro W3"/>
              </a:rPr>
              <a:t>Diabetes Care </a:t>
            </a:r>
            <a:r>
              <a:rPr lang="en-US" sz="1200" dirty="0">
                <a:solidFill>
                  <a:srgbClr val="A6192E"/>
                </a:solidFill>
                <a:latin typeface="Helvetica" pitchFamily="34" charset="0"/>
                <a:ea typeface="ヒラギノ角ゴ Pro W3"/>
              </a:rPr>
              <a:t>2024;47(Suppl. 1):S52-S76</a:t>
            </a:r>
          </a:p>
        </p:txBody>
      </p:sp>
      <p:pic>
        <p:nvPicPr>
          <p:cNvPr id="153604" name="Picture 4"/>
          <p:cNvPicPr>
            <a:picLocks noChangeAspect="1"/>
          </p:cNvPicPr>
          <p:nvPr/>
        </p:nvPicPr>
        <p:blipFill>
          <a:blip r:embed="rId2"/>
          <a:srcRect/>
          <a:stretch>
            <a:fillRect/>
          </a:stretch>
        </p:blipFill>
        <p:spPr bwMode="auto">
          <a:xfrm>
            <a:off x="609600" y="696384"/>
            <a:ext cx="8001000" cy="555201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extLst>
          </p:cNvPr>
          <p:cNvSpPr>
            <a:spLocks noGrp="1"/>
          </p:cNvSpPr>
          <p:nvPr>
            <p:ph type="body" sz="quarter" idx="24"/>
          </p:nvPr>
        </p:nvSpPr>
        <p:spPr>
          <a:xfrm>
            <a:off x="581026" y="215900"/>
            <a:ext cx="7540625" cy="357717"/>
          </a:xfrm>
        </p:spPr>
        <p:txBody>
          <a:bodyPr/>
          <a:lstStyle/>
          <a:p>
            <a:pPr fontAlgn="auto">
              <a:spcAft>
                <a:spcPts val="0"/>
              </a:spcAft>
              <a:defRPr/>
            </a:pPr>
            <a:r>
              <a:rPr lang="en-US"/>
              <a:t>Comprehensive Medical Evaluation and Assessment of Comorbidities</a:t>
            </a:r>
          </a:p>
          <a:p>
            <a:pPr fontAlgn="auto">
              <a:spcAft>
                <a:spcPts val="0"/>
              </a:spcAft>
              <a:defRPr/>
            </a:pPr>
            <a:endParaRPr lang="en-US"/>
          </a:p>
        </p:txBody>
      </p:sp>
      <p:sp>
        <p:nvSpPr>
          <p:cNvPr id="154627" name="TextBox 21"/>
          <p:cNvSpPr txBox="1">
            <a:spLocks noChangeArrowheads="1"/>
          </p:cNvSpPr>
          <p:nvPr/>
        </p:nvSpPr>
        <p:spPr bwMode="auto">
          <a:xfrm>
            <a:off x="0" y="6396335"/>
            <a:ext cx="7239000" cy="461665"/>
          </a:xfrm>
          <a:prstGeom prst="rect">
            <a:avLst/>
          </a:prstGeom>
          <a:noFill/>
          <a:ln w="9525">
            <a:noFill/>
            <a:miter lim="800000"/>
            <a:headEnd/>
            <a:tailEnd/>
          </a:ln>
        </p:spPr>
        <p:txBody>
          <a:bodyPr>
            <a:spAutoFit/>
          </a:bodyPr>
          <a:lstStyle/>
          <a:p>
            <a:pPr defTabSz="914400" eaLnBrk="0" hangingPunct="0"/>
            <a:r>
              <a:rPr lang="en-US" sz="1200" dirty="0">
                <a:solidFill>
                  <a:srgbClr val="A6192E"/>
                </a:solidFill>
                <a:latin typeface="Helvetica" pitchFamily="34" charset="0"/>
                <a:ea typeface="ヒラギノ角ゴ Pro W3"/>
              </a:rPr>
              <a:t>Comprehensive Medical Evaluation and Assessment of </a:t>
            </a:r>
            <a:r>
              <a:rPr lang="en-US" sz="1200" dirty="0" err="1">
                <a:solidFill>
                  <a:srgbClr val="A6192E"/>
                </a:solidFill>
                <a:latin typeface="Helvetica" pitchFamily="34" charset="0"/>
                <a:ea typeface="ヒラギノ角ゴ Pro W3"/>
              </a:rPr>
              <a:t>Comorbidities</a:t>
            </a:r>
            <a:r>
              <a:rPr lang="en-US" sz="1200" dirty="0">
                <a:solidFill>
                  <a:srgbClr val="A6192E"/>
                </a:solidFill>
                <a:latin typeface="Helvetica" pitchFamily="34" charset="0"/>
                <a:ea typeface="ヒラギノ角ゴ Pro W3"/>
              </a:rPr>
              <a:t>: </a:t>
            </a:r>
            <a:br>
              <a:rPr lang="en-US" sz="1200" dirty="0">
                <a:solidFill>
                  <a:srgbClr val="A6192E"/>
                </a:solidFill>
                <a:latin typeface="Helvetica" pitchFamily="34" charset="0"/>
                <a:ea typeface="ヒラギノ角ゴ Pro W3"/>
              </a:rPr>
            </a:br>
            <a:r>
              <a:rPr lang="en-US" sz="1200" i="1" dirty="0">
                <a:solidFill>
                  <a:srgbClr val="A6192E"/>
                </a:solidFill>
                <a:ea typeface="ヒラギノ角ゴ Pro W3"/>
              </a:rPr>
              <a:t>Standards of Care in Diabetes - 2024</a:t>
            </a:r>
            <a:r>
              <a:rPr lang="en-US" sz="1200" dirty="0">
                <a:solidFill>
                  <a:srgbClr val="A6192E"/>
                </a:solidFill>
                <a:latin typeface="Helvetica" pitchFamily="34" charset="0"/>
                <a:ea typeface="ヒラギノ角ゴ Pro W3"/>
              </a:rPr>
              <a:t>. </a:t>
            </a:r>
            <a:r>
              <a:rPr lang="en-US" sz="1200" i="1" dirty="0">
                <a:solidFill>
                  <a:srgbClr val="A6192E"/>
                </a:solidFill>
                <a:latin typeface="Helvetica" pitchFamily="34" charset="0"/>
                <a:ea typeface="ヒラギノ角ゴ Pro W3"/>
              </a:rPr>
              <a:t>Diabetes Care </a:t>
            </a:r>
            <a:r>
              <a:rPr lang="en-US" sz="1200" dirty="0">
                <a:solidFill>
                  <a:srgbClr val="A6192E"/>
                </a:solidFill>
                <a:latin typeface="Helvetica" pitchFamily="34" charset="0"/>
                <a:ea typeface="ヒラギノ角ゴ Pro W3"/>
              </a:rPr>
              <a:t>2024;47(Suppl. 1):S52-S76</a:t>
            </a:r>
          </a:p>
        </p:txBody>
      </p:sp>
      <p:pic>
        <p:nvPicPr>
          <p:cNvPr id="154628" name="Picture 4"/>
          <p:cNvPicPr>
            <a:picLocks noChangeAspect="1"/>
          </p:cNvPicPr>
          <p:nvPr/>
        </p:nvPicPr>
        <p:blipFill>
          <a:blip r:embed="rId2"/>
          <a:srcRect/>
          <a:stretch>
            <a:fillRect/>
          </a:stretch>
        </p:blipFill>
        <p:spPr bwMode="auto">
          <a:xfrm>
            <a:off x="304800" y="838200"/>
            <a:ext cx="8534400" cy="535516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extLst>
          </p:cNvPr>
          <p:cNvSpPr>
            <a:spLocks noGrp="1"/>
          </p:cNvSpPr>
          <p:nvPr>
            <p:ph type="body" sz="quarter" idx="24"/>
          </p:nvPr>
        </p:nvSpPr>
        <p:spPr>
          <a:xfrm>
            <a:off x="136526" y="215901"/>
            <a:ext cx="7883525" cy="241300"/>
          </a:xfrm>
        </p:spPr>
        <p:txBody>
          <a:bodyPr/>
          <a:lstStyle/>
          <a:p>
            <a:pPr fontAlgn="auto">
              <a:spcAft>
                <a:spcPts val="0"/>
              </a:spcAft>
              <a:defRPr/>
            </a:pPr>
            <a:r>
              <a:rPr lang="en-US"/>
              <a:t>Cardiovascular Disease and Risk Management</a:t>
            </a:r>
          </a:p>
        </p:txBody>
      </p:sp>
      <p:sp>
        <p:nvSpPr>
          <p:cNvPr id="279555" name="TextBox 6"/>
          <p:cNvSpPr txBox="1">
            <a:spLocks noChangeArrowheads="1"/>
          </p:cNvSpPr>
          <p:nvPr/>
        </p:nvSpPr>
        <p:spPr bwMode="auto">
          <a:xfrm>
            <a:off x="0" y="6396335"/>
            <a:ext cx="6646862" cy="461665"/>
          </a:xfrm>
          <a:prstGeom prst="rect">
            <a:avLst/>
          </a:prstGeom>
          <a:noFill/>
          <a:ln w="9525">
            <a:noFill/>
            <a:miter lim="800000"/>
            <a:headEnd/>
            <a:tailEnd/>
          </a:ln>
        </p:spPr>
        <p:txBody>
          <a:bodyPr>
            <a:spAutoFit/>
          </a:bodyPr>
          <a:lstStyle/>
          <a:p>
            <a:pPr defTabSz="914400" eaLnBrk="0" hangingPunct="0"/>
            <a:r>
              <a:rPr lang="en-US" sz="1200">
                <a:solidFill>
                  <a:srgbClr val="A6192E"/>
                </a:solidFill>
                <a:latin typeface="Helvetica" pitchFamily="34" charset="0"/>
                <a:ea typeface="ヒラギノ角ゴ Pro W3"/>
              </a:rPr>
              <a:t>Cardiovascular Disease and Risk Management: </a:t>
            </a:r>
            <a:br>
              <a:rPr lang="en-US" sz="1200">
                <a:solidFill>
                  <a:srgbClr val="A6192E"/>
                </a:solidFill>
                <a:latin typeface="Helvetica" pitchFamily="34" charset="0"/>
                <a:ea typeface="ヒラギノ角ゴ Pro W3"/>
              </a:rPr>
            </a:br>
            <a:r>
              <a:rPr lang="en-US" sz="1200" i="1">
                <a:solidFill>
                  <a:srgbClr val="A6192E"/>
                </a:solidFill>
                <a:ea typeface="ヒラギノ角ゴ Pro W3"/>
              </a:rPr>
              <a:t>Standards of Care in Diabetes - 2024</a:t>
            </a:r>
            <a:r>
              <a:rPr lang="en-US" sz="1200">
                <a:solidFill>
                  <a:srgbClr val="A6192E"/>
                </a:solidFill>
                <a:latin typeface="Helvetica" pitchFamily="34" charset="0"/>
                <a:ea typeface="ヒラギノ角ゴ Pro W3"/>
              </a:rPr>
              <a:t>. </a:t>
            </a:r>
            <a:r>
              <a:rPr lang="en-US" sz="1200" i="1">
                <a:solidFill>
                  <a:srgbClr val="A6192E"/>
                </a:solidFill>
                <a:latin typeface="Helvetica" pitchFamily="34" charset="0"/>
                <a:ea typeface="ヒラギノ角ゴ Pro W3"/>
              </a:rPr>
              <a:t>Diabetes Care </a:t>
            </a:r>
            <a:r>
              <a:rPr lang="en-US" sz="1200">
                <a:solidFill>
                  <a:srgbClr val="A6192E"/>
                </a:solidFill>
                <a:latin typeface="Helvetica" pitchFamily="34" charset="0"/>
                <a:ea typeface="ヒラギノ角ゴ Pro W3"/>
              </a:rPr>
              <a:t>2024;47(Suppl. 1):S179-S218</a:t>
            </a:r>
          </a:p>
        </p:txBody>
      </p:sp>
      <p:pic>
        <p:nvPicPr>
          <p:cNvPr id="279556" name="Picture 3"/>
          <p:cNvPicPr>
            <a:picLocks noChangeAspect="1"/>
          </p:cNvPicPr>
          <p:nvPr/>
        </p:nvPicPr>
        <p:blipFill>
          <a:blip r:embed="rId2"/>
          <a:srcRect/>
          <a:stretch>
            <a:fillRect/>
          </a:stretch>
        </p:blipFill>
        <p:spPr bwMode="auto">
          <a:xfrm>
            <a:off x="457200" y="609600"/>
            <a:ext cx="7848599" cy="5715000"/>
          </a:xfrm>
          <a:prstGeom prst="rect">
            <a:avLst/>
          </a:prstGeom>
          <a:noFill/>
          <a:ln w="9525">
            <a:noFill/>
            <a:miter lim="800000"/>
            <a:headEnd/>
            <a:tailEnd/>
          </a:ln>
        </p:spPr>
      </p:pic>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extLst>
          </p:cNvPr>
          <p:cNvSpPr>
            <a:spLocks noGrp="1"/>
          </p:cNvSpPr>
          <p:nvPr>
            <p:ph type="body" sz="quarter" idx="24"/>
          </p:nvPr>
        </p:nvSpPr>
        <p:spPr>
          <a:xfrm>
            <a:off x="136526" y="215901"/>
            <a:ext cx="7883525" cy="241300"/>
          </a:xfrm>
        </p:spPr>
        <p:txBody>
          <a:bodyPr/>
          <a:lstStyle/>
          <a:p>
            <a:pPr fontAlgn="auto">
              <a:spcAft>
                <a:spcPts val="0"/>
              </a:spcAft>
              <a:defRPr/>
            </a:pPr>
            <a:r>
              <a:rPr lang="en-US"/>
              <a:t>Cardiovascular Disease and Risk Management</a:t>
            </a:r>
          </a:p>
        </p:txBody>
      </p:sp>
      <p:sp>
        <p:nvSpPr>
          <p:cNvPr id="287747" name="TextBox 6"/>
          <p:cNvSpPr txBox="1">
            <a:spLocks noChangeArrowheads="1"/>
          </p:cNvSpPr>
          <p:nvPr/>
        </p:nvSpPr>
        <p:spPr bwMode="auto">
          <a:xfrm>
            <a:off x="6769100" y="1092200"/>
            <a:ext cx="2247900" cy="1754326"/>
          </a:xfrm>
          <a:prstGeom prst="rect">
            <a:avLst/>
          </a:prstGeom>
          <a:noFill/>
          <a:ln w="9525">
            <a:noFill/>
            <a:miter lim="800000"/>
            <a:headEnd/>
            <a:tailEnd/>
          </a:ln>
        </p:spPr>
        <p:txBody>
          <a:bodyPr>
            <a:spAutoFit/>
          </a:bodyPr>
          <a:lstStyle/>
          <a:p>
            <a:r>
              <a:rPr lang="en-US" b="1">
                <a:solidFill>
                  <a:srgbClr val="A6192E"/>
                </a:solidFill>
              </a:rPr>
              <a:t>Recommendations for the Treatment of Confirmed Hypertension in People with Diabetes (1 of 2)</a:t>
            </a:r>
          </a:p>
        </p:txBody>
      </p:sp>
      <p:sp>
        <p:nvSpPr>
          <p:cNvPr id="287748" name="TextBox 4"/>
          <p:cNvSpPr txBox="1">
            <a:spLocks noChangeArrowheads="1"/>
          </p:cNvSpPr>
          <p:nvPr/>
        </p:nvSpPr>
        <p:spPr bwMode="auto">
          <a:xfrm>
            <a:off x="228600" y="6396335"/>
            <a:ext cx="6646862" cy="461665"/>
          </a:xfrm>
          <a:prstGeom prst="rect">
            <a:avLst/>
          </a:prstGeom>
          <a:noFill/>
          <a:ln w="9525">
            <a:noFill/>
            <a:miter lim="800000"/>
            <a:headEnd/>
            <a:tailEnd/>
          </a:ln>
        </p:spPr>
        <p:txBody>
          <a:bodyPr>
            <a:spAutoFit/>
          </a:bodyPr>
          <a:lstStyle/>
          <a:p>
            <a:pPr defTabSz="914400" eaLnBrk="0" hangingPunct="0"/>
            <a:r>
              <a:rPr lang="en-US" sz="1200" dirty="0">
                <a:solidFill>
                  <a:srgbClr val="A6192E"/>
                </a:solidFill>
                <a:latin typeface="Helvetica" pitchFamily="34" charset="0"/>
                <a:ea typeface="ヒラギノ角ゴ Pro W3"/>
              </a:rPr>
              <a:t>Cardiovascular Disease and Risk Management: </a:t>
            </a:r>
            <a:br>
              <a:rPr lang="en-US" sz="1200" dirty="0">
                <a:solidFill>
                  <a:srgbClr val="A6192E"/>
                </a:solidFill>
                <a:latin typeface="Helvetica" pitchFamily="34" charset="0"/>
                <a:ea typeface="ヒラギノ角ゴ Pro W3"/>
              </a:rPr>
            </a:br>
            <a:r>
              <a:rPr lang="en-US" sz="1200" i="1" dirty="0">
                <a:solidFill>
                  <a:srgbClr val="A6192E"/>
                </a:solidFill>
                <a:ea typeface="ヒラギノ角ゴ Pro W3"/>
              </a:rPr>
              <a:t>Standards of Care in Diabetes - 2024</a:t>
            </a:r>
            <a:r>
              <a:rPr lang="en-US" sz="1200" dirty="0">
                <a:solidFill>
                  <a:srgbClr val="A6192E"/>
                </a:solidFill>
                <a:latin typeface="Helvetica" pitchFamily="34" charset="0"/>
                <a:ea typeface="ヒラギノ角ゴ Pro W3"/>
              </a:rPr>
              <a:t>. </a:t>
            </a:r>
            <a:r>
              <a:rPr lang="en-US" sz="1200" i="1" dirty="0">
                <a:solidFill>
                  <a:srgbClr val="A6192E"/>
                </a:solidFill>
                <a:latin typeface="Helvetica" pitchFamily="34" charset="0"/>
                <a:ea typeface="ヒラギノ角ゴ Pro W3"/>
              </a:rPr>
              <a:t>Diabetes Care </a:t>
            </a:r>
            <a:r>
              <a:rPr lang="en-US" sz="1200" dirty="0">
                <a:solidFill>
                  <a:srgbClr val="A6192E"/>
                </a:solidFill>
                <a:latin typeface="Helvetica" pitchFamily="34" charset="0"/>
                <a:ea typeface="ヒラギノ角ゴ Pro W3"/>
              </a:rPr>
              <a:t>2024;47(Suppl. 1):S179-S218</a:t>
            </a:r>
          </a:p>
        </p:txBody>
      </p:sp>
      <p:pic>
        <p:nvPicPr>
          <p:cNvPr id="287749" name="Picture 5"/>
          <p:cNvPicPr>
            <a:picLocks noChangeAspect="1"/>
          </p:cNvPicPr>
          <p:nvPr/>
        </p:nvPicPr>
        <p:blipFill>
          <a:blip r:embed="rId2"/>
          <a:srcRect/>
          <a:stretch>
            <a:fillRect/>
          </a:stretch>
        </p:blipFill>
        <p:spPr bwMode="auto">
          <a:xfrm>
            <a:off x="304800" y="609600"/>
            <a:ext cx="6400800" cy="5708651"/>
          </a:xfrm>
          <a:prstGeom prst="rect">
            <a:avLst/>
          </a:prstGeom>
          <a:noFill/>
          <a:ln w="9525">
            <a:noFill/>
            <a:miter lim="800000"/>
            <a:headEnd/>
            <a:tailEnd/>
          </a:ln>
        </p:spPr>
      </p:pic>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extLst>
          </p:cNvPr>
          <p:cNvSpPr>
            <a:spLocks noGrp="1"/>
          </p:cNvSpPr>
          <p:nvPr>
            <p:ph type="body" sz="quarter" idx="24"/>
          </p:nvPr>
        </p:nvSpPr>
        <p:spPr>
          <a:xfrm>
            <a:off x="136526" y="215901"/>
            <a:ext cx="7883525" cy="241300"/>
          </a:xfrm>
        </p:spPr>
        <p:txBody>
          <a:bodyPr/>
          <a:lstStyle/>
          <a:p>
            <a:pPr fontAlgn="auto">
              <a:spcAft>
                <a:spcPts val="0"/>
              </a:spcAft>
              <a:defRPr/>
            </a:pPr>
            <a:r>
              <a:rPr lang="en-US"/>
              <a:t>Cardiovascular Disease and Risk Management</a:t>
            </a:r>
          </a:p>
        </p:txBody>
      </p:sp>
      <p:sp>
        <p:nvSpPr>
          <p:cNvPr id="288771" name="TextBox 6"/>
          <p:cNvSpPr txBox="1">
            <a:spLocks noChangeArrowheads="1"/>
          </p:cNvSpPr>
          <p:nvPr/>
        </p:nvSpPr>
        <p:spPr bwMode="auto">
          <a:xfrm>
            <a:off x="6786564" y="1092200"/>
            <a:ext cx="2230437" cy="1754326"/>
          </a:xfrm>
          <a:prstGeom prst="rect">
            <a:avLst/>
          </a:prstGeom>
          <a:noFill/>
          <a:ln w="9525">
            <a:noFill/>
            <a:miter lim="800000"/>
            <a:headEnd/>
            <a:tailEnd/>
          </a:ln>
        </p:spPr>
        <p:txBody>
          <a:bodyPr>
            <a:spAutoFit/>
          </a:bodyPr>
          <a:lstStyle/>
          <a:p>
            <a:r>
              <a:rPr lang="en-US" b="1" dirty="0">
                <a:solidFill>
                  <a:srgbClr val="A6192E"/>
                </a:solidFill>
              </a:rPr>
              <a:t>Recommendations for the Treatment of Confirmed Hypertension in People with Diabetes (2 of 2)</a:t>
            </a:r>
          </a:p>
        </p:txBody>
      </p:sp>
      <p:sp>
        <p:nvSpPr>
          <p:cNvPr id="288772" name="TextBox 4"/>
          <p:cNvSpPr txBox="1">
            <a:spLocks noChangeArrowheads="1"/>
          </p:cNvSpPr>
          <p:nvPr/>
        </p:nvSpPr>
        <p:spPr bwMode="auto">
          <a:xfrm>
            <a:off x="0" y="6396335"/>
            <a:ext cx="6645275" cy="461665"/>
          </a:xfrm>
          <a:prstGeom prst="rect">
            <a:avLst/>
          </a:prstGeom>
          <a:noFill/>
          <a:ln w="9525">
            <a:noFill/>
            <a:miter lim="800000"/>
            <a:headEnd/>
            <a:tailEnd/>
          </a:ln>
        </p:spPr>
        <p:txBody>
          <a:bodyPr>
            <a:spAutoFit/>
          </a:bodyPr>
          <a:lstStyle/>
          <a:p>
            <a:pPr defTabSz="914400" eaLnBrk="0" hangingPunct="0"/>
            <a:r>
              <a:rPr lang="en-US" sz="1200" dirty="0">
                <a:solidFill>
                  <a:srgbClr val="A6192E"/>
                </a:solidFill>
                <a:latin typeface="Helvetica" pitchFamily="34" charset="0"/>
                <a:ea typeface="ヒラギノ角ゴ Pro W3"/>
              </a:rPr>
              <a:t>Cardiovascular Disease and Risk Management: </a:t>
            </a:r>
            <a:br>
              <a:rPr lang="en-US" sz="1200" dirty="0">
                <a:solidFill>
                  <a:srgbClr val="A6192E"/>
                </a:solidFill>
                <a:latin typeface="Helvetica" pitchFamily="34" charset="0"/>
                <a:ea typeface="ヒラギノ角ゴ Pro W3"/>
              </a:rPr>
            </a:br>
            <a:r>
              <a:rPr lang="en-US" sz="1200" i="1" dirty="0">
                <a:solidFill>
                  <a:srgbClr val="A6192E"/>
                </a:solidFill>
                <a:ea typeface="ヒラギノ角ゴ Pro W3"/>
              </a:rPr>
              <a:t>Standards of Care in Diabetes - 2024</a:t>
            </a:r>
            <a:r>
              <a:rPr lang="en-US" sz="1200" dirty="0">
                <a:solidFill>
                  <a:srgbClr val="A6192E"/>
                </a:solidFill>
                <a:latin typeface="Helvetica" pitchFamily="34" charset="0"/>
                <a:ea typeface="ヒラギノ角ゴ Pro W3"/>
              </a:rPr>
              <a:t>. </a:t>
            </a:r>
            <a:r>
              <a:rPr lang="en-US" sz="1200" i="1" dirty="0">
                <a:solidFill>
                  <a:srgbClr val="A6192E"/>
                </a:solidFill>
                <a:latin typeface="Helvetica" pitchFamily="34" charset="0"/>
                <a:ea typeface="ヒラギノ角ゴ Pro W3"/>
              </a:rPr>
              <a:t>Diabetes Care </a:t>
            </a:r>
            <a:r>
              <a:rPr lang="en-US" sz="1200" dirty="0">
                <a:solidFill>
                  <a:srgbClr val="A6192E"/>
                </a:solidFill>
                <a:latin typeface="Helvetica" pitchFamily="34" charset="0"/>
                <a:ea typeface="ヒラギノ角ゴ Pro W3"/>
              </a:rPr>
              <a:t>2024;47(Suppl. 1):S179-S218</a:t>
            </a:r>
          </a:p>
        </p:txBody>
      </p:sp>
      <p:pic>
        <p:nvPicPr>
          <p:cNvPr id="288773" name="Picture 5"/>
          <p:cNvPicPr>
            <a:picLocks noChangeAspect="1"/>
          </p:cNvPicPr>
          <p:nvPr/>
        </p:nvPicPr>
        <p:blipFill>
          <a:blip r:embed="rId2"/>
          <a:srcRect t="1474"/>
          <a:stretch>
            <a:fillRect/>
          </a:stretch>
        </p:blipFill>
        <p:spPr bwMode="auto">
          <a:xfrm>
            <a:off x="228600" y="609600"/>
            <a:ext cx="6491288" cy="5715000"/>
          </a:xfrm>
          <a:prstGeom prst="rect">
            <a:avLst/>
          </a:prstGeom>
          <a:noFill/>
          <a:ln w="9525">
            <a:noFill/>
            <a:miter lim="800000"/>
            <a:headEnd/>
            <a:tailEnd/>
          </a:ln>
        </p:spPr>
      </p:pic>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extLst>
          </p:cNvPr>
          <p:cNvSpPr>
            <a:spLocks noGrp="1"/>
          </p:cNvSpPr>
          <p:nvPr>
            <p:ph type="body" sz="quarter" idx="24"/>
          </p:nvPr>
        </p:nvSpPr>
        <p:spPr>
          <a:xfrm>
            <a:off x="136526" y="215901"/>
            <a:ext cx="7883525" cy="241300"/>
          </a:xfrm>
        </p:spPr>
        <p:txBody>
          <a:bodyPr/>
          <a:lstStyle/>
          <a:p>
            <a:pPr fontAlgn="auto">
              <a:spcAft>
                <a:spcPts val="0"/>
              </a:spcAft>
              <a:defRPr/>
            </a:pPr>
            <a:r>
              <a:rPr lang="en-US"/>
              <a:t>Cardiovascular Disease and Risk Management</a:t>
            </a:r>
          </a:p>
        </p:txBody>
      </p:sp>
      <p:sp>
        <p:nvSpPr>
          <p:cNvPr id="295939" name="TextBox 3"/>
          <p:cNvSpPr txBox="1">
            <a:spLocks noChangeArrowheads="1"/>
          </p:cNvSpPr>
          <p:nvPr/>
        </p:nvSpPr>
        <p:spPr bwMode="auto">
          <a:xfrm>
            <a:off x="122238" y="6242051"/>
            <a:ext cx="6646862" cy="461665"/>
          </a:xfrm>
          <a:prstGeom prst="rect">
            <a:avLst/>
          </a:prstGeom>
          <a:noFill/>
          <a:ln w="9525">
            <a:noFill/>
            <a:miter lim="800000"/>
            <a:headEnd/>
            <a:tailEnd/>
          </a:ln>
        </p:spPr>
        <p:txBody>
          <a:bodyPr>
            <a:spAutoFit/>
          </a:bodyPr>
          <a:lstStyle/>
          <a:p>
            <a:pPr defTabSz="914400" eaLnBrk="0" hangingPunct="0"/>
            <a:r>
              <a:rPr lang="en-US" sz="1200">
                <a:solidFill>
                  <a:srgbClr val="A6192E"/>
                </a:solidFill>
                <a:latin typeface="Helvetica" pitchFamily="34" charset="0"/>
                <a:ea typeface="ヒラギノ角ゴ Pro W3"/>
              </a:rPr>
              <a:t>Cardiovascular Disease and Risk Management: </a:t>
            </a:r>
            <a:br>
              <a:rPr lang="en-US" sz="1200">
                <a:solidFill>
                  <a:srgbClr val="A6192E"/>
                </a:solidFill>
                <a:latin typeface="Helvetica" pitchFamily="34" charset="0"/>
                <a:ea typeface="ヒラギノ角ゴ Pro W3"/>
              </a:rPr>
            </a:br>
            <a:r>
              <a:rPr lang="en-US" sz="1200" i="1">
                <a:solidFill>
                  <a:srgbClr val="A6192E"/>
                </a:solidFill>
                <a:ea typeface="ヒラギノ角ゴ Pro W3"/>
              </a:rPr>
              <a:t>Standards of Care in Diabetes - 2024</a:t>
            </a:r>
            <a:r>
              <a:rPr lang="en-US" sz="1200">
                <a:solidFill>
                  <a:srgbClr val="A6192E"/>
                </a:solidFill>
                <a:latin typeface="Helvetica" pitchFamily="34" charset="0"/>
                <a:ea typeface="ヒラギノ角ゴ Pro W3"/>
              </a:rPr>
              <a:t>. </a:t>
            </a:r>
            <a:r>
              <a:rPr lang="en-US" sz="1200" i="1">
                <a:solidFill>
                  <a:srgbClr val="A6192E"/>
                </a:solidFill>
                <a:latin typeface="Helvetica" pitchFamily="34" charset="0"/>
                <a:ea typeface="ヒラギノ角ゴ Pro W3"/>
              </a:rPr>
              <a:t>Diabetes Care </a:t>
            </a:r>
            <a:r>
              <a:rPr lang="en-US" sz="1200">
                <a:solidFill>
                  <a:srgbClr val="A6192E"/>
                </a:solidFill>
                <a:latin typeface="Helvetica" pitchFamily="34" charset="0"/>
                <a:ea typeface="ヒラギノ角ゴ Pro W3"/>
              </a:rPr>
              <a:t>2024;47(Suppl. 1):S179-S218</a:t>
            </a:r>
          </a:p>
        </p:txBody>
      </p:sp>
      <p:pic>
        <p:nvPicPr>
          <p:cNvPr id="295940" name="Picture 4"/>
          <p:cNvPicPr>
            <a:picLocks noChangeAspect="1"/>
          </p:cNvPicPr>
          <p:nvPr/>
        </p:nvPicPr>
        <p:blipFill>
          <a:blip r:embed="rId2"/>
          <a:srcRect/>
          <a:stretch>
            <a:fillRect/>
          </a:stretch>
        </p:blipFill>
        <p:spPr bwMode="auto">
          <a:xfrm>
            <a:off x="533400" y="762001"/>
            <a:ext cx="8153400" cy="5257800"/>
          </a:xfrm>
          <a:prstGeom prst="rect">
            <a:avLst/>
          </a:prstGeom>
          <a:noFill/>
          <a:ln w="9525">
            <a:noFill/>
            <a:miter lim="800000"/>
            <a:headEnd/>
            <a:tailEnd/>
          </a:ln>
        </p:spPr>
      </p:pic>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extLst>
          </p:cNvPr>
          <p:cNvSpPr>
            <a:spLocks noGrp="1"/>
          </p:cNvSpPr>
          <p:nvPr>
            <p:ph type="body" sz="quarter" idx="24"/>
          </p:nvPr>
        </p:nvSpPr>
        <p:spPr>
          <a:xfrm>
            <a:off x="136526" y="215901"/>
            <a:ext cx="7883525" cy="241300"/>
          </a:xfrm>
        </p:spPr>
        <p:txBody>
          <a:bodyPr/>
          <a:lstStyle/>
          <a:p>
            <a:pPr fontAlgn="auto">
              <a:spcAft>
                <a:spcPts val="0"/>
              </a:spcAft>
              <a:defRPr/>
            </a:pPr>
            <a:r>
              <a:rPr lang="en-US"/>
              <a:t>Cardiovascular Disease and Risk Management</a:t>
            </a:r>
          </a:p>
        </p:txBody>
      </p:sp>
      <p:sp>
        <p:nvSpPr>
          <p:cNvPr id="313347" name="TextBox 5"/>
          <p:cNvSpPr txBox="1">
            <a:spLocks noChangeArrowheads="1"/>
          </p:cNvSpPr>
          <p:nvPr/>
        </p:nvSpPr>
        <p:spPr bwMode="auto">
          <a:xfrm>
            <a:off x="6553199" y="757767"/>
            <a:ext cx="2346325" cy="3046988"/>
          </a:xfrm>
          <a:prstGeom prst="rect">
            <a:avLst/>
          </a:prstGeom>
          <a:noFill/>
          <a:ln w="9525">
            <a:noFill/>
            <a:miter lim="800000"/>
            <a:headEnd/>
            <a:tailEnd/>
          </a:ln>
        </p:spPr>
        <p:txBody>
          <a:bodyPr wrap="square">
            <a:spAutoFit/>
          </a:bodyPr>
          <a:lstStyle/>
          <a:p>
            <a:r>
              <a:rPr lang="en-US" sz="1600" b="1" dirty="0">
                <a:solidFill>
                  <a:srgbClr val="A6192E"/>
                </a:solidFill>
                <a:latin typeface="AdvOT3f16987d"/>
              </a:rPr>
              <a:t>Figure 10.3—Approach to risk reduction with </a:t>
            </a:r>
            <a:r>
              <a:rPr lang="en-US" sz="1600" b="1" dirty="0" smtClean="0">
                <a:solidFill>
                  <a:srgbClr val="A6192E"/>
                </a:solidFill>
                <a:latin typeface="AdvOT3f16987d"/>
              </a:rPr>
              <a:t>SGLT2I </a:t>
            </a:r>
            <a:r>
              <a:rPr lang="en-US" sz="1600" b="1" dirty="0">
                <a:solidFill>
                  <a:srgbClr val="A6192E"/>
                </a:solidFill>
                <a:latin typeface="AdvOT3f16987d"/>
              </a:rPr>
              <a:t>or </a:t>
            </a:r>
            <a:r>
              <a:rPr lang="en-US" sz="1600" b="1" dirty="0" smtClean="0">
                <a:solidFill>
                  <a:srgbClr val="A6192E"/>
                </a:solidFill>
                <a:latin typeface="AdvOT3f16987d"/>
              </a:rPr>
              <a:t>GLP-1RA </a:t>
            </a:r>
            <a:r>
              <a:rPr lang="en-US" sz="1600" b="1" dirty="0">
                <a:solidFill>
                  <a:srgbClr val="A6192E"/>
                </a:solidFill>
                <a:latin typeface="AdvOT3f16987d"/>
              </a:rPr>
              <a:t>therapy in conjunction with other traditional, guideline-based preventive medical therapies for blood pressure, lipids, and </a:t>
            </a:r>
            <a:r>
              <a:rPr lang="en-US" sz="1600" b="1" dirty="0" err="1">
                <a:solidFill>
                  <a:srgbClr val="A6192E"/>
                </a:solidFill>
                <a:latin typeface="AdvOT3f16987d"/>
              </a:rPr>
              <a:t>glycemia</a:t>
            </a:r>
            <a:r>
              <a:rPr lang="en-US" sz="1600" b="1" dirty="0">
                <a:solidFill>
                  <a:srgbClr val="A6192E"/>
                </a:solidFill>
                <a:latin typeface="AdvOT3f16987d"/>
              </a:rPr>
              <a:t> and </a:t>
            </a:r>
            <a:r>
              <a:rPr lang="en-US" sz="1600" b="1" dirty="0" err="1">
                <a:solidFill>
                  <a:srgbClr val="A6192E"/>
                </a:solidFill>
                <a:latin typeface="AdvOT3f16987d"/>
              </a:rPr>
              <a:t>antiplatelet</a:t>
            </a:r>
            <a:r>
              <a:rPr lang="en-US" sz="1600" b="1" dirty="0">
                <a:solidFill>
                  <a:srgbClr val="A6192E"/>
                </a:solidFill>
                <a:latin typeface="AdvOT3f16987d"/>
              </a:rPr>
              <a:t> therapy</a:t>
            </a:r>
            <a:endParaRPr lang="en-US" sz="1600" b="1" dirty="0">
              <a:solidFill>
                <a:srgbClr val="A6192E"/>
              </a:solidFill>
            </a:endParaRPr>
          </a:p>
        </p:txBody>
      </p:sp>
      <p:sp>
        <p:nvSpPr>
          <p:cNvPr id="313348" name="TextBox 6"/>
          <p:cNvSpPr txBox="1">
            <a:spLocks noChangeArrowheads="1"/>
          </p:cNvSpPr>
          <p:nvPr/>
        </p:nvSpPr>
        <p:spPr bwMode="auto">
          <a:xfrm>
            <a:off x="6381750" y="4548718"/>
            <a:ext cx="1720850" cy="1569660"/>
          </a:xfrm>
          <a:prstGeom prst="rect">
            <a:avLst/>
          </a:prstGeom>
          <a:noFill/>
          <a:ln w="9525">
            <a:noFill/>
            <a:miter lim="800000"/>
            <a:headEnd/>
            <a:tailEnd/>
          </a:ln>
        </p:spPr>
        <p:txBody>
          <a:bodyPr>
            <a:spAutoFit/>
          </a:bodyPr>
          <a:lstStyle/>
          <a:p>
            <a:pPr defTabSz="914400" eaLnBrk="0" hangingPunct="0"/>
            <a:r>
              <a:rPr lang="en-US" sz="1200">
                <a:solidFill>
                  <a:srgbClr val="A6192E"/>
                </a:solidFill>
                <a:latin typeface="Helvetica" pitchFamily="34" charset="0"/>
                <a:ea typeface="ヒラギノ角ゴ Pro W3"/>
              </a:rPr>
              <a:t>Cardiovascular Disease and Risk Management: </a:t>
            </a:r>
            <a:br>
              <a:rPr lang="en-US" sz="1200">
                <a:solidFill>
                  <a:srgbClr val="A6192E"/>
                </a:solidFill>
                <a:latin typeface="Helvetica" pitchFamily="34" charset="0"/>
                <a:ea typeface="ヒラギノ角ゴ Pro W3"/>
              </a:rPr>
            </a:br>
            <a:r>
              <a:rPr lang="en-US" sz="1200" i="1">
                <a:solidFill>
                  <a:srgbClr val="A6192E"/>
                </a:solidFill>
                <a:ea typeface="ヒラギノ角ゴ Pro W3"/>
              </a:rPr>
              <a:t>Standards of Care in Diabetes - 2024</a:t>
            </a:r>
            <a:r>
              <a:rPr lang="en-US" sz="1200">
                <a:solidFill>
                  <a:srgbClr val="A6192E"/>
                </a:solidFill>
                <a:latin typeface="Helvetica" pitchFamily="34" charset="0"/>
                <a:ea typeface="ヒラギノ角ゴ Pro W3"/>
              </a:rPr>
              <a:t>. </a:t>
            </a:r>
            <a:r>
              <a:rPr lang="en-US" sz="1200" i="1">
                <a:solidFill>
                  <a:srgbClr val="A6192E"/>
                </a:solidFill>
                <a:latin typeface="Helvetica" pitchFamily="34" charset="0"/>
                <a:ea typeface="ヒラギノ角ゴ Pro W3"/>
              </a:rPr>
              <a:t>Diabetes Care </a:t>
            </a:r>
            <a:r>
              <a:rPr lang="en-US" sz="1200">
                <a:solidFill>
                  <a:srgbClr val="A6192E"/>
                </a:solidFill>
                <a:latin typeface="Helvetica" pitchFamily="34" charset="0"/>
                <a:ea typeface="ヒラギノ角ゴ Pro W3"/>
              </a:rPr>
              <a:t>2024;47(Suppl. 1):S179-S218</a:t>
            </a:r>
          </a:p>
        </p:txBody>
      </p:sp>
      <p:pic>
        <p:nvPicPr>
          <p:cNvPr id="313349" name="Picture 4"/>
          <p:cNvPicPr>
            <a:picLocks noChangeAspect="1"/>
          </p:cNvPicPr>
          <p:nvPr/>
        </p:nvPicPr>
        <p:blipFill>
          <a:blip r:embed="rId2"/>
          <a:srcRect/>
          <a:stretch>
            <a:fillRect/>
          </a:stretch>
        </p:blipFill>
        <p:spPr bwMode="auto">
          <a:xfrm>
            <a:off x="0" y="609600"/>
            <a:ext cx="6324600" cy="6248400"/>
          </a:xfrm>
          <a:prstGeom prst="rect">
            <a:avLst/>
          </a:prstGeom>
          <a:noFill/>
          <a:ln w="9525">
            <a:noFill/>
            <a:miter lim="800000"/>
            <a:headEnd/>
            <a:tailEnd/>
          </a:ln>
        </p:spPr>
      </p:pic>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IMING" val="|0.4"/>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4661</TotalTime>
  <Words>6468</Words>
  <Application>Microsoft Office PowerPoint</Application>
  <PresentationFormat>On-screen Show (4:3)</PresentationFormat>
  <Paragraphs>1277</Paragraphs>
  <Slides>132</Slides>
  <Notes>42</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132</vt:i4>
      </vt:variant>
    </vt:vector>
  </HeadingPairs>
  <TitlesOfParts>
    <vt:vector size="134" baseType="lpstr">
      <vt:lpstr>Office Theme</vt:lpstr>
      <vt:lpstr>Clip</vt:lpstr>
      <vt:lpstr>Slide 1</vt:lpstr>
      <vt:lpstr>DIABETES EPIDEMIC:  global projections, 2010 - 2030</vt:lpstr>
      <vt:lpstr>Slide 3</vt:lpstr>
      <vt:lpstr>Slide 4</vt:lpstr>
      <vt:lpstr>Slide 5</vt:lpstr>
      <vt:lpstr>Diabetes around the world in 2021  </vt:lpstr>
      <vt:lpstr>Slide 7</vt:lpstr>
      <vt:lpstr>Slide 8</vt:lpstr>
      <vt:lpstr>DEFINITION</vt:lpstr>
      <vt:lpstr>Classification</vt:lpstr>
      <vt:lpstr>Slide 11</vt:lpstr>
      <vt:lpstr>GLYCOREGULATION AND HORMONES</vt:lpstr>
      <vt:lpstr>Slide 13</vt:lpstr>
      <vt:lpstr>ETIOPATHOGENESIS OF DIABETES</vt:lpstr>
      <vt:lpstr>AUTOIMMUNE INSULITIS  - clinical forms-</vt:lpstr>
      <vt:lpstr>HOMEOSTASIS OF GLUCOSE IN THE BLOOD</vt:lpstr>
      <vt:lpstr>The natural course of type 2 diabetes</vt:lpstr>
      <vt:lpstr>Type 1 Diabetes</vt:lpstr>
      <vt:lpstr>Slide 19</vt:lpstr>
      <vt:lpstr>INSULIN RESISTANCE SYNDROME</vt:lpstr>
      <vt:lpstr>SYMPTOMS OF DIABETES MELLITUS</vt:lpstr>
      <vt:lpstr>BIOCHEMICAL AND CLINICAL MARKERS OF INSULIN RESISTANCE</vt:lpstr>
      <vt:lpstr>TESTS FOR THE DIAGNOSIS OF DIABETES MELLITUS</vt:lpstr>
      <vt:lpstr>GLUCOSE TOLERANCE</vt:lpstr>
      <vt:lpstr>Slide 25</vt:lpstr>
      <vt:lpstr>DIAGNOSTIC CRITERIA</vt:lpstr>
      <vt:lpstr>Slide 27</vt:lpstr>
      <vt:lpstr>Slide 28</vt:lpstr>
      <vt:lpstr>Slide 29</vt:lpstr>
      <vt:lpstr>Overall Recommendations</vt:lpstr>
      <vt:lpstr>Lifestyle Behavior Change for Diabetes Prevention</vt:lpstr>
      <vt:lpstr>Prevention of Vascular Disease and Mortality</vt:lpstr>
      <vt:lpstr>Person-Centered Care Goals</vt:lpstr>
      <vt:lpstr>Slide 34</vt:lpstr>
      <vt:lpstr>ADA Standards of Medical Care: HbA1c target</vt:lpstr>
      <vt:lpstr>Slide 36</vt:lpstr>
      <vt:lpstr>DIABETES THERAPY</vt:lpstr>
      <vt:lpstr>Slide 38</vt:lpstr>
      <vt:lpstr>Medical Nutrition Therapy</vt:lpstr>
      <vt:lpstr>Medical Nutrition Therapy</vt:lpstr>
      <vt:lpstr>Medical Nutrition Therapy </vt:lpstr>
      <vt:lpstr>ORAL THERAPY</vt:lpstr>
      <vt:lpstr>METFORMIN</vt:lpstr>
      <vt:lpstr>METFORMIN AS THE FIRST THERAPY</vt:lpstr>
      <vt:lpstr>DOSE ADJUSTMENT (“start low and titrate slow")</vt:lpstr>
      <vt:lpstr>SGLT-2 INHIBITORS (gliflozins)</vt:lpstr>
      <vt:lpstr>SGLT2i – antihyperglycemic effect by inducing glycosuria</vt:lpstr>
      <vt:lpstr>DPP-4 inhibitors</vt:lpstr>
      <vt:lpstr>TREATMENT ALGORITHM DM2</vt:lpstr>
      <vt:lpstr>FACTORS OF SIGNIFICANCE FOR THE DECISION ON THERAPY </vt:lpstr>
      <vt:lpstr>Despite modern therapy,  a large number of DM2 patients have poor glycoregulation</vt:lpstr>
      <vt:lpstr>Slide 52</vt:lpstr>
      <vt:lpstr>  THE "NATURAL FLOW" OF T2DM THERAPY</vt:lpstr>
      <vt:lpstr>Slide 54</vt:lpstr>
      <vt:lpstr>Pharmacologic Therapy for  Adults With Type 2 Diabetes</vt:lpstr>
      <vt:lpstr>Pharmacologic Therapy for Adults With Type 2 Diabetes (continued)</vt:lpstr>
      <vt:lpstr>Pharmacologic Therapy for Adults With Type 2 Diabetes </vt:lpstr>
      <vt:lpstr>Pharmacologic Therapy  for Adults With Type 2 Diabetes</vt:lpstr>
      <vt:lpstr>Pharmacologic Therapy  for Adults With Type 2 Diabetes </vt:lpstr>
      <vt:lpstr>INSULIN</vt:lpstr>
      <vt:lpstr>The aim is to imitate pancreatic secretion</vt:lpstr>
      <vt:lpstr>INSULIN</vt:lpstr>
      <vt:lpstr>Where is insulin given?</vt:lpstr>
      <vt:lpstr>Algorithm of insulin therapy</vt:lpstr>
      <vt:lpstr>Slide 65</vt:lpstr>
      <vt:lpstr>Slide 66</vt:lpstr>
      <vt:lpstr>History of insulin</vt:lpstr>
      <vt:lpstr>History of insulin</vt:lpstr>
      <vt:lpstr>Slide 69</vt:lpstr>
      <vt:lpstr>Models of insulin therapy</vt:lpstr>
      <vt:lpstr>One dose of insulin</vt:lpstr>
      <vt:lpstr>     Conventional and intensified insulin therapy</vt:lpstr>
      <vt:lpstr>Slide 73</vt:lpstr>
      <vt:lpstr>Pharmacokinetics of insulin:  shortcomings of human insulins</vt:lpstr>
      <vt:lpstr>INSULIN ANALOGUES</vt:lpstr>
      <vt:lpstr>Therapeutic models for DM 1</vt:lpstr>
      <vt:lpstr>INSULINS</vt:lpstr>
      <vt:lpstr>INCRETIN EFFECT</vt:lpstr>
      <vt:lpstr>Pharmacological approach to the modulation of GLP-1 action in diabetes</vt:lpstr>
      <vt:lpstr>Mechanism of action GLP-1 agonist </vt:lpstr>
      <vt:lpstr>HbA1c  is the gold standard in  glycemic control, but it shows  glycemic averages, not its oscillations during the day   It does not provide data on postprandial glycemia (PPG). </vt:lpstr>
      <vt:lpstr>Presentation of glycemic variability</vt:lpstr>
      <vt:lpstr>Slide 83</vt:lpstr>
      <vt:lpstr>Daily profile of glycemic levels</vt:lpstr>
      <vt:lpstr>How often should you change your  insulin needle ?</vt:lpstr>
      <vt:lpstr>Small changes that say a lot...</vt:lpstr>
      <vt:lpstr>Slide 87</vt:lpstr>
      <vt:lpstr>Comprehensive Medical Evaluation</vt:lpstr>
      <vt:lpstr>Slide 89</vt:lpstr>
      <vt:lpstr>Slide 90</vt:lpstr>
      <vt:lpstr>Slide 91</vt:lpstr>
      <vt:lpstr>Slide 92</vt:lpstr>
      <vt:lpstr>Slide 93</vt:lpstr>
      <vt:lpstr>Slide 94</vt:lpstr>
      <vt:lpstr>Slide 95</vt:lpstr>
      <vt:lpstr>Slide 96</vt:lpstr>
      <vt:lpstr>Slide 97</vt:lpstr>
      <vt:lpstr>Slide 98</vt:lpstr>
      <vt:lpstr>Slide 99</vt:lpstr>
      <vt:lpstr>Slide 100</vt:lpstr>
      <vt:lpstr>Metabolic syndrome</vt:lpstr>
      <vt:lpstr>Metabolic syndrome</vt:lpstr>
      <vt:lpstr>Slide 103</vt:lpstr>
      <vt:lpstr>Insulin resistance</vt:lpstr>
      <vt:lpstr>DIABETES TYPE 2</vt:lpstr>
      <vt:lpstr>PREDIABETES</vt:lpstr>
      <vt:lpstr>Criteria for testing</vt:lpstr>
      <vt:lpstr>Slide 108</vt:lpstr>
      <vt:lpstr>Slide 109</vt:lpstr>
      <vt:lpstr>   Cardiometabolic risk factors</vt:lpstr>
      <vt:lpstr>Prevalence of CV risk factors in persons with DM  compared to persons without DM</vt:lpstr>
      <vt:lpstr>PCOSY - pathophysiology</vt:lpstr>
      <vt:lpstr>Biochemical disorders</vt:lpstr>
      <vt:lpstr>How PCOS</vt:lpstr>
      <vt:lpstr>CLINICAL PRESENTATION OF PCOS</vt:lpstr>
      <vt:lpstr>Slide 116</vt:lpstr>
      <vt:lpstr>INSULIN RESISTANCE!!!</vt:lpstr>
      <vt:lpstr>CARDIOVASCULAR DISEASE</vt:lpstr>
      <vt:lpstr>SYMPTOMS</vt:lpstr>
      <vt:lpstr>Screening for PCOS</vt:lpstr>
      <vt:lpstr> CLINICAL MANIFESTATION OF PCOS</vt:lpstr>
      <vt:lpstr>ANDROGEN EXCESS</vt:lpstr>
      <vt:lpstr>OBESITY IN PCOS</vt:lpstr>
      <vt:lpstr>Causes of hyperandrogenism</vt:lpstr>
      <vt:lpstr>Slide 125</vt:lpstr>
      <vt:lpstr>Slide 126</vt:lpstr>
      <vt:lpstr>LABORATORY in PCOS</vt:lpstr>
      <vt:lpstr>DIFFERENTIAL DIAGNOSIS IN PCOS</vt:lpstr>
      <vt:lpstr>PCOS</vt:lpstr>
      <vt:lpstr>PCOS - THERAPY</vt:lpstr>
      <vt:lpstr>PCOS - THERAPY</vt:lpstr>
      <vt:lpstr>PCOS - THERAPY</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POREMEĆAJ METABOLIZMA UGLJENIH HIDRATA</dc:title>
  <dc:creator>Bill Gates</dc:creator>
  <cp:lastModifiedBy>Windows User</cp:lastModifiedBy>
  <cp:revision>279</cp:revision>
  <dcterms:created xsi:type="dcterms:W3CDTF">2003-01-11T15:44:34Z</dcterms:created>
  <dcterms:modified xsi:type="dcterms:W3CDTF">2024-03-10T21:40:32Z</dcterms:modified>
</cp:coreProperties>
</file>