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notesSlides/notesSlide13.xml" ContentType="application/vnd.openxmlformats-officedocument.presentationml.notes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Default Extension="xls" ContentType="application/vnd.ms-exce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67.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s/slide168.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notesSlides/notesSlide11.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Default Extension="doc" ContentType="application/msword"/>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Default Extension="bin" ContentType="application/vnd.openxmlformats-officedocument.oleObject"/>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8" r:id="rId1"/>
  </p:sldMasterIdLst>
  <p:notesMasterIdLst>
    <p:notesMasterId r:id="rId175"/>
  </p:notesMasterIdLst>
  <p:sldIdLst>
    <p:sldId id="1243" r:id="rId2"/>
    <p:sldId id="1584" r:id="rId3"/>
    <p:sldId id="1588" r:id="rId4"/>
    <p:sldId id="1591" r:id="rId5"/>
    <p:sldId id="1592" r:id="rId6"/>
    <p:sldId id="1595" r:id="rId7"/>
    <p:sldId id="1597" r:id="rId8"/>
    <p:sldId id="1598" r:id="rId9"/>
    <p:sldId id="1602" r:id="rId10"/>
    <p:sldId id="1603" r:id="rId11"/>
    <p:sldId id="1604" r:id="rId12"/>
    <p:sldId id="1605" r:id="rId13"/>
    <p:sldId id="1606" r:id="rId14"/>
    <p:sldId id="1607" r:id="rId15"/>
    <p:sldId id="1610" r:id="rId16"/>
    <p:sldId id="1615" r:id="rId17"/>
    <p:sldId id="1616" r:id="rId18"/>
    <p:sldId id="1618" r:id="rId19"/>
    <p:sldId id="1619" r:id="rId20"/>
    <p:sldId id="1620" r:id="rId21"/>
    <p:sldId id="1623" r:id="rId22"/>
    <p:sldId id="1625" r:id="rId23"/>
    <p:sldId id="1626" r:id="rId24"/>
    <p:sldId id="1627" r:id="rId25"/>
    <p:sldId id="1628" r:id="rId26"/>
    <p:sldId id="1629" r:id="rId27"/>
    <p:sldId id="1630" r:id="rId28"/>
    <p:sldId id="1631" r:id="rId29"/>
    <p:sldId id="1632" r:id="rId30"/>
    <p:sldId id="1633" r:id="rId31"/>
    <p:sldId id="1634" r:id="rId32"/>
    <p:sldId id="1635" r:id="rId33"/>
    <p:sldId id="1636" r:id="rId34"/>
    <p:sldId id="1637" r:id="rId35"/>
    <p:sldId id="1638" r:id="rId36"/>
    <p:sldId id="1639" r:id="rId37"/>
    <p:sldId id="1650" r:id="rId38"/>
    <p:sldId id="1651" r:id="rId39"/>
    <p:sldId id="1653" r:id="rId40"/>
    <p:sldId id="1655" r:id="rId41"/>
    <p:sldId id="1657" r:id="rId42"/>
    <p:sldId id="1660" r:id="rId43"/>
    <p:sldId id="1661" r:id="rId44"/>
    <p:sldId id="1662" r:id="rId45"/>
    <p:sldId id="1640" r:id="rId46"/>
    <p:sldId id="1613" r:id="rId47"/>
    <p:sldId id="1396" r:id="rId48"/>
    <p:sldId id="1431" r:id="rId49"/>
    <p:sldId id="1434" r:id="rId50"/>
    <p:sldId id="1436" r:id="rId51"/>
    <p:sldId id="1247" r:id="rId52"/>
    <p:sldId id="1399" r:id="rId53"/>
    <p:sldId id="1362" r:id="rId54"/>
    <p:sldId id="1475" r:id="rId55"/>
    <p:sldId id="1466" r:id="rId56"/>
    <p:sldId id="1478" r:id="rId57"/>
    <p:sldId id="1476" r:id="rId58"/>
    <p:sldId id="1470" r:id="rId59"/>
    <p:sldId id="1472" r:id="rId60"/>
    <p:sldId id="1363" r:id="rId61"/>
    <p:sldId id="1264" r:id="rId62"/>
    <p:sldId id="1265" r:id="rId63"/>
    <p:sldId id="1266" r:id="rId64"/>
    <p:sldId id="1268" r:id="rId65"/>
    <p:sldId id="1269" r:id="rId66"/>
    <p:sldId id="1469" r:id="rId67"/>
    <p:sldId id="1270" r:id="rId68"/>
    <p:sldId id="1271" r:id="rId69"/>
    <p:sldId id="1272" r:id="rId70"/>
    <p:sldId id="1273" r:id="rId71"/>
    <p:sldId id="1474" r:id="rId72"/>
    <p:sldId id="1477" r:id="rId73"/>
    <p:sldId id="1274" r:id="rId74"/>
    <p:sldId id="1276" r:id="rId75"/>
    <p:sldId id="1277" r:id="rId76"/>
    <p:sldId id="1278" r:id="rId77"/>
    <p:sldId id="1282" r:id="rId78"/>
    <p:sldId id="1279" r:id="rId79"/>
    <p:sldId id="1524" r:id="rId80"/>
    <p:sldId id="1614" r:id="rId81"/>
    <p:sldId id="1482" r:id="rId82"/>
    <p:sldId id="1283" r:id="rId83"/>
    <p:sldId id="1483" r:id="rId84"/>
    <p:sldId id="1484" r:id="rId85"/>
    <p:sldId id="1284" r:id="rId86"/>
    <p:sldId id="1427" r:id="rId87"/>
    <p:sldId id="1428" r:id="rId88"/>
    <p:sldId id="1430" r:id="rId89"/>
    <p:sldId id="1285" r:id="rId90"/>
    <p:sldId id="1286" r:id="rId91"/>
    <p:sldId id="1289" r:id="rId92"/>
    <p:sldId id="1527" r:id="rId93"/>
    <p:sldId id="1528" r:id="rId94"/>
    <p:sldId id="1529" r:id="rId95"/>
    <p:sldId id="1530" r:id="rId96"/>
    <p:sldId id="1246" r:id="rId97"/>
    <p:sldId id="1423" r:id="rId98"/>
    <p:sldId id="1533" r:id="rId99"/>
    <p:sldId id="1534" r:id="rId100"/>
    <p:sldId id="1495" r:id="rId101"/>
    <p:sldId id="959" r:id="rId102"/>
    <p:sldId id="960" r:id="rId103"/>
    <p:sldId id="961" r:id="rId104"/>
    <p:sldId id="964" r:id="rId105"/>
    <p:sldId id="1297" r:id="rId106"/>
    <p:sldId id="1304" r:id="rId107"/>
    <p:sldId id="1305" r:id="rId108"/>
    <p:sldId id="1308" r:id="rId109"/>
    <p:sldId id="1309" r:id="rId110"/>
    <p:sldId id="972" r:id="rId111"/>
    <p:sldId id="1370" r:id="rId112"/>
    <p:sldId id="1371" r:id="rId113"/>
    <p:sldId id="1681" r:id="rId114"/>
    <p:sldId id="1682" r:id="rId115"/>
    <p:sldId id="1684" r:id="rId116"/>
    <p:sldId id="1400" r:id="rId117"/>
    <p:sldId id="1402" r:id="rId118"/>
    <p:sldId id="1403" r:id="rId119"/>
    <p:sldId id="1405" r:id="rId120"/>
    <p:sldId id="981" r:id="rId121"/>
    <p:sldId id="983" r:id="rId122"/>
    <p:sldId id="986" r:id="rId123"/>
    <p:sldId id="987" r:id="rId124"/>
    <p:sldId id="993" r:id="rId125"/>
    <p:sldId id="994" r:id="rId126"/>
    <p:sldId id="998" r:id="rId127"/>
    <p:sldId id="1382" r:id="rId128"/>
    <p:sldId id="1384" r:id="rId129"/>
    <p:sldId id="1385" r:id="rId130"/>
    <p:sldId id="1386" r:id="rId131"/>
    <p:sldId id="1003" r:id="rId132"/>
    <p:sldId id="1004" r:id="rId133"/>
    <p:sldId id="1013" r:id="rId134"/>
    <p:sldId id="1025" r:id="rId135"/>
    <p:sldId id="1027" r:id="rId136"/>
    <p:sldId id="1685" r:id="rId137"/>
    <p:sldId id="1686" r:id="rId138"/>
    <p:sldId id="1687" r:id="rId139"/>
    <p:sldId id="1688" r:id="rId140"/>
    <p:sldId id="1689" r:id="rId141"/>
    <p:sldId id="1047" r:id="rId142"/>
    <p:sldId id="1050" r:id="rId143"/>
    <p:sldId id="1351" r:id="rId144"/>
    <p:sldId id="1352" r:id="rId145"/>
    <p:sldId id="1393" r:id="rId146"/>
    <p:sldId id="1394" r:id="rId147"/>
    <p:sldId id="1390" r:id="rId148"/>
    <p:sldId id="1053" r:id="rId149"/>
    <p:sldId id="1392" r:id="rId150"/>
    <p:sldId id="1054" r:id="rId151"/>
    <p:sldId id="1056" r:id="rId152"/>
    <p:sldId id="1058" r:id="rId153"/>
    <p:sldId id="1410" r:id="rId154"/>
    <p:sldId id="1443" r:id="rId155"/>
    <p:sldId id="1444" r:id="rId156"/>
    <p:sldId id="1445" r:id="rId157"/>
    <p:sldId id="1446" r:id="rId158"/>
    <p:sldId id="1447" r:id="rId159"/>
    <p:sldId id="1516" r:id="rId160"/>
    <p:sldId id="1450" r:id="rId161"/>
    <p:sldId id="1453" r:id="rId162"/>
    <p:sldId id="1458" r:id="rId163"/>
    <p:sldId id="1456" r:id="rId164"/>
    <p:sldId id="1641" r:id="rId165"/>
    <p:sldId id="1642" r:id="rId166"/>
    <p:sldId id="1643" r:id="rId167"/>
    <p:sldId id="1644" r:id="rId168"/>
    <p:sldId id="1645" r:id="rId169"/>
    <p:sldId id="1646" r:id="rId170"/>
    <p:sldId id="1647" r:id="rId171"/>
    <p:sldId id="1648" r:id="rId172"/>
    <p:sldId id="1649" r:id="rId173"/>
    <p:sldId id="1679" r:id="rId17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CC"/>
    <a:srgbClr val="FF3300"/>
    <a:srgbClr val="00FF00"/>
    <a:srgbClr val="DDDDDD"/>
    <a:srgbClr val="C0C0C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15" autoAdjust="0"/>
    <p:restoredTop sz="87980" autoAdjust="0"/>
  </p:normalViewPr>
  <p:slideViewPr>
    <p:cSldViewPr>
      <p:cViewPr>
        <p:scale>
          <a:sx n="60" d="100"/>
          <a:sy n="60" d="100"/>
        </p:scale>
        <p:origin x="-1398" y="-1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34986"/>
    </p:cViewPr>
  </p:sorterViewPr>
  <p:notesViewPr>
    <p:cSldViewPr>
      <p:cViewPr varScale="1">
        <p:scale>
          <a:sx n="35" d="100"/>
          <a:sy n="35" d="100"/>
        </p:scale>
        <p:origin x="-1512"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notesMaster" Target="notesMasters/notesMaster1.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177"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image" Target="../media/image47.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image" Target="../media/image5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cs typeface="+mn-cs"/>
              </a:defRPr>
            </a:lvl1pPr>
          </a:lstStyle>
          <a:p>
            <a:pPr>
              <a:defRPr/>
            </a:pPr>
            <a:endParaRPr lang="en-US"/>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cs typeface="+mn-cs"/>
              </a:defRPr>
            </a:lvl1pPr>
          </a:lstStyle>
          <a:p>
            <a:pPr>
              <a:defRPr/>
            </a:pPr>
            <a:endParaRPr lang="en-US"/>
          </a:p>
        </p:txBody>
      </p:sp>
      <p:sp>
        <p:nvSpPr>
          <p:cNvPr id="2078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cs typeface="+mn-cs"/>
              </a:defRPr>
            </a:lvl1pPr>
          </a:lstStyle>
          <a:p>
            <a:pPr>
              <a:defRPr/>
            </a:pPr>
            <a:endParaRPr lang="en-US"/>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cs typeface="+mn-cs"/>
              </a:defRPr>
            </a:lvl1pPr>
          </a:lstStyle>
          <a:p>
            <a:pPr>
              <a:defRPr/>
            </a:pPr>
            <a:fld id="{BD62F0F7-AED3-41C9-A980-7115D1B6739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p:txBody>
          <a:bodyPr/>
          <a:lstStyle/>
          <a:p>
            <a:pPr>
              <a:defRPr/>
            </a:pPr>
            <a:fld id="{C6304538-176F-47BD-AC41-3A110458D20F}" type="slidenum">
              <a:rPr lang="en-GB" altLang="en-US" smtClean="0">
                <a:latin typeface="Times" pitchFamily="18" charset="0"/>
              </a:rPr>
              <a:pPr>
                <a:defRPr/>
              </a:pPr>
              <a:t>16</a:t>
            </a:fld>
            <a:endParaRPr lang="en-GB" altLang="en-US" smtClean="0">
              <a:latin typeface="Times" pitchFamily="18" charset="0"/>
            </a:endParaRPr>
          </a:p>
        </p:txBody>
      </p:sp>
      <p:sp>
        <p:nvSpPr>
          <p:cNvPr id="208899" name="Rectangle 2"/>
          <p:cNvSpPr>
            <a:spLocks noGrp="1" noRot="1" noChangeAspect="1" noChangeArrowheads="1" noTextEdit="1"/>
          </p:cNvSpPr>
          <p:nvPr>
            <p:ph type="sldImg"/>
          </p:nvPr>
        </p:nvSpPr>
        <p:spPr>
          <a:ln/>
        </p:spPr>
      </p:sp>
      <p:sp>
        <p:nvSpPr>
          <p:cNvPr id="208900" name="Rectangle 3"/>
          <p:cNvSpPr>
            <a:spLocks noGrp="1" noChangeArrowheads="1"/>
          </p:cNvSpPr>
          <p:nvPr>
            <p:ph type="body" idx="1"/>
          </p:nvPr>
        </p:nvSpPr>
        <p:spPr>
          <a:noFill/>
          <a:ln/>
        </p:spPr>
        <p:txBody>
          <a:bodyPr/>
          <a:lstStyle/>
          <a:p>
            <a:pPr eaLnBrk="1" hangingPunct="1"/>
            <a:r>
              <a:rPr lang="en-US" altLang="en-US" sz="1400" smtClean="0">
                <a:latin typeface="Verdana" pitchFamily="34" charset="0"/>
              </a:rPr>
              <a:t> </a:t>
            </a:r>
          </a:p>
          <a:p>
            <a:pPr eaLnBrk="1" hangingPunct="1"/>
            <a:endParaRPr lang="en-US" altLang="en-US" smtClean="0">
              <a:latin typeface="Times"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Slide Image Placeholder 1"/>
          <p:cNvSpPr>
            <a:spLocks noGrp="1" noRot="1" noChangeAspect="1" noTextEdit="1"/>
          </p:cNvSpPr>
          <p:nvPr>
            <p:ph type="sldImg"/>
          </p:nvPr>
        </p:nvSpPr>
        <p:spPr>
          <a:ln/>
        </p:spPr>
      </p:sp>
      <p:sp>
        <p:nvSpPr>
          <p:cNvPr id="218115" name="Notes Placeholder 2"/>
          <p:cNvSpPr>
            <a:spLocks noGrp="1"/>
          </p:cNvSpPr>
          <p:nvPr>
            <p:ph type="body" idx="1"/>
          </p:nvPr>
        </p:nvSpPr>
        <p:spPr>
          <a:noFill/>
          <a:ln/>
        </p:spPr>
        <p:txBody>
          <a:bodyPr/>
          <a:lstStyle/>
          <a:p>
            <a:endParaRPr lang="sr-Latn-CS" altLang="en-US" smtClean="0"/>
          </a:p>
        </p:txBody>
      </p:sp>
      <p:sp>
        <p:nvSpPr>
          <p:cNvPr id="21811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2795" tIns="46398" rIns="92795" bIns="46398" anchor="b"/>
          <a:lstStyle/>
          <a:p>
            <a:pPr algn="r"/>
            <a:fld id="{286423A5-0681-4D92-BE96-8DCE547EFCCD}" type="slidenum">
              <a:rPr lang="en-GB" altLang="en-US" sz="1200">
                <a:latin typeface="Verdana" pitchFamily="34" charset="0"/>
              </a:rPr>
              <a:pPr algn="r"/>
              <a:t>96</a:t>
            </a:fld>
            <a:endParaRPr lang="en-GB" altLang="en-US" sz="1200">
              <a:latin typeface="Verdana"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p:txBody>
          <a:bodyPr/>
          <a:lstStyle/>
          <a:p>
            <a:pPr>
              <a:defRPr/>
            </a:pPr>
            <a:fld id="{41F5DFFA-62D5-414F-ADAC-2D374EC04CBD}" type="slidenum">
              <a:rPr lang="en-GB" altLang="en-US" smtClean="0"/>
              <a:pPr>
                <a:defRPr/>
              </a:pPr>
              <a:t>105</a:t>
            </a:fld>
            <a:endParaRPr lang="en-GB" altLang="en-US" smtClean="0"/>
          </a:p>
        </p:txBody>
      </p:sp>
      <p:sp>
        <p:nvSpPr>
          <p:cNvPr id="219139" name="Rectangle 2"/>
          <p:cNvSpPr>
            <a:spLocks noGrp="1" noRot="1" noChangeAspect="1" noChangeArrowheads="1" noTextEdit="1"/>
          </p:cNvSpPr>
          <p:nvPr>
            <p:ph type="sldImg"/>
          </p:nvPr>
        </p:nvSpPr>
        <p:spPr>
          <a:solidFill>
            <a:srgbClr val="FFFFFF"/>
          </a:solidFill>
          <a:ln/>
        </p:spPr>
      </p:sp>
      <p:sp>
        <p:nvSpPr>
          <p:cNvPr id="219140" name="Rectangle 3"/>
          <p:cNvSpPr>
            <a:spLocks noGrp="1" noChangeArrowheads="1"/>
          </p:cNvSpPr>
          <p:nvPr>
            <p:ph type="body" idx="1"/>
          </p:nvPr>
        </p:nvSpPr>
        <p:spPr>
          <a:solidFill>
            <a:srgbClr val="FFFFFF"/>
          </a:solidFill>
          <a:ln>
            <a:solidFill>
              <a:srgbClr val="000000"/>
            </a:solidFill>
          </a:ln>
        </p:spPr>
        <p:txBody>
          <a:bodyPr/>
          <a:lstStyle/>
          <a:p>
            <a:r>
              <a:rPr lang="en-US" altLang="en-US" smtClean="0"/>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29395B3A-1908-4003-ACAD-77CE8C3151BF}" type="slidenum">
              <a:rPr lang="en-GB" altLang="en-US" sz="1200">
                <a:latin typeface="Times New Roman" pitchFamily="18" charset="0"/>
              </a:rPr>
              <a:pPr algn="r" eaLnBrk="0" hangingPunct="0"/>
              <a:t>117</a:t>
            </a:fld>
            <a:endParaRPr lang="en-GB" altLang="en-US" sz="1200">
              <a:latin typeface="Times New Roman" pitchFamily="18" charset="0"/>
            </a:endParaRPr>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a:ln/>
        </p:spPr>
        <p:txBody>
          <a:bodyPr/>
          <a:lstStyle/>
          <a:p>
            <a:endParaRPr lang="en-GB"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524D0356-DC05-455A-B7BD-92D5DCDA931F}" type="slidenum">
              <a:rPr lang="en-GB" altLang="en-US" sz="1200">
                <a:latin typeface="Times New Roman" pitchFamily="18" charset="0"/>
              </a:rPr>
              <a:pPr algn="r" eaLnBrk="0" hangingPunct="0"/>
              <a:t>118</a:t>
            </a:fld>
            <a:endParaRPr lang="en-GB" altLang="en-US" sz="1200">
              <a:latin typeface="Times New Roman" pitchFamily="18" charset="0"/>
            </a:endParaRPr>
          </a:p>
        </p:txBody>
      </p:sp>
      <p:sp>
        <p:nvSpPr>
          <p:cNvPr id="221187" name="Rectangle 2"/>
          <p:cNvSpPr>
            <a:spLocks noGrp="1" noRot="1" noChangeAspect="1" noChangeArrowheads="1" noTextEdit="1"/>
          </p:cNvSpPr>
          <p:nvPr>
            <p:ph type="sldImg"/>
          </p:nvPr>
        </p:nvSpPr>
        <p:spPr>
          <a:solidFill>
            <a:srgbClr val="FFFFFF"/>
          </a:solidFill>
          <a:ln/>
        </p:spPr>
      </p:sp>
      <p:sp>
        <p:nvSpPr>
          <p:cNvPr id="221188" name="Rectangle 3"/>
          <p:cNvSpPr>
            <a:spLocks noGrp="1" noChangeArrowheads="1"/>
          </p:cNvSpPr>
          <p:nvPr>
            <p:ph type="body" idx="1"/>
          </p:nvPr>
        </p:nvSpPr>
        <p:spPr>
          <a:solidFill>
            <a:srgbClr val="FFFFFF"/>
          </a:solidFill>
          <a:ln>
            <a:solidFill>
              <a:srgbClr val="000000"/>
            </a:solidFill>
          </a:ln>
        </p:spPr>
        <p:txBody>
          <a:bodyPr/>
          <a:lstStyle/>
          <a:p>
            <a:endParaRPr lang="en-GB"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eaLnBrk="0" hangingPunct="0"/>
            <a:fld id="{0FD781A2-41D3-4012-ABDB-CEB18E6EDC88}" type="slidenum">
              <a:rPr lang="en-GB" altLang="en-US" sz="1200">
                <a:latin typeface="Times New Roman" pitchFamily="18" charset="0"/>
              </a:rPr>
              <a:pPr algn="r" eaLnBrk="0" hangingPunct="0"/>
              <a:t>119</a:t>
            </a:fld>
            <a:endParaRPr lang="en-GB" altLang="en-US" sz="1200">
              <a:latin typeface="Times New Roman" pitchFamily="18" charset="0"/>
            </a:endParaRPr>
          </a:p>
        </p:txBody>
      </p:sp>
      <p:sp>
        <p:nvSpPr>
          <p:cNvPr id="222211" name="Rectangle 2"/>
          <p:cNvSpPr>
            <a:spLocks noGrp="1" noRot="1" noChangeAspect="1" noChangeArrowheads="1" noTextEdit="1"/>
          </p:cNvSpPr>
          <p:nvPr>
            <p:ph type="sldImg"/>
          </p:nvPr>
        </p:nvSpPr>
        <p:spPr>
          <a:solidFill>
            <a:srgbClr val="FFFFFF"/>
          </a:solidFill>
          <a:ln/>
        </p:spPr>
      </p:sp>
      <p:sp>
        <p:nvSpPr>
          <p:cNvPr id="222212" name="Rectangle 3"/>
          <p:cNvSpPr>
            <a:spLocks noGrp="1" noChangeArrowheads="1"/>
          </p:cNvSpPr>
          <p:nvPr>
            <p:ph type="body" idx="1"/>
          </p:nvPr>
        </p:nvSpPr>
        <p:spPr>
          <a:solidFill>
            <a:srgbClr val="FFFFFF"/>
          </a:solidFill>
          <a:ln>
            <a:solidFill>
              <a:srgbClr val="000000"/>
            </a:solidFill>
          </a:ln>
        </p:spPr>
        <p:txBody>
          <a:bodyPr/>
          <a:lstStyle/>
          <a:p>
            <a:endParaRPr lang="en-GB"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p:txBody>
          <a:bodyPr/>
          <a:lstStyle/>
          <a:p>
            <a:pPr>
              <a:defRPr/>
            </a:pPr>
            <a:fld id="{0E49D662-513E-4220-9CEB-8DBAA938EB30}" type="slidenum">
              <a:rPr lang="en-GB" altLang="en-US" smtClean="0"/>
              <a:pPr>
                <a:defRPr/>
              </a:pPr>
              <a:t>130</a:t>
            </a:fld>
            <a:endParaRPr lang="en-GB" altLang="en-US" smtClean="0"/>
          </a:p>
        </p:txBody>
      </p:sp>
      <p:sp>
        <p:nvSpPr>
          <p:cNvPr id="223235" name="Rectangle 2"/>
          <p:cNvSpPr>
            <a:spLocks noGrp="1" noRot="1" noChangeAspect="1" noChangeArrowheads="1" noTextEdit="1"/>
          </p:cNvSpPr>
          <p:nvPr>
            <p:ph type="sldImg"/>
          </p:nvPr>
        </p:nvSpPr>
        <p:spPr>
          <a:solidFill>
            <a:srgbClr val="FFFFFF"/>
          </a:solidFill>
          <a:ln/>
        </p:spPr>
      </p:sp>
      <p:sp>
        <p:nvSpPr>
          <p:cNvPr id="223236" name="Rectangle 3"/>
          <p:cNvSpPr>
            <a:spLocks noGrp="1" noChangeArrowheads="1"/>
          </p:cNvSpPr>
          <p:nvPr>
            <p:ph type="body" idx="1"/>
          </p:nvPr>
        </p:nvSpPr>
        <p:spPr>
          <a:solidFill>
            <a:srgbClr val="FFFFFF"/>
          </a:solidFill>
          <a:ln>
            <a:solidFill>
              <a:srgbClr val="000000"/>
            </a:solidFill>
          </a:ln>
        </p:spPr>
        <p:txBody>
          <a:bodyPr/>
          <a:lstStyle/>
          <a:p>
            <a:endParaRPr lang="en-US"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p:txBody>
          <a:bodyPr/>
          <a:lstStyle/>
          <a:p>
            <a:pPr>
              <a:defRPr/>
            </a:pPr>
            <a:fld id="{C0993F92-199A-4DB4-A947-0C19AF77DCF2}" type="slidenum">
              <a:rPr lang="en-US" altLang="en-US" smtClean="0"/>
              <a:pPr>
                <a:defRPr/>
              </a:pPr>
              <a:t>133</a:t>
            </a:fld>
            <a:endParaRPr lang="en-US" altLang="en-US" smtClean="0"/>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endParaRPr lang="sr-Latn-CS"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p:txBody>
          <a:bodyPr/>
          <a:lstStyle/>
          <a:p>
            <a:pPr>
              <a:defRPr/>
            </a:pPr>
            <a:fld id="{3D5A83B6-6A45-4104-A4D0-26F1E235EF76}" type="slidenum">
              <a:rPr lang="en-US" altLang="en-US" smtClean="0"/>
              <a:pPr>
                <a:defRPr/>
              </a:pPr>
              <a:t>134</a:t>
            </a:fld>
            <a:endParaRPr lang="en-US" altLang="en-US" smtClean="0"/>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p:spPr>
        <p:txBody>
          <a:bodyPr/>
          <a:lstStyle/>
          <a:p>
            <a:endParaRPr lang="sr-Latn-CS"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p:txBody>
          <a:bodyPr/>
          <a:lstStyle/>
          <a:p>
            <a:pPr>
              <a:defRPr/>
            </a:pPr>
            <a:fld id="{772BB323-7D05-4913-9923-E9D1DAEEF23C}" type="slidenum">
              <a:rPr lang="en-US" altLang="en-US" smtClean="0"/>
              <a:pPr>
                <a:defRPr/>
              </a:pPr>
              <a:t>135</a:t>
            </a:fld>
            <a:endParaRPr lang="en-US" altLang="en-US" smtClean="0"/>
          </a:p>
        </p:txBody>
      </p:sp>
      <p:sp>
        <p:nvSpPr>
          <p:cNvPr id="226307" name="Rectangle 2"/>
          <p:cNvSpPr>
            <a:spLocks noGrp="1" noRot="1" noChangeAspect="1" noChangeArrowheads="1" noTextEdit="1"/>
          </p:cNvSpPr>
          <p:nvPr>
            <p:ph type="sldImg"/>
          </p:nvPr>
        </p:nvSpPr>
        <p:spPr>
          <a:ln/>
        </p:spPr>
      </p:sp>
      <p:sp>
        <p:nvSpPr>
          <p:cNvPr id="226308" name="Rectangle 3"/>
          <p:cNvSpPr>
            <a:spLocks noGrp="1" noChangeArrowheads="1"/>
          </p:cNvSpPr>
          <p:nvPr>
            <p:ph type="body" idx="1"/>
          </p:nvPr>
        </p:nvSpPr>
        <p:spPr>
          <a:noFill/>
          <a:ln/>
        </p:spPr>
        <p:txBody>
          <a:bodyPr/>
          <a:lstStyle/>
          <a:p>
            <a:endParaRPr lang="sr-Latn-CS"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p:txBody>
          <a:bodyPr/>
          <a:lstStyle/>
          <a:p>
            <a:pPr>
              <a:defRPr/>
            </a:pPr>
            <a:fld id="{B20B2E1F-5DA4-4F4B-BA32-6623768F3F72}" type="slidenum">
              <a:rPr lang="en-US" altLang="en-US" smtClean="0"/>
              <a:pPr>
                <a:defRPr/>
              </a:pPr>
              <a:t>142</a:t>
            </a:fld>
            <a:endParaRPr lang="en-US" altLang="en-US" smtClean="0"/>
          </a:p>
        </p:txBody>
      </p:sp>
      <p:sp>
        <p:nvSpPr>
          <p:cNvPr id="227331" name="Rectangle 2"/>
          <p:cNvSpPr>
            <a:spLocks noGrp="1" noRot="1" noChangeAspect="1" noChangeArrowheads="1" noTextEdit="1"/>
          </p:cNvSpPr>
          <p:nvPr>
            <p:ph type="sldImg"/>
          </p:nvPr>
        </p:nvSpPr>
        <p:spPr>
          <a:ln/>
        </p:spPr>
      </p:sp>
      <p:sp>
        <p:nvSpPr>
          <p:cNvPr id="227332" name="Rectangle 3"/>
          <p:cNvSpPr>
            <a:spLocks noGrp="1" noChangeArrowheads="1"/>
          </p:cNvSpPr>
          <p:nvPr>
            <p:ph type="body" idx="1"/>
          </p:nvPr>
        </p:nvSpPr>
        <p:spPr>
          <a:noFill/>
          <a:ln/>
        </p:spPr>
        <p:txBody>
          <a:bodyPr/>
          <a:lstStyle/>
          <a:p>
            <a:endParaRPr lang="sr-Latn-C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p:txBody>
          <a:bodyPr/>
          <a:lstStyle/>
          <a:p>
            <a:pPr>
              <a:defRPr/>
            </a:pPr>
            <a:fld id="{80827C83-FF9D-44D8-8112-8455A9D852D7}" type="slidenum">
              <a:rPr lang="en-GB" altLang="en-US" smtClean="0">
                <a:latin typeface="Times" pitchFamily="18" charset="0"/>
              </a:rPr>
              <a:pPr>
                <a:defRPr/>
              </a:pPr>
              <a:t>45</a:t>
            </a:fld>
            <a:endParaRPr lang="en-GB" altLang="en-US" smtClean="0">
              <a:latin typeface="Times" pitchFamily="18" charset="0"/>
            </a:endParaRPr>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a:ln/>
        </p:spPr>
        <p:txBody>
          <a:bodyPr/>
          <a:lstStyle/>
          <a:p>
            <a:pPr eaLnBrk="1" hangingPunct="1"/>
            <a:endParaRPr lang="en-US" altLang="en-US" sz="1400" smtClean="0">
              <a:latin typeface="Verdana"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p:txBody>
          <a:bodyPr/>
          <a:lstStyle/>
          <a:p>
            <a:pPr>
              <a:defRPr/>
            </a:pPr>
            <a:fld id="{6B8D8D22-B61C-4A0C-B80D-9C1235E725AC}" type="slidenum">
              <a:rPr lang="en-GB" altLang="en-US" smtClean="0"/>
              <a:pPr>
                <a:defRPr/>
              </a:pPr>
              <a:t>144</a:t>
            </a:fld>
            <a:endParaRPr lang="en-GB" altLang="en-US" smtClean="0"/>
          </a:p>
        </p:txBody>
      </p:sp>
      <p:sp>
        <p:nvSpPr>
          <p:cNvPr id="228355" name="Rectangle 2"/>
          <p:cNvSpPr>
            <a:spLocks noGrp="1" noRot="1" noChangeAspect="1" noChangeArrowheads="1" noTextEdit="1"/>
          </p:cNvSpPr>
          <p:nvPr>
            <p:ph type="sldImg"/>
          </p:nvPr>
        </p:nvSpPr>
        <p:spPr>
          <a:ln/>
        </p:spPr>
      </p:sp>
      <p:sp>
        <p:nvSpPr>
          <p:cNvPr id="228356" name="Rectangle 3"/>
          <p:cNvSpPr>
            <a:spLocks noGrp="1" noChangeArrowheads="1"/>
          </p:cNvSpPr>
          <p:nvPr>
            <p:ph type="body" idx="1"/>
          </p:nvPr>
        </p:nvSpPr>
        <p:spPr>
          <a:noFill/>
          <a:ln/>
        </p:spPr>
        <p:txBody>
          <a:bodyPr/>
          <a:lstStyle/>
          <a:p>
            <a:endParaRPr lang="en-US"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p:txBody>
          <a:bodyPr/>
          <a:lstStyle/>
          <a:p>
            <a:pPr>
              <a:defRPr/>
            </a:pPr>
            <a:fld id="{8B268628-5DC8-4415-9843-6FD34BBC4A43}" type="slidenum">
              <a:rPr lang="en-GB" altLang="en-US" smtClean="0"/>
              <a:pPr>
                <a:defRPr/>
              </a:pPr>
              <a:t>146</a:t>
            </a:fld>
            <a:endParaRPr lang="en-GB" altLang="en-US" smtClean="0"/>
          </a:p>
        </p:txBody>
      </p:sp>
      <p:sp>
        <p:nvSpPr>
          <p:cNvPr id="229379" name="Rectangle 2"/>
          <p:cNvSpPr>
            <a:spLocks noGrp="1" noRot="1" noChangeAspect="1" noChangeArrowheads="1" noTextEdit="1"/>
          </p:cNvSpPr>
          <p:nvPr>
            <p:ph type="sldImg"/>
          </p:nvPr>
        </p:nvSpPr>
        <p:spPr>
          <a:ln/>
        </p:spPr>
      </p:sp>
      <p:sp>
        <p:nvSpPr>
          <p:cNvPr id="229380" name="Rectangle 3"/>
          <p:cNvSpPr>
            <a:spLocks noGrp="1" noChangeArrowheads="1"/>
          </p:cNvSpPr>
          <p:nvPr>
            <p:ph type="body" idx="1"/>
          </p:nvPr>
        </p:nvSpPr>
        <p:spPr>
          <a:noFill/>
          <a:ln/>
        </p:spPr>
        <p:txBody>
          <a:bodyPr/>
          <a:lstStyle/>
          <a:p>
            <a:endParaRPr lang="en-GB"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p:txBody>
          <a:bodyPr/>
          <a:lstStyle/>
          <a:p>
            <a:pPr>
              <a:defRPr/>
            </a:pPr>
            <a:fld id="{6C8ABE0B-E139-48CB-AEE6-E5027A00C34F}" type="slidenum">
              <a:rPr lang="en-GB" altLang="en-US" smtClean="0"/>
              <a:pPr>
                <a:defRPr/>
              </a:pPr>
              <a:t>147</a:t>
            </a:fld>
            <a:endParaRPr lang="en-GB" altLang="en-US" smtClean="0"/>
          </a:p>
        </p:txBody>
      </p:sp>
      <p:sp>
        <p:nvSpPr>
          <p:cNvPr id="230403" name="Rectangle 2"/>
          <p:cNvSpPr>
            <a:spLocks noGrp="1" noRot="1" noChangeAspect="1" noChangeArrowheads="1" noTextEdit="1"/>
          </p:cNvSpPr>
          <p:nvPr>
            <p:ph type="sldImg"/>
          </p:nvPr>
        </p:nvSpPr>
        <p:spPr>
          <a:ln/>
        </p:spPr>
      </p:sp>
      <p:sp>
        <p:nvSpPr>
          <p:cNvPr id="230404" name="Rectangle 3"/>
          <p:cNvSpPr>
            <a:spLocks noGrp="1" noChangeArrowheads="1"/>
          </p:cNvSpPr>
          <p:nvPr>
            <p:ph type="body" idx="1"/>
          </p:nvPr>
        </p:nvSpPr>
        <p:spPr>
          <a:noFill/>
          <a:ln/>
        </p:spPr>
        <p:txBody>
          <a:bodyPr/>
          <a:lstStyle/>
          <a:p>
            <a:endParaRPr lang="en-US"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p:txBody>
          <a:bodyPr/>
          <a:lstStyle/>
          <a:p>
            <a:pPr>
              <a:defRPr/>
            </a:pPr>
            <a:fld id="{20B99E6A-38C6-4F78-A65C-FB28E76F07AE}" type="slidenum">
              <a:rPr lang="en-US" smtClean="0"/>
              <a:pPr>
                <a:defRPr/>
              </a:pPr>
              <a:t>153</a:t>
            </a:fld>
            <a:endParaRPr lang="en-US" smtClean="0"/>
          </a:p>
        </p:txBody>
      </p:sp>
      <p:sp>
        <p:nvSpPr>
          <p:cNvPr id="231427" name="Rectangle 2"/>
          <p:cNvSpPr>
            <a:spLocks noGrp="1" noRot="1" noChangeAspect="1" noChangeArrowheads="1" noTextEdit="1"/>
          </p:cNvSpPr>
          <p:nvPr>
            <p:ph type="sldImg"/>
          </p:nvPr>
        </p:nvSpPr>
        <p:spPr>
          <a:xfrm>
            <a:off x="1143000" y="685800"/>
            <a:ext cx="4573588" cy="3430588"/>
          </a:xfrm>
          <a:ln/>
        </p:spPr>
      </p:sp>
      <p:sp>
        <p:nvSpPr>
          <p:cNvPr id="231428" name="Rectangle 3"/>
          <p:cNvSpPr>
            <a:spLocks noGrp="1" noChangeArrowheads="1"/>
          </p:cNvSpPr>
          <p:nvPr>
            <p:ph type="body" idx="1"/>
          </p:nvPr>
        </p:nvSpPr>
        <p:spPr>
          <a:xfrm>
            <a:off x="666750" y="4814888"/>
            <a:ext cx="5591175" cy="4159250"/>
          </a:xfrm>
          <a:noFill/>
          <a:ln/>
        </p:spPr>
        <p:txBody>
          <a:bodyPr lIns="89922" tIns="44960" rIns="89922" bIns="44960"/>
          <a:lstStyle/>
          <a:p>
            <a:pPr marL="285750" lvl="1" indent="-171450">
              <a:spcBef>
                <a:spcPct val="0"/>
              </a:spcBef>
              <a:tabLst>
                <a:tab pos="228600" algn="l"/>
                <a:tab pos="571500" algn="l"/>
              </a:tabLst>
            </a:pPr>
            <a:endParaRPr lang="en-US" sz="1000" smtClean="0">
              <a:solidFill>
                <a:srgbClr val="000000"/>
              </a:solidFill>
            </a:endParaRPr>
          </a:p>
        </p:txBody>
      </p:sp>
      <p:sp>
        <p:nvSpPr>
          <p:cNvPr id="231429" name="Text Box 4"/>
          <p:cNvSpPr txBox="1">
            <a:spLocks noChangeArrowheads="1"/>
          </p:cNvSpPr>
          <p:nvPr/>
        </p:nvSpPr>
        <p:spPr bwMode="auto">
          <a:xfrm>
            <a:off x="827088" y="4229100"/>
            <a:ext cx="5211762" cy="398463"/>
          </a:xfrm>
          <a:prstGeom prst="rect">
            <a:avLst/>
          </a:prstGeom>
          <a:noFill/>
          <a:ln w="9525">
            <a:solidFill>
              <a:schemeClr val="tx1"/>
            </a:solidFill>
            <a:miter lim="800000"/>
            <a:headEnd/>
            <a:tailEnd/>
          </a:ln>
        </p:spPr>
        <p:txBody>
          <a:bodyPr lIns="89922" tIns="44960" rIns="89922" bIns="44960">
            <a:spAutoFit/>
          </a:bodyPr>
          <a:lstStyle/>
          <a:p>
            <a:pPr defTabSz="900113"/>
            <a:r>
              <a:rPr lang="en-US" sz="1000" b="1"/>
              <a:t>Diabetes mellitus is associated with a wide variety of microvascular and macrovascular complications.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p:txBody>
          <a:bodyPr/>
          <a:lstStyle/>
          <a:p>
            <a:pPr>
              <a:defRPr/>
            </a:pPr>
            <a:fld id="{21D0797F-76A1-4C25-A7A2-882168DACE0E}" type="slidenum">
              <a:rPr lang="en-GB" smtClean="0">
                <a:latin typeface="Times" pitchFamily="18" charset="0"/>
              </a:rPr>
              <a:pPr>
                <a:defRPr/>
              </a:pPr>
              <a:t>154</a:t>
            </a:fld>
            <a:endParaRPr lang="en-GB" smtClean="0">
              <a:latin typeface="Times" pitchFamily="18" charset="0"/>
            </a:endParaRPr>
          </a:p>
        </p:txBody>
      </p:sp>
      <p:sp>
        <p:nvSpPr>
          <p:cNvPr id="232451" name="Rectangle 2"/>
          <p:cNvSpPr>
            <a:spLocks noGrp="1" noRot="1" noChangeAspect="1" noChangeArrowheads="1" noTextEdit="1"/>
          </p:cNvSpPr>
          <p:nvPr>
            <p:ph type="sldImg"/>
          </p:nvPr>
        </p:nvSpPr>
        <p:spPr>
          <a:ln/>
        </p:spPr>
      </p:sp>
      <p:sp>
        <p:nvSpPr>
          <p:cNvPr id="232452" name="Rectangle 3"/>
          <p:cNvSpPr>
            <a:spLocks noGrp="1" noChangeArrowheads="1"/>
          </p:cNvSpPr>
          <p:nvPr>
            <p:ph type="body" idx="1"/>
          </p:nvPr>
        </p:nvSpPr>
        <p:spPr>
          <a:noFill/>
          <a:ln/>
        </p:spPr>
        <p:txBody>
          <a:bodyPr/>
          <a:lstStyle/>
          <a:p>
            <a:pPr eaLnBrk="1" hangingPunct="1"/>
            <a:endParaRPr lang="en-US" sz="1400" smtClean="0">
              <a:latin typeface="Verdana"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Slide Image Placeholder 1"/>
          <p:cNvSpPr>
            <a:spLocks noGrp="1" noRot="1" noChangeAspect="1" noTextEdit="1"/>
          </p:cNvSpPr>
          <p:nvPr>
            <p:ph type="sldImg"/>
          </p:nvPr>
        </p:nvSpPr>
        <p:spPr>
          <a:ln/>
        </p:spPr>
      </p:sp>
      <p:sp>
        <p:nvSpPr>
          <p:cNvPr id="233475" name="Notes Placeholder 2"/>
          <p:cNvSpPr>
            <a:spLocks noGrp="1"/>
          </p:cNvSpPr>
          <p:nvPr>
            <p:ph type="body" idx="1"/>
          </p:nvPr>
        </p:nvSpPr>
        <p:spPr>
          <a:noFill/>
          <a:ln/>
        </p:spPr>
        <p:txBody>
          <a:bodyPr/>
          <a:lstStyle/>
          <a:p>
            <a:pPr defTabSz="854075" eaLnBrk="1" hangingPunct="1">
              <a:spcBef>
                <a:spcPct val="0"/>
              </a:spcBef>
            </a:pPr>
            <a:endParaRPr lang="en-US" altLang="en-US" sz="1000" smtClean="0">
              <a:latin typeface="Arial" pitchFamily="34" charset="0"/>
            </a:endParaRPr>
          </a:p>
        </p:txBody>
      </p:sp>
      <p:sp>
        <p:nvSpPr>
          <p:cNvPr id="184324" name="Slide Number Placeholder 3"/>
          <p:cNvSpPr>
            <a:spLocks noGrp="1"/>
          </p:cNvSpPr>
          <p:nvPr>
            <p:ph type="sldNum" sz="quarter" idx="5"/>
          </p:nvPr>
        </p:nvSpPr>
        <p:spPr>
          <a:xfrm>
            <a:off x="3886200" y="8685213"/>
            <a:ext cx="2970213" cy="457200"/>
          </a:xfrm>
        </p:spPr>
        <p:txBody>
          <a:bodyPr lIns="85965" tIns="42983" rIns="85965" bIns="42983"/>
          <a:lstStyle/>
          <a:p>
            <a:pPr>
              <a:defRPr/>
            </a:pPr>
            <a:fld id="{0D06C4E7-0262-483C-9431-62BA4169BC9E}" type="slidenum">
              <a:rPr lang="en-US" altLang="en-US" smtClean="0">
                <a:latin typeface="Calibri" pitchFamily="34" charset="0"/>
              </a:rPr>
              <a:pPr>
                <a:defRPr/>
              </a:pPr>
              <a:t>155</a:t>
            </a:fld>
            <a:endParaRPr lang="en-US" altLang="en-US" smtClean="0">
              <a:latin typeface="Calibri"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p:txBody>
          <a:bodyPr/>
          <a:lstStyle/>
          <a:p>
            <a:pPr>
              <a:defRPr/>
            </a:pPr>
            <a:fld id="{8FA18912-A09E-41A0-9A64-D71A55C9BA6D}" type="slidenum">
              <a:rPr lang="en-GB" smtClean="0">
                <a:latin typeface="Times" pitchFamily="18" charset="0"/>
              </a:rPr>
              <a:pPr>
                <a:defRPr/>
              </a:pPr>
              <a:t>156</a:t>
            </a:fld>
            <a:endParaRPr lang="en-GB" smtClean="0">
              <a:latin typeface="Times" pitchFamily="18" charset="0"/>
            </a:endParaRPr>
          </a:p>
        </p:txBody>
      </p:sp>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noFill/>
          <a:ln/>
        </p:spPr>
        <p:txBody>
          <a:bodyPr/>
          <a:lstStyle/>
          <a:p>
            <a:pPr eaLnBrk="1" hangingPunct="1"/>
            <a:endParaRPr lang="en-US" i="1" smtClean="0">
              <a:latin typeface="Times" pitchFamily="18" charset="0"/>
            </a:endParaRPr>
          </a:p>
          <a:p>
            <a:pPr eaLnBrk="1" hangingPunct="1"/>
            <a:endParaRPr lang="en-US" i="1" smtClean="0">
              <a:latin typeface="Times"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Rot="1" noChangeAspect="1" noChangeArrowheads="1" noTextEdit="1"/>
          </p:cNvSpPr>
          <p:nvPr>
            <p:ph type="sldImg"/>
          </p:nvPr>
        </p:nvSpPr>
        <p:spPr>
          <a:ln/>
        </p:spPr>
      </p:sp>
      <p:sp>
        <p:nvSpPr>
          <p:cNvPr id="235523" name="Rectangle 3"/>
          <p:cNvSpPr>
            <a:spLocks noGrp="1" noChangeArrowheads="1"/>
          </p:cNvSpPr>
          <p:nvPr>
            <p:ph type="body" idx="1"/>
          </p:nvPr>
        </p:nvSpPr>
        <p:spPr>
          <a:noFill/>
          <a:ln/>
        </p:spPr>
        <p:txBody>
          <a:bodyPr/>
          <a:lstStyle/>
          <a:p>
            <a:pPr eaLnBrk="1" hangingPunct="1">
              <a:spcBef>
                <a:spcPct val="0"/>
              </a:spcBef>
            </a:pPr>
            <a:endParaRPr lang="sr-Latn-CS"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p:txBody>
          <a:bodyPr/>
          <a:lstStyle/>
          <a:p>
            <a:pPr>
              <a:defRPr/>
            </a:pPr>
            <a:fld id="{A1772165-A091-4303-9200-D04290AAFE89}" type="slidenum">
              <a:rPr lang="en-GB" smtClean="0">
                <a:latin typeface="Times" pitchFamily="18" charset="0"/>
              </a:rPr>
              <a:pPr>
                <a:defRPr/>
              </a:pPr>
              <a:t>158</a:t>
            </a:fld>
            <a:endParaRPr lang="en-GB" smtClean="0">
              <a:latin typeface="Times" pitchFamily="18" charset="0"/>
            </a:endParaRPr>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pPr eaLnBrk="1" hangingPunct="1"/>
            <a:endParaRPr lang="en-US" sz="1400" i="1" smtClean="0">
              <a:latin typeface="Verdana"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8305" tIns="49153" rIns="98305" bIns="49153" anchor="b"/>
          <a:lstStyle/>
          <a:p>
            <a:pPr algn="r" defTabSz="982663"/>
            <a:fld id="{0142C8B9-643B-46B6-A3E8-F5BE7C7125ED}" type="slidenum">
              <a:rPr lang="fr-FR" sz="1300"/>
              <a:pPr algn="r" defTabSz="982663"/>
              <a:t>159</a:t>
            </a:fld>
            <a:endParaRPr lang="fr-FR" sz="1300"/>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p:txBody>
          <a:bodyPr/>
          <a:lstStyle/>
          <a:p>
            <a:pPr>
              <a:defRPr/>
            </a:pPr>
            <a:fld id="{39F13468-9145-4BBD-842D-0B68BFDA6576}" type="slidenum">
              <a:rPr lang="en-US" smtClean="0"/>
              <a:pPr>
                <a:defRPr/>
              </a:pPr>
              <a:t>48</a:t>
            </a:fld>
            <a:endParaRPr lang="en-US" smtClean="0"/>
          </a:p>
        </p:txBody>
      </p:sp>
      <p:sp>
        <p:nvSpPr>
          <p:cNvPr id="210947" name="Rectangle 2"/>
          <p:cNvSpPr>
            <a:spLocks noGrp="1" noRot="1" noChangeAspect="1" noChangeArrowheads="1" noTextEdit="1"/>
          </p:cNvSpPr>
          <p:nvPr>
            <p:ph type="sldImg"/>
          </p:nvPr>
        </p:nvSpPr>
        <p:spPr>
          <a:ln/>
        </p:spPr>
      </p:sp>
      <p:sp>
        <p:nvSpPr>
          <p:cNvPr id="210948" name="Rectangle 3"/>
          <p:cNvSpPr>
            <a:spLocks noGrp="1" noChangeArrowheads="1"/>
          </p:cNvSpPr>
          <p:nvPr>
            <p:ph type="body" idx="1"/>
          </p:nvPr>
        </p:nvSpPr>
        <p:spPr>
          <a:noFill/>
          <a:ln/>
        </p:spPr>
        <p:txBody>
          <a:bodyPr/>
          <a:lstStyle/>
          <a:p>
            <a:pPr eaLnBrk="1" hangingPunct="1">
              <a:spcBef>
                <a:spcPct val="0"/>
              </a:spcBef>
            </a:pPr>
            <a:endParaRPr lang="sr-Latn-C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txBox="1">
            <a:spLocks noGrp="1" noChangeArrowheads="1"/>
          </p:cNvSpPr>
          <p:nvPr/>
        </p:nvSpPr>
        <p:spPr bwMode="auto">
          <a:xfrm>
            <a:off x="3884613" y="8683625"/>
            <a:ext cx="2971800" cy="458788"/>
          </a:xfrm>
          <a:prstGeom prst="rect">
            <a:avLst/>
          </a:prstGeom>
          <a:noFill/>
          <a:ln w="9525">
            <a:noFill/>
            <a:miter lim="800000"/>
            <a:headEnd/>
            <a:tailEnd/>
          </a:ln>
        </p:spPr>
        <p:txBody>
          <a:bodyPr lIns="93113" tIns="46557" rIns="93113" bIns="46557" anchor="b"/>
          <a:lstStyle/>
          <a:p>
            <a:pPr algn="r" defTabSz="931863"/>
            <a:fld id="{F7B97A7B-5C09-4393-AA7B-12EAAD27D57E}" type="slidenum">
              <a:rPr lang="en-US" altLang="en-US" sz="1200"/>
              <a:pPr algn="r" defTabSz="931863"/>
              <a:t>160</a:t>
            </a:fld>
            <a:endParaRPr lang="en-US" altLang="en-US" sz="1200"/>
          </a:p>
        </p:txBody>
      </p:sp>
      <p:sp>
        <p:nvSpPr>
          <p:cNvPr id="238595"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anchor="ctr"/>
          <a:lstStyle/>
          <a:p>
            <a:endParaRPr lang="en-US" altLang="en-US"/>
          </a:p>
        </p:txBody>
      </p:sp>
      <p:sp>
        <p:nvSpPr>
          <p:cNvPr id="238596" name="Rectangle 3"/>
          <p:cNvSpPr>
            <a:spLocks noChangeArrowheads="1"/>
          </p:cNvSpPr>
          <p:nvPr/>
        </p:nvSpPr>
        <p:spPr bwMode="auto">
          <a:xfrm>
            <a:off x="0" y="8683625"/>
            <a:ext cx="2971800" cy="460375"/>
          </a:xfrm>
          <a:prstGeom prst="rect">
            <a:avLst/>
          </a:prstGeom>
          <a:noFill/>
          <a:ln w="12700">
            <a:noFill/>
            <a:miter lim="800000"/>
            <a:headEnd/>
            <a:tailEnd/>
          </a:ln>
        </p:spPr>
        <p:txBody>
          <a:bodyPr wrap="none" anchor="ctr"/>
          <a:lstStyle/>
          <a:p>
            <a:endParaRPr lang="en-US" altLang="en-US"/>
          </a:p>
        </p:txBody>
      </p:sp>
      <p:sp>
        <p:nvSpPr>
          <p:cNvPr id="238597" name="Rectangle 4"/>
          <p:cNvSpPr>
            <a:spLocks noChangeArrowheads="1"/>
          </p:cNvSpPr>
          <p:nvPr/>
        </p:nvSpPr>
        <p:spPr bwMode="auto">
          <a:xfrm>
            <a:off x="0" y="0"/>
            <a:ext cx="2971800" cy="457200"/>
          </a:xfrm>
          <a:prstGeom prst="rect">
            <a:avLst/>
          </a:prstGeom>
          <a:noFill/>
          <a:ln w="12700">
            <a:noFill/>
            <a:miter lim="800000"/>
            <a:headEnd/>
            <a:tailEnd/>
          </a:ln>
        </p:spPr>
        <p:txBody>
          <a:bodyPr wrap="none" anchor="ctr"/>
          <a:lstStyle/>
          <a:p>
            <a:endParaRPr lang="en-US" altLang="en-US"/>
          </a:p>
        </p:txBody>
      </p:sp>
      <p:sp>
        <p:nvSpPr>
          <p:cNvPr id="238598" name="Rectangle 5"/>
          <p:cNvSpPr>
            <a:spLocks noGrp="1" noRot="1" noChangeAspect="1" noChangeArrowheads="1" noTextEdit="1"/>
          </p:cNvSpPr>
          <p:nvPr>
            <p:ph type="sldImg"/>
          </p:nvPr>
        </p:nvSpPr>
        <p:spPr>
          <a:xfrm>
            <a:off x="1146175" y="685800"/>
            <a:ext cx="4567238" cy="3427413"/>
          </a:xfrm>
          <a:ln/>
        </p:spPr>
      </p:sp>
      <p:sp>
        <p:nvSpPr>
          <p:cNvPr id="238599" name="Rectangle 6"/>
          <p:cNvSpPr>
            <a:spLocks noGrp="1" noChangeArrowheads="1"/>
          </p:cNvSpPr>
          <p:nvPr>
            <p:ph type="body" idx="1"/>
          </p:nvPr>
        </p:nvSpPr>
        <p:spPr>
          <a:xfrm>
            <a:off x="915988" y="4344988"/>
            <a:ext cx="5026025" cy="4397375"/>
          </a:xfrm>
          <a:noFill/>
          <a:ln/>
        </p:spPr>
        <p:txBody>
          <a:bodyPr/>
          <a:lstStyle/>
          <a:p>
            <a:pPr eaLnBrk="1" hangingPunct="1"/>
            <a:endParaRPr lang="en-US"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Slide Image Placeholder 1"/>
          <p:cNvSpPr>
            <a:spLocks noGrp="1" noRot="1" noChangeAspect="1" noTextEdit="1"/>
          </p:cNvSpPr>
          <p:nvPr>
            <p:ph type="sldImg"/>
          </p:nvPr>
        </p:nvSpPr>
        <p:spPr>
          <a:ln/>
        </p:spPr>
      </p:sp>
      <p:sp>
        <p:nvSpPr>
          <p:cNvPr id="239619" name="Notes Placeholder 2"/>
          <p:cNvSpPr>
            <a:spLocks noGrp="1"/>
          </p:cNvSpPr>
          <p:nvPr>
            <p:ph type="body" idx="1"/>
          </p:nvPr>
        </p:nvSpPr>
        <p:spPr>
          <a:noFill/>
          <a:ln/>
        </p:spPr>
        <p:txBody>
          <a:bodyPr/>
          <a:lstStyle/>
          <a:p>
            <a:pPr eaLnBrk="1" hangingPunct="1">
              <a:spcBef>
                <a:spcPct val="0"/>
              </a:spcBef>
            </a:pPr>
            <a:endParaRPr lang="en-US" sz="800" smtClean="0"/>
          </a:p>
        </p:txBody>
      </p:sp>
      <p:sp>
        <p:nvSpPr>
          <p:cNvPr id="239620" name="Slide Number Placeholder 3"/>
          <p:cNvSpPr txBox="1">
            <a:spLocks noGrp="1"/>
          </p:cNvSpPr>
          <p:nvPr/>
        </p:nvSpPr>
        <p:spPr bwMode="auto">
          <a:xfrm>
            <a:off x="3886200" y="8685213"/>
            <a:ext cx="2970213" cy="457200"/>
          </a:xfrm>
          <a:prstGeom prst="rect">
            <a:avLst/>
          </a:prstGeom>
          <a:noFill/>
          <a:ln w="9525">
            <a:noFill/>
            <a:miter lim="800000"/>
            <a:headEnd/>
            <a:tailEnd/>
          </a:ln>
        </p:spPr>
        <p:txBody>
          <a:bodyPr lIns="86593" tIns="43297" rIns="86593" bIns="43297" anchor="b"/>
          <a:lstStyle/>
          <a:p>
            <a:pPr algn="r"/>
            <a:fld id="{1545D9CB-5594-45C6-A68D-760FDC3E08FE}" type="slidenum">
              <a:rPr lang="en-US" altLang="en-US" sz="1200">
                <a:solidFill>
                  <a:srgbClr val="000000"/>
                </a:solidFill>
                <a:latin typeface="Calibri" pitchFamily="34" charset="0"/>
              </a:rPr>
              <a:pPr algn="r"/>
              <a:t>161</a:t>
            </a:fld>
            <a:endParaRPr lang="en-US" altLang="en-US" sz="1200">
              <a:solidFill>
                <a:srgbClr val="000000"/>
              </a:solidFill>
              <a:latin typeface="Calibri"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p:txBody>
          <a:bodyPr/>
          <a:lstStyle/>
          <a:p>
            <a:pPr defTabSz="904875">
              <a:defRPr/>
            </a:pPr>
            <a:fld id="{9208584E-4DD9-4038-831D-D921C0905CAF}" type="slidenum">
              <a:rPr lang="en-GB" smtClean="0"/>
              <a:pPr defTabSz="904875">
                <a:defRPr/>
              </a:pPr>
              <a:t>162</a:t>
            </a:fld>
            <a:endParaRPr lang="en-GB" smtClean="0"/>
          </a:p>
        </p:txBody>
      </p:sp>
      <p:sp>
        <p:nvSpPr>
          <p:cNvPr id="240643" name="Rectangle 2"/>
          <p:cNvSpPr>
            <a:spLocks noGrp="1" noRot="1" noChangeAspect="1" noChangeArrowheads="1" noTextEdit="1"/>
          </p:cNvSpPr>
          <p:nvPr>
            <p:ph type="sldImg"/>
          </p:nvPr>
        </p:nvSpPr>
        <p:spPr>
          <a:xfrm>
            <a:off x="1143000" y="685800"/>
            <a:ext cx="4573588" cy="3429000"/>
          </a:xfrm>
          <a:ln/>
        </p:spPr>
      </p:sp>
      <p:sp>
        <p:nvSpPr>
          <p:cNvPr id="240644" name="Rectangle 3"/>
          <p:cNvSpPr>
            <a:spLocks noGrp="1" noChangeArrowheads="1"/>
          </p:cNvSpPr>
          <p:nvPr>
            <p:ph type="body" idx="1"/>
          </p:nvPr>
        </p:nvSpPr>
        <p:spPr>
          <a:noFill/>
          <a:ln/>
        </p:spPr>
        <p:txBody>
          <a:bodyPr/>
          <a:lstStyle/>
          <a:p>
            <a:pPr eaLnBrk="1" hangingPunct="1"/>
            <a:endParaRPr lang="en-GB" sz="100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Rot="1" noChangeAspect="1" noTextEdit="1"/>
          </p:cNvSpPr>
          <p:nvPr>
            <p:ph type="sldImg"/>
          </p:nvPr>
        </p:nvSpPr>
        <p:spPr>
          <a:xfrm>
            <a:off x="1147763" y="685800"/>
            <a:ext cx="4572000" cy="3429000"/>
          </a:xfrm>
          <a:ln/>
        </p:spPr>
      </p:sp>
      <p:sp>
        <p:nvSpPr>
          <p:cNvPr id="241667" name="Rectangle 3"/>
          <p:cNvSpPr>
            <a:spLocks noGrp="1"/>
          </p:cNvSpPr>
          <p:nvPr>
            <p:ph type="body" idx="1"/>
          </p:nvPr>
        </p:nvSpPr>
        <p:spPr>
          <a:xfrm>
            <a:off x="395288" y="4343400"/>
            <a:ext cx="6067425" cy="4114800"/>
          </a:xfrm>
          <a:noFill/>
          <a:ln/>
        </p:spPr>
        <p:txBody>
          <a:bodyPr/>
          <a:lstStyle/>
          <a:p>
            <a:pPr marL="223838" indent="-223838" eaLnBrk="1" hangingPunct="1">
              <a:lnSpc>
                <a:spcPct val="80000"/>
              </a:lnSpc>
              <a:spcBef>
                <a:spcPct val="0"/>
              </a:spcBef>
              <a:buFontTx/>
              <a:buChar char="•"/>
            </a:pPr>
            <a:endParaRPr lang="en-GB" sz="80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p:txBody>
          <a:bodyPr/>
          <a:lstStyle/>
          <a:p>
            <a:pPr>
              <a:defRPr/>
            </a:pPr>
            <a:fld id="{63AA1608-48AD-462C-AB73-C022E980D8FF}" type="slidenum">
              <a:rPr lang="en-GB" altLang="en-US" smtClean="0"/>
              <a:pPr>
                <a:defRPr/>
              </a:pPr>
              <a:t>164</a:t>
            </a:fld>
            <a:endParaRPr lang="en-GB" altLang="en-US" smtClean="0"/>
          </a:p>
        </p:txBody>
      </p:sp>
      <p:sp>
        <p:nvSpPr>
          <p:cNvPr id="242691" name="Rectangle 2"/>
          <p:cNvSpPr>
            <a:spLocks noGrp="1" noRot="1" noChangeAspect="1" noChangeArrowheads="1" noTextEdit="1"/>
          </p:cNvSpPr>
          <p:nvPr>
            <p:ph type="sldImg"/>
          </p:nvPr>
        </p:nvSpPr>
        <p:spPr>
          <a:xfrm>
            <a:off x="1143000" y="714375"/>
            <a:ext cx="4575175" cy="3430588"/>
          </a:xfrm>
          <a:ln/>
        </p:spPr>
      </p:sp>
      <p:sp>
        <p:nvSpPr>
          <p:cNvPr id="242692" name="Rectangle 3"/>
          <p:cNvSpPr>
            <a:spLocks noGrp="1" noChangeArrowheads="1"/>
          </p:cNvSpPr>
          <p:nvPr>
            <p:ph type="body" idx="1"/>
          </p:nvPr>
        </p:nvSpPr>
        <p:spPr>
          <a:xfrm>
            <a:off x="987425" y="4360863"/>
            <a:ext cx="4883150" cy="4073525"/>
          </a:xfrm>
          <a:noFill/>
          <a:ln/>
        </p:spPr>
        <p:txBody>
          <a:bodyPr/>
          <a:lstStyle/>
          <a:p>
            <a:pPr marL="93663" indent="-93663" eaLnBrk="1" hangingPunct="1">
              <a:spcBef>
                <a:spcPct val="0"/>
              </a:spcBef>
            </a:pPr>
            <a:endParaRPr lang="en-US"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p:txBody>
          <a:bodyPr/>
          <a:lstStyle/>
          <a:p>
            <a:pPr>
              <a:defRPr/>
            </a:pPr>
            <a:fld id="{BAD62188-0F26-4904-80AD-56985B06B5E9}" type="slidenum">
              <a:rPr lang="en-GB" altLang="en-US" smtClean="0">
                <a:latin typeface="Times" pitchFamily="18" charset="0"/>
              </a:rPr>
              <a:pPr>
                <a:defRPr/>
              </a:pPr>
              <a:t>165</a:t>
            </a:fld>
            <a:endParaRPr lang="en-GB" altLang="en-US" smtClean="0">
              <a:latin typeface="Times" pitchFamily="18" charset="0"/>
            </a:endParaRPr>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p:spPr>
        <p:txBody>
          <a:bodyPr/>
          <a:lstStyle/>
          <a:p>
            <a:pPr eaLnBrk="1" hangingPunct="1"/>
            <a:endParaRPr lang="fr-FR" altLang="en-US" smtClean="0">
              <a:latin typeface="Times" pitchFamily="18"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p:txBody>
          <a:bodyPr/>
          <a:lstStyle/>
          <a:p>
            <a:pPr>
              <a:defRPr/>
            </a:pPr>
            <a:fld id="{0DC7995D-BB40-4299-98B5-501C98C3AE5D}" type="slidenum">
              <a:rPr lang="en-GB" altLang="en-US" smtClean="0">
                <a:latin typeface="Times" pitchFamily="18" charset="0"/>
              </a:rPr>
              <a:pPr>
                <a:defRPr/>
              </a:pPr>
              <a:t>166</a:t>
            </a:fld>
            <a:endParaRPr lang="en-GB" altLang="en-US" smtClean="0">
              <a:latin typeface="Times" pitchFamily="18" charset="0"/>
            </a:endParaRPr>
          </a:p>
        </p:txBody>
      </p:sp>
      <p:sp>
        <p:nvSpPr>
          <p:cNvPr id="244739" name="Rectangle 2"/>
          <p:cNvSpPr>
            <a:spLocks noGrp="1" noRot="1" noChangeAspect="1" noChangeArrowheads="1" noTextEdit="1"/>
          </p:cNvSpPr>
          <p:nvPr>
            <p:ph type="sldImg"/>
          </p:nvPr>
        </p:nvSpPr>
        <p:spPr>
          <a:xfrm>
            <a:off x="1125538" y="684213"/>
            <a:ext cx="4573587" cy="3429000"/>
          </a:xfrm>
          <a:ln/>
        </p:spPr>
      </p:sp>
      <p:sp>
        <p:nvSpPr>
          <p:cNvPr id="244740" name="Rectangle 3"/>
          <p:cNvSpPr>
            <a:spLocks noGrp="1" noChangeArrowheads="1"/>
          </p:cNvSpPr>
          <p:nvPr>
            <p:ph type="body" idx="1"/>
          </p:nvPr>
        </p:nvSpPr>
        <p:spPr>
          <a:noFill/>
          <a:ln/>
        </p:spPr>
        <p:txBody>
          <a:bodyPr/>
          <a:lstStyle/>
          <a:p>
            <a:pPr eaLnBrk="1" hangingPunct="1">
              <a:buSzPct val="300000"/>
            </a:pPr>
            <a:endParaRPr lang="en-US" altLang="en-US" sz="1400" smtClean="0">
              <a:solidFill>
                <a:srgbClr val="FF0000"/>
              </a:solidFill>
              <a:latin typeface="Verdana" pitchFamily="34" charset="0"/>
            </a:endParaRPr>
          </a:p>
          <a:p>
            <a:pPr eaLnBrk="1" hangingPunct="1"/>
            <a:endParaRPr lang="en-GB" altLang="en-US" sz="1400" smtClean="0">
              <a:latin typeface="Verdana"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p:txBody>
          <a:bodyPr/>
          <a:lstStyle/>
          <a:p>
            <a:pPr>
              <a:defRPr/>
            </a:pPr>
            <a:fld id="{F10FE78D-9C7A-4118-8251-F8915AF5F7E5}" type="slidenum">
              <a:rPr lang="en-GB" altLang="en-US" smtClean="0">
                <a:latin typeface="Times" pitchFamily="18" charset="0"/>
              </a:rPr>
              <a:pPr>
                <a:defRPr/>
              </a:pPr>
              <a:t>167</a:t>
            </a:fld>
            <a:endParaRPr lang="en-GB" altLang="en-US" smtClean="0">
              <a:latin typeface="Times" pitchFamily="18" charset="0"/>
            </a:endParaRPr>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a:ln/>
        </p:spPr>
        <p:txBody>
          <a:bodyPr/>
          <a:lstStyle/>
          <a:p>
            <a:pPr eaLnBrk="1" hangingPunct="1"/>
            <a:endParaRPr lang="fr-FR" altLang="en-US" smtClean="0">
              <a:latin typeface="Times" pitchFamily="18"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1031"/>
          <p:cNvSpPr>
            <a:spLocks noGrp="1" noChangeArrowheads="1"/>
          </p:cNvSpPr>
          <p:nvPr>
            <p:ph type="sldNum" sz="quarter" idx="5"/>
          </p:nvPr>
        </p:nvSpPr>
        <p:spPr/>
        <p:txBody>
          <a:bodyPr/>
          <a:lstStyle/>
          <a:p>
            <a:pPr>
              <a:defRPr/>
            </a:pPr>
            <a:fld id="{CCC55A33-C881-4D94-BB48-469A52404F87}" type="slidenum">
              <a:rPr lang="en-US" altLang="en-US" smtClean="0">
                <a:latin typeface="Arial" pitchFamily="34" charset="0"/>
              </a:rPr>
              <a:pPr>
                <a:defRPr/>
              </a:pPr>
              <a:t>169</a:t>
            </a:fld>
            <a:endParaRPr lang="en-US" altLang="en-US" smtClean="0">
              <a:latin typeface="Arial" pitchFamily="34" charset="0"/>
            </a:endParaRPr>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p:spPr>
        <p:txBody>
          <a:bodyPr/>
          <a:lstStyle/>
          <a:p>
            <a:pPr eaLnBrk="1" hangingPunct="1"/>
            <a:endParaRPr lang="en-US" altLang="en-US" smtClean="0">
              <a:latin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Slide Image Placeholder 1"/>
          <p:cNvSpPr>
            <a:spLocks noGrp="1" noRot="1" noChangeAspect="1" noTextEdit="1"/>
          </p:cNvSpPr>
          <p:nvPr>
            <p:ph type="sldImg"/>
          </p:nvPr>
        </p:nvSpPr>
        <p:spPr>
          <a:ln/>
        </p:spPr>
      </p:sp>
      <p:sp>
        <p:nvSpPr>
          <p:cNvPr id="247811" name="Notes Placeholder 2"/>
          <p:cNvSpPr>
            <a:spLocks noGrp="1"/>
          </p:cNvSpPr>
          <p:nvPr>
            <p:ph type="body" idx="1"/>
          </p:nvPr>
        </p:nvSpPr>
        <p:spPr>
          <a:noFill/>
          <a:ln/>
        </p:spPr>
        <p:txBody>
          <a:bodyPr/>
          <a:lstStyle/>
          <a:p>
            <a:endParaRPr lang="en-GB" smtClean="0"/>
          </a:p>
        </p:txBody>
      </p:sp>
      <p:sp>
        <p:nvSpPr>
          <p:cNvPr id="4" name="Slide Number Placeholder 3"/>
          <p:cNvSpPr>
            <a:spLocks noGrp="1"/>
          </p:cNvSpPr>
          <p:nvPr>
            <p:ph type="sldNum" sz="quarter" idx="5"/>
          </p:nvPr>
        </p:nvSpPr>
        <p:spPr/>
        <p:txBody>
          <a:bodyPr/>
          <a:lstStyle/>
          <a:p>
            <a:pPr>
              <a:defRPr/>
            </a:pPr>
            <a:fld id="{523F9618-5ACD-4493-8311-BD442D43814F}" type="slidenum">
              <a:rPr lang="en-GB" smtClean="0"/>
              <a:pPr>
                <a:defRPr/>
              </a:pPr>
              <a:t>173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p:txBody>
          <a:bodyPr/>
          <a:lstStyle/>
          <a:p>
            <a:pPr>
              <a:defRPr/>
            </a:pPr>
            <a:fld id="{2539874B-EA17-4367-B2C5-5D742399EA7C}" type="slidenum">
              <a:rPr lang="en-US" smtClean="0"/>
              <a:pPr>
                <a:defRPr/>
              </a:pPr>
              <a:t>49</a:t>
            </a:fld>
            <a:endParaRPr lang="en-US" smtClean="0"/>
          </a:p>
        </p:txBody>
      </p:sp>
      <p:sp>
        <p:nvSpPr>
          <p:cNvPr id="211971" name="Rectangle 2"/>
          <p:cNvSpPr>
            <a:spLocks noGrp="1" noRot="1" noChangeAspect="1" noChangeArrowheads="1" noTextEdit="1"/>
          </p:cNvSpPr>
          <p:nvPr>
            <p:ph type="sldImg"/>
          </p:nvPr>
        </p:nvSpPr>
        <p:spPr>
          <a:ln/>
        </p:spPr>
      </p:sp>
      <p:sp>
        <p:nvSpPr>
          <p:cNvPr id="211972" name="Rectangle 3"/>
          <p:cNvSpPr>
            <a:spLocks noGrp="1" noChangeArrowheads="1"/>
          </p:cNvSpPr>
          <p:nvPr>
            <p:ph type="body" idx="1"/>
          </p:nvPr>
        </p:nvSpPr>
        <p:spPr>
          <a:noFill/>
          <a:ln/>
        </p:spPr>
        <p:txBody>
          <a:bodyPr/>
          <a:lstStyle/>
          <a:p>
            <a:pPr eaLnBrk="1" hangingPunct="1">
              <a:spcBef>
                <a:spcPct val="0"/>
              </a:spcBef>
            </a:pPr>
            <a:endParaRPr lang="sr-Latn-C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p:txBody>
          <a:bodyPr/>
          <a:lstStyle/>
          <a:p>
            <a:pPr>
              <a:defRPr/>
            </a:pPr>
            <a:fld id="{EA0660D3-6B01-47CE-A1BE-7208BF673A2D}" type="slidenum">
              <a:rPr lang="en-GB" smtClean="0">
                <a:latin typeface="Times" pitchFamily="18" charset="0"/>
              </a:rPr>
              <a:pPr>
                <a:defRPr/>
              </a:pPr>
              <a:t>50</a:t>
            </a:fld>
            <a:endParaRPr lang="en-GB" smtClean="0">
              <a:latin typeface="Times" pitchFamily="18" charset="0"/>
            </a:endParaRPr>
          </a:p>
        </p:txBody>
      </p:sp>
      <p:sp>
        <p:nvSpPr>
          <p:cNvPr id="212995" name="Rectangle 2"/>
          <p:cNvSpPr>
            <a:spLocks noGrp="1" noRot="1" noChangeAspect="1" noChangeArrowheads="1" noTextEdit="1"/>
          </p:cNvSpPr>
          <p:nvPr>
            <p:ph type="sldImg"/>
          </p:nvPr>
        </p:nvSpPr>
        <p:spPr>
          <a:ln/>
        </p:spPr>
      </p:sp>
      <p:sp>
        <p:nvSpPr>
          <p:cNvPr id="212996" name="Rectangle 3"/>
          <p:cNvSpPr>
            <a:spLocks noGrp="1" noChangeArrowheads="1"/>
          </p:cNvSpPr>
          <p:nvPr>
            <p:ph type="body" idx="1"/>
          </p:nvPr>
        </p:nvSpPr>
        <p:spPr>
          <a:noFill/>
          <a:ln/>
        </p:spPr>
        <p:txBody>
          <a:bodyPr/>
          <a:lstStyle/>
          <a:p>
            <a:pPr eaLnBrk="1" hangingPunct="1"/>
            <a:endParaRPr lang="en-US" i="1" smtClean="0">
              <a:latin typeface="Times"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p:txBody>
          <a:bodyPr/>
          <a:lstStyle/>
          <a:p>
            <a:pPr>
              <a:defRPr/>
            </a:pPr>
            <a:fld id="{117E507B-018C-41A2-BC46-7510B2FCE2F5}" type="slidenum">
              <a:rPr lang="en-US" altLang="en-US" smtClean="0"/>
              <a:pPr>
                <a:defRPr/>
              </a:pPr>
              <a:t>51</a:t>
            </a:fld>
            <a:endParaRPr lang="en-US" altLang="en-US" smtClean="0"/>
          </a:p>
        </p:txBody>
      </p:sp>
      <p:sp>
        <p:nvSpPr>
          <p:cNvPr id="214019" name="Rectangle 2"/>
          <p:cNvSpPr>
            <a:spLocks noGrp="1" noRot="1" noChangeAspect="1" noChangeArrowheads="1" noTextEdit="1"/>
          </p:cNvSpPr>
          <p:nvPr>
            <p:ph type="sldImg"/>
          </p:nvPr>
        </p:nvSpPr>
        <p:spPr>
          <a:ln/>
        </p:spPr>
      </p:sp>
      <p:sp>
        <p:nvSpPr>
          <p:cNvPr id="214020" name="Rectangle 3"/>
          <p:cNvSpPr>
            <a:spLocks noGrp="1" noChangeArrowheads="1"/>
          </p:cNvSpPr>
          <p:nvPr>
            <p:ph type="body" idx="1"/>
          </p:nvPr>
        </p:nvSpPr>
        <p:spPr>
          <a:noFill/>
          <a:ln/>
        </p:spPr>
        <p:txBody>
          <a:bodyPr/>
          <a:lstStyle/>
          <a:p>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p:txBody>
          <a:bodyPr/>
          <a:lstStyle/>
          <a:p>
            <a:pPr>
              <a:defRPr/>
            </a:pPr>
            <a:fld id="{D648D16F-9894-49A7-88E9-8ABF662BE068}" type="slidenum">
              <a:rPr lang="en-US" altLang="en-US" smtClean="0"/>
              <a:pPr>
                <a:defRPr/>
              </a:pPr>
              <a:t>52</a:t>
            </a:fld>
            <a:endParaRPr lang="en-US" altLang="en-US" smtClean="0"/>
          </a:p>
        </p:txBody>
      </p:sp>
      <p:sp>
        <p:nvSpPr>
          <p:cNvPr id="215043" name="Rectangle 2"/>
          <p:cNvSpPr>
            <a:spLocks noGrp="1" noRot="1" noChangeAspect="1" noChangeArrowheads="1" noTextEdit="1"/>
          </p:cNvSpPr>
          <p:nvPr>
            <p:ph type="sldImg"/>
          </p:nvPr>
        </p:nvSpPr>
        <p:spPr>
          <a:xfrm>
            <a:off x="1139825" y="701675"/>
            <a:ext cx="4575175" cy="3430588"/>
          </a:xfrm>
          <a:solidFill>
            <a:srgbClr val="FFFFFF"/>
          </a:solidFill>
          <a:ln/>
        </p:spPr>
      </p:sp>
      <p:sp>
        <p:nvSpPr>
          <p:cNvPr id="215044" name="Rectangle 3"/>
          <p:cNvSpPr>
            <a:spLocks noGrp="1" noChangeArrowheads="1"/>
          </p:cNvSpPr>
          <p:nvPr>
            <p:ph type="body" idx="1"/>
          </p:nvPr>
        </p:nvSpPr>
        <p:spPr>
          <a:xfrm>
            <a:off x="987425" y="4360863"/>
            <a:ext cx="4883150" cy="4073525"/>
          </a:xfrm>
          <a:solidFill>
            <a:srgbClr val="FFFFFF"/>
          </a:solidFill>
          <a:ln>
            <a:solidFill>
              <a:srgbClr val="000000"/>
            </a:solidFill>
          </a:ln>
        </p:spPr>
        <p:txBody>
          <a:bodyPr/>
          <a:lstStyle/>
          <a:p>
            <a:endParaRPr lang="en-GB"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p:txBody>
          <a:bodyPr/>
          <a:lstStyle/>
          <a:p>
            <a:pPr>
              <a:defRPr/>
            </a:pPr>
            <a:fld id="{7CCA7854-9914-44A4-8361-6D83A9A9BC49}" type="slidenum">
              <a:rPr lang="en-US" smtClean="0"/>
              <a:pPr>
                <a:defRPr/>
              </a:pPr>
              <a:t>55</a:t>
            </a:fld>
            <a:endParaRPr lang="en-US" smtClean="0"/>
          </a:p>
        </p:txBody>
      </p:sp>
      <p:sp>
        <p:nvSpPr>
          <p:cNvPr id="216067" name="Rectangle 2"/>
          <p:cNvSpPr>
            <a:spLocks noGrp="1" noRot="1" noChangeAspect="1" noChangeArrowheads="1" noTextEdit="1"/>
          </p:cNvSpPr>
          <p:nvPr>
            <p:ph type="sldImg"/>
          </p:nvPr>
        </p:nvSpPr>
        <p:spPr>
          <a:ln/>
        </p:spPr>
      </p:sp>
      <p:sp>
        <p:nvSpPr>
          <p:cNvPr id="216068" name="Rectangle 3"/>
          <p:cNvSpPr>
            <a:spLocks noGrp="1" noChangeArrowheads="1"/>
          </p:cNvSpPr>
          <p:nvPr>
            <p:ph type="body" idx="1"/>
          </p:nvPr>
        </p:nvSpPr>
        <p:spPr>
          <a:xfrm>
            <a:off x="685800" y="4343400"/>
            <a:ext cx="5486400" cy="4114800"/>
          </a:xfrm>
          <a:noFill/>
          <a:ln/>
        </p:spPr>
        <p:txBody>
          <a:bodyPr/>
          <a:lstStyle/>
          <a:p>
            <a:endParaRPr lang="en-US" sz="180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Slide Image Placeholder 1"/>
          <p:cNvSpPr>
            <a:spLocks noGrp="1" noRot="1" noChangeAspect="1" noTextEdit="1"/>
          </p:cNvSpPr>
          <p:nvPr>
            <p:ph type="sldImg"/>
          </p:nvPr>
        </p:nvSpPr>
        <p:spPr>
          <a:ln/>
        </p:spPr>
      </p:sp>
      <p:sp>
        <p:nvSpPr>
          <p:cNvPr id="217091" name="Notes Placeholder 2"/>
          <p:cNvSpPr>
            <a:spLocks noGrp="1"/>
          </p:cNvSpPr>
          <p:nvPr>
            <p:ph type="body" idx="1"/>
          </p:nvPr>
        </p:nvSpPr>
        <p:spPr>
          <a:noFill/>
          <a:ln/>
        </p:spPr>
        <p:txBody>
          <a:bodyPr/>
          <a:lstStyle/>
          <a:p>
            <a:endParaRPr lang="sr-Latn-CS" altLang="en-US" smtClean="0"/>
          </a:p>
        </p:txBody>
      </p:sp>
      <p:sp>
        <p:nvSpPr>
          <p:cNvPr id="167940" name="Slide Number Placeholder 3"/>
          <p:cNvSpPr>
            <a:spLocks noGrp="1"/>
          </p:cNvSpPr>
          <p:nvPr>
            <p:ph type="sldNum" sz="quarter" idx="5"/>
          </p:nvPr>
        </p:nvSpPr>
        <p:spPr/>
        <p:txBody>
          <a:bodyPr/>
          <a:lstStyle/>
          <a:p>
            <a:pPr>
              <a:defRPr/>
            </a:pPr>
            <a:fld id="{DB8E3243-60FF-4CB5-8351-17E6329AA644}" type="slidenum">
              <a:rPr lang="en-US" altLang="en-US" smtClean="0"/>
              <a:pPr>
                <a:defRPr/>
              </a:pPr>
              <a:t>74</a:t>
            </a:fld>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www.idf.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sr-Latn-C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sr-Latn-C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D92966E-8F22-432E-AB33-C1F9BA6AF96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2E3983C-5133-4E66-BDAB-DA670AC39C3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sr-Latn-C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9B7A167-717D-4FAD-ABED-5D13CFDBF951}"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317500" y="722313"/>
            <a:ext cx="8637588"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28613" y="1941513"/>
            <a:ext cx="402748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508500" y="1941513"/>
            <a:ext cx="4029075" cy="4114800"/>
          </a:xfrm>
        </p:spPr>
        <p:txBody>
          <a:bodyPr/>
          <a:lstStyle/>
          <a:p>
            <a:pPr lvl="0"/>
            <a:endParaRPr lang="en-US" noProof="0"/>
          </a:p>
        </p:txBody>
      </p:sp>
      <p:sp>
        <p:nvSpPr>
          <p:cNvPr id="5" name="Date Placeholder 4"/>
          <p:cNvSpPr>
            <a:spLocks noGrp="1"/>
          </p:cNvSpPr>
          <p:nvPr>
            <p:ph type="dt" sz="half" idx="10"/>
          </p:nvPr>
        </p:nvSpPr>
        <p:spPr>
          <a:xfrm>
            <a:off x="3433763" y="6343650"/>
            <a:ext cx="1905000" cy="457200"/>
          </a:xfrm>
        </p:spPr>
        <p:txBody>
          <a:bodyPr/>
          <a:lstStyle>
            <a:lvl1pPr>
              <a:defRPr/>
            </a:lvl1pPr>
          </a:lstStyle>
          <a:p>
            <a:pPr>
              <a:defRPr/>
            </a:pPr>
            <a:endParaRPr lang="en-GB" altLang="en-US"/>
          </a:p>
        </p:txBody>
      </p:sp>
      <p:sp>
        <p:nvSpPr>
          <p:cNvPr id="6" name="Footer Placeholder 5"/>
          <p:cNvSpPr>
            <a:spLocks noGrp="1"/>
          </p:cNvSpPr>
          <p:nvPr>
            <p:ph type="ftr" sz="quarter" idx="11"/>
          </p:nvPr>
        </p:nvSpPr>
        <p:spPr>
          <a:xfrm>
            <a:off x="6108700" y="6343650"/>
            <a:ext cx="2895600" cy="457200"/>
          </a:xfrm>
        </p:spPr>
        <p:txBody>
          <a:bodyPr/>
          <a:lstStyle>
            <a:lvl1pPr>
              <a:defRPr/>
            </a:lvl1pPr>
          </a:lstStyle>
          <a:p>
            <a:pPr>
              <a:defRPr/>
            </a:pPr>
            <a:endParaRPr lang="en-GB" altLang="en-US"/>
          </a:p>
        </p:txBody>
      </p:sp>
      <p:sp>
        <p:nvSpPr>
          <p:cNvPr id="7" name="Slide Number Placeholder 6"/>
          <p:cNvSpPr>
            <a:spLocks noGrp="1"/>
          </p:cNvSpPr>
          <p:nvPr>
            <p:ph type="sldNum" sz="quarter" idx="12"/>
          </p:nvPr>
        </p:nvSpPr>
        <p:spPr>
          <a:xfrm>
            <a:off x="146050" y="6361113"/>
            <a:ext cx="1905000" cy="457200"/>
          </a:xfrm>
        </p:spPr>
        <p:txBody>
          <a:bodyPr/>
          <a:lstStyle>
            <a:lvl1pPr>
              <a:defRPr/>
            </a:lvl1pPr>
          </a:lstStyle>
          <a:p>
            <a:pPr>
              <a:defRPr/>
            </a:pPr>
            <a:fld id="{C89FE04E-77AA-437B-913C-B0A988B05EA0}" type="slidenum">
              <a:rPr lang="en-GB" altLang="en-US"/>
              <a:pPr>
                <a:defRPr/>
              </a:pPr>
              <a:t>‹#›</a:t>
            </a:fld>
            <a:endParaRPr lang="en-GB"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317500" y="722313"/>
            <a:ext cx="8637588" cy="762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328613" y="1941513"/>
            <a:ext cx="4027487" cy="4114800"/>
          </a:xfrm>
        </p:spPr>
        <p:txBody>
          <a:bodyPr/>
          <a:lstStyle/>
          <a:p>
            <a:pPr lvl="0"/>
            <a:endParaRPr lang="en-US" noProof="0"/>
          </a:p>
        </p:txBody>
      </p:sp>
      <p:sp>
        <p:nvSpPr>
          <p:cNvPr id="4" name="Text Placeholder 3"/>
          <p:cNvSpPr>
            <a:spLocks noGrp="1"/>
          </p:cNvSpPr>
          <p:nvPr>
            <p:ph type="body" sz="half" idx="2"/>
          </p:nvPr>
        </p:nvSpPr>
        <p:spPr>
          <a:xfrm>
            <a:off x="4508500" y="1941513"/>
            <a:ext cx="4029075"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3433763" y="6343650"/>
            <a:ext cx="1905000" cy="457200"/>
          </a:xfrm>
        </p:spPr>
        <p:txBody>
          <a:bodyPr/>
          <a:lstStyle>
            <a:lvl1pPr>
              <a:defRPr/>
            </a:lvl1pPr>
          </a:lstStyle>
          <a:p>
            <a:pPr>
              <a:defRPr/>
            </a:pPr>
            <a:endParaRPr lang="en-GB" altLang="en-US"/>
          </a:p>
        </p:txBody>
      </p:sp>
      <p:sp>
        <p:nvSpPr>
          <p:cNvPr id="6" name="Footer Placeholder 5"/>
          <p:cNvSpPr>
            <a:spLocks noGrp="1"/>
          </p:cNvSpPr>
          <p:nvPr>
            <p:ph type="ftr" sz="quarter" idx="11"/>
          </p:nvPr>
        </p:nvSpPr>
        <p:spPr>
          <a:xfrm>
            <a:off x="6108700" y="6343650"/>
            <a:ext cx="2895600" cy="457200"/>
          </a:xfrm>
        </p:spPr>
        <p:txBody>
          <a:bodyPr/>
          <a:lstStyle>
            <a:lvl1pPr>
              <a:defRPr/>
            </a:lvl1pPr>
          </a:lstStyle>
          <a:p>
            <a:pPr>
              <a:defRPr/>
            </a:pPr>
            <a:endParaRPr lang="en-GB" altLang="en-US"/>
          </a:p>
        </p:txBody>
      </p:sp>
      <p:sp>
        <p:nvSpPr>
          <p:cNvPr id="7" name="Slide Number Placeholder 6"/>
          <p:cNvSpPr>
            <a:spLocks noGrp="1"/>
          </p:cNvSpPr>
          <p:nvPr>
            <p:ph type="sldNum" sz="quarter" idx="12"/>
          </p:nvPr>
        </p:nvSpPr>
        <p:spPr>
          <a:xfrm>
            <a:off x="146050" y="6361113"/>
            <a:ext cx="1905000" cy="457200"/>
          </a:xfrm>
        </p:spPr>
        <p:txBody>
          <a:bodyPr/>
          <a:lstStyle>
            <a:lvl1pPr>
              <a:defRPr/>
            </a:lvl1pPr>
          </a:lstStyle>
          <a:p>
            <a:pPr>
              <a:defRPr/>
            </a:pPr>
            <a:fld id="{6262C8DC-84AD-4FA8-9F1A-024583C9B68C}" type="slidenum">
              <a:rPr lang="en-GB" altLang="en-US"/>
              <a:pPr>
                <a:defRPr/>
              </a:pPr>
              <a:t>‹#›</a:t>
            </a:fld>
            <a:endParaRPr lang="en-GB"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6"/>
            <a:ext cx="8229600" cy="4525963"/>
          </a:xfrm>
        </p:spPr>
        <p:txBody>
          <a:bodyPr/>
          <a:lstStyle/>
          <a:p>
            <a:pPr lvl="0"/>
            <a:endParaRPr lang="en-US" noProof="0"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63550" y="1239520"/>
            <a:ext cx="8382000" cy="563562"/>
          </a:xfrm>
        </p:spPr>
        <p:txBody>
          <a:bodyPr>
            <a:normAutofit/>
          </a:bodyPr>
          <a:lstStyle>
            <a:lvl1pPr marL="0" indent="0">
              <a:lnSpc>
                <a:spcPts val="1900"/>
              </a:lnSpc>
              <a:spcAft>
                <a:spcPts val="0"/>
              </a:spcAft>
              <a:buNone/>
              <a:defRPr sz="1600" b="1">
                <a:solidFill>
                  <a:srgbClr val="522E91"/>
                </a:solidFill>
                <a:latin typeface="Arial Black"/>
                <a:cs typeface="Arial Black"/>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533400" y="1846262"/>
            <a:ext cx="8305800" cy="3951288"/>
          </a:xfrm>
        </p:spPr>
        <p:txBody>
          <a:bodyPr>
            <a:normAutofit/>
          </a:bodyPr>
          <a:lstStyle>
            <a:lvl1pPr>
              <a:defRPr sz="1600"/>
            </a:lvl1pPr>
            <a:lvl2pPr>
              <a:defRPr sz="1400"/>
            </a:lvl2pPr>
            <a:lvl3pPr>
              <a:defRPr sz="1400"/>
            </a:lvl3pPr>
            <a:lvl4pPr>
              <a:defRPr sz="1400"/>
            </a:lvl4pPr>
            <a:lvl5pPr>
              <a:defRPr sz="1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6"/>
          <p:cNvSpPr>
            <a:spLocks noGrp="1"/>
          </p:cNvSpPr>
          <p:nvPr>
            <p:ph type="dt" sz="half" idx="10"/>
          </p:nvPr>
        </p:nvSpPr>
        <p:spPr>
          <a:extLst>
            <a:ext uri="{909E8E84-426E-40DD-AFC4-6F175D3DCCD1}"/>
            <a:ext uri="{91240B29-F687-4F45-9708-019B960494DF}"/>
          </a:extLst>
        </p:spPr>
        <p:txBody>
          <a:bodyPr/>
          <a:lstStyle>
            <a:lvl1pPr fontAlgn="auto">
              <a:spcBef>
                <a:spcPts val="0"/>
              </a:spcBef>
              <a:spcAft>
                <a:spcPts val="0"/>
              </a:spcAft>
              <a:defRPr>
                <a:latin typeface="+mn-lt"/>
              </a:defRPr>
            </a:lvl1pPr>
          </a:lstStyle>
          <a:p>
            <a:pPr>
              <a:defRPr/>
            </a:pPr>
            <a:fld id="{15A6B60A-2015-48D5-9E0E-2E8A774D95C1}" type="datetimeFigureOut">
              <a:rPr lang="en-US"/>
              <a:pPr>
                <a:defRPr/>
              </a:pPr>
              <a:t>3/10/2024</a:t>
            </a:fld>
            <a:endParaRPr lang="en-US" dirty="0"/>
          </a:p>
        </p:txBody>
      </p:sp>
      <p:sp>
        <p:nvSpPr>
          <p:cNvPr id="6" name="Footer Placeholder 7"/>
          <p:cNvSpPr>
            <a:spLocks noGrp="1"/>
          </p:cNvSpPr>
          <p:nvPr>
            <p:ph type="ftr" sz="quarter" idx="11"/>
          </p:nvPr>
        </p:nvSpPr>
        <p:spPr>
          <a:extLst>
            <a:ext uri="{909E8E84-426E-40DD-AFC4-6F175D3DCCD1}"/>
            <a:ext uri="{91240B29-F687-4F45-9708-019B960494DF}"/>
          </a:extLst>
        </p:spPr>
        <p:txBody>
          <a:bodyPr/>
          <a:lstStyle>
            <a:lvl1pPr fontAlgn="auto">
              <a:spcBef>
                <a:spcPts val="0"/>
              </a:spcBef>
              <a:spcAft>
                <a:spcPts val="0"/>
              </a:spcAft>
              <a:defRPr>
                <a:latin typeface="+mn-lt"/>
              </a:defRPr>
            </a:lvl1pPr>
          </a:lstStyle>
          <a:p>
            <a:pPr>
              <a:defRPr/>
            </a:pPr>
            <a:endParaRPr lang="en-US"/>
          </a:p>
        </p:txBody>
      </p:sp>
      <p:sp>
        <p:nvSpPr>
          <p:cNvPr id="7" name="Slide Number Placeholder 8"/>
          <p:cNvSpPr>
            <a:spLocks noGrp="1"/>
          </p:cNvSpPr>
          <p:nvPr>
            <p:ph type="sldNum" sz="quarter" idx="12"/>
          </p:nvPr>
        </p:nvSpPr>
        <p:spPr>
          <a:extLst>
            <a:ext uri="{909E8E84-426E-40DD-AFC4-6F175D3DCCD1}"/>
            <a:ext uri="{91240B29-F687-4F45-9708-019B960494DF}"/>
          </a:extLst>
        </p:spPr>
        <p:txBody>
          <a:bodyPr/>
          <a:lstStyle>
            <a:lvl1pPr fontAlgn="auto">
              <a:spcBef>
                <a:spcPts val="0"/>
              </a:spcBef>
              <a:spcAft>
                <a:spcPts val="0"/>
              </a:spcAft>
              <a:defRPr>
                <a:latin typeface="+mn-lt"/>
              </a:defRPr>
            </a:lvl1pPr>
          </a:lstStyle>
          <a:p>
            <a:pPr>
              <a:defRPr/>
            </a:pPr>
            <a:fld id="{1AB49C97-1840-4DDF-8711-4939218CD8A0}" type="slidenum">
              <a:rPr lang="en-US"/>
              <a:pPr>
                <a:defRPr/>
              </a:pPr>
              <a:t>‹#›</a:t>
            </a:fld>
            <a:endParaRPr lang="en-US" dirty="0"/>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20" name="Rectangle 19">
            <a:extLst>
              <a:ext uri="{FF2B5EF4-FFF2-40B4-BE49-F238E27FC236}"/>
            </a:extLst>
          </p:cNvPr>
          <p:cNvSpPr/>
          <p:nvPr userDrawn="1"/>
        </p:nvSpPr>
        <p:spPr>
          <a:xfrm>
            <a:off x="684213" y="768350"/>
            <a:ext cx="844550" cy="90488"/>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26" name="Title Placeholder 12">
            <a:extLst>
              <a:ext uri="{FF2B5EF4-FFF2-40B4-BE49-F238E27FC236}"/>
            </a:extLst>
          </p:cNvPr>
          <p:cNvSpPr>
            <a:spLocks noGrp="1"/>
          </p:cNvSpPr>
          <p:nvPr>
            <p:ph type="title"/>
          </p:nvPr>
        </p:nvSpPr>
        <p:spPr>
          <a:xfrm>
            <a:off x="684187" y="1053866"/>
            <a:ext cx="7775110" cy="430887"/>
          </a:xfrm>
          <a:prstGeom prst="rect">
            <a:avLst/>
          </a:prstGeom>
        </p:spPr>
        <p:txBody>
          <a:bodyPr lIns="0" tIns="0" rIns="0" bIns="0" rtlCol="0" anchor="t">
            <a:spAutoFit/>
          </a:bodyPr>
          <a:lstStyle>
            <a:lvl1pPr>
              <a:defRPr sz="2800" b="1">
                <a:latin typeface="Arial" panose="020B0604020202020204" pitchFamily="34" charset="0"/>
                <a:cs typeface="Arial" panose="020B0604020202020204" pitchFamily="34" charset="0"/>
              </a:defRPr>
            </a:lvl1pPr>
          </a:lstStyle>
          <a:p>
            <a:pPr lvl="0"/>
            <a:r>
              <a:rPr lang="en-US" smtClean="0"/>
              <a:t>Click to edit Master title style</a:t>
            </a:r>
            <a:endParaRPr lang="en-US"/>
          </a:p>
        </p:txBody>
      </p:sp>
      <p:sp>
        <p:nvSpPr>
          <p:cNvPr id="36" name="Text Placeholder 2">
            <a:extLst>
              <a:ext uri="{FF2B5EF4-FFF2-40B4-BE49-F238E27FC236}"/>
            </a:extLst>
          </p:cNvPr>
          <p:cNvSpPr>
            <a:spLocks noGrp="1"/>
          </p:cNvSpPr>
          <p:nvPr>
            <p:ph type="body" sz="quarter" idx="11"/>
          </p:nvPr>
        </p:nvSpPr>
        <p:spPr>
          <a:xfrm>
            <a:off x="684187" y="3167699"/>
            <a:ext cx="1858766" cy="369332"/>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37" name="Text Placeholder 22">
            <a:extLst>
              <a:ext uri="{FF2B5EF4-FFF2-40B4-BE49-F238E27FC236}"/>
            </a:extLst>
          </p:cNvPr>
          <p:cNvSpPr>
            <a:spLocks noGrp="1"/>
          </p:cNvSpPr>
          <p:nvPr>
            <p:ph type="body" sz="quarter" idx="12"/>
          </p:nvPr>
        </p:nvSpPr>
        <p:spPr>
          <a:xfrm>
            <a:off x="684187" y="2749333"/>
            <a:ext cx="1858766" cy="492443"/>
          </a:xfrm>
          <a:prstGeom prst="rect">
            <a:avLst/>
          </a:prstGeom>
        </p:spPr>
        <p:txBody>
          <a:bodyPr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0" name="Text Placeholder 2">
            <a:extLst>
              <a:ext uri="{FF2B5EF4-FFF2-40B4-BE49-F238E27FC236}"/>
            </a:extLst>
          </p:cNvPr>
          <p:cNvSpPr>
            <a:spLocks noGrp="1"/>
          </p:cNvSpPr>
          <p:nvPr>
            <p:ph type="body" sz="quarter" idx="25"/>
          </p:nvPr>
        </p:nvSpPr>
        <p:spPr>
          <a:xfrm>
            <a:off x="684187" y="5188373"/>
            <a:ext cx="1858766" cy="369332"/>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1" name="Text Placeholder 22">
            <a:extLst>
              <a:ext uri="{FF2B5EF4-FFF2-40B4-BE49-F238E27FC236}"/>
            </a:extLst>
          </p:cNvPr>
          <p:cNvSpPr>
            <a:spLocks noGrp="1"/>
          </p:cNvSpPr>
          <p:nvPr>
            <p:ph type="body" sz="quarter" idx="26"/>
          </p:nvPr>
        </p:nvSpPr>
        <p:spPr>
          <a:xfrm>
            <a:off x="684187" y="4770008"/>
            <a:ext cx="1858766" cy="492443"/>
          </a:xfrm>
          <a:prstGeom prst="rect">
            <a:avLst/>
          </a:prstGeom>
        </p:spPr>
        <p:txBody>
          <a:bodyPr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2" name="Text Placeholder 2">
            <a:extLst>
              <a:ext uri="{FF2B5EF4-FFF2-40B4-BE49-F238E27FC236}"/>
            </a:extLst>
          </p:cNvPr>
          <p:cNvSpPr>
            <a:spLocks noGrp="1"/>
          </p:cNvSpPr>
          <p:nvPr>
            <p:ph type="body" sz="quarter" idx="27"/>
          </p:nvPr>
        </p:nvSpPr>
        <p:spPr>
          <a:xfrm>
            <a:off x="2708059" y="5188373"/>
            <a:ext cx="1858766" cy="369332"/>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3" name="Text Placeholder 22">
            <a:extLst>
              <a:ext uri="{FF2B5EF4-FFF2-40B4-BE49-F238E27FC236}"/>
            </a:extLst>
          </p:cNvPr>
          <p:cNvSpPr>
            <a:spLocks noGrp="1"/>
          </p:cNvSpPr>
          <p:nvPr>
            <p:ph type="body" sz="quarter" idx="28"/>
          </p:nvPr>
        </p:nvSpPr>
        <p:spPr>
          <a:xfrm>
            <a:off x="2708059" y="4770008"/>
            <a:ext cx="1858766" cy="492443"/>
          </a:xfrm>
          <a:prstGeom prst="rect">
            <a:avLst/>
          </a:prstGeom>
        </p:spPr>
        <p:txBody>
          <a:bodyPr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4" name="Text Placeholder 2">
            <a:extLst>
              <a:ext uri="{FF2B5EF4-FFF2-40B4-BE49-F238E27FC236}"/>
            </a:extLst>
          </p:cNvPr>
          <p:cNvSpPr>
            <a:spLocks noGrp="1"/>
          </p:cNvSpPr>
          <p:nvPr>
            <p:ph type="body" sz="quarter" idx="29"/>
          </p:nvPr>
        </p:nvSpPr>
        <p:spPr>
          <a:xfrm>
            <a:off x="4731931" y="5188373"/>
            <a:ext cx="1858766" cy="369332"/>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5" name="Text Placeholder 22">
            <a:extLst>
              <a:ext uri="{FF2B5EF4-FFF2-40B4-BE49-F238E27FC236}"/>
            </a:extLst>
          </p:cNvPr>
          <p:cNvSpPr>
            <a:spLocks noGrp="1"/>
          </p:cNvSpPr>
          <p:nvPr>
            <p:ph type="body" sz="quarter" idx="30"/>
          </p:nvPr>
        </p:nvSpPr>
        <p:spPr>
          <a:xfrm>
            <a:off x="4731931" y="4770008"/>
            <a:ext cx="1858766" cy="492443"/>
          </a:xfrm>
          <a:prstGeom prst="rect">
            <a:avLst/>
          </a:prstGeom>
        </p:spPr>
        <p:txBody>
          <a:bodyPr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6" name="Text Placeholder 2">
            <a:extLst>
              <a:ext uri="{FF2B5EF4-FFF2-40B4-BE49-F238E27FC236}"/>
            </a:extLst>
          </p:cNvPr>
          <p:cNvSpPr>
            <a:spLocks noGrp="1"/>
          </p:cNvSpPr>
          <p:nvPr>
            <p:ph type="body" sz="quarter" idx="31"/>
          </p:nvPr>
        </p:nvSpPr>
        <p:spPr>
          <a:xfrm>
            <a:off x="2708059" y="3167699"/>
            <a:ext cx="1858766" cy="369332"/>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7" name="Text Placeholder 22">
            <a:extLst>
              <a:ext uri="{FF2B5EF4-FFF2-40B4-BE49-F238E27FC236}"/>
            </a:extLst>
          </p:cNvPr>
          <p:cNvSpPr>
            <a:spLocks noGrp="1"/>
          </p:cNvSpPr>
          <p:nvPr>
            <p:ph type="body" sz="quarter" idx="32"/>
          </p:nvPr>
        </p:nvSpPr>
        <p:spPr>
          <a:xfrm>
            <a:off x="2708059" y="2749333"/>
            <a:ext cx="1858766" cy="492443"/>
          </a:xfrm>
          <a:prstGeom prst="rect">
            <a:avLst/>
          </a:prstGeom>
        </p:spPr>
        <p:txBody>
          <a:bodyPr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8" name="Text Placeholder 2">
            <a:extLst>
              <a:ext uri="{FF2B5EF4-FFF2-40B4-BE49-F238E27FC236}"/>
            </a:extLst>
          </p:cNvPr>
          <p:cNvSpPr>
            <a:spLocks noGrp="1"/>
          </p:cNvSpPr>
          <p:nvPr>
            <p:ph type="body" sz="quarter" idx="33"/>
          </p:nvPr>
        </p:nvSpPr>
        <p:spPr>
          <a:xfrm>
            <a:off x="4731931" y="3167699"/>
            <a:ext cx="1858766" cy="369332"/>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49" name="Text Placeholder 22">
            <a:extLst>
              <a:ext uri="{FF2B5EF4-FFF2-40B4-BE49-F238E27FC236}"/>
            </a:extLst>
          </p:cNvPr>
          <p:cNvSpPr>
            <a:spLocks noGrp="1"/>
          </p:cNvSpPr>
          <p:nvPr>
            <p:ph type="body" sz="quarter" idx="34"/>
          </p:nvPr>
        </p:nvSpPr>
        <p:spPr>
          <a:xfrm>
            <a:off x="4731931" y="2749333"/>
            <a:ext cx="1858766" cy="492443"/>
          </a:xfrm>
          <a:prstGeom prst="rect">
            <a:avLst/>
          </a:prstGeom>
        </p:spPr>
        <p:txBody>
          <a:bodyPr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50" name="Text Placeholder 2">
            <a:extLst>
              <a:ext uri="{FF2B5EF4-FFF2-40B4-BE49-F238E27FC236}"/>
            </a:extLst>
          </p:cNvPr>
          <p:cNvSpPr>
            <a:spLocks noGrp="1"/>
          </p:cNvSpPr>
          <p:nvPr>
            <p:ph type="body" sz="quarter" idx="35"/>
          </p:nvPr>
        </p:nvSpPr>
        <p:spPr>
          <a:xfrm>
            <a:off x="6755803" y="3167699"/>
            <a:ext cx="1858766" cy="369332"/>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51" name="Text Placeholder 22">
            <a:extLst>
              <a:ext uri="{FF2B5EF4-FFF2-40B4-BE49-F238E27FC236}"/>
            </a:extLst>
          </p:cNvPr>
          <p:cNvSpPr>
            <a:spLocks noGrp="1"/>
          </p:cNvSpPr>
          <p:nvPr>
            <p:ph type="body" sz="quarter" idx="36"/>
          </p:nvPr>
        </p:nvSpPr>
        <p:spPr>
          <a:xfrm>
            <a:off x="6755803" y="2749333"/>
            <a:ext cx="1858766" cy="492443"/>
          </a:xfrm>
          <a:prstGeom prst="rect">
            <a:avLst/>
          </a:prstGeom>
        </p:spPr>
        <p:txBody>
          <a:bodyPr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58" name="Text Placeholder 2">
            <a:extLst>
              <a:ext uri="{FF2B5EF4-FFF2-40B4-BE49-F238E27FC236}"/>
            </a:extLst>
          </p:cNvPr>
          <p:cNvSpPr>
            <a:spLocks noGrp="1"/>
          </p:cNvSpPr>
          <p:nvPr>
            <p:ph type="body" sz="quarter" idx="37"/>
          </p:nvPr>
        </p:nvSpPr>
        <p:spPr>
          <a:xfrm>
            <a:off x="6755803" y="5188373"/>
            <a:ext cx="1858766" cy="369332"/>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59" name="Text Placeholder 22">
            <a:extLst>
              <a:ext uri="{FF2B5EF4-FFF2-40B4-BE49-F238E27FC236}"/>
            </a:extLst>
          </p:cNvPr>
          <p:cNvSpPr>
            <a:spLocks noGrp="1"/>
          </p:cNvSpPr>
          <p:nvPr>
            <p:ph type="body" sz="quarter" idx="38"/>
          </p:nvPr>
        </p:nvSpPr>
        <p:spPr>
          <a:xfrm>
            <a:off x="6755803" y="4770008"/>
            <a:ext cx="1858766" cy="492443"/>
          </a:xfrm>
          <a:prstGeom prst="rect">
            <a:avLst/>
          </a:prstGeom>
        </p:spPr>
        <p:txBody>
          <a:bodyPr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smtClean="0"/>
              <a:t>Click to edit Master text styles</a:t>
            </a:r>
          </a:p>
        </p:txBody>
      </p:sp>
      <p:sp>
        <p:nvSpPr>
          <p:cNvPr id="2" name="Text Placeholder 7">
            <a:extLst>
              <a:ext uri="{FF2B5EF4-FFF2-40B4-BE49-F238E27FC236}"/>
            </a:extLst>
          </p:cNvPr>
          <p:cNvSpPr>
            <a:spLocks noGrp="1"/>
          </p:cNvSpPr>
          <p:nvPr>
            <p:ph type="body" sz="quarter" idx="24"/>
          </p:nvPr>
        </p:nvSpPr>
        <p:spPr>
          <a:xfrm>
            <a:off x="580663" y="215576"/>
            <a:ext cx="7540625" cy="35714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3" name="object 8"/>
          <p:cNvGrpSpPr>
            <a:grpSpLocks/>
          </p:cNvGrpSpPr>
          <p:nvPr userDrawn="1"/>
        </p:nvGrpSpPr>
        <p:grpSpPr bwMode="auto">
          <a:xfrm>
            <a:off x="-9525" y="355600"/>
            <a:ext cx="638175" cy="633413"/>
            <a:chOff x="7517536" y="8690952"/>
            <a:chExt cx="1273986" cy="946785"/>
          </a:xfrm>
        </p:grpSpPr>
        <p:sp>
          <p:nvSpPr>
            <p:cNvPr id="4" name="object 9">
              <a:extLst>
                <a:ext uri="{FF2B5EF4-FFF2-40B4-BE49-F238E27FC236}"/>
              </a:extLst>
            </p:cNvPr>
            <p:cNvSpPr/>
            <p:nvPr/>
          </p:nvSpPr>
          <p:spPr>
            <a:xfrm>
              <a:off x="7517536" y="8690952"/>
              <a:ext cx="858832" cy="946785"/>
            </a:xfrm>
            <a:custGeom>
              <a:avLst/>
              <a:gdLst/>
              <a:ahLst/>
              <a:cxnLst/>
              <a:rect l="l" t="t" r="r" b="b"/>
              <a:pathLst>
                <a:path w="817245" h="946784">
                  <a:moveTo>
                    <a:pt x="816902" y="0"/>
                  </a:moveTo>
                  <a:lnTo>
                    <a:pt x="0" y="0"/>
                  </a:lnTo>
                  <a:lnTo>
                    <a:pt x="0" y="946607"/>
                  </a:lnTo>
                  <a:lnTo>
                    <a:pt x="816902" y="946607"/>
                  </a:lnTo>
                  <a:lnTo>
                    <a:pt x="816902" y="0"/>
                  </a:lnTo>
                  <a:close/>
                </a:path>
              </a:pathLst>
            </a:custGeom>
            <a:solidFill>
              <a:srgbClr val="E94575"/>
            </a:solidFill>
          </p:spPr>
          <p:txBody>
            <a:bodyPr lIns="0" tIns="0" rIns="0" bIns="0"/>
            <a:lstStyle/>
            <a:p>
              <a:pPr>
                <a:defRPr/>
              </a:pPr>
              <a:endParaRPr dirty="0"/>
            </a:p>
          </p:txBody>
        </p:sp>
        <p:sp>
          <p:nvSpPr>
            <p:cNvPr id="5" name="object 10">
              <a:extLst>
                <a:ext uri="{FF2B5EF4-FFF2-40B4-BE49-F238E27FC236}"/>
              </a:extLst>
            </p:cNvPr>
            <p:cNvSpPr/>
            <p:nvPr/>
          </p:nvSpPr>
          <p:spPr>
            <a:xfrm>
              <a:off x="7932692" y="8733664"/>
              <a:ext cx="858830" cy="861361"/>
            </a:xfrm>
            <a:custGeom>
              <a:avLst/>
              <a:gdLst/>
              <a:ahLst/>
              <a:cxnLst/>
              <a:rect l="l" t="t" r="r" b="b"/>
              <a:pathLst>
                <a:path w="859790" h="859790">
                  <a:moveTo>
                    <a:pt x="429679" y="0"/>
                  </a:moveTo>
                  <a:lnTo>
                    <a:pt x="382861" y="2521"/>
                  </a:lnTo>
                  <a:lnTo>
                    <a:pt x="337504" y="9910"/>
                  </a:lnTo>
                  <a:lnTo>
                    <a:pt x="293869" y="21905"/>
                  </a:lnTo>
                  <a:lnTo>
                    <a:pt x="252218" y="38244"/>
                  </a:lnTo>
                  <a:lnTo>
                    <a:pt x="212814" y="58665"/>
                  </a:lnTo>
                  <a:lnTo>
                    <a:pt x="175918" y="82904"/>
                  </a:lnTo>
                  <a:lnTo>
                    <a:pt x="141793" y="110701"/>
                  </a:lnTo>
                  <a:lnTo>
                    <a:pt x="110701" y="141793"/>
                  </a:lnTo>
                  <a:lnTo>
                    <a:pt x="82904" y="175918"/>
                  </a:lnTo>
                  <a:lnTo>
                    <a:pt x="58665" y="212814"/>
                  </a:lnTo>
                  <a:lnTo>
                    <a:pt x="38244" y="252218"/>
                  </a:lnTo>
                  <a:lnTo>
                    <a:pt x="21905" y="293869"/>
                  </a:lnTo>
                  <a:lnTo>
                    <a:pt x="9910" y="337504"/>
                  </a:lnTo>
                  <a:lnTo>
                    <a:pt x="2521" y="382861"/>
                  </a:lnTo>
                  <a:lnTo>
                    <a:pt x="0" y="429679"/>
                  </a:lnTo>
                  <a:lnTo>
                    <a:pt x="2521" y="476496"/>
                  </a:lnTo>
                  <a:lnTo>
                    <a:pt x="9910" y="521853"/>
                  </a:lnTo>
                  <a:lnTo>
                    <a:pt x="21905" y="565488"/>
                  </a:lnTo>
                  <a:lnTo>
                    <a:pt x="38244" y="607139"/>
                  </a:lnTo>
                  <a:lnTo>
                    <a:pt x="58665" y="646543"/>
                  </a:lnTo>
                  <a:lnTo>
                    <a:pt x="82904" y="683439"/>
                  </a:lnTo>
                  <a:lnTo>
                    <a:pt x="110701" y="717564"/>
                  </a:lnTo>
                  <a:lnTo>
                    <a:pt x="141793" y="748656"/>
                  </a:lnTo>
                  <a:lnTo>
                    <a:pt x="175918" y="776453"/>
                  </a:lnTo>
                  <a:lnTo>
                    <a:pt x="212814" y="800693"/>
                  </a:lnTo>
                  <a:lnTo>
                    <a:pt x="252218" y="821113"/>
                  </a:lnTo>
                  <a:lnTo>
                    <a:pt x="293869" y="837452"/>
                  </a:lnTo>
                  <a:lnTo>
                    <a:pt x="337504" y="849447"/>
                  </a:lnTo>
                  <a:lnTo>
                    <a:pt x="382861" y="856836"/>
                  </a:lnTo>
                  <a:lnTo>
                    <a:pt x="429679" y="859358"/>
                  </a:lnTo>
                  <a:lnTo>
                    <a:pt x="476498" y="856836"/>
                  </a:lnTo>
                  <a:lnTo>
                    <a:pt x="521857" y="849447"/>
                  </a:lnTo>
                  <a:lnTo>
                    <a:pt x="565493" y="837452"/>
                  </a:lnTo>
                  <a:lnTo>
                    <a:pt x="607144" y="821113"/>
                  </a:lnTo>
                  <a:lnTo>
                    <a:pt x="646549" y="800693"/>
                  </a:lnTo>
                  <a:lnTo>
                    <a:pt x="683445" y="776453"/>
                  </a:lnTo>
                  <a:lnTo>
                    <a:pt x="717569" y="748656"/>
                  </a:lnTo>
                  <a:lnTo>
                    <a:pt x="748660" y="717564"/>
                  </a:lnTo>
                  <a:lnTo>
                    <a:pt x="776457" y="683439"/>
                  </a:lnTo>
                  <a:lnTo>
                    <a:pt x="800695" y="646543"/>
                  </a:lnTo>
                  <a:lnTo>
                    <a:pt x="821115" y="607139"/>
                  </a:lnTo>
                  <a:lnTo>
                    <a:pt x="837453" y="565488"/>
                  </a:lnTo>
                  <a:lnTo>
                    <a:pt x="849448" y="521853"/>
                  </a:lnTo>
                  <a:lnTo>
                    <a:pt x="856836" y="476496"/>
                  </a:lnTo>
                  <a:lnTo>
                    <a:pt x="859358" y="429679"/>
                  </a:lnTo>
                  <a:lnTo>
                    <a:pt x="856836" y="382861"/>
                  </a:lnTo>
                  <a:lnTo>
                    <a:pt x="849448" y="337504"/>
                  </a:lnTo>
                  <a:lnTo>
                    <a:pt x="837453" y="293869"/>
                  </a:lnTo>
                  <a:lnTo>
                    <a:pt x="821115" y="252218"/>
                  </a:lnTo>
                  <a:lnTo>
                    <a:pt x="800695" y="212814"/>
                  </a:lnTo>
                  <a:lnTo>
                    <a:pt x="776457" y="175918"/>
                  </a:lnTo>
                  <a:lnTo>
                    <a:pt x="748660" y="141793"/>
                  </a:lnTo>
                  <a:lnTo>
                    <a:pt x="717569" y="110701"/>
                  </a:lnTo>
                  <a:lnTo>
                    <a:pt x="683445" y="82904"/>
                  </a:lnTo>
                  <a:lnTo>
                    <a:pt x="646549" y="58665"/>
                  </a:lnTo>
                  <a:lnTo>
                    <a:pt x="607144" y="38244"/>
                  </a:lnTo>
                  <a:lnTo>
                    <a:pt x="565493" y="21905"/>
                  </a:lnTo>
                  <a:lnTo>
                    <a:pt x="521857" y="9910"/>
                  </a:lnTo>
                  <a:lnTo>
                    <a:pt x="476498" y="2521"/>
                  </a:lnTo>
                  <a:lnTo>
                    <a:pt x="429679" y="0"/>
                  </a:lnTo>
                  <a:close/>
                </a:path>
              </a:pathLst>
            </a:custGeom>
            <a:solidFill>
              <a:srgbClr val="FFFFFF"/>
            </a:solidFill>
          </p:spPr>
          <p:txBody>
            <a:bodyPr lIns="0" tIns="0" rIns="0" bIns="0"/>
            <a:lstStyle/>
            <a:p>
              <a:pPr>
                <a:defRPr/>
              </a:pPr>
              <a:endParaRPr/>
            </a:p>
          </p:txBody>
        </p:sp>
        <p:sp>
          <p:nvSpPr>
            <p:cNvPr id="6" name="object 11">
              <a:extLst>
                <a:ext uri="{FF2B5EF4-FFF2-40B4-BE49-F238E27FC236}"/>
              </a:extLst>
            </p:cNvPr>
            <p:cNvSpPr/>
            <p:nvPr/>
          </p:nvSpPr>
          <p:spPr>
            <a:xfrm>
              <a:off x="7932692" y="8733664"/>
              <a:ext cx="858830" cy="861361"/>
            </a:xfrm>
            <a:custGeom>
              <a:avLst/>
              <a:gdLst/>
              <a:ahLst/>
              <a:cxnLst/>
              <a:rect l="l" t="t" r="r" b="b"/>
              <a:pathLst>
                <a:path w="859790" h="859790">
                  <a:moveTo>
                    <a:pt x="859358" y="429679"/>
                  </a:moveTo>
                  <a:lnTo>
                    <a:pt x="856836" y="476496"/>
                  </a:lnTo>
                  <a:lnTo>
                    <a:pt x="849448" y="521853"/>
                  </a:lnTo>
                  <a:lnTo>
                    <a:pt x="837453" y="565488"/>
                  </a:lnTo>
                  <a:lnTo>
                    <a:pt x="821115" y="607139"/>
                  </a:lnTo>
                  <a:lnTo>
                    <a:pt x="800695" y="646543"/>
                  </a:lnTo>
                  <a:lnTo>
                    <a:pt x="776457" y="683439"/>
                  </a:lnTo>
                  <a:lnTo>
                    <a:pt x="748660" y="717564"/>
                  </a:lnTo>
                  <a:lnTo>
                    <a:pt x="717569" y="748656"/>
                  </a:lnTo>
                  <a:lnTo>
                    <a:pt x="683445" y="776453"/>
                  </a:lnTo>
                  <a:lnTo>
                    <a:pt x="646549" y="800693"/>
                  </a:lnTo>
                  <a:lnTo>
                    <a:pt x="607144" y="821113"/>
                  </a:lnTo>
                  <a:lnTo>
                    <a:pt x="565493" y="837452"/>
                  </a:lnTo>
                  <a:lnTo>
                    <a:pt x="521857" y="849447"/>
                  </a:lnTo>
                  <a:lnTo>
                    <a:pt x="476498" y="856836"/>
                  </a:lnTo>
                  <a:lnTo>
                    <a:pt x="429679" y="859358"/>
                  </a:lnTo>
                  <a:lnTo>
                    <a:pt x="382861" y="856836"/>
                  </a:lnTo>
                  <a:lnTo>
                    <a:pt x="337504" y="849447"/>
                  </a:lnTo>
                  <a:lnTo>
                    <a:pt x="293869" y="837452"/>
                  </a:lnTo>
                  <a:lnTo>
                    <a:pt x="252218" y="821113"/>
                  </a:lnTo>
                  <a:lnTo>
                    <a:pt x="212814" y="800693"/>
                  </a:lnTo>
                  <a:lnTo>
                    <a:pt x="175918" y="776453"/>
                  </a:lnTo>
                  <a:lnTo>
                    <a:pt x="141793" y="748656"/>
                  </a:lnTo>
                  <a:lnTo>
                    <a:pt x="110701" y="717564"/>
                  </a:lnTo>
                  <a:lnTo>
                    <a:pt x="82904" y="683439"/>
                  </a:lnTo>
                  <a:lnTo>
                    <a:pt x="58665" y="646543"/>
                  </a:lnTo>
                  <a:lnTo>
                    <a:pt x="38244" y="607139"/>
                  </a:lnTo>
                  <a:lnTo>
                    <a:pt x="21905" y="565488"/>
                  </a:lnTo>
                  <a:lnTo>
                    <a:pt x="9910" y="521853"/>
                  </a:lnTo>
                  <a:lnTo>
                    <a:pt x="2521" y="476496"/>
                  </a:lnTo>
                  <a:lnTo>
                    <a:pt x="0" y="429679"/>
                  </a:lnTo>
                  <a:lnTo>
                    <a:pt x="2521" y="382861"/>
                  </a:lnTo>
                  <a:lnTo>
                    <a:pt x="9910" y="337504"/>
                  </a:lnTo>
                  <a:lnTo>
                    <a:pt x="21905" y="293869"/>
                  </a:lnTo>
                  <a:lnTo>
                    <a:pt x="38244" y="252218"/>
                  </a:lnTo>
                  <a:lnTo>
                    <a:pt x="58665" y="212814"/>
                  </a:lnTo>
                  <a:lnTo>
                    <a:pt x="82904" y="175918"/>
                  </a:lnTo>
                  <a:lnTo>
                    <a:pt x="110701" y="141793"/>
                  </a:lnTo>
                  <a:lnTo>
                    <a:pt x="141793" y="110701"/>
                  </a:lnTo>
                  <a:lnTo>
                    <a:pt x="175918" y="82904"/>
                  </a:lnTo>
                  <a:lnTo>
                    <a:pt x="212814" y="58665"/>
                  </a:lnTo>
                  <a:lnTo>
                    <a:pt x="252218" y="38244"/>
                  </a:lnTo>
                  <a:lnTo>
                    <a:pt x="293869" y="21905"/>
                  </a:lnTo>
                  <a:lnTo>
                    <a:pt x="337504" y="9910"/>
                  </a:lnTo>
                  <a:lnTo>
                    <a:pt x="382861" y="2521"/>
                  </a:lnTo>
                  <a:lnTo>
                    <a:pt x="429679" y="0"/>
                  </a:lnTo>
                  <a:lnTo>
                    <a:pt x="476498" y="2521"/>
                  </a:lnTo>
                  <a:lnTo>
                    <a:pt x="521857" y="9910"/>
                  </a:lnTo>
                  <a:lnTo>
                    <a:pt x="565493" y="21905"/>
                  </a:lnTo>
                  <a:lnTo>
                    <a:pt x="607144" y="38244"/>
                  </a:lnTo>
                  <a:lnTo>
                    <a:pt x="646549" y="58665"/>
                  </a:lnTo>
                  <a:lnTo>
                    <a:pt x="683445" y="82904"/>
                  </a:lnTo>
                  <a:lnTo>
                    <a:pt x="717569" y="110701"/>
                  </a:lnTo>
                  <a:lnTo>
                    <a:pt x="748660" y="141793"/>
                  </a:lnTo>
                  <a:lnTo>
                    <a:pt x="776457" y="175918"/>
                  </a:lnTo>
                  <a:lnTo>
                    <a:pt x="800695" y="212814"/>
                  </a:lnTo>
                  <a:lnTo>
                    <a:pt x="821115" y="252218"/>
                  </a:lnTo>
                  <a:lnTo>
                    <a:pt x="837453" y="293869"/>
                  </a:lnTo>
                  <a:lnTo>
                    <a:pt x="849448" y="337504"/>
                  </a:lnTo>
                  <a:lnTo>
                    <a:pt x="856836" y="382861"/>
                  </a:lnTo>
                  <a:lnTo>
                    <a:pt x="859358" y="429679"/>
                  </a:lnTo>
                  <a:close/>
                </a:path>
              </a:pathLst>
            </a:custGeom>
            <a:ln w="60325">
              <a:solidFill>
                <a:srgbClr val="E94775"/>
              </a:solidFill>
            </a:ln>
          </p:spPr>
          <p:txBody>
            <a:bodyPr lIns="0" tIns="0" rIns="0" bIns="0"/>
            <a:lstStyle/>
            <a:p>
              <a:pPr>
                <a:defRPr/>
              </a:pPr>
              <a:endParaRPr/>
            </a:p>
          </p:txBody>
        </p:sp>
      </p:grpSp>
      <p:sp>
        <p:nvSpPr>
          <p:cNvPr id="7" name="object 20">
            <a:extLst>
              <a:ext uri="{FF2B5EF4-FFF2-40B4-BE49-F238E27FC236}"/>
            </a:extLst>
          </p:cNvPr>
          <p:cNvSpPr/>
          <p:nvPr userDrawn="1"/>
        </p:nvSpPr>
        <p:spPr>
          <a:xfrm>
            <a:off x="257175" y="469900"/>
            <a:ext cx="312738" cy="415925"/>
          </a:xfrm>
          <a:custGeom>
            <a:avLst/>
            <a:gdLst/>
            <a:ahLst/>
            <a:cxnLst/>
            <a:rect l="l" t="t" r="r" b="b"/>
            <a:pathLst>
              <a:path w="623570" h="623570">
                <a:moveTo>
                  <a:pt x="467321" y="311543"/>
                </a:moveTo>
                <a:lnTo>
                  <a:pt x="464156" y="374330"/>
                </a:lnTo>
                <a:lnTo>
                  <a:pt x="455079" y="432810"/>
                </a:lnTo>
                <a:lnTo>
                  <a:pt x="440716" y="485730"/>
                </a:lnTo>
                <a:lnTo>
                  <a:pt x="421693" y="531837"/>
                </a:lnTo>
                <a:lnTo>
                  <a:pt x="398638" y="569880"/>
                </a:lnTo>
                <a:lnTo>
                  <a:pt x="372177" y="598604"/>
                </a:lnTo>
                <a:lnTo>
                  <a:pt x="311543" y="623087"/>
                </a:lnTo>
                <a:lnTo>
                  <a:pt x="280150" y="616757"/>
                </a:lnTo>
                <a:lnTo>
                  <a:pt x="224448" y="569880"/>
                </a:lnTo>
                <a:lnTo>
                  <a:pt x="201393" y="531837"/>
                </a:lnTo>
                <a:lnTo>
                  <a:pt x="182371" y="485730"/>
                </a:lnTo>
                <a:lnTo>
                  <a:pt x="168007" y="432810"/>
                </a:lnTo>
                <a:lnTo>
                  <a:pt x="158930" y="374330"/>
                </a:lnTo>
                <a:lnTo>
                  <a:pt x="155765" y="311543"/>
                </a:lnTo>
                <a:lnTo>
                  <a:pt x="158930" y="248757"/>
                </a:lnTo>
                <a:lnTo>
                  <a:pt x="168007" y="190277"/>
                </a:lnTo>
                <a:lnTo>
                  <a:pt x="182371" y="137357"/>
                </a:lnTo>
                <a:lnTo>
                  <a:pt x="201393" y="91249"/>
                </a:lnTo>
                <a:lnTo>
                  <a:pt x="224448" y="53207"/>
                </a:lnTo>
                <a:lnTo>
                  <a:pt x="250909" y="24482"/>
                </a:lnTo>
                <a:lnTo>
                  <a:pt x="311543" y="0"/>
                </a:lnTo>
                <a:lnTo>
                  <a:pt x="342937" y="6329"/>
                </a:lnTo>
                <a:lnTo>
                  <a:pt x="398638" y="53207"/>
                </a:lnTo>
                <a:lnTo>
                  <a:pt x="421693" y="91249"/>
                </a:lnTo>
                <a:lnTo>
                  <a:pt x="440716" y="137357"/>
                </a:lnTo>
                <a:lnTo>
                  <a:pt x="455079" y="190277"/>
                </a:lnTo>
                <a:lnTo>
                  <a:pt x="464156" y="248757"/>
                </a:lnTo>
                <a:lnTo>
                  <a:pt x="467321" y="311543"/>
                </a:lnTo>
                <a:close/>
              </a:path>
              <a:path w="623570" h="623570">
                <a:moveTo>
                  <a:pt x="311543" y="0"/>
                </a:moveTo>
                <a:lnTo>
                  <a:pt x="265506" y="3377"/>
                </a:lnTo>
                <a:lnTo>
                  <a:pt x="221566" y="13190"/>
                </a:lnTo>
                <a:lnTo>
                  <a:pt x="180205" y="28955"/>
                </a:lnTo>
                <a:lnTo>
                  <a:pt x="141905" y="50191"/>
                </a:lnTo>
                <a:lnTo>
                  <a:pt x="107148" y="76416"/>
                </a:lnTo>
                <a:lnTo>
                  <a:pt x="76416" y="107148"/>
                </a:lnTo>
                <a:lnTo>
                  <a:pt x="50191" y="141905"/>
                </a:lnTo>
                <a:lnTo>
                  <a:pt x="28955" y="180205"/>
                </a:lnTo>
                <a:lnTo>
                  <a:pt x="13190" y="221566"/>
                </a:lnTo>
                <a:lnTo>
                  <a:pt x="3377" y="265506"/>
                </a:lnTo>
                <a:lnTo>
                  <a:pt x="0" y="311543"/>
                </a:lnTo>
                <a:lnTo>
                  <a:pt x="311543" y="311543"/>
                </a:lnTo>
                <a:lnTo>
                  <a:pt x="311543" y="0"/>
                </a:lnTo>
                <a:close/>
              </a:path>
              <a:path w="623570" h="623570">
                <a:moveTo>
                  <a:pt x="623100" y="311543"/>
                </a:moveTo>
                <a:lnTo>
                  <a:pt x="619722" y="265506"/>
                </a:lnTo>
                <a:lnTo>
                  <a:pt x="609909" y="221566"/>
                </a:lnTo>
                <a:lnTo>
                  <a:pt x="594143" y="180205"/>
                </a:lnTo>
                <a:lnTo>
                  <a:pt x="572907" y="141905"/>
                </a:lnTo>
                <a:lnTo>
                  <a:pt x="546682" y="107148"/>
                </a:lnTo>
                <a:lnTo>
                  <a:pt x="515949" y="76416"/>
                </a:lnTo>
                <a:lnTo>
                  <a:pt x="481191" y="50191"/>
                </a:lnTo>
                <a:lnTo>
                  <a:pt x="442889" y="28955"/>
                </a:lnTo>
                <a:lnTo>
                  <a:pt x="401526" y="13190"/>
                </a:lnTo>
                <a:lnTo>
                  <a:pt x="357584" y="3377"/>
                </a:lnTo>
                <a:lnTo>
                  <a:pt x="311543" y="0"/>
                </a:lnTo>
                <a:lnTo>
                  <a:pt x="311543" y="311543"/>
                </a:lnTo>
                <a:lnTo>
                  <a:pt x="623100" y="311543"/>
                </a:lnTo>
                <a:close/>
              </a:path>
              <a:path w="623570" h="623570">
                <a:moveTo>
                  <a:pt x="0" y="311543"/>
                </a:moveTo>
                <a:lnTo>
                  <a:pt x="3377" y="357581"/>
                </a:lnTo>
                <a:lnTo>
                  <a:pt x="13190" y="401521"/>
                </a:lnTo>
                <a:lnTo>
                  <a:pt x="28955" y="442882"/>
                </a:lnTo>
                <a:lnTo>
                  <a:pt x="50191" y="481181"/>
                </a:lnTo>
                <a:lnTo>
                  <a:pt x="76416" y="515938"/>
                </a:lnTo>
                <a:lnTo>
                  <a:pt x="107148" y="546670"/>
                </a:lnTo>
                <a:lnTo>
                  <a:pt x="141905" y="572895"/>
                </a:lnTo>
                <a:lnTo>
                  <a:pt x="180205" y="594131"/>
                </a:lnTo>
                <a:lnTo>
                  <a:pt x="221566" y="609896"/>
                </a:lnTo>
                <a:lnTo>
                  <a:pt x="265506" y="619709"/>
                </a:lnTo>
                <a:lnTo>
                  <a:pt x="311543" y="623087"/>
                </a:lnTo>
                <a:lnTo>
                  <a:pt x="311543" y="311543"/>
                </a:lnTo>
                <a:lnTo>
                  <a:pt x="0" y="311543"/>
                </a:lnTo>
                <a:close/>
              </a:path>
              <a:path w="623570" h="623570">
                <a:moveTo>
                  <a:pt x="311543" y="311543"/>
                </a:moveTo>
                <a:lnTo>
                  <a:pt x="311543" y="623087"/>
                </a:lnTo>
                <a:lnTo>
                  <a:pt x="357584" y="619709"/>
                </a:lnTo>
                <a:lnTo>
                  <a:pt x="401526" y="609896"/>
                </a:lnTo>
                <a:lnTo>
                  <a:pt x="442889" y="594131"/>
                </a:lnTo>
                <a:lnTo>
                  <a:pt x="481191" y="572895"/>
                </a:lnTo>
                <a:lnTo>
                  <a:pt x="515949" y="546670"/>
                </a:lnTo>
                <a:lnTo>
                  <a:pt x="546682" y="515938"/>
                </a:lnTo>
                <a:lnTo>
                  <a:pt x="572907" y="481181"/>
                </a:lnTo>
                <a:lnTo>
                  <a:pt x="594143" y="442882"/>
                </a:lnTo>
                <a:lnTo>
                  <a:pt x="609909" y="401521"/>
                </a:lnTo>
                <a:lnTo>
                  <a:pt x="619722" y="357581"/>
                </a:lnTo>
                <a:lnTo>
                  <a:pt x="623100" y="311543"/>
                </a:lnTo>
                <a:lnTo>
                  <a:pt x="311543" y="311543"/>
                </a:lnTo>
                <a:close/>
              </a:path>
              <a:path w="623570" h="623570">
                <a:moveTo>
                  <a:pt x="543699" y="103847"/>
                </a:moveTo>
                <a:lnTo>
                  <a:pt x="506506" y="68575"/>
                </a:lnTo>
                <a:lnTo>
                  <a:pt x="463908" y="39762"/>
                </a:lnTo>
                <a:lnTo>
                  <a:pt x="416691" y="18200"/>
                </a:lnTo>
                <a:lnTo>
                  <a:pt x="365641" y="4682"/>
                </a:lnTo>
                <a:lnTo>
                  <a:pt x="311543" y="0"/>
                </a:lnTo>
                <a:lnTo>
                  <a:pt x="257451" y="4682"/>
                </a:lnTo>
                <a:lnTo>
                  <a:pt x="206401" y="18200"/>
                </a:lnTo>
                <a:lnTo>
                  <a:pt x="159182" y="39762"/>
                </a:lnTo>
                <a:lnTo>
                  <a:pt x="116582" y="68575"/>
                </a:lnTo>
                <a:lnTo>
                  <a:pt x="79387" y="103847"/>
                </a:lnTo>
                <a:lnTo>
                  <a:pt x="116582" y="121478"/>
                </a:lnTo>
                <a:lnTo>
                  <a:pt x="159182" y="135882"/>
                </a:lnTo>
                <a:lnTo>
                  <a:pt x="206401" y="146663"/>
                </a:lnTo>
                <a:lnTo>
                  <a:pt x="257451" y="153423"/>
                </a:lnTo>
                <a:lnTo>
                  <a:pt x="311543" y="155765"/>
                </a:lnTo>
                <a:lnTo>
                  <a:pt x="365641" y="153423"/>
                </a:lnTo>
                <a:lnTo>
                  <a:pt x="416691" y="146663"/>
                </a:lnTo>
                <a:lnTo>
                  <a:pt x="463908" y="135882"/>
                </a:lnTo>
                <a:lnTo>
                  <a:pt x="506506" y="121478"/>
                </a:lnTo>
                <a:lnTo>
                  <a:pt x="543699" y="103847"/>
                </a:lnTo>
                <a:close/>
              </a:path>
              <a:path w="623570" h="623570">
                <a:moveTo>
                  <a:pt x="79387" y="519239"/>
                </a:moveTo>
                <a:lnTo>
                  <a:pt x="116582" y="554511"/>
                </a:lnTo>
                <a:lnTo>
                  <a:pt x="159182" y="583324"/>
                </a:lnTo>
                <a:lnTo>
                  <a:pt x="206401" y="604886"/>
                </a:lnTo>
                <a:lnTo>
                  <a:pt x="257451" y="618405"/>
                </a:lnTo>
                <a:lnTo>
                  <a:pt x="311543" y="623087"/>
                </a:lnTo>
                <a:lnTo>
                  <a:pt x="365641" y="618405"/>
                </a:lnTo>
                <a:lnTo>
                  <a:pt x="416691" y="604886"/>
                </a:lnTo>
                <a:lnTo>
                  <a:pt x="463908" y="583324"/>
                </a:lnTo>
                <a:lnTo>
                  <a:pt x="506506" y="554511"/>
                </a:lnTo>
                <a:lnTo>
                  <a:pt x="543699" y="519239"/>
                </a:lnTo>
                <a:lnTo>
                  <a:pt x="506506" y="501609"/>
                </a:lnTo>
                <a:lnTo>
                  <a:pt x="463908" y="487204"/>
                </a:lnTo>
                <a:lnTo>
                  <a:pt x="416691" y="476423"/>
                </a:lnTo>
                <a:lnTo>
                  <a:pt x="365641" y="469663"/>
                </a:lnTo>
                <a:lnTo>
                  <a:pt x="311543" y="467321"/>
                </a:lnTo>
                <a:lnTo>
                  <a:pt x="257451" y="469663"/>
                </a:lnTo>
                <a:lnTo>
                  <a:pt x="206401" y="476423"/>
                </a:lnTo>
                <a:lnTo>
                  <a:pt x="159182" y="487204"/>
                </a:lnTo>
                <a:lnTo>
                  <a:pt x="116582" y="501609"/>
                </a:lnTo>
                <a:lnTo>
                  <a:pt x="79387" y="519239"/>
                </a:lnTo>
                <a:close/>
              </a:path>
            </a:pathLst>
          </a:custGeom>
          <a:ln w="25400">
            <a:solidFill>
              <a:srgbClr val="33304F"/>
            </a:solidFill>
          </a:ln>
        </p:spPr>
        <p:txBody>
          <a:bodyPr lIns="0" tIns="0" rIns="0" bIns="0"/>
          <a:lstStyle/>
          <a:p>
            <a:pPr>
              <a:defRPr/>
            </a:pPr>
            <a:endParaRPr/>
          </a:p>
        </p:txBody>
      </p:sp>
      <p:cxnSp>
        <p:nvCxnSpPr>
          <p:cNvPr id="8" name="Straight Connector 7">
            <a:extLst>
              <a:ext uri="{FF2B5EF4-FFF2-40B4-BE49-F238E27FC236}"/>
            </a:extLst>
          </p:cNvPr>
          <p:cNvCxnSpPr>
            <a:cxnSpLocks/>
          </p:cNvCxnSpPr>
          <p:nvPr userDrawn="1"/>
        </p:nvCxnSpPr>
        <p:spPr>
          <a:xfrm>
            <a:off x="836613" y="1090613"/>
            <a:ext cx="7470775" cy="0"/>
          </a:xfrm>
          <a:prstGeom prst="line">
            <a:avLst/>
          </a:prstGeom>
          <a:ln w="22225">
            <a:solidFill>
              <a:srgbClr val="332F4F"/>
            </a:solidFill>
          </a:ln>
        </p:spPr>
        <p:style>
          <a:lnRef idx="1">
            <a:schemeClr val="accent1"/>
          </a:lnRef>
          <a:fillRef idx="0">
            <a:schemeClr val="accent1"/>
          </a:fillRef>
          <a:effectRef idx="0">
            <a:schemeClr val="accent1"/>
          </a:effectRef>
          <a:fontRef idx="minor">
            <a:schemeClr val="tx1"/>
          </a:fontRef>
        </p:style>
      </p:cxnSp>
      <p:sp>
        <p:nvSpPr>
          <p:cNvPr id="9" name="Date Placeholder 3">
            <a:extLst>
              <a:ext uri="{FF2B5EF4-FFF2-40B4-BE49-F238E27FC236}"/>
            </a:extLst>
          </p:cNvPr>
          <p:cNvSpPr txBox="1">
            <a:spLocks/>
          </p:cNvSpPr>
          <p:nvPr userDrawn="1"/>
        </p:nvSpPr>
        <p:spPr>
          <a:xfrm>
            <a:off x="782638" y="6230938"/>
            <a:ext cx="3086100" cy="365125"/>
          </a:xfrm>
          <a:prstGeom prst="rect">
            <a:avLst/>
          </a:prstGeom>
        </p:spPr>
        <p:txBody>
          <a:bodyPr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spcBef>
                <a:spcPts val="40"/>
              </a:spcBef>
              <a:tabLst>
                <a:tab pos="2131695" algn="l"/>
              </a:tabLst>
              <a:defRPr/>
            </a:pPr>
            <a:fld id="{CF3B1946-B9B7-4EA2-A626-66A1A24CAEA1}" type="slidenum">
              <a:rPr lang="en-US" sz="800" smtClean="0">
                <a:latin typeface="Arial" panose="020B0604020202020204" pitchFamily="34" charset="0"/>
                <a:cs typeface="Arial" panose="020B0604020202020204" pitchFamily="34" charset="0"/>
              </a:rPr>
              <a:pPr marL="12700">
                <a:spcBef>
                  <a:spcPts val="40"/>
                </a:spcBef>
                <a:tabLst>
                  <a:tab pos="2131695" algn="l"/>
                </a:tabLst>
                <a:defRPr/>
              </a:pPr>
              <a:t>‹#›</a:t>
            </a:fld>
            <a:r>
              <a:rPr lang="en-GB" sz="800" b="1" dirty="0">
                <a:solidFill>
                  <a:srgbClr val="231F20"/>
                </a:solidFill>
                <a:latin typeface="Arial" panose="020B0604020202020204" pitchFamily="34" charset="0"/>
                <a:cs typeface="Arial" panose="020B0604020202020204" pitchFamily="34" charset="0"/>
              </a:rPr>
              <a:t> </a:t>
            </a:r>
            <a:r>
              <a:rPr lang="en-GB" sz="800" b="1" spc="15" dirty="0">
                <a:solidFill>
                  <a:srgbClr val="231F20"/>
                </a:solidFill>
                <a:latin typeface="Arial" panose="020B0604020202020204" pitchFamily="34" charset="0"/>
                <a:cs typeface="Arial" panose="020B0604020202020204" pitchFamily="34" charset="0"/>
              </a:rPr>
              <a:t> </a:t>
            </a:r>
            <a:r>
              <a:rPr lang="en-GB" sz="900" spc="-15" dirty="0">
                <a:solidFill>
                  <a:srgbClr val="35355A"/>
                </a:solidFill>
                <a:cs typeface="Arial" panose="020B0604020202020204" pitchFamily="34" charset="0"/>
              </a:rPr>
              <a:t>|</a:t>
            </a:r>
            <a:r>
              <a:rPr lang="en-GB" sz="900" spc="550" dirty="0">
                <a:solidFill>
                  <a:srgbClr val="35355A"/>
                </a:solidFill>
                <a:cs typeface="Arial" panose="020B0604020202020204" pitchFamily="34" charset="0"/>
              </a:rPr>
              <a:t> </a:t>
            </a:r>
            <a:r>
              <a:rPr lang="en-GB" sz="900" b="1" dirty="0">
                <a:solidFill>
                  <a:srgbClr val="35355A"/>
                </a:solidFill>
                <a:cs typeface="Arial" panose="020B0604020202020204" pitchFamily="34" charset="0"/>
              </a:rPr>
              <a:t>IDF</a:t>
            </a:r>
            <a:r>
              <a:rPr lang="en-GB" sz="900" b="1" spc="5" dirty="0">
                <a:solidFill>
                  <a:srgbClr val="35355A"/>
                </a:solidFill>
                <a:cs typeface="Arial" panose="020B0604020202020204" pitchFamily="34" charset="0"/>
              </a:rPr>
              <a:t> </a:t>
            </a:r>
            <a:r>
              <a:rPr lang="en-GB" sz="900" b="1" spc="-5" dirty="0">
                <a:solidFill>
                  <a:srgbClr val="35355A"/>
                </a:solidFill>
                <a:cs typeface="Arial" panose="020B0604020202020204" pitchFamily="34" charset="0"/>
              </a:rPr>
              <a:t>Diabetes</a:t>
            </a:r>
            <a:r>
              <a:rPr lang="en-GB" sz="900" b="1" spc="-25" dirty="0">
                <a:solidFill>
                  <a:srgbClr val="35355A"/>
                </a:solidFill>
                <a:cs typeface="Arial" panose="020B0604020202020204" pitchFamily="34" charset="0"/>
              </a:rPr>
              <a:t> </a:t>
            </a:r>
            <a:r>
              <a:rPr lang="en-GB" sz="900" b="1" spc="-5" dirty="0">
                <a:solidFill>
                  <a:srgbClr val="35355A"/>
                </a:solidFill>
                <a:cs typeface="Arial" panose="020B0604020202020204" pitchFamily="34" charset="0"/>
              </a:rPr>
              <a:t>Atlas</a:t>
            </a:r>
            <a:r>
              <a:rPr lang="en-GB" sz="900" b="1" spc="10" dirty="0">
                <a:solidFill>
                  <a:srgbClr val="35355A"/>
                </a:solidFill>
                <a:cs typeface="Arial" panose="020B0604020202020204" pitchFamily="34" charset="0"/>
              </a:rPr>
              <a:t> </a:t>
            </a:r>
            <a:r>
              <a:rPr lang="en-GB" sz="900" b="1" dirty="0">
                <a:solidFill>
                  <a:srgbClr val="35355A"/>
                </a:solidFill>
                <a:cs typeface="Arial" panose="020B0604020202020204" pitchFamily="34" charset="0"/>
              </a:rPr>
              <a:t>2021</a:t>
            </a:r>
            <a:r>
              <a:rPr lang="en-GB" sz="900" b="1" spc="-75" dirty="0">
                <a:solidFill>
                  <a:srgbClr val="35355A"/>
                </a:solidFill>
                <a:cs typeface="Arial" panose="020B0604020202020204" pitchFamily="34" charset="0"/>
              </a:rPr>
              <a:t> </a:t>
            </a:r>
            <a:r>
              <a:rPr lang="en-GB" sz="900" spc="20" dirty="0">
                <a:solidFill>
                  <a:srgbClr val="35355A"/>
                </a:solidFill>
                <a:cs typeface="Arial" panose="020B0604020202020204" pitchFamily="34" charset="0"/>
              </a:rPr>
              <a:t>–</a:t>
            </a:r>
            <a:r>
              <a:rPr lang="en-GB" sz="900" spc="-40" dirty="0">
                <a:solidFill>
                  <a:srgbClr val="35355A"/>
                </a:solidFill>
                <a:cs typeface="Arial" panose="020B0604020202020204" pitchFamily="34" charset="0"/>
              </a:rPr>
              <a:t> </a:t>
            </a:r>
            <a:r>
              <a:rPr lang="en-GB" sz="900" spc="10" dirty="0">
                <a:solidFill>
                  <a:srgbClr val="35355A"/>
                </a:solidFill>
                <a:cs typeface="Arial" panose="020B0604020202020204" pitchFamily="34" charset="0"/>
              </a:rPr>
              <a:t>10th</a:t>
            </a:r>
            <a:r>
              <a:rPr lang="en-GB" sz="900" spc="-20" dirty="0">
                <a:solidFill>
                  <a:srgbClr val="35355A"/>
                </a:solidFill>
                <a:cs typeface="Arial" panose="020B0604020202020204" pitchFamily="34" charset="0"/>
              </a:rPr>
              <a:t> </a:t>
            </a:r>
            <a:r>
              <a:rPr lang="en-GB" sz="900" spc="30" dirty="0">
                <a:solidFill>
                  <a:srgbClr val="35355A"/>
                </a:solidFill>
                <a:cs typeface="Arial" panose="020B0604020202020204" pitchFamily="34" charset="0"/>
              </a:rPr>
              <a:t>edition </a:t>
            </a:r>
            <a:r>
              <a:rPr lang="en-GB" sz="900" spc="-25" dirty="0">
                <a:solidFill>
                  <a:srgbClr val="35355A"/>
                </a:solidFill>
                <a:cs typeface="Arial" panose="020B0604020202020204" pitchFamily="34" charset="0"/>
                <a:hlinkClick r:id="rId2"/>
              </a:rPr>
              <a:t>www.idf.org</a:t>
            </a:r>
            <a:r>
              <a:rPr lang="en-GB" sz="900" spc="500" dirty="0">
                <a:solidFill>
                  <a:srgbClr val="35355A"/>
                </a:solidFill>
                <a:cs typeface="Arial" panose="020B0604020202020204" pitchFamily="34" charset="0"/>
              </a:rPr>
              <a:t> </a:t>
            </a:r>
            <a:r>
              <a:rPr lang="en-GB" sz="900" b="1" spc="-15" dirty="0">
                <a:solidFill>
                  <a:srgbClr val="35355A"/>
                </a:solidFill>
                <a:cs typeface="Arial" panose="020B0604020202020204" pitchFamily="34" charset="0"/>
              </a:rPr>
              <a:t>@</a:t>
            </a:r>
            <a:r>
              <a:rPr lang="en-GB" sz="900" b="1" spc="-15" dirty="0" err="1">
                <a:solidFill>
                  <a:srgbClr val="35355A"/>
                </a:solidFill>
                <a:cs typeface="Arial" panose="020B0604020202020204" pitchFamily="34" charset="0"/>
              </a:rPr>
              <a:t>IntDiabetesFed</a:t>
            </a:r>
            <a:endParaRPr lang="en-GB" sz="900" dirty="0">
              <a:cs typeface="Arial" panose="020B0604020202020204" pitchFamily="34" charset="0"/>
            </a:endParaRPr>
          </a:p>
        </p:txBody>
      </p:sp>
      <p:sp>
        <p:nvSpPr>
          <p:cNvPr id="27" name="Title 1">
            <a:extLst>
              <a:ext uri="{FF2B5EF4-FFF2-40B4-BE49-F238E27FC236}"/>
            </a:extLst>
          </p:cNvPr>
          <p:cNvSpPr>
            <a:spLocks noGrp="1"/>
          </p:cNvSpPr>
          <p:nvPr>
            <p:ph type="title"/>
          </p:nvPr>
        </p:nvSpPr>
        <p:spPr>
          <a:xfrm>
            <a:off x="782657" y="-3175"/>
            <a:ext cx="7886700" cy="1325563"/>
          </a:xfrm>
        </p:spPr>
        <p:txBody>
          <a:bodyPr>
            <a:normAutofit/>
          </a:bodyPr>
          <a:lstStyle>
            <a:lvl1pPr>
              <a:defRPr sz="2000" b="1" i="0">
                <a:solidFill>
                  <a:srgbClr val="332F4F"/>
                </a:solidFill>
                <a:latin typeface="Cambria" panose="02040503050406030204" pitchFamily="18" charset="0"/>
                <a:cs typeface="Cambria" panose="02040503050406030204" pitchFamily="18" charset="0"/>
              </a:defRPr>
            </a:lvl1pPr>
          </a:lstStyle>
          <a:p>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EC4E6BA-B4E0-435F-8C6C-05967374E71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914141B-2FC3-4D33-9624-1EF21BE83FA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879B5F5-B7CC-4EC7-89E7-9755EC3433A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r-Latn-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CA5514B-B347-45EF-9530-5EAC2DC73C4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C1F75D0-1FD5-49DD-B763-58C7ECFBD8F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D639C8ED-1C6C-4E58-9E64-566E16063501}"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76EC63B-5E3A-4702-A9D0-1B5D7F2B8CE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C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83E3B49-52C1-46F4-B709-7CBC3F1BFA08}"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sr-Latn-CS" altLang="en-US" smtClean="0"/>
          </a:p>
        </p:txBody>
      </p:sp>
      <p:sp>
        <p:nvSpPr>
          <p:cNvPr id="717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sr-Latn-CS"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cs typeface="+mn-cs"/>
              </a:defRPr>
            </a:lvl1pPr>
          </a:lstStyle>
          <a:p>
            <a:pPr>
              <a:defRPr/>
            </a:pPr>
            <a:fld id="{5EE96180-7414-4AA3-B343-BD3B55CF1C2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73" r:id="rId1"/>
    <p:sldLayoutId id="2147484574" r:id="rId2"/>
    <p:sldLayoutId id="2147484575" r:id="rId3"/>
    <p:sldLayoutId id="2147484576" r:id="rId4"/>
    <p:sldLayoutId id="2147484577" r:id="rId5"/>
    <p:sldLayoutId id="2147484578" r:id="rId6"/>
    <p:sldLayoutId id="2147484579" r:id="rId7"/>
    <p:sldLayoutId id="2147484580" r:id="rId8"/>
    <p:sldLayoutId id="2147484581" r:id="rId9"/>
    <p:sldLayoutId id="2147484582" r:id="rId10"/>
    <p:sldLayoutId id="2147484583" r:id="rId11"/>
    <p:sldLayoutId id="2147484584" r:id="rId12"/>
    <p:sldLayoutId id="2147484585" r:id="rId13"/>
    <p:sldLayoutId id="2147484586" r:id="rId14"/>
    <p:sldLayoutId id="2147484587" r:id="rId15"/>
    <p:sldLayoutId id="2147484588" r:id="rId16"/>
    <p:sldLayoutId id="2147484589" r:id="rId17"/>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6.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1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image" Target="../media/image53.jpe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3" Type="http://schemas.openxmlformats.org/officeDocument/2006/relationships/image" Target="../media/image61.wmf"/><Relationship Id="rId7" Type="http://schemas.openxmlformats.org/officeDocument/2006/relationships/image" Target="../media/image65.pn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64.wmf"/><Relationship Id="rId5" Type="http://schemas.openxmlformats.org/officeDocument/2006/relationships/image" Target="../media/image63.wmf"/><Relationship Id="rId4" Type="http://schemas.openxmlformats.org/officeDocument/2006/relationships/image" Target="../media/image62.png"/></Relationships>
</file>

<file path=ppt/slides/_rels/slide163.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jpe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Microsoft_Office_Excel_97-2003_Worksheet3.xls"/></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Microsoft_Office_Word_97_-_2003_Document1.doc"/><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Microsoft_Office_Word_97_-_2003_Document2.doc"/><Relationship Id="rId2" Type="http://schemas.openxmlformats.org/officeDocument/2006/relationships/slideLayout" Target="../slideLayouts/slideLayout6.xml"/><Relationship Id="rId1" Type="http://schemas.openxmlformats.org/officeDocument/2006/relationships/vmlDrawing" Target="../drawings/vmlDrawing3.v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533400" y="381000"/>
            <a:ext cx="7924800" cy="4191000"/>
          </a:xfrm>
        </p:spPr>
        <p:txBody>
          <a:bodyPr/>
          <a:lstStyle/>
          <a:p>
            <a:r>
              <a:rPr lang="en-US" altLang="en-US" sz="2000" b="1" smtClean="0">
                <a:latin typeface="Arial" pitchFamily="34" charset="0"/>
                <a:cs typeface="Arial" pitchFamily="34" charset="0"/>
              </a:rPr>
              <a:t>INTEGRATED ACADEMIC STUDIES IN MEDICINE </a:t>
            </a:r>
            <a:br>
              <a:rPr lang="en-US" altLang="en-US" sz="2000" b="1" smtClean="0">
                <a:latin typeface="Arial" pitchFamily="34" charset="0"/>
                <a:cs typeface="Arial" pitchFamily="34" charset="0"/>
              </a:rPr>
            </a:br>
            <a:r>
              <a:rPr lang="sr-Cyrl-CS" altLang="en-US" sz="2000" b="1" smtClean="0">
                <a:latin typeface="Arial" pitchFamily="34" charset="0"/>
                <a:cs typeface="Arial" pitchFamily="34" charset="0"/>
              </a:rPr>
              <a:t/>
            </a:r>
            <a:br>
              <a:rPr lang="sr-Cyrl-CS" altLang="en-US" sz="2000" b="1" smtClean="0">
                <a:latin typeface="Arial" pitchFamily="34" charset="0"/>
                <a:cs typeface="Arial" pitchFamily="34" charset="0"/>
              </a:rPr>
            </a:br>
            <a:r>
              <a:rPr lang="en-US" altLang="en-US" sz="2000" b="1" smtClean="0">
                <a:latin typeface="Arial" pitchFamily="34" charset="0"/>
                <a:cs typeface="Arial" pitchFamily="34" charset="0"/>
              </a:rPr>
              <a:t>INTERNAL MEDICINE 2</a:t>
            </a:r>
            <a:r>
              <a:rPr lang="sr-Cyrl-CS" altLang="en-US" sz="2000" b="1" smtClean="0">
                <a:latin typeface="Arial" pitchFamily="34" charset="0"/>
                <a:cs typeface="Arial" pitchFamily="34" charset="0"/>
              </a:rPr>
              <a:t/>
            </a:r>
            <a:br>
              <a:rPr lang="sr-Cyrl-CS" altLang="en-US" sz="2000" b="1" smtClean="0">
                <a:latin typeface="Arial" pitchFamily="34" charset="0"/>
                <a:cs typeface="Arial" pitchFamily="34" charset="0"/>
              </a:rPr>
            </a:br>
            <a:r>
              <a:rPr lang="sr-Latn-CS" altLang="en-US" sz="2000" smtClean="0">
                <a:latin typeface="Arial" pitchFamily="34" charset="0"/>
                <a:cs typeface="Arial" pitchFamily="34" charset="0"/>
              </a:rPr>
              <a:t/>
            </a:r>
            <a:br>
              <a:rPr lang="sr-Latn-CS" altLang="en-US" sz="2000" smtClean="0">
                <a:latin typeface="Arial" pitchFamily="34" charset="0"/>
                <a:cs typeface="Arial" pitchFamily="34" charset="0"/>
              </a:rPr>
            </a:br>
            <a:r>
              <a:rPr lang="en-US" altLang="en-US" sz="2000" smtClean="0">
                <a:latin typeface="Arial" pitchFamily="34" charset="0"/>
                <a:cs typeface="Arial" pitchFamily="34" charset="0"/>
              </a:rPr>
              <a:t/>
            </a:r>
            <a:br>
              <a:rPr lang="en-US" altLang="en-US" sz="2000" smtClean="0">
                <a:latin typeface="Arial" pitchFamily="34" charset="0"/>
                <a:cs typeface="Arial" pitchFamily="34" charset="0"/>
              </a:rPr>
            </a:br>
            <a:r>
              <a:rPr lang="en-US" altLang="en-US" sz="2000" smtClean="0">
                <a:latin typeface="Arial" pitchFamily="34" charset="0"/>
                <a:cs typeface="Arial" pitchFamily="34" charset="0"/>
              </a:rPr>
              <a:t> </a:t>
            </a:r>
            <a:r>
              <a:rPr lang="sr-Cyrl-CS" altLang="en-US" sz="2000" smtClean="0">
                <a:latin typeface="Arial" pitchFamily="34" charset="0"/>
                <a:cs typeface="Arial" pitchFamily="34" charset="0"/>
              </a:rPr>
              <a:t/>
            </a:r>
            <a:br>
              <a:rPr lang="sr-Cyrl-CS" altLang="en-US" sz="2000" smtClean="0">
                <a:latin typeface="Arial" pitchFamily="34" charset="0"/>
                <a:cs typeface="Arial" pitchFamily="34" charset="0"/>
              </a:rPr>
            </a:br>
            <a:r>
              <a:rPr lang="en-US" sz="3200" smtClean="0"/>
              <a:t> </a:t>
            </a:r>
            <a:r>
              <a:rPr lang="en-US" sz="3200" b="1" smtClean="0">
                <a:solidFill>
                  <a:srgbClr val="7030A0"/>
                </a:solidFill>
                <a:latin typeface="Arial" pitchFamily="34" charset="0"/>
                <a:cs typeface="Arial" pitchFamily="34" charset="0"/>
              </a:rPr>
              <a:t>OBESITY. </a:t>
            </a:r>
            <a:br>
              <a:rPr lang="en-US" sz="3200" b="1" smtClean="0">
                <a:solidFill>
                  <a:srgbClr val="7030A0"/>
                </a:solidFill>
                <a:latin typeface="Arial" pitchFamily="34" charset="0"/>
                <a:cs typeface="Arial" pitchFamily="34" charset="0"/>
              </a:rPr>
            </a:br>
            <a:r>
              <a:rPr lang="en-US" sz="3200" b="1" smtClean="0">
                <a:solidFill>
                  <a:srgbClr val="7030A0"/>
                </a:solidFill>
                <a:latin typeface="Arial" pitchFamily="34" charset="0"/>
                <a:cs typeface="Arial" pitchFamily="34" charset="0"/>
              </a:rPr>
              <a:t>METABOLIC SYNDROME. </a:t>
            </a:r>
            <a:br>
              <a:rPr lang="en-US" sz="3200" b="1" smtClean="0">
                <a:solidFill>
                  <a:srgbClr val="7030A0"/>
                </a:solidFill>
                <a:latin typeface="Arial" pitchFamily="34" charset="0"/>
                <a:cs typeface="Arial" pitchFamily="34" charset="0"/>
              </a:rPr>
            </a:br>
            <a:r>
              <a:rPr lang="en-US" altLang="en-US" sz="3200" b="1" smtClean="0">
                <a:solidFill>
                  <a:srgbClr val="7030A0"/>
                </a:solidFill>
                <a:latin typeface="Arial" pitchFamily="34" charset="0"/>
                <a:cs typeface="Arial" pitchFamily="34" charset="0"/>
              </a:rPr>
              <a:t>ACUTE AND CHRONIC COMPLICATIONS OF DIABETES</a:t>
            </a:r>
            <a:br>
              <a:rPr lang="en-US" altLang="en-US" sz="3200" b="1" smtClean="0">
                <a:solidFill>
                  <a:srgbClr val="7030A0"/>
                </a:solidFill>
                <a:latin typeface="Arial" pitchFamily="34" charset="0"/>
                <a:cs typeface="Arial" pitchFamily="34" charset="0"/>
              </a:rPr>
            </a:br>
            <a:r>
              <a:rPr lang="en-US" sz="3200" smtClean="0"/>
              <a:t> </a:t>
            </a:r>
            <a:r>
              <a:rPr lang="en-US" sz="3200" b="1" smtClean="0"/>
              <a:t/>
            </a:r>
            <a:br>
              <a:rPr lang="en-US" sz="3200" b="1" smtClean="0"/>
            </a:br>
            <a:endParaRPr lang="en-US" altLang="en-US" sz="3200" b="1" smtClean="0">
              <a:solidFill>
                <a:srgbClr val="7030A0"/>
              </a:solidFill>
              <a:latin typeface="Arial" pitchFamily="34" charset="0"/>
              <a:cs typeface="Arial" pitchFamily="34" charset="0"/>
            </a:endParaRPr>
          </a:p>
        </p:txBody>
      </p:sp>
      <p:sp>
        <p:nvSpPr>
          <p:cNvPr id="2051" name="Subtitle 4"/>
          <p:cNvSpPr>
            <a:spLocks noGrp="1"/>
          </p:cNvSpPr>
          <p:nvPr>
            <p:ph type="subTitle" idx="1"/>
          </p:nvPr>
        </p:nvSpPr>
        <p:spPr>
          <a:xfrm>
            <a:off x="1219200" y="4876800"/>
            <a:ext cx="6400800" cy="1676400"/>
          </a:xfrm>
        </p:spPr>
        <p:txBody>
          <a:bodyPr rtlCol="0">
            <a:normAutofit/>
          </a:bodyPr>
          <a:lstStyle/>
          <a:p>
            <a:pPr eaLnBrk="1" fontAlgn="auto" hangingPunct="1">
              <a:spcAft>
                <a:spcPts val="0"/>
              </a:spcAft>
              <a:defRPr/>
            </a:pPr>
            <a:endParaRPr lang="sr-Cyrl-CS" sz="2800" b="1" dirty="0" smtClean="0">
              <a:latin typeface="Arial" pitchFamily="34" charset="0"/>
              <a:cs typeface="Arial" pitchFamily="34" charset="0"/>
            </a:endParaRPr>
          </a:p>
          <a:p>
            <a:pPr>
              <a:defRPr/>
            </a:pPr>
            <a:r>
              <a:rPr lang="en" altLang="en-US" sz="2400" b="1" dirty="0" smtClean="0">
                <a:solidFill>
                  <a:schemeClr val="tx1"/>
                </a:solidFill>
                <a:latin typeface="Arial" charset="0"/>
                <a:cs typeface="Arial" charset="0"/>
              </a:rPr>
              <a:t>Violeta Mladenović</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Group 8191"/>
          <p:cNvGrpSpPr>
            <a:grpSpLocks/>
          </p:cNvGrpSpPr>
          <p:nvPr/>
        </p:nvGrpSpPr>
        <p:grpSpPr bwMode="auto">
          <a:xfrm>
            <a:off x="338138" y="2132013"/>
            <a:ext cx="8467725" cy="4006850"/>
            <a:chOff x="450850" y="2220857"/>
            <a:chExt cx="11290300" cy="4007632"/>
          </a:xfrm>
        </p:grpSpPr>
        <p:grpSp>
          <p:nvGrpSpPr>
            <p:cNvPr id="23562" name="Group 30"/>
            <p:cNvGrpSpPr>
              <a:grpSpLocks/>
            </p:cNvGrpSpPr>
            <p:nvPr/>
          </p:nvGrpSpPr>
          <p:grpSpPr bwMode="auto">
            <a:xfrm>
              <a:off x="3359150" y="2712609"/>
              <a:ext cx="5473700" cy="2561606"/>
              <a:chOff x="3359150" y="2712609"/>
              <a:chExt cx="5473700" cy="2561606"/>
            </a:xfrm>
          </p:grpSpPr>
          <p:cxnSp>
            <p:nvCxnSpPr>
              <p:cNvPr id="27" name="Straight Connector 26">
                <a:extLst>
                  <a:ext uri="{FF2B5EF4-FFF2-40B4-BE49-F238E27FC236}"/>
                </a:extLst>
              </p:cNvPr>
              <p:cNvCxnSpPr>
                <a:stCxn id="23569" idx="3"/>
                <a:endCxn id="23566" idx="1"/>
              </p:cNvCxnSpPr>
              <p:nvPr/>
            </p:nvCxnSpPr>
            <p:spPr>
              <a:xfrm flipV="1">
                <a:off x="3359150" y="2713078"/>
                <a:ext cx="5473700" cy="163544"/>
              </a:xfrm>
              <a:prstGeom prst="line">
                <a:avLst/>
              </a:prstGeom>
              <a:ln w="381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extLst>
              </p:cNvPr>
              <p:cNvCxnSpPr/>
              <p:nvPr/>
            </p:nvCxnSpPr>
            <p:spPr>
              <a:xfrm flipV="1">
                <a:off x="3608917" y="3994440"/>
                <a:ext cx="4974167" cy="7940"/>
              </a:xfrm>
              <a:prstGeom prst="line">
                <a:avLst/>
              </a:prstGeom>
              <a:ln w="381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extLst>
              </p:cNvPr>
              <p:cNvCxnSpPr/>
              <p:nvPr/>
            </p:nvCxnSpPr>
            <p:spPr>
              <a:xfrm flipV="1">
                <a:off x="3608917" y="5264688"/>
                <a:ext cx="4974167" cy="9527"/>
              </a:xfrm>
              <a:prstGeom prst="line">
                <a:avLst/>
              </a:prstGeom>
              <a:ln w="381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pic>
          <p:nvPicPr>
            <p:cNvPr id="23563" name="Picture 6" descr="Obesity Early Signs, Causes, Types, Prevention &amp; Heart Disease"/>
            <p:cNvPicPr>
              <a:picLocks noChangeAspect="1" noChangeArrowheads="1"/>
            </p:cNvPicPr>
            <p:nvPr/>
          </p:nvPicPr>
          <p:blipFill>
            <a:blip r:embed="rId2"/>
            <a:srcRect/>
            <a:stretch>
              <a:fillRect/>
            </a:stretch>
          </p:blipFill>
          <p:spPr bwMode="auto">
            <a:xfrm>
              <a:off x="4089400" y="2220857"/>
              <a:ext cx="4013200" cy="4007632"/>
            </a:xfrm>
            <a:prstGeom prst="rect">
              <a:avLst/>
            </a:prstGeom>
            <a:noFill/>
            <a:ln w="9525">
              <a:noFill/>
              <a:miter lim="800000"/>
              <a:headEnd/>
              <a:tailEnd/>
            </a:ln>
          </p:spPr>
        </p:pic>
        <p:grpSp>
          <p:nvGrpSpPr>
            <p:cNvPr id="23564" name="Group 16"/>
            <p:cNvGrpSpPr>
              <a:grpSpLocks/>
            </p:cNvGrpSpPr>
            <p:nvPr/>
          </p:nvGrpSpPr>
          <p:grpSpPr bwMode="auto">
            <a:xfrm>
              <a:off x="450850" y="2521654"/>
              <a:ext cx="2908300" cy="2944043"/>
              <a:chOff x="520700" y="2512554"/>
              <a:chExt cx="2908300" cy="2944043"/>
            </a:xfrm>
          </p:grpSpPr>
          <p:sp>
            <p:nvSpPr>
              <p:cNvPr id="23569" name="TextBox 6"/>
              <p:cNvSpPr txBox="1">
                <a:spLocks noChangeArrowheads="1"/>
              </p:cNvSpPr>
              <p:nvPr/>
            </p:nvSpPr>
            <p:spPr bwMode="auto">
              <a:xfrm>
                <a:off x="520700" y="2512554"/>
                <a:ext cx="2908300" cy="708024"/>
              </a:xfrm>
              <a:prstGeom prst="rect">
                <a:avLst/>
              </a:prstGeom>
              <a:noFill/>
              <a:ln w="9525">
                <a:noFill/>
                <a:miter lim="800000"/>
                <a:headEnd/>
                <a:tailEnd/>
              </a:ln>
            </p:spPr>
            <p:txBody>
              <a:bodyPr>
                <a:spAutoFit/>
              </a:bodyPr>
              <a:lstStyle/>
              <a:p>
                <a:pPr algn="r"/>
                <a:r>
                  <a:rPr lang="en-US" sz="2000">
                    <a:latin typeface="Lora"/>
                  </a:rPr>
                  <a:t>Family Inheritance</a:t>
                </a:r>
              </a:p>
            </p:txBody>
          </p:sp>
          <p:sp>
            <p:nvSpPr>
              <p:cNvPr id="23570" name="TextBox 7"/>
              <p:cNvSpPr txBox="1">
                <a:spLocks noChangeArrowheads="1"/>
              </p:cNvSpPr>
              <p:nvPr/>
            </p:nvSpPr>
            <p:spPr bwMode="auto">
              <a:xfrm>
                <a:off x="520700" y="3784520"/>
                <a:ext cx="2908300" cy="400110"/>
              </a:xfrm>
              <a:prstGeom prst="rect">
                <a:avLst/>
              </a:prstGeom>
              <a:noFill/>
              <a:ln w="9525">
                <a:noFill/>
                <a:miter lim="800000"/>
                <a:headEnd/>
                <a:tailEnd/>
              </a:ln>
            </p:spPr>
            <p:txBody>
              <a:bodyPr>
                <a:spAutoFit/>
              </a:bodyPr>
              <a:lstStyle/>
              <a:p>
                <a:pPr algn="r"/>
                <a:r>
                  <a:rPr lang="en-US" sz="2000">
                    <a:latin typeface="Lora"/>
                  </a:rPr>
                  <a:t>Inactivity</a:t>
                </a:r>
              </a:p>
            </p:txBody>
          </p:sp>
          <p:sp>
            <p:nvSpPr>
              <p:cNvPr id="23571" name="TextBox 8"/>
              <p:cNvSpPr txBox="1">
                <a:spLocks noChangeArrowheads="1"/>
              </p:cNvSpPr>
              <p:nvPr/>
            </p:nvSpPr>
            <p:spPr bwMode="auto">
              <a:xfrm>
                <a:off x="520700" y="5056487"/>
                <a:ext cx="2908300" cy="400110"/>
              </a:xfrm>
              <a:prstGeom prst="rect">
                <a:avLst/>
              </a:prstGeom>
              <a:noFill/>
              <a:ln w="9525">
                <a:noFill/>
                <a:miter lim="800000"/>
                <a:headEnd/>
                <a:tailEnd/>
              </a:ln>
            </p:spPr>
            <p:txBody>
              <a:bodyPr>
                <a:spAutoFit/>
              </a:bodyPr>
              <a:lstStyle/>
              <a:p>
                <a:pPr algn="r"/>
                <a:r>
                  <a:rPr lang="en-US" sz="2000">
                    <a:latin typeface="Lora"/>
                  </a:rPr>
                  <a:t>Unhealthy Diet</a:t>
                </a:r>
              </a:p>
            </p:txBody>
          </p:sp>
        </p:grpSp>
        <p:grpSp>
          <p:nvGrpSpPr>
            <p:cNvPr id="23565" name="Group 15"/>
            <p:cNvGrpSpPr>
              <a:grpSpLocks/>
            </p:cNvGrpSpPr>
            <p:nvPr/>
          </p:nvGrpSpPr>
          <p:grpSpPr bwMode="auto">
            <a:xfrm>
              <a:off x="8832850" y="2512554"/>
              <a:ext cx="2908300" cy="2944043"/>
              <a:chOff x="8242300" y="2512554"/>
              <a:chExt cx="2908300" cy="2944043"/>
            </a:xfrm>
          </p:grpSpPr>
          <p:sp>
            <p:nvSpPr>
              <p:cNvPr id="23566" name="TextBox 9"/>
              <p:cNvSpPr txBox="1">
                <a:spLocks noChangeArrowheads="1"/>
              </p:cNvSpPr>
              <p:nvPr/>
            </p:nvSpPr>
            <p:spPr bwMode="auto">
              <a:xfrm>
                <a:off x="8242300" y="2512554"/>
                <a:ext cx="2908300" cy="400110"/>
              </a:xfrm>
              <a:prstGeom prst="rect">
                <a:avLst/>
              </a:prstGeom>
              <a:noFill/>
              <a:ln w="9525">
                <a:noFill/>
                <a:miter lim="800000"/>
                <a:headEnd/>
                <a:tailEnd/>
              </a:ln>
            </p:spPr>
            <p:txBody>
              <a:bodyPr>
                <a:spAutoFit/>
              </a:bodyPr>
              <a:lstStyle/>
              <a:p>
                <a:r>
                  <a:rPr lang="en-US" sz="2000">
                    <a:latin typeface="Lora"/>
                  </a:rPr>
                  <a:t>Medications</a:t>
                </a:r>
              </a:p>
            </p:txBody>
          </p:sp>
          <p:sp>
            <p:nvSpPr>
              <p:cNvPr id="23567" name="TextBox 10"/>
              <p:cNvSpPr txBox="1">
                <a:spLocks noChangeArrowheads="1"/>
              </p:cNvSpPr>
              <p:nvPr/>
            </p:nvSpPr>
            <p:spPr bwMode="auto">
              <a:xfrm>
                <a:off x="8242300" y="3784520"/>
                <a:ext cx="2908300" cy="400110"/>
              </a:xfrm>
              <a:prstGeom prst="rect">
                <a:avLst/>
              </a:prstGeom>
              <a:noFill/>
              <a:ln w="9525">
                <a:noFill/>
                <a:miter lim="800000"/>
                <a:headEnd/>
                <a:tailEnd/>
              </a:ln>
            </p:spPr>
            <p:txBody>
              <a:bodyPr>
                <a:spAutoFit/>
              </a:bodyPr>
              <a:lstStyle/>
              <a:p>
                <a:r>
                  <a:rPr lang="en-US" sz="2000">
                    <a:latin typeface="Lora"/>
                  </a:rPr>
                  <a:t>Lack Of Seep</a:t>
                </a:r>
              </a:p>
            </p:txBody>
          </p:sp>
          <p:sp>
            <p:nvSpPr>
              <p:cNvPr id="23568" name="TextBox 11"/>
              <p:cNvSpPr txBox="1">
                <a:spLocks noChangeArrowheads="1"/>
              </p:cNvSpPr>
              <p:nvPr/>
            </p:nvSpPr>
            <p:spPr bwMode="auto">
              <a:xfrm>
                <a:off x="8242300" y="5056487"/>
                <a:ext cx="2908300" cy="400110"/>
              </a:xfrm>
              <a:prstGeom prst="rect">
                <a:avLst/>
              </a:prstGeom>
              <a:noFill/>
              <a:ln w="9525">
                <a:noFill/>
                <a:miter lim="800000"/>
                <a:headEnd/>
                <a:tailEnd/>
              </a:ln>
            </p:spPr>
            <p:txBody>
              <a:bodyPr>
                <a:spAutoFit/>
              </a:bodyPr>
              <a:lstStyle/>
              <a:p>
                <a:r>
                  <a:rPr lang="en-US" sz="2000">
                    <a:latin typeface="Lora"/>
                  </a:rPr>
                  <a:t>Stress</a:t>
                </a:r>
              </a:p>
            </p:txBody>
          </p:sp>
        </p:grpSp>
      </p:grpSp>
      <p:sp>
        <p:nvSpPr>
          <p:cNvPr id="23555" name="TextBox 12"/>
          <p:cNvSpPr txBox="1">
            <a:spLocks noChangeArrowheads="1"/>
          </p:cNvSpPr>
          <p:nvPr/>
        </p:nvSpPr>
        <p:spPr bwMode="auto">
          <a:xfrm>
            <a:off x="0" y="630238"/>
            <a:ext cx="9144000" cy="706437"/>
          </a:xfrm>
          <a:prstGeom prst="rect">
            <a:avLst/>
          </a:prstGeom>
          <a:noFill/>
          <a:ln w="9525">
            <a:noFill/>
            <a:miter lim="800000"/>
            <a:headEnd/>
            <a:tailEnd/>
          </a:ln>
        </p:spPr>
        <p:txBody>
          <a:bodyPr>
            <a:spAutoFit/>
          </a:bodyPr>
          <a:lstStyle/>
          <a:p>
            <a:pPr algn="ctr"/>
            <a:r>
              <a:rPr lang="en-US" sz="4000" b="1">
                <a:solidFill>
                  <a:schemeClr val="accent2"/>
                </a:solidFill>
                <a:latin typeface="Lora"/>
              </a:rPr>
              <a:t>Risk Factors Of Obesity</a:t>
            </a:r>
          </a:p>
        </p:txBody>
      </p:sp>
      <p:grpSp>
        <p:nvGrpSpPr>
          <p:cNvPr id="23556" name="Group 8192"/>
          <p:cNvGrpSpPr>
            <a:grpSpLocks/>
          </p:cNvGrpSpPr>
          <p:nvPr/>
        </p:nvGrpSpPr>
        <p:grpSpPr bwMode="auto">
          <a:xfrm>
            <a:off x="8609013" y="0"/>
            <a:ext cx="534987" cy="625475"/>
            <a:chOff x="11478979" y="0"/>
            <a:chExt cx="713021" cy="625830"/>
          </a:xfrm>
        </p:grpSpPr>
        <p:sp>
          <p:nvSpPr>
            <p:cNvPr id="8195" name="Rectangle 8194">
              <a:extLst>
                <a:ext uri="{FF2B5EF4-FFF2-40B4-BE49-F238E27FC236}"/>
              </a:extLst>
            </p:cNvPr>
            <p:cNvSpPr/>
            <p:nvPr/>
          </p:nvSpPr>
          <p:spPr>
            <a:xfrm rot="10800000">
              <a:off x="11631316" y="0"/>
              <a:ext cx="560684" cy="503524"/>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97" name="Rectangle 8196">
              <a:extLst>
                <a:ext uri="{FF2B5EF4-FFF2-40B4-BE49-F238E27FC236}"/>
              </a:extLst>
            </p:cNvPr>
            <p:cNvSpPr/>
            <p:nvPr/>
          </p:nvSpPr>
          <p:spPr>
            <a:xfrm rot="10800000">
              <a:off x="11478979" y="230319"/>
              <a:ext cx="459126" cy="395511"/>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3557" name="Group 8198"/>
          <p:cNvGrpSpPr>
            <a:grpSpLocks/>
          </p:cNvGrpSpPr>
          <p:nvPr/>
        </p:nvGrpSpPr>
        <p:grpSpPr bwMode="auto">
          <a:xfrm rot="5400000" flipH="1">
            <a:off x="-67469" y="6593682"/>
            <a:ext cx="357187" cy="222250"/>
            <a:chOff x="11478979" y="109988"/>
            <a:chExt cx="620219" cy="515842"/>
          </a:xfrm>
        </p:grpSpPr>
        <p:sp>
          <p:nvSpPr>
            <p:cNvPr id="8200" name="Rectangle 8199">
              <a:extLst>
                <a:ext uri="{FF2B5EF4-FFF2-40B4-BE49-F238E27FC236}"/>
              </a:extLst>
            </p:cNvPr>
            <p:cNvSpPr/>
            <p:nvPr/>
          </p:nvSpPr>
          <p:spPr>
            <a:xfrm rot="10800000">
              <a:off x="11636102" y="124724"/>
              <a:ext cx="463098" cy="416357"/>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201" name="Rectangle 8200">
              <a:extLst>
                <a:ext uri="{FF2B5EF4-FFF2-40B4-BE49-F238E27FC236}"/>
              </a:extLst>
            </p:cNvPr>
            <p:cNvSpPr/>
            <p:nvPr/>
          </p:nvSpPr>
          <p:spPr>
            <a:xfrm rot="10800000">
              <a:off x="11478979" y="224209"/>
              <a:ext cx="457584" cy="397935"/>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xfrm>
            <a:off x="0" y="228600"/>
            <a:ext cx="9144000" cy="990600"/>
          </a:xfrm>
        </p:spPr>
        <p:txBody>
          <a:bodyPr/>
          <a:lstStyle/>
          <a:p>
            <a:pPr eaLnBrk="1" hangingPunct="1"/>
            <a:r>
              <a:rPr lang="en-US" sz="2800" b="1" smtClean="0">
                <a:solidFill>
                  <a:srgbClr val="7030A0"/>
                </a:solidFill>
                <a:latin typeface="Arial" pitchFamily="34" charset="0"/>
                <a:cs typeface="Arial" pitchFamily="34" charset="0"/>
              </a:rPr>
              <a:t>CHRONIC COMPLICATIONS </a:t>
            </a:r>
            <a:r>
              <a:rPr lang="en-US" sz="2800" b="1" i="1" smtClean="0">
                <a:solidFill>
                  <a:srgbClr val="7030A0"/>
                </a:solidFill>
                <a:latin typeface="Arial" pitchFamily="34" charset="0"/>
                <a:cs typeface="Arial" pitchFamily="34" charset="0"/>
              </a:rPr>
              <a:t>OF DIABETES</a:t>
            </a:r>
          </a:p>
        </p:txBody>
      </p:sp>
      <p:sp>
        <p:nvSpPr>
          <p:cNvPr id="121859" name="Rectangle 3"/>
          <p:cNvSpPr>
            <a:spLocks noGrp="1" noChangeArrowheads="1"/>
          </p:cNvSpPr>
          <p:nvPr>
            <p:ph idx="1"/>
          </p:nvPr>
        </p:nvSpPr>
        <p:spPr>
          <a:xfrm>
            <a:off x="304800" y="1600200"/>
            <a:ext cx="8686800" cy="4572000"/>
          </a:xfrm>
        </p:spPr>
        <p:txBody>
          <a:bodyPr>
            <a:normAutofit/>
          </a:bodyPr>
          <a:lstStyle/>
          <a:p>
            <a:pPr marL="274320" indent="-274320" eaLnBrk="1" fontAlgn="auto" hangingPunct="1">
              <a:spcAft>
                <a:spcPts val="0"/>
              </a:spcAft>
              <a:buFont typeface="Wingdings 2"/>
              <a:buChar char=""/>
              <a:defRPr/>
            </a:pPr>
            <a:endParaRPr lang="ru-RU" sz="2000" b="1" dirty="0" smtClean="0">
              <a:latin typeface="Arial" pitchFamily="34" charset="0"/>
              <a:cs typeface="Arial" pitchFamily="34" charset="0"/>
            </a:endParaRPr>
          </a:p>
          <a:p>
            <a:pPr marL="274320" indent="-274320" eaLnBrk="1" fontAlgn="auto" hangingPunct="1">
              <a:spcAft>
                <a:spcPts val="0"/>
              </a:spcAft>
              <a:buFont typeface="Wingdings 2"/>
              <a:buChar char=""/>
              <a:defRPr/>
            </a:pPr>
            <a:r>
              <a:rPr lang="en" sz="2000" b="1" dirty="0" smtClean="0">
                <a:latin typeface="Arial" pitchFamily="34" charset="0"/>
                <a:cs typeface="Arial" pitchFamily="34" charset="0"/>
              </a:rPr>
              <a:t>MACROVASCULAR:</a:t>
            </a:r>
            <a:endParaRPr lang="sr-Latn-RS" sz="2000" b="1" dirty="0" smtClean="0">
              <a:latin typeface="Arial" pitchFamily="34" charset="0"/>
              <a:cs typeface="Arial" pitchFamily="34" charset="0"/>
            </a:endParaRPr>
          </a:p>
          <a:p>
            <a:pPr marL="274320" indent="-274320" eaLnBrk="1" fontAlgn="auto" hangingPunct="1">
              <a:spcAft>
                <a:spcPts val="0"/>
              </a:spcAft>
              <a:buFont typeface="Wingdings 2"/>
              <a:buChar char=""/>
              <a:defRPr/>
            </a:pPr>
            <a:r>
              <a:rPr lang="en" sz="2000" b="1" dirty="0" smtClean="0">
                <a:latin typeface="Arial" pitchFamily="34" charset="0"/>
                <a:cs typeface="Arial" pitchFamily="34" charset="0"/>
              </a:rPr>
              <a:t> accelerated atherosclerosis</a:t>
            </a:r>
            <a:endParaRPr lang="sr-Latn-RS" sz="2000" b="1" dirty="0" smtClean="0">
              <a:latin typeface="Arial" pitchFamily="34" charset="0"/>
              <a:cs typeface="Arial" pitchFamily="34" charset="0"/>
            </a:endParaRPr>
          </a:p>
          <a:p>
            <a:pPr marL="274320" indent="-274320" eaLnBrk="1" fontAlgn="auto" hangingPunct="1">
              <a:spcAft>
                <a:spcPts val="0"/>
              </a:spcAft>
              <a:buFont typeface="Wingdings 2"/>
              <a:buChar char=""/>
              <a:defRPr/>
            </a:pPr>
            <a:r>
              <a:rPr lang="en" sz="2000" b="1" dirty="0" smtClean="0">
                <a:latin typeface="Arial" pitchFamily="34" charset="0"/>
                <a:cs typeface="Arial" pitchFamily="34" charset="0"/>
              </a:rPr>
              <a:t>(coronary disease, cerebrovascular disease, peripheral vascular disease)</a:t>
            </a:r>
          </a:p>
          <a:p>
            <a:pPr marL="274320" indent="-274320" eaLnBrk="1" fontAlgn="auto" hangingPunct="1">
              <a:spcAft>
                <a:spcPts val="0"/>
              </a:spcAft>
              <a:buFont typeface="Wingdings 2"/>
              <a:buChar char=""/>
              <a:defRPr/>
            </a:pPr>
            <a:endParaRPr lang="ru-RU" sz="2000" b="1" dirty="0" smtClean="0">
              <a:latin typeface="Arial" pitchFamily="34" charset="0"/>
              <a:cs typeface="Arial" pitchFamily="34" charset="0"/>
            </a:endParaRPr>
          </a:p>
          <a:p>
            <a:pPr marL="274320" indent="-274320" eaLnBrk="1" fontAlgn="auto" hangingPunct="1">
              <a:spcAft>
                <a:spcPts val="0"/>
              </a:spcAft>
              <a:buFont typeface="Wingdings 2"/>
              <a:buChar char=""/>
              <a:defRPr/>
            </a:pPr>
            <a:r>
              <a:rPr lang="en" sz="2000" b="1" dirty="0" smtClean="0">
                <a:latin typeface="Arial" pitchFamily="34" charset="0"/>
                <a:cs typeface="Arial" pitchFamily="34" charset="0"/>
              </a:rPr>
              <a:t>MICROVASCULAR: </a:t>
            </a:r>
            <a:endParaRPr lang="sr-Latn-RS" sz="2000" b="1" dirty="0" smtClean="0">
              <a:latin typeface="Arial" pitchFamily="34" charset="0"/>
              <a:cs typeface="Arial" pitchFamily="34" charset="0"/>
            </a:endParaRPr>
          </a:p>
          <a:p>
            <a:pPr marL="274320" indent="-274320" eaLnBrk="1" fontAlgn="auto" hangingPunct="1">
              <a:spcAft>
                <a:spcPts val="0"/>
              </a:spcAft>
              <a:buFont typeface="Wingdings 2"/>
              <a:buChar char=""/>
              <a:defRPr/>
            </a:pPr>
            <a:r>
              <a:rPr lang="en" sz="2000" b="1" dirty="0" smtClean="0">
                <a:latin typeface="Arial" pitchFamily="34" charset="0"/>
                <a:cs typeface="Arial" pitchFamily="34" charset="0"/>
              </a:rPr>
              <a:t>structural changes (thickening of the basement membrane of capillaries, narrowing of arteries, dilation and tortuosity of veins, etc.) and </a:t>
            </a:r>
            <a:endParaRPr lang="sr-Latn-RS" sz="2000" b="1" dirty="0" smtClean="0">
              <a:latin typeface="Arial" pitchFamily="34" charset="0"/>
              <a:cs typeface="Arial" pitchFamily="34" charset="0"/>
            </a:endParaRPr>
          </a:p>
          <a:p>
            <a:pPr marL="274320" indent="-274320" eaLnBrk="1" fontAlgn="auto" hangingPunct="1">
              <a:spcAft>
                <a:spcPts val="0"/>
              </a:spcAft>
              <a:buFont typeface="Wingdings 2"/>
              <a:buChar char=""/>
              <a:defRPr/>
            </a:pPr>
            <a:r>
              <a:rPr lang="en" sz="2000" b="1" dirty="0" smtClean="0">
                <a:latin typeface="Arial" pitchFamily="34" charset="0"/>
                <a:cs typeface="Arial" pitchFamily="34" charset="0"/>
              </a:rPr>
              <a:t>functional (disturbance of intracapillary pressure, flow and permeability of capillaries).</a:t>
            </a:r>
            <a:endParaRPr lang="en-US" sz="2000" b="1" dirty="0">
              <a:solidFill>
                <a:schemeClr val="bg2">
                  <a:lumMod val="50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0" y="0"/>
            <a:ext cx="9144000" cy="1219200"/>
          </a:xfrm>
        </p:spPr>
        <p:txBody>
          <a:bodyPr/>
          <a:lstStyle/>
          <a:p>
            <a:pPr eaLnBrk="1" hangingPunct="1"/>
            <a:r>
              <a:rPr lang="en-US" altLang="en-US" sz="2800" b="1" smtClean="0">
                <a:solidFill>
                  <a:srgbClr val="7030A0"/>
                </a:solidFill>
                <a:latin typeface="Arial" pitchFamily="34" charset="0"/>
                <a:cs typeface="Arial" pitchFamily="34" charset="0"/>
              </a:rPr>
              <a:t>Definition, etiopathogenesis and division </a:t>
            </a:r>
            <a:br>
              <a:rPr lang="en-US" altLang="en-US" sz="2800" b="1" smtClean="0">
                <a:solidFill>
                  <a:srgbClr val="7030A0"/>
                </a:solidFill>
                <a:latin typeface="Arial" pitchFamily="34" charset="0"/>
                <a:cs typeface="Arial" pitchFamily="34" charset="0"/>
              </a:rPr>
            </a:br>
            <a:r>
              <a:rPr lang="en-US" altLang="en-US" sz="2800" b="1" smtClean="0">
                <a:solidFill>
                  <a:srgbClr val="7030A0"/>
                </a:solidFill>
                <a:latin typeface="Arial" pitchFamily="34" charset="0"/>
                <a:cs typeface="Arial" pitchFamily="34" charset="0"/>
              </a:rPr>
              <a:t>chronic complications of diabetes</a:t>
            </a:r>
          </a:p>
        </p:txBody>
      </p:sp>
      <p:sp>
        <p:nvSpPr>
          <p:cNvPr id="125955" name="Rectangle 3"/>
          <p:cNvSpPr>
            <a:spLocks noGrp="1" noChangeArrowheads="1"/>
          </p:cNvSpPr>
          <p:nvPr>
            <p:ph idx="1"/>
          </p:nvPr>
        </p:nvSpPr>
        <p:spPr>
          <a:xfrm>
            <a:off x="457200" y="1524000"/>
            <a:ext cx="8229600" cy="4602163"/>
          </a:xfrm>
        </p:spPr>
        <p:txBody>
          <a:bodyPr/>
          <a:lstStyle/>
          <a:p>
            <a:pPr eaLnBrk="1" hangingPunct="1">
              <a:buFont typeface="Arial" pitchFamily="34" charset="0"/>
              <a:buNone/>
            </a:pPr>
            <a:r>
              <a:rPr lang="en-US" altLang="en-US" sz="2000" b="1" smtClean="0">
                <a:latin typeface="Arial" pitchFamily="34" charset="0"/>
                <a:cs typeface="Arial" pitchFamily="34" charset="0"/>
              </a:rPr>
              <a:t>     </a:t>
            </a:r>
          </a:p>
          <a:p>
            <a:pPr eaLnBrk="1" hangingPunct="1">
              <a:buFont typeface="Arial" pitchFamily="34" charset="0"/>
              <a:buNone/>
            </a:pPr>
            <a:r>
              <a:rPr lang="en-US" altLang="en-US" sz="2000" b="1" smtClean="0">
                <a:latin typeface="Arial" pitchFamily="34" charset="0"/>
                <a:cs typeface="Arial" pitchFamily="34" charset="0"/>
              </a:rPr>
              <a:t> Pathological changes that occur during diabetes and that affect "small" blood vessels (microangiopathy) and "large" blood vessels (macroangiopathy).</a:t>
            </a:r>
          </a:p>
          <a:p>
            <a:pPr eaLnBrk="1" hangingPunct="1">
              <a:buFont typeface="Arial" pitchFamily="34" charset="0"/>
              <a:buNone/>
            </a:pPr>
            <a:r>
              <a:rPr lang="en-US" altLang="en-US" sz="2000" b="1" smtClean="0">
                <a:latin typeface="Arial" pitchFamily="34" charset="0"/>
                <a:cs typeface="Arial" pitchFamily="34" charset="0"/>
              </a:rPr>
              <a:t>   </a:t>
            </a:r>
          </a:p>
          <a:p>
            <a:pPr eaLnBrk="1" hangingPunct="1">
              <a:buFont typeface="Arial" pitchFamily="34" charset="0"/>
              <a:buNone/>
            </a:pPr>
            <a:r>
              <a:rPr lang="en-US" altLang="en-US" sz="2000" b="1" smtClean="0">
                <a:latin typeface="Arial" pitchFamily="34" charset="0"/>
                <a:cs typeface="Arial" pitchFamily="34" charset="0"/>
              </a:rPr>
              <a:t> The most significant clinical forms of chronic complications of diabetes</a:t>
            </a:r>
            <a:endParaRPr lang="sr-Cyrl-CS" altLang="en-US" sz="2000" b="1" smtClean="0">
              <a:latin typeface="Arial" pitchFamily="34" charset="0"/>
              <a:cs typeface="Arial" pitchFamily="34" charset="0"/>
            </a:endParaRPr>
          </a:p>
          <a:p>
            <a:pPr lvl="1" eaLnBrk="1" hangingPunct="1">
              <a:buFont typeface="Wingdings" pitchFamily="2" charset="2"/>
              <a:buChar char="§"/>
            </a:pPr>
            <a:r>
              <a:rPr lang="en-US" altLang="en-US" sz="2000" b="1" smtClean="0">
                <a:latin typeface="Arial" pitchFamily="34" charset="0"/>
                <a:cs typeface="Arial" pitchFamily="34" charset="0"/>
              </a:rPr>
              <a:t>Diabetes is sleep neuropathy</a:t>
            </a:r>
            <a:endParaRPr lang="sr-Latn-CS" altLang="en-US" sz="2000" b="1" smtClean="0">
              <a:latin typeface="Arial" pitchFamily="34" charset="0"/>
              <a:cs typeface="Arial" pitchFamily="34" charset="0"/>
            </a:endParaRPr>
          </a:p>
          <a:p>
            <a:pPr lvl="1" eaLnBrk="1" hangingPunct="1">
              <a:buFont typeface="Wingdings" pitchFamily="2" charset="2"/>
              <a:buChar char="§"/>
            </a:pPr>
            <a:r>
              <a:rPr lang="en-US" altLang="en-US" sz="2000" b="1" smtClean="0">
                <a:latin typeface="Arial" pitchFamily="34" charset="0"/>
                <a:cs typeface="Arial" pitchFamily="34" charset="0"/>
              </a:rPr>
              <a:t>Diabetic foot</a:t>
            </a:r>
          </a:p>
          <a:p>
            <a:pPr eaLnBrk="1" hangingPunct="1">
              <a:buFont typeface="Arial" pitchFamily="34" charset="0"/>
              <a:buNone/>
            </a:pPr>
            <a:endParaRPr lang="en-US" altLang="en-US" sz="2000" b="1"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0" y="0"/>
            <a:ext cx="9144000" cy="1143000"/>
          </a:xfrm>
        </p:spPr>
        <p:txBody>
          <a:bodyPr/>
          <a:lstStyle/>
          <a:p>
            <a:pPr eaLnBrk="1" hangingPunct="1"/>
            <a:r>
              <a:rPr lang="en-US" altLang="en-US" sz="3600" b="1" smtClean="0">
                <a:solidFill>
                  <a:srgbClr val="FF0000"/>
                </a:solidFill>
                <a:latin typeface="Arial" pitchFamily="34" charset="0"/>
                <a:cs typeface="Arial" pitchFamily="34" charset="0"/>
              </a:rPr>
              <a:t> </a:t>
            </a:r>
            <a:r>
              <a:rPr lang="en-US" altLang="en-US" sz="2800" b="1" smtClean="0">
                <a:solidFill>
                  <a:srgbClr val="7030A0"/>
                </a:solidFill>
                <a:latin typeface="Arial" pitchFamily="34" charset="0"/>
                <a:cs typeface="Arial" pitchFamily="34" charset="0"/>
              </a:rPr>
              <a:t>Distribution of chronic complications of diabetes</a:t>
            </a:r>
          </a:p>
        </p:txBody>
      </p:sp>
      <p:sp>
        <p:nvSpPr>
          <p:cNvPr id="41987" name="Rectangle 3"/>
          <p:cNvSpPr>
            <a:spLocks noGrp="1" noChangeArrowheads="1"/>
          </p:cNvSpPr>
          <p:nvPr>
            <p:ph sz="half" idx="1"/>
          </p:nvPr>
        </p:nvSpPr>
        <p:spPr>
          <a:xfrm>
            <a:off x="457200" y="2484438"/>
            <a:ext cx="4038600" cy="3230562"/>
          </a:xfrm>
          <a:solidFill>
            <a:schemeClr val="accent1">
              <a:lumMod val="40000"/>
              <a:lumOff val="60000"/>
            </a:schemeClr>
          </a:solidFill>
          <a:ln>
            <a:solidFill>
              <a:schemeClr val="tx1"/>
            </a:solidFill>
          </a:ln>
        </p:spPr>
        <p:txBody>
          <a:bodyPr/>
          <a:lstStyle/>
          <a:p>
            <a:pPr eaLnBrk="1" hangingPunct="1">
              <a:buFontTx/>
              <a:buNone/>
              <a:defRPr/>
            </a:pPr>
            <a:endParaRPr lang="sr-Latn-RS" altLang="en-US" sz="2400" b="1" dirty="0" smtClean="0">
              <a:latin typeface="Arial" pitchFamily="34" charset="0"/>
              <a:cs typeface="Arial" pitchFamily="34" charset="0"/>
            </a:endParaRPr>
          </a:p>
          <a:p>
            <a:pPr eaLnBrk="1" hangingPunct="1">
              <a:buFontTx/>
              <a:buNone/>
              <a:defRPr/>
            </a:pPr>
            <a:r>
              <a:rPr lang="en" altLang="en-US" sz="2400" b="1" dirty="0" smtClean="0">
                <a:latin typeface="Arial" pitchFamily="34" charset="0"/>
                <a:cs typeface="Arial" pitchFamily="34" charset="0"/>
              </a:rPr>
              <a:t>MICROANGIOPATHIC</a:t>
            </a:r>
            <a:endParaRPr lang="sr-Cyrl-CS" altLang="en-US" sz="2400" b="1" dirty="0" smtClean="0">
              <a:latin typeface="Arial" pitchFamily="34" charset="0"/>
              <a:cs typeface="Arial" pitchFamily="34" charset="0"/>
            </a:endParaRPr>
          </a:p>
          <a:p>
            <a:pPr eaLnBrk="1" hangingPunct="1">
              <a:buFontTx/>
              <a:buNone/>
              <a:defRPr/>
            </a:pPr>
            <a:endParaRPr lang="sr-Latn-CS" altLang="en-US" sz="2000" b="1" dirty="0" smtClean="0">
              <a:latin typeface="Arial" pitchFamily="34" charset="0"/>
              <a:cs typeface="Arial" pitchFamily="34" charset="0"/>
            </a:endParaRPr>
          </a:p>
          <a:p>
            <a:pPr eaLnBrk="1" hangingPunct="1">
              <a:defRPr/>
            </a:pPr>
            <a:r>
              <a:rPr lang="en" altLang="en-US" sz="2000" b="1" dirty="0" smtClean="0">
                <a:latin typeface="Arial" pitchFamily="34" charset="0"/>
                <a:cs typeface="Arial" pitchFamily="34" charset="0"/>
              </a:rPr>
              <a:t>Eye diseases</a:t>
            </a:r>
          </a:p>
          <a:p>
            <a:pPr lvl="1" eaLnBrk="1" hangingPunct="1">
              <a:buFont typeface="Arial" pitchFamily="34" charset="0"/>
              <a:buNone/>
              <a:defRPr/>
            </a:pPr>
            <a:r>
              <a:rPr lang="en" altLang="en-US" sz="2000" b="1" dirty="0" smtClean="0">
                <a:latin typeface="Arial" pitchFamily="34" charset="0"/>
                <a:cs typeface="Arial" pitchFamily="34" charset="0"/>
              </a:rPr>
              <a:t>Maculopathy</a:t>
            </a:r>
          </a:p>
          <a:p>
            <a:pPr lvl="1" eaLnBrk="1" hangingPunct="1">
              <a:buFont typeface="Arial" pitchFamily="34" charset="0"/>
              <a:buNone/>
              <a:defRPr/>
            </a:pPr>
            <a:r>
              <a:rPr lang="en" altLang="en-US" sz="2000" b="1" dirty="0" smtClean="0">
                <a:latin typeface="Arial" pitchFamily="34" charset="0"/>
                <a:cs typeface="Arial" pitchFamily="34" charset="0"/>
              </a:rPr>
              <a:t>Retinopathy</a:t>
            </a:r>
          </a:p>
          <a:p>
            <a:pPr eaLnBrk="1" hangingPunct="1">
              <a:defRPr/>
            </a:pPr>
            <a:r>
              <a:rPr lang="en" altLang="en-US" sz="2000" b="1" dirty="0" smtClean="0">
                <a:latin typeface="Arial" pitchFamily="34" charset="0"/>
                <a:cs typeface="Arial" pitchFamily="34" charset="0"/>
              </a:rPr>
              <a:t>Nephropathy</a:t>
            </a:r>
          </a:p>
          <a:p>
            <a:pPr eaLnBrk="1" hangingPunct="1">
              <a:defRPr/>
            </a:pPr>
            <a:r>
              <a:rPr lang="en" altLang="en-US" sz="2000" b="1" dirty="0" smtClean="0">
                <a:latin typeface="Arial" pitchFamily="34" charset="0"/>
                <a:cs typeface="Arial" pitchFamily="34" charset="0"/>
              </a:rPr>
              <a:t>Neuropathy</a:t>
            </a:r>
            <a:endParaRPr lang="en-US" altLang="en-US" sz="2000" b="1" dirty="0" smtClean="0">
              <a:latin typeface="Arial" pitchFamily="34" charset="0"/>
              <a:cs typeface="Arial" pitchFamily="34" charset="0"/>
            </a:endParaRPr>
          </a:p>
        </p:txBody>
      </p:sp>
      <p:sp>
        <p:nvSpPr>
          <p:cNvPr id="41988" name="Rectangle 4"/>
          <p:cNvSpPr>
            <a:spLocks noGrp="1" noChangeArrowheads="1"/>
          </p:cNvSpPr>
          <p:nvPr>
            <p:ph sz="half" idx="2"/>
          </p:nvPr>
        </p:nvSpPr>
        <p:spPr>
          <a:xfrm>
            <a:off x="4648200" y="2484438"/>
            <a:ext cx="4191000" cy="3230562"/>
          </a:xfrm>
          <a:solidFill>
            <a:schemeClr val="accent2">
              <a:lumMod val="20000"/>
              <a:lumOff val="80000"/>
            </a:schemeClr>
          </a:solidFill>
          <a:ln>
            <a:solidFill>
              <a:schemeClr val="tx1"/>
            </a:solidFill>
          </a:ln>
        </p:spPr>
        <p:txBody>
          <a:bodyPr/>
          <a:lstStyle/>
          <a:p>
            <a:pPr eaLnBrk="1" hangingPunct="1">
              <a:lnSpc>
                <a:spcPct val="90000"/>
              </a:lnSpc>
              <a:buFontTx/>
              <a:buNone/>
              <a:defRPr/>
            </a:pPr>
            <a:endParaRPr lang="sr-Latn-RS" altLang="en-US" sz="2400" b="1" dirty="0" smtClean="0">
              <a:latin typeface="Arial" pitchFamily="34" charset="0"/>
              <a:cs typeface="Arial" pitchFamily="34" charset="0"/>
            </a:endParaRPr>
          </a:p>
          <a:p>
            <a:pPr eaLnBrk="1" hangingPunct="1">
              <a:lnSpc>
                <a:spcPct val="90000"/>
              </a:lnSpc>
              <a:buFontTx/>
              <a:buNone/>
              <a:defRPr/>
            </a:pPr>
            <a:r>
              <a:rPr lang="en" altLang="en-US" sz="2400" b="1" dirty="0" smtClean="0">
                <a:latin typeface="Arial" pitchFamily="34" charset="0"/>
                <a:cs typeface="Arial" pitchFamily="34" charset="0"/>
              </a:rPr>
              <a:t>MACROANGIOPATHIC</a:t>
            </a:r>
          </a:p>
          <a:p>
            <a:pPr eaLnBrk="1" hangingPunct="1">
              <a:lnSpc>
                <a:spcPct val="90000"/>
              </a:lnSpc>
              <a:buFontTx/>
              <a:buNone/>
              <a:defRPr/>
            </a:pPr>
            <a:endParaRPr lang="sr-Cyrl-CS" altLang="en-US" sz="2400" b="1" dirty="0" smtClean="0">
              <a:latin typeface="Arial" pitchFamily="34" charset="0"/>
              <a:cs typeface="Arial" pitchFamily="34" charset="0"/>
            </a:endParaRPr>
          </a:p>
          <a:p>
            <a:pPr eaLnBrk="1" hangingPunct="1">
              <a:lnSpc>
                <a:spcPct val="90000"/>
              </a:lnSpc>
              <a:defRPr/>
            </a:pPr>
            <a:r>
              <a:rPr lang="en" altLang="en-US" sz="2000" b="1" dirty="0" smtClean="0">
                <a:latin typeface="Arial" pitchFamily="34" charset="0"/>
                <a:cs typeface="Arial" pitchFamily="34" charset="0"/>
              </a:rPr>
              <a:t>Ischemic heart disease</a:t>
            </a:r>
          </a:p>
          <a:p>
            <a:pPr eaLnBrk="1" hangingPunct="1">
              <a:lnSpc>
                <a:spcPct val="90000"/>
              </a:lnSpc>
              <a:defRPr/>
            </a:pPr>
            <a:r>
              <a:rPr lang="en" altLang="en-US" sz="2000" b="1" dirty="0" smtClean="0">
                <a:latin typeface="Arial" pitchFamily="34" charset="0"/>
                <a:cs typeface="Arial" pitchFamily="34" charset="0"/>
              </a:rPr>
              <a:t>Cerebrovascular disease</a:t>
            </a:r>
          </a:p>
          <a:p>
            <a:pPr eaLnBrk="1" hangingPunct="1">
              <a:lnSpc>
                <a:spcPct val="90000"/>
              </a:lnSpc>
              <a:defRPr/>
            </a:pPr>
            <a:r>
              <a:rPr lang="en" altLang="en-US" sz="2000" b="1" dirty="0" smtClean="0">
                <a:latin typeface="Arial" pitchFamily="34" charset="0"/>
                <a:cs typeface="Arial" pitchFamily="34" charset="0"/>
              </a:rPr>
              <a:t>Peripheral vascular disease</a:t>
            </a:r>
            <a:endParaRPr lang="sr-Latn-CS" altLang="en-US" sz="2000" b="1" dirty="0" smtClean="0">
              <a:latin typeface="Arial" pitchFamily="34" charset="0"/>
              <a:cs typeface="Arial" pitchFamily="34" charset="0"/>
            </a:endParaRPr>
          </a:p>
          <a:p>
            <a:pPr eaLnBrk="1" hangingPunct="1">
              <a:lnSpc>
                <a:spcPct val="90000"/>
              </a:lnSpc>
              <a:defRPr/>
            </a:pPr>
            <a:endParaRPr lang="en-US" altLang="en-US" dirty="0" smtClean="0"/>
          </a:p>
        </p:txBody>
      </p:sp>
      <p:sp>
        <p:nvSpPr>
          <p:cNvPr id="126981" name="Rectangle 5"/>
          <p:cNvSpPr>
            <a:spLocks noChangeArrowheads="1"/>
          </p:cNvSpPr>
          <p:nvPr/>
        </p:nvSpPr>
        <p:spPr bwMode="auto">
          <a:xfrm>
            <a:off x="3505200" y="1447800"/>
            <a:ext cx="2209800" cy="979488"/>
          </a:xfrm>
          <a:prstGeom prst="rect">
            <a:avLst/>
          </a:prstGeom>
          <a:noFill/>
          <a:ln w="9525">
            <a:noFill/>
            <a:miter lim="800000"/>
            <a:headEnd/>
            <a:tailEnd/>
          </a:ln>
        </p:spPr>
        <p:txBody>
          <a:bodyPr>
            <a:spAutoFit/>
          </a:bodyPr>
          <a:lstStyle/>
          <a:p>
            <a:pPr algn="ctr">
              <a:spcBef>
                <a:spcPct val="20000"/>
              </a:spcBef>
            </a:pPr>
            <a:r>
              <a:rPr lang="en-US" altLang="en-US" sz="2400" b="1"/>
              <a:t>DIVISION</a:t>
            </a:r>
            <a:r>
              <a:rPr lang="en-US" altLang="en-US" sz="2400"/>
              <a:t>:</a:t>
            </a:r>
          </a:p>
          <a:p>
            <a:pPr algn="ctr">
              <a:spcBef>
                <a:spcPct val="20000"/>
              </a:spcBef>
            </a:pPr>
            <a:endParaRPr lang="en-US" altLang="en-US" sz="2800"/>
          </a:p>
        </p:txBody>
      </p:sp>
      <p:sp>
        <p:nvSpPr>
          <p:cNvPr id="41990" name="Text Box 6"/>
          <p:cNvSpPr txBox="1">
            <a:spLocks noChangeArrowheads="1"/>
          </p:cNvSpPr>
          <p:nvPr/>
        </p:nvSpPr>
        <p:spPr bwMode="auto">
          <a:xfrm>
            <a:off x="1905000" y="5759450"/>
            <a:ext cx="5181600" cy="923925"/>
          </a:xfrm>
          <a:prstGeom prst="rect">
            <a:avLst/>
          </a:prstGeom>
          <a:solidFill>
            <a:srgbClr val="FF99CC"/>
          </a:solidFill>
          <a:ln w="9525">
            <a:solidFill>
              <a:schemeClr val="tx1"/>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r>
              <a:rPr lang="en" altLang="en-US" sz="2400" b="1" dirty="0" smtClean="0">
                <a:cs typeface="+mn-cs"/>
              </a:rPr>
              <a:t>" </a:t>
            </a:r>
            <a:r>
              <a:rPr lang="en" altLang="en-US" sz="2000" b="1" dirty="0" smtClean="0">
                <a:cs typeface="+mn-cs"/>
              </a:rPr>
              <a:t>neuropathic" and "vascular"</a:t>
            </a:r>
          </a:p>
          <a:p>
            <a:pPr algn="ctr" eaLnBrk="1" hangingPunct="1">
              <a:spcBef>
                <a:spcPct val="50000"/>
              </a:spcBef>
              <a:defRPr/>
            </a:pPr>
            <a:r>
              <a:rPr lang="en" altLang="en-US" sz="2000" b="1" dirty="0" smtClean="0">
                <a:cs typeface="+mn-cs"/>
              </a:rPr>
              <a:t>diabetic foot</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0" y="274638"/>
            <a:ext cx="9144000" cy="1143000"/>
          </a:xfrm>
        </p:spPr>
        <p:txBody>
          <a:bodyPr/>
          <a:lstStyle/>
          <a:p>
            <a:pPr eaLnBrk="1" hangingPunct="1"/>
            <a:r>
              <a:rPr lang="en-US" sz="3200" b="1" dirty="0" smtClean="0">
                <a:solidFill>
                  <a:srgbClr val="7030A0"/>
                </a:solidFill>
                <a:latin typeface="Arial" pitchFamily="34" charset="0"/>
                <a:cs typeface="Arial" pitchFamily="34" charset="0"/>
              </a:rPr>
              <a:t>Time of appearance of chronic </a:t>
            </a:r>
            <a:r>
              <a:rPr lang="en-US" sz="3200" b="1" dirty="0" smtClean="0">
                <a:solidFill>
                  <a:srgbClr val="7030A0"/>
                </a:solidFill>
                <a:latin typeface="Arial" pitchFamily="34" charset="0"/>
                <a:cs typeface="Arial" pitchFamily="34" charset="0"/>
              </a:rPr>
              <a:t>complications</a:t>
            </a:r>
            <a:endParaRPr lang="en-US" sz="3200" b="1" dirty="0" smtClean="0">
              <a:solidFill>
                <a:srgbClr val="7030A0"/>
              </a:solidFill>
              <a:latin typeface="Arial" pitchFamily="34" charset="0"/>
              <a:cs typeface="Arial" pitchFamily="34" charset="0"/>
            </a:endParaRPr>
          </a:p>
        </p:txBody>
      </p:sp>
      <p:sp>
        <p:nvSpPr>
          <p:cNvPr id="128003" name="Rectangle 3"/>
          <p:cNvSpPr>
            <a:spLocks noGrp="1" noChangeArrowheads="1"/>
          </p:cNvSpPr>
          <p:nvPr>
            <p:ph idx="1"/>
          </p:nvPr>
        </p:nvSpPr>
        <p:spPr>
          <a:xfrm>
            <a:off x="304800" y="2133600"/>
            <a:ext cx="8229600" cy="3992563"/>
          </a:xfrm>
        </p:spPr>
        <p:txBody>
          <a:bodyPr/>
          <a:lstStyle/>
          <a:p>
            <a:pPr eaLnBrk="1" hangingPunct="1">
              <a:buFont typeface="Arial" pitchFamily="34" charset="0"/>
              <a:buBlip>
                <a:blip r:embed="rId2"/>
              </a:buBlip>
            </a:pPr>
            <a:r>
              <a:rPr lang="en-US" altLang="en-US" sz="2400" b="1" dirty="0" smtClean="0">
                <a:latin typeface="Arial" pitchFamily="34" charset="0"/>
                <a:cs typeface="Arial" pitchFamily="34" charset="0"/>
              </a:rPr>
              <a:t>DM type 1: after many years of poor </a:t>
            </a:r>
            <a:r>
              <a:rPr lang="en-US" altLang="en-US" sz="2400" b="1" dirty="0" err="1" smtClean="0">
                <a:latin typeface="Arial" pitchFamily="34" charset="0"/>
                <a:cs typeface="Arial" pitchFamily="34" charset="0"/>
              </a:rPr>
              <a:t>glycoregulation</a:t>
            </a:r>
            <a:r>
              <a:rPr lang="en-US" altLang="en-US" sz="2400" b="1" dirty="0" smtClean="0">
                <a:latin typeface="Arial" pitchFamily="34" charset="0"/>
                <a:cs typeface="Arial" pitchFamily="34" charset="0"/>
              </a:rPr>
              <a:t> (patients older than 10 years with disease duration before 5 years)</a:t>
            </a:r>
            <a:endParaRPr lang="sr-Cyrl-CS" altLang="en-US" sz="2400" b="1" dirty="0" smtClean="0">
              <a:latin typeface="Arial" pitchFamily="34" charset="0"/>
              <a:cs typeface="Arial" pitchFamily="34" charset="0"/>
            </a:endParaRPr>
          </a:p>
          <a:p>
            <a:pPr eaLnBrk="1" hangingPunct="1">
              <a:buFont typeface="Arial" pitchFamily="34" charset="0"/>
              <a:buBlip>
                <a:blip r:embed="rId2"/>
              </a:buBlip>
            </a:pPr>
            <a:endParaRPr lang="sr-Latn-CS" altLang="en-US" sz="2400" b="1" dirty="0" smtClean="0">
              <a:latin typeface="Arial" pitchFamily="34" charset="0"/>
              <a:cs typeface="Arial" pitchFamily="34" charset="0"/>
            </a:endParaRPr>
          </a:p>
          <a:p>
            <a:pPr eaLnBrk="1" hangingPunct="1">
              <a:buFont typeface="Arial" pitchFamily="34" charset="0"/>
              <a:buBlip>
                <a:blip r:embed="rId2"/>
              </a:buBlip>
            </a:pPr>
            <a:r>
              <a:rPr lang="en-US" altLang="en-US" sz="2400" b="1" dirty="0" smtClean="0">
                <a:latin typeface="Arial" pitchFamily="34" charset="0"/>
                <a:cs typeface="Arial" pitchFamily="34" charset="0"/>
              </a:rPr>
              <a:t>DM type 2: at the time of diagnosis, a significant number of patients are already ill</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0" y="0"/>
            <a:ext cx="9144000" cy="1143000"/>
          </a:xfrm>
        </p:spPr>
        <p:txBody>
          <a:bodyPr/>
          <a:lstStyle/>
          <a:p>
            <a:pPr eaLnBrk="1" hangingPunct="1"/>
            <a:r>
              <a:rPr lang="en-US" altLang="en-US" sz="3200" b="1" smtClean="0">
                <a:solidFill>
                  <a:srgbClr val="7030A0"/>
                </a:solidFill>
                <a:latin typeface="Arial" pitchFamily="34" charset="0"/>
                <a:cs typeface="Arial" pitchFamily="34" charset="0"/>
              </a:rPr>
              <a:t>Macrovascular complications</a:t>
            </a:r>
            <a:endParaRPr lang="en-GB" altLang="en-US" sz="3200" b="1" smtClean="0">
              <a:solidFill>
                <a:srgbClr val="7030A0"/>
              </a:solidFill>
              <a:latin typeface="Arial" pitchFamily="34" charset="0"/>
              <a:cs typeface="Arial" pitchFamily="34" charset="0"/>
            </a:endParaRPr>
          </a:p>
        </p:txBody>
      </p:sp>
      <p:sp>
        <p:nvSpPr>
          <p:cNvPr id="129027" name="Rectangle 3"/>
          <p:cNvSpPr>
            <a:spLocks noGrp="1" noChangeArrowheads="1"/>
          </p:cNvSpPr>
          <p:nvPr>
            <p:ph idx="1"/>
          </p:nvPr>
        </p:nvSpPr>
        <p:spPr>
          <a:xfrm>
            <a:off x="152400" y="1295400"/>
            <a:ext cx="8991600" cy="4830763"/>
          </a:xfrm>
        </p:spPr>
        <p:txBody>
          <a:bodyPr/>
          <a:lstStyle/>
          <a:p>
            <a:pPr eaLnBrk="1" hangingPunct="1">
              <a:buFont typeface="Arial" pitchFamily="34" charset="0"/>
              <a:buBlip>
                <a:blip r:embed="rId2"/>
              </a:buBlip>
            </a:pPr>
            <a:endParaRPr lang="en-US" altLang="en-US" sz="2400" b="1" dirty="0" smtClean="0">
              <a:latin typeface="Arial" pitchFamily="34" charset="0"/>
              <a:cs typeface="Arial" pitchFamily="34" charset="0"/>
            </a:endParaRPr>
          </a:p>
          <a:p>
            <a:pPr eaLnBrk="1" hangingPunct="1">
              <a:buFont typeface="Arial" pitchFamily="34" charset="0"/>
              <a:buBlip>
                <a:blip r:embed="rId2"/>
              </a:buBlip>
            </a:pPr>
            <a:r>
              <a:rPr lang="en-US" altLang="en-US" sz="2400" b="1" dirty="0" smtClean="0">
                <a:latin typeface="Arial" pitchFamily="34" charset="0"/>
                <a:cs typeface="Arial" pitchFamily="34" charset="0"/>
              </a:rPr>
              <a:t>The same risk factors for atherosclerosis (smoking, HTA, HLP) that operate in the general population also operate in patients with DM, but their influence is multiplied in the presence of </a:t>
            </a:r>
            <a:r>
              <a:rPr lang="en-US" altLang="en-US" sz="2400" b="1" dirty="0" smtClean="0">
                <a:latin typeface="Arial" pitchFamily="34" charset="0"/>
                <a:cs typeface="Arial" pitchFamily="34" charset="0"/>
              </a:rPr>
              <a:t>DM.</a:t>
            </a:r>
            <a:endParaRPr lang="en-US" altLang="en-US" sz="2400" b="1" dirty="0" smtClean="0">
              <a:latin typeface="Arial" pitchFamily="34" charset="0"/>
              <a:cs typeface="Arial" pitchFamily="34" charset="0"/>
            </a:endParaRPr>
          </a:p>
          <a:p>
            <a:pPr eaLnBrk="1" hangingPunct="1">
              <a:buFont typeface="Arial" pitchFamily="34" charset="0"/>
              <a:buNone/>
            </a:pPr>
            <a:endParaRPr lang="en-US" altLang="en-US" sz="2400" b="1" dirty="0" smtClean="0">
              <a:latin typeface="Arial" pitchFamily="34" charset="0"/>
              <a:cs typeface="Arial" pitchFamily="34" charset="0"/>
            </a:endParaRPr>
          </a:p>
          <a:p>
            <a:pPr eaLnBrk="1" hangingPunct="1">
              <a:buFont typeface="Arial" pitchFamily="34" charset="0"/>
              <a:buBlip>
                <a:blip r:embed="rId2"/>
              </a:buBlip>
            </a:pPr>
            <a:r>
              <a:rPr lang="en-US" altLang="en-US" sz="2400" b="1" dirty="0" smtClean="0">
                <a:latin typeface="Arial" pitchFamily="34" charset="0"/>
                <a:cs typeface="Arial" pitchFamily="34" charset="0"/>
              </a:rPr>
              <a:t>The life expectancy of DM sufferers is 7-10 years shorter than that of people who do not suffer from it.</a:t>
            </a:r>
          </a:p>
          <a:p>
            <a:pPr eaLnBrk="1" hangingPunct="1">
              <a:buFont typeface="Arial" pitchFamily="34" charset="0"/>
              <a:buNone/>
            </a:pPr>
            <a:endParaRPr lang="sr-Cyrl-CS" altLang="en-US" sz="2400" b="1" dirty="0" smtClean="0">
              <a:latin typeface="Arial" pitchFamily="34" charset="0"/>
              <a:cs typeface="Arial" pitchFamily="34" charset="0"/>
            </a:endParaRPr>
          </a:p>
          <a:p>
            <a:pPr eaLnBrk="1" hangingPunct="1">
              <a:buFont typeface="Arial" pitchFamily="34" charset="0"/>
              <a:buBlip>
                <a:blip r:embed="rId2"/>
              </a:buBlip>
            </a:pPr>
            <a:r>
              <a:rPr lang="en-US" altLang="en-US" sz="2400" b="1" dirty="0" smtClean="0">
                <a:latin typeface="Arial" pitchFamily="34" charset="0"/>
                <a:cs typeface="Arial" pitchFamily="34" charset="0"/>
              </a:rPr>
              <a:t>Patients with DM have a 2-6 times higher risk of developing these complications than the general population</a:t>
            </a:r>
          </a:p>
          <a:p>
            <a:pPr eaLnBrk="1" hangingPunct="1"/>
            <a:endParaRPr lang="en-GB" altLang="en-US" sz="2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381000" y="0"/>
            <a:ext cx="9677400" cy="990600"/>
          </a:xfrm>
        </p:spPr>
        <p:txBody>
          <a:bodyPr/>
          <a:lstStyle/>
          <a:p>
            <a:r>
              <a:rPr lang="en-US" altLang="en-US" sz="3000" b="1" smtClean="0">
                <a:solidFill>
                  <a:srgbClr val="7030A0"/>
                </a:solidFill>
                <a:latin typeface="Arial" pitchFamily="34" charset="0"/>
                <a:cs typeface="Arial" pitchFamily="34" charset="0"/>
              </a:rPr>
              <a:t>RISK FACTORS ASSOCIATED WITH DM</a:t>
            </a:r>
          </a:p>
        </p:txBody>
      </p:sp>
      <p:sp>
        <p:nvSpPr>
          <p:cNvPr id="130051" name="Rectangle 3"/>
          <p:cNvSpPr>
            <a:spLocks noGrp="1" noChangeArrowheads="1"/>
          </p:cNvSpPr>
          <p:nvPr>
            <p:ph type="body" idx="1"/>
          </p:nvPr>
        </p:nvSpPr>
        <p:spPr>
          <a:xfrm>
            <a:off x="304800" y="1219200"/>
            <a:ext cx="8839200" cy="4906963"/>
          </a:xfrm>
        </p:spPr>
        <p:txBody>
          <a:bodyPr/>
          <a:lstStyle/>
          <a:p>
            <a:endParaRPr lang="sr-Cyrl-CS" altLang="en-US" sz="2000" dirty="0" smtClean="0">
              <a:latin typeface="Arial" pitchFamily="34" charset="0"/>
              <a:cs typeface="Arial" pitchFamily="34" charset="0"/>
            </a:endParaRPr>
          </a:p>
          <a:p>
            <a:pPr>
              <a:buFont typeface="Arial" pitchFamily="34" charset="0"/>
              <a:buNone/>
            </a:pPr>
            <a:r>
              <a:rPr lang="en-US" altLang="en-US" sz="2400" b="1" dirty="0" smtClean="0">
                <a:latin typeface="Arial" pitchFamily="34" charset="0"/>
                <a:cs typeface="Arial" pitchFamily="34" charset="0"/>
              </a:rPr>
              <a:t>Patients </a:t>
            </a:r>
            <a:r>
              <a:rPr lang="en-US" altLang="en-US" sz="2400" b="1" dirty="0" smtClean="0">
                <a:latin typeface="Arial" pitchFamily="34" charset="0"/>
                <a:cs typeface="Arial" pitchFamily="34" charset="0"/>
              </a:rPr>
              <a:t>with DM2 at the time of diagnosis:</a:t>
            </a:r>
          </a:p>
          <a:p>
            <a:pPr>
              <a:buFont typeface="Arial" pitchFamily="34" charset="0"/>
              <a:buNone/>
            </a:pPr>
            <a:endParaRPr lang="en-US" altLang="en-US" sz="2400" b="1" dirty="0" smtClean="0">
              <a:latin typeface="Arial" pitchFamily="34" charset="0"/>
              <a:cs typeface="Arial" pitchFamily="34" charset="0"/>
            </a:endParaRPr>
          </a:p>
          <a:p>
            <a:pPr lvl="1">
              <a:buFont typeface="Arial" pitchFamily="34" charset="0"/>
              <a:buBlip>
                <a:blip r:embed="rId3"/>
              </a:buBlip>
            </a:pPr>
            <a:r>
              <a:rPr lang="en-US" altLang="en-US" sz="2400" b="1" dirty="0" smtClean="0">
                <a:latin typeface="Arial" pitchFamily="34" charset="0"/>
                <a:cs typeface="Arial" pitchFamily="34" charset="0"/>
              </a:rPr>
              <a:t>50% have HTA</a:t>
            </a:r>
          </a:p>
          <a:p>
            <a:pPr lvl="1">
              <a:buFont typeface="Arial" pitchFamily="34" charset="0"/>
              <a:buBlip>
                <a:blip r:embed="rId3"/>
              </a:buBlip>
            </a:pPr>
            <a:r>
              <a:rPr lang="en-US" altLang="en-US" sz="2400" b="1" dirty="0" smtClean="0">
                <a:latin typeface="Arial" pitchFamily="34" charset="0"/>
                <a:cs typeface="Arial" pitchFamily="34" charset="0"/>
              </a:rPr>
              <a:t>30% have HLP</a:t>
            </a:r>
          </a:p>
          <a:p>
            <a:pPr lvl="1">
              <a:buFont typeface="Arial" pitchFamily="34" charset="0"/>
              <a:buNone/>
            </a:pPr>
            <a:endParaRPr lang="en-US" altLang="en-US" sz="2400" dirty="0" smtClean="0">
              <a:latin typeface="Arial" pitchFamily="34" charset="0"/>
              <a:cs typeface="Arial" pitchFamily="34" charset="0"/>
            </a:endParaRPr>
          </a:p>
          <a:p>
            <a:pPr lvl="1">
              <a:buFont typeface="Arial" pitchFamily="34" charset="0"/>
              <a:buNone/>
            </a:pPr>
            <a:r>
              <a:rPr lang="en-US" altLang="en-US" sz="2400" b="1" dirty="0" smtClean="0">
                <a:solidFill>
                  <a:srgbClr val="7030A0"/>
                </a:solidFill>
                <a:latin typeface="Arial" pitchFamily="34" charset="0"/>
                <a:cs typeface="Arial" pitchFamily="34" charset="0"/>
              </a:rPr>
              <a:t>Why worry about HTA in people with DM</a:t>
            </a:r>
            <a:r>
              <a:rPr lang="en-US" altLang="en-US" sz="2400" b="1" dirty="0" smtClean="0">
                <a:solidFill>
                  <a:srgbClr val="7030A0"/>
                </a:solidFill>
                <a:latin typeface="Arial" pitchFamily="34" charset="0"/>
                <a:cs typeface="Arial" pitchFamily="34" charset="0"/>
              </a:rPr>
              <a:t>?</a:t>
            </a:r>
          </a:p>
          <a:p>
            <a:pPr>
              <a:buFont typeface="Wingdings" pitchFamily="2" charset="2"/>
              <a:buNone/>
            </a:pPr>
            <a:r>
              <a:rPr lang="en-US" altLang="en-US" sz="2000" b="1" dirty="0" smtClean="0">
                <a:latin typeface="Arial" pitchFamily="34" charset="0"/>
                <a:cs typeface="Arial" pitchFamily="34" charset="0"/>
              </a:rPr>
              <a:t>Antihypertensive </a:t>
            </a:r>
            <a:r>
              <a:rPr lang="en-US" altLang="en-US" sz="2000" b="1" dirty="0" smtClean="0">
                <a:latin typeface="Arial" pitchFamily="34" charset="0"/>
                <a:cs typeface="Arial" pitchFamily="34" charset="0"/>
              </a:rPr>
              <a:t>drugs reduces the risk of:</a:t>
            </a:r>
            <a:endParaRPr lang="sr-Cyrl-CS" altLang="en-US" sz="2000" b="1" dirty="0" smtClean="0">
              <a:latin typeface="Arial" pitchFamily="34" charset="0"/>
              <a:cs typeface="Arial" pitchFamily="34" charset="0"/>
            </a:endParaRPr>
          </a:p>
          <a:p>
            <a:pPr>
              <a:buFont typeface="Wingdings" pitchFamily="2" charset="2"/>
              <a:buNone/>
            </a:pPr>
            <a:r>
              <a:rPr lang="en-US" altLang="en-US" sz="2000" b="1" dirty="0" smtClean="0">
                <a:latin typeface="Arial" pitchFamily="34" charset="0"/>
                <a:cs typeface="Arial" pitchFamily="34" charset="0"/>
              </a:rPr>
              <a:t> death 32%</a:t>
            </a:r>
          </a:p>
          <a:p>
            <a:pPr>
              <a:buFont typeface="Wingdings" pitchFamily="2" charset="2"/>
              <a:buNone/>
            </a:pPr>
            <a:r>
              <a:rPr lang="en-US" altLang="en-US" sz="2000" b="1" dirty="0" smtClean="0">
                <a:latin typeface="Arial" pitchFamily="34" charset="0"/>
                <a:cs typeface="Arial" pitchFamily="34" charset="0"/>
              </a:rPr>
              <a:t> </a:t>
            </a:r>
            <a:r>
              <a:rPr lang="en-US" altLang="en-US" sz="2000" b="1" dirty="0" err="1" smtClean="0">
                <a:latin typeface="Arial" pitchFamily="34" charset="0"/>
                <a:cs typeface="Arial" pitchFamily="34" charset="0"/>
              </a:rPr>
              <a:t>microvascular</a:t>
            </a:r>
            <a:r>
              <a:rPr lang="en-US" altLang="en-US" sz="2000" b="1" dirty="0" smtClean="0">
                <a:latin typeface="Arial" pitchFamily="34" charset="0"/>
                <a:cs typeface="Arial" pitchFamily="34" charset="0"/>
              </a:rPr>
              <a:t> diseases 37%</a:t>
            </a:r>
          </a:p>
          <a:p>
            <a:pPr>
              <a:buFont typeface="Wingdings" pitchFamily="2" charset="2"/>
              <a:buNone/>
            </a:pPr>
            <a:r>
              <a:rPr lang="en-US" altLang="en-US" sz="2000" b="1" dirty="0" smtClean="0">
                <a:latin typeface="Arial" pitchFamily="34" charset="0"/>
                <a:cs typeface="Arial" pitchFamily="34" charset="0"/>
              </a:rPr>
              <a:t> stroke 44%</a:t>
            </a:r>
          </a:p>
          <a:p>
            <a:pPr>
              <a:buFont typeface="Wingdings" pitchFamily="2" charset="2"/>
              <a:buNone/>
            </a:pPr>
            <a:r>
              <a:rPr lang="en-US" altLang="en-US" sz="2000" b="1" dirty="0" smtClean="0">
                <a:latin typeface="Arial" pitchFamily="34" charset="0"/>
                <a:cs typeface="Arial" pitchFamily="34" charset="0"/>
              </a:rPr>
              <a:t> heart failure 56%</a:t>
            </a:r>
          </a:p>
          <a:p>
            <a:pPr lvl="1">
              <a:buFont typeface="Arial" pitchFamily="34" charset="0"/>
              <a:buNone/>
            </a:pPr>
            <a:endParaRPr lang="en-US" altLang="en-US" sz="2400" dirty="0" smtClean="0">
              <a:latin typeface="Arial" pitchFamily="34" charset="0"/>
              <a:cs typeface="Arial" pitchFamily="34" charset="0"/>
            </a:endParaRPr>
          </a:p>
          <a:p>
            <a:pPr lvl="2"/>
            <a:endParaRPr lang="en-US" altLang="en-US" sz="2000" dirty="0" smtClean="0"/>
          </a:p>
          <a:p>
            <a:endParaRPr lang="en-US" altLang="en-US" sz="2800" dirty="0" smtClean="0"/>
          </a:p>
          <a:p>
            <a:endParaRPr lang="en-US" altLang="en-US" sz="2800" dirty="0" smtClean="0"/>
          </a:p>
          <a:p>
            <a:endParaRPr lang="en-US" altLang="en-US" sz="2800" dirty="0" smtClean="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0" y="0"/>
            <a:ext cx="9144000" cy="1066800"/>
          </a:xfrm>
        </p:spPr>
        <p:txBody>
          <a:bodyPr/>
          <a:lstStyle/>
          <a:p>
            <a:r>
              <a:rPr lang="en-US" altLang="en-US" sz="3200" b="1" smtClean="0">
                <a:solidFill>
                  <a:srgbClr val="7030A0"/>
                </a:solidFill>
                <a:latin typeface="Arial" pitchFamily="34" charset="0"/>
                <a:cs typeface="Arial" pitchFamily="34" charset="0"/>
              </a:rPr>
              <a:t>HTA in DM 1 and DM 2</a:t>
            </a:r>
            <a:endParaRPr lang="en-GB" altLang="en-US" sz="3200" b="1" smtClean="0">
              <a:solidFill>
                <a:srgbClr val="7030A0"/>
              </a:solidFill>
              <a:latin typeface="Arial" pitchFamily="34" charset="0"/>
              <a:cs typeface="Arial" pitchFamily="34" charset="0"/>
            </a:endParaRPr>
          </a:p>
        </p:txBody>
      </p:sp>
      <p:sp>
        <p:nvSpPr>
          <p:cNvPr id="65539" name="Rectangle 3"/>
          <p:cNvSpPr>
            <a:spLocks noGrp="1" noChangeArrowheads="1"/>
          </p:cNvSpPr>
          <p:nvPr>
            <p:ph type="body" sz="half" idx="1"/>
          </p:nvPr>
        </p:nvSpPr>
        <p:spPr>
          <a:xfrm>
            <a:off x="304800" y="1447800"/>
            <a:ext cx="4114800" cy="4608513"/>
          </a:xfrm>
          <a:solidFill>
            <a:schemeClr val="accent1">
              <a:lumMod val="20000"/>
              <a:lumOff val="80000"/>
            </a:schemeClr>
          </a:solidFill>
        </p:spPr>
        <p:txBody>
          <a:bodyPr/>
          <a:lstStyle/>
          <a:p>
            <a:pPr algn="ctr">
              <a:buFont typeface="Wingdings" pitchFamily="2" charset="2"/>
              <a:buNone/>
              <a:defRPr/>
            </a:pPr>
            <a:r>
              <a:rPr lang="en" altLang="en-US" sz="2400" dirty="0" smtClean="0">
                <a:solidFill>
                  <a:srgbClr val="CC0000"/>
                </a:solidFill>
                <a:latin typeface="Arial" pitchFamily="34" charset="0"/>
                <a:cs typeface="Arial" pitchFamily="34" charset="0"/>
              </a:rPr>
              <a:t>Type 1</a:t>
            </a:r>
          </a:p>
          <a:p>
            <a:pPr algn="ctr">
              <a:buFont typeface="Wingdings" pitchFamily="2" charset="2"/>
              <a:buNone/>
              <a:defRPr/>
            </a:pPr>
            <a:endParaRPr lang="en-US" altLang="en-US" sz="2400" dirty="0" smtClean="0">
              <a:latin typeface="Arial" pitchFamily="34" charset="0"/>
              <a:cs typeface="Arial" pitchFamily="34" charset="0"/>
            </a:endParaRPr>
          </a:p>
          <a:p>
            <a:pPr>
              <a:buFont typeface="Wingdings" pitchFamily="2" charset="2"/>
              <a:buNone/>
              <a:defRPr/>
            </a:pPr>
            <a:r>
              <a:rPr lang="en" altLang="en-US" sz="2400" b="1" dirty="0" smtClean="0">
                <a:latin typeface="Arial" pitchFamily="34" charset="0"/>
                <a:cs typeface="Arial" pitchFamily="34" charset="0"/>
              </a:rPr>
              <a:t> </a:t>
            </a:r>
            <a:r>
              <a:rPr lang="en" altLang="en-US" sz="2000" b="1" dirty="0" smtClean="0">
                <a:latin typeface="Arial" pitchFamily="34" charset="0"/>
                <a:cs typeface="Arial" pitchFamily="34" charset="0"/>
              </a:rPr>
              <a:t>It develops several years after the diagnosis of DM</a:t>
            </a:r>
            <a:endParaRPr lang="en-US" altLang="en-US" sz="2000" b="1" dirty="0" smtClean="0">
              <a:latin typeface="Arial" pitchFamily="34" charset="0"/>
              <a:cs typeface="Arial" pitchFamily="34" charset="0"/>
            </a:endParaRPr>
          </a:p>
          <a:p>
            <a:pPr>
              <a:buFont typeface="Wingdings" pitchFamily="2" charset="2"/>
              <a:buNone/>
              <a:defRPr/>
            </a:pPr>
            <a:r>
              <a:rPr lang="en" altLang="en-US" sz="2000" b="1" dirty="0" smtClean="0">
                <a:latin typeface="Arial" pitchFamily="34" charset="0"/>
                <a:cs typeface="Arial" pitchFamily="34" charset="0"/>
              </a:rPr>
              <a:t> </a:t>
            </a:r>
          </a:p>
          <a:p>
            <a:pPr>
              <a:buFont typeface="Wingdings" pitchFamily="2" charset="2"/>
              <a:buNone/>
              <a:defRPr/>
            </a:pPr>
            <a:r>
              <a:rPr lang="en" altLang="en-US" sz="2000" b="1" dirty="0" smtClean="0">
                <a:latin typeface="Arial" pitchFamily="34" charset="0"/>
                <a:cs typeface="Arial" pitchFamily="34" charset="0"/>
              </a:rPr>
              <a:t>It covers ~ 30% of patients</a:t>
            </a:r>
            <a:endParaRPr lang="en-GB" altLang="en-US" sz="2000" b="1" dirty="0" smtClean="0">
              <a:latin typeface="Arial" pitchFamily="34" charset="0"/>
              <a:cs typeface="Arial" pitchFamily="34" charset="0"/>
            </a:endParaRPr>
          </a:p>
        </p:txBody>
      </p:sp>
      <p:sp>
        <p:nvSpPr>
          <p:cNvPr id="65540" name="Rectangle 4"/>
          <p:cNvSpPr>
            <a:spLocks noGrp="1" noChangeArrowheads="1"/>
          </p:cNvSpPr>
          <p:nvPr>
            <p:ph type="body" sz="half" idx="2"/>
          </p:nvPr>
        </p:nvSpPr>
        <p:spPr>
          <a:xfrm>
            <a:off x="4648200" y="1447800"/>
            <a:ext cx="4191000" cy="4608513"/>
          </a:xfrm>
          <a:solidFill>
            <a:schemeClr val="accent6">
              <a:lumMod val="20000"/>
              <a:lumOff val="80000"/>
            </a:schemeClr>
          </a:solidFill>
        </p:spPr>
        <p:txBody>
          <a:bodyPr/>
          <a:lstStyle/>
          <a:p>
            <a:pPr algn="ctr">
              <a:buFont typeface="Wingdings" pitchFamily="2" charset="2"/>
              <a:buNone/>
              <a:defRPr/>
            </a:pPr>
            <a:r>
              <a:rPr lang="en" altLang="en-US" sz="2400" dirty="0" smtClean="0">
                <a:solidFill>
                  <a:srgbClr val="CC0000"/>
                </a:solidFill>
                <a:latin typeface="Arial" pitchFamily="34" charset="0"/>
                <a:cs typeface="Arial" pitchFamily="34" charset="0"/>
              </a:rPr>
              <a:t>Type 2</a:t>
            </a:r>
          </a:p>
          <a:p>
            <a:pPr algn="ctr">
              <a:buFont typeface="Wingdings" pitchFamily="2" charset="2"/>
              <a:buNone/>
              <a:defRPr/>
            </a:pPr>
            <a:endParaRPr lang="en-US" altLang="en-US" sz="2400" dirty="0" smtClean="0">
              <a:latin typeface="Arial" pitchFamily="34" charset="0"/>
              <a:cs typeface="Arial" pitchFamily="34" charset="0"/>
            </a:endParaRPr>
          </a:p>
          <a:p>
            <a:pPr>
              <a:buFont typeface="Wingdings" pitchFamily="2" charset="2"/>
              <a:buNone/>
              <a:defRPr/>
            </a:pPr>
            <a:r>
              <a:rPr lang="en" altLang="en-US" sz="2400" dirty="0" smtClean="0">
                <a:latin typeface="Arial" pitchFamily="34" charset="0"/>
                <a:cs typeface="Arial" pitchFamily="34" charset="0"/>
              </a:rPr>
              <a:t> </a:t>
            </a:r>
            <a:r>
              <a:rPr lang="en" altLang="en-US" sz="2000" b="1" dirty="0" smtClean="0">
                <a:latin typeface="Arial" pitchFamily="34" charset="0"/>
                <a:cs typeface="Arial" pitchFamily="34" charset="0"/>
              </a:rPr>
              <a:t>Most often, it is already present when diagnosing DM</a:t>
            </a:r>
            <a:endParaRPr lang="en-US" altLang="en-US" sz="2000" b="1" dirty="0" smtClean="0">
              <a:latin typeface="Arial" pitchFamily="34" charset="0"/>
              <a:cs typeface="Arial" pitchFamily="34" charset="0"/>
            </a:endParaRPr>
          </a:p>
          <a:p>
            <a:pPr>
              <a:buFont typeface="Wingdings" pitchFamily="2" charset="2"/>
              <a:buNone/>
              <a:defRPr/>
            </a:pPr>
            <a:endParaRPr lang="sr-Cyrl-CS" altLang="en-US" sz="2000" b="1" dirty="0" smtClean="0">
              <a:latin typeface="Arial" pitchFamily="34" charset="0"/>
              <a:cs typeface="Arial" pitchFamily="34" charset="0"/>
            </a:endParaRPr>
          </a:p>
          <a:p>
            <a:pPr>
              <a:buFont typeface="Wingdings" pitchFamily="2" charset="2"/>
              <a:buNone/>
              <a:defRPr/>
            </a:pPr>
            <a:r>
              <a:rPr lang="en" altLang="en-US" sz="2000" b="1" dirty="0" smtClean="0">
                <a:latin typeface="Arial" pitchFamily="34" charset="0"/>
                <a:cs typeface="Arial" pitchFamily="34" charset="0"/>
              </a:rPr>
              <a:t>It covers at least 60% of patients</a:t>
            </a:r>
            <a:endParaRPr lang="en-GB" altLang="en-US" sz="2000" b="1" dirty="0" smtClean="0">
              <a:latin typeface="Arial" pitchFamily="34" charset="0"/>
              <a:cs typeface="Arial" pitchFamily="34" charset="0"/>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1026"/>
          <p:cNvSpPr>
            <a:spLocks noGrp="1" noChangeArrowheads="1"/>
          </p:cNvSpPr>
          <p:nvPr>
            <p:ph type="title"/>
          </p:nvPr>
        </p:nvSpPr>
        <p:spPr>
          <a:xfrm>
            <a:off x="0" y="0"/>
            <a:ext cx="9144000" cy="914400"/>
          </a:xfrm>
        </p:spPr>
        <p:txBody>
          <a:bodyPr/>
          <a:lstStyle/>
          <a:p>
            <a:r>
              <a:rPr lang="en-US" altLang="en-US" sz="3200" b="1" smtClean="0">
                <a:solidFill>
                  <a:srgbClr val="7030A0"/>
                </a:solidFill>
                <a:latin typeface="Arial" pitchFamily="34" charset="0"/>
                <a:cs typeface="Arial" pitchFamily="34" charset="0"/>
              </a:rPr>
              <a:t>Pathophysiology of HTA</a:t>
            </a:r>
            <a:endParaRPr lang="en-GB" altLang="en-US" sz="3200" b="1" smtClean="0">
              <a:solidFill>
                <a:srgbClr val="7030A0"/>
              </a:solidFill>
              <a:latin typeface="Arial" pitchFamily="34" charset="0"/>
              <a:cs typeface="Arial" pitchFamily="34" charset="0"/>
            </a:endParaRPr>
          </a:p>
        </p:txBody>
      </p:sp>
      <p:sp>
        <p:nvSpPr>
          <p:cNvPr id="66563" name="Rectangle 1027"/>
          <p:cNvSpPr>
            <a:spLocks noGrp="1" noChangeArrowheads="1"/>
          </p:cNvSpPr>
          <p:nvPr>
            <p:ph type="body" sz="half" idx="1"/>
          </p:nvPr>
        </p:nvSpPr>
        <p:spPr>
          <a:xfrm>
            <a:off x="381000" y="1371600"/>
            <a:ext cx="3962400" cy="4648200"/>
          </a:xfrm>
          <a:solidFill>
            <a:schemeClr val="accent1">
              <a:lumMod val="20000"/>
              <a:lumOff val="80000"/>
            </a:schemeClr>
          </a:solidFill>
        </p:spPr>
        <p:txBody>
          <a:bodyPr/>
          <a:lstStyle/>
          <a:p>
            <a:pPr algn="ctr">
              <a:buFont typeface="Wingdings" pitchFamily="2" charset="2"/>
              <a:buNone/>
              <a:defRPr/>
            </a:pPr>
            <a:r>
              <a:rPr lang="en" altLang="en-US" sz="2400" b="1" dirty="0" smtClean="0">
                <a:solidFill>
                  <a:srgbClr val="CC0000"/>
                </a:solidFill>
                <a:latin typeface="Arial" pitchFamily="34" charset="0"/>
                <a:cs typeface="Arial" pitchFamily="34" charset="0"/>
              </a:rPr>
              <a:t>Type 1</a:t>
            </a:r>
          </a:p>
          <a:p>
            <a:pPr algn="ctr">
              <a:buFont typeface="Wingdings" pitchFamily="2" charset="2"/>
              <a:buNone/>
              <a:defRPr/>
            </a:pPr>
            <a:endParaRPr lang="en-US" altLang="en-US" sz="2400" dirty="0" smtClean="0">
              <a:latin typeface="Arial" pitchFamily="34" charset="0"/>
              <a:cs typeface="Arial" pitchFamily="34" charset="0"/>
            </a:endParaRPr>
          </a:p>
          <a:p>
            <a:pPr algn="ctr">
              <a:buFont typeface="Wingdings" pitchFamily="2" charset="2"/>
              <a:buNone/>
              <a:defRPr/>
            </a:pPr>
            <a:r>
              <a:rPr lang="en" altLang="en-US" sz="2400" b="1" dirty="0" smtClean="0">
                <a:latin typeface="Arial" pitchFamily="34" charset="0"/>
                <a:cs typeface="Arial" pitchFamily="34" charset="0"/>
              </a:rPr>
              <a:t>Secondary nephropathy</a:t>
            </a:r>
            <a:endParaRPr lang="en-US" altLang="en-US" sz="2400" b="1" dirty="0" smtClean="0">
              <a:solidFill>
                <a:srgbClr val="CC0000"/>
              </a:solidFill>
              <a:latin typeface="Arial" pitchFamily="34" charset="0"/>
              <a:cs typeface="Arial" pitchFamily="34" charset="0"/>
            </a:endParaRPr>
          </a:p>
          <a:p>
            <a:pPr algn="ctr">
              <a:buFont typeface="Wingdings" pitchFamily="2" charset="2"/>
              <a:buNone/>
              <a:defRPr/>
            </a:pPr>
            <a:endParaRPr lang="en-US" altLang="en-US" sz="2400" b="1" dirty="0" smtClean="0">
              <a:solidFill>
                <a:srgbClr val="CC0000"/>
              </a:solidFill>
              <a:latin typeface="Arial" pitchFamily="34" charset="0"/>
              <a:cs typeface="Arial" pitchFamily="34" charset="0"/>
            </a:endParaRPr>
          </a:p>
          <a:p>
            <a:pPr algn="ctr">
              <a:buFont typeface="Wingdings" pitchFamily="2" charset="2"/>
              <a:buNone/>
              <a:defRPr/>
            </a:pPr>
            <a:r>
              <a:rPr lang="en" altLang="en-US" sz="2400" b="1" dirty="0" smtClean="0">
                <a:latin typeface="Arial" pitchFamily="34" charset="0"/>
                <a:cs typeface="Arial" pitchFamily="34" charset="0"/>
              </a:rPr>
              <a:t>activation</a:t>
            </a:r>
            <a:endParaRPr lang="en-US" altLang="en-US" sz="2400" b="1" dirty="0" smtClean="0">
              <a:latin typeface="Arial" pitchFamily="34" charset="0"/>
              <a:cs typeface="Arial" pitchFamily="34" charset="0"/>
            </a:endParaRPr>
          </a:p>
          <a:p>
            <a:pPr algn="ctr">
              <a:buFont typeface="Wingdings" pitchFamily="2" charset="2"/>
              <a:buNone/>
              <a:defRPr/>
            </a:pPr>
            <a:r>
              <a:rPr lang="en" altLang="en-US" sz="2400" b="1" i="1" dirty="0" smtClean="0">
                <a:solidFill>
                  <a:srgbClr val="CC0000"/>
                </a:solidFill>
                <a:latin typeface="Arial" pitchFamily="34" charset="0"/>
                <a:cs typeface="Arial" pitchFamily="34" charset="0"/>
              </a:rPr>
              <a:t>RAAS</a:t>
            </a:r>
            <a:endParaRPr lang="en-GB" altLang="en-US" sz="2400" b="1" i="1" dirty="0" smtClean="0">
              <a:solidFill>
                <a:srgbClr val="CC0000"/>
              </a:solidFill>
              <a:latin typeface="Arial" pitchFamily="34" charset="0"/>
              <a:cs typeface="Arial" pitchFamily="34" charset="0"/>
            </a:endParaRPr>
          </a:p>
        </p:txBody>
      </p:sp>
      <p:sp>
        <p:nvSpPr>
          <p:cNvPr id="66564" name="Rectangle 1028"/>
          <p:cNvSpPr>
            <a:spLocks noGrp="1" noChangeArrowheads="1"/>
          </p:cNvSpPr>
          <p:nvPr>
            <p:ph type="body" sz="half" idx="2"/>
          </p:nvPr>
        </p:nvSpPr>
        <p:spPr>
          <a:xfrm>
            <a:off x="4495800" y="1371600"/>
            <a:ext cx="4191000" cy="4684713"/>
          </a:xfrm>
          <a:solidFill>
            <a:schemeClr val="accent6">
              <a:lumMod val="20000"/>
              <a:lumOff val="80000"/>
            </a:schemeClr>
          </a:solidFill>
        </p:spPr>
        <p:txBody>
          <a:bodyPr/>
          <a:lstStyle/>
          <a:p>
            <a:pPr algn="ctr">
              <a:buFont typeface="Wingdings" pitchFamily="2" charset="2"/>
              <a:buNone/>
              <a:defRPr/>
            </a:pPr>
            <a:r>
              <a:rPr lang="en" altLang="en-US" sz="2400" b="1" dirty="0" smtClean="0">
                <a:solidFill>
                  <a:srgbClr val="CC0000"/>
                </a:solidFill>
                <a:latin typeface="Arial" pitchFamily="34" charset="0"/>
                <a:cs typeface="Arial" pitchFamily="34" charset="0"/>
              </a:rPr>
              <a:t>Type 2</a:t>
            </a:r>
            <a:endParaRPr lang="en-US" altLang="en-US" sz="2400" b="1" dirty="0" smtClean="0">
              <a:solidFill>
                <a:srgbClr val="CC0000"/>
              </a:solidFill>
              <a:latin typeface="Arial" pitchFamily="34" charset="0"/>
              <a:cs typeface="Arial" pitchFamily="34" charset="0"/>
            </a:endParaRPr>
          </a:p>
          <a:p>
            <a:pPr algn="ctr">
              <a:buFont typeface="Wingdings" pitchFamily="2" charset="2"/>
              <a:buNone/>
              <a:defRPr/>
            </a:pPr>
            <a:endParaRPr lang="en-US" altLang="en-US" sz="2400" dirty="0" smtClean="0">
              <a:latin typeface="Arial" pitchFamily="34" charset="0"/>
              <a:cs typeface="Arial" pitchFamily="34" charset="0"/>
            </a:endParaRPr>
          </a:p>
          <a:p>
            <a:pPr algn="ctr">
              <a:buFont typeface="Wingdings" pitchFamily="2" charset="2"/>
              <a:buNone/>
              <a:defRPr/>
            </a:pPr>
            <a:r>
              <a:rPr lang="en" altLang="en-US" sz="2400" b="1" dirty="0" smtClean="0">
                <a:solidFill>
                  <a:srgbClr val="CC0000"/>
                </a:solidFill>
                <a:latin typeface="Arial" pitchFamily="34" charset="0"/>
                <a:cs typeface="Arial" pitchFamily="34" charset="0"/>
              </a:rPr>
              <a:t>hyperinsulinemia</a:t>
            </a:r>
            <a:endParaRPr lang="en-US" altLang="en-US" sz="2400" b="1" dirty="0" smtClean="0">
              <a:solidFill>
                <a:srgbClr val="CC0000"/>
              </a:solidFill>
              <a:latin typeface="Arial" pitchFamily="34" charset="0"/>
              <a:cs typeface="Arial" pitchFamily="34" charset="0"/>
            </a:endParaRPr>
          </a:p>
          <a:p>
            <a:pPr algn="ctr">
              <a:buFont typeface="Wingdings" pitchFamily="2" charset="2"/>
              <a:buNone/>
              <a:defRPr/>
            </a:pPr>
            <a:endParaRPr lang="sr-Cyrl-CS" altLang="en-US" sz="2400" b="1" dirty="0" smtClean="0">
              <a:latin typeface="Arial" pitchFamily="34" charset="0"/>
              <a:cs typeface="Arial" pitchFamily="34" charset="0"/>
            </a:endParaRPr>
          </a:p>
          <a:p>
            <a:pPr algn="ctr">
              <a:buFont typeface="Wingdings" pitchFamily="2" charset="2"/>
              <a:buNone/>
              <a:defRPr/>
            </a:pPr>
            <a:r>
              <a:rPr lang="en" altLang="en-US" sz="2400" b="1" dirty="0" smtClean="0">
                <a:latin typeface="Arial" pitchFamily="34" charset="0"/>
                <a:cs typeface="Arial" pitchFamily="34" charset="0"/>
              </a:rPr>
              <a:t>Secondary-IR</a:t>
            </a:r>
          </a:p>
          <a:p>
            <a:pPr algn="ctr">
              <a:buFont typeface="Wingdings" pitchFamily="2" charset="2"/>
              <a:buNone/>
              <a:defRPr/>
            </a:pPr>
            <a:endParaRPr lang="en-US" altLang="en-US" sz="2400" b="1" dirty="0" smtClean="0">
              <a:latin typeface="Arial" pitchFamily="34" charset="0"/>
              <a:cs typeface="Arial" pitchFamily="34" charset="0"/>
            </a:endParaRPr>
          </a:p>
          <a:p>
            <a:pPr algn="ctr">
              <a:buFont typeface="Wingdings" pitchFamily="2" charset="2"/>
              <a:buNone/>
              <a:defRPr/>
            </a:pPr>
            <a:r>
              <a:rPr lang="en" altLang="en-US" sz="2400" b="1" dirty="0" smtClean="0">
                <a:latin typeface="Arial" pitchFamily="34" charset="0"/>
                <a:cs typeface="Arial" pitchFamily="34" charset="0"/>
              </a:rPr>
              <a:t>Activation of the sympathetic nervous system</a:t>
            </a:r>
            <a:endParaRPr lang="en-GB" altLang="en-US" sz="2400" b="1" dirty="0" smtClean="0">
              <a:solidFill>
                <a:srgbClr val="CC0000"/>
              </a:solidFill>
              <a:latin typeface="Arial" pitchFamily="34" charset="0"/>
              <a:cs typeface="Arial" pitchFamily="34" charset="0"/>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1026"/>
          <p:cNvSpPr>
            <a:spLocks noGrp="1" noChangeArrowheads="1"/>
          </p:cNvSpPr>
          <p:nvPr>
            <p:ph type="title"/>
          </p:nvPr>
        </p:nvSpPr>
        <p:spPr>
          <a:xfrm>
            <a:off x="0" y="0"/>
            <a:ext cx="9144000" cy="1219200"/>
          </a:xfrm>
        </p:spPr>
        <p:txBody>
          <a:bodyPr/>
          <a:lstStyle/>
          <a:p>
            <a:r>
              <a:rPr lang="en-US" altLang="en-US" sz="3200" b="1" smtClean="0">
                <a:solidFill>
                  <a:srgbClr val="7030A0"/>
                </a:solidFill>
                <a:latin typeface="Arial" pitchFamily="34" charset="0"/>
                <a:cs typeface="Arial" pitchFamily="34" charset="0"/>
              </a:rPr>
              <a:t>Dyslipidemia in DM</a:t>
            </a:r>
            <a:endParaRPr lang="en-GB" altLang="en-US" sz="3200" b="1" smtClean="0">
              <a:solidFill>
                <a:srgbClr val="7030A0"/>
              </a:solidFill>
              <a:latin typeface="Arial" pitchFamily="34" charset="0"/>
              <a:cs typeface="Arial" pitchFamily="34" charset="0"/>
            </a:endParaRPr>
          </a:p>
        </p:txBody>
      </p:sp>
      <p:sp>
        <p:nvSpPr>
          <p:cNvPr id="69635" name="Rectangle 1027"/>
          <p:cNvSpPr>
            <a:spLocks noGrp="1" noChangeArrowheads="1"/>
          </p:cNvSpPr>
          <p:nvPr>
            <p:ph type="body" idx="1"/>
          </p:nvPr>
        </p:nvSpPr>
        <p:spPr>
          <a:xfrm>
            <a:off x="304800" y="1066800"/>
            <a:ext cx="8077200" cy="5059363"/>
          </a:xfrm>
        </p:spPr>
        <p:txBody>
          <a:bodyPr/>
          <a:lstStyle/>
          <a:p>
            <a:pPr>
              <a:buFont typeface="Wingdings" pitchFamily="2" charset="2"/>
              <a:buChar char="§"/>
              <a:defRPr/>
            </a:pPr>
            <a:r>
              <a:rPr lang="en" altLang="en-US" sz="2000" b="1" dirty="0" smtClean="0">
                <a:latin typeface="Arial" pitchFamily="34" charset="0"/>
                <a:cs typeface="Arial" pitchFamily="34" charset="0"/>
              </a:rPr>
              <a:t>HLP as a result of uncontrolled DM,</a:t>
            </a:r>
          </a:p>
          <a:p>
            <a:pPr>
              <a:buFont typeface="Arial" pitchFamily="34" charset="0"/>
              <a:buNone/>
              <a:defRPr/>
            </a:pPr>
            <a:r>
              <a:rPr lang="en" altLang="en-US" sz="2000" b="1" dirty="0" smtClean="0">
                <a:latin typeface="Arial" pitchFamily="34" charset="0"/>
                <a:cs typeface="Arial" pitchFamily="34" charset="0"/>
              </a:rPr>
              <a:t>or as an independent </a:t>
            </a:r>
            <a:r>
              <a:rPr lang="en" altLang="en-US" sz="2000" b="1" dirty="0" smtClean="0">
                <a:latin typeface="Arial" pitchFamily="34" charset="0"/>
                <a:cs typeface="Arial" pitchFamily="34" charset="0"/>
              </a:rPr>
              <a:t>RF </a:t>
            </a:r>
            <a:r>
              <a:rPr lang="en" altLang="en-US" sz="2000" b="1" dirty="0" smtClean="0">
                <a:latin typeface="Arial" pitchFamily="34" charset="0"/>
                <a:cs typeface="Arial" pitchFamily="34" charset="0"/>
              </a:rPr>
              <a:t>for macrovascular disease.</a:t>
            </a:r>
            <a:endParaRPr lang="en" altLang="en-US" sz="2000" b="1" dirty="0" smtClean="0">
              <a:latin typeface="Arial" pitchFamily="34" charset="0"/>
              <a:cs typeface="Arial" pitchFamily="34" charset="0"/>
            </a:endParaRPr>
          </a:p>
          <a:p>
            <a:pPr>
              <a:buFont typeface="Wingdings" pitchFamily="2" charset="2"/>
              <a:buChar char="§"/>
              <a:defRPr/>
            </a:pPr>
            <a:r>
              <a:rPr lang="en" altLang="en-US" sz="2000" b="1" dirty="0" smtClean="0">
                <a:latin typeface="Arial" pitchFamily="34" charset="0"/>
                <a:cs typeface="Arial" pitchFamily="34" charset="0"/>
              </a:rPr>
              <a:t>About 25% of patients with DM have disturbed lipids.</a:t>
            </a:r>
          </a:p>
          <a:p>
            <a:pPr>
              <a:buFont typeface="Wingdings" pitchFamily="2" charset="2"/>
              <a:buChar char="§"/>
              <a:defRPr/>
            </a:pPr>
            <a:r>
              <a:rPr lang="en" altLang="en-US" sz="2000" b="1" dirty="0" smtClean="0">
                <a:latin typeface="Arial" pitchFamily="34" charset="0"/>
                <a:cs typeface="Arial" pitchFamily="34" charset="0"/>
              </a:rPr>
              <a:t>The most common abnormalities are </a:t>
            </a:r>
            <a:r>
              <a:rPr lang="en" altLang="en-US" sz="2000" b="1" dirty="0" smtClean="0">
                <a:latin typeface="Arial" pitchFamily="34" charset="0"/>
                <a:cs typeface="Arial" pitchFamily="34" charset="0"/>
                <a:sym typeface="Symbol" pitchFamily="18" charset="2"/>
              </a:rPr>
              <a:t> </a:t>
            </a:r>
            <a:r>
              <a:rPr lang="en" altLang="en-US" sz="2000" b="1" i="1" dirty="0" smtClean="0">
                <a:latin typeface="Arial" pitchFamily="34" charset="0"/>
                <a:cs typeface="Arial" pitchFamily="34" charset="0"/>
                <a:sym typeface="Symbol" pitchFamily="18" charset="2"/>
              </a:rPr>
              <a:t>HDL</a:t>
            </a:r>
            <a:r>
              <a:rPr lang="en" altLang="en-US" sz="2000" b="1" dirty="0" smtClean="0">
                <a:latin typeface="Arial" pitchFamily="34" charset="0"/>
                <a:cs typeface="Arial" pitchFamily="34" charset="0"/>
                <a:sym typeface="Symbol" pitchFamily="18" charset="2"/>
              </a:rPr>
              <a:t> and</a:t>
            </a:r>
            <a:r>
              <a:rPr lang="en" altLang="en-US" sz="2000" b="1" dirty="0" smtClean="0">
                <a:latin typeface="Arial" pitchFamily="34" charset="0"/>
                <a:cs typeface="Arial" pitchFamily="34" charset="0"/>
              </a:rPr>
              <a:t> </a:t>
            </a:r>
            <a:r>
              <a:rPr lang="en" altLang="en-US" sz="2000" b="1" dirty="0" smtClean="0">
                <a:latin typeface="Arial" pitchFamily="34" charset="0"/>
                <a:cs typeface="Arial" pitchFamily="34" charset="0"/>
                <a:sym typeface="Symbol" pitchFamily="18" charset="2"/>
              </a:rPr>
              <a:t> </a:t>
            </a:r>
            <a:r>
              <a:rPr lang="en" altLang="en-US" sz="2000" b="1" i="1" dirty="0" err="1" smtClean="0">
                <a:latin typeface="Arial" pitchFamily="34" charset="0"/>
                <a:cs typeface="Arial" pitchFamily="34" charset="0"/>
                <a:sym typeface="Symbol" pitchFamily="18" charset="2"/>
              </a:rPr>
              <a:t>Tg</a:t>
            </a:r>
            <a:endParaRPr lang="en-US" altLang="en-US" sz="2000" b="1" i="1" dirty="0" smtClean="0">
              <a:latin typeface="Arial" pitchFamily="34" charset="0"/>
              <a:cs typeface="Arial" pitchFamily="34" charset="0"/>
              <a:sym typeface="Symbol" pitchFamily="18" charset="2"/>
            </a:endParaRPr>
          </a:p>
          <a:p>
            <a:pPr>
              <a:buFont typeface="Wingdings" pitchFamily="2" charset="2"/>
              <a:buChar char="§"/>
              <a:defRPr/>
            </a:pPr>
            <a:r>
              <a:rPr lang="en" altLang="en-US" sz="2000" b="1" dirty="0" smtClean="0">
                <a:latin typeface="Arial" pitchFamily="34" charset="0"/>
                <a:cs typeface="Arial" pitchFamily="34" charset="0"/>
                <a:sym typeface="Symbol" pitchFamily="18" charset="2"/>
              </a:rPr>
              <a:t>Reduced </a:t>
            </a:r>
            <a:r>
              <a:rPr lang="en" altLang="en-US" sz="2000" b="1" i="1" dirty="0" smtClean="0">
                <a:latin typeface="Arial" pitchFamily="34" charset="0"/>
                <a:cs typeface="Arial" pitchFamily="34" charset="0"/>
                <a:sym typeface="Symbol" pitchFamily="18" charset="2"/>
              </a:rPr>
              <a:t>HDL </a:t>
            </a:r>
            <a:r>
              <a:rPr lang="en" altLang="en-US" sz="2000" b="1" dirty="0" smtClean="0">
                <a:latin typeface="Arial" pitchFamily="34" charset="0"/>
                <a:cs typeface="Arial" pitchFamily="34" charset="0"/>
                <a:sym typeface="Symbol" pitchFamily="18" charset="2"/>
              </a:rPr>
              <a:t>is the most pronounced predictor of CVD in DM</a:t>
            </a:r>
          </a:p>
          <a:p>
            <a:pPr>
              <a:buFont typeface="Wingdings" pitchFamily="2" charset="2"/>
              <a:buChar char="§"/>
              <a:defRPr/>
            </a:pPr>
            <a:endParaRPr lang="sr-Cyrl-CS" altLang="en-US" sz="2000" b="1" i="1" dirty="0" smtClean="0">
              <a:latin typeface="Arial" pitchFamily="34" charset="0"/>
              <a:cs typeface="Arial" pitchFamily="34" charset="0"/>
              <a:sym typeface="Symbol" pitchFamily="18" charset="2"/>
            </a:endParaRPr>
          </a:p>
          <a:p>
            <a:pPr>
              <a:buFont typeface="Arial" pitchFamily="34" charset="0"/>
              <a:buNone/>
              <a:defRPr/>
            </a:pPr>
            <a:r>
              <a:rPr lang="en" altLang="en-US" sz="2000" b="1" dirty="0" smtClean="0">
                <a:latin typeface="Arial" pitchFamily="34" charset="0"/>
                <a:cs typeface="Arial" pitchFamily="34" charset="0"/>
                <a:sym typeface="Symbol" pitchFamily="18" charset="2"/>
              </a:rPr>
              <a:t>Lipid target values:</a:t>
            </a:r>
            <a:endParaRPr lang="sr-Cyrl-RS" altLang="en-US" sz="2000" b="1" dirty="0" smtClean="0">
              <a:latin typeface="Arial" pitchFamily="34" charset="0"/>
              <a:cs typeface="Arial" pitchFamily="34" charset="0"/>
              <a:sym typeface="Symbol" pitchFamily="18" charset="2"/>
            </a:endParaRPr>
          </a:p>
          <a:p>
            <a:pPr>
              <a:buFont typeface="Arial" pitchFamily="34" charset="0"/>
              <a:buNone/>
              <a:defRPr/>
            </a:pPr>
            <a:endParaRPr lang="sr-Cyrl-CS" altLang="en-US" sz="2000" b="1" dirty="0" smtClean="0">
              <a:latin typeface="Arial" pitchFamily="34" charset="0"/>
              <a:cs typeface="Arial" pitchFamily="34" charset="0"/>
              <a:sym typeface="Symbol" pitchFamily="18" charset="2"/>
            </a:endParaRPr>
          </a:p>
          <a:p>
            <a:pPr marL="457200" indent="-457200">
              <a:buFont typeface="Wingdings" pitchFamily="2" charset="2"/>
              <a:buChar char="§"/>
              <a:defRPr/>
            </a:pPr>
            <a:r>
              <a:rPr lang="en" altLang="en-US" sz="2000" b="1" i="1" dirty="0" smtClean="0">
                <a:latin typeface="Arial" pitchFamily="34" charset="0"/>
                <a:cs typeface="Arial" pitchFamily="34" charset="0"/>
                <a:sym typeface="Symbol" pitchFamily="18" charset="2"/>
              </a:rPr>
              <a:t>LDL &lt;2.6 </a:t>
            </a:r>
            <a:r>
              <a:rPr lang="en" altLang="en-US" sz="2000" b="1" i="1" dirty="0" err="1" smtClean="0">
                <a:latin typeface="Arial" pitchFamily="34" charset="0"/>
                <a:cs typeface="Arial" pitchFamily="34" charset="0"/>
                <a:sym typeface="Symbol" pitchFamily="18" charset="2"/>
              </a:rPr>
              <a:t>mmol </a:t>
            </a:r>
            <a:r>
              <a:rPr lang="en" altLang="en-US" sz="2000" b="1" i="1" dirty="0" smtClean="0">
                <a:latin typeface="Arial" pitchFamily="34" charset="0"/>
                <a:cs typeface="Arial" pitchFamily="34" charset="0"/>
                <a:sym typeface="Symbol" pitchFamily="18" charset="2"/>
              </a:rPr>
              <a:t>/l,</a:t>
            </a:r>
            <a:endParaRPr lang="sr-Cyrl-CS" altLang="en-US" sz="2000" b="1" i="1" dirty="0" smtClean="0">
              <a:latin typeface="Arial" pitchFamily="34" charset="0"/>
              <a:cs typeface="Arial" pitchFamily="34" charset="0"/>
              <a:sym typeface="Symbol" pitchFamily="18" charset="2"/>
            </a:endParaRPr>
          </a:p>
          <a:p>
            <a:pPr marL="457200" indent="-457200">
              <a:buFont typeface="Wingdings" pitchFamily="2" charset="2"/>
              <a:buChar char="§"/>
              <a:defRPr/>
            </a:pPr>
            <a:r>
              <a:rPr lang="en" altLang="en-US" sz="2000" b="1" i="1" dirty="0" smtClean="0">
                <a:latin typeface="Arial" pitchFamily="34" charset="0"/>
                <a:cs typeface="Arial" pitchFamily="34" charset="0"/>
                <a:sym typeface="Symbol" pitchFamily="18" charset="2"/>
              </a:rPr>
              <a:t>HDL &gt;1.15 </a:t>
            </a:r>
            <a:r>
              <a:rPr lang="en" altLang="en-US" sz="2000" b="1" i="1" dirty="0" err="1" smtClean="0">
                <a:latin typeface="Arial" pitchFamily="34" charset="0"/>
                <a:cs typeface="Arial" pitchFamily="34" charset="0"/>
                <a:sym typeface="Symbol" pitchFamily="18" charset="2"/>
              </a:rPr>
              <a:t>mmol </a:t>
            </a:r>
            <a:r>
              <a:rPr lang="en" altLang="en-US" sz="2000" b="1" i="1" dirty="0" smtClean="0">
                <a:latin typeface="Arial" pitchFamily="34" charset="0"/>
                <a:cs typeface="Arial" pitchFamily="34" charset="0"/>
                <a:sym typeface="Symbol" pitchFamily="18" charset="2"/>
              </a:rPr>
              <a:t>/l,</a:t>
            </a:r>
            <a:endParaRPr lang="sr-Cyrl-CS" altLang="en-US" sz="2000" b="1" i="1" dirty="0" smtClean="0">
              <a:latin typeface="Arial" pitchFamily="34" charset="0"/>
              <a:cs typeface="Arial" pitchFamily="34" charset="0"/>
              <a:sym typeface="Symbol" pitchFamily="18" charset="2"/>
            </a:endParaRPr>
          </a:p>
          <a:p>
            <a:pPr marL="457200" indent="-457200">
              <a:buFont typeface="Wingdings" pitchFamily="2" charset="2"/>
              <a:buChar char="§"/>
              <a:defRPr/>
            </a:pPr>
            <a:r>
              <a:rPr lang="en" altLang="en-US" sz="2000" b="1" i="1" dirty="0" smtClean="0">
                <a:latin typeface="Arial" pitchFamily="34" charset="0"/>
                <a:cs typeface="Arial" pitchFamily="34" charset="0"/>
                <a:sym typeface="Symbol" pitchFamily="18" charset="2"/>
              </a:rPr>
              <a:t>TG &lt; 2.5 </a:t>
            </a:r>
            <a:r>
              <a:rPr lang="en" altLang="en-US" sz="2000" b="1" i="1" dirty="0" err="1" smtClean="0">
                <a:latin typeface="Arial" pitchFamily="34" charset="0"/>
                <a:cs typeface="Arial" pitchFamily="34" charset="0"/>
                <a:sym typeface="Symbol" pitchFamily="18" charset="2"/>
              </a:rPr>
              <a:t>mmol </a:t>
            </a:r>
            <a:r>
              <a:rPr lang="en" altLang="en-US" sz="2000" b="1" i="1" dirty="0" smtClean="0">
                <a:latin typeface="Arial" pitchFamily="34" charset="0"/>
                <a:cs typeface="Arial" pitchFamily="34" charset="0"/>
                <a:sym typeface="Symbol" pitchFamily="18" charset="2"/>
              </a:rPr>
              <a:t>/l</a:t>
            </a:r>
            <a:endParaRPr lang="en-GB" altLang="en-US" sz="2000" b="1" i="1" dirty="0" smtClean="0">
              <a:latin typeface="Arial" pitchFamily="34" charset="0"/>
              <a:cs typeface="Arial" pitchFamily="34" charset="0"/>
              <a:sym typeface="Symbol" pitchFamily="18" charset="2"/>
            </a:endParaRPr>
          </a:p>
        </p:txBody>
      </p:sp>
      <p:pic>
        <p:nvPicPr>
          <p:cNvPr id="133124" name="Picture 1030" descr="hypercholesterolaemia4"/>
          <p:cNvPicPr>
            <a:picLocks noChangeAspect="1" noChangeArrowheads="1"/>
          </p:cNvPicPr>
          <p:nvPr/>
        </p:nvPicPr>
        <p:blipFill>
          <a:blip r:embed="rId2"/>
          <a:srcRect/>
          <a:stretch>
            <a:fillRect/>
          </a:stretch>
        </p:blipFill>
        <p:spPr bwMode="auto">
          <a:xfrm>
            <a:off x="6337300" y="4267200"/>
            <a:ext cx="2501900" cy="2286000"/>
          </a:xfrm>
          <a:prstGeom prst="rect">
            <a:avLst/>
          </a:prstGeom>
          <a:noFill/>
          <a:ln w="9525">
            <a:noFill/>
            <a:miter lim="800000"/>
            <a:headEnd/>
            <a:tailEnd/>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ctrTitle"/>
          </p:nvPr>
        </p:nvSpPr>
        <p:spPr/>
        <p:txBody>
          <a:bodyPr/>
          <a:lstStyle/>
          <a:p>
            <a:r>
              <a:rPr lang="en-US" altLang="en-US" sz="3200" b="1" smtClean="0">
                <a:solidFill>
                  <a:srgbClr val="7030A0"/>
                </a:solidFill>
                <a:latin typeface="Arial" pitchFamily="34" charset="0"/>
                <a:cs typeface="Arial" pitchFamily="34" charset="0"/>
              </a:rPr>
              <a:t>MICROVASCULAR COMPLICATIONS</a:t>
            </a:r>
            <a:endParaRPr lang="en-GB" altLang="en-US" sz="3200" b="1" smtClean="0">
              <a:solidFill>
                <a:srgbClr val="7030A0"/>
              </a:solidFill>
              <a:latin typeface="Arial" pitchFamily="34" charset="0"/>
              <a:cs typeface="Arial" pitchFamily="34" charset="0"/>
            </a:endParaRPr>
          </a:p>
        </p:txBody>
      </p:sp>
      <p:sp>
        <p:nvSpPr>
          <p:cNvPr id="252931" name="Rectangle 3"/>
          <p:cNvSpPr>
            <a:spLocks noGrp="1" noChangeArrowheads="1"/>
          </p:cNvSpPr>
          <p:nvPr>
            <p:ph type="subTitle" idx="1"/>
          </p:nvPr>
        </p:nvSpPr>
        <p:spPr/>
        <p:txBody>
          <a:bodyPr/>
          <a:lstStyle/>
          <a:p>
            <a:pPr>
              <a:defRPr/>
            </a:pPr>
            <a:endParaRPr lang="en-ZA"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2"/>
          <p:cNvSpPr txBox="1">
            <a:spLocks noChangeArrowheads="1"/>
          </p:cNvSpPr>
          <p:nvPr/>
        </p:nvSpPr>
        <p:spPr bwMode="auto">
          <a:xfrm>
            <a:off x="0" y="685800"/>
            <a:ext cx="9144000" cy="706438"/>
          </a:xfrm>
          <a:prstGeom prst="rect">
            <a:avLst/>
          </a:prstGeom>
          <a:noFill/>
          <a:ln w="9525">
            <a:noFill/>
            <a:miter lim="800000"/>
            <a:headEnd/>
            <a:tailEnd/>
          </a:ln>
        </p:spPr>
        <p:txBody>
          <a:bodyPr>
            <a:spAutoFit/>
          </a:bodyPr>
          <a:lstStyle/>
          <a:p>
            <a:pPr algn="ctr"/>
            <a:r>
              <a:rPr lang="en-US" sz="4000" b="1">
                <a:solidFill>
                  <a:schemeClr val="accent2"/>
                </a:solidFill>
                <a:latin typeface="Lora"/>
              </a:rPr>
              <a:t>Childhood Obesity Increases Risk Of</a:t>
            </a:r>
          </a:p>
        </p:txBody>
      </p:sp>
      <p:grpSp>
        <p:nvGrpSpPr>
          <p:cNvPr id="24579" name="Group 7183"/>
          <p:cNvGrpSpPr>
            <a:grpSpLocks/>
          </p:cNvGrpSpPr>
          <p:nvPr/>
        </p:nvGrpSpPr>
        <p:grpSpPr bwMode="auto">
          <a:xfrm>
            <a:off x="228600" y="1906588"/>
            <a:ext cx="8915400" cy="4348162"/>
            <a:chOff x="1325530" y="1894725"/>
            <a:chExt cx="9503127" cy="4348088"/>
          </a:xfrm>
        </p:grpSpPr>
        <p:grpSp>
          <p:nvGrpSpPr>
            <p:cNvPr id="24586" name="Group 7182"/>
            <p:cNvGrpSpPr>
              <a:grpSpLocks/>
            </p:cNvGrpSpPr>
            <p:nvPr/>
          </p:nvGrpSpPr>
          <p:grpSpPr bwMode="auto">
            <a:xfrm>
              <a:off x="1325530" y="1894725"/>
              <a:ext cx="9503127" cy="1904967"/>
              <a:chOff x="1325530" y="1813899"/>
              <a:chExt cx="9503127" cy="1904967"/>
            </a:xfrm>
          </p:grpSpPr>
          <p:sp>
            <p:nvSpPr>
              <p:cNvPr id="7" name="TextBox 6">
                <a:extLst>
                  <a:ext uri="{FF2B5EF4-FFF2-40B4-BE49-F238E27FC236}"/>
                </a:extLst>
              </p:cNvPr>
              <p:cNvSpPr txBox="1"/>
              <p:nvPr/>
            </p:nvSpPr>
            <p:spPr>
              <a:xfrm>
                <a:off x="1325530" y="3072765"/>
                <a:ext cx="1998432" cy="369882"/>
              </a:xfrm>
              <a:prstGeom prst="rect">
                <a:avLst/>
              </a:prstGeom>
              <a:noFill/>
            </p:spPr>
            <p:txBody>
              <a:bodyPr>
                <a:spAutoFit/>
              </a:bodyPr>
              <a:lstStyle/>
              <a:p>
                <a:pPr algn="ctr" fontAlgn="auto">
                  <a:spcBef>
                    <a:spcPts val="0"/>
                  </a:spcBef>
                  <a:spcAft>
                    <a:spcPts val="0"/>
                  </a:spcAft>
                  <a:defRPr/>
                </a:pPr>
                <a:r>
                  <a:rPr lang="en-US" b="1" dirty="0">
                    <a:solidFill>
                      <a:schemeClr val="tx1">
                        <a:lumMod val="75000"/>
                        <a:lumOff val="25000"/>
                      </a:schemeClr>
                    </a:solidFill>
                    <a:latin typeface="Lora" pitchFamily="2" charset="0"/>
                    <a:cs typeface="+mn-cs"/>
                  </a:rPr>
                  <a:t>Stroke</a:t>
                </a:r>
              </a:p>
            </p:txBody>
          </p:sp>
          <p:sp>
            <p:nvSpPr>
              <p:cNvPr id="8" name="TextBox 7">
                <a:extLst>
                  <a:ext uri="{FF2B5EF4-FFF2-40B4-BE49-F238E27FC236}"/>
                </a:extLst>
              </p:cNvPr>
              <p:cNvSpPr txBox="1"/>
              <p:nvPr/>
            </p:nvSpPr>
            <p:spPr>
              <a:xfrm>
                <a:off x="5078724" y="3072765"/>
                <a:ext cx="1996740" cy="646102"/>
              </a:xfrm>
              <a:prstGeom prst="rect">
                <a:avLst/>
              </a:prstGeom>
              <a:noFill/>
            </p:spPr>
            <p:txBody>
              <a:bodyPr>
                <a:spAutoFit/>
              </a:bodyPr>
              <a:lstStyle/>
              <a:p>
                <a:pPr algn="ctr" fontAlgn="auto">
                  <a:spcBef>
                    <a:spcPts val="0"/>
                  </a:spcBef>
                  <a:spcAft>
                    <a:spcPts val="0"/>
                  </a:spcAft>
                  <a:defRPr/>
                </a:pPr>
                <a:r>
                  <a:rPr lang="en-US" b="1" dirty="0">
                    <a:solidFill>
                      <a:schemeClr val="tx1">
                        <a:lumMod val="75000"/>
                        <a:lumOff val="25000"/>
                      </a:schemeClr>
                    </a:solidFill>
                    <a:latin typeface="Lora" pitchFamily="2" charset="0"/>
                    <a:cs typeface="+mn-cs"/>
                  </a:rPr>
                  <a:t>Psychological Issues</a:t>
                </a:r>
              </a:p>
            </p:txBody>
          </p:sp>
          <p:sp>
            <p:nvSpPr>
              <p:cNvPr id="9" name="TextBox 8">
                <a:extLst>
                  <a:ext uri="{FF2B5EF4-FFF2-40B4-BE49-F238E27FC236}"/>
                </a:extLst>
              </p:cNvPr>
              <p:cNvSpPr txBox="1"/>
              <p:nvPr/>
            </p:nvSpPr>
            <p:spPr>
              <a:xfrm>
                <a:off x="8830226" y="3072765"/>
                <a:ext cx="1998431" cy="369882"/>
              </a:xfrm>
              <a:prstGeom prst="rect">
                <a:avLst/>
              </a:prstGeom>
              <a:noFill/>
            </p:spPr>
            <p:txBody>
              <a:bodyPr>
                <a:spAutoFit/>
              </a:bodyPr>
              <a:lstStyle/>
              <a:p>
                <a:pPr algn="ctr" fontAlgn="auto">
                  <a:spcBef>
                    <a:spcPts val="0"/>
                  </a:spcBef>
                  <a:spcAft>
                    <a:spcPts val="0"/>
                  </a:spcAft>
                  <a:defRPr/>
                </a:pPr>
                <a:r>
                  <a:rPr lang="en-US" b="1" dirty="0">
                    <a:solidFill>
                      <a:schemeClr val="tx1">
                        <a:lumMod val="75000"/>
                        <a:lumOff val="25000"/>
                      </a:schemeClr>
                    </a:solidFill>
                    <a:latin typeface="Lora" pitchFamily="2" charset="0"/>
                    <a:cs typeface="+mn-cs"/>
                  </a:rPr>
                  <a:t>Heart Disease</a:t>
                </a:r>
              </a:p>
            </p:txBody>
          </p:sp>
          <p:grpSp>
            <p:nvGrpSpPr>
              <p:cNvPr id="24603" name="Group 15"/>
              <p:cNvGrpSpPr>
                <a:grpSpLocks/>
              </p:cNvGrpSpPr>
              <p:nvPr/>
            </p:nvGrpSpPr>
            <p:grpSpPr bwMode="auto">
              <a:xfrm>
                <a:off x="1739389" y="1813899"/>
                <a:ext cx="1169992" cy="1169992"/>
                <a:chOff x="7923461" y="936252"/>
                <a:chExt cx="1394156" cy="1394156"/>
              </a:xfrm>
            </p:grpSpPr>
            <p:sp>
              <p:nvSpPr>
                <p:cNvPr id="17" name="Oval 16">
                  <a:extLst>
                    <a:ext uri="{FF2B5EF4-FFF2-40B4-BE49-F238E27FC236}"/>
                  </a:extLst>
                </p:cNvPr>
                <p:cNvSpPr/>
                <p:nvPr/>
              </p:nvSpPr>
              <p:spPr>
                <a:xfrm>
                  <a:off x="8019085" y="1028941"/>
                  <a:ext cx="1207800" cy="12087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a:latin typeface="Lora" pitchFamily="2" charset="0"/>
                    </a:rPr>
                    <a:t>1</a:t>
                  </a:r>
                </a:p>
              </p:txBody>
            </p:sp>
            <p:sp>
              <p:nvSpPr>
                <p:cNvPr id="18" name="Circle: Hollow 17">
                  <a:extLst>
                    <a:ext uri="{FF2B5EF4-FFF2-40B4-BE49-F238E27FC236}"/>
                  </a:extLst>
                </p:cNvPr>
                <p:cNvSpPr/>
                <p:nvPr/>
              </p:nvSpPr>
              <p:spPr>
                <a:xfrm>
                  <a:off x="7926333" y="936252"/>
                  <a:ext cx="1391288" cy="1394126"/>
                </a:xfrm>
                <a:prstGeom prst="donut">
                  <a:avLst>
                    <a:gd name="adj" fmla="val 7609"/>
                  </a:avLst>
                </a:pr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4400">
                    <a:solidFill>
                      <a:schemeClr val="tx1"/>
                    </a:solidFill>
                  </a:endParaRPr>
                </a:p>
              </p:txBody>
            </p:sp>
          </p:grpSp>
          <p:grpSp>
            <p:nvGrpSpPr>
              <p:cNvPr id="24604" name="Group 21"/>
              <p:cNvGrpSpPr>
                <a:grpSpLocks/>
              </p:cNvGrpSpPr>
              <p:nvPr/>
            </p:nvGrpSpPr>
            <p:grpSpPr bwMode="auto">
              <a:xfrm>
                <a:off x="5492098" y="1813899"/>
                <a:ext cx="1169992" cy="1169992"/>
                <a:chOff x="7923461" y="936252"/>
                <a:chExt cx="1394156" cy="1394156"/>
              </a:xfrm>
            </p:grpSpPr>
            <p:sp>
              <p:nvSpPr>
                <p:cNvPr id="23" name="Oval 22">
                  <a:extLst>
                    <a:ext uri="{FF2B5EF4-FFF2-40B4-BE49-F238E27FC236}"/>
                  </a:extLst>
                </p:cNvPr>
                <p:cNvSpPr/>
                <p:nvPr/>
              </p:nvSpPr>
              <p:spPr>
                <a:xfrm>
                  <a:off x="8017648" y="1028941"/>
                  <a:ext cx="1205783" cy="12087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a:latin typeface="Lora" pitchFamily="2" charset="0"/>
                    </a:rPr>
                    <a:t>2</a:t>
                  </a:r>
                </a:p>
              </p:txBody>
            </p:sp>
            <p:sp>
              <p:nvSpPr>
                <p:cNvPr id="24" name="Circle: Hollow 23">
                  <a:extLst>
                    <a:ext uri="{FF2B5EF4-FFF2-40B4-BE49-F238E27FC236}"/>
                  </a:extLst>
                </p:cNvPr>
                <p:cNvSpPr/>
                <p:nvPr/>
              </p:nvSpPr>
              <p:spPr>
                <a:xfrm>
                  <a:off x="7922878" y="936252"/>
                  <a:ext cx="1395321" cy="1394126"/>
                </a:xfrm>
                <a:prstGeom prst="donut">
                  <a:avLst>
                    <a:gd name="adj" fmla="val 7609"/>
                  </a:avLst>
                </a:pr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4400">
                    <a:solidFill>
                      <a:schemeClr val="tx1"/>
                    </a:solidFill>
                  </a:endParaRPr>
                </a:p>
              </p:txBody>
            </p:sp>
          </p:grpSp>
          <p:grpSp>
            <p:nvGrpSpPr>
              <p:cNvPr id="24605" name="Group 24"/>
              <p:cNvGrpSpPr>
                <a:grpSpLocks/>
              </p:cNvGrpSpPr>
              <p:nvPr/>
            </p:nvGrpSpPr>
            <p:grpSpPr bwMode="auto">
              <a:xfrm>
                <a:off x="9240100" y="1813899"/>
                <a:ext cx="1169992" cy="1169992"/>
                <a:chOff x="7923461" y="936252"/>
                <a:chExt cx="1394156" cy="1394156"/>
              </a:xfrm>
            </p:grpSpPr>
            <p:sp>
              <p:nvSpPr>
                <p:cNvPr id="26" name="Oval 25">
                  <a:extLst>
                    <a:ext uri="{FF2B5EF4-FFF2-40B4-BE49-F238E27FC236}"/>
                  </a:extLst>
                </p:cNvPr>
                <p:cNvSpPr/>
                <p:nvPr/>
              </p:nvSpPr>
              <p:spPr>
                <a:xfrm>
                  <a:off x="8013752" y="1028941"/>
                  <a:ext cx="1209816" cy="12087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a:latin typeface="Lora" pitchFamily="2" charset="0"/>
                    </a:rPr>
                    <a:t>3</a:t>
                  </a:r>
                </a:p>
              </p:txBody>
            </p:sp>
            <p:sp>
              <p:nvSpPr>
                <p:cNvPr id="27" name="Circle: Hollow 26">
                  <a:extLst>
                    <a:ext uri="{FF2B5EF4-FFF2-40B4-BE49-F238E27FC236}"/>
                  </a:extLst>
                </p:cNvPr>
                <p:cNvSpPr/>
                <p:nvPr/>
              </p:nvSpPr>
              <p:spPr>
                <a:xfrm>
                  <a:off x="7920999" y="936252"/>
                  <a:ext cx="1397338" cy="1394126"/>
                </a:xfrm>
                <a:prstGeom prst="donut">
                  <a:avLst>
                    <a:gd name="adj" fmla="val 7609"/>
                  </a:avLst>
                </a:pr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4400">
                    <a:solidFill>
                      <a:schemeClr val="tx1"/>
                    </a:solidFill>
                  </a:endParaRPr>
                </a:p>
              </p:txBody>
            </p:sp>
          </p:grpSp>
        </p:grpSp>
        <p:grpSp>
          <p:nvGrpSpPr>
            <p:cNvPr id="24587" name="Group 7181"/>
            <p:cNvGrpSpPr>
              <a:grpSpLocks/>
            </p:cNvGrpSpPr>
            <p:nvPr/>
          </p:nvGrpSpPr>
          <p:grpSpPr bwMode="auto">
            <a:xfrm>
              <a:off x="1325530" y="4357744"/>
              <a:ext cx="9503127" cy="1885069"/>
              <a:chOff x="1325530" y="3982608"/>
              <a:chExt cx="9503127" cy="1885069"/>
            </a:xfrm>
          </p:grpSpPr>
          <p:sp>
            <p:nvSpPr>
              <p:cNvPr id="10" name="TextBox 9">
                <a:extLst>
                  <a:ext uri="{FF2B5EF4-FFF2-40B4-BE49-F238E27FC236}"/>
                </a:extLst>
              </p:cNvPr>
              <p:cNvSpPr txBox="1"/>
              <p:nvPr/>
            </p:nvSpPr>
            <p:spPr>
              <a:xfrm>
                <a:off x="1325530" y="5219988"/>
                <a:ext cx="1998432" cy="647689"/>
              </a:xfrm>
              <a:prstGeom prst="rect">
                <a:avLst/>
              </a:prstGeom>
              <a:noFill/>
            </p:spPr>
            <p:txBody>
              <a:bodyPr>
                <a:spAutoFit/>
              </a:bodyPr>
              <a:lstStyle/>
              <a:p>
                <a:pPr algn="ctr" fontAlgn="auto">
                  <a:spcBef>
                    <a:spcPts val="0"/>
                  </a:spcBef>
                  <a:spcAft>
                    <a:spcPts val="0"/>
                  </a:spcAft>
                  <a:defRPr/>
                </a:pPr>
                <a:r>
                  <a:rPr lang="en-US" b="1" dirty="0">
                    <a:solidFill>
                      <a:schemeClr val="tx1">
                        <a:lumMod val="75000"/>
                        <a:lumOff val="25000"/>
                      </a:schemeClr>
                    </a:solidFill>
                    <a:latin typeface="Lora" pitchFamily="2" charset="0"/>
                    <a:cs typeface="+mn-cs"/>
                  </a:rPr>
                  <a:t>Types 2 Diabetes</a:t>
                </a:r>
              </a:p>
            </p:txBody>
          </p:sp>
          <p:sp>
            <p:nvSpPr>
              <p:cNvPr id="11" name="TextBox 10">
                <a:extLst>
                  <a:ext uri="{FF2B5EF4-FFF2-40B4-BE49-F238E27FC236}"/>
                </a:extLst>
              </p:cNvPr>
              <p:cNvSpPr txBox="1"/>
              <p:nvPr/>
            </p:nvSpPr>
            <p:spPr>
              <a:xfrm>
                <a:off x="5078724" y="5219988"/>
                <a:ext cx="1996740" cy="646102"/>
              </a:xfrm>
              <a:prstGeom prst="rect">
                <a:avLst/>
              </a:prstGeom>
              <a:noFill/>
            </p:spPr>
            <p:txBody>
              <a:bodyPr>
                <a:spAutoFit/>
              </a:bodyPr>
              <a:lstStyle/>
              <a:p>
                <a:pPr algn="ctr" fontAlgn="auto">
                  <a:spcBef>
                    <a:spcPts val="0"/>
                  </a:spcBef>
                  <a:spcAft>
                    <a:spcPts val="0"/>
                  </a:spcAft>
                  <a:defRPr/>
                </a:pPr>
                <a:r>
                  <a:rPr lang="en-US" b="1" dirty="0">
                    <a:solidFill>
                      <a:schemeClr val="tx1">
                        <a:lumMod val="75000"/>
                        <a:lumOff val="25000"/>
                      </a:schemeClr>
                    </a:solidFill>
                    <a:latin typeface="Lora" pitchFamily="2" charset="0"/>
                    <a:cs typeface="+mn-cs"/>
                  </a:rPr>
                  <a:t>Sleep</a:t>
                </a:r>
              </a:p>
              <a:p>
                <a:pPr algn="ctr" fontAlgn="auto">
                  <a:spcBef>
                    <a:spcPts val="0"/>
                  </a:spcBef>
                  <a:spcAft>
                    <a:spcPts val="0"/>
                  </a:spcAft>
                  <a:defRPr/>
                </a:pPr>
                <a:r>
                  <a:rPr lang="en-US" b="1" dirty="0">
                    <a:solidFill>
                      <a:schemeClr val="tx1">
                        <a:lumMod val="75000"/>
                        <a:lumOff val="25000"/>
                      </a:schemeClr>
                    </a:solidFill>
                    <a:latin typeface="Lora" pitchFamily="2" charset="0"/>
                    <a:cs typeface="+mn-cs"/>
                  </a:rPr>
                  <a:t>Apnea</a:t>
                </a:r>
              </a:p>
            </p:txBody>
          </p:sp>
          <p:sp>
            <p:nvSpPr>
              <p:cNvPr id="12" name="TextBox 11">
                <a:extLst>
                  <a:ext uri="{FF2B5EF4-FFF2-40B4-BE49-F238E27FC236}"/>
                </a:extLst>
              </p:cNvPr>
              <p:cNvSpPr txBox="1"/>
              <p:nvPr/>
            </p:nvSpPr>
            <p:spPr>
              <a:xfrm>
                <a:off x="8830226" y="5219988"/>
                <a:ext cx="1998431" cy="646102"/>
              </a:xfrm>
              <a:prstGeom prst="rect">
                <a:avLst/>
              </a:prstGeom>
              <a:noFill/>
            </p:spPr>
            <p:txBody>
              <a:bodyPr>
                <a:spAutoFit/>
              </a:bodyPr>
              <a:lstStyle/>
              <a:p>
                <a:pPr algn="ctr" fontAlgn="auto">
                  <a:spcBef>
                    <a:spcPts val="0"/>
                  </a:spcBef>
                  <a:spcAft>
                    <a:spcPts val="0"/>
                  </a:spcAft>
                  <a:defRPr/>
                </a:pPr>
                <a:r>
                  <a:rPr lang="en-US" b="1" dirty="0">
                    <a:solidFill>
                      <a:schemeClr val="tx1">
                        <a:lumMod val="75000"/>
                        <a:lumOff val="25000"/>
                      </a:schemeClr>
                    </a:solidFill>
                    <a:latin typeface="Lora" pitchFamily="2" charset="0"/>
                    <a:cs typeface="+mn-cs"/>
                  </a:rPr>
                  <a:t>Bone And Joint Problem</a:t>
                </a:r>
              </a:p>
            </p:txBody>
          </p:sp>
          <p:grpSp>
            <p:nvGrpSpPr>
              <p:cNvPr id="24591" name="Group 27"/>
              <p:cNvGrpSpPr>
                <a:grpSpLocks/>
              </p:cNvGrpSpPr>
              <p:nvPr/>
            </p:nvGrpSpPr>
            <p:grpSpPr bwMode="auto">
              <a:xfrm>
                <a:off x="1739389" y="3982608"/>
                <a:ext cx="1169992" cy="1169992"/>
                <a:chOff x="7923461" y="936252"/>
                <a:chExt cx="1394156" cy="1394156"/>
              </a:xfrm>
            </p:grpSpPr>
            <p:sp>
              <p:nvSpPr>
                <p:cNvPr id="29" name="Oval 28">
                  <a:extLst>
                    <a:ext uri="{FF2B5EF4-FFF2-40B4-BE49-F238E27FC236}"/>
                  </a:extLst>
                </p:cNvPr>
                <p:cNvSpPr/>
                <p:nvPr/>
              </p:nvSpPr>
              <p:spPr>
                <a:xfrm>
                  <a:off x="8019085" y="1029822"/>
                  <a:ext cx="1207800" cy="12087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a:latin typeface="Lora" pitchFamily="2" charset="0"/>
                    </a:rPr>
                    <a:t>4</a:t>
                  </a:r>
                </a:p>
              </p:txBody>
            </p:sp>
            <p:sp>
              <p:nvSpPr>
                <p:cNvPr id="30" name="Circle: Hollow 29">
                  <a:extLst>
                    <a:ext uri="{FF2B5EF4-FFF2-40B4-BE49-F238E27FC236}"/>
                  </a:extLst>
                </p:cNvPr>
                <p:cNvSpPr/>
                <p:nvPr/>
              </p:nvSpPr>
              <p:spPr>
                <a:xfrm>
                  <a:off x="7926333" y="937133"/>
                  <a:ext cx="1391288" cy="1394126"/>
                </a:xfrm>
                <a:prstGeom prst="donut">
                  <a:avLst>
                    <a:gd name="adj" fmla="val 7609"/>
                  </a:avLst>
                </a:pr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4400">
                    <a:solidFill>
                      <a:schemeClr val="tx1"/>
                    </a:solidFill>
                  </a:endParaRPr>
                </a:p>
              </p:txBody>
            </p:sp>
          </p:grpSp>
          <p:grpSp>
            <p:nvGrpSpPr>
              <p:cNvPr id="24592" name="Group 30"/>
              <p:cNvGrpSpPr>
                <a:grpSpLocks/>
              </p:cNvGrpSpPr>
              <p:nvPr/>
            </p:nvGrpSpPr>
            <p:grpSpPr bwMode="auto">
              <a:xfrm>
                <a:off x="5492098" y="3982608"/>
                <a:ext cx="1169992" cy="1169992"/>
                <a:chOff x="7923461" y="936252"/>
                <a:chExt cx="1394156" cy="1394156"/>
              </a:xfrm>
            </p:grpSpPr>
            <p:sp>
              <p:nvSpPr>
                <p:cNvPr id="7168" name="Oval 7167">
                  <a:extLst>
                    <a:ext uri="{FF2B5EF4-FFF2-40B4-BE49-F238E27FC236}"/>
                  </a:extLst>
                </p:cNvPr>
                <p:cNvSpPr/>
                <p:nvPr/>
              </p:nvSpPr>
              <p:spPr>
                <a:xfrm>
                  <a:off x="8017648" y="1029822"/>
                  <a:ext cx="1205783" cy="12087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a:latin typeface="Lora" pitchFamily="2" charset="0"/>
                    </a:rPr>
                    <a:t>5</a:t>
                  </a:r>
                </a:p>
              </p:txBody>
            </p:sp>
            <p:sp>
              <p:nvSpPr>
                <p:cNvPr id="7169" name="Circle: Hollow 7168">
                  <a:extLst>
                    <a:ext uri="{FF2B5EF4-FFF2-40B4-BE49-F238E27FC236}"/>
                  </a:extLst>
                </p:cNvPr>
                <p:cNvSpPr/>
                <p:nvPr/>
              </p:nvSpPr>
              <p:spPr>
                <a:xfrm>
                  <a:off x="7922878" y="937133"/>
                  <a:ext cx="1395321" cy="1394126"/>
                </a:xfrm>
                <a:prstGeom prst="donut">
                  <a:avLst>
                    <a:gd name="adj" fmla="val 7609"/>
                  </a:avLst>
                </a:pr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4400">
                    <a:solidFill>
                      <a:schemeClr val="tx1"/>
                    </a:solidFill>
                  </a:endParaRPr>
                </a:p>
              </p:txBody>
            </p:sp>
          </p:grpSp>
          <p:grpSp>
            <p:nvGrpSpPr>
              <p:cNvPr id="24593" name="Group 7170"/>
              <p:cNvGrpSpPr>
                <a:grpSpLocks/>
              </p:cNvGrpSpPr>
              <p:nvPr/>
            </p:nvGrpSpPr>
            <p:grpSpPr bwMode="auto">
              <a:xfrm>
                <a:off x="9240100" y="3982608"/>
                <a:ext cx="1169992" cy="1169992"/>
                <a:chOff x="7923461" y="936252"/>
                <a:chExt cx="1394156" cy="1394156"/>
              </a:xfrm>
            </p:grpSpPr>
            <p:sp>
              <p:nvSpPr>
                <p:cNvPr id="7172" name="Oval 7171">
                  <a:extLst>
                    <a:ext uri="{FF2B5EF4-FFF2-40B4-BE49-F238E27FC236}"/>
                  </a:extLst>
                </p:cNvPr>
                <p:cNvSpPr/>
                <p:nvPr/>
              </p:nvSpPr>
              <p:spPr>
                <a:xfrm>
                  <a:off x="8013752" y="1029822"/>
                  <a:ext cx="1209816" cy="12087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a:latin typeface="Lora" pitchFamily="2" charset="0"/>
                    </a:rPr>
                    <a:t>6</a:t>
                  </a:r>
                </a:p>
              </p:txBody>
            </p:sp>
            <p:sp>
              <p:nvSpPr>
                <p:cNvPr id="7173" name="Circle: Hollow 7172">
                  <a:extLst>
                    <a:ext uri="{FF2B5EF4-FFF2-40B4-BE49-F238E27FC236}"/>
                  </a:extLst>
                </p:cNvPr>
                <p:cNvSpPr/>
                <p:nvPr/>
              </p:nvSpPr>
              <p:spPr>
                <a:xfrm>
                  <a:off x="7920999" y="937133"/>
                  <a:ext cx="1397338" cy="1394126"/>
                </a:xfrm>
                <a:prstGeom prst="donut">
                  <a:avLst>
                    <a:gd name="adj" fmla="val 7609"/>
                  </a:avLst>
                </a:pr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4400">
                    <a:solidFill>
                      <a:schemeClr val="tx1"/>
                    </a:solidFill>
                  </a:endParaRPr>
                </a:p>
              </p:txBody>
            </p:sp>
          </p:grpSp>
        </p:grpSp>
      </p:grpSp>
      <p:grpSp>
        <p:nvGrpSpPr>
          <p:cNvPr id="24580" name="Group 7175"/>
          <p:cNvGrpSpPr>
            <a:grpSpLocks/>
          </p:cNvGrpSpPr>
          <p:nvPr/>
        </p:nvGrpSpPr>
        <p:grpSpPr bwMode="auto">
          <a:xfrm>
            <a:off x="8609013" y="0"/>
            <a:ext cx="534987" cy="625475"/>
            <a:chOff x="11478979" y="0"/>
            <a:chExt cx="713021" cy="625830"/>
          </a:xfrm>
        </p:grpSpPr>
        <p:sp>
          <p:nvSpPr>
            <p:cNvPr id="7177" name="Rectangle 7176">
              <a:extLst>
                <a:ext uri="{FF2B5EF4-FFF2-40B4-BE49-F238E27FC236}"/>
              </a:extLst>
            </p:cNvPr>
            <p:cNvSpPr/>
            <p:nvPr/>
          </p:nvSpPr>
          <p:spPr>
            <a:xfrm rot="10800000">
              <a:off x="11631316" y="0"/>
              <a:ext cx="560684" cy="503524"/>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178" name="Rectangle 7177">
              <a:extLst>
                <a:ext uri="{FF2B5EF4-FFF2-40B4-BE49-F238E27FC236}"/>
              </a:extLst>
            </p:cNvPr>
            <p:cNvSpPr/>
            <p:nvPr/>
          </p:nvSpPr>
          <p:spPr>
            <a:xfrm rot="10800000">
              <a:off x="11478979" y="230319"/>
              <a:ext cx="459126" cy="395511"/>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4581" name="Group 7178"/>
          <p:cNvGrpSpPr>
            <a:grpSpLocks/>
          </p:cNvGrpSpPr>
          <p:nvPr/>
        </p:nvGrpSpPr>
        <p:grpSpPr bwMode="auto">
          <a:xfrm rot="5400000" flipH="1">
            <a:off x="-67469" y="6593682"/>
            <a:ext cx="357187" cy="222250"/>
            <a:chOff x="11478979" y="109988"/>
            <a:chExt cx="620219" cy="515842"/>
          </a:xfrm>
        </p:grpSpPr>
        <p:sp>
          <p:nvSpPr>
            <p:cNvPr id="7180" name="Rectangle 7179">
              <a:extLst>
                <a:ext uri="{FF2B5EF4-FFF2-40B4-BE49-F238E27FC236}"/>
              </a:extLst>
            </p:cNvPr>
            <p:cNvSpPr/>
            <p:nvPr/>
          </p:nvSpPr>
          <p:spPr>
            <a:xfrm rot="10800000">
              <a:off x="11636102" y="124724"/>
              <a:ext cx="463098" cy="416357"/>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181" name="Rectangle 7180">
              <a:extLst>
                <a:ext uri="{FF2B5EF4-FFF2-40B4-BE49-F238E27FC236}"/>
              </a:extLst>
            </p:cNvPr>
            <p:cNvSpPr/>
            <p:nvPr/>
          </p:nvSpPr>
          <p:spPr>
            <a:xfrm rot="10800000">
              <a:off x="11478979" y="224209"/>
              <a:ext cx="457584" cy="397935"/>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0" y="0"/>
            <a:ext cx="9144000" cy="1295400"/>
          </a:xfrm>
        </p:spPr>
        <p:txBody>
          <a:bodyPr/>
          <a:lstStyle/>
          <a:p>
            <a:pPr eaLnBrk="1" hangingPunct="1"/>
            <a:r>
              <a:rPr lang="en-US" altLang="en-US" sz="3200" b="1" smtClean="0">
                <a:solidFill>
                  <a:srgbClr val="7030A0"/>
                </a:solidFill>
                <a:latin typeface="Arial" pitchFamily="34" charset="0"/>
                <a:cs typeface="Arial" pitchFamily="34" charset="0"/>
              </a:rPr>
              <a:t>1. Diabetic retinopathy </a:t>
            </a:r>
            <a:r>
              <a:rPr lang="sr-Latn-CS" altLang="en-US" sz="3200" b="1" smtClean="0">
                <a:solidFill>
                  <a:srgbClr val="7030A0"/>
                </a:solidFill>
                <a:latin typeface="Arial" pitchFamily="34" charset="0"/>
                <a:cs typeface="Arial" pitchFamily="34" charset="0"/>
              </a:rPr>
              <a:t/>
            </a:r>
            <a:br>
              <a:rPr lang="sr-Latn-CS" altLang="en-US" sz="3200" b="1" smtClean="0">
                <a:solidFill>
                  <a:srgbClr val="7030A0"/>
                </a:solidFill>
                <a:latin typeface="Arial" pitchFamily="34" charset="0"/>
                <a:cs typeface="Arial" pitchFamily="34" charset="0"/>
              </a:rPr>
            </a:br>
            <a:r>
              <a:rPr lang="en-US" altLang="en-US" sz="3200" b="1" smtClean="0">
                <a:solidFill>
                  <a:srgbClr val="7030A0"/>
                </a:solidFill>
                <a:latin typeface="Arial" pitchFamily="34" charset="0"/>
                <a:cs typeface="Arial" pitchFamily="34" charset="0"/>
              </a:rPr>
              <a:t>- division -</a:t>
            </a:r>
          </a:p>
        </p:txBody>
      </p:sp>
      <p:sp>
        <p:nvSpPr>
          <p:cNvPr id="135171" name="Rectangle 3"/>
          <p:cNvSpPr>
            <a:spLocks noGrp="1" noChangeArrowheads="1"/>
          </p:cNvSpPr>
          <p:nvPr>
            <p:ph idx="1"/>
          </p:nvPr>
        </p:nvSpPr>
        <p:spPr>
          <a:xfrm>
            <a:off x="457200" y="1676400"/>
            <a:ext cx="8229600" cy="4449763"/>
          </a:xfrm>
        </p:spPr>
        <p:txBody>
          <a:bodyPr/>
          <a:lstStyle/>
          <a:p>
            <a:pPr eaLnBrk="1" hangingPunct="1">
              <a:buFont typeface="Arial" pitchFamily="34" charset="0"/>
              <a:buBlip>
                <a:blip r:embed="rId2"/>
              </a:buBlip>
            </a:pPr>
            <a:endParaRPr lang="en-US" altLang="en-US" sz="2000" b="1" smtClean="0">
              <a:latin typeface="Arial" pitchFamily="34" charset="0"/>
              <a:cs typeface="Arial" pitchFamily="34" charset="0"/>
            </a:endParaRPr>
          </a:p>
          <a:p>
            <a:pPr eaLnBrk="1" hangingPunct="1">
              <a:buFont typeface="Arial" pitchFamily="34" charset="0"/>
              <a:buBlip>
                <a:blip r:embed="rId2"/>
              </a:buBlip>
            </a:pPr>
            <a:r>
              <a:rPr lang="en-US" altLang="en-US" sz="2000" b="1" smtClean="0">
                <a:latin typeface="Arial" pitchFamily="34" charset="0"/>
                <a:cs typeface="Arial" pitchFamily="34" charset="0"/>
              </a:rPr>
              <a:t>Incipient (non-proliferative)</a:t>
            </a:r>
          </a:p>
          <a:p>
            <a:pPr eaLnBrk="1" hangingPunct="1">
              <a:buFont typeface="Arial" pitchFamily="34" charset="0"/>
              <a:buBlip>
                <a:blip r:embed="rId2"/>
              </a:buBlip>
            </a:pPr>
            <a:r>
              <a:rPr lang="en-US" altLang="en-US" sz="2000" b="1" smtClean="0">
                <a:latin typeface="Arial" pitchFamily="34" charset="0"/>
                <a:cs typeface="Arial" pitchFamily="34" charset="0"/>
              </a:rPr>
              <a:t>Pre-proliferative</a:t>
            </a:r>
          </a:p>
          <a:p>
            <a:pPr eaLnBrk="1" hangingPunct="1">
              <a:buFont typeface="Arial" pitchFamily="34" charset="0"/>
              <a:buBlip>
                <a:blip r:embed="rId2"/>
              </a:buBlip>
            </a:pPr>
            <a:r>
              <a:rPr lang="en-US" altLang="en-US" sz="2000" b="1" smtClean="0">
                <a:latin typeface="Arial" pitchFamily="34" charset="0"/>
                <a:cs typeface="Arial" pitchFamily="34" charset="0"/>
              </a:rPr>
              <a:t>Proliferative </a:t>
            </a:r>
            <a:r>
              <a:rPr lang="en-US" altLang="en-US" sz="2000" b="1" smtClean="0"/>
              <a:t>a</a:t>
            </a:r>
          </a:p>
          <a:p>
            <a:pPr eaLnBrk="1" hangingPunct="1">
              <a:buFont typeface="Arial" pitchFamily="34" charset="0"/>
              <a:buBlip>
                <a:blip r:embed="rId2"/>
              </a:buBlip>
            </a:pPr>
            <a:endParaRPr lang="en-US" altLang="en-US" sz="2000" b="1" smtClean="0"/>
          </a:p>
          <a:p>
            <a:pPr eaLnBrk="1" hangingPunct="1">
              <a:lnSpc>
                <a:spcPct val="80000"/>
              </a:lnSpc>
              <a:buFont typeface="Wingdings" pitchFamily="2" charset="2"/>
              <a:buChar char="§"/>
            </a:pPr>
            <a:r>
              <a:rPr lang="en-US" altLang="en-US" sz="2000" b="1" smtClean="0">
                <a:latin typeface="Arial" pitchFamily="34" charset="0"/>
                <a:cs typeface="Arial" pitchFamily="34" charset="0"/>
              </a:rPr>
              <a:t>Examinations of the fundus (after dilation of the pupils) once a year</a:t>
            </a:r>
          </a:p>
          <a:p>
            <a:pPr eaLnBrk="1" hangingPunct="1">
              <a:lnSpc>
                <a:spcPct val="80000"/>
              </a:lnSpc>
              <a:buFont typeface="Wingdings" pitchFamily="2" charset="2"/>
              <a:buChar char="§"/>
            </a:pPr>
            <a:r>
              <a:rPr lang="en-US" altLang="en-US" sz="2000" b="1" smtClean="0">
                <a:latin typeface="Arial" pitchFamily="34" charset="0"/>
                <a:cs typeface="Arial" pitchFamily="34" charset="0"/>
              </a:rPr>
              <a:t>Timely application of ophthalmological therapeutic measures</a:t>
            </a:r>
            <a:endParaRPr lang="sr-Cyrl-CS" altLang="en-US" sz="2000" b="1" smtClean="0">
              <a:latin typeface="Arial" pitchFamily="34" charset="0"/>
              <a:cs typeface="Arial" pitchFamily="34" charset="0"/>
            </a:endParaRPr>
          </a:p>
          <a:p>
            <a:pPr eaLnBrk="1" hangingPunct="1">
              <a:buFont typeface="Arial" pitchFamily="34" charset="0"/>
              <a:buBlip>
                <a:blip r:embed="rId2"/>
              </a:buBlip>
            </a:pPr>
            <a:endParaRPr lang="en-US" altLang="en-US" sz="2000" smtClean="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0" y="0"/>
            <a:ext cx="9144000" cy="1143000"/>
          </a:xfrm>
        </p:spPr>
        <p:txBody>
          <a:bodyPr/>
          <a:lstStyle/>
          <a:p>
            <a:r>
              <a:rPr lang="en-US" altLang="en-US" sz="3200" b="1" smtClean="0">
                <a:solidFill>
                  <a:srgbClr val="7030A0"/>
                </a:solidFill>
                <a:latin typeface="Arial" pitchFamily="34" charset="0"/>
                <a:cs typeface="Arial" pitchFamily="34" charset="0"/>
              </a:rPr>
              <a:t>EYE COMPLICATIONS</a:t>
            </a:r>
            <a:endParaRPr lang="en-GB" altLang="en-US" sz="3200" smtClean="0">
              <a:solidFill>
                <a:srgbClr val="7030A0"/>
              </a:solidFill>
            </a:endParaRPr>
          </a:p>
        </p:txBody>
      </p:sp>
      <p:sp>
        <p:nvSpPr>
          <p:cNvPr id="136195" name="Rectangle 3"/>
          <p:cNvSpPr>
            <a:spLocks noGrp="1" noChangeArrowheads="1"/>
          </p:cNvSpPr>
          <p:nvPr>
            <p:ph type="body" idx="1"/>
          </p:nvPr>
        </p:nvSpPr>
        <p:spPr>
          <a:xfrm>
            <a:off x="304800" y="1219200"/>
            <a:ext cx="8382000" cy="4906963"/>
          </a:xfrm>
        </p:spPr>
        <p:txBody>
          <a:bodyPr/>
          <a:lstStyle/>
          <a:p>
            <a:pPr>
              <a:buFont typeface="Arial" pitchFamily="34" charset="0"/>
              <a:buNone/>
            </a:pPr>
            <a:r>
              <a:rPr lang="en-US" altLang="en-US" sz="2000" b="1" smtClean="0">
                <a:latin typeface="Arial" pitchFamily="34" charset="0"/>
                <a:cs typeface="Arial" pitchFamily="34" charset="0"/>
              </a:rPr>
              <a:t>Retinopathy</a:t>
            </a:r>
          </a:p>
          <a:p>
            <a:pPr>
              <a:buFont typeface="Wingdings" pitchFamily="2" charset="2"/>
              <a:buChar char="§"/>
            </a:pPr>
            <a:r>
              <a:rPr lang="en-US" altLang="en-US" sz="2000" b="1" smtClean="0">
                <a:latin typeface="Arial" pitchFamily="34" charset="0"/>
                <a:cs typeface="Arial" pitchFamily="34" charset="0"/>
              </a:rPr>
              <a:t>pre-proliferative</a:t>
            </a:r>
          </a:p>
          <a:p>
            <a:pPr>
              <a:buFont typeface="Wingdings" pitchFamily="2" charset="2"/>
              <a:buChar char="§"/>
            </a:pPr>
            <a:r>
              <a:rPr lang="en-US" altLang="en-US" sz="2000" b="1" smtClean="0">
                <a:latin typeface="Arial" pitchFamily="34" charset="0"/>
                <a:cs typeface="Arial" pitchFamily="34" charset="0"/>
              </a:rPr>
              <a:t>proliferative</a:t>
            </a:r>
          </a:p>
          <a:p>
            <a:pPr>
              <a:buFont typeface="Wingdings" pitchFamily="2" charset="2"/>
              <a:buChar char="§"/>
            </a:pPr>
            <a:r>
              <a:rPr lang="en-US" altLang="en-US" sz="2000" b="1" smtClean="0">
                <a:latin typeface="Arial" pitchFamily="34" charset="0"/>
                <a:cs typeface="Arial" pitchFamily="34" charset="0"/>
              </a:rPr>
              <a:t>maculopathy</a:t>
            </a:r>
          </a:p>
          <a:p>
            <a:pPr>
              <a:buFont typeface="Wingdings" pitchFamily="2" charset="2"/>
              <a:buChar char="§"/>
            </a:pPr>
            <a:r>
              <a:rPr lang="en-US" altLang="en-US" sz="2000" b="1" smtClean="0">
                <a:latin typeface="Arial" pitchFamily="34" charset="0"/>
                <a:cs typeface="Arial" pitchFamily="34" charset="0"/>
              </a:rPr>
              <a:t>Glaucoma</a:t>
            </a:r>
          </a:p>
          <a:p>
            <a:pPr>
              <a:buFont typeface="Wingdings" pitchFamily="2" charset="2"/>
              <a:buChar char="§"/>
            </a:pPr>
            <a:endParaRPr lang="en-US" altLang="en-US" sz="2000" b="1" smtClean="0">
              <a:latin typeface="Arial" pitchFamily="34" charset="0"/>
              <a:cs typeface="Arial" pitchFamily="34" charset="0"/>
            </a:endParaRPr>
          </a:p>
          <a:p>
            <a:pPr>
              <a:buFont typeface="Arial" pitchFamily="34" charset="0"/>
              <a:buNone/>
            </a:pPr>
            <a:r>
              <a:rPr lang="en-US" altLang="en-US" sz="2000" b="1" smtClean="0">
                <a:latin typeface="Arial" pitchFamily="34" charset="0"/>
                <a:cs typeface="Arial" pitchFamily="34" charset="0"/>
              </a:rPr>
              <a:t>CATARACT</a:t>
            </a:r>
          </a:p>
          <a:p>
            <a:pPr>
              <a:buFont typeface="Arial" pitchFamily="34" charset="0"/>
              <a:buNone/>
            </a:pPr>
            <a:r>
              <a:rPr lang="en-US" altLang="en-US" sz="2000" b="1" smtClean="0">
                <a:latin typeface="Arial" pitchFamily="34" charset="0"/>
                <a:cs typeface="Arial" pitchFamily="34" charset="0"/>
              </a:rPr>
              <a:t>Non-enzymatic glycosylation of lens proteins and subsequent </a:t>
            </a:r>
            <a:r>
              <a:rPr lang="en-US" altLang="en-US" sz="2000" b="1" i="1" smtClean="0">
                <a:latin typeface="Arial" pitchFamily="34" charset="0"/>
                <a:cs typeface="Arial" pitchFamily="34" charset="0"/>
              </a:rPr>
              <a:t>cross </a:t>
            </a:r>
            <a:r>
              <a:rPr lang="en-US" altLang="en-US" sz="2000" b="1" smtClean="0">
                <a:latin typeface="Arial" pitchFamily="34" charset="0"/>
                <a:cs typeface="Arial" pitchFamily="34" charset="0"/>
              </a:rPr>
              <a:t>linking</a:t>
            </a:r>
          </a:p>
          <a:p>
            <a:pPr>
              <a:buFont typeface="Arial" pitchFamily="34" charset="0"/>
              <a:buNone/>
            </a:pPr>
            <a:r>
              <a:rPr lang="en-US" altLang="en-US" sz="2000" b="1" smtClean="0">
                <a:latin typeface="Arial" pitchFamily="34" charset="0"/>
                <a:cs typeface="Arial" pitchFamily="34" charset="0"/>
              </a:rPr>
              <a:t>Accumulation of sorbitol also leads to osmotic swelling of the lens</a:t>
            </a:r>
          </a:p>
          <a:p>
            <a:pPr>
              <a:buFont typeface="Wingdings" pitchFamily="2" charset="2"/>
              <a:buChar char="§"/>
            </a:pPr>
            <a:endParaRPr lang="en-US" altLang="en-US" sz="2000" smtClean="0"/>
          </a:p>
          <a:p>
            <a:pPr>
              <a:buFont typeface="Wingdings" pitchFamily="2" charset="2"/>
              <a:buNone/>
            </a:pPr>
            <a:endParaRPr lang="en-GB" altLang="en-US" smtClean="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0" y="0"/>
            <a:ext cx="9144000" cy="1219200"/>
          </a:xfrm>
        </p:spPr>
        <p:txBody>
          <a:bodyPr/>
          <a:lstStyle/>
          <a:p>
            <a:r>
              <a:rPr lang="en-US" altLang="en-US" sz="3200" b="1" smtClean="0">
                <a:solidFill>
                  <a:srgbClr val="7030A0"/>
                </a:solidFill>
                <a:latin typeface="Arial" pitchFamily="34" charset="0"/>
                <a:cs typeface="Arial" pitchFamily="34" charset="0"/>
              </a:rPr>
              <a:t>DIABETIC RETINOPATHY</a:t>
            </a:r>
            <a:endParaRPr lang="en-GB" altLang="en-US" sz="3200" b="1" smtClean="0">
              <a:solidFill>
                <a:srgbClr val="7030A0"/>
              </a:solidFill>
              <a:latin typeface="Arial" pitchFamily="34" charset="0"/>
              <a:cs typeface="Arial" pitchFamily="34" charset="0"/>
            </a:endParaRPr>
          </a:p>
        </p:txBody>
      </p:sp>
      <p:sp>
        <p:nvSpPr>
          <p:cNvPr id="137219" name="Rectangle 3"/>
          <p:cNvSpPr>
            <a:spLocks noGrp="1" noChangeArrowheads="1"/>
          </p:cNvSpPr>
          <p:nvPr>
            <p:ph type="body" idx="1"/>
          </p:nvPr>
        </p:nvSpPr>
        <p:spPr>
          <a:xfrm>
            <a:off x="381000" y="1219200"/>
            <a:ext cx="8382000" cy="4906963"/>
          </a:xfrm>
        </p:spPr>
        <p:txBody>
          <a:bodyPr/>
          <a:lstStyle/>
          <a:p>
            <a:pPr>
              <a:lnSpc>
                <a:spcPct val="90000"/>
              </a:lnSpc>
            </a:pPr>
            <a:endParaRPr lang="sr-Cyrl-CS" altLang="en-US" sz="2400" b="1" smtClean="0">
              <a:latin typeface="Arial" pitchFamily="34" charset="0"/>
              <a:cs typeface="Arial" pitchFamily="34" charset="0"/>
            </a:endParaRPr>
          </a:p>
          <a:p>
            <a:pPr>
              <a:lnSpc>
                <a:spcPct val="90000"/>
              </a:lnSpc>
              <a:buFont typeface="Wingdings" pitchFamily="2" charset="2"/>
              <a:buChar char="§"/>
            </a:pPr>
            <a:r>
              <a:rPr lang="en-US" altLang="en-US" sz="2000" b="1" smtClean="0">
                <a:latin typeface="Arial" pitchFamily="34" charset="0"/>
                <a:cs typeface="Arial" pitchFamily="34" charset="0"/>
              </a:rPr>
              <a:t>DR is the leading cause of blindness in the working-age population in Western countries</a:t>
            </a:r>
          </a:p>
          <a:p>
            <a:pPr>
              <a:lnSpc>
                <a:spcPct val="90000"/>
              </a:lnSpc>
              <a:buFont typeface="Wingdings" pitchFamily="2" charset="2"/>
              <a:buChar char="§"/>
            </a:pPr>
            <a:endParaRPr lang="sr-Cyrl-CS" altLang="en-US" sz="2000" b="1" smtClean="0">
              <a:latin typeface="Arial" pitchFamily="34" charset="0"/>
              <a:cs typeface="Arial" pitchFamily="34" charset="0"/>
            </a:endParaRPr>
          </a:p>
          <a:p>
            <a:pPr>
              <a:lnSpc>
                <a:spcPct val="90000"/>
              </a:lnSpc>
              <a:buFont typeface="Wingdings" pitchFamily="2" charset="2"/>
              <a:buChar char="§"/>
            </a:pPr>
            <a:r>
              <a:rPr lang="en-US" altLang="en-US" sz="2000" b="1" smtClean="0">
                <a:latin typeface="Arial" pitchFamily="34" charset="0"/>
                <a:cs typeface="Arial" pitchFamily="34" charset="0"/>
              </a:rPr>
              <a:t>The prevalence increases with the duration of the disease (in the first 5 years it is small, after 20 years DM 80-100% will have some form of DR)</a:t>
            </a:r>
          </a:p>
          <a:p>
            <a:pPr>
              <a:lnSpc>
                <a:spcPct val="90000"/>
              </a:lnSpc>
              <a:buFont typeface="Wingdings" pitchFamily="2" charset="2"/>
              <a:buChar char="§"/>
            </a:pPr>
            <a:endParaRPr lang="en-US" altLang="en-US" sz="2000" b="1" smtClean="0">
              <a:latin typeface="Arial" pitchFamily="34" charset="0"/>
              <a:cs typeface="Arial" pitchFamily="34" charset="0"/>
            </a:endParaRPr>
          </a:p>
          <a:p>
            <a:pPr>
              <a:lnSpc>
                <a:spcPct val="90000"/>
              </a:lnSpc>
              <a:buFont typeface="Wingdings" pitchFamily="2" charset="2"/>
              <a:buChar char="§"/>
            </a:pPr>
            <a:r>
              <a:rPr lang="en-US" altLang="en-US" sz="2000" b="1" smtClean="0">
                <a:latin typeface="Arial" pitchFamily="34" charset="0"/>
                <a:cs typeface="Arial" pitchFamily="34" charset="0"/>
              </a:rPr>
              <a:t>M aculopathy is most common in DM2 and can cause severe visual impairment</a:t>
            </a:r>
            <a:endParaRPr lang="en-GB" altLang="en-US" sz="2000" b="1" smtClean="0">
              <a:latin typeface="Arial" pitchFamily="34" charset="0"/>
              <a:cs typeface="Arial" pitchFamily="34" charset="0"/>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1"/>
          <p:cNvSpPr>
            <a:spLocks noGrp="1"/>
          </p:cNvSpPr>
          <p:nvPr>
            <p:ph type="title"/>
          </p:nvPr>
        </p:nvSpPr>
        <p:spPr>
          <a:xfrm>
            <a:off x="677863" y="533401"/>
            <a:ext cx="7773987" cy="609600"/>
          </a:xfrm>
        </p:spPr>
        <p:txBody>
          <a:bodyPr/>
          <a:lstStyle/>
          <a:p>
            <a:r>
              <a:rPr lang="en-US" dirty="0" smtClean="0"/>
              <a:t>Diabetic Retinopathy—Screening</a:t>
            </a: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Retinopathy, neuropathy, and foot care</a:t>
            </a:r>
          </a:p>
        </p:txBody>
      </p:sp>
      <p:sp>
        <p:nvSpPr>
          <p:cNvPr id="20" name="Text Placeholder 2">
            <a:extLst>
              <a:ext uri="{FF2B5EF4-FFF2-40B4-BE49-F238E27FC236}"/>
            </a:extLst>
          </p:cNvPr>
          <p:cNvSpPr txBox="1">
            <a:spLocks/>
          </p:cNvSpPr>
          <p:nvPr/>
        </p:nvSpPr>
        <p:spPr>
          <a:xfrm>
            <a:off x="381000" y="1219200"/>
            <a:ext cx="8534400" cy="562718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dirty="0" smtClean="0">
                <a:solidFill>
                  <a:srgbClr val="A6192E"/>
                </a:solidFill>
              </a:rPr>
              <a:t>12.1</a:t>
            </a:r>
            <a:r>
              <a:rPr lang="en-US" sz="1800" b="1" dirty="0" smtClean="0"/>
              <a:t> </a:t>
            </a:r>
            <a:r>
              <a:rPr lang="en-US" sz="1800" b="1" dirty="0" smtClean="0">
                <a:solidFill>
                  <a:srgbClr val="000000"/>
                </a:solidFill>
              </a:rPr>
              <a:t>Implement </a:t>
            </a:r>
            <a:r>
              <a:rPr lang="en-US" sz="1800" b="1" dirty="0" smtClean="0">
                <a:solidFill>
                  <a:srgbClr val="000000"/>
                </a:solidFill>
              </a:rPr>
              <a:t>strategies to help people with diabetes reach </a:t>
            </a:r>
            <a:r>
              <a:rPr lang="en-US" sz="1800" b="1" dirty="0" err="1" smtClean="0">
                <a:solidFill>
                  <a:srgbClr val="000000"/>
                </a:solidFill>
              </a:rPr>
              <a:t>glycemic</a:t>
            </a:r>
            <a:r>
              <a:rPr lang="en-US" sz="1800" b="1" dirty="0" smtClean="0">
                <a:solidFill>
                  <a:srgbClr val="000000"/>
                </a:solidFill>
              </a:rPr>
              <a:t> goals </a:t>
            </a:r>
            <a:r>
              <a:rPr lang="en-US" sz="1800" b="1" dirty="0" smtClean="0">
                <a:solidFill>
                  <a:srgbClr val="000000"/>
                </a:solidFill>
              </a:rPr>
              <a:t>to </a:t>
            </a:r>
            <a:r>
              <a:rPr lang="en-US" sz="1800" b="1" dirty="0" smtClean="0">
                <a:solidFill>
                  <a:srgbClr val="000000"/>
                </a:solidFill>
              </a:rPr>
              <a:t>reduce the risk or slow the progression of diabetic retinopathy. </a:t>
            </a:r>
            <a:r>
              <a:rPr lang="en-US" sz="1800" b="1" dirty="0" smtClean="0">
                <a:solidFill>
                  <a:srgbClr val="87161F"/>
                </a:solidFill>
              </a:rPr>
              <a:t>A</a:t>
            </a:r>
          </a:p>
          <a:p>
            <a:r>
              <a:rPr lang="en-US" sz="1800" b="1" dirty="0" smtClean="0">
                <a:solidFill>
                  <a:srgbClr val="A6192E"/>
                </a:solidFill>
              </a:rPr>
              <a:t>12.2</a:t>
            </a:r>
            <a:r>
              <a:rPr lang="en-US" sz="1800" b="1" dirty="0" smtClean="0"/>
              <a:t> </a:t>
            </a:r>
            <a:r>
              <a:rPr lang="en-US" sz="1800" b="1" dirty="0" smtClean="0">
                <a:solidFill>
                  <a:srgbClr val="000000"/>
                </a:solidFill>
              </a:rPr>
              <a:t>Implement </a:t>
            </a:r>
            <a:r>
              <a:rPr lang="en-US" sz="1800" b="1" dirty="0" smtClean="0">
                <a:solidFill>
                  <a:srgbClr val="000000"/>
                </a:solidFill>
              </a:rPr>
              <a:t>strategies to help people with diabetes reach blood pressure </a:t>
            </a:r>
            <a:r>
              <a:rPr lang="en-US" sz="1800" b="1" dirty="0" smtClean="0">
                <a:solidFill>
                  <a:srgbClr val="000000"/>
                </a:solidFill>
              </a:rPr>
              <a:t>and </a:t>
            </a:r>
            <a:r>
              <a:rPr lang="en-US" sz="1800" b="1" dirty="0" smtClean="0">
                <a:solidFill>
                  <a:srgbClr val="000000"/>
                </a:solidFill>
              </a:rPr>
              <a:t>lipid goals to reduce the risk or slow the progression of diabetic </a:t>
            </a:r>
            <a:r>
              <a:rPr lang="en-US" sz="1800" b="1" dirty="0" smtClean="0">
                <a:solidFill>
                  <a:srgbClr val="000000"/>
                </a:solidFill>
              </a:rPr>
              <a:t>retinopathy</a:t>
            </a:r>
            <a:r>
              <a:rPr lang="en-US" sz="1800" b="1" dirty="0" smtClean="0">
                <a:solidFill>
                  <a:srgbClr val="000000"/>
                </a:solidFill>
              </a:rPr>
              <a:t>. </a:t>
            </a:r>
            <a:r>
              <a:rPr lang="en-US" sz="1800" b="1" dirty="0" smtClean="0">
                <a:solidFill>
                  <a:srgbClr val="87161F"/>
                </a:solidFill>
              </a:rPr>
              <a:t>A</a:t>
            </a:r>
            <a:endParaRPr lang="en-US" sz="1800" b="1" dirty="0" smtClean="0">
              <a:solidFill>
                <a:srgbClr val="A6192E"/>
              </a:solidFill>
            </a:endParaRPr>
          </a:p>
          <a:p>
            <a:pPr>
              <a:defRPr/>
            </a:pPr>
            <a:r>
              <a:rPr lang="en-US" sz="1800" b="1" dirty="0" smtClean="0">
                <a:solidFill>
                  <a:srgbClr val="A6192E"/>
                </a:solidFill>
              </a:rPr>
              <a:t>12.3</a:t>
            </a:r>
            <a:r>
              <a:rPr lang="en-US" sz="1800" b="1" dirty="0" smtClean="0"/>
              <a:t> </a:t>
            </a:r>
            <a:r>
              <a:rPr lang="en-US" sz="1800" b="1" dirty="0" smtClean="0">
                <a:solidFill>
                  <a:srgbClr val="000000"/>
                </a:solidFill>
              </a:rPr>
              <a:t>Adults </a:t>
            </a:r>
            <a:r>
              <a:rPr lang="en-US" sz="1800" b="1" dirty="0">
                <a:solidFill>
                  <a:srgbClr val="000000"/>
                </a:solidFill>
              </a:rPr>
              <a:t>with type 1 diabetes should have an initial dilated and comprehensive eye </a:t>
            </a:r>
            <a:r>
              <a:rPr lang="en-US" sz="1800" b="1" dirty="0" smtClean="0">
                <a:solidFill>
                  <a:srgbClr val="000000"/>
                </a:solidFill>
              </a:rPr>
              <a:t>examination </a:t>
            </a:r>
            <a:r>
              <a:rPr lang="en-US" sz="1800" b="1" dirty="0">
                <a:solidFill>
                  <a:srgbClr val="000000"/>
                </a:solidFill>
              </a:rPr>
              <a:t>by an ophthalmologist or optometrist within 5 years after the onset of </a:t>
            </a:r>
            <a:r>
              <a:rPr lang="en-US" sz="1800" b="1" dirty="0" smtClean="0">
                <a:solidFill>
                  <a:srgbClr val="000000"/>
                </a:solidFill>
              </a:rPr>
              <a:t>diabetes</a:t>
            </a:r>
            <a:r>
              <a:rPr lang="en-US" sz="1800" b="1" dirty="0">
                <a:solidFill>
                  <a:srgbClr val="000000"/>
                </a:solidFill>
              </a:rPr>
              <a:t>. </a:t>
            </a:r>
            <a:r>
              <a:rPr lang="en-US" sz="1800" b="1" dirty="0">
                <a:solidFill>
                  <a:srgbClr val="87161F"/>
                </a:solidFill>
              </a:rPr>
              <a:t>B</a:t>
            </a:r>
          </a:p>
          <a:p>
            <a:pPr>
              <a:defRPr/>
            </a:pPr>
            <a:r>
              <a:rPr lang="en-US" sz="1800" b="1" dirty="0">
                <a:solidFill>
                  <a:srgbClr val="A6192E"/>
                </a:solidFill>
              </a:rPr>
              <a:t>12.4</a:t>
            </a:r>
            <a:r>
              <a:rPr lang="en-US" sz="1800" b="1" dirty="0"/>
              <a:t> </a:t>
            </a:r>
            <a:r>
              <a:rPr lang="en-US" sz="1800" b="1" dirty="0" smtClean="0">
                <a:solidFill>
                  <a:srgbClr val="000000"/>
                </a:solidFill>
              </a:rPr>
              <a:t>People </a:t>
            </a:r>
            <a:r>
              <a:rPr lang="en-US" sz="1800" b="1" dirty="0">
                <a:solidFill>
                  <a:srgbClr val="000000"/>
                </a:solidFill>
              </a:rPr>
              <a:t>with type 2 diabetes should have an initial dilated and comprehensive eye </a:t>
            </a:r>
            <a:r>
              <a:rPr lang="en-US" sz="1800" b="1" dirty="0" smtClean="0">
                <a:solidFill>
                  <a:srgbClr val="000000"/>
                </a:solidFill>
              </a:rPr>
              <a:t>examination </a:t>
            </a:r>
            <a:r>
              <a:rPr lang="en-US" sz="1800" b="1" dirty="0">
                <a:solidFill>
                  <a:srgbClr val="000000"/>
                </a:solidFill>
              </a:rPr>
              <a:t>by an ophthalmologist or optometrist at the time of the diabetes </a:t>
            </a:r>
            <a:r>
              <a:rPr lang="en-US" sz="1800" b="1" dirty="0" smtClean="0">
                <a:solidFill>
                  <a:srgbClr val="000000"/>
                </a:solidFill>
              </a:rPr>
              <a:t>diagnosis</a:t>
            </a:r>
            <a:r>
              <a:rPr lang="en-US" sz="1800" b="1" dirty="0">
                <a:solidFill>
                  <a:srgbClr val="000000"/>
                </a:solidFill>
              </a:rPr>
              <a:t>. </a:t>
            </a:r>
            <a:r>
              <a:rPr lang="en-US" sz="1800" b="1" dirty="0">
                <a:solidFill>
                  <a:srgbClr val="87161F"/>
                </a:solidFill>
              </a:rPr>
              <a:t>B</a:t>
            </a:r>
          </a:p>
          <a:p>
            <a:pPr>
              <a:defRPr/>
            </a:pPr>
            <a:r>
              <a:rPr lang="en-US" sz="1800" b="1" dirty="0">
                <a:solidFill>
                  <a:srgbClr val="A6192E"/>
                </a:solidFill>
              </a:rPr>
              <a:t>12.5</a:t>
            </a:r>
            <a:r>
              <a:rPr lang="en-US" sz="1800" b="1" dirty="0"/>
              <a:t> </a:t>
            </a:r>
            <a:r>
              <a:rPr lang="en-US" sz="1800" b="1" dirty="0" smtClean="0">
                <a:solidFill>
                  <a:srgbClr val="000000"/>
                </a:solidFill>
              </a:rPr>
              <a:t>If </a:t>
            </a:r>
            <a:r>
              <a:rPr lang="en-US" sz="1800" b="1" dirty="0">
                <a:solidFill>
                  <a:srgbClr val="000000"/>
                </a:solidFill>
              </a:rPr>
              <a:t>there is no evidence of retinopathy from one or more annual eye exams and </a:t>
            </a:r>
            <a:r>
              <a:rPr lang="en-US" sz="1800" b="1" dirty="0" err="1" smtClean="0">
                <a:solidFill>
                  <a:srgbClr val="000000"/>
                </a:solidFill>
              </a:rPr>
              <a:t>glycemic</a:t>
            </a:r>
            <a:r>
              <a:rPr lang="en-US" sz="1800" b="1" dirty="0" smtClean="0">
                <a:solidFill>
                  <a:srgbClr val="000000"/>
                </a:solidFill>
              </a:rPr>
              <a:t> </a:t>
            </a:r>
            <a:r>
              <a:rPr lang="en-US" sz="1800" b="1" dirty="0">
                <a:solidFill>
                  <a:srgbClr val="000000"/>
                </a:solidFill>
              </a:rPr>
              <a:t>indicators are within the goal range, then screening every 1–2 years may </a:t>
            </a:r>
            <a:r>
              <a:rPr lang="en-US" sz="1800" b="1" dirty="0" smtClean="0">
                <a:solidFill>
                  <a:srgbClr val="000000"/>
                </a:solidFill>
              </a:rPr>
              <a:t>be </a:t>
            </a:r>
            <a:r>
              <a:rPr lang="en-US" sz="1800" b="1" dirty="0">
                <a:solidFill>
                  <a:srgbClr val="000000"/>
                </a:solidFill>
              </a:rPr>
              <a:t>considered. If any level of diabetic retinopathy is present, subsequent dilated </a:t>
            </a:r>
            <a:r>
              <a:rPr lang="en-US" sz="1800" b="1" dirty="0" smtClean="0">
                <a:solidFill>
                  <a:srgbClr val="000000"/>
                </a:solidFill>
              </a:rPr>
              <a:t>retinal </a:t>
            </a:r>
            <a:r>
              <a:rPr lang="en-US" sz="1800" b="1" dirty="0">
                <a:solidFill>
                  <a:srgbClr val="000000"/>
                </a:solidFill>
              </a:rPr>
              <a:t>examinations should be repeated at least annually by an ophthalmologist or </a:t>
            </a:r>
            <a:r>
              <a:rPr lang="en-US" sz="1800" b="1" dirty="0" smtClean="0">
                <a:solidFill>
                  <a:srgbClr val="000000"/>
                </a:solidFill>
              </a:rPr>
              <a:t>optometrist</a:t>
            </a:r>
            <a:r>
              <a:rPr lang="en-US" sz="1800" b="1" dirty="0">
                <a:solidFill>
                  <a:srgbClr val="000000"/>
                </a:solidFill>
              </a:rPr>
              <a:t>. If retinopathy is progressing or sight-threatening, examinations </a:t>
            </a:r>
            <a:r>
              <a:rPr lang="en-US" sz="1800" b="1" dirty="0" smtClean="0">
                <a:solidFill>
                  <a:srgbClr val="000000"/>
                </a:solidFill>
              </a:rPr>
              <a:t>will </a:t>
            </a:r>
            <a:r>
              <a:rPr lang="en-US" sz="1800" b="1" dirty="0">
                <a:solidFill>
                  <a:srgbClr val="000000"/>
                </a:solidFill>
              </a:rPr>
              <a:t>be </a:t>
            </a:r>
            <a:r>
              <a:rPr lang="en-US" sz="1800" b="1" dirty="0" smtClean="0">
                <a:solidFill>
                  <a:srgbClr val="000000"/>
                </a:solidFill>
              </a:rPr>
              <a:t>required </a:t>
            </a:r>
            <a:r>
              <a:rPr lang="en-US" sz="1800" b="1" dirty="0">
                <a:solidFill>
                  <a:srgbClr val="000000"/>
                </a:solidFill>
              </a:rPr>
              <a:t>more frequently. </a:t>
            </a:r>
            <a:r>
              <a:rPr lang="en-US" sz="1800" b="1" dirty="0">
                <a:solidFill>
                  <a:srgbClr val="87161F"/>
                </a:solidFill>
              </a:rPr>
              <a:t>B</a:t>
            </a:r>
            <a:endParaRPr lang="en-US" sz="1800" b="1" dirty="0">
              <a:solidFill>
                <a:srgbClr val="A6192E"/>
              </a:solidFill>
            </a:endParaRPr>
          </a:p>
          <a:p>
            <a:pPr>
              <a:defRPr/>
            </a:pPr>
            <a:endParaRPr lang="en-US" sz="1800" dirty="0">
              <a:solidFill>
                <a:srgbClr val="A6192E"/>
              </a:solidFill>
              <a:latin typeface="Open Sans"/>
              <a:cs typeface="+mn-cs"/>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itle 1"/>
          <p:cNvSpPr>
            <a:spLocks noGrp="1"/>
          </p:cNvSpPr>
          <p:nvPr>
            <p:ph type="title"/>
          </p:nvPr>
        </p:nvSpPr>
        <p:spPr>
          <a:xfrm>
            <a:off x="677863" y="457201"/>
            <a:ext cx="7773987" cy="762000"/>
          </a:xfrm>
        </p:spPr>
        <p:txBody>
          <a:bodyPr/>
          <a:lstStyle/>
          <a:p>
            <a:r>
              <a:rPr lang="en-US" dirty="0" smtClean="0"/>
              <a:t>Diabetic Retinopathy—Screening </a:t>
            </a: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Retinopathy, neuropathy, and foot care</a:t>
            </a:r>
          </a:p>
        </p:txBody>
      </p:sp>
      <p:sp>
        <p:nvSpPr>
          <p:cNvPr id="20" name="Text Placeholder 2">
            <a:extLst>
              <a:ext uri="{FF2B5EF4-FFF2-40B4-BE49-F238E27FC236}"/>
            </a:extLst>
          </p:cNvPr>
          <p:cNvSpPr txBox="1">
            <a:spLocks/>
          </p:cNvSpPr>
          <p:nvPr/>
        </p:nvSpPr>
        <p:spPr>
          <a:xfrm>
            <a:off x="304800" y="1066800"/>
            <a:ext cx="8839200" cy="682238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1600" b="1" dirty="0">
                <a:solidFill>
                  <a:srgbClr val="A6192E"/>
                </a:solidFill>
              </a:rPr>
              <a:t>12.6</a:t>
            </a:r>
            <a:r>
              <a:rPr lang="en-US" sz="1600" b="1" dirty="0"/>
              <a:t> </a:t>
            </a:r>
            <a:r>
              <a:rPr lang="en-US" sz="1600" b="1" dirty="0" smtClean="0">
                <a:solidFill>
                  <a:srgbClr val="000000"/>
                </a:solidFill>
              </a:rPr>
              <a:t>Programs </a:t>
            </a:r>
            <a:r>
              <a:rPr lang="en-US" sz="1600" b="1" dirty="0">
                <a:solidFill>
                  <a:srgbClr val="000000"/>
                </a:solidFill>
              </a:rPr>
              <a:t>that use retinal photography with remote reading or the use of U.S. </a:t>
            </a:r>
            <a:r>
              <a:rPr lang="en-US" sz="1600" b="1" dirty="0" smtClean="0">
                <a:solidFill>
                  <a:srgbClr val="000000"/>
                </a:solidFill>
              </a:rPr>
              <a:t>FDA-approved </a:t>
            </a:r>
            <a:r>
              <a:rPr lang="en-US" sz="1600" b="1" dirty="0">
                <a:solidFill>
                  <a:srgbClr val="000000"/>
                </a:solidFill>
              </a:rPr>
              <a:t>artificial intelligence algorithms to improve </a:t>
            </a:r>
            <a:r>
              <a:rPr lang="en-US" sz="1600" b="1" dirty="0" smtClean="0">
                <a:solidFill>
                  <a:srgbClr val="000000"/>
                </a:solidFill>
              </a:rPr>
              <a:t>access </a:t>
            </a:r>
            <a:r>
              <a:rPr lang="en-US" sz="1600" b="1" dirty="0">
                <a:solidFill>
                  <a:srgbClr val="000000"/>
                </a:solidFill>
              </a:rPr>
              <a:t>to diabetic retinopathy screening are appropriate screening strategies for </a:t>
            </a:r>
            <a:r>
              <a:rPr lang="en-US" sz="1600" b="1" dirty="0" smtClean="0">
                <a:solidFill>
                  <a:srgbClr val="000000"/>
                </a:solidFill>
              </a:rPr>
              <a:t>diabetic </a:t>
            </a:r>
            <a:r>
              <a:rPr lang="en-US" sz="1600" b="1" dirty="0">
                <a:solidFill>
                  <a:srgbClr val="000000"/>
                </a:solidFill>
              </a:rPr>
              <a:t>retinopathy. Such programs need to provide pathways for timely referral </a:t>
            </a:r>
            <a:r>
              <a:rPr lang="en-US" sz="1600" b="1" dirty="0" smtClean="0">
                <a:solidFill>
                  <a:srgbClr val="000000"/>
                </a:solidFill>
              </a:rPr>
              <a:t>for </a:t>
            </a:r>
            <a:r>
              <a:rPr lang="en-US" sz="1600" b="1" dirty="0">
                <a:solidFill>
                  <a:srgbClr val="000000"/>
                </a:solidFill>
              </a:rPr>
              <a:t>a comprehensive eye examination when indicated. </a:t>
            </a:r>
            <a:r>
              <a:rPr lang="en-US" sz="1600" b="1" dirty="0">
                <a:solidFill>
                  <a:srgbClr val="87161F"/>
                </a:solidFill>
              </a:rPr>
              <a:t>B</a:t>
            </a:r>
          </a:p>
          <a:p>
            <a:pPr>
              <a:defRPr/>
            </a:pPr>
            <a:r>
              <a:rPr lang="en-US" sz="1600" b="1" dirty="0">
                <a:solidFill>
                  <a:srgbClr val="A6192E"/>
                </a:solidFill>
              </a:rPr>
              <a:t>12.7</a:t>
            </a:r>
            <a:r>
              <a:rPr lang="en-US" sz="1600" b="1" dirty="0"/>
              <a:t> </a:t>
            </a:r>
            <a:r>
              <a:rPr lang="en-US" sz="1600" b="1" dirty="0" smtClean="0"/>
              <a:t>Counsel </a:t>
            </a:r>
            <a:r>
              <a:rPr lang="en-US" sz="1600" b="1" dirty="0"/>
              <a:t>individuals of childbearing potential with preexisting type 1 or type 2 </a:t>
            </a:r>
            <a:r>
              <a:rPr lang="en-US" sz="1600" b="1" dirty="0" smtClean="0"/>
              <a:t>diabetes </a:t>
            </a:r>
            <a:r>
              <a:rPr lang="en-US" sz="1600" b="1" dirty="0"/>
              <a:t>who are planning pregnancy or who are pregnant on the risk of </a:t>
            </a:r>
            <a:r>
              <a:rPr lang="en-US" sz="1600" b="1" dirty="0" smtClean="0"/>
              <a:t>development </a:t>
            </a:r>
            <a:r>
              <a:rPr lang="en-US" sz="1600" b="1" dirty="0">
                <a:solidFill>
                  <a:srgbClr val="000000"/>
                </a:solidFill>
              </a:rPr>
              <a:t>and/or progression of diabetic retinopathy. </a:t>
            </a:r>
            <a:r>
              <a:rPr lang="en-US" sz="1600" b="1" dirty="0">
                <a:solidFill>
                  <a:srgbClr val="87161F"/>
                </a:solidFill>
              </a:rPr>
              <a:t>B</a:t>
            </a:r>
            <a:endParaRPr lang="en-US" sz="1600" b="1" dirty="0"/>
          </a:p>
          <a:p>
            <a:pPr>
              <a:defRPr/>
            </a:pPr>
            <a:r>
              <a:rPr lang="en-US" sz="1600" b="1" dirty="0">
                <a:solidFill>
                  <a:srgbClr val="A6192E"/>
                </a:solidFill>
              </a:rPr>
              <a:t>12.8</a:t>
            </a:r>
            <a:r>
              <a:rPr lang="en-US" sz="1600" b="1" dirty="0"/>
              <a:t> </a:t>
            </a:r>
            <a:r>
              <a:rPr lang="en-US" sz="1600" b="1" dirty="0" smtClean="0">
                <a:solidFill>
                  <a:srgbClr val="000000"/>
                </a:solidFill>
              </a:rPr>
              <a:t>Individuals </a:t>
            </a:r>
            <a:r>
              <a:rPr lang="en-US" sz="1600" b="1" dirty="0">
                <a:solidFill>
                  <a:srgbClr val="000000"/>
                </a:solidFill>
              </a:rPr>
              <a:t>with preexisting type 1 or type 2 diabetes should receive an eye exam </a:t>
            </a:r>
            <a:r>
              <a:rPr lang="en-US" sz="1600" b="1" dirty="0" smtClean="0">
                <a:solidFill>
                  <a:srgbClr val="000000"/>
                </a:solidFill>
              </a:rPr>
              <a:t>before </a:t>
            </a:r>
            <a:r>
              <a:rPr lang="en-US" sz="1600" b="1" dirty="0">
                <a:solidFill>
                  <a:srgbClr val="000000"/>
                </a:solidFill>
              </a:rPr>
              <a:t>pregnancy and in the first trimester and should be monitored every </a:t>
            </a:r>
            <a:r>
              <a:rPr lang="en-US" sz="1600" b="1" dirty="0" smtClean="0">
                <a:solidFill>
                  <a:srgbClr val="000000"/>
                </a:solidFill>
              </a:rPr>
              <a:t>trimester</a:t>
            </a:r>
            <a:r>
              <a:rPr lang="en-US" sz="1600" b="1" dirty="0">
                <a:solidFill>
                  <a:srgbClr val="000000"/>
                </a:solidFill>
              </a:rPr>
              <a:t>	and for 1 year postpartum as indicated by the degree of retinopathy. </a:t>
            </a:r>
            <a:r>
              <a:rPr lang="en-US" sz="1600" b="1" dirty="0" smtClean="0">
                <a:solidFill>
                  <a:srgbClr val="87161F"/>
                </a:solidFill>
              </a:rPr>
              <a:t>B</a:t>
            </a:r>
          </a:p>
          <a:p>
            <a:r>
              <a:rPr lang="en-US" sz="1600" b="1" dirty="0" smtClean="0">
                <a:solidFill>
                  <a:srgbClr val="A6192E"/>
                </a:solidFill>
              </a:rPr>
              <a:t>12.9</a:t>
            </a:r>
            <a:r>
              <a:rPr lang="en-US" sz="1600" b="1" dirty="0" smtClean="0"/>
              <a:t> </a:t>
            </a:r>
            <a:r>
              <a:rPr lang="en-US" sz="1600" b="1" dirty="0" smtClean="0">
                <a:solidFill>
                  <a:srgbClr val="000000"/>
                </a:solidFill>
              </a:rPr>
              <a:t>Promptly </a:t>
            </a:r>
            <a:r>
              <a:rPr lang="en-US" sz="1600" b="1" dirty="0" smtClean="0">
                <a:solidFill>
                  <a:srgbClr val="000000"/>
                </a:solidFill>
              </a:rPr>
              <a:t>refer individuals with any level of diabetic macular edema, moderate or </a:t>
            </a:r>
            <a:r>
              <a:rPr lang="en-US" sz="1600" b="1" dirty="0" smtClean="0">
                <a:solidFill>
                  <a:srgbClr val="000000"/>
                </a:solidFill>
              </a:rPr>
              <a:t>worse </a:t>
            </a:r>
            <a:r>
              <a:rPr lang="en-US" sz="1600" b="1" dirty="0" smtClean="0">
                <a:solidFill>
                  <a:srgbClr val="000000"/>
                </a:solidFill>
              </a:rPr>
              <a:t>non-proliferative diabetic retinopathy (a precursor of proliferative diabetic </a:t>
            </a:r>
            <a:r>
              <a:rPr lang="en-US" sz="1600" b="1" dirty="0" smtClean="0">
                <a:solidFill>
                  <a:srgbClr val="000000"/>
                </a:solidFill>
              </a:rPr>
              <a:t>retinopathy </a:t>
            </a:r>
            <a:r>
              <a:rPr lang="en-US" sz="1600" b="1" dirty="0" smtClean="0">
                <a:solidFill>
                  <a:srgbClr val="000000"/>
                </a:solidFill>
              </a:rPr>
              <a:t>[PDR]), or any PDR to an ophthalmologist who is knowledgeable and </a:t>
            </a:r>
            <a:r>
              <a:rPr lang="en-US" sz="1600" b="1" dirty="0" smtClean="0">
                <a:solidFill>
                  <a:srgbClr val="000000"/>
                </a:solidFill>
              </a:rPr>
              <a:t>experienced </a:t>
            </a:r>
            <a:r>
              <a:rPr lang="en-US" sz="1600" b="1" dirty="0" smtClean="0">
                <a:solidFill>
                  <a:srgbClr val="000000"/>
                </a:solidFill>
              </a:rPr>
              <a:t>in the management of diabetic retinopathy. </a:t>
            </a:r>
            <a:r>
              <a:rPr lang="en-US" sz="1600" b="1" dirty="0" smtClean="0">
                <a:solidFill>
                  <a:srgbClr val="87161F"/>
                </a:solidFill>
              </a:rPr>
              <a:t>A</a:t>
            </a:r>
          </a:p>
          <a:p>
            <a:r>
              <a:rPr lang="en-US" sz="1600" b="1" dirty="0" smtClean="0">
                <a:solidFill>
                  <a:srgbClr val="A6192E"/>
                </a:solidFill>
              </a:rPr>
              <a:t>12.10</a:t>
            </a:r>
            <a:r>
              <a:rPr lang="en-US" sz="1600" b="1" dirty="0" smtClean="0"/>
              <a:t> </a:t>
            </a:r>
            <a:r>
              <a:rPr lang="en-US" sz="1600" b="1" dirty="0" err="1" smtClean="0">
                <a:solidFill>
                  <a:srgbClr val="000000"/>
                </a:solidFill>
              </a:rPr>
              <a:t>Panretinal</a:t>
            </a:r>
            <a:r>
              <a:rPr lang="en-US" sz="1600" b="1" dirty="0" smtClean="0">
                <a:solidFill>
                  <a:srgbClr val="000000"/>
                </a:solidFill>
              </a:rPr>
              <a:t> </a:t>
            </a:r>
            <a:r>
              <a:rPr lang="en-US" sz="1600" b="1" dirty="0" smtClean="0">
                <a:solidFill>
                  <a:srgbClr val="000000"/>
                </a:solidFill>
              </a:rPr>
              <a:t>laser photocoagulation therapy is indicated to reduce the risk of vision </a:t>
            </a:r>
            <a:r>
              <a:rPr lang="en-US" sz="1600" b="1" dirty="0" smtClean="0">
                <a:solidFill>
                  <a:srgbClr val="000000"/>
                </a:solidFill>
              </a:rPr>
              <a:t>loss </a:t>
            </a:r>
            <a:r>
              <a:rPr lang="en-US" sz="1600" b="1" dirty="0" smtClean="0">
                <a:solidFill>
                  <a:srgbClr val="000000"/>
                </a:solidFill>
              </a:rPr>
              <a:t>in individuals with high-risk PDR and, in some cases, severe non-proliferative </a:t>
            </a:r>
            <a:r>
              <a:rPr lang="en-US" sz="1600" b="1" dirty="0" smtClean="0">
                <a:solidFill>
                  <a:srgbClr val="000000"/>
                </a:solidFill>
              </a:rPr>
              <a:t>diabetic </a:t>
            </a:r>
            <a:r>
              <a:rPr lang="en-US" sz="1600" b="1" dirty="0" smtClean="0">
                <a:solidFill>
                  <a:srgbClr val="000000"/>
                </a:solidFill>
              </a:rPr>
              <a:t>retinopathy. </a:t>
            </a:r>
            <a:r>
              <a:rPr lang="en-US" sz="1600" b="1" dirty="0" smtClean="0">
                <a:solidFill>
                  <a:srgbClr val="87161F"/>
                </a:solidFill>
              </a:rPr>
              <a:t>A</a:t>
            </a:r>
          </a:p>
          <a:p>
            <a:r>
              <a:rPr lang="en-US" sz="1600" b="1" dirty="0" smtClean="0">
                <a:solidFill>
                  <a:srgbClr val="A6192E"/>
                </a:solidFill>
              </a:rPr>
              <a:t>12.11</a:t>
            </a:r>
            <a:r>
              <a:rPr lang="en-US" sz="1600" b="1" dirty="0" smtClean="0">
                <a:solidFill>
                  <a:srgbClr val="000000"/>
                </a:solidFill>
              </a:rPr>
              <a:t> </a:t>
            </a:r>
            <a:r>
              <a:rPr lang="en-US" sz="1600" b="1" dirty="0" err="1" smtClean="0">
                <a:solidFill>
                  <a:srgbClr val="000000"/>
                </a:solidFill>
              </a:rPr>
              <a:t>Intravitreous</a:t>
            </a:r>
            <a:r>
              <a:rPr lang="en-US" sz="1600" b="1" dirty="0" smtClean="0">
                <a:solidFill>
                  <a:srgbClr val="000000"/>
                </a:solidFill>
              </a:rPr>
              <a:t> </a:t>
            </a:r>
            <a:r>
              <a:rPr lang="en-US" sz="1600" b="1" dirty="0" smtClean="0">
                <a:solidFill>
                  <a:srgbClr val="000000"/>
                </a:solidFill>
              </a:rPr>
              <a:t>injections of anti-vascular endothelial growth factor (anti-VEGF) are </a:t>
            </a:r>
            <a:r>
              <a:rPr lang="en-US" sz="1600" b="1" dirty="0" smtClean="0">
                <a:solidFill>
                  <a:srgbClr val="000000"/>
                </a:solidFill>
              </a:rPr>
              <a:t>a </a:t>
            </a:r>
            <a:r>
              <a:rPr lang="en-US" sz="1600" b="1" dirty="0" smtClean="0">
                <a:solidFill>
                  <a:srgbClr val="000000"/>
                </a:solidFill>
              </a:rPr>
              <a:t>reasonable alternative to traditional </a:t>
            </a:r>
            <a:r>
              <a:rPr lang="en-US" sz="1600" b="1" dirty="0" err="1" smtClean="0">
                <a:solidFill>
                  <a:srgbClr val="000000"/>
                </a:solidFill>
              </a:rPr>
              <a:t>panretinal</a:t>
            </a:r>
            <a:r>
              <a:rPr lang="en-US" sz="1600" b="1" dirty="0" smtClean="0">
                <a:solidFill>
                  <a:srgbClr val="000000"/>
                </a:solidFill>
              </a:rPr>
              <a:t> laser photocoagulation for some </a:t>
            </a:r>
            <a:r>
              <a:rPr lang="en-US" sz="1600" b="1" dirty="0" smtClean="0">
                <a:solidFill>
                  <a:srgbClr val="000000"/>
                </a:solidFill>
              </a:rPr>
              <a:t>individuals </a:t>
            </a:r>
            <a:r>
              <a:rPr lang="en-US" sz="1600" b="1" dirty="0" smtClean="0">
                <a:solidFill>
                  <a:srgbClr val="000000"/>
                </a:solidFill>
              </a:rPr>
              <a:t>with PDR and also reduce the risk of vision loss in these individuals. </a:t>
            </a:r>
            <a:r>
              <a:rPr lang="en-US" sz="1600" b="1" dirty="0" smtClean="0">
                <a:solidFill>
                  <a:srgbClr val="87161F"/>
                </a:solidFill>
              </a:rPr>
              <a:t>A</a:t>
            </a:r>
            <a:endParaRPr lang="en-US" sz="1600" b="1" dirty="0" smtClean="0">
              <a:solidFill>
                <a:srgbClr val="A6192E"/>
              </a:solidFill>
            </a:endParaRPr>
          </a:p>
          <a:p>
            <a:pPr>
              <a:defRPr/>
            </a:pPr>
            <a:endParaRPr lang="en-US" sz="1500" b="1" dirty="0">
              <a:solidFill>
                <a:srgbClr val="A6192E"/>
              </a:solidFill>
            </a:endParaRPr>
          </a:p>
          <a:p>
            <a:pPr>
              <a:defRPr/>
            </a:pPr>
            <a:endParaRPr lang="en-US" sz="1800" dirty="0">
              <a:solidFill>
                <a:srgbClr val="A6192E"/>
              </a:solidFill>
              <a:latin typeface="Open Sans"/>
              <a:cs typeface="+mn-cs"/>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p:cNvSpPr>
            <a:spLocks noGrp="1"/>
          </p:cNvSpPr>
          <p:nvPr>
            <p:ph type="title"/>
          </p:nvPr>
        </p:nvSpPr>
        <p:spPr>
          <a:xfrm>
            <a:off x="685800" y="457201"/>
            <a:ext cx="7773987" cy="685800"/>
          </a:xfrm>
        </p:spPr>
        <p:txBody>
          <a:bodyPr/>
          <a:lstStyle/>
          <a:p>
            <a:r>
              <a:rPr lang="en-US" dirty="0" smtClean="0"/>
              <a:t>Diabetic </a:t>
            </a:r>
            <a:r>
              <a:rPr lang="en-US" dirty="0" smtClean="0"/>
              <a:t>Retinopathy—Treatment</a:t>
            </a:r>
            <a:endParaRPr lang="en-US"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Retinopathy, neuropathy, and foot care</a:t>
            </a:r>
          </a:p>
        </p:txBody>
      </p:sp>
      <p:sp>
        <p:nvSpPr>
          <p:cNvPr id="146436" name="Text Placeholder 2"/>
          <p:cNvSpPr txBox="1">
            <a:spLocks/>
          </p:cNvSpPr>
          <p:nvPr/>
        </p:nvSpPr>
        <p:spPr bwMode="auto">
          <a:xfrm>
            <a:off x="228601" y="1219200"/>
            <a:ext cx="8686800" cy="5775940"/>
          </a:xfrm>
          <a:prstGeom prst="rect">
            <a:avLst/>
          </a:prstGeom>
          <a:noFill/>
          <a:ln w="9525">
            <a:noFill/>
            <a:miter lim="800000"/>
            <a:headEnd/>
            <a:tailEnd/>
          </a:ln>
        </p:spPr>
        <p:txBody>
          <a:bodyPr wrap="square" lIns="0" tIns="0" rIns="0" bIns="0">
            <a:spAutoFit/>
          </a:bodyPr>
          <a:lstStyle/>
          <a:p>
            <a:pPr>
              <a:spcBef>
                <a:spcPts val="1000"/>
              </a:spcBef>
              <a:buFont typeface="Arial" pitchFamily="34" charset="0"/>
              <a:buNone/>
            </a:pPr>
            <a:r>
              <a:rPr lang="en-US" b="1" dirty="0" smtClean="0">
                <a:solidFill>
                  <a:srgbClr val="A6192E"/>
                </a:solidFill>
              </a:rPr>
              <a:t>12.12</a:t>
            </a:r>
            <a:r>
              <a:rPr lang="en-US" b="1" dirty="0" smtClean="0"/>
              <a:t> </a:t>
            </a:r>
            <a:r>
              <a:rPr lang="en-US" b="1" dirty="0" err="1" smtClean="0">
                <a:solidFill>
                  <a:srgbClr val="000000"/>
                </a:solidFill>
              </a:rPr>
              <a:t>Intravitreous</a:t>
            </a:r>
            <a:r>
              <a:rPr lang="en-US" b="1" dirty="0" smtClean="0">
                <a:solidFill>
                  <a:srgbClr val="000000"/>
                </a:solidFill>
              </a:rPr>
              <a:t> injections of anti- VEGF are indicated as first-line treatment for most eyes with diabetic macular edema that involves the </a:t>
            </a:r>
            <a:r>
              <a:rPr lang="en-US" b="1" dirty="0" err="1" smtClean="0">
                <a:solidFill>
                  <a:srgbClr val="000000"/>
                </a:solidFill>
              </a:rPr>
              <a:t>foveal</a:t>
            </a:r>
            <a:r>
              <a:rPr lang="en-US" b="1" dirty="0" smtClean="0">
                <a:solidFill>
                  <a:srgbClr val="000000"/>
                </a:solidFill>
              </a:rPr>
              <a:t> center and impairs vision acuity. </a:t>
            </a:r>
            <a:r>
              <a:rPr lang="en-US" b="1" dirty="0" smtClean="0">
                <a:solidFill>
                  <a:srgbClr val="87161F"/>
                </a:solidFill>
              </a:rPr>
              <a:t>A</a:t>
            </a:r>
          </a:p>
          <a:p>
            <a:pPr>
              <a:spcBef>
                <a:spcPts val="1000"/>
              </a:spcBef>
              <a:buFont typeface="Arial" pitchFamily="34" charset="0"/>
              <a:buNone/>
            </a:pPr>
            <a:r>
              <a:rPr lang="en-US" b="1" dirty="0" smtClean="0">
                <a:solidFill>
                  <a:srgbClr val="A6192E"/>
                </a:solidFill>
              </a:rPr>
              <a:t>12.13</a:t>
            </a:r>
            <a:r>
              <a:rPr lang="en-US" b="1" dirty="0" smtClean="0"/>
              <a:t> </a:t>
            </a:r>
            <a:r>
              <a:rPr lang="en-US" b="1" dirty="0" smtClean="0">
                <a:solidFill>
                  <a:srgbClr val="000000"/>
                </a:solidFill>
              </a:rPr>
              <a:t>Macular focal/grid photocoagulation and </a:t>
            </a:r>
            <a:r>
              <a:rPr lang="en-US" b="1" dirty="0" err="1" smtClean="0">
                <a:solidFill>
                  <a:srgbClr val="000000"/>
                </a:solidFill>
              </a:rPr>
              <a:t>intravitreal</a:t>
            </a:r>
            <a:r>
              <a:rPr lang="en-US" b="1" dirty="0" smtClean="0">
                <a:solidFill>
                  <a:srgbClr val="000000"/>
                </a:solidFill>
              </a:rPr>
              <a:t> injections of corticosteroid are reasonable treatments in eyes with persistent diabetic macular edema despite previous anti-VEGF therapy or eyes that are not candidates or this first-line approach. </a:t>
            </a:r>
            <a:r>
              <a:rPr lang="en-US" b="1" dirty="0" smtClean="0">
                <a:solidFill>
                  <a:srgbClr val="87161F"/>
                </a:solidFill>
              </a:rPr>
              <a:t>A</a:t>
            </a:r>
          </a:p>
          <a:p>
            <a:pPr>
              <a:spcBef>
                <a:spcPts val="1000"/>
              </a:spcBef>
              <a:buFont typeface="Arial" pitchFamily="34" charset="0"/>
              <a:buNone/>
            </a:pPr>
            <a:r>
              <a:rPr lang="en-US" b="1" dirty="0" smtClean="0">
                <a:solidFill>
                  <a:srgbClr val="A6192E"/>
                </a:solidFill>
              </a:rPr>
              <a:t>12.14</a:t>
            </a:r>
            <a:r>
              <a:rPr lang="en-US" b="1" dirty="0" smtClean="0"/>
              <a:t> </a:t>
            </a:r>
            <a:r>
              <a:rPr lang="en-US" b="1" dirty="0" smtClean="0">
                <a:solidFill>
                  <a:srgbClr val="000000"/>
                </a:solidFill>
              </a:rPr>
              <a:t>The presence of retinopathy is not a contraindication to aspirin therapy for </a:t>
            </a:r>
            <a:r>
              <a:rPr lang="en-US" b="1" dirty="0" err="1" smtClean="0">
                <a:solidFill>
                  <a:srgbClr val="000000"/>
                </a:solidFill>
              </a:rPr>
              <a:t>cardioprotection</a:t>
            </a:r>
            <a:r>
              <a:rPr lang="en-US" b="1" dirty="0" smtClean="0">
                <a:solidFill>
                  <a:srgbClr val="000000"/>
                </a:solidFill>
              </a:rPr>
              <a:t>, as aspirin does not increase the risk of retinal hemorrhage. </a:t>
            </a:r>
            <a:r>
              <a:rPr lang="en-US" b="1" dirty="0" smtClean="0">
                <a:solidFill>
                  <a:srgbClr val="87161F"/>
                </a:solidFill>
              </a:rPr>
              <a:t>A</a:t>
            </a:r>
          </a:p>
          <a:p>
            <a:pPr algn="ctr">
              <a:spcBef>
                <a:spcPts val="1000"/>
              </a:spcBef>
              <a:buFont typeface="Arial" pitchFamily="34" charset="0"/>
              <a:buNone/>
            </a:pPr>
            <a:r>
              <a:rPr lang="en-US" sz="2000" b="1" dirty="0" smtClean="0"/>
              <a:t>Visual Rehabilitation</a:t>
            </a:r>
            <a:endParaRPr lang="en-US" sz="2000" b="1" dirty="0" smtClean="0">
              <a:solidFill>
                <a:srgbClr val="87161F"/>
              </a:solidFill>
            </a:endParaRPr>
          </a:p>
          <a:p>
            <a:pPr>
              <a:defRPr/>
            </a:pPr>
            <a:r>
              <a:rPr lang="en-US" b="1" dirty="0" smtClean="0">
                <a:solidFill>
                  <a:schemeClr val="accent6"/>
                </a:solidFill>
              </a:rPr>
              <a:t>12.15</a:t>
            </a:r>
            <a:r>
              <a:rPr lang="en-US" b="1" dirty="0" smtClean="0">
                <a:solidFill>
                  <a:srgbClr val="000000"/>
                </a:solidFill>
              </a:rPr>
              <a:t>People </a:t>
            </a:r>
            <a:r>
              <a:rPr lang="en-US" b="1" dirty="0">
                <a:solidFill>
                  <a:srgbClr val="000000"/>
                </a:solidFill>
              </a:rPr>
              <a:t>who experience vision loss from diabetes should be counseled on </a:t>
            </a:r>
            <a:r>
              <a:rPr lang="en-US" b="1" dirty="0" smtClean="0">
                <a:solidFill>
                  <a:srgbClr val="000000"/>
                </a:solidFill>
              </a:rPr>
              <a:t>the </a:t>
            </a:r>
            <a:r>
              <a:rPr lang="en-US" b="1" dirty="0">
                <a:solidFill>
                  <a:srgbClr val="000000"/>
                </a:solidFill>
              </a:rPr>
              <a:t>availability and scope of vision rehabilitation care and provided, or </a:t>
            </a:r>
            <a:r>
              <a:rPr lang="en-US" b="1" dirty="0" smtClean="0">
                <a:solidFill>
                  <a:srgbClr val="000000"/>
                </a:solidFill>
              </a:rPr>
              <a:t>referred </a:t>
            </a:r>
            <a:r>
              <a:rPr lang="en-US" b="1" dirty="0">
                <a:solidFill>
                  <a:srgbClr val="000000"/>
                </a:solidFill>
              </a:rPr>
              <a:t>for, a comprehensive evaluation of their visual impairment by a </a:t>
            </a:r>
            <a:r>
              <a:rPr lang="en-US" b="1" dirty="0" smtClean="0">
                <a:solidFill>
                  <a:srgbClr val="000000"/>
                </a:solidFill>
              </a:rPr>
              <a:t>practitioner </a:t>
            </a:r>
            <a:r>
              <a:rPr lang="en-US" b="1" dirty="0">
                <a:solidFill>
                  <a:srgbClr val="000000"/>
                </a:solidFill>
              </a:rPr>
              <a:t>experienced in vision rehabilitation. </a:t>
            </a:r>
            <a:r>
              <a:rPr lang="en-US" b="1" dirty="0">
                <a:solidFill>
                  <a:srgbClr val="87161F"/>
                </a:solidFill>
              </a:rPr>
              <a:t>E</a:t>
            </a:r>
          </a:p>
          <a:p>
            <a:pPr>
              <a:defRPr/>
            </a:pPr>
            <a:r>
              <a:rPr lang="en-US" b="1" dirty="0">
                <a:solidFill>
                  <a:srgbClr val="87161F"/>
                </a:solidFill>
              </a:rPr>
              <a:t>12.16 </a:t>
            </a:r>
            <a:r>
              <a:rPr lang="en-US" b="1" dirty="0" smtClean="0">
                <a:solidFill>
                  <a:srgbClr val="000000"/>
                </a:solidFill>
              </a:rPr>
              <a:t>People </a:t>
            </a:r>
            <a:r>
              <a:rPr lang="en-US" b="1" dirty="0">
                <a:solidFill>
                  <a:srgbClr val="000000"/>
                </a:solidFill>
              </a:rPr>
              <a:t>with vision loss from diabetes should receive educational materials </a:t>
            </a:r>
            <a:r>
              <a:rPr lang="en-US" b="1" dirty="0" smtClean="0">
                <a:solidFill>
                  <a:srgbClr val="000000"/>
                </a:solidFill>
              </a:rPr>
              <a:t>and </a:t>
            </a:r>
            <a:r>
              <a:rPr lang="en-US" b="1" dirty="0">
                <a:solidFill>
                  <a:srgbClr val="000000"/>
                </a:solidFill>
              </a:rPr>
              <a:t>resources for eye care support in addition to self-management </a:t>
            </a:r>
            <a:r>
              <a:rPr lang="en-US" b="1" dirty="0" smtClean="0">
                <a:solidFill>
                  <a:srgbClr val="000000"/>
                </a:solidFill>
              </a:rPr>
              <a:t>education </a:t>
            </a:r>
            <a:r>
              <a:rPr lang="en-US" b="1" dirty="0">
                <a:solidFill>
                  <a:srgbClr val="000000"/>
                </a:solidFill>
              </a:rPr>
              <a:t>(e.g., </a:t>
            </a:r>
            <a:r>
              <a:rPr lang="en-US" b="1" dirty="0" err="1">
                <a:solidFill>
                  <a:srgbClr val="000000"/>
                </a:solidFill>
              </a:rPr>
              <a:t>glycemic</a:t>
            </a:r>
            <a:r>
              <a:rPr lang="en-US" b="1" dirty="0">
                <a:solidFill>
                  <a:srgbClr val="000000"/>
                </a:solidFill>
              </a:rPr>
              <a:t> management and hypoglycemia awareness). </a:t>
            </a:r>
            <a:r>
              <a:rPr lang="en-US" b="1" dirty="0">
                <a:solidFill>
                  <a:srgbClr val="87161F"/>
                </a:solidFill>
              </a:rPr>
              <a:t>E</a:t>
            </a:r>
            <a:endParaRPr lang="en-US" b="1" dirty="0">
              <a:solidFill>
                <a:srgbClr val="A6192E"/>
              </a:solidFill>
            </a:endParaRPr>
          </a:p>
          <a:p>
            <a:pPr>
              <a:spcBef>
                <a:spcPts val="1000"/>
              </a:spcBef>
              <a:buFont typeface="Arial" pitchFamily="34" charset="0"/>
              <a:buNone/>
            </a:pPr>
            <a:endParaRPr lang="en-US" sz="1600" b="1" dirty="0">
              <a:solidFill>
                <a:srgbClr val="A6192E"/>
              </a:solidFill>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idx="4294967295"/>
          </p:nvPr>
        </p:nvSpPr>
        <p:spPr>
          <a:xfrm>
            <a:off x="0" y="228600"/>
            <a:ext cx="9144000" cy="1143000"/>
          </a:xfrm>
        </p:spPr>
        <p:txBody>
          <a:bodyPr/>
          <a:lstStyle/>
          <a:p>
            <a:r>
              <a:rPr lang="en-US" altLang="en-US" sz="3200" b="1" smtClean="0">
                <a:solidFill>
                  <a:srgbClr val="7030A0"/>
                </a:solidFill>
                <a:latin typeface="Arial" pitchFamily="34" charset="0"/>
                <a:cs typeface="Arial" pitchFamily="34" charset="0"/>
              </a:rPr>
              <a:t>2. DIABETIC NEPHROPATHY (DN)</a:t>
            </a:r>
            <a:endParaRPr lang="en-GB" altLang="en-US" sz="3200" b="1" smtClean="0">
              <a:solidFill>
                <a:srgbClr val="7030A0"/>
              </a:solidFill>
              <a:latin typeface="Arial" pitchFamily="34" charset="0"/>
              <a:cs typeface="Arial" pitchFamily="34" charset="0"/>
            </a:endParaRPr>
          </a:p>
        </p:txBody>
      </p:sp>
      <p:sp>
        <p:nvSpPr>
          <p:cNvPr id="114691" name="Rectangle 3"/>
          <p:cNvSpPr>
            <a:spLocks noGrp="1" noChangeArrowheads="1"/>
          </p:cNvSpPr>
          <p:nvPr>
            <p:ph type="body" idx="4294967295"/>
          </p:nvPr>
        </p:nvSpPr>
        <p:spPr>
          <a:xfrm>
            <a:off x="533400" y="1600200"/>
            <a:ext cx="8229600" cy="4525963"/>
          </a:xfrm>
        </p:spPr>
        <p:txBody>
          <a:bodyPr/>
          <a:lstStyle/>
          <a:p>
            <a:pPr>
              <a:lnSpc>
                <a:spcPct val="90000"/>
              </a:lnSpc>
              <a:defRPr/>
            </a:pPr>
            <a:endParaRPr lang="sr-Cyrl-CS" altLang="en-US" sz="2400" dirty="0" smtClean="0">
              <a:latin typeface="Arial" pitchFamily="34" charset="0"/>
              <a:cs typeface="Arial" pitchFamily="34" charset="0"/>
            </a:endParaRPr>
          </a:p>
          <a:p>
            <a:pPr>
              <a:lnSpc>
                <a:spcPct val="90000"/>
              </a:lnSpc>
              <a:defRPr/>
            </a:pPr>
            <a:endParaRPr lang="sr-Cyrl-CS" altLang="en-US" sz="2400" b="1" dirty="0" smtClean="0">
              <a:latin typeface="Arial" pitchFamily="34" charset="0"/>
              <a:cs typeface="Arial" pitchFamily="34" charset="0"/>
            </a:endParaRPr>
          </a:p>
          <a:p>
            <a:pPr marL="457200" indent="-457200">
              <a:lnSpc>
                <a:spcPct val="90000"/>
              </a:lnSpc>
              <a:buFont typeface="Arial" pitchFamily="34" charset="0"/>
              <a:buBlip>
                <a:blip r:embed="rId2"/>
              </a:buBlip>
              <a:defRPr/>
            </a:pPr>
            <a:r>
              <a:rPr lang="en" altLang="en-US" sz="2000" b="1" dirty="0" smtClean="0">
                <a:latin typeface="Arial" pitchFamily="34" charset="0"/>
                <a:cs typeface="Arial" pitchFamily="34" charset="0"/>
              </a:rPr>
              <a:t>DM has become the most common cause of renal failure</a:t>
            </a:r>
          </a:p>
          <a:p>
            <a:pPr marL="457200" indent="-457200">
              <a:lnSpc>
                <a:spcPct val="90000"/>
              </a:lnSpc>
              <a:buFont typeface="Arial" pitchFamily="34" charset="0"/>
              <a:buNone/>
              <a:defRPr/>
            </a:pPr>
            <a:r>
              <a:rPr lang="en" altLang="en-US" sz="2000" b="1" dirty="0" smtClean="0">
                <a:latin typeface="Arial" pitchFamily="34" charset="0"/>
                <a:cs typeface="Arial" pitchFamily="34" charset="0"/>
              </a:rPr>
              <a:t>(</a:t>
            </a:r>
            <a:r>
              <a:rPr lang="en" altLang="en-US" sz="2000" b="1" i="1" dirty="0" smtClean="0">
                <a:latin typeface="Arial" pitchFamily="34" charset="0"/>
                <a:cs typeface="Arial" pitchFamily="34" charset="0"/>
              </a:rPr>
              <a:t>end stage renal failure</a:t>
            </a:r>
            <a:r>
              <a:rPr lang="en" altLang="en-US" sz="2000" b="1" dirty="0" smtClean="0">
                <a:latin typeface="Arial" pitchFamily="34" charset="0"/>
                <a:cs typeface="Arial" pitchFamily="34" charset="0"/>
              </a:rPr>
              <a:t>) in the USA and Europe</a:t>
            </a:r>
          </a:p>
          <a:p>
            <a:pPr marL="457200" indent="-457200">
              <a:lnSpc>
                <a:spcPct val="90000"/>
              </a:lnSpc>
              <a:buFont typeface="Arial" pitchFamily="34" charset="0"/>
              <a:buBlip>
                <a:blip r:embed="rId2"/>
              </a:buBlip>
              <a:defRPr/>
            </a:pPr>
            <a:endParaRPr lang="en-US" altLang="en-US" sz="2000" b="1" dirty="0" smtClean="0">
              <a:latin typeface="Arial" pitchFamily="34" charset="0"/>
              <a:cs typeface="Arial" pitchFamily="34" charset="0"/>
            </a:endParaRPr>
          </a:p>
          <a:p>
            <a:pPr marL="457200" indent="-457200">
              <a:lnSpc>
                <a:spcPct val="90000"/>
              </a:lnSpc>
              <a:buFont typeface="Arial" pitchFamily="34" charset="0"/>
              <a:buBlip>
                <a:blip r:embed="rId2"/>
              </a:buBlip>
              <a:defRPr/>
            </a:pPr>
            <a:r>
              <a:rPr lang="en" altLang="en-US" sz="2000" b="1" dirty="0" smtClean="0">
                <a:latin typeface="Arial" pitchFamily="34" charset="0"/>
                <a:cs typeface="Arial" pitchFamily="34" charset="0"/>
              </a:rPr>
              <a:t>About 20-30% of patients with DM develop nephropathy</a:t>
            </a:r>
            <a:endParaRPr lang="en-US" altLang="en-US" sz="2000" b="1" dirty="0" smtClean="0">
              <a:latin typeface="Arial" pitchFamily="34" charset="0"/>
              <a:cs typeface="Arial" pitchFamily="34" charset="0"/>
            </a:endParaRPr>
          </a:p>
          <a:p>
            <a:pPr marL="457200" indent="-457200">
              <a:lnSpc>
                <a:spcPct val="90000"/>
              </a:lnSpc>
              <a:buFont typeface="Arial" pitchFamily="34" charset="0"/>
              <a:buBlip>
                <a:blip r:embed="rId2"/>
              </a:buBlip>
              <a:defRPr/>
            </a:pPr>
            <a:r>
              <a:rPr lang="en" altLang="en-US" sz="2000" b="1" dirty="0" smtClean="0">
                <a:latin typeface="Arial" pitchFamily="34" charset="0"/>
                <a:cs typeface="Arial" pitchFamily="34" charset="0"/>
              </a:rPr>
              <a:t>The prevalence is higher in blacks than in whites</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idx="4294967295"/>
          </p:nvPr>
        </p:nvSpPr>
        <p:spPr>
          <a:xfrm>
            <a:off x="-152400" y="0"/>
            <a:ext cx="9677400" cy="1143000"/>
          </a:xfrm>
        </p:spPr>
        <p:txBody>
          <a:bodyPr/>
          <a:lstStyle/>
          <a:p>
            <a:r>
              <a:rPr lang="en-US" altLang="en-US" sz="3200" b="1" smtClean="0">
                <a:solidFill>
                  <a:srgbClr val="7030A0"/>
                </a:solidFill>
                <a:latin typeface="Arial" pitchFamily="34" charset="0"/>
                <a:cs typeface="Arial" pitchFamily="34" charset="0"/>
              </a:rPr>
              <a:t>STAGES OF DIABETIC NEPHROPATHY </a:t>
            </a:r>
            <a:endParaRPr lang="en-GB" altLang="en-US" sz="3200" smtClean="0">
              <a:solidFill>
                <a:srgbClr val="7030A0"/>
              </a:solidFill>
            </a:endParaRPr>
          </a:p>
        </p:txBody>
      </p:sp>
      <p:sp>
        <p:nvSpPr>
          <p:cNvPr id="139267" name="Rectangle 3"/>
          <p:cNvSpPr>
            <a:spLocks noGrp="1" noChangeArrowheads="1"/>
          </p:cNvSpPr>
          <p:nvPr>
            <p:ph type="body" idx="4294967295"/>
          </p:nvPr>
        </p:nvSpPr>
        <p:spPr>
          <a:xfrm>
            <a:off x="304800" y="1447800"/>
            <a:ext cx="8382000" cy="4678363"/>
          </a:xfrm>
          <a:solidFill>
            <a:schemeClr val="bg1"/>
          </a:solidFill>
        </p:spPr>
        <p:txBody>
          <a:bodyPr/>
          <a:lstStyle/>
          <a:p>
            <a:pPr>
              <a:buFont typeface="Wingdings" pitchFamily="2" charset="2"/>
              <a:buNone/>
            </a:pPr>
            <a:r>
              <a:rPr lang="en-US" altLang="en-US" sz="2000" b="1" smtClean="0">
                <a:latin typeface="Arial" pitchFamily="34" charset="0"/>
                <a:cs typeface="Arial" pitchFamily="34" charset="0"/>
              </a:rPr>
              <a:t>grade I </a:t>
            </a:r>
            <a:r>
              <a:rPr lang="en-US" altLang="en-US" sz="2000" b="1" smtClean="0">
                <a:latin typeface="Arial" pitchFamily="34" charset="0"/>
                <a:cs typeface="Arial" pitchFamily="34" charset="0"/>
                <a:sym typeface="Symbol" pitchFamily="18" charset="2"/>
              </a:rPr>
              <a:t> GF and kidney hypertrophy-invisibility.</a:t>
            </a:r>
          </a:p>
          <a:p>
            <a:pPr>
              <a:buFont typeface="Wingdings" pitchFamily="2" charset="2"/>
              <a:buNone/>
            </a:pPr>
            <a:endParaRPr lang="en-US" altLang="en-US" sz="2000" b="1" smtClean="0">
              <a:latin typeface="Arial" pitchFamily="34" charset="0"/>
              <a:cs typeface="Arial" pitchFamily="34" charset="0"/>
              <a:sym typeface="Symbol" pitchFamily="18" charset="2"/>
            </a:endParaRPr>
          </a:p>
          <a:p>
            <a:pPr>
              <a:buFont typeface="Wingdings" pitchFamily="2" charset="2"/>
              <a:buNone/>
            </a:pPr>
            <a:r>
              <a:rPr lang="en-US" altLang="en-US" sz="2000" b="1" smtClean="0">
                <a:latin typeface="Arial" pitchFamily="34" charset="0"/>
                <a:cs typeface="Arial" pitchFamily="34" charset="0"/>
              </a:rPr>
              <a:t>grade </a:t>
            </a:r>
            <a:r>
              <a:rPr lang="en-US" altLang="en-US" sz="2000" b="1" smtClean="0">
                <a:latin typeface="Arial" pitchFamily="34" charset="0"/>
                <a:cs typeface="Arial" pitchFamily="34" charset="0"/>
                <a:sym typeface="Symbol" pitchFamily="18" charset="2"/>
              </a:rPr>
              <a:t>II </a:t>
            </a:r>
            <a:r>
              <a:rPr lang="en-US" altLang="en-US" sz="2000" b="1" i="1" smtClean="0">
                <a:latin typeface="Arial" pitchFamily="34" charset="0"/>
                <a:cs typeface="Arial" pitchFamily="34" charset="0"/>
                <a:sym typeface="Symbol" pitchFamily="18" charset="2"/>
              </a:rPr>
              <a:t>u-albumin excretion &lt; 30mg/24h-biop.</a:t>
            </a:r>
          </a:p>
          <a:p>
            <a:pPr>
              <a:buFont typeface="Wingdings" pitchFamily="2" charset="2"/>
              <a:buNone/>
            </a:pPr>
            <a:endParaRPr lang="en-US" altLang="en-US" sz="2000" b="1" i="1" smtClean="0">
              <a:latin typeface="Arial" pitchFamily="34" charset="0"/>
              <a:cs typeface="Arial" pitchFamily="34" charset="0"/>
              <a:sym typeface="Symbol" pitchFamily="18" charset="2"/>
            </a:endParaRPr>
          </a:p>
          <a:p>
            <a:pPr>
              <a:buFont typeface="Wingdings" pitchFamily="2" charset="2"/>
              <a:buNone/>
            </a:pPr>
            <a:r>
              <a:rPr lang="en-US" altLang="en-US" sz="2000" b="1" smtClean="0">
                <a:latin typeface="Arial" pitchFamily="34" charset="0"/>
                <a:cs typeface="Arial" pitchFamily="34" charset="0"/>
              </a:rPr>
              <a:t>grade </a:t>
            </a:r>
            <a:r>
              <a:rPr lang="en-US" altLang="en-US" sz="2000" b="1" smtClean="0">
                <a:latin typeface="Arial" pitchFamily="34" charset="0"/>
                <a:cs typeface="Arial" pitchFamily="34" charset="0"/>
                <a:sym typeface="Symbol" pitchFamily="18" charset="2"/>
              </a:rPr>
              <a:t>III </a:t>
            </a:r>
            <a:r>
              <a:rPr lang="en-US" altLang="en-US" sz="2000" b="1" i="1" smtClean="0">
                <a:latin typeface="Arial" pitchFamily="34" charset="0"/>
                <a:cs typeface="Arial" pitchFamily="34" charset="0"/>
                <a:sym typeface="Symbol" pitchFamily="18" charset="2"/>
              </a:rPr>
              <a:t>Microalbuminuria (30 - 300 mg/24h)</a:t>
            </a:r>
            <a:r>
              <a:rPr lang="en-US" altLang="en-US" sz="2000" b="1" i="1" smtClean="0">
                <a:latin typeface="Arial" pitchFamily="34" charset="0"/>
                <a:cs typeface="Arial" pitchFamily="34" charset="0"/>
              </a:rPr>
              <a:t> </a:t>
            </a:r>
          </a:p>
          <a:p>
            <a:pPr>
              <a:buFont typeface="Wingdings" pitchFamily="2" charset="2"/>
              <a:buNone/>
            </a:pPr>
            <a:endParaRPr lang="sr-Cyrl-CS" altLang="en-US" sz="2000" b="1" i="1" smtClean="0">
              <a:latin typeface="Arial" pitchFamily="34" charset="0"/>
              <a:cs typeface="Arial" pitchFamily="34" charset="0"/>
            </a:endParaRPr>
          </a:p>
          <a:p>
            <a:pPr>
              <a:buFont typeface="Wingdings" pitchFamily="2" charset="2"/>
              <a:buNone/>
            </a:pPr>
            <a:r>
              <a:rPr lang="en-US" altLang="en-US" sz="2000" b="1" smtClean="0">
                <a:latin typeface="Arial" pitchFamily="34" charset="0"/>
                <a:cs typeface="Arial" pitchFamily="34" charset="0"/>
              </a:rPr>
              <a:t>Grade IV </a:t>
            </a:r>
            <a:r>
              <a:rPr lang="en-US" altLang="en-US" sz="2000" b="1" i="1" smtClean="0">
                <a:latin typeface="Arial" pitchFamily="34" charset="0"/>
                <a:cs typeface="Arial" pitchFamily="34" charset="0"/>
              </a:rPr>
              <a:t>Overt</a:t>
            </a:r>
            <a:r>
              <a:rPr lang="en-US" altLang="en-US" sz="2000" b="1" smtClean="0">
                <a:latin typeface="Arial" pitchFamily="34" charset="0"/>
                <a:cs typeface="Arial" pitchFamily="34" charset="0"/>
              </a:rPr>
              <a:t> nephropathy (&gt; 300mg/24h)</a:t>
            </a:r>
          </a:p>
          <a:p>
            <a:pPr>
              <a:buFont typeface="Wingdings" pitchFamily="2" charset="2"/>
              <a:buNone/>
            </a:pPr>
            <a:endParaRPr lang="en-US" altLang="en-US" sz="2000" b="1" smtClean="0">
              <a:latin typeface="Arial" pitchFamily="34" charset="0"/>
              <a:cs typeface="Arial" pitchFamily="34" charset="0"/>
            </a:endParaRPr>
          </a:p>
          <a:p>
            <a:pPr>
              <a:buFont typeface="Wingdings" pitchFamily="2" charset="2"/>
              <a:buNone/>
            </a:pPr>
            <a:r>
              <a:rPr lang="en-US" altLang="en-US" sz="2000" b="1" smtClean="0">
                <a:latin typeface="Arial" pitchFamily="34" charset="0"/>
                <a:cs typeface="Arial" pitchFamily="34" charset="0"/>
              </a:rPr>
              <a:t>grade V ESRD - </a:t>
            </a:r>
            <a:r>
              <a:rPr lang="en-US" altLang="en-US" sz="2000" b="1" smtClean="0">
                <a:latin typeface="Arial" pitchFamily="34" charset="0"/>
                <a:cs typeface="Arial" pitchFamily="34" charset="0"/>
                <a:sym typeface="Symbol" pitchFamily="18" charset="2"/>
              </a:rPr>
              <a:t> urea and creatinine,  K and fluid retention</a:t>
            </a:r>
            <a:endParaRPr lang="en-GB" altLang="en-US" sz="2000" b="1" smtClean="0">
              <a:latin typeface="Arial" pitchFamily="34" charset="0"/>
              <a:cs typeface="Arial" pitchFamily="34" charset="0"/>
            </a:endParaRPr>
          </a:p>
          <a:p>
            <a:pPr>
              <a:buFont typeface="Wingdings" pitchFamily="2" charset="2"/>
              <a:buNone/>
            </a:pPr>
            <a:endParaRPr lang="en-US" altLang="en-US" sz="2000" smtClean="0"/>
          </a:p>
          <a:p>
            <a:pPr>
              <a:buFont typeface="Wingdings" pitchFamily="2" charset="2"/>
              <a:buNone/>
            </a:pPr>
            <a:endParaRPr lang="en-US" altLang="en-US" sz="2000" smtClean="0"/>
          </a:p>
          <a:p>
            <a:pPr>
              <a:buFont typeface="Wingdings" pitchFamily="2" charset="2"/>
              <a:buNone/>
            </a:pPr>
            <a:r>
              <a:rPr lang="en-US" altLang="en-US" sz="2800" b="1" smtClean="0">
                <a:latin typeface="Arial" pitchFamily="34" charset="0"/>
                <a:cs typeface="Arial" pitchFamily="34" charset="0"/>
              </a:rPr>
              <a:t>I- </a:t>
            </a:r>
            <a:r>
              <a:rPr lang="en-US" altLang="en-US" sz="2800" b="1" smtClean="0">
                <a:latin typeface="Arial" pitchFamily="34" charset="0"/>
                <a:cs typeface="Arial" pitchFamily="34" charset="0"/>
                <a:sym typeface="Symbol" pitchFamily="18" charset="2"/>
              </a:rPr>
              <a:t>III reversible!!!</a:t>
            </a:r>
            <a:endParaRPr lang="en-GB" altLang="en-US" sz="2800" smtClean="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idx="4294967295"/>
          </p:nvPr>
        </p:nvSpPr>
        <p:spPr>
          <a:xfrm>
            <a:off x="381000" y="0"/>
            <a:ext cx="8229600" cy="1219200"/>
          </a:xfrm>
        </p:spPr>
        <p:txBody>
          <a:bodyPr/>
          <a:lstStyle/>
          <a:p>
            <a:r>
              <a:rPr lang="en-US" altLang="en-US" sz="3200" b="1" i="1" smtClean="0">
                <a:solidFill>
                  <a:srgbClr val="7030A0"/>
                </a:solidFill>
                <a:latin typeface="Arial" pitchFamily="34" charset="0"/>
                <a:cs typeface="Arial" pitchFamily="34" charset="0"/>
              </a:rPr>
              <a:t>Microalbuminuria</a:t>
            </a:r>
            <a:endParaRPr lang="en-GB" altLang="en-US" sz="3200" b="1" i="1" smtClean="0">
              <a:solidFill>
                <a:srgbClr val="7030A0"/>
              </a:solidFill>
              <a:latin typeface="Arial" pitchFamily="34" charset="0"/>
              <a:cs typeface="Arial" pitchFamily="34" charset="0"/>
            </a:endParaRPr>
          </a:p>
        </p:txBody>
      </p:sp>
      <p:sp>
        <p:nvSpPr>
          <p:cNvPr id="140291" name="Rectangle 3"/>
          <p:cNvSpPr>
            <a:spLocks noGrp="1" noChangeArrowheads="1"/>
          </p:cNvSpPr>
          <p:nvPr>
            <p:ph type="body" idx="4294967295"/>
          </p:nvPr>
        </p:nvSpPr>
        <p:spPr>
          <a:xfrm>
            <a:off x="533400" y="1600200"/>
            <a:ext cx="8153400" cy="4525963"/>
          </a:xfrm>
        </p:spPr>
        <p:txBody>
          <a:bodyPr/>
          <a:lstStyle/>
          <a:p>
            <a:pPr>
              <a:lnSpc>
                <a:spcPct val="90000"/>
              </a:lnSpc>
            </a:pPr>
            <a:endParaRPr lang="sr-Cyrl-CS" altLang="en-US" sz="2400" b="1" smtClean="0">
              <a:latin typeface="Arial" pitchFamily="34" charset="0"/>
              <a:cs typeface="Arial" pitchFamily="34" charset="0"/>
            </a:endParaRPr>
          </a:p>
          <a:p>
            <a:pPr>
              <a:lnSpc>
                <a:spcPct val="90000"/>
              </a:lnSpc>
              <a:buFont typeface="Wingdings" pitchFamily="2" charset="2"/>
              <a:buChar char="§"/>
            </a:pPr>
            <a:r>
              <a:rPr lang="en-US" altLang="en-US" sz="2000" b="1" smtClean="0">
                <a:latin typeface="Arial" pitchFamily="34" charset="0"/>
                <a:cs typeface="Arial" pitchFamily="34" charset="0"/>
              </a:rPr>
              <a:t>Increased risk for </a:t>
            </a:r>
            <a:r>
              <a:rPr lang="en-US" altLang="en-US" sz="2000" b="1" i="1" smtClean="0">
                <a:latin typeface="Arial" pitchFamily="34" charset="0"/>
                <a:cs typeface="Arial" pitchFamily="34" charset="0"/>
              </a:rPr>
              <a:t>overt </a:t>
            </a:r>
            <a:r>
              <a:rPr lang="en-US" altLang="en-US" sz="2000" b="1" smtClean="0">
                <a:latin typeface="Arial" pitchFamily="34" charset="0"/>
                <a:cs typeface="Arial" pitchFamily="34" charset="0"/>
              </a:rPr>
              <a:t>nephropathy</a:t>
            </a:r>
          </a:p>
          <a:p>
            <a:pPr>
              <a:lnSpc>
                <a:spcPct val="90000"/>
              </a:lnSpc>
              <a:buFont typeface="Wingdings" pitchFamily="2" charset="2"/>
              <a:buChar char="§"/>
            </a:pPr>
            <a:r>
              <a:rPr lang="en-US" altLang="en-US" sz="2000" b="1" smtClean="0">
                <a:latin typeface="Arial" pitchFamily="34" charset="0"/>
                <a:cs typeface="Arial" pitchFamily="34" charset="0"/>
              </a:rPr>
              <a:t>Increased cardiovascular mortality</a:t>
            </a:r>
          </a:p>
          <a:p>
            <a:pPr>
              <a:lnSpc>
                <a:spcPct val="90000"/>
              </a:lnSpc>
              <a:buFont typeface="Wingdings" pitchFamily="2" charset="2"/>
              <a:buChar char="§"/>
            </a:pPr>
            <a:r>
              <a:rPr lang="en-US" altLang="en-US" sz="2000" b="1" smtClean="0">
                <a:latin typeface="Arial" pitchFamily="34" charset="0"/>
                <a:cs typeface="Arial" pitchFamily="34" charset="0"/>
              </a:rPr>
              <a:t>Increased risk for retinopathy</a:t>
            </a:r>
          </a:p>
          <a:p>
            <a:pPr>
              <a:lnSpc>
                <a:spcPct val="90000"/>
              </a:lnSpc>
              <a:buFont typeface="Wingdings" pitchFamily="2" charset="2"/>
              <a:buChar char="§"/>
            </a:pPr>
            <a:r>
              <a:rPr lang="en-US" altLang="en-US" sz="2000" b="1" smtClean="0">
                <a:latin typeface="Arial" pitchFamily="34" charset="0"/>
                <a:cs typeface="Arial" pitchFamily="34" charset="0"/>
              </a:rPr>
              <a:t>Increased risk for all </a:t>
            </a:r>
            <a:r>
              <a:rPr lang="en-US" altLang="en-US" sz="2000" b="1" i="1" smtClean="0">
                <a:latin typeface="Arial" pitchFamily="34" charset="0"/>
                <a:cs typeface="Arial" pitchFamily="34" charset="0"/>
              </a:rPr>
              <a:t>-cause mortality</a:t>
            </a:r>
          </a:p>
          <a:p>
            <a:pPr>
              <a:lnSpc>
                <a:spcPct val="90000"/>
              </a:lnSpc>
              <a:buFont typeface="Wingdings" pitchFamily="2" charset="2"/>
              <a:buNone/>
            </a:pPr>
            <a:r>
              <a:rPr lang="en-US" altLang="en-US" sz="2000" b="1" smtClean="0">
                <a:latin typeface="Arial" pitchFamily="34" charset="0"/>
                <a:cs typeface="Arial" pitchFamily="34" charset="0"/>
              </a:rPr>
              <a:t>    </a:t>
            </a:r>
          </a:p>
          <a:p>
            <a:pPr>
              <a:lnSpc>
                <a:spcPct val="90000"/>
              </a:lnSpc>
              <a:buFont typeface="Wingdings" pitchFamily="2" charset="2"/>
              <a:buNone/>
            </a:pPr>
            <a:r>
              <a:rPr lang="en-US" altLang="en-US" sz="2000" b="1" smtClean="0">
                <a:latin typeface="Arial" pitchFamily="34" charset="0"/>
                <a:cs typeface="Arial" pitchFamily="34" charset="0"/>
              </a:rPr>
              <a:t>    </a:t>
            </a:r>
            <a:r>
              <a:rPr lang="en-US" altLang="en-US" sz="2000" b="1" i="1" smtClean="0">
                <a:latin typeface="Arial" pitchFamily="34" charset="0"/>
                <a:cs typeface="Arial" pitchFamily="34" charset="0"/>
              </a:rPr>
              <a:t>Microalbuminuria</a:t>
            </a:r>
            <a:r>
              <a:rPr lang="en-US" altLang="en-US" sz="2000" b="1" smtClean="0">
                <a:latin typeface="Arial" pitchFamily="34" charset="0"/>
                <a:cs typeface="Arial" pitchFamily="34" charset="0"/>
              </a:rPr>
              <a:t> is an indication for </a:t>
            </a:r>
            <a:r>
              <a:rPr lang="en-US" altLang="en-US" sz="2000" b="1" i="1" smtClean="0">
                <a:latin typeface="Arial" pitchFamily="34" charset="0"/>
                <a:cs typeface="Arial" pitchFamily="34" charset="0"/>
              </a:rPr>
              <a:t>screening</a:t>
            </a:r>
            <a:r>
              <a:rPr lang="en-US" altLang="en-US" sz="2000" b="1" smtClean="0">
                <a:latin typeface="Arial" pitchFamily="34" charset="0"/>
                <a:cs typeface="Arial" pitchFamily="34" charset="0"/>
              </a:rPr>
              <a:t> for the existence of possible PVB and aggressive intervention to reduce all cardiovascular risk factors</a:t>
            </a:r>
            <a:endParaRPr lang="en-GB" altLang="en-US" sz="2000" b="1" smtClean="0">
              <a:latin typeface="Arial" pitchFamily="34" charset="0"/>
              <a:cs typeface="Arial" pitchFamily="34" charset="0"/>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idx="4294967295"/>
          </p:nvPr>
        </p:nvSpPr>
        <p:spPr>
          <a:xfrm>
            <a:off x="0" y="0"/>
            <a:ext cx="9144000" cy="1219200"/>
          </a:xfrm>
        </p:spPr>
        <p:txBody>
          <a:bodyPr/>
          <a:lstStyle/>
          <a:p>
            <a:r>
              <a:rPr lang="en-US" altLang="en-US" sz="3200" b="1" smtClean="0">
                <a:solidFill>
                  <a:srgbClr val="7030A0"/>
                </a:solidFill>
                <a:latin typeface="Arial" pitchFamily="34" charset="0"/>
                <a:cs typeface="Arial" pitchFamily="34" charset="0"/>
              </a:rPr>
              <a:t>At whom </a:t>
            </a:r>
            <a:r>
              <a:rPr lang="en-US" altLang="en-US" sz="3200" b="1" i="1" smtClean="0">
                <a:solidFill>
                  <a:srgbClr val="7030A0"/>
                </a:solidFill>
                <a:latin typeface="Arial" pitchFamily="34" charset="0"/>
                <a:cs typeface="Arial" pitchFamily="34" charset="0"/>
              </a:rPr>
              <a:t>Screening</a:t>
            </a:r>
            <a:r>
              <a:rPr lang="en-US" altLang="en-US" sz="3200" b="1" smtClean="0">
                <a:solidFill>
                  <a:srgbClr val="7030A0"/>
                </a:solidFill>
                <a:latin typeface="Arial" pitchFamily="34" charset="0"/>
                <a:cs typeface="Arial" pitchFamily="34" charset="0"/>
              </a:rPr>
              <a:t> test - </a:t>
            </a:r>
            <a:r>
              <a:rPr lang="en-US" altLang="en-US" sz="3200" b="1" i="1" smtClean="0">
                <a:solidFill>
                  <a:srgbClr val="7030A0"/>
                </a:solidFill>
                <a:latin typeface="Arial" pitchFamily="34" charset="0"/>
                <a:cs typeface="Arial" pitchFamily="34" charset="0"/>
              </a:rPr>
              <a:t>Microalbuminuria</a:t>
            </a:r>
            <a:endParaRPr lang="en-GB" altLang="en-US" sz="3200" b="1" smtClean="0">
              <a:solidFill>
                <a:srgbClr val="7030A0"/>
              </a:solidFill>
              <a:latin typeface="Arial" pitchFamily="34" charset="0"/>
              <a:cs typeface="Arial" pitchFamily="34" charset="0"/>
            </a:endParaRPr>
          </a:p>
        </p:txBody>
      </p:sp>
      <p:sp>
        <p:nvSpPr>
          <p:cNvPr id="138243" name="Rectangle 3"/>
          <p:cNvSpPr>
            <a:spLocks noGrp="1" noChangeArrowheads="1"/>
          </p:cNvSpPr>
          <p:nvPr>
            <p:ph type="body" sz="half" idx="4294967295"/>
          </p:nvPr>
        </p:nvSpPr>
        <p:spPr>
          <a:xfrm>
            <a:off x="328613" y="1524000"/>
            <a:ext cx="4024312" cy="4532313"/>
          </a:xfrm>
          <a:solidFill>
            <a:schemeClr val="accent4">
              <a:lumMod val="20000"/>
              <a:lumOff val="80000"/>
            </a:schemeClr>
          </a:solidFill>
        </p:spPr>
        <p:txBody>
          <a:bodyPr/>
          <a:lstStyle/>
          <a:p>
            <a:pPr algn="ctr">
              <a:buFont typeface="Wingdings" pitchFamily="2" charset="2"/>
              <a:buNone/>
              <a:defRPr/>
            </a:pPr>
            <a:endParaRPr lang="sr-Latn-RS" altLang="en-US" sz="2400" b="1" u="sng" dirty="0" smtClean="0">
              <a:latin typeface="Arial" pitchFamily="34" charset="0"/>
              <a:cs typeface="Arial" pitchFamily="34" charset="0"/>
            </a:endParaRPr>
          </a:p>
          <a:p>
            <a:pPr algn="ctr">
              <a:buFont typeface="Wingdings" pitchFamily="2" charset="2"/>
              <a:buNone/>
              <a:defRPr/>
            </a:pPr>
            <a:r>
              <a:rPr lang="en" altLang="en-US" sz="2400" b="1" u="sng" dirty="0" smtClean="0">
                <a:latin typeface="Arial" pitchFamily="34" charset="0"/>
                <a:cs typeface="Arial" pitchFamily="34" charset="0"/>
              </a:rPr>
              <a:t>DM1</a:t>
            </a:r>
          </a:p>
          <a:p>
            <a:pPr algn="ctr">
              <a:buFont typeface="Wingdings" pitchFamily="2" charset="2"/>
              <a:buNone/>
              <a:defRPr/>
            </a:pPr>
            <a:endParaRPr lang="en-US" altLang="en-US" sz="2400" b="1" u="sng" dirty="0" smtClean="0">
              <a:latin typeface="Arial" pitchFamily="34" charset="0"/>
              <a:cs typeface="Arial" pitchFamily="34" charset="0"/>
            </a:endParaRPr>
          </a:p>
          <a:p>
            <a:pPr algn="ctr">
              <a:buFont typeface="Wingdings" pitchFamily="2" charset="2"/>
              <a:buNone/>
              <a:defRPr/>
            </a:pPr>
            <a:r>
              <a:rPr lang="en" altLang="en-US" sz="2000" b="1" dirty="0" smtClean="0">
                <a:latin typeface="Arial" pitchFamily="34" charset="0"/>
                <a:cs typeface="Arial" pitchFamily="34" charset="0"/>
              </a:rPr>
              <a:t>Start with puberty</a:t>
            </a:r>
            <a:endParaRPr lang="en-US" altLang="en-US" sz="2000" b="1" dirty="0" smtClean="0">
              <a:latin typeface="Arial" pitchFamily="34" charset="0"/>
              <a:cs typeface="Arial" pitchFamily="34" charset="0"/>
            </a:endParaRPr>
          </a:p>
          <a:p>
            <a:pPr algn="ctr">
              <a:buFont typeface="Wingdings" pitchFamily="2" charset="2"/>
              <a:buNone/>
              <a:defRPr/>
            </a:pPr>
            <a:endParaRPr lang="sr-Cyrl-CS" altLang="en-US" sz="2000" b="1" dirty="0" smtClean="0">
              <a:latin typeface="Arial" pitchFamily="34" charset="0"/>
              <a:cs typeface="Arial" pitchFamily="34" charset="0"/>
            </a:endParaRPr>
          </a:p>
          <a:p>
            <a:pPr algn="ctr">
              <a:buFont typeface="Wingdings" pitchFamily="2" charset="2"/>
              <a:buNone/>
              <a:defRPr/>
            </a:pPr>
            <a:r>
              <a:rPr lang="en" altLang="en-US" sz="2000" b="1" dirty="0" smtClean="0">
                <a:latin typeface="Arial" pitchFamily="34" charset="0"/>
                <a:cs typeface="Arial" pitchFamily="34" charset="0"/>
              </a:rPr>
              <a:t>After 5 years of illness</a:t>
            </a:r>
          </a:p>
          <a:p>
            <a:pPr algn="ctr">
              <a:buFont typeface="Wingdings" pitchFamily="2" charset="2"/>
              <a:buNone/>
              <a:defRPr/>
            </a:pPr>
            <a:r>
              <a:rPr lang="en" altLang="en-US" sz="2000" b="1" dirty="0" smtClean="0">
                <a:latin typeface="Arial" pitchFamily="34" charset="0"/>
                <a:cs typeface="Arial" pitchFamily="34" charset="0"/>
              </a:rPr>
              <a:t>Once a year</a:t>
            </a:r>
            <a:endParaRPr lang="en-GB" altLang="en-US" sz="2000" b="1" dirty="0" smtClean="0">
              <a:latin typeface="Arial" pitchFamily="34" charset="0"/>
              <a:cs typeface="Arial" pitchFamily="34" charset="0"/>
            </a:endParaRPr>
          </a:p>
        </p:txBody>
      </p:sp>
      <p:sp>
        <p:nvSpPr>
          <p:cNvPr id="138244" name="Rectangle 4"/>
          <p:cNvSpPr>
            <a:spLocks noGrp="1" noChangeArrowheads="1"/>
          </p:cNvSpPr>
          <p:nvPr>
            <p:ph type="body" sz="half" idx="4294967295"/>
          </p:nvPr>
        </p:nvSpPr>
        <p:spPr>
          <a:xfrm>
            <a:off x="4572000" y="1524000"/>
            <a:ext cx="4024313" cy="4495800"/>
          </a:xfrm>
          <a:solidFill>
            <a:schemeClr val="tx2">
              <a:lumMod val="20000"/>
              <a:lumOff val="80000"/>
            </a:schemeClr>
          </a:solidFill>
        </p:spPr>
        <p:txBody>
          <a:bodyPr/>
          <a:lstStyle/>
          <a:p>
            <a:pPr algn="ctr">
              <a:buFont typeface="Wingdings" pitchFamily="2" charset="2"/>
              <a:buNone/>
              <a:defRPr/>
            </a:pPr>
            <a:endParaRPr lang="sr-Latn-RS" altLang="en-US" sz="2400" b="1" u="sng" dirty="0" smtClean="0">
              <a:latin typeface="Arial" pitchFamily="34" charset="0"/>
              <a:cs typeface="Arial" pitchFamily="34" charset="0"/>
            </a:endParaRPr>
          </a:p>
          <a:p>
            <a:pPr algn="ctr">
              <a:buFont typeface="Wingdings" pitchFamily="2" charset="2"/>
              <a:buNone/>
              <a:defRPr/>
            </a:pPr>
            <a:r>
              <a:rPr lang="en" altLang="en-US" sz="2400" b="1" u="sng" dirty="0" smtClean="0">
                <a:latin typeface="Arial" pitchFamily="34" charset="0"/>
                <a:cs typeface="Arial" pitchFamily="34" charset="0"/>
              </a:rPr>
              <a:t>DM2</a:t>
            </a:r>
            <a:endParaRPr lang="en-US" altLang="en-US" sz="2400" b="1" u="sng" dirty="0" smtClean="0">
              <a:latin typeface="Arial" pitchFamily="34" charset="0"/>
              <a:cs typeface="Arial" pitchFamily="34" charset="0"/>
            </a:endParaRPr>
          </a:p>
          <a:p>
            <a:pPr>
              <a:buFont typeface="Wingdings" pitchFamily="2" charset="2"/>
              <a:buNone/>
              <a:defRPr/>
            </a:pPr>
            <a:r>
              <a:rPr lang="en" altLang="en-US" sz="2400" dirty="0" smtClean="0">
                <a:latin typeface="Arial" pitchFamily="34" charset="0"/>
                <a:cs typeface="Arial" pitchFamily="34" charset="0"/>
              </a:rPr>
              <a:t> </a:t>
            </a:r>
          </a:p>
          <a:p>
            <a:pPr lvl="1">
              <a:buFont typeface="Wingdings" pitchFamily="2" charset="2"/>
              <a:buNone/>
              <a:defRPr/>
            </a:pPr>
            <a:r>
              <a:rPr lang="en" altLang="en-US" sz="2000" b="1" dirty="0" smtClean="0">
                <a:latin typeface="Arial" pitchFamily="34" charset="0"/>
                <a:cs typeface="Arial" pitchFamily="34" charset="0"/>
              </a:rPr>
              <a:t>Start </a:t>
            </a:r>
            <a:r>
              <a:rPr lang="en" altLang="en-US" sz="2000" b="1" i="1" dirty="0" smtClean="0">
                <a:latin typeface="Arial" pitchFamily="34" charset="0"/>
                <a:cs typeface="Arial" pitchFamily="34" charset="0"/>
              </a:rPr>
              <a:t>screening </a:t>
            </a:r>
            <a:r>
              <a:rPr lang="en" altLang="en-US" sz="2000" b="1" dirty="0" smtClean="0">
                <a:latin typeface="Arial" pitchFamily="34" charset="0"/>
                <a:cs typeface="Arial" pitchFamily="34" charset="0"/>
              </a:rPr>
              <a:t>when diagnosed with DM</a:t>
            </a:r>
          </a:p>
          <a:p>
            <a:pPr lvl="1">
              <a:buFont typeface="Wingdings" pitchFamily="2" charset="2"/>
              <a:buNone/>
              <a:defRPr/>
            </a:pPr>
            <a:r>
              <a:rPr lang="en" altLang="en-US" sz="2000" b="1" dirty="0" smtClean="0">
                <a:latin typeface="Arial" pitchFamily="34" charset="0"/>
                <a:cs typeface="Arial" pitchFamily="34" charset="0"/>
              </a:rPr>
              <a:t> </a:t>
            </a:r>
          </a:p>
          <a:p>
            <a:pPr lvl="1">
              <a:buFont typeface="Wingdings" pitchFamily="2" charset="2"/>
              <a:buNone/>
              <a:defRPr/>
            </a:pPr>
            <a:r>
              <a:rPr lang="en" altLang="en-US" sz="2000" b="1" dirty="0" smtClean="0">
                <a:latin typeface="Arial" pitchFamily="34" charset="0"/>
                <a:cs typeface="Arial" pitchFamily="34" charset="0"/>
              </a:rPr>
              <a:t>After that once a year</a:t>
            </a:r>
            <a:endParaRPr lang="en-US" altLang="en-US" sz="2000" b="1" dirty="0" smtClean="0">
              <a:latin typeface="Arial" pitchFamily="34" charset="0"/>
              <a:cs typeface="Arial" pitchFamily="34" charset="0"/>
            </a:endParaRPr>
          </a:p>
          <a:p>
            <a:pPr>
              <a:buFont typeface="Wingdings" pitchFamily="2" charset="2"/>
              <a:buNone/>
              <a:defRPr/>
            </a:pPr>
            <a:endParaRPr lang="en-GB" altLang="en-US"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1"/>
          <p:cNvSpPr txBox="1">
            <a:spLocks noChangeArrowheads="1"/>
          </p:cNvSpPr>
          <p:nvPr/>
        </p:nvSpPr>
        <p:spPr bwMode="auto">
          <a:xfrm>
            <a:off x="0" y="630238"/>
            <a:ext cx="9144000" cy="706437"/>
          </a:xfrm>
          <a:prstGeom prst="rect">
            <a:avLst/>
          </a:prstGeom>
          <a:noFill/>
          <a:ln w="9525">
            <a:noFill/>
            <a:miter lim="800000"/>
            <a:headEnd/>
            <a:tailEnd/>
          </a:ln>
        </p:spPr>
        <p:txBody>
          <a:bodyPr>
            <a:spAutoFit/>
          </a:bodyPr>
          <a:lstStyle/>
          <a:p>
            <a:pPr algn="ctr"/>
            <a:r>
              <a:rPr lang="en-US" sz="4000" b="1">
                <a:solidFill>
                  <a:schemeClr val="accent2"/>
                </a:solidFill>
                <a:latin typeface="Lora"/>
              </a:rPr>
              <a:t>Obesity Risk Of Heart Disease</a:t>
            </a:r>
          </a:p>
        </p:txBody>
      </p:sp>
      <p:grpSp>
        <p:nvGrpSpPr>
          <p:cNvPr id="25603" name="Group 26"/>
          <p:cNvGrpSpPr>
            <a:grpSpLocks/>
          </p:cNvGrpSpPr>
          <p:nvPr/>
        </p:nvGrpSpPr>
        <p:grpSpPr bwMode="auto">
          <a:xfrm>
            <a:off x="0" y="2430463"/>
            <a:ext cx="9144000" cy="4416425"/>
            <a:chOff x="1053027" y="2430546"/>
            <a:chExt cx="10085945" cy="4415836"/>
          </a:xfrm>
        </p:grpSpPr>
        <p:sp>
          <p:nvSpPr>
            <p:cNvPr id="25610" name="TextBox 22"/>
            <p:cNvSpPr txBox="1">
              <a:spLocks noChangeArrowheads="1"/>
            </p:cNvSpPr>
            <p:nvPr/>
          </p:nvSpPr>
          <p:spPr bwMode="auto">
            <a:xfrm>
              <a:off x="3365618" y="5276941"/>
              <a:ext cx="3047999" cy="1569441"/>
            </a:xfrm>
            <a:prstGeom prst="rect">
              <a:avLst/>
            </a:prstGeom>
            <a:noFill/>
            <a:ln w="9525">
              <a:noFill/>
              <a:miter lim="800000"/>
              <a:headEnd/>
              <a:tailEnd/>
            </a:ln>
          </p:spPr>
          <p:txBody>
            <a:bodyPr>
              <a:spAutoFit/>
            </a:bodyPr>
            <a:lstStyle/>
            <a:p>
              <a:pPr algn="ctr"/>
              <a:r>
                <a:rPr lang="en-US" sz="2400" b="1">
                  <a:latin typeface="Lora"/>
                </a:rPr>
                <a:t>For every 10 years that a person spent obese</a:t>
              </a:r>
            </a:p>
          </p:txBody>
        </p:sp>
        <p:grpSp>
          <p:nvGrpSpPr>
            <p:cNvPr id="25611" name="Group 25"/>
            <p:cNvGrpSpPr>
              <a:grpSpLocks/>
            </p:cNvGrpSpPr>
            <p:nvPr/>
          </p:nvGrpSpPr>
          <p:grpSpPr bwMode="auto">
            <a:xfrm>
              <a:off x="1053027" y="2430546"/>
              <a:ext cx="10085945" cy="4046556"/>
              <a:chOff x="1261303" y="2328948"/>
              <a:chExt cx="10085945" cy="4046556"/>
            </a:xfrm>
          </p:grpSpPr>
          <p:grpSp>
            <p:nvGrpSpPr>
              <p:cNvPr id="25612" name="Group 17"/>
              <p:cNvGrpSpPr>
                <a:grpSpLocks/>
              </p:cNvGrpSpPr>
              <p:nvPr/>
            </p:nvGrpSpPr>
            <p:grpSpPr bwMode="auto">
              <a:xfrm>
                <a:off x="1261303" y="2328948"/>
                <a:ext cx="5796019" cy="2983874"/>
                <a:chOff x="1190852" y="2619234"/>
                <a:chExt cx="5796019" cy="2983874"/>
              </a:xfrm>
            </p:grpSpPr>
            <p:pic>
              <p:nvPicPr>
                <p:cNvPr id="25619" name="Picture 4"/>
                <p:cNvPicPr>
                  <a:picLocks noChangeAspect="1" noChangeArrowheads="1"/>
                </p:cNvPicPr>
                <p:nvPr/>
              </p:nvPicPr>
              <p:blipFill>
                <a:blip r:embed="rId2"/>
                <a:srcRect/>
                <a:stretch>
                  <a:fillRect/>
                </a:stretch>
              </p:blipFill>
              <p:spPr bwMode="auto">
                <a:xfrm>
                  <a:off x="1190852" y="2619234"/>
                  <a:ext cx="2148114" cy="2983874"/>
                </a:xfrm>
                <a:prstGeom prst="rect">
                  <a:avLst/>
                </a:prstGeom>
                <a:noFill/>
                <a:ln w="9525">
                  <a:noFill/>
                  <a:miter lim="800000"/>
                  <a:headEnd/>
                  <a:tailEnd/>
                </a:ln>
              </p:spPr>
            </p:pic>
            <p:grpSp>
              <p:nvGrpSpPr>
                <p:cNvPr id="25620" name="Group 16"/>
                <p:cNvGrpSpPr>
                  <a:grpSpLocks/>
                </p:cNvGrpSpPr>
                <p:nvPr/>
              </p:nvGrpSpPr>
              <p:grpSpPr bwMode="auto">
                <a:xfrm>
                  <a:off x="3386648" y="3069660"/>
                  <a:ext cx="3600223" cy="2083023"/>
                  <a:chOff x="3386648" y="3069660"/>
                  <a:chExt cx="3600223" cy="2083023"/>
                </a:xfrm>
              </p:grpSpPr>
              <p:pic>
                <p:nvPicPr>
                  <p:cNvPr id="9222" name="Picture 6" descr="Obesity Icon - Free PNG &amp; SVG 5364 - Noun Project">
                    <a:extLst>
                      <a:ext uri="{FF2B5EF4-FFF2-40B4-BE49-F238E27FC236}"/>
                    </a:extLst>
                  </p:cNvPr>
                  <p:cNvPicPr>
                    <a:picLocks noChangeAspect="1" noChangeArrowheads="1"/>
                  </p:cNvPicPr>
                  <p:nvPr/>
                </p:nvPicPr>
                <p:blipFill>
                  <a:blip r:embed="rId3">
                    <a:duotone>
                      <a:schemeClr val="accent2">
                        <a:shade val="45000"/>
                        <a:satMod val="135000"/>
                      </a:schemeClr>
                      <a:prstClr val="white"/>
                    </a:duotone>
                    <a:extLst>
                      <a:ext uri="{28A0092B-C50C-407E-A947-70E740481C1C}"/>
                    </a:extLst>
                  </a:blip>
                  <a:srcRect/>
                  <a:stretch>
                    <a:fillRect/>
                  </a:stretch>
                </p:blipFill>
                <p:spPr bwMode="auto">
                  <a:xfrm>
                    <a:off x="3386648" y="3069660"/>
                    <a:ext cx="870858" cy="870858"/>
                  </a:xfrm>
                  <a:prstGeom prst="rect">
                    <a:avLst/>
                  </a:prstGeom>
                  <a:noFill/>
                  <a:extLst>
                    <a:ext uri="{909E8E84-426E-40DD-AFC4-6F175D3DCCD1}"/>
                  </a:extLst>
                </p:spPr>
              </p:pic>
              <p:pic>
                <p:nvPicPr>
                  <p:cNvPr id="3" name="Picture 6" descr="Obesity Icon - Free PNG &amp; SVG 5364 - Noun Project">
                    <a:extLst>
                      <a:ext uri="{FF2B5EF4-FFF2-40B4-BE49-F238E27FC236}"/>
                    </a:extLst>
                  </p:cNvPr>
                  <p:cNvPicPr>
                    <a:picLocks noChangeAspect="1" noChangeArrowheads="1"/>
                  </p:cNvPicPr>
                  <p:nvPr/>
                </p:nvPicPr>
                <p:blipFill>
                  <a:blip r:embed="rId3">
                    <a:duotone>
                      <a:schemeClr val="accent2">
                        <a:shade val="45000"/>
                        <a:satMod val="135000"/>
                      </a:schemeClr>
                      <a:prstClr val="white"/>
                    </a:duotone>
                    <a:extLst>
                      <a:ext uri="{28A0092B-C50C-407E-A947-70E740481C1C}"/>
                    </a:extLst>
                  </a:blip>
                  <a:srcRect/>
                  <a:stretch>
                    <a:fillRect/>
                  </a:stretch>
                </p:blipFill>
                <p:spPr bwMode="auto">
                  <a:xfrm>
                    <a:off x="4068989" y="3069660"/>
                    <a:ext cx="870858" cy="870858"/>
                  </a:xfrm>
                  <a:prstGeom prst="rect">
                    <a:avLst/>
                  </a:prstGeom>
                  <a:noFill/>
                  <a:extLst>
                    <a:ext uri="{909E8E84-426E-40DD-AFC4-6F175D3DCCD1}"/>
                  </a:extLst>
                </p:spPr>
              </p:pic>
              <p:pic>
                <p:nvPicPr>
                  <p:cNvPr id="4" name="Picture 6" descr="Obesity Icon - Free PNG &amp; SVG 5364 - Noun Project">
                    <a:extLst>
                      <a:ext uri="{FF2B5EF4-FFF2-40B4-BE49-F238E27FC236}"/>
                    </a:extLst>
                  </p:cNvPr>
                  <p:cNvPicPr>
                    <a:picLocks noChangeAspect="1" noChangeArrowheads="1"/>
                  </p:cNvPicPr>
                  <p:nvPr/>
                </p:nvPicPr>
                <p:blipFill>
                  <a:blip r:embed="rId3">
                    <a:duotone>
                      <a:schemeClr val="accent2">
                        <a:shade val="45000"/>
                        <a:satMod val="135000"/>
                      </a:schemeClr>
                      <a:prstClr val="white"/>
                    </a:duotone>
                    <a:extLst>
                      <a:ext uri="{28A0092B-C50C-407E-A947-70E740481C1C}"/>
                    </a:extLst>
                  </a:blip>
                  <a:srcRect/>
                  <a:stretch>
                    <a:fillRect/>
                  </a:stretch>
                </p:blipFill>
                <p:spPr bwMode="auto">
                  <a:xfrm>
                    <a:off x="4751330" y="3069660"/>
                    <a:ext cx="870858" cy="870858"/>
                  </a:xfrm>
                  <a:prstGeom prst="rect">
                    <a:avLst/>
                  </a:prstGeom>
                  <a:noFill/>
                  <a:extLst>
                    <a:ext uri="{909E8E84-426E-40DD-AFC4-6F175D3DCCD1}"/>
                  </a:extLst>
                </p:spPr>
              </p:pic>
              <p:pic>
                <p:nvPicPr>
                  <p:cNvPr id="5" name="Picture 6" descr="Obesity Icon - Free PNG &amp; SVG 5364 - Noun Project">
                    <a:extLst>
                      <a:ext uri="{FF2B5EF4-FFF2-40B4-BE49-F238E27FC236}"/>
                    </a:extLst>
                  </p:cNvPr>
                  <p:cNvPicPr>
                    <a:picLocks noChangeAspect="1" noChangeArrowheads="1"/>
                  </p:cNvPicPr>
                  <p:nvPr/>
                </p:nvPicPr>
                <p:blipFill>
                  <a:blip r:embed="rId3">
                    <a:duotone>
                      <a:schemeClr val="accent2">
                        <a:shade val="45000"/>
                        <a:satMod val="135000"/>
                      </a:schemeClr>
                      <a:prstClr val="white"/>
                    </a:duotone>
                    <a:extLst>
                      <a:ext uri="{28A0092B-C50C-407E-A947-70E740481C1C}"/>
                    </a:extLst>
                  </a:blip>
                  <a:srcRect/>
                  <a:stretch>
                    <a:fillRect/>
                  </a:stretch>
                </p:blipFill>
                <p:spPr bwMode="auto">
                  <a:xfrm>
                    <a:off x="5433671" y="3069660"/>
                    <a:ext cx="870858" cy="870858"/>
                  </a:xfrm>
                  <a:prstGeom prst="rect">
                    <a:avLst/>
                  </a:prstGeom>
                  <a:noFill/>
                  <a:extLst>
                    <a:ext uri="{909E8E84-426E-40DD-AFC4-6F175D3DCCD1}"/>
                  </a:extLst>
                </p:spPr>
              </p:pic>
              <p:pic>
                <p:nvPicPr>
                  <p:cNvPr id="6" name="Picture 6" descr="Obesity Icon - Free PNG &amp; SVG 5364 - Noun Project">
                    <a:extLst>
                      <a:ext uri="{FF2B5EF4-FFF2-40B4-BE49-F238E27FC236}"/>
                    </a:extLst>
                  </p:cNvPr>
                  <p:cNvPicPr>
                    <a:picLocks noChangeAspect="1" noChangeArrowheads="1"/>
                  </p:cNvPicPr>
                  <p:nvPr/>
                </p:nvPicPr>
                <p:blipFill>
                  <a:blip r:embed="rId3">
                    <a:duotone>
                      <a:schemeClr val="accent2">
                        <a:shade val="45000"/>
                        <a:satMod val="135000"/>
                      </a:schemeClr>
                      <a:prstClr val="white"/>
                    </a:duotone>
                    <a:extLst>
                      <a:ext uri="{28A0092B-C50C-407E-A947-70E740481C1C}"/>
                    </a:extLst>
                  </a:blip>
                  <a:srcRect/>
                  <a:stretch>
                    <a:fillRect/>
                  </a:stretch>
                </p:blipFill>
                <p:spPr bwMode="auto">
                  <a:xfrm>
                    <a:off x="6116013" y="3069660"/>
                    <a:ext cx="870858" cy="870858"/>
                  </a:xfrm>
                  <a:prstGeom prst="rect">
                    <a:avLst/>
                  </a:prstGeom>
                  <a:noFill/>
                  <a:extLst>
                    <a:ext uri="{909E8E84-426E-40DD-AFC4-6F175D3DCCD1}"/>
                  </a:extLst>
                </p:spPr>
              </p:pic>
              <p:pic>
                <p:nvPicPr>
                  <p:cNvPr id="9" name="Picture 6" descr="Obesity Icon - Free PNG &amp; SVG 5364 - Noun Project">
                    <a:extLst>
                      <a:ext uri="{FF2B5EF4-FFF2-40B4-BE49-F238E27FC236}"/>
                    </a:extLst>
                  </p:cNvPr>
                  <p:cNvPicPr>
                    <a:picLocks noChangeAspect="1" noChangeArrowheads="1"/>
                  </p:cNvPicPr>
                  <p:nvPr/>
                </p:nvPicPr>
                <p:blipFill>
                  <a:blip r:embed="rId3">
                    <a:duotone>
                      <a:schemeClr val="accent2">
                        <a:shade val="45000"/>
                        <a:satMod val="135000"/>
                      </a:schemeClr>
                      <a:prstClr val="white"/>
                    </a:duotone>
                    <a:extLst>
                      <a:ext uri="{28A0092B-C50C-407E-A947-70E740481C1C}"/>
                    </a:extLst>
                  </a:blip>
                  <a:srcRect/>
                  <a:stretch>
                    <a:fillRect/>
                  </a:stretch>
                </p:blipFill>
                <p:spPr bwMode="auto">
                  <a:xfrm>
                    <a:off x="3386648" y="4281825"/>
                    <a:ext cx="870858" cy="870858"/>
                  </a:xfrm>
                  <a:prstGeom prst="rect">
                    <a:avLst/>
                  </a:prstGeom>
                  <a:noFill/>
                  <a:extLst>
                    <a:ext uri="{909E8E84-426E-40DD-AFC4-6F175D3DCCD1}"/>
                  </a:extLst>
                </p:spPr>
              </p:pic>
              <p:pic>
                <p:nvPicPr>
                  <p:cNvPr id="10" name="Picture 6" descr="Obesity Icon - Free PNG &amp; SVG 5364 - Noun Project">
                    <a:extLst>
                      <a:ext uri="{FF2B5EF4-FFF2-40B4-BE49-F238E27FC236}"/>
                    </a:extLst>
                  </p:cNvPr>
                  <p:cNvPicPr>
                    <a:picLocks noChangeAspect="1" noChangeArrowheads="1"/>
                  </p:cNvPicPr>
                  <p:nvPr/>
                </p:nvPicPr>
                <p:blipFill>
                  <a:blip r:embed="rId3">
                    <a:duotone>
                      <a:schemeClr val="accent2">
                        <a:shade val="45000"/>
                        <a:satMod val="135000"/>
                      </a:schemeClr>
                      <a:prstClr val="white"/>
                    </a:duotone>
                    <a:extLst>
                      <a:ext uri="{28A0092B-C50C-407E-A947-70E740481C1C}"/>
                    </a:extLst>
                  </a:blip>
                  <a:srcRect/>
                  <a:stretch>
                    <a:fillRect/>
                  </a:stretch>
                </p:blipFill>
                <p:spPr bwMode="auto">
                  <a:xfrm>
                    <a:off x="4068989" y="4281825"/>
                    <a:ext cx="870858" cy="870858"/>
                  </a:xfrm>
                  <a:prstGeom prst="rect">
                    <a:avLst/>
                  </a:prstGeom>
                  <a:noFill/>
                  <a:extLst>
                    <a:ext uri="{909E8E84-426E-40DD-AFC4-6F175D3DCCD1}"/>
                  </a:extLst>
                </p:spPr>
              </p:pic>
              <p:pic>
                <p:nvPicPr>
                  <p:cNvPr id="11" name="Picture 6" descr="Obesity Icon - Free PNG &amp; SVG 5364 - Noun Project">
                    <a:extLst>
                      <a:ext uri="{FF2B5EF4-FFF2-40B4-BE49-F238E27FC236}"/>
                    </a:extLst>
                  </p:cNvPr>
                  <p:cNvPicPr>
                    <a:picLocks noChangeAspect="1" noChangeArrowheads="1"/>
                  </p:cNvPicPr>
                  <p:nvPr/>
                </p:nvPicPr>
                <p:blipFill>
                  <a:blip r:embed="rId3">
                    <a:duotone>
                      <a:schemeClr val="accent2">
                        <a:shade val="45000"/>
                        <a:satMod val="135000"/>
                      </a:schemeClr>
                      <a:prstClr val="white"/>
                    </a:duotone>
                    <a:extLst>
                      <a:ext uri="{28A0092B-C50C-407E-A947-70E740481C1C}"/>
                    </a:extLst>
                  </a:blip>
                  <a:srcRect/>
                  <a:stretch>
                    <a:fillRect/>
                  </a:stretch>
                </p:blipFill>
                <p:spPr bwMode="auto">
                  <a:xfrm>
                    <a:off x="4751330" y="4281825"/>
                    <a:ext cx="870858" cy="870858"/>
                  </a:xfrm>
                  <a:prstGeom prst="rect">
                    <a:avLst/>
                  </a:prstGeom>
                  <a:noFill/>
                  <a:extLst>
                    <a:ext uri="{909E8E84-426E-40DD-AFC4-6F175D3DCCD1}"/>
                  </a:extLst>
                </p:spPr>
              </p:pic>
              <p:pic>
                <p:nvPicPr>
                  <p:cNvPr id="12" name="Picture 6" descr="Obesity Icon - Free PNG &amp; SVG 5364 - Noun Project">
                    <a:extLst>
                      <a:ext uri="{FF2B5EF4-FFF2-40B4-BE49-F238E27FC236}"/>
                    </a:extLst>
                  </p:cNvPr>
                  <p:cNvPicPr>
                    <a:picLocks noChangeAspect="1" noChangeArrowheads="1"/>
                  </p:cNvPicPr>
                  <p:nvPr/>
                </p:nvPicPr>
                <p:blipFill>
                  <a:blip r:embed="rId3">
                    <a:duotone>
                      <a:schemeClr val="accent2">
                        <a:shade val="45000"/>
                        <a:satMod val="135000"/>
                      </a:schemeClr>
                      <a:prstClr val="white"/>
                    </a:duotone>
                    <a:extLst>
                      <a:ext uri="{28A0092B-C50C-407E-A947-70E740481C1C}"/>
                    </a:extLst>
                  </a:blip>
                  <a:srcRect/>
                  <a:stretch>
                    <a:fillRect/>
                  </a:stretch>
                </p:blipFill>
                <p:spPr bwMode="auto">
                  <a:xfrm>
                    <a:off x="5433671" y="4281825"/>
                    <a:ext cx="870858" cy="870858"/>
                  </a:xfrm>
                  <a:prstGeom prst="rect">
                    <a:avLst/>
                  </a:prstGeom>
                  <a:noFill/>
                  <a:extLst>
                    <a:ext uri="{909E8E84-426E-40DD-AFC4-6F175D3DCCD1}"/>
                  </a:extLst>
                </p:spPr>
              </p:pic>
              <p:pic>
                <p:nvPicPr>
                  <p:cNvPr id="13" name="Picture 6" descr="Obesity Icon - Free PNG &amp; SVG 5364 - Noun Project">
                    <a:extLst>
                      <a:ext uri="{FF2B5EF4-FFF2-40B4-BE49-F238E27FC236}"/>
                    </a:extLst>
                  </p:cNvPr>
                  <p:cNvPicPr>
                    <a:picLocks noChangeAspect="1" noChangeArrowheads="1"/>
                  </p:cNvPicPr>
                  <p:nvPr/>
                </p:nvPicPr>
                <p:blipFill>
                  <a:blip r:embed="rId3">
                    <a:duotone>
                      <a:schemeClr val="accent2">
                        <a:shade val="45000"/>
                        <a:satMod val="135000"/>
                      </a:schemeClr>
                      <a:prstClr val="white"/>
                    </a:duotone>
                    <a:extLst>
                      <a:ext uri="{28A0092B-C50C-407E-A947-70E740481C1C}"/>
                    </a:extLst>
                  </a:blip>
                  <a:srcRect/>
                  <a:stretch>
                    <a:fillRect/>
                  </a:stretch>
                </p:blipFill>
                <p:spPr bwMode="auto">
                  <a:xfrm>
                    <a:off x="6116013" y="4281825"/>
                    <a:ext cx="870858" cy="870858"/>
                  </a:xfrm>
                  <a:prstGeom prst="rect">
                    <a:avLst/>
                  </a:prstGeom>
                  <a:noFill/>
                  <a:extLst>
                    <a:ext uri="{909E8E84-426E-40DD-AFC4-6F175D3DCCD1}"/>
                  </a:extLst>
                </p:spPr>
              </p:pic>
            </p:grpSp>
          </p:grpSp>
          <p:sp>
            <p:nvSpPr>
              <p:cNvPr id="16" name="Equals 15">
                <a:extLst>
                  <a:ext uri="{FF2B5EF4-FFF2-40B4-BE49-F238E27FC236}"/>
                </a:extLst>
              </p:cNvPr>
              <p:cNvSpPr/>
              <p:nvPr/>
            </p:nvSpPr>
            <p:spPr>
              <a:xfrm>
                <a:off x="7484471" y="3363860"/>
                <a:ext cx="914039" cy="914278"/>
              </a:xfrm>
              <a:prstGeom prst="mathEqual">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grpSp>
            <p:nvGrpSpPr>
              <p:cNvPr id="25614" name="Group 24"/>
              <p:cNvGrpSpPr>
                <a:grpSpLocks/>
              </p:cNvGrpSpPr>
              <p:nvPr/>
            </p:nvGrpSpPr>
            <p:grpSpPr bwMode="auto">
              <a:xfrm>
                <a:off x="8828240" y="3115930"/>
                <a:ext cx="2519008" cy="3259574"/>
                <a:chOff x="8160584" y="3115930"/>
                <a:chExt cx="2519008" cy="3259574"/>
              </a:xfrm>
            </p:grpSpPr>
            <p:grpSp>
              <p:nvGrpSpPr>
                <p:cNvPr id="25615" name="Group 20"/>
                <p:cNvGrpSpPr>
                  <a:grpSpLocks/>
                </p:cNvGrpSpPr>
                <p:nvPr/>
              </p:nvGrpSpPr>
              <p:grpSpPr bwMode="auto">
                <a:xfrm>
                  <a:off x="8494304" y="3115930"/>
                  <a:ext cx="2153765" cy="1410386"/>
                  <a:chOff x="8423853" y="3069660"/>
                  <a:chExt cx="2153765" cy="1410386"/>
                </a:xfrm>
              </p:grpSpPr>
              <p:sp>
                <p:nvSpPr>
                  <p:cNvPr id="25617" name="TextBox 18"/>
                  <p:cNvSpPr txBox="1">
                    <a:spLocks noChangeArrowheads="1"/>
                  </p:cNvSpPr>
                  <p:nvPr/>
                </p:nvSpPr>
                <p:spPr bwMode="auto">
                  <a:xfrm>
                    <a:off x="8423853" y="3069660"/>
                    <a:ext cx="2153765" cy="1015521"/>
                  </a:xfrm>
                  <a:prstGeom prst="rect">
                    <a:avLst/>
                  </a:prstGeom>
                  <a:noFill/>
                  <a:ln w="9525">
                    <a:noFill/>
                    <a:miter lim="800000"/>
                    <a:headEnd/>
                    <a:tailEnd/>
                  </a:ln>
                </p:spPr>
                <p:txBody>
                  <a:bodyPr>
                    <a:spAutoFit/>
                  </a:bodyPr>
                  <a:lstStyle/>
                  <a:p>
                    <a:r>
                      <a:rPr lang="en-US" sz="6000" b="1">
                        <a:solidFill>
                          <a:schemeClr val="accent2"/>
                        </a:solidFill>
                        <a:latin typeface="Lora"/>
                      </a:rPr>
                      <a:t>1.25</a:t>
                    </a:r>
                  </a:p>
                </p:txBody>
              </p:sp>
              <p:sp>
                <p:nvSpPr>
                  <p:cNvPr id="20" name="TextBox 19">
                    <a:extLst>
                      <a:ext uri="{FF2B5EF4-FFF2-40B4-BE49-F238E27FC236}"/>
                    </a:extLst>
                  </p:cNvPr>
                  <p:cNvSpPr txBox="1"/>
                  <p:nvPr/>
                </p:nvSpPr>
                <p:spPr>
                  <a:xfrm>
                    <a:off x="8677753" y="3895363"/>
                    <a:ext cx="1500634" cy="584122"/>
                  </a:xfrm>
                  <a:prstGeom prst="rect">
                    <a:avLst/>
                  </a:prstGeom>
                  <a:noFill/>
                </p:spPr>
                <p:txBody>
                  <a:bodyPr wrap="none">
                    <a:spAutoFit/>
                  </a:bodyPr>
                  <a:lstStyle/>
                  <a:p>
                    <a:pPr fontAlgn="auto">
                      <a:spcBef>
                        <a:spcPts val="0"/>
                      </a:spcBef>
                      <a:spcAft>
                        <a:spcPts val="0"/>
                      </a:spcAft>
                      <a:defRPr/>
                    </a:pPr>
                    <a:r>
                      <a:rPr lang="en-US" sz="3200" b="1" dirty="0">
                        <a:solidFill>
                          <a:schemeClr val="tx1">
                            <a:lumMod val="75000"/>
                            <a:lumOff val="25000"/>
                          </a:schemeClr>
                        </a:solidFill>
                        <a:latin typeface="Lora" pitchFamily="2" charset="0"/>
                        <a:cs typeface="+mn-cs"/>
                      </a:rPr>
                      <a:t>Times</a:t>
                    </a:r>
                  </a:p>
                </p:txBody>
              </p:sp>
            </p:grpSp>
            <p:sp>
              <p:nvSpPr>
                <p:cNvPr id="25616" name="TextBox 23"/>
                <p:cNvSpPr txBox="1">
                  <a:spLocks noChangeArrowheads="1"/>
                </p:cNvSpPr>
                <p:nvPr/>
              </p:nvSpPr>
              <p:spPr bwMode="auto">
                <a:xfrm>
                  <a:off x="8160584" y="5175343"/>
                  <a:ext cx="2519008" cy="1200161"/>
                </a:xfrm>
                <a:prstGeom prst="rect">
                  <a:avLst/>
                </a:prstGeom>
                <a:noFill/>
                <a:ln w="9525">
                  <a:noFill/>
                  <a:miter lim="800000"/>
                  <a:headEnd/>
                  <a:tailEnd/>
                </a:ln>
              </p:spPr>
              <p:txBody>
                <a:bodyPr>
                  <a:spAutoFit/>
                </a:bodyPr>
                <a:lstStyle/>
                <a:p>
                  <a:pPr algn="ctr"/>
                  <a:r>
                    <a:rPr lang="en-US" sz="2400" b="1">
                      <a:latin typeface="Lora"/>
                    </a:rPr>
                    <a:t>Their risk of having heart damage</a:t>
                  </a:r>
                </a:p>
              </p:txBody>
            </p:sp>
          </p:grpSp>
        </p:grpSp>
      </p:grpSp>
      <p:grpSp>
        <p:nvGrpSpPr>
          <p:cNvPr id="25604" name="Group 27"/>
          <p:cNvGrpSpPr>
            <a:grpSpLocks/>
          </p:cNvGrpSpPr>
          <p:nvPr/>
        </p:nvGrpSpPr>
        <p:grpSpPr bwMode="auto">
          <a:xfrm>
            <a:off x="0" y="0"/>
            <a:ext cx="496888" cy="600075"/>
            <a:chOff x="11478979" y="25400"/>
            <a:chExt cx="662221" cy="600430"/>
          </a:xfrm>
        </p:grpSpPr>
        <p:sp>
          <p:nvSpPr>
            <p:cNvPr id="29" name="Rectangle 28">
              <a:extLst>
                <a:ext uri="{FF2B5EF4-FFF2-40B4-BE49-F238E27FC236}"/>
              </a:extLst>
            </p:cNvPr>
            <p:cNvSpPr/>
            <p:nvPr/>
          </p:nvSpPr>
          <p:spPr>
            <a:xfrm rot="10800000">
              <a:off x="11580534" y="25400"/>
              <a:ext cx="560666" cy="503536"/>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Rectangle 29">
              <a:extLst>
                <a:ext uri="{FF2B5EF4-FFF2-40B4-BE49-F238E27FC236}"/>
              </a:extLst>
            </p:cNvPr>
            <p:cNvSpPr/>
            <p:nvPr/>
          </p:nvSpPr>
          <p:spPr>
            <a:xfrm rot="10800000">
              <a:off x="11478979" y="230309"/>
              <a:ext cx="459112" cy="395521"/>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5605" name="Group 30"/>
          <p:cNvGrpSpPr>
            <a:grpSpLocks/>
          </p:cNvGrpSpPr>
          <p:nvPr/>
        </p:nvGrpSpPr>
        <p:grpSpPr bwMode="auto">
          <a:xfrm>
            <a:off x="8763000" y="6411913"/>
            <a:ext cx="381000" cy="446087"/>
            <a:chOff x="11478979" y="0"/>
            <a:chExt cx="713021" cy="625830"/>
          </a:xfrm>
        </p:grpSpPr>
        <p:sp>
          <p:nvSpPr>
            <p:cNvPr id="9216" name="Rectangle 9215">
              <a:extLst>
                <a:ext uri="{FF2B5EF4-FFF2-40B4-BE49-F238E27FC236}"/>
              </a:extLst>
            </p:cNvPr>
            <p:cNvSpPr/>
            <p:nvPr/>
          </p:nvSpPr>
          <p:spPr>
            <a:xfrm rot="10800000">
              <a:off x="11633467" y="0"/>
              <a:ext cx="558533" cy="503337"/>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17" name="Rectangle 9216">
              <a:extLst>
                <a:ext uri="{FF2B5EF4-FFF2-40B4-BE49-F238E27FC236}"/>
              </a:extLst>
            </p:cNvPr>
            <p:cNvSpPr/>
            <p:nvPr/>
          </p:nvSpPr>
          <p:spPr>
            <a:xfrm rot="10800000">
              <a:off x="11478979" y="229396"/>
              <a:ext cx="457522" cy="396434"/>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a:xfrm>
            <a:off x="762000" y="190500"/>
            <a:ext cx="7772400" cy="876300"/>
          </a:xfrm>
        </p:spPr>
        <p:txBody>
          <a:bodyPr/>
          <a:lstStyle/>
          <a:p>
            <a:pPr eaLnBrk="1" hangingPunct="1"/>
            <a:r>
              <a:rPr lang="en-US" altLang="en-US" sz="3200" b="1" smtClean="0">
                <a:solidFill>
                  <a:srgbClr val="7030A0"/>
                </a:solidFill>
                <a:latin typeface="Arial" pitchFamily="34" charset="0"/>
                <a:cs typeface="Arial" pitchFamily="34" charset="0"/>
              </a:rPr>
              <a:t>3 . DIABETIC NEUROPATHY</a:t>
            </a:r>
          </a:p>
        </p:txBody>
      </p:sp>
      <p:sp>
        <p:nvSpPr>
          <p:cNvPr id="158723" name="Rectangle 3"/>
          <p:cNvSpPr>
            <a:spLocks noGrp="1" noChangeArrowheads="1"/>
          </p:cNvSpPr>
          <p:nvPr>
            <p:ph idx="1"/>
          </p:nvPr>
        </p:nvSpPr>
        <p:spPr>
          <a:xfrm>
            <a:off x="228600" y="1447800"/>
            <a:ext cx="8610600" cy="1219200"/>
          </a:xfrm>
        </p:spPr>
        <p:txBody>
          <a:bodyPr/>
          <a:lstStyle/>
          <a:p>
            <a:pPr eaLnBrk="1" hangingPunct="1">
              <a:lnSpc>
                <a:spcPct val="90000"/>
              </a:lnSpc>
              <a:buFont typeface="Arial" pitchFamily="34" charset="0"/>
              <a:buNone/>
            </a:pPr>
            <a:r>
              <a:rPr lang="en-US" altLang="en-US" sz="2000" smtClean="0">
                <a:latin typeface="Arial" pitchFamily="34" charset="0"/>
                <a:cs typeface="Arial" pitchFamily="34" charset="0"/>
              </a:rPr>
              <a:t>     </a:t>
            </a:r>
            <a:r>
              <a:rPr lang="en-US" altLang="en-US" sz="2000" b="1" smtClean="0">
                <a:latin typeface="Arial" pitchFamily="34" charset="0"/>
                <a:cs typeface="Arial" pitchFamily="34" charset="0"/>
              </a:rPr>
              <a:t>Diabetic neuropathy (DN) is the presence of symptoms and/or signs of dysfunction of the peripheral nervous system in people with diabetes, in the absence of other possible causes</a:t>
            </a:r>
            <a:r>
              <a:rPr lang="en-US" altLang="en-US" sz="2000" smtClean="0">
                <a:latin typeface="Arial" pitchFamily="34" charset="0"/>
                <a:cs typeface="Arial" pitchFamily="34" charset="0"/>
              </a:rPr>
              <a:t>.</a:t>
            </a:r>
          </a:p>
        </p:txBody>
      </p:sp>
      <p:sp>
        <p:nvSpPr>
          <p:cNvPr id="1229828" name="Rectangle 4"/>
          <p:cNvSpPr>
            <a:spLocks noChangeArrowheads="1"/>
          </p:cNvSpPr>
          <p:nvPr/>
        </p:nvSpPr>
        <p:spPr bwMode="auto">
          <a:xfrm>
            <a:off x="381000" y="2743200"/>
            <a:ext cx="8382000" cy="4114800"/>
          </a:xfrm>
          <a:prstGeom prst="rect">
            <a:avLst/>
          </a:prstGeom>
          <a:noFill/>
          <a:ln w="9525">
            <a:noFill/>
            <a:miter lim="800000"/>
            <a:headEnd/>
            <a:tailEnd/>
          </a:ln>
        </p:spPr>
        <p:txBody>
          <a:bodyPr/>
          <a:lstStyle/>
          <a:p>
            <a:pPr marL="342900" indent="-342900">
              <a:lnSpc>
                <a:spcPct val="90000"/>
              </a:lnSpc>
              <a:spcBef>
                <a:spcPct val="20000"/>
              </a:spcBef>
            </a:pPr>
            <a:r>
              <a:rPr lang="en-US" altLang="en-US" sz="2000" b="1"/>
              <a:t> Some degree of glycoregulation disorder must be proven: prediabetes (IFG, IGT) or overt diabetes</a:t>
            </a:r>
          </a:p>
          <a:p>
            <a:pPr marL="342900" indent="-342900">
              <a:lnSpc>
                <a:spcPct val="90000"/>
              </a:lnSpc>
              <a:spcBef>
                <a:spcPct val="20000"/>
              </a:spcBef>
            </a:pPr>
            <a:endParaRPr lang="en-US" altLang="en-US" sz="2000" b="1"/>
          </a:p>
          <a:p>
            <a:pPr marL="342900" indent="-342900">
              <a:lnSpc>
                <a:spcPct val="90000"/>
              </a:lnSpc>
              <a:spcBef>
                <a:spcPct val="20000"/>
              </a:spcBef>
            </a:pPr>
            <a:r>
              <a:rPr lang="en-US" altLang="en-US" sz="2000" b="1"/>
              <a:t> Other possible causes must be excluded:</a:t>
            </a:r>
          </a:p>
          <a:p>
            <a:pPr marL="800100" lvl="1" indent="-342900">
              <a:lnSpc>
                <a:spcPct val="90000"/>
              </a:lnSpc>
              <a:spcBef>
                <a:spcPct val="20000"/>
              </a:spcBef>
              <a:buFont typeface="Wingdings" pitchFamily="2" charset="2"/>
              <a:buChar char="§"/>
            </a:pPr>
            <a:r>
              <a:rPr lang="en-US" altLang="en-US" sz="2000" b="1"/>
              <a:t>toxic polyneuropathies (alcohol, drugs, heavy metals)</a:t>
            </a:r>
          </a:p>
          <a:p>
            <a:pPr marL="800100" lvl="1" indent="-342900">
              <a:lnSpc>
                <a:spcPct val="90000"/>
              </a:lnSpc>
              <a:spcBef>
                <a:spcPct val="20000"/>
              </a:spcBef>
              <a:buFont typeface="Wingdings" pitchFamily="2" charset="2"/>
              <a:buChar char="§"/>
            </a:pPr>
            <a:r>
              <a:rPr lang="en-US" altLang="en-US" sz="2000" b="1"/>
              <a:t>Nutritional neuropathies (deficiency of Vitamin B12, folic acid)</a:t>
            </a:r>
          </a:p>
          <a:p>
            <a:pPr marL="800100" lvl="1" indent="-342900">
              <a:lnSpc>
                <a:spcPct val="90000"/>
              </a:lnSpc>
              <a:spcBef>
                <a:spcPct val="20000"/>
              </a:spcBef>
              <a:buFont typeface="Wingdings" pitchFamily="2" charset="2"/>
              <a:buChar char="§"/>
            </a:pPr>
            <a:r>
              <a:rPr lang="en-US" altLang="en-US" sz="2000" b="1"/>
              <a:t>Thyroid dysfunction</a:t>
            </a:r>
          </a:p>
          <a:p>
            <a:pPr marL="800100" lvl="1" indent="-342900">
              <a:lnSpc>
                <a:spcPct val="90000"/>
              </a:lnSpc>
              <a:spcBef>
                <a:spcPct val="20000"/>
              </a:spcBef>
              <a:buFont typeface="Wingdings" pitchFamily="2" charset="2"/>
              <a:buChar char="§"/>
            </a:pPr>
            <a:r>
              <a:rPr lang="en-US" altLang="en-US" sz="2000" b="1"/>
              <a:t>Infectious agents (Herpes zoster)</a:t>
            </a:r>
          </a:p>
          <a:p>
            <a:pPr marL="800100" lvl="1" indent="-342900">
              <a:lnSpc>
                <a:spcPct val="90000"/>
              </a:lnSpc>
              <a:spcBef>
                <a:spcPct val="20000"/>
              </a:spcBef>
              <a:buFont typeface="Wingdings" pitchFamily="2" charset="2"/>
              <a:buChar char="§"/>
            </a:pPr>
            <a:r>
              <a:rPr lang="en-US" altLang="en-US" sz="2000" b="1"/>
              <a:t>Autoimmune neuropathies (vasculitis, sarcoidosis, chronic inflammatory demyelinating polyneuropathy – CIDP)</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29828"/>
                                        </p:tgtEl>
                                        <p:attrNameLst>
                                          <p:attrName>style.visibility</p:attrName>
                                        </p:attrNameLst>
                                      </p:cBhvr>
                                      <p:to>
                                        <p:strVal val="visible"/>
                                      </p:to>
                                    </p:set>
                                    <p:animEffect transition="in" filter="dissolve">
                                      <p:cBhvr>
                                        <p:cTn id="7" dur="500"/>
                                        <p:tgtEl>
                                          <p:spTgt spid="1229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828" grpId="0" autoUpdateAnimBg="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a:xfrm>
            <a:off x="0" y="0"/>
            <a:ext cx="9144000" cy="952500"/>
          </a:xfrm>
        </p:spPr>
        <p:txBody>
          <a:bodyPr/>
          <a:lstStyle/>
          <a:p>
            <a:pPr eaLnBrk="1" hangingPunct="1"/>
            <a:r>
              <a:rPr lang="en-US" altLang="en-US" sz="3200" b="1" smtClean="0">
                <a:solidFill>
                  <a:srgbClr val="7030A0"/>
                </a:solidFill>
                <a:latin typeface="Arial" pitchFamily="34" charset="0"/>
                <a:cs typeface="Arial" pitchFamily="34" charset="0"/>
              </a:rPr>
              <a:t>Pathophysiological aspects</a:t>
            </a:r>
          </a:p>
        </p:txBody>
      </p:sp>
      <p:sp>
        <p:nvSpPr>
          <p:cNvPr id="159747" name="Rectangle 3"/>
          <p:cNvSpPr>
            <a:spLocks noGrp="1" noChangeArrowheads="1"/>
          </p:cNvSpPr>
          <p:nvPr>
            <p:ph idx="1"/>
          </p:nvPr>
        </p:nvSpPr>
        <p:spPr>
          <a:xfrm>
            <a:off x="381000" y="1066800"/>
            <a:ext cx="8458200" cy="5334000"/>
          </a:xfrm>
        </p:spPr>
        <p:txBody>
          <a:bodyPr/>
          <a:lstStyle/>
          <a:p>
            <a:pPr eaLnBrk="1" hangingPunct="1">
              <a:lnSpc>
                <a:spcPct val="90000"/>
              </a:lnSpc>
              <a:buFont typeface="Arial" pitchFamily="34" charset="0"/>
              <a:buNone/>
            </a:pPr>
            <a:r>
              <a:rPr lang="en-US" altLang="en-US" sz="2000" b="1" smtClean="0">
                <a:latin typeface="Arial" pitchFamily="34" charset="0"/>
                <a:cs typeface="Arial" pitchFamily="34" charset="0"/>
              </a:rPr>
              <a:t> The central pathophysiological phenomenon is reduced and/or abnormal conduction through nerve fibers</a:t>
            </a:r>
          </a:p>
          <a:p>
            <a:pPr eaLnBrk="1" hangingPunct="1">
              <a:lnSpc>
                <a:spcPct val="90000"/>
              </a:lnSpc>
              <a:buFont typeface="Arial" pitchFamily="34" charset="0"/>
              <a:buNone/>
            </a:pPr>
            <a:endParaRPr lang="en-US" altLang="en-US" sz="2000" b="1" smtClean="0">
              <a:latin typeface="Arial" pitchFamily="34" charset="0"/>
              <a:cs typeface="Arial" pitchFamily="34" charset="0"/>
            </a:endParaRPr>
          </a:p>
          <a:p>
            <a:pPr eaLnBrk="1" hangingPunct="1">
              <a:lnSpc>
                <a:spcPct val="90000"/>
              </a:lnSpc>
              <a:buFont typeface="Arial" pitchFamily="34" charset="0"/>
              <a:buNone/>
            </a:pPr>
            <a:r>
              <a:rPr lang="en-US" altLang="en-US" sz="2000" b="1" smtClean="0">
                <a:latin typeface="Arial" pitchFamily="34" charset="0"/>
                <a:cs typeface="Arial" pitchFamily="34" charset="0"/>
              </a:rPr>
              <a:t> Metabolic component (potentially reversible)</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Polyol pathway, sorbitol increase, osmotic damage</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Reduction of myoinositol, reduction of K/Na ATPase</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Non-enzymatic glycosylation of macromolecules (AGE)</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Increase in DAG, increase in PKC activity</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Decrease in neurotrophic factors and laminin</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Autoimmune mechanisms</a:t>
            </a:r>
          </a:p>
          <a:p>
            <a:pPr eaLnBrk="1" hangingPunct="1">
              <a:lnSpc>
                <a:spcPct val="90000"/>
              </a:lnSpc>
              <a:buFont typeface="Arial" pitchFamily="34" charset="0"/>
              <a:buNone/>
            </a:pPr>
            <a:endParaRPr lang="en-US" altLang="en-US" sz="2000" b="1" smtClean="0">
              <a:latin typeface="Arial" pitchFamily="34" charset="0"/>
              <a:cs typeface="Arial" pitchFamily="34" charset="0"/>
            </a:endParaRPr>
          </a:p>
          <a:p>
            <a:pPr eaLnBrk="1" hangingPunct="1">
              <a:lnSpc>
                <a:spcPct val="90000"/>
              </a:lnSpc>
              <a:buFont typeface="Arial" pitchFamily="34" charset="0"/>
              <a:buNone/>
            </a:pPr>
            <a:r>
              <a:rPr lang="en-US" altLang="en-US" sz="2000" b="1" smtClean="0">
                <a:latin typeface="Arial" pitchFamily="34" charset="0"/>
                <a:cs typeface="Arial" pitchFamily="34" charset="0"/>
              </a:rPr>
              <a:t> Morphological component (mostly irreversible)</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Changes in the microcirculation of endoneural KS (ischemia)</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Damage and reduced axonal repair</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Progressive reduction in the number of nerve fibers</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228600" y="0"/>
            <a:ext cx="9372600" cy="1524000"/>
          </a:xfrm>
        </p:spPr>
        <p:txBody>
          <a:bodyPr/>
          <a:lstStyle/>
          <a:p>
            <a:pPr eaLnBrk="1" hangingPunct="1"/>
            <a:r>
              <a:rPr lang="en-US" altLang="en-US" sz="2800" b="1" smtClean="0">
                <a:solidFill>
                  <a:srgbClr val="7030A0"/>
                </a:solidFill>
                <a:latin typeface="Arial" pitchFamily="34" charset="0"/>
                <a:cs typeface="Arial" pitchFamily="34" charset="0"/>
              </a:rPr>
              <a:t> Profile of patients in whom DN should be suspected</a:t>
            </a:r>
          </a:p>
        </p:txBody>
      </p:sp>
      <p:sp>
        <p:nvSpPr>
          <p:cNvPr id="160771" name="Rectangle 3"/>
          <p:cNvSpPr>
            <a:spLocks noGrp="1" noChangeArrowheads="1"/>
          </p:cNvSpPr>
          <p:nvPr>
            <p:ph idx="1"/>
          </p:nvPr>
        </p:nvSpPr>
        <p:spPr>
          <a:xfrm>
            <a:off x="381000" y="1905000"/>
            <a:ext cx="8305800" cy="4191000"/>
          </a:xfrm>
        </p:spPr>
        <p:txBody>
          <a:bodyPr/>
          <a:lstStyle/>
          <a:p>
            <a:pPr eaLnBrk="1" hangingPunct="1"/>
            <a:r>
              <a:rPr lang="en-US" altLang="en-US" sz="2000" b="1" smtClean="0">
                <a:latin typeface="Arial" pitchFamily="34" charset="0"/>
                <a:cs typeface="Arial" pitchFamily="34" charset="0"/>
              </a:rPr>
              <a:t>Age: all patients (especially over 50)</a:t>
            </a:r>
          </a:p>
          <a:p>
            <a:pPr eaLnBrk="1" hangingPunct="1"/>
            <a:r>
              <a:rPr lang="en-US" altLang="en-US" sz="2000" b="1" smtClean="0">
                <a:latin typeface="Arial" pitchFamily="34" charset="0"/>
                <a:cs typeface="Arial" pitchFamily="34" charset="0"/>
              </a:rPr>
              <a:t>Gender: all patients</a:t>
            </a:r>
          </a:p>
          <a:p>
            <a:pPr eaLnBrk="1" hangingPunct="1"/>
            <a:r>
              <a:rPr lang="en-US" altLang="en-US" sz="2000" b="1" smtClean="0">
                <a:latin typeface="Arial" pitchFamily="34" charset="0"/>
                <a:cs typeface="Arial" pitchFamily="34" charset="0"/>
              </a:rPr>
              <a:t>Type of diabetes: all patients</a:t>
            </a:r>
          </a:p>
          <a:p>
            <a:pPr eaLnBrk="1" hangingPunct="1"/>
            <a:r>
              <a:rPr lang="en-US" altLang="en-US" sz="2000" b="1" smtClean="0">
                <a:latin typeface="Arial" pitchFamily="34" charset="0"/>
                <a:cs typeface="Arial" pitchFamily="34" charset="0"/>
              </a:rPr>
              <a:t>Duration:</a:t>
            </a:r>
          </a:p>
          <a:p>
            <a:pPr lvl="1" eaLnBrk="1" hangingPunct="1">
              <a:buFont typeface="Arial" pitchFamily="34" charset="0"/>
              <a:buNone/>
            </a:pPr>
            <a:endParaRPr lang="en-US" altLang="en-US" sz="2000" b="1" smtClean="0">
              <a:latin typeface="Arial" pitchFamily="34" charset="0"/>
              <a:cs typeface="Arial" pitchFamily="34" charset="0"/>
            </a:endParaRPr>
          </a:p>
          <a:p>
            <a:pPr lvl="1" eaLnBrk="1" hangingPunct="1">
              <a:buFont typeface="Arial" pitchFamily="34" charset="0"/>
              <a:buNone/>
            </a:pPr>
            <a:r>
              <a:rPr lang="en-US" altLang="en-US" sz="2000" b="1" smtClean="0">
                <a:latin typeface="Arial" pitchFamily="34" charset="0"/>
                <a:cs typeface="Arial" pitchFamily="34" charset="0"/>
              </a:rPr>
              <a:t>DM type 2: immediately after the diagnosis of the disease</a:t>
            </a:r>
          </a:p>
          <a:p>
            <a:pPr lvl="1" eaLnBrk="1" hangingPunct="1">
              <a:buFont typeface="Arial" pitchFamily="34" charset="0"/>
              <a:buNone/>
            </a:pPr>
            <a:r>
              <a:rPr lang="en-US" altLang="en-US" sz="2000" b="1" smtClean="0">
                <a:latin typeface="Arial" pitchFamily="34" charset="0"/>
                <a:cs typeface="Arial" pitchFamily="34" charset="0"/>
              </a:rPr>
              <a:t>DM type 1: no later than 5 years from the diagnosis of the disease (earlier if the patient has symptoms)</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0" y="-144463"/>
            <a:ext cx="9144000" cy="1431926"/>
          </a:xfrm>
        </p:spPr>
        <p:txBody>
          <a:bodyPr/>
          <a:lstStyle/>
          <a:p>
            <a:pPr eaLnBrk="1" hangingPunct="1"/>
            <a:r>
              <a:rPr lang="en-US" altLang="en-US" sz="3200" b="1" smtClean="0">
                <a:solidFill>
                  <a:srgbClr val="7030A0"/>
                </a:solidFill>
                <a:latin typeface="Arial" pitchFamily="34" charset="0"/>
                <a:cs typeface="Arial" pitchFamily="34" charset="0"/>
              </a:rPr>
              <a:t>Minimal diagnostic procedure</a:t>
            </a:r>
          </a:p>
        </p:txBody>
      </p:sp>
      <p:sp>
        <p:nvSpPr>
          <p:cNvPr id="161795" name="Rectangle 3"/>
          <p:cNvSpPr>
            <a:spLocks noGrp="1" noChangeArrowheads="1"/>
          </p:cNvSpPr>
          <p:nvPr>
            <p:ph idx="1"/>
          </p:nvPr>
        </p:nvSpPr>
        <p:spPr>
          <a:xfrm>
            <a:off x="304800" y="1295400"/>
            <a:ext cx="8153400" cy="4343400"/>
          </a:xfrm>
        </p:spPr>
        <p:txBody>
          <a:bodyPr/>
          <a:lstStyle/>
          <a:p>
            <a:pPr eaLnBrk="1" hangingPunct="1">
              <a:lnSpc>
                <a:spcPct val="90000"/>
              </a:lnSpc>
              <a:buFont typeface="Arial" pitchFamily="34" charset="0"/>
              <a:buNone/>
            </a:pPr>
            <a:r>
              <a:rPr lang="en-US" altLang="en-US" sz="2000" b="1" smtClean="0">
                <a:latin typeface="Arial" pitchFamily="34" charset="0"/>
                <a:cs typeface="Arial" pitchFamily="34" charset="0"/>
              </a:rPr>
              <a:t> Detailed history</a:t>
            </a:r>
          </a:p>
          <a:p>
            <a:pPr lvl="2" eaLnBrk="1" hangingPunct="1">
              <a:lnSpc>
                <a:spcPct val="90000"/>
              </a:lnSpc>
              <a:buFont typeface="Wingdings" pitchFamily="2" charset="2"/>
              <a:buChar char="§"/>
            </a:pPr>
            <a:r>
              <a:rPr lang="en-US" altLang="en-US" sz="2000" b="1" smtClean="0">
                <a:latin typeface="Arial" pitchFamily="34" charset="0"/>
                <a:cs typeface="Arial" pitchFamily="34" charset="0"/>
              </a:rPr>
              <a:t>Types of ailments</a:t>
            </a:r>
          </a:p>
          <a:p>
            <a:pPr lvl="2" eaLnBrk="1" hangingPunct="1">
              <a:lnSpc>
                <a:spcPct val="90000"/>
              </a:lnSpc>
              <a:buFont typeface="Wingdings" pitchFamily="2" charset="2"/>
              <a:buChar char="§"/>
            </a:pPr>
            <a:r>
              <a:rPr lang="en-US" altLang="en-US" sz="2000" b="1" smtClean="0">
                <a:latin typeface="Arial" pitchFamily="34" charset="0"/>
                <a:cs typeface="Arial" pitchFamily="34" charset="0"/>
              </a:rPr>
              <a:t>Distribution (topographical distribution)</a:t>
            </a:r>
          </a:p>
          <a:p>
            <a:pPr lvl="2" eaLnBrk="1" hangingPunct="1">
              <a:lnSpc>
                <a:spcPct val="90000"/>
              </a:lnSpc>
              <a:buFont typeface="Wingdings" pitchFamily="2" charset="2"/>
              <a:buChar char="§"/>
            </a:pPr>
            <a:r>
              <a:rPr lang="en-US" altLang="en-US" sz="2000" b="1" smtClean="0">
                <a:latin typeface="Arial" pitchFamily="34" charset="0"/>
                <a:cs typeface="Arial" pitchFamily="34" charset="0"/>
              </a:rPr>
              <a:t>Variations in manifestation</a:t>
            </a:r>
          </a:p>
          <a:p>
            <a:pPr eaLnBrk="1" hangingPunct="1">
              <a:lnSpc>
                <a:spcPct val="90000"/>
              </a:lnSpc>
              <a:buFont typeface="Arial" pitchFamily="34" charset="0"/>
              <a:buNone/>
            </a:pPr>
            <a:r>
              <a:rPr lang="en-US" altLang="en-US" sz="2000" b="1" smtClean="0">
                <a:latin typeface="Arial" pitchFamily="34" charset="0"/>
                <a:cs typeface="Arial" pitchFamily="34" charset="0"/>
              </a:rPr>
              <a:t> Overview</a:t>
            </a:r>
          </a:p>
          <a:p>
            <a:pPr lvl="2" eaLnBrk="1" hangingPunct="1">
              <a:lnSpc>
                <a:spcPct val="90000"/>
              </a:lnSpc>
              <a:buFont typeface="Wingdings" pitchFamily="2" charset="2"/>
              <a:buChar char="§"/>
            </a:pPr>
            <a:r>
              <a:rPr lang="en-US" altLang="en-US" sz="2000" b="1" smtClean="0">
                <a:latin typeface="Arial" pitchFamily="34" charset="0"/>
                <a:cs typeface="Arial" pitchFamily="34" charset="0"/>
              </a:rPr>
              <a:t>Tactile, vibrational, temperature sensitivity</a:t>
            </a:r>
          </a:p>
          <a:p>
            <a:pPr lvl="2" eaLnBrk="1" hangingPunct="1">
              <a:lnSpc>
                <a:spcPct val="90000"/>
              </a:lnSpc>
              <a:buFont typeface="Wingdings" pitchFamily="2" charset="2"/>
              <a:buChar char="§"/>
            </a:pPr>
            <a:r>
              <a:rPr lang="en-US" altLang="en-US" sz="2000" b="1" smtClean="0">
                <a:latin typeface="Arial" pitchFamily="34" charset="0"/>
                <a:cs typeface="Arial" pitchFamily="34" charset="0"/>
              </a:rPr>
              <a:t>Muscle reflexes, gross motor power, muscle atrophy</a:t>
            </a:r>
          </a:p>
          <a:p>
            <a:pPr eaLnBrk="1" hangingPunct="1">
              <a:lnSpc>
                <a:spcPct val="90000"/>
              </a:lnSpc>
              <a:buFont typeface="Arial" pitchFamily="34" charset="0"/>
              <a:buNone/>
            </a:pPr>
            <a:endParaRPr lang="en-US" altLang="en-US" sz="2000" b="1" smtClean="0">
              <a:latin typeface="Arial" pitchFamily="34" charset="0"/>
              <a:cs typeface="Arial" pitchFamily="34" charset="0"/>
            </a:endParaRPr>
          </a:p>
          <a:p>
            <a:pPr eaLnBrk="1" hangingPunct="1">
              <a:lnSpc>
                <a:spcPct val="90000"/>
              </a:lnSpc>
              <a:buFont typeface="Arial" pitchFamily="34" charset="0"/>
              <a:buNone/>
            </a:pPr>
            <a:r>
              <a:rPr lang="en-US" altLang="en-US" sz="2000" b="1" smtClean="0">
                <a:latin typeface="Arial" pitchFamily="34" charset="0"/>
                <a:cs typeface="Arial" pitchFamily="34" charset="0"/>
              </a:rPr>
              <a:t> Additional diagnostics (in the domain of neurologists) : EMNG</a:t>
            </a:r>
            <a:endParaRPr lang="sl-SI" altLang="en-US" sz="2000" b="1" smtClean="0">
              <a:latin typeface="Arial" pitchFamily="34" charset="0"/>
              <a:cs typeface="Arial" pitchFamily="34" charset="0"/>
            </a:endParaRPr>
          </a:p>
          <a:p>
            <a:pPr eaLnBrk="1" hangingPunct="1">
              <a:lnSpc>
                <a:spcPct val="90000"/>
              </a:lnSpc>
              <a:buFont typeface="Arial" pitchFamily="34" charset="0"/>
              <a:buNone/>
            </a:pPr>
            <a:endParaRPr lang="en-US" altLang="en-US" sz="2000" b="1" smtClean="0">
              <a:latin typeface="Arial" pitchFamily="34" charset="0"/>
              <a:cs typeface="Arial" pitchFamily="34" charset="0"/>
            </a:endParaRPr>
          </a:p>
          <a:p>
            <a:pPr eaLnBrk="1" hangingPunct="1">
              <a:lnSpc>
                <a:spcPct val="90000"/>
              </a:lnSpc>
              <a:buFont typeface="Arial" pitchFamily="34" charset="0"/>
              <a:buNone/>
            </a:pPr>
            <a:r>
              <a:rPr lang="en-US" altLang="en-US" sz="2000" b="1" smtClean="0">
                <a:latin typeface="Arial" pitchFamily="34" charset="0"/>
                <a:cs typeface="Arial" pitchFamily="34" charset="0"/>
              </a:rPr>
              <a:t> Exclusion of other causes</a:t>
            </a:r>
          </a:p>
          <a:p>
            <a:pPr lvl="1" eaLnBrk="1" hangingPunct="1">
              <a:lnSpc>
                <a:spcPct val="90000"/>
              </a:lnSpc>
              <a:buFont typeface="Arial" pitchFamily="34" charset="0"/>
              <a:buBlip>
                <a:blip r:embed="rId2"/>
              </a:buBlip>
            </a:pPr>
            <a:r>
              <a:rPr lang="en-US" altLang="en-US" sz="2000" b="1" smtClean="0">
                <a:latin typeface="Arial" pitchFamily="34" charset="0"/>
                <a:cs typeface="Arial" pitchFamily="34" charset="0"/>
              </a:rPr>
              <a:t>Serum level of urea and creatinine</a:t>
            </a:r>
          </a:p>
          <a:p>
            <a:pPr lvl="1" eaLnBrk="1" hangingPunct="1">
              <a:lnSpc>
                <a:spcPct val="90000"/>
              </a:lnSpc>
              <a:buFont typeface="Arial" pitchFamily="34" charset="0"/>
              <a:buBlip>
                <a:blip r:embed="rId2"/>
              </a:buBlip>
            </a:pPr>
            <a:r>
              <a:rPr lang="en-US" altLang="en-US" sz="2000" b="1" smtClean="0">
                <a:latin typeface="Arial" pitchFamily="34" charset="0"/>
                <a:cs typeface="Arial" pitchFamily="34" charset="0"/>
              </a:rPr>
              <a:t>Serum level of Vitamin B12</a:t>
            </a:r>
          </a:p>
          <a:p>
            <a:pPr lvl="1" eaLnBrk="1" hangingPunct="1">
              <a:lnSpc>
                <a:spcPct val="90000"/>
              </a:lnSpc>
              <a:buFont typeface="Arial" pitchFamily="34" charset="0"/>
              <a:buBlip>
                <a:blip r:embed="rId2"/>
              </a:buBlip>
            </a:pPr>
            <a:r>
              <a:rPr lang="en-US" altLang="en-US" sz="2000" b="1" smtClean="0">
                <a:latin typeface="Arial" pitchFamily="34" charset="0"/>
                <a:cs typeface="Arial" pitchFamily="34" charset="0"/>
              </a:rPr>
              <a:t>Serum fT4 and TSH levels</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xfrm>
            <a:off x="0" y="0"/>
            <a:ext cx="9144000" cy="1219200"/>
          </a:xfrm>
        </p:spPr>
        <p:txBody>
          <a:bodyPr/>
          <a:lstStyle/>
          <a:p>
            <a:pPr eaLnBrk="1" hangingPunct="1"/>
            <a:r>
              <a:rPr lang="en-US" altLang="en-US" sz="3200" b="1" smtClean="0">
                <a:solidFill>
                  <a:srgbClr val="7030A0"/>
                </a:solidFill>
                <a:latin typeface="Arial" pitchFamily="34" charset="0"/>
                <a:cs typeface="Arial" pitchFamily="34" charset="0"/>
              </a:rPr>
              <a:t>Division of diabetic neuropathy</a:t>
            </a:r>
          </a:p>
        </p:txBody>
      </p:sp>
      <p:sp>
        <p:nvSpPr>
          <p:cNvPr id="55299" name="Rectangle 3"/>
          <p:cNvSpPr>
            <a:spLocks noGrp="1" noChangeArrowheads="1"/>
          </p:cNvSpPr>
          <p:nvPr>
            <p:ph idx="1"/>
          </p:nvPr>
        </p:nvSpPr>
        <p:spPr>
          <a:xfrm>
            <a:off x="228600" y="1295400"/>
            <a:ext cx="8458200" cy="5105400"/>
          </a:xfrm>
        </p:spPr>
        <p:txBody>
          <a:bodyPr/>
          <a:lstStyle/>
          <a:p>
            <a:pPr eaLnBrk="1" hangingPunct="1">
              <a:buFont typeface="Arial" pitchFamily="34" charset="0"/>
              <a:buNone/>
              <a:defRPr/>
            </a:pPr>
            <a:r>
              <a:rPr lang="en" altLang="en-US" sz="2000" b="1" dirty="0" smtClean="0">
                <a:latin typeface="Arial" pitchFamily="34" charset="0"/>
                <a:cs typeface="Arial" pitchFamily="34" charset="0"/>
              </a:rPr>
              <a:t> </a:t>
            </a:r>
          </a:p>
          <a:p>
            <a:pPr eaLnBrk="1" hangingPunct="1">
              <a:buFont typeface="Arial" pitchFamily="34" charset="0"/>
              <a:buNone/>
              <a:defRPr/>
            </a:pPr>
            <a:r>
              <a:rPr lang="en" altLang="en-US" sz="2000" b="1" dirty="0" smtClean="0">
                <a:latin typeface="Arial" pitchFamily="34" charset="0"/>
                <a:cs typeface="Arial" pitchFamily="34" charset="0"/>
              </a:rPr>
              <a:t> Generalized symmetric polyneuropathies</a:t>
            </a:r>
          </a:p>
          <a:p>
            <a:pPr lvl="1" eaLnBrk="1" hangingPunct="1">
              <a:buFont typeface="Wingdings" pitchFamily="2" charset="2"/>
              <a:buChar char="§"/>
              <a:defRPr/>
            </a:pPr>
            <a:r>
              <a:rPr lang="en" altLang="en-US" sz="2000" b="1" dirty="0" smtClean="0">
                <a:latin typeface="Arial" pitchFamily="34" charset="0"/>
                <a:cs typeface="Arial" pitchFamily="34" charset="0"/>
              </a:rPr>
              <a:t>Acute sensory polyneuropathies</a:t>
            </a:r>
          </a:p>
          <a:p>
            <a:pPr lvl="1" eaLnBrk="1" hangingPunct="1">
              <a:buFont typeface="Wingdings" pitchFamily="2" charset="2"/>
              <a:buChar char="§"/>
              <a:defRPr/>
            </a:pPr>
            <a:r>
              <a:rPr lang="en" altLang="en-US" sz="2000" b="1" dirty="0" smtClean="0">
                <a:latin typeface="Arial" pitchFamily="34" charset="0"/>
                <a:cs typeface="Arial" pitchFamily="34" charset="0"/>
              </a:rPr>
              <a:t>Chronic sensorimotor polyneuropathies</a:t>
            </a:r>
          </a:p>
          <a:p>
            <a:pPr lvl="1" eaLnBrk="1" hangingPunct="1">
              <a:buFont typeface="Wingdings" pitchFamily="2" charset="2"/>
              <a:buChar char="§"/>
              <a:defRPr/>
            </a:pPr>
            <a:r>
              <a:rPr lang="en" altLang="en-US" sz="2000" b="1" dirty="0" smtClean="0">
                <a:latin typeface="Arial" pitchFamily="34" charset="0"/>
                <a:cs typeface="Arial" pitchFamily="34" charset="0"/>
              </a:rPr>
              <a:t>Autonomic neuropathies</a:t>
            </a:r>
            <a:endParaRPr lang="x-none" altLang="en-US" sz="2000" b="1" dirty="0" smtClean="0">
              <a:latin typeface="Arial" pitchFamily="34" charset="0"/>
              <a:cs typeface="Arial" pitchFamily="34" charset="0"/>
            </a:endParaRPr>
          </a:p>
          <a:p>
            <a:pPr marL="457200" lvl="1" indent="0" eaLnBrk="1" hangingPunct="1">
              <a:buFont typeface="Wingdings" pitchFamily="2" charset="2"/>
              <a:buChar char="§"/>
              <a:defRPr/>
            </a:pPr>
            <a:endParaRPr lang="sl-SI" altLang="en-US" sz="2000" b="1" dirty="0" smtClean="0">
              <a:latin typeface="Arial" pitchFamily="34" charset="0"/>
              <a:cs typeface="Arial" pitchFamily="34" charset="0"/>
            </a:endParaRPr>
          </a:p>
          <a:p>
            <a:pPr eaLnBrk="1" hangingPunct="1">
              <a:buFont typeface="Arial" pitchFamily="34" charset="0"/>
              <a:buNone/>
              <a:defRPr/>
            </a:pPr>
            <a:r>
              <a:rPr lang="en" altLang="en-US" sz="2000" b="1" dirty="0" smtClean="0">
                <a:latin typeface="Arial" pitchFamily="34" charset="0"/>
                <a:cs typeface="Arial" pitchFamily="34" charset="0"/>
              </a:rPr>
              <a:t> Focal and multifocal neuropathies</a:t>
            </a:r>
          </a:p>
          <a:p>
            <a:pPr lvl="1" eaLnBrk="1" hangingPunct="1">
              <a:buFont typeface="Wingdings" pitchFamily="2" charset="2"/>
              <a:buChar char="§"/>
              <a:defRPr/>
            </a:pPr>
            <a:r>
              <a:rPr lang="en" altLang="en-US" sz="2000" b="1" dirty="0" smtClean="0">
                <a:latin typeface="Arial" pitchFamily="34" charset="0"/>
                <a:cs typeface="Arial" pitchFamily="34" charset="0"/>
              </a:rPr>
              <a:t>Mononeuritis: Cranial, Truncal and Focal neuropathies of the extremities</a:t>
            </a:r>
          </a:p>
          <a:p>
            <a:pPr lvl="1" eaLnBrk="1" hangingPunct="1">
              <a:buFont typeface="Wingdings" pitchFamily="2" charset="2"/>
              <a:buChar char="§"/>
              <a:defRPr/>
            </a:pPr>
            <a:r>
              <a:rPr lang="en" altLang="en-US" sz="2000" b="1" dirty="0" smtClean="0">
                <a:latin typeface="Arial" pitchFamily="34" charset="0"/>
                <a:cs typeface="Arial" pitchFamily="34" charset="0"/>
              </a:rPr>
              <a:t>Proximal motor neuropathies (amyotrophy)</a:t>
            </a:r>
          </a:p>
          <a:p>
            <a:pPr lvl="1" eaLnBrk="1" hangingPunct="1">
              <a:buFont typeface="Wingdings" pitchFamily="2" charset="2"/>
              <a:buChar char="§"/>
              <a:defRPr/>
            </a:pPr>
            <a:endParaRPr lang="sl-SI" altLang="en-US"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xfrm>
            <a:off x="152400" y="0"/>
            <a:ext cx="8839200" cy="1371600"/>
          </a:xfrm>
        </p:spPr>
        <p:txBody>
          <a:bodyPr/>
          <a:lstStyle/>
          <a:p>
            <a:pPr eaLnBrk="1" hangingPunct="1"/>
            <a:r>
              <a:rPr lang="en-US" altLang="en-US" sz="3200" b="1" smtClean="0">
                <a:solidFill>
                  <a:srgbClr val="7030A0"/>
                </a:solidFill>
                <a:latin typeface="Arial" pitchFamily="34" charset="0"/>
                <a:cs typeface="Arial" pitchFamily="34" charset="0"/>
              </a:rPr>
              <a:t>Acute sensory and chronic sensorimotor polyneuropathies</a:t>
            </a:r>
          </a:p>
        </p:txBody>
      </p:sp>
      <p:sp>
        <p:nvSpPr>
          <p:cNvPr id="163843" name="Rectangle 3"/>
          <p:cNvSpPr>
            <a:spLocks noGrp="1" noChangeArrowheads="1"/>
          </p:cNvSpPr>
          <p:nvPr>
            <p:ph idx="1"/>
          </p:nvPr>
        </p:nvSpPr>
        <p:spPr>
          <a:xfrm>
            <a:off x="457200" y="2444750"/>
            <a:ext cx="8229600" cy="412750"/>
          </a:xfrm>
        </p:spPr>
        <p:txBody>
          <a:bodyPr/>
          <a:lstStyle/>
          <a:p>
            <a:pPr eaLnBrk="1" hangingPunct="1">
              <a:lnSpc>
                <a:spcPct val="90000"/>
              </a:lnSpc>
              <a:buFont typeface="Arial" pitchFamily="34" charset="0"/>
              <a:buNone/>
            </a:pPr>
            <a:r>
              <a:rPr lang="en-US" altLang="en-US" sz="2000" b="1" smtClean="0">
                <a:latin typeface="Arial" pitchFamily="34" charset="0"/>
                <a:cs typeface="Arial" pitchFamily="34" charset="0"/>
              </a:rPr>
              <a:t>The therapeutic approach to diabetic neuropathy is ongoing</a:t>
            </a:r>
          </a:p>
          <a:p>
            <a:pPr eaLnBrk="1" hangingPunct="1">
              <a:lnSpc>
                <a:spcPct val="90000"/>
              </a:lnSpc>
              <a:buFont typeface="Arial" pitchFamily="34" charset="0"/>
              <a:buNone/>
            </a:pPr>
            <a:r>
              <a:rPr lang="en-US" altLang="en-US" sz="2000" b="1" smtClean="0">
                <a:latin typeface="Arial" pitchFamily="34" charset="0"/>
                <a:cs typeface="Arial" pitchFamily="34" charset="0"/>
              </a:rPr>
              <a:t>in two directions:</a:t>
            </a:r>
          </a:p>
          <a:p>
            <a:pPr eaLnBrk="1" hangingPunct="1">
              <a:lnSpc>
                <a:spcPct val="90000"/>
              </a:lnSpc>
            </a:pPr>
            <a:endParaRPr lang="en-US" altLang="en-US" sz="2000" b="1" smtClean="0">
              <a:latin typeface="Arial" pitchFamily="34" charset="0"/>
              <a:cs typeface="Arial" pitchFamily="34" charset="0"/>
            </a:endParaRPr>
          </a:p>
          <a:p>
            <a:pPr eaLnBrk="1" hangingPunct="1">
              <a:lnSpc>
                <a:spcPct val="90000"/>
              </a:lnSpc>
              <a:buFont typeface="Arial" pitchFamily="34" charset="0"/>
              <a:buNone/>
            </a:pPr>
            <a:r>
              <a:rPr lang="en-US" altLang="en-US" sz="2000" b="1" smtClean="0">
                <a:latin typeface="Arial" pitchFamily="34" charset="0"/>
                <a:cs typeface="Arial" pitchFamily="34" charset="0"/>
              </a:rPr>
              <a:t>CAUSAL TREATMENT</a:t>
            </a:r>
          </a:p>
          <a:p>
            <a:pPr eaLnBrk="1" hangingPunct="1">
              <a:lnSpc>
                <a:spcPct val="90000"/>
              </a:lnSpc>
              <a:buFontTx/>
              <a:buNone/>
            </a:pPr>
            <a:endParaRPr lang="sl-SI" altLang="en-US" sz="2000" b="1" smtClean="0">
              <a:latin typeface="Arial" pitchFamily="34" charset="0"/>
              <a:cs typeface="Arial" pitchFamily="34" charset="0"/>
            </a:endParaRPr>
          </a:p>
          <a:p>
            <a:pPr eaLnBrk="1" hangingPunct="1">
              <a:lnSpc>
                <a:spcPct val="90000"/>
              </a:lnSpc>
              <a:buFont typeface="Arial" pitchFamily="34" charset="0"/>
              <a:buNone/>
            </a:pPr>
            <a:r>
              <a:rPr lang="en-US" altLang="en-US" sz="2000" b="1" smtClean="0">
                <a:latin typeface="Arial" pitchFamily="34" charset="0"/>
                <a:cs typeface="Arial" pitchFamily="34" charset="0"/>
              </a:rPr>
              <a:t>SYMPTOMATIC TREATMENT</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xfrm>
            <a:off x="0" y="0"/>
            <a:ext cx="9144000" cy="1371600"/>
          </a:xfrm>
        </p:spPr>
        <p:txBody>
          <a:bodyPr/>
          <a:lstStyle/>
          <a:p>
            <a:pPr eaLnBrk="1" hangingPunct="1"/>
            <a:r>
              <a:rPr lang="en-US" altLang="en-US" sz="2800" b="1" smtClean="0">
                <a:solidFill>
                  <a:srgbClr val="7030A0"/>
                </a:solidFill>
                <a:latin typeface="Arial" pitchFamily="34" charset="0"/>
                <a:cs typeface="Arial" pitchFamily="34" charset="0"/>
              </a:rPr>
              <a:t>Acute sensory and chronic </a:t>
            </a:r>
            <a:br>
              <a:rPr lang="en-US" altLang="en-US" sz="2800" b="1" smtClean="0">
                <a:solidFill>
                  <a:srgbClr val="7030A0"/>
                </a:solidFill>
                <a:latin typeface="Arial" pitchFamily="34" charset="0"/>
                <a:cs typeface="Arial" pitchFamily="34" charset="0"/>
              </a:rPr>
            </a:br>
            <a:r>
              <a:rPr lang="en-US" altLang="en-US" sz="2800" b="1" smtClean="0">
                <a:solidFill>
                  <a:srgbClr val="7030A0"/>
                </a:solidFill>
                <a:latin typeface="Arial" pitchFamily="34" charset="0"/>
                <a:cs typeface="Arial" pitchFamily="34" charset="0"/>
              </a:rPr>
              <a:t>sensorimotor polyneuropathies</a:t>
            </a:r>
            <a:endParaRPr lang="en-US" altLang="en-US" sz="2800" b="1" smtClean="0">
              <a:solidFill>
                <a:srgbClr val="7030A0"/>
              </a:solidFill>
            </a:endParaRPr>
          </a:p>
        </p:txBody>
      </p:sp>
      <p:sp>
        <p:nvSpPr>
          <p:cNvPr id="164867" name="Rectangle 3"/>
          <p:cNvSpPr>
            <a:spLocks noGrp="1" noChangeArrowheads="1"/>
          </p:cNvSpPr>
          <p:nvPr>
            <p:ph idx="1"/>
          </p:nvPr>
        </p:nvSpPr>
        <p:spPr>
          <a:xfrm>
            <a:off x="381000" y="1905000"/>
            <a:ext cx="8763000" cy="3970338"/>
          </a:xfrm>
        </p:spPr>
        <p:txBody>
          <a:bodyPr/>
          <a:lstStyle/>
          <a:p>
            <a:pPr eaLnBrk="1" hangingPunct="1">
              <a:lnSpc>
                <a:spcPct val="90000"/>
              </a:lnSpc>
              <a:buFont typeface="Arial" pitchFamily="34" charset="0"/>
              <a:buNone/>
            </a:pPr>
            <a:r>
              <a:rPr lang="en-US" altLang="en-US" sz="2400" b="1" smtClean="0">
                <a:latin typeface="Arial" pitchFamily="34" charset="0"/>
                <a:cs typeface="Arial" pitchFamily="34" charset="0"/>
              </a:rPr>
              <a:t>SYMPTOMATIC TREATMENT</a:t>
            </a:r>
            <a:endParaRPr lang="sr-Cyrl-CS" altLang="en-US" sz="2400" b="1" smtClean="0">
              <a:latin typeface="Arial" pitchFamily="34" charset="0"/>
              <a:cs typeface="Arial" pitchFamily="34" charset="0"/>
            </a:endParaRPr>
          </a:p>
          <a:p>
            <a:pPr eaLnBrk="1" hangingPunct="1">
              <a:lnSpc>
                <a:spcPct val="90000"/>
              </a:lnSpc>
              <a:buFont typeface="Wingdings" pitchFamily="2" charset="2"/>
              <a:buChar char="§"/>
            </a:pPr>
            <a:endParaRPr lang="sl-SI" altLang="en-US" sz="2000" b="1" smtClean="0">
              <a:latin typeface="Arial" pitchFamily="34" charset="0"/>
              <a:cs typeface="Arial" pitchFamily="34" charset="0"/>
            </a:endParaRPr>
          </a:p>
          <a:p>
            <a:pPr eaLnBrk="1" hangingPunct="1">
              <a:lnSpc>
                <a:spcPct val="90000"/>
              </a:lnSpc>
              <a:buFont typeface="Wingdings" pitchFamily="2" charset="2"/>
              <a:buChar char="§"/>
            </a:pPr>
            <a:r>
              <a:rPr lang="en-US" altLang="en-US" sz="2000" b="1" smtClean="0">
                <a:latin typeface="Arial" pitchFamily="34" charset="0"/>
                <a:cs typeface="Arial" pitchFamily="34" charset="0"/>
              </a:rPr>
              <a:t>reduction of subjective disturbances</a:t>
            </a:r>
          </a:p>
          <a:p>
            <a:pPr eaLnBrk="1" hangingPunct="1">
              <a:lnSpc>
                <a:spcPct val="90000"/>
              </a:lnSpc>
              <a:buFont typeface="Wingdings" pitchFamily="2" charset="2"/>
              <a:buChar char="§"/>
            </a:pPr>
            <a:r>
              <a:rPr lang="en-US" altLang="en-US" sz="2000" b="1" smtClean="0">
                <a:latin typeface="Arial" pitchFamily="34" charset="0"/>
                <a:cs typeface="Arial" pitchFamily="34" charset="0"/>
              </a:rPr>
              <a:t>Increasing the quality of life</a:t>
            </a:r>
          </a:p>
          <a:p>
            <a:pPr eaLnBrk="1" hangingPunct="1">
              <a:lnSpc>
                <a:spcPct val="90000"/>
              </a:lnSpc>
              <a:buFont typeface="Wingdings" pitchFamily="2" charset="2"/>
              <a:buChar char="§"/>
            </a:pPr>
            <a:r>
              <a:rPr lang="en-US" altLang="en-US" sz="2000" b="1" smtClean="0">
                <a:latin typeface="Arial" pitchFamily="34" charset="0"/>
                <a:cs typeface="Arial" pitchFamily="34" charset="0"/>
              </a:rPr>
              <a:t>Preparations:</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Local: K apsaicin ung. and Lido k ain ung.</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Systemic</a:t>
            </a:r>
          </a:p>
          <a:p>
            <a:pPr lvl="1" eaLnBrk="1" hangingPunct="1">
              <a:lnSpc>
                <a:spcPct val="90000"/>
              </a:lnSpc>
              <a:buFont typeface="Arial" pitchFamily="34" charset="0"/>
              <a:buNone/>
            </a:pPr>
            <a:endParaRPr lang="en-US" altLang="en-US" sz="2400" smtClean="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a:xfrm>
            <a:off x="0" y="0"/>
            <a:ext cx="9144000" cy="1066800"/>
          </a:xfrm>
        </p:spPr>
        <p:txBody>
          <a:bodyPr/>
          <a:lstStyle/>
          <a:p>
            <a:r>
              <a:rPr lang="en-US" altLang="en-US" sz="3200" b="1" smtClean="0">
                <a:solidFill>
                  <a:srgbClr val="7030A0"/>
                </a:solidFill>
                <a:latin typeface="Arial" pitchFamily="34" charset="0"/>
                <a:cs typeface="Arial" pitchFamily="34" charset="0"/>
              </a:rPr>
              <a:t>Sensorimotor NEUROPATHY</a:t>
            </a:r>
            <a:endParaRPr lang="en-GB" altLang="en-US" sz="3200" smtClean="0">
              <a:solidFill>
                <a:srgbClr val="7030A0"/>
              </a:solidFill>
            </a:endParaRPr>
          </a:p>
        </p:txBody>
      </p:sp>
      <p:sp>
        <p:nvSpPr>
          <p:cNvPr id="165891" name="Rectangle 3"/>
          <p:cNvSpPr>
            <a:spLocks noGrp="1" noChangeArrowheads="1"/>
          </p:cNvSpPr>
          <p:nvPr>
            <p:ph type="body" idx="1"/>
          </p:nvPr>
        </p:nvSpPr>
        <p:spPr>
          <a:xfrm>
            <a:off x="609600" y="1066800"/>
            <a:ext cx="8077200" cy="5059363"/>
          </a:xfrm>
        </p:spPr>
        <p:txBody>
          <a:bodyPr/>
          <a:lstStyle/>
          <a:p>
            <a:pPr>
              <a:buFont typeface="Wingdings" pitchFamily="2" charset="2"/>
              <a:buChar char="§"/>
            </a:pPr>
            <a:endParaRPr lang="sr-Cyrl-CS" altLang="en-US" sz="2000"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Patients may be asymptomatic/or complain of paresthesias or pain</a:t>
            </a:r>
          </a:p>
          <a:p>
            <a:pPr>
              <a:buFont typeface="Wingdings" pitchFamily="2" charset="2"/>
              <a:buChar char="§"/>
            </a:pPr>
            <a:r>
              <a:rPr lang="en-US" altLang="en-US" sz="2000" b="1" smtClean="0">
                <a:latin typeface="Arial" pitchFamily="34" charset="0"/>
                <a:cs typeface="Arial" pitchFamily="34" charset="0"/>
              </a:rPr>
              <a:t>The feet are most often affected, the hands less often</a:t>
            </a:r>
          </a:p>
          <a:p>
            <a:pPr>
              <a:buFont typeface="Wingdings" pitchFamily="2" charset="2"/>
              <a:buChar char="§"/>
            </a:pPr>
            <a:endParaRPr lang="sr-Cyrl-CS" altLang="en-US" sz="2000" b="1" smtClean="0">
              <a:latin typeface="Arial" pitchFamily="34" charset="0"/>
              <a:cs typeface="Arial" pitchFamily="34" charset="0"/>
            </a:endParaRPr>
          </a:p>
          <a:p>
            <a:pPr>
              <a:buFont typeface="Arial" pitchFamily="34" charset="0"/>
              <a:buNone/>
            </a:pPr>
            <a:r>
              <a:rPr lang="en-US" altLang="en-US" sz="2000" b="1" smtClean="0">
                <a:latin typeface="Arial" pitchFamily="34" charset="0"/>
                <a:cs typeface="Arial" pitchFamily="34" charset="0"/>
              </a:rPr>
              <a:t>Complications are:</a:t>
            </a:r>
          </a:p>
          <a:p>
            <a:pPr>
              <a:buFont typeface="Wingdings" pitchFamily="2" charset="2"/>
              <a:buChar char="§"/>
            </a:pPr>
            <a:r>
              <a:rPr lang="en-US" altLang="en-US" sz="2000" b="1" smtClean="0">
                <a:latin typeface="Arial" pitchFamily="34" charset="0"/>
                <a:cs typeface="Arial" pitchFamily="34" charset="0"/>
              </a:rPr>
              <a:t>ulcerations ( painless)</a:t>
            </a:r>
          </a:p>
          <a:p>
            <a:pPr>
              <a:buFont typeface="Wingdings" pitchFamily="2" charset="2"/>
              <a:buChar char="§"/>
            </a:pPr>
            <a:r>
              <a:rPr lang="en-US" altLang="en-US" sz="2000" b="1" smtClean="0">
                <a:latin typeface="Arial" pitchFamily="34" charset="0"/>
                <a:cs typeface="Arial" pitchFamily="34" charset="0"/>
              </a:rPr>
              <a:t>Neuropathic swelling</a:t>
            </a:r>
          </a:p>
          <a:p>
            <a:pPr>
              <a:buFont typeface="Wingdings" pitchFamily="2" charset="2"/>
              <a:buChar char="§"/>
            </a:pPr>
            <a:r>
              <a:rPr lang="en-US" altLang="en-US" sz="2000" b="1" i="1" smtClean="0">
                <a:latin typeface="Arial" pitchFamily="34" charset="0"/>
                <a:cs typeface="Arial" pitchFamily="34" charset="0"/>
              </a:rPr>
              <a:t>Charcot</a:t>
            </a:r>
            <a:r>
              <a:rPr lang="en-US" altLang="en-US" sz="2000" b="1" smtClean="0">
                <a:latin typeface="Arial" pitchFamily="34" charset="0"/>
                <a:cs typeface="Arial" pitchFamily="34" charset="0"/>
              </a:rPr>
              <a:t> arthropathy</a:t>
            </a:r>
          </a:p>
          <a:p>
            <a:pPr>
              <a:buFont typeface="Wingdings" pitchFamily="2" charset="2"/>
              <a:buChar char="§"/>
            </a:pPr>
            <a:r>
              <a:rPr lang="en-US" altLang="en-US" sz="2000" b="1" smtClean="0">
                <a:latin typeface="Arial" pitchFamily="34" charset="0"/>
                <a:cs typeface="Arial" pitchFamily="34" charset="0"/>
              </a:rPr>
              <a:t>blisters</a:t>
            </a:r>
          </a:p>
          <a:p>
            <a:endParaRPr lang="en-GB" altLang="en-US" sz="2800" smtClean="0">
              <a:latin typeface="Arial" pitchFamily="34" charset="0"/>
              <a:cs typeface="Arial" pitchFamily="34" charset="0"/>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0" y="0"/>
            <a:ext cx="9144000" cy="1066800"/>
          </a:xfrm>
        </p:spPr>
        <p:txBody>
          <a:bodyPr/>
          <a:lstStyle/>
          <a:p>
            <a:r>
              <a:rPr lang="en-US" altLang="en-US" sz="3200" b="1" smtClean="0">
                <a:solidFill>
                  <a:srgbClr val="7030A0"/>
                </a:solidFill>
                <a:latin typeface="Arial" pitchFamily="34" charset="0"/>
                <a:cs typeface="Arial" pitchFamily="34" charset="0"/>
              </a:rPr>
              <a:t>AUTONOMIC NEUROPATHY</a:t>
            </a:r>
            <a:endParaRPr lang="en-GB" altLang="en-US" sz="3200" b="1" smtClean="0">
              <a:solidFill>
                <a:srgbClr val="7030A0"/>
              </a:solidFill>
              <a:latin typeface="Arial" pitchFamily="34" charset="0"/>
              <a:cs typeface="Arial" pitchFamily="34" charset="0"/>
            </a:endParaRPr>
          </a:p>
        </p:txBody>
      </p:sp>
      <p:sp>
        <p:nvSpPr>
          <p:cNvPr id="166915" name="Rectangle 3"/>
          <p:cNvSpPr>
            <a:spLocks noGrp="1" noChangeArrowheads="1"/>
          </p:cNvSpPr>
          <p:nvPr>
            <p:ph type="body" sz="half" idx="1"/>
          </p:nvPr>
        </p:nvSpPr>
        <p:spPr>
          <a:xfrm>
            <a:off x="328613" y="1371600"/>
            <a:ext cx="3862387" cy="4953000"/>
          </a:xfrm>
        </p:spPr>
        <p:txBody>
          <a:bodyPr/>
          <a:lstStyle/>
          <a:p>
            <a:pPr algn="ctr">
              <a:buFont typeface="Wingdings" pitchFamily="2" charset="2"/>
              <a:buNone/>
            </a:pPr>
            <a:r>
              <a:rPr lang="en-US" altLang="en-US" sz="2400" b="1" i="1" smtClean="0">
                <a:latin typeface="Arial" pitchFamily="34" charset="0"/>
                <a:cs typeface="Arial" pitchFamily="34" charset="0"/>
              </a:rPr>
              <a:t>SYMPTOMATIC</a:t>
            </a:r>
          </a:p>
          <a:p>
            <a:pPr>
              <a:buFont typeface="Wingdings" pitchFamily="2" charset="2"/>
              <a:buNone/>
            </a:pPr>
            <a:endParaRPr lang="sr-Cyrl-CS" altLang="en-US" sz="2400" smtClean="0">
              <a:latin typeface="Arial" pitchFamily="34" charset="0"/>
              <a:cs typeface="Arial" pitchFamily="34" charset="0"/>
            </a:endParaRPr>
          </a:p>
          <a:p>
            <a:pPr>
              <a:buFont typeface="Wingdings" pitchFamily="2" charset="2"/>
              <a:buChar char="§"/>
            </a:pPr>
            <a:endParaRPr lang="sr-Cyrl-CS" altLang="en-US" sz="2000"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Postural hypotension</a:t>
            </a:r>
          </a:p>
          <a:p>
            <a:pPr>
              <a:buFont typeface="Wingdings" pitchFamily="2" charset="2"/>
              <a:buChar char="§"/>
            </a:pPr>
            <a:r>
              <a:rPr lang="en-US" altLang="en-US" sz="2000" b="1" smtClean="0">
                <a:latin typeface="Arial" pitchFamily="34" charset="0"/>
                <a:cs typeface="Arial" pitchFamily="34" charset="0"/>
              </a:rPr>
              <a:t>Gastroparesis</a:t>
            </a:r>
          </a:p>
          <a:p>
            <a:pPr>
              <a:buFont typeface="Wingdings" pitchFamily="2" charset="2"/>
              <a:buChar char="§"/>
            </a:pPr>
            <a:r>
              <a:rPr lang="en-US" altLang="en-US" sz="2000" b="1" smtClean="0">
                <a:latin typeface="Arial" pitchFamily="34" charset="0"/>
                <a:cs typeface="Arial" pitchFamily="34" charset="0"/>
              </a:rPr>
              <a:t>Diabetic diarrhea</a:t>
            </a:r>
          </a:p>
          <a:p>
            <a:pPr>
              <a:buFont typeface="Wingdings" pitchFamily="2" charset="2"/>
              <a:buChar char="§"/>
            </a:pPr>
            <a:r>
              <a:rPr lang="en-US" altLang="en-US" sz="2000" b="1" smtClean="0">
                <a:latin typeface="Arial" pitchFamily="34" charset="0"/>
                <a:cs typeface="Arial" pitchFamily="34" charset="0"/>
              </a:rPr>
              <a:t>Erectile dysfunction</a:t>
            </a:r>
          </a:p>
          <a:p>
            <a:pPr>
              <a:buFont typeface="Wingdings" pitchFamily="2" charset="2"/>
              <a:buChar char="§"/>
            </a:pPr>
            <a:r>
              <a:rPr lang="en-US" altLang="en-US" sz="2000" b="1" smtClean="0">
                <a:latin typeface="Arial" pitchFamily="34" charset="0"/>
                <a:cs typeface="Arial" pitchFamily="34" charset="0"/>
              </a:rPr>
              <a:t>Neuropathic edema</a:t>
            </a:r>
          </a:p>
          <a:p>
            <a:pPr>
              <a:buFont typeface="Wingdings" pitchFamily="2" charset="2"/>
              <a:buChar char="§"/>
            </a:pPr>
            <a:r>
              <a:rPr lang="en-US" altLang="en-US" sz="2000" b="1" i="1" smtClean="0">
                <a:latin typeface="Arial" pitchFamily="34" charset="0"/>
                <a:cs typeface="Arial" pitchFamily="34" charset="0"/>
              </a:rPr>
              <a:t>Charcot </a:t>
            </a:r>
            <a:r>
              <a:rPr lang="en-US" altLang="en-US" sz="2000" b="1" smtClean="0">
                <a:latin typeface="Arial" pitchFamily="34" charset="0"/>
                <a:cs typeface="Arial" pitchFamily="34" charset="0"/>
              </a:rPr>
              <a:t>arthropathy</a:t>
            </a:r>
          </a:p>
          <a:p>
            <a:pPr>
              <a:buFont typeface="Wingdings" pitchFamily="2" charset="2"/>
              <a:buChar char="§"/>
            </a:pPr>
            <a:r>
              <a:rPr lang="en-US" altLang="en-US" sz="2000" b="1" smtClean="0">
                <a:latin typeface="Arial" pitchFamily="34" charset="0"/>
                <a:cs typeface="Arial" pitchFamily="34" charset="0"/>
              </a:rPr>
              <a:t>Gustatory sweating</a:t>
            </a:r>
            <a:endParaRPr lang="en-GB" altLang="en-US" sz="2000" b="1" smtClean="0">
              <a:latin typeface="Arial" pitchFamily="34" charset="0"/>
              <a:cs typeface="Arial" pitchFamily="34" charset="0"/>
            </a:endParaRPr>
          </a:p>
        </p:txBody>
      </p:sp>
      <p:sp>
        <p:nvSpPr>
          <p:cNvPr id="166916" name="Rectangle 4"/>
          <p:cNvSpPr>
            <a:spLocks noGrp="1" noChangeArrowheads="1"/>
          </p:cNvSpPr>
          <p:nvPr>
            <p:ph type="body" sz="half" idx="2"/>
          </p:nvPr>
        </p:nvSpPr>
        <p:spPr>
          <a:xfrm>
            <a:off x="4038600" y="1371600"/>
            <a:ext cx="4495800" cy="4684713"/>
          </a:xfrm>
        </p:spPr>
        <p:txBody>
          <a:bodyPr/>
          <a:lstStyle/>
          <a:p>
            <a:pPr algn="ctr">
              <a:buFont typeface="Wingdings" pitchFamily="2" charset="2"/>
              <a:buNone/>
            </a:pPr>
            <a:r>
              <a:rPr lang="en-US" altLang="en-US" sz="2400" b="1" i="1" smtClean="0">
                <a:latin typeface="Arial" pitchFamily="34" charset="0"/>
                <a:cs typeface="Arial" pitchFamily="34" charset="0"/>
              </a:rPr>
              <a:t>SUBCLINICAL MANIFESTATION</a:t>
            </a:r>
          </a:p>
          <a:p>
            <a:pPr>
              <a:buFont typeface="Wingdings" pitchFamily="2" charset="2"/>
              <a:buNone/>
            </a:pPr>
            <a:endParaRPr lang="en-US" altLang="en-US" sz="2400" b="1" i="1" u="sng"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Abnormal pupillary reflex</a:t>
            </a:r>
          </a:p>
          <a:p>
            <a:pPr>
              <a:buFont typeface="Wingdings" pitchFamily="2" charset="2"/>
              <a:buChar char="§"/>
            </a:pPr>
            <a:r>
              <a:rPr lang="en-US" altLang="en-US" sz="2000" b="1" smtClean="0">
                <a:latin typeface="Arial" pitchFamily="34" charset="0"/>
                <a:cs typeface="Arial" pitchFamily="34" charset="0"/>
              </a:rPr>
              <a:t>Esophageal dysf</a:t>
            </a:r>
          </a:p>
          <a:p>
            <a:pPr>
              <a:buFont typeface="Wingdings" pitchFamily="2" charset="2"/>
              <a:buChar char="§"/>
            </a:pPr>
            <a:r>
              <a:rPr lang="en-US" altLang="en-US" sz="2000" b="1" smtClean="0">
                <a:latin typeface="Arial" pitchFamily="34" charset="0"/>
                <a:cs typeface="Arial" pitchFamily="34" charset="0"/>
              </a:rPr>
              <a:t>Abnormal Cardiovascular Reflexes (CAN)</a:t>
            </a:r>
          </a:p>
          <a:p>
            <a:pPr>
              <a:buFont typeface="Wingdings" pitchFamily="2" charset="2"/>
              <a:buChar char="§"/>
            </a:pPr>
            <a:r>
              <a:rPr lang="en-US" altLang="en-US" sz="2000" b="1" smtClean="0">
                <a:latin typeface="Arial" pitchFamily="34" charset="0"/>
                <a:cs typeface="Arial" pitchFamily="34" charset="0"/>
              </a:rPr>
              <a:t>Impaired counterregulatory response to hypoglycemia</a:t>
            </a:r>
          </a:p>
          <a:p>
            <a:pPr>
              <a:buFont typeface="Wingdings" pitchFamily="2" charset="2"/>
              <a:buChar char="§"/>
            </a:pPr>
            <a:r>
              <a:rPr lang="en-US" altLang="en-US" sz="2000" b="1" smtClean="0">
                <a:latin typeface="Arial" pitchFamily="34" charset="0"/>
                <a:cs typeface="Arial" pitchFamily="34" charset="0"/>
              </a:rPr>
              <a:t>Increased peripheral blood flow</a:t>
            </a:r>
            <a:endParaRPr lang="en-GB" altLang="en-US" sz="2000" b="1" smtClean="0">
              <a:latin typeface="Arial" pitchFamily="34" charset="0"/>
              <a:cs typeface="Arial" pitchFamily="34" charset="0"/>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Grp="1" noChangeArrowheads="1"/>
          </p:cNvSpPr>
          <p:nvPr>
            <p:ph type="title"/>
          </p:nvPr>
        </p:nvSpPr>
        <p:spPr>
          <a:xfrm>
            <a:off x="0" y="0"/>
            <a:ext cx="9144000" cy="1143000"/>
          </a:xfrm>
        </p:spPr>
        <p:txBody>
          <a:bodyPr/>
          <a:lstStyle/>
          <a:p>
            <a:pPr algn="l"/>
            <a:r>
              <a:rPr lang="en-US" altLang="en-US" sz="3600" b="1" smtClean="0">
                <a:solidFill>
                  <a:srgbClr val="FF0000"/>
                </a:solidFill>
              </a:rPr>
              <a:t>   </a:t>
            </a:r>
            <a:r>
              <a:rPr lang="en-US" altLang="en-US" sz="2800" b="1" smtClean="0">
                <a:solidFill>
                  <a:srgbClr val="7030A0"/>
                </a:solidFill>
                <a:latin typeface="Arial" pitchFamily="34" charset="0"/>
                <a:cs typeface="Arial" pitchFamily="34" charset="0"/>
              </a:rPr>
              <a:t>MONONEUROPATHY</a:t>
            </a:r>
            <a:endParaRPr lang="en-GB" altLang="en-US" sz="2800" b="1" smtClean="0">
              <a:solidFill>
                <a:srgbClr val="7030A0"/>
              </a:solidFill>
              <a:latin typeface="Arial" pitchFamily="34" charset="0"/>
              <a:cs typeface="Arial" pitchFamily="34" charset="0"/>
            </a:endParaRPr>
          </a:p>
        </p:txBody>
      </p:sp>
      <p:sp>
        <p:nvSpPr>
          <p:cNvPr id="4101" name="Rectangle 3"/>
          <p:cNvSpPr>
            <a:spLocks noGrp="1" noChangeArrowheads="1"/>
          </p:cNvSpPr>
          <p:nvPr>
            <p:ph type="body" sz="half" idx="1"/>
          </p:nvPr>
        </p:nvSpPr>
        <p:spPr>
          <a:xfrm>
            <a:off x="328613" y="1941513"/>
            <a:ext cx="4022725" cy="4114800"/>
          </a:xfrm>
        </p:spPr>
        <p:txBody>
          <a:bodyPr/>
          <a:lstStyle/>
          <a:p>
            <a:pPr>
              <a:buFont typeface="Wingdings" pitchFamily="2" charset="2"/>
              <a:buChar char="§"/>
            </a:pPr>
            <a:r>
              <a:rPr lang="en-US" altLang="en-US" sz="2000" b="1" smtClean="0">
                <a:latin typeface="Arial" pitchFamily="34" charset="0"/>
                <a:cs typeface="Arial" pitchFamily="34" charset="0"/>
              </a:rPr>
              <a:t>Paralysis</a:t>
            </a:r>
            <a:r>
              <a:rPr lang="en-US" altLang="en-US" sz="2000" b="1" smtClean="0"/>
              <a:t> </a:t>
            </a:r>
            <a:r>
              <a:rPr lang="en-US" altLang="en-US" sz="2000" b="1" smtClean="0">
                <a:latin typeface="Arial" pitchFamily="34" charset="0"/>
                <a:cs typeface="Arial" pitchFamily="34" charset="0"/>
              </a:rPr>
              <a:t>cranial nerves (most often n. IV, VI, VII)</a:t>
            </a:r>
          </a:p>
          <a:p>
            <a:pPr>
              <a:buFont typeface="Wingdings" pitchFamily="2" charset="2"/>
              <a:buChar char="§"/>
            </a:pPr>
            <a:r>
              <a:rPr lang="en-US" altLang="en-US" sz="2000" b="1" smtClean="0">
                <a:latin typeface="Arial" pitchFamily="34" charset="0"/>
                <a:cs typeface="Arial" pitchFamily="34" charset="0"/>
              </a:rPr>
              <a:t>Truncal neuropathy (rare)</a:t>
            </a:r>
            <a:endParaRPr lang="en-GB" altLang="en-US" sz="2000" b="1" smtClean="0">
              <a:latin typeface="Arial" pitchFamily="34" charset="0"/>
              <a:cs typeface="Arial" pitchFamily="34" charset="0"/>
            </a:endParaRPr>
          </a:p>
        </p:txBody>
      </p:sp>
      <p:graphicFrame>
        <p:nvGraphicFramePr>
          <p:cNvPr id="4098" name="Object 11"/>
          <p:cNvGraphicFramePr>
            <a:graphicFrameLocks noChangeAspect="1"/>
          </p:cNvGraphicFramePr>
          <p:nvPr>
            <p:ph type="clipArt" sz="half" idx="2"/>
          </p:nvPr>
        </p:nvGraphicFramePr>
        <p:xfrm>
          <a:off x="5105400" y="0"/>
          <a:ext cx="3048000" cy="3429000"/>
        </p:xfrm>
        <a:graphic>
          <a:graphicData uri="http://schemas.openxmlformats.org/presentationml/2006/ole">
            <p:oleObj spid="_x0000_s4098" name="Photo Editor Photo" r:id="rId3" imgW="5401429" imgH="6811326" progId="">
              <p:embed/>
            </p:oleObj>
          </a:graphicData>
        </a:graphic>
      </p:graphicFrame>
      <p:graphicFrame>
        <p:nvGraphicFramePr>
          <p:cNvPr id="4099" name="Object 12"/>
          <p:cNvGraphicFramePr>
            <a:graphicFrameLocks noChangeAspect="1"/>
          </p:cNvGraphicFramePr>
          <p:nvPr/>
        </p:nvGraphicFramePr>
        <p:xfrm>
          <a:off x="5105400" y="3429000"/>
          <a:ext cx="3048000" cy="3429000"/>
        </p:xfrm>
        <a:graphic>
          <a:graphicData uri="http://schemas.openxmlformats.org/presentationml/2006/ole">
            <p:oleObj spid="_x0000_s4099" name="Photo Editor Photo" r:id="rId4" imgW="5334745" imgH="6838095" progId="">
              <p:embed/>
            </p:oleObj>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Is obesity linked to eating meat?"/>
          <p:cNvPicPr>
            <a:picLocks noChangeAspect="1" noChangeArrowheads="1"/>
          </p:cNvPicPr>
          <p:nvPr/>
        </p:nvPicPr>
        <p:blipFill>
          <a:blip r:embed="rId2"/>
          <a:srcRect r="32"/>
          <a:stretch>
            <a:fillRect/>
          </a:stretch>
        </p:blipFill>
        <p:spPr bwMode="auto">
          <a:xfrm>
            <a:off x="4713288" y="0"/>
            <a:ext cx="4430712" cy="6858000"/>
          </a:xfrm>
          <a:prstGeom prst="rect">
            <a:avLst/>
          </a:prstGeom>
          <a:noFill/>
          <a:ln w="9525">
            <a:noFill/>
            <a:miter lim="800000"/>
            <a:headEnd/>
            <a:tailEnd/>
          </a:ln>
        </p:spPr>
      </p:pic>
      <p:sp>
        <p:nvSpPr>
          <p:cNvPr id="26627" name="TextBox 1"/>
          <p:cNvSpPr txBox="1">
            <a:spLocks noChangeArrowheads="1"/>
          </p:cNvSpPr>
          <p:nvPr/>
        </p:nvSpPr>
        <p:spPr bwMode="auto">
          <a:xfrm>
            <a:off x="0" y="630238"/>
            <a:ext cx="4713288" cy="830262"/>
          </a:xfrm>
          <a:prstGeom prst="rect">
            <a:avLst/>
          </a:prstGeom>
          <a:noFill/>
          <a:ln w="9525">
            <a:noFill/>
            <a:miter lim="800000"/>
            <a:headEnd/>
            <a:tailEnd/>
          </a:ln>
        </p:spPr>
        <p:txBody>
          <a:bodyPr>
            <a:spAutoFit/>
          </a:bodyPr>
          <a:lstStyle/>
          <a:p>
            <a:pPr algn="ctr"/>
            <a:r>
              <a:rPr lang="en-US" sz="4800" b="1">
                <a:solidFill>
                  <a:schemeClr val="accent2"/>
                </a:solidFill>
                <a:latin typeface="Lora"/>
              </a:rPr>
              <a:t>Causes</a:t>
            </a:r>
          </a:p>
        </p:txBody>
      </p:sp>
      <p:sp>
        <p:nvSpPr>
          <p:cNvPr id="5" name="TextBox 4">
            <a:extLst>
              <a:ext uri="{FF2B5EF4-FFF2-40B4-BE49-F238E27FC236}"/>
            </a:extLst>
          </p:cNvPr>
          <p:cNvSpPr txBox="1"/>
          <p:nvPr/>
        </p:nvSpPr>
        <p:spPr>
          <a:xfrm>
            <a:off x="1839913" y="2192338"/>
            <a:ext cx="1874837" cy="461962"/>
          </a:xfrm>
          <a:prstGeom prst="rect">
            <a:avLst/>
          </a:prstGeom>
          <a:noFill/>
        </p:spPr>
        <p:txBody>
          <a:bodyPr>
            <a:spAutoFit/>
          </a:bodyPr>
          <a:lstStyle/>
          <a:p>
            <a:pPr fontAlgn="auto">
              <a:spcBef>
                <a:spcPts val="0"/>
              </a:spcBef>
              <a:spcAft>
                <a:spcPts val="0"/>
              </a:spcAft>
              <a:defRPr/>
            </a:pPr>
            <a:r>
              <a:rPr lang="en-US" sz="2400" b="1" dirty="0">
                <a:solidFill>
                  <a:schemeClr val="tx1">
                    <a:lumMod val="75000"/>
                    <a:lumOff val="25000"/>
                  </a:schemeClr>
                </a:solidFill>
                <a:latin typeface="Lora" pitchFamily="2" charset="0"/>
                <a:cs typeface="+mn-cs"/>
              </a:rPr>
              <a:t>Genetics</a:t>
            </a:r>
          </a:p>
        </p:txBody>
      </p:sp>
      <p:sp>
        <p:nvSpPr>
          <p:cNvPr id="6" name="TextBox 5">
            <a:extLst>
              <a:ext uri="{FF2B5EF4-FFF2-40B4-BE49-F238E27FC236}"/>
            </a:extLst>
          </p:cNvPr>
          <p:cNvSpPr txBox="1"/>
          <p:nvPr/>
        </p:nvSpPr>
        <p:spPr>
          <a:xfrm>
            <a:off x="1839913" y="3052763"/>
            <a:ext cx="1874837" cy="461962"/>
          </a:xfrm>
          <a:prstGeom prst="rect">
            <a:avLst/>
          </a:prstGeom>
          <a:noFill/>
        </p:spPr>
        <p:txBody>
          <a:bodyPr>
            <a:spAutoFit/>
          </a:bodyPr>
          <a:lstStyle/>
          <a:p>
            <a:pPr fontAlgn="auto">
              <a:spcBef>
                <a:spcPts val="0"/>
              </a:spcBef>
              <a:spcAft>
                <a:spcPts val="0"/>
              </a:spcAft>
              <a:defRPr/>
            </a:pPr>
            <a:r>
              <a:rPr lang="en-US" sz="2400" b="1" dirty="0">
                <a:solidFill>
                  <a:schemeClr val="tx1">
                    <a:lumMod val="75000"/>
                    <a:lumOff val="25000"/>
                  </a:schemeClr>
                </a:solidFill>
                <a:latin typeface="Lora" pitchFamily="2" charset="0"/>
                <a:cs typeface="+mn-cs"/>
              </a:rPr>
              <a:t>Overeating</a:t>
            </a:r>
          </a:p>
        </p:txBody>
      </p:sp>
      <p:sp>
        <p:nvSpPr>
          <p:cNvPr id="7" name="TextBox 6">
            <a:extLst>
              <a:ext uri="{FF2B5EF4-FFF2-40B4-BE49-F238E27FC236}"/>
            </a:extLst>
          </p:cNvPr>
          <p:cNvSpPr txBox="1"/>
          <p:nvPr/>
        </p:nvSpPr>
        <p:spPr>
          <a:xfrm>
            <a:off x="1839913" y="3911600"/>
            <a:ext cx="1874837" cy="461963"/>
          </a:xfrm>
          <a:prstGeom prst="rect">
            <a:avLst/>
          </a:prstGeom>
          <a:noFill/>
        </p:spPr>
        <p:txBody>
          <a:bodyPr>
            <a:spAutoFit/>
          </a:bodyPr>
          <a:lstStyle/>
          <a:p>
            <a:pPr fontAlgn="auto">
              <a:spcBef>
                <a:spcPts val="0"/>
              </a:spcBef>
              <a:spcAft>
                <a:spcPts val="0"/>
              </a:spcAft>
              <a:defRPr/>
            </a:pPr>
            <a:r>
              <a:rPr lang="en-US" sz="2400" b="1" dirty="0">
                <a:solidFill>
                  <a:schemeClr val="tx1">
                    <a:lumMod val="75000"/>
                    <a:lumOff val="25000"/>
                  </a:schemeClr>
                </a:solidFill>
                <a:latin typeface="Lora" pitchFamily="2" charset="0"/>
                <a:cs typeface="+mn-cs"/>
              </a:rPr>
              <a:t>Hormone</a:t>
            </a:r>
          </a:p>
        </p:txBody>
      </p:sp>
      <p:sp>
        <p:nvSpPr>
          <p:cNvPr id="8" name="TextBox 7">
            <a:extLst>
              <a:ext uri="{FF2B5EF4-FFF2-40B4-BE49-F238E27FC236}"/>
            </a:extLst>
          </p:cNvPr>
          <p:cNvSpPr txBox="1"/>
          <p:nvPr/>
        </p:nvSpPr>
        <p:spPr>
          <a:xfrm>
            <a:off x="1839913" y="4772025"/>
            <a:ext cx="1874837" cy="830263"/>
          </a:xfrm>
          <a:prstGeom prst="rect">
            <a:avLst/>
          </a:prstGeom>
          <a:noFill/>
        </p:spPr>
        <p:txBody>
          <a:bodyPr>
            <a:spAutoFit/>
          </a:bodyPr>
          <a:lstStyle/>
          <a:p>
            <a:pPr fontAlgn="auto">
              <a:spcBef>
                <a:spcPts val="0"/>
              </a:spcBef>
              <a:spcAft>
                <a:spcPts val="0"/>
              </a:spcAft>
              <a:defRPr/>
            </a:pPr>
            <a:r>
              <a:rPr lang="en-US" sz="2400" b="1" dirty="0">
                <a:solidFill>
                  <a:schemeClr val="tx1">
                    <a:lumMod val="75000"/>
                    <a:lumOff val="25000"/>
                  </a:schemeClr>
                </a:solidFill>
                <a:latin typeface="Lora" pitchFamily="2" charset="0"/>
                <a:cs typeface="+mn-cs"/>
              </a:rPr>
              <a:t>Insufficient Sleep</a:t>
            </a:r>
          </a:p>
        </p:txBody>
      </p:sp>
      <p:sp>
        <p:nvSpPr>
          <p:cNvPr id="9" name="TextBox 8">
            <a:extLst>
              <a:ext uri="{FF2B5EF4-FFF2-40B4-BE49-F238E27FC236}"/>
            </a:extLst>
          </p:cNvPr>
          <p:cNvSpPr txBox="1"/>
          <p:nvPr/>
        </p:nvSpPr>
        <p:spPr>
          <a:xfrm>
            <a:off x="1839913" y="5630863"/>
            <a:ext cx="1874837" cy="830262"/>
          </a:xfrm>
          <a:prstGeom prst="rect">
            <a:avLst/>
          </a:prstGeom>
          <a:noFill/>
        </p:spPr>
        <p:txBody>
          <a:bodyPr>
            <a:spAutoFit/>
          </a:bodyPr>
          <a:lstStyle/>
          <a:p>
            <a:pPr fontAlgn="auto">
              <a:spcBef>
                <a:spcPts val="0"/>
              </a:spcBef>
              <a:spcAft>
                <a:spcPts val="0"/>
              </a:spcAft>
              <a:defRPr/>
            </a:pPr>
            <a:r>
              <a:rPr lang="en-US" sz="2400" b="1" dirty="0">
                <a:solidFill>
                  <a:schemeClr val="tx1">
                    <a:lumMod val="75000"/>
                    <a:lumOff val="25000"/>
                  </a:schemeClr>
                </a:solidFill>
                <a:latin typeface="Lora" pitchFamily="2" charset="0"/>
                <a:cs typeface="+mn-cs"/>
              </a:rPr>
              <a:t>Sweetened Drinks</a:t>
            </a:r>
          </a:p>
        </p:txBody>
      </p:sp>
      <p:grpSp>
        <p:nvGrpSpPr>
          <p:cNvPr id="26633" name="Group 10"/>
          <p:cNvGrpSpPr>
            <a:grpSpLocks/>
          </p:cNvGrpSpPr>
          <p:nvPr/>
        </p:nvGrpSpPr>
        <p:grpSpPr bwMode="auto">
          <a:xfrm>
            <a:off x="1090613" y="2060575"/>
            <a:ext cx="498475" cy="663575"/>
            <a:chOff x="7923461" y="936252"/>
            <a:chExt cx="1394156" cy="1394156"/>
          </a:xfrm>
        </p:grpSpPr>
        <p:sp>
          <p:nvSpPr>
            <p:cNvPr id="12" name="Oval 11">
              <a:extLst>
                <a:ext uri="{FF2B5EF4-FFF2-40B4-BE49-F238E27FC236}"/>
              </a:extLst>
            </p:cNvPr>
            <p:cNvSpPr/>
            <p:nvPr/>
          </p:nvSpPr>
          <p:spPr>
            <a:xfrm>
              <a:off x="8016699" y="1029640"/>
              <a:ext cx="1207677" cy="120737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dirty="0"/>
            </a:p>
          </p:txBody>
        </p:sp>
        <p:sp>
          <p:nvSpPr>
            <p:cNvPr id="13" name="Circle: Hollow 12">
              <a:extLst>
                <a:ext uri="{FF2B5EF4-FFF2-40B4-BE49-F238E27FC236}"/>
              </a:extLst>
            </p:cNvPr>
            <p:cNvSpPr/>
            <p:nvPr/>
          </p:nvSpPr>
          <p:spPr>
            <a:xfrm>
              <a:off x="7923461" y="936252"/>
              <a:ext cx="1394156" cy="1394156"/>
            </a:xfrm>
            <a:prstGeom prst="donut">
              <a:avLst>
                <a:gd name="adj" fmla="val 7609"/>
              </a:avLst>
            </a:pr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a:solidFill>
                  <a:schemeClr val="tx1"/>
                </a:solidFill>
              </a:endParaRPr>
            </a:p>
          </p:txBody>
        </p:sp>
      </p:grpSp>
      <p:grpSp>
        <p:nvGrpSpPr>
          <p:cNvPr id="26634" name="Group 13"/>
          <p:cNvGrpSpPr>
            <a:grpSpLocks/>
          </p:cNvGrpSpPr>
          <p:nvPr/>
        </p:nvGrpSpPr>
        <p:grpSpPr bwMode="auto">
          <a:xfrm>
            <a:off x="1090613" y="2919413"/>
            <a:ext cx="498475" cy="665162"/>
            <a:chOff x="7923461" y="936252"/>
            <a:chExt cx="1394156" cy="1394156"/>
          </a:xfrm>
        </p:grpSpPr>
        <p:sp>
          <p:nvSpPr>
            <p:cNvPr id="15" name="Oval 14">
              <a:extLst>
                <a:ext uri="{FF2B5EF4-FFF2-40B4-BE49-F238E27FC236}"/>
              </a:extLst>
            </p:cNvPr>
            <p:cNvSpPr/>
            <p:nvPr/>
          </p:nvSpPr>
          <p:spPr>
            <a:xfrm>
              <a:off x="8016699" y="1029418"/>
              <a:ext cx="1207677" cy="12078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dirty="0"/>
            </a:p>
          </p:txBody>
        </p:sp>
        <p:sp>
          <p:nvSpPr>
            <p:cNvPr id="16" name="Circle: Hollow 15">
              <a:extLst>
                <a:ext uri="{FF2B5EF4-FFF2-40B4-BE49-F238E27FC236}"/>
              </a:extLst>
            </p:cNvPr>
            <p:cNvSpPr/>
            <p:nvPr/>
          </p:nvSpPr>
          <p:spPr>
            <a:xfrm>
              <a:off x="7923461" y="936252"/>
              <a:ext cx="1394156" cy="1394156"/>
            </a:xfrm>
            <a:prstGeom prst="donut">
              <a:avLst>
                <a:gd name="adj" fmla="val 7609"/>
              </a:avLst>
            </a:pr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a:solidFill>
                  <a:schemeClr val="tx1"/>
                </a:solidFill>
              </a:endParaRPr>
            </a:p>
          </p:txBody>
        </p:sp>
      </p:grpSp>
      <p:grpSp>
        <p:nvGrpSpPr>
          <p:cNvPr id="26635" name="Group 16"/>
          <p:cNvGrpSpPr>
            <a:grpSpLocks/>
          </p:cNvGrpSpPr>
          <p:nvPr/>
        </p:nvGrpSpPr>
        <p:grpSpPr bwMode="auto">
          <a:xfrm>
            <a:off x="1090613" y="5499100"/>
            <a:ext cx="498475" cy="665163"/>
            <a:chOff x="7923461" y="936252"/>
            <a:chExt cx="1394156" cy="1394156"/>
          </a:xfrm>
        </p:grpSpPr>
        <p:sp>
          <p:nvSpPr>
            <p:cNvPr id="18" name="Oval 17">
              <a:extLst>
                <a:ext uri="{FF2B5EF4-FFF2-40B4-BE49-F238E27FC236}"/>
              </a:extLst>
            </p:cNvPr>
            <p:cNvSpPr/>
            <p:nvPr/>
          </p:nvSpPr>
          <p:spPr>
            <a:xfrm>
              <a:off x="8016699" y="1029417"/>
              <a:ext cx="1207677" cy="12078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dirty="0"/>
            </a:p>
          </p:txBody>
        </p:sp>
        <p:sp>
          <p:nvSpPr>
            <p:cNvPr id="19" name="Circle: Hollow 18">
              <a:extLst>
                <a:ext uri="{FF2B5EF4-FFF2-40B4-BE49-F238E27FC236}"/>
              </a:extLst>
            </p:cNvPr>
            <p:cNvSpPr/>
            <p:nvPr/>
          </p:nvSpPr>
          <p:spPr>
            <a:xfrm>
              <a:off x="7923461" y="936252"/>
              <a:ext cx="1394156" cy="1394156"/>
            </a:xfrm>
            <a:prstGeom prst="donut">
              <a:avLst>
                <a:gd name="adj" fmla="val 7609"/>
              </a:avLst>
            </a:pr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a:solidFill>
                  <a:schemeClr val="tx1"/>
                </a:solidFill>
              </a:endParaRPr>
            </a:p>
          </p:txBody>
        </p:sp>
      </p:grpSp>
      <p:grpSp>
        <p:nvGrpSpPr>
          <p:cNvPr id="26636" name="Group 19"/>
          <p:cNvGrpSpPr>
            <a:grpSpLocks/>
          </p:cNvGrpSpPr>
          <p:nvPr/>
        </p:nvGrpSpPr>
        <p:grpSpPr bwMode="auto">
          <a:xfrm>
            <a:off x="1090613" y="4638675"/>
            <a:ext cx="498475" cy="665163"/>
            <a:chOff x="7923461" y="936252"/>
            <a:chExt cx="1394156" cy="1394156"/>
          </a:xfrm>
        </p:grpSpPr>
        <p:sp>
          <p:nvSpPr>
            <p:cNvPr id="21" name="Oval 20">
              <a:extLst>
                <a:ext uri="{FF2B5EF4-FFF2-40B4-BE49-F238E27FC236}"/>
              </a:extLst>
            </p:cNvPr>
            <p:cNvSpPr/>
            <p:nvPr/>
          </p:nvSpPr>
          <p:spPr>
            <a:xfrm>
              <a:off x="8016699" y="1029417"/>
              <a:ext cx="1207677" cy="12078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dirty="0"/>
            </a:p>
          </p:txBody>
        </p:sp>
        <p:sp>
          <p:nvSpPr>
            <p:cNvPr id="22" name="Circle: Hollow 21">
              <a:extLst>
                <a:ext uri="{FF2B5EF4-FFF2-40B4-BE49-F238E27FC236}"/>
              </a:extLst>
            </p:cNvPr>
            <p:cNvSpPr/>
            <p:nvPr/>
          </p:nvSpPr>
          <p:spPr>
            <a:xfrm>
              <a:off x="7923461" y="936252"/>
              <a:ext cx="1394156" cy="1394156"/>
            </a:xfrm>
            <a:prstGeom prst="donut">
              <a:avLst>
                <a:gd name="adj" fmla="val 7609"/>
              </a:avLst>
            </a:pr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a:solidFill>
                  <a:schemeClr val="tx1"/>
                </a:solidFill>
              </a:endParaRPr>
            </a:p>
          </p:txBody>
        </p:sp>
      </p:grpSp>
      <p:grpSp>
        <p:nvGrpSpPr>
          <p:cNvPr id="26637" name="Group 22"/>
          <p:cNvGrpSpPr>
            <a:grpSpLocks/>
          </p:cNvGrpSpPr>
          <p:nvPr/>
        </p:nvGrpSpPr>
        <p:grpSpPr bwMode="auto">
          <a:xfrm>
            <a:off x="1090613" y="3779838"/>
            <a:ext cx="498475" cy="665162"/>
            <a:chOff x="7923461" y="936252"/>
            <a:chExt cx="1394156" cy="1394156"/>
          </a:xfrm>
        </p:grpSpPr>
        <p:sp>
          <p:nvSpPr>
            <p:cNvPr id="24" name="Oval 23">
              <a:extLst>
                <a:ext uri="{FF2B5EF4-FFF2-40B4-BE49-F238E27FC236}"/>
              </a:extLst>
            </p:cNvPr>
            <p:cNvSpPr/>
            <p:nvPr/>
          </p:nvSpPr>
          <p:spPr>
            <a:xfrm>
              <a:off x="8016699" y="1029418"/>
              <a:ext cx="1207677" cy="12078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dirty="0"/>
            </a:p>
          </p:txBody>
        </p:sp>
        <p:sp>
          <p:nvSpPr>
            <p:cNvPr id="25" name="Circle: Hollow 24">
              <a:extLst>
                <a:ext uri="{FF2B5EF4-FFF2-40B4-BE49-F238E27FC236}"/>
              </a:extLst>
            </p:cNvPr>
            <p:cNvSpPr/>
            <p:nvPr/>
          </p:nvSpPr>
          <p:spPr>
            <a:xfrm>
              <a:off x="7923461" y="936252"/>
              <a:ext cx="1394156" cy="1394156"/>
            </a:xfrm>
            <a:prstGeom prst="donut">
              <a:avLst>
                <a:gd name="adj" fmla="val 7609"/>
              </a:avLst>
            </a:pr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a:solidFill>
                  <a:schemeClr val="tx1"/>
                </a:solidFill>
              </a:endParaRPr>
            </a:p>
          </p:txBody>
        </p:sp>
      </p:grpSp>
      <p:pic>
        <p:nvPicPr>
          <p:cNvPr id="26638" name="Picture 4" descr="dna-icon-png-7-transparent-1 | bioinfo core"/>
          <p:cNvPicPr>
            <a:picLocks noChangeAspect="1" noChangeArrowheads="1"/>
          </p:cNvPicPr>
          <p:nvPr/>
        </p:nvPicPr>
        <p:blipFill>
          <a:blip r:embed="rId3"/>
          <a:srcRect/>
          <a:stretch>
            <a:fillRect/>
          </a:stretch>
        </p:blipFill>
        <p:spPr bwMode="auto">
          <a:xfrm>
            <a:off x="1201738" y="2206625"/>
            <a:ext cx="277812" cy="371475"/>
          </a:xfrm>
          <a:prstGeom prst="rect">
            <a:avLst/>
          </a:prstGeom>
          <a:noFill/>
          <a:ln w="9525">
            <a:noFill/>
            <a:miter lim="800000"/>
            <a:headEnd/>
            <a:tailEnd/>
          </a:ln>
        </p:spPr>
      </p:pic>
      <p:pic>
        <p:nvPicPr>
          <p:cNvPr id="26639" name="Picture 6" descr="overeating Icon - Free PNG &amp; SVG 4131143 - Noun Project"/>
          <p:cNvPicPr>
            <a:picLocks noChangeAspect="1" noChangeArrowheads="1"/>
          </p:cNvPicPr>
          <p:nvPr/>
        </p:nvPicPr>
        <p:blipFill>
          <a:blip r:embed="rId4"/>
          <a:srcRect/>
          <a:stretch>
            <a:fillRect/>
          </a:stretch>
        </p:blipFill>
        <p:spPr bwMode="auto">
          <a:xfrm>
            <a:off x="1219200" y="3090863"/>
            <a:ext cx="242888" cy="322262"/>
          </a:xfrm>
          <a:prstGeom prst="rect">
            <a:avLst/>
          </a:prstGeom>
          <a:noFill/>
          <a:ln w="9525">
            <a:noFill/>
            <a:miter lim="800000"/>
            <a:headEnd/>
            <a:tailEnd/>
          </a:ln>
        </p:spPr>
      </p:pic>
      <p:pic>
        <p:nvPicPr>
          <p:cNvPr id="26640" name="Picture 8" descr="molecules Icon - Free PNG &amp; SVG 129665 - Noun Project"/>
          <p:cNvPicPr>
            <a:picLocks noChangeAspect="1" noChangeArrowheads="1"/>
          </p:cNvPicPr>
          <p:nvPr/>
        </p:nvPicPr>
        <p:blipFill>
          <a:blip r:embed="rId5"/>
          <a:srcRect/>
          <a:stretch>
            <a:fillRect/>
          </a:stretch>
        </p:blipFill>
        <p:spPr bwMode="auto">
          <a:xfrm>
            <a:off x="1198563" y="3922713"/>
            <a:ext cx="284162" cy="377825"/>
          </a:xfrm>
          <a:prstGeom prst="rect">
            <a:avLst/>
          </a:prstGeom>
          <a:noFill/>
          <a:ln w="9525">
            <a:noFill/>
            <a:miter lim="800000"/>
            <a:headEnd/>
            <a:tailEnd/>
          </a:ln>
        </p:spPr>
      </p:pic>
      <p:pic>
        <p:nvPicPr>
          <p:cNvPr id="26641" name="Picture 10" descr="Sleep Clip Art at Clker.com - vector clip art online, royalty free &amp; public  domain"/>
          <p:cNvPicPr>
            <a:picLocks noChangeAspect="1" noChangeArrowheads="1"/>
          </p:cNvPicPr>
          <p:nvPr/>
        </p:nvPicPr>
        <p:blipFill>
          <a:blip r:embed="rId6"/>
          <a:srcRect/>
          <a:stretch>
            <a:fillRect/>
          </a:stretch>
        </p:blipFill>
        <p:spPr bwMode="auto">
          <a:xfrm>
            <a:off x="1204913" y="4854575"/>
            <a:ext cx="269875" cy="233363"/>
          </a:xfrm>
          <a:prstGeom prst="rect">
            <a:avLst/>
          </a:prstGeom>
          <a:noFill/>
          <a:ln w="9525">
            <a:noFill/>
            <a:miter lim="800000"/>
            <a:headEnd/>
            <a:tailEnd/>
          </a:ln>
        </p:spPr>
      </p:pic>
      <p:pic>
        <p:nvPicPr>
          <p:cNvPr id="26642" name="Picture 12" descr="food, Soft Drink, Bottle, soda, coke, drink icon"/>
          <p:cNvPicPr>
            <a:picLocks noChangeAspect="1" noChangeArrowheads="1"/>
          </p:cNvPicPr>
          <p:nvPr/>
        </p:nvPicPr>
        <p:blipFill>
          <a:blip r:embed="rId7"/>
          <a:srcRect/>
          <a:stretch>
            <a:fillRect/>
          </a:stretch>
        </p:blipFill>
        <p:spPr bwMode="auto">
          <a:xfrm>
            <a:off x="1187450" y="5626100"/>
            <a:ext cx="306388" cy="409575"/>
          </a:xfrm>
          <a:prstGeom prst="rect">
            <a:avLst/>
          </a:prstGeom>
          <a:noFill/>
          <a:ln w="9525">
            <a:noFill/>
            <a:miter lim="800000"/>
            <a:headEnd/>
            <a:tailEnd/>
          </a:ln>
        </p:spPr>
      </p:pic>
      <p:grpSp>
        <p:nvGrpSpPr>
          <p:cNvPr id="26643" name="Group 27"/>
          <p:cNvGrpSpPr>
            <a:grpSpLocks/>
          </p:cNvGrpSpPr>
          <p:nvPr/>
        </p:nvGrpSpPr>
        <p:grpSpPr bwMode="auto">
          <a:xfrm>
            <a:off x="0" y="0"/>
            <a:ext cx="496888" cy="600075"/>
            <a:chOff x="11478979" y="25400"/>
            <a:chExt cx="662221" cy="600430"/>
          </a:xfrm>
        </p:grpSpPr>
        <p:sp>
          <p:nvSpPr>
            <p:cNvPr id="29" name="Rectangle 28">
              <a:extLst>
                <a:ext uri="{FF2B5EF4-FFF2-40B4-BE49-F238E27FC236}"/>
              </a:extLst>
            </p:cNvPr>
            <p:cNvSpPr/>
            <p:nvPr/>
          </p:nvSpPr>
          <p:spPr>
            <a:xfrm rot="10800000">
              <a:off x="11580534" y="25400"/>
              <a:ext cx="560666" cy="503536"/>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a:p>
          </p:txBody>
        </p:sp>
        <p:sp>
          <p:nvSpPr>
            <p:cNvPr id="30" name="Rectangle 29">
              <a:extLst>
                <a:ext uri="{FF2B5EF4-FFF2-40B4-BE49-F238E27FC236}"/>
              </a:extLst>
            </p:cNvPr>
            <p:cNvSpPr/>
            <p:nvPr/>
          </p:nvSpPr>
          <p:spPr>
            <a:xfrm rot="10800000">
              <a:off x="11478979" y="230309"/>
              <a:ext cx="459112" cy="395521"/>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a:p>
          </p:txBody>
        </p:sp>
      </p:grpSp>
      <p:grpSp>
        <p:nvGrpSpPr>
          <p:cNvPr id="26644" name="Group 30"/>
          <p:cNvGrpSpPr>
            <a:grpSpLocks/>
          </p:cNvGrpSpPr>
          <p:nvPr/>
        </p:nvGrpSpPr>
        <p:grpSpPr bwMode="auto">
          <a:xfrm rot="5400000" flipH="1">
            <a:off x="-67469" y="6593682"/>
            <a:ext cx="357187" cy="222250"/>
            <a:chOff x="11478979" y="109988"/>
            <a:chExt cx="620219" cy="515842"/>
          </a:xfrm>
        </p:grpSpPr>
        <p:sp>
          <p:nvSpPr>
            <p:cNvPr id="10240" name="Rectangle 10239">
              <a:extLst>
                <a:ext uri="{FF2B5EF4-FFF2-40B4-BE49-F238E27FC236}"/>
              </a:extLst>
            </p:cNvPr>
            <p:cNvSpPr/>
            <p:nvPr/>
          </p:nvSpPr>
          <p:spPr>
            <a:xfrm rot="10800000">
              <a:off x="11636102" y="124724"/>
              <a:ext cx="463098" cy="416357"/>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dirty="0"/>
            </a:p>
          </p:txBody>
        </p:sp>
        <p:sp>
          <p:nvSpPr>
            <p:cNvPr id="10241" name="Rectangle 10240">
              <a:extLst>
                <a:ext uri="{FF2B5EF4-FFF2-40B4-BE49-F238E27FC236}"/>
              </a:extLst>
            </p:cNvPr>
            <p:cNvSpPr/>
            <p:nvPr/>
          </p:nvSpPr>
          <p:spPr>
            <a:xfrm rot="10800000">
              <a:off x="11478979" y="224209"/>
              <a:ext cx="457584" cy="397935"/>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a:p>
          </p:txBody>
        </p:sp>
      </p:grpSp>
      <p:sp>
        <p:nvSpPr>
          <p:cNvPr id="10243" name="Diamond 10242">
            <a:extLst>
              <a:ext uri="{FF2B5EF4-FFF2-40B4-BE49-F238E27FC236}"/>
            </a:extLst>
          </p:cNvPr>
          <p:cNvSpPr/>
          <p:nvPr/>
        </p:nvSpPr>
        <p:spPr>
          <a:xfrm>
            <a:off x="4370388" y="2971800"/>
            <a:ext cx="685800" cy="9144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a:xfrm>
            <a:off x="0" y="533400"/>
            <a:ext cx="9144000" cy="914400"/>
          </a:xfrm>
        </p:spPr>
        <p:txBody>
          <a:bodyPr/>
          <a:lstStyle/>
          <a:p>
            <a:r>
              <a:rPr lang="en-US" altLang="en-US" sz="2800" b="1" smtClean="0">
                <a:solidFill>
                  <a:srgbClr val="7030A0"/>
                </a:solidFill>
                <a:latin typeface="Arial" pitchFamily="34" charset="0"/>
                <a:cs typeface="Arial" pitchFamily="34" charset="0"/>
              </a:rPr>
              <a:t>DIABETIC AMYOTROPHIA - PROXIMAL MOTOR NEUROPATHY</a:t>
            </a:r>
            <a:r>
              <a:rPr lang="sr-Cyrl-CS" altLang="en-US" sz="2800" smtClean="0">
                <a:solidFill>
                  <a:srgbClr val="7030A0"/>
                </a:solidFill>
              </a:rPr>
              <a:t/>
            </a:r>
            <a:br>
              <a:rPr lang="sr-Cyrl-CS" altLang="en-US" sz="2800" smtClean="0">
                <a:solidFill>
                  <a:srgbClr val="7030A0"/>
                </a:solidFill>
              </a:rPr>
            </a:br>
            <a:endParaRPr lang="en-US" altLang="en-US" sz="2800" smtClean="0">
              <a:solidFill>
                <a:srgbClr val="7030A0"/>
              </a:solidFill>
            </a:endParaRPr>
          </a:p>
        </p:txBody>
      </p:sp>
      <p:pic>
        <p:nvPicPr>
          <p:cNvPr id="167939" name="Picture 3" descr="amiotrofie"/>
          <p:cNvPicPr>
            <a:picLocks noChangeAspect="1" noChangeArrowheads="1"/>
          </p:cNvPicPr>
          <p:nvPr/>
        </p:nvPicPr>
        <p:blipFill>
          <a:blip r:embed="rId3">
            <a:lum contrast="-12000"/>
          </a:blip>
          <a:srcRect/>
          <a:stretch>
            <a:fillRect/>
          </a:stretch>
        </p:blipFill>
        <p:spPr bwMode="auto">
          <a:xfrm>
            <a:off x="5029200" y="1524000"/>
            <a:ext cx="4114800" cy="5334000"/>
          </a:xfrm>
          <a:prstGeom prst="rect">
            <a:avLst/>
          </a:prstGeom>
          <a:noFill/>
          <a:ln w="9525">
            <a:noFill/>
            <a:miter lim="800000"/>
            <a:headEnd/>
            <a:tailEnd/>
          </a:ln>
        </p:spPr>
      </p:pic>
      <p:sp>
        <p:nvSpPr>
          <p:cNvPr id="167940" name="Rectangle 3"/>
          <p:cNvSpPr>
            <a:spLocks noChangeArrowheads="1"/>
          </p:cNvSpPr>
          <p:nvPr/>
        </p:nvSpPr>
        <p:spPr bwMode="auto">
          <a:xfrm>
            <a:off x="381000" y="1752600"/>
            <a:ext cx="4419600" cy="2862263"/>
          </a:xfrm>
          <a:prstGeom prst="rect">
            <a:avLst/>
          </a:prstGeom>
          <a:noFill/>
          <a:ln w="9525">
            <a:noFill/>
            <a:miter lim="800000"/>
            <a:headEnd/>
            <a:tailEnd/>
          </a:ln>
        </p:spPr>
        <p:txBody>
          <a:bodyPr>
            <a:spAutoFit/>
          </a:bodyPr>
          <a:lstStyle/>
          <a:p>
            <a:pPr>
              <a:buFont typeface="Wingdings" pitchFamily="2" charset="2"/>
              <a:buNone/>
            </a:pPr>
            <a:r>
              <a:rPr lang="en-US" altLang="en-US" sz="2000" b="1"/>
              <a:t>And myotrophy - the most common proximal neuropathy, usually affects the muscle </a:t>
            </a:r>
            <a:r>
              <a:rPr lang="en-US" altLang="en-US" sz="2000" b="1" i="1"/>
              <a:t>Quadriceps</a:t>
            </a:r>
            <a:r>
              <a:rPr lang="en-US" altLang="en-US" sz="2000" b="1"/>
              <a:t> with weakness and atrophy</a:t>
            </a:r>
          </a:p>
          <a:p>
            <a:pPr>
              <a:buFont typeface="Wingdings" pitchFamily="2" charset="2"/>
              <a:buNone/>
            </a:pPr>
            <a:endParaRPr lang="en-US" altLang="en-US" sz="2000" b="1"/>
          </a:p>
          <a:p>
            <a:pPr>
              <a:buFont typeface="Wingdings" pitchFamily="2" charset="2"/>
              <a:buNone/>
            </a:pPr>
            <a:r>
              <a:rPr lang="en-US" altLang="en-US" sz="2000" b="1"/>
              <a:t>synonym:</a:t>
            </a:r>
          </a:p>
          <a:p>
            <a:pPr>
              <a:buFont typeface="Wingdings" pitchFamily="2" charset="2"/>
              <a:buNone/>
            </a:pPr>
            <a:r>
              <a:rPr lang="en-US" altLang="en-US" sz="2000" b="1" i="1"/>
              <a:t>Diabetic femoral </a:t>
            </a:r>
            <a:r>
              <a:rPr lang="en-US" altLang="en-US" sz="2000" b="1"/>
              <a:t>radiculoneuropathy</a:t>
            </a:r>
            <a:endParaRPr lang="en-GB" altLang="en-US" sz="2000" b="1"/>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0" y="0"/>
            <a:ext cx="9144000" cy="1417638"/>
          </a:xfrm>
        </p:spPr>
        <p:txBody>
          <a:bodyPr/>
          <a:lstStyle/>
          <a:p>
            <a:pPr eaLnBrk="1" hangingPunct="1"/>
            <a:r>
              <a:rPr lang="en-US" altLang="en-US" sz="3200" b="1" smtClean="0">
                <a:solidFill>
                  <a:srgbClr val="7030A0"/>
                </a:solidFill>
                <a:latin typeface="Arial" pitchFamily="34" charset="0"/>
                <a:cs typeface="Arial" pitchFamily="34" charset="0"/>
              </a:rPr>
              <a:t>Significance of diabetic foot</a:t>
            </a:r>
          </a:p>
        </p:txBody>
      </p:sp>
      <p:sp>
        <p:nvSpPr>
          <p:cNvPr id="168963" name="Rectangle 3"/>
          <p:cNvSpPr>
            <a:spLocks noGrp="1" noChangeArrowheads="1"/>
          </p:cNvSpPr>
          <p:nvPr>
            <p:ph idx="1"/>
          </p:nvPr>
        </p:nvSpPr>
        <p:spPr>
          <a:xfrm>
            <a:off x="457200" y="1752600"/>
            <a:ext cx="8229600" cy="4373563"/>
          </a:xfrm>
        </p:spPr>
        <p:txBody>
          <a:bodyPr/>
          <a:lstStyle/>
          <a:p>
            <a:pPr algn="ctr" eaLnBrk="1" hangingPunct="1">
              <a:buFont typeface="Arial" pitchFamily="34" charset="0"/>
              <a:buNone/>
            </a:pPr>
            <a:r>
              <a:rPr lang="en-US" altLang="en-US" sz="2400" b="1" smtClean="0">
                <a:latin typeface="Arial" pitchFamily="34" charset="0"/>
                <a:cs typeface="Arial" pitchFamily="34" charset="0"/>
              </a:rPr>
              <a:t>   After foot amputation, 2/3 of patients die</a:t>
            </a:r>
          </a:p>
          <a:p>
            <a:pPr algn="ctr" eaLnBrk="1" hangingPunct="1">
              <a:buFont typeface="Arial" pitchFamily="34" charset="0"/>
              <a:buNone/>
            </a:pPr>
            <a:r>
              <a:rPr lang="en-US" altLang="en-US" sz="2400" b="1" smtClean="0">
                <a:latin typeface="Arial" pitchFamily="34" charset="0"/>
                <a:cs typeface="Arial" pitchFamily="34" charset="0"/>
              </a:rPr>
              <a:t> in the next 5 years</a:t>
            </a:r>
          </a:p>
          <a:p>
            <a:pPr algn="ctr" eaLnBrk="1" hangingPunct="1">
              <a:buFont typeface="Arial" pitchFamily="34" charset="0"/>
              <a:buNone/>
            </a:pPr>
            <a:endParaRPr lang="en-US" altLang="en-US" sz="2400" b="1" smtClean="0">
              <a:latin typeface="Arial" pitchFamily="34" charset="0"/>
              <a:cs typeface="Arial" pitchFamily="34" charset="0"/>
            </a:endParaRPr>
          </a:p>
          <a:p>
            <a:pPr algn="ctr" eaLnBrk="1" hangingPunct="1">
              <a:buFont typeface="Arial" pitchFamily="34" charset="0"/>
              <a:buNone/>
            </a:pPr>
            <a:endParaRPr lang="en-US" altLang="en-US" sz="2400" b="1" smtClean="0">
              <a:latin typeface="Arial" pitchFamily="34" charset="0"/>
              <a:cs typeface="Arial" pitchFamily="34" charset="0"/>
            </a:endParaRPr>
          </a:p>
          <a:p>
            <a:pPr eaLnBrk="1" hangingPunct="1">
              <a:buFont typeface="Arial" pitchFamily="34" charset="0"/>
              <a:buBlip>
                <a:blip r:embed="rId2"/>
              </a:buBlip>
            </a:pPr>
            <a:r>
              <a:rPr lang="en-US" altLang="en-US" sz="2400" b="1" smtClean="0">
                <a:latin typeface="Arial" pitchFamily="34" charset="0"/>
                <a:cs typeface="Arial" pitchFamily="34" charset="0"/>
              </a:rPr>
              <a:t>The problem of diabetic foot usually begins trivially and imperceptibly, and ends with severe disability.</a:t>
            </a:r>
          </a:p>
          <a:p>
            <a:pPr eaLnBrk="1" hangingPunct="1">
              <a:buFont typeface="Arial" pitchFamily="34" charset="0"/>
              <a:buBlip>
                <a:blip r:embed="rId2"/>
              </a:buBlip>
            </a:pPr>
            <a:endParaRPr lang="sr-Cyrl-CS" altLang="en-US" sz="2400" b="1" smtClean="0">
              <a:latin typeface="Arial" pitchFamily="34" charset="0"/>
              <a:cs typeface="Arial" pitchFamily="34" charset="0"/>
            </a:endParaRPr>
          </a:p>
          <a:p>
            <a:pPr eaLnBrk="1" hangingPunct="1">
              <a:buFont typeface="Arial" pitchFamily="34" charset="0"/>
              <a:buBlip>
                <a:blip r:embed="rId2"/>
              </a:buBlip>
            </a:pPr>
            <a:r>
              <a:rPr lang="en-US" altLang="en-US" sz="2400" b="1" smtClean="0">
                <a:latin typeface="Arial" pitchFamily="34" charset="0"/>
                <a:cs typeface="Arial" pitchFamily="34" charset="0"/>
              </a:rPr>
              <a:t>The irony is that with prevention and early treatment, 85% of these outcomes can be avoided</a:t>
            </a:r>
          </a:p>
          <a:p>
            <a:pPr algn="ctr" eaLnBrk="1" hangingPunct="1">
              <a:buFont typeface="Arial" pitchFamily="34" charset="0"/>
              <a:buNone/>
            </a:pPr>
            <a:endParaRPr lang="en-US" altLang="en-US" sz="2400" b="1" smtClean="0">
              <a:latin typeface="Arial" pitchFamily="34" charset="0"/>
              <a:cs typeface="Arial" pitchFamily="34" charset="0"/>
            </a:endParaRPr>
          </a:p>
          <a:p>
            <a:pPr eaLnBrk="1" hangingPunct="1"/>
            <a:endParaRPr lang="en-US" altLang="en-US" sz="2000" b="1" smtClean="0"/>
          </a:p>
        </p:txBody>
      </p:sp>
      <p:sp>
        <p:nvSpPr>
          <p:cNvPr id="168964" name="Content Placeholder 2"/>
          <p:cNvSpPr>
            <a:spLocks/>
          </p:cNvSpPr>
          <p:nvPr/>
        </p:nvSpPr>
        <p:spPr bwMode="auto">
          <a:xfrm>
            <a:off x="612775" y="1552575"/>
            <a:ext cx="8153400" cy="4876800"/>
          </a:xfrm>
          <a:prstGeom prst="rect">
            <a:avLst/>
          </a:prstGeom>
          <a:noFill/>
          <a:ln w="9525">
            <a:noFill/>
            <a:miter lim="800000"/>
            <a:headEnd/>
            <a:tailEnd/>
          </a:ln>
        </p:spPr>
        <p:txBody>
          <a:bodyPr/>
          <a:lstStyle/>
          <a:p>
            <a:pPr marL="342900" indent="-342900">
              <a:spcBef>
                <a:spcPct val="20000"/>
              </a:spcBef>
              <a:buFontTx/>
              <a:buChar char="•"/>
            </a:pPr>
            <a:endParaRPr lang="sr-Latn-CS" altLang="en-US" sz="3200"/>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a:xfrm>
            <a:off x="0" y="0"/>
            <a:ext cx="9144000" cy="1219200"/>
          </a:xfrm>
        </p:spPr>
        <p:txBody>
          <a:bodyPr/>
          <a:lstStyle/>
          <a:p>
            <a:pPr eaLnBrk="1" hangingPunct="1"/>
            <a:r>
              <a:rPr lang="en-US" altLang="en-US" sz="3200" b="1" smtClean="0">
                <a:solidFill>
                  <a:srgbClr val="7030A0"/>
                </a:solidFill>
                <a:latin typeface="Arial" pitchFamily="34" charset="0"/>
                <a:cs typeface="Arial" pitchFamily="34" charset="0"/>
              </a:rPr>
              <a:t>Division</a:t>
            </a:r>
          </a:p>
        </p:txBody>
      </p:sp>
      <p:sp>
        <p:nvSpPr>
          <p:cNvPr id="169987" name="Rectangle 3"/>
          <p:cNvSpPr>
            <a:spLocks noGrp="1" noChangeArrowheads="1"/>
          </p:cNvSpPr>
          <p:nvPr>
            <p:ph idx="1"/>
          </p:nvPr>
        </p:nvSpPr>
        <p:spPr>
          <a:xfrm>
            <a:off x="228600" y="1143000"/>
            <a:ext cx="8686800" cy="4983163"/>
          </a:xfrm>
        </p:spPr>
        <p:txBody>
          <a:bodyPr/>
          <a:lstStyle/>
          <a:p>
            <a:pPr eaLnBrk="1" hangingPunct="1">
              <a:lnSpc>
                <a:spcPct val="90000"/>
              </a:lnSpc>
            </a:pPr>
            <a:endParaRPr lang="sr-Cyrl-CS" altLang="en-US" sz="2000" b="1" smtClean="0">
              <a:latin typeface="Arial" pitchFamily="34" charset="0"/>
              <a:cs typeface="Arial" pitchFamily="34" charset="0"/>
            </a:endParaRPr>
          </a:p>
          <a:p>
            <a:pPr eaLnBrk="1" hangingPunct="1">
              <a:lnSpc>
                <a:spcPct val="90000"/>
              </a:lnSpc>
              <a:buFont typeface="Arial" pitchFamily="34" charset="0"/>
              <a:buNone/>
            </a:pPr>
            <a:r>
              <a:rPr lang="en-US" altLang="en-US" sz="2400" b="1" smtClean="0">
                <a:latin typeface="Arial" pitchFamily="34" charset="0"/>
                <a:cs typeface="Arial" pitchFamily="34" charset="0"/>
              </a:rPr>
              <a:t> </a:t>
            </a:r>
            <a:r>
              <a:rPr lang="en-US" altLang="en-US" sz="2000" b="1" smtClean="0">
                <a:latin typeface="Arial" pitchFamily="34" charset="0"/>
                <a:cs typeface="Arial" pitchFamily="34" charset="0"/>
              </a:rPr>
              <a:t>Neuropathic (neuroischemic) foot</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Predominant form (over 80% of patients)</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Neuropathy predominates, vascular component present to a lesser extent (with or without infection)</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"warm", erythematous foot, with minor and major lesions on the skin (from callosity to gangrene)</a:t>
            </a:r>
            <a:endParaRPr lang="sr-Cyrl-CS" altLang="en-US" sz="2000" b="1" smtClean="0">
              <a:latin typeface="Arial" pitchFamily="34" charset="0"/>
              <a:cs typeface="Arial" pitchFamily="34" charset="0"/>
            </a:endParaRPr>
          </a:p>
          <a:p>
            <a:pPr lvl="1" eaLnBrk="1" hangingPunct="1">
              <a:lnSpc>
                <a:spcPct val="90000"/>
              </a:lnSpc>
              <a:buFont typeface="Wingdings" pitchFamily="2" charset="2"/>
              <a:buChar char="§"/>
            </a:pPr>
            <a:endParaRPr lang="sr-Latn-CS" altLang="en-US" sz="2000" b="1" smtClean="0">
              <a:latin typeface="Arial" pitchFamily="34" charset="0"/>
              <a:cs typeface="Arial" pitchFamily="34" charset="0"/>
            </a:endParaRPr>
          </a:p>
          <a:p>
            <a:pPr eaLnBrk="1" hangingPunct="1">
              <a:lnSpc>
                <a:spcPct val="90000"/>
              </a:lnSpc>
              <a:buFont typeface="Arial" pitchFamily="34" charset="0"/>
              <a:buNone/>
            </a:pPr>
            <a:r>
              <a:rPr lang="en-US" altLang="en-US" sz="2000" b="1" smtClean="0">
                <a:latin typeface="Arial" pitchFamily="34" charset="0"/>
                <a:cs typeface="Arial" pitchFamily="34" charset="0"/>
              </a:rPr>
              <a:t> Ischemic foot</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A rarer form</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The ischemic component dominates</a:t>
            </a:r>
          </a:p>
          <a:p>
            <a:pPr lvl="1" eaLnBrk="1" hangingPunct="1">
              <a:lnSpc>
                <a:spcPct val="90000"/>
              </a:lnSpc>
              <a:buFont typeface="Wingdings" pitchFamily="2" charset="2"/>
              <a:buChar char="§"/>
            </a:pPr>
            <a:r>
              <a:rPr lang="en-US" altLang="en-US" sz="2000" b="1" smtClean="0">
                <a:latin typeface="Arial" pitchFamily="34" charset="0"/>
                <a:cs typeface="Arial" pitchFamily="34" charset="0"/>
              </a:rPr>
              <a:t>"cold", pale-cyanotic foot, with signs of chronic ischemia (atrophic skin, loss of suppleness, ischemic ulcers and gangrene)</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a:xfrm>
            <a:off x="0" y="0"/>
            <a:ext cx="9144000" cy="1524000"/>
          </a:xfrm>
        </p:spPr>
        <p:txBody>
          <a:bodyPr/>
          <a:lstStyle/>
          <a:p>
            <a:pPr eaLnBrk="1" hangingPunct="1"/>
            <a:r>
              <a:rPr lang="en-US" sz="2800" b="1" smtClean="0">
                <a:solidFill>
                  <a:srgbClr val="7030A0"/>
                </a:solidFill>
                <a:latin typeface="Arial" pitchFamily="34" charset="0"/>
                <a:cs typeface="Arial" pitchFamily="34" charset="0"/>
              </a:rPr>
              <a:t>NEUROPATHY  LEADS TO FOOT DEFORMITY</a:t>
            </a:r>
          </a:p>
        </p:txBody>
      </p:sp>
      <p:sp>
        <p:nvSpPr>
          <p:cNvPr id="171011" name="Rectangle 3"/>
          <p:cNvSpPr>
            <a:spLocks noGrp="1" noChangeArrowheads="1"/>
          </p:cNvSpPr>
          <p:nvPr>
            <p:ph idx="1"/>
          </p:nvPr>
        </p:nvSpPr>
        <p:spPr>
          <a:xfrm>
            <a:off x="533400" y="1828800"/>
            <a:ext cx="7924800" cy="4419600"/>
          </a:xfrm>
        </p:spPr>
        <p:txBody>
          <a:bodyPr/>
          <a:lstStyle/>
          <a:p>
            <a:pPr eaLnBrk="1" hangingPunct="1"/>
            <a:endParaRPr lang="en-US" altLang="en-US" sz="2400"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Hammer thumb</a:t>
            </a:r>
          </a:p>
          <a:p>
            <a:pPr eaLnBrk="1" hangingPunct="1">
              <a:buFont typeface="Wingdings" pitchFamily="2" charset="2"/>
              <a:buChar char="§"/>
            </a:pPr>
            <a:r>
              <a:rPr lang="en-US" altLang="en-US" sz="2000" b="1" smtClean="0">
                <a:latin typeface="Arial" pitchFamily="34" charset="0"/>
                <a:cs typeface="Arial" pitchFamily="34" charset="0"/>
              </a:rPr>
              <a:t>Deformation of the fingers in the form of "claws"</a:t>
            </a:r>
          </a:p>
          <a:p>
            <a:pPr eaLnBrk="1" hangingPunct="1">
              <a:buFont typeface="Wingdings" pitchFamily="2" charset="2"/>
              <a:buChar char="§"/>
            </a:pPr>
            <a:r>
              <a:rPr lang="en-US" altLang="en-US" sz="2000" b="1" smtClean="0">
                <a:latin typeface="Arial" pitchFamily="34" charset="0"/>
                <a:cs typeface="Arial" pitchFamily="34" charset="0"/>
              </a:rPr>
              <a:t>Prominent no heads of the metatarsal bones</a:t>
            </a:r>
          </a:p>
          <a:p>
            <a:pPr eaLnBrk="1" hangingPunct="1">
              <a:buFont typeface="Wingdings" pitchFamily="2" charset="2"/>
              <a:buChar char="§"/>
            </a:pPr>
            <a:r>
              <a:rPr lang="en-US" altLang="en-US" sz="2000" b="1" smtClean="0">
                <a:latin typeface="Arial" pitchFamily="34" charset="0"/>
                <a:cs typeface="Arial" pitchFamily="34" charset="0"/>
              </a:rPr>
              <a:t>Hallux valgus</a:t>
            </a:r>
          </a:p>
          <a:p>
            <a:pPr eaLnBrk="1" hangingPunct="1">
              <a:buFont typeface="Wingdings" pitchFamily="2" charset="2"/>
              <a:buChar char="§"/>
            </a:pPr>
            <a:r>
              <a:rPr lang="en-US" altLang="en-US" sz="2000" b="1" smtClean="0">
                <a:latin typeface="Arial" pitchFamily="34" charset="0"/>
                <a:cs typeface="Arial" pitchFamily="34" charset="0"/>
              </a:rPr>
              <a:t>Collapse of the plantar arches</a:t>
            </a:r>
          </a:p>
          <a:p>
            <a:pPr eaLnBrk="1" hangingPunct="1">
              <a:buFont typeface="Wingdings" pitchFamily="2" charset="2"/>
              <a:buChar char="§"/>
            </a:pPr>
            <a:r>
              <a:rPr lang="en-US" altLang="en-US" sz="2000" b="1" smtClean="0">
                <a:latin typeface="Arial" pitchFamily="34" charset="0"/>
                <a:cs typeface="Arial" pitchFamily="34" charset="0"/>
              </a:rPr>
              <a:t>Charcot - these joints</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a:xfrm>
            <a:off x="0" y="95250"/>
            <a:ext cx="9144000" cy="971550"/>
          </a:xfrm>
        </p:spPr>
        <p:txBody>
          <a:bodyPr/>
          <a:lstStyle/>
          <a:p>
            <a:pPr eaLnBrk="1" hangingPunct="1"/>
            <a:r>
              <a:rPr lang="en-US" altLang="en-US" sz="2800" b="1" smtClean="0">
                <a:solidFill>
                  <a:srgbClr val="7030A0"/>
                </a:solidFill>
                <a:latin typeface="Arial" pitchFamily="34" charset="0"/>
                <a:cs typeface="Arial" pitchFamily="34" charset="0"/>
              </a:rPr>
              <a:t>Sensory neuropathy – </a:t>
            </a:r>
            <a:br>
              <a:rPr lang="en-US" altLang="en-US" sz="2800" b="1" smtClean="0">
                <a:solidFill>
                  <a:srgbClr val="7030A0"/>
                </a:solidFill>
                <a:latin typeface="Arial" pitchFamily="34" charset="0"/>
                <a:cs typeface="Arial" pitchFamily="34" charset="0"/>
              </a:rPr>
            </a:br>
            <a:r>
              <a:rPr lang="en-US" altLang="en-US" sz="2800" b="1" smtClean="0">
                <a:solidFill>
                  <a:srgbClr val="7030A0"/>
                </a:solidFill>
                <a:latin typeface="Arial" pitchFamily="34" charset="0"/>
                <a:cs typeface="Arial" pitchFamily="34" charset="0"/>
              </a:rPr>
              <a:t>loss of protective sensations </a:t>
            </a:r>
            <a:br>
              <a:rPr lang="en-US" altLang="en-US" sz="2800" b="1" smtClean="0">
                <a:solidFill>
                  <a:srgbClr val="7030A0"/>
                </a:solidFill>
                <a:latin typeface="Arial" pitchFamily="34" charset="0"/>
                <a:cs typeface="Arial" pitchFamily="34" charset="0"/>
              </a:rPr>
            </a:br>
            <a:r>
              <a:rPr lang="en-US" altLang="en-US" sz="2800" b="1" smtClean="0">
                <a:solidFill>
                  <a:srgbClr val="7030A0"/>
                </a:solidFill>
                <a:latin typeface="Arial" pitchFamily="34" charset="0"/>
                <a:cs typeface="Arial" pitchFamily="34" charset="0"/>
              </a:rPr>
              <a:t>Without anatomical changes in the skin of the feet</a:t>
            </a:r>
          </a:p>
        </p:txBody>
      </p:sp>
      <p:sp>
        <p:nvSpPr>
          <p:cNvPr id="172035" name="Rectangle 3"/>
          <p:cNvSpPr>
            <a:spLocks noGrp="1" noChangeArrowheads="1"/>
          </p:cNvSpPr>
          <p:nvPr>
            <p:ph idx="1"/>
          </p:nvPr>
        </p:nvSpPr>
        <p:spPr>
          <a:xfrm>
            <a:off x="304800" y="1295400"/>
            <a:ext cx="8077200" cy="5029200"/>
          </a:xfrm>
        </p:spPr>
        <p:txBody>
          <a:bodyPr/>
          <a:lstStyle/>
          <a:p>
            <a:pPr eaLnBrk="1" hangingPunct="1">
              <a:lnSpc>
                <a:spcPct val="90000"/>
              </a:lnSpc>
              <a:buFont typeface="Arial" pitchFamily="34" charset="0"/>
              <a:buNone/>
            </a:pPr>
            <a:r>
              <a:rPr lang="en-US" altLang="en-US" sz="2000" b="1" smtClean="0">
                <a:latin typeface="Arial" pitchFamily="34" charset="0"/>
                <a:cs typeface="Arial" pitchFamily="34" charset="0"/>
              </a:rPr>
              <a:t> </a:t>
            </a:r>
          </a:p>
          <a:p>
            <a:pPr eaLnBrk="1" hangingPunct="1">
              <a:lnSpc>
                <a:spcPct val="90000"/>
              </a:lnSpc>
              <a:buFont typeface="Arial" pitchFamily="34" charset="0"/>
              <a:buNone/>
            </a:pPr>
            <a:r>
              <a:rPr lang="en-US" altLang="en-US" sz="2000" b="1" smtClean="0">
                <a:latin typeface="Arial" pitchFamily="34" charset="0"/>
                <a:cs typeface="Arial" pitchFamily="34" charset="0"/>
              </a:rPr>
              <a:t>Neuropathy _ </a:t>
            </a:r>
            <a:r>
              <a:rPr lang="en-US" altLang="en-US" sz="2000" b="1" smtClean="0">
                <a:latin typeface="Arial" pitchFamily="34" charset="0"/>
                <a:cs typeface="Arial" pitchFamily="34" charset="0"/>
                <a:sym typeface="Symbol" pitchFamily="18" charset="2"/>
              </a:rPr>
              <a:t> Inappropriate footwear :</a:t>
            </a:r>
            <a:endParaRPr lang="sr-Cyrl-CS" altLang="en-US" sz="2000" b="1" smtClean="0">
              <a:latin typeface="Arial" pitchFamily="34" charset="0"/>
              <a:cs typeface="Arial" pitchFamily="34" charset="0"/>
              <a:sym typeface="Symbol" pitchFamily="18" charset="2"/>
            </a:endParaRPr>
          </a:p>
          <a:p>
            <a:pPr eaLnBrk="1" hangingPunct="1">
              <a:lnSpc>
                <a:spcPct val="90000"/>
              </a:lnSpc>
              <a:buFont typeface="Wingdings" pitchFamily="2" charset="2"/>
              <a:buChar char="§"/>
            </a:pPr>
            <a:endParaRPr lang="en-US" altLang="en-US" sz="2000" b="1" smtClean="0">
              <a:latin typeface="Arial" pitchFamily="34" charset="0"/>
              <a:cs typeface="Arial" pitchFamily="34" charset="0"/>
              <a:sym typeface="Symbol" pitchFamily="18" charset="2"/>
            </a:endParaRPr>
          </a:p>
          <a:p>
            <a:pPr lvl="1" eaLnBrk="1" hangingPunct="1">
              <a:lnSpc>
                <a:spcPct val="90000"/>
              </a:lnSpc>
              <a:buFont typeface="Wingdings" pitchFamily="2" charset="2"/>
              <a:buChar char="§"/>
            </a:pPr>
            <a:r>
              <a:rPr lang="en-US" altLang="en-US" sz="2000" b="1" smtClean="0">
                <a:latin typeface="Arial" pitchFamily="34" charset="0"/>
                <a:cs typeface="Arial" pitchFamily="34" charset="0"/>
              </a:rPr>
              <a:t>Signs of sensory and/or motor neuropathy</a:t>
            </a:r>
          </a:p>
          <a:p>
            <a:pPr lvl="2" eaLnBrk="1" hangingPunct="1">
              <a:lnSpc>
                <a:spcPct val="90000"/>
              </a:lnSpc>
              <a:buFont typeface="Wingdings" pitchFamily="2" charset="2"/>
              <a:buChar char="§"/>
            </a:pPr>
            <a:r>
              <a:rPr lang="en-US" altLang="en-US" sz="2000" b="1" smtClean="0">
                <a:latin typeface="Arial" pitchFamily="34" charset="0"/>
                <a:cs typeface="Arial" pitchFamily="34" charset="0"/>
              </a:rPr>
              <a:t>Tactile sensitivity (monofilament test)</a:t>
            </a:r>
          </a:p>
          <a:p>
            <a:pPr lvl="2" eaLnBrk="1" hangingPunct="1">
              <a:lnSpc>
                <a:spcPct val="90000"/>
              </a:lnSpc>
              <a:buFont typeface="Wingdings" pitchFamily="2" charset="2"/>
              <a:buChar char="§"/>
            </a:pPr>
            <a:r>
              <a:rPr lang="en-US" altLang="en-US" sz="2000" b="1" smtClean="0">
                <a:latin typeface="Arial" pitchFamily="34" charset="0"/>
                <a:cs typeface="Arial" pitchFamily="34" charset="0"/>
              </a:rPr>
              <a:t>Thermal sensitivity</a:t>
            </a:r>
          </a:p>
          <a:p>
            <a:pPr lvl="2" eaLnBrk="1" hangingPunct="1">
              <a:lnSpc>
                <a:spcPct val="90000"/>
              </a:lnSpc>
              <a:buFont typeface="Wingdings" pitchFamily="2" charset="2"/>
              <a:buChar char="§"/>
            </a:pPr>
            <a:r>
              <a:rPr lang="en-US" altLang="en-US" sz="2000" b="1" smtClean="0">
                <a:latin typeface="Arial" pitchFamily="34" charset="0"/>
                <a:cs typeface="Arial" pitchFamily="34" charset="0"/>
              </a:rPr>
              <a:t>Vibratory sensibility</a:t>
            </a:r>
          </a:p>
          <a:p>
            <a:pPr lvl="1" eaLnBrk="1" hangingPunct="1">
              <a:lnSpc>
                <a:spcPct val="90000"/>
              </a:lnSpc>
              <a:buFont typeface="Wingdings" pitchFamily="2" charset="2"/>
              <a:buChar char="§"/>
            </a:pPr>
            <a:endParaRPr lang="en-US" altLang="en-US" sz="2000" b="1" smtClean="0">
              <a:latin typeface="Arial" pitchFamily="34" charset="0"/>
              <a:cs typeface="Arial" pitchFamily="34" charset="0"/>
            </a:endParaRPr>
          </a:p>
          <a:p>
            <a:pPr lvl="1" eaLnBrk="1" hangingPunct="1">
              <a:lnSpc>
                <a:spcPct val="90000"/>
              </a:lnSpc>
              <a:buFont typeface="Wingdings" pitchFamily="2" charset="2"/>
              <a:buChar char="§"/>
            </a:pPr>
            <a:r>
              <a:rPr lang="en-US" altLang="en-US" sz="2000" b="1" smtClean="0">
                <a:latin typeface="Arial" pitchFamily="34" charset="0"/>
                <a:cs typeface="Arial" pitchFamily="34" charset="0"/>
              </a:rPr>
              <a:t>Persistent erythema after removing shoes</a:t>
            </a:r>
          </a:p>
          <a:p>
            <a:pPr lvl="1" eaLnBrk="1" hangingPunct="1">
              <a:lnSpc>
                <a:spcPct val="90000"/>
              </a:lnSpc>
              <a:buFont typeface="Wingdings" pitchFamily="2" charset="2"/>
              <a:buChar char="§"/>
            </a:pPr>
            <a:endParaRPr lang="en-US" altLang="en-US" sz="2000" b="1" smtClean="0">
              <a:latin typeface="Arial" pitchFamily="34" charset="0"/>
              <a:cs typeface="Arial" pitchFamily="34" charset="0"/>
            </a:endParaRPr>
          </a:p>
          <a:p>
            <a:pPr lvl="1" eaLnBrk="1" hangingPunct="1">
              <a:lnSpc>
                <a:spcPct val="90000"/>
              </a:lnSpc>
              <a:buFont typeface="Wingdings" pitchFamily="2" charset="2"/>
              <a:buChar char="§"/>
            </a:pPr>
            <a:r>
              <a:rPr lang="en-US" altLang="en-US" sz="2000" b="1" smtClean="0">
                <a:latin typeface="Arial" pitchFamily="34" charset="0"/>
                <a:cs typeface="Arial" pitchFamily="34" charset="0"/>
              </a:rPr>
              <a:t>Foot deformities</a:t>
            </a:r>
          </a:p>
          <a:p>
            <a:pPr lvl="1" eaLnBrk="1" hangingPunct="1">
              <a:lnSpc>
                <a:spcPct val="90000"/>
              </a:lnSpc>
              <a:buFont typeface="Wingdings" pitchFamily="2" charset="2"/>
              <a:buChar char="§"/>
            </a:pPr>
            <a:endParaRPr lang="en-US" altLang="en-US" sz="2000" smtClean="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a:xfrm>
            <a:off x="0" y="0"/>
            <a:ext cx="9144000" cy="1143000"/>
          </a:xfrm>
        </p:spPr>
        <p:txBody>
          <a:bodyPr/>
          <a:lstStyle/>
          <a:p>
            <a:pPr eaLnBrk="1" hangingPunct="1"/>
            <a:r>
              <a:rPr lang="en-US" altLang="en-US" sz="3200" b="1" smtClean="0">
                <a:solidFill>
                  <a:srgbClr val="7030A0"/>
                </a:solidFill>
                <a:latin typeface="Arial" pitchFamily="34" charset="0"/>
                <a:cs typeface="Arial" pitchFamily="34" charset="0"/>
              </a:rPr>
              <a:t>BEFORE - ULCER OF OZNE (MINOR) LESIONS</a:t>
            </a:r>
          </a:p>
        </p:txBody>
      </p:sp>
      <p:sp>
        <p:nvSpPr>
          <p:cNvPr id="66563" name="Rectangle 3"/>
          <p:cNvSpPr>
            <a:spLocks noGrp="1" noChangeArrowheads="1"/>
          </p:cNvSpPr>
          <p:nvPr>
            <p:ph idx="1"/>
          </p:nvPr>
        </p:nvSpPr>
        <p:spPr>
          <a:xfrm>
            <a:off x="381000" y="1125538"/>
            <a:ext cx="8763000" cy="5029200"/>
          </a:xfrm>
        </p:spPr>
        <p:txBody>
          <a:bodyPr/>
          <a:lstStyle/>
          <a:p>
            <a:pPr eaLnBrk="1" hangingPunct="1">
              <a:lnSpc>
                <a:spcPct val="90000"/>
              </a:lnSpc>
              <a:buFontTx/>
              <a:buNone/>
              <a:defRPr/>
            </a:pPr>
            <a:r>
              <a:rPr lang="en" altLang="en-US" sz="2000" b="1" dirty="0" smtClean="0">
                <a:latin typeface="Arial" pitchFamily="34" charset="0"/>
                <a:cs typeface="Arial" pitchFamily="34" charset="0"/>
              </a:rPr>
              <a:t> Neuropathy  </a:t>
            </a:r>
            <a:r>
              <a:rPr lang="en" altLang="en-US" sz="2000" b="1" dirty="0" smtClean="0">
                <a:latin typeface="Arial" pitchFamily="34" charset="0"/>
                <a:cs typeface="Arial" pitchFamily="34" charset="0"/>
                <a:sym typeface="Symbol" pitchFamily="18" charset="2"/>
              </a:rPr>
              <a:t>inappropriate footwear:</a:t>
            </a:r>
          </a:p>
          <a:p>
            <a:pPr lvl="1" eaLnBrk="1" hangingPunct="1">
              <a:lnSpc>
                <a:spcPct val="90000"/>
              </a:lnSpc>
              <a:buFont typeface="Arial" pitchFamily="34" charset="0"/>
              <a:buNone/>
              <a:defRPr/>
            </a:pPr>
            <a:r>
              <a:rPr lang="en" altLang="en-US" sz="2000" b="1" dirty="0" smtClean="0">
                <a:latin typeface="Arial" pitchFamily="34" charset="0"/>
                <a:cs typeface="Arial" pitchFamily="34" charset="0"/>
              </a:rPr>
              <a:t>Callus in places of pressure,</a:t>
            </a:r>
            <a:endParaRPr lang="en-US" altLang="en-US" sz="2000" b="1" dirty="0" smtClean="0">
              <a:latin typeface="Arial" pitchFamily="34" charset="0"/>
              <a:cs typeface="Arial" pitchFamily="34" charset="0"/>
            </a:endParaRPr>
          </a:p>
          <a:p>
            <a:pPr lvl="1" eaLnBrk="1" hangingPunct="1">
              <a:lnSpc>
                <a:spcPct val="90000"/>
              </a:lnSpc>
              <a:buFont typeface="Arial" pitchFamily="34" charset="0"/>
              <a:buNone/>
              <a:defRPr/>
            </a:pPr>
            <a:r>
              <a:rPr lang="en" altLang="en-US" sz="2000" b="1" dirty="0" smtClean="0">
                <a:latin typeface="Arial" pitchFamily="34" charset="0"/>
                <a:cs typeface="Arial" pitchFamily="34" charset="0"/>
              </a:rPr>
              <a:t>Callus with subcutaneous hemorrhages</a:t>
            </a:r>
            <a:endParaRPr lang="x-none" altLang="en-US" sz="2000" b="1" dirty="0" smtClean="0">
              <a:latin typeface="Arial" pitchFamily="34" charset="0"/>
              <a:cs typeface="Arial" pitchFamily="34" charset="0"/>
            </a:endParaRPr>
          </a:p>
          <a:p>
            <a:pPr marL="457200" lvl="1" indent="0" eaLnBrk="1" hangingPunct="1">
              <a:lnSpc>
                <a:spcPct val="90000"/>
              </a:lnSpc>
              <a:buFont typeface="Arial" pitchFamily="34" charset="0"/>
              <a:buNone/>
              <a:defRPr/>
            </a:pPr>
            <a:endParaRPr lang="en-US" altLang="en-US" sz="2000" b="1" dirty="0" smtClean="0">
              <a:latin typeface="Arial" pitchFamily="34" charset="0"/>
              <a:cs typeface="Arial" pitchFamily="34" charset="0"/>
            </a:endParaRPr>
          </a:p>
          <a:p>
            <a:pPr eaLnBrk="1" hangingPunct="1">
              <a:lnSpc>
                <a:spcPct val="90000"/>
              </a:lnSpc>
              <a:buFontTx/>
              <a:buNone/>
              <a:defRPr/>
            </a:pPr>
            <a:r>
              <a:rPr lang="en" altLang="en-US" sz="2000" b="1" dirty="0" smtClean="0">
                <a:latin typeface="Arial" pitchFamily="34" charset="0"/>
                <a:cs typeface="Arial" pitchFamily="34" charset="0"/>
              </a:rPr>
              <a:t> Autonomous on neuralgia : Dry goat</a:t>
            </a:r>
          </a:p>
          <a:p>
            <a:pPr lvl="1" eaLnBrk="1" hangingPunct="1">
              <a:lnSpc>
                <a:spcPct val="90000"/>
              </a:lnSpc>
              <a:buFont typeface="Arial" pitchFamily="34" charset="0"/>
              <a:buNone/>
              <a:defRPr/>
            </a:pPr>
            <a:r>
              <a:rPr lang="en" altLang="en-US" sz="2000" b="1" dirty="0" smtClean="0">
                <a:latin typeface="Arial" pitchFamily="34" charset="0"/>
                <a:cs typeface="Arial" pitchFamily="34" charset="0"/>
              </a:rPr>
              <a:t>Fissures </a:t>
            </a:r>
            <a:r>
              <a:rPr lang="en" altLang="en-US" sz="2000" b="1" dirty="0" smtClean="0">
                <a:latin typeface="Arial" pitchFamily="34" charset="0"/>
                <a:cs typeface="Arial" pitchFamily="34" charset="0"/>
                <a:sym typeface="Symbol" pitchFamily="18" charset="2"/>
              </a:rPr>
              <a:t> ulceration </a:t>
            </a:r>
            <a:endParaRPr lang="en-US" altLang="en-US" sz="2000" b="1" dirty="0" smtClean="0">
              <a:latin typeface="Arial" pitchFamily="34" charset="0"/>
              <a:cs typeface="Arial" pitchFamily="34" charset="0"/>
              <a:sym typeface="Symbol" pitchFamily="18" charset="2"/>
            </a:endParaRPr>
          </a:p>
          <a:p>
            <a:pPr lvl="1" eaLnBrk="1" hangingPunct="1">
              <a:lnSpc>
                <a:spcPct val="90000"/>
              </a:lnSpc>
              <a:buFont typeface="Arial" pitchFamily="34" charset="0"/>
              <a:buNone/>
              <a:defRPr/>
            </a:pPr>
            <a:r>
              <a:rPr lang="en" altLang="en-US" sz="2000" b="1" dirty="0" smtClean="0">
                <a:latin typeface="Arial" pitchFamily="34" charset="0"/>
                <a:cs typeface="Arial" pitchFamily="34" charset="0"/>
                <a:sym typeface="Symbol" pitchFamily="18" charset="2"/>
              </a:rPr>
              <a:t>Increase in callus size</a:t>
            </a:r>
            <a:r>
              <a:rPr lang="en" altLang="en-US" sz="2000" b="1" dirty="0" smtClean="0">
                <a:latin typeface="Arial" pitchFamily="34" charset="0"/>
                <a:cs typeface="Arial" pitchFamily="34" charset="0"/>
              </a:rPr>
              <a:t> </a:t>
            </a:r>
            <a:endParaRPr lang="x-none" altLang="en-US" sz="2000" b="1" dirty="0" smtClean="0">
              <a:latin typeface="Arial" pitchFamily="34" charset="0"/>
              <a:cs typeface="Arial" pitchFamily="34" charset="0"/>
            </a:endParaRPr>
          </a:p>
          <a:p>
            <a:pPr marL="457200" lvl="1" indent="0" eaLnBrk="1" hangingPunct="1">
              <a:lnSpc>
                <a:spcPct val="90000"/>
              </a:lnSpc>
              <a:buFont typeface="Arial" pitchFamily="34" charset="0"/>
              <a:buNone/>
              <a:defRPr/>
            </a:pPr>
            <a:endParaRPr lang="en-US" altLang="en-US" sz="2000" b="1" dirty="0" smtClean="0">
              <a:latin typeface="Arial" pitchFamily="34" charset="0"/>
              <a:cs typeface="Arial" pitchFamily="34" charset="0"/>
            </a:endParaRPr>
          </a:p>
          <a:p>
            <a:pPr eaLnBrk="1" hangingPunct="1">
              <a:lnSpc>
                <a:spcPct val="90000"/>
              </a:lnSpc>
              <a:buFontTx/>
              <a:buNone/>
              <a:defRPr/>
            </a:pPr>
            <a:r>
              <a:rPr lang="en" altLang="en-US" sz="2000" b="1" dirty="0" smtClean="0">
                <a:latin typeface="Arial" pitchFamily="34" charset="0"/>
                <a:cs typeface="Arial" pitchFamily="34" charset="0"/>
              </a:rPr>
              <a:t> Inadequate foot care :</a:t>
            </a:r>
          </a:p>
          <a:p>
            <a:pPr lvl="1" eaLnBrk="1" hangingPunct="1">
              <a:lnSpc>
                <a:spcPct val="90000"/>
              </a:lnSpc>
              <a:buFont typeface="Arial" pitchFamily="34" charset="0"/>
              <a:buNone/>
              <a:defRPr/>
            </a:pPr>
            <a:r>
              <a:rPr lang="en" altLang="en-US" sz="2000" b="1" dirty="0" smtClean="0">
                <a:latin typeface="Arial" pitchFamily="34" charset="0"/>
                <a:cs typeface="Arial" pitchFamily="34" charset="0"/>
              </a:rPr>
              <a:t>Interdigital on maceration  with or without mycotic infection</a:t>
            </a:r>
            <a:endParaRPr lang="en-US" altLang="en-US" sz="2000" b="1" dirty="0" smtClean="0">
              <a:latin typeface="Arial" pitchFamily="34" charset="0"/>
              <a:cs typeface="Arial" pitchFamily="34" charset="0"/>
            </a:endParaRPr>
          </a:p>
          <a:p>
            <a:pPr lvl="1" eaLnBrk="1" hangingPunct="1">
              <a:lnSpc>
                <a:spcPct val="90000"/>
              </a:lnSpc>
              <a:buFont typeface="Arial" pitchFamily="34" charset="0"/>
              <a:buNone/>
              <a:defRPr/>
            </a:pPr>
            <a:r>
              <a:rPr lang="en" altLang="en-US" sz="2000" b="1" dirty="0" smtClean="0">
                <a:latin typeface="Arial" pitchFamily="34" charset="0"/>
                <a:cs typeface="Arial" pitchFamily="34" charset="0"/>
              </a:rPr>
              <a:t>Nail pathology</a:t>
            </a:r>
          </a:p>
          <a:p>
            <a:pPr lvl="1" eaLnBrk="1" hangingPunct="1">
              <a:lnSpc>
                <a:spcPct val="90000"/>
              </a:lnSpc>
              <a:buFont typeface="Arial" pitchFamily="34" charset="0"/>
              <a:buNone/>
              <a:defRPr/>
            </a:pPr>
            <a:r>
              <a:rPr lang="en" altLang="en-US" sz="2000" b="1" dirty="0" smtClean="0">
                <a:latin typeface="Arial" pitchFamily="34" charset="0"/>
                <a:cs typeface="Arial" pitchFamily="34" charset="0"/>
              </a:rPr>
              <a:t>Self-harm (burns, frostbite, sores)</a:t>
            </a:r>
            <a:endParaRPr lang="en-US" altLang="en-US" sz="2000" b="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1"/>
          <p:cNvSpPr>
            <a:spLocks noGrp="1"/>
          </p:cNvSpPr>
          <p:nvPr>
            <p:ph type="title"/>
          </p:nvPr>
        </p:nvSpPr>
        <p:spPr>
          <a:xfrm>
            <a:off x="677863" y="533401"/>
            <a:ext cx="7773987" cy="457200"/>
          </a:xfrm>
        </p:spPr>
        <p:txBody>
          <a:bodyPr/>
          <a:lstStyle/>
          <a:p>
            <a:r>
              <a:rPr lang="en-US" dirty="0" smtClean="0"/>
              <a:t>Neuropathy—Screening </a:t>
            </a:r>
            <a:endParaRPr lang="en-US"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Retinopathy, neuropathy, and foot care</a:t>
            </a:r>
          </a:p>
        </p:txBody>
      </p:sp>
      <p:sp>
        <p:nvSpPr>
          <p:cNvPr id="148484" name="Text Placeholder 2"/>
          <p:cNvSpPr txBox="1">
            <a:spLocks/>
          </p:cNvSpPr>
          <p:nvPr/>
        </p:nvSpPr>
        <p:spPr bwMode="auto">
          <a:xfrm>
            <a:off x="228600" y="1143000"/>
            <a:ext cx="8763000" cy="5078313"/>
          </a:xfrm>
          <a:prstGeom prst="rect">
            <a:avLst/>
          </a:prstGeom>
          <a:noFill/>
          <a:ln w="9525">
            <a:noFill/>
            <a:miter lim="800000"/>
            <a:headEnd/>
            <a:tailEnd/>
          </a:ln>
        </p:spPr>
        <p:txBody>
          <a:bodyPr wrap="square" lIns="0" tIns="0" rIns="0" bIns="0">
            <a:spAutoFit/>
          </a:bodyPr>
          <a:lstStyle/>
          <a:p>
            <a:pPr>
              <a:spcBef>
                <a:spcPts val="1000"/>
              </a:spcBef>
              <a:buFont typeface="Arial" pitchFamily="34" charset="0"/>
              <a:buNone/>
            </a:pPr>
            <a:r>
              <a:rPr lang="en-US" b="1" dirty="0">
                <a:solidFill>
                  <a:srgbClr val="A6192E"/>
                </a:solidFill>
              </a:rPr>
              <a:t>12.17</a:t>
            </a:r>
            <a:r>
              <a:rPr lang="en-US" b="1" dirty="0"/>
              <a:t> </a:t>
            </a:r>
            <a:r>
              <a:rPr lang="en-US" b="1" dirty="0" smtClean="0">
                <a:solidFill>
                  <a:srgbClr val="000000"/>
                </a:solidFill>
              </a:rPr>
              <a:t>All </a:t>
            </a:r>
            <a:r>
              <a:rPr lang="en-US" b="1" dirty="0">
                <a:solidFill>
                  <a:srgbClr val="000000"/>
                </a:solidFill>
              </a:rPr>
              <a:t>people with diabetes should be assessed for diabetic peripheral </a:t>
            </a:r>
            <a:r>
              <a:rPr lang="en-US" b="1" dirty="0" smtClean="0">
                <a:solidFill>
                  <a:srgbClr val="000000"/>
                </a:solidFill>
              </a:rPr>
              <a:t>neuropathy </a:t>
            </a:r>
            <a:r>
              <a:rPr lang="en-US" b="1" dirty="0">
                <a:solidFill>
                  <a:srgbClr val="000000"/>
                </a:solidFill>
              </a:rPr>
              <a:t>starting at diagnosis of type 2 diabetes and 5 years after the </a:t>
            </a:r>
            <a:r>
              <a:rPr lang="en-US" b="1" dirty="0" smtClean="0">
                <a:solidFill>
                  <a:srgbClr val="000000"/>
                </a:solidFill>
              </a:rPr>
              <a:t>diagnosis </a:t>
            </a:r>
            <a:r>
              <a:rPr lang="en-US" b="1" dirty="0">
                <a:solidFill>
                  <a:srgbClr val="000000"/>
                </a:solidFill>
              </a:rPr>
              <a:t>of type 1 diabetes and at least annually thereafter. </a:t>
            </a:r>
            <a:r>
              <a:rPr lang="en-US" b="1" dirty="0">
                <a:solidFill>
                  <a:srgbClr val="87161F"/>
                </a:solidFill>
              </a:rPr>
              <a:t>B</a:t>
            </a:r>
          </a:p>
          <a:p>
            <a:pPr>
              <a:spcBef>
                <a:spcPts val="1000"/>
              </a:spcBef>
              <a:buFont typeface="Arial" pitchFamily="34" charset="0"/>
              <a:buNone/>
            </a:pPr>
            <a:r>
              <a:rPr lang="en-US" b="1" dirty="0">
                <a:solidFill>
                  <a:srgbClr val="A6192E"/>
                </a:solidFill>
              </a:rPr>
              <a:t>12.18</a:t>
            </a:r>
            <a:r>
              <a:rPr lang="en-US" b="1" dirty="0"/>
              <a:t> </a:t>
            </a:r>
            <a:r>
              <a:rPr lang="en-US" b="1" dirty="0" smtClean="0"/>
              <a:t>Assessment </a:t>
            </a:r>
            <a:r>
              <a:rPr lang="en-US" b="1" dirty="0"/>
              <a:t>for distal symmetric </a:t>
            </a:r>
            <a:r>
              <a:rPr lang="en-US" b="1" dirty="0" err="1"/>
              <a:t>polyneuropathy</a:t>
            </a:r>
            <a:r>
              <a:rPr lang="en-US" b="1" dirty="0"/>
              <a:t> should include a careful </a:t>
            </a:r>
            <a:r>
              <a:rPr lang="en-US" b="1" dirty="0" smtClean="0"/>
              <a:t>history </a:t>
            </a:r>
            <a:r>
              <a:rPr lang="en-US" b="1" dirty="0"/>
              <a:t>and assessment of either temperature or pinprick sensation </a:t>
            </a:r>
            <a:r>
              <a:rPr lang="en-US" b="1" dirty="0" smtClean="0"/>
              <a:t>(</a:t>
            </a:r>
            <a:r>
              <a:rPr lang="en-US" b="1" dirty="0"/>
              <a:t>small-fiber function) and vibration sensation using a 128-Hz tuning </a:t>
            </a:r>
            <a:r>
              <a:rPr lang="en-US" b="1" dirty="0">
                <a:solidFill>
                  <a:srgbClr val="000000"/>
                </a:solidFill>
              </a:rPr>
              <a:t>fork </a:t>
            </a:r>
            <a:r>
              <a:rPr lang="en-US" b="1" dirty="0" smtClean="0">
                <a:solidFill>
                  <a:srgbClr val="000000"/>
                </a:solidFill>
              </a:rPr>
              <a:t>(</a:t>
            </a:r>
            <a:r>
              <a:rPr lang="en-US" b="1" dirty="0">
                <a:solidFill>
                  <a:srgbClr val="000000"/>
                </a:solidFill>
              </a:rPr>
              <a:t>for large-fiber function). All people with diabetes should have annual 10-	g monofilament testing to identify feet at risk for ulceration and </a:t>
            </a:r>
            <a:r>
              <a:rPr lang="en-US" b="1" dirty="0" smtClean="0">
                <a:solidFill>
                  <a:srgbClr val="000000"/>
                </a:solidFill>
              </a:rPr>
              <a:t>amputation</a:t>
            </a:r>
            <a:r>
              <a:rPr lang="en-US" b="1" dirty="0">
                <a:solidFill>
                  <a:srgbClr val="000000"/>
                </a:solidFill>
              </a:rPr>
              <a:t>. </a:t>
            </a:r>
            <a:r>
              <a:rPr lang="en-US" b="1" dirty="0" smtClean="0">
                <a:solidFill>
                  <a:srgbClr val="87161F"/>
                </a:solidFill>
              </a:rPr>
              <a:t>B</a:t>
            </a:r>
          </a:p>
          <a:p>
            <a:pPr>
              <a:spcBef>
                <a:spcPts val="1000"/>
              </a:spcBef>
            </a:pPr>
            <a:r>
              <a:rPr lang="en-US" b="1" dirty="0" smtClean="0">
                <a:solidFill>
                  <a:srgbClr val="A6192E"/>
                </a:solidFill>
              </a:rPr>
              <a:t>12.19</a:t>
            </a:r>
            <a:r>
              <a:rPr lang="en-US" b="1" dirty="0" smtClean="0"/>
              <a:t> </a:t>
            </a:r>
            <a:r>
              <a:rPr lang="en-US" b="1" dirty="0" smtClean="0">
                <a:solidFill>
                  <a:srgbClr val="000000"/>
                </a:solidFill>
              </a:rPr>
              <a:t>Symptoms and signs of autonomic neuropathy should be assessed in people with diabetes starting at diagnosis of type 2 diabetes and 5 years after the diagnosis of type 1 diabetes, and at least annually thereafter, and with evidence of other </a:t>
            </a:r>
            <a:r>
              <a:rPr lang="en-US" b="1" dirty="0" err="1" smtClean="0">
                <a:solidFill>
                  <a:srgbClr val="000000"/>
                </a:solidFill>
              </a:rPr>
              <a:t>microvascular</a:t>
            </a:r>
            <a:r>
              <a:rPr lang="en-US" b="1" dirty="0" smtClean="0">
                <a:solidFill>
                  <a:srgbClr val="000000"/>
                </a:solidFill>
              </a:rPr>
              <a:t> complications, particularly kidney disease and diabetic peripheral neuropathy. Screening can include asking about orthostatic dizziness, syncope, or dry cracked skin in the extremities. Signs of autonomic neuropathy include orthostatic hypotension, a resting tachycardia, or evidence of peripheral dryness or 	cracking of skin. </a:t>
            </a:r>
            <a:r>
              <a:rPr lang="en-US" b="1" dirty="0" smtClean="0">
                <a:solidFill>
                  <a:srgbClr val="87161F"/>
                </a:solidFill>
              </a:rPr>
              <a:t>E</a:t>
            </a:r>
          </a:p>
          <a:p>
            <a:pPr>
              <a:spcBef>
                <a:spcPts val="1000"/>
              </a:spcBef>
              <a:buFont typeface="Arial" pitchFamily="34" charset="0"/>
              <a:buNone/>
            </a:pPr>
            <a:endParaRPr lang="en-US" sz="1700" b="1"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Retinopathy, neuropathy, and foot care</a:t>
            </a:r>
          </a:p>
        </p:txBody>
      </p:sp>
      <p:sp>
        <p:nvSpPr>
          <p:cNvPr id="20" name="Text Placeholder 2">
            <a:extLst>
              <a:ext uri="{FF2B5EF4-FFF2-40B4-BE49-F238E27FC236}"/>
            </a:extLst>
          </p:cNvPr>
          <p:cNvSpPr txBox="1">
            <a:spLocks/>
          </p:cNvSpPr>
          <p:nvPr/>
        </p:nvSpPr>
        <p:spPr>
          <a:xfrm>
            <a:off x="152400" y="914400"/>
            <a:ext cx="8991600" cy="586314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1800" b="1" dirty="0"/>
              <a:t>The early recognition and appropriate management of neuropathy in people with diabetes is important. Points to be aware of include the following:</a:t>
            </a:r>
          </a:p>
          <a:p>
            <a:pPr marL="342900" indent="-342900">
              <a:buFont typeface="+mj-lt"/>
              <a:buAutoNum type="arabicPeriod"/>
              <a:defRPr/>
            </a:pPr>
            <a:r>
              <a:rPr lang="en-US" sz="1800" b="1" dirty="0"/>
              <a:t>Diabetic neuropathy is a diagnosis of exclusion. Nondiabetic neuropathies may be present in people with diabetes and may be treatable.</a:t>
            </a:r>
          </a:p>
          <a:p>
            <a:pPr marL="342900" indent="-342900">
              <a:buFont typeface="+mj-lt"/>
              <a:buAutoNum type="arabicPeriod"/>
              <a:defRPr/>
            </a:pPr>
            <a:r>
              <a:rPr lang="en-US" sz="1800" b="1" dirty="0"/>
              <a:t>Up to 50% of diabetic peripheral neuropathy may be asymptomatic. If not recognized and if preventive foot care is not implemented, people with diabetes are at risk for injuries as well as diabetic foot ulcers (DFUs) and amputations.</a:t>
            </a:r>
          </a:p>
          <a:p>
            <a:pPr marL="342900" indent="-342900">
              <a:buFont typeface="+mj-lt"/>
              <a:buAutoNum type="arabicPeriod"/>
              <a:defRPr/>
            </a:pPr>
            <a:r>
              <a:rPr lang="en-US" sz="1800" b="1" dirty="0"/>
              <a:t>Recognition and treatment of autonomic neuropathy may improve symptoms, reduce sequelae</a:t>
            </a:r>
            <a:r>
              <a:rPr lang="en-US" sz="1800" b="1" dirty="0"/>
              <a:t>, and improve quality of life</a:t>
            </a:r>
            <a:r>
              <a:rPr lang="en-US" sz="1800" b="1" dirty="0" smtClean="0"/>
              <a:t>.</a:t>
            </a:r>
          </a:p>
          <a:p>
            <a:pPr marL="342900" indent="-342900">
              <a:buFont typeface="+mj-lt"/>
              <a:buAutoNum type="arabicPeriod"/>
              <a:defRPr/>
            </a:pPr>
            <a:endParaRPr lang="en-US" sz="1800" b="1" dirty="0" smtClean="0"/>
          </a:p>
          <a:p>
            <a:pPr>
              <a:defRPr/>
            </a:pPr>
            <a:r>
              <a:rPr lang="en-US" sz="1800" b="1" dirty="0" smtClean="0"/>
              <a:t>The following clinical tests may be used to assess small- and large-fiber function and protective sensation:</a:t>
            </a:r>
          </a:p>
          <a:p>
            <a:pPr marL="342900" indent="-342900">
              <a:buFont typeface="+mj-lt"/>
              <a:buAutoNum type="arabicPeriod"/>
              <a:defRPr/>
            </a:pPr>
            <a:r>
              <a:rPr lang="en-US" sz="1800" b="1" dirty="0" smtClean="0"/>
              <a:t>Small-fiber function: pinprick and temperature sensation.</a:t>
            </a:r>
          </a:p>
          <a:p>
            <a:pPr marL="342900" indent="-342900">
              <a:buFont typeface="+mj-lt"/>
              <a:buAutoNum type="arabicPeriod"/>
              <a:defRPr/>
            </a:pPr>
            <a:r>
              <a:rPr lang="en-US" sz="1800" b="1" dirty="0" smtClean="0"/>
              <a:t>Large-fiber function: lower-extremity reflexes, vibration perception, and 10-g monofilament.</a:t>
            </a:r>
          </a:p>
          <a:p>
            <a:pPr marL="342900" indent="-342900">
              <a:buFont typeface="+mj-lt"/>
              <a:buAutoNum type="arabicPeriod"/>
              <a:defRPr/>
            </a:pPr>
            <a:r>
              <a:rPr lang="en-US" sz="1800" b="1" dirty="0" smtClean="0"/>
              <a:t>Protective sensation: 10-g monofilament.</a:t>
            </a:r>
            <a:endParaRPr lang="en-US" sz="1800" b="1" dirty="0" smtClean="0">
              <a:solidFill>
                <a:srgbClr val="A6192E"/>
              </a:solidFill>
            </a:endParaRPr>
          </a:p>
          <a:p>
            <a:pPr marL="342900" indent="-342900">
              <a:buFont typeface="+mj-lt"/>
              <a:buAutoNum type="arabicPeriod"/>
              <a:defRPr/>
            </a:pPr>
            <a:endParaRPr lang="en-US" sz="1800" dirty="0">
              <a:solidFill>
                <a:srgbClr val="A6192E"/>
              </a:solidFill>
              <a:latin typeface="+mn-lt"/>
              <a:cs typeface="+mn-cs"/>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677863" y="457201"/>
            <a:ext cx="7773987" cy="457200"/>
          </a:xfrm>
        </p:spPr>
        <p:txBody>
          <a:bodyPr/>
          <a:lstStyle/>
          <a:p>
            <a:r>
              <a:rPr lang="en-US" dirty="0" smtClean="0"/>
              <a:t>Neuropathy—Treatment </a:t>
            </a:r>
            <a:endParaRPr lang="en-US"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Retinopathy, neuropathy, and foot care</a:t>
            </a:r>
          </a:p>
        </p:txBody>
      </p:sp>
      <p:sp>
        <p:nvSpPr>
          <p:cNvPr id="152580" name="Text Placeholder 2"/>
          <p:cNvSpPr txBox="1">
            <a:spLocks/>
          </p:cNvSpPr>
          <p:nvPr/>
        </p:nvSpPr>
        <p:spPr bwMode="auto">
          <a:xfrm>
            <a:off x="304800" y="1143000"/>
            <a:ext cx="8610600" cy="6129883"/>
          </a:xfrm>
          <a:prstGeom prst="rect">
            <a:avLst/>
          </a:prstGeom>
          <a:noFill/>
          <a:ln w="9525">
            <a:noFill/>
            <a:miter lim="800000"/>
            <a:headEnd/>
            <a:tailEnd/>
          </a:ln>
        </p:spPr>
        <p:txBody>
          <a:bodyPr wrap="square" lIns="0" tIns="0" rIns="0" bIns="0">
            <a:spAutoFit/>
          </a:bodyPr>
          <a:lstStyle/>
          <a:p>
            <a:pPr>
              <a:spcBef>
                <a:spcPts val="1000"/>
              </a:spcBef>
              <a:buFont typeface="Arial" pitchFamily="34" charset="0"/>
              <a:buNone/>
            </a:pPr>
            <a:r>
              <a:rPr lang="en-US" sz="1600" b="1" dirty="0">
                <a:solidFill>
                  <a:srgbClr val="A6192E"/>
                </a:solidFill>
              </a:rPr>
              <a:t>12.20 </a:t>
            </a:r>
            <a:r>
              <a:rPr lang="en-US" sz="1600" b="1" dirty="0" smtClean="0">
                <a:solidFill>
                  <a:srgbClr val="000000"/>
                </a:solidFill>
              </a:rPr>
              <a:t>Optimize </a:t>
            </a:r>
            <a:r>
              <a:rPr lang="en-US" sz="1600" b="1" dirty="0">
                <a:solidFill>
                  <a:srgbClr val="000000"/>
                </a:solidFill>
              </a:rPr>
              <a:t>glucose management to prevent or delay the development of </a:t>
            </a:r>
            <a:r>
              <a:rPr lang="en-US" sz="1600" b="1" dirty="0" smtClean="0">
                <a:solidFill>
                  <a:srgbClr val="000000"/>
                </a:solidFill>
              </a:rPr>
              <a:t>neuropathy </a:t>
            </a:r>
            <a:r>
              <a:rPr lang="en-US" sz="1600" b="1" dirty="0">
                <a:solidFill>
                  <a:srgbClr val="000000"/>
                </a:solidFill>
              </a:rPr>
              <a:t>in people with type 1 diabetes </a:t>
            </a:r>
            <a:r>
              <a:rPr lang="en-US" sz="1600" b="1" dirty="0">
                <a:solidFill>
                  <a:srgbClr val="87161F"/>
                </a:solidFill>
              </a:rPr>
              <a:t>A </a:t>
            </a:r>
            <a:r>
              <a:rPr lang="en-US" sz="1600" b="1" dirty="0">
                <a:solidFill>
                  <a:srgbClr val="000000"/>
                </a:solidFill>
              </a:rPr>
              <a:t>and to slow the progression of </a:t>
            </a:r>
            <a:r>
              <a:rPr lang="en-US" sz="1600" b="1" dirty="0" smtClean="0">
                <a:solidFill>
                  <a:srgbClr val="000000"/>
                </a:solidFill>
              </a:rPr>
              <a:t>neuropathy </a:t>
            </a:r>
            <a:r>
              <a:rPr lang="en-US" sz="1600" b="1" dirty="0">
                <a:solidFill>
                  <a:srgbClr val="000000"/>
                </a:solidFill>
              </a:rPr>
              <a:t>in people with type 2 diabetes. </a:t>
            </a:r>
            <a:r>
              <a:rPr lang="en-US" sz="1600" b="1" dirty="0">
                <a:solidFill>
                  <a:srgbClr val="87161F"/>
                </a:solidFill>
              </a:rPr>
              <a:t>C </a:t>
            </a:r>
            <a:r>
              <a:rPr lang="en-US" sz="1600" b="1" dirty="0">
                <a:solidFill>
                  <a:srgbClr val="000000"/>
                </a:solidFill>
              </a:rPr>
              <a:t>Optimize blood pressure and </a:t>
            </a:r>
            <a:r>
              <a:rPr lang="en-US" sz="1600" b="1" dirty="0" smtClean="0">
                <a:solidFill>
                  <a:srgbClr val="000000"/>
                </a:solidFill>
              </a:rPr>
              <a:t>serum </a:t>
            </a:r>
            <a:r>
              <a:rPr lang="en-US" sz="1600" b="1" dirty="0">
                <a:solidFill>
                  <a:srgbClr val="000000"/>
                </a:solidFill>
              </a:rPr>
              <a:t>lipid control to reduce the risk or slow the progression of diabetic </a:t>
            </a:r>
            <a:r>
              <a:rPr lang="en-US" sz="1600" b="1" dirty="0" smtClean="0">
                <a:solidFill>
                  <a:srgbClr val="000000"/>
                </a:solidFill>
              </a:rPr>
              <a:t>neuropathy</a:t>
            </a:r>
            <a:r>
              <a:rPr lang="en-US" sz="1600" b="1" dirty="0">
                <a:solidFill>
                  <a:srgbClr val="000000"/>
                </a:solidFill>
              </a:rPr>
              <a:t>. </a:t>
            </a:r>
            <a:r>
              <a:rPr lang="en-US" sz="1600" b="1" dirty="0">
                <a:solidFill>
                  <a:srgbClr val="87161F"/>
                </a:solidFill>
              </a:rPr>
              <a:t>B</a:t>
            </a:r>
          </a:p>
          <a:p>
            <a:pPr>
              <a:spcBef>
                <a:spcPts val="1000"/>
              </a:spcBef>
              <a:buFont typeface="Arial" pitchFamily="34" charset="0"/>
              <a:buNone/>
            </a:pPr>
            <a:r>
              <a:rPr lang="en-US" sz="1600" b="1" dirty="0">
                <a:solidFill>
                  <a:srgbClr val="A6192E"/>
                </a:solidFill>
              </a:rPr>
              <a:t>12.21</a:t>
            </a:r>
            <a:r>
              <a:rPr lang="en-US" sz="1600" b="1" dirty="0"/>
              <a:t> </a:t>
            </a:r>
            <a:r>
              <a:rPr lang="en-US" sz="1600" b="1" dirty="0" smtClean="0">
                <a:solidFill>
                  <a:srgbClr val="000000"/>
                </a:solidFill>
              </a:rPr>
              <a:t>Assess </a:t>
            </a:r>
            <a:r>
              <a:rPr lang="en-US" sz="1600" b="1" dirty="0">
                <a:solidFill>
                  <a:srgbClr val="000000"/>
                </a:solidFill>
              </a:rPr>
              <a:t>and treat pain related to diabetic peripheral neuropathy </a:t>
            </a:r>
            <a:r>
              <a:rPr lang="en-US" sz="1600" b="1" dirty="0">
                <a:solidFill>
                  <a:srgbClr val="87161F"/>
                </a:solidFill>
              </a:rPr>
              <a:t>B </a:t>
            </a:r>
            <a:r>
              <a:rPr lang="en-US" sz="1600" b="1" dirty="0">
                <a:solidFill>
                  <a:srgbClr val="000000"/>
                </a:solidFill>
              </a:rPr>
              <a:t>and </a:t>
            </a:r>
            <a:r>
              <a:rPr lang="en-US" sz="1600" b="1" dirty="0" smtClean="0">
                <a:solidFill>
                  <a:srgbClr val="000000"/>
                </a:solidFill>
              </a:rPr>
              <a:t>symptoms </a:t>
            </a:r>
            <a:r>
              <a:rPr lang="en-US" sz="1600" b="1" dirty="0">
                <a:solidFill>
                  <a:srgbClr val="000000"/>
                </a:solidFill>
              </a:rPr>
              <a:t>of autonomic neuropathy to improve quality of life. </a:t>
            </a:r>
            <a:r>
              <a:rPr lang="en-US" sz="1600" b="1" dirty="0">
                <a:solidFill>
                  <a:srgbClr val="87161F"/>
                </a:solidFill>
              </a:rPr>
              <a:t>E</a:t>
            </a:r>
          </a:p>
          <a:p>
            <a:pPr>
              <a:spcBef>
                <a:spcPts val="1000"/>
              </a:spcBef>
              <a:buFont typeface="Arial" pitchFamily="34" charset="0"/>
              <a:buNone/>
            </a:pPr>
            <a:r>
              <a:rPr lang="en-US" sz="1600" b="1" dirty="0">
                <a:solidFill>
                  <a:srgbClr val="A6192E"/>
                </a:solidFill>
              </a:rPr>
              <a:t>12.22</a:t>
            </a:r>
            <a:r>
              <a:rPr lang="en-US" sz="1600" b="1" dirty="0"/>
              <a:t> </a:t>
            </a:r>
            <a:r>
              <a:rPr lang="en-US" sz="1600" b="1" dirty="0" err="1" smtClean="0">
                <a:solidFill>
                  <a:srgbClr val="000000"/>
                </a:solidFill>
              </a:rPr>
              <a:t>Gabapentinoids</a:t>
            </a:r>
            <a:r>
              <a:rPr lang="en-US" sz="1600" b="1" dirty="0">
                <a:solidFill>
                  <a:srgbClr val="000000"/>
                </a:solidFill>
              </a:rPr>
              <a:t>, serotonin </a:t>
            </a:r>
            <a:r>
              <a:rPr lang="en-US" sz="1600" b="1" dirty="0" err="1">
                <a:solidFill>
                  <a:srgbClr val="000000"/>
                </a:solidFill>
              </a:rPr>
              <a:t>norepinephrine</a:t>
            </a:r>
            <a:r>
              <a:rPr lang="en-US" sz="1600" b="1" dirty="0">
                <a:solidFill>
                  <a:srgbClr val="000000"/>
                </a:solidFill>
              </a:rPr>
              <a:t> reuptake inhibitors, </a:t>
            </a:r>
            <a:r>
              <a:rPr lang="en-US" sz="1600" b="1" dirty="0" err="1">
                <a:solidFill>
                  <a:srgbClr val="000000"/>
                </a:solidFill>
              </a:rPr>
              <a:t>tricyclic</a:t>
            </a:r>
            <a:r>
              <a:rPr lang="en-US" sz="1600" b="1" dirty="0">
                <a:solidFill>
                  <a:srgbClr val="000000"/>
                </a:solidFill>
              </a:rPr>
              <a:t> </a:t>
            </a:r>
            <a:r>
              <a:rPr lang="en-US" sz="1600" b="1" dirty="0" smtClean="0">
                <a:solidFill>
                  <a:srgbClr val="000000"/>
                </a:solidFill>
              </a:rPr>
              <a:t>antidepressants</a:t>
            </a:r>
            <a:r>
              <a:rPr lang="en-US" sz="1600" b="1" dirty="0">
                <a:solidFill>
                  <a:srgbClr val="000000"/>
                </a:solidFill>
              </a:rPr>
              <a:t>, and sodium channel blockers are recommended as initial </a:t>
            </a:r>
            <a:r>
              <a:rPr lang="en-US" sz="1600" b="1" dirty="0" smtClean="0">
                <a:solidFill>
                  <a:srgbClr val="000000"/>
                </a:solidFill>
              </a:rPr>
              <a:t>pharmacologic </a:t>
            </a:r>
            <a:r>
              <a:rPr lang="en-US" sz="1600" b="1" dirty="0">
                <a:solidFill>
                  <a:srgbClr val="000000"/>
                </a:solidFill>
              </a:rPr>
              <a:t>treatments for neuropathic pain in diabetes. </a:t>
            </a:r>
            <a:r>
              <a:rPr lang="en-US" sz="1600" b="1" dirty="0">
                <a:solidFill>
                  <a:srgbClr val="87161F"/>
                </a:solidFill>
              </a:rPr>
              <a:t>A </a:t>
            </a:r>
            <a:r>
              <a:rPr lang="en-US" sz="1600" b="1" dirty="0">
                <a:solidFill>
                  <a:srgbClr val="000000"/>
                </a:solidFill>
              </a:rPr>
              <a:t>Refer to </a:t>
            </a:r>
            <a:r>
              <a:rPr lang="en-US" sz="1600" b="1" dirty="0" smtClean="0">
                <a:solidFill>
                  <a:srgbClr val="000000"/>
                </a:solidFill>
              </a:rPr>
              <a:t>neurologist </a:t>
            </a:r>
            <a:r>
              <a:rPr lang="en-US" sz="1600" b="1" dirty="0">
                <a:solidFill>
                  <a:srgbClr val="000000"/>
                </a:solidFill>
              </a:rPr>
              <a:t>or pain specialist when adequate pain management is not </a:t>
            </a:r>
            <a:r>
              <a:rPr lang="en-US" sz="1600" b="1" dirty="0" smtClean="0">
                <a:solidFill>
                  <a:srgbClr val="000000"/>
                </a:solidFill>
              </a:rPr>
              <a:t>achieved </a:t>
            </a:r>
            <a:r>
              <a:rPr lang="en-US" sz="1600" b="1" dirty="0">
                <a:solidFill>
                  <a:srgbClr val="000000"/>
                </a:solidFill>
              </a:rPr>
              <a:t>within the scope of practice of the treating clinician. </a:t>
            </a:r>
            <a:r>
              <a:rPr lang="en-US" sz="1600" b="1" dirty="0" smtClean="0">
                <a:solidFill>
                  <a:srgbClr val="87161F"/>
                </a:solidFill>
              </a:rPr>
              <a:t>E</a:t>
            </a:r>
          </a:p>
          <a:p>
            <a:pPr algn="ctr">
              <a:spcBef>
                <a:spcPts val="1000"/>
              </a:spcBef>
              <a:buFont typeface="Arial" pitchFamily="34" charset="0"/>
              <a:buNone/>
            </a:pPr>
            <a:r>
              <a:rPr lang="en-US" sz="2000" b="1" dirty="0" smtClean="0"/>
              <a:t>Foot Care </a:t>
            </a:r>
            <a:endParaRPr lang="en-US" sz="2000" b="1" dirty="0" smtClean="0">
              <a:solidFill>
                <a:srgbClr val="87161F"/>
              </a:solidFill>
            </a:endParaRPr>
          </a:p>
          <a:p>
            <a:pPr>
              <a:spcBef>
                <a:spcPts val="1000"/>
              </a:spcBef>
              <a:buFont typeface="Arial" pitchFamily="34" charset="0"/>
              <a:buNone/>
            </a:pPr>
            <a:r>
              <a:rPr lang="en-US" sz="1600" b="1" dirty="0" smtClean="0">
                <a:solidFill>
                  <a:srgbClr val="A6192E"/>
                </a:solidFill>
              </a:rPr>
              <a:t>12.23</a:t>
            </a:r>
            <a:r>
              <a:rPr lang="en-US" sz="1600" b="1" dirty="0" smtClean="0"/>
              <a:t> Perform a comprehensive foot evaluation at least annually to identify risk factors for ulcers and amputations. </a:t>
            </a:r>
            <a:r>
              <a:rPr lang="en-US" sz="1600" b="1" dirty="0" smtClean="0">
                <a:solidFill>
                  <a:srgbClr val="A6192E"/>
                </a:solidFill>
              </a:rPr>
              <a:t>A</a:t>
            </a:r>
          </a:p>
          <a:p>
            <a:pPr>
              <a:spcBef>
                <a:spcPts val="1000"/>
              </a:spcBef>
              <a:buFont typeface="Arial" pitchFamily="34" charset="0"/>
              <a:buNone/>
            </a:pPr>
            <a:r>
              <a:rPr lang="en-US" sz="1600" b="1" dirty="0" smtClean="0">
                <a:solidFill>
                  <a:srgbClr val="A6192E"/>
                </a:solidFill>
              </a:rPr>
              <a:t>12.24</a:t>
            </a:r>
            <a:r>
              <a:rPr lang="en-US" sz="1600" b="1" dirty="0" smtClean="0"/>
              <a:t> </a:t>
            </a:r>
            <a:r>
              <a:rPr lang="en-US" sz="1600" b="1" dirty="0" smtClean="0">
                <a:solidFill>
                  <a:srgbClr val="000000"/>
                </a:solidFill>
              </a:rPr>
              <a:t>The examination should include inspection of the skin, assessment of foot deformities, neurological assessment (10-g monofilament testing with at least one other assessment: pinprick, temperature, or vibration), and vascular assessment, including pulses in the legs and feet. </a:t>
            </a:r>
            <a:r>
              <a:rPr lang="en-US" sz="1600" b="1" dirty="0" smtClean="0">
                <a:solidFill>
                  <a:srgbClr val="87161F"/>
                </a:solidFill>
              </a:rPr>
              <a:t>B</a:t>
            </a:r>
          </a:p>
          <a:p>
            <a:pPr>
              <a:spcBef>
                <a:spcPts val="1000"/>
              </a:spcBef>
              <a:buFont typeface="Arial" pitchFamily="34" charset="0"/>
              <a:buNone/>
            </a:pPr>
            <a:r>
              <a:rPr lang="en-US" sz="1600" b="1" dirty="0" smtClean="0">
                <a:solidFill>
                  <a:srgbClr val="A6192E"/>
                </a:solidFill>
              </a:rPr>
              <a:t>12.25</a:t>
            </a:r>
            <a:r>
              <a:rPr lang="en-US" sz="1600" b="1" dirty="0" smtClean="0"/>
              <a:t> Individuals with evidence of sensory loss or prior ulceration or amputation should have their feet inspected at every visit. </a:t>
            </a:r>
            <a:r>
              <a:rPr lang="en-US" sz="1600" b="1" dirty="0" smtClean="0">
                <a:solidFill>
                  <a:srgbClr val="A6192E"/>
                </a:solidFill>
              </a:rPr>
              <a:t>A</a:t>
            </a:r>
          </a:p>
          <a:p>
            <a:pPr>
              <a:spcBef>
                <a:spcPts val="1000"/>
              </a:spcBef>
              <a:buFont typeface="Arial" pitchFamily="34" charset="0"/>
              <a:buNone/>
            </a:pPr>
            <a:endParaRPr lang="en-US" sz="1600" b="1" dirty="0">
              <a:solidFill>
                <a:srgbClr val="A6192E"/>
              </a:solidFill>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tle 1"/>
          <p:cNvSpPr>
            <a:spLocks noGrp="1"/>
          </p:cNvSpPr>
          <p:nvPr>
            <p:ph type="title"/>
          </p:nvPr>
        </p:nvSpPr>
        <p:spPr>
          <a:xfrm>
            <a:off x="677863" y="381001"/>
            <a:ext cx="7773987" cy="533400"/>
          </a:xfrm>
        </p:spPr>
        <p:txBody>
          <a:bodyPr/>
          <a:lstStyle/>
          <a:p>
            <a:r>
              <a:rPr lang="en-US" dirty="0" smtClean="0"/>
              <a:t>Foot </a:t>
            </a:r>
            <a:r>
              <a:rPr lang="en-US" dirty="0" smtClean="0"/>
              <a:t>Care</a:t>
            </a:r>
            <a:endParaRPr lang="en-US"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Retinopathy, neuropathy, and foot care</a:t>
            </a:r>
          </a:p>
        </p:txBody>
      </p:sp>
      <p:sp>
        <p:nvSpPr>
          <p:cNvPr id="154628" name="Text Placeholder 2"/>
          <p:cNvSpPr txBox="1">
            <a:spLocks/>
          </p:cNvSpPr>
          <p:nvPr/>
        </p:nvSpPr>
        <p:spPr bwMode="auto">
          <a:xfrm>
            <a:off x="228600" y="762000"/>
            <a:ext cx="8915400" cy="7071499"/>
          </a:xfrm>
          <a:prstGeom prst="rect">
            <a:avLst/>
          </a:prstGeom>
          <a:noFill/>
          <a:ln w="9525">
            <a:noFill/>
            <a:miter lim="800000"/>
            <a:headEnd/>
            <a:tailEnd/>
          </a:ln>
        </p:spPr>
        <p:txBody>
          <a:bodyPr wrap="square" lIns="0" tIns="0" rIns="0" bIns="0">
            <a:spAutoFit/>
          </a:bodyPr>
          <a:lstStyle/>
          <a:p>
            <a:pPr>
              <a:spcBef>
                <a:spcPts val="1000"/>
              </a:spcBef>
              <a:buFont typeface="Arial" pitchFamily="34" charset="0"/>
              <a:buNone/>
            </a:pPr>
            <a:r>
              <a:rPr lang="en-US" sz="1400" b="1" dirty="0">
                <a:solidFill>
                  <a:srgbClr val="A6192E"/>
                </a:solidFill>
              </a:rPr>
              <a:t>12.26</a:t>
            </a:r>
            <a:r>
              <a:rPr lang="en-US" sz="1400" b="1" dirty="0"/>
              <a:t> </a:t>
            </a:r>
            <a:r>
              <a:rPr lang="en-US" sz="1400" b="1" dirty="0" smtClean="0"/>
              <a:t>Obtain </a:t>
            </a:r>
            <a:r>
              <a:rPr lang="en-US" sz="1400" b="1" dirty="0"/>
              <a:t>a prior history of ulceration, amputation, Charcot foot, angioplasty </a:t>
            </a:r>
            <a:r>
              <a:rPr lang="en-US" sz="1400" b="1" dirty="0" smtClean="0"/>
              <a:t>or </a:t>
            </a:r>
            <a:r>
              <a:rPr lang="en-US" sz="1400" b="1" dirty="0"/>
              <a:t>vascular surgery, cigarette smoking, retinopathy, and renal disease </a:t>
            </a:r>
            <a:r>
              <a:rPr lang="en-US" sz="1400" b="1" dirty="0" smtClean="0"/>
              <a:t>and </a:t>
            </a:r>
            <a:r>
              <a:rPr lang="en-US" sz="1400" b="1" dirty="0"/>
              <a:t>assess current symptoms of </a:t>
            </a:r>
            <a:r>
              <a:rPr lang="en-US" sz="1400" b="1" dirty="0">
                <a:solidFill>
                  <a:srgbClr val="000000"/>
                </a:solidFill>
              </a:rPr>
              <a:t>neuropathy (pain, burning, numbness) 	and vascular disease (leg fatigue, </a:t>
            </a:r>
            <a:r>
              <a:rPr lang="en-US" sz="1400" b="1" dirty="0" err="1">
                <a:solidFill>
                  <a:srgbClr val="000000"/>
                </a:solidFill>
              </a:rPr>
              <a:t>claudication</a:t>
            </a:r>
            <a:r>
              <a:rPr lang="en-US" sz="1400" b="1" dirty="0">
                <a:solidFill>
                  <a:srgbClr val="000000"/>
                </a:solidFill>
              </a:rPr>
              <a:t>). </a:t>
            </a:r>
            <a:r>
              <a:rPr lang="en-US" sz="1400" b="1" dirty="0">
                <a:solidFill>
                  <a:srgbClr val="87161F"/>
                </a:solidFill>
              </a:rPr>
              <a:t>B</a:t>
            </a:r>
            <a:endParaRPr lang="en-US" sz="1400" b="1" dirty="0"/>
          </a:p>
          <a:p>
            <a:pPr>
              <a:spcBef>
                <a:spcPts val="1000"/>
              </a:spcBef>
              <a:buFont typeface="Arial" pitchFamily="34" charset="0"/>
              <a:buNone/>
            </a:pPr>
            <a:r>
              <a:rPr lang="en-US" sz="1400" b="1" dirty="0">
                <a:solidFill>
                  <a:srgbClr val="A6192E"/>
                </a:solidFill>
              </a:rPr>
              <a:t>12.27 </a:t>
            </a:r>
            <a:r>
              <a:rPr lang="en-US" sz="1400" b="1" dirty="0" smtClean="0">
                <a:solidFill>
                  <a:srgbClr val="000000"/>
                </a:solidFill>
              </a:rPr>
              <a:t>Initial </a:t>
            </a:r>
            <a:r>
              <a:rPr lang="en-US" sz="1400" b="1" dirty="0">
                <a:solidFill>
                  <a:srgbClr val="000000"/>
                </a:solidFill>
              </a:rPr>
              <a:t>screening for peripheral arterial disease (PAD) should include </a:t>
            </a:r>
            <a:r>
              <a:rPr lang="en-US" sz="1400" b="1" dirty="0" smtClean="0">
                <a:solidFill>
                  <a:srgbClr val="000000"/>
                </a:solidFill>
              </a:rPr>
              <a:t>assessment </a:t>
            </a:r>
            <a:r>
              <a:rPr lang="en-US" sz="1400" b="1" dirty="0">
                <a:solidFill>
                  <a:srgbClr val="000000"/>
                </a:solidFill>
              </a:rPr>
              <a:t>of lower-extremity pulses, capillary refill time, </a:t>
            </a:r>
            <a:r>
              <a:rPr lang="en-US" sz="1400" b="1" dirty="0" err="1">
                <a:solidFill>
                  <a:srgbClr val="000000"/>
                </a:solidFill>
              </a:rPr>
              <a:t>rubor</a:t>
            </a:r>
            <a:r>
              <a:rPr lang="en-US" sz="1400" b="1" dirty="0">
                <a:solidFill>
                  <a:srgbClr val="000000"/>
                </a:solidFill>
              </a:rPr>
              <a:t> on </a:t>
            </a:r>
            <a:r>
              <a:rPr lang="en-US" sz="1400" b="1" dirty="0" smtClean="0">
                <a:solidFill>
                  <a:srgbClr val="000000"/>
                </a:solidFill>
              </a:rPr>
              <a:t>dependency</a:t>
            </a:r>
            <a:r>
              <a:rPr lang="en-US" sz="1400" b="1" dirty="0">
                <a:solidFill>
                  <a:srgbClr val="000000"/>
                </a:solidFill>
              </a:rPr>
              <a:t>, pallor on elevation, and venous filling time. Individuals with </a:t>
            </a:r>
            <a:r>
              <a:rPr lang="en-US" sz="1400" b="1" dirty="0" smtClean="0">
                <a:solidFill>
                  <a:srgbClr val="000000"/>
                </a:solidFill>
              </a:rPr>
              <a:t>a </a:t>
            </a:r>
            <a:r>
              <a:rPr lang="en-US" sz="1400" b="1" dirty="0">
                <a:solidFill>
                  <a:srgbClr val="000000"/>
                </a:solidFill>
              </a:rPr>
              <a:t>history of leg fatigue, </a:t>
            </a:r>
            <a:r>
              <a:rPr lang="en-US" sz="1400" b="1" dirty="0" err="1">
                <a:solidFill>
                  <a:srgbClr val="000000"/>
                </a:solidFill>
              </a:rPr>
              <a:t>claudication</a:t>
            </a:r>
            <a:r>
              <a:rPr lang="en-US" sz="1400" b="1" dirty="0">
                <a:solidFill>
                  <a:srgbClr val="000000"/>
                </a:solidFill>
              </a:rPr>
              <a:t>, and rest pain relieved with </a:t>
            </a:r>
            <a:r>
              <a:rPr lang="en-US" sz="1400" b="1" dirty="0" smtClean="0">
                <a:solidFill>
                  <a:srgbClr val="000000"/>
                </a:solidFill>
              </a:rPr>
              <a:t>dependency </a:t>
            </a:r>
            <a:r>
              <a:rPr lang="en-US" sz="1400" b="1" dirty="0">
                <a:solidFill>
                  <a:srgbClr val="000000"/>
                </a:solidFill>
              </a:rPr>
              <a:t>or decreased or absent pedal pulses should be referred for </a:t>
            </a:r>
            <a:r>
              <a:rPr lang="en-US" sz="1400" b="1" dirty="0" smtClean="0">
                <a:solidFill>
                  <a:srgbClr val="000000"/>
                </a:solidFill>
              </a:rPr>
              <a:t>ankle-brachial </a:t>
            </a:r>
            <a:r>
              <a:rPr lang="en-US" sz="1400" b="1" dirty="0">
                <a:solidFill>
                  <a:srgbClr val="000000"/>
                </a:solidFill>
              </a:rPr>
              <a:t>index with toe pressures and for further vascular </a:t>
            </a:r>
            <a:r>
              <a:rPr lang="en-US" sz="1400" b="1" dirty="0" smtClean="0">
                <a:solidFill>
                  <a:srgbClr val="000000"/>
                </a:solidFill>
              </a:rPr>
              <a:t>assessment </a:t>
            </a:r>
            <a:r>
              <a:rPr lang="en-US" sz="1400" b="1" dirty="0">
                <a:solidFill>
                  <a:srgbClr val="000000"/>
                </a:solidFill>
              </a:rPr>
              <a:t>as appropriate. </a:t>
            </a:r>
            <a:r>
              <a:rPr lang="en-US" sz="1400" b="1" dirty="0" smtClean="0">
                <a:solidFill>
                  <a:srgbClr val="87161F"/>
                </a:solidFill>
              </a:rPr>
              <a:t>B</a:t>
            </a:r>
          </a:p>
          <a:p>
            <a:pPr>
              <a:spcBef>
                <a:spcPts val="1000"/>
              </a:spcBef>
              <a:buFont typeface="Arial" pitchFamily="34" charset="0"/>
              <a:buNone/>
            </a:pPr>
            <a:r>
              <a:rPr lang="en-US" sz="1400" b="1" dirty="0" smtClean="0">
                <a:solidFill>
                  <a:srgbClr val="A6192E"/>
                </a:solidFill>
              </a:rPr>
              <a:t>12.28</a:t>
            </a:r>
            <a:r>
              <a:rPr lang="en-US" sz="1400" b="1" dirty="0" smtClean="0"/>
              <a:t> </a:t>
            </a:r>
            <a:r>
              <a:rPr lang="en-US" sz="1400" b="1" dirty="0" smtClean="0">
                <a:solidFill>
                  <a:srgbClr val="000000"/>
                </a:solidFill>
              </a:rPr>
              <a:t>An </a:t>
            </a:r>
            <a:r>
              <a:rPr lang="en-US" sz="1400" b="1" dirty="0" err="1" smtClean="0">
                <a:solidFill>
                  <a:srgbClr val="000000"/>
                </a:solidFill>
              </a:rPr>
              <a:t>interprofessional</a:t>
            </a:r>
            <a:r>
              <a:rPr lang="en-US" sz="1400" b="1" dirty="0" smtClean="0">
                <a:solidFill>
                  <a:srgbClr val="000000"/>
                </a:solidFill>
              </a:rPr>
              <a:t> approach facilitated by a podiatrist in conjunction with other appropriate team members is recommended for individuals with foot ulcers and 	high-risk feet (e.g., those on dialysis, those with Charcot foot, those with a history of prior ulcers or amputation, and those with PAD). </a:t>
            </a:r>
            <a:r>
              <a:rPr lang="en-US" sz="1400" b="1" dirty="0" smtClean="0">
                <a:solidFill>
                  <a:srgbClr val="87161F"/>
                </a:solidFill>
              </a:rPr>
              <a:t>B</a:t>
            </a:r>
          </a:p>
          <a:p>
            <a:pPr>
              <a:spcBef>
                <a:spcPts val="1000"/>
              </a:spcBef>
              <a:buFont typeface="Arial" pitchFamily="34" charset="0"/>
              <a:buNone/>
            </a:pPr>
            <a:r>
              <a:rPr lang="en-US" sz="1400" b="1" dirty="0" smtClean="0">
                <a:solidFill>
                  <a:srgbClr val="A6192E"/>
                </a:solidFill>
              </a:rPr>
              <a:t>12.29</a:t>
            </a:r>
            <a:r>
              <a:rPr lang="en-US" sz="1400" b="1" dirty="0" smtClean="0"/>
              <a:t> </a:t>
            </a:r>
            <a:r>
              <a:rPr lang="en-US" sz="1400" b="1" dirty="0" smtClean="0">
                <a:solidFill>
                  <a:srgbClr val="000000"/>
                </a:solidFill>
              </a:rPr>
              <a:t>Refer individuals who smoke and have a history of prior lower-extremity complications, loss of protective sensation, structural abnormalities, or PAD to foot care specialists for ongoing preventive care and lifelong surveillance. </a:t>
            </a:r>
            <a:r>
              <a:rPr lang="en-US" sz="1400" b="1" dirty="0" smtClean="0">
                <a:solidFill>
                  <a:srgbClr val="87161F"/>
                </a:solidFill>
              </a:rPr>
              <a:t>B</a:t>
            </a:r>
          </a:p>
          <a:p>
            <a:pPr>
              <a:spcBef>
                <a:spcPts val="1000"/>
              </a:spcBef>
              <a:buFont typeface="Arial" pitchFamily="34" charset="0"/>
              <a:buNone/>
            </a:pPr>
            <a:r>
              <a:rPr lang="en-US" sz="1400" b="1" dirty="0" smtClean="0">
                <a:solidFill>
                  <a:srgbClr val="87161F"/>
                </a:solidFill>
              </a:rPr>
              <a:t>12.30 </a:t>
            </a:r>
            <a:r>
              <a:rPr lang="en-US" sz="1400" b="1" dirty="0" smtClean="0">
                <a:solidFill>
                  <a:srgbClr val="000000"/>
                </a:solidFill>
              </a:rPr>
              <a:t>Provide general preventive foot self-care education to all people with diabetes, 	including those with loss of protective sensation, on appropriate ways to examine their feet (palpation or visual inspection with an unbreakable mirror) for daily surveillance of early foot problems. </a:t>
            </a:r>
            <a:r>
              <a:rPr lang="en-US" sz="1400" b="1" dirty="0" smtClean="0">
                <a:solidFill>
                  <a:srgbClr val="87161F"/>
                </a:solidFill>
              </a:rPr>
              <a:t>B</a:t>
            </a:r>
          </a:p>
          <a:p>
            <a:pPr>
              <a:spcBef>
                <a:spcPts val="1000"/>
              </a:spcBef>
              <a:buFont typeface="Arial" pitchFamily="34" charset="0"/>
              <a:buNone/>
            </a:pPr>
            <a:r>
              <a:rPr lang="en-US" sz="1400" b="1" dirty="0" smtClean="0">
                <a:solidFill>
                  <a:srgbClr val="A6192E"/>
                </a:solidFill>
              </a:rPr>
              <a:t>12.31</a:t>
            </a:r>
            <a:r>
              <a:rPr lang="en-US" sz="1400" b="1" dirty="0" smtClean="0"/>
              <a:t> </a:t>
            </a:r>
            <a:r>
              <a:rPr lang="en-US" sz="1400" b="1" dirty="0" smtClean="0">
                <a:solidFill>
                  <a:srgbClr val="000000"/>
                </a:solidFill>
              </a:rPr>
              <a:t>The use of specialized therapeutic footwear is recommended for people with diabetes at high risk for ulceration, including those with loss of protective sensation, foot deformities, ulcers, callous formation, poor peripheral circulation, or history of amputation. </a:t>
            </a:r>
            <a:r>
              <a:rPr lang="en-US" sz="1400" b="1" dirty="0" smtClean="0">
                <a:solidFill>
                  <a:srgbClr val="87161F"/>
                </a:solidFill>
              </a:rPr>
              <a:t>B</a:t>
            </a:r>
          </a:p>
          <a:p>
            <a:pPr>
              <a:spcBef>
                <a:spcPts val="1000"/>
              </a:spcBef>
              <a:buFont typeface="Arial" pitchFamily="34" charset="0"/>
              <a:buNone/>
            </a:pPr>
            <a:r>
              <a:rPr lang="en-US" sz="1400" b="1" dirty="0" smtClean="0">
                <a:solidFill>
                  <a:srgbClr val="A6192E"/>
                </a:solidFill>
              </a:rPr>
              <a:t>12.32</a:t>
            </a:r>
            <a:r>
              <a:rPr lang="en-US" sz="1400" b="1" dirty="0" smtClean="0"/>
              <a:t> </a:t>
            </a:r>
            <a:r>
              <a:rPr lang="en-US" sz="1400" b="1" dirty="0" smtClean="0">
                <a:solidFill>
                  <a:srgbClr val="000000"/>
                </a:solidFill>
              </a:rPr>
              <a:t>For chronic diabetic foot ulcers that have failed to heal with optimal standard care alone, adjunctive treatment with randomized controlled trial-proven advanced agents should be considered. Considerations might include 	negative-pressure wound therapy, placental membranes, bioengineered skin substitutes, several </a:t>
            </a:r>
            <a:r>
              <a:rPr lang="en-US" sz="1400" b="1" dirty="0" err="1" smtClean="0">
                <a:solidFill>
                  <a:srgbClr val="000000"/>
                </a:solidFill>
              </a:rPr>
              <a:t>acellular</a:t>
            </a:r>
            <a:r>
              <a:rPr lang="en-US" sz="1400" b="1" dirty="0" smtClean="0">
                <a:solidFill>
                  <a:srgbClr val="000000"/>
                </a:solidFill>
              </a:rPr>
              <a:t> matrices, </a:t>
            </a:r>
            <a:r>
              <a:rPr lang="en-US" sz="1400" b="1" dirty="0" err="1" smtClean="0">
                <a:solidFill>
                  <a:srgbClr val="000000"/>
                </a:solidFill>
              </a:rPr>
              <a:t>autologous</a:t>
            </a:r>
            <a:r>
              <a:rPr lang="en-US" sz="1400" b="1" dirty="0" smtClean="0">
                <a:solidFill>
                  <a:srgbClr val="000000"/>
                </a:solidFill>
              </a:rPr>
              <a:t> fibrin and leukocyte platelet patches, and topical oxygen therapy. </a:t>
            </a:r>
            <a:r>
              <a:rPr lang="en-US" sz="1400" b="1" dirty="0" smtClean="0">
                <a:solidFill>
                  <a:srgbClr val="87161F"/>
                </a:solidFill>
              </a:rPr>
              <a:t>A</a:t>
            </a:r>
          </a:p>
          <a:p>
            <a:pPr>
              <a:spcBef>
                <a:spcPts val="1000"/>
              </a:spcBef>
              <a:buFont typeface="Arial" pitchFamily="34" charset="0"/>
              <a:buNone/>
            </a:pPr>
            <a:endParaRPr lang="en-US" sz="1400" b="1" dirty="0" smtClean="0">
              <a:solidFill>
                <a:srgbClr val="A6192E"/>
              </a:solidFill>
            </a:endParaRPr>
          </a:p>
          <a:p>
            <a:pPr>
              <a:spcBef>
                <a:spcPts val="1000"/>
              </a:spcBef>
              <a:buFont typeface="Arial" pitchFamily="34" charset="0"/>
              <a:buNone/>
            </a:pPr>
            <a:endParaRPr lang="en-US" sz="1400" b="1" dirty="0">
              <a:solidFill>
                <a:srgbClr val="A6192E"/>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Gastric balloon, Adjustable gastric band, bariatric Surgery, tape Measure,  measures, Overweight, tape Measures, obesity, measuring Scales, weight Loss  | Anyrgb"/>
          <p:cNvPicPr>
            <a:picLocks noChangeAspect="1" noChangeArrowheads="1"/>
          </p:cNvPicPr>
          <p:nvPr/>
        </p:nvPicPr>
        <p:blipFill>
          <a:blip r:embed="rId2"/>
          <a:srcRect/>
          <a:stretch>
            <a:fillRect/>
          </a:stretch>
        </p:blipFill>
        <p:spPr bwMode="auto">
          <a:xfrm>
            <a:off x="0" y="-11113"/>
            <a:ext cx="2493963" cy="6869113"/>
          </a:xfrm>
          <a:prstGeom prst="rect">
            <a:avLst/>
          </a:prstGeom>
          <a:noFill/>
          <a:ln w="9525">
            <a:noFill/>
            <a:miter lim="800000"/>
            <a:headEnd/>
            <a:tailEnd/>
          </a:ln>
        </p:spPr>
      </p:pic>
      <p:sp>
        <p:nvSpPr>
          <p:cNvPr id="5" name="Diamond 4">
            <a:extLst>
              <a:ext uri="{FF2B5EF4-FFF2-40B4-BE49-F238E27FC236}"/>
            </a:extLst>
          </p:cNvPr>
          <p:cNvSpPr/>
          <p:nvPr/>
        </p:nvSpPr>
        <p:spPr>
          <a:xfrm>
            <a:off x="533400" y="973138"/>
            <a:ext cx="4267200" cy="4911725"/>
          </a:xfrm>
          <a:prstGeom prst="diamond">
            <a:avLst/>
          </a:prstGeom>
          <a:solidFill>
            <a:schemeClr val="accent2">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652" name="TextBox 5"/>
          <p:cNvSpPr txBox="1">
            <a:spLocks noChangeArrowheads="1"/>
          </p:cNvSpPr>
          <p:nvPr/>
        </p:nvSpPr>
        <p:spPr bwMode="auto">
          <a:xfrm>
            <a:off x="1181100" y="2459038"/>
            <a:ext cx="2622550" cy="1939925"/>
          </a:xfrm>
          <a:prstGeom prst="rect">
            <a:avLst/>
          </a:prstGeom>
          <a:noFill/>
          <a:ln w="9525">
            <a:noFill/>
            <a:miter lim="800000"/>
            <a:headEnd/>
            <a:tailEnd/>
          </a:ln>
        </p:spPr>
        <p:txBody>
          <a:bodyPr>
            <a:spAutoFit/>
          </a:bodyPr>
          <a:lstStyle/>
          <a:p>
            <a:pPr algn="ctr"/>
            <a:r>
              <a:rPr lang="en-US" sz="4000" b="1">
                <a:solidFill>
                  <a:schemeClr val="bg1"/>
                </a:solidFill>
                <a:latin typeface="Lora"/>
              </a:rPr>
              <a:t>4 Ways To Come Obesity​</a:t>
            </a:r>
          </a:p>
        </p:txBody>
      </p:sp>
      <p:grpSp>
        <p:nvGrpSpPr>
          <p:cNvPr id="27653" name="Group 19"/>
          <p:cNvGrpSpPr>
            <a:grpSpLocks/>
          </p:cNvGrpSpPr>
          <p:nvPr/>
        </p:nvGrpSpPr>
        <p:grpSpPr bwMode="auto">
          <a:xfrm>
            <a:off x="4800600" y="1852613"/>
            <a:ext cx="4343400" cy="3214687"/>
            <a:chOff x="7210855" y="2523067"/>
            <a:chExt cx="4338888" cy="3215712"/>
          </a:xfrm>
        </p:grpSpPr>
        <p:grpSp>
          <p:nvGrpSpPr>
            <p:cNvPr id="27660" name="Group 13"/>
            <p:cNvGrpSpPr>
              <a:grpSpLocks/>
            </p:cNvGrpSpPr>
            <p:nvPr/>
          </p:nvGrpSpPr>
          <p:grpSpPr bwMode="auto">
            <a:xfrm>
              <a:off x="7662823" y="2523067"/>
              <a:ext cx="3886920" cy="3215712"/>
              <a:chOff x="7924080" y="2762250"/>
              <a:chExt cx="3886920" cy="3215712"/>
            </a:xfrm>
          </p:grpSpPr>
          <p:sp>
            <p:nvSpPr>
              <p:cNvPr id="10" name="TextBox 9">
                <a:extLst>
                  <a:ext uri="{FF2B5EF4-FFF2-40B4-BE49-F238E27FC236}"/>
                </a:extLst>
              </p:cNvPr>
              <p:cNvSpPr txBox="1"/>
              <p:nvPr/>
            </p:nvSpPr>
            <p:spPr>
              <a:xfrm>
                <a:off x="7924080" y="2762250"/>
                <a:ext cx="3886920" cy="462109"/>
              </a:xfrm>
              <a:prstGeom prst="rect">
                <a:avLst/>
              </a:prstGeom>
              <a:noFill/>
            </p:spPr>
            <p:txBody>
              <a:bodyPr>
                <a:spAutoFit/>
              </a:bodyPr>
              <a:lstStyle/>
              <a:p>
                <a:pPr fontAlgn="auto">
                  <a:spcBef>
                    <a:spcPts val="0"/>
                  </a:spcBef>
                  <a:spcAft>
                    <a:spcPts val="0"/>
                  </a:spcAft>
                  <a:defRPr/>
                </a:pPr>
                <a:r>
                  <a:rPr lang="en-US" sz="2400" b="1" dirty="0">
                    <a:solidFill>
                      <a:schemeClr val="tx1">
                        <a:lumMod val="75000"/>
                        <a:lumOff val="25000"/>
                      </a:schemeClr>
                    </a:solidFill>
                    <a:latin typeface="Lora" pitchFamily="2" charset="0"/>
                    <a:cs typeface="+mn-cs"/>
                  </a:rPr>
                  <a:t>No Activity</a:t>
                </a:r>
              </a:p>
            </p:txBody>
          </p:sp>
          <p:sp>
            <p:nvSpPr>
              <p:cNvPr id="11" name="TextBox 10">
                <a:extLst>
                  <a:ext uri="{FF2B5EF4-FFF2-40B4-BE49-F238E27FC236}"/>
                </a:extLst>
              </p:cNvPr>
              <p:cNvSpPr txBox="1"/>
              <p:nvPr/>
            </p:nvSpPr>
            <p:spPr>
              <a:xfrm>
                <a:off x="7924080" y="3680118"/>
                <a:ext cx="3886920" cy="462109"/>
              </a:xfrm>
              <a:prstGeom prst="rect">
                <a:avLst/>
              </a:prstGeom>
              <a:noFill/>
            </p:spPr>
            <p:txBody>
              <a:bodyPr>
                <a:spAutoFit/>
              </a:bodyPr>
              <a:lstStyle/>
              <a:p>
                <a:pPr fontAlgn="auto">
                  <a:spcBef>
                    <a:spcPts val="0"/>
                  </a:spcBef>
                  <a:spcAft>
                    <a:spcPts val="0"/>
                  </a:spcAft>
                  <a:defRPr/>
                </a:pPr>
                <a:r>
                  <a:rPr lang="en-US" sz="2400" b="1" dirty="0">
                    <a:solidFill>
                      <a:schemeClr val="tx1">
                        <a:lumMod val="75000"/>
                        <a:lumOff val="25000"/>
                      </a:schemeClr>
                    </a:solidFill>
                    <a:latin typeface="Lora" pitchFamily="2" charset="0"/>
                    <a:cs typeface="+mn-cs"/>
                  </a:rPr>
                  <a:t>Endocrine Diseases</a:t>
                </a:r>
              </a:p>
            </p:txBody>
          </p:sp>
          <p:sp>
            <p:nvSpPr>
              <p:cNvPr id="12" name="TextBox 11">
                <a:extLst>
                  <a:ext uri="{FF2B5EF4-FFF2-40B4-BE49-F238E27FC236}"/>
                </a:extLst>
              </p:cNvPr>
              <p:cNvSpPr txBox="1"/>
              <p:nvPr/>
            </p:nvSpPr>
            <p:spPr>
              <a:xfrm>
                <a:off x="7924080" y="4597985"/>
                <a:ext cx="3886920" cy="832115"/>
              </a:xfrm>
              <a:prstGeom prst="rect">
                <a:avLst/>
              </a:prstGeom>
              <a:noFill/>
            </p:spPr>
            <p:txBody>
              <a:bodyPr>
                <a:spAutoFit/>
              </a:bodyPr>
              <a:lstStyle/>
              <a:p>
                <a:pPr fontAlgn="auto">
                  <a:spcBef>
                    <a:spcPts val="0"/>
                  </a:spcBef>
                  <a:spcAft>
                    <a:spcPts val="0"/>
                  </a:spcAft>
                  <a:defRPr/>
                </a:pPr>
                <a:r>
                  <a:rPr lang="en-US" sz="2400" b="1" dirty="0">
                    <a:solidFill>
                      <a:schemeClr val="tx1">
                        <a:lumMod val="75000"/>
                        <a:lumOff val="25000"/>
                      </a:schemeClr>
                    </a:solidFill>
                    <a:latin typeface="Lora" pitchFamily="2" charset="0"/>
                    <a:cs typeface="+mn-cs"/>
                  </a:rPr>
                  <a:t>Hereditary Predisposition</a:t>
                </a:r>
              </a:p>
            </p:txBody>
          </p:sp>
          <p:sp>
            <p:nvSpPr>
              <p:cNvPr id="13" name="TextBox 12">
                <a:extLst>
                  <a:ext uri="{FF2B5EF4-FFF2-40B4-BE49-F238E27FC236}"/>
                </a:extLst>
              </p:cNvPr>
              <p:cNvSpPr txBox="1"/>
              <p:nvPr/>
            </p:nvSpPr>
            <p:spPr>
              <a:xfrm>
                <a:off x="7924080" y="5515853"/>
                <a:ext cx="3886920" cy="462109"/>
              </a:xfrm>
              <a:prstGeom prst="rect">
                <a:avLst/>
              </a:prstGeom>
              <a:noFill/>
            </p:spPr>
            <p:txBody>
              <a:bodyPr>
                <a:spAutoFit/>
              </a:bodyPr>
              <a:lstStyle/>
              <a:p>
                <a:pPr fontAlgn="auto">
                  <a:spcBef>
                    <a:spcPts val="0"/>
                  </a:spcBef>
                  <a:spcAft>
                    <a:spcPts val="0"/>
                  </a:spcAft>
                  <a:defRPr/>
                </a:pPr>
                <a:r>
                  <a:rPr lang="en-US" sz="2400" b="1" dirty="0">
                    <a:solidFill>
                      <a:schemeClr val="tx1">
                        <a:lumMod val="75000"/>
                        <a:lumOff val="25000"/>
                      </a:schemeClr>
                    </a:solidFill>
                    <a:latin typeface="Lora" pitchFamily="2" charset="0"/>
                    <a:cs typeface="+mn-cs"/>
                  </a:rPr>
                  <a:t>Unhealthy Food</a:t>
                </a:r>
              </a:p>
            </p:txBody>
          </p:sp>
        </p:grpSp>
        <p:sp>
          <p:nvSpPr>
            <p:cNvPr id="27661" name="Freeform 44"/>
            <p:cNvSpPr>
              <a:spLocks noEditPoints="1"/>
            </p:cNvSpPr>
            <p:nvPr/>
          </p:nvSpPr>
          <p:spPr bwMode="auto">
            <a:xfrm rot="-5400000">
              <a:off x="7211464" y="2593495"/>
              <a:ext cx="276596" cy="277814"/>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sz="2400">
                <a:latin typeface="Calibri" pitchFamily="34" charset="0"/>
              </a:endParaRPr>
            </a:p>
          </p:txBody>
        </p:sp>
        <p:sp>
          <p:nvSpPr>
            <p:cNvPr id="27662" name="Freeform 44"/>
            <p:cNvSpPr>
              <a:spLocks noEditPoints="1"/>
            </p:cNvSpPr>
            <p:nvPr/>
          </p:nvSpPr>
          <p:spPr bwMode="auto">
            <a:xfrm rot="-5400000">
              <a:off x="7211464" y="5334475"/>
              <a:ext cx="276596" cy="277814"/>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sz="2400">
                <a:latin typeface="Calibri" pitchFamily="34" charset="0"/>
              </a:endParaRPr>
            </a:p>
          </p:txBody>
        </p:sp>
        <p:sp>
          <p:nvSpPr>
            <p:cNvPr id="27663" name="Freeform 44"/>
            <p:cNvSpPr>
              <a:spLocks noEditPoints="1"/>
            </p:cNvSpPr>
            <p:nvPr/>
          </p:nvSpPr>
          <p:spPr bwMode="auto">
            <a:xfrm rot="-5400000">
              <a:off x="7211464" y="4420815"/>
              <a:ext cx="276596" cy="277814"/>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sz="2400">
                <a:latin typeface="Calibri" pitchFamily="34" charset="0"/>
              </a:endParaRPr>
            </a:p>
          </p:txBody>
        </p:sp>
        <p:sp>
          <p:nvSpPr>
            <p:cNvPr id="27664" name="Freeform 44"/>
            <p:cNvSpPr>
              <a:spLocks noEditPoints="1"/>
            </p:cNvSpPr>
            <p:nvPr/>
          </p:nvSpPr>
          <p:spPr bwMode="auto">
            <a:xfrm rot="-5400000">
              <a:off x="7211464" y="3507155"/>
              <a:ext cx="276596" cy="277814"/>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sz="2400">
                <a:latin typeface="Calibri" pitchFamily="34" charset="0"/>
              </a:endParaRPr>
            </a:p>
          </p:txBody>
        </p:sp>
      </p:grpSp>
      <p:grpSp>
        <p:nvGrpSpPr>
          <p:cNvPr id="27654" name="Group 21"/>
          <p:cNvGrpSpPr>
            <a:grpSpLocks/>
          </p:cNvGrpSpPr>
          <p:nvPr/>
        </p:nvGrpSpPr>
        <p:grpSpPr bwMode="auto">
          <a:xfrm flipH="1">
            <a:off x="8837613" y="0"/>
            <a:ext cx="306387" cy="360363"/>
            <a:chOff x="11478979" y="0"/>
            <a:chExt cx="713021" cy="625830"/>
          </a:xfrm>
        </p:grpSpPr>
        <p:sp>
          <p:nvSpPr>
            <p:cNvPr id="23" name="Rectangle 22">
              <a:extLst>
                <a:ext uri="{FF2B5EF4-FFF2-40B4-BE49-F238E27FC236}"/>
              </a:extLst>
            </p:cNvPr>
            <p:cNvSpPr/>
            <p:nvPr/>
          </p:nvSpPr>
          <p:spPr>
            <a:xfrm rot="10800000">
              <a:off x="11630449" y="0"/>
              <a:ext cx="561551" cy="504524"/>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Rectangle 23">
              <a:extLst>
                <a:ext uri="{FF2B5EF4-FFF2-40B4-BE49-F238E27FC236}"/>
              </a:extLst>
            </p:cNvPr>
            <p:cNvSpPr/>
            <p:nvPr/>
          </p:nvSpPr>
          <p:spPr>
            <a:xfrm rot="10800000">
              <a:off x="11478979" y="228828"/>
              <a:ext cx="458108" cy="39700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7655" name="Group 24"/>
          <p:cNvGrpSpPr>
            <a:grpSpLocks/>
          </p:cNvGrpSpPr>
          <p:nvPr/>
        </p:nvGrpSpPr>
        <p:grpSpPr bwMode="auto">
          <a:xfrm flipH="1">
            <a:off x="8837613" y="6497638"/>
            <a:ext cx="306387" cy="360362"/>
            <a:chOff x="11478979" y="0"/>
            <a:chExt cx="713021" cy="625830"/>
          </a:xfrm>
        </p:grpSpPr>
        <p:sp>
          <p:nvSpPr>
            <p:cNvPr id="26" name="Rectangle 25">
              <a:extLst>
                <a:ext uri="{FF2B5EF4-FFF2-40B4-BE49-F238E27FC236}"/>
              </a:extLst>
            </p:cNvPr>
            <p:cNvSpPr/>
            <p:nvPr/>
          </p:nvSpPr>
          <p:spPr>
            <a:xfrm rot="10800000">
              <a:off x="11630449" y="0"/>
              <a:ext cx="561551" cy="504524"/>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Rectangle 26">
              <a:extLst>
                <a:ext uri="{FF2B5EF4-FFF2-40B4-BE49-F238E27FC236}"/>
              </a:extLst>
            </p:cNvPr>
            <p:cNvSpPr/>
            <p:nvPr/>
          </p:nvSpPr>
          <p:spPr>
            <a:xfrm rot="10800000">
              <a:off x="11478979" y="228827"/>
              <a:ext cx="458108" cy="397003"/>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Retinopathy, neuropathy, and foot care</a:t>
            </a:r>
          </a:p>
        </p:txBody>
      </p:sp>
      <p:sp>
        <p:nvSpPr>
          <p:cNvPr id="20" name="Text Placeholder 2">
            <a:extLst>
              <a:ext uri="{FF2B5EF4-FFF2-40B4-BE49-F238E27FC236}"/>
            </a:extLst>
          </p:cNvPr>
          <p:cNvSpPr txBox="1">
            <a:spLocks/>
          </p:cNvSpPr>
          <p:nvPr/>
        </p:nvSpPr>
        <p:spPr>
          <a:xfrm>
            <a:off x="709613" y="1065213"/>
            <a:ext cx="7929562" cy="4734629"/>
          </a:xfrm>
          <a:prstGeom prst="rect">
            <a:avLst/>
          </a:prstGeom>
        </p:spPr>
        <p:txBody>
          <a:bodyPr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1800" b="1" dirty="0"/>
              <a:t>Factors that are associated with the at-risk foot include the following</a:t>
            </a:r>
            <a:r>
              <a:rPr lang="en-US" sz="1800" b="1" dirty="0" smtClean="0"/>
              <a:t>:</a:t>
            </a:r>
          </a:p>
          <a:p>
            <a:pPr>
              <a:defRPr/>
            </a:pPr>
            <a:endParaRPr lang="en-US" sz="1800" b="1" dirty="0"/>
          </a:p>
          <a:p>
            <a:pPr marL="285750" indent="-285750">
              <a:buFont typeface="Arial" panose="020B0604020202020204" pitchFamily="34" charset="0"/>
              <a:buChar char="•"/>
              <a:defRPr/>
            </a:pPr>
            <a:r>
              <a:rPr lang="en-US" sz="1800" b="1" dirty="0"/>
              <a:t>Poor glycemic management</a:t>
            </a:r>
          </a:p>
          <a:p>
            <a:pPr marL="285750" indent="-285750">
              <a:buFont typeface="Arial" panose="020B0604020202020204" pitchFamily="34" charset="0"/>
              <a:buChar char="•"/>
              <a:defRPr/>
            </a:pPr>
            <a:r>
              <a:rPr lang="en-US" sz="1800" b="1" dirty="0"/>
              <a:t>Peripheral neuropathy/LOPS</a:t>
            </a:r>
          </a:p>
          <a:p>
            <a:pPr marL="285750" indent="-285750">
              <a:buFont typeface="Arial" panose="020B0604020202020204" pitchFamily="34" charset="0"/>
              <a:buChar char="•"/>
              <a:defRPr/>
            </a:pPr>
            <a:r>
              <a:rPr lang="en-US" sz="1800" b="1" dirty="0"/>
              <a:t>PAD</a:t>
            </a:r>
          </a:p>
          <a:p>
            <a:pPr marL="285750" indent="-285750">
              <a:buFont typeface="Arial" panose="020B0604020202020204" pitchFamily="34" charset="0"/>
              <a:buChar char="•"/>
              <a:defRPr/>
            </a:pPr>
            <a:r>
              <a:rPr lang="en-US" sz="1800" b="1" dirty="0"/>
              <a:t>Foot deformities (bunions, hammertoes, Charcot joint, etc.)</a:t>
            </a:r>
          </a:p>
          <a:p>
            <a:pPr marL="285750" indent="-285750">
              <a:buFont typeface="Arial" panose="020B0604020202020204" pitchFamily="34" charset="0"/>
              <a:buChar char="•"/>
              <a:defRPr/>
            </a:pPr>
            <a:r>
              <a:rPr lang="en-US" sz="1800" b="1" dirty="0" err="1"/>
              <a:t>Preulcerative</a:t>
            </a:r>
            <a:r>
              <a:rPr lang="en-US" sz="1800" b="1" dirty="0"/>
              <a:t> corns or calluses</a:t>
            </a:r>
          </a:p>
          <a:p>
            <a:pPr marL="285750" indent="-285750">
              <a:buFont typeface="Arial" panose="020B0604020202020204" pitchFamily="34" charset="0"/>
              <a:buChar char="•"/>
              <a:defRPr/>
            </a:pPr>
            <a:r>
              <a:rPr lang="en-US" sz="1800" b="1" dirty="0"/>
              <a:t>Prior ulceration</a:t>
            </a:r>
          </a:p>
          <a:p>
            <a:pPr marL="285750" indent="-285750">
              <a:buFont typeface="Arial" panose="020B0604020202020204" pitchFamily="34" charset="0"/>
              <a:buChar char="•"/>
              <a:defRPr/>
            </a:pPr>
            <a:r>
              <a:rPr lang="en-US" sz="1800" b="1" dirty="0"/>
              <a:t>Prior amputation</a:t>
            </a:r>
          </a:p>
          <a:p>
            <a:pPr marL="285750" indent="-285750">
              <a:buFont typeface="Arial" panose="020B0604020202020204" pitchFamily="34" charset="0"/>
              <a:buChar char="•"/>
              <a:defRPr/>
            </a:pPr>
            <a:r>
              <a:rPr lang="en-US" sz="1800" b="1" dirty="0"/>
              <a:t>Smoking</a:t>
            </a:r>
          </a:p>
          <a:p>
            <a:pPr marL="285750" indent="-285750">
              <a:buFont typeface="Arial" panose="020B0604020202020204" pitchFamily="34" charset="0"/>
              <a:buChar char="•"/>
              <a:defRPr/>
            </a:pPr>
            <a:r>
              <a:rPr lang="en-US" sz="1800" b="1" dirty="0"/>
              <a:t>Retinopathy</a:t>
            </a:r>
          </a:p>
          <a:p>
            <a:pPr marL="285750" indent="-285750">
              <a:buFont typeface="Arial" panose="020B0604020202020204" pitchFamily="34" charset="0"/>
              <a:buChar char="•"/>
              <a:defRPr/>
            </a:pPr>
            <a:r>
              <a:rPr lang="en-US" sz="1800" b="1" dirty="0"/>
              <a:t>Nephropathy (particularly individuals on dialysis or posttransplant)</a:t>
            </a:r>
            <a:endParaRPr lang="en-US" sz="1800" b="1" dirty="0">
              <a:solidFill>
                <a:srgbClr val="A6192E"/>
              </a:solidFill>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a:xfrm>
            <a:off x="0" y="0"/>
            <a:ext cx="9144000" cy="1371600"/>
          </a:xfrm>
        </p:spPr>
        <p:txBody>
          <a:bodyPr/>
          <a:lstStyle/>
          <a:p>
            <a:pPr eaLnBrk="1" hangingPunct="1"/>
            <a:r>
              <a:rPr lang="en-US" altLang="en-US" sz="3200" b="1" smtClean="0">
                <a:solidFill>
                  <a:srgbClr val="7030A0"/>
                </a:solidFill>
                <a:latin typeface="Arial" pitchFamily="34" charset="0"/>
                <a:cs typeface="Arial" pitchFamily="34" charset="0"/>
              </a:rPr>
              <a:t>DIABETIC FOOT TREATMENT</a:t>
            </a:r>
          </a:p>
        </p:txBody>
      </p:sp>
      <p:sp>
        <p:nvSpPr>
          <p:cNvPr id="174083" name="Rectangle 3"/>
          <p:cNvSpPr>
            <a:spLocks noGrp="1" noChangeArrowheads="1"/>
          </p:cNvSpPr>
          <p:nvPr>
            <p:ph idx="1"/>
          </p:nvPr>
        </p:nvSpPr>
        <p:spPr>
          <a:xfrm>
            <a:off x="838200" y="1600200"/>
            <a:ext cx="7848600" cy="4525963"/>
          </a:xfrm>
        </p:spPr>
        <p:txBody>
          <a:bodyPr/>
          <a:lstStyle/>
          <a:p>
            <a:pPr eaLnBrk="1" hangingPunct="1"/>
            <a:endParaRPr lang="en-US" altLang="en-US" sz="2400" b="1" smtClean="0">
              <a:latin typeface="Arial" pitchFamily="34" charset="0"/>
              <a:cs typeface="Arial" pitchFamily="34" charset="0"/>
            </a:endParaRPr>
          </a:p>
          <a:p>
            <a:pPr eaLnBrk="1" hangingPunct="1">
              <a:buFont typeface="Arial" pitchFamily="34" charset="0"/>
              <a:buNone/>
            </a:pPr>
            <a:r>
              <a:rPr lang="en-US" altLang="en-US" sz="2400" b="1" smtClean="0">
                <a:latin typeface="Arial" pitchFamily="34" charset="0"/>
                <a:cs typeface="Arial" pitchFamily="34" charset="0"/>
              </a:rPr>
              <a:t>Basic questions</a:t>
            </a:r>
          </a:p>
          <a:p>
            <a:pPr eaLnBrk="1" hangingPunct="1">
              <a:buFont typeface="Arial" pitchFamily="34" charset="0"/>
              <a:buNone/>
            </a:pPr>
            <a:r>
              <a:rPr lang="en-US" altLang="en-US" sz="2400" b="1" smtClean="0">
                <a:latin typeface="Arial" pitchFamily="34" charset="0"/>
                <a:cs typeface="Arial" pitchFamily="34" charset="0"/>
              </a:rPr>
              <a:t>Is the bone involved?</a:t>
            </a:r>
          </a:p>
          <a:p>
            <a:pPr eaLnBrk="1" hangingPunct="1">
              <a:buFont typeface="Arial" pitchFamily="34" charset="0"/>
              <a:buNone/>
            </a:pPr>
            <a:r>
              <a:rPr lang="en-US" altLang="en-US" sz="2400" b="1" smtClean="0">
                <a:latin typeface="Arial" pitchFamily="34" charset="0"/>
                <a:cs typeface="Arial" pitchFamily="34" charset="0"/>
              </a:rPr>
              <a:t>Is there a wound infection?</a:t>
            </a:r>
          </a:p>
          <a:p>
            <a:pPr eaLnBrk="1" hangingPunct="1">
              <a:buFont typeface="Arial" pitchFamily="34" charset="0"/>
              <a:buNone/>
            </a:pPr>
            <a:endParaRPr lang="en-US" altLang="en-US" sz="2400" b="1" smtClean="0">
              <a:latin typeface="Arial" pitchFamily="34" charset="0"/>
              <a:cs typeface="Arial" pitchFamily="34" charset="0"/>
            </a:endParaRPr>
          </a:p>
          <a:p>
            <a:pPr eaLnBrk="1" hangingPunct="1">
              <a:buFont typeface="Arial" pitchFamily="34" charset="0"/>
              <a:buNone/>
            </a:pPr>
            <a:r>
              <a:rPr lang="en-US" altLang="en-US" sz="2400" b="1" smtClean="0">
                <a:latin typeface="Arial" pitchFamily="34" charset="0"/>
                <a:cs typeface="Arial" pitchFamily="34" charset="0"/>
              </a:rPr>
              <a:t>Patient education</a:t>
            </a:r>
          </a:p>
          <a:p>
            <a:pPr eaLnBrk="1" hangingPunct="1">
              <a:buFont typeface="Arial" pitchFamily="34" charset="0"/>
              <a:buNone/>
            </a:pPr>
            <a:r>
              <a:rPr lang="en-US" altLang="en-US" sz="2400" b="1" smtClean="0">
                <a:latin typeface="Arial" pitchFamily="34" charset="0"/>
                <a:cs typeface="Arial" pitchFamily="34" charset="0"/>
              </a:rPr>
              <a:t>Principles of treatment</a:t>
            </a: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a:xfrm>
            <a:off x="0" y="0"/>
            <a:ext cx="9144000" cy="838200"/>
          </a:xfrm>
        </p:spPr>
        <p:txBody>
          <a:bodyPr/>
          <a:lstStyle/>
          <a:p>
            <a:pPr eaLnBrk="1" hangingPunct="1"/>
            <a:r>
              <a:rPr lang="en-US" altLang="en-US" sz="3200" b="1" smtClean="0">
                <a:solidFill>
                  <a:srgbClr val="7030A0"/>
                </a:solidFill>
                <a:latin typeface="Arial" pitchFamily="34" charset="0"/>
                <a:cs typeface="Arial" pitchFamily="34" charset="0"/>
              </a:rPr>
              <a:t>BASIC EDUCATION ABOUT FOOTWEAR</a:t>
            </a:r>
          </a:p>
        </p:txBody>
      </p:sp>
      <p:sp>
        <p:nvSpPr>
          <p:cNvPr id="175107" name="Rectangle 3"/>
          <p:cNvSpPr>
            <a:spLocks noGrp="1" noChangeArrowheads="1"/>
          </p:cNvSpPr>
          <p:nvPr>
            <p:ph sz="half" idx="1"/>
          </p:nvPr>
        </p:nvSpPr>
        <p:spPr>
          <a:xfrm>
            <a:off x="533400" y="1295400"/>
            <a:ext cx="3962400" cy="4572000"/>
          </a:xfrm>
          <a:solidFill>
            <a:srgbClr val="FFC000"/>
          </a:solidFill>
        </p:spPr>
        <p:txBody>
          <a:bodyPr/>
          <a:lstStyle/>
          <a:p>
            <a:pPr algn="ctr" eaLnBrk="1" hangingPunct="1">
              <a:lnSpc>
                <a:spcPct val="80000"/>
              </a:lnSpc>
              <a:buFontTx/>
              <a:buNone/>
            </a:pPr>
            <a:r>
              <a:rPr lang="en-US" altLang="en-US" b="1" smtClean="0"/>
              <a:t> </a:t>
            </a:r>
            <a:r>
              <a:rPr lang="en-US" altLang="en-US" sz="2400" b="1" smtClean="0">
                <a:latin typeface="Arial" pitchFamily="34" charset="0"/>
                <a:cs typeface="Arial" pitchFamily="34" charset="0"/>
              </a:rPr>
              <a:t>AVOID:</a:t>
            </a:r>
          </a:p>
          <a:p>
            <a:pPr eaLnBrk="1" hangingPunct="1">
              <a:lnSpc>
                <a:spcPct val="80000"/>
              </a:lnSpc>
              <a:buFontTx/>
              <a:buNone/>
            </a:pPr>
            <a:endParaRPr lang="en-US" altLang="en-US" sz="2400" b="1" smtClean="0">
              <a:latin typeface="Arial" pitchFamily="34" charset="0"/>
              <a:cs typeface="Arial" pitchFamily="34" charset="0"/>
            </a:endParaRPr>
          </a:p>
          <a:p>
            <a:pPr eaLnBrk="1" hangingPunct="1">
              <a:lnSpc>
                <a:spcPct val="80000"/>
              </a:lnSpc>
              <a:buFont typeface="Wingdings" pitchFamily="2" charset="2"/>
              <a:buChar char="§"/>
            </a:pPr>
            <a:r>
              <a:rPr lang="en-US" altLang="en-US" sz="2400" b="1" smtClean="0">
                <a:latin typeface="Arial" pitchFamily="34" charset="0"/>
                <a:cs typeface="Arial" pitchFamily="34" charset="0"/>
              </a:rPr>
              <a:t>" </a:t>
            </a:r>
            <a:r>
              <a:rPr lang="en-US" altLang="en-US" sz="2000" b="1" smtClean="0">
                <a:latin typeface="Arial" pitchFamily="34" charset="0"/>
                <a:cs typeface="Arial" pitchFamily="34" charset="0"/>
              </a:rPr>
              <a:t>Shimmy" shoes</a:t>
            </a:r>
          </a:p>
          <a:p>
            <a:pPr eaLnBrk="1" hangingPunct="1">
              <a:lnSpc>
                <a:spcPct val="80000"/>
              </a:lnSpc>
              <a:buFont typeface="Wingdings" pitchFamily="2" charset="2"/>
              <a:buChar char="§"/>
            </a:pPr>
            <a:r>
              <a:rPr lang="en-US" altLang="en-US" sz="2000" b="1" smtClean="0">
                <a:latin typeface="Arial" pitchFamily="34" charset="0"/>
                <a:cs typeface="Arial" pitchFamily="34" charset="0"/>
              </a:rPr>
              <a:t>Tight fit</a:t>
            </a:r>
          </a:p>
          <a:p>
            <a:pPr eaLnBrk="1" hangingPunct="1">
              <a:lnSpc>
                <a:spcPct val="80000"/>
              </a:lnSpc>
              <a:buFont typeface="Wingdings" pitchFamily="2" charset="2"/>
              <a:buChar char="§"/>
            </a:pPr>
            <a:r>
              <a:rPr lang="en-US" altLang="en-US" sz="2000" b="1" smtClean="0">
                <a:latin typeface="Arial" pitchFamily="34" charset="0"/>
                <a:cs typeface="Arial" pitchFamily="34" charset="0"/>
              </a:rPr>
              <a:t>Open toe models</a:t>
            </a:r>
          </a:p>
          <a:p>
            <a:pPr eaLnBrk="1" hangingPunct="1">
              <a:lnSpc>
                <a:spcPct val="80000"/>
              </a:lnSpc>
              <a:buFont typeface="Wingdings" pitchFamily="2" charset="2"/>
              <a:buChar char="§"/>
            </a:pPr>
            <a:r>
              <a:rPr lang="en-US" altLang="en-US" sz="2000" b="1" smtClean="0">
                <a:latin typeface="Arial" pitchFamily="34" charset="0"/>
                <a:cs typeface="Arial" pitchFamily="34" charset="0"/>
              </a:rPr>
              <a:t>High heels</a:t>
            </a:r>
          </a:p>
          <a:p>
            <a:pPr eaLnBrk="1" hangingPunct="1">
              <a:lnSpc>
                <a:spcPct val="80000"/>
              </a:lnSpc>
              <a:buFont typeface="Wingdings" pitchFamily="2" charset="2"/>
              <a:buChar char="§"/>
            </a:pPr>
            <a:r>
              <a:rPr lang="en-US" altLang="en-US" sz="2000" b="1" smtClean="0">
                <a:latin typeface="Arial" pitchFamily="34" charset="0"/>
                <a:cs typeface="Arial" pitchFamily="34" charset="0"/>
              </a:rPr>
              <a:t>Plastic ones</a:t>
            </a:r>
          </a:p>
          <a:p>
            <a:pPr eaLnBrk="1" hangingPunct="1">
              <a:lnSpc>
                <a:spcPct val="80000"/>
              </a:lnSpc>
              <a:buFont typeface="Wingdings" pitchFamily="2" charset="2"/>
              <a:buChar char="§"/>
            </a:pPr>
            <a:r>
              <a:rPr lang="en-US" altLang="en-US" sz="2000" b="1" smtClean="0">
                <a:latin typeface="Arial" pitchFamily="34" charset="0"/>
                <a:cs typeface="Arial" pitchFamily="34" charset="0"/>
              </a:rPr>
              <a:t>black color</a:t>
            </a:r>
          </a:p>
          <a:p>
            <a:pPr eaLnBrk="1" hangingPunct="1">
              <a:lnSpc>
                <a:spcPct val="80000"/>
              </a:lnSpc>
              <a:buFont typeface="Wingdings" pitchFamily="2" charset="2"/>
              <a:buChar char="§"/>
            </a:pPr>
            <a:r>
              <a:rPr lang="en-US" altLang="en-US" sz="2000" b="1" smtClean="0">
                <a:latin typeface="Arial" pitchFamily="34" charset="0"/>
                <a:cs typeface="Arial" pitchFamily="34" charset="0"/>
              </a:rPr>
              <a:t>Too small</a:t>
            </a:r>
          </a:p>
        </p:txBody>
      </p:sp>
      <p:sp>
        <p:nvSpPr>
          <p:cNvPr id="148484" name="Rectangle 4"/>
          <p:cNvSpPr>
            <a:spLocks noGrp="1" noChangeArrowheads="1"/>
          </p:cNvSpPr>
          <p:nvPr>
            <p:ph sz="half" idx="2"/>
          </p:nvPr>
        </p:nvSpPr>
        <p:spPr>
          <a:xfrm>
            <a:off x="4570413" y="1295400"/>
            <a:ext cx="4267200" cy="4572000"/>
          </a:xfrm>
          <a:solidFill>
            <a:schemeClr val="accent3">
              <a:lumMod val="40000"/>
              <a:lumOff val="60000"/>
            </a:schemeClr>
          </a:solidFill>
        </p:spPr>
        <p:txBody>
          <a:bodyPr/>
          <a:lstStyle/>
          <a:p>
            <a:pPr algn="ctr" eaLnBrk="1" hangingPunct="1">
              <a:lnSpc>
                <a:spcPct val="90000"/>
              </a:lnSpc>
              <a:buFontTx/>
              <a:buNone/>
              <a:defRPr/>
            </a:pPr>
            <a:r>
              <a:rPr lang="en" altLang="en-US" sz="2400" b="1" dirty="0" smtClean="0"/>
              <a:t> </a:t>
            </a:r>
            <a:r>
              <a:rPr lang="en" altLang="en-US" sz="2400" b="1" dirty="0" smtClean="0">
                <a:latin typeface="Arial" pitchFamily="34" charset="0"/>
                <a:cs typeface="Arial" pitchFamily="34" charset="0"/>
              </a:rPr>
              <a:t>TO USE:</a:t>
            </a:r>
          </a:p>
          <a:p>
            <a:pPr eaLnBrk="1" hangingPunct="1">
              <a:lnSpc>
                <a:spcPct val="90000"/>
              </a:lnSpc>
              <a:buFontTx/>
              <a:buNone/>
              <a:defRPr/>
            </a:pPr>
            <a:endParaRPr lang="en-US" altLang="en-US" sz="2400" b="1" dirty="0" smtClean="0">
              <a:latin typeface="Arial" pitchFamily="34" charset="0"/>
              <a:cs typeface="Arial" pitchFamily="34" charset="0"/>
            </a:endParaRPr>
          </a:p>
          <a:p>
            <a:pPr eaLnBrk="1" hangingPunct="1">
              <a:lnSpc>
                <a:spcPct val="90000"/>
              </a:lnSpc>
              <a:buFont typeface="Wingdings" pitchFamily="2" charset="2"/>
              <a:buChar char="§"/>
              <a:defRPr/>
            </a:pPr>
            <a:r>
              <a:rPr lang="en" altLang="en-US" sz="2000" b="1" dirty="0" smtClean="0">
                <a:latin typeface="Arial" pitchFamily="34" charset="0"/>
                <a:cs typeface="Arial" pitchFamily="34" charset="0"/>
              </a:rPr>
              <a:t>Blunt toe shoes</a:t>
            </a:r>
            <a:endParaRPr lang="en-US" altLang="en-US" sz="2000" b="1" dirty="0" smtClean="0">
              <a:latin typeface="Arial" pitchFamily="34" charset="0"/>
              <a:cs typeface="Arial" pitchFamily="34" charset="0"/>
            </a:endParaRPr>
          </a:p>
          <a:p>
            <a:pPr eaLnBrk="1" hangingPunct="1">
              <a:lnSpc>
                <a:spcPct val="90000"/>
              </a:lnSpc>
              <a:buFont typeface="Wingdings" pitchFamily="2" charset="2"/>
              <a:buChar char="§"/>
              <a:defRPr/>
            </a:pPr>
            <a:r>
              <a:rPr lang="en" altLang="en-US" sz="2000" b="1" dirty="0" smtClean="0">
                <a:latin typeface="Arial" pitchFamily="34" charset="0"/>
                <a:cs typeface="Arial" pitchFamily="34" charset="0"/>
              </a:rPr>
              <a:t>With laces, hook and loop fastener</a:t>
            </a:r>
            <a:endParaRPr lang="en-US" altLang="en-US" sz="2000" b="1" dirty="0" smtClean="0">
              <a:latin typeface="Arial" pitchFamily="34" charset="0"/>
              <a:cs typeface="Arial" pitchFamily="34" charset="0"/>
            </a:endParaRPr>
          </a:p>
          <a:p>
            <a:pPr eaLnBrk="1" hangingPunct="1">
              <a:lnSpc>
                <a:spcPct val="90000"/>
              </a:lnSpc>
              <a:buFont typeface="Wingdings" pitchFamily="2" charset="2"/>
              <a:buChar char="§"/>
              <a:defRPr/>
            </a:pPr>
            <a:r>
              <a:rPr lang="en" altLang="en-US" sz="2000" b="1" dirty="0" smtClean="0">
                <a:latin typeface="Arial" pitchFamily="34" charset="0"/>
                <a:cs typeface="Arial" pitchFamily="34" charset="0"/>
              </a:rPr>
              <a:t>Athletic shoes, walking shoes</a:t>
            </a:r>
            <a:endParaRPr lang="en-US" altLang="en-US" sz="2000" b="1" dirty="0" smtClean="0">
              <a:latin typeface="Arial" pitchFamily="34" charset="0"/>
              <a:cs typeface="Arial" pitchFamily="34" charset="0"/>
            </a:endParaRPr>
          </a:p>
          <a:p>
            <a:pPr eaLnBrk="1" hangingPunct="1">
              <a:lnSpc>
                <a:spcPct val="90000"/>
              </a:lnSpc>
              <a:buFont typeface="Wingdings" pitchFamily="2" charset="2"/>
              <a:buChar char="§"/>
              <a:defRPr/>
            </a:pPr>
            <a:r>
              <a:rPr lang="en" altLang="en-US" sz="2000" b="1" dirty="0" smtClean="0">
                <a:latin typeface="Arial" pitchFamily="34" charset="0"/>
                <a:cs typeface="Arial" pitchFamily="34" charset="0"/>
              </a:rPr>
              <a:t>goat</a:t>
            </a:r>
            <a:endParaRPr lang="en-US" altLang="en-US" sz="2000" b="1" dirty="0" smtClean="0">
              <a:latin typeface="Arial" pitchFamily="34" charset="0"/>
              <a:cs typeface="Arial" pitchFamily="34" charset="0"/>
            </a:endParaRPr>
          </a:p>
          <a:p>
            <a:pPr eaLnBrk="1" hangingPunct="1">
              <a:lnSpc>
                <a:spcPct val="90000"/>
              </a:lnSpc>
              <a:buFont typeface="Wingdings" pitchFamily="2" charset="2"/>
              <a:buChar char="§"/>
              <a:defRPr/>
            </a:pPr>
            <a:r>
              <a:rPr lang="en" altLang="en-US" sz="2000" b="1" dirty="0" smtClean="0">
                <a:latin typeface="Arial" pitchFamily="34" charset="0"/>
                <a:cs typeface="Arial" pitchFamily="34" charset="0"/>
              </a:rPr>
              <a:t>White and light colors</a:t>
            </a:r>
            <a:endParaRPr lang="en-US" altLang="en-US" sz="2000" b="1" dirty="0" smtClean="0">
              <a:latin typeface="Arial" pitchFamily="34" charset="0"/>
              <a:cs typeface="Arial" pitchFamily="34" charset="0"/>
            </a:endParaRPr>
          </a:p>
          <a:p>
            <a:pPr eaLnBrk="1" hangingPunct="1">
              <a:lnSpc>
                <a:spcPct val="90000"/>
              </a:lnSpc>
              <a:buFont typeface="Wingdings" pitchFamily="2" charset="2"/>
              <a:buChar char="§"/>
              <a:defRPr/>
            </a:pPr>
            <a:r>
              <a:rPr lang="en" altLang="en-US" sz="2000" b="1" dirty="0" smtClean="0">
                <a:latin typeface="Arial" pitchFamily="34" charset="0"/>
                <a:cs typeface="Arial" pitchFamily="34" charset="0"/>
              </a:rPr>
              <a:t>1 cm between the longest toe and the top of the shoe</a:t>
            </a:r>
            <a:endParaRPr lang="en-US" altLang="en-US" sz="2000" b="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a:xfrm>
            <a:off x="0" y="0"/>
            <a:ext cx="9144000" cy="1219200"/>
          </a:xfrm>
        </p:spPr>
        <p:txBody>
          <a:bodyPr/>
          <a:lstStyle/>
          <a:p>
            <a:r>
              <a:rPr lang="en-US" altLang="en-US" sz="3200" b="1" i="1" smtClean="0">
                <a:solidFill>
                  <a:srgbClr val="7030A0"/>
                </a:solidFill>
                <a:latin typeface="Arial" pitchFamily="34" charset="0"/>
                <a:cs typeface="Arial" pitchFamily="34" charset="0"/>
              </a:rPr>
              <a:t>Screening</a:t>
            </a:r>
            <a:r>
              <a:rPr lang="en-US" altLang="en-US" sz="3200" b="1" smtClean="0">
                <a:solidFill>
                  <a:srgbClr val="7030A0"/>
                </a:solidFill>
                <a:latin typeface="Arial" pitchFamily="34" charset="0"/>
                <a:cs typeface="Arial" pitchFamily="34" charset="0"/>
              </a:rPr>
              <a:t> for neuropathy</a:t>
            </a:r>
          </a:p>
        </p:txBody>
      </p:sp>
      <p:sp>
        <p:nvSpPr>
          <p:cNvPr id="176131" name="Rectangle 3"/>
          <p:cNvSpPr>
            <a:spLocks noGrp="1" noChangeArrowheads="1"/>
          </p:cNvSpPr>
          <p:nvPr>
            <p:ph type="body" sz="half" idx="2"/>
          </p:nvPr>
        </p:nvSpPr>
        <p:spPr>
          <a:xfrm>
            <a:off x="4876800" y="1941513"/>
            <a:ext cx="3962400" cy="4114800"/>
          </a:xfrm>
        </p:spPr>
        <p:txBody>
          <a:bodyPr/>
          <a:lstStyle/>
          <a:p>
            <a:pPr>
              <a:lnSpc>
                <a:spcPct val="90000"/>
              </a:lnSpc>
              <a:buFont typeface="Arial" pitchFamily="34" charset="0"/>
              <a:buNone/>
            </a:pPr>
            <a:r>
              <a:rPr lang="en-US" altLang="en-US" sz="2000" b="1" smtClean="0">
                <a:latin typeface="Arial" pitchFamily="34" charset="0"/>
                <a:cs typeface="Arial" pitchFamily="34" charset="0"/>
              </a:rPr>
              <a:t>128 Hz tuning fork for vibratory perception</a:t>
            </a:r>
          </a:p>
          <a:p>
            <a:pPr>
              <a:lnSpc>
                <a:spcPct val="90000"/>
              </a:lnSpc>
              <a:buFont typeface="Arial" pitchFamily="34" charset="0"/>
              <a:buNone/>
            </a:pPr>
            <a:endParaRPr lang="en-US" altLang="en-US" sz="2000" b="1" smtClean="0">
              <a:latin typeface="Arial" pitchFamily="34" charset="0"/>
              <a:cs typeface="Arial" pitchFamily="34" charset="0"/>
            </a:endParaRPr>
          </a:p>
          <a:p>
            <a:pPr>
              <a:lnSpc>
                <a:spcPct val="90000"/>
              </a:lnSpc>
              <a:buFont typeface="Arial" pitchFamily="34" charset="0"/>
              <a:buNone/>
            </a:pPr>
            <a:r>
              <a:rPr lang="en-US" altLang="en-US" sz="2000" b="1" smtClean="0">
                <a:latin typeface="Arial" pitchFamily="34" charset="0"/>
                <a:cs typeface="Arial" pitchFamily="34" charset="0"/>
              </a:rPr>
              <a:t>10 g </a:t>
            </a:r>
            <a:r>
              <a:rPr lang="en-US" altLang="en-US" sz="2000" b="1" i="1" smtClean="0">
                <a:latin typeface="Arial" pitchFamily="34" charset="0"/>
                <a:cs typeface="Arial" pitchFamily="34" charset="0"/>
              </a:rPr>
              <a:t>monofilament</a:t>
            </a:r>
            <a:r>
              <a:rPr lang="en-US" altLang="en-US" sz="2000" b="1" smtClean="0">
                <a:latin typeface="Arial" pitchFamily="34" charset="0"/>
                <a:cs typeface="Arial" pitchFamily="34" charset="0"/>
              </a:rPr>
              <a:t> </a:t>
            </a:r>
          </a:p>
          <a:p>
            <a:pPr>
              <a:lnSpc>
                <a:spcPct val="90000"/>
              </a:lnSpc>
              <a:buFont typeface="Arial" pitchFamily="34" charset="0"/>
              <a:buNone/>
            </a:pPr>
            <a:endParaRPr lang="sr-Cyrl-CS" altLang="en-US" sz="2000" b="1" smtClean="0">
              <a:latin typeface="Arial" pitchFamily="34" charset="0"/>
              <a:cs typeface="Arial" pitchFamily="34" charset="0"/>
            </a:endParaRPr>
          </a:p>
          <a:p>
            <a:pPr>
              <a:lnSpc>
                <a:spcPct val="90000"/>
              </a:lnSpc>
              <a:buFont typeface="Arial" pitchFamily="34" charset="0"/>
              <a:buNone/>
            </a:pPr>
            <a:r>
              <a:rPr lang="en-US" altLang="en-US" sz="2000" b="1" smtClean="0">
                <a:latin typeface="Arial" pitchFamily="34" charset="0"/>
                <a:cs typeface="Arial" pitchFamily="34" charset="0"/>
              </a:rPr>
              <a:t>The main reason is to identify patients at risk for developing diabetic </a:t>
            </a:r>
            <a:r>
              <a:rPr lang="en-US" altLang="en-US" sz="2000" b="1" i="1" smtClean="0">
                <a:latin typeface="Arial" pitchFamily="34" charset="0"/>
                <a:cs typeface="Arial" pitchFamily="34" charset="0"/>
              </a:rPr>
              <a:t>foot </a:t>
            </a:r>
            <a:r>
              <a:rPr lang="en-US" altLang="en-US" sz="2000" b="1" smtClean="0">
                <a:latin typeface="Arial" pitchFamily="34" charset="0"/>
                <a:cs typeface="Arial" pitchFamily="34" charset="0"/>
              </a:rPr>
              <a:t>.</a:t>
            </a:r>
          </a:p>
          <a:p>
            <a:pPr>
              <a:lnSpc>
                <a:spcPct val="90000"/>
              </a:lnSpc>
              <a:buFont typeface="Arial" pitchFamily="34" charset="0"/>
              <a:buNone/>
            </a:pPr>
            <a:endParaRPr lang="en-US" altLang="en-US" sz="2800" smtClean="0"/>
          </a:p>
        </p:txBody>
      </p:sp>
      <p:sp>
        <p:nvSpPr>
          <p:cNvPr id="176132" name="Rectangle 7"/>
          <p:cNvSpPr>
            <a:spLocks noChangeArrowheads="1"/>
          </p:cNvSpPr>
          <p:nvPr/>
        </p:nvSpPr>
        <p:spPr bwMode="auto">
          <a:xfrm>
            <a:off x="3551238" y="2762250"/>
            <a:ext cx="9144000" cy="0"/>
          </a:xfrm>
          <a:prstGeom prst="rect">
            <a:avLst/>
          </a:prstGeom>
          <a:noFill/>
          <a:ln w="12700">
            <a:noFill/>
            <a:miter lim="800000"/>
            <a:headEnd type="none" w="sm" len="sm"/>
            <a:tailEnd type="none" w="sm" len="sm"/>
          </a:ln>
        </p:spPr>
        <p:txBody>
          <a:bodyPr>
            <a:spAutoFit/>
          </a:bodyPr>
          <a:lstStyle/>
          <a:p>
            <a:endParaRPr lang="en-US" altLang="en-US"/>
          </a:p>
        </p:txBody>
      </p:sp>
      <p:sp>
        <p:nvSpPr>
          <p:cNvPr id="176133" name="Rectangle 8"/>
          <p:cNvSpPr>
            <a:spLocks noChangeArrowheads="1"/>
          </p:cNvSpPr>
          <p:nvPr/>
        </p:nvSpPr>
        <p:spPr bwMode="auto">
          <a:xfrm>
            <a:off x="3551238" y="2762250"/>
            <a:ext cx="9144000" cy="0"/>
          </a:xfrm>
          <a:prstGeom prst="rect">
            <a:avLst/>
          </a:prstGeom>
          <a:noFill/>
          <a:ln w="12700">
            <a:noFill/>
            <a:miter lim="800000"/>
            <a:headEnd type="none" w="sm" len="sm"/>
            <a:tailEnd type="none" w="sm" len="sm"/>
          </a:ln>
        </p:spPr>
        <p:txBody>
          <a:bodyPr>
            <a:spAutoFit/>
          </a:bodyPr>
          <a:lstStyle/>
          <a:p>
            <a:endParaRPr lang="en-US" altLang="en-US"/>
          </a:p>
        </p:txBody>
      </p:sp>
      <p:pic>
        <p:nvPicPr>
          <p:cNvPr id="176134" name="Picture 15" descr="tuningfork"/>
          <p:cNvPicPr>
            <a:picLocks noGrp="1" noChangeAspect="1" noChangeArrowheads="1"/>
          </p:cNvPicPr>
          <p:nvPr>
            <p:ph type="clipArt" sz="half" idx="1"/>
          </p:nvPr>
        </p:nvPicPr>
        <p:blipFill>
          <a:blip r:embed="rId2"/>
          <a:srcRect/>
          <a:stretch>
            <a:fillRect/>
          </a:stretch>
        </p:blipFill>
        <p:spPr>
          <a:xfrm>
            <a:off x="0" y="1676400"/>
            <a:ext cx="4495800" cy="4572000"/>
          </a:xfrm>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a:xfrm>
            <a:off x="0" y="0"/>
            <a:ext cx="9144000" cy="1219200"/>
          </a:xfrm>
        </p:spPr>
        <p:txBody>
          <a:bodyPr/>
          <a:lstStyle/>
          <a:p>
            <a:r>
              <a:rPr lang="en-US" altLang="en-US" sz="2800" b="1" smtClean="0">
                <a:solidFill>
                  <a:srgbClr val="7030A0"/>
                </a:solidFill>
                <a:latin typeface="Arial" pitchFamily="34" charset="0"/>
                <a:cs typeface="Arial" pitchFamily="34" charset="0"/>
              </a:rPr>
              <a:t>USE OF MONOFILAMENT</a:t>
            </a:r>
          </a:p>
        </p:txBody>
      </p:sp>
      <p:pic>
        <p:nvPicPr>
          <p:cNvPr id="5125" name="Picture 13" descr="monofilament"/>
          <p:cNvPicPr>
            <a:picLocks noGrp="1" noChangeAspect="1" noChangeArrowheads="1"/>
          </p:cNvPicPr>
          <p:nvPr>
            <p:ph type="clipArt" sz="half" idx="1"/>
          </p:nvPr>
        </p:nvPicPr>
        <p:blipFill>
          <a:blip r:embed="rId4"/>
          <a:srcRect/>
          <a:stretch>
            <a:fillRect/>
          </a:stretch>
        </p:blipFill>
        <p:spPr>
          <a:xfrm>
            <a:off x="228600" y="1941513"/>
            <a:ext cx="4876800" cy="4535487"/>
          </a:xfrm>
        </p:spPr>
      </p:pic>
      <p:graphicFrame>
        <p:nvGraphicFramePr>
          <p:cNvPr id="5122" name="Object 17"/>
          <p:cNvGraphicFramePr>
            <a:graphicFrameLocks noChangeAspect="1"/>
          </p:cNvGraphicFramePr>
          <p:nvPr/>
        </p:nvGraphicFramePr>
        <p:xfrm>
          <a:off x="5867400" y="3429000"/>
          <a:ext cx="2514600" cy="2819400"/>
        </p:xfrm>
        <a:graphic>
          <a:graphicData uri="http://schemas.openxmlformats.org/presentationml/2006/ole">
            <p:oleObj spid="_x0000_s5122" name="Picture" r:id="rId5" imgW="2133600" imgH="2449068" progId="Word.Picture.8">
              <p:embed/>
            </p:oleObj>
          </a:graphicData>
        </a:graphic>
      </p:graphicFrame>
      <p:graphicFrame>
        <p:nvGraphicFramePr>
          <p:cNvPr id="5123" name="Object 18"/>
          <p:cNvGraphicFramePr>
            <a:graphicFrameLocks noChangeAspect="1"/>
          </p:cNvGraphicFramePr>
          <p:nvPr/>
        </p:nvGraphicFramePr>
        <p:xfrm>
          <a:off x="5943600" y="1981200"/>
          <a:ext cx="2438400" cy="1143000"/>
        </p:xfrm>
        <a:graphic>
          <a:graphicData uri="http://schemas.openxmlformats.org/presentationml/2006/ole">
            <p:oleObj spid="_x0000_s5123" name="Picture" r:id="rId6" imgW="2133600" imgH="972312" progId="Word.Picture.8">
              <p:embed/>
            </p:oleObj>
          </a:graphicData>
        </a:graphic>
      </p:graphicFrame>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a:xfrm>
            <a:off x="0" y="0"/>
            <a:ext cx="9144000" cy="1143000"/>
          </a:xfrm>
        </p:spPr>
        <p:txBody>
          <a:bodyPr/>
          <a:lstStyle/>
          <a:p>
            <a:r>
              <a:rPr lang="en-US" altLang="en-US" sz="2800" b="1" smtClean="0">
                <a:solidFill>
                  <a:srgbClr val="7030A0"/>
                </a:solidFill>
                <a:latin typeface="Arial" pitchFamily="34" charset="0"/>
                <a:cs typeface="Arial" pitchFamily="34" charset="0"/>
              </a:rPr>
              <a:t>INFECTIONS</a:t>
            </a:r>
            <a:endParaRPr lang="en-GB" altLang="en-US" sz="2800" b="1" smtClean="0">
              <a:solidFill>
                <a:srgbClr val="7030A0"/>
              </a:solidFill>
              <a:latin typeface="Arial" pitchFamily="34" charset="0"/>
              <a:cs typeface="Arial" pitchFamily="34" charset="0"/>
            </a:endParaRPr>
          </a:p>
        </p:txBody>
      </p:sp>
      <p:sp>
        <p:nvSpPr>
          <p:cNvPr id="177155" name="Rectangle 3"/>
          <p:cNvSpPr>
            <a:spLocks noGrp="1" noChangeArrowheads="1"/>
          </p:cNvSpPr>
          <p:nvPr>
            <p:ph type="body" idx="1"/>
          </p:nvPr>
        </p:nvSpPr>
        <p:spPr>
          <a:xfrm>
            <a:off x="304800" y="1066800"/>
            <a:ext cx="8610600" cy="5059363"/>
          </a:xfrm>
        </p:spPr>
        <p:txBody>
          <a:bodyPr/>
          <a:lstStyle/>
          <a:p>
            <a:endParaRPr lang="sr-Cyrl-CS" altLang="en-US" sz="2000"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Association between DM and increased susceptibility to infections</a:t>
            </a:r>
          </a:p>
          <a:p>
            <a:pPr>
              <a:buFont typeface="Wingdings" pitchFamily="2" charset="2"/>
              <a:buChar char="§"/>
            </a:pPr>
            <a:endParaRPr lang="sr-Cyrl-CS" altLang="en-US" sz="2000" b="1"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Many specific infections are more common in people with DM, some occur only in them</a:t>
            </a:r>
          </a:p>
          <a:p>
            <a:pPr>
              <a:buFont typeface="Wingdings" pitchFamily="2" charset="2"/>
              <a:buChar char="§"/>
            </a:pPr>
            <a:endParaRPr lang="sr-Cyrl-CS" altLang="en-US" sz="2000" b="1"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Other infections that do occur are more severe and associated with an increased risk of complications</a:t>
            </a:r>
          </a:p>
          <a:p>
            <a:pPr>
              <a:buFont typeface="Wingdings" pitchFamily="2" charset="2"/>
              <a:buChar char="§"/>
            </a:pPr>
            <a:r>
              <a:rPr lang="en-US" altLang="en-US" sz="2000" b="1" smtClean="0">
                <a:latin typeface="Arial" pitchFamily="34" charset="0"/>
                <a:cs typeface="Arial" pitchFamily="34" charset="0"/>
              </a:rPr>
              <a:t>Several aspects of immunity are impaired in persons with DM</a:t>
            </a:r>
          </a:p>
          <a:p>
            <a:pPr>
              <a:buFont typeface="Wingdings" pitchFamily="2" charset="2"/>
              <a:buChar char="§"/>
            </a:pPr>
            <a:endParaRPr lang="sr-Cyrl-CS" altLang="en-US" sz="2000" b="1"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There is evidence that improved glycemic control improves immune function</a:t>
            </a:r>
            <a:endParaRPr lang="en-GB" altLang="en-US" sz="2000" b="1" smtClean="0">
              <a:latin typeface="Arial" pitchFamily="34" charset="0"/>
              <a:cs typeface="Arial" pitchFamily="34" charset="0"/>
            </a:endParaRPr>
          </a:p>
          <a:p>
            <a:pPr>
              <a:buFont typeface="Wingdings" pitchFamily="2" charset="2"/>
              <a:buChar char="§"/>
            </a:pPr>
            <a:endParaRPr lang="en-GB" altLang="en-US" sz="2000" smtClean="0">
              <a:latin typeface="Arial" pitchFamily="34" charset="0"/>
              <a:cs typeface="Arial" pitchFamily="34" charset="0"/>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8"/>
          <p:cNvSpPr>
            <a:spLocks noGrp="1" noChangeArrowheads="1"/>
          </p:cNvSpPr>
          <p:nvPr>
            <p:ph type="title"/>
          </p:nvPr>
        </p:nvSpPr>
        <p:spPr>
          <a:xfrm>
            <a:off x="457200" y="0"/>
            <a:ext cx="8229600" cy="1371600"/>
          </a:xfrm>
        </p:spPr>
        <p:txBody>
          <a:bodyPr/>
          <a:lstStyle/>
          <a:p>
            <a:r>
              <a:rPr lang="en-US" altLang="en-US" sz="3200" b="1" smtClean="0">
                <a:solidFill>
                  <a:srgbClr val="7030A0"/>
                </a:solidFill>
                <a:latin typeface="Arial" pitchFamily="34" charset="0"/>
                <a:cs typeface="Arial" pitchFamily="34" charset="0"/>
              </a:rPr>
              <a:t>SPECIFIC INFECTIONS</a:t>
            </a:r>
            <a:endParaRPr lang="en-GB" altLang="en-US" sz="3200" smtClean="0">
              <a:solidFill>
                <a:srgbClr val="7030A0"/>
              </a:solidFill>
            </a:endParaRPr>
          </a:p>
        </p:txBody>
      </p:sp>
      <p:sp>
        <p:nvSpPr>
          <p:cNvPr id="178179" name="Rectangle 9"/>
          <p:cNvSpPr>
            <a:spLocks noGrp="1" noChangeArrowheads="1"/>
          </p:cNvSpPr>
          <p:nvPr>
            <p:ph type="body" sz="half" idx="1"/>
          </p:nvPr>
        </p:nvSpPr>
        <p:spPr>
          <a:xfrm>
            <a:off x="328613" y="1447800"/>
            <a:ext cx="4090987" cy="4608513"/>
          </a:xfrm>
        </p:spPr>
        <p:txBody>
          <a:bodyPr/>
          <a:lstStyle/>
          <a:p>
            <a:pPr>
              <a:lnSpc>
                <a:spcPct val="90000"/>
              </a:lnSpc>
              <a:buFont typeface="Arial" pitchFamily="34" charset="0"/>
              <a:buNone/>
            </a:pPr>
            <a:endParaRPr lang="en-US" altLang="en-US" sz="2000" b="1" i="1" smtClean="0">
              <a:latin typeface="Arial" pitchFamily="34" charset="0"/>
              <a:cs typeface="Arial" pitchFamily="34" charset="0"/>
            </a:endParaRPr>
          </a:p>
          <a:p>
            <a:pPr>
              <a:lnSpc>
                <a:spcPct val="90000"/>
              </a:lnSpc>
              <a:buFont typeface="Arial" pitchFamily="34" charset="0"/>
              <a:buNone/>
            </a:pPr>
            <a:r>
              <a:rPr lang="en-US" altLang="en-US" sz="2000" b="1" i="1" smtClean="0">
                <a:latin typeface="Arial" pitchFamily="34" charset="0"/>
                <a:cs typeface="Arial" pitchFamily="34" charset="0"/>
              </a:rPr>
              <a:t>Community acquired </a:t>
            </a:r>
            <a:r>
              <a:rPr lang="en-US" altLang="en-US" sz="2000" b="1" smtClean="0">
                <a:latin typeface="Arial" pitchFamily="34" charset="0"/>
                <a:cs typeface="Arial" pitchFamily="34" charset="0"/>
              </a:rPr>
              <a:t>pneumonia</a:t>
            </a:r>
          </a:p>
          <a:p>
            <a:pPr>
              <a:lnSpc>
                <a:spcPct val="90000"/>
              </a:lnSpc>
              <a:buFont typeface="Arial" pitchFamily="34" charset="0"/>
              <a:buNone/>
            </a:pPr>
            <a:endParaRPr lang="en-US" altLang="en-US" sz="2000" b="1" smtClean="0">
              <a:latin typeface="Arial" pitchFamily="34" charset="0"/>
              <a:cs typeface="Arial" pitchFamily="34" charset="0"/>
            </a:endParaRPr>
          </a:p>
          <a:p>
            <a:pPr>
              <a:lnSpc>
                <a:spcPct val="90000"/>
              </a:lnSpc>
              <a:buFont typeface="Arial" pitchFamily="34" charset="0"/>
              <a:buNone/>
            </a:pPr>
            <a:r>
              <a:rPr lang="en-US" altLang="en-US" sz="2000" b="1" smtClean="0">
                <a:latin typeface="Arial" pitchFamily="34" charset="0"/>
                <a:cs typeface="Arial" pitchFamily="34" charset="0"/>
              </a:rPr>
              <a:t>Acute bacterial </a:t>
            </a:r>
            <a:r>
              <a:rPr lang="en-US" altLang="en-US" sz="2000" b="1" i="1" smtClean="0">
                <a:latin typeface="Arial" pitchFamily="34" charset="0"/>
                <a:cs typeface="Arial" pitchFamily="34" charset="0"/>
              </a:rPr>
              <a:t>cystitis</a:t>
            </a:r>
          </a:p>
          <a:p>
            <a:pPr>
              <a:lnSpc>
                <a:spcPct val="90000"/>
              </a:lnSpc>
              <a:buFont typeface="Arial" pitchFamily="34" charset="0"/>
              <a:buNone/>
            </a:pPr>
            <a:endParaRPr lang="en-US" altLang="en-US" sz="2000" b="1" i="1" smtClean="0">
              <a:latin typeface="Arial" pitchFamily="34" charset="0"/>
              <a:cs typeface="Arial" pitchFamily="34" charset="0"/>
            </a:endParaRPr>
          </a:p>
          <a:p>
            <a:pPr>
              <a:lnSpc>
                <a:spcPct val="90000"/>
              </a:lnSpc>
              <a:buFont typeface="Arial" pitchFamily="34" charset="0"/>
              <a:buNone/>
            </a:pPr>
            <a:r>
              <a:rPr lang="en-US" altLang="en-US" sz="2000" b="1" smtClean="0">
                <a:latin typeface="Arial" pitchFamily="34" charset="0"/>
                <a:cs typeface="Arial" pitchFamily="34" charset="0"/>
              </a:rPr>
              <a:t>Acute </a:t>
            </a:r>
            <a:r>
              <a:rPr lang="en-US" altLang="en-US" sz="2000" b="1" i="1" smtClean="0">
                <a:latin typeface="Arial" pitchFamily="34" charset="0"/>
                <a:cs typeface="Arial" pitchFamily="34" charset="0"/>
              </a:rPr>
              <a:t>pyelonephritis</a:t>
            </a:r>
          </a:p>
          <a:p>
            <a:pPr>
              <a:lnSpc>
                <a:spcPct val="90000"/>
              </a:lnSpc>
              <a:buFont typeface="Arial" pitchFamily="34" charset="0"/>
              <a:buNone/>
            </a:pPr>
            <a:endParaRPr lang="en-US" altLang="en-US" sz="2000" b="1" i="1" smtClean="0">
              <a:latin typeface="Arial" pitchFamily="34" charset="0"/>
              <a:cs typeface="Arial" pitchFamily="34" charset="0"/>
            </a:endParaRPr>
          </a:p>
          <a:p>
            <a:pPr>
              <a:lnSpc>
                <a:spcPct val="90000"/>
              </a:lnSpc>
              <a:buFont typeface="Arial" pitchFamily="34" charset="0"/>
              <a:buNone/>
            </a:pPr>
            <a:r>
              <a:rPr lang="en-US" altLang="en-US" sz="2000" b="1" i="1" smtClean="0">
                <a:latin typeface="Arial" pitchFamily="34" charset="0"/>
                <a:cs typeface="Arial" pitchFamily="34" charset="0"/>
              </a:rPr>
              <a:t>Emphysematous pyelonephritis</a:t>
            </a:r>
          </a:p>
          <a:p>
            <a:pPr>
              <a:lnSpc>
                <a:spcPct val="90000"/>
              </a:lnSpc>
              <a:buFont typeface="Arial" pitchFamily="34" charset="0"/>
              <a:buNone/>
            </a:pPr>
            <a:endParaRPr lang="en-US" altLang="en-US" sz="2000" b="1" i="1" smtClean="0">
              <a:latin typeface="Arial" pitchFamily="34" charset="0"/>
              <a:cs typeface="Arial" pitchFamily="34" charset="0"/>
            </a:endParaRPr>
          </a:p>
          <a:p>
            <a:pPr>
              <a:lnSpc>
                <a:spcPct val="90000"/>
              </a:lnSpc>
              <a:buFont typeface="Arial" pitchFamily="34" charset="0"/>
              <a:buNone/>
            </a:pPr>
            <a:r>
              <a:rPr lang="en-US" altLang="en-US" sz="2000" b="1" i="1" smtClean="0">
                <a:latin typeface="Arial" pitchFamily="34" charset="0"/>
                <a:cs typeface="Arial" pitchFamily="34" charset="0"/>
              </a:rPr>
              <a:t>Perinephric abscess</a:t>
            </a:r>
          </a:p>
          <a:p>
            <a:pPr>
              <a:lnSpc>
                <a:spcPct val="90000"/>
              </a:lnSpc>
              <a:buFont typeface="Arial" pitchFamily="34" charset="0"/>
              <a:buNone/>
            </a:pPr>
            <a:endParaRPr lang="en-US" altLang="en-US" sz="2000" b="1" i="1" smtClean="0">
              <a:latin typeface="Arial" pitchFamily="34" charset="0"/>
              <a:cs typeface="Arial" pitchFamily="34" charset="0"/>
            </a:endParaRPr>
          </a:p>
          <a:p>
            <a:pPr>
              <a:lnSpc>
                <a:spcPct val="90000"/>
              </a:lnSpc>
              <a:buFont typeface="Arial" pitchFamily="34" charset="0"/>
              <a:buNone/>
            </a:pPr>
            <a:r>
              <a:rPr lang="en-US" altLang="en-US" sz="2000" b="1" i="1" smtClean="0">
                <a:latin typeface="Arial" pitchFamily="34" charset="0"/>
                <a:cs typeface="Arial" pitchFamily="34" charset="0"/>
              </a:rPr>
              <a:t>Fungal cystitis</a:t>
            </a:r>
            <a:endParaRPr lang="en-GB" altLang="en-US" sz="2000" b="1" i="1" smtClean="0">
              <a:latin typeface="Arial" pitchFamily="34" charset="0"/>
              <a:cs typeface="Arial" pitchFamily="34" charset="0"/>
            </a:endParaRPr>
          </a:p>
        </p:txBody>
      </p:sp>
      <p:sp>
        <p:nvSpPr>
          <p:cNvPr id="178180" name="Rectangle 10"/>
          <p:cNvSpPr>
            <a:spLocks noGrp="1" noChangeArrowheads="1"/>
          </p:cNvSpPr>
          <p:nvPr>
            <p:ph type="body" sz="half" idx="2"/>
          </p:nvPr>
        </p:nvSpPr>
        <p:spPr>
          <a:xfrm>
            <a:off x="4953000" y="1371600"/>
            <a:ext cx="3733800" cy="4684713"/>
          </a:xfrm>
        </p:spPr>
        <p:txBody>
          <a:bodyPr/>
          <a:lstStyle/>
          <a:p>
            <a:pPr>
              <a:buFont typeface="Arial" pitchFamily="34" charset="0"/>
              <a:buNone/>
            </a:pPr>
            <a:endParaRPr lang="en-US" altLang="en-US" sz="2000" b="1" smtClean="0">
              <a:latin typeface="Arial" pitchFamily="34" charset="0"/>
              <a:cs typeface="Arial" pitchFamily="34" charset="0"/>
            </a:endParaRPr>
          </a:p>
          <a:p>
            <a:pPr>
              <a:buFont typeface="Arial" pitchFamily="34" charset="0"/>
              <a:buNone/>
            </a:pPr>
            <a:r>
              <a:rPr lang="en-US" altLang="en-US" sz="2000" b="1" smtClean="0">
                <a:latin typeface="Arial" pitchFamily="34" charset="0"/>
                <a:cs typeface="Arial" pitchFamily="34" charset="0"/>
              </a:rPr>
              <a:t>necrotizing </a:t>
            </a:r>
            <a:r>
              <a:rPr lang="en-US" altLang="en-US" sz="2000" b="1" i="1" smtClean="0">
                <a:latin typeface="Arial" pitchFamily="34" charset="0"/>
                <a:cs typeface="Arial" pitchFamily="34" charset="0"/>
              </a:rPr>
              <a:t>fasciitis</a:t>
            </a:r>
          </a:p>
          <a:p>
            <a:pPr>
              <a:buFont typeface="Arial" pitchFamily="34" charset="0"/>
              <a:buNone/>
            </a:pPr>
            <a:endParaRPr lang="en-US" altLang="en-US" sz="2000" b="1" i="1" smtClean="0">
              <a:latin typeface="Arial" pitchFamily="34" charset="0"/>
              <a:cs typeface="Arial" pitchFamily="34" charset="0"/>
            </a:endParaRPr>
          </a:p>
          <a:p>
            <a:pPr>
              <a:buFont typeface="Arial" pitchFamily="34" charset="0"/>
              <a:buNone/>
            </a:pPr>
            <a:r>
              <a:rPr lang="en-US" altLang="en-US" sz="2000" b="1" smtClean="0">
                <a:latin typeface="Arial" pitchFamily="34" charset="0"/>
                <a:cs typeface="Arial" pitchFamily="34" charset="0"/>
              </a:rPr>
              <a:t>Invasive </a:t>
            </a:r>
            <a:r>
              <a:rPr lang="en-US" altLang="en-US" sz="2000" b="1" i="1" smtClean="0">
                <a:latin typeface="Arial" pitchFamily="34" charset="0"/>
                <a:cs typeface="Arial" pitchFamily="34" charset="0"/>
              </a:rPr>
              <a:t>otitis externa</a:t>
            </a:r>
          </a:p>
          <a:p>
            <a:pPr>
              <a:buFont typeface="Arial" pitchFamily="34" charset="0"/>
              <a:buNone/>
            </a:pPr>
            <a:endParaRPr lang="en-US" altLang="en-US" sz="2000" b="1" i="1" smtClean="0">
              <a:latin typeface="Arial" pitchFamily="34" charset="0"/>
              <a:cs typeface="Arial" pitchFamily="34" charset="0"/>
            </a:endParaRPr>
          </a:p>
          <a:p>
            <a:pPr>
              <a:buFont typeface="Arial" pitchFamily="34" charset="0"/>
              <a:buNone/>
            </a:pPr>
            <a:r>
              <a:rPr lang="en-US" altLang="en-US" sz="2000" b="1" i="1" smtClean="0">
                <a:latin typeface="Arial" pitchFamily="34" charset="0"/>
                <a:cs typeface="Arial" pitchFamily="34" charset="0"/>
              </a:rPr>
              <a:t>Rhinocerebral mucormycosis</a:t>
            </a:r>
          </a:p>
          <a:p>
            <a:pPr>
              <a:buFont typeface="Arial" pitchFamily="34" charset="0"/>
              <a:buNone/>
            </a:pPr>
            <a:endParaRPr lang="en-US" altLang="en-US" sz="2000" b="1" i="1" smtClean="0">
              <a:latin typeface="Arial" pitchFamily="34" charset="0"/>
              <a:cs typeface="Arial" pitchFamily="34" charset="0"/>
            </a:endParaRPr>
          </a:p>
          <a:p>
            <a:pPr>
              <a:buFont typeface="Arial" pitchFamily="34" charset="0"/>
              <a:buNone/>
            </a:pPr>
            <a:r>
              <a:rPr lang="en-US" altLang="en-US" sz="2000" b="1" i="1" smtClean="0">
                <a:latin typeface="Arial" pitchFamily="34" charset="0"/>
                <a:cs typeface="Arial" pitchFamily="34" charset="0"/>
              </a:rPr>
              <a:t>Emphysematous cholecystitis</a:t>
            </a:r>
            <a:endParaRPr lang="en-GB" altLang="en-US" sz="2000" b="1" i="1" smtClean="0">
              <a:latin typeface="Arial" pitchFamily="34" charset="0"/>
              <a:cs typeface="Arial" pitchFamily="34" charset="0"/>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a:xfrm>
            <a:off x="0" y="52388"/>
            <a:ext cx="9144000" cy="1431925"/>
          </a:xfrm>
        </p:spPr>
        <p:txBody>
          <a:bodyPr/>
          <a:lstStyle/>
          <a:p>
            <a:r>
              <a:rPr lang="en-US" altLang="en-US" sz="3200" b="1" i="1" smtClean="0">
                <a:solidFill>
                  <a:srgbClr val="7030A0"/>
                </a:solidFill>
                <a:latin typeface="Arial" pitchFamily="34" charset="0"/>
                <a:cs typeface="Arial" pitchFamily="34" charset="0"/>
              </a:rPr>
              <a:t>Screening</a:t>
            </a:r>
            <a:r>
              <a:rPr lang="en-US" altLang="en-US" sz="3200" b="1" smtClean="0">
                <a:solidFill>
                  <a:srgbClr val="7030A0"/>
                </a:solidFill>
                <a:latin typeface="Arial" pitchFamily="34" charset="0"/>
                <a:cs typeface="Arial" pitchFamily="34" charset="0"/>
              </a:rPr>
              <a:t> for macrovascular complications</a:t>
            </a:r>
            <a:endParaRPr lang="en-GB" altLang="en-US" sz="3200" b="1" smtClean="0">
              <a:solidFill>
                <a:srgbClr val="7030A0"/>
              </a:solidFill>
              <a:latin typeface="Arial" pitchFamily="34" charset="0"/>
              <a:cs typeface="Arial" pitchFamily="34" charset="0"/>
            </a:endParaRPr>
          </a:p>
        </p:txBody>
      </p:sp>
      <p:sp>
        <p:nvSpPr>
          <p:cNvPr id="179203" name="Rectangle 3"/>
          <p:cNvSpPr>
            <a:spLocks noGrp="1" noChangeArrowheads="1"/>
          </p:cNvSpPr>
          <p:nvPr>
            <p:ph type="body" idx="1"/>
          </p:nvPr>
        </p:nvSpPr>
        <p:spPr/>
        <p:txBody>
          <a:bodyPr/>
          <a:lstStyle/>
          <a:p>
            <a:pPr marL="609600" indent="-609600">
              <a:buFont typeface="Wingdings" pitchFamily="2" charset="2"/>
              <a:buNone/>
            </a:pPr>
            <a:endParaRPr lang="sr-Cyrl-CS" altLang="en-US" b="1" smtClean="0"/>
          </a:p>
          <a:p>
            <a:pPr marL="609600" indent="-609600">
              <a:buFont typeface="Wingdings" pitchFamily="2" charset="2"/>
              <a:buNone/>
            </a:pPr>
            <a:r>
              <a:rPr lang="en-US" altLang="en-US" sz="2000" b="1" smtClean="0">
                <a:latin typeface="Arial" pitchFamily="34" charset="0"/>
                <a:cs typeface="Arial" pitchFamily="34" charset="0"/>
              </a:rPr>
              <a:t>1. palpation of pulses</a:t>
            </a:r>
          </a:p>
          <a:p>
            <a:pPr marL="609600" indent="-609600">
              <a:buFont typeface="Wingdings" pitchFamily="2" charset="2"/>
              <a:buNone/>
            </a:pPr>
            <a:r>
              <a:rPr lang="en-US" altLang="en-US" sz="2000" b="1" smtClean="0">
                <a:latin typeface="Arial" pitchFamily="34" charset="0"/>
                <a:cs typeface="Arial" pitchFamily="34" charset="0"/>
              </a:rPr>
              <a:t>2. lipidogram</a:t>
            </a:r>
          </a:p>
          <a:p>
            <a:pPr marL="609600" indent="-609600">
              <a:buFont typeface="Wingdings" pitchFamily="2" charset="2"/>
              <a:buNone/>
            </a:pPr>
            <a:r>
              <a:rPr lang="en-US" altLang="en-US" sz="2000" b="1" smtClean="0">
                <a:latin typeface="Arial" pitchFamily="34" charset="0"/>
                <a:cs typeface="Arial" pitchFamily="34" charset="0"/>
              </a:rPr>
              <a:t>3. </a:t>
            </a:r>
            <a:r>
              <a:rPr lang="en-US" altLang="en-US" sz="2000" b="1" i="1" smtClean="0">
                <a:latin typeface="Arial" pitchFamily="34" charset="0"/>
                <a:cs typeface="Arial" pitchFamily="34" charset="0"/>
              </a:rPr>
              <a:t>ECG </a:t>
            </a:r>
            <a:r>
              <a:rPr lang="en-US" altLang="en-US" sz="2000" b="1" smtClean="0">
                <a:latin typeface="Arial" pitchFamily="34" charset="0"/>
                <a:cs typeface="Arial" pitchFamily="34" charset="0"/>
              </a:rPr>
              <a:t>(search for KB)</a:t>
            </a:r>
          </a:p>
          <a:p>
            <a:pPr marL="609600" indent="-609600">
              <a:buFont typeface="Wingdings" pitchFamily="2" charset="2"/>
              <a:buAutoNum type="arabicPeriod" startAt="4"/>
            </a:pPr>
            <a:r>
              <a:rPr lang="en-US" altLang="en-US" sz="2000" b="1" smtClean="0">
                <a:latin typeface="Arial" pitchFamily="34" charset="0"/>
                <a:cs typeface="Arial" pitchFamily="34" charset="0"/>
              </a:rPr>
              <a:t>blood pressure</a:t>
            </a:r>
          </a:p>
          <a:p>
            <a:pPr marL="609600" indent="-609600">
              <a:buFont typeface="Arial" pitchFamily="34" charset="0"/>
              <a:buNone/>
            </a:pPr>
            <a:endParaRPr lang="en-US" altLang="en-US" sz="2000" b="1" smtClean="0">
              <a:latin typeface="Arial" pitchFamily="34" charset="0"/>
              <a:cs typeface="Arial" pitchFamily="34" charset="0"/>
            </a:endParaRPr>
          </a:p>
          <a:p>
            <a:pPr marL="609600" indent="-609600">
              <a:buFont typeface="Wingdings" pitchFamily="2" charset="2"/>
              <a:buNone/>
            </a:pPr>
            <a:r>
              <a:rPr lang="en-US" altLang="en-US" sz="2000" b="1" smtClean="0">
                <a:latin typeface="Arial" pitchFamily="34" charset="0"/>
                <a:cs typeface="Arial" pitchFamily="34" charset="0"/>
              </a:rPr>
              <a:t>1 - 3 TIMES a year</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a:xfrm>
            <a:off x="0" y="0"/>
            <a:ext cx="9144000" cy="1447800"/>
          </a:xfrm>
        </p:spPr>
        <p:txBody>
          <a:bodyPr/>
          <a:lstStyle/>
          <a:p>
            <a:pPr eaLnBrk="1" hangingPunct="1"/>
            <a:r>
              <a:rPr lang="en-US" altLang="en-US" sz="2800" b="1" smtClean="0">
                <a:solidFill>
                  <a:srgbClr val="7030A0"/>
                </a:solidFill>
                <a:latin typeface="Arial" pitchFamily="34" charset="0"/>
                <a:cs typeface="Arial" pitchFamily="34" charset="0"/>
              </a:rPr>
              <a:t>CHRONIC COMPLICATIONS OF DIABETES - </a:t>
            </a:r>
            <a:br>
              <a:rPr lang="en-US" altLang="en-US" sz="2800" b="1" smtClean="0">
                <a:solidFill>
                  <a:srgbClr val="7030A0"/>
                </a:solidFill>
                <a:latin typeface="Arial" pitchFamily="34" charset="0"/>
                <a:cs typeface="Arial" pitchFamily="34" charset="0"/>
              </a:rPr>
            </a:br>
            <a:r>
              <a:rPr lang="en-US" altLang="en-US" sz="2800" b="1" smtClean="0">
                <a:solidFill>
                  <a:srgbClr val="7030A0"/>
                </a:solidFill>
                <a:latin typeface="Arial" pitchFamily="34" charset="0"/>
                <a:cs typeface="Arial" pitchFamily="34" charset="0"/>
              </a:rPr>
              <a:t>early detection and prevention possibilities</a:t>
            </a:r>
          </a:p>
        </p:txBody>
      </p:sp>
      <p:sp>
        <p:nvSpPr>
          <p:cNvPr id="180227" name="Rectangle 3"/>
          <p:cNvSpPr>
            <a:spLocks noGrp="1" noChangeArrowheads="1"/>
          </p:cNvSpPr>
          <p:nvPr>
            <p:ph idx="1"/>
          </p:nvPr>
        </p:nvSpPr>
        <p:spPr/>
        <p:txBody>
          <a:bodyPr/>
          <a:lstStyle/>
          <a:p>
            <a:pPr eaLnBrk="1" hangingPunct="1">
              <a:buFont typeface="Wingdings" pitchFamily="2" charset="2"/>
              <a:buChar char="§"/>
            </a:pPr>
            <a:r>
              <a:rPr lang="en-US" altLang="en-US" sz="2000" b="1" smtClean="0">
                <a:latin typeface="Arial" pitchFamily="34" charset="0"/>
                <a:cs typeface="Arial" pitchFamily="34" charset="0"/>
              </a:rPr>
              <a:t>Non-pharmacological possibilities: </a:t>
            </a:r>
          </a:p>
          <a:p>
            <a:pPr lvl="2" eaLnBrk="1" hangingPunct="1">
              <a:buFont typeface="Wingdings" pitchFamily="2" charset="2"/>
              <a:buChar char="Ø"/>
            </a:pPr>
            <a:r>
              <a:rPr lang="en-US" altLang="en-US" sz="2000" b="1" smtClean="0">
                <a:latin typeface="Arial" pitchFamily="34" charset="0"/>
                <a:cs typeface="Arial" pitchFamily="34" charset="0"/>
              </a:rPr>
              <a:t>education, </a:t>
            </a:r>
          </a:p>
          <a:p>
            <a:pPr lvl="2" eaLnBrk="1" hangingPunct="1">
              <a:buFont typeface="Wingdings" pitchFamily="2" charset="2"/>
              <a:buChar char="Ø"/>
            </a:pPr>
            <a:r>
              <a:rPr lang="en-US" altLang="en-US" sz="2000" b="1" smtClean="0">
                <a:latin typeface="Arial" pitchFamily="34" charset="0"/>
                <a:cs typeface="Arial" pitchFamily="34" charset="0"/>
              </a:rPr>
              <a:t>self-control, </a:t>
            </a:r>
          </a:p>
          <a:p>
            <a:pPr lvl="2" eaLnBrk="1" hangingPunct="1">
              <a:buFont typeface="Wingdings" pitchFamily="2" charset="2"/>
              <a:buChar char="Ø"/>
            </a:pPr>
            <a:r>
              <a:rPr lang="en-US" altLang="en-US" sz="2000" b="1" smtClean="0">
                <a:latin typeface="Arial" pitchFamily="34" charset="0"/>
                <a:cs typeface="Arial" pitchFamily="34" charset="0"/>
              </a:rPr>
              <a:t>smoking cessation, </a:t>
            </a:r>
          </a:p>
          <a:p>
            <a:pPr lvl="2" eaLnBrk="1" hangingPunct="1">
              <a:buFont typeface="Wingdings" pitchFamily="2" charset="2"/>
              <a:buChar char="Ø"/>
            </a:pPr>
            <a:r>
              <a:rPr lang="en-US" altLang="en-US" sz="2000" b="1" smtClean="0">
                <a:latin typeface="Arial" pitchFamily="34" charset="0"/>
                <a:cs typeface="Arial" pitchFamily="34" charset="0"/>
              </a:rPr>
              <a:t>body weight control, </a:t>
            </a:r>
          </a:p>
          <a:p>
            <a:pPr lvl="2" eaLnBrk="1" hangingPunct="1">
              <a:buFont typeface="Wingdings" pitchFamily="2" charset="2"/>
              <a:buChar char="Ø"/>
            </a:pPr>
            <a:r>
              <a:rPr lang="en-US" altLang="en-US" sz="2000" b="1" smtClean="0">
                <a:latin typeface="Arial" pitchFamily="34" charset="0"/>
                <a:cs typeface="Arial" pitchFamily="34" charset="0"/>
              </a:rPr>
              <a:t>adequate nutrition and </a:t>
            </a:r>
          </a:p>
          <a:p>
            <a:pPr lvl="2" eaLnBrk="1" hangingPunct="1">
              <a:buFont typeface="Wingdings" pitchFamily="2" charset="2"/>
              <a:buChar char="Ø"/>
            </a:pPr>
            <a:r>
              <a:rPr lang="en-US" altLang="en-US" sz="2000" b="1" smtClean="0">
                <a:latin typeface="Arial" pitchFamily="34" charset="0"/>
                <a:cs typeface="Arial" pitchFamily="34" charset="0"/>
              </a:rPr>
              <a:t>physical activity</a:t>
            </a:r>
          </a:p>
          <a:p>
            <a:pPr eaLnBrk="1" hangingPunct="1">
              <a:buFont typeface="Wingdings" pitchFamily="2" charset="2"/>
              <a:buChar char="§"/>
            </a:pPr>
            <a:endParaRPr lang="en-US" altLang="en-US" sz="2000" b="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Glycoregulation</a:t>
            </a:r>
          </a:p>
          <a:p>
            <a:pPr eaLnBrk="1" hangingPunct="1">
              <a:buFont typeface="Wingdings" pitchFamily="2" charset="2"/>
              <a:buChar char="§"/>
            </a:pPr>
            <a:r>
              <a:rPr lang="en-US" altLang="en-US" sz="2000" b="1" smtClean="0">
                <a:latin typeface="Arial" pitchFamily="34" charset="0"/>
                <a:cs typeface="Arial" pitchFamily="34" charset="0"/>
              </a:rPr>
              <a:t>Liporegulation</a:t>
            </a:r>
          </a:p>
          <a:p>
            <a:pPr eaLnBrk="1" hangingPunct="1">
              <a:buFont typeface="Wingdings" pitchFamily="2" charset="2"/>
              <a:buChar char="§"/>
            </a:pPr>
            <a:r>
              <a:rPr lang="en-US" altLang="en-US" sz="2000" b="1" smtClean="0">
                <a:latin typeface="Arial" pitchFamily="34" charset="0"/>
                <a:cs typeface="Arial" pitchFamily="34" charset="0"/>
              </a:rPr>
              <a:t>Blood pressure control</a:t>
            </a:r>
          </a:p>
          <a:p>
            <a:pPr eaLnBrk="1" hangingPunct="1">
              <a:buFont typeface="Wingdings" pitchFamily="2" charset="2"/>
              <a:buChar char="§"/>
            </a:pPr>
            <a:r>
              <a:rPr lang="en-US" altLang="en-US" sz="2000" b="1" smtClean="0">
                <a:latin typeface="Arial" pitchFamily="34" charset="0"/>
                <a:cs typeface="Arial" pitchFamily="34" charset="0"/>
              </a:rPr>
              <a:t>Protective therapy - use of Aspirin</a:t>
            </a: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a:xfrm>
            <a:off x="457200" y="0"/>
            <a:ext cx="8229600" cy="1219200"/>
          </a:xfrm>
        </p:spPr>
        <p:txBody>
          <a:bodyPr/>
          <a:lstStyle/>
          <a:p>
            <a:r>
              <a:rPr lang="en-US" altLang="en-US" sz="3200" b="1" i="1" smtClean="0">
                <a:solidFill>
                  <a:srgbClr val="7030A0"/>
                </a:solidFill>
                <a:latin typeface="Arial" pitchFamily="34" charset="0"/>
                <a:cs typeface="Arial" pitchFamily="34" charset="0"/>
              </a:rPr>
              <a:t>Screening</a:t>
            </a:r>
            <a:r>
              <a:rPr lang="en-US" altLang="en-US" sz="3200" b="1" smtClean="0">
                <a:solidFill>
                  <a:srgbClr val="7030A0"/>
                </a:solidFill>
                <a:latin typeface="Arial" pitchFamily="34" charset="0"/>
                <a:cs typeface="Arial" pitchFamily="34" charset="0"/>
              </a:rPr>
              <a:t> for nephropathy</a:t>
            </a:r>
            <a:endParaRPr lang="en-GB" altLang="en-US" sz="3200" smtClean="0">
              <a:solidFill>
                <a:srgbClr val="7030A0"/>
              </a:solidFill>
            </a:endParaRPr>
          </a:p>
        </p:txBody>
      </p:sp>
      <p:sp>
        <p:nvSpPr>
          <p:cNvPr id="181251" name="Rectangle 3"/>
          <p:cNvSpPr>
            <a:spLocks noGrp="1" noChangeArrowheads="1"/>
          </p:cNvSpPr>
          <p:nvPr>
            <p:ph type="body" idx="1"/>
          </p:nvPr>
        </p:nvSpPr>
        <p:spPr>
          <a:xfrm>
            <a:off x="762000" y="1371600"/>
            <a:ext cx="7924800" cy="4754563"/>
          </a:xfrm>
        </p:spPr>
        <p:txBody>
          <a:bodyPr/>
          <a:lstStyle/>
          <a:p>
            <a:pPr>
              <a:lnSpc>
                <a:spcPct val="90000"/>
              </a:lnSpc>
              <a:buFont typeface="Wingdings" pitchFamily="2" charset="2"/>
              <a:buNone/>
            </a:pPr>
            <a:r>
              <a:rPr lang="en-US" altLang="en-US" sz="2000" b="1" u="sng" smtClean="0">
                <a:latin typeface="Arial" pitchFamily="34" charset="0"/>
                <a:cs typeface="Arial" pitchFamily="34" charset="0"/>
              </a:rPr>
              <a:t>Annualy</a:t>
            </a:r>
            <a:endParaRPr lang="en-US" altLang="en-US" sz="2000" b="1" smtClean="0">
              <a:latin typeface="Arial" pitchFamily="34" charset="0"/>
              <a:cs typeface="Arial" pitchFamily="34" charset="0"/>
            </a:endParaRPr>
          </a:p>
          <a:p>
            <a:pPr>
              <a:lnSpc>
                <a:spcPct val="90000"/>
              </a:lnSpc>
              <a:buFont typeface="Wingdings" pitchFamily="2" charset="2"/>
              <a:buNone/>
            </a:pPr>
            <a:endParaRPr lang="en-US" altLang="en-US" sz="2000" b="1" smtClean="0">
              <a:latin typeface="Arial" pitchFamily="34" charset="0"/>
              <a:cs typeface="Arial" pitchFamily="34" charset="0"/>
            </a:endParaRPr>
          </a:p>
          <a:p>
            <a:pPr>
              <a:lnSpc>
                <a:spcPct val="90000"/>
              </a:lnSpc>
              <a:buFont typeface="Wingdings" pitchFamily="2" charset="2"/>
              <a:buNone/>
            </a:pPr>
            <a:r>
              <a:rPr lang="en-US" altLang="en-US" sz="2000" b="1" smtClean="0">
                <a:latin typeface="Arial" pitchFamily="34" charset="0"/>
                <a:cs typeface="Arial" pitchFamily="34" charset="0"/>
              </a:rPr>
              <a:t> </a:t>
            </a:r>
          </a:p>
          <a:p>
            <a:pPr>
              <a:lnSpc>
                <a:spcPct val="90000"/>
              </a:lnSpc>
              <a:buFont typeface="Wingdings" pitchFamily="2" charset="2"/>
              <a:buChar char="§"/>
            </a:pPr>
            <a:r>
              <a:rPr lang="en-US" altLang="en-US" sz="2000" b="1" smtClean="0">
                <a:latin typeface="Arial" pitchFamily="34" charset="0"/>
                <a:cs typeface="Arial" pitchFamily="34" charset="0"/>
              </a:rPr>
              <a:t>24h creatinine clearance/eGFR</a:t>
            </a:r>
          </a:p>
          <a:p>
            <a:pPr>
              <a:lnSpc>
                <a:spcPct val="90000"/>
              </a:lnSpc>
              <a:buFont typeface="Wingdings" pitchFamily="2" charset="2"/>
              <a:buChar char="§"/>
            </a:pPr>
            <a:endParaRPr lang="en-US" altLang="en-US" sz="2000" b="1" smtClean="0">
              <a:latin typeface="Arial" pitchFamily="34" charset="0"/>
              <a:cs typeface="Arial" pitchFamily="34" charset="0"/>
            </a:endParaRPr>
          </a:p>
          <a:p>
            <a:pPr>
              <a:lnSpc>
                <a:spcPct val="90000"/>
              </a:lnSpc>
              <a:buFont typeface="Wingdings" pitchFamily="2" charset="2"/>
              <a:buChar char="§"/>
            </a:pPr>
            <a:r>
              <a:rPr lang="en-US" altLang="en-US" sz="2000" b="1" smtClean="0">
                <a:latin typeface="Arial" pitchFamily="34" charset="0"/>
                <a:cs typeface="Arial" pitchFamily="34" charset="0"/>
              </a:rPr>
              <a:t>quantitative proteinuria</a:t>
            </a:r>
          </a:p>
          <a:p>
            <a:pPr>
              <a:lnSpc>
                <a:spcPct val="90000"/>
              </a:lnSpc>
              <a:buFont typeface="Wingdings" pitchFamily="2" charset="2"/>
              <a:buChar char="§"/>
            </a:pPr>
            <a:endParaRPr lang="en-US" altLang="en-US" sz="2000" b="1" smtClean="0">
              <a:latin typeface="Arial" pitchFamily="34" charset="0"/>
              <a:cs typeface="Arial" pitchFamily="34" charset="0"/>
            </a:endParaRPr>
          </a:p>
          <a:p>
            <a:pPr>
              <a:lnSpc>
                <a:spcPct val="90000"/>
              </a:lnSpc>
              <a:buFont typeface="Wingdings" pitchFamily="2" charset="2"/>
              <a:buChar char="§"/>
            </a:pPr>
            <a:r>
              <a:rPr lang="en-US" altLang="en-US" sz="2000" b="1" i="1" smtClean="0">
                <a:latin typeface="Arial" pitchFamily="34" charset="0"/>
                <a:cs typeface="Arial" pitchFamily="34" charset="0"/>
              </a:rPr>
              <a:t>Microalbuminuria</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Group 16"/>
          <p:cNvGrpSpPr>
            <a:grpSpLocks/>
          </p:cNvGrpSpPr>
          <p:nvPr/>
        </p:nvGrpSpPr>
        <p:grpSpPr bwMode="auto">
          <a:xfrm>
            <a:off x="0" y="0"/>
            <a:ext cx="4648200" cy="6858000"/>
            <a:chOff x="6196014" y="0"/>
            <a:chExt cx="6453186" cy="6858000"/>
          </a:xfrm>
        </p:grpSpPr>
        <p:pic>
          <p:nvPicPr>
            <p:cNvPr id="29712" name="Picture 4" descr="Consider These Tips To Prevent Obesity In Children"/>
            <p:cNvPicPr>
              <a:picLocks noChangeAspect="1" noChangeArrowheads="1"/>
            </p:cNvPicPr>
            <p:nvPr/>
          </p:nvPicPr>
          <p:blipFill>
            <a:blip r:embed="rId2"/>
            <a:srcRect r="-27"/>
            <a:stretch>
              <a:fillRect/>
            </a:stretch>
          </p:blipFill>
          <p:spPr bwMode="auto">
            <a:xfrm>
              <a:off x="6196014" y="0"/>
              <a:ext cx="5995986" cy="6858000"/>
            </a:xfrm>
            <a:prstGeom prst="rect">
              <a:avLst/>
            </a:prstGeom>
            <a:noFill/>
            <a:ln w="9525">
              <a:noFill/>
              <a:miter lim="800000"/>
              <a:headEnd/>
              <a:tailEnd/>
            </a:ln>
          </p:spPr>
        </p:pic>
        <p:sp>
          <p:nvSpPr>
            <p:cNvPr id="16" name="Diamond 15">
              <a:extLst>
                <a:ext uri="{FF2B5EF4-FFF2-40B4-BE49-F238E27FC236}"/>
              </a:extLst>
            </p:cNvPr>
            <p:cNvSpPr/>
            <p:nvPr/>
          </p:nvSpPr>
          <p:spPr>
            <a:xfrm>
              <a:off x="11734559" y="2971800"/>
              <a:ext cx="914641" cy="9144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9699" name="Group 8"/>
          <p:cNvGrpSpPr>
            <a:grpSpLocks/>
          </p:cNvGrpSpPr>
          <p:nvPr/>
        </p:nvGrpSpPr>
        <p:grpSpPr bwMode="auto">
          <a:xfrm>
            <a:off x="4724400" y="762000"/>
            <a:ext cx="4800600" cy="4060825"/>
            <a:chOff x="1320458" y="1654314"/>
            <a:chExt cx="4891314" cy="2117251"/>
          </a:xfrm>
        </p:grpSpPr>
        <p:sp>
          <p:nvSpPr>
            <p:cNvPr id="29706" name="TextBox 1"/>
            <p:cNvSpPr txBox="1">
              <a:spLocks noChangeArrowheads="1"/>
            </p:cNvSpPr>
            <p:nvPr/>
          </p:nvSpPr>
          <p:spPr bwMode="auto">
            <a:xfrm>
              <a:off x="1320458" y="1654314"/>
              <a:ext cx="4891314" cy="1323331"/>
            </a:xfrm>
            <a:prstGeom prst="rect">
              <a:avLst/>
            </a:prstGeom>
            <a:noFill/>
            <a:ln w="9525">
              <a:noFill/>
              <a:miter lim="800000"/>
              <a:headEnd/>
              <a:tailEnd/>
            </a:ln>
          </p:spPr>
          <p:txBody>
            <a:bodyPr>
              <a:spAutoFit/>
            </a:bodyPr>
            <a:lstStyle/>
            <a:p>
              <a:r>
                <a:rPr lang="en-US" sz="4000" b="1">
                  <a:solidFill>
                    <a:schemeClr val="accent2"/>
                  </a:solidFill>
                  <a:latin typeface="Lora"/>
                </a:rPr>
                <a:t>Prevent Obesity</a:t>
              </a:r>
            </a:p>
          </p:txBody>
        </p:sp>
        <p:grpSp>
          <p:nvGrpSpPr>
            <p:cNvPr id="29707" name="Group 7"/>
            <p:cNvGrpSpPr>
              <a:grpSpLocks/>
            </p:cNvGrpSpPr>
            <p:nvPr/>
          </p:nvGrpSpPr>
          <p:grpSpPr bwMode="auto">
            <a:xfrm>
              <a:off x="1320458" y="2568070"/>
              <a:ext cx="4509643" cy="1203495"/>
              <a:chOff x="1320458" y="2568070"/>
              <a:chExt cx="4509643" cy="1203495"/>
            </a:xfrm>
          </p:grpSpPr>
          <p:sp>
            <p:nvSpPr>
              <p:cNvPr id="4" name="TextBox 3">
                <a:extLst>
                  <a:ext uri="{FF2B5EF4-FFF2-40B4-BE49-F238E27FC236}"/>
                </a:extLst>
              </p:cNvPr>
              <p:cNvSpPr txBox="1"/>
              <p:nvPr/>
            </p:nvSpPr>
            <p:spPr>
              <a:xfrm>
                <a:off x="1708658" y="2568092"/>
                <a:ext cx="4121385" cy="1203473"/>
              </a:xfrm>
              <a:prstGeom prst="rect">
                <a:avLst/>
              </a:prstGeom>
              <a:noFill/>
            </p:spPr>
            <p:txBody>
              <a:bodyPr>
                <a:spAutoFit/>
              </a:bodyPr>
              <a:lstStyle/>
              <a:p>
                <a:pPr fontAlgn="auto">
                  <a:lnSpc>
                    <a:spcPct val="200000"/>
                  </a:lnSpc>
                  <a:spcBef>
                    <a:spcPts val="0"/>
                  </a:spcBef>
                  <a:spcAft>
                    <a:spcPts val="0"/>
                  </a:spcAft>
                  <a:defRPr/>
                </a:pPr>
                <a:r>
                  <a:rPr lang="en-US" sz="2400" b="1" dirty="0">
                    <a:solidFill>
                      <a:schemeClr val="tx1">
                        <a:lumMod val="75000"/>
                        <a:lumOff val="25000"/>
                      </a:schemeClr>
                    </a:solidFill>
                    <a:latin typeface="Lora" pitchFamily="2" charset="0"/>
                    <a:cs typeface="+mn-cs"/>
                  </a:rPr>
                  <a:t>healthy eating behaviors</a:t>
                </a:r>
              </a:p>
              <a:p>
                <a:pPr fontAlgn="auto">
                  <a:lnSpc>
                    <a:spcPct val="200000"/>
                  </a:lnSpc>
                  <a:spcBef>
                    <a:spcPts val="0"/>
                  </a:spcBef>
                  <a:spcAft>
                    <a:spcPts val="0"/>
                  </a:spcAft>
                  <a:defRPr/>
                </a:pPr>
                <a:r>
                  <a:rPr lang="en-US" sz="2400" b="1" dirty="0">
                    <a:solidFill>
                      <a:schemeClr val="tx1">
                        <a:lumMod val="75000"/>
                        <a:lumOff val="25000"/>
                      </a:schemeClr>
                    </a:solidFill>
                    <a:latin typeface="Lora" pitchFamily="2" charset="0"/>
                    <a:cs typeface="+mn-cs"/>
                  </a:rPr>
                  <a:t>regular physical activity</a:t>
                </a:r>
              </a:p>
              <a:p>
                <a:pPr fontAlgn="auto">
                  <a:lnSpc>
                    <a:spcPct val="200000"/>
                  </a:lnSpc>
                  <a:spcBef>
                    <a:spcPts val="0"/>
                  </a:spcBef>
                  <a:spcAft>
                    <a:spcPts val="0"/>
                  </a:spcAft>
                  <a:defRPr/>
                </a:pPr>
                <a:r>
                  <a:rPr lang="en-US" sz="2400" b="1" dirty="0">
                    <a:solidFill>
                      <a:schemeClr val="tx1">
                        <a:lumMod val="75000"/>
                        <a:lumOff val="25000"/>
                      </a:schemeClr>
                    </a:solidFill>
                    <a:latin typeface="Lora" pitchFamily="2" charset="0"/>
                    <a:cs typeface="+mn-cs"/>
                  </a:rPr>
                  <a:t>reduced sedentary </a:t>
                </a:r>
                <a:r>
                  <a:rPr lang="sr-Latn-RS" sz="2400" b="1" dirty="0">
                    <a:solidFill>
                      <a:schemeClr val="tx1">
                        <a:lumMod val="75000"/>
                        <a:lumOff val="25000"/>
                      </a:schemeClr>
                    </a:solidFill>
                    <a:latin typeface="Lora" pitchFamily="2" charset="0"/>
                    <a:cs typeface="+mn-cs"/>
                  </a:rPr>
                  <a:t>a</a:t>
                </a:r>
                <a:r>
                  <a:rPr lang="en-US" sz="2400" b="1" dirty="0" err="1">
                    <a:solidFill>
                      <a:schemeClr val="tx1">
                        <a:lumMod val="75000"/>
                        <a:lumOff val="25000"/>
                      </a:schemeClr>
                    </a:solidFill>
                    <a:latin typeface="Lora" pitchFamily="2" charset="0"/>
                    <a:cs typeface="+mn-cs"/>
                  </a:rPr>
                  <a:t>ctivity</a:t>
                </a:r>
                <a:endParaRPr lang="en-US" sz="2400" b="1" dirty="0">
                  <a:solidFill>
                    <a:schemeClr val="tx1">
                      <a:lumMod val="75000"/>
                      <a:lumOff val="25000"/>
                    </a:schemeClr>
                  </a:solidFill>
                  <a:latin typeface="Lora" pitchFamily="2" charset="0"/>
                  <a:cs typeface="+mn-cs"/>
                </a:endParaRPr>
              </a:p>
            </p:txBody>
          </p:sp>
          <p:sp>
            <p:nvSpPr>
              <p:cNvPr id="29709" name="Freeform 44"/>
              <p:cNvSpPr>
                <a:spLocks noEditPoints="1"/>
              </p:cNvSpPr>
              <p:nvPr/>
            </p:nvSpPr>
            <p:spPr bwMode="auto">
              <a:xfrm rot="-5400000">
                <a:off x="1321067" y="2686647"/>
                <a:ext cx="276596" cy="277814"/>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a:latin typeface="Calibri" pitchFamily="34" charset="0"/>
                </a:endParaRPr>
              </a:p>
            </p:txBody>
          </p:sp>
          <p:sp>
            <p:nvSpPr>
              <p:cNvPr id="29710" name="Freeform 44"/>
              <p:cNvSpPr>
                <a:spLocks noEditPoints="1"/>
              </p:cNvSpPr>
              <p:nvPr/>
            </p:nvSpPr>
            <p:spPr bwMode="auto">
              <a:xfrm rot="-5400000">
                <a:off x="1321067" y="3083932"/>
                <a:ext cx="276596" cy="277814"/>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a:latin typeface="Calibri" pitchFamily="34" charset="0"/>
                </a:endParaRPr>
              </a:p>
            </p:txBody>
          </p:sp>
          <p:sp>
            <p:nvSpPr>
              <p:cNvPr id="29711" name="Freeform 44"/>
              <p:cNvSpPr>
                <a:spLocks noEditPoints="1"/>
              </p:cNvSpPr>
              <p:nvPr/>
            </p:nvSpPr>
            <p:spPr bwMode="auto">
              <a:xfrm rot="-5400000">
                <a:off x="1321067" y="3481218"/>
                <a:ext cx="276596" cy="277814"/>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a:latin typeface="Calibri" pitchFamily="34" charset="0"/>
                </a:endParaRPr>
              </a:p>
            </p:txBody>
          </p:sp>
        </p:grpSp>
      </p:grpSp>
      <p:grpSp>
        <p:nvGrpSpPr>
          <p:cNvPr id="29700" name="Group 9"/>
          <p:cNvGrpSpPr>
            <a:grpSpLocks/>
          </p:cNvGrpSpPr>
          <p:nvPr/>
        </p:nvGrpSpPr>
        <p:grpSpPr bwMode="auto">
          <a:xfrm>
            <a:off x="0" y="0"/>
            <a:ext cx="496888" cy="600075"/>
            <a:chOff x="11478979" y="25400"/>
            <a:chExt cx="662221" cy="600430"/>
          </a:xfrm>
        </p:grpSpPr>
        <p:sp>
          <p:nvSpPr>
            <p:cNvPr id="11" name="Rectangle 10">
              <a:extLst>
                <a:ext uri="{FF2B5EF4-FFF2-40B4-BE49-F238E27FC236}"/>
              </a:extLst>
            </p:cNvPr>
            <p:cNvSpPr/>
            <p:nvPr/>
          </p:nvSpPr>
          <p:spPr>
            <a:xfrm rot="10800000">
              <a:off x="11580534" y="25400"/>
              <a:ext cx="560666" cy="503536"/>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Rectangle 11">
              <a:extLst>
                <a:ext uri="{FF2B5EF4-FFF2-40B4-BE49-F238E27FC236}"/>
              </a:extLst>
            </p:cNvPr>
            <p:cNvSpPr/>
            <p:nvPr/>
          </p:nvSpPr>
          <p:spPr>
            <a:xfrm rot="10800000">
              <a:off x="11478979" y="230309"/>
              <a:ext cx="459112" cy="395521"/>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9701" name="Group 12"/>
          <p:cNvGrpSpPr>
            <a:grpSpLocks/>
          </p:cNvGrpSpPr>
          <p:nvPr/>
        </p:nvGrpSpPr>
        <p:grpSpPr bwMode="auto">
          <a:xfrm>
            <a:off x="8763000" y="6411913"/>
            <a:ext cx="381000" cy="446087"/>
            <a:chOff x="11478979" y="0"/>
            <a:chExt cx="713021" cy="625830"/>
          </a:xfrm>
        </p:grpSpPr>
        <p:sp>
          <p:nvSpPr>
            <p:cNvPr id="14" name="Rectangle 13">
              <a:extLst>
                <a:ext uri="{FF2B5EF4-FFF2-40B4-BE49-F238E27FC236}"/>
              </a:extLst>
            </p:cNvPr>
            <p:cNvSpPr/>
            <p:nvPr/>
          </p:nvSpPr>
          <p:spPr>
            <a:xfrm rot="10800000">
              <a:off x="11633467" y="0"/>
              <a:ext cx="558533" cy="503337"/>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ectangle 14">
              <a:extLst>
                <a:ext uri="{FF2B5EF4-FFF2-40B4-BE49-F238E27FC236}"/>
              </a:extLst>
            </p:cNvPr>
            <p:cNvSpPr/>
            <p:nvPr/>
          </p:nvSpPr>
          <p:spPr>
            <a:xfrm rot="10800000">
              <a:off x="11478979" y="229396"/>
              <a:ext cx="457522" cy="396434"/>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a:xfrm>
            <a:off x="457200" y="0"/>
            <a:ext cx="8229600" cy="1143000"/>
          </a:xfrm>
        </p:spPr>
        <p:txBody>
          <a:bodyPr/>
          <a:lstStyle/>
          <a:p>
            <a:pPr eaLnBrk="1" hangingPunct="1"/>
            <a:r>
              <a:rPr lang="en-US" altLang="en-US" sz="3200" b="1" smtClean="0">
                <a:solidFill>
                  <a:srgbClr val="7030A0"/>
                </a:solidFill>
                <a:latin typeface="Arial" pitchFamily="34" charset="0"/>
                <a:cs typeface="Arial" pitchFamily="34" charset="0"/>
              </a:rPr>
              <a:t>Non-pharmacological measures</a:t>
            </a:r>
          </a:p>
        </p:txBody>
      </p:sp>
      <p:sp>
        <p:nvSpPr>
          <p:cNvPr id="182275" name="Rectangle 3"/>
          <p:cNvSpPr>
            <a:spLocks noGrp="1" noChangeArrowheads="1"/>
          </p:cNvSpPr>
          <p:nvPr>
            <p:ph idx="1"/>
          </p:nvPr>
        </p:nvSpPr>
        <p:spPr>
          <a:xfrm>
            <a:off x="457200" y="1295400"/>
            <a:ext cx="8458200" cy="4830763"/>
          </a:xfrm>
        </p:spPr>
        <p:txBody>
          <a:bodyPr/>
          <a:lstStyle/>
          <a:p>
            <a:pPr eaLnBrk="1" hangingPunct="1">
              <a:buFont typeface="Wingdings" pitchFamily="2" charset="2"/>
              <a:buChar char="§"/>
            </a:pPr>
            <a:r>
              <a:rPr lang="en-US" altLang="en-US" sz="2000" b="1" smtClean="0">
                <a:latin typeface="Arial" pitchFamily="34" charset="0"/>
                <a:cs typeface="Arial" pitchFamily="34" charset="0"/>
              </a:rPr>
              <a:t>Education, self-control, smoking cessation</a:t>
            </a:r>
          </a:p>
          <a:p>
            <a:pPr eaLnBrk="1" hangingPunct="1">
              <a:buFont typeface="Wingdings" pitchFamily="2" charset="2"/>
              <a:buChar char="§"/>
            </a:pPr>
            <a:endParaRPr lang="en-US" altLang="en-US" sz="2000" b="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Reduction of body mass: by 5 - 7% compared to the initial one</a:t>
            </a:r>
          </a:p>
          <a:p>
            <a:pPr eaLnBrk="1" hangingPunct="1">
              <a:buFont typeface="Wingdings" pitchFamily="2" charset="2"/>
              <a:buChar char="§"/>
            </a:pPr>
            <a:endParaRPr lang="en-US" altLang="en-US" sz="2000" b="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Nutrition:</a:t>
            </a:r>
          </a:p>
          <a:p>
            <a:pPr lvl="1" eaLnBrk="1" hangingPunct="1">
              <a:buFont typeface="Arial" pitchFamily="34" charset="0"/>
              <a:buNone/>
            </a:pPr>
            <a:r>
              <a:rPr lang="en-US" altLang="en-US" sz="2000" b="1" smtClean="0">
                <a:latin typeface="Arial" pitchFamily="34" charset="0"/>
                <a:cs typeface="Arial" pitchFamily="34" charset="0"/>
              </a:rPr>
              <a:t> limited fat intake up to 30% of total daily caloric intake (saturated fat &lt; 7%, trans - unsaturated fatty acids &lt;1%, cholesterol &lt;200 mg/day),</a:t>
            </a:r>
          </a:p>
          <a:p>
            <a:pPr lvl="1" eaLnBrk="1" hangingPunct="1">
              <a:buFont typeface="Arial" pitchFamily="34" charset="0"/>
              <a:buNone/>
            </a:pPr>
            <a:r>
              <a:rPr lang="en-US" altLang="en-US" sz="2000" b="1" smtClean="0">
                <a:latin typeface="Arial" pitchFamily="34" charset="0"/>
                <a:cs typeface="Arial" pitchFamily="34" charset="0"/>
              </a:rPr>
              <a:t> dietary fiber ≥14 g per 1000 calories,</a:t>
            </a:r>
          </a:p>
          <a:p>
            <a:pPr lvl="1" eaLnBrk="1" hangingPunct="1">
              <a:buFont typeface="Arial" pitchFamily="34" charset="0"/>
              <a:buNone/>
            </a:pPr>
            <a:r>
              <a:rPr lang="en-US" altLang="en-US" sz="2000" b="1" smtClean="0">
                <a:latin typeface="Arial" pitchFamily="34" charset="0"/>
                <a:cs typeface="Arial" pitchFamily="34" charset="0"/>
              </a:rPr>
              <a:t>with 3 - 6 g per day</a:t>
            </a:r>
          </a:p>
          <a:p>
            <a:pPr eaLnBrk="1" hangingPunct="1">
              <a:buFont typeface="Wingdings" pitchFamily="2" charset="2"/>
              <a:buChar char="§"/>
            </a:pPr>
            <a:endParaRPr lang="en-US" altLang="en-US" sz="2000" b="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Physical activity: 3 times a week for up to 150 minutes of moderate intensity</a:t>
            </a:r>
          </a:p>
          <a:p>
            <a:pPr eaLnBrk="1" hangingPunct="1">
              <a:lnSpc>
                <a:spcPct val="80000"/>
              </a:lnSpc>
              <a:buFont typeface="Arial" pitchFamily="34" charset="0"/>
              <a:buBlip>
                <a:blip r:embed="rId2"/>
              </a:buBlip>
            </a:pPr>
            <a:endParaRPr lang="en-US" altLang="en-US" sz="2800" smtClean="0"/>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a:xfrm>
            <a:off x="0" y="0"/>
            <a:ext cx="9144000" cy="1219200"/>
          </a:xfrm>
        </p:spPr>
        <p:txBody>
          <a:bodyPr/>
          <a:lstStyle/>
          <a:p>
            <a:pPr eaLnBrk="1" hangingPunct="1"/>
            <a:r>
              <a:rPr lang="en-US" altLang="en-US" sz="3200" b="1" smtClean="0">
                <a:solidFill>
                  <a:srgbClr val="7030A0"/>
                </a:solidFill>
                <a:latin typeface="Arial" pitchFamily="34" charset="0"/>
                <a:cs typeface="Arial" pitchFamily="34" charset="0"/>
              </a:rPr>
              <a:t>Regulation of blood pressure</a:t>
            </a:r>
          </a:p>
        </p:txBody>
      </p:sp>
      <p:sp>
        <p:nvSpPr>
          <p:cNvPr id="76803" name="Rectangle 3"/>
          <p:cNvSpPr>
            <a:spLocks noGrp="1" noChangeArrowheads="1"/>
          </p:cNvSpPr>
          <p:nvPr>
            <p:ph idx="1"/>
          </p:nvPr>
        </p:nvSpPr>
        <p:spPr>
          <a:xfrm>
            <a:off x="609600" y="1447800"/>
            <a:ext cx="7467600" cy="4678363"/>
          </a:xfrm>
        </p:spPr>
        <p:txBody>
          <a:bodyPr/>
          <a:lstStyle/>
          <a:p>
            <a:pPr eaLnBrk="1" hangingPunct="1">
              <a:buFont typeface="Wingdings" pitchFamily="2" charset="2"/>
              <a:buChar char="§"/>
              <a:defRPr/>
            </a:pPr>
            <a:r>
              <a:rPr lang="en" altLang="en-US" sz="2000" b="1" dirty="0" smtClean="0">
                <a:latin typeface="Arial" pitchFamily="34" charset="0"/>
                <a:cs typeface="Arial" pitchFamily="34" charset="0"/>
              </a:rPr>
              <a:t>The target value of TA is up to 130/80 mmHg</a:t>
            </a:r>
            <a:endParaRPr lang="x-none" altLang="en-US" sz="2000" b="1" dirty="0" smtClean="0">
              <a:latin typeface="Arial" pitchFamily="34" charset="0"/>
              <a:cs typeface="Arial" pitchFamily="34" charset="0"/>
            </a:endParaRPr>
          </a:p>
          <a:p>
            <a:pPr marL="0" indent="0" eaLnBrk="1" hangingPunct="1">
              <a:buFont typeface="Wingdings" pitchFamily="2" charset="2"/>
              <a:buChar char="§"/>
              <a:defRPr/>
            </a:pPr>
            <a:endParaRPr lang="sr-Latn-CS" altLang="en-US" sz="2000" b="1" dirty="0" smtClean="0">
              <a:latin typeface="Arial" pitchFamily="34" charset="0"/>
              <a:cs typeface="Arial" pitchFamily="34" charset="0"/>
            </a:endParaRPr>
          </a:p>
          <a:p>
            <a:pPr eaLnBrk="1" hangingPunct="1">
              <a:buFont typeface="Wingdings" pitchFamily="2" charset="2"/>
              <a:buChar char="§"/>
              <a:defRPr/>
            </a:pPr>
            <a:r>
              <a:rPr lang="en" altLang="en-US" sz="2000" b="1" dirty="0" smtClean="0">
                <a:latin typeface="Arial" pitchFamily="34" charset="0"/>
                <a:cs typeface="Arial" pitchFamily="34" charset="0"/>
              </a:rPr>
              <a:t>First line drugs:</a:t>
            </a:r>
          </a:p>
          <a:p>
            <a:pPr lvl="1" eaLnBrk="1" hangingPunct="1">
              <a:buFont typeface="Wingdings" pitchFamily="2" charset="2"/>
              <a:buChar char="§"/>
              <a:defRPr/>
            </a:pPr>
            <a:r>
              <a:rPr lang="en" altLang="en-US" sz="2000" b="1" dirty="0" smtClean="0">
                <a:latin typeface="Arial" pitchFamily="34" charset="0"/>
                <a:cs typeface="Arial" pitchFamily="34" charset="0"/>
              </a:rPr>
              <a:t>ACE inhibitors</a:t>
            </a:r>
          </a:p>
          <a:p>
            <a:pPr lvl="1" eaLnBrk="1" hangingPunct="1">
              <a:buFont typeface="Wingdings" pitchFamily="2" charset="2"/>
              <a:buChar char="§"/>
              <a:defRPr/>
            </a:pPr>
            <a:r>
              <a:rPr lang="en" altLang="en-US" sz="2000" b="1" dirty="0" smtClean="0">
                <a:latin typeface="Arial" pitchFamily="34" charset="0"/>
                <a:cs typeface="Arial" pitchFamily="34" charset="0"/>
              </a:rPr>
              <a:t>AT receptor blockers</a:t>
            </a:r>
            <a:endParaRPr lang="x-none" altLang="en-US" sz="2000" b="1" dirty="0" smtClean="0">
              <a:latin typeface="Arial" pitchFamily="34" charset="0"/>
              <a:cs typeface="Arial" pitchFamily="34" charset="0"/>
            </a:endParaRPr>
          </a:p>
          <a:p>
            <a:pPr marL="457200" lvl="1" indent="0" eaLnBrk="1" hangingPunct="1">
              <a:buFont typeface="Wingdings" pitchFamily="2" charset="2"/>
              <a:buChar char="§"/>
              <a:defRPr/>
            </a:pPr>
            <a:endParaRPr lang="sr-Latn-CS" altLang="en-US" sz="2000" b="1" dirty="0" smtClean="0">
              <a:latin typeface="Arial" pitchFamily="34" charset="0"/>
              <a:cs typeface="Arial" pitchFamily="34" charset="0"/>
            </a:endParaRPr>
          </a:p>
          <a:p>
            <a:pPr eaLnBrk="1" hangingPunct="1">
              <a:buFont typeface="Wingdings" pitchFamily="2" charset="2"/>
              <a:buChar char="§"/>
              <a:defRPr/>
            </a:pPr>
            <a:r>
              <a:rPr lang="en" altLang="en-US" sz="2000" b="1" dirty="0" smtClean="0">
                <a:latin typeface="Arial" pitchFamily="34" charset="0"/>
                <a:cs typeface="Arial" pitchFamily="34" charset="0"/>
              </a:rPr>
              <a:t>Possible combination with other antihypertensives: thiazide diuretics, beta-blockers and calcium antagonists</a:t>
            </a:r>
            <a:endParaRPr lang="en-US" altLang="en-US" sz="2000" b="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a:xfrm>
            <a:off x="0" y="0"/>
            <a:ext cx="9144000" cy="838200"/>
          </a:xfrm>
        </p:spPr>
        <p:txBody>
          <a:bodyPr/>
          <a:lstStyle/>
          <a:p>
            <a:pPr eaLnBrk="1" hangingPunct="1"/>
            <a:r>
              <a:rPr lang="en-US" altLang="en-US" sz="3200" b="1" smtClean="0">
                <a:solidFill>
                  <a:srgbClr val="7030A0"/>
                </a:solidFill>
                <a:latin typeface="Arial" pitchFamily="34" charset="0"/>
                <a:cs typeface="Arial" pitchFamily="34" charset="0"/>
              </a:rPr>
              <a:t>CONCLUSION</a:t>
            </a:r>
          </a:p>
        </p:txBody>
      </p:sp>
      <p:sp>
        <p:nvSpPr>
          <p:cNvPr id="176131" name="Rectangle 3"/>
          <p:cNvSpPr>
            <a:spLocks noGrp="1" noChangeArrowheads="1"/>
          </p:cNvSpPr>
          <p:nvPr>
            <p:ph idx="1"/>
          </p:nvPr>
        </p:nvSpPr>
        <p:spPr>
          <a:xfrm>
            <a:off x="304800" y="762000"/>
            <a:ext cx="8534400" cy="6096000"/>
          </a:xfrm>
        </p:spPr>
        <p:txBody>
          <a:bodyPr/>
          <a:lstStyle/>
          <a:p>
            <a:pPr eaLnBrk="1" hangingPunct="1">
              <a:lnSpc>
                <a:spcPct val="90000"/>
              </a:lnSpc>
              <a:buFont typeface="Arial" pitchFamily="34" charset="0"/>
              <a:buNone/>
              <a:defRPr/>
            </a:pPr>
            <a:r>
              <a:rPr lang="en" altLang="en-US" sz="2000" b="1" dirty="0" smtClean="0">
                <a:latin typeface="Arial" pitchFamily="34" charset="0"/>
                <a:cs typeface="Arial" pitchFamily="34" charset="0"/>
              </a:rPr>
              <a:t>    Measures to prevent chronic complications of diabetes:</a:t>
            </a:r>
          </a:p>
          <a:p>
            <a:pPr marL="914400" lvl="1" indent="-457200" eaLnBrk="1" hangingPunct="1">
              <a:lnSpc>
                <a:spcPct val="90000"/>
              </a:lnSpc>
              <a:buFont typeface="Wingdings" pitchFamily="2" charset="2"/>
              <a:buChar char="§"/>
              <a:defRPr/>
            </a:pPr>
            <a:r>
              <a:rPr lang="en" altLang="en-US" sz="1800" b="1" dirty="0" smtClean="0">
                <a:latin typeface="Arial" pitchFamily="34" charset="0"/>
                <a:cs typeface="Arial" pitchFamily="34" charset="0"/>
              </a:rPr>
              <a:t>HbA1c &lt; 7%</a:t>
            </a:r>
          </a:p>
          <a:p>
            <a:pPr marL="914400" lvl="1" indent="-457200" eaLnBrk="1" hangingPunct="1">
              <a:lnSpc>
                <a:spcPct val="90000"/>
              </a:lnSpc>
              <a:buFont typeface="Wingdings" pitchFamily="2" charset="2"/>
              <a:buChar char="§"/>
              <a:defRPr/>
            </a:pPr>
            <a:r>
              <a:rPr lang="en" altLang="en-US" sz="1800" b="1" dirty="0" smtClean="0">
                <a:latin typeface="Arial" pitchFamily="34" charset="0"/>
                <a:cs typeface="Arial" pitchFamily="34" charset="0"/>
              </a:rPr>
              <a:t>TA &lt; 130/80 mmHg (ACEI and ARB)</a:t>
            </a:r>
          </a:p>
          <a:p>
            <a:pPr marL="914400" lvl="1" indent="-457200" eaLnBrk="1" hangingPunct="1">
              <a:lnSpc>
                <a:spcPct val="90000"/>
              </a:lnSpc>
              <a:buFont typeface="Wingdings" pitchFamily="2" charset="2"/>
              <a:buChar char="§"/>
              <a:defRPr/>
            </a:pPr>
            <a:r>
              <a:rPr lang="en" altLang="en-US" sz="1800" b="1" dirty="0" smtClean="0">
                <a:latin typeface="Arial" pitchFamily="34" charset="0"/>
                <a:cs typeface="Arial" pitchFamily="34" charset="0"/>
              </a:rPr>
              <a:t>LDL-cholesterol &lt; 2.6mM and T AG &lt; 1.7mM (Statin or Fibrate)</a:t>
            </a:r>
          </a:p>
          <a:p>
            <a:pPr marL="914400" lvl="1" indent="-457200" eaLnBrk="1" hangingPunct="1">
              <a:lnSpc>
                <a:spcPct val="90000"/>
              </a:lnSpc>
              <a:buFont typeface="Wingdings" pitchFamily="2" charset="2"/>
              <a:buChar char="§"/>
              <a:defRPr/>
            </a:pPr>
            <a:r>
              <a:rPr lang="en" altLang="en-US" sz="1800" b="1" dirty="0" smtClean="0">
                <a:latin typeface="Arial" pitchFamily="34" charset="0"/>
                <a:cs typeface="Arial" pitchFamily="34" charset="0"/>
              </a:rPr>
              <a:t>Regulation of TM (reduction by 5-7%)</a:t>
            </a:r>
          </a:p>
          <a:p>
            <a:pPr marL="914400" lvl="1" indent="-457200" eaLnBrk="1" hangingPunct="1">
              <a:lnSpc>
                <a:spcPct val="90000"/>
              </a:lnSpc>
              <a:buFont typeface="Wingdings" pitchFamily="2" charset="2"/>
              <a:buChar char="§"/>
              <a:defRPr/>
            </a:pPr>
            <a:r>
              <a:rPr lang="en" altLang="en-US" sz="1800" b="1" dirty="0" smtClean="0">
                <a:latin typeface="Arial" pitchFamily="34" charset="0"/>
                <a:cs typeface="Arial" pitchFamily="34" charset="0"/>
              </a:rPr>
              <a:t>Education, self-control, healthy diet, regular physical activity, use of Aspirin</a:t>
            </a:r>
          </a:p>
          <a:p>
            <a:pPr eaLnBrk="1" hangingPunct="1">
              <a:lnSpc>
                <a:spcPct val="90000"/>
              </a:lnSpc>
              <a:buFont typeface="Arial" pitchFamily="34" charset="0"/>
              <a:buNone/>
              <a:defRPr/>
            </a:pPr>
            <a:r>
              <a:rPr lang="en" altLang="en-US" sz="2000" b="1" dirty="0" smtClean="0">
                <a:latin typeface="Arial" pitchFamily="34" charset="0"/>
                <a:cs typeface="Arial" pitchFamily="34" charset="0"/>
              </a:rPr>
              <a:t>    Control:</a:t>
            </a:r>
          </a:p>
          <a:p>
            <a:pPr lvl="1" eaLnBrk="1" hangingPunct="1">
              <a:lnSpc>
                <a:spcPct val="90000"/>
              </a:lnSpc>
              <a:buFont typeface="Wingdings" pitchFamily="2" charset="2"/>
              <a:buChar char="§"/>
              <a:defRPr/>
            </a:pPr>
            <a:r>
              <a:rPr lang="en" altLang="en-US" sz="1800" b="1" dirty="0" smtClean="0">
                <a:latin typeface="Arial" pitchFamily="34" charset="0"/>
                <a:cs typeface="Arial" pitchFamily="34" charset="0"/>
              </a:rPr>
              <a:t>A</a:t>
            </a:r>
            <a:r>
              <a:rPr lang="sr-Latn-RS" altLang="en-US" sz="1800" b="1" dirty="0" smtClean="0">
                <a:latin typeface="Arial" pitchFamily="34" charset="0"/>
                <a:cs typeface="Arial" pitchFamily="34" charset="0"/>
              </a:rPr>
              <a:t>nually</a:t>
            </a:r>
            <a:r>
              <a:rPr lang="en" altLang="en-US" sz="1800" b="1" dirty="0" smtClean="0">
                <a:latin typeface="Arial" pitchFamily="34" charset="0"/>
                <a:cs typeface="Arial" pitchFamily="34" charset="0"/>
              </a:rPr>
              <a:t>: fundus, neurological examination and microalbuminuria</a:t>
            </a:r>
          </a:p>
          <a:p>
            <a:pPr lvl="1" eaLnBrk="1" hangingPunct="1">
              <a:lnSpc>
                <a:spcPct val="90000"/>
              </a:lnSpc>
              <a:buFont typeface="Wingdings" pitchFamily="2" charset="2"/>
              <a:buChar char="§"/>
              <a:defRPr/>
            </a:pPr>
            <a:r>
              <a:rPr lang="sr-Latn-RS" altLang="en-US" sz="1800" b="1" dirty="0" smtClean="0">
                <a:latin typeface="Arial" pitchFamily="34" charset="0"/>
                <a:cs typeface="Arial" pitchFamily="34" charset="0"/>
              </a:rPr>
              <a:t>Every</a:t>
            </a:r>
            <a:r>
              <a:rPr lang="en" altLang="en-US" sz="1800" b="1" dirty="0" smtClean="0">
                <a:latin typeface="Arial" pitchFamily="34" charset="0"/>
                <a:cs typeface="Arial" pitchFamily="34" charset="0"/>
              </a:rPr>
              <a:t> 2 - 4 months: HbA1c and Lipidogram</a:t>
            </a:r>
          </a:p>
          <a:p>
            <a:pPr lvl="1" eaLnBrk="1" hangingPunct="1">
              <a:lnSpc>
                <a:spcPct val="90000"/>
              </a:lnSpc>
              <a:buFont typeface="Wingdings" pitchFamily="2" charset="2"/>
              <a:buChar char="§"/>
              <a:defRPr/>
            </a:pPr>
            <a:r>
              <a:rPr lang="en" altLang="en-US" sz="1800" b="1" dirty="0" smtClean="0">
                <a:latin typeface="Arial" pitchFamily="34" charset="0"/>
                <a:cs typeface="Arial" pitchFamily="34" charset="0"/>
              </a:rPr>
              <a:t>At each </a:t>
            </a:r>
            <a:r>
              <a:rPr lang="sr-Latn-RS" altLang="en-US" sz="1800" b="1" dirty="0" smtClean="0">
                <a:latin typeface="Arial" pitchFamily="34" charset="0"/>
                <a:cs typeface="Arial" pitchFamily="34" charset="0"/>
              </a:rPr>
              <a:t>control/</a:t>
            </a:r>
            <a:r>
              <a:rPr lang="en" altLang="en-US" sz="1800" b="1" dirty="0" smtClean="0">
                <a:latin typeface="Arial" pitchFamily="34" charset="0"/>
                <a:cs typeface="Arial" pitchFamily="34" charset="0"/>
              </a:rPr>
              <a:t>examination: BMI, TA, foot examination and palpation of peripheral pulses</a:t>
            </a:r>
          </a:p>
          <a:p>
            <a:pPr eaLnBrk="1" hangingPunct="1">
              <a:lnSpc>
                <a:spcPct val="90000"/>
              </a:lnSpc>
              <a:buFont typeface="Arial" pitchFamily="34" charset="0"/>
              <a:buNone/>
              <a:defRPr/>
            </a:pPr>
            <a:r>
              <a:rPr lang="en" altLang="en-US" sz="2000" b="1" dirty="0" smtClean="0">
                <a:latin typeface="Arial" pitchFamily="34" charset="0"/>
                <a:cs typeface="Arial" pitchFamily="34" charset="0"/>
              </a:rPr>
              <a:t>    </a:t>
            </a:r>
          </a:p>
          <a:p>
            <a:pPr eaLnBrk="1" hangingPunct="1">
              <a:lnSpc>
                <a:spcPct val="90000"/>
              </a:lnSpc>
              <a:buFont typeface="Arial" pitchFamily="34" charset="0"/>
              <a:buNone/>
              <a:defRPr/>
            </a:pPr>
            <a:r>
              <a:rPr lang="en" altLang="en-US" sz="2000" b="1" dirty="0" smtClean="0">
                <a:latin typeface="Arial" pitchFamily="34" charset="0"/>
                <a:cs typeface="Arial" pitchFamily="34" charset="0"/>
              </a:rPr>
              <a:t> Start of control:</a:t>
            </a:r>
          </a:p>
          <a:p>
            <a:pPr lvl="1" eaLnBrk="1" hangingPunct="1">
              <a:lnSpc>
                <a:spcPct val="90000"/>
              </a:lnSpc>
              <a:buFont typeface="Wingdings" pitchFamily="2" charset="2"/>
              <a:buChar char="§"/>
              <a:defRPr/>
            </a:pPr>
            <a:r>
              <a:rPr lang="en" altLang="en-US" sz="2000" b="1" dirty="0" smtClean="0">
                <a:latin typeface="Arial" pitchFamily="34" charset="0"/>
                <a:cs typeface="Arial" pitchFamily="34" charset="0"/>
              </a:rPr>
              <a:t>DM type 1 no later than 5 years from diagnosis</a:t>
            </a:r>
          </a:p>
          <a:p>
            <a:pPr lvl="1" eaLnBrk="1" hangingPunct="1">
              <a:lnSpc>
                <a:spcPct val="90000"/>
              </a:lnSpc>
              <a:buFont typeface="Wingdings" pitchFamily="2" charset="2"/>
              <a:buChar char="§"/>
              <a:defRPr/>
            </a:pPr>
            <a:r>
              <a:rPr lang="en" altLang="en-US" sz="2000" b="1" dirty="0" smtClean="0">
                <a:latin typeface="Arial" pitchFamily="34" charset="0"/>
                <a:cs typeface="Arial" pitchFamily="34" charset="0"/>
              </a:rPr>
              <a:t>DM type 2: immediately after diagnosis</a:t>
            </a:r>
            <a:endParaRPr lang="en-US" altLang="en-US" sz="2000" b="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3"/>
          <p:cNvSpPr>
            <a:spLocks noGrp="1" noChangeArrowheads="1"/>
          </p:cNvSpPr>
          <p:nvPr>
            <p:ph type="title"/>
          </p:nvPr>
        </p:nvSpPr>
        <p:spPr>
          <a:xfrm>
            <a:off x="0" y="0"/>
            <a:ext cx="9144000" cy="838200"/>
          </a:xfrm>
        </p:spPr>
        <p:txBody>
          <a:bodyPr/>
          <a:lstStyle/>
          <a:p>
            <a:r>
              <a:rPr lang="en-US" sz="3200" b="1" smtClean="0">
                <a:solidFill>
                  <a:srgbClr val="7030A0"/>
                </a:solidFill>
                <a:latin typeface="Arial" pitchFamily="34" charset="0"/>
                <a:cs typeface="Arial" pitchFamily="34" charset="0"/>
              </a:rPr>
              <a:t>COMPLICATIONS</a:t>
            </a:r>
          </a:p>
        </p:txBody>
      </p:sp>
      <p:sp>
        <p:nvSpPr>
          <p:cNvPr id="133123" name="Slide Number Placeholder 2"/>
          <p:cNvSpPr>
            <a:spLocks noGrp="1"/>
          </p:cNvSpPr>
          <p:nvPr>
            <p:ph type="sldNum" sz="quarter" idx="12"/>
          </p:nvPr>
        </p:nvSpPr>
        <p:spPr bwMode="auto">
          <a:xfrm>
            <a:off x="6553200" y="6356350"/>
            <a:ext cx="2133600" cy="366713"/>
          </a:xfrm>
          <a:ln>
            <a:miter lim="800000"/>
            <a:headEnd/>
            <a:tailEnd/>
          </a:ln>
        </p:spPr>
        <p:txBody>
          <a:bodyPr/>
          <a:lstStyle/>
          <a:p>
            <a:pPr>
              <a:defRPr/>
            </a:pPr>
            <a:fld id="{0797D3BD-871C-41EB-BFB0-0A8922338A3C}" type="slidenum">
              <a:rPr lang="en-US"/>
              <a:pPr>
                <a:defRPr/>
              </a:pPr>
              <a:t>153</a:t>
            </a:fld>
            <a:endParaRPr lang="en-US">
              <a:solidFill>
                <a:schemeClr val="accent2"/>
              </a:solidFill>
            </a:endParaRPr>
          </a:p>
        </p:txBody>
      </p:sp>
      <p:pic>
        <p:nvPicPr>
          <p:cNvPr id="187396" name="Picture 2" descr="Model"/>
          <p:cNvPicPr>
            <a:picLocks noChangeAspect="1" noChangeArrowheads="1"/>
          </p:cNvPicPr>
          <p:nvPr/>
        </p:nvPicPr>
        <p:blipFill>
          <a:blip r:embed="rId3"/>
          <a:srcRect/>
          <a:stretch>
            <a:fillRect/>
          </a:stretch>
        </p:blipFill>
        <p:spPr bwMode="auto">
          <a:xfrm>
            <a:off x="3705225" y="1389063"/>
            <a:ext cx="1762125" cy="4535487"/>
          </a:xfrm>
          <a:prstGeom prst="rect">
            <a:avLst/>
          </a:prstGeom>
          <a:noFill/>
          <a:ln w="9525">
            <a:noFill/>
            <a:miter lim="800000"/>
            <a:headEnd/>
            <a:tailEnd/>
          </a:ln>
        </p:spPr>
      </p:pic>
      <p:grpSp>
        <p:nvGrpSpPr>
          <p:cNvPr id="2" name="Group 4"/>
          <p:cNvGrpSpPr>
            <a:grpSpLocks/>
          </p:cNvGrpSpPr>
          <p:nvPr/>
        </p:nvGrpSpPr>
        <p:grpSpPr bwMode="auto">
          <a:xfrm>
            <a:off x="0" y="1371600"/>
            <a:ext cx="4810125" cy="1454150"/>
            <a:chOff x="-90" y="844"/>
            <a:chExt cx="3258" cy="915"/>
          </a:xfrm>
        </p:grpSpPr>
        <p:sp>
          <p:nvSpPr>
            <p:cNvPr id="187441" name="Text Box 5"/>
            <p:cNvSpPr txBox="1">
              <a:spLocks noChangeArrowheads="1"/>
            </p:cNvSpPr>
            <p:nvPr/>
          </p:nvSpPr>
          <p:spPr bwMode="auto">
            <a:xfrm>
              <a:off x="1464" y="1391"/>
              <a:ext cx="1036" cy="368"/>
            </a:xfrm>
            <a:prstGeom prst="rect">
              <a:avLst/>
            </a:prstGeom>
            <a:solidFill>
              <a:srgbClr val="FF9900"/>
            </a:solidFill>
            <a:ln w="9525">
              <a:noFill/>
              <a:miter lim="800000"/>
              <a:headEnd/>
              <a:tailEnd/>
            </a:ln>
          </p:spPr>
          <p:txBody>
            <a:bodyPr>
              <a:spAutoFit/>
            </a:bodyPr>
            <a:lstStyle/>
            <a:p>
              <a:pPr algn="ctr"/>
              <a:r>
                <a:rPr lang="en-US" sz="1600" b="1"/>
                <a:t>Diabetes </a:t>
              </a:r>
              <a:br>
                <a:rPr lang="en-US" sz="1600" b="1"/>
              </a:br>
              <a:r>
                <a:rPr lang="en-US" sz="1600" b="1"/>
                <a:t>retinopathy</a:t>
              </a:r>
            </a:p>
          </p:txBody>
        </p:sp>
        <p:sp>
          <p:nvSpPr>
            <p:cNvPr id="187442" name="Freeform 6"/>
            <p:cNvSpPr>
              <a:spLocks/>
            </p:cNvSpPr>
            <p:nvPr/>
          </p:nvSpPr>
          <p:spPr bwMode="auto">
            <a:xfrm>
              <a:off x="1873" y="977"/>
              <a:ext cx="1295" cy="397"/>
            </a:xfrm>
            <a:custGeom>
              <a:avLst/>
              <a:gdLst>
                <a:gd name="T0" fmla="*/ 9 w 1413"/>
                <a:gd name="T1" fmla="*/ 208 h 393"/>
                <a:gd name="T2" fmla="*/ 0 w 1413"/>
                <a:gd name="T3" fmla="*/ 0 h 393"/>
                <a:gd name="T4" fmla="*/ 0 w 1413"/>
                <a:gd name="T5" fmla="*/ 704 h 393"/>
                <a:gd name="T6" fmla="*/ 9 w 1413"/>
                <a:gd name="T7" fmla="*/ 208 h 393"/>
                <a:gd name="T8" fmla="*/ 0 60000 65536"/>
                <a:gd name="T9" fmla="*/ 0 60000 65536"/>
                <a:gd name="T10" fmla="*/ 0 60000 65536"/>
                <a:gd name="T11" fmla="*/ 0 60000 65536"/>
                <a:gd name="T12" fmla="*/ 0 w 1413"/>
                <a:gd name="T13" fmla="*/ 0 h 393"/>
                <a:gd name="T14" fmla="*/ 1413 w 1413"/>
                <a:gd name="T15" fmla="*/ 393 h 393"/>
              </a:gdLst>
              <a:ahLst/>
              <a:cxnLst>
                <a:cxn ang="T8">
                  <a:pos x="T0" y="T1"/>
                </a:cxn>
                <a:cxn ang="T9">
                  <a:pos x="T2" y="T3"/>
                </a:cxn>
                <a:cxn ang="T10">
                  <a:pos x="T4" y="T5"/>
                </a:cxn>
                <a:cxn ang="T11">
                  <a:pos x="T6" y="T7"/>
                </a:cxn>
              </a:cxnLst>
              <a:rect l="T12" t="T13" r="T14" b="T15"/>
              <a:pathLst>
                <a:path w="1413" h="393">
                  <a:moveTo>
                    <a:pt x="1413" y="120"/>
                  </a:moveTo>
                  <a:lnTo>
                    <a:pt x="0" y="0"/>
                  </a:lnTo>
                  <a:lnTo>
                    <a:pt x="0" y="393"/>
                  </a:lnTo>
                  <a:lnTo>
                    <a:pt x="1413" y="120"/>
                  </a:lnTo>
                  <a:close/>
                </a:path>
              </a:pathLst>
            </a:custGeom>
            <a:solidFill>
              <a:srgbClr val="FF9900">
                <a:alpha val="50195"/>
              </a:srgbClr>
            </a:solidFill>
            <a:ln w="9525">
              <a:noFill/>
              <a:round/>
              <a:headEnd/>
              <a:tailEnd/>
            </a:ln>
          </p:spPr>
          <p:txBody>
            <a:bodyPr/>
            <a:lstStyle/>
            <a:p>
              <a:endParaRPr lang="en-US"/>
            </a:p>
          </p:txBody>
        </p:sp>
        <p:pic>
          <p:nvPicPr>
            <p:cNvPr id="187443" name="Picture 7"/>
            <p:cNvPicPr>
              <a:picLocks noChangeAspect="1" noChangeArrowheads="1"/>
            </p:cNvPicPr>
            <p:nvPr/>
          </p:nvPicPr>
          <p:blipFill>
            <a:blip r:embed="rId4"/>
            <a:srcRect/>
            <a:stretch>
              <a:fillRect/>
            </a:stretch>
          </p:blipFill>
          <p:spPr bwMode="auto">
            <a:xfrm>
              <a:off x="1431" y="977"/>
              <a:ext cx="453" cy="397"/>
            </a:xfrm>
            <a:prstGeom prst="rect">
              <a:avLst/>
            </a:prstGeom>
            <a:solidFill>
              <a:srgbClr val="FF9900"/>
            </a:solidFill>
            <a:ln w="38100">
              <a:noFill/>
              <a:prstDash val="dash"/>
              <a:miter lim="800000"/>
              <a:headEnd/>
              <a:tailEnd/>
            </a:ln>
          </p:spPr>
        </p:pic>
        <p:sp>
          <p:nvSpPr>
            <p:cNvPr id="187444" name="Text Box 8"/>
            <p:cNvSpPr txBox="1">
              <a:spLocks noChangeArrowheads="1"/>
            </p:cNvSpPr>
            <p:nvPr/>
          </p:nvSpPr>
          <p:spPr bwMode="auto">
            <a:xfrm>
              <a:off x="-90" y="844"/>
              <a:ext cx="1501" cy="523"/>
            </a:xfrm>
            <a:prstGeom prst="rect">
              <a:avLst/>
            </a:prstGeom>
            <a:solidFill>
              <a:srgbClr val="FF9900"/>
            </a:solidFill>
            <a:ln w="9525">
              <a:noFill/>
              <a:miter lim="800000"/>
              <a:headEnd/>
              <a:tailEnd/>
            </a:ln>
          </p:spPr>
          <p:txBody>
            <a:bodyPr>
              <a:spAutoFit/>
            </a:bodyPr>
            <a:lstStyle/>
            <a:p>
              <a:pPr algn="ctr"/>
              <a:r>
                <a:rPr lang="en-US" sz="1600"/>
                <a:t>       </a:t>
              </a:r>
              <a:r>
                <a:rPr lang="en-US" sz="1600" b="1"/>
                <a:t>Leading cause of blindness</a:t>
              </a:r>
            </a:p>
            <a:p>
              <a:pPr algn="ctr"/>
              <a:r>
                <a:rPr lang="en-US" sz="1600" b="1"/>
                <a:t>       in adults</a:t>
              </a:r>
            </a:p>
          </p:txBody>
        </p:sp>
      </p:grpSp>
      <p:sp>
        <p:nvSpPr>
          <p:cNvPr id="187398" name="Text Box 9"/>
          <p:cNvSpPr txBox="1">
            <a:spLocks noChangeArrowheads="1"/>
          </p:cNvSpPr>
          <p:nvPr/>
        </p:nvSpPr>
        <p:spPr bwMode="auto">
          <a:xfrm>
            <a:off x="1314450" y="5048250"/>
            <a:ext cx="1758950" cy="369888"/>
          </a:xfrm>
          <a:prstGeom prst="rect">
            <a:avLst/>
          </a:prstGeom>
          <a:noFill/>
          <a:ln w="9525">
            <a:noFill/>
            <a:miter lim="800000"/>
            <a:headEnd/>
            <a:tailEnd/>
          </a:ln>
        </p:spPr>
        <p:txBody>
          <a:bodyPr>
            <a:spAutoFit/>
          </a:bodyPr>
          <a:lstStyle/>
          <a:p>
            <a:pPr algn="ctr"/>
            <a:endParaRPr lang="sr-Latn-CS" b="1">
              <a:solidFill>
                <a:srgbClr val="FFFFFF"/>
              </a:solidFill>
            </a:endParaRPr>
          </a:p>
        </p:txBody>
      </p:sp>
      <p:grpSp>
        <p:nvGrpSpPr>
          <p:cNvPr id="3" name="Group 10"/>
          <p:cNvGrpSpPr>
            <a:grpSpLocks/>
          </p:cNvGrpSpPr>
          <p:nvPr/>
        </p:nvGrpSpPr>
        <p:grpSpPr bwMode="auto">
          <a:xfrm>
            <a:off x="3581400" y="3657600"/>
            <a:ext cx="5105400" cy="2408238"/>
            <a:chOff x="2535" y="2292"/>
            <a:chExt cx="3617" cy="1516"/>
          </a:xfrm>
        </p:grpSpPr>
        <p:sp>
          <p:nvSpPr>
            <p:cNvPr id="187420" name="Freeform 11"/>
            <p:cNvSpPr>
              <a:spLocks/>
            </p:cNvSpPr>
            <p:nvPr/>
          </p:nvSpPr>
          <p:spPr bwMode="auto">
            <a:xfrm rot="10054215">
              <a:off x="3375" y="3234"/>
              <a:ext cx="1489" cy="104"/>
            </a:xfrm>
            <a:custGeom>
              <a:avLst/>
              <a:gdLst>
                <a:gd name="T0" fmla="*/ 253 w 1536"/>
                <a:gd name="T1" fmla="*/ 0 h 672"/>
                <a:gd name="T2" fmla="*/ 0 w 1536"/>
                <a:gd name="T3" fmla="*/ 0 h 672"/>
                <a:gd name="T4" fmla="*/ 3 w 1536"/>
                <a:gd name="T5" fmla="*/ 0 h 672"/>
                <a:gd name="T6" fmla="*/ 253 w 1536"/>
                <a:gd name="T7" fmla="*/ 0 h 672"/>
                <a:gd name="T8" fmla="*/ 0 60000 65536"/>
                <a:gd name="T9" fmla="*/ 0 60000 65536"/>
                <a:gd name="T10" fmla="*/ 0 60000 65536"/>
                <a:gd name="T11" fmla="*/ 0 60000 65536"/>
                <a:gd name="T12" fmla="*/ 0 w 1536"/>
                <a:gd name="T13" fmla="*/ 0 h 672"/>
                <a:gd name="T14" fmla="*/ 1536 w 1536"/>
                <a:gd name="T15" fmla="*/ 672 h 672"/>
              </a:gdLst>
              <a:ahLst/>
              <a:cxnLst>
                <a:cxn ang="T8">
                  <a:pos x="T0" y="T1"/>
                </a:cxn>
                <a:cxn ang="T9">
                  <a:pos x="T2" y="T3"/>
                </a:cxn>
                <a:cxn ang="T10">
                  <a:pos x="T4" y="T5"/>
                </a:cxn>
                <a:cxn ang="T11">
                  <a:pos x="T6" y="T7"/>
                </a:cxn>
              </a:cxnLst>
              <a:rect l="T12" t="T13" r="T14" b="T15"/>
              <a:pathLst>
                <a:path w="1536" h="672">
                  <a:moveTo>
                    <a:pt x="1536" y="672"/>
                  </a:moveTo>
                  <a:lnTo>
                    <a:pt x="0" y="0"/>
                  </a:lnTo>
                  <a:lnTo>
                    <a:pt x="3" y="417"/>
                  </a:lnTo>
                  <a:lnTo>
                    <a:pt x="1536" y="672"/>
                  </a:lnTo>
                  <a:close/>
                </a:path>
              </a:pathLst>
            </a:custGeom>
            <a:solidFill>
              <a:srgbClr val="FF9900">
                <a:alpha val="50195"/>
              </a:srgbClr>
            </a:solidFill>
            <a:ln w="9525">
              <a:noFill/>
              <a:round/>
              <a:headEnd/>
              <a:tailEnd/>
            </a:ln>
          </p:spPr>
          <p:txBody>
            <a:bodyPr/>
            <a:lstStyle/>
            <a:p>
              <a:endParaRPr lang="en-US"/>
            </a:p>
          </p:txBody>
        </p:sp>
        <p:grpSp>
          <p:nvGrpSpPr>
            <p:cNvPr id="187421" name="Group 12"/>
            <p:cNvGrpSpPr>
              <a:grpSpLocks/>
            </p:cNvGrpSpPr>
            <p:nvPr/>
          </p:nvGrpSpPr>
          <p:grpSpPr bwMode="auto">
            <a:xfrm>
              <a:off x="2535" y="2292"/>
              <a:ext cx="3617" cy="1516"/>
              <a:chOff x="2535" y="2292"/>
              <a:chExt cx="3617" cy="1516"/>
            </a:xfrm>
          </p:grpSpPr>
          <p:grpSp>
            <p:nvGrpSpPr>
              <p:cNvPr id="187422" name="Group 13"/>
              <p:cNvGrpSpPr>
                <a:grpSpLocks/>
              </p:cNvGrpSpPr>
              <p:nvPr/>
            </p:nvGrpSpPr>
            <p:grpSpPr bwMode="auto">
              <a:xfrm>
                <a:off x="3386" y="2292"/>
                <a:ext cx="2766" cy="1230"/>
                <a:chOff x="3456" y="2280"/>
                <a:chExt cx="2766" cy="1230"/>
              </a:xfrm>
            </p:grpSpPr>
            <p:sp>
              <p:nvSpPr>
                <p:cNvPr id="187424" name="Text Box 14"/>
                <p:cNvSpPr txBox="1">
                  <a:spLocks noChangeArrowheads="1"/>
                </p:cNvSpPr>
                <p:nvPr/>
              </p:nvSpPr>
              <p:spPr bwMode="auto">
                <a:xfrm>
                  <a:off x="5156" y="3142"/>
                  <a:ext cx="1066" cy="368"/>
                </a:xfrm>
                <a:prstGeom prst="rect">
                  <a:avLst/>
                </a:prstGeom>
                <a:solidFill>
                  <a:srgbClr val="FF9900"/>
                </a:solidFill>
                <a:ln w="9525">
                  <a:noFill/>
                  <a:miter lim="800000"/>
                  <a:headEnd/>
                  <a:tailEnd/>
                </a:ln>
              </p:spPr>
              <p:txBody>
                <a:bodyPr>
                  <a:spAutoFit/>
                </a:bodyPr>
                <a:lstStyle/>
                <a:p>
                  <a:pPr algn="ctr"/>
                  <a:r>
                    <a:rPr lang="en-US" sz="1600" b="1"/>
                    <a:t>Diabetes </a:t>
                  </a:r>
                  <a:br>
                    <a:rPr lang="en-US" sz="1600" b="1"/>
                  </a:br>
                  <a:r>
                    <a:rPr lang="en-US" sz="1600" b="1"/>
                    <a:t>neuropathy</a:t>
                  </a:r>
                </a:p>
              </p:txBody>
            </p:sp>
            <p:sp>
              <p:nvSpPr>
                <p:cNvPr id="187425" name="Freeform 15"/>
                <p:cNvSpPr>
                  <a:spLocks/>
                </p:cNvSpPr>
                <p:nvPr/>
              </p:nvSpPr>
              <p:spPr bwMode="auto">
                <a:xfrm>
                  <a:off x="3818" y="2280"/>
                  <a:ext cx="1211" cy="826"/>
                </a:xfrm>
                <a:custGeom>
                  <a:avLst/>
                  <a:gdLst>
                    <a:gd name="T0" fmla="*/ 0 w 1046"/>
                    <a:gd name="T1" fmla="*/ 0 h 826"/>
                    <a:gd name="T2" fmla="*/ 5114449 w 1046"/>
                    <a:gd name="T3" fmla="*/ 762 h 826"/>
                    <a:gd name="T4" fmla="*/ 4215865 w 1046"/>
                    <a:gd name="T5" fmla="*/ 826 h 826"/>
                    <a:gd name="T6" fmla="*/ 0 w 1046"/>
                    <a:gd name="T7" fmla="*/ 0 h 826"/>
                    <a:gd name="T8" fmla="*/ 0 60000 65536"/>
                    <a:gd name="T9" fmla="*/ 0 60000 65536"/>
                    <a:gd name="T10" fmla="*/ 0 60000 65536"/>
                    <a:gd name="T11" fmla="*/ 0 60000 65536"/>
                    <a:gd name="T12" fmla="*/ 0 w 1046"/>
                    <a:gd name="T13" fmla="*/ 0 h 826"/>
                    <a:gd name="T14" fmla="*/ 1046 w 1046"/>
                    <a:gd name="T15" fmla="*/ 826 h 826"/>
                  </a:gdLst>
                  <a:ahLst/>
                  <a:cxnLst>
                    <a:cxn ang="T8">
                      <a:pos x="T0" y="T1"/>
                    </a:cxn>
                    <a:cxn ang="T9">
                      <a:pos x="T2" y="T3"/>
                    </a:cxn>
                    <a:cxn ang="T10">
                      <a:pos x="T4" y="T5"/>
                    </a:cxn>
                    <a:cxn ang="T11">
                      <a:pos x="T6" y="T7"/>
                    </a:cxn>
                  </a:cxnLst>
                  <a:rect l="T12" t="T13" r="T14" b="T15"/>
                  <a:pathLst>
                    <a:path w="1046" h="826">
                      <a:moveTo>
                        <a:pt x="0" y="0"/>
                      </a:moveTo>
                      <a:lnTo>
                        <a:pt x="1046" y="762"/>
                      </a:lnTo>
                      <a:lnTo>
                        <a:pt x="862" y="826"/>
                      </a:lnTo>
                      <a:lnTo>
                        <a:pt x="0" y="0"/>
                      </a:lnTo>
                      <a:close/>
                    </a:path>
                  </a:pathLst>
                </a:custGeom>
                <a:solidFill>
                  <a:srgbClr val="FF9900">
                    <a:alpha val="50195"/>
                  </a:srgbClr>
                </a:solidFill>
                <a:ln w="9525">
                  <a:noFill/>
                  <a:round/>
                  <a:headEnd/>
                  <a:tailEnd/>
                </a:ln>
              </p:spPr>
              <p:txBody>
                <a:bodyPr/>
                <a:lstStyle/>
                <a:p>
                  <a:endParaRPr lang="en-US"/>
                </a:p>
              </p:txBody>
            </p:sp>
            <p:sp>
              <p:nvSpPr>
                <p:cNvPr id="187426" name="Freeform 16"/>
                <p:cNvSpPr>
                  <a:spLocks/>
                </p:cNvSpPr>
                <p:nvPr/>
              </p:nvSpPr>
              <p:spPr bwMode="auto">
                <a:xfrm>
                  <a:off x="3456" y="3042"/>
                  <a:ext cx="1336" cy="74"/>
                </a:xfrm>
                <a:custGeom>
                  <a:avLst/>
                  <a:gdLst>
                    <a:gd name="T0" fmla="*/ 0 w 1336"/>
                    <a:gd name="T1" fmla="*/ 22 h 74"/>
                    <a:gd name="T2" fmla="*/ 1336 w 1336"/>
                    <a:gd name="T3" fmla="*/ 0 h 74"/>
                    <a:gd name="T4" fmla="*/ 1334 w 1336"/>
                    <a:gd name="T5" fmla="*/ 74 h 74"/>
                    <a:gd name="T6" fmla="*/ 0 w 1336"/>
                    <a:gd name="T7" fmla="*/ 22 h 74"/>
                    <a:gd name="T8" fmla="*/ 0 60000 65536"/>
                    <a:gd name="T9" fmla="*/ 0 60000 65536"/>
                    <a:gd name="T10" fmla="*/ 0 60000 65536"/>
                    <a:gd name="T11" fmla="*/ 0 60000 65536"/>
                    <a:gd name="T12" fmla="*/ 0 w 1336"/>
                    <a:gd name="T13" fmla="*/ 0 h 74"/>
                    <a:gd name="T14" fmla="*/ 1336 w 1336"/>
                    <a:gd name="T15" fmla="*/ 74 h 74"/>
                  </a:gdLst>
                  <a:ahLst/>
                  <a:cxnLst>
                    <a:cxn ang="T8">
                      <a:pos x="T0" y="T1"/>
                    </a:cxn>
                    <a:cxn ang="T9">
                      <a:pos x="T2" y="T3"/>
                    </a:cxn>
                    <a:cxn ang="T10">
                      <a:pos x="T4" y="T5"/>
                    </a:cxn>
                    <a:cxn ang="T11">
                      <a:pos x="T6" y="T7"/>
                    </a:cxn>
                  </a:cxnLst>
                  <a:rect l="T12" t="T13" r="T14" b="T15"/>
                  <a:pathLst>
                    <a:path w="1336" h="74">
                      <a:moveTo>
                        <a:pt x="0" y="22"/>
                      </a:moveTo>
                      <a:lnTo>
                        <a:pt x="1336" y="0"/>
                      </a:lnTo>
                      <a:lnTo>
                        <a:pt x="1334" y="74"/>
                      </a:lnTo>
                      <a:lnTo>
                        <a:pt x="0" y="22"/>
                      </a:lnTo>
                      <a:close/>
                    </a:path>
                  </a:pathLst>
                </a:custGeom>
                <a:solidFill>
                  <a:srgbClr val="FF9900">
                    <a:alpha val="50195"/>
                  </a:srgbClr>
                </a:solidFill>
                <a:ln w="9525">
                  <a:noFill/>
                  <a:round/>
                  <a:headEnd/>
                  <a:tailEnd/>
                </a:ln>
              </p:spPr>
              <p:txBody>
                <a:bodyPr/>
                <a:lstStyle/>
                <a:p>
                  <a:endParaRPr lang="en-US"/>
                </a:p>
              </p:txBody>
            </p:sp>
            <p:grpSp>
              <p:nvGrpSpPr>
                <p:cNvPr id="187427" name="Group 17"/>
                <p:cNvGrpSpPr>
                  <a:grpSpLocks/>
                </p:cNvGrpSpPr>
                <p:nvPr/>
              </p:nvGrpSpPr>
              <p:grpSpPr bwMode="auto">
                <a:xfrm>
                  <a:off x="4670" y="2736"/>
                  <a:ext cx="655" cy="721"/>
                  <a:chOff x="1735" y="484"/>
                  <a:chExt cx="3206" cy="3524"/>
                </a:xfrm>
              </p:grpSpPr>
              <p:sp>
                <p:nvSpPr>
                  <p:cNvPr id="187428" name="Freeform 18"/>
                  <p:cNvSpPr>
                    <a:spLocks/>
                  </p:cNvSpPr>
                  <p:nvPr/>
                </p:nvSpPr>
                <p:spPr bwMode="auto">
                  <a:xfrm>
                    <a:off x="1739" y="1984"/>
                    <a:ext cx="695" cy="339"/>
                  </a:xfrm>
                  <a:custGeom>
                    <a:avLst/>
                    <a:gdLst>
                      <a:gd name="T0" fmla="*/ 32 w 695"/>
                      <a:gd name="T1" fmla="*/ 82 h 339"/>
                      <a:gd name="T2" fmla="*/ 695 w 695"/>
                      <a:gd name="T3" fmla="*/ 0 h 339"/>
                      <a:gd name="T4" fmla="*/ 671 w 695"/>
                      <a:gd name="T5" fmla="*/ 339 h 339"/>
                      <a:gd name="T6" fmla="*/ 387 w 695"/>
                      <a:gd name="T7" fmla="*/ 279 h 339"/>
                      <a:gd name="T8" fmla="*/ 0 w 695"/>
                      <a:gd name="T9" fmla="*/ 265 h 339"/>
                      <a:gd name="T10" fmla="*/ 32 w 695"/>
                      <a:gd name="T11" fmla="*/ 82 h 339"/>
                      <a:gd name="T12" fmla="*/ 0 60000 65536"/>
                      <a:gd name="T13" fmla="*/ 0 60000 65536"/>
                      <a:gd name="T14" fmla="*/ 0 60000 65536"/>
                      <a:gd name="T15" fmla="*/ 0 60000 65536"/>
                      <a:gd name="T16" fmla="*/ 0 60000 65536"/>
                      <a:gd name="T17" fmla="*/ 0 60000 65536"/>
                      <a:gd name="T18" fmla="*/ 0 w 695"/>
                      <a:gd name="T19" fmla="*/ 0 h 339"/>
                      <a:gd name="T20" fmla="*/ 695 w 695"/>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695" h="339">
                        <a:moveTo>
                          <a:pt x="32" y="82"/>
                        </a:moveTo>
                        <a:lnTo>
                          <a:pt x="695" y="0"/>
                        </a:lnTo>
                        <a:lnTo>
                          <a:pt x="671" y="339"/>
                        </a:lnTo>
                        <a:lnTo>
                          <a:pt x="387" y="279"/>
                        </a:lnTo>
                        <a:lnTo>
                          <a:pt x="0" y="265"/>
                        </a:lnTo>
                        <a:lnTo>
                          <a:pt x="32" y="82"/>
                        </a:lnTo>
                        <a:close/>
                      </a:path>
                    </a:pathLst>
                  </a:custGeom>
                  <a:solidFill>
                    <a:srgbClr val="FF9900"/>
                  </a:solidFill>
                  <a:ln w="9525">
                    <a:solidFill>
                      <a:srgbClr val="FFCC99"/>
                    </a:solidFill>
                    <a:round/>
                    <a:headEnd/>
                    <a:tailEnd/>
                  </a:ln>
                </p:spPr>
                <p:txBody>
                  <a:bodyPr/>
                  <a:lstStyle/>
                  <a:p>
                    <a:endParaRPr lang="en-US"/>
                  </a:p>
                </p:txBody>
              </p:sp>
              <p:sp>
                <p:nvSpPr>
                  <p:cNvPr id="187429" name="Freeform 19"/>
                  <p:cNvSpPr>
                    <a:spLocks/>
                  </p:cNvSpPr>
                  <p:nvPr/>
                </p:nvSpPr>
                <p:spPr bwMode="auto">
                  <a:xfrm>
                    <a:off x="2403" y="1449"/>
                    <a:ext cx="1547" cy="1547"/>
                  </a:xfrm>
                  <a:custGeom>
                    <a:avLst/>
                    <a:gdLst>
                      <a:gd name="T0" fmla="*/ 20 w 1547"/>
                      <a:gd name="T1" fmla="*/ 527 h 1547"/>
                      <a:gd name="T2" fmla="*/ 292 w 1547"/>
                      <a:gd name="T3" fmla="*/ 523 h 1547"/>
                      <a:gd name="T4" fmla="*/ 376 w 1547"/>
                      <a:gd name="T5" fmla="*/ 519 h 1547"/>
                      <a:gd name="T6" fmla="*/ 454 w 1547"/>
                      <a:gd name="T7" fmla="*/ 511 h 1547"/>
                      <a:gd name="T8" fmla="*/ 532 w 1547"/>
                      <a:gd name="T9" fmla="*/ 483 h 1547"/>
                      <a:gd name="T10" fmla="*/ 592 w 1547"/>
                      <a:gd name="T11" fmla="*/ 463 h 1547"/>
                      <a:gd name="T12" fmla="*/ 652 w 1547"/>
                      <a:gd name="T13" fmla="*/ 425 h 1547"/>
                      <a:gd name="T14" fmla="*/ 698 w 1547"/>
                      <a:gd name="T15" fmla="*/ 375 h 1547"/>
                      <a:gd name="T16" fmla="*/ 734 w 1547"/>
                      <a:gd name="T17" fmla="*/ 321 h 1547"/>
                      <a:gd name="T18" fmla="*/ 752 w 1547"/>
                      <a:gd name="T19" fmla="*/ 271 h 1547"/>
                      <a:gd name="T20" fmla="*/ 831 w 1547"/>
                      <a:gd name="T21" fmla="*/ 0 h 1547"/>
                      <a:gd name="T22" fmla="*/ 868 w 1547"/>
                      <a:gd name="T23" fmla="*/ 243 h 1547"/>
                      <a:gd name="T24" fmla="*/ 892 w 1547"/>
                      <a:gd name="T25" fmla="*/ 293 h 1547"/>
                      <a:gd name="T26" fmla="*/ 932 w 1547"/>
                      <a:gd name="T27" fmla="*/ 351 h 1547"/>
                      <a:gd name="T28" fmla="*/ 954 w 1547"/>
                      <a:gd name="T29" fmla="*/ 375 h 1547"/>
                      <a:gd name="T30" fmla="*/ 984 w 1547"/>
                      <a:gd name="T31" fmla="*/ 399 h 1547"/>
                      <a:gd name="T32" fmla="*/ 1008 w 1547"/>
                      <a:gd name="T33" fmla="*/ 421 h 1547"/>
                      <a:gd name="T34" fmla="*/ 1044 w 1547"/>
                      <a:gd name="T35" fmla="*/ 451 h 1547"/>
                      <a:gd name="T36" fmla="*/ 1086 w 1547"/>
                      <a:gd name="T37" fmla="*/ 475 h 1547"/>
                      <a:gd name="T38" fmla="*/ 1144 w 1547"/>
                      <a:gd name="T39" fmla="*/ 495 h 1547"/>
                      <a:gd name="T40" fmla="*/ 1212 w 1547"/>
                      <a:gd name="T41" fmla="*/ 507 h 1547"/>
                      <a:gd name="T42" fmla="*/ 1292 w 1547"/>
                      <a:gd name="T43" fmla="*/ 511 h 1547"/>
                      <a:gd name="T44" fmla="*/ 1547 w 1547"/>
                      <a:gd name="T45" fmla="*/ 477 h 1547"/>
                      <a:gd name="T46" fmla="*/ 1424 w 1547"/>
                      <a:gd name="T47" fmla="*/ 547 h 1547"/>
                      <a:gd name="T48" fmla="*/ 1380 w 1547"/>
                      <a:gd name="T49" fmla="*/ 587 h 1547"/>
                      <a:gd name="T50" fmla="*/ 1344 w 1547"/>
                      <a:gd name="T51" fmla="*/ 629 h 1547"/>
                      <a:gd name="T52" fmla="*/ 1314 w 1547"/>
                      <a:gd name="T53" fmla="*/ 669 h 1547"/>
                      <a:gd name="T54" fmla="*/ 1292 w 1547"/>
                      <a:gd name="T55" fmla="*/ 715 h 1547"/>
                      <a:gd name="T56" fmla="*/ 1276 w 1547"/>
                      <a:gd name="T57" fmla="*/ 779 h 1547"/>
                      <a:gd name="T58" fmla="*/ 1272 w 1547"/>
                      <a:gd name="T59" fmla="*/ 847 h 1547"/>
                      <a:gd name="T60" fmla="*/ 1270 w 1547"/>
                      <a:gd name="T61" fmla="*/ 903 h 1547"/>
                      <a:gd name="T62" fmla="*/ 1280 w 1547"/>
                      <a:gd name="T63" fmla="*/ 971 h 1547"/>
                      <a:gd name="T64" fmla="*/ 1312 w 1547"/>
                      <a:gd name="T65" fmla="*/ 1033 h 1547"/>
                      <a:gd name="T66" fmla="*/ 1360 w 1547"/>
                      <a:gd name="T67" fmla="*/ 1083 h 1547"/>
                      <a:gd name="T68" fmla="*/ 1539 w 1547"/>
                      <a:gd name="T69" fmla="*/ 1250 h 1547"/>
                      <a:gd name="T70" fmla="*/ 1296 w 1547"/>
                      <a:gd name="T71" fmla="*/ 1163 h 1547"/>
                      <a:gd name="T72" fmla="*/ 1238 w 1547"/>
                      <a:gd name="T73" fmla="*/ 1135 h 1547"/>
                      <a:gd name="T74" fmla="*/ 1160 w 1547"/>
                      <a:gd name="T75" fmla="*/ 1119 h 1547"/>
                      <a:gd name="T76" fmla="*/ 1080 w 1547"/>
                      <a:gd name="T77" fmla="*/ 1115 h 1547"/>
                      <a:gd name="T78" fmla="*/ 1016 w 1547"/>
                      <a:gd name="T79" fmla="*/ 1123 h 1547"/>
                      <a:gd name="T80" fmla="*/ 954 w 1547"/>
                      <a:gd name="T81" fmla="*/ 1143 h 1547"/>
                      <a:gd name="T82" fmla="*/ 892 w 1547"/>
                      <a:gd name="T83" fmla="*/ 1171 h 1547"/>
                      <a:gd name="T84" fmla="*/ 846 w 1547"/>
                      <a:gd name="T85" fmla="*/ 1205 h 1547"/>
                      <a:gd name="T86" fmla="*/ 816 w 1547"/>
                      <a:gd name="T87" fmla="*/ 1247 h 1547"/>
                      <a:gd name="T88" fmla="*/ 667 w 1547"/>
                      <a:gd name="T89" fmla="*/ 1547 h 1547"/>
                      <a:gd name="T90" fmla="*/ 700 w 1547"/>
                      <a:gd name="T91" fmla="*/ 1283 h 1547"/>
                      <a:gd name="T92" fmla="*/ 688 w 1547"/>
                      <a:gd name="T93" fmla="*/ 1221 h 1547"/>
                      <a:gd name="T94" fmla="*/ 664 w 1547"/>
                      <a:gd name="T95" fmla="*/ 1159 h 1547"/>
                      <a:gd name="T96" fmla="*/ 632 w 1547"/>
                      <a:gd name="T97" fmla="*/ 1101 h 1547"/>
                      <a:gd name="T98" fmla="*/ 580 w 1547"/>
                      <a:gd name="T99" fmla="*/ 1043 h 1547"/>
                      <a:gd name="T100" fmla="*/ 526 w 1547"/>
                      <a:gd name="T101" fmla="*/ 989 h 1547"/>
                      <a:gd name="T102" fmla="*/ 468 w 1547"/>
                      <a:gd name="T103" fmla="*/ 955 h 1547"/>
                      <a:gd name="T104" fmla="*/ 394 w 1547"/>
                      <a:gd name="T105" fmla="*/ 929 h 1547"/>
                      <a:gd name="T106" fmla="*/ 316 w 1547"/>
                      <a:gd name="T107" fmla="*/ 915 h 1547"/>
                      <a:gd name="T108" fmla="*/ 230 w 1547"/>
                      <a:gd name="T109" fmla="*/ 905 h 1547"/>
                      <a:gd name="T110" fmla="*/ 162 w 1547"/>
                      <a:gd name="T111" fmla="*/ 897 h 1547"/>
                      <a:gd name="T112" fmla="*/ 0 w 1547"/>
                      <a:gd name="T113" fmla="*/ 865 h 154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47"/>
                      <a:gd name="T172" fmla="*/ 0 h 1547"/>
                      <a:gd name="T173" fmla="*/ 1547 w 1547"/>
                      <a:gd name="T174" fmla="*/ 1547 h 154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47" h="1547">
                        <a:moveTo>
                          <a:pt x="20" y="527"/>
                        </a:moveTo>
                        <a:lnTo>
                          <a:pt x="292" y="523"/>
                        </a:lnTo>
                        <a:lnTo>
                          <a:pt x="376" y="519"/>
                        </a:lnTo>
                        <a:lnTo>
                          <a:pt x="454" y="511"/>
                        </a:lnTo>
                        <a:lnTo>
                          <a:pt x="532" y="483"/>
                        </a:lnTo>
                        <a:lnTo>
                          <a:pt x="592" y="463"/>
                        </a:lnTo>
                        <a:lnTo>
                          <a:pt x="652" y="425"/>
                        </a:lnTo>
                        <a:lnTo>
                          <a:pt x="698" y="375"/>
                        </a:lnTo>
                        <a:lnTo>
                          <a:pt x="734" y="321"/>
                        </a:lnTo>
                        <a:lnTo>
                          <a:pt x="752" y="271"/>
                        </a:lnTo>
                        <a:lnTo>
                          <a:pt x="831" y="0"/>
                        </a:lnTo>
                        <a:lnTo>
                          <a:pt x="868" y="243"/>
                        </a:lnTo>
                        <a:lnTo>
                          <a:pt x="892" y="293"/>
                        </a:lnTo>
                        <a:lnTo>
                          <a:pt x="932" y="351"/>
                        </a:lnTo>
                        <a:lnTo>
                          <a:pt x="954" y="375"/>
                        </a:lnTo>
                        <a:lnTo>
                          <a:pt x="984" y="399"/>
                        </a:lnTo>
                        <a:lnTo>
                          <a:pt x="1008" y="421"/>
                        </a:lnTo>
                        <a:lnTo>
                          <a:pt x="1044" y="451"/>
                        </a:lnTo>
                        <a:lnTo>
                          <a:pt x="1086" y="475"/>
                        </a:lnTo>
                        <a:lnTo>
                          <a:pt x="1144" y="495"/>
                        </a:lnTo>
                        <a:lnTo>
                          <a:pt x="1212" y="507"/>
                        </a:lnTo>
                        <a:lnTo>
                          <a:pt x="1292" y="511"/>
                        </a:lnTo>
                        <a:lnTo>
                          <a:pt x="1547" y="477"/>
                        </a:lnTo>
                        <a:lnTo>
                          <a:pt x="1424" y="547"/>
                        </a:lnTo>
                        <a:lnTo>
                          <a:pt x="1380" y="587"/>
                        </a:lnTo>
                        <a:lnTo>
                          <a:pt x="1344" y="629"/>
                        </a:lnTo>
                        <a:lnTo>
                          <a:pt x="1314" y="669"/>
                        </a:lnTo>
                        <a:lnTo>
                          <a:pt x="1292" y="715"/>
                        </a:lnTo>
                        <a:lnTo>
                          <a:pt x="1276" y="779"/>
                        </a:lnTo>
                        <a:lnTo>
                          <a:pt x="1272" y="847"/>
                        </a:lnTo>
                        <a:lnTo>
                          <a:pt x="1270" y="903"/>
                        </a:lnTo>
                        <a:lnTo>
                          <a:pt x="1280" y="971"/>
                        </a:lnTo>
                        <a:lnTo>
                          <a:pt x="1312" y="1033"/>
                        </a:lnTo>
                        <a:lnTo>
                          <a:pt x="1360" y="1083"/>
                        </a:lnTo>
                        <a:lnTo>
                          <a:pt x="1539" y="1250"/>
                        </a:lnTo>
                        <a:lnTo>
                          <a:pt x="1296" y="1163"/>
                        </a:lnTo>
                        <a:lnTo>
                          <a:pt x="1238" y="1135"/>
                        </a:lnTo>
                        <a:lnTo>
                          <a:pt x="1160" y="1119"/>
                        </a:lnTo>
                        <a:lnTo>
                          <a:pt x="1080" y="1115"/>
                        </a:lnTo>
                        <a:lnTo>
                          <a:pt x="1016" y="1123"/>
                        </a:lnTo>
                        <a:lnTo>
                          <a:pt x="954" y="1143"/>
                        </a:lnTo>
                        <a:lnTo>
                          <a:pt x="892" y="1171"/>
                        </a:lnTo>
                        <a:lnTo>
                          <a:pt x="846" y="1205"/>
                        </a:lnTo>
                        <a:lnTo>
                          <a:pt x="816" y="1247"/>
                        </a:lnTo>
                        <a:lnTo>
                          <a:pt x="667" y="1547"/>
                        </a:lnTo>
                        <a:lnTo>
                          <a:pt x="700" y="1283"/>
                        </a:lnTo>
                        <a:lnTo>
                          <a:pt x="688" y="1221"/>
                        </a:lnTo>
                        <a:lnTo>
                          <a:pt x="664" y="1159"/>
                        </a:lnTo>
                        <a:lnTo>
                          <a:pt x="632" y="1101"/>
                        </a:lnTo>
                        <a:lnTo>
                          <a:pt x="580" y="1043"/>
                        </a:lnTo>
                        <a:lnTo>
                          <a:pt x="526" y="989"/>
                        </a:lnTo>
                        <a:lnTo>
                          <a:pt x="468" y="955"/>
                        </a:lnTo>
                        <a:lnTo>
                          <a:pt x="394" y="929"/>
                        </a:lnTo>
                        <a:lnTo>
                          <a:pt x="316" y="915"/>
                        </a:lnTo>
                        <a:lnTo>
                          <a:pt x="230" y="905"/>
                        </a:lnTo>
                        <a:lnTo>
                          <a:pt x="162" y="897"/>
                        </a:lnTo>
                        <a:lnTo>
                          <a:pt x="0" y="865"/>
                        </a:lnTo>
                      </a:path>
                    </a:pathLst>
                  </a:custGeom>
                  <a:solidFill>
                    <a:srgbClr val="FF9900"/>
                  </a:solidFill>
                  <a:ln w="57150">
                    <a:solidFill>
                      <a:srgbClr val="FFCC99"/>
                    </a:solidFill>
                    <a:round/>
                    <a:headEnd/>
                    <a:tailEnd/>
                  </a:ln>
                </p:spPr>
                <p:txBody>
                  <a:bodyPr/>
                  <a:lstStyle/>
                  <a:p>
                    <a:endParaRPr lang="en-US"/>
                  </a:p>
                </p:txBody>
              </p:sp>
              <p:sp>
                <p:nvSpPr>
                  <p:cNvPr id="187430" name="Oval 20"/>
                  <p:cNvSpPr>
                    <a:spLocks noChangeArrowheads="1"/>
                  </p:cNvSpPr>
                  <p:nvPr/>
                </p:nvSpPr>
                <p:spPr bwMode="auto">
                  <a:xfrm>
                    <a:off x="2945" y="2038"/>
                    <a:ext cx="599" cy="398"/>
                  </a:xfrm>
                  <a:prstGeom prst="ellipse">
                    <a:avLst/>
                  </a:prstGeom>
                  <a:solidFill>
                    <a:srgbClr val="FF9900"/>
                  </a:solidFill>
                  <a:ln w="9525">
                    <a:solidFill>
                      <a:srgbClr val="993300"/>
                    </a:solidFill>
                    <a:round/>
                    <a:headEnd/>
                    <a:tailEnd/>
                  </a:ln>
                </p:spPr>
                <p:txBody>
                  <a:bodyPr wrap="none" anchor="ctr"/>
                  <a:lstStyle/>
                  <a:p>
                    <a:endParaRPr lang="sr-Latn-CS">
                      <a:latin typeface="Trebuchet MS" pitchFamily="34" charset="0"/>
                    </a:endParaRPr>
                  </a:p>
                </p:txBody>
              </p:sp>
              <p:sp>
                <p:nvSpPr>
                  <p:cNvPr id="187431" name="Freeform 21"/>
                  <p:cNvSpPr>
                    <a:spLocks/>
                  </p:cNvSpPr>
                  <p:nvPr/>
                </p:nvSpPr>
                <p:spPr bwMode="auto">
                  <a:xfrm>
                    <a:off x="3941" y="1606"/>
                    <a:ext cx="992" cy="332"/>
                  </a:xfrm>
                  <a:custGeom>
                    <a:avLst/>
                    <a:gdLst>
                      <a:gd name="T0" fmla="*/ 0 w 992"/>
                      <a:gd name="T1" fmla="*/ 320 h 332"/>
                      <a:gd name="T2" fmla="*/ 74 w 992"/>
                      <a:gd name="T3" fmla="*/ 332 h 332"/>
                      <a:gd name="T4" fmla="*/ 170 w 992"/>
                      <a:gd name="T5" fmla="*/ 318 h 332"/>
                      <a:gd name="T6" fmla="*/ 252 w 992"/>
                      <a:gd name="T7" fmla="*/ 298 h 332"/>
                      <a:gd name="T8" fmla="*/ 336 w 992"/>
                      <a:gd name="T9" fmla="*/ 260 h 332"/>
                      <a:gd name="T10" fmla="*/ 414 w 992"/>
                      <a:gd name="T11" fmla="*/ 170 h 332"/>
                      <a:gd name="T12" fmla="*/ 486 w 992"/>
                      <a:gd name="T13" fmla="*/ 104 h 332"/>
                      <a:gd name="T14" fmla="*/ 552 w 992"/>
                      <a:gd name="T15" fmla="*/ 54 h 332"/>
                      <a:gd name="T16" fmla="*/ 628 w 992"/>
                      <a:gd name="T17" fmla="*/ 20 h 332"/>
                      <a:gd name="T18" fmla="*/ 722 w 992"/>
                      <a:gd name="T19" fmla="*/ 6 h 332"/>
                      <a:gd name="T20" fmla="*/ 820 w 992"/>
                      <a:gd name="T21" fmla="*/ 0 h 332"/>
                      <a:gd name="T22" fmla="*/ 992 w 992"/>
                      <a:gd name="T23" fmla="*/ 10 h 3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2"/>
                      <a:gd name="T37" fmla="*/ 0 h 332"/>
                      <a:gd name="T38" fmla="*/ 992 w 992"/>
                      <a:gd name="T39" fmla="*/ 332 h 3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2" h="332">
                        <a:moveTo>
                          <a:pt x="0" y="320"/>
                        </a:moveTo>
                        <a:lnTo>
                          <a:pt x="74" y="332"/>
                        </a:lnTo>
                        <a:lnTo>
                          <a:pt x="170" y="318"/>
                        </a:lnTo>
                        <a:lnTo>
                          <a:pt x="252" y="298"/>
                        </a:lnTo>
                        <a:lnTo>
                          <a:pt x="336" y="260"/>
                        </a:lnTo>
                        <a:lnTo>
                          <a:pt x="414" y="170"/>
                        </a:lnTo>
                        <a:lnTo>
                          <a:pt x="486" y="104"/>
                        </a:lnTo>
                        <a:lnTo>
                          <a:pt x="552" y="54"/>
                        </a:lnTo>
                        <a:lnTo>
                          <a:pt x="628" y="20"/>
                        </a:lnTo>
                        <a:lnTo>
                          <a:pt x="722" y="6"/>
                        </a:lnTo>
                        <a:lnTo>
                          <a:pt x="820" y="0"/>
                        </a:lnTo>
                        <a:lnTo>
                          <a:pt x="992" y="10"/>
                        </a:lnTo>
                      </a:path>
                    </a:pathLst>
                  </a:custGeom>
                  <a:solidFill>
                    <a:srgbClr val="FF9900"/>
                  </a:solidFill>
                  <a:ln w="28575">
                    <a:solidFill>
                      <a:srgbClr val="FFCC99"/>
                    </a:solidFill>
                    <a:round/>
                    <a:headEnd/>
                    <a:tailEnd/>
                  </a:ln>
                </p:spPr>
                <p:txBody>
                  <a:bodyPr/>
                  <a:lstStyle/>
                  <a:p>
                    <a:endParaRPr lang="en-US"/>
                  </a:p>
                </p:txBody>
              </p:sp>
              <p:sp>
                <p:nvSpPr>
                  <p:cNvPr id="187432" name="Freeform 22"/>
                  <p:cNvSpPr>
                    <a:spLocks/>
                  </p:cNvSpPr>
                  <p:nvPr/>
                </p:nvSpPr>
                <p:spPr bwMode="auto">
                  <a:xfrm rot="1585095">
                    <a:off x="3949" y="2610"/>
                    <a:ext cx="992" cy="332"/>
                  </a:xfrm>
                  <a:custGeom>
                    <a:avLst/>
                    <a:gdLst>
                      <a:gd name="T0" fmla="*/ 0 w 992"/>
                      <a:gd name="T1" fmla="*/ 320 h 332"/>
                      <a:gd name="T2" fmla="*/ 74 w 992"/>
                      <a:gd name="T3" fmla="*/ 332 h 332"/>
                      <a:gd name="T4" fmla="*/ 170 w 992"/>
                      <a:gd name="T5" fmla="*/ 318 h 332"/>
                      <a:gd name="T6" fmla="*/ 252 w 992"/>
                      <a:gd name="T7" fmla="*/ 298 h 332"/>
                      <a:gd name="T8" fmla="*/ 336 w 992"/>
                      <a:gd name="T9" fmla="*/ 260 h 332"/>
                      <a:gd name="T10" fmla="*/ 414 w 992"/>
                      <a:gd name="T11" fmla="*/ 170 h 332"/>
                      <a:gd name="T12" fmla="*/ 486 w 992"/>
                      <a:gd name="T13" fmla="*/ 104 h 332"/>
                      <a:gd name="T14" fmla="*/ 552 w 992"/>
                      <a:gd name="T15" fmla="*/ 54 h 332"/>
                      <a:gd name="T16" fmla="*/ 628 w 992"/>
                      <a:gd name="T17" fmla="*/ 20 h 332"/>
                      <a:gd name="T18" fmla="*/ 722 w 992"/>
                      <a:gd name="T19" fmla="*/ 6 h 332"/>
                      <a:gd name="T20" fmla="*/ 820 w 992"/>
                      <a:gd name="T21" fmla="*/ 0 h 332"/>
                      <a:gd name="T22" fmla="*/ 992 w 992"/>
                      <a:gd name="T23" fmla="*/ 10 h 3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2"/>
                      <a:gd name="T37" fmla="*/ 0 h 332"/>
                      <a:gd name="T38" fmla="*/ 992 w 992"/>
                      <a:gd name="T39" fmla="*/ 332 h 3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2" h="332">
                        <a:moveTo>
                          <a:pt x="0" y="320"/>
                        </a:moveTo>
                        <a:lnTo>
                          <a:pt x="74" y="332"/>
                        </a:lnTo>
                        <a:lnTo>
                          <a:pt x="170" y="318"/>
                        </a:lnTo>
                        <a:lnTo>
                          <a:pt x="252" y="298"/>
                        </a:lnTo>
                        <a:lnTo>
                          <a:pt x="336" y="260"/>
                        </a:lnTo>
                        <a:lnTo>
                          <a:pt x="414" y="170"/>
                        </a:lnTo>
                        <a:lnTo>
                          <a:pt x="486" y="104"/>
                        </a:lnTo>
                        <a:lnTo>
                          <a:pt x="552" y="54"/>
                        </a:lnTo>
                        <a:lnTo>
                          <a:pt x="628" y="20"/>
                        </a:lnTo>
                        <a:lnTo>
                          <a:pt x="722" y="6"/>
                        </a:lnTo>
                        <a:lnTo>
                          <a:pt x="820" y="0"/>
                        </a:lnTo>
                        <a:lnTo>
                          <a:pt x="992" y="10"/>
                        </a:lnTo>
                      </a:path>
                    </a:pathLst>
                  </a:custGeom>
                  <a:solidFill>
                    <a:srgbClr val="FF9900"/>
                  </a:solidFill>
                  <a:ln w="28575">
                    <a:solidFill>
                      <a:srgbClr val="FFCC99"/>
                    </a:solidFill>
                    <a:round/>
                    <a:headEnd/>
                    <a:tailEnd/>
                  </a:ln>
                </p:spPr>
                <p:txBody>
                  <a:bodyPr/>
                  <a:lstStyle/>
                  <a:p>
                    <a:endParaRPr lang="en-US"/>
                  </a:p>
                </p:txBody>
              </p:sp>
              <p:sp>
                <p:nvSpPr>
                  <p:cNvPr id="187433" name="Freeform 23"/>
                  <p:cNvSpPr>
                    <a:spLocks/>
                  </p:cNvSpPr>
                  <p:nvPr/>
                </p:nvSpPr>
                <p:spPr bwMode="auto">
                  <a:xfrm rot="-2928008">
                    <a:off x="2945" y="814"/>
                    <a:ext cx="992" cy="332"/>
                  </a:xfrm>
                  <a:custGeom>
                    <a:avLst/>
                    <a:gdLst>
                      <a:gd name="T0" fmla="*/ 0 w 992"/>
                      <a:gd name="T1" fmla="*/ 320 h 332"/>
                      <a:gd name="T2" fmla="*/ 74 w 992"/>
                      <a:gd name="T3" fmla="*/ 332 h 332"/>
                      <a:gd name="T4" fmla="*/ 170 w 992"/>
                      <a:gd name="T5" fmla="*/ 318 h 332"/>
                      <a:gd name="T6" fmla="*/ 252 w 992"/>
                      <a:gd name="T7" fmla="*/ 298 h 332"/>
                      <a:gd name="T8" fmla="*/ 336 w 992"/>
                      <a:gd name="T9" fmla="*/ 260 h 332"/>
                      <a:gd name="T10" fmla="*/ 414 w 992"/>
                      <a:gd name="T11" fmla="*/ 170 h 332"/>
                      <a:gd name="T12" fmla="*/ 486 w 992"/>
                      <a:gd name="T13" fmla="*/ 104 h 332"/>
                      <a:gd name="T14" fmla="*/ 552 w 992"/>
                      <a:gd name="T15" fmla="*/ 54 h 332"/>
                      <a:gd name="T16" fmla="*/ 628 w 992"/>
                      <a:gd name="T17" fmla="*/ 20 h 332"/>
                      <a:gd name="T18" fmla="*/ 722 w 992"/>
                      <a:gd name="T19" fmla="*/ 6 h 332"/>
                      <a:gd name="T20" fmla="*/ 820 w 992"/>
                      <a:gd name="T21" fmla="*/ 0 h 332"/>
                      <a:gd name="T22" fmla="*/ 992 w 992"/>
                      <a:gd name="T23" fmla="*/ 10 h 3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2"/>
                      <a:gd name="T37" fmla="*/ 0 h 332"/>
                      <a:gd name="T38" fmla="*/ 992 w 992"/>
                      <a:gd name="T39" fmla="*/ 332 h 3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2" h="332">
                        <a:moveTo>
                          <a:pt x="0" y="320"/>
                        </a:moveTo>
                        <a:lnTo>
                          <a:pt x="74" y="332"/>
                        </a:lnTo>
                        <a:lnTo>
                          <a:pt x="170" y="318"/>
                        </a:lnTo>
                        <a:lnTo>
                          <a:pt x="252" y="298"/>
                        </a:lnTo>
                        <a:lnTo>
                          <a:pt x="336" y="260"/>
                        </a:lnTo>
                        <a:lnTo>
                          <a:pt x="414" y="170"/>
                        </a:lnTo>
                        <a:lnTo>
                          <a:pt x="486" y="104"/>
                        </a:lnTo>
                        <a:lnTo>
                          <a:pt x="552" y="54"/>
                        </a:lnTo>
                        <a:lnTo>
                          <a:pt x="628" y="20"/>
                        </a:lnTo>
                        <a:lnTo>
                          <a:pt x="722" y="6"/>
                        </a:lnTo>
                        <a:lnTo>
                          <a:pt x="820" y="0"/>
                        </a:lnTo>
                        <a:lnTo>
                          <a:pt x="992" y="10"/>
                        </a:lnTo>
                      </a:path>
                    </a:pathLst>
                  </a:custGeom>
                  <a:solidFill>
                    <a:srgbClr val="FF9900"/>
                  </a:solidFill>
                  <a:ln w="28575">
                    <a:solidFill>
                      <a:srgbClr val="FFCC99"/>
                    </a:solidFill>
                    <a:round/>
                    <a:headEnd/>
                    <a:tailEnd/>
                  </a:ln>
                </p:spPr>
                <p:txBody>
                  <a:bodyPr/>
                  <a:lstStyle/>
                  <a:p>
                    <a:endParaRPr lang="en-US"/>
                  </a:p>
                </p:txBody>
              </p:sp>
              <p:sp>
                <p:nvSpPr>
                  <p:cNvPr id="187434" name="Freeform 24"/>
                  <p:cNvSpPr>
                    <a:spLocks/>
                  </p:cNvSpPr>
                  <p:nvPr/>
                </p:nvSpPr>
                <p:spPr bwMode="auto">
                  <a:xfrm rot="6278341">
                    <a:off x="2597" y="3346"/>
                    <a:ext cx="992" cy="332"/>
                  </a:xfrm>
                  <a:custGeom>
                    <a:avLst/>
                    <a:gdLst>
                      <a:gd name="T0" fmla="*/ 0 w 992"/>
                      <a:gd name="T1" fmla="*/ 320 h 332"/>
                      <a:gd name="T2" fmla="*/ 74 w 992"/>
                      <a:gd name="T3" fmla="*/ 332 h 332"/>
                      <a:gd name="T4" fmla="*/ 170 w 992"/>
                      <a:gd name="T5" fmla="*/ 318 h 332"/>
                      <a:gd name="T6" fmla="*/ 252 w 992"/>
                      <a:gd name="T7" fmla="*/ 298 h 332"/>
                      <a:gd name="T8" fmla="*/ 336 w 992"/>
                      <a:gd name="T9" fmla="*/ 260 h 332"/>
                      <a:gd name="T10" fmla="*/ 414 w 992"/>
                      <a:gd name="T11" fmla="*/ 170 h 332"/>
                      <a:gd name="T12" fmla="*/ 486 w 992"/>
                      <a:gd name="T13" fmla="*/ 104 h 332"/>
                      <a:gd name="T14" fmla="*/ 552 w 992"/>
                      <a:gd name="T15" fmla="*/ 54 h 332"/>
                      <a:gd name="T16" fmla="*/ 628 w 992"/>
                      <a:gd name="T17" fmla="*/ 20 h 332"/>
                      <a:gd name="T18" fmla="*/ 722 w 992"/>
                      <a:gd name="T19" fmla="*/ 6 h 332"/>
                      <a:gd name="T20" fmla="*/ 820 w 992"/>
                      <a:gd name="T21" fmla="*/ 0 h 332"/>
                      <a:gd name="T22" fmla="*/ 992 w 992"/>
                      <a:gd name="T23" fmla="*/ 10 h 3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2"/>
                      <a:gd name="T37" fmla="*/ 0 h 332"/>
                      <a:gd name="T38" fmla="*/ 992 w 992"/>
                      <a:gd name="T39" fmla="*/ 332 h 3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2" h="332">
                        <a:moveTo>
                          <a:pt x="0" y="320"/>
                        </a:moveTo>
                        <a:lnTo>
                          <a:pt x="74" y="332"/>
                        </a:lnTo>
                        <a:lnTo>
                          <a:pt x="170" y="318"/>
                        </a:lnTo>
                        <a:lnTo>
                          <a:pt x="252" y="298"/>
                        </a:lnTo>
                        <a:lnTo>
                          <a:pt x="336" y="260"/>
                        </a:lnTo>
                        <a:lnTo>
                          <a:pt x="414" y="170"/>
                        </a:lnTo>
                        <a:lnTo>
                          <a:pt x="486" y="104"/>
                        </a:lnTo>
                        <a:lnTo>
                          <a:pt x="552" y="54"/>
                        </a:lnTo>
                        <a:lnTo>
                          <a:pt x="628" y="20"/>
                        </a:lnTo>
                        <a:lnTo>
                          <a:pt x="722" y="6"/>
                        </a:lnTo>
                        <a:lnTo>
                          <a:pt x="820" y="0"/>
                        </a:lnTo>
                        <a:lnTo>
                          <a:pt x="992" y="10"/>
                        </a:lnTo>
                      </a:path>
                    </a:pathLst>
                  </a:custGeom>
                  <a:solidFill>
                    <a:srgbClr val="FF9900"/>
                  </a:solidFill>
                  <a:ln w="28575">
                    <a:solidFill>
                      <a:srgbClr val="FFCC99"/>
                    </a:solidFill>
                    <a:round/>
                    <a:headEnd/>
                    <a:tailEnd/>
                  </a:ln>
                </p:spPr>
                <p:txBody>
                  <a:bodyPr/>
                  <a:lstStyle/>
                  <a:p>
                    <a:endParaRPr lang="en-US"/>
                  </a:p>
                </p:txBody>
              </p:sp>
              <p:sp>
                <p:nvSpPr>
                  <p:cNvPr id="187435" name="Freeform 25"/>
                  <p:cNvSpPr>
                    <a:spLocks/>
                  </p:cNvSpPr>
                  <p:nvPr/>
                </p:nvSpPr>
                <p:spPr bwMode="auto">
                  <a:xfrm>
                    <a:off x="1735" y="2250"/>
                    <a:ext cx="672" cy="62"/>
                  </a:xfrm>
                  <a:custGeom>
                    <a:avLst/>
                    <a:gdLst>
                      <a:gd name="T0" fmla="*/ 672 w 672"/>
                      <a:gd name="T1" fmla="*/ 62 h 62"/>
                      <a:gd name="T2" fmla="*/ 364 w 672"/>
                      <a:gd name="T3" fmla="*/ 10 h 62"/>
                      <a:gd name="T4" fmla="*/ 0 w 672"/>
                      <a:gd name="T5" fmla="*/ 2 h 62"/>
                      <a:gd name="T6" fmla="*/ 0 60000 65536"/>
                      <a:gd name="T7" fmla="*/ 0 60000 65536"/>
                      <a:gd name="T8" fmla="*/ 0 60000 65536"/>
                      <a:gd name="T9" fmla="*/ 0 w 672"/>
                      <a:gd name="T10" fmla="*/ 0 h 62"/>
                      <a:gd name="T11" fmla="*/ 672 w 672"/>
                      <a:gd name="T12" fmla="*/ 62 h 62"/>
                    </a:gdLst>
                    <a:ahLst/>
                    <a:cxnLst>
                      <a:cxn ang="T6">
                        <a:pos x="T0" y="T1"/>
                      </a:cxn>
                      <a:cxn ang="T7">
                        <a:pos x="T2" y="T3"/>
                      </a:cxn>
                      <a:cxn ang="T8">
                        <a:pos x="T4" y="T5"/>
                      </a:cxn>
                    </a:cxnLst>
                    <a:rect l="T9" t="T10" r="T11" b="T12"/>
                    <a:pathLst>
                      <a:path w="672" h="62">
                        <a:moveTo>
                          <a:pt x="672" y="62"/>
                        </a:moveTo>
                        <a:cubicBezTo>
                          <a:pt x="619" y="57"/>
                          <a:pt x="476" y="20"/>
                          <a:pt x="364" y="10"/>
                        </a:cubicBezTo>
                        <a:cubicBezTo>
                          <a:pt x="252" y="0"/>
                          <a:pt x="76" y="4"/>
                          <a:pt x="0" y="2"/>
                        </a:cubicBezTo>
                      </a:path>
                    </a:pathLst>
                  </a:custGeom>
                  <a:solidFill>
                    <a:srgbClr val="FF9900"/>
                  </a:solidFill>
                  <a:ln w="57150">
                    <a:solidFill>
                      <a:srgbClr val="FFCC99"/>
                    </a:solidFill>
                    <a:round/>
                    <a:headEnd/>
                    <a:tailEnd/>
                  </a:ln>
                </p:spPr>
                <p:txBody>
                  <a:bodyPr/>
                  <a:lstStyle/>
                  <a:p>
                    <a:endParaRPr lang="en-US"/>
                  </a:p>
                </p:txBody>
              </p:sp>
              <p:sp>
                <p:nvSpPr>
                  <p:cNvPr id="187436" name="Freeform 26"/>
                  <p:cNvSpPr>
                    <a:spLocks/>
                  </p:cNvSpPr>
                  <p:nvPr/>
                </p:nvSpPr>
                <p:spPr bwMode="auto">
                  <a:xfrm>
                    <a:off x="1767" y="1972"/>
                    <a:ext cx="672" cy="95"/>
                  </a:xfrm>
                  <a:custGeom>
                    <a:avLst/>
                    <a:gdLst>
                      <a:gd name="T0" fmla="*/ 672 w 672"/>
                      <a:gd name="T1" fmla="*/ 0 h 95"/>
                      <a:gd name="T2" fmla="*/ 496 w 672"/>
                      <a:gd name="T3" fmla="*/ 48 h 95"/>
                      <a:gd name="T4" fmla="*/ 332 w 672"/>
                      <a:gd name="T5" fmla="*/ 68 h 95"/>
                      <a:gd name="T6" fmla="*/ 160 w 672"/>
                      <a:gd name="T7" fmla="*/ 92 h 95"/>
                      <a:gd name="T8" fmla="*/ 0 w 672"/>
                      <a:gd name="T9" fmla="*/ 88 h 95"/>
                      <a:gd name="T10" fmla="*/ 0 60000 65536"/>
                      <a:gd name="T11" fmla="*/ 0 60000 65536"/>
                      <a:gd name="T12" fmla="*/ 0 60000 65536"/>
                      <a:gd name="T13" fmla="*/ 0 60000 65536"/>
                      <a:gd name="T14" fmla="*/ 0 60000 65536"/>
                      <a:gd name="T15" fmla="*/ 0 w 672"/>
                      <a:gd name="T16" fmla="*/ 0 h 95"/>
                      <a:gd name="T17" fmla="*/ 672 w 672"/>
                      <a:gd name="T18" fmla="*/ 95 h 95"/>
                    </a:gdLst>
                    <a:ahLst/>
                    <a:cxnLst>
                      <a:cxn ang="T10">
                        <a:pos x="T0" y="T1"/>
                      </a:cxn>
                      <a:cxn ang="T11">
                        <a:pos x="T2" y="T3"/>
                      </a:cxn>
                      <a:cxn ang="T12">
                        <a:pos x="T4" y="T5"/>
                      </a:cxn>
                      <a:cxn ang="T13">
                        <a:pos x="T6" y="T7"/>
                      </a:cxn>
                      <a:cxn ang="T14">
                        <a:pos x="T8" y="T9"/>
                      </a:cxn>
                    </a:cxnLst>
                    <a:rect l="T15" t="T16" r="T17" b="T18"/>
                    <a:pathLst>
                      <a:path w="672" h="95">
                        <a:moveTo>
                          <a:pt x="672" y="0"/>
                        </a:moveTo>
                        <a:cubicBezTo>
                          <a:pt x="641" y="6"/>
                          <a:pt x="553" y="37"/>
                          <a:pt x="496" y="48"/>
                        </a:cubicBezTo>
                        <a:cubicBezTo>
                          <a:pt x="439" y="59"/>
                          <a:pt x="388" y="61"/>
                          <a:pt x="332" y="68"/>
                        </a:cubicBezTo>
                        <a:cubicBezTo>
                          <a:pt x="276" y="75"/>
                          <a:pt x="215" y="89"/>
                          <a:pt x="160" y="92"/>
                        </a:cubicBezTo>
                        <a:cubicBezTo>
                          <a:pt x="105" y="95"/>
                          <a:pt x="33" y="89"/>
                          <a:pt x="0" y="88"/>
                        </a:cubicBezTo>
                      </a:path>
                    </a:pathLst>
                  </a:custGeom>
                  <a:solidFill>
                    <a:srgbClr val="FF9900"/>
                  </a:solidFill>
                  <a:ln w="57150">
                    <a:solidFill>
                      <a:srgbClr val="FFCC99"/>
                    </a:solidFill>
                    <a:round/>
                    <a:headEnd/>
                    <a:tailEnd/>
                  </a:ln>
                </p:spPr>
                <p:txBody>
                  <a:bodyPr/>
                  <a:lstStyle/>
                  <a:p>
                    <a:endParaRPr lang="en-US"/>
                  </a:p>
                </p:txBody>
              </p:sp>
              <p:sp>
                <p:nvSpPr>
                  <p:cNvPr id="187437" name="Freeform 27"/>
                  <p:cNvSpPr>
                    <a:spLocks/>
                  </p:cNvSpPr>
                  <p:nvPr/>
                </p:nvSpPr>
                <p:spPr bwMode="auto">
                  <a:xfrm rot="6278341">
                    <a:off x="2806" y="3208"/>
                    <a:ext cx="542" cy="181"/>
                  </a:xfrm>
                  <a:custGeom>
                    <a:avLst/>
                    <a:gdLst>
                      <a:gd name="T0" fmla="*/ 0 w 992"/>
                      <a:gd name="T1" fmla="*/ 1 h 332"/>
                      <a:gd name="T2" fmla="*/ 1 w 992"/>
                      <a:gd name="T3" fmla="*/ 1 h 332"/>
                      <a:gd name="T4" fmla="*/ 1 w 992"/>
                      <a:gd name="T5" fmla="*/ 1 h 332"/>
                      <a:gd name="T6" fmla="*/ 1 w 992"/>
                      <a:gd name="T7" fmla="*/ 1 h 332"/>
                      <a:gd name="T8" fmla="*/ 1 w 992"/>
                      <a:gd name="T9" fmla="*/ 1 h 332"/>
                      <a:gd name="T10" fmla="*/ 1 w 992"/>
                      <a:gd name="T11" fmla="*/ 1 h 332"/>
                      <a:gd name="T12" fmla="*/ 1 w 992"/>
                      <a:gd name="T13" fmla="*/ 1 h 332"/>
                      <a:gd name="T14" fmla="*/ 1 w 992"/>
                      <a:gd name="T15" fmla="*/ 1 h 332"/>
                      <a:gd name="T16" fmla="*/ 1 w 992"/>
                      <a:gd name="T17" fmla="*/ 1 h 332"/>
                      <a:gd name="T18" fmla="*/ 1 w 992"/>
                      <a:gd name="T19" fmla="*/ 1 h 332"/>
                      <a:gd name="T20" fmla="*/ 1 w 992"/>
                      <a:gd name="T21" fmla="*/ 0 h 332"/>
                      <a:gd name="T22" fmla="*/ 1 w 992"/>
                      <a:gd name="T23" fmla="*/ 1 h 3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2"/>
                      <a:gd name="T37" fmla="*/ 0 h 332"/>
                      <a:gd name="T38" fmla="*/ 992 w 992"/>
                      <a:gd name="T39" fmla="*/ 332 h 3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2" h="332">
                        <a:moveTo>
                          <a:pt x="0" y="320"/>
                        </a:moveTo>
                        <a:lnTo>
                          <a:pt x="74" y="332"/>
                        </a:lnTo>
                        <a:lnTo>
                          <a:pt x="170" y="318"/>
                        </a:lnTo>
                        <a:lnTo>
                          <a:pt x="252" y="298"/>
                        </a:lnTo>
                        <a:lnTo>
                          <a:pt x="336" y="260"/>
                        </a:lnTo>
                        <a:lnTo>
                          <a:pt x="414" y="170"/>
                        </a:lnTo>
                        <a:lnTo>
                          <a:pt x="486" y="104"/>
                        </a:lnTo>
                        <a:lnTo>
                          <a:pt x="552" y="54"/>
                        </a:lnTo>
                        <a:lnTo>
                          <a:pt x="628" y="20"/>
                        </a:lnTo>
                        <a:lnTo>
                          <a:pt x="722" y="6"/>
                        </a:lnTo>
                        <a:lnTo>
                          <a:pt x="820" y="0"/>
                        </a:lnTo>
                        <a:lnTo>
                          <a:pt x="992" y="10"/>
                        </a:lnTo>
                      </a:path>
                    </a:pathLst>
                  </a:custGeom>
                  <a:solidFill>
                    <a:srgbClr val="FF9900"/>
                  </a:solidFill>
                  <a:ln w="28575">
                    <a:solidFill>
                      <a:srgbClr val="FFCC99"/>
                    </a:solidFill>
                    <a:round/>
                    <a:headEnd/>
                    <a:tailEnd/>
                  </a:ln>
                </p:spPr>
                <p:txBody>
                  <a:bodyPr/>
                  <a:lstStyle/>
                  <a:p>
                    <a:endParaRPr lang="en-US"/>
                  </a:p>
                </p:txBody>
              </p:sp>
              <p:sp>
                <p:nvSpPr>
                  <p:cNvPr id="187438" name="Freeform 28"/>
                  <p:cNvSpPr>
                    <a:spLocks/>
                  </p:cNvSpPr>
                  <p:nvPr/>
                </p:nvSpPr>
                <p:spPr bwMode="auto">
                  <a:xfrm rot="15321659" flipH="1">
                    <a:off x="3650" y="2892"/>
                    <a:ext cx="542" cy="181"/>
                  </a:xfrm>
                  <a:custGeom>
                    <a:avLst/>
                    <a:gdLst>
                      <a:gd name="T0" fmla="*/ 0 w 992"/>
                      <a:gd name="T1" fmla="*/ 1 h 332"/>
                      <a:gd name="T2" fmla="*/ 1 w 992"/>
                      <a:gd name="T3" fmla="*/ 1 h 332"/>
                      <a:gd name="T4" fmla="*/ 1 w 992"/>
                      <a:gd name="T5" fmla="*/ 1 h 332"/>
                      <a:gd name="T6" fmla="*/ 1 w 992"/>
                      <a:gd name="T7" fmla="*/ 1 h 332"/>
                      <a:gd name="T8" fmla="*/ 1 w 992"/>
                      <a:gd name="T9" fmla="*/ 1 h 332"/>
                      <a:gd name="T10" fmla="*/ 1 w 992"/>
                      <a:gd name="T11" fmla="*/ 1 h 332"/>
                      <a:gd name="T12" fmla="*/ 1 w 992"/>
                      <a:gd name="T13" fmla="*/ 1 h 332"/>
                      <a:gd name="T14" fmla="*/ 1 w 992"/>
                      <a:gd name="T15" fmla="*/ 1 h 332"/>
                      <a:gd name="T16" fmla="*/ 1 w 992"/>
                      <a:gd name="T17" fmla="*/ 1 h 332"/>
                      <a:gd name="T18" fmla="*/ 1 w 992"/>
                      <a:gd name="T19" fmla="*/ 1 h 332"/>
                      <a:gd name="T20" fmla="*/ 1 w 992"/>
                      <a:gd name="T21" fmla="*/ 0 h 332"/>
                      <a:gd name="T22" fmla="*/ 1 w 992"/>
                      <a:gd name="T23" fmla="*/ 1 h 3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2"/>
                      <a:gd name="T37" fmla="*/ 0 h 332"/>
                      <a:gd name="T38" fmla="*/ 992 w 992"/>
                      <a:gd name="T39" fmla="*/ 332 h 3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2" h="332">
                        <a:moveTo>
                          <a:pt x="0" y="320"/>
                        </a:moveTo>
                        <a:lnTo>
                          <a:pt x="74" y="332"/>
                        </a:lnTo>
                        <a:lnTo>
                          <a:pt x="170" y="318"/>
                        </a:lnTo>
                        <a:lnTo>
                          <a:pt x="252" y="298"/>
                        </a:lnTo>
                        <a:lnTo>
                          <a:pt x="336" y="260"/>
                        </a:lnTo>
                        <a:lnTo>
                          <a:pt x="414" y="170"/>
                        </a:lnTo>
                        <a:lnTo>
                          <a:pt x="486" y="104"/>
                        </a:lnTo>
                        <a:lnTo>
                          <a:pt x="552" y="54"/>
                        </a:lnTo>
                        <a:lnTo>
                          <a:pt x="628" y="20"/>
                        </a:lnTo>
                        <a:lnTo>
                          <a:pt x="722" y="6"/>
                        </a:lnTo>
                        <a:lnTo>
                          <a:pt x="820" y="0"/>
                        </a:lnTo>
                        <a:lnTo>
                          <a:pt x="992" y="10"/>
                        </a:lnTo>
                      </a:path>
                    </a:pathLst>
                  </a:custGeom>
                  <a:solidFill>
                    <a:srgbClr val="FF9900"/>
                  </a:solidFill>
                  <a:ln w="28575">
                    <a:solidFill>
                      <a:srgbClr val="FFCC99"/>
                    </a:solidFill>
                    <a:round/>
                    <a:headEnd/>
                    <a:tailEnd/>
                  </a:ln>
                </p:spPr>
                <p:txBody>
                  <a:bodyPr/>
                  <a:lstStyle/>
                  <a:p>
                    <a:endParaRPr lang="en-US"/>
                  </a:p>
                </p:txBody>
              </p:sp>
              <p:sp>
                <p:nvSpPr>
                  <p:cNvPr id="187439" name="Freeform 29"/>
                  <p:cNvSpPr>
                    <a:spLocks/>
                  </p:cNvSpPr>
                  <p:nvPr/>
                </p:nvSpPr>
                <p:spPr bwMode="auto">
                  <a:xfrm rot="408281">
                    <a:off x="3950" y="1784"/>
                    <a:ext cx="542" cy="181"/>
                  </a:xfrm>
                  <a:custGeom>
                    <a:avLst/>
                    <a:gdLst>
                      <a:gd name="T0" fmla="*/ 0 w 992"/>
                      <a:gd name="T1" fmla="*/ 1 h 332"/>
                      <a:gd name="T2" fmla="*/ 1 w 992"/>
                      <a:gd name="T3" fmla="*/ 1 h 332"/>
                      <a:gd name="T4" fmla="*/ 1 w 992"/>
                      <a:gd name="T5" fmla="*/ 1 h 332"/>
                      <a:gd name="T6" fmla="*/ 1 w 992"/>
                      <a:gd name="T7" fmla="*/ 1 h 332"/>
                      <a:gd name="T8" fmla="*/ 1 w 992"/>
                      <a:gd name="T9" fmla="*/ 1 h 332"/>
                      <a:gd name="T10" fmla="*/ 1 w 992"/>
                      <a:gd name="T11" fmla="*/ 1 h 332"/>
                      <a:gd name="T12" fmla="*/ 1 w 992"/>
                      <a:gd name="T13" fmla="*/ 1 h 332"/>
                      <a:gd name="T14" fmla="*/ 1 w 992"/>
                      <a:gd name="T15" fmla="*/ 1 h 332"/>
                      <a:gd name="T16" fmla="*/ 1 w 992"/>
                      <a:gd name="T17" fmla="*/ 1 h 332"/>
                      <a:gd name="T18" fmla="*/ 1 w 992"/>
                      <a:gd name="T19" fmla="*/ 1 h 332"/>
                      <a:gd name="T20" fmla="*/ 1 w 992"/>
                      <a:gd name="T21" fmla="*/ 0 h 332"/>
                      <a:gd name="T22" fmla="*/ 1 w 992"/>
                      <a:gd name="T23" fmla="*/ 1 h 3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2"/>
                      <a:gd name="T37" fmla="*/ 0 h 332"/>
                      <a:gd name="T38" fmla="*/ 992 w 992"/>
                      <a:gd name="T39" fmla="*/ 332 h 3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2" h="332">
                        <a:moveTo>
                          <a:pt x="0" y="320"/>
                        </a:moveTo>
                        <a:lnTo>
                          <a:pt x="74" y="332"/>
                        </a:lnTo>
                        <a:lnTo>
                          <a:pt x="170" y="318"/>
                        </a:lnTo>
                        <a:lnTo>
                          <a:pt x="252" y="298"/>
                        </a:lnTo>
                        <a:lnTo>
                          <a:pt x="336" y="260"/>
                        </a:lnTo>
                        <a:lnTo>
                          <a:pt x="414" y="170"/>
                        </a:lnTo>
                        <a:lnTo>
                          <a:pt x="486" y="104"/>
                        </a:lnTo>
                        <a:lnTo>
                          <a:pt x="552" y="54"/>
                        </a:lnTo>
                        <a:lnTo>
                          <a:pt x="628" y="20"/>
                        </a:lnTo>
                        <a:lnTo>
                          <a:pt x="722" y="6"/>
                        </a:lnTo>
                        <a:lnTo>
                          <a:pt x="820" y="0"/>
                        </a:lnTo>
                        <a:lnTo>
                          <a:pt x="992" y="10"/>
                        </a:lnTo>
                      </a:path>
                    </a:pathLst>
                  </a:custGeom>
                  <a:solidFill>
                    <a:srgbClr val="FF9900"/>
                  </a:solidFill>
                  <a:ln w="28575">
                    <a:solidFill>
                      <a:srgbClr val="FFCC99"/>
                    </a:solidFill>
                    <a:round/>
                    <a:headEnd/>
                    <a:tailEnd/>
                  </a:ln>
                </p:spPr>
                <p:txBody>
                  <a:bodyPr/>
                  <a:lstStyle/>
                  <a:p>
                    <a:endParaRPr lang="en-US"/>
                  </a:p>
                </p:txBody>
              </p:sp>
              <p:sp>
                <p:nvSpPr>
                  <p:cNvPr id="187440" name="Freeform 30"/>
                  <p:cNvSpPr>
                    <a:spLocks/>
                  </p:cNvSpPr>
                  <p:nvPr/>
                </p:nvSpPr>
                <p:spPr bwMode="auto">
                  <a:xfrm rot="408281">
                    <a:off x="3254" y="1312"/>
                    <a:ext cx="542" cy="181"/>
                  </a:xfrm>
                  <a:custGeom>
                    <a:avLst/>
                    <a:gdLst>
                      <a:gd name="T0" fmla="*/ 0 w 992"/>
                      <a:gd name="T1" fmla="*/ 1 h 332"/>
                      <a:gd name="T2" fmla="*/ 1 w 992"/>
                      <a:gd name="T3" fmla="*/ 1 h 332"/>
                      <a:gd name="T4" fmla="*/ 1 w 992"/>
                      <a:gd name="T5" fmla="*/ 1 h 332"/>
                      <a:gd name="T6" fmla="*/ 1 w 992"/>
                      <a:gd name="T7" fmla="*/ 1 h 332"/>
                      <a:gd name="T8" fmla="*/ 1 w 992"/>
                      <a:gd name="T9" fmla="*/ 1 h 332"/>
                      <a:gd name="T10" fmla="*/ 1 w 992"/>
                      <a:gd name="T11" fmla="*/ 1 h 332"/>
                      <a:gd name="T12" fmla="*/ 1 w 992"/>
                      <a:gd name="T13" fmla="*/ 1 h 332"/>
                      <a:gd name="T14" fmla="*/ 1 w 992"/>
                      <a:gd name="T15" fmla="*/ 1 h 332"/>
                      <a:gd name="T16" fmla="*/ 1 w 992"/>
                      <a:gd name="T17" fmla="*/ 1 h 332"/>
                      <a:gd name="T18" fmla="*/ 1 w 992"/>
                      <a:gd name="T19" fmla="*/ 1 h 332"/>
                      <a:gd name="T20" fmla="*/ 1 w 992"/>
                      <a:gd name="T21" fmla="*/ 0 h 332"/>
                      <a:gd name="T22" fmla="*/ 1 w 992"/>
                      <a:gd name="T23" fmla="*/ 1 h 3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92"/>
                      <a:gd name="T37" fmla="*/ 0 h 332"/>
                      <a:gd name="T38" fmla="*/ 992 w 992"/>
                      <a:gd name="T39" fmla="*/ 332 h 3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92" h="332">
                        <a:moveTo>
                          <a:pt x="0" y="320"/>
                        </a:moveTo>
                        <a:lnTo>
                          <a:pt x="74" y="332"/>
                        </a:lnTo>
                        <a:lnTo>
                          <a:pt x="170" y="318"/>
                        </a:lnTo>
                        <a:lnTo>
                          <a:pt x="252" y="298"/>
                        </a:lnTo>
                        <a:lnTo>
                          <a:pt x="336" y="260"/>
                        </a:lnTo>
                        <a:lnTo>
                          <a:pt x="414" y="170"/>
                        </a:lnTo>
                        <a:lnTo>
                          <a:pt x="486" y="104"/>
                        </a:lnTo>
                        <a:lnTo>
                          <a:pt x="552" y="54"/>
                        </a:lnTo>
                        <a:lnTo>
                          <a:pt x="628" y="20"/>
                        </a:lnTo>
                        <a:lnTo>
                          <a:pt x="722" y="6"/>
                        </a:lnTo>
                        <a:lnTo>
                          <a:pt x="820" y="0"/>
                        </a:lnTo>
                        <a:lnTo>
                          <a:pt x="992" y="10"/>
                        </a:lnTo>
                      </a:path>
                    </a:pathLst>
                  </a:custGeom>
                  <a:solidFill>
                    <a:srgbClr val="FF9900"/>
                  </a:solidFill>
                  <a:ln w="28575">
                    <a:solidFill>
                      <a:srgbClr val="FFCC99"/>
                    </a:solidFill>
                    <a:round/>
                    <a:headEnd/>
                    <a:tailEnd/>
                  </a:ln>
                </p:spPr>
                <p:txBody>
                  <a:bodyPr/>
                  <a:lstStyle/>
                  <a:p>
                    <a:endParaRPr lang="en-US"/>
                  </a:p>
                </p:txBody>
              </p:sp>
            </p:grpSp>
          </p:grpSp>
          <p:sp>
            <p:nvSpPr>
              <p:cNvPr id="149535" name="Text Box 31"/>
              <p:cNvSpPr txBox="1">
                <a:spLocks noChangeArrowheads="1"/>
              </p:cNvSpPr>
              <p:nvPr/>
            </p:nvSpPr>
            <p:spPr bwMode="auto">
              <a:xfrm>
                <a:off x="2535" y="3440"/>
                <a:ext cx="2537" cy="368"/>
              </a:xfrm>
              <a:prstGeom prst="rect">
                <a:avLst/>
              </a:prstGeom>
              <a:solidFill>
                <a:schemeClr val="accent2">
                  <a:lumMod val="20000"/>
                  <a:lumOff val="80000"/>
                </a:schemeClr>
              </a:solidFill>
              <a:ln w="9525">
                <a:noFill/>
                <a:miter lim="800000"/>
                <a:headEnd/>
                <a:tailEnd/>
              </a:ln>
            </p:spPr>
            <p:txBody>
              <a:bodyPr>
                <a:spAutoFit/>
              </a:bodyPr>
              <a:lstStyle/>
              <a:p>
                <a:pPr algn="ctr">
                  <a:defRPr/>
                </a:pPr>
                <a:r>
                  <a:rPr lang="en" sz="1600" b="1" dirty="0">
                    <a:cs typeface="+mn-cs"/>
                  </a:rPr>
                  <a:t>Leading cause </a:t>
                </a:r>
                <a:r>
                  <a:rPr lang="sr-Latn-RS" sz="1600" b="1" dirty="0">
                    <a:cs typeface="+mn-cs"/>
                  </a:rPr>
                  <a:t>of </a:t>
                </a:r>
                <a:r>
                  <a:rPr lang="en" sz="1600" b="1" dirty="0">
                    <a:cs typeface="+mn-cs"/>
                  </a:rPr>
                  <a:t>non-traumatic </a:t>
                </a:r>
              </a:p>
              <a:p>
                <a:pPr algn="ctr">
                  <a:defRPr/>
                </a:pPr>
                <a:r>
                  <a:rPr lang="en" sz="1600" b="1" dirty="0">
                    <a:cs typeface="+mn-cs"/>
                  </a:rPr>
                  <a:t>lower limb amputation</a:t>
                </a:r>
                <a:endParaRPr lang="en-US" sz="1600" b="1" baseline="30000" dirty="0">
                  <a:cs typeface="+mn-cs"/>
                </a:endParaRPr>
              </a:p>
            </p:txBody>
          </p:sp>
        </p:grpSp>
      </p:grpSp>
      <p:grpSp>
        <p:nvGrpSpPr>
          <p:cNvPr id="7" name="Group 32"/>
          <p:cNvGrpSpPr>
            <a:grpSpLocks/>
          </p:cNvGrpSpPr>
          <p:nvPr/>
        </p:nvGrpSpPr>
        <p:grpSpPr bwMode="auto">
          <a:xfrm>
            <a:off x="838200" y="3124200"/>
            <a:ext cx="3605213" cy="2451100"/>
            <a:chOff x="576" y="1956"/>
            <a:chExt cx="2555" cy="1523"/>
          </a:xfrm>
        </p:grpSpPr>
        <p:grpSp>
          <p:nvGrpSpPr>
            <p:cNvPr id="187415" name="Group 33"/>
            <p:cNvGrpSpPr>
              <a:grpSpLocks/>
            </p:cNvGrpSpPr>
            <p:nvPr/>
          </p:nvGrpSpPr>
          <p:grpSpPr bwMode="auto">
            <a:xfrm>
              <a:off x="576" y="1956"/>
              <a:ext cx="2555" cy="882"/>
              <a:chOff x="287" y="1815"/>
              <a:chExt cx="2893" cy="892"/>
            </a:xfrm>
          </p:grpSpPr>
          <p:sp>
            <p:nvSpPr>
              <p:cNvPr id="187417" name="Freeform 34"/>
              <p:cNvSpPr>
                <a:spLocks/>
              </p:cNvSpPr>
              <p:nvPr/>
            </p:nvSpPr>
            <p:spPr bwMode="auto">
              <a:xfrm>
                <a:off x="1005" y="1815"/>
                <a:ext cx="2175" cy="504"/>
              </a:xfrm>
              <a:custGeom>
                <a:avLst/>
                <a:gdLst>
                  <a:gd name="T0" fmla="*/ 2175 w 2175"/>
                  <a:gd name="T1" fmla="*/ 0 h 504"/>
                  <a:gd name="T2" fmla="*/ 0 w 2175"/>
                  <a:gd name="T3" fmla="*/ 18 h 504"/>
                  <a:gd name="T4" fmla="*/ 3 w 2175"/>
                  <a:gd name="T5" fmla="*/ 504 h 504"/>
                  <a:gd name="T6" fmla="*/ 2175 w 2175"/>
                  <a:gd name="T7" fmla="*/ 0 h 504"/>
                  <a:gd name="T8" fmla="*/ 0 60000 65536"/>
                  <a:gd name="T9" fmla="*/ 0 60000 65536"/>
                  <a:gd name="T10" fmla="*/ 0 60000 65536"/>
                  <a:gd name="T11" fmla="*/ 0 60000 65536"/>
                  <a:gd name="T12" fmla="*/ 0 w 2175"/>
                  <a:gd name="T13" fmla="*/ 0 h 504"/>
                  <a:gd name="T14" fmla="*/ 2175 w 2175"/>
                  <a:gd name="T15" fmla="*/ 504 h 504"/>
                </a:gdLst>
                <a:ahLst/>
                <a:cxnLst>
                  <a:cxn ang="T8">
                    <a:pos x="T0" y="T1"/>
                  </a:cxn>
                  <a:cxn ang="T9">
                    <a:pos x="T2" y="T3"/>
                  </a:cxn>
                  <a:cxn ang="T10">
                    <a:pos x="T4" y="T5"/>
                  </a:cxn>
                  <a:cxn ang="T11">
                    <a:pos x="T6" y="T7"/>
                  </a:cxn>
                </a:cxnLst>
                <a:rect l="T12" t="T13" r="T14" b="T15"/>
                <a:pathLst>
                  <a:path w="2175" h="504">
                    <a:moveTo>
                      <a:pt x="2175" y="0"/>
                    </a:moveTo>
                    <a:lnTo>
                      <a:pt x="0" y="18"/>
                    </a:lnTo>
                    <a:lnTo>
                      <a:pt x="3" y="504"/>
                    </a:lnTo>
                    <a:lnTo>
                      <a:pt x="2175" y="0"/>
                    </a:lnTo>
                    <a:close/>
                  </a:path>
                </a:pathLst>
              </a:custGeom>
              <a:solidFill>
                <a:srgbClr val="FF9900">
                  <a:alpha val="50195"/>
                </a:srgbClr>
              </a:solidFill>
              <a:ln w="9525">
                <a:noFill/>
                <a:round/>
                <a:headEnd/>
                <a:tailEnd/>
              </a:ln>
            </p:spPr>
            <p:txBody>
              <a:bodyPr/>
              <a:lstStyle/>
              <a:p>
                <a:endParaRPr lang="en-US"/>
              </a:p>
            </p:txBody>
          </p:sp>
          <p:pic>
            <p:nvPicPr>
              <p:cNvPr id="187418" name="Picture 35"/>
              <p:cNvPicPr preferRelativeResize="0">
                <a:picLocks noChangeArrowheads="1"/>
              </p:cNvPicPr>
              <p:nvPr/>
            </p:nvPicPr>
            <p:blipFill>
              <a:blip r:embed="rId5"/>
              <a:srcRect l="-8817" t="1920" r="47626" b="8180"/>
              <a:stretch>
                <a:fillRect/>
              </a:stretch>
            </p:blipFill>
            <p:spPr bwMode="auto">
              <a:xfrm>
                <a:off x="585" y="1832"/>
                <a:ext cx="424" cy="488"/>
              </a:xfrm>
              <a:prstGeom prst="rect">
                <a:avLst/>
              </a:prstGeom>
              <a:solidFill>
                <a:srgbClr val="FF9900"/>
              </a:solidFill>
              <a:ln w="9525">
                <a:noFill/>
                <a:miter lim="800000"/>
                <a:headEnd/>
                <a:tailEnd/>
              </a:ln>
            </p:spPr>
          </p:pic>
          <p:sp>
            <p:nvSpPr>
              <p:cNvPr id="187419" name="Text Box 36"/>
              <p:cNvSpPr txBox="1">
                <a:spLocks noChangeArrowheads="1"/>
              </p:cNvSpPr>
              <p:nvPr/>
            </p:nvSpPr>
            <p:spPr bwMode="auto">
              <a:xfrm>
                <a:off x="287" y="2339"/>
                <a:ext cx="1406" cy="368"/>
              </a:xfrm>
              <a:prstGeom prst="rect">
                <a:avLst/>
              </a:prstGeom>
              <a:solidFill>
                <a:srgbClr val="FF9900"/>
              </a:solidFill>
              <a:ln w="9525">
                <a:noFill/>
                <a:miter lim="800000"/>
                <a:headEnd/>
                <a:tailEnd/>
              </a:ln>
            </p:spPr>
            <p:txBody>
              <a:bodyPr>
                <a:spAutoFit/>
              </a:bodyPr>
              <a:lstStyle/>
              <a:p>
                <a:pPr algn="ctr"/>
                <a:r>
                  <a:rPr lang="en-US" sz="1600" b="1"/>
                  <a:t>Diabetic</a:t>
                </a:r>
              </a:p>
              <a:p>
                <a:pPr algn="ctr"/>
                <a:r>
                  <a:rPr lang="en-US" sz="1600" b="1"/>
                  <a:t>nephropathy</a:t>
                </a:r>
              </a:p>
            </p:txBody>
          </p:sp>
        </p:grpSp>
        <p:sp>
          <p:nvSpPr>
            <p:cNvPr id="187416" name="Text Box 37"/>
            <p:cNvSpPr txBox="1">
              <a:spLocks noChangeArrowheads="1"/>
            </p:cNvSpPr>
            <p:nvPr/>
          </p:nvSpPr>
          <p:spPr bwMode="auto">
            <a:xfrm>
              <a:off x="576" y="2963"/>
              <a:ext cx="2053" cy="516"/>
            </a:xfrm>
            <a:prstGeom prst="rect">
              <a:avLst/>
            </a:prstGeom>
            <a:solidFill>
              <a:srgbClr val="FF9900"/>
            </a:solidFill>
            <a:ln w="9525">
              <a:noFill/>
              <a:miter lim="800000"/>
              <a:headEnd/>
              <a:tailEnd/>
            </a:ln>
          </p:spPr>
          <p:txBody>
            <a:bodyPr>
              <a:spAutoFit/>
            </a:bodyPr>
            <a:lstStyle/>
            <a:p>
              <a:pPr algn="ctr"/>
              <a:r>
                <a:rPr lang="en-US" sz="1600" b="1"/>
                <a:t>The leading cause of terminal </a:t>
              </a:r>
            </a:p>
            <a:p>
              <a:pPr algn="ctr"/>
              <a:r>
                <a:rPr lang="en-US" sz="1600" b="1"/>
                <a:t>renal failure</a:t>
              </a:r>
              <a:endParaRPr lang="en-US" sz="1600" b="1" baseline="30000"/>
            </a:p>
          </p:txBody>
        </p:sp>
      </p:grpSp>
      <p:grpSp>
        <p:nvGrpSpPr>
          <p:cNvPr id="9" name="Group 38"/>
          <p:cNvGrpSpPr>
            <a:grpSpLocks/>
          </p:cNvGrpSpPr>
          <p:nvPr/>
        </p:nvGrpSpPr>
        <p:grpSpPr bwMode="auto">
          <a:xfrm>
            <a:off x="4438650" y="1338263"/>
            <a:ext cx="4440238" cy="2990850"/>
            <a:chOff x="3146" y="835"/>
            <a:chExt cx="3146" cy="1891"/>
          </a:xfrm>
        </p:grpSpPr>
        <p:grpSp>
          <p:nvGrpSpPr>
            <p:cNvPr id="187405" name="Group 39"/>
            <p:cNvGrpSpPr>
              <a:grpSpLocks/>
            </p:cNvGrpSpPr>
            <p:nvPr/>
          </p:nvGrpSpPr>
          <p:grpSpPr bwMode="auto">
            <a:xfrm>
              <a:off x="3146" y="985"/>
              <a:ext cx="1595" cy="767"/>
              <a:chOff x="3146" y="985"/>
              <a:chExt cx="1595" cy="767"/>
            </a:xfrm>
          </p:grpSpPr>
          <p:sp>
            <p:nvSpPr>
              <p:cNvPr id="187411" name="Text Box 40"/>
              <p:cNvSpPr txBox="1">
                <a:spLocks noChangeArrowheads="1"/>
              </p:cNvSpPr>
              <p:nvPr/>
            </p:nvSpPr>
            <p:spPr bwMode="auto">
              <a:xfrm>
                <a:off x="4254" y="1538"/>
                <a:ext cx="414" cy="214"/>
              </a:xfrm>
              <a:prstGeom prst="rect">
                <a:avLst/>
              </a:prstGeom>
              <a:solidFill>
                <a:srgbClr val="FF9900"/>
              </a:solidFill>
              <a:ln w="9525">
                <a:noFill/>
                <a:miter lim="800000"/>
                <a:headEnd/>
                <a:tailEnd/>
              </a:ln>
            </p:spPr>
            <p:txBody>
              <a:bodyPr wrap="none">
                <a:spAutoFit/>
              </a:bodyPr>
              <a:lstStyle/>
              <a:p>
                <a:r>
                  <a:rPr lang="en-US" sz="1600" b="1"/>
                  <a:t>IVC</a:t>
                </a:r>
              </a:p>
            </p:txBody>
          </p:sp>
          <p:sp>
            <p:nvSpPr>
              <p:cNvPr id="187412" name="Freeform 41"/>
              <p:cNvSpPr>
                <a:spLocks/>
              </p:cNvSpPr>
              <p:nvPr/>
            </p:nvSpPr>
            <p:spPr bwMode="auto">
              <a:xfrm>
                <a:off x="3146" y="985"/>
                <a:ext cx="1107" cy="264"/>
              </a:xfrm>
              <a:custGeom>
                <a:avLst/>
                <a:gdLst>
                  <a:gd name="T0" fmla="*/ 0 w 1464"/>
                  <a:gd name="T1" fmla="*/ 0 h 264"/>
                  <a:gd name="T2" fmla="*/ 2 w 1464"/>
                  <a:gd name="T3" fmla="*/ 45 h 264"/>
                  <a:gd name="T4" fmla="*/ 2 w 1464"/>
                  <a:gd name="T5" fmla="*/ 264 h 264"/>
                  <a:gd name="T6" fmla="*/ 0 w 1464"/>
                  <a:gd name="T7" fmla="*/ 0 h 264"/>
                  <a:gd name="T8" fmla="*/ 0 60000 65536"/>
                  <a:gd name="T9" fmla="*/ 0 60000 65536"/>
                  <a:gd name="T10" fmla="*/ 0 60000 65536"/>
                  <a:gd name="T11" fmla="*/ 0 60000 65536"/>
                  <a:gd name="T12" fmla="*/ 0 w 1464"/>
                  <a:gd name="T13" fmla="*/ 0 h 264"/>
                  <a:gd name="T14" fmla="*/ 1464 w 1464"/>
                  <a:gd name="T15" fmla="*/ 264 h 264"/>
                </a:gdLst>
                <a:ahLst/>
                <a:cxnLst>
                  <a:cxn ang="T8">
                    <a:pos x="T0" y="T1"/>
                  </a:cxn>
                  <a:cxn ang="T9">
                    <a:pos x="T2" y="T3"/>
                  </a:cxn>
                  <a:cxn ang="T10">
                    <a:pos x="T4" y="T5"/>
                  </a:cxn>
                  <a:cxn ang="T11">
                    <a:pos x="T6" y="T7"/>
                  </a:cxn>
                </a:cxnLst>
                <a:rect l="T12" t="T13" r="T14" b="T15"/>
                <a:pathLst>
                  <a:path w="1464" h="264">
                    <a:moveTo>
                      <a:pt x="0" y="0"/>
                    </a:moveTo>
                    <a:lnTo>
                      <a:pt x="1464" y="45"/>
                    </a:lnTo>
                    <a:lnTo>
                      <a:pt x="1464" y="264"/>
                    </a:lnTo>
                    <a:lnTo>
                      <a:pt x="0" y="0"/>
                    </a:lnTo>
                    <a:close/>
                  </a:path>
                </a:pathLst>
              </a:custGeom>
              <a:solidFill>
                <a:srgbClr val="FF9900">
                  <a:alpha val="50195"/>
                </a:srgbClr>
              </a:solidFill>
              <a:ln w="9525">
                <a:noFill/>
                <a:round/>
                <a:headEnd/>
                <a:tailEnd/>
              </a:ln>
            </p:spPr>
            <p:txBody>
              <a:bodyPr/>
              <a:lstStyle/>
              <a:p>
                <a:endParaRPr lang="en-US"/>
              </a:p>
            </p:txBody>
          </p:sp>
          <p:sp>
            <p:nvSpPr>
              <p:cNvPr id="187413" name="Freeform 42"/>
              <p:cNvSpPr>
                <a:spLocks/>
              </p:cNvSpPr>
              <p:nvPr/>
            </p:nvSpPr>
            <p:spPr bwMode="auto">
              <a:xfrm>
                <a:off x="3190" y="1243"/>
                <a:ext cx="1050" cy="213"/>
              </a:xfrm>
              <a:custGeom>
                <a:avLst/>
                <a:gdLst>
                  <a:gd name="T0" fmla="*/ 0 w 1419"/>
                  <a:gd name="T1" fmla="*/ 123 h 213"/>
                  <a:gd name="T2" fmla="*/ 1 w 1419"/>
                  <a:gd name="T3" fmla="*/ 0 h 213"/>
                  <a:gd name="T4" fmla="*/ 1 w 1419"/>
                  <a:gd name="T5" fmla="*/ 213 h 213"/>
                  <a:gd name="T6" fmla="*/ 0 w 1419"/>
                  <a:gd name="T7" fmla="*/ 123 h 213"/>
                  <a:gd name="T8" fmla="*/ 0 60000 65536"/>
                  <a:gd name="T9" fmla="*/ 0 60000 65536"/>
                  <a:gd name="T10" fmla="*/ 0 60000 65536"/>
                  <a:gd name="T11" fmla="*/ 0 60000 65536"/>
                  <a:gd name="T12" fmla="*/ 0 w 1419"/>
                  <a:gd name="T13" fmla="*/ 0 h 213"/>
                  <a:gd name="T14" fmla="*/ 1419 w 1419"/>
                  <a:gd name="T15" fmla="*/ 213 h 213"/>
                </a:gdLst>
                <a:ahLst/>
                <a:cxnLst>
                  <a:cxn ang="T8">
                    <a:pos x="T0" y="T1"/>
                  </a:cxn>
                  <a:cxn ang="T9">
                    <a:pos x="T2" y="T3"/>
                  </a:cxn>
                  <a:cxn ang="T10">
                    <a:pos x="T4" y="T5"/>
                  </a:cxn>
                  <a:cxn ang="T11">
                    <a:pos x="T6" y="T7"/>
                  </a:cxn>
                </a:cxnLst>
                <a:rect l="T12" t="T13" r="T14" b="T15"/>
                <a:pathLst>
                  <a:path w="1419" h="213">
                    <a:moveTo>
                      <a:pt x="0" y="123"/>
                    </a:moveTo>
                    <a:lnTo>
                      <a:pt x="1419" y="0"/>
                    </a:lnTo>
                    <a:lnTo>
                      <a:pt x="1419" y="213"/>
                    </a:lnTo>
                    <a:lnTo>
                      <a:pt x="0" y="123"/>
                    </a:lnTo>
                    <a:close/>
                  </a:path>
                </a:pathLst>
              </a:custGeom>
              <a:solidFill>
                <a:srgbClr val="FF9900">
                  <a:alpha val="50195"/>
                </a:srgbClr>
              </a:solidFill>
              <a:ln w="9525">
                <a:noFill/>
                <a:round/>
                <a:headEnd/>
                <a:tailEnd/>
              </a:ln>
            </p:spPr>
            <p:txBody>
              <a:bodyPr/>
              <a:lstStyle/>
              <a:p>
                <a:endParaRPr lang="en-US"/>
              </a:p>
            </p:txBody>
          </p:sp>
          <p:pic>
            <p:nvPicPr>
              <p:cNvPr id="187414" name="Picture 43" descr="brain"/>
              <p:cNvPicPr>
                <a:picLocks noChangeAspect="1" noChangeArrowheads="1"/>
              </p:cNvPicPr>
              <p:nvPr/>
            </p:nvPicPr>
            <p:blipFill>
              <a:blip r:embed="rId6"/>
              <a:srcRect/>
              <a:stretch>
                <a:fillRect/>
              </a:stretch>
            </p:blipFill>
            <p:spPr bwMode="auto">
              <a:xfrm>
                <a:off x="4232" y="988"/>
                <a:ext cx="509" cy="564"/>
              </a:xfrm>
              <a:prstGeom prst="rect">
                <a:avLst/>
              </a:prstGeom>
              <a:solidFill>
                <a:srgbClr val="FF9900"/>
              </a:solidFill>
              <a:ln w="9525">
                <a:noFill/>
                <a:miter lim="800000"/>
                <a:headEnd/>
                <a:tailEnd/>
              </a:ln>
            </p:spPr>
          </p:pic>
        </p:grpSp>
        <p:grpSp>
          <p:nvGrpSpPr>
            <p:cNvPr id="187406" name="Group 44"/>
            <p:cNvGrpSpPr>
              <a:grpSpLocks/>
            </p:cNvGrpSpPr>
            <p:nvPr/>
          </p:nvGrpSpPr>
          <p:grpSpPr bwMode="auto">
            <a:xfrm>
              <a:off x="3318" y="1655"/>
              <a:ext cx="2974" cy="1071"/>
              <a:chOff x="3318" y="1655"/>
              <a:chExt cx="2974" cy="1071"/>
            </a:xfrm>
          </p:grpSpPr>
          <p:sp>
            <p:nvSpPr>
              <p:cNvPr id="187408" name="Freeform 45"/>
              <p:cNvSpPr>
                <a:spLocks/>
              </p:cNvSpPr>
              <p:nvPr/>
            </p:nvSpPr>
            <p:spPr bwMode="auto">
              <a:xfrm>
                <a:off x="3318" y="1655"/>
                <a:ext cx="2475" cy="816"/>
              </a:xfrm>
              <a:custGeom>
                <a:avLst/>
                <a:gdLst>
                  <a:gd name="T0" fmla="*/ 0 w 2475"/>
                  <a:gd name="T1" fmla="*/ 0 h 816"/>
                  <a:gd name="T2" fmla="*/ 2469 w 2475"/>
                  <a:gd name="T3" fmla="*/ 189 h 816"/>
                  <a:gd name="T4" fmla="*/ 2475 w 2475"/>
                  <a:gd name="T5" fmla="*/ 816 h 816"/>
                  <a:gd name="T6" fmla="*/ 0 w 2475"/>
                  <a:gd name="T7" fmla="*/ 0 h 816"/>
                  <a:gd name="T8" fmla="*/ 0 60000 65536"/>
                  <a:gd name="T9" fmla="*/ 0 60000 65536"/>
                  <a:gd name="T10" fmla="*/ 0 60000 65536"/>
                  <a:gd name="T11" fmla="*/ 0 60000 65536"/>
                  <a:gd name="T12" fmla="*/ 0 w 2475"/>
                  <a:gd name="T13" fmla="*/ 0 h 816"/>
                  <a:gd name="T14" fmla="*/ 2475 w 2475"/>
                  <a:gd name="T15" fmla="*/ 816 h 816"/>
                </a:gdLst>
                <a:ahLst/>
                <a:cxnLst>
                  <a:cxn ang="T8">
                    <a:pos x="T0" y="T1"/>
                  </a:cxn>
                  <a:cxn ang="T9">
                    <a:pos x="T2" y="T3"/>
                  </a:cxn>
                  <a:cxn ang="T10">
                    <a:pos x="T4" y="T5"/>
                  </a:cxn>
                  <a:cxn ang="T11">
                    <a:pos x="T6" y="T7"/>
                  </a:cxn>
                </a:cxnLst>
                <a:rect l="T12" t="T13" r="T14" b="T15"/>
                <a:pathLst>
                  <a:path w="2475" h="816">
                    <a:moveTo>
                      <a:pt x="0" y="0"/>
                    </a:moveTo>
                    <a:lnTo>
                      <a:pt x="2469" y="189"/>
                    </a:lnTo>
                    <a:lnTo>
                      <a:pt x="2475" y="816"/>
                    </a:lnTo>
                    <a:lnTo>
                      <a:pt x="0" y="0"/>
                    </a:lnTo>
                    <a:close/>
                  </a:path>
                </a:pathLst>
              </a:custGeom>
              <a:solidFill>
                <a:srgbClr val="FF9900">
                  <a:alpha val="50195"/>
                </a:srgbClr>
              </a:solidFill>
              <a:ln w="9525">
                <a:noFill/>
                <a:round/>
                <a:headEnd/>
                <a:tailEnd/>
              </a:ln>
            </p:spPr>
            <p:txBody>
              <a:bodyPr/>
              <a:lstStyle/>
              <a:p>
                <a:endParaRPr lang="en-US"/>
              </a:p>
            </p:txBody>
          </p:sp>
          <p:pic>
            <p:nvPicPr>
              <p:cNvPr id="187409" name="Picture 46"/>
              <p:cNvPicPr>
                <a:picLocks noChangeAspect="1" noChangeArrowheads="1"/>
              </p:cNvPicPr>
              <p:nvPr/>
            </p:nvPicPr>
            <p:blipFill>
              <a:blip r:embed="rId7"/>
              <a:srcRect/>
              <a:stretch>
                <a:fillRect/>
              </a:stretch>
            </p:blipFill>
            <p:spPr bwMode="auto">
              <a:xfrm>
                <a:off x="5539" y="1849"/>
                <a:ext cx="427" cy="622"/>
              </a:xfrm>
              <a:prstGeom prst="rect">
                <a:avLst/>
              </a:prstGeom>
              <a:solidFill>
                <a:srgbClr val="FF9900"/>
              </a:solidFill>
              <a:ln w="9525">
                <a:noFill/>
                <a:miter lim="800000"/>
                <a:headEnd/>
                <a:tailEnd/>
              </a:ln>
            </p:spPr>
          </p:pic>
          <p:sp>
            <p:nvSpPr>
              <p:cNvPr id="187410" name="Text Box 47"/>
              <p:cNvSpPr txBox="1">
                <a:spLocks noChangeArrowheads="1"/>
              </p:cNvSpPr>
              <p:nvPr/>
            </p:nvSpPr>
            <p:spPr bwMode="auto">
              <a:xfrm>
                <a:off x="5090" y="2512"/>
                <a:ext cx="1202" cy="214"/>
              </a:xfrm>
              <a:prstGeom prst="rect">
                <a:avLst/>
              </a:prstGeom>
              <a:solidFill>
                <a:srgbClr val="FF9900"/>
              </a:solidFill>
              <a:ln w="9525">
                <a:noFill/>
                <a:miter lim="800000"/>
                <a:headEnd/>
                <a:tailEnd/>
              </a:ln>
            </p:spPr>
            <p:txBody>
              <a:bodyPr>
                <a:spAutoFit/>
              </a:bodyPr>
              <a:lstStyle/>
              <a:p>
                <a:pPr algn="ctr"/>
                <a:r>
                  <a:rPr lang="en-US" sz="1600" b="1"/>
                  <a:t>CVD</a:t>
                </a:r>
              </a:p>
            </p:txBody>
          </p:sp>
        </p:grpSp>
        <p:sp>
          <p:nvSpPr>
            <p:cNvPr id="187407" name="Text Box 48"/>
            <p:cNvSpPr txBox="1">
              <a:spLocks noChangeArrowheads="1"/>
            </p:cNvSpPr>
            <p:nvPr/>
          </p:nvSpPr>
          <p:spPr bwMode="auto">
            <a:xfrm>
              <a:off x="4930" y="835"/>
              <a:ext cx="1118" cy="712"/>
            </a:xfrm>
            <a:prstGeom prst="rect">
              <a:avLst/>
            </a:prstGeom>
            <a:solidFill>
              <a:srgbClr val="FF9900"/>
            </a:solidFill>
            <a:ln w="9525">
              <a:noFill/>
              <a:miter lim="800000"/>
              <a:headEnd/>
              <a:tailEnd/>
            </a:ln>
          </p:spPr>
          <p:txBody>
            <a:bodyPr>
              <a:spAutoFit/>
            </a:bodyPr>
            <a:lstStyle/>
            <a:p>
              <a:pPr>
                <a:lnSpc>
                  <a:spcPct val="90000"/>
                </a:lnSpc>
              </a:pPr>
              <a:endParaRPr lang="hr-HR" sz="1600"/>
            </a:p>
            <a:p>
              <a:pPr>
                <a:lnSpc>
                  <a:spcPct val="90000"/>
                </a:lnSpc>
              </a:pPr>
              <a:r>
                <a:rPr lang="en-US" sz="1600" b="1"/>
                <a:t>2-4 times </a:t>
              </a:r>
            </a:p>
            <a:p>
              <a:pPr>
                <a:lnSpc>
                  <a:spcPct val="90000"/>
                </a:lnSpc>
              </a:pPr>
              <a:r>
                <a:rPr lang="en-US" sz="1600" b="1"/>
                <a:t>increased</a:t>
              </a:r>
            </a:p>
            <a:p>
              <a:pPr>
                <a:lnSpc>
                  <a:spcPct val="90000"/>
                </a:lnSpc>
              </a:pPr>
              <a:r>
                <a:rPr lang="en-US" sz="1600" b="1"/>
                <a:t>Kv mortality </a:t>
              </a:r>
            </a:p>
            <a:p>
              <a:pPr>
                <a:lnSpc>
                  <a:spcPct val="90000"/>
                </a:lnSpc>
              </a:pPr>
              <a:endParaRPr lang="en-US" sz="1600" b="1" baseline="30000"/>
            </a:p>
          </p:txBody>
        </p:sp>
      </p:grpSp>
      <p:sp>
        <p:nvSpPr>
          <p:cNvPr id="187402" name="Line 49"/>
          <p:cNvSpPr>
            <a:spLocks noChangeShapeType="1"/>
          </p:cNvSpPr>
          <p:nvPr/>
        </p:nvSpPr>
        <p:spPr bwMode="auto">
          <a:xfrm flipH="1">
            <a:off x="4876800" y="4902200"/>
            <a:ext cx="1722438" cy="442913"/>
          </a:xfrm>
          <a:prstGeom prst="line">
            <a:avLst/>
          </a:prstGeom>
          <a:noFill/>
          <a:ln w="9525">
            <a:noFill/>
            <a:round/>
            <a:headEnd/>
            <a:tailEnd type="triangle" w="med" len="med"/>
          </a:ln>
        </p:spPr>
        <p:txBody>
          <a:bodyPr lIns="91910" tIns="45954" rIns="91910" bIns="45954"/>
          <a:lstStyle/>
          <a:p>
            <a:endParaRPr lang="en-US"/>
          </a:p>
        </p:txBody>
      </p:sp>
      <p:sp>
        <p:nvSpPr>
          <p:cNvPr id="187403" name="Line 50"/>
          <p:cNvSpPr>
            <a:spLocks noChangeShapeType="1"/>
          </p:cNvSpPr>
          <p:nvPr/>
        </p:nvSpPr>
        <p:spPr bwMode="auto">
          <a:xfrm flipH="1">
            <a:off x="5200650" y="5027613"/>
            <a:ext cx="1679575" cy="222250"/>
          </a:xfrm>
          <a:prstGeom prst="line">
            <a:avLst/>
          </a:prstGeom>
          <a:noFill/>
          <a:ln w="9525">
            <a:noFill/>
            <a:round/>
            <a:headEnd/>
            <a:tailEnd type="triangle" w="med" len="med"/>
          </a:ln>
        </p:spPr>
        <p:txBody>
          <a:bodyPr lIns="91910" tIns="45954" rIns="91910" bIns="45954"/>
          <a:lstStyle/>
          <a:p>
            <a:endParaRPr lang="en-US"/>
          </a:p>
        </p:txBody>
      </p:sp>
      <p:sp>
        <p:nvSpPr>
          <p:cNvPr id="459827" name="Text Box 51"/>
          <p:cNvSpPr txBox="1">
            <a:spLocks noChangeArrowheads="1"/>
          </p:cNvSpPr>
          <p:nvPr/>
        </p:nvSpPr>
        <p:spPr bwMode="auto">
          <a:xfrm>
            <a:off x="138113" y="6437313"/>
            <a:ext cx="9005887" cy="368300"/>
          </a:xfrm>
          <a:prstGeom prst="rect">
            <a:avLst/>
          </a:prstGeom>
          <a:noFill/>
          <a:ln w="9525">
            <a:noFill/>
            <a:miter lim="800000"/>
            <a:headEnd/>
            <a:tailEnd/>
          </a:ln>
          <a:effectLst/>
        </p:spPr>
        <p:txBody>
          <a:bodyPr>
            <a:spAutoFit/>
          </a:bodyPr>
          <a:lstStyle/>
          <a:p>
            <a:pPr fontAlgn="auto">
              <a:lnSpc>
                <a:spcPct val="90000"/>
              </a:lnSpc>
              <a:spcBef>
                <a:spcPct val="50000"/>
              </a:spcBef>
              <a:spcAft>
                <a:spcPts val="0"/>
              </a:spcAft>
              <a:defRPr/>
            </a:pPr>
            <a:r>
              <a:rPr lang="en" sz="1000" dirty="0">
                <a:effectLst>
                  <a:outerShdw blurRad="38100" dist="38100" dir="2700000" algn="tl">
                    <a:srgbClr val="C0C0C0"/>
                  </a:outerShdw>
                </a:effectLst>
                <a:latin typeface="Arial" charset="0"/>
                <a:cs typeface="Arial" charset="0"/>
              </a:rPr>
              <a:t>Clearinghouse. Diabetes Statistics–Complications of Diabetes. (website) http://www.niddk.nih.gov/health/National Diabetes Information diabetes/pubs/ </a:t>
            </a:r>
            <a:r>
              <a:rPr lang="en" sz="1000" dirty="0" err="1">
                <a:effectLst>
                  <a:outerShdw blurRad="38100" dist="38100" dir="2700000" algn="tl">
                    <a:srgbClr val="C0C0C0"/>
                  </a:outerShdw>
                </a:effectLst>
                <a:latin typeface="Arial" charset="0"/>
                <a:cs typeface="Arial" charset="0"/>
              </a:rPr>
              <a:t>dmstats </a:t>
            </a:r>
            <a:r>
              <a:rPr lang="en" sz="1000" dirty="0">
                <a:effectLst>
                  <a:outerShdw blurRad="38100" dist="38100" dir="2700000" algn="tl">
                    <a:srgbClr val="C0C0C0"/>
                  </a:outerShdw>
                </a:effectLst>
                <a:latin typeface="Arial" charset="0"/>
                <a:cs typeface="Arial" charset="0"/>
              </a:rPr>
              <a:t>/dmstats.htm</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righ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6" name="Footer Placeholder 3"/>
          <p:cNvSpPr>
            <a:spLocks noGrp="1"/>
          </p:cNvSpPr>
          <p:nvPr>
            <p:ph type="ftr" sz="quarter" idx="11"/>
          </p:nvPr>
        </p:nvSpPr>
        <p:spPr bwMode="auto">
          <a:xfrm>
            <a:off x="4246563" y="6557963"/>
            <a:ext cx="2001837" cy="227012"/>
          </a:xfrm>
          <a:ln>
            <a:miter lim="800000"/>
            <a:headEnd/>
            <a:tailEnd/>
          </a:ln>
        </p:spPr>
        <p:txBody>
          <a:bodyPr wrap="square" numCol="1" anchorCtr="0" compatLnSpc="1">
            <a:prstTxWarp prst="textNoShape">
              <a:avLst/>
            </a:prstTxWarp>
          </a:bodyPr>
          <a:lstStyle/>
          <a:p>
            <a:pPr algn="l">
              <a:lnSpc>
                <a:spcPct val="120000"/>
              </a:lnSpc>
              <a:defRPr/>
            </a:pPr>
            <a:endParaRPr lang="en-US" smtClean="0"/>
          </a:p>
        </p:txBody>
      </p:sp>
      <p:sp>
        <p:nvSpPr>
          <p:cNvPr id="64515" name="Rectangle 3"/>
          <p:cNvSpPr>
            <a:spLocks noGrp="1" noChangeArrowheads="1"/>
          </p:cNvSpPr>
          <p:nvPr>
            <p:ph type="body" idx="1"/>
          </p:nvPr>
        </p:nvSpPr>
        <p:spPr>
          <a:xfrm>
            <a:off x="381000" y="762000"/>
            <a:ext cx="8534400" cy="5314950"/>
          </a:xfrm>
        </p:spPr>
        <p:txBody>
          <a:bodyPr/>
          <a:lstStyle/>
          <a:p>
            <a:pPr eaLnBrk="1" hangingPunct="1">
              <a:spcAft>
                <a:spcPct val="20000"/>
              </a:spcAft>
              <a:buFontTx/>
              <a:buNone/>
              <a:defRPr/>
            </a:pPr>
            <a:r>
              <a:rPr lang="en" sz="2000" dirty="0" smtClean="0"/>
              <a:t> </a:t>
            </a:r>
            <a:endParaRPr lang="sr-Latn-RS" sz="2000" dirty="0" smtClean="0"/>
          </a:p>
          <a:p>
            <a:pPr eaLnBrk="1" hangingPunct="1">
              <a:spcAft>
                <a:spcPct val="20000"/>
              </a:spcAft>
              <a:buFontTx/>
              <a:buNone/>
              <a:defRPr/>
            </a:pPr>
            <a:endParaRPr lang="sr-Cyrl-RS" sz="2000" b="1" dirty="0" smtClean="0">
              <a:latin typeface="Arial" pitchFamily="34" charset="0"/>
              <a:cs typeface="Arial" pitchFamily="34" charset="0"/>
            </a:endParaRPr>
          </a:p>
          <a:p>
            <a:pPr eaLnBrk="1" hangingPunct="1">
              <a:spcAft>
                <a:spcPct val="20000"/>
              </a:spcAft>
              <a:buFontTx/>
              <a:buNone/>
              <a:defRPr/>
            </a:pPr>
            <a:r>
              <a:rPr lang="en" sz="2400" b="1" dirty="0" smtClean="0">
                <a:latin typeface="Arial" pitchFamily="34" charset="0"/>
                <a:cs typeface="Arial" pitchFamily="34" charset="0"/>
              </a:rPr>
              <a:t>Hypertension</a:t>
            </a:r>
            <a:r>
              <a:rPr lang="en" sz="2000" b="1" dirty="0" smtClean="0">
                <a:latin typeface="Arial" pitchFamily="34" charset="0"/>
                <a:cs typeface="Arial" pitchFamily="34" charset="0"/>
              </a:rPr>
              <a:t> </a:t>
            </a:r>
            <a:endParaRPr lang="sr-Latn-RS" sz="2000" b="1" dirty="0" smtClean="0">
              <a:latin typeface="Arial" pitchFamily="34" charset="0"/>
              <a:cs typeface="Arial" pitchFamily="34" charset="0"/>
            </a:endParaRPr>
          </a:p>
          <a:p>
            <a:pPr eaLnBrk="1" hangingPunct="1">
              <a:spcAft>
                <a:spcPct val="20000"/>
              </a:spcAft>
              <a:buFontTx/>
              <a:buNone/>
              <a:defRPr/>
            </a:pP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2 times more common in people with DM compared to the general population. </a:t>
            </a:r>
            <a:endParaRPr lang="sr-Latn-RS" sz="2000" b="1" dirty="0" smtClean="0">
              <a:latin typeface="Arial" pitchFamily="34" charset="0"/>
              <a:cs typeface="Arial" pitchFamily="34" charset="0"/>
            </a:endParaRPr>
          </a:p>
          <a:p>
            <a:pPr eaLnBrk="1" hangingPunct="1">
              <a:spcAft>
                <a:spcPct val="20000"/>
              </a:spcAft>
              <a:buFontTx/>
              <a:buNone/>
              <a:defRPr/>
            </a:pPr>
            <a:r>
              <a:rPr lang="en" sz="2000" b="1" dirty="0" smtClean="0">
                <a:latin typeface="Arial" pitchFamily="34" charset="0"/>
                <a:cs typeface="Arial" pitchFamily="34" charset="0"/>
              </a:rPr>
              <a:t>It </a:t>
            </a:r>
            <a:r>
              <a:rPr lang="en" sz="2000" b="1" dirty="0" smtClean="0">
                <a:latin typeface="Arial" pitchFamily="34" charset="0"/>
                <a:cs typeface="Arial" pitchFamily="34" charset="0"/>
              </a:rPr>
              <a:t>is also more common in people with IGT</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endParaRPr lang="sr-Cyrl-RS" sz="2000" b="1" dirty="0" smtClean="0">
              <a:latin typeface="Arial" pitchFamily="34" charset="0"/>
              <a:cs typeface="Arial" pitchFamily="34" charset="0"/>
            </a:endParaRPr>
          </a:p>
          <a:p>
            <a:pPr eaLnBrk="1" hangingPunct="1">
              <a:spcAft>
                <a:spcPct val="20000"/>
              </a:spcAft>
              <a:buFontTx/>
              <a:buNone/>
              <a:defRPr/>
            </a:pPr>
            <a:r>
              <a:rPr lang="en" sz="2400" b="1" dirty="0" smtClean="0">
                <a:latin typeface="Arial" pitchFamily="34" charset="0"/>
                <a:cs typeface="Arial" pitchFamily="34" charset="0"/>
              </a:rPr>
              <a:t>Atherosclerosis</a:t>
            </a:r>
            <a:r>
              <a:rPr lang="en" sz="2000" b="1" dirty="0" smtClean="0">
                <a:latin typeface="Arial" pitchFamily="34" charset="0"/>
                <a:cs typeface="Arial" pitchFamily="34" charset="0"/>
              </a:rPr>
              <a:t> </a:t>
            </a:r>
            <a:endParaRPr lang="sr-Latn-RS" sz="2000" b="1" dirty="0" smtClean="0">
              <a:latin typeface="Arial" pitchFamily="34" charset="0"/>
              <a:cs typeface="Arial" pitchFamily="34" charset="0"/>
            </a:endParaRPr>
          </a:p>
          <a:p>
            <a:pPr eaLnBrk="1" hangingPunct="1">
              <a:spcAft>
                <a:spcPct val="20000"/>
              </a:spcAft>
              <a:buFontTx/>
              <a:buNone/>
              <a:defRPr/>
            </a:pP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Not only people with diabetes have an increased risk of developing atherosclerosis, but this process is accelerated, more serious and widespread</a:t>
            </a:r>
            <a:endParaRPr lang="en-US" sz="2000" b="1" dirty="0" smtClean="0">
              <a:solidFill>
                <a:schemeClr val="tx2">
                  <a:lumMod val="75000"/>
                </a:schemeClr>
              </a:solidFill>
              <a:latin typeface="Arial" pitchFamily="34" charset="0"/>
              <a:cs typeface="Arial" pitchFamily="34" charset="0"/>
            </a:endParaRPr>
          </a:p>
        </p:txBody>
      </p:sp>
      <p:sp>
        <p:nvSpPr>
          <p:cNvPr id="188420" name="Title 4"/>
          <p:cNvSpPr>
            <a:spLocks noGrp="1"/>
          </p:cNvSpPr>
          <p:nvPr>
            <p:ph type="title"/>
          </p:nvPr>
        </p:nvSpPr>
        <p:spPr>
          <a:xfrm>
            <a:off x="457200" y="274638"/>
            <a:ext cx="8229600" cy="1249362"/>
          </a:xfrm>
        </p:spPr>
        <p:txBody>
          <a:bodyPr/>
          <a:lstStyle/>
          <a:p>
            <a:pPr>
              <a:lnSpc>
                <a:spcPct val="90000"/>
              </a:lnSpc>
            </a:pPr>
            <a:r>
              <a:rPr lang="en-US" altLang="en-US" sz="2800" b="1" dirty="0" smtClean="0">
                <a:solidFill>
                  <a:srgbClr val="7030A0"/>
                </a:solidFill>
                <a:latin typeface="Arial" pitchFamily="34" charset="0"/>
                <a:cs typeface="Arial" pitchFamily="34" charset="0"/>
              </a:rPr>
              <a:t>ALL COMPLICATIONS IT CAN BE PREVENTED</a:t>
            </a:r>
            <a:br>
              <a:rPr lang="en-US" altLang="en-US" sz="2800" b="1" dirty="0" smtClean="0">
                <a:solidFill>
                  <a:srgbClr val="7030A0"/>
                </a:solidFill>
                <a:latin typeface="Arial" pitchFamily="34" charset="0"/>
                <a:cs typeface="Arial" pitchFamily="34" charset="0"/>
              </a:rPr>
            </a:br>
            <a:r>
              <a:rPr lang="en-US" altLang="en-US" sz="2800" b="1" dirty="0" smtClean="0">
                <a:solidFill>
                  <a:srgbClr val="7030A0"/>
                </a:solidFill>
                <a:latin typeface="Arial" pitchFamily="34" charset="0"/>
                <a:cs typeface="Arial" pitchFamily="34" charset="0"/>
              </a:rPr>
              <a:t>WITH GOOD GLYCEMICAL CONTROL</a:t>
            </a:r>
            <a:r>
              <a:rPr lang="en-US" altLang="en-US" b="1" dirty="0" smtClean="0">
                <a:solidFill>
                  <a:srgbClr val="7030A0"/>
                </a:solidFill>
                <a:latin typeface="Arial" pitchFamily="34" charset="0"/>
                <a:cs typeface="Arial" pitchFamily="34" charset="0"/>
              </a:rPr>
              <a:t/>
            </a:r>
            <a:br>
              <a:rPr lang="en-US" altLang="en-US" b="1" dirty="0" smtClean="0">
                <a:solidFill>
                  <a:srgbClr val="7030A0"/>
                </a:solidFill>
                <a:latin typeface="Arial" pitchFamily="34" charset="0"/>
                <a:cs typeface="Arial" pitchFamily="34" charset="0"/>
              </a:rPr>
            </a:br>
            <a:endParaRPr lang="en-US" dirty="0" smtClean="0"/>
          </a:p>
        </p:txBody>
      </p:sp>
    </p:spTree>
  </p:cSld>
  <p:clrMapOvr>
    <a:masterClrMapping/>
  </p:clrMapOv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Title 1"/>
          <p:cNvSpPr>
            <a:spLocks noGrp="1"/>
          </p:cNvSpPr>
          <p:nvPr>
            <p:ph type="title"/>
          </p:nvPr>
        </p:nvSpPr>
        <p:spPr>
          <a:xfrm>
            <a:off x="-76200" y="0"/>
            <a:ext cx="9220200" cy="795338"/>
          </a:xfrm>
        </p:spPr>
        <p:txBody>
          <a:bodyPr/>
          <a:lstStyle/>
          <a:p>
            <a:pPr eaLnBrk="1" hangingPunct="1"/>
            <a:r>
              <a:rPr lang="en-US" sz="3200" b="1" smtClean="0">
                <a:solidFill>
                  <a:srgbClr val="7030A0"/>
                </a:solidFill>
                <a:latin typeface="Arial" pitchFamily="34" charset="0"/>
                <a:cs typeface="Arial" pitchFamily="34" charset="0"/>
              </a:rPr>
              <a:t>Type 2 diabetes - disease progression</a:t>
            </a:r>
            <a:endParaRPr lang="en-US" altLang="en-US" sz="2800" b="1" smtClean="0">
              <a:solidFill>
                <a:srgbClr val="7030A0"/>
              </a:solidFill>
              <a:latin typeface="Arial" pitchFamily="34" charset="0"/>
              <a:cs typeface="Arial" pitchFamily="34" charset="0"/>
            </a:endParaRPr>
          </a:p>
        </p:txBody>
      </p:sp>
      <p:sp>
        <p:nvSpPr>
          <p:cNvPr id="30723" name="TextBox 5"/>
          <p:cNvSpPr txBox="1">
            <a:spLocks noChangeArrowheads="1"/>
          </p:cNvSpPr>
          <p:nvPr/>
        </p:nvSpPr>
        <p:spPr bwMode="auto">
          <a:xfrm>
            <a:off x="0" y="6110288"/>
            <a:ext cx="8229600" cy="747712"/>
          </a:xfrm>
          <a:prstGeom prst="rect">
            <a:avLst/>
          </a:prstGeom>
          <a:noFill/>
          <a:ln>
            <a:noFill/>
          </a:ln>
          <a:extLst>
            <a:ext uri="{909E8E84-426E-40DD-AFC4-6F175D3DCCD1}"/>
            <a:ext uri="{91240B29-F687-4F45-9708-019B960494DF}"/>
          </a:extLst>
        </p:spPr>
        <p:txBody>
          <a:bodyPr anchor="b"/>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lnSpc>
                <a:spcPts val="1100"/>
              </a:lnSpc>
              <a:defRPr/>
            </a:pPr>
            <a:r>
              <a:rPr lang="en" sz="1100" dirty="0" smtClean="0">
                <a:solidFill>
                  <a:srgbClr val="5F5F5F"/>
                </a:solidFill>
                <a:latin typeface="+mj-lt"/>
                <a:ea typeface="ＭＳ Ｐゴシック" pitchFamily="34" charset="-128"/>
                <a:cs typeface="+mn-cs"/>
              </a:rPr>
              <a:t>OAD = oral ni </a:t>
            </a:r>
            <a:r>
              <a:rPr lang="en" sz="1100" dirty="0" err="1" smtClean="0">
                <a:solidFill>
                  <a:srgbClr val="5F5F5F"/>
                </a:solidFill>
                <a:latin typeface="+mj-lt"/>
                <a:ea typeface="ＭＳ Ｐゴシック" pitchFamily="34" charset="-128"/>
                <a:cs typeface="+mn-cs"/>
              </a:rPr>
              <a:t>antidi </a:t>
            </a:r>
            <a:r>
              <a:rPr lang="en" sz="1100" dirty="0" smtClean="0">
                <a:solidFill>
                  <a:srgbClr val="5F5F5F"/>
                </a:solidFill>
                <a:latin typeface="+mj-lt"/>
                <a:ea typeface="ＭＳ Ｐゴシック" pitchFamily="34" charset="-128"/>
                <a:cs typeface="+mn-cs"/>
              </a:rPr>
              <a:t>j </a:t>
            </a:r>
            <a:r>
              <a:rPr lang="en" sz="1100" dirty="0" err="1" smtClean="0">
                <a:solidFill>
                  <a:srgbClr val="5F5F5F"/>
                </a:solidFill>
                <a:latin typeface="+mj-lt"/>
                <a:ea typeface="ＭＳ Ｐゴシック" pitchFamily="34" charset="-128"/>
                <a:cs typeface="+mn-cs"/>
              </a:rPr>
              <a:t>abetic </a:t>
            </a:r>
            <a:r>
              <a:rPr lang="en" sz="1100" dirty="0" smtClean="0">
                <a:solidFill>
                  <a:srgbClr val="5F5F5F"/>
                </a:solidFill>
                <a:latin typeface="+mj-lt"/>
                <a:ea typeface="ＭＳ Ｐゴシック" pitchFamily="34" charset="-128"/>
                <a:cs typeface="+mn-cs"/>
              </a:rPr>
              <a:t>i</a:t>
            </a:r>
          </a:p>
          <a:p>
            <a:pPr algn="r">
              <a:lnSpc>
                <a:spcPts val="1100"/>
              </a:lnSpc>
              <a:defRPr/>
            </a:pPr>
            <a:endParaRPr lang="en-US" sz="1100" dirty="0" smtClean="0">
              <a:solidFill>
                <a:srgbClr val="5F5F5F"/>
              </a:solidFill>
              <a:latin typeface="+mj-lt"/>
              <a:ea typeface="ＭＳ Ｐゴシック" pitchFamily="34" charset="-128"/>
              <a:cs typeface="+mn-cs"/>
            </a:endParaRPr>
          </a:p>
          <a:p>
            <a:pPr algn="r">
              <a:lnSpc>
                <a:spcPts val="1100"/>
              </a:lnSpc>
              <a:defRPr/>
            </a:pPr>
            <a:r>
              <a:rPr lang="en" sz="1200" b="1" i="1" dirty="0" smtClean="0">
                <a:solidFill>
                  <a:srgbClr val="5F5F5F"/>
                </a:solidFill>
                <a:latin typeface="+mj-lt"/>
                <a:ea typeface="ＭＳ Ｐゴシック" pitchFamily="34" charset="-128"/>
                <a:cs typeface="+mn-cs"/>
              </a:rPr>
              <a:t>UK Prospective Diabetes Study (UKPDS) Group. Lancet.1998;352:854–65; Campbell W. Br J </a:t>
            </a:r>
            <a:r>
              <a:rPr lang="en" sz="1200" b="1" i="1" dirty="0" err="1" smtClean="0">
                <a:solidFill>
                  <a:srgbClr val="5F5F5F"/>
                </a:solidFill>
                <a:latin typeface="+mj-lt"/>
                <a:ea typeface="ＭＳ Ｐゴシック" pitchFamily="34" charset="-128"/>
                <a:cs typeface="+mn-cs"/>
              </a:rPr>
              <a:t>Cardiol </a:t>
            </a:r>
            <a:r>
              <a:rPr lang="en" sz="1200" b="1" i="1" dirty="0" smtClean="0">
                <a:solidFill>
                  <a:srgbClr val="5F5F5F"/>
                </a:solidFill>
                <a:latin typeface="+mj-lt"/>
                <a:ea typeface="ＭＳ Ｐゴシック" pitchFamily="34" charset="-128"/>
                <a:cs typeface="+mn-cs"/>
              </a:rPr>
              <a:t>2000;7:625–31; </a:t>
            </a:r>
            <a:r>
              <a:rPr lang="en" sz="1200" b="1" i="1" dirty="0" err="1" smtClean="0">
                <a:solidFill>
                  <a:srgbClr val="5F5F5F"/>
                </a:solidFill>
                <a:latin typeface="+mj-lt"/>
                <a:ea typeface="ＭＳ Ｐゴシック" pitchFamily="34" charset="-128"/>
                <a:cs typeface="+mn-cs"/>
              </a:rPr>
              <a:t>Khatib </a:t>
            </a:r>
            <a:r>
              <a:rPr lang="en" sz="1200" b="1" i="1" dirty="0" smtClean="0">
                <a:solidFill>
                  <a:srgbClr val="5F5F5F"/>
                </a:solidFill>
                <a:latin typeface="+mj-lt"/>
                <a:ea typeface="ＭＳ Ｐゴシック" pitchFamily="34" charset="-128"/>
                <a:cs typeface="+mn-cs"/>
              </a:rPr>
              <a:t>OMN, ed. EMRO Technical Publications Series 32. World Health Organization; in 2006</a:t>
            </a:r>
          </a:p>
        </p:txBody>
      </p:sp>
      <p:grpSp>
        <p:nvGrpSpPr>
          <p:cNvPr id="189444" name="Group 2"/>
          <p:cNvGrpSpPr>
            <a:grpSpLocks/>
          </p:cNvGrpSpPr>
          <p:nvPr/>
        </p:nvGrpSpPr>
        <p:grpSpPr bwMode="auto">
          <a:xfrm>
            <a:off x="304800" y="1195388"/>
            <a:ext cx="8610600" cy="4976812"/>
            <a:chOff x="311672" y="1195387"/>
            <a:chExt cx="8375128" cy="4976813"/>
          </a:xfrm>
        </p:grpSpPr>
        <p:pic>
          <p:nvPicPr>
            <p:cNvPr id="189445" name="Picture 5" descr="C:\Documents and Settings\KJSmith\Desktop\F_GL##0M.jpg"/>
            <p:cNvPicPr>
              <a:picLocks noChangeAspect="1" noChangeArrowheads="1"/>
            </p:cNvPicPr>
            <p:nvPr/>
          </p:nvPicPr>
          <p:blipFill>
            <a:blip r:embed="rId3"/>
            <a:srcRect/>
            <a:stretch>
              <a:fillRect/>
            </a:stretch>
          </p:blipFill>
          <p:spPr bwMode="auto">
            <a:xfrm>
              <a:off x="311672" y="1195387"/>
              <a:ext cx="8375128" cy="4976813"/>
            </a:xfrm>
            <a:prstGeom prst="rect">
              <a:avLst/>
            </a:prstGeom>
            <a:noFill/>
            <a:ln w="9525">
              <a:noFill/>
              <a:miter lim="800000"/>
              <a:headEnd/>
              <a:tailEnd/>
            </a:ln>
          </p:spPr>
        </p:pic>
        <p:sp>
          <p:nvSpPr>
            <p:cNvPr id="189446" name="Rectangle 1"/>
            <p:cNvSpPr>
              <a:spLocks noChangeArrowheads="1"/>
            </p:cNvSpPr>
            <p:nvPr/>
          </p:nvSpPr>
          <p:spPr bwMode="auto">
            <a:xfrm>
              <a:off x="2819400" y="5791200"/>
              <a:ext cx="3276600" cy="228600"/>
            </a:xfrm>
            <a:prstGeom prst="rect">
              <a:avLst/>
            </a:prstGeom>
            <a:solidFill>
              <a:schemeClr val="bg1"/>
            </a:solidFill>
            <a:ln w="9525" algn="ctr">
              <a:noFill/>
              <a:round/>
              <a:headEnd/>
              <a:tailEnd/>
            </a:ln>
          </p:spPr>
          <p:txBody>
            <a:bodyPr/>
            <a:lstStyle/>
            <a:p>
              <a:r>
                <a:rPr lang="en-US" altLang="en-US" sz="1400"/>
                <a:t>Progression over time</a:t>
              </a:r>
            </a:p>
          </p:txBody>
        </p:sp>
        <p:sp>
          <p:nvSpPr>
            <p:cNvPr id="6" name="Rectangle 5"/>
            <p:cNvSpPr/>
            <p:nvPr/>
          </p:nvSpPr>
          <p:spPr bwMode="auto">
            <a:xfrm>
              <a:off x="991070" y="5334000"/>
              <a:ext cx="1142624" cy="228600"/>
            </a:xfrm>
            <a:prstGeom prst="rect">
              <a:avLst/>
            </a:prstGeom>
            <a:solidFill>
              <a:schemeClr val="accent2">
                <a:lumMod val="50000"/>
              </a:schemeClr>
            </a:solidFill>
            <a:ln w="9525" cap="flat" cmpd="sng" algn="ctr">
              <a:noFill/>
              <a:prstDash val="solid"/>
              <a:round/>
              <a:headEnd type="none" w="med" len="med"/>
              <a:tailEnd type="none" w="med" len="med"/>
            </a:ln>
            <a:effectLst/>
            <a:extLst/>
          </p:spPr>
          <p:txBody>
            <a:bodyPr/>
            <a:lstStyle/>
            <a:p>
              <a:pPr>
                <a:defRPr/>
              </a:pPr>
              <a:r>
                <a:rPr lang="en" sz="1400" dirty="0">
                  <a:solidFill>
                    <a:schemeClr val="bg1"/>
                  </a:solidFill>
                  <a:cs typeface="+mn-cs"/>
                </a:rPr>
                <a:t>Monotherapy</a:t>
              </a:r>
              <a:endParaRPr lang="en-US" sz="1400" dirty="0">
                <a:solidFill>
                  <a:schemeClr val="bg1"/>
                </a:solidFill>
                <a:cs typeface="+mn-cs"/>
              </a:endParaRPr>
            </a:p>
          </p:txBody>
        </p:sp>
        <p:sp>
          <p:nvSpPr>
            <p:cNvPr id="7" name="Rectangle 6"/>
            <p:cNvSpPr/>
            <p:nvPr/>
          </p:nvSpPr>
          <p:spPr bwMode="auto">
            <a:xfrm>
              <a:off x="2820814" y="5334000"/>
              <a:ext cx="2132384" cy="228600"/>
            </a:xfrm>
            <a:prstGeom prst="rect">
              <a:avLst/>
            </a:prstGeom>
            <a:solidFill>
              <a:schemeClr val="accent2">
                <a:lumMod val="50000"/>
              </a:schemeClr>
            </a:solidFill>
            <a:ln w="9525" cap="flat" cmpd="sng" algn="ctr">
              <a:noFill/>
              <a:prstDash val="solid"/>
              <a:round/>
              <a:headEnd type="none" w="med" len="med"/>
              <a:tailEnd type="none" w="med" len="med"/>
            </a:ln>
            <a:effectLst/>
            <a:extLst/>
          </p:spPr>
          <p:txBody>
            <a:bodyPr/>
            <a:lstStyle/>
            <a:p>
              <a:pPr>
                <a:defRPr/>
              </a:pPr>
              <a:r>
                <a:rPr lang="en" sz="1400" dirty="0">
                  <a:solidFill>
                    <a:schemeClr val="bg1"/>
                  </a:solidFill>
                  <a:cs typeface="+mn-cs"/>
                </a:rPr>
                <a:t>OAD polytherapy</a:t>
              </a:r>
              <a:endParaRPr lang="en-US" sz="1400" dirty="0">
                <a:solidFill>
                  <a:schemeClr val="bg1"/>
                </a:solidFill>
                <a:cs typeface="+mn-cs"/>
              </a:endParaRPr>
            </a:p>
          </p:txBody>
        </p:sp>
        <p:sp>
          <p:nvSpPr>
            <p:cNvPr id="8" name="Rectangle 7"/>
            <p:cNvSpPr/>
            <p:nvPr/>
          </p:nvSpPr>
          <p:spPr bwMode="auto">
            <a:xfrm>
              <a:off x="5411792" y="5334000"/>
              <a:ext cx="1750995" cy="228600"/>
            </a:xfrm>
            <a:prstGeom prst="rect">
              <a:avLst/>
            </a:prstGeom>
            <a:solidFill>
              <a:schemeClr val="accent2">
                <a:lumMod val="50000"/>
              </a:schemeClr>
            </a:solidFill>
            <a:ln w="9525" cap="flat" cmpd="sng" algn="ctr">
              <a:noFill/>
              <a:prstDash val="solid"/>
              <a:round/>
              <a:headEnd type="none" w="med" len="med"/>
              <a:tailEnd type="none" w="med" len="med"/>
            </a:ln>
            <a:effectLst/>
            <a:extLst/>
          </p:spPr>
          <p:txBody>
            <a:bodyPr/>
            <a:lstStyle/>
            <a:p>
              <a:pPr>
                <a:defRPr/>
              </a:pPr>
              <a:r>
                <a:rPr lang="en" sz="1400" dirty="0">
                  <a:solidFill>
                    <a:schemeClr val="bg1"/>
                  </a:solidFill>
                  <a:cs typeface="+mn-cs"/>
                </a:rPr>
                <a:t>OAD + insulin</a:t>
              </a:r>
              <a:endParaRPr lang="en-US" sz="1400" dirty="0">
                <a:solidFill>
                  <a:schemeClr val="bg1"/>
                </a:solidFill>
                <a:cs typeface="+mn-cs"/>
              </a:endParaRPr>
            </a:p>
          </p:txBody>
        </p:sp>
        <p:sp>
          <p:nvSpPr>
            <p:cNvPr id="9" name="Rectangle 8"/>
            <p:cNvSpPr/>
            <p:nvPr/>
          </p:nvSpPr>
          <p:spPr bwMode="auto">
            <a:xfrm>
              <a:off x="991070" y="2209799"/>
              <a:ext cx="1142624" cy="228600"/>
            </a:xfrm>
            <a:prstGeom prst="rect">
              <a:avLst/>
            </a:prstGeom>
            <a:solidFill>
              <a:schemeClr val="bg1"/>
            </a:solidFill>
            <a:ln w="9525" cap="flat" cmpd="sng" algn="ctr">
              <a:noFill/>
              <a:prstDash val="solid"/>
              <a:round/>
              <a:headEnd type="none" w="med" len="med"/>
              <a:tailEnd type="none" w="med" len="med"/>
            </a:ln>
            <a:effectLst/>
            <a:extLst/>
          </p:spPr>
          <p:txBody>
            <a:bodyPr/>
            <a:lstStyle/>
            <a:p>
              <a:pPr>
                <a:defRPr/>
              </a:pPr>
              <a:r>
                <a:rPr lang="en" sz="1100" b="1" dirty="0">
                  <a:solidFill>
                    <a:schemeClr val="accent6">
                      <a:lumMod val="10000"/>
                    </a:schemeClr>
                  </a:solidFill>
                  <a:cs typeface="+mn-cs"/>
                </a:rPr>
                <a:t>The first drug</a:t>
              </a:r>
              <a:endParaRPr lang="en-US" sz="1100" b="1" dirty="0">
                <a:solidFill>
                  <a:schemeClr val="accent6">
                    <a:lumMod val="10000"/>
                  </a:schemeClr>
                </a:solidFill>
                <a:cs typeface="+mn-cs"/>
              </a:endParaRPr>
            </a:p>
          </p:txBody>
        </p:sp>
        <p:sp>
          <p:nvSpPr>
            <p:cNvPr id="10" name="Rectangle 9"/>
            <p:cNvSpPr/>
            <p:nvPr/>
          </p:nvSpPr>
          <p:spPr bwMode="auto">
            <a:xfrm>
              <a:off x="3049339" y="1752599"/>
              <a:ext cx="1675334" cy="685800"/>
            </a:xfrm>
            <a:prstGeom prst="rect">
              <a:avLst/>
            </a:prstGeom>
            <a:solidFill>
              <a:schemeClr val="bg1"/>
            </a:solidFill>
            <a:ln w="9525" cap="flat" cmpd="sng" algn="ctr">
              <a:noFill/>
              <a:prstDash val="solid"/>
              <a:round/>
              <a:headEnd type="none" w="med" len="med"/>
              <a:tailEnd type="none" w="med" len="med"/>
            </a:ln>
            <a:effectLst/>
            <a:extLst/>
          </p:spPr>
          <p:txBody>
            <a:bodyPr/>
            <a:lstStyle/>
            <a:p>
              <a:pPr>
                <a:defRPr/>
              </a:pPr>
              <a:r>
                <a:rPr lang="en" sz="1100" b="1" dirty="0">
                  <a:solidFill>
                    <a:schemeClr val="accent6">
                      <a:lumMod val="10000"/>
                    </a:schemeClr>
                  </a:solidFill>
                  <a:cs typeface="+mn-cs"/>
                </a:rPr>
                <a:t>Potential correction or change of therapy</a:t>
              </a:r>
              <a:endParaRPr lang="en-US" sz="1100" b="1" dirty="0">
                <a:solidFill>
                  <a:schemeClr val="accent6">
                    <a:lumMod val="10000"/>
                  </a:schemeClr>
                </a:solidFill>
                <a:cs typeface="+mn-cs"/>
              </a:endParaRPr>
            </a:p>
          </p:txBody>
        </p:sp>
        <p:sp>
          <p:nvSpPr>
            <p:cNvPr id="11" name="Rectangle 10"/>
            <p:cNvSpPr/>
            <p:nvPr/>
          </p:nvSpPr>
          <p:spPr bwMode="auto">
            <a:xfrm>
              <a:off x="1600985" y="3124199"/>
              <a:ext cx="1142624" cy="228600"/>
            </a:xfrm>
            <a:prstGeom prst="rect">
              <a:avLst/>
            </a:prstGeom>
            <a:solidFill>
              <a:schemeClr val="bg1"/>
            </a:solidFill>
            <a:ln w="9525" cap="flat" cmpd="sng" algn="ctr">
              <a:noFill/>
              <a:prstDash val="solid"/>
              <a:round/>
              <a:headEnd type="none" w="med" len="med"/>
              <a:tailEnd type="none" w="med" len="med"/>
            </a:ln>
            <a:effectLst/>
            <a:extLst/>
          </p:spPr>
          <p:txBody>
            <a:bodyPr/>
            <a:lstStyle/>
            <a:p>
              <a:pPr>
                <a:defRPr/>
              </a:pPr>
              <a:r>
                <a:rPr lang="en" sz="1100" b="1" dirty="0">
                  <a:solidFill>
                    <a:schemeClr val="accent6">
                      <a:lumMod val="10000"/>
                    </a:schemeClr>
                  </a:solidFill>
                  <a:cs typeface="+mn-cs"/>
                </a:rPr>
                <a:t>5 years</a:t>
              </a:r>
              <a:endParaRPr lang="en-US" sz="1100" b="1" dirty="0">
                <a:solidFill>
                  <a:schemeClr val="accent6">
                    <a:lumMod val="10000"/>
                  </a:schemeClr>
                </a:solidFill>
                <a:cs typeface="+mn-cs"/>
              </a:endParaRPr>
            </a:p>
          </p:txBody>
        </p:sp>
        <p:sp>
          <p:nvSpPr>
            <p:cNvPr id="189453" name="Rectangle 12"/>
            <p:cNvSpPr>
              <a:spLocks noChangeArrowheads="1"/>
            </p:cNvSpPr>
            <p:nvPr/>
          </p:nvSpPr>
          <p:spPr bwMode="auto">
            <a:xfrm>
              <a:off x="7467073" y="3733800"/>
              <a:ext cx="1140716" cy="685800"/>
            </a:xfrm>
            <a:prstGeom prst="rect">
              <a:avLst/>
            </a:prstGeom>
            <a:solidFill>
              <a:schemeClr val="bg1"/>
            </a:solidFill>
            <a:ln w="9525" algn="ctr">
              <a:noFill/>
              <a:round/>
              <a:headEnd/>
              <a:tailEnd/>
            </a:ln>
          </p:spPr>
          <p:txBody>
            <a:bodyPr/>
            <a:lstStyle/>
            <a:p>
              <a:r>
                <a:rPr lang="en-US" sz="1100" b="1">
                  <a:solidFill>
                    <a:srgbClr val="FF0000"/>
                  </a:solidFill>
                </a:rPr>
                <a:t>The goal</a:t>
              </a:r>
            </a:p>
            <a:p>
              <a:r>
                <a:rPr lang="en-US" sz="1100" b="1">
                  <a:solidFill>
                    <a:srgbClr val="FF0000"/>
                  </a:solidFill>
                </a:rPr>
                <a:t>(HbA1c&lt;7%)</a:t>
              </a:r>
            </a:p>
          </p:txBody>
        </p:sp>
        <p:sp>
          <p:nvSpPr>
            <p:cNvPr id="14" name="Rectangle 13"/>
            <p:cNvSpPr/>
            <p:nvPr/>
          </p:nvSpPr>
          <p:spPr bwMode="auto">
            <a:xfrm>
              <a:off x="7466971" y="4572000"/>
              <a:ext cx="1062332" cy="381000"/>
            </a:xfrm>
            <a:prstGeom prst="rect">
              <a:avLst/>
            </a:prstGeom>
            <a:solidFill>
              <a:schemeClr val="bg1"/>
            </a:solidFill>
            <a:ln w="9525" cap="flat" cmpd="sng" algn="ctr">
              <a:noFill/>
              <a:prstDash val="solid"/>
              <a:round/>
              <a:headEnd type="none" w="med" len="med"/>
              <a:tailEnd type="none" w="med" len="med"/>
            </a:ln>
            <a:effectLst/>
            <a:extLst/>
          </p:spPr>
          <p:txBody>
            <a:bodyPr/>
            <a:lstStyle/>
            <a:p>
              <a:pPr>
                <a:defRPr/>
              </a:pPr>
              <a:r>
                <a:rPr lang="en" sz="1000" b="1" dirty="0">
                  <a:solidFill>
                    <a:schemeClr val="accent5">
                      <a:lumMod val="25000"/>
                    </a:schemeClr>
                  </a:solidFill>
                  <a:cs typeface="+mn-cs"/>
                </a:rPr>
                <a:t>Normal</a:t>
              </a:r>
            </a:p>
            <a:p>
              <a:pPr>
                <a:defRPr/>
              </a:pPr>
              <a:r>
                <a:rPr lang="en" sz="1000" b="1" dirty="0">
                  <a:solidFill>
                    <a:schemeClr val="accent5">
                      <a:lumMod val="25000"/>
                    </a:schemeClr>
                  </a:solidFill>
                  <a:cs typeface="+mn-cs"/>
                </a:rPr>
                <a:t>(HbA1c=~5%)</a:t>
              </a:r>
              <a:endParaRPr lang="en-US" sz="1000" b="1" dirty="0">
                <a:solidFill>
                  <a:schemeClr val="accent5">
                    <a:lumMod val="25000"/>
                  </a:schemeClr>
                </a:solidFill>
                <a:cs typeface="+mn-cs"/>
              </a:endParaRPr>
            </a:p>
          </p:txBody>
        </p:sp>
        <p:sp>
          <p:nvSpPr>
            <p:cNvPr id="15" name="Rectangle 14"/>
            <p:cNvSpPr/>
            <p:nvPr/>
          </p:nvSpPr>
          <p:spPr bwMode="auto">
            <a:xfrm>
              <a:off x="311672" y="1257299"/>
              <a:ext cx="8375128" cy="342900"/>
            </a:xfrm>
            <a:prstGeom prst="rect">
              <a:avLst/>
            </a:prstGeom>
            <a:solidFill>
              <a:schemeClr val="accent2">
                <a:lumMod val="50000"/>
              </a:schemeClr>
            </a:solidFill>
            <a:ln w="9525" cap="flat" cmpd="sng" algn="ctr">
              <a:noFill/>
              <a:prstDash val="solid"/>
              <a:round/>
              <a:headEnd type="none" w="med" len="med"/>
              <a:tailEnd type="none" w="med" len="med"/>
            </a:ln>
            <a:effectLst/>
            <a:extLst/>
          </p:spPr>
          <p:txBody>
            <a:bodyPr/>
            <a:lstStyle/>
            <a:p>
              <a:pPr>
                <a:defRPr/>
              </a:pPr>
              <a:r>
                <a:rPr lang="en" sz="1400" b="1" dirty="0">
                  <a:solidFill>
                    <a:schemeClr val="bg1"/>
                  </a:solidFill>
                  <a:cs typeface="+mn-cs"/>
                </a:rPr>
                <a:t>Glycemic control and progression of type 2 diabetes (UKPDS)</a:t>
              </a:r>
              <a:endParaRPr lang="en-US" sz="1400" b="1" dirty="0">
                <a:solidFill>
                  <a:schemeClr val="bg1"/>
                </a:solidFill>
                <a:cs typeface="+mn-cs"/>
              </a:endParaRPr>
            </a:p>
          </p:txBody>
        </p:sp>
      </p:grpSp>
    </p:spTree>
  </p:cSld>
  <p:clrMapOvr>
    <a:masterClrMapping/>
  </p:clrMapOv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Footer Placeholder 3"/>
          <p:cNvSpPr>
            <a:spLocks noGrp="1"/>
          </p:cNvSpPr>
          <p:nvPr>
            <p:ph type="ftr" sz="quarter" idx="11"/>
          </p:nvPr>
        </p:nvSpPr>
        <p:spPr bwMode="auto">
          <a:xfrm>
            <a:off x="2514600" y="6324600"/>
            <a:ext cx="5105400" cy="304800"/>
          </a:xfrm>
          <a:ln>
            <a:miter lim="800000"/>
            <a:headEnd/>
            <a:tailEnd/>
          </a:ln>
        </p:spPr>
        <p:txBody>
          <a:bodyPr wrap="square" numCol="1" anchorCtr="0" compatLnSpc="1">
            <a:prstTxWarp prst="textNoShape">
              <a:avLst/>
            </a:prstTxWarp>
          </a:bodyPr>
          <a:lstStyle/>
          <a:p>
            <a:pPr algn="l">
              <a:lnSpc>
                <a:spcPct val="120000"/>
              </a:lnSpc>
              <a:defRPr/>
            </a:pPr>
            <a:r>
              <a:rPr lang="en" i="1" smtClean="0">
                <a:latin typeface="Verdana" pitchFamily="34" charset="0"/>
              </a:rPr>
              <a:t>IDF publication: Diabetes Atlas, Executive Summary, p.24</a:t>
            </a:r>
            <a:endParaRPr lang="en-GB" i="1" smtClean="0"/>
          </a:p>
        </p:txBody>
      </p:sp>
      <p:sp>
        <p:nvSpPr>
          <p:cNvPr id="190467" name="Text Box 3"/>
          <p:cNvSpPr txBox="1">
            <a:spLocks noChangeArrowheads="1"/>
          </p:cNvSpPr>
          <p:nvPr/>
        </p:nvSpPr>
        <p:spPr bwMode="auto">
          <a:xfrm>
            <a:off x="6789738" y="5878513"/>
            <a:ext cx="184150" cy="214312"/>
          </a:xfrm>
          <a:prstGeom prst="rect">
            <a:avLst/>
          </a:prstGeom>
          <a:noFill/>
          <a:ln w="9525" algn="ctr">
            <a:noFill/>
            <a:miter lim="800000"/>
            <a:headEnd/>
            <a:tailEnd/>
          </a:ln>
        </p:spPr>
        <p:txBody>
          <a:bodyPr wrap="none">
            <a:spAutoFit/>
          </a:bodyPr>
          <a:lstStyle/>
          <a:p>
            <a:pPr>
              <a:spcBef>
                <a:spcPct val="20000"/>
              </a:spcBef>
            </a:pPr>
            <a:endParaRPr lang="fr-FR" sz="800" i="1"/>
          </a:p>
        </p:txBody>
      </p:sp>
      <p:sp>
        <p:nvSpPr>
          <p:cNvPr id="190468" name="Rectangle 4"/>
          <p:cNvSpPr>
            <a:spLocks noChangeArrowheads="1"/>
          </p:cNvSpPr>
          <p:nvPr/>
        </p:nvSpPr>
        <p:spPr bwMode="auto">
          <a:xfrm>
            <a:off x="3270250" y="4497388"/>
            <a:ext cx="536575" cy="282575"/>
          </a:xfrm>
          <a:prstGeom prst="rect">
            <a:avLst/>
          </a:prstGeom>
          <a:solidFill>
            <a:schemeClr val="accent1"/>
          </a:solidFill>
          <a:ln w="9525">
            <a:noFill/>
            <a:miter lim="800000"/>
            <a:headEnd/>
            <a:tailEnd/>
          </a:ln>
        </p:spPr>
        <p:txBody>
          <a:bodyPr/>
          <a:lstStyle/>
          <a:p>
            <a:endParaRPr lang="en-US"/>
          </a:p>
        </p:txBody>
      </p:sp>
      <p:sp>
        <p:nvSpPr>
          <p:cNvPr id="190469" name="Rectangle 5"/>
          <p:cNvSpPr>
            <a:spLocks noChangeArrowheads="1"/>
          </p:cNvSpPr>
          <p:nvPr/>
        </p:nvSpPr>
        <p:spPr bwMode="auto">
          <a:xfrm>
            <a:off x="4130675" y="3438525"/>
            <a:ext cx="550863" cy="1341438"/>
          </a:xfrm>
          <a:prstGeom prst="rect">
            <a:avLst/>
          </a:prstGeom>
          <a:solidFill>
            <a:srgbClr val="FF9900"/>
          </a:solidFill>
          <a:ln w="9525">
            <a:noFill/>
            <a:miter lim="800000"/>
            <a:headEnd/>
            <a:tailEnd/>
          </a:ln>
        </p:spPr>
        <p:txBody>
          <a:bodyPr/>
          <a:lstStyle/>
          <a:p>
            <a:endParaRPr lang="en-US"/>
          </a:p>
        </p:txBody>
      </p:sp>
      <p:sp>
        <p:nvSpPr>
          <p:cNvPr id="190470" name="Rectangle 6"/>
          <p:cNvSpPr>
            <a:spLocks noChangeArrowheads="1"/>
          </p:cNvSpPr>
          <p:nvPr/>
        </p:nvSpPr>
        <p:spPr bwMode="auto">
          <a:xfrm>
            <a:off x="5470525" y="3368675"/>
            <a:ext cx="536575" cy="1411288"/>
          </a:xfrm>
          <a:prstGeom prst="rect">
            <a:avLst/>
          </a:prstGeom>
          <a:solidFill>
            <a:schemeClr val="accent1"/>
          </a:solidFill>
          <a:ln w="9525">
            <a:noFill/>
            <a:miter lim="800000"/>
            <a:headEnd/>
            <a:tailEnd/>
          </a:ln>
        </p:spPr>
        <p:txBody>
          <a:bodyPr/>
          <a:lstStyle/>
          <a:p>
            <a:endParaRPr lang="en-US"/>
          </a:p>
        </p:txBody>
      </p:sp>
      <p:sp>
        <p:nvSpPr>
          <p:cNvPr id="190471" name="Rectangle 7"/>
          <p:cNvSpPr>
            <a:spLocks noChangeArrowheads="1"/>
          </p:cNvSpPr>
          <p:nvPr/>
        </p:nvSpPr>
        <p:spPr bwMode="auto">
          <a:xfrm>
            <a:off x="6345238" y="1617663"/>
            <a:ext cx="536575" cy="3160712"/>
          </a:xfrm>
          <a:prstGeom prst="rect">
            <a:avLst/>
          </a:prstGeom>
          <a:solidFill>
            <a:srgbClr val="FF9900"/>
          </a:solidFill>
          <a:ln w="9525">
            <a:noFill/>
            <a:miter lim="800000"/>
            <a:headEnd/>
            <a:tailEnd/>
          </a:ln>
        </p:spPr>
        <p:txBody>
          <a:bodyPr/>
          <a:lstStyle/>
          <a:p>
            <a:endParaRPr lang="en-US"/>
          </a:p>
        </p:txBody>
      </p:sp>
      <p:sp>
        <p:nvSpPr>
          <p:cNvPr id="190472" name="Freeform 8"/>
          <p:cNvSpPr>
            <a:spLocks/>
          </p:cNvSpPr>
          <p:nvPr/>
        </p:nvSpPr>
        <p:spPr bwMode="auto">
          <a:xfrm>
            <a:off x="2667000" y="1195388"/>
            <a:ext cx="4595813" cy="4138612"/>
          </a:xfrm>
          <a:custGeom>
            <a:avLst/>
            <a:gdLst>
              <a:gd name="T0" fmla="*/ 2147483647 w 2746"/>
              <a:gd name="T1" fmla="*/ 2147483647 h 2258"/>
              <a:gd name="T2" fmla="*/ 0 w 2746"/>
              <a:gd name="T3" fmla="*/ 2147483647 h 2258"/>
              <a:gd name="T4" fmla="*/ 0 w 2746"/>
              <a:gd name="T5" fmla="*/ 0 h 2258"/>
              <a:gd name="T6" fmla="*/ 0 60000 65536"/>
              <a:gd name="T7" fmla="*/ 0 60000 65536"/>
              <a:gd name="T8" fmla="*/ 0 60000 65536"/>
              <a:gd name="T9" fmla="*/ 0 w 2746"/>
              <a:gd name="T10" fmla="*/ 0 h 2258"/>
              <a:gd name="T11" fmla="*/ 2746 w 2746"/>
              <a:gd name="T12" fmla="*/ 2258 h 2258"/>
            </a:gdLst>
            <a:ahLst/>
            <a:cxnLst>
              <a:cxn ang="T6">
                <a:pos x="T0" y="T1"/>
              </a:cxn>
              <a:cxn ang="T7">
                <a:pos x="T2" y="T3"/>
              </a:cxn>
              <a:cxn ang="T8">
                <a:pos x="T4" y="T5"/>
              </a:cxn>
            </a:cxnLst>
            <a:rect l="T9" t="T10" r="T11" b="T12"/>
            <a:pathLst>
              <a:path w="2746" h="2258">
                <a:moveTo>
                  <a:pt x="2746" y="2258"/>
                </a:moveTo>
                <a:lnTo>
                  <a:pt x="0" y="2258"/>
                </a:lnTo>
                <a:lnTo>
                  <a:pt x="0" y="0"/>
                </a:lnTo>
              </a:path>
            </a:pathLst>
          </a:custGeom>
          <a:noFill/>
          <a:ln w="14351">
            <a:solidFill>
              <a:schemeClr val="bg1"/>
            </a:solidFill>
            <a:round/>
            <a:headEnd/>
            <a:tailEnd/>
          </a:ln>
        </p:spPr>
        <p:txBody>
          <a:bodyPr/>
          <a:lstStyle/>
          <a:p>
            <a:endParaRPr lang="en-US"/>
          </a:p>
        </p:txBody>
      </p:sp>
      <p:sp>
        <p:nvSpPr>
          <p:cNvPr id="190473" name="Line 9"/>
          <p:cNvSpPr>
            <a:spLocks noChangeShapeType="1"/>
          </p:cNvSpPr>
          <p:nvPr/>
        </p:nvSpPr>
        <p:spPr bwMode="auto">
          <a:xfrm>
            <a:off x="2916238" y="1196975"/>
            <a:ext cx="98425" cy="1588"/>
          </a:xfrm>
          <a:prstGeom prst="line">
            <a:avLst/>
          </a:prstGeom>
          <a:noFill/>
          <a:ln w="14351">
            <a:solidFill>
              <a:schemeClr val="bg1"/>
            </a:solidFill>
            <a:round/>
            <a:headEnd/>
            <a:tailEnd/>
          </a:ln>
        </p:spPr>
        <p:txBody>
          <a:bodyPr/>
          <a:lstStyle/>
          <a:p>
            <a:endParaRPr lang="en-US"/>
          </a:p>
        </p:txBody>
      </p:sp>
      <p:sp>
        <p:nvSpPr>
          <p:cNvPr id="190474" name="Line 10"/>
          <p:cNvSpPr>
            <a:spLocks noChangeShapeType="1"/>
          </p:cNvSpPr>
          <p:nvPr/>
        </p:nvSpPr>
        <p:spPr bwMode="auto">
          <a:xfrm>
            <a:off x="2903538" y="1562100"/>
            <a:ext cx="98425" cy="1588"/>
          </a:xfrm>
          <a:prstGeom prst="line">
            <a:avLst/>
          </a:prstGeom>
          <a:noFill/>
          <a:ln w="14351">
            <a:solidFill>
              <a:schemeClr val="bg1"/>
            </a:solidFill>
            <a:round/>
            <a:headEnd/>
            <a:tailEnd/>
          </a:ln>
        </p:spPr>
        <p:txBody>
          <a:bodyPr/>
          <a:lstStyle/>
          <a:p>
            <a:endParaRPr lang="en-US"/>
          </a:p>
        </p:txBody>
      </p:sp>
      <p:sp>
        <p:nvSpPr>
          <p:cNvPr id="190475" name="Line 11"/>
          <p:cNvSpPr>
            <a:spLocks noChangeShapeType="1"/>
          </p:cNvSpPr>
          <p:nvPr/>
        </p:nvSpPr>
        <p:spPr bwMode="auto">
          <a:xfrm>
            <a:off x="2903538" y="1916113"/>
            <a:ext cx="98425" cy="1587"/>
          </a:xfrm>
          <a:prstGeom prst="line">
            <a:avLst/>
          </a:prstGeom>
          <a:noFill/>
          <a:ln w="14351">
            <a:solidFill>
              <a:schemeClr val="bg1"/>
            </a:solidFill>
            <a:round/>
            <a:headEnd/>
            <a:tailEnd/>
          </a:ln>
        </p:spPr>
        <p:txBody>
          <a:bodyPr/>
          <a:lstStyle/>
          <a:p>
            <a:endParaRPr lang="en-US"/>
          </a:p>
        </p:txBody>
      </p:sp>
      <p:sp>
        <p:nvSpPr>
          <p:cNvPr id="67596" name="Line 12"/>
          <p:cNvSpPr>
            <a:spLocks noChangeShapeType="1"/>
          </p:cNvSpPr>
          <p:nvPr/>
        </p:nvSpPr>
        <p:spPr bwMode="auto">
          <a:xfrm>
            <a:off x="2903538" y="2282825"/>
            <a:ext cx="98425" cy="1588"/>
          </a:xfrm>
          <a:prstGeom prst="line">
            <a:avLst/>
          </a:prstGeom>
          <a:ln>
            <a:headEnd/>
            <a:tailEnd/>
          </a:ln>
        </p:spPr>
        <p:style>
          <a:lnRef idx="1">
            <a:schemeClr val="dk1"/>
          </a:lnRef>
          <a:fillRef idx="0">
            <a:schemeClr val="dk1"/>
          </a:fillRef>
          <a:effectRef idx="0">
            <a:schemeClr val="dk1"/>
          </a:effectRef>
          <a:fontRef idx="minor">
            <a:schemeClr val="tx1"/>
          </a:fontRef>
        </p:style>
        <p:txBody>
          <a:bodyPr/>
          <a:lstStyle/>
          <a:p>
            <a:pPr>
              <a:defRPr/>
            </a:pPr>
            <a:endParaRPr lang="en-US"/>
          </a:p>
        </p:txBody>
      </p:sp>
      <p:sp>
        <p:nvSpPr>
          <p:cNvPr id="190477" name="Line 13"/>
          <p:cNvSpPr>
            <a:spLocks noChangeShapeType="1"/>
          </p:cNvSpPr>
          <p:nvPr/>
        </p:nvSpPr>
        <p:spPr bwMode="auto">
          <a:xfrm>
            <a:off x="2903538" y="2635250"/>
            <a:ext cx="98425" cy="1588"/>
          </a:xfrm>
          <a:prstGeom prst="line">
            <a:avLst/>
          </a:prstGeom>
          <a:noFill/>
          <a:ln w="14351">
            <a:solidFill>
              <a:schemeClr val="bg1"/>
            </a:solidFill>
            <a:round/>
            <a:headEnd/>
            <a:tailEnd/>
          </a:ln>
        </p:spPr>
        <p:txBody>
          <a:bodyPr/>
          <a:lstStyle/>
          <a:p>
            <a:endParaRPr lang="en-US"/>
          </a:p>
        </p:txBody>
      </p:sp>
      <p:sp>
        <p:nvSpPr>
          <p:cNvPr id="190478" name="Line 14"/>
          <p:cNvSpPr>
            <a:spLocks noChangeShapeType="1"/>
          </p:cNvSpPr>
          <p:nvPr/>
        </p:nvSpPr>
        <p:spPr bwMode="auto">
          <a:xfrm>
            <a:off x="2916238" y="2997200"/>
            <a:ext cx="98425" cy="1588"/>
          </a:xfrm>
          <a:prstGeom prst="line">
            <a:avLst/>
          </a:prstGeom>
          <a:noFill/>
          <a:ln w="14351">
            <a:solidFill>
              <a:schemeClr val="bg1"/>
            </a:solidFill>
            <a:round/>
            <a:headEnd/>
            <a:tailEnd/>
          </a:ln>
        </p:spPr>
        <p:txBody>
          <a:bodyPr/>
          <a:lstStyle/>
          <a:p>
            <a:endParaRPr lang="en-US"/>
          </a:p>
        </p:txBody>
      </p:sp>
      <p:sp>
        <p:nvSpPr>
          <p:cNvPr id="190479" name="Line 15"/>
          <p:cNvSpPr>
            <a:spLocks noChangeShapeType="1"/>
          </p:cNvSpPr>
          <p:nvPr/>
        </p:nvSpPr>
        <p:spPr bwMode="auto">
          <a:xfrm>
            <a:off x="2903538" y="3354388"/>
            <a:ext cx="98425" cy="1587"/>
          </a:xfrm>
          <a:prstGeom prst="line">
            <a:avLst/>
          </a:prstGeom>
          <a:noFill/>
          <a:ln w="14351">
            <a:solidFill>
              <a:schemeClr val="bg1"/>
            </a:solidFill>
            <a:round/>
            <a:headEnd/>
            <a:tailEnd/>
          </a:ln>
        </p:spPr>
        <p:txBody>
          <a:bodyPr/>
          <a:lstStyle/>
          <a:p>
            <a:endParaRPr lang="en-US"/>
          </a:p>
        </p:txBody>
      </p:sp>
      <p:sp>
        <p:nvSpPr>
          <p:cNvPr id="190480" name="Line 16"/>
          <p:cNvSpPr>
            <a:spLocks noChangeShapeType="1"/>
          </p:cNvSpPr>
          <p:nvPr/>
        </p:nvSpPr>
        <p:spPr bwMode="auto">
          <a:xfrm>
            <a:off x="2903538" y="3706813"/>
            <a:ext cx="84137" cy="9525"/>
          </a:xfrm>
          <a:prstGeom prst="line">
            <a:avLst/>
          </a:prstGeom>
          <a:noFill/>
          <a:ln w="14351">
            <a:solidFill>
              <a:schemeClr val="bg1"/>
            </a:solidFill>
            <a:round/>
            <a:headEnd/>
            <a:tailEnd/>
          </a:ln>
        </p:spPr>
        <p:txBody>
          <a:bodyPr/>
          <a:lstStyle/>
          <a:p>
            <a:endParaRPr lang="en-US"/>
          </a:p>
        </p:txBody>
      </p:sp>
      <p:sp>
        <p:nvSpPr>
          <p:cNvPr id="190481" name="Line 17"/>
          <p:cNvSpPr>
            <a:spLocks noChangeShapeType="1"/>
          </p:cNvSpPr>
          <p:nvPr/>
        </p:nvSpPr>
        <p:spPr bwMode="auto">
          <a:xfrm>
            <a:off x="2903538" y="4060825"/>
            <a:ext cx="98425" cy="1588"/>
          </a:xfrm>
          <a:prstGeom prst="line">
            <a:avLst/>
          </a:prstGeom>
          <a:noFill/>
          <a:ln w="14351">
            <a:solidFill>
              <a:schemeClr val="bg1"/>
            </a:solidFill>
            <a:round/>
            <a:headEnd/>
            <a:tailEnd/>
          </a:ln>
        </p:spPr>
        <p:txBody>
          <a:bodyPr/>
          <a:lstStyle/>
          <a:p>
            <a:endParaRPr lang="en-US"/>
          </a:p>
        </p:txBody>
      </p:sp>
      <p:sp>
        <p:nvSpPr>
          <p:cNvPr id="190482" name="Line 18"/>
          <p:cNvSpPr>
            <a:spLocks noChangeShapeType="1"/>
          </p:cNvSpPr>
          <p:nvPr/>
        </p:nvSpPr>
        <p:spPr bwMode="auto">
          <a:xfrm>
            <a:off x="2903538" y="4413250"/>
            <a:ext cx="98425" cy="1588"/>
          </a:xfrm>
          <a:prstGeom prst="line">
            <a:avLst/>
          </a:prstGeom>
          <a:noFill/>
          <a:ln w="14351">
            <a:solidFill>
              <a:schemeClr val="bg1"/>
            </a:solidFill>
            <a:round/>
            <a:headEnd/>
            <a:tailEnd/>
          </a:ln>
        </p:spPr>
        <p:txBody>
          <a:bodyPr/>
          <a:lstStyle/>
          <a:p>
            <a:endParaRPr lang="en-US"/>
          </a:p>
        </p:txBody>
      </p:sp>
      <p:sp>
        <p:nvSpPr>
          <p:cNvPr id="190483" name="Line 19"/>
          <p:cNvSpPr>
            <a:spLocks noChangeShapeType="1"/>
          </p:cNvSpPr>
          <p:nvPr/>
        </p:nvSpPr>
        <p:spPr bwMode="auto">
          <a:xfrm flipV="1">
            <a:off x="5076825" y="4681538"/>
            <a:ext cx="1588" cy="98425"/>
          </a:xfrm>
          <a:prstGeom prst="line">
            <a:avLst/>
          </a:prstGeom>
          <a:noFill/>
          <a:ln w="14288">
            <a:solidFill>
              <a:schemeClr val="tx1"/>
            </a:solidFill>
            <a:round/>
            <a:headEnd/>
            <a:tailEnd/>
          </a:ln>
        </p:spPr>
        <p:txBody>
          <a:bodyPr/>
          <a:lstStyle/>
          <a:p>
            <a:endParaRPr lang="en-US"/>
          </a:p>
        </p:txBody>
      </p:sp>
      <p:sp>
        <p:nvSpPr>
          <p:cNvPr id="67604" name="Line 20"/>
          <p:cNvSpPr>
            <a:spLocks noChangeShapeType="1"/>
          </p:cNvSpPr>
          <p:nvPr/>
        </p:nvSpPr>
        <p:spPr bwMode="auto">
          <a:xfrm flipV="1">
            <a:off x="7248525" y="4681538"/>
            <a:ext cx="1588" cy="98425"/>
          </a:xfrm>
          <a:prstGeom prst="line">
            <a:avLst/>
          </a:prstGeom>
          <a:ln>
            <a:headEnd/>
            <a:tailEnd/>
          </a:ln>
        </p:spPr>
        <p:style>
          <a:lnRef idx="1">
            <a:schemeClr val="dk1"/>
          </a:lnRef>
          <a:fillRef idx="0">
            <a:schemeClr val="dk1"/>
          </a:fillRef>
          <a:effectRef idx="0">
            <a:schemeClr val="dk1"/>
          </a:effectRef>
          <a:fontRef idx="minor">
            <a:schemeClr val="tx1"/>
          </a:fontRef>
        </p:style>
        <p:txBody>
          <a:bodyPr/>
          <a:lstStyle/>
          <a:p>
            <a:pPr>
              <a:defRPr/>
            </a:pPr>
            <a:endParaRPr lang="en-US"/>
          </a:p>
        </p:txBody>
      </p:sp>
      <p:sp>
        <p:nvSpPr>
          <p:cNvPr id="77845" name="Rectangle 21"/>
          <p:cNvSpPr>
            <a:spLocks noChangeArrowheads="1"/>
          </p:cNvSpPr>
          <p:nvPr/>
        </p:nvSpPr>
        <p:spPr bwMode="auto">
          <a:xfrm>
            <a:off x="2740025" y="4305300"/>
            <a:ext cx="90488" cy="193675"/>
          </a:xfrm>
          <a:prstGeom prst="rect">
            <a:avLst/>
          </a:prstGeom>
          <a:noFill/>
          <a:ln w="9525">
            <a:noFill/>
            <a:miter lim="800000"/>
            <a:headEnd/>
            <a:tailEnd/>
          </a:ln>
        </p:spPr>
        <p:txBody>
          <a:bodyPr wrap="none" lIns="0" tIns="0" rIns="0" bIns="0">
            <a:spAutoFit/>
          </a:bodyPr>
          <a:lstStyle/>
          <a:p>
            <a:pPr>
              <a:lnSpc>
                <a:spcPct val="90000"/>
              </a:lnSpc>
              <a:defRPr/>
            </a:pPr>
            <a:r>
              <a:rPr lang="en" sz="1400">
                <a:solidFill>
                  <a:schemeClr val="bg2">
                    <a:lumMod val="50000"/>
                  </a:schemeClr>
                </a:solidFill>
                <a:cs typeface="+mn-cs"/>
              </a:rPr>
              <a:t>5</a:t>
            </a:r>
            <a:endParaRPr lang="en-US">
              <a:solidFill>
                <a:schemeClr val="bg2">
                  <a:lumMod val="50000"/>
                </a:schemeClr>
              </a:solidFill>
              <a:cs typeface="+mn-cs"/>
            </a:endParaRPr>
          </a:p>
        </p:txBody>
      </p:sp>
      <p:sp>
        <p:nvSpPr>
          <p:cNvPr id="190486" name="Rectangle 22"/>
          <p:cNvSpPr>
            <a:spLocks noChangeArrowheads="1"/>
          </p:cNvSpPr>
          <p:nvPr/>
        </p:nvSpPr>
        <p:spPr bwMode="auto">
          <a:xfrm>
            <a:off x="2740025" y="4657725"/>
            <a:ext cx="112713" cy="192088"/>
          </a:xfrm>
          <a:prstGeom prst="rect">
            <a:avLst/>
          </a:prstGeom>
          <a:noFill/>
          <a:ln w="9525">
            <a:noFill/>
            <a:miter lim="800000"/>
            <a:headEnd/>
            <a:tailEnd/>
          </a:ln>
        </p:spPr>
        <p:txBody>
          <a:bodyPr wrap="none" lIns="0" tIns="0" rIns="0" bIns="0">
            <a:spAutoFit/>
          </a:bodyPr>
          <a:lstStyle/>
          <a:p>
            <a:pPr>
              <a:lnSpc>
                <a:spcPct val="90000"/>
              </a:lnSpc>
            </a:pPr>
            <a:r>
              <a:rPr lang="en-US" sz="1400">
                <a:solidFill>
                  <a:schemeClr val="bg1"/>
                </a:solidFill>
              </a:rPr>
              <a:t>0</a:t>
            </a:r>
            <a:endParaRPr lang="en-US">
              <a:solidFill>
                <a:schemeClr val="bg1"/>
              </a:solidFill>
            </a:endParaRPr>
          </a:p>
        </p:txBody>
      </p:sp>
      <p:sp>
        <p:nvSpPr>
          <p:cNvPr id="67607" name="Rectangle 23"/>
          <p:cNvSpPr>
            <a:spLocks noChangeArrowheads="1"/>
          </p:cNvSpPr>
          <p:nvPr/>
        </p:nvSpPr>
        <p:spPr bwMode="auto">
          <a:xfrm>
            <a:off x="2655888" y="3938588"/>
            <a:ext cx="179387" cy="193675"/>
          </a:xfrm>
          <a:prstGeom prst="rect">
            <a:avLst/>
          </a:prstGeom>
          <a:noFill/>
          <a:ln w="9525">
            <a:noFill/>
            <a:miter lim="800000"/>
            <a:headEnd/>
            <a:tailEnd/>
          </a:ln>
        </p:spPr>
        <p:txBody>
          <a:bodyPr wrap="none" lIns="0" tIns="0" rIns="0" bIns="0">
            <a:spAutoFit/>
          </a:bodyPr>
          <a:lstStyle/>
          <a:p>
            <a:pPr>
              <a:lnSpc>
                <a:spcPct val="90000"/>
              </a:lnSpc>
              <a:defRPr/>
            </a:pPr>
            <a:r>
              <a:rPr lang="en" sz="1400" dirty="0">
                <a:solidFill>
                  <a:schemeClr val="tx2">
                    <a:lumMod val="75000"/>
                  </a:schemeClr>
                </a:solidFill>
                <a:cs typeface="+mn-cs"/>
              </a:rPr>
              <a:t>10</a:t>
            </a:r>
            <a:endParaRPr lang="en-US" dirty="0">
              <a:solidFill>
                <a:schemeClr val="tx2">
                  <a:lumMod val="75000"/>
                </a:schemeClr>
              </a:solidFill>
              <a:cs typeface="+mn-cs"/>
            </a:endParaRPr>
          </a:p>
        </p:txBody>
      </p:sp>
      <p:sp>
        <p:nvSpPr>
          <p:cNvPr id="67608" name="Rectangle 24"/>
          <p:cNvSpPr>
            <a:spLocks noChangeArrowheads="1"/>
          </p:cNvSpPr>
          <p:nvPr/>
        </p:nvSpPr>
        <p:spPr bwMode="auto">
          <a:xfrm>
            <a:off x="2655888" y="3600450"/>
            <a:ext cx="179387" cy="193675"/>
          </a:xfrm>
          <a:prstGeom prst="rect">
            <a:avLst/>
          </a:prstGeom>
          <a:noFill/>
          <a:ln w="9525">
            <a:noFill/>
            <a:miter lim="800000"/>
            <a:headEnd/>
            <a:tailEnd/>
          </a:ln>
        </p:spPr>
        <p:txBody>
          <a:bodyPr wrap="none" lIns="0" tIns="0" rIns="0" bIns="0">
            <a:spAutoFit/>
          </a:bodyPr>
          <a:lstStyle/>
          <a:p>
            <a:pPr>
              <a:lnSpc>
                <a:spcPct val="90000"/>
              </a:lnSpc>
              <a:defRPr/>
            </a:pPr>
            <a:r>
              <a:rPr lang="en" sz="1400">
                <a:solidFill>
                  <a:schemeClr val="tx2">
                    <a:lumMod val="75000"/>
                  </a:schemeClr>
                </a:solidFill>
                <a:cs typeface="+mn-cs"/>
              </a:rPr>
              <a:t>15</a:t>
            </a:r>
            <a:endParaRPr lang="en-US">
              <a:solidFill>
                <a:schemeClr val="tx2">
                  <a:lumMod val="75000"/>
                </a:schemeClr>
              </a:solidFill>
              <a:cs typeface="+mn-cs"/>
            </a:endParaRPr>
          </a:p>
        </p:txBody>
      </p:sp>
      <p:sp>
        <p:nvSpPr>
          <p:cNvPr id="67609" name="Rectangle 25"/>
          <p:cNvSpPr>
            <a:spLocks noChangeArrowheads="1"/>
          </p:cNvSpPr>
          <p:nvPr/>
        </p:nvSpPr>
        <p:spPr bwMode="auto">
          <a:xfrm>
            <a:off x="2655888" y="3233738"/>
            <a:ext cx="179387" cy="193675"/>
          </a:xfrm>
          <a:prstGeom prst="rect">
            <a:avLst/>
          </a:prstGeom>
          <a:noFill/>
          <a:ln w="9525">
            <a:noFill/>
            <a:miter lim="800000"/>
            <a:headEnd/>
            <a:tailEnd/>
          </a:ln>
        </p:spPr>
        <p:txBody>
          <a:bodyPr wrap="none" lIns="0" tIns="0" rIns="0" bIns="0">
            <a:spAutoFit/>
          </a:bodyPr>
          <a:lstStyle/>
          <a:p>
            <a:pPr>
              <a:lnSpc>
                <a:spcPct val="90000"/>
              </a:lnSpc>
              <a:defRPr/>
            </a:pPr>
            <a:r>
              <a:rPr lang="en" sz="1400" dirty="0">
                <a:solidFill>
                  <a:schemeClr val="tx2">
                    <a:lumMod val="75000"/>
                  </a:schemeClr>
                </a:solidFill>
                <a:cs typeface="+mn-cs"/>
              </a:rPr>
              <a:t>20</a:t>
            </a:r>
            <a:endParaRPr lang="en-US" dirty="0">
              <a:solidFill>
                <a:schemeClr val="tx2">
                  <a:lumMod val="75000"/>
                </a:schemeClr>
              </a:solidFill>
              <a:cs typeface="+mn-cs"/>
            </a:endParaRPr>
          </a:p>
        </p:txBody>
      </p:sp>
      <p:sp>
        <p:nvSpPr>
          <p:cNvPr id="67610" name="Rectangle 26"/>
          <p:cNvSpPr>
            <a:spLocks noChangeArrowheads="1"/>
          </p:cNvSpPr>
          <p:nvPr/>
        </p:nvSpPr>
        <p:spPr bwMode="auto">
          <a:xfrm>
            <a:off x="2627313" y="2852738"/>
            <a:ext cx="179387" cy="193675"/>
          </a:xfrm>
          <a:prstGeom prst="rect">
            <a:avLst/>
          </a:prstGeom>
          <a:noFill/>
          <a:ln w="9525">
            <a:noFill/>
            <a:miter lim="800000"/>
            <a:headEnd/>
            <a:tailEnd/>
          </a:ln>
        </p:spPr>
        <p:txBody>
          <a:bodyPr wrap="none" lIns="0" tIns="0" rIns="0" bIns="0">
            <a:spAutoFit/>
          </a:bodyPr>
          <a:lstStyle/>
          <a:p>
            <a:pPr>
              <a:lnSpc>
                <a:spcPct val="90000"/>
              </a:lnSpc>
              <a:defRPr/>
            </a:pPr>
            <a:r>
              <a:rPr lang="en" sz="1400" dirty="0">
                <a:solidFill>
                  <a:schemeClr val="tx2">
                    <a:lumMod val="75000"/>
                  </a:schemeClr>
                </a:solidFill>
                <a:cs typeface="+mn-cs"/>
              </a:rPr>
              <a:t>25</a:t>
            </a:r>
            <a:endParaRPr lang="en-US" dirty="0">
              <a:solidFill>
                <a:schemeClr val="tx2">
                  <a:lumMod val="75000"/>
                </a:schemeClr>
              </a:solidFill>
              <a:cs typeface="+mn-cs"/>
            </a:endParaRPr>
          </a:p>
        </p:txBody>
      </p:sp>
      <p:sp>
        <p:nvSpPr>
          <p:cNvPr id="67611" name="Rectangle 27"/>
          <p:cNvSpPr>
            <a:spLocks noChangeArrowheads="1"/>
          </p:cNvSpPr>
          <p:nvPr/>
        </p:nvSpPr>
        <p:spPr bwMode="auto">
          <a:xfrm>
            <a:off x="2628900" y="2492375"/>
            <a:ext cx="179388" cy="193675"/>
          </a:xfrm>
          <a:prstGeom prst="rect">
            <a:avLst/>
          </a:prstGeom>
          <a:noFill/>
          <a:ln w="9525">
            <a:noFill/>
            <a:miter lim="800000"/>
            <a:headEnd/>
            <a:tailEnd/>
          </a:ln>
        </p:spPr>
        <p:txBody>
          <a:bodyPr wrap="none" lIns="0" tIns="0" rIns="0" bIns="0">
            <a:spAutoFit/>
          </a:bodyPr>
          <a:lstStyle/>
          <a:p>
            <a:pPr>
              <a:lnSpc>
                <a:spcPct val="90000"/>
              </a:lnSpc>
              <a:defRPr/>
            </a:pPr>
            <a:r>
              <a:rPr lang="en" sz="1400" dirty="0">
                <a:solidFill>
                  <a:schemeClr val="tx2">
                    <a:lumMod val="75000"/>
                  </a:schemeClr>
                </a:solidFill>
                <a:cs typeface="+mn-cs"/>
              </a:rPr>
              <a:t>30</a:t>
            </a:r>
            <a:endParaRPr lang="en-US" dirty="0">
              <a:solidFill>
                <a:schemeClr val="tx2">
                  <a:lumMod val="75000"/>
                </a:schemeClr>
              </a:solidFill>
              <a:cs typeface="+mn-cs"/>
            </a:endParaRPr>
          </a:p>
        </p:txBody>
      </p:sp>
      <p:sp>
        <p:nvSpPr>
          <p:cNvPr id="67612" name="Rectangle 28"/>
          <p:cNvSpPr>
            <a:spLocks noChangeArrowheads="1"/>
          </p:cNvSpPr>
          <p:nvPr/>
        </p:nvSpPr>
        <p:spPr bwMode="auto">
          <a:xfrm>
            <a:off x="2655888" y="2160588"/>
            <a:ext cx="179387" cy="193675"/>
          </a:xfrm>
          <a:prstGeom prst="rect">
            <a:avLst/>
          </a:prstGeom>
          <a:noFill/>
          <a:ln w="9525">
            <a:noFill/>
            <a:miter lim="800000"/>
            <a:headEnd/>
            <a:tailEnd/>
          </a:ln>
        </p:spPr>
        <p:txBody>
          <a:bodyPr wrap="none" lIns="0" tIns="0" rIns="0" bIns="0">
            <a:spAutoFit/>
          </a:bodyPr>
          <a:lstStyle/>
          <a:p>
            <a:pPr>
              <a:lnSpc>
                <a:spcPct val="90000"/>
              </a:lnSpc>
              <a:defRPr/>
            </a:pPr>
            <a:r>
              <a:rPr lang="en" sz="1400" dirty="0">
                <a:solidFill>
                  <a:schemeClr val="tx2">
                    <a:lumMod val="75000"/>
                  </a:schemeClr>
                </a:solidFill>
                <a:cs typeface="+mn-cs"/>
              </a:rPr>
              <a:t>35</a:t>
            </a:r>
            <a:endParaRPr lang="en-US" dirty="0">
              <a:solidFill>
                <a:schemeClr val="tx2">
                  <a:lumMod val="75000"/>
                </a:schemeClr>
              </a:solidFill>
              <a:cs typeface="+mn-cs"/>
            </a:endParaRPr>
          </a:p>
        </p:txBody>
      </p:sp>
      <p:sp>
        <p:nvSpPr>
          <p:cNvPr id="67613" name="Rectangle 29"/>
          <p:cNvSpPr>
            <a:spLocks noChangeArrowheads="1"/>
          </p:cNvSpPr>
          <p:nvPr/>
        </p:nvSpPr>
        <p:spPr bwMode="auto">
          <a:xfrm>
            <a:off x="2655888" y="1808163"/>
            <a:ext cx="179387" cy="193675"/>
          </a:xfrm>
          <a:prstGeom prst="rect">
            <a:avLst/>
          </a:prstGeom>
          <a:noFill/>
          <a:ln w="9525">
            <a:noFill/>
            <a:miter lim="800000"/>
            <a:headEnd/>
            <a:tailEnd/>
          </a:ln>
        </p:spPr>
        <p:txBody>
          <a:bodyPr wrap="none" lIns="0" tIns="0" rIns="0" bIns="0">
            <a:spAutoFit/>
          </a:bodyPr>
          <a:lstStyle/>
          <a:p>
            <a:pPr>
              <a:lnSpc>
                <a:spcPct val="90000"/>
              </a:lnSpc>
              <a:defRPr/>
            </a:pPr>
            <a:r>
              <a:rPr lang="en" sz="1400" dirty="0">
                <a:solidFill>
                  <a:schemeClr val="tx2">
                    <a:lumMod val="75000"/>
                  </a:schemeClr>
                </a:solidFill>
                <a:cs typeface="+mn-cs"/>
              </a:rPr>
              <a:t>40</a:t>
            </a:r>
            <a:endParaRPr lang="en-US" dirty="0">
              <a:solidFill>
                <a:schemeClr val="tx2">
                  <a:lumMod val="75000"/>
                </a:schemeClr>
              </a:solidFill>
              <a:cs typeface="+mn-cs"/>
            </a:endParaRPr>
          </a:p>
        </p:txBody>
      </p:sp>
      <p:sp>
        <p:nvSpPr>
          <p:cNvPr id="190494" name="Rectangle 31"/>
          <p:cNvSpPr>
            <a:spLocks noChangeArrowheads="1"/>
          </p:cNvSpPr>
          <p:nvPr/>
        </p:nvSpPr>
        <p:spPr bwMode="auto">
          <a:xfrm>
            <a:off x="2555875" y="1341438"/>
            <a:ext cx="225425" cy="0"/>
          </a:xfrm>
          <a:prstGeom prst="rect">
            <a:avLst/>
          </a:prstGeom>
          <a:noFill/>
          <a:ln w="9525">
            <a:noFill/>
            <a:miter lim="800000"/>
            <a:headEnd/>
            <a:tailEnd/>
          </a:ln>
        </p:spPr>
        <p:txBody>
          <a:bodyPr wrap="none" lIns="0" tIns="0" rIns="0" bIns="0">
            <a:spAutoFit/>
          </a:bodyPr>
          <a:lstStyle/>
          <a:p>
            <a:pPr>
              <a:lnSpc>
                <a:spcPct val="0"/>
              </a:lnSpc>
            </a:pPr>
            <a:r>
              <a:rPr lang="en-US" sz="1400">
                <a:solidFill>
                  <a:schemeClr val="bg1"/>
                </a:solidFill>
              </a:rPr>
              <a:t>50</a:t>
            </a:r>
            <a:endParaRPr lang="en-US">
              <a:solidFill>
                <a:schemeClr val="bg1"/>
              </a:solidFill>
            </a:endParaRPr>
          </a:p>
        </p:txBody>
      </p:sp>
      <p:sp>
        <p:nvSpPr>
          <p:cNvPr id="190495" name="Rectangle 32"/>
          <p:cNvSpPr>
            <a:spLocks noChangeArrowheads="1"/>
          </p:cNvSpPr>
          <p:nvPr/>
        </p:nvSpPr>
        <p:spPr bwMode="auto">
          <a:xfrm>
            <a:off x="1028700" y="5589588"/>
            <a:ext cx="155575" cy="155575"/>
          </a:xfrm>
          <a:prstGeom prst="rect">
            <a:avLst/>
          </a:prstGeom>
          <a:solidFill>
            <a:srgbClr val="FF9900"/>
          </a:solidFill>
          <a:ln w="9525">
            <a:noFill/>
            <a:miter lim="800000"/>
            <a:headEnd/>
            <a:tailEnd/>
          </a:ln>
        </p:spPr>
        <p:txBody>
          <a:bodyPr/>
          <a:lstStyle/>
          <a:p>
            <a:endParaRPr lang="en-US"/>
          </a:p>
        </p:txBody>
      </p:sp>
      <p:sp>
        <p:nvSpPr>
          <p:cNvPr id="190496" name="Rectangle 33"/>
          <p:cNvSpPr>
            <a:spLocks noChangeArrowheads="1"/>
          </p:cNvSpPr>
          <p:nvPr/>
        </p:nvSpPr>
        <p:spPr bwMode="auto">
          <a:xfrm>
            <a:off x="1042988" y="5300663"/>
            <a:ext cx="155575" cy="155575"/>
          </a:xfrm>
          <a:prstGeom prst="rect">
            <a:avLst/>
          </a:prstGeom>
          <a:solidFill>
            <a:schemeClr val="accent1"/>
          </a:solidFill>
          <a:ln w="9525">
            <a:noFill/>
            <a:miter lim="800000"/>
            <a:headEnd/>
            <a:tailEnd/>
          </a:ln>
        </p:spPr>
        <p:txBody>
          <a:bodyPr/>
          <a:lstStyle/>
          <a:p>
            <a:endParaRPr lang="en-US"/>
          </a:p>
        </p:txBody>
      </p:sp>
      <p:sp>
        <p:nvSpPr>
          <p:cNvPr id="67617" name="Rectangle 35"/>
          <p:cNvSpPr>
            <a:spLocks noChangeArrowheads="1"/>
          </p:cNvSpPr>
          <p:nvPr/>
        </p:nvSpPr>
        <p:spPr bwMode="auto">
          <a:xfrm rot="16200000">
            <a:off x="1785937" y="2797176"/>
            <a:ext cx="1209675" cy="247650"/>
          </a:xfrm>
          <a:prstGeom prst="rect">
            <a:avLst/>
          </a:prstGeom>
          <a:noFill/>
          <a:ln w="9525">
            <a:noFill/>
            <a:miter lim="800000"/>
            <a:headEnd/>
            <a:tailEnd/>
          </a:ln>
        </p:spPr>
        <p:txBody>
          <a:bodyPr wrap="none" lIns="0" tIns="0" rIns="0" bIns="0">
            <a:spAutoFit/>
          </a:bodyPr>
          <a:lstStyle/>
          <a:p>
            <a:pPr>
              <a:defRPr/>
            </a:pPr>
            <a:r>
              <a:rPr lang="en" sz="1600" b="1" dirty="0" err="1">
                <a:solidFill>
                  <a:schemeClr val="tx2">
                    <a:lumMod val="75000"/>
                  </a:schemeClr>
                </a:solidFill>
                <a:cs typeface="+mn-cs"/>
              </a:rPr>
              <a:t>Incidence </a:t>
            </a:r>
            <a:r>
              <a:rPr lang="en" sz="1600" b="1" dirty="0">
                <a:solidFill>
                  <a:schemeClr val="tx2">
                    <a:lumMod val="75000"/>
                  </a:schemeClr>
                </a:solidFill>
                <a:cs typeface="+mn-cs"/>
              </a:rPr>
              <a:t>a</a:t>
            </a:r>
            <a:r>
              <a:rPr lang="en" sz="900" b="1" dirty="0">
                <a:solidFill>
                  <a:schemeClr val="bg1"/>
                </a:solidFill>
                <a:cs typeface="+mn-cs"/>
              </a:rPr>
              <a:t> </a:t>
            </a:r>
            <a:r>
              <a:rPr lang="en" sz="1200" b="1" dirty="0">
                <a:solidFill>
                  <a:schemeClr val="bg1"/>
                </a:solidFill>
                <a:cs typeface="+mn-cs"/>
              </a:rPr>
              <a:t>( </a:t>
            </a:r>
            <a:r>
              <a:rPr lang="en" sz="1600" b="1" dirty="0">
                <a:solidFill>
                  <a:schemeClr val="bg1"/>
                </a:solidFill>
                <a:cs typeface="+mn-cs"/>
              </a:rPr>
              <a:t>%)</a:t>
            </a:r>
          </a:p>
        </p:txBody>
      </p:sp>
      <p:sp>
        <p:nvSpPr>
          <p:cNvPr id="67618" name="Rectangle 36"/>
          <p:cNvSpPr>
            <a:spLocks noChangeArrowheads="1"/>
          </p:cNvSpPr>
          <p:nvPr/>
        </p:nvSpPr>
        <p:spPr bwMode="auto">
          <a:xfrm>
            <a:off x="1403350" y="5270500"/>
            <a:ext cx="1609725" cy="246063"/>
          </a:xfrm>
          <a:prstGeom prst="rect">
            <a:avLst/>
          </a:prstGeom>
          <a:noFill/>
          <a:ln w="9525">
            <a:noFill/>
            <a:miter lim="800000"/>
            <a:headEnd/>
            <a:tailEnd/>
          </a:ln>
        </p:spPr>
        <p:txBody>
          <a:bodyPr wrap="none" lIns="0" tIns="0" rIns="0" bIns="0">
            <a:spAutoFit/>
          </a:bodyPr>
          <a:lstStyle/>
          <a:p>
            <a:pPr>
              <a:defRPr/>
            </a:pPr>
            <a:r>
              <a:rPr lang="en" sz="1600" dirty="0">
                <a:solidFill>
                  <a:schemeClr val="tx2">
                    <a:lumMod val="75000"/>
                  </a:schemeClr>
                </a:solidFill>
                <a:cs typeface="+mn-cs"/>
              </a:rPr>
              <a:t>Without previous IM</a:t>
            </a:r>
            <a:endParaRPr lang="en-US" sz="1600" dirty="0">
              <a:solidFill>
                <a:schemeClr val="tx2">
                  <a:lumMod val="75000"/>
                </a:schemeClr>
              </a:solidFill>
              <a:cs typeface="+mn-cs"/>
            </a:endParaRPr>
          </a:p>
        </p:txBody>
      </p:sp>
      <p:sp>
        <p:nvSpPr>
          <p:cNvPr id="67619" name="Rectangle 37"/>
          <p:cNvSpPr>
            <a:spLocks noChangeArrowheads="1"/>
          </p:cNvSpPr>
          <p:nvPr/>
        </p:nvSpPr>
        <p:spPr bwMode="auto">
          <a:xfrm>
            <a:off x="1389063" y="5518150"/>
            <a:ext cx="1103312" cy="246063"/>
          </a:xfrm>
          <a:prstGeom prst="rect">
            <a:avLst/>
          </a:prstGeom>
          <a:noFill/>
          <a:ln w="9525">
            <a:noFill/>
            <a:miter lim="800000"/>
            <a:headEnd/>
            <a:tailEnd/>
          </a:ln>
        </p:spPr>
        <p:txBody>
          <a:bodyPr wrap="none" lIns="0" tIns="0" rIns="0" bIns="0">
            <a:spAutoFit/>
          </a:bodyPr>
          <a:lstStyle/>
          <a:p>
            <a:pPr>
              <a:defRPr/>
            </a:pPr>
            <a:r>
              <a:rPr lang="en" sz="1600" dirty="0">
                <a:solidFill>
                  <a:schemeClr val="tx2">
                    <a:lumMod val="75000"/>
                  </a:schemeClr>
                </a:solidFill>
                <a:cs typeface="+mn-cs"/>
              </a:rPr>
              <a:t>Previous IM</a:t>
            </a:r>
            <a:endParaRPr lang="en-US" sz="1600" dirty="0">
              <a:solidFill>
                <a:schemeClr val="tx2">
                  <a:lumMod val="75000"/>
                </a:schemeClr>
              </a:solidFill>
              <a:cs typeface="+mn-cs"/>
            </a:endParaRPr>
          </a:p>
        </p:txBody>
      </p:sp>
      <p:sp>
        <p:nvSpPr>
          <p:cNvPr id="190500" name="Text Box 38"/>
          <p:cNvSpPr txBox="1">
            <a:spLocks noChangeArrowheads="1"/>
          </p:cNvSpPr>
          <p:nvPr/>
        </p:nvSpPr>
        <p:spPr bwMode="auto">
          <a:xfrm>
            <a:off x="3059113" y="4797425"/>
            <a:ext cx="2374900" cy="309563"/>
          </a:xfrm>
          <a:prstGeom prst="rect">
            <a:avLst/>
          </a:prstGeom>
          <a:noFill/>
          <a:ln w="9525" algn="ctr">
            <a:noFill/>
            <a:miter lim="800000"/>
            <a:headEnd/>
            <a:tailEnd/>
          </a:ln>
        </p:spPr>
        <p:txBody>
          <a:bodyPr lIns="90000" tIns="46800" rIns="90000" bIns="46800">
            <a:spAutoFit/>
          </a:bodyPr>
          <a:lstStyle/>
          <a:p>
            <a:pPr>
              <a:spcBef>
                <a:spcPct val="50000"/>
              </a:spcBef>
            </a:pPr>
            <a:r>
              <a:rPr lang="en-US" sz="1400" b="1"/>
              <a:t>People without DM</a:t>
            </a:r>
          </a:p>
        </p:txBody>
      </p:sp>
      <p:sp>
        <p:nvSpPr>
          <p:cNvPr id="67621" name="Text Box 42"/>
          <p:cNvSpPr txBox="1">
            <a:spLocks noChangeArrowheads="1"/>
          </p:cNvSpPr>
          <p:nvPr/>
        </p:nvSpPr>
        <p:spPr bwMode="auto">
          <a:xfrm>
            <a:off x="5364163" y="4868863"/>
            <a:ext cx="2303462" cy="304800"/>
          </a:xfrm>
          <a:prstGeom prst="rect">
            <a:avLst/>
          </a:prstGeom>
          <a:noFill/>
          <a:ln w="9525" algn="ctr">
            <a:noFill/>
            <a:miter lim="800000"/>
            <a:headEnd/>
            <a:tailEnd/>
          </a:ln>
        </p:spPr>
        <p:txBody>
          <a:bodyPr>
            <a:spAutoFit/>
          </a:bodyPr>
          <a:lstStyle/>
          <a:p>
            <a:pPr>
              <a:spcBef>
                <a:spcPct val="50000"/>
              </a:spcBef>
              <a:defRPr/>
            </a:pPr>
            <a:r>
              <a:rPr lang="en" sz="1400" b="1" dirty="0">
                <a:solidFill>
                  <a:schemeClr val="tx2">
                    <a:lumMod val="75000"/>
                  </a:schemeClr>
                </a:solidFill>
                <a:cs typeface="+mn-cs"/>
              </a:rPr>
              <a:t>About rooms with DM</a:t>
            </a:r>
            <a:endParaRPr lang="en-US" sz="1400" b="1" dirty="0">
              <a:solidFill>
                <a:schemeClr val="tx2">
                  <a:lumMod val="75000"/>
                </a:schemeClr>
              </a:solidFill>
              <a:cs typeface="+mn-cs"/>
            </a:endParaRPr>
          </a:p>
        </p:txBody>
      </p:sp>
      <p:sp>
        <p:nvSpPr>
          <p:cNvPr id="190502" name="Rectangle 45"/>
          <p:cNvSpPr>
            <a:spLocks noGrp="1" noChangeArrowheads="1"/>
          </p:cNvSpPr>
          <p:nvPr>
            <p:ph type="title"/>
          </p:nvPr>
        </p:nvSpPr>
        <p:spPr>
          <a:xfrm>
            <a:off x="-457200" y="0"/>
            <a:ext cx="9829800" cy="1143000"/>
          </a:xfrm>
        </p:spPr>
        <p:txBody>
          <a:bodyPr/>
          <a:lstStyle/>
          <a:p>
            <a:pPr eaLnBrk="1" hangingPunct="1"/>
            <a:r>
              <a:rPr lang="en-US" sz="2800" b="1" smtClean="0">
                <a:solidFill>
                  <a:srgbClr val="FF0000"/>
                </a:solidFill>
                <a:latin typeface="Arial" pitchFamily="34" charset="0"/>
                <a:cs typeface="Arial" pitchFamily="34" charset="0"/>
              </a:rPr>
              <a:t>  </a:t>
            </a:r>
            <a:r>
              <a:rPr lang="en-US" sz="2400" b="1" smtClean="0">
                <a:solidFill>
                  <a:srgbClr val="7030A0"/>
                </a:solidFill>
                <a:latin typeface="Arial" pitchFamily="34" charset="0"/>
                <a:cs typeface="Arial" pitchFamily="34" charset="0"/>
              </a:rPr>
              <a:t>Heart attack in persons with and without DM during 7 years</a:t>
            </a:r>
          </a:p>
        </p:txBody>
      </p:sp>
    </p:spTree>
  </p:cSld>
  <p:clrMapOvr>
    <a:masterClrMapping/>
  </p:clrMapOv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3"/>
          <p:cNvSpPr>
            <a:spLocks noGrp="1" noChangeArrowheads="1"/>
          </p:cNvSpPr>
          <p:nvPr/>
        </p:nvSpPr>
        <p:spPr bwMode="auto">
          <a:xfrm>
            <a:off x="-381000" y="0"/>
            <a:ext cx="9829800" cy="685800"/>
          </a:xfrm>
          <a:prstGeom prst="rect">
            <a:avLst/>
          </a:prstGeom>
          <a:noFill/>
          <a:ln w="9525">
            <a:noFill/>
            <a:miter lim="800000"/>
            <a:headEnd/>
            <a:tailEnd/>
          </a:ln>
        </p:spPr>
        <p:txBody>
          <a:bodyPr anchor="b"/>
          <a:lstStyle/>
          <a:p>
            <a:pPr algn="ctr"/>
            <a:r>
              <a:rPr lang="en-US" sz="2600" b="1">
                <a:solidFill>
                  <a:srgbClr val="FF0000"/>
                </a:solidFill>
              </a:rPr>
              <a:t>   </a:t>
            </a:r>
            <a:r>
              <a:rPr lang="en-US" sz="2600" b="1">
                <a:solidFill>
                  <a:srgbClr val="7030A0"/>
                </a:solidFill>
              </a:rPr>
              <a:t>Patients with DMT2 are at higher CV risk</a:t>
            </a:r>
            <a:endParaRPr lang="en-GB" altLang="en-US" sz="2600" b="1">
              <a:solidFill>
                <a:srgbClr val="7030A0"/>
              </a:solidFill>
            </a:endParaRPr>
          </a:p>
        </p:txBody>
      </p:sp>
      <p:sp>
        <p:nvSpPr>
          <p:cNvPr id="6147" name="Rectangle 8"/>
          <p:cNvSpPr>
            <a:spLocks noChangeArrowheads="1"/>
          </p:cNvSpPr>
          <p:nvPr/>
        </p:nvSpPr>
        <p:spPr bwMode="auto">
          <a:xfrm>
            <a:off x="457200" y="990600"/>
            <a:ext cx="8382000" cy="4032250"/>
          </a:xfrm>
          <a:prstGeom prst="rect">
            <a:avLst/>
          </a:prstGeom>
          <a:noFill/>
          <a:ln w="9525">
            <a:noFill/>
            <a:miter lim="800000"/>
            <a:headEnd/>
            <a:tailEnd/>
          </a:ln>
        </p:spPr>
        <p:txBody>
          <a:bodyPr>
            <a:spAutoFit/>
          </a:bodyPr>
          <a:lstStyle/>
          <a:p>
            <a:pPr>
              <a:defRPr/>
            </a:pPr>
            <a:endParaRPr lang="sr-Latn-CS" altLang="en-US" i="1" dirty="0">
              <a:cs typeface="+mn-cs"/>
            </a:endParaRPr>
          </a:p>
          <a:p>
            <a:pPr>
              <a:buFontTx/>
              <a:buChar char="•"/>
              <a:defRPr/>
            </a:pPr>
            <a:endParaRPr lang="sr-Latn-RS" altLang="en-US" b="1" dirty="0">
              <a:solidFill>
                <a:schemeClr val="bg2">
                  <a:lumMod val="50000"/>
                </a:schemeClr>
              </a:solidFill>
            </a:endParaRPr>
          </a:p>
          <a:p>
            <a:pPr>
              <a:defRPr/>
            </a:pPr>
            <a:r>
              <a:rPr lang="en" sz="2000" b="1" dirty="0">
                <a:cs typeface="+mn-cs"/>
              </a:rPr>
              <a:t>80% of T2D patients already have one CV event, </a:t>
            </a:r>
            <a:r>
              <a:rPr lang="sr-Cyrl-RS" sz="2000" b="1" dirty="0">
                <a:cs typeface="+mn-cs"/>
              </a:rPr>
              <a:t/>
            </a:r>
            <a:br>
              <a:rPr lang="sr-Cyrl-RS" sz="2000" b="1" dirty="0">
                <a:cs typeface="+mn-cs"/>
              </a:rPr>
            </a:br>
            <a:r>
              <a:rPr lang="en" sz="2000" b="1" dirty="0">
                <a:cs typeface="+mn-cs"/>
              </a:rPr>
              <a:t>or have some of the other CV factors and therefore represent a significant risk for endangering the patient's life</a:t>
            </a:r>
          </a:p>
          <a:p>
            <a:pPr>
              <a:buFont typeface="Wingdings" pitchFamily="2" charset="2"/>
              <a:buChar char="§"/>
              <a:defRPr/>
            </a:pPr>
            <a:endParaRPr lang="sr-Cyrl-RS" sz="2000" b="1" dirty="0">
              <a:cs typeface="+mn-cs"/>
            </a:endParaRPr>
          </a:p>
          <a:p>
            <a:pPr>
              <a:defRPr/>
            </a:pPr>
            <a:r>
              <a:rPr lang="en" sz="2000" b="1" dirty="0">
                <a:cs typeface="+mn-cs"/>
              </a:rPr>
              <a:t>T2D patients have multiple CV risk factors, including: proven CVD, lipids, HTN, obesity, sedentary lifestyle or smoking.</a:t>
            </a:r>
          </a:p>
          <a:p>
            <a:pPr>
              <a:buFont typeface="Wingdings" pitchFamily="2" charset="2"/>
              <a:buChar char="§"/>
              <a:defRPr/>
            </a:pPr>
            <a:endParaRPr lang="sr-Cyrl-RS" sz="2000" b="1" dirty="0">
              <a:cs typeface="+mn-cs"/>
            </a:endParaRPr>
          </a:p>
          <a:p>
            <a:pPr>
              <a:defRPr/>
            </a:pPr>
            <a:r>
              <a:rPr lang="en" sz="2000" b="1" dirty="0">
                <a:cs typeface="+mn-cs"/>
              </a:rPr>
              <a:t>The risk of CVD increases for every 1% increase in HbA1c.</a:t>
            </a:r>
          </a:p>
          <a:p>
            <a:pPr>
              <a:buFont typeface="Wingdings" pitchFamily="2" charset="2"/>
              <a:buChar char="§"/>
              <a:defRPr/>
            </a:pPr>
            <a:endParaRPr lang="sr-Cyrl-RS" sz="2000" b="1" dirty="0">
              <a:cs typeface="+mn-cs"/>
            </a:endParaRPr>
          </a:p>
          <a:p>
            <a:pPr>
              <a:defRPr/>
            </a:pPr>
            <a:r>
              <a:rPr lang="en" sz="2000" b="1" dirty="0">
                <a:cs typeface="+mn-cs"/>
              </a:rPr>
              <a:t>Patients with renal impairment have a higher prevalence of CVD and CV risk than patients without renal impairment</a:t>
            </a:r>
            <a:endParaRPr lang="en-US" altLang="en-US" sz="2000" b="1" dirty="0">
              <a:solidFill>
                <a:schemeClr val="bg2">
                  <a:lumMod val="50000"/>
                </a:schemeClr>
              </a:solidFill>
            </a:endParaRP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Footer Placeholder 3"/>
          <p:cNvSpPr>
            <a:spLocks noGrp="1"/>
          </p:cNvSpPr>
          <p:nvPr>
            <p:ph type="ftr" sz="quarter" idx="11"/>
          </p:nvPr>
        </p:nvSpPr>
        <p:spPr bwMode="auto">
          <a:xfrm>
            <a:off x="4246563" y="6557963"/>
            <a:ext cx="2001837" cy="227012"/>
          </a:xfrm>
          <a:ln>
            <a:miter lim="800000"/>
            <a:headEnd/>
            <a:tailEnd/>
          </a:ln>
        </p:spPr>
        <p:txBody>
          <a:bodyPr wrap="square" numCol="1" anchorCtr="0" compatLnSpc="1">
            <a:prstTxWarp prst="textNoShape">
              <a:avLst/>
            </a:prstTxWarp>
          </a:bodyPr>
          <a:lstStyle/>
          <a:p>
            <a:pPr algn="l">
              <a:defRPr/>
            </a:pPr>
            <a:endParaRPr lang="en-US" smtClean="0"/>
          </a:p>
        </p:txBody>
      </p:sp>
      <p:sp>
        <p:nvSpPr>
          <p:cNvPr id="192515" name="Rectangle 3"/>
          <p:cNvSpPr>
            <a:spLocks noGrp="1" noChangeArrowheads="1"/>
          </p:cNvSpPr>
          <p:nvPr>
            <p:ph type="body" idx="1"/>
          </p:nvPr>
        </p:nvSpPr>
        <p:spPr>
          <a:xfrm>
            <a:off x="381000" y="1143000"/>
            <a:ext cx="8382000" cy="4983163"/>
          </a:xfrm>
        </p:spPr>
        <p:txBody>
          <a:bodyPr/>
          <a:lstStyle/>
          <a:p>
            <a:pPr eaLnBrk="1" hangingPunct="1">
              <a:spcAft>
                <a:spcPct val="30000"/>
              </a:spcAft>
              <a:buFont typeface="Arial" pitchFamily="34" charset="0"/>
              <a:buBlip>
                <a:blip r:embed="rId3"/>
              </a:buBlip>
            </a:pPr>
            <a:endParaRPr lang="en-US" sz="2400" b="1" smtClean="0">
              <a:latin typeface="Arial" pitchFamily="34" charset="0"/>
              <a:cs typeface="Arial" pitchFamily="34" charset="0"/>
            </a:endParaRPr>
          </a:p>
          <a:p>
            <a:pPr eaLnBrk="1" hangingPunct="1">
              <a:spcAft>
                <a:spcPct val="30000"/>
              </a:spcAft>
              <a:buFont typeface="Arial" pitchFamily="34" charset="0"/>
              <a:buBlip>
                <a:blip r:embed="rId3"/>
              </a:buBlip>
            </a:pPr>
            <a:r>
              <a:rPr lang="en-US" sz="2000" b="1" smtClean="0">
                <a:latin typeface="Arial" pitchFamily="34" charset="0"/>
                <a:cs typeface="Arial" pitchFamily="34" charset="0"/>
              </a:rPr>
              <a:t>Diabetes is the leading cause of blindness in adults in developed countries. </a:t>
            </a:r>
            <a:br>
              <a:rPr lang="en-US" sz="2000" b="1" smtClean="0">
                <a:latin typeface="Arial" pitchFamily="34" charset="0"/>
                <a:cs typeface="Arial" pitchFamily="34" charset="0"/>
              </a:rPr>
            </a:br>
            <a:r>
              <a:rPr lang="en-US" sz="2000" b="1" smtClean="0">
                <a:latin typeface="Arial" pitchFamily="34" charset="0"/>
                <a:cs typeface="Arial" pitchFamily="34" charset="0"/>
              </a:rPr>
              <a:t>Diabetes is the most common cause of non-traumatic amputations.</a:t>
            </a:r>
            <a:br>
              <a:rPr lang="en-US" sz="2000" b="1" smtClean="0">
                <a:latin typeface="Arial" pitchFamily="34" charset="0"/>
                <a:cs typeface="Arial" pitchFamily="34" charset="0"/>
              </a:rPr>
            </a:br>
            <a:endParaRPr lang="en-US" sz="2000" b="1" smtClean="0">
              <a:latin typeface="Arial" pitchFamily="34" charset="0"/>
              <a:cs typeface="Arial" pitchFamily="34" charset="0"/>
            </a:endParaRPr>
          </a:p>
          <a:p>
            <a:pPr eaLnBrk="1" hangingPunct="1">
              <a:spcAft>
                <a:spcPct val="30000"/>
              </a:spcAft>
              <a:buFont typeface="Arial" pitchFamily="34" charset="0"/>
              <a:buBlip>
                <a:blip r:embed="rId3"/>
              </a:buBlip>
            </a:pPr>
            <a:r>
              <a:rPr lang="en-US" sz="2000" b="1" smtClean="0">
                <a:latin typeface="Arial" pitchFamily="34" charset="0"/>
                <a:cs typeface="Arial" pitchFamily="34" charset="0"/>
              </a:rPr>
              <a:t>People with diabetes are 15-40 times more likely to have a lower leg amputation than the general population.</a:t>
            </a:r>
            <a:br>
              <a:rPr lang="en-US" sz="2000" b="1" smtClean="0">
                <a:latin typeface="Arial" pitchFamily="34" charset="0"/>
                <a:cs typeface="Arial" pitchFamily="34" charset="0"/>
              </a:rPr>
            </a:br>
            <a:endParaRPr lang="en-US" sz="2000" b="1" smtClean="0">
              <a:latin typeface="Arial" pitchFamily="34" charset="0"/>
              <a:cs typeface="Arial" pitchFamily="34" charset="0"/>
            </a:endParaRPr>
          </a:p>
          <a:p>
            <a:pPr eaLnBrk="1" hangingPunct="1">
              <a:spcAft>
                <a:spcPct val="30000"/>
              </a:spcAft>
              <a:buFont typeface="Arial" pitchFamily="34" charset="0"/>
              <a:buBlip>
                <a:blip r:embed="rId3"/>
              </a:buBlip>
            </a:pPr>
            <a:r>
              <a:rPr lang="en-US" sz="2000" b="1" smtClean="0">
                <a:latin typeface="Arial" pitchFamily="34" charset="0"/>
                <a:cs typeface="Arial" pitchFamily="34" charset="0"/>
              </a:rPr>
              <a:t>Many people with diabetes will develop severe kidney failure, which can be fatal if left untreated</a:t>
            </a:r>
            <a:endParaRPr lang="en-US" sz="2000" b="1" smtClean="0">
              <a:solidFill>
                <a:srgbClr val="990033"/>
              </a:solidFill>
              <a:latin typeface="Arial" pitchFamily="34" charset="0"/>
              <a:cs typeface="Arial" pitchFamily="34" charset="0"/>
            </a:endParaRPr>
          </a:p>
        </p:txBody>
      </p:sp>
      <p:sp>
        <p:nvSpPr>
          <p:cNvPr id="192516" name="Rectangle 10"/>
          <p:cNvSpPr>
            <a:spLocks noGrp="1" noChangeArrowheads="1"/>
          </p:cNvSpPr>
          <p:nvPr>
            <p:ph type="title"/>
          </p:nvPr>
        </p:nvSpPr>
        <p:spPr>
          <a:xfrm>
            <a:off x="0" y="44450"/>
            <a:ext cx="9144000" cy="792163"/>
          </a:xfrm>
        </p:spPr>
        <p:txBody>
          <a:bodyPr/>
          <a:lstStyle/>
          <a:p>
            <a:pPr eaLnBrk="1" hangingPunct="1"/>
            <a:r>
              <a:rPr lang="en-US" sz="3200" b="1" smtClean="0">
                <a:solidFill>
                  <a:srgbClr val="7030A0"/>
                </a:solidFill>
                <a:latin typeface="Arial" pitchFamily="34" charset="0"/>
                <a:cs typeface="Arial" pitchFamily="34" charset="0"/>
              </a:rPr>
              <a:t>Complications of diabetes</a:t>
            </a:r>
          </a:p>
        </p:txBody>
      </p:sp>
    </p:spTree>
  </p:cSld>
  <p:clrMapOvr>
    <a:masterClrMapping/>
  </p:clrMapOv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Espace réservé du numéro de diapositive 5"/>
          <p:cNvSpPr>
            <a:spLocks noGrp="1"/>
          </p:cNvSpPr>
          <p:nvPr>
            <p:ph type="sldNum" sz="quarter" idx="12"/>
          </p:nvPr>
        </p:nvSpPr>
        <p:spPr bwMode="auto">
          <a:ln>
            <a:miter lim="800000"/>
            <a:headEnd/>
            <a:tailEnd/>
          </a:ln>
        </p:spPr>
        <p:txBody>
          <a:bodyPr/>
          <a:lstStyle/>
          <a:p>
            <a:pPr>
              <a:defRPr/>
            </a:pPr>
            <a:fld id="{1DADB62F-F806-4443-98A4-D6BE7CDFD375}" type="slidenum">
              <a:rPr lang="fr-FR"/>
              <a:pPr>
                <a:defRPr/>
              </a:pPr>
              <a:t>159</a:t>
            </a:fld>
            <a:endParaRPr lang="fr-FR"/>
          </a:p>
        </p:txBody>
      </p:sp>
      <p:sp>
        <p:nvSpPr>
          <p:cNvPr id="193539" name="Rectangle 6"/>
          <p:cNvSpPr>
            <a:spLocks noGrp="1"/>
          </p:cNvSpPr>
          <p:nvPr>
            <p:ph type="title" idx="4294967295"/>
          </p:nvPr>
        </p:nvSpPr>
        <p:spPr>
          <a:xfrm>
            <a:off x="0" y="0"/>
            <a:ext cx="9144000" cy="1187450"/>
          </a:xfrm>
          <a:ln w="28575">
            <a:solidFill>
              <a:schemeClr val="tx1"/>
            </a:solidFill>
          </a:ln>
        </p:spPr>
        <p:txBody>
          <a:bodyPr/>
          <a:lstStyle/>
          <a:p>
            <a:pPr eaLnBrk="1" hangingPunct="1"/>
            <a:r>
              <a:rPr lang="en-US" sz="2400" b="1" smtClean="0">
                <a:solidFill>
                  <a:srgbClr val="7030A0"/>
                </a:solidFill>
                <a:latin typeface="Arial" pitchFamily="34" charset="0"/>
                <a:cs typeface="Arial" pitchFamily="34" charset="0"/>
              </a:rPr>
              <a:t>Any reduction in HbA </a:t>
            </a:r>
            <a:r>
              <a:rPr lang="en-US" sz="2400" b="1" baseline="-25000" smtClean="0">
                <a:solidFill>
                  <a:srgbClr val="7030A0"/>
                </a:solidFill>
                <a:latin typeface="Arial" pitchFamily="34" charset="0"/>
                <a:cs typeface="Arial" pitchFamily="34" charset="0"/>
              </a:rPr>
              <a:t>1c</a:t>
            </a:r>
            <a:r>
              <a:rPr lang="en-US" sz="2400" b="1" smtClean="0">
                <a:solidFill>
                  <a:srgbClr val="7030A0"/>
                </a:solidFill>
                <a:latin typeface="Arial" pitchFamily="34" charset="0"/>
                <a:cs typeface="Arial" pitchFamily="34" charset="0"/>
              </a:rPr>
              <a:t> significantly affects the reduction of the risk of developing chronic complications of diabetes</a:t>
            </a:r>
            <a:endParaRPr lang="fr-FR" sz="2400" b="1" smtClean="0">
              <a:solidFill>
                <a:srgbClr val="7030A0"/>
              </a:solidFill>
              <a:latin typeface="Arial" pitchFamily="34" charset="0"/>
              <a:cs typeface="Arial" pitchFamily="34" charset="0"/>
            </a:endParaRPr>
          </a:p>
        </p:txBody>
      </p:sp>
      <p:sp>
        <p:nvSpPr>
          <p:cNvPr id="219139" name="Rectangle 7"/>
          <p:cNvSpPr>
            <a:spLocks noGrp="1"/>
          </p:cNvSpPr>
          <p:nvPr>
            <p:ph type="body" idx="4294967295"/>
          </p:nvPr>
        </p:nvSpPr>
        <p:spPr>
          <a:xfrm>
            <a:off x="0" y="1676400"/>
            <a:ext cx="9144000" cy="654050"/>
          </a:xfrm>
          <a:prstGeom prst="roundRect">
            <a:avLst>
              <a:gd name="adj" fmla="val 0"/>
            </a:avLst>
          </a:prstGeom>
          <a:solidFill>
            <a:srgbClr val="6200C4"/>
          </a:solidFill>
          <a:ln>
            <a:solidFill>
              <a:schemeClr val="bg1"/>
            </a:solidFill>
            <a:round/>
          </a:ln>
        </p:spPr>
        <p:txBody>
          <a:bodyPr anchor="ctr"/>
          <a:lstStyle/>
          <a:p>
            <a:pPr marL="271463" indent="-271463" algn="ctr" eaLnBrk="1" hangingPunct="1">
              <a:buFontTx/>
              <a:buNone/>
            </a:pPr>
            <a:r>
              <a:rPr lang="en-US" sz="2000" b="1" smtClean="0">
                <a:solidFill>
                  <a:srgbClr val="FFFF00"/>
                </a:solidFill>
                <a:latin typeface="Arial" pitchFamily="34" charset="0"/>
                <a:cs typeface="Arial" pitchFamily="34" charset="0"/>
              </a:rPr>
              <a:t>The relationship between the reduction of A1 c of 1% and reducing the risk of complications</a:t>
            </a:r>
            <a:endParaRPr lang="fr-FR" sz="2000" b="1" smtClean="0">
              <a:solidFill>
                <a:srgbClr val="FFFF00"/>
              </a:solidFill>
              <a:latin typeface="Arial" pitchFamily="34" charset="0"/>
              <a:cs typeface="Arial" pitchFamily="34" charset="0"/>
            </a:endParaRPr>
          </a:p>
        </p:txBody>
      </p:sp>
      <p:sp>
        <p:nvSpPr>
          <p:cNvPr id="29" name="Espace réservé du numéro de diapositive 5"/>
          <p:cNvSpPr txBox="1">
            <a:spLocks noGrp="1"/>
          </p:cNvSpPr>
          <p:nvPr/>
        </p:nvSpPr>
        <p:spPr>
          <a:xfrm>
            <a:off x="6553200" y="6245225"/>
            <a:ext cx="2133600" cy="476250"/>
          </a:xfrm>
          <a:prstGeom prst="rect">
            <a:avLst/>
          </a:prstGeom>
          <a:noFill/>
        </p:spPr>
        <p:txBody>
          <a:bodyPr/>
          <a:lstStyle/>
          <a:p>
            <a:pPr algn="r" fontAlgn="auto">
              <a:spcBef>
                <a:spcPts val="0"/>
              </a:spcBef>
              <a:spcAft>
                <a:spcPts val="0"/>
              </a:spcAft>
              <a:defRPr/>
            </a:pPr>
            <a:fld id="{60191A31-FB10-4E0B-9202-83F6C6A8A0B8}" type="slidenum">
              <a:rPr lang="fr-FR" sz="1200">
                <a:solidFill>
                  <a:schemeClr val="tx1">
                    <a:tint val="75000"/>
                  </a:schemeClr>
                </a:solidFill>
                <a:latin typeface="+mn-lt"/>
                <a:cs typeface="+mn-cs"/>
              </a:rPr>
              <a:pPr algn="r" fontAlgn="auto">
                <a:spcBef>
                  <a:spcPts val="0"/>
                </a:spcBef>
                <a:spcAft>
                  <a:spcPts val="0"/>
                </a:spcAft>
                <a:defRPr/>
              </a:pPr>
              <a:t>159</a:t>
            </a:fld>
            <a:endParaRPr lang="fr-FR" sz="1200" dirty="0">
              <a:solidFill>
                <a:schemeClr val="tx1">
                  <a:tint val="75000"/>
                </a:schemeClr>
              </a:solidFill>
              <a:latin typeface="+mn-lt"/>
              <a:cs typeface="+mn-cs"/>
            </a:endParaRPr>
          </a:p>
        </p:txBody>
      </p:sp>
      <p:grpSp>
        <p:nvGrpSpPr>
          <p:cNvPr id="6" name="Group 4"/>
          <p:cNvGrpSpPr>
            <a:grpSpLocks/>
          </p:cNvGrpSpPr>
          <p:nvPr/>
        </p:nvGrpSpPr>
        <p:grpSpPr bwMode="auto">
          <a:xfrm>
            <a:off x="573088" y="2330450"/>
            <a:ext cx="1590675" cy="2216150"/>
            <a:chOff x="378" y="1238"/>
            <a:chExt cx="1002" cy="1396"/>
          </a:xfrm>
        </p:grpSpPr>
        <p:sp>
          <p:nvSpPr>
            <p:cNvPr id="2" name="AutoShape 8"/>
            <p:cNvSpPr>
              <a:spLocks noChangeArrowheads="1"/>
            </p:cNvSpPr>
            <p:nvPr/>
          </p:nvSpPr>
          <p:spPr bwMode="auto">
            <a:xfrm>
              <a:off x="378" y="1238"/>
              <a:ext cx="1002" cy="1396"/>
            </a:xfrm>
            <a:prstGeom prst="downArrow">
              <a:avLst>
                <a:gd name="adj1" fmla="val 45713"/>
                <a:gd name="adj2" fmla="val 41216"/>
              </a:avLst>
            </a:prstGeom>
            <a:solidFill>
              <a:srgbClr val="99CCFF"/>
            </a:solidFill>
            <a:ln w="9525">
              <a:noFill/>
              <a:miter lim="800000"/>
              <a:headEnd/>
              <a:tailEnd/>
            </a:ln>
            <a:effectLst>
              <a:outerShdw dist="35921" dir="2700000" algn="ctr" rotWithShape="0">
                <a:schemeClr val="bg2"/>
              </a:outerShdw>
            </a:effectLst>
          </p:spPr>
          <p:txBody>
            <a:bodyPr wrap="none" anchor="ctr"/>
            <a:lstStyle/>
            <a:p>
              <a:pPr>
                <a:defRPr/>
              </a:pPr>
              <a:endParaRPr lang="fr-FR">
                <a:latin typeface="Arial" charset="0"/>
                <a:cs typeface="+mn-cs"/>
              </a:endParaRPr>
            </a:p>
          </p:txBody>
        </p:sp>
        <p:sp>
          <p:nvSpPr>
            <p:cNvPr id="193567" name="Text Box 13"/>
            <p:cNvSpPr txBox="1">
              <a:spLocks noChangeArrowheads="1"/>
            </p:cNvSpPr>
            <p:nvPr/>
          </p:nvSpPr>
          <p:spPr bwMode="auto">
            <a:xfrm>
              <a:off x="675" y="2167"/>
              <a:ext cx="439" cy="252"/>
            </a:xfrm>
            <a:prstGeom prst="rect">
              <a:avLst/>
            </a:prstGeom>
            <a:noFill/>
            <a:ln w="9525">
              <a:noFill/>
              <a:miter lim="800000"/>
              <a:headEnd/>
              <a:tailEnd/>
            </a:ln>
          </p:spPr>
          <p:txBody>
            <a:bodyPr wrap="none">
              <a:spAutoFit/>
            </a:bodyPr>
            <a:lstStyle/>
            <a:p>
              <a:r>
                <a:rPr lang="en-US" sz="2000" b="1"/>
                <a:t>43%</a:t>
              </a:r>
            </a:p>
          </p:txBody>
        </p:sp>
      </p:grpSp>
      <p:grpSp>
        <p:nvGrpSpPr>
          <p:cNvPr id="7" name="Group 7"/>
          <p:cNvGrpSpPr>
            <a:grpSpLocks/>
          </p:cNvGrpSpPr>
          <p:nvPr/>
        </p:nvGrpSpPr>
        <p:grpSpPr bwMode="auto">
          <a:xfrm>
            <a:off x="2163763" y="2330450"/>
            <a:ext cx="1590675" cy="1873250"/>
            <a:chOff x="1430" y="1238"/>
            <a:chExt cx="1002" cy="1180"/>
          </a:xfrm>
        </p:grpSpPr>
        <p:sp>
          <p:nvSpPr>
            <p:cNvPr id="24584" name="AutoShape 8"/>
            <p:cNvSpPr>
              <a:spLocks noChangeArrowheads="1"/>
            </p:cNvSpPr>
            <p:nvPr/>
          </p:nvSpPr>
          <p:spPr bwMode="auto">
            <a:xfrm>
              <a:off x="1430" y="1238"/>
              <a:ext cx="1002" cy="1180"/>
            </a:xfrm>
            <a:prstGeom prst="downArrow">
              <a:avLst>
                <a:gd name="adj1" fmla="val 45750"/>
                <a:gd name="adj2" fmla="val 36829"/>
              </a:avLst>
            </a:prstGeom>
            <a:solidFill>
              <a:srgbClr val="99CCFF"/>
            </a:solidFill>
            <a:ln w="9525">
              <a:noFill/>
              <a:miter lim="800000"/>
              <a:headEnd/>
              <a:tailEnd/>
            </a:ln>
            <a:effectLst>
              <a:outerShdw dist="35921" dir="2700000" algn="ctr" rotWithShape="0">
                <a:schemeClr val="bg2"/>
              </a:outerShdw>
            </a:effectLst>
          </p:spPr>
          <p:txBody>
            <a:bodyPr wrap="none" anchor="ctr"/>
            <a:lstStyle/>
            <a:p>
              <a:pPr>
                <a:defRPr/>
              </a:pPr>
              <a:endParaRPr lang="fr-FR">
                <a:latin typeface="Arial" charset="0"/>
                <a:cs typeface="+mn-cs"/>
              </a:endParaRPr>
            </a:p>
          </p:txBody>
        </p:sp>
        <p:sp>
          <p:nvSpPr>
            <p:cNvPr id="193565" name="Text Box 14"/>
            <p:cNvSpPr txBox="1">
              <a:spLocks noChangeArrowheads="1"/>
            </p:cNvSpPr>
            <p:nvPr/>
          </p:nvSpPr>
          <p:spPr bwMode="auto">
            <a:xfrm>
              <a:off x="1727" y="2000"/>
              <a:ext cx="439" cy="252"/>
            </a:xfrm>
            <a:prstGeom prst="rect">
              <a:avLst/>
            </a:prstGeom>
            <a:noFill/>
            <a:ln w="9525">
              <a:noFill/>
              <a:miter lim="800000"/>
              <a:headEnd/>
              <a:tailEnd/>
            </a:ln>
          </p:spPr>
          <p:txBody>
            <a:bodyPr wrap="none">
              <a:spAutoFit/>
            </a:bodyPr>
            <a:lstStyle/>
            <a:p>
              <a:r>
                <a:rPr lang="en-US" sz="2000" b="1"/>
                <a:t>37%</a:t>
              </a:r>
            </a:p>
          </p:txBody>
        </p:sp>
      </p:grpSp>
      <p:grpSp>
        <p:nvGrpSpPr>
          <p:cNvPr id="8" name="Group 10"/>
          <p:cNvGrpSpPr>
            <a:grpSpLocks/>
          </p:cNvGrpSpPr>
          <p:nvPr/>
        </p:nvGrpSpPr>
        <p:grpSpPr bwMode="auto">
          <a:xfrm>
            <a:off x="3940175" y="2330450"/>
            <a:ext cx="1590675" cy="1073150"/>
            <a:chOff x="2490" y="1238"/>
            <a:chExt cx="1002" cy="676"/>
          </a:xfrm>
        </p:grpSpPr>
        <p:sp>
          <p:nvSpPr>
            <p:cNvPr id="3" name="AutoShape 8"/>
            <p:cNvSpPr>
              <a:spLocks noChangeArrowheads="1"/>
            </p:cNvSpPr>
            <p:nvPr/>
          </p:nvSpPr>
          <p:spPr bwMode="auto">
            <a:xfrm>
              <a:off x="2490" y="1238"/>
              <a:ext cx="1002" cy="676"/>
            </a:xfrm>
            <a:prstGeom prst="downArrow">
              <a:avLst>
                <a:gd name="adj1" fmla="val 48898"/>
                <a:gd name="adj2" fmla="val 57250"/>
              </a:avLst>
            </a:prstGeom>
            <a:solidFill>
              <a:srgbClr val="99CCFF"/>
            </a:solidFill>
            <a:ln w="9525">
              <a:noFill/>
              <a:miter lim="800000"/>
              <a:headEnd/>
              <a:tailEnd/>
            </a:ln>
            <a:effectLst>
              <a:outerShdw dist="35921" dir="2700000" algn="ctr" rotWithShape="0">
                <a:schemeClr val="bg2"/>
              </a:outerShdw>
            </a:effectLst>
          </p:spPr>
          <p:txBody>
            <a:bodyPr wrap="none" anchor="ctr"/>
            <a:lstStyle/>
            <a:p>
              <a:pPr>
                <a:defRPr/>
              </a:pPr>
              <a:endParaRPr lang="fr-FR">
                <a:latin typeface="Arial" charset="0"/>
                <a:cs typeface="+mn-cs"/>
              </a:endParaRPr>
            </a:p>
          </p:txBody>
        </p:sp>
        <p:sp>
          <p:nvSpPr>
            <p:cNvPr id="193563" name="Text Box 15"/>
            <p:cNvSpPr txBox="1">
              <a:spLocks noChangeArrowheads="1"/>
            </p:cNvSpPr>
            <p:nvPr/>
          </p:nvSpPr>
          <p:spPr bwMode="auto">
            <a:xfrm>
              <a:off x="2785" y="1468"/>
              <a:ext cx="439" cy="252"/>
            </a:xfrm>
            <a:prstGeom prst="rect">
              <a:avLst/>
            </a:prstGeom>
            <a:noFill/>
            <a:ln w="9525">
              <a:noFill/>
              <a:miter lim="800000"/>
              <a:headEnd/>
              <a:tailEnd/>
            </a:ln>
          </p:spPr>
          <p:txBody>
            <a:bodyPr wrap="none">
              <a:spAutoFit/>
            </a:bodyPr>
            <a:lstStyle/>
            <a:p>
              <a:r>
                <a:rPr lang="en-US" sz="2000" b="1"/>
                <a:t>21%</a:t>
              </a:r>
            </a:p>
          </p:txBody>
        </p:sp>
      </p:grpSp>
      <p:grpSp>
        <p:nvGrpSpPr>
          <p:cNvPr id="9" name="Group 13"/>
          <p:cNvGrpSpPr>
            <a:grpSpLocks/>
          </p:cNvGrpSpPr>
          <p:nvPr/>
        </p:nvGrpSpPr>
        <p:grpSpPr bwMode="auto">
          <a:xfrm>
            <a:off x="5610225" y="2324100"/>
            <a:ext cx="1590675" cy="742950"/>
            <a:chOff x="3534" y="1238"/>
            <a:chExt cx="1002" cy="468"/>
          </a:xfrm>
        </p:grpSpPr>
        <p:sp>
          <p:nvSpPr>
            <p:cNvPr id="4" name="AutoShape 8"/>
            <p:cNvSpPr>
              <a:spLocks noChangeArrowheads="1"/>
            </p:cNvSpPr>
            <p:nvPr/>
          </p:nvSpPr>
          <p:spPr bwMode="auto">
            <a:xfrm>
              <a:off x="3534" y="1238"/>
              <a:ext cx="1002" cy="468"/>
            </a:xfrm>
            <a:prstGeom prst="downArrow">
              <a:avLst>
                <a:gd name="adj1" fmla="val 50500"/>
                <a:gd name="adj2" fmla="val 82907"/>
              </a:avLst>
            </a:prstGeom>
            <a:solidFill>
              <a:srgbClr val="99CCFF"/>
            </a:solidFill>
            <a:ln w="9525">
              <a:noFill/>
              <a:miter lim="800000"/>
              <a:headEnd/>
              <a:tailEnd/>
            </a:ln>
            <a:effectLst>
              <a:outerShdw dist="35921" dir="2700000" algn="ctr" rotWithShape="0">
                <a:schemeClr val="bg2"/>
              </a:outerShdw>
            </a:effectLst>
          </p:spPr>
          <p:txBody>
            <a:bodyPr wrap="none" anchor="ctr"/>
            <a:lstStyle/>
            <a:p>
              <a:pPr>
                <a:defRPr/>
              </a:pPr>
              <a:endParaRPr lang="fr-FR">
                <a:latin typeface="Arial" charset="0"/>
                <a:cs typeface="+mn-cs"/>
              </a:endParaRPr>
            </a:p>
          </p:txBody>
        </p:sp>
        <p:sp>
          <p:nvSpPr>
            <p:cNvPr id="193561" name="Text Box 16"/>
            <p:cNvSpPr txBox="1">
              <a:spLocks noChangeArrowheads="1"/>
            </p:cNvSpPr>
            <p:nvPr/>
          </p:nvSpPr>
          <p:spPr bwMode="auto">
            <a:xfrm>
              <a:off x="3811" y="1282"/>
              <a:ext cx="439" cy="252"/>
            </a:xfrm>
            <a:prstGeom prst="rect">
              <a:avLst/>
            </a:prstGeom>
            <a:noFill/>
            <a:ln w="9525">
              <a:noFill/>
              <a:miter lim="800000"/>
              <a:headEnd/>
              <a:tailEnd/>
            </a:ln>
          </p:spPr>
          <p:txBody>
            <a:bodyPr wrap="none">
              <a:spAutoFit/>
            </a:bodyPr>
            <a:lstStyle/>
            <a:p>
              <a:r>
                <a:rPr lang="en-US" sz="2000" b="1"/>
                <a:t>14%</a:t>
              </a:r>
            </a:p>
          </p:txBody>
        </p:sp>
      </p:grpSp>
      <p:grpSp>
        <p:nvGrpSpPr>
          <p:cNvPr id="10" name="Group 16"/>
          <p:cNvGrpSpPr>
            <a:grpSpLocks/>
          </p:cNvGrpSpPr>
          <p:nvPr/>
        </p:nvGrpSpPr>
        <p:grpSpPr bwMode="auto">
          <a:xfrm>
            <a:off x="7281863" y="2324100"/>
            <a:ext cx="1590675" cy="742950"/>
            <a:chOff x="4587" y="1238"/>
            <a:chExt cx="1002" cy="468"/>
          </a:xfrm>
        </p:grpSpPr>
        <p:sp>
          <p:nvSpPr>
            <p:cNvPr id="5" name="AutoShape 8"/>
            <p:cNvSpPr>
              <a:spLocks noChangeArrowheads="1"/>
            </p:cNvSpPr>
            <p:nvPr/>
          </p:nvSpPr>
          <p:spPr bwMode="auto">
            <a:xfrm>
              <a:off x="4587" y="1238"/>
              <a:ext cx="1002" cy="468"/>
            </a:xfrm>
            <a:prstGeom prst="downArrow">
              <a:avLst>
                <a:gd name="adj1" fmla="val 50500"/>
                <a:gd name="adj2" fmla="val 82907"/>
              </a:avLst>
            </a:prstGeom>
            <a:solidFill>
              <a:srgbClr val="E7C1FF"/>
            </a:solidFill>
            <a:ln w="9525">
              <a:noFill/>
              <a:miter lim="800000"/>
              <a:headEnd/>
              <a:tailEnd/>
            </a:ln>
            <a:effectLst>
              <a:outerShdw dist="35921" dir="2700000" algn="ctr" rotWithShape="0">
                <a:schemeClr val="bg2"/>
              </a:outerShdw>
            </a:effectLst>
          </p:spPr>
          <p:txBody>
            <a:bodyPr wrap="none" anchor="ctr"/>
            <a:lstStyle/>
            <a:p>
              <a:pPr>
                <a:defRPr/>
              </a:pPr>
              <a:endParaRPr lang="fr-FR">
                <a:latin typeface="Arial" charset="0"/>
                <a:cs typeface="+mn-cs"/>
              </a:endParaRPr>
            </a:p>
          </p:txBody>
        </p:sp>
        <p:sp>
          <p:nvSpPr>
            <p:cNvPr id="193559" name="Text Box 17"/>
            <p:cNvSpPr txBox="1">
              <a:spLocks noChangeArrowheads="1"/>
            </p:cNvSpPr>
            <p:nvPr/>
          </p:nvSpPr>
          <p:spPr bwMode="auto">
            <a:xfrm>
              <a:off x="4910" y="1297"/>
              <a:ext cx="439" cy="252"/>
            </a:xfrm>
            <a:prstGeom prst="rect">
              <a:avLst/>
            </a:prstGeom>
            <a:noFill/>
            <a:ln w="9525">
              <a:noFill/>
              <a:miter lim="800000"/>
              <a:headEnd/>
              <a:tailEnd/>
            </a:ln>
          </p:spPr>
          <p:txBody>
            <a:bodyPr wrap="none">
              <a:spAutoFit/>
            </a:bodyPr>
            <a:lstStyle/>
            <a:p>
              <a:r>
                <a:rPr lang="en-US" sz="2000"/>
                <a:t>14%</a:t>
              </a:r>
            </a:p>
          </p:txBody>
        </p:sp>
      </p:grpSp>
      <p:sp>
        <p:nvSpPr>
          <p:cNvPr id="219155" name="Text Box 19"/>
          <p:cNvSpPr txBox="1">
            <a:spLocks noChangeArrowheads="1"/>
          </p:cNvSpPr>
          <p:nvPr/>
        </p:nvSpPr>
        <p:spPr bwMode="auto">
          <a:xfrm>
            <a:off x="4289425" y="3983038"/>
            <a:ext cx="3638550" cy="400050"/>
          </a:xfrm>
          <a:prstGeom prst="rect">
            <a:avLst/>
          </a:prstGeom>
          <a:noFill/>
          <a:ln w="9525">
            <a:noFill/>
            <a:miter lim="800000"/>
            <a:headEnd/>
            <a:tailEnd/>
          </a:ln>
        </p:spPr>
        <p:txBody>
          <a:bodyPr wrap="none">
            <a:spAutoFit/>
          </a:bodyPr>
          <a:lstStyle/>
          <a:p>
            <a:r>
              <a:rPr lang="en-US" sz="2000">
                <a:solidFill>
                  <a:schemeClr val="bg1"/>
                </a:solidFill>
              </a:rPr>
              <a:t>Cardiovascular complications</a:t>
            </a:r>
            <a:endParaRPr lang="fr-FR" sz="2000">
              <a:solidFill>
                <a:schemeClr val="bg1"/>
              </a:solidFill>
            </a:endParaRPr>
          </a:p>
        </p:txBody>
      </p:sp>
      <p:sp>
        <p:nvSpPr>
          <p:cNvPr id="193548" name="Text Box 29"/>
          <p:cNvSpPr txBox="1">
            <a:spLocks noChangeArrowheads="1"/>
          </p:cNvSpPr>
          <p:nvPr/>
        </p:nvSpPr>
        <p:spPr bwMode="auto">
          <a:xfrm>
            <a:off x="2205038" y="6446838"/>
            <a:ext cx="6838950" cy="274637"/>
          </a:xfrm>
          <a:prstGeom prst="rect">
            <a:avLst/>
          </a:prstGeom>
          <a:noFill/>
          <a:ln w="9525" algn="ctr">
            <a:noFill/>
            <a:miter lim="800000"/>
            <a:headEnd/>
            <a:tailEnd/>
          </a:ln>
        </p:spPr>
        <p:txBody>
          <a:bodyPr>
            <a:spAutoFit/>
          </a:bodyPr>
          <a:lstStyle/>
          <a:p>
            <a:pPr algn="r" eaLnBrk="0" hangingPunct="0">
              <a:spcBef>
                <a:spcPct val="50000"/>
              </a:spcBef>
            </a:pPr>
            <a:r>
              <a:rPr lang="en-US" sz="1200" i="1">
                <a:solidFill>
                  <a:schemeClr val="bg1"/>
                </a:solidFill>
              </a:rPr>
              <a:t>Stratton 2000: IM, Adler AI, Neil HAW, et al. BMJ. 2000:321:405-412</a:t>
            </a:r>
          </a:p>
        </p:txBody>
      </p:sp>
      <p:grpSp>
        <p:nvGrpSpPr>
          <p:cNvPr id="11" name="Group 21"/>
          <p:cNvGrpSpPr>
            <a:grpSpLocks/>
          </p:cNvGrpSpPr>
          <p:nvPr/>
        </p:nvGrpSpPr>
        <p:grpSpPr bwMode="auto">
          <a:xfrm>
            <a:off x="0" y="4562475"/>
            <a:ext cx="8920163" cy="1352550"/>
            <a:chOff x="0" y="2658"/>
            <a:chExt cx="5619" cy="852"/>
          </a:xfrm>
        </p:grpSpPr>
        <p:sp>
          <p:nvSpPr>
            <p:cNvPr id="88079" name="Rectangle 30"/>
            <p:cNvSpPr>
              <a:spLocks noChangeArrowheads="1"/>
            </p:cNvSpPr>
            <p:nvPr/>
          </p:nvSpPr>
          <p:spPr bwMode="auto">
            <a:xfrm>
              <a:off x="0" y="2736"/>
              <a:ext cx="5483" cy="774"/>
            </a:xfrm>
            <a:prstGeom prst="rect">
              <a:avLst/>
            </a:prstGeom>
            <a:solidFill>
              <a:schemeClr val="accent4">
                <a:lumMod val="10000"/>
                <a:lumOff val="90000"/>
              </a:schemeClr>
            </a:solidFill>
            <a:ln w="9525">
              <a:noFill/>
              <a:miter lim="800000"/>
              <a:headEnd/>
              <a:tailEnd/>
            </a:ln>
          </p:spPr>
          <p:txBody>
            <a:bodyPr wrap="none" anchor="ctr"/>
            <a:lstStyle/>
            <a:p>
              <a:pPr>
                <a:defRPr/>
              </a:pPr>
              <a:endParaRPr lang="hr-HR">
                <a:cs typeface="+mn-cs"/>
              </a:endParaRPr>
            </a:p>
          </p:txBody>
        </p:sp>
        <p:sp>
          <p:nvSpPr>
            <p:cNvPr id="193552" name="Text Box 20"/>
            <p:cNvSpPr txBox="1">
              <a:spLocks noChangeArrowheads="1"/>
            </p:cNvSpPr>
            <p:nvPr/>
          </p:nvSpPr>
          <p:spPr bwMode="auto">
            <a:xfrm>
              <a:off x="298" y="2658"/>
              <a:ext cx="1157" cy="791"/>
            </a:xfrm>
            <a:prstGeom prst="rect">
              <a:avLst/>
            </a:prstGeom>
            <a:noFill/>
            <a:ln w="9525">
              <a:noFill/>
              <a:miter lim="800000"/>
              <a:headEnd/>
              <a:tailEnd/>
            </a:ln>
          </p:spPr>
          <p:txBody>
            <a:bodyPr>
              <a:spAutoFit/>
            </a:bodyPr>
            <a:lstStyle/>
            <a:p>
              <a:pPr algn="ctr">
                <a:lnSpc>
                  <a:spcPct val="90000"/>
                </a:lnSpc>
              </a:pPr>
              <a:r>
                <a:rPr lang="en-US" sz="1400" b="1"/>
                <a:t>Amputation or death</a:t>
              </a:r>
            </a:p>
            <a:p>
              <a:pPr algn="ctr">
                <a:lnSpc>
                  <a:spcPct val="90000"/>
                </a:lnSpc>
              </a:pPr>
              <a:r>
                <a:rPr lang="en-US" sz="1400" b="1"/>
                <a:t>caused by</a:t>
              </a:r>
            </a:p>
            <a:p>
              <a:pPr algn="ctr">
                <a:lnSpc>
                  <a:spcPct val="90000"/>
                </a:lnSpc>
              </a:pPr>
              <a:r>
                <a:rPr lang="en-US" sz="1400" b="1"/>
                <a:t>peripheral</a:t>
              </a:r>
            </a:p>
            <a:p>
              <a:pPr algn="ctr">
                <a:lnSpc>
                  <a:spcPct val="90000"/>
                </a:lnSpc>
              </a:pPr>
              <a:r>
                <a:rPr lang="en-US" sz="1400" b="1"/>
                <a:t>vascular</a:t>
              </a:r>
            </a:p>
            <a:p>
              <a:pPr algn="ctr">
                <a:lnSpc>
                  <a:spcPct val="90000"/>
                </a:lnSpc>
              </a:pPr>
              <a:r>
                <a:rPr lang="en-US" sz="1400" b="1"/>
                <a:t>disease </a:t>
              </a:r>
              <a:r>
                <a:rPr lang="fr-FR" sz="1400" b="1"/>
                <a:t/>
              </a:r>
              <a:br>
                <a:rPr lang="fr-FR" sz="1400" b="1"/>
              </a:br>
              <a:r>
                <a:rPr lang="en-US" sz="1400" b="1" i="1"/>
                <a:t>(P&lt;0.0001)</a:t>
              </a:r>
            </a:p>
          </p:txBody>
        </p:sp>
        <p:sp>
          <p:nvSpPr>
            <p:cNvPr id="193553" name="Text Box 20"/>
            <p:cNvSpPr txBox="1">
              <a:spLocks noChangeArrowheads="1"/>
            </p:cNvSpPr>
            <p:nvPr/>
          </p:nvSpPr>
          <p:spPr bwMode="auto">
            <a:xfrm>
              <a:off x="1429" y="2736"/>
              <a:ext cx="1006" cy="425"/>
            </a:xfrm>
            <a:prstGeom prst="rect">
              <a:avLst/>
            </a:prstGeom>
            <a:noFill/>
            <a:ln w="9525">
              <a:noFill/>
              <a:miter lim="800000"/>
              <a:headEnd/>
              <a:tailEnd/>
            </a:ln>
          </p:spPr>
          <p:txBody>
            <a:bodyPr wrap="none">
              <a:spAutoFit/>
            </a:bodyPr>
            <a:lstStyle/>
            <a:p>
              <a:pPr algn="ctr">
                <a:lnSpc>
                  <a:spcPct val="90000"/>
                </a:lnSpc>
              </a:pPr>
              <a:r>
                <a:rPr lang="en-US" sz="1400" b="1"/>
                <a:t>Microvasculature</a:t>
              </a:r>
            </a:p>
            <a:p>
              <a:pPr algn="ctr">
                <a:lnSpc>
                  <a:spcPct val="90000"/>
                </a:lnSpc>
              </a:pPr>
              <a:r>
                <a:rPr lang="en-US" sz="1400" b="1"/>
                <a:t>complications </a:t>
              </a:r>
              <a:r>
                <a:rPr lang="fr-FR" sz="1400" b="1"/>
                <a:t/>
              </a:r>
              <a:br>
                <a:rPr lang="fr-FR" sz="1400" b="1"/>
              </a:br>
              <a:r>
                <a:rPr lang="en-US" sz="1400" b="1" i="1"/>
                <a:t>(P&lt;0.0001)</a:t>
              </a:r>
            </a:p>
          </p:txBody>
        </p:sp>
        <p:sp>
          <p:nvSpPr>
            <p:cNvPr id="193554" name="Text Box 20"/>
            <p:cNvSpPr txBox="1">
              <a:spLocks noChangeArrowheads="1"/>
            </p:cNvSpPr>
            <p:nvPr/>
          </p:nvSpPr>
          <p:spPr bwMode="auto">
            <a:xfrm>
              <a:off x="2482" y="2736"/>
              <a:ext cx="1019" cy="425"/>
            </a:xfrm>
            <a:prstGeom prst="rect">
              <a:avLst/>
            </a:prstGeom>
            <a:noFill/>
            <a:ln w="9525">
              <a:noFill/>
              <a:miter lim="800000"/>
              <a:headEnd/>
              <a:tailEnd/>
            </a:ln>
          </p:spPr>
          <p:txBody>
            <a:bodyPr wrap="none">
              <a:spAutoFit/>
            </a:bodyPr>
            <a:lstStyle/>
            <a:p>
              <a:pPr algn="ctr">
                <a:lnSpc>
                  <a:spcPct val="90000"/>
                </a:lnSpc>
              </a:pPr>
              <a:r>
                <a:rPr lang="en-US" sz="1400" b="1"/>
                <a:t>Mortality bound</a:t>
              </a:r>
            </a:p>
            <a:p>
              <a:pPr algn="ctr">
                <a:lnSpc>
                  <a:spcPct val="90000"/>
                </a:lnSpc>
              </a:pPr>
              <a:r>
                <a:rPr lang="en-US" sz="1400" b="1"/>
                <a:t>for diabetes</a:t>
              </a:r>
              <a:r>
                <a:rPr lang="en-US" sz="1400" b="1" i="1"/>
                <a:t> </a:t>
              </a:r>
              <a:r>
                <a:rPr lang="fr-FR" sz="1400" b="1" i="1"/>
                <a:t/>
              </a:r>
              <a:br>
                <a:rPr lang="fr-FR" sz="1400" b="1" i="1"/>
              </a:br>
              <a:r>
                <a:rPr lang="en-US" sz="1400" b="1" i="1"/>
                <a:t>(P&lt;0.0001)</a:t>
              </a:r>
            </a:p>
          </p:txBody>
        </p:sp>
        <p:sp>
          <p:nvSpPr>
            <p:cNvPr id="193555" name="Text Box 20"/>
            <p:cNvSpPr txBox="1">
              <a:spLocks noChangeArrowheads="1"/>
            </p:cNvSpPr>
            <p:nvPr/>
          </p:nvSpPr>
          <p:spPr bwMode="auto">
            <a:xfrm>
              <a:off x="3539" y="2736"/>
              <a:ext cx="994" cy="425"/>
            </a:xfrm>
            <a:prstGeom prst="rect">
              <a:avLst/>
            </a:prstGeom>
            <a:noFill/>
            <a:ln w="9525">
              <a:noFill/>
              <a:miter lim="800000"/>
              <a:headEnd/>
              <a:tailEnd/>
            </a:ln>
          </p:spPr>
          <p:txBody>
            <a:bodyPr wrap="none">
              <a:spAutoFit/>
            </a:bodyPr>
            <a:lstStyle/>
            <a:p>
              <a:pPr algn="ctr">
                <a:lnSpc>
                  <a:spcPct val="90000"/>
                </a:lnSpc>
              </a:pPr>
              <a:r>
                <a:rPr lang="en-US" sz="1400" b="1"/>
                <a:t>Myocardial infarction</a:t>
              </a:r>
              <a:r>
                <a:rPr lang="fr-FR" sz="1400" b="1"/>
                <a:t/>
              </a:r>
              <a:br>
                <a:rPr lang="fr-FR" sz="1400" b="1"/>
              </a:br>
              <a:r>
                <a:rPr lang="en-US" sz="1400" b="1"/>
                <a:t> </a:t>
              </a:r>
              <a:r>
                <a:rPr lang="fr-FR" sz="1400" b="1"/>
                <a:t/>
              </a:r>
              <a:br>
                <a:rPr lang="fr-FR" sz="1400" b="1"/>
              </a:br>
              <a:r>
                <a:rPr lang="en-US" sz="1400" b="1" i="1"/>
                <a:t>(P&lt;0.0001)</a:t>
              </a:r>
            </a:p>
          </p:txBody>
        </p:sp>
        <p:sp>
          <p:nvSpPr>
            <p:cNvPr id="193556" name="Text Box 20"/>
            <p:cNvSpPr txBox="1">
              <a:spLocks noChangeArrowheads="1"/>
            </p:cNvSpPr>
            <p:nvPr/>
          </p:nvSpPr>
          <p:spPr bwMode="auto">
            <a:xfrm>
              <a:off x="4735" y="2736"/>
              <a:ext cx="708" cy="425"/>
            </a:xfrm>
            <a:prstGeom prst="rect">
              <a:avLst/>
            </a:prstGeom>
            <a:noFill/>
            <a:ln w="9525">
              <a:noFill/>
              <a:miter lim="800000"/>
              <a:headEnd/>
              <a:tailEnd/>
            </a:ln>
          </p:spPr>
          <p:txBody>
            <a:bodyPr wrap="none">
              <a:spAutoFit/>
            </a:bodyPr>
            <a:lstStyle/>
            <a:p>
              <a:pPr algn="ctr">
                <a:lnSpc>
                  <a:spcPct val="90000"/>
                </a:lnSpc>
              </a:pPr>
              <a:r>
                <a:rPr lang="en-US" sz="1400" b="1"/>
                <a:t>Mortality -</a:t>
              </a:r>
            </a:p>
            <a:p>
              <a:pPr algn="ctr">
                <a:lnSpc>
                  <a:spcPct val="90000"/>
                </a:lnSpc>
              </a:pPr>
              <a:r>
                <a:rPr lang="en-US" sz="1400" b="1"/>
                <a:t>all causes</a:t>
              </a:r>
              <a:r>
                <a:rPr lang="en-US" sz="1400" b="1" i="1"/>
                <a:t> </a:t>
              </a:r>
              <a:r>
                <a:rPr lang="fr-FR" sz="1400" b="1" i="1"/>
                <a:t/>
              </a:r>
              <a:br>
                <a:rPr lang="fr-FR" sz="1400" b="1" i="1"/>
              </a:br>
              <a:r>
                <a:rPr lang="en-US" sz="1400" b="1" i="1"/>
                <a:t>(P&lt;0.0001)</a:t>
              </a:r>
            </a:p>
          </p:txBody>
        </p:sp>
        <p:sp>
          <p:nvSpPr>
            <p:cNvPr id="193557" name="Line 28"/>
            <p:cNvSpPr>
              <a:spLocks noChangeShapeType="1"/>
            </p:cNvSpPr>
            <p:nvPr/>
          </p:nvSpPr>
          <p:spPr bwMode="auto">
            <a:xfrm>
              <a:off x="136" y="2658"/>
              <a:ext cx="5483" cy="0"/>
            </a:xfrm>
            <a:prstGeom prst="line">
              <a:avLst/>
            </a:prstGeom>
            <a:noFill/>
            <a:ln w="28575">
              <a:solidFill>
                <a:schemeClr val="accent1"/>
              </a:solidFill>
              <a:round/>
              <a:headEnd/>
              <a:tailEnd/>
            </a:ln>
          </p:spPr>
          <p:txBody>
            <a:bodyPr/>
            <a:lstStyle/>
            <a:p>
              <a:endParaRPr lang="en-US"/>
            </a:p>
          </p:txBody>
        </p:sp>
      </p:grpSp>
      <p:sp>
        <p:nvSpPr>
          <p:cNvPr id="193550" name="Rectangle 30"/>
          <p:cNvSpPr>
            <a:spLocks noChangeArrowheads="1"/>
          </p:cNvSpPr>
          <p:nvPr/>
        </p:nvSpPr>
        <p:spPr bwMode="auto">
          <a:xfrm>
            <a:off x="0" y="5768975"/>
            <a:ext cx="9043988" cy="1062038"/>
          </a:xfrm>
          <a:prstGeom prst="rect">
            <a:avLst/>
          </a:prstGeom>
          <a:noFill/>
          <a:ln w="9525">
            <a:noFill/>
            <a:miter lim="800000"/>
            <a:headEnd/>
            <a:tailEnd/>
          </a:ln>
        </p:spPr>
        <p:txBody>
          <a:bodyPr>
            <a:spAutoFit/>
          </a:bodyPr>
          <a:lstStyle/>
          <a:p>
            <a:pPr eaLnBrk="0" hangingPunct="0">
              <a:spcBef>
                <a:spcPct val="50000"/>
              </a:spcBef>
            </a:pPr>
            <a:endParaRPr lang="en-US">
              <a:solidFill>
                <a:srgbClr val="1F60A9"/>
              </a:solidFill>
            </a:endParaRPr>
          </a:p>
          <a:p>
            <a:pPr eaLnBrk="0" hangingPunct="0">
              <a:spcBef>
                <a:spcPct val="50000"/>
              </a:spcBef>
            </a:pPr>
            <a:endParaRPr lang="en-US">
              <a:solidFill>
                <a:srgbClr val="1F60A9"/>
              </a:solidFill>
            </a:endParaRPr>
          </a:p>
          <a:p>
            <a:pPr eaLnBrk="0" hangingPunct="0">
              <a:spcBef>
                <a:spcPct val="50000"/>
              </a:spcBef>
            </a:pPr>
            <a:r>
              <a:rPr lang="en-US" sz="1200" b="1"/>
              <a:t>Stratton IM, </a:t>
            </a:r>
            <a:r>
              <a:rPr lang="en-US" sz="1200" b="1" i="1"/>
              <a:t>et al. BMJ </a:t>
            </a:r>
            <a:r>
              <a:rPr lang="en-US" sz="1200" b="1"/>
              <a:t>2000;321(7258):405–412</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500"/>
                            </p:stCondLst>
                            <p:childTnLst>
                              <p:par>
                                <p:cTn id="5" presetID="22" presetClass="entr" presetSubtype="8" fill="hold" grpId="0" nodeType="afterEffect">
                                  <p:stCondLst>
                                    <p:cond delay="0"/>
                                  </p:stCondLst>
                                  <p:childTnLst>
                                    <p:set>
                                      <p:cBhvr>
                                        <p:cTn id="6" dur="1" fill="hold">
                                          <p:stCondLst>
                                            <p:cond delay="0"/>
                                          </p:stCondLst>
                                        </p:cTn>
                                        <p:tgtEl>
                                          <p:spTgt spid="219139">
                                            <p:bg/>
                                          </p:spTgt>
                                        </p:tgtEl>
                                        <p:attrNameLst>
                                          <p:attrName>style.visibility</p:attrName>
                                        </p:attrNameLst>
                                      </p:cBhvr>
                                      <p:to>
                                        <p:strVal val="visible"/>
                                      </p:to>
                                    </p:set>
                                    <p:animEffect transition="in" filter="wipe(left)">
                                      <p:cBhvr>
                                        <p:cTn id="7" dur="500"/>
                                        <p:tgtEl>
                                          <p:spTgt spid="219139">
                                            <p:bg/>
                                          </p:spTgt>
                                        </p:tgtEl>
                                      </p:cBhvr>
                                    </p:animEffect>
                                  </p:childTnLst>
                                </p:cTn>
                              </p:par>
                            </p:childTnLst>
                          </p:cTn>
                        </p:par>
                        <p:par>
                          <p:cTn id="8" fill="hold" nodeType="afterGroup">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19139">
                                            <p:txEl>
                                              <p:pRg st="0" end="0"/>
                                            </p:txEl>
                                          </p:spTgt>
                                        </p:tgtEl>
                                        <p:attrNameLst>
                                          <p:attrName>style.visibility</p:attrName>
                                        </p:attrNameLst>
                                      </p:cBhvr>
                                      <p:to>
                                        <p:strVal val="visible"/>
                                      </p:to>
                                    </p:set>
                                    <p:animEffect transition="in" filter="wipe(left)">
                                      <p:cBhvr>
                                        <p:cTn id="11" dur="500"/>
                                        <p:tgtEl>
                                          <p:spTgt spid="219139">
                                            <p:txEl>
                                              <p:pRg st="0" end="0"/>
                                            </p:txEl>
                                          </p:spTgt>
                                        </p:tgtEl>
                                      </p:cBhvr>
                                    </p:animEffect>
                                  </p:childTnLst>
                                </p:cTn>
                              </p:par>
                            </p:childTnLst>
                          </p:cTn>
                        </p:par>
                        <p:par>
                          <p:cTn id="12" fill="hold" nodeType="afterGroup">
                            <p:stCondLst>
                              <p:cond delay="150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nodeType="afterGroup">
                            <p:stCondLst>
                              <p:cond delay="2000"/>
                            </p:stCondLst>
                            <p:childTnLst>
                              <p:par>
                                <p:cTn id="17" presetID="2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nodeType="afterGroup">
                            <p:stCondLst>
                              <p:cond delay="2500"/>
                            </p:stCondLst>
                            <p:childTnLst>
                              <p:par>
                                <p:cTn id="21" presetID="22"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nodeType="afterGroup">
                            <p:stCondLst>
                              <p:cond delay="3000"/>
                            </p:stCondLst>
                            <p:childTnLst>
                              <p:par>
                                <p:cTn id="25" presetID="2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nodeType="afterGroup">
                            <p:stCondLst>
                              <p:cond delay="3500"/>
                            </p:stCondLst>
                            <p:childTnLst>
                              <p:par>
                                <p:cTn id="29" presetID="22" presetClass="entr" presetSubtype="1"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par>
                          <p:cTn id="32" fill="hold" nodeType="afterGroup">
                            <p:stCondLst>
                              <p:cond delay="4000"/>
                            </p:stCondLst>
                            <p:childTnLst>
                              <p:par>
                                <p:cTn id="33" presetID="22" presetClass="entr" presetSubtype="1"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500"/>
                                        <p:tgtEl>
                                          <p:spTgt spid="10"/>
                                        </p:tgtEl>
                                      </p:cBhvr>
                                    </p:animEffect>
                                  </p:childTnLst>
                                </p:cTn>
                              </p:par>
                            </p:childTnLst>
                          </p:cTn>
                        </p:par>
                        <p:par>
                          <p:cTn id="36" fill="hold" nodeType="afterGroup">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219155"/>
                                        </p:tgtEl>
                                        <p:attrNameLst>
                                          <p:attrName>style.visibility</p:attrName>
                                        </p:attrNameLst>
                                      </p:cBhvr>
                                      <p:to>
                                        <p:strVal val="visible"/>
                                      </p:to>
                                    </p:set>
                                    <p:animEffect transition="in" filter="wipe(left)">
                                      <p:cBhvr>
                                        <p:cTn id="39" dur="500"/>
                                        <p:tgtEl>
                                          <p:spTgt spid="219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9" grpId="0" build="p" animBg="1"/>
      <p:bldP spid="21915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Footer Placeholder 3"/>
          <p:cNvSpPr>
            <a:spLocks noGrp="1"/>
          </p:cNvSpPr>
          <p:nvPr>
            <p:ph type="ftr" sz="quarter" idx="11"/>
          </p:nvPr>
        </p:nvSpPr>
        <p:spPr bwMode="auto">
          <a:xfrm>
            <a:off x="4246563" y="6557963"/>
            <a:ext cx="2001837" cy="227012"/>
          </a:xfrm>
          <a:ln>
            <a:miter lim="800000"/>
            <a:headEnd/>
            <a:tailEnd/>
          </a:ln>
        </p:spPr>
        <p:txBody>
          <a:bodyPr wrap="square" numCol="1" anchorCtr="0" compatLnSpc="1">
            <a:prstTxWarp prst="textNoShape">
              <a:avLst/>
            </a:prstTxWarp>
          </a:bodyPr>
          <a:lstStyle/>
          <a:p>
            <a:pPr algn="l">
              <a:defRPr/>
            </a:pPr>
            <a:endParaRPr lang="en-US" smtClean="0"/>
          </a:p>
        </p:txBody>
      </p:sp>
      <p:sp>
        <p:nvSpPr>
          <p:cNvPr id="78851" name="Rectangle 3"/>
          <p:cNvSpPr>
            <a:spLocks noGrp="1" noChangeArrowheads="1"/>
          </p:cNvSpPr>
          <p:nvPr>
            <p:ph type="body" idx="1"/>
          </p:nvPr>
        </p:nvSpPr>
        <p:spPr>
          <a:xfrm>
            <a:off x="304800" y="1295400"/>
            <a:ext cx="8534400" cy="4678363"/>
          </a:xfrm>
        </p:spPr>
        <p:txBody>
          <a:bodyPr/>
          <a:lstStyle/>
          <a:p>
            <a:pPr eaLnBrk="1" hangingPunct="1">
              <a:spcAft>
                <a:spcPct val="30000"/>
              </a:spcAft>
              <a:buFont typeface="Arial" pitchFamily="34" charset="0"/>
              <a:buNone/>
              <a:defRPr/>
            </a:pPr>
            <a:r>
              <a:rPr lang="en" sz="2400" i="1" dirty="0" smtClean="0">
                <a:solidFill>
                  <a:schemeClr val="bg2">
                    <a:lumMod val="50000"/>
                  </a:schemeClr>
                </a:solidFill>
                <a:latin typeface="Arial" pitchFamily="34" charset="0"/>
                <a:cs typeface="Arial" pitchFamily="34" charset="0"/>
              </a:rPr>
              <a:t>    </a:t>
            </a:r>
            <a:endParaRPr lang="en" sz="2400" b="1" i="1" dirty="0" smtClean="0">
              <a:solidFill>
                <a:schemeClr val="bg2">
                  <a:lumMod val="50000"/>
                </a:schemeClr>
              </a:solidFill>
              <a:latin typeface="Arial" pitchFamily="34" charset="0"/>
              <a:cs typeface="Arial" pitchFamily="34" charset="0"/>
            </a:endParaRPr>
          </a:p>
          <a:p>
            <a:pPr eaLnBrk="1" hangingPunct="1">
              <a:spcAft>
                <a:spcPct val="30000"/>
              </a:spcAft>
              <a:buFont typeface="Wingdings" pitchFamily="2" charset="2"/>
              <a:buChar char="§"/>
              <a:defRPr/>
            </a:pPr>
            <a:r>
              <a:rPr lang="en" sz="2200" b="1" i="1" dirty="0" smtClean="0">
                <a:latin typeface="Arial" pitchFamily="34" charset="0"/>
                <a:cs typeface="Arial" pitchFamily="34" charset="0"/>
              </a:rPr>
              <a:t>Overweight</a:t>
            </a:r>
            <a:r>
              <a:rPr lang="en" sz="2200" b="1" dirty="0" smtClean="0">
                <a:latin typeface="Arial" pitchFamily="34" charset="0"/>
                <a:cs typeface="Arial" pitchFamily="34" charset="0"/>
              </a:rPr>
              <a:t> and obesity are present in some developed countries in about 30 - 35% of people under 30 years of age.</a:t>
            </a:r>
          </a:p>
          <a:p>
            <a:pPr eaLnBrk="1" hangingPunct="1">
              <a:spcAft>
                <a:spcPct val="30000"/>
              </a:spcAft>
              <a:buFont typeface="Wingdings" pitchFamily="2" charset="2"/>
              <a:buChar char="§"/>
              <a:defRPr/>
            </a:pPr>
            <a:r>
              <a:rPr lang="en" sz="2200" b="1" dirty="0" smtClean="0">
                <a:latin typeface="Arial" pitchFamily="34" charset="0"/>
                <a:cs typeface="Arial" pitchFamily="34" charset="0"/>
              </a:rPr>
              <a:t>In Europe,</a:t>
            </a:r>
            <a:r>
              <a:rPr lang="sr-Latn-RS" sz="2200" b="1" dirty="0" smtClean="0">
                <a:latin typeface="Arial" pitchFamily="34" charset="0"/>
                <a:cs typeface="Arial" pitchFamily="34" charset="0"/>
              </a:rPr>
              <a:t> G. </a:t>
            </a:r>
            <a:r>
              <a:rPr lang="en" sz="2200" b="1" dirty="0" smtClean="0">
                <a:latin typeface="Arial" pitchFamily="34" charset="0"/>
                <a:cs typeface="Arial" pitchFamily="34" charset="0"/>
              </a:rPr>
              <a:t>Britain has the biggest rise in obesity: </a:t>
            </a:r>
            <a:r>
              <a:rPr lang="sr-Latn-RS" sz="2200" b="1" dirty="0" smtClean="0">
                <a:latin typeface="Arial" pitchFamily="34" charset="0"/>
                <a:cs typeface="Arial" pitchFamily="34" charset="0"/>
              </a:rPr>
              <a:t>	</a:t>
            </a:r>
            <a:r>
              <a:rPr lang="en" sz="2200" b="1" dirty="0" smtClean="0">
                <a:latin typeface="Arial" pitchFamily="34" charset="0"/>
                <a:cs typeface="Arial" pitchFamily="34" charset="0"/>
              </a:rPr>
              <a:t>40% of the general population is predicted to be obese by 2025</a:t>
            </a:r>
          </a:p>
          <a:p>
            <a:pPr eaLnBrk="1" hangingPunct="1">
              <a:spcAft>
                <a:spcPct val="30000"/>
              </a:spcAft>
              <a:buFont typeface="Wingdings" pitchFamily="2" charset="2"/>
              <a:buChar char="§"/>
              <a:defRPr/>
            </a:pPr>
            <a:r>
              <a:rPr lang="en" sz="2200" b="1" dirty="0" smtClean="0">
                <a:latin typeface="Arial" pitchFamily="34" charset="0"/>
                <a:cs typeface="Arial" pitchFamily="34" charset="0"/>
              </a:rPr>
              <a:t>Worldwide, the prevalence of obesity is rising to epidemic proportions, which includes over half of the world's population already affected</a:t>
            </a:r>
            <a:endParaRPr lang="en-US" sz="2200" b="1" dirty="0" smtClean="0">
              <a:latin typeface="Arial" pitchFamily="34" charset="0"/>
              <a:cs typeface="Arial" pitchFamily="34" charset="0"/>
            </a:endParaRPr>
          </a:p>
        </p:txBody>
      </p:sp>
      <p:sp>
        <p:nvSpPr>
          <p:cNvPr id="30724" name="Rectangle 9"/>
          <p:cNvSpPr>
            <a:spLocks noGrp="1" noChangeArrowheads="1"/>
          </p:cNvSpPr>
          <p:nvPr>
            <p:ph type="title"/>
          </p:nvPr>
        </p:nvSpPr>
        <p:spPr>
          <a:xfrm>
            <a:off x="0" y="228600"/>
            <a:ext cx="9144000" cy="536575"/>
          </a:xfrm>
        </p:spPr>
        <p:txBody>
          <a:bodyPr/>
          <a:lstStyle/>
          <a:p>
            <a:pPr eaLnBrk="1" hangingPunct="1"/>
            <a:r>
              <a:rPr lang="en-US" altLang="en-US" sz="3200" b="1" smtClean="0">
                <a:solidFill>
                  <a:srgbClr val="7030A0"/>
                </a:solidFill>
                <a:latin typeface="Arial" pitchFamily="34" charset="0"/>
                <a:cs typeface="Arial" pitchFamily="34" charset="0"/>
              </a:rPr>
              <a:t>THE OBESITY EPIDEMIC</a:t>
            </a:r>
          </a:p>
        </p:txBody>
      </p:sp>
    </p:spTree>
  </p:cSld>
  <p:clrMapOvr>
    <a:masterClrMapping/>
  </p:clrMapOvr>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idx="4294967295"/>
          </p:nvPr>
        </p:nvSpPr>
        <p:spPr>
          <a:xfrm>
            <a:off x="0" y="0"/>
            <a:ext cx="9144000" cy="838200"/>
          </a:xfrm>
        </p:spPr>
        <p:txBody>
          <a:bodyPr/>
          <a:lstStyle/>
          <a:p>
            <a:pPr eaLnBrk="1" hangingPunct="1"/>
            <a:r>
              <a:rPr lang="en-US" sz="3200" b="1" smtClean="0">
                <a:solidFill>
                  <a:srgbClr val="7030A0"/>
                </a:solidFill>
                <a:latin typeface="Arial" pitchFamily="34" charset="0"/>
                <a:cs typeface="Arial" pitchFamily="34" charset="0"/>
              </a:rPr>
              <a:t>DIABETES AND CVD</a:t>
            </a:r>
          </a:p>
        </p:txBody>
      </p:sp>
      <p:sp>
        <p:nvSpPr>
          <p:cNvPr id="194563" name="Rectangle 3"/>
          <p:cNvSpPr>
            <a:spLocks noGrp="1" noChangeArrowheads="1"/>
          </p:cNvSpPr>
          <p:nvPr>
            <p:ph idx="4294967295"/>
          </p:nvPr>
        </p:nvSpPr>
        <p:spPr>
          <a:xfrm>
            <a:off x="304800" y="990600"/>
            <a:ext cx="8458200" cy="4953000"/>
          </a:xfrm>
        </p:spPr>
        <p:txBody>
          <a:bodyPr/>
          <a:lstStyle/>
          <a:p>
            <a:pPr eaLnBrk="1" hangingPunct="1">
              <a:lnSpc>
                <a:spcPct val="80000"/>
              </a:lnSpc>
            </a:pPr>
            <a:endParaRPr lang="en-US" sz="2400" smtClean="0">
              <a:solidFill>
                <a:schemeClr val="tx2"/>
              </a:solidFill>
              <a:latin typeface="Arial" pitchFamily="34" charset="0"/>
              <a:cs typeface="Arial" pitchFamily="34" charset="0"/>
            </a:endParaRPr>
          </a:p>
          <a:p>
            <a:pPr eaLnBrk="1" hangingPunct="1">
              <a:lnSpc>
                <a:spcPct val="80000"/>
              </a:lnSpc>
              <a:buFont typeface="Arial" pitchFamily="34" charset="0"/>
              <a:buBlip>
                <a:blip r:embed="rId3"/>
              </a:buBlip>
            </a:pPr>
            <a:endParaRPr lang="en-US" sz="2000" b="1" smtClean="0">
              <a:latin typeface="Arial" pitchFamily="34" charset="0"/>
              <a:cs typeface="Arial" pitchFamily="34" charset="0"/>
            </a:endParaRPr>
          </a:p>
          <a:p>
            <a:pPr eaLnBrk="1" hangingPunct="1">
              <a:lnSpc>
                <a:spcPct val="80000"/>
              </a:lnSpc>
              <a:buFont typeface="Arial" pitchFamily="34" charset="0"/>
              <a:buNone/>
            </a:pPr>
            <a:r>
              <a:rPr lang="en-US" sz="2000" b="1" smtClean="0">
                <a:latin typeface="Arial" pitchFamily="34" charset="0"/>
                <a:cs typeface="Arial" pitchFamily="34" charset="0"/>
              </a:rPr>
              <a:t>Atherosclerotic complications are responsible for:</a:t>
            </a:r>
          </a:p>
          <a:p>
            <a:pPr eaLnBrk="1" hangingPunct="1">
              <a:lnSpc>
                <a:spcPct val="80000"/>
              </a:lnSpc>
              <a:buFont typeface="Arial" pitchFamily="34" charset="0"/>
              <a:buBlip>
                <a:blip r:embed="rId3"/>
              </a:buBlip>
            </a:pPr>
            <a:endParaRPr lang="en-US" sz="2000" b="1" smtClean="0">
              <a:latin typeface="Arial" pitchFamily="34" charset="0"/>
              <a:cs typeface="Arial" pitchFamily="34" charset="0"/>
            </a:endParaRPr>
          </a:p>
          <a:p>
            <a:pPr eaLnBrk="1" hangingPunct="1">
              <a:lnSpc>
                <a:spcPct val="80000"/>
              </a:lnSpc>
              <a:buFont typeface="Arial" pitchFamily="34" charset="0"/>
              <a:buBlip>
                <a:blip r:embed="rId3"/>
              </a:buBlip>
            </a:pPr>
            <a:r>
              <a:rPr lang="en-US" sz="2000" b="1" smtClean="0">
                <a:latin typeface="Arial" pitchFamily="34" charset="0"/>
                <a:cs typeface="Arial" pitchFamily="34" charset="0"/>
              </a:rPr>
              <a:t>80% mortality in people with DM</a:t>
            </a:r>
            <a:br>
              <a:rPr lang="en-US" sz="2000" b="1" smtClean="0">
                <a:latin typeface="Arial" pitchFamily="34" charset="0"/>
                <a:cs typeface="Arial" pitchFamily="34" charset="0"/>
              </a:rPr>
            </a:br>
            <a:endParaRPr lang="en-US" sz="2000" b="1" smtClean="0">
              <a:latin typeface="Arial" pitchFamily="34" charset="0"/>
              <a:cs typeface="Arial" pitchFamily="34" charset="0"/>
            </a:endParaRPr>
          </a:p>
          <a:p>
            <a:pPr eaLnBrk="1" hangingPunct="1">
              <a:lnSpc>
                <a:spcPct val="80000"/>
              </a:lnSpc>
              <a:buFont typeface="Arial" pitchFamily="34" charset="0"/>
              <a:buBlip>
                <a:blip r:embed="rId3"/>
              </a:buBlip>
            </a:pPr>
            <a:r>
              <a:rPr lang="en-US" sz="2000" b="1" smtClean="0">
                <a:latin typeface="Arial" pitchFamily="34" charset="0"/>
                <a:cs typeface="Arial" pitchFamily="34" charset="0"/>
              </a:rPr>
              <a:t>75% of cases of KB (</a:t>
            </a:r>
            <a:r>
              <a:rPr lang="en-US" sz="2000" b="1" i="1" smtClean="0">
                <a:latin typeface="Arial" pitchFamily="34" charset="0"/>
                <a:cs typeface="Arial" pitchFamily="34" charset="0"/>
              </a:rPr>
              <a:t>CAD</a:t>
            </a:r>
            <a:r>
              <a:rPr lang="en-US" sz="2000" b="1" smtClean="0">
                <a:latin typeface="Arial" pitchFamily="34" charset="0"/>
                <a:cs typeface="Arial" pitchFamily="34" charset="0"/>
              </a:rPr>
              <a:t>)</a:t>
            </a:r>
            <a:br>
              <a:rPr lang="en-US" sz="2000" b="1" smtClean="0">
                <a:latin typeface="Arial" pitchFamily="34" charset="0"/>
                <a:cs typeface="Arial" pitchFamily="34" charset="0"/>
              </a:rPr>
            </a:br>
            <a:endParaRPr lang="en-US" sz="2000" b="1" smtClean="0">
              <a:latin typeface="Arial" pitchFamily="34" charset="0"/>
              <a:cs typeface="Arial" pitchFamily="34" charset="0"/>
            </a:endParaRPr>
          </a:p>
          <a:p>
            <a:pPr eaLnBrk="1" hangingPunct="1">
              <a:lnSpc>
                <a:spcPct val="80000"/>
              </a:lnSpc>
              <a:buFont typeface="Arial" pitchFamily="34" charset="0"/>
              <a:buBlip>
                <a:blip r:embed="rId3"/>
              </a:buBlip>
            </a:pPr>
            <a:r>
              <a:rPr lang="en-US" sz="2000" b="1" smtClean="0">
                <a:latin typeface="Arial" pitchFamily="34" charset="0"/>
                <a:cs typeface="Arial" pitchFamily="34" charset="0"/>
              </a:rPr>
              <a:t>It results in &gt;75% of all hospitalizations due to DM complications</a:t>
            </a:r>
          </a:p>
          <a:p>
            <a:pPr eaLnBrk="1" hangingPunct="1">
              <a:lnSpc>
                <a:spcPct val="80000"/>
              </a:lnSpc>
              <a:buFont typeface="Arial" pitchFamily="34" charset="0"/>
              <a:buNone/>
            </a:pPr>
            <a:endParaRPr lang="en-US" sz="2000" b="1" smtClean="0">
              <a:latin typeface="Arial" pitchFamily="34" charset="0"/>
              <a:cs typeface="Arial" pitchFamily="34" charset="0"/>
            </a:endParaRPr>
          </a:p>
          <a:p>
            <a:pPr eaLnBrk="1" hangingPunct="1">
              <a:lnSpc>
                <a:spcPct val="80000"/>
              </a:lnSpc>
              <a:buFont typeface="Arial" pitchFamily="34" charset="0"/>
              <a:buBlip>
                <a:blip r:embed="rId3"/>
              </a:buBlip>
            </a:pPr>
            <a:r>
              <a:rPr lang="en-US" sz="2000" b="1" smtClean="0">
                <a:latin typeface="Arial" pitchFamily="34" charset="0"/>
                <a:cs typeface="Arial" pitchFamily="34" charset="0"/>
              </a:rPr>
              <a:t>50% of DM2 patients have pre-existing diabetes</a:t>
            </a:r>
            <a:br>
              <a:rPr lang="en-US" sz="2000" b="1" smtClean="0">
                <a:latin typeface="Arial" pitchFamily="34" charset="0"/>
                <a:cs typeface="Arial" pitchFamily="34" charset="0"/>
              </a:rPr>
            </a:br>
            <a:endParaRPr lang="en-US" sz="2000" b="1" smtClean="0">
              <a:latin typeface="Arial" pitchFamily="34" charset="0"/>
              <a:cs typeface="Arial" pitchFamily="34" charset="0"/>
            </a:endParaRPr>
          </a:p>
          <a:p>
            <a:pPr eaLnBrk="1" hangingPunct="1">
              <a:lnSpc>
                <a:spcPct val="80000"/>
              </a:lnSpc>
              <a:buFont typeface="Arial" pitchFamily="34" charset="0"/>
              <a:buBlip>
                <a:blip r:embed="rId3"/>
              </a:buBlip>
            </a:pPr>
            <a:r>
              <a:rPr lang="en-US" sz="2000" b="1" smtClean="0">
                <a:latin typeface="Arial" pitchFamily="34" charset="0"/>
                <a:cs typeface="Arial" pitchFamily="34" charset="0"/>
              </a:rPr>
              <a:t>1/3 of patients who develop AMI have undiagnosed DM</a:t>
            </a:r>
            <a:endParaRPr lang="en-US" sz="2000" b="1" smtClean="0">
              <a:solidFill>
                <a:schemeClr val="tx2"/>
              </a:solidFill>
              <a:latin typeface="Arial" pitchFamily="34" charset="0"/>
              <a:cs typeface="Arial" pitchFamily="34" charset="0"/>
            </a:endParaRPr>
          </a:p>
        </p:txBody>
      </p:sp>
      <p:sp>
        <p:nvSpPr>
          <p:cNvPr id="194564" name="Rectangle 4"/>
          <p:cNvSpPr>
            <a:spLocks noChangeArrowheads="1"/>
          </p:cNvSpPr>
          <p:nvPr/>
        </p:nvSpPr>
        <p:spPr bwMode="auto">
          <a:xfrm>
            <a:off x="0" y="6407150"/>
            <a:ext cx="5343525" cy="393700"/>
          </a:xfrm>
          <a:prstGeom prst="rect">
            <a:avLst/>
          </a:prstGeom>
          <a:noFill/>
          <a:ln w="12700">
            <a:noFill/>
            <a:miter lim="800000"/>
            <a:headEnd/>
            <a:tailEnd/>
          </a:ln>
        </p:spPr>
        <p:txBody>
          <a:bodyPr lIns="90488" tIns="44450" rIns="90488" bIns="44450" anchor="b">
            <a:spAutoFit/>
          </a:bodyPr>
          <a:lstStyle/>
          <a:p>
            <a:r>
              <a:rPr lang="en-US" altLang="en-US" sz="1000">
                <a:solidFill>
                  <a:schemeClr val="bg1"/>
                </a:solidFill>
              </a:rPr>
              <a:t>Lewis GF. </a:t>
            </a:r>
            <a:r>
              <a:rPr lang="en-US" altLang="en-US" sz="1000" i="1">
                <a:solidFill>
                  <a:schemeClr val="bg1"/>
                </a:solidFill>
              </a:rPr>
              <a:t>Can J Cardiol </a:t>
            </a:r>
            <a:r>
              <a:rPr lang="en-US" altLang="en-US" sz="1000">
                <a:solidFill>
                  <a:schemeClr val="bg1"/>
                </a:solidFill>
              </a:rPr>
              <a:t>. 1995;11(suppl C):24C-28C</a:t>
            </a:r>
          </a:p>
          <a:p>
            <a:r>
              <a:rPr lang="en-US" altLang="en-US" sz="1000">
                <a:solidFill>
                  <a:schemeClr val="bg1"/>
                </a:solidFill>
              </a:rPr>
              <a:t>Norhammar A, et al. </a:t>
            </a:r>
            <a:r>
              <a:rPr lang="en-US" altLang="en-US" sz="1000" i="1">
                <a:solidFill>
                  <a:schemeClr val="bg1"/>
                </a:solidFill>
              </a:rPr>
              <a:t>Lancet </a:t>
            </a:r>
            <a:r>
              <a:rPr lang="en-US" altLang="en-US" sz="1000">
                <a:solidFill>
                  <a:schemeClr val="bg1"/>
                </a:solidFill>
              </a:rPr>
              <a:t>2002;359;2140-2144</a:t>
            </a:r>
          </a:p>
        </p:txBody>
      </p:sp>
    </p:spTree>
  </p:cSld>
  <p:clrMapOvr>
    <a:masterClrMapping/>
  </p:clrMapOvr>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itle 1"/>
          <p:cNvSpPr>
            <a:spLocks noGrp="1"/>
          </p:cNvSpPr>
          <p:nvPr>
            <p:ph type="title" idx="4294967295"/>
          </p:nvPr>
        </p:nvSpPr>
        <p:spPr>
          <a:xfrm>
            <a:off x="0" y="0"/>
            <a:ext cx="9144000" cy="1258888"/>
          </a:xfrm>
        </p:spPr>
        <p:txBody>
          <a:bodyPr/>
          <a:lstStyle/>
          <a:p>
            <a:pPr eaLnBrk="1" hangingPunct="1"/>
            <a:r>
              <a:rPr lang="en-US" sz="2400" b="1" smtClean="0">
                <a:solidFill>
                  <a:srgbClr val="7030A0"/>
                </a:solidFill>
                <a:latin typeface="Arial" pitchFamily="34" charset="0"/>
                <a:cs typeface="Arial" pitchFamily="34" charset="0"/>
              </a:rPr>
              <a:t>Lowering blood pressure reduces </a:t>
            </a:r>
            <a:br>
              <a:rPr lang="en-US" sz="2400" b="1" smtClean="0">
                <a:solidFill>
                  <a:srgbClr val="7030A0"/>
                </a:solidFill>
                <a:latin typeface="Arial" pitchFamily="34" charset="0"/>
                <a:cs typeface="Arial" pitchFamily="34" charset="0"/>
              </a:rPr>
            </a:br>
            <a:r>
              <a:rPr lang="en-US" sz="2400" b="1" smtClean="0">
                <a:solidFill>
                  <a:srgbClr val="7030A0"/>
                </a:solidFill>
                <a:latin typeface="Arial" pitchFamily="34" charset="0"/>
                <a:cs typeface="Arial" pitchFamily="34" charset="0"/>
              </a:rPr>
              <a:t>the risk of CVD complications of diabetes</a:t>
            </a:r>
            <a:endParaRPr lang="en-US" altLang="en-US" sz="2400" b="1" smtClean="0">
              <a:solidFill>
                <a:srgbClr val="7030A0"/>
              </a:solidFill>
              <a:latin typeface="Arial" pitchFamily="34" charset="0"/>
              <a:ea typeface="MS PGothic" pitchFamily="34" charset="-128"/>
              <a:cs typeface="Arial" pitchFamily="34" charset="0"/>
            </a:endParaRPr>
          </a:p>
        </p:txBody>
      </p:sp>
      <p:sp>
        <p:nvSpPr>
          <p:cNvPr id="150531" name="TextBox 3"/>
          <p:cNvSpPr txBox="1">
            <a:spLocks noChangeArrowheads="1"/>
          </p:cNvSpPr>
          <p:nvPr/>
        </p:nvSpPr>
        <p:spPr bwMode="auto">
          <a:xfrm>
            <a:off x="0" y="6019800"/>
            <a:ext cx="9144000" cy="838200"/>
          </a:xfrm>
          <a:prstGeom prst="rect">
            <a:avLst/>
          </a:prstGeom>
          <a:noFill/>
          <a:ln>
            <a:noFill/>
          </a:ln>
          <a:extLst>
            <a:ext uri="{909E8E84-426E-40DD-AFC4-6F175D3DCCD1}"/>
            <a:ext uri="{91240B29-F687-4F45-9708-019B960494DF}"/>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ts val="1100"/>
              </a:lnSpc>
              <a:defRPr/>
            </a:pPr>
            <a:r>
              <a:rPr lang="en" sz="1100" b="1" dirty="0" smtClean="0">
                <a:latin typeface="+mj-lt"/>
              </a:rPr>
              <a:t>A multicenter international study (ADVANCE) with 11,140 T2D women randomized to either a fixed combination</a:t>
            </a:r>
          </a:p>
          <a:p>
            <a:pPr eaLnBrk="1" hangingPunct="1">
              <a:lnSpc>
                <a:spcPts val="1100"/>
              </a:lnSpc>
              <a:defRPr/>
            </a:pPr>
            <a:r>
              <a:rPr lang="en" sz="1100" b="1" dirty="0" smtClean="0">
                <a:latin typeface="+mj-lt"/>
              </a:rPr>
              <a:t>blood pressure lowering drugs (perindopril and indapamide) or placebo with additional current therapy. . </a:t>
            </a:r>
            <a:r>
              <a:rPr lang="en" sz="1100" b="1" baseline="30000" dirty="0" smtClean="0">
                <a:latin typeface="+mj-lt"/>
              </a:rPr>
              <a:t>a </a:t>
            </a:r>
            <a:r>
              <a:rPr lang="en" sz="1100" b="1" dirty="0" smtClean="0">
                <a:latin typeface="+mj-lt"/>
              </a:rPr>
              <a:t>Benefit from lowering H bA1c, s istolic blood pressure (S K P), and LDL- c cholesterol a (LDL-C) for 200 pa ciena treated during 5 years . Patel A. Lancet 2007;370:829–40 </a:t>
            </a:r>
            <a:r>
              <a:rPr lang="en" sz="1100" b="1" dirty="0" smtClean="0">
                <a:solidFill>
                  <a:schemeClr val="bg2">
                    <a:lumMod val="50000"/>
                  </a:schemeClr>
                </a:solidFill>
                <a:latin typeface="+mj-lt"/>
              </a:rPr>
              <a:t>.</a:t>
            </a:r>
            <a:endParaRPr lang="en-US" sz="1100" b="1" dirty="0" smtClean="0">
              <a:solidFill>
                <a:schemeClr val="bg2">
                  <a:lumMod val="50000"/>
                </a:schemeClr>
              </a:solidFill>
              <a:latin typeface="+mj-lt"/>
            </a:endParaRPr>
          </a:p>
        </p:txBody>
      </p:sp>
      <p:pic>
        <p:nvPicPr>
          <p:cNvPr id="195588" name="Picture 4" descr="C:\Documents and Settings\KJSmith\Desktop\S_DE#YFD.jpg"/>
          <p:cNvPicPr>
            <a:picLocks noChangeAspect="1" noChangeArrowheads="1"/>
          </p:cNvPicPr>
          <p:nvPr/>
        </p:nvPicPr>
        <p:blipFill>
          <a:blip r:embed="rId3"/>
          <a:srcRect b="15123"/>
          <a:stretch>
            <a:fillRect/>
          </a:stretch>
        </p:blipFill>
        <p:spPr bwMode="auto">
          <a:xfrm>
            <a:off x="307975" y="1550988"/>
            <a:ext cx="8455025" cy="4335462"/>
          </a:xfrm>
          <a:prstGeom prst="rect">
            <a:avLst/>
          </a:prstGeom>
          <a:noFill/>
          <a:ln w="9525">
            <a:noFill/>
            <a:miter lim="800000"/>
            <a:headEnd/>
            <a:tailEnd/>
          </a:ln>
        </p:spPr>
      </p:pic>
      <p:sp>
        <p:nvSpPr>
          <p:cNvPr id="195589" name="TextBox 7"/>
          <p:cNvSpPr txBox="1">
            <a:spLocks noChangeArrowheads="1"/>
          </p:cNvSpPr>
          <p:nvPr/>
        </p:nvSpPr>
        <p:spPr bwMode="auto">
          <a:xfrm>
            <a:off x="457200" y="1600200"/>
            <a:ext cx="8077200" cy="304800"/>
          </a:xfrm>
          <a:prstGeom prst="rect">
            <a:avLst/>
          </a:prstGeom>
          <a:solidFill>
            <a:srgbClr val="0070C0"/>
          </a:solidFill>
          <a:ln w="9525">
            <a:noFill/>
            <a:miter lim="800000"/>
            <a:headEnd/>
            <a:tailEnd/>
          </a:ln>
        </p:spPr>
        <p:txBody>
          <a:bodyPr anchor="b"/>
          <a:lstStyle/>
          <a:p>
            <a:pPr>
              <a:lnSpc>
                <a:spcPts val="1100"/>
              </a:lnSpc>
            </a:pPr>
            <a:r>
              <a:rPr lang="en-US" altLang="en-US" sz="1400" b="1">
                <a:solidFill>
                  <a:srgbClr val="FFFF00"/>
                </a:solidFill>
              </a:rPr>
              <a:t>Reduction of CV risk from initial values by lowering systolic blood pressure by 6 mmHg </a:t>
            </a:r>
            <a:r>
              <a:rPr lang="en-US" altLang="en-US" sz="1400" b="1" baseline="30000">
                <a:solidFill>
                  <a:srgbClr val="FFFF00"/>
                </a:solidFill>
              </a:rPr>
              <a:t>a</a:t>
            </a:r>
            <a:r>
              <a:rPr lang="en-US" altLang="en-US" sz="1400" b="1">
                <a:solidFill>
                  <a:srgbClr val="FFFF00"/>
                </a:solidFill>
              </a:rPr>
              <a:t>  </a:t>
            </a:r>
          </a:p>
        </p:txBody>
      </p:sp>
      <p:sp>
        <p:nvSpPr>
          <p:cNvPr id="6" name="Rectangle 5"/>
          <p:cNvSpPr/>
          <p:nvPr/>
        </p:nvSpPr>
        <p:spPr bwMode="auto">
          <a:xfrm rot="16200000">
            <a:off x="-685800" y="3462338"/>
            <a:ext cx="2819400" cy="533400"/>
          </a:xfrm>
          <a:prstGeom prst="rect">
            <a:avLst/>
          </a:prstGeom>
          <a:solidFill>
            <a:schemeClr val="bg1"/>
          </a:solidFill>
          <a:ln w="9525" cap="flat" cmpd="sng" algn="ctr">
            <a:noFill/>
            <a:prstDash val="solid"/>
            <a:round/>
            <a:headEnd type="none" w="med" len="med"/>
            <a:tailEnd type="none" w="med" len="med"/>
          </a:ln>
          <a:effectLst/>
          <a:extLst/>
        </p:spPr>
        <p:txBody>
          <a:bodyPr/>
          <a:lstStyle/>
          <a:p>
            <a:pPr>
              <a:defRPr/>
            </a:pPr>
            <a:r>
              <a:rPr lang="en" sz="1400" b="1" dirty="0">
                <a:solidFill>
                  <a:schemeClr val="accent6">
                    <a:lumMod val="10000"/>
                  </a:schemeClr>
                </a:solidFill>
                <a:cs typeface="+mn-cs"/>
              </a:rPr>
              <a:t>Relative Risk Reduction (%)</a:t>
            </a:r>
            <a:endParaRPr lang="en-US" sz="1400" b="1" dirty="0">
              <a:solidFill>
                <a:schemeClr val="accent6">
                  <a:lumMod val="10000"/>
                </a:schemeClr>
              </a:solidFill>
              <a:cs typeface="+mn-cs"/>
            </a:endParaRPr>
          </a:p>
        </p:txBody>
      </p:sp>
    </p:spTree>
  </p:cSld>
  <p:clrMapOvr>
    <a:masterClrMapping/>
  </p:clrMapOv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4"/>
          <p:cNvSpPr>
            <a:spLocks noGrp="1" noChangeArrowheads="1"/>
          </p:cNvSpPr>
          <p:nvPr>
            <p:ph type="title"/>
          </p:nvPr>
        </p:nvSpPr>
        <p:spPr>
          <a:xfrm>
            <a:off x="-228600" y="152400"/>
            <a:ext cx="9601200" cy="520700"/>
          </a:xfrm>
        </p:spPr>
        <p:txBody>
          <a:bodyPr/>
          <a:lstStyle/>
          <a:p>
            <a:pPr eaLnBrk="1" hangingPunct="1"/>
            <a:r>
              <a:rPr lang="en-US" sz="2400" b="1" smtClean="0">
                <a:solidFill>
                  <a:srgbClr val="7030A0"/>
                </a:solidFill>
                <a:latin typeface="Arial" pitchFamily="34" charset="0"/>
                <a:cs typeface="Arial" pitchFamily="34" charset="0"/>
              </a:rPr>
              <a:t>Inadequate glycemic control results in an increased risk of chronic complications</a:t>
            </a:r>
            <a:endParaRPr lang="en-GB" sz="2400" b="1" smtClean="0">
              <a:solidFill>
                <a:srgbClr val="7030A0"/>
              </a:solidFill>
              <a:latin typeface="Arial" pitchFamily="34" charset="0"/>
              <a:cs typeface="Arial" pitchFamily="34" charset="0"/>
            </a:endParaRPr>
          </a:p>
        </p:txBody>
      </p:sp>
      <p:sp>
        <p:nvSpPr>
          <p:cNvPr id="196611" name="Text Box 29"/>
          <p:cNvSpPr txBox="1">
            <a:spLocks noChangeArrowheads="1"/>
          </p:cNvSpPr>
          <p:nvPr/>
        </p:nvSpPr>
        <p:spPr bwMode="auto">
          <a:xfrm>
            <a:off x="4933950" y="6299200"/>
            <a:ext cx="3944938" cy="276225"/>
          </a:xfrm>
          <a:prstGeom prst="rect">
            <a:avLst/>
          </a:prstGeom>
          <a:noFill/>
          <a:ln w="9525">
            <a:noFill/>
            <a:miter lim="800000"/>
            <a:headEnd/>
            <a:tailEnd/>
          </a:ln>
        </p:spPr>
        <p:txBody>
          <a:bodyPr wrap="none">
            <a:spAutoFit/>
          </a:bodyPr>
          <a:lstStyle/>
          <a:p>
            <a:pPr algn="r"/>
            <a:r>
              <a:rPr lang="en-US" sz="1200" i="1"/>
              <a:t>International Diabetes Federation. Diabetes Atlas,</a:t>
            </a:r>
            <a:r>
              <a:rPr lang="en-US" sz="1200" b="1" i="1"/>
              <a:t> </a:t>
            </a:r>
            <a:r>
              <a:rPr lang="en-US" sz="1200" i="1"/>
              <a:t>in 2003</a:t>
            </a:r>
          </a:p>
        </p:txBody>
      </p:sp>
      <p:sp>
        <p:nvSpPr>
          <p:cNvPr id="196612" name="Text Box 34"/>
          <p:cNvSpPr txBox="1">
            <a:spLocks noChangeArrowheads="1"/>
          </p:cNvSpPr>
          <p:nvPr/>
        </p:nvSpPr>
        <p:spPr bwMode="auto">
          <a:xfrm>
            <a:off x="3689350" y="1465263"/>
            <a:ext cx="698500" cy="400050"/>
          </a:xfrm>
          <a:prstGeom prst="rect">
            <a:avLst/>
          </a:prstGeom>
          <a:noFill/>
          <a:ln w="9525">
            <a:noFill/>
            <a:miter lim="800000"/>
            <a:headEnd/>
            <a:tailEnd/>
          </a:ln>
        </p:spPr>
        <p:txBody>
          <a:bodyPr wrap="none">
            <a:spAutoFit/>
          </a:bodyPr>
          <a:lstStyle/>
          <a:p>
            <a:r>
              <a:rPr lang="en-US" sz="2000">
                <a:solidFill>
                  <a:schemeClr val="accent1"/>
                </a:solidFill>
              </a:rPr>
              <a:t>A punchline</a:t>
            </a:r>
            <a:endParaRPr lang="en-GB" sz="2000">
              <a:solidFill>
                <a:schemeClr val="accent1"/>
              </a:solidFill>
            </a:endParaRPr>
          </a:p>
        </p:txBody>
      </p:sp>
      <p:sp>
        <p:nvSpPr>
          <p:cNvPr id="196613" name="Text Box 35"/>
          <p:cNvSpPr txBox="1">
            <a:spLocks noChangeArrowheads="1"/>
          </p:cNvSpPr>
          <p:nvPr/>
        </p:nvSpPr>
        <p:spPr bwMode="auto">
          <a:xfrm>
            <a:off x="3689350" y="1873250"/>
            <a:ext cx="3895725" cy="400050"/>
          </a:xfrm>
          <a:prstGeom prst="rect">
            <a:avLst/>
          </a:prstGeom>
          <a:noFill/>
          <a:ln w="9525">
            <a:noFill/>
            <a:miter lim="800000"/>
            <a:headEnd/>
            <a:tailEnd/>
          </a:ln>
        </p:spPr>
        <p:txBody>
          <a:bodyPr>
            <a:spAutoFit/>
          </a:bodyPr>
          <a:lstStyle/>
          <a:p>
            <a:r>
              <a:rPr lang="en-US" sz="2000">
                <a:solidFill>
                  <a:schemeClr val="accent1"/>
                </a:solidFill>
              </a:rPr>
              <a:t>Visual impairment and blindness</a:t>
            </a:r>
            <a:endParaRPr lang="en-GB" sz="2000">
              <a:solidFill>
                <a:schemeClr val="accent1"/>
              </a:solidFill>
            </a:endParaRPr>
          </a:p>
        </p:txBody>
      </p:sp>
      <p:sp>
        <p:nvSpPr>
          <p:cNvPr id="196614" name="Text Box 36"/>
          <p:cNvSpPr txBox="1">
            <a:spLocks noChangeArrowheads="1"/>
          </p:cNvSpPr>
          <p:nvPr/>
        </p:nvSpPr>
        <p:spPr bwMode="auto">
          <a:xfrm>
            <a:off x="3689350" y="2406650"/>
            <a:ext cx="1509713" cy="400050"/>
          </a:xfrm>
          <a:prstGeom prst="rect">
            <a:avLst/>
          </a:prstGeom>
          <a:noFill/>
          <a:ln w="9525">
            <a:noFill/>
            <a:miter lim="800000"/>
            <a:headEnd/>
            <a:tailEnd/>
          </a:ln>
        </p:spPr>
        <p:txBody>
          <a:bodyPr wrap="none">
            <a:spAutoFit/>
          </a:bodyPr>
          <a:lstStyle/>
          <a:p>
            <a:r>
              <a:rPr lang="en-US" sz="2000">
                <a:solidFill>
                  <a:schemeClr val="accent1"/>
                </a:solidFill>
              </a:rPr>
              <a:t>Heart disease</a:t>
            </a:r>
            <a:endParaRPr lang="en-GB" sz="2000">
              <a:solidFill>
                <a:schemeClr val="accent1"/>
              </a:solidFill>
            </a:endParaRPr>
          </a:p>
        </p:txBody>
      </p:sp>
      <p:sp>
        <p:nvSpPr>
          <p:cNvPr id="196615" name="Text Box 37"/>
          <p:cNvSpPr txBox="1">
            <a:spLocks noChangeArrowheads="1"/>
          </p:cNvSpPr>
          <p:nvPr/>
        </p:nvSpPr>
        <p:spPr bwMode="auto">
          <a:xfrm>
            <a:off x="3689350" y="2876550"/>
            <a:ext cx="4159250" cy="400050"/>
          </a:xfrm>
          <a:prstGeom prst="rect">
            <a:avLst/>
          </a:prstGeom>
          <a:noFill/>
          <a:ln w="9525">
            <a:noFill/>
            <a:miter lim="800000"/>
            <a:headEnd/>
            <a:tailEnd/>
          </a:ln>
        </p:spPr>
        <p:txBody>
          <a:bodyPr>
            <a:spAutoFit/>
          </a:bodyPr>
          <a:lstStyle/>
          <a:p>
            <a:r>
              <a:rPr lang="en-US" sz="2000">
                <a:solidFill>
                  <a:schemeClr val="accent1"/>
                </a:solidFill>
              </a:rPr>
              <a:t>Kidney disease</a:t>
            </a:r>
            <a:endParaRPr lang="en-GB" sz="2000">
              <a:solidFill>
                <a:schemeClr val="accent1"/>
              </a:solidFill>
            </a:endParaRPr>
          </a:p>
        </p:txBody>
      </p:sp>
      <p:sp>
        <p:nvSpPr>
          <p:cNvPr id="196616" name="Text Box 38"/>
          <p:cNvSpPr txBox="1">
            <a:spLocks noChangeArrowheads="1"/>
          </p:cNvSpPr>
          <p:nvPr/>
        </p:nvSpPr>
        <p:spPr bwMode="auto">
          <a:xfrm>
            <a:off x="3689350" y="3817938"/>
            <a:ext cx="1809750" cy="400050"/>
          </a:xfrm>
          <a:prstGeom prst="rect">
            <a:avLst/>
          </a:prstGeom>
          <a:noFill/>
          <a:ln w="9525">
            <a:noFill/>
            <a:miter lim="800000"/>
            <a:headEnd/>
            <a:tailEnd/>
          </a:ln>
        </p:spPr>
        <p:txBody>
          <a:bodyPr wrap="none">
            <a:spAutoFit/>
          </a:bodyPr>
          <a:lstStyle/>
          <a:p>
            <a:r>
              <a:rPr lang="en-US" sz="2000">
                <a:solidFill>
                  <a:schemeClr val="accent1"/>
                </a:solidFill>
              </a:rPr>
              <a:t>Nerve diseases</a:t>
            </a:r>
            <a:endParaRPr lang="en-GB" sz="2000">
              <a:solidFill>
                <a:schemeClr val="accent1"/>
              </a:solidFill>
            </a:endParaRPr>
          </a:p>
        </p:txBody>
      </p:sp>
      <p:sp>
        <p:nvSpPr>
          <p:cNvPr id="196617" name="Text Box 39"/>
          <p:cNvSpPr txBox="1">
            <a:spLocks noChangeArrowheads="1"/>
          </p:cNvSpPr>
          <p:nvPr/>
        </p:nvSpPr>
        <p:spPr bwMode="auto">
          <a:xfrm>
            <a:off x="3689350" y="4760913"/>
            <a:ext cx="3878263" cy="400050"/>
          </a:xfrm>
          <a:prstGeom prst="rect">
            <a:avLst/>
          </a:prstGeom>
          <a:noFill/>
          <a:ln w="9525">
            <a:noFill/>
            <a:miter lim="800000"/>
            <a:headEnd/>
            <a:tailEnd/>
          </a:ln>
        </p:spPr>
        <p:txBody>
          <a:bodyPr wrap="none">
            <a:spAutoFit/>
          </a:bodyPr>
          <a:lstStyle/>
          <a:p>
            <a:r>
              <a:rPr lang="en-US" sz="2000">
                <a:solidFill>
                  <a:schemeClr val="accent1"/>
                </a:solidFill>
              </a:rPr>
              <a:t>Diabetic foot and amputations</a:t>
            </a:r>
            <a:endParaRPr lang="en-GB" sz="2000">
              <a:solidFill>
                <a:schemeClr val="accent1"/>
              </a:solidFill>
            </a:endParaRPr>
          </a:p>
        </p:txBody>
      </p:sp>
      <p:sp>
        <p:nvSpPr>
          <p:cNvPr id="196618" name="Text Box 40"/>
          <p:cNvSpPr txBox="1">
            <a:spLocks noChangeArrowheads="1"/>
          </p:cNvSpPr>
          <p:nvPr/>
        </p:nvSpPr>
        <p:spPr bwMode="auto">
          <a:xfrm>
            <a:off x="3689350" y="4291013"/>
            <a:ext cx="3690938" cy="400050"/>
          </a:xfrm>
          <a:prstGeom prst="rect">
            <a:avLst/>
          </a:prstGeom>
          <a:noFill/>
          <a:ln w="9525">
            <a:noFill/>
            <a:miter lim="800000"/>
            <a:headEnd/>
            <a:tailEnd/>
          </a:ln>
        </p:spPr>
        <p:txBody>
          <a:bodyPr wrap="none">
            <a:spAutoFit/>
          </a:bodyPr>
          <a:lstStyle/>
          <a:p>
            <a:r>
              <a:rPr lang="en-US" sz="2000">
                <a:solidFill>
                  <a:schemeClr val="accent1"/>
                </a:solidFill>
              </a:rPr>
              <a:t>Peripheral blood vessel disease</a:t>
            </a:r>
            <a:endParaRPr lang="en-GB" sz="2000">
              <a:solidFill>
                <a:schemeClr val="accent1"/>
              </a:solidFill>
            </a:endParaRPr>
          </a:p>
        </p:txBody>
      </p:sp>
      <p:sp>
        <p:nvSpPr>
          <p:cNvPr id="196619" name="Line 41"/>
          <p:cNvSpPr>
            <a:spLocks noChangeShapeType="1"/>
          </p:cNvSpPr>
          <p:nvPr/>
        </p:nvSpPr>
        <p:spPr bwMode="auto">
          <a:xfrm flipH="1">
            <a:off x="1887538" y="1655763"/>
            <a:ext cx="1719262" cy="41275"/>
          </a:xfrm>
          <a:prstGeom prst="line">
            <a:avLst/>
          </a:prstGeom>
          <a:noFill/>
          <a:ln w="25400">
            <a:solidFill>
              <a:schemeClr val="accent1"/>
            </a:solidFill>
            <a:round/>
            <a:headEnd/>
            <a:tailEnd type="triangle" w="lg" len="med"/>
          </a:ln>
        </p:spPr>
        <p:txBody>
          <a:bodyPr/>
          <a:lstStyle/>
          <a:p>
            <a:endParaRPr lang="en-US"/>
          </a:p>
        </p:txBody>
      </p:sp>
      <p:sp>
        <p:nvSpPr>
          <p:cNvPr id="196620" name="Line 42"/>
          <p:cNvSpPr>
            <a:spLocks noChangeShapeType="1"/>
          </p:cNvSpPr>
          <p:nvPr/>
        </p:nvSpPr>
        <p:spPr bwMode="auto">
          <a:xfrm flipH="1" flipV="1">
            <a:off x="1882775" y="1827213"/>
            <a:ext cx="1709738" cy="200025"/>
          </a:xfrm>
          <a:prstGeom prst="line">
            <a:avLst/>
          </a:prstGeom>
          <a:noFill/>
          <a:ln w="25400">
            <a:solidFill>
              <a:schemeClr val="accent1"/>
            </a:solidFill>
            <a:round/>
            <a:headEnd/>
            <a:tailEnd type="triangle" w="lg" len="med"/>
          </a:ln>
        </p:spPr>
        <p:txBody>
          <a:bodyPr/>
          <a:lstStyle/>
          <a:p>
            <a:endParaRPr lang="en-US"/>
          </a:p>
        </p:txBody>
      </p:sp>
      <p:sp>
        <p:nvSpPr>
          <p:cNvPr id="196621" name="Line 43"/>
          <p:cNvSpPr>
            <a:spLocks noChangeShapeType="1"/>
          </p:cNvSpPr>
          <p:nvPr/>
        </p:nvSpPr>
        <p:spPr bwMode="auto">
          <a:xfrm flipH="1" flipV="1">
            <a:off x="1951038" y="4452938"/>
            <a:ext cx="1638300" cy="53975"/>
          </a:xfrm>
          <a:prstGeom prst="line">
            <a:avLst/>
          </a:prstGeom>
          <a:noFill/>
          <a:ln w="25400">
            <a:solidFill>
              <a:schemeClr val="accent1"/>
            </a:solidFill>
            <a:round/>
            <a:headEnd/>
            <a:tailEnd type="triangle" w="lg" len="med"/>
          </a:ln>
        </p:spPr>
        <p:txBody>
          <a:bodyPr/>
          <a:lstStyle/>
          <a:p>
            <a:endParaRPr lang="en-US"/>
          </a:p>
        </p:txBody>
      </p:sp>
      <p:sp>
        <p:nvSpPr>
          <p:cNvPr id="196622" name="Line 44"/>
          <p:cNvSpPr>
            <a:spLocks noChangeShapeType="1"/>
          </p:cNvSpPr>
          <p:nvPr/>
        </p:nvSpPr>
        <p:spPr bwMode="auto">
          <a:xfrm flipH="1" flipV="1">
            <a:off x="1905000" y="4989513"/>
            <a:ext cx="1679575" cy="1587"/>
          </a:xfrm>
          <a:prstGeom prst="line">
            <a:avLst/>
          </a:prstGeom>
          <a:noFill/>
          <a:ln w="25400">
            <a:solidFill>
              <a:schemeClr val="accent1"/>
            </a:solidFill>
            <a:round/>
            <a:headEnd/>
            <a:tailEnd type="triangle" w="lg" len="med"/>
          </a:ln>
        </p:spPr>
        <p:txBody>
          <a:bodyPr/>
          <a:lstStyle/>
          <a:p>
            <a:endParaRPr lang="en-US"/>
          </a:p>
        </p:txBody>
      </p:sp>
      <p:sp>
        <p:nvSpPr>
          <p:cNvPr id="196623" name="Line 45"/>
          <p:cNvSpPr>
            <a:spLocks noChangeShapeType="1"/>
          </p:cNvSpPr>
          <p:nvPr/>
        </p:nvSpPr>
        <p:spPr bwMode="auto">
          <a:xfrm flipH="1" flipV="1">
            <a:off x="1920875" y="3878263"/>
            <a:ext cx="1662113" cy="123825"/>
          </a:xfrm>
          <a:prstGeom prst="line">
            <a:avLst/>
          </a:prstGeom>
          <a:noFill/>
          <a:ln w="25400">
            <a:solidFill>
              <a:schemeClr val="accent1"/>
            </a:solidFill>
            <a:round/>
            <a:headEnd/>
            <a:tailEnd type="triangle" w="lg" len="med"/>
          </a:ln>
        </p:spPr>
        <p:txBody>
          <a:bodyPr/>
          <a:lstStyle/>
          <a:p>
            <a:endParaRPr lang="en-US"/>
          </a:p>
        </p:txBody>
      </p:sp>
      <p:sp>
        <p:nvSpPr>
          <p:cNvPr id="196624" name="Text Box 46"/>
          <p:cNvSpPr txBox="1">
            <a:spLocks noChangeArrowheads="1"/>
          </p:cNvSpPr>
          <p:nvPr/>
        </p:nvSpPr>
        <p:spPr bwMode="auto">
          <a:xfrm>
            <a:off x="3683000" y="3348038"/>
            <a:ext cx="2452688" cy="400050"/>
          </a:xfrm>
          <a:prstGeom prst="rect">
            <a:avLst/>
          </a:prstGeom>
          <a:noFill/>
          <a:ln w="9525">
            <a:noFill/>
            <a:miter lim="800000"/>
            <a:headEnd/>
            <a:tailEnd/>
          </a:ln>
        </p:spPr>
        <p:txBody>
          <a:bodyPr wrap="none">
            <a:spAutoFit/>
          </a:bodyPr>
          <a:lstStyle/>
          <a:p>
            <a:r>
              <a:rPr lang="en-US" sz="2000">
                <a:solidFill>
                  <a:schemeClr val="accent1"/>
                </a:solidFill>
              </a:rPr>
              <a:t>Erectile dysfunction</a:t>
            </a:r>
            <a:endParaRPr lang="en-GB" sz="2000">
              <a:solidFill>
                <a:schemeClr val="accent1"/>
              </a:solidFill>
            </a:endParaRPr>
          </a:p>
        </p:txBody>
      </p:sp>
      <p:sp>
        <p:nvSpPr>
          <p:cNvPr id="196625" name="Line 47"/>
          <p:cNvSpPr>
            <a:spLocks noChangeShapeType="1"/>
          </p:cNvSpPr>
          <p:nvPr/>
        </p:nvSpPr>
        <p:spPr bwMode="auto">
          <a:xfrm flipH="1" flipV="1">
            <a:off x="1846263" y="3465513"/>
            <a:ext cx="1717675" cy="57150"/>
          </a:xfrm>
          <a:prstGeom prst="line">
            <a:avLst/>
          </a:prstGeom>
          <a:noFill/>
          <a:ln w="25400">
            <a:solidFill>
              <a:schemeClr val="accent1"/>
            </a:solidFill>
            <a:round/>
            <a:headEnd/>
            <a:tailEnd type="triangle" w="lg" len="med"/>
          </a:ln>
        </p:spPr>
        <p:txBody>
          <a:bodyPr/>
          <a:lstStyle/>
          <a:p>
            <a:endParaRPr lang="en-US"/>
          </a:p>
        </p:txBody>
      </p:sp>
      <p:grpSp>
        <p:nvGrpSpPr>
          <p:cNvPr id="196626" name="Group 48"/>
          <p:cNvGrpSpPr>
            <a:grpSpLocks/>
          </p:cNvGrpSpPr>
          <p:nvPr/>
        </p:nvGrpSpPr>
        <p:grpSpPr bwMode="auto">
          <a:xfrm>
            <a:off x="941388" y="1531938"/>
            <a:ext cx="1654175" cy="3654425"/>
            <a:chOff x="541" y="973"/>
            <a:chExt cx="1347" cy="2677"/>
          </a:xfrm>
        </p:grpSpPr>
        <p:pic>
          <p:nvPicPr>
            <p:cNvPr id="196630" name="Picture 49" descr="MCBD05199_0000[1]"/>
            <p:cNvPicPr>
              <a:picLocks noChangeAspect="1" noChangeArrowheads="1"/>
            </p:cNvPicPr>
            <p:nvPr/>
          </p:nvPicPr>
          <p:blipFill>
            <a:blip r:embed="rId3"/>
            <a:srcRect/>
            <a:stretch>
              <a:fillRect/>
            </a:stretch>
          </p:blipFill>
          <p:spPr bwMode="auto">
            <a:xfrm>
              <a:off x="1091" y="1016"/>
              <a:ext cx="213" cy="184"/>
            </a:xfrm>
            <a:prstGeom prst="rect">
              <a:avLst/>
            </a:prstGeom>
            <a:noFill/>
            <a:ln w="9525">
              <a:noFill/>
              <a:miter lim="800000"/>
              <a:headEnd/>
              <a:tailEnd/>
            </a:ln>
          </p:spPr>
        </p:pic>
        <p:pic>
          <p:nvPicPr>
            <p:cNvPr id="196631" name="Picture 50" descr="Body Outline Stage 1"/>
            <p:cNvPicPr>
              <a:picLocks noChangeAspect="1" noChangeArrowheads="1"/>
            </p:cNvPicPr>
            <p:nvPr/>
          </p:nvPicPr>
          <p:blipFill>
            <a:blip r:embed="rId4"/>
            <a:srcRect/>
            <a:stretch>
              <a:fillRect/>
            </a:stretch>
          </p:blipFill>
          <p:spPr bwMode="auto">
            <a:xfrm>
              <a:off x="541" y="973"/>
              <a:ext cx="1347" cy="2677"/>
            </a:xfrm>
            <a:prstGeom prst="rect">
              <a:avLst/>
            </a:prstGeom>
            <a:noFill/>
            <a:ln w="9525">
              <a:noFill/>
              <a:miter lim="800000"/>
              <a:headEnd/>
              <a:tailEnd/>
            </a:ln>
          </p:spPr>
        </p:pic>
        <p:pic>
          <p:nvPicPr>
            <p:cNvPr id="196632" name="Picture 51" descr="MCBD05200_0000[1]"/>
            <p:cNvPicPr>
              <a:picLocks noChangeAspect="1" noChangeArrowheads="1"/>
            </p:cNvPicPr>
            <p:nvPr/>
          </p:nvPicPr>
          <p:blipFill>
            <a:blip r:embed="rId5"/>
            <a:srcRect/>
            <a:stretch>
              <a:fillRect/>
            </a:stretch>
          </p:blipFill>
          <p:spPr bwMode="auto">
            <a:xfrm>
              <a:off x="1120" y="1550"/>
              <a:ext cx="199" cy="301"/>
            </a:xfrm>
            <a:prstGeom prst="rect">
              <a:avLst/>
            </a:prstGeom>
            <a:noFill/>
            <a:ln w="9525">
              <a:noFill/>
              <a:miter lim="800000"/>
              <a:headEnd/>
              <a:tailEnd/>
            </a:ln>
          </p:spPr>
        </p:pic>
        <p:grpSp>
          <p:nvGrpSpPr>
            <p:cNvPr id="196633" name="Group 52"/>
            <p:cNvGrpSpPr>
              <a:grpSpLocks/>
            </p:cNvGrpSpPr>
            <p:nvPr/>
          </p:nvGrpSpPr>
          <p:grpSpPr bwMode="auto">
            <a:xfrm>
              <a:off x="1061" y="2100"/>
              <a:ext cx="308" cy="179"/>
              <a:chOff x="928" y="2157"/>
              <a:chExt cx="434" cy="275"/>
            </a:xfrm>
          </p:grpSpPr>
          <p:pic>
            <p:nvPicPr>
              <p:cNvPr id="196637" name="Picture 53" descr="MCHM00246_0000[1]"/>
              <p:cNvPicPr>
                <a:picLocks noChangeAspect="1" noChangeArrowheads="1"/>
              </p:cNvPicPr>
              <p:nvPr/>
            </p:nvPicPr>
            <p:blipFill>
              <a:blip r:embed="rId6"/>
              <a:srcRect/>
              <a:stretch>
                <a:fillRect/>
              </a:stretch>
            </p:blipFill>
            <p:spPr bwMode="auto">
              <a:xfrm>
                <a:off x="1123" y="2163"/>
                <a:ext cx="239" cy="269"/>
              </a:xfrm>
              <a:prstGeom prst="rect">
                <a:avLst/>
              </a:prstGeom>
              <a:noFill/>
              <a:ln w="9525">
                <a:noFill/>
                <a:miter lim="800000"/>
                <a:headEnd/>
                <a:tailEnd/>
              </a:ln>
            </p:spPr>
          </p:pic>
          <p:pic>
            <p:nvPicPr>
              <p:cNvPr id="196638" name="Picture 54" descr="MCHM00246_0000[1]"/>
              <p:cNvPicPr>
                <a:picLocks noChangeAspect="1" noChangeArrowheads="1"/>
              </p:cNvPicPr>
              <p:nvPr/>
            </p:nvPicPr>
            <p:blipFill>
              <a:blip r:embed="rId6"/>
              <a:srcRect/>
              <a:stretch>
                <a:fillRect/>
              </a:stretch>
            </p:blipFill>
            <p:spPr bwMode="auto">
              <a:xfrm flipH="1">
                <a:off x="928" y="2157"/>
                <a:ext cx="239" cy="269"/>
              </a:xfrm>
              <a:prstGeom prst="rect">
                <a:avLst/>
              </a:prstGeom>
              <a:noFill/>
              <a:ln w="9525">
                <a:noFill/>
                <a:miter lim="800000"/>
                <a:headEnd/>
                <a:tailEnd/>
              </a:ln>
            </p:spPr>
          </p:pic>
        </p:grpSp>
        <p:sp>
          <p:nvSpPr>
            <p:cNvPr id="196634" name="Freeform 55"/>
            <p:cNvSpPr>
              <a:spLocks/>
            </p:cNvSpPr>
            <p:nvPr/>
          </p:nvSpPr>
          <p:spPr bwMode="auto">
            <a:xfrm flipH="1">
              <a:off x="1277" y="2347"/>
              <a:ext cx="25" cy="1048"/>
            </a:xfrm>
            <a:custGeom>
              <a:avLst/>
              <a:gdLst>
                <a:gd name="T0" fmla="*/ 0 w 65"/>
                <a:gd name="T1" fmla="*/ 0 h 1453"/>
                <a:gd name="T2" fmla="*/ 0 w 65"/>
                <a:gd name="T3" fmla="*/ 1 h 1453"/>
                <a:gd name="T4" fmla="*/ 0 w 65"/>
                <a:gd name="T5" fmla="*/ 1 h 1453"/>
                <a:gd name="T6" fmla="*/ 0 w 65"/>
                <a:gd name="T7" fmla="*/ 1 h 1453"/>
                <a:gd name="T8" fmla="*/ 0 w 65"/>
                <a:gd name="T9" fmla="*/ 1 h 1453"/>
                <a:gd name="T10" fmla="*/ 0 w 65"/>
                <a:gd name="T11" fmla="*/ 1 h 1453"/>
                <a:gd name="T12" fmla="*/ 0 w 65"/>
                <a:gd name="T13" fmla="*/ 1 h 1453"/>
                <a:gd name="T14" fmla="*/ 0 w 65"/>
                <a:gd name="T15" fmla="*/ 1 h 1453"/>
                <a:gd name="T16" fmla="*/ 0 w 65"/>
                <a:gd name="T17" fmla="*/ 1 h 1453"/>
                <a:gd name="T18" fmla="*/ 0 w 65"/>
                <a:gd name="T19" fmla="*/ 1 h 1453"/>
                <a:gd name="T20" fmla="*/ 0 w 65"/>
                <a:gd name="T21" fmla="*/ 1 h 1453"/>
                <a:gd name="T22" fmla="*/ 0 w 65"/>
                <a:gd name="T23" fmla="*/ 1 h 1453"/>
                <a:gd name="T24" fmla="*/ 0 w 65"/>
                <a:gd name="T25" fmla="*/ 1 h 1453"/>
                <a:gd name="T26" fmla="*/ 0 w 65"/>
                <a:gd name="T27" fmla="*/ 1 h 1453"/>
                <a:gd name="T28" fmla="*/ 0 w 65"/>
                <a:gd name="T29" fmla="*/ 1 h 1453"/>
                <a:gd name="T30" fmla="*/ 0 w 65"/>
                <a:gd name="T31" fmla="*/ 1 h 1453"/>
                <a:gd name="T32" fmla="*/ 0 w 65"/>
                <a:gd name="T33" fmla="*/ 1 h 1453"/>
                <a:gd name="T34" fmla="*/ 0 w 65"/>
                <a:gd name="T35" fmla="*/ 1 h 1453"/>
                <a:gd name="T36" fmla="*/ 0 w 65"/>
                <a:gd name="T37" fmla="*/ 1 h 1453"/>
                <a:gd name="T38" fmla="*/ 0 w 65"/>
                <a:gd name="T39" fmla="*/ 1 h 14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5"/>
                <a:gd name="T61" fmla="*/ 0 h 1453"/>
                <a:gd name="T62" fmla="*/ 65 w 65"/>
                <a:gd name="T63" fmla="*/ 1453 h 14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5" h="1453">
                  <a:moveTo>
                    <a:pt x="32" y="0"/>
                  </a:moveTo>
                  <a:lnTo>
                    <a:pt x="65" y="98"/>
                  </a:lnTo>
                  <a:lnTo>
                    <a:pt x="48" y="179"/>
                  </a:lnTo>
                  <a:lnTo>
                    <a:pt x="8" y="244"/>
                  </a:lnTo>
                  <a:lnTo>
                    <a:pt x="0" y="309"/>
                  </a:lnTo>
                  <a:lnTo>
                    <a:pt x="16" y="374"/>
                  </a:lnTo>
                  <a:lnTo>
                    <a:pt x="8" y="430"/>
                  </a:lnTo>
                  <a:lnTo>
                    <a:pt x="8" y="495"/>
                  </a:lnTo>
                  <a:lnTo>
                    <a:pt x="8" y="576"/>
                  </a:lnTo>
                  <a:lnTo>
                    <a:pt x="16" y="690"/>
                  </a:lnTo>
                  <a:lnTo>
                    <a:pt x="40" y="755"/>
                  </a:lnTo>
                  <a:lnTo>
                    <a:pt x="16" y="893"/>
                  </a:lnTo>
                  <a:lnTo>
                    <a:pt x="16" y="974"/>
                  </a:lnTo>
                  <a:lnTo>
                    <a:pt x="16" y="1079"/>
                  </a:lnTo>
                  <a:lnTo>
                    <a:pt x="32" y="1144"/>
                  </a:lnTo>
                  <a:lnTo>
                    <a:pt x="57" y="1217"/>
                  </a:lnTo>
                  <a:lnTo>
                    <a:pt x="40" y="1266"/>
                  </a:lnTo>
                  <a:lnTo>
                    <a:pt x="24" y="1339"/>
                  </a:lnTo>
                  <a:lnTo>
                    <a:pt x="24" y="1396"/>
                  </a:lnTo>
                  <a:lnTo>
                    <a:pt x="24" y="1453"/>
                  </a:lnTo>
                </a:path>
              </a:pathLst>
            </a:custGeom>
            <a:noFill/>
            <a:ln w="9525">
              <a:solidFill>
                <a:srgbClr val="3366FF"/>
              </a:solidFill>
              <a:round/>
              <a:headEnd/>
              <a:tailEnd/>
            </a:ln>
          </p:spPr>
          <p:txBody>
            <a:bodyPr/>
            <a:lstStyle/>
            <a:p>
              <a:endParaRPr lang="en-US"/>
            </a:p>
          </p:txBody>
        </p:sp>
        <p:sp>
          <p:nvSpPr>
            <p:cNvPr id="196635" name="Freeform 56"/>
            <p:cNvSpPr>
              <a:spLocks/>
            </p:cNvSpPr>
            <p:nvPr/>
          </p:nvSpPr>
          <p:spPr bwMode="auto">
            <a:xfrm>
              <a:off x="1243" y="2363"/>
              <a:ext cx="52" cy="1114"/>
            </a:xfrm>
            <a:custGeom>
              <a:avLst/>
              <a:gdLst>
                <a:gd name="T0" fmla="*/ 5 w 57"/>
                <a:gd name="T1" fmla="*/ 0 h 1347"/>
                <a:gd name="T2" fmla="*/ 5 w 57"/>
                <a:gd name="T3" fmla="*/ 2 h 1347"/>
                <a:gd name="T4" fmla="*/ 5 w 57"/>
                <a:gd name="T5" fmla="*/ 2 h 1347"/>
                <a:gd name="T6" fmla="*/ 5 w 57"/>
                <a:gd name="T7" fmla="*/ 2 h 1347"/>
                <a:gd name="T8" fmla="*/ 5 w 57"/>
                <a:gd name="T9" fmla="*/ 2 h 1347"/>
                <a:gd name="T10" fmla="*/ 0 w 57"/>
                <a:gd name="T11" fmla="*/ 2 h 1347"/>
                <a:gd name="T12" fmla="*/ 5 w 57"/>
                <a:gd name="T13" fmla="*/ 2 h 1347"/>
                <a:gd name="T14" fmla="*/ 5 w 57"/>
                <a:gd name="T15" fmla="*/ 2 h 1347"/>
                <a:gd name="T16" fmla="*/ 5 w 57"/>
                <a:gd name="T17" fmla="*/ 2 h 1347"/>
                <a:gd name="T18" fmla="*/ 5 w 57"/>
                <a:gd name="T19" fmla="*/ 2 h 1347"/>
                <a:gd name="T20" fmla="*/ 5 w 57"/>
                <a:gd name="T21" fmla="*/ 2 h 1347"/>
                <a:gd name="T22" fmla="*/ 5 w 57"/>
                <a:gd name="T23" fmla="*/ 2 h 1347"/>
                <a:gd name="T24" fmla="*/ 5 w 57"/>
                <a:gd name="T25" fmla="*/ 2 h 1347"/>
                <a:gd name="T26" fmla="*/ 5 w 57"/>
                <a:gd name="T27" fmla="*/ 2 h 1347"/>
                <a:gd name="T28" fmla="*/ 5 w 57"/>
                <a:gd name="T29" fmla="*/ 2 h 1347"/>
                <a:gd name="T30" fmla="*/ 5 w 57"/>
                <a:gd name="T31" fmla="*/ 2 h 1347"/>
                <a:gd name="T32" fmla="*/ 5 w 57"/>
                <a:gd name="T33" fmla="*/ 2 h 1347"/>
                <a:gd name="T34" fmla="*/ 5 w 57"/>
                <a:gd name="T35" fmla="*/ 2 h 13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
                <a:gd name="T55" fmla="*/ 0 h 1347"/>
                <a:gd name="T56" fmla="*/ 57 w 57"/>
                <a:gd name="T57" fmla="*/ 1347 h 13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 h="1347">
                  <a:moveTo>
                    <a:pt x="41" y="0"/>
                  </a:moveTo>
                  <a:lnTo>
                    <a:pt x="57" y="49"/>
                  </a:lnTo>
                  <a:lnTo>
                    <a:pt x="57" y="113"/>
                  </a:lnTo>
                  <a:lnTo>
                    <a:pt x="41" y="170"/>
                  </a:lnTo>
                  <a:lnTo>
                    <a:pt x="8" y="211"/>
                  </a:lnTo>
                  <a:lnTo>
                    <a:pt x="0" y="260"/>
                  </a:lnTo>
                  <a:lnTo>
                    <a:pt x="8" y="349"/>
                  </a:lnTo>
                  <a:lnTo>
                    <a:pt x="16" y="397"/>
                  </a:lnTo>
                  <a:lnTo>
                    <a:pt x="33" y="487"/>
                  </a:lnTo>
                  <a:lnTo>
                    <a:pt x="33" y="600"/>
                  </a:lnTo>
                  <a:lnTo>
                    <a:pt x="8" y="722"/>
                  </a:lnTo>
                  <a:lnTo>
                    <a:pt x="25" y="811"/>
                  </a:lnTo>
                  <a:lnTo>
                    <a:pt x="33" y="933"/>
                  </a:lnTo>
                  <a:lnTo>
                    <a:pt x="49" y="1014"/>
                  </a:lnTo>
                  <a:lnTo>
                    <a:pt x="57" y="1087"/>
                  </a:lnTo>
                  <a:lnTo>
                    <a:pt x="57" y="1201"/>
                  </a:lnTo>
                  <a:lnTo>
                    <a:pt x="49" y="1257"/>
                  </a:lnTo>
                  <a:lnTo>
                    <a:pt x="33" y="1347"/>
                  </a:lnTo>
                </a:path>
              </a:pathLst>
            </a:custGeom>
            <a:noFill/>
            <a:ln w="9525">
              <a:solidFill>
                <a:srgbClr val="3366FF"/>
              </a:solidFill>
              <a:round/>
              <a:headEnd/>
              <a:tailEnd/>
            </a:ln>
          </p:spPr>
          <p:txBody>
            <a:bodyPr/>
            <a:lstStyle/>
            <a:p>
              <a:endParaRPr lang="en-US"/>
            </a:p>
          </p:txBody>
        </p:sp>
        <p:pic>
          <p:nvPicPr>
            <p:cNvPr id="196636" name="Picture 57" descr="male - front and back"/>
            <p:cNvPicPr>
              <a:picLocks noChangeAspect="1" noChangeArrowheads="1"/>
            </p:cNvPicPr>
            <p:nvPr/>
          </p:nvPicPr>
          <p:blipFill>
            <a:blip r:embed="rId7"/>
            <a:srcRect l="16953" t="44594" r="68195" b="42036"/>
            <a:stretch>
              <a:fillRect/>
            </a:stretch>
          </p:blipFill>
          <p:spPr bwMode="auto">
            <a:xfrm>
              <a:off x="1037" y="2266"/>
              <a:ext cx="269" cy="298"/>
            </a:xfrm>
            <a:prstGeom prst="rect">
              <a:avLst/>
            </a:prstGeom>
            <a:noFill/>
            <a:ln w="9525">
              <a:noFill/>
              <a:miter lim="800000"/>
              <a:headEnd/>
              <a:tailEnd/>
            </a:ln>
          </p:spPr>
        </p:pic>
      </p:grpSp>
      <p:sp>
        <p:nvSpPr>
          <p:cNvPr id="19475" name="AutoShape 58"/>
          <p:cNvSpPr>
            <a:spLocks noChangeArrowheads="1"/>
          </p:cNvSpPr>
          <p:nvPr/>
        </p:nvSpPr>
        <p:spPr bwMode="auto">
          <a:xfrm>
            <a:off x="838200" y="5462588"/>
            <a:ext cx="7239000" cy="692150"/>
          </a:xfrm>
          <a:prstGeom prst="roundRect">
            <a:avLst>
              <a:gd name="adj" fmla="val 16667"/>
            </a:avLst>
          </a:prstGeom>
          <a:solidFill>
            <a:schemeClr val="bg1">
              <a:lumMod val="85000"/>
            </a:schemeClr>
          </a:solidFill>
          <a:ln w="9525">
            <a:solidFill>
              <a:schemeClr val="accent1"/>
            </a:solidFill>
            <a:round/>
            <a:headEnd/>
            <a:tailEnd/>
          </a:ln>
          <a:effectLst/>
        </p:spPr>
        <p:txBody>
          <a:bodyPr wrap="none" anchor="ctr"/>
          <a:lstStyle/>
          <a:p>
            <a:pPr algn="ctr">
              <a:defRPr/>
            </a:pPr>
            <a:r>
              <a:rPr lang="en" sz="2000" b="1" dirty="0">
                <a:cs typeface="+mn-cs"/>
              </a:rPr>
              <a:t>Diabetes is a serious illnes; there is no </a:t>
            </a:r>
            <a:endParaRPr lang="sr-Latn-RS" sz="2000" b="1" dirty="0">
              <a:cs typeface="+mn-cs"/>
            </a:endParaRPr>
          </a:p>
          <a:p>
            <a:pPr algn="ctr">
              <a:defRPr/>
            </a:pPr>
            <a:r>
              <a:rPr lang="en" sz="2000" b="1" dirty="0">
                <a:cs typeface="+mn-cs"/>
              </a:rPr>
              <a:t>“</a:t>
            </a:r>
            <a:r>
              <a:rPr lang="sr-Latn-RS" sz="2000" b="1" dirty="0">
                <a:cs typeface="+mn-cs"/>
              </a:rPr>
              <a:t>mild </a:t>
            </a:r>
            <a:r>
              <a:rPr lang="en" sz="2000" b="1" dirty="0">
                <a:cs typeface="+mn-cs"/>
              </a:rPr>
              <a:t>diabetes" or "I have a little diabetes"</a:t>
            </a:r>
            <a:endParaRPr lang="en-GB" sz="2000" b="1" dirty="0">
              <a:cs typeface="+mn-cs"/>
            </a:endParaRPr>
          </a:p>
        </p:txBody>
      </p:sp>
      <p:sp>
        <p:nvSpPr>
          <p:cNvPr id="196628" name="Line 59"/>
          <p:cNvSpPr>
            <a:spLocks noChangeShapeType="1"/>
          </p:cNvSpPr>
          <p:nvPr/>
        </p:nvSpPr>
        <p:spPr bwMode="auto">
          <a:xfrm flipH="1">
            <a:off x="1930400" y="3062288"/>
            <a:ext cx="1677988" cy="120650"/>
          </a:xfrm>
          <a:prstGeom prst="line">
            <a:avLst/>
          </a:prstGeom>
          <a:noFill/>
          <a:ln w="25400">
            <a:solidFill>
              <a:schemeClr val="accent1"/>
            </a:solidFill>
            <a:round/>
            <a:headEnd/>
            <a:tailEnd type="triangle" w="lg" len="med"/>
          </a:ln>
        </p:spPr>
        <p:txBody>
          <a:bodyPr/>
          <a:lstStyle/>
          <a:p>
            <a:endParaRPr lang="en-US"/>
          </a:p>
        </p:txBody>
      </p:sp>
      <p:sp>
        <p:nvSpPr>
          <p:cNvPr id="196629" name="Line 60"/>
          <p:cNvSpPr>
            <a:spLocks noChangeShapeType="1"/>
          </p:cNvSpPr>
          <p:nvPr/>
        </p:nvSpPr>
        <p:spPr bwMode="auto">
          <a:xfrm flipH="1" flipV="1">
            <a:off x="1882775" y="2559050"/>
            <a:ext cx="1749425" cy="61913"/>
          </a:xfrm>
          <a:prstGeom prst="line">
            <a:avLst/>
          </a:prstGeom>
          <a:noFill/>
          <a:ln w="25400">
            <a:solidFill>
              <a:schemeClr val="accent1"/>
            </a:solidFill>
            <a:round/>
            <a:headEnd/>
            <a:tailEnd type="triangle" w="lg" len="med"/>
          </a:ln>
        </p:spPr>
        <p:txBody>
          <a:bodyPr/>
          <a:lstStyle/>
          <a:p>
            <a:endParaRPr lang="en-US"/>
          </a:p>
        </p:txBody>
      </p:sp>
    </p:spTree>
  </p:cSld>
  <p:clrMapOvr>
    <a:masterClrMapping/>
  </p:clrMapOv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3"/>
          <p:cNvSpPr>
            <a:spLocks noGrp="1"/>
          </p:cNvSpPr>
          <p:nvPr>
            <p:ph type="title"/>
          </p:nvPr>
        </p:nvSpPr>
        <p:spPr>
          <a:xfrm>
            <a:off x="0" y="152400"/>
            <a:ext cx="9144000" cy="609600"/>
          </a:xfrm>
        </p:spPr>
        <p:txBody>
          <a:bodyPr/>
          <a:lstStyle/>
          <a:p>
            <a:pPr eaLnBrk="1" hangingPunct="1"/>
            <a:r>
              <a:rPr lang="en-US" sz="2400" b="1" smtClean="0">
                <a:solidFill>
                  <a:srgbClr val="7030A0"/>
                </a:solidFill>
                <a:latin typeface="Arial" pitchFamily="34" charset="0"/>
                <a:cs typeface="Arial" pitchFamily="34" charset="0"/>
              </a:rPr>
              <a:t>Diabetes is a chronic disease associated with serious complications, it is NOT a mild disease</a:t>
            </a:r>
            <a:endParaRPr lang="en-GB" sz="2400" b="1" smtClean="0">
              <a:solidFill>
                <a:srgbClr val="7030A0"/>
              </a:solidFill>
              <a:latin typeface="Arial" pitchFamily="34" charset="0"/>
              <a:cs typeface="Arial" pitchFamily="34" charset="0"/>
            </a:endParaRPr>
          </a:p>
        </p:txBody>
      </p:sp>
      <p:sp>
        <p:nvSpPr>
          <p:cNvPr id="87043" name="Espace réservé du numéro de diapositive 5"/>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64CBF177-418D-474A-A286-08266CB7CEC8}" type="slidenum">
              <a:rPr lang="fr-FR" smtClean="0"/>
              <a:pPr>
                <a:defRPr/>
              </a:pPr>
              <a:t>163</a:t>
            </a:fld>
            <a:endParaRPr lang="fr-FR" smtClean="0"/>
          </a:p>
        </p:txBody>
      </p:sp>
      <p:pic>
        <p:nvPicPr>
          <p:cNvPr id="197636" name="Picture 32" descr="C:\Documents and Settings\MikeBarker\Desktop\Untitled-2.png"/>
          <p:cNvPicPr>
            <a:picLocks noChangeAspect="1" noChangeArrowheads="1"/>
          </p:cNvPicPr>
          <p:nvPr/>
        </p:nvPicPr>
        <p:blipFill>
          <a:blip r:embed="rId3"/>
          <a:srcRect/>
          <a:stretch>
            <a:fillRect/>
          </a:stretch>
        </p:blipFill>
        <p:spPr bwMode="auto">
          <a:xfrm>
            <a:off x="2916238" y="1052513"/>
            <a:ext cx="2921000" cy="5368925"/>
          </a:xfrm>
          <a:prstGeom prst="rect">
            <a:avLst/>
          </a:prstGeom>
          <a:noFill/>
          <a:ln w="9525">
            <a:noFill/>
            <a:miter lim="800000"/>
            <a:headEnd/>
            <a:tailEnd/>
          </a:ln>
        </p:spPr>
      </p:pic>
      <p:sp>
        <p:nvSpPr>
          <p:cNvPr id="30723" name="Freeform 3"/>
          <p:cNvSpPr>
            <a:spLocks/>
          </p:cNvSpPr>
          <p:nvPr/>
        </p:nvSpPr>
        <p:spPr bwMode="auto">
          <a:xfrm>
            <a:off x="4162425" y="1331913"/>
            <a:ext cx="2462213" cy="1343025"/>
          </a:xfrm>
          <a:custGeom>
            <a:avLst/>
            <a:gdLst>
              <a:gd name="T0" fmla="*/ 2147483647 w 1365"/>
              <a:gd name="T1" fmla="*/ 2147483647 h 492"/>
              <a:gd name="T2" fmla="*/ 2147483647 w 1365"/>
              <a:gd name="T3" fmla="*/ 0 h 492"/>
              <a:gd name="T4" fmla="*/ 2147483647 w 1365"/>
              <a:gd name="T5" fmla="*/ 2147483647 h 492"/>
              <a:gd name="T6" fmla="*/ 0 w 1365"/>
              <a:gd name="T7" fmla="*/ 2147483647 h 492"/>
              <a:gd name="T8" fmla="*/ 2147483647 w 1365"/>
              <a:gd name="T9" fmla="*/ 2147483647 h 492"/>
              <a:gd name="T10" fmla="*/ 0 60000 65536"/>
              <a:gd name="T11" fmla="*/ 0 60000 65536"/>
              <a:gd name="T12" fmla="*/ 0 60000 65536"/>
              <a:gd name="T13" fmla="*/ 0 60000 65536"/>
              <a:gd name="T14" fmla="*/ 0 60000 65536"/>
              <a:gd name="T15" fmla="*/ 0 w 1365"/>
              <a:gd name="T16" fmla="*/ 0 h 492"/>
              <a:gd name="T17" fmla="*/ 1365 w 1365"/>
              <a:gd name="T18" fmla="*/ 492 h 492"/>
              <a:gd name="connsiteX0" fmla="*/ 16 w 1365"/>
              <a:gd name="connsiteY0" fmla="*/ 0 h 757"/>
              <a:gd name="connsiteX1" fmla="*/ 1249 w 1365"/>
              <a:gd name="connsiteY1" fmla="*/ 265 h 757"/>
              <a:gd name="connsiteX2" fmla="*/ 1365 w 1365"/>
              <a:gd name="connsiteY2" fmla="*/ 757 h 757"/>
              <a:gd name="connsiteX3" fmla="*/ 0 w 1365"/>
              <a:gd name="connsiteY3" fmla="*/ 293 h 757"/>
              <a:gd name="connsiteX4" fmla="*/ 16 w 1365"/>
              <a:gd name="connsiteY4" fmla="*/ 0 h 757"/>
              <a:gd name="connsiteX0" fmla="*/ 0 w 1349"/>
              <a:gd name="connsiteY0" fmla="*/ 0 h 757"/>
              <a:gd name="connsiteX1" fmla="*/ 1233 w 1349"/>
              <a:gd name="connsiteY1" fmla="*/ 265 h 757"/>
              <a:gd name="connsiteX2" fmla="*/ 1349 w 1349"/>
              <a:gd name="connsiteY2" fmla="*/ 757 h 757"/>
              <a:gd name="connsiteX3" fmla="*/ 0 w 1349"/>
              <a:gd name="connsiteY3" fmla="*/ 0 h 757"/>
              <a:gd name="connsiteX0" fmla="*/ 0 w 1272"/>
              <a:gd name="connsiteY0" fmla="*/ 0 h 875"/>
              <a:gd name="connsiteX1" fmla="*/ 1233 w 1272"/>
              <a:gd name="connsiteY1" fmla="*/ 265 h 875"/>
              <a:gd name="connsiteX2" fmla="*/ 1081 w 1272"/>
              <a:gd name="connsiteY2" fmla="*/ 875 h 875"/>
              <a:gd name="connsiteX3" fmla="*/ 0 w 1272"/>
              <a:gd name="connsiteY3" fmla="*/ 0 h 875"/>
              <a:gd name="connsiteX0" fmla="*/ 0 w 1356"/>
              <a:gd name="connsiteY0" fmla="*/ 0 h 875"/>
              <a:gd name="connsiteX1" fmla="*/ 1317 w 1356"/>
              <a:gd name="connsiteY1" fmla="*/ 656 h 875"/>
              <a:gd name="connsiteX2" fmla="*/ 1081 w 1356"/>
              <a:gd name="connsiteY2" fmla="*/ 875 h 875"/>
              <a:gd name="connsiteX3" fmla="*/ 0 w 1356"/>
              <a:gd name="connsiteY3" fmla="*/ 0 h 875"/>
            </a:gdLst>
            <a:ahLst/>
            <a:cxnLst>
              <a:cxn ang="0">
                <a:pos x="connsiteX0" y="connsiteY0"/>
              </a:cxn>
              <a:cxn ang="0">
                <a:pos x="connsiteX1" y="connsiteY1"/>
              </a:cxn>
              <a:cxn ang="0">
                <a:pos x="connsiteX2" y="connsiteY2"/>
              </a:cxn>
              <a:cxn ang="0">
                <a:pos x="connsiteX3" y="connsiteY3"/>
              </a:cxn>
            </a:cxnLst>
            <a:rect l="l" t="t" r="r" b="b"/>
            <a:pathLst>
              <a:path w="1356" h="875">
                <a:moveTo>
                  <a:pt x="0" y="0"/>
                </a:moveTo>
                <a:lnTo>
                  <a:pt x="1317" y="656"/>
                </a:lnTo>
                <a:cubicBezTo>
                  <a:pt x="1356" y="820"/>
                  <a:pt x="1042" y="711"/>
                  <a:pt x="1081" y="875"/>
                </a:cubicBezTo>
                <a:lnTo>
                  <a:pt x="0" y="0"/>
                </a:lnTo>
                <a:close/>
              </a:path>
            </a:pathLst>
          </a:custGeom>
          <a:solidFill>
            <a:schemeClr val="accent2">
              <a:lumMod val="20000"/>
              <a:lumOff val="80000"/>
              <a:alpha val="50000"/>
            </a:schemeClr>
          </a:solidFill>
          <a:ln w="9525">
            <a:noFill/>
            <a:round/>
            <a:headEnd/>
            <a:tailEnd/>
          </a:ln>
        </p:spPr>
        <p:txBody>
          <a:bodyPr wrap="none" anchor="ctr"/>
          <a:lstStyle/>
          <a:p>
            <a:pPr>
              <a:defRPr/>
            </a:pPr>
            <a:endParaRPr lang="en-US">
              <a:solidFill>
                <a:srgbClr val="1F60A9"/>
              </a:solidFill>
              <a:cs typeface="+mn-cs"/>
            </a:endParaRPr>
          </a:p>
        </p:txBody>
      </p:sp>
      <p:sp>
        <p:nvSpPr>
          <p:cNvPr id="30724" name="Freeform 4"/>
          <p:cNvSpPr>
            <a:spLocks/>
          </p:cNvSpPr>
          <p:nvPr/>
        </p:nvSpPr>
        <p:spPr bwMode="auto">
          <a:xfrm>
            <a:off x="2100263" y="1504950"/>
            <a:ext cx="2009775" cy="676275"/>
          </a:xfrm>
          <a:custGeom>
            <a:avLst/>
            <a:gdLst>
              <a:gd name="T0" fmla="*/ 2147483647 w 1376"/>
              <a:gd name="T1" fmla="*/ 2147483647 h 546"/>
              <a:gd name="T2" fmla="*/ 0 w 1376"/>
              <a:gd name="T3" fmla="*/ 0 h 546"/>
              <a:gd name="T4" fmla="*/ 2147483647 w 1376"/>
              <a:gd name="T5" fmla="*/ 2147483647 h 546"/>
              <a:gd name="T6" fmla="*/ 2147483647 w 1376"/>
              <a:gd name="T7" fmla="*/ 2147483647 h 546"/>
              <a:gd name="T8" fmla="*/ 2147483647 w 1376"/>
              <a:gd name="T9" fmla="*/ 2147483647 h 546"/>
              <a:gd name="T10" fmla="*/ 0 60000 65536"/>
              <a:gd name="T11" fmla="*/ 0 60000 65536"/>
              <a:gd name="T12" fmla="*/ 0 60000 65536"/>
              <a:gd name="T13" fmla="*/ 0 60000 65536"/>
              <a:gd name="T14" fmla="*/ 0 60000 65536"/>
              <a:gd name="T15" fmla="*/ 0 w 1376"/>
              <a:gd name="T16" fmla="*/ 0 h 546"/>
              <a:gd name="T17" fmla="*/ 1376 w 1376"/>
              <a:gd name="T18" fmla="*/ 546 h 546"/>
              <a:gd name="connsiteX0" fmla="*/ 1013 w 1376"/>
              <a:gd name="connsiteY0" fmla="*/ 251 h 546"/>
              <a:gd name="connsiteX1" fmla="*/ 0 w 1376"/>
              <a:gd name="connsiteY1" fmla="*/ 0 h 546"/>
              <a:gd name="connsiteX2" fmla="*/ 26 w 1376"/>
              <a:gd name="connsiteY2" fmla="*/ 546 h 546"/>
              <a:gd name="connsiteX3" fmla="*/ 1376 w 1376"/>
              <a:gd name="connsiteY3" fmla="*/ 114 h 546"/>
              <a:gd name="connsiteX4" fmla="*/ 1013 w 1376"/>
              <a:gd name="connsiteY4" fmla="*/ 251 h 546"/>
              <a:gd name="connsiteX0" fmla="*/ 1376 w 1376"/>
              <a:gd name="connsiteY0" fmla="*/ 114 h 546"/>
              <a:gd name="connsiteX1" fmla="*/ 0 w 1376"/>
              <a:gd name="connsiteY1" fmla="*/ 0 h 546"/>
              <a:gd name="connsiteX2" fmla="*/ 26 w 1376"/>
              <a:gd name="connsiteY2" fmla="*/ 546 h 546"/>
              <a:gd name="connsiteX3" fmla="*/ 1376 w 1376"/>
              <a:gd name="connsiteY3" fmla="*/ 114 h 546"/>
              <a:gd name="connsiteX0" fmla="*/ 1376 w 1376"/>
              <a:gd name="connsiteY0" fmla="*/ 250 h 546"/>
              <a:gd name="connsiteX1" fmla="*/ 0 w 1376"/>
              <a:gd name="connsiteY1" fmla="*/ 0 h 546"/>
              <a:gd name="connsiteX2" fmla="*/ 26 w 1376"/>
              <a:gd name="connsiteY2" fmla="*/ 546 h 546"/>
              <a:gd name="connsiteX3" fmla="*/ 1376 w 1376"/>
              <a:gd name="connsiteY3" fmla="*/ 250 h 546"/>
              <a:gd name="connsiteX0" fmla="*/ 1266 w 1266"/>
              <a:gd name="connsiteY0" fmla="*/ 0 h 643"/>
              <a:gd name="connsiteX1" fmla="*/ 0 w 1266"/>
              <a:gd name="connsiteY1" fmla="*/ 97 h 643"/>
              <a:gd name="connsiteX2" fmla="*/ 26 w 1266"/>
              <a:gd name="connsiteY2" fmla="*/ 643 h 643"/>
              <a:gd name="connsiteX3" fmla="*/ 1266 w 1266"/>
              <a:gd name="connsiteY3" fmla="*/ 0 h 643"/>
              <a:gd name="connsiteX0" fmla="*/ 1266 w 1266"/>
              <a:gd name="connsiteY0" fmla="*/ 35 h 678"/>
              <a:gd name="connsiteX1" fmla="*/ 0 w 1266"/>
              <a:gd name="connsiteY1" fmla="*/ 0 h 678"/>
              <a:gd name="connsiteX2" fmla="*/ 26 w 1266"/>
              <a:gd name="connsiteY2" fmla="*/ 678 h 678"/>
              <a:gd name="connsiteX3" fmla="*/ 1266 w 1266"/>
              <a:gd name="connsiteY3" fmla="*/ 35 h 678"/>
              <a:gd name="connsiteX0" fmla="*/ 1266 w 1266"/>
              <a:gd name="connsiteY0" fmla="*/ 35 h 426"/>
              <a:gd name="connsiteX1" fmla="*/ 0 w 1266"/>
              <a:gd name="connsiteY1" fmla="*/ 0 h 426"/>
              <a:gd name="connsiteX2" fmla="*/ 26 w 1266"/>
              <a:gd name="connsiteY2" fmla="*/ 426 h 426"/>
              <a:gd name="connsiteX3" fmla="*/ 1266 w 1266"/>
              <a:gd name="connsiteY3" fmla="*/ 35 h 426"/>
            </a:gdLst>
            <a:ahLst/>
            <a:cxnLst>
              <a:cxn ang="0">
                <a:pos x="connsiteX0" y="connsiteY0"/>
              </a:cxn>
              <a:cxn ang="0">
                <a:pos x="connsiteX1" y="connsiteY1"/>
              </a:cxn>
              <a:cxn ang="0">
                <a:pos x="connsiteX2" y="connsiteY2"/>
              </a:cxn>
              <a:cxn ang="0">
                <a:pos x="connsiteX3" y="connsiteY3"/>
              </a:cxn>
            </a:cxnLst>
            <a:rect l="l" t="t" r="r" b="b"/>
            <a:pathLst>
              <a:path w="1266" h="426">
                <a:moveTo>
                  <a:pt x="1266" y="35"/>
                </a:moveTo>
                <a:lnTo>
                  <a:pt x="0" y="0"/>
                </a:lnTo>
                <a:cubicBezTo>
                  <a:pt x="9" y="182"/>
                  <a:pt x="17" y="244"/>
                  <a:pt x="26" y="426"/>
                </a:cubicBezTo>
                <a:lnTo>
                  <a:pt x="1266" y="35"/>
                </a:lnTo>
                <a:close/>
              </a:path>
            </a:pathLst>
          </a:custGeom>
          <a:solidFill>
            <a:schemeClr val="accent2">
              <a:lumMod val="20000"/>
              <a:lumOff val="80000"/>
              <a:alpha val="50000"/>
            </a:schemeClr>
          </a:solidFill>
          <a:ln w="9525">
            <a:noFill/>
            <a:round/>
            <a:headEnd/>
            <a:tailEnd/>
          </a:ln>
        </p:spPr>
        <p:txBody>
          <a:bodyPr wrap="none" anchor="ctr"/>
          <a:lstStyle/>
          <a:p>
            <a:pPr>
              <a:defRPr/>
            </a:pPr>
            <a:endParaRPr lang="en-US">
              <a:solidFill>
                <a:srgbClr val="1F60A9"/>
              </a:solidFill>
              <a:cs typeface="+mn-cs"/>
            </a:endParaRPr>
          </a:p>
        </p:txBody>
      </p:sp>
      <p:sp>
        <p:nvSpPr>
          <p:cNvPr id="30725" name="Freeform 5"/>
          <p:cNvSpPr>
            <a:spLocks/>
          </p:cNvSpPr>
          <p:nvPr/>
        </p:nvSpPr>
        <p:spPr bwMode="auto">
          <a:xfrm>
            <a:off x="4241800" y="2398713"/>
            <a:ext cx="2151063" cy="2487612"/>
          </a:xfrm>
          <a:custGeom>
            <a:avLst/>
            <a:gdLst>
              <a:gd name="T0" fmla="*/ 0 w 1035"/>
              <a:gd name="T1" fmla="*/ 0 h 896"/>
              <a:gd name="T2" fmla="*/ 2147483647 w 1035"/>
              <a:gd name="T3" fmla="*/ 2147483647 h 896"/>
              <a:gd name="T4" fmla="*/ 2147483647 w 1035"/>
              <a:gd name="T5" fmla="*/ 2147483647 h 896"/>
              <a:gd name="T6" fmla="*/ 2147483647 w 1035"/>
              <a:gd name="T7" fmla="*/ 2147483647 h 896"/>
              <a:gd name="T8" fmla="*/ 0 w 1035"/>
              <a:gd name="T9" fmla="*/ 0 h 896"/>
              <a:gd name="T10" fmla="*/ 0 60000 65536"/>
              <a:gd name="T11" fmla="*/ 0 60000 65536"/>
              <a:gd name="T12" fmla="*/ 0 60000 65536"/>
              <a:gd name="T13" fmla="*/ 0 60000 65536"/>
              <a:gd name="T14" fmla="*/ 0 60000 65536"/>
              <a:gd name="T15" fmla="*/ 0 w 1035"/>
              <a:gd name="T16" fmla="*/ 0 h 896"/>
              <a:gd name="T17" fmla="*/ 1035 w 1035"/>
              <a:gd name="T18" fmla="*/ 896 h 896"/>
              <a:gd name="connsiteX0" fmla="*/ 163 w 1032"/>
              <a:gd name="connsiteY0" fmla="*/ 299 h 875"/>
              <a:gd name="connsiteX1" fmla="*/ 1032 w 1032"/>
              <a:gd name="connsiteY1" fmla="*/ 149 h 875"/>
              <a:gd name="connsiteX2" fmla="*/ 1022 w 1032"/>
              <a:gd name="connsiteY2" fmla="*/ 875 h 875"/>
              <a:gd name="connsiteX3" fmla="*/ 2 w 1032"/>
              <a:gd name="connsiteY3" fmla="*/ 11 h 875"/>
              <a:gd name="connsiteX4" fmla="*/ 163 w 1032"/>
              <a:gd name="connsiteY4" fmla="*/ 299 h 875"/>
              <a:gd name="connsiteX0" fmla="*/ 0 w 1030"/>
              <a:gd name="connsiteY0" fmla="*/ 121 h 985"/>
              <a:gd name="connsiteX1" fmla="*/ 1030 w 1030"/>
              <a:gd name="connsiteY1" fmla="*/ 259 h 985"/>
              <a:gd name="connsiteX2" fmla="*/ 1020 w 1030"/>
              <a:gd name="connsiteY2" fmla="*/ 985 h 985"/>
              <a:gd name="connsiteX3" fmla="*/ 0 w 1030"/>
              <a:gd name="connsiteY3" fmla="*/ 121 h 985"/>
              <a:gd name="connsiteX0" fmla="*/ 0 w 1030"/>
              <a:gd name="connsiteY0" fmla="*/ 6 h 870"/>
              <a:gd name="connsiteX1" fmla="*/ 1030 w 1030"/>
              <a:gd name="connsiteY1" fmla="*/ 144 h 870"/>
              <a:gd name="connsiteX2" fmla="*/ 1020 w 1030"/>
              <a:gd name="connsiteY2" fmla="*/ 870 h 870"/>
              <a:gd name="connsiteX3" fmla="*/ 0 w 1030"/>
              <a:gd name="connsiteY3" fmla="*/ 6 h 870"/>
              <a:gd name="connsiteX0" fmla="*/ 0 w 1163"/>
              <a:gd name="connsiteY0" fmla="*/ 142 h 870"/>
              <a:gd name="connsiteX1" fmla="*/ 1163 w 1163"/>
              <a:gd name="connsiteY1" fmla="*/ 144 h 870"/>
              <a:gd name="connsiteX2" fmla="*/ 1153 w 1163"/>
              <a:gd name="connsiteY2" fmla="*/ 870 h 870"/>
              <a:gd name="connsiteX3" fmla="*/ 0 w 1163"/>
              <a:gd name="connsiteY3" fmla="*/ 142 h 870"/>
              <a:gd name="connsiteX0" fmla="*/ 0 w 1163"/>
              <a:gd name="connsiteY0" fmla="*/ 142 h 870"/>
              <a:gd name="connsiteX1" fmla="*/ 1163 w 1163"/>
              <a:gd name="connsiteY1" fmla="*/ 144 h 870"/>
              <a:gd name="connsiteX2" fmla="*/ 1153 w 1163"/>
              <a:gd name="connsiteY2" fmla="*/ 870 h 870"/>
              <a:gd name="connsiteX3" fmla="*/ 0 w 1163"/>
              <a:gd name="connsiteY3" fmla="*/ 142 h 870"/>
              <a:gd name="connsiteX0" fmla="*/ 0 w 1163"/>
              <a:gd name="connsiteY0" fmla="*/ 23 h 751"/>
              <a:gd name="connsiteX1" fmla="*/ 1163 w 1163"/>
              <a:gd name="connsiteY1" fmla="*/ 25 h 751"/>
              <a:gd name="connsiteX2" fmla="*/ 1153 w 1163"/>
              <a:gd name="connsiteY2" fmla="*/ 751 h 751"/>
              <a:gd name="connsiteX3" fmla="*/ 0 w 1163"/>
              <a:gd name="connsiteY3" fmla="*/ 23 h 751"/>
              <a:gd name="connsiteX0" fmla="*/ 0 w 1163"/>
              <a:gd name="connsiteY0" fmla="*/ 23 h 1098"/>
              <a:gd name="connsiteX1" fmla="*/ 1163 w 1163"/>
              <a:gd name="connsiteY1" fmla="*/ 372 h 1098"/>
              <a:gd name="connsiteX2" fmla="*/ 1153 w 1163"/>
              <a:gd name="connsiteY2" fmla="*/ 1098 h 1098"/>
              <a:gd name="connsiteX3" fmla="*/ 0 w 1163"/>
              <a:gd name="connsiteY3" fmla="*/ 23 h 1098"/>
              <a:gd name="connsiteX0" fmla="*/ 0 w 1163"/>
              <a:gd name="connsiteY0" fmla="*/ 0 h 1075"/>
              <a:gd name="connsiteX1" fmla="*/ 1163 w 1163"/>
              <a:gd name="connsiteY1" fmla="*/ 349 h 1075"/>
              <a:gd name="connsiteX2" fmla="*/ 1153 w 1163"/>
              <a:gd name="connsiteY2" fmla="*/ 1075 h 1075"/>
              <a:gd name="connsiteX3" fmla="*/ 0 w 1163"/>
              <a:gd name="connsiteY3" fmla="*/ 0 h 1075"/>
              <a:gd name="connsiteX0" fmla="*/ 0 w 1299"/>
              <a:gd name="connsiteY0" fmla="*/ 0 h 1075"/>
              <a:gd name="connsiteX1" fmla="*/ 1163 w 1299"/>
              <a:gd name="connsiteY1" fmla="*/ 349 h 1075"/>
              <a:gd name="connsiteX2" fmla="*/ 1296 w 1299"/>
              <a:gd name="connsiteY2" fmla="*/ 1075 h 1075"/>
              <a:gd name="connsiteX3" fmla="*/ 0 w 1299"/>
              <a:gd name="connsiteY3" fmla="*/ 0 h 1075"/>
              <a:gd name="connsiteX0" fmla="*/ 0 w 1299"/>
              <a:gd name="connsiteY0" fmla="*/ 0 h 1075"/>
              <a:gd name="connsiteX1" fmla="*/ 1163 w 1299"/>
              <a:gd name="connsiteY1" fmla="*/ 349 h 1075"/>
              <a:gd name="connsiteX2" fmla="*/ 1296 w 1299"/>
              <a:gd name="connsiteY2" fmla="*/ 1075 h 1075"/>
              <a:gd name="connsiteX3" fmla="*/ 0 w 1299"/>
              <a:gd name="connsiteY3" fmla="*/ 0 h 1075"/>
              <a:gd name="connsiteX0" fmla="*/ 0 w 1299"/>
              <a:gd name="connsiteY0" fmla="*/ 0 h 1567"/>
              <a:gd name="connsiteX1" fmla="*/ 1163 w 1299"/>
              <a:gd name="connsiteY1" fmla="*/ 349 h 1567"/>
              <a:gd name="connsiteX2" fmla="*/ 1296 w 1299"/>
              <a:gd name="connsiteY2" fmla="*/ 1567 h 1567"/>
              <a:gd name="connsiteX3" fmla="*/ 0 w 1299"/>
              <a:gd name="connsiteY3" fmla="*/ 0 h 1567"/>
              <a:gd name="connsiteX0" fmla="*/ 0 w 1355"/>
              <a:gd name="connsiteY0" fmla="*/ 0 h 1567"/>
              <a:gd name="connsiteX1" fmla="*/ 1355 w 1355"/>
              <a:gd name="connsiteY1" fmla="*/ 1039 h 1567"/>
              <a:gd name="connsiteX2" fmla="*/ 1296 w 1355"/>
              <a:gd name="connsiteY2" fmla="*/ 1567 h 1567"/>
              <a:gd name="connsiteX3" fmla="*/ 0 w 1355"/>
              <a:gd name="connsiteY3" fmla="*/ 0 h 1567"/>
              <a:gd name="connsiteX0" fmla="*/ 0 w 1355"/>
              <a:gd name="connsiteY0" fmla="*/ 0 h 1567"/>
              <a:gd name="connsiteX1" fmla="*/ 1355 w 1355"/>
              <a:gd name="connsiteY1" fmla="*/ 1039 h 1567"/>
              <a:gd name="connsiteX2" fmla="*/ 1296 w 1355"/>
              <a:gd name="connsiteY2" fmla="*/ 1567 h 1567"/>
              <a:gd name="connsiteX3" fmla="*/ 0 w 1355"/>
              <a:gd name="connsiteY3" fmla="*/ 0 h 1567"/>
              <a:gd name="connsiteX0" fmla="*/ 0 w 1355"/>
              <a:gd name="connsiteY0" fmla="*/ 0 h 1567"/>
              <a:gd name="connsiteX1" fmla="*/ 1355 w 1355"/>
              <a:gd name="connsiteY1" fmla="*/ 1039 h 1567"/>
              <a:gd name="connsiteX2" fmla="*/ 1296 w 1355"/>
              <a:gd name="connsiteY2" fmla="*/ 1567 h 1567"/>
              <a:gd name="connsiteX3" fmla="*/ 0 w 1355"/>
              <a:gd name="connsiteY3" fmla="*/ 0 h 1567"/>
            </a:gdLst>
            <a:ahLst/>
            <a:cxnLst>
              <a:cxn ang="0">
                <a:pos x="connsiteX0" y="connsiteY0"/>
              </a:cxn>
              <a:cxn ang="0">
                <a:pos x="connsiteX1" y="connsiteY1"/>
              </a:cxn>
              <a:cxn ang="0">
                <a:pos x="connsiteX2" y="connsiteY2"/>
              </a:cxn>
              <a:cxn ang="0">
                <a:pos x="connsiteX3" y="connsiteY3"/>
              </a:cxn>
            </a:cxnLst>
            <a:rect l="l" t="t" r="r" b="b"/>
            <a:pathLst>
              <a:path w="1355" h="1567">
                <a:moveTo>
                  <a:pt x="0" y="0"/>
                </a:moveTo>
                <a:cubicBezTo>
                  <a:pt x="1069" y="771"/>
                  <a:pt x="293" y="173"/>
                  <a:pt x="1355" y="1039"/>
                </a:cubicBezTo>
                <a:cubicBezTo>
                  <a:pt x="1352" y="1281"/>
                  <a:pt x="1299" y="1325"/>
                  <a:pt x="1296" y="1567"/>
                </a:cubicBezTo>
                <a:lnTo>
                  <a:pt x="0" y="0"/>
                </a:lnTo>
                <a:close/>
              </a:path>
            </a:pathLst>
          </a:custGeom>
          <a:solidFill>
            <a:schemeClr val="accent2">
              <a:lumMod val="20000"/>
              <a:lumOff val="80000"/>
              <a:alpha val="50000"/>
            </a:schemeClr>
          </a:solidFill>
          <a:ln w="9525">
            <a:noFill/>
            <a:round/>
            <a:headEnd/>
            <a:tailEnd/>
          </a:ln>
        </p:spPr>
        <p:txBody>
          <a:bodyPr wrap="none" anchor="ctr"/>
          <a:lstStyle/>
          <a:p>
            <a:pPr>
              <a:defRPr/>
            </a:pPr>
            <a:endParaRPr lang="en-US">
              <a:solidFill>
                <a:srgbClr val="1F60A9"/>
              </a:solidFill>
              <a:cs typeface="+mn-cs"/>
            </a:endParaRPr>
          </a:p>
        </p:txBody>
      </p:sp>
      <p:sp>
        <p:nvSpPr>
          <p:cNvPr id="30726" name="Freeform 6"/>
          <p:cNvSpPr>
            <a:spLocks/>
          </p:cNvSpPr>
          <p:nvPr/>
        </p:nvSpPr>
        <p:spPr bwMode="auto">
          <a:xfrm>
            <a:off x="1900238" y="3062288"/>
            <a:ext cx="2087562" cy="747712"/>
          </a:xfrm>
          <a:custGeom>
            <a:avLst/>
            <a:gdLst>
              <a:gd name="T0" fmla="*/ 2147483647 w 1381"/>
              <a:gd name="T1" fmla="*/ 0 h 984"/>
              <a:gd name="T2" fmla="*/ 0 w 1381"/>
              <a:gd name="T3" fmla="*/ 2147483647 h 984"/>
              <a:gd name="T4" fmla="*/ 2147483647 w 1381"/>
              <a:gd name="T5" fmla="*/ 2147483647 h 984"/>
              <a:gd name="T6" fmla="*/ 2147483647 w 1381"/>
              <a:gd name="T7" fmla="*/ 2147483647 h 984"/>
              <a:gd name="T8" fmla="*/ 2147483647 w 1381"/>
              <a:gd name="T9" fmla="*/ 0 h 984"/>
              <a:gd name="T10" fmla="*/ 0 60000 65536"/>
              <a:gd name="T11" fmla="*/ 0 60000 65536"/>
              <a:gd name="T12" fmla="*/ 0 60000 65536"/>
              <a:gd name="T13" fmla="*/ 0 60000 65536"/>
              <a:gd name="T14" fmla="*/ 0 60000 65536"/>
              <a:gd name="T15" fmla="*/ 0 w 1381"/>
              <a:gd name="T16" fmla="*/ 0 h 984"/>
              <a:gd name="T17" fmla="*/ 1381 w 1381"/>
              <a:gd name="T18" fmla="*/ 984 h 984"/>
              <a:gd name="connsiteX0" fmla="*/ 1370 w 1370"/>
              <a:gd name="connsiteY0" fmla="*/ 91 h 1045"/>
              <a:gd name="connsiteX1" fmla="*/ 0 w 1370"/>
              <a:gd name="connsiteY1" fmla="*/ 499 h 1045"/>
              <a:gd name="connsiteX2" fmla="*/ 26 w 1370"/>
              <a:gd name="connsiteY2" fmla="*/ 1045 h 1045"/>
              <a:gd name="connsiteX3" fmla="*/ 1370 w 1370"/>
              <a:gd name="connsiteY3" fmla="*/ 91 h 1045"/>
              <a:gd name="connsiteX0" fmla="*/ 1370 w 1370"/>
              <a:gd name="connsiteY0" fmla="*/ 0 h 954"/>
              <a:gd name="connsiteX1" fmla="*/ 0 w 1370"/>
              <a:gd name="connsiteY1" fmla="*/ 408 h 954"/>
              <a:gd name="connsiteX2" fmla="*/ 26 w 1370"/>
              <a:gd name="connsiteY2" fmla="*/ 954 h 954"/>
              <a:gd name="connsiteX3" fmla="*/ 1370 w 1370"/>
              <a:gd name="connsiteY3" fmla="*/ 0 h 954"/>
              <a:gd name="connsiteX0" fmla="*/ 1370 w 1370"/>
              <a:gd name="connsiteY0" fmla="*/ 0 h 954"/>
              <a:gd name="connsiteX1" fmla="*/ 0 w 1370"/>
              <a:gd name="connsiteY1" fmla="*/ 408 h 954"/>
              <a:gd name="connsiteX2" fmla="*/ 26 w 1370"/>
              <a:gd name="connsiteY2" fmla="*/ 954 h 954"/>
              <a:gd name="connsiteX3" fmla="*/ 1370 w 1370"/>
              <a:gd name="connsiteY3" fmla="*/ 0 h 954"/>
              <a:gd name="connsiteX0" fmla="*/ 1313 w 1313"/>
              <a:gd name="connsiteY0" fmla="*/ 0 h 888"/>
              <a:gd name="connsiteX1" fmla="*/ 76 w 1313"/>
              <a:gd name="connsiteY1" fmla="*/ 180 h 888"/>
              <a:gd name="connsiteX2" fmla="*/ 102 w 1313"/>
              <a:gd name="connsiteY2" fmla="*/ 726 h 888"/>
              <a:gd name="connsiteX3" fmla="*/ 1313 w 1313"/>
              <a:gd name="connsiteY3" fmla="*/ 0 h 888"/>
              <a:gd name="connsiteX0" fmla="*/ 1280 w 1280"/>
              <a:gd name="connsiteY0" fmla="*/ 0 h 888"/>
              <a:gd name="connsiteX1" fmla="*/ 43 w 1280"/>
              <a:gd name="connsiteY1" fmla="*/ 180 h 888"/>
              <a:gd name="connsiteX2" fmla="*/ 69 w 1280"/>
              <a:gd name="connsiteY2" fmla="*/ 726 h 888"/>
              <a:gd name="connsiteX3" fmla="*/ 1280 w 1280"/>
              <a:gd name="connsiteY3" fmla="*/ 0 h 888"/>
              <a:gd name="connsiteX0" fmla="*/ 1237 w 1237"/>
              <a:gd name="connsiteY0" fmla="*/ 0 h 726"/>
              <a:gd name="connsiteX1" fmla="*/ 0 w 1237"/>
              <a:gd name="connsiteY1" fmla="*/ 180 h 726"/>
              <a:gd name="connsiteX2" fmla="*/ 26 w 1237"/>
              <a:gd name="connsiteY2" fmla="*/ 726 h 726"/>
              <a:gd name="connsiteX3" fmla="*/ 1237 w 1237"/>
              <a:gd name="connsiteY3" fmla="*/ 0 h 726"/>
              <a:gd name="connsiteX0" fmla="*/ 1237 w 1237"/>
              <a:gd name="connsiteY0" fmla="*/ 0 h 726"/>
              <a:gd name="connsiteX1" fmla="*/ 0 w 1237"/>
              <a:gd name="connsiteY1" fmla="*/ 180 h 726"/>
              <a:gd name="connsiteX2" fmla="*/ 26 w 1237"/>
              <a:gd name="connsiteY2" fmla="*/ 726 h 726"/>
              <a:gd name="connsiteX3" fmla="*/ 1237 w 1237"/>
              <a:gd name="connsiteY3" fmla="*/ 0 h 726"/>
              <a:gd name="connsiteX0" fmla="*/ 1237 w 1237"/>
              <a:gd name="connsiteY0" fmla="*/ 0 h 726"/>
              <a:gd name="connsiteX1" fmla="*/ 0 w 1237"/>
              <a:gd name="connsiteY1" fmla="*/ 180 h 726"/>
              <a:gd name="connsiteX2" fmla="*/ 26 w 1237"/>
              <a:gd name="connsiteY2" fmla="*/ 726 h 726"/>
              <a:gd name="connsiteX3" fmla="*/ 1237 w 1237"/>
              <a:gd name="connsiteY3" fmla="*/ 0 h 726"/>
              <a:gd name="connsiteX0" fmla="*/ 1237 w 1237"/>
              <a:gd name="connsiteY0" fmla="*/ 0 h 726"/>
              <a:gd name="connsiteX1" fmla="*/ 0 w 1237"/>
              <a:gd name="connsiteY1" fmla="*/ 180 h 726"/>
              <a:gd name="connsiteX2" fmla="*/ 26 w 1237"/>
              <a:gd name="connsiteY2" fmla="*/ 726 h 726"/>
              <a:gd name="connsiteX3" fmla="*/ 1237 w 1237"/>
              <a:gd name="connsiteY3" fmla="*/ 0 h 726"/>
              <a:gd name="connsiteX0" fmla="*/ 1237 w 1237"/>
              <a:gd name="connsiteY0" fmla="*/ 0 h 912"/>
              <a:gd name="connsiteX1" fmla="*/ 0 w 1237"/>
              <a:gd name="connsiteY1" fmla="*/ 366 h 912"/>
              <a:gd name="connsiteX2" fmla="*/ 26 w 1237"/>
              <a:gd name="connsiteY2" fmla="*/ 912 h 912"/>
              <a:gd name="connsiteX3" fmla="*/ 1237 w 1237"/>
              <a:gd name="connsiteY3" fmla="*/ 0 h 912"/>
              <a:gd name="connsiteX0" fmla="*/ 1237 w 1237"/>
              <a:gd name="connsiteY0" fmla="*/ 0 h 912"/>
              <a:gd name="connsiteX1" fmla="*/ 0 w 1237"/>
              <a:gd name="connsiteY1" fmla="*/ 366 h 912"/>
              <a:gd name="connsiteX2" fmla="*/ 26 w 1237"/>
              <a:gd name="connsiteY2" fmla="*/ 912 h 912"/>
              <a:gd name="connsiteX3" fmla="*/ 1237 w 1237"/>
              <a:gd name="connsiteY3" fmla="*/ 0 h 912"/>
              <a:gd name="connsiteX0" fmla="*/ 1237 w 1237"/>
              <a:gd name="connsiteY0" fmla="*/ 0 h 912"/>
              <a:gd name="connsiteX1" fmla="*/ 0 w 1237"/>
              <a:gd name="connsiteY1" fmla="*/ 366 h 912"/>
              <a:gd name="connsiteX2" fmla="*/ 26 w 1237"/>
              <a:gd name="connsiteY2" fmla="*/ 912 h 912"/>
              <a:gd name="connsiteX3" fmla="*/ 1237 w 1237"/>
              <a:gd name="connsiteY3" fmla="*/ 0 h 912"/>
              <a:gd name="connsiteX0" fmla="*/ 1315 w 1315"/>
              <a:gd name="connsiteY0" fmla="*/ 176 h 1088"/>
              <a:gd name="connsiteX1" fmla="*/ 0 w 1315"/>
              <a:gd name="connsiteY1" fmla="*/ 110 h 1088"/>
              <a:gd name="connsiteX2" fmla="*/ 104 w 1315"/>
              <a:gd name="connsiteY2" fmla="*/ 1088 h 1088"/>
              <a:gd name="connsiteX3" fmla="*/ 1315 w 1315"/>
              <a:gd name="connsiteY3" fmla="*/ 176 h 1088"/>
              <a:gd name="connsiteX0" fmla="*/ 1315 w 1315"/>
              <a:gd name="connsiteY0" fmla="*/ 66 h 978"/>
              <a:gd name="connsiteX1" fmla="*/ 0 w 1315"/>
              <a:gd name="connsiteY1" fmla="*/ 0 h 978"/>
              <a:gd name="connsiteX2" fmla="*/ 104 w 1315"/>
              <a:gd name="connsiteY2" fmla="*/ 978 h 978"/>
              <a:gd name="connsiteX3" fmla="*/ 1315 w 1315"/>
              <a:gd name="connsiteY3" fmla="*/ 66 h 978"/>
              <a:gd name="connsiteX0" fmla="*/ 1315 w 1315"/>
              <a:gd name="connsiteY0" fmla="*/ 66 h 978"/>
              <a:gd name="connsiteX1" fmla="*/ 0 w 1315"/>
              <a:gd name="connsiteY1" fmla="*/ 0 h 978"/>
              <a:gd name="connsiteX2" fmla="*/ 104 w 1315"/>
              <a:gd name="connsiteY2" fmla="*/ 978 h 978"/>
              <a:gd name="connsiteX3" fmla="*/ 1315 w 1315"/>
              <a:gd name="connsiteY3" fmla="*/ 66 h 978"/>
              <a:gd name="connsiteX0" fmla="*/ 1315 w 1315"/>
              <a:gd name="connsiteY0" fmla="*/ 66 h 978"/>
              <a:gd name="connsiteX1" fmla="*/ 0 w 1315"/>
              <a:gd name="connsiteY1" fmla="*/ 0 h 978"/>
              <a:gd name="connsiteX2" fmla="*/ 104 w 1315"/>
              <a:gd name="connsiteY2" fmla="*/ 978 h 978"/>
              <a:gd name="connsiteX3" fmla="*/ 1315 w 1315"/>
              <a:gd name="connsiteY3" fmla="*/ 66 h 978"/>
              <a:gd name="connsiteX0" fmla="*/ 1315 w 1315"/>
              <a:gd name="connsiteY0" fmla="*/ 66 h 978"/>
              <a:gd name="connsiteX1" fmla="*/ 0 w 1315"/>
              <a:gd name="connsiteY1" fmla="*/ 0 h 978"/>
              <a:gd name="connsiteX2" fmla="*/ 104 w 1315"/>
              <a:gd name="connsiteY2" fmla="*/ 978 h 978"/>
              <a:gd name="connsiteX3" fmla="*/ 1315 w 1315"/>
              <a:gd name="connsiteY3" fmla="*/ 66 h 978"/>
              <a:gd name="connsiteX0" fmla="*/ 1315 w 1315"/>
              <a:gd name="connsiteY0" fmla="*/ 66 h 978"/>
              <a:gd name="connsiteX1" fmla="*/ 0 w 1315"/>
              <a:gd name="connsiteY1" fmla="*/ 0 h 978"/>
              <a:gd name="connsiteX2" fmla="*/ 104 w 1315"/>
              <a:gd name="connsiteY2" fmla="*/ 978 h 978"/>
              <a:gd name="connsiteX3" fmla="*/ 1315 w 1315"/>
              <a:gd name="connsiteY3" fmla="*/ 66 h 978"/>
              <a:gd name="connsiteX0" fmla="*/ 1315 w 1315"/>
              <a:gd name="connsiteY0" fmla="*/ 75 h 987"/>
              <a:gd name="connsiteX1" fmla="*/ 0 w 1315"/>
              <a:gd name="connsiteY1" fmla="*/ 9 h 987"/>
              <a:gd name="connsiteX2" fmla="*/ 104 w 1315"/>
              <a:gd name="connsiteY2" fmla="*/ 987 h 987"/>
              <a:gd name="connsiteX3" fmla="*/ 1315 w 1315"/>
              <a:gd name="connsiteY3" fmla="*/ 75 h 987"/>
              <a:gd name="connsiteX0" fmla="*/ 1315 w 1315"/>
              <a:gd name="connsiteY0" fmla="*/ 75 h 987"/>
              <a:gd name="connsiteX1" fmla="*/ 0 w 1315"/>
              <a:gd name="connsiteY1" fmla="*/ 9 h 987"/>
              <a:gd name="connsiteX2" fmla="*/ 104 w 1315"/>
              <a:gd name="connsiteY2" fmla="*/ 987 h 987"/>
              <a:gd name="connsiteX3" fmla="*/ 1315 w 1315"/>
              <a:gd name="connsiteY3" fmla="*/ 75 h 987"/>
              <a:gd name="connsiteX0" fmla="*/ 1315 w 1315"/>
              <a:gd name="connsiteY0" fmla="*/ 75 h 471"/>
              <a:gd name="connsiteX1" fmla="*/ 0 w 1315"/>
              <a:gd name="connsiteY1" fmla="*/ 9 h 471"/>
              <a:gd name="connsiteX2" fmla="*/ 20 w 1315"/>
              <a:gd name="connsiteY2" fmla="*/ 471 h 471"/>
              <a:gd name="connsiteX3" fmla="*/ 1315 w 1315"/>
              <a:gd name="connsiteY3" fmla="*/ 75 h 471"/>
              <a:gd name="connsiteX0" fmla="*/ 1315 w 1315"/>
              <a:gd name="connsiteY0" fmla="*/ 75 h 471"/>
              <a:gd name="connsiteX1" fmla="*/ 0 w 1315"/>
              <a:gd name="connsiteY1" fmla="*/ 9 h 471"/>
              <a:gd name="connsiteX2" fmla="*/ 20 w 1315"/>
              <a:gd name="connsiteY2" fmla="*/ 471 h 471"/>
              <a:gd name="connsiteX3" fmla="*/ 1315 w 1315"/>
              <a:gd name="connsiteY3" fmla="*/ 75 h 471"/>
              <a:gd name="connsiteX0" fmla="*/ 1315 w 1315"/>
              <a:gd name="connsiteY0" fmla="*/ 75 h 471"/>
              <a:gd name="connsiteX1" fmla="*/ 0 w 1315"/>
              <a:gd name="connsiteY1" fmla="*/ 9 h 471"/>
              <a:gd name="connsiteX2" fmla="*/ 20 w 1315"/>
              <a:gd name="connsiteY2" fmla="*/ 471 h 471"/>
              <a:gd name="connsiteX3" fmla="*/ 1315 w 1315"/>
              <a:gd name="connsiteY3" fmla="*/ 75 h 471"/>
              <a:gd name="connsiteX0" fmla="*/ 1315 w 1315"/>
              <a:gd name="connsiteY0" fmla="*/ 75 h 471"/>
              <a:gd name="connsiteX1" fmla="*/ 0 w 1315"/>
              <a:gd name="connsiteY1" fmla="*/ 9 h 471"/>
              <a:gd name="connsiteX2" fmla="*/ 20 w 1315"/>
              <a:gd name="connsiteY2" fmla="*/ 471 h 471"/>
              <a:gd name="connsiteX3" fmla="*/ 1315 w 1315"/>
              <a:gd name="connsiteY3" fmla="*/ 75 h 471"/>
              <a:gd name="connsiteX0" fmla="*/ 1315 w 1315"/>
              <a:gd name="connsiteY0" fmla="*/ 75 h 471"/>
              <a:gd name="connsiteX1" fmla="*/ 0 w 1315"/>
              <a:gd name="connsiteY1" fmla="*/ 9 h 471"/>
              <a:gd name="connsiteX2" fmla="*/ 20 w 1315"/>
              <a:gd name="connsiteY2" fmla="*/ 471 h 471"/>
              <a:gd name="connsiteX3" fmla="*/ 1315 w 1315"/>
              <a:gd name="connsiteY3" fmla="*/ 75 h 471"/>
            </a:gdLst>
            <a:ahLst/>
            <a:cxnLst>
              <a:cxn ang="0">
                <a:pos x="connsiteX0" y="connsiteY0"/>
              </a:cxn>
              <a:cxn ang="0">
                <a:pos x="connsiteX1" y="connsiteY1"/>
              </a:cxn>
              <a:cxn ang="0">
                <a:pos x="connsiteX2" y="connsiteY2"/>
              </a:cxn>
              <a:cxn ang="0">
                <a:pos x="connsiteX3" y="connsiteY3"/>
              </a:cxn>
            </a:cxnLst>
            <a:rect l="l" t="t" r="r" b="b"/>
            <a:pathLst>
              <a:path w="1315" h="471">
                <a:moveTo>
                  <a:pt x="1315" y="75"/>
                </a:moveTo>
                <a:cubicBezTo>
                  <a:pt x="71" y="0"/>
                  <a:pt x="1246" y="61"/>
                  <a:pt x="0" y="9"/>
                </a:cubicBezTo>
                <a:cubicBezTo>
                  <a:pt x="9" y="191"/>
                  <a:pt x="11" y="289"/>
                  <a:pt x="20" y="471"/>
                </a:cubicBezTo>
                <a:cubicBezTo>
                  <a:pt x="1234" y="95"/>
                  <a:pt x="119" y="434"/>
                  <a:pt x="1315" y="75"/>
                </a:cubicBezTo>
                <a:close/>
              </a:path>
            </a:pathLst>
          </a:custGeom>
          <a:solidFill>
            <a:schemeClr val="accent2">
              <a:lumMod val="20000"/>
              <a:lumOff val="80000"/>
              <a:alpha val="50000"/>
            </a:schemeClr>
          </a:solidFill>
          <a:ln w="9525">
            <a:noFill/>
            <a:round/>
            <a:headEnd/>
            <a:tailEnd/>
          </a:ln>
        </p:spPr>
        <p:txBody>
          <a:bodyPr wrap="none" anchor="ctr"/>
          <a:lstStyle/>
          <a:p>
            <a:pPr>
              <a:defRPr/>
            </a:pPr>
            <a:endParaRPr lang="en-US">
              <a:solidFill>
                <a:srgbClr val="1F60A9"/>
              </a:solidFill>
              <a:cs typeface="+mn-cs"/>
            </a:endParaRPr>
          </a:p>
        </p:txBody>
      </p:sp>
      <p:sp>
        <p:nvSpPr>
          <p:cNvPr id="30727" name="Freeform 7"/>
          <p:cNvSpPr>
            <a:spLocks/>
          </p:cNvSpPr>
          <p:nvPr/>
        </p:nvSpPr>
        <p:spPr bwMode="auto">
          <a:xfrm flipH="1">
            <a:off x="2081213" y="4930775"/>
            <a:ext cx="1352550" cy="941388"/>
          </a:xfrm>
          <a:custGeom>
            <a:avLst/>
            <a:gdLst>
              <a:gd name="T0" fmla="*/ 0 w 1155"/>
              <a:gd name="T1" fmla="*/ 2147483647 h 673"/>
              <a:gd name="T2" fmla="*/ 2147483647 w 1155"/>
              <a:gd name="T3" fmla="*/ 0 h 673"/>
              <a:gd name="T4" fmla="*/ 2147483647 w 1155"/>
              <a:gd name="T5" fmla="*/ 2147483647 h 673"/>
              <a:gd name="T6" fmla="*/ 2147483647 w 1155"/>
              <a:gd name="T7" fmla="*/ 2147483647 h 673"/>
              <a:gd name="T8" fmla="*/ 0 w 1155"/>
              <a:gd name="T9" fmla="*/ 2147483647 h 673"/>
              <a:gd name="T10" fmla="*/ 0 60000 65536"/>
              <a:gd name="T11" fmla="*/ 0 60000 65536"/>
              <a:gd name="T12" fmla="*/ 0 60000 65536"/>
              <a:gd name="T13" fmla="*/ 0 60000 65536"/>
              <a:gd name="T14" fmla="*/ 0 60000 65536"/>
              <a:gd name="T15" fmla="*/ 0 w 1155"/>
              <a:gd name="T16" fmla="*/ 0 h 673"/>
              <a:gd name="T17" fmla="*/ 1155 w 1155"/>
              <a:gd name="T18" fmla="*/ 673 h 673"/>
              <a:gd name="connsiteX0" fmla="*/ 369 w 1151"/>
              <a:gd name="connsiteY0" fmla="*/ 719 h 719"/>
              <a:gd name="connsiteX1" fmla="*/ 1151 w 1151"/>
              <a:gd name="connsiteY1" fmla="*/ 0 h 719"/>
              <a:gd name="connsiteX2" fmla="*/ 1146 w 1151"/>
              <a:gd name="connsiteY2" fmla="*/ 673 h 719"/>
              <a:gd name="connsiteX3" fmla="*/ 0 w 1151"/>
              <a:gd name="connsiteY3" fmla="*/ 587 h 719"/>
              <a:gd name="connsiteX4" fmla="*/ 369 w 1151"/>
              <a:gd name="connsiteY4" fmla="*/ 719 h 719"/>
              <a:gd name="connsiteX0" fmla="*/ 0 w 782"/>
              <a:gd name="connsiteY0" fmla="*/ 719 h 719"/>
              <a:gd name="connsiteX1" fmla="*/ 782 w 782"/>
              <a:gd name="connsiteY1" fmla="*/ 0 h 719"/>
              <a:gd name="connsiteX2" fmla="*/ 777 w 782"/>
              <a:gd name="connsiteY2" fmla="*/ 673 h 719"/>
              <a:gd name="connsiteX3" fmla="*/ 0 w 782"/>
              <a:gd name="connsiteY3" fmla="*/ 719 h 719"/>
              <a:gd name="connsiteX0" fmla="*/ 0 w 907"/>
              <a:gd name="connsiteY0" fmla="*/ 719 h 719"/>
              <a:gd name="connsiteX1" fmla="*/ 782 w 907"/>
              <a:gd name="connsiteY1" fmla="*/ 0 h 719"/>
              <a:gd name="connsiteX2" fmla="*/ 905 w 907"/>
              <a:gd name="connsiteY2" fmla="*/ 511 h 719"/>
              <a:gd name="connsiteX3" fmla="*/ 0 w 907"/>
              <a:gd name="connsiteY3" fmla="*/ 719 h 719"/>
              <a:gd name="connsiteX0" fmla="*/ 0 w 907"/>
              <a:gd name="connsiteY0" fmla="*/ 521 h 521"/>
              <a:gd name="connsiteX1" fmla="*/ 814 w 907"/>
              <a:gd name="connsiteY1" fmla="*/ 0 h 521"/>
              <a:gd name="connsiteX2" fmla="*/ 905 w 907"/>
              <a:gd name="connsiteY2" fmla="*/ 313 h 521"/>
              <a:gd name="connsiteX3" fmla="*/ 0 w 907"/>
              <a:gd name="connsiteY3" fmla="*/ 521 h 521"/>
              <a:gd name="connsiteX0" fmla="*/ 0 w 907"/>
              <a:gd name="connsiteY0" fmla="*/ 521 h 521"/>
              <a:gd name="connsiteX1" fmla="*/ 680 w 907"/>
              <a:gd name="connsiteY1" fmla="*/ 0 h 521"/>
              <a:gd name="connsiteX2" fmla="*/ 905 w 907"/>
              <a:gd name="connsiteY2" fmla="*/ 313 h 521"/>
              <a:gd name="connsiteX3" fmla="*/ 0 w 907"/>
              <a:gd name="connsiteY3" fmla="*/ 521 h 521"/>
              <a:gd name="connsiteX0" fmla="*/ 0 w 907"/>
              <a:gd name="connsiteY0" fmla="*/ 593 h 593"/>
              <a:gd name="connsiteX1" fmla="*/ 603 w 907"/>
              <a:gd name="connsiteY1" fmla="*/ 0 h 593"/>
              <a:gd name="connsiteX2" fmla="*/ 905 w 907"/>
              <a:gd name="connsiteY2" fmla="*/ 385 h 593"/>
              <a:gd name="connsiteX3" fmla="*/ 0 w 907"/>
              <a:gd name="connsiteY3" fmla="*/ 593 h 593"/>
              <a:gd name="connsiteX0" fmla="*/ 0 w 907"/>
              <a:gd name="connsiteY0" fmla="*/ 593 h 593"/>
              <a:gd name="connsiteX1" fmla="*/ 603 w 907"/>
              <a:gd name="connsiteY1" fmla="*/ 0 h 593"/>
              <a:gd name="connsiteX2" fmla="*/ 905 w 907"/>
              <a:gd name="connsiteY2" fmla="*/ 385 h 593"/>
              <a:gd name="connsiteX3" fmla="*/ 0 w 907"/>
              <a:gd name="connsiteY3" fmla="*/ 593 h 593"/>
            </a:gdLst>
            <a:ahLst/>
            <a:cxnLst>
              <a:cxn ang="0">
                <a:pos x="connsiteX0" y="connsiteY0"/>
              </a:cxn>
              <a:cxn ang="0">
                <a:pos x="connsiteX1" y="connsiteY1"/>
              </a:cxn>
              <a:cxn ang="0">
                <a:pos x="connsiteX2" y="connsiteY2"/>
              </a:cxn>
              <a:cxn ang="0">
                <a:pos x="connsiteX3" y="connsiteY3"/>
              </a:cxn>
            </a:cxnLst>
            <a:rect l="l" t="t" r="r" b="b"/>
            <a:pathLst>
              <a:path w="907" h="593">
                <a:moveTo>
                  <a:pt x="0" y="593"/>
                </a:moveTo>
                <a:lnTo>
                  <a:pt x="603" y="0"/>
                </a:lnTo>
                <a:cubicBezTo>
                  <a:pt x="786" y="128"/>
                  <a:pt x="907" y="161"/>
                  <a:pt x="905" y="385"/>
                </a:cubicBezTo>
                <a:lnTo>
                  <a:pt x="0" y="593"/>
                </a:lnTo>
                <a:close/>
              </a:path>
            </a:pathLst>
          </a:custGeom>
          <a:solidFill>
            <a:schemeClr val="accent2">
              <a:lumMod val="20000"/>
              <a:lumOff val="80000"/>
              <a:alpha val="50000"/>
            </a:schemeClr>
          </a:solidFill>
          <a:ln w="9525">
            <a:noFill/>
            <a:round/>
            <a:headEnd/>
            <a:tailEnd/>
          </a:ln>
        </p:spPr>
        <p:txBody>
          <a:bodyPr wrap="none" anchor="ctr"/>
          <a:lstStyle/>
          <a:p>
            <a:pPr>
              <a:defRPr/>
            </a:pPr>
            <a:endParaRPr lang="en-US">
              <a:solidFill>
                <a:srgbClr val="1F60A9"/>
              </a:solidFill>
              <a:cs typeface="+mn-cs"/>
            </a:endParaRPr>
          </a:p>
        </p:txBody>
      </p:sp>
      <p:sp>
        <p:nvSpPr>
          <p:cNvPr id="197642" name="Text Box 8"/>
          <p:cNvSpPr txBox="1">
            <a:spLocks noChangeArrowheads="1"/>
          </p:cNvSpPr>
          <p:nvPr/>
        </p:nvSpPr>
        <p:spPr bwMode="auto">
          <a:xfrm>
            <a:off x="236538" y="1450975"/>
            <a:ext cx="1492250" cy="581025"/>
          </a:xfrm>
          <a:prstGeom prst="rect">
            <a:avLst/>
          </a:prstGeom>
          <a:noFill/>
          <a:ln w="9525">
            <a:noFill/>
            <a:miter lim="800000"/>
            <a:headEnd/>
            <a:tailEnd/>
          </a:ln>
        </p:spPr>
        <p:txBody>
          <a:bodyPr>
            <a:spAutoFit/>
          </a:bodyPr>
          <a:lstStyle/>
          <a:p>
            <a:pPr eaLnBrk="0" hangingPunct="0"/>
            <a:r>
              <a:rPr lang="en-US" sz="1600" b="1">
                <a:solidFill>
                  <a:srgbClr val="1F60A9"/>
                </a:solidFill>
              </a:rPr>
              <a:t>Diabetic retinopathy</a:t>
            </a:r>
          </a:p>
        </p:txBody>
      </p:sp>
      <p:sp>
        <p:nvSpPr>
          <p:cNvPr id="197643" name="Text Box 9"/>
          <p:cNvSpPr txBox="1">
            <a:spLocks noChangeArrowheads="1"/>
          </p:cNvSpPr>
          <p:nvPr/>
        </p:nvSpPr>
        <p:spPr bwMode="auto">
          <a:xfrm>
            <a:off x="227013" y="1984375"/>
            <a:ext cx="1820862" cy="523875"/>
          </a:xfrm>
          <a:prstGeom prst="rect">
            <a:avLst/>
          </a:prstGeom>
          <a:noFill/>
          <a:ln w="9525">
            <a:noFill/>
            <a:miter lim="800000"/>
            <a:headEnd/>
            <a:tailEnd/>
          </a:ln>
        </p:spPr>
        <p:txBody>
          <a:bodyPr>
            <a:spAutoFit/>
          </a:bodyPr>
          <a:lstStyle/>
          <a:p>
            <a:pPr eaLnBrk="0" hangingPunct="0"/>
            <a:r>
              <a:rPr lang="en-US" sz="1400">
                <a:solidFill>
                  <a:srgbClr val="1F60A9"/>
                </a:solidFill>
              </a:rPr>
              <a:t>Leading cause</a:t>
            </a:r>
          </a:p>
          <a:p>
            <a:pPr eaLnBrk="0" hangingPunct="0"/>
            <a:r>
              <a:rPr lang="en-US" sz="1400">
                <a:solidFill>
                  <a:srgbClr val="1F60A9"/>
                </a:solidFill>
              </a:rPr>
              <a:t>blindness in adults </a:t>
            </a:r>
            <a:r>
              <a:rPr lang="en-US" sz="1400" baseline="30000">
                <a:solidFill>
                  <a:srgbClr val="1F60A9"/>
                </a:solidFill>
              </a:rPr>
              <a:t>1,2</a:t>
            </a:r>
          </a:p>
        </p:txBody>
      </p:sp>
      <p:sp>
        <p:nvSpPr>
          <p:cNvPr id="197644" name="Text Box 10"/>
          <p:cNvSpPr txBox="1">
            <a:spLocks noChangeArrowheads="1"/>
          </p:cNvSpPr>
          <p:nvPr/>
        </p:nvSpPr>
        <p:spPr bwMode="auto">
          <a:xfrm>
            <a:off x="250825" y="2924175"/>
            <a:ext cx="1882775" cy="581025"/>
          </a:xfrm>
          <a:prstGeom prst="rect">
            <a:avLst/>
          </a:prstGeom>
          <a:noFill/>
          <a:ln w="9525">
            <a:noFill/>
            <a:miter lim="800000"/>
            <a:headEnd/>
            <a:tailEnd/>
          </a:ln>
        </p:spPr>
        <p:txBody>
          <a:bodyPr>
            <a:spAutoFit/>
          </a:bodyPr>
          <a:lstStyle/>
          <a:p>
            <a:pPr eaLnBrk="0" hangingPunct="0"/>
            <a:r>
              <a:rPr lang="en-US" sz="1600" b="1">
                <a:solidFill>
                  <a:srgbClr val="1F60A9"/>
                </a:solidFill>
              </a:rPr>
              <a:t>Diabetic nephropathy</a:t>
            </a:r>
            <a:endParaRPr lang="en-GB" sz="1600" b="1">
              <a:solidFill>
                <a:srgbClr val="1F60A9"/>
              </a:solidFill>
            </a:endParaRPr>
          </a:p>
        </p:txBody>
      </p:sp>
      <p:sp>
        <p:nvSpPr>
          <p:cNvPr id="197645" name="Text Box 11"/>
          <p:cNvSpPr txBox="1">
            <a:spLocks noChangeArrowheads="1"/>
          </p:cNvSpPr>
          <p:nvPr/>
        </p:nvSpPr>
        <p:spPr bwMode="auto">
          <a:xfrm>
            <a:off x="323850" y="3429000"/>
            <a:ext cx="1349375" cy="1169988"/>
          </a:xfrm>
          <a:prstGeom prst="rect">
            <a:avLst/>
          </a:prstGeom>
          <a:noFill/>
          <a:ln w="9525">
            <a:noFill/>
            <a:miter lim="800000"/>
            <a:headEnd/>
            <a:tailEnd/>
          </a:ln>
        </p:spPr>
        <p:txBody>
          <a:bodyPr>
            <a:spAutoFit/>
          </a:bodyPr>
          <a:lstStyle/>
          <a:p>
            <a:pPr eaLnBrk="0" hangingPunct="0"/>
            <a:r>
              <a:rPr lang="en-US" sz="1400">
                <a:solidFill>
                  <a:srgbClr val="1F60A9"/>
                </a:solidFill>
              </a:rPr>
              <a:t>Leading cause</a:t>
            </a:r>
          </a:p>
          <a:p>
            <a:pPr eaLnBrk="0" hangingPunct="0"/>
            <a:r>
              <a:rPr lang="en-US" sz="1400">
                <a:solidFill>
                  <a:srgbClr val="1F60A9"/>
                </a:solidFill>
              </a:rPr>
              <a:t>terminal</a:t>
            </a:r>
          </a:p>
          <a:p>
            <a:pPr eaLnBrk="0" hangingPunct="0"/>
            <a:r>
              <a:rPr lang="en-US" sz="1400">
                <a:solidFill>
                  <a:srgbClr val="1F60A9"/>
                </a:solidFill>
              </a:rPr>
              <a:t>stage</a:t>
            </a:r>
          </a:p>
          <a:p>
            <a:pPr eaLnBrk="0" hangingPunct="0"/>
            <a:r>
              <a:rPr lang="en-US" sz="1400">
                <a:solidFill>
                  <a:srgbClr val="1F60A9"/>
                </a:solidFill>
              </a:rPr>
              <a:t>kidney diseases </a:t>
            </a:r>
            <a:r>
              <a:rPr lang="en-US" sz="1400" baseline="30000">
                <a:solidFill>
                  <a:srgbClr val="1F60A9"/>
                </a:solidFill>
              </a:rPr>
              <a:t>3,4</a:t>
            </a:r>
          </a:p>
        </p:txBody>
      </p:sp>
      <p:sp>
        <p:nvSpPr>
          <p:cNvPr id="197646" name="Text Box 12"/>
          <p:cNvSpPr txBox="1">
            <a:spLocks noChangeArrowheads="1"/>
          </p:cNvSpPr>
          <p:nvPr/>
        </p:nvSpPr>
        <p:spPr bwMode="auto">
          <a:xfrm>
            <a:off x="6934200" y="4119563"/>
            <a:ext cx="1990725" cy="581025"/>
          </a:xfrm>
          <a:prstGeom prst="rect">
            <a:avLst/>
          </a:prstGeom>
          <a:noFill/>
          <a:ln w="9525">
            <a:noFill/>
            <a:miter lim="800000"/>
            <a:headEnd/>
            <a:tailEnd/>
          </a:ln>
        </p:spPr>
        <p:txBody>
          <a:bodyPr>
            <a:spAutoFit/>
          </a:bodyPr>
          <a:lstStyle/>
          <a:p>
            <a:pPr eaLnBrk="0" hangingPunct="0"/>
            <a:r>
              <a:rPr lang="en-US" sz="1600" b="1">
                <a:solidFill>
                  <a:srgbClr val="1F60A9"/>
                </a:solidFill>
              </a:rPr>
              <a:t>Cardiovascular diseases</a:t>
            </a:r>
            <a:endParaRPr lang="en-GB" sz="1600" b="1">
              <a:solidFill>
                <a:srgbClr val="1F60A9"/>
              </a:solidFill>
            </a:endParaRPr>
          </a:p>
        </p:txBody>
      </p:sp>
      <p:sp>
        <p:nvSpPr>
          <p:cNvPr id="197647" name="Text Box 13"/>
          <p:cNvSpPr txBox="1">
            <a:spLocks noChangeArrowheads="1"/>
          </p:cNvSpPr>
          <p:nvPr/>
        </p:nvSpPr>
        <p:spPr bwMode="auto">
          <a:xfrm>
            <a:off x="6950075" y="2170113"/>
            <a:ext cx="1493838" cy="336550"/>
          </a:xfrm>
          <a:prstGeom prst="rect">
            <a:avLst/>
          </a:prstGeom>
          <a:noFill/>
          <a:ln w="9525">
            <a:noFill/>
            <a:miter lim="800000"/>
            <a:headEnd/>
            <a:tailEnd/>
          </a:ln>
        </p:spPr>
        <p:txBody>
          <a:bodyPr wrap="none">
            <a:spAutoFit/>
          </a:bodyPr>
          <a:lstStyle/>
          <a:p>
            <a:pPr eaLnBrk="0" hangingPunct="0"/>
            <a:r>
              <a:rPr lang="en-US" sz="1600" b="1">
                <a:solidFill>
                  <a:srgbClr val="1F60A9"/>
                </a:solidFill>
              </a:rPr>
              <a:t>Stroke _</a:t>
            </a:r>
            <a:endParaRPr lang="en-GB" sz="1600" b="1">
              <a:solidFill>
                <a:srgbClr val="1F60A9"/>
              </a:solidFill>
            </a:endParaRPr>
          </a:p>
        </p:txBody>
      </p:sp>
      <p:sp>
        <p:nvSpPr>
          <p:cNvPr id="197648" name="Text Box 14"/>
          <p:cNvSpPr txBox="1">
            <a:spLocks noChangeArrowheads="1"/>
          </p:cNvSpPr>
          <p:nvPr/>
        </p:nvSpPr>
        <p:spPr bwMode="auto">
          <a:xfrm>
            <a:off x="6950075" y="2516188"/>
            <a:ext cx="1597025" cy="1062037"/>
          </a:xfrm>
          <a:prstGeom prst="rect">
            <a:avLst/>
          </a:prstGeom>
          <a:noFill/>
          <a:ln w="9525">
            <a:noFill/>
            <a:miter lim="800000"/>
            <a:headEnd/>
            <a:tailEnd/>
          </a:ln>
        </p:spPr>
        <p:txBody>
          <a:bodyPr>
            <a:spAutoFit/>
          </a:bodyPr>
          <a:lstStyle/>
          <a:p>
            <a:pPr eaLnBrk="0" hangingPunct="0">
              <a:lnSpc>
                <a:spcPct val="90000"/>
              </a:lnSpc>
            </a:pPr>
            <a:r>
              <a:rPr lang="en-US" sz="1400">
                <a:solidFill>
                  <a:srgbClr val="1F60A9"/>
                </a:solidFill>
              </a:rPr>
              <a:t>It increases cardiovascular death and stroke by two to four times </a:t>
            </a:r>
            <a:r>
              <a:rPr lang="en-US" sz="1400" baseline="30000">
                <a:solidFill>
                  <a:srgbClr val="1F60A9"/>
                </a:solidFill>
              </a:rPr>
              <a:t>5</a:t>
            </a:r>
          </a:p>
        </p:txBody>
      </p:sp>
      <p:sp>
        <p:nvSpPr>
          <p:cNvPr id="197649" name="Text Box 15"/>
          <p:cNvSpPr txBox="1">
            <a:spLocks noChangeArrowheads="1"/>
          </p:cNvSpPr>
          <p:nvPr/>
        </p:nvSpPr>
        <p:spPr bwMode="auto">
          <a:xfrm>
            <a:off x="209550" y="4543425"/>
            <a:ext cx="1711325" cy="581025"/>
          </a:xfrm>
          <a:prstGeom prst="rect">
            <a:avLst/>
          </a:prstGeom>
          <a:noFill/>
          <a:ln w="9525">
            <a:noFill/>
            <a:miter lim="800000"/>
            <a:headEnd/>
            <a:tailEnd/>
          </a:ln>
        </p:spPr>
        <p:txBody>
          <a:bodyPr>
            <a:spAutoFit/>
          </a:bodyPr>
          <a:lstStyle/>
          <a:p>
            <a:pPr eaLnBrk="0" hangingPunct="0"/>
            <a:r>
              <a:rPr lang="en-US" sz="1600" b="1">
                <a:solidFill>
                  <a:srgbClr val="1F60A9"/>
                </a:solidFill>
              </a:rPr>
              <a:t>Diabetic polyneuropathy</a:t>
            </a:r>
            <a:endParaRPr lang="en-GB" sz="1600" b="1">
              <a:solidFill>
                <a:srgbClr val="1F60A9"/>
              </a:solidFill>
            </a:endParaRPr>
          </a:p>
        </p:txBody>
      </p:sp>
      <p:sp>
        <p:nvSpPr>
          <p:cNvPr id="197650" name="Text Box 16"/>
          <p:cNvSpPr txBox="1">
            <a:spLocks noChangeArrowheads="1"/>
          </p:cNvSpPr>
          <p:nvPr/>
        </p:nvSpPr>
        <p:spPr bwMode="auto">
          <a:xfrm>
            <a:off x="209550" y="5110163"/>
            <a:ext cx="2111375" cy="954087"/>
          </a:xfrm>
          <a:prstGeom prst="rect">
            <a:avLst/>
          </a:prstGeom>
          <a:noFill/>
          <a:ln w="9525">
            <a:noFill/>
            <a:miter lim="800000"/>
            <a:headEnd/>
            <a:tailEnd/>
          </a:ln>
        </p:spPr>
        <p:txBody>
          <a:bodyPr>
            <a:spAutoFit/>
          </a:bodyPr>
          <a:lstStyle/>
          <a:p>
            <a:pPr eaLnBrk="0" hangingPunct="0"/>
            <a:r>
              <a:rPr lang="en-US" sz="1400">
                <a:solidFill>
                  <a:srgbClr val="1F60A9"/>
                </a:solidFill>
              </a:rPr>
              <a:t>Leading cause</a:t>
            </a:r>
          </a:p>
          <a:p>
            <a:pPr eaLnBrk="0" hangingPunct="0"/>
            <a:r>
              <a:rPr lang="en-US" sz="1400">
                <a:solidFill>
                  <a:srgbClr val="1F60A9"/>
                </a:solidFill>
              </a:rPr>
              <a:t>non-traumatic</a:t>
            </a:r>
          </a:p>
          <a:p>
            <a:pPr eaLnBrk="0" hangingPunct="0"/>
            <a:r>
              <a:rPr lang="en-US" sz="1400">
                <a:solidFill>
                  <a:srgbClr val="1F60A9"/>
                </a:solidFill>
              </a:rPr>
              <a:t>amputations</a:t>
            </a:r>
          </a:p>
          <a:p>
            <a:pPr eaLnBrk="0" hangingPunct="0"/>
            <a:r>
              <a:rPr lang="en-US" sz="1400">
                <a:solidFill>
                  <a:srgbClr val="1F60A9"/>
                </a:solidFill>
              </a:rPr>
              <a:t>lower extremities </a:t>
            </a:r>
            <a:r>
              <a:rPr lang="en-US" sz="1400" baseline="30000">
                <a:solidFill>
                  <a:srgbClr val="1F60A9"/>
                </a:solidFill>
              </a:rPr>
              <a:t>7,8</a:t>
            </a:r>
          </a:p>
        </p:txBody>
      </p:sp>
      <p:sp>
        <p:nvSpPr>
          <p:cNvPr id="197651" name="Text Box 17"/>
          <p:cNvSpPr txBox="1">
            <a:spLocks noChangeArrowheads="1"/>
          </p:cNvSpPr>
          <p:nvPr/>
        </p:nvSpPr>
        <p:spPr bwMode="auto">
          <a:xfrm>
            <a:off x="6934200" y="4683125"/>
            <a:ext cx="1676400" cy="1171575"/>
          </a:xfrm>
          <a:prstGeom prst="rect">
            <a:avLst/>
          </a:prstGeom>
          <a:noFill/>
          <a:ln w="19050">
            <a:noFill/>
            <a:miter lim="800000"/>
            <a:headEnd/>
            <a:tailEnd/>
          </a:ln>
        </p:spPr>
        <p:txBody>
          <a:bodyPr lIns="90000" tIns="46800" rIns="90000" bIns="46800" anchor="ctr">
            <a:spAutoFit/>
          </a:bodyPr>
          <a:lstStyle/>
          <a:p>
            <a:pPr eaLnBrk="0" hangingPunct="0">
              <a:buClr>
                <a:schemeClr val="tx2"/>
              </a:buClr>
            </a:pPr>
            <a:r>
              <a:rPr lang="en-US" sz="1400">
                <a:solidFill>
                  <a:srgbClr val="1F60A9"/>
                </a:solidFill>
              </a:rPr>
              <a:t>Eight out of ten patients with DM die of a cardiovascular event </a:t>
            </a:r>
            <a:r>
              <a:rPr lang="en-US" sz="1400" baseline="30000">
                <a:solidFill>
                  <a:srgbClr val="1F60A9"/>
                </a:solidFill>
              </a:rPr>
              <a:t>6</a:t>
            </a:r>
          </a:p>
        </p:txBody>
      </p:sp>
      <p:pic>
        <p:nvPicPr>
          <p:cNvPr id="197652" name="Picture 19"/>
          <p:cNvPicPr>
            <a:picLocks noChangeAspect="1" noChangeArrowheads="1"/>
          </p:cNvPicPr>
          <p:nvPr/>
        </p:nvPicPr>
        <p:blipFill>
          <a:blip r:embed="rId4">
            <a:clrChange>
              <a:clrFrom>
                <a:srgbClr val="003466"/>
              </a:clrFrom>
              <a:clrTo>
                <a:srgbClr val="003466">
                  <a:alpha val="0"/>
                </a:srgbClr>
              </a:clrTo>
            </a:clrChange>
          </a:blip>
          <a:srcRect r="66049" b="33296"/>
          <a:stretch>
            <a:fillRect/>
          </a:stretch>
        </p:blipFill>
        <p:spPr bwMode="auto">
          <a:xfrm>
            <a:off x="1711325" y="2874963"/>
            <a:ext cx="787400" cy="1157287"/>
          </a:xfrm>
          <a:prstGeom prst="rect">
            <a:avLst/>
          </a:prstGeom>
          <a:noFill/>
          <a:ln w="9525">
            <a:noFill/>
            <a:miter lim="800000"/>
            <a:headEnd/>
            <a:tailEnd/>
          </a:ln>
        </p:spPr>
      </p:pic>
      <p:pic>
        <p:nvPicPr>
          <p:cNvPr id="197653" name="Picture 20"/>
          <p:cNvPicPr>
            <a:picLocks noChangeAspect="1" noChangeArrowheads="1"/>
          </p:cNvPicPr>
          <p:nvPr/>
        </p:nvPicPr>
        <p:blipFill>
          <a:blip r:embed="rId4">
            <a:clrChange>
              <a:clrFrom>
                <a:srgbClr val="003466"/>
              </a:clrFrom>
              <a:clrTo>
                <a:srgbClr val="003466">
                  <a:alpha val="0"/>
                </a:srgbClr>
              </a:clrTo>
            </a:clrChange>
          </a:blip>
          <a:srcRect l="31844" t="34186" r="17972" b="-6726"/>
          <a:stretch>
            <a:fillRect/>
          </a:stretch>
        </p:blipFill>
        <p:spPr bwMode="auto">
          <a:xfrm>
            <a:off x="1593850" y="1260475"/>
            <a:ext cx="1189038" cy="1287463"/>
          </a:xfrm>
          <a:prstGeom prst="rect">
            <a:avLst/>
          </a:prstGeom>
          <a:noFill/>
          <a:ln w="9525">
            <a:noFill/>
            <a:miter lim="800000"/>
            <a:headEnd/>
            <a:tailEnd/>
          </a:ln>
        </p:spPr>
      </p:pic>
      <p:pic>
        <p:nvPicPr>
          <p:cNvPr id="197654" name="Picture 21"/>
          <p:cNvPicPr>
            <a:picLocks noChangeAspect="1" noChangeArrowheads="1"/>
          </p:cNvPicPr>
          <p:nvPr/>
        </p:nvPicPr>
        <p:blipFill>
          <a:blip r:embed="rId5">
            <a:clrChange>
              <a:clrFrom>
                <a:srgbClr val="003466"/>
              </a:clrFrom>
              <a:clrTo>
                <a:srgbClr val="003466">
                  <a:alpha val="0"/>
                </a:srgbClr>
              </a:clrTo>
            </a:clrChange>
          </a:blip>
          <a:srcRect/>
          <a:stretch>
            <a:fillRect/>
          </a:stretch>
        </p:blipFill>
        <p:spPr bwMode="auto">
          <a:xfrm>
            <a:off x="5645150" y="3871913"/>
            <a:ext cx="1360488" cy="1317625"/>
          </a:xfrm>
          <a:prstGeom prst="rect">
            <a:avLst/>
          </a:prstGeom>
          <a:noFill/>
          <a:ln w="9525">
            <a:noFill/>
            <a:miter lim="800000"/>
            <a:headEnd/>
            <a:tailEnd/>
          </a:ln>
        </p:spPr>
      </p:pic>
      <p:pic>
        <p:nvPicPr>
          <p:cNvPr id="197655" name="Picture 22"/>
          <p:cNvPicPr>
            <a:picLocks noChangeAspect="1" noChangeArrowheads="1"/>
          </p:cNvPicPr>
          <p:nvPr/>
        </p:nvPicPr>
        <p:blipFill>
          <a:blip r:embed="rId6">
            <a:clrChange>
              <a:clrFrom>
                <a:srgbClr val="003466"/>
              </a:clrFrom>
              <a:clrTo>
                <a:srgbClr val="003466">
                  <a:alpha val="0"/>
                </a:srgbClr>
              </a:clrTo>
            </a:clrChange>
          </a:blip>
          <a:srcRect/>
          <a:stretch>
            <a:fillRect/>
          </a:stretch>
        </p:blipFill>
        <p:spPr bwMode="auto">
          <a:xfrm>
            <a:off x="5703888" y="2168525"/>
            <a:ext cx="1123950" cy="1089025"/>
          </a:xfrm>
          <a:prstGeom prst="rect">
            <a:avLst/>
          </a:prstGeom>
          <a:noFill/>
          <a:ln w="9525">
            <a:noFill/>
            <a:miter lim="800000"/>
            <a:headEnd/>
            <a:tailEnd/>
          </a:ln>
        </p:spPr>
      </p:pic>
      <p:pic>
        <p:nvPicPr>
          <p:cNvPr id="197656" name="Picture 23"/>
          <p:cNvPicPr>
            <a:picLocks noChangeAspect="1" noChangeArrowheads="1"/>
          </p:cNvPicPr>
          <p:nvPr/>
        </p:nvPicPr>
        <p:blipFill>
          <a:blip r:embed="rId7">
            <a:clrChange>
              <a:clrFrom>
                <a:srgbClr val="003466"/>
              </a:clrFrom>
              <a:clrTo>
                <a:srgbClr val="003466">
                  <a:alpha val="0"/>
                </a:srgbClr>
              </a:clrTo>
            </a:clrChange>
          </a:blip>
          <a:srcRect/>
          <a:stretch>
            <a:fillRect/>
          </a:stretch>
        </p:blipFill>
        <p:spPr bwMode="auto">
          <a:xfrm rot="-9900000">
            <a:off x="1492250" y="4521200"/>
            <a:ext cx="1492250" cy="1446213"/>
          </a:xfrm>
          <a:prstGeom prst="rect">
            <a:avLst/>
          </a:prstGeom>
          <a:noFill/>
          <a:ln w="9525">
            <a:noFill/>
            <a:miter lim="800000"/>
            <a:headEnd/>
            <a:tailEnd/>
          </a:ln>
        </p:spPr>
      </p:pic>
      <p:sp>
        <p:nvSpPr>
          <p:cNvPr id="387096" name="Freeform 24"/>
          <p:cNvSpPr>
            <a:spLocks/>
          </p:cNvSpPr>
          <p:nvPr/>
        </p:nvSpPr>
        <p:spPr bwMode="auto">
          <a:xfrm>
            <a:off x="3305175" y="5776913"/>
            <a:ext cx="177800" cy="180975"/>
          </a:xfrm>
          <a:custGeom>
            <a:avLst/>
            <a:gdLst/>
            <a:ahLst/>
            <a:cxnLst>
              <a:cxn ang="0">
                <a:pos x="251" y="224"/>
              </a:cxn>
              <a:cxn ang="0">
                <a:pos x="256" y="373"/>
              </a:cxn>
              <a:cxn ang="0">
                <a:pos x="182" y="240"/>
              </a:cxn>
              <a:cxn ang="0">
                <a:pos x="51" y="290"/>
              </a:cxn>
              <a:cxn ang="0">
                <a:pos x="134" y="202"/>
              </a:cxn>
              <a:cxn ang="0">
                <a:pos x="0" y="141"/>
              </a:cxn>
              <a:cxn ang="0">
                <a:pos x="136" y="133"/>
              </a:cxn>
              <a:cxn ang="0">
                <a:pos x="128" y="0"/>
              </a:cxn>
              <a:cxn ang="0">
                <a:pos x="198" y="109"/>
              </a:cxn>
              <a:cxn ang="0">
                <a:pos x="302" y="18"/>
              </a:cxn>
              <a:cxn ang="0">
                <a:pos x="259" y="152"/>
              </a:cxn>
              <a:cxn ang="0">
                <a:pos x="367" y="200"/>
              </a:cxn>
              <a:cxn ang="0">
                <a:pos x="251" y="224"/>
              </a:cxn>
            </a:cxnLst>
            <a:rect l="0" t="0" r="r" b="b"/>
            <a:pathLst>
              <a:path w="367" h="373">
                <a:moveTo>
                  <a:pt x="251" y="224"/>
                </a:moveTo>
                <a:lnTo>
                  <a:pt x="256" y="373"/>
                </a:lnTo>
                <a:lnTo>
                  <a:pt x="182" y="240"/>
                </a:lnTo>
                <a:lnTo>
                  <a:pt x="51" y="290"/>
                </a:lnTo>
                <a:lnTo>
                  <a:pt x="134" y="202"/>
                </a:lnTo>
                <a:lnTo>
                  <a:pt x="0" y="141"/>
                </a:lnTo>
                <a:lnTo>
                  <a:pt x="136" y="133"/>
                </a:lnTo>
                <a:lnTo>
                  <a:pt x="128" y="0"/>
                </a:lnTo>
                <a:lnTo>
                  <a:pt x="198" y="109"/>
                </a:lnTo>
                <a:lnTo>
                  <a:pt x="302" y="18"/>
                </a:lnTo>
                <a:lnTo>
                  <a:pt x="259" y="152"/>
                </a:lnTo>
                <a:lnTo>
                  <a:pt x="367" y="200"/>
                </a:lnTo>
                <a:lnTo>
                  <a:pt x="251" y="224"/>
                </a:lnTo>
                <a:close/>
              </a:path>
            </a:pathLst>
          </a:custGeom>
          <a:solidFill>
            <a:schemeClr val="bg1"/>
          </a:solidFill>
          <a:ln w="9525" cap="flat" cmpd="sng">
            <a:noFill/>
            <a:prstDash val="solid"/>
            <a:round/>
            <a:headEnd/>
            <a:tailEnd/>
          </a:ln>
          <a:effectLst>
            <a:outerShdw dist="17961" dir="2700000" algn="ctr" rotWithShape="0">
              <a:schemeClr val="tx1"/>
            </a:outerShdw>
          </a:effectLst>
        </p:spPr>
        <p:txBody>
          <a:bodyPr wrap="none" anchor="ctr"/>
          <a:lstStyle/>
          <a:p>
            <a:pPr>
              <a:defRPr/>
            </a:pPr>
            <a:endParaRPr lang="en-US">
              <a:solidFill>
                <a:srgbClr val="1F60A9"/>
              </a:solidFill>
              <a:cs typeface="+mn-cs"/>
            </a:endParaRPr>
          </a:p>
        </p:txBody>
      </p:sp>
      <p:sp>
        <p:nvSpPr>
          <p:cNvPr id="387097" name="Freeform 25"/>
          <p:cNvSpPr>
            <a:spLocks/>
          </p:cNvSpPr>
          <p:nvPr/>
        </p:nvSpPr>
        <p:spPr bwMode="auto">
          <a:xfrm>
            <a:off x="3878263" y="3100388"/>
            <a:ext cx="177800" cy="180975"/>
          </a:xfrm>
          <a:custGeom>
            <a:avLst/>
            <a:gdLst/>
            <a:ahLst/>
            <a:cxnLst>
              <a:cxn ang="0">
                <a:pos x="251" y="224"/>
              </a:cxn>
              <a:cxn ang="0">
                <a:pos x="256" y="373"/>
              </a:cxn>
              <a:cxn ang="0">
                <a:pos x="182" y="240"/>
              </a:cxn>
              <a:cxn ang="0">
                <a:pos x="51" y="290"/>
              </a:cxn>
              <a:cxn ang="0">
                <a:pos x="134" y="202"/>
              </a:cxn>
              <a:cxn ang="0">
                <a:pos x="0" y="141"/>
              </a:cxn>
              <a:cxn ang="0">
                <a:pos x="136" y="133"/>
              </a:cxn>
              <a:cxn ang="0">
                <a:pos x="128" y="0"/>
              </a:cxn>
              <a:cxn ang="0">
                <a:pos x="198" y="109"/>
              </a:cxn>
              <a:cxn ang="0">
                <a:pos x="302" y="18"/>
              </a:cxn>
              <a:cxn ang="0">
                <a:pos x="259" y="152"/>
              </a:cxn>
              <a:cxn ang="0">
                <a:pos x="367" y="200"/>
              </a:cxn>
              <a:cxn ang="0">
                <a:pos x="251" y="224"/>
              </a:cxn>
            </a:cxnLst>
            <a:rect l="0" t="0" r="r" b="b"/>
            <a:pathLst>
              <a:path w="367" h="373">
                <a:moveTo>
                  <a:pt x="251" y="224"/>
                </a:moveTo>
                <a:lnTo>
                  <a:pt x="256" y="373"/>
                </a:lnTo>
                <a:lnTo>
                  <a:pt x="182" y="240"/>
                </a:lnTo>
                <a:lnTo>
                  <a:pt x="51" y="290"/>
                </a:lnTo>
                <a:lnTo>
                  <a:pt x="134" y="202"/>
                </a:lnTo>
                <a:lnTo>
                  <a:pt x="0" y="141"/>
                </a:lnTo>
                <a:lnTo>
                  <a:pt x="136" y="133"/>
                </a:lnTo>
                <a:lnTo>
                  <a:pt x="128" y="0"/>
                </a:lnTo>
                <a:lnTo>
                  <a:pt x="198" y="109"/>
                </a:lnTo>
                <a:lnTo>
                  <a:pt x="302" y="18"/>
                </a:lnTo>
                <a:lnTo>
                  <a:pt x="259" y="152"/>
                </a:lnTo>
                <a:lnTo>
                  <a:pt x="367" y="200"/>
                </a:lnTo>
                <a:lnTo>
                  <a:pt x="251" y="224"/>
                </a:lnTo>
                <a:close/>
              </a:path>
            </a:pathLst>
          </a:custGeom>
          <a:gradFill rotWithShape="0">
            <a:gsLst>
              <a:gs pos="0">
                <a:srgbClr val="FFFFFF"/>
              </a:gs>
              <a:gs pos="100000">
                <a:srgbClr val="FFE957"/>
              </a:gs>
            </a:gsLst>
            <a:path path="rect">
              <a:fillToRect l="50000" t="50000" r="50000" b="50000"/>
            </a:path>
          </a:gradFill>
          <a:ln w="9525" cap="flat" cmpd="sng">
            <a:noFill/>
            <a:prstDash val="solid"/>
            <a:round/>
            <a:headEnd/>
            <a:tailEnd/>
          </a:ln>
          <a:effectLst>
            <a:outerShdw dist="17961" dir="2700000" algn="ctr" rotWithShape="0">
              <a:schemeClr val="tx1"/>
            </a:outerShdw>
          </a:effectLst>
        </p:spPr>
        <p:txBody>
          <a:bodyPr wrap="none" anchor="ctr"/>
          <a:lstStyle/>
          <a:p>
            <a:pPr>
              <a:defRPr/>
            </a:pPr>
            <a:endParaRPr lang="en-US">
              <a:solidFill>
                <a:srgbClr val="1F60A9"/>
              </a:solidFill>
              <a:cs typeface="+mn-cs"/>
            </a:endParaRPr>
          </a:p>
        </p:txBody>
      </p:sp>
      <p:sp>
        <p:nvSpPr>
          <p:cNvPr id="387098" name="Freeform 26"/>
          <p:cNvSpPr>
            <a:spLocks/>
          </p:cNvSpPr>
          <p:nvPr/>
        </p:nvSpPr>
        <p:spPr bwMode="auto">
          <a:xfrm>
            <a:off x="4060825" y="2297113"/>
            <a:ext cx="177800" cy="180975"/>
          </a:xfrm>
          <a:custGeom>
            <a:avLst/>
            <a:gdLst/>
            <a:ahLst/>
            <a:cxnLst>
              <a:cxn ang="0">
                <a:pos x="251" y="224"/>
              </a:cxn>
              <a:cxn ang="0">
                <a:pos x="256" y="373"/>
              </a:cxn>
              <a:cxn ang="0">
                <a:pos x="182" y="240"/>
              </a:cxn>
              <a:cxn ang="0">
                <a:pos x="51" y="290"/>
              </a:cxn>
              <a:cxn ang="0">
                <a:pos x="134" y="202"/>
              </a:cxn>
              <a:cxn ang="0">
                <a:pos x="0" y="141"/>
              </a:cxn>
              <a:cxn ang="0">
                <a:pos x="136" y="133"/>
              </a:cxn>
              <a:cxn ang="0">
                <a:pos x="128" y="0"/>
              </a:cxn>
              <a:cxn ang="0">
                <a:pos x="198" y="109"/>
              </a:cxn>
              <a:cxn ang="0">
                <a:pos x="302" y="18"/>
              </a:cxn>
              <a:cxn ang="0">
                <a:pos x="259" y="152"/>
              </a:cxn>
              <a:cxn ang="0">
                <a:pos x="367" y="200"/>
              </a:cxn>
              <a:cxn ang="0">
                <a:pos x="251" y="224"/>
              </a:cxn>
            </a:cxnLst>
            <a:rect l="0" t="0" r="r" b="b"/>
            <a:pathLst>
              <a:path w="367" h="373">
                <a:moveTo>
                  <a:pt x="251" y="224"/>
                </a:moveTo>
                <a:lnTo>
                  <a:pt x="256" y="373"/>
                </a:lnTo>
                <a:lnTo>
                  <a:pt x="182" y="240"/>
                </a:lnTo>
                <a:lnTo>
                  <a:pt x="51" y="290"/>
                </a:lnTo>
                <a:lnTo>
                  <a:pt x="134" y="202"/>
                </a:lnTo>
                <a:lnTo>
                  <a:pt x="0" y="141"/>
                </a:lnTo>
                <a:lnTo>
                  <a:pt x="136" y="133"/>
                </a:lnTo>
                <a:lnTo>
                  <a:pt x="128" y="0"/>
                </a:lnTo>
                <a:lnTo>
                  <a:pt x="198" y="109"/>
                </a:lnTo>
                <a:lnTo>
                  <a:pt x="302" y="18"/>
                </a:lnTo>
                <a:lnTo>
                  <a:pt x="259" y="152"/>
                </a:lnTo>
                <a:lnTo>
                  <a:pt x="367" y="200"/>
                </a:lnTo>
                <a:lnTo>
                  <a:pt x="251" y="224"/>
                </a:lnTo>
                <a:close/>
              </a:path>
            </a:pathLst>
          </a:custGeom>
          <a:gradFill rotWithShape="0">
            <a:gsLst>
              <a:gs pos="0">
                <a:srgbClr val="FFFFFF"/>
              </a:gs>
              <a:gs pos="100000">
                <a:srgbClr val="FFE957"/>
              </a:gs>
            </a:gsLst>
            <a:path path="rect">
              <a:fillToRect l="50000" t="50000" r="50000" b="50000"/>
            </a:path>
          </a:gradFill>
          <a:ln w="9525" cap="flat" cmpd="sng">
            <a:noFill/>
            <a:prstDash val="solid"/>
            <a:round/>
            <a:headEnd/>
            <a:tailEnd/>
          </a:ln>
          <a:effectLst>
            <a:outerShdw dist="17961" dir="2700000" algn="ctr" rotWithShape="0">
              <a:schemeClr val="tx1"/>
            </a:outerShdw>
          </a:effectLst>
        </p:spPr>
        <p:txBody>
          <a:bodyPr wrap="none" anchor="ctr"/>
          <a:lstStyle/>
          <a:p>
            <a:pPr>
              <a:defRPr/>
            </a:pPr>
            <a:endParaRPr lang="en-US">
              <a:solidFill>
                <a:srgbClr val="1F60A9"/>
              </a:solidFill>
              <a:cs typeface="+mn-cs"/>
            </a:endParaRPr>
          </a:p>
        </p:txBody>
      </p:sp>
      <p:sp>
        <p:nvSpPr>
          <p:cNvPr id="387099" name="Freeform 27"/>
          <p:cNvSpPr>
            <a:spLocks/>
          </p:cNvSpPr>
          <p:nvPr/>
        </p:nvSpPr>
        <p:spPr bwMode="auto">
          <a:xfrm>
            <a:off x="4065588" y="1457325"/>
            <a:ext cx="177800" cy="180975"/>
          </a:xfrm>
          <a:custGeom>
            <a:avLst/>
            <a:gdLst/>
            <a:ahLst/>
            <a:cxnLst>
              <a:cxn ang="0">
                <a:pos x="251" y="224"/>
              </a:cxn>
              <a:cxn ang="0">
                <a:pos x="256" y="373"/>
              </a:cxn>
              <a:cxn ang="0">
                <a:pos x="182" y="240"/>
              </a:cxn>
              <a:cxn ang="0">
                <a:pos x="51" y="290"/>
              </a:cxn>
              <a:cxn ang="0">
                <a:pos x="134" y="202"/>
              </a:cxn>
              <a:cxn ang="0">
                <a:pos x="0" y="141"/>
              </a:cxn>
              <a:cxn ang="0">
                <a:pos x="136" y="133"/>
              </a:cxn>
              <a:cxn ang="0">
                <a:pos x="128" y="0"/>
              </a:cxn>
              <a:cxn ang="0">
                <a:pos x="198" y="109"/>
              </a:cxn>
              <a:cxn ang="0">
                <a:pos x="302" y="18"/>
              </a:cxn>
              <a:cxn ang="0">
                <a:pos x="259" y="152"/>
              </a:cxn>
              <a:cxn ang="0">
                <a:pos x="367" y="200"/>
              </a:cxn>
              <a:cxn ang="0">
                <a:pos x="251" y="224"/>
              </a:cxn>
            </a:cxnLst>
            <a:rect l="0" t="0" r="r" b="b"/>
            <a:pathLst>
              <a:path w="367" h="373">
                <a:moveTo>
                  <a:pt x="251" y="224"/>
                </a:moveTo>
                <a:lnTo>
                  <a:pt x="256" y="373"/>
                </a:lnTo>
                <a:lnTo>
                  <a:pt x="182" y="240"/>
                </a:lnTo>
                <a:lnTo>
                  <a:pt x="51" y="290"/>
                </a:lnTo>
                <a:lnTo>
                  <a:pt x="134" y="202"/>
                </a:lnTo>
                <a:lnTo>
                  <a:pt x="0" y="141"/>
                </a:lnTo>
                <a:lnTo>
                  <a:pt x="136" y="133"/>
                </a:lnTo>
                <a:lnTo>
                  <a:pt x="128" y="0"/>
                </a:lnTo>
                <a:lnTo>
                  <a:pt x="198" y="109"/>
                </a:lnTo>
                <a:lnTo>
                  <a:pt x="302" y="18"/>
                </a:lnTo>
                <a:lnTo>
                  <a:pt x="259" y="152"/>
                </a:lnTo>
                <a:lnTo>
                  <a:pt x="367" y="200"/>
                </a:lnTo>
                <a:lnTo>
                  <a:pt x="251" y="224"/>
                </a:lnTo>
                <a:close/>
              </a:path>
            </a:pathLst>
          </a:custGeom>
          <a:gradFill rotWithShape="0">
            <a:gsLst>
              <a:gs pos="0">
                <a:srgbClr val="FFFFFF"/>
              </a:gs>
              <a:gs pos="100000">
                <a:srgbClr val="FFE957"/>
              </a:gs>
            </a:gsLst>
            <a:path path="rect">
              <a:fillToRect l="50000" t="50000" r="50000" b="50000"/>
            </a:path>
          </a:gradFill>
          <a:ln w="9525" cap="flat" cmpd="sng">
            <a:noFill/>
            <a:prstDash val="solid"/>
            <a:round/>
            <a:headEnd/>
            <a:tailEnd/>
          </a:ln>
          <a:effectLst>
            <a:outerShdw dist="17961" dir="2700000" algn="ctr" rotWithShape="0">
              <a:schemeClr val="tx1"/>
            </a:outerShdw>
          </a:effectLst>
        </p:spPr>
        <p:txBody>
          <a:bodyPr wrap="none" anchor="ctr"/>
          <a:lstStyle/>
          <a:p>
            <a:pPr>
              <a:defRPr/>
            </a:pPr>
            <a:endParaRPr lang="en-US">
              <a:solidFill>
                <a:srgbClr val="1F60A9"/>
              </a:solidFill>
              <a:cs typeface="+mn-cs"/>
            </a:endParaRPr>
          </a:p>
        </p:txBody>
      </p:sp>
      <p:sp>
        <p:nvSpPr>
          <p:cNvPr id="387100" name="Freeform 28"/>
          <p:cNvSpPr>
            <a:spLocks/>
          </p:cNvSpPr>
          <p:nvPr/>
        </p:nvSpPr>
        <p:spPr bwMode="auto">
          <a:xfrm>
            <a:off x="4060825" y="1238250"/>
            <a:ext cx="177800" cy="180975"/>
          </a:xfrm>
          <a:custGeom>
            <a:avLst/>
            <a:gdLst/>
            <a:ahLst/>
            <a:cxnLst>
              <a:cxn ang="0">
                <a:pos x="251" y="224"/>
              </a:cxn>
              <a:cxn ang="0">
                <a:pos x="256" y="373"/>
              </a:cxn>
              <a:cxn ang="0">
                <a:pos x="182" y="240"/>
              </a:cxn>
              <a:cxn ang="0">
                <a:pos x="51" y="290"/>
              </a:cxn>
              <a:cxn ang="0">
                <a:pos x="134" y="202"/>
              </a:cxn>
              <a:cxn ang="0">
                <a:pos x="0" y="141"/>
              </a:cxn>
              <a:cxn ang="0">
                <a:pos x="136" y="133"/>
              </a:cxn>
              <a:cxn ang="0">
                <a:pos x="128" y="0"/>
              </a:cxn>
              <a:cxn ang="0">
                <a:pos x="198" y="109"/>
              </a:cxn>
              <a:cxn ang="0">
                <a:pos x="302" y="18"/>
              </a:cxn>
              <a:cxn ang="0">
                <a:pos x="259" y="152"/>
              </a:cxn>
              <a:cxn ang="0">
                <a:pos x="367" y="200"/>
              </a:cxn>
              <a:cxn ang="0">
                <a:pos x="251" y="224"/>
              </a:cxn>
            </a:cxnLst>
            <a:rect l="0" t="0" r="r" b="b"/>
            <a:pathLst>
              <a:path w="367" h="373">
                <a:moveTo>
                  <a:pt x="251" y="224"/>
                </a:moveTo>
                <a:lnTo>
                  <a:pt x="256" y="373"/>
                </a:lnTo>
                <a:lnTo>
                  <a:pt x="182" y="240"/>
                </a:lnTo>
                <a:lnTo>
                  <a:pt x="51" y="290"/>
                </a:lnTo>
                <a:lnTo>
                  <a:pt x="134" y="202"/>
                </a:lnTo>
                <a:lnTo>
                  <a:pt x="0" y="141"/>
                </a:lnTo>
                <a:lnTo>
                  <a:pt x="136" y="133"/>
                </a:lnTo>
                <a:lnTo>
                  <a:pt x="128" y="0"/>
                </a:lnTo>
                <a:lnTo>
                  <a:pt x="198" y="109"/>
                </a:lnTo>
                <a:lnTo>
                  <a:pt x="302" y="18"/>
                </a:lnTo>
                <a:lnTo>
                  <a:pt x="259" y="152"/>
                </a:lnTo>
                <a:lnTo>
                  <a:pt x="367" y="200"/>
                </a:lnTo>
                <a:lnTo>
                  <a:pt x="251" y="224"/>
                </a:lnTo>
                <a:close/>
              </a:path>
            </a:pathLst>
          </a:custGeom>
          <a:gradFill rotWithShape="0">
            <a:gsLst>
              <a:gs pos="0">
                <a:srgbClr val="FFFFFF"/>
              </a:gs>
              <a:gs pos="100000">
                <a:srgbClr val="FFE957"/>
              </a:gs>
            </a:gsLst>
            <a:path path="rect">
              <a:fillToRect l="50000" t="50000" r="50000" b="50000"/>
            </a:path>
          </a:gradFill>
          <a:ln w="9525" cap="flat" cmpd="sng">
            <a:noFill/>
            <a:prstDash val="solid"/>
            <a:round/>
            <a:headEnd/>
            <a:tailEnd/>
          </a:ln>
          <a:effectLst>
            <a:outerShdw dist="17961" dir="2700000" algn="ctr" rotWithShape="0">
              <a:schemeClr val="tx1"/>
            </a:outerShdw>
          </a:effectLst>
        </p:spPr>
        <p:txBody>
          <a:bodyPr wrap="none" anchor="ctr"/>
          <a:lstStyle/>
          <a:p>
            <a:pPr>
              <a:defRPr/>
            </a:pPr>
            <a:endParaRPr lang="en-US">
              <a:solidFill>
                <a:srgbClr val="1F60A9"/>
              </a:solidFill>
              <a:cs typeface="+mn-cs"/>
            </a:endParaRPr>
          </a:p>
        </p:txBody>
      </p:sp>
      <p:sp>
        <p:nvSpPr>
          <p:cNvPr id="197662" name="Text Placeholder 50"/>
          <p:cNvSpPr>
            <a:spLocks/>
          </p:cNvSpPr>
          <p:nvPr/>
        </p:nvSpPr>
        <p:spPr bwMode="auto">
          <a:xfrm>
            <a:off x="7938" y="6172200"/>
            <a:ext cx="9136062" cy="685800"/>
          </a:xfrm>
          <a:prstGeom prst="rect">
            <a:avLst/>
          </a:prstGeom>
          <a:noFill/>
          <a:ln w="9525">
            <a:noFill/>
            <a:miter lim="800000"/>
            <a:headEnd/>
            <a:tailEnd/>
          </a:ln>
        </p:spPr>
        <p:txBody>
          <a:bodyPr anchor="b"/>
          <a:lstStyle/>
          <a:p>
            <a:pPr eaLnBrk="0" hangingPunct="0">
              <a:spcBef>
                <a:spcPct val="20000"/>
              </a:spcBef>
              <a:buSzPct val="70000"/>
            </a:pPr>
            <a:r>
              <a:rPr lang="en-US" sz="1000" b="1">
                <a:latin typeface="Calibri" pitchFamily="34" charset="0"/>
              </a:rPr>
              <a:t>1. UKPDS Group. </a:t>
            </a:r>
            <a:r>
              <a:rPr lang="en-US" sz="1000" b="1" i="1">
                <a:latin typeface="Calibri" pitchFamily="34" charset="0"/>
              </a:rPr>
              <a:t>Diabetes Res </a:t>
            </a:r>
            <a:r>
              <a:rPr lang="en-US" sz="1000" b="1">
                <a:latin typeface="Calibri" pitchFamily="34" charset="0"/>
              </a:rPr>
              <a:t>1990;13(1):1–11; 2. Fong DS, </a:t>
            </a:r>
            <a:r>
              <a:rPr lang="en-US" sz="1000" b="1" i="1">
                <a:latin typeface="Calibri" pitchFamily="34" charset="0"/>
              </a:rPr>
              <a:t>et al </a:t>
            </a:r>
            <a:r>
              <a:rPr lang="en-US" sz="1000" b="1">
                <a:latin typeface="Calibri" pitchFamily="34" charset="0"/>
              </a:rPr>
              <a:t>. </a:t>
            </a:r>
            <a:r>
              <a:rPr lang="en-US" sz="1000" b="1" i="1">
                <a:latin typeface="Calibri" pitchFamily="34" charset="0"/>
              </a:rPr>
              <a:t>Diabetes Care </a:t>
            </a:r>
            <a:r>
              <a:rPr lang="en-US" sz="1000" b="1">
                <a:latin typeface="Calibri" pitchFamily="34" charset="0"/>
              </a:rPr>
              <a:t>2003;26(Suppl 1):S99–S102; 3. Hypertension in Diabetes Study. </a:t>
            </a:r>
            <a:r>
              <a:rPr lang="en-US" sz="1000" b="1" i="1">
                <a:latin typeface="Calibri" pitchFamily="34" charset="0"/>
              </a:rPr>
              <a:t>J Hypertens </a:t>
            </a:r>
            <a:r>
              <a:rPr lang="en-US" sz="1000" b="1">
                <a:latin typeface="Calibri" pitchFamily="34" charset="0"/>
              </a:rPr>
              <a:t>1993;11(3):309–317; 4. Molitch ME, </a:t>
            </a:r>
            <a:r>
              <a:rPr lang="en-US" sz="1000" b="1" i="1">
                <a:latin typeface="Calibri" pitchFamily="34" charset="0"/>
              </a:rPr>
              <a:t>et al </a:t>
            </a:r>
            <a:r>
              <a:rPr lang="en-US" sz="1000" b="1">
                <a:latin typeface="Calibri" pitchFamily="34" charset="0"/>
              </a:rPr>
              <a:t>. </a:t>
            </a:r>
            <a:r>
              <a:rPr lang="en-US" sz="1000" b="1" i="1">
                <a:latin typeface="Calibri" pitchFamily="34" charset="0"/>
              </a:rPr>
              <a:t>Diabetes Care </a:t>
            </a:r>
            <a:r>
              <a:rPr lang="en-US" sz="1000" b="1">
                <a:latin typeface="Calibri" pitchFamily="34" charset="0"/>
              </a:rPr>
              <a:t>2003;26(Suppl 1):S94–S98; 5. Kannel WB, </a:t>
            </a:r>
            <a:r>
              <a:rPr lang="en-US" sz="1000" b="1" i="1">
                <a:latin typeface="Calibri" pitchFamily="34" charset="0"/>
              </a:rPr>
              <a:t>et al </a:t>
            </a:r>
            <a:r>
              <a:rPr lang="en-US" sz="1000" b="1">
                <a:latin typeface="Calibri" pitchFamily="34" charset="0"/>
              </a:rPr>
              <a:t>. </a:t>
            </a:r>
            <a:r>
              <a:rPr lang="en-US" sz="1000" b="1" i="1">
                <a:latin typeface="Calibri" pitchFamily="34" charset="0"/>
              </a:rPr>
              <a:t>Am Heart J </a:t>
            </a:r>
            <a:r>
              <a:rPr lang="en-US" sz="1000" b="1">
                <a:latin typeface="Calibri" pitchFamily="34" charset="0"/>
              </a:rPr>
              <a:t>1990;120(3):672–676; 6. Gray RP, </a:t>
            </a:r>
            <a:r>
              <a:rPr lang="en-US" sz="1000" b="1" i="1">
                <a:latin typeface="Calibri" pitchFamily="34" charset="0"/>
              </a:rPr>
              <a:t>et al. </a:t>
            </a:r>
            <a:r>
              <a:rPr lang="en-US" sz="1000" b="1">
                <a:latin typeface="Calibri" pitchFamily="34" charset="0"/>
              </a:rPr>
              <a:t>In </a:t>
            </a:r>
            <a:r>
              <a:rPr lang="en-US" sz="1000" b="1" i="1">
                <a:latin typeface="Calibri" pitchFamily="34" charset="0"/>
              </a:rPr>
              <a:t>Textbook of Diabetes </a:t>
            </a:r>
            <a:r>
              <a:rPr lang="en-US" sz="1000" b="1">
                <a:latin typeface="Calibri" pitchFamily="34" charset="0"/>
              </a:rPr>
              <a:t>2nd Edition, 1997; 7. King's Fund. London: British Diabetic Association, 1996; 8. Mayfield JA, </a:t>
            </a:r>
            <a:r>
              <a:rPr lang="en-US" sz="1000" b="1" i="1">
                <a:latin typeface="Calibri" pitchFamily="34" charset="0"/>
              </a:rPr>
              <a:t>et al.</a:t>
            </a:r>
            <a:r>
              <a:rPr lang="en-US" sz="1000" b="1">
                <a:latin typeface="Calibri" pitchFamily="34" charset="0"/>
              </a:rPr>
              <a:t> </a:t>
            </a:r>
            <a:r>
              <a:rPr lang="en-US" sz="1000" b="1" i="1">
                <a:latin typeface="Calibri" pitchFamily="34" charset="0"/>
              </a:rPr>
              <a:t>Diabetes Care </a:t>
            </a:r>
            <a:r>
              <a:rPr lang="en-US" sz="1000" b="1">
                <a:latin typeface="Calibri" pitchFamily="34" charset="0"/>
              </a:rPr>
              <a:t>2003;26(Suppl 1):S78–S79</a:t>
            </a: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a:xfrm>
            <a:off x="0" y="0"/>
            <a:ext cx="9144000" cy="990600"/>
          </a:xfrm>
        </p:spPr>
        <p:txBody>
          <a:bodyPr/>
          <a:lstStyle/>
          <a:p>
            <a:pPr eaLnBrk="1" hangingPunct="1"/>
            <a:r>
              <a:rPr lang="en-US" altLang="en-US" sz="3200" b="1" smtClean="0">
                <a:solidFill>
                  <a:srgbClr val="7030A0"/>
                </a:solidFill>
                <a:latin typeface="Arial" pitchFamily="34" charset="0"/>
                <a:cs typeface="Arial" pitchFamily="34" charset="0"/>
              </a:rPr>
              <a:t>Metabolic syndrome</a:t>
            </a:r>
            <a:endParaRPr lang="en-GB" altLang="en-US" sz="3200" b="1" smtClean="0">
              <a:solidFill>
                <a:srgbClr val="7030A0"/>
              </a:solidFill>
              <a:latin typeface="Arial" pitchFamily="34" charset="0"/>
              <a:cs typeface="Arial" pitchFamily="34" charset="0"/>
            </a:endParaRPr>
          </a:p>
        </p:txBody>
      </p:sp>
      <p:sp>
        <p:nvSpPr>
          <p:cNvPr id="930819" name="Text Box 3"/>
          <p:cNvSpPr txBox="1">
            <a:spLocks noChangeArrowheads="1"/>
          </p:cNvSpPr>
          <p:nvPr/>
        </p:nvSpPr>
        <p:spPr bwMode="auto">
          <a:xfrm>
            <a:off x="357188" y="1857375"/>
            <a:ext cx="3040062" cy="40005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a:spAutoFit/>
          </a:bodyPr>
          <a:lstStyle/>
          <a:p>
            <a:pPr marL="187325" indent="-187325" eaLnBrk="0" fontAlgn="auto" hangingPunct="0">
              <a:spcBef>
                <a:spcPts val="0"/>
              </a:spcBef>
              <a:spcAft>
                <a:spcPts val="0"/>
              </a:spcAft>
              <a:buClr>
                <a:schemeClr val="accent2"/>
              </a:buClr>
              <a:buFont typeface="Wingdings" pitchFamily="2" charset="2"/>
              <a:buNone/>
              <a:defRPr/>
            </a:pPr>
            <a:r>
              <a:rPr lang="en" sz="2000" b="1" dirty="0">
                <a:latin typeface="Arial" pitchFamily="34" charset="0"/>
                <a:cs typeface="Arial" pitchFamily="34" charset="0"/>
              </a:rPr>
              <a:t>Central obesity</a:t>
            </a:r>
            <a:endParaRPr lang="en-GB" sz="2000" b="1" dirty="0">
              <a:latin typeface="Arial" pitchFamily="34" charset="0"/>
              <a:cs typeface="Arial" pitchFamily="34" charset="0"/>
            </a:endParaRPr>
          </a:p>
        </p:txBody>
      </p:sp>
      <p:sp>
        <p:nvSpPr>
          <p:cNvPr id="930820" name="Text Box 4"/>
          <p:cNvSpPr txBox="1">
            <a:spLocks noChangeArrowheads="1"/>
          </p:cNvSpPr>
          <p:nvPr/>
        </p:nvSpPr>
        <p:spPr bwMode="auto">
          <a:xfrm>
            <a:off x="3962401" y="1817688"/>
            <a:ext cx="4191000" cy="4124206"/>
          </a:xfrm>
          <a:prstGeom prst="rect">
            <a:avLst/>
          </a:prstGeom>
          <a:ln>
            <a:headEnd type="none" w="sm" len="sm"/>
            <a:tailEnd type="none" w="sm" len="sm"/>
          </a:ln>
        </p:spPr>
        <p:style>
          <a:lnRef idx="0">
            <a:schemeClr val="accent2"/>
          </a:lnRef>
          <a:fillRef idx="3">
            <a:schemeClr val="accent2"/>
          </a:fillRef>
          <a:effectRef idx="3">
            <a:schemeClr val="accent2"/>
          </a:effectRef>
          <a:fontRef idx="minor">
            <a:schemeClr val="lt1"/>
          </a:fontRef>
        </p:style>
        <p:txBody>
          <a:bodyPr>
            <a:spAutoFit/>
          </a:bodyPr>
          <a:lstStyle/>
          <a:p>
            <a:pPr marL="187325" indent="-187325" eaLnBrk="0" fontAlgn="auto" hangingPunct="0">
              <a:spcBef>
                <a:spcPts val="0"/>
              </a:spcBef>
              <a:spcAft>
                <a:spcPts val="0"/>
              </a:spcAft>
              <a:buClr>
                <a:schemeClr val="accent2"/>
              </a:buClr>
              <a:buFont typeface="Wingdings" pitchFamily="2" charset="2"/>
              <a:buNone/>
              <a:defRPr/>
            </a:pPr>
            <a:r>
              <a:rPr lang="en" b="1" dirty="0">
                <a:effectLst>
                  <a:outerShdw blurRad="38100" dist="38100" dir="2700000" algn="tl">
                    <a:srgbClr val="000000"/>
                  </a:outerShdw>
                </a:effectLst>
                <a:latin typeface="Arial" pitchFamily="34" charset="0"/>
                <a:cs typeface="Arial" pitchFamily="34" charset="0"/>
              </a:rPr>
              <a:t>AT LEAST TWO OF:</a:t>
            </a:r>
          </a:p>
          <a:p>
            <a:pPr marL="187325" indent="-187325" eaLnBrk="0" fontAlgn="auto" hangingPunct="0">
              <a:spcBef>
                <a:spcPts val="0"/>
              </a:spcBef>
              <a:spcAft>
                <a:spcPts val="300"/>
              </a:spcAft>
              <a:buClr>
                <a:schemeClr val="accent2"/>
              </a:buClr>
              <a:buFont typeface="Wingdings" pitchFamily="2" charset="2"/>
              <a:buChar char="§"/>
              <a:defRPr/>
            </a:pPr>
            <a:r>
              <a:rPr lang="en" b="1" dirty="0">
                <a:latin typeface="Arial" pitchFamily="34" charset="0"/>
                <a:cs typeface="Arial" pitchFamily="34" charset="0"/>
                <a:sym typeface="Symbol" pitchFamily="18" charset="2"/>
              </a:rPr>
              <a:t> </a:t>
            </a:r>
            <a:r>
              <a:rPr lang="en" b="1" dirty="0">
                <a:latin typeface="Arial" pitchFamily="34" charset="0"/>
                <a:cs typeface="Arial" pitchFamily="34" charset="0"/>
              </a:rPr>
              <a:t>arterial pressure </a:t>
            </a:r>
            <a:r>
              <a:rPr lang="en-US" b="1" dirty="0">
                <a:latin typeface="Arial" pitchFamily="34" charset="0"/>
                <a:cs typeface="Arial" pitchFamily="34" charset="0"/>
              </a:rPr>
              <a:t/>
            </a:r>
            <a:br>
              <a:rPr lang="en-US" b="1" dirty="0">
                <a:latin typeface="Arial" pitchFamily="34" charset="0"/>
                <a:cs typeface="Arial" pitchFamily="34" charset="0"/>
              </a:rPr>
            </a:br>
            <a:r>
              <a:rPr lang="en" b="1" dirty="0">
                <a:solidFill>
                  <a:srgbClr val="FFFF00"/>
                </a:solidFill>
                <a:latin typeface="Arial" pitchFamily="34" charset="0"/>
                <a:cs typeface="Arial" pitchFamily="34" charset="0"/>
                <a:sym typeface="Symbol" pitchFamily="18" charset="2"/>
              </a:rPr>
              <a:t> </a:t>
            </a:r>
            <a:r>
              <a:rPr lang="en" b="1" dirty="0">
                <a:solidFill>
                  <a:srgbClr val="FFFF00"/>
                </a:solidFill>
                <a:latin typeface="Arial" pitchFamily="34" charset="0"/>
                <a:cs typeface="Arial" pitchFamily="34" charset="0"/>
              </a:rPr>
              <a:t>130 mmHg systolic or </a:t>
            </a:r>
            <a:r>
              <a:rPr lang="en" b="1" dirty="0">
                <a:solidFill>
                  <a:srgbClr val="FFFF00"/>
                </a:solidFill>
                <a:latin typeface="Arial" pitchFamily="34" charset="0"/>
                <a:cs typeface="Arial" pitchFamily="34" charset="0"/>
                <a:sym typeface="Symbol" pitchFamily="18" charset="2"/>
              </a:rPr>
              <a:t></a:t>
            </a:r>
            <a:r>
              <a:rPr lang="en" b="1" dirty="0">
                <a:latin typeface="Arial" pitchFamily="34" charset="0"/>
                <a:cs typeface="Arial" pitchFamily="34" charset="0"/>
              </a:rPr>
              <a:t> </a:t>
            </a:r>
            <a:r>
              <a:rPr lang="en" b="1" dirty="0">
                <a:solidFill>
                  <a:srgbClr val="FFFF00"/>
                </a:solidFill>
                <a:latin typeface="Arial" pitchFamily="34" charset="0"/>
                <a:cs typeface="Arial" pitchFamily="34" charset="0"/>
              </a:rPr>
              <a:t>85 mmHg diastolic</a:t>
            </a:r>
          </a:p>
          <a:p>
            <a:pPr marL="187325" indent="-187325" eaLnBrk="0" fontAlgn="auto" hangingPunct="0">
              <a:spcBef>
                <a:spcPts val="0"/>
              </a:spcBef>
              <a:spcAft>
                <a:spcPts val="300"/>
              </a:spcAft>
              <a:buClr>
                <a:schemeClr val="accent2"/>
              </a:buClr>
              <a:buFont typeface="Wingdings" pitchFamily="2" charset="2"/>
              <a:buNone/>
              <a:defRPr/>
            </a:pPr>
            <a:r>
              <a:rPr lang="en" b="1" dirty="0">
                <a:solidFill>
                  <a:srgbClr val="FFFF00"/>
                </a:solidFill>
                <a:latin typeface="Arial" pitchFamily="34" charset="0"/>
                <a:cs typeface="Arial" pitchFamily="34" charset="0"/>
              </a:rPr>
              <a:t>or history of hypertension</a:t>
            </a:r>
          </a:p>
          <a:p>
            <a:pPr marL="187325" indent="-187325" eaLnBrk="0" fontAlgn="auto" hangingPunct="0">
              <a:spcBef>
                <a:spcPts val="0"/>
              </a:spcBef>
              <a:spcAft>
                <a:spcPts val="300"/>
              </a:spcAft>
              <a:buClr>
                <a:schemeClr val="accent2"/>
              </a:buClr>
              <a:buFont typeface="Wingdings" pitchFamily="2" charset="2"/>
              <a:buChar char="§"/>
              <a:defRPr/>
            </a:pPr>
            <a:r>
              <a:rPr lang="en" b="1" dirty="0">
                <a:latin typeface="Arial" pitchFamily="34" charset="0"/>
                <a:cs typeface="Arial" pitchFamily="34" charset="0"/>
                <a:sym typeface="Symbol" pitchFamily="18" charset="2"/>
              </a:rPr>
              <a:t> </a:t>
            </a:r>
            <a:r>
              <a:rPr lang="en" b="1" dirty="0">
                <a:latin typeface="Arial" pitchFamily="34" charset="0"/>
                <a:cs typeface="Arial" pitchFamily="34" charset="0"/>
              </a:rPr>
              <a:t>plasma triglycerides </a:t>
            </a:r>
            <a:r>
              <a:rPr lang="en-US" b="1" dirty="0">
                <a:latin typeface="Arial" pitchFamily="34" charset="0"/>
                <a:cs typeface="Arial" pitchFamily="34" charset="0"/>
              </a:rPr>
              <a:t/>
            </a:r>
            <a:br>
              <a:rPr lang="en-US" b="1" dirty="0">
                <a:latin typeface="Arial" pitchFamily="34" charset="0"/>
                <a:cs typeface="Arial" pitchFamily="34" charset="0"/>
              </a:rPr>
            </a:br>
            <a:r>
              <a:rPr lang="en" b="1" dirty="0">
                <a:solidFill>
                  <a:srgbClr val="FFFF00"/>
                </a:solidFill>
                <a:latin typeface="Arial" pitchFamily="34" charset="0"/>
                <a:cs typeface="Arial" pitchFamily="34" charset="0"/>
                <a:sym typeface="Symbol" pitchFamily="18" charset="2"/>
              </a:rPr>
              <a:t> </a:t>
            </a:r>
            <a:r>
              <a:rPr lang="en" b="1" dirty="0">
                <a:solidFill>
                  <a:srgbClr val="FFFF00"/>
                </a:solidFill>
                <a:latin typeface="Arial" pitchFamily="34" charset="0"/>
                <a:cs typeface="Arial" pitchFamily="34" charset="0"/>
              </a:rPr>
              <a:t>1.7 </a:t>
            </a:r>
            <a:r>
              <a:rPr lang="en" b="1" dirty="0" err="1">
                <a:solidFill>
                  <a:srgbClr val="FFFF00"/>
                </a:solidFill>
                <a:latin typeface="Arial" pitchFamily="34" charset="0"/>
                <a:cs typeface="Arial" pitchFamily="34" charset="0"/>
              </a:rPr>
              <a:t>mmol </a:t>
            </a:r>
            <a:r>
              <a:rPr lang="en" b="1" dirty="0">
                <a:solidFill>
                  <a:srgbClr val="FFFF00"/>
                </a:solidFill>
                <a:latin typeface="Arial" pitchFamily="34" charset="0"/>
                <a:cs typeface="Arial" pitchFamily="34" charset="0"/>
              </a:rPr>
              <a:t>/l or 150 mg/dl</a:t>
            </a:r>
            <a:r>
              <a:rPr lang="en" b="1" dirty="0">
                <a:solidFill>
                  <a:schemeClr val="tx2"/>
                </a:solidFill>
                <a:latin typeface="Arial" pitchFamily="34" charset="0"/>
                <a:cs typeface="Arial" pitchFamily="34" charset="0"/>
              </a:rPr>
              <a:t> </a:t>
            </a:r>
            <a:r>
              <a:rPr lang="en-US" b="1" dirty="0">
                <a:solidFill>
                  <a:schemeClr val="tx2"/>
                </a:solidFill>
                <a:latin typeface="Arial" pitchFamily="34" charset="0"/>
                <a:cs typeface="Arial" pitchFamily="34" charset="0"/>
              </a:rPr>
              <a:t/>
            </a:r>
            <a:br>
              <a:rPr lang="en-US" b="1" dirty="0">
                <a:solidFill>
                  <a:schemeClr val="tx2"/>
                </a:solidFill>
                <a:latin typeface="Arial" pitchFamily="34" charset="0"/>
                <a:cs typeface="Arial" pitchFamily="34" charset="0"/>
              </a:rPr>
            </a:br>
            <a:r>
              <a:rPr lang="en" b="1" dirty="0">
                <a:latin typeface="Arial" pitchFamily="34" charset="0"/>
                <a:cs typeface="Arial" pitchFamily="34" charset="0"/>
                <a:sym typeface="Symbol" pitchFamily="18" charset="2"/>
              </a:rPr>
              <a:t> </a:t>
            </a:r>
            <a:r>
              <a:rPr lang="en" b="1" dirty="0">
                <a:latin typeface="Arial" pitchFamily="34" charset="0"/>
                <a:cs typeface="Arial" pitchFamily="34" charset="0"/>
              </a:rPr>
              <a:t>HDL cholesterol </a:t>
            </a:r>
            <a:r>
              <a:rPr lang="en-US" b="1" dirty="0">
                <a:latin typeface="Arial" pitchFamily="34" charset="0"/>
                <a:cs typeface="Arial" pitchFamily="34" charset="0"/>
              </a:rPr>
              <a:t/>
            </a:r>
            <a:br>
              <a:rPr lang="en-US" b="1" dirty="0">
                <a:latin typeface="Arial" pitchFamily="34" charset="0"/>
                <a:cs typeface="Arial" pitchFamily="34" charset="0"/>
              </a:rPr>
            </a:br>
            <a:r>
              <a:rPr lang="en" b="1" dirty="0">
                <a:solidFill>
                  <a:srgbClr val="FFFF00"/>
                </a:solidFill>
                <a:latin typeface="Arial" pitchFamily="34" charset="0"/>
                <a:cs typeface="Arial" pitchFamily="34" charset="0"/>
              </a:rPr>
              <a:t>≤ 1.03 </a:t>
            </a:r>
            <a:r>
              <a:rPr lang="en" b="1" dirty="0" err="1">
                <a:solidFill>
                  <a:srgbClr val="FFFF00"/>
                </a:solidFill>
                <a:latin typeface="Arial" pitchFamily="34" charset="0"/>
                <a:cs typeface="Arial" pitchFamily="34" charset="0"/>
              </a:rPr>
              <a:t>mmol </a:t>
            </a:r>
            <a:r>
              <a:rPr lang="en" b="1" dirty="0">
                <a:solidFill>
                  <a:srgbClr val="FFFF00"/>
                </a:solidFill>
                <a:latin typeface="Arial" pitchFamily="34" charset="0"/>
                <a:cs typeface="Arial" pitchFamily="34" charset="0"/>
              </a:rPr>
              <a:t>/l or 40 mg/dl for men; </a:t>
            </a:r>
            <a:r>
              <a:rPr lang="en-US" b="1" dirty="0">
                <a:solidFill>
                  <a:srgbClr val="FFFF00"/>
                </a:solidFill>
                <a:latin typeface="Arial" pitchFamily="34" charset="0"/>
                <a:cs typeface="Arial" pitchFamily="34" charset="0"/>
              </a:rPr>
              <a:t/>
            </a:r>
            <a:br>
              <a:rPr lang="en-US" b="1" dirty="0">
                <a:solidFill>
                  <a:srgbClr val="FFFF00"/>
                </a:solidFill>
                <a:latin typeface="Arial" pitchFamily="34" charset="0"/>
                <a:cs typeface="Arial" pitchFamily="34" charset="0"/>
              </a:rPr>
            </a:br>
            <a:r>
              <a:rPr lang="en" b="1" dirty="0">
                <a:solidFill>
                  <a:srgbClr val="FFFF00"/>
                </a:solidFill>
                <a:latin typeface="Arial" pitchFamily="34" charset="0"/>
                <a:cs typeface="Arial" pitchFamily="34" charset="0"/>
              </a:rPr>
              <a:t>≤ 1.29 </a:t>
            </a:r>
            <a:r>
              <a:rPr lang="en" b="1" dirty="0" err="1">
                <a:solidFill>
                  <a:srgbClr val="FFFF00"/>
                </a:solidFill>
                <a:latin typeface="Arial" pitchFamily="34" charset="0"/>
                <a:cs typeface="Arial" pitchFamily="34" charset="0"/>
              </a:rPr>
              <a:t>mmol </a:t>
            </a:r>
            <a:r>
              <a:rPr lang="en" b="1" dirty="0">
                <a:solidFill>
                  <a:srgbClr val="FFFF00"/>
                </a:solidFill>
                <a:latin typeface="Arial" pitchFamily="34" charset="0"/>
                <a:cs typeface="Arial" pitchFamily="34" charset="0"/>
              </a:rPr>
              <a:t>/l or 50 mg/dl for women</a:t>
            </a:r>
          </a:p>
          <a:p>
            <a:pPr marL="187325" indent="-187325" eaLnBrk="0" fontAlgn="auto" hangingPunct="0">
              <a:spcBef>
                <a:spcPts val="0"/>
              </a:spcBef>
              <a:spcAft>
                <a:spcPts val="300"/>
              </a:spcAft>
              <a:buClr>
                <a:schemeClr val="accent2"/>
              </a:buClr>
              <a:buFont typeface="Wingdings" pitchFamily="2" charset="2"/>
              <a:buChar char="§"/>
              <a:defRPr/>
            </a:pPr>
            <a:r>
              <a:rPr lang="en" b="1" dirty="0">
                <a:latin typeface="Arial" pitchFamily="34" charset="0"/>
                <a:cs typeface="Arial" pitchFamily="34" charset="0"/>
              </a:rPr>
              <a:t>Fasting glucose</a:t>
            </a:r>
            <a:r>
              <a:rPr lang="en" b="1" dirty="0">
                <a:solidFill>
                  <a:schemeClr val="tx2"/>
                </a:solidFill>
                <a:latin typeface="Arial" pitchFamily="34" charset="0"/>
                <a:cs typeface="Arial" pitchFamily="34" charset="0"/>
              </a:rPr>
              <a:t> </a:t>
            </a:r>
            <a:r>
              <a:rPr lang="en-US" b="1" dirty="0">
                <a:solidFill>
                  <a:schemeClr val="tx2"/>
                </a:solidFill>
                <a:latin typeface="Arial" pitchFamily="34" charset="0"/>
                <a:cs typeface="Arial" pitchFamily="34" charset="0"/>
              </a:rPr>
              <a:t/>
            </a:r>
            <a:br>
              <a:rPr lang="en-US" b="1" dirty="0">
                <a:solidFill>
                  <a:schemeClr val="tx2"/>
                </a:solidFill>
                <a:latin typeface="Arial" pitchFamily="34" charset="0"/>
                <a:cs typeface="Arial" pitchFamily="34" charset="0"/>
              </a:rPr>
            </a:br>
            <a:r>
              <a:rPr lang="en" b="1" dirty="0">
                <a:solidFill>
                  <a:srgbClr val="FFFF00"/>
                </a:solidFill>
                <a:latin typeface="Arial" pitchFamily="34" charset="0"/>
                <a:cs typeface="Arial" pitchFamily="34" charset="0"/>
                <a:sym typeface="Symbol" pitchFamily="18" charset="2"/>
              </a:rPr>
              <a:t> </a:t>
            </a:r>
            <a:r>
              <a:rPr lang="en" b="1" dirty="0">
                <a:solidFill>
                  <a:srgbClr val="FFFF00"/>
                </a:solidFill>
                <a:latin typeface="Arial" pitchFamily="34" charset="0"/>
                <a:cs typeface="Arial" pitchFamily="34" charset="0"/>
              </a:rPr>
              <a:t>100 mg/ </a:t>
            </a:r>
            <a:r>
              <a:rPr lang="en" b="1" dirty="0" err="1">
                <a:solidFill>
                  <a:srgbClr val="FFFF00"/>
                </a:solidFill>
                <a:latin typeface="Arial" pitchFamily="34" charset="0"/>
                <a:cs typeface="Arial" pitchFamily="34" charset="0"/>
              </a:rPr>
              <a:t>dL </a:t>
            </a:r>
            <a:r>
              <a:rPr lang="en" b="1" dirty="0">
                <a:solidFill>
                  <a:srgbClr val="FFFF00"/>
                </a:solidFill>
                <a:latin typeface="Arial" pitchFamily="34" charset="0"/>
                <a:cs typeface="Arial" pitchFamily="34" charset="0"/>
              </a:rPr>
              <a:t>(5.6 </a:t>
            </a:r>
            <a:r>
              <a:rPr lang="en" b="1" dirty="0" err="1">
                <a:solidFill>
                  <a:srgbClr val="FFFF00"/>
                </a:solidFill>
                <a:latin typeface="Arial" pitchFamily="34" charset="0"/>
                <a:cs typeface="Arial" pitchFamily="34" charset="0"/>
              </a:rPr>
              <a:t>mmol </a:t>
            </a:r>
            <a:r>
              <a:rPr lang="en" b="1" dirty="0">
                <a:solidFill>
                  <a:srgbClr val="FFFF00"/>
                </a:solidFill>
                <a:latin typeface="Arial" pitchFamily="34" charset="0"/>
                <a:cs typeface="Arial" pitchFamily="34" charset="0"/>
              </a:rPr>
              <a:t>/l) or</a:t>
            </a:r>
          </a:p>
          <a:p>
            <a:pPr marL="187325" indent="-187325" eaLnBrk="0" fontAlgn="auto" hangingPunct="0">
              <a:spcBef>
                <a:spcPts val="0"/>
              </a:spcBef>
              <a:spcAft>
                <a:spcPts val="300"/>
              </a:spcAft>
              <a:buClr>
                <a:schemeClr val="accent2"/>
              </a:buClr>
              <a:buFont typeface="Wingdings" pitchFamily="2" charset="2"/>
              <a:buNone/>
              <a:defRPr/>
            </a:pPr>
            <a:r>
              <a:rPr lang="en" b="1" dirty="0">
                <a:solidFill>
                  <a:srgbClr val="FFFF00"/>
                </a:solidFill>
                <a:latin typeface="Arial" pitchFamily="34" charset="0"/>
                <a:cs typeface="Arial" pitchFamily="34" charset="0"/>
              </a:rPr>
              <a:t>pre-existing diabetes</a:t>
            </a:r>
            <a:endParaRPr lang="en-GB" b="1" dirty="0">
              <a:solidFill>
                <a:srgbClr val="FFFF00"/>
              </a:solidFill>
              <a:latin typeface="Arial" pitchFamily="34" charset="0"/>
              <a:cs typeface="Arial" pitchFamily="34" charset="0"/>
            </a:endParaRPr>
          </a:p>
        </p:txBody>
      </p:sp>
      <p:sp>
        <p:nvSpPr>
          <p:cNvPr id="930821" name="Text Box 5"/>
          <p:cNvSpPr txBox="1">
            <a:spLocks noChangeArrowheads="1"/>
          </p:cNvSpPr>
          <p:nvPr/>
        </p:nvSpPr>
        <p:spPr bwMode="auto">
          <a:xfrm>
            <a:off x="250825" y="2427288"/>
            <a:ext cx="3690938" cy="2800350"/>
          </a:xfrm>
          <a:prstGeom prst="rect">
            <a:avLst/>
          </a:prstGeom>
          <a:ln>
            <a:headEnd type="none" w="sm" len="sm"/>
            <a:tailEnd type="none" w="sm" len="sm"/>
          </a:ln>
        </p:spPr>
        <p:style>
          <a:lnRef idx="1">
            <a:schemeClr val="accent3"/>
          </a:lnRef>
          <a:fillRef idx="2">
            <a:schemeClr val="accent3"/>
          </a:fillRef>
          <a:effectRef idx="1">
            <a:schemeClr val="accent3"/>
          </a:effectRef>
          <a:fontRef idx="minor">
            <a:schemeClr val="dk1"/>
          </a:fontRef>
        </p:style>
        <p:txBody>
          <a:bodyPr>
            <a:spAutoFit/>
          </a:bodyPr>
          <a:lstStyle/>
          <a:p>
            <a:pPr eaLnBrk="0" fontAlgn="auto" hangingPunct="0">
              <a:spcBef>
                <a:spcPts val="0"/>
              </a:spcBef>
              <a:spcAft>
                <a:spcPts val="0"/>
              </a:spcAft>
              <a:defRPr/>
            </a:pPr>
            <a:r>
              <a:rPr lang="en" sz="1600" b="1" dirty="0">
                <a:solidFill>
                  <a:schemeClr val="tx1">
                    <a:lumMod val="95000"/>
                    <a:lumOff val="5000"/>
                  </a:schemeClr>
                </a:solidFill>
                <a:latin typeface="Arial" pitchFamily="34" charset="0"/>
                <a:cs typeface="Arial" pitchFamily="34" charset="0"/>
              </a:rPr>
              <a:t>Country/</a:t>
            </a:r>
          </a:p>
          <a:p>
            <a:pPr eaLnBrk="0" fontAlgn="auto" hangingPunct="0">
              <a:spcBef>
                <a:spcPts val="0"/>
              </a:spcBef>
              <a:spcAft>
                <a:spcPts val="0"/>
              </a:spcAft>
              <a:defRPr/>
            </a:pPr>
            <a:r>
              <a:rPr lang="en" sz="1600" b="1" dirty="0">
                <a:solidFill>
                  <a:schemeClr val="tx1">
                    <a:lumMod val="95000"/>
                    <a:lumOff val="5000"/>
                  </a:schemeClr>
                </a:solidFill>
                <a:latin typeface="Arial" pitchFamily="34" charset="0"/>
                <a:cs typeface="Arial" pitchFamily="34" charset="0"/>
              </a:rPr>
              <a:t>Ethnic group Waist</a:t>
            </a:r>
          </a:p>
          <a:p>
            <a:pPr eaLnBrk="0" fontAlgn="auto" hangingPunct="0">
              <a:spcBef>
                <a:spcPts val="0"/>
              </a:spcBef>
              <a:spcAft>
                <a:spcPts val="0"/>
              </a:spcAft>
              <a:defRPr/>
            </a:pPr>
            <a:r>
              <a:rPr lang="en" sz="1600" b="1" dirty="0" err="1">
                <a:latin typeface="Arial" pitchFamily="34" charset="0"/>
                <a:cs typeface="Arial" pitchFamily="34" charset="0"/>
              </a:rPr>
              <a:t>Europids </a:t>
            </a:r>
            <a:r>
              <a:rPr lang="en" sz="1600" b="1" dirty="0">
                <a:latin typeface="Arial" pitchFamily="34" charset="0"/>
                <a:cs typeface="Arial" pitchFamily="34" charset="0"/>
              </a:rPr>
              <a:t>Male ≥ 94 cm</a:t>
            </a:r>
          </a:p>
          <a:p>
            <a:pPr eaLnBrk="0" fontAlgn="auto" hangingPunct="0">
              <a:spcBef>
                <a:spcPts val="0"/>
              </a:spcBef>
              <a:spcAft>
                <a:spcPts val="0"/>
              </a:spcAft>
              <a:defRPr/>
            </a:pPr>
            <a:r>
              <a:rPr lang="en" sz="1600" b="1" dirty="0">
                <a:latin typeface="Arial" pitchFamily="34" charset="0"/>
                <a:cs typeface="Arial" pitchFamily="34" charset="0"/>
              </a:rPr>
              <a:t>Female ≥ 80 cm</a:t>
            </a:r>
          </a:p>
          <a:p>
            <a:pPr eaLnBrk="0" fontAlgn="auto" hangingPunct="0">
              <a:spcBef>
                <a:spcPts val="0"/>
              </a:spcBef>
              <a:spcAft>
                <a:spcPts val="0"/>
              </a:spcAft>
              <a:defRPr/>
            </a:pPr>
            <a:r>
              <a:rPr lang="en" sz="1600" b="1" dirty="0">
                <a:latin typeface="Arial" pitchFamily="34" charset="0"/>
                <a:cs typeface="Arial" pitchFamily="34" charset="0"/>
              </a:rPr>
              <a:t>South Asians Male ≥ 90 cm Female ≥ 80 cm</a:t>
            </a:r>
          </a:p>
          <a:p>
            <a:pPr eaLnBrk="0" fontAlgn="auto" hangingPunct="0">
              <a:spcBef>
                <a:spcPts val="0"/>
              </a:spcBef>
              <a:spcAft>
                <a:spcPts val="0"/>
              </a:spcAft>
              <a:defRPr/>
            </a:pPr>
            <a:r>
              <a:rPr lang="en" sz="1600" b="1" dirty="0">
                <a:latin typeface="Arial" pitchFamily="34" charset="0"/>
                <a:cs typeface="Arial" pitchFamily="34" charset="0"/>
              </a:rPr>
              <a:t>Chinese Male ≥ 90 cm</a:t>
            </a:r>
          </a:p>
          <a:p>
            <a:pPr eaLnBrk="0" fontAlgn="auto" hangingPunct="0">
              <a:spcBef>
                <a:spcPts val="0"/>
              </a:spcBef>
              <a:spcAft>
                <a:spcPts val="0"/>
              </a:spcAft>
              <a:defRPr/>
            </a:pPr>
            <a:r>
              <a:rPr lang="en" sz="1600" b="1" dirty="0">
                <a:latin typeface="Arial" pitchFamily="34" charset="0"/>
                <a:cs typeface="Arial" pitchFamily="34" charset="0"/>
              </a:rPr>
              <a:t>Female ≥ 80 cm</a:t>
            </a:r>
          </a:p>
          <a:p>
            <a:pPr eaLnBrk="0" fontAlgn="auto" hangingPunct="0">
              <a:spcBef>
                <a:spcPts val="0"/>
              </a:spcBef>
              <a:spcAft>
                <a:spcPts val="0"/>
              </a:spcAft>
              <a:defRPr/>
            </a:pPr>
            <a:r>
              <a:rPr lang="en" sz="1600" b="1" dirty="0">
                <a:latin typeface="Arial" pitchFamily="34" charset="0"/>
                <a:cs typeface="Arial" pitchFamily="34" charset="0"/>
              </a:rPr>
              <a:t>Japanese Male ≥ 85 cm</a:t>
            </a:r>
          </a:p>
          <a:p>
            <a:pPr eaLnBrk="0" fontAlgn="auto" hangingPunct="0">
              <a:spcBef>
                <a:spcPts val="0"/>
              </a:spcBef>
              <a:spcAft>
                <a:spcPts val="0"/>
              </a:spcAft>
              <a:defRPr/>
            </a:pPr>
            <a:r>
              <a:rPr lang="en" sz="1600" b="1" dirty="0">
                <a:latin typeface="Arial" pitchFamily="34" charset="0"/>
                <a:cs typeface="Arial" pitchFamily="34" charset="0"/>
              </a:rPr>
              <a:t>Female ≥ 90 cm</a:t>
            </a:r>
          </a:p>
          <a:p>
            <a:pPr eaLnBrk="0" fontAlgn="auto" hangingPunct="0">
              <a:spcBef>
                <a:spcPts val="0"/>
              </a:spcBef>
              <a:spcAft>
                <a:spcPts val="0"/>
              </a:spcAft>
              <a:defRPr/>
            </a:pPr>
            <a:endParaRPr lang="en-GB" sz="1600" b="1" dirty="0">
              <a:latin typeface="Arial" pitchFamily="34" charset="0"/>
              <a:cs typeface="Arial" pitchFamily="34" charset="0"/>
            </a:endParaRPr>
          </a:p>
        </p:txBody>
      </p:sp>
      <p:sp>
        <p:nvSpPr>
          <p:cNvPr id="198664" name="Text Box 6"/>
          <p:cNvSpPr txBox="1">
            <a:spLocks noChangeArrowheads="1"/>
          </p:cNvSpPr>
          <p:nvPr/>
        </p:nvSpPr>
        <p:spPr bwMode="auto">
          <a:xfrm>
            <a:off x="3490913" y="1603375"/>
            <a:ext cx="547687" cy="823913"/>
          </a:xfrm>
          <a:prstGeom prst="rect">
            <a:avLst/>
          </a:prstGeom>
          <a:noFill/>
          <a:ln w="12700">
            <a:noFill/>
            <a:miter lim="800000"/>
            <a:headEnd type="none" w="sm" len="sm"/>
            <a:tailEnd type="none" w="sm" len="sm"/>
          </a:ln>
        </p:spPr>
        <p:txBody>
          <a:bodyPr>
            <a:spAutoFit/>
          </a:bodyPr>
          <a:lstStyle/>
          <a:p>
            <a:pPr algn="ctr" eaLnBrk="0" hangingPunct="0">
              <a:spcBef>
                <a:spcPct val="50000"/>
              </a:spcBef>
            </a:pPr>
            <a:r>
              <a:rPr lang="en-US" altLang="en-US" sz="4800">
                <a:solidFill>
                  <a:schemeClr val="tx2"/>
                </a:solidFill>
              </a:rPr>
              <a:t>+</a:t>
            </a:r>
          </a:p>
        </p:txBody>
      </p:sp>
      <p:sp>
        <p:nvSpPr>
          <p:cNvPr id="198665" name="Text Box 7"/>
          <p:cNvSpPr txBox="1">
            <a:spLocks noChangeArrowheads="1"/>
          </p:cNvSpPr>
          <p:nvPr/>
        </p:nvSpPr>
        <p:spPr bwMode="auto">
          <a:xfrm>
            <a:off x="152400" y="6383338"/>
            <a:ext cx="8750300" cy="246062"/>
          </a:xfrm>
          <a:prstGeom prst="rect">
            <a:avLst/>
          </a:prstGeom>
          <a:noFill/>
          <a:ln w="12700">
            <a:noFill/>
            <a:miter lim="800000"/>
            <a:headEnd type="none" w="sm" len="sm"/>
            <a:tailEnd type="none" w="sm" len="sm"/>
          </a:ln>
        </p:spPr>
        <p:txBody>
          <a:bodyPr lIns="0" tIns="0" rIns="0" bIns="0" anchor="b">
            <a:spAutoFit/>
          </a:bodyPr>
          <a:lstStyle/>
          <a:p>
            <a:r>
              <a:rPr lang="en-US" altLang="en-US" sz="1600" b="1" i="1"/>
              <a:t>The WHO </a:t>
            </a:r>
            <a:r>
              <a:rPr lang="en-US" altLang="en-US" sz="1600" b="1"/>
              <a:t>proposed a definition of MetSy in 1998. It is defined as an association of 3 of 5 conditions</a:t>
            </a:r>
            <a:endParaRPr lang="en-GB" altLang="en-US" sz="1600" b="1" i="1">
              <a:cs typeface="Times New Roman" pitchFamily="18" charset="0"/>
            </a:endParaRPr>
          </a:p>
        </p:txBody>
      </p:sp>
    </p:spTree>
  </p:cSld>
  <p:clrMapOvr>
    <a:masterClrMapping/>
  </p:clrMapOvr>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Footer Placeholder 3"/>
          <p:cNvSpPr>
            <a:spLocks noGrp="1"/>
          </p:cNvSpPr>
          <p:nvPr>
            <p:ph type="ftr" sz="quarter" idx="11"/>
          </p:nvPr>
        </p:nvSpPr>
        <p:spPr bwMode="auto">
          <a:xfrm>
            <a:off x="4246563" y="6557963"/>
            <a:ext cx="2001837" cy="227012"/>
          </a:xfrm>
          <a:ln>
            <a:miter lim="800000"/>
            <a:headEnd/>
            <a:tailEnd/>
          </a:ln>
        </p:spPr>
        <p:txBody>
          <a:bodyPr wrap="square" numCol="1" anchorCtr="0" compatLnSpc="1">
            <a:prstTxWarp prst="textNoShape">
              <a:avLst/>
            </a:prstTxWarp>
          </a:bodyPr>
          <a:lstStyle/>
          <a:p>
            <a:pPr algn="l">
              <a:defRPr/>
            </a:pPr>
            <a:endParaRPr lang="en-US" smtClean="0"/>
          </a:p>
        </p:txBody>
      </p:sp>
      <p:graphicFrame>
        <p:nvGraphicFramePr>
          <p:cNvPr id="6146" name="Object 3"/>
          <p:cNvGraphicFramePr>
            <a:graphicFrameLocks noGrp="1" noChangeAspect="1"/>
          </p:cNvGraphicFramePr>
          <p:nvPr>
            <p:ph type="chart" idx="4294967295"/>
          </p:nvPr>
        </p:nvGraphicFramePr>
        <p:xfrm>
          <a:off x="482600" y="2082800"/>
          <a:ext cx="7239000" cy="4622800"/>
        </p:xfrm>
        <a:graphic>
          <a:graphicData uri="http://schemas.openxmlformats.org/presentationml/2006/ole">
            <p:oleObj spid="_x0000_s6146" r:id="rId4" imgW="7242676" imgH="4621169" progId="Excel.Sheet.8">
              <p:embed/>
            </p:oleObj>
          </a:graphicData>
        </a:graphic>
      </p:graphicFrame>
      <p:sp>
        <p:nvSpPr>
          <p:cNvPr id="6148" name="Rectangle 4"/>
          <p:cNvSpPr>
            <a:spLocks noChangeArrowheads="1"/>
          </p:cNvSpPr>
          <p:nvPr/>
        </p:nvSpPr>
        <p:spPr bwMode="auto">
          <a:xfrm>
            <a:off x="2136775" y="3070225"/>
            <a:ext cx="1143000" cy="366713"/>
          </a:xfrm>
          <a:prstGeom prst="rect">
            <a:avLst/>
          </a:prstGeom>
          <a:noFill/>
          <a:ln w="9525">
            <a:noFill/>
            <a:miter lim="800000"/>
            <a:headEnd/>
            <a:tailEnd/>
          </a:ln>
        </p:spPr>
        <p:txBody>
          <a:bodyPr wrap="none">
            <a:spAutoFit/>
          </a:bodyPr>
          <a:lstStyle/>
          <a:p>
            <a:r>
              <a:rPr lang="en-US" altLang="en-US" b="1">
                <a:solidFill>
                  <a:schemeClr val="bg1"/>
                </a:solidFill>
              </a:rPr>
              <a:t>(N=8814)</a:t>
            </a:r>
          </a:p>
        </p:txBody>
      </p:sp>
      <p:sp>
        <p:nvSpPr>
          <p:cNvPr id="6149" name="Rectangle 5"/>
          <p:cNvSpPr>
            <a:spLocks noChangeArrowheads="1"/>
          </p:cNvSpPr>
          <p:nvPr/>
        </p:nvSpPr>
        <p:spPr bwMode="auto">
          <a:xfrm>
            <a:off x="6096000" y="6400800"/>
            <a:ext cx="1981200" cy="276225"/>
          </a:xfrm>
          <a:prstGeom prst="rect">
            <a:avLst/>
          </a:prstGeom>
          <a:noFill/>
          <a:ln w="9525">
            <a:noFill/>
            <a:miter lim="800000"/>
            <a:headEnd/>
            <a:tailEnd/>
          </a:ln>
        </p:spPr>
        <p:txBody>
          <a:bodyPr>
            <a:spAutoFit/>
          </a:bodyPr>
          <a:lstStyle/>
          <a:p>
            <a:pPr algn="r"/>
            <a:r>
              <a:rPr lang="en-US" altLang="en-US" sz="1200" i="1"/>
              <a:t>Ford. YAMA 2002</a:t>
            </a:r>
          </a:p>
        </p:txBody>
      </p:sp>
      <p:sp>
        <p:nvSpPr>
          <p:cNvPr id="1031" name="Rectangle 11"/>
          <p:cNvSpPr>
            <a:spLocks noGrp="1" noChangeArrowheads="1"/>
          </p:cNvSpPr>
          <p:nvPr>
            <p:ph type="title"/>
          </p:nvPr>
        </p:nvSpPr>
        <p:spPr>
          <a:xfrm>
            <a:off x="0" y="0"/>
            <a:ext cx="9144000" cy="228600"/>
          </a:xfrm>
        </p:spPr>
        <p:txBody>
          <a:bodyPr>
            <a:noAutofit/>
          </a:bodyPr>
          <a:lstStyle/>
          <a:p>
            <a:pPr eaLnBrk="1" hangingPunct="1">
              <a:defRPr/>
            </a:pPr>
            <a:r>
              <a:rPr lang="sr-Latn-RS" sz="3200" i="1" dirty="0" smtClean="0">
                <a:solidFill>
                  <a:schemeClr val="bg2">
                    <a:lumMod val="50000"/>
                  </a:schemeClr>
                </a:solidFill>
                <a:latin typeface="Arial" pitchFamily="34" charset="0"/>
                <a:cs typeface="Arial" pitchFamily="34" charset="0"/>
              </a:rPr>
              <a:t/>
            </a:r>
            <a:br>
              <a:rPr lang="sr-Latn-RS" sz="3200" i="1" dirty="0" smtClean="0">
                <a:solidFill>
                  <a:schemeClr val="bg2">
                    <a:lumMod val="50000"/>
                  </a:schemeClr>
                </a:solidFill>
                <a:latin typeface="Arial" pitchFamily="34" charset="0"/>
                <a:cs typeface="Arial" pitchFamily="34" charset="0"/>
              </a:rPr>
            </a:br>
            <a:r>
              <a:rPr lang="sr-Latn-RS" sz="3200" i="1" dirty="0" smtClean="0">
                <a:solidFill>
                  <a:schemeClr val="bg2">
                    <a:lumMod val="50000"/>
                  </a:schemeClr>
                </a:solidFill>
                <a:latin typeface="Arial" pitchFamily="34" charset="0"/>
                <a:cs typeface="Arial" pitchFamily="34" charset="0"/>
              </a:rPr>
              <a:t/>
            </a:r>
            <a:br>
              <a:rPr lang="sr-Latn-RS" sz="3200" i="1" dirty="0" smtClean="0">
                <a:solidFill>
                  <a:schemeClr val="bg2">
                    <a:lumMod val="50000"/>
                  </a:schemeClr>
                </a:solidFill>
                <a:latin typeface="Arial" pitchFamily="34" charset="0"/>
                <a:cs typeface="Arial" pitchFamily="34" charset="0"/>
              </a:rPr>
            </a:br>
            <a:r>
              <a:rPr lang="sr-Latn-RS" sz="3200" i="1" dirty="0" smtClean="0">
                <a:solidFill>
                  <a:schemeClr val="bg2">
                    <a:lumMod val="50000"/>
                  </a:schemeClr>
                </a:solidFill>
                <a:latin typeface="Arial" pitchFamily="34" charset="0"/>
                <a:cs typeface="Arial" pitchFamily="34" charset="0"/>
              </a:rPr>
              <a:t/>
            </a:r>
            <a:br>
              <a:rPr lang="sr-Latn-RS" sz="3200" i="1" dirty="0" smtClean="0">
                <a:solidFill>
                  <a:schemeClr val="bg2">
                    <a:lumMod val="50000"/>
                  </a:schemeClr>
                </a:solidFill>
                <a:latin typeface="Arial" pitchFamily="34" charset="0"/>
                <a:cs typeface="Arial" pitchFamily="34" charset="0"/>
              </a:rPr>
            </a:br>
            <a:r>
              <a:rPr lang="en" sz="2800" b="1" dirty="0" smtClean="0">
                <a:solidFill>
                  <a:srgbClr val="7030A0"/>
                </a:solidFill>
                <a:latin typeface="Arial" pitchFamily="34" charset="0"/>
                <a:cs typeface="Arial" pitchFamily="34" charset="0"/>
              </a:rPr>
              <a:t>Metabolic syndrome</a:t>
            </a:r>
            <a:r>
              <a:rPr lang="en" sz="2800" b="1" i="1" dirty="0" smtClean="0">
                <a:solidFill>
                  <a:srgbClr val="7030A0"/>
                </a:solidFill>
                <a:latin typeface="Arial" pitchFamily="34" charset="0"/>
                <a:cs typeface="Arial" pitchFamily="34" charset="0"/>
              </a:rPr>
              <a:t>: </a:t>
            </a:r>
            <a:r>
              <a:rPr lang="en" sz="2800" b="1" dirty="0" smtClean="0">
                <a:solidFill>
                  <a:srgbClr val="7030A0"/>
                </a:solidFill>
                <a:latin typeface="Arial" pitchFamily="34" charset="0"/>
                <a:cs typeface="Arial" pitchFamily="34" charset="0"/>
              </a:rPr>
              <a:t>  </a:t>
            </a:r>
            <a:r>
              <a:rPr lang="sr-Cyrl-RS" sz="2800" b="1" dirty="0" smtClean="0">
                <a:solidFill>
                  <a:srgbClr val="7030A0"/>
                </a:solidFill>
                <a:latin typeface="Arial" pitchFamily="34" charset="0"/>
                <a:cs typeface="Arial" pitchFamily="34" charset="0"/>
              </a:rPr>
              <a:t/>
            </a:r>
            <a:br>
              <a:rPr lang="sr-Cyrl-RS" sz="2800" b="1" dirty="0" smtClean="0">
                <a:solidFill>
                  <a:srgbClr val="7030A0"/>
                </a:solidFill>
                <a:latin typeface="Arial" pitchFamily="34" charset="0"/>
                <a:cs typeface="Arial" pitchFamily="34" charset="0"/>
              </a:rPr>
            </a:br>
            <a:r>
              <a:rPr lang="en" sz="2800" b="1" dirty="0" smtClean="0">
                <a:solidFill>
                  <a:srgbClr val="7030A0"/>
                </a:solidFill>
                <a:latin typeface="Arial" pitchFamily="34" charset="0"/>
                <a:cs typeface="Arial" pitchFamily="34" charset="0"/>
              </a:rPr>
              <a:t>Prevalence in the USA according to </a:t>
            </a:r>
            <a:r>
              <a:rPr lang="en" sz="2800" b="1" i="1" dirty="0" smtClean="0">
                <a:solidFill>
                  <a:srgbClr val="7030A0"/>
                </a:solidFill>
                <a:latin typeface="Arial" pitchFamily="34" charset="0"/>
                <a:cs typeface="Arial" pitchFamily="34" charset="0"/>
              </a:rPr>
              <a:t>NCEP ATP III</a:t>
            </a:r>
          </a:p>
        </p:txBody>
      </p:sp>
    </p:spTree>
  </p:cSld>
  <p:clrMapOvr>
    <a:masterClrMapping/>
  </p:clrMapOv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Footer Placeholder 3"/>
          <p:cNvSpPr>
            <a:spLocks noGrp="1"/>
          </p:cNvSpPr>
          <p:nvPr>
            <p:ph type="ftr" sz="quarter" idx="11"/>
          </p:nvPr>
        </p:nvSpPr>
        <p:spPr bwMode="auto">
          <a:xfrm>
            <a:off x="4246563" y="6557963"/>
            <a:ext cx="2001837" cy="227012"/>
          </a:xfrm>
          <a:ln>
            <a:miter lim="800000"/>
            <a:headEnd/>
            <a:tailEnd/>
          </a:ln>
        </p:spPr>
        <p:txBody>
          <a:bodyPr wrap="square" numCol="1" anchorCtr="0" compatLnSpc="1">
            <a:prstTxWarp prst="textNoShape">
              <a:avLst/>
            </a:prstTxWarp>
          </a:bodyPr>
          <a:lstStyle/>
          <a:p>
            <a:pPr algn="l">
              <a:defRPr/>
            </a:pPr>
            <a:endParaRPr lang="en-US" smtClean="0"/>
          </a:p>
        </p:txBody>
      </p:sp>
      <p:sp>
        <p:nvSpPr>
          <p:cNvPr id="199683" name="Rectangle 3"/>
          <p:cNvSpPr>
            <a:spLocks noGrp="1" noChangeArrowheads="1"/>
          </p:cNvSpPr>
          <p:nvPr>
            <p:ph type="body" idx="1"/>
          </p:nvPr>
        </p:nvSpPr>
        <p:spPr>
          <a:xfrm>
            <a:off x="228600" y="1219200"/>
            <a:ext cx="8610600" cy="4978400"/>
          </a:xfrm>
        </p:spPr>
        <p:txBody>
          <a:bodyPr/>
          <a:lstStyle/>
          <a:p>
            <a:pPr eaLnBrk="1" hangingPunct="1">
              <a:buFont typeface="Arial" pitchFamily="34" charset="0"/>
              <a:buNone/>
            </a:pPr>
            <a:r>
              <a:rPr lang="en-US" altLang="en-US" sz="2000" b="1" smtClean="0">
                <a:latin typeface="Arial" pitchFamily="34" charset="0"/>
                <a:cs typeface="Arial" pitchFamily="34" charset="0"/>
              </a:rPr>
              <a:t>	There is agreement on the general risk factors that are taken into consideration when defining </a:t>
            </a:r>
            <a:r>
              <a:rPr lang="en-US" altLang="en-US" sz="2000" b="1" i="1" smtClean="0">
                <a:latin typeface="Arial" pitchFamily="34" charset="0"/>
                <a:cs typeface="Arial" pitchFamily="34" charset="0"/>
              </a:rPr>
              <a:t>MetSy</a:t>
            </a:r>
            <a:r>
              <a:rPr lang="en-US" altLang="en-US" sz="2000" b="1" smtClean="0">
                <a:latin typeface="Arial" pitchFamily="34" charset="0"/>
                <a:cs typeface="Arial" pitchFamily="34" charset="0"/>
              </a:rPr>
              <a:t>. </a:t>
            </a:r>
          </a:p>
          <a:p>
            <a:pPr eaLnBrk="1" hangingPunct="1">
              <a:buFont typeface="Arial" pitchFamily="34" charset="0"/>
              <a:buNone/>
            </a:pPr>
            <a:r>
              <a:rPr lang="en-US" altLang="en-US" sz="2000" b="1" smtClean="0">
                <a:latin typeface="Arial" pitchFamily="34" charset="0"/>
                <a:cs typeface="Arial" pitchFamily="34" charset="0"/>
              </a:rPr>
              <a:t>	They are called </a:t>
            </a:r>
            <a:r>
              <a:rPr lang="en-US" altLang="en-US" sz="2000" b="1" i="1" smtClean="0">
                <a:latin typeface="Arial" pitchFamily="34" charset="0"/>
                <a:cs typeface="Arial" pitchFamily="34" charset="0"/>
              </a:rPr>
              <a:t>'the deadly quartet'.</a:t>
            </a:r>
            <a:r>
              <a:rPr lang="en-US" altLang="en-US" sz="2000" b="1" smtClean="0">
                <a:latin typeface="Arial" pitchFamily="34" charset="0"/>
                <a:cs typeface="Arial" pitchFamily="34" charset="0"/>
              </a:rPr>
              <a:t> </a:t>
            </a:r>
          </a:p>
        </p:txBody>
      </p:sp>
      <p:sp>
        <p:nvSpPr>
          <p:cNvPr id="31748" name="Oval 4"/>
          <p:cNvSpPr>
            <a:spLocks noChangeArrowheads="1"/>
          </p:cNvSpPr>
          <p:nvPr/>
        </p:nvSpPr>
        <p:spPr bwMode="auto">
          <a:xfrm>
            <a:off x="381000" y="3141663"/>
            <a:ext cx="3581400" cy="936625"/>
          </a:xfrm>
          <a:prstGeom prst="ellipse">
            <a:avLst/>
          </a:prstGeom>
          <a:solidFill>
            <a:schemeClr val="accent2">
              <a:lumMod val="20000"/>
              <a:lumOff val="80000"/>
              <a:alpha val="85097"/>
            </a:schemeClr>
          </a:solidFill>
          <a:ln w="9525" algn="ctr">
            <a:solidFill>
              <a:srgbClr val="808080"/>
            </a:solidFill>
            <a:round/>
            <a:headEnd/>
            <a:tailEnd/>
          </a:ln>
          <a:effectLst>
            <a:prstShdw prst="shdw17" dist="17961" dir="2700000">
              <a:srgbClr val="4D4D4D"/>
            </a:prstShdw>
          </a:effectLst>
        </p:spPr>
        <p:txBody>
          <a:bodyPr/>
          <a:lstStyle/>
          <a:p>
            <a:pPr algn="ctr">
              <a:defRPr/>
            </a:pPr>
            <a:r>
              <a:rPr lang="en" sz="2400" b="1" dirty="0"/>
              <a:t>Impaired glycoregulation</a:t>
            </a:r>
            <a:endParaRPr lang="en-US" sz="2400" b="1" dirty="0"/>
          </a:p>
        </p:txBody>
      </p:sp>
      <p:sp>
        <p:nvSpPr>
          <p:cNvPr id="31749" name="Oval 5"/>
          <p:cNvSpPr>
            <a:spLocks noChangeArrowheads="1"/>
          </p:cNvSpPr>
          <p:nvPr/>
        </p:nvSpPr>
        <p:spPr bwMode="auto">
          <a:xfrm>
            <a:off x="1066800" y="4365625"/>
            <a:ext cx="3505200" cy="936625"/>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 sz="2400" b="1" dirty="0">
                <a:latin typeface="Arial" pitchFamily="34" charset="0"/>
                <a:cs typeface="Arial" pitchFamily="34" charset="0"/>
              </a:rPr>
              <a:t>hypertension</a:t>
            </a:r>
            <a:endParaRPr lang="en-US" sz="2400" b="1" dirty="0">
              <a:latin typeface="Arial" pitchFamily="34" charset="0"/>
              <a:cs typeface="Arial" pitchFamily="34" charset="0"/>
            </a:endParaRPr>
          </a:p>
        </p:txBody>
      </p:sp>
      <p:sp>
        <p:nvSpPr>
          <p:cNvPr id="31750" name="Oval 6"/>
          <p:cNvSpPr>
            <a:spLocks noChangeArrowheads="1"/>
          </p:cNvSpPr>
          <p:nvPr/>
        </p:nvSpPr>
        <p:spPr bwMode="auto">
          <a:xfrm>
            <a:off x="5140325" y="4797425"/>
            <a:ext cx="3317875" cy="936625"/>
          </a:xfrm>
          <a:prstGeom prst="ellipse">
            <a:avLst/>
          </a:prstGeom>
          <a:solidFill>
            <a:schemeClr val="accent6">
              <a:lumMod val="20000"/>
              <a:lumOff val="80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 sz="2400" b="1" dirty="0">
                <a:solidFill>
                  <a:schemeClr val="tx1"/>
                </a:solidFill>
                <a:latin typeface="Arial" pitchFamily="34" charset="0"/>
                <a:cs typeface="Arial" pitchFamily="34" charset="0"/>
              </a:rPr>
              <a:t>obesity</a:t>
            </a:r>
            <a:endParaRPr lang="en-US" sz="2400" b="1" dirty="0">
              <a:solidFill>
                <a:schemeClr val="tx1"/>
              </a:solidFill>
              <a:latin typeface="Arial" pitchFamily="34" charset="0"/>
              <a:cs typeface="Arial" pitchFamily="34" charset="0"/>
            </a:endParaRPr>
          </a:p>
        </p:txBody>
      </p:sp>
      <p:sp>
        <p:nvSpPr>
          <p:cNvPr id="31751" name="Oval 7"/>
          <p:cNvSpPr>
            <a:spLocks noChangeArrowheads="1"/>
          </p:cNvSpPr>
          <p:nvPr/>
        </p:nvSpPr>
        <p:spPr bwMode="auto">
          <a:xfrm>
            <a:off x="4060825" y="3502025"/>
            <a:ext cx="3711575" cy="974725"/>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anchor="ctr"/>
          <a:lstStyle/>
          <a:p>
            <a:pPr algn="ctr">
              <a:defRPr/>
            </a:pPr>
            <a:r>
              <a:rPr lang="en" sz="2400" b="1" dirty="0">
                <a:latin typeface="Arial" pitchFamily="34" charset="0"/>
                <a:cs typeface="Arial" pitchFamily="34" charset="0"/>
              </a:rPr>
              <a:t>dyslipidemia</a:t>
            </a:r>
            <a:endParaRPr lang="en-US" sz="2400" b="1" dirty="0">
              <a:latin typeface="Arial" pitchFamily="34" charset="0"/>
              <a:cs typeface="Arial" pitchFamily="34" charset="0"/>
            </a:endParaRPr>
          </a:p>
        </p:txBody>
      </p:sp>
      <p:sp>
        <p:nvSpPr>
          <p:cNvPr id="199688" name="Rectangle 13"/>
          <p:cNvSpPr>
            <a:spLocks noGrp="1" noChangeArrowheads="1"/>
          </p:cNvSpPr>
          <p:nvPr>
            <p:ph type="title"/>
          </p:nvPr>
        </p:nvSpPr>
        <p:spPr>
          <a:xfrm>
            <a:off x="0" y="0"/>
            <a:ext cx="9144000" cy="792163"/>
          </a:xfrm>
        </p:spPr>
        <p:txBody>
          <a:bodyPr/>
          <a:lstStyle/>
          <a:p>
            <a:pPr eaLnBrk="1" hangingPunct="1"/>
            <a:r>
              <a:rPr lang="en-US" altLang="en-US" sz="3200" b="1" smtClean="0">
                <a:solidFill>
                  <a:srgbClr val="7030A0"/>
                </a:solidFill>
                <a:latin typeface="Arial" pitchFamily="34" charset="0"/>
                <a:cs typeface="Arial" pitchFamily="34" charset="0"/>
              </a:rPr>
              <a:t>Metabolic syndrome</a:t>
            </a:r>
            <a:endParaRPr lang="en-US" altLang="en-US" sz="3200" smtClean="0">
              <a:solidFill>
                <a:srgbClr val="7030A0"/>
              </a:solidFill>
            </a:endParaRPr>
          </a:p>
        </p:txBody>
      </p:sp>
    </p:spTree>
  </p:cSld>
  <p:clrMapOvr>
    <a:masterClrMapping/>
  </p:clrMapOvr>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Footer Placeholder 3"/>
          <p:cNvSpPr>
            <a:spLocks noGrp="1"/>
          </p:cNvSpPr>
          <p:nvPr>
            <p:ph type="ftr" sz="quarter" idx="11"/>
          </p:nvPr>
        </p:nvSpPr>
        <p:spPr bwMode="auto">
          <a:ln>
            <a:miter lim="800000"/>
            <a:headEnd/>
            <a:tailEnd/>
          </a:ln>
        </p:spPr>
        <p:txBody>
          <a:bodyPr wrap="square" numCol="1" anchorCtr="0" compatLnSpc="1">
            <a:prstTxWarp prst="textNoShape">
              <a:avLst/>
            </a:prstTxWarp>
          </a:bodyPr>
          <a:lstStyle/>
          <a:p>
            <a:pPr algn="l">
              <a:defRPr/>
            </a:pPr>
            <a:endParaRPr lang="en-US" smtClean="0"/>
          </a:p>
        </p:txBody>
      </p:sp>
      <p:sp>
        <p:nvSpPr>
          <p:cNvPr id="32771" name="Rectangle 3"/>
          <p:cNvSpPr>
            <a:spLocks noGrp="1" noChangeArrowheads="1"/>
          </p:cNvSpPr>
          <p:nvPr>
            <p:ph type="body" idx="4294967295"/>
          </p:nvPr>
        </p:nvSpPr>
        <p:spPr>
          <a:xfrm>
            <a:off x="228600" y="685800"/>
            <a:ext cx="8458200" cy="5791200"/>
          </a:xfrm>
        </p:spPr>
        <p:txBody>
          <a:bodyPr/>
          <a:lstStyle/>
          <a:p>
            <a:pPr eaLnBrk="1" hangingPunct="1">
              <a:buFontTx/>
              <a:buNone/>
              <a:defRPr/>
            </a:pPr>
            <a:r>
              <a:rPr lang="en" sz="2000" dirty="0" smtClean="0"/>
              <a:t> </a:t>
            </a:r>
            <a:r>
              <a:rPr lang="en" sz="2000" b="1" dirty="0" smtClean="0">
                <a:latin typeface="Arial" pitchFamily="34" charset="0"/>
                <a:cs typeface="Arial" pitchFamily="34" charset="0"/>
              </a:rPr>
              <a:t>Insulin resistance and central obesity are key underlying defects in the etiology </a:t>
            </a:r>
            <a:r>
              <a:rPr lang="en" sz="2000" b="1" i="1" dirty="0" smtClean="0">
                <a:latin typeface="Arial" pitchFamily="34" charset="0"/>
                <a:cs typeface="Arial" pitchFamily="34" charset="0"/>
              </a:rPr>
              <a:t>of MetSy </a:t>
            </a:r>
            <a:r>
              <a:rPr lang="en" sz="2000" b="1" dirty="0" smtClean="0">
                <a:latin typeface="Arial" pitchFamily="34" charset="0"/>
                <a:cs typeface="Arial" pitchFamily="34" charset="0"/>
              </a:rPr>
              <a:t>and DM2.</a:t>
            </a:r>
            <a:endParaRPr lang="en-GB" sz="2000" b="1" dirty="0" smtClean="0">
              <a:latin typeface="Arial" pitchFamily="34" charset="0"/>
              <a:cs typeface="Arial" pitchFamily="34" charset="0"/>
            </a:endParaRPr>
          </a:p>
          <a:p>
            <a:pPr eaLnBrk="1" hangingPunct="1">
              <a:buFontTx/>
              <a:buNone/>
              <a:defRPr/>
            </a:pPr>
            <a:endParaRPr lang="en-GB" sz="2400" b="1" dirty="0" smtClean="0">
              <a:solidFill>
                <a:schemeClr val="bg2">
                  <a:lumMod val="50000"/>
                </a:schemeClr>
              </a:solidFill>
              <a:latin typeface="Arial" pitchFamily="34" charset="0"/>
              <a:cs typeface="Arial" pitchFamily="34" charset="0"/>
            </a:endParaRPr>
          </a:p>
          <a:p>
            <a:pPr eaLnBrk="1" hangingPunct="1">
              <a:buFontTx/>
              <a:buNone/>
              <a:defRPr/>
            </a:pPr>
            <a:endParaRPr lang="en-GB" sz="2400" b="1" dirty="0" smtClean="0">
              <a:solidFill>
                <a:schemeClr val="bg2">
                  <a:lumMod val="50000"/>
                </a:schemeClr>
              </a:solidFill>
              <a:latin typeface="Arial" pitchFamily="34" charset="0"/>
              <a:cs typeface="Arial" pitchFamily="34" charset="0"/>
            </a:endParaRPr>
          </a:p>
          <a:p>
            <a:pPr eaLnBrk="1" hangingPunct="1">
              <a:buFontTx/>
              <a:buNone/>
              <a:defRPr/>
            </a:pPr>
            <a:endParaRPr lang="en-GB" sz="2400" b="1" dirty="0" smtClean="0">
              <a:solidFill>
                <a:schemeClr val="bg2">
                  <a:lumMod val="50000"/>
                </a:schemeClr>
              </a:solidFill>
              <a:latin typeface="Arial" pitchFamily="34" charset="0"/>
              <a:cs typeface="Arial" pitchFamily="34" charset="0"/>
            </a:endParaRPr>
          </a:p>
          <a:p>
            <a:pPr eaLnBrk="1" hangingPunct="1">
              <a:buFontTx/>
              <a:buNone/>
              <a:defRPr/>
            </a:pPr>
            <a:endParaRPr lang="en-GB" sz="2400" b="1" dirty="0" smtClean="0">
              <a:solidFill>
                <a:schemeClr val="bg2">
                  <a:lumMod val="50000"/>
                </a:schemeClr>
              </a:solidFill>
              <a:latin typeface="Arial" pitchFamily="34" charset="0"/>
              <a:cs typeface="Arial" pitchFamily="34" charset="0"/>
            </a:endParaRPr>
          </a:p>
          <a:p>
            <a:pPr eaLnBrk="1" hangingPunct="1">
              <a:buFontTx/>
              <a:buNone/>
              <a:defRPr/>
            </a:pPr>
            <a:endParaRPr lang="en-GB" sz="2400" b="1" dirty="0" smtClean="0">
              <a:solidFill>
                <a:schemeClr val="bg2">
                  <a:lumMod val="50000"/>
                </a:schemeClr>
              </a:solidFill>
              <a:latin typeface="Arial" pitchFamily="34" charset="0"/>
              <a:cs typeface="Arial" pitchFamily="34" charset="0"/>
            </a:endParaRPr>
          </a:p>
          <a:p>
            <a:pPr eaLnBrk="1" hangingPunct="1">
              <a:buFontTx/>
              <a:buNone/>
              <a:defRPr/>
            </a:pPr>
            <a:endParaRPr lang="en-GB" sz="2400" b="1" dirty="0" smtClean="0">
              <a:solidFill>
                <a:schemeClr val="bg2">
                  <a:lumMod val="50000"/>
                </a:schemeClr>
              </a:solidFill>
              <a:latin typeface="Arial" pitchFamily="34" charset="0"/>
              <a:cs typeface="Arial" pitchFamily="34" charset="0"/>
            </a:endParaRPr>
          </a:p>
          <a:p>
            <a:pPr>
              <a:buFont typeface="Arial" pitchFamily="34" charset="0"/>
              <a:buNone/>
              <a:defRPr/>
            </a:pPr>
            <a:endParaRPr lang="sr-Cyrl-RS" sz="2400" b="1" dirty="0" smtClean="0">
              <a:solidFill>
                <a:schemeClr val="bg2">
                  <a:lumMod val="50000"/>
                </a:schemeClr>
              </a:solidFill>
              <a:latin typeface="Arial" pitchFamily="34" charset="0"/>
              <a:cs typeface="Arial" pitchFamily="34" charset="0"/>
            </a:endParaRPr>
          </a:p>
          <a:p>
            <a:pPr>
              <a:buFont typeface="Arial" pitchFamily="34" charset="0"/>
              <a:buNone/>
              <a:defRPr/>
            </a:pPr>
            <a:endParaRPr lang="sr-Cyrl-RS" sz="2400" b="1" dirty="0" smtClean="0">
              <a:solidFill>
                <a:schemeClr val="bg2">
                  <a:lumMod val="50000"/>
                </a:schemeClr>
              </a:solidFill>
              <a:latin typeface="Arial" pitchFamily="34" charset="0"/>
              <a:cs typeface="Arial" pitchFamily="34" charset="0"/>
            </a:endParaRPr>
          </a:p>
          <a:p>
            <a:pPr>
              <a:buFont typeface="Arial" pitchFamily="34" charset="0"/>
              <a:buNone/>
              <a:defRPr/>
            </a:pPr>
            <a:r>
              <a:rPr lang="en" sz="2400" b="1" dirty="0" smtClean="0">
                <a:latin typeface="Arial" pitchFamily="34" charset="0"/>
                <a:cs typeface="Arial" pitchFamily="34" charset="0"/>
              </a:rPr>
              <a:t>    </a:t>
            </a:r>
          </a:p>
          <a:p>
            <a:pPr>
              <a:buFont typeface="Arial" pitchFamily="34" charset="0"/>
              <a:buNone/>
              <a:defRPr/>
            </a:pPr>
            <a:r>
              <a:rPr lang="en" sz="2000" b="1" dirty="0" smtClean="0">
                <a:latin typeface="Arial" pitchFamily="34" charset="0"/>
                <a:cs typeface="Arial" pitchFamily="34" charset="0"/>
              </a:rPr>
              <a:t>A universal definition </a:t>
            </a:r>
            <a:r>
              <a:rPr lang="en" sz="2000" b="1" i="1" dirty="0" smtClean="0">
                <a:latin typeface="Arial" pitchFamily="34" charset="0"/>
                <a:cs typeface="Arial" pitchFamily="34" charset="0"/>
              </a:rPr>
              <a:t>of MetSy </a:t>
            </a:r>
            <a:r>
              <a:rPr lang="en" sz="2000" b="1" dirty="0" smtClean="0">
                <a:latin typeface="Arial" pitchFamily="34" charset="0"/>
                <a:cs typeface="Arial" pitchFamily="34" charset="0"/>
              </a:rPr>
              <a:t>should identify individuals at high risk for developing DM and CVD.</a:t>
            </a:r>
            <a:endParaRPr lang="ru-RU" sz="2000" b="1" dirty="0">
              <a:latin typeface="Arial" pitchFamily="34" charset="0"/>
              <a:cs typeface="Arial" pitchFamily="34" charset="0"/>
            </a:endParaRPr>
          </a:p>
        </p:txBody>
      </p:sp>
      <p:sp>
        <p:nvSpPr>
          <p:cNvPr id="928772" name="Oval 4"/>
          <p:cNvSpPr>
            <a:spLocks noChangeArrowheads="1"/>
          </p:cNvSpPr>
          <p:nvPr/>
        </p:nvSpPr>
        <p:spPr bwMode="auto">
          <a:xfrm>
            <a:off x="990600" y="2362200"/>
            <a:ext cx="2216150" cy="103505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 b="1" dirty="0"/>
              <a:t>Impaired glucose regulation</a:t>
            </a:r>
          </a:p>
        </p:txBody>
      </p:sp>
      <p:sp>
        <p:nvSpPr>
          <p:cNvPr id="928773" name="Oval 5"/>
          <p:cNvSpPr>
            <a:spLocks noChangeArrowheads="1"/>
          </p:cNvSpPr>
          <p:nvPr/>
        </p:nvSpPr>
        <p:spPr bwMode="auto">
          <a:xfrm>
            <a:off x="5715000" y="2417763"/>
            <a:ext cx="2360613" cy="976312"/>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anchor="ctr"/>
          <a:lstStyle/>
          <a:p>
            <a:pPr>
              <a:defRPr/>
            </a:pPr>
            <a:r>
              <a:rPr lang="en" b="1" dirty="0"/>
              <a:t>Hypertension</a:t>
            </a:r>
          </a:p>
        </p:txBody>
      </p:sp>
      <p:sp>
        <p:nvSpPr>
          <p:cNvPr id="928774" name="Oval 6"/>
          <p:cNvSpPr>
            <a:spLocks noChangeArrowheads="1"/>
          </p:cNvSpPr>
          <p:nvPr/>
        </p:nvSpPr>
        <p:spPr bwMode="auto">
          <a:xfrm>
            <a:off x="4716463" y="3352800"/>
            <a:ext cx="2216150" cy="1079500"/>
          </a:xfrm>
          <a:prstGeom prst="ellipse">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 b="1" dirty="0"/>
              <a:t>Obesity</a:t>
            </a:r>
          </a:p>
        </p:txBody>
      </p:sp>
      <p:sp>
        <p:nvSpPr>
          <p:cNvPr id="928775" name="Oval 7"/>
          <p:cNvSpPr>
            <a:spLocks noChangeArrowheads="1"/>
          </p:cNvSpPr>
          <p:nvPr/>
        </p:nvSpPr>
        <p:spPr bwMode="auto">
          <a:xfrm>
            <a:off x="3352800" y="2362200"/>
            <a:ext cx="2216150" cy="1055688"/>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lIns="0" rIns="18000" anchor="ctr"/>
          <a:lstStyle/>
          <a:p>
            <a:pPr algn="ctr">
              <a:defRPr/>
            </a:pPr>
            <a:r>
              <a:rPr lang="en" b="1" dirty="0" err="1"/>
              <a:t>Dyslipidaemia</a:t>
            </a:r>
            <a:endParaRPr lang="en-US" b="1" dirty="0"/>
          </a:p>
        </p:txBody>
      </p:sp>
      <p:sp>
        <p:nvSpPr>
          <p:cNvPr id="928776" name="Oval 8"/>
          <p:cNvSpPr>
            <a:spLocks noChangeArrowheads="1"/>
          </p:cNvSpPr>
          <p:nvPr/>
        </p:nvSpPr>
        <p:spPr bwMode="auto">
          <a:xfrm>
            <a:off x="2268538" y="3352800"/>
            <a:ext cx="2174875" cy="1085850"/>
          </a:xfrm>
          <a:prstGeom prst="ellipse">
            <a:avLst/>
          </a:prstGeom>
          <a:ln>
            <a:headEnd/>
            <a:tailEnd/>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 b="1" dirty="0"/>
              <a:t>Insulin resistance</a:t>
            </a:r>
          </a:p>
        </p:txBody>
      </p:sp>
      <p:sp>
        <p:nvSpPr>
          <p:cNvPr id="151561" name="Rectangle 9"/>
          <p:cNvSpPr>
            <a:spLocks noChangeArrowheads="1"/>
          </p:cNvSpPr>
          <p:nvPr/>
        </p:nvSpPr>
        <p:spPr bwMode="auto">
          <a:xfrm>
            <a:off x="446088" y="4667250"/>
            <a:ext cx="8229600" cy="1339850"/>
          </a:xfrm>
          <a:prstGeom prst="rect">
            <a:avLst/>
          </a:prstGeom>
          <a:noFill/>
          <a:ln w="9525">
            <a:noFill/>
            <a:miter lim="800000"/>
            <a:headEnd/>
            <a:tailEnd/>
          </a:ln>
          <a:effectLst>
            <a:outerShdw dist="35921" dir="2700000" algn="ctr" rotWithShape="0">
              <a:srgbClr val="000000"/>
            </a:outerShdw>
          </a:effectLst>
        </p:spPr>
        <p:txBody>
          <a:bodyPr/>
          <a:lstStyle/>
          <a:p>
            <a:pPr>
              <a:defRPr/>
            </a:pPr>
            <a:endParaRPr lang="fr-FR">
              <a:solidFill>
                <a:schemeClr val="bg1"/>
              </a:solidFill>
              <a:cs typeface="+mn-cs"/>
            </a:endParaRPr>
          </a:p>
        </p:txBody>
      </p:sp>
    </p:spTree>
  </p:cSld>
  <p:clrMapOvr>
    <a:masterClrMapping/>
  </p:clrMapOvr>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Title 1"/>
          <p:cNvSpPr>
            <a:spLocks noGrp="1"/>
          </p:cNvSpPr>
          <p:nvPr>
            <p:ph type="title"/>
          </p:nvPr>
        </p:nvSpPr>
        <p:spPr>
          <a:xfrm>
            <a:off x="0" y="0"/>
            <a:ext cx="9144000" cy="838200"/>
          </a:xfrm>
        </p:spPr>
        <p:txBody>
          <a:bodyPr/>
          <a:lstStyle/>
          <a:p>
            <a:pPr eaLnBrk="1" hangingPunct="1"/>
            <a:r>
              <a:rPr lang="en-US" altLang="en-US" sz="3200" b="1" smtClean="0">
                <a:solidFill>
                  <a:srgbClr val="7030A0"/>
                </a:solidFill>
                <a:latin typeface="Arial" pitchFamily="34" charset="0"/>
                <a:cs typeface="Arial" pitchFamily="34" charset="0"/>
              </a:rPr>
              <a:t>Insulin resistance</a:t>
            </a:r>
          </a:p>
        </p:txBody>
      </p:sp>
      <p:sp>
        <p:nvSpPr>
          <p:cNvPr id="201731" name="Content Placeholder 2"/>
          <p:cNvSpPr>
            <a:spLocks noGrp="1"/>
          </p:cNvSpPr>
          <p:nvPr>
            <p:ph idx="1"/>
          </p:nvPr>
        </p:nvSpPr>
        <p:spPr>
          <a:xfrm>
            <a:off x="228600" y="1295400"/>
            <a:ext cx="8686800" cy="4830763"/>
          </a:xfrm>
        </p:spPr>
        <p:txBody>
          <a:bodyPr/>
          <a:lstStyle/>
          <a:p>
            <a:pPr eaLnBrk="1" hangingPunct="1">
              <a:buFont typeface="Wingdings" pitchFamily="2" charset="2"/>
              <a:buChar char="§"/>
            </a:pPr>
            <a:r>
              <a:rPr lang="en-US" altLang="en-US" sz="2000" b="1" dirty="0" smtClean="0">
                <a:latin typeface="Arial" pitchFamily="34" charset="0"/>
                <a:cs typeface="Arial" pitchFamily="34" charset="0"/>
              </a:rPr>
              <a:t>The basis in the </a:t>
            </a:r>
            <a:r>
              <a:rPr lang="en-US" altLang="en-US" sz="2000" b="1" dirty="0" err="1" smtClean="0">
                <a:latin typeface="Arial" pitchFamily="34" charset="0"/>
                <a:cs typeface="Arial" pitchFamily="34" charset="0"/>
              </a:rPr>
              <a:t>pathophysiology</a:t>
            </a:r>
            <a:r>
              <a:rPr lang="en-US" altLang="en-US" sz="2000" b="1" dirty="0" smtClean="0">
                <a:latin typeface="Arial" pitchFamily="34" charset="0"/>
                <a:cs typeface="Arial" pitchFamily="34" charset="0"/>
              </a:rPr>
              <a:t> of Met </a:t>
            </a:r>
            <a:r>
              <a:rPr lang="en-US" altLang="en-US" sz="2000" b="1" dirty="0" err="1" smtClean="0">
                <a:latin typeface="Arial" pitchFamily="34" charset="0"/>
                <a:cs typeface="Arial" pitchFamily="34" charset="0"/>
              </a:rPr>
              <a:t>Sy</a:t>
            </a:r>
            <a:r>
              <a:rPr lang="en-US" altLang="en-US" sz="2000" b="1" dirty="0" smtClean="0">
                <a:latin typeface="Arial" pitchFamily="34" charset="0"/>
                <a:cs typeface="Arial" pitchFamily="34" charset="0"/>
              </a:rPr>
              <a:t> is the existence of IR.</a:t>
            </a:r>
          </a:p>
          <a:p>
            <a:pPr eaLnBrk="1" hangingPunct="1">
              <a:buFont typeface="Wingdings" pitchFamily="2" charset="2"/>
              <a:buChar char="§"/>
            </a:pPr>
            <a:endParaRPr lang="en-US" altLang="en-US" sz="2000" b="1" dirty="0" smtClean="0">
              <a:latin typeface="Arial" pitchFamily="34" charset="0"/>
              <a:cs typeface="Arial" pitchFamily="34" charset="0"/>
            </a:endParaRPr>
          </a:p>
          <a:p>
            <a:pPr eaLnBrk="1" hangingPunct="1">
              <a:buFont typeface="Wingdings" pitchFamily="2" charset="2"/>
              <a:buChar char="§"/>
            </a:pPr>
            <a:r>
              <a:rPr lang="en-US" altLang="en-US" sz="2000" b="1" dirty="0" smtClean="0">
                <a:latin typeface="Arial" pitchFamily="34" charset="0"/>
                <a:cs typeface="Arial" pitchFamily="34" charset="0"/>
              </a:rPr>
              <a:t>A </a:t>
            </a:r>
            <a:r>
              <a:rPr lang="en-US" altLang="en-US" sz="2000" b="1" dirty="0" smtClean="0">
                <a:latin typeface="Arial" pitchFamily="34" charset="0"/>
                <a:cs typeface="Arial" pitchFamily="34" charset="0"/>
              </a:rPr>
              <a:t>condition in which a given level of insulin produces less than the expected biological effect</a:t>
            </a:r>
          </a:p>
          <a:p>
            <a:pPr eaLnBrk="1" hangingPunct="1">
              <a:buFont typeface="Wingdings" pitchFamily="2" charset="2"/>
              <a:buChar char="§"/>
            </a:pPr>
            <a:endParaRPr lang="en-US" altLang="en-US" sz="2000" b="1" dirty="0" smtClean="0">
              <a:latin typeface="Arial" pitchFamily="34" charset="0"/>
              <a:cs typeface="Arial" pitchFamily="34" charset="0"/>
            </a:endParaRPr>
          </a:p>
          <a:p>
            <a:pPr eaLnBrk="1" hangingPunct="1">
              <a:buFont typeface="Wingdings" pitchFamily="2" charset="2"/>
              <a:buChar char="§"/>
            </a:pPr>
            <a:r>
              <a:rPr lang="en-US" altLang="en-US" sz="2000" b="1" dirty="0" smtClean="0">
                <a:latin typeface="Arial" pitchFamily="34" charset="0"/>
                <a:cs typeface="Arial" pitchFamily="34" charset="0"/>
              </a:rPr>
              <a:t>In </a:t>
            </a:r>
            <a:r>
              <a:rPr lang="en-US" altLang="en-US" sz="2000" b="1" dirty="0" smtClean="0">
                <a:latin typeface="Arial" pitchFamily="34" charset="0"/>
                <a:cs typeface="Arial" pitchFamily="34" charset="0"/>
              </a:rPr>
              <a:t>adipose tissue, this is manifested by the </a:t>
            </a:r>
            <a:r>
              <a:rPr lang="en-US" altLang="en-US" sz="2000" b="1" dirty="0" err="1" smtClean="0">
                <a:latin typeface="Arial" pitchFamily="34" charset="0"/>
                <a:cs typeface="Arial" pitchFamily="34" charset="0"/>
              </a:rPr>
              <a:t>antilipolytic</a:t>
            </a:r>
            <a:r>
              <a:rPr lang="en-US" altLang="en-US" sz="2000" b="1" dirty="0" smtClean="0">
                <a:latin typeface="Arial" pitchFamily="34" charset="0"/>
                <a:cs typeface="Arial" pitchFamily="34" charset="0"/>
              </a:rPr>
              <a:t> effects of insulin, and in muscles by a defect in insulin-mediated uptake of glucose with a consequent decrease in glycogen synthesis.</a:t>
            </a:r>
          </a:p>
          <a:p>
            <a:pPr eaLnBrk="1" hangingPunct="1">
              <a:buFont typeface="Wingdings" pitchFamily="2" charset="2"/>
              <a:buChar char="§"/>
            </a:pPr>
            <a:endParaRPr lang="en-US" altLang="en-US" sz="2000" b="1" dirty="0" smtClean="0">
              <a:latin typeface="Arial" pitchFamily="34" charset="0"/>
              <a:cs typeface="Arial" pitchFamily="34" charset="0"/>
            </a:endParaRPr>
          </a:p>
          <a:p>
            <a:pPr eaLnBrk="1" hangingPunct="1">
              <a:buFont typeface="Wingdings" pitchFamily="2" charset="2"/>
              <a:buChar char="§"/>
            </a:pPr>
            <a:r>
              <a:rPr lang="en-US" altLang="en-US" sz="2000" b="1" dirty="0" smtClean="0">
                <a:latin typeface="Arial" pitchFamily="34" charset="0"/>
                <a:cs typeface="Arial" pitchFamily="34" charset="0"/>
              </a:rPr>
              <a:t>IR </a:t>
            </a:r>
            <a:r>
              <a:rPr lang="en-US" altLang="en-US" sz="2000" b="1" dirty="0" smtClean="0">
                <a:latin typeface="Arial" pitchFamily="34" charset="0"/>
                <a:cs typeface="Arial" pitchFamily="34" charset="0"/>
              </a:rPr>
              <a:t>is a core feature of </a:t>
            </a:r>
            <a:r>
              <a:rPr lang="en-US" altLang="en-US" sz="2000" b="1" dirty="0" err="1" smtClean="0">
                <a:latin typeface="Arial" pitchFamily="34" charset="0"/>
                <a:cs typeface="Arial" pitchFamily="34" charset="0"/>
              </a:rPr>
              <a:t>MetSy</a:t>
            </a:r>
            <a:r>
              <a:rPr lang="en-US" altLang="en-US" sz="2000" b="1" dirty="0" smtClean="0">
                <a:latin typeface="Arial" pitchFamily="34" charset="0"/>
                <a:cs typeface="Arial" pitchFamily="34" charset="0"/>
              </a:rPr>
              <a:t> and DM2, and is associated with disturbances in glucose and lipid metabolism.</a:t>
            </a:r>
          </a:p>
          <a:p>
            <a:pPr eaLnBrk="1" hangingPunct="1">
              <a:buFont typeface="Wingdings" pitchFamily="2" charset="2"/>
              <a:buChar char="§"/>
            </a:pPr>
            <a:endParaRPr lang="en-US" altLang="en-US" sz="2000" b="1" dirty="0" smtClean="0">
              <a:latin typeface="Arial" pitchFamily="34" charset="0"/>
              <a:cs typeface="Arial" pitchFamily="34" charset="0"/>
            </a:endParaRPr>
          </a:p>
          <a:p>
            <a:pPr eaLnBrk="1" hangingPunct="1">
              <a:buFont typeface="Wingdings" pitchFamily="2" charset="2"/>
              <a:buChar char="§"/>
            </a:pPr>
            <a:r>
              <a:rPr lang="en-US" altLang="en-US" sz="2000" b="1" dirty="0" smtClean="0">
                <a:latin typeface="Arial" pitchFamily="34" charset="0"/>
                <a:cs typeface="Arial" pitchFamily="34" charset="0"/>
              </a:rPr>
              <a:t>These </a:t>
            </a:r>
            <a:r>
              <a:rPr lang="en-US" altLang="en-US" sz="2000" b="1" dirty="0" smtClean="0">
                <a:latin typeface="Arial" pitchFamily="34" charset="0"/>
                <a:cs typeface="Arial" pitchFamily="34" charset="0"/>
              </a:rPr>
              <a:t>abnormalities are associated with an increased risk for CVD and are often present before the onset of DM2.</a:t>
            </a:r>
            <a:endParaRPr lang="en-US" altLang="en-US" sz="2000" b="1" dirty="0" smtClean="0">
              <a:solidFill>
                <a:srgbClr val="948A54"/>
              </a:solidFill>
              <a:latin typeface="Arial" pitchFamily="34" charset="0"/>
              <a:cs typeface="Arial" pitchFamily="34" charset="0"/>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a:xfrm>
            <a:off x="0" y="0"/>
            <a:ext cx="9144000" cy="1177925"/>
          </a:xfrm>
        </p:spPr>
        <p:txBody>
          <a:bodyPr/>
          <a:lstStyle/>
          <a:p>
            <a:pPr eaLnBrk="1" hangingPunct="1"/>
            <a:r>
              <a:rPr lang="en-US" altLang="en-US" sz="3200" b="1" smtClean="0">
                <a:solidFill>
                  <a:srgbClr val="7030A0"/>
                </a:solidFill>
                <a:latin typeface="Arial" pitchFamily="34" charset="0"/>
                <a:cs typeface="Arial" pitchFamily="34" charset="0"/>
              </a:rPr>
              <a:t>DIABETES TYPE 2</a:t>
            </a:r>
          </a:p>
        </p:txBody>
      </p:sp>
      <p:sp>
        <p:nvSpPr>
          <p:cNvPr id="202755" name="Rectangle 3"/>
          <p:cNvSpPr>
            <a:spLocks noGrp="1" noChangeArrowheads="1"/>
          </p:cNvSpPr>
          <p:nvPr>
            <p:ph type="body" sz="half" idx="1"/>
          </p:nvPr>
        </p:nvSpPr>
        <p:spPr>
          <a:xfrm>
            <a:off x="152400" y="1371600"/>
            <a:ext cx="4267200" cy="5486400"/>
          </a:xfrm>
        </p:spPr>
        <p:txBody>
          <a:bodyPr/>
          <a:lstStyle/>
          <a:p>
            <a:pPr eaLnBrk="1" hangingPunct="1"/>
            <a:endParaRPr lang="en-US" altLang="en-US" sz="2400" b="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People with MetS have ↑ prevalence of IGT</a:t>
            </a:r>
          </a:p>
          <a:p>
            <a:pPr eaLnBrk="1" hangingPunct="1">
              <a:buFont typeface="Wingdings" pitchFamily="2" charset="2"/>
              <a:buChar char="§"/>
            </a:pPr>
            <a:r>
              <a:rPr lang="en-US" altLang="en-US" sz="2000" b="1" smtClean="0">
                <a:latin typeface="Arial" pitchFamily="34" charset="0"/>
                <a:cs typeface="Arial" pitchFamily="34" charset="0"/>
              </a:rPr>
              <a:t>↑ is risk for DM2</a:t>
            </a:r>
          </a:p>
          <a:p>
            <a:pPr eaLnBrk="1" hangingPunct="1">
              <a:buFont typeface="Wingdings" pitchFamily="2" charset="2"/>
              <a:buChar char="§"/>
            </a:pPr>
            <a:r>
              <a:rPr lang="en-US" altLang="en-US" sz="2000" b="1" smtClean="0">
                <a:latin typeface="Arial" pitchFamily="34" charset="0"/>
                <a:cs typeface="Arial" pitchFamily="34" charset="0"/>
              </a:rPr>
              <a:t>Due to the presence of IR pancreatic beta cells ↑ secretion compensatory</a:t>
            </a:r>
          </a:p>
          <a:p>
            <a:pPr eaLnBrk="1" hangingPunct="1">
              <a:buFont typeface="Wingdings" pitchFamily="2" charset="2"/>
              <a:buChar char="§"/>
            </a:pPr>
            <a:r>
              <a:rPr lang="en-US" altLang="en-US" sz="2000" b="1" smtClean="0">
                <a:latin typeface="Arial" pitchFamily="34" charset="0"/>
                <a:cs typeface="Arial" pitchFamily="34" charset="0"/>
              </a:rPr>
              <a:t>DM2 develops when compensatory HI is insufficient to achieve normoglycemia</a:t>
            </a:r>
          </a:p>
          <a:p>
            <a:pPr eaLnBrk="1" hangingPunct="1"/>
            <a:endParaRPr lang="en-US" altLang="en-US" sz="2000" smtClean="0"/>
          </a:p>
        </p:txBody>
      </p:sp>
      <p:pic>
        <p:nvPicPr>
          <p:cNvPr id="202756" name="Picture 5" descr="Progression to type 2 diabetes"/>
          <p:cNvPicPr>
            <a:picLocks noGrp="1" noChangeAspect="1" noChangeArrowheads="1"/>
          </p:cNvPicPr>
          <p:nvPr>
            <p:ph type="clipArt" sz="half" idx="2"/>
          </p:nvPr>
        </p:nvPicPr>
        <p:blipFill>
          <a:blip r:embed="rId3"/>
          <a:srcRect/>
          <a:stretch>
            <a:fillRect/>
          </a:stretch>
        </p:blipFill>
        <p:spPr>
          <a:xfrm>
            <a:off x="4953000" y="1143000"/>
            <a:ext cx="4191000" cy="5715000"/>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0"/>
            <a:ext cx="8229600" cy="1417638"/>
          </a:xfrm>
        </p:spPr>
        <p:txBody>
          <a:bodyPr/>
          <a:lstStyle/>
          <a:p>
            <a:pPr eaLnBrk="1" hangingPunct="1"/>
            <a:r>
              <a:rPr lang="en-US" altLang="en-US" sz="3200" b="1" smtClean="0">
                <a:solidFill>
                  <a:srgbClr val="7030A0"/>
                </a:solidFill>
                <a:latin typeface="Arial" pitchFamily="34" charset="0"/>
                <a:cs typeface="Arial" pitchFamily="34" charset="0"/>
              </a:rPr>
              <a:t>OBESITY</a:t>
            </a:r>
            <a:r>
              <a:rPr lang="sr-Latn-CS" altLang="en-US" sz="3600" b="1" smtClean="0">
                <a:solidFill>
                  <a:srgbClr val="FF0000"/>
                </a:solidFill>
                <a:latin typeface="Arial" pitchFamily="34" charset="0"/>
                <a:cs typeface="Arial" pitchFamily="34" charset="0"/>
              </a:rPr>
              <a:t/>
            </a:r>
            <a:br>
              <a:rPr lang="sr-Latn-CS" altLang="en-US" sz="3600" b="1" smtClean="0">
                <a:solidFill>
                  <a:srgbClr val="FF0000"/>
                </a:solidFill>
                <a:latin typeface="Arial" pitchFamily="34" charset="0"/>
                <a:cs typeface="Arial" pitchFamily="34" charset="0"/>
              </a:rPr>
            </a:br>
            <a:endParaRPr lang="en-US" altLang="en-US" sz="3600" b="1" smtClean="0">
              <a:solidFill>
                <a:srgbClr val="FF0000"/>
              </a:solidFill>
              <a:latin typeface="Arial" pitchFamily="34" charset="0"/>
              <a:cs typeface="Arial" pitchFamily="34" charset="0"/>
            </a:endParaRPr>
          </a:p>
        </p:txBody>
      </p:sp>
      <p:sp>
        <p:nvSpPr>
          <p:cNvPr id="154627" name="Rectangle 3"/>
          <p:cNvSpPr>
            <a:spLocks noGrp="1" noChangeArrowheads="1"/>
          </p:cNvSpPr>
          <p:nvPr>
            <p:ph type="body" idx="1"/>
          </p:nvPr>
        </p:nvSpPr>
        <p:spPr>
          <a:xfrm>
            <a:off x="-228600" y="1371600"/>
            <a:ext cx="9220200" cy="4754563"/>
          </a:xfrm>
        </p:spPr>
        <p:txBody>
          <a:bodyPr/>
          <a:lstStyle/>
          <a:p>
            <a:pPr algn="ctr" eaLnBrk="1" hangingPunct="1">
              <a:buNone/>
            </a:pPr>
            <a:r>
              <a:rPr lang="en-US" altLang="en-US" sz="2800" b="1" dirty="0" smtClean="0">
                <a:latin typeface="Arial" pitchFamily="34" charset="0"/>
                <a:cs typeface="Arial" pitchFamily="34" charset="0"/>
              </a:rPr>
              <a:t>OBESITY IS A DISEASE!!!</a:t>
            </a:r>
          </a:p>
          <a:p>
            <a:pPr algn="ctr" eaLnBrk="1" hangingPunct="1">
              <a:buFontTx/>
              <a:buNone/>
            </a:pPr>
            <a:r>
              <a:rPr lang="en-US" altLang="en-US" sz="2800" b="1" dirty="0" smtClean="0">
                <a:latin typeface="Arial" pitchFamily="34" charset="0"/>
                <a:cs typeface="Arial" pitchFamily="34" charset="0"/>
              </a:rPr>
              <a:t>International classification of diseases (X revision):</a:t>
            </a:r>
          </a:p>
          <a:p>
            <a:pPr algn="ctr" eaLnBrk="1" hangingPunct="1">
              <a:buFontTx/>
              <a:buNone/>
            </a:pPr>
            <a:r>
              <a:rPr lang="en-US" altLang="en-US" sz="2800" b="1" dirty="0" smtClean="0">
                <a:latin typeface="Arial" pitchFamily="34" charset="0"/>
                <a:cs typeface="Arial" pitchFamily="34" charset="0"/>
              </a:rPr>
              <a:t>E 66</a:t>
            </a:r>
          </a:p>
          <a:p>
            <a:pPr lvl="1">
              <a:spcBef>
                <a:spcPct val="0"/>
              </a:spcBef>
              <a:buFontTx/>
              <a:buNone/>
              <a:defRPr/>
            </a:pPr>
            <a:r>
              <a:rPr lang="en" sz="2000" b="1" dirty="0" smtClean="0">
                <a:latin typeface="Arial" pitchFamily="34" charset="0"/>
                <a:cs typeface="Arial" pitchFamily="34" charset="0"/>
              </a:rPr>
              <a:t>    </a:t>
            </a:r>
            <a:endParaRPr lang="sr-Cyrl-RS" sz="2000" b="1" dirty="0" smtClean="0">
              <a:solidFill>
                <a:srgbClr val="FF3300"/>
              </a:solidFill>
              <a:latin typeface="Arial" pitchFamily="34" charset="0"/>
              <a:cs typeface="Arial" pitchFamily="34" charset="0"/>
            </a:endParaRPr>
          </a:p>
          <a:p>
            <a:pPr lvl="1">
              <a:spcBef>
                <a:spcPct val="0"/>
              </a:spcBef>
              <a:buFontTx/>
              <a:buNone/>
              <a:defRPr/>
            </a:pPr>
            <a:r>
              <a:rPr lang="sr-Latn-RS" sz="2000" b="1" dirty="0" smtClean="0">
                <a:latin typeface="Arial" pitchFamily="34" charset="0"/>
                <a:cs typeface="Arial" pitchFamily="34" charset="0"/>
              </a:rPr>
              <a:t>	</a:t>
            </a:r>
            <a:r>
              <a:rPr lang="en" sz="2000" b="1" dirty="0" smtClean="0">
                <a:latin typeface="Arial" pitchFamily="34" charset="0"/>
                <a:cs typeface="Arial" pitchFamily="34" charset="0"/>
              </a:rPr>
              <a:t>OBESITY is state increased accumulation fats in the body due to disorder a energetic balance which lead to positive og energy og balance a</a:t>
            </a:r>
            <a:endParaRPr lang="en-US" sz="2000" b="1" dirty="0" smtClean="0">
              <a:latin typeface="Arial" pitchFamily="34" charset="0"/>
              <a:cs typeface="Arial" pitchFamily="34" charset="0"/>
            </a:endParaRPr>
          </a:p>
          <a:p>
            <a:pPr lvl="1">
              <a:spcBef>
                <a:spcPct val="0"/>
              </a:spcBef>
              <a:buFontTx/>
              <a:buChar char="•"/>
              <a:defRPr/>
            </a:pPr>
            <a:endParaRPr lang="en-US" sz="2000" b="1" dirty="0" smtClean="0">
              <a:latin typeface="Arial" pitchFamily="34" charset="0"/>
              <a:cs typeface="Arial" pitchFamily="34" charset="0"/>
            </a:endParaRPr>
          </a:p>
          <a:p>
            <a:pPr lvl="2">
              <a:spcBef>
                <a:spcPct val="0"/>
              </a:spcBef>
              <a:buFont typeface="Arial" pitchFamily="34" charset="0"/>
              <a:buBlip>
                <a:blip r:embed="rId2"/>
              </a:buBlip>
              <a:defRPr/>
            </a:pPr>
            <a:r>
              <a:rPr lang="en" sz="2000" b="1" dirty="0" err="1" smtClean="0">
                <a:latin typeface="Arial" pitchFamily="34" charset="0"/>
                <a:cs typeface="Arial" pitchFamily="34" charset="0"/>
              </a:rPr>
              <a:t>obese</a:t>
            </a:r>
            <a:r>
              <a:rPr lang="en" sz="2000" b="1" dirty="0" smtClean="0">
                <a:latin typeface="Arial" pitchFamily="34" charset="0"/>
                <a:cs typeface="Arial" pitchFamily="34" charset="0"/>
              </a:rPr>
              <a:t> </a:t>
            </a:r>
            <a:r>
              <a:rPr lang="en" sz="2000" b="1" dirty="0" err="1" smtClean="0">
                <a:latin typeface="Arial" pitchFamily="34" charset="0"/>
                <a:cs typeface="Arial" pitchFamily="34" charset="0"/>
              </a:rPr>
              <a:t>are</a:t>
            </a:r>
            <a:r>
              <a:rPr lang="en" sz="2000" b="1" dirty="0" smtClean="0">
                <a:latin typeface="Arial" pitchFamily="34" charset="0"/>
                <a:cs typeface="Arial" pitchFamily="34" charset="0"/>
              </a:rPr>
              <a:t> </a:t>
            </a:r>
            <a:r>
              <a:rPr lang="en" sz="2000" b="1" dirty="0" err="1" smtClean="0">
                <a:latin typeface="Arial" pitchFamily="34" charset="0"/>
                <a:cs typeface="Arial" pitchFamily="34" charset="0"/>
              </a:rPr>
              <a:t>women</a:t>
            </a:r>
            <a:r>
              <a:rPr lang="en" sz="2000" b="1" dirty="0" smtClean="0">
                <a:latin typeface="Arial" pitchFamily="34" charset="0"/>
                <a:cs typeface="Arial" pitchFamily="34" charset="0"/>
              </a:rPr>
              <a:t> </a:t>
            </a:r>
            <a:r>
              <a:rPr lang="en" sz="2000" b="1" dirty="0" err="1" smtClean="0">
                <a:latin typeface="Arial" pitchFamily="34" charset="0"/>
                <a:cs typeface="Arial" pitchFamily="34" charset="0"/>
              </a:rPr>
              <a:t>who is</a:t>
            </a:r>
            <a:r>
              <a:rPr lang="en" sz="2000" b="1" dirty="0" smtClean="0">
                <a:latin typeface="Arial" pitchFamily="34" charset="0"/>
                <a:cs typeface="Arial" pitchFamily="34" charset="0"/>
              </a:rPr>
              <a:t> </a:t>
            </a:r>
            <a:r>
              <a:rPr lang="en" sz="2000" b="1" dirty="0" err="1" smtClean="0">
                <a:latin typeface="Arial" pitchFamily="34" charset="0"/>
                <a:cs typeface="Arial" pitchFamily="34" charset="0"/>
              </a:rPr>
              <a:t>have got</a:t>
            </a:r>
            <a:r>
              <a:rPr lang="en" sz="2000" b="1" dirty="0" smtClean="0">
                <a:latin typeface="Arial" pitchFamily="34" charset="0"/>
                <a:cs typeface="Arial" pitchFamily="34" charset="0"/>
              </a:rPr>
              <a:t> </a:t>
            </a:r>
            <a:r>
              <a:rPr lang="en" sz="2000" b="1" dirty="0" err="1" smtClean="0">
                <a:latin typeface="Arial" pitchFamily="34" charset="0"/>
                <a:cs typeface="Arial" pitchFamily="34" charset="0"/>
              </a:rPr>
              <a:t>more</a:t>
            </a:r>
            <a:r>
              <a:rPr lang="en" sz="2000" b="1" dirty="0" smtClean="0">
                <a:latin typeface="Arial" pitchFamily="34" charset="0"/>
                <a:cs typeface="Arial" pitchFamily="34" charset="0"/>
              </a:rPr>
              <a:t> </a:t>
            </a:r>
            <a:r>
              <a:rPr lang="en" sz="2000" b="1" dirty="0" err="1" smtClean="0">
                <a:latin typeface="Arial" pitchFamily="34" charset="0"/>
                <a:cs typeface="Arial" pitchFamily="34" charset="0"/>
              </a:rPr>
              <a:t>of </a:t>
            </a:r>
            <a:r>
              <a:rPr lang="en" sz="2000" b="1" dirty="0" smtClean="0">
                <a:latin typeface="Arial" pitchFamily="34" charset="0"/>
                <a:cs typeface="Arial" pitchFamily="34" charset="0"/>
              </a:rPr>
              <a:t>25% </a:t>
            </a:r>
            <a:r>
              <a:rPr lang="en" sz="2000" b="1" dirty="0" err="1" smtClean="0">
                <a:latin typeface="Arial" pitchFamily="34" charset="0"/>
                <a:cs typeface="Arial" pitchFamily="34" charset="0"/>
              </a:rPr>
              <a:t>fat</a:t>
            </a:r>
            <a:r>
              <a:rPr lang="en" sz="2000" b="1" dirty="0" smtClean="0">
                <a:latin typeface="Arial" pitchFamily="34" charset="0"/>
                <a:cs typeface="Arial" pitchFamily="34" charset="0"/>
              </a:rPr>
              <a:t> </a:t>
            </a:r>
            <a:r>
              <a:rPr lang="en" sz="2000" b="1" dirty="0" err="1" smtClean="0">
                <a:latin typeface="Arial" pitchFamily="34" charset="0"/>
                <a:cs typeface="Arial" pitchFamily="34" charset="0"/>
              </a:rPr>
              <a:t>tissues</a:t>
            </a:r>
            <a:r>
              <a:rPr lang="en" sz="2000" b="1" dirty="0" smtClean="0">
                <a:latin typeface="Arial" pitchFamily="34" charset="0"/>
                <a:cs typeface="Arial" pitchFamily="34" charset="0"/>
              </a:rPr>
              <a:t> </a:t>
            </a:r>
            <a:r>
              <a:rPr lang="en" sz="2000" b="1" dirty="0" err="1" smtClean="0">
                <a:latin typeface="Arial" pitchFamily="34" charset="0"/>
                <a:cs typeface="Arial" pitchFamily="34" charset="0"/>
              </a:rPr>
              <a:t>from the</a:t>
            </a:r>
            <a:r>
              <a:rPr lang="en" sz="2000" b="1" dirty="0" smtClean="0">
                <a:latin typeface="Arial" pitchFamily="34" charset="0"/>
                <a:cs typeface="Arial" pitchFamily="34" charset="0"/>
              </a:rPr>
              <a:t> </a:t>
            </a:r>
            <a:r>
              <a:rPr lang="en" sz="2000" b="1" dirty="0" err="1" smtClean="0">
                <a:latin typeface="Arial" pitchFamily="34" charset="0"/>
                <a:cs typeface="Arial" pitchFamily="34" charset="0"/>
              </a:rPr>
              <a:t>total</a:t>
            </a:r>
            <a:r>
              <a:rPr lang="en" sz="2000" b="1" dirty="0" smtClean="0">
                <a:latin typeface="Arial" pitchFamily="34" charset="0"/>
                <a:cs typeface="Arial" pitchFamily="34" charset="0"/>
              </a:rPr>
              <a:t> </a:t>
            </a:r>
            <a:r>
              <a:rPr lang="en" sz="2000" b="1" dirty="0" err="1" smtClean="0">
                <a:latin typeface="Arial" pitchFamily="34" charset="0"/>
                <a:cs typeface="Arial" pitchFamily="34" charset="0"/>
              </a:rPr>
              <a:t>physical</a:t>
            </a:r>
            <a:r>
              <a:rPr lang="en" sz="2000" b="1" dirty="0" smtClean="0">
                <a:latin typeface="Arial" pitchFamily="34" charset="0"/>
                <a:cs typeface="Arial" pitchFamily="34" charset="0"/>
              </a:rPr>
              <a:t> </a:t>
            </a:r>
            <a:r>
              <a:rPr lang="en" sz="2000" b="1" dirty="0" err="1" smtClean="0">
                <a:latin typeface="Arial" pitchFamily="34" charset="0"/>
                <a:cs typeface="Arial" pitchFamily="34" charset="0"/>
              </a:rPr>
              <a:t>mass</a:t>
            </a:r>
            <a:endParaRPr lang="sr-Cyrl-CS" sz="2000" b="1" dirty="0" smtClean="0">
              <a:latin typeface="Arial" pitchFamily="34" charset="0"/>
              <a:cs typeface="Arial" pitchFamily="34" charset="0"/>
            </a:endParaRPr>
          </a:p>
          <a:p>
            <a:pPr lvl="2">
              <a:spcBef>
                <a:spcPct val="0"/>
              </a:spcBef>
              <a:buFont typeface="Arial" pitchFamily="34" charset="0"/>
              <a:buBlip>
                <a:blip r:embed="rId2"/>
              </a:buBlip>
              <a:defRPr/>
            </a:pPr>
            <a:r>
              <a:rPr lang="en" sz="2000" b="1" dirty="0" smtClean="0">
                <a:latin typeface="Arial" pitchFamily="34" charset="0"/>
                <a:cs typeface="Arial" pitchFamily="34" charset="0"/>
              </a:rPr>
              <a:t>obese </a:t>
            </a:r>
            <a:r>
              <a:rPr lang="en" sz="2000" b="1" dirty="0" smtClean="0">
                <a:latin typeface="Arial" pitchFamily="34" charset="0"/>
                <a:cs typeface="Arial" pitchFamily="34" charset="0"/>
              </a:rPr>
              <a:t>are men which one have got more of 20% fat tissues from the total physical mass</a:t>
            </a:r>
            <a:endParaRPr lang="en-US" sz="2000" b="1" dirty="0" smtClean="0">
              <a:latin typeface="Arial" pitchFamily="34" charset="0"/>
              <a:cs typeface="Arial" pitchFamily="34" charset="0"/>
            </a:endParaRPr>
          </a:p>
          <a:p>
            <a:pPr eaLnBrk="1" hangingPunct="1">
              <a:defRPr/>
            </a:pPr>
            <a:endParaRPr lang="en-US"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457200" y="0"/>
            <a:ext cx="7924800" cy="990600"/>
          </a:xfrm>
        </p:spPr>
        <p:txBody>
          <a:bodyPr/>
          <a:lstStyle/>
          <a:p>
            <a:pPr eaLnBrk="1" hangingPunct="1"/>
            <a:r>
              <a:rPr lang="en-US" altLang="en-US" sz="3200" b="1" smtClean="0">
                <a:solidFill>
                  <a:srgbClr val="7030A0"/>
                </a:solidFill>
                <a:latin typeface="Arial" pitchFamily="34" charset="0"/>
                <a:cs typeface="Arial" pitchFamily="34" charset="0"/>
              </a:rPr>
              <a:t>PREDIABETES</a:t>
            </a:r>
          </a:p>
        </p:txBody>
      </p:sp>
      <p:sp>
        <p:nvSpPr>
          <p:cNvPr id="87043" name="Rectangle 3"/>
          <p:cNvSpPr>
            <a:spLocks noGrp="1" noChangeArrowheads="1"/>
          </p:cNvSpPr>
          <p:nvPr>
            <p:ph idx="1"/>
          </p:nvPr>
        </p:nvSpPr>
        <p:spPr>
          <a:xfrm>
            <a:off x="0" y="990600"/>
            <a:ext cx="9144000" cy="5867400"/>
          </a:xfrm>
        </p:spPr>
        <p:txBody>
          <a:bodyPr>
            <a:noAutofit/>
          </a:bodyPr>
          <a:lstStyle/>
          <a:p>
            <a:pPr marL="274320" indent="-274320" eaLnBrk="1" fontAlgn="auto" hangingPunct="1">
              <a:spcAft>
                <a:spcPts val="0"/>
              </a:spcAft>
              <a:buFont typeface="Arial" pitchFamily="34" charset="0"/>
              <a:buNone/>
              <a:defRPr/>
            </a:pPr>
            <a:endParaRPr lang="sr-Cyrl-RS" sz="2400" dirty="0" smtClean="0">
              <a:latin typeface="Arial" pitchFamily="34" charset="0"/>
              <a:cs typeface="Arial" pitchFamily="34" charset="0"/>
            </a:endParaRPr>
          </a:p>
          <a:p>
            <a:pPr marL="274320" indent="-274320" eaLnBrk="1" fontAlgn="auto" hangingPunct="1">
              <a:spcAft>
                <a:spcPts val="0"/>
              </a:spcAft>
              <a:buFont typeface="Wingdings" pitchFamily="2" charset="2"/>
              <a:buChar char="§"/>
              <a:defRPr/>
            </a:pPr>
            <a:r>
              <a:rPr lang="en" sz="2000" b="1" dirty="0" smtClean="0">
                <a:latin typeface="Arial" pitchFamily="34" charset="0"/>
                <a:cs typeface="Arial" pitchFamily="34" charset="0"/>
              </a:rPr>
              <a:t>Increased blood glucose (IFG) 6.1 - 7.0 mmol /l </a:t>
            </a:r>
            <a:r>
              <a:rPr lang="en" sz="2000" b="1" dirty="0" smtClean="0">
                <a:latin typeface="Arial" pitchFamily="34" charset="0"/>
                <a:cs typeface="Arial" pitchFamily="34" charset="0"/>
              </a:rPr>
              <a:t>(</a:t>
            </a:r>
            <a:r>
              <a:rPr lang="en" sz="2000" b="1" i="1" dirty="0" smtClean="0">
                <a:latin typeface="Arial" pitchFamily="34" charset="0"/>
                <a:cs typeface="Arial" pitchFamily="34" charset="0"/>
              </a:rPr>
              <a:t>WHO</a:t>
            </a:r>
            <a:r>
              <a:rPr lang="en" sz="2000" b="1" dirty="0" smtClean="0">
                <a:latin typeface="Arial" pitchFamily="34" charset="0"/>
                <a:cs typeface="Arial" pitchFamily="34" charset="0"/>
              </a:rPr>
              <a:t>)</a:t>
            </a:r>
            <a:endParaRPr lang="sr-Cyrl-RS" sz="2000" b="1" dirty="0" smtClean="0">
              <a:latin typeface="Arial" pitchFamily="34" charset="0"/>
              <a:cs typeface="Arial" pitchFamily="34" charset="0"/>
            </a:endParaRPr>
          </a:p>
          <a:p>
            <a:pPr marL="274320" indent="-274320" eaLnBrk="1" fontAlgn="auto" hangingPunct="1">
              <a:spcAft>
                <a:spcPts val="0"/>
              </a:spcAft>
              <a:buFont typeface="Wingdings" pitchFamily="2" charset="2"/>
              <a:buChar char="§"/>
              <a:defRPr/>
            </a:pPr>
            <a:r>
              <a:rPr lang="en" sz="2000" b="1" dirty="0" smtClean="0">
                <a:latin typeface="Arial" pitchFamily="34" charset="0"/>
                <a:cs typeface="Arial" pitchFamily="34" charset="0"/>
              </a:rPr>
              <a:t>Reduced glucose tolerance </a:t>
            </a:r>
            <a:r>
              <a:rPr lang="en" sz="2000" b="1" dirty="0" smtClean="0">
                <a:latin typeface="Arial" pitchFamily="34" charset="0"/>
                <a:cs typeface="Arial" pitchFamily="34" charset="0"/>
              </a:rPr>
              <a:t>(IGT):</a:t>
            </a:r>
            <a:endParaRPr lang="en" sz="2000" b="1" dirty="0" smtClean="0">
              <a:latin typeface="Arial" pitchFamily="34" charset="0"/>
              <a:cs typeface="Arial" pitchFamily="34" charset="0"/>
            </a:endParaRPr>
          </a:p>
          <a:p>
            <a:pPr marL="274320" indent="-274320" eaLnBrk="1" fontAlgn="auto" hangingPunct="1">
              <a:spcAft>
                <a:spcPts val="0"/>
              </a:spcAft>
              <a:buFont typeface="Wingdings" pitchFamily="2" charset="2"/>
              <a:buChar char="§"/>
              <a:defRPr/>
            </a:pPr>
            <a:r>
              <a:rPr lang="en" sz="2000" b="1" dirty="0" smtClean="0">
                <a:latin typeface="Arial" pitchFamily="34" charset="0"/>
                <a:cs typeface="Arial" pitchFamily="34" charset="0"/>
              </a:rPr>
              <a:t>Glycemia in the 120th minute of the OGTT : 7.8 - 11.1 </a:t>
            </a:r>
            <a:r>
              <a:rPr lang="en" sz="2000" b="1" dirty="0" err="1" smtClean="0">
                <a:latin typeface="Arial" pitchFamily="34" charset="0"/>
                <a:cs typeface="Arial" pitchFamily="34" charset="0"/>
              </a:rPr>
              <a:t>mmol </a:t>
            </a:r>
            <a:r>
              <a:rPr lang="en" sz="2000" b="1" dirty="0" smtClean="0">
                <a:latin typeface="Arial" pitchFamily="34" charset="0"/>
                <a:cs typeface="Arial" pitchFamily="34" charset="0"/>
              </a:rPr>
              <a:t>/l </a:t>
            </a:r>
            <a:endParaRPr lang="sr-Cyrl-RS" sz="2000" b="1" dirty="0" smtClean="0">
              <a:latin typeface="Arial" pitchFamily="34" charset="0"/>
              <a:cs typeface="Arial" pitchFamily="34" charset="0"/>
            </a:endParaRPr>
          </a:p>
          <a:p>
            <a:pPr marL="274320" indent="-274320" algn="ctr" eaLnBrk="1" fontAlgn="auto" hangingPunct="1">
              <a:spcAft>
                <a:spcPts val="0"/>
              </a:spcAft>
              <a:buFont typeface="Wingdings" pitchFamily="2" charset="2"/>
              <a:buChar char="§"/>
              <a:defRPr/>
            </a:pPr>
            <a:endParaRPr lang="sr-Cyrl-RS" sz="2000" b="1" dirty="0" smtClean="0">
              <a:latin typeface="Arial" pitchFamily="34" charset="0"/>
              <a:cs typeface="Arial" pitchFamily="34" charset="0"/>
            </a:endParaRPr>
          </a:p>
          <a:p>
            <a:pPr marL="274320" indent="-274320" algn="ctr" eaLnBrk="1" fontAlgn="auto" hangingPunct="1">
              <a:spcAft>
                <a:spcPts val="0"/>
              </a:spcAft>
              <a:buFont typeface="Wingdings" pitchFamily="2" charset="2"/>
              <a:buChar char="§"/>
              <a:defRPr/>
            </a:pPr>
            <a:r>
              <a:rPr lang="en" sz="2000" b="1" dirty="0" smtClean="0">
                <a:latin typeface="Arial" pitchFamily="34" charset="0"/>
                <a:cs typeface="Arial" pitchFamily="34" charset="0"/>
              </a:rPr>
              <a:t>Impaired glucose homeostasis (IGH):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blood glucose + reduced glucose tolerance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i="1" dirty="0" smtClean="0">
                <a:latin typeface="Arial" pitchFamily="34" charset="0"/>
                <a:cs typeface="Arial" pitchFamily="34" charset="0"/>
              </a:rPr>
              <a:t>HbA1c</a:t>
            </a:r>
            <a:r>
              <a:rPr lang="en" sz="2000" b="1" dirty="0" smtClean="0">
                <a:latin typeface="Arial" pitchFamily="34" charset="0"/>
                <a:cs typeface="Arial" pitchFamily="34" charset="0"/>
              </a:rPr>
              <a:t>: 5.7-6.4%</a:t>
            </a:r>
            <a:endParaRPr lang="sr-Cyrl-RS" sz="2000" b="1" dirty="0" smtClean="0">
              <a:latin typeface="Arial" pitchFamily="34" charset="0"/>
              <a:cs typeface="Arial" pitchFamily="34" charset="0"/>
            </a:endParaRPr>
          </a:p>
          <a:p>
            <a:pPr marL="274320" indent="-274320" eaLnBrk="1" fontAlgn="auto" hangingPunct="1">
              <a:lnSpc>
                <a:spcPct val="90000"/>
              </a:lnSpc>
              <a:spcAft>
                <a:spcPts val="0"/>
              </a:spcAft>
              <a:buFont typeface="Wingdings" pitchFamily="2" charset="2"/>
              <a:buChar char="§"/>
              <a:defRPr/>
            </a:pPr>
            <a:endParaRPr lang="sr-Cyrl-RS" sz="2000" b="1" dirty="0" smtClean="0">
              <a:latin typeface="Arial" pitchFamily="34" charset="0"/>
              <a:cs typeface="Arial" pitchFamily="34" charset="0"/>
            </a:endParaRPr>
          </a:p>
          <a:p>
            <a:pPr marL="274320" indent="-274320" algn="ctr" eaLnBrk="1" fontAlgn="auto" hangingPunct="1">
              <a:lnSpc>
                <a:spcPct val="90000"/>
              </a:lnSpc>
              <a:spcAft>
                <a:spcPts val="0"/>
              </a:spcAft>
              <a:buFont typeface="Arial" pitchFamily="34" charset="0"/>
              <a:buNone/>
              <a:defRPr/>
            </a:pPr>
            <a:r>
              <a:rPr lang="en" sz="2200" b="1" dirty="0" smtClean="0">
                <a:latin typeface="Arial" pitchFamily="34" charset="0"/>
                <a:cs typeface="Arial" pitchFamily="34" charset="0"/>
              </a:rPr>
              <a:t>IFG and IGT-risk of 25-50% for the development </a:t>
            </a:r>
            <a:endParaRPr lang="en" sz="2200" b="1" dirty="0" smtClean="0">
              <a:latin typeface="Arial" pitchFamily="34" charset="0"/>
              <a:cs typeface="Arial" pitchFamily="34" charset="0"/>
            </a:endParaRPr>
          </a:p>
          <a:p>
            <a:pPr marL="274320" indent="-274320" algn="ctr" eaLnBrk="1" fontAlgn="auto" hangingPunct="1">
              <a:lnSpc>
                <a:spcPct val="90000"/>
              </a:lnSpc>
              <a:spcAft>
                <a:spcPts val="0"/>
              </a:spcAft>
              <a:buFont typeface="Arial" pitchFamily="34" charset="0"/>
              <a:buNone/>
              <a:defRPr/>
            </a:pPr>
            <a:r>
              <a:rPr lang="en" sz="2200" b="1" dirty="0" smtClean="0">
                <a:latin typeface="Arial" pitchFamily="34" charset="0"/>
                <a:cs typeface="Arial" pitchFamily="34" charset="0"/>
              </a:rPr>
              <a:t>of </a:t>
            </a:r>
            <a:r>
              <a:rPr lang="en" sz="2200" b="1" dirty="0" smtClean="0">
                <a:latin typeface="Arial" pitchFamily="34" charset="0"/>
                <a:cs typeface="Arial" pitchFamily="34" charset="0"/>
              </a:rPr>
              <a:t>DM2 in the next 10 yrs.</a:t>
            </a:r>
            <a:endParaRPr lang="en" sz="2200" b="1" dirty="0" smtClean="0">
              <a:latin typeface="Arial" pitchFamily="34" charset="0"/>
              <a:cs typeface="Arial" pitchFamily="34" charset="0"/>
            </a:endParaRPr>
          </a:p>
          <a:p>
            <a:pPr eaLnBrk="1" hangingPunct="1">
              <a:spcAft>
                <a:spcPct val="20000"/>
              </a:spcAft>
              <a:buFont typeface="Arial" pitchFamily="34" charset="0"/>
              <a:buNone/>
              <a:defRPr/>
            </a:pPr>
            <a:r>
              <a:rPr lang="en" sz="2200" b="1" dirty="0" smtClean="0">
                <a:latin typeface="Arial" pitchFamily="34" charset="0"/>
                <a:cs typeface="Arial" pitchFamily="34" charset="0"/>
              </a:rPr>
              <a:t>Over time, most patients with IFG, IGT, or both of these disorders will develop DM2 in the absence of therapeutic intervention.</a:t>
            </a:r>
            <a:endParaRPr lang="en-US" sz="2200" b="1" dirty="0" smtClean="0">
              <a:latin typeface="Arial" pitchFamily="34" charset="0"/>
              <a:cs typeface="Arial" pitchFamily="34" charset="0"/>
            </a:endParaRPr>
          </a:p>
          <a:p>
            <a:pPr eaLnBrk="1" hangingPunct="1">
              <a:spcBef>
                <a:spcPct val="50000"/>
              </a:spcBef>
              <a:buFont typeface="Wingdings" pitchFamily="2" charset="2"/>
              <a:buChar char="§"/>
              <a:defRPr/>
            </a:pPr>
            <a:endParaRPr lang="en-US" sz="2000" dirty="0" smtClean="0">
              <a:latin typeface="Arial" pitchFamily="34" charset="0"/>
              <a:cs typeface="Arial" pitchFamily="34" charset="0"/>
            </a:endParaRPr>
          </a:p>
          <a:p>
            <a:pPr marL="274320" indent="-274320" eaLnBrk="1" fontAlgn="auto" hangingPunct="1">
              <a:spcAft>
                <a:spcPts val="0"/>
              </a:spcAft>
              <a:buFont typeface="Wingdings" pitchFamily="2" charset="2"/>
              <a:buChar char="§"/>
              <a:defRPr/>
            </a:pPr>
            <a:endParaRPr lang="en-US" sz="20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Title 1"/>
          <p:cNvSpPr>
            <a:spLocks noGrp="1"/>
          </p:cNvSpPr>
          <p:nvPr>
            <p:ph type="title"/>
          </p:nvPr>
        </p:nvSpPr>
        <p:spPr>
          <a:xfrm>
            <a:off x="457200" y="228600"/>
            <a:ext cx="7848600" cy="457200"/>
          </a:xfrm>
        </p:spPr>
        <p:txBody>
          <a:bodyPr/>
          <a:lstStyle/>
          <a:p>
            <a:pPr eaLnBrk="1" hangingPunct="1"/>
            <a:r>
              <a:rPr lang="en-US" altLang="en-US" sz="3200" b="1" smtClean="0">
                <a:solidFill>
                  <a:srgbClr val="7030A0"/>
                </a:solidFill>
                <a:latin typeface="Arial" pitchFamily="34" charset="0"/>
                <a:cs typeface="Arial" pitchFamily="34" charset="0"/>
              </a:rPr>
              <a:t>Criteria for testing</a:t>
            </a:r>
          </a:p>
        </p:txBody>
      </p:sp>
      <p:sp>
        <p:nvSpPr>
          <p:cNvPr id="204803" name="Content Placeholder 2"/>
          <p:cNvSpPr>
            <a:spLocks noGrp="1"/>
          </p:cNvSpPr>
          <p:nvPr>
            <p:ph idx="1"/>
          </p:nvPr>
        </p:nvSpPr>
        <p:spPr>
          <a:xfrm>
            <a:off x="228600" y="1371600"/>
            <a:ext cx="8915400" cy="5084763"/>
          </a:xfrm>
        </p:spPr>
        <p:txBody>
          <a:bodyPr/>
          <a:lstStyle/>
          <a:p>
            <a:pPr eaLnBrk="1" hangingPunct="1">
              <a:buFont typeface="Wingdings" pitchFamily="2" charset="2"/>
              <a:buChar char="§"/>
            </a:pPr>
            <a:r>
              <a:rPr lang="en-US" altLang="en-US" sz="2000" b="1" smtClean="0">
                <a:latin typeface="Arial" pitchFamily="34" charset="0"/>
                <a:cs typeface="Arial" pitchFamily="34" charset="0"/>
              </a:rPr>
              <a:t>Over 45 years</a:t>
            </a:r>
          </a:p>
          <a:p>
            <a:pPr eaLnBrk="1" hangingPunct="1">
              <a:buFont typeface="Wingdings" pitchFamily="2" charset="2"/>
              <a:buChar char="§"/>
            </a:pPr>
            <a:r>
              <a:rPr lang="en-US" altLang="en-US" sz="2000" b="1" i="1" smtClean="0">
                <a:latin typeface="Arial" pitchFamily="34" charset="0"/>
                <a:cs typeface="Arial" pitchFamily="34" charset="0"/>
              </a:rPr>
              <a:t>Overweight ( </a:t>
            </a:r>
            <a:r>
              <a:rPr lang="en-US" altLang="en-US" sz="2000" b="1" smtClean="0">
                <a:latin typeface="Arial" pitchFamily="34" charset="0"/>
                <a:cs typeface="Arial" pitchFamily="34" charset="0"/>
              </a:rPr>
              <a:t>BMI ≥25 kg/m2)</a:t>
            </a:r>
            <a:endParaRPr lang="en-US" altLang="en-US" sz="2000" b="1" i="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Positive family history</a:t>
            </a:r>
          </a:p>
          <a:p>
            <a:pPr eaLnBrk="1" hangingPunct="1">
              <a:buFont typeface="Wingdings" pitchFamily="2" charset="2"/>
              <a:buChar char="§"/>
            </a:pPr>
            <a:r>
              <a:rPr lang="en-US" altLang="en-US" sz="2000" b="1" smtClean="0">
                <a:latin typeface="Arial" pitchFamily="34" charset="0"/>
                <a:cs typeface="Arial" pitchFamily="34" charset="0"/>
              </a:rPr>
              <a:t>Abdominal obesity</a:t>
            </a:r>
          </a:p>
          <a:p>
            <a:pPr eaLnBrk="1" hangingPunct="1">
              <a:buFont typeface="Wingdings" pitchFamily="2" charset="2"/>
              <a:buChar char="§"/>
            </a:pPr>
            <a:r>
              <a:rPr lang="en-US" altLang="en-US" sz="2000" b="1" smtClean="0">
                <a:latin typeface="Arial" pitchFamily="34" charset="0"/>
                <a:cs typeface="Arial" pitchFamily="34" charset="0"/>
              </a:rPr>
              <a:t>Previous GDM (women)</a:t>
            </a:r>
          </a:p>
          <a:p>
            <a:pPr eaLnBrk="1" hangingPunct="1">
              <a:buFont typeface="Wingdings" pitchFamily="2" charset="2"/>
              <a:buChar char="§"/>
            </a:pPr>
            <a:r>
              <a:rPr lang="en-US" altLang="en-US" sz="2000" b="1" smtClean="0">
                <a:latin typeface="Arial" pitchFamily="34" charset="0"/>
                <a:cs typeface="Arial" pitchFamily="34" charset="0"/>
              </a:rPr>
              <a:t>Previous </a:t>
            </a:r>
            <a:r>
              <a:rPr lang="en-US" altLang="en-US" sz="2000" b="1" i="1" smtClean="0">
                <a:latin typeface="Arial" pitchFamily="34" charset="0"/>
                <a:cs typeface="Arial" pitchFamily="34" charset="0"/>
              </a:rPr>
              <a:t>PCO Sy </a:t>
            </a:r>
            <a:r>
              <a:rPr lang="en-US" altLang="en-US" sz="2000" b="1" smtClean="0">
                <a:latin typeface="Arial" pitchFamily="34" charset="0"/>
                <a:cs typeface="Arial" pitchFamily="34" charset="0"/>
              </a:rPr>
              <a:t>(women)</a:t>
            </a:r>
          </a:p>
          <a:p>
            <a:pPr eaLnBrk="1" hangingPunct="1">
              <a:buFont typeface="Wingdings" pitchFamily="2" charset="2"/>
              <a:buChar char="§"/>
            </a:pPr>
            <a:r>
              <a:rPr lang="en-US" altLang="en-US" sz="2000" b="1" smtClean="0">
                <a:latin typeface="Arial" pitchFamily="34" charset="0"/>
                <a:cs typeface="Arial" pitchFamily="34" charset="0"/>
              </a:rPr>
              <a:t>Physical inactivity</a:t>
            </a:r>
          </a:p>
          <a:p>
            <a:pPr eaLnBrk="1" hangingPunct="1">
              <a:buFont typeface="Wingdings" pitchFamily="2" charset="2"/>
              <a:buChar char="§"/>
            </a:pPr>
            <a:r>
              <a:rPr lang="en-US" altLang="en-US" sz="2000" b="1" smtClean="0">
                <a:latin typeface="Arial" pitchFamily="34" charset="0"/>
                <a:cs typeface="Arial" pitchFamily="34" charset="0"/>
              </a:rPr>
              <a:t>Hypertension (≥140/90 mmHg)</a:t>
            </a:r>
          </a:p>
          <a:p>
            <a:pPr eaLnBrk="1" hangingPunct="1">
              <a:buFont typeface="Wingdings" pitchFamily="2" charset="2"/>
              <a:buChar char="§"/>
            </a:pPr>
            <a:r>
              <a:rPr lang="en-US" altLang="en-US" sz="2000" b="1" smtClean="0">
                <a:latin typeface="Arial" pitchFamily="34" charset="0"/>
                <a:cs typeface="Arial" pitchFamily="34" charset="0"/>
              </a:rPr>
              <a:t>HDL &lt;0.90 </a:t>
            </a:r>
            <a:r>
              <a:rPr lang="en-US" altLang="en-US" sz="2000" b="1" i="1" smtClean="0">
                <a:latin typeface="Arial" pitchFamily="34" charset="0"/>
                <a:cs typeface="Arial" pitchFamily="34" charset="0"/>
              </a:rPr>
              <a:t>mmol/l </a:t>
            </a:r>
            <a:r>
              <a:rPr lang="en-US" altLang="en-US" sz="2000" b="1" smtClean="0">
                <a:latin typeface="Arial" pitchFamily="34" charset="0"/>
                <a:cs typeface="Arial" pitchFamily="34" charset="0"/>
              </a:rPr>
              <a:t>and/or TAG&gt;2.82 mmol/l</a:t>
            </a:r>
          </a:p>
          <a:p>
            <a:pPr eaLnBrk="1" hangingPunct="1">
              <a:buFont typeface="Wingdings" pitchFamily="2" charset="2"/>
              <a:buChar char="§"/>
            </a:pPr>
            <a:r>
              <a:rPr lang="en-US" altLang="en-US" sz="2000" b="1" i="1" smtClean="0">
                <a:latin typeface="Arial" pitchFamily="34" charset="0"/>
                <a:cs typeface="Arial" pitchFamily="34" charset="0"/>
              </a:rPr>
              <a:t>IGT </a:t>
            </a:r>
            <a:r>
              <a:rPr lang="en-US" altLang="en-US" sz="2000" b="1" smtClean="0">
                <a:latin typeface="Arial" pitchFamily="34" charset="0"/>
                <a:cs typeface="Arial" pitchFamily="34" charset="0"/>
              </a:rPr>
              <a:t>or </a:t>
            </a:r>
            <a:r>
              <a:rPr lang="en-US" altLang="en-US" sz="2000" b="1" i="1" smtClean="0">
                <a:latin typeface="Arial" pitchFamily="34" charset="0"/>
                <a:cs typeface="Arial" pitchFamily="34" charset="0"/>
              </a:rPr>
              <a:t>IFG </a:t>
            </a:r>
            <a:r>
              <a:rPr lang="en-US" altLang="en-US" sz="2000" b="1" smtClean="0">
                <a:latin typeface="Arial" pitchFamily="34" charset="0"/>
                <a:cs typeface="Arial" pitchFamily="34" charset="0"/>
              </a:rPr>
              <a:t>on earlier testing</a:t>
            </a:r>
          </a:p>
          <a:p>
            <a:pPr eaLnBrk="1" hangingPunct="1">
              <a:buFont typeface="Wingdings" pitchFamily="2" charset="2"/>
              <a:buChar char="§"/>
            </a:pPr>
            <a:r>
              <a:rPr lang="en-US" altLang="en-US" sz="2000" b="1" smtClean="0">
                <a:latin typeface="Arial" pitchFamily="34" charset="0"/>
                <a:cs typeface="Arial" pitchFamily="34" charset="0"/>
              </a:rPr>
              <a:t>Other conditions associated with IR (obesity, </a:t>
            </a:r>
            <a:r>
              <a:rPr lang="en-US" altLang="en-US" sz="2000" b="1" i="1" smtClean="0">
                <a:latin typeface="Arial" pitchFamily="34" charset="0"/>
                <a:cs typeface="Arial" pitchFamily="34" charset="0"/>
              </a:rPr>
              <a:t>acanthosis nigricans)</a:t>
            </a:r>
            <a:endParaRPr lang="en-US" altLang="en-US" sz="2000" b="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CVD history</a:t>
            </a:r>
          </a:p>
          <a:p>
            <a:pPr eaLnBrk="1" hangingPunct="1"/>
            <a:endParaRPr lang="en-US" altLang="en-US" i="1" smtClean="0"/>
          </a:p>
          <a:p>
            <a:pPr eaLnBrk="1" hangingPunct="1"/>
            <a:endParaRPr lang="en-US" altLang="en-US" smtClean="0"/>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Line 2"/>
          <p:cNvSpPr>
            <a:spLocks noChangeShapeType="1"/>
          </p:cNvSpPr>
          <p:nvPr/>
        </p:nvSpPr>
        <p:spPr bwMode="auto">
          <a:xfrm>
            <a:off x="685800" y="3505200"/>
            <a:ext cx="7467600" cy="0"/>
          </a:xfrm>
          <a:prstGeom prst="line">
            <a:avLst/>
          </a:prstGeom>
          <a:noFill/>
          <a:ln w="57150">
            <a:solidFill>
              <a:schemeClr val="tx1"/>
            </a:solidFill>
            <a:round/>
            <a:headEnd/>
            <a:tailEnd/>
          </a:ln>
        </p:spPr>
        <p:txBody>
          <a:bodyPr/>
          <a:lstStyle/>
          <a:p>
            <a:endParaRPr lang="en-US"/>
          </a:p>
        </p:txBody>
      </p:sp>
      <p:sp>
        <p:nvSpPr>
          <p:cNvPr id="233475" name="AutoShape 3"/>
          <p:cNvSpPr>
            <a:spLocks noChangeArrowheads="1"/>
          </p:cNvSpPr>
          <p:nvPr/>
        </p:nvSpPr>
        <p:spPr bwMode="auto">
          <a:xfrm>
            <a:off x="1371600" y="3352800"/>
            <a:ext cx="228600" cy="304800"/>
          </a:xfrm>
          <a:prstGeom prst="flowChartConnector">
            <a:avLst/>
          </a:prstGeom>
          <a:solidFill>
            <a:srgbClr val="FF3300"/>
          </a:solidFill>
          <a:ln w="9525">
            <a:solidFill>
              <a:schemeClr val="tx1"/>
            </a:solidFill>
            <a:round/>
            <a:headEnd/>
            <a:tailEnd/>
          </a:ln>
        </p:spPr>
        <p:txBody>
          <a:bodyPr wrap="none" anchor="ctr"/>
          <a:lstStyle/>
          <a:p>
            <a:endParaRPr lang="en-US" altLang="en-US">
              <a:latin typeface="Calibri" pitchFamily="34" charset="0"/>
            </a:endParaRPr>
          </a:p>
        </p:txBody>
      </p:sp>
      <p:sp>
        <p:nvSpPr>
          <p:cNvPr id="233476" name="AutoShape 4"/>
          <p:cNvSpPr>
            <a:spLocks noChangeArrowheads="1"/>
          </p:cNvSpPr>
          <p:nvPr/>
        </p:nvSpPr>
        <p:spPr bwMode="auto">
          <a:xfrm>
            <a:off x="6781800" y="3352800"/>
            <a:ext cx="228600" cy="304800"/>
          </a:xfrm>
          <a:prstGeom prst="flowChartConnector">
            <a:avLst/>
          </a:prstGeom>
          <a:solidFill>
            <a:srgbClr val="FF3300"/>
          </a:solidFill>
          <a:ln w="9525">
            <a:solidFill>
              <a:schemeClr val="tx1"/>
            </a:solidFill>
            <a:round/>
            <a:headEnd/>
            <a:tailEnd/>
          </a:ln>
        </p:spPr>
        <p:txBody>
          <a:bodyPr wrap="none" anchor="ctr"/>
          <a:lstStyle/>
          <a:p>
            <a:endParaRPr lang="en-US" altLang="en-US">
              <a:latin typeface="Calibri" pitchFamily="34" charset="0"/>
            </a:endParaRPr>
          </a:p>
        </p:txBody>
      </p:sp>
      <p:sp>
        <p:nvSpPr>
          <p:cNvPr id="233478" name="AutoShape 6"/>
          <p:cNvSpPr>
            <a:spLocks noChangeArrowheads="1"/>
          </p:cNvSpPr>
          <p:nvPr/>
        </p:nvSpPr>
        <p:spPr bwMode="auto">
          <a:xfrm>
            <a:off x="4343400" y="3352800"/>
            <a:ext cx="228600" cy="304800"/>
          </a:xfrm>
          <a:prstGeom prst="flowChartConnector">
            <a:avLst/>
          </a:prstGeom>
          <a:solidFill>
            <a:srgbClr val="FF3300"/>
          </a:solidFill>
          <a:ln w="9525">
            <a:solidFill>
              <a:schemeClr val="tx1"/>
            </a:solidFill>
            <a:round/>
            <a:headEnd/>
            <a:tailEnd/>
          </a:ln>
        </p:spPr>
        <p:txBody>
          <a:bodyPr wrap="none" anchor="ctr"/>
          <a:lstStyle/>
          <a:p>
            <a:endParaRPr lang="en-US" altLang="en-US">
              <a:latin typeface="Calibri" pitchFamily="34" charset="0"/>
            </a:endParaRPr>
          </a:p>
        </p:txBody>
      </p:sp>
      <p:sp>
        <p:nvSpPr>
          <p:cNvPr id="233479" name="AutoShape 7"/>
          <p:cNvSpPr>
            <a:spLocks noChangeArrowheads="1"/>
          </p:cNvSpPr>
          <p:nvPr/>
        </p:nvSpPr>
        <p:spPr bwMode="auto">
          <a:xfrm>
            <a:off x="3048000" y="3352800"/>
            <a:ext cx="381000" cy="304800"/>
          </a:xfrm>
          <a:prstGeom prst="flowChartConnector">
            <a:avLst/>
          </a:prstGeom>
          <a:solidFill>
            <a:srgbClr val="FF3300"/>
          </a:solidFill>
          <a:ln w="9525">
            <a:solidFill>
              <a:schemeClr val="tx1"/>
            </a:solidFill>
            <a:round/>
            <a:headEnd/>
            <a:tailEnd/>
          </a:ln>
        </p:spPr>
        <p:txBody>
          <a:bodyPr wrap="none" anchor="ctr"/>
          <a:lstStyle/>
          <a:p>
            <a:endParaRPr lang="en-US" altLang="en-US">
              <a:latin typeface="Calibri" pitchFamily="34" charset="0"/>
            </a:endParaRPr>
          </a:p>
        </p:txBody>
      </p:sp>
      <p:sp>
        <p:nvSpPr>
          <p:cNvPr id="233482" name="AutoShape 10"/>
          <p:cNvSpPr>
            <a:spLocks noChangeArrowheads="1"/>
          </p:cNvSpPr>
          <p:nvPr/>
        </p:nvSpPr>
        <p:spPr bwMode="auto">
          <a:xfrm>
            <a:off x="838200" y="1371600"/>
            <a:ext cx="1676400" cy="838200"/>
          </a:xfrm>
          <a:prstGeom prst="rightArrow">
            <a:avLst>
              <a:gd name="adj1" fmla="val 50000"/>
              <a:gd name="adj2" fmla="val 50000"/>
            </a:avLst>
          </a:prstGeom>
          <a:solidFill>
            <a:schemeClr val="hlink"/>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Risk factors</a:t>
            </a:r>
          </a:p>
        </p:txBody>
      </p:sp>
      <p:sp>
        <p:nvSpPr>
          <p:cNvPr id="233483" name="AutoShape 11"/>
          <p:cNvSpPr>
            <a:spLocks noChangeArrowheads="1"/>
          </p:cNvSpPr>
          <p:nvPr/>
        </p:nvSpPr>
        <p:spPr bwMode="auto">
          <a:xfrm>
            <a:off x="2590800" y="381000"/>
            <a:ext cx="1676400" cy="1981200"/>
          </a:xfrm>
          <a:prstGeom prst="rightArrow">
            <a:avLst>
              <a:gd name="adj1" fmla="val 50000"/>
              <a:gd name="adj2" fmla="val 25000"/>
            </a:avLst>
          </a:prstGeom>
          <a:solidFill>
            <a:schemeClr val="hlink"/>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Prediabetes</a:t>
            </a:r>
          </a:p>
        </p:txBody>
      </p:sp>
      <p:sp>
        <p:nvSpPr>
          <p:cNvPr id="233484" name="AutoShape 12"/>
          <p:cNvSpPr>
            <a:spLocks noChangeArrowheads="1"/>
          </p:cNvSpPr>
          <p:nvPr/>
        </p:nvSpPr>
        <p:spPr bwMode="auto">
          <a:xfrm>
            <a:off x="4343400" y="0"/>
            <a:ext cx="4419600" cy="2819400"/>
          </a:xfrm>
          <a:prstGeom prst="rightArrow">
            <a:avLst>
              <a:gd name="adj1" fmla="val 50000"/>
              <a:gd name="adj2" fmla="val 39189"/>
            </a:avLst>
          </a:prstGeom>
          <a:solidFill>
            <a:schemeClr val="hlink"/>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Clinical Clinical</a:t>
            </a:r>
          </a:p>
          <a:p>
            <a:pPr algn="ctr"/>
            <a:r>
              <a:rPr lang="en-US" altLang="en-US" b="1">
                <a:solidFill>
                  <a:schemeClr val="bg1"/>
                </a:solidFill>
                <a:latin typeface="Calibri" pitchFamily="34" charset="0"/>
              </a:rPr>
              <a:t>unmanifest manifest</a:t>
            </a:r>
          </a:p>
          <a:p>
            <a:pPr algn="ctr"/>
            <a:r>
              <a:rPr lang="en-US" altLang="en-US" b="1">
                <a:solidFill>
                  <a:schemeClr val="bg1"/>
                </a:solidFill>
                <a:latin typeface="Calibri" pitchFamily="34" charset="0"/>
              </a:rPr>
              <a:t>DM type 2 DM type 2</a:t>
            </a:r>
          </a:p>
        </p:txBody>
      </p:sp>
      <p:sp>
        <p:nvSpPr>
          <p:cNvPr id="233485" name="AutoShape 13"/>
          <p:cNvSpPr>
            <a:spLocks noChangeArrowheads="1"/>
          </p:cNvSpPr>
          <p:nvPr/>
        </p:nvSpPr>
        <p:spPr bwMode="auto">
          <a:xfrm>
            <a:off x="3200400" y="3733800"/>
            <a:ext cx="2514600" cy="2743200"/>
          </a:xfrm>
          <a:prstGeom prst="upArrowCallout">
            <a:avLst>
              <a:gd name="adj1" fmla="val 25000"/>
              <a:gd name="adj2" fmla="val 25000"/>
              <a:gd name="adj3" fmla="val 18182"/>
              <a:gd name="adj4" fmla="val 66667"/>
            </a:avLst>
          </a:prstGeom>
          <a:solidFill>
            <a:srgbClr val="FF3300"/>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CLINICAL</a:t>
            </a:r>
          </a:p>
          <a:p>
            <a:pPr algn="ctr"/>
            <a:r>
              <a:rPr lang="en-US" altLang="en-US" b="1">
                <a:solidFill>
                  <a:schemeClr val="bg1"/>
                </a:solidFill>
                <a:latin typeface="Calibri" pitchFamily="34" charset="0"/>
              </a:rPr>
              <a:t>TIMELY,</a:t>
            </a:r>
          </a:p>
          <a:p>
            <a:pPr algn="ctr"/>
            <a:r>
              <a:rPr lang="en-US" altLang="en-US" b="1">
                <a:solidFill>
                  <a:schemeClr val="bg1"/>
                </a:solidFill>
                <a:latin typeface="Calibri" pitchFamily="34" charset="0"/>
              </a:rPr>
              <a:t>BUT PATHOPHYSIOLOGY</a:t>
            </a:r>
          </a:p>
          <a:p>
            <a:pPr algn="ctr"/>
            <a:r>
              <a:rPr lang="en-US" altLang="en-US" b="1">
                <a:solidFill>
                  <a:schemeClr val="bg1"/>
                </a:solidFill>
                <a:latin typeface="Calibri" pitchFamily="34" charset="0"/>
              </a:rPr>
              <a:t>LATE DIAGNOSIS</a:t>
            </a:r>
          </a:p>
        </p:txBody>
      </p:sp>
      <p:sp>
        <p:nvSpPr>
          <p:cNvPr id="233486" name="AutoShape 14"/>
          <p:cNvSpPr>
            <a:spLocks noChangeArrowheads="1"/>
          </p:cNvSpPr>
          <p:nvPr/>
        </p:nvSpPr>
        <p:spPr bwMode="auto">
          <a:xfrm>
            <a:off x="838200" y="609600"/>
            <a:ext cx="1676400" cy="838200"/>
          </a:xfrm>
          <a:prstGeom prst="rightArrow">
            <a:avLst>
              <a:gd name="adj1" fmla="val 50000"/>
              <a:gd name="adj2" fmla="val 50000"/>
            </a:avLst>
          </a:prstGeom>
          <a:solidFill>
            <a:schemeClr val="hlink"/>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Heritage</a:t>
            </a:r>
          </a:p>
        </p:txBody>
      </p:sp>
      <p:sp>
        <p:nvSpPr>
          <p:cNvPr id="233487" name="AutoShape 15"/>
          <p:cNvSpPr>
            <a:spLocks noChangeArrowheads="1"/>
          </p:cNvSpPr>
          <p:nvPr/>
        </p:nvSpPr>
        <p:spPr bwMode="auto">
          <a:xfrm>
            <a:off x="6096000" y="3657600"/>
            <a:ext cx="1676400" cy="2057400"/>
          </a:xfrm>
          <a:prstGeom prst="upArrowCallout">
            <a:avLst>
              <a:gd name="adj1" fmla="val 25000"/>
              <a:gd name="adj2" fmla="val 25000"/>
              <a:gd name="adj3" fmla="val 20455"/>
              <a:gd name="adj4" fmla="val 66667"/>
            </a:avLst>
          </a:prstGeom>
          <a:solidFill>
            <a:srgbClr val="FF3300"/>
          </a:solidFill>
          <a:ln w="9525">
            <a:solidFill>
              <a:schemeClr val="tx1"/>
            </a:solidFill>
            <a:miter lim="800000"/>
            <a:headEnd/>
            <a:tailEnd/>
          </a:ln>
        </p:spPr>
        <p:txBody>
          <a:bodyPr wrap="none" anchor="ctr"/>
          <a:lstStyle/>
          <a:p>
            <a:pPr algn="ctr"/>
            <a:endParaRPr lang="sl-SI" altLang="en-US" b="1">
              <a:solidFill>
                <a:schemeClr val="bg1"/>
              </a:solidFill>
              <a:latin typeface="Calibri" pitchFamily="34" charset="0"/>
            </a:endParaRPr>
          </a:p>
          <a:p>
            <a:pPr algn="ctr"/>
            <a:r>
              <a:rPr lang="en-US" altLang="en-US" b="1">
                <a:solidFill>
                  <a:schemeClr val="bg1"/>
                </a:solidFill>
                <a:latin typeface="Calibri" pitchFamily="34" charset="0"/>
              </a:rPr>
              <a:t>LATE</a:t>
            </a:r>
          </a:p>
          <a:p>
            <a:pPr algn="ctr"/>
            <a:r>
              <a:rPr lang="en-US" altLang="en-US" b="1">
                <a:solidFill>
                  <a:schemeClr val="bg1"/>
                </a:solidFill>
                <a:latin typeface="Calibri" pitchFamily="34" charset="0"/>
              </a:rPr>
              <a:t>CLINICAL</a:t>
            </a:r>
          </a:p>
          <a:p>
            <a:pPr algn="ctr"/>
            <a:r>
              <a:rPr lang="en-US" altLang="en-US" b="1">
                <a:solidFill>
                  <a:schemeClr val="bg1"/>
                </a:solidFill>
                <a:latin typeface="Calibri" pitchFamily="34" charset="0"/>
              </a:rPr>
              <a:t>DIAGNOSIS</a:t>
            </a:r>
          </a:p>
          <a:p>
            <a:pPr algn="ctr"/>
            <a:endParaRPr lang="en-US" altLang="en-US" b="1">
              <a:solidFill>
                <a:schemeClr val="bg1"/>
              </a:solidFill>
              <a:latin typeface="Calibri" pitchFamily="34" charset="0"/>
            </a:endParaRPr>
          </a:p>
        </p:txBody>
      </p:sp>
      <p:sp>
        <p:nvSpPr>
          <p:cNvPr id="233488" name="AutoShape 16"/>
          <p:cNvSpPr>
            <a:spLocks noChangeArrowheads="1"/>
          </p:cNvSpPr>
          <p:nvPr/>
        </p:nvSpPr>
        <p:spPr bwMode="auto">
          <a:xfrm>
            <a:off x="533400" y="3733800"/>
            <a:ext cx="1828800" cy="2057400"/>
          </a:xfrm>
          <a:prstGeom prst="upArrowCallout">
            <a:avLst>
              <a:gd name="adj1" fmla="val 25000"/>
              <a:gd name="adj2" fmla="val 25000"/>
              <a:gd name="adj3" fmla="val 18750"/>
              <a:gd name="adj4" fmla="val 66667"/>
            </a:avLst>
          </a:prstGeom>
          <a:solidFill>
            <a:srgbClr val="FF3300"/>
          </a:solidFill>
          <a:ln w="9525">
            <a:solidFill>
              <a:schemeClr val="tx1"/>
            </a:solidFill>
            <a:miter lim="800000"/>
            <a:headEnd/>
            <a:tailEnd/>
          </a:ln>
        </p:spPr>
        <p:txBody>
          <a:bodyPr wrap="none" anchor="ctr"/>
          <a:lstStyle/>
          <a:p>
            <a:pPr algn="ctr"/>
            <a:r>
              <a:rPr lang="en-US" altLang="en-US" b="1">
                <a:solidFill>
                  <a:schemeClr val="bg1"/>
                </a:solidFill>
                <a:latin typeface="Calibri" pitchFamily="34" charset="0"/>
              </a:rPr>
              <a:t>NOT REPRO-</a:t>
            </a:r>
          </a:p>
          <a:p>
            <a:pPr algn="ctr"/>
            <a:r>
              <a:rPr lang="en-US" altLang="en-US" b="1">
                <a:solidFill>
                  <a:schemeClr val="bg1"/>
                </a:solidFill>
                <a:latin typeface="Calibri" pitchFamily="34" charset="0"/>
              </a:rPr>
              <a:t>KNOWLEDGE</a:t>
            </a:r>
          </a:p>
          <a:p>
            <a:pPr algn="ctr"/>
            <a:r>
              <a:rPr lang="en-US" altLang="en-US" b="1">
                <a:solidFill>
                  <a:schemeClr val="bg1"/>
                </a:solidFill>
                <a:latin typeface="Calibri" pitchFamily="34" charset="0"/>
              </a:rPr>
              <a:t>FACTOR</a:t>
            </a:r>
          </a:p>
          <a:p>
            <a:pPr algn="ctr"/>
            <a:r>
              <a:rPr lang="en-US" altLang="en-US" b="1">
                <a:solidFill>
                  <a:schemeClr val="bg1"/>
                </a:solidFill>
                <a:latin typeface="Calibri" pitchFamily="34" charset="0"/>
              </a:rPr>
              <a:t>RISK</a:t>
            </a:r>
          </a:p>
        </p:txBody>
      </p:sp>
      <p:sp>
        <p:nvSpPr>
          <p:cNvPr id="233489" name="AutoShape 17"/>
          <p:cNvSpPr>
            <a:spLocks noChangeArrowheads="1"/>
          </p:cNvSpPr>
          <p:nvPr/>
        </p:nvSpPr>
        <p:spPr bwMode="auto">
          <a:xfrm>
            <a:off x="2438400" y="1981200"/>
            <a:ext cx="1752600" cy="1219200"/>
          </a:xfrm>
          <a:prstGeom prst="upDownArrowCallout">
            <a:avLst>
              <a:gd name="adj1" fmla="val 35938"/>
              <a:gd name="adj2" fmla="val 35938"/>
              <a:gd name="adj3" fmla="val 12500"/>
              <a:gd name="adj4" fmla="val 50000"/>
            </a:avLst>
          </a:prstGeom>
          <a:gradFill rotWithShape="0">
            <a:gsLst>
              <a:gs pos="0">
                <a:srgbClr val="339966"/>
              </a:gs>
              <a:gs pos="100000">
                <a:srgbClr val="18472F"/>
              </a:gs>
            </a:gsLst>
            <a:path path="rect">
              <a:fillToRect l="50000" t="50000" r="50000" b="50000"/>
            </a:path>
          </a:gradFill>
          <a:ln w="9525">
            <a:solidFill>
              <a:schemeClr val="tx1"/>
            </a:solidFill>
            <a:miter lim="800000"/>
            <a:headEnd/>
            <a:tailEnd/>
          </a:ln>
        </p:spPr>
        <p:txBody>
          <a:bodyPr wrap="none" anchor="ctr"/>
          <a:lstStyle/>
          <a:p>
            <a:pPr algn="ctr"/>
            <a:r>
              <a:rPr lang="en-US" altLang="en-US" b="1">
                <a:latin typeface="Calibri" pitchFamily="34" charset="0"/>
              </a:rPr>
              <a:t>FOCUS</a:t>
            </a:r>
          </a:p>
          <a:p>
            <a:pPr algn="ctr"/>
            <a:r>
              <a:rPr lang="en-US" altLang="en-US" b="1">
                <a:latin typeface="Calibri" pitchFamily="34" charset="0"/>
              </a:rPr>
              <a:t>ACTIVITIES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3482"/>
                                        </p:tgtEl>
                                        <p:attrNameLst>
                                          <p:attrName>style.visibility</p:attrName>
                                        </p:attrNameLst>
                                      </p:cBhvr>
                                      <p:to>
                                        <p:strVal val="visible"/>
                                      </p:to>
                                    </p:set>
                                    <p:anim calcmode="lin" valueType="num">
                                      <p:cBhvr additive="base">
                                        <p:cTn id="7" dur="500" fill="hold"/>
                                        <p:tgtEl>
                                          <p:spTgt spid="233482"/>
                                        </p:tgtEl>
                                        <p:attrNameLst>
                                          <p:attrName>ppt_x</p:attrName>
                                        </p:attrNameLst>
                                      </p:cBhvr>
                                      <p:tavLst>
                                        <p:tav tm="0">
                                          <p:val>
                                            <p:strVal val="0-#ppt_w/2"/>
                                          </p:val>
                                        </p:tav>
                                        <p:tav tm="100000">
                                          <p:val>
                                            <p:strVal val="#ppt_x"/>
                                          </p:val>
                                        </p:tav>
                                      </p:tavLst>
                                    </p:anim>
                                    <p:anim calcmode="lin" valueType="num">
                                      <p:cBhvr additive="base">
                                        <p:cTn id="8" dur="500" fill="hold"/>
                                        <p:tgtEl>
                                          <p:spTgt spid="23348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33486"/>
                                        </p:tgtEl>
                                        <p:attrNameLst>
                                          <p:attrName>style.visibility</p:attrName>
                                        </p:attrNameLst>
                                      </p:cBhvr>
                                      <p:to>
                                        <p:strVal val="visible"/>
                                      </p:to>
                                    </p:set>
                                    <p:anim calcmode="lin" valueType="num">
                                      <p:cBhvr additive="base">
                                        <p:cTn id="12" dur="500" fill="hold"/>
                                        <p:tgtEl>
                                          <p:spTgt spid="233486"/>
                                        </p:tgtEl>
                                        <p:attrNameLst>
                                          <p:attrName>ppt_x</p:attrName>
                                        </p:attrNameLst>
                                      </p:cBhvr>
                                      <p:tavLst>
                                        <p:tav tm="0">
                                          <p:val>
                                            <p:strVal val="0-#ppt_w/2"/>
                                          </p:val>
                                        </p:tav>
                                        <p:tav tm="100000">
                                          <p:val>
                                            <p:strVal val="#ppt_x"/>
                                          </p:val>
                                        </p:tav>
                                      </p:tavLst>
                                    </p:anim>
                                    <p:anim calcmode="lin" valueType="num">
                                      <p:cBhvr additive="base">
                                        <p:cTn id="13" dur="500" fill="hold"/>
                                        <p:tgtEl>
                                          <p:spTgt spid="233486"/>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33483"/>
                                        </p:tgtEl>
                                        <p:attrNameLst>
                                          <p:attrName>style.visibility</p:attrName>
                                        </p:attrNameLst>
                                      </p:cBhvr>
                                      <p:to>
                                        <p:strVal val="visible"/>
                                      </p:to>
                                    </p:set>
                                    <p:animEffect transition="in" filter="wipe(left)">
                                      <p:cBhvr>
                                        <p:cTn id="18" dur="500"/>
                                        <p:tgtEl>
                                          <p:spTgt spid="23348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33484"/>
                                        </p:tgtEl>
                                        <p:attrNameLst>
                                          <p:attrName>style.visibility</p:attrName>
                                        </p:attrNameLst>
                                      </p:cBhvr>
                                      <p:to>
                                        <p:strVal val="visible"/>
                                      </p:to>
                                    </p:set>
                                    <p:animEffect transition="in" filter="wipe(left)">
                                      <p:cBhvr>
                                        <p:cTn id="23" dur="500"/>
                                        <p:tgtEl>
                                          <p:spTgt spid="23348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233475"/>
                                        </p:tgtEl>
                                        <p:attrNameLst>
                                          <p:attrName>style.visibility</p:attrName>
                                        </p:attrNameLst>
                                      </p:cBhvr>
                                      <p:to>
                                        <p:strVal val="visible"/>
                                      </p:to>
                                    </p:set>
                                    <p:animEffect transition="in" filter="dissolve">
                                      <p:cBhvr>
                                        <p:cTn id="28" dur="500"/>
                                        <p:tgtEl>
                                          <p:spTgt spid="233475"/>
                                        </p:tgtEl>
                                      </p:cBhvr>
                                    </p:animEffect>
                                  </p:childTnLst>
                                </p:cTn>
                              </p:par>
                            </p:childTnLst>
                          </p:cTn>
                        </p:par>
                        <p:par>
                          <p:cTn id="29" fill="hold" nodeType="afterGroup">
                            <p:stCondLst>
                              <p:cond delay="500"/>
                            </p:stCondLst>
                            <p:childTnLst>
                              <p:par>
                                <p:cTn id="30" presetID="2" presetClass="entr" presetSubtype="4" fill="hold" grpId="0" nodeType="afterEffect">
                                  <p:stCondLst>
                                    <p:cond delay="0"/>
                                  </p:stCondLst>
                                  <p:childTnLst>
                                    <p:set>
                                      <p:cBhvr>
                                        <p:cTn id="31" dur="1" fill="hold">
                                          <p:stCondLst>
                                            <p:cond delay="0"/>
                                          </p:stCondLst>
                                        </p:cTn>
                                        <p:tgtEl>
                                          <p:spTgt spid="233488"/>
                                        </p:tgtEl>
                                        <p:attrNameLst>
                                          <p:attrName>style.visibility</p:attrName>
                                        </p:attrNameLst>
                                      </p:cBhvr>
                                      <p:to>
                                        <p:strVal val="visible"/>
                                      </p:to>
                                    </p:set>
                                    <p:anim calcmode="lin" valueType="num">
                                      <p:cBhvr additive="base">
                                        <p:cTn id="32" dur="500" fill="hold"/>
                                        <p:tgtEl>
                                          <p:spTgt spid="233488"/>
                                        </p:tgtEl>
                                        <p:attrNameLst>
                                          <p:attrName>ppt_x</p:attrName>
                                        </p:attrNameLst>
                                      </p:cBhvr>
                                      <p:tavLst>
                                        <p:tav tm="0">
                                          <p:val>
                                            <p:strVal val="#ppt_x"/>
                                          </p:val>
                                        </p:tav>
                                        <p:tav tm="100000">
                                          <p:val>
                                            <p:strVal val="#ppt_x"/>
                                          </p:val>
                                        </p:tav>
                                      </p:tavLst>
                                    </p:anim>
                                    <p:anim calcmode="lin" valueType="num">
                                      <p:cBhvr additive="base">
                                        <p:cTn id="33" dur="500" fill="hold"/>
                                        <p:tgtEl>
                                          <p:spTgt spid="233488"/>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233476"/>
                                        </p:tgtEl>
                                        <p:attrNameLst>
                                          <p:attrName>style.visibility</p:attrName>
                                        </p:attrNameLst>
                                      </p:cBhvr>
                                      <p:to>
                                        <p:strVal val="visible"/>
                                      </p:to>
                                    </p:set>
                                    <p:animEffect transition="in" filter="dissolve">
                                      <p:cBhvr>
                                        <p:cTn id="38" dur="500"/>
                                        <p:tgtEl>
                                          <p:spTgt spid="233476"/>
                                        </p:tgtEl>
                                      </p:cBhvr>
                                    </p:animEffect>
                                  </p:childTnLst>
                                </p:cTn>
                              </p:par>
                            </p:childTnLst>
                          </p:cTn>
                        </p:par>
                        <p:par>
                          <p:cTn id="39" fill="hold" nodeType="afterGroup">
                            <p:stCondLst>
                              <p:cond delay="500"/>
                            </p:stCondLst>
                            <p:childTnLst>
                              <p:par>
                                <p:cTn id="40" presetID="2" presetClass="entr" presetSubtype="4" fill="hold" grpId="0" nodeType="afterEffect">
                                  <p:stCondLst>
                                    <p:cond delay="0"/>
                                  </p:stCondLst>
                                  <p:childTnLst>
                                    <p:set>
                                      <p:cBhvr>
                                        <p:cTn id="41" dur="1" fill="hold">
                                          <p:stCondLst>
                                            <p:cond delay="0"/>
                                          </p:stCondLst>
                                        </p:cTn>
                                        <p:tgtEl>
                                          <p:spTgt spid="233487"/>
                                        </p:tgtEl>
                                        <p:attrNameLst>
                                          <p:attrName>style.visibility</p:attrName>
                                        </p:attrNameLst>
                                      </p:cBhvr>
                                      <p:to>
                                        <p:strVal val="visible"/>
                                      </p:to>
                                    </p:set>
                                    <p:anim calcmode="lin" valueType="num">
                                      <p:cBhvr additive="base">
                                        <p:cTn id="42" dur="500" fill="hold"/>
                                        <p:tgtEl>
                                          <p:spTgt spid="233487"/>
                                        </p:tgtEl>
                                        <p:attrNameLst>
                                          <p:attrName>ppt_x</p:attrName>
                                        </p:attrNameLst>
                                      </p:cBhvr>
                                      <p:tavLst>
                                        <p:tav tm="0">
                                          <p:val>
                                            <p:strVal val="#ppt_x"/>
                                          </p:val>
                                        </p:tav>
                                        <p:tav tm="100000">
                                          <p:val>
                                            <p:strVal val="#ppt_x"/>
                                          </p:val>
                                        </p:tav>
                                      </p:tavLst>
                                    </p:anim>
                                    <p:anim calcmode="lin" valueType="num">
                                      <p:cBhvr additive="base">
                                        <p:cTn id="43" dur="500" fill="hold"/>
                                        <p:tgtEl>
                                          <p:spTgt spid="233487"/>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233478"/>
                                        </p:tgtEl>
                                        <p:attrNameLst>
                                          <p:attrName>style.visibility</p:attrName>
                                        </p:attrNameLst>
                                      </p:cBhvr>
                                      <p:to>
                                        <p:strVal val="visible"/>
                                      </p:to>
                                    </p:set>
                                    <p:animEffect transition="in" filter="dissolve">
                                      <p:cBhvr>
                                        <p:cTn id="48" dur="500"/>
                                        <p:tgtEl>
                                          <p:spTgt spid="233478"/>
                                        </p:tgtEl>
                                      </p:cBhvr>
                                    </p:animEffect>
                                  </p:childTnLst>
                                </p:cTn>
                              </p:par>
                            </p:childTnLst>
                          </p:cTn>
                        </p:par>
                        <p:par>
                          <p:cTn id="49" fill="hold" nodeType="afterGroup">
                            <p:stCondLst>
                              <p:cond delay="500"/>
                            </p:stCondLst>
                            <p:childTnLst>
                              <p:par>
                                <p:cTn id="50" presetID="2" presetClass="entr" presetSubtype="4" fill="hold" grpId="0" nodeType="afterEffect">
                                  <p:stCondLst>
                                    <p:cond delay="0"/>
                                  </p:stCondLst>
                                  <p:childTnLst>
                                    <p:set>
                                      <p:cBhvr>
                                        <p:cTn id="51" dur="1" fill="hold">
                                          <p:stCondLst>
                                            <p:cond delay="0"/>
                                          </p:stCondLst>
                                        </p:cTn>
                                        <p:tgtEl>
                                          <p:spTgt spid="233485"/>
                                        </p:tgtEl>
                                        <p:attrNameLst>
                                          <p:attrName>style.visibility</p:attrName>
                                        </p:attrNameLst>
                                      </p:cBhvr>
                                      <p:to>
                                        <p:strVal val="visible"/>
                                      </p:to>
                                    </p:set>
                                    <p:anim calcmode="lin" valueType="num">
                                      <p:cBhvr additive="base">
                                        <p:cTn id="52" dur="500" fill="hold"/>
                                        <p:tgtEl>
                                          <p:spTgt spid="233485"/>
                                        </p:tgtEl>
                                        <p:attrNameLst>
                                          <p:attrName>ppt_x</p:attrName>
                                        </p:attrNameLst>
                                      </p:cBhvr>
                                      <p:tavLst>
                                        <p:tav tm="0">
                                          <p:val>
                                            <p:strVal val="#ppt_x"/>
                                          </p:val>
                                        </p:tav>
                                        <p:tav tm="100000">
                                          <p:val>
                                            <p:strVal val="#ppt_x"/>
                                          </p:val>
                                        </p:tav>
                                      </p:tavLst>
                                    </p:anim>
                                    <p:anim calcmode="lin" valueType="num">
                                      <p:cBhvr additive="base">
                                        <p:cTn id="53" dur="500" fill="hold"/>
                                        <p:tgtEl>
                                          <p:spTgt spid="233485"/>
                                        </p:tgtEl>
                                        <p:attrNameLst>
                                          <p:attrName>ppt_y</p:attrName>
                                        </p:attrNameLst>
                                      </p:cBhvr>
                                      <p:tavLst>
                                        <p:tav tm="0">
                                          <p:val>
                                            <p:strVal val="1+#ppt_h/2"/>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23" presetClass="entr" presetSubtype="32" fill="hold" grpId="0" nodeType="clickEffect">
                                  <p:stCondLst>
                                    <p:cond delay="0"/>
                                  </p:stCondLst>
                                  <p:childTnLst>
                                    <p:set>
                                      <p:cBhvr>
                                        <p:cTn id="57" dur="1" fill="hold">
                                          <p:stCondLst>
                                            <p:cond delay="0"/>
                                          </p:stCondLst>
                                        </p:cTn>
                                        <p:tgtEl>
                                          <p:spTgt spid="233479"/>
                                        </p:tgtEl>
                                        <p:attrNameLst>
                                          <p:attrName>style.visibility</p:attrName>
                                        </p:attrNameLst>
                                      </p:cBhvr>
                                      <p:to>
                                        <p:strVal val="visible"/>
                                      </p:to>
                                    </p:set>
                                    <p:anim calcmode="lin" valueType="num">
                                      <p:cBhvr>
                                        <p:cTn id="58" dur="500" fill="hold"/>
                                        <p:tgtEl>
                                          <p:spTgt spid="233479"/>
                                        </p:tgtEl>
                                        <p:attrNameLst>
                                          <p:attrName>ppt_w</p:attrName>
                                        </p:attrNameLst>
                                      </p:cBhvr>
                                      <p:tavLst>
                                        <p:tav tm="0">
                                          <p:val>
                                            <p:strVal val="4*#ppt_w"/>
                                          </p:val>
                                        </p:tav>
                                        <p:tav tm="100000">
                                          <p:val>
                                            <p:strVal val="#ppt_w"/>
                                          </p:val>
                                        </p:tav>
                                      </p:tavLst>
                                    </p:anim>
                                    <p:anim calcmode="lin" valueType="num">
                                      <p:cBhvr>
                                        <p:cTn id="59" dur="500" fill="hold"/>
                                        <p:tgtEl>
                                          <p:spTgt spid="233479"/>
                                        </p:tgtEl>
                                        <p:attrNameLst>
                                          <p:attrName>ppt_h</p:attrName>
                                        </p:attrNameLst>
                                      </p:cBhvr>
                                      <p:tavLst>
                                        <p:tav tm="0">
                                          <p:val>
                                            <p:strVal val="4*#ppt_h"/>
                                          </p:val>
                                        </p:tav>
                                        <p:tav tm="100000">
                                          <p:val>
                                            <p:strVal val="#ppt_h"/>
                                          </p:val>
                                        </p:tav>
                                      </p:tavLst>
                                    </p:anim>
                                  </p:childTnLst>
                                </p:cTn>
                              </p:par>
                            </p:childTnLst>
                          </p:cTn>
                        </p:par>
                        <p:par>
                          <p:cTn id="60" fill="hold" nodeType="afterGroup">
                            <p:stCondLst>
                              <p:cond delay="500"/>
                            </p:stCondLst>
                            <p:childTnLst>
                              <p:par>
                                <p:cTn id="61" presetID="19" presetClass="entr" presetSubtype="10" fill="hold" grpId="0" nodeType="afterEffect">
                                  <p:stCondLst>
                                    <p:cond delay="0"/>
                                  </p:stCondLst>
                                  <p:childTnLst>
                                    <p:set>
                                      <p:cBhvr>
                                        <p:cTn id="62" dur="1" fill="hold">
                                          <p:stCondLst>
                                            <p:cond delay="0"/>
                                          </p:stCondLst>
                                        </p:cTn>
                                        <p:tgtEl>
                                          <p:spTgt spid="233489"/>
                                        </p:tgtEl>
                                        <p:attrNameLst>
                                          <p:attrName>style.visibility</p:attrName>
                                        </p:attrNameLst>
                                      </p:cBhvr>
                                      <p:to>
                                        <p:strVal val="visible"/>
                                      </p:to>
                                    </p:set>
                                    <p:anim calcmode="lin" valueType="num">
                                      <p:cBhvr>
                                        <p:cTn id="63" dur="5000" fill="hold"/>
                                        <p:tgtEl>
                                          <p:spTgt spid="233489"/>
                                        </p:tgtEl>
                                        <p:attrNameLst>
                                          <p:attrName>ppt_w</p:attrName>
                                        </p:attrNameLst>
                                      </p:cBhvr>
                                      <p:tavLst>
                                        <p:tav tm="0" fmla="#ppt_w*sin(2.5*pi*$)">
                                          <p:val>
                                            <p:fltVal val="0"/>
                                          </p:val>
                                        </p:tav>
                                        <p:tav tm="100000">
                                          <p:val>
                                            <p:fltVal val="1"/>
                                          </p:val>
                                        </p:tav>
                                      </p:tavLst>
                                    </p:anim>
                                    <p:anim calcmode="lin" valueType="num">
                                      <p:cBhvr>
                                        <p:cTn id="64" dur="5000" fill="hold"/>
                                        <p:tgtEl>
                                          <p:spTgt spid="23348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5" grpId="0" animBg="1"/>
      <p:bldP spid="233476" grpId="0" animBg="1"/>
      <p:bldP spid="233478" grpId="0" animBg="1"/>
      <p:bldP spid="233479" grpId="0" animBg="1"/>
      <p:bldP spid="233482" grpId="0" animBg="1" autoUpdateAnimBg="0"/>
      <p:bldP spid="233483" grpId="0" animBg="1" autoUpdateAnimBg="0"/>
      <p:bldP spid="233484" grpId="0" animBg="1" autoUpdateAnimBg="0"/>
      <p:bldP spid="233485" grpId="0" animBg="1" autoUpdateAnimBg="0"/>
      <p:bldP spid="233486" grpId="0" animBg="1" autoUpdateAnimBg="0"/>
      <p:bldP spid="233487" grpId="0" animBg="1" autoUpdateAnimBg="0"/>
      <p:bldP spid="233488" grpId="0" animBg="1" autoUpdateAnimBg="0"/>
      <p:bldP spid="233489" grpId="0" animBg="1" autoUpdateAnimBg="0"/>
    </p:bldLst>
  </p:timing>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3">
            <a:extLst>
              <a:ext uri="{FF2B5EF4-FFF2-40B4-BE49-F238E27FC236}"/>
            </a:extLst>
          </p:cNvPr>
          <p:cNvSpPr txBox="1">
            <a:spLocks/>
          </p:cNvSpPr>
          <p:nvPr/>
        </p:nvSpPr>
        <p:spPr>
          <a:xfrm>
            <a:off x="782638" y="-3175"/>
            <a:ext cx="7886700" cy="1325563"/>
          </a:xfrm>
          <a:prstGeom prst="rect">
            <a:avLst/>
          </a:prstGeom>
        </p:spPr>
        <p:txBody>
          <a:bodyPr anchor="ctr">
            <a:normAutofit/>
          </a:bodyPr>
          <a:lstStyle>
            <a:lvl1pPr algn="l" defTabSz="914400" rtl="0" eaLnBrk="1" latinLnBrk="0" hangingPunct="1">
              <a:lnSpc>
                <a:spcPct val="90000"/>
              </a:lnSpc>
              <a:spcBef>
                <a:spcPct val="0"/>
              </a:spcBef>
              <a:buNone/>
              <a:defRPr sz="2000" b="0" i="0" kern="1200">
                <a:solidFill>
                  <a:srgbClr val="332F4F"/>
                </a:solidFill>
                <a:latin typeface="MetaSerifPro-Medium" panose="02010604050101020102" pitchFamily="2" charset="0"/>
                <a:ea typeface="+mj-ea"/>
                <a:cs typeface="MetaSerifPro-Medium" panose="02010604050101020102" pitchFamily="2" charset="0"/>
              </a:defRPr>
            </a:lvl1pPr>
          </a:lstStyle>
          <a:p>
            <a:pPr>
              <a:lnSpc>
                <a:spcPct val="100000"/>
              </a:lnSpc>
              <a:defRPr/>
            </a:pPr>
            <a:r>
              <a:rPr lang="en-US" b="1" dirty="0">
                <a:latin typeface="Cambria" panose="02040503050406030204" pitchFamily="18" charset="0"/>
              </a:rPr>
              <a:t>Proportion (%) of people who died from diabetes before the age of 60</a:t>
            </a:r>
            <a:r>
              <a:rPr lang="en-US" dirty="0"/>
              <a:t/>
            </a:r>
            <a:br>
              <a:rPr lang="en-US" dirty="0"/>
            </a:br>
            <a:r>
              <a:rPr lang="en-US" sz="1400" dirty="0">
                <a:latin typeface="+mn-lt"/>
                <a:cs typeface="Arial" panose="020B0604020202020204" pitchFamily="34" charset="0"/>
              </a:rPr>
              <a:t>In countries around the world in 2021</a:t>
            </a:r>
            <a:endParaRPr lang="en-US" sz="2400" dirty="0">
              <a:latin typeface="+mn-lt"/>
              <a:cs typeface="Arial" panose="020B0604020202020204" pitchFamily="34" charset="0"/>
            </a:endParaRPr>
          </a:p>
        </p:txBody>
      </p:sp>
      <p:pic>
        <p:nvPicPr>
          <p:cNvPr id="206851" name="Picture 8" descr="Map&#10;&#10;Description automatically generated"/>
          <p:cNvPicPr>
            <a:picLocks noChangeAspect="1"/>
          </p:cNvPicPr>
          <p:nvPr/>
        </p:nvPicPr>
        <p:blipFill>
          <a:blip r:embed="rId3" cstate="print"/>
          <a:srcRect/>
          <a:stretch>
            <a:fillRect/>
          </a:stretch>
        </p:blipFill>
        <p:spPr bwMode="auto">
          <a:xfrm>
            <a:off x="782638" y="1390650"/>
            <a:ext cx="7626350" cy="4459288"/>
          </a:xfrm>
          <a:prstGeom prst="rect">
            <a:avLst/>
          </a:prstGeom>
          <a:noFill/>
          <a:ln w="9525">
            <a:noFill/>
            <a:miter lim="800000"/>
            <a:headEnd/>
            <a:tailEnd/>
          </a:ln>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698" name="Picture 2" descr="Edita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0"/>
            <a:ext cx="3581400" cy="6858000"/>
          </a:xfrm>
          <a:prstGeom prst="rect">
            <a:avLst/>
          </a:prstGeom>
          <a:solidFill>
            <a:srgbClr val="FFFF99"/>
          </a:solidFill>
          <a:ln w="9525">
            <a:noFill/>
            <a:miter lim="800000"/>
            <a:headEnd/>
            <a:tailEnd/>
          </a:ln>
        </p:spPr>
      </p:pic>
      <p:sp>
        <p:nvSpPr>
          <p:cNvPr id="167939" name="Text Box 3"/>
          <p:cNvSpPr txBox="1">
            <a:spLocks noChangeArrowheads="1"/>
          </p:cNvSpPr>
          <p:nvPr/>
        </p:nvSpPr>
        <p:spPr bwMode="auto">
          <a:xfrm>
            <a:off x="5334000" y="2819400"/>
            <a:ext cx="2738438" cy="954088"/>
          </a:xfrm>
          <a:prstGeom prst="rect">
            <a:avLst/>
          </a:prstGeom>
          <a:noFill/>
          <a:ln w="9525">
            <a:noFill/>
            <a:miter lim="800000"/>
            <a:headEnd/>
            <a:tailEnd/>
          </a:ln>
          <a:effectLst>
            <a:outerShdw dist="35921" dir="2700000" algn="ctr" rotWithShape="0">
              <a:schemeClr val="bg2"/>
            </a:outerShdw>
          </a:effectLst>
        </p:spPr>
        <p:txBody>
          <a:bodyPr>
            <a:spAutoFit/>
          </a:bodyPr>
          <a:lstStyle/>
          <a:p>
            <a:pPr algn="ctr">
              <a:spcBef>
                <a:spcPct val="50000"/>
              </a:spcBef>
              <a:defRPr/>
            </a:pPr>
            <a:r>
              <a:rPr lang="en" sz="2800" b="1" dirty="0"/>
              <a:t>Types of obesity </a:t>
            </a:r>
            <a:endParaRPr lang="en-GB" sz="2800" b="1" dirty="0"/>
          </a:p>
        </p:txBody>
      </p:sp>
      <p:sp>
        <p:nvSpPr>
          <p:cNvPr id="33796" name="Line 4"/>
          <p:cNvSpPr>
            <a:spLocks noChangeShapeType="1"/>
          </p:cNvSpPr>
          <p:nvPr/>
        </p:nvSpPr>
        <p:spPr bwMode="auto">
          <a:xfrm>
            <a:off x="3962400" y="1066800"/>
            <a:ext cx="2209800" cy="1066800"/>
          </a:xfrm>
          <a:prstGeom prst="line">
            <a:avLst/>
          </a:prstGeom>
          <a:noFill/>
          <a:ln w="63500">
            <a:solidFill>
              <a:srgbClr val="FFCC66"/>
            </a:solidFill>
            <a:round/>
            <a:headEnd type="triangle" w="med" len="med"/>
            <a:tailEnd type="oval" w="med" len="med"/>
          </a:ln>
        </p:spPr>
        <p:txBody>
          <a:bodyPr>
            <a:spAutoFit/>
          </a:bodyPr>
          <a:lstStyle/>
          <a:p>
            <a:endParaRPr lang="en-US"/>
          </a:p>
        </p:txBody>
      </p:sp>
      <p:sp>
        <p:nvSpPr>
          <p:cNvPr id="33797" name="Line 5"/>
          <p:cNvSpPr>
            <a:spLocks noChangeShapeType="1"/>
          </p:cNvSpPr>
          <p:nvPr/>
        </p:nvSpPr>
        <p:spPr bwMode="auto">
          <a:xfrm flipH="1">
            <a:off x="3962400" y="4495800"/>
            <a:ext cx="2286000" cy="1143000"/>
          </a:xfrm>
          <a:prstGeom prst="line">
            <a:avLst/>
          </a:prstGeom>
          <a:noFill/>
          <a:ln w="63500">
            <a:solidFill>
              <a:srgbClr val="FFCC66"/>
            </a:solidFill>
            <a:round/>
            <a:headEnd type="oval" w="med" len="med"/>
            <a:tailEnd type="triangle" w="med" len="med"/>
          </a:ln>
        </p:spPr>
        <p:txBody>
          <a:bodyPr>
            <a:spAutoFit/>
          </a:bodyPr>
          <a:lstStyle/>
          <a:p>
            <a:endParaRPr lang="en-US"/>
          </a:p>
        </p:txBody>
      </p:sp>
      <p:sp>
        <p:nvSpPr>
          <p:cNvPr id="33798" name="Text Box 6"/>
          <p:cNvSpPr txBox="1">
            <a:spLocks noChangeArrowheads="1"/>
          </p:cNvSpPr>
          <p:nvPr/>
        </p:nvSpPr>
        <p:spPr bwMode="auto">
          <a:xfrm>
            <a:off x="6400800" y="2057400"/>
            <a:ext cx="2514600" cy="457200"/>
          </a:xfrm>
          <a:prstGeom prst="rect">
            <a:avLst/>
          </a:prstGeom>
          <a:solidFill>
            <a:srgbClr val="66FF99"/>
          </a:solidFill>
          <a:ln w="9525">
            <a:noFill/>
            <a:miter lim="800000"/>
            <a:headEnd/>
            <a:tailEnd/>
          </a:ln>
        </p:spPr>
        <p:txBody>
          <a:bodyPr>
            <a:spAutoFit/>
          </a:bodyPr>
          <a:lstStyle/>
          <a:p>
            <a:pPr algn="ctr">
              <a:spcBef>
                <a:spcPct val="50000"/>
              </a:spcBef>
            </a:pPr>
            <a:r>
              <a:rPr lang="en-US" altLang="en-US" sz="2400" b="1">
                <a:solidFill>
                  <a:schemeClr val="tx2"/>
                </a:solidFill>
              </a:rPr>
              <a:t>gynoid</a:t>
            </a:r>
            <a:endParaRPr lang="en-GB" altLang="en-US" sz="2400" b="1">
              <a:solidFill>
                <a:schemeClr val="tx2"/>
              </a:solidFill>
            </a:endParaRPr>
          </a:p>
        </p:txBody>
      </p:sp>
      <p:sp>
        <p:nvSpPr>
          <p:cNvPr id="33799" name="Text Box 7"/>
          <p:cNvSpPr txBox="1">
            <a:spLocks noChangeArrowheads="1"/>
          </p:cNvSpPr>
          <p:nvPr/>
        </p:nvSpPr>
        <p:spPr bwMode="auto">
          <a:xfrm>
            <a:off x="6477000" y="4343400"/>
            <a:ext cx="2514600" cy="457200"/>
          </a:xfrm>
          <a:prstGeom prst="rect">
            <a:avLst/>
          </a:prstGeom>
          <a:solidFill>
            <a:srgbClr val="66FF99"/>
          </a:solidFill>
          <a:ln w="9525">
            <a:noFill/>
            <a:miter lim="800000"/>
            <a:headEnd/>
            <a:tailEnd/>
          </a:ln>
        </p:spPr>
        <p:txBody>
          <a:bodyPr>
            <a:spAutoFit/>
          </a:bodyPr>
          <a:lstStyle/>
          <a:p>
            <a:pPr algn="ctr">
              <a:spcBef>
                <a:spcPct val="50000"/>
              </a:spcBef>
            </a:pPr>
            <a:r>
              <a:rPr lang="en-US" altLang="en-US" sz="2400" b="1">
                <a:solidFill>
                  <a:schemeClr val="tx2"/>
                </a:solidFill>
              </a:rPr>
              <a:t>android</a:t>
            </a:r>
            <a:endParaRPr lang="en-GB" altLang="en-US" sz="2400" b="1">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nodeType="afterEffect">
                                  <p:stCondLst>
                                    <p:cond delay="1000"/>
                                  </p:stCondLst>
                                  <p:childTnLst>
                                    <p:set>
                                      <p:cBhvr>
                                        <p:cTn id="6" dur="1" fill="hold">
                                          <p:stCondLst>
                                            <p:cond delay="0"/>
                                          </p:stCondLst>
                                        </p:cTn>
                                        <p:tgtEl>
                                          <p:spTgt spid="157698"/>
                                        </p:tgtEl>
                                        <p:attrNameLst>
                                          <p:attrName>style.visibility</p:attrName>
                                        </p:attrNameLst>
                                      </p:cBhvr>
                                      <p:to>
                                        <p:strVal val="visible"/>
                                      </p:to>
                                    </p:set>
                                    <p:animEffect transition="in" filter="slide(fromRight)">
                                      <p:cBhvr>
                                        <p:cTn id="7" dur="500"/>
                                        <p:tgtEl>
                                          <p:spTgt spid="157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a:xfrm>
            <a:off x="0" y="0"/>
            <a:ext cx="9144000" cy="1447800"/>
          </a:xfrm>
          <a:effectLst>
            <a:outerShdw dist="35921" dir="2700000" algn="ctr" rotWithShape="0">
              <a:schemeClr val="bg2"/>
            </a:outerShdw>
          </a:effectLst>
        </p:spPr>
        <p:txBody>
          <a:bodyPr/>
          <a:lstStyle/>
          <a:p>
            <a:pPr eaLnBrk="1" hangingPunct="1">
              <a:defRPr/>
            </a:pPr>
            <a:r>
              <a:rPr lang="en" sz="2400" b="1" dirty="0" smtClean="0">
                <a:solidFill>
                  <a:srgbClr val="7030A0"/>
                </a:solidFill>
                <a:latin typeface="Arial" pitchFamily="34" charset="0"/>
                <a:cs typeface="Arial" pitchFamily="34" charset="0"/>
              </a:rPr>
              <a:t>LARGE WAIST VOLUME - HIGH RISK FOR DIABETES , CARDIOVASCULAR AND MALIGNANT DISEASES</a:t>
            </a:r>
            <a:endParaRPr lang="en-GB" sz="2400" b="1" dirty="0" smtClean="0">
              <a:solidFill>
                <a:srgbClr val="7030A0"/>
              </a:solidFill>
              <a:latin typeface="Arial" pitchFamily="34" charset="0"/>
              <a:cs typeface="Arial" pitchFamily="34" charset="0"/>
            </a:endParaRPr>
          </a:p>
        </p:txBody>
      </p:sp>
      <p:grpSp>
        <p:nvGrpSpPr>
          <p:cNvPr id="34819" name="Group 3"/>
          <p:cNvGrpSpPr>
            <a:grpSpLocks/>
          </p:cNvGrpSpPr>
          <p:nvPr/>
        </p:nvGrpSpPr>
        <p:grpSpPr bwMode="auto">
          <a:xfrm>
            <a:off x="228600" y="1447800"/>
            <a:ext cx="8686800" cy="5413375"/>
            <a:chOff x="269" y="1022"/>
            <a:chExt cx="5885" cy="3104"/>
          </a:xfrm>
        </p:grpSpPr>
        <p:grpSp>
          <p:nvGrpSpPr>
            <p:cNvPr id="34820" name="Group 4"/>
            <p:cNvGrpSpPr>
              <a:grpSpLocks/>
            </p:cNvGrpSpPr>
            <p:nvPr/>
          </p:nvGrpSpPr>
          <p:grpSpPr bwMode="auto">
            <a:xfrm>
              <a:off x="2553" y="1022"/>
              <a:ext cx="1320" cy="2704"/>
              <a:chOff x="2553" y="1022"/>
              <a:chExt cx="1320" cy="2704"/>
            </a:xfrm>
          </p:grpSpPr>
          <p:sp>
            <p:nvSpPr>
              <p:cNvPr id="34846" name="Freeform 5"/>
              <p:cNvSpPr>
                <a:spLocks/>
              </p:cNvSpPr>
              <p:nvPr/>
            </p:nvSpPr>
            <p:spPr bwMode="auto">
              <a:xfrm>
                <a:off x="2747" y="1285"/>
                <a:ext cx="168" cy="166"/>
              </a:xfrm>
              <a:custGeom>
                <a:avLst/>
                <a:gdLst>
                  <a:gd name="T0" fmla="*/ 69 w 168"/>
                  <a:gd name="T1" fmla="*/ 0 h 166"/>
                  <a:gd name="T2" fmla="*/ 17 w 168"/>
                  <a:gd name="T3" fmla="*/ 2 h 166"/>
                  <a:gd name="T4" fmla="*/ 63 w 168"/>
                  <a:gd name="T5" fmla="*/ 9 h 166"/>
                  <a:gd name="T6" fmla="*/ 17 w 168"/>
                  <a:gd name="T7" fmla="*/ 15 h 166"/>
                  <a:gd name="T8" fmla="*/ 41 w 168"/>
                  <a:gd name="T9" fmla="*/ 19 h 166"/>
                  <a:gd name="T10" fmla="*/ 24 w 168"/>
                  <a:gd name="T11" fmla="*/ 29 h 166"/>
                  <a:gd name="T12" fmla="*/ 52 w 168"/>
                  <a:gd name="T13" fmla="*/ 29 h 166"/>
                  <a:gd name="T14" fmla="*/ 7 w 168"/>
                  <a:gd name="T15" fmla="*/ 42 h 166"/>
                  <a:gd name="T16" fmla="*/ 56 w 168"/>
                  <a:gd name="T17" fmla="*/ 40 h 166"/>
                  <a:gd name="T18" fmla="*/ 24 w 168"/>
                  <a:gd name="T19" fmla="*/ 55 h 166"/>
                  <a:gd name="T20" fmla="*/ 26 w 168"/>
                  <a:gd name="T21" fmla="*/ 53 h 166"/>
                  <a:gd name="T22" fmla="*/ 30 w 168"/>
                  <a:gd name="T23" fmla="*/ 52 h 166"/>
                  <a:gd name="T24" fmla="*/ 37 w 168"/>
                  <a:gd name="T25" fmla="*/ 48 h 166"/>
                  <a:gd name="T26" fmla="*/ 45 w 168"/>
                  <a:gd name="T27" fmla="*/ 44 h 166"/>
                  <a:gd name="T28" fmla="*/ 52 w 168"/>
                  <a:gd name="T29" fmla="*/ 40 h 166"/>
                  <a:gd name="T30" fmla="*/ 56 w 168"/>
                  <a:gd name="T31" fmla="*/ 38 h 166"/>
                  <a:gd name="T32" fmla="*/ 59 w 168"/>
                  <a:gd name="T33" fmla="*/ 36 h 166"/>
                  <a:gd name="T34" fmla="*/ 59 w 168"/>
                  <a:gd name="T35" fmla="*/ 38 h 166"/>
                  <a:gd name="T36" fmla="*/ 56 w 168"/>
                  <a:gd name="T37" fmla="*/ 40 h 166"/>
                  <a:gd name="T38" fmla="*/ 52 w 168"/>
                  <a:gd name="T39" fmla="*/ 44 h 166"/>
                  <a:gd name="T40" fmla="*/ 45 w 168"/>
                  <a:gd name="T41" fmla="*/ 48 h 166"/>
                  <a:gd name="T42" fmla="*/ 37 w 168"/>
                  <a:gd name="T43" fmla="*/ 52 h 166"/>
                  <a:gd name="T44" fmla="*/ 30 w 168"/>
                  <a:gd name="T45" fmla="*/ 55 h 166"/>
                  <a:gd name="T46" fmla="*/ 24 w 168"/>
                  <a:gd name="T47" fmla="*/ 59 h 166"/>
                  <a:gd name="T48" fmla="*/ 17 w 168"/>
                  <a:gd name="T49" fmla="*/ 63 h 166"/>
                  <a:gd name="T50" fmla="*/ 14 w 168"/>
                  <a:gd name="T51" fmla="*/ 65 h 166"/>
                  <a:gd name="T52" fmla="*/ 41 w 168"/>
                  <a:gd name="T53" fmla="*/ 65 h 166"/>
                  <a:gd name="T54" fmla="*/ 14 w 168"/>
                  <a:gd name="T55" fmla="*/ 86 h 166"/>
                  <a:gd name="T56" fmla="*/ 69 w 168"/>
                  <a:gd name="T57" fmla="*/ 73 h 166"/>
                  <a:gd name="T58" fmla="*/ 0 w 168"/>
                  <a:gd name="T59" fmla="*/ 96 h 166"/>
                  <a:gd name="T60" fmla="*/ 41 w 168"/>
                  <a:gd name="T61" fmla="*/ 92 h 166"/>
                  <a:gd name="T62" fmla="*/ 17 w 168"/>
                  <a:gd name="T63" fmla="*/ 105 h 166"/>
                  <a:gd name="T64" fmla="*/ 69 w 168"/>
                  <a:gd name="T65" fmla="*/ 92 h 166"/>
                  <a:gd name="T66" fmla="*/ 45 w 168"/>
                  <a:gd name="T67" fmla="*/ 109 h 166"/>
                  <a:gd name="T68" fmla="*/ 73 w 168"/>
                  <a:gd name="T69" fmla="*/ 105 h 166"/>
                  <a:gd name="T70" fmla="*/ 45 w 168"/>
                  <a:gd name="T71" fmla="*/ 124 h 166"/>
                  <a:gd name="T72" fmla="*/ 73 w 168"/>
                  <a:gd name="T73" fmla="*/ 119 h 166"/>
                  <a:gd name="T74" fmla="*/ 56 w 168"/>
                  <a:gd name="T75" fmla="*/ 142 h 166"/>
                  <a:gd name="T76" fmla="*/ 97 w 168"/>
                  <a:gd name="T77" fmla="*/ 119 h 166"/>
                  <a:gd name="T78" fmla="*/ 80 w 168"/>
                  <a:gd name="T79" fmla="*/ 146 h 166"/>
                  <a:gd name="T80" fmla="*/ 120 w 168"/>
                  <a:gd name="T81" fmla="*/ 119 h 166"/>
                  <a:gd name="T82" fmla="*/ 80 w 168"/>
                  <a:gd name="T83" fmla="*/ 146 h 166"/>
                  <a:gd name="T84" fmla="*/ 132 w 168"/>
                  <a:gd name="T85" fmla="*/ 128 h 166"/>
                  <a:gd name="T86" fmla="*/ 87 w 168"/>
                  <a:gd name="T87" fmla="*/ 165 h 166"/>
                  <a:gd name="T88" fmla="*/ 137 w 168"/>
                  <a:gd name="T89" fmla="*/ 147 h 166"/>
                  <a:gd name="T90" fmla="*/ 87 w 168"/>
                  <a:gd name="T91" fmla="*/ 165 h 166"/>
                  <a:gd name="T92" fmla="*/ 167 w 168"/>
                  <a:gd name="T93" fmla="*/ 147 h 16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68"/>
                  <a:gd name="T142" fmla="*/ 0 h 166"/>
                  <a:gd name="T143" fmla="*/ 168 w 168"/>
                  <a:gd name="T144" fmla="*/ 166 h 16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68" h="166">
                    <a:moveTo>
                      <a:pt x="69" y="0"/>
                    </a:moveTo>
                    <a:lnTo>
                      <a:pt x="17" y="2"/>
                    </a:lnTo>
                    <a:lnTo>
                      <a:pt x="63" y="9"/>
                    </a:lnTo>
                    <a:lnTo>
                      <a:pt x="17" y="15"/>
                    </a:lnTo>
                    <a:lnTo>
                      <a:pt x="41" y="19"/>
                    </a:lnTo>
                    <a:lnTo>
                      <a:pt x="24" y="29"/>
                    </a:lnTo>
                    <a:lnTo>
                      <a:pt x="52" y="29"/>
                    </a:lnTo>
                    <a:lnTo>
                      <a:pt x="7" y="42"/>
                    </a:lnTo>
                    <a:lnTo>
                      <a:pt x="56" y="40"/>
                    </a:lnTo>
                    <a:lnTo>
                      <a:pt x="24" y="55"/>
                    </a:lnTo>
                    <a:lnTo>
                      <a:pt x="26" y="53"/>
                    </a:lnTo>
                    <a:lnTo>
                      <a:pt x="30" y="52"/>
                    </a:lnTo>
                    <a:lnTo>
                      <a:pt x="37" y="48"/>
                    </a:lnTo>
                    <a:lnTo>
                      <a:pt x="45" y="44"/>
                    </a:lnTo>
                    <a:lnTo>
                      <a:pt x="52" y="40"/>
                    </a:lnTo>
                    <a:lnTo>
                      <a:pt x="56" y="38"/>
                    </a:lnTo>
                    <a:lnTo>
                      <a:pt x="59" y="36"/>
                    </a:lnTo>
                    <a:lnTo>
                      <a:pt x="59" y="38"/>
                    </a:lnTo>
                    <a:lnTo>
                      <a:pt x="56" y="40"/>
                    </a:lnTo>
                    <a:lnTo>
                      <a:pt x="52" y="44"/>
                    </a:lnTo>
                    <a:lnTo>
                      <a:pt x="45" y="48"/>
                    </a:lnTo>
                    <a:lnTo>
                      <a:pt x="37" y="52"/>
                    </a:lnTo>
                    <a:lnTo>
                      <a:pt x="30" y="55"/>
                    </a:lnTo>
                    <a:lnTo>
                      <a:pt x="24" y="59"/>
                    </a:lnTo>
                    <a:lnTo>
                      <a:pt x="17" y="63"/>
                    </a:lnTo>
                    <a:lnTo>
                      <a:pt x="14" y="65"/>
                    </a:lnTo>
                    <a:lnTo>
                      <a:pt x="41" y="65"/>
                    </a:lnTo>
                    <a:lnTo>
                      <a:pt x="14" y="86"/>
                    </a:lnTo>
                    <a:lnTo>
                      <a:pt x="69" y="73"/>
                    </a:lnTo>
                    <a:lnTo>
                      <a:pt x="0" y="96"/>
                    </a:lnTo>
                    <a:lnTo>
                      <a:pt x="41" y="92"/>
                    </a:lnTo>
                    <a:lnTo>
                      <a:pt x="17" y="105"/>
                    </a:lnTo>
                    <a:lnTo>
                      <a:pt x="69" y="92"/>
                    </a:lnTo>
                    <a:lnTo>
                      <a:pt x="45" y="109"/>
                    </a:lnTo>
                    <a:lnTo>
                      <a:pt x="73" y="105"/>
                    </a:lnTo>
                    <a:lnTo>
                      <a:pt x="45" y="124"/>
                    </a:lnTo>
                    <a:lnTo>
                      <a:pt x="73" y="119"/>
                    </a:lnTo>
                    <a:lnTo>
                      <a:pt x="56" y="142"/>
                    </a:lnTo>
                    <a:lnTo>
                      <a:pt x="97" y="119"/>
                    </a:lnTo>
                    <a:lnTo>
                      <a:pt x="80" y="146"/>
                    </a:lnTo>
                    <a:lnTo>
                      <a:pt x="120" y="119"/>
                    </a:lnTo>
                    <a:lnTo>
                      <a:pt x="80" y="146"/>
                    </a:lnTo>
                    <a:lnTo>
                      <a:pt x="132" y="128"/>
                    </a:lnTo>
                    <a:lnTo>
                      <a:pt x="87" y="165"/>
                    </a:lnTo>
                    <a:lnTo>
                      <a:pt x="137" y="147"/>
                    </a:lnTo>
                    <a:lnTo>
                      <a:pt x="87" y="165"/>
                    </a:lnTo>
                    <a:lnTo>
                      <a:pt x="167" y="147"/>
                    </a:lnTo>
                  </a:path>
                </a:pathLst>
              </a:custGeom>
              <a:noFill/>
              <a:ln w="12700" cap="rnd">
                <a:solidFill>
                  <a:srgbClr val="000000"/>
                </a:solidFill>
                <a:round/>
                <a:headEnd/>
                <a:tailEnd/>
              </a:ln>
            </p:spPr>
            <p:txBody>
              <a:bodyPr/>
              <a:lstStyle/>
              <a:p>
                <a:endParaRPr lang="en-US"/>
              </a:p>
            </p:txBody>
          </p:sp>
          <p:sp>
            <p:nvSpPr>
              <p:cNvPr id="34847" name="Freeform 6"/>
              <p:cNvSpPr>
                <a:spLocks/>
              </p:cNvSpPr>
              <p:nvPr/>
            </p:nvSpPr>
            <p:spPr bwMode="auto">
              <a:xfrm>
                <a:off x="2708" y="1152"/>
                <a:ext cx="811" cy="590"/>
              </a:xfrm>
              <a:custGeom>
                <a:avLst/>
                <a:gdLst>
                  <a:gd name="T0" fmla="*/ 684 w 811"/>
                  <a:gd name="T1" fmla="*/ 183 h 590"/>
                  <a:gd name="T2" fmla="*/ 796 w 811"/>
                  <a:gd name="T3" fmla="*/ 261 h 590"/>
                  <a:gd name="T4" fmla="*/ 805 w 811"/>
                  <a:gd name="T5" fmla="*/ 300 h 590"/>
                  <a:gd name="T6" fmla="*/ 767 w 811"/>
                  <a:gd name="T7" fmla="*/ 327 h 590"/>
                  <a:gd name="T8" fmla="*/ 697 w 811"/>
                  <a:gd name="T9" fmla="*/ 340 h 590"/>
                  <a:gd name="T10" fmla="*/ 616 w 811"/>
                  <a:gd name="T11" fmla="*/ 330 h 590"/>
                  <a:gd name="T12" fmla="*/ 599 w 811"/>
                  <a:gd name="T13" fmla="*/ 296 h 590"/>
                  <a:gd name="T14" fmla="*/ 583 w 811"/>
                  <a:gd name="T15" fmla="*/ 300 h 590"/>
                  <a:gd name="T16" fmla="*/ 545 w 811"/>
                  <a:gd name="T17" fmla="*/ 302 h 590"/>
                  <a:gd name="T18" fmla="*/ 530 w 811"/>
                  <a:gd name="T19" fmla="*/ 279 h 590"/>
                  <a:gd name="T20" fmla="*/ 534 w 811"/>
                  <a:gd name="T21" fmla="*/ 269 h 590"/>
                  <a:gd name="T22" fmla="*/ 528 w 811"/>
                  <a:gd name="T23" fmla="*/ 288 h 590"/>
                  <a:gd name="T24" fmla="*/ 557 w 811"/>
                  <a:gd name="T25" fmla="*/ 303 h 590"/>
                  <a:gd name="T26" fmla="*/ 566 w 811"/>
                  <a:gd name="T27" fmla="*/ 307 h 590"/>
                  <a:gd name="T28" fmla="*/ 599 w 811"/>
                  <a:gd name="T29" fmla="*/ 327 h 590"/>
                  <a:gd name="T30" fmla="*/ 609 w 811"/>
                  <a:gd name="T31" fmla="*/ 342 h 590"/>
                  <a:gd name="T32" fmla="*/ 634 w 811"/>
                  <a:gd name="T33" fmla="*/ 386 h 590"/>
                  <a:gd name="T34" fmla="*/ 671 w 811"/>
                  <a:gd name="T35" fmla="*/ 447 h 590"/>
                  <a:gd name="T36" fmla="*/ 666 w 811"/>
                  <a:gd name="T37" fmla="*/ 478 h 590"/>
                  <a:gd name="T38" fmla="*/ 604 w 811"/>
                  <a:gd name="T39" fmla="*/ 536 h 590"/>
                  <a:gd name="T40" fmla="*/ 502 w 811"/>
                  <a:gd name="T41" fmla="*/ 566 h 590"/>
                  <a:gd name="T42" fmla="*/ 344 w 811"/>
                  <a:gd name="T43" fmla="*/ 578 h 590"/>
                  <a:gd name="T44" fmla="*/ 254 w 811"/>
                  <a:gd name="T45" fmla="*/ 568 h 590"/>
                  <a:gd name="T46" fmla="*/ 256 w 811"/>
                  <a:gd name="T47" fmla="*/ 566 h 590"/>
                  <a:gd name="T48" fmla="*/ 304 w 811"/>
                  <a:gd name="T49" fmla="*/ 576 h 590"/>
                  <a:gd name="T50" fmla="*/ 315 w 811"/>
                  <a:gd name="T51" fmla="*/ 578 h 590"/>
                  <a:gd name="T52" fmla="*/ 263 w 811"/>
                  <a:gd name="T53" fmla="*/ 586 h 590"/>
                  <a:gd name="T54" fmla="*/ 208 w 811"/>
                  <a:gd name="T55" fmla="*/ 589 h 590"/>
                  <a:gd name="T56" fmla="*/ 193 w 811"/>
                  <a:gd name="T57" fmla="*/ 587 h 590"/>
                  <a:gd name="T58" fmla="*/ 176 w 811"/>
                  <a:gd name="T59" fmla="*/ 582 h 590"/>
                  <a:gd name="T60" fmla="*/ 138 w 811"/>
                  <a:gd name="T61" fmla="*/ 559 h 590"/>
                  <a:gd name="T62" fmla="*/ 128 w 811"/>
                  <a:gd name="T63" fmla="*/ 538 h 590"/>
                  <a:gd name="T64" fmla="*/ 95 w 811"/>
                  <a:gd name="T65" fmla="*/ 520 h 590"/>
                  <a:gd name="T66" fmla="*/ 43 w 811"/>
                  <a:gd name="T67" fmla="*/ 515 h 590"/>
                  <a:gd name="T68" fmla="*/ 1 w 811"/>
                  <a:gd name="T69" fmla="*/ 505 h 590"/>
                  <a:gd name="T70" fmla="*/ 12 w 811"/>
                  <a:gd name="T71" fmla="*/ 484 h 590"/>
                  <a:gd name="T72" fmla="*/ 43 w 811"/>
                  <a:gd name="T73" fmla="*/ 470 h 590"/>
                  <a:gd name="T74" fmla="*/ 52 w 811"/>
                  <a:gd name="T75" fmla="*/ 463 h 590"/>
                  <a:gd name="T76" fmla="*/ 69 w 811"/>
                  <a:gd name="T77" fmla="*/ 413 h 590"/>
                  <a:gd name="T78" fmla="*/ 108 w 811"/>
                  <a:gd name="T79" fmla="*/ 392 h 590"/>
                  <a:gd name="T80" fmla="*/ 156 w 811"/>
                  <a:gd name="T81" fmla="*/ 398 h 590"/>
                  <a:gd name="T82" fmla="*/ 114 w 811"/>
                  <a:gd name="T83" fmla="*/ 386 h 590"/>
                  <a:gd name="T84" fmla="*/ 95 w 811"/>
                  <a:gd name="T85" fmla="*/ 367 h 590"/>
                  <a:gd name="T86" fmla="*/ 117 w 811"/>
                  <a:gd name="T87" fmla="*/ 328 h 590"/>
                  <a:gd name="T88" fmla="*/ 156 w 811"/>
                  <a:gd name="T89" fmla="*/ 300 h 590"/>
                  <a:gd name="T90" fmla="*/ 176 w 811"/>
                  <a:gd name="T91" fmla="*/ 277 h 590"/>
                  <a:gd name="T92" fmla="*/ 190 w 811"/>
                  <a:gd name="T93" fmla="*/ 252 h 590"/>
                  <a:gd name="T94" fmla="*/ 182 w 811"/>
                  <a:gd name="T95" fmla="*/ 244 h 590"/>
                  <a:gd name="T96" fmla="*/ 188 w 811"/>
                  <a:gd name="T97" fmla="*/ 267 h 590"/>
                  <a:gd name="T98" fmla="*/ 173 w 811"/>
                  <a:gd name="T99" fmla="*/ 273 h 590"/>
                  <a:gd name="T100" fmla="*/ 119 w 811"/>
                  <a:gd name="T101" fmla="*/ 256 h 590"/>
                  <a:gd name="T102" fmla="*/ 102 w 811"/>
                  <a:gd name="T103" fmla="*/ 234 h 590"/>
                  <a:gd name="T104" fmla="*/ 104 w 811"/>
                  <a:gd name="T105" fmla="*/ 221 h 590"/>
                  <a:gd name="T106" fmla="*/ 82 w 811"/>
                  <a:gd name="T107" fmla="*/ 183 h 590"/>
                  <a:gd name="T108" fmla="*/ 84 w 811"/>
                  <a:gd name="T109" fmla="*/ 142 h 590"/>
                  <a:gd name="T110" fmla="*/ 128 w 811"/>
                  <a:gd name="T111" fmla="*/ 119 h 590"/>
                  <a:gd name="T112" fmla="*/ 143 w 811"/>
                  <a:gd name="T113" fmla="*/ 73 h 590"/>
                  <a:gd name="T114" fmla="*/ 512 w 811"/>
                  <a:gd name="T115" fmla="*/ 114 h 590"/>
                  <a:gd name="T116" fmla="*/ 566 w 811"/>
                  <a:gd name="T117" fmla="*/ 129 h 59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11"/>
                  <a:gd name="T178" fmla="*/ 0 h 590"/>
                  <a:gd name="T179" fmla="*/ 811 w 811"/>
                  <a:gd name="T180" fmla="*/ 590 h 59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11" h="590">
                    <a:moveTo>
                      <a:pt x="621" y="148"/>
                    </a:moveTo>
                    <a:lnTo>
                      <a:pt x="630" y="154"/>
                    </a:lnTo>
                    <a:lnTo>
                      <a:pt x="654" y="165"/>
                    </a:lnTo>
                    <a:lnTo>
                      <a:pt x="684" y="183"/>
                    </a:lnTo>
                    <a:lnTo>
                      <a:pt x="721" y="204"/>
                    </a:lnTo>
                    <a:lnTo>
                      <a:pt x="756" y="227"/>
                    </a:lnTo>
                    <a:lnTo>
                      <a:pt x="786" y="250"/>
                    </a:lnTo>
                    <a:lnTo>
                      <a:pt x="796" y="261"/>
                    </a:lnTo>
                    <a:lnTo>
                      <a:pt x="805" y="273"/>
                    </a:lnTo>
                    <a:lnTo>
                      <a:pt x="810" y="282"/>
                    </a:lnTo>
                    <a:lnTo>
                      <a:pt x="810" y="292"/>
                    </a:lnTo>
                    <a:lnTo>
                      <a:pt x="805" y="300"/>
                    </a:lnTo>
                    <a:lnTo>
                      <a:pt x="799" y="307"/>
                    </a:lnTo>
                    <a:lnTo>
                      <a:pt x="791" y="313"/>
                    </a:lnTo>
                    <a:lnTo>
                      <a:pt x="779" y="321"/>
                    </a:lnTo>
                    <a:lnTo>
                      <a:pt x="767" y="327"/>
                    </a:lnTo>
                    <a:lnTo>
                      <a:pt x="751" y="332"/>
                    </a:lnTo>
                    <a:lnTo>
                      <a:pt x="734" y="336"/>
                    </a:lnTo>
                    <a:lnTo>
                      <a:pt x="716" y="338"/>
                    </a:lnTo>
                    <a:lnTo>
                      <a:pt x="697" y="340"/>
                    </a:lnTo>
                    <a:lnTo>
                      <a:pt x="677" y="340"/>
                    </a:lnTo>
                    <a:lnTo>
                      <a:pt x="658" y="338"/>
                    </a:lnTo>
                    <a:lnTo>
                      <a:pt x="638" y="334"/>
                    </a:lnTo>
                    <a:lnTo>
                      <a:pt x="616" y="330"/>
                    </a:lnTo>
                    <a:lnTo>
                      <a:pt x="597" y="323"/>
                    </a:lnTo>
                    <a:lnTo>
                      <a:pt x="580" y="313"/>
                    </a:lnTo>
                    <a:lnTo>
                      <a:pt x="562" y="303"/>
                    </a:lnTo>
                    <a:lnTo>
                      <a:pt x="599" y="296"/>
                    </a:lnTo>
                    <a:lnTo>
                      <a:pt x="597" y="298"/>
                    </a:lnTo>
                    <a:lnTo>
                      <a:pt x="592" y="298"/>
                    </a:lnTo>
                    <a:lnTo>
                      <a:pt x="588" y="300"/>
                    </a:lnTo>
                    <a:lnTo>
                      <a:pt x="583" y="300"/>
                    </a:lnTo>
                    <a:lnTo>
                      <a:pt x="578" y="302"/>
                    </a:lnTo>
                    <a:lnTo>
                      <a:pt x="569" y="302"/>
                    </a:lnTo>
                    <a:lnTo>
                      <a:pt x="562" y="303"/>
                    </a:lnTo>
                    <a:lnTo>
                      <a:pt x="545" y="302"/>
                    </a:lnTo>
                    <a:lnTo>
                      <a:pt x="534" y="298"/>
                    </a:lnTo>
                    <a:lnTo>
                      <a:pt x="528" y="292"/>
                    </a:lnTo>
                    <a:lnTo>
                      <a:pt x="528" y="286"/>
                    </a:lnTo>
                    <a:lnTo>
                      <a:pt x="530" y="279"/>
                    </a:lnTo>
                    <a:lnTo>
                      <a:pt x="531" y="273"/>
                    </a:lnTo>
                    <a:lnTo>
                      <a:pt x="534" y="269"/>
                    </a:lnTo>
                    <a:lnTo>
                      <a:pt x="536" y="269"/>
                    </a:lnTo>
                    <a:lnTo>
                      <a:pt x="534" y="269"/>
                    </a:lnTo>
                    <a:lnTo>
                      <a:pt x="531" y="273"/>
                    </a:lnTo>
                    <a:lnTo>
                      <a:pt x="530" y="277"/>
                    </a:lnTo>
                    <a:lnTo>
                      <a:pt x="530" y="282"/>
                    </a:lnTo>
                    <a:lnTo>
                      <a:pt x="528" y="288"/>
                    </a:lnTo>
                    <a:lnTo>
                      <a:pt x="531" y="294"/>
                    </a:lnTo>
                    <a:lnTo>
                      <a:pt x="536" y="298"/>
                    </a:lnTo>
                    <a:lnTo>
                      <a:pt x="547" y="302"/>
                    </a:lnTo>
                    <a:lnTo>
                      <a:pt x="557" y="303"/>
                    </a:lnTo>
                    <a:lnTo>
                      <a:pt x="564" y="305"/>
                    </a:lnTo>
                    <a:lnTo>
                      <a:pt x="569" y="305"/>
                    </a:lnTo>
                    <a:lnTo>
                      <a:pt x="569" y="307"/>
                    </a:lnTo>
                    <a:lnTo>
                      <a:pt x="566" y="307"/>
                    </a:lnTo>
                    <a:lnTo>
                      <a:pt x="564" y="307"/>
                    </a:lnTo>
                    <a:lnTo>
                      <a:pt x="592" y="323"/>
                    </a:lnTo>
                    <a:lnTo>
                      <a:pt x="595" y="325"/>
                    </a:lnTo>
                    <a:lnTo>
                      <a:pt x="599" y="327"/>
                    </a:lnTo>
                    <a:lnTo>
                      <a:pt x="602" y="328"/>
                    </a:lnTo>
                    <a:lnTo>
                      <a:pt x="606" y="332"/>
                    </a:lnTo>
                    <a:lnTo>
                      <a:pt x="608" y="336"/>
                    </a:lnTo>
                    <a:lnTo>
                      <a:pt x="609" y="342"/>
                    </a:lnTo>
                    <a:lnTo>
                      <a:pt x="609" y="348"/>
                    </a:lnTo>
                    <a:lnTo>
                      <a:pt x="614" y="355"/>
                    </a:lnTo>
                    <a:lnTo>
                      <a:pt x="621" y="369"/>
                    </a:lnTo>
                    <a:lnTo>
                      <a:pt x="634" y="386"/>
                    </a:lnTo>
                    <a:lnTo>
                      <a:pt x="645" y="403"/>
                    </a:lnTo>
                    <a:lnTo>
                      <a:pt x="658" y="422"/>
                    </a:lnTo>
                    <a:lnTo>
                      <a:pt x="668" y="440"/>
                    </a:lnTo>
                    <a:lnTo>
                      <a:pt x="671" y="447"/>
                    </a:lnTo>
                    <a:lnTo>
                      <a:pt x="673" y="455"/>
                    </a:lnTo>
                    <a:lnTo>
                      <a:pt x="673" y="461"/>
                    </a:lnTo>
                    <a:lnTo>
                      <a:pt x="673" y="467"/>
                    </a:lnTo>
                    <a:lnTo>
                      <a:pt x="666" y="478"/>
                    </a:lnTo>
                    <a:lnTo>
                      <a:pt x="656" y="492"/>
                    </a:lnTo>
                    <a:lnTo>
                      <a:pt x="640" y="507"/>
                    </a:lnTo>
                    <a:lnTo>
                      <a:pt x="623" y="520"/>
                    </a:lnTo>
                    <a:lnTo>
                      <a:pt x="604" y="536"/>
                    </a:lnTo>
                    <a:lnTo>
                      <a:pt x="580" y="547"/>
                    </a:lnTo>
                    <a:lnTo>
                      <a:pt x="556" y="557"/>
                    </a:lnTo>
                    <a:lnTo>
                      <a:pt x="530" y="562"/>
                    </a:lnTo>
                    <a:lnTo>
                      <a:pt x="502" y="566"/>
                    </a:lnTo>
                    <a:lnTo>
                      <a:pt x="467" y="572"/>
                    </a:lnTo>
                    <a:lnTo>
                      <a:pt x="427" y="576"/>
                    </a:lnTo>
                    <a:lnTo>
                      <a:pt x="386" y="578"/>
                    </a:lnTo>
                    <a:lnTo>
                      <a:pt x="344" y="578"/>
                    </a:lnTo>
                    <a:lnTo>
                      <a:pt x="306" y="576"/>
                    </a:lnTo>
                    <a:lnTo>
                      <a:pt x="289" y="574"/>
                    </a:lnTo>
                    <a:lnTo>
                      <a:pt x="271" y="572"/>
                    </a:lnTo>
                    <a:lnTo>
                      <a:pt x="254" y="568"/>
                    </a:lnTo>
                    <a:lnTo>
                      <a:pt x="239" y="562"/>
                    </a:lnTo>
                    <a:lnTo>
                      <a:pt x="240" y="562"/>
                    </a:lnTo>
                    <a:lnTo>
                      <a:pt x="247" y="564"/>
                    </a:lnTo>
                    <a:lnTo>
                      <a:pt x="256" y="566"/>
                    </a:lnTo>
                    <a:lnTo>
                      <a:pt x="266" y="570"/>
                    </a:lnTo>
                    <a:lnTo>
                      <a:pt x="280" y="572"/>
                    </a:lnTo>
                    <a:lnTo>
                      <a:pt x="292" y="574"/>
                    </a:lnTo>
                    <a:lnTo>
                      <a:pt x="304" y="576"/>
                    </a:lnTo>
                    <a:lnTo>
                      <a:pt x="315" y="576"/>
                    </a:lnTo>
                    <a:lnTo>
                      <a:pt x="317" y="576"/>
                    </a:lnTo>
                    <a:lnTo>
                      <a:pt x="317" y="578"/>
                    </a:lnTo>
                    <a:lnTo>
                      <a:pt x="315" y="578"/>
                    </a:lnTo>
                    <a:lnTo>
                      <a:pt x="310" y="578"/>
                    </a:lnTo>
                    <a:lnTo>
                      <a:pt x="299" y="580"/>
                    </a:lnTo>
                    <a:lnTo>
                      <a:pt x="282" y="584"/>
                    </a:lnTo>
                    <a:lnTo>
                      <a:pt x="263" y="586"/>
                    </a:lnTo>
                    <a:lnTo>
                      <a:pt x="245" y="587"/>
                    </a:lnTo>
                    <a:lnTo>
                      <a:pt x="228" y="589"/>
                    </a:lnTo>
                    <a:lnTo>
                      <a:pt x="216" y="589"/>
                    </a:lnTo>
                    <a:lnTo>
                      <a:pt x="208" y="589"/>
                    </a:lnTo>
                    <a:lnTo>
                      <a:pt x="204" y="589"/>
                    </a:lnTo>
                    <a:lnTo>
                      <a:pt x="199" y="589"/>
                    </a:lnTo>
                    <a:lnTo>
                      <a:pt x="195" y="587"/>
                    </a:lnTo>
                    <a:lnTo>
                      <a:pt x="193" y="587"/>
                    </a:lnTo>
                    <a:lnTo>
                      <a:pt x="193" y="586"/>
                    </a:lnTo>
                    <a:lnTo>
                      <a:pt x="190" y="586"/>
                    </a:lnTo>
                    <a:lnTo>
                      <a:pt x="185" y="584"/>
                    </a:lnTo>
                    <a:lnTo>
                      <a:pt x="176" y="582"/>
                    </a:lnTo>
                    <a:lnTo>
                      <a:pt x="164" y="578"/>
                    </a:lnTo>
                    <a:lnTo>
                      <a:pt x="154" y="572"/>
                    </a:lnTo>
                    <a:lnTo>
                      <a:pt x="143" y="564"/>
                    </a:lnTo>
                    <a:lnTo>
                      <a:pt x="138" y="559"/>
                    </a:lnTo>
                    <a:lnTo>
                      <a:pt x="134" y="553"/>
                    </a:lnTo>
                    <a:lnTo>
                      <a:pt x="133" y="547"/>
                    </a:lnTo>
                    <a:lnTo>
                      <a:pt x="130" y="539"/>
                    </a:lnTo>
                    <a:lnTo>
                      <a:pt x="128" y="538"/>
                    </a:lnTo>
                    <a:lnTo>
                      <a:pt x="123" y="536"/>
                    </a:lnTo>
                    <a:lnTo>
                      <a:pt x="117" y="530"/>
                    </a:lnTo>
                    <a:lnTo>
                      <a:pt x="106" y="526"/>
                    </a:lnTo>
                    <a:lnTo>
                      <a:pt x="95" y="520"/>
                    </a:lnTo>
                    <a:lnTo>
                      <a:pt x="82" y="516"/>
                    </a:lnTo>
                    <a:lnTo>
                      <a:pt x="69" y="513"/>
                    </a:lnTo>
                    <a:lnTo>
                      <a:pt x="56" y="513"/>
                    </a:lnTo>
                    <a:lnTo>
                      <a:pt x="43" y="515"/>
                    </a:lnTo>
                    <a:lnTo>
                      <a:pt x="29" y="513"/>
                    </a:lnTo>
                    <a:lnTo>
                      <a:pt x="19" y="513"/>
                    </a:lnTo>
                    <a:lnTo>
                      <a:pt x="8" y="509"/>
                    </a:lnTo>
                    <a:lnTo>
                      <a:pt x="1" y="505"/>
                    </a:lnTo>
                    <a:lnTo>
                      <a:pt x="0" y="501"/>
                    </a:lnTo>
                    <a:lnTo>
                      <a:pt x="0" y="495"/>
                    </a:lnTo>
                    <a:lnTo>
                      <a:pt x="3" y="490"/>
                    </a:lnTo>
                    <a:lnTo>
                      <a:pt x="12" y="484"/>
                    </a:lnTo>
                    <a:lnTo>
                      <a:pt x="22" y="480"/>
                    </a:lnTo>
                    <a:lnTo>
                      <a:pt x="29" y="476"/>
                    </a:lnTo>
                    <a:lnTo>
                      <a:pt x="36" y="472"/>
                    </a:lnTo>
                    <a:lnTo>
                      <a:pt x="43" y="470"/>
                    </a:lnTo>
                    <a:lnTo>
                      <a:pt x="48" y="468"/>
                    </a:lnTo>
                    <a:lnTo>
                      <a:pt x="50" y="467"/>
                    </a:lnTo>
                    <a:lnTo>
                      <a:pt x="52" y="467"/>
                    </a:lnTo>
                    <a:lnTo>
                      <a:pt x="52" y="463"/>
                    </a:lnTo>
                    <a:lnTo>
                      <a:pt x="52" y="451"/>
                    </a:lnTo>
                    <a:lnTo>
                      <a:pt x="56" y="438"/>
                    </a:lnTo>
                    <a:lnTo>
                      <a:pt x="65" y="421"/>
                    </a:lnTo>
                    <a:lnTo>
                      <a:pt x="69" y="413"/>
                    </a:lnTo>
                    <a:lnTo>
                      <a:pt x="78" y="407"/>
                    </a:lnTo>
                    <a:lnTo>
                      <a:pt x="86" y="399"/>
                    </a:lnTo>
                    <a:lnTo>
                      <a:pt x="97" y="396"/>
                    </a:lnTo>
                    <a:lnTo>
                      <a:pt x="108" y="392"/>
                    </a:lnTo>
                    <a:lnTo>
                      <a:pt x="123" y="392"/>
                    </a:lnTo>
                    <a:lnTo>
                      <a:pt x="140" y="394"/>
                    </a:lnTo>
                    <a:lnTo>
                      <a:pt x="159" y="398"/>
                    </a:lnTo>
                    <a:lnTo>
                      <a:pt x="156" y="398"/>
                    </a:lnTo>
                    <a:lnTo>
                      <a:pt x="150" y="396"/>
                    </a:lnTo>
                    <a:lnTo>
                      <a:pt x="138" y="394"/>
                    </a:lnTo>
                    <a:lnTo>
                      <a:pt x="126" y="392"/>
                    </a:lnTo>
                    <a:lnTo>
                      <a:pt x="114" y="386"/>
                    </a:lnTo>
                    <a:lnTo>
                      <a:pt x="104" y="380"/>
                    </a:lnTo>
                    <a:lnTo>
                      <a:pt x="100" y="376"/>
                    </a:lnTo>
                    <a:lnTo>
                      <a:pt x="97" y="373"/>
                    </a:lnTo>
                    <a:lnTo>
                      <a:pt x="95" y="367"/>
                    </a:lnTo>
                    <a:lnTo>
                      <a:pt x="95" y="361"/>
                    </a:lnTo>
                    <a:lnTo>
                      <a:pt x="100" y="350"/>
                    </a:lnTo>
                    <a:lnTo>
                      <a:pt x="108" y="338"/>
                    </a:lnTo>
                    <a:lnTo>
                      <a:pt x="117" y="328"/>
                    </a:lnTo>
                    <a:lnTo>
                      <a:pt x="128" y="321"/>
                    </a:lnTo>
                    <a:lnTo>
                      <a:pt x="138" y="313"/>
                    </a:lnTo>
                    <a:lnTo>
                      <a:pt x="147" y="305"/>
                    </a:lnTo>
                    <a:lnTo>
                      <a:pt x="156" y="300"/>
                    </a:lnTo>
                    <a:lnTo>
                      <a:pt x="159" y="294"/>
                    </a:lnTo>
                    <a:lnTo>
                      <a:pt x="162" y="290"/>
                    </a:lnTo>
                    <a:lnTo>
                      <a:pt x="169" y="284"/>
                    </a:lnTo>
                    <a:lnTo>
                      <a:pt x="176" y="277"/>
                    </a:lnTo>
                    <a:lnTo>
                      <a:pt x="185" y="271"/>
                    </a:lnTo>
                    <a:lnTo>
                      <a:pt x="188" y="263"/>
                    </a:lnTo>
                    <a:lnTo>
                      <a:pt x="190" y="256"/>
                    </a:lnTo>
                    <a:lnTo>
                      <a:pt x="190" y="252"/>
                    </a:lnTo>
                    <a:lnTo>
                      <a:pt x="188" y="250"/>
                    </a:lnTo>
                    <a:lnTo>
                      <a:pt x="186" y="246"/>
                    </a:lnTo>
                    <a:lnTo>
                      <a:pt x="182" y="242"/>
                    </a:lnTo>
                    <a:lnTo>
                      <a:pt x="182" y="244"/>
                    </a:lnTo>
                    <a:lnTo>
                      <a:pt x="186" y="250"/>
                    </a:lnTo>
                    <a:lnTo>
                      <a:pt x="188" y="256"/>
                    </a:lnTo>
                    <a:lnTo>
                      <a:pt x="190" y="263"/>
                    </a:lnTo>
                    <a:lnTo>
                      <a:pt x="188" y="267"/>
                    </a:lnTo>
                    <a:lnTo>
                      <a:pt x="186" y="269"/>
                    </a:lnTo>
                    <a:lnTo>
                      <a:pt x="185" y="271"/>
                    </a:lnTo>
                    <a:lnTo>
                      <a:pt x="180" y="273"/>
                    </a:lnTo>
                    <a:lnTo>
                      <a:pt x="173" y="273"/>
                    </a:lnTo>
                    <a:lnTo>
                      <a:pt x="164" y="271"/>
                    </a:lnTo>
                    <a:lnTo>
                      <a:pt x="154" y="269"/>
                    </a:lnTo>
                    <a:lnTo>
                      <a:pt x="143" y="265"/>
                    </a:lnTo>
                    <a:lnTo>
                      <a:pt x="119" y="256"/>
                    </a:lnTo>
                    <a:lnTo>
                      <a:pt x="106" y="248"/>
                    </a:lnTo>
                    <a:lnTo>
                      <a:pt x="100" y="244"/>
                    </a:lnTo>
                    <a:lnTo>
                      <a:pt x="100" y="238"/>
                    </a:lnTo>
                    <a:lnTo>
                      <a:pt x="102" y="234"/>
                    </a:lnTo>
                    <a:lnTo>
                      <a:pt x="106" y="233"/>
                    </a:lnTo>
                    <a:lnTo>
                      <a:pt x="108" y="229"/>
                    </a:lnTo>
                    <a:lnTo>
                      <a:pt x="108" y="225"/>
                    </a:lnTo>
                    <a:lnTo>
                      <a:pt x="104" y="221"/>
                    </a:lnTo>
                    <a:lnTo>
                      <a:pt x="100" y="213"/>
                    </a:lnTo>
                    <a:lnTo>
                      <a:pt x="93" y="204"/>
                    </a:lnTo>
                    <a:lnTo>
                      <a:pt x="86" y="194"/>
                    </a:lnTo>
                    <a:lnTo>
                      <a:pt x="82" y="183"/>
                    </a:lnTo>
                    <a:lnTo>
                      <a:pt x="78" y="171"/>
                    </a:lnTo>
                    <a:lnTo>
                      <a:pt x="78" y="162"/>
                    </a:lnTo>
                    <a:lnTo>
                      <a:pt x="79" y="152"/>
                    </a:lnTo>
                    <a:lnTo>
                      <a:pt x="84" y="142"/>
                    </a:lnTo>
                    <a:lnTo>
                      <a:pt x="93" y="135"/>
                    </a:lnTo>
                    <a:lnTo>
                      <a:pt x="104" y="127"/>
                    </a:lnTo>
                    <a:lnTo>
                      <a:pt x="114" y="121"/>
                    </a:lnTo>
                    <a:lnTo>
                      <a:pt x="128" y="119"/>
                    </a:lnTo>
                    <a:lnTo>
                      <a:pt x="143" y="117"/>
                    </a:lnTo>
                    <a:lnTo>
                      <a:pt x="160" y="121"/>
                    </a:lnTo>
                    <a:lnTo>
                      <a:pt x="176" y="129"/>
                    </a:lnTo>
                    <a:lnTo>
                      <a:pt x="143" y="73"/>
                    </a:lnTo>
                    <a:lnTo>
                      <a:pt x="410" y="0"/>
                    </a:lnTo>
                    <a:lnTo>
                      <a:pt x="512" y="29"/>
                    </a:lnTo>
                    <a:lnTo>
                      <a:pt x="508" y="112"/>
                    </a:lnTo>
                    <a:lnTo>
                      <a:pt x="512" y="114"/>
                    </a:lnTo>
                    <a:lnTo>
                      <a:pt x="521" y="115"/>
                    </a:lnTo>
                    <a:lnTo>
                      <a:pt x="531" y="119"/>
                    </a:lnTo>
                    <a:lnTo>
                      <a:pt x="547" y="125"/>
                    </a:lnTo>
                    <a:lnTo>
                      <a:pt x="566" y="129"/>
                    </a:lnTo>
                    <a:lnTo>
                      <a:pt x="583" y="137"/>
                    </a:lnTo>
                    <a:lnTo>
                      <a:pt x="604" y="142"/>
                    </a:lnTo>
                    <a:lnTo>
                      <a:pt x="621" y="148"/>
                    </a:lnTo>
                  </a:path>
                </a:pathLst>
              </a:custGeom>
              <a:solidFill>
                <a:srgbClr val="FFCC99"/>
              </a:solidFill>
              <a:ln w="12700" cap="rnd">
                <a:noFill/>
                <a:round/>
                <a:headEnd/>
                <a:tailEnd/>
              </a:ln>
            </p:spPr>
            <p:txBody>
              <a:bodyPr/>
              <a:lstStyle/>
              <a:p>
                <a:endParaRPr lang="en-US"/>
              </a:p>
            </p:txBody>
          </p:sp>
          <p:sp>
            <p:nvSpPr>
              <p:cNvPr id="34848" name="Freeform 7"/>
              <p:cNvSpPr>
                <a:spLocks/>
              </p:cNvSpPr>
              <p:nvPr/>
            </p:nvSpPr>
            <p:spPr bwMode="auto">
              <a:xfrm>
                <a:off x="2708" y="1152"/>
                <a:ext cx="811" cy="590"/>
              </a:xfrm>
              <a:custGeom>
                <a:avLst/>
                <a:gdLst>
                  <a:gd name="T0" fmla="*/ 684 w 811"/>
                  <a:gd name="T1" fmla="*/ 183 h 590"/>
                  <a:gd name="T2" fmla="*/ 796 w 811"/>
                  <a:gd name="T3" fmla="*/ 261 h 590"/>
                  <a:gd name="T4" fmla="*/ 805 w 811"/>
                  <a:gd name="T5" fmla="*/ 300 h 590"/>
                  <a:gd name="T6" fmla="*/ 767 w 811"/>
                  <a:gd name="T7" fmla="*/ 327 h 590"/>
                  <a:gd name="T8" fmla="*/ 697 w 811"/>
                  <a:gd name="T9" fmla="*/ 340 h 590"/>
                  <a:gd name="T10" fmla="*/ 616 w 811"/>
                  <a:gd name="T11" fmla="*/ 330 h 590"/>
                  <a:gd name="T12" fmla="*/ 599 w 811"/>
                  <a:gd name="T13" fmla="*/ 296 h 590"/>
                  <a:gd name="T14" fmla="*/ 583 w 811"/>
                  <a:gd name="T15" fmla="*/ 300 h 590"/>
                  <a:gd name="T16" fmla="*/ 545 w 811"/>
                  <a:gd name="T17" fmla="*/ 302 h 590"/>
                  <a:gd name="T18" fmla="*/ 530 w 811"/>
                  <a:gd name="T19" fmla="*/ 279 h 590"/>
                  <a:gd name="T20" fmla="*/ 534 w 811"/>
                  <a:gd name="T21" fmla="*/ 269 h 590"/>
                  <a:gd name="T22" fmla="*/ 528 w 811"/>
                  <a:gd name="T23" fmla="*/ 288 h 590"/>
                  <a:gd name="T24" fmla="*/ 557 w 811"/>
                  <a:gd name="T25" fmla="*/ 303 h 590"/>
                  <a:gd name="T26" fmla="*/ 566 w 811"/>
                  <a:gd name="T27" fmla="*/ 307 h 590"/>
                  <a:gd name="T28" fmla="*/ 599 w 811"/>
                  <a:gd name="T29" fmla="*/ 327 h 590"/>
                  <a:gd name="T30" fmla="*/ 609 w 811"/>
                  <a:gd name="T31" fmla="*/ 342 h 590"/>
                  <a:gd name="T32" fmla="*/ 634 w 811"/>
                  <a:gd name="T33" fmla="*/ 386 h 590"/>
                  <a:gd name="T34" fmla="*/ 671 w 811"/>
                  <a:gd name="T35" fmla="*/ 447 h 590"/>
                  <a:gd name="T36" fmla="*/ 666 w 811"/>
                  <a:gd name="T37" fmla="*/ 478 h 590"/>
                  <a:gd name="T38" fmla="*/ 604 w 811"/>
                  <a:gd name="T39" fmla="*/ 536 h 590"/>
                  <a:gd name="T40" fmla="*/ 502 w 811"/>
                  <a:gd name="T41" fmla="*/ 566 h 590"/>
                  <a:gd name="T42" fmla="*/ 344 w 811"/>
                  <a:gd name="T43" fmla="*/ 578 h 590"/>
                  <a:gd name="T44" fmla="*/ 254 w 811"/>
                  <a:gd name="T45" fmla="*/ 568 h 590"/>
                  <a:gd name="T46" fmla="*/ 256 w 811"/>
                  <a:gd name="T47" fmla="*/ 566 h 590"/>
                  <a:gd name="T48" fmla="*/ 304 w 811"/>
                  <a:gd name="T49" fmla="*/ 576 h 590"/>
                  <a:gd name="T50" fmla="*/ 315 w 811"/>
                  <a:gd name="T51" fmla="*/ 578 h 590"/>
                  <a:gd name="T52" fmla="*/ 263 w 811"/>
                  <a:gd name="T53" fmla="*/ 586 h 590"/>
                  <a:gd name="T54" fmla="*/ 208 w 811"/>
                  <a:gd name="T55" fmla="*/ 589 h 590"/>
                  <a:gd name="T56" fmla="*/ 193 w 811"/>
                  <a:gd name="T57" fmla="*/ 587 h 590"/>
                  <a:gd name="T58" fmla="*/ 176 w 811"/>
                  <a:gd name="T59" fmla="*/ 582 h 590"/>
                  <a:gd name="T60" fmla="*/ 138 w 811"/>
                  <a:gd name="T61" fmla="*/ 559 h 590"/>
                  <a:gd name="T62" fmla="*/ 128 w 811"/>
                  <a:gd name="T63" fmla="*/ 538 h 590"/>
                  <a:gd name="T64" fmla="*/ 95 w 811"/>
                  <a:gd name="T65" fmla="*/ 520 h 590"/>
                  <a:gd name="T66" fmla="*/ 43 w 811"/>
                  <a:gd name="T67" fmla="*/ 515 h 590"/>
                  <a:gd name="T68" fmla="*/ 1 w 811"/>
                  <a:gd name="T69" fmla="*/ 505 h 590"/>
                  <a:gd name="T70" fmla="*/ 12 w 811"/>
                  <a:gd name="T71" fmla="*/ 484 h 590"/>
                  <a:gd name="T72" fmla="*/ 43 w 811"/>
                  <a:gd name="T73" fmla="*/ 470 h 590"/>
                  <a:gd name="T74" fmla="*/ 52 w 811"/>
                  <a:gd name="T75" fmla="*/ 463 h 590"/>
                  <a:gd name="T76" fmla="*/ 69 w 811"/>
                  <a:gd name="T77" fmla="*/ 413 h 590"/>
                  <a:gd name="T78" fmla="*/ 108 w 811"/>
                  <a:gd name="T79" fmla="*/ 392 h 590"/>
                  <a:gd name="T80" fmla="*/ 156 w 811"/>
                  <a:gd name="T81" fmla="*/ 398 h 590"/>
                  <a:gd name="T82" fmla="*/ 114 w 811"/>
                  <a:gd name="T83" fmla="*/ 386 h 590"/>
                  <a:gd name="T84" fmla="*/ 95 w 811"/>
                  <a:gd name="T85" fmla="*/ 367 h 590"/>
                  <a:gd name="T86" fmla="*/ 117 w 811"/>
                  <a:gd name="T87" fmla="*/ 328 h 590"/>
                  <a:gd name="T88" fmla="*/ 156 w 811"/>
                  <a:gd name="T89" fmla="*/ 300 h 590"/>
                  <a:gd name="T90" fmla="*/ 176 w 811"/>
                  <a:gd name="T91" fmla="*/ 277 h 590"/>
                  <a:gd name="T92" fmla="*/ 190 w 811"/>
                  <a:gd name="T93" fmla="*/ 252 h 590"/>
                  <a:gd name="T94" fmla="*/ 182 w 811"/>
                  <a:gd name="T95" fmla="*/ 244 h 590"/>
                  <a:gd name="T96" fmla="*/ 188 w 811"/>
                  <a:gd name="T97" fmla="*/ 267 h 590"/>
                  <a:gd name="T98" fmla="*/ 173 w 811"/>
                  <a:gd name="T99" fmla="*/ 273 h 590"/>
                  <a:gd name="T100" fmla="*/ 119 w 811"/>
                  <a:gd name="T101" fmla="*/ 256 h 590"/>
                  <a:gd name="T102" fmla="*/ 102 w 811"/>
                  <a:gd name="T103" fmla="*/ 234 h 590"/>
                  <a:gd name="T104" fmla="*/ 104 w 811"/>
                  <a:gd name="T105" fmla="*/ 221 h 590"/>
                  <a:gd name="T106" fmla="*/ 82 w 811"/>
                  <a:gd name="T107" fmla="*/ 183 h 590"/>
                  <a:gd name="T108" fmla="*/ 84 w 811"/>
                  <a:gd name="T109" fmla="*/ 142 h 590"/>
                  <a:gd name="T110" fmla="*/ 128 w 811"/>
                  <a:gd name="T111" fmla="*/ 119 h 590"/>
                  <a:gd name="T112" fmla="*/ 143 w 811"/>
                  <a:gd name="T113" fmla="*/ 73 h 590"/>
                  <a:gd name="T114" fmla="*/ 512 w 811"/>
                  <a:gd name="T115" fmla="*/ 114 h 590"/>
                  <a:gd name="T116" fmla="*/ 566 w 811"/>
                  <a:gd name="T117" fmla="*/ 129 h 59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11"/>
                  <a:gd name="T178" fmla="*/ 0 h 590"/>
                  <a:gd name="T179" fmla="*/ 811 w 811"/>
                  <a:gd name="T180" fmla="*/ 590 h 59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11" h="590">
                    <a:moveTo>
                      <a:pt x="621" y="148"/>
                    </a:moveTo>
                    <a:lnTo>
                      <a:pt x="630" y="154"/>
                    </a:lnTo>
                    <a:lnTo>
                      <a:pt x="654" y="165"/>
                    </a:lnTo>
                    <a:lnTo>
                      <a:pt x="684" y="183"/>
                    </a:lnTo>
                    <a:lnTo>
                      <a:pt x="721" y="204"/>
                    </a:lnTo>
                    <a:lnTo>
                      <a:pt x="756" y="227"/>
                    </a:lnTo>
                    <a:lnTo>
                      <a:pt x="786" y="250"/>
                    </a:lnTo>
                    <a:lnTo>
                      <a:pt x="796" y="261"/>
                    </a:lnTo>
                    <a:lnTo>
                      <a:pt x="805" y="273"/>
                    </a:lnTo>
                    <a:lnTo>
                      <a:pt x="810" y="282"/>
                    </a:lnTo>
                    <a:lnTo>
                      <a:pt x="810" y="292"/>
                    </a:lnTo>
                    <a:lnTo>
                      <a:pt x="805" y="300"/>
                    </a:lnTo>
                    <a:lnTo>
                      <a:pt x="799" y="307"/>
                    </a:lnTo>
                    <a:lnTo>
                      <a:pt x="791" y="313"/>
                    </a:lnTo>
                    <a:lnTo>
                      <a:pt x="779" y="321"/>
                    </a:lnTo>
                    <a:lnTo>
                      <a:pt x="767" y="327"/>
                    </a:lnTo>
                    <a:lnTo>
                      <a:pt x="751" y="332"/>
                    </a:lnTo>
                    <a:lnTo>
                      <a:pt x="734" y="336"/>
                    </a:lnTo>
                    <a:lnTo>
                      <a:pt x="716" y="338"/>
                    </a:lnTo>
                    <a:lnTo>
                      <a:pt x="697" y="340"/>
                    </a:lnTo>
                    <a:lnTo>
                      <a:pt x="677" y="340"/>
                    </a:lnTo>
                    <a:lnTo>
                      <a:pt x="658" y="338"/>
                    </a:lnTo>
                    <a:lnTo>
                      <a:pt x="638" y="334"/>
                    </a:lnTo>
                    <a:lnTo>
                      <a:pt x="616" y="330"/>
                    </a:lnTo>
                    <a:lnTo>
                      <a:pt x="597" y="323"/>
                    </a:lnTo>
                    <a:lnTo>
                      <a:pt x="580" y="313"/>
                    </a:lnTo>
                    <a:lnTo>
                      <a:pt x="562" y="303"/>
                    </a:lnTo>
                    <a:lnTo>
                      <a:pt x="599" y="296"/>
                    </a:lnTo>
                    <a:lnTo>
                      <a:pt x="597" y="298"/>
                    </a:lnTo>
                    <a:lnTo>
                      <a:pt x="592" y="298"/>
                    </a:lnTo>
                    <a:lnTo>
                      <a:pt x="588" y="300"/>
                    </a:lnTo>
                    <a:lnTo>
                      <a:pt x="583" y="300"/>
                    </a:lnTo>
                    <a:lnTo>
                      <a:pt x="578" y="302"/>
                    </a:lnTo>
                    <a:lnTo>
                      <a:pt x="569" y="302"/>
                    </a:lnTo>
                    <a:lnTo>
                      <a:pt x="562" y="303"/>
                    </a:lnTo>
                    <a:lnTo>
                      <a:pt x="545" y="302"/>
                    </a:lnTo>
                    <a:lnTo>
                      <a:pt x="534" y="298"/>
                    </a:lnTo>
                    <a:lnTo>
                      <a:pt x="528" y="292"/>
                    </a:lnTo>
                    <a:lnTo>
                      <a:pt x="528" y="286"/>
                    </a:lnTo>
                    <a:lnTo>
                      <a:pt x="530" y="279"/>
                    </a:lnTo>
                    <a:lnTo>
                      <a:pt x="531" y="273"/>
                    </a:lnTo>
                    <a:lnTo>
                      <a:pt x="534" y="269"/>
                    </a:lnTo>
                    <a:lnTo>
                      <a:pt x="536" y="269"/>
                    </a:lnTo>
                    <a:lnTo>
                      <a:pt x="534" y="269"/>
                    </a:lnTo>
                    <a:lnTo>
                      <a:pt x="531" y="273"/>
                    </a:lnTo>
                    <a:lnTo>
                      <a:pt x="530" y="277"/>
                    </a:lnTo>
                    <a:lnTo>
                      <a:pt x="530" y="282"/>
                    </a:lnTo>
                    <a:lnTo>
                      <a:pt x="528" y="288"/>
                    </a:lnTo>
                    <a:lnTo>
                      <a:pt x="531" y="294"/>
                    </a:lnTo>
                    <a:lnTo>
                      <a:pt x="536" y="298"/>
                    </a:lnTo>
                    <a:lnTo>
                      <a:pt x="547" y="302"/>
                    </a:lnTo>
                    <a:lnTo>
                      <a:pt x="557" y="303"/>
                    </a:lnTo>
                    <a:lnTo>
                      <a:pt x="564" y="305"/>
                    </a:lnTo>
                    <a:lnTo>
                      <a:pt x="569" y="305"/>
                    </a:lnTo>
                    <a:lnTo>
                      <a:pt x="569" y="307"/>
                    </a:lnTo>
                    <a:lnTo>
                      <a:pt x="566" y="307"/>
                    </a:lnTo>
                    <a:lnTo>
                      <a:pt x="564" y="307"/>
                    </a:lnTo>
                    <a:lnTo>
                      <a:pt x="592" y="323"/>
                    </a:lnTo>
                    <a:lnTo>
                      <a:pt x="595" y="325"/>
                    </a:lnTo>
                    <a:lnTo>
                      <a:pt x="599" y="327"/>
                    </a:lnTo>
                    <a:lnTo>
                      <a:pt x="602" y="328"/>
                    </a:lnTo>
                    <a:lnTo>
                      <a:pt x="606" y="332"/>
                    </a:lnTo>
                    <a:lnTo>
                      <a:pt x="608" y="336"/>
                    </a:lnTo>
                    <a:lnTo>
                      <a:pt x="609" y="342"/>
                    </a:lnTo>
                    <a:lnTo>
                      <a:pt x="609" y="348"/>
                    </a:lnTo>
                    <a:lnTo>
                      <a:pt x="614" y="355"/>
                    </a:lnTo>
                    <a:lnTo>
                      <a:pt x="621" y="369"/>
                    </a:lnTo>
                    <a:lnTo>
                      <a:pt x="634" y="386"/>
                    </a:lnTo>
                    <a:lnTo>
                      <a:pt x="645" y="403"/>
                    </a:lnTo>
                    <a:lnTo>
                      <a:pt x="658" y="422"/>
                    </a:lnTo>
                    <a:lnTo>
                      <a:pt x="668" y="440"/>
                    </a:lnTo>
                    <a:lnTo>
                      <a:pt x="671" y="447"/>
                    </a:lnTo>
                    <a:lnTo>
                      <a:pt x="673" y="455"/>
                    </a:lnTo>
                    <a:lnTo>
                      <a:pt x="673" y="461"/>
                    </a:lnTo>
                    <a:lnTo>
                      <a:pt x="673" y="467"/>
                    </a:lnTo>
                    <a:lnTo>
                      <a:pt x="666" y="478"/>
                    </a:lnTo>
                    <a:lnTo>
                      <a:pt x="656" y="492"/>
                    </a:lnTo>
                    <a:lnTo>
                      <a:pt x="640" y="507"/>
                    </a:lnTo>
                    <a:lnTo>
                      <a:pt x="623" y="520"/>
                    </a:lnTo>
                    <a:lnTo>
                      <a:pt x="604" y="536"/>
                    </a:lnTo>
                    <a:lnTo>
                      <a:pt x="580" y="547"/>
                    </a:lnTo>
                    <a:lnTo>
                      <a:pt x="556" y="557"/>
                    </a:lnTo>
                    <a:lnTo>
                      <a:pt x="530" y="562"/>
                    </a:lnTo>
                    <a:lnTo>
                      <a:pt x="502" y="566"/>
                    </a:lnTo>
                    <a:lnTo>
                      <a:pt x="467" y="572"/>
                    </a:lnTo>
                    <a:lnTo>
                      <a:pt x="427" y="576"/>
                    </a:lnTo>
                    <a:lnTo>
                      <a:pt x="386" y="578"/>
                    </a:lnTo>
                    <a:lnTo>
                      <a:pt x="344" y="578"/>
                    </a:lnTo>
                    <a:lnTo>
                      <a:pt x="306" y="576"/>
                    </a:lnTo>
                    <a:lnTo>
                      <a:pt x="289" y="574"/>
                    </a:lnTo>
                    <a:lnTo>
                      <a:pt x="271" y="572"/>
                    </a:lnTo>
                    <a:lnTo>
                      <a:pt x="254" y="568"/>
                    </a:lnTo>
                    <a:lnTo>
                      <a:pt x="239" y="562"/>
                    </a:lnTo>
                    <a:lnTo>
                      <a:pt x="240" y="562"/>
                    </a:lnTo>
                    <a:lnTo>
                      <a:pt x="247" y="564"/>
                    </a:lnTo>
                    <a:lnTo>
                      <a:pt x="256" y="566"/>
                    </a:lnTo>
                    <a:lnTo>
                      <a:pt x="266" y="570"/>
                    </a:lnTo>
                    <a:lnTo>
                      <a:pt x="280" y="572"/>
                    </a:lnTo>
                    <a:lnTo>
                      <a:pt x="292" y="574"/>
                    </a:lnTo>
                    <a:lnTo>
                      <a:pt x="304" y="576"/>
                    </a:lnTo>
                    <a:lnTo>
                      <a:pt x="315" y="576"/>
                    </a:lnTo>
                    <a:lnTo>
                      <a:pt x="317" y="576"/>
                    </a:lnTo>
                    <a:lnTo>
                      <a:pt x="317" y="578"/>
                    </a:lnTo>
                    <a:lnTo>
                      <a:pt x="315" y="578"/>
                    </a:lnTo>
                    <a:lnTo>
                      <a:pt x="310" y="578"/>
                    </a:lnTo>
                    <a:lnTo>
                      <a:pt x="299" y="580"/>
                    </a:lnTo>
                    <a:lnTo>
                      <a:pt x="282" y="584"/>
                    </a:lnTo>
                    <a:lnTo>
                      <a:pt x="263" y="586"/>
                    </a:lnTo>
                    <a:lnTo>
                      <a:pt x="245" y="587"/>
                    </a:lnTo>
                    <a:lnTo>
                      <a:pt x="228" y="589"/>
                    </a:lnTo>
                    <a:lnTo>
                      <a:pt x="216" y="589"/>
                    </a:lnTo>
                    <a:lnTo>
                      <a:pt x="208" y="589"/>
                    </a:lnTo>
                    <a:lnTo>
                      <a:pt x="204" y="589"/>
                    </a:lnTo>
                    <a:lnTo>
                      <a:pt x="199" y="589"/>
                    </a:lnTo>
                    <a:lnTo>
                      <a:pt x="195" y="587"/>
                    </a:lnTo>
                    <a:lnTo>
                      <a:pt x="193" y="587"/>
                    </a:lnTo>
                    <a:lnTo>
                      <a:pt x="193" y="586"/>
                    </a:lnTo>
                    <a:lnTo>
                      <a:pt x="190" y="586"/>
                    </a:lnTo>
                    <a:lnTo>
                      <a:pt x="185" y="584"/>
                    </a:lnTo>
                    <a:lnTo>
                      <a:pt x="176" y="582"/>
                    </a:lnTo>
                    <a:lnTo>
                      <a:pt x="164" y="578"/>
                    </a:lnTo>
                    <a:lnTo>
                      <a:pt x="154" y="572"/>
                    </a:lnTo>
                    <a:lnTo>
                      <a:pt x="143" y="564"/>
                    </a:lnTo>
                    <a:lnTo>
                      <a:pt x="138" y="559"/>
                    </a:lnTo>
                    <a:lnTo>
                      <a:pt x="134" y="553"/>
                    </a:lnTo>
                    <a:lnTo>
                      <a:pt x="133" y="547"/>
                    </a:lnTo>
                    <a:lnTo>
                      <a:pt x="130" y="539"/>
                    </a:lnTo>
                    <a:lnTo>
                      <a:pt x="128" y="538"/>
                    </a:lnTo>
                    <a:lnTo>
                      <a:pt x="123" y="536"/>
                    </a:lnTo>
                    <a:lnTo>
                      <a:pt x="117" y="530"/>
                    </a:lnTo>
                    <a:lnTo>
                      <a:pt x="106" y="526"/>
                    </a:lnTo>
                    <a:lnTo>
                      <a:pt x="95" y="520"/>
                    </a:lnTo>
                    <a:lnTo>
                      <a:pt x="82" y="516"/>
                    </a:lnTo>
                    <a:lnTo>
                      <a:pt x="69" y="513"/>
                    </a:lnTo>
                    <a:lnTo>
                      <a:pt x="56" y="513"/>
                    </a:lnTo>
                    <a:lnTo>
                      <a:pt x="43" y="515"/>
                    </a:lnTo>
                    <a:lnTo>
                      <a:pt x="29" y="513"/>
                    </a:lnTo>
                    <a:lnTo>
                      <a:pt x="19" y="513"/>
                    </a:lnTo>
                    <a:lnTo>
                      <a:pt x="8" y="509"/>
                    </a:lnTo>
                    <a:lnTo>
                      <a:pt x="1" y="505"/>
                    </a:lnTo>
                    <a:lnTo>
                      <a:pt x="0" y="501"/>
                    </a:lnTo>
                    <a:lnTo>
                      <a:pt x="0" y="495"/>
                    </a:lnTo>
                    <a:lnTo>
                      <a:pt x="3" y="490"/>
                    </a:lnTo>
                    <a:lnTo>
                      <a:pt x="12" y="484"/>
                    </a:lnTo>
                    <a:lnTo>
                      <a:pt x="22" y="480"/>
                    </a:lnTo>
                    <a:lnTo>
                      <a:pt x="29" y="476"/>
                    </a:lnTo>
                    <a:lnTo>
                      <a:pt x="36" y="472"/>
                    </a:lnTo>
                    <a:lnTo>
                      <a:pt x="43" y="470"/>
                    </a:lnTo>
                    <a:lnTo>
                      <a:pt x="48" y="468"/>
                    </a:lnTo>
                    <a:lnTo>
                      <a:pt x="50" y="467"/>
                    </a:lnTo>
                    <a:lnTo>
                      <a:pt x="52" y="467"/>
                    </a:lnTo>
                    <a:lnTo>
                      <a:pt x="52" y="463"/>
                    </a:lnTo>
                    <a:lnTo>
                      <a:pt x="52" y="451"/>
                    </a:lnTo>
                    <a:lnTo>
                      <a:pt x="56" y="438"/>
                    </a:lnTo>
                    <a:lnTo>
                      <a:pt x="65" y="421"/>
                    </a:lnTo>
                    <a:lnTo>
                      <a:pt x="69" y="413"/>
                    </a:lnTo>
                    <a:lnTo>
                      <a:pt x="78" y="407"/>
                    </a:lnTo>
                    <a:lnTo>
                      <a:pt x="86" y="399"/>
                    </a:lnTo>
                    <a:lnTo>
                      <a:pt x="97" y="396"/>
                    </a:lnTo>
                    <a:lnTo>
                      <a:pt x="108" y="392"/>
                    </a:lnTo>
                    <a:lnTo>
                      <a:pt x="123" y="392"/>
                    </a:lnTo>
                    <a:lnTo>
                      <a:pt x="140" y="394"/>
                    </a:lnTo>
                    <a:lnTo>
                      <a:pt x="159" y="398"/>
                    </a:lnTo>
                    <a:lnTo>
                      <a:pt x="156" y="398"/>
                    </a:lnTo>
                    <a:lnTo>
                      <a:pt x="150" y="396"/>
                    </a:lnTo>
                    <a:lnTo>
                      <a:pt x="138" y="394"/>
                    </a:lnTo>
                    <a:lnTo>
                      <a:pt x="126" y="392"/>
                    </a:lnTo>
                    <a:lnTo>
                      <a:pt x="114" y="386"/>
                    </a:lnTo>
                    <a:lnTo>
                      <a:pt x="104" y="380"/>
                    </a:lnTo>
                    <a:lnTo>
                      <a:pt x="100" y="376"/>
                    </a:lnTo>
                    <a:lnTo>
                      <a:pt x="97" y="373"/>
                    </a:lnTo>
                    <a:lnTo>
                      <a:pt x="95" y="367"/>
                    </a:lnTo>
                    <a:lnTo>
                      <a:pt x="95" y="361"/>
                    </a:lnTo>
                    <a:lnTo>
                      <a:pt x="100" y="350"/>
                    </a:lnTo>
                    <a:lnTo>
                      <a:pt x="108" y="338"/>
                    </a:lnTo>
                    <a:lnTo>
                      <a:pt x="117" y="328"/>
                    </a:lnTo>
                    <a:lnTo>
                      <a:pt x="128" y="321"/>
                    </a:lnTo>
                    <a:lnTo>
                      <a:pt x="138" y="313"/>
                    </a:lnTo>
                    <a:lnTo>
                      <a:pt x="147" y="305"/>
                    </a:lnTo>
                    <a:lnTo>
                      <a:pt x="156" y="300"/>
                    </a:lnTo>
                    <a:lnTo>
                      <a:pt x="159" y="294"/>
                    </a:lnTo>
                    <a:lnTo>
                      <a:pt x="162" y="290"/>
                    </a:lnTo>
                    <a:lnTo>
                      <a:pt x="169" y="284"/>
                    </a:lnTo>
                    <a:lnTo>
                      <a:pt x="176" y="277"/>
                    </a:lnTo>
                    <a:lnTo>
                      <a:pt x="185" y="271"/>
                    </a:lnTo>
                    <a:lnTo>
                      <a:pt x="188" y="263"/>
                    </a:lnTo>
                    <a:lnTo>
                      <a:pt x="190" y="256"/>
                    </a:lnTo>
                    <a:lnTo>
                      <a:pt x="190" y="252"/>
                    </a:lnTo>
                    <a:lnTo>
                      <a:pt x="188" y="250"/>
                    </a:lnTo>
                    <a:lnTo>
                      <a:pt x="186" y="246"/>
                    </a:lnTo>
                    <a:lnTo>
                      <a:pt x="182" y="242"/>
                    </a:lnTo>
                    <a:lnTo>
                      <a:pt x="182" y="244"/>
                    </a:lnTo>
                    <a:lnTo>
                      <a:pt x="186" y="250"/>
                    </a:lnTo>
                    <a:lnTo>
                      <a:pt x="188" y="256"/>
                    </a:lnTo>
                    <a:lnTo>
                      <a:pt x="190" y="263"/>
                    </a:lnTo>
                    <a:lnTo>
                      <a:pt x="188" y="267"/>
                    </a:lnTo>
                    <a:lnTo>
                      <a:pt x="186" y="269"/>
                    </a:lnTo>
                    <a:lnTo>
                      <a:pt x="185" y="271"/>
                    </a:lnTo>
                    <a:lnTo>
                      <a:pt x="180" y="273"/>
                    </a:lnTo>
                    <a:lnTo>
                      <a:pt x="173" y="273"/>
                    </a:lnTo>
                    <a:lnTo>
                      <a:pt x="164" y="271"/>
                    </a:lnTo>
                    <a:lnTo>
                      <a:pt x="154" y="269"/>
                    </a:lnTo>
                    <a:lnTo>
                      <a:pt x="143" y="265"/>
                    </a:lnTo>
                    <a:lnTo>
                      <a:pt x="119" y="256"/>
                    </a:lnTo>
                    <a:lnTo>
                      <a:pt x="106" y="248"/>
                    </a:lnTo>
                    <a:lnTo>
                      <a:pt x="100" y="244"/>
                    </a:lnTo>
                    <a:lnTo>
                      <a:pt x="100" y="238"/>
                    </a:lnTo>
                    <a:lnTo>
                      <a:pt x="102" y="234"/>
                    </a:lnTo>
                    <a:lnTo>
                      <a:pt x="106" y="233"/>
                    </a:lnTo>
                    <a:lnTo>
                      <a:pt x="108" y="229"/>
                    </a:lnTo>
                    <a:lnTo>
                      <a:pt x="108" y="225"/>
                    </a:lnTo>
                    <a:lnTo>
                      <a:pt x="104" y="221"/>
                    </a:lnTo>
                    <a:lnTo>
                      <a:pt x="100" y="213"/>
                    </a:lnTo>
                    <a:lnTo>
                      <a:pt x="93" y="204"/>
                    </a:lnTo>
                    <a:lnTo>
                      <a:pt x="86" y="194"/>
                    </a:lnTo>
                    <a:lnTo>
                      <a:pt x="82" y="183"/>
                    </a:lnTo>
                    <a:lnTo>
                      <a:pt x="78" y="171"/>
                    </a:lnTo>
                    <a:lnTo>
                      <a:pt x="78" y="162"/>
                    </a:lnTo>
                    <a:lnTo>
                      <a:pt x="79" y="152"/>
                    </a:lnTo>
                    <a:lnTo>
                      <a:pt x="84" y="142"/>
                    </a:lnTo>
                    <a:lnTo>
                      <a:pt x="93" y="135"/>
                    </a:lnTo>
                    <a:lnTo>
                      <a:pt x="104" y="127"/>
                    </a:lnTo>
                    <a:lnTo>
                      <a:pt x="114" y="121"/>
                    </a:lnTo>
                    <a:lnTo>
                      <a:pt x="128" y="119"/>
                    </a:lnTo>
                    <a:lnTo>
                      <a:pt x="143" y="117"/>
                    </a:lnTo>
                    <a:lnTo>
                      <a:pt x="160" y="121"/>
                    </a:lnTo>
                    <a:lnTo>
                      <a:pt x="176" y="129"/>
                    </a:lnTo>
                    <a:lnTo>
                      <a:pt x="143" y="73"/>
                    </a:lnTo>
                    <a:lnTo>
                      <a:pt x="410" y="0"/>
                    </a:lnTo>
                    <a:lnTo>
                      <a:pt x="512" y="29"/>
                    </a:lnTo>
                    <a:lnTo>
                      <a:pt x="508" y="112"/>
                    </a:lnTo>
                    <a:lnTo>
                      <a:pt x="512" y="114"/>
                    </a:lnTo>
                    <a:lnTo>
                      <a:pt x="521" y="115"/>
                    </a:lnTo>
                    <a:lnTo>
                      <a:pt x="531" y="119"/>
                    </a:lnTo>
                    <a:lnTo>
                      <a:pt x="547" y="125"/>
                    </a:lnTo>
                    <a:lnTo>
                      <a:pt x="566" y="129"/>
                    </a:lnTo>
                    <a:lnTo>
                      <a:pt x="583" y="137"/>
                    </a:lnTo>
                    <a:lnTo>
                      <a:pt x="604" y="142"/>
                    </a:lnTo>
                    <a:lnTo>
                      <a:pt x="621" y="148"/>
                    </a:lnTo>
                  </a:path>
                </a:pathLst>
              </a:custGeom>
              <a:noFill/>
              <a:ln w="12700" cap="rnd">
                <a:solidFill>
                  <a:srgbClr val="000000"/>
                </a:solidFill>
                <a:round/>
                <a:headEnd/>
                <a:tailEnd/>
              </a:ln>
            </p:spPr>
            <p:txBody>
              <a:bodyPr/>
              <a:lstStyle/>
              <a:p>
                <a:endParaRPr lang="en-US"/>
              </a:p>
            </p:txBody>
          </p:sp>
          <p:sp>
            <p:nvSpPr>
              <p:cNvPr id="34849" name="Freeform 8"/>
              <p:cNvSpPr>
                <a:spLocks/>
              </p:cNvSpPr>
              <p:nvPr/>
            </p:nvSpPr>
            <p:spPr bwMode="auto">
              <a:xfrm>
                <a:off x="3116" y="1239"/>
                <a:ext cx="176" cy="170"/>
              </a:xfrm>
              <a:custGeom>
                <a:avLst/>
                <a:gdLst>
                  <a:gd name="T0" fmla="*/ 123 w 176"/>
                  <a:gd name="T1" fmla="*/ 157 h 170"/>
                  <a:gd name="T2" fmla="*/ 123 w 176"/>
                  <a:gd name="T3" fmla="*/ 159 h 170"/>
                  <a:gd name="T4" fmla="*/ 118 w 176"/>
                  <a:gd name="T5" fmla="*/ 159 h 170"/>
                  <a:gd name="T6" fmla="*/ 114 w 176"/>
                  <a:gd name="T7" fmla="*/ 161 h 170"/>
                  <a:gd name="T8" fmla="*/ 107 w 176"/>
                  <a:gd name="T9" fmla="*/ 165 h 170"/>
                  <a:gd name="T10" fmla="*/ 98 w 176"/>
                  <a:gd name="T11" fmla="*/ 167 h 170"/>
                  <a:gd name="T12" fmla="*/ 90 w 176"/>
                  <a:gd name="T13" fmla="*/ 169 h 170"/>
                  <a:gd name="T14" fmla="*/ 83 w 176"/>
                  <a:gd name="T15" fmla="*/ 169 h 170"/>
                  <a:gd name="T16" fmla="*/ 74 w 176"/>
                  <a:gd name="T17" fmla="*/ 169 h 170"/>
                  <a:gd name="T18" fmla="*/ 55 w 176"/>
                  <a:gd name="T19" fmla="*/ 167 h 170"/>
                  <a:gd name="T20" fmla="*/ 40 w 176"/>
                  <a:gd name="T21" fmla="*/ 163 h 170"/>
                  <a:gd name="T22" fmla="*/ 28 w 176"/>
                  <a:gd name="T23" fmla="*/ 159 h 170"/>
                  <a:gd name="T24" fmla="*/ 17 w 176"/>
                  <a:gd name="T25" fmla="*/ 151 h 170"/>
                  <a:gd name="T26" fmla="*/ 11 w 176"/>
                  <a:gd name="T27" fmla="*/ 146 h 170"/>
                  <a:gd name="T28" fmla="*/ 5 w 176"/>
                  <a:gd name="T29" fmla="*/ 138 h 170"/>
                  <a:gd name="T30" fmla="*/ 2 w 176"/>
                  <a:gd name="T31" fmla="*/ 128 h 170"/>
                  <a:gd name="T32" fmla="*/ 0 w 176"/>
                  <a:gd name="T33" fmla="*/ 121 h 170"/>
                  <a:gd name="T34" fmla="*/ 0 w 176"/>
                  <a:gd name="T35" fmla="*/ 103 h 170"/>
                  <a:gd name="T36" fmla="*/ 7 w 176"/>
                  <a:gd name="T37" fmla="*/ 86 h 170"/>
                  <a:gd name="T38" fmla="*/ 14 w 176"/>
                  <a:gd name="T39" fmla="*/ 71 h 170"/>
                  <a:gd name="T40" fmla="*/ 19 w 176"/>
                  <a:gd name="T41" fmla="*/ 59 h 170"/>
                  <a:gd name="T42" fmla="*/ 26 w 176"/>
                  <a:gd name="T43" fmla="*/ 48 h 170"/>
                  <a:gd name="T44" fmla="*/ 31 w 176"/>
                  <a:gd name="T45" fmla="*/ 38 h 170"/>
                  <a:gd name="T46" fmla="*/ 37 w 176"/>
                  <a:gd name="T47" fmla="*/ 28 h 170"/>
                  <a:gd name="T48" fmla="*/ 42 w 176"/>
                  <a:gd name="T49" fmla="*/ 19 h 170"/>
                  <a:gd name="T50" fmla="*/ 48 w 176"/>
                  <a:gd name="T51" fmla="*/ 11 h 170"/>
                  <a:gd name="T52" fmla="*/ 57 w 176"/>
                  <a:gd name="T53" fmla="*/ 4 h 170"/>
                  <a:gd name="T54" fmla="*/ 66 w 176"/>
                  <a:gd name="T55" fmla="*/ 0 h 170"/>
                  <a:gd name="T56" fmla="*/ 76 w 176"/>
                  <a:gd name="T57" fmla="*/ 0 h 170"/>
                  <a:gd name="T58" fmla="*/ 87 w 176"/>
                  <a:gd name="T59" fmla="*/ 0 h 170"/>
                  <a:gd name="T60" fmla="*/ 97 w 176"/>
                  <a:gd name="T61" fmla="*/ 4 h 170"/>
                  <a:gd name="T62" fmla="*/ 102 w 176"/>
                  <a:gd name="T63" fmla="*/ 9 h 170"/>
                  <a:gd name="T64" fmla="*/ 107 w 176"/>
                  <a:gd name="T65" fmla="*/ 15 h 170"/>
                  <a:gd name="T66" fmla="*/ 109 w 176"/>
                  <a:gd name="T67" fmla="*/ 21 h 170"/>
                  <a:gd name="T68" fmla="*/ 111 w 176"/>
                  <a:gd name="T69" fmla="*/ 27 h 170"/>
                  <a:gd name="T70" fmla="*/ 111 w 176"/>
                  <a:gd name="T71" fmla="*/ 30 h 170"/>
                  <a:gd name="T72" fmla="*/ 111 w 176"/>
                  <a:gd name="T73" fmla="*/ 32 h 170"/>
                  <a:gd name="T74" fmla="*/ 111 w 176"/>
                  <a:gd name="T75" fmla="*/ 30 h 170"/>
                  <a:gd name="T76" fmla="*/ 109 w 176"/>
                  <a:gd name="T77" fmla="*/ 27 h 170"/>
                  <a:gd name="T78" fmla="*/ 107 w 176"/>
                  <a:gd name="T79" fmla="*/ 21 h 170"/>
                  <a:gd name="T80" fmla="*/ 107 w 176"/>
                  <a:gd name="T81" fmla="*/ 15 h 170"/>
                  <a:gd name="T82" fmla="*/ 107 w 176"/>
                  <a:gd name="T83" fmla="*/ 9 h 170"/>
                  <a:gd name="T84" fmla="*/ 109 w 176"/>
                  <a:gd name="T85" fmla="*/ 5 h 170"/>
                  <a:gd name="T86" fmla="*/ 114 w 176"/>
                  <a:gd name="T87" fmla="*/ 2 h 170"/>
                  <a:gd name="T88" fmla="*/ 123 w 176"/>
                  <a:gd name="T89" fmla="*/ 2 h 170"/>
                  <a:gd name="T90" fmla="*/ 128 w 176"/>
                  <a:gd name="T91" fmla="*/ 2 h 170"/>
                  <a:gd name="T92" fmla="*/ 135 w 176"/>
                  <a:gd name="T93" fmla="*/ 4 h 170"/>
                  <a:gd name="T94" fmla="*/ 142 w 176"/>
                  <a:gd name="T95" fmla="*/ 4 h 170"/>
                  <a:gd name="T96" fmla="*/ 149 w 176"/>
                  <a:gd name="T97" fmla="*/ 7 h 170"/>
                  <a:gd name="T98" fmla="*/ 155 w 176"/>
                  <a:gd name="T99" fmla="*/ 13 h 170"/>
                  <a:gd name="T100" fmla="*/ 161 w 176"/>
                  <a:gd name="T101" fmla="*/ 21 h 170"/>
                  <a:gd name="T102" fmla="*/ 168 w 176"/>
                  <a:gd name="T103" fmla="*/ 32 h 170"/>
                  <a:gd name="T104" fmla="*/ 175 w 176"/>
                  <a:gd name="T105" fmla="*/ 48 h 170"/>
                  <a:gd name="T106" fmla="*/ 111 w 176"/>
                  <a:gd name="T107" fmla="*/ 32 h 170"/>
                  <a:gd name="T108" fmla="*/ 123 w 176"/>
                  <a:gd name="T109" fmla="*/ 157 h 17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76"/>
                  <a:gd name="T166" fmla="*/ 0 h 170"/>
                  <a:gd name="T167" fmla="*/ 176 w 176"/>
                  <a:gd name="T168" fmla="*/ 170 h 17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76" h="170">
                    <a:moveTo>
                      <a:pt x="123" y="157"/>
                    </a:moveTo>
                    <a:lnTo>
                      <a:pt x="123" y="159"/>
                    </a:lnTo>
                    <a:lnTo>
                      <a:pt x="118" y="159"/>
                    </a:lnTo>
                    <a:lnTo>
                      <a:pt x="114" y="161"/>
                    </a:lnTo>
                    <a:lnTo>
                      <a:pt x="107" y="165"/>
                    </a:lnTo>
                    <a:lnTo>
                      <a:pt x="98" y="167"/>
                    </a:lnTo>
                    <a:lnTo>
                      <a:pt x="90" y="169"/>
                    </a:lnTo>
                    <a:lnTo>
                      <a:pt x="83" y="169"/>
                    </a:lnTo>
                    <a:lnTo>
                      <a:pt x="74" y="169"/>
                    </a:lnTo>
                    <a:lnTo>
                      <a:pt x="55" y="167"/>
                    </a:lnTo>
                    <a:lnTo>
                      <a:pt x="40" y="163"/>
                    </a:lnTo>
                    <a:lnTo>
                      <a:pt x="28" y="159"/>
                    </a:lnTo>
                    <a:lnTo>
                      <a:pt x="17" y="151"/>
                    </a:lnTo>
                    <a:lnTo>
                      <a:pt x="11" y="146"/>
                    </a:lnTo>
                    <a:lnTo>
                      <a:pt x="5" y="138"/>
                    </a:lnTo>
                    <a:lnTo>
                      <a:pt x="2" y="128"/>
                    </a:lnTo>
                    <a:lnTo>
                      <a:pt x="0" y="121"/>
                    </a:lnTo>
                    <a:lnTo>
                      <a:pt x="0" y="103"/>
                    </a:lnTo>
                    <a:lnTo>
                      <a:pt x="7" y="86"/>
                    </a:lnTo>
                    <a:lnTo>
                      <a:pt x="14" y="71"/>
                    </a:lnTo>
                    <a:lnTo>
                      <a:pt x="19" y="59"/>
                    </a:lnTo>
                    <a:lnTo>
                      <a:pt x="26" y="48"/>
                    </a:lnTo>
                    <a:lnTo>
                      <a:pt x="31" y="38"/>
                    </a:lnTo>
                    <a:lnTo>
                      <a:pt x="37" y="28"/>
                    </a:lnTo>
                    <a:lnTo>
                      <a:pt x="42" y="19"/>
                    </a:lnTo>
                    <a:lnTo>
                      <a:pt x="48" y="11"/>
                    </a:lnTo>
                    <a:lnTo>
                      <a:pt x="57" y="4"/>
                    </a:lnTo>
                    <a:lnTo>
                      <a:pt x="66" y="0"/>
                    </a:lnTo>
                    <a:lnTo>
                      <a:pt x="76" y="0"/>
                    </a:lnTo>
                    <a:lnTo>
                      <a:pt x="87" y="0"/>
                    </a:lnTo>
                    <a:lnTo>
                      <a:pt x="97" y="4"/>
                    </a:lnTo>
                    <a:lnTo>
                      <a:pt x="102" y="9"/>
                    </a:lnTo>
                    <a:lnTo>
                      <a:pt x="107" y="15"/>
                    </a:lnTo>
                    <a:lnTo>
                      <a:pt x="109" y="21"/>
                    </a:lnTo>
                    <a:lnTo>
                      <a:pt x="111" y="27"/>
                    </a:lnTo>
                    <a:lnTo>
                      <a:pt x="111" y="30"/>
                    </a:lnTo>
                    <a:lnTo>
                      <a:pt x="111" y="32"/>
                    </a:lnTo>
                    <a:lnTo>
                      <a:pt x="111" y="30"/>
                    </a:lnTo>
                    <a:lnTo>
                      <a:pt x="109" y="27"/>
                    </a:lnTo>
                    <a:lnTo>
                      <a:pt x="107" y="21"/>
                    </a:lnTo>
                    <a:lnTo>
                      <a:pt x="107" y="15"/>
                    </a:lnTo>
                    <a:lnTo>
                      <a:pt x="107" y="9"/>
                    </a:lnTo>
                    <a:lnTo>
                      <a:pt x="109" y="5"/>
                    </a:lnTo>
                    <a:lnTo>
                      <a:pt x="114" y="2"/>
                    </a:lnTo>
                    <a:lnTo>
                      <a:pt x="123" y="2"/>
                    </a:lnTo>
                    <a:lnTo>
                      <a:pt x="128" y="2"/>
                    </a:lnTo>
                    <a:lnTo>
                      <a:pt x="135" y="4"/>
                    </a:lnTo>
                    <a:lnTo>
                      <a:pt x="142" y="4"/>
                    </a:lnTo>
                    <a:lnTo>
                      <a:pt x="149" y="7"/>
                    </a:lnTo>
                    <a:lnTo>
                      <a:pt x="155" y="13"/>
                    </a:lnTo>
                    <a:lnTo>
                      <a:pt x="161" y="21"/>
                    </a:lnTo>
                    <a:lnTo>
                      <a:pt x="168" y="32"/>
                    </a:lnTo>
                    <a:lnTo>
                      <a:pt x="175" y="48"/>
                    </a:lnTo>
                    <a:lnTo>
                      <a:pt x="111" y="32"/>
                    </a:lnTo>
                    <a:lnTo>
                      <a:pt x="123" y="157"/>
                    </a:lnTo>
                  </a:path>
                </a:pathLst>
              </a:custGeom>
              <a:solidFill>
                <a:srgbClr val="FFFFFF"/>
              </a:solidFill>
              <a:ln w="12700" cap="rnd">
                <a:noFill/>
                <a:round/>
                <a:headEnd/>
                <a:tailEnd/>
              </a:ln>
            </p:spPr>
            <p:txBody>
              <a:bodyPr/>
              <a:lstStyle/>
              <a:p>
                <a:endParaRPr lang="en-US"/>
              </a:p>
            </p:txBody>
          </p:sp>
          <p:sp>
            <p:nvSpPr>
              <p:cNvPr id="34850" name="Freeform 9"/>
              <p:cNvSpPr>
                <a:spLocks/>
              </p:cNvSpPr>
              <p:nvPr/>
            </p:nvSpPr>
            <p:spPr bwMode="auto">
              <a:xfrm>
                <a:off x="3116" y="1239"/>
                <a:ext cx="176" cy="170"/>
              </a:xfrm>
              <a:custGeom>
                <a:avLst/>
                <a:gdLst>
                  <a:gd name="T0" fmla="*/ 123 w 176"/>
                  <a:gd name="T1" fmla="*/ 157 h 170"/>
                  <a:gd name="T2" fmla="*/ 123 w 176"/>
                  <a:gd name="T3" fmla="*/ 159 h 170"/>
                  <a:gd name="T4" fmla="*/ 118 w 176"/>
                  <a:gd name="T5" fmla="*/ 159 h 170"/>
                  <a:gd name="T6" fmla="*/ 114 w 176"/>
                  <a:gd name="T7" fmla="*/ 161 h 170"/>
                  <a:gd name="T8" fmla="*/ 107 w 176"/>
                  <a:gd name="T9" fmla="*/ 165 h 170"/>
                  <a:gd name="T10" fmla="*/ 98 w 176"/>
                  <a:gd name="T11" fmla="*/ 167 h 170"/>
                  <a:gd name="T12" fmla="*/ 90 w 176"/>
                  <a:gd name="T13" fmla="*/ 169 h 170"/>
                  <a:gd name="T14" fmla="*/ 83 w 176"/>
                  <a:gd name="T15" fmla="*/ 169 h 170"/>
                  <a:gd name="T16" fmla="*/ 74 w 176"/>
                  <a:gd name="T17" fmla="*/ 169 h 170"/>
                  <a:gd name="T18" fmla="*/ 55 w 176"/>
                  <a:gd name="T19" fmla="*/ 167 h 170"/>
                  <a:gd name="T20" fmla="*/ 40 w 176"/>
                  <a:gd name="T21" fmla="*/ 163 h 170"/>
                  <a:gd name="T22" fmla="*/ 28 w 176"/>
                  <a:gd name="T23" fmla="*/ 159 h 170"/>
                  <a:gd name="T24" fmla="*/ 17 w 176"/>
                  <a:gd name="T25" fmla="*/ 151 h 170"/>
                  <a:gd name="T26" fmla="*/ 11 w 176"/>
                  <a:gd name="T27" fmla="*/ 146 h 170"/>
                  <a:gd name="T28" fmla="*/ 5 w 176"/>
                  <a:gd name="T29" fmla="*/ 138 h 170"/>
                  <a:gd name="T30" fmla="*/ 2 w 176"/>
                  <a:gd name="T31" fmla="*/ 128 h 170"/>
                  <a:gd name="T32" fmla="*/ 0 w 176"/>
                  <a:gd name="T33" fmla="*/ 121 h 170"/>
                  <a:gd name="T34" fmla="*/ 0 w 176"/>
                  <a:gd name="T35" fmla="*/ 103 h 170"/>
                  <a:gd name="T36" fmla="*/ 7 w 176"/>
                  <a:gd name="T37" fmla="*/ 86 h 170"/>
                  <a:gd name="T38" fmla="*/ 14 w 176"/>
                  <a:gd name="T39" fmla="*/ 71 h 170"/>
                  <a:gd name="T40" fmla="*/ 19 w 176"/>
                  <a:gd name="T41" fmla="*/ 59 h 170"/>
                  <a:gd name="T42" fmla="*/ 26 w 176"/>
                  <a:gd name="T43" fmla="*/ 48 h 170"/>
                  <a:gd name="T44" fmla="*/ 31 w 176"/>
                  <a:gd name="T45" fmla="*/ 38 h 170"/>
                  <a:gd name="T46" fmla="*/ 37 w 176"/>
                  <a:gd name="T47" fmla="*/ 28 h 170"/>
                  <a:gd name="T48" fmla="*/ 42 w 176"/>
                  <a:gd name="T49" fmla="*/ 19 h 170"/>
                  <a:gd name="T50" fmla="*/ 48 w 176"/>
                  <a:gd name="T51" fmla="*/ 11 h 170"/>
                  <a:gd name="T52" fmla="*/ 57 w 176"/>
                  <a:gd name="T53" fmla="*/ 4 h 170"/>
                  <a:gd name="T54" fmla="*/ 66 w 176"/>
                  <a:gd name="T55" fmla="*/ 0 h 170"/>
                  <a:gd name="T56" fmla="*/ 76 w 176"/>
                  <a:gd name="T57" fmla="*/ 0 h 170"/>
                  <a:gd name="T58" fmla="*/ 87 w 176"/>
                  <a:gd name="T59" fmla="*/ 0 h 170"/>
                  <a:gd name="T60" fmla="*/ 97 w 176"/>
                  <a:gd name="T61" fmla="*/ 4 h 170"/>
                  <a:gd name="T62" fmla="*/ 102 w 176"/>
                  <a:gd name="T63" fmla="*/ 9 h 170"/>
                  <a:gd name="T64" fmla="*/ 107 w 176"/>
                  <a:gd name="T65" fmla="*/ 15 h 170"/>
                  <a:gd name="T66" fmla="*/ 109 w 176"/>
                  <a:gd name="T67" fmla="*/ 21 h 170"/>
                  <a:gd name="T68" fmla="*/ 111 w 176"/>
                  <a:gd name="T69" fmla="*/ 27 h 170"/>
                  <a:gd name="T70" fmla="*/ 111 w 176"/>
                  <a:gd name="T71" fmla="*/ 30 h 170"/>
                  <a:gd name="T72" fmla="*/ 111 w 176"/>
                  <a:gd name="T73" fmla="*/ 32 h 170"/>
                  <a:gd name="T74" fmla="*/ 111 w 176"/>
                  <a:gd name="T75" fmla="*/ 30 h 170"/>
                  <a:gd name="T76" fmla="*/ 109 w 176"/>
                  <a:gd name="T77" fmla="*/ 27 h 170"/>
                  <a:gd name="T78" fmla="*/ 107 w 176"/>
                  <a:gd name="T79" fmla="*/ 21 h 170"/>
                  <a:gd name="T80" fmla="*/ 107 w 176"/>
                  <a:gd name="T81" fmla="*/ 15 h 170"/>
                  <a:gd name="T82" fmla="*/ 107 w 176"/>
                  <a:gd name="T83" fmla="*/ 9 h 170"/>
                  <a:gd name="T84" fmla="*/ 109 w 176"/>
                  <a:gd name="T85" fmla="*/ 5 h 170"/>
                  <a:gd name="T86" fmla="*/ 114 w 176"/>
                  <a:gd name="T87" fmla="*/ 2 h 170"/>
                  <a:gd name="T88" fmla="*/ 123 w 176"/>
                  <a:gd name="T89" fmla="*/ 2 h 170"/>
                  <a:gd name="T90" fmla="*/ 128 w 176"/>
                  <a:gd name="T91" fmla="*/ 2 h 170"/>
                  <a:gd name="T92" fmla="*/ 135 w 176"/>
                  <a:gd name="T93" fmla="*/ 4 h 170"/>
                  <a:gd name="T94" fmla="*/ 142 w 176"/>
                  <a:gd name="T95" fmla="*/ 4 h 170"/>
                  <a:gd name="T96" fmla="*/ 149 w 176"/>
                  <a:gd name="T97" fmla="*/ 7 h 170"/>
                  <a:gd name="T98" fmla="*/ 155 w 176"/>
                  <a:gd name="T99" fmla="*/ 13 h 170"/>
                  <a:gd name="T100" fmla="*/ 161 w 176"/>
                  <a:gd name="T101" fmla="*/ 21 h 170"/>
                  <a:gd name="T102" fmla="*/ 168 w 176"/>
                  <a:gd name="T103" fmla="*/ 32 h 170"/>
                  <a:gd name="T104" fmla="*/ 175 w 176"/>
                  <a:gd name="T105" fmla="*/ 48 h 170"/>
                  <a:gd name="T106" fmla="*/ 111 w 176"/>
                  <a:gd name="T107" fmla="*/ 32 h 17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6"/>
                  <a:gd name="T163" fmla="*/ 0 h 170"/>
                  <a:gd name="T164" fmla="*/ 176 w 176"/>
                  <a:gd name="T165" fmla="*/ 170 h 17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6" h="170">
                    <a:moveTo>
                      <a:pt x="123" y="157"/>
                    </a:moveTo>
                    <a:lnTo>
                      <a:pt x="123" y="159"/>
                    </a:lnTo>
                    <a:lnTo>
                      <a:pt x="118" y="159"/>
                    </a:lnTo>
                    <a:lnTo>
                      <a:pt x="114" y="161"/>
                    </a:lnTo>
                    <a:lnTo>
                      <a:pt x="107" y="165"/>
                    </a:lnTo>
                    <a:lnTo>
                      <a:pt x="98" y="167"/>
                    </a:lnTo>
                    <a:lnTo>
                      <a:pt x="90" y="169"/>
                    </a:lnTo>
                    <a:lnTo>
                      <a:pt x="83" y="169"/>
                    </a:lnTo>
                    <a:lnTo>
                      <a:pt x="74" y="169"/>
                    </a:lnTo>
                    <a:lnTo>
                      <a:pt x="55" y="167"/>
                    </a:lnTo>
                    <a:lnTo>
                      <a:pt x="40" y="163"/>
                    </a:lnTo>
                    <a:lnTo>
                      <a:pt x="28" y="159"/>
                    </a:lnTo>
                    <a:lnTo>
                      <a:pt x="17" y="151"/>
                    </a:lnTo>
                    <a:lnTo>
                      <a:pt x="11" y="146"/>
                    </a:lnTo>
                    <a:lnTo>
                      <a:pt x="5" y="138"/>
                    </a:lnTo>
                    <a:lnTo>
                      <a:pt x="2" y="128"/>
                    </a:lnTo>
                    <a:lnTo>
                      <a:pt x="0" y="121"/>
                    </a:lnTo>
                    <a:lnTo>
                      <a:pt x="0" y="103"/>
                    </a:lnTo>
                    <a:lnTo>
                      <a:pt x="7" y="86"/>
                    </a:lnTo>
                    <a:lnTo>
                      <a:pt x="14" y="71"/>
                    </a:lnTo>
                    <a:lnTo>
                      <a:pt x="19" y="59"/>
                    </a:lnTo>
                    <a:lnTo>
                      <a:pt x="26" y="48"/>
                    </a:lnTo>
                    <a:lnTo>
                      <a:pt x="31" y="38"/>
                    </a:lnTo>
                    <a:lnTo>
                      <a:pt x="37" y="28"/>
                    </a:lnTo>
                    <a:lnTo>
                      <a:pt x="42" y="19"/>
                    </a:lnTo>
                    <a:lnTo>
                      <a:pt x="48" y="11"/>
                    </a:lnTo>
                    <a:lnTo>
                      <a:pt x="57" y="4"/>
                    </a:lnTo>
                    <a:lnTo>
                      <a:pt x="66" y="0"/>
                    </a:lnTo>
                    <a:lnTo>
                      <a:pt x="76" y="0"/>
                    </a:lnTo>
                    <a:lnTo>
                      <a:pt x="87" y="0"/>
                    </a:lnTo>
                    <a:lnTo>
                      <a:pt x="97" y="4"/>
                    </a:lnTo>
                    <a:lnTo>
                      <a:pt x="102" y="9"/>
                    </a:lnTo>
                    <a:lnTo>
                      <a:pt x="107" y="15"/>
                    </a:lnTo>
                    <a:lnTo>
                      <a:pt x="109" y="21"/>
                    </a:lnTo>
                    <a:lnTo>
                      <a:pt x="111" y="27"/>
                    </a:lnTo>
                    <a:lnTo>
                      <a:pt x="111" y="30"/>
                    </a:lnTo>
                    <a:lnTo>
                      <a:pt x="111" y="32"/>
                    </a:lnTo>
                    <a:lnTo>
                      <a:pt x="111" y="30"/>
                    </a:lnTo>
                    <a:lnTo>
                      <a:pt x="109" y="27"/>
                    </a:lnTo>
                    <a:lnTo>
                      <a:pt x="107" y="21"/>
                    </a:lnTo>
                    <a:lnTo>
                      <a:pt x="107" y="15"/>
                    </a:lnTo>
                    <a:lnTo>
                      <a:pt x="107" y="9"/>
                    </a:lnTo>
                    <a:lnTo>
                      <a:pt x="109" y="5"/>
                    </a:lnTo>
                    <a:lnTo>
                      <a:pt x="114" y="2"/>
                    </a:lnTo>
                    <a:lnTo>
                      <a:pt x="123" y="2"/>
                    </a:lnTo>
                    <a:lnTo>
                      <a:pt x="128" y="2"/>
                    </a:lnTo>
                    <a:lnTo>
                      <a:pt x="135" y="4"/>
                    </a:lnTo>
                    <a:lnTo>
                      <a:pt x="142" y="4"/>
                    </a:lnTo>
                    <a:lnTo>
                      <a:pt x="149" y="7"/>
                    </a:lnTo>
                    <a:lnTo>
                      <a:pt x="155" y="13"/>
                    </a:lnTo>
                    <a:lnTo>
                      <a:pt x="161" y="21"/>
                    </a:lnTo>
                    <a:lnTo>
                      <a:pt x="168" y="32"/>
                    </a:lnTo>
                    <a:lnTo>
                      <a:pt x="175" y="48"/>
                    </a:lnTo>
                    <a:lnTo>
                      <a:pt x="111" y="32"/>
                    </a:lnTo>
                  </a:path>
                </a:pathLst>
              </a:custGeom>
              <a:noFill/>
              <a:ln w="12700" cap="rnd">
                <a:solidFill>
                  <a:srgbClr val="000000"/>
                </a:solidFill>
                <a:round/>
                <a:headEnd/>
                <a:tailEnd/>
              </a:ln>
            </p:spPr>
            <p:txBody>
              <a:bodyPr/>
              <a:lstStyle/>
              <a:p>
                <a:endParaRPr lang="en-US"/>
              </a:p>
            </p:txBody>
          </p:sp>
          <p:sp>
            <p:nvSpPr>
              <p:cNvPr id="34851" name="Freeform 10"/>
              <p:cNvSpPr>
                <a:spLocks/>
              </p:cNvSpPr>
              <p:nvPr/>
            </p:nvSpPr>
            <p:spPr bwMode="auto">
              <a:xfrm>
                <a:off x="3188" y="1252"/>
                <a:ext cx="27" cy="24"/>
              </a:xfrm>
              <a:custGeom>
                <a:avLst/>
                <a:gdLst>
                  <a:gd name="T0" fmla="*/ 9 w 27"/>
                  <a:gd name="T1" fmla="*/ 23 h 24"/>
                  <a:gd name="T2" fmla="*/ 7 w 27"/>
                  <a:gd name="T3" fmla="*/ 23 h 24"/>
                  <a:gd name="T4" fmla="*/ 5 w 27"/>
                  <a:gd name="T5" fmla="*/ 21 h 24"/>
                  <a:gd name="T6" fmla="*/ 2 w 27"/>
                  <a:gd name="T7" fmla="*/ 21 h 24"/>
                  <a:gd name="T8" fmla="*/ 2 w 27"/>
                  <a:gd name="T9" fmla="*/ 19 h 24"/>
                  <a:gd name="T10" fmla="*/ 0 w 27"/>
                  <a:gd name="T11" fmla="*/ 17 h 24"/>
                  <a:gd name="T12" fmla="*/ 0 w 27"/>
                  <a:gd name="T13" fmla="*/ 15 h 24"/>
                  <a:gd name="T14" fmla="*/ 0 w 27"/>
                  <a:gd name="T15" fmla="*/ 14 h 24"/>
                  <a:gd name="T16" fmla="*/ 2 w 27"/>
                  <a:gd name="T17" fmla="*/ 10 h 24"/>
                  <a:gd name="T18" fmla="*/ 2 w 27"/>
                  <a:gd name="T19" fmla="*/ 8 h 24"/>
                  <a:gd name="T20" fmla="*/ 5 w 27"/>
                  <a:gd name="T21" fmla="*/ 6 h 24"/>
                  <a:gd name="T22" fmla="*/ 7 w 27"/>
                  <a:gd name="T23" fmla="*/ 4 h 24"/>
                  <a:gd name="T24" fmla="*/ 7 w 27"/>
                  <a:gd name="T25" fmla="*/ 2 h 24"/>
                  <a:gd name="T26" fmla="*/ 11 w 27"/>
                  <a:gd name="T27" fmla="*/ 2 h 24"/>
                  <a:gd name="T28" fmla="*/ 14 w 27"/>
                  <a:gd name="T29" fmla="*/ 0 h 24"/>
                  <a:gd name="T30" fmla="*/ 16 w 27"/>
                  <a:gd name="T31" fmla="*/ 0 h 24"/>
                  <a:gd name="T32" fmla="*/ 18 w 27"/>
                  <a:gd name="T33" fmla="*/ 0 h 24"/>
                  <a:gd name="T34" fmla="*/ 20 w 27"/>
                  <a:gd name="T35" fmla="*/ 0 h 24"/>
                  <a:gd name="T36" fmla="*/ 23 w 27"/>
                  <a:gd name="T37" fmla="*/ 2 h 24"/>
                  <a:gd name="T38" fmla="*/ 25 w 27"/>
                  <a:gd name="T39" fmla="*/ 4 h 24"/>
                  <a:gd name="T40" fmla="*/ 26 w 27"/>
                  <a:gd name="T41" fmla="*/ 6 h 24"/>
                  <a:gd name="T42" fmla="*/ 26 w 27"/>
                  <a:gd name="T43" fmla="*/ 10 h 24"/>
                  <a:gd name="T44" fmla="*/ 26 w 27"/>
                  <a:gd name="T45" fmla="*/ 12 h 24"/>
                  <a:gd name="T46" fmla="*/ 25 w 27"/>
                  <a:gd name="T47" fmla="*/ 14 h 24"/>
                  <a:gd name="T48" fmla="*/ 25 w 27"/>
                  <a:gd name="T49" fmla="*/ 15 h 24"/>
                  <a:gd name="T50" fmla="*/ 23 w 27"/>
                  <a:gd name="T51" fmla="*/ 17 h 24"/>
                  <a:gd name="T52" fmla="*/ 20 w 27"/>
                  <a:gd name="T53" fmla="*/ 19 h 24"/>
                  <a:gd name="T54" fmla="*/ 18 w 27"/>
                  <a:gd name="T55" fmla="*/ 21 h 24"/>
                  <a:gd name="T56" fmla="*/ 16 w 27"/>
                  <a:gd name="T57" fmla="*/ 21 h 24"/>
                  <a:gd name="T58" fmla="*/ 14 w 27"/>
                  <a:gd name="T59" fmla="*/ 23 h 24"/>
                  <a:gd name="T60" fmla="*/ 11 w 27"/>
                  <a:gd name="T61" fmla="*/ 23 h 24"/>
                  <a:gd name="T62" fmla="*/ 9 w 27"/>
                  <a:gd name="T63" fmla="*/ 23 h 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7"/>
                  <a:gd name="T97" fmla="*/ 0 h 24"/>
                  <a:gd name="T98" fmla="*/ 27 w 27"/>
                  <a:gd name="T99" fmla="*/ 24 h 2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7" h="24">
                    <a:moveTo>
                      <a:pt x="9" y="23"/>
                    </a:moveTo>
                    <a:lnTo>
                      <a:pt x="7" y="23"/>
                    </a:lnTo>
                    <a:lnTo>
                      <a:pt x="5" y="21"/>
                    </a:lnTo>
                    <a:lnTo>
                      <a:pt x="2" y="21"/>
                    </a:lnTo>
                    <a:lnTo>
                      <a:pt x="2" y="19"/>
                    </a:lnTo>
                    <a:lnTo>
                      <a:pt x="0" y="17"/>
                    </a:lnTo>
                    <a:lnTo>
                      <a:pt x="0" y="15"/>
                    </a:lnTo>
                    <a:lnTo>
                      <a:pt x="0" y="14"/>
                    </a:lnTo>
                    <a:lnTo>
                      <a:pt x="2" y="10"/>
                    </a:lnTo>
                    <a:lnTo>
                      <a:pt x="2" y="8"/>
                    </a:lnTo>
                    <a:lnTo>
                      <a:pt x="5" y="6"/>
                    </a:lnTo>
                    <a:lnTo>
                      <a:pt x="7" y="4"/>
                    </a:lnTo>
                    <a:lnTo>
                      <a:pt x="7" y="2"/>
                    </a:lnTo>
                    <a:lnTo>
                      <a:pt x="11" y="2"/>
                    </a:lnTo>
                    <a:lnTo>
                      <a:pt x="14" y="0"/>
                    </a:lnTo>
                    <a:lnTo>
                      <a:pt x="16" y="0"/>
                    </a:lnTo>
                    <a:lnTo>
                      <a:pt x="18" y="0"/>
                    </a:lnTo>
                    <a:lnTo>
                      <a:pt x="20" y="0"/>
                    </a:lnTo>
                    <a:lnTo>
                      <a:pt x="23" y="2"/>
                    </a:lnTo>
                    <a:lnTo>
                      <a:pt x="25" y="4"/>
                    </a:lnTo>
                    <a:lnTo>
                      <a:pt x="26" y="6"/>
                    </a:lnTo>
                    <a:lnTo>
                      <a:pt x="26" y="10"/>
                    </a:lnTo>
                    <a:lnTo>
                      <a:pt x="26" y="12"/>
                    </a:lnTo>
                    <a:lnTo>
                      <a:pt x="25" y="14"/>
                    </a:lnTo>
                    <a:lnTo>
                      <a:pt x="25" y="15"/>
                    </a:lnTo>
                    <a:lnTo>
                      <a:pt x="23" y="17"/>
                    </a:lnTo>
                    <a:lnTo>
                      <a:pt x="20" y="19"/>
                    </a:lnTo>
                    <a:lnTo>
                      <a:pt x="18" y="21"/>
                    </a:lnTo>
                    <a:lnTo>
                      <a:pt x="16" y="21"/>
                    </a:lnTo>
                    <a:lnTo>
                      <a:pt x="14" y="23"/>
                    </a:lnTo>
                    <a:lnTo>
                      <a:pt x="11" y="23"/>
                    </a:lnTo>
                    <a:lnTo>
                      <a:pt x="9" y="23"/>
                    </a:lnTo>
                  </a:path>
                </a:pathLst>
              </a:custGeom>
              <a:solidFill>
                <a:srgbClr val="000000"/>
              </a:solidFill>
              <a:ln w="12700" cap="rnd">
                <a:noFill/>
                <a:round/>
                <a:headEnd/>
                <a:tailEnd/>
              </a:ln>
            </p:spPr>
            <p:txBody>
              <a:bodyPr/>
              <a:lstStyle/>
              <a:p>
                <a:endParaRPr lang="en-US"/>
              </a:p>
            </p:txBody>
          </p:sp>
          <p:sp>
            <p:nvSpPr>
              <p:cNvPr id="34852" name="Freeform 11"/>
              <p:cNvSpPr>
                <a:spLocks/>
              </p:cNvSpPr>
              <p:nvPr/>
            </p:nvSpPr>
            <p:spPr bwMode="auto">
              <a:xfrm>
                <a:off x="3188" y="1252"/>
                <a:ext cx="27" cy="24"/>
              </a:xfrm>
              <a:custGeom>
                <a:avLst/>
                <a:gdLst>
                  <a:gd name="T0" fmla="*/ 9 w 27"/>
                  <a:gd name="T1" fmla="*/ 23 h 24"/>
                  <a:gd name="T2" fmla="*/ 7 w 27"/>
                  <a:gd name="T3" fmla="*/ 23 h 24"/>
                  <a:gd name="T4" fmla="*/ 5 w 27"/>
                  <a:gd name="T5" fmla="*/ 21 h 24"/>
                  <a:gd name="T6" fmla="*/ 2 w 27"/>
                  <a:gd name="T7" fmla="*/ 21 h 24"/>
                  <a:gd name="T8" fmla="*/ 2 w 27"/>
                  <a:gd name="T9" fmla="*/ 19 h 24"/>
                  <a:gd name="T10" fmla="*/ 0 w 27"/>
                  <a:gd name="T11" fmla="*/ 17 h 24"/>
                  <a:gd name="T12" fmla="*/ 0 w 27"/>
                  <a:gd name="T13" fmla="*/ 15 h 24"/>
                  <a:gd name="T14" fmla="*/ 0 w 27"/>
                  <a:gd name="T15" fmla="*/ 14 h 24"/>
                  <a:gd name="T16" fmla="*/ 2 w 27"/>
                  <a:gd name="T17" fmla="*/ 10 h 24"/>
                  <a:gd name="T18" fmla="*/ 2 w 27"/>
                  <a:gd name="T19" fmla="*/ 8 h 24"/>
                  <a:gd name="T20" fmla="*/ 5 w 27"/>
                  <a:gd name="T21" fmla="*/ 6 h 24"/>
                  <a:gd name="T22" fmla="*/ 7 w 27"/>
                  <a:gd name="T23" fmla="*/ 4 h 24"/>
                  <a:gd name="T24" fmla="*/ 7 w 27"/>
                  <a:gd name="T25" fmla="*/ 2 h 24"/>
                  <a:gd name="T26" fmla="*/ 11 w 27"/>
                  <a:gd name="T27" fmla="*/ 2 h 24"/>
                  <a:gd name="T28" fmla="*/ 14 w 27"/>
                  <a:gd name="T29" fmla="*/ 0 h 24"/>
                  <a:gd name="T30" fmla="*/ 16 w 27"/>
                  <a:gd name="T31" fmla="*/ 0 h 24"/>
                  <a:gd name="T32" fmla="*/ 18 w 27"/>
                  <a:gd name="T33" fmla="*/ 0 h 24"/>
                  <a:gd name="T34" fmla="*/ 20 w 27"/>
                  <a:gd name="T35" fmla="*/ 0 h 24"/>
                  <a:gd name="T36" fmla="*/ 23 w 27"/>
                  <a:gd name="T37" fmla="*/ 2 h 24"/>
                  <a:gd name="T38" fmla="*/ 25 w 27"/>
                  <a:gd name="T39" fmla="*/ 4 h 24"/>
                  <a:gd name="T40" fmla="*/ 26 w 27"/>
                  <a:gd name="T41" fmla="*/ 6 h 24"/>
                  <a:gd name="T42" fmla="*/ 26 w 27"/>
                  <a:gd name="T43" fmla="*/ 10 h 24"/>
                  <a:gd name="T44" fmla="*/ 26 w 27"/>
                  <a:gd name="T45" fmla="*/ 12 h 24"/>
                  <a:gd name="T46" fmla="*/ 25 w 27"/>
                  <a:gd name="T47" fmla="*/ 14 h 24"/>
                  <a:gd name="T48" fmla="*/ 25 w 27"/>
                  <a:gd name="T49" fmla="*/ 15 h 24"/>
                  <a:gd name="T50" fmla="*/ 23 w 27"/>
                  <a:gd name="T51" fmla="*/ 17 h 24"/>
                  <a:gd name="T52" fmla="*/ 20 w 27"/>
                  <a:gd name="T53" fmla="*/ 19 h 24"/>
                  <a:gd name="T54" fmla="*/ 18 w 27"/>
                  <a:gd name="T55" fmla="*/ 21 h 24"/>
                  <a:gd name="T56" fmla="*/ 16 w 27"/>
                  <a:gd name="T57" fmla="*/ 21 h 24"/>
                  <a:gd name="T58" fmla="*/ 14 w 27"/>
                  <a:gd name="T59" fmla="*/ 23 h 24"/>
                  <a:gd name="T60" fmla="*/ 11 w 27"/>
                  <a:gd name="T61" fmla="*/ 23 h 24"/>
                  <a:gd name="T62" fmla="*/ 9 w 27"/>
                  <a:gd name="T63" fmla="*/ 23 h 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7"/>
                  <a:gd name="T97" fmla="*/ 0 h 24"/>
                  <a:gd name="T98" fmla="*/ 27 w 27"/>
                  <a:gd name="T99" fmla="*/ 24 h 2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7" h="24">
                    <a:moveTo>
                      <a:pt x="9" y="23"/>
                    </a:moveTo>
                    <a:lnTo>
                      <a:pt x="7" y="23"/>
                    </a:lnTo>
                    <a:lnTo>
                      <a:pt x="5" y="21"/>
                    </a:lnTo>
                    <a:lnTo>
                      <a:pt x="2" y="21"/>
                    </a:lnTo>
                    <a:lnTo>
                      <a:pt x="2" y="19"/>
                    </a:lnTo>
                    <a:lnTo>
                      <a:pt x="0" y="17"/>
                    </a:lnTo>
                    <a:lnTo>
                      <a:pt x="0" y="15"/>
                    </a:lnTo>
                    <a:lnTo>
                      <a:pt x="0" y="14"/>
                    </a:lnTo>
                    <a:lnTo>
                      <a:pt x="2" y="10"/>
                    </a:lnTo>
                    <a:lnTo>
                      <a:pt x="2" y="8"/>
                    </a:lnTo>
                    <a:lnTo>
                      <a:pt x="5" y="6"/>
                    </a:lnTo>
                    <a:lnTo>
                      <a:pt x="7" y="4"/>
                    </a:lnTo>
                    <a:lnTo>
                      <a:pt x="7" y="2"/>
                    </a:lnTo>
                    <a:lnTo>
                      <a:pt x="11" y="2"/>
                    </a:lnTo>
                    <a:lnTo>
                      <a:pt x="14" y="0"/>
                    </a:lnTo>
                    <a:lnTo>
                      <a:pt x="16" y="0"/>
                    </a:lnTo>
                    <a:lnTo>
                      <a:pt x="18" y="0"/>
                    </a:lnTo>
                    <a:lnTo>
                      <a:pt x="20" y="0"/>
                    </a:lnTo>
                    <a:lnTo>
                      <a:pt x="23" y="2"/>
                    </a:lnTo>
                    <a:lnTo>
                      <a:pt x="25" y="4"/>
                    </a:lnTo>
                    <a:lnTo>
                      <a:pt x="26" y="6"/>
                    </a:lnTo>
                    <a:lnTo>
                      <a:pt x="26" y="10"/>
                    </a:lnTo>
                    <a:lnTo>
                      <a:pt x="26" y="12"/>
                    </a:lnTo>
                    <a:lnTo>
                      <a:pt x="25" y="14"/>
                    </a:lnTo>
                    <a:lnTo>
                      <a:pt x="25" y="15"/>
                    </a:lnTo>
                    <a:lnTo>
                      <a:pt x="23" y="17"/>
                    </a:lnTo>
                    <a:lnTo>
                      <a:pt x="20" y="19"/>
                    </a:lnTo>
                    <a:lnTo>
                      <a:pt x="18" y="21"/>
                    </a:lnTo>
                    <a:lnTo>
                      <a:pt x="16" y="21"/>
                    </a:lnTo>
                    <a:lnTo>
                      <a:pt x="14" y="23"/>
                    </a:lnTo>
                    <a:lnTo>
                      <a:pt x="11" y="23"/>
                    </a:lnTo>
                    <a:lnTo>
                      <a:pt x="9" y="23"/>
                    </a:lnTo>
                  </a:path>
                </a:pathLst>
              </a:custGeom>
              <a:noFill/>
              <a:ln w="12700" cap="rnd">
                <a:solidFill>
                  <a:srgbClr val="000000"/>
                </a:solidFill>
                <a:round/>
                <a:headEnd/>
                <a:tailEnd/>
              </a:ln>
            </p:spPr>
            <p:txBody>
              <a:bodyPr/>
              <a:lstStyle/>
              <a:p>
                <a:endParaRPr lang="en-US"/>
              </a:p>
            </p:txBody>
          </p:sp>
          <p:sp>
            <p:nvSpPr>
              <p:cNvPr id="34853" name="Freeform 12"/>
              <p:cNvSpPr>
                <a:spLocks/>
              </p:cNvSpPr>
              <p:nvPr/>
            </p:nvSpPr>
            <p:spPr bwMode="auto">
              <a:xfrm>
                <a:off x="3227" y="1248"/>
                <a:ext cx="27" cy="24"/>
              </a:xfrm>
              <a:custGeom>
                <a:avLst/>
                <a:gdLst>
                  <a:gd name="T0" fmla="*/ 19 w 27"/>
                  <a:gd name="T1" fmla="*/ 23 h 24"/>
                  <a:gd name="T2" fmla="*/ 17 w 27"/>
                  <a:gd name="T3" fmla="*/ 23 h 24"/>
                  <a:gd name="T4" fmla="*/ 15 w 27"/>
                  <a:gd name="T5" fmla="*/ 23 h 24"/>
                  <a:gd name="T6" fmla="*/ 12 w 27"/>
                  <a:gd name="T7" fmla="*/ 23 h 24"/>
                  <a:gd name="T8" fmla="*/ 11 w 27"/>
                  <a:gd name="T9" fmla="*/ 21 h 24"/>
                  <a:gd name="T10" fmla="*/ 9 w 27"/>
                  <a:gd name="T11" fmla="*/ 21 h 24"/>
                  <a:gd name="T12" fmla="*/ 7 w 27"/>
                  <a:gd name="T13" fmla="*/ 19 h 24"/>
                  <a:gd name="T14" fmla="*/ 5 w 27"/>
                  <a:gd name="T15" fmla="*/ 18 h 24"/>
                  <a:gd name="T16" fmla="*/ 2 w 27"/>
                  <a:gd name="T17" fmla="*/ 16 h 24"/>
                  <a:gd name="T18" fmla="*/ 0 w 27"/>
                  <a:gd name="T19" fmla="*/ 12 h 24"/>
                  <a:gd name="T20" fmla="*/ 0 w 27"/>
                  <a:gd name="T21" fmla="*/ 10 h 24"/>
                  <a:gd name="T22" fmla="*/ 0 w 27"/>
                  <a:gd name="T23" fmla="*/ 8 h 24"/>
                  <a:gd name="T24" fmla="*/ 0 w 27"/>
                  <a:gd name="T25" fmla="*/ 6 h 24"/>
                  <a:gd name="T26" fmla="*/ 0 w 27"/>
                  <a:gd name="T27" fmla="*/ 4 h 24"/>
                  <a:gd name="T28" fmla="*/ 2 w 27"/>
                  <a:gd name="T29" fmla="*/ 4 h 24"/>
                  <a:gd name="T30" fmla="*/ 5 w 27"/>
                  <a:gd name="T31" fmla="*/ 2 h 24"/>
                  <a:gd name="T32" fmla="*/ 7 w 27"/>
                  <a:gd name="T33" fmla="*/ 0 h 24"/>
                  <a:gd name="T34" fmla="*/ 9 w 27"/>
                  <a:gd name="T35" fmla="*/ 0 h 24"/>
                  <a:gd name="T36" fmla="*/ 11 w 27"/>
                  <a:gd name="T37" fmla="*/ 0 h 24"/>
                  <a:gd name="T38" fmla="*/ 12 w 27"/>
                  <a:gd name="T39" fmla="*/ 2 h 24"/>
                  <a:gd name="T40" fmla="*/ 15 w 27"/>
                  <a:gd name="T41" fmla="*/ 2 h 24"/>
                  <a:gd name="T42" fmla="*/ 17 w 27"/>
                  <a:gd name="T43" fmla="*/ 4 h 24"/>
                  <a:gd name="T44" fmla="*/ 21 w 27"/>
                  <a:gd name="T45" fmla="*/ 6 h 24"/>
                  <a:gd name="T46" fmla="*/ 24 w 27"/>
                  <a:gd name="T47" fmla="*/ 8 h 24"/>
                  <a:gd name="T48" fmla="*/ 24 w 27"/>
                  <a:gd name="T49" fmla="*/ 10 h 24"/>
                  <a:gd name="T50" fmla="*/ 26 w 27"/>
                  <a:gd name="T51" fmla="*/ 12 h 24"/>
                  <a:gd name="T52" fmla="*/ 26 w 27"/>
                  <a:gd name="T53" fmla="*/ 14 h 24"/>
                  <a:gd name="T54" fmla="*/ 26 w 27"/>
                  <a:gd name="T55" fmla="*/ 16 h 24"/>
                  <a:gd name="T56" fmla="*/ 26 w 27"/>
                  <a:gd name="T57" fmla="*/ 18 h 24"/>
                  <a:gd name="T58" fmla="*/ 26 w 27"/>
                  <a:gd name="T59" fmla="*/ 19 h 24"/>
                  <a:gd name="T60" fmla="*/ 24 w 27"/>
                  <a:gd name="T61" fmla="*/ 21 h 24"/>
                  <a:gd name="T62" fmla="*/ 21 w 27"/>
                  <a:gd name="T63" fmla="*/ 21 h 24"/>
                  <a:gd name="T64" fmla="*/ 19 w 27"/>
                  <a:gd name="T65" fmla="*/ 23 h 2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4"/>
                  <a:gd name="T101" fmla="*/ 27 w 27"/>
                  <a:gd name="T102" fmla="*/ 24 h 2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4">
                    <a:moveTo>
                      <a:pt x="19" y="23"/>
                    </a:moveTo>
                    <a:lnTo>
                      <a:pt x="17" y="23"/>
                    </a:lnTo>
                    <a:lnTo>
                      <a:pt x="15" y="23"/>
                    </a:lnTo>
                    <a:lnTo>
                      <a:pt x="12" y="23"/>
                    </a:lnTo>
                    <a:lnTo>
                      <a:pt x="11" y="21"/>
                    </a:lnTo>
                    <a:lnTo>
                      <a:pt x="9" y="21"/>
                    </a:lnTo>
                    <a:lnTo>
                      <a:pt x="7" y="19"/>
                    </a:lnTo>
                    <a:lnTo>
                      <a:pt x="5" y="18"/>
                    </a:lnTo>
                    <a:lnTo>
                      <a:pt x="2" y="16"/>
                    </a:lnTo>
                    <a:lnTo>
                      <a:pt x="0" y="12"/>
                    </a:lnTo>
                    <a:lnTo>
                      <a:pt x="0" y="10"/>
                    </a:lnTo>
                    <a:lnTo>
                      <a:pt x="0" y="8"/>
                    </a:lnTo>
                    <a:lnTo>
                      <a:pt x="0" y="6"/>
                    </a:lnTo>
                    <a:lnTo>
                      <a:pt x="0" y="4"/>
                    </a:lnTo>
                    <a:lnTo>
                      <a:pt x="2" y="4"/>
                    </a:lnTo>
                    <a:lnTo>
                      <a:pt x="5" y="2"/>
                    </a:lnTo>
                    <a:lnTo>
                      <a:pt x="7" y="0"/>
                    </a:lnTo>
                    <a:lnTo>
                      <a:pt x="9" y="0"/>
                    </a:lnTo>
                    <a:lnTo>
                      <a:pt x="11" y="0"/>
                    </a:lnTo>
                    <a:lnTo>
                      <a:pt x="12" y="2"/>
                    </a:lnTo>
                    <a:lnTo>
                      <a:pt x="15" y="2"/>
                    </a:lnTo>
                    <a:lnTo>
                      <a:pt x="17" y="4"/>
                    </a:lnTo>
                    <a:lnTo>
                      <a:pt x="21" y="6"/>
                    </a:lnTo>
                    <a:lnTo>
                      <a:pt x="24" y="8"/>
                    </a:lnTo>
                    <a:lnTo>
                      <a:pt x="24" y="10"/>
                    </a:lnTo>
                    <a:lnTo>
                      <a:pt x="26" y="12"/>
                    </a:lnTo>
                    <a:lnTo>
                      <a:pt x="26" y="14"/>
                    </a:lnTo>
                    <a:lnTo>
                      <a:pt x="26" y="16"/>
                    </a:lnTo>
                    <a:lnTo>
                      <a:pt x="26" y="18"/>
                    </a:lnTo>
                    <a:lnTo>
                      <a:pt x="26" y="19"/>
                    </a:lnTo>
                    <a:lnTo>
                      <a:pt x="24" y="21"/>
                    </a:lnTo>
                    <a:lnTo>
                      <a:pt x="21" y="21"/>
                    </a:lnTo>
                    <a:lnTo>
                      <a:pt x="19" y="23"/>
                    </a:lnTo>
                  </a:path>
                </a:pathLst>
              </a:custGeom>
              <a:solidFill>
                <a:srgbClr val="000000"/>
              </a:solidFill>
              <a:ln w="12700" cap="rnd">
                <a:noFill/>
                <a:round/>
                <a:headEnd/>
                <a:tailEnd/>
              </a:ln>
            </p:spPr>
            <p:txBody>
              <a:bodyPr/>
              <a:lstStyle/>
              <a:p>
                <a:endParaRPr lang="en-US"/>
              </a:p>
            </p:txBody>
          </p:sp>
          <p:sp>
            <p:nvSpPr>
              <p:cNvPr id="34854" name="Freeform 13"/>
              <p:cNvSpPr>
                <a:spLocks/>
              </p:cNvSpPr>
              <p:nvPr/>
            </p:nvSpPr>
            <p:spPr bwMode="auto">
              <a:xfrm>
                <a:off x="3227" y="1248"/>
                <a:ext cx="27" cy="24"/>
              </a:xfrm>
              <a:custGeom>
                <a:avLst/>
                <a:gdLst>
                  <a:gd name="T0" fmla="*/ 19 w 27"/>
                  <a:gd name="T1" fmla="*/ 23 h 24"/>
                  <a:gd name="T2" fmla="*/ 17 w 27"/>
                  <a:gd name="T3" fmla="*/ 23 h 24"/>
                  <a:gd name="T4" fmla="*/ 15 w 27"/>
                  <a:gd name="T5" fmla="*/ 23 h 24"/>
                  <a:gd name="T6" fmla="*/ 12 w 27"/>
                  <a:gd name="T7" fmla="*/ 23 h 24"/>
                  <a:gd name="T8" fmla="*/ 11 w 27"/>
                  <a:gd name="T9" fmla="*/ 21 h 24"/>
                  <a:gd name="T10" fmla="*/ 9 w 27"/>
                  <a:gd name="T11" fmla="*/ 21 h 24"/>
                  <a:gd name="T12" fmla="*/ 7 w 27"/>
                  <a:gd name="T13" fmla="*/ 19 h 24"/>
                  <a:gd name="T14" fmla="*/ 5 w 27"/>
                  <a:gd name="T15" fmla="*/ 18 h 24"/>
                  <a:gd name="T16" fmla="*/ 2 w 27"/>
                  <a:gd name="T17" fmla="*/ 16 h 24"/>
                  <a:gd name="T18" fmla="*/ 0 w 27"/>
                  <a:gd name="T19" fmla="*/ 12 h 24"/>
                  <a:gd name="T20" fmla="*/ 0 w 27"/>
                  <a:gd name="T21" fmla="*/ 10 h 24"/>
                  <a:gd name="T22" fmla="*/ 0 w 27"/>
                  <a:gd name="T23" fmla="*/ 8 h 24"/>
                  <a:gd name="T24" fmla="*/ 0 w 27"/>
                  <a:gd name="T25" fmla="*/ 6 h 24"/>
                  <a:gd name="T26" fmla="*/ 0 w 27"/>
                  <a:gd name="T27" fmla="*/ 4 h 24"/>
                  <a:gd name="T28" fmla="*/ 2 w 27"/>
                  <a:gd name="T29" fmla="*/ 4 h 24"/>
                  <a:gd name="T30" fmla="*/ 5 w 27"/>
                  <a:gd name="T31" fmla="*/ 2 h 24"/>
                  <a:gd name="T32" fmla="*/ 7 w 27"/>
                  <a:gd name="T33" fmla="*/ 0 h 24"/>
                  <a:gd name="T34" fmla="*/ 9 w 27"/>
                  <a:gd name="T35" fmla="*/ 0 h 24"/>
                  <a:gd name="T36" fmla="*/ 11 w 27"/>
                  <a:gd name="T37" fmla="*/ 0 h 24"/>
                  <a:gd name="T38" fmla="*/ 12 w 27"/>
                  <a:gd name="T39" fmla="*/ 2 h 24"/>
                  <a:gd name="T40" fmla="*/ 15 w 27"/>
                  <a:gd name="T41" fmla="*/ 2 h 24"/>
                  <a:gd name="T42" fmla="*/ 17 w 27"/>
                  <a:gd name="T43" fmla="*/ 4 h 24"/>
                  <a:gd name="T44" fmla="*/ 21 w 27"/>
                  <a:gd name="T45" fmla="*/ 6 h 24"/>
                  <a:gd name="T46" fmla="*/ 24 w 27"/>
                  <a:gd name="T47" fmla="*/ 8 h 24"/>
                  <a:gd name="T48" fmla="*/ 24 w 27"/>
                  <a:gd name="T49" fmla="*/ 10 h 24"/>
                  <a:gd name="T50" fmla="*/ 26 w 27"/>
                  <a:gd name="T51" fmla="*/ 12 h 24"/>
                  <a:gd name="T52" fmla="*/ 26 w 27"/>
                  <a:gd name="T53" fmla="*/ 14 h 24"/>
                  <a:gd name="T54" fmla="*/ 26 w 27"/>
                  <a:gd name="T55" fmla="*/ 16 h 24"/>
                  <a:gd name="T56" fmla="*/ 26 w 27"/>
                  <a:gd name="T57" fmla="*/ 18 h 24"/>
                  <a:gd name="T58" fmla="*/ 26 w 27"/>
                  <a:gd name="T59" fmla="*/ 19 h 24"/>
                  <a:gd name="T60" fmla="*/ 24 w 27"/>
                  <a:gd name="T61" fmla="*/ 21 h 24"/>
                  <a:gd name="T62" fmla="*/ 21 w 27"/>
                  <a:gd name="T63" fmla="*/ 21 h 24"/>
                  <a:gd name="T64" fmla="*/ 19 w 27"/>
                  <a:gd name="T65" fmla="*/ 23 h 2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
                  <a:gd name="T100" fmla="*/ 0 h 24"/>
                  <a:gd name="T101" fmla="*/ 27 w 27"/>
                  <a:gd name="T102" fmla="*/ 24 h 2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 h="24">
                    <a:moveTo>
                      <a:pt x="19" y="23"/>
                    </a:moveTo>
                    <a:lnTo>
                      <a:pt x="17" y="23"/>
                    </a:lnTo>
                    <a:lnTo>
                      <a:pt x="15" y="23"/>
                    </a:lnTo>
                    <a:lnTo>
                      <a:pt x="12" y="23"/>
                    </a:lnTo>
                    <a:lnTo>
                      <a:pt x="11" y="21"/>
                    </a:lnTo>
                    <a:lnTo>
                      <a:pt x="9" y="21"/>
                    </a:lnTo>
                    <a:lnTo>
                      <a:pt x="7" y="19"/>
                    </a:lnTo>
                    <a:lnTo>
                      <a:pt x="5" y="18"/>
                    </a:lnTo>
                    <a:lnTo>
                      <a:pt x="2" y="16"/>
                    </a:lnTo>
                    <a:lnTo>
                      <a:pt x="0" y="12"/>
                    </a:lnTo>
                    <a:lnTo>
                      <a:pt x="0" y="10"/>
                    </a:lnTo>
                    <a:lnTo>
                      <a:pt x="0" y="8"/>
                    </a:lnTo>
                    <a:lnTo>
                      <a:pt x="0" y="6"/>
                    </a:lnTo>
                    <a:lnTo>
                      <a:pt x="0" y="4"/>
                    </a:lnTo>
                    <a:lnTo>
                      <a:pt x="2" y="4"/>
                    </a:lnTo>
                    <a:lnTo>
                      <a:pt x="5" y="2"/>
                    </a:lnTo>
                    <a:lnTo>
                      <a:pt x="7" y="0"/>
                    </a:lnTo>
                    <a:lnTo>
                      <a:pt x="9" y="0"/>
                    </a:lnTo>
                    <a:lnTo>
                      <a:pt x="11" y="0"/>
                    </a:lnTo>
                    <a:lnTo>
                      <a:pt x="12" y="2"/>
                    </a:lnTo>
                    <a:lnTo>
                      <a:pt x="15" y="2"/>
                    </a:lnTo>
                    <a:lnTo>
                      <a:pt x="17" y="4"/>
                    </a:lnTo>
                    <a:lnTo>
                      <a:pt x="21" y="6"/>
                    </a:lnTo>
                    <a:lnTo>
                      <a:pt x="24" y="8"/>
                    </a:lnTo>
                    <a:lnTo>
                      <a:pt x="24" y="10"/>
                    </a:lnTo>
                    <a:lnTo>
                      <a:pt x="26" y="12"/>
                    </a:lnTo>
                    <a:lnTo>
                      <a:pt x="26" y="14"/>
                    </a:lnTo>
                    <a:lnTo>
                      <a:pt x="26" y="16"/>
                    </a:lnTo>
                    <a:lnTo>
                      <a:pt x="26" y="18"/>
                    </a:lnTo>
                    <a:lnTo>
                      <a:pt x="26" y="19"/>
                    </a:lnTo>
                    <a:lnTo>
                      <a:pt x="24" y="21"/>
                    </a:lnTo>
                    <a:lnTo>
                      <a:pt x="21" y="21"/>
                    </a:lnTo>
                    <a:lnTo>
                      <a:pt x="19" y="23"/>
                    </a:lnTo>
                  </a:path>
                </a:pathLst>
              </a:custGeom>
              <a:noFill/>
              <a:ln w="12700" cap="rnd">
                <a:solidFill>
                  <a:srgbClr val="000000"/>
                </a:solidFill>
                <a:round/>
                <a:headEnd/>
                <a:tailEnd/>
              </a:ln>
            </p:spPr>
            <p:txBody>
              <a:bodyPr/>
              <a:lstStyle/>
              <a:p>
                <a:endParaRPr lang="en-US"/>
              </a:p>
            </p:txBody>
          </p:sp>
          <p:sp>
            <p:nvSpPr>
              <p:cNvPr id="34855" name="Freeform 14"/>
              <p:cNvSpPr>
                <a:spLocks/>
              </p:cNvSpPr>
              <p:nvPr/>
            </p:nvSpPr>
            <p:spPr bwMode="auto">
              <a:xfrm>
                <a:off x="3075" y="1354"/>
                <a:ext cx="90" cy="78"/>
              </a:xfrm>
              <a:custGeom>
                <a:avLst/>
                <a:gdLst>
                  <a:gd name="T0" fmla="*/ 89 w 90"/>
                  <a:gd name="T1" fmla="*/ 77 h 78"/>
                  <a:gd name="T2" fmla="*/ 84 w 90"/>
                  <a:gd name="T3" fmla="*/ 77 h 78"/>
                  <a:gd name="T4" fmla="*/ 76 w 90"/>
                  <a:gd name="T5" fmla="*/ 75 h 78"/>
                  <a:gd name="T6" fmla="*/ 65 w 90"/>
                  <a:gd name="T7" fmla="*/ 73 h 78"/>
                  <a:gd name="T8" fmla="*/ 50 w 90"/>
                  <a:gd name="T9" fmla="*/ 67 h 78"/>
                  <a:gd name="T10" fmla="*/ 41 w 90"/>
                  <a:gd name="T11" fmla="*/ 63 h 78"/>
                  <a:gd name="T12" fmla="*/ 32 w 90"/>
                  <a:gd name="T13" fmla="*/ 57 h 78"/>
                  <a:gd name="T14" fmla="*/ 26 w 90"/>
                  <a:gd name="T15" fmla="*/ 52 h 78"/>
                  <a:gd name="T16" fmla="*/ 19 w 90"/>
                  <a:gd name="T17" fmla="*/ 44 h 78"/>
                  <a:gd name="T18" fmla="*/ 13 w 90"/>
                  <a:gd name="T19" fmla="*/ 34 h 78"/>
                  <a:gd name="T20" fmla="*/ 8 w 90"/>
                  <a:gd name="T21" fmla="*/ 25 h 78"/>
                  <a:gd name="T22" fmla="*/ 5 w 90"/>
                  <a:gd name="T23" fmla="*/ 13 h 78"/>
                  <a:gd name="T24" fmla="*/ 0 w 90"/>
                  <a:gd name="T25" fmla="*/ 0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0"/>
                  <a:gd name="T40" fmla="*/ 0 h 78"/>
                  <a:gd name="T41" fmla="*/ 90 w 90"/>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0" h="78">
                    <a:moveTo>
                      <a:pt x="89" y="77"/>
                    </a:moveTo>
                    <a:lnTo>
                      <a:pt x="84" y="77"/>
                    </a:lnTo>
                    <a:lnTo>
                      <a:pt x="76" y="75"/>
                    </a:lnTo>
                    <a:lnTo>
                      <a:pt x="65" y="73"/>
                    </a:lnTo>
                    <a:lnTo>
                      <a:pt x="50" y="67"/>
                    </a:lnTo>
                    <a:lnTo>
                      <a:pt x="41" y="63"/>
                    </a:lnTo>
                    <a:lnTo>
                      <a:pt x="32" y="57"/>
                    </a:lnTo>
                    <a:lnTo>
                      <a:pt x="26" y="52"/>
                    </a:lnTo>
                    <a:lnTo>
                      <a:pt x="19" y="44"/>
                    </a:lnTo>
                    <a:lnTo>
                      <a:pt x="13" y="34"/>
                    </a:lnTo>
                    <a:lnTo>
                      <a:pt x="8" y="25"/>
                    </a:lnTo>
                    <a:lnTo>
                      <a:pt x="5" y="13"/>
                    </a:lnTo>
                    <a:lnTo>
                      <a:pt x="0" y="0"/>
                    </a:lnTo>
                  </a:path>
                </a:pathLst>
              </a:custGeom>
              <a:noFill/>
              <a:ln w="12700" cap="rnd">
                <a:solidFill>
                  <a:srgbClr val="000000"/>
                </a:solidFill>
                <a:round/>
                <a:headEnd/>
                <a:tailEnd/>
              </a:ln>
            </p:spPr>
            <p:txBody>
              <a:bodyPr/>
              <a:lstStyle/>
              <a:p>
                <a:endParaRPr lang="en-US"/>
              </a:p>
            </p:txBody>
          </p:sp>
          <p:sp>
            <p:nvSpPr>
              <p:cNvPr id="34856" name="Freeform 15"/>
              <p:cNvSpPr>
                <a:spLocks/>
              </p:cNvSpPr>
              <p:nvPr/>
            </p:nvSpPr>
            <p:spPr bwMode="auto">
              <a:xfrm>
                <a:off x="3055" y="1452"/>
                <a:ext cx="247" cy="127"/>
              </a:xfrm>
              <a:custGeom>
                <a:avLst/>
                <a:gdLst>
                  <a:gd name="T0" fmla="*/ 246 w 247"/>
                  <a:gd name="T1" fmla="*/ 117 h 127"/>
                  <a:gd name="T2" fmla="*/ 244 w 247"/>
                  <a:gd name="T3" fmla="*/ 119 h 127"/>
                  <a:gd name="T4" fmla="*/ 237 w 247"/>
                  <a:gd name="T5" fmla="*/ 121 h 127"/>
                  <a:gd name="T6" fmla="*/ 227 w 247"/>
                  <a:gd name="T7" fmla="*/ 124 h 127"/>
                  <a:gd name="T8" fmla="*/ 211 w 247"/>
                  <a:gd name="T9" fmla="*/ 126 h 127"/>
                  <a:gd name="T10" fmla="*/ 194 w 247"/>
                  <a:gd name="T11" fmla="*/ 126 h 127"/>
                  <a:gd name="T12" fmla="*/ 175 w 247"/>
                  <a:gd name="T13" fmla="*/ 124 h 127"/>
                  <a:gd name="T14" fmla="*/ 151 w 247"/>
                  <a:gd name="T15" fmla="*/ 119 h 127"/>
                  <a:gd name="T16" fmla="*/ 127 w 247"/>
                  <a:gd name="T17" fmla="*/ 107 h 127"/>
                  <a:gd name="T18" fmla="*/ 103 w 247"/>
                  <a:gd name="T19" fmla="*/ 94 h 127"/>
                  <a:gd name="T20" fmla="*/ 83 w 247"/>
                  <a:gd name="T21" fmla="*/ 82 h 127"/>
                  <a:gd name="T22" fmla="*/ 68 w 247"/>
                  <a:gd name="T23" fmla="*/ 71 h 127"/>
                  <a:gd name="T24" fmla="*/ 54 w 247"/>
                  <a:gd name="T25" fmla="*/ 59 h 127"/>
                  <a:gd name="T26" fmla="*/ 44 w 247"/>
                  <a:gd name="T27" fmla="*/ 50 h 127"/>
                  <a:gd name="T28" fmla="*/ 37 w 247"/>
                  <a:gd name="T29" fmla="*/ 40 h 127"/>
                  <a:gd name="T30" fmla="*/ 33 w 247"/>
                  <a:gd name="T31" fmla="*/ 32 h 127"/>
                  <a:gd name="T32" fmla="*/ 28 w 247"/>
                  <a:gd name="T33" fmla="*/ 25 h 127"/>
                  <a:gd name="T34" fmla="*/ 28 w 247"/>
                  <a:gd name="T35" fmla="*/ 17 h 127"/>
                  <a:gd name="T36" fmla="*/ 28 w 247"/>
                  <a:gd name="T37" fmla="*/ 11 h 127"/>
                  <a:gd name="T38" fmla="*/ 31 w 247"/>
                  <a:gd name="T39" fmla="*/ 7 h 127"/>
                  <a:gd name="T40" fmla="*/ 33 w 247"/>
                  <a:gd name="T41" fmla="*/ 3 h 127"/>
                  <a:gd name="T42" fmla="*/ 40 w 247"/>
                  <a:gd name="T43" fmla="*/ 2 h 127"/>
                  <a:gd name="T44" fmla="*/ 46 w 247"/>
                  <a:gd name="T45" fmla="*/ 0 h 127"/>
                  <a:gd name="T46" fmla="*/ 54 w 247"/>
                  <a:gd name="T47" fmla="*/ 0 h 127"/>
                  <a:gd name="T48" fmla="*/ 63 w 247"/>
                  <a:gd name="T49" fmla="*/ 2 h 127"/>
                  <a:gd name="T50" fmla="*/ 61 w 247"/>
                  <a:gd name="T51" fmla="*/ 2 h 127"/>
                  <a:gd name="T52" fmla="*/ 57 w 247"/>
                  <a:gd name="T53" fmla="*/ 2 h 127"/>
                  <a:gd name="T54" fmla="*/ 49 w 247"/>
                  <a:gd name="T55" fmla="*/ 3 h 127"/>
                  <a:gd name="T56" fmla="*/ 40 w 247"/>
                  <a:gd name="T57" fmla="*/ 7 h 127"/>
                  <a:gd name="T58" fmla="*/ 28 w 247"/>
                  <a:gd name="T59" fmla="*/ 9 h 127"/>
                  <a:gd name="T60" fmla="*/ 18 w 247"/>
                  <a:gd name="T61" fmla="*/ 13 h 127"/>
                  <a:gd name="T62" fmla="*/ 9 w 247"/>
                  <a:gd name="T63" fmla="*/ 19 h 127"/>
                  <a:gd name="T64" fmla="*/ 0 w 247"/>
                  <a:gd name="T65" fmla="*/ 25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7"/>
                  <a:gd name="T100" fmla="*/ 0 h 127"/>
                  <a:gd name="T101" fmla="*/ 247 w 247"/>
                  <a:gd name="T102" fmla="*/ 127 h 1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7" h="127">
                    <a:moveTo>
                      <a:pt x="246" y="117"/>
                    </a:moveTo>
                    <a:lnTo>
                      <a:pt x="244" y="119"/>
                    </a:lnTo>
                    <a:lnTo>
                      <a:pt x="237" y="121"/>
                    </a:lnTo>
                    <a:lnTo>
                      <a:pt x="227" y="124"/>
                    </a:lnTo>
                    <a:lnTo>
                      <a:pt x="211" y="126"/>
                    </a:lnTo>
                    <a:lnTo>
                      <a:pt x="194" y="126"/>
                    </a:lnTo>
                    <a:lnTo>
                      <a:pt x="175" y="124"/>
                    </a:lnTo>
                    <a:lnTo>
                      <a:pt x="151" y="119"/>
                    </a:lnTo>
                    <a:lnTo>
                      <a:pt x="127" y="107"/>
                    </a:lnTo>
                    <a:lnTo>
                      <a:pt x="103" y="94"/>
                    </a:lnTo>
                    <a:lnTo>
                      <a:pt x="83" y="82"/>
                    </a:lnTo>
                    <a:lnTo>
                      <a:pt x="68" y="71"/>
                    </a:lnTo>
                    <a:lnTo>
                      <a:pt x="54" y="59"/>
                    </a:lnTo>
                    <a:lnTo>
                      <a:pt x="44" y="50"/>
                    </a:lnTo>
                    <a:lnTo>
                      <a:pt x="37" y="40"/>
                    </a:lnTo>
                    <a:lnTo>
                      <a:pt x="33" y="32"/>
                    </a:lnTo>
                    <a:lnTo>
                      <a:pt x="28" y="25"/>
                    </a:lnTo>
                    <a:lnTo>
                      <a:pt x="28" y="17"/>
                    </a:lnTo>
                    <a:lnTo>
                      <a:pt x="28" y="11"/>
                    </a:lnTo>
                    <a:lnTo>
                      <a:pt x="31" y="7"/>
                    </a:lnTo>
                    <a:lnTo>
                      <a:pt x="33" y="3"/>
                    </a:lnTo>
                    <a:lnTo>
                      <a:pt x="40" y="2"/>
                    </a:lnTo>
                    <a:lnTo>
                      <a:pt x="46" y="0"/>
                    </a:lnTo>
                    <a:lnTo>
                      <a:pt x="54" y="0"/>
                    </a:lnTo>
                    <a:lnTo>
                      <a:pt x="63" y="2"/>
                    </a:lnTo>
                    <a:lnTo>
                      <a:pt x="61" y="2"/>
                    </a:lnTo>
                    <a:lnTo>
                      <a:pt x="57" y="2"/>
                    </a:lnTo>
                    <a:lnTo>
                      <a:pt x="49" y="3"/>
                    </a:lnTo>
                    <a:lnTo>
                      <a:pt x="40" y="7"/>
                    </a:lnTo>
                    <a:lnTo>
                      <a:pt x="28" y="9"/>
                    </a:lnTo>
                    <a:lnTo>
                      <a:pt x="18" y="13"/>
                    </a:lnTo>
                    <a:lnTo>
                      <a:pt x="9" y="19"/>
                    </a:lnTo>
                    <a:lnTo>
                      <a:pt x="0" y="25"/>
                    </a:lnTo>
                  </a:path>
                </a:pathLst>
              </a:custGeom>
              <a:noFill/>
              <a:ln w="12700" cap="rnd">
                <a:solidFill>
                  <a:srgbClr val="000000"/>
                </a:solidFill>
                <a:round/>
                <a:headEnd/>
                <a:tailEnd/>
              </a:ln>
            </p:spPr>
            <p:txBody>
              <a:bodyPr/>
              <a:lstStyle/>
              <a:p>
                <a:endParaRPr lang="en-US"/>
              </a:p>
            </p:txBody>
          </p:sp>
          <p:sp>
            <p:nvSpPr>
              <p:cNvPr id="34857" name="Freeform 16"/>
              <p:cNvSpPr>
                <a:spLocks/>
              </p:cNvSpPr>
              <p:nvPr/>
            </p:nvSpPr>
            <p:spPr bwMode="auto">
              <a:xfrm>
                <a:off x="3130" y="1619"/>
                <a:ext cx="105" cy="17"/>
              </a:xfrm>
              <a:custGeom>
                <a:avLst/>
                <a:gdLst>
                  <a:gd name="T0" fmla="*/ 104 w 105"/>
                  <a:gd name="T1" fmla="*/ 4 h 17"/>
                  <a:gd name="T2" fmla="*/ 102 w 105"/>
                  <a:gd name="T3" fmla="*/ 4 h 17"/>
                  <a:gd name="T4" fmla="*/ 95 w 105"/>
                  <a:gd name="T5" fmla="*/ 7 h 17"/>
                  <a:gd name="T6" fmla="*/ 86 w 105"/>
                  <a:gd name="T7" fmla="*/ 13 h 17"/>
                  <a:gd name="T8" fmla="*/ 76 w 105"/>
                  <a:gd name="T9" fmla="*/ 16 h 17"/>
                  <a:gd name="T10" fmla="*/ 60 w 105"/>
                  <a:gd name="T11" fmla="*/ 16 h 17"/>
                  <a:gd name="T12" fmla="*/ 43 w 105"/>
                  <a:gd name="T13" fmla="*/ 16 h 17"/>
                  <a:gd name="T14" fmla="*/ 24 w 105"/>
                  <a:gd name="T15" fmla="*/ 10 h 17"/>
                  <a:gd name="T16" fmla="*/ 0 w 10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5"/>
                  <a:gd name="T28" fmla="*/ 0 h 17"/>
                  <a:gd name="T29" fmla="*/ 105 w 105"/>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5" h="17">
                    <a:moveTo>
                      <a:pt x="104" y="4"/>
                    </a:moveTo>
                    <a:lnTo>
                      <a:pt x="102" y="4"/>
                    </a:lnTo>
                    <a:lnTo>
                      <a:pt x="95" y="7"/>
                    </a:lnTo>
                    <a:lnTo>
                      <a:pt x="86" y="13"/>
                    </a:lnTo>
                    <a:lnTo>
                      <a:pt x="76" y="16"/>
                    </a:lnTo>
                    <a:lnTo>
                      <a:pt x="60" y="16"/>
                    </a:lnTo>
                    <a:lnTo>
                      <a:pt x="43" y="16"/>
                    </a:lnTo>
                    <a:lnTo>
                      <a:pt x="24" y="10"/>
                    </a:lnTo>
                    <a:lnTo>
                      <a:pt x="0" y="0"/>
                    </a:lnTo>
                  </a:path>
                </a:pathLst>
              </a:custGeom>
              <a:noFill/>
              <a:ln w="12700" cap="rnd">
                <a:solidFill>
                  <a:srgbClr val="000000"/>
                </a:solidFill>
                <a:round/>
                <a:headEnd/>
                <a:tailEnd/>
              </a:ln>
            </p:spPr>
            <p:txBody>
              <a:bodyPr/>
              <a:lstStyle/>
              <a:p>
                <a:endParaRPr lang="en-US"/>
              </a:p>
            </p:txBody>
          </p:sp>
          <p:sp>
            <p:nvSpPr>
              <p:cNvPr id="34858" name="Freeform 17"/>
              <p:cNvSpPr>
                <a:spLocks/>
              </p:cNvSpPr>
              <p:nvPr/>
            </p:nvSpPr>
            <p:spPr bwMode="auto">
              <a:xfrm>
                <a:off x="3083" y="1233"/>
                <a:ext cx="48" cy="30"/>
              </a:xfrm>
              <a:custGeom>
                <a:avLst/>
                <a:gdLst>
                  <a:gd name="T0" fmla="*/ 16 w 48"/>
                  <a:gd name="T1" fmla="*/ 29 h 30"/>
                  <a:gd name="T2" fmla="*/ 47 w 48"/>
                  <a:gd name="T3" fmla="*/ 13 h 30"/>
                  <a:gd name="T4" fmla="*/ 33 w 48"/>
                  <a:gd name="T5" fmla="*/ 0 h 30"/>
                  <a:gd name="T6" fmla="*/ 0 w 48"/>
                  <a:gd name="T7" fmla="*/ 21 h 30"/>
                  <a:gd name="T8" fmla="*/ 16 w 48"/>
                  <a:gd name="T9" fmla="*/ 29 h 30"/>
                  <a:gd name="T10" fmla="*/ 0 60000 65536"/>
                  <a:gd name="T11" fmla="*/ 0 60000 65536"/>
                  <a:gd name="T12" fmla="*/ 0 60000 65536"/>
                  <a:gd name="T13" fmla="*/ 0 60000 65536"/>
                  <a:gd name="T14" fmla="*/ 0 60000 65536"/>
                  <a:gd name="T15" fmla="*/ 0 w 48"/>
                  <a:gd name="T16" fmla="*/ 0 h 30"/>
                  <a:gd name="T17" fmla="*/ 48 w 48"/>
                  <a:gd name="T18" fmla="*/ 30 h 30"/>
                </a:gdLst>
                <a:ahLst/>
                <a:cxnLst>
                  <a:cxn ang="T10">
                    <a:pos x="T0" y="T1"/>
                  </a:cxn>
                  <a:cxn ang="T11">
                    <a:pos x="T2" y="T3"/>
                  </a:cxn>
                  <a:cxn ang="T12">
                    <a:pos x="T4" y="T5"/>
                  </a:cxn>
                  <a:cxn ang="T13">
                    <a:pos x="T6" y="T7"/>
                  </a:cxn>
                  <a:cxn ang="T14">
                    <a:pos x="T8" y="T9"/>
                  </a:cxn>
                </a:cxnLst>
                <a:rect l="T15" t="T16" r="T17" b="T18"/>
                <a:pathLst>
                  <a:path w="48" h="30">
                    <a:moveTo>
                      <a:pt x="16" y="29"/>
                    </a:moveTo>
                    <a:lnTo>
                      <a:pt x="47" y="13"/>
                    </a:lnTo>
                    <a:lnTo>
                      <a:pt x="33" y="0"/>
                    </a:lnTo>
                    <a:lnTo>
                      <a:pt x="0" y="21"/>
                    </a:lnTo>
                    <a:lnTo>
                      <a:pt x="16" y="29"/>
                    </a:lnTo>
                  </a:path>
                </a:pathLst>
              </a:custGeom>
              <a:solidFill>
                <a:srgbClr val="000000"/>
              </a:solidFill>
              <a:ln w="12700" cap="rnd">
                <a:noFill/>
                <a:round/>
                <a:headEnd/>
                <a:tailEnd/>
              </a:ln>
            </p:spPr>
            <p:txBody>
              <a:bodyPr/>
              <a:lstStyle/>
              <a:p>
                <a:endParaRPr lang="en-US"/>
              </a:p>
            </p:txBody>
          </p:sp>
          <p:sp>
            <p:nvSpPr>
              <p:cNvPr id="34859" name="Freeform 18"/>
              <p:cNvSpPr>
                <a:spLocks/>
              </p:cNvSpPr>
              <p:nvPr/>
            </p:nvSpPr>
            <p:spPr bwMode="auto">
              <a:xfrm>
                <a:off x="3083" y="1233"/>
                <a:ext cx="48" cy="30"/>
              </a:xfrm>
              <a:custGeom>
                <a:avLst/>
                <a:gdLst>
                  <a:gd name="T0" fmla="*/ 16 w 48"/>
                  <a:gd name="T1" fmla="*/ 29 h 30"/>
                  <a:gd name="T2" fmla="*/ 47 w 48"/>
                  <a:gd name="T3" fmla="*/ 13 h 30"/>
                  <a:gd name="T4" fmla="*/ 33 w 48"/>
                  <a:gd name="T5" fmla="*/ 0 h 30"/>
                  <a:gd name="T6" fmla="*/ 0 w 48"/>
                  <a:gd name="T7" fmla="*/ 21 h 30"/>
                  <a:gd name="T8" fmla="*/ 16 w 48"/>
                  <a:gd name="T9" fmla="*/ 29 h 30"/>
                  <a:gd name="T10" fmla="*/ 0 60000 65536"/>
                  <a:gd name="T11" fmla="*/ 0 60000 65536"/>
                  <a:gd name="T12" fmla="*/ 0 60000 65536"/>
                  <a:gd name="T13" fmla="*/ 0 60000 65536"/>
                  <a:gd name="T14" fmla="*/ 0 60000 65536"/>
                  <a:gd name="T15" fmla="*/ 0 w 48"/>
                  <a:gd name="T16" fmla="*/ 0 h 30"/>
                  <a:gd name="T17" fmla="*/ 48 w 48"/>
                  <a:gd name="T18" fmla="*/ 30 h 30"/>
                </a:gdLst>
                <a:ahLst/>
                <a:cxnLst>
                  <a:cxn ang="T10">
                    <a:pos x="T0" y="T1"/>
                  </a:cxn>
                  <a:cxn ang="T11">
                    <a:pos x="T2" y="T3"/>
                  </a:cxn>
                  <a:cxn ang="T12">
                    <a:pos x="T4" y="T5"/>
                  </a:cxn>
                  <a:cxn ang="T13">
                    <a:pos x="T6" y="T7"/>
                  </a:cxn>
                  <a:cxn ang="T14">
                    <a:pos x="T8" y="T9"/>
                  </a:cxn>
                </a:cxnLst>
                <a:rect l="T15" t="T16" r="T17" b="T18"/>
                <a:pathLst>
                  <a:path w="48" h="30">
                    <a:moveTo>
                      <a:pt x="16" y="29"/>
                    </a:moveTo>
                    <a:lnTo>
                      <a:pt x="47" y="13"/>
                    </a:lnTo>
                    <a:lnTo>
                      <a:pt x="33" y="0"/>
                    </a:lnTo>
                    <a:lnTo>
                      <a:pt x="0" y="21"/>
                    </a:lnTo>
                    <a:lnTo>
                      <a:pt x="16" y="29"/>
                    </a:lnTo>
                  </a:path>
                </a:pathLst>
              </a:custGeom>
              <a:noFill/>
              <a:ln w="12700" cap="rnd">
                <a:solidFill>
                  <a:srgbClr val="000000"/>
                </a:solidFill>
                <a:round/>
                <a:headEnd/>
                <a:tailEnd/>
              </a:ln>
            </p:spPr>
            <p:txBody>
              <a:bodyPr/>
              <a:lstStyle/>
              <a:p>
                <a:endParaRPr lang="en-US"/>
              </a:p>
            </p:txBody>
          </p:sp>
          <p:sp>
            <p:nvSpPr>
              <p:cNvPr id="34860" name="Freeform 19"/>
              <p:cNvSpPr>
                <a:spLocks/>
              </p:cNvSpPr>
              <p:nvPr/>
            </p:nvSpPr>
            <p:spPr bwMode="auto">
              <a:xfrm>
                <a:off x="3296" y="1225"/>
                <a:ext cx="51" cy="36"/>
              </a:xfrm>
              <a:custGeom>
                <a:avLst/>
                <a:gdLst>
                  <a:gd name="T0" fmla="*/ 24 w 51"/>
                  <a:gd name="T1" fmla="*/ 35 h 36"/>
                  <a:gd name="T2" fmla="*/ 50 w 51"/>
                  <a:gd name="T3" fmla="*/ 25 h 36"/>
                  <a:gd name="T4" fmla="*/ 20 w 51"/>
                  <a:gd name="T5" fmla="*/ 0 h 36"/>
                  <a:gd name="T6" fmla="*/ 0 w 51"/>
                  <a:gd name="T7" fmla="*/ 12 h 36"/>
                  <a:gd name="T8" fmla="*/ 24 w 51"/>
                  <a:gd name="T9" fmla="*/ 35 h 36"/>
                  <a:gd name="T10" fmla="*/ 0 60000 65536"/>
                  <a:gd name="T11" fmla="*/ 0 60000 65536"/>
                  <a:gd name="T12" fmla="*/ 0 60000 65536"/>
                  <a:gd name="T13" fmla="*/ 0 60000 65536"/>
                  <a:gd name="T14" fmla="*/ 0 60000 65536"/>
                  <a:gd name="T15" fmla="*/ 0 w 51"/>
                  <a:gd name="T16" fmla="*/ 0 h 36"/>
                  <a:gd name="T17" fmla="*/ 51 w 51"/>
                  <a:gd name="T18" fmla="*/ 36 h 36"/>
                </a:gdLst>
                <a:ahLst/>
                <a:cxnLst>
                  <a:cxn ang="T10">
                    <a:pos x="T0" y="T1"/>
                  </a:cxn>
                  <a:cxn ang="T11">
                    <a:pos x="T2" y="T3"/>
                  </a:cxn>
                  <a:cxn ang="T12">
                    <a:pos x="T4" y="T5"/>
                  </a:cxn>
                  <a:cxn ang="T13">
                    <a:pos x="T6" y="T7"/>
                  </a:cxn>
                  <a:cxn ang="T14">
                    <a:pos x="T8" y="T9"/>
                  </a:cxn>
                </a:cxnLst>
                <a:rect l="T15" t="T16" r="T17" b="T18"/>
                <a:pathLst>
                  <a:path w="51" h="36">
                    <a:moveTo>
                      <a:pt x="24" y="35"/>
                    </a:moveTo>
                    <a:lnTo>
                      <a:pt x="50" y="25"/>
                    </a:lnTo>
                    <a:lnTo>
                      <a:pt x="20" y="0"/>
                    </a:lnTo>
                    <a:lnTo>
                      <a:pt x="0" y="12"/>
                    </a:lnTo>
                    <a:lnTo>
                      <a:pt x="24" y="35"/>
                    </a:lnTo>
                  </a:path>
                </a:pathLst>
              </a:custGeom>
              <a:solidFill>
                <a:srgbClr val="000000"/>
              </a:solidFill>
              <a:ln w="12700" cap="rnd">
                <a:noFill/>
                <a:round/>
                <a:headEnd/>
                <a:tailEnd/>
              </a:ln>
            </p:spPr>
            <p:txBody>
              <a:bodyPr/>
              <a:lstStyle/>
              <a:p>
                <a:endParaRPr lang="en-US"/>
              </a:p>
            </p:txBody>
          </p:sp>
          <p:sp>
            <p:nvSpPr>
              <p:cNvPr id="34861" name="Freeform 20"/>
              <p:cNvSpPr>
                <a:spLocks/>
              </p:cNvSpPr>
              <p:nvPr/>
            </p:nvSpPr>
            <p:spPr bwMode="auto">
              <a:xfrm>
                <a:off x="3296" y="1225"/>
                <a:ext cx="51" cy="36"/>
              </a:xfrm>
              <a:custGeom>
                <a:avLst/>
                <a:gdLst>
                  <a:gd name="T0" fmla="*/ 24 w 51"/>
                  <a:gd name="T1" fmla="*/ 35 h 36"/>
                  <a:gd name="T2" fmla="*/ 50 w 51"/>
                  <a:gd name="T3" fmla="*/ 25 h 36"/>
                  <a:gd name="T4" fmla="*/ 20 w 51"/>
                  <a:gd name="T5" fmla="*/ 0 h 36"/>
                  <a:gd name="T6" fmla="*/ 0 w 51"/>
                  <a:gd name="T7" fmla="*/ 12 h 36"/>
                  <a:gd name="T8" fmla="*/ 24 w 51"/>
                  <a:gd name="T9" fmla="*/ 35 h 36"/>
                  <a:gd name="T10" fmla="*/ 0 60000 65536"/>
                  <a:gd name="T11" fmla="*/ 0 60000 65536"/>
                  <a:gd name="T12" fmla="*/ 0 60000 65536"/>
                  <a:gd name="T13" fmla="*/ 0 60000 65536"/>
                  <a:gd name="T14" fmla="*/ 0 60000 65536"/>
                  <a:gd name="T15" fmla="*/ 0 w 51"/>
                  <a:gd name="T16" fmla="*/ 0 h 36"/>
                  <a:gd name="T17" fmla="*/ 51 w 51"/>
                  <a:gd name="T18" fmla="*/ 36 h 36"/>
                </a:gdLst>
                <a:ahLst/>
                <a:cxnLst>
                  <a:cxn ang="T10">
                    <a:pos x="T0" y="T1"/>
                  </a:cxn>
                  <a:cxn ang="T11">
                    <a:pos x="T2" y="T3"/>
                  </a:cxn>
                  <a:cxn ang="T12">
                    <a:pos x="T4" y="T5"/>
                  </a:cxn>
                  <a:cxn ang="T13">
                    <a:pos x="T6" y="T7"/>
                  </a:cxn>
                  <a:cxn ang="T14">
                    <a:pos x="T8" y="T9"/>
                  </a:cxn>
                </a:cxnLst>
                <a:rect l="T15" t="T16" r="T17" b="T18"/>
                <a:pathLst>
                  <a:path w="51" h="36">
                    <a:moveTo>
                      <a:pt x="24" y="35"/>
                    </a:moveTo>
                    <a:lnTo>
                      <a:pt x="50" y="25"/>
                    </a:lnTo>
                    <a:lnTo>
                      <a:pt x="20" y="0"/>
                    </a:lnTo>
                    <a:lnTo>
                      <a:pt x="0" y="12"/>
                    </a:lnTo>
                    <a:lnTo>
                      <a:pt x="24" y="35"/>
                    </a:lnTo>
                  </a:path>
                </a:pathLst>
              </a:custGeom>
              <a:noFill/>
              <a:ln w="12700" cap="rnd">
                <a:solidFill>
                  <a:srgbClr val="000000"/>
                </a:solidFill>
                <a:round/>
                <a:headEnd/>
                <a:tailEnd/>
              </a:ln>
            </p:spPr>
            <p:txBody>
              <a:bodyPr/>
              <a:lstStyle/>
              <a:p>
                <a:endParaRPr lang="en-US"/>
              </a:p>
            </p:txBody>
          </p:sp>
          <p:sp>
            <p:nvSpPr>
              <p:cNvPr id="34862" name="Freeform 21"/>
              <p:cNvSpPr>
                <a:spLocks/>
              </p:cNvSpPr>
              <p:nvPr/>
            </p:nvSpPr>
            <p:spPr bwMode="auto">
              <a:xfrm>
                <a:off x="2775" y="1126"/>
                <a:ext cx="332" cy="146"/>
              </a:xfrm>
              <a:custGeom>
                <a:avLst/>
                <a:gdLst>
                  <a:gd name="T0" fmla="*/ 270 w 332"/>
                  <a:gd name="T1" fmla="*/ 9 h 146"/>
                  <a:gd name="T2" fmla="*/ 265 w 332"/>
                  <a:gd name="T3" fmla="*/ 9 h 146"/>
                  <a:gd name="T4" fmla="*/ 256 w 332"/>
                  <a:gd name="T5" fmla="*/ 7 h 146"/>
                  <a:gd name="T6" fmla="*/ 244 w 332"/>
                  <a:gd name="T7" fmla="*/ 5 h 146"/>
                  <a:gd name="T8" fmla="*/ 226 w 332"/>
                  <a:gd name="T9" fmla="*/ 3 h 146"/>
                  <a:gd name="T10" fmla="*/ 206 w 332"/>
                  <a:gd name="T11" fmla="*/ 1 h 146"/>
                  <a:gd name="T12" fmla="*/ 185 w 332"/>
                  <a:gd name="T13" fmla="*/ 0 h 146"/>
                  <a:gd name="T14" fmla="*/ 163 w 332"/>
                  <a:gd name="T15" fmla="*/ 0 h 146"/>
                  <a:gd name="T16" fmla="*/ 144 w 332"/>
                  <a:gd name="T17" fmla="*/ 0 h 146"/>
                  <a:gd name="T18" fmla="*/ 124 w 332"/>
                  <a:gd name="T19" fmla="*/ 1 h 146"/>
                  <a:gd name="T20" fmla="*/ 104 w 332"/>
                  <a:gd name="T21" fmla="*/ 3 h 146"/>
                  <a:gd name="T22" fmla="*/ 85 w 332"/>
                  <a:gd name="T23" fmla="*/ 5 h 146"/>
                  <a:gd name="T24" fmla="*/ 66 w 332"/>
                  <a:gd name="T25" fmla="*/ 11 h 146"/>
                  <a:gd name="T26" fmla="*/ 48 w 332"/>
                  <a:gd name="T27" fmla="*/ 15 h 146"/>
                  <a:gd name="T28" fmla="*/ 33 w 332"/>
                  <a:gd name="T29" fmla="*/ 23 h 146"/>
                  <a:gd name="T30" fmla="*/ 22 w 332"/>
                  <a:gd name="T31" fmla="*/ 30 h 146"/>
                  <a:gd name="T32" fmla="*/ 12 w 332"/>
                  <a:gd name="T33" fmla="*/ 38 h 146"/>
                  <a:gd name="T34" fmla="*/ 7 w 332"/>
                  <a:gd name="T35" fmla="*/ 49 h 146"/>
                  <a:gd name="T36" fmla="*/ 2 w 332"/>
                  <a:gd name="T37" fmla="*/ 63 h 146"/>
                  <a:gd name="T38" fmla="*/ 0 w 332"/>
                  <a:gd name="T39" fmla="*/ 76 h 146"/>
                  <a:gd name="T40" fmla="*/ 2 w 332"/>
                  <a:gd name="T41" fmla="*/ 90 h 146"/>
                  <a:gd name="T42" fmla="*/ 7 w 332"/>
                  <a:gd name="T43" fmla="*/ 105 h 146"/>
                  <a:gd name="T44" fmla="*/ 15 w 332"/>
                  <a:gd name="T45" fmla="*/ 120 h 146"/>
                  <a:gd name="T46" fmla="*/ 19 w 332"/>
                  <a:gd name="T47" fmla="*/ 126 h 146"/>
                  <a:gd name="T48" fmla="*/ 28 w 332"/>
                  <a:gd name="T49" fmla="*/ 134 h 146"/>
                  <a:gd name="T50" fmla="*/ 37 w 332"/>
                  <a:gd name="T51" fmla="*/ 140 h 146"/>
                  <a:gd name="T52" fmla="*/ 45 w 332"/>
                  <a:gd name="T53" fmla="*/ 145 h 146"/>
                  <a:gd name="T54" fmla="*/ 50 w 332"/>
                  <a:gd name="T55" fmla="*/ 143 h 146"/>
                  <a:gd name="T56" fmla="*/ 59 w 332"/>
                  <a:gd name="T57" fmla="*/ 136 h 146"/>
                  <a:gd name="T58" fmla="*/ 76 w 332"/>
                  <a:gd name="T59" fmla="*/ 128 h 146"/>
                  <a:gd name="T60" fmla="*/ 100 w 332"/>
                  <a:gd name="T61" fmla="*/ 117 h 146"/>
                  <a:gd name="T62" fmla="*/ 130 w 332"/>
                  <a:gd name="T63" fmla="*/ 105 h 146"/>
                  <a:gd name="T64" fmla="*/ 168 w 332"/>
                  <a:gd name="T65" fmla="*/ 94 h 146"/>
                  <a:gd name="T66" fmla="*/ 211 w 332"/>
                  <a:gd name="T67" fmla="*/ 84 h 146"/>
                  <a:gd name="T68" fmla="*/ 263 w 332"/>
                  <a:gd name="T69" fmla="*/ 74 h 146"/>
                  <a:gd name="T70" fmla="*/ 287 w 332"/>
                  <a:gd name="T71" fmla="*/ 72 h 146"/>
                  <a:gd name="T72" fmla="*/ 306 w 332"/>
                  <a:gd name="T73" fmla="*/ 69 h 146"/>
                  <a:gd name="T74" fmla="*/ 320 w 332"/>
                  <a:gd name="T75" fmla="*/ 63 h 146"/>
                  <a:gd name="T76" fmla="*/ 326 w 332"/>
                  <a:gd name="T77" fmla="*/ 57 h 146"/>
                  <a:gd name="T78" fmla="*/ 331 w 332"/>
                  <a:gd name="T79" fmla="*/ 53 h 146"/>
                  <a:gd name="T80" fmla="*/ 331 w 332"/>
                  <a:gd name="T81" fmla="*/ 47 h 146"/>
                  <a:gd name="T82" fmla="*/ 329 w 332"/>
                  <a:gd name="T83" fmla="*/ 42 h 146"/>
                  <a:gd name="T84" fmla="*/ 322 w 332"/>
                  <a:gd name="T85" fmla="*/ 36 h 146"/>
                  <a:gd name="T86" fmla="*/ 306 w 332"/>
                  <a:gd name="T87" fmla="*/ 26 h 146"/>
                  <a:gd name="T88" fmla="*/ 289 w 332"/>
                  <a:gd name="T89" fmla="*/ 17 h 146"/>
                  <a:gd name="T90" fmla="*/ 277 w 332"/>
                  <a:gd name="T91" fmla="*/ 11 h 146"/>
                  <a:gd name="T92" fmla="*/ 270 w 332"/>
                  <a:gd name="T93" fmla="*/ 9 h 14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2"/>
                  <a:gd name="T142" fmla="*/ 0 h 146"/>
                  <a:gd name="T143" fmla="*/ 332 w 332"/>
                  <a:gd name="T144" fmla="*/ 146 h 14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2" h="146">
                    <a:moveTo>
                      <a:pt x="270" y="9"/>
                    </a:moveTo>
                    <a:lnTo>
                      <a:pt x="265" y="9"/>
                    </a:lnTo>
                    <a:lnTo>
                      <a:pt x="256" y="7"/>
                    </a:lnTo>
                    <a:lnTo>
                      <a:pt x="244" y="5"/>
                    </a:lnTo>
                    <a:lnTo>
                      <a:pt x="226" y="3"/>
                    </a:lnTo>
                    <a:lnTo>
                      <a:pt x="206" y="1"/>
                    </a:lnTo>
                    <a:lnTo>
                      <a:pt x="185" y="0"/>
                    </a:lnTo>
                    <a:lnTo>
                      <a:pt x="163" y="0"/>
                    </a:lnTo>
                    <a:lnTo>
                      <a:pt x="144" y="0"/>
                    </a:lnTo>
                    <a:lnTo>
                      <a:pt x="124" y="1"/>
                    </a:lnTo>
                    <a:lnTo>
                      <a:pt x="104" y="3"/>
                    </a:lnTo>
                    <a:lnTo>
                      <a:pt x="85" y="5"/>
                    </a:lnTo>
                    <a:lnTo>
                      <a:pt x="66" y="11"/>
                    </a:lnTo>
                    <a:lnTo>
                      <a:pt x="48" y="15"/>
                    </a:lnTo>
                    <a:lnTo>
                      <a:pt x="33" y="23"/>
                    </a:lnTo>
                    <a:lnTo>
                      <a:pt x="22" y="30"/>
                    </a:lnTo>
                    <a:lnTo>
                      <a:pt x="12" y="38"/>
                    </a:lnTo>
                    <a:lnTo>
                      <a:pt x="7" y="49"/>
                    </a:lnTo>
                    <a:lnTo>
                      <a:pt x="2" y="63"/>
                    </a:lnTo>
                    <a:lnTo>
                      <a:pt x="0" y="76"/>
                    </a:lnTo>
                    <a:lnTo>
                      <a:pt x="2" y="90"/>
                    </a:lnTo>
                    <a:lnTo>
                      <a:pt x="7" y="105"/>
                    </a:lnTo>
                    <a:lnTo>
                      <a:pt x="15" y="120"/>
                    </a:lnTo>
                    <a:lnTo>
                      <a:pt x="19" y="126"/>
                    </a:lnTo>
                    <a:lnTo>
                      <a:pt x="28" y="134"/>
                    </a:lnTo>
                    <a:lnTo>
                      <a:pt x="37" y="140"/>
                    </a:lnTo>
                    <a:lnTo>
                      <a:pt x="45" y="145"/>
                    </a:lnTo>
                    <a:lnTo>
                      <a:pt x="50" y="143"/>
                    </a:lnTo>
                    <a:lnTo>
                      <a:pt x="59" y="136"/>
                    </a:lnTo>
                    <a:lnTo>
                      <a:pt x="76" y="128"/>
                    </a:lnTo>
                    <a:lnTo>
                      <a:pt x="100" y="117"/>
                    </a:lnTo>
                    <a:lnTo>
                      <a:pt x="130" y="105"/>
                    </a:lnTo>
                    <a:lnTo>
                      <a:pt x="168" y="94"/>
                    </a:lnTo>
                    <a:lnTo>
                      <a:pt x="211" y="84"/>
                    </a:lnTo>
                    <a:lnTo>
                      <a:pt x="263" y="74"/>
                    </a:lnTo>
                    <a:lnTo>
                      <a:pt x="287" y="72"/>
                    </a:lnTo>
                    <a:lnTo>
                      <a:pt x="306" y="69"/>
                    </a:lnTo>
                    <a:lnTo>
                      <a:pt x="320" y="63"/>
                    </a:lnTo>
                    <a:lnTo>
                      <a:pt x="326" y="57"/>
                    </a:lnTo>
                    <a:lnTo>
                      <a:pt x="331" y="53"/>
                    </a:lnTo>
                    <a:lnTo>
                      <a:pt x="331" y="47"/>
                    </a:lnTo>
                    <a:lnTo>
                      <a:pt x="329" y="42"/>
                    </a:lnTo>
                    <a:lnTo>
                      <a:pt x="322" y="36"/>
                    </a:lnTo>
                    <a:lnTo>
                      <a:pt x="306" y="26"/>
                    </a:lnTo>
                    <a:lnTo>
                      <a:pt x="289" y="17"/>
                    </a:lnTo>
                    <a:lnTo>
                      <a:pt x="277" y="11"/>
                    </a:lnTo>
                    <a:lnTo>
                      <a:pt x="270" y="9"/>
                    </a:lnTo>
                  </a:path>
                </a:pathLst>
              </a:custGeom>
              <a:solidFill>
                <a:srgbClr val="336699"/>
              </a:solidFill>
              <a:ln w="12700" cap="rnd">
                <a:noFill/>
                <a:round/>
                <a:headEnd/>
                <a:tailEnd/>
              </a:ln>
            </p:spPr>
            <p:txBody>
              <a:bodyPr/>
              <a:lstStyle/>
              <a:p>
                <a:endParaRPr lang="en-US"/>
              </a:p>
            </p:txBody>
          </p:sp>
          <p:sp>
            <p:nvSpPr>
              <p:cNvPr id="34863" name="Freeform 22"/>
              <p:cNvSpPr>
                <a:spLocks/>
              </p:cNvSpPr>
              <p:nvPr/>
            </p:nvSpPr>
            <p:spPr bwMode="auto">
              <a:xfrm>
                <a:off x="2775" y="1126"/>
                <a:ext cx="332" cy="146"/>
              </a:xfrm>
              <a:custGeom>
                <a:avLst/>
                <a:gdLst>
                  <a:gd name="T0" fmla="*/ 270 w 332"/>
                  <a:gd name="T1" fmla="*/ 9 h 146"/>
                  <a:gd name="T2" fmla="*/ 265 w 332"/>
                  <a:gd name="T3" fmla="*/ 9 h 146"/>
                  <a:gd name="T4" fmla="*/ 256 w 332"/>
                  <a:gd name="T5" fmla="*/ 7 h 146"/>
                  <a:gd name="T6" fmla="*/ 244 w 332"/>
                  <a:gd name="T7" fmla="*/ 5 h 146"/>
                  <a:gd name="T8" fmla="*/ 226 w 332"/>
                  <a:gd name="T9" fmla="*/ 3 h 146"/>
                  <a:gd name="T10" fmla="*/ 206 w 332"/>
                  <a:gd name="T11" fmla="*/ 1 h 146"/>
                  <a:gd name="T12" fmla="*/ 185 w 332"/>
                  <a:gd name="T13" fmla="*/ 0 h 146"/>
                  <a:gd name="T14" fmla="*/ 163 w 332"/>
                  <a:gd name="T15" fmla="*/ 0 h 146"/>
                  <a:gd name="T16" fmla="*/ 144 w 332"/>
                  <a:gd name="T17" fmla="*/ 0 h 146"/>
                  <a:gd name="T18" fmla="*/ 124 w 332"/>
                  <a:gd name="T19" fmla="*/ 1 h 146"/>
                  <a:gd name="T20" fmla="*/ 104 w 332"/>
                  <a:gd name="T21" fmla="*/ 3 h 146"/>
                  <a:gd name="T22" fmla="*/ 85 w 332"/>
                  <a:gd name="T23" fmla="*/ 5 h 146"/>
                  <a:gd name="T24" fmla="*/ 66 w 332"/>
                  <a:gd name="T25" fmla="*/ 11 h 146"/>
                  <a:gd name="T26" fmla="*/ 48 w 332"/>
                  <a:gd name="T27" fmla="*/ 15 h 146"/>
                  <a:gd name="T28" fmla="*/ 33 w 332"/>
                  <a:gd name="T29" fmla="*/ 23 h 146"/>
                  <a:gd name="T30" fmla="*/ 22 w 332"/>
                  <a:gd name="T31" fmla="*/ 30 h 146"/>
                  <a:gd name="T32" fmla="*/ 12 w 332"/>
                  <a:gd name="T33" fmla="*/ 38 h 146"/>
                  <a:gd name="T34" fmla="*/ 7 w 332"/>
                  <a:gd name="T35" fmla="*/ 49 h 146"/>
                  <a:gd name="T36" fmla="*/ 2 w 332"/>
                  <a:gd name="T37" fmla="*/ 63 h 146"/>
                  <a:gd name="T38" fmla="*/ 0 w 332"/>
                  <a:gd name="T39" fmla="*/ 76 h 146"/>
                  <a:gd name="T40" fmla="*/ 2 w 332"/>
                  <a:gd name="T41" fmla="*/ 90 h 146"/>
                  <a:gd name="T42" fmla="*/ 7 w 332"/>
                  <a:gd name="T43" fmla="*/ 105 h 146"/>
                  <a:gd name="T44" fmla="*/ 15 w 332"/>
                  <a:gd name="T45" fmla="*/ 120 h 146"/>
                  <a:gd name="T46" fmla="*/ 19 w 332"/>
                  <a:gd name="T47" fmla="*/ 126 h 146"/>
                  <a:gd name="T48" fmla="*/ 28 w 332"/>
                  <a:gd name="T49" fmla="*/ 134 h 146"/>
                  <a:gd name="T50" fmla="*/ 37 w 332"/>
                  <a:gd name="T51" fmla="*/ 140 h 146"/>
                  <a:gd name="T52" fmla="*/ 45 w 332"/>
                  <a:gd name="T53" fmla="*/ 145 h 146"/>
                  <a:gd name="T54" fmla="*/ 50 w 332"/>
                  <a:gd name="T55" fmla="*/ 143 h 146"/>
                  <a:gd name="T56" fmla="*/ 59 w 332"/>
                  <a:gd name="T57" fmla="*/ 136 h 146"/>
                  <a:gd name="T58" fmla="*/ 76 w 332"/>
                  <a:gd name="T59" fmla="*/ 128 h 146"/>
                  <a:gd name="T60" fmla="*/ 100 w 332"/>
                  <a:gd name="T61" fmla="*/ 117 h 146"/>
                  <a:gd name="T62" fmla="*/ 130 w 332"/>
                  <a:gd name="T63" fmla="*/ 105 h 146"/>
                  <a:gd name="T64" fmla="*/ 168 w 332"/>
                  <a:gd name="T65" fmla="*/ 94 h 146"/>
                  <a:gd name="T66" fmla="*/ 211 w 332"/>
                  <a:gd name="T67" fmla="*/ 84 h 146"/>
                  <a:gd name="T68" fmla="*/ 263 w 332"/>
                  <a:gd name="T69" fmla="*/ 74 h 146"/>
                  <a:gd name="T70" fmla="*/ 287 w 332"/>
                  <a:gd name="T71" fmla="*/ 72 h 146"/>
                  <a:gd name="T72" fmla="*/ 306 w 332"/>
                  <a:gd name="T73" fmla="*/ 69 h 146"/>
                  <a:gd name="T74" fmla="*/ 320 w 332"/>
                  <a:gd name="T75" fmla="*/ 63 h 146"/>
                  <a:gd name="T76" fmla="*/ 326 w 332"/>
                  <a:gd name="T77" fmla="*/ 57 h 146"/>
                  <a:gd name="T78" fmla="*/ 331 w 332"/>
                  <a:gd name="T79" fmla="*/ 53 h 146"/>
                  <a:gd name="T80" fmla="*/ 331 w 332"/>
                  <a:gd name="T81" fmla="*/ 47 h 146"/>
                  <a:gd name="T82" fmla="*/ 329 w 332"/>
                  <a:gd name="T83" fmla="*/ 42 h 146"/>
                  <a:gd name="T84" fmla="*/ 322 w 332"/>
                  <a:gd name="T85" fmla="*/ 36 h 146"/>
                  <a:gd name="T86" fmla="*/ 306 w 332"/>
                  <a:gd name="T87" fmla="*/ 26 h 146"/>
                  <a:gd name="T88" fmla="*/ 289 w 332"/>
                  <a:gd name="T89" fmla="*/ 17 h 146"/>
                  <a:gd name="T90" fmla="*/ 277 w 332"/>
                  <a:gd name="T91" fmla="*/ 11 h 146"/>
                  <a:gd name="T92" fmla="*/ 270 w 332"/>
                  <a:gd name="T93" fmla="*/ 9 h 14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2"/>
                  <a:gd name="T142" fmla="*/ 0 h 146"/>
                  <a:gd name="T143" fmla="*/ 332 w 332"/>
                  <a:gd name="T144" fmla="*/ 146 h 14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2" h="146">
                    <a:moveTo>
                      <a:pt x="270" y="9"/>
                    </a:moveTo>
                    <a:lnTo>
                      <a:pt x="265" y="9"/>
                    </a:lnTo>
                    <a:lnTo>
                      <a:pt x="256" y="7"/>
                    </a:lnTo>
                    <a:lnTo>
                      <a:pt x="244" y="5"/>
                    </a:lnTo>
                    <a:lnTo>
                      <a:pt x="226" y="3"/>
                    </a:lnTo>
                    <a:lnTo>
                      <a:pt x="206" y="1"/>
                    </a:lnTo>
                    <a:lnTo>
                      <a:pt x="185" y="0"/>
                    </a:lnTo>
                    <a:lnTo>
                      <a:pt x="163" y="0"/>
                    </a:lnTo>
                    <a:lnTo>
                      <a:pt x="144" y="0"/>
                    </a:lnTo>
                    <a:lnTo>
                      <a:pt x="124" y="1"/>
                    </a:lnTo>
                    <a:lnTo>
                      <a:pt x="104" y="3"/>
                    </a:lnTo>
                    <a:lnTo>
                      <a:pt x="85" y="5"/>
                    </a:lnTo>
                    <a:lnTo>
                      <a:pt x="66" y="11"/>
                    </a:lnTo>
                    <a:lnTo>
                      <a:pt x="48" y="15"/>
                    </a:lnTo>
                    <a:lnTo>
                      <a:pt x="33" y="23"/>
                    </a:lnTo>
                    <a:lnTo>
                      <a:pt x="22" y="30"/>
                    </a:lnTo>
                    <a:lnTo>
                      <a:pt x="12" y="38"/>
                    </a:lnTo>
                    <a:lnTo>
                      <a:pt x="7" y="49"/>
                    </a:lnTo>
                    <a:lnTo>
                      <a:pt x="2" y="63"/>
                    </a:lnTo>
                    <a:lnTo>
                      <a:pt x="0" y="76"/>
                    </a:lnTo>
                    <a:lnTo>
                      <a:pt x="2" y="90"/>
                    </a:lnTo>
                    <a:lnTo>
                      <a:pt x="7" y="105"/>
                    </a:lnTo>
                    <a:lnTo>
                      <a:pt x="15" y="120"/>
                    </a:lnTo>
                    <a:lnTo>
                      <a:pt x="19" y="126"/>
                    </a:lnTo>
                    <a:lnTo>
                      <a:pt x="28" y="134"/>
                    </a:lnTo>
                    <a:lnTo>
                      <a:pt x="37" y="140"/>
                    </a:lnTo>
                    <a:lnTo>
                      <a:pt x="45" y="145"/>
                    </a:lnTo>
                    <a:lnTo>
                      <a:pt x="50" y="143"/>
                    </a:lnTo>
                    <a:lnTo>
                      <a:pt x="59" y="136"/>
                    </a:lnTo>
                    <a:lnTo>
                      <a:pt x="76" y="128"/>
                    </a:lnTo>
                    <a:lnTo>
                      <a:pt x="100" y="117"/>
                    </a:lnTo>
                    <a:lnTo>
                      <a:pt x="130" y="105"/>
                    </a:lnTo>
                    <a:lnTo>
                      <a:pt x="168" y="94"/>
                    </a:lnTo>
                    <a:lnTo>
                      <a:pt x="211" y="84"/>
                    </a:lnTo>
                    <a:lnTo>
                      <a:pt x="263" y="74"/>
                    </a:lnTo>
                    <a:lnTo>
                      <a:pt x="287" y="72"/>
                    </a:lnTo>
                    <a:lnTo>
                      <a:pt x="306" y="69"/>
                    </a:lnTo>
                    <a:lnTo>
                      <a:pt x="320" y="63"/>
                    </a:lnTo>
                    <a:lnTo>
                      <a:pt x="326" y="57"/>
                    </a:lnTo>
                    <a:lnTo>
                      <a:pt x="331" y="53"/>
                    </a:lnTo>
                    <a:lnTo>
                      <a:pt x="331" y="47"/>
                    </a:lnTo>
                    <a:lnTo>
                      <a:pt x="329" y="42"/>
                    </a:lnTo>
                    <a:lnTo>
                      <a:pt x="322" y="36"/>
                    </a:lnTo>
                    <a:lnTo>
                      <a:pt x="306" y="26"/>
                    </a:lnTo>
                    <a:lnTo>
                      <a:pt x="289" y="17"/>
                    </a:lnTo>
                    <a:lnTo>
                      <a:pt x="277" y="11"/>
                    </a:lnTo>
                    <a:lnTo>
                      <a:pt x="270" y="9"/>
                    </a:lnTo>
                  </a:path>
                </a:pathLst>
              </a:custGeom>
              <a:noFill/>
              <a:ln w="12700" cap="rnd">
                <a:solidFill>
                  <a:srgbClr val="000000"/>
                </a:solidFill>
                <a:round/>
                <a:headEnd/>
                <a:tailEnd/>
              </a:ln>
            </p:spPr>
            <p:txBody>
              <a:bodyPr/>
              <a:lstStyle/>
              <a:p>
                <a:endParaRPr lang="en-US"/>
              </a:p>
            </p:txBody>
          </p:sp>
          <p:sp>
            <p:nvSpPr>
              <p:cNvPr id="34864" name="Freeform 23"/>
              <p:cNvSpPr>
                <a:spLocks/>
              </p:cNvSpPr>
              <p:nvPr/>
            </p:nvSpPr>
            <p:spPr bwMode="auto">
              <a:xfrm>
                <a:off x="2988" y="1022"/>
                <a:ext cx="354" cy="191"/>
              </a:xfrm>
              <a:custGeom>
                <a:avLst/>
                <a:gdLst>
                  <a:gd name="T0" fmla="*/ 353 w 354"/>
                  <a:gd name="T1" fmla="*/ 77 h 191"/>
                  <a:gd name="T2" fmla="*/ 353 w 354"/>
                  <a:gd name="T3" fmla="*/ 75 h 191"/>
                  <a:gd name="T4" fmla="*/ 346 w 354"/>
                  <a:gd name="T5" fmla="*/ 71 h 191"/>
                  <a:gd name="T6" fmla="*/ 339 w 354"/>
                  <a:gd name="T7" fmla="*/ 63 h 191"/>
                  <a:gd name="T8" fmla="*/ 329 w 354"/>
                  <a:gd name="T9" fmla="*/ 56 h 191"/>
                  <a:gd name="T10" fmla="*/ 316 w 354"/>
                  <a:gd name="T11" fmla="*/ 46 h 191"/>
                  <a:gd name="T12" fmla="*/ 301 w 354"/>
                  <a:gd name="T13" fmla="*/ 38 h 191"/>
                  <a:gd name="T14" fmla="*/ 285 w 354"/>
                  <a:gd name="T15" fmla="*/ 33 h 191"/>
                  <a:gd name="T16" fmla="*/ 268 w 354"/>
                  <a:gd name="T17" fmla="*/ 27 h 191"/>
                  <a:gd name="T18" fmla="*/ 249 w 354"/>
                  <a:gd name="T19" fmla="*/ 23 h 191"/>
                  <a:gd name="T20" fmla="*/ 222 w 354"/>
                  <a:gd name="T21" fmla="*/ 17 h 191"/>
                  <a:gd name="T22" fmla="*/ 194 w 354"/>
                  <a:gd name="T23" fmla="*/ 11 h 191"/>
                  <a:gd name="T24" fmla="*/ 163 w 354"/>
                  <a:gd name="T25" fmla="*/ 6 h 191"/>
                  <a:gd name="T26" fmla="*/ 135 w 354"/>
                  <a:gd name="T27" fmla="*/ 2 h 191"/>
                  <a:gd name="T28" fmla="*/ 107 w 354"/>
                  <a:gd name="T29" fmla="*/ 0 h 191"/>
                  <a:gd name="T30" fmla="*/ 85 w 354"/>
                  <a:gd name="T31" fmla="*/ 0 h 191"/>
                  <a:gd name="T32" fmla="*/ 67 w 354"/>
                  <a:gd name="T33" fmla="*/ 4 h 191"/>
                  <a:gd name="T34" fmla="*/ 54 w 354"/>
                  <a:gd name="T35" fmla="*/ 10 h 191"/>
                  <a:gd name="T36" fmla="*/ 41 w 354"/>
                  <a:gd name="T37" fmla="*/ 17 h 191"/>
                  <a:gd name="T38" fmla="*/ 31 w 354"/>
                  <a:gd name="T39" fmla="*/ 25 h 191"/>
                  <a:gd name="T40" fmla="*/ 19 w 354"/>
                  <a:gd name="T41" fmla="*/ 33 h 191"/>
                  <a:gd name="T42" fmla="*/ 9 w 354"/>
                  <a:gd name="T43" fmla="*/ 42 h 191"/>
                  <a:gd name="T44" fmla="*/ 2 w 354"/>
                  <a:gd name="T45" fmla="*/ 50 h 191"/>
                  <a:gd name="T46" fmla="*/ 0 w 354"/>
                  <a:gd name="T47" fmla="*/ 59 h 191"/>
                  <a:gd name="T48" fmla="*/ 0 w 354"/>
                  <a:gd name="T49" fmla="*/ 67 h 191"/>
                  <a:gd name="T50" fmla="*/ 2 w 354"/>
                  <a:gd name="T51" fmla="*/ 77 h 191"/>
                  <a:gd name="T52" fmla="*/ 7 w 354"/>
                  <a:gd name="T53" fmla="*/ 94 h 191"/>
                  <a:gd name="T54" fmla="*/ 11 w 354"/>
                  <a:gd name="T55" fmla="*/ 113 h 191"/>
                  <a:gd name="T56" fmla="*/ 15 w 354"/>
                  <a:gd name="T57" fmla="*/ 136 h 191"/>
                  <a:gd name="T58" fmla="*/ 19 w 354"/>
                  <a:gd name="T59" fmla="*/ 155 h 191"/>
                  <a:gd name="T60" fmla="*/ 24 w 354"/>
                  <a:gd name="T61" fmla="*/ 173 h 191"/>
                  <a:gd name="T62" fmla="*/ 26 w 354"/>
                  <a:gd name="T63" fmla="*/ 184 h 191"/>
                  <a:gd name="T64" fmla="*/ 28 w 354"/>
                  <a:gd name="T65" fmla="*/ 190 h 191"/>
                  <a:gd name="T66" fmla="*/ 353 w 354"/>
                  <a:gd name="T67" fmla="*/ 77 h 19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4"/>
                  <a:gd name="T103" fmla="*/ 0 h 191"/>
                  <a:gd name="T104" fmla="*/ 354 w 354"/>
                  <a:gd name="T105" fmla="*/ 191 h 19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4" h="191">
                    <a:moveTo>
                      <a:pt x="353" y="77"/>
                    </a:moveTo>
                    <a:lnTo>
                      <a:pt x="353" y="75"/>
                    </a:lnTo>
                    <a:lnTo>
                      <a:pt x="346" y="71"/>
                    </a:lnTo>
                    <a:lnTo>
                      <a:pt x="339" y="63"/>
                    </a:lnTo>
                    <a:lnTo>
                      <a:pt x="329" y="56"/>
                    </a:lnTo>
                    <a:lnTo>
                      <a:pt x="316" y="46"/>
                    </a:lnTo>
                    <a:lnTo>
                      <a:pt x="301" y="38"/>
                    </a:lnTo>
                    <a:lnTo>
                      <a:pt x="285" y="33"/>
                    </a:lnTo>
                    <a:lnTo>
                      <a:pt x="268" y="27"/>
                    </a:lnTo>
                    <a:lnTo>
                      <a:pt x="249" y="23"/>
                    </a:lnTo>
                    <a:lnTo>
                      <a:pt x="222" y="17"/>
                    </a:lnTo>
                    <a:lnTo>
                      <a:pt x="194" y="11"/>
                    </a:lnTo>
                    <a:lnTo>
                      <a:pt x="163" y="6"/>
                    </a:lnTo>
                    <a:lnTo>
                      <a:pt x="135" y="2"/>
                    </a:lnTo>
                    <a:lnTo>
                      <a:pt x="107" y="0"/>
                    </a:lnTo>
                    <a:lnTo>
                      <a:pt x="85" y="0"/>
                    </a:lnTo>
                    <a:lnTo>
                      <a:pt x="67" y="4"/>
                    </a:lnTo>
                    <a:lnTo>
                      <a:pt x="54" y="10"/>
                    </a:lnTo>
                    <a:lnTo>
                      <a:pt x="41" y="17"/>
                    </a:lnTo>
                    <a:lnTo>
                      <a:pt x="31" y="25"/>
                    </a:lnTo>
                    <a:lnTo>
                      <a:pt x="19" y="33"/>
                    </a:lnTo>
                    <a:lnTo>
                      <a:pt x="9" y="42"/>
                    </a:lnTo>
                    <a:lnTo>
                      <a:pt x="2" y="50"/>
                    </a:lnTo>
                    <a:lnTo>
                      <a:pt x="0" y="59"/>
                    </a:lnTo>
                    <a:lnTo>
                      <a:pt x="0" y="67"/>
                    </a:lnTo>
                    <a:lnTo>
                      <a:pt x="2" y="77"/>
                    </a:lnTo>
                    <a:lnTo>
                      <a:pt x="7" y="94"/>
                    </a:lnTo>
                    <a:lnTo>
                      <a:pt x="11" y="113"/>
                    </a:lnTo>
                    <a:lnTo>
                      <a:pt x="15" y="136"/>
                    </a:lnTo>
                    <a:lnTo>
                      <a:pt x="19" y="155"/>
                    </a:lnTo>
                    <a:lnTo>
                      <a:pt x="24" y="173"/>
                    </a:lnTo>
                    <a:lnTo>
                      <a:pt x="26" y="184"/>
                    </a:lnTo>
                    <a:lnTo>
                      <a:pt x="28" y="190"/>
                    </a:lnTo>
                    <a:lnTo>
                      <a:pt x="353" y="77"/>
                    </a:lnTo>
                  </a:path>
                </a:pathLst>
              </a:custGeom>
              <a:solidFill>
                <a:srgbClr val="336666"/>
              </a:solidFill>
              <a:ln w="12700" cap="rnd">
                <a:noFill/>
                <a:round/>
                <a:headEnd/>
                <a:tailEnd/>
              </a:ln>
            </p:spPr>
            <p:txBody>
              <a:bodyPr/>
              <a:lstStyle/>
              <a:p>
                <a:endParaRPr lang="en-US"/>
              </a:p>
            </p:txBody>
          </p:sp>
          <p:sp>
            <p:nvSpPr>
              <p:cNvPr id="34865" name="Freeform 24"/>
              <p:cNvSpPr>
                <a:spLocks/>
              </p:cNvSpPr>
              <p:nvPr/>
            </p:nvSpPr>
            <p:spPr bwMode="auto">
              <a:xfrm>
                <a:off x="2988" y="1022"/>
                <a:ext cx="354" cy="191"/>
              </a:xfrm>
              <a:custGeom>
                <a:avLst/>
                <a:gdLst>
                  <a:gd name="T0" fmla="*/ 353 w 354"/>
                  <a:gd name="T1" fmla="*/ 77 h 191"/>
                  <a:gd name="T2" fmla="*/ 353 w 354"/>
                  <a:gd name="T3" fmla="*/ 75 h 191"/>
                  <a:gd name="T4" fmla="*/ 346 w 354"/>
                  <a:gd name="T5" fmla="*/ 71 h 191"/>
                  <a:gd name="T6" fmla="*/ 339 w 354"/>
                  <a:gd name="T7" fmla="*/ 63 h 191"/>
                  <a:gd name="T8" fmla="*/ 329 w 354"/>
                  <a:gd name="T9" fmla="*/ 56 h 191"/>
                  <a:gd name="T10" fmla="*/ 316 w 354"/>
                  <a:gd name="T11" fmla="*/ 46 h 191"/>
                  <a:gd name="T12" fmla="*/ 301 w 354"/>
                  <a:gd name="T13" fmla="*/ 38 h 191"/>
                  <a:gd name="T14" fmla="*/ 285 w 354"/>
                  <a:gd name="T15" fmla="*/ 33 h 191"/>
                  <a:gd name="T16" fmla="*/ 268 w 354"/>
                  <a:gd name="T17" fmla="*/ 27 h 191"/>
                  <a:gd name="T18" fmla="*/ 249 w 354"/>
                  <a:gd name="T19" fmla="*/ 23 h 191"/>
                  <a:gd name="T20" fmla="*/ 222 w 354"/>
                  <a:gd name="T21" fmla="*/ 17 h 191"/>
                  <a:gd name="T22" fmla="*/ 194 w 354"/>
                  <a:gd name="T23" fmla="*/ 11 h 191"/>
                  <a:gd name="T24" fmla="*/ 163 w 354"/>
                  <a:gd name="T25" fmla="*/ 6 h 191"/>
                  <a:gd name="T26" fmla="*/ 135 w 354"/>
                  <a:gd name="T27" fmla="*/ 2 h 191"/>
                  <a:gd name="T28" fmla="*/ 107 w 354"/>
                  <a:gd name="T29" fmla="*/ 0 h 191"/>
                  <a:gd name="T30" fmla="*/ 85 w 354"/>
                  <a:gd name="T31" fmla="*/ 0 h 191"/>
                  <a:gd name="T32" fmla="*/ 67 w 354"/>
                  <a:gd name="T33" fmla="*/ 4 h 191"/>
                  <a:gd name="T34" fmla="*/ 54 w 354"/>
                  <a:gd name="T35" fmla="*/ 10 h 191"/>
                  <a:gd name="T36" fmla="*/ 41 w 354"/>
                  <a:gd name="T37" fmla="*/ 17 h 191"/>
                  <a:gd name="T38" fmla="*/ 31 w 354"/>
                  <a:gd name="T39" fmla="*/ 25 h 191"/>
                  <a:gd name="T40" fmla="*/ 19 w 354"/>
                  <a:gd name="T41" fmla="*/ 33 h 191"/>
                  <a:gd name="T42" fmla="*/ 9 w 354"/>
                  <a:gd name="T43" fmla="*/ 42 h 191"/>
                  <a:gd name="T44" fmla="*/ 2 w 354"/>
                  <a:gd name="T45" fmla="*/ 50 h 191"/>
                  <a:gd name="T46" fmla="*/ 0 w 354"/>
                  <a:gd name="T47" fmla="*/ 59 h 191"/>
                  <a:gd name="T48" fmla="*/ 0 w 354"/>
                  <a:gd name="T49" fmla="*/ 67 h 191"/>
                  <a:gd name="T50" fmla="*/ 2 w 354"/>
                  <a:gd name="T51" fmla="*/ 77 h 191"/>
                  <a:gd name="T52" fmla="*/ 7 w 354"/>
                  <a:gd name="T53" fmla="*/ 94 h 191"/>
                  <a:gd name="T54" fmla="*/ 11 w 354"/>
                  <a:gd name="T55" fmla="*/ 113 h 191"/>
                  <a:gd name="T56" fmla="*/ 15 w 354"/>
                  <a:gd name="T57" fmla="*/ 136 h 191"/>
                  <a:gd name="T58" fmla="*/ 19 w 354"/>
                  <a:gd name="T59" fmla="*/ 155 h 191"/>
                  <a:gd name="T60" fmla="*/ 24 w 354"/>
                  <a:gd name="T61" fmla="*/ 173 h 191"/>
                  <a:gd name="T62" fmla="*/ 26 w 354"/>
                  <a:gd name="T63" fmla="*/ 184 h 191"/>
                  <a:gd name="T64" fmla="*/ 28 w 354"/>
                  <a:gd name="T65" fmla="*/ 190 h 191"/>
                  <a:gd name="T66" fmla="*/ 353 w 354"/>
                  <a:gd name="T67" fmla="*/ 77 h 19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4"/>
                  <a:gd name="T103" fmla="*/ 0 h 191"/>
                  <a:gd name="T104" fmla="*/ 354 w 354"/>
                  <a:gd name="T105" fmla="*/ 191 h 19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4" h="191">
                    <a:moveTo>
                      <a:pt x="353" y="77"/>
                    </a:moveTo>
                    <a:lnTo>
                      <a:pt x="353" y="75"/>
                    </a:lnTo>
                    <a:lnTo>
                      <a:pt x="346" y="71"/>
                    </a:lnTo>
                    <a:lnTo>
                      <a:pt x="339" y="63"/>
                    </a:lnTo>
                    <a:lnTo>
                      <a:pt x="329" y="56"/>
                    </a:lnTo>
                    <a:lnTo>
                      <a:pt x="316" y="46"/>
                    </a:lnTo>
                    <a:lnTo>
                      <a:pt x="301" y="38"/>
                    </a:lnTo>
                    <a:lnTo>
                      <a:pt x="285" y="33"/>
                    </a:lnTo>
                    <a:lnTo>
                      <a:pt x="268" y="27"/>
                    </a:lnTo>
                    <a:lnTo>
                      <a:pt x="249" y="23"/>
                    </a:lnTo>
                    <a:lnTo>
                      <a:pt x="222" y="17"/>
                    </a:lnTo>
                    <a:lnTo>
                      <a:pt x="194" y="11"/>
                    </a:lnTo>
                    <a:lnTo>
                      <a:pt x="163" y="6"/>
                    </a:lnTo>
                    <a:lnTo>
                      <a:pt x="135" y="2"/>
                    </a:lnTo>
                    <a:lnTo>
                      <a:pt x="107" y="0"/>
                    </a:lnTo>
                    <a:lnTo>
                      <a:pt x="85" y="0"/>
                    </a:lnTo>
                    <a:lnTo>
                      <a:pt x="67" y="4"/>
                    </a:lnTo>
                    <a:lnTo>
                      <a:pt x="54" y="10"/>
                    </a:lnTo>
                    <a:lnTo>
                      <a:pt x="41" y="17"/>
                    </a:lnTo>
                    <a:lnTo>
                      <a:pt x="31" y="25"/>
                    </a:lnTo>
                    <a:lnTo>
                      <a:pt x="19" y="33"/>
                    </a:lnTo>
                    <a:lnTo>
                      <a:pt x="9" y="42"/>
                    </a:lnTo>
                    <a:lnTo>
                      <a:pt x="2" y="50"/>
                    </a:lnTo>
                    <a:lnTo>
                      <a:pt x="0" y="59"/>
                    </a:lnTo>
                    <a:lnTo>
                      <a:pt x="0" y="67"/>
                    </a:lnTo>
                    <a:lnTo>
                      <a:pt x="2" y="77"/>
                    </a:lnTo>
                    <a:lnTo>
                      <a:pt x="7" y="94"/>
                    </a:lnTo>
                    <a:lnTo>
                      <a:pt x="11" y="113"/>
                    </a:lnTo>
                    <a:lnTo>
                      <a:pt x="15" y="136"/>
                    </a:lnTo>
                    <a:lnTo>
                      <a:pt x="19" y="155"/>
                    </a:lnTo>
                    <a:lnTo>
                      <a:pt x="24" y="173"/>
                    </a:lnTo>
                    <a:lnTo>
                      <a:pt x="26" y="184"/>
                    </a:lnTo>
                    <a:lnTo>
                      <a:pt x="28" y="190"/>
                    </a:lnTo>
                    <a:lnTo>
                      <a:pt x="353" y="77"/>
                    </a:lnTo>
                  </a:path>
                </a:pathLst>
              </a:custGeom>
              <a:noFill/>
              <a:ln w="12700" cap="rnd">
                <a:solidFill>
                  <a:srgbClr val="000000"/>
                </a:solidFill>
                <a:round/>
                <a:headEnd/>
                <a:tailEnd/>
              </a:ln>
            </p:spPr>
            <p:txBody>
              <a:bodyPr/>
              <a:lstStyle/>
              <a:p>
                <a:endParaRPr lang="en-US"/>
              </a:p>
            </p:txBody>
          </p:sp>
          <p:sp>
            <p:nvSpPr>
              <p:cNvPr id="34866" name="Freeform 25"/>
              <p:cNvSpPr>
                <a:spLocks/>
              </p:cNvSpPr>
              <p:nvPr/>
            </p:nvSpPr>
            <p:spPr bwMode="auto">
              <a:xfrm>
                <a:off x="3016" y="1045"/>
                <a:ext cx="331" cy="168"/>
              </a:xfrm>
              <a:custGeom>
                <a:avLst/>
                <a:gdLst>
                  <a:gd name="T0" fmla="*/ 0 w 331"/>
                  <a:gd name="T1" fmla="*/ 167 h 168"/>
                  <a:gd name="T2" fmla="*/ 5 w 331"/>
                  <a:gd name="T3" fmla="*/ 165 h 168"/>
                  <a:gd name="T4" fmla="*/ 19 w 331"/>
                  <a:gd name="T5" fmla="*/ 161 h 168"/>
                  <a:gd name="T6" fmla="*/ 43 w 331"/>
                  <a:gd name="T7" fmla="*/ 155 h 168"/>
                  <a:gd name="T8" fmla="*/ 74 w 331"/>
                  <a:gd name="T9" fmla="*/ 150 h 168"/>
                  <a:gd name="T10" fmla="*/ 109 w 331"/>
                  <a:gd name="T11" fmla="*/ 148 h 168"/>
                  <a:gd name="T12" fmla="*/ 143 w 331"/>
                  <a:gd name="T13" fmla="*/ 146 h 168"/>
                  <a:gd name="T14" fmla="*/ 163 w 331"/>
                  <a:gd name="T15" fmla="*/ 148 h 168"/>
                  <a:gd name="T16" fmla="*/ 180 w 331"/>
                  <a:gd name="T17" fmla="*/ 150 h 168"/>
                  <a:gd name="T18" fmla="*/ 200 w 331"/>
                  <a:gd name="T19" fmla="*/ 153 h 168"/>
                  <a:gd name="T20" fmla="*/ 218 w 331"/>
                  <a:gd name="T21" fmla="*/ 159 h 168"/>
                  <a:gd name="T22" fmla="*/ 220 w 331"/>
                  <a:gd name="T23" fmla="*/ 157 h 168"/>
                  <a:gd name="T24" fmla="*/ 230 w 331"/>
                  <a:gd name="T25" fmla="*/ 153 h 168"/>
                  <a:gd name="T26" fmla="*/ 244 w 331"/>
                  <a:gd name="T27" fmla="*/ 148 h 168"/>
                  <a:gd name="T28" fmla="*/ 261 w 331"/>
                  <a:gd name="T29" fmla="*/ 140 h 168"/>
                  <a:gd name="T30" fmla="*/ 278 w 331"/>
                  <a:gd name="T31" fmla="*/ 130 h 168"/>
                  <a:gd name="T32" fmla="*/ 294 w 331"/>
                  <a:gd name="T33" fmla="*/ 123 h 168"/>
                  <a:gd name="T34" fmla="*/ 306 w 331"/>
                  <a:gd name="T35" fmla="*/ 113 h 168"/>
                  <a:gd name="T36" fmla="*/ 313 w 331"/>
                  <a:gd name="T37" fmla="*/ 107 h 168"/>
                  <a:gd name="T38" fmla="*/ 320 w 331"/>
                  <a:gd name="T39" fmla="*/ 100 h 168"/>
                  <a:gd name="T40" fmla="*/ 324 w 331"/>
                  <a:gd name="T41" fmla="*/ 90 h 168"/>
                  <a:gd name="T42" fmla="*/ 328 w 331"/>
                  <a:gd name="T43" fmla="*/ 82 h 168"/>
                  <a:gd name="T44" fmla="*/ 330 w 331"/>
                  <a:gd name="T45" fmla="*/ 71 h 168"/>
                  <a:gd name="T46" fmla="*/ 330 w 331"/>
                  <a:gd name="T47" fmla="*/ 67 h 168"/>
                  <a:gd name="T48" fmla="*/ 330 w 331"/>
                  <a:gd name="T49" fmla="*/ 61 h 168"/>
                  <a:gd name="T50" fmla="*/ 328 w 331"/>
                  <a:gd name="T51" fmla="*/ 57 h 168"/>
                  <a:gd name="T52" fmla="*/ 324 w 331"/>
                  <a:gd name="T53" fmla="*/ 52 h 168"/>
                  <a:gd name="T54" fmla="*/ 320 w 331"/>
                  <a:gd name="T55" fmla="*/ 48 h 168"/>
                  <a:gd name="T56" fmla="*/ 313 w 331"/>
                  <a:gd name="T57" fmla="*/ 44 h 168"/>
                  <a:gd name="T58" fmla="*/ 306 w 331"/>
                  <a:gd name="T59" fmla="*/ 40 h 168"/>
                  <a:gd name="T60" fmla="*/ 296 w 331"/>
                  <a:gd name="T61" fmla="*/ 36 h 168"/>
                  <a:gd name="T62" fmla="*/ 274 w 331"/>
                  <a:gd name="T63" fmla="*/ 31 h 168"/>
                  <a:gd name="T64" fmla="*/ 249 w 331"/>
                  <a:gd name="T65" fmla="*/ 25 h 168"/>
                  <a:gd name="T66" fmla="*/ 226 w 331"/>
                  <a:gd name="T67" fmla="*/ 19 h 168"/>
                  <a:gd name="T68" fmla="*/ 202 w 331"/>
                  <a:gd name="T69" fmla="*/ 13 h 168"/>
                  <a:gd name="T70" fmla="*/ 178 w 331"/>
                  <a:gd name="T71" fmla="*/ 8 h 168"/>
                  <a:gd name="T72" fmla="*/ 156 w 331"/>
                  <a:gd name="T73" fmla="*/ 4 h 168"/>
                  <a:gd name="T74" fmla="*/ 137 w 331"/>
                  <a:gd name="T75" fmla="*/ 2 h 168"/>
                  <a:gd name="T76" fmla="*/ 119 w 331"/>
                  <a:gd name="T77" fmla="*/ 0 h 168"/>
                  <a:gd name="T78" fmla="*/ 102 w 331"/>
                  <a:gd name="T79" fmla="*/ 0 h 168"/>
                  <a:gd name="T80" fmla="*/ 85 w 331"/>
                  <a:gd name="T81" fmla="*/ 2 h 168"/>
                  <a:gd name="T82" fmla="*/ 64 w 331"/>
                  <a:gd name="T83" fmla="*/ 4 h 168"/>
                  <a:gd name="T84" fmla="*/ 43 w 331"/>
                  <a:gd name="T85" fmla="*/ 8 h 168"/>
                  <a:gd name="T86" fmla="*/ 26 w 331"/>
                  <a:gd name="T87" fmla="*/ 13 h 168"/>
                  <a:gd name="T88" fmla="*/ 12 w 331"/>
                  <a:gd name="T89" fmla="*/ 23 h 168"/>
                  <a:gd name="T90" fmla="*/ 7 w 331"/>
                  <a:gd name="T91" fmla="*/ 29 h 168"/>
                  <a:gd name="T92" fmla="*/ 2 w 331"/>
                  <a:gd name="T93" fmla="*/ 34 h 168"/>
                  <a:gd name="T94" fmla="*/ 0 w 331"/>
                  <a:gd name="T95" fmla="*/ 42 h 168"/>
                  <a:gd name="T96" fmla="*/ 0 w 331"/>
                  <a:gd name="T97" fmla="*/ 50 h 168"/>
                  <a:gd name="T98" fmla="*/ 0 w 331"/>
                  <a:gd name="T99" fmla="*/ 69 h 168"/>
                  <a:gd name="T100" fmla="*/ 0 w 331"/>
                  <a:gd name="T101" fmla="*/ 88 h 168"/>
                  <a:gd name="T102" fmla="*/ 0 w 331"/>
                  <a:gd name="T103" fmla="*/ 107 h 168"/>
                  <a:gd name="T104" fmla="*/ 0 w 331"/>
                  <a:gd name="T105" fmla="*/ 125 h 168"/>
                  <a:gd name="T106" fmla="*/ 0 w 331"/>
                  <a:gd name="T107" fmla="*/ 142 h 168"/>
                  <a:gd name="T108" fmla="*/ 0 w 331"/>
                  <a:gd name="T109" fmla="*/ 155 h 168"/>
                  <a:gd name="T110" fmla="*/ 0 w 331"/>
                  <a:gd name="T111" fmla="*/ 163 h 168"/>
                  <a:gd name="T112" fmla="*/ 0 w 331"/>
                  <a:gd name="T113" fmla="*/ 167 h 16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1"/>
                  <a:gd name="T172" fmla="*/ 0 h 168"/>
                  <a:gd name="T173" fmla="*/ 331 w 331"/>
                  <a:gd name="T174" fmla="*/ 168 h 16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1" h="168">
                    <a:moveTo>
                      <a:pt x="0" y="167"/>
                    </a:moveTo>
                    <a:lnTo>
                      <a:pt x="5" y="165"/>
                    </a:lnTo>
                    <a:lnTo>
                      <a:pt x="19" y="161"/>
                    </a:lnTo>
                    <a:lnTo>
                      <a:pt x="43" y="155"/>
                    </a:lnTo>
                    <a:lnTo>
                      <a:pt x="74" y="150"/>
                    </a:lnTo>
                    <a:lnTo>
                      <a:pt x="109" y="148"/>
                    </a:lnTo>
                    <a:lnTo>
                      <a:pt x="143" y="146"/>
                    </a:lnTo>
                    <a:lnTo>
                      <a:pt x="163" y="148"/>
                    </a:lnTo>
                    <a:lnTo>
                      <a:pt x="180" y="150"/>
                    </a:lnTo>
                    <a:lnTo>
                      <a:pt x="200" y="153"/>
                    </a:lnTo>
                    <a:lnTo>
                      <a:pt x="218" y="159"/>
                    </a:lnTo>
                    <a:lnTo>
                      <a:pt x="220" y="157"/>
                    </a:lnTo>
                    <a:lnTo>
                      <a:pt x="230" y="153"/>
                    </a:lnTo>
                    <a:lnTo>
                      <a:pt x="244" y="148"/>
                    </a:lnTo>
                    <a:lnTo>
                      <a:pt x="261" y="140"/>
                    </a:lnTo>
                    <a:lnTo>
                      <a:pt x="278" y="130"/>
                    </a:lnTo>
                    <a:lnTo>
                      <a:pt x="294" y="123"/>
                    </a:lnTo>
                    <a:lnTo>
                      <a:pt x="306" y="113"/>
                    </a:lnTo>
                    <a:lnTo>
                      <a:pt x="313" y="107"/>
                    </a:lnTo>
                    <a:lnTo>
                      <a:pt x="320" y="100"/>
                    </a:lnTo>
                    <a:lnTo>
                      <a:pt x="324" y="90"/>
                    </a:lnTo>
                    <a:lnTo>
                      <a:pt x="328" y="82"/>
                    </a:lnTo>
                    <a:lnTo>
                      <a:pt x="330" y="71"/>
                    </a:lnTo>
                    <a:lnTo>
                      <a:pt x="330" y="67"/>
                    </a:lnTo>
                    <a:lnTo>
                      <a:pt x="330" y="61"/>
                    </a:lnTo>
                    <a:lnTo>
                      <a:pt x="328" y="57"/>
                    </a:lnTo>
                    <a:lnTo>
                      <a:pt x="324" y="52"/>
                    </a:lnTo>
                    <a:lnTo>
                      <a:pt x="320" y="48"/>
                    </a:lnTo>
                    <a:lnTo>
                      <a:pt x="313" y="44"/>
                    </a:lnTo>
                    <a:lnTo>
                      <a:pt x="306" y="40"/>
                    </a:lnTo>
                    <a:lnTo>
                      <a:pt x="296" y="36"/>
                    </a:lnTo>
                    <a:lnTo>
                      <a:pt x="274" y="31"/>
                    </a:lnTo>
                    <a:lnTo>
                      <a:pt x="249" y="25"/>
                    </a:lnTo>
                    <a:lnTo>
                      <a:pt x="226" y="19"/>
                    </a:lnTo>
                    <a:lnTo>
                      <a:pt x="202" y="13"/>
                    </a:lnTo>
                    <a:lnTo>
                      <a:pt x="178" y="8"/>
                    </a:lnTo>
                    <a:lnTo>
                      <a:pt x="156" y="4"/>
                    </a:lnTo>
                    <a:lnTo>
                      <a:pt x="137" y="2"/>
                    </a:lnTo>
                    <a:lnTo>
                      <a:pt x="119" y="0"/>
                    </a:lnTo>
                    <a:lnTo>
                      <a:pt x="102" y="0"/>
                    </a:lnTo>
                    <a:lnTo>
                      <a:pt x="85" y="2"/>
                    </a:lnTo>
                    <a:lnTo>
                      <a:pt x="64" y="4"/>
                    </a:lnTo>
                    <a:lnTo>
                      <a:pt x="43" y="8"/>
                    </a:lnTo>
                    <a:lnTo>
                      <a:pt x="26" y="13"/>
                    </a:lnTo>
                    <a:lnTo>
                      <a:pt x="12" y="23"/>
                    </a:lnTo>
                    <a:lnTo>
                      <a:pt x="7" y="29"/>
                    </a:lnTo>
                    <a:lnTo>
                      <a:pt x="2" y="34"/>
                    </a:lnTo>
                    <a:lnTo>
                      <a:pt x="0" y="42"/>
                    </a:lnTo>
                    <a:lnTo>
                      <a:pt x="0" y="50"/>
                    </a:lnTo>
                    <a:lnTo>
                      <a:pt x="0" y="69"/>
                    </a:lnTo>
                    <a:lnTo>
                      <a:pt x="0" y="88"/>
                    </a:lnTo>
                    <a:lnTo>
                      <a:pt x="0" y="107"/>
                    </a:lnTo>
                    <a:lnTo>
                      <a:pt x="0" y="125"/>
                    </a:lnTo>
                    <a:lnTo>
                      <a:pt x="0" y="142"/>
                    </a:lnTo>
                    <a:lnTo>
                      <a:pt x="0" y="155"/>
                    </a:lnTo>
                    <a:lnTo>
                      <a:pt x="0" y="163"/>
                    </a:lnTo>
                    <a:lnTo>
                      <a:pt x="0" y="167"/>
                    </a:lnTo>
                  </a:path>
                </a:pathLst>
              </a:custGeom>
              <a:solidFill>
                <a:srgbClr val="336699"/>
              </a:solidFill>
              <a:ln w="12700" cap="rnd">
                <a:noFill/>
                <a:round/>
                <a:headEnd/>
                <a:tailEnd/>
              </a:ln>
            </p:spPr>
            <p:txBody>
              <a:bodyPr/>
              <a:lstStyle/>
              <a:p>
                <a:endParaRPr lang="en-US"/>
              </a:p>
            </p:txBody>
          </p:sp>
          <p:sp>
            <p:nvSpPr>
              <p:cNvPr id="34867" name="Freeform 26"/>
              <p:cNvSpPr>
                <a:spLocks/>
              </p:cNvSpPr>
              <p:nvPr/>
            </p:nvSpPr>
            <p:spPr bwMode="auto">
              <a:xfrm>
                <a:off x="3016" y="1045"/>
                <a:ext cx="331" cy="168"/>
              </a:xfrm>
              <a:custGeom>
                <a:avLst/>
                <a:gdLst>
                  <a:gd name="T0" fmla="*/ 0 w 331"/>
                  <a:gd name="T1" fmla="*/ 167 h 168"/>
                  <a:gd name="T2" fmla="*/ 5 w 331"/>
                  <a:gd name="T3" fmla="*/ 165 h 168"/>
                  <a:gd name="T4" fmla="*/ 19 w 331"/>
                  <a:gd name="T5" fmla="*/ 161 h 168"/>
                  <a:gd name="T6" fmla="*/ 43 w 331"/>
                  <a:gd name="T7" fmla="*/ 155 h 168"/>
                  <a:gd name="T8" fmla="*/ 74 w 331"/>
                  <a:gd name="T9" fmla="*/ 150 h 168"/>
                  <a:gd name="T10" fmla="*/ 109 w 331"/>
                  <a:gd name="T11" fmla="*/ 148 h 168"/>
                  <a:gd name="T12" fmla="*/ 143 w 331"/>
                  <a:gd name="T13" fmla="*/ 146 h 168"/>
                  <a:gd name="T14" fmla="*/ 163 w 331"/>
                  <a:gd name="T15" fmla="*/ 148 h 168"/>
                  <a:gd name="T16" fmla="*/ 180 w 331"/>
                  <a:gd name="T17" fmla="*/ 150 h 168"/>
                  <a:gd name="T18" fmla="*/ 200 w 331"/>
                  <a:gd name="T19" fmla="*/ 153 h 168"/>
                  <a:gd name="T20" fmla="*/ 218 w 331"/>
                  <a:gd name="T21" fmla="*/ 159 h 168"/>
                  <a:gd name="T22" fmla="*/ 220 w 331"/>
                  <a:gd name="T23" fmla="*/ 157 h 168"/>
                  <a:gd name="T24" fmla="*/ 230 w 331"/>
                  <a:gd name="T25" fmla="*/ 153 h 168"/>
                  <a:gd name="T26" fmla="*/ 244 w 331"/>
                  <a:gd name="T27" fmla="*/ 148 h 168"/>
                  <a:gd name="T28" fmla="*/ 261 w 331"/>
                  <a:gd name="T29" fmla="*/ 140 h 168"/>
                  <a:gd name="T30" fmla="*/ 278 w 331"/>
                  <a:gd name="T31" fmla="*/ 130 h 168"/>
                  <a:gd name="T32" fmla="*/ 294 w 331"/>
                  <a:gd name="T33" fmla="*/ 123 h 168"/>
                  <a:gd name="T34" fmla="*/ 306 w 331"/>
                  <a:gd name="T35" fmla="*/ 113 h 168"/>
                  <a:gd name="T36" fmla="*/ 313 w 331"/>
                  <a:gd name="T37" fmla="*/ 107 h 168"/>
                  <a:gd name="T38" fmla="*/ 320 w 331"/>
                  <a:gd name="T39" fmla="*/ 100 h 168"/>
                  <a:gd name="T40" fmla="*/ 324 w 331"/>
                  <a:gd name="T41" fmla="*/ 90 h 168"/>
                  <a:gd name="T42" fmla="*/ 328 w 331"/>
                  <a:gd name="T43" fmla="*/ 82 h 168"/>
                  <a:gd name="T44" fmla="*/ 330 w 331"/>
                  <a:gd name="T45" fmla="*/ 71 h 168"/>
                  <a:gd name="T46" fmla="*/ 330 w 331"/>
                  <a:gd name="T47" fmla="*/ 67 h 168"/>
                  <a:gd name="T48" fmla="*/ 330 w 331"/>
                  <a:gd name="T49" fmla="*/ 61 h 168"/>
                  <a:gd name="T50" fmla="*/ 328 w 331"/>
                  <a:gd name="T51" fmla="*/ 57 h 168"/>
                  <a:gd name="T52" fmla="*/ 324 w 331"/>
                  <a:gd name="T53" fmla="*/ 52 h 168"/>
                  <a:gd name="T54" fmla="*/ 320 w 331"/>
                  <a:gd name="T55" fmla="*/ 48 h 168"/>
                  <a:gd name="T56" fmla="*/ 313 w 331"/>
                  <a:gd name="T57" fmla="*/ 44 h 168"/>
                  <a:gd name="T58" fmla="*/ 306 w 331"/>
                  <a:gd name="T59" fmla="*/ 40 h 168"/>
                  <a:gd name="T60" fmla="*/ 296 w 331"/>
                  <a:gd name="T61" fmla="*/ 36 h 168"/>
                  <a:gd name="T62" fmla="*/ 274 w 331"/>
                  <a:gd name="T63" fmla="*/ 31 h 168"/>
                  <a:gd name="T64" fmla="*/ 249 w 331"/>
                  <a:gd name="T65" fmla="*/ 25 h 168"/>
                  <a:gd name="T66" fmla="*/ 226 w 331"/>
                  <a:gd name="T67" fmla="*/ 19 h 168"/>
                  <a:gd name="T68" fmla="*/ 202 w 331"/>
                  <a:gd name="T69" fmla="*/ 13 h 168"/>
                  <a:gd name="T70" fmla="*/ 178 w 331"/>
                  <a:gd name="T71" fmla="*/ 8 h 168"/>
                  <a:gd name="T72" fmla="*/ 156 w 331"/>
                  <a:gd name="T73" fmla="*/ 4 h 168"/>
                  <a:gd name="T74" fmla="*/ 137 w 331"/>
                  <a:gd name="T75" fmla="*/ 2 h 168"/>
                  <a:gd name="T76" fmla="*/ 119 w 331"/>
                  <a:gd name="T77" fmla="*/ 0 h 168"/>
                  <a:gd name="T78" fmla="*/ 102 w 331"/>
                  <a:gd name="T79" fmla="*/ 0 h 168"/>
                  <a:gd name="T80" fmla="*/ 85 w 331"/>
                  <a:gd name="T81" fmla="*/ 2 h 168"/>
                  <a:gd name="T82" fmla="*/ 64 w 331"/>
                  <a:gd name="T83" fmla="*/ 4 h 168"/>
                  <a:gd name="T84" fmla="*/ 43 w 331"/>
                  <a:gd name="T85" fmla="*/ 8 h 168"/>
                  <a:gd name="T86" fmla="*/ 26 w 331"/>
                  <a:gd name="T87" fmla="*/ 13 h 168"/>
                  <a:gd name="T88" fmla="*/ 12 w 331"/>
                  <a:gd name="T89" fmla="*/ 23 h 168"/>
                  <a:gd name="T90" fmla="*/ 7 w 331"/>
                  <a:gd name="T91" fmla="*/ 29 h 168"/>
                  <a:gd name="T92" fmla="*/ 2 w 331"/>
                  <a:gd name="T93" fmla="*/ 34 h 168"/>
                  <a:gd name="T94" fmla="*/ 0 w 331"/>
                  <a:gd name="T95" fmla="*/ 42 h 168"/>
                  <a:gd name="T96" fmla="*/ 0 w 331"/>
                  <a:gd name="T97" fmla="*/ 50 h 168"/>
                  <a:gd name="T98" fmla="*/ 0 w 331"/>
                  <a:gd name="T99" fmla="*/ 69 h 168"/>
                  <a:gd name="T100" fmla="*/ 0 w 331"/>
                  <a:gd name="T101" fmla="*/ 88 h 168"/>
                  <a:gd name="T102" fmla="*/ 0 w 331"/>
                  <a:gd name="T103" fmla="*/ 107 h 168"/>
                  <a:gd name="T104" fmla="*/ 0 w 331"/>
                  <a:gd name="T105" fmla="*/ 125 h 168"/>
                  <a:gd name="T106" fmla="*/ 0 w 331"/>
                  <a:gd name="T107" fmla="*/ 142 h 168"/>
                  <a:gd name="T108" fmla="*/ 0 w 331"/>
                  <a:gd name="T109" fmla="*/ 155 h 168"/>
                  <a:gd name="T110" fmla="*/ 0 w 331"/>
                  <a:gd name="T111" fmla="*/ 163 h 168"/>
                  <a:gd name="T112" fmla="*/ 0 w 331"/>
                  <a:gd name="T113" fmla="*/ 167 h 16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1"/>
                  <a:gd name="T172" fmla="*/ 0 h 168"/>
                  <a:gd name="T173" fmla="*/ 331 w 331"/>
                  <a:gd name="T174" fmla="*/ 168 h 16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1" h="168">
                    <a:moveTo>
                      <a:pt x="0" y="167"/>
                    </a:moveTo>
                    <a:lnTo>
                      <a:pt x="5" y="165"/>
                    </a:lnTo>
                    <a:lnTo>
                      <a:pt x="19" y="161"/>
                    </a:lnTo>
                    <a:lnTo>
                      <a:pt x="43" y="155"/>
                    </a:lnTo>
                    <a:lnTo>
                      <a:pt x="74" y="150"/>
                    </a:lnTo>
                    <a:lnTo>
                      <a:pt x="109" y="148"/>
                    </a:lnTo>
                    <a:lnTo>
                      <a:pt x="143" y="146"/>
                    </a:lnTo>
                    <a:lnTo>
                      <a:pt x="163" y="148"/>
                    </a:lnTo>
                    <a:lnTo>
                      <a:pt x="180" y="150"/>
                    </a:lnTo>
                    <a:lnTo>
                      <a:pt x="200" y="153"/>
                    </a:lnTo>
                    <a:lnTo>
                      <a:pt x="218" y="159"/>
                    </a:lnTo>
                    <a:lnTo>
                      <a:pt x="220" y="157"/>
                    </a:lnTo>
                    <a:lnTo>
                      <a:pt x="230" y="153"/>
                    </a:lnTo>
                    <a:lnTo>
                      <a:pt x="244" y="148"/>
                    </a:lnTo>
                    <a:lnTo>
                      <a:pt x="261" y="140"/>
                    </a:lnTo>
                    <a:lnTo>
                      <a:pt x="278" y="130"/>
                    </a:lnTo>
                    <a:lnTo>
                      <a:pt x="294" y="123"/>
                    </a:lnTo>
                    <a:lnTo>
                      <a:pt x="306" y="113"/>
                    </a:lnTo>
                    <a:lnTo>
                      <a:pt x="313" y="107"/>
                    </a:lnTo>
                    <a:lnTo>
                      <a:pt x="320" y="100"/>
                    </a:lnTo>
                    <a:lnTo>
                      <a:pt x="324" y="90"/>
                    </a:lnTo>
                    <a:lnTo>
                      <a:pt x="328" y="82"/>
                    </a:lnTo>
                    <a:lnTo>
                      <a:pt x="330" y="71"/>
                    </a:lnTo>
                    <a:lnTo>
                      <a:pt x="330" y="67"/>
                    </a:lnTo>
                    <a:lnTo>
                      <a:pt x="330" y="61"/>
                    </a:lnTo>
                    <a:lnTo>
                      <a:pt x="328" y="57"/>
                    </a:lnTo>
                    <a:lnTo>
                      <a:pt x="324" y="52"/>
                    </a:lnTo>
                    <a:lnTo>
                      <a:pt x="320" y="48"/>
                    </a:lnTo>
                    <a:lnTo>
                      <a:pt x="313" y="44"/>
                    </a:lnTo>
                    <a:lnTo>
                      <a:pt x="306" y="40"/>
                    </a:lnTo>
                    <a:lnTo>
                      <a:pt x="296" y="36"/>
                    </a:lnTo>
                    <a:lnTo>
                      <a:pt x="274" y="31"/>
                    </a:lnTo>
                    <a:lnTo>
                      <a:pt x="249" y="25"/>
                    </a:lnTo>
                    <a:lnTo>
                      <a:pt x="226" y="19"/>
                    </a:lnTo>
                    <a:lnTo>
                      <a:pt x="202" y="13"/>
                    </a:lnTo>
                    <a:lnTo>
                      <a:pt x="178" y="8"/>
                    </a:lnTo>
                    <a:lnTo>
                      <a:pt x="156" y="4"/>
                    </a:lnTo>
                    <a:lnTo>
                      <a:pt x="137" y="2"/>
                    </a:lnTo>
                    <a:lnTo>
                      <a:pt x="119" y="0"/>
                    </a:lnTo>
                    <a:lnTo>
                      <a:pt x="102" y="0"/>
                    </a:lnTo>
                    <a:lnTo>
                      <a:pt x="85" y="2"/>
                    </a:lnTo>
                    <a:lnTo>
                      <a:pt x="64" y="4"/>
                    </a:lnTo>
                    <a:lnTo>
                      <a:pt x="43" y="8"/>
                    </a:lnTo>
                    <a:lnTo>
                      <a:pt x="26" y="13"/>
                    </a:lnTo>
                    <a:lnTo>
                      <a:pt x="12" y="23"/>
                    </a:lnTo>
                    <a:lnTo>
                      <a:pt x="7" y="29"/>
                    </a:lnTo>
                    <a:lnTo>
                      <a:pt x="2" y="34"/>
                    </a:lnTo>
                    <a:lnTo>
                      <a:pt x="0" y="42"/>
                    </a:lnTo>
                    <a:lnTo>
                      <a:pt x="0" y="50"/>
                    </a:lnTo>
                    <a:lnTo>
                      <a:pt x="0" y="69"/>
                    </a:lnTo>
                    <a:lnTo>
                      <a:pt x="0" y="88"/>
                    </a:lnTo>
                    <a:lnTo>
                      <a:pt x="0" y="107"/>
                    </a:lnTo>
                    <a:lnTo>
                      <a:pt x="0" y="125"/>
                    </a:lnTo>
                    <a:lnTo>
                      <a:pt x="0" y="142"/>
                    </a:lnTo>
                    <a:lnTo>
                      <a:pt x="0" y="155"/>
                    </a:lnTo>
                    <a:lnTo>
                      <a:pt x="0" y="163"/>
                    </a:lnTo>
                    <a:lnTo>
                      <a:pt x="0" y="167"/>
                    </a:lnTo>
                  </a:path>
                </a:pathLst>
              </a:custGeom>
              <a:noFill/>
              <a:ln w="12700" cap="rnd">
                <a:solidFill>
                  <a:srgbClr val="000000"/>
                </a:solidFill>
                <a:round/>
                <a:headEnd/>
                <a:tailEnd/>
              </a:ln>
            </p:spPr>
            <p:txBody>
              <a:bodyPr/>
              <a:lstStyle/>
              <a:p>
                <a:endParaRPr lang="en-US"/>
              </a:p>
            </p:txBody>
          </p:sp>
          <p:sp>
            <p:nvSpPr>
              <p:cNvPr id="34868" name="Freeform 27"/>
              <p:cNvSpPr>
                <a:spLocks/>
              </p:cNvSpPr>
              <p:nvPr/>
            </p:nvSpPr>
            <p:spPr bwMode="auto">
              <a:xfrm>
                <a:off x="2834" y="1185"/>
                <a:ext cx="458" cy="176"/>
              </a:xfrm>
              <a:custGeom>
                <a:avLst/>
                <a:gdLst>
                  <a:gd name="T0" fmla="*/ 107 w 458"/>
                  <a:gd name="T1" fmla="*/ 142 h 176"/>
                  <a:gd name="T2" fmla="*/ 102 w 458"/>
                  <a:gd name="T3" fmla="*/ 132 h 176"/>
                  <a:gd name="T4" fmla="*/ 91 w 458"/>
                  <a:gd name="T5" fmla="*/ 119 h 176"/>
                  <a:gd name="T6" fmla="*/ 85 w 458"/>
                  <a:gd name="T7" fmla="*/ 102 h 176"/>
                  <a:gd name="T8" fmla="*/ 91 w 458"/>
                  <a:gd name="T9" fmla="*/ 119 h 176"/>
                  <a:gd name="T10" fmla="*/ 74 w 458"/>
                  <a:gd name="T11" fmla="*/ 115 h 176"/>
                  <a:gd name="T12" fmla="*/ 91 w 458"/>
                  <a:gd name="T13" fmla="*/ 92 h 176"/>
                  <a:gd name="T14" fmla="*/ 141 w 458"/>
                  <a:gd name="T15" fmla="*/ 161 h 176"/>
                  <a:gd name="T16" fmla="*/ 85 w 458"/>
                  <a:gd name="T17" fmla="*/ 75 h 176"/>
                  <a:gd name="T18" fmla="*/ 141 w 458"/>
                  <a:gd name="T19" fmla="*/ 150 h 176"/>
                  <a:gd name="T20" fmla="*/ 124 w 458"/>
                  <a:gd name="T21" fmla="*/ 165 h 176"/>
                  <a:gd name="T22" fmla="*/ 130 w 458"/>
                  <a:gd name="T23" fmla="*/ 163 h 176"/>
                  <a:gd name="T24" fmla="*/ 139 w 458"/>
                  <a:gd name="T25" fmla="*/ 159 h 176"/>
                  <a:gd name="T26" fmla="*/ 147 w 458"/>
                  <a:gd name="T27" fmla="*/ 153 h 176"/>
                  <a:gd name="T28" fmla="*/ 141 w 458"/>
                  <a:gd name="T29" fmla="*/ 150 h 176"/>
                  <a:gd name="T30" fmla="*/ 130 w 458"/>
                  <a:gd name="T31" fmla="*/ 146 h 176"/>
                  <a:gd name="T32" fmla="*/ 117 w 458"/>
                  <a:gd name="T33" fmla="*/ 144 h 176"/>
                  <a:gd name="T34" fmla="*/ 111 w 458"/>
                  <a:gd name="T35" fmla="*/ 142 h 176"/>
                  <a:gd name="T36" fmla="*/ 107 w 458"/>
                  <a:gd name="T37" fmla="*/ 142 h 176"/>
                  <a:gd name="T38" fmla="*/ 113 w 458"/>
                  <a:gd name="T39" fmla="*/ 115 h 176"/>
                  <a:gd name="T40" fmla="*/ 119 w 458"/>
                  <a:gd name="T41" fmla="*/ 132 h 176"/>
                  <a:gd name="T42" fmla="*/ 124 w 458"/>
                  <a:gd name="T43" fmla="*/ 100 h 176"/>
                  <a:gd name="T44" fmla="*/ 124 w 458"/>
                  <a:gd name="T45" fmla="*/ 100 h 176"/>
                  <a:gd name="T46" fmla="*/ 91 w 458"/>
                  <a:gd name="T47" fmla="*/ 86 h 176"/>
                  <a:gd name="T48" fmla="*/ 81 w 458"/>
                  <a:gd name="T49" fmla="*/ 69 h 176"/>
                  <a:gd name="T50" fmla="*/ 50 w 458"/>
                  <a:gd name="T51" fmla="*/ 82 h 176"/>
                  <a:gd name="T52" fmla="*/ 28 w 458"/>
                  <a:gd name="T53" fmla="*/ 82 h 176"/>
                  <a:gd name="T54" fmla="*/ 45 w 458"/>
                  <a:gd name="T55" fmla="*/ 69 h 176"/>
                  <a:gd name="T56" fmla="*/ 28 w 458"/>
                  <a:gd name="T57" fmla="*/ 82 h 176"/>
                  <a:gd name="T58" fmla="*/ 95 w 458"/>
                  <a:gd name="T59" fmla="*/ 46 h 176"/>
                  <a:gd name="T60" fmla="*/ 130 w 458"/>
                  <a:gd name="T61" fmla="*/ 59 h 176"/>
                  <a:gd name="T62" fmla="*/ 130 w 458"/>
                  <a:gd name="T63" fmla="*/ 59 h 176"/>
                  <a:gd name="T64" fmla="*/ 130 w 458"/>
                  <a:gd name="T65" fmla="*/ 29 h 176"/>
                  <a:gd name="T66" fmla="*/ 159 w 458"/>
                  <a:gd name="T67" fmla="*/ 46 h 176"/>
                  <a:gd name="T68" fmla="*/ 130 w 458"/>
                  <a:gd name="T69" fmla="*/ 29 h 176"/>
                  <a:gd name="T70" fmla="*/ 159 w 458"/>
                  <a:gd name="T71" fmla="*/ 46 h 176"/>
                  <a:gd name="T72" fmla="*/ 204 w 458"/>
                  <a:gd name="T73" fmla="*/ 15 h 176"/>
                  <a:gd name="T74" fmla="*/ 204 w 458"/>
                  <a:gd name="T75" fmla="*/ 15 h 176"/>
                  <a:gd name="T76" fmla="*/ 200 w 458"/>
                  <a:gd name="T77" fmla="*/ 36 h 176"/>
                  <a:gd name="T78" fmla="*/ 221 w 458"/>
                  <a:gd name="T79" fmla="*/ 36 h 176"/>
                  <a:gd name="T80" fmla="*/ 221 w 458"/>
                  <a:gd name="T81" fmla="*/ 15 h 176"/>
                  <a:gd name="T82" fmla="*/ 273 w 458"/>
                  <a:gd name="T83" fmla="*/ 13 h 176"/>
                  <a:gd name="T84" fmla="*/ 302 w 458"/>
                  <a:gd name="T85" fmla="*/ 6 h 176"/>
                  <a:gd name="T86" fmla="*/ 337 w 458"/>
                  <a:gd name="T87" fmla="*/ 33 h 176"/>
                  <a:gd name="T88" fmla="*/ 400 w 458"/>
                  <a:gd name="T89" fmla="*/ 36 h 176"/>
                  <a:gd name="T90" fmla="*/ 400 w 458"/>
                  <a:gd name="T91" fmla="*/ 36 h 176"/>
                  <a:gd name="T92" fmla="*/ 434 w 458"/>
                  <a:gd name="T93" fmla="*/ 19 h 176"/>
                  <a:gd name="T94" fmla="*/ 365 w 458"/>
                  <a:gd name="T95" fmla="*/ 36 h 176"/>
                  <a:gd name="T96" fmla="*/ 358 w 458"/>
                  <a:gd name="T97" fmla="*/ 13 h 176"/>
                  <a:gd name="T98" fmla="*/ 325 w 458"/>
                  <a:gd name="T99" fmla="*/ 19 h 176"/>
                  <a:gd name="T100" fmla="*/ 302 w 458"/>
                  <a:gd name="T101" fmla="*/ 6 h 176"/>
                  <a:gd name="T102" fmla="*/ 285 w 458"/>
                  <a:gd name="T103" fmla="*/ 0 h 176"/>
                  <a:gd name="T104" fmla="*/ 325 w 458"/>
                  <a:gd name="T105" fmla="*/ 19 h 176"/>
                  <a:gd name="T106" fmla="*/ 261 w 458"/>
                  <a:gd name="T107" fmla="*/ 23 h 176"/>
                  <a:gd name="T108" fmla="*/ 183 w 458"/>
                  <a:gd name="T109" fmla="*/ 27 h 176"/>
                  <a:gd name="T110" fmla="*/ 113 w 458"/>
                  <a:gd name="T111" fmla="*/ 50 h 176"/>
                  <a:gd name="T112" fmla="*/ 102 w 458"/>
                  <a:gd name="T113" fmla="*/ 63 h 176"/>
                  <a:gd name="T114" fmla="*/ 74 w 458"/>
                  <a:gd name="T115" fmla="*/ 59 h 176"/>
                  <a:gd name="T116" fmla="*/ 81 w 458"/>
                  <a:gd name="T117" fmla="*/ 69 h 176"/>
                  <a:gd name="T118" fmla="*/ 130 w 458"/>
                  <a:gd name="T119" fmla="*/ 59 h 1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58"/>
                  <a:gd name="T181" fmla="*/ 0 h 176"/>
                  <a:gd name="T182" fmla="*/ 458 w 458"/>
                  <a:gd name="T183" fmla="*/ 176 h 17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58" h="176">
                    <a:moveTo>
                      <a:pt x="91" y="155"/>
                    </a:moveTo>
                    <a:lnTo>
                      <a:pt x="107" y="142"/>
                    </a:lnTo>
                    <a:lnTo>
                      <a:pt x="81" y="146"/>
                    </a:lnTo>
                    <a:lnTo>
                      <a:pt x="102" y="132"/>
                    </a:lnTo>
                    <a:lnTo>
                      <a:pt x="67" y="129"/>
                    </a:lnTo>
                    <a:lnTo>
                      <a:pt x="91" y="119"/>
                    </a:lnTo>
                    <a:lnTo>
                      <a:pt x="74" y="115"/>
                    </a:lnTo>
                    <a:lnTo>
                      <a:pt x="85" y="102"/>
                    </a:lnTo>
                    <a:lnTo>
                      <a:pt x="74" y="115"/>
                    </a:lnTo>
                    <a:lnTo>
                      <a:pt x="91" y="119"/>
                    </a:lnTo>
                    <a:lnTo>
                      <a:pt x="67" y="129"/>
                    </a:lnTo>
                    <a:lnTo>
                      <a:pt x="74" y="115"/>
                    </a:lnTo>
                    <a:lnTo>
                      <a:pt x="62" y="102"/>
                    </a:lnTo>
                    <a:lnTo>
                      <a:pt x="91" y="92"/>
                    </a:lnTo>
                    <a:lnTo>
                      <a:pt x="67" y="86"/>
                    </a:lnTo>
                    <a:lnTo>
                      <a:pt x="141" y="161"/>
                    </a:lnTo>
                    <a:lnTo>
                      <a:pt x="124" y="175"/>
                    </a:lnTo>
                    <a:lnTo>
                      <a:pt x="85" y="75"/>
                    </a:lnTo>
                    <a:lnTo>
                      <a:pt x="124" y="175"/>
                    </a:lnTo>
                    <a:lnTo>
                      <a:pt x="141" y="150"/>
                    </a:lnTo>
                    <a:lnTo>
                      <a:pt x="113" y="152"/>
                    </a:lnTo>
                    <a:lnTo>
                      <a:pt x="124" y="165"/>
                    </a:lnTo>
                    <a:lnTo>
                      <a:pt x="126" y="165"/>
                    </a:lnTo>
                    <a:lnTo>
                      <a:pt x="130" y="163"/>
                    </a:lnTo>
                    <a:lnTo>
                      <a:pt x="135" y="161"/>
                    </a:lnTo>
                    <a:lnTo>
                      <a:pt x="139" y="159"/>
                    </a:lnTo>
                    <a:lnTo>
                      <a:pt x="143" y="157"/>
                    </a:lnTo>
                    <a:lnTo>
                      <a:pt x="147" y="153"/>
                    </a:lnTo>
                    <a:lnTo>
                      <a:pt x="145" y="152"/>
                    </a:lnTo>
                    <a:lnTo>
                      <a:pt x="141" y="150"/>
                    </a:lnTo>
                    <a:lnTo>
                      <a:pt x="135" y="148"/>
                    </a:lnTo>
                    <a:lnTo>
                      <a:pt x="130" y="146"/>
                    </a:lnTo>
                    <a:lnTo>
                      <a:pt x="124" y="144"/>
                    </a:lnTo>
                    <a:lnTo>
                      <a:pt x="117" y="144"/>
                    </a:lnTo>
                    <a:lnTo>
                      <a:pt x="113" y="142"/>
                    </a:lnTo>
                    <a:lnTo>
                      <a:pt x="111" y="142"/>
                    </a:lnTo>
                    <a:lnTo>
                      <a:pt x="109" y="142"/>
                    </a:lnTo>
                    <a:lnTo>
                      <a:pt x="107" y="142"/>
                    </a:lnTo>
                    <a:lnTo>
                      <a:pt x="137" y="132"/>
                    </a:lnTo>
                    <a:lnTo>
                      <a:pt x="113" y="115"/>
                    </a:lnTo>
                    <a:lnTo>
                      <a:pt x="137" y="123"/>
                    </a:lnTo>
                    <a:lnTo>
                      <a:pt x="119" y="132"/>
                    </a:lnTo>
                    <a:lnTo>
                      <a:pt x="113" y="115"/>
                    </a:lnTo>
                    <a:lnTo>
                      <a:pt x="124" y="100"/>
                    </a:lnTo>
                    <a:lnTo>
                      <a:pt x="85" y="96"/>
                    </a:lnTo>
                    <a:lnTo>
                      <a:pt x="124" y="100"/>
                    </a:lnTo>
                    <a:lnTo>
                      <a:pt x="119" y="86"/>
                    </a:lnTo>
                    <a:lnTo>
                      <a:pt x="91" y="86"/>
                    </a:lnTo>
                    <a:lnTo>
                      <a:pt x="119" y="86"/>
                    </a:lnTo>
                    <a:lnTo>
                      <a:pt x="81" y="69"/>
                    </a:lnTo>
                    <a:lnTo>
                      <a:pt x="91" y="86"/>
                    </a:lnTo>
                    <a:lnTo>
                      <a:pt x="50" y="82"/>
                    </a:lnTo>
                    <a:lnTo>
                      <a:pt x="74" y="59"/>
                    </a:lnTo>
                    <a:lnTo>
                      <a:pt x="28" y="82"/>
                    </a:lnTo>
                    <a:lnTo>
                      <a:pt x="85" y="96"/>
                    </a:lnTo>
                    <a:lnTo>
                      <a:pt x="45" y="69"/>
                    </a:lnTo>
                    <a:lnTo>
                      <a:pt x="0" y="69"/>
                    </a:lnTo>
                    <a:lnTo>
                      <a:pt x="28" y="82"/>
                    </a:lnTo>
                    <a:lnTo>
                      <a:pt x="50" y="82"/>
                    </a:lnTo>
                    <a:lnTo>
                      <a:pt x="95" y="46"/>
                    </a:lnTo>
                    <a:lnTo>
                      <a:pt x="81" y="69"/>
                    </a:lnTo>
                    <a:lnTo>
                      <a:pt x="130" y="59"/>
                    </a:lnTo>
                    <a:lnTo>
                      <a:pt x="95" y="46"/>
                    </a:lnTo>
                    <a:lnTo>
                      <a:pt x="130" y="59"/>
                    </a:lnTo>
                    <a:lnTo>
                      <a:pt x="159" y="33"/>
                    </a:lnTo>
                    <a:lnTo>
                      <a:pt x="130" y="29"/>
                    </a:lnTo>
                    <a:lnTo>
                      <a:pt x="130" y="50"/>
                    </a:lnTo>
                    <a:lnTo>
                      <a:pt x="159" y="46"/>
                    </a:lnTo>
                    <a:lnTo>
                      <a:pt x="159" y="33"/>
                    </a:lnTo>
                    <a:lnTo>
                      <a:pt x="130" y="29"/>
                    </a:lnTo>
                    <a:lnTo>
                      <a:pt x="119" y="40"/>
                    </a:lnTo>
                    <a:lnTo>
                      <a:pt x="159" y="46"/>
                    </a:lnTo>
                    <a:lnTo>
                      <a:pt x="200" y="36"/>
                    </a:lnTo>
                    <a:lnTo>
                      <a:pt x="204" y="15"/>
                    </a:lnTo>
                    <a:lnTo>
                      <a:pt x="176" y="13"/>
                    </a:lnTo>
                    <a:lnTo>
                      <a:pt x="204" y="15"/>
                    </a:lnTo>
                    <a:lnTo>
                      <a:pt x="221" y="15"/>
                    </a:lnTo>
                    <a:lnTo>
                      <a:pt x="200" y="36"/>
                    </a:lnTo>
                    <a:lnTo>
                      <a:pt x="183" y="40"/>
                    </a:lnTo>
                    <a:lnTo>
                      <a:pt x="221" y="36"/>
                    </a:lnTo>
                    <a:lnTo>
                      <a:pt x="183" y="27"/>
                    </a:lnTo>
                    <a:lnTo>
                      <a:pt x="221" y="15"/>
                    </a:lnTo>
                    <a:lnTo>
                      <a:pt x="239" y="33"/>
                    </a:lnTo>
                    <a:lnTo>
                      <a:pt x="273" y="13"/>
                    </a:lnTo>
                    <a:lnTo>
                      <a:pt x="273" y="33"/>
                    </a:lnTo>
                    <a:lnTo>
                      <a:pt x="302" y="6"/>
                    </a:lnTo>
                    <a:lnTo>
                      <a:pt x="337" y="6"/>
                    </a:lnTo>
                    <a:lnTo>
                      <a:pt x="337" y="33"/>
                    </a:lnTo>
                    <a:lnTo>
                      <a:pt x="365" y="36"/>
                    </a:lnTo>
                    <a:lnTo>
                      <a:pt x="400" y="36"/>
                    </a:lnTo>
                    <a:lnTo>
                      <a:pt x="457" y="15"/>
                    </a:lnTo>
                    <a:lnTo>
                      <a:pt x="400" y="36"/>
                    </a:lnTo>
                    <a:lnTo>
                      <a:pt x="417" y="19"/>
                    </a:lnTo>
                    <a:lnTo>
                      <a:pt x="434" y="19"/>
                    </a:lnTo>
                    <a:lnTo>
                      <a:pt x="358" y="13"/>
                    </a:lnTo>
                    <a:lnTo>
                      <a:pt x="365" y="36"/>
                    </a:lnTo>
                    <a:lnTo>
                      <a:pt x="308" y="19"/>
                    </a:lnTo>
                    <a:lnTo>
                      <a:pt x="358" y="13"/>
                    </a:lnTo>
                    <a:lnTo>
                      <a:pt x="302" y="6"/>
                    </a:lnTo>
                    <a:lnTo>
                      <a:pt x="325" y="19"/>
                    </a:lnTo>
                    <a:lnTo>
                      <a:pt x="358" y="13"/>
                    </a:lnTo>
                    <a:lnTo>
                      <a:pt x="302" y="6"/>
                    </a:lnTo>
                    <a:lnTo>
                      <a:pt x="308" y="19"/>
                    </a:lnTo>
                    <a:lnTo>
                      <a:pt x="285" y="0"/>
                    </a:lnTo>
                    <a:lnTo>
                      <a:pt x="273" y="33"/>
                    </a:lnTo>
                    <a:lnTo>
                      <a:pt x="325" y="19"/>
                    </a:lnTo>
                    <a:lnTo>
                      <a:pt x="239" y="13"/>
                    </a:lnTo>
                    <a:lnTo>
                      <a:pt x="261" y="23"/>
                    </a:lnTo>
                    <a:lnTo>
                      <a:pt x="204" y="15"/>
                    </a:lnTo>
                    <a:lnTo>
                      <a:pt x="183" y="27"/>
                    </a:lnTo>
                    <a:lnTo>
                      <a:pt x="119" y="40"/>
                    </a:lnTo>
                    <a:lnTo>
                      <a:pt x="113" y="50"/>
                    </a:lnTo>
                    <a:lnTo>
                      <a:pt x="74" y="59"/>
                    </a:lnTo>
                    <a:lnTo>
                      <a:pt x="102" y="63"/>
                    </a:lnTo>
                    <a:lnTo>
                      <a:pt x="0" y="69"/>
                    </a:lnTo>
                    <a:lnTo>
                      <a:pt x="74" y="59"/>
                    </a:lnTo>
                    <a:lnTo>
                      <a:pt x="67" y="40"/>
                    </a:lnTo>
                    <a:lnTo>
                      <a:pt x="81" y="69"/>
                    </a:lnTo>
                    <a:lnTo>
                      <a:pt x="57" y="59"/>
                    </a:lnTo>
                    <a:lnTo>
                      <a:pt x="130" y="59"/>
                    </a:lnTo>
                  </a:path>
                </a:pathLst>
              </a:custGeom>
              <a:noFill/>
              <a:ln w="12700" cap="rnd">
                <a:solidFill>
                  <a:srgbClr val="000000"/>
                </a:solidFill>
                <a:round/>
                <a:headEnd/>
                <a:tailEnd/>
              </a:ln>
            </p:spPr>
            <p:txBody>
              <a:bodyPr/>
              <a:lstStyle/>
              <a:p>
                <a:endParaRPr lang="en-US"/>
              </a:p>
            </p:txBody>
          </p:sp>
          <p:sp>
            <p:nvSpPr>
              <p:cNvPr id="34869" name="Freeform 28"/>
              <p:cNvSpPr>
                <a:spLocks/>
              </p:cNvSpPr>
              <p:nvPr/>
            </p:nvSpPr>
            <p:spPr bwMode="auto">
              <a:xfrm>
                <a:off x="2894" y="3556"/>
                <a:ext cx="767" cy="160"/>
              </a:xfrm>
              <a:custGeom>
                <a:avLst/>
                <a:gdLst>
                  <a:gd name="T0" fmla="*/ 80 w 767"/>
                  <a:gd name="T1" fmla="*/ 27 h 160"/>
                  <a:gd name="T2" fmla="*/ 79 w 767"/>
                  <a:gd name="T3" fmla="*/ 29 h 160"/>
                  <a:gd name="T4" fmla="*/ 68 w 767"/>
                  <a:gd name="T5" fmla="*/ 35 h 160"/>
                  <a:gd name="T6" fmla="*/ 54 w 767"/>
                  <a:gd name="T7" fmla="*/ 44 h 160"/>
                  <a:gd name="T8" fmla="*/ 37 w 767"/>
                  <a:gd name="T9" fmla="*/ 56 h 160"/>
                  <a:gd name="T10" fmla="*/ 23 w 767"/>
                  <a:gd name="T11" fmla="*/ 69 h 160"/>
                  <a:gd name="T12" fmla="*/ 11 w 767"/>
                  <a:gd name="T13" fmla="*/ 85 h 160"/>
                  <a:gd name="T14" fmla="*/ 5 w 767"/>
                  <a:gd name="T15" fmla="*/ 92 h 160"/>
                  <a:gd name="T16" fmla="*/ 2 w 767"/>
                  <a:gd name="T17" fmla="*/ 102 h 160"/>
                  <a:gd name="T18" fmla="*/ 0 w 767"/>
                  <a:gd name="T19" fmla="*/ 110 h 160"/>
                  <a:gd name="T20" fmla="*/ 0 w 767"/>
                  <a:gd name="T21" fmla="*/ 117 h 160"/>
                  <a:gd name="T22" fmla="*/ 2 w 767"/>
                  <a:gd name="T23" fmla="*/ 133 h 160"/>
                  <a:gd name="T24" fmla="*/ 5 w 767"/>
                  <a:gd name="T25" fmla="*/ 140 h 160"/>
                  <a:gd name="T26" fmla="*/ 5 w 767"/>
                  <a:gd name="T27" fmla="*/ 144 h 160"/>
                  <a:gd name="T28" fmla="*/ 5 w 767"/>
                  <a:gd name="T29" fmla="*/ 146 h 160"/>
                  <a:gd name="T30" fmla="*/ 2 w 767"/>
                  <a:gd name="T31" fmla="*/ 144 h 160"/>
                  <a:gd name="T32" fmla="*/ 2 w 767"/>
                  <a:gd name="T33" fmla="*/ 142 h 160"/>
                  <a:gd name="T34" fmla="*/ 0 w 767"/>
                  <a:gd name="T35" fmla="*/ 140 h 160"/>
                  <a:gd name="T36" fmla="*/ 0 w 767"/>
                  <a:gd name="T37" fmla="*/ 138 h 160"/>
                  <a:gd name="T38" fmla="*/ 259 w 767"/>
                  <a:gd name="T39" fmla="*/ 154 h 160"/>
                  <a:gd name="T40" fmla="*/ 259 w 767"/>
                  <a:gd name="T41" fmla="*/ 123 h 160"/>
                  <a:gd name="T42" fmla="*/ 307 w 767"/>
                  <a:gd name="T43" fmla="*/ 159 h 160"/>
                  <a:gd name="T44" fmla="*/ 766 w 767"/>
                  <a:gd name="T45" fmla="*/ 148 h 160"/>
                  <a:gd name="T46" fmla="*/ 766 w 767"/>
                  <a:gd name="T47" fmla="*/ 142 h 160"/>
                  <a:gd name="T48" fmla="*/ 764 w 767"/>
                  <a:gd name="T49" fmla="*/ 123 h 160"/>
                  <a:gd name="T50" fmla="*/ 759 w 767"/>
                  <a:gd name="T51" fmla="*/ 112 h 160"/>
                  <a:gd name="T52" fmla="*/ 750 w 767"/>
                  <a:gd name="T53" fmla="*/ 98 h 160"/>
                  <a:gd name="T54" fmla="*/ 740 w 767"/>
                  <a:gd name="T55" fmla="*/ 85 h 160"/>
                  <a:gd name="T56" fmla="*/ 724 w 767"/>
                  <a:gd name="T57" fmla="*/ 69 h 160"/>
                  <a:gd name="T58" fmla="*/ 705 w 767"/>
                  <a:gd name="T59" fmla="*/ 56 h 160"/>
                  <a:gd name="T60" fmla="*/ 679 w 767"/>
                  <a:gd name="T61" fmla="*/ 42 h 160"/>
                  <a:gd name="T62" fmla="*/ 646 w 767"/>
                  <a:gd name="T63" fmla="*/ 29 h 160"/>
                  <a:gd name="T64" fmla="*/ 607 w 767"/>
                  <a:gd name="T65" fmla="*/ 18 h 160"/>
                  <a:gd name="T66" fmla="*/ 559 w 767"/>
                  <a:gd name="T67" fmla="*/ 10 h 160"/>
                  <a:gd name="T68" fmla="*/ 503 w 767"/>
                  <a:gd name="T69" fmla="*/ 4 h 160"/>
                  <a:gd name="T70" fmla="*/ 440 w 767"/>
                  <a:gd name="T71" fmla="*/ 0 h 160"/>
                  <a:gd name="T72" fmla="*/ 364 w 767"/>
                  <a:gd name="T73" fmla="*/ 2 h 160"/>
                  <a:gd name="T74" fmla="*/ 229 w 767"/>
                  <a:gd name="T75" fmla="*/ 8 h 160"/>
                  <a:gd name="T76" fmla="*/ 139 w 767"/>
                  <a:gd name="T77" fmla="*/ 12 h 160"/>
                  <a:gd name="T78" fmla="*/ 87 w 767"/>
                  <a:gd name="T79" fmla="*/ 16 h 160"/>
                  <a:gd name="T80" fmla="*/ 63 w 767"/>
                  <a:gd name="T81" fmla="*/ 19 h 160"/>
                  <a:gd name="T82" fmla="*/ 59 w 767"/>
                  <a:gd name="T83" fmla="*/ 21 h 160"/>
                  <a:gd name="T84" fmla="*/ 59 w 767"/>
                  <a:gd name="T85" fmla="*/ 23 h 160"/>
                  <a:gd name="T86" fmla="*/ 61 w 767"/>
                  <a:gd name="T87" fmla="*/ 23 h 160"/>
                  <a:gd name="T88" fmla="*/ 66 w 767"/>
                  <a:gd name="T89" fmla="*/ 25 h 160"/>
                  <a:gd name="T90" fmla="*/ 77 w 767"/>
                  <a:gd name="T91" fmla="*/ 27 h 160"/>
                  <a:gd name="T92" fmla="*/ 80 w 767"/>
                  <a:gd name="T93" fmla="*/ 27 h 16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7"/>
                  <a:gd name="T142" fmla="*/ 0 h 160"/>
                  <a:gd name="T143" fmla="*/ 767 w 767"/>
                  <a:gd name="T144" fmla="*/ 160 h 16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7" h="160">
                    <a:moveTo>
                      <a:pt x="80" y="27"/>
                    </a:moveTo>
                    <a:lnTo>
                      <a:pt x="79" y="29"/>
                    </a:lnTo>
                    <a:lnTo>
                      <a:pt x="68" y="35"/>
                    </a:lnTo>
                    <a:lnTo>
                      <a:pt x="54" y="44"/>
                    </a:lnTo>
                    <a:lnTo>
                      <a:pt x="37" y="56"/>
                    </a:lnTo>
                    <a:lnTo>
                      <a:pt x="23" y="69"/>
                    </a:lnTo>
                    <a:lnTo>
                      <a:pt x="11" y="85"/>
                    </a:lnTo>
                    <a:lnTo>
                      <a:pt x="5" y="92"/>
                    </a:lnTo>
                    <a:lnTo>
                      <a:pt x="2" y="102"/>
                    </a:lnTo>
                    <a:lnTo>
                      <a:pt x="0" y="110"/>
                    </a:lnTo>
                    <a:lnTo>
                      <a:pt x="0" y="117"/>
                    </a:lnTo>
                    <a:lnTo>
                      <a:pt x="2" y="133"/>
                    </a:lnTo>
                    <a:lnTo>
                      <a:pt x="5" y="140"/>
                    </a:lnTo>
                    <a:lnTo>
                      <a:pt x="5" y="144"/>
                    </a:lnTo>
                    <a:lnTo>
                      <a:pt x="5" y="146"/>
                    </a:lnTo>
                    <a:lnTo>
                      <a:pt x="2" y="144"/>
                    </a:lnTo>
                    <a:lnTo>
                      <a:pt x="2" y="142"/>
                    </a:lnTo>
                    <a:lnTo>
                      <a:pt x="0" y="140"/>
                    </a:lnTo>
                    <a:lnTo>
                      <a:pt x="0" y="138"/>
                    </a:lnTo>
                    <a:lnTo>
                      <a:pt x="259" y="154"/>
                    </a:lnTo>
                    <a:lnTo>
                      <a:pt x="259" y="123"/>
                    </a:lnTo>
                    <a:lnTo>
                      <a:pt x="307" y="159"/>
                    </a:lnTo>
                    <a:lnTo>
                      <a:pt x="766" y="148"/>
                    </a:lnTo>
                    <a:lnTo>
                      <a:pt x="766" y="142"/>
                    </a:lnTo>
                    <a:lnTo>
                      <a:pt x="764" y="123"/>
                    </a:lnTo>
                    <a:lnTo>
                      <a:pt x="759" y="112"/>
                    </a:lnTo>
                    <a:lnTo>
                      <a:pt x="750" y="98"/>
                    </a:lnTo>
                    <a:lnTo>
                      <a:pt x="740" y="85"/>
                    </a:lnTo>
                    <a:lnTo>
                      <a:pt x="724" y="69"/>
                    </a:lnTo>
                    <a:lnTo>
                      <a:pt x="705" y="56"/>
                    </a:lnTo>
                    <a:lnTo>
                      <a:pt x="679" y="42"/>
                    </a:lnTo>
                    <a:lnTo>
                      <a:pt x="646" y="29"/>
                    </a:lnTo>
                    <a:lnTo>
                      <a:pt x="607" y="18"/>
                    </a:lnTo>
                    <a:lnTo>
                      <a:pt x="559" y="10"/>
                    </a:lnTo>
                    <a:lnTo>
                      <a:pt x="503" y="4"/>
                    </a:lnTo>
                    <a:lnTo>
                      <a:pt x="440" y="0"/>
                    </a:lnTo>
                    <a:lnTo>
                      <a:pt x="364" y="2"/>
                    </a:lnTo>
                    <a:lnTo>
                      <a:pt x="229" y="8"/>
                    </a:lnTo>
                    <a:lnTo>
                      <a:pt x="139" y="12"/>
                    </a:lnTo>
                    <a:lnTo>
                      <a:pt x="87" y="16"/>
                    </a:lnTo>
                    <a:lnTo>
                      <a:pt x="63" y="19"/>
                    </a:lnTo>
                    <a:lnTo>
                      <a:pt x="59" y="21"/>
                    </a:lnTo>
                    <a:lnTo>
                      <a:pt x="59" y="23"/>
                    </a:lnTo>
                    <a:lnTo>
                      <a:pt x="61" y="23"/>
                    </a:lnTo>
                    <a:lnTo>
                      <a:pt x="66" y="25"/>
                    </a:lnTo>
                    <a:lnTo>
                      <a:pt x="77" y="27"/>
                    </a:lnTo>
                    <a:lnTo>
                      <a:pt x="80" y="27"/>
                    </a:lnTo>
                  </a:path>
                </a:pathLst>
              </a:custGeom>
              <a:solidFill>
                <a:srgbClr val="7D4A17"/>
              </a:solidFill>
              <a:ln w="12700" cap="rnd">
                <a:noFill/>
                <a:round/>
                <a:headEnd/>
                <a:tailEnd/>
              </a:ln>
            </p:spPr>
            <p:txBody>
              <a:bodyPr/>
              <a:lstStyle/>
              <a:p>
                <a:endParaRPr lang="en-US"/>
              </a:p>
            </p:txBody>
          </p:sp>
          <p:sp>
            <p:nvSpPr>
              <p:cNvPr id="34870" name="Freeform 29"/>
              <p:cNvSpPr>
                <a:spLocks/>
              </p:cNvSpPr>
              <p:nvPr/>
            </p:nvSpPr>
            <p:spPr bwMode="auto">
              <a:xfrm>
                <a:off x="2894" y="3556"/>
                <a:ext cx="767" cy="160"/>
              </a:xfrm>
              <a:custGeom>
                <a:avLst/>
                <a:gdLst>
                  <a:gd name="T0" fmla="*/ 80 w 767"/>
                  <a:gd name="T1" fmla="*/ 27 h 160"/>
                  <a:gd name="T2" fmla="*/ 79 w 767"/>
                  <a:gd name="T3" fmla="*/ 29 h 160"/>
                  <a:gd name="T4" fmla="*/ 68 w 767"/>
                  <a:gd name="T5" fmla="*/ 35 h 160"/>
                  <a:gd name="T6" fmla="*/ 54 w 767"/>
                  <a:gd name="T7" fmla="*/ 44 h 160"/>
                  <a:gd name="T8" fmla="*/ 37 w 767"/>
                  <a:gd name="T9" fmla="*/ 56 h 160"/>
                  <a:gd name="T10" fmla="*/ 23 w 767"/>
                  <a:gd name="T11" fmla="*/ 69 h 160"/>
                  <a:gd name="T12" fmla="*/ 11 w 767"/>
                  <a:gd name="T13" fmla="*/ 85 h 160"/>
                  <a:gd name="T14" fmla="*/ 5 w 767"/>
                  <a:gd name="T15" fmla="*/ 92 h 160"/>
                  <a:gd name="T16" fmla="*/ 2 w 767"/>
                  <a:gd name="T17" fmla="*/ 102 h 160"/>
                  <a:gd name="T18" fmla="*/ 0 w 767"/>
                  <a:gd name="T19" fmla="*/ 110 h 160"/>
                  <a:gd name="T20" fmla="*/ 0 w 767"/>
                  <a:gd name="T21" fmla="*/ 117 h 160"/>
                  <a:gd name="T22" fmla="*/ 2 w 767"/>
                  <a:gd name="T23" fmla="*/ 133 h 160"/>
                  <a:gd name="T24" fmla="*/ 5 w 767"/>
                  <a:gd name="T25" fmla="*/ 140 h 160"/>
                  <a:gd name="T26" fmla="*/ 5 w 767"/>
                  <a:gd name="T27" fmla="*/ 144 h 160"/>
                  <a:gd name="T28" fmla="*/ 5 w 767"/>
                  <a:gd name="T29" fmla="*/ 146 h 160"/>
                  <a:gd name="T30" fmla="*/ 2 w 767"/>
                  <a:gd name="T31" fmla="*/ 144 h 160"/>
                  <a:gd name="T32" fmla="*/ 2 w 767"/>
                  <a:gd name="T33" fmla="*/ 142 h 160"/>
                  <a:gd name="T34" fmla="*/ 0 w 767"/>
                  <a:gd name="T35" fmla="*/ 140 h 160"/>
                  <a:gd name="T36" fmla="*/ 0 w 767"/>
                  <a:gd name="T37" fmla="*/ 138 h 160"/>
                  <a:gd name="T38" fmla="*/ 259 w 767"/>
                  <a:gd name="T39" fmla="*/ 154 h 160"/>
                  <a:gd name="T40" fmla="*/ 259 w 767"/>
                  <a:gd name="T41" fmla="*/ 123 h 160"/>
                  <a:gd name="T42" fmla="*/ 307 w 767"/>
                  <a:gd name="T43" fmla="*/ 159 h 160"/>
                  <a:gd name="T44" fmla="*/ 766 w 767"/>
                  <a:gd name="T45" fmla="*/ 148 h 160"/>
                  <a:gd name="T46" fmla="*/ 766 w 767"/>
                  <a:gd name="T47" fmla="*/ 142 h 160"/>
                  <a:gd name="T48" fmla="*/ 764 w 767"/>
                  <a:gd name="T49" fmla="*/ 123 h 160"/>
                  <a:gd name="T50" fmla="*/ 759 w 767"/>
                  <a:gd name="T51" fmla="*/ 112 h 160"/>
                  <a:gd name="T52" fmla="*/ 750 w 767"/>
                  <a:gd name="T53" fmla="*/ 98 h 160"/>
                  <a:gd name="T54" fmla="*/ 740 w 767"/>
                  <a:gd name="T55" fmla="*/ 85 h 160"/>
                  <a:gd name="T56" fmla="*/ 724 w 767"/>
                  <a:gd name="T57" fmla="*/ 69 h 160"/>
                  <a:gd name="T58" fmla="*/ 705 w 767"/>
                  <a:gd name="T59" fmla="*/ 56 h 160"/>
                  <a:gd name="T60" fmla="*/ 679 w 767"/>
                  <a:gd name="T61" fmla="*/ 42 h 160"/>
                  <a:gd name="T62" fmla="*/ 646 w 767"/>
                  <a:gd name="T63" fmla="*/ 29 h 160"/>
                  <a:gd name="T64" fmla="*/ 607 w 767"/>
                  <a:gd name="T65" fmla="*/ 18 h 160"/>
                  <a:gd name="T66" fmla="*/ 559 w 767"/>
                  <a:gd name="T67" fmla="*/ 10 h 160"/>
                  <a:gd name="T68" fmla="*/ 503 w 767"/>
                  <a:gd name="T69" fmla="*/ 4 h 160"/>
                  <a:gd name="T70" fmla="*/ 440 w 767"/>
                  <a:gd name="T71" fmla="*/ 0 h 160"/>
                  <a:gd name="T72" fmla="*/ 364 w 767"/>
                  <a:gd name="T73" fmla="*/ 2 h 160"/>
                  <a:gd name="T74" fmla="*/ 229 w 767"/>
                  <a:gd name="T75" fmla="*/ 8 h 160"/>
                  <a:gd name="T76" fmla="*/ 139 w 767"/>
                  <a:gd name="T77" fmla="*/ 12 h 160"/>
                  <a:gd name="T78" fmla="*/ 87 w 767"/>
                  <a:gd name="T79" fmla="*/ 16 h 160"/>
                  <a:gd name="T80" fmla="*/ 63 w 767"/>
                  <a:gd name="T81" fmla="*/ 19 h 160"/>
                  <a:gd name="T82" fmla="*/ 59 w 767"/>
                  <a:gd name="T83" fmla="*/ 21 h 160"/>
                  <a:gd name="T84" fmla="*/ 59 w 767"/>
                  <a:gd name="T85" fmla="*/ 23 h 160"/>
                  <a:gd name="T86" fmla="*/ 61 w 767"/>
                  <a:gd name="T87" fmla="*/ 23 h 160"/>
                  <a:gd name="T88" fmla="*/ 66 w 767"/>
                  <a:gd name="T89" fmla="*/ 25 h 160"/>
                  <a:gd name="T90" fmla="*/ 77 w 767"/>
                  <a:gd name="T91" fmla="*/ 27 h 160"/>
                  <a:gd name="T92" fmla="*/ 80 w 767"/>
                  <a:gd name="T93" fmla="*/ 27 h 16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7"/>
                  <a:gd name="T142" fmla="*/ 0 h 160"/>
                  <a:gd name="T143" fmla="*/ 767 w 767"/>
                  <a:gd name="T144" fmla="*/ 160 h 16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7" h="160">
                    <a:moveTo>
                      <a:pt x="80" y="27"/>
                    </a:moveTo>
                    <a:lnTo>
                      <a:pt x="79" y="29"/>
                    </a:lnTo>
                    <a:lnTo>
                      <a:pt x="68" y="35"/>
                    </a:lnTo>
                    <a:lnTo>
                      <a:pt x="54" y="44"/>
                    </a:lnTo>
                    <a:lnTo>
                      <a:pt x="37" y="56"/>
                    </a:lnTo>
                    <a:lnTo>
                      <a:pt x="23" y="69"/>
                    </a:lnTo>
                    <a:lnTo>
                      <a:pt x="11" y="85"/>
                    </a:lnTo>
                    <a:lnTo>
                      <a:pt x="5" y="92"/>
                    </a:lnTo>
                    <a:lnTo>
                      <a:pt x="2" y="102"/>
                    </a:lnTo>
                    <a:lnTo>
                      <a:pt x="0" y="110"/>
                    </a:lnTo>
                    <a:lnTo>
                      <a:pt x="0" y="117"/>
                    </a:lnTo>
                    <a:lnTo>
                      <a:pt x="2" y="133"/>
                    </a:lnTo>
                    <a:lnTo>
                      <a:pt x="5" y="140"/>
                    </a:lnTo>
                    <a:lnTo>
                      <a:pt x="5" y="144"/>
                    </a:lnTo>
                    <a:lnTo>
                      <a:pt x="5" y="146"/>
                    </a:lnTo>
                    <a:lnTo>
                      <a:pt x="2" y="144"/>
                    </a:lnTo>
                    <a:lnTo>
                      <a:pt x="2" y="142"/>
                    </a:lnTo>
                    <a:lnTo>
                      <a:pt x="0" y="140"/>
                    </a:lnTo>
                    <a:lnTo>
                      <a:pt x="0" y="138"/>
                    </a:lnTo>
                    <a:lnTo>
                      <a:pt x="259" y="154"/>
                    </a:lnTo>
                    <a:lnTo>
                      <a:pt x="259" y="123"/>
                    </a:lnTo>
                    <a:lnTo>
                      <a:pt x="307" y="159"/>
                    </a:lnTo>
                    <a:lnTo>
                      <a:pt x="766" y="148"/>
                    </a:lnTo>
                    <a:lnTo>
                      <a:pt x="766" y="142"/>
                    </a:lnTo>
                    <a:lnTo>
                      <a:pt x="764" y="123"/>
                    </a:lnTo>
                    <a:lnTo>
                      <a:pt x="759" y="112"/>
                    </a:lnTo>
                    <a:lnTo>
                      <a:pt x="750" y="98"/>
                    </a:lnTo>
                    <a:lnTo>
                      <a:pt x="740" y="85"/>
                    </a:lnTo>
                    <a:lnTo>
                      <a:pt x="724" y="69"/>
                    </a:lnTo>
                    <a:lnTo>
                      <a:pt x="705" y="56"/>
                    </a:lnTo>
                    <a:lnTo>
                      <a:pt x="679" y="42"/>
                    </a:lnTo>
                    <a:lnTo>
                      <a:pt x="646" y="29"/>
                    </a:lnTo>
                    <a:lnTo>
                      <a:pt x="607" y="18"/>
                    </a:lnTo>
                    <a:lnTo>
                      <a:pt x="559" y="10"/>
                    </a:lnTo>
                    <a:lnTo>
                      <a:pt x="503" y="4"/>
                    </a:lnTo>
                    <a:lnTo>
                      <a:pt x="440" y="0"/>
                    </a:lnTo>
                    <a:lnTo>
                      <a:pt x="364" y="2"/>
                    </a:lnTo>
                    <a:lnTo>
                      <a:pt x="229" y="8"/>
                    </a:lnTo>
                    <a:lnTo>
                      <a:pt x="139" y="12"/>
                    </a:lnTo>
                    <a:lnTo>
                      <a:pt x="87" y="16"/>
                    </a:lnTo>
                    <a:lnTo>
                      <a:pt x="63" y="19"/>
                    </a:lnTo>
                    <a:lnTo>
                      <a:pt x="59" y="21"/>
                    </a:lnTo>
                    <a:lnTo>
                      <a:pt x="59" y="23"/>
                    </a:lnTo>
                    <a:lnTo>
                      <a:pt x="61" y="23"/>
                    </a:lnTo>
                    <a:lnTo>
                      <a:pt x="66" y="25"/>
                    </a:lnTo>
                    <a:lnTo>
                      <a:pt x="77" y="27"/>
                    </a:lnTo>
                    <a:lnTo>
                      <a:pt x="80" y="27"/>
                    </a:lnTo>
                  </a:path>
                </a:pathLst>
              </a:custGeom>
              <a:noFill/>
              <a:ln w="12700" cap="rnd">
                <a:solidFill>
                  <a:srgbClr val="000000"/>
                </a:solidFill>
                <a:round/>
                <a:headEnd/>
                <a:tailEnd/>
              </a:ln>
            </p:spPr>
            <p:txBody>
              <a:bodyPr/>
              <a:lstStyle/>
              <a:p>
                <a:endParaRPr lang="en-US"/>
              </a:p>
            </p:txBody>
          </p:sp>
          <p:sp>
            <p:nvSpPr>
              <p:cNvPr id="34871" name="Freeform 30"/>
              <p:cNvSpPr>
                <a:spLocks/>
              </p:cNvSpPr>
              <p:nvPr/>
            </p:nvSpPr>
            <p:spPr bwMode="auto">
              <a:xfrm>
                <a:off x="2846" y="3568"/>
                <a:ext cx="766" cy="158"/>
              </a:xfrm>
              <a:custGeom>
                <a:avLst/>
                <a:gdLst>
                  <a:gd name="T0" fmla="*/ 80 w 766"/>
                  <a:gd name="T1" fmla="*/ 25 h 158"/>
                  <a:gd name="T2" fmla="*/ 78 w 766"/>
                  <a:gd name="T3" fmla="*/ 27 h 158"/>
                  <a:gd name="T4" fmla="*/ 70 w 766"/>
                  <a:gd name="T5" fmla="*/ 32 h 158"/>
                  <a:gd name="T6" fmla="*/ 57 w 766"/>
                  <a:gd name="T7" fmla="*/ 42 h 158"/>
                  <a:gd name="T8" fmla="*/ 44 w 766"/>
                  <a:gd name="T9" fmla="*/ 53 h 158"/>
                  <a:gd name="T10" fmla="*/ 28 w 766"/>
                  <a:gd name="T11" fmla="*/ 67 h 158"/>
                  <a:gd name="T12" fmla="*/ 16 w 766"/>
                  <a:gd name="T13" fmla="*/ 82 h 158"/>
                  <a:gd name="T14" fmla="*/ 9 w 766"/>
                  <a:gd name="T15" fmla="*/ 92 h 158"/>
                  <a:gd name="T16" fmla="*/ 5 w 766"/>
                  <a:gd name="T17" fmla="*/ 100 h 158"/>
                  <a:gd name="T18" fmla="*/ 2 w 766"/>
                  <a:gd name="T19" fmla="*/ 107 h 158"/>
                  <a:gd name="T20" fmla="*/ 0 w 766"/>
                  <a:gd name="T21" fmla="*/ 117 h 158"/>
                  <a:gd name="T22" fmla="*/ 0 w 766"/>
                  <a:gd name="T23" fmla="*/ 123 h 158"/>
                  <a:gd name="T24" fmla="*/ 0 w 766"/>
                  <a:gd name="T25" fmla="*/ 128 h 158"/>
                  <a:gd name="T26" fmla="*/ 0 w 766"/>
                  <a:gd name="T27" fmla="*/ 132 h 158"/>
                  <a:gd name="T28" fmla="*/ 0 w 766"/>
                  <a:gd name="T29" fmla="*/ 134 h 158"/>
                  <a:gd name="T30" fmla="*/ 0 w 766"/>
                  <a:gd name="T31" fmla="*/ 136 h 158"/>
                  <a:gd name="T32" fmla="*/ 257 w 766"/>
                  <a:gd name="T33" fmla="*/ 151 h 158"/>
                  <a:gd name="T34" fmla="*/ 257 w 766"/>
                  <a:gd name="T35" fmla="*/ 121 h 158"/>
                  <a:gd name="T36" fmla="*/ 307 w 766"/>
                  <a:gd name="T37" fmla="*/ 157 h 158"/>
                  <a:gd name="T38" fmla="*/ 765 w 766"/>
                  <a:gd name="T39" fmla="*/ 147 h 158"/>
                  <a:gd name="T40" fmla="*/ 765 w 766"/>
                  <a:gd name="T41" fmla="*/ 140 h 158"/>
                  <a:gd name="T42" fmla="*/ 762 w 766"/>
                  <a:gd name="T43" fmla="*/ 123 h 158"/>
                  <a:gd name="T44" fmla="*/ 757 w 766"/>
                  <a:gd name="T45" fmla="*/ 109 h 158"/>
                  <a:gd name="T46" fmla="*/ 750 w 766"/>
                  <a:gd name="T47" fmla="*/ 96 h 158"/>
                  <a:gd name="T48" fmla="*/ 739 w 766"/>
                  <a:gd name="T49" fmla="*/ 82 h 158"/>
                  <a:gd name="T50" fmla="*/ 724 w 766"/>
                  <a:gd name="T51" fmla="*/ 67 h 158"/>
                  <a:gd name="T52" fmla="*/ 703 w 766"/>
                  <a:gd name="T53" fmla="*/ 53 h 158"/>
                  <a:gd name="T54" fmla="*/ 677 w 766"/>
                  <a:gd name="T55" fmla="*/ 40 h 158"/>
                  <a:gd name="T56" fmla="*/ 646 w 766"/>
                  <a:gd name="T57" fmla="*/ 27 h 158"/>
                  <a:gd name="T58" fmla="*/ 604 w 766"/>
                  <a:gd name="T59" fmla="*/ 17 h 158"/>
                  <a:gd name="T60" fmla="*/ 559 w 766"/>
                  <a:gd name="T61" fmla="*/ 7 h 158"/>
                  <a:gd name="T62" fmla="*/ 502 w 766"/>
                  <a:gd name="T63" fmla="*/ 2 h 158"/>
                  <a:gd name="T64" fmla="*/ 437 w 766"/>
                  <a:gd name="T65" fmla="*/ 0 h 158"/>
                  <a:gd name="T66" fmla="*/ 364 w 766"/>
                  <a:gd name="T67" fmla="*/ 0 h 158"/>
                  <a:gd name="T68" fmla="*/ 253 w 766"/>
                  <a:gd name="T69" fmla="*/ 4 h 158"/>
                  <a:gd name="T70" fmla="*/ 175 w 766"/>
                  <a:gd name="T71" fmla="*/ 9 h 158"/>
                  <a:gd name="T72" fmla="*/ 125 w 766"/>
                  <a:gd name="T73" fmla="*/ 13 h 158"/>
                  <a:gd name="T74" fmla="*/ 94 w 766"/>
                  <a:gd name="T75" fmla="*/ 17 h 158"/>
                  <a:gd name="T76" fmla="*/ 80 w 766"/>
                  <a:gd name="T77" fmla="*/ 21 h 158"/>
                  <a:gd name="T78" fmla="*/ 78 w 766"/>
                  <a:gd name="T79" fmla="*/ 23 h 158"/>
                  <a:gd name="T80" fmla="*/ 80 w 766"/>
                  <a:gd name="T81" fmla="*/ 25 h 15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66"/>
                  <a:gd name="T124" fmla="*/ 0 h 158"/>
                  <a:gd name="T125" fmla="*/ 766 w 766"/>
                  <a:gd name="T126" fmla="*/ 158 h 15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66" h="158">
                    <a:moveTo>
                      <a:pt x="80" y="25"/>
                    </a:moveTo>
                    <a:lnTo>
                      <a:pt x="78" y="27"/>
                    </a:lnTo>
                    <a:lnTo>
                      <a:pt x="70" y="32"/>
                    </a:lnTo>
                    <a:lnTo>
                      <a:pt x="57" y="42"/>
                    </a:lnTo>
                    <a:lnTo>
                      <a:pt x="44" y="53"/>
                    </a:lnTo>
                    <a:lnTo>
                      <a:pt x="28" y="67"/>
                    </a:lnTo>
                    <a:lnTo>
                      <a:pt x="16" y="82"/>
                    </a:lnTo>
                    <a:lnTo>
                      <a:pt x="9" y="92"/>
                    </a:lnTo>
                    <a:lnTo>
                      <a:pt x="5" y="100"/>
                    </a:lnTo>
                    <a:lnTo>
                      <a:pt x="2" y="107"/>
                    </a:lnTo>
                    <a:lnTo>
                      <a:pt x="0" y="117"/>
                    </a:lnTo>
                    <a:lnTo>
                      <a:pt x="0" y="123"/>
                    </a:lnTo>
                    <a:lnTo>
                      <a:pt x="0" y="128"/>
                    </a:lnTo>
                    <a:lnTo>
                      <a:pt x="0" y="132"/>
                    </a:lnTo>
                    <a:lnTo>
                      <a:pt x="0" y="134"/>
                    </a:lnTo>
                    <a:lnTo>
                      <a:pt x="0" y="136"/>
                    </a:lnTo>
                    <a:lnTo>
                      <a:pt x="257" y="151"/>
                    </a:lnTo>
                    <a:lnTo>
                      <a:pt x="257" y="121"/>
                    </a:lnTo>
                    <a:lnTo>
                      <a:pt x="307" y="157"/>
                    </a:lnTo>
                    <a:lnTo>
                      <a:pt x="765" y="147"/>
                    </a:lnTo>
                    <a:lnTo>
                      <a:pt x="765" y="140"/>
                    </a:lnTo>
                    <a:lnTo>
                      <a:pt x="762" y="123"/>
                    </a:lnTo>
                    <a:lnTo>
                      <a:pt x="757" y="109"/>
                    </a:lnTo>
                    <a:lnTo>
                      <a:pt x="750" y="96"/>
                    </a:lnTo>
                    <a:lnTo>
                      <a:pt x="739" y="82"/>
                    </a:lnTo>
                    <a:lnTo>
                      <a:pt x="724" y="67"/>
                    </a:lnTo>
                    <a:lnTo>
                      <a:pt x="703" y="53"/>
                    </a:lnTo>
                    <a:lnTo>
                      <a:pt x="677" y="40"/>
                    </a:lnTo>
                    <a:lnTo>
                      <a:pt x="646" y="27"/>
                    </a:lnTo>
                    <a:lnTo>
                      <a:pt x="604" y="17"/>
                    </a:lnTo>
                    <a:lnTo>
                      <a:pt x="559" y="7"/>
                    </a:lnTo>
                    <a:lnTo>
                      <a:pt x="502" y="2"/>
                    </a:lnTo>
                    <a:lnTo>
                      <a:pt x="437" y="0"/>
                    </a:lnTo>
                    <a:lnTo>
                      <a:pt x="364" y="0"/>
                    </a:lnTo>
                    <a:lnTo>
                      <a:pt x="253" y="4"/>
                    </a:lnTo>
                    <a:lnTo>
                      <a:pt x="175" y="9"/>
                    </a:lnTo>
                    <a:lnTo>
                      <a:pt x="125" y="13"/>
                    </a:lnTo>
                    <a:lnTo>
                      <a:pt x="94" y="17"/>
                    </a:lnTo>
                    <a:lnTo>
                      <a:pt x="80" y="21"/>
                    </a:lnTo>
                    <a:lnTo>
                      <a:pt x="78" y="23"/>
                    </a:lnTo>
                    <a:lnTo>
                      <a:pt x="80" y="25"/>
                    </a:lnTo>
                  </a:path>
                </a:pathLst>
              </a:custGeom>
              <a:solidFill>
                <a:srgbClr val="996633"/>
              </a:solidFill>
              <a:ln w="12700" cap="rnd">
                <a:noFill/>
                <a:round/>
                <a:headEnd/>
                <a:tailEnd/>
              </a:ln>
            </p:spPr>
            <p:txBody>
              <a:bodyPr/>
              <a:lstStyle/>
              <a:p>
                <a:endParaRPr lang="en-US"/>
              </a:p>
            </p:txBody>
          </p:sp>
          <p:sp>
            <p:nvSpPr>
              <p:cNvPr id="34872" name="Freeform 31"/>
              <p:cNvSpPr>
                <a:spLocks/>
              </p:cNvSpPr>
              <p:nvPr/>
            </p:nvSpPr>
            <p:spPr bwMode="auto">
              <a:xfrm>
                <a:off x="2846" y="3568"/>
                <a:ext cx="766" cy="158"/>
              </a:xfrm>
              <a:custGeom>
                <a:avLst/>
                <a:gdLst>
                  <a:gd name="T0" fmla="*/ 80 w 766"/>
                  <a:gd name="T1" fmla="*/ 25 h 158"/>
                  <a:gd name="T2" fmla="*/ 78 w 766"/>
                  <a:gd name="T3" fmla="*/ 27 h 158"/>
                  <a:gd name="T4" fmla="*/ 70 w 766"/>
                  <a:gd name="T5" fmla="*/ 32 h 158"/>
                  <a:gd name="T6" fmla="*/ 57 w 766"/>
                  <a:gd name="T7" fmla="*/ 42 h 158"/>
                  <a:gd name="T8" fmla="*/ 44 w 766"/>
                  <a:gd name="T9" fmla="*/ 53 h 158"/>
                  <a:gd name="T10" fmla="*/ 28 w 766"/>
                  <a:gd name="T11" fmla="*/ 67 h 158"/>
                  <a:gd name="T12" fmla="*/ 16 w 766"/>
                  <a:gd name="T13" fmla="*/ 82 h 158"/>
                  <a:gd name="T14" fmla="*/ 9 w 766"/>
                  <a:gd name="T15" fmla="*/ 92 h 158"/>
                  <a:gd name="T16" fmla="*/ 5 w 766"/>
                  <a:gd name="T17" fmla="*/ 100 h 158"/>
                  <a:gd name="T18" fmla="*/ 2 w 766"/>
                  <a:gd name="T19" fmla="*/ 107 h 158"/>
                  <a:gd name="T20" fmla="*/ 0 w 766"/>
                  <a:gd name="T21" fmla="*/ 117 h 158"/>
                  <a:gd name="T22" fmla="*/ 0 w 766"/>
                  <a:gd name="T23" fmla="*/ 123 h 158"/>
                  <a:gd name="T24" fmla="*/ 0 w 766"/>
                  <a:gd name="T25" fmla="*/ 128 h 158"/>
                  <a:gd name="T26" fmla="*/ 0 w 766"/>
                  <a:gd name="T27" fmla="*/ 132 h 158"/>
                  <a:gd name="T28" fmla="*/ 0 w 766"/>
                  <a:gd name="T29" fmla="*/ 134 h 158"/>
                  <a:gd name="T30" fmla="*/ 0 w 766"/>
                  <a:gd name="T31" fmla="*/ 136 h 158"/>
                  <a:gd name="T32" fmla="*/ 257 w 766"/>
                  <a:gd name="T33" fmla="*/ 151 h 158"/>
                  <a:gd name="T34" fmla="*/ 257 w 766"/>
                  <a:gd name="T35" fmla="*/ 121 h 158"/>
                  <a:gd name="T36" fmla="*/ 307 w 766"/>
                  <a:gd name="T37" fmla="*/ 157 h 158"/>
                  <a:gd name="T38" fmla="*/ 765 w 766"/>
                  <a:gd name="T39" fmla="*/ 147 h 158"/>
                  <a:gd name="T40" fmla="*/ 765 w 766"/>
                  <a:gd name="T41" fmla="*/ 140 h 158"/>
                  <a:gd name="T42" fmla="*/ 762 w 766"/>
                  <a:gd name="T43" fmla="*/ 123 h 158"/>
                  <a:gd name="T44" fmla="*/ 757 w 766"/>
                  <a:gd name="T45" fmla="*/ 109 h 158"/>
                  <a:gd name="T46" fmla="*/ 750 w 766"/>
                  <a:gd name="T47" fmla="*/ 96 h 158"/>
                  <a:gd name="T48" fmla="*/ 739 w 766"/>
                  <a:gd name="T49" fmla="*/ 82 h 158"/>
                  <a:gd name="T50" fmla="*/ 724 w 766"/>
                  <a:gd name="T51" fmla="*/ 67 h 158"/>
                  <a:gd name="T52" fmla="*/ 703 w 766"/>
                  <a:gd name="T53" fmla="*/ 53 h 158"/>
                  <a:gd name="T54" fmla="*/ 677 w 766"/>
                  <a:gd name="T55" fmla="*/ 40 h 158"/>
                  <a:gd name="T56" fmla="*/ 646 w 766"/>
                  <a:gd name="T57" fmla="*/ 27 h 158"/>
                  <a:gd name="T58" fmla="*/ 604 w 766"/>
                  <a:gd name="T59" fmla="*/ 17 h 158"/>
                  <a:gd name="T60" fmla="*/ 559 w 766"/>
                  <a:gd name="T61" fmla="*/ 7 h 158"/>
                  <a:gd name="T62" fmla="*/ 502 w 766"/>
                  <a:gd name="T63" fmla="*/ 2 h 158"/>
                  <a:gd name="T64" fmla="*/ 437 w 766"/>
                  <a:gd name="T65" fmla="*/ 0 h 158"/>
                  <a:gd name="T66" fmla="*/ 364 w 766"/>
                  <a:gd name="T67" fmla="*/ 0 h 158"/>
                  <a:gd name="T68" fmla="*/ 253 w 766"/>
                  <a:gd name="T69" fmla="*/ 4 h 158"/>
                  <a:gd name="T70" fmla="*/ 175 w 766"/>
                  <a:gd name="T71" fmla="*/ 9 h 158"/>
                  <a:gd name="T72" fmla="*/ 125 w 766"/>
                  <a:gd name="T73" fmla="*/ 13 h 158"/>
                  <a:gd name="T74" fmla="*/ 94 w 766"/>
                  <a:gd name="T75" fmla="*/ 17 h 158"/>
                  <a:gd name="T76" fmla="*/ 80 w 766"/>
                  <a:gd name="T77" fmla="*/ 21 h 158"/>
                  <a:gd name="T78" fmla="*/ 78 w 766"/>
                  <a:gd name="T79" fmla="*/ 23 h 158"/>
                  <a:gd name="T80" fmla="*/ 80 w 766"/>
                  <a:gd name="T81" fmla="*/ 25 h 15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66"/>
                  <a:gd name="T124" fmla="*/ 0 h 158"/>
                  <a:gd name="T125" fmla="*/ 766 w 766"/>
                  <a:gd name="T126" fmla="*/ 158 h 15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66" h="158">
                    <a:moveTo>
                      <a:pt x="80" y="25"/>
                    </a:moveTo>
                    <a:lnTo>
                      <a:pt x="78" y="27"/>
                    </a:lnTo>
                    <a:lnTo>
                      <a:pt x="70" y="32"/>
                    </a:lnTo>
                    <a:lnTo>
                      <a:pt x="57" y="42"/>
                    </a:lnTo>
                    <a:lnTo>
                      <a:pt x="44" y="53"/>
                    </a:lnTo>
                    <a:lnTo>
                      <a:pt x="28" y="67"/>
                    </a:lnTo>
                    <a:lnTo>
                      <a:pt x="16" y="82"/>
                    </a:lnTo>
                    <a:lnTo>
                      <a:pt x="9" y="92"/>
                    </a:lnTo>
                    <a:lnTo>
                      <a:pt x="5" y="100"/>
                    </a:lnTo>
                    <a:lnTo>
                      <a:pt x="2" y="107"/>
                    </a:lnTo>
                    <a:lnTo>
                      <a:pt x="0" y="117"/>
                    </a:lnTo>
                    <a:lnTo>
                      <a:pt x="0" y="123"/>
                    </a:lnTo>
                    <a:lnTo>
                      <a:pt x="0" y="128"/>
                    </a:lnTo>
                    <a:lnTo>
                      <a:pt x="0" y="132"/>
                    </a:lnTo>
                    <a:lnTo>
                      <a:pt x="0" y="134"/>
                    </a:lnTo>
                    <a:lnTo>
                      <a:pt x="0" y="136"/>
                    </a:lnTo>
                    <a:lnTo>
                      <a:pt x="257" y="151"/>
                    </a:lnTo>
                    <a:lnTo>
                      <a:pt x="257" y="121"/>
                    </a:lnTo>
                    <a:lnTo>
                      <a:pt x="307" y="157"/>
                    </a:lnTo>
                    <a:lnTo>
                      <a:pt x="765" y="147"/>
                    </a:lnTo>
                    <a:lnTo>
                      <a:pt x="765" y="140"/>
                    </a:lnTo>
                    <a:lnTo>
                      <a:pt x="762" y="123"/>
                    </a:lnTo>
                    <a:lnTo>
                      <a:pt x="757" y="109"/>
                    </a:lnTo>
                    <a:lnTo>
                      <a:pt x="750" y="96"/>
                    </a:lnTo>
                    <a:lnTo>
                      <a:pt x="739" y="82"/>
                    </a:lnTo>
                    <a:lnTo>
                      <a:pt x="724" y="67"/>
                    </a:lnTo>
                    <a:lnTo>
                      <a:pt x="703" y="53"/>
                    </a:lnTo>
                    <a:lnTo>
                      <a:pt x="677" y="40"/>
                    </a:lnTo>
                    <a:lnTo>
                      <a:pt x="646" y="27"/>
                    </a:lnTo>
                    <a:lnTo>
                      <a:pt x="604" y="17"/>
                    </a:lnTo>
                    <a:lnTo>
                      <a:pt x="559" y="7"/>
                    </a:lnTo>
                    <a:lnTo>
                      <a:pt x="502" y="2"/>
                    </a:lnTo>
                    <a:lnTo>
                      <a:pt x="437" y="0"/>
                    </a:lnTo>
                    <a:lnTo>
                      <a:pt x="364" y="0"/>
                    </a:lnTo>
                    <a:lnTo>
                      <a:pt x="253" y="4"/>
                    </a:lnTo>
                    <a:lnTo>
                      <a:pt x="175" y="9"/>
                    </a:lnTo>
                    <a:lnTo>
                      <a:pt x="125" y="13"/>
                    </a:lnTo>
                    <a:lnTo>
                      <a:pt x="94" y="17"/>
                    </a:lnTo>
                    <a:lnTo>
                      <a:pt x="80" y="21"/>
                    </a:lnTo>
                    <a:lnTo>
                      <a:pt x="78" y="23"/>
                    </a:lnTo>
                    <a:lnTo>
                      <a:pt x="80" y="25"/>
                    </a:lnTo>
                  </a:path>
                </a:pathLst>
              </a:custGeom>
              <a:noFill/>
              <a:ln w="12700" cap="rnd">
                <a:solidFill>
                  <a:srgbClr val="000000"/>
                </a:solidFill>
                <a:round/>
                <a:headEnd/>
                <a:tailEnd/>
              </a:ln>
            </p:spPr>
            <p:txBody>
              <a:bodyPr/>
              <a:lstStyle/>
              <a:p>
                <a:endParaRPr lang="en-US"/>
              </a:p>
            </p:txBody>
          </p:sp>
          <p:sp>
            <p:nvSpPr>
              <p:cNvPr id="34873" name="Freeform 32"/>
              <p:cNvSpPr>
                <a:spLocks/>
              </p:cNvSpPr>
              <p:nvPr/>
            </p:nvSpPr>
            <p:spPr bwMode="auto">
              <a:xfrm>
                <a:off x="3145" y="2737"/>
                <a:ext cx="261" cy="816"/>
              </a:xfrm>
              <a:custGeom>
                <a:avLst/>
                <a:gdLst>
                  <a:gd name="T0" fmla="*/ 213 w 261"/>
                  <a:gd name="T1" fmla="*/ 4 h 816"/>
                  <a:gd name="T2" fmla="*/ 227 w 261"/>
                  <a:gd name="T3" fmla="*/ 31 h 816"/>
                  <a:gd name="T4" fmla="*/ 250 w 261"/>
                  <a:gd name="T5" fmla="*/ 75 h 816"/>
                  <a:gd name="T6" fmla="*/ 258 w 261"/>
                  <a:gd name="T7" fmla="*/ 113 h 816"/>
                  <a:gd name="T8" fmla="*/ 258 w 261"/>
                  <a:gd name="T9" fmla="*/ 140 h 816"/>
                  <a:gd name="T10" fmla="*/ 250 w 261"/>
                  <a:gd name="T11" fmla="*/ 180 h 816"/>
                  <a:gd name="T12" fmla="*/ 232 w 261"/>
                  <a:gd name="T13" fmla="*/ 249 h 816"/>
                  <a:gd name="T14" fmla="*/ 215 w 261"/>
                  <a:gd name="T15" fmla="*/ 319 h 816"/>
                  <a:gd name="T16" fmla="*/ 203 w 261"/>
                  <a:gd name="T17" fmla="*/ 368 h 816"/>
                  <a:gd name="T18" fmla="*/ 199 w 261"/>
                  <a:gd name="T19" fmla="*/ 388 h 816"/>
                  <a:gd name="T20" fmla="*/ 193 w 261"/>
                  <a:gd name="T21" fmla="*/ 418 h 816"/>
                  <a:gd name="T22" fmla="*/ 184 w 261"/>
                  <a:gd name="T23" fmla="*/ 455 h 816"/>
                  <a:gd name="T24" fmla="*/ 184 w 261"/>
                  <a:gd name="T25" fmla="*/ 484 h 816"/>
                  <a:gd name="T26" fmla="*/ 189 w 261"/>
                  <a:gd name="T27" fmla="*/ 499 h 816"/>
                  <a:gd name="T28" fmla="*/ 201 w 261"/>
                  <a:gd name="T29" fmla="*/ 520 h 816"/>
                  <a:gd name="T30" fmla="*/ 219 w 261"/>
                  <a:gd name="T31" fmla="*/ 539 h 816"/>
                  <a:gd name="T32" fmla="*/ 226 w 261"/>
                  <a:gd name="T33" fmla="*/ 553 h 816"/>
                  <a:gd name="T34" fmla="*/ 226 w 261"/>
                  <a:gd name="T35" fmla="*/ 560 h 816"/>
                  <a:gd name="T36" fmla="*/ 215 w 261"/>
                  <a:gd name="T37" fmla="*/ 574 h 816"/>
                  <a:gd name="T38" fmla="*/ 193 w 261"/>
                  <a:gd name="T39" fmla="*/ 589 h 816"/>
                  <a:gd name="T40" fmla="*/ 180 w 261"/>
                  <a:gd name="T41" fmla="*/ 610 h 816"/>
                  <a:gd name="T42" fmla="*/ 170 w 261"/>
                  <a:gd name="T43" fmla="*/ 656 h 816"/>
                  <a:gd name="T44" fmla="*/ 167 w 261"/>
                  <a:gd name="T45" fmla="*/ 725 h 816"/>
                  <a:gd name="T46" fmla="*/ 167 w 261"/>
                  <a:gd name="T47" fmla="*/ 773 h 816"/>
                  <a:gd name="T48" fmla="*/ 170 w 261"/>
                  <a:gd name="T49" fmla="*/ 783 h 816"/>
                  <a:gd name="T50" fmla="*/ 163 w 261"/>
                  <a:gd name="T51" fmla="*/ 792 h 816"/>
                  <a:gd name="T52" fmla="*/ 139 w 261"/>
                  <a:gd name="T53" fmla="*/ 808 h 816"/>
                  <a:gd name="T54" fmla="*/ 89 w 261"/>
                  <a:gd name="T55" fmla="*/ 815 h 816"/>
                  <a:gd name="T56" fmla="*/ 43 w 261"/>
                  <a:gd name="T57" fmla="*/ 815 h 816"/>
                  <a:gd name="T58" fmla="*/ 33 w 261"/>
                  <a:gd name="T59" fmla="*/ 810 h 816"/>
                  <a:gd name="T60" fmla="*/ 21 w 261"/>
                  <a:gd name="T61" fmla="*/ 794 h 816"/>
                  <a:gd name="T62" fmla="*/ 9 w 261"/>
                  <a:gd name="T63" fmla="*/ 760 h 816"/>
                  <a:gd name="T64" fmla="*/ 2 w 261"/>
                  <a:gd name="T65" fmla="*/ 714 h 816"/>
                  <a:gd name="T66" fmla="*/ 0 w 261"/>
                  <a:gd name="T67" fmla="*/ 624 h 816"/>
                  <a:gd name="T68" fmla="*/ 9 w 261"/>
                  <a:gd name="T69" fmla="*/ 482 h 816"/>
                  <a:gd name="T70" fmla="*/ 33 w 261"/>
                  <a:gd name="T71" fmla="*/ 257 h 816"/>
                  <a:gd name="T72" fmla="*/ 68 w 261"/>
                  <a:gd name="T73" fmla="*/ 35 h 816"/>
                  <a:gd name="T74" fmla="*/ 208 w 261"/>
                  <a:gd name="T75" fmla="*/ 0 h 81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61"/>
                  <a:gd name="T115" fmla="*/ 0 h 816"/>
                  <a:gd name="T116" fmla="*/ 261 w 261"/>
                  <a:gd name="T117" fmla="*/ 816 h 81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61" h="816">
                    <a:moveTo>
                      <a:pt x="208" y="0"/>
                    </a:moveTo>
                    <a:lnTo>
                      <a:pt x="213" y="4"/>
                    </a:lnTo>
                    <a:lnTo>
                      <a:pt x="219" y="15"/>
                    </a:lnTo>
                    <a:lnTo>
                      <a:pt x="227" y="31"/>
                    </a:lnTo>
                    <a:lnTo>
                      <a:pt x="239" y="52"/>
                    </a:lnTo>
                    <a:lnTo>
                      <a:pt x="250" y="75"/>
                    </a:lnTo>
                    <a:lnTo>
                      <a:pt x="255" y="102"/>
                    </a:lnTo>
                    <a:lnTo>
                      <a:pt x="258" y="113"/>
                    </a:lnTo>
                    <a:lnTo>
                      <a:pt x="260" y="127"/>
                    </a:lnTo>
                    <a:lnTo>
                      <a:pt x="258" y="140"/>
                    </a:lnTo>
                    <a:lnTo>
                      <a:pt x="255" y="152"/>
                    </a:lnTo>
                    <a:lnTo>
                      <a:pt x="250" y="180"/>
                    </a:lnTo>
                    <a:lnTo>
                      <a:pt x="241" y="213"/>
                    </a:lnTo>
                    <a:lnTo>
                      <a:pt x="232" y="249"/>
                    </a:lnTo>
                    <a:lnTo>
                      <a:pt x="224" y="286"/>
                    </a:lnTo>
                    <a:lnTo>
                      <a:pt x="215" y="319"/>
                    </a:lnTo>
                    <a:lnTo>
                      <a:pt x="208" y="347"/>
                    </a:lnTo>
                    <a:lnTo>
                      <a:pt x="203" y="368"/>
                    </a:lnTo>
                    <a:lnTo>
                      <a:pt x="201" y="380"/>
                    </a:lnTo>
                    <a:lnTo>
                      <a:pt x="199" y="388"/>
                    </a:lnTo>
                    <a:lnTo>
                      <a:pt x="198" y="401"/>
                    </a:lnTo>
                    <a:lnTo>
                      <a:pt x="193" y="418"/>
                    </a:lnTo>
                    <a:lnTo>
                      <a:pt x="189" y="436"/>
                    </a:lnTo>
                    <a:lnTo>
                      <a:pt x="184" y="455"/>
                    </a:lnTo>
                    <a:lnTo>
                      <a:pt x="184" y="474"/>
                    </a:lnTo>
                    <a:lnTo>
                      <a:pt x="184" y="484"/>
                    </a:lnTo>
                    <a:lnTo>
                      <a:pt x="187" y="491"/>
                    </a:lnTo>
                    <a:lnTo>
                      <a:pt x="189" y="499"/>
                    </a:lnTo>
                    <a:lnTo>
                      <a:pt x="193" y="507"/>
                    </a:lnTo>
                    <a:lnTo>
                      <a:pt x="201" y="520"/>
                    </a:lnTo>
                    <a:lnTo>
                      <a:pt x="210" y="530"/>
                    </a:lnTo>
                    <a:lnTo>
                      <a:pt x="219" y="539"/>
                    </a:lnTo>
                    <a:lnTo>
                      <a:pt x="224" y="549"/>
                    </a:lnTo>
                    <a:lnTo>
                      <a:pt x="226" y="553"/>
                    </a:lnTo>
                    <a:lnTo>
                      <a:pt x="226" y="556"/>
                    </a:lnTo>
                    <a:lnTo>
                      <a:pt x="226" y="560"/>
                    </a:lnTo>
                    <a:lnTo>
                      <a:pt x="224" y="566"/>
                    </a:lnTo>
                    <a:lnTo>
                      <a:pt x="215" y="574"/>
                    </a:lnTo>
                    <a:lnTo>
                      <a:pt x="201" y="583"/>
                    </a:lnTo>
                    <a:lnTo>
                      <a:pt x="193" y="589"/>
                    </a:lnTo>
                    <a:lnTo>
                      <a:pt x="187" y="599"/>
                    </a:lnTo>
                    <a:lnTo>
                      <a:pt x="180" y="610"/>
                    </a:lnTo>
                    <a:lnTo>
                      <a:pt x="175" y="624"/>
                    </a:lnTo>
                    <a:lnTo>
                      <a:pt x="170" y="656"/>
                    </a:lnTo>
                    <a:lnTo>
                      <a:pt x="167" y="691"/>
                    </a:lnTo>
                    <a:lnTo>
                      <a:pt x="167" y="725"/>
                    </a:lnTo>
                    <a:lnTo>
                      <a:pt x="167" y="752"/>
                    </a:lnTo>
                    <a:lnTo>
                      <a:pt x="167" y="773"/>
                    </a:lnTo>
                    <a:lnTo>
                      <a:pt x="170" y="781"/>
                    </a:lnTo>
                    <a:lnTo>
                      <a:pt x="170" y="783"/>
                    </a:lnTo>
                    <a:lnTo>
                      <a:pt x="167" y="787"/>
                    </a:lnTo>
                    <a:lnTo>
                      <a:pt x="163" y="792"/>
                    </a:lnTo>
                    <a:lnTo>
                      <a:pt x="154" y="800"/>
                    </a:lnTo>
                    <a:lnTo>
                      <a:pt x="139" y="808"/>
                    </a:lnTo>
                    <a:lnTo>
                      <a:pt x="118" y="812"/>
                    </a:lnTo>
                    <a:lnTo>
                      <a:pt x="89" y="815"/>
                    </a:lnTo>
                    <a:lnTo>
                      <a:pt x="47" y="815"/>
                    </a:lnTo>
                    <a:lnTo>
                      <a:pt x="43" y="815"/>
                    </a:lnTo>
                    <a:lnTo>
                      <a:pt x="37" y="813"/>
                    </a:lnTo>
                    <a:lnTo>
                      <a:pt x="33" y="810"/>
                    </a:lnTo>
                    <a:lnTo>
                      <a:pt x="28" y="806"/>
                    </a:lnTo>
                    <a:lnTo>
                      <a:pt x="21" y="794"/>
                    </a:lnTo>
                    <a:lnTo>
                      <a:pt x="15" y="779"/>
                    </a:lnTo>
                    <a:lnTo>
                      <a:pt x="9" y="760"/>
                    </a:lnTo>
                    <a:lnTo>
                      <a:pt x="7" y="739"/>
                    </a:lnTo>
                    <a:lnTo>
                      <a:pt x="2" y="714"/>
                    </a:lnTo>
                    <a:lnTo>
                      <a:pt x="2" y="687"/>
                    </a:lnTo>
                    <a:lnTo>
                      <a:pt x="0" y="624"/>
                    </a:lnTo>
                    <a:lnTo>
                      <a:pt x="2" y="555"/>
                    </a:lnTo>
                    <a:lnTo>
                      <a:pt x="9" y="482"/>
                    </a:lnTo>
                    <a:lnTo>
                      <a:pt x="15" y="407"/>
                    </a:lnTo>
                    <a:lnTo>
                      <a:pt x="33" y="257"/>
                    </a:lnTo>
                    <a:lnTo>
                      <a:pt x="52" y="127"/>
                    </a:lnTo>
                    <a:lnTo>
                      <a:pt x="68" y="35"/>
                    </a:lnTo>
                    <a:lnTo>
                      <a:pt x="71" y="0"/>
                    </a:lnTo>
                    <a:lnTo>
                      <a:pt x="208" y="0"/>
                    </a:lnTo>
                  </a:path>
                </a:pathLst>
              </a:custGeom>
              <a:solidFill>
                <a:srgbClr val="1F5285"/>
              </a:solidFill>
              <a:ln w="12700" cap="rnd">
                <a:noFill/>
                <a:round/>
                <a:headEnd/>
                <a:tailEnd/>
              </a:ln>
            </p:spPr>
            <p:txBody>
              <a:bodyPr/>
              <a:lstStyle/>
              <a:p>
                <a:endParaRPr lang="en-US"/>
              </a:p>
            </p:txBody>
          </p:sp>
          <p:sp>
            <p:nvSpPr>
              <p:cNvPr id="34874" name="Freeform 33"/>
              <p:cNvSpPr>
                <a:spLocks/>
              </p:cNvSpPr>
              <p:nvPr/>
            </p:nvSpPr>
            <p:spPr bwMode="auto">
              <a:xfrm>
                <a:off x="3145" y="2737"/>
                <a:ext cx="261" cy="816"/>
              </a:xfrm>
              <a:custGeom>
                <a:avLst/>
                <a:gdLst>
                  <a:gd name="T0" fmla="*/ 213 w 261"/>
                  <a:gd name="T1" fmla="*/ 4 h 816"/>
                  <a:gd name="T2" fmla="*/ 227 w 261"/>
                  <a:gd name="T3" fmla="*/ 31 h 816"/>
                  <a:gd name="T4" fmla="*/ 250 w 261"/>
                  <a:gd name="T5" fmla="*/ 75 h 816"/>
                  <a:gd name="T6" fmla="*/ 258 w 261"/>
                  <a:gd name="T7" fmla="*/ 113 h 816"/>
                  <a:gd name="T8" fmla="*/ 258 w 261"/>
                  <a:gd name="T9" fmla="*/ 140 h 816"/>
                  <a:gd name="T10" fmla="*/ 250 w 261"/>
                  <a:gd name="T11" fmla="*/ 180 h 816"/>
                  <a:gd name="T12" fmla="*/ 232 w 261"/>
                  <a:gd name="T13" fmla="*/ 249 h 816"/>
                  <a:gd name="T14" fmla="*/ 215 w 261"/>
                  <a:gd name="T15" fmla="*/ 319 h 816"/>
                  <a:gd name="T16" fmla="*/ 203 w 261"/>
                  <a:gd name="T17" fmla="*/ 368 h 816"/>
                  <a:gd name="T18" fmla="*/ 199 w 261"/>
                  <a:gd name="T19" fmla="*/ 388 h 816"/>
                  <a:gd name="T20" fmla="*/ 193 w 261"/>
                  <a:gd name="T21" fmla="*/ 418 h 816"/>
                  <a:gd name="T22" fmla="*/ 184 w 261"/>
                  <a:gd name="T23" fmla="*/ 455 h 816"/>
                  <a:gd name="T24" fmla="*/ 184 w 261"/>
                  <a:gd name="T25" fmla="*/ 484 h 816"/>
                  <a:gd name="T26" fmla="*/ 189 w 261"/>
                  <a:gd name="T27" fmla="*/ 499 h 816"/>
                  <a:gd name="T28" fmla="*/ 201 w 261"/>
                  <a:gd name="T29" fmla="*/ 520 h 816"/>
                  <a:gd name="T30" fmla="*/ 219 w 261"/>
                  <a:gd name="T31" fmla="*/ 539 h 816"/>
                  <a:gd name="T32" fmla="*/ 226 w 261"/>
                  <a:gd name="T33" fmla="*/ 553 h 816"/>
                  <a:gd name="T34" fmla="*/ 226 w 261"/>
                  <a:gd name="T35" fmla="*/ 560 h 816"/>
                  <a:gd name="T36" fmla="*/ 215 w 261"/>
                  <a:gd name="T37" fmla="*/ 574 h 816"/>
                  <a:gd name="T38" fmla="*/ 193 w 261"/>
                  <a:gd name="T39" fmla="*/ 589 h 816"/>
                  <a:gd name="T40" fmla="*/ 180 w 261"/>
                  <a:gd name="T41" fmla="*/ 610 h 816"/>
                  <a:gd name="T42" fmla="*/ 170 w 261"/>
                  <a:gd name="T43" fmla="*/ 656 h 816"/>
                  <a:gd name="T44" fmla="*/ 167 w 261"/>
                  <a:gd name="T45" fmla="*/ 725 h 816"/>
                  <a:gd name="T46" fmla="*/ 167 w 261"/>
                  <a:gd name="T47" fmla="*/ 773 h 816"/>
                  <a:gd name="T48" fmla="*/ 170 w 261"/>
                  <a:gd name="T49" fmla="*/ 783 h 816"/>
                  <a:gd name="T50" fmla="*/ 163 w 261"/>
                  <a:gd name="T51" fmla="*/ 792 h 816"/>
                  <a:gd name="T52" fmla="*/ 139 w 261"/>
                  <a:gd name="T53" fmla="*/ 808 h 816"/>
                  <a:gd name="T54" fmla="*/ 89 w 261"/>
                  <a:gd name="T55" fmla="*/ 815 h 816"/>
                  <a:gd name="T56" fmla="*/ 43 w 261"/>
                  <a:gd name="T57" fmla="*/ 815 h 816"/>
                  <a:gd name="T58" fmla="*/ 33 w 261"/>
                  <a:gd name="T59" fmla="*/ 810 h 816"/>
                  <a:gd name="T60" fmla="*/ 21 w 261"/>
                  <a:gd name="T61" fmla="*/ 794 h 816"/>
                  <a:gd name="T62" fmla="*/ 9 w 261"/>
                  <a:gd name="T63" fmla="*/ 760 h 816"/>
                  <a:gd name="T64" fmla="*/ 2 w 261"/>
                  <a:gd name="T65" fmla="*/ 714 h 816"/>
                  <a:gd name="T66" fmla="*/ 0 w 261"/>
                  <a:gd name="T67" fmla="*/ 624 h 816"/>
                  <a:gd name="T68" fmla="*/ 9 w 261"/>
                  <a:gd name="T69" fmla="*/ 482 h 816"/>
                  <a:gd name="T70" fmla="*/ 33 w 261"/>
                  <a:gd name="T71" fmla="*/ 257 h 816"/>
                  <a:gd name="T72" fmla="*/ 68 w 261"/>
                  <a:gd name="T73" fmla="*/ 35 h 816"/>
                  <a:gd name="T74" fmla="*/ 208 w 261"/>
                  <a:gd name="T75" fmla="*/ 0 h 81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61"/>
                  <a:gd name="T115" fmla="*/ 0 h 816"/>
                  <a:gd name="T116" fmla="*/ 261 w 261"/>
                  <a:gd name="T117" fmla="*/ 816 h 81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61" h="816">
                    <a:moveTo>
                      <a:pt x="208" y="0"/>
                    </a:moveTo>
                    <a:lnTo>
                      <a:pt x="213" y="4"/>
                    </a:lnTo>
                    <a:lnTo>
                      <a:pt x="219" y="15"/>
                    </a:lnTo>
                    <a:lnTo>
                      <a:pt x="227" y="31"/>
                    </a:lnTo>
                    <a:lnTo>
                      <a:pt x="239" y="52"/>
                    </a:lnTo>
                    <a:lnTo>
                      <a:pt x="250" y="75"/>
                    </a:lnTo>
                    <a:lnTo>
                      <a:pt x="255" y="102"/>
                    </a:lnTo>
                    <a:lnTo>
                      <a:pt x="258" y="113"/>
                    </a:lnTo>
                    <a:lnTo>
                      <a:pt x="260" y="127"/>
                    </a:lnTo>
                    <a:lnTo>
                      <a:pt x="258" y="140"/>
                    </a:lnTo>
                    <a:lnTo>
                      <a:pt x="255" y="152"/>
                    </a:lnTo>
                    <a:lnTo>
                      <a:pt x="250" y="180"/>
                    </a:lnTo>
                    <a:lnTo>
                      <a:pt x="241" y="213"/>
                    </a:lnTo>
                    <a:lnTo>
                      <a:pt x="232" y="249"/>
                    </a:lnTo>
                    <a:lnTo>
                      <a:pt x="224" y="286"/>
                    </a:lnTo>
                    <a:lnTo>
                      <a:pt x="215" y="319"/>
                    </a:lnTo>
                    <a:lnTo>
                      <a:pt x="208" y="347"/>
                    </a:lnTo>
                    <a:lnTo>
                      <a:pt x="203" y="368"/>
                    </a:lnTo>
                    <a:lnTo>
                      <a:pt x="201" y="380"/>
                    </a:lnTo>
                    <a:lnTo>
                      <a:pt x="199" y="388"/>
                    </a:lnTo>
                    <a:lnTo>
                      <a:pt x="198" y="401"/>
                    </a:lnTo>
                    <a:lnTo>
                      <a:pt x="193" y="418"/>
                    </a:lnTo>
                    <a:lnTo>
                      <a:pt x="189" y="436"/>
                    </a:lnTo>
                    <a:lnTo>
                      <a:pt x="184" y="455"/>
                    </a:lnTo>
                    <a:lnTo>
                      <a:pt x="184" y="474"/>
                    </a:lnTo>
                    <a:lnTo>
                      <a:pt x="184" y="484"/>
                    </a:lnTo>
                    <a:lnTo>
                      <a:pt x="187" y="491"/>
                    </a:lnTo>
                    <a:lnTo>
                      <a:pt x="189" y="499"/>
                    </a:lnTo>
                    <a:lnTo>
                      <a:pt x="193" y="507"/>
                    </a:lnTo>
                    <a:lnTo>
                      <a:pt x="201" y="520"/>
                    </a:lnTo>
                    <a:lnTo>
                      <a:pt x="210" y="530"/>
                    </a:lnTo>
                    <a:lnTo>
                      <a:pt x="219" y="539"/>
                    </a:lnTo>
                    <a:lnTo>
                      <a:pt x="224" y="549"/>
                    </a:lnTo>
                    <a:lnTo>
                      <a:pt x="226" y="553"/>
                    </a:lnTo>
                    <a:lnTo>
                      <a:pt x="226" y="556"/>
                    </a:lnTo>
                    <a:lnTo>
                      <a:pt x="226" y="560"/>
                    </a:lnTo>
                    <a:lnTo>
                      <a:pt x="224" y="566"/>
                    </a:lnTo>
                    <a:lnTo>
                      <a:pt x="215" y="574"/>
                    </a:lnTo>
                    <a:lnTo>
                      <a:pt x="201" y="583"/>
                    </a:lnTo>
                    <a:lnTo>
                      <a:pt x="193" y="589"/>
                    </a:lnTo>
                    <a:lnTo>
                      <a:pt x="187" y="599"/>
                    </a:lnTo>
                    <a:lnTo>
                      <a:pt x="180" y="610"/>
                    </a:lnTo>
                    <a:lnTo>
                      <a:pt x="175" y="624"/>
                    </a:lnTo>
                    <a:lnTo>
                      <a:pt x="170" y="656"/>
                    </a:lnTo>
                    <a:lnTo>
                      <a:pt x="167" y="691"/>
                    </a:lnTo>
                    <a:lnTo>
                      <a:pt x="167" y="725"/>
                    </a:lnTo>
                    <a:lnTo>
                      <a:pt x="167" y="752"/>
                    </a:lnTo>
                    <a:lnTo>
                      <a:pt x="167" y="773"/>
                    </a:lnTo>
                    <a:lnTo>
                      <a:pt x="170" y="781"/>
                    </a:lnTo>
                    <a:lnTo>
                      <a:pt x="170" y="783"/>
                    </a:lnTo>
                    <a:lnTo>
                      <a:pt x="167" y="787"/>
                    </a:lnTo>
                    <a:lnTo>
                      <a:pt x="163" y="792"/>
                    </a:lnTo>
                    <a:lnTo>
                      <a:pt x="154" y="800"/>
                    </a:lnTo>
                    <a:lnTo>
                      <a:pt x="139" y="808"/>
                    </a:lnTo>
                    <a:lnTo>
                      <a:pt x="118" y="812"/>
                    </a:lnTo>
                    <a:lnTo>
                      <a:pt x="89" y="815"/>
                    </a:lnTo>
                    <a:lnTo>
                      <a:pt x="47" y="815"/>
                    </a:lnTo>
                    <a:lnTo>
                      <a:pt x="43" y="815"/>
                    </a:lnTo>
                    <a:lnTo>
                      <a:pt x="37" y="813"/>
                    </a:lnTo>
                    <a:lnTo>
                      <a:pt x="33" y="810"/>
                    </a:lnTo>
                    <a:lnTo>
                      <a:pt x="28" y="806"/>
                    </a:lnTo>
                    <a:lnTo>
                      <a:pt x="21" y="794"/>
                    </a:lnTo>
                    <a:lnTo>
                      <a:pt x="15" y="779"/>
                    </a:lnTo>
                    <a:lnTo>
                      <a:pt x="9" y="760"/>
                    </a:lnTo>
                    <a:lnTo>
                      <a:pt x="7" y="739"/>
                    </a:lnTo>
                    <a:lnTo>
                      <a:pt x="2" y="714"/>
                    </a:lnTo>
                    <a:lnTo>
                      <a:pt x="2" y="687"/>
                    </a:lnTo>
                    <a:lnTo>
                      <a:pt x="0" y="624"/>
                    </a:lnTo>
                    <a:lnTo>
                      <a:pt x="2" y="555"/>
                    </a:lnTo>
                    <a:lnTo>
                      <a:pt x="9" y="482"/>
                    </a:lnTo>
                    <a:lnTo>
                      <a:pt x="15" y="407"/>
                    </a:lnTo>
                    <a:lnTo>
                      <a:pt x="33" y="257"/>
                    </a:lnTo>
                    <a:lnTo>
                      <a:pt x="52" y="127"/>
                    </a:lnTo>
                    <a:lnTo>
                      <a:pt x="68" y="35"/>
                    </a:lnTo>
                    <a:lnTo>
                      <a:pt x="71" y="0"/>
                    </a:lnTo>
                    <a:lnTo>
                      <a:pt x="208" y="0"/>
                    </a:lnTo>
                  </a:path>
                </a:pathLst>
              </a:custGeom>
              <a:noFill/>
              <a:ln w="12700" cap="rnd">
                <a:solidFill>
                  <a:srgbClr val="000000"/>
                </a:solidFill>
                <a:round/>
                <a:headEnd/>
                <a:tailEnd/>
              </a:ln>
            </p:spPr>
            <p:txBody>
              <a:bodyPr/>
              <a:lstStyle/>
              <a:p>
                <a:endParaRPr lang="en-US"/>
              </a:p>
            </p:txBody>
          </p:sp>
          <p:sp>
            <p:nvSpPr>
              <p:cNvPr id="34875" name="Freeform 34"/>
              <p:cNvSpPr>
                <a:spLocks/>
              </p:cNvSpPr>
              <p:nvPr/>
            </p:nvSpPr>
            <p:spPr bwMode="auto">
              <a:xfrm>
                <a:off x="2654" y="2463"/>
                <a:ext cx="1135" cy="1152"/>
              </a:xfrm>
              <a:custGeom>
                <a:avLst/>
                <a:gdLst>
                  <a:gd name="T0" fmla="*/ 28 w 1135"/>
                  <a:gd name="T1" fmla="*/ 34 h 1152"/>
                  <a:gd name="T2" fmla="*/ 116 w 1135"/>
                  <a:gd name="T3" fmla="*/ 113 h 1152"/>
                  <a:gd name="T4" fmla="*/ 191 w 1135"/>
                  <a:gd name="T5" fmla="*/ 165 h 1152"/>
                  <a:gd name="T6" fmla="*/ 273 w 1135"/>
                  <a:gd name="T7" fmla="*/ 201 h 1152"/>
                  <a:gd name="T8" fmla="*/ 367 w 1135"/>
                  <a:gd name="T9" fmla="*/ 226 h 1152"/>
                  <a:gd name="T10" fmla="*/ 376 w 1135"/>
                  <a:gd name="T11" fmla="*/ 236 h 1152"/>
                  <a:gd name="T12" fmla="*/ 344 w 1135"/>
                  <a:gd name="T13" fmla="*/ 245 h 1152"/>
                  <a:gd name="T14" fmla="*/ 316 w 1135"/>
                  <a:gd name="T15" fmla="*/ 259 h 1152"/>
                  <a:gd name="T16" fmla="*/ 310 w 1135"/>
                  <a:gd name="T17" fmla="*/ 286 h 1152"/>
                  <a:gd name="T18" fmla="*/ 310 w 1135"/>
                  <a:gd name="T19" fmla="*/ 374 h 1152"/>
                  <a:gd name="T20" fmla="*/ 300 w 1135"/>
                  <a:gd name="T21" fmla="*/ 424 h 1152"/>
                  <a:gd name="T22" fmla="*/ 274 w 1135"/>
                  <a:gd name="T23" fmla="*/ 445 h 1152"/>
                  <a:gd name="T24" fmla="*/ 241 w 1135"/>
                  <a:gd name="T25" fmla="*/ 470 h 1152"/>
                  <a:gd name="T26" fmla="*/ 247 w 1135"/>
                  <a:gd name="T27" fmla="*/ 499 h 1152"/>
                  <a:gd name="T28" fmla="*/ 273 w 1135"/>
                  <a:gd name="T29" fmla="*/ 522 h 1152"/>
                  <a:gd name="T30" fmla="*/ 291 w 1135"/>
                  <a:gd name="T31" fmla="*/ 564 h 1152"/>
                  <a:gd name="T32" fmla="*/ 303 w 1135"/>
                  <a:gd name="T33" fmla="*/ 644 h 1152"/>
                  <a:gd name="T34" fmla="*/ 294 w 1135"/>
                  <a:gd name="T35" fmla="*/ 700 h 1152"/>
                  <a:gd name="T36" fmla="*/ 283 w 1135"/>
                  <a:gd name="T37" fmla="*/ 742 h 1152"/>
                  <a:gd name="T38" fmla="*/ 289 w 1135"/>
                  <a:gd name="T39" fmla="*/ 782 h 1152"/>
                  <a:gd name="T40" fmla="*/ 303 w 1135"/>
                  <a:gd name="T41" fmla="*/ 823 h 1152"/>
                  <a:gd name="T42" fmla="*/ 289 w 1135"/>
                  <a:gd name="T43" fmla="*/ 896 h 1152"/>
                  <a:gd name="T44" fmla="*/ 277 w 1135"/>
                  <a:gd name="T45" fmla="*/ 990 h 1152"/>
                  <a:gd name="T46" fmla="*/ 289 w 1135"/>
                  <a:gd name="T47" fmla="*/ 1066 h 1152"/>
                  <a:gd name="T48" fmla="*/ 310 w 1135"/>
                  <a:gd name="T49" fmla="*/ 1105 h 1152"/>
                  <a:gd name="T50" fmla="*/ 352 w 1135"/>
                  <a:gd name="T51" fmla="*/ 1134 h 1152"/>
                  <a:gd name="T52" fmla="*/ 410 w 1135"/>
                  <a:gd name="T53" fmla="*/ 1149 h 1152"/>
                  <a:gd name="T54" fmla="*/ 519 w 1135"/>
                  <a:gd name="T55" fmla="*/ 1147 h 1152"/>
                  <a:gd name="T56" fmla="*/ 647 w 1135"/>
                  <a:gd name="T57" fmla="*/ 1132 h 1152"/>
                  <a:gd name="T58" fmla="*/ 728 w 1135"/>
                  <a:gd name="T59" fmla="*/ 1107 h 1152"/>
                  <a:gd name="T60" fmla="*/ 776 w 1135"/>
                  <a:gd name="T61" fmla="*/ 1076 h 1152"/>
                  <a:gd name="T62" fmla="*/ 792 w 1135"/>
                  <a:gd name="T63" fmla="*/ 1045 h 1152"/>
                  <a:gd name="T64" fmla="*/ 792 w 1135"/>
                  <a:gd name="T65" fmla="*/ 1018 h 1152"/>
                  <a:gd name="T66" fmla="*/ 812 w 1135"/>
                  <a:gd name="T67" fmla="*/ 901 h 1152"/>
                  <a:gd name="T68" fmla="*/ 853 w 1135"/>
                  <a:gd name="T69" fmla="*/ 748 h 1152"/>
                  <a:gd name="T70" fmla="*/ 773 w 1135"/>
                  <a:gd name="T71" fmla="*/ 664 h 1152"/>
                  <a:gd name="T72" fmla="*/ 786 w 1135"/>
                  <a:gd name="T73" fmla="*/ 656 h 1152"/>
                  <a:gd name="T74" fmla="*/ 816 w 1135"/>
                  <a:gd name="T75" fmla="*/ 635 h 1152"/>
                  <a:gd name="T76" fmla="*/ 845 w 1135"/>
                  <a:gd name="T77" fmla="*/ 598 h 1152"/>
                  <a:gd name="T78" fmla="*/ 876 w 1135"/>
                  <a:gd name="T79" fmla="*/ 452 h 1152"/>
                  <a:gd name="T80" fmla="*/ 883 w 1135"/>
                  <a:gd name="T81" fmla="*/ 324 h 1152"/>
                  <a:gd name="T82" fmla="*/ 873 w 1135"/>
                  <a:gd name="T83" fmla="*/ 295 h 1152"/>
                  <a:gd name="T84" fmla="*/ 879 w 1135"/>
                  <a:gd name="T85" fmla="*/ 284 h 1152"/>
                  <a:gd name="T86" fmla="*/ 1006 w 1135"/>
                  <a:gd name="T87" fmla="*/ 215 h 1152"/>
                  <a:gd name="T88" fmla="*/ 1082 w 1135"/>
                  <a:gd name="T89" fmla="*/ 161 h 1152"/>
                  <a:gd name="T90" fmla="*/ 1128 w 1135"/>
                  <a:gd name="T91" fmla="*/ 103 h 1152"/>
                  <a:gd name="T92" fmla="*/ 1134 w 1135"/>
                  <a:gd name="T93" fmla="*/ 76 h 1152"/>
                  <a:gd name="T94" fmla="*/ 1128 w 1135"/>
                  <a:gd name="T95" fmla="*/ 57 h 1152"/>
                  <a:gd name="T96" fmla="*/ 1101 w 1135"/>
                  <a:gd name="T97" fmla="*/ 44 h 1152"/>
                  <a:gd name="T98" fmla="*/ 1019 w 1135"/>
                  <a:gd name="T99" fmla="*/ 25 h 1152"/>
                  <a:gd name="T100" fmla="*/ 861 w 1135"/>
                  <a:gd name="T101" fmla="*/ 9 h 1152"/>
                  <a:gd name="T102" fmla="*/ 558 w 1135"/>
                  <a:gd name="T103" fmla="*/ 0 h 1152"/>
                  <a:gd name="T104" fmla="*/ 46 w 1135"/>
                  <a:gd name="T105" fmla="*/ 5 h 115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35"/>
                  <a:gd name="T160" fmla="*/ 0 h 1152"/>
                  <a:gd name="T161" fmla="*/ 1135 w 1135"/>
                  <a:gd name="T162" fmla="*/ 1152 h 115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35" h="1152">
                    <a:moveTo>
                      <a:pt x="0" y="5"/>
                    </a:moveTo>
                    <a:lnTo>
                      <a:pt x="7" y="13"/>
                    </a:lnTo>
                    <a:lnTo>
                      <a:pt x="28" y="34"/>
                    </a:lnTo>
                    <a:lnTo>
                      <a:pt x="58" y="63"/>
                    </a:lnTo>
                    <a:lnTo>
                      <a:pt x="97" y="96"/>
                    </a:lnTo>
                    <a:lnTo>
                      <a:pt x="116" y="113"/>
                    </a:lnTo>
                    <a:lnTo>
                      <a:pt x="141" y="132"/>
                    </a:lnTo>
                    <a:lnTo>
                      <a:pt x="167" y="147"/>
                    </a:lnTo>
                    <a:lnTo>
                      <a:pt x="191" y="165"/>
                    </a:lnTo>
                    <a:lnTo>
                      <a:pt x="216" y="178"/>
                    </a:lnTo>
                    <a:lnTo>
                      <a:pt x="244" y="192"/>
                    </a:lnTo>
                    <a:lnTo>
                      <a:pt x="273" y="201"/>
                    </a:lnTo>
                    <a:lnTo>
                      <a:pt x="300" y="209"/>
                    </a:lnTo>
                    <a:lnTo>
                      <a:pt x="341" y="218"/>
                    </a:lnTo>
                    <a:lnTo>
                      <a:pt x="367" y="226"/>
                    </a:lnTo>
                    <a:lnTo>
                      <a:pt x="373" y="230"/>
                    </a:lnTo>
                    <a:lnTo>
                      <a:pt x="376" y="232"/>
                    </a:lnTo>
                    <a:lnTo>
                      <a:pt x="376" y="236"/>
                    </a:lnTo>
                    <a:lnTo>
                      <a:pt x="373" y="238"/>
                    </a:lnTo>
                    <a:lnTo>
                      <a:pt x="361" y="241"/>
                    </a:lnTo>
                    <a:lnTo>
                      <a:pt x="344" y="245"/>
                    </a:lnTo>
                    <a:lnTo>
                      <a:pt x="331" y="249"/>
                    </a:lnTo>
                    <a:lnTo>
                      <a:pt x="319" y="255"/>
                    </a:lnTo>
                    <a:lnTo>
                      <a:pt x="316" y="259"/>
                    </a:lnTo>
                    <a:lnTo>
                      <a:pt x="313" y="266"/>
                    </a:lnTo>
                    <a:lnTo>
                      <a:pt x="313" y="274"/>
                    </a:lnTo>
                    <a:lnTo>
                      <a:pt x="310" y="286"/>
                    </a:lnTo>
                    <a:lnTo>
                      <a:pt x="310" y="312"/>
                    </a:lnTo>
                    <a:lnTo>
                      <a:pt x="310" y="343"/>
                    </a:lnTo>
                    <a:lnTo>
                      <a:pt x="310" y="374"/>
                    </a:lnTo>
                    <a:lnTo>
                      <a:pt x="307" y="403"/>
                    </a:lnTo>
                    <a:lnTo>
                      <a:pt x="306" y="414"/>
                    </a:lnTo>
                    <a:lnTo>
                      <a:pt x="300" y="424"/>
                    </a:lnTo>
                    <a:lnTo>
                      <a:pt x="297" y="431"/>
                    </a:lnTo>
                    <a:lnTo>
                      <a:pt x="289" y="437"/>
                    </a:lnTo>
                    <a:lnTo>
                      <a:pt x="274" y="445"/>
                    </a:lnTo>
                    <a:lnTo>
                      <a:pt x="261" y="452"/>
                    </a:lnTo>
                    <a:lnTo>
                      <a:pt x="249" y="462"/>
                    </a:lnTo>
                    <a:lnTo>
                      <a:pt x="241" y="470"/>
                    </a:lnTo>
                    <a:lnTo>
                      <a:pt x="239" y="479"/>
                    </a:lnTo>
                    <a:lnTo>
                      <a:pt x="239" y="489"/>
                    </a:lnTo>
                    <a:lnTo>
                      <a:pt x="247" y="499"/>
                    </a:lnTo>
                    <a:lnTo>
                      <a:pt x="258" y="508"/>
                    </a:lnTo>
                    <a:lnTo>
                      <a:pt x="267" y="514"/>
                    </a:lnTo>
                    <a:lnTo>
                      <a:pt x="273" y="522"/>
                    </a:lnTo>
                    <a:lnTo>
                      <a:pt x="277" y="529"/>
                    </a:lnTo>
                    <a:lnTo>
                      <a:pt x="283" y="541"/>
                    </a:lnTo>
                    <a:lnTo>
                      <a:pt x="291" y="564"/>
                    </a:lnTo>
                    <a:lnTo>
                      <a:pt x="297" y="591"/>
                    </a:lnTo>
                    <a:lnTo>
                      <a:pt x="300" y="617"/>
                    </a:lnTo>
                    <a:lnTo>
                      <a:pt x="303" y="644"/>
                    </a:lnTo>
                    <a:lnTo>
                      <a:pt x="303" y="667"/>
                    </a:lnTo>
                    <a:lnTo>
                      <a:pt x="300" y="685"/>
                    </a:lnTo>
                    <a:lnTo>
                      <a:pt x="294" y="700"/>
                    </a:lnTo>
                    <a:lnTo>
                      <a:pt x="291" y="713"/>
                    </a:lnTo>
                    <a:lnTo>
                      <a:pt x="286" y="729"/>
                    </a:lnTo>
                    <a:lnTo>
                      <a:pt x="283" y="742"/>
                    </a:lnTo>
                    <a:lnTo>
                      <a:pt x="283" y="756"/>
                    </a:lnTo>
                    <a:lnTo>
                      <a:pt x="283" y="769"/>
                    </a:lnTo>
                    <a:lnTo>
                      <a:pt x="289" y="782"/>
                    </a:lnTo>
                    <a:lnTo>
                      <a:pt x="300" y="796"/>
                    </a:lnTo>
                    <a:lnTo>
                      <a:pt x="303" y="805"/>
                    </a:lnTo>
                    <a:lnTo>
                      <a:pt x="303" y="823"/>
                    </a:lnTo>
                    <a:lnTo>
                      <a:pt x="300" y="842"/>
                    </a:lnTo>
                    <a:lnTo>
                      <a:pt x="294" y="867"/>
                    </a:lnTo>
                    <a:lnTo>
                      <a:pt x="289" y="896"/>
                    </a:lnTo>
                    <a:lnTo>
                      <a:pt x="283" y="926"/>
                    </a:lnTo>
                    <a:lnTo>
                      <a:pt x="280" y="959"/>
                    </a:lnTo>
                    <a:lnTo>
                      <a:pt x="277" y="990"/>
                    </a:lnTo>
                    <a:lnTo>
                      <a:pt x="277" y="1022"/>
                    </a:lnTo>
                    <a:lnTo>
                      <a:pt x="283" y="1053"/>
                    </a:lnTo>
                    <a:lnTo>
                      <a:pt x="289" y="1066"/>
                    </a:lnTo>
                    <a:lnTo>
                      <a:pt x="294" y="1080"/>
                    </a:lnTo>
                    <a:lnTo>
                      <a:pt x="303" y="1093"/>
                    </a:lnTo>
                    <a:lnTo>
                      <a:pt x="310" y="1105"/>
                    </a:lnTo>
                    <a:lnTo>
                      <a:pt x="325" y="1114"/>
                    </a:lnTo>
                    <a:lnTo>
                      <a:pt x="336" y="1124"/>
                    </a:lnTo>
                    <a:lnTo>
                      <a:pt x="352" y="1134"/>
                    </a:lnTo>
                    <a:lnTo>
                      <a:pt x="370" y="1139"/>
                    </a:lnTo>
                    <a:lnTo>
                      <a:pt x="389" y="1145"/>
                    </a:lnTo>
                    <a:lnTo>
                      <a:pt x="410" y="1149"/>
                    </a:lnTo>
                    <a:lnTo>
                      <a:pt x="436" y="1151"/>
                    </a:lnTo>
                    <a:lnTo>
                      <a:pt x="464" y="1151"/>
                    </a:lnTo>
                    <a:lnTo>
                      <a:pt x="519" y="1147"/>
                    </a:lnTo>
                    <a:lnTo>
                      <a:pt x="567" y="1143"/>
                    </a:lnTo>
                    <a:lnTo>
                      <a:pt x="612" y="1137"/>
                    </a:lnTo>
                    <a:lnTo>
                      <a:pt x="647" y="1132"/>
                    </a:lnTo>
                    <a:lnTo>
                      <a:pt x="679" y="1124"/>
                    </a:lnTo>
                    <a:lnTo>
                      <a:pt x="706" y="1114"/>
                    </a:lnTo>
                    <a:lnTo>
                      <a:pt x="728" y="1107"/>
                    </a:lnTo>
                    <a:lnTo>
                      <a:pt x="748" y="1095"/>
                    </a:lnTo>
                    <a:lnTo>
                      <a:pt x="764" y="1086"/>
                    </a:lnTo>
                    <a:lnTo>
                      <a:pt x="776" y="1076"/>
                    </a:lnTo>
                    <a:lnTo>
                      <a:pt x="783" y="1064"/>
                    </a:lnTo>
                    <a:lnTo>
                      <a:pt x="789" y="1055"/>
                    </a:lnTo>
                    <a:lnTo>
                      <a:pt x="792" y="1045"/>
                    </a:lnTo>
                    <a:lnTo>
                      <a:pt x="795" y="1036"/>
                    </a:lnTo>
                    <a:lnTo>
                      <a:pt x="795" y="1026"/>
                    </a:lnTo>
                    <a:lnTo>
                      <a:pt x="792" y="1018"/>
                    </a:lnTo>
                    <a:lnTo>
                      <a:pt x="792" y="993"/>
                    </a:lnTo>
                    <a:lnTo>
                      <a:pt x="800" y="953"/>
                    </a:lnTo>
                    <a:lnTo>
                      <a:pt x="812" y="901"/>
                    </a:lnTo>
                    <a:lnTo>
                      <a:pt x="825" y="846"/>
                    </a:lnTo>
                    <a:lnTo>
                      <a:pt x="840" y="794"/>
                    </a:lnTo>
                    <a:lnTo>
                      <a:pt x="853" y="748"/>
                    </a:lnTo>
                    <a:lnTo>
                      <a:pt x="861" y="717"/>
                    </a:lnTo>
                    <a:lnTo>
                      <a:pt x="864" y="706"/>
                    </a:lnTo>
                    <a:lnTo>
                      <a:pt x="773" y="664"/>
                    </a:lnTo>
                    <a:lnTo>
                      <a:pt x="776" y="664"/>
                    </a:lnTo>
                    <a:lnTo>
                      <a:pt x="782" y="660"/>
                    </a:lnTo>
                    <a:lnTo>
                      <a:pt x="786" y="656"/>
                    </a:lnTo>
                    <a:lnTo>
                      <a:pt x="795" y="650"/>
                    </a:lnTo>
                    <a:lnTo>
                      <a:pt x="806" y="642"/>
                    </a:lnTo>
                    <a:lnTo>
                      <a:pt x="816" y="635"/>
                    </a:lnTo>
                    <a:lnTo>
                      <a:pt x="825" y="627"/>
                    </a:lnTo>
                    <a:lnTo>
                      <a:pt x="834" y="619"/>
                    </a:lnTo>
                    <a:lnTo>
                      <a:pt x="845" y="598"/>
                    </a:lnTo>
                    <a:lnTo>
                      <a:pt x="856" y="560"/>
                    </a:lnTo>
                    <a:lnTo>
                      <a:pt x="867" y="510"/>
                    </a:lnTo>
                    <a:lnTo>
                      <a:pt x="876" y="452"/>
                    </a:lnTo>
                    <a:lnTo>
                      <a:pt x="883" y="395"/>
                    </a:lnTo>
                    <a:lnTo>
                      <a:pt x="883" y="345"/>
                    </a:lnTo>
                    <a:lnTo>
                      <a:pt x="883" y="324"/>
                    </a:lnTo>
                    <a:lnTo>
                      <a:pt x="879" y="307"/>
                    </a:lnTo>
                    <a:lnTo>
                      <a:pt x="876" y="301"/>
                    </a:lnTo>
                    <a:lnTo>
                      <a:pt x="873" y="295"/>
                    </a:lnTo>
                    <a:lnTo>
                      <a:pt x="870" y="291"/>
                    </a:lnTo>
                    <a:lnTo>
                      <a:pt x="864" y="289"/>
                    </a:lnTo>
                    <a:lnTo>
                      <a:pt x="879" y="284"/>
                    </a:lnTo>
                    <a:lnTo>
                      <a:pt x="909" y="268"/>
                    </a:lnTo>
                    <a:lnTo>
                      <a:pt x="956" y="245"/>
                    </a:lnTo>
                    <a:lnTo>
                      <a:pt x="1006" y="215"/>
                    </a:lnTo>
                    <a:lnTo>
                      <a:pt x="1034" y="197"/>
                    </a:lnTo>
                    <a:lnTo>
                      <a:pt x="1056" y="180"/>
                    </a:lnTo>
                    <a:lnTo>
                      <a:pt x="1082" y="161"/>
                    </a:lnTo>
                    <a:lnTo>
                      <a:pt x="1101" y="142"/>
                    </a:lnTo>
                    <a:lnTo>
                      <a:pt x="1115" y="122"/>
                    </a:lnTo>
                    <a:lnTo>
                      <a:pt x="1128" y="103"/>
                    </a:lnTo>
                    <a:lnTo>
                      <a:pt x="1131" y="94"/>
                    </a:lnTo>
                    <a:lnTo>
                      <a:pt x="1134" y="84"/>
                    </a:lnTo>
                    <a:lnTo>
                      <a:pt x="1134" y="76"/>
                    </a:lnTo>
                    <a:lnTo>
                      <a:pt x="1134" y="67"/>
                    </a:lnTo>
                    <a:lnTo>
                      <a:pt x="1131" y="63"/>
                    </a:lnTo>
                    <a:lnTo>
                      <a:pt x="1128" y="57"/>
                    </a:lnTo>
                    <a:lnTo>
                      <a:pt x="1122" y="53"/>
                    </a:lnTo>
                    <a:lnTo>
                      <a:pt x="1118" y="50"/>
                    </a:lnTo>
                    <a:lnTo>
                      <a:pt x="1101" y="44"/>
                    </a:lnTo>
                    <a:lnTo>
                      <a:pt x="1079" y="36"/>
                    </a:lnTo>
                    <a:lnTo>
                      <a:pt x="1051" y="30"/>
                    </a:lnTo>
                    <a:lnTo>
                      <a:pt x="1019" y="25"/>
                    </a:lnTo>
                    <a:lnTo>
                      <a:pt x="986" y="21"/>
                    </a:lnTo>
                    <a:lnTo>
                      <a:pt x="948" y="17"/>
                    </a:lnTo>
                    <a:lnTo>
                      <a:pt x="861" y="9"/>
                    </a:lnTo>
                    <a:lnTo>
                      <a:pt x="767" y="5"/>
                    </a:lnTo>
                    <a:lnTo>
                      <a:pt x="664" y="2"/>
                    </a:lnTo>
                    <a:lnTo>
                      <a:pt x="558" y="0"/>
                    </a:lnTo>
                    <a:lnTo>
                      <a:pt x="352" y="0"/>
                    </a:lnTo>
                    <a:lnTo>
                      <a:pt x="174" y="2"/>
                    </a:lnTo>
                    <a:lnTo>
                      <a:pt x="46" y="5"/>
                    </a:lnTo>
                    <a:lnTo>
                      <a:pt x="0" y="5"/>
                    </a:lnTo>
                  </a:path>
                </a:pathLst>
              </a:custGeom>
              <a:solidFill>
                <a:srgbClr val="336699"/>
              </a:solidFill>
              <a:ln w="12700" cap="rnd">
                <a:noFill/>
                <a:round/>
                <a:headEnd/>
                <a:tailEnd/>
              </a:ln>
            </p:spPr>
            <p:txBody>
              <a:bodyPr/>
              <a:lstStyle/>
              <a:p>
                <a:endParaRPr lang="en-US"/>
              </a:p>
            </p:txBody>
          </p:sp>
          <p:sp>
            <p:nvSpPr>
              <p:cNvPr id="34876" name="Freeform 35"/>
              <p:cNvSpPr>
                <a:spLocks/>
              </p:cNvSpPr>
              <p:nvPr/>
            </p:nvSpPr>
            <p:spPr bwMode="auto">
              <a:xfrm>
                <a:off x="2654" y="2463"/>
                <a:ext cx="1125" cy="1152"/>
              </a:xfrm>
              <a:custGeom>
                <a:avLst/>
                <a:gdLst>
                  <a:gd name="T0" fmla="*/ 27 w 1125"/>
                  <a:gd name="T1" fmla="*/ 34 h 1152"/>
                  <a:gd name="T2" fmla="*/ 115 w 1125"/>
                  <a:gd name="T3" fmla="*/ 113 h 1152"/>
                  <a:gd name="T4" fmla="*/ 190 w 1125"/>
                  <a:gd name="T5" fmla="*/ 165 h 1152"/>
                  <a:gd name="T6" fmla="*/ 270 w 1125"/>
                  <a:gd name="T7" fmla="*/ 201 h 1152"/>
                  <a:gd name="T8" fmla="*/ 364 w 1125"/>
                  <a:gd name="T9" fmla="*/ 226 h 1152"/>
                  <a:gd name="T10" fmla="*/ 372 w 1125"/>
                  <a:gd name="T11" fmla="*/ 236 h 1152"/>
                  <a:gd name="T12" fmla="*/ 341 w 1125"/>
                  <a:gd name="T13" fmla="*/ 245 h 1152"/>
                  <a:gd name="T14" fmla="*/ 313 w 1125"/>
                  <a:gd name="T15" fmla="*/ 259 h 1152"/>
                  <a:gd name="T16" fmla="*/ 308 w 1125"/>
                  <a:gd name="T17" fmla="*/ 286 h 1152"/>
                  <a:gd name="T18" fmla="*/ 308 w 1125"/>
                  <a:gd name="T19" fmla="*/ 374 h 1152"/>
                  <a:gd name="T20" fmla="*/ 298 w 1125"/>
                  <a:gd name="T21" fmla="*/ 424 h 1152"/>
                  <a:gd name="T22" fmla="*/ 272 w 1125"/>
                  <a:gd name="T23" fmla="*/ 445 h 1152"/>
                  <a:gd name="T24" fmla="*/ 239 w 1125"/>
                  <a:gd name="T25" fmla="*/ 470 h 1152"/>
                  <a:gd name="T26" fmla="*/ 244 w 1125"/>
                  <a:gd name="T27" fmla="*/ 499 h 1152"/>
                  <a:gd name="T28" fmla="*/ 270 w 1125"/>
                  <a:gd name="T29" fmla="*/ 522 h 1152"/>
                  <a:gd name="T30" fmla="*/ 289 w 1125"/>
                  <a:gd name="T31" fmla="*/ 564 h 1152"/>
                  <a:gd name="T32" fmla="*/ 300 w 1125"/>
                  <a:gd name="T33" fmla="*/ 644 h 1152"/>
                  <a:gd name="T34" fmla="*/ 292 w 1125"/>
                  <a:gd name="T35" fmla="*/ 700 h 1152"/>
                  <a:gd name="T36" fmla="*/ 280 w 1125"/>
                  <a:gd name="T37" fmla="*/ 742 h 1152"/>
                  <a:gd name="T38" fmla="*/ 286 w 1125"/>
                  <a:gd name="T39" fmla="*/ 782 h 1152"/>
                  <a:gd name="T40" fmla="*/ 300 w 1125"/>
                  <a:gd name="T41" fmla="*/ 823 h 1152"/>
                  <a:gd name="T42" fmla="*/ 286 w 1125"/>
                  <a:gd name="T43" fmla="*/ 896 h 1152"/>
                  <a:gd name="T44" fmla="*/ 275 w 1125"/>
                  <a:gd name="T45" fmla="*/ 990 h 1152"/>
                  <a:gd name="T46" fmla="*/ 286 w 1125"/>
                  <a:gd name="T47" fmla="*/ 1066 h 1152"/>
                  <a:gd name="T48" fmla="*/ 308 w 1125"/>
                  <a:gd name="T49" fmla="*/ 1105 h 1152"/>
                  <a:gd name="T50" fmla="*/ 349 w 1125"/>
                  <a:gd name="T51" fmla="*/ 1134 h 1152"/>
                  <a:gd name="T52" fmla="*/ 407 w 1125"/>
                  <a:gd name="T53" fmla="*/ 1149 h 1152"/>
                  <a:gd name="T54" fmla="*/ 515 w 1125"/>
                  <a:gd name="T55" fmla="*/ 1147 h 1152"/>
                  <a:gd name="T56" fmla="*/ 641 w 1125"/>
                  <a:gd name="T57" fmla="*/ 1132 h 1152"/>
                  <a:gd name="T58" fmla="*/ 722 w 1125"/>
                  <a:gd name="T59" fmla="*/ 1107 h 1152"/>
                  <a:gd name="T60" fmla="*/ 769 w 1125"/>
                  <a:gd name="T61" fmla="*/ 1076 h 1152"/>
                  <a:gd name="T62" fmla="*/ 785 w 1125"/>
                  <a:gd name="T63" fmla="*/ 1045 h 1152"/>
                  <a:gd name="T64" fmla="*/ 785 w 1125"/>
                  <a:gd name="T65" fmla="*/ 1018 h 1152"/>
                  <a:gd name="T66" fmla="*/ 805 w 1125"/>
                  <a:gd name="T67" fmla="*/ 901 h 1152"/>
                  <a:gd name="T68" fmla="*/ 845 w 1125"/>
                  <a:gd name="T69" fmla="*/ 748 h 1152"/>
                  <a:gd name="T70" fmla="*/ 766 w 1125"/>
                  <a:gd name="T71" fmla="*/ 664 h 1152"/>
                  <a:gd name="T72" fmla="*/ 779 w 1125"/>
                  <a:gd name="T73" fmla="*/ 656 h 1152"/>
                  <a:gd name="T74" fmla="*/ 809 w 1125"/>
                  <a:gd name="T75" fmla="*/ 635 h 1152"/>
                  <a:gd name="T76" fmla="*/ 838 w 1125"/>
                  <a:gd name="T77" fmla="*/ 598 h 1152"/>
                  <a:gd name="T78" fmla="*/ 868 w 1125"/>
                  <a:gd name="T79" fmla="*/ 452 h 1152"/>
                  <a:gd name="T80" fmla="*/ 875 w 1125"/>
                  <a:gd name="T81" fmla="*/ 324 h 1152"/>
                  <a:gd name="T82" fmla="*/ 865 w 1125"/>
                  <a:gd name="T83" fmla="*/ 295 h 1152"/>
                  <a:gd name="T84" fmla="*/ 871 w 1125"/>
                  <a:gd name="T85" fmla="*/ 284 h 1152"/>
                  <a:gd name="T86" fmla="*/ 998 w 1125"/>
                  <a:gd name="T87" fmla="*/ 215 h 1152"/>
                  <a:gd name="T88" fmla="*/ 1072 w 1125"/>
                  <a:gd name="T89" fmla="*/ 161 h 1152"/>
                  <a:gd name="T90" fmla="*/ 1118 w 1125"/>
                  <a:gd name="T91" fmla="*/ 103 h 1152"/>
                  <a:gd name="T92" fmla="*/ 1124 w 1125"/>
                  <a:gd name="T93" fmla="*/ 76 h 1152"/>
                  <a:gd name="T94" fmla="*/ 1118 w 1125"/>
                  <a:gd name="T95" fmla="*/ 57 h 1152"/>
                  <a:gd name="T96" fmla="*/ 1091 w 1125"/>
                  <a:gd name="T97" fmla="*/ 44 h 1152"/>
                  <a:gd name="T98" fmla="*/ 1010 w 1125"/>
                  <a:gd name="T99" fmla="*/ 25 h 1152"/>
                  <a:gd name="T100" fmla="*/ 854 w 1125"/>
                  <a:gd name="T101" fmla="*/ 9 h 1152"/>
                  <a:gd name="T102" fmla="*/ 553 w 1125"/>
                  <a:gd name="T103" fmla="*/ 0 h 1152"/>
                  <a:gd name="T104" fmla="*/ 46 w 1125"/>
                  <a:gd name="T105" fmla="*/ 5 h 115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25"/>
                  <a:gd name="T160" fmla="*/ 0 h 1152"/>
                  <a:gd name="T161" fmla="*/ 1125 w 1125"/>
                  <a:gd name="T162" fmla="*/ 1152 h 115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25" h="1152">
                    <a:moveTo>
                      <a:pt x="0" y="5"/>
                    </a:moveTo>
                    <a:lnTo>
                      <a:pt x="7" y="13"/>
                    </a:lnTo>
                    <a:lnTo>
                      <a:pt x="27" y="34"/>
                    </a:lnTo>
                    <a:lnTo>
                      <a:pt x="57" y="63"/>
                    </a:lnTo>
                    <a:lnTo>
                      <a:pt x="96" y="96"/>
                    </a:lnTo>
                    <a:lnTo>
                      <a:pt x="115" y="113"/>
                    </a:lnTo>
                    <a:lnTo>
                      <a:pt x="139" y="132"/>
                    </a:lnTo>
                    <a:lnTo>
                      <a:pt x="165" y="147"/>
                    </a:lnTo>
                    <a:lnTo>
                      <a:pt x="190" y="165"/>
                    </a:lnTo>
                    <a:lnTo>
                      <a:pt x="214" y="178"/>
                    </a:lnTo>
                    <a:lnTo>
                      <a:pt x="241" y="192"/>
                    </a:lnTo>
                    <a:lnTo>
                      <a:pt x="270" y="201"/>
                    </a:lnTo>
                    <a:lnTo>
                      <a:pt x="298" y="209"/>
                    </a:lnTo>
                    <a:lnTo>
                      <a:pt x="338" y="218"/>
                    </a:lnTo>
                    <a:lnTo>
                      <a:pt x="364" y="226"/>
                    </a:lnTo>
                    <a:lnTo>
                      <a:pt x="369" y="230"/>
                    </a:lnTo>
                    <a:lnTo>
                      <a:pt x="372" y="232"/>
                    </a:lnTo>
                    <a:lnTo>
                      <a:pt x="372" y="236"/>
                    </a:lnTo>
                    <a:lnTo>
                      <a:pt x="369" y="238"/>
                    </a:lnTo>
                    <a:lnTo>
                      <a:pt x="358" y="241"/>
                    </a:lnTo>
                    <a:lnTo>
                      <a:pt x="341" y="245"/>
                    </a:lnTo>
                    <a:lnTo>
                      <a:pt x="328" y="249"/>
                    </a:lnTo>
                    <a:lnTo>
                      <a:pt x="316" y="255"/>
                    </a:lnTo>
                    <a:lnTo>
                      <a:pt x="313" y="259"/>
                    </a:lnTo>
                    <a:lnTo>
                      <a:pt x="310" y="266"/>
                    </a:lnTo>
                    <a:lnTo>
                      <a:pt x="310" y="274"/>
                    </a:lnTo>
                    <a:lnTo>
                      <a:pt x="308" y="286"/>
                    </a:lnTo>
                    <a:lnTo>
                      <a:pt x="308" y="312"/>
                    </a:lnTo>
                    <a:lnTo>
                      <a:pt x="308" y="343"/>
                    </a:lnTo>
                    <a:lnTo>
                      <a:pt x="308" y="374"/>
                    </a:lnTo>
                    <a:lnTo>
                      <a:pt x="305" y="403"/>
                    </a:lnTo>
                    <a:lnTo>
                      <a:pt x="303" y="414"/>
                    </a:lnTo>
                    <a:lnTo>
                      <a:pt x="298" y="424"/>
                    </a:lnTo>
                    <a:lnTo>
                      <a:pt x="295" y="431"/>
                    </a:lnTo>
                    <a:lnTo>
                      <a:pt x="286" y="437"/>
                    </a:lnTo>
                    <a:lnTo>
                      <a:pt x="272" y="445"/>
                    </a:lnTo>
                    <a:lnTo>
                      <a:pt x="259" y="452"/>
                    </a:lnTo>
                    <a:lnTo>
                      <a:pt x="247" y="462"/>
                    </a:lnTo>
                    <a:lnTo>
                      <a:pt x="239" y="470"/>
                    </a:lnTo>
                    <a:lnTo>
                      <a:pt x="237" y="479"/>
                    </a:lnTo>
                    <a:lnTo>
                      <a:pt x="237" y="489"/>
                    </a:lnTo>
                    <a:lnTo>
                      <a:pt x="244" y="499"/>
                    </a:lnTo>
                    <a:lnTo>
                      <a:pt x="256" y="508"/>
                    </a:lnTo>
                    <a:lnTo>
                      <a:pt x="264" y="514"/>
                    </a:lnTo>
                    <a:lnTo>
                      <a:pt x="270" y="522"/>
                    </a:lnTo>
                    <a:lnTo>
                      <a:pt x="275" y="529"/>
                    </a:lnTo>
                    <a:lnTo>
                      <a:pt x="280" y="541"/>
                    </a:lnTo>
                    <a:lnTo>
                      <a:pt x="289" y="564"/>
                    </a:lnTo>
                    <a:lnTo>
                      <a:pt x="295" y="591"/>
                    </a:lnTo>
                    <a:lnTo>
                      <a:pt x="298" y="617"/>
                    </a:lnTo>
                    <a:lnTo>
                      <a:pt x="300" y="644"/>
                    </a:lnTo>
                    <a:lnTo>
                      <a:pt x="300" y="667"/>
                    </a:lnTo>
                    <a:lnTo>
                      <a:pt x="298" y="685"/>
                    </a:lnTo>
                    <a:lnTo>
                      <a:pt x="292" y="700"/>
                    </a:lnTo>
                    <a:lnTo>
                      <a:pt x="289" y="713"/>
                    </a:lnTo>
                    <a:lnTo>
                      <a:pt x="283" y="729"/>
                    </a:lnTo>
                    <a:lnTo>
                      <a:pt x="280" y="742"/>
                    </a:lnTo>
                    <a:lnTo>
                      <a:pt x="280" y="756"/>
                    </a:lnTo>
                    <a:lnTo>
                      <a:pt x="280" y="769"/>
                    </a:lnTo>
                    <a:lnTo>
                      <a:pt x="286" y="782"/>
                    </a:lnTo>
                    <a:lnTo>
                      <a:pt x="298" y="796"/>
                    </a:lnTo>
                    <a:lnTo>
                      <a:pt x="300" y="805"/>
                    </a:lnTo>
                    <a:lnTo>
                      <a:pt x="300" y="823"/>
                    </a:lnTo>
                    <a:lnTo>
                      <a:pt x="298" y="842"/>
                    </a:lnTo>
                    <a:lnTo>
                      <a:pt x="292" y="867"/>
                    </a:lnTo>
                    <a:lnTo>
                      <a:pt x="286" y="896"/>
                    </a:lnTo>
                    <a:lnTo>
                      <a:pt x="280" y="926"/>
                    </a:lnTo>
                    <a:lnTo>
                      <a:pt x="277" y="959"/>
                    </a:lnTo>
                    <a:lnTo>
                      <a:pt x="275" y="990"/>
                    </a:lnTo>
                    <a:lnTo>
                      <a:pt x="275" y="1022"/>
                    </a:lnTo>
                    <a:lnTo>
                      <a:pt x="280" y="1053"/>
                    </a:lnTo>
                    <a:lnTo>
                      <a:pt x="286" y="1066"/>
                    </a:lnTo>
                    <a:lnTo>
                      <a:pt x="292" y="1080"/>
                    </a:lnTo>
                    <a:lnTo>
                      <a:pt x="300" y="1093"/>
                    </a:lnTo>
                    <a:lnTo>
                      <a:pt x="308" y="1105"/>
                    </a:lnTo>
                    <a:lnTo>
                      <a:pt x="322" y="1114"/>
                    </a:lnTo>
                    <a:lnTo>
                      <a:pt x="333" y="1124"/>
                    </a:lnTo>
                    <a:lnTo>
                      <a:pt x="349" y="1134"/>
                    </a:lnTo>
                    <a:lnTo>
                      <a:pt x="367" y="1139"/>
                    </a:lnTo>
                    <a:lnTo>
                      <a:pt x="385" y="1145"/>
                    </a:lnTo>
                    <a:lnTo>
                      <a:pt x="407" y="1149"/>
                    </a:lnTo>
                    <a:lnTo>
                      <a:pt x="433" y="1151"/>
                    </a:lnTo>
                    <a:lnTo>
                      <a:pt x="460" y="1151"/>
                    </a:lnTo>
                    <a:lnTo>
                      <a:pt x="515" y="1147"/>
                    </a:lnTo>
                    <a:lnTo>
                      <a:pt x="562" y="1143"/>
                    </a:lnTo>
                    <a:lnTo>
                      <a:pt x="607" y="1137"/>
                    </a:lnTo>
                    <a:lnTo>
                      <a:pt x="641" y="1132"/>
                    </a:lnTo>
                    <a:lnTo>
                      <a:pt x="673" y="1124"/>
                    </a:lnTo>
                    <a:lnTo>
                      <a:pt x="700" y="1114"/>
                    </a:lnTo>
                    <a:lnTo>
                      <a:pt x="722" y="1107"/>
                    </a:lnTo>
                    <a:lnTo>
                      <a:pt x="742" y="1095"/>
                    </a:lnTo>
                    <a:lnTo>
                      <a:pt x="757" y="1086"/>
                    </a:lnTo>
                    <a:lnTo>
                      <a:pt x="769" y="1076"/>
                    </a:lnTo>
                    <a:lnTo>
                      <a:pt x="776" y="1064"/>
                    </a:lnTo>
                    <a:lnTo>
                      <a:pt x="782" y="1055"/>
                    </a:lnTo>
                    <a:lnTo>
                      <a:pt x="785" y="1045"/>
                    </a:lnTo>
                    <a:lnTo>
                      <a:pt x="788" y="1036"/>
                    </a:lnTo>
                    <a:lnTo>
                      <a:pt x="788" y="1026"/>
                    </a:lnTo>
                    <a:lnTo>
                      <a:pt x="785" y="1018"/>
                    </a:lnTo>
                    <a:lnTo>
                      <a:pt x="785" y="993"/>
                    </a:lnTo>
                    <a:lnTo>
                      <a:pt x="793" y="953"/>
                    </a:lnTo>
                    <a:lnTo>
                      <a:pt x="805" y="901"/>
                    </a:lnTo>
                    <a:lnTo>
                      <a:pt x="818" y="846"/>
                    </a:lnTo>
                    <a:lnTo>
                      <a:pt x="832" y="794"/>
                    </a:lnTo>
                    <a:lnTo>
                      <a:pt x="845" y="748"/>
                    </a:lnTo>
                    <a:lnTo>
                      <a:pt x="854" y="717"/>
                    </a:lnTo>
                    <a:lnTo>
                      <a:pt x="857" y="706"/>
                    </a:lnTo>
                    <a:lnTo>
                      <a:pt x="766" y="664"/>
                    </a:lnTo>
                    <a:lnTo>
                      <a:pt x="769" y="664"/>
                    </a:lnTo>
                    <a:lnTo>
                      <a:pt x="775" y="660"/>
                    </a:lnTo>
                    <a:lnTo>
                      <a:pt x="779" y="656"/>
                    </a:lnTo>
                    <a:lnTo>
                      <a:pt x="788" y="650"/>
                    </a:lnTo>
                    <a:lnTo>
                      <a:pt x="799" y="642"/>
                    </a:lnTo>
                    <a:lnTo>
                      <a:pt x="809" y="635"/>
                    </a:lnTo>
                    <a:lnTo>
                      <a:pt x="818" y="627"/>
                    </a:lnTo>
                    <a:lnTo>
                      <a:pt x="826" y="619"/>
                    </a:lnTo>
                    <a:lnTo>
                      <a:pt x="838" y="598"/>
                    </a:lnTo>
                    <a:lnTo>
                      <a:pt x="848" y="560"/>
                    </a:lnTo>
                    <a:lnTo>
                      <a:pt x="860" y="510"/>
                    </a:lnTo>
                    <a:lnTo>
                      <a:pt x="868" y="452"/>
                    </a:lnTo>
                    <a:lnTo>
                      <a:pt x="875" y="395"/>
                    </a:lnTo>
                    <a:lnTo>
                      <a:pt x="875" y="345"/>
                    </a:lnTo>
                    <a:lnTo>
                      <a:pt x="875" y="324"/>
                    </a:lnTo>
                    <a:lnTo>
                      <a:pt x="871" y="307"/>
                    </a:lnTo>
                    <a:lnTo>
                      <a:pt x="868" y="301"/>
                    </a:lnTo>
                    <a:lnTo>
                      <a:pt x="865" y="295"/>
                    </a:lnTo>
                    <a:lnTo>
                      <a:pt x="862" y="291"/>
                    </a:lnTo>
                    <a:lnTo>
                      <a:pt x="857" y="289"/>
                    </a:lnTo>
                    <a:lnTo>
                      <a:pt x="871" y="284"/>
                    </a:lnTo>
                    <a:lnTo>
                      <a:pt x="901" y="268"/>
                    </a:lnTo>
                    <a:lnTo>
                      <a:pt x="947" y="245"/>
                    </a:lnTo>
                    <a:lnTo>
                      <a:pt x="998" y="215"/>
                    </a:lnTo>
                    <a:lnTo>
                      <a:pt x="1025" y="197"/>
                    </a:lnTo>
                    <a:lnTo>
                      <a:pt x="1046" y="180"/>
                    </a:lnTo>
                    <a:lnTo>
                      <a:pt x="1072" y="161"/>
                    </a:lnTo>
                    <a:lnTo>
                      <a:pt x="1091" y="142"/>
                    </a:lnTo>
                    <a:lnTo>
                      <a:pt x="1105" y="122"/>
                    </a:lnTo>
                    <a:lnTo>
                      <a:pt x="1118" y="103"/>
                    </a:lnTo>
                    <a:lnTo>
                      <a:pt x="1121" y="94"/>
                    </a:lnTo>
                    <a:lnTo>
                      <a:pt x="1124" y="84"/>
                    </a:lnTo>
                    <a:lnTo>
                      <a:pt x="1124" y="76"/>
                    </a:lnTo>
                    <a:lnTo>
                      <a:pt x="1124" y="67"/>
                    </a:lnTo>
                    <a:lnTo>
                      <a:pt x="1121" y="63"/>
                    </a:lnTo>
                    <a:lnTo>
                      <a:pt x="1118" y="57"/>
                    </a:lnTo>
                    <a:lnTo>
                      <a:pt x="1113" y="53"/>
                    </a:lnTo>
                    <a:lnTo>
                      <a:pt x="1108" y="50"/>
                    </a:lnTo>
                    <a:lnTo>
                      <a:pt x="1091" y="44"/>
                    </a:lnTo>
                    <a:lnTo>
                      <a:pt x="1069" y="36"/>
                    </a:lnTo>
                    <a:lnTo>
                      <a:pt x="1042" y="30"/>
                    </a:lnTo>
                    <a:lnTo>
                      <a:pt x="1010" y="25"/>
                    </a:lnTo>
                    <a:lnTo>
                      <a:pt x="977" y="21"/>
                    </a:lnTo>
                    <a:lnTo>
                      <a:pt x="940" y="17"/>
                    </a:lnTo>
                    <a:lnTo>
                      <a:pt x="854" y="9"/>
                    </a:lnTo>
                    <a:lnTo>
                      <a:pt x="760" y="5"/>
                    </a:lnTo>
                    <a:lnTo>
                      <a:pt x="658" y="2"/>
                    </a:lnTo>
                    <a:lnTo>
                      <a:pt x="553" y="0"/>
                    </a:lnTo>
                    <a:lnTo>
                      <a:pt x="349" y="0"/>
                    </a:lnTo>
                    <a:lnTo>
                      <a:pt x="172" y="2"/>
                    </a:lnTo>
                    <a:lnTo>
                      <a:pt x="46" y="5"/>
                    </a:lnTo>
                    <a:lnTo>
                      <a:pt x="0" y="5"/>
                    </a:lnTo>
                  </a:path>
                </a:pathLst>
              </a:custGeom>
              <a:noFill/>
              <a:ln w="12700" cap="rnd">
                <a:solidFill>
                  <a:srgbClr val="000000"/>
                </a:solidFill>
                <a:round/>
                <a:headEnd/>
                <a:tailEnd/>
              </a:ln>
            </p:spPr>
            <p:txBody>
              <a:bodyPr/>
              <a:lstStyle/>
              <a:p>
                <a:endParaRPr lang="en-US"/>
              </a:p>
            </p:txBody>
          </p:sp>
          <p:sp>
            <p:nvSpPr>
              <p:cNvPr id="34877" name="Freeform 36"/>
              <p:cNvSpPr>
                <a:spLocks/>
              </p:cNvSpPr>
              <p:nvPr/>
            </p:nvSpPr>
            <p:spPr bwMode="auto">
              <a:xfrm>
                <a:off x="2718" y="1649"/>
                <a:ext cx="621" cy="187"/>
              </a:xfrm>
              <a:custGeom>
                <a:avLst/>
                <a:gdLst>
                  <a:gd name="T0" fmla="*/ 9 w 621"/>
                  <a:gd name="T1" fmla="*/ 0 h 187"/>
                  <a:gd name="T2" fmla="*/ 0 w 621"/>
                  <a:gd name="T3" fmla="*/ 31 h 187"/>
                  <a:gd name="T4" fmla="*/ 17 w 621"/>
                  <a:gd name="T5" fmla="*/ 29 h 187"/>
                  <a:gd name="T6" fmla="*/ 68 w 621"/>
                  <a:gd name="T7" fmla="*/ 27 h 187"/>
                  <a:gd name="T8" fmla="*/ 100 w 621"/>
                  <a:gd name="T9" fmla="*/ 27 h 187"/>
                  <a:gd name="T10" fmla="*/ 139 w 621"/>
                  <a:gd name="T11" fmla="*/ 29 h 187"/>
                  <a:gd name="T12" fmla="*/ 182 w 621"/>
                  <a:gd name="T13" fmla="*/ 31 h 187"/>
                  <a:gd name="T14" fmla="*/ 229 w 621"/>
                  <a:gd name="T15" fmla="*/ 37 h 187"/>
                  <a:gd name="T16" fmla="*/ 279 w 621"/>
                  <a:gd name="T17" fmla="*/ 42 h 187"/>
                  <a:gd name="T18" fmla="*/ 329 w 621"/>
                  <a:gd name="T19" fmla="*/ 52 h 187"/>
                  <a:gd name="T20" fmla="*/ 381 w 621"/>
                  <a:gd name="T21" fmla="*/ 65 h 187"/>
                  <a:gd name="T22" fmla="*/ 431 w 621"/>
                  <a:gd name="T23" fmla="*/ 81 h 187"/>
                  <a:gd name="T24" fmla="*/ 457 w 621"/>
                  <a:gd name="T25" fmla="*/ 90 h 187"/>
                  <a:gd name="T26" fmla="*/ 483 w 621"/>
                  <a:gd name="T27" fmla="*/ 102 h 187"/>
                  <a:gd name="T28" fmla="*/ 507 w 621"/>
                  <a:gd name="T29" fmla="*/ 112 h 187"/>
                  <a:gd name="T30" fmla="*/ 530 w 621"/>
                  <a:gd name="T31" fmla="*/ 125 h 187"/>
                  <a:gd name="T32" fmla="*/ 554 w 621"/>
                  <a:gd name="T33" fmla="*/ 138 h 187"/>
                  <a:gd name="T34" fmla="*/ 576 w 621"/>
                  <a:gd name="T35" fmla="*/ 154 h 187"/>
                  <a:gd name="T36" fmla="*/ 598 w 621"/>
                  <a:gd name="T37" fmla="*/ 169 h 187"/>
                  <a:gd name="T38" fmla="*/ 620 w 621"/>
                  <a:gd name="T39" fmla="*/ 186 h 187"/>
                  <a:gd name="T40" fmla="*/ 618 w 621"/>
                  <a:gd name="T41" fmla="*/ 179 h 187"/>
                  <a:gd name="T42" fmla="*/ 609 w 621"/>
                  <a:gd name="T43" fmla="*/ 160 h 187"/>
                  <a:gd name="T44" fmla="*/ 600 w 621"/>
                  <a:gd name="T45" fmla="*/ 146 h 187"/>
                  <a:gd name="T46" fmla="*/ 585 w 621"/>
                  <a:gd name="T47" fmla="*/ 131 h 187"/>
                  <a:gd name="T48" fmla="*/ 566 w 621"/>
                  <a:gd name="T49" fmla="*/ 113 h 187"/>
                  <a:gd name="T50" fmla="*/ 540 w 621"/>
                  <a:gd name="T51" fmla="*/ 98 h 187"/>
                  <a:gd name="T52" fmla="*/ 507 w 621"/>
                  <a:gd name="T53" fmla="*/ 81 h 187"/>
                  <a:gd name="T54" fmla="*/ 467 w 621"/>
                  <a:gd name="T55" fmla="*/ 64 h 187"/>
                  <a:gd name="T56" fmla="*/ 443 w 621"/>
                  <a:gd name="T57" fmla="*/ 56 h 187"/>
                  <a:gd name="T58" fmla="*/ 417 w 621"/>
                  <a:gd name="T59" fmla="*/ 48 h 187"/>
                  <a:gd name="T60" fmla="*/ 389 w 621"/>
                  <a:gd name="T61" fmla="*/ 41 h 187"/>
                  <a:gd name="T62" fmla="*/ 359 w 621"/>
                  <a:gd name="T63" fmla="*/ 33 h 187"/>
                  <a:gd name="T64" fmla="*/ 324 w 621"/>
                  <a:gd name="T65" fmla="*/ 27 h 187"/>
                  <a:gd name="T66" fmla="*/ 289 w 621"/>
                  <a:gd name="T67" fmla="*/ 21 h 187"/>
                  <a:gd name="T68" fmla="*/ 250 w 621"/>
                  <a:gd name="T69" fmla="*/ 16 h 187"/>
                  <a:gd name="T70" fmla="*/ 209 w 621"/>
                  <a:gd name="T71" fmla="*/ 10 h 187"/>
                  <a:gd name="T72" fmla="*/ 163 w 621"/>
                  <a:gd name="T73" fmla="*/ 6 h 187"/>
                  <a:gd name="T74" fmla="*/ 116 w 621"/>
                  <a:gd name="T75" fmla="*/ 4 h 187"/>
                  <a:gd name="T76" fmla="*/ 63 w 621"/>
                  <a:gd name="T77" fmla="*/ 0 h 187"/>
                  <a:gd name="T78" fmla="*/ 9 w 621"/>
                  <a:gd name="T79" fmla="*/ 0 h 1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21"/>
                  <a:gd name="T121" fmla="*/ 0 h 187"/>
                  <a:gd name="T122" fmla="*/ 621 w 621"/>
                  <a:gd name="T123" fmla="*/ 187 h 18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21" h="187">
                    <a:moveTo>
                      <a:pt x="9" y="0"/>
                    </a:moveTo>
                    <a:lnTo>
                      <a:pt x="0" y="31"/>
                    </a:lnTo>
                    <a:lnTo>
                      <a:pt x="17" y="29"/>
                    </a:lnTo>
                    <a:lnTo>
                      <a:pt x="68" y="27"/>
                    </a:lnTo>
                    <a:lnTo>
                      <a:pt x="100" y="27"/>
                    </a:lnTo>
                    <a:lnTo>
                      <a:pt x="139" y="29"/>
                    </a:lnTo>
                    <a:lnTo>
                      <a:pt x="182" y="31"/>
                    </a:lnTo>
                    <a:lnTo>
                      <a:pt x="229" y="37"/>
                    </a:lnTo>
                    <a:lnTo>
                      <a:pt x="279" y="42"/>
                    </a:lnTo>
                    <a:lnTo>
                      <a:pt x="329" y="52"/>
                    </a:lnTo>
                    <a:lnTo>
                      <a:pt x="381" y="65"/>
                    </a:lnTo>
                    <a:lnTo>
                      <a:pt x="431" y="81"/>
                    </a:lnTo>
                    <a:lnTo>
                      <a:pt x="457" y="90"/>
                    </a:lnTo>
                    <a:lnTo>
                      <a:pt x="483" y="102"/>
                    </a:lnTo>
                    <a:lnTo>
                      <a:pt x="507" y="112"/>
                    </a:lnTo>
                    <a:lnTo>
                      <a:pt x="530" y="125"/>
                    </a:lnTo>
                    <a:lnTo>
                      <a:pt x="554" y="138"/>
                    </a:lnTo>
                    <a:lnTo>
                      <a:pt x="576" y="154"/>
                    </a:lnTo>
                    <a:lnTo>
                      <a:pt x="598" y="169"/>
                    </a:lnTo>
                    <a:lnTo>
                      <a:pt x="620" y="186"/>
                    </a:lnTo>
                    <a:lnTo>
                      <a:pt x="618" y="179"/>
                    </a:lnTo>
                    <a:lnTo>
                      <a:pt x="609" y="160"/>
                    </a:lnTo>
                    <a:lnTo>
                      <a:pt x="600" y="146"/>
                    </a:lnTo>
                    <a:lnTo>
                      <a:pt x="585" y="131"/>
                    </a:lnTo>
                    <a:lnTo>
                      <a:pt x="566" y="113"/>
                    </a:lnTo>
                    <a:lnTo>
                      <a:pt x="540" y="98"/>
                    </a:lnTo>
                    <a:lnTo>
                      <a:pt x="507" y="81"/>
                    </a:lnTo>
                    <a:lnTo>
                      <a:pt x="467" y="64"/>
                    </a:lnTo>
                    <a:lnTo>
                      <a:pt x="443" y="56"/>
                    </a:lnTo>
                    <a:lnTo>
                      <a:pt x="417" y="48"/>
                    </a:lnTo>
                    <a:lnTo>
                      <a:pt x="389" y="41"/>
                    </a:lnTo>
                    <a:lnTo>
                      <a:pt x="359" y="33"/>
                    </a:lnTo>
                    <a:lnTo>
                      <a:pt x="324" y="27"/>
                    </a:lnTo>
                    <a:lnTo>
                      <a:pt x="289" y="21"/>
                    </a:lnTo>
                    <a:lnTo>
                      <a:pt x="250" y="16"/>
                    </a:lnTo>
                    <a:lnTo>
                      <a:pt x="209" y="10"/>
                    </a:lnTo>
                    <a:lnTo>
                      <a:pt x="163" y="6"/>
                    </a:lnTo>
                    <a:lnTo>
                      <a:pt x="116" y="4"/>
                    </a:lnTo>
                    <a:lnTo>
                      <a:pt x="63" y="0"/>
                    </a:lnTo>
                    <a:lnTo>
                      <a:pt x="9" y="0"/>
                    </a:lnTo>
                  </a:path>
                </a:pathLst>
              </a:custGeom>
              <a:solidFill>
                <a:srgbClr val="CC3300"/>
              </a:solidFill>
              <a:ln w="12700" cap="rnd">
                <a:noFill/>
                <a:round/>
                <a:headEnd/>
                <a:tailEnd/>
              </a:ln>
            </p:spPr>
            <p:txBody>
              <a:bodyPr/>
              <a:lstStyle/>
              <a:p>
                <a:endParaRPr lang="en-US"/>
              </a:p>
            </p:txBody>
          </p:sp>
          <p:sp>
            <p:nvSpPr>
              <p:cNvPr id="34878" name="Freeform 37"/>
              <p:cNvSpPr>
                <a:spLocks/>
              </p:cNvSpPr>
              <p:nvPr/>
            </p:nvSpPr>
            <p:spPr bwMode="auto">
              <a:xfrm>
                <a:off x="2718" y="1649"/>
                <a:ext cx="621" cy="187"/>
              </a:xfrm>
              <a:custGeom>
                <a:avLst/>
                <a:gdLst>
                  <a:gd name="T0" fmla="*/ 9 w 621"/>
                  <a:gd name="T1" fmla="*/ 0 h 187"/>
                  <a:gd name="T2" fmla="*/ 0 w 621"/>
                  <a:gd name="T3" fmla="*/ 31 h 187"/>
                  <a:gd name="T4" fmla="*/ 17 w 621"/>
                  <a:gd name="T5" fmla="*/ 29 h 187"/>
                  <a:gd name="T6" fmla="*/ 68 w 621"/>
                  <a:gd name="T7" fmla="*/ 27 h 187"/>
                  <a:gd name="T8" fmla="*/ 100 w 621"/>
                  <a:gd name="T9" fmla="*/ 27 h 187"/>
                  <a:gd name="T10" fmla="*/ 139 w 621"/>
                  <a:gd name="T11" fmla="*/ 29 h 187"/>
                  <a:gd name="T12" fmla="*/ 182 w 621"/>
                  <a:gd name="T13" fmla="*/ 31 h 187"/>
                  <a:gd name="T14" fmla="*/ 229 w 621"/>
                  <a:gd name="T15" fmla="*/ 37 h 187"/>
                  <a:gd name="T16" fmla="*/ 279 w 621"/>
                  <a:gd name="T17" fmla="*/ 42 h 187"/>
                  <a:gd name="T18" fmla="*/ 329 w 621"/>
                  <a:gd name="T19" fmla="*/ 52 h 187"/>
                  <a:gd name="T20" fmla="*/ 381 w 621"/>
                  <a:gd name="T21" fmla="*/ 65 h 187"/>
                  <a:gd name="T22" fmla="*/ 431 w 621"/>
                  <a:gd name="T23" fmla="*/ 81 h 187"/>
                  <a:gd name="T24" fmla="*/ 457 w 621"/>
                  <a:gd name="T25" fmla="*/ 90 h 187"/>
                  <a:gd name="T26" fmla="*/ 483 w 621"/>
                  <a:gd name="T27" fmla="*/ 102 h 187"/>
                  <a:gd name="T28" fmla="*/ 507 w 621"/>
                  <a:gd name="T29" fmla="*/ 112 h 187"/>
                  <a:gd name="T30" fmla="*/ 530 w 621"/>
                  <a:gd name="T31" fmla="*/ 125 h 187"/>
                  <a:gd name="T32" fmla="*/ 554 w 621"/>
                  <a:gd name="T33" fmla="*/ 138 h 187"/>
                  <a:gd name="T34" fmla="*/ 576 w 621"/>
                  <a:gd name="T35" fmla="*/ 154 h 187"/>
                  <a:gd name="T36" fmla="*/ 598 w 621"/>
                  <a:gd name="T37" fmla="*/ 169 h 187"/>
                  <a:gd name="T38" fmla="*/ 620 w 621"/>
                  <a:gd name="T39" fmla="*/ 186 h 187"/>
                  <a:gd name="T40" fmla="*/ 618 w 621"/>
                  <a:gd name="T41" fmla="*/ 179 h 187"/>
                  <a:gd name="T42" fmla="*/ 609 w 621"/>
                  <a:gd name="T43" fmla="*/ 160 h 187"/>
                  <a:gd name="T44" fmla="*/ 600 w 621"/>
                  <a:gd name="T45" fmla="*/ 146 h 187"/>
                  <a:gd name="T46" fmla="*/ 585 w 621"/>
                  <a:gd name="T47" fmla="*/ 131 h 187"/>
                  <a:gd name="T48" fmla="*/ 566 w 621"/>
                  <a:gd name="T49" fmla="*/ 113 h 187"/>
                  <a:gd name="T50" fmla="*/ 540 w 621"/>
                  <a:gd name="T51" fmla="*/ 98 h 187"/>
                  <a:gd name="T52" fmla="*/ 507 w 621"/>
                  <a:gd name="T53" fmla="*/ 81 h 187"/>
                  <a:gd name="T54" fmla="*/ 467 w 621"/>
                  <a:gd name="T55" fmla="*/ 64 h 187"/>
                  <a:gd name="T56" fmla="*/ 443 w 621"/>
                  <a:gd name="T57" fmla="*/ 56 h 187"/>
                  <a:gd name="T58" fmla="*/ 417 w 621"/>
                  <a:gd name="T59" fmla="*/ 48 h 187"/>
                  <a:gd name="T60" fmla="*/ 389 w 621"/>
                  <a:gd name="T61" fmla="*/ 41 h 187"/>
                  <a:gd name="T62" fmla="*/ 359 w 621"/>
                  <a:gd name="T63" fmla="*/ 33 h 187"/>
                  <a:gd name="T64" fmla="*/ 324 w 621"/>
                  <a:gd name="T65" fmla="*/ 27 h 187"/>
                  <a:gd name="T66" fmla="*/ 289 w 621"/>
                  <a:gd name="T67" fmla="*/ 21 h 187"/>
                  <a:gd name="T68" fmla="*/ 250 w 621"/>
                  <a:gd name="T69" fmla="*/ 16 h 187"/>
                  <a:gd name="T70" fmla="*/ 209 w 621"/>
                  <a:gd name="T71" fmla="*/ 10 h 187"/>
                  <a:gd name="T72" fmla="*/ 163 w 621"/>
                  <a:gd name="T73" fmla="*/ 6 h 187"/>
                  <a:gd name="T74" fmla="*/ 116 w 621"/>
                  <a:gd name="T75" fmla="*/ 4 h 187"/>
                  <a:gd name="T76" fmla="*/ 63 w 621"/>
                  <a:gd name="T77" fmla="*/ 0 h 187"/>
                  <a:gd name="T78" fmla="*/ 9 w 621"/>
                  <a:gd name="T79" fmla="*/ 0 h 1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21"/>
                  <a:gd name="T121" fmla="*/ 0 h 187"/>
                  <a:gd name="T122" fmla="*/ 621 w 621"/>
                  <a:gd name="T123" fmla="*/ 187 h 18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21" h="187">
                    <a:moveTo>
                      <a:pt x="9" y="0"/>
                    </a:moveTo>
                    <a:lnTo>
                      <a:pt x="0" y="31"/>
                    </a:lnTo>
                    <a:lnTo>
                      <a:pt x="17" y="29"/>
                    </a:lnTo>
                    <a:lnTo>
                      <a:pt x="68" y="27"/>
                    </a:lnTo>
                    <a:lnTo>
                      <a:pt x="100" y="27"/>
                    </a:lnTo>
                    <a:lnTo>
                      <a:pt x="139" y="29"/>
                    </a:lnTo>
                    <a:lnTo>
                      <a:pt x="182" y="31"/>
                    </a:lnTo>
                    <a:lnTo>
                      <a:pt x="229" y="37"/>
                    </a:lnTo>
                    <a:lnTo>
                      <a:pt x="279" y="42"/>
                    </a:lnTo>
                    <a:lnTo>
                      <a:pt x="329" y="52"/>
                    </a:lnTo>
                    <a:lnTo>
                      <a:pt x="381" y="65"/>
                    </a:lnTo>
                    <a:lnTo>
                      <a:pt x="431" y="81"/>
                    </a:lnTo>
                    <a:lnTo>
                      <a:pt x="457" y="90"/>
                    </a:lnTo>
                    <a:lnTo>
                      <a:pt x="483" y="102"/>
                    </a:lnTo>
                    <a:lnTo>
                      <a:pt x="507" y="112"/>
                    </a:lnTo>
                    <a:lnTo>
                      <a:pt x="530" y="125"/>
                    </a:lnTo>
                    <a:lnTo>
                      <a:pt x="554" y="138"/>
                    </a:lnTo>
                    <a:lnTo>
                      <a:pt x="576" y="154"/>
                    </a:lnTo>
                    <a:lnTo>
                      <a:pt x="598" y="169"/>
                    </a:lnTo>
                    <a:lnTo>
                      <a:pt x="620" y="186"/>
                    </a:lnTo>
                    <a:lnTo>
                      <a:pt x="618" y="179"/>
                    </a:lnTo>
                    <a:lnTo>
                      <a:pt x="609" y="160"/>
                    </a:lnTo>
                    <a:lnTo>
                      <a:pt x="600" y="146"/>
                    </a:lnTo>
                    <a:lnTo>
                      <a:pt x="585" y="131"/>
                    </a:lnTo>
                    <a:lnTo>
                      <a:pt x="566" y="113"/>
                    </a:lnTo>
                    <a:lnTo>
                      <a:pt x="540" y="98"/>
                    </a:lnTo>
                    <a:lnTo>
                      <a:pt x="507" y="81"/>
                    </a:lnTo>
                    <a:lnTo>
                      <a:pt x="467" y="64"/>
                    </a:lnTo>
                    <a:lnTo>
                      <a:pt x="443" y="56"/>
                    </a:lnTo>
                    <a:lnTo>
                      <a:pt x="417" y="48"/>
                    </a:lnTo>
                    <a:lnTo>
                      <a:pt x="389" y="41"/>
                    </a:lnTo>
                    <a:lnTo>
                      <a:pt x="359" y="33"/>
                    </a:lnTo>
                    <a:lnTo>
                      <a:pt x="324" y="27"/>
                    </a:lnTo>
                    <a:lnTo>
                      <a:pt x="289" y="21"/>
                    </a:lnTo>
                    <a:lnTo>
                      <a:pt x="250" y="16"/>
                    </a:lnTo>
                    <a:lnTo>
                      <a:pt x="209" y="10"/>
                    </a:lnTo>
                    <a:lnTo>
                      <a:pt x="163" y="6"/>
                    </a:lnTo>
                    <a:lnTo>
                      <a:pt x="116" y="4"/>
                    </a:lnTo>
                    <a:lnTo>
                      <a:pt x="63" y="0"/>
                    </a:lnTo>
                    <a:lnTo>
                      <a:pt x="9" y="0"/>
                    </a:lnTo>
                  </a:path>
                </a:pathLst>
              </a:custGeom>
              <a:noFill/>
              <a:ln w="12700" cap="rnd">
                <a:solidFill>
                  <a:srgbClr val="000000"/>
                </a:solidFill>
                <a:round/>
                <a:headEnd/>
                <a:tailEnd/>
              </a:ln>
            </p:spPr>
            <p:txBody>
              <a:bodyPr/>
              <a:lstStyle/>
              <a:p>
                <a:endParaRPr lang="en-US"/>
              </a:p>
            </p:txBody>
          </p:sp>
          <p:sp>
            <p:nvSpPr>
              <p:cNvPr id="34879" name="Freeform 38"/>
              <p:cNvSpPr>
                <a:spLocks/>
              </p:cNvSpPr>
              <p:nvPr/>
            </p:nvSpPr>
            <p:spPr bwMode="auto">
              <a:xfrm>
                <a:off x="2553" y="1674"/>
                <a:ext cx="1320" cy="888"/>
              </a:xfrm>
              <a:custGeom>
                <a:avLst/>
                <a:gdLst>
                  <a:gd name="T0" fmla="*/ 113 w 1320"/>
                  <a:gd name="T1" fmla="*/ 250 h 888"/>
                  <a:gd name="T2" fmla="*/ 110 w 1320"/>
                  <a:gd name="T3" fmla="*/ 288 h 888"/>
                  <a:gd name="T4" fmla="*/ 99 w 1320"/>
                  <a:gd name="T5" fmla="*/ 344 h 888"/>
                  <a:gd name="T6" fmla="*/ 84 w 1320"/>
                  <a:gd name="T7" fmla="*/ 380 h 888"/>
                  <a:gd name="T8" fmla="*/ 73 w 1320"/>
                  <a:gd name="T9" fmla="*/ 399 h 888"/>
                  <a:gd name="T10" fmla="*/ 60 w 1320"/>
                  <a:gd name="T11" fmla="*/ 411 h 888"/>
                  <a:gd name="T12" fmla="*/ 49 w 1320"/>
                  <a:gd name="T13" fmla="*/ 426 h 888"/>
                  <a:gd name="T14" fmla="*/ 38 w 1320"/>
                  <a:gd name="T15" fmla="*/ 459 h 888"/>
                  <a:gd name="T16" fmla="*/ 35 w 1320"/>
                  <a:gd name="T17" fmla="*/ 512 h 888"/>
                  <a:gd name="T18" fmla="*/ 35 w 1320"/>
                  <a:gd name="T19" fmla="*/ 564 h 888"/>
                  <a:gd name="T20" fmla="*/ 29 w 1320"/>
                  <a:gd name="T21" fmla="*/ 614 h 888"/>
                  <a:gd name="T22" fmla="*/ 14 w 1320"/>
                  <a:gd name="T23" fmla="*/ 668 h 888"/>
                  <a:gd name="T24" fmla="*/ 3 w 1320"/>
                  <a:gd name="T25" fmla="*/ 710 h 888"/>
                  <a:gd name="T26" fmla="*/ 0 w 1320"/>
                  <a:gd name="T27" fmla="*/ 750 h 888"/>
                  <a:gd name="T28" fmla="*/ 8 w 1320"/>
                  <a:gd name="T29" fmla="*/ 779 h 888"/>
                  <a:gd name="T30" fmla="*/ 20 w 1320"/>
                  <a:gd name="T31" fmla="*/ 794 h 888"/>
                  <a:gd name="T32" fmla="*/ 35 w 1320"/>
                  <a:gd name="T33" fmla="*/ 810 h 888"/>
                  <a:gd name="T34" fmla="*/ 57 w 1320"/>
                  <a:gd name="T35" fmla="*/ 821 h 888"/>
                  <a:gd name="T36" fmla="*/ 86 w 1320"/>
                  <a:gd name="T37" fmla="*/ 829 h 888"/>
                  <a:gd name="T38" fmla="*/ 124 w 1320"/>
                  <a:gd name="T39" fmla="*/ 835 h 888"/>
                  <a:gd name="T40" fmla="*/ 259 w 1320"/>
                  <a:gd name="T41" fmla="*/ 837 h 888"/>
                  <a:gd name="T42" fmla="*/ 591 w 1320"/>
                  <a:gd name="T43" fmla="*/ 842 h 888"/>
                  <a:gd name="T44" fmla="*/ 952 w 1320"/>
                  <a:gd name="T45" fmla="*/ 852 h 888"/>
                  <a:gd name="T46" fmla="*/ 1159 w 1320"/>
                  <a:gd name="T47" fmla="*/ 865 h 888"/>
                  <a:gd name="T48" fmla="*/ 1226 w 1320"/>
                  <a:gd name="T49" fmla="*/ 875 h 888"/>
                  <a:gd name="T50" fmla="*/ 1246 w 1320"/>
                  <a:gd name="T51" fmla="*/ 883 h 888"/>
                  <a:gd name="T52" fmla="*/ 1255 w 1320"/>
                  <a:gd name="T53" fmla="*/ 877 h 888"/>
                  <a:gd name="T54" fmla="*/ 1270 w 1320"/>
                  <a:gd name="T55" fmla="*/ 812 h 888"/>
                  <a:gd name="T56" fmla="*/ 1295 w 1320"/>
                  <a:gd name="T57" fmla="*/ 716 h 888"/>
                  <a:gd name="T58" fmla="*/ 1311 w 1320"/>
                  <a:gd name="T59" fmla="*/ 626 h 888"/>
                  <a:gd name="T60" fmla="*/ 1313 w 1320"/>
                  <a:gd name="T61" fmla="*/ 564 h 888"/>
                  <a:gd name="T62" fmla="*/ 1319 w 1320"/>
                  <a:gd name="T63" fmla="*/ 495 h 888"/>
                  <a:gd name="T64" fmla="*/ 1313 w 1320"/>
                  <a:gd name="T65" fmla="*/ 438 h 888"/>
                  <a:gd name="T66" fmla="*/ 1299 w 1320"/>
                  <a:gd name="T67" fmla="*/ 399 h 888"/>
                  <a:gd name="T68" fmla="*/ 1279 w 1320"/>
                  <a:gd name="T69" fmla="*/ 363 h 888"/>
                  <a:gd name="T70" fmla="*/ 1244 w 1320"/>
                  <a:gd name="T71" fmla="*/ 330 h 888"/>
                  <a:gd name="T72" fmla="*/ 1167 w 1320"/>
                  <a:gd name="T73" fmla="*/ 276 h 888"/>
                  <a:gd name="T74" fmla="*/ 1051 w 1320"/>
                  <a:gd name="T75" fmla="*/ 198 h 888"/>
                  <a:gd name="T76" fmla="*/ 952 w 1320"/>
                  <a:gd name="T77" fmla="*/ 142 h 888"/>
                  <a:gd name="T78" fmla="*/ 835 w 1320"/>
                  <a:gd name="T79" fmla="*/ 88 h 888"/>
                  <a:gd name="T80" fmla="*/ 733 w 1320"/>
                  <a:gd name="T81" fmla="*/ 52 h 888"/>
                  <a:gd name="T82" fmla="*/ 658 w 1320"/>
                  <a:gd name="T83" fmla="*/ 33 h 888"/>
                  <a:gd name="T84" fmla="*/ 579 w 1320"/>
                  <a:gd name="T85" fmla="*/ 17 h 888"/>
                  <a:gd name="T86" fmla="*/ 492 w 1320"/>
                  <a:gd name="T87" fmla="*/ 8 h 888"/>
                  <a:gd name="T88" fmla="*/ 402 w 1320"/>
                  <a:gd name="T89" fmla="*/ 2 h 888"/>
                  <a:gd name="T90" fmla="*/ 305 w 1320"/>
                  <a:gd name="T91" fmla="*/ 2 h 888"/>
                  <a:gd name="T92" fmla="*/ 241 w 1320"/>
                  <a:gd name="T93" fmla="*/ 6 h 888"/>
                  <a:gd name="T94" fmla="*/ 218 w 1320"/>
                  <a:gd name="T95" fmla="*/ 14 h 888"/>
                  <a:gd name="T96" fmla="*/ 191 w 1320"/>
                  <a:gd name="T97" fmla="*/ 31 h 888"/>
                  <a:gd name="T98" fmla="*/ 160 w 1320"/>
                  <a:gd name="T99" fmla="*/ 65 h 888"/>
                  <a:gd name="T100" fmla="*/ 139 w 1320"/>
                  <a:gd name="T101" fmla="*/ 106 h 888"/>
                  <a:gd name="T102" fmla="*/ 121 w 1320"/>
                  <a:gd name="T103" fmla="*/ 171 h 888"/>
                  <a:gd name="T104" fmla="*/ 116 w 1320"/>
                  <a:gd name="T105" fmla="*/ 232 h 88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0"/>
                  <a:gd name="T160" fmla="*/ 0 h 888"/>
                  <a:gd name="T161" fmla="*/ 1320 w 1320"/>
                  <a:gd name="T162" fmla="*/ 888 h 88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0" h="888">
                    <a:moveTo>
                      <a:pt x="116" y="242"/>
                    </a:moveTo>
                    <a:lnTo>
                      <a:pt x="113" y="250"/>
                    </a:lnTo>
                    <a:lnTo>
                      <a:pt x="113" y="265"/>
                    </a:lnTo>
                    <a:lnTo>
                      <a:pt x="110" y="288"/>
                    </a:lnTo>
                    <a:lnTo>
                      <a:pt x="105" y="315"/>
                    </a:lnTo>
                    <a:lnTo>
                      <a:pt x="99" y="344"/>
                    </a:lnTo>
                    <a:lnTo>
                      <a:pt x="89" y="369"/>
                    </a:lnTo>
                    <a:lnTo>
                      <a:pt x="84" y="380"/>
                    </a:lnTo>
                    <a:lnTo>
                      <a:pt x="78" y="392"/>
                    </a:lnTo>
                    <a:lnTo>
                      <a:pt x="73" y="399"/>
                    </a:lnTo>
                    <a:lnTo>
                      <a:pt x="64" y="405"/>
                    </a:lnTo>
                    <a:lnTo>
                      <a:pt x="60" y="411"/>
                    </a:lnTo>
                    <a:lnTo>
                      <a:pt x="54" y="418"/>
                    </a:lnTo>
                    <a:lnTo>
                      <a:pt x="49" y="426"/>
                    </a:lnTo>
                    <a:lnTo>
                      <a:pt x="43" y="436"/>
                    </a:lnTo>
                    <a:lnTo>
                      <a:pt x="38" y="459"/>
                    </a:lnTo>
                    <a:lnTo>
                      <a:pt x="35" y="486"/>
                    </a:lnTo>
                    <a:lnTo>
                      <a:pt x="35" y="512"/>
                    </a:lnTo>
                    <a:lnTo>
                      <a:pt x="35" y="539"/>
                    </a:lnTo>
                    <a:lnTo>
                      <a:pt x="35" y="564"/>
                    </a:lnTo>
                    <a:lnTo>
                      <a:pt x="35" y="587"/>
                    </a:lnTo>
                    <a:lnTo>
                      <a:pt x="29" y="614"/>
                    </a:lnTo>
                    <a:lnTo>
                      <a:pt x="20" y="649"/>
                    </a:lnTo>
                    <a:lnTo>
                      <a:pt x="14" y="668"/>
                    </a:lnTo>
                    <a:lnTo>
                      <a:pt x="8" y="689"/>
                    </a:lnTo>
                    <a:lnTo>
                      <a:pt x="3" y="710"/>
                    </a:lnTo>
                    <a:lnTo>
                      <a:pt x="0" y="731"/>
                    </a:lnTo>
                    <a:lnTo>
                      <a:pt x="0" y="750"/>
                    </a:lnTo>
                    <a:lnTo>
                      <a:pt x="6" y="770"/>
                    </a:lnTo>
                    <a:lnTo>
                      <a:pt x="8" y="779"/>
                    </a:lnTo>
                    <a:lnTo>
                      <a:pt x="14" y="787"/>
                    </a:lnTo>
                    <a:lnTo>
                      <a:pt x="20" y="794"/>
                    </a:lnTo>
                    <a:lnTo>
                      <a:pt x="28" y="802"/>
                    </a:lnTo>
                    <a:lnTo>
                      <a:pt x="35" y="810"/>
                    </a:lnTo>
                    <a:lnTo>
                      <a:pt x="46" y="816"/>
                    </a:lnTo>
                    <a:lnTo>
                      <a:pt x="57" y="821"/>
                    </a:lnTo>
                    <a:lnTo>
                      <a:pt x="73" y="825"/>
                    </a:lnTo>
                    <a:lnTo>
                      <a:pt x="86" y="829"/>
                    </a:lnTo>
                    <a:lnTo>
                      <a:pt x="105" y="833"/>
                    </a:lnTo>
                    <a:lnTo>
                      <a:pt x="124" y="835"/>
                    </a:lnTo>
                    <a:lnTo>
                      <a:pt x="145" y="835"/>
                    </a:lnTo>
                    <a:lnTo>
                      <a:pt x="259" y="837"/>
                    </a:lnTo>
                    <a:lnTo>
                      <a:pt x="413" y="839"/>
                    </a:lnTo>
                    <a:lnTo>
                      <a:pt x="591" y="842"/>
                    </a:lnTo>
                    <a:lnTo>
                      <a:pt x="777" y="846"/>
                    </a:lnTo>
                    <a:lnTo>
                      <a:pt x="952" y="852"/>
                    </a:lnTo>
                    <a:lnTo>
                      <a:pt x="1100" y="860"/>
                    </a:lnTo>
                    <a:lnTo>
                      <a:pt x="1159" y="865"/>
                    </a:lnTo>
                    <a:lnTo>
                      <a:pt x="1206" y="871"/>
                    </a:lnTo>
                    <a:lnTo>
                      <a:pt x="1226" y="875"/>
                    </a:lnTo>
                    <a:lnTo>
                      <a:pt x="1238" y="879"/>
                    </a:lnTo>
                    <a:lnTo>
                      <a:pt x="1246" y="883"/>
                    </a:lnTo>
                    <a:lnTo>
                      <a:pt x="1252" y="887"/>
                    </a:lnTo>
                    <a:lnTo>
                      <a:pt x="1255" y="877"/>
                    </a:lnTo>
                    <a:lnTo>
                      <a:pt x="1263" y="850"/>
                    </a:lnTo>
                    <a:lnTo>
                      <a:pt x="1270" y="812"/>
                    </a:lnTo>
                    <a:lnTo>
                      <a:pt x="1281" y="766"/>
                    </a:lnTo>
                    <a:lnTo>
                      <a:pt x="1295" y="716"/>
                    </a:lnTo>
                    <a:lnTo>
                      <a:pt x="1302" y="668"/>
                    </a:lnTo>
                    <a:lnTo>
                      <a:pt x="1311" y="626"/>
                    </a:lnTo>
                    <a:lnTo>
                      <a:pt x="1313" y="593"/>
                    </a:lnTo>
                    <a:lnTo>
                      <a:pt x="1313" y="564"/>
                    </a:lnTo>
                    <a:lnTo>
                      <a:pt x="1316" y="530"/>
                    </a:lnTo>
                    <a:lnTo>
                      <a:pt x="1319" y="495"/>
                    </a:lnTo>
                    <a:lnTo>
                      <a:pt x="1316" y="457"/>
                    </a:lnTo>
                    <a:lnTo>
                      <a:pt x="1313" y="438"/>
                    </a:lnTo>
                    <a:lnTo>
                      <a:pt x="1308" y="418"/>
                    </a:lnTo>
                    <a:lnTo>
                      <a:pt x="1299" y="399"/>
                    </a:lnTo>
                    <a:lnTo>
                      <a:pt x="1293" y="382"/>
                    </a:lnTo>
                    <a:lnTo>
                      <a:pt x="1279" y="363"/>
                    </a:lnTo>
                    <a:lnTo>
                      <a:pt x="1263" y="346"/>
                    </a:lnTo>
                    <a:lnTo>
                      <a:pt x="1244" y="330"/>
                    </a:lnTo>
                    <a:lnTo>
                      <a:pt x="1223" y="313"/>
                    </a:lnTo>
                    <a:lnTo>
                      <a:pt x="1167" y="276"/>
                    </a:lnTo>
                    <a:lnTo>
                      <a:pt x="1095" y="227"/>
                    </a:lnTo>
                    <a:lnTo>
                      <a:pt x="1051" y="198"/>
                    </a:lnTo>
                    <a:lnTo>
                      <a:pt x="1007" y="169"/>
                    </a:lnTo>
                    <a:lnTo>
                      <a:pt x="952" y="142"/>
                    </a:lnTo>
                    <a:lnTo>
                      <a:pt x="897" y="113"/>
                    </a:lnTo>
                    <a:lnTo>
                      <a:pt x="835" y="88"/>
                    </a:lnTo>
                    <a:lnTo>
                      <a:pt x="768" y="64"/>
                    </a:lnTo>
                    <a:lnTo>
                      <a:pt x="733" y="52"/>
                    </a:lnTo>
                    <a:lnTo>
                      <a:pt x="696" y="42"/>
                    </a:lnTo>
                    <a:lnTo>
                      <a:pt x="658" y="33"/>
                    </a:lnTo>
                    <a:lnTo>
                      <a:pt x="620" y="25"/>
                    </a:lnTo>
                    <a:lnTo>
                      <a:pt x="579" y="17"/>
                    </a:lnTo>
                    <a:lnTo>
                      <a:pt x="538" y="12"/>
                    </a:lnTo>
                    <a:lnTo>
                      <a:pt x="492" y="8"/>
                    </a:lnTo>
                    <a:lnTo>
                      <a:pt x="448" y="4"/>
                    </a:lnTo>
                    <a:lnTo>
                      <a:pt x="402" y="2"/>
                    </a:lnTo>
                    <a:lnTo>
                      <a:pt x="354" y="0"/>
                    </a:lnTo>
                    <a:lnTo>
                      <a:pt x="305" y="2"/>
                    </a:lnTo>
                    <a:lnTo>
                      <a:pt x="255" y="6"/>
                    </a:lnTo>
                    <a:lnTo>
                      <a:pt x="241" y="6"/>
                    </a:lnTo>
                    <a:lnTo>
                      <a:pt x="227" y="10"/>
                    </a:lnTo>
                    <a:lnTo>
                      <a:pt x="218" y="14"/>
                    </a:lnTo>
                    <a:lnTo>
                      <a:pt x="206" y="17"/>
                    </a:lnTo>
                    <a:lnTo>
                      <a:pt x="191" y="31"/>
                    </a:lnTo>
                    <a:lnTo>
                      <a:pt x="174" y="46"/>
                    </a:lnTo>
                    <a:lnTo>
                      <a:pt x="160" y="65"/>
                    </a:lnTo>
                    <a:lnTo>
                      <a:pt x="148" y="85"/>
                    </a:lnTo>
                    <a:lnTo>
                      <a:pt x="139" y="106"/>
                    </a:lnTo>
                    <a:lnTo>
                      <a:pt x="131" y="127"/>
                    </a:lnTo>
                    <a:lnTo>
                      <a:pt x="121" y="171"/>
                    </a:lnTo>
                    <a:lnTo>
                      <a:pt x="116" y="207"/>
                    </a:lnTo>
                    <a:lnTo>
                      <a:pt x="116" y="232"/>
                    </a:lnTo>
                    <a:lnTo>
                      <a:pt x="116" y="242"/>
                    </a:lnTo>
                  </a:path>
                </a:pathLst>
              </a:custGeom>
              <a:solidFill>
                <a:srgbClr val="CC3300"/>
              </a:solidFill>
              <a:ln w="12700" cap="rnd">
                <a:noFill/>
                <a:round/>
                <a:headEnd/>
                <a:tailEnd/>
              </a:ln>
            </p:spPr>
            <p:txBody>
              <a:bodyPr/>
              <a:lstStyle/>
              <a:p>
                <a:endParaRPr lang="en-US"/>
              </a:p>
            </p:txBody>
          </p:sp>
          <p:sp>
            <p:nvSpPr>
              <p:cNvPr id="34880" name="Freeform 39"/>
              <p:cNvSpPr>
                <a:spLocks/>
              </p:cNvSpPr>
              <p:nvPr/>
            </p:nvSpPr>
            <p:spPr bwMode="auto">
              <a:xfrm>
                <a:off x="3507" y="2338"/>
                <a:ext cx="180" cy="128"/>
              </a:xfrm>
              <a:custGeom>
                <a:avLst/>
                <a:gdLst>
                  <a:gd name="T0" fmla="*/ 63 w 180"/>
                  <a:gd name="T1" fmla="*/ 0 h 128"/>
                  <a:gd name="T2" fmla="*/ 177 w 180"/>
                  <a:gd name="T3" fmla="*/ 29 h 128"/>
                  <a:gd name="T4" fmla="*/ 177 w 180"/>
                  <a:gd name="T5" fmla="*/ 33 h 128"/>
                  <a:gd name="T6" fmla="*/ 179 w 180"/>
                  <a:gd name="T7" fmla="*/ 40 h 128"/>
                  <a:gd name="T8" fmla="*/ 177 w 180"/>
                  <a:gd name="T9" fmla="*/ 50 h 128"/>
                  <a:gd name="T10" fmla="*/ 174 w 180"/>
                  <a:gd name="T11" fmla="*/ 65 h 128"/>
                  <a:gd name="T12" fmla="*/ 170 w 180"/>
                  <a:gd name="T13" fmla="*/ 73 h 128"/>
                  <a:gd name="T14" fmla="*/ 165 w 180"/>
                  <a:gd name="T15" fmla="*/ 81 h 128"/>
                  <a:gd name="T16" fmla="*/ 159 w 180"/>
                  <a:gd name="T17" fmla="*/ 88 h 128"/>
                  <a:gd name="T18" fmla="*/ 153 w 180"/>
                  <a:gd name="T19" fmla="*/ 96 h 128"/>
                  <a:gd name="T20" fmla="*/ 144 w 180"/>
                  <a:gd name="T21" fmla="*/ 104 h 128"/>
                  <a:gd name="T22" fmla="*/ 133 w 180"/>
                  <a:gd name="T23" fmla="*/ 111 h 128"/>
                  <a:gd name="T24" fmla="*/ 120 w 180"/>
                  <a:gd name="T25" fmla="*/ 119 h 128"/>
                  <a:gd name="T26" fmla="*/ 104 w 180"/>
                  <a:gd name="T27" fmla="*/ 127 h 128"/>
                  <a:gd name="T28" fmla="*/ 0 w 180"/>
                  <a:gd name="T29" fmla="*/ 100 h 128"/>
                  <a:gd name="T30" fmla="*/ 63 w 180"/>
                  <a:gd name="T31" fmla="*/ 0 h 12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0"/>
                  <a:gd name="T49" fmla="*/ 0 h 128"/>
                  <a:gd name="T50" fmla="*/ 180 w 180"/>
                  <a:gd name="T51" fmla="*/ 128 h 12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0" h="128">
                    <a:moveTo>
                      <a:pt x="63" y="0"/>
                    </a:moveTo>
                    <a:lnTo>
                      <a:pt x="177" y="29"/>
                    </a:lnTo>
                    <a:lnTo>
                      <a:pt x="177" y="33"/>
                    </a:lnTo>
                    <a:lnTo>
                      <a:pt x="179" y="40"/>
                    </a:lnTo>
                    <a:lnTo>
                      <a:pt x="177" y="50"/>
                    </a:lnTo>
                    <a:lnTo>
                      <a:pt x="174" y="65"/>
                    </a:lnTo>
                    <a:lnTo>
                      <a:pt x="170" y="73"/>
                    </a:lnTo>
                    <a:lnTo>
                      <a:pt x="165" y="81"/>
                    </a:lnTo>
                    <a:lnTo>
                      <a:pt x="159" y="88"/>
                    </a:lnTo>
                    <a:lnTo>
                      <a:pt x="153" y="96"/>
                    </a:lnTo>
                    <a:lnTo>
                      <a:pt x="144" y="104"/>
                    </a:lnTo>
                    <a:lnTo>
                      <a:pt x="133" y="111"/>
                    </a:lnTo>
                    <a:lnTo>
                      <a:pt x="120" y="119"/>
                    </a:lnTo>
                    <a:lnTo>
                      <a:pt x="104" y="127"/>
                    </a:lnTo>
                    <a:lnTo>
                      <a:pt x="0" y="100"/>
                    </a:lnTo>
                    <a:lnTo>
                      <a:pt x="63" y="0"/>
                    </a:lnTo>
                  </a:path>
                </a:pathLst>
              </a:custGeom>
              <a:solidFill>
                <a:srgbClr val="FFFFFF"/>
              </a:solidFill>
              <a:ln w="12700" cap="rnd">
                <a:noFill/>
                <a:round/>
                <a:headEnd/>
                <a:tailEnd/>
              </a:ln>
            </p:spPr>
            <p:txBody>
              <a:bodyPr/>
              <a:lstStyle/>
              <a:p>
                <a:endParaRPr lang="en-US"/>
              </a:p>
            </p:txBody>
          </p:sp>
          <p:sp>
            <p:nvSpPr>
              <p:cNvPr id="34881" name="Freeform 40"/>
              <p:cNvSpPr>
                <a:spLocks/>
              </p:cNvSpPr>
              <p:nvPr/>
            </p:nvSpPr>
            <p:spPr bwMode="auto">
              <a:xfrm>
                <a:off x="3507" y="2338"/>
                <a:ext cx="180" cy="128"/>
              </a:xfrm>
              <a:custGeom>
                <a:avLst/>
                <a:gdLst>
                  <a:gd name="T0" fmla="*/ 63 w 180"/>
                  <a:gd name="T1" fmla="*/ 0 h 128"/>
                  <a:gd name="T2" fmla="*/ 177 w 180"/>
                  <a:gd name="T3" fmla="*/ 29 h 128"/>
                  <a:gd name="T4" fmla="*/ 177 w 180"/>
                  <a:gd name="T5" fmla="*/ 33 h 128"/>
                  <a:gd name="T6" fmla="*/ 179 w 180"/>
                  <a:gd name="T7" fmla="*/ 40 h 128"/>
                  <a:gd name="T8" fmla="*/ 177 w 180"/>
                  <a:gd name="T9" fmla="*/ 50 h 128"/>
                  <a:gd name="T10" fmla="*/ 174 w 180"/>
                  <a:gd name="T11" fmla="*/ 65 h 128"/>
                  <a:gd name="T12" fmla="*/ 170 w 180"/>
                  <a:gd name="T13" fmla="*/ 73 h 128"/>
                  <a:gd name="T14" fmla="*/ 165 w 180"/>
                  <a:gd name="T15" fmla="*/ 81 h 128"/>
                  <a:gd name="T16" fmla="*/ 159 w 180"/>
                  <a:gd name="T17" fmla="*/ 88 h 128"/>
                  <a:gd name="T18" fmla="*/ 153 w 180"/>
                  <a:gd name="T19" fmla="*/ 96 h 128"/>
                  <a:gd name="T20" fmla="*/ 144 w 180"/>
                  <a:gd name="T21" fmla="*/ 104 h 128"/>
                  <a:gd name="T22" fmla="*/ 133 w 180"/>
                  <a:gd name="T23" fmla="*/ 111 h 128"/>
                  <a:gd name="T24" fmla="*/ 120 w 180"/>
                  <a:gd name="T25" fmla="*/ 119 h 128"/>
                  <a:gd name="T26" fmla="*/ 104 w 180"/>
                  <a:gd name="T27" fmla="*/ 127 h 128"/>
                  <a:gd name="T28" fmla="*/ 0 w 180"/>
                  <a:gd name="T29" fmla="*/ 100 h 128"/>
                  <a:gd name="T30" fmla="*/ 63 w 180"/>
                  <a:gd name="T31" fmla="*/ 0 h 12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0"/>
                  <a:gd name="T49" fmla="*/ 0 h 128"/>
                  <a:gd name="T50" fmla="*/ 180 w 180"/>
                  <a:gd name="T51" fmla="*/ 128 h 12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0" h="128">
                    <a:moveTo>
                      <a:pt x="63" y="0"/>
                    </a:moveTo>
                    <a:lnTo>
                      <a:pt x="177" y="29"/>
                    </a:lnTo>
                    <a:lnTo>
                      <a:pt x="177" y="33"/>
                    </a:lnTo>
                    <a:lnTo>
                      <a:pt x="179" y="40"/>
                    </a:lnTo>
                    <a:lnTo>
                      <a:pt x="177" y="50"/>
                    </a:lnTo>
                    <a:lnTo>
                      <a:pt x="174" y="65"/>
                    </a:lnTo>
                    <a:lnTo>
                      <a:pt x="170" y="73"/>
                    </a:lnTo>
                    <a:lnTo>
                      <a:pt x="165" y="81"/>
                    </a:lnTo>
                    <a:lnTo>
                      <a:pt x="159" y="88"/>
                    </a:lnTo>
                    <a:lnTo>
                      <a:pt x="153" y="96"/>
                    </a:lnTo>
                    <a:lnTo>
                      <a:pt x="144" y="104"/>
                    </a:lnTo>
                    <a:lnTo>
                      <a:pt x="133" y="111"/>
                    </a:lnTo>
                    <a:lnTo>
                      <a:pt x="120" y="119"/>
                    </a:lnTo>
                    <a:lnTo>
                      <a:pt x="104" y="127"/>
                    </a:lnTo>
                    <a:lnTo>
                      <a:pt x="0" y="100"/>
                    </a:lnTo>
                    <a:lnTo>
                      <a:pt x="63" y="0"/>
                    </a:lnTo>
                  </a:path>
                </a:pathLst>
              </a:custGeom>
              <a:noFill/>
              <a:ln w="12700" cap="rnd">
                <a:solidFill>
                  <a:srgbClr val="000000"/>
                </a:solidFill>
                <a:round/>
                <a:headEnd/>
                <a:tailEnd/>
              </a:ln>
            </p:spPr>
            <p:txBody>
              <a:bodyPr/>
              <a:lstStyle/>
              <a:p>
                <a:endParaRPr lang="en-US"/>
              </a:p>
            </p:txBody>
          </p:sp>
          <p:sp>
            <p:nvSpPr>
              <p:cNvPr id="34882" name="Freeform 41"/>
              <p:cNvSpPr>
                <a:spLocks/>
              </p:cNvSpPr>
              <p:nvPr/>
            </p:nvSpPr>
            <p:spPr bwMode="auto">
              <a:xfrm>
                <a:off x="2581" y="1680"/>
                <a:ext cx="1263" cy="786"/>
              </a:xfrm>
              <a:custGeom>
                <a:avLst/>
                <a:gdLst>
                  <a:gd name="T0" fmla="*/ 151 w 1263"/>
                  <a:gd name="T1" fmla="*/ 25 h 786"/>
                  <a:gd name="T2" fmla="*/ 87 w 1263"/>
                  <a:gd name="T3" fmla="*/ 125 h 786"/>
                  <a:gd name="T4" fmla="*/ 59 w 1263"/>
                  <a:gd name="T5" fmla="*/ 196 h 786"/>
                  <a:gd name="T6" fmla="*/ 64 w 1263"/>
                  <a:gd name="T7" fmla="*/ 232 h 786"/>
                  <a:gd name="T8" fmla="*/ 87 w 1263"/>
                  <a:gd name="T9" fmla="*/ 259 h 786"/>
                  <a:gd name="T10" fmla="*/ 140 w 1263"/>
                  <a:gd name="T11" fmla="*/ 290 h 786"/>
                  <a:gd name="T12" fmla="*/ 169 w 1263"/>
                  <a:gd name="T13" fmla="*/ 297 h 786"/>
                  <a:gd name="T14" fmla="*/ 99 w 1263"/>
                  <a:gd name="T15" fmla="*/ 309 h 786"/>
                  <a:gd name="T16" fmla="*/ 92 w 1263"/>
                  <a:gd name="T17" fmla="*/ 351 h 786"/>
                  <a:gd name="T18" fmla="*/ 59 w 1263"/>
                  <a:gd name="T19" fmla="*/ 393 h 786"/>
                  <a:gd name="T20" fmla="*/ 17 w 1263"/>
                  <a:gd name="T21" fmla="*/ 445 h 786"/>
                  <a:gd name="T22" fmla="*/ 0 w 1263"/>
                  <a:gd name="T23" fmla="*/ 489 h 786"/>
                  <a:gd name="T24" fmla="*/ 14 w 1263"/>
                  <a:gd name="T25" fmla="*/ 537 h 786"/>
                  <a:gd name="T26" fmla="*/ 70 w 1263"/>
                  <a:gd name="T27" fmla="*/ 579 h 786"/>
                  <a:gd name="T28" fmla="*/ 233 w 1263"/>
                  <a:gd name="T29" fmla="*/ 622 h 786"/>
                  <a:gd name="T30" fmla="*/ 549 w 1263"/>
                  <a:gd name="T31" fmla="*/ 673 h 786"/>
                  <a:gd name="T32" fmla="*/ 787 w 1263"/>
                  <a:gd name="T33" fmla="*/ 714 h 786"/>
                  <a:gd name="T34" fmla="*/ 898 w 1263"/>
                  <a:gd name="T35" fmla="*/ 748 h 786"/>
                  <a:gd name="T36" fmla="*/ 1047 w 1263"/>
                  <a:gd name="T37" fmla="*/ 781 h 786"/>
                  <a:gd name="T38" fmla="*/ 1138 w 1263"/>
                  <a:gd name="T39" fmla="*/ 785 h 786"/>
                  <a:gd name="T40" fmla="*/ 1202 w 1263"/>
                  <a:gd name="T41" fmla="*/ 769 h 786"/>
                  <a:gd name="T42" fmla="*/ 1230 w 1263"/>
                  <a:gd name="T43" fmla="*/ 748 h 786"/>
                  <a:gd name="T44" fmla="*/ 1259 w 1263"/>
                  <a:gd name="T45" fmla="*/ 706 h 786"/>
                  <a:gd name="T46" fmla="*/ 1259 w 1263"/>
                  <a:gd name="T47" fmla="*/ 673 h 786"/>
                  <a:gd name="T48" fmla="*/ 1240 w 1263"/>
                  <a:gd name="T49" fmla="*/ 650 h 786"/>
                  <a:gd name="T50" fmla="*/ 1208 w 1263"/>
                  <a:gd name="T51" fmla="*/ 637 h 786"/>
                  <a:gd name="T52" fmla="*/ 1101 w 1263"/>
                  <a:gd name="T53" fmla="*/ 620 h 786"/>
                  <a:gd name="T54" fmla="*/ 810 w 1263"/>
                  <a:gd name="T55" fmla="*/ 558 h 786"/>
                  <a:gd name="T56" fmla="*/ 549 w 1263"/>
                  <a:gd name="T57" fmla="*/ 501 h 786"/>
                  <a:gd name="T58" fmla="*/ 381 w 1263"/>
                  <a:gd name="T59" fmla="*/ 495 h 786"/>
                  <a:gd name="T60" fmla="*/ 426 w 1263"/>
                  <a:gd name="T61" fmla="*/ 485 h 786"/>
                  <a:gd name="T62" fmla="*/ 498 w 1263"/>
                  <a:gd name="T63" fmla="*/ 487 h 786"/>
                  <a:gd name="T64" fmla="*/ 554 w 1263"/>
                  <a:gd name="T65" fmla="*/ 506 h 786"/>
                  <a:gd name="T66" fmla="*/ 544 w 1263"/>
                  <a:gd name="T67" fmla="*/ 503 h 786"/>
                  <a:gd name="T68" fmla="*/ 525 w 1263"/>
                  <a:gd name="T69" fmla="*/ 495 h 786"/>
                  <a:gd name="T70" fmla="*/ 547 w 1263"/>
                  <a:gd name="T71" fmla="*/ 462 h 786"/>
                  <a:gd name="T72" fmla="*/ 581 w 1263"/>
                  <a:gd name="T73" fmla="*/ 403 h 786"/>
                  <a:gd name="T74" fmla="*/ 581 w 1263"/>
                  <a:gd name="T75" fmla="*/ 374 h 786"/>
                  <a:gd name="T76" fmla="*/ 551 w 1263"/>
                  <a:gd name="T77" fmla="*/ 361 h 786"/>
                  <a:gd name="T78" fmla="*/ 528 w 1263"/>
                  <a:gd name="T79" fmla="*/ 355 h 786"/>
                  <a:gd name="T80" fmla="*/ 624 w 1263"/>
                  <a:gd name="T81" fmla="*/ 232 h 786"/>
                  <a:gd name="T82" fmla="*/ 656 w 1263"/>
                  <a:gd name="T83" fmla="*/ 232 h 786"/>
                  <a:gd name="T84" fmla="*/ 699 w 1263"/>
                  <a:gd name="T85" fmla="*/ 228 h 786"/>
                  <a:gd name="T86" fmla="*/ 708 w 1263"/>
                  <a:gd name="T87" fmla="*/ 221 h 7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3"/>
                  <a:gd name="T133" fmla="*/ 0 h 786"/>
                  <a:gd name="T134" fmla="*/ 1263 w 1263"/>
                  <a:gd name="T135" fmla="*/ 786 h 7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3" h="786">
                    <a:moveTo>
                      <a:pt x="169" y="0"/>
                    </a:moveTo>
                    <a:lnTo>
                      <a:pt x="163" y="6"/>
                    </a:lnTo>
                    <a:lnTo>
                      <a:pt x="151" y="25"/>
                    </a:lnTo>
                    <a:lnTo>
                      <a:pt x="128" y="54"/>
                    </a:lnTo>
                    <a:lnTo>
                      <a:pt x="107" y="88"/>
                    </a:lnTo>
                    <a:lnTo>
                      <a:pt x="87" y="125"/>
                    </a:lnTo>
                    <a:lnTo>
                      <a:pt x="70" y="161"/>
                    </a:lnTo>
                    <a:lnTo>
                      <a:pt x="61" y="178"/>
                    </a:lnTo>
                    <a:lnTo>
                      <a:pt x="59" y="196"/>
                    </a:lnTo>
                    <a:lnTo>
                      <a:pt x="59" y="209"/>
                    </a:lnTo>
                    <a:lnTo>
                      <a:pt x="59" y="223"/>
                    </a:lnTo>
                    <a:lnTo>
                      <a:pt x="64" y="232"/>
                    </a:lnTo>
                    <a:lnTo>
                      <a:pt x="70" y="244"/>
                    </a:lnTo>
                    <a:lnTo>
                      <a:pt x="78" y="251"/>
                    </a:lnTo>
                    <a:lnTo>
                      <a:pt x="87" y="259"/>
                    </a:lnTo>
                    <a:lnTo>
                      <a:pt x="105" y="272"/>
                    </a:lnTo>
                    <a:lnTo>
                      <a:pt x="124" y="282"/>
                    </a:lnTo>
                    <a:lnTo>
                      <a:pt x="140" y="290"/>
                    </a:lnTo>
                    <a:lnTo>
                      <a:pt x="156" y="295"/>
                    </a:lnTo>
                    <a:lnTo>
                      <a:pt x="166" y="297"/>
                    </a:lnTo>
                    <a:lnTo>
                      <a:pt x="169" y="297"/>
                    </a:lnTo>
                    <a:lnTo>
                      <a:pt x="99" y="297"/>
                    </a:lnTo>
                    <a:lnTo>
                      <a:pt x="99" y="301"/>
                    </a:lnTo>
                    <a:lnTo>
                      <a:pt x="99" y="309"/>
                    </a:lnTo>
                    <a:lnTo>
                      <a:pt x="96" y="320"/>
                    </a:lnTo>
                    <a:lnTo>
                      <a:pt x="94" y="334"/>
                    </a:lnTo>
                    <a:lnTo>
                      <a:pt x="92" y="351"/>
                    </a:lnTo>
                    <a:lnTo>
                      <a:pt x="84" y="366"/>
                    </a:lnTo>
                    <a:lnTo>
                      <a:pt x="73" y="382"/>
                    </a:lnTo>
                    <a:lnTo>
                      <a:pt x="59" y="393"/>
                    </a:lnTo>
                    <a:lnTo>
                      <a:pt x="43" y="411"/>
                    </a:lnTo>
                    <a:lnTo>
                      <a:pt x="25" y="432"/>
                    </a:lnTo>
                    <a:lnTo>
                      <a:pt x="17" y="445"/>
                    </a:lnTo>
                    <a:lnTo>
                      <a:pt x="8" y="460"/>
                    </a:lnTo>
                    <a:lnTo>
                      <a:pt x="3" y="474"/>
                    </a:lnTo>
                    <a:lnTo>
                      <a:pt x="0" y="489"/>
                    </a:lnTo>
                    <a:lnTo>
                      <a:pt x="0" y="506"/>
                    </a:lnTo>
                    <a:lnTo>
                      <a:pt x="3" y="522"/>
                    </a:lnTo>
                    <a:lnTo>
                      <a:pt x="14" y="537"/>
                    </a:lnTo>
                    <a:lnTo>
                      <a:pt x="25" y="552"/>
                    </a:lnTo>
                    <a:lnTo>
                      <a:pt x="43" y="566"/>
                    </a:lnTo>
                    <a:lnTo>
                      <a:pt x="70" y="579"/>
                    </a:lnTo>
                    <a:lnTo>
                      <a:pt x="102" y="591"/>
                    </a:lnTo>
                    <a:lnTo>
                      <a:pt x="140" y="602"/>
                    </a:lnTo>
                    <a:lnTo>
                      <a:pt x="233" y="622"/>
                    </a:lnTo>
                    <a:lnTo>
                      <a:pt x="335" y="639"/>
                    </a:lnTo>
                    <a:lnTo>
                      <a:pt x="443" y="658"/>
                    </a:lnTo>
                    <a:lnTo>
                      <a:pt x="549" y="673"/>
                    </a:lnTo>
                    <a:lnTo>
                      <a:pt x="646" y="689"/>
                    </a:lnTo>
                    <a:lnTo>
                      <a:pt x="729" y="702"/>
                    </a:lnTo>
                    <a:lnTo>
                      <a:pt x="787" y="714"/>
                    </a:lnTo>
                    <a:lnTo>
                      <a:pt x="822" y="723"/>
                    </a:lnTo>
                    <a:lnTo>
                      <a:pt x="852" y="733"/>
                    </a:lnTo>
                    <a:lnTo>
                      <a:pt x="898" y="748"/>
                    </a:lnTo>
                    <a:lnTo>
                      <a:pt x="953" y="764"/>
                    </a:lnTo>
                    <a:lnTo>
                      <a:pt x="1015" y="775"/>
                    </a:lnTo>
                    <a:lnTo>
                      <a:pt x="1047" y="781"/>
                    </a:lnTo>
                    <a:lnTo>
                      <a:pt x="1079" y="783"/>
                    </a:lnTo>
                    <a:lnTo>
                      <a:pt x="1108" y="785"/>
                    </a:lnTo>
                    <a:lnTo>
                      <a:pt x="1138" y="785"/>
                    </a:lnTo>
                    <a:lnTo>
                      <a:pt x="1168" y="781"/>
                    </a:lnTo>
                    <a:lnTo>
                      <a:pt x="1192" y="773"/>
                    </a:lnTo>
                    <a:lnTo>
                      <a:pt x="1202" y="769"/>
                    </a:lnTo>
                    <a:lnTo>
                      <a:pt x="1213" y="764"/>
                    </a:lnTo>
                    <a:lnTo>
                      <a:pt x="1222" y="756"/>
                    </a:lnTo>
                    <a:lnTo>
                      <a:pt x="1230" y="748"/>
                    </a:lnTo>
                    <a:lnTo>
                      <a:pt x="1242" y="733"/>
                    </a:lnTo>
                    <a:lnTo>
                      <a:pt x="1251" y="719"/>
                    </a:lnTo>
                    <a:lnTo>
                      <a:pt x="1259" y="706"/>
                    </a:lnTo>
                    <a:lnTo>
                      <a:pt x="1262" y="694"/>
                    </a:lnTo>
                    <a:lnTo>
                      <a:pt x="1262" y="683"/>
                    </a:lnTo>
                    <a:lnTo>
                      <a:pt x="1259" y="673"/>
                    </a:lnTo>
                    <a:lnTo>
                      <a:pt x="1256" y="666"/>
                    </a:lnTo>
                    <a:lnTo>
                      <a:pt x="1248" y="658"/>
                    </a:lnTo>
                    <a:lnTo>
                      <a:pt x="1240" y="650"/>
                    </a:lnTo>
                    <a:lnTo>
                      <a:pt x="1233" y="645"/>
                    </a:lnTo>
                    <a:lnTo>
                      <a:pt x="1219" y="641"/>
                    </a:lnTo>
                    <a:lnTo>
                      <a:pt x="1208" y="637"/>
                    </a:lnTo>
                    <a:lnTo>
                      <a:pt x="1178" y="629"/>
                    </a:lnTo>
                    <a:lnTo>
                      <a:pt x="1149" y="627"/>
                    </a:lnTo>
                    <a:lnTo>
                      <a:pt x="1101" y="620"/>
                    </a:lnTo>
                    <a:lnTo>
                      <a:pt x="1018" y="604"/>
                    </a:lnTo>
                    <a:lnTo>
                      <a:pt x="919" y="583"/>
                    </a:lnTo>
                    <a:lnTo>
                      <a:pt x="810" y="558"/>
                    </a:lnTo>
                    <a:lnTo>
                      <a:pt x="702" y="535"/>
                    </a:lnTo>
                    <a:lnTo>
                      <a:pt x="611" y="514"/>
                    </a:lnTo>
                    <a:lnTo>
                      <a:pt x="549" y="501"/>
                    </a:lnTo>
                    <a:lnTo>
                      <a:pt x="525" y="495"/>
                    </a:lnTo>
                    <a:lnTo>
                      <a:pt x="378" y="495"/>
                    </a:lnTo>
                    <a:lnTo>
                      <a:pt x="381" y="495"/>
                    </a:lnTo>
                    <a:lnTo>
                      <a:pt x="391" y="491"/>
                    </a:lnTo>
                    <a:lnTo>
                      <a:pt x="405" y="489"/>
                    </a:lnTo>
                    <a:lnTo>
                      <a:pt x="426" y="485"/>
                    </a:lnTo>
                    <a:lnTo>
                      <a:pt x="448" y="483"/>
                    </a:lnTo>
                    <a:lnTo>
                      <a:pt x="475" y="485"/>
                    </a:lnTo>
                    <a:lnTo>
                      <a:pt x="498" y="487"/>
                    </a:lnTo>
                    <a:lnTo>
                      <a:pt x="525" y="495"/>
                    </a:lnTo>
                    <a:lnTo>
                      <a:pt x="547" y="503"/>
                    </a:lnTo>
                    <a:lnTo>
                      <a:pt x="554" y="506"/>
                    </a:lnTo>
                    <a:lnTo>
                      <a:pt x="557" y="506"/>
                    </a:lnTo>
                    <a:lnTo>
                      <a:pt x="551" y="505"/>
                    </a:lnTo>
                    <a:lnTo>
                      <a:pt x="544" y="503"/>
                    </a:lnTo>
                    <a:lnTo>
                      <a:pt x="536" y="499"/>
                    </a:lnTo>
                    <a:lnTo>
                      <a:pt x="528" y="497"/>
                    </a:lnTo>
                    <a:lnTo>
                      <a:pt x="525" y="495"/>
                    </a:lnTo>
                    <a:lnTo>
                      <a:pt x="528" y="491"/>
                    </a:lnTo>
                    <a:lnTo>
                      <a:pt x="536" y="480"/>
                    </a:lnTo>
                    <a:lnTo>
                      <a:pt x="547" y="462"/>
                    </a:lnTo>
                    <a:lnTo>
                      <a:pt x="560" y="443"/>
                    </a:lnTo>
                    <a:lnTo>
                      <a:pt x="571" y="422"/>
                    </a:lnTo>
                    <a:lnTo>
                      <a:pt x="581" y="403"/>
                    </a:lnTo>
                    <a:lnTo>
                      <a:pt x="586" y="387"/>
                    </a:lnTo>
                    <a:lnTo>
                      <a:pt x="586" y="378"/>
                    </a:lnTo>
                    <a:lnTo>
                      <a:pt x="581" y="374"/>
                    </a:lnTo>
                    <a:lnTo>
                      <a:pt x="574" y="368"/>
                    </a:lnTo>
                    <a:lnTo>
                      <a:pt x="563" y="364"/>
                    </a:lnTo>
                    <a:lnTo>
                      <a:pt x="551" y="361"/>
                    </a:lnTo>
                    <a:lnTo>
                      <a:pt x="542" y="357"/>
                    </a:lnTo>
                    <a:lnTo>
                      <a:pt x="533" y="355"/>
                    </a:lnTo>
                    <a:lnTo>
                      <a:pt x="528" y="355"/>
                    </a:lnTo>
                    <a:lnTo>
                      <a:pt x="525" y="353"/>
                    </a:lnTo>
                    <a:lnTo>
                      <a:pt x="606" y="338"/>
                    </a:lnTo>
                    <a:lnTo>
                      <a:pt x="624" y="232"/>
                    </a:lnTo>
                    <a:lnTo>
                      <a:pt x="630" y="232"/>
                    </a:lnTo>
                    <a:lnTo>
                      <a:pt x="641" y="232"/>
                    </a:lnTo>
                    <a:lnTo>
                      <a:pt x="656" y="232"/>
                    </a:lnTo>
                    <a:lnTo>
                      <a:pt x="673" y="232"/>
                    </a:lnTo>
                    <a:lnTo>
                      <a:pt x="688" y="230"/>
                    </a:lnTo>
                    <a:lnTo>
                      <a:pt x="699" y="228"/>
                    </a:lnTo>
                    <a:lnTo>
                      <a:pt x="705" y="226"/>
                    </a:lnTo>
                    <a:lnTo>
                      <a:pt x="708" y="223"/>
                    </a:lnTo>
                    <a:lnTo>
                      <a:pt x="708" y="221"/>
                    </a:lnTo>
                    <a:lnTo>
                      <a:pt x="705" y="217"/>
                    </a:lnTo>
                    <a:lnTo>
                      <a:pt x="169" y="0"/>
                    </a:lnTo>
                  </a:path>
                </a:pathLst>
              </a:custGeom>
              <a:solidFill>
                <a:srgbClr val="CC3300"/>
              </a:solidFill>
              <a:ln w="12700" cap="rnd">
                <a:noFill/>
                <a:round/>
                <a:headEnd/>
                <a:tailEnd/>
              </a:ln>
            </p:spPr>
            <p:txBody>
              <a:bodyPr/>
              <a:lstStyle/>
              <a:p>
                <a:endParaRPr lang="en-US"/>
              </a:p>
            </p:txBody>
          </p:sp>
          <p:sp>
            <p:nvSpPr>
              <p:cNvPr id="34883" name="Freeform 42"/>
              <p:cNvSpPr>
                <a:spLocks/>
              </p:cNvSpPr>
              <p:nvPr/>
            </p:nvSpPr>
            <p:spPr bwMode="auto">
              <a:xfrm>
                <a:off x="2599" y="1680"/>
                <a:ext cx="1008" cy="786"/>
              </a:xfrm>
              <a:custGeom>
                <a:avLst/>
                <a:gdLst>
                  <a:gd name="T0" fmla="*/ 130 w 1008"/>
                  <a:gd name="T1" fmla="*/ 6 h 786"/>
                  <a:gd name="T2" fmla="*/ 102 w 1008"/>
                  <a:gd name="T3" fmla="*/ 54 h 786"/>
                  <a:gd name="T4" fmla="*/ 69 w 1008"/>
                  <a:gd name="T5" fmla="*/ 125 h 786"/>
                  <a:gd name="T6" fmla="*/ 49 w 1008"/>
                  <a:gd name="T7" fmla="*/ 178 h 786"/>
                  <a:gd name="T8" fmla="*/ 47 w 1008"/>
                  <a:gd name="T9" fmla="*/ 209 h 786"/>
                  <a:gd name="T10" fmla="*/ 51 w 1008"/>
                  <a:gd name="T11" fmla="*/ 232 h 786"/>
                  <a:gd name="T12" fmla="*/ 62 w 1008"/>
                  <a:gd name="T13" fmla="*/ 251 h 786"/>
                  <a:gd name="T14" fmla="*/ 84 w 1008"/>
                  <a:gd name="T15" fmla="*/ 272 h 786"/>
                  <a:gd name="T16" fmla="*/ 111 w 1008"/>
                  <a:gd name="T17" fmla="*/ 290 h 786"/>
                  <a:gd name="T18" fmla="*/ 133 w 1008"/>
                  <a:gd name="T19" fmla="*/ 297 h 786"/>
                  <a:gd name="T20" fmla="*/ 79 w 1008"/>
                  <a:gd name="T21" fmla="*/ 297 h 786"/>
                  <a:gd name="T22" fmla="*/ 79 w 1008"/>
                  <a:gd name="T23" fmla="*/ 309 h 786"/>
                  <a:gd name="T24" fmla="*/ 75 w 1008"/>
                  <a:gd name="T25" fmla="*/ 334 h 786"/>
                  <a:gd name="T26" fmla="*/ 67 w 1008"/>
                  <a:gd name="T27" fmla="*/ 366 h 786"/>
                  <a:gd name="T28" fmla="*/ 47 w 1008"/>
                  <a:gd name="T29" fmla="*/ 393 h 786"/>
                  <a:gd name="T30" fmla="*/ 20 w 1008"/>
                  <a:gd name="T31" fmla="*/ 432 h 786"/>
                  <a:gd name="T32" fmla="*/ 7 w 1008"/>
                  <a:gd name="T33" fmla="*/ 460 h 786"/>
                  <a:gd name="T34" fmla="*/ 0 w 1008"/>
                  <a:gd name="T35" fmla="*/ 489 h 786"/>
                  <a:gd name="T36" fmla="*/ 2 w 1008"/>
                  <a:gd name="T37" fmla="*/ 522 h 786"/>
                  <a:gd name="T38" fmla="*/ 20 w 1008"/>
                  <a:gd name="T39" fmla="*/ 552 h 786"/>
                  <a:gd name="T40" fmla="*/ 56 w 1008"/>
                  <a:gd name="T41" fmla="*/ 579 h 786"/>
                  <a:gd name="T42" fmla="*/ 111 w 1008"/>
                  <a:gd name="T43" fmla="*/ 602 h 786"/>
                  <a:gd name="T44" fmla="*/ 267 w 1008"/>
                  <a:gd name="T45" fmla="*/ 639 h 786"/>
                  <a:gd name="T46" fmla="*/ 438 w 1008"/>
                  <a:gd name="T47" fmla="*/ 673 h 786"/>
                  <a:gd name="T48" fmla="*/ 581 w 1008"/>
                  <a:gd name="T49" fmla="*/ 702 h 786"/>
                  <a:gd name="T50" fmla="*/ 656 w 1008"/>
                  <a:gd name="T51" fmla="*/ 723 h 786"/>
                  <a:gd name="T52" fmla="*/ 716 w 1008"/>
                  <a:gd name="T53" fmla="*/ 748 h 786"/>
                  <a:gd name="T54" fmla="*/ 810 w 1008"/>
                  <a:gd name="T55" fmla="*/ 775 h 786"/>
                  <a:gd name="T56" fmla="*/ 861 w 1008"/>
                  <a:gd name="T57" fmla="*/ 783 h 786"/>
                  <a:gd name="T58" fmla="*/ 908 w 1008"/>
                  <a:gd name="T59" fmla="*/ 785 h 786"/>
                  <a:gd name="T60" fmla="*/ 951 w 1008"/>
                  <a:gd name="T61" fmla="*/ 773 h 786"/>
                  <a:gd name="T62" fmla="*/ 968 w 1008"/>
                  <a:gd name="T63" fmla="*/ 764 h 786"/>
                  <a:gd name="T64" fmla="*/ 981 w 1008"/>
                  <a:gd name="T65" fmla="*/ 748 h 786"/>
                  <a:gd name="T66" fmla="*/ 998 w 1008"/>
                  <a:gd name="T67" fmla="*/ 719 h 786"/>
                  <a:gd name="T68" fmla="*/ 1007 w 1008"/>
                  <a:gd name="T69" fmla="*/ 694 h 786"/>
                  <a:gd name="T70" fmla="*/ 1005 w 1008"/>
                  <a:gd name="T71" fmla="*/ 673 h 786"/>
                  <a:gd name="T72" fmla="*/ 996 w 1008"/>
                  <a:gd name="T73" fmla="*/ 658 h 786"/>
                  <a:gd name="T74" fmla="*/ 984 w 1008"/>
                  <a:gd name="T75" fmla="*/ 645 h 786"/>
                  <a:gd name="T76" fmla="*/ 964 w 1008"/>
                  <a:gd name="T77" fmla="*/ 637 h 786"/>
                  <a:gd name="T78" fmla="*/ 917 w 1008"/>
                  <a:gd name="T79" fmla="*/ 627 h 786"/>
                  <a:gd name="T80" fmla="*/ 812 w 1008"/>
                  <a:gd name="T81" fmla="*/ 604 h 786"/>
                  <a:gd name="T82" fmla="*/ 646 w 1008"/>
                  <a:gd name="T83" fmla="*/ 558 h 786"/>
                  <a:gd name="T84" fmla="*/ 488 w 1008"/>
                  <a:gd name="T85" fmla="*/ 514 h 786"/>
                  <a:gd name="T86" fmla="*/ 419 w 1008"/>
                  <a:gd name="T87" fmla="*/ 495 h 786"/>
                  <a:gd name="T88" fmla="*/ 304 w 1008"/>
                  <a:gd name="T89" fmla="*/ 495 h 786"/>
                  <a:gd name="T90" fmla="*/ 323 w 1008"/>
                  <a:gd name="T91" fmla="*/ 489 h 786"/>
                  <a:gd name="T92" fmla="*/ 358 w 1008"/>
                  <a:gd name="T93" fmla="*/ 485 h 786"/>
                  <a:gd name="T94" fmla="*/ 398 w 1008"/>
                  <a:gd name="T95" fmla="*/ 489 h 786"/>
                  <a:gd name="T96" fmla="*/ 421 w 1008"/>
                  <a:gd name="T97" fmla="*/ 495 h 786"/>
                  <a:gd name="T98" fmla="*/ 421 w 1008"/>
                  <a:gd name="T99" fmla="*/ 491 h 786"/>
                  <a:gd name="T100" fmla="*/ 437 w 1008"/>
                  <a:gd name="T101" fmla="*/ 462 h 786"/>
                  <a:gd name="T102" fmla="*/ 456 w 1008"/>
                  <a:gd name="T103" fmla="*/ 422 h 786"/>
                  <a:gd name="T104" fmla="*/ 468 w 1008"/>
                  <a:gd name="T105" fmla="*/ 387 h 786"/>
                  <a:gd name="T106" fmla="*/ 463 w 1008"/>
                  <a:gd name="T107" fmla="*/ 374 h 786"/>
                  <a:gd name="T108" fmla="*/ 449 w 1008"/>
                  <a:gd name="T109" fmla="*/ 364 h 786"/>
                  <a:gd name="T110" fmla="*/ 432 w 1008"/>
                  <a:gd name="T111" fmla="*/ 357 h 786"/>
                  <a:gd name="T112" fmla="*/ 421 w 1008"/>
                  <a:gd name="T113" fmla="*/ 355 h 786"/>
                  <a:gd name="T114" fmla="*/ 483 w 1008"/>
                  <a:gd name="T115" fmla="*/ 338 h 786"/>
                  <a:gd name="T116" fmla="*/ 502 w 1008"/>
                  <a:gd name="T117" fmla="*/ 232 h 786"/>
                  <a:gd name="T118" fmla="*/ 524 w 1008"/>
                  <a:gd name="T119" fmla="*/ 232 h 786"/>
                  <a:gd name="T120" fmla="*/ 549 w 1008"/>
                  <a:gd name="T121" fmla="*/ 230 h 786"/>
                  <a:gd name="T122" fmla="*/ 563 w 1008"/>
                  <a:gd name="T123" fmla="*/ 226 h 786"/>
                  <a:gd name="T124" fmla="*/ 565 w 1008"/>
                  <a:gd name="T125" fmla="*/ 221 h 7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08"/>
                  <a:gd name="T190" fmla="*/ 0 h 786"/>
                  <a:gd name="T191" fmla="*/ 1008 w 1008"/>
                  <a:gd name="T192" fmla="*/ 786 h 7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08" h="786">
                    <a:moveTo>
                      <a:pt x="135" y="0"/>
                    </a:moveTo>
                    <a:lnTo>
                      <a:pt x="130" y="6"/>
                    </a:lnTo>
                    <a:lnTo>
                      <a:pt x="120" y="25"/>
                    </a:lnTo>
                    <a:lnTo>
                      <a:pt x="102" y="54"/>
                    </a:lnTo>
                    <a:lnTo>
                      <a:pt x="86" y="88"/>
                    </a:lnTo>
                    <a:lnTo>
                      <a:pt x="69" y="125"/>
                    </a:lnTo>
                    <a:lnTo>
                      <a:pt x="56" y="161"/>
                    </a:lnTo>
                    <a:lnTo>
                      <a:pt x="49" y="178"/>
                    </a:lnTo>
                    <a:lnTo>
                      <a:pt x="47" y="196"/>
                    </a:lnTo>
                    <a:lnTo>
                      <a:pt x="47" y="209"/>
                    </a:lnTo>
                    <a:lnTo>
                      <a:pt x="47" y="223"/>
                    </a:lnTo>
                    <a:lnTo>
                      <a:pt x="51" y="232"/>
                    </a:lnTo>
                    <a:lnTo>
                      <a:pt x="56" y="244"/>
                    </a:lnTo>
                    <a:lnTo>
                      <a:pt x="62" y="251"/>
                    </a:lnTo>
                    <a:lnTo>
                      <a:pt x="69" y="259"/>
                    </a:lnTo>
                    <a:lnTo>
                      <a:pt x="84" y="272"/>
                    </a:lnTo>
                    <a:lnTo>
                      <a:pt x="99" y="282"/>
                    </a:lnTo>
                    <a:lnTo>
                      <a:pt x="111" y="290"/>
                    </a:lnTo>
                    <a:lnTo>
                      <a:pt x="125" y="295"/>
                    </a:lnTo>
                    <a:lnTo>
                      <a:pt x="133" y="297"/>
                    </a:lnTo>
                    <a:lnTo>
                      <a:pt x="135" y="297"/>
                    </a:lnTo>
                    <a:lnTo>
                      <a:pt x="79" y="297"/>
                    </a:lnTo>
                    <a:lnTo>
                      <a:pt x="79" y="301"/>
                    </a:lnTo>
                    <a:lnTo>
                      <a:pt x="79" y="309"/>
                    </a:lnTo>
                    <a:lnTo>
                      <a:pt x="77" y="320"/>
                    </a:lnTo>
                    <a:lnTo>
                      <a:pt x="75" y="334"/>
                    </a:lnTo>
                    <a:lnTo>
                      <a:pt x="74" y="351"/>
                    </a:lnTo>
                    <a:lnTo>
                      <a:pt x="67" y="366"/>
                    </a:lnTo>
                    <a:lnTo>
                      <a:pt x="58" y="382"/>
                    </a:lnTo>
                    <a:lnTo>
                      <a:pt x="47" y="393"/>
                    </a:lnTo>
                    <a:lnTo>
                      <a:pt x="35" y="411"/>
                    </a:lnTo>
                    <a:lnTo>
                      <a:pt x="20" y="432"/>
                    </a:lnTo>
                    <a:lnTo>
                      <a:pt x="13" y="445"/>
                    </a:lnTo>
                    <a:lnTo>
                      <a:pt x="7" y="460"/>
                    </a:lnTo>
                    <a:lnTo>
                      <a:pt x="2" y="474"/>
                    </a:lnTo>
                    <a:lnTo>
                      <a:pt x="0" y="489"/>
                    </a:lnTo>
                    <a:lnTo>
                      <a:pt x="0" y="506"/>
                    </a:lnTo>
                    <a:lnTo>
                      <a:pt x="2" y="522"/>
                    </a:lnTo>
                    <a:lnTo>
                      <a:pt x="11" y="537"/>
                    </a:lnTo>
                    <a:lnTo>
                      <a:pt x="20" y="552"/>
                    </a:lnTo>
                    <a:lnTo>
                      <a:pt x="35" y="566"/>
                    </a:lnTo>
                    <a:lnTo>
                      <a:pt x="56" y="579"/>
                    </a:lnTo>
                    <a:lnTo>
                      <a:pt x="81" y="591"/>
                    </a:lnTo>
                    <a:lnTo>
                      <a:pt x="111" y="602"/>
                    </a:lnTo>
                    <a:lnTo>
                      <a:pt x="186" y="622"/>
                    </a:lnTo>
                    <a:lnTo>
                      <a:pt x="267" y="639"/>
                    </a:lnTo>
                    <a:lnTo>
                      <a:pt x="353" y="658"/>
                    </a:lnTo>
                    <a:lnTo>
                      <a:pt x="438" y="673"/>
                    </a:lnTo>
                    <a:lnTo>
                      <a:pt x="516" y="689"/>
                    </a:lnTo>
                    <a:lnTo>
                      <a:pt x="581" y="702"/>
                    </a:lnTo>
                    <a:lnTo>
                      <a:pt x="628" y="714"/>
                    </a:lnTo>
                    <a:lnTo>
                      <a:pt x="656" y="723"/>
                    </a:lnTo>
                    <a:lnTo>
                      <a:pt x="680" y="733"/>
                    </a:lnTo>
                    <a:lnTo>
                      <a:pt x="716" y="748"/>
                    </a:lnTo>
                    <a:lnTo>
                      <a:pt x="761" y="764"/>
                    </a:lnTo>
                    <a:lnTo>
                      <a:pt x="810" y="775"/>
                    </a:lnTo>
                    <a:lnTo>
                      <a:pt x="835" y="781"/>
                    </a:lnTo>
                    <a:lnTo>
                      <a:pt x="861" y="783"/>
                    </a:lnTo>
                    <a:lnTo>
                      <a:pt x="884" y="785"/>
                    </a:lnTo>
                    <a:lnTo>
                      <a:pt x="908" y="785"/>
                    </a:lnTo>
                    <a:lnTo>
                      <a:pt x="932" y="781"/>
                    </a:lnTo>
                    <a:lnTo>
                      <a:pt x="951" y="773"/>
                    </a:lnTo>
                    <a:lnTo>
                      <a:pt x="959" y="769"/>
                    </a:lnTo>
                    <a:lnTo>
                      <a:pt x="968" y="764"/>
                    </a:lnTo>
                    <a:lnTo>
                      <a:pt x="975" y="756"/>
                    </a:lnTo>
                    <a:lnTo>
                      <a:pt x="981" y="748"/>
                    </a:lnTo>
                    <a:lnTo>
                      <a:pt x="991" y="733"/>
                    </a:lnTo>
                    <a:lnTo>
                      <a:pt x="998" y="719"/>
                    </a:lnTo>
                    <a:lnTo>
                      <a:pt x="1005" y="706"/>
                    </a:lnTo>
                    <a:lnTo>
                      <a:pt x="1007" y="694"/>
                    </a:lnTo>
                    <a:lnTo>
                      <a:pt x="1007" y="683"/>
                    </a:lnTo>
                    <a:lnTo>
                      <a:pt x="1005" y="673"/>
                    </a:lnTo>
                    <a:lnTo>
                      <a:pt x="1003" y="666"/>
                    </a:lnTo>
                    <a:lnTo>
                      <a:pt x="996" y="658"/>
                    </a:lnTo>
                    <a:lnTo>
                      <a:pt x="989" y="650"/>
                    </a:lnTo>
                    <a:lnTo>
                      <a:pt x="984" y="645"/>
                    </a:lnTo>
                    <a:lnTo>
                      <a:pt x="972" y="641"/>
                    </a:lnTo>
                    <a:lnTo>
                      <a:pt x="964" y="637"/>
                    </a:lnTo>
                    <a:lnTo>
                      <a:pt x="940" y="629"/>
                    </a:lnTo>
                    <a:lnTo>
                      <a:pt x="917" y="627"/>
                    </a:lnTo>
                    <a:lnTo>
                      <a:pt x="879" y="620"/>
                    </a:lnTo>
                    <a:lnTo>
                      <a:pt x="812" y="604"/>
                    </a:lnTo>
                    <a:lnTo>
                      <a:pt x="733" y="583"/>
                    </a:lnTo>
                    <a:lnTo>
                      <a:pt x="646" y="558"/>
                    </a:lnTo>
                    <a:lnTo>
                      <a:pt x="560" y="535"/>
                    </a:lnTo>
                    <a:lnTo>
                      <a:pt x="488" y="514"/>
                    </a:lnTo>
                    <a:lnTo>
                      <a:pt x="438" y="501"/>
                    </a:lnTo>
                    <a:lnTo>
                      <a:pt x="419" y="495"/>
                    </a:lnTo>
                    <a:lnTo>
                      <a:pt x="302" y="495"/>
                    </a:lnTo>
                    <a:lnTo>
                      <a:pt x="304" y="495"/>
                    </a:lnTo>
                    <a:lnTo>
                      <a:pt x="312" y="491"/>
                    </a:lnTo>
                    <a:lnTo>
                      <a:pt x="323" y="489"/>
                    </a:lnTo>
                    <a:lnTo>
                      <a:pt x="340" y="485"/>
                    </a:lnTo>
                    <a:lnTo>
                      <a:pt x="358" y="485"/>
                    </a:lnTo>
                    <a:lnTo>
                      <a:pt x="377" y="485"/>
                    </a:lnTo>
                    <a:lnTo>
                      <a:pt x="398" y="489"/>
                    </a:lnTo>
                    <a:lnTo>
                      <a:pt x="419" y="495"/>
                    </a:lnTo>
                    <a:lnTo>
                      <a:pt x="421" y="495"/>
                    </a:lnTo>
                    <a:lnTo>
                      <a:pt x="419" y="495"/>
                    </a:lnTo>
                    <a:lnTo>
                      <a:pt x="421" y="491"/>
                    </a:lnTo>
                    <a:lnTo>
                      <a:pt x="428" y="480"/>
                    </a:lnTo>
                    <a:lnTo>
                      <a:pt x="437" y="462"/>
                    </a:lnTo>
                    <a:lnTo>
                      <a:pt x="447" y="443"/>
                    </a:lnTo>
                    <a:lnTo>
                      <a:pt x="456" y="422"/>
                    </a:lnTo>
                    <a:lnTo>
                      <a:pt x="463" y="403"/>
                    </a:lnTo>
                    <a:lnTo>
                      <a:pt x="468" y="387"/>
                    </a:lnTo>
                    <a:lnTo>
                      <a:pt x="468" y="378"/>
                    </a:lnTo>
                    <a:lnTo>
                      <a:pt x="463" y="374"/>
                    </a:lnTo>
                    <a:lnTo>
                      <a:pt x="458" y="368"/>
                    </a:lnTo>
                    <a:lnTo>
                      <a:pt x="449" y="364"/>
                    </a:lnTo>
                    <a:lnTo>
                      <a:pt x="440" y="361"/>
                    </a:lnTo>
                    <a:lnTo>
                      <a:pt x="432" y="357"/>
                    </a:lnTo>
                    <a:lnTo>
                      <a:pt x="426" y="355"/>
                    </a:lnTo>
                    <a:lnTo>
                      <a:pt x="421" y="355"/>
                    </a:lnTo>
                    <a:lnTo>
                      <a:pt x="419" y="353"/>
                    </a:lnTo>
                    <a:lnTo>
                      <a:pt x="483" y="338"/>
                    </a:lnTo>
                    <a:lnTo>
                      <a:pt x="498" y="232"/>
                    </a:lnTo>
                    <a:lnTo>
                      <a:pt x="502" y="232"/>
                    </a:lnTo>
                    <a:lnTo>
                      <a:pt x="511" y="232"/>
                    </a:lnTo>
                    <a:lnTo>
                      <a:pt x="524" y="232"/>
                    </a:lnTo>
                    <a:lnTo>
                      <a:pt x="537" y="232"/>
                    </a:lnTo>
                    <a:lnTo>
                      <a:pt x="549" y="230"/>
                    </a:lnTo>
                    <a:lnTo>
                      <a:pt x="558" y="228"/>
                    </a:lnTo>
                    <a:lnTo>
                      <a:pt x="563" y="226"/>
                    </a:lnTo>
                    <a:lnTo>
                      <a:pt x="565" y="223"/>
                    </a:lnTo>
                    <a:lnTo>
                      <a:pt x="565" y="221"/>
                    </a:lnTo>
                    <a:lnTo>
                      <a:pt x="563" y="217"/>
                    </a:lnTo>
                  </a:path>
                </a:pathLst>
              </a:custGeom>
              <a:noFill/>
              <a:ln w="12700" cap="rnd">
                <a:solidFill>
                  <a:srgbClr val="000000"/>
                </a:solidFill>
                <a:round/>
                <a:headEnd/>
                <a:tailEnd/>
              </a:ln>
            </p:spPr>
            <p:txBody>
              <a:bodyPr/>
              <a:lstStyle/>
              <a:p>
                <a:endParaRPr lang="en-US"/>
              </a:p>
            </p:txBody>
          </p:sp>
          <p:sp>
            <p:nvSpPr>
              <p:cNvPr id="34884" name="Freeform 43"/>
              <p:cNvSpPr>
                <a:spLocks/>
              </p:cNvSpPr>
              <p:nvPr/>
            </p:nvSpPr>
            <p:spPr bwMode="auto">
              <a:xfrm>
                <a:off x="3487" y="2364"/>
                <a:ext cx="301" cy="183"/>
              </a:xfrm>
              <a:custGeom>
                <a:avLst/>
                <a:gdLst>
                  <a:gd name="T0" fmla="*/ 5 w 301"/>
                  <a:gd name="T1" fmla="*/ 121 h 183"/>
                  <a:gd name="T2" fmla="*/ 20 w 301"/>
                  <a:gd name="T3" fmla="*/ 130 h 183"/>
                  <a:gd name="T4" fmla="*/ 42 w 301"/>
                  <a:gd name="T5" fmla="*/ 142 h 183"/>
                  <a:gd name="T6" fmla="*/ 66 w 301"/>
                  <a:gd name="T7" fmla="*/ 159 h 183"/>
                  <a:gd name="T8" fmla="*/ 103 w 301"/>
                  <a:gd name="T9" fmla="*/ 180 h 183"/>
                  <a:gd name="T10" fmla="*/ 129 w 301"/>
                  <a:gd name="T11" fmla="*/ 182 h 183"/>
                  <a:gd name="T12" fmla="*/ 142 w 301"/>
                  <a:gd name="T13" fmla="*/ 174 h 183"/>
                  <a:gd name="T14" fmla="*/ 144 w 301"/>
                  <a:gd name="T15" fmla="*/ 169 h 183"/>
                  <a:gd name="T16" fmla="*/ 137 w 301"/>
                  <a:gd name="T17" fmla="*/ 163 h 183"/>
                  <a:gd name="T18" fmla="*/ 122 w 301"/>
                  <a:gd name="T19" fmla="*/ 147 h 183"/>
                  <a:gd name="T20" fmla="*/ 113 w 301"/>
                  <a:gd name="T21" fmla="*/ 130 h 183"/>
                  <a:gd name="T22" fmla="*/ 113 w 301"/>
                  <a:gd name="T23" fmla="*/ 121 h 183"/>
                  <a:gd name="T24" fmla="*/ 122 w 301"/>
                  <a:gd name="T25" fmla="*/ 113 h 183"/>
                  <a:gd name="T26" fmla="*/ 135 w 301"/>
                  <a:gd name="T27" fmla="*/ 109 h 183"/>
                  <a:gd name="T28" fmla="*/ 151 w 301"/>
                  <a:gd name="T29" fmla="*/ 109 h 183"/>
                  <a:gd name="T30" fmla="*/ 187 w 301"/>
                  <a:gd name="T31" fmla="*/ 124 h 183"/>
                  <a:gd name="T32" fmla="*/ 224 w 301"/>
                  <a:gd name="T33" fmla="*/ 142 h 183"/>
                  <a:gd name="T34" fmla="*/ 250 w 301"/>
                  <a:gd name="T35" fmla="*/ 147 h 183"/>
                  <a:gd name="T36" fmla="*/ 269 w 301"/>
                  <a:gd name="T37" fmla="*/ 144 h 183"/>
                  <a:gd name="T38" fmla="*/ 291 w 301"/>
                  <a:gd name="T39" fmla="*/ 134 h 183"/>
                  <a:gd name="T40" fmla="*/ 298 w 301"/>
                  <a:gd name="T41" fmla="*/ 126 h 183"/>
                  <a:gd name="T42" fmla="*/ 300 w 301"/>
                  <a:gd name="T43" fmla="*/ 115 h 183"/>
                  <a:gd name="T44" fmla="*/ 298 w 301"/>
                  <a:gd name="T45" fmla="*/ 103 h 183"/>
                  <a:gd name="T46" fmla="*/ 289 w 301"/>
                  <a:gd name="T47" fmla="*/ 88 h 183"/>
                  <a:gd name="T48" fmla="*/ 257 w 301"/>
                  <a:gd name="T49" fmla="*/ 51 h 183"/>
                  <a:gd name="T50" fmla="*/ 211 w 301"/>
                  <a:gd name="T51" fmla="*/ 19 h 183"/>
                  <a:gd name="T52" fmla="*/ 189 w 301"/>
                  <a:gd name="T53" fmla="*/ 7 h 183"/>
                  <a:gd name="T54" fmla="*/ 165 w 301"/>
                  <a:gd name="T55" fmla="*/ 0 h 183"/>
                  <a:gd name="T56" fmla="*/ 146 w 301"/>
                  <a:gd name="T57" fmla="*/ 0 h 183"/>
                  <a:gd name="T58" fmla="*/ 129 w 301"/>
                  <a:gd name="T59" fmla="*/ 7 h 183"/>
                  <a:gd name="T60" fmla="*/ 94 w 301"/>
                  <a:gd name="T61" fmla="*/ 27 h 183"/>
                  <a:gd name="T62" fmla="*/ 54 w 301"/>
                  <a:gd name="T63" fmla="*/ 48 h 183"/>
                  <a:gd name="T64" fmla="*/ 23 w 301"/>
                  <a:gd name="T65" fmla="*/ 75 h 183"/>
                  <a:gd name="T66" fmla="*/ 9 w 301"/>
                  <a:gd name="T67" fmla="*/ 94 h 183"/>
                  <a:gd name="T68" fmla="*/ 0 w 301"/>
                  <a:gd name="T69" fmla="*/ 119 h 18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1"/>
                  <a:gd name="T106" fmla="*/ 0 h 183"/>
                  <a:gd name="T107" fmla="*/ 301 w 301"/>
                  <a:gd name="T108" fmla="*/ 183 h 18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1" h="183">
                    <a:moveTo>
                      <a:pt x="0" y="119"/>
                    </a:moveTo>
                    <a:lnTo>
                      <a:pt x="5" y="121"/>
                    </a:lnTo>
                    <a:lnTo>
                      <a:pt x="11" y="124"/>
                    </a:lnTo>
                    <a:lnTo>
                      <a:pt x="20" y="130"/>
                    </a:lnTo>
                    <a:lnTo>
                      <a:pt x="31" y="136"/>
                    </a:lnTo>
                    <a:lnTo>
                      <a:pt x="42" y="142"/>
                    </a:lnTo>
                    <a:lnTo>
                      <a:pt x="52" y="149"/>
                    </a:lnTo>
                    <a:lnTo>
                      <a:pt x="66" y="159"/>
                    </a:lnTo>
                    <a:lnTo>
                      <a:pt x="85" y="172"/>
                    </a:lnTo>
                    <a:lnTo>
                      <a:pt x="103" y="180"/>
                    </a:lnTo>
                    <a:lnTo>
                      <a:pt x="118" y="182"/>
                    </a:lnTo>
                    <a:lnTo>
                      <a:pt x="129" y="182"/>
                    </a:lnTo>
                    <a:lnTo>
                      <a:pt x="135" y="178"/>
                    </a:lnTo>
                    <a:lnTo>
                      <a:pt x="142" y="174"/>
                    </a:lnTo>
                    <a:lnTo>
                      <a:pt x="144" y="170"/>
                    </a:lnTo>
                    <a:lnTo>
                      <a:pt x="144" y="169"/>
                    </a:lnTo>
                    <a:lnTo>
                      <a:pt x="142" y="167"/>
                    </a:lnTo>
                    <a:lnTo>
                      <a:pt x="137" y="163"/>
                    </a:lnTo>
                    <a:lnTo>
                      <a:pt x="129" y="157"/>
                    </a:lnTo>
                    <a:lnTo>
                      <a:pt x="122" y="147"/>
                    </a:lnTo>
                    <a:lnTo>
                      <a:pt x="115" y="140"/>
                    </a:lnTo>
                    <a:lnTo>
                      <a:pt x="113" y="130"/>
                    </a:lnTo>
                    <a:lnTo>
                      <a:pt x="111" y="126"/>
                    </a:lnTo>
                    <a:lnTo>
                      <a:pt x="113" y="121"/>
                    </a:lnTo>
                    <a:lnTo>
                      <a:pt x="115" y="117"/>
                    </a:lnTo>
                    <a:lnTo>
                      <a:pt x="122" y="113"/>
                    </a:lnTo>
                    <a:lnTo>
                      <a:pt x="127" y="109"/>
                    </a:lnTo>
                    <a:lnTo>
                      <a:pt x="135" y="109"/>
                    </a:lnTo>
                    <a:lnTo>
                      <a:pt x="142" y="109"/>
                    </a:lnTo>
                    <a:lnTo>
                      <a:pt x="151" y="109"/>
                    </a:lnTo>
                    <a:lnTo>
                      <a:pt x="170" y="115"/>
                    </a:lnTo>
                    <a:lnTo>
                      <a:pt x="187" y="124"/>
                    </a:lnTo>
                    <a:lnTo>
                      <a:pt x="207" y="134"/>
                    </a:lnTo>
                    <a:lnTo>
                      <a:pt x="224" y="142"/>
                    </a:lnTo>
                    <a:lnTo>
                      <a:pt x="237" y="147"/>
                    </a:lnTo>
                    <a:lnTo>
                      <a:pt x="250" y="147"/>
                    </a:lnTo>
                    <a:lnTo>
                      <a:pt x="259" y="145"/>
                    </a:lnTo>
                    <a:lnTo>
                      <a:pt x="269" y="144"/>
                    </a:lnTo>
                    <a:lnTo>
                      <a:pt x="281" y="140"/>
                    </a:lnTo>
                    <a:lnTo>
                      <a:pt x="291" y="134"/>
                    </a:lnTo>
                    <a:lnTo>
                      <a:pt x="293" y="130"/>
                    </a:lnTo>
                    <a:lnTo>
                      <a:pt x="298" y="126"/>
                    </a:lnTo>
                    <a:lnTo>
                      <a:pt x="300" y="121"/>
                    </a:lnTo>
                    <a:lnTo>
                      <a:pt x="300" y="115"/>
                    </a:lnTo>
                    <a:lnTo>
                      <a:pt x="300" y="109"/>
                    </a:lnTo>
                    <a:lnTo>
                      <a:pt x="298" y="103"/>
                    </a:lnTo>
                    <a:lnTo>
                      <a:pt x="293" y="96"/>
                    </a:lnTo>
                    <a:lnTo>
                      <a:pt x="289" y="88"/>
                    </a:lnTo>
                    <a:lnTo>
                      <a:pt x="274" y="71"/>
                    </a:lnTo>
                    <a:lnTo>
                      <a:pt x="257" y="51"/>
                    </a:lnTo>
                    <a:lnTo>
                      <a:pt x="235" y="34"/>
                    </a:lnTo>
                    <a:lnTo>
                      <a:pt x="211" y="19"/>
                    </a:lnTo>
                    <a:lnTo>
                      <a:pt x="200" y="13"/>
                    </a:lnTo>
                    <a:lnTo>
                      <a:pt x="189" y="7"/>
                    </a:lnTo>
                    <a:lnTo>
                      <a:pt x="177" y="4"/>
                    </a:lnTo>
                    <a:lnTo>
                      <a:pt x="165" y="0"/>
                    </a:lnTo>
                    <a:lnTo>
                      <a:pt x="156" y="0"/>
                    </a:lnTo>
                    <a:lnTo>
                      <a:pt x="146" y="0"/>
                    </a:lnTo>
                    <a:lnTo>
                      <a:pt x="137" y="2"/>
                    </a:lnTo>
                    <a:lnTo>
                      <a:pt x="129" y="7"/>
                    </a:lnTo>
                    <a:lnTo>
                      <a:pt x="113" y="17"/>
                    </a:lnTo>
                    <a:lnTo>
                      <a:pt x="94" y="27"/>
                    </a:lnTo>
                    <a:lnTo>
                      <a:pt x="75" y="36"/>
                    </a:lnTo>
                    <a:lnTo>
                      <a:pt x="54" y="48"/>
                    </a:lnTo>
                    <a:lnTo>
                      <a:pt x="37" y="59"/>
                    </a:lnTo>
                    <a:lnTo>
                      <a:pt x="23" y="75"/>
                    </a:lnTo>
                    <a:lnTo>
                      <a:pt x="14" y="84"/>
                    </a:lnTo>
                    <a:lnTo>
                      <a:pt x="9" y="94"/>
                    </a:lnTo>
                    <a:lnTo>
                      <a:pt x="2" y="105"/>
                    </a:lnTo>
                    <a:lnTo>
                      <a:pt x="0" y="119"/>
                    </a:lnTo>
                  </a:path>
                </a:pathLst>
              </a:custGeom>
              <a:solidFill>
                <a:srgbClr val="FFCC99"/>
              </a:solidFill>
              <a:ln w="12700" cap="rnd">
                <a:noFill/>
                <a:round/>
                <a:headEnd/>
                <a:tailEnd/>
              </a:ln>
            </p:spPr>
            <p:txBody>
              <a:bodyPr/>
              <a:lstStyle/>
              <a:p>
                <a:endParaRPr lang="en-US"/>
              </a:p>
            </p:txBody>
          </p:sp>
        </p:grpSp>
        <p:sp>
          <p:nvSpPr>
            <p:cNvPr id="158764" name="Rectangle 44"/>
            <p:cNvSpPr>
              <a:spLocks noChangeArrowheads="1"/>
            </p:cNvSpPr>
            <p:nvPr/>
          </p:nvSpPr>
          <p:spPr bwMode="auto">
            <a:xfrm>
              <a:off x="676" y="2163"/>
              <a:ext cx="742" cy="330"/>
            </a:xfrm>
            <a:prstGeom prst="rect">
              <a:avLst/>
            </a:prstGeom>
            <a:noFill/>
            <a:ln w="12700">
              <a:noFill/>
              <a:miter lim="800000"/>
              <a:headEnd/>
              <a:tailEnd/>
            </a:ln>
            <a:effectLst/>
          </p:spPr>
          <p:txBody>
            <a:bodyPr wrap="none" lIns="90488" tIns="44450" rIns="90488" bIns="44450">
              <a:spAutoFit/>
            </a:bodyPr>
            <a:lstStyle/>
            <a:p>
              <a:pPr defTabSz="762000">
                <a:defRPr/>
              </a:pPr>
              <a:r>
                <a:rPr kumimoji="1" lang="en" sz="2800" b="1" dirty="0">
                  <a:effectLst>
                    <a:outerShdw blurRad="38100" dist="38100" dir="2700000" algn="tl">
                      <a:srgbClr val="C0C0C0"/>
                    </a:outerShdw>
                  </a:effectLst>
                  <a:latin typeface="ReductilSansBook" pitchFamily="2" charset="0"/>
                  <a:cs typeface="+mn-cs"/>
                </a:rPr>
                <a:t>women</a:t>
              </a:r>
              <a:endParaRPr kumimoji="1" lang="en-US" sz="2800" b="1" dirty="0">
                <a:effectLst>
                  <a:outerShdw blurRad="38100" dist="38100" dir="2700000" algn="tl">
                    <a:srgbClr val="C0C0C0"/>
                  </a:outerShdw>
                </a:effectLst>
                <a:latin typeface="ReductilSansBook" pitchFamily="2" charset="0"/>
                <a:cs typeface="+mn-cs"/>
              </a:endParaRPr>
            </a:p>
          </p:txBody>
        </p:sp>
        <p:sp>
          <p:nvSpPr>
            <p:cNvPr id="34822" name="Rectangle 45"/>
            <p:cNvSpPr>
              <a:spLocks noChangeArrowheads="1"/>
            </p:cNvSpPr>
            <p:nvPr/>
          </p:nvSpPr>
          <p:spPr bwMode="auto">
            <a:xfrm>
              <a:off x="269" y="2599"/>
              <a:ext cx="2047" cy="250"/>
            </a:xfrm>
            <a:prstGeom prst="rect">
              <a:avLst/>
            </a:prstGeom>
            <a:noFill/>
            <a:ln w="12700">
              <a:noFill/>
              <a:miter lim="800000"/>
              <a:headEnd/>
              <a:tailEnd/>
            </a:ln>
          </p:spPr>
          <p:txBody>
            <a:bodyPr wrap="none" lIns="90488" tIns="44450" rIns="90488" bIns="44450">
              <a:spAutoFit/>
            </a:bodyPr>
            <a:lstStyle/>
            <a:p>
              <a:pPr defTabSz="762000"/>
              <a:r>
                <a:rPr kumimoji="1" lang="en-US" altLang="en-US" sz="2000" b="1">
                  <a:latin typeface="ReductilSansBook"/>
                </a:rPr>
                <a:t>&gt; 80 cm = high risk</a:t>
              </a:r>
              <a:endParaRPr kumimoji="1" lang="en-US" altLang="en-US" sz="2000" b="1" baseline="30000">
                <a:latin typeface="ReductilSansBook"/>
              </a:endParaRPr>
            </a:p>
          </p:txBody>
        </p:sp>
        <p:sp>
          <p:nvSpPr>
            <p:cNvPr id="158766" name="Rectangle 46"/>
            <p:cNvSpPr>
              <a:spLocks noChangeArrowheads="1"/>
            </p:cNvSpPr>
            <p:nvPr/>
          </p:nvSpPr>
          <p:spPr bwMode="auto">
            <a:xfrm>
              <a:off x="4747" y="2189"/>
              <a:ext cx="1407" cy="328"/>
            </a:xfrm>
            <a:prstGeom prst="rect">
              <a:avLst/>
            </a:prstGeom>
            <a:noFill/>
            <a:ln w="12700">
              <a:noFill/>
              <a:miter lim="800000"/>
              <a:headEnd/>
              <a:tailEnd/>
            </a:ln>
            <a:effectLst/>
          </p:spPr>
          <p:txBody>
            <a:bodyPr wrap="none" lIns="90488" tIns="44450" rIns="90488" bIns="44450">
              <a:spAutoFit/>
            </a:bodyPr>
            <a:lstStyle/>
            <a:p>
              <a:pPr defTabSz="762000">
                <a:defRPr/>
              </a:pPr>
              <a:r>
                <a:rPr kumimoji="1" lang="en" sz="2800" b="1" dirty="0">
                  <a:effectLst>
                    <a:outerShdw blurRad="38100" dist="38100" dir="2700000" algn="tl">
                      <a:srgbClr val="C0C0C0"/>
                    </a:outerShdw>
                  </a:effectLst>
                  <a:latin typeface="ReductilSansBook" pitchFamily="2" charset="0"/>
                  <a:cs typeface="+mn-cs"/>
                </a:rPr>
                <a:t>men</a:t>
              </a:r>
              <a:endParaRPr kumimoji="1" lang="en-US" sz="2800" b="1" dirty="0">
                <a:effectLst>
                  <a:outerShdw blurRad="38100" dist="38100" dir="2700000" algn="tl">
                    <a:srgbClr val="C0C0C0"/>
                  </a:outerShdw>
                </a:effectLst>
                <a:latin typeface="ReductilSansBook" pitchFamily="2" charset="0"/>
                <a:cs typeface="+mn-cs"/>
              </a:endParaRPr>
            </a:p>
          </p:txBody>
        </p:sp>
        <p:sp>
          <p:nvSpPr>
            <p:cNvPr id="34824" name="Rectangle 47"/>
            <p:cNvSpPr>
              <a:spLocks noChangeArrowheads="1"/>
            </p:cNvSpPr>
            <p:nvPr/>
          </p:nvSpPr>
          <p:spPr bwMode="auto">
            <a:xfrm>
              <a:off x="4050" y="2609"/>
              <a:ext cx="2092" cy="250"/>
            </a:xfrm>
            <a:prstGeom prst="rect">
              <a:avLst/>
            </a:prstGeom>
            <a:noFill/>
            <a:ln w="12700">
              <a:noFill/>
              <a:miter lim="800000"/>
              <a:headEnd/>
              <a:tailEnd/>
            </a:ln>
          </p:spPr>
          <p:txBody>
            <a:bodyPr wrap="none" lIns="90488" tIns="44450" rIns="90488" bIns="44450">
              <a:spAutoFit/>
            </a:bodyPr>
            <a:lstStyle/>
            <a:p>
              <a:pPr defTabSz="762000"/>
              <a:r>
                <a:rPr kumimoji="1" lang="en-US" altLang="en-US" b="1">
                  <a:latin typeface="ReductilSansBook"/>
                </a:rPr>
                <a:t> </a:t>
              </a:r>
              <a:r>
                <a:rPr kumimoji="1" lang="en-US" altLang="en-US" sz="2000" b="1">
                  <a:latin typeface="ReductilSansBook"/>
                </a:rPr>
                <a:t>&gt;94 cm = high risk</a:t>
              </a:r>
              <a:endParaRPr kumimoji="1" lang="en-US" altLang="en-US" sz="2000" b="1" baseline="30000">
                <a:latin typeface="ReductilSansBook"/>
              </a:endParaRPr>
            </a:p>
          </p:txBody>
        </p:sp>
        <p:sp>
          <p:nvSpPr>
            <p:cNvPr id="34825" name="Rectangle 48"/>
            <p:cNvSpPr>
              <a:spLocks noChangeArrowheads="1"/>
            </p:cNvSpPr>
            <p:nvPr/>
          </p:nvSpPr>
          <p:spPr bwMode="auto">
            <a:xfrm>
              <a:off x="3383" y="3934"/>
              <a:ext cx="2494" cy="192"/>
            </a:xfrm>
            <a:prstGeom prst="rect">
              <a:avLst/>
            </a:prstGeom>
            <a:noFill/>
            <a:ln w="12700">
              <a:noFill/>
              <a:miter lim="800000"/>
              <a:headEnd/>
              <a:tailEnd/>
            </a:ln>
          </p:spPr>
          <p:txBody>
            <a:bodyPr wrap="none" lIns="90488" tIns="44450" rIns="90488" bIns="44450">
              <a:spAutoFit/>
            </a:bodyPr>
            <a:lstStyle/>
            <a:p>
              <a:pPr defTabSz="762000"/>
              <a:r>
                <a:rPr kumimoji="1" lang="en-US" altLang="en-US" sz="1400" b="1" i="1">
                  <a:latin typeface="ReductilSansBook"/>
                </a:rPr>
                <a:t>Leanne MAY, et al. Lancet; 1998:351:853–6</a:t>
              </a:r>
            </a:p>
          </p:txBody>
        </p:sp>
        <p:grpSp>
          <p:nvGrpSpPr>
            <p:cNvPr id="34826" name="Group 49"/>
            <p:cNvGrpSpPr>
              <a:grpSpLocks/>
            </p:cNvGrpSpPr>
            <p:nvPr/>
          </p:nvGrpSpPr>
          <p:grpSpPr bwMode="auto">
            <a:xfrm>
              <a:off x="2158" y="2279"/>
              <a:ext cx="2060" cy="197"/>
              <a:chOff x="2158" y="2279"/>
              <a:chExt cx="2060" cy="197"/>
            </a:xfrm>
          </p:grpSpPr>
          <p:sp>
            <p:nvSpPr>
              <p:cNvPr id="34827" name="Rectangle 50"/>
              <p:cNvSpPr>
                <a:spLocks noChangeArrowheads="1"/>
              </p:cNvSpPr>
              <p:nvPr/>
            </p:nvSpPr>
            <p:spPr bwMode="auto">
              <a:xfrm>
                <a:off x="2175" y="2279"/>
                <a:ext cx="2043" cy="184"/>
              </a:xfrm>
              <a:prstGeom prst="rect">
                <a:avLst/>
              </a:prstGeom>
              <a:solidFill>
                <a:srgbClr val="092A67"/>
              </a:solidFill>
              <a:ln w="12700">
                <a:solidFill>
                  <a:schemeClr val="tx1"/>
                </a:solidFill>
                <a:miter lim="800000"/>
                <a:headEnd/>
                <a:tailEnd/>
              </a:ln>
            </p:spPr>
            <p:txBody>
              <a:bodyPr wrap="none" anchor="ctr"/>
              <a:lstStyle/>
              <a:p>
                <a:endParaRPr lang="sr-Latn-CS" altLang="en-US"/>
              </a:p>
            </p:txBody>
          </p:sp>
          <p:sp>
            <p:nvSpPr>
              <p:cNvPr id="34828" name="Line 51"/>
              <p:cNvSpPr>
                <a:spLocks noChangeShapeType="1"/>
              </p:cNvSpPr>
              <p:nvPr/>
            </p:nvSpPr>
            <p:spPr bwMode="auto">
              <a:xfrm>
                <a:off x="2440" y="2325"/>
                <a:ext cx="0" cy="104"/>
              </a:xfrm>
              <a:prstGeom prst="line">
                <a:avLst/>
              </a:prstGeom>
              <a:noFill/>
              <a:ln w="12700">
                <a:solidFill>
                  <a:schemeClr val="tx1"/>
                </a:solidFill>
                <a:round/>
                <a:headEnd/>
                <a:tailEnd/>
              </a:ln>
            </p:spPr>
            <p:txBody>
              <a:bodyPr wrap="none" anchor="ctr"/>
              <a:lstStyle/>
              <a:p>
                <a:endParaRPr lang="en-US"/>
              </a:p>
            </p:txBody>
          </p:sp>
          <p:sp>
            <p:nvSpPr>
              <p:cNvPr id="34829" name="Line 52"/>
              <p:cNvSpPr>
                <a:spLocks noChangeShapeType="1"/>
              </p:cNvSpPr>
              <p:nvPr/>
            </p:nvSpPr>
            <p:spPr bwMode="auto">
              <a:xfrm>
                <a:off x="2548" y="2325"/>
                <a:ext cx="0" cy="104"/>
              </a:xfrm>
              <a:prstGeom prst="line">
                <a:avLst/>
              </a:prstGeom>
              <a:noFill/>
              <a:ln w="12700">
                <a:solidFill>
                  <a:schemeClr val="tx1"/>
                </a:solidFill>
                <a:round/>
                <a:headEnd/>
                <a:tailEnd/>
              </a:ln>
            </p:spPr>
            <p:txBody>
              <a:bodyPr wrap="none" anchor="ctr"/>
              <a:lstStyle/>
              <a:p>
                <a:endParaRPr lang="en-US"/>
              </a:p>
            </p:txBody>
          </p:sp>
          <p:sp>
            <p:nvSpPr>
              <p:cNvPr id="34830" name="Line 53"/>
              <p:cNvSpPr>
                <a:spLocks noChangeShapeType="1"/>
              </p:cNvSpPr>
              <p:nvPr/>
            </p:nvSpPr>
            <p:spPr bwMode="auto">
              <a:xfrm>
                <a:off x="2656" y="2325"/>
                <a:ext cx="0" cy="104"/>
              </a:xfrm>
              <a:prstGeom prst="line">
                <a:avLst/>
              </a:prstGeom>
              <a:noFill/>
              <a:ln w="12700">
                <a:solidFill>
                  <a:schemeClr val="tx1"/>
                </a:solidFill>
                <a:round/>
                <a:headEnd/>
                <a:tailEnd/>
              </a:ln>
            </p:spPr>
            <p:txBody>
              <a:bodyPr wrap="none" anchor="ctr"/>
              <a:lstStyle/>
              <a:p>
                <a:endParaRPr lang="en-US"/>
              </a:p>
            </p:txBody>
          </p:sp>
          <p:sp>
            <p:nvSpPr>
              <p:cNvPr id="34831" name="Line 54"/>
              <p:cNvSpPr>
                <a:spLocks noChangeShapeType="1"/>
              </p:cNvSpPr>
              <p:nvPr/>
            </p:nvSpPr>
            <p:spPr bwMode="auto">
              <a:xfrm>
                <a:off x="2764" y="2325"/>
                <a:ext cx="0" cy="104"/>
              </a:xfrm>
              <a:prstGeom prst="line">
                <a:avLst/>
              </a:prstGeom>
              <a:noFill/>
              <a:ln w="12700">
                <a:solidFill>
                  <a:schemeClr val="tx1"/>
                </a:solidFill>
                <a:round/>
                <a:headEnd/>
                <a:tailEnd/>
              </a:ln>
            </p:spPr>
            <p:txBody>
              <a:bodyPr wrap="none" anchor="ctr"/>
              <a:lstStyle/>
              <a:p>
                <a:endParaRPr lang="en-US"/>
              </a:p>
            </p:txBody>
          </p:sp>
          <p:sp>
            <p:nvSpPr>
              <p:cNvPr id="34832" name="Line 55"/>
              <p:cNvSpPr>
                <a:spLocks noChangeShapeType="1"/>
              </p:cNvSpPr>
              <p:nvPr/>
            </p:nvSpPr>
            <p:spPr bwMode="auto">
              <a:xfrm>
                <a:off x="2872" y="2325"/>
                <a:ext cx="0" cy="104"/>
              </a:xfrm>
              <a:prstGeom prst="line">
                <a:avLst/>
              </a:prstGeom>
              <a:noFill/>
              <a:ln w="12700">
                <a:solidFill>
                  <a:schemeClr val="tx1"/>
                </a:solidFill>
                <a:round/>
                <a:headEnd/>
                <a:tailEnd/>
              </a:ln>
            </p:spPr>
            <p:txBody>
              <a:bodyPr wrap="none" anchor="ctr"/>
              <a:lstStyle/>
              <a:p>
                <a:endParaRPr lang="en-US"/>
              </a:p>
            </p:txBody>
          </p:sp>
          <p:sp>
            <p:nvSpPr>
              <p:cNvPr id="34833" name="Line 56"/>
              <p:cNvSpPr>
                <a:spLocks noChangeShapeType="1"/>
              </p:cNvSpPr>
              <p:nvPr/>
            </p:nvSpPr>
            <p:spPr bwMode="auto">
              <a:xfrm>
                <a:off x="2980" y="2325"/>
                <a:ext cx="0" cy="104"/>
              </a:xfrm>
              <a:prstGeom prst="line">
                <a:avLst/>
              </a:prstGeom>
              <a:noFill/>
              <a:ln w="12700">
                <a:solidFill>
                  <a:schemeClr val="tx1"/>
                </a:solidFill>
                <a:round/>
                <a:headEnd/>
                <a:tailEnd/>
              </a:ln>
            </p:spPr>
            <p:txBody>
              <a:bodyPr wrap="none" anchor="ctr"/>
              <a:lstStyle/>
              <a:p>
                <a:endParaRPr lang="en-US"/>
              </a:p>
            </p:txBody>
          </p:sp>
          <p:sp>
            <p:nvSpPr>
              <p:cNvPr id="34834" name="Line 57"/>
              <p:cNvSpPr>
                <a:spLocks noChangeShapeType="1"/>
              </p:cNvSpPr>
              <p:nvPr/>
            </p:nvSpPr>
            <p:spPr bwMode="auto">
              <a:xfrm>
                <a:off x="3088" y="2325"/>
                <a:ext cx="0" cy="104"/>
              </a:xfrm>
              <a:prstGeom prst="line">
                <a:avLst/>
              </a:prstGeom>
              <a:noFill/>
              <a:ln w="12700">
                <a:solidFill>
                  <a:schemeClr val="tx1"/>
                </a:solidFill>
                <a:round/>
                <a:headEnd/>
                <a:tailEnd/>
              </a:ln>
            </p:spPr>
            <p:txBody>
              <a:bodyPr wrap="none" anchor="ctr"/>
              <a:lstStyle/>
              <a:p>
                <a:endParaRPr lang="en-US"/>
              </a:p>
            </p:txBody>
          </p:sp>
          <p:sp>
            <p:nvSpPr>
              <p:cNvPr id="34835" name="Line 58"/>
              <p:cNvSpPr>
                <a:spLocks noChangeShapeType="1"/>
              </p:cNvSpPr>
              <p:nvPr/>
            </p:nvSpPr>
            <p:spPr bwMode="auto">
              <a:xfrm>
                <a:off x="3196" y="2325"/>
                <a:ext cx="0" cy="104"/>
              </a:xfrm>
              <a:prstGeom prst="line">
                <a:avLst/>
              </a:prstGeom>
              <a:noFill/>
              <a:ln w="12700">
                <a:solidFill>
                  <a:schemeClr val="tx1"/>
                </a:solidFill>
                <a:round/>
                <a:headEnd/>
                <a:tailEnd/>
              </a:ln>
            </p:spPr>
            <p:txBody>
              <a:bodyPr wrap="none" anchor="ctr"/>
              <a:lstStyle/>
              <a:p>
                <a:endParaRPr lang="en-US"/>
              </a:p>
            </p:txBody>
          </p:sp>
          <p:sp>
            <p:nvSpPr>
              <p:cNvPr id="34836" name="Line 59"/>
              <p:cNvSpPr>
                <a:spLocks noChangeShapeType="1"/>
              </p:cNvSpPr>
              <p:nvPr/>
            </p:nvSpPr>
            <p:spPr bwMode="auto">
              <a:xfrm>
                <a:off x="3304" y="2325"/>
                <a:ext cx="0" cy="104"/>
              </a:xfrm>
              <a:prstGeom prst="line">
                <a:avLst/>
              </a:prstGeom>
              <a:noFill/>
              <a:ln w="12700">
                <a:solidFill>
                  <a:schemeClr val="tx1"/>
                </a:solidFill>
                <a:round/>
                <a:headEnd/>
                <a:tailEnd/>
              </a:ln>
            </p:spPr>
            <p:txBody>
              <a:bodyPr wrap="none" anchor="ctr"/>
              <a:lstStyle/>
              <a:p>
                <a:endParaRPr lang="en-US"/>
              </a:p>
            </p:txBody>
          </p:sp>
          <p:sp>
            <p:nvSpPr>
              <p:cNvPr id="34837" name="Line 60"/>
              <p:cNvSpPr>
                <a:spLocks noChangeShapeType="1"/>
              </p:cNvSpPr>
              <p:nvPr/>
            </p:nvSpPr>
            <p:spPr bwMode="auto">
              <a:xfrm>
                <a:off x="3412" y="2325"/>
                <a:ext cx="0" cy="104"/>
              </a:xfrm>
              <a:prstGeom prst="line">
                <a:avLst/>
              </a:prstGeom>
              <a:noFill/>
              <a:ln w="12700">
                <a:solidFill>
                  <a:schemeClr val="tx1"/>
                </a:solidFill>
                <a:round/>
                <a:headEnd/>
                <a:tailEnd/>
              </a:ln>
            </p:spPr>
            <p:txBody>
              <a:bodyPr wrap="none" anchor="ctr"/>
              <a:lstStyle/>
              <a:p>
                <a:endParaRPr lang="en-US"/>
              </a:p>
            </p:txBody>
          </p:sp>
          <p:sp>
            <p:nvSpPr>
              <p:cNvPr id="34838" name="Line 61"/>
              <p:cNvSpPr>
                <a:spLocks noChangeShapeType="1"/>
              </p:cNvSpPr>
              <p:nvPr/>
            </p:nvSpPr>
            <p:spPr bwMode="auto">
              <a:xfrm>
                <a:off x="3520" y="2325"/>
                <a:ext cx="0" cy="104"/>
              </a:xfrm>
              <a:prstGeom prst="line">
                <a:avLst/>
              </a:prstGeom>
              <a:noFill/>
              <a:ln w="12700">
                <a:solidFill>
                  <a:schemeClr val="tx1"/>
                </a:solidFill>
                <a:round/>
                <a:headEnd/>
                <a:tailEnd/>
              </a:ln>
            </p:spPr>
            <p:txBody>
              <a:bodyPr wrap="none" anchor="ctr"/>
              <a:lstStyle/>
              <a:p>
                <a:endParaRPr lang="en-US"/>
              </a:p>
            </p:txBody>
          </p:sp>
          <p:sp>
            <p:nvSpPr>
              <p:cNvPr id="34839" name="Line 62"/>
              <p:cNvSpPr>
                <a:spLocks noChangeShapeType="1"/>
              </p:cNvSpPr>
              <p:nvPr/>
            </p:nvSpPr>
            <p:spPr bwMode="auto">
              <a:xfrm>
                <a:off x="3628" y="2325"/>
                <a:ext cx="0" cy="104"/>
              </a:xfrm>
              <a:prstGeom prst="line">
                <a:avLst/>
              </a:prstGeom>
              <a:noFill/>
              <a:ln w="12700">
                <a:solidFill>
                  <a:schemeClr val="tx1"/>
                </a:solidFill>
                <a:round/>
                <a:headEnd/>
                <a:tailEnd/>
              </a:ln>
            </p:spPr>
            <p:txBody>
              <a:bodyPr wrap="none" anchor="ctr"/>
              <a:lstStyle/>
              <a:p>
                <a:endParaRPr lang="en-US"/>
              </a:p>
            </p:txBody>
          </p:sp>
          <p:sp>
            <p:nvSpPr>
              <p:cNvPr id="34840" name="Line 63"/>
              <p:cNvSpPr>
                <a:spLocks noChangeShapeType="1"/>
              </p:cNvSpPr>
              <p:nvPr/>
            </p:nvSpPr>
            <p:spPr bwMode="auto">
              <a:xfrm>
                <a:off x="3736" y="2325"/>
                <a:ext cx="0" cy="104"/>
              </a:xfrm>
              <a:prstGeom prst="line">
                <a:avLst/>
              </a:prstGeom>
              <a:noFill/>
              <a:ln w="12700">
                <a:solidFill>
                  <a:schemeClr val="tx1"/>
                </a:solidFill>
                <a:round/>
                <a:headEnd/>
                <a:tailEnd/>
              </a:ln>
            </p:spPr>
            <p:txBody>
              <a:bodyPr wrap="none" anchor="ctr"/>
              <a:lstStyle/>
              <a:p>
                <a:endParaRPr lang="en-US"/>
              </a:p>
            </p:txBody>
          </p:sp>
          <p:sp>
            <p:nvSpPr>
              <p:cNvPr id="34841" name="Line 64"/>
              <p:cNvSpPr>
                <a:spLocks noChangeShapeType="1"/>
              </p:cNvSpPr>
              <p:nvPr/>
            </p:nvSpPr>
            <p:spPr bwMode="auto">
              <a:xfrm>
                <a:off x="3844" y="2325"/>
                <a:ext cx="0" cy="104"/>
              </a:xfrm>
              <a:prstGeom prst="line">
                <a:avLst/>
              </a:prstGeom>
              <a:noFill/>
              <a:ln w="12700">
                <a:solidFill>
                  <a:schemeClr val="tx1"/>
                </a:solidFill>
                <a:round/>
                <a:headEnd/>
                <a:tailEnd/>
              </a:ln>
            </p:spPr>
            <p:txBody>
              <a:bodyPr wrap="none" anchor="ctr"/>
              <a:lstStyle/>
              <a:p>
                <a:endParaRPr lang="en-US"/>
              </a:p>
            </p:txBody>
          </p:sp>
          <p:sp>
            <p:nvSpPr>
              <p:cNvPr id="34842" name="Line 65"/>
              <p:cNvSpPr>
                <a:spLocks noChangeShapeType="1"/>
              </p:cNvSpPr>
              <p:nvPr/>
            </p:nvSpPr>
            <p:spPr bwMode="auto">
              <a:xfrm>
                <a:off x="3952" y="2325"/>
                <a:ext cx="0" cy="104"/>
              </a:xfrm>
              <a:prstGeom prst="line">
                <a:avLst/>
              </a:prstGeom>
              <a:noFill/>
              <a:ln w="12700">
                <a:solidFill>
                  <a:schemeClr val="tx1"/>
                </a:solidFill>
                <a:round/>
                <a:headEnd/>
                <a:tailEnd/>
              </a:ln>
            </p:spPr>
            <p:txBody>
              <a:bodyPr wrap="none" anchor="ctr"/>
              <a:lstStyle/>
              <a:p>
                <a:endParaRPr lang="en-US"/>
              </a:p>
            </p:txBody>
          </p:sp>
          <p:sp>
            <p:nvSpPr>
              <p:cNvPr id="34843" name="Line 66"/>
              <p:cNvSpPr>
                <a:spLocks noChangeShapeType="1"/>
              </p:cNvSpPr>
              <p:nvPr/>
            </p:nvSpPr>
            <p:spPr bwMode="auto">
              <a:xfrm>
                <a:off x="4060" y="2325"/>
                <a:ext cx="0" cy="104"/>
              </a:xfrm>
              <a:prstGeom prst="line">
                <a:avLst/>
              </a:prstGeom>
              <a:noFill/>
              <a:ln w="12700">
                <a:solidFill>
                  <a:schemeClr val="tx1"/>
                </a:solidFill>
                <a:round/>
                <a:headEnd/>
                <a:tailEnd/>
              </a:ln>
            </p:spPr>
            <p:txBody>
              <a:bodyPr wrap="none" anchor="ctr"/>
              <a:lstStyle/>
              <a:p>
                <a:endParaRPr lang="en-US"/>
              </a:p>
            </p:txBody>
          </p:sp>
          <p:sp>
            <p:nvSpPr>
              <p:cNvPr id="34844" name="Line 67"/>
              <p:cNvSpPr>
                <a:spLocks noChangeShapeType="1"/>
              </p:cNvSpPr>
              <p:nvPr/>
            </p:nvSpPr>
            <p:spPr bwMode="auto">
              <a:xfrm>
                <a:off x="4168" y="2325"/>
                <a:ext cx="0" cy="104"/>
              </a:xfrm>
              <a:prstGeom prst="line">
                <a:avLst/>
              </a:prstGeom>
              <a:noFill/>
              <a:ln w="12700">
                <a:solidFill>
                  <a:schemeClr val="tx1"/>
                </a:solidFill>
                <a:round/>
                <a:headEnd/>
                <a:tailEnd/>
              </a:ln>
            </p:spPr>
            <p:txBody>
              <a:bodyPr wrap="none" anchor="ctr"/>
              <a:lstStyle/>
              <a:p>
                <a:endParaRPr lang="en-US"/>
              </a:p>
            </p:txBody>
          </p:sp>
          <p:sp>
            <p:nvSpPr>
              <p:cNvPr id="34845" name="Rectangle 68"/>
              <p:cNvSpPr>
                <a:spLocks noChangeArrowheads="1"/>
              </p:cNvSpPr>
              <p:nvPr/>
            </p:nvSpPr>
            <p:spPr bwMode="auto">
              <a:xfrm>
                <a:off x="2158" y="2286"/>
                <a:ext cx="282" cy="190"/>
              </a:xfrm>
              <a:prstGeom prst="rect">
                <a:avLst/>
              </a:prstGeom>
              <a:noFill/>
              <a:ln w="12700">
                <a:noFill/>
                <a:miter lim="800000"/>
                <a:headEnd/>
                <a:tailEnd/>
              </a:ln>
            </p:spPr>
            <p:txBody>
              <a:bodyPr wrap="none" lIns="90488" tIns="44450" rIns="90488" bIns="44450">
                <a:spAutoFit/>
              </a:bodyPr>
              <a:lstStyle/>
              <a:p>
                <a:pPr defTabSz="762000"/>
                <a:r>
                  <a:rPr kumimoji="1" lang="en-US" altLang="en-US" sz="1400">
                    <a:solidFill>
                      <a:srgbClr val="FFFFFF"/>
                    </a:solidFill>
                    <a:latin typeface="ReductilSansBook"/>
                  </a:rPr>
                  <a:t>cm</a:t>
                </a:r>
              </a:p>
            </p:txBody>
          </p:sp>
        </p:grpSp>
      </p:grpSp>
    </p:spTree>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afterEffect">
                                  <p:stCondLst>
                                    <p:cond delay="1000"/>
                                  </p:stCondLst>
                                  <p:childTnLst>
                                    <p:set>
                                      <p:cBhvr>
                                        <p:cTn id="6" dur="1" fill="hold">
                                          <p:stCondLst>
                                            <p:cond delay="0"/>
                                          </p:stCondLst>
                                        </p:cTn>
                                        <p:tgtEl>
                                          <p:spTgt spid="158722"/>
                                        </p:tgtEl>
                                        <p:attrNameLst>
                                          <p:attrName>style.visibility</p:attrName>
                                        </p:attrNameLst>
                                      </p:cBhvr>
                                      <p:to>
                                        <p:strVal val="visible"/>
                                      </p:to>
                                    </p:set>
                                    <p:anim calcmode="lin" valueType="num">
                                      <p:cBhvr>
                                        <p:cTn id="7" dur="1000" fill="hold"/>
                                        <p:tgtEl>
                                          <p:spTgt spid="158722"/>
                                        </p:tgtEl>
                                        <p:attrNameLst>
                                          <p:attrName>ppt_w</p:attrName>
                                        </p:attrNameLst>
                                      </p:cBhvr>
                                      <p:tavLst>
                                        <p:tav tm="0">
                                          <p:val>
                                            <p:fltVal val="0"/>
                                          </p:val>
                                        </p:tav>
                                        <p:tav tm="100000">
                                          <p:val>
                                            <p:strVal val="#ppt_w"/>
                                          </p:val>
                                        </p:tav>
                                      </p:tavLst>
                                    </p:anim>
                                    <p:anim calcmode="lin" valueType="num">
                                      <p:cBhvr>
                                        <p:cTn id="8" dur="1000" fill="hold"/>
                                        <p:tgtEl>
                                          <p:spTgt spid="158722"/>
                                        </p:tgtEl>
                                        <p:attrNameLst>
                                          <p:attrName>ppt_h</p:attrName>
                                        </p:attrNameLst>
                                      </p:cBhvr>
                                      <p:tavLst>
                                        <p:tav tm="0">
                                          <p:val>
                                            <p:fltVal val="0"/>
                                          </p:val>
                                        </p:tav>
                                        <p:tav tm="100000">
                                          <p:val>
                                            <p:strVal val="#ppt_h"/>
                                          </p:val>
                                        </p:tav>
                                      </p:tavLst>
                                    </p:anim>
                                    <p:anim calcmode="lin" valueType="num">
                                      <p:cBhvr>
                                        <p:cTn id="9" dur="1000" fill="hold"/>
                                        <p:tgtEl>
                                          <p:spTgt spid="15872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5872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2"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0" descr="Cómo se determina el peso ideal de cada persona"/>
          <p:cNvPicPr>
            <a:picLocks noChangeAspect="1" noChangeArrowheads="1"/>
          </p:cNvPicPr>
          <p:nvPr/>
        </p:nvPicPr>
        <p:blipFill>
          <a:blip r:embed="rId2"/>
          <a:srcRect b="-44"/>
          <a:stretch>
            <a:fillRect/>
          </a:stretch>
        </p:blipFill>
        <p:spPr bwMode="auto">
          <a:xfrm>
            <a:off x="0" y="-17463"/>
            <a:ext cx="9144000" cy="6875463"/>
          </a:xfrm>
          <a:prstGeom prst="rect">
            <a:avLst/>
          </a:prstGeom>
          <a:noFill/>
          <a:ln w="9525">
            <a:noFill/>
            <a:miter lim="800000"/>
            <a:headEnd/>
            <a:tailEnd/>
          </a:ln>
        </p:spPr>
      </p:pic>
      <p:sp>
        <p:nvSpPr>
          <p:cNvPr id="10" name="Freeform: Shape 9">
            <a:extLst>
              <a:ext uri="{FF2B5EF4-FFF2-40B4-BE49-F238E27FC236}"/>
            </a:extLst>
          </p:cNvPr>
          <p:cNvSpPr/>
          <p:nvPr/>
        </p:nvSpPr>
        <p:spPr>
          <a:xfrm>
            <a:off x="1022350" y="3446463"/>
            <a:ext cx="7099300" cy="2286000"/>
          </a:xfrm>
          <a:custGeom>
            <a:avLst/>
            <a:gdLst>
              <a:gd name="connsiteX0" fmla="*/ 0 w 9464993"/>
              <a:gd name="connsiteY0" fmla="*/ 0 h 2286000"/>
              <a:gd name="connsiteX1" fmla="*/ 9464993 w 9464993"/>
              <a:gd name="connsiteY1" fmla="*/ 0 h 2286000"/>
              <a:gd name="connsiteX2" fmla="*/ 9464993 w 9464993"/>
              <a:gd name="connsiteY2" fmla="*/ 2286000 h 2286000"/>
              <a:gd name="connsiteX3" fmla="*/ 9130325 w 9464993"/>
              <a:gd name="connsiteY3" fmla="*/ 2286000 h 2286000"/>
              <a:gd name="connsiteX4" fmla="*/ 9130325 w 9464993"/>
              <a:gd name="connsiteY4" fmla="*/ 317500 h 2286000"/>
              <a:gd name="connsiteX5" fmla="*/ 320153 w 9464993"/>
              <a:gd name="connsiteY5" fmla="*/ 317500 h 2286000"/>
              <a:gd name="connsiteX6" fmla="*/ 320153 w 9464993"/>
              <a:gd name="connsiteY6" fmla="*/ 2286000 h 2286000"/>
              <a:gd name="connsiteX7" fmla="*/ 0 w 9464993"/>
              <a:gd name="connsiteY7" fmla="*/ 2286000 h 2286000"/>
              <a:gd name="connsiteX8" fmla="*/ 0 w 9464993"/>
              <a:gd name="connsiteY8"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64993" h="2286000">
                <a:moveTo>
                  <a:pt x="0" y="0"/>
                </a:moveTo>
                <a:lnTo>
                  <a:pt x="9464993" y="0"/>
                </a:lnTo>
                <a:lnTo>
                  <a:pt x="9464993" y="2286000"/>
                </a:lnTo>
                <a:lnTo>
                  <a:pt x="9130325" y="2286000"/>
                </a:lnTo>
                <a:lnTo>
                  <a:pt x="9130325" y="317500"/>
                </a:lnTo>
                <a:lnTo>
                  <a:pt x="320153" y="317500"/>
                </a:lnTo>
                <a:lnTo>
                  <a:pt x="320153" y="2286000"/>
                </a:lnTo>
                <a:lnTo>
                  <a:pt x="0" y="228600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5364" name="Group 7"/>
          <p:cNvGrpSpPr>
            <a:grpSpLocks/>
          </p:cNvGrpSpPr>
          <p:nvPr/>
        </p:nvGrpSpPr>
        <p:grpSpPr bwMode="auto">
          <a:xfrm>
            <a:off x="1271588" y="3746500"/>
            <a:ext cx="6600825" cy="3251200"/>
            <a:chOff x="1695450" y="3746500"/>
            <a:chExt cx="8801100" cy="3250982"/>
          </a:xfrm>
        </p:grpSpPr>
        <p:sp>
          <p:nvSpPr>
            <p:cNvPr id="3" name="Rectangle 2">
              <a:extLst>
                <a:ext uri="{FF2B5EF4-FFF2-40B4-BE49-F238E27FC236}"/>
              </a:extLst>
            </p:cNvPr>
            <p:cNvSpPr/>
            <p:nvPr/>
          </p:nvSpPr>
          <p:spPr>
            <a:xfrm>
              <a:off x="1695450" y="3746500"/>
              <a:ext cx="8801100" cy="3111291"/>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5366" name="Group 6"/>
            <p:cNvGrpSpPr>
              <a:grpSpLocks/>
            </p:cNvGrpSpPr>
            <p:nvPr/>
          </p:nvGrpSpPr>
          <p:grpSpPr bwMode="auto">
            <a:xfrm>
              <a:off x="1828800" y="4484856"/>
              <a:ext cx="8128000" cy="2512626"/>
              <a:chOff x="1828800" y="4286587"/>
              <a:chExt cx="8128000" cy="2512626"/>
            </a:xfrm>
          </p:grpSpPr>
          <p:sp>
            <p:nvSpPr>
              <p:cNvPr id="15367" name="TextBox 4"/>
              <p:cNvSpPr txBox="1">
                <a:spLocks noChangeArrowheads="1"/>
              </p:cNvSpPr>
              <p:nvPr/>
            </p:nvSpPr>
            <p:spPr bwMode="auto">
              <a:xfrm>
                <a:off x="2547592" y="4286587"/>
                <a:ext cx="5094471" cy="584775"/>
              </a:xfrm>
              <a:prstGeom prst="rect">
                <a:avLst/>
              </a:prstGeom>
              <a:noFill/>
              <a:ln w="9525">
                <a:noFill/>
                <a:miter lim="800000"/>
                <a:headEnd/>
                <a:tailEnd/>
              </a:ln>
            </p:spPr>
            <p:txBody>
              <a:bodyPr wrap="none">
                <a:spAutoFit/>
              </a:bodyPr>
              <a:lstStyle/>
              <a:p>
                <a:pPr algn="ctr"/>
                <a:r>
                  <a:rPr lang="en-US" sz="3200" b="1">
                    <a:solidFill>
                      <a:schemeClr val="accent2"/>
                    </a:solidFill>
                    <a:latin typeface="Lora"/>
                  </a:rPr>
                  <a:t>World Obesity Day</a:t>
                </a:r>
              </a:p>
            </p:txBody>
          </p:sp>
          <p:sp>
            <p:nvSpPr>
              <p:cNvPr id="6" name="TextBox 5">
                <a:extLst>
                  <a:ext uri="{FF2B5EF4-FFF2-40B4-BE49-F238E27FC236}"/>
                </a:extLst>
              </p:cNvPr>
              <p:cNvSpPr txBox="1"/>
              <p:nvPr/>
            </p:nvSpPr>
            <p:spPr>
              <a:xfrm>
                <a:off x="1828799" y="4983234"/>
                <a:ext cx="8128000" cy="1815979"/>
              </a:xfrm>
              <a:prstGeom prst="rect">
                <a:avLst/>
              </a:prstGeom>
              <a:noFill/>
            </p:spPr>
            <p:txBody>
              <a:bodyPr>
                <a:spAutoFit/>
              </a:bodyPr>
              <a:lstStyle/>
              <a:p>
                <a:pPr algn="ctr" fontAlgn="auto">
                  <a:spcBef>
                    <a:spcPts val="0"/>
                  </a:spcBef>
                  <a:spcAft>
                    <a:spcPts val="0"/>
                  </a:spcAft>
                  <a:defRPr/>
                </a:pPr>
                <a:r>
                  <a:rPr lang="en-US" sz="3200" dirty="0">
                    <a:solidFill>
                      <a:schemeClr val="tx1">
                        <a:lumMod val="75000"/>
                        <a:lumOff val="25000"/>
                      </a:schemeClr>
                    </a:solidFill>
                    <a:latin typeface="Lora" pitchFamily="2" charset="0"/>
                    <a:cs typeface="+mn-cs"/>
                  </a:rPr>
                  <a:t>March 4</a:t>
                </a:r>
                <a:endParaRPr lang="sr-Latn-RS" sz="3200" dirty="0">
                  <a:solidFill>
                    <a:schemeClr val="tx1">
                      <a:lumMod val="75000"/>
                      <a:lumOff val="25000"/>
                    </a:schemeClr>
                  </a:solidFill>
                  <a:latin typeface="Lora" pitchFamily="2" charset="0"/>
                  <a:cs typeface="+mn-cs"/>
                </a:endParaRPr>
              </a:p>
              <a:p>
                <a:pPr algn="ctr" fontAlgn="auto">
                  <a:spcBef>
                    <a:spcPts val="0"/>
                  </a:spcBef>
                  <a:spcAft>
                    <a:spcPts val="0"/>
                  </a:spcAft>
                  <a:defRPr/>
                </a:pPr>
                <a:r>
                  <a:rPr lang="en-US" sz="1600" b="1" dirty="0">
                    <a:solidFill>
                      <a:schemeClr val="tx1">
                        <a:lumMod val="75000"/>
                        <a:lumOff val="25000"/>
                      </a:schemeClr>
                    </a:solidFill>
                    <a:latin typeface="Lora" pitchFamily="2" charset="0"/>
                  </a:rPr>
                  <a:t>In 2015, World Obesity Day was established as an annual campaign to stimulate and maintain a healthy weight and reverse and support practical actions to help people achieve the global obesity crisis.</a:t>
                </a:r>
              </a:p>
              <a:p>
                <a:pPr algn="ctr" fontAlgn="auto">
                  <a:spcBef>
                    <a:spcPts val="0"/>
                  </a:spcBef>
                  <a:spcAft>
                    <a:spcPts val="0"/>
                  </a:spcAft>
                  <a:defRPr/>
                </a:pPr>
                <a:endParaRPr lang="en-US" sz="1600" dirty="0">
                  <a:solidFill>
                    <a:schemeClr val="tx1">
                      <a:lumMod val="75000"/>
                      <a:lumOff val="25000"/>
                    </a:schemeClr>
                  </a:solidFill>
                  <a:latin typeface="Lora" pitchFamily="2" charset="0"/>
                  <a:cs typeface="+mn-cs"/>
                </a:endParaRPr>
              </a:p>
            </p:txBody>
          </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ext Box 2"/>
          <p:cNvSpPr txBox="1">
            <a:spLocks noChangeArrowheads="1"/>
          </p:cNvSpPr>
          <p:nvPr/>
        </p:nvSpPr>
        <p:spPr bwMode="auto">
          <a:xfrm>
            <a:off x="685800" y="152400"/>
            <a:ext cx="7696200" cy="584200"/>
          </a:xfrm>
          <a:prstGeom prst="rect">
            <a:avLst/>
          </a:prstGeom>
          <a:noFill/>
          <a:ln w="9525">
            <a:noFill/>
            <a:miter lim="800000"/>
            <a:headEnd/>
            <a:tailEnd/>
          </a:ln>
          <a:effectLst>
            <a:outerShdw dist="35921" dir="2700000" algn="ctr" rotWithShape="0">
              <a:schemeClr val="bg2"/>
            </a:outerShdw>
          </a:effectLst>
        </p:spPr>
        <p:txBody>
          <a:bodyPr>
            <a:spAutoFit/>
          </a:bodyPr>
          <a:lstStyle/>
          <a:p>
            <a:pPr algn="ctr">
              <a:spcBef>
                <a:spcPct val="50000"/>
              </a:spcBef>
              <a:defRPr/>
            </a:pPr>
            <a:r>
              <a:rPr lang="en" sz="3200" b="1" dirty="0">
                <a:solidFill>
                  <a:srgbClr val="7030A0"/>
                </a:solidFill>
              </a:rPr>
              <a:t>Diagnostics of obesity</a:t>
            </a:r>
            <a:endParaRPr lang="en-GB" sz="3200" b="1" dirty="0">
              <a:solidFill>
                <a:srgbClr val="7030A0"/>
              </a:solidFill>
            </a:endParaRPr>
          </a:p>
        </p:txBody>
      </p:sp>
      <p:sp>
        <p:nvSpPr>
          <p:cNvPr id="159747" name="Text Box 3"/>
          <p:cNvSpPr txBox="1">
            <a:spLocks noChangeArrowheads="1"/>
          </p:cNvSpPr>
          <p:nvPr/>
        </p:nvSpPr>
        <p:spPr bwMode="auto">
          <a:xfrm>
            <a:off x="214313" y="1981200"/>
            <a:ext cx="3571875" cy="1570038"/>
          </a:xfrm>
          <a:prstGeom prst="rect">
            <a:avLst/>
          </a:prstGeom>
          <a:noFill/>
          <a:ln w="9525">
            <a:noFill/>
            <a:miter lim="800000"/>
            <a:headEnd/>
            <a:tailEnd/>
          </a:ln>
          <a:effectLst/>
        </p:spPr>
        <p:txBody>
          <a:bodyPr>
            <a:spAutoFit/>
          </a:bodyPr>
          <a:lstStyle>
            <a:lvl1pPr marL="457200" indent="-45720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AutoNum type="arabicPeriod"/>
              <a:defRPr/>
            </a:pPr>
            <a:r>
              <a:rPr lang="en" sz="2400" dirty="0" smtClean="0">
                <a:effectLst>
                  <a:outerShdw blurRad="38100" dist="38100" dir="2700000" algn="tl">
                    <a:srgbClr val="C0C0C0"/>
                  </a:outerShdw>
                </a:effectLst>
              </a:rPr>
              <a:t>Body mass</a:t>
            </a:r>
            <a:endParaRPr lang="sl-SI" sz="2400" dirty="0" smtClean="0">
              <a:effectLst>
                <a:outerShdw blurRad="38100" dist="38100" dir="2700000" algn="tl">
                  <a:srgbClr val="C0C0C0"/>
                </a:outerShdw>
              </a:effectLst>
            </a:endParaRPr>
          </a:p>
          <a:p>
            <a:pPr eaLnBrk="1" hangingPunct="1">
              <a:spcBef>
                <a:spcPct val="50000"/>
              </a:spcBef>
              <a:buFontTx/>
              <a:buAutoNum type="arabicPeriod"/>
              <a:defRPr/>
            </a:pPr>
            <a:r>
              <a:rPr lang="en" sz="2400" dirty="0" smtClean="0">
                <a:effectLst>
                  <a:outerShdw blurRad="38100" dist="38100" dir="2700000" algn="tl">
                    <a:srgbClr val="C0C0C0"/>
                  </a:outerShdw>
                </a:effectLst>
              </a:rPr>
              <a:t>Body height</a:t>
            </a:r>
          </a:p>
          <a:p>
            <a:pPr eaLnBrk="1" hangingPunct="1">
              <a:spcBef>
                <a:spcPct val="50000"/>
              </a:spcBef>
              <a:defRPr/>
            </a:pPr>
            <a:r>
              <a:rPr lang="en" sz="2400" dirty="0" smtClean="0">
                <a:effectLst>
                  <a:outerShdw blurRad="38100" dist="38100" dir="2700000" algn="tl">
                    <a:srgbClr val="C0C0C0"/>
                  </a:outerShdw>
                </a:effectLst>
              </a:rPr>
              <a:t>3. Waist circumference</a:t>
            </a:r>
            <a:endParaRPr lang="en-GB" sz="2400" dirty="0" smtClean="0">
              <a:effectLst>
                <a:outerShdw blurRad="38100" dist="38100" dir="2700000" algn="tl">
                  <a:srgbClr val="C0C0C0"/>
                </a:outerShdw>
              </a:effectLst>
            </a:endParaRPr>
          </a:p>
        </p:txBody>
      </p:sp>
      <p:sp>
        <p:nvSpPr>
          <p:cNvPr id="159748" name="Text Box 4"/>
          <p:cNvSpPr txBox="1">
            <a:spLocks noChangeArrowheads="1"/>
          </p:cNvSpPr>
          <p:nvPr/>
        </p:nvSpPr>
        <p:spPr bwMode="auto">
          <a:xfrm>
            <a:off x="4038600" y="2514600"/>
            <a:ext cx="4391025" cy="461963"/>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r>
              <a:rPr lang="en" sz="2400" dirty="0" smtClean="0">
                <a:effectLst>
                  <a:outerShdw blurRad="38100" dist="38100" dir="2700000" algn="tl">
                    <a:srgbClr val="C0C0C0"/>
                  </a:outerShdw>
                </a:effectLst>
              </a:rPr>
              <a:t>BMI – level of nutrition</a:t>
            </a:r>
            <a:endParaRPr lang="en-GB" sz="2400" dirty="0" smtClean="0">
              <a:effectLst>
                <a:outerShdw blurRad="38100" dist="38100" dir="2700000" algn="tl">
                  <a:srgbClr val="C0C0C0"/>
                </a:outerShdw>
              </a:effectLst>
            </a:endParaRPr>
          </a:p>
        </p:txBody>
      </p:sp>
      <p:sp>
        <p:nvSpPr>
          <p:cNvPr id="159749" name="Text Box 5"/>
          <p:cNvSpPr txBox="1">
            <a:spLocks noChangeArrowheads="1"/>
          </p:cNvSpPr>
          <p:nvPr/>
        </p:nvSpPr>
        <p:spPr bwMode="auto">
          <a:xfrm>
            <a:off x="0" y="4643438"/>
            <a:ext cx="9144000" cy="1878012"/>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r>
              <a:rPr lang="en" sz="2000" b="1" dirty="0" smtClean="0">
                <a:effectLst>
                  <a:outerShdw blurRad="38100" dist="38100" dir="2700000" algn="tl">
                    <a:srgbClr val="C0C0C0"/>
                  </a:outerShdw>
                </a:effectLst>
              </a:rPr>
              <a:t>Percentage of fat mass</a:t>
            </a:r>
            <a:endParaRPr lang="sr-Cyrl-CS" sz="2000" b="1" dirty="0" smtClean="0">
              <a:effectLst>
                <a:outerShdw blurRad="38100" dist="38100" dir="2700000" algn="tl">
                  <a:srgbClr val="C0C0C0"/>
                </a:outerShdw>
              </a:effectLst>
            </a:endParaRPr>
          </a:p>
          <a:p>
            <a:pPr algn="ctr" eaLnBrk="1" hangingPunct="1">
              <a:spcBef>
                <a:spcPct val="50000"/>
              </a:spcBef>
              <a:defRPr/>
            </a:pPr>
            <a:r>
              <a:rPr lang="en" sz="2000" b="1" i="1" dirty="0" smtClean="0">
                <a:effectLst>
                  <a:outerShdw blurRad="38100" dist="38100" dir="2700000" algn="tl">
                    <a:srgbClr val="C0C0C0"/>
                  </a:outerShdw>
                </a:effectLst>
              </a:rPr>
              <a:t>(Whole body densitometry)</a:t>
            </a:r>
          </a:p>
          <a:p>
            <a:pPr algn="ctr" eaLnBrk="1" hangingPunct="1">
              <a:spcBef>
                <a:spcPct val="50000"/>
              </a:spcBef>
              <a:defRPr/>
            </a:pPr>
            <a:r>
              <a:rPr lang="en" sz="2400" dirty="0" smtClean="0">
                <a:solidFill>
                  <a:srgbClr val="00B050"/>
                </a:solidFill>
              </a:rPr>
              <a:t> </a:t>
            </a:r>
            <a:r>
              <a:rPr lang="en" sz="2000" b="1" dirty="0" smtClean="0">
                <a:solidFill>
                  <a:srgbClr val="00B050"/>
                </a:solidFill>
              </a:rPr>
              <a:t>determination of body composition </a:t>
            </a:r>
            <a:endParaRPr lang="sr-Latn-RS" sz="2000" b="1" dirty="0" smtClean="0">
              <a:solidFill>
                <a:srgbClr val="00B050"/>
              </a:solidFill>
            </a:endParaRPr>
          </a:p>
          <a:p>
            <a:pPr algn="ctr" eaLnBrk="1" hangingPunct="1">
              <a:spcBef>
                <a:spcPct val="50000"/>
              </a:spcBef>
              <a:defRPr/>
            </a:pPr>
            <a:r>
              <a:rPr lang="en" sz="2000" b="1" dirty="0" smtClean="0">
                <a:solidFill>
                  <a:srgbClr val="00B050"/>
                </a:solidFill>
              </a:rPr>
              <a:t>(</a:t>
            </a:r>
            <a:r>
              <a:rPr lang="en" sz="2000" b="1" i="1" dirty="0" smtClean="0">
                <a:solidFill>
                  <a:srgbClr val="00B050"/>
                </a:solidFill>
              </a:rPr>
              <a:t>Whole Body Composition) by DXA </a:t>
            </a:r>
            <a:r>
              <a:rPr lang="en" sz="2000" b="1" dirty="0" smtClean="0">
                <a:solidFill>
                  <a:srgbClr val="00B050"/>
                </a:solidFill>
              </a:rPr>
              <a:t>method</a:t>
            </a:r>
            <a:endParaRPr lang="en-GB" sz="2000" b="1" i="1" dirty="0" smtClean="0">
              <a:solidFill>
                <a:srgbClr val="00B050"/>
              </a:solidFill>
              <a:effectLst>
                <a:outerShdw blurRad="38100" dist="38100" dir="2700000" algn="tl">
                  <a:srgbClr val="C0C0C0"/>
                </a:outerShdw>
              </a:effectLst>
            </a:endParaRPr>
          </a:p>
        </p:txBody>
      </p:sp>
      <p:sp>
        <p:nvSpPr>
          <p:cNvPr id="35846" name="Line 6"/>
          <p:cNvSpPr>
            <a:spLocks noChangeShapeType="1"/>
          </p:cNvSpPr>
          <p:nvPr/>
        </p:nvSpPr>
        <p:spPr bwMode="auto">
          <a:xfrm>
            <a:off x="3505200" y="3048000"/>
            <a:ext cx="990600" cy="0"/>
          </a:xfrm>
          <a:prstGeom prst="line">
            <a:avLst/>
          </a:prstGeom>
          <a:noFill/>
          <a:ln w="190500">
            <a:solidFill>
              <a:schemeClr val="bg1"/>
            </a:solidFill>
            <a:round/>
            <a:headEnd/>
            <a:tailEnd type="stealth" w="med" len="med"/>
          </a:ln>
        </p:spPr>
        <p:txBody>
          <a:bodyPr>
            <a:spAutoFit/>
          </a:bodyPr>
          <a:lstStyle/>
          <a:p>
            <a:endParaRPr lang="en-US"/>
          </a:p>
        </p:txBody>
      </p:sp>
      <p:sp>
        <p:nvSpPr>
          <p:cNvPr id="35847" name="AutoShape 7"/>
          <p:cNvSpPr>
            <a:spLocks/>
          </p:cNvSpPr>
          <p:nvPr/>
        </p:nvSpPr>
        <p:spPr bwMode="auto">
          <a:xfrm>
            <a:off x="3200400" y="2514600"/>
            <a:ext cx="152400" cy="914400"/>
          </a:xfrm>
          <a:prstGeom prst="rightBrace">
            <a:avLst>
              <a:gd name="adj1" fmla="val 50000"/>
              <a:gd name="adj2" fmla="val 50000"/>
            </a:avLst>
          </a:prstGeom>
          <a:solidFill>
            <a:schemeClr val="bg1"/>
          </a:solidFill>
          <a:ln w="9525">
            <a:solidFill>
              <a:schemeClr val="bg1"/>
            </a:solidFill>
            <a:round/>
            <a:headEnd/>
            <a:tailEnd/>
          </a:ln>
        </p:spPr>
        <p:txBody>
          <a:bodyPr wrap="none" anchor="ctr">
            <a:spAutoFit/>
          </a:bodyPr>
          <a:lstStyle/>
          <a:p>
            <a:endParaRPr lang="sr-Latn-CS"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a:xfrm>
            <a:off x="142875" y="214313"/>
            <a:ext cx="8715375" cy="857250"/>
          </a:xfrm>
        </p:spPr>
        <p:txBody>
          <a:bodyPr/>
          <a:lstStyle/>
          <a:p>
            <a:pPr algn="ctr">
              <a:buFont typeface="Wingdings 2" pitchFamily="18" charset="2"/>
              <a:buNone/>
            </a:pPr>
            <a:r>
              <a:rPr lang="en-US" altLang="en-US" b="1" smtClean="0">
                <a:solidFill>
                  <a:srgbClr val="7030A0"/>
                </a:solidFill>
                <a:latin typeface="Arial" pitchFamily="34" charset="0"/>
                <a:cs typeface="Arial" pitchFamily="34" charset="0"/>
              </a:rPr>
              <a:t>EPIDEMIOLOGY</a:t>
            </a:r>
            <a:endParaRPr lang="sr-Latn-CS" altLang="en-US" b="1" smtClean="0">
              <a:solidFill>
                <a:srgbClr val="7030A0"/>
              </a:solidFill>
              <a:latin typeface="Arial" pitchFamily="34" charset="0"/>
              <a:cs typeface="Arial" pitchFamily="34" charset="0"/>
            </a:endParaRPr>
          </a:p>
        </p:txBody>
      </p:sp>
      <p:sp>
        <p:nvSpPr>
          <p:cNvPr id="27652" name="Text Box 4"/>
          <p:cNvSpPr txBox="1">
            <a:spLocks noChangeArrowheads="1"/>
          </p:cNvSpPr>
          <p:nvPr/>
        </p:nvSpPr>
        <p:spPr bwMode="auto">
          <a:xfrm>
            <a:off x="381000" y="1447800"/>
            <a:ext cx="8229600" cy="3662363"/>
          </a:xfrm>
          <a:prstGeom prst="rect">
            <a:avLst/>
          </a:prstGeom>
          <a:noFill/>
          <a:ln w="9525">
            <a:noFill/>
            <a:miter lim="800000"/>
            <a:headEnd/>
            <a:tailEnd/>
          </a:ln>
        </p:spPr>
        <p:txBody>
          <a:bodyPr>
            <a:spAutoFit/>
          </a:bodyPr>
          <a:lstStyle/>
          <a:p>
            <a:pPr algn="just"/>
            <a:endParaRPr lang="sr-Cyrl-CS" altLang="en-US" sz="2400" b="1"/>
          </a:p>
          <a:p>
            <a:pPr algn="just"/>
            <a:r>
              <a:rPr lang="en-US" altLang="en-US" sz="2000" b="1"/>
              <a:t>Prevalence</a:t>
            </a:r>
          </a:p>
          <a:p>
            <a:pPr algn="just">
              <a:buFont typeface="Wingdings" pitchFamily="2" charset="2"/>
              <a:buChar char="§"/>
            </a:pPr>
            <a:endParaRPr lang="sr-Cyrl-CS" altLang="en-US" sz="2000" b="1"/>
          </a:p>
          <a:p>
            <a:pPr algn="just">
              <a:buFont typeface="Wingdings" pitchFamily="2" charset="2"/>
              <a:buChar char="§"/>
            </a:pPr>
            <a:r>
              <a:rPr lang="en-US" altLang="en-US" sz="2000" b="1"/>
              <a:t>For men about 15%</a:t>
            </a:r>
          </a:p>
          <a:p>
            <a:pPr algn="just">
              <a:buFont typeface="Wingdings" pitchFamily="2" charset="2"/>
              <a:buChar char="§"/>
            </a:pPr>
            <a:r>
              <a:rPr lang="en-US" altLang="en-US" sz="2000" b="1"/>
              <a:t>For women about 25%</a:t>
            </a:r>
          </a:p>
          <a:p>
            <a:pPr algn="just">
              <a:buFont typeface="Wingdings" pitchFamily="2" charset="2"/>
              <a:buChar char="§"/>
            </a:pPr>
            <a:r>
              <a:rPr lang="en-US" altLang="en-US" sz="2000" b="1"/>
              <a:t>Children 5 - 15%</a:t>
            </a:r>
          </a:p>
          <a:p>
            <a:pPr algn="just">
              <a:buFont typeface="Wingdings" pitchFamily="2" charset="2"/>
              <a:buChar char="§"/>
            </a:pPr>
            <a:r>
              <a:rPr lang="en-US" altLang="en-US" sz="2000" b="1"/>
              <a:t>Adolescents 20-30%</a:t>
            </a:r>
          </a:p>
          <a:p>
            <a:pPr algn="just">
              <a:buFont typeface="Wingdings" pitchFamily="2" charset="2"/>
              <a:buChar char="§"/>
            </a:pPr>
            <a:endParaRPr lang="sr-Cyrl-CS" altLang="en-US" sz="2000" b="1"/>
          </a:p>
          <a:p>
            <a:pPr algn="just">
              <a:buFont typeface="Wingdings" pitchFamily="2" charset="2"/>
              <a:buChar char="§"/>
            </a:pPr>
            <a:endParaRPr lang="sr-Cyrl-CS" altLang="en-US" sz="2000" b="1"/>
          </a:p>
          <a:p>
            <a:pPr algn="ctr">
              <a:buFont typeface="Wingdings" pitchFamily="2" charset="2"/>
              <a:buChar char="§"/>
            </a:pPr>
            <a:r>
              <a:rPr lang="en-US" altLang="en-US" sz="2400" b="1"/>
              <a:t>The rate of morbidity and mortality increased 12 times compared to the non-obese</a:t>
            </a:r>
            <a:endParaRPr lang="sr-Latn-CS" altLang="en-US" sz="2400" b="1"/>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500" fill="hold"/>
                                        <p:tgtEl>
                                          <p:spTgt spid="2765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65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7652"/>
                                        </p:tgtEl>
                                        <p:attrNameLst>
                                          <p:attrName>style.visibility</p:attrName>
                                        </p:attrNameLst>
                                      </p:cBhvr>
                                      <p:to>
                                        <p:strVal val="visible"/>
                                      </p:to>
                                    </p:set>
                                    <p:animEffect transition="in" filter="blinds(horizontal)">
                                      <p:cBhvr>
                                        <p:cTn id="13" dur="5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autoUpdateAnimBg="0" advAuto="0"/>
      <p:bldP spid="27652"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2"/>
          <p:cNvSpPr>
            <a:spLocks noGrp="1"/>
          </p:cNvSpPr>
          <p:nvPr>
            <p:ph idx="4294967295"/>
          </p:nvPr>
        </p:nvSpPr>
        <p:spPr>
          <a:xfrm>
            <a:off x="304800" y="381000"/>
            <a:ext cx="8686800" cy="5745163"/>
          </a:xfrm>
        </p:spPr>
        <p:txBody>
          <a:bodyPr/>
          <a:lstStyle/>
          <a:p>
            <a:pPr algn="ctr">
              <a:buFont typeface="Arial" pitchFamily="34" charset="0"/>
              <a:buNone/>
            </a:pPr>
            <a:r>
              <a:rPr lang="en-US" altLang="en-US" sz="2400" b="1" dirty="0" smtClean="0">
                <a:solidFill>
                  <a:srgbClr val="7030A0"/>
                </a:solidFill>
                <a:latin typeface="Arial" pitchFamily="34" charset="0"/>
                <a:cs typeface="Arial" pitchFamily="34" charset="0"/>
              </a:rPr>
              <a:t>Obesity is a major driving force </a:t>
            </a:r>
          </a:p>
          <a:p>
            <a:pPr algn="ctr">
              <a:buFont typeface="Arial" pitchFamily="34" charset="0"/>
              <a:buNone/>
            </a:pPr>
            <a:r>
              <a:rPr lang="en-US" altLang="en-US" sz="2400" b="1" dirty="0" smtClean="0">
                <a:solidFill>
                  <a:srgbClr val="7030A0"/>
                </a:solidFill>
                <a:latin typeface="Arial" pitchFamily="34" charset="0"/>
                <a:cs typeface="Arial" pitchFamily="34" charset="0"/>
              </a:rPr>
              <a:t>in the development of </a:t>
            </a:r>
            <a:r>
              <a:rPr lang="en-US" altLang="en-US" sz="2400" b="1" i="1" dirty="0" err="1" smtClean="0">
                <a:solidFill>
                  <a:srgbClr val="7030A0"/>
                </a:solidFill>
                <a:latin typeface="Arial" pitchFamily="34" charset="0"/>
                <a:cs typeface="Arial" pitchFamily="34" charset="0"/>
              </a:rPr>
              <a:t>MetSy</a:t>
            </a:r>
            <a:endParaRPr lang="sr-Cyrl-CS" altLang="en-US" sz="2400" b="1" dirty="0" smtClean="0">
              <a:solidFill>
                <a:srgbClr val="7030A0"/>
              </a:solidFill>
              <a:latin typeface="Arial" pitchFamily="34" charset="0"/>
              <a:cs typeface="Arial" pitchFamily="34" charset="0"/>
            </a:endParaRPr>
          </a:p>
          <a:p>
            <a:pPr>
              <a:buFont typeface="Arial" pitchFamily="34" charset="0"/>
              <a:buNone/>
            </a:pPr>
            <a:r>
              <a:rPr lang="en-US" altLang="en-US" sz="2400" b="1" i="1" dirty="0" smtClean="0">
                <a:latin typeface="Arial" pitchFamily="34" charset="0"/>
                <a:cs typeface="Arial" pitchFamily="34" charset="0"/>
              </a:rPr>
              <a:t>  </a:t>
            </a:r>
          </a:p>
          <a:p>
            <a:pPr>
              <a:buFont typeface="Arial" pitchFamily="34" charset="0"/>
              <a:buNone/>
            </a:pPr>
            <a:r>
              <a:rPr lang="en-US" altLang="en-US" sz="2200" b="1" i="1" dirty="0" smtClean="0">
                <a:latin typeface="Arial" pitchFamily="34" charset="0"/>
                <a:cs typeface="Arial" pitchFamily="34" charset="0"/>
              </a:rPr>
              <a:t> </a:t>
            </a:r>
            <a:r>
              <a:rPr lang="en-US" altLang="en-US" sz="2000" b="1" i="1" dirty="0" smtClean="0">
                <a:latin typeface="Arial" pitchFamily="34" charset="0"/>
                <a:cs typeface="Arial" pitchFamily="34" charset="0"/>
              </a:rPr>
              <a:t>Adipose tissue </a:t>
            </a:r>
            <a:r>
              <a:rPr lang="en-US" altLang="en-US" sz="2000" b="1" dirty="0" smtClean="0">
                <a:latin typeface="Arial" pitchFamily="34" charset="0"/>
                <a:cs typeface="Arial" pitchFamily="34" charset="0"/>
              </a:rPr>
              <a:t>is not only a place of TAG deposition, but also a dynamic and largest endocrine organ, because it secretes numerous peptides and cytokines .</a:t>
            </a:r>
          </a:p>
          <a:p>
            <a:pPr>
              <a:buFont typeface="Wingdings" pitchFamily="2" charset="2"/>
              <a:buChar char="§"/>
            </a:pPr>
            <a:endParaRPr lang="sr-Cyrl-CS" altLang="en-US" sz="1800" b="1" dirty="0" smtClean="0">
              <a:latin typeface="Arial" pitchFamily="34" charset="0"/>
              <a:cs typeface="Arial" pitchFamily="34" charset="0"/>
            </a:endParaRPr>
          </a:p>
          <a:p>
            <a:pPr>
              <a:buFont typeface="Wingdings" pitchFamily="2" charset="2"/>
              <a:buChar char="§"/>
            </a:pPr>
            <a:r>
              <a:rPr lang="en-US" altLang="en-US" sz="1800" b="1" dirty="0" err="1" smtClean="0">
                <a:latin typeface="Arial" pitchFamily="34" charset="0"/>
                <a:cs typeface="Arial" pitchFamily="34" charset="0"/>
              </a:rPr>
              <a:t>adipokines</a:t>
            </a:r>
            <a:r>
              <a:rPr lang="en-US" altLang="en-US" sz="1800" b="1" dirty="0" smtClean="0">
                <a:latin typeface="Arial" pitchFamily="34" charset="0"/>
                <a:cs typeface="Arial" pitchFamily="34" charset="0"/>
              </a:rPr>
              <a:t> (proteins from </a:t>
            </a:r>
            <a:r>
              <a:rPr lang="en-US" altLang="en-US" sz="1800" b="1" dirty="0" err="1" smtClean="0">
                <a:latin typeface="Arial" pitchFamily="34" charset="0"/>
                <a:cs typeface="Arial" pitchFamily="34" charset="0"/>
              </a:rPr>
              <a:t>adipocytes</a:t>
            </a:r>
            <a:r>
              <a:rPr lang="en-US" altLang="en-US" sz="1800" b="1" dirty="0" smtClean="0">
                <a:latin typeface="Arial" pitchFamily="34" charset="0"/>
                <a:cs typeface="Arial" pitchFamily="34" charset="0"/>
              </a:rPr>
              <a:t>):</a:t>
            </a:r>
          </a:p>
          <a:p>
            <a:pPr>
              <a:buFont typeface="Arial" pitchFamily="34" charset="0"/>
              <a:buNone/>
            </a:pPr>
            <a:r>
              <a:rPr lang="en-US" altLang="en-US" sz="1800" b="1" dirty="0" err="1" smtClean="0">
                <a:latin typeface="Arial" pitchFamily="34" charset="0"/>
                <a:cs typeface="Arial" pitchFamily="34" charset="0"/>
              </a:rPr>
              <a:t>leptin</a:t>
            </a:r>
            <a:r>
              <a:rPr lang="en-US" altLang="en-US" sz="1800" b="1" dirty="0" smtClean="0">
                <a:latin typeface="Arial" pitchFamily="34" charset="0"/>
                <a:cs typeface="Arial" pitchFamily="34" charset="0"/>
              </a:rPr>
              <a:t>, </a:t>
            </a:r>
            <a:r>
              <a:rPr lang="en-US" altLang="en-US" sz="1800" b="1" dirty="0" err="1" smtClean="0">
                <a:latin typeface="Arial" pitchFamily="34" charset="0"/>
                <a:cs typeface="Arial" pitchFamily="34" charset="0"/>
              </a:rPr>
              <a:t>adiponectin</a:t>
            </a:r>
            <a:r>
              <a:rPr lang="en-US" altLang="en-US" sz="1800" b="1" dirty="0" smtClean="0">
                <a:latin typeface="Arial" pitchFamily="34" charset="0"/>
                <a:cs typeface="Arial" pitchFamily="34" charset="0"/>
              </a:rPr>
              <a:t> and TNF alpha,</a:t>
            </a:r>
          </a:p>
          <a:p>
            <a:pPr>
              <a:buFont typeface="Wingdings" pitchFamily="2" charset="2"/>
              <a:buChar char="§"/>
            </a:pPr>
            <a:r>
              <a:rPr lang="en-US" altLang="en-US" sz="1800" b="1" dirty="0" smtClean="0">
                <a:latin typeface="Arial" pitchFamily="34" charset="0"/>
                <a:cs typeface="Arial" pitchFamily="34" charset="0"/>
              </a:rPr>
              <a:t>inflammatory cytokines : PAI-1, </a:t>
            </a:r>
            <a:r>
              <a:rPr lang="en-US" altLang="en-US" sz="1800" b="1" dirty="0" err="1" smtClean="0">
                <a:latin typeface="Arial" pitchFamily="34" charset="0"/>
                <a:cs typeface="Arial" pitchFamily="34" charset="0"/>
              </a:rPr>
              <a:t>resistin</a:t>
            </a:r>
            <a:r>
              <a:rPr lang="en-US" altLang="en-US" sz="1800" b="1" dirty="0" smtClean="0">
                <a:latin typeface="Arial" pitchFamily="34" charset="0"/>
                <a:cs typeface="Arial" pitchFamily="34" charset="0"/>
              </a:rPr>
              <a:t>, </a:t>
            </a:r>
            <a:r>
              <a:rPr lang="en-US" altLang="en-US" sz="1800" b="1" dirty="0" err="1" smtClean="0">
                <a:latin typeface="Arial" pitchFamily="34" charset="0"/>
                <a:cs typeface="Arial" pitchFamily="34" charset="0"/>
              </a:rPr>
              <a:t>angiotensinogen</a:t>
            </a:r>
            <a:endParaRPr lang="en-US" altLang="en-US" sz="1800" b="1" dirty="0" smtClean="0">
              <a:latin typeface="Arial" pitchFamily="34" charset="0"/>
              <a:cs typeface="Arial" pitchFamily="34" charset="0"/>
            </a:endParaRPr>
          </a:p>
          <a:p>
            <a:pPr algn="just">
              <a:buFont typeface="Wingdings" pitchFamily="2" charset="2"/>
              <a:buChar char="§"/>
            </a:pPr>
            <a:endParaRPr lang="sr-Cyrl-CS" altLang="en-US" sz="2000" b="1" dirty="0" smtClean="0">
              <a:latin typeface="Arial" pitchFamily="34" charset="0"/>
              <a:cs typeface="Arial" pitchFamily="34" charset="0"/>
            </a:endParaRPr>
          </a:p>
          <a:p>
            <a:pPr algn="just">
              <a:buFont typeface="Arial" pitchFamily="34" charset="0"/>
              <a:buNone/>
            </a:pPr>
            <a:r>
              <a:rPr lang="en-US" altLang="en-US" sz="2000" b="1" dirty="0" smtClean="0">
                <a:latin typeface="Arial" pitchFamily="34" charset="0"/>
                <a:cs typeface="Arial" pitchFamily="34" charset="0"/>
              </a:rPr>
              <a:t> A state of systemic low-grade inflammation</a:t>
            </a:r>
          </a:p>
          <a:p>
            <a:pPr algn="just">
              <a:buFont typeface="Wingdings" pitchFamily="2" charset="2"/>
              <a:buChar char="§"/>
            </a:pPr>
            <a:r>
              <a:rPr lang="en-US" altLang="en-US" sz="2000" b="1" dirty="0" smtClean="0">
                <a:latin typeface="Arial" pitchFamily="34" charset="0"/>
                <a:cs typeface="Arial" pitchFamily="34" charset="0"/>
              </a:rPr>
              <a:t>Inflammatory markers : CRP, IL-6 are </a:t>
            </a:r>
            <a:r>
              <a:rPr lang="en-US" altLang="en-US" sz="2800" b="1" dirty="0" smtClean="0">
                <a:latin typeface="Arial" pitchFamily="34" charset="0"/>
                <a:cs typeface="Arial" pitchFamily="34" charset="0"/>
              </a:rPr>
              <a:t>↑ </a:t>
            </a:r>
            <a:r>
              <a:rPr lang="en-US" altLang="en-US" sz="2000" b="1" dirty="0" smtClean="0">
                <a:latin typeface="Arial" pitchFamily="34" charset="0"/>
                <a:cs typeface="Arial" pitchFamily="34" charset="0"/>
              </a:rPr>
              <a:t>in obese people</a:t>
            </a:r>
          </a:p>
          <a:p>
            <a:pPr algn="just">
              <a:buFont typeface="Wingdings" pitchFamily="2" charset="2"/>
              <a:buChar char="§"/>
            </a:pPr>
            <a:r>
              <a:rPr lang="en-US" altLang="en-US" sz="2000" b="1" dirty="0" smtClean="0">
                <a:latin typeface="Arial" pitchFamily="34" charset="0"/>
                <a:cs typeface="Arial" pitchFamily="34" charset="0"/>
              </a:rPr>
              <a:t>Circulating </a:t>
            </a:r>
            <a:r>
              <a:rPr lang="en-US" altLang="en-US" sz="2000" b="1" i="1" dirty="0" err="1" smtClean="0">
                <a:latin typeface="Arial" pitchFamily="34" charset="0"/>
                <a:cs typeface="Arial" pitchFamily="34" charset="0"/>
              </a:rPr>
              <a:t>leptin</a:t>
            </a:r>
            <a:r>
              <a:rPr lang="en-US" altLang="en-US" sz="2000" b="1" i="1" dirty="0" smtClean="0">
                <a:latin typeface="Arial" pitchFamily="34" charset="0"/>
                <a:cs typeface="Arial" pitchFamily="34" charset="0"/>
              </a:rPr>
              <a:t> </a:t>
            </a:r>
            <a:r>
              <a:rPr lang="en-US" altLang="en-US" sz="2000" b="1" dirty="0" smtClean="0">
                <a:latin typeface="Arial" pitchFamily="34" charset="0"/>
                <a:cs typeface="Arial" pitchFamily="34" charset="0"/>
              </a:rPr>
              <a:t>correlates with the amount of fat mass, and its role </a:t>
            </a:r>
            <a:r>
              <a:rPr lang="en-US" altLang="en-US" sz="2000" b="1" dirty="0" smtClean="0">
                <a:latin typeface="Arial" pitchFamily="34" charset="0"/>
                <a:cs typeface="Arial" pitchFamily="34" charset="0"/>
              </a:rPr>
              <a:t>is: </a:t>
            </a:r>
            <a:r>
              <a:rPr lang="en-US" altLang="en-US" sz="1800" b="1" dirty="0" smtClean="0">
                <a:latin typeface="Arial" pitchFamily="34" charset="0"/>
                <a:cs typeface="Arial" pitchFamily="34" charset="0"/>
              </a:rPr>
              <a:t>appetite </a:t>
            </a:r>
            <a:r>
              <a:rPr lang="en-US" altLang="en-US" sz="1800" b="1" dirty="0" smtClean="0">
                <a:latin typeface="Arial" pitchFamily="34" charset="0"/>
                <a:cs typeface="Arial" pitchFamily="34" charset="0"/>
              </a:rPr>
              <a:t>control, regulates the secretion of </a:t>
            </a:r>
            <a:r>
              <a:rPr lang="en-US" altLang="en-US" sz="1800" b="1" dirty="0" err="1" smtClean="0">
                <a:latin typeface="Arial" pitchFamily="34" charset="0"/>
                <a:cs typeface="Arial" pitchFamily="34" charset="0"/>
              </a:rPr>
              <a:t>gonadotropins</a:t>
            </a:r>
            <a:r>
              <a:rPr lang="en-US" altLang="en-US" sz="1800" b="1" dirty="0" smtClean="0">
                <a:latin typeface="Arial" pitchFamily="34" charset="0"/>
                <a:cs typeface="Arial" pitchFamily="34" charset="0"/>
              </a:rPr>
              <a:t> that initiate the onset and development of puberty</a:t>
            </a:r>
            <a:endParaRPr lang="sr-Latn-CS" altLang="en-US" sz="1800" b="1" dirty="0" smtClean="0">
              <a:latin typeface="Arial" pitchFamily="34" charset="0"/>
              <a:cs typeface="Arial" pitchFamily="34" charset="0"/>
            </a:endParaRPr>
          </a:p>
          <a:p>
            <a:pPr>
              <a:buFont typeface="Wingdings 2" pitchFamily="18" charset="2"/>
              <a:buNone/>
            </a:pPr>
            <a:endParaRPr lang="sr-Cyrl-CS" altLang="en-US"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228600" y="304800"/>
            <a:ext cx="8472488" cy="944563"/>
          </a:xfrm>
        </p:spPr>
        <p:txBody>
          <a:bodyPr/>
          <a:lstStyle/>
          <a:p>
            <a:pPr eaLnBrk="1" hangingPunct="1"/>
            <a:r>
              <a:rPr lang="en-US" altLang="en-US" sz="2800" b="1" smtClean="0">
                <a:solidFill>
                  <a:srgbClr val="7030A0"/>
                </a:solidFill>
                <a:latin typeface="Arial" pitchFamily="34" charset="0"/>
                <a:cs typeface="Arial" pitchFamily="34" charset="0"/>
              </a:rPr>
              <a:t>The central control system is influenced by circulating hormones:</a:t>
            </a:r>
          </a:p>
        </p:txBody>
      </p:sp>
      <p:sp>
        <p:nvSpPr>
          <p:cNvPr id="41987" name="Rectangle 3"/>
          <p:cNvSpPr>
            <a:spLocks noGrp="1" noChangeArrowheads="1"/>
          </p:cNvSpPr>
          <p:nvPr>
            <p:ph type="body" idx="1"/>
          </p:nvPr>
        </p:nvSpPr>
        <p:spPr>
          <a:xfrm>
            <a:off x="762000" y="1981200"/>
            <a:ext cx="7620000" cy="4114800"/>
          </a:xfrm>
        </p:spPr>
        <p:txBody>
          <a:bodyPr/>
          <a:lstStyle/>
          <a:p>
            <a:pPr eaLnBrk="1" hangingPunct="1"/>
            <a:endParaRPr lang="en-US" altLang="en-US" sz="1000" b="1" dirty="0" smtClean="0"/>
          </a:p>
          <a:p>
            <a:pPr eaLnBrk="1" hangingPunct="1">
              <a:buFont typeface="Wingdings" pitchFamily="2" charset="2"/>
              <a:buChar char="§"/>
            </a:pPr>
            <a:r>
              <a:rPr lang="en-US" altLang="en-US" sz="2000" b="1" dirty="0" smtClean="0">
                <a:latin typeface="Arial" pitchFamily="34" charset="0"/>
                <a:cs typeface="Arial" pitchFamily="34" charset="0"/>
              </a:rPr>
              <a:t>INSULIN: provides signals related to </a:t>
            </a:r>
            <a:r>
              <a:rPr lang="en-US" altLang="en-US" sz="2000" b="1" dirty="0" err="1" smtClean="0">
                <a:latin typeface="Arial" pitchFamily="34" charset="0"/>
                <a:cs typeface="Arial" pitchFamily="34" charset="0"/>
              </a:rPr>
              <a:t>glycemic</a:t>
            </a:r>
            <a:r>
              <a:rPr lang="en-US" altLang="en-US" sz="2000" b="1" dirty="0" smtClean="0">
                <a:latin typeface="Arial" pitchFamily="34" charset="0"/>
                <a:cs typeface="Arial" pitchFamily="34" charset="0"/>
              </a:rPr>
              <a:t> levels</a:t>
            </a:r>
          </a:p>
          <a:p>
            <a:pPr eaLnBrk="1" hangingPunct="1">
              <a:buFont typeface="Wingdings" pitchFamily="2" charset="2"/>
              <a:buChar char="§"/>
            </a:pPr>
            <a:endParaRPr lang="en-US" altLang="en-US" sz="2000" b="1" dirty="0" smtClean="0">
              <a:latin typeface="Arial" pitchFamily="34" charset="0"/>
              <a:cs typeface="Arial" pitchFamily="34" charset="0"/>
            </a:endParaRPr>
          </a:p>
          <a:p>
            <a:pPr eaLnBrk="1" hangingPunct="1">
              <a:buFont typeface="Wingdings" pitchFamily="2" charset="2"/>
              <a:buChar char="§"/>
            </a:pPr>
            <a:r>
              <a:rPr lang="en-US" altLang="en-US" sz="2000" b="1" dirty="0" smtClean="0">
                <a:latin typeface="Arial" pitchFamily="34" charset="0"/>
                <a:cs typeface="Arial" pitchFamily="34" charset="0"/>
              </a:rPr>
              <a:t>LEPTIN: provides a signal about the amount of fat depots in the body</a:t>
            </a:r>
          </a:p>
          <a:p>
            <a:pPr eaLnBrk="1" hangingPunct="1">
              <a:buFont typeface="Wingdings" pitchFamily="2" charset="2"/>
              <a:buChar char="§"/>
            </a:pPr>
            <a:endParaRPr lang="en-US" altLang="en-US" sz="2000" b="1" dirty="0" smtClean="0">
              <a:latin typeface="Arial" pitchFamily="34" charset="0"/>
              <a:cs typeface="Arial" pitchFamily="34" charset="0"/>
            </a:endParaRPr>
          </a:p>
          <a:p>
            <a:pPr eaLnBrk="1" hangingPunct="1">
              <a:buFont typeface="Wingdings" pitchFamily="2" charset="2"/>
              <a:buChar char="§"/>
            </a:pPr>
            <a:r>
              <a:rPr lang="en-US" altLang="en-US" sz="2000" b="1" dirty="0" smtClean="0">
                <a:latin typeface="Arial" pitchFamily="34" charset="0"/>
                <a:cs typeface="Arial" pitchFamily="34" charset="0"/>
              </a:rPr>
              <a:t>HORMONE AND GIT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0" y="228600"/>
            <a:ext cx="9144000" cy="838200"/>
          </a:xfrm>
        </p:spPr>
        <p:txBody>
          <a:bodyPr/>
          <a:lstStyle/>
          <a:p>
            <a:pPr eaLnBrk="1" hangingPunct="1"/>
            <a:r>
              <a:rPr lang="en-US" altLang="en-US" sz="3200" b="1" smtClean="0">
                <a:solidFill>
                  <a:srgbClr val="7030A0"/>
                </a:solidFill>
                <a:latin typeface="Arial" pitchFamily="34" charset="0"/>
                <a:cs typeface="Arial" pitchFamily="34" charset="0"/>
              </a:rPr>
              <a:t>ETIOPATHOGENESIS OF OBESITY</a:t>
            </a:r>
          </a:p>
        </p:txBody>
      </p:sp>
      <p:sp>
        <p:nvSpPr>
          <p:cNvPr id="43011" name="Rectangle 3"/>
          <p:cNvSpPr>
            <a:spLocks noGrp="1" noChangeArrowheads="1"/>
          </p:cNvSpPr>
          <p:nvPr>
            <p:ph type="body" idx="1"/>
          </p:nvPr>
        </p:nvSpPr>
        <p:spPr>
          <a:xfrm>
            <a:off x="228600" y="1219200"/>
            <a:ext cx="8458200" cy="4906963"/>
          </a:xfrm>
        </p:spPr>
        <p:txBody>
          <a:bodyPr/>
          <a:lstStyle/>
          <a:p>
            <a:pPr algn="just">
              <a:buFont typeface="Wingdings" pitchFamily="2" charset="2"/>
              <a:buChar char="§"/>
            </a:pPr>
            <a:endParaRPr lang="en-US" altLang="en-US" sz="2400" b="1" dirty="0" smtClean="0">
              <a:latin typeface="Arial" pitchFamily="34" charset="0"/>
              <a:cs typeface="Arial" pitchFamily="34" charset="0"/>
            </a:endParaRPr>
          </a:p>
          <a:p>
            <a:pPr algn="just">
              <a:buFont typeface="Wingdings" pitchFamily="2" charset="2"/>
              <a:buChar char="§"/>
            </a:pPr>
            <a:r>
              <a:rPr lang="en-US" altLang="en-US" sz="2400" b="1" dirty="0" smtClean="0">
                <a:latin typeface="Arial" pitchFamily="34" charset="0"/>
                <a:cs typeface="Arial" pitchFamily="34" charset="0"/>
              </a:rPr>
              <a:t>Genetic predisposition</a:t>
            </a:r>
          </a:p>
          <a:p>
            <a:pPr algn="just">
              <a:buFont typeface="Wingdings" pitchFamily="2" charset="2"/>
              <a:buChar char="§"/>
            </a:pPr>
            <a:r>
              <a:rPr lang="en-US" altLang="en-US" sz="2400" b="1" dirty="0" smtClean="0">
                <a:latin typeface="Arial" pitchFamily="34" charset="0"/>
                <a:cs typeface="Arial" pitchFamily="34" charset="0"/>
              </a:rPr>
              <a:t>Factors from the external environment</a:t>
            </a:r>
            <a:endParaRPr lang="sr-Latn-CS" altLang="en-US" sz="2400" b="1" dirty="0" smtClean="0">
              <a:latin typeface="Arial" pitchFamily="34" charset="0"/>
              <a:cs typeface="Arial" pitchFamily="34" charset="0"/>
            </a:endParaRPr>
          </a:p>
          <a:p>
            <a:pPr algn="just"/>
            <a:endParaRPr lang="en-US" altLang="en-US" sz="2400" b="1" dirty="0" smtClean="0">
              <a:latin typeface="Arial" pitchFamily="34" charset="0"/>
              <a:cs typeface="Arial" pitchFamily="34" charset="0"/>
            </a:endParaRPr>
          </a:p>
          <a:p>
            <a:pPr algn="just"/>
            <a:r>
              <a:rPr lang="en-US" altLang="en-US" sz="2400" b="1" dirty="0" smtClean="0">
                <a:latin typeface="Arial" pitchFamily="34" charset="0"/>
                <a:cs typeface="Arial" pitchFamily="34" charset="0"/>
              </a:rPr>
              <a:t>PRIMARY - </a:t>
            </a:r>
            <a:r>
              <a:rPr lang="en-US" altLang="en-US" sz="2400" b="1" dirty="0" smtClean="0">
                <a:latin typeface="Arial" pitchFamily="34" charset="0"/>
                <a:cs typeface="Arial" pitchFamily="34" charset="0"/>
              </a:rPr>
              <a:t>ordinary, even distribution on the upper and lower body</a:t>
            </a:r>
          </a:p>
          <a:p>
            <a:pPr algn="just">
              <a:buFont typeface="Wingdings" pitchFamily="2" charset="2"/>
              <a:buChar char="§"/>
            </a:pPr>
            <a:r>
              <a:rPr lang="en-US" altLang="en-US" sz="2400" b="1" dirty="0" smtClean="0">
                <a:latin typeface="Arial" pitchFamily="34" charset="0"/>
                <a:cs typeface="Arial" pitchFamily="34" charset="0"/>
              </a:rPr>
              <a:t>SECONDARY</a:t>
            </a:r>
          </a:p>
          <a:p>
            <a:pPr algn="just">
              <a:buFont typeface="Wingdings" pitchFamily="2" charset="2"/>
              <a:buChar char="§"/>
            </a:pPr>
            <a:r>
              <a:rPr lang="en-US" altLang="en-US" sz="2400" b="1" dirty="0" err="1" smtClean="0">
                <a:latin typeface="Arial" pitchFamily="34" charset="0"/>
                <a:cs typeface="Arial" pitchFamily="34" charset="0"/>
              </a:rPr>
              <a:t>Hypercorticism</a:t>
            </a:r>
            <a:r>
              <a:rPr lang="en-US" altLang="en-US" sz="2400" b="1" dirty="0" smtClean="0">
                <a:latin typeface="Arial" pitchFamily="34" charset="0"/>
                <a:cs typeface="Arial" pitchFamily="34" charset="0"/>
              </a:rPr>
              <a:t>, Diabetes mellitus type 2, Insulin, Hypothyroidism, Congestive heart failure</a:t>
            </a:r>
          </a:p>
          <a:p>
            <a:pPr eaLnBrk="1" hangingPunct="1">
              <a:buFont typeface="Arial" pitchFamily="34" charset="0"/>
              <a:buBlip>
                <a:blip r:embed="rId2"/>
              </a:buBlip>
            </a:pPr>
            <a:r>
              <a:rPr lang="en-US" altLang="en-US" sz="2400" b="1" dirty="0" smtClean="0">
                <a:latin typeface="Arial" pitchFamily="34" charset="0"/>
                <a:cs typeface="Arial" pitchFamily="34" charset="0"/>
              </a:rPr>
              <a:t>ASSOCIATED </a:t>
            </a:r>
            <a:r>
              <a:rPr lang="en-US" altLang="en-US" sz="2400" b="1" dirty="0" smtClean="0">
                <a:latin typeface="Arial" pitchFamily="34" charset="0"/>
                <a:cs typeface="Arial" pitchFamily="34" charset="0"/>
              </a:rPr>
              <a:t>WITH SOME GENETIC SYNDROMES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0"/>
            <a:ext cx="8229600" cy="1143000"/>
          </a:xfrm>
        </p:spPr>
        <p:txBody>
          <a:bodyPr/>
          <a:lstStyle/>
          <a:p>
            <a:pPr eaLnBrk="1" hangingPunct="1"/>
            <a:r>
              <a:rPr lang="en-US" altLang="en-US" sz="3200" b="1" smtClean="0">
                <a:solidFill>
                  <a:srgbClr val="7030A0"/>
                </a:solidFill>
                <a:latin typeface="Arial" pitchFamily="34" charset="0"/>
                <a:cs typeface="Arial" pitchFamily="34" charset="0"/>
              </a:rPr>
              <a:t>LEPTIN</a:t>
            </a:r>
          </a:p>
        </p:txBody>
      </p:sp>
      <p:sp>
        <p:nvSpPr>
          <p:cNvPr id="44035" name="Rectangle 3"/>
          <p:cNvSpPr>
            <a:spLocks noGrp="1" noChangeArrowheads="1"/>
          </p:cNvSpPr>
          <p:nvPr>
            <p:ph type="body" idx="1"/>
          </p:nvPr>
        </p:nvSpPr>
        <p:spPr>
          <a:xfrm>
            <a:off x="304800" y="1447800"/>
            <a:ext cx="8382000" cy="4648200"/>
          </a:xfrm>
        </p:spPr>
        <p:txBody>
          <a:bodyPr/>
          <a:lstStyle/>
          <a:p>
            <a:pPr eaLnBrk="1" hangingPunct="1">
              <a:buFont typeface="Wingdings" pitchFamily="2" charset="2"/>
              <a:buChar char="§"/>
            </a:pPr>
            <a:r>
              <a:rPr lang="en-US" altLang="en-US" sz="2000" b="1" smtClean="0">
                <a:latin typeface="Arial" pitchFamily="34" charset="0"/>
                <a:cs typeface="Arial" pitchFamily="34" charset="0"/>
              </a:rPr>
              <a:t>HORMONE of fat cells (adipocytes)</a:t>
            </a:r>
            <a:endParaRPr lang="sr-Cyrl-CS" altLang="en-US" sz="2000" b="1" smtClean="0">
              <a:latin typeface="Arial" pitchFamily="34" charset="0"/>
              <a:cs typeface="Arial" pitchFamily="34" charset="0"/>
            </a:endParaRPr>
          </a:p>
          <a:p>
            <a:pPr eaLnBrk="1" hangingPunct="1">
              <a:buFont typeface="Wingdings" pitchFamily="2" charset="2"/>
              <a:buChar char="§"/>
            </a:pPr>
            <a:endParaRPr lang="en-US" altLang="en-US" sz="2000" b="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passes through the blood-brain barrier, binds to receptors in the hypothalamus and leads to a feeling of satiety and increases energy consumption</a:t>
            </a:r>
          </a:p>
          <a:p>
            <a:pPr eaLnBrk="1" hangingPunct="1">
              <a:buFont typeface="Wingdings" pitchFamily="2" charset="2"/>
              <a:buChar char="§"/>
            </a:pPr>
            <a:endParaRPr lang="en-US" altLang="en-US" sz="2000" b="1" smtClean="0">
              <a:latin typeface="Arial" pitchFamily="34" charset="0"/>
              <a:cs typeface="Arial" pitchFamily="34" charset="0"/>
            </a:endParaRPr>
          </a:p>
          <a:p>
            <a:pPr eaLnBrk="1" hangingPunct="1">
              <a:buFont typeface="Wingdings" pitchFamily="2" charset="2"/>
              <a:buChar char="§"/>
            </a:pPr>
            <a:r>
              <a:rPr lang="en-US" altLang="en-US" sz="2000" b="1" smtClean="0">
                <a:latin typeface="Arial" pitchFamily="34" charset="0"/>
                <a:cs typeface="Arial" pitchFamily="34" charset="0"/>
              </a:rPr>
              <a:t>functional resistance to LEPTIN can be the cause of obesity (difficult transport through the hematoencephalic barrier)</a:t>
            </a:r>
          </a:p>
          <a:p>
            <a:pPr eaLnBrk="1" hangingPunct="1">
              <a:buFont typeface="Wingdings" pitchFamily="2" charset="2"/>
              <a:buChar char="§"/>
            </a:pPr>
            <a:endParaRPr lang="en-US" altLang="en-US" sz="200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0" y="0"/>
            <a:ext cx="9144000" cy="762000"/>
          </a:xfrm>
        </p:spPr>
        <p:txBody>
          <a:bodyPr/>
          <a:lstStyle/>
          <a:p>
            <a:pPr eaLnBrk="1" hangingPunct="1"/>
            <a:r>
              <a:rPr lang="en-US" altLang="en-US" sz="3200" b="1" smtClean="0">
                <a:solidFill>
                  <a:srgbClr val="7030A0"/>
                </a:solidFill>
                <a:latin typeface="Arial" pitchFamily="34" charset="0"/>
                <a:cs typeface="Arial" pitchFamily="34" charset="0"/>
              </a:rPr>
              <a:t>SECONDARY OBESITY</a:t>
            </a:r>
          </a:p>
        </p:txBody>
      </p:sp>
      <p:sp>
        <p:nvSpPr>
          <p:cNvPr id="45059" name="Rectangle 3"/>
          <p:cNvSpPr>
            <a:spLocks noGrp="1" noChangeArrowheads="1"/>
          </p:cNvSpPr>
          <p:nvPr>
            <p:ph type="body" idx="1"/>
          </p:nvPr>
        </p:nvSpPr>
        <p:spPr>
          <a:xfrm>
            <a:off x="228600" y="1371600"/>
            <a:ext cx="8915400" cy="4267200"/>
          </a:xfrm>
        </p:spPr>
        <p:txBody>
          <a:bodyPr/>
          <a:lstStyle/>
          <a:p>
            <a:pPr eaLnBrk="1" hangingPunct="1">
              <a:lnSpc>
                <a:spcPct val="90000"/>
              </a:lnSpc>
            </a:pPr>
            <a:endParaRPr lang="en-US" altLang="en-US" sz="2400" b="1" smtClean="0">
              <a:latin typeface="Arial" pitchFamily="34" charset="0"/>
              <a:cs typeface="Arial" pitchFamily="34" charset="0"/>
            </a:endParaRPr>
          </a:p>
          <a:p>
            <a:pPr eaLnBrk="1" hangingPunct="1">
              <a:lnSpc>
                <a:spcPct val="90000"/>
              </a:lnSpc>
              <a:buFont typeface="Wingdings" pitchFamily="2" charset="2"/>
              <a:buChar char="§"/>
            </a:pPr>
            <a:r>
              <a:rPr lang="en-US" altLang="en-US" sz="2400" b="1" smtClean="0">
                <a:latin typeface="Arial" pitchFamily="34" charset="0"/>
                <a:cs typeface="Arial" pitchFamily="34" charset="0"/>
              </a:rPr>
              <a:t>damage of the hypothalamus</a:t>
            </a:r>
          </a:p>
          <a:p>
            <a:pPr eaLnBrk="1" hangingPunct="1">
              <a:lnSpc>
                <a:spcPct val="90000"/>
              </a:lnSpc>
              <a:buFont typeface="Arial" pitchFamily="34" charset="0"/>
              <a:buNone/>
            </a:pPr>
            <a:r>
              <a:rPr lang="en-US" altLang="en-US" sz="2400" b="1" smtClean="0">
                <a:latin typeface="Arial" pitchFamily="34" charset="0"/>
                <a:cs typeface="Arial" pitchFamily="34" charset="0"/>
              </a:rPr>
              <a:t> (Fröhlich syndrome  = Tu Hp+hypogonadism+short stature+obesity)</a:t>
            </a:r>
          </a:p>
          <a:p>
            <a:pPr eaLnBrk="1" hangingPunct="1">
              <a:lnSpc>
                <a:spcPct val="90000"/>
              </a:lnSpc>
              <a:buFont typeface="Wingdings" pitchFamily="2" charset="2"/>
              <a:buChar char="§"/>
            </a:pPr>
            <a:r>
              <a:rPr lang="en-US" altLang="en-US" sz="2400" b="1" smtClean="0">
                <a:latin typeface="Arial" pitchFamily="34" charset="0"/>
                <a:cs typeface="Arial" pitchFamily="34" charset="0"/>
              </a:rPr>
              <a:t>hypothyroidism</a:t>
            </a:r>
          </a:p>
          <a:p>
            <a:pPr eaLnBrk="1" hangingPunct="1">
              <a:lnSpc>
                <a:spcPct val="90000"/>
              </a:lnSpc>
              <a:buFont typeface="Wingdings" pitchFamily="2" charset="2"/>
              <a:buChar char="§"/>
            </a:pPr>
            <a:r>
              <a:rPr lang="en-US" altLang="en-US" sz="2400" b="1" smtClean="0">
                <a:latin typeface="Arial" pitchFamily="34" charset="0"/>
                <a:cs typeface="Arial" pitchFamily="34" charset="0"/>
              </a:rPr>
              <a:t>hypercorticism</a:t>
            </a:r>
          </a:p>
          <a:p>
            <a:pPr eaLnBrk="1" hangingPunct="1">
              <a:lnSpc>
                <a:spcPct val="90000"/>
              </a:lnSpc>
              <a:buFont typeface="Wingdings" pitchFamily="2" charset="2"/>
              <a:buChar char="§"/>
            </a:pPr>
            <a:r>
              <a:rPr lang="en-US" altLang="en-US" sz="2400" b="1" smtClean="0">
                <a:latin typeface="Arial" pitchFamily="34" charset="0"/>
                <a:cs typeface="Arial" pitchFamily="34" charset="0"/>
              </a:rPr>
              <a:t>hypogonadism</a:t>
            </a:r>
          </a:p>
          <a:p>
            <a:pPr eaLnBrk="1" hangingPunct="1">
              <a:lnSpc>
                <a:spcPct val="90000"/>
              </a:lnSpc>
              <a:buFont typeface="Wingdings" pitchFamily="2" charset="2"/>
              <a:buChar char="§"/>
            </a:pPr>
            <a:r>
              <a:rPr lang="en-US" altLang="en-US" sz="2400" b="1" smtClean="0">
                <a:latin typeface="Arial" pitchFamily="34" charset="0"/>
                <a:cs typeface="Arial" pitchFamily="34" charset="0"/>
              </a:rPr>
              <a:t>hypopituitarism</a:t>
            </a:r>
          </a:p>
          <a:p>
            <a:pPr eaLnBrk="1" hangingPunct="1">
              <a:lnSpc>
                <a:spcPct val="90000"/>
              </a:lnSpc>
              <a:buFont typeface="Wingdings" pitchFamily="2" charset="2"/>
              <a:buChar char="§"/>
            </a:pPr>
            <a:r>
              <a:rPr lang="en-US" altLang="en-US" sz="2400" b="1" smtClean="0">
                <a:latin typeface="Arial" pitchFamily="34" charset="0"/>
                <a:cs typeface="Arial" pitchFamily="34" charset="0"/>
              </a:rPr>
              <a:t>hyperinsulinism</a:t>
            </a:r>
          </a:p>
          <a:p>
            <a:pPr eaLnBrk="1" hangingPunct="1">
              <a:lnSpc>
                <a:spcPct val="90000"/>
              </a:lnSpc>
              <a:buFont typeface="Wingdings" pitchFamily="2" charset="2"/>
              <a:buChar char="§"/>
            </a:pPr>
            <a:r>
              <a:rPr lang="en-US" altLang="en-US" sz="2400" b="1" smtClean="0">
                <a:latin typeface="Arial" pitchFamily="34" charset="0"/>
                <a:cs typeface="Arial" pitchFamily="34" charset="0"/>
              </a:rPr>
              <a:t>Metabolic syndrome X</a:t>
            </a:r>
          </a:p>
          <a:p>
            <a:pPr eaLnBrk="1" hangingPunct="1">
              <a:lnSpc>
                <a:spcPct val="90000"/>
              </a:lnSpc>
              <a:buFont typeface="Wingdings" pitchFamily="2" charset="2"/>
              <a:buChar char="§"/>
            </a:pPr>
            <a:r>
              <a:rPr lang="en-US" altLang="en-US" sz="2400" b="1" smtClean="0">
                <a:latin typeface="Arial" pitchFamily="34" charset="0"/>
                <a:cs typeface="Arial" pitchFamily="34" charset="0"/>
              </a:rPr>
              <a:t>Polycystic ovary syndrome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a:xfrm>
            <a:off x="0" y="0"/>
            <a:ext cx="9144000" cy="838200"/>
          </a:xfrm>
          <a:effectLst>
            <a:outerShdw dist="35921" dir="2700000" algn="ctr" rotWithShape="0">
              <a:schemeClr val="bg2"/>
            </a:outerShdw>
          </a:effectLst>
        </p:spPr>
        <p:txBody>
          <a:bodyPr/>
          <a:lstStyle/>
          <a:p>
            <a:pPr eaLnBrk="1" hangingPunct="1">
              <a:defRPr/>
            </a:pPr>
            <a:r>
              <a:rPr lang="en" sz="3200" b="1" dirty="0" smtClean="0">
                <a:solidFill>
                  <a:srgbClr val="7030A0"/>
                </a:solidFill>
                <a:latin typeface="Arial" pitchFamily="34" charset="0"/>
                <a:cs typeface="Arial" pitchFamily="34" charset="0"/>
              </a:rPr>
              <a:t>Treatment of obesity</a:t>
            </a:r>
            <a:endParaRPr lang="en-GB" sz="3200" b="1" dirty="0" smtClean="0">
              <a:solidFill>
                <a:srgbClr val="7030A0"/>
              </a:solidFill>
              <a:latin typeface="Arial" pitchFamily="34" charset="0"/>
              <a:cs typeface="Arial" pitchFamily="34" charset="0"/>
            </a:endParaRPr>
          </a:p>
        </p:txBody>
      </p:sp>
      <p:sp>
        <p:nvSpPr>
          <p:cNvPr id="161795" name="Text Box 3"/>
          <p:cNvSpPr txBox="1">
            <a:spLocks noChangeArrowheads="1"/>
          </p:cNvSpPr>
          <p:nvPr/>
        </p:nvSpPr>
        <p:spPr bwMode="auto">
          <a:xfrm>
            <a:off x="457200" y="1447800"/>
            <a:ext cx="8153400" cy="3786188"/>
          </a:xfrm>
          <a:prstGeom prst="rect">
            <a:avLst/>
          </a:prstGeom>
          <a:noFill/>
          <a:ln w="9525">
            <a:noFill/>
            <a:miter lim="800000"/>
            <a:headEnd/>
            <a:tailEnd/>
          </a:ln>
          <a:effec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defRPr/>
            </a:pPr>
            <a:endParaRPr lang="sr-Cyrl-RS" sz="2400" b="1" dirty="0" smtClean="0">
              <a:effectLst>
                <a:outerShdw blurRad="38100" dist="38100" dir="2700000" algn="tl">
                  <a:srgbClr val="C0C0C0"/>
                </a:outerShdw>
              </a:effectLst>
              <a:cs typeface="+mn-cs"/>
            </a:endParaRPr>
          </a:p>
          <a:p>
            <a:pPr eaLnBrk="1" hangingPunct="1">
              <a:spcBef>
                <a:spcPct val="50000"/>
              </a:spcBef>
              <a:buFont typeface="Wingdings" pitchFamily="2" charset="2"/>
              <a:buChar char="§"/>
              <a:defRPr/>
            </a:pPr>
            <a:r>
              <a:rPr lang="en" sz="2400" b="1" dirty="0" smtClean="0"/>
              <a:t> </a:t>
            </a:r>
            <a:r>
              <a:rPr lang="sr-Latn-RS" sz="2400" b="1" dirty="0" smtClean="0"/>
              <a:t>medical </a:t>
            </a:r>
            <a:r>
              <a:rPr lang="en" sz="2400" b="1" dirty="0" smtClean="0"/>
              <a:t>nutrition therapy</a:t>
            </a:r>
            <a:r>
              <a:rPr lang="sr-Latn-RS" sz="2400" b="1" dirty="0" smtClean="0"/>
              <a:t> - MNT</a:t>
            </a:r>
            <a:endParaRPr lang="en" sz="2400" b="1" dirty="0" smtClean="0"/>
          </a:p>
          <a:p>
            <a:pPr eaLnBrk="1" hangingPunct="1">
              <a:spcBef>
                <a:spcPct val="50000"/>
              </a:spcBef>
              <a:buFont typeface="Wingdings" pitchFamily="2" charset="2"/>
              <a:buChar char="§"/>
              <a:defRPr/>
            </a:pPr>
            <a:r>
              <a:rPr lang="en" sz="2400" b="1" dirty="0" smtClean="0"/>
              <a:t> increased </a:t>
            </a:r>
            <a:r>
              <a:rPr lang="en" sz="2400" b="1" dirty="0" smtClean="0"/>
              <a:t>physical activity</a:t>
            </a:r>
          </a:p>
          <a:p>
            <a:pPr eaLnBrk="1" hangingPunct="1">
              <a:spcBef>
                <a:spcPct val="50000"/>
              </a:spcBef>
              <a:buFont typeface="Wingdings" pitchFamily="2" charset="2"/>
              <a:buChar char="§"/>
              <a:defRPr/>
            </a:pPr>
            <a:r>
              <a:rPr lang="en" sz="2400" b="1" dirty="0" smtClean="0"/>
              <a:t> lifestyle </a:t>
            </a:r>
            <a:r>
              <a:rPr lang="en" sz="2400" b="1" dirty="0" smtClean="0"/>
              <a:t>change</a:t>
            </a:r>
          </a:p>
          <a:p>
            <a:pPr eaLnBrk="1" hangingPunct="1">
              <a:spcBef>
                <a:spcPct val="50000"/>
              </a:spcBef>
              <a:buFont typeface="Wingdings" pitchFamily="2" charset="2"/>
              <a:buChar char="§"/>
              <a:defRPr/>
            </a:pPr>
            <a:r>
              <a:rPr lang="en-US" sz="2400" b="1" dirty="0" smtClean="0"/>
              <a:t> M</a:t>
            </a:r>
            <a:r>
              <a:rPr lang="en" sz="2400" b="1" dirty="0" smtClean="0"/>
              <a:t>edical</a:t>
            </a:r>
            <a:r>
              <a:rPr lang="sr-Latn-RS" sz="2400" b="1" dirty="0" smtClean="0"/>
              <a:t>-farmacological</a:t>
            </a:r>
            <a:r>
              <a:rPr lang="en" sz="2400" b="1" dirty="0" smtClean="0"/>
              <a:t> treatment</a:t>
            </a:r>
          </a:p>
          <a:p>
            <a:pPr eaLnBrk="1" hangingPunct="1">
              <a:spcBef>
                <a:spcPct val="50000"/>
              </a:spcBef>
              <a:buFont typeface="Wingdings" pitchFamily="2" charset="2"/>
              <a:buChar char="§"/>
              <a:defRPr/>
            </a:pPr>
            <a:r>
              <a:rPr lang="en" sz="2400" b="1" dirty="0" smtClean="0"/>
              <a:t> surgical </a:t>
            </a:r>
            <a:r>
              <a:rPr lang="en" sz="2400" b="1" dirty="0" smtClean="0"/>
              <a:t>treatment</a:t>
            </a:r>
          </a:p>
          <a:p>
            <a:pPr eaLnBrk="1" hangingPunct="1">
              <a:spcBef>
                <a:spcPct val="50000"/>
              </a:spcBef>
              <a:buFont typeface="Wingdings" pitchFamily="2" charset="2"/>
              <a:buChar char="§"/>
              <a:defRPr/>
            </a:pPr>
            <a:r>
              <a:rPr lang="en" sz="2400" b="1" dirty="0" smtClean="0"/>
              <a:t> other </a:t>
            </a:r>
            <a:r>
              <a:rPr lang="en" sz="2400" b="1" dirty="0" smtClean="0"/>
              <a:t>procedures</a:t>
            </a:r>
            <a:endParaRPr lang="en-GB" sz="2400" b="1"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0" y="228600"/>
            <a:ext cx="9144000" cy="944563"/>
          </a:xfrm>
        </p:spPr>
        <p:txBody>
          <a:bodyPr/>
          <a:lstStyle/>
          <a:p>
            <a:pPr eaLnBrk="1" hangingPunct="1"/>
            <a:r>
              <a:rPr lang="en-US" altLang="en-US" sz="3200" b="1" smtClean="0">
                <a:solidFill>
                  <a:srgbClr val="FF0000"/>
                </a:solidFill>
                <a:latin typeface="Arial" pitchFamily="34" charset="0"/>
                <a:cs typeface="Arial" pitchFamily="34" charset="0"/>
              </a:rPr>
              <a:t>    </a:t>
            </a:r>
            <a:r>
              <a:rPr lang="en-US" altLang="en-US" sz="3000" b="1" smtClean="0">
                <a:solidFill>
                  <a:srgbClr val="7030A0"/>
                </a:solidFill>
                <a:latin typeface="Arial" pitchFamily="34" charset="0"/>
                <a:cs typeface="Arial" pitchFamily="34" charset="0"/>
              </a:rPr>
              <a:t>BASIC PRINCIPLES OF TREATMENT OF OBESITY</a:t>
            </a:r>
          </a:p>
        </p:txBody>
      </p:sp>
      <p:sp>
        <p:nvSpPr>
          <p:cNvPr id="47107" name="Rectangle 3"/>
          <p:cNvSpPr>
            <a:spLocks noGrp="1" noChangeArrowheads="1"/>
          </p:cNvSpPr>
          <p:nvPr>
            <p:ph type="body" idx="1"/>
          </p:nvPr>
        </p:nvSpPr>
        <p:spPr>
          <a:xfrm>
            <a:off x="304800" y="1447800"/>
            <a:ext cx="8534400" cy="4649788"/>
          </a:xfrm>
        </p:spPr>
        <p:txBody>
          <a:bodyPr/>
          <a:lstStyle/>
          <a:p>
            <a:pPr eaLnBrk="1" hangingPunct="1">
              <a:lnSpc>
                <a:spcPct val="90000"/>
              </a:lnSpc>
            </a:pPr>
            <a:endParaRPr lang="sr-Cyrl-CS" altLang="en-US" sz="2400" b="1" smtClean="0"/>
          </a:p>
          <a:p>
            <a:pPr eaLnBrk="1" hangingPunct="1">
              <a:lnSpc>
                <a:spcPct val="90000"/>
              </a:lnSpc>
              <a:buFont typeface="Wingdings" pitchFamily="2" charset="2"/>
              <a:buChar char="§"/>
            </a:pPr>
            <a:r>
              <a:rPr lang="en-US" altLang="en-US" sz="2000" b="1" smtClean="0">
                <a:latin typeface="Arial" pitchFamily="34" charset="0"/>
                <a:cs typeface="Arial" pitchFamily="34" charset="0"/>
              </a:rPr>
              <a:t>The initial goal is to reduce TM by 10% compared to the initial one. Once successful in this, the subsequent goal is further reduction of TM.</a:t>
            </a:r>
          </a:p>
          <a:p>
            <a:pPr eaLnBrk="1" hangingPunct="1">
              <a:lnSpc>
                <a:spcPct val="90000"/>
              </a:lnSpc>
              <a:buFont typeface="Arial" pitchFamily="34" charset="0"/>
              <a:buNone/>
            </a:pPr>
            <a:endParaRPr lang="en-US" altLang="en-US" sz="2000" b="1" smtClean="0">
              <a:latin typeface="Arial" pitchFamily="34" charset="0"/>
              <a:cs typeface="Arial" pitchFamily="34" charset="0"/>
            </a:endParaRPr>
          </a:p>
          <a:p>
            <a:pPr eaLnBrk="1" hangingPunct="1">
              <a:lnSpc>
                <a:spcPct val="90000"/>
              </a:lnSpc>
              <a:buFont typeface="Wingdings" pitchFamily="2" charset="2"/>
              <a:buChar char="§"/>
            </a:pPr>
            <a:r>
              <a:rPr lang="en-US" altLang="en-US" sz="2000" b="1" smtClean="0">
                <a:latin typeface="Arial" pitchFamily="34" charset="0"/>
                <a:cs typeface="Arial" pitchFamily="34" charset="0"/>
              </a:rPr>
              <a:t>TM reduction takes place at a rate of 0.5 - 1 kg per week for 6 months.</a:t>
            </a:r>
          </a:p>
          <a:p>
            <a:pPr eaLnBrk="1" hangingPunct="1">
              <a:lnSpc>
                <a:spcPct val="90000"/>
              </a:lnSpc>
              <a:buFont typeface="Arial" pitchFamily="34" charset="0"/>
              <a:buNone/>
            </a:pPr>
            <a:endParaRPr lang="sr-Latn-CS" altLang="en-US" sz="2000" b="1" smtClean="0">
              <a:latin typeface="Arial" pitchFamily="34" charset="0"/>
              <a:cs typeface="Arial" pitchFamily="34" charset="0"/>
            </a:endParaRPr>
          </a:p>
          <a:p>
            <a:pPr eaLnBrk="1" hangingPunct="1">
              <a:lnSpc>
                <a:spcPct val="90000"/>
              </a:lnSpc>
              <a:buFont typeface="Wingdings" pitchFamily="2" charset="2"/>
              <a:buChar char="§"/>
            </a:pPr>
            <a:r>
              <a:rPr lang="en-US" altLang="en-US" sz="2000" b="1" smtClean="0">
                <a:latin typeface="Arial" pitchFamily="34" charset="0"/>
                <a:cs typeface="Arial" pitchFamily="34" charset="0"/>
              </a:rPr>
              <a:t>The most practical way is to reduce the total daily caloric intake by reducing the intake of fats and carbohydrates.</a:t>
            </a:r>
          </a:p>
          <a:p>
            <a:pPr eaLnBrk="1" hangingPunct="1">
              <a:lnSpc>
                <a:spcPct val="90000"/>
              </a:lnSpc>
              <a:buFont typeface="Arial" pitchFamily="34" charset="0"/>
              <a:buNone/>
            </a:pPr>
            <a:endParaRPr lang="sr-Latn-CS" altLang="en-US" sz="2000" b="1" smtClean="0">
              <a:latin typeface="Arial" pitchFamily="34" charset="0"/>
              <a:cs typeface="Arial" pitchFamily="34" charset="0"/>
            </a:endParaRPr>
          </a:p>
          <a:p>
            <a:pPr eaLnBrk="1" hangingPunct="1">
              <a:lnSpc>
                <a:spcPct val="90000"/>
              </a:lnSpc>
              <a:buFont typeface="Wingdings" pitchFamily="2" charset="2"/>
              <a:buChar char="§"/>
            </a:pPr>
            <a:r>
              <a:rPr lang="en-US" altLang="en-US" sz="2000" b="1" smtClean="0">
                <a:latin typeface="Arial" pitchFamily="34" charset="0"/>
                <a:cs typeface="Arial" pitchFamily="34" charset="0"/>
              </a:rPr>
              <a:t>To achieve TM loss at a rate of 0.5 - 1 kg per week, it is necessary to reduce daily calorie intake by 500 - 1000 Kcal.</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0" y="304800"/>
            <a:ext cx="9144000" cy="609600"/>
          </a:xfrm>
        </p:spPr>
        <p:txBody>
          <a:bodyPr/>
          <a:lstStyle/>
          <a:p>
            <a:pPr eaLnBrk="1" hangingPunct="1"/>
            <a:r>
              <a:rPr lang="en-US" altLang="en-US" sz="3200" b="1" smtClean="0">
                <a:solidFill>
                  <a:srgbClr val="7030A0"/>
                </a:solidFill>
                <a:latin typeface="Arial" pitchFamily="34" charset="0"/>
                <a:cs typeface="Arial" pitchFamily="34" charset="0"/>
              </a:rPr>
              <a:t>PRINCIPLES OF TREATMENT OF OBESITY</a:t>
            </a:r>
            <a:endParaRPr lang="en-US" altLang="en-US" sz="3200" b="1" smtClean="0">
              <a:solidFill>
                <a:srgbClr val="7030A0"/>
              </a:solidFill>
            </a:endParaRPr>
          </a:p>
        </p:txBody>
      </p:sp>
      <p:sp>
        <p:nvSpPr>
          <p:cNvPr id="48131" name="Rectangle 3"/>
          <p:cNvSpPr>
            <a:spLocks noGrp="1" noChangeArrowheads="1"/>
          </p:cNvSpPr>
          <p:nvPr>
            <p:ph type="body" idx="1"/>
          </p:nvPr>
        </p:nvSpPr>
        <p:spPr>
          <a:xfrm>
            <a:off x="228600" y="1295400"/>
            <a:ext cx="7848600" cy="4830763"/>
          </a:xfrm>
        </p:spPr>
        <p:txBody>
          <a:bodyPr/>
          <a:lstStyle/>
          <a:p>
            <a:pPr eaLnBrk="1" hangingPunct="1">
              <a:lnSpc>
                <a:spcPct val="80000"/>
              </a:lnSpc>
              <a:buFont typeface="Wingdings" pitchFamily="2" charset="2"/>
              <a:buChar char="§"/>
            </a:pPr>
            <a:r>
              <a:rPr lang="en-US" altLang="en-US" sz="2000" b="1" smtClean="0">
                <a:latin typeface="Arial" pitchFamily="34" charset="0"/>
                <a:cs typeface="Arial" pitchFamily="34" charset="0"/>
              </a:rPr>
              <a:t>Physical activity moderately contributes to the reduction of TM, but especially effectively reduces abdominal fat, increases cardiorespiratory abilities</a:t>
            </a:r>
          </a:p>
          <a:p>
            <a:pPr eaLnBrk="1" hangingPunct="1">
              <a:lnSpc>
                <a:spcPct val="80000"/>
              </a:lnSpc>
              <a:buFont typeface="Wingdings" pitchFamily="2" charset="2"/>
              <a:buChar char="§"/>
            </a:pPr>
            <a:r>
              <a:rPr lang="en-US" altLang="en-US" sz="2000" b="1" smtClean="0">
                <a:latin typeface="Arial" pitchFamily="34" charset="0"/>
                <a:cs typeface="Arial" pitchFamily="34" charset="0"/>
              </a:rPr>
              <a:t>30-40 minutes a day, 3-5 days a week is initially recommended .</a:t>
            </a:r>
          </a:p>
          <a:p>
            <a:pPr eaLnBrk="1" hangingPunct="1">
              <a:lnSpc>
                <a:spcPct val="80000"/>
              </a:lnSpc>
              <a:buFont typeface="Wingdings" pitchFamily="2" charset="2"/>
              <a:buChar char="§"/>
            </a:pPr>
            <a:endParaRPr lang="sr-Cyrl-CS" altLang="en-US" sz="2000" b="1" smtClean="0">
              <a:latin typeface="Arial" pitchFamily="34" charset="0"/>
              <a:cs typeface="Arial" pitchFamily="34" charset="0"/>
            </a:endParaRPr>
          </a:p>
          <a:p>
            <a:pPr eaLnBrk="1" hangingPunct="1">
              <a:lnSpc>
                <a:spcPct val="80000"/>
              </a:lnSpc>
              <a:buFont typeface="Wingdings" pitchFamily="2" charset="2"/>
              <a:buChar char="§"/>
            </a:pPr>
            <a:r>
              <a:rPr lang="en-US" altLang="en-US" sz="2000" b="1" smtClean="0">
                <a:latin typeface="Arial" pitchFamily="34" charset="0"/>
                <a:cs typeface="Arial" pitchFamily="34" charset="0"/>
              </a:rPr>
              <a:t>Behavioral therapy</a:t>
            </a:r>
          </a:p>
          <a:p>
            <a:pPr eaLnBrk="1" hangingPunct="1">
              <a:lnSpc>
                <a:spcPct val="80000"/>
              </a:lnSpc>
              <a:buFont typeface="Arial" pitchFamily="34" charset="0"/>
              <a:buNone/>
            </a:pPr>
            <a:r>
              <a:rPr lang="en-US" altLang="en-US" sz="2000" b="1" smtClean="0">
                <a:latin typeface="Arial" pitchFamily="34" charset="0"/>
                <a:cs typeface="Arial" pitchFamily="34" charset="0"/>
              </a:rPr>
              <a:t> (supportive and motivational therapy)</a:t>
            </a:r>
          </a:p>
          <a:p>
            <a:pPr eaLnBrk="1" hangingPunct="1">
              <a:lnSpc>
                <a:spcPct val="80000"/>
              </a:lnSpc>
              <a:buFont typeface="Wingdings" pitchFamily="2" charset="2"/>
              <a:buChar char="§"/>
            </a:pPr>
            <a:endParaRPr lang="en-US" altLang="en-US" sz="2000" b="1" smtClean="0">
              <a:latin typeface="Arial" pitchFamily="34" charset="0"/>
              <a:cs typeface="Arial" pitchFamily="34" charset="0"/>
            </a:endParaRPr>
          </a:p>
          <a:p>
            <a:pPr eaLnBrk="1" hangingPunct="1">
              <a:lnSpc>
                <a:spcPct val="80000"/>
              </a:lnSpc>
              <a:buFont typeface="Wingdings" pitchFamily="2" charset="2"/>
              <a:buChar char="§"/>
            </a:pPr>
            <a:endParaRPr lang="en-US" altLang="en-US" sz="2000" b="1" smtClean="0">
              <a:latin typeface="Arial" pitchFamily="34" charset="0"/>
              <a:cs typeface="Arial" pitchFamily="34" charset="0"/>
            </a:endParaRPr>
          </a:p>
          <a:p>
            <a:pPr eaLnBrk="1" hangingPunct="1">
              <a:lnSpc>
                <a:spcPct val="80000"/>
              </a:lnSpc>
              <a:buFont typeface="Wingdings" pitchFamily="2" charset="2"/>
              <a:buChar char="§"/>
            </a:pPr>
            <a:endParaRPr lang="en-US" altLang="en-US" sz="2000" b="1" smtClean="0">
              <a:latin typeface="Arial" pitchFamily="34" charset="0"/>
              <a:cs typeface="Arial" pitchFamily="34" charset="0"/>
            </a:endParaRPr>
          </a:p>
          <a:p>
            <a:pPr eaLnBrk="1" hangingPunct="1">
              <a:lnSpc>
                <a:spcPct val="80000"/>
              </a:lnSpc>
              <a:buFont typeface="Wingdings" pitchFamily="2" charset="2"/>
              <a:buChar char="§"/>
            </a:pPr>
            <a:endParaRPr lang="en-US" altLang="en-US" sz="2000" b="1" smtClean="0">
              <a:latin typeface="Arial" pitchFamily="34" charset="0"/>
              <a:cs typeface="Arial" pitchFamily="34" charset="0"/>
            </a:endParaRPr>
          </a:p>
          <a:p>
            <a:pPr eaLnBrk="1" hangingPunct="1">
              <a:lnSpc>
                <a:spcPct val="80000"/>
              </a:lnSpc>
              <a:buFont typeface="Wingdings" pitchFamily="2" charset="2"/>
              <a:buChar char="§"/>
            </a:pPr>
            <a:r>
              <a:rPr lang="en-US" altLang="en-US" sz="2000" b="1" smtClean="0">
                <a:latin typeface="Arial" pitchFamily="34" charset="0"/>
                <a:cs typeface="Arial" pitchFamily="34" charset="0"/>
              </a:rPr>
              <a:t>Pharmacotherapy :</a:t>
            </a:r>
          </a:p>
          <a:p>
            <a:pPr lvl="1" eaLnBrk="1" hangingPunct="1">
              <a:lnSpc>
                <a:spcPct val="80000"/>
              </a:lnSpc>
              <a:buFont typeface="Arial" pitchFamily="34" charset="0"/>
              <a:buNone/>
            </a:pPr>
            <a:r>
              <a:rPr lang="en-US" altLang="en-US" sz="2000" b="1" smtClean="0">
                <a:latin typeface="Arial" pitchFamily="34" charset="0"/>
                <a:cs typeface="Arial" pitchFamily="34" charset="0"/>
              </a:rPr>
              <a:t>If the BMI is ≥30 , and the patient does not have associated diseases and disorders related to obesity</a:t>
            </a:r>
          </a:p>
          <a:p>
            <a:pPr lvl="1" eaLnBrk="1" hangingPunct="1">
              <a:lnSpc>
                <a:spcPct val="80000"/>
              </a:lnSpc>
              <a:buFont typeface="Arial" pitchFamily="34" charset="0"/>
              <a:buNone/>
            </a:pPr>
            <a:r>
              <a:rPr lang="en-US" altLang="en-US" sz="2000" b="1" smtClean="0">
                <a:latin typeface="Arial" pitchFamily="34" charset="0"/>
                <a:cs typeface="Arial" pitchFamily="34" charset="0"/>
              </a:rPr>
              <a:t> If the BMI is ≥ 27, and the patient has associated diseases and disorders related to obesity</a:t>
            </a:r>
          </a:p>
        </p:txBody>
      </p:sp>
      <p:pic>
        <p:nvPicPr>
          <p:cNvPr id="48132" name="Picture 7" descr="http://www.utrecsports.org/_images/activities-cardio-exercise.jpg"/>
          <p:cNvPicPr>
            <a:picLocks noChangeAspect="1" noChangeArrowheads="1"/>
          </p:cNvPicPr>
          <p:nvPr/>
        </p:nvPicPr>
        <p:blipFill>
          <a:blip r:embed="rId2"/>
          <a:srcRect/>
          <a:stretch>
            <a:fillRect/>
          </a:stretch>
        </p:blipFill>
        <p:spPr bwMode="auto">
          <a:xfrm>
            <a:off x="5486400" y="2667000"/>
            <a:ext cx="3429000" cy="236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4"/>
          <p:cNvPicPr>
            <a:picLocks noChangeAspect="1"/>
          </p:cNvPicPr>
          <p:nvPr/>
        </p:nvPicPr>
        <p:blipFill>
          <a:blip r:embed="rId2"/>
          <a:srcRect r="-18"/>
          <a:stretch>
            <a:fillRect/>
          </a:stretch>
        </p:blipFill>
        <p:spPr bwMode="auto">
          <a:xfrm>
            <a:off x="5086350" y="0"/>
            <a:ext cx="4057650" cy="6858000"/>
          </a:xfrm>
          <a:prstGeom prst="rect">
            <a:avLst/>
          </a:prstGeom>
          <a:noFill/>
          <a:ln w="9525">
            <a:noFill/>
            <a:miter lim="800000"/>
            <a:headEnd/>
            <a:tailEnd/>
          </a:ln>
        </p:spPr>
      </p:pic>
      <p:grpSp>
        <p:nvGrpSpPr>
          <p:cNvPr id="16387" name="Group 1"/>
          <p:cNvGrpSpPr>
            <a:grpSpLocks/>
          </p:cNvGrpSpPr>
          <p:nvPr/>
        </p:nvGrpSpPr>
        <p:grpSpPr bwMode="auto">
          <a:xfrm>
            <a:off x="735013" y="685800"/>
            <a:ext cx="3722687" cy="5476875"/>
            <a:chOff x="1137857" y="1145685"/>
            <a:chExt cx="4964493" cy="5475553"/>
          </a:xfrm>
        </p:grpSpPr>
        <p:sp>
          <p:nvSpPr>
            <p:cNvPr id="3" name="TextBox 2">
              <a:extLst>
                <a:ext uri="{FF2B5EF4-FFF2-40B4-BE49-F238E27FC236}"/>
              </a:extLst>
            </p:cNvPr>
            <p:cNvSpPr txBox="1"/>
            <p:nvPr/>
          </p:nvSpPr>
          <p:spPr>
            <a:xfrm>
              <a:off x="1137857" y="2835965"/>
              <a:ext cx="4964493" cy="3785273"/>
            </a:xfrm>
            <a:prstGeom prst="rect">
              <a:avLst/>
            </a:prstGeom>
            <a:noFill/>
          </p:spPr>
          <p:txBody>
            <a:bodyPr>
              <a:spAutoFit/>
            </a:bodyPr>
            <a:lstStyle/>
            <a:p>
              <a:pPr fontAlgn="auto">
                <a:lnSpc>
                  <a:spcPct val="150000"/>
                </a:lnSpc>
                <a:spcBef>
                  <a:spcPts val="0"/>
                </a:spcBef>
                <a:spcAft>
                  <a:spcPts val="0"/>
                </a:spcAft>
                <a:defRPr/>
              </a:pPr>
              <a:r>
                <a:rPr lang="en-US" sz="2000" b="1" dirty="0">
                  <a:solidFill>
                    <a:schemeClr val="tx1">
                      <a:lumMod val="75000"/>
                      <a:lumOff val="25000"/>
                    </a:schemeClr>
                  </a:solidFill>
                </a:rPr>
                <a:t>Obesity is one of the most significant health crises in the world, affecting 800 million people, with millions more additional at risk. To spread awareness about the same and encourage action toward its elimination.</a:t>
              </a:r>
            </a:p>
          </p:txBody>
        </p:sp>
        <p:sp>
          <p:nvSpPr>
            <p:cNvPr id="16396" name="TextBox 3"/>
            <p:cNvSpPr txBox="1">
              <a:spLocks noChangeArrowheads="1"/>
            </p:cNvSpPr>
            <p:nvPr/>
          </p:nvSpPr>
          <p:spPr bwMode="auto">
            <a:xfrm>
              <a:off x="1137857" y="1145685"/>
              <a:ext cx="4273292" cy="707715"/>
            </a:xfrm>
            <a:prstGeom prst="rect">
              <a:avLst/>
            </a:prstGeom>
            <a:noFill/>
            <a:ln w="9525">
              <a:noFill/>
              <a:miter lim="800000"/>
              <a:headEnd/>
              <a:tailEnd/>
            </a:ln>
          </p:spPr>
          <p:txBody>
            <a:bodyPr>
              <a:spAutoFit/>
            </a:bodyPr>
            <a:lstStyle/>
            <a:p>
              <a:r>
                <a:rPr lang="en-US" sz="4000" b="1">
                  <a:solidFill>
                    <a:schemeClr val="accent2"/>
                  </a:solidFill>
                  <a:latin typeface="Lora"/>
                </a:rPr>
                <a:t>Significance</a:t>
              </a:r>
            </a:p>
          </p:txBody>
        </p:sp>
      </p:grpSp>
      <p:grpSp>
        <p:nvGrpSpPr>
          <p:cNvPr id="16388" name="Group 15"/>
          <p:cNvGrpSpPr>
            <a:grpSpLocks/>
          </p:cNvGrpSpPr>
          <p:nvPr/>
        </p:nvGrpSpPr>
        <p:grpSpPr bwMode="auto">
          <a:xfrm>
            <a:off x="0" y="5921375"/>
            <a:ext cx="685800" cy="936625"/>
            <a:chOff x="267906" y="5519789"/>
            <a:chExt cx="915011" cy="937281"/>
          </a:xfrm>
        </p:grpSpPr>
        <p:sp>
          <p:nvSpPr>
            <p:cNvPr id="6" name="Rectangle 5">
              <a:extLst>
                <a:ext uri="{FF2B5EF4-FFF2-40B4-BE49-F238E27FC236}"/>
              </a:extLst>
            </p:cNvPr>
            <p:cNvSpPr/>
            <p:nvPr/>
          </p:nvSpPr>
          <p:spPr>
            <a:xfrm>
              <a:off x="267906" y="5681827"/>
              <a:ext cx="762509" cy="775243"/>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6">
              <a:extLst>
                <a:ext uri="{FF2B5EF4-FFF2-40B4-BE49-F238E27FC236}"/>
              </a:extLst>
            </p:cNvPr>
            <p:cNvSpPr/>
            <p:nvPr/>
          </p:nvSpPr>
          <p:spPr>
            <a:xfrm>
              <a:off x="621626" y="5519789"/>
              <a:ext cx="561291" cy="503590"/>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6389" name="Group 17"/>
          <p:cNvGrpSpPr>
            <a:grpSpLocks/>
          </p:cNvGrpSpPr>
          <p:nvPr/>
        </p:nvGrpSpPr>
        <p:grpSpPr bwMode="auto">
          <a:xfrm>
            <a:off x="8609013" y="0"/>
            <a:ext cx="534987" cy="625475"/>
            <a:chOff x="11478979" y="0"/>
            <a:chExt cx="713021" cy="625830"/>
          </a:xfrm>
        </p:grpSpPr>
        <p:sp>
          <p:nvSpPr>
            <p:cNvPr id="12" name="Rectangle 11">
              <a:extLst>
                <a:ext uri="{FF2B5EF4-FFF2-40B4-BE49-F238E27FC236}"/>
              </a:extLst>
            </p:cNvPr>
            <p:cNvSpPr/>
            <p:nvPr/>
          </p:nvSpPr>
          <p:spPr>
            <a:xfrm rot="10800000">
              <a:off x="11631316" y="0"/>
              <a:ext cx="560684" cy="503524"/>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ectangle 12">
              <a:extLst>
                <a:ext uri="{FF2B5EF4-FFF2-40B4-BE49-F238E27FC236}"/>
              </a:extLst>
            </p:cNvPr>
            <p:cNvSpPr/>
            <p:nvPr/>
          </p:nvSpPr>
          <p:spPr>
            <a:xfrm rot="10800000">
              <a:off x="11478979" y="230319"/>
              <a:ext cx="459126" cy="395511"/>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17" name="Diamond 16">
            <a:extLst>
              <a:ext uri="{FF2B5EF4-FFF2-40B4-BE49-F238E27FC236}"/>
            </a:extLst>
          </p:cNvPr>
          <p:cNvSpPr/>
          <p:nvPr/>
        </p:nvSpPr>
        <p:spPr>
          <a:xfrm>
            <a:off x="4743450" y="2971800"/>
            <a:ext cx="685800" cy="9144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0" y="0"/>
            <a:ext cx="9144000" cy="1143000"/>
          </a:xfrm>
        </p:spPr>
        <p:txBody>
          <a:bodyPr/>
          <a:lstStyle/>
          <a:p>
            <a:pPr eaLnBrk="1" hangingPunct="1"/>
            <a:r>
              <a:rPr lang="en-US" altLang="en-US" sz="3600" b="1" smtClean="0">
                <a:solidFill>
                  <a:srgbClr val="7030A0"/>
                </a:solidFill>
                <a:latin typeface="Arial" pitchFamily="34" charset="0"/>
                <a:cs typeface="Arial" pitchFamily="34" charset="0"/>
              </a:rPr>
              <a:t>A multidisciplinary approach in the treatment of obesity</a:t>
            </a:r>
          </a:p>
        </p:txBody>
      </p:sp>
      <p:grpSp>
        <p:nvGrpSpPr>
          <p:cNvPr id="49155" name="Group 3"/>
          <p:cNvGrpSpPr>
            <a:grpSpLocks/>
          </p:cNvGrpSpPr>
          <p:nvPr/>
        </p:nvGrpSpPr>
        <p:grpSpPr bwMode="auto">
          <a:xfrm>
            <a:off x="2071688" y="2786063"/>
            <a:ext cx="3240087" cy="2590800"/>
            <a:chOff x="1824" y="633"/>
            <a:chExt cx="2834" cy="2849"/>
          </a:xfrm>
        </p:grpSpPr>
        <p:sp>
          <p:nvSpPr>
            <p:cNvPr id="49167" name="Puzzle3"/>
            <p:cNvSpPr>
              <a:spLocks noEditPoints="1" noChangeArrowheads="1"/>
            </p:cNvSpPr>
            <p:nvPr/>
          </p:nvSpPr>
          <p:spPr bwMode="auto">
            <a:xfrm>
              <a:off x="3204" y="633"/>
              <a:ext cx="1114" cy="15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2269 w 21600"/>
                <a:gd name="T25" fmla="*/ 7718 h 21600"/>
                <a:gd name="T26" fmla="*/ 19157 w 21600"/>
                <a:gd name="T27" fmla="*/ 2023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F6600"/>
            </a:solidFill>
            <a:ln w="28575">
              <a:solidFill>
                <a:srgbClr val="000000"/>
              </a:solidFill>
              <a:miter lim="800000"/>
              <a:headEnd/>
              <a:tailEnd/>
            </a:ln>
          </p:spPr>
          <p:txBody>
            <a:bodyPr/>
            <a:lstStyle/>
            <a:p>
              <a:endParaRPr lang="en-US"/>
            </a:p>
          </p:txBody>
        </p:sp>
        <p:sp>
          <p:nvSpPr>
            <p:cNvPr id="49168" name="Puzzle2"/>
            <p:cNvSpPr>
              <a:spLocks noEditPoints="1" noChangeArrowheads="1"/>
            </p:cNvSpPr>
            <p:nvPr/>
          </p:nvSpPr>
          <p:spPr bwMode="auto">
            <a:xfrm>
              <a:off x="2880" y="1736"/>
              <a:ext cx="1778" cy="13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5394 w 21600"/>
                <a:gd name="T25" fmla="*/ 6735 h 21600"/>
                <a:gd name="T26" fmla="*/ 16182 w 21600"/>
                <a:gd name="T27" fmla="*/ 2044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noFill/>
            <a:ln w="28575">
              <a:solidFill>
                <a:srgbClr val="000000"/>
              </a:solidFill>
              <a:miter lim="800000"/>
              <a:headEnd/>
              <a:tailEnd/>
            </a:ln>
          </p:spPr>
          <p:txBody>
            <a:bodyPr/>
            <a:lstStyle/>
            <a:p>
              <a:endParaRPr lang="en-US"/>
            </a:p>
          </p:txBody>
        </p:sp>
        <p:sp>
          <p:nvSpPr>
            <p:cNvPr id="1346566" name="Puzzle4"/>
            <p:cNvSpPr>
              <a:spLocks noEditPoints="1" noChangeArrowheads="1"/>
            </p:cNvSpPr>
            <p:nvPr/>
          </p:nvSpPr>
          <p:spPr bwMode="auto">
            <a:xfrm>
              <a:off x="2192" y="1719"/>
              <a:ext cx="1072" cy="1763"/>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gradFill rotWithShape="1">
              <a:gsLst>
                <a:gs pos="0">
                  <a:schemeClr val="bg1"/>
                </a:gs>
                <a:gs pos="50000">
                  <a:srgbClr val="FF6600"/>
                </a:gs>
                <a:gs pos="100000">
                  <a:schemeClr val="bg1"/>
                </a:gs>
              </a:gsLst>
              <a:lin ang="5400000" scaled="1"/>
            </a:gradFill>
            <a:ln w="28575">
              <a:solidFill>
                <a:srgbClr val="000000"/>
              </a:solidFill>
              <a:miter lim="800000"/>
              <a:headEnd/>
              <a:tailEnd/>
            </a:ln>
          </p:spPr>
          <p:txBody>
            <a:bodyPr/>
            <a:lstStyle/>
            <a:p>
              <a:pPr>
                <a:defRPr/>
              </a:pPr>
              <a:endParaRPr lang="en-US">
                <a:latin typeface="Arial" charset="0"/>
                <a:cs typeface="+mn-cs"/>
              </a:endParaRPr>
            </a:p>
          </p:txBody>
        </p:sp>
        <p:sp>
          <p:nvSpPr>
            <p:cNvPr id="1346567" name="Puzzle1"/>
            <p:cNvSpPr>
              <a:spLocks noEditPoints="1" noChangeArrowheads="1"/>
            </p:cNvSpPr>
            <p:nvPr/>
          </p:nvSpPr>
          <p:spPr bwMode="auto">
            <a:xfrm>
              <a:off x="1824" y="1090"/>
              <a:ext cx="1800" cy="1051"/>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gradFill rotWithShape="1">
              <a:gsLst>
                <a:gs pos="0">
                  <a:schemeClr val="hlink">
                    <a:alpha val="16000"/>
                  </a:schemeClr>
                </a:gs>
                <a:gs pos="50000">
                  <a:schemeClr val="hlink">
                    <a:gamma/>
                    <a:shade val="46275"/>
                    <a:invGamma/>
                  </a:schemeClr>
                </a:gs>
                <a:gs pos="100000">
                  <a:schemeClr val="hlink">
                    <a:alpha val="16000"/>
                  </a:schemeClr>
                </a:gs>
              </a:gsLst>
              <a:lin ang="5400000" scaled="1"/>
            </a:gradFill>
            <a:ln w="28575">
              <a:solidFill>
                <a:srgbClr val="000000"/>
              </a:solidFill>
              <a:miter lim="800000"/>
              <a:headEnd/>
              <a:tailEnd/>
            </a:ln>
          </p:spPr>
          <p:txBody>
            <a:bodyPr/>
            <a:lstStyle/>
            <a:p>
              <a:pPr>
                <a:defRPr/>
              </a:pPr>
              <a:endParaRPr lang="en-US">
                <a:latin typeface="Arial" charset="0"/>
                <a:cs typeface="+mn-cs"/>
              </a:endParaRPr>
            </a:p>
          </p:txBody>
        </p:sp>
      </p:grpSp>
      <p:grpSp>
        <p:nvGrpSpPr>
          <p:cNvPr id="49156" name="Group 8"/>
          <p:cNvGrpSpPr>
            <a:grpSpLocks/>
          </p:cNvGrpSpPr>
          <p:nvPr/>
        </p:nvGrpSpPr>
        <p:grpSpPr bwMode="auto">
          <a:xfrm>
            <a:off x="4429125" y="2786063"/>
            <a:ext cx="2952750" cy="2590800"/>
            <a:chOff x="1824" y="633"/>
            <a:chExt cx="2834" cy="2849"/>
          </a:xfrm>
        </p:grpSpPr>
        <p:sp>
          <p:nvSpPr>
            <p:cNvPr id="1346569" name="Puzzle3"/>
            <p:cNvSpPr>
              <a:spLocks noEditPoints="1" noChangeArrowheads="1"/>
            </p:cNvSpPr>
            <p:nvPr/>
          </p:nvSpPr>
          <p:spPr bwMode="auto">
            <a:xfrm>
              <a:off x="3204" y="633"/>
              <a:ext cx="1114" cy="1514"/>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gradFill rotWithShape="1">
              <a:gsLst>
                <a:gs pos="0">
                  <a:schemeClr val="hlink"/>
                </a:gs>
                <a:gs pos="50000">
                  <a:srgbClr val="FFFFFF"/>
                </a:gs>
                <a:gs pos="100000">
                  <a:schemeClr val="hlink"/>
                </a:gs>
              </a:gsLst>
              <a:lin ang="5400000" scaled="1"/>
            </a:gradFill>
            <a:ln w="28575">
              <a:solidFill>
                <a:srgbClr val="000000"/>
              </a:solidFill>
              <a:miter lim="800000"/>
              <a:headEnd/>
              <a:tailEnd/>
            </a:ln>
          </p:spPr>
          <p:txBody>
            <a:bodyPr/>
            <a:lstStyle/>
            <a:p>
              <a:pPr>
                <a:defRPr/>
              </a:pPr>
              <a:endParaRPr lang="en-US">
                <a:latin typeface="Arial" charset="0"/>
                <a:cs typeface="+mn-cs"/>
              </a:endParaRPr>
            </a:p>
          </p:txBody>
        </p:sp>
        <p:sp>
          <p:nvSpPr>
            <p:cNvPr id="49164" name="Puzzle2"/>
            <p:cNvSpPr>
              <a:spLocks noEditPoints="1" noChangeArrowheads="1"/>
            </p:cNvSpPr>
            <p:nvPr/>
          </p:nvSpPr>
          <p:spPr bwMode="auto">
            <a:xfrm>
              <a:off x="2880" y="1736"/>
              <a:ext cx="1778" cy="13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5394 w 21600"/>
                <a:gd name="T25" fmla="*/ 6735 h 21600"/>
                <a:gd name="T26" fmla="*/ 16182 w 21600"/>
                <a:gd name="T27" fmla="*/ 2044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gradFill rotWithShape="1">
              <a:gsLst>
                <a:gs pos="0">
                  <a:srgbClr val="FFFFCC"/>
                </a:gs>
                <a:gs pos="50000">
                  <a:srgbClr val="76765E"/>
                </a:gs>
                <a:gs pos="100000">
                  <a:srgbClr val="FFFFCC"/>
                </a:gs>
              </a:gsLst>
              <a:lin ang="5400000" scaled="1"/>
            </a:gradFill>
            <a:ln w="28575">
              <a:solidFill>
                <a:srgbClr val="000000"/>
              </a:solidFill>
              <a:miter lim="800000"/>
              <a:headEnd/>
              <a:tailEnd/>
            </a:ln>
          </p:spPr>
          <p:txBody>
            <a:bodyPr/>
            <a:lstStyle/>
            <a:p>
              <a:endParaRPr lang="en-US"/>
            </a:p>
          </p:txBody>
        </p:sp>
        <p:sp>
          <p:nvSpPr>
            <p:cNvPr id="49165" name="Puzzle4"/>
            <p:cNvSpPr>
              <a:spLocks noEditPoints="1" noChangeArrowheads="1"/>
            </p:cNvSpPr>
            <p:nvPr/>
          </p:nvSpPr>
          <p:spPr bwMode="auto">
            <a:xfrm>
              <a:off x="2192" y="1719"/>
              <a:ext cx="1072" cy="176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2075 w 21600"/>
                <a:gd name="T25" fmla="*/ 5660 h 21600"/>
                <a:gd name="T26" fmla="*/ 20210 w 21600"/>
                <a:gd name="T27" fmla="*/ 15976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chemeClr val="hlink"/>
            </a:solidFill>
            <a:ln w="28575">
              <a:solidFill>
                <a:srgbClr val="000000"/>
              </a:solidFill>
              <a:miter lim="800000"/>
              <a:headEnd/>
              <a:tailEnd/>
            </a:ln>
          </p:spPr>
          <p:txBody>
            <a:bodyPr/>
            <a:lstStyle/>
            <a:p>
              <a:endParaRPr lang="en-US"/>
            </a:p>
          </p:txBody>
        </p:sp>
        <p:sp>
          <p:nvSpPr>
            <p:cNvPr id="49166" name="Puzzle1"/>
            <p:cNvSpPr>
              <a:spLocks noEditPoints="1" noChangeArrowheads="1"/>
            </p:cNvSpPr>
            <p:nvPr/>
          </p:nvSpPr>
          <p:spPr bwMode="auto">
            <a:xfrm>
              <a:off x="1824" y="1091"/>
              <a:ext cx="1800" cy="105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6084 w 21600"/>
                <a:gd name="T25" fmla="*/ 2569 h 21600"/>
                <a:gd name="T26" fmla="*/ 16128 w 21600"/>
                <a:gd name="T27" fmla="*/ 195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gradFill rotWithShape="1">
              <a:gsLst>
                <a:gs pos="0">
                  <a:srgbClr val="969696"/>
                </a:gs>
                <a:gs pos="50000">
                  <a:srgbClr val="FFFFFF"/>
                </a:gs>
                <a:gs pos="100000">
                  <a:srgbClr val="969696"/>
                </a:gs>
              </a:gsLst>
              <a:lin ang="5400000" scaled="1"/>
            </a:gradFill>
            <a:ln w="28575">
              <a:solidFill>
                <a:srgbClr val="000000"/>
              </a:solidFill>
              <a:miter lim="800000"/>
              <a:headEnd/>
              <a:tailEnd/>
            </a:ln>
          </p:spPr>
          <p:txBody>
            <a:bodyPr/>
            <a:lstStyle/>
            <a:p>
              <a:endParaRPr lang="en-US"/>
            </a:p>
          </p:txBody>
        </p:sp>
      </p:grpSp>
      <p:sp>
        <p:nvSpPr>
          <p:cNvPr id="1346573" name="Rectangle 13"/>
          <p:cNvSpPr>
            <a:spLocks noChangeArrowheads="1"/>
          </p:cNvSpPr>
          <p:nvPr/>
        </p:nvSpPr>
        <p:spPr bwMode="auto">
          <a:xfrm>
            <a:off x="2133600" y="2133600"/>
            <a:ext cx="2295525" cy="647700"/>
          </a:xfrm>
          <a:prstGeom prst="rect">
            <a:avLst/>
          </a:prstGeom>
          <a:noFill/>
          <a:ln w="9525" algn="ctr">
            <a:noFill/>
            <a:miter lim="800000"/>
            <a:headEnd/>
            <a:tailEnd/>
          </a:ln>
          <a:effectLst/>
        </p:spPr>
        <p:txBody>
          <a:bodyPr/>
          <a:lstStyle/>
          <a:p>
            <a:pPr>
              <a:lnSpc>
                <a:spcPct val="95000"/>
              </a:lnSpc>
              <a:spcAft>
                <a:spcPct val="40000"/>
              </a:spcAft>
              <a:buClr>
                <a:schemeClr val="tx1"/>
              </a:buClr>
              <a:buSzPct val="110000"/>
              <a:buFont typeface="Symbol" pitchFamily="18" charset="2"/>
              <a:buNone/>
              <a:defRPr/>
            </a:pPr>
            <a:r>
              <a:rPr lang="en" sz="2400" b="1" dirty="0">
                <a:solidFill>
                  <a:schemeClr val="hlink"/>
                </a:solidFill>
                <a:latin typeface="Arial" charset="0"/>
                <a:cs typeface="+mn-cs"/>
              </a:rPr>
              <a:t>cardiologist</a:t>
            </a:r>
            <a:endParaRPr lang="en-US" sz="2400" b="1" dirty="0">
              <a:solidFill>
                <a:schemeClr val="hlink"/>
              </a:solidFill>
              <a:latin typeface="Arial" charset="0"/>
              <a:cs typeface="+mn-cs"/>
            </a:endParaRPr>
          </a:p>
        </p:txBody>
      </p:sp>
      <p:sp>
        <p:nvSpPr>
          <p:cNvPr id="1346574" name="Rectangle 14"/>
          <p:cNvSpPr>
            <a:spLocks noChangeArrowheads="1"/>
          </p:cNvSpPr>
          <p:nvPr/>
        </p:nvSpPr>
        <p:spPr bwMode="auto">
          <a:xfrm>
            <a:off x="5214938" y="2133600"/>
            <a:ext cx="2214562" cy="431800"/>
          </a:xfrm>
          <a:prstGeom prst="rect">
            <a:avLst/>
          </a:prstGeom>
          <a:noFill/>
          <a:ln w="9525" algn="ctr">
            <a:noFill/>
            <a:miter lim="800000"/>
            <a:headEnd/>
            <a:tailEnd/>
          </a:ln>
          <a:effectLst/>
        </p:spPr>
        <p:txBody>
          <a:bodyPr/>
          <a:lstStyle/>
          <a:p>
            <a:pPr>
              <a:lnSpc>
                <a:spcPct val="95000"/>
              </a:lnSpc>
              <a:spcAft>
                <a:spcPct val="40000"/>
              </a:spcAft>
              <a:buClr>
                <a:schemeClr val="tx1"/>
              </a:buClr>
              <a:buSzPct val="110000"/>
              <a:buFont typeface="Symbol" pitchFamily="18" charset="2"/>
              <a:buNone/>
              <a:defRPr/>
            </a:pPr>
            <a:r>
              <a:rPr lang="sr-Latn-RS" sz="2400" b="1" dirty="0">
                <a:solidFill>
                  <a:schemeClr val="hlink"/>
                </a:solidFill>
                <a:latin typeface="Arial" charset="0"/>
                <a:cs typeface="+mn-cs"/>
              </a:rPr>
              <a:t>GP</a:t>
            </a:r>
            <a:endParaRPr lang="en-US" sz="2400" b="1" dirty="0">
              <a:solidFill>
                <a:schemeClr val="hlink"/>
              </a:solidFill>
              <a:latin typeface="Arial" charset="0"/>
              <a:cs typeface="+mn-cs"/>
            </a:endParaRPr>
          </a:p>
        </p:txBody>
      </p:sp>
      <p:sp>
        <p:nvSpPr>
          <p:cNvPr id="1346575" name="Rectangle 15"/>
          <p:cNvSpPr>
            <a:spLocks noChangeArrowheads="1"/>
          </p:cNvSpPr>
          <p:nvPr/>
        </p:nvSpPr>
        <p:spPr bwMode="auto">
          <a:xfrm>
            <a:off x="5508625" y="5445125"/>
            <a:ext cx="2339975" cy="431800"/>
          </a:xfrm>
          <a:prstGeom prst="rect">
            <a:avLst/>
          </a:prstGeom>
          <a:noFill/>
          <a:ln w="9525" algn="ctr">
            <a:noFill/>
            <a:miter lim="800000"/>
            <a:headEnd/>
            <a:tailEnd/>
          </a:ln>
          <a:effectLst/>
        </p:spPr>
        <p:txBody>
          <a:bodyPr/>
          <a:lstStyle/>
          <a:p>
            <a:pPr>
              <a:lnSpc>
                <a:spcPct val="95000"/>
              </a:lnSpc>
              <a:spcAft>
                <a:spcPct val="40000"/>
              </a:spcAft>
              <a:buClr>
                <a:schemeClr val="tx1"/>
              </a:buClr>
              <a:buSzPct val="110000"/>
              <a:buFont typeface="Symbol" pitchFamily="18" charset="2"/>
              <a:buNone/>
              <a:defRPr/>
            </a:pPr>
            <a:r>
              <a:rPr lang="en" sz="2400" b="1" dirty="0">
                <a:solidFill>
                  <a:schemeClr val="hlink"/>
                </a:solidFill>
                <a:latin typeface="Arial" charset="0"/>
                <a:cs typeface="+mn-cs"/>
              </a:rPr>
              <a:t>nutritionist</a:t>
            </a:r>
            <a:endParaRPr lang="en-US" sz="2400" b="1" dirty="0">
              <a:solidFill>
                <a:schemeClr val="hlink"/>
              </a:solidFill>
              <a:latin typeface="Arial" charset="0"/>
              <a:cs typeface="+mn-cs"/>
            </a:endParaRPr>
          </a:p>
        </p:txBody>
      </p:sp>
      <p:sp>
        <p:nvSpPr>
          <p:cNvPr id="1346576" name="Rectangle 16"/>
          <p:cNvSpPr>
            <a:spLocks noChangeArrowheads="1"/>
          </p:cNvSpPr>
          <p:nvPr/>
        </p:nvSpPr>
        <p:spPr bwMode="auto">
          <a:xfrm>
            <a:off x="1905000" y="5516563"/>
            <a:ext cx="2667000" cy="431800"/>
          </a:xfrm>
          <a:prstGeom prst="rect">
            <a:avLst/>
          </a:prstGeom>
          <a:noFill/>
          <a:ln w="9525" algn="ctr">
            <a:noFill/>
            <a:miter lim="800000"/>
            <a:headEnd/>
            <a:tailEnd/>
          </a:ln>
          <a:effectLst/>
        </p:spPr>
        <p:txBody>
          <a:bodyPr/>
          <a:lstStyle/>
          <a:p>
            <a:pPr>
              <a:lnSpc>
                <a:spcPct val="95000"/>
              </a:lnSpc>
              <a:spcAft>
                <a:spcPct val="40000"/>
              </a:spcAft>
              <a:buClr>
                <a:schemeClr val="tx1"/>
              </a:buClr>
              <a:buSzPct val="110000"/>
              <a:buFont typeface="Symbol" pitchFamily="18" charset="2"/>
              <a:buNone/>
              <a:defRPr/>
            </a:pPr>
            <a:r>
              <a:rPr lang="en" sz="2400" b="1" dirty="0">
                <a:solidFill>
                  <a:schemeClr val="hlink"/>
                </a:solidFill>
                <a:latin typeface="Arial" charset="0"/>
                <a:cs typeface="+mn-cs"/>
              </a:rPr>
              <a:t>endocrinologist</a:t>
            </a:r>
            <a:endParaRPr lang="en-US" sz="2400" b="1" dirty="0">
              <a:solidFill>
                <a:schemeClr val="hlink"/>
              </a:solidFill>
              <a:latin typeface="Arial" charset="0"/>
              <a:cs typeface="+mn-cs"/>
            </a:endParaRPr>
          </a:p>
        </p:txBody>
      </p:sp>
      <p:sp>
        <p:nvSpPr>
          <p:cNvPr id="1346577" name="Rectangle 17"/>
          <p:cNvSpPr>
            <a:spLocks noChangeArrowheads="1"/>
          </p:cNvSpPr>
          <p:nvPr/>
        </p:nvSpPr>
        <p:spPr bwMode="auto">
          <a:xfrm>
            <a:off x="7315200" y="5105400"/>
            <a:ext cx="1587500" cy="539750"/>
          </a:xfrm>
          <a:prstGeom prst="rect">
            <a:avLst/>
          </a:prstGeom>
          <a:noFill/>
          <a:ln w="9525" algn="ctr">
            <a:noFill/>
            <a:miter lim="800000"/>
            <a:headEnd/>
            <a:tailEnd/>
          </a:ln>
          <a:effectLst/>
        </p:spPr>
        <p:txBody>
          <a:bodyPr/>
          <a:lstStyle/>
          <a:p>
            <a:pPr>
              <a:lnSpc>
                <a:spcPct val="95000"/>
              </a:lnSpc>
              <a:spcAft>
                <a:spcPct val="40000"/>
              </a:spcAft>
              <a:buClr>
                <a:schemeClr val="tx1"/>
              </a:buClr>
              <a:buSzPct val="110000"/>
              <a:buFont typeface="Symbol" pitchFamily="18" charset="2"/>
              <a:buNone/>
              <a:defRPr/>
            </a:pPr>
            <a:endParaRPr lang="en-US" b="1" dirty="0">
              <a:solidFill>
                <a:srgbClr val="FF6600"/>
              </a:solidFill>
              <a:effectLst>
                <a:outerShdw blurRad="38100" dist="38100" dir="2700000" algn="tl">
                  <a:srgbClr val="000000"/>
                </a:outerShdw>
              </a:effectLst>
              <a:latin typeface="Arial" charset="0"/>
              <a:cs typeface="+mn-cs"/>
            </a:endParaRPr>
          </a:p>
        </p:txBody>
      </p:sp>
      <p:sp>
        <p:nvSpPr>
          <p:cNvPr id="49162" name="Rectangle 18"/>
          <p:cNvSpPr>
            <a:spLocks noChangeArrowheads="1"/>
          </p:cNvSpPr>
          <p:nvPr/>
        </p:nvSpPr>
        <p:spPr bwMode="auto">
          <a:xfrm>
            <a:off x="1" y="3500438"/>
            <a:ext cx="2000250" cy="431800"/>
          </a:xfrm>
          <a:prstGeom prst="rect">
            <a:avLst/>
          </a:prstGeom>
          <a:noFill/>
          <a:ln w="9525" algn="ctr">
            <a:noFill/>
            <a:miter lim="800000"/>
            <a:headEnd/>
            <a:tailEnd/>
          </a:ln>
        </p:spPr>
        <p:txBody>
          <a:bodyPr/>
          <a:lstStyle/>
          <a:p>
            <a:pPr algn="ctr">
              <a:lnSpc>
                <a:spcPct val="95000"/>
              </a:lnSpc>
              <a:spcAft>
                <a:spcPct val="40000"/>
              </a:spcAft>
              <a:buClr>
                <a:schemeClr val="tx1"/>
              </a:buClr>
              <a:buSzPct val="110000"/>
              <a:buFont typeface="Symbol" pitchFamily="18" charset="2"/>
              <a:buNone/>
            </a:pPr>
            <a:r>
              <a:rPr lang="en-US" altLang="en-US" sz="2400" b="1" dirty="0">
                <a:solidFill>
                  <a:srgbClr val="00B050"/>
                </a:solidFill>
              </a:rPr>
              <a:t>Obese</a:t>
            </a:r>
            <a:endParaRPr lang="sr-Latn-CS" altLang="en-US" sz="2400" b="1" dirty="0">
              <a:solidFill>
                <a:srgbClr val="00B050"/>
              </a:solidFill>
            </a:endParaRPr>
          </a:p>
          <a:p>
            <a:pPr algn="ctr">
              <a:lnSpc>
                <a:spcPct val="95000"/>
              </a:lnSpc>
              <a:spcAft>
                <a:spcPct val="40000"/>
              </a:spcAft>
              <a:buClr>
                <a:schemeClr val="tx1"/>
              </a:buClr>
              <a:buSzPct val="110000"/>
              <a:buFont typeface="Symbol" pitchFamily="18" charset="2"/>
              <a:buNone/>
            </a:pPr>
            <a:r>
              <a:rPr lang="en-US" altLang="en-US" sz="2400" b="1" dirty="0">
                <a:solidFill>
                  <a:srgbClr val="00B050"/>
                </a:solidFill>
              </a:rPr>
              <a:t>patient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0" y="0"/>
            <a:ext cx="9144000" cy="1143000"/>
          </a:xfrm>
        </p:spPr>
        <p:txBody>
          <a:bodyPr/>
          <a:lstStyle/>
          <a:p>
            <a:pPr eaLnBrk="1" hangingPunct="1"/>
            <a:r>
              <a:rPr lang="en-US" altLang="en-US" sz="3200" b="1" smtClean="0">
                <a:solidFill>
                  <a:srgbClr val="7030A0"/>
                </a:solidFill>
                <a:latin typeface="Arial" pitchFamily="34" charset="0"/>
                <a:cs typeface="Arial" pitchFamily="34" charset="0"/>
              </a:rPr>
              <a:t>COMPLICATIONS OF OBESITY</a:t>
            </a:r>
          </a:p>
        </p:txBody>
      </p:sp>
      <p:sp>
        <p:nvSpPr>
          <p:cNvPr id="50179" name="Rectangle 3"/>
          <p:cNvSpPr>
            <a:spLocks noGrp="1" noChangeArrowheads="1"/>
          </p:cNvSpPr>
          <p:nvPr>
            <p:ph type="body" idx="1"/>
          </p:nvPr>
        </p:nvSpPr>
        <p:spPr>
          <a:xfrm>
            <a:off x="228600" y="1066800"/>
            <a:ext cx="8915400" cy="4714875"/>
          </a:xfrm>
        </p:spPr>
        <p:txBody>
          <a:bodyPr/>
          <a:lstStyle/>
          <a:p>
            <a:pPr algn="ctr">
              <a:buFont typeface="Arial" pitchFamily="34" charset="0"/>
              <a:buBlip>
                <a:blip r:embed="rId2"/>
              </a:buBlip>
            </a:pPr>
            <a:r>
              <a:rPr lang="en-US" altLang="en-US" sz="2400" b="1" dirty="0" smtClean="0">
                <a:latin typeface="Arial" pitchFamily="34" charset="0"/>
                <a:cs typeface="Arial" pitchFamily="34" charset="0"/>
              </a:rPr>
              <a:t>Metabolic</a:t>
            </a:r>
          </a:p>
          <a:p>
            <a:pPr algn="ctr">
              <a:buFont typeface="Arial" pitchFamily="34" charset="0"/>
              <a:buBlip>
                <a:blip r:embed="rId2"/>
              </a:buBlip>
            </a:pPr>
            <a:r>
              <a:rPr lang="en-US" altLang="en-US" sz="2400" b="1" dirty="0" smtClean="0">
                <a:latin typeface="Arial" pitchFamily="34" charset="0"/>
                <a:cs typeface="Arial" pitchFamily="34" charset="0"/>
              </a:rPr>
              <a:t>Reproductive</a:t>
            </a:r>
          </a:p>
          <a:p>
            <a:pPr>
              <a:buFont typeface="Arial" pitchFamily="34" charset="0"/>
              <a:buBlip>
                <a:blip r:embed="rId2"/>
              </a:buBlip>
            </a:pPr>
            <a:endParaRPr lang="sr-Latn-CS" altLang="en-US" sz="2400" b="1" dirty="0" smtClean="0">
              <a:latin typeface="Arial" pitchFamily="34" charset="0"/>
              <a:cs typeface="Arial" pitchFamily="34" charset="0"/>
            </a:endParaRPr>
          </a:p>
          <a:p>
            <a:pPr eaLnBrk="1" hangingPunct="1">
              <a:lnSpc>
                <a:spcPct val="90000"/>
              </a:lnSpc>
              <a:buFont typeface="Wingdings" pitchFamily="2" charset="2"/>
              <a:buChar char="§"/>
            </a:pPr>
            <a:r>
              <a:rPr lang="en-US" altLang="en-US" sz="2000" b="1" dirty="0" smtClean="0">
                <a:latin typeface="Arial" pitchFamily="34" charset="0"/>
                <a:cs typeface="Arial" pitchFamily="34" charset="0"/>
              </a:rPr>
              <a:t>insulin resistance/</a:t>
            </a:r>
            <a:r>
              <a:rPr lang="en-US" altLang="en-US" sz="2000" b="1" dirty="0" err="1" smtClean="0">
                <a:latin typeface="Arial" pitchFamily="34" charset="0"/>
                <a:cs typeface="Arial" pitchFamily="34" charset="0"/>
              </a:rPr>
              <a:t>hyperinsulinemia</a:t>
            </a:r>
            <a:r>
              <a:rPr lang="en-US" altLang="en-US" sz="2000" b="1" dirty="0" smtClean="0">
                <a:latin typeface="Arial" pitchFamily="34" charset="0"/>
                <a:cs typeface="Arial" pitchFamily="34" charset="0"/>
              </a:rPr>
              <a:t> (Metabolic syndrome X)</a:t>
            </a:r>
          </a:p>
          <a:p>
            <a:pPr lvl="1" eaLnBrk="1" hangingPunct="1">
              <a:lnSpc>
                <a:spcPct val="90000"/>
              </a:lnSpc>
              <a:buFont typeface="Arial" pitchFamily="34" charset="0"/>
              <a:buNone/>
            </a:pPr>
            <a:r>
              <a:rPr lang="en-US" altLang="en-US" sz="2000" b="1" dirty="0" err="1" smtClean="0">
                <a:latin typeface="Arial" pitchFamily="34" charset="0"/>
                <a:cs typeface="Arial" pitchFamily="34" charset="0"/>
              </a:rPr>
              <a:t>hyperlipoproteinemia</a:t>
            </a:r>
            <a:endParaRPr lang="en-US" altLang="en-US" sz="2000" b="1" dirty="0" smtClean="0">
              <a:latin typeface="Arial" pitchFamily="34" charset="0"/>
              <a:cs typeface="Arial" pitchFamily="34" charset="0"/>
            </a:endParaRPr>
          </a:p>
          <a:p>
            <a:pPr lvl="1" eaLnBrk="1" hangingPunct="1">
              <a:lnSpc>
                <a:spcPct val="90000"/>
              </a:lnSpc>
              <a:buFont typeface="Arial" pitchFamily="34" charset="0"/>
              <a:buNone/>
            </a:pPr>
            <a:r>
              <a:rPr lang="en-US" altLang="en-US" sz="2000" b="1" dirty="0" err="1" smtClean="0">
                <a:latin typeface="Arial" pitchFamily="34" charset="0"/>
                <a:cs typeface="Arial" pitchFamily="34" charset="0"/>
              </a:rPr>
              <a:t>prediabetes</a:t>
            </a:r>
            <a:r>
              <a:rPr lang="en-US" altLang="en-US" sz="2000" b="1" dirty="0" smtClean="0">
                <a:latin typeface="Arial" pitchFamily="34" charset="0"/>
                <a:cs typeface="Arial" pitchFamily="34" charset="0"/>
              </a:rPr>
              <a:t> and diabetes mellitus</a:t>
            </a:r>
          </a:p>
          <a:p>
            <a:pPr lvl="1" eaLnBrk="1" hangingPunct="1">
              <a:lnSpc>
                <a:spcPct val="90000"/>
              </a:lnSpc>
              <a:buFont typeface="Arial" pitchFamily="34" charset="0"/>
              <a:buNone/>
            </a:pPr>
            <a:r>
              <a:rPr lang="en-US" altLang="en-US" sz="2000" b="1" dirty="0" smtClean="0">
                <a:latin typeface="Arial" pitchFamily="34" charset="0"/>
                <a:cs typeface="Arial" pitchFamily="34" charset="0"/>
              </a:rPr>
              <a:t>arterial hypertension</a:t>
            </a:r>
            <a:endParaRPr lang="sr-Latn-CS" altLang="en-US" sz="2000" b="1" dirty="0" smtClean="0">
              <a:latin typeface="Arial" pitchFamily="34" charset="0"/>
              <a:cs typeface="Arial" pitchFamily="34" charset="0"/>
            </a:endParaRPr>
          </a:p>
          <a:p>
            <a:pPr lvl="1" eaLnBrk="1" hangingPunct="1">
              <a:lnSpc>
                <a:spcPct val="90000"/>
              </a:lnSpc>
              <a:buFont typeface="Arial" pitchFamily="34" charset="0"/>
              <a:buNone/>
            </a:pPr>
            <a:r>
              <a:rPr lang="en-US" altLang="en-US" sz="2000" b="1" dirty="0" err="1" smtClean="0">
                <a:latin typeface="Arial" pitchFamily="34" charset="0"/>
                <a:cs typeface="Arial" pitchFamily="34" charset="0"/>
              </a:rPr>
              <a:t>Hyperuricemia</a:t>
            </a:r>
            <a:endParaRPr lang="en-US" altLang="en-US" sz="2000" b="1" dirty="0" smtClean="0">
              <a:latin typeface="Arial" pitchFamily="34" charset="0"/>
              <a:cs typeface="Arial" pitchFamily="34" charset="0"/>
            </a:endParaRPr>
          </a:p>
          <a:p>
            <a:pPr eaLnBrk="1" hangingPunct="1">
              <a:lnSpc>
                <a:spcPct val="90000"/>
              </a:lnSpc>
              <a:buFont typeface="Wingdings" pitchFamily="2" charset="2"/>
              <a:buChar char="§"/>
            </a:pPr>
            <a:r>
              <a:rPr lang="en-US" altLang="en-US" sz="2000" b="1" dirty="0" smtClean="0">
                <a:latin typeface="Arial" pitchFamily="34" charset="0"/>
                <a:cs typeface="Arial" pitchFamily="34" charset="0"/>
              </a:rPr>
              <a:t>RT: sleep apnea - "</a:t>
            </a:r>
            <a:r>
              <a:rPr lang="en-US" altLang="en-US" sz="2000" b="1" dirty="0" smtClean="0">
                <a:latin typeface="Arial" pitchFamily="34" charset="0"/>
                <a:cs typeface="Arial" pitchFamily="34" charset="0"/>
              </a:rPr>
              <a:t>sleep </a:t>
            </a:r>
            <a:r>
              <a:rPr lang="en-US" altLang="en-US" sz="2000" b="1" dirty="0" smtClean="0">
                <a:latin typeface="Arial" pitchFamily="34" charset="0"/>
                <a:cs typeface="Arial" pitchFamily="34" charset="0"/>
              </a:rPr>
              <a:t>apnea"</a:t>
            </a:r>
          </a:p>
          <a:p>
            <a:pPr eaLnBrk="1" hangingPunct="1">
              <a:lnSpc>
                <a:spcPct val="90000"/>
              </a:lnSpc>
              <a:buFont typeface="Wingdings" pitchFamily="2" charset="2"/>
              <a:buChar char="§"/>
            </a:pPr>
            <a:r>
              <a:rPr lang="en-US" altLang="en-US" sz="2000" b="1" dirty="0" smtClean="0">
                <a:latin typeface="Arial" pitchFamily="34" charset="0"/>
                <a:cs typeface="Arial" pitchFamily="34" charset="0"/>
              </a:rPr>
              <a:t>LM: degenerative rheumatism</a:t>
            </a:r>
          </a:p>
          <a:p>
            <a:pPr eaLnBrk="1" hangingPunct="1">
              <a:lnSpc>
                <a:spcPct val="90000"/>
              </a:lnSpc>
              <a:buFont typeface="Wingdings" pitchFamily="2" charset="2"/>
              <a:buChar char="§"/>
            </a:pPr>
            <a:r>
              <a:rPr lang="en-US" altLang="en-US" sz="2000" b="1" dirty="0" smtClean="0">
                <a:latin typeface="Arial" pitchFamily="34" charset="0"/>
                <a:cs typeface="Arial" pitchFamily="34" charset="0"/>
              </a:rPr>
              <a:t>CVD: accelerated atherosclerosis</a:t>
            </a:r>
          </a:p>
          <a:p>
            <a:pPr eaLnBrk="1" hangingPunct="1">
              <a:lnSpc>
                <a:spcPct val="90000"/>
              </a:lnSpc>
              <a:buFont typeface="Wingdings" pitchFamily="2" charset="2"/>
              <a:buChar char="§"/>
            </a:pPr>
            <a:r>
              <a:rPr lang="en-US" altLang="en-US" sz="2000" b="1" dirty="0" smtClean="0">
                <a:latin typeface="Arial" pitchFamily="34" charset="0"/>
                <a:cs typeface="Arial" pitchFamily="34" charset="0"/>
              </a:rPr>
              <a:t>Endocrine system: increase in GKS, decrease in free testosterone, early puberty in girls</a:t>
            </a:r>
            <a:endParaRPr lang="sr-Latn-CS" altLang="en-US" sz="2000" b="1" dirty="0" smtClean="0">
              <a:latin typeface="Arial" pitchFamily="34" charset="0"/>
              <a:cs typeface="Arial" pitchFamily="34" charset="0"/>
            </a:endParaRPr>
          </a:p>
          <a:p>
            <a:pPr eaLnBrk="1" hangingPunct="1">
              <a:lnSpc>
                <a:spcPct val="90000"/>
              </a:lnSpc>
              <a:buFont typeface="Wingdings" pitchFamily="2" charset="2"/>
              <a:buChar char="§"/>
            </a:pPr>
            <a:r>
              <a:rPr lang="en-US" altLang="en-US" sz="2000" b="1" dirty="0" smtClean="0">
                <a:latin typeface="Arial" pitchFamily="34" charset="0"/>
                <a:cs typeface="Arial" pitchFamily="34" charset="0"/>
              </a:rPr>
              <a:t>Increased prevalence of cancer</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Content Placeholder 2"/>
          <p:cNvSpPr>
            <a:spLocks noGrp="1"/>
          </p:cNvSpPr>
          <p:nvPr>
            <p:ph idx="4294967295"/>
          </p:nvPr>
        </p:nvSpPr>
        <p:spPr>
          <a:xfrm>
            <a:off x="152400" y="285750"/>
            <a:ext cx="8991600" cy="5794375"/>
          </a:xfrm>
        </p:spPr>
        <p:txBody>
          <a:bodyPr/>
          <a:lstStyle/>
          <a:p>
            <a:pPr algn="ctr">
              <a:buFont typeface="Wingdings 2" pitchFamily="18" charset="2"/>
              <a:buNone/>
            </a:pPr>
            <a:r>
              <a:rPr lang="en-US" altLang="en-US" b="1" smtClean="0">
                <a:solidFill>
                  <a:srgbClr val="7030A0"/>
                </a:solidFill>
                <a:latin typeface="Arial" pitchFamily="34" charset="0"/>
                <a:cs typeface="Arial" pitchFamily="34" charset="0"/>
              </a:rPr>
              <a:t>Reproductive disorders of women</a:t>
            </a:r>
          </a:p>
          <a:p>
            <a:pPr>
              <a:buFont typeface="Wingdings 2" pitchFamily="18" charset="2"/>
              <a:buNone/>
            </a:pPr>
            <a:endParaRPr lang="sr-Cyrl-CS" altLang="en-US" sz="3600" b="1" i="1" smtClean="0">
              <a:solidFill>
                <a:srgbClr val="FF0000"/>
              </a:solidFill>
              <a:cs typeface="Times New Roman" pitchFamily="18" charset="0"/>
            </a:endParaRPr>
          </a:p>
          <a:p>
            <a:pPr>
              <a:buFont typeface="Wingdings" pitchFamily="2" charset="2"/>
              <a:buChar char="§"/>
            </a:pPr>
            <a:r>
              <a:rPr lang="en-US" altLang="en-US" sz="2000" b="1" smtClean="0">
                <a:latin typeface="Arial" pitchFamily="34" charset="0"/>
                <a:cs typeface="Arial" pitchFamily="34" charset="0"/>
              </a:rPr>
              <a:t>Irregular cycles</a:t>
            </a:r>
          </a:p>
          <a:p>
            <a:pPr>
              <a:buFont typeface="Wingdings" pitchFamily="2" charset="2"/>
              <a:buChar char="§"/>
            </a:pPr>
            <a:r>
              <a:rPr lang="en-US" altLang="en-US" sz="2000" b="1" smtClean="0">
                <a:latin typeface="Arial" pitchFamily="34" charset="0"/>
                <a:cs typeface="Arial" pitchFamily="34" charset="0"/>
              </a:rPr>
              <a:t>Reduction of spontaneous and induced fertility</a:t>
            </a:r>
          </a:p>
          <a:p>
            <a:pPr>
              <a:buFont typeface="Wingdings" pitchFamily="2" charset="2"/>
              <a:buChar char="§"/>
            </a:pPr>
            <a:r>
              <a:rPr lang="en-US" altLang="en-US" sz="2000" b="1" smtClean="0">
                <a:latin typeface="Arial" pitchFamily="34" charset="0"/>
                <a:cs typeface="Arial" pitchFamily="34" charset="0"/>
              </a:rPr>
              <a:t>PCOS</a:t>
            </a:r>
            <a:endParaRPr lang="sr-Cyrl-CS" altLang="en-US" sz="2000" b="1"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Increased frequency of SA and hormone sensitive </a:t>
            </a:r>
            <a:r>
              <a:rPr lang="en-US" altLang="en-US" sz="2000" b="1" i="1" smtClean="0">
                <a:latin typeface="Arial" pitchFamily="34" charset="0"/>
                <a:cs typeface="Arial" pitchFamily="34" charset="0"/>
              </a:rPr>
              <a:t>Ca</a:t>
            </a:r>
            <a:endParaRPr lang="sr-Cyrl-CS" altLang="en-US" sz="2000" b="1" i="1"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GDM 1.8-6.5 times higher risk</a:t>
            </a:r>
          </a:p>
          <a:p>
            <a:pPr>
              <a:buFont typeface="Wingdings" pitchFamily="2" charset="2"/>
              <a:buChar char="§"/>
            </a:pPr>
            <a:r>
              <a:rPr lang="en-US" altLang="en-US" sz="2000" b="1" smtClean="0">
                <a:latin typeface="Arial" pitchFamily="34" charset="0"/>
                <a:cs typeface="Arial" pitchFamily="34" charset="0"/>
              </a:rPr>
              <a:t>Fetal macrosomia 1.4-1.8 times higher risk</a:t>
            </a:r>
          </a:p>
          <a:p>
            <a:pPr>
              <a:buFont typeface="Wingdings" pitchFamily="2" charset="2"/>
              <a:buChar char="§"/>
            </a:pPr>
            <a:r>
              <a:rPr lang="en-US" altLang="en-US" sz="2000" b="1" smtClean="0">
                <a:latin typeface="Arial" pitchFamily="34" charset="0"/>
                <a:cs typeface="Arial" pitchFamily="34" charset="0"/>
              </a:rPr>
              <a:t>Cesarean delivery is 2 times more common</a:t>
            </a:r>
          </a:p>
          <a:p>
            <a:pPr>
              <a:buFont typeface="Wingdings" pitchFamily="2" charset="2"/>
              <a:buChar char="§"/>
            </a:pPr>
            <a:r>
              <a:rPr lang="en-US" altLang="en-US" sz="2000" b="1" smtClean="0">
                <a:latin typeface="Arial" pitchFamily="34" charset="0"/>
                <a:cs typeface="Arial" pitchFamily="34" charset="0"/>
              </a:rPr>
              <a:t>Thromboembolism</a:t>
            </a:r>
          </a:p>
          <a:p>
            <a:pPr>
              <a:buFont typeface="Wingdings" pitchFamily="2" charset="2"/>
              <a:buChar char="§"/>
            </a:pPr>
            <a:r>
              <a:rPr lang="en-US" altLang="en-US" sz="2000" b="1" smtClean="0">
                <a:latin typeface="Arial" pitchFamily="34" charset="0"/>
                <a:cs typeface="Arial" pitchFamily="34" charset="0"/>
              </a:rPr>
              <a:t>Unexplained intrauterine death - 2 times higher risk</a:t>
            </a:r>
          </a:p>
          <a:p>
            <a:pPr>
              <a:buFont typeface="Wingdings" pitchFamily="2" charset="2"/>
              <a:buChar char="§"/>
            </a:pPr>
            <a:r>
              <a:rPr lang="en-US" altLang="en-US" sz="2000" b="1" smtClean="0">
                <a:latin typeface="Arial" pitchFamily="34" charset="0"/>
                <a:cs typeface="Arial" pitchFamily="34" charset="0"/>
              </a:rPr>
              <a:t>Obesity is a state of functional hyperandrogenism</a:t>
            </a:r>
            <a:endParaRPr lang="sr-Latn-CS" altLang="en-US" sz="2000" b="1"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2"/>
          <p:cNvSpPr>
            <a:spLocks noGrp="1"/>
          </p:cNvSpPr>
          <p:nvPr>
            <p:ph idx="4294967295"/>
          </p:nvPr>
        </p:nvSpPr>
        <p:spPr>
          <a:xfrm>
            <a:off x="457200" y="457200"/>
            <a:ext cx="8305800" cy="6019800"/>
          </a:xfrm>
        </p:spPr>
        <p:txBody>
          <a:bodyPr/>
          <a:lstStyle/>
          <a:p>
            <a:pPr algn="ctr">
              <a:buFont typeface="Arial" pitchFamily="34" charset="0"/>
              <a:buNone/>
            </a:pPr>
            <a:r>
              <a:rPr lang="en-US" altLang="en-US" b="1" smtClean="0">
                <a:solidFill>
                  <a:srgbClr val="7030A0"/>
                </a:solidFill>
                <a:latin typeface="Arial" pitchFamily="34" charset="0"/>
                <a:cs typeface="Arial" pitchFamily="34" charset="0"/>
              </a:rPr>
              <a:t>Reproductive disorders of men</a:t>
            </a:r>
          </a:p>
          <a:p>
            <a:endParaRPr lang="sr-Cyrl-CS" altLang="en-US" sz="2400" b="1" i="1"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Hypogonadism (reduced concentration of total testosterone - which reduces lipolysis in adipose tissue, low </a:t>
            </a:r>
            <a:r>
              <a:rPr lang="en-US" altLang="en-US" sz="2000" b="1" i="1" smtClean="0">
                <a:latin typeface="Arial" pitchFamily="34" charset="0"/>
                <a:cs typeface="Arial" pitchFamily="34" charset="0"/>
              </a:rPr>
              <a:t>SHBG </a:t>
            </a:r>
            <a:r>
              <a:rPr lang="en-US" altLang="en-US" sz="2000" b="1" smtClean="0">
                <a:latin typeface="Arial" pitchFamily="34" charset="0"/>
                <a:cs typeface="Arial" pitchFamily="34" charset="0"/>
              </a:rPr>
              <a:t>)</a:t>
            </a:r>
          </a:p>
          <a:p>
            <a:pPr>
              <a:buFont typeface="Wingdings" pitchFamily="2" charset="2"/>
              <a:buChar char="§"/>
            </a:pPr>
            <a:r>
              <a:rPr lang="en-US" altLang="en-US" sz="2000" b="1" smtClean="0">
                <a:latin typeface="Arial" pitchFamily="34" charset="0"/>
                <a:cs typeface="Arial" pitchFamily="34" charset="0"/>
              </a:rPr>
              <a:t>Erectile dysfunction</a:t>
            </a:r>
            <a:endParaRPr lang="sr-Latn-CS" altLang="en-US" sz="2000" b="1" smtClean="0">
              <a:latin typeface="Arial" pitchFamily="34" charset="0"/>
              <a:cs typeface="Arial" pitchFamily="34" charset="0"/>
            </a:endParaRPr>
          </a:p>
          <a:p>
            <a:pPr>
              <a:buFont typeface="Wingdings" pitchFamily="2" charset="2"/>
              <a:buChar char="§"/>
            </a:pPr>
            <a:endParaRPr lang="sr-Cyrl-CS" altLang="en-US" sz="2000" b="1" smtClean="0">
              <a:latin typeface="Arial" pitchFamily="34" charset="0"/>
              <a:cs typeface="Arial" pitchFamily="34" charset="0"/>
            </a:endParaRPr>
          </a:p>
          <a:p>
            <a:pPr>
              <a:buFont typeface="Arial" pitchFamily="34" charset="0"/>
              <a:buNone/>
            </a:pPr>
            <a:r>
              <a:rPr lang="en-US" altLang="en-US" sz="2000" b="1" smtClean="0">
                <a:latin typeface="Arial" pitchFamily="34" charset="0"/>
                <a:cs typeface="Arial" pitchFamily="34" charset="0"/>
              </a:rPr>
              <a:t>As a result:</a:t>
            </a:r>
          </a:p>
          <a:p>
            <a:pPr>
              <a:buFont typeface="Arial" pitchFamily="34" charset="0"/>
              <a:buNone/>
            </a:pPr>
            <a:endParaRPr lang="sr-Cyrl-CS" altLang="en-US" sz="2000" b="1"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Metabolic syndrome</a:t>
            </a:r>
          </a:p>
          <a:p>
            <a:pPr>
              <a:buFont typeface="Wingdings" pitchFamily="2" charset="2"/>
              <a:buChar char="§"/>
            </a:pPr>
            <a:r>
              <a:rPr lang="en-US" altLang="en-US" sz="2000" b="1" smtClean="0">
                <a:latin typeface="Arial" pitchFamily="34" charset="0"/>
                <a:cs typeface="Arial" pitchFamily="34" charset="0"/>
              </a:rPr>
              <a:t>Diabetes mellitus type 2</a:t>
            </a:r>
          </a:p>
          <a:p>
            <a:pPr>
              <a:buFont typeface="Wingdings" pitchFamily="2" charset="2"/>
              <a:buChar char="§"/>
            </a:pPr>
            <a:r>
              <a:rPr lang="en-US" altLang="en-US" sz="2000" b="1" smtClean="0">
                <a:latin typeface="Arial" pitchFamily="34" charset="0"/>
                <a:cs typeface="Arial" pitchFamily="34" charset="0"/>
              </a:rPr>
              <a:t>hyperlipidemia</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0" y="0"/>
            <a:ext cx="9144000" cy="914400"/>
          </a:xfrm>
          <a:effectLst>
            <a:outerShdw dist="35921" dir="2700000" algn="ctr" rotWithShape="0">
              <a:schemeClr val="bg2"/>
            </a:outerShdw>
          </a:effectLst>
        </p:spPr>
        <p:txBody>
          <a:bodyPr/>
          <a:lstStyle/>
          <a:p>
            <a:pPr>
              <a:defRPr/>
            </a:pPr>
            <a:r>
              <a:rPr lang="en" sz="3200" b="1" dirty="0" smtClean="0">
                <a:solidFill>
                  <a:srgbClr val="7030A0"/>
                </a:solidFill>
                <a:latin typeface="Arial" pitchFamily="34" charset="0"/>
                <a:cs typeface="Arial" pitchFamily="34" charset="0"/>
              </a:rPr>
              <a:t>OBESITY AND MALIGNANT DISEASES</a:t>
            </a:r>
            <a:endParaRPr lang="sr-Latn-CS" sz="3200" b="1" dirty="0" smtClean="0">
              <a:solidFill>
                <a:srgbClr val="7030A0"/>
              </a:solidFill>
              <a:latin typeface="Arial" pitchFamily="34" charset="0"/>
              <a:cs typeface="Arial" pitchFamily="34" charset="0"/>
            </a:endParaRPr>
          </a:p>
        </p:txBody>
      </p:sp>
      <p:graphicFrame>
        <p:nvGraphicFramePr>
          <p:cNvPr id="1026" name="Object 2"/>
          <p:cNvGraphicFramePr>
            <a:graphicFrameLocks noChangeAspect="1"/>
          </p:cNvGraphicFramePr>
          <p:nvPr/>
        </p:nvGraphicFramePr>
        <p:xfrm>
          <a:off x="533400" y="2286000"/>
          <a:ext cx="9712325" cy="2759075"/>
        </p:xfrm>
        <a:graphic>
          <a:graphicData uri="http://schemas.openxmlformats.org/presentationml/2006/ole">
            <p:oleObj spid="_x0000_s1026" name="Document" r:id="rId3" imgW="4913104" imgH="1348948" progId="Word.Document.8">
              <p:embed/>
            </p:oleObj>
          </a:graphicData>
        </a:graphic>
      </p:graphicFrame>
    </p:spTree>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55298"/>
                                        </p:tgtEl>
                                        <p:attrNameLst>
                                          <p:attrName>style.visibility</p:attrName>
                                        </p:attrNameLst>
                                      </p:cBhvr>
                                      <p:to>
                                        <p:strVal val="visible"/>
                                      </p:to>
                                    </p:set>
                                    <p:anim calcmode="lin" valueType="num">
                                      <p:cBhvr>
                                        <p:cTn id="7" dur="1000" fill="hold"/>
                                        <p:tgtEl>
                                          <p:spTgt spid="55298"/>
                                        </p:tgtEl>
                                        <p:attrNameLst>
                                          <p:attrName>ppt_w</p:attrName>
                                        </p:attrNameLst>
                                      </p:cBhvr>
                                      <p:tavLst>
                                        <p:tav tm="0">
                                          <p:val>
                                            <p:fltVal val="0"/>
                                          </p:val>
                                        </p:tav>
                                        <p:tav tm="100000">
                                          <p:val>
                                            <p:strVal val="#ppt_w"/>
                                          </p:val>
                                        </p:tav>
                                      </p:tavLst>
                                    </p:anim>
                                    <p:anim calcmode="lin" valueType="num">
                                      <p:cBhvr>
                                        <p:cTn id="8" dur="1000" fill="hold"/>
                                        <p:tgtEl>
                                          <p:spTgt spid="55298"/>
                                        </p:tgtEl>
                                        <p:attrNameLst>
                                          <p:attrName>ppt_h</p:attrName>
                                        </p:attrNameLst>
                                      </p:cBhvr>
                                      <p:tavLst>
                                        <p:tav tm="0">
                                          <p:val>
                                            <p:fltVal val="0"/>
                                          </p:val>
                                        </p:tav>
                                        <p:tav tm="100000">
                                          <p:val>
                                            <p:strVal val="#ppt_h"/>
                                          </p:val>
                                        </p:tav>
                                      </p:tavLst>
                                    </p:anim>
                                    <p:anim calcmode="lin" valueType="num">
                                      <p:cBhvr>
                                        <p:cTn id="9" dur="1000" fill="hold"/>
                                        <p:tgtEl>
                                          <p:spTgt spid="5529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529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ChangeArrowheads="1"/>
          </p:cNvSpPr>
          <p:nvPr/>
        </p:nvSpPr>
        <p:spPr bwMode="auto">
          <a:xfrm>
            <a:off x="-228600" y="0"/>
            <a:ext cx="9801225" cy="523875"/>
          </a:xfrm>
          <a:prstGeom prst="rect">
            <a:avLst/>
          </a:prstGeom>
          <a:noFill/>
          <a:ln w="9525">
            <a:noFill/>
            <a:miter lim="800000"/>
            <a:headEnd/>
            <a:tailEnd/>
          </a:ln>
          <a:effectLst>
            <a:outerShdw dist="35921" dir="2700000" algn="ctr" rotWithShape="0">
              <a:schemeClr val="bg2"/>
            </a:outerShdw>
          </a:effectLst>
        </p:spPr>
        <p:txBody>
          <a:bodyPr>
            <a:spAutoFit/>
          </a:bodyPr>
          <a:lstStyle/>
          <a:p>
            <a:pPr algn="ctr">
              <a:defRPr/>
            </a:pPr>
            <a:r>
              <a:rPr lang="en" sz="2800" b="1" dirty="0">
                <a:solidFill>
                  <a:srgbClr val="FF0000"/>
                </a:solidFill>
              </a:rPr>
              <a:t> </a:t>
            </a:r>
            <a:r>
              <a:rPr lang="en" sz="2800" b="1" dirty="0">
                <a:solidFill>
                  <a:srgbClr val="7030A0"/>
                </a:solidFill>
              </a:rPr>
              <a:t>Effects of reducing excess body weight by 10%</a:t>
            </a:r>
            <a:endParaRPr lang="sr-Latn-CS" sz="2800" b="1" dirty="0">
              <a:solidFill>
                <a:srgbClr val="7030A0"/>
              </a:solidFill>
            </a:endParaRPr>
          </a:p>
        </p:txBody>
      </p:sp>
      <p:sp>
        <p:nvSpPr>
          <p:cNvPr id="53251" name="Text Box 4"/>
          <p:cNvSpPr txBox="1">
            <a:spLocks noChangeArrowheads="1"/>
          </p:cNvSpPr>
          <p:nvPr/>
        </p:nvSpPr>
        <p:spPr bwMode="auto">
          <a:xfrm>
            <a:off x="914400" y="2286000"/>
            <a:ext cx="3962400" cy="244475"/>
          </a:xfrm>
          <a:prstGeom prst="rect">
            <a:avLst/>
          </a:prstGeom>
          <a:noFill/>
          <a:ln w="9525">
            <a:noFill/>
            <a:miter lim="800000"/>
            <a:headEnd/>
            <a:tailEnd/>
          </a:ln>
        </p:spPr>
        <p:txBody>
          <a:bodyPr>
            <a:spAutoFit/>
          </a:bodyPr>
          <a:lstStyle/>
          <a:p>
            <a:pPr>
              <a:spcBef>
                <a:spcPct val="50000"/>
              </a:spcBef>
            </a:pPr>
            <a:endParaRPr lang="sr-Latn-CS" altLang="en-US" sz="1000">
              <a:latin typeface="Times New Roman" pitchFamily="18" charset="0"/>
            </a:endParaRPr>
          </a:p>
        </p:txBody>
      </p:sp>
      <p:sp>
        <p:nvSpPr>
          <p:cNvPr id="53252" name="Text Box 5"/>
          <p:cNvSpPr txBox="1">
            <a:spLocks noChangeArrowheads="1"/>
          </p:cNvSpPr>
          <p:nvPr/>
        </p:nvSpPr>
        <p:spPr bwMode="auto">
          <a:xfrm>
            <a:off x="381000" y="5029200"/>
            <a:ext cx="3886200" cy="244475"/>
          </a:xfrm>
          <a:prstGeom prst="rect">
            <a:avLst/>
          </a:prstGeom>
          <a:noFill/>
          <a:ln w="9525">
            <a:noFill/>
            <a:miter lim="800000"/>
            <a:headEnd/>
            <a:tailEnd/>
          </a:ln>
        </p:spPr>
        <p:txBody>
          <a:bodyPr>
            <a:spAutoFit/>
          </a:bodyPr>
          <a:lstStyle/>
          <a:p>
            <a:pPr>
              <a:spcBef>
                <a:spcPct val="50000"/>
              </a:spcBef>
            </a:pPr>
            <a:endParaRPr lang="sr-Latn-CS" altLang="en-US" sz="1000">
              <a:latin typeface="Times New Roman" pitchFamily="18" charset="0"/>
            </a:endParaRPr>
          </a:p>
        </p:txBody>
      </p:sp>
      <p:sp>
        <p:nvSpPr>
          <p:cNvPr id="53253" name="Rectangle 6"/>
          <p:cNvSpPr>
            <a:spLocks noChangeArrowheads="1"/>
          </p:cNvSpPr>
          <p:nvPr/>
        </p:nvSpPr>
        <p:spPr bwMode="auto">
          <a:xfrm>
            <a:off x="642938" y="1143000"/>
            <a:ext cx="7429500" cy="1524000"/>
          </a:xfrm>
          <a:prstGeom prst="rect">
            <a:avLst/>
          </a:prstGeom>
          <a:solidFill>
            <a:srgbClr val="F8DBF9"/>
          </a:solidFill>
          <a:ln w="9525">
            <a:solidFill>
              <a:srgbClr val="FF6600"/>
            </a:solidFill>
            <a:miter lim="800000"/>
            <a:headEnd/>
            <a:tailEnd/>
          </a:ln>
          <a:effectLst>
            <a:prstShdw prst="shdw17" dist="17961" dir="13500000">
              <a:srgbClr val="993D00"/>
            </a:prstShdw>
          </a:effectLst>
        </p:spPr>
        <p:txBody>
          <a:bodyPr wrap="none" anchor="ctr"/>
          <a:lstStyle/>
          <a:p>
            <a:r>
              <a:rPr lang="en-US" altLang="en-US" sz="2000" b="1"/>
              <a:t>Mortality</a:t>
            </a:r>
            <a:endParaRPr lang="sr-Cyrl-CS" altLang="en-US" sz="2000" b="1"/>
          </a:p>
          <a:p>
            <a:endParaRPr lang="sr-Latn-CS" altLang="en-US" sz="2000"/>
          </a:p>
          <a:p>
            <a:r>
              <a:rPr lang="en-US" altLang="en-US" sz="2000">
                <a:sym typeface="Symbol" pitchFamily="18" charset="2"/>
              </a:rPr>
              <a:t> </a:t>
            </a:r>
            <a:r>
              <a:rPr lang="en-US" altLang="en-US" sz="2000"/>
              <a:t>20-25% of total mortality</a:t>
            </a:r>
            <a:endParaRPr lang="sr-Latn-CS" altLang="en-US" sz="2000"/>
          </a:p>
          <a:p>
            <a:r>
              <a:rPr lang="en-US" altLang="en-US" sz="2000">
                <a:sym typeface="Symbol" pitchFamily="18" charset="2"/>
              </a:rPr>
              <a:t> </a:t>
            </a:r>
            <a:r>
              <a:rPr lang="en-US" altLang="en-US" sz="2000"/>
              <a:t>30-40% caused by diabetes</a:t>
            </a:r>
            <a:endParaRPr lang="sr-Latn-CS" altLang="en-US" sz="2000"/>
          </a:p>
          <a:p>
            <a:r>
              <a:rPr lang="en-US" altLang="en-US" sz="2000"/>
              <a:t>40-50% caused by malignant diseases</a:t>
            </a:r>
            <a:endParaRPr lang="sr-Latn-CS" altLang="en-US" sz="2000"/>
          </a:p>
        </p:txBody>
      </p:sp>
      <p:sp>
        <p:nvSpPr>
          <p:cNvPr id="53254" name="Rectangle 7"/>
          <p:cNvSpPr>
            <a:spLocks noChangeArrowheads="1"/>
          </p:cNvSpPr>
          <p:nvPr/>
        </p:nvSpPr>
        <p:spPr bwMode="auto">
          <a:xfrm>
            <a:off x="714375" y="2857500"/>
            <a:ext cx="7286625" cy="1857375"/>
          </a:xfrm>
          <a:prstGeom prst="rect">
            <a:avLst/>
          </a:prstGeom>
          <a:solidFill>
            <a:srgbClr val="F8DBF9"/>
          </a:solidFill>
          <a:ln w="9525">
            <a:solidFill>
              <a:srgbClr val="FF6600"/>
            </a:solidFill>
            <a:miter lim="800000"/>
            <a:headEnd/>
            <a:tailEnd/>
          </a:ln>
          <a:effectLst>
            <a:prstShdw prst="shdw17" dist="17961" dir="13500000">
              <a:srgbClr val="993D00"/>
            </a:prstShdw>
          </a:effectLst>
        </p:spPr>
        <p:txBody>
          <a:bodyPr wrap="none" anchor="ctr"/>
          <a:lstStyle/>
          <a:p>
            <a:endParaRPr lang="sr-Cyrl-CS" altLang="en-US" sz="2000">
              <a:solidFill>
                <a:srgbClr val="FF0000"/>
              </a:solidFill>
              <a:latin typeface="Times New Roman" pitchFamily="18" charset="0"/>
              <a:cs typeface="Times New Roman" pitchFamily="18" charset="0"/>
            </a:endParaRPr>
          </a:p>
          <a:p>
            <a:r>
              <a:rPr lang="en-US" altLang="en-US" sz="2000" b="1"/>
              <a:t>Diabetes</a:t>
            </a:r>
            <a:endParaRPr lang="sr-Cyrl-CS" altLang="en-US" sz="2000" b="1"/>
          </a:p>
          <a:p>
            <a:endParaRPr lang="sr-Latn-CS" altLang="en-US" sz="2000"/>
          </a:p>
          <a:p>
            <a:r>
              <a:rPr lang="en-US" altLang="en-US" sz="2000"/>
              <a:t>&gt; 50% risk of developing diabetes</a:t>
            </a:r>
            <a:endParaRPr lang="sr-Latn-CS" altLang="en-US" sz="2000"/>
          </a:p>
          <a:p>
            <a:r>
              <a:rPr lang="en-US" altLang="en-US" sz="2000">
                <a:sym typeface="Symbol" pitchFamily="18" charset="2"/>
              </a:rPr>
              <a:t> </a:t>
            </a:r>
            <a:r>
              <a:rPr lang="en-US" altLang="en-US" sz="2000"/>
              <a:t>30-50% of our glycemia</a:t>
            </a:r>
            <a:endParaRPr lang="sr-Latn-CS" altLang="en-US" sz="2000"/>
          </a:p>
          <a:p>
            <a:r>
              <a:rPr lang="en-US" altLang="en-US" sz="2000">
                <a:sym typeface="Symbol" pitchFamily="18" charset="2"/>
              </a:rPr>
              <a:t> </a:t>
            </a:r>
            <a:r>
              <a:rPr lang="en-US" altLang="en-US" sz="2000"/>
              <a:t>15% HbA1c</a:t>
            </a:r>
            <a:endParaRPr lang="sr-Latn-CS" altLang="en-US" sz="2000"/>
          </a:p>
          <a:p>
            <a:r>
              <a:rPr lang="en-US" altLang="en-US" sz="2400"/>
              <a:t> </a:t>
            </a:r>
            <a:endParaRPr lang="sr-Latn-CS" altLang="en-US" sz="2400"/>
          </a:p>
          <a:p>
            <a:endParaRPr lang="en-GB" altLang="en-US" sz="1000" b="1">
              <a:solidFill>
                <a:srgbClr val="000099"/>
              </a:solidFill>
              <a:latin typeface="Times New Roman" pitchFamily="18" charset="0"/>
            </a:endParaRPr>
          </a:p>
        </p:txBody>
      </p:sp>
      <p:sp>
        <p:nvSpPr>
          <p:cNvPr id="53255" name="Rectangle 8"/>
          <p:cNvSpPr>
            <a:spLocks noChangeArrowheads="1"/>
          </p:cNvSpPr>
          <p:nvPr/>
        </p:nvSpPr>
        <p:spPr bwMode="auto">
          <a:xfrm>
            <a:off x="785813" y="5072063"/>
            <a:ext cx="3143250" cy="1233487"/>
          </a:xfrm>
          <a:prstGeom prst="rect">
            <a:avLst/>
          </a:prstGeom>
          <a:solidFill>
            <a:srgbClr val="F8DBF9"/>
          </a:solidFill>
          <a:ln w="9525">
            <a:solidFill>
              <a:srgbClr val="FF6600"/>
            </a:solidFill>
            <a:miter lim="800000"/>
            <a:headEnd/>
            <a:tailEnd/>
          </a:ln>
          <a:effectLst>
            <a:prstShdw prst="shdw17" dist="17961" dir="13500000">
              <a:srgbClr val="993D00"/>
            </a:prstShdw>
          </a:effectLst>
        </p:spPr>
        <p:txBody>
          <a:bodyPr wrap="none" anchor="ctr"/>
          <a:lstStyle/>
          <a:p>
            <a:r>
              <a:rPr lang="en-US" altLang="en-US" sz="2000" b="1"/>
              <a:t>Blood pressure</a:t>
            </a:r>
            <a:endParaRPr lang="sr-Latn-CS" altLang="en-US" sz="2000" b="1"/>
          </a:p>
          <a:p>
            <a:r>
              <a:rPr lang="en-US" altLang="en-US" sz="2000"/>
              <a:t>10 mmHg systolic and</a:t>
            </a:r>
            <a:endParaRPr lang="sr-Latn-CS" altLang="en-US" sz="2000"/>
          </a:p>
          <a:p>
            <a:r>
              <a:rPr lang="en-US" altLang="en-US" sz="2000"/>
              <a:t>diastolic pressure</a:t>
            </a:r>
            <a:endParaRPr lang="en-GB" altLang="en-US" sz="2000" b="1"/>
          </a:p>
          <a:p>
            <a:endParaRPr lang="en-GB" altLang="en-US" sz="1000">
              <a:latin typeface="Times New Roman" pitchFamily="18" charset="0"/>
            </a:endParaRPr>
          </a:p>
        </p:txBody>
      </p:sp>
      <p:sp>
        <p:nvSpPr>
          <p:cNvPr id="53256" name="Rectangle 9"/>
          <p:cNvSpPr>
            <a:spLocks noChangeArrowheads="1"/>
          </p:cNvSpPr>
          <p:nvPr/>
        </p:nvSpPr>
        <p:spPr bwMode="auto">
          <a:xfrm>
            <a:off x="4500563" y="5072063"/>
            <a:ext cx="3571875" cy="1328737"/>
          </a:xfrm>
          <a:prstGeom prst="rect">
            <a:avLst/>
          </a:prstGeom>
          <a:solidFill>
            <a:srgbClr val="F8DBF9"/>
          </a:solidFill>
          <a:ln w="9525">
            <a:solidFill>
              <a:srgbClr val="FF6600"/>
            </a:solidFill>
            <a:miter lim="800000"/>
            <a:headEnd/>
            <a:tailEnd/>
          </a:ln>
          <a:effectLst>
            <a:prstShdw prst="shdw17" dist="17961" dir="13500000">
              <a:srgbClr val="993D00"/>
            </a:prstShdw>
          </a:effectLst>
        </p:spPr>
        <p:txBody>
          <a:bodyPr wrap="none" anchor="ctr"/>
          <a:lstStyle/>
          <a:p>
            <a:r>
              <a:rPr lang="en-US" altLang="en-US" sz="2000" b="1"/>
              <a:t>Lipids</a:t>
            </a:r>
            <a:endParaRPr lang="sr-Latn-CS" altLang="en-US" sz="2000" b="1"/>
          </a:p>
          <a:p>
            <a:r>
              <a:rPr lang="en-US" altLang="en-US" sz="2000">
                <a:sym typeface="Symbol" pitchFamily="18" charset="2"/>
              </a:rPr>
              <a:t> </a:t>
            </a:r>
            <a:r>
              <a:rPr lang="en-US" altLang="en-US" sz="2000"/>
              <a:t>10% of total cholesterol</a:t>
            </a:r>
            <a:endParaRPr lang="sr-Latn-CS" altLang="en-US" sz="2000"/>
          </a:p>
          <a:p>
            <a:r>
              <a:rPr lang="en-US" altLang="en-US" sz="2000">
                <a:sym typeface="Symbol" pitchFamily="18" charset="2"/>
              </a:rPr>
              <a:t> </a:t>
            </a:r>
            <a:r>
              <a:rPr lang="en-US" altLang="en-US" sz="2000"/>
              <a:t>15% of LDL-cholesterol</a:t>
            </a:r>
            <a:endParaRPr lang="sr-Latn-CS" altLang="en-US" sz="2000"/>
          </a:p>
          <a:p>
            <a:r>
              <a:rPr lang="en-US" altLang="en-US" sz="2000">
                <a:sym typeface="Symbol" pitchFamily="18" charset="2"/>
              </a:rPr>
              <a:t> </a:t>
            </a:r>
            <a:r>
              <a:rPr lang="en-US" altLang="en-US" sz="2000"/>
              <a:t>HDL-cholesterol</a:t>
            </a:r>
            <a:endParaRPr lang="sr-Latn-CS" altLang="en-US" sz="2000"/>
          </a:p>
          <a:p>
            <a:endParaRPr lang="en-GB" altLang="en-US" sz="2000" b="1">
              <a:solidFill>
                <a:srgbClr val="FF0000"/>
              </a:solidFill>
              <a:latin typeface="Times New Roman" pitchFamily="18" charset="0"/>
              <a:cs typeface="Times New Roman" pitchFamily="18" charset="0"/>
            </a:endParaRPr>
          </a:p>
        </p:txBody>
      </p:sp>
      <p:sp>
        <p:nvSpPr>
          <p:cNvPr id="60426" name="Rectangle 10"/>
          <p:cNvSpPr>
            <a:spLocks noChangeArrowheads="1"/>
          </p:cNvSpPr>
          <p:nvPr/>
        </p:nvSpPr>
        <p:spPr bwMode="auto">
          <a:xfrm flipH="1">
            <a:off x="3657600" y="2643188"/>
            <a:ext cx="365125" cy="400050"/>
          </a:xfrm>
          <a:prstGeom prst="rect">
            <a:avLst/>
          </a:prstGeom>
          <a:noFill/>
          <a:ln w="9525">
            <a:noFill/>
            <a:miter lim="800000"/>
            <a:headEnd/>
            <a:tailEnd/>
          </a:ln>
          <a:effectLst/>
        </p:spPr>
        <p:txBody>
          <a:bodyPr>
            <a:spAutoFit/>
          </a:bodyPr>
          <a:lstStyle/>
          <a:p>
            <a:pPr>
              <a:defRPr/>
            </a:pPr>
            <a:r>
              <a:rPr lang="en" sz="2000" b="1" dirty="0">
                <a:solidFill>
                  <a:srgbClr val="FF6600"/>
                </a:solidFill>
                <a:effectLst>
                  <a:outerShdw blurRad="38100" dist="38100" dir="2700000" algn="tl">
                    <a:srgbClr val="000000"/>
                  </a:outerShdw>
                </a:effectLst>
                <a:latin typeface="Times New Roman" pitchFamily="18" charset="0"/>
                <a:cs typeface="Times New Roman" pitchFamily="18" charset="0"/>
                <a:sym typeface="Symbol" pitchFamily="18" charset="2"/>
              </a:rPr>
              <a:t></a:t>
            </a:r>
            <a:endParaRPr lang="en-GB" sz="2000" b="1" dirty="0">
              <a:solidFill>
                <a:srgbClr val="FF6600"/>
              </a:solidFill>
              <a:effectLst>
                <a:outerShdw blurRad="38100" dist="38100" dir="2700000" algn="tl">
                  <a:srgbClr val="000000"/>
                </a:outerShdw>
              </a:effectLst>
              <a:latin typeface="Times New Roman" pitchFamily="18" charset="0"/>
              <a:cs typeface="Times New Roman" pitchFamily="18" charset="0"/>
              <a:sym typeface="Symbol" pitchFamily="18" charset="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2"/>
          <p:cNvSpPr txBox="1">
            <a:spLocks noChangeArrowheads="1"/>
          </p:cNvSpPr>
          <p:nvPr/>
        </p:nvSpPr>
        <p:spPr bwMode="auto">
          <a:xfrm>
            <a:off x="0" y="0"/>
            <a:ext cx="9144000" cy="584200"/>
          </a:xfrm>
          <a:prstGeom prst="rect">
            <a:avLst/>
          </a:prstGeom>
          <a:noFill/>
          <a:ln w="9525">
            <a:noFill/>
            <a:miter lim="800000"/>
            <a:headEnd/>
            <a:tailEnd/>
          </a:ln>
        </p:spPr>
        <p:txBody>
          <a:bodyPr>
            <a:spAutoFit/>
          </a:bodyPr>
          <a:lstStyle/>
          <a:p>
            <a:pPr algn="ctr" eaLnBrk="0" hangingPunct="0"/>
            <a:r>
              <a:rPr lang="en-US" altLang="en-US" sz="3200" b="1">
                <a:solidFill>
                  <a:srgbClr val="7030A0"/>
                </a:solidFill>
              </a:rPr>
              <a:t>Mortality of the obese population</a:t>
            </a:r>
            <a:endParaRPr lang="sr-Latn-CS" altLang="en-US" sz="3200">
              <a:solidFill>
                <a:srgbClr val="7030A0"/>
              </a:solidFill>
            </a:endParaRPr>
          </a:p>
        </p:txBody>
      </p:sp>
      <p:grpSp>
        <p:nvGrpSpPr>
          <p:cNvPr id="2" name="Group 3"/>
          <p:cNvGrpSpPr>
            <a:grpSpLocks/>
          </p:cNvGrpSpPr>
          <p:nvPr/>
        </p:nvGrpSpPr>
        <p:grpSpPr bwMode="auto">
          <a:xfrm>
            <a:off x="-4763" y="1524000"/>
            <a:ext cx="8843963" cy="5029200"/>
            <a:chOff x="-3" y="960"/>
            <a:chExt cx="5571" cy="3168"/>
          </a:xfrm>
        </p:grpSpPr>
        <p:sp>
          <p:nvSpPr>
            <p:cNvPr id="84996" name="Rectangle 4"/>
            <p:cNvSpPr>
              <a:spLocks noChangeArrowheads="1"/>
            </p:cNvSpPr>
            <p:nvPr/>
          </p:nvSpPr>
          <p:spPr bwMode="auto">
            <a:xfrm>
              <a:off x="45" y="960"/>
              <a:ext cx="1258" cy="406"/>
            </a:xfrm>
            <a:prstGeom prst="rect">
              <a:avLst/>
            </a:prstGeom>
            <a:noFill/>
            <a:ln w="12700">
              <a:noFill/>
              <a:miter lim="800000"/>
              <a:headEnd/>
              <a:tailEnd/>
            </a:ln>
            <a:effectLst>
              <a:prstShdw prst="shdw17" dist="17961" dir="2700000">
                <a:schemeClr val="accent1">
                  <a:gamma/>
                  <a:shade val="60000"/>
                  <a:invGamma/>
                </a:schemeClr>
              </a:prstShdw>
            </a:effectLst>
          </p:spPr>
          <p:txBody>
            <a:bodyPr lIns="90488" tIns="44450" rIns="90488" bIns="44450">
              <a:spAutoFit/>
            </a:bodyPr>
            <a:lstStyle/>
            <a:p>
              <a:pPr eaLnBrk="0" hangingPunct="0">
                <a:defRPr/>
              </a:pPr>
              <a:r>
                <a:rPr lang="en" b="1" dirty="0">
                  <a:cs typeface="+mn-cs"/>
                </a:rPr>
                <a:t>Relative risk </a:t>
              </a:r>
              <a:r>
                <a:rPr lang="sr-Latn-RS" b="1" dirty="0">
                  <a:cs typeface="+mn-cs"/>
                </a:rPr>
                <a:t>of</a:t>
              </a:r>
              <a:r>
                <a:rPr lang="en" b="1" dirty="0">
                  <a:cs typeface="+mn-cs"/>
                </a:rPr>
                <a:t> the mortality</a:t>
              </a:r>
              <a:endParaRPr lang="en-US" b="1" dirty="0">
                <a:cs typeface="+mn-cs"/>
              </a:endParaRPr>
            </a:p>
          </p:txBody>
        </p:sp>
        <p:grpSp>
          <p:nvGrpSpPr>
            <p:cNvPr id="2055" name="Group 5"/>
            <p:cNvGrpSpPr>
              <a:grpSpLocks/>
            </p:cNvGrpSpPr>
            <p:nvPr/>
          </p:nvGrpSpPr>
          <p:grpSpPr bwMode="auto">
            <a:xfrm>
              <a:off x="-3" y="1048"/>
              <a:ext cx="5571" cy="3080"/>
              <a:chOff x="-3" y="1048"/>
              <a:chExt cx="5571" cy="3080"/>
            </a:xfrm>
          </p:grpSpPr>
          <p:sp>
            <p:nvSpPr>
              <p:cNvPr id="2056" name="Rectangle 6"/>
              <p:cNvSpPr>
                <a:spLocks noChangeArrowheads="1"/>
              </p:cNvSpPr>
              <p:nvPr/>
            </p:nvSpPr>
            <p:spPr bwMode="auto">
              <a:xfrm>
                <a:off x="601" y="3838"/>
                <a:ext cx="1122" cy="269"/>
              </a:xfrm>
              <a:prstGeom prst="rect">
                <a:avLst/>
              </a:prstGeom>
              <a:noFill/>
              <a:ln w="12700">
                <a:noFill/>
                <a:miter lim="800000"/>
                <a:headEnd/>
                <a:tailEnd/>
              </a:ln>
            </p:spPr>
            <p:txBody>
              <a:bodyPr wrap="none" anchor="ctr"/>
              <a:lstStyle/>
              <a:p>
                <a:endParaRPr lang="sr-Latn-CS" altLang="en-US"/>
              </a:p>
            </p:txBody>
          </p:sp>
          <p:sp>
            <p:nvSpPr>
              <p:cNvPr id="2057" name="Rectangle 7"/>
              <p:cNvSpPr>
                <a:spLocks noChangeArrowheads="1"/>
              </p:cNvSpPr>
              <p:nvPr/>
            </p:nvSpPr>
            <p:spPr bwMode="auto">
              <a:xfrm>
                <a:off x="2037" y="3838"/>
                <a:ext cx="1705" cy="269"/>
              </a:xfrm>
              <a:prstGeom prst="rect">
                <a:avLst/>
              </a:prstGeom>
              <a:noFill/>
              <a:ln w="12700">
                <a:noFill/>
                <a:miter lim="800000"/>
                <a:headEnd/>
                <a:tailEnd/>
              </a:ln>
            </p:spPr>
            <p:txBody>
              <a:bodyPr wrap="none" anchor="ctr"/>
              <a:lstStyle/>
              <a:p>
                <a:endParaRPr lang="sr-Latn-CS" altLang="en-US"/>
              </a:p>
            </p:txBody>
          </p:sp>
          <p:graphicFrame>
            <p:nvGraphicFramePr>
              <p:cNvPr id="2050" name="Object 8">
                <a:hlinkClick r:id="" action="ppaction://ole?verb=0"/>
              </p:cNvPr>
              <p:cNvGraphicFramePr>
                <a:graphicFrameLocks/>
              </p:cNvGraphicFramePr>
              <p:nvPr/>
            </p:nvGraphicFramePr>
            <p:xfrm>
              <a:off x="3633" y="1048"/>
              <a:ext cx="1401" cy="1854"/>
            </p:xfrm>
            <a:graphic>
              <a:graphicData uri="http://schemas.openxmlformats.org/presentationml/2006/ole">
                <p:oleObj spid="_x0000_s2050" name="Clip" r:id="rId3" imgW="7425000" imgH="9810000" progId="">
                  <p:embed/>
                </p:oleObj>
              </a:graphicData>
            </a:graphic>
          </p:graphicFrame>
          <p:sp>
            <p:nvSpPr>
              <p:cNvPr id="85001" name="Rectangle 9"/>
              <p:cNvSpPr>
                <a:spLocks noChangeArrowheads="1"/>
              </p:cNvSpPr>
              <p:nvPr/>
            </p:nvSpPr>
            <p:spPr bwMode="auto">
              <a:xfrm>
                <a:off x="1053" y="1238"/>
                <a:ext cx="867" cy="2542"/>
              </a:xfrm>
              <a:prstGeom prst="rect">
                <a:avLst/>
              </a:prstGeom>
              <a:solidFill>
                <a:srgbClr val="C1CEFF"/>
              </a:solidFill>
              <a:ln w="12700">
                <a:solidFill>
                  <a:schemeClr val="bg1"/>
                </a:solidFill>
                <a:miter lim="800000"/>
                <a:headEnd/>
                <a:tailEnd/>
              </a:ln>
              <a:effectLst>
                <a:prstShdw prst="shdw17" dist="17961" dir="2700000">
                  <a:schemeClr val="bg1">
                    <a:gamma/>
                    <a:shade val="60000"/>
                    <a:invGamma/>
                  </a:schemeClr>
                </a:prstShdw>
              </a:effectLst>
            </p:spPr>
            <p:txBody>
              <a:bodyPr wrap="none" anchor="ctr"/>
              <a:lstStyle/>
              <a:p>
                <a:pPr>
                  <a:defRPr/>
                </a:pPr>
                <a:endParaRPr lang="en-US">
                  <a:cs typeface="+mn-cs"/>
                </a:endParaRPr>
              </a:p>
            </p:txBody>
          </p:sp>
          <p:sp>
            <p:nvSpPr>
              <p:cNvPr id="85002" name="Rectangle 10"/>
              <p:cNvSpPr>
                <a:spLocks noChangeArrowheads="1"/>
              </p:cNvSpPr>
              <p:nvPr/>
            </p:nvSpPr>
            <p:spPr bwMode="auto">
              <a:xfrm>
                <a:off x="3079" y="1248"/>
                <a:ext cx="775" cy="2532"/>
              </a:xfrm>
              <a:prstGeom prst="rect">
                <a:avLst/>
              </a:prstGeom>
              <a:solidFill>
                <a:srgbClr val="FDE3BA"/>
              </a:solidFill>
              <a:ln w="12700">
                <a:solidFill>
                  <a:schemeClr val="bg1"/>
                </a:solidFill>
                <a:miter lim="800000"/>
                <a:headEnd/>
                <a:tailEnd/>
              </a:ln>
              <a:effectLst>
                <a:prstShdw prst="shdw17" dist="17961" dir="2700000">
                  <a:schemeClr val="bg1">
                    <a:gamma/>
                    <a:shade val="60000"/>
                    <a:invGamma/>
                  </a:schemeClr>
                </a:prstShdw>
              </a:effectLst>
            </p:spPr>
            <p:txBody>
              <a:bodyPr wrap="none" anchor="ctr"/>
              <a:lstStyle/>
              <a:p>
                <a:pPr>
                  <a:defRPr/>
                </a:pPr>
                <a:endParaRPr lang="en-US">
                  <a:cs typeface="+mn-cs"/>
                </a:endParaRPr>
              </a:p>
            </p:txBody>
          </p:sp>
          <p:sp>
            <p:nvSpPr>
              <p:cNvPr id="85003" name="Rectangle 11"/>
              <p:cNvSpPr>
                <a:spLocks noChangeArrowheads="1"/>
              </p:cNvSpPr>
              <p:nvPr/>
            </p:nvSpPr>
            <p:spPr bwMode="auto">
              <a:xfrm>
                <a:off x="2394" y="1256"/>
                <a:ext cx="646" cy="2524"/>
              </a:xfrm>
              <a:prstGeom prst="rect">
                <a:avLst/>
              </a:prstGeom>
              <a:solidFill>
                <a:srgbClr val="FCFEB9"/>
              </a:solidFill>
              <a:ln w="12700">
                <a:solidFill>
                  <a:schemeClr val="bg1"/>
                </a:solidFill>
                <a:miter lim="800000"/>
                <a:headEnd/>
                <a:tailEnd/>
              </a:ln>
              <a:effectLst>
                <a:prstShdw prst="shdw17" dist="17961" dir="2700000">
                  <a:schemeClr val="bg1">
                    <a:gamma/>
                    <a:shade val="60000"/>
                    <a:invGamma/>
                  </a:schemeClr>
                </a:prstShdw>
              </a:effectLst>
            </p:spPr>
            <p:txBody>
              <a:bodyPr wrap="none" anchor="ctr"/>
              <a:lstStyle/>
              <a:p>
                <a:pPr>
                  <a:defRPr/>
                </a:pPr>
                <a:endParaRPr lang="en-US">
                  <a:cs typeface="+mn-cs"/>
                </a:endParaRPr>
              </a:p>
            </p:txBody>
          </p:sp>
          <p:sp>
            <p:nvSpPr>
              <p:cNvPr id="85004" name="Rectangle 12"/>
              <p:cNvSpPr>
                <a:spLocks noChangeArrowheads="1"/>
              </p:cNvSpPr>
              <p:nvPr/>
            </p:nvSpPr>
            <p:spPr bwMode="auto">
              <a:xfrm>
                <a:off x="1927" y="1059"/>
                <a:ext cx="431" cy="2724"/>
              </a:xfrm>
              <a:prstGeom prst="rect">
                <a:avLst/>
              </a:prstGeom>
              <a:solidFill>
                <a:srgbClr val="C8FEC8"/>
              </a:solidFill>
              <a:ln w="12700">
                <a:solidFill>
                  <a:schemeClr val="bg1"/>
                </a:solidFill>
                <a:miter lim="800000"/>
                <a:headEnd/>
                <a:tailEnd/>
              </a:ln>
              <a:effectLst>
                <a:prstShdw prst="shdw17" dist="17961" dir="2700000">
                  <a:schemeClr val="bg1">
                    <a:gamma/>
                    <a:shade val="60000"/>
                    <a:invGamma/>
                  </a:schemeClr>
                </a:prstShdw>
              </a:effectLst>
            </p:spPr>
            <p:txBody>
              <a:bodyPr wrap="none" anchor="ctr"/>
              <a:lstStyle/>
              <a:p>
                <a:pPr>
                  <a:defRPr/>
                </a:pPr>
                <a:endParaRPr lang="en-US">
                  <a:cs typeface="+mn-cs"/>
                </a:endParaRPr>
              </a:p>
            </p:txBody>
          </p:sp>
          <p:sp>
            <p:nvSpPr>
              <p:cNvPr id="2062" name="Rectangle 13"/>
              <p:cNvSpPr>
                <a:spLocks noChangeArrowheads="1"/>
              </p:cNvSpPr>
              <p:nvPr/>
            </p:nvSpPr>
            <p:spPr bwMode="auto">
              <a:xfrm>
                <a:off x="1122" y="3513"/>
                <a:ext cx="274" cy="229"/>
              </a:xfrm>
              <a:prstGeom prst="rect">
                <a:avLst/>
              </a:prstGeom>
              <a:noFill/>
              <a:ln w="12700">
                <a:noFill/>
                <a:miter lim="800000"/>
                <a:headEnd/>
                <a:tailEnd/>
              </a:ln>
            </p:spPr>
            <p:txBody>
              <a:bodyPr wrap="none" lIns="90488" tIns="44450" rIns="90488" bIns="44450">
                <a:spAutoFit/>
              </a:bodyPr>
              <a:lstStyle/>
              <a:p>
                <a:pPr algn="ctr" eaLnBrk="0" hangingPunct="0"/>
                <a:r>
                  <a:rPr lang="en-US" altLang="en-US">
                    <a:solidFill>
                      <a:srgbClr val="00279F"/>
                    </a:solidFill>
                  </a:rPr>
                  <a:t>12</a:t>
                </a:r>
              </a:p>
            </p:txBody>
          </p:sp>
          <p:sp>
            <p:nvSpPr>
              <p:cNvPr id="2063" name="Rectangle 14"/>
              <p:cNvSpPr>
                <a:spLocks noChangeArrowheads="1"/>
              </p:cNvSpPr>
              <p:nvPr/>
            </p:nvSpPr>
            <p:spPr bwMode="auto">
              <a:xfrm>
                <a:off x="1903" y="3513"/>
                <a:ext cx="274" cy="229"/>
              </a:xfrm>
              <a:prstGeom prst="rect">
                <a:avLst/>
              </a:prstGeom>
              <a:noFill/>
              <a:ln w="12700">
                <a:noFill/>
                <a:miter lim="800000"/>
                <a:headEnd/>
                <a:tailEnd/>
              </a:ln>
            </p:spPr>
            <p:txBody>
              <a:bodyPr wrap="none" lIns="90488" tIns="44450" rIns="90488" bIns="44450">
                <a:spAutoFit/>
              </a:bodyPr>
              <a:lstStyle/>
              <a:p>
                <a:pPr algn="ctr" eaLnBrk="0" hangingPunct="0"/>
                <a:r>
                  <a:rPr lang="en-US" altLang="en-US">
                    <a:solidFill>
                      <a:srgbClr val="00279F"/>
                    </a:solidFill>
                  </a:rPr>
                  <a:t>20</a:t>
                </a:r>
              </a:p>
            </p:txBody>
          </p:sp>
          <p:sp>
            <p:nvSpPr>
              <p:cNvPr id="2064" name="Rectangle 15"/>
              <p:cNvSpPr>
                <a:spLocks noChangeArrowheads="1"/>
              </p:cNvSpPr>
              <p:nvPr/>
            </p:nvSpPr>
            <p:spPr bwMode="auto">
              <a:xfrm>
                <a:off x="2683" y="3513"/>
                <a:ext cx="274" cy="229"/>
              </a:xfrm>
              <a:prstGeom prst="rect">
                <a:avLst/>
              </a:prstGeom>
              <a:noFill/>
              <a:ln w="12700">
                <a:noFill/>
                <a:miter lim="800000"/>
                <a:headEnd/>
                <a:tailEnd/>
              </a:ln>
            </p:spPr>
            <p:txBody>
              <a:bodyPr wrap="none" lIns="90488" tIns="44450" rIns="90488" bIns="44450">
                <a:spAutoFit/>
              </a:bodyPr>
              <a:lstStyle/>
              <a:p>
                <a:pPr algn="ctr" eaLnBrk="0" hangingPunct="0"/>
                <a:r>
                  <a:rPr lang="en-US" altLang="en-US">
                    <a:solidFill>
                      <a:srgbClr val="00279F"/>
                    </a:solidFill>
                  </a:rPr>
                  <a:t>28</a:t>
                </a:r>
              </a:p>
            </p:txBody>
          </p:sp>
          <p:sp>
            <p:nvSpPr>
              <p:cNvPr id="2065" name="Rectangle 16"/>
              <p:cNvSpPr>
                <a:spLocks noChangeArrowheads="1"/>
              </p:cNvSpPr>
              <p:nvPr/>
            </p:nvSpPr>
            <p:spPr bwMode="auto">
              <a:xfrm>
                <a:off x="3482" y="3513"/>
                <a:ext cx="274" cy="229"/>
              </a:xfrm>
              <a:prstGeom prst="rect">
                <a:avLst/>
              </a:prstGeom>
              <a:noFill/>
              <a:ln w="12700">
                <a:noFill/>
                <a:miter lim="800000"/>
                <a:headEnd/>
                <a:tailEnd/>
              </a:ln>
            </p:spPr>
            <p:txBody>
              <a:bodyPr wrap="none" lIns="90488" tIns="44450" rIns="90488" bIns="44450">
                <a:spAutoFit/>
              </a:bodyPr>
              <a:lstStyle/>
              <a:p>
                <a:pPr algn="ctr" eaLnBrk="0" hangingPunct="0"/>
                <a:r>
                  <a:rPr lang="en-US" altLang="en-US">
                    <a:solidFill>
                      <a:srgbClr val="00279F"/>
                    </a:solidFill>
                  </a:rPr>
                  <a:t>36</a:t>
                </a:r>
              </a:p>
            </p:txBody>
          </p:sp>
          <p:graphicFrame>
            <p:nvGraphicFramePr>
              <p:cNvPr id="2051" name="Object 17">
                <a:hlinkClick r:id="" action="ppaction://ole?verb=0"/>
              </p:cNvPr>
              <p:cNvGraphicFramePr>
                <a:graphicFrameLocks/>
              </p:cNvGraphicFramePr>
              <p:nvPr/>
            </p:nvGraphicFramePr>
            <p:xfrm>
              <a:off x="3906" y="2300"/>
              <a:ext cx="1662" cy="1725"/>
            </p:xfrm>
            <a:graphic>
              <a:graphicData uri="http://schemas.openxmlformats.org/presentationml/2006/ole">
                <p:oleObj spid="_x0000_s2051" name="Clip" r:id="rId4" imgW="9461160" imgH="9810000" progId="">
                  <p:embed/>
                </p:oleObj>
              </a:graphicData>
            </a:graphic>
          </p:graphicFrame>
          <p:sp>
            <p:nvSpPr>
              <p:cNvPr id="85010" name="Freeform 18"/>
              <p:cNvSpPr>
                <a:spLocks/>
              </p:cNvSpPr>
              <p:nvPr/>
            </p:nvSpPr>
            <p:spPr bwMode="auto">
              <a:xfrm>
                <a:off x="545" y="1826"/>
                <a:ext cx="3030" cy="2160"/>
              </a:xfrm>
              <a:custGeom>
                <a:avLst/>
                <a:gdLst/>
                <a:ahLst/>
                <a:cxnLst>
                  <a:cxn ang="0">
                    <a:pos x="3173" y="2309"/>
                  </a:cxn>
                  <a:cxn ang="0">
                    <a:pos x="65" y="2309"/>
                  </a:cxn>
                  <a:cxn ang="0">
                    <a:pos x="65" y="0"/>
                  </a:cxn>
                  <a:cxn ang="0">
                    <a:pos x="0" y="4"/>
                  </a:cxn>
                </a:cxnLst>
                <a:rect l="0" t="0" r="r" b="b"/>
                <a:pathLst>
                  <a:path w="3174" h="2310">
                    <a:moveTo>
                      <a:pt x="3173" y="2309"/>
                    </a:moveTo>
                    <a:lnTo>
                      <a:pt x="65" y="2309"/>
                    </a:lnTo>
                    <a:lnTo>
                      <a:pt x="65" y="0"/>
                    </a:lnTo>
                    <a:lnTo>
                      <a:pt x="0" y="4"/>
                    </a:lnTo>
                  </a:path>
                </a:pathLst>
              </a:custGeom>
              <a:noFill/>
              <a:ln w="12700" cap="rnd" cmpd="sng">
                <a:solidFill>
                  <a:schemeClr val="bg1"/>
                </a:solidFill>
                <a:prstDash val="solid"/>
                <a:round/>
                <a:headEnd type="none" w="med" len="med"/>
                <a:tailEnd type="none" w="med" len="med"/>
              </a:ln>
              <a:effectLst>
                <a:prstShdw prst="shdw17" dist="17961" dir="2700000">
                  <a:schemeClr val="bg1">
                    <a:gamma/>
                    <a:shade val="60000"/>
                    <a:invGamma/>
                  </a:schemeClr>
                </a:prstShdw>
              </a:effectLst>
            </p:spPr>
            <p:txBody>
              <a:bodyPr/>
              <a:lstStyle/>
              <a:p>
                <a:pPr>
                  <a:defRPr/>
                </a:pPr>
                <a:endParaRPr lang="en-US">
                  <a:cs typeface="+mn-cs"/>
                </a:endParaRPr>
              </a:p>
            </p:txBody>
          </p:sp>
          <p:sp>
            <p:nvSpPr>
              <p:cNvPr id="2067" name="Line 19"/>
              <p:cNvSpPr>
                <a:spLocks noChangeShapeType="1"/>
              </p:cNvSpPr>
              <p:nvPr/>
            </p:nvSpPr>
            <p:spPr bwMode="auto">
              <a:xfrm>
                <a:off x="531" y="2837"/>
                <a:ext cx="3066" cy="1"/>
              </a:xfrm>
              <a:prstGeom prst="line">
                <a:avLst/>
              </a:prstGeom>
              <a:noFill/>
              <a:ln w="12700">
                <a:solidFill>
                  <a:srgbClr val="BEE5B7"/>
                </a:solidFill>
                <a:round/>
                <a:headEnd/>
                <a:tailEnd/>
              </a:ln>
            </p:spPr>
            <p:txBody>
              <a:bodyPr wrap="none" anchor="ctr"/>
              <a:lstStyle/>
              <a:p>
                <a:endParaRPr lang="en-US"/>
              </a:p>
            </p:txBody>
          </p:sp>
          <p:sp>
            <p:nvSpPr>
              <p:cNvPr id="2068" name="Line 20"/>
              <p:cNvSpPr>
                <a:spLocks noChangeShapeType="1"/>
              </p:cNvSpPr>
              <p:nvPr/>
            </p:nvSpPr>
            <p:spPr bwMode="auto">
              <a:xfrm>
                <a:off x="531" y="3816"/>
                <a:ext cx="3066" cy="1"/>
              </a:xfrm>
              <a:prstGeom prst="line">
                <a:avLst/>
              </a:prstGeom>
              <a:noFill/>
              <a:ln w="12700">
                <a:solidFill>
                  <a:srgbClr val="00279F"/>
                </a:solidFill>
                <a:round/>
                <a:headEnd/>
                <a:tailEnd/>
              </a:ln>
            </p:spPr>
            <p:txBody>
              <a:bodyPr wrap="none" anchor="ctr"/>
              <a:lstStyle/>
              <a:p>
                <a:endParaRPr lang="en-US"/>
              </a:p>
            </p:txBody>
          </p:sp>
          <p:sp>
            <p:nvSpPr>
              <p:cNvPr id="2069" name="Rectangle 21"/>
              <p:cNvSpPr>
                <a:spLocks noChangeArrowheads="1"/>
              </p:cNvSpPr>
              <p:nvPr/>
            </p:nvSpPr>
            <p:spPr bwMode="auto">
              <a:xfrm>
                <a:off x="344" y="3704"/>
                <a:ext cx="194" cy="229"/>
              </a:xfrm>
              <a:prstGeom prst="rect">
                <a:avLst/>
              </a:prstGeom>
              <a:noFill/>
              <a:ln w="12700">
                <a:noFill/>
                <a:miter lim="800000"/>
                <a:headEnd/>
                <a:tailEnd/>
              </a:ln>
            </p:spPr>
            <p:txBody>
              <a:bodyPr wrap="none" lIns="90488" tIns="44450" rIns="90488" bIns="44450">
                <a:spAutoFit/>
              </a:bodyPr>
              <a:lstStyle/>
              <a:p>
                <a:pPr algn="r" eaLnBrk="0" hangingPunct="0"/>
                <a:r>
                  <a:rPr lang="en-US" altLang="en-US" b="1">
                    <a:solidFill>
                      <a:srgbClr val="BEE5B7"/>
                    </a:solidFill>
                  </a:rPr>
                  <a:t>1</a:t>
                </a:r>
              </a:p>
            </p:txBody>
          </p:sp>
          <p:sp>
            <p:nvSpPr>
              <p:cNvPr id="2070" name="Rectangle 22"/>
              <p:cNvSpPr>
                <a:spLocks noChangeArrowheads="1"/>
              </p:cNvSpPr>
              <p:nvPr/>
            </p:nvSpPr>
            <p:spPr bwMode="auto">
              <a:xfrm>
                <a:off x="-3" y="2763"/>
                <a:ext cx="546" cy="289"/>
              </a:xfrm>
              <a:prstGeom prst="rect">
                <a:avLst/>
              </a:prstGeom>
              <a:noFill/>
              <a:ln w="12700">
                <a:noFill/>
                <a:miter lim="800000"/>
                <a:headEnd/>
                <a:tailEnd/>
              </a:ln>
            </p:spPr>
            <p:txBody>
              <a:bodyPr wrap="none" lIns="90488" tIns="44450" rIns="90488" bIns="44450">
                <a:spAutoFit/>
              </a:bodyPr>
              <a:lstStyle/>
              <a:p>
                <a:pPr algn="r" eaLnBrk="0" hangingPunct="0"/>
                <a:r>
                  <a:rPr lang="en-US" altLang="en-US" sz="2400" b="1">
                    <a:solidFill>
                      <a:srgbClr val="FF0000"/>
                    </a:solidFill>
                  </a:rPr>
                  <a:t>x 1.5</a:t>
                </a:r>
              </a:p>
            </p:txBody>
          </p:sp>
          <p:sp>
            <p:nvSpPr>
              <p:cNvPr id="2071" name="Rectangle 23"/>
              <p:cNvSpPr>
                <a:spLocks noChangeArrowheads="1"/>
              </p:cNvSpPr>
              <p:nvPr/>
            </p:nvSpPr>
            <p:spPr bwMode="auto">
              <a:xfrm>
                <a:off x="-3" y="1722"/>
                <a:ext cx="546" cy="289"/>
              </a:xfrm>
              <a:prstGeom prst="rect">
                <a:avLst/>
              </a:prstGeom>
              <a:noFill/>
              <a:ln w="12700">
                <a:noFill/>
                <a:miter lim="800000"/>
                <a:headEnd/>
                <a:tailEnd/>
              </a:ln>
            </p:spPr>
            <p:txBody>
              <a:bodyPr wrap="none" lIns="90488" tIns="44450" rIns="90488" bIns="44450">
                <a:spAutoFit/>
              </a:bodyPr>
              <a:lstStyle/>
              <a:p>
                <a:pPr algn="r" eaLnBrk="0" hangingPunct="0"/>
                <a:r>
                  <a:rPr lang="en-US" altLang="en-US" sz="2400" b="1">
                    <a:solidFill>
                      <a:srgbClr val="FF0000"/>
                    </a:solidFill>
                  </a:rPr>
                  <a:t>x 2.0</a:t>
                </a:r>
              </a:p>
            </p:txBody>
          </p:sp>
          <p:grpSp>
            <p:nvGrpSpPr>
              <p:cNvPr id="2072" name="Group 24"/>
              <p:cNvGrpSpPr>
                <a:grpSpLocks/>
              </p:cNvGrpSpPr>
              <p:nvPr/>
            </p:nvGrpSpPr>
            <p:grpSpPr bwMode="auto">
              <a:xfrm>
                <a:off x="1200" y="2145"/>
                <a:ext cx="2191" cy="1561"/>
                <a:chOff x="1431" y="1524"/>
                <a:chExt cx="2296" cy="1670"/>
              </a:xfrm>
            </p:grpSpPr>
            <p:sp>
              <p:nvSpPr>
                <p:cNvPr id="2086" name="Freeform 25"/>
                <p:cNvSpPr>
                  <a:spLocks/>
                </p:cNvSpPr>
                <p:nvPr/>
              </p:nvSpPr>
              <p:spPr bwMode="auto">
                <a:xfrm>
                  <a:off x="1431" y="2743"/>
                  <a:ext cx="597" cy="451"/>
                </a:xfrm>
                <a:custGeom>
                  <a:avLst/>
                  <a:gdLst>
                    <a:gd name="T0" fmla="*/ 0 w 597"/>
                    <a:gd name="T1" fmla="*/ 0 h 451"/>
                    <a:gd name="T2" fmla="*/ 9 w 597"/>
                    <a:gd name="T3" fmla="*/ 19 h 451"/>
                    <a:gd name="T4" fmla="*/ 37 w 597"/>
                    <a:gd name="T5" fmla="*/ 71 h 451"/>
                    <a:gd name="T6" fmla="*/ 83 w 597"/>
                    <a:gd name="T7" fmla="*/ 143 h 451"/>
                    <a:gd name="T8" fmla="*/ 148 w 597"/>
                    <a:gd name="T9" fmla="*/ 226 h 451"/>
                    <a:gd name="T10" fmla="*/ 231 w 597"/>
                    <a:gd name="T11" fmla="*/ 309 h 451"/>
                    <a:gd name="T12" fmla="*/ 334 w 597"/>
                    <a:gd name="T13" fmla="*/ 382 h 451"/>
                    <a:gd name="T14" fmla="*/ 456 w 597"/>
                    <a:gd name="T15" fmla="*/ 431 h 451"/>
                    <a:gd name="T16" fmla="*/ 596 w 597"/>
                    <a:gd name="T17" fmla="*/ 450 h 4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7"/>
                    <a:gd name="T28" fmla="*/ 0 h 451"/>
                    <a:gd name="T29" fmla="*/ 597 w 597"/>
                    <a:gd name="T30" fmla="*/ 451 h 4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7" h="451">
                      <a:moveTo>
                        <a:pt x="0" y="0"/>
                      </a:moveTo>
                      <a:lnTo>
                        <a:pt x="9" y="19"/>
                      </a:lnTo>
                      <a:lnTo>
                        <a:pt x="37" y="71"/>
                      </a:lnTo>
                      <a:lnTo>
                        <a:pt x="83" y="143"/>
                      </a:lnTo>
                      <a:lnTo>
                        <a:pt x="148" y="226"/>
                      </a:lnTo>
                      <a:lnTo>
                        <a:pt x="231" y="309"/>
                      </a:lnTo>
                      <a:lnTo>
                        <a:pt x="334" y="382"/>
                      </a:lnTo>
                      <a:lnTo>
                        <a:pt x="456" y="431"/>
                      </a:lnTo>
                      <a:lnTo>
                        <a:pt x="596" y="450"/>
                      </a:lnTo>
                    </a:path>
                  </a:pathLst>
                </a:custGeom>
                <a:noFill/>
                <a:ln w="50800" cap="rnd">
                  <a:solidFill>
                    <a:srgbClr val="EF9100"/>
                  </a:solidFill>
                  <a:round/>
                  <a:headEnd/>
                  <a:tailEnd/>
                </a:ln>
              </p:spPr>
              <p:txBody>
                <a:bodyPr/>
                <a:lstStyle/>
                <a:p>
                  <a:endParaRPr lang="en-US"/>
                </a:p>
              </p:txBody>
            </p:sp>
            <p:sp>
              <p:nvSpPr>
                <p:cNvPr id="2087" name="Freeform 26"/>
                <p:cNvSpPr>
                  <a:spLocks/>
                </p:cNvSpPr>
                <p:nvPr/>
              </p:nvSpPr>
              <p:spPr bwMode="auto">
                <a:xfrm>
                  <a:off x="2027" y="2638"/>
                  <a:ext cx="1023" cy="556"/>
                </a:xfrm>
                <a:custGeom>
                  <a:avLst/>
                  <a:gdLst>
                    <a:gd name="T0" fmla="*/ 0 w 1023"/>
                    <a:gd name="T1" fmla="*/ 555 h 556"/>
                    <a:gd name="T2" fmla="*/ 150 w 1023"/>
                    <a:gd name="T3" fmla="*/ 539 h 556"/>
                    <a:gd name="T4" fmla="*/ 297 w 1023"/>
                    <a:gd name="T5" fmla="*/ 500 h 556"/>
                    <a:gd name="T6" fmla="*/ 441 w 1023"/>
                    <a:gd name="T7" fmla="*/ 440 h 556"/>
                    <a:gd name="T8" fmla="*/ 578 w 1023"/>
                    <a:gd name="T9" fmla="*/ 366 h 556"/>
                    <a:gd name="T10" fmla="*/ 707 w 1023"/>
                    <a:gd name="T11" fmla="*/ 282 h 556"/>
                    <a:gd name="T12" fmla="*/ 824 w 1023"/>
                    <a:gd name="T13" fmla="*/ 189 h 556"/>
                    <a:gd name="T14" fmla="*/ 931 w 1023"/>
                    <a:gd name="T15" fmla="*/ 93 h 556"/>
                    <a:gd name="T16" fmla="*/ 1022 w 1023"/>
                    <a:gd name="T17" fmla="*/ 0 h 5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3"/>
                    <a:gd name="T28" fmla="*/ 0 h 556"/>
                    <a:gd name="T29" fmla="*/ 1023 w 1023"/>
                    <a:gd name="T30" fmla="*/ 556 h 5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3" h="556">
                      <a:moveTo>
                        <a:pt x="0" y="555"/>
                      </a:moveTo>
                      <a:lnTo>
                        <a:pt x="150" y="539"/>
                      </a:lnTo>
                      <a:lnTo>
                        <a:pt x="297" y="500"/>
                      </a:lnTo>
                      <a:lnTo>
                        <a:pt x="441" y="440"/>
                      </a:lnTo>
                      <a:lnTo>
                        <a:pt x="578" y="366"/>
                      </a:lnTo>
                      <a:lnTo>
                        <a:pt x="707" y="282"/>
                      </a:lnTo>
                      <a:lnTo>
                        <a:pt x="824" y="189"/>
                      </a:lnTo>
                      <a:lnTo>
                        <a:pt x="931" y="93"/>
                      </a:lnTo>
                      <a:lnTo>
                        <a:pt x="1022" y="0"/>
                      </a:lnTo>
                    </a:path>
                  </a:pathLst>
                </a:custGeom>
                <a:noFill/>
                <a:ln w="50800" cap="rnd">
                  <a:solidFill>
                    <a:srgbClr val="EF9100"/>
                  </a:solidFill>
                  <a:round/>
                  <a:headEnd/>
                  <a:tailEnd/>
                </a:ln>
              </p:spPr>
              <p:txBody>
                <a:bodyPr/>
                <a:lstStyle/>
                <a:p>
                  <a:endParaRPr lang="en-US"/>
                </a:p>
              </p:txBody>
            </p:sp>
            <p:sp>
              <p:nvSpPr>
                <p:cNvPr id="2088" name="Freeform 27"/>
                <p:cNvSpPr>
                  <a:spLocks/>
                </p:cNvSpPr>
                <p:nvPr/>
              </p:nvSpPr>
              <p:spPr bwMode="auto">
                <a:xfrm>
                  <a:off x="3049" y="1524"/>
                  <a:ext cx="678" cy="1115"/>
                </a:xfrm>
                <a:custGeom>
                  <a:avLst/>
                  <a:gdLst>
                    <a:gd name="T0" fmla="*/ 0 w 678"/>
                    <a:gd name="T1" fmla="*/ 1114 h 1115"/>
                    <a:gd name="T2" fmla="*/ 176 w 678"/>
                    <a:gd name="T3" fmla="*/ 909 h 1115"/>
                    <a:gd name="T4" fmla="*/ 322 w 678"/>
                    <a:gd name="T5" fmla="*/ 709 h 1115"/>
                    <a:gd name="T6" fmla="*/ 438 w 678"/>
                    <a:gd name="T7" fmla="*/ 521 h 1115"/>
                    <a:gd name="T8" fmla="*/ 529 w 678"/>
                    <a:gd name="T9" fmla="*/ 351 h 1115"/>
                    <a:gd name="T10" fmla="*/ 597 w 678"/>
                    <a:gd name="T11" fmla="*/ 207 h 1115"/>
                    <a:gd name="T12" fmla="*/ 644 w 678"/>
                    <a:gd name="T13" fmla="*/ 96 h 1115"/>
                    <a:gd name="T14" fmla="*/ 669 w 678"/>
                    <a:gd name="T15" fmla="*/ 24 h 1115"/>
                    <a:gd name="T16" fmla="*/ 677 w 678"/>
                    <a:gd name="T17" fmla="*/ 0 h 1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1115"/>
                    <a:gd name="T29" fmla="*/ 678 w 678"/>
                    <a:gd name="T30" fmla="*/ 1115 h 11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1115">
                      <a:moveTo>
                        <a:pt x="0" y="1114"/>
                      </a:moveTo>
                      <a:lnTo>
                        <a:pt x="176" y="909"/>
                      </a:lnTo>
                      <a:lnTo>
                        <a:pt x="322" y="709"/>
                      </a:lnTo>
                      <a:lnTo>
                        <a:pt x="438" y="521"/>
                      </a:lnTo>
                      <a:lnTo>
                        <a:pt x="529" y="351"/>
                      </a:lnTo>
                      <a:lnTo>
                        <a:pt x="597" y="207"/>
                      </a:lnTo>
                      <a:lnTo>
                        <a:pt x="644" y="96"/>
                      </a:lnTo>
                      <a:lnTo>
                        <a:pt x="669" y="24"/>
                      </a:lnTo>
                      <a:lnTo>
                        <a:pt x="677" y="0"/>
                      </a:lnTo>
                    </a:path>
                  </a:pathLst>
                </a:custGeom>
                <a:noFill/>
                <a:ln w="50800" cap="rnd">
                  <a:solidFill>
                    <a:srgbClr val="EF9100"/>
                  </a:solidFill>
                  <a:round/>
                  <a:headEnd/>
                  <a:tailEnd/>
                </a:ln>
              </p:spPr>
              <p:txBody>
                <a:bodyPr/>
                <a:lstStyle/>
                <a:p>
                  <a:endParaRPr lang="en-US"/>
                </a:p>
              </p:txBody>
            </p:sp>
          </p:grpSp>
          <p:sp>
            <p:nvSpPr>
              <p:cNvPr id="2073" name="Rectangle 28"/>
              <p:cNvSpPr>
                <a:spLocks noChangeArrowheads="1"/>
              </p:cNvSpPr>
              <p:nvPr/>
            </p:nvSpPr>
            <p:spPr bwMode="auto">
              <a:xfrm>
                <a:off x="816" y="1968"/>
                <a:ext cx="1008" cy="210"/>
              </a:xfrm>
              <a:prstGeom prst="rect">
                <a:avLst/>
              </a:prstGeom>
              <a:solidFill>
                <a:srgbClr val="C1CEFF"/>
              </a:solidFill>
              <a:ln w="12700">
                <a:noFill/>
                <a:miter lim="800000"/>
                <a:headEnd/>
                <a:tailEnd/>
              </a:ln>
              <a:effectLst>
                <a:prstShdw prst="shdw17" dist="17961" dir="2700000">
                  <a:srgbClr val="747C99"/>
                </a:prstShdw>
              </a:effectLst>
            </p:spPr>
            <p:txBody>
              <a:bodyPr lIns="90488" tIns="44450" rIns="90488" bIns="44450">
                <a:spAutoFit/>
              </a:bodyPr>
              <a:lstStyle/>
              <a:p>
                <a:pPr algn="ctr" eaLnBrk="0" hangingPunct="0"/>
                <a:r>
                  <a:rPr lang="en-US" altLang="en-US" sz="1600" b="1">
                    <a:solidFill>
                      <a:srgbClr val="0000FF"/>
                    </a:solidFill>
                  </a:rPr>
                  <a:t>Malnutrition</a:t>
                </a:r>
                <a:endParaRPr lang="en-US" altLang="en-US" sz="2000" b="1"/>
              </a:p>
            </p:txBody>
          </p:sp>
          <p:sp>
            <p:nvSpPr>
              <p:cNvPr id="2074" name="Rectangle 29"/>
              <p:cNvSpPr>
                <a:spLocks noChangeArrowheads="1"/>
              </p:cNvSpPr>
              <p:nvPr/>
            </p:nvSpPr>
            <p:spPr bwMode="auto">
              <a:xfrm>
                <a:off x="1888" y="1821"/>
                <a:ext cx="1030" cy="440"/>
              </a:xfrm>
              <a:prstGeom prst="rect">
                <a:avLst/>
              </a:prstGeom>
              <a:solidFill>
                <a:srgbClr val="FCFEB9"/>
              </a:solidFill>
              <a:ln w="12700">
                <a:noFill/>
                <a:miter lim="800000"/>
                <a:headEnd/>
                <a:tailEnd/>
              </a:ln>
              <a:effectLst>
                <a:prstShdw prst="shdw17" dist="17961" dir="2700000">
                  <a:srgbClr val="97986F"/>
                </a:prstShdw>
              </a:effectLst>
            </p:spPr>
            <p:txBody>
              <a:bodyPr wrap="none" lIns="90488" tIns="44450" rIns="90488" bIns="44450">
                <a:spAutoFit/>
              </a:bodyPr>
              <a:lstStyle/>
              <a:p>
                <a:pPr algn="ctr" eaLnBrk="0" hangingPunct="0"/>
                <a:r>
                  <a:rPr lang="en-US" altLang="en-US" sz="2000" b="1">
                    <a:solidFill>
                      <a:srgbClr val="0000FF"/>
                    </a:solidFill>
                  </a:rPr>
                  <a:t>Excessive</a:t>
                </a:r>
              </a:p>
              <a:p>
                <a:pPr algn="ctr" eaLnBrk="0" hangingPunct="0"/>
                <a:r>
                  <a:rPr lang="en-US" altLang="en-US" sz="2000" b="1">
                    <a:solidFill>
                      <a:srgbClr val="0000FF"/>
                    </a:solidFill>
                  </a:rPr>
                  <a:t>nutrition</a:t>
                </a:r>
                <a:endParaRPr lang="en-US" altLang="en-US" sz="2000" b="1"/>
              </a:p>
            </p:txBody>
          </p:sp>
          <p:sp>
            <p:nvSpPr>
              <p:cNvPr id="2075" name="Rectangle 30"/>
              <p:cNvSpPr>
                <a:spLocks noChangeArrowheads="1"/>
              </p:cNvSpPr>
              <p:nvPr/>
            </p:nvSpPr>
            <p:spPr bwMode="auto">
              <a:xfrm>
                <a:off x="2713" y="1630"/>
                <a:ext cx="887" cy="248"/>
              </a:xfrm>
              <a:prstGeom prst="rect">
                <a:avLst/>
              </a:prstGeom>
              <a:solidFill>
                <a:srgbClr val="FDE3BA"/>
              </a:solidFill>
              <a:ln w="12700">
                <a:noFill/>
                <a:miter lim="800000"/>
                <a:headEnd/>
                <a:tailEnd/>
              </a:ln>
              <a:effectLst>
                <a:prstShdw prst="shdw17" dist="17961" dir="2700000">
                  <a:srgbClr val="988870"/>
                </a:prstShdw>
              </a:effectLst>
            </p:spPr>
            <p:txBody>
              <a:bodyPr wrap="none" lIns="90488" tIns="44450" rIns="90488" bIns="44450">
                <a:spAutoFit/>
              </a:bodyPr>
              <a:lstStyle/>
              <a:p>
                <a:pPr algn="ctr" eaLnBrk="0" hangingPunct="0"/>
                <a:r>
                  <a:rPr lang="en-US" altLang="en-US" sz="2000" b="1">
                    <a:solidFill>
                      <a:srgbClr val="0000FF"/>
                    </a:solidFill>
                  </a:rPr>
                  <a:t>Obesity</a:t>
                </a:r>
                <a:endParaRPr lang="en-US" altLang="en-US" sz="2000" b="1"/>
              </a:p>
            </p:txBody>
          </p:sp>
          <p:sp>
            <p:nvSpPr>
              <p:cNvPr id="85023" name="Rectangle 31"/>
              <p:cNvSpPr>
                <a:spLocks noChangeArrowheads="1"/>
              </p:cNvSpPr>
              <p:nvPr/>
            </p:nvSpPr>
            <p:spPr bwMode="auto">
              <a:xfrm>
                <a:off x="3414" y="3899"/>
                <a:ext cx="378" cy="229"/>
              </a:xfrm>
              <a:prstGeom prst="rect">
                <a:avLst/>
              </a:prstGeom>
              <a:solidFill>
                <a:schemeClr val="bg1"/>
              </a:solidFill>
              <a:ln w="12700">
                <a:noFill/>
                <a:miter lim="800000"/>
                <a:headEnd/>
                <a:tailEnd/>
              </a:ln>
              <a:effectLst>
                <a:prstShdw prst="shdw17" dist="17961" dir="2700000">
                  <a:schemeClr val="bg1">
                    <a:gamma/>
                    <a:shade val="60000"/>
                    <a:invGamma/>
                  </a:schemeClr>
                </a:prstShdw>
              </a:effectLst>
            </p:spPr>
            <p:txBody>
              <a:bodyPr wrap="none" lIns="90488" tIns="44450" rIns="90488" bIns="44450">
                <a:spAutoFit/>
              </a:bodyPr>
              <a:lstStyle/>
              <a:p>
                <a:pPr eaLnBrk="0" hangingPunct="0">
                  <a:defRPr/>
                </a:pPr>
                <a:r>
                  <a:rPr lang="en" b="1">
                    <a:solidFill>
                      <a:srgbClr val="00279F"/>
                    </a:solidFill>
                    <a:cs typeface="+mn-cs"/>
                  </a:rPr>
                  <a:t>BMI</a:t>
                </a:r>
              </a:p>
            </p:txBody>
          </p:sp>
          <p:sp>
            <p:nvSpPr>
              <p:cNvPr id="2077" name="Rectangle 32"/>
              <p:cNvSpPr>
                <a:spLocks noChangeArrowheads="1"/>
              </p:cNvSpPr>
              <p:nvPr/>
            </p:nvSpPr>
            <p:spPr bwMode="auto">
              <a:xfrm>
                <a:off x="1323" y="1370"/>
                <a:ext cx="1030" cy="440"/>
              </a:xfrm>
              <a:prstGeom prst="rect">
                <a:avLst/>
              </a:prstGeom>
              <a:solidFill>
                <a:srgbClr val="C8FEC8"/>
              </a:solidFill>
              <a:ln w="12700">
                <a:noFill/>
                <a:miter lim="800000"/>
                <a:headEnd/>
                <a:tailEnd/>
              </a:ln>
              <a:effectLst>
                <a:prstShdw prst="shdw17" dist="17961" dir="2700000">
                  <a:srgbClr val="789878"/>
                </a:prstShdw>
              </a:effectLst>
            </p:spPr>
            <p:txBody>
              <a:bodyPr wrap="none" lIns="90488" tIns="44450" rIns="90488" bIns="44450">
                <a:spAutoFit/>
              </a:bodyPr>
              <a:lstStyle/>
              <a:p>
                <a:pPr algn="ctr" eaLnBrk="0" hangingPunct="0"/>
                <a:r>
                  <a:rPr lang="en-US" altLang="en-US" sz="2000" b="1">
                    <a:solidFill>
                      <a:srgbClr val="0000FF"/>
                    </a:solidFill>
                  </a:rPr>
                  <a:t>Normal</a:t>
                </a:r>
              </a:p>
              <a:p>
                <a:pPr algn="ctr" eaLnBrk="0" hangingPunct="0"/>
                <a:r>
                  <a:rPr lang="en-US" altLang="en-US" sz="2000" b="1">
                    <a:solidFill>
                      <a:srgbClr val="0000FF"/>
                    </a:solidFill>
                  </a:rPr>
                  <a:t>nutrition</a:t>
                </a:r>
                <a:endParaRPr lang="en-US" altLang="en-US" sz="2000" b="1"/>
              </a:p>
            </p:txBody>
          </p:sp>
          <p:sp>
            <p:nvSpPr>
              <p:cNvPr id="2078" name="Line 33"/>
              <p:cNvSpPr>
                <a:spLocks noChangeShapeType="1"/>
              </p:cNvSpPr>
              <p:nvPr/>
            </p:nvSpPr>
            <p:spPr bwMode="auto">
              <a:xfrm>
                <a:off x="895" y="3990"/>
                <a:ext cx="1" cy="65"/>
              </a:xfrm>
              <a:prstGeom prst="line">
                <a:avLst/>
              </a:prstGeom>
              <a:noFill/>
              <a:ln w="12700">
                <a:solidFill>
                  <a:srgbClr val="00279F"/>
                </a:solidFill>
                <a:round/>
                <a:headEnd/>
                <a:tailEnd/>
              </a:ln>
            </p:spPr>
            <p:txBody>
              <a:bodyPr wrap="none" anchor="ctr"/>
              <a:lstStyle/>
              <a:p>
                <a:endParaRPr lang="en-US"/>
              </a:p>
            </p:txBody>
          </p:sp>
          <p:sp>
            <p:nvSpPr>
              <p:cNvPr id="2079" name="Line 34"/>
              <p:cNvSpPr>
                <a:spLocks noChangeShapeType="1"/>
              </p:cNvSpPr>
              <p:nvPr/>
            </p:nvSpPr>
            <p:spPr bwMode="auto">
              <a:xfrm>
                <a:off x="1692" y="3990"/>
                <a:ext cx="1" cy="65"/>
              </a:xfrm>
              <a:prstGeom prst="line">
                <a:avLst/>
              </a:prstGeom>
              <a:noFill/>
              <a:ln w="12700">
                <a:solidFill>
                  <a:srgbClr val="00279F"/>
                </a:solidFill>
                <a:round/>
                <a:headEnd/>
                <a:tailEnd/>
              </a:ln>
            </p:spPr>
            <p:txBody>
              <a:bodyPr wrap="none" anchor="ctr"/>
              <a:lstStyle/>
              <a:p>
                <a:endParaRPr lang="en-US"/>
              </a:p>
            </p:txBody>
          </p:sp>
          <p:sp>
            <p:nvSpPr>
              <p:cNvPr id="2080" name="Line 35"/>
              <p:cNvSpPr>
                <a:spLocks noChangeShapeType="1"/>
              </p:cNvSpPr>
              <p:nvPr/>
            </p:nvSpPr>
            <p:spPr bwMode="auto">
              <a:xfrm>
                <a:off x="2491" y="3990"/>
                <a:ext cx="1" cy="65"/>
              </a:xfrm>
              <a:prstGeom prst="line">
                <a:avLst/>
              </a:prstGeom>
              <a:noFill/>
              <a:ln w="12700">
                <a:solidFill>
                  <a:srgbClr val="00279F"/>
                </a:solidFill>
                <a:round/>
                <a:headEnd/>
                <a:tailEnd/>
              </a:ln>
            </p:spPr>
            <p:txBody>
              <a:bodyPr wrap="none" anchor="ctr"/>
              <a:lstStyle/>
              <a:p>
                <a:endParaRPr lang="en-US"/>
              </a:p>
            </p:txBody>
          </p:sp>
          <p:sp>
            <p:nvSpPr>
              <p:cNvPr id="2081" name="Line 36"/>
              <p:cNvSpPr>
                <a:spLocks noChangeShapeType="1"/>
              </p:cNvSpPr>
              <p:nvPr/>
            </p:nvSpPr>
            <p:spPr bwMode="auto">
              <a:xfrm>
                <a:off x="3288" y="3990"/>
                <a:ext cx="1" cy="65"/>
              </a:xfrm>
              <a:prstGeom prst="line">
                <a:avLst/>
              </a:prstGeom>
              <a:noFill/>
              <a:ln w="12700">
                <a:solidFill>
                  <a:srgbClr val="00279F"/>
                </a:solidFill>
                <a:round/>
                <a:headEnd/>
                <a:tailEnd/>
              </a:ln>
            </p:spPr>
            <p:txBody>
              <a:bodyPr wrap="none" anchor="ctr"/>
              <a:lstStyle/>
              <a:p>
                <a:endParaRPr lang="en-US"/>
              </a:p>
            </p:txBody>
          </p:sp>
          <p:sp>
            <p:nvSpPr>
              <p:cNvPr id="2082" name="Rectangle 37"/>
              <p:cNvSpPr>
                <a:spLocks noChangeArrowheads="1"/>
              </p:cNvSpPr>
              <p:nvPr/>
            </p:nvSpPr>
            <p:spPr bwMode="auto">
              <a:xfrm>
                <a:off x="1206" y="2614"/>
                <a:ext cx="474" cy="210"/>
              </a:xfrm>
              <a:prstGeom prst="rect">
                <a:avLst/>
              </a:prstGeom>
              <a:noFill/>
              <a:ln w="12700">
                <a:noFill/>
                <a:miter lim="800000"/>
                <a:headEnd/>
                <a:tailEnd/>
              </a:ln>
            </p:spPr>
            <p:txBody>
              <a:bodyPr wrap="none" lIns="90488" tIns="44450" rIns="90488" bIns="44450">
                <a:spAutoFit/>
              </a:bodyPr>
              <a:lstStyle/>
              <a:p>
                <a:pPr algn="ctr" eaLnBrk="0" hangingPunct="0"/>
                <a:r>
                  <a:rPr lang="en-US" altLang="en-US" sz="1600" b="1">
                    <a:solidFill>
                      <a:srgbClr val="00279F"/>
                    </a:solidFill>
                  </a:rPr>
                  <a:t>&lt; 18.5</a:t>
                </a:r>
                <a:endParaRPr lang="en-US" altLang="en-US" b="1">
                  <a:solidFill>
                    <a:srgbClr val="00279F"/>
                  </a:solidFill>
                </a:endParaRPr>
              </a:p>
            </p:txBody>
          </p:sp>
          <p:sp>
            <p:nvSpPr>
              <p:cNvPr id="2083" name="Rectangle 38"/>
              <p:cNvSpPr>
                <a:spLocks noChangeArrowheads="1"/>
              </p:cNvSpPr>
              <p:nvPr/>
            </p:nvSpPr>
            <p:spPr bwMode="auto">
              <a:xfrm>
                <a:off x="3281" y="2626"/>
                <a:ext cx="367" cy="210"/>
              </a:xfrm>
              <a:prstGeom prst="rect">
                <a:avLst/>
              </a:prstGeom>
              <a:solidFill>
                <a:srgbClr val="FDE3BA"/>
              </a:solidFill>
              <a:ln w="12700">
                <a:noFill/>
                <a:miter lim="800000"/>
                <a:headEnd/>
                <a:tailEnd/>
              </a:ln>
            </p:spPr>
            <p:txBody>
              <a:bodyPr wrap="none" lIns="90488" tIns="44450" rIns="90488" bIns="44450">
                <a:spAutoFit/>
              </a:bodyPr>
              <a:lstStyle/>
              <a:p>
                <a:pPr algn="ctr" eaLnBrk="0" hangingPunct="0"/>
                <a:r>
                  <a:rPr lang="en-US" altLang="en-US" sz="1600" b="1">
                    <a:solidFill>
                      <a:srgbClr val="00279F"/>
                    </a:solidFill>
                  </a:rPr>
                  <a:t>&gt; 30</a:t>
                </a:r>
                <a:endParaRPr lang="en-US" altLang="en-US" b="1">
                  <a:solidFill>
                    <a:srgbClr val="00279F"/>
                  </a:solidFill>
                </a:endParaRPr>
              </a:p>
            </p:txBody>
          </p:sp>
          <p:sp>
            <p:nvSpPr>
              <p:cNvPr id="2084" name="Rectangle 39"/>
              <p:cNvSpPr>
                <a:spLocks noChangeArrowheads="1"/>
              </p:cNvSpPr>
              <p:nvPr/>
            </p:nvSpPr>
            <p:spPr bwMode="auto">
              <a:xfrm>
                <a:off x="1968" y="2629"/>
                <a:ext cx="384" cy="425"/>
              </a:xfrm>
              <a:prstGeom prst="rect">
                <a:avLst/>
              </a:prstGeom>
              <a:solidFill>
                <a:srgbClr val="C8FEC8"/>
              </a:solidFill>
              <a:ln w="12700">
                <a:noFill/>
                <a:miter lim="800000"/>
                <a:headEnd/>
                <a:tailEnd/>
              </a:ln>
            </p:spPr>
            <p:txBody>
              <a:bodyPr lIns="90488" tIns="44450" rIns="90488" bIns="44450">
                <a:spAutoFit/>
              </a:bodyPr>
              <a:lstStyle/>
              <a:p>
                <a:pPr algn="ctr" eaLnBrk="0" hangingPunct="0">
                  <a:lnSpc>
                    <a:spcPct val="80000"/>
                  </a:lnSpc>
                </a:pPr>
                <a:r>
                  <a:rPr lang="en-US" altLang="en-US" sz="1600" b="1">
                    <a:solidFill>
                      <a:srgbClr val="00279F"/>
                    </a:solidFill>
                  </a:rPr>
                  <a:t>18.5-24.9</a:t>
                </a:r>
                <a:endParaRPr lang="en-US" altLang="en-US" b="1">
                  <a:solidFill>
                    <a:srgbClr val="00279F"/>
                  </a:solidFill>
                </a:endParaRPr>
              </a:p>
            </p:txBody>
          </p:sp>
          <p:sp>
            <p:nvSpPr>
              <p:cNvPr id="2085" name="Rectangle 40"/>
              <p:cNvSpPr>
                <a:spLocks noChangeArrowheads="1"/>
              </p:cNvSpPr>
              <p:nvPr/>
            </p:nvSpPr>
            <p:spPr bwMode="auto">
              <a:xfrm>
                <a:off x="2474" y="2544"/>
                <a:ext cx="502" cy="302"/>
              </a:xfrm>
              <a:prstGeom prst="rect">
                <a:avLst/>
              </a:prstGeom>
              <a:solidFill>
                <a:srgbClr val="FCFEB9"/>
              </a:solidFill>
              <a:ln w="12700">
                <a:noFill/>
                <a:miter lim="800000"/>
                <a:headEnd/>
                <a:tailEnd/>
              </a:ln>
            </p:spPr>
            <p:txBody>
              <a:bodyPr lIns="90488" tIns="44450" rIns="90488" bIns="44450">
                <a:spAutoFit/>
              </a:bodyPr>
              <a:lstStyle/>
              <a:p>
                <a:pPr algn="ctr" eaLnBrk="0" hangingPunct="0">
                  <a:lnSpc>
                    <a:spcPct val="80000"/>
                  </a:lnSpc>
                </a:pPr>
                <a:r>
                  <a:rPr lang="en-US" altLang="en-US" sz="1600" b="1">
                    <a:solidFill>
                      <a:srgbClr val="00279F"/>
                    </a:solidFill>
                  </a:rPr>
                  <a:t>25</a:t>
                </a:r>
              </a:p>
              <a:p>
                <a:pPr algn="ctr" eaLnBrk="0" hangingPunct="0">
                  <a:lnSpc>
                    <a:spcPct val="80000"/>
                  </a:lnSpc>
                </a:pPr>
                <a:r>
                  <a:rPr lang="en-US" altLang="en-US" sz="1600" b="1">
                    <a:solidFill>
                      <a:srgbClr val="00279F"/>
                    </a:solidFill>
                  </a:rPr>
                  <a:t>-29.9</a:t>
                </a:r>
                <a:endParaRPr lang="en-US" altLang="en-US" b="1">
                  <a:solidFill>
                    <a:srgbClr val="00279F"/>
                  </a:solidFill>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4994"/>
                                        </p:tgtEl>
                                        <p:attrNameLst>
                                          <p:attrName>style.visibility</p:attrName>
                                        </p:attrNameLst>
                                      </p:cBhvr>
                                      <p:to>
                                        <p:strVal val="visible"/>
                                      </p:to>
                                    </p:set>
                                    <p:anim calcmode="lin" valueType="num">
                                      <p:cBhvr additive="base">
                                        <p:cTn id="7" dur="500" fill="hold"/>
                                        <p:tgtEl>
                                          <p:spTgt spid="84994"/>
                                        </p:tgtEl>
                                        <p:attrNameLst>
                                          <p:attrName>ppt_x</p:attrName>
                                        </p:attrNameLst>
                                      </p:cBhvr>
                                      <p:tavLst>
                                        <p:tav tm="0">
                                          <p:val>
                                            <p:strVal val="#ppt_x"/>
                                          </p:val>
                                        </p:tav>
                                        <p:tav tm="100000">
                                          <p:val>
                                            <p:strVal val="#ppt_x"/>
                                          </p:val>
                                        </p:tav>
                                      </p:tavLst>
                                    </p:anim>
                                    <p:anim calcmode="lin" valueType="num">
                                      <p:cBhvr additive="base">
                                        <p:cTn id="8" dur="500" fill="hold"/>
                                        <p:tgtEl>
                                          <p:spTgt spid="84994"/>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Bottom)">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1524000" y="533400"/>
            <a:ext cx="6927850" cy="615553"/>
          </a:xfrm>
        </p:spPr>
        <p:txBody>
          <a:bodyPr/>
          <a:lstStyle/>
          <a:p>
            <a:r>
              <a:rPr lang="en-US" sz="2000" dirty="0" smtClean="0"/>
              <a:t>Assessment and Monitoring of the Individual with Overweight and </a:t>
            </a:r>
            <a:r>
              <a:rPr lang="en-US" sz="2000" dirty="0" smtClean="0"/>
              <a:t>Obesity</a:t>
            </a:r>
            <a:endParaRPr lang="en-US" sz="2000"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Obesity AND WEIGHT Management for the  PREVENTION AND Treatment of Type 2 Diabetes</a:t>
            </a:r>
          </a:p>
        </p:txBody>
      </p:sp>
      <p:sp>
        <p:nvSpPr>
          <p:cNvPr id="54276" name="Text Placeholder 2"/>
          <p:cNvSpPr txBox="1">
            <a:spLocks/>
          </p:cNvSpPr>
          <p:nvPr/>
        </p:nvSpPr>
        <p:spPr bwMode="auto">
          <a:xfrm>
            <a:off x="152400" y="1371600"/>
            <a:ext cx="8763000" cy="4262705"/>
          </a:xfrm>
          <a:prstGeom prst="rect">
            <a:avLst/>
          </a:prstGeom>
          <a:noFill/>
          <a:ln w="9525">
            <a:noFill/>
            <a:miter lim="800000"/>
            <a:headEnd/>
            <a:tailEnd/>
          </a:ln>
        </p:spPr>
        <p:txBody>
          <a:bodyPr wrap="square" lIns="0" tIns="0" rIns="0" bIns="0">
            <a:spAutoFit/>
          </a:bodyPr>
          <a:lstStyle/>
          <a:p>
            <a:pPr>
              <a:spcBef>
                <a:spcPts val="1000"/>
              </a:spcBef>
              <a:buFont typeface="Arial" pitchFamily="34" charset="0"/>
              <a:buNone/>
            </a:pPr>
            <a:endParaRPr lang="en-US" b="1" dirty="0" smtClean="0">
              <a:solidFill>
                <a:srgbClr val="A6192E"/>
              </a:solidFill>
            </a:endParaRPr>
          </a:p>
          <a:p>
            <a:pPr>
              <a:spcBef>
                <a:spcPts val="1000"/>
              </a:spcBef>
              <a:buFont typeface="Arial" pitchFamily="34" charset="0"/>
              <a:buNone/>
            </a:pPr>
            <a:r>
              <a:rPr lang="en-US" b="1" dirty="0" smtClean="0">
                <a:solidFill>
                  <a:srgbClr val="A6192E"/>
                </a:solidFill>
              </a:rPr>
              <a:t>8.4 </a:t>
            </a:r>
            <a:r>
              <a:rPr lang="en-US" b="1" dirty="0" smtClean="0">
                <a:solidFill>
                  <a:srgbClr val="000000"/>
                </a:solidFill>
              </a:rPr>
              <a:t>In </a:t>
            </a:r>
            <a:r>
              <a:rPr lang="en-US" b="1" dirty="0">
                <a:solidFill>
                  <a:srgbClr val="000000"/>
                </a:solidFill>
              </a:rPr>
              <a:t>people with type 2 diabetes and overweight or obesity, weight management </a:t>
            </a:r>
            <a:r>
              <a:rPr lang="en-US" b="1" dirty="0" smtClean="0">
                <a:solidFill>
                  <a:srgbClr val="000000"/>
                </a:solidFill>
              </a:rPr>
              <a:t>should </a:t>
            </a:r>
            <a:r>
              <a:rPr lang="en-US" b="1" dirty="0">
                <a:solidFill>
                  <a:srgbClr val="000000"/>
                </a:solidFill>
              </a:rPr>
              <a:t>represent a primary goal of treatment along with </a:t>
            </a:r>
            <a:r>
              <a:rPr lang="en-US" b="1" dirty="0" err="1">
                <a:solidFill>
                  <a:srgbClr val="000000"/>
                </a:solidFill>
              </a:rPr>
              <a:t>glycemic</a:t>
            </a:r>
            <a:r>
              <a:rPr lang="en-US" b="1" dirty="0">
                <a:solidFill>
                  <a:srgbClr val="000000"/>
                </a:solidFill>
              </a:rPr>
              <a:t> management. </a:t>
            </a:r>
            <a:r>
              <a:rPr lang="en-US" b="1" dirty="0">
                <a:solidFill>
                  <a:srgbClr val="87161F"/>
                </a:solidFill>
              </a:rPr>
              <a:t>A</a:t>
            </a:r>
          </a:p>
          <a:p>
            <a:pPr>
              <a:spcBef>
                <a:spcPts val="1000"/>
              </a:spcBef>
              <a:buFont typeface="Arial" pitchFamily="34" charset="0"/>
              <a:buNone/>
            </a:pPr>
            <a:r>
              <a:rPr lang="en-US" b="1" dirty="0" smtClean="0">
                <a:solidFill>
                  <a:srgbClr val="A6192E"/>
                </a:solidFill>
              </a:rPr>
              <a:t>8.5</a:t>
            </a:r>
            <a:r>
              <a:rPr lang="en-US" b="1" dirty="0" smtClean="0">
                <a:solidFill>
                  <a:srgbClr val="000000"/>
                </a:solidFill>
              </a:rPr>
              <a:t>People </a:t>
            </a:r>
            <a:r>
              <a:rPr lang="en-US" b="1" dirty="0">
                <a:solidFill>
                  <a:srgbClr val="000000"/>
                </a:solidFill>
              </a:rPr>
              <a:t>with diabetes and overweight or obesity may benefit from any magnitude of </a:t>
            </a:r>
            <a:r>
              <a:rPr lang="en-US" b="1" dirty="0" smtClean="0">
                <a:solidFill>
                  <a:srgbClr val="000000"/>
                </a:solidFill>
              </a:rPr>
              <a:t>weight </a:t>
            </a:r>
            <a:r>
              <a:rPr lang="en-US" b="1" dirty="0">
                <a:solidFill>
                  <a:srgbClr val="000000"/>
                </a:solidFill>
              </a:rPr>
              <a:t>loss. Weight loss of 3–7% of baseline weight improves </a:t>
            </a:r>
            <a:r>
              <a:rPr lang="en-US" b="1" dirty="0" err="1">
                <a:solidFill>
                  <a:srgbClr val="000000"/>
                </a:solidFill>
              </a:rPr>
              <a:t>glycemia</a:t>
            </a:r>
            <a:r>
              <a:rPr lang="en-US" b="1" dirty="0">
                <a:solidFill>
                  <a:srgbClr val="000000"/>
                </a:solidFill>
              </a:rPr>
              <a:t> and other </a:t>
            </a:r>
            <a:r>
              <a:rPr lang="en-US" b="1" dirty="0" smtClean="0">
                <a:solidFill>
                  <a:srgbClr val="000000"/>
                </a:solidFill>
              </a:rPr>
              <a:t>intermediate </a:t>
            </a:r>
            <a:r>
              <a:rPr lang="en-US" b="1" dirty="0">
                <a:solidFill>
                  <a:srgbClr val="000000"/>
                </a:solidFill>
              </a:rPr>
              <a:t>cardiovascular risk factors. </a:t>
            </a:r>
            <a:r>
              <a:rPr lang="en-US" b="1" dirty="0">
                <a:solidFill>
                  <a:srgbClr val="87161F"/>
                </a:solidFill>
              </a:rPr>
              <a:t>A </a:t>
            </a:r>
            <a:r>
              <a:rPr lang="en-US" b="1" dirty="0">
                <a:solidFill>
                  <a:srgbClr val="000000"/>
                </a:solidFill>
              </a:rPr>
              <a:t>Sustained loss of &gt;10% of body weight </a:t>
            </a:r>
            <a:r>
              <a:rPr lang="en-US" b="1" dirty="0" smtClean="0">
                <a:solidFill>
                  <a:srgbClr val="000000"/>
                </a:solidFill>
              </a:rPr>
              <a:t>usually </a:t>
            </a:r>
            <a:r>
              <a:rPr lang="en-US" b="1" dirty="0">
                <a:solidFill>
                  <a:srgbClr val="000000"/>
                </a:solidFill>
              </a:rPr>
              <a:t>confers greater benefits, including disease-modifying effects and possible </a:t>
            </a:r>
            <a:r>
              <a:rPr lang="en-US" b="1" dirty="0" smtClean="0">
                <a:solidFill>
                  <a:srgbClr val="000000"/>
                </a:solidFill>
              </a:rPr>
              <a:t>remission </a:t>
            </a:r>
            <a:r>
              <a:rPr lang="en-US" b="1" dirty="0">
                <a:solidFill>
                  <a:srgbClr val="000000"/>
                </a:solidFill>
              </a:rPr>
              <a:t>of type 2 diabetes, and may improve long-term cardiovascular outcomes </a:t>
            </a:r>
            <a:r>
              <a:rPr lang="en-US" b="1" dirty="0" smtClean="0">
                <a:solidFill>
                  <a:srgbClr val="000000"/>
                </a:solidFill>
              </a:rPr>
              <a:t>and </a:t>
            </a:r>
            <a:r>
              <a:rPr lang="en-US" b="1" dirty="0">
                <a:solidFill>
                  <a:srgbClr val="000000"/>
                </a:solidFill>
              </a:rPr>
              <a:t>mortality. </a:t>
            </a:r>
            <a:r>
              <a:rPr lang="en-US" b="1" dirty="0">
                <a:solidFill>
                  <a:srgbClr val="87161F"/>
                </a:solidFill>
              </a:rPr>
              <a:t>B</a:t>
            </a:r>
            <a:r>
              <a:rPr lang="en-US" b="1" dirty="0"/>
              <a:t>	</a:t>
            </a:r>
          </a:p>
          <a:p>
            <a:pPr>
              <a:spcBef>
                <a:spcPts val="1000"/>
              </a:spcBef>
              <a:buFont typeface="Arial" pitchFamily="34" charset="0"/>
              <a:buNone/>
            </a:pPr>
            <a:r>
              <a:rPr lang="en-US" b="1" dirty="0">
                <a:solidFill>
                  <a:srgbClr val="A6192E"/>
                </a:solidFill>
              </a:rPr>
              <a:t>8.6	</a:t>
            </a:r>
            <a:r>
              <a:rPr lang="en-US" b="1" dirty="0">
                <a:solidFill>
                  <a:srgbClr val="000000"/>
                </a:solidFill>
              </a:rPr>
              <a:t>Individualize initial treatment approaches for obesity (i.e., lifestyle and nutritional </a:t>
            </a:r>
            <a:r>
              <a:rPr lang="en-US" b="1" dirty="0" smtClean="0">
                <a:solidFill>
                  <a:srgbClr val="000000"/>
                </a:solidFill>
              </a:rPr>
              <a:t>therapy</a:t>
            </a:r>
            <a:r>
              <a:rPr lang="en-US" b="1" dirty="0">
                <a:solidFill>
                  <a:srgbClr val="000000"/>
                </a:solidFill>
              </a:rPr>
              <a:t>, pharmacologic agents, or metabolic surgery) </a:t>
            </a:r>
            <a:r>
              <a:rPr lang="en-US" b="1" dirty="0">
                <a:solidFill>
                  <a:srgbClr val="87161F"/>
                </a:solidFill>
              </a:rPr>
              <a:t>A </a:t>
            </a:r>
            <a:r>
              <a:rPr lang="en-US" b="1" dirty="0">
                <a:solidFill>
                  <a:srgbClr val="000000"/>
                </a:solidFill>
              </a:rPr>
              <a:t>based on the person’s </a:t>
            </a:r>
            <a:r>
              <a:rPr lang="en-US" b="1" dirty="0" smtClean="0">
                <a:solidFill>
                  <a:srgbClr val="000000"/>
                </a:solidFill>
              </a:rPr>
              <a:t>medical </a:t>
            </a:r>
            <a:r>
              <a:rPr lang="en-US" b="1" dirty="0">
                <a:solidFill>
                  <a:srgbClr val="000000"/>
                </a:solidFill>
              </a:rPr>
              <a:t>history, life circumstances, preferences, and motivation. </a:t>
            </a:r>
            <a:r>
              <a:rPr lang="en-US" b="1" dirty="0">
                <a:solidFill>
                  <a:srgbClr val="87161F"/>
                </a:solidFill>
              </a:rPr>
              <a:t>C </a:t>
            </a:r>
            <a:r>
              <a:rPr lang="en-US" b="1" dirty="0">
                <a:solidFill>
                  <a:srgbClr val="000000"/>
                </a:solidFill>
              </a:rPr>
              <a:t>Consider </a:t>
            </a:r>
            <a:r>
              <a:rPr lang="en-US" b="1" dirty="0" smtClean="0">
                <a:solidFill>
                  <a:srgbClr val="000000"/>
                </a:solidFill>
              </a:rPr>
              <a:t>combining </a:t>
            </a:r>
            <a:r>
              <a:rPr lang="en-US" b="1" dirty="0">
                <a:solidFill>
                  <a:srgbClr val="000000"/>
                </a:solidFill>
              </a:rPr>
              <a:t>treatment approaches if appropriate. </a:t>
            </a:r>
            <a:r>
              <a:rPr lang="en-US" b="1" dirty="0">
                <a:solidFill>
                  <a:srgbClr val="87161F"/>
                </a:solidFill>
              </a:rPr>
              <a:t>E </a:t>
            </a:r>
            <a:endParaRPr lang="en-US" b="1" dirty="0">
              <a:solidFill>
                <a:srgbClr val="A6192E"/>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677863" y="457201"/>
            <a:ext cx="7773987" cy="914400"/>
          </a:xfrm>
        </p:spPr>
        <p:txBody>
          <a:bodyPr/>
          <a:lstStyle/>
          <a:p>
            <a:r>
              <a:rPr lang="en-US" dirty="0" smtClean="0"/>
              <a:t>Nutritional, Physical Activity, </a:t>
            </a:r>
            <a:r>
              <a:rPr lang="en-US" dirty="0" smtClean="0"/>
              <a:t/>
            </a:r>
            <a:br>
              <a:rPr lang="en-US" dirty="0" smtClean="0"/>
            </a:br>
            <a:r>
              <a:rPr lang="en-US" dirty="0" smtClean="0"/>
              <a:t>&amp; </a:t>
            </a:r>
            <a:r>
              <a:rPr lang="en-US" dirty="0" smtClean="0"/>
              <a:t>Behavioral Therapy</a:t>
            </a:r>
            <a:endParaRPr lang="en-US"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Obesity AND WEIGHT Management for the  PREVENTION AND Treatment of Type 2 Diabetes</a:t>
            </a:r>
          </a:p>
        </p:txBody>
      </p:sp>
      <p:sp>
        <p:nvSpPr>
          <p:cNvPr id="55300" name="Text Placeholder 2"/>
          <p:cNvSpPr txBox="1">
            <a:spLocks/>
          </p:cNvSpPr>
          <p:nvPr/>
        </p:nvSpPr>
        <p:spPr bwMode="auto">
          <a:xfrm>
            <a:off x="304800" y="1447800"/>
            <a:ext cx="8610600" cy="5319405"/>
          </a:xfrm>
          <a:prstGeom prst="rect">
            <a:avLst/>
          </a:prstGeom>
          <a:noFill/>
          <a:ln w="9525">
            <a:noFill/>
            <a:miter lim="800000"/>
            <a:headEnd/>
            <a:tailEnd/>
          </a:ln>
        </p:spPr>
        <p:txBody>
          <a:bodyPr wrap="square" lIns="0" tIns="0" rIns="0" bIns="0">
            <a:spAutoFit/>
          </a:bodyPr>
          <a:lstStyle/>
          <a:p>
            <a:pPr>
              <a:spcBef>
                <a:spcPts val="1000"/>
              </a:spcBef>
              <a:buFont typeface="Arial" pitchFamily="34" charset="0"/>
              <a:buNone/>
            </a:pPr>
            <a:r>
              <a:rPr lang="en-US" b="1" dirty="0">
                <a:solidFill>
                  <a:srgbClr val="A6192E"/>
                </a:solidFill>
              </a:rPr>
              <a:t>8.7</a:t>
            </a:r>
            <a:r>
              <a:rPr lang="en-US" b="1" dirty="0"/>
              <a:t> </a:t>
            </a:r>
            <a:r>
              <a:rPr lang="en-US" b="1" dirty="0" smtClean="0">
                <a:solidFill>
                  <a:srgbClr val="000000"/>
                </a:solidFill>
              </a:rPr>
              <a:t>Nutrition</a:t>
            </a:r>
            <a:r>
              <a:rPr lang="en-US" b="1" dirty="0">
                <a:solidFill>
                  <a:srgbClr val="000000"/>
                </a:solidFill>
              </a:rPr>
              <a:t>, physical activity, and behavioral therapy to achieve and maintain </a:t>
            </a:r>
            <a:r>
              <a:rPr lang="en-US" b="1" dirty="0" smtClean="0">
                <a:solidFill>
                  <a:srgbClr val="000000"/>
                </a:solidFill>
              </a:rPr>
              <a:t>≥</a:t>
            </a:r>
            <a:r>
              <a:rPr lang="en-US" b="1" dirty="0">
                <a:solidFill>
                  <a:srgbClr val="000000"/>
                </a:solidFill>
              </a:rPr>
              <a:t>5% weight loss are recommended for people with type 2 diabetes and </a:t>
            </a:r>
            <a:r>
              <a:rPr lang="en-US" b="1" dirty="0" smtClean="0">
                <a:solidFill>
                  <a:srgbClr val="000000"/>
                </a:solidFill>
              </a:rPr>
              <a:t>overweight </a:t>
            </a:r>
            <a:r>
              <a:rPr lang="en-US" b="1" dirty="0">
                <a:solidFill>
                  <a:srgbClr val="000000"/>
                </a:solidFill>
              </a:rPr>
              <a:t>or obesity. </a:t>
            </a:r>
            <a:r>
              <a:rPr lang="en-US" b="1" dirty="0">
                <a:solidFill>
                  <a:srgbClr val="87161F"/>
                </a:solidFill>
              </a:rPr>
              <a:t>B</a:t>
            </a:r>
          </a:p>
          <a:p>
            <a:pPr>
              <a:spcBef>
                <a:spcPts val="1000"/>
              </a:spcBef>
              <a:buFont typeface="Arial" pitchFamily="34" charset="0"/>
              <a:buNone/>
            </a:pPr>
            <a:r>
              <a:rPr lang="en-US" b="1" dirty="0">
                <a:solidFill>
                  <a:srgbClr val="A6192E"/>
                </a:solidFill>
              </a:rPr>
              <a:t>8.8a</a:t>
            </a:r>
            <a:r>
              <a:rPr lang="en-US" b="1" dirty="0"/>
              <a:t> </a:t>
            </a:r>
            <a:r>
              <a:rPr lang="en-US" b="1" dirty="0" smtClean="0">
                <a:solidFill>
                  <a:srgbClr val="000000"/>
                </a:solidFill>
              </a:rPr>
              <a:t>Interventions </a:t>
            </a:r>
            <a:r>
              <a:rPr lang="en-US" b="1" dirty="0">
                <a:solidFill>
                  <a:srgbClr val="000000"/>
                </a:solidFill>
              </a:rPr>
              <a:t>including high frequency of counseling (≥16 sessions in 6 </a:t>
            </a:r>
            <a:r>
              <a:rPr lang="en-US" b="1" dirty="0" smtClean="0">
                <a:solidFill>
                  <a:srgbClr val="000000"/>
                </a:solidFill>
              </a:rPr>
              <a:t>months</a:t>
            </a:r>
            <a:r>
              <a:rPr lang="en-US" b="1" dirty="0">
                <a:solidFill>
                  <a:srgbClr val="000000"/>
                </a:solidFill>
              </a:rPr>
              <a:t>) with focus on nutrition changes, physical activity, and behavioral </a:t>
            </a:r>
            <a:r>
              <a:rPr lang="en-US" b="1" dirty="0" smtClean="0">
                <a:solidFill>
                  <a:srgbClr val="000000"/>
                </a:solidFill>
              </a:rPr>
              <a:t>strategies </a:t>
            </a:r>
            <a:r>
              <a:rPr lang="en-US" b="1" dirty="0">
                <a:solidFill>
                  <a:srgbClr val="000000"/>
                </a:solidFill>
              </a:rPr>
              <a:t>to achieve a 500–750 kcal/day energy deficit have been shown to </a:t>
            </a:r>
            <a:r>
              <a:rPr lang="en-US" b="1" dirty="0" smtClean="0">
                <a:solidFill>
                  <a:srgbClr val="000000"/>
                </a:solidFill>
              </a:rPr>
              <a:t>be </a:t>
            </a:r>
            <a:r>
              <a:rPr lang="en-US" b="1" dirty="0">
                <a:solidFill>
                  <a:srgbClr val="000000"/>
                </a:solidFill>
              </a:rPr>
              <a:t>beneficial for weight loss and should be considered when available. </a:t>
            </a:r>
            <a:r>
              <a:rPr lang="en-US" b="1" dirty="0">
                <a:solidFill>
                  <a:srgbClr val="87161F"/>
                </a:solidFill>
              </a:rPr>
              <a:t>A</a:t>
            </a:r>
          </a:p>
          <a:p>
            <a:pPr>
              <a:spcBef>
                <a:spcPts val="1000"/>
              </a:spcBef>
              <a:buFont typeface="Arial" pitchFamily="34" charset="0"/>
              <a:buNone/>
            </a:pPr>
            <a:r>
              <a:rPr lang="en-US" b="1" dirty="0">
                <a:solidFill>
                  <a:srgbClr val="87161F"/>
                </a:solidFill>
              </a:rPr>
              <a:t>8.8b </a:t>
            </a:r>
            <a:r>
              <a:rPr lang="en-US" b="1" dirty="0" smtClean="0">
                <a:solidFill>
                  <a:srgbClr val="000000"/>
                </a:solidFill>
              </a:rPr>
              <a:t>Consider </a:t>
            </a:r>
            <a:r>
              <a:rPr lang="en-US" b="1" dirty="0">
                <a:solidFill>
                  <a:srgbClr val="000000"/>
                </a:solidFill>
              </a:rPr>
              <a:t>structured programs delivering behavioral counseling (face-to-face </a:t>
            </a:r>
            <a:r>
              <a:rPr lang="en-US" b="1" dirty="0" smtClean="0">
                <a:solidFill>
                  <a:srgbClr val="000000"/>
                </a:solidFill>
              </a:rPr>
              <a:t>or </a:t>
            </a:r>
            <a:r>
              <a:rPr lang="en-US" b="1" dirty="0">
                <a:solidFill>
                  <a:srgbClr val="000000"/>
                </a:solidFill>
              </a:rPr>
              <a:t>remote) to address barriers to access. </a:t>
            </a:r>
            <a:r>
              <a:rPr lang="en-US" b="1" dirty="0" smtClean="0">
                <a:solidFill>
                  <a:srgbClr val="87161F"/>
                </a:solidFill>
              </a:rPr>
              <a:t>E</a:t>
            </a:r>
          </a:p>
          <a:p>
            <a:pPr>
              <a:spcBef>
                <a:spcPts val="1000"/>
              </a:spcBef>
              <a:buFont typeface="Arial" pitchFamily="34" charset="0"/>
              <a:buNone/>
            </a:pPr>
            <a:r>
              <a:rPr lang="en-US" b="1" dirty="0" smtClean="0">
                <a:solidFill>
                  <a:srgbClr val="A6192E"/>
                </a:solidFill>
              </a:rPr>
              <a:t>8.9</a:t>
            </a:r>
            <a:r>
              <a:rPr lang="en-US" b="1" dirty="0" smtClean="0">
                <a:solidFill>
                  <a:srgbClr val="000000"/>
                </a:solidFill>
              </a:rPr>
              <a:t>Nutrition recommendations should be individualized to the person’s preferences and nutritional needs. Use nutritional plans that create an energy deficit, regardless of macronutrient composition, to achieve weight loss. </a:t>
            </a:r>
            <a:r>
              <a:rPr lang="en-US" b="1" dirty="0" smtClean="0">
                <a:solidFill>
                  <a:srgbClr val="87161F"/>
                </a:solidFill>
              </a:rPr>
              <a:t>A</a:t>
            </a:r>
          </a:p>
          <a:p>
            <a:pPr>
              <a:spcBef>
                <a:spcPts val="1000"/>
              </a:spcBef>
              <a:buFont typeface="Arial" pitchFamily="34" charset="0"/>
              <a:buNone/>
            </a:pPr>
            <a:r>
              <a:rPr lang="en-US" b="1" dirty="0" smtClean="0">
                <a:solidFill>
                  <a:srgbClr val="A6192E"/>
                </a:solidFill>
              </a:rPr>
              <a:t>8.10</a:t>
            </a:r>
            <a:r>
              <a:rPr lang="en-US" b="1" dirty="0" smtClean="0"/>
              <a:t> </a:t>
            </a:r>
            <a:r>
              <a:rPr lang="en-US" b="1" dirty="0" smtClean="0">
                <a:solidFill>
                  <a:srgbClr val="000000"/>
                </a:solidFill>
              </a:rPr>
              <a:t>When developing a plan of care, consider systemic, structural, and socioeconomic factors that may impact nutrition patterns and food choices, such as food insecurity and hunger, access to healthful food options, cultural circumstances, and other social determinants of health. </a:t>
            </a:r>
            <a:r>
              <a:rPr lang="en-US" b="1" dirty="0" smtClean="0">
                <a:solidFill>
                  <a:srgbClr val="87161F"/>
                </a:solidFill>
              </a:rPr>
              <a:t>C</a:t>
            </a:r>
          </a:p>
          <a:p>
            <a:pPr>
              <a:spcBef>
                <a:spcPts val="1000"/>
              </a:spcBef>
              <a:buFont typeface="Arial" pitchFamily="34" charset="0"/>
              <a:buNone/>
            </a:pPr>
            <a:endParaRPr lang="en-US" sz="1600" b="1" dirty="0">
              <a:solidFill>
                <a:srgbClr val="A6192E"/>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677863" y="609601"/>
            <a:ext cx="7773987" cy="861774"/>
          </a:xfrm>
        </p:spPr>
        <p:txBody>
          <a:bodyPr/>
          <a:lstStyle/>
          <a:p>
            <a:r>
              <a:rPr lang="en-US" dirty="0" smtClean="0"/>
              <a:t>Nutritional, Physical Activity, </a:t>
            </a:r>
            <a:r>
              <a:rPr lang="en-US" dirty="0" smtClean="0"/>
              <a:t/>
            </a:r>
            <a:br>
              <a:rPr lang="en-US" dirty="0" smtClean="0"/>
            </a:br>
            <a:r>
              <a:rPr lang="en-US" dirty="0" smtClean="0"/>
              <a:t>&amp; </a:t>
            </a:r>
            <a:r>
              <a:rPr lang="en-US" dirty="0" smtClean="0"/>
              <a:t>Behavioral </a:t>
            </a:r>
            <a:r>
              <a:rPr lang="en-US" dirty="0" smtClean="0"/>
              <a:t>Therapy</a:t>
            </a:r>
            <a:endParaRPr lang="en-US"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Obesity AND WEIGHT Management for the  PREVENTION AND Treatment of Type 2 Diabetes</a:t>
            </a:r>
          </a:p>
        </p:txBody>
      </p:sp>
      <p:sp>
        <p:nvSpPr>
          <p:cNvPr id="57348" name="Text Placeholder 2"/>
          <p:cNvSpPr txBox="1">
            <a:spLocks/>
          </p:cNvSpPr>
          <p:nvPr/>
        </p:nvSpPr>
        <p:spPr bwMode="auto">
          <a:xfrm>
            <a:off x="304800" y="1371600"/>
            <a:ext cx="8534400" cy="5319405"/>
          </a:xfrm>
          <a:prstGeom prst="rect">
            <a:avLst/>
          </a:prstGeom>
          <a:noFill/>
          <a:ln w="9525">
            <a:noFill/>
            <a:miter lim="800000"/>
            <a:headEnd/>
            <a:tailEnd/>
          </a:ln>
        </p:spPr>
        <p:txBody>
          <a:bodyPr wrap="square" lIns="0" tIns="0" rIns="0" bIns="0">
            <a:spAutoFit/>
          </a:bodyPr>
          <a:lstStyle/>
          <a:p>
            <a:pPr>
              <a:spcBef>
                <a:spcPts val="1000"/>
              </a:spcBef>
              <a:buFont typeface="Arial" pitchFamily="34" charset="0"/>
              <a:buNone/>
            </a:pPr>
            <a:endParaRPr lang="en-US" b="1" dirty="0" smtClean="0">
              <a:solidFill>
                <a:srgbClr val="A6192E"/>
              </a:solidFill>
            </a:endParaRPr>
          </a:p>
          <a:p>
            <a:pPr>
              <a:spcBef>
                <a:spcPts val="1000"/>
              </a:spcBef>
              <a:buFont typeface="Arial" pitchFamily="34" charset="0"/>
              <a:buNone/>
            </a:pPr>
            <a:r>
              <a:rPr lang="en-US" b="1" dirty="0" smtClean="0">
                <a:solidFill>
                  <a:srgbClr val="A6192E"/>
                </a:solidFill>
              </a:rPr>
              <a:t>8.11a </a:t>
            </a:r>
            <a:r>
              <a:rPr lang="en-US" b="1" dirty="0" smtClean="0">
                <a:solidFill>
                  <a:srgbClr val="000000"/>
                </a:solidFill>
              </a:rPr>
              <a:t>For </a:t>
            </a:r>
            <a:r>
              <a:rPr lang="en-US" b="1" dirty="0">
                <a:solidFill>
                  <a:srgbClr val="000000"/>
                </a:solidFill>
              </a:rPr>
              <a:t>those who achieve weight loss goals, long-term (≥1 year) weight </a:t>
            </a:r>
            <a:r>
              <a:rPr lang="en-US" b="1" dirty="0" smtClean="0">
                <a:solidFill>
                  <a:srgbClr val="000000"/>
                </a:solidFill>
              </a:rPr>
              <a:t>maintenance </a:t>
            </a:r>
            <a:r>
              <a:rPr lang="en-US" b="1" dirty="0">
                <a:solidFill>
                  <a:srgbClr val="000000"/>
                </a:solidFill>
              </a:rPr>
              <a:t>programs are recommended, when available. Effective </a:t>
            </a:r>
            <a:r>
              <a:rPr lang="en-US" b="1" dirty="0" smtClean="0">
                <a:solidFill>
                  <a:srgbClr val="000000"/>
                </a:solidFill>
              </a:rPr>
              <a:t>programs </a:t>
            </a:r>
            <a:r>
              <a:rPr lang="en-US" b="1" dirty="0">
                <a:solidFill>
                  <a:srgbClr val="000000"/>
                </a:solidFill>
              </a:rPr>
              <a:t>provide monthly contact and support, recommend ongoing </a:t>
            </a:r>
            <a:r>
              <a:rPr lang="en-US" b="1" dirty="0" smtClean="0">
                <a:solidFill>
                  <a:srgbClr val="000000"/>
                </a:solidFill>
              </a:rPr>
              <a:t>monitoring </a:t>
            </a:r>
            <a:r>
              <a:rPr lang="en-US" b="1" dirty="0">
                <a:solidFill>
                  <a:srgbClr val="000000"/>
                </a:solidFill>
              </a:rPr>
              <a:t>of body weight (weekly or more frequently) and other </a:t>
            </a:r>
            <a:r>
              <a:rPr lang="en-US" b="1" dirty="0" smtClean="0">
                <a:solidFill>
                  <a:srgbClr val="000000"/>
                </a:solidFill>
              </a:rPr>
              <a:t>self-monitoring </a:t>
            </a:r>
            <a:r>
              <a:rPr lang="en-US" b="1" dirty="0">
                <a:solidFill>
                  <a:srgbClr val="000000"/>
                </a:solidFill>
              </a:rPr>
              <a:t>strategies, and encourage regular physical activity (200–300 </a:t>
            </a:r>
            <a:r>
              <a:rPr lang="en-US" b="1" dirty="0" smtClean="0">
                <a:solidFill>
                  <a:srgbClr val="000000"/>
                </a:solidFill>
              </a:rPr>
              <a:t>min/week</a:t>
            </a:r>
            <a:r>
              <a:rPr lang="en-US" b="1" dirty="0">
                <a:solidFill>
                  <a:srgbClr val="000000"/>
                </a:solidFill>
              </a:rPr>
              <a:t>). </a:t>
            </a:r>
            <a:r>
              <a:rPr lang="en-US" b="1" dirty="0">
                <a:solidFill>
                  <a:srgbClr val="87161F"/>
                </a:solidFill>
              </a:rPr>
              <a:t>A</a:t>
            </a:r>
          </a:p>
          <a:p>
            <a:pPr>
              <a:spcBef>
                <a:spcPts val="1000"/>
              </a:spcBef>
              <a:buFont typeface="Arial" pitchFamily="34" charset="0"/>
              <a:buNone/>
            </a:pPr>
            <a:r>
              <a:rPr lang="en-US" b="1" dirty="0">
                <a:solidFill>
                  <a:srgbClr val="A6192E"/>
                </a:solidFill>
              </a:rPr>
              <a:t>8.11b</a:t>
            </a:r>
            <a:r>
              <a:rPr lang="en-US" b="1" dirty="0"/>
              <a:t> </a:t>
            </a:r>
            <a:r>
              <a:rPr lang="en-US" b="1" dirty="0" smtClean="0">
                <a:solidFill>
                  <a:srgbClr val="000000"/>
                </a:solidFill>
              </a:rPr>
              <a:t>For </a:t>
            </a:r>
            <a:r>
              <a:rPr lang="en-US" b="1" dirty="0">
                <a:solidFill>
                  <a:srgbClr val="000000"/>
                </a:solidFill>
              </a:rPr>
              <a:t>those who achieve weight loss goals, continue to monitor progress </a:t>
            </a:r>
            <a:r>
              <a:rPr lang="en-US" b="1" dirty="0" smtClean="0">
                <a:solidFill>
                  <a:srgbClr val="000000"/>
                </a:solidFill>
              </a:rPr>
              <a:t>periodically</a:t>
            </a:r>
            <a:r>
              <a:rPr lang="en-US" b="1" dirty="0">
                <a:solidFill>
                  <a:srgbClr val="000000"/>
                </a:solidFill>
              </a:rPr>
              <a:t>, provide ongoing support, and recommend continuing adopted </a:t>
            </a:r>
            <a:r>
              <a:rPr lang="en-US" b="1" dirty="0" smtClean="0">
                <a:solidFill>
                  <a:srgbClr val="000000"/>
                </a:solidFill>
              </a:rPr>
              <a:t>interventions </a:t>
            </a:r>
            <a:r>
              <a:rPr lang="en-US" b="1" dirty="0">
                <a:solidFill>
                  <a:srgbClr val="000000"/>
                </a:solidFill>
              </a:rPr>
              <a:t>to maintain goals long term. </a:t>
            </a:r>
            <a:r>
              <a:rPr lang="en-US" b="1" dirty="0" smtClean="0">
                <a:solidFill>
                  <a:srgbClr val="87161F"/>
                </a:solidFill>
              </a:rPr>
              <a:t>E</a:t>
            </a:r>
          </a:p>
          <a:p>
            <a:pPr>
              <a:spcBef>
                <a:spcPts val="1000"/>
              </a:spcBef>
              <a:buFont typeface="Arial" pitchFamily="34" charset="0"/>
              <a:buNone/>
            </a:pPr>
            <a:r>
              <a:rPr lang="en-US" b="1" dirty="0" smtClean="0">
                <a:solidFill>
                  <a:srgbClr val="A6192E"/>
                </a:solidFill>
              </a:rPr>
              <a:t>8.12 </a:t>
            </a:r>
            <a:r>
              <a:rPr lang="en-US" b="1" dirty="0" smtClean="0">
                <a:solidFill>
                  <a:srgbClr val="000000"/>
                </a:solidFill>
              </a:rPr>
              <a:t>When short-term nutrition intervention using structured, very-low calorie meals (800–1,000 kcal/day) is considered, it should be prescribed to carefully selected individuals by trained practitioners in medical settings with close monitoring. Long-term, comprehensive weight maintenance strategies and counseling should be integrated to maintain weight loss. </a:t>
            </a:r>
            <a:r>
              <a:rPr lang="en-US" b="1" dirty="0" smtClean="0">
                <a:solidFill>
                  <a:srgbClr val="87161F"/>
                </a:solidFill>
              </a:rPr>
              <a:t>B</a:t>
            </a:r>
          </a:p>
          <a:p>
            <a:pPr>
              <a:spcBef>
                <a:spcPts val="1000"/>
              </a:spcBef>
              <a:buFont typeface="Arial" pitchFamily="34" charset="0"/>
              <a:buNone/>
            </a:pPr>
            <a:r>
              <a:rPr lang="en-US" b="1" dirty="0" smtClean="0">
                <a:solidFill>
                  <a:srgbClr val="A6192E"/>
                </a:solidFill>
              </a:rPr>
              <a:t>8.13</a:t>
            </a:r>
            <a:r>
              <a:rPr lang="en-US" b="1" dirty="0" smtClean="0"/>
              <a:t> </a:t>
            </a:r>
            <a:r>
              <a:rPr lang="en-US" b="1" dirty="0" smtClean="0">
                <a:solidFill>
                  <a:srgbClr val="000000"/>
                </a:solidFill>
              </a:rPr>
              <a:t>Nutritional supplements have not been shown to be effective for weight loss and are not recommended. </a:t>
            </a:r>
            <a:r>
              <a:rPr lang="en-US" b="1" dirty="0" smtClean="0">
                <a:solidFill>
                  <a:srgbClr val="87161F"/>
                </a:solidFill>
              </a:rPr>
              <a:t>A</a:t>
            </a:r>
          </a:p>
          <a:p>
            <a:pPr>
              <a:spcBef>
                <a:spcPts val="1000"/>
              </a:spcBef>
              <a:buFont typeface="Arial" pitchFamily="34" charset="0"/>
              <a:buNone/>
            </a:pPr>
            <a:endParaRPr lang="en-US" sz="1600" b="1" dirty="0">
              <a:solidFill>
                <a:srgbClr val="87161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2" descr="Obesity | Definition, Causes, Health Effects, &amp; Facts | Britannica"/>
          <p:cNvPicPr>
            <a:picLocks noChangeAspect="1" noChangeArrowheads="1"/>
          </p:cNvPicPr>
          <p:nvPr/>
        </p:nvPicPr>
        <p:blipFill>
          <a:blip r:embed="rId2"/>
          <a:srcRect t="-175" r="-32" b="-11"/>
          <a:stretch>
            <a:fillRect/>
          </a:stretch>
        </p:blipFill>
        <p:spPr bwMode="auto">
          <a:xfrm>
            <a:off x="0" y="-12700"/>
            <a:ext cx="3865563" cy="6870700"/>
          </a:xfrm>
          <a:prstGeom prst="rect">
            <a:avLst/>
          </a:prstGeom>
          <a:noFill/>
          <a:ln w="9525">
            <a:noFill/>
            <a:miter lim="800000"/>
            <a:headEnd/>
            <a:tailEnd/>
          </a:ln>
        </p:spPr>
      </p:pic>
      <p:grpSp>
        <p:nvGrpSpPr>
          <p:cNvPr id="17411" name="Group 12"/>
          <p:cNvGrpSpPr>
            <a:grpSpLocks/>
          </p:cNvGrpSpPr>
          <p:nvPr/>
        </p:nvGrpSpPr>
        <p:grpSpPr bwMode="auto">
          <a:xfrm>
            <a:off x="4191000" y="381000"/>
            <a:ext cx="4953000" cy="6734175"/>
            <a:chOff x="5446179" y="1362483"/>
            <a:chExt cx="4944229" cy="4872489"/>
          </a:xfrm>
        </p:grpSpPr>
        <p:sp>
          <p:nvSpPr>
            <p:cNvPr id="17419" name="TextBox 2"/>
            <p:cNvSpPr txBox="1">
              <a:spLocks noChangeArrowheads="1"/>
            </p:cNvSpPr>
            <p:nvPr/>
          </p:nvSpPr>
          <p:spPr bwMode="auto">
            <a:xfrm>
              <a:off x="5446180" y="1362483"/>
              <a:ext cx="4234851" cy="1324068"/>
            </a:xfrm>
            <a:prstGeom prst="rect">
              <a:avLst/>
            </a:prstGeom>
            <a:noFill/>
            <a:ln w="9525">
              <a:noFill/>
              <a:miter lim="800000"/>
              <a:headEnd/>
              <a:tailEnd/>
            </a:ln>
          </p:spPr>
          <p:txBody>
            <a:bodyPr>
              <a:spAutoFit/>
            </a:bodyPr>
            <a:lstStyle/>
            <a:p>
              <a:r>
                <a:rPr lang="en-US" sz="4000" b="1">
                  <a:solidFill>
                    <a:schemeClr val="accent2"/>
                  </a:solidFill>
                  <a:latin typeface="Lora"/>
                </a:rPr>
                <a:t>What Is Obesity</a:t>
              </a:r>
            </a:p>
          </p:txBody>
        </p:sp>
        <p:sp>
          <p:nvSpPr>
            <p:cNvPr id="10" name="TextBox 9">
              <a:extLst>
                <a:ext uri="{FF2B5EF4-FFF2-40B4-BE49-F238E27FC236}"/>
              </a:extLst>
            </p:cNvPr>
            <p:cNvSpPr txBox="1"/>
            <p:nvPr/>
          </p:nvSpPr>
          <p:spPr>
            <a:xfrm>
              <a:off x="5446179" y="2071188"/>
              <a:ext cx="4944229" cy="4163784"/>
            </a:xfrm>
            <a:prstGeom prst="rect">
              <a:avLst/>
            </a:prstGeom>
            <a:noFill/>
          </p:spPr>
          <p:txBody>
            <a:bodyPr>
              <a:spAutoFit/>
            </a:bodyPr>
            <a:lstStyle/>
            <a:p>
              <a:pPr fontAlgn="auto">
                <a:lnSpc>
                  <a:spcPct val="150000"/>
                </a:lnSpc>
                <a:spcBef>
                  <a:spcPts val="0"/>
                </a:spcBef>
                <a:spcAft>
                  <a:spcPts val="0"/>
                </a:spcAft>
                <a:defRPr/>
              </a:pPr>
              <a:r>
                <a:rPr lang="en-US" sz="2000" b="1" dirty="0">
                  <a:solidFill>
                    <a:schemeClr val="tx1">
                      <a:lumMod val="75000"/>
                      <a:lumOff val="25000"/>
                    </a:schemeClr>
                  </a:solidFill>
                  <a:latin typeface="Lora" pitchFamily="2" charset="0"/>
                  <a:cs typeface="+mn-cs"/>
                </a:rPr>
                <a:t>Overweight and obesity are excessive fat accumulation that presents a health risk or is abnormal. </a:t>
              </a:r>
              <a:endParaRPr lang="sr-Latn-RS" sz="2000" b="1" dirty="0">
                <a:solidFill>
                  <a:schemeClr val="tx1">
                    <a:lumMod val="75000"/>
                    <a:lumOff val="25000"/>
                  </a:schemeClr>
                </a:solidFill>
                <a:latin typeface="Lora" pitchFamily="2" charset="0"/>
                <a:cs typeface="+mn-cs"/>
              </a:endParaRPr>
            </a:p>
            <a:p>
              <a:pPr fontAlgn="auto">
                <a:lnSpc>
                  <a:spcPct val="150000"/>
                </a:lnSpc>
                <a:spcBef>
                  <a:spcPts val="0"/>
                </a:spcBef>
                <a:spcAft>
                  <a:spcPts val="0"/>
                </a:spcAft>
                <a:defRPr/>
              </a:pPr>
              <a:r>
                <a:rPr lang="en-US" sz="2000" b="1" dirty="0">
                  <a:solidFill>
                    <a:schemeClr val="tx1">
                      <a:lumMod val="75000"/>
                      <a:lumOff val="25000"/>
                    </a:schemeClr>
                  </a:solidFill>
                  <a:latin typeface="Lora" pitchFamily="2" charset="0"/>
                  <a:cs typeface="+mn-cs"/>
                </a:rPr>
                <a:t>A BMI over 25 is considered heavy weight, and above 30 is obese.</a:t>
              </a:r>
              <a:endParaRPr lang="sr-Latn-RS" sz="2000" b="1" dirty="0">
                <a:solidFill>
                  <a:schemeClr val="tx1">
                    <a:lumMod val="75000"/>
                    <a:lumOff val="25000"/>
                  </a:schemeClr>
                </a:solidFill>
                <a:latin typeface="Lora" pitchFamily="2" charset="0"/>
                <a:cs typeface="+mn-cs"/>
              </a:endParaRPr>
            </a:p>
            <a:p>
              <a:pPr fontAlgn="auto">
                <a:lnSpc>
                  <a:spcPct val="150000"/>
                </a:lnSpc>
                <a:spcBef>
                  <a:spcPts val="0"/>
                </a:spcBef>
                <a:spcAft>
                  <a:spcPts val="0"/>
                </a:spcAft>
                <a:defRPr/>
              </a:pPr>
              <a:endParaRPr lang="sr-Latn-RS" sz="2000" b="1" dirty="0">
                <a:solidFill>
                  <a:schemeClr val="accent2"/>
                </a:solidFill>
                <a:latin typeface="Lora"/>
              </a:endParaRPr>
            </a:p>
            <a:p>
              <a:pPr fontAlgn="auto">
                <a:lnSpc>
                  <a:spcPct val="150000"/>
                </a:lnSpc>
                <a:spcBef>
                  <a:spcPts val="0"/>
                </a:spcBef>
                <a:spcAft>
                  <a:spcPts val="0"/>
                </a:spcAft>
                <a:defRPr/>
              </a:pPr>
              <a:r>
                <a:rPr lang="en-US" sz="2800" b="1" dirty="0">
                  <a:solidFill>
                    <a:schemeClr val="accent2"/>
                  </a:solidFill>
                  <a:latin typeface="Lora"/>
                </a:rPr>
                <a:t>How To Measure Your BMI</a:t>
              </a:r>
              <a:endParaRPr lang="sr-Latn-RS" sz="2800" b="1" dirty="0">
                <a:solidFill>
                  <a:schemeClr val="accent2"/>
                </a:solidFill>
                <a:latin typeface="Lora"/>
              </a:endParaRPr>
            </a:p>
            <a:p>
              <a:pPr>
                <a:lnSpc>
                  <a:spcPct val="150000"/>
                </a:lnSpc>
                <a:spcBef>
                  <a:spcPts val="1200"/>
                </a:spcBef>
                <a:defRPr/>
              </a:pPr>
              <a:r>
                <a:rPr lang="en-US" sz="2400" b="1" dirty="0">
                  <a:solidFill>
                    <a:srgbClr val="40464D"/>
                  </a:solidFill>
                  <a:latin typeface="Lora"/>
                </a:rPr>
                <a:t>Formula to calculate BMI:</a:t>
              </a:r>
            </a:p>
            <a:p>
              <a:pPr>
                <a:lnSpc>
                  <a:spcPct val="150000"/>
                </a:lnSpc>
                <a:spcBef>
                  <a:spcPts val="1200"/>
                </a:spcBef>
                <a:defRPr/>
              </a:pPr>
              <a:r>
                <a:rPr lang="en-US" sz="2000" b="1" dirty="0">
                  <a:solidFill>
                    <a:srgbClr val="40464D"/>
                  </a:solidFill>
                  <a:latin typeface="Lora"/>
                </a:rPr>
                <a:t>Weight (kg) / [height (m)]2</a:t>
              </a:r>
            </a:p>
            <a:p>
              <a:pPr fontAlgn="auto">
                <a:lnSpc>
                  <a:spcPct val="150000"/>
                </a:lnSpc>
                <a:spcBef>
                  <a:spcPts val="0"/>
                </a:spcBef>
                <a:spcAft>
                  <a:spcPts val="0"/>
                </a:spcAft>
                <a:defRPr/>
              </a:pPr>
              <a:endParaRPr lang="en-US" sz="2000" b="1" dirty="0">
                <a:solidFill>
                  <a:schemeClr val="accent2"/>
                </a:solidFill>
                <a:latin typeface="Lora"/>
              </a:endParaRPr>
            </a:p>
            <a:p>
              <a:pPr fontAlgn="auto">
                <a:lnSpc>
                  <a:spcPct val="150000"/>
                </a:lnSpc>
                <a:spcBef>
                  <a:spcPts val="0"/>
                </a:spcBef>
                <a:spcAft>
                  <a:spcPts val="0"/>
                </a:spcAft>
                <a:defRPr/>
              </a:pPr>
              <a:endParaRPr lang="en-US" sz="2000" b="1" dirty="0">
                <a:solidFill>
                  <a:schemeClr val="tx1">
                    <a:lumMod val="75000"/>
                    <a:lumOff val="25000"/>
                  </a:schemeClr>
                </a:solidFill>
                <a:latin typeface="Lora" pitchFamily="2" charset="0"/>
                <a:cs typeface="+mn-cs"/>
              </a:endParaRPr>
            </a:p>
          </p:txBody>
        </p:sp>
      </p:grpSp>
      <p:sp>
        <p:nvSpPr>
          <p:cNvPr id="14" name="Diamond 13">
            <a:extLst>
              <a:ext uri="{FF2B5EF4-FFF2-40B4-BE49-F238E27FC236}"/>
            </a:extLst>
          </p:cNvPr>
          <p:cNvSpPr/>
          <p:nvPr/>
        </p:nvSpPr>
        <p:spPr>
          <a:xfrm>
            <a:off x="3522663" y="2971800"/>
            <a:ext cx="685800" cy="9144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7413" name="Group 14"/>
          <p:cNvGrpSpPr>
            <a:grpSpLocks/>
          </p:cNvGrpSpPr>
          <p:nvPr/>
        </p:nvGrpSpPr>
        <p:grpSpPr bwMode="auto">
          <a:xfrm>
            <a:off x="0" y="5921375"/>
            <a:ext cx="685800" cy="936625"/>
            <a:chOff x="267906" y="5519789"/>
            <a:chExt cx="915011" cy="937281"/>
          </a:xfrm>
        </p:grpSpPr>
        <p:sp>
          <p:nvSpPr>
            <p:cNvPr id="16" name="Rectangle 15">
              <a:extLst>
                <a:ext uri="{FF2B5EF4-FFF2-40B4-BE49-F238E27FC236}"/>
              </a:extLst>
            </p:cNvPr>
            <p:cNvSpPr/>
            <p:nvPr/>
          </p:nvSpPr>
          <p:spPr>
            <a:xfrm>
              <a:off x="267906" y="5681827"/>
              <a:ext cx="762509" cy="775243"/>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Rectangle 16">
              <a:extLst>
                <a:ext uri="{FF2B5EF4-FFF2-40B4-BE49-F238E27FC236}"/>
              </a:extLst>
            </p:cNvPr>
            <p:cNvSpPr/>
            <p:nvPr/>
          </p:nvSpPr>
          <p:spPr>
            <a:xfrm>
              <a:off x="621626" y="5519789"/>
              <a:ext cx="561291" cy="503590"/>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7414" name="Group 17"/>
          <p:cNvGrpSpPr>
            <a:grpSpLocks/>
          </p:cNvGrpSpPr>
          <p:nvPr/>
        </p:nvGrpSpPr>
        <p:grpSpPr bwMode="auto">
          <a:xfrm>
            <a:off x="8609013" y="0"/>
            <a:ext cx="534987" cy="625475"/>
            <a:chOff x="11478979" y="0"/>
            <a:chExt cx="713021" cy="625830"/>
          </a:xfrm>
        </p:grpSpPr>
        <p:sp>
          <p:nvSpPr>
            <p:cNvPr id="19" name="Rectangle 18">
              <a:extLst>
                <a:ext uri="{FF2B5EF4-FFF2-40B4-BE49-F238E27FC236}"/>
              </a:extLst>
            </p:cNvPr>
            <p:cNvSpPr/>
            <p:nvPr/>
          </p:nvSpPr>
          <p:spPr>
            <a:xfrm rot="10800000">
              <a:off x="11631316" y="0"/>
              <a:ext cx="560684" cy="503524"/>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Rectangle 19">
              <a:extLst>
                <a:ext uri="{FF2B5EF4-FFF2-40B4-BE49-F238E27FC236}"/>
              </a:extLst>
            </p:cNvPr>
            <p:cNvSpPr/>
            <p:nvPr/>
          </p:nvSpPr>
          <p:spPr>
            <a:xfrm rot="10800000">
              <a:off x="11478979" y="230319"/>
              <a:ext cx="459126" cy="395511"/>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677863" y="533401"/>
            <a:ext cx="7773987" cy="457200"/>
          </a:xfrm>
        </p:spPr>
        <p:txBody>
          <a:bodyPr/>
          <a:lstStyle/>
          <a:p>
            <a:r>
              <a:rPr lang="en-US" smtClean="0"/>
              <a:t>Pharmacotherapy</a:t>
            </a:r>
            <a:endParaRPr lang="en-US"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Obesity AND WEIGHT Management for the  PREVENTION AND Treatment of Type 2 Diabetes</a:t>
            </a:r>
          </a:p>
        </p:txBody>
      </p:sp>
      <p:sp>
        <p:nvSpPr>
          <p:cNvPr id="59396" name="Text Placeholder 2"/>
          <p:cNvSpPr txBox="1">
            <a:spLocks/>
          </p:cNvSpPr>
          <p:nvPr/>
        </p:nvSpPr>
        <p:spPr bwMode="auto">
          <a:xfrm>
            <a:off x="228600" y="1143000"/>
            <a:ext cx="8686800" cy="5873403"/>
          </a:xfrm>
          <a:prstGeom prst="rect">
            <a:avLst/>
          </a:prstGeom>
          <a:noFill/>
          <a:ln w="9525">
            <a:noFill/>
            <a:miter lim="800000"/>
            <a:headEnd/>
            <a:tailEnd/>
          </a:ln>
        </p:spPr>
        <p:txBody>
          <a:bodyPr wrap="square" lIns="0" tIns="0" rIns="0" bIns="0">
            <a:spAutoFit/>
          </a:bodyPr>
          <a:lstStyle/>
          <a:p>
            <a:pPr>
              <a:spcBef>
                <a:spcPts val="1000"/>
              </a:spcBef>
              <a:buFont typeface="Arial" pitchFamily="34" charset="0"/>
              <a:buNone/>
            </a:pPr>
            <a:r>
              <a:rPr lang="en-US" b="1" dirty="0">
                <a:solidFill>
                  <a:srgbClr val="A6192E"/>
                </a:solidFill>
              </a:rPr>
              <a:t>8.14</a:t>
            </a:r>
            <a:r>
              <a:rPr lang="en-US" b="1" dirty="0"/>
              <a:t> </a:t>
            </a:r>
            <a:r>
              <a:rPr lang="en-US" b="1" dirty="0" smtClean="0">
                <a:solidFill>
                  <a:srgbClr val="000000"/>
                </a:solidFill>
              </a:rPr>
              <a:t>Whenever </a:t>
            </a:r>
            <a:r>
              <a:rPr lang="en-US" b="1" dirty="0">
                <a:solidFill>
                  <a:srgbClr val="000000"/>
                </a:solidFill>
              </a:rPr>
              <a:t>possible, minimize medications for </a:t>
            </a:r>
            <a:r>
              <a:rPr lang="en-US" b="1" dirty="0" err="1">
                <a:solidFill>
                  <a:srgbClr val="000000"/>
                </a:solidFill>
              </a:rPr>
              <a:t>comorbid</a:t>
            </a:r>
            <a:r>
              <a:rPr lang="en-US" b="1" dirty="0">
                <a:solidFill>
                  <a:srgbClr val="000000"/>
                </a:solidFill>
              </a:rPr>
              <a:t> conditions that are </a:t>
            </a:r>
            <a:r>
              <a:rPr lang="en-US" b="1" dirty="0" smtClean="0">
                <a:solidFill>
                  <a:srgbClr val="000000"/>
                </a:solidFill>
              </a:rPr>
              <a:t>associated </a:t>
            </a:r>
            <a:r>
              <a:rPr lang="en-US" b="1" dirty="0">
                <a:solidFill>
                  <a:srgbClr val="000000"/>
                </a:solidFill>
              </a:rPr>
              <a:t>with weight gain. </a:t>
            </a:r>
            <a:r>
              <a:rPr lang="en-US" b="1" dirty="0">
                <a:solidFill>
                  <a:srgbClr val="87161F"/>
                </a:solidFill>
              </a:rPr>
              <a:t>E</a:t>
            </a:r>
          </a:p>
          <a:p>
            <a:pPr>
              <a:spcBef>
                <a:spcPts val="1000"/>
              </a:spcBef>
              <a:buFont typeface="Arial" pitchFamily="34" charset="0"/>
              <a:buNone/>
            </a:pPr>
            <a:r>
              <a:rPr lang="en-US" b="1" dirty="0">
                <a:solidFill>
                  <a:srgbClr val="A6192E"/>
                </a:solidFill>
              </a:rPr>
              <a:t>8.15 </a:t>
            </a:r>
            <a:r>
              <a:rPr lang="en-US" b="1" dirty="0" smtClean="0">
                <a:solidFill>
                  <a:srgbClr val="000000"/>
                </a:solidFill>
              </a:rPr>
              <a:t>When </a:t>
            </a:r>
            <a:r>
              <a:rPr lang="en-US" b="1" dirty="0">
                <a:solidFill>
                  <a:srgbClr val="000000"/>
                </a:solidFill>
              </a:rPr>
              <a:t>choosing glucose-lowering medications for people with type 2 diabetes </a:t>
            </a:r>
            <a:r>
              <a:rPr lang="en-US" b="1" dirty="0" smtClean="0">
                <a:solidFill>
                  <a:srgbClr val="000000"/>
                </a:solidFill>
              </a:rPr>
              <a:t>and </a:t>
            </a:r>
            <a:r>
              <a:rPr lang="en-US" b="1" dirty="0">
                <a:solidFill>
                  <a:srgbClr val="000000"/>
                </a:solidFill>
              </a:rPr>
              <a:t>overweight or obesity, prioritize medications with beneficial effect on </a:t>
            </a:r>
            <a:r>
              <a:rPr lang="en-US" b="1" dirty="0" smtClean="0">
                <a:solidFill>
                  <a:srgbClr val="000000"/>
                </a:solidFill>
              </a:rPr>
              <a:t>weight</a:t>
            </a:r>
            <a:r>
              <a:rPr lang="en-US" b="1" dirty="0">
                <a:solidFill>
                  <a:srgbClr val="000000"/>
                </a:solidFill>
              </a:rPr>
              <a:t>. </a:t>
            </a:r>
            <a:r>
              <a:rPr lang="en-US" b="1" dirty="0">
                <a:solidFill>
                  <a:srgbClr val="87161F"/>
                </a:solidFill>
              </a:rPr>
              <a:t>B</a:t>
            </a:r>
          </a:p>
          <a:p>
            <a:pPr>
              <a:spcBef>
                <a:spcPts val="1000"/>
              </a:spcBef>
              <a:buFont typeface="Arial" pitchFamily="34" charset="0"/>
              <a:buNone/>
            </a:pPr>
            <a:r>
              <a:rPr lang="en-US" b="1" dirty="0">
                <a:solidFill>
                  <a:srgbClr val="A6192E"/>
                </a:solidFill>
              </a:rPr>
              <a:t>8.16 </a:t>
            </a:r>
            <a:r>
              <a:rPr lang="en-US" b="1" dirty="0" smtClean="0">
                <a:solidFill>
                  <a:srgbClr val="000000"/>
                </a:solidFill>
              </a:rPr>
              <a:t>Obesity </a:t>
            </a:r>
            <a:r>
              <a:rPr lang="en-US" b="1" dirty="0">
                <a:solidFill>
                  <a:srgbClr val="000000"/>
                </a:solidFill>
              </a:rPr>
              <a:t>pharmacotherapy should be considered for people with diabetes and </a:t>
            </a:r>
            <a:r>
              <a:rPr lang="en-US" b="1" dirty="0" smtClean="0">
                <a:solidFill>
                  <a:srgbClr val="000000"/>
                </a:solidFill>
              </a:rPr>
              <a:t>overweight </a:t>
            </a:r>
            <a:r>
              <a:rPr lang="en-US" b="1" dirty="0">
                <a:solidFill>
                  <a:srgbClr val="000000"/>
                </a:solidFill>
              </a:rPr>
              <a:t>or obesity along with lifestyle changes. Potential benefits and risks </a:t>
            </a:r>
            <a:r>
              <a:rPr lang="en-US" b="1" dirty="0" smtClean="0">
                <a:solidFill>
                  <a:srgbClr val="000000"/>
                </a:solidFill>
              </a:rPr>
              <a:t>must </a:t>
            </a:r>
            <a:r>
              <a:rPr lang="en-US" b="1" dirty="0">
                <a:solidFill>
                  <a:srgbClr val="000000"/>
                </a:solidFill>
              </a:rPr>
              <a:t>be considered. </a:t>
            </a:r>
            <a:r>
              <a:rPr lang="en-US" b="1" dirty="0">
                <a:solidFill>
                  <a:srgbClr val="87161F"/>
                </a:solidFill>
              </a:rPr>
              <a:t>A</a:t>
            </a:r>
            <a:r>
              <a:rPr lang="en-US" b="1" dirty="0"/>
              <a:t>	</a:t>
            </a:r>
            <a:endParaRPr lang="en-US" b="1" dirty="0" smtClean="0"/>
          </a:p>
          <a:p>
            <a:pPr>
              <a:spcBef>
                <a:spcPts val="1000"/>
              </a:spcBef>
              <a:buFont typeface="Arial" pitchFamily="34" charset="0"/>
              <a:buNone/>
            </a:pPr>
            <a:r>
              <a:rPr lang="en-US" b="1" dirty="0" smtClean="0">
                <a:solidFill>
                  <a:srgbClr val="A6192E"/>
                </a:solidFill>
              </a:rPr>
              <a:t>8.17</a:t>
            </a:r>
            <a:r>
              <a:rPr lang="en-US" b="1" dirty="0" smtClean="0">
                <a:solidFill>
                  <a:srgbClr val="000000"/>
                </a:solidFill>
              </a:rPr>
              <a:t>In people with diabetes and overweight or obesity, the preferred pharmacotherapy should be a glucagon-like peptide 1 receptor agonist or dual glucose-dependent </a:t>
            </a:r>
            <a:r>
              <a:rPr lang="en-US" b="1" dirty="0" err="1" smtClean="0">
                <a:solidFill>
                  <a:srgbClr val="000000"/>
                </a:solidFill>
              </a:rPr>
              <a:t>insulinotropic</a:t>
            </a:r>
            <a:r>
              <a:rPr lang="en-US" b="1" dirty="0" smtClean="0">
                <a:solidFill>
                  <a:srgbClr val="000000"/>
                </a:solidFill>
              </a:rPr>
              <a:t> polypeptide and glucagon-like peptide 	1 receptor agonist with greater weight loss efficacy (i.e., </a:t>
            </a:r>
            <a:r>
              <a:rPr lang="en-US" b="1" dirty="0" err="1" smtClean="0">
                <a:solidFill>
                  <a:srgbClr val="000000"/>
                </a:solidFill>
              </a:rPr>
              <a:t>semaglutide</a:t>
            </a:r>
            <a:r>
              <a:rPr lang="en-US" b="1" dirty="0" smtClean="0">
                <a:solidFill>
                  <a:srgbClr val="000000"/>
                </a:solidFill>
              </a:rPr>
              <a:t> or </a:t>
            </a:r>
            <a:r>
              <a:rPr lang="en-US" b="1" dirty="0" err="1" smtClean="0">
                <a:solidFill>
                  <a:srgbClr val="000000"/>
                </a:solidFill>
              </a:rPr>
              <a:t>tirzepatide</a:t>
            </a:r>
            <a:r>
              <a:rPr lang="en-US" b="1" dirty="0" smtClean="0">
                <a:solidFill>
                  <a:srgbClr val="000000"/>
                </a:solidFill>
              </a:rPr>
              <a:t>), especially considering their added weight-independent benefits (e.g., </a:t>
            </a:r>
            <a:r>
              <a:rPr lang="en-US" b="1" dirty="0" err="1" smtClean="0">
                <a:solidFill>
                  <a:srgbClr val="000000"/>
                </a:solidFill>
              </a:rPr>
              <a:t>glycemic</a:t>
            </a:r>
            <a:r>
              <a:rPr lang="en-US" b="1" dirty="0" smtClean="0">
                <a:solidFill>
                  <a:srgbClr val="000000"/>
                </a:solidFill>
              </a:rPr>
              <a:t> and </a:t>
            </a:r>
            <a:r>
              <a:rPr lang="en-US" b="1" dirty="0" err="1" smtClean="0">
                <a:solidFill>
                  <a:srgbClr val="000000"/>
                </a:solidFill>
              </a:rPr>
              <a:t>cardiometabolic</a:t>
            </a:r>
            <a:r>
              <a:rPr lang="en-US" b="1" dirty="0" smtClean="0">
                <a:solidFill>
                  <a:srgbClr val="000000"/>
                </a:solidFill>
              </a:rPr>
              <a:t>). </a:t>
            </a:r>
            <a:r>
              <a:rPr lang="en-US" b="1" dirty="0" smtClean="0">
                <a:solidFill>
                  <a:srgbClr val="87161F"/>
                </a:solidFill>
              </a:rPr>
              <a:t>A</a:t>
            </a:r>
          </a:p>
          <a:p>
            <a:pPr>
              <a:spcBef>
                <a:spcPts val="1000"/>
              </a:spcBef>
              <a:buFont typeface="Arial" pitchFamily="34" charset="0"/>
              <a:buNone/>
            </a:pPr>
            <a:r>
              <a:rPr lang="en-US" b="1" dirty="0" smtClean="0">
                <a:solidFill>
                  <a:srgbClr val="A6192E"/>
                </a:solidFill>
              </a:rPr>
              <a:t>8.18 </a:t>
            </a:r>
            <a:r>
              <a:rPr lang="en-US" b="1" dirty="0" smtClean="0"/>
              <a:t>To prevent therapeutic inertia, for those not reaching goals, reevaluate weight 	management therapies and intensify treatment with additional approaches (e.g., metabolic </a:t>
            </a:r>
            <a:r>
              <a:rPr lang="en-US" b="1" dirty="0" smtClean="0">
                <a:solidFill>
                  <a:srgbClr val="000000"/>
                </a:solidFill>
              </a:rPr>
              <a:t>surgery, additional pharmacologic agents, and structured lifestyle management programs). </a:t>
            </a:r>
            <a:r>
              <a:rPr lang="en-US" b="1" dirty="0" smtClean="0">
                <a:solidFill>
                  <a:srgbClr val="87161F"/>
                </a:solidFill>
              </a:rPr>
              <a:t>A</a:t>
            </a:r>
            <a:r>
              <a:rPr lang="en-US" sz="1600" dirty="0" smtClean="0"/>
              <a:t>	</a:t>
            </a:r>
            <a:endParaRPr lang="en-US" sz="1600" dirty="0" smtClean="0">
              <a:solidFill>
                <a:srgbClr val="A6192E"/>
              </a:solidFill>
            </a:endParaRPr>
          </a:p>
          <a:p>
            <a:pPr>
              <a:spcBef>
                <a:spcPts val="1000"/>
              </a:spcBef>
              <a:buFont typeface="Arial" pitchFamily="34" charset="0"/>
              <a:buNone/>
            </a:pPr>
            <a:endParaRPr lang="en-US" sz="1600" dirty="0">
              <a:solidFill>
                <a:srgbClr val="A6192E"/>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677863" y="533401"/>
            <a:ext cx="7773987" cy="533400"/>
          </a:xfrm>
        </p:spPr>
        <p:txBody>
          <a:bodyPr/>
          <a:lstStyle/>
          <a:p>
            <a:r>
              <a:rPr lang="en-US" dirty="0" smtClean="0"/>
              <a:t>Metabolic Surgery</a:t>
            </a:r>
            <a:endParaRPr lang="en-US" dirty="0" smtClean="0">
              <a:solidFill>
                <a:srgbClr val="A6192E"/>
              </a:solidFill>
            </a:endParaRPr>
          </a:p>
        </p:txBody>
      </p:sp>
      <p:sp>
        <p:nvSpPr>
          <p:cNvPr id="3"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Obesity AND WEIGHT Management for the  PREVENTION AND Treatment of Type 2 Diabetes</a:t>
            </a:r>
          </a:p>
        </p:txBody>
      </p:sp>
      <p:sp>
        <p:nvSpPr>
          <p:cNvPr id="20" name="Text Placeholder 2">
            <a:extLst>
              <a:ext uri="{FF2B5EF4-FFF2-40B4-BE49-F238E27FC236}"/>
            </a:extLst>
          </p:cNvPr>
          <p:cNvSpPr txBox="1">
            <a:spLocks/>
          </p:cNvSpPr>
          <p:nvPr/>
        </p:nvSpPr>
        <p:spPr>
          <a:xfrm>
            <a:off x="0" y="990600"/>
            <a:ext cx="9144000" cy="699678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1600" dirty="0">
                <a:solidFill>
                  <a:srgbClr val="A6192E"/>
                </a:solidFill>
              </a:rPr>
              <a:t>8.19</a:t>
            </a:r>
            <a:r>
              <a:rPr lang="en-US" sz="1600" dirty="0"/>
              <a:t> </a:t>
            </a:r>
            <a:r>
              <a:rPr lang="en-US" b="1" dirty="0" smtClean="0">
                <a:solidFill>
                  <a:srgbClr val="000000"/>
                </a:solidFill>
              </a:rPr>
              <a:t>Consider </a:t>
            </a:r>
            <a:r>
              <a:rPr lang="en-US" b="1" dirty="0">
                <a:solidFill>
                  <a:srgbClr val="000000"/>
                </a:solidFill>
              </a:rPr>
              <a:t>metabolic surgery as a weight and </a:t>
            </a:r>
            <a:r>
              <a:rPr lang="en-US" b="1" dirty="0">
                <a:solidFill>
                  <a:srgbClr val="000000"/>
                </a:solidFill>
              </a:rPr>
              <a:t>glycemic</a:t>
            </a:r>
            <a:r>
              <a:rPr lang="en-US" b="1" dirty="0">
                <a:solidFill>
                  <a:srgbClr val="000000"/>
                </a:solidFill>
              </a:rPr>
              <a:t> management approach </a:t>
            </a:r>
            <a:r>
              <a:rPr lang="en-US" b="1" dirty="0" smtClean="0">
                <a:solidFill>
                  <a:srgbClr val="000000"/>
                </a:solidFill>
              </a:rPr>
              <a:t>in </a:t>
            </a:r>
            <a:r>
              <a:rPr lang="en-US" b="1" dirty="0">
                <a:solidFill>
                  <a:srgbClr val="000000"/>
                </a:solidFill>
              </a:rPr>
              <a:t>people with diabetes with BMI ≥30.0 kg/m</a:t>
            </a:r>
            <a:r>
              <a:rPr lang="en-US" b="1" baseline="30000" dirty="0">
                <a:solidFill>
                  <a:srgbClr val="000000"/>
                </a:solidFill>
              </a:rPr>
              <a:t>2</a:t>
            </a:r>
            <a:r>
              <a:rPr lang="en-US" b="1" dirty="0">
                <a:solidFill>
                  <a:srgbClr val="000000"/>
                </a:solidFill>
              </a:rPr>
              <a:t> (or ≥ 27.5 kg/m</a:t>
            </a:r>
            <a:r>
              <a:rPr lang="en-US" b="1" baseline="30000" dirty="0">
                <a:solidFill>
                  <a:srgbClr val="000000"/>
                </a:solidFill>
              </a:rPr>
              <a:t>2</a:t>
            </a:r>
            <a:r>
              <a:rPr lang="en-US" b="1" dirty="0">
                <a:solidFill>
                  <a:srgbClr val="000000"/>
                </a:solidFill>
              </a:rPr>
              <a:t> in Asian </a:t>
            </a:r>
            <a:r>
              <a:rPr lang="en-US" b="1" dirty="0" smtClean="0">
                <a:solidFill>
                  <a:srgbClr val="000000"/>
                </a:solidFill>
              </a:rPr>
              <a:t>American </a:t>
            </a:r>
            <a:r>
              <a:rPr lang="en-US" b="1" dirty="0">
                <a:solidFill>
                  <a:srgbClr val="000000"/>
                </a:solidFill>
              </a:rPr>
              <a:t>individuals) who are otherwise good surgical candidates. </a:t>
            </a:r>
            <a:r>
              <a:rPr lang="en-US" b="1" dirty="0">
                <a:solidFill>
                  <a:srgbClr val="87161F"/>
                </a:solidFill>
              </a:rPr>
              <a:t>A</a:t>
            </a:r>
          </a:p>
          <a:p>
            <a:pPr>
              <a:defRPr/>
            </a:pPr>
            <a:r>
              <a:rPr lang="en-US" b="1" dirty="0">
                <a:solidFill>
                  <a:srgbClr val="A6192E"/>
                </a:solidFill>
              </a:rPr>
              <a:t>8.20</a:t>
            </a:r>
            <a:r>
              <a:rPr lang="en-US" b="1" dirty="0"/>
              <a:t> </a:t>
            </a:r>
            <a:r>
              <a:rPr lang="en-US" b="1" dirty="0" smtClean="0">
                <a:solidFill>
                  <a:srgbClr val="000000"/>
                </a:solidFill>
              </a:rPr>
              <a:t>Metabolic </a:t>
            </a:r>
            <a:r>
              <a:rPr lang="en-US" b="1" dirty="0">
                <a:solidFill>
                  <a:srgbClr val="000000"/>
                </a:solidFill>
              </a:rPr>
              <a:t>surgery should be performed in high-volume centers with 	</a:t>
            </a:r>
            <a:r>
              <a:rPr lang="en-US" b="1" dirty="0">
                <a:solidFill>
                  <a:srgbClr val="000000"/>
                </a:solidFill>
              </a:rPr>
              <a:t>interprofessional</a:t>
            </a:r>
            <a:r>
              <a:rPr lang="en-US" b="1" dirty="0">
                <a:solidFill>
                  <a:srgbClr val="000000"/>
                </a:solidFill>
              </a:rPr>
              <a:t> teams knowledgeable about and experienced in managing 	obesity, diabetes, and gastrointestinal surgery (</a:t>
            </a:r>
            <a:r>
              <a:rPr lang="en-US" b="1" dirty="0" smtClean="0">
                <a:solidFill>
                  <a:srgbClr val="000000"/>
                </a:solidFill>
              </a:rPr>
              <a:t>facs.org/quality-programs/</a:t>
            </a:r>
            <a:r>
              <a:rPr lang="en-US" b="1" dirty="0" err="1" smtClean="0">
                <a:solidFill>
                  <a:srgbClr val="000000"/>
                </a:solidFill>
              </a:rPr>
              <a:t>accreditationand</a:t>
            </a:r>
            <a:r>
              <a:rPr lang="en-US" b="1" dirty="0" smtClean="0">
                <a:solidFill>
                  <a:srgbClr val="000000"/>
                </a:solidFill>
              </a:rPr>
              <a:t>-verification/metabolic-and-</a:t>
            </a:r>
            <a:r>
              <a:rPr lang="en-US" b="1" dirty="0" err="1" smtClean="0">
                <a:solidFill>
                  <a:srgbClr val="000000"/>
                </a:solidFill>
              </a:rPr>
              <a:t>bariatricsurgery</a:t>
            </a:r>
            <a:r>
              <a:rPr lang="en-US" b="1" dirty="0" smtClean="0">
                <a:solidFill>
                  <a:srgbClr val="000000"/>
                </a:solidFill>
              </a:rPr>
              <a:t>-accreditation-and-quality-improvement-program</a:t>
            </a:r>
            <a:r>
              <a:rPr lang="en-US" b="1" dirty="0">
                <a:solidFill>
                  <a:srgbClr val="000000"/>
                </a:solidFill>
              </a:rPr>
              <a:t>/). </a:t>
            </a:r>
            <a:r>
              <a:rPr lang="en-US" b="1" dirty="0">
                <a:solidFill>
                  <a:srgbClr val="87161F"/>
                </a:solidFill>
              </a:rPr>
              <a:t>E</a:t>
            </a:r>
          </a:p>
          <a:p>
            <a:pPr>
              <a:defRPr/>
            </a:pPr>
            <a:r>
              <a:rPr lang="en-US" b="1" dirty="0">
                <a:solidFill>
                  <a:srgbClr val="87161F"/>
                </a:solidFill>
              </a:rPr>
              <a:t>8.21 </a:t>
            </a:r>
            <a:r>
              <a:rPr lang="en-US" b="1" dirty="0" smtClean="0">
                <a:solidFill>
                  <a:srgbClr val="000000"/>
                </a:solidFill>
              </a:rPr>
              <a:t>People </a:t>
            </a:r>
            <a:r>
              <a:rPr lang="en-US" b="1" dirty="0">
                <a:solidFill>
                  <a:srgbClr val="000000"/>
                </a:solidFill>
              </a:rPr>
              <a:t>being considered for metabolic surgery should be evaluated for </a:t>
            </a:r>
            <a:r>
              <a:rPr lang="en-US" b="1" dirty="0" err="1" smtClean="0">
                <a:solidFill>
                  <a:srgbClr val="000000"/>
                </a:solidFill>
              </a:rPr>
              <a:t>comorbid</a:t>
            </a:r>
            <a:r>
              <a:rPr lang="en-US" b="1" dirty="0" smtClean="0">
                <a:solidFill>
                  <a:srgbClr val="000000"/>
                </a:solidFill>
              </a:rPr>
              <a:t> </a:t>
            </a:r>
            <a:r>
              <a:rPr lang="en-US" b="1" dirty="0">
                <a:solidFill>
                  <a:srgbClr val="000000"/>
                </a:solidFill>
              </a:rPr>
              <a:t>psychological conditions and social and situational circumstances </a:t>
            </a:r>
            <a:r>
              <a:rPr lang="en-US" b="1" dirty="0" smtClean="0">
                <a:solidFill>
                  <a:srgbClr val="000000"/>
                </a:solidFill>
              </a:rPr>
              <a:t>that </a:t>
            </a:r>
            <a:r>
              <a:rPr lang="en-US" b="1" dirty="0">
                <a:solidFill>
                  <a:srgbClr val="000000"/>
                </a:solidFill>
              </a:rPr>
              <a:t>have the potential to interfere with surgery outcomes. </a:t>
            </a:r>
            <a:r>
              <a:rPr lang="en-US" b="1" dirty="0">
                <a:solidFill>
                  <a:srgbClr val="87161F"/>
                </a:solidFill>
              </a:rPr>
              <a:t>B</a:t>
            </a:r>
            <a:r>
              <a:rPr lang="en-US" b="1" dirty="0">
                <a:latin typeface="AdvOT8eb9eec2.B"/>
              </a:rPr>
              <a:t>	</a:t>
            </a:r>
            <a:endParaRPr lang="en-US" b="1" dirty="0" smtClean="0">
              <a:latin typeface="AdvOT8eb9eec2.B"/>
            </a:endParaRPr>
          </a:p>
          <a:p>
            <a:r>
              <a:rPr lang="en-US" b="1" dirty="0" smtClean="0">
                <a:solidFill>
                  <a:srgbClr val="A6192E"/>
                </a:solidFill>
              </a:rPr>
              <a:t>8.22</a:t>
            </a:r>
            <a:r>
              <a:rPr lang="en-US" b="1" dirty="0" smtClean="0"/>
              <a:t> </a:t>
            </a:r>
            <a:r>
              <a:rPr lang="en-US" b="1" dirty="0" smtClean="0"/>
              <a:t>People </a:t>
            </a:r>
            <a:r>
              <a:rPr lang="en-US" b="1" dirty="0" smtClean="0"/>
              <a:t>who undergo metabolic surgery should receive long-term medical </a:t>
            </a:r>
            <a:r>
              <a:rPr lang="en-US" b="1" dirty="0" smtClean="0"/>
              <a:t>and </a:t>
            </a:r>
            <a:r>
              <a:rPr lang="en-US" b="1" dirty="0" smtClean="0"/>
              <a:t>behavioral support and routine micronutrient, nutritional, and </a:t>
            </a:r>
            <a:r>
              <a:rPr lang="en-US" b="1" dirty="0" smtClean="0"/>
              <a:t>metabolic </a:t>
            </a:r>
            <a:r>
              <a:rPr lang="en-US" b="1" dirty="0" smtClean="0"/>
              <a:t>status monitoring. </a:t>
            </a:r>
            <a:r>
              <a:rPr lang="en-US" b="1" dirty="0" smtClean="0">
                <a:solidFill>
                  <a:srgbClr val="A6192E"/>
                </a:solidFill>
              </a:rPr>
              <a:t>B</a:t>
            </a:r>
          </a:p>
          <a:p>
            <a:r>
              <a:rPr lang="en-US" b="1" dirty="0" smtClean="0">
                <a:solidFill>
                  <a:srgbClr val="A6192E"/>
                </a:solidFill>
              </a:rPr>
              <a:t>8.23</a:t>
            </a:r>
            <a:r>
              <a:rPr lang="en-US" b="1" dirty="0" smtClean="0"/>
              <a:t> </a:t>
            </a:r>
            <a:r>
              <a:rPr lang="en-US" b="1" dirty="0" smtClean="0">
                <a:solidFill>
                  <a:srgbClr val="000000"/>
                </a:solidFill>
              </a:rPr>
              <a:t>If </a:t>
            </a:r>
            <a:r>
              <a:rPr lang="en-US" b="1" dirty="0" smtClean="0">
                <a:solidFill>
                  <a:srgbClr val="000000"/>
                </a:solidFill>
              </a:rPr>
              <a:t>post-metabolic surgery hypoglycemia is suspected, clinical evaluation </a:t>
            </a:r>
            <a:r>
              <a:rPr lang="en-US" b="1" dirty="0" smtClean="0">
                <a:solidFill>
                  <a:srgbClr val="000000"/>
                </a:solidFill>
              </a:rPr>
              <a:t>should </a:t>
            </a:r>
            <a:r>
              <a:rPr lang="en-US" b="1" dirty="0" smtClean="0">
                <a:solidFill>
                  <a:srgbClr val="000000"/>
                </a:solidFill>
              </a:rPr>
              <a:t>exclude other potential disorders contributing to hypoglycemia, and </a:t>
            </a:r>
            <a:r>
              <a:rPr lang="en-US" b="1" dirty="0" smtClean="0">
                <a:solidFill>
                  <a:srgbClr val="000000"/>
                </a:solidFill>
              </a:rPr>
              <a:t>management </a:t>
            </a:r>
            <a:r>
              <a:rPr lang="en-US" b="1" dirty="0" smtClean="0">
                <a:solidFill>
                  <a:srgbClr val="000000"/>
                </a:solidFill>
              </a:rPr>
              <a:t>should include education, medical nutrition therapy with a </a:t>
            </a:r>
            <a:r>
              <a:rPr lang="en-US" b="1" dirty="0" smtClean="0">
                <a:solidFill>
                  <a:srgbClr val="000000"/>
                </a:solidFill>
              </a:rPr>
              <a:t>registered </a:t>
            </a:r>
            <a:r>
              <a:rPr lang="en-US" b="1" dirty="0" smtClean="0">
                <a:solidFill>
                  <a:srgbClr val="000000"/>
                </a:solidFill>
              </a:rPr>
              <a:t>dietitian/nutritionist experienced in post-metabolic surgery </a:t>
            </a:r>
            <a:r>
              <a:rPr lang="en-US" b="1" dirty="0" smtClean="0">
                <a:solidFill>
                  <a:srgbClr val="000000"/>
                </a:solidFill>
              </a:rPr>
              <a:t>hypoglycemia</a:t>
            </a:r>
            <a:r>
              <a:rPr lang="en-US" b="1" dirty="0" smtClean="0">
                <a:solidFill>
                  <a:srgbClr val="000000"/>
                </a:solidFill>
              </a:rPr>
              <a:t>, and medication treatment, as needed. </a:t>
            </a:r>
            <a:r>
              <a:rPr lang="en-US" b="1" dirty="0" smtClean="0">
                <a:solidFill>
                  <a:srgbClr val="87161F"/>
                </a:solidFill>
              </a:rPr>
              <a:t>A </a:t>
            </a:r>
            <a:r>
              <a:rPr lang="en-US" b="1" dirty="0" smtClean="0">
                <a:solidFill>
                  <a:srgbClr val="000000"/>
                </a:solidFill>
              </a:rPr>
              <a:t>Continuous glucose </a:t>
            </a:r>
            <a:r>
              <a:rPr lang="en-US" b="1" dirty="0" smtClean="0">
                <a:solidFill>
                  <a:srgbClr val="000000"/>
                </a:solidFill>
              </a:rPr>
              <a:t>monitoring </a:t>
            </a:r>
            <a:r>
              <a:rPr lang="en-US" b="1" dirty="0" smtClean="0">
                <a:solidFill>
                  <a:srgbClr val="000000"/>
                </a:solidFill>
              </a:rPr>
              <a:t>should be considered as an important adjunct to improve safety by </a:t>
            </a:r>
            <a:r>
              <a:rPr lang="en-US" b="1" dirty="0" smtClean="0">
                <a:solidFill>
                  <a:srgbClr val="000000"/>
                </a:solidFill>
              </a:rPr>
              <a:t>alerting </a:t>
            </a:r>
            <a:r>
              <a:rPr lang="en-US" b="1" dirty="0" smtClean="0">
                <a:solidFill>
                  <a:srgbClr val="000000"/>
                </a:solidFill>
              </a:rPr>
              <a:t>individuals to hypoglycemia, especially for those with severe </a:t>
            </a:r>
            <a:r>
              <a:rPr lang="en-US" b="1" dirty="0" smtClean="0">
                <a:solidFill>
                  <a:srgbClr val="000000"/>
                </a:solidFill>
              </a:rPr>
              <a:t>hypoglycemia </a:t>
            </a:r>
            <a:r>
              <a:rPr lang="en-US" b="1" dirty="0" smtClean="0">
                <a:solidFill>
                  <a:srgbClr val="000000"/>
                </a:solidFill>
              </a:rPr>
              <a:t>or hypoglycemia unawareness. </a:t>
            </a:r>
            <a:r>
              <a:rPr lang="en-US" b="1" dirty="0" smtClean="0">
                <a:solidFill>
                  <a:srgbClr val="87161F"/>
                </a:solidFill>
              </a:rPr>
              <a:t>E</a:t>
            </a:r>
          </a:p>
          <a:p>
            <a:r>
              <a:rPr lang="en-US" b="1" dirty="0" smtClean="0">
                <a:solidFill>
                  <a:srgbClr val="A6192E"/>
                </a:solidFill>
              </a:rPr>
              <a:t>8.24</a:t>
            </a:r>
            <a:r>
              <a:rPr lang="en-US" b="1" dirty="0" smtClean="0"/>
              <a:t> </a:t>
            </a:r>
            <a:r>
              <a:rPr lang="en-US" b="1" dirty="0" smtClean="0">
                <a:solidFill>
                  <a:srgbClr val="000000"/>
                </a:solidFill>
              </a:rPr>
              <a:t>In </a:t>
            </a:r>
            <a:r>
              <a:rPr lang="en-US" b="1" dirty="0" smtClean="0">
                <a:solidFill>
                  <a:srgbClr val="000000"/>
                </a:solidFill>
              </a:rPr>
              <a:t>people who undergo metabolic surgery, routinely screen for psychosocial </a:t>
            </a:r>
            <a:r>
              <a:rPr lang="en-US" b="1" dirty="0" smtClean="0">
                <a:solidFill>
                  <a:srgbClr val="000000"/>
                </a:solidFill>
              </a:rPr>
              <a:t>and </a:t>
            </a:r>
            <a:r>
              <a:rPr lang="en-US" b="1" dirty="0" smtClean="0">
                <a:solidFill>
                  <a:srgbClr val="000000"/>
                </a:solidFill>
              </a:rPr>
              <a:t>behavioral health changes and refer to a qualified behavioral health </a:t>
            </a:r>
            <a:r>
              <a:rPr lang="en-US" b="1" dirty="0" smtClean="0">
                <a:solidFill>
                  <a:srgbClr val="000000"/>
                </a:solidFill>
              </a:rPr>
              <a:t>professional </a:t>
            </a:r>
            <a:r>
              <a:rPr lang="en-US" b="1" dirty="0" smtClean="0">
                <a:solidFill>
                  <a:srgbClr val="000000"/>
                </a:solidFill>
              </a:rPr>
              <a:t>as needed. </a:t>
            </a:r>
            <a:r>
              <a:rPr lang="en-US" b="1" dirty="0" smtClean="0">
                <a:solidFill>
                  <a:srgbClr val="87161F"/>
                </a:solidFill>
              </a:rPr>
              <a:t>C</a:t>
            </a:r>
          </a:p>
          <a:p>
            <a:r>
              <a:rPr lang="en-US" b="1" dirty="0" smtClean="0">
                <a:solidFill>
                  <a:srgbClr val="A6192E"/>
                </a:solidFill>
              </a:rPr>
              <a:t>8.25</a:t>
            </a:r>
            <a:r>
              <a:rPr lang="en-US" b="1" dirty="0" smtClean="0">
                <a:solidFill>
                  <a:srgbClr val="000000"/>
                </a:solidFill>
              </a:rPr>
              <a:t>Monitor </a:t>
            </a:r>
            <a:r>
              <a:rPr lang="en-US" b="1" dirty="0" smtClean="0">
                <a:solidFill>
                  <a:srgbClr val="000000"/>
                </a:solidFill>
              </a:rPr>
              <a:t>individuals who have undergone metabolic surgery for insufficient </a:t>
            </a:r>
            <a:r>
              <a:rPr lang="en-US" b="1" dirty="0" smtClean="0">
                <a:solidFill>
                  <a:srgbClr val="000000"/>
                </a:solidFill>
              </a:rPr>
              <a:t>weight </a:t>
            </a:r>
            <a:r>
              <a:rPr lang="en-US" b="1" dirty="0" smtClean="0">
                <a:solidFill>
                  <a:srgbClr val="000000"/>
                </a:solidFill>
              </a:rPr>
              <a:t>loss or weight recurrence at least every 6–12 months. </a:t>
            </a:r>
            <a:r>
              <a:rPr lang="en-US" b="1" dirty="0" smtClean="0">
                <a:solidFill>
                  <a:srgbClr val="87161F"/>
                </a:solidFill>
              </a:rPr>
              <a:t>E </a:t>
            </a:r>
            <a:r>
              <a:rPr lang="en-US" b="1" dirty="0" smtClean="0">
                <a:solidFill>
                  <a:srgbClr val="000000"/>
                </a:solidFill>
              </a:rPr>
              <a:t>In those who </a:t>
            </a:r>
            <a:r>
              <a:rPr lang="en-US" b="1" dirty="0" smtClean="0">
                <a:solidFill>
                  <a:srgbClr val="000000"/>
                </a:solidFill>
              </a:rPr>
              <a:t>have </a:t>
            </a:r>
            <a:r>
              <a:rPr lang="en-US" b="1" dirty="0" smtClean="0">
                <a:solidFill>
                  <a:srgbClr val="000000"/>
                </a:solidFill>
              </a:rPr>
              <a:t>insufficient weight loss or experience weight recurrence, assess for </a:t>
            </a:r>
            <a:r>
              <a:rPr lang="en-US" b="1" dirty="0" smtClean="0">
                <a:solidFill>
                  <a:srgbClr val="000000"/>
                </a:solidFill>
              </a:rPr>
              <a:t>potential </a:t>
            </a:r>
            <a:r>
              <a:rPr lang="en-US" b="1" dirty="0" smtClean="0">
                <a:solidFill>
                  <a:srgbClr val="000000"/>
                </a:solidFill>
              </a:rPr>
              <a:t>predisposing factors and, if appropriate, consider additional weight </a:t>
            </a:r>
            <a:r>
              <a:rPr lang="en-US" b="1" dirty="0" smtClean="0">
                <a:solidFill>
                  <a:srgbClr val="000000"/>
                </a:solidFill>
              </a:rPr>
              <a:t>loss </a:t>
            </a:r>
            <a:r>
              <a:rPr lang="en-US" b="1" dirty="0" smtClean="0">
                <a:solidFill>
                  <a:srgbClr val="000000"/>
                </a:solidFill>
              </a:rPr>
              <a:t>interventions (e.g., obesity pharmacotherapy). </a:t>
            </a:r>
            <a:r>
              <a:rPr lang="en-US" b="1" dirty="0" smtClean="0">
                <a:solidFill>
                  <a:srgbClr val="87161F"/>
                </a:solidFill>
              </a:rPr>
              <a:t>C</a:t>
            </a:r>
            <a:endParaRPr lang="en-US" b="1" dirty="0" smtClean="0">
              <a:solidFill>
                <a:srgbClr val="A6192E"/>
              </a:solidFill>
            </a:endParaRPr>
          </a:p>
          <a:p>
            <a:endParaRPr lang="en-US" sz="1800" b="1" dirty="0" smtClean="0">
              <a:solidFill>
                <a:srgbClr val="A6192E"/>
              </a:solidFill>
            </a:endParaRPr>
          </a:p>
          <a:p>
            <a:pPr>
              <a:defRPr/>
            </a:pPr>
            <a:endParaRPr lang="en-US" sz="1800" dirty="0">
              <a:solidFill>
                <a:srgbClr val="A6192E"/>
              </a:solidFill>
              <a:latin typeface="Open Sans"/>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Box 5"/>
          <p:cNvSpPr txBox="1">
            <a:spLocks noChangeArrowheads="1"/>
          </p:cNvSpPr>
          <p:nvPr/>
        </p:nvSpPr>
        <p:spPr bwMode="auto">
          <a:xfrm>
            <a:off x="0" y="6324600"/>
            <a:ext cx="7375525" cy="461665"/>
          </a:xfrm>
          <a:prstGeom prst="rect">
            <a:avLst/>
          </a:prstGeom>
          <a:noFill/>
          <a:ln w="9525">
            <a:noFill/>
            <a:miter lim="800000"/>
            <a:headEnd/>
            <a:tailEnd/>
          </a:ln>
        </p:spPr>
        <p:txBody>
          <a:bodyPr wrap="square">
            <a:spAutoFit/>
          </a:bodyPr>
          <a:lstStyle/>
          <a:p>
            <a:pPr eaLnBrk="0" hangingPunct="0"/>
            <a:r>
              <a:rPr lang="en-US" sz="1200" dirty="0">
                <a:solidFill>
                  <a:srgbClr val="A6192E"/>
                </a:solidFill>
                <a:latin typeface="Helvetica"/>
                <a:ea typeface="ヒラギノ角ゴ Pro W3"/>
                <a:cs typeface="ヒラギノ角ゴ Pro W3"/>
              </a:rPr>
              <a:t>Obesity Management for the Treatment of Type 2 Diabetes: </a:t>
            </a:r>
            <a:br>
              <a:rPr lang="en-US" sz="1200" dirty="0">
                <a:solidFill>
                  <a:srgbClr val="A6192E"/>
                </a:solidFill>
                <a:latin typeface="Helvetica"/>
                <a:ea typeface="ヒラギノ角ゴ Pro W3"/>
                <a:cs typeface="ヒラギノ角ゴ Pro W3"/>
              </a:rPr>
            </a:br>
            <a:r>
              <a:rPr lang="en-US" sz="1200" i="1" dirty="0">
                <a:solidFill>
                  <a:srgbClr val="A6192E"/>
                </a:solidFill>
                <a:ea typeface="ヒラギノ角ゴ Pro W3"/>
                <a:cs typeface="ヒラギノ角ゴ Pro W3"/>
              </a:rPr>
              <a:t>Standards of Care in Diabetes - 2024</a:t>
            </a:r>
            <a:r>
              <a:rPr lang="en-US" sz="1200" dirty="0">
                <a:solidFill>
                  <a:srgbClr val="A6192E"/>
                </a:solidFill>
                <a:latin typeface="Helvetica"/>
                <a:ea typeface="ヒラギノ角ゴ Pro W3"/>
                <a:cs typeface="ヒラギノ角ゴ Pro W3"/>
              </a:rPr>
              <a:t>. </a:t>
            </a:r>
            <a:r>
              <a:rPr lang="en-US" sz="1200" i="1" dirty="0">
                <a:solidFill>
                  <a:srgbClr val="A6192E"/>
                </a:solidFill>
                <a:latin typeface="Helvetica"/>
                <a:ea typeface="ヒラギノ角ゴ Pro W3"/>
                <a:cs typeface="ヒラギノ角ゴ Pro W3"/>
              </a:rPr>
              <a:t>Diabetes Care </a:t>
            </a:r>
            <a:r>
              <a:rPr lang="en-US" sz="1200" dirty="0">
                <a:solidFill>
                  <a:srgbClr val="A6192E"/>
                </a:solidFill>
                <a:latin typeface="Helvetica"/>
                <a:ea typeface="ヒラギノ角ゴ Pro W3"/>
                <a:cs typeface="ヒラギノ角ゴ Pro W3"/>
              </a:rPr>
              <a:t>2024;47(Suppl. 1):S145-S157</a:t>
            </a:r>
          </a:p>
        </p:txBody>
      </p:sp>
      <p:pic>
        <p:nvPicPr>
          <p:cNvPr id="64515" name="Picture 8"/>
          <p:cNvPicPr>
            <a:picLocks noChangeAspect="1"/>
          </p:cNvPicPr>
          <p:nvPr/>
        </p:nvPicPr>
        <p:blipFill>
          <a:blip r:embed="rId2"/>
          <a:srcRect/>
          <a:stretch>
            <a:fillRect/>
          </a:stretch>
        </p:blipFill>
        <p:spPr bwMode="auto">
          <a:xfrm>
            <a:off x="533400" y="762000"/>
            <a:ext cx="8077200" cy="5562600"/>
          </a:xfrm>
          <a:prstGeom prst="rect">
            <a:avLst/>
          </a:prstGeom>
          <a:noFill/>
          <a:ln w="9525">
            <a:noFill/>
            <a:miter lim="800000"/>
            <a:headEnd/>
            <a:tailEnd/>
          </a:ln>
        </p:spPr>
      </p:pic>
      <p:sp>
        <p:nvSpPr>
          <p:cNvPr id="5"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Obesity AND WEIGHT Management for the  PREVENTION AND Treatment of Type 2 Diabetes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Box 4"/>
          <p:cNvSpPr txBox="1">
            <a:spLocks noChangeArrowheads="1"/>
          </p:cNvSpPr>
          <p:nvPr/>
        </p:nvSpPr>
        <p:spPr bwMode="auto">
          <a:xfrm>
            <a:off x="0" y="6396037"/>
            <a:ext cx="7239000" cy="461963"/>
          </a:xfrm>
          <a:prstGeom prst="rect">
            <a:avLst/>
          </a:prstGeom>
          <a:noFill/>
          <a:ln w="9525">
            <a:noFill/>
            <a:miter lim="800000"/>
            <a:headEnd/>
            <a:tailEnd/>
          </a:ln>
        </p:spPr>
        <p:txBody>
          <a:bodyPr>
            <a:spAutoFit/>
          </a:bodyPr>
          <a:lstStyle/>
          <a:p>
            <a:pPr eaLnBrk="0" hangingPunct="0"/>
            <a:r>
              <a:rPr lang="en-US" sz="1200">
                <a:solidFill>
                  <a:srgbClr val="A6192E"/>
                </a:solidFill>
                <a:latin typeface="Helvetica"/>
                <a:ea typeface="ヒラギノ角ゴ Pro W3"/>
                <a:cs typeface="ヒラギノ角ゴ Pro W3"/>
              </a:rPr>
              <a:t>Obesity Management for the Treatment of Type 2 Diabetes: </a:t>
            </a:r>
            <a:br>
              <a:rPr lang="en-US" sz="1200">
                <a:solidFill>
                  <a:srgbClr val="A6192E"/>
                </a:solidFill>
                <a:latin typeface="Helvetica"/>
                <a:ea typeface="ヒラギノ角ゴ Pro W3"/>
                <a:cs typeface="ヒラギノ角ゴ Pro W3"/>
              </a:rPr>
            </a:br>
            <a:r>
              <a:rPr lang="en-US" sz="1200" i="1">
                <a:solidFill>
                  <a:srgbClr val="A6192E"/>
                </a:solidFill>
                <a:ea typeface="ヒラギノ角ゴ Pro W3"/>
                <a:cs typeface="ヒラギノ角ゴ Pro W3"/>
              </a:rPr>
              <a:t>Standards of Care in Diabetes - 2024</a:t>
            </a:r>
            <a:r>
              <a:rPr lang="en-US" sz="1200">
                <a:solidFill>
                  <a:srgbClr val="A6192E"/>
                </a:solidFill>
                <a:latin typeface="Helvetica"/>
                <a:ea typeface="ヒラギノ角ゴ Pro W3"/>
                <a:cs typeface="ヒラギノ角ゴ Pro W3"/>
              </a:rPr>
              <a:t>. </a:t>
            </a:r>
            <a:r>
              <a:rPr lang="en-US" sz="1200" i="1">
                <a:solidFill>
                  <a:srgbClr val="A6192E"/>
                </a:solidFill>
                <a:latin typeface="Helvetica"/>
                <a:ea typeface="ヒラギノ角ゴ Pro W3"/>
                <a:cs typeface="ヒラギノ角ゴ Pro W3"/>
              </a:rPr>
              <a:t>Diabetes Care </a:t>
            </a:r>
            <a:r>
              <a:rPr lang="en-US" sz="1200">
                <a:solidFill>
                  <a:srgbClr val="A6192E"/>
                </a:solidFill>
                <a:latin typeface="Helvetica"/>
                <a:ea typeface="ヒラギノ角ゴ Pro W3"/>
                <a:cs typeface="ヒラギノ角ゴ Pro W3"/>
              </a:rPr>
              <a:t>2024;47(Suppl. 1):S145-S157</a:t>
            </a:r>
          </a:p>
        </p:txBody>
      </p:sp>
      <p:pic>
        <p:nvPicPr>
          <p:cNvPr id="65539" name="Picture 8"/>
          <p:cNvPicPr>
            <a:picLocks noChangeAspect="1"/>
          </p:cNvPicPr>
          <p:nvPr/>
        </p:nvPicPr>
        <p:blipFill>
          <a:blip r:embed="rId2"/>
          <a:srcRect/>
          <a:stretch>
            <a:fillRect/>
          </a:stretch>
        </p:blipFill>
        <p:spPr bwMode="auto">
          <a:xfrm>
            <a:off x="533400" y="749300"/>
            <a:ext cx="8077200" cy="5575300"/>
          </a:xfrm>
          <a:prstGeom prst="rect">
            <a:avLst/>
          </a:prstGeom>
          <a:noFill/>
          <a:ln w="9525">
            <a:noFill/>
            <a:miter lim="800000"/>
            <a:headEnd/>
            <a:tailEnd/>
          </a:ln>
        </p:spPr>
      </p:pic>
      <p:sp>
        <p:nvSpPr>
          <p:cNvPr id="6"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Obesity AND WEIGHT Management for the  PREVENTION AND Treatment of Type 2 Diabetes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Box 4"/>
          <p:cNvSpPr txBox="1">
            <a:spLocks noChangeArrowheads="1"/>
          </p:cNvSpPr>
          <p:nvPr/>
        </p:nvSpPr>
        <p:spPr bwMode="auto">
          <a:xfrm>
            <a:off x="0" y="6396037"/>
            <a:ext cx="7239000" cy="461963"/>
          </a:xfrm>
          <a:prstGeom prst="rect">
            <a:avLst/>
          </a:prstGeom>
          <a:noFill/>
          <a:ln w="9525">
            <a:noFill/>
            <a:miter lim="800000"/>
            <a:headEnd/>
            <a:tailEnd/>
          </a:ln>
        </p:spPr>
        <p:txBody>
          <a:bodyPr>
            <a:spAutoFit/>
          </a:bodyPr>
          <a:lstStyle/>
          <a:p>
            <a:pPr eaLnBrk="0" hangingPunct="0"/>
            <a:r>
              <a:rPr lang="en-US" sz="1200">
                <a:solidFill>
                  <a:srgbClr val="A6192E"/>
                </a:solidFill>
                <a:latin typeface="Helvetica"/>
                <a:ea typeface="ヒラギノ角ゴ Pro W3"/>
                <a:cs typeface="ヒラギノ角ゴ Pro W3"/>
              </a:rPr>
              <a:t>Obesity Management for the Treatment of Type 2 Diabetes: </a:t>
            </a:r>
            <a:br>
              <a:rPr lang="en-US" sz="1200">
                <a:solidFill>
                  <a:srgbClr val="A6192E"/>
                </a:solidFill>
                <a:latin typeface="Helvetica"/>
                <a:ea typeface="ヒラギノ角ゴ Pro W3"/>
                <a:cs typeface="ヒラギノ角ゴ Pro W3"/>
              </a:rPr>
            </a:br>
            <a:r>
              <a:rPr lang="en-US" sz="1200" i="1">
                <a:solidFill>
                  <a:srgbClr val="A6192E"/>
                </a:solidFill>
                <a:ea typeface="ヒラギノ角ゴ Pro W3"/>
                <a:cs typeface="ヒラギノ角ゴ Pro W3"/>
              </a:rPr>
              <a:t>Standards of Care in Diabetes - 2024</a:t>
            </a:r>
            <a:r>
              <a:rPr lang="en-US" sz="1200">
                <a:solidFill>
                  <a:srgbClr val="A6192E"/>
                </a:solidFill>
                <a:latin typeface="Helvetica"/>
                <a:ea typeface="ヒラギノ角ゴ Pro W3"/>
                <a:cs typeface="ヒラギノ角ゴ Pro W3"/>
              </a:rPr>
              <a:t>. </a:t>
            </a:r>
            <a:r>
              <a:rPr lang="en-US" sz="1200" i="1">
                <a:solidFill>
                  <a:srgbClr val="A6192E"/>
                </a:solidFill>
                <a:latin typeface="Helvetica"/>
                <a:ea typeface="ヒラギノ角ゴ Pro W3"/>
                <a:cs typeface="ヒラギノ角ゴ Pro W3"/>
              </a:rPr>
              <a:t>Diabetes Care </a:t>
            </a:r>
            <a:r>
              <a:rPr lang="en-US" sz="1200">
                <a:solidFill>
                  <a:srgbClr val="A6192E"/>
                </a:solidFill>
                <a:latin typeface="Helvetica"/>
                <a:ea typeface="ヒラギノ角ゴ Pro W3"/>
                <a:cs typeface="ヒラギノ角ゴ Pro W3"/>
              </a:rPr>
              <a:t>2024;47(Suppl. 1):S145-S157</a:t>
            </a:r>
          </a:p>
        </p:txBody>
      </p:sp>
      <p:pic>
        <p:nvPicPr>
          <p:cNvPr id="66563" name="Picture 3"/>
          <p:cNvPicPr>
            <a:picLocks noChangeAspect="1"/>
          </p:cNvPicPr>
          <p:nvPr/>
        </p:nvPicPr>
        <p:blipFill>
          <a:blip r:embed="rId2"/>
          <a:srcRect/>
          <a:stretch>
            <a:fillRect/>
          </a:stretch>
        </p:blipFill>
        <p:spPr bwMode="auto">
          <a:xfrm>
            <a:off x="381000" y="685800"/>
            <a:ext cx="8305800" cy="5638799"/>
          </a:xfrm>
          <a:prstGeom prst="rect">
            <a:avLst/>
          </a:prstGeom>
          <a:noFill/>
          <a:ln w="9525">
            <a:noFill/>
            <a:miter lim="800000"/>
            <a:headEnd/>
            <a:tailEnd/>
          </a:ln>
        </p:spPr>
      </p:pic>
      <p:sp>
        <p:nvSpPr>
          <p:cNvPr id="7" name="Text Placeholder 2">
            <a:extLst>
              <a:ext uri="{FF2B5EF4-FFF2-40B4-BE49-F238E27FC236}"/>
            </a:extLst>
          </p:cNvPr>
          <p:cNvSpPr>
            <a:spLocks noGrp="1"/>
          </p:cNvSpPr>
          <p:nvPr>
            <p:ph type="body" sz="quarter" idx="24"/>
          </p:nvPr>
        </p:nvSpPr>
        <p:spPr>
          <a:xfrm>
            <a:off x="136525" y="215900"/>
            <a:ext cx="7883525" cy="241300"/>
          </a:xfrm>
        </p:spPr>
        <p:txBody>
          <a:bodyPr/>
          <a:lstStyle/>
          <a:p>
            <a:pPr fontAlgn="auto">
              <a:spcAft>
                <a:spcPts val="0"/>
              </a:spcAft>
              <a:defRPr/>
            </a:pPr>
            <a:r>
              <a:rPr lang="en-US"/>
              <a:t>Obesity AND WEIGHT Management for the  PREVENTION AND Treatment of Type 2 Diabetes</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Footer Placeholder 3"/>
          <p:cNvSpPr>
            <a:spLocks noGrp="1"/>
          </p:cNvSpPr>
          <p:nvPr>
            <p:ph type="ftr" sz="quarter" idx="11"/>
          </p:nvPr>
        </p:nvSpPr>
        <p:spPr bwMode="auto">
          <a:xfrm>
            <a:off x="4267200" y="6477000"/>
            <a:ext cx="4572000" cy="152400"/>
          </a:xfrm>
          <a:ln>
            <a:miter lim="800000"/>
            <a:headEnd/>
            <a:tailEnd/>
          </a:ln>
        </p:spPr>
        <p:txBody>
          <a:bodyPr wrap="square" numCol="1" anchorCtr="0" compatLnSpc="1">
            <a:prstTxWarp prst="textNoShape">
              <a:avLst/>
            </a:prstTxWarp>
          </a:bodyPr>
          <a:lstStyle/>
          <a:p>
            <a:pPr algn="l">
              <a:defRPr/>
            </a:pPr>
            <a:r>
              <a:rPr lang="en" dirty="0" smtClean="0">
                <a:latin typeface="Verdana" pitchFamily="34" charset="0"/>
              </a:rPr>
              <a:t>IDF publication: 'Diabetes and Obesity,' p.53</a:t>
            </a:r>
            <a:endParaRPr lang="en-GB" dirty="0" smtClean="0"/>
          </a:p>
        </p:txBody>
      </p:sp>
      <p:sp>
        <p:nvSpPr>
          <p:cNvPr id="49155" name="Oval 37"/>
          <p:cNvSpPr>
            <a:spLocks noChangeArrowheads="1"/>
          </p:cNvSpPr>
          <p:nvPr/>
        </p:nvSpPr>
        <p:spPr bwMode="auto">
          <a:xfrm>
            <a:off x="1763713" y="2132013"/>
            <a:ext cx="1871662" cy="720725"/>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defRPr/>
            </a:pPr>
            <a:endParaRPr lang="en-US"/>
          </a:p>
        </p:txBody>
      </p:sp>
      <p:sp>
        <p:nvSpPr>
          <p:cNvPr id="49156" name="Oval 38"/>
          <p:cNvSpPr>
            <a:spLocks noChangeArrowheads="1"/>
          </p:cNvSpPr>
          <p:nvPr/>
        </p:nvSpPr>
        <p:spPr bwMode="auto">
          <a:xfrm>
            <a:off x="1260475" y="3284538"/>
            <a:ext cx="1871663" cy="720725"/>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defRPr/>
            </a:pPr>
            <a:endParaRPr lang="en-US"/>
          </a:p>
        </p:txBody>
      </p:sp>
      <p:sp>
        <p:nvSpPr>
          <p:cNvPr id="49157" name="Oval 39"/>
          <p:cNvSpPr>
            <a:spLocks noChangeArrowheads="1"/>
          </p:cNvSpPr>
          <p:nvPr/>
        </p:nvSpPr>
        <p:spPr bwMode="auto">
          <a:xfrm>
            <a:off x="1547813" y="4437063"/>
            <a:ext cx="1871662" cy="720725"/>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defRPr/>
            </a:pPr>
            <a:endParaRPr lang="en-US"/>
          </a:p>
        </p:txBody>
      </p:sp>
      <p:sp>
        <p:nvSpPr>
          <p:cNvPr id="49158" name="Oval 40"/>
          <p:cNvSpPr>
            <a:spLocks noChangeArrowheads="1"/>
          </p:cNvSpPr>
          <p:nvPr/>
        </p:nvSpPr>
        <p:spPr bwMode="auto">
          <a:xfrm>
            <a:off x="2555875" y="5229225"/>
            <a:ext cx="1871663" cy="720725"/>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defRPr/>
            </a:pPr>
            <a:endParaRPr lang="en-US"/>
          </a:p>
        </p:txBody>
      </p:sp>
      <p:sp>
        <p:nvSpPr>
          <p:cNvPr id="49159" name="Oval 41"/>
          <p:cNvSpPr>
            <a:spLocks noChangeArrowheads="1"/>
          </p:cNvSpPr>
          <p:nvPr/>
        </p:nvSpPr>
        <p:spPr bwMode="auto">
          <a:xfrm>
            <a:off x="4645025" y="5229225"/>
            <a:ext cx="1871663" cy="720725"/>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defRPr/>
            </a:pPr>
            <a:endParaRPr lang="en-US"/>
          </a:p>
        </p:txBody>
      </p:sp>
      <p:sp>
        <p:nvSpPr>
          <p:cNvPr id="49160" name="Oval 36"/>
          <p:cNvSpPr>
            <a:spLocks noChangeArrowheads="1"/>
          </p:cNvSpPr>
          <p:nvPr/>
        </p:nvSpPr>
        <p:spPr bwMode="auto">
          <a:xfrm>
            <a:off x="5724525" y="4365625"/>
            <a:ext cx="1871663" cy="720725"/>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defRPr/>
            </a:pPr>
            <a:endParaRPr lang="en-US"/>
          </a:p>
        </p:txBody>
      </p:sp>
      <p:sp>
        <p:nvSpPr>
          <p:cNvPr id="49161" name="Oval 34"/>
          <p:cNvSpPr>
            <a:spLocks noChangeArrowheads="1"/>
          </p:cNvSpPr>
          <p:nvPr/>
        </p:nvSpPr>
        <p:spPr bwMode="auto">
          <a:xfrm>
            <a:off x="5580063" y="2132013"/>
            <a:ext cx="1871662" cy="720725"/>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defRPr/>
            </a:pPr>
            <a:endParaRPr lang="en-US"/>
          </a:p>
        </p:txBody>
      </p:sp>
      <p:sp>
        <p:nvSpPr>
          <p:cNvPr id="49162" name="Oval 35"/>
          <p:cNvSpPr>
            <a:spLocks noChangeArrowheads="1"/>
          </p:cNvSpPr>
          <p:nvPr/>
        </p:nvSpPr>
        <p:spPr bwMode="auto">
          <a:xfrm>
            <a:off x="6096000" y="3276600"/>
            <a:ext cx="1871663" cy="720725"/>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defRPr/>
            </a:pPr>
            <a:endParaRPr lang="en-US"/>
          </a:p>
        </p:txBody>
      </p:sp>
      <p:sp>
        <p:nvSpPr>
          <p:cNvPr id="49163" name="Oval 29"/>
          <p:cNvSpPr>
            <a:spLocks noChangeArrowheads="1"/>
          </p:cNvSpPr>
          <p:nvPr/>
        </p:nvSpPr>
        <p:spPr bwMode="auto">
          <a:xfrm>
            <a:off x="3708400" y="1555750"/>
            <a:ext cx="1871663" cy="720725"/>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defRPr/>
            </a:pPr>
            <a:endParaRPr lang="en-US"/>
          </a:p>
        </p:txBody>
      </p:sp>
      <p:sp>
        <p:nvSpPr>
          <p:cNvPr id="67596" name="Rectangle 3"/>
          <p:cNvSpPr>
            <a:spLocks noChangeArrowheads="1"/>
          </p:cNvSpPr>
          <p:nvPr/>
        </p:nvSpPr>
        <p:spPr bwMode="auto">
          <a:xfrm>
            <a:off x="6805613" y="6375400"/>
            <a:ext cx="184150" cy="214313"/>
          </a:xfrm>
          <a:prstGeom prst="rect">
            <a:avLst/>
          </a:prstGeom>
          <a:noFill/>
          <a:ln w="9525" algn="ctr">
            <a:noFill/>
            <a:miter lim="800000"/>
            <a:headEnd/>
            <a:tailEnd/>
          </a:ln>
        </p:spPr>
        <p:txBody>
          <a:bodyPr wrap="none">
            <a:spAutoFit/>
          </a:bodyPr>
          <a:lstStyle/>
          <a:p>
            <a:endParaRPr lang="fr-FR" altLang="en-US" sz="800" i="1"/>
          </a:p>
        </p:txBody>
      </p:sp>
      <p:sp>
        <p:nvSpPr>
          <p:cNvPr id="67597" name="Text Box 4"/>
          <p:cNvSpPr txBox="1">
            <a:spLocks noChangeArrowheads="1"/>
          </p:cNvSpPr>
          <p:nvPr/>
        </p:nvSpPr>
        <p:spPr bwMode="auto">
          <a:xfrm>
            <a:off x="4130675" y="1720850"/>
            <a:ext cx="1392238" cy="323850"/>
          </a:xfrm>
          <a:prstGeom prst="rect">
            <a:avLst/>
          </a:prstGeom>
          <a:noFill/>
          <a:ln w="9525">
            <a:noFill/>
            <a:miter lim="800000"/>
            <a:headEnd/>
            <a:tailEnd/>
          </a:ln>
        </p:spPr>
        <p:txBody>
          <a:bodyPr wrap="none">
            <a:spAutoFit/>
          </a:bodyPr>
          <a:lstStyle/>
          <a:p>
            <a:pPr algn="ctr"/>
            <a:r>
              <a:rPr lang="en-US" altLang="en-US" sz="1500" b="1"/>
              <a:t>Malignancies</a:t>
            </a:r>
          </a:p>
        </p:txBody>
      </p:sp>
      <p:sp>
        <p:nvSpPr>
          <p:cNvPr id="67598" name="Text Box 5"/>
          <p:cNvSpPr txBox="1">
            <a:spLocks noChangeArrowheads="1"/>
          </p:cNvSpPr>
          <p:nvPr/>
        </p:nvSpPr>
        <p:spPr bwMode="auto">
          <a:xfrm>
            <a:off x="6021388" y="2133600"/>
            <a:ext cx="1293812" cy="554038"/>
          </a:xfrm>
          <a:prstGeom prst="rect">
            <a:avLst/>
          </a:prstGeom>
          <a:noFill/>
          <a:ln w="9525">
            <a:noFill/>
            <a:miter lim="800000"/>
            <a:headEnd/>
            <a:tailEnd/>
          </a:ln>
        </p:spPr>
        <p:txBody>
          <a:bodyPr wrap="none">
            <a:spAutoFit/>
          </a:bodyPr>
          <a:lstStyle/>
          <a:p>
            <a:r>
              <a:rPr lang="en-US" altLang="en-US" sz="1500" b="1"/>
              <a:t>Gallbladder </a:t>
            </a:r>
          </a:p>
          <a:p>
            <a:r>
              <a:rPr lang="en-US" altLang="en-US" sz="1500" b="1"/>
              <a:t>disease</a:t>
            </a:r>
          </a:p>
        </p:txBody>
      </p:sp>
      <p:sp>
        <p:nvSpPr>
          <p:cNvPr id="67599" name="Text Box 6"/>
          <p:cNvSpPr txBox="1">
            <a:spLocks noChangeArrowheads="1"/>
          </p:cNvSpPr>
          <p:nvPr/>
        </p:nvSpPr>
        <p:spPr bwMode="auto">
          <a:xfrm>
            <a:off x="6096000" y="3384550"/>
            <a:ext cx="2038350" cy="323850"/>
          </a:xfrm>
          <a:prstGeom prst="rect">
            <a:avLst/>
          </a:prstGeom>
          <a:noFill/>
          <a:ln w="9525">
            <a:noFill/>
            <a:miter lim="800000"/>
            <a:headEnd/>
            <a:tailEnd/>
          </a:ln>
        </p:spPr>
        <p:txBody>
          <a:bodyPr>
            <a:spAutoFit/>
          </a:bodyPr>
          <a:lstStyle/>
          <a:p>
            <a:pPr algn="ctr"/>
            <a:r>
              <a:rPr lang="en-US" altLang="en-US" sz="1500" b="1"/>
              <a:t>Renal failure</a:t>
            </a:r>
          </a:p>
        </p:txBody>
      </p:sp>
      <p:sp>
        <p:nvSpPr>
          <p:cNvPr id="67600" name="Text Box 7"/>
          <p:cNvSpPr txBox="1">
            <a:spLocks noChangeArrowheads="1"/>
          </p:cNvSpPr>
          <p:nvPr/>
        </p:nvSpPr>
        <p:spPr bwMode="auto">
          <a:xfrm>
            <a:off x="6205538" y="4548188"/>
            <a:ext cx="1162050" cy="323850"/>
          </a:xfrm>
          <a:prstGeom prst="rect">
            <a:avLst/>
          </a:prstGeom>
          <a:noFill/>
          <a:ln w="9525">
            <a:noFill/>
            <a:miter lim="800000"/>
            <a:headEnd/>
            <a:tailEnd/>
          </a:ln>
        </p:spPr>
        <p:txBody>
          <a:bodyPr wrap="none">
            <a:spAutoFit/>
          </a:bodyPr>
          <a:lstStyle/>
          <a:p>
            <a:r>
              <a:rPr lang="en-US" altLang="en-US" sz="1500" b="1"/>
              <a:t>Heart attack</a:t>
            </a:r>
          </a:p>
        </p:txBody>
      </p:sp>
      <p:sp>
        <p:nvSpPr>
          <p:cNvPr id="67601" name="Text Box 8"/>
          <p:cNvSpPr txBox="1">
            <a:spLocks noChangeArrowheads="1"/>
          </p:cNvSpPr>
          <p:nvPr/>
        </p:nvSpPr>
        <p:spPr bwMode="auto">
          <a:xfrm>
            <a:off x="5148263" y="5300663"/>
            <a:ext cx="365125" cy="323850"/>
          </a:xfrm>
          <a:prstGeom prst="rect">
            <a:avLst/>
          </a:prstGeom>
          <a:noFill/>
          <a:ln w="9525">
            <a:noFill/>
            <a:miter lim="800000"/>
            <a:headEnd/>
            <a:tailEnd/>
          </a:ln>
        </p:spPr>
        <p:txBody>
          <a:bodyPr wrap="none">
            <a:spAutoFit/>
          </a:bodyPr>
          <a:lstStyle/>
          <a:p>
            <a:r>
              <a:rPr lang="en-US" altLang="en-US" sz="1500" b="1"/>
              <a:t>hf</a:t>
            </a:r>
          </a:p>
        </p:txBody>
      </p:sp>
      <p:sp>
        <p:nvSpPr>
          <p:cNvPr id="67602" name="Text Box 9"/>
          <p:cNvSpPr txBox="1">
            <a:spLocks noChangeArrowheads="1"/>
          </p:cNvSpPr>
          <p:nvPr/>
        </p:nvSpPr>
        <p:spPr bwMode="auto">
          <a:xfrm>
            <a:off x="2987675" y="5300663"/>
            <a:ext cx="1330325" cy="323850"/>
          </a:xfrm>
          <a:prstGeom prst="rect">
            <a:avLst/>
          </a:prstGeom>
          <a:noFill/>
          <a:ln w="9525">
            <a:noFill/>
            <a:miter lim="800000"/>
            <a:headEnd/>
            <a:tailEnd/>
          </a:ln>
        </p:spPr>
        <p:txBody>
          <a:bodyPr wrap="none">
            <a:spAutoFit/>
          </a:bodyPr>
          <a:lstStyle/>
          <a:p>
            <a:r>
              <a:rPr lang="en-US" altLang="en-US" sz="1500" b="1"/>
              <a:t>Atherosclerosis</a:t>
            </a:r>
          </a:p>
        </p:txBody>
      </p:sp>
      <p:sp>
        <p:nvSpPr>
          <p:cNvPr id="67603" name="Text Box 10"/>
          <p:cNvSpPr txBox="1">
            <a:spLocks noChangeArrowheads="1"/>
          </p:cNvSpPr>
          <p:nvPr/>
        </p:nvSpPr>
        <p:spPr bwMode="auto">
          <a:xfrm>
            <a:off x="1979613" y="4545013"/>
            <a:ext cx="601662" cy="323850"/>
          </a:xfrm>
          <a:prstGeom prst="rect">
            <a:avLst/>
          </a:prstGeom>
          <a:noFill/>
          <a:ln w="9525">
            <a:noFill/>
            <a:miter lim="800000"/>
            <a:headEnd/>
            <a:tailEnd/>
          </a:ln>
        </p:spPr>
        <p:txBody>
          <a:bodyPr wrap="none">
            <a:spAutoFit/>
          </a:bodyPr>
          <a:lstStyle/>
          <a:p>
            <a:r>
              <a:rPr lang="en-US" altLang="en-US" sz="1500" b="1"/>
              <a:t>DM2</a:t>
            </a:r>
          </a:p>
        </p:txBody>
      </p:sp>
      <p:sp>
        <p:nvSpPr>
          <p:cNvPr id="67604" name="Text Box 11"/>
          <p:cNvSpPr txBox="1">
            <a:spLocks noChangeArrowheads="1"/>
          </p:cNvSpPr>
          <p:nvPr/>
        </p:nvSpPr>
        <p:spPr bwMode="auto">
          <a:xfrm>
            <a:off x="1763713" y="3384550"/>
            <a:ext cx="587375" cy="323850"/>
          </a:xfrm>
          <a:prstGeom prst="rect">
            <a:avLst/>
          </a:prstGeom>
          <a:noFill/>
          <a:ln w="9525">
            <a:noFill/>
            <a:miter lim="800000"/>
            <a:headEnd/>
            <a:tailEnd/>
          </a:ln>
        </p:spPr>
        <p:txBody>
          <a:bodyPr wrap="none">
            <a:spAutoFit/>
          </a:bodyPr>
          <a:lstStyle/>
          <a:p>
            <a:r>
              <a:rPr lang="en-US" altLang="en-US" sz="1500" b="1"/>
              <a:t>HTA</a:t>
            </a:r>
          </a:p>
        </p:txBody>
      </p:sp>
      <p:sp>
        <p:nvSpPr>
          <p:cNvPr id="67605" name="Text Box 12"/>
          <p:cNvSpPr txBox="1">
            <a:spLocks noChangeArrowheads="1"/>
          </p:cNvSpPr>
          <p:nvPr/>
        </p:nvSpPr>
        <p:spPr bwMode="auto">
          <a:xfrm>
            <a:off x="2051050" y="2232025"/>
            <a:ext cx="1263650" cy="554038"/>
          </a:xfrm>
          <a:prstGeom prst="rect">
            <a:avLst/>
          </a:prstGeom>
          <a:noFill/>
          <a:ln w="9525">
            <a:noFill/>
            <a:miter lim="800000"/>
            <a:headEnd/>
            <a:tailEnd/>
          </a:ln>
        </p:spPr>
        <p:txBody>
          <a:bodyPr wrap="none">
            <a:spAutoFit/>
          </a:bodyPr>
          <a:lstStyle/>
          <a:p>
            <a:pPr algn="ctr"/>
            <a:r>
              <a:rPr lang="en-US" altLang="en-US" sz="1500" b="1"/>
              <a:t>Respiratory</a:t>
            </a:r>
          </a:p>
          <a:p>
            <a:pPr algn="ctr"/>
            <a:r>
              <a:rPr lang="en-US" altLang="en-US" sz="1500" b="1"/>
              <a:t>diseases</a:t>
            </a:r>
          </a:p>
        </p:txBody>
      </p:sp>
      <p:sp>
        <p:nvSpPr>
          <p:cNvPr id="49174" name="Text Box 13"/>
          <p:cNvSpPr txBox="1">
            <a:spLocks noChangeArrowheads="1"/>
          </p:cNvSpPr>
          <p:nvPr/>
        </p:nvSpPr>
        <p:spPr bwMode="auto">
          <a:xfrm>
            <a:off x="3635375" y="3357563"/>
            <a:ext cx="1943100" cy="523875"/>
          </a:xfrm>
          <a:prstGeom prst="rect">
            <a:avLst/>
          </a:prstGeom>
          <a:noFill/>
          <a:ln w="9525" algn="ctr">
            <a:noFill/>
            <a:miter lim="800000"/>
            <a:headEnd/>
            <a:tailEnd/>
          </a:ln>
        </p:spPr>
        <p:txBody>
          <a:bodyPr>
            <a:spAutoFit/>
          </a:bodyPr>
          <a:lstStyle/>
          <a:p>
            <a:pPr>
              <a:spcBef>
                <a:spcPct val="50000"/>
              </a:spcBef>
              <a:defRPr/>
            </a:pPr>
            <a:r>
              <a:rPr lang="en" sz="2800" b="1" dirty="0" err="1">
                <a:solidFill>
                  <a:schemeClr val="bg2">
                    <a:lumMod val="50000"/>
                  </a:schemeClr>
                </a:solidFill>
              </a:rPr>
              <a:t>obesity</a:t>
            </a:r>
            <a:endParaRPr lang="en-US" sz="2800" b="1" dirty="0">
              <a:solidFill>
                <a:schemeClr val="bg2">
                  <a:lumMod val="50000"/>
                </a:schemeClr>
              </a:solidFill>
            </a:endParaRPr>
          </a:p>
        </p:txBody>
      </p:sp>
      <p:pic>
        <p:nvPicPr>
          <p:cNvPr id="67607" name="Picture 14" descr="Picture1"/>
          <p:cNvPicPr>
            <a:picLocks noChangeAspect="1" noChangeArrowheads="1"/>
          </p:cNvPicPr>
          <p:nvPr/>
        </p:nvPicPr>
        <p:blipFill>
          <a:blip r:embed="rId3"/>
          <a:srcRect l="62889" t="-13731"/>
          <a:stretch>
            <a:fillRect/>
          </a:stretch>
        </p:blipFill>
        <p:spPr bwMode="auto">
          <a:xfrm rot="-5400000">
            <a:off x="4404519" y="2228056"/>
            <a:ext cx="415925" cy="512763"/>
          </a:xfrm>
          <a:prstGeom prst="rect">
            <a:avLst/>
          </a:prstGeom>
          <a:noFill/>
          <a:ln w="9525">
            <a:noFill/>
            <a:miter lim="800000"/>
            <a:headEnd/>
            <a:tailEnd/>
          </a:ln>
        </p:spPr>
      </p:pic>
      <p:pic>
        <p:nvPicPr>
          <p:cNvPr id="67608" name="Picture 15" descr="Picture1"/>
          <p:cNvPicPr>
            <a:picLocks noChangeAspect="1" noChangeArrowheads="1"/>
          </p:cNvPicPr>
          <p:nvPr/>
        </p:nvPicPr>
        <p:blipFill>
          <a:blip r:embed="rId3"/>
          <a:srcRect l="62978" t="-13559"/>
          <a:stretch>
            <a:fillRect/>
          </a:stretch>
        </p:blipFill>
        <p:spPr bwMode="auto">
          <a:xfrm rot="-2700000">
            <a:off x="5292725" y="2565400"/>
            <a:ext cx="415925" cy="511175"/>
          </a:xfrm>
          <a:prstGeom prst="rect">
            <a:avLst/>
          </a:prstGeom>
          <a:noFill/>
          <a:ln w="9525">
            <a:noFill/>
            <a:miter lim="800000"/>
            <a:headEnd/>
            <a:tailEnd/>
          </a:ln>
        </p:spPr>
      </p:pic>
      <p:pic>
        <p:nvPicPr>
          <p:cNvPr id="67609" name="Picture 16" descr="Picture1"/>
          <p:cNvPicPr>
            <a:picLocks noChangeAspect="1" noChangeArrowheads="1"/>
          </p:cNvPicPr>
          <p:nvPr/>
        </p:nvPicPr>
        <p:blipFill>
          <a:blip r:embed="rId3"/>
          <a:srcRect l="62978" t="-13559"/>
          <a:stretch>
            <a:fillRect/>
          </a:stretch>
        </p:blipFill>
        <p:spPr bwMode="auto">
          <a:xfrm>
            <a:off x="5629275" y="3309938"/>
            <a:ext cx="415925" cy="511175"/>
          </a:xfrm>
          <a:prstGeom prst="rect">
            <a:avLst/>
          </a:prstGeom>
          <a:noFill/>
          <a:ln w="9525">
            <a:noFill/>
            <a:miter lim="800000"/>
            <a:headEnd/>
            <a:tailEnd/>
          </a:ln>
        </p:spPr>
      </p:pic>
      <p:pic>
        <p:nvPicPr>
          <p:cNvPr id="67610" name="Picture 17" descr="Picture1"/>
          <p:cNvPicPr>
            <a:picLocks noChangeAspect="1" noChangeArrowheads="1"/>
          </p:cNvPicPr>
          <p:nvPr/>
        </p:nvPicPr>
        <p:blipFill>
          <a:blip r:embed="rId3"/>
          <a:srcRect l="62978" t="-13559"/>
          <a:stretch>
            <a:fillRect/>
          </a:stretch>
        </p:blipFill>
        <p:spPr bwMode="auto">
          <a:xfrm rot="2400000">
            <a:off x="5483225" y="4102100"/>
            <a:ext cx="415925" cy="511175"/>
          </a:xfrm>
          <a:prstGeom prst="rect">
            <a:avLst/>
          </a:prstGeom>
          <a:noFill/>
          <a:ln w="9525">
            <a:noFill/>
            <a:miter lim="800000"/>
            <a:headEnd/>
            <a:tailEnd/>
          </a:ln>
        </p:spPr>
      </p:pic>
      <p:pic>
        <p:nvPicPr>
          <p:cNvPr id="67611" name="Picture 18" descr="Picture1"/>
          <p:cNvPicPr>
            <a:picLocks noChangeAspect="1" noChangeArrowheads="1"/>
          </p:cNvPicPr>
          <p:nvPr/>
        </p:nvPicPr>
        <p:blipFill>
          <a:blip r:embed="rId3"/>
          <a:srcRect l="62978" t="-13559"/>
          <a:stretch>
            <a:fillRect/>
          </a:stretch>
        </p:blipFill>
        <p:spPr bwMode="auto">
          <a:xfrm rot="4500000">
            <a:off x="4906963" y="4605338"/>
            <a:ext cx="415925" cy="511175"/>
          </a:xfrm>
          <a:prstGeom prst="rect">
            <a:avLst/>
          </a:prstGeom>
          <a:noFill/>
          <a:ln w="9525">
            <a:noFill/>
            <a:miter lim="800000"/>
            <a:headEnd/>
            <a:tailEnd/>
          </a:ln>
        </p:spPr>
      </p:pic>
      <p:pic>
        <p:nvPicPr>
          <p:cNvPr id="67612" name="Picture 19" descr="Picture1"/>
          <p:cNvPicPr>
            <a:picLocks noChangeAspect="1" noChangeArrowheads="1"/>
          </p:cNvPicPr>
          <p:nvPr/>
        </p:nvPicPr>
        <p:blipFill>
          <a:blip r:embed="rId3"/>
          <a:srcRect l="62978" t="-13559"/>
          <a:stretch>
            <a:fillRect/>
          </a:stretch>
        </p:blipFill>
        <p:spPr bwMode="auto">
          <a:xfrm rot="6300000">
            <a:off x="4043363" y="4605338"/>
            <a:ext cx="415925" cy="511175"/>
          </a:xfrm>
          <a:prstGeom prst="rect">
            <a:avLst/>
          </a:prstGeom>
          <a:noFill/>
          <a:ln w="9525">
            <a:noFill/>
            <a:miter lim="800000"/>
            <a:headEnd/>
            <a:tailEnd/>
          </a:ln>
        </p:spPr>
      </p:pic>
      <p:pic>
        <p:nvPicPr>
          <p:cNvPr id="67613" name="Picture 20" descr="Picture1"/>
          <p:cNvPicPr>
            <a:picLocks noChangeAspect="1" noChangeArrowheads="1"/>
          </p:cNvPicPr>
          <p:nvPr/>
        </p:nvPicPr>
        <p:blipFill>
          <a:blip r:embed="rId3"/>
          <a:srcRect l="62978" t="-13559"/>
          <a:stretch>
            <a:fillRect/>
          </a:stretch>
        </p:blipFill>
        <p:spPr bwMode="auto">
          <a:xfrm rot="8100000">
            <a:off x="3348038" y="4149725"/>
            <a:ext cx="415925" cy="511175"/>
          </a:xfrm>
          <a:prstGeom prst="rect">
            <a:avLst/>
          </a:prstGeom>
          <a:noFill/>
          <a:ln w="9525">
            <a:noFill/>
            <a:miter lim="800000"/>
            <a:headEnd/>
            <a:tailEnd/>
          </a:ln>
        </p:spPr>
      </p:pic>
      <p:pic>
        <p:nvPicPr>
          <p:cNvPr id="67614" name="Picture 21" descr="Picture1"/>
          <p:cNvPicPr>
            <a:picLocks noChangeAspect="1" noChangeArrowheads="1"/>
          </p:cNvPicPr>
          <p:nvPr/>
        </p:nvPicPr>
        <p:blipFill>
          <a:blip r:embed="rId3"/>
          <a:srcRect l="62978" t="-13559"/>
          <a:stretch>
            <a:fillRect/>
          </a:stretch>
        </p:blipFill>
        <p:spPr bwMode="auto">
          <a:xfrm rot="10800000">
            <a:off x="3132138" y="3357563"/>
            <a:ext cx="415925" cy="511175"/>
          </a:xfrm>
          <a:prstGeom prst="rect">
            <a:avLst/>
          </a:prstGeom>
          <a:noFill/>
          <a:ln w="9525">
            <a:noFill/>
            <a:miter lim="800000"/>
            <a:headEnd/>
            <a:tailEnd/>
          </a:ln>
        </p:spPr>
      </p:pic>
      <p:pic>
        <p:nvPicPr>
          <p:cNvPr id="67615" name="Picture 22" descr="Picture1"/>
          <p:cNvPicPr>
            <a:picLocks noChangeAspect="1" noChangeArrowheads="1"/>
          </p:cNvPicPr>
          <p:nvPr/>
        </p:nvPicPr>
        <p:blipFill>
          <a:blip r:embed="rId3"/>
          <a:srcRect l="62978" t="-13559"/>
          <a:stretch>
            <a:fillRect/>
          </a:stretch>
        </p:blipFill>
        <p:spPr bwMode="auto">
          <a:xfrm rot="-8100000">
            <a:off x="3540125" y="2517775"/>
            <a:ext cx="415925" cy="511175"/>
          </a:xfrm>
          <a:prstGeom prst="rect">
            <a:avLst/>
          </a:prstGeom>
          <a:noFill/>
          <a:ln w="9525">
            <a:noFill/>
            <a:miter lim="800000"/>
            <a:headEnd/>
            <a:tailEnd/>
          </a:ln>
        </p:spPr>
      </p:pic>
      <p:sp>
        <p:nvSpPr>
          <p:cNvPr id="67616" name="Rectangle 28"/>
          <p:cNvSpPr>
            <a:spLocks noGrp="1" noChangeArrowheads="1"/>
          </p:cNvSpPr>
          <p:nvPr>
            <p:ph type="title"/>
          </p:nvPr>
        </p:nvSpPr>
        <p:spPr>
          <a:xfrm>
            <a:off x="0" y="0"/>
            <a:ext cx="9144000" cy="685800"/>
          </a:xfrm>
        </p:spPr>
        <p:txBody>
          <a:bodyPr/>
          <a:lstStyle/>
          <a:p>
            <a:pPr eaLnBrk="1" hangingPunct="1"/>
            <a:r>
              <a:rPr lang="en-US" altLang="en-US" sz="3200" b="1" smtClean="0">
                <a:solidFill>
                  <a:srgbClr val="7030A0"/>
                </a:solidFill>
                <a:latin typeface="Arial" pitchFamily="34" charset="0"/>
                <a:cs typeface="Arial" pitchFamily="34" charset="0"/>
              </a:rPr>
              <a:t>Health consequences of obesity</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Experts define obesity as a disease"/>
          <p:cNvPicPr>
            <a:picLocks noChangeAspect="1" noChangeArrowheads="1"/>
          </p:cNvPicPr>
          <p:nvPr/>
        </p:nvPicPr>
        <p:blipFill>
          <a:blip r:embed="rId2"/>
          <a:srcRect b="34"/>
          <a:stretch>
            <a:fillRect/>
          </a:stretch>
        </p:blipFill>
        <p:spPr bwMode="auto">
          <a:xfrm>
            <a:off x="0" y="0"/>
            <a:ext cx="9144000" cy="6858000"/>
          </a:xfrm>
          <a:prstGeom prst="rect">
            <a:avLst/>
          </a:prstGeom>
          <a:noFill/>
          <a:ln w="9525">
            <a:noFill/>
            <a:miter lim="800000"/>
            <a:headEnd/>
            <a:tailEnd/>
          </a:ln>
        </p:spPr>
      </p:pic>
      <p:sp>
        <p:nvSpPr>
          <p:cNvPr id="69635" name="TextBox 2"/>
          <p:cNvSpPr txBox="1">
            <a:spLocks noChangeArrowheads="1"/>
          </p:cNvSpPr>
          <p:nvPr/>
        </p:nvSpPr>
        <p:spPr bwMode="auto">
          <a:xfrm>
            <a:off x="2486025" y="1766888"/>
            <a:ext cx="4173538" cy="631825"/>
          </a:xfrm>
          <a:prstGeom prst="rect">
            <a:avLst/>
          </a:prstGeom>
          <a:noFill/>
          <a:ln w="9525">
            <a:noFill/>
            <a:miter lim="800000"/>
            <a:headEnd/>
            <a:tailEnd/>
          </a:ln>
        </p:spPr>
        <p:txBody>
          <a:bodyPr>
            <a:spAutoFit/>
          </a:bodyPr>
          <a:lstStyle/>
          <a:p>
            <a:pPr algn="ctr"/>
            <a:endParaRPr lang="en-US" sz="3500" b="1">
              <a:solidFill>
                <a:schemeClr val="bg1"/>
              </a:solidFill>
              <a:latin typeface="Lor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0" y="0"/>
            <a:ext cx="9296400" cy="1066800"/>
          </a:xfrm>
        </p:spPr>
        <p:txBody>
          <a:bodyPr/>
          <a:lstStyle/>
          <a:p>
            <a:r>
              <a:rPr lang="en-US" altLang="en-US" sz="2800" b="1" smtClean="0">
                <a:solidFill>
                  <a:srgbClr val="7030A0"/>
                </a:solidFill>
                <a:latin typeface="Arial" pitchFamily="34" charset="0"/>
                <a:cs typeface="Arial" pitchFamily="34" charset="0"/>
              </a:rPr>
              <a:t>ORGANS INVOLVED IN GLUCOSE HOMEOSTASIS</a:t>
            </a:r>
          </a:p>
        </p:txBody>
      </p:sp>
      <p:sp>
        <p:nvSpPr>
          <p:cNvPr id="70659" name="Rectangle 3"/>
          <p:cNvSpPr>
            <a:spLocks noGrp="1" noChangeArrowheads="1"/>
          </p:cNvSpPr>
          <p:nvPr>
            <p:ph type="body" idx="1"/>
          </p:nvPr>
        </p:nvSpPr>
        <p:spPr>
          <a:xfrm>
            <a:off x="609600" y="1143000"/>
            <a:ext cx="8255000" cy="5105400"/>
          </a:xfrm>
        </p:spPr>
        <p:txBody>
          <a:bodyPr/>
          <a:lstStyle/>
          <a:p>
            <a:pPr>
              <a:buFont typeface="Arial" pitchFamily="34" charset="0"/>
              <a:buNone/>
            </a:pPr>
            <a:endParaRPr lang="en-US" altLang="en-US" sz="2000" b="1" smtClean="0">
              <a:latin typeface="Arial" pitchFamily="34" charset="0"/>
              <a:cs typeface="Arial" pitchFamily="34" charset="0"/>
            </a:endParaRPr>
          </a:p>
          <a:p>
            <a:pPr>
              <a:buFont typeface="Arial" pitchFamily="34" charset="0"/>
              <a:buNone/>
            </a:pPr>
            <a:r>
              <a:rPr lang="en-US" altLang="en-US" sz="2000" b="1" smtClean="0">
                <a:latin typeface="Arial" pitchFamily="34" charset="0"/>
                <a:cs typeface="Arial" pitchFamily="34" charset="0"/>
              </a:rPr>
              <a:t>LIVER</a:t>
            </a:r>
            <a:endParaRPr lang="sr-Latn-CS" altLang="en-US" sz="2000" b="1" smtClean="0">
              <a:latin typeface="Arial" pitchFamily="34" charset="0"/>
              <a:cs typeface="Arial" pitchFamily="34" charset="0"/>
            </a:endParaRPr>
          </a:p>
          <a:p>
            <a:endParaRPr lang="en-US" altLang="en-US" sz="2000" b="1" smtClean="0">
              <a:latin typeface="Arial" pitchFamily="34" charset="0"/>
              <a:cs typeface="Arial" pitchFamily="34" charset="0"/>
            </a:endParaRPr>
          </a:p>
          <a:p>
            <a:pPr>
              <a:buFont typeface="Arial" pitchFamily="34" charset="0"/>
              <a:buNone/>
            </a:pPr>
            <a:r>
              <a:rPr lang="en-US" altLang="en-US" sz="2000" b="1" smtClean="0">
                <a:latin typeface="Arial" pitchFamily="34" charset="0"/>
                <a:cs typeface="Arial" pitchFamily="34" charset="0"/>
              </a:rPr>
              <a:t>ENDOCRINE SYSTEM</a:t>
            </a:r>
          </a:p>
          <a:p>
            <a:pPr lvl="1"/>
            <a:r>
              <a:rPr lang="en-US" altLang="en-US" sz="2000" b="1" smtClean="0">
                <a:latin typeface="Arial" pitchFamily="34" charset="0"/>
                <a:cs typeface="Arial" pitchFamily="34" charset="0"/>
              </a:rPr>
              <a:t>PANCREAS and GIT : insulin, glucagon, amylin, </a:t>
            </a:r>
            <a:r>
              <a:rPr lang="en-US" altLang="en-US" sz="2000" b="1" i="1" smtClean="0">
                <a:latin typeface="Arial" pitchFamily="34" charset="0"/>
                <a:cs typeface="Arial" pitchFamily="34" charset="0"/>
              </a:rPr>
              <a:t>GLP </a:t>
            </a:r>
            <a:r>
              <a:rPr lang="en-US" altLang="en-US" sz="2000" b="1" smtClean="0">
                <a:latin typeface="Arial" pitchFamily="34" charset="0"/>
                <a:cs typeface="Arial" pitchFamily="34" charset="0"/>
              </a:rPr>
              <a:t>-1</a:t>
            </a:r>
          </a:p>
          <a:p>
            <a:pPr lvl="1"/>
            <a:r>
              <a:rPr lang="en-US" altLang="en-US" sz="2000" b="1" smtClean="0">
                <a:latin typeface="Arial" pitchFamily="34" charset="0"/>
                <a:cs typeface="Arial" pitchFamily="34" charset="0"/>
              </a:rPr>
              <a:t>ADENOHYPOPHYSIS: </a:t>
            </a:r>
            <a:r>
              <a:rPr lang="en-US" altLang="en-US" sz="2000" b="1" i="1" smtClean="0">
                <a:latin typeface="Arial" pitchFamily="34" charset="0"/>
                <a:cs typeface="Arial" pitchFamily="34" charset="0"/>
              </a:rPr>
              <a:t>STH , ACTH</a:t>
            </a:r>
          </a:p>
          <a:p>
            <a:pPr lvl="1"/>
            <a:r>
              <a:rPr lang="en-US" altLang="en-US" sz="2000" b="1" smtClean="0">
                <a:latin typeface="Arial" pitchFamily="34" charset="0"/>
                <a:cs typeface="Arial" pitchFamily="34" charset="0"/>
              </a:rPr>
              <a:t>THYROID: T3 and T4</a:t>
            </a:r>
          </a:p>
          <a:p>
            <a:pPr lvl="1"/>
            <a:r>
              <a:rPr lang="en-US" altLang="en-US" sz="2000" b="1" smtClean="0">
                <a:latin typeface="Arial" pitchFamily="34" charset="0"/>
                <a:cs typeface="Arial" pitchFamily="34" charset="0"/>
              </a:rPr>
              <a:t>ADRENAL CORTEX AND MEDIUM: A, NA and GK</a:t>
            </a:r>
            <a:endParaRPr lang="sr-Latn-CS" altLang="en-US" sz="2000" b="1" smtClean="0">
              <a:latin typeface="Arial" pitchFamily="34" charset="0"/>
              <a:cs typeface="Arial" pitchFamily="34" charset="0"/>
            </a:endParaRPr>
          </a:p>
          <a:p>
            <a:pPr lvl="1"/>
            <a:endParaRPr lang="en-US" altLang="en-US" sz="2000" b="1" smtClean="0">
              <a:latin typeface="Arial" pitchFamily="34" charset="0"/>
              <a:cs typeface="Arial" pitchFamily="34" charset="0"/>
            </a:endParaRPr>
          </a:p>
          <a:p>
            <a:pPr>
              <a:buFont typeface="Arial" pitchFamily="34" charset="0"/>
              <a:buNone/>
            </a:pPr>
            <a:r>
              <a:rPr lang="en-US" altLang="en-US" sz="2000" b="1" smtClean="0">
                <a:latin typeface="Arial" pitchFamily="34" charset="0"/>
                <a:cs typeface="Arial" pitchFamily="34" charset="0"/>
              </a:rPr>
              <a:t>AUTONOMIC NERVOUS SYSTEM</a:t>
            </a:r>
          </a:p>
          <a:p>
            <a:pPr>
              <a:buFont typeface="Arial" pitchFamily="34" charset="0"/>
              <a:buNone/>
            </a:pPr>
            <a:r>
              <a:rPr lang="en-US" altLang="en-US" sz="2000" b="1" smtClean="0">
                <a:latin typeface="Arial" pitchFamily="34" charset="0"/>
                <a:cs typeface="Arial" pitchFamily="34" charset="0"/>
              </a:rPr>
              <a:t>Adipocytes</a:t>
            </a:r>
          </a:p>
          <a:p>
            <a:pPr>
              <a:buFont typeface="Arial" pitchFamily="34" charset="0"/>
              <a:buNone/>
            </a:pPr>
            <a:r>
              <a:rPr lang="en-US" altLang="en-US" sz="2000" b="1" smtClean="0">
                <a:latin typeface="Arial" pitchFamily="34" charset="0"/>
                <a:cs typeface="Arial" pitchFamily="34" charset="0"/>
              </a:rPr>
              <a:t>MUSCLE TISSUE</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0" y="0"/>
            <a:ext cx="9144000" cy="838200"/>
          </a:xfrm>
        </p:spPr>
        <p:txBody>
          <a:bodyPr/>
          <a:lstStyle/>
          <a:p>
            <a:pPr eaLnBrk="1" hangingPunct="1"/>
            <a:r>
              <a:rPr lang="en-US" sz="3200" b="1" i="1" smtClean="0">
                <a:solidFill>
                  <a:srgbClr val="7030A0"/>
                </a:solidFill>
                <a:latin typeface="Arial" pitchFamily="34" charset="0"/>
                <a:cs typeface="Arial" pitchFamily="34" charset="0"/>
              </a:rPr>
              <a:t>DIABETES MELLITUS</a:t>
            </a:r>
          </a:p>
        </p:txBody>
      </p:sp>
      <p:sp>
        <p:nvSpPr>
          <p:cNvPr id="87043" name="Rectangle 3"/>
          <p:cNvSpPr>
            <a:spLocks noGrp="1" noChangeArrowheads="1"/>
          </p:cNvSpPr>
          <p:nvPr>
            <p:ph sz="half" idx="1"/>
          </p:nvPr>
        </p:nvSpPr>
        <p:spPr>
          <a:xfrm>
            <a:off x="304800" y="838200"/>
            <a:ext cx="8839200" cy="3352800"/>
          </a:xfrm>
        </p:spPr>
        <p:txBody>
          <a:bodyPr>
            <a:noAutofit/>
          </a:bodyPr>
          <a:lstStyle/>
          <a:p>
            <a:pPr marL="274320" indent="-274320" eaLnBrk="1" fontAlgn="auto" hangingPunct="1">
              <a:spcAft>
                <a:spcPts val="0"/>
              </a:spcAft>
              <a:buFont typeface="Wingdings 2"/>
              <a:buChar char=""/>
              <a:defRPr/>
            </a:pPr>
            <a:r>
              <a:rPr lang="en" sz="2000" b="1" dirty="0" smtClean="0">
                <a:latin typeface="Arial" pitchFamily="34" charset="0"/>
                <a:cs typeface="Arial" pitchFamily="34" charset="0"/>
              </a:rPr>
              <a:t>Progressive disease </a:t>
            </a:r>
            <a:r>
              <a:rPr lang="ru-RU" sz="2000" b="1" dirty="0" smtClean="0">
                <a:latin typeface="Arial" pitchFamily="34" charset="0"/>
                <a:cs typeface="Arial" pitchFamily="34" charset="0"/>
              </a:rPr>
              <a:t/>
            </a:r>
            <a:br>
              <a:rPr lang="ru-RU" sz="2000" b="1" dirty="0" smtClean="0">
                <a:latin typeface="Arial" pitchFamily="34" charset="0"/>
                <a:cs typeface="Arial" pitchFamily="34" charset="0"/>
              </a:rPr>
            </a:br>
            <a:r>
              <a:rPr lang="en" sz="2000" b="1" dirty="0" smtClean="0">
                <a:latin typeface="Arial" pitchFamily="34" charset="0"/>
                <a:cs typeface="Arial" pitchFamily="34" charset="0"/>
              </a:rPr>
              <a:t>Chronic complications </a:t>
            </a:r>
            <a:r>
              <a:rPr lang="ru-RU" sz="2000" b="1" dirty="0" smtClean="0">
                <a:latin typeface="Arial" pitchFamily="34" charset="0"/>
                <a:cs typeface="Arial" pitchFamily="34" charset="0"/>
              </a:rPr>
              <a:t/>
            </a:r>
            <a:br>
              <a:rPr lang="ru-RU" sz="2000" b="1" dirty="0" smtClean="0">
                <a:latin typeface="Arial" pitchFamily="34" charset="0"/>
                <a:cs typeface="Arial" pitchFamily="34" charset="0"/>
              </a:rPr>
            </a:br>
            <a:r>
              <a:rPr lang="en" sz="2000" b="1" dirty="0" smtClean="0">
                <a:latin typeface="Arial" pitchFamily="34" charset="0"/>
                <a:cs typeface="Arial" pitchFamily="34" charset="0"/>
              </a:rPr>
              <a:t>Possible successful primary, secondary and tertiary prevention</a:t>
            </a:r>
            <a:endParaRPr lang="en-US" sz="2000" b="1" dirty="0" smtClean="0">
              <a:latin typeface="Arial" pitchFamily="34" charset="0"/>
              <a:cs typeface="Arial" pitchFamily="34" charset="0"/>
            </a:endParaRPr>
          </a:p>
          <a:p>
            <a:pPr marL="274320" indent="-274320" eaLnBrk="1" fontAlgn="auto" hangingPunct="1">
              <a:spcAft>
                <a:spcPts val="0"/>
              </a:spcAft>
              <a:buFont typeface="Wingdings 2"/>
              <a:buChar char=""/>
              <a:defRPr/>
            </a:pPr>
            <a:r>
              <a:rPr lang="en" sz="2000" b="1" dirty="0" smtClean="0">
                <a:latin typeface="Arial" pitchFamily="34" charset="0"/>
                <a:cs typeface="Arial" pitchFamily="34" charset="0"/>
              </a:rPr>
              <a:t>Pandemic character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of the expansion</a:t>
            </a:r>
            <a:endParaRPr lang="en-US" sz="2000" b="1" dirty="0" smtClean="0">
              <a:latin typeface="Arial" pitchFamily="34" charset="0"/>
              <a:cs typeface="Arial" pitchFamily="34" charset="0"/>
            </a:endParaRPr>
          </a:p>
          <a:p>
            <a:pPr marL="274320" indent="-274320" eaLnBrk="1" fontAlgn="auto" hangingPunct="1">
              <a:spcAft>
                <a:spcPts val="0"/>
              </a:spcAft>
              <a:buFont typeface="Wingdings 2"/>
              <a:buChar char=""/>
              <a:defRPr/>
            </a:pPr>
            <a:r>
              <a:rPr lang="en" sz="2000" b="1" dirty="0" smtClean="0">
                <a:latin typeface="Arial" pitchFamily="34" charset="0"/>
                <a:cs typeface="Arial" pitchFamily="34" charset="0"/>
              </a:rPr>
              <a:t>For a successful fight against DM, it is necessary to know its epidemiological and clinical characteristics.</a:t>
            </a:r>
            <a:endParaRPr lang="en-US" sz="2000" b="1" dirty="0" smtClean="0">
              <a:solidFill>
                <a:schemeClr val="tx2"/>
              </a:solidFill>
              <a:latin typeface="Arial" pitchFamily="34" charset="0"/>
              <a:cs typeface="Arial" pitchFamily="34" charset="0"/>
            </a:endParaRPr>
          </a:p>
          <a:p>
            <a:pPr marL="274320" indent="-274320" eaLnBrk="1" fontAlgn="auto" hangingPunct="1">
              <a:spcAft>
                <a:spcPts val="0"/>
              </a:spcAft>
              <a:buFont typeface="Wingdings 2"/>
              <a:buChar char=""/>
              <a:defRPr/>
            </a:pPr>
            <a:endParaRPr lang="en-US" sz="2000" b="1" dirty="0" smtClean="0">
              <a:solidFill>
                <a:schemeClr val="bg2">
                  <a:lumMod val="50000"/>
                </a:schemeClr>
              </a:solidFill>
              <a:latin typeface="Arial" pitchFamily="34" charset="0"/>
              <a:cs typeface="Arial" pitchFamily="34" charset="0"/>
            </a:endParaRPr>
          </a:p>
          <a:p>
            <a:pPr marL="274320" indent="-274320" eaLnBrk="1" fontAlgn="auto" hangingPunct="1">
              <a:spcAft>
                <a:spcPts val="0"/>
              </a:spcAft>
              <a:buFont typeface="Wingdings 2"/>
              <a:buChar char=""/>
              <a:defRPr/>
            </a:pPr>
            <a:r>
              <a:rPr lang="en" sz="2000" b="1" dirty="0" smtClean="0">
                <a:latin typeface="Arial" pitchFamily="34" charset="0"/>
                <a:cs typeface="Arial" pitchFamily="34" charset="0"/>
              </a:rPr>
              <a:t>During the duration of diabetes, chronic hyperglycemia is associated with the appearance of damage, dysfunction, as well as with the weakening of the function of various organs, especially with damage to the eyes, kidneys, nerves, heart and blood vessels.</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 </a:t>
            </a:r>
            <a:r>
              <a:rPr lang="sr-Cyrl-RS" sz="2000" b="1" dirty="0" smtClean="0">
                <a:latin typeface="Arial" pitchFamily="34" charset="0"/>
                <a:cs typeface="Arial" pitchFamily="34" charset="0"/>
              </a:rPr>
              <a:t/>
            </a:r>
            <a:br>
              <a:rPr lang="sr-Cyrl-RS" sz="2000" b="1" dirty="0" smtClean="0">
                <a:latin typeface="Arial" pitchFamily="34" charset="0"/>
                <a:cs typeface="Arial" pitchFamily="34" charset="0"/>
              </a:rPr>
            </a:br>
            <a:r>
              <a:rPr lang="en" sz="2000" b="1" dirty="0" smtClean="0">
                <a:latin typeface="Arial" pitchFamily="34" charset="0"/>
                <a:cs typeface="Arial" pitchFamily="34" charset="0"/>
              </a:rPr>
              <a:t>Chronically elevated glycemia, even asymptomatic, leads to tissue damage, with consequent and often serious manifestations of the disease.</a:t>
            </a:r>
          </a:p>
          <a:p>
            <a:pPr marL="274320" indent="-274320" eaLnBrk="1" fontAlgn="auto" hangingPunct="1">
              <a:spcAft>
                <a:spcPts val="0"/>
              </a:spcAft>
              <a:buFont typeface="Wingdings 2"/>
              <a:buChar char=""/>
              <a:defRPr/>
            </a:pPr>
            <a:endParaRPr lang="en-US" sz="2000" dirty="0" smtClean="0">
              <a:solidFill>
                <a:schemeClr val="bg2">
                  <a:lumMod val="50000"/>
                </a:schemeClr>
              </a:solidFill>
              <a:latin typeface="Arial" pitchFamily="34" charset="0"/>
              <a:cs typeface="Arial" pitchFamily="34" charset="0"/>
            </a:endParaRPr>
          </a:p>
          <a:p>
            <a:pPr marL="274320" indent="-274320" eaLnBrk="1" fontAlgn="auto" hangingPunct="1">
              <a:spcAft>
                <a:spcPts val="0"/>
              </a:spcAft>
              <a:buFont typeface="Wingdings 2"/>
              <a:buChar char=""/>
              <a:defRPr/>
            </a:pPr>
            <a:endParaRPr lang="en-US" sz="2000" dirty="0">
              <a:solidFill>
                <a:schemeClr val="bg2">
                  <a:lumMod val="50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0" y="152400"/>
            <a:ext cx="9144000" cy="1066800"/>
          </a:xfrm>
        </p:spPr>
        <p:txBody>
          <a:bodyPr/>
          <a:lstStyle/>
          <a:p>
            <a:pPr eaLnBrk="1" hangingPunct="1"/>
            <a:r>
              <a:rPr lang="en-US" sz="3200" b="1" smtClean="0">
                <a:solidFill>
                  <a:srgbClr val="7030A0"/>
                </a:solidFill>
                <a:latin typeface="Arial" pitchFamily="34" charset="0"/>
                <a:cs typeface="Arial" pitchFamily="34" charset="0"/>
              </a:rPr>
              <a:t>IMPORTANCE</a:t>
            </a:r>
          </a:p>
        </p:txBody>
      </p:sp>
      <p:sp>
        <p:nvSpPr>
          <p:cNvPr id="6147" name="Rectangle 3"/>
          <p:cNvSpPr>
            <a:spLocks noGrp="1" noChangeArrowheads="1"/>
          </p:cNvSpPr>
          <p:nvPr>
            <p:ph idx="1"/>
          </p:nvPr>
        </p:nvSpPr>
        <p:spPr>
          <a:xfrm>
            <a:off x="228600" y="1143000"/>
            <a:ext cx="8686800" cy="4953000"/>
          </a:xfrm>
        </p:spPr>
        <p:txBody>
          <a:bodyPr>
            <a:normAutofit fontScale="92500" lnSpcReduction="10000"/>
          </a:bodyPr>
          <a:lstStyle/>
          <a:p>
            <a:pPr marL="274320" indent="-274320" eaLnBrk="1" fontAlgn="auto" hangingPunct="1">
              <a:spcAft>
                <a:spcPts val="0"/>
              </a:spcAft>
              <a:buFont typeface="Arial" pitchFamily="34" charset="0"/>
              <a:buNone/>
              <a:defRPr/>
            </a:pPr>
            <a:r>
              <a:rPr lang="en" sz="2000" dirty="0" smtClean="0">
                <a:latin typeface="Arial" pitchFamily="34" charset="0"/>
                <a:cs typeface="Arial" pitchFamily="34" charset="0"/>
              </a:rPr>
              <a:t> </a:t>
            </a:r>
            <a:r>
              <a:rPr lang="en" sz="2200" b="1" dirty="0" smtClean="0">
                <a:latin typeface="Arial" pitchFamily="34" charset="0"/>
                <a:cs typeface="Arial" pitchFamily="34" charset="0"/>
              </a:rPr>
              <a:t>Diabetes mellitus is the cause of numerous complications </a:t>
            </a:r>
            <a:r>
              <a:rPr lang="sr-Latn-RS" sz="2200" b="1" dirty="0" smtClean="0">
                <a:latin typeface="Arial" pitchFamily="34" charset="0"/>
                <a:cs typeface="Arial" pitchFamily="34" charset="0"/>
              </a:rPr>
              <a:t>                  </a:t>
            </a:r>
            <a:r>
              <a:rPr lang="en" sz="2200" b="1" dirty="0" smtClean="0">
                <a:latin typeface="Arial" pitchFamily="34" charset="0"/>
                <a:cs typeface="Arial" pitchFamily="34" charset="0"/>
              </a:rPr>
              <a:t>that lead to increased:</a:t>
            </a:r>
          </a:p>
          <a:p>
            <a:pPr marL="274320" indent="-274320" eaLnBrk="1" fontAlgn="auto" hangingPunct="1">
              <a:spcAft>
                <a:spcPts val="0"/>
              </a:spcAft>
              <a:buFont typeface="Wingdings" pitchFamily="2" charset="2"/>
              <a:buChar char="§"/>
              <a:defRPr/>
            </a:pPr>
            <a:r>
              <a:rPr lang="en" sz="2200" b="1" dirty="0" smtClean="0">
                <a:latin typeface="Arial" pitchFamily="34" charset="0"/>
                <a:cs typeface="Arial" pitchFamily="34" charset="0"/>
              </a:rPr>
              <a:t>disability</a:t>
            </a:r>
            <a:endParaRPr lang="en-US" sz="2200" b="1" dirty="0" smtClean="0">
              <a:latin typeface="Arial" pitchFamily="34" charset="0"/>
              <a:cs typeface="Arial" pitchFamily="34" charset="0"/>
            </a:endParaRPr>
          </a:p>
          <a:p>
            <a:pPr marL="274320" indent="-274320" eaLnBrk="1" fontAlgn="auto" hangingPunct="1">
              <a:spcAft>
                <a:spcPts val="0"/>
              </a:spcAft>
              <a:buFont typeface="Wingdings" pitchFamily="2" charset="2"/>
              <a:buChar char="§"/>
              <a:defRPr/>
            </a:pPr>
            <a:r>
              <a:rPr lang="en" sz="2200" b="1" dirty="0" smtClean="0">
                <a:latin typeface="Arial" pitchFamily="34" charset="0"/>
                <a:cs typeface="Arial" pitchFamily="34" charset="0"/>
              </a:rPr>
              <a:t>morbidity and</a:t>
            </a:r>
            <a:endParaRPr lang="en-US" sz="2200" b="1" dirty="0" smtClean="0">
              <a:latin typeface="Arial" pitchFamily="34" charset="0"/>
              <a:cs typeface="Arial" pitchFamily="34" charset="0"/>
            </a:endParaRPr>
          </a:p>
          <a:p>
            <a:pPr marL="274320" indent="-274320" eaLnBrk="1" fontAlgn="auto" hangingPunct="1">
              <a:spcAft>
                <a:spcPts val="0"/>
              </a:spcAft>
              <a:buFont typeface="Wingdings" pitchFamily="2" charset="2"/>
              <a:buChar char="§"/>
              <a:defRPr/>
            </a:pPr>
            <a:r>
              <a:rPr lang="en" sz="2200" b="1" dirty="0" smtClean="0">
                <a:latin typeface="Arial" pitchFamily="34" charset="0"/>
                <a:cs typeface="Arial" pitchFamily="34" charset="0"/>
              </a:rPr>
              <a:t>mortality. </a:t>
            </a:r>
            <a:endParaRPr lang="sr-Latn-RS" sz="2200" b="1" dirty="0" smtClean="0">
              <a:latin typeface="Arial" pitchFamily="34" charset="0"/>
              <a:cs typeface="Arial" pitchFamily="34" charset="0"/>
            </a:endParaRPr>
          </a:p>
          <a:p>
            <a:pPr marL="274320" indent="-274320" eaLnBrk="1" fontAlgn="auto" hangingPunct="1">
              <a:spcAft>
                <a:spcPts val="0"/>
              </a:spcAft>
              <a:buFont typeface="Arial" pitchFamily="34" charset="0"/>
              <a:buNone/>
              <a:defRPr/>
            </a:pPr>
            <a:r>
              <a:rPr lang="ru-RU" sz="2200" b="1" dirty="0" smtClean="0">
                <a:latin typeface="Arial" pitchFamily="34" charset="0"/>
                <a:cs typeface="Arial" pitchFamily="34" charset="0"/>
              </a:rPr>
              <a:t/>
            </a:r>
            <a:br>
              <a:rPr lang="ru-RU" sz="2200" b="1" dirty="0" smtClean="0">
                <a:latin typeface="Arial" pitchFamily="34" charset="0"/>
                <a:cs typeface="Arial" pitchFamily="34" charset="0"/>
              </a:rPr>
            </a:br>
            <a:r>
              <a:rPr lang="en" sz="2200" b="1" dirty="0" smtClean="0">
                <a:latin typeface="Arial" pitchFamily="34" charset="0"/>
                <a:cs typeface="Arial" pitchFamily="34" charset="0"/>
              </a:rPr>
              <a:t>It is estimated that the life expectancy of patients suffering from diabetes is shorter by 8-10 years.</a:t>
            </a:r>
            <a:endParaRPr lang="en-US" sz="2200" b="1" dirty="0" smtClean="0">
              <a:latin typeface="Arial" pitchFamily="34" charset="0"/>
              <a:cs typeface="Arial" pitchFamily="34" charset="0"/>
            </a:endParaRPr>
          </a:p>
          <a:p>
            <a:pPr marL="274320" indent="-274320" eaLnBrk="1" fontAlgn="auto" hangingPunct="1">
              <a:spcAft>
                <a:spcPts val="0"/>
              </a:spcAft>
              <a:buFont typeface="Wingdings" pitchFamily="2" charset="2"/>
              <a:buChar char="§"/>
              <a:defRPr/>
            </a:pPr>
            <a:endParaRPr lang="en-US" sz="2200" b="1" dirty="0" smtClean="0">
              <a:solidFill>
                <a:schemeClr val="bg2">
                  <a:lumMod val="50000"/>
                </a:schemeClr>
              </a:solidFill>
              <a:latin typeface="Arial" pitchFamily="34" charset="0"/>
              <a:cs typeface="Arial" pitchFamily="34" charset="0"/>
            </a:endParaRPr>
          </a:p>
          <a:p>
            <a:pPr marL="274320" indent="-274320" eaLnBrk="1" fontAlgn="auto" hangingPunct="1">
              <a:spcAft>
                <a:spcPts val="0"/>
              </a:spcAft>
              <a:buFont typeface="Wingdings" pitchFamily="2" charset="2"/>
              <a:buChar char="§"/>
              <a:defRPr/>
            </a:pPr>
            <a:r>
              <a:rPr lang="en" sz="2200" b="1" dirty="0" smtClean="0">
                <a:latin typeface="Arial" pitchFamily="34" charset="0"/>
                <a:cs typeface="Arial" pitchFamily="34" charset="0"/>
              </a:rPr>
              <a:t>8/10 patients with diabetes die from CV events</a:t>
            </a:r>
          </a:p>
          <a:p>
            <a:pPr marL="274320" indent="-274320" eaLnBrk="1" fontAlgn="auto" hangingPunct="1">
              <a:spcAft>
                <a:spcPts val="0"/>
              </a:spcAft>
              <a:buFont typeface="Wingdings" pitchFamily="2" charset="2"/>
              <a:buChar char="§"/>
              <a:defRPr/>
            </a:pPr>
            <a:r>
              <a:rPr lang="en" sz="2200" b="1" dirty="0" smtClean="0">
                <a:latin typeface="Arial" pitchFamily="34" charset="0"/>
                <a:cs typeface="Arial" pitchFamily="34" charset="0"/>
              </a:rPr>
              <a:t>The leading cause of blindness in adults</a:t>
            </a:r>
          </a:p>
          <a:p>
            <a:pPr marL="274320" indent="-274320" eaLnBrk="1" fontAlgn="auto" hangingPunct="1">
              <a:spcAft>
                <a:spcPts val="0"/>
              </a:spcAft>
              <a:buFont typeface="Wingdings" pitchFamily="2" charset="2"/>
              <a:buChar char="§"/>
              <a:defRPr/>
            </a:pPr>
            <a:r>
              <a:rPr lang="en" sz="2200" b="1" dirty="0" smtClean="0">
                <a:latin typeface="Arial" pitchFamily="34" charset="0"/>
                <a:cs typeface="Arial" pitchFamily="34" charset="0"/>
              </a:rPr>
              <a:t>In fifth place of all causes of death in the world</a:t>
            </a:r>
          </a:p>
          <a:p>
            <a:pPr marL="274320" indent="-274320" eaLnBrk="1" fontAlgn="auto" hangingPunct="1">
              <a:spcAft>
                <a:spcPts val="0"/>
              </a:spcAft>
              <a:buFont typeface="Wingdings" pitchFamily="2" charset="2"/>
              <a:buChar char="§"/>
              <a:defRPr/>
            </a:pPr>
            <a:r>
              <a:rPr lang="en" sz="2200" b="1" dirty="0" smtClean="0">
                <a:latin typeface="Arial" pitchFamily="34" charset="0"/>
                <a:cs typeface="Arial" pitchFamily="34" charset="0"/>
              </a:rPr>
              <a:t>A disease associated with major psychological disturbances</a:t>
            </a:r>
            <a:endParaRPr lang="ru-RU" sz="2200" b="1" dirty="0" smtClean="0">
              <a:latin typeface="Arial" pitchFamily="34" charset="0"/>
              <a:cs typeface="Arial" pitchFamily="34" charset="0"/>
            </a:endParaRPr>
          </a:p>
          <a:p>
            <a:pPr marL="274320" indent="-274320" eaLnBrk="1" fontAlgn="auto" hangingPunct="1">
              <a:spcAft>
                <a:spcPts val="0"/>
              </a:spcAft>
              <a:buFont typeface="Wingdings" pitchFamily="2" charset="2"/>
              <a:buChar char="§"/>
              <a:defRPr/>
            </a:pPr>
            <a:r>
              <a:rPr lang="en" sz="2200" b="1" dirty="0" smtClean="0">
                <a:latin typeface="Arial" pitchFamily="34" charset="0"/>
                <a:cs typeface="Arial" pitchFamily="34" charset="0"/>
              </a:rPr>
              <a:t>Decreasing the quality of life</a:t>
            </a:r>
            <a:endParaRPr lang="en-GB" sz="2200" b="1" dirty="0" smtClean="0">
              <a:solidFill>
                <a:schemeClr val="bg2">
                  <a:lumMod val="50000"/>
                </a:schemeClr>
              </a:solidFill>
              <a:latin typeface="Arial" pitchFamily="34" charset="0"/>
              <a:cs typeface="Arial" pitchFamily="34" charset="0"/>
            </a:endParaRPr>
          </a:p>
          <a:p>
            <a:pPr marL="274320" indent="-274320" eaLnBrk="1" fontAlgn="auto" hangingPunct="1">
              <a:spcAft>
                <a:spcPts val="0"/>
              </a:spcAft>
              <a:buFont typeface="Wingdings" pitchFamily="2" charset="2"/>
              <a:buChar char="§"/>
              <a:defRPr/>
            </a:pPr>
            <a:endParaRPr lang="en-US" sz="2000" dirty="0">
              <a:solidFill>
                <a:schemeClr val="bg2">
                  <a:lumMod val="50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6" descr="What is Body Fat? How to Measure and Why it Matters | The Daily Dose"/>
          <p:cNvPicPr>
            <a:picLocks noChangeAspect="1" noChangeArrowheads="1"/>
          </p:cNvPicPr>
          <p:nvPr/>
        </p:nvPicPr>
        <p:blipFill>
          <a:blip r:embed="rId2"/>
          <a:srcRect l="-69" b="-134"/>
          <a:stretch>
            <a:fillRect/>
          </a:stretch>
        </p:blipFill>
        <p:spPr bwMode="auto">
          <a:xfrm>
            <a:off x="0" y="0"/>
            <a:ext cx="9153525" cy="2198688"/>
          </a:xfrm>
          <a:prstGeom prst="rect">
            <a:avLst/>
          </a:prstGeom>
          <a:noFill/>
          <a:ln w="9525">
            <a:noFill/>
            <a:miter lim="800000"/>
            <a:headEnd/>
            <a:tailEnd/>
          </a:ln>
        </p:spPr>
      </p:pic>
      <p:sp>
        <p:nvSpPr>
          <p:cNvPr id="5133" name="Rectangle 5132">
            <a:extLst>
              <a:ext uri="{FF2B5EF4-FFF2-40B4-BE49-F238E27FC236}"/>
            </a:extLst>
          </p:cNvPr>
          <p:cNvSpPr/>
          <p:nvPr/>
        </p:nvSpPr>
        <p:spPr>
          <a:xfrm>
            <a:off x="0" y="0"/>
            <a:ext cx="9153525" cy="2198688"/>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436" name="TextBox 1"/>
          <p:cNvSpPr txBox="1">
            <a:spLocks noChangeArrowheads="1"/>
          </p:cNvSpPr>
          <p:nvPr/>
        </p:nvSpPr>
        <p:spPr bwMode="auto">
          <a:xfrm>
            <a:off x="1257300" y="744538"/>
            <a:ext cx="6638925" cy="646112"/>
          </a:xfrm>
          <a:prstGeom prst="rect">
            <a:avLst/>
          </a:prstGeom>
          <a:noFill/>
          <a:ln w="9525">
            <a:noFill/>
            <a:miter lim="800000"/>
            <a:headEnd/>
            <a:tailEnd/>
          </a:ln>
        </p:spPr>
        <p:txBody>
          <a:bodyPr>
            <a:spAutoFit/>
          </a:bodyPr>
          <a:lstStyle/>
          <a:p>
            <a:pPr algn="ctr"/>
            <a:r>
              <a:rPr lang="en-US" sz="3600" b="1">
                <a:solidFill>
                  <a:schemeClr val="accent2"/>
                </a:solidFill>
                <a:latin typeface="Lora"/>
              </a:rPr>
              <a:t>Types Of Obesity</a:t>
            </a:r>
          </a:p>
        </p:txBody>
      </p:sp>
      <p:grpSp>
        <p:nvGrpSpPr>
          <p:cNvPr id="18437" name="Group 5133"/>
          <p:cNvGrpSpPr>
            <a:grpSpLocks/>
          </p:cNvGrpSpPr>
          <p:nvPr/>
        </p:nvGrpSpPr>
        <p:grpSpPr bwMode="auto">
          <a:xfrm>
            <a:off x="0" y="1981200"/>
            <a:ext cx="10691813" cy="4064000"/>
            <a:chOff x="1055726" y="3317021"/>
            <a:chExt cx="12983349" cy="2733379"/>
          </a:xfrm>
        </p:grpSpPr>
        <p:sp>
          <p:nvSpPr>
            <p:cNvPr id="18444" name="TextBox 8"/>
            <p:cNvSpPr txBox="1">
              <a:spLocks noChangeArrowheads="1"/>
            </p:cNvSpPr>
            <p:nvPr/>
          </p:nvSpPr>
          <p:spPr bwMode="auto">
            <a:xfrm>
              <a:off x="1055726" y="5700513"/>
              <a:ext cx="12983349" cy="349887"/>
            </a:xfrm>
            <a:prstGeom prst="rect">
              <a:avLst/>
            </a:prstGeom>
            <a:noFill/>
            <a:ln w="9525">
              <a:noFill/>
              <a:miter lim="800000"/>
              <a:headEnd/>
              <a:tailEnd/>
            </a:ln>
          </p:spPr>
          <p:txBody>
            <a:bodyPr>
              <a:spAutoFit/>
            </a:bodyPr>
            <a:lstStyle/>
            <a:p>
              <a:r>
                <a:rPr lang="en-US" sz="2400" b="1">
                  <a:solidFill>
                    <a:srgbClr val="202124"/>
                  </a:solidFill>
                  <a:latin typeface="Lora"/>
                </a:rPr>
                <a:t>Class 3 obesity is sometimes categorized as “severe” obesity.</a:t>
              </a:r>
            </a:p>
          </p:txBody>
        </p:sp>
        <p:grpSp>
          <p:nvGrpSpPr>
            <p:cNvPr id="18445" name="Group 5124"/>
            <p:cNvGrpSpPr>
              <a:grpSpLocks/>
            </p:cNvGrpSpPr>
            <p:nvPr/>
          </p:nvGrpSpPr>
          <p:grpSpPr bwMode="auto">
            <a:xfrm>
              <a:off x="1055726" y="3317021"/>
              <a:ext cx="10641290" cy="1720280"/>
              <a:chOff x="1055725" y="2919692"/>
              <a:chExt cx="10641290" cy="1720280"/>
            </a:xfrm>
          </p:grpSpPr>
          <p:grpSp>
            <p:nvGrpSpPr>
              <p:cNvPr id="18446" name="Group 5122"/>
              <p:cNvGrpSpPr>
                <a:grpSpLocks/>
              </p:cNvGrpSpPr>
              <p:nvPr/>
            </p:nvGrpSpPr>
            <p:grpSpPr bwMode="auto">
              <a:xfrm>
                <a:off x="1055725" y="2919692"/>
                <a:ext cx="2770162" cy="1720280"/>
                <a:chOff x="1055725" y="2919692"/>
                <a:chExt cx="2770162" cy="1720280"/>
              </a:xfrm>
            </p:grpSpPr>
            <p:grpSp>
              <p:nvGrpSpPr>
                <p:cNvPr id="18466" name="Group 9"/>
                <p:cNvGrpSpPr>
                  <a:grpSpLocks/>
                </p:cNvGrpSpPr>
                <p:nvPr/>
              </p:nvGrpSpPr>
              <p:grpSpPr bwMode="auto">
                <a:xfrm>
                  <a:off x="1055725" y="3878023"/>
                  <a:ext cx="2770162" cy="761949"/>
                  <a:chOff x="1669745" y="3276118"/>
                  <a:chExt cx="2770162" cy="761949"/>
                </a:xfrm>
              </p:grpSpPr>
              <p:sp>
                <p:nvSpPr>
                  <p:cNvPr id="3" name="TextBox 2">
                    <a:extLst>
                      <a:ext uri="{FF2B5EF4-FFF2-40B4-BE49-F238E27FC236}"/>
                    </a:extLst>
                  </p:cNvPr>
                  <p:cNvSpPr txBox="1"/>
                  <p:nvPr/>
                </p:nvSpPr>
                <p:spPr>
                  <a:xfrm>
                    <a:off x="2226863" y="3274469"/>
                    <a:ext cx="1684847" cy="462326"/>
                  </a:xfrm>
                  <a:prstGeom prst="rect">
                    <a:avLst/>
                  </a:prstGeom>
                  <a:noFill/>
                </p:spPr>
                <p:txBody>
                  <a:bodyPr wrap="none">
                    <a:spAutoFit/>
                  </a:bodyPr>
                  <a:lstStyle/>
                  <a:p>
                    <a:pPr algn="ctr" fontAlgn="auto">
                      <a:spcBef>
                        <a:spcPts val="0"/>
                      </a:spcBef>
                      <a:spcAft>
                        <a:spcPts val="0"/>
                      </a:spcAft>
                      <a:defRPr/>
                    </a:pPr>
                    <a:r>
                      <a:rPr lang="en-US" sz="2400" b="1" dirty="0">
                        <a:solidFill>
                          <a:schemeClr val="tx1">
                            <a:lumMod val="75000"/>
                            <a:lumOff val="25000"/>
                          </a:schemeClr>
                        </a:solidFill>
                        <a:latin typeface="Lora" pitchFamily="2" charset="0"/>
                        <a:cs typeface="+mn-cs"/>
                      </a:rPr>
                      <a:t>Class 1</a:t>
                    </a:r>
                  </a:p>
                </p:txBody>
              </p:sp>
              <p:sp>
                <p:nvSpPr>
                  <p:cNvPr id="18473" name="TextBox 3"/>
                  <p:cNvSpPr txBox="1">
                    <a:spLocks noChangeArrowheads="1"/>
                  </p:cNvSpPr>
                  <p:nvPr/>
                </p:nvSpPr>
                <p:spPr bwMode="auto">
                  <a:xfrm>
                    <a:off x="1669745" y="3734832"/>
                    <a:ext cx="2770162" cy="303235"/>
                  </a:xfrm>
                  <a:prstGeom prst="rect">
                    <a:avLst/>
                  </a:prstGeom>
                  <a:noFill/>
                  <a:ln w="9525">
                    <a:noFill/>
                    <a:miter lim="800000"/>
                    <a:headEnd/>
                    <a:tailEnd/>
                  </a:ln>
                </p:spPr>
                <p:txBody>
                  <a:bodyPr wrap="none">
                    <a:spAutoFit/>
                  </a:bodyPr>
                  <a:lstStyle/>
                  <a:p>
                    <a:r>
                      <a:rPr lang="en-US" sz="2000" b="1">
                        <a:solidFill>
                          <a:srgbClr val="202124"/>
                        </a:solidFill>
                        <a:latin typeface="Lora"/>
                      </a:rPr>
                      <a:t>BMI of 30 to &lt; 35.</a:t>
                    </a:r>
                  </a:p>
                </p:txBody>
              </p:sp>
            </p:grpSp>
            <p:grpSp>
              <p:nvGrpSpPr>
                <p:cNvPr id="18467" name="Group 13"/>
                <p:cNvGrpSpPr>
                  <a:grpSpLocks/>
                </p:cNvGrpSpPr>
                <p:nvPr/>
              </p:nvGrpSpPr>
              <p:grpSpPr bwMode="auto">
                <a:xfrm>
                  <a:off x="1675410" y="2919692"/>
                  <a:ext cx="1034008" cy="651036"/>
                  <a:chOff x="920816" y="2053524"/>
                  <a:chExt cx="1294484" cy="815037"/>
                </a:xfrm>
              </p:grpSpPr>
              <p:sp>
                <p:nvSpPr>
                  <p:cNvPr id="15" name="Rectangle: Rounded Corners 14">
                    <a:extLst>
                      <a:ext uri="{FF2B5EF4-FFF2-40B4-BE49-F238E27FC236}"/>
                    </a:extLst>
                  </p:cNvPr>
                  <p:cNvSpPr/>
                  <p:nvPr/>
                </p:nvSpPr>
                <p:spPr>
                  <a:xfrm rot="18900000">
                    <a:off x="919715" y="2232641"/>
                    <a:ext cx="456124" cy="457150"/>
                  </a:xfrm>
                  <a:prstGeom prst="roundRect">
                    <a:avLst>
                      <a:gd name="adj" fmla="val 9141"/>
                    </a:avLst>
                  </a:prstGeom>
                  <a:gradFill flip="none" rotWithShape="1">
                    <a:gsLst>
                      <a:gs pos="0">
                        <a:srgbClr val="BFBEBE"/>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 name="Rectangle: Rounded Corners 15">
                    <a:extLst>
                      <a:ext uri="{FF2B5EF4-FFF2-40B4-BE49-F238E27FC236}"/>
                    </a:extLst>
                  </p:cNvPr>
                  <p:cNvSpPr/>
                  <p:nvPr/>
                </p:nvSpPr>
                <p:spPr>
                  <a:xfrm rot="18900000">
                    <a:off x="1759564" y="2232641"/>
                    <a:ext cx="456124" cy="457150"/>
                  </a:xfrm>
                  <a:prstGeom prst="roundRect">
                    <a:avLst>
                      <a:gd name="adj" fmla="val 9141"/>
                    </a:avLst>
                  </a:prstGeom>
                  <a:gradFill flip="none" rotWithShape="1">
                    <a:gsLst>
                      <a:gs pos="0">
                        <a:srgbClr val="BFBEBE"/>
                      </a:gs>
                      <a:gs pos="100000">
                        <a:schemeClr val="bg1">
                          <a:lumMod val="9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Rectangle: Rounded Corners 16">
                    <a:extLst>
                      <a:ext uri="{FF2B5EF4-FFF2-40B4-BE49-F238E27FC236}"/>
                    </a:extLst>
                  </p:cNvPr>
                  <p:cNvSpPr/>
                  <p:nvPr/>
                </p:nvSpPr>
                <p:spPr>
                  <a:xfrm rot="2700000">
                    <a:off x="1158802" y="2053359"/>
                    <a:ext cx="815384" cy="815715"/>
                  </a:xfrm>
                  <a:prstGeom prst="roundRect">
                    <a:avLst>
                      <a:gd name="adj" fmla="val 914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18468" name="TextBox 26"/>
                <p:cNvSpPr txBox="1">
                  <a:spLocks noChangeArrowheads="1"/>
                </p:cNvSpPr>
                <p:nvPr/>
              </p:nvSpPr>
              <p:spPr bwMode="auto">
                <a:xfrm>
                  <a:off x="1979856" y="3060544"/>
                  <a:ext cx="588192" cy="369132"/>
                </a:xfrm>
                <a:prstGeom prst="rect">
                  <a:avLst/>
                </a:prstGeom>
                <a:noFill/>
                <a:ln w="9525">
                  <a:noFill/>
                  <a:miter lim="800000"/>
                  <a:headEnd/>
                  <a:tailEnd/>
                </a:ln>
              </p:spPr>
              <p:txBody>
                <a:bodyPr wrap="none">
                  <a:spAutoFit/>
                </a:bodyPr>
                <a:lstStyle/>
                <a:p>
                  <a:pPr algn="ctr"/>
                  <a:r>
                    <a:rPr lang="en-US" b="1">
                      <a:solidFill>
                        <a:schemeClr val="bg1"/>
                      </a:solidFill>
                      <a:latin typeface="Lora"/>
                    </a:rPr>
                    <a:t>01</a:t>
                  </a:r>
                </a:p>
              </p:txBody>
            </p:sp>
          </p:grpSp>
          <p:grpSp>
            <p:nvGrpSpPr>
              <p:cNvPr id="18447" name="Group 5119"/>
              <p:cNvGrpSpPr>
                <a:grpSpLocks/>
              </p:cNvGrpSpPr>
              <p:nvPr/>
            </p:nvGrpSpPr>
            <p:grpSpPr bwMode="auto">
              <a:xfrm>
                <a:off x="4780575" y="2919692"/>
                <a:ext cx="2770162" cy="1720280"/>
                <a:chOff x="4780576" y="2919692"/>
                <a:chExt cx="2770162" cy="1720280"/>
              </a:xfrm>
            </p:grpSpPr>
            <p:grpSp>
              <p:nvGrpSpPr>
                <p:cNvPr id="18457" name="Group 10"/>
                <p:cNvGrpSpPr>
                  <a:grpSpLocks/>
                </p:cNvGrpSpPr>
                <p:nvPr/>
              </p:nvGrpSpPr>
              <p:grpSpPr bwMode="auto">
                <a:xfrm>
                  <a:off x="4780576" y="3878023"/>
                  <a:ext cx="2770162" cy="761949"/>
                  <a:chOff x="4083911" y="3276118"/>
                  <a:chExt cx="2770162" cy="761949"/>
                </a:xfrm>
              </p:grpSpPr>
              <p:sp>
                <p:nvSpPr>
                  <p:cNvPr id="5" name="TextBox 4">
                    <a:extLst>
                      <a:ext uri="{FF2B5EF4-FFF2-40B4-BE49-F238E27FC236}"/>
                    </a:extLst>
                  </p:cNvPr>
                  <p:cNvSpPr txBox="1"/>
                  <p:nvPr/>
                </p:nvSpPr>
                <p:spPr>
                  <a:xfrm>
                    <a:off x="4619373" y="3274469"/>
                    <a:ext cx="1684847" cy="462326"/>
                  </a:xfrm>
                  <a:prstGeom prst="rect">
                    <a:avLst/>
                  </a:prstGeom>
                  <a:noFill/>
                </p:spPr>
                <p:txBody>
                  <a:bodyPr wrap="none">
                    <a:spAutoFit/>
                  </a:bodyPr>
                  <a:lstStyle/>
                  <a:p>
                    <a:pPr algn="ctr" fontAlgn="auto">
                      <a:spcBef>
                        <a:spcPts val="0"/>
                      </a:spcBef>
                      <a:spcAft>
                        <a:spcPts val="0"/>
                      </a:spcAft>
                      <a:defRPr/>
                    </a:pPr>
                    <a:r>
                      <a:rPr lang="en-US" sz="2400" b="1" dirty="0">
                        <a:solidFill>
                          <a:schemeClr val="tx1">
                            <a:lumMod val="75000"/>
                            <a:lumOff val="25000"/>
                          </a:schemeClr>
                        </a:solidFill>
                        <a:latin typeface="Lora" pitchFamily="2" charset="0"/>
                        <a:cs typeface="+mn-cs"/>
                      </a:rPr>
                      <a:t>Class 2</a:t>
                    </a:r>
                  </a:p>
                </p:txBody>
              </p:sp>
              <p:sp>
                <p:nvSpPr>
                  <p:cNvPr id="18465" name="TextBox 5"/>
                  <p:cNvSpPr txBox="1">
                    <a:spLocks noChangeArrowheads="1"/>
                  </p:cNvSpPr>
                  <p:nvPr/>
                </p:nvSpPr>
                <p:spPr bwMode="auto">
                  <a:xfrm>
                    <a:off x="4083911" y="3734832"/>
                    <a:ext cx="2770162" cy="303235"/>
                  </a:xfrm>
                  <a:prstGeom prst="rect">
                    <a:avLst/>
                  </a:prstGeom>
                  <a:noFill/>
                  <a:ln w="9525">
                    <a:noFill/>
                    <a:miter lim="800000"/>
                    <a:headEnd/>
                    <a:tailEnd/>
                  </a:ln>
                </p:spPr>
                <p:txBody>
                  <a:bodyPr wrap="none">
                    <a:spAutoFit/>
                  </a:bodyPr>
                  <a:lstStyle/>
                  <a:p>
                    <a:r>
                      <a:rPr lang="en-US" sz="2000" b="1">
                        <a:solidFill>
                          <a:srgbClr val="202124"/>
                        </a:solidFill>
                        <a:latin typeface="Lora"/>
                      </a:rPr>
                      <a:t>BMI of 35 to &lt;40.</a:t>
                    </a:r>
                  </a:p>
                </p:txBody>
              </p:sp>
            </p:grpSp>
            <p:grpSp>
              <p:nvGrpSpPr>
                <p:cNvPr id="18458" name="Group 30"/>
                <p:cNvGrpSpPr>
                  <a:grpSpLocks/>
                </p:cNvGrpSpPr>
                <p:nvPr/>
              </p:nvGrpSpPr>
              <p:grpSpPr bwMode="auto">
                <a:xfrm>
                  <a:off x="5398658" y="2919692"/>
                  <a:ext cx="1034008" cy="651036"/>
                  <a:chOff x="5398658" y="2919692"/>
                  <a:chExt cx="1034008" cy="651036"/>
                </a:xfrm>
              </p:grpSpPr>
              <p:grpSp>
                <p:nvGrpSpPr>
                  <p:cNvPr id="18459" name="Group 17"/>
                  <p:cNvGrpSpPr>
                    <a:grpSpLocks/>
                  </p:cNvGrpSpPr>
                  <p:nvPr/>
                </p:nvGrpSpPr>
                <p:grpSpPr bwMode="auto">
                  <a:xfrm>
                    <a:off x="5398658" y="2919692"/>
                    <a:ext cx="1034008" cy="651036"/>
                    <a:chOff x="920816" y="2053524"/>
                    <a:chExt cx="1294484" cy="815037"/>
                  </a:xfrm>
                </p:grpSpPr>
                <p:sp>
                  <p:nvSpPr>
                    <p:cNvPr id="19" name="Rectangle: Rounded Corners 18">
                      <a:extLst>
                        <a:ext uri="{FF2B5EF4-FFF2-40B4-BE49-F238E27FC236}"/>
                      </a:extLst>
                    </p:cNvPr>
                    <p:cNvSpPr/>
                    <p:nvPr/>
                  </p:nvSpPr>
                  <p:spPr>
                    <a:xfrm rot="18900000">
                      <a:off x="918744" y="2232641"/>
                      <a:ext cx="458538" cy="457150"/>
                    </a:xfrm>
                    <a:prstGeom prst="roundRect">
                      <a:avLst>
                        <a:gd name="adj" fmla="val 9141"/>
                      </a:avLst>
                    </a:prstGeom>
                    <a:gradFill flip="none" rotWithShape="1">
                      <a:gsLst>
                        <a:gs pos="0">
                          <a:srgbClr val="BFBEBE"/>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 name="Rectangle: Rounded Corners 19">
                      <a:extLst>
                        <a:ext uri="{FF2B5EF4-FFF2-40B4-BE49-F238E27FC236}"/>
                      </a:extLst>
                    </p:cNvPr>
                    <p:cNvSpPr/>
                    <p:nvPr/>
                  </p:nvSpPr>
                  <p:spPr>
                    <a:xfrm rot="18900000">
                      <a:off x="1758592" y="2232641"/>
                      <a:ext cx="456125" cy="457150"/>
                    </a:xfrm>
                    <a:prstGeom prst="roundRect">
                      <a:avLst>
                        <a:gd name="adj" fmla="val 9141"/>
                      </a:avLst>
                    </a:prstGeom>
                    <a:gradFill flip="none" rotWithShape="1">
                      <a:gsLst>
                        <a:gs pos="0">
                          <a:srgbClr val="BFBEBE"/>
                        </a:gs>
                        <a:gs pos="100000">
                          <a:schemeClr val="bg1">
                            <a:lumMod val="9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Rounded Corners 20">
                      <a:extLst>
                        <a:ext uri="{FF2B5EF4-FFF2-40B4-BE49-F238E27FC236}"/>
                      </a:extLst>
                    </p:cNvPr>
                    <p:cNvSpPr/>
                    <p:nvPr/>
                  </p:nvSpPr>
                  <p:spPr>
                    <a:xfrm rot="2700000">
                      <a:off x="1159038" y="2054565"/>
                      <a:ext cx="815384" cy="813302"/>
                    </a:xfrm>
                    <a:prstGeom prst="roundRect">
                      <a:avLst>
                        <a:gd name="adj" fmla="val 914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18460" name="TextBox 28"/>
                  <p:cNvSpPr txBox="1">
                    <a:spLocks noChangeArrowheads="1"/>
                  </p:cNvSpPr>
                  <p:nvPr/>
                </p:nvSpPr>
                <p:spPr bwMode="auto">
                  <a:xfrm>
                    <a:off x="5687874" y="3060544"/>
                    <a:ext cx="588190" cy="369132"/>
                  </a:xfrm>
                  <a:prstGeom prst="rect">
                    <a:avLst/>
                  </a:prstGeom>
                  <a:noFill/>
                  <a:ln w="9525">
                    <a:noFill/>
                    <a:miter lim="800000"/>
                    <a:headEnd/>
                    <a:tailEnd/>
                  </a:ln>
                </p:spPr>
                <p:txBody>
                  <a:bodyPr wrap="none">
                    <a:spAutoFit/>
                  </a:bodyPr>
                  <a:lstStyle/>
                  <a:p>
                    <a:pPr algn="ctr"/>
                    <a:r>
                      <a:rPr lang="en-US" b="1">
                        <a:solidFill>
                          <a:schemeClr val="bg1"/>
                        </a:solidFill>
                        <a:latin typeface="Lora"/>
                      </a:rPr>
                      <a:t>02</a:t>
                    </a:r>
                  </a:p>
                </p:txBody>
              </p:sp>
            </p:grpSp>
          </p:grpSp>
          <p:grpSp>
            <p:nvGrpSpPr>
              <p:cNvPr id="18448" name="Group 5120"/>
              <p:cNvGrpSpPr>
                <a:grpSpLocks/>
              </p:cNvGrpSpPr>
              <p:nvPr/>
            </p:nvGrpSpPr>
            <p:grpSpPr bwMode="auto">
              <a:xfrm>
                <a:off x="8502220" y="2919692"/>
                <a:ext cx="3194795" cy="1720280"/>
                <a:chOff x="8502220" y="2919692"/>
                <a:chExt cx="3194795" cy="1720280"/>
              </a:xfrm>
            </p:grpSpPr>
            <p:grpSp>
              <p:nvGrpSpPr>
                <p:cNvPr id="18449" name="Group 11"/>
                <p:cNvGrpSpPr>
                  <a:grpSpLocks/>
                </p:cNvGrpSpPr>
                <p:nvPr/>
              </p:nvGrpSpPr>
              <p:grpSpPr bwMode="auto">
                <a:xfrm>
                  <a:off x="8502220" y="3878023"/>
                  <a:ext cx="3194795" cy="761949"/>
                  <a:chOff x="7153984" y="3276118"/>
                  <a:chExt cx="3194795" cy="761949"/>
                </a:xfrm>
              </p:grpSpPr>
              <p:sp>
                <p:nvSpPr>
                  <p:cNvPr id="7" name="TextBox 6">
                    <a:extLst>
                      <a:ext uri="{FF2B5EF4-FFF2-40B4-BE49-F238E27FC236}"/>
                    </a:extLst>
                  </p:cNvPr>
                  <p:cNvSpPr txBox="1"/>
                  <p:nvPr/>
                </p:nvSpPr>
                <p:spPr>
                  <a:xfrm>
                    <a:off x="7869552" y="3274469"/>
                    <a:ext cx="1682920" cy="462326"/>
                  </a:xfrm>
                  <a:prstGeom prst="rect">
                    <a:avLst/>
                  </a:prstGeom>
                  <a:noFill/>
                </p:spPr>
                <p:txBody>
                  <a:bodyPr wrap="none">
                    <a:spAutoFit/>
                  </a:bodyPr>
                  <a:lstStyle/>
                  <a:p>
                    <a:pPr algn="ctr" fontAlgn="auto">
                      <a:spcBef>
                        <a:spcPts val="0"/>
                      </a:spcBef>
                      <a:spcAft>
                        <a:spcPts val="0"/>
                      </a:spcAft>
                      <a:defRPr/>
                    </a:pPr>
                    <a:r>
                      <a:rPr lang="en-US" sz="2400" b="1" dirty="0">
                        <a:solidFill>
                          <a:schemeClr val="tx1">
                            <a:lumMod val="75000"/>
                            <a:lumOff val="25000"/>
                          </a:schemeClr>
                        </a:solidFill>
                        <a:latin typeface="Lora" pitchFamily="2" charset="0"/>
                        <a:cs typeface="+mn-cs"/>
                      </a:rPr>
                      <a:t>Class 3</a:t>
                    </a:r>
                  </a:p>
                </p:txBody>
              </p:sp>
              <p:sp>
                <p:nvSpPr>
                  <p:cNvPr id="18456" name="TextBox 7"/>
                  <p:cNvSpPr txBox="1">
                    <a:spLocks noChangeArrowheads="1"/>
                  </p:cNvSpPr>
                  <p:nvPr/>
                </p:nvSpPr>
                <p:spPr bwMode="auto">
                  <a:xfrm>
                    <a:off x="7153984" y="3734832"/>
                    <a:ext cx="3194795" cy="303235"/>
                  </a:xfrm>
                  <a:prstGeom prst="rect">
                    <a:avLst/>
                  </a:prstGeom>
                  <a:noFill/>
                  <a:ln w="9525">
                    <a:noFill/>
                    <a:miter lim="800000"/>
                    <a:headEnd/>
                    <a:tailEnd/>
                  </a:ln>
                </p:spPr>
                <p:txBody>
                  <a:bodyPr wrap="none">
                    <a:spAutoFit/>
                  </a:bodyPr>
                  <a:lstStyle/>
                  <a:p>
                    <a:r>
                      <a:rPr lang="en-US" sz="2000" b="1">
                        <a:solidFill>
                          <a:srgbClr val="202124"/>
                        </a:solidFill>
                        <a:latin typeface="Lora"/>
                      </a:rPr>
                      <a:t>BMI of 40 or higher. </a:t>
                    </a:r>
                  </a:p>
                </p:txBody>
              </p:sp>
            </p:grpSp>
            <p:grpSp>
              <p:nvGrpSpPr>
                <p:cNvPr id="18450" name="Group 21"/>
                <p:cNvGrpSpPr>
                  <a:grpSpLocks/>
                </p:cNvGrpSpPr>
                <p:nvPr/>
              </p:nvGrpSpPr>
              <p:grpSpPr bwMode="auto">
                <a:xfrm>
                  <a:off x="9302243" y="2919692"/>
                  <a:ext cx="1034008" cy="651036"/>
                  <a:chOff x="920816" y="2053524"/>
                  <a:chExt cx="1294484" cy="815037"/>
                </a:xfrm>
              </p:grpSpPr>
              <p:sp>
                <p:nvSpPr>
                  <p:cNvPr id="23" name="Rectangle: Rounded Corners 22">
                    <a:extLst>
                      <a:ext uri="{FF2B5EF4-FFF2-40B4-BE49-F238E27FC236}"/>
                    </a:extLst>
                  </p:cNvPr>
                  <p:cNvSpPr/>
                  <p:nvPr/>
                </p:nvSpPr>
                <p:spPr>
                  <a:xfrm rot="18900000">
                    <a:off x="921274" y="2232641"/>
                    <a:ext cx="456125" cy="457150"/>
                  </a:xfrm>
                  <a:prstGeom prst="roundRect">
                    <a:avLst>
                      <a:gd name="adj" fmla="val 9141"/>
                    </a:avLst>
                  </a:prstGeom>
                  <a:gradFill flip="none" rotWithShape="1">
                    <a:gsLst>
                      <a:gs pos="0">
                        <a:srgbClr val="BFBEBE"/>
                      </a:gs>
                      <a:gs pos="100000">
                        <a:schemeClr val="bg1">
                          <a:lumMod val="9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4" name="Rectangle: Rounded Corners 23">
                    <a:extLst>
                      <a:ext uri="{FF2B5EF4-FFF2-40B4-BE49-F238E27FC236}"/>
                    </a:extLst>
                  </p:cNvPr>
                  <p:cNvSpPr/>
                  <p:nvPr/>
                </p:nvSpPr>
                <p:spPr>
                  <a:xfrm rot="18900000">
                    <a:off x="1761122" y="2232641"/>
                    <a:ext cx="453711" cy="457150"/>
                  </a:xfrm>
                  <a:prstGeom prst="roundRect">
                    <a:avLst>
                      <a:gd name="adj" fmla="val 9141"/>
                    </a:avLst>
                  </a:prstGeom>
                  <a:gradFill flip="none" rotWithShape="1">
                    <a:gsLst>
                      <a:gs pos="0">
                        <a:srgbClr val="BFBEBE"/>
                      </a:gs>
                      <a:gs pos="100000">
                        <a:schemeClr val="bg1">
                          <a:lumMod val="9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Rectangle: Rounded Corners 24">
                    <a:extLst>
                      <a:ext uri="{FF2B5EF4-FFF2-40B4-BE49-F238E27FC236}"/>
                    </a:extLst>
                  </p:cNvPr>
                  <p:cNvSpPr/>
                  <p:nvPr/>
                </p:nvSpPr>
                <p:spPr>
                  <a:xfrm rot="2700000">
                    <a:off x="1160361" y="2055772"/>
                    <a:ext cx="815384" cy="810888"/>
                  </a:xfrm>
                  <a:prstGeom prst="roundRect">
                    <a:avLst>
                      <a:gd name="adj" fmla="val 914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18451" name="TextBox 29"/>
                <p:cNvSpPr txBox="1">
                  <a:spLocks noChangeArrowheads="1"/>
                </p:cNvSpPr>
                <p:nvPr/>
              </p:nvSpPr>
              <p:spPr bwMode="auto">
                <a:xfrm>
                  <a:off x="9588254" y="3060544"/>
                  <a:ext cx="588190" cy="369132"/>
                </a:xfrm>
                <a:prstGeom prst="rect">
                  <a:avLst/>
                </a:prstGeom>
                <a:noFill/>
                <a:ln w="9525">
                  <a:noFill/>
                  <a:miter lim="800000"/>
                  <a:headEnd/>
                  <a:tailEnd/>
                </a:ln>
              </p:spPr>
              <p:txBody>
                <a:bodyPr wrap="none">
                  <a:spAutoFit/>
                </a:bodyPr>
                <a:lstStyle/>
                <a:p>
                  <a:pPr algn="ctr"/>
                  <a:r>
                    <a:rPr lang="en-US" b="1">
                      <a:solidFill>
                        <a:schemeClr val="bg1"/>
                      </a:solidFill>
                      <a:latin typeface="Lora"/>
                    </a:rPr>
                    <a:t>03</a:t>
                  </a:r>
                </a:p>
              </p:txBody>
            </p:sp>
          </p:grpSp>
        </p:grpSp>
      </p:grpSp>
      <p:grpSp>
        <p:nvGrpSpPr>
          <p:cNvPr id="18438" name="Group 5125"/>
          <p:cNvGrpSpPr>
            <a:grpSpLocks/>
          </p:cNvGrpSpPr>
          <p:nvPr/>
        </p:nvGrpSpPr>
        <p:grpSpPr bwMode="auto">
          <a:xfrm>
            <a:off x="0" y="6397625"/>
            <a:ext cx="336550" cy="460375"/>
            <a:chOff x="267906" y="5519789"/>
            <a:chExt cx="915011" cy="937281"/>
          </a:xfrm>
        </p:grpSpPr>
        <p:sp>
          <p:nvSpPr>
            <p:cNvPr id="5127" name="Rectangle 5126">
              <a:extLst>
                <a:ext uri="{FF2B5EF4-FFF2-40B4-BE49-F238E27FC236}"/>
              </a:extLst>
            </p:cNvPr>
            <p:cNvSpPr/>
            <p:nvPr/>
          </p:nvSpPr>
          <p:spPr>
            <a:xfrm>
              <a:off x="267906" y="5681389"/>
              <a:ext cx="763949" cy="775681"/>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128" name="Rectangle 5127">
              <a:extLst>
                <a:ext uri="{FF2B5EF4-FFF2-40B4-BE49-F238E27FC236}"/>
              </a:extLst>
            </p:cNvPr>
            <p:cNvSpPr/>
            <p:nvPr/>
          </p:nvSpPr>
          <p:spPr>
            <a:xfrm>
              <a:off x="621825" y="5519789"/>
              <a:ext cx="561092" cy="504193"/>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8439" name="Group 5128"/>
          <p:cNvGrpSpPr>
            <a:grpSpLocks/>
          </p:cNvGrpSpPr>
          <p:nvPr/>
        </p:nvGrpSpPr>
        <p:grpSpPr bwMode="auto">
          <a:xfrm rot="-5400000">
            <a:off x="8747126" y="6461125"/>
            <a:ext cx="449262" cy="344487"/>
            <a:chOff x="267906" y="5519789"/>
            <a:chExt cx="915011" cy="937281"/>
          </a:xfrm>
        </p:grpSpPr>
        <p:sp>
          <p:nvSpPr>
            <p:cNvPr id="5130" name="Rectangle 5129">
              <a:extLst>
                <a:ext uri="{FF2B5EF4-FFF2-40B4-BE49-F238E27FC236}"/>
              </a:extLst>
            </p:cNvPr>
            <p:cNvSpPr/>
            <p:nvPr/>
          </p:nvSpPr>
          <p:spPr>
            <a:xfrm>
              <a:off x="251738" y="5679599"/>
              <a:ext cx="763049" cy="777469"/>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131" name="Rectangle 5130">
              <a:extLst>
                <a:ext uri="{FF2B5EF4-FFF2-40B4-BE49-F238E27FC236}"/>
              </a:extLst>
            </p:cNvPr>
            <p:cNvSpPr/>
            <p:nvPr/>
          </p:nvSpPr>
          <p:spPr>
            <a:xfrm>
              <a:off x="623563" y="5519788"/>
              <a:ext cx="559353" cy="505354"/>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4" name="Footer Placeholder 3"/>
          <p:cNvSpPr>
            <a:spLocks noGrp="1"/>
          </p:cNvSpPr>
          <p:nvPr>
            <p:ph type="ftr" sz="quarter" idx="11"/>
          </p:nvPr>
        </p:nvSpPr>
        <p:spPr bwMode="auto">
          <a:xfrm>
            <a:off x="4246563" y="6557963"/>
            <a:ext cx="2001837" cy="227012"/>
          </a:xfrm>
          <a:ln>
            <a:miter lim="800000"/>
            <a:headEnd/>
            <a:tailEnd/>
          </a:ln>
        </p:spPr>
        <p:txBody>
          <a:bodyPr wrap="square" numCol="1" anchorCtr="0" compatLnSpc="1">
            <a:prstTxWarp prst="textNoShape">
              <a:avLst/>
            </a:prstTxWarp>
          </a:bodyPr>
          <a:lstStyle/>
          <a:p>
            <a:pPr algn="l">
              <a:defRPr/>
            </a:pPr>
            <a:endParaRPr lang="en-US" smtClean="0"/>
          </a:p>
        </p:txBody>
      </p:sp>
      <p:sp>
        <p:nvSpPr>
          <p:cNvPr id="66563" name="Rectangle 3"/>
          <p:cNvSpPr>
            <a:spLocks noGrp="1" noChangeArrowheads="1"/>
          </p:cNvSpPr>
          <p:nvPr>
            <p:ph type="body" idx="1"/>
          </p:nvPr>
        </p:nvSpPr>
        <p:spPr>
          <a:xfrm>
            <a:off x="228600" y="1371600"/>
            <a:ext cx="8686800" cy="4784725"/>
          </a:xfrm>
        </p:spPr>
        <p:txBody>
          <a:bodyPr/>
          <a:lstStyle/>
          <a:p>
            <a:pPr eaLnBrk="1" hangingPunct="1">
              <a:spcAft>
                <a:spcPct val="20000"/>
              </a:spcAft>
              <a:buFont typeface="Wingdings" pitchFamily="2" charset="2"/>
              <a:buChar char="§"/>
              <a:defRPr/>
            </a:pPr>
            <a:r>
              <a:rPr lang="en" sz="2000" b="1" dirty="0" smtClean="0">
                <a:latin typeface="Arial" pitchFamily="34" charset="0"/>
                <a:cs typeface="Arial" pitchFamily="34" charset="0"/>
              </a:rPr>
              <a:t>People with DM2 have the same risk of heart attack as people without DM who have already had a heart attack.</a:t>
            </a:r>
          </a:p>
          <a:p>
            <a:pPr eaLnBrk="1" hangingPunct="1">
              <a:spcAft>
                <a:spcPct val="20000"/>
              </a:spcAft>
              <a:buFont typeface="Wingdings" pitchFamily="2" charset="2"/>
              <a:buChar char="§"/>
              <a:defRPr/>
            </a:pPr>
            <a:endParaRPr lang="sr-Latn-RS" sz="2000" b="1" dirty="0" smtClean="0">
              <a:latin typeface="Arial" pitchFamily="34" charset="0"/>
              <a:cs typeface="Arial" pitchFamily="34" charset="0"/>
            </a:endParaRPr>
          </a:p>
          <a:p>
            <a:pPr eaLnBrk="1" hangingPunct="1">
              <a:spcAft>
                <a:spcPct val="20000"/>
              </a:spcAft>
              <a:buFont typeface="Wingdings" pitchFamily="2" charset="2"/>
              <a:buChar char="§"/>
              <a:defRPr/>
            </a:pPr>
            <a:r>
              <a:rPr lang="en" sz="2000" b="1" dirty="0" smtClean="0">
                <a:latin typeface="Arial" pitchFamily="34" charset="0"/>
                <a:cs typeface="Arial" pitchFamily="34" charset="0"/>
              </a:rPr>
              <a:t>Women with DM2 have 300% more frequent sudden death while men with DM have 50% more frequent sudden death compared to people without DM of the same age.</a:t>
            </a:r>
          </a:p>
          <a:p>
            <a:pPr eaLnBrk="1" hangingPunct="1">
              <a:spcAft>
                <a:spcPct val="20000"/>
              </a:spcAft>
              <a:buFont typeface="Wingdings" pitchFamily="2" charset="2"/>
              <a:buChar char="§"/>
              <a:defRPr/>
            </a:pPr>
            <a:endParaRPr lang="sr-Latn-RS" sz="2000" b="1" dirty="0" smtClean="0">
              <a:latin typeface="Arial" pitchFamily="34" charset="0"/>
              <a:cs typeface="Arial" pitchFamily="34" charset="0"/>
            </a:endParaRPr>
          </a:p>
          <a:p>
            <a:pPr eaLnBrk="1" hangingPunct="1">
              <a:spcAft>
                <a:spcPct val="20000"/>
              </a:spcAft>
              <a:buFont typeface="Wingdings" pitchFamily="2" charset="2"/>
              <a:buChar char="§"/>
              <a:defRPr/>
            </a:pPr>
            <a:r>
              <a:rPr lang="en" sz="2000" b="1" dirty="0" smtClean="0">
                <a:latin typeface="Arial" pitchFamily="34" charset="0"/>
                <a:cs typeface="Arial" pitchFamily="34" charset="0"/>
              </a:rPr>
              <a:t>Stroke occurs 2 times more often in people with DM and HTA compared to people </a:t>
            </a:r>
            <a:r>
              <a:rPr lang="sr-Latn-RS" sz="2000" b="1" dirty="0" smtClean="0">
                <a:latin typeface="Arial" pitchFamily="34" charset="0"/>
                <a:cs typeface="Arial" pitchFamily="34" charset="0"/>
              </a:rPr>
              <a:t>only </a:t>
            </a:r>
            <a:r>
              <a:rPr lang="en" sz="2000" b="1" dirty="0" smtClean="0">
                <a:latin typeface="Arial" pitchFamily="34" charset="0"/>
                <a:cs typeface="Arial" pitchFamily="34" charset="0"/>
              </a:rPr>
              <a:t>with HTA.</a:t>
            </a:r>
          </a:p>
          <a:p>
            <a:pPr eaLnBrk="1" hangingPunct="1">
              <a:spcAft>
                <a:spcPct val="20000"/>
              </a:spcAft>
              <a:buFont typeface="Wingdings" pitchFamily="2" charset="2"/>
              <a:buChar char="§"/>
              <a:defRPr/>
            </a:pPr>
            <a:endParaRPr lang="sr-Latn-RS" sz="2000" b="1" dirty="0" smtClean="0">
              <a:latin typeface="Arial" pitchFamily="34" charset="0"/>
              <a:cs typeface="Arial" pitchFamily="34" charset="0"/>
            </a:endParaRPr>
          </a:p>
          <a:p>
            <a:pPr eaLnBrk="1" hangingPunct="1">
              <a:spcAft>
                <a:spcPct val="20000"/>
              </a:spcAft>
              <a:buFont typeface="Wingdings" pitchFamily="2" charset="2"/>
              <a:buChar char="§"/>
              <a:defRPr/>
            </a:pPr>
            <a:r>
              <a:rPr lang="en" sz="2000" b="1" dirty="0" smtClean="0">
                <a:latin typeface="Arial" pitchFamily="34" charset="0"/>
                <a:cs typeface="Arial" pitchFamily="34" charset="0"/>
              </a:rPr>
              <a:t>A person with DM has a 2-3 times higher risk of heart failure compared to people without DM</a:t>
            </a:r>
            <a:r>
              <a:rPr lang="en" sz="2000" dirty="0" smtClean="0">
                <a:latin typeface="Arial" pitchFamily="34" charset="0"/>
                <a:cs typeface="Arial" pitchFamily="34" charset="0"/>
              </a:rPr>
              <a:t>.</a:t>
            </a:r>
            <a:endParaRPr lang="en-US" sz="2000" dirty="0" smtClean="0">
              <a:solidFill>
                <a:schemeClr val="bg2">
                  <a:lumMod val="50000"/>
                </a:schemeClr>
              </a:solidFill>
              <a:latin typeface="Arial" pitchFamily="34" charset="0"/>
              <a:cs typeface="Arial" pitchFamily="34" charset="0"/>
            </a:endParaRPr>
          </a:p>
        </p:txBody>
      </p:sp>
      <p:sp>
        <p:nvSpPr>
          <p:cNvPr id="73732" name="Text Box 4"/>
          <p:cNvSpPr txBox="1">
            <a:spLocks noChangeArrowheads="1"/>
          </p:cNvSpPr>
          <p:nvPr/>
        </p:nvSpPr>
        <p:spPr bwMode="auto">
          <a:xfrm>
            <a:off x="5724525" y="6381750"/>
            <a:ext cx="184150" cy="190500"/>
          </a:xfrm>
          <a:prstGeom prst="rect">
            <a:avLst/>
          </a:prstGeom>
          <a:noFill/>
          <a:ln w="9525" algn="ctr">
            <a:noFill/>
            <a:miter lim="800000"/>
            <a:headEnd/>
            <a:tailEnd/>
          </a:ln>
        </p:spPr>
        <p:txBody>
          <a:bodyPr wrap="none">
            <a:spAutoFit/>
          </a:bodyPr>
          <a:lstStyle/>
          <a:p>
            <a:pPr>
              <a:lnSpc>
                <a:spcPct val="80000"/>
              </a:lnSpc>
              <a:spcBef>
                <a:spcPct val="20000"/>
              </a:spcBef>
            </a:pPr>
            <a:endParaRPr lang="fr-FR" sz="800" i="1"/>
          </a:p>
        </p:txBody>
      </p:sp>
      <p:sp>
        <p:nvSpPr>
          <p:cNvPr id="73733" name="Rectangle 10"/>
          <p:cNvSpPr>
            <a:spLocks noGrp="1" noChangeArrowheads="1"/>
          </p:cNvSpPr>
          <p:nvPr>
            <p:ph type="title"/>
          </p:nvPr>
        </p:nvSpPr>
        <p:spPr>
          <a:xfrm>
            <a:off x="0" y="0"/>
            <a:ext cx="9144000" cy="765175"/>
          </a:xfrm>
        </p:spPr>
        <p:txBody>
          <a:bodyPr/>
          <a:lstStyle/>
          <a:p>
            <a:pPr eaLnBrk="1" hangingPunct="1"/>
            <a:r>
              <a:rPr lang="en-US" sz="3200" b="1" smtClean="0">
                <a:solidFill>
                  <a:srgbClr val="7030A0"/>
                </a:solidFill>
                <a:latin typeface="Arial" pitchFamily="34" charset="0"/>
                <a:cs typeface="Arial" pitchFamily="34" charset="0"/>
              </a:rPr>
              <a:t>Clinical consequences of diabetes</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0" y="0"/>
            <a:ext cx="9144000" cy="838200"/>
          </a:xfrm>
        </p:spPr>
        <p:txBody>
          <a:bodyPr/>
          <a:lstStyle/>
          <a:p>
            <a:pPr eaLnBrk="1" hangingPunct="1"/>
            <a:r>
              <a:rPr lang="en-US" altLang="en-US" sz="3200" b="1" smtClean="0">
                <a:solidFill>
                  <a:srgbClr val="7030A0"/>
                </a:solidFill>
                <a:latin typeface="Arial" pitchFamily="34" charset="0"/>
                <a:cs typeface="Arial" pitchFamily="34" charset="0"/>
              </a:rPr>
              <a:t>COMPLICATIONS OF DIABETES</a:t>
            </a:r>
          </a:p>
        </p:txBody>
      </p:sp>
      <p:sp>
        <p:nvSpPr>
          <p:cNvPr id="12291" name="Rectangle 3"/>
          <p:cNvSpPr>
            <a:spLocks noGrp="1" noChangeArrowheads="1"/>
          </p:cNvSpPr>
          <p:nvPr>
            <p:ph type="body" idx="1"/>
          </p:nvPr>
        </p:nvSpPr>
        <p:spPr>
          <a:xfrm>
            <a:off x="0" y="838200"/>
            <a:ext cx="9144000" cy="6019800"/>
          </a:xfrm>
          <a:solidFill>
            <a:schemeClr val="accent6">
              <a:lumMod val="20000"/>
              <a:lumOff val="80000"/>
            </a:schemeClr>
          </a:solidFill>
        </p:spPr>
        <p:txBody>
          <a:bodyPr/>
          <a:lstStyle/>
          <a:p>
            <a:pPr eaLnBrk="1" hangingPunct="1">
              <a:lnSpc>
                <a:spcPct val="90000"/>
              </a:lnSpc>
              <a:buFont typeface="Arial" pitchFamily="34" charset="0"/>
              <a:buNone/>
              <a:defRPr/>
            </a:pPr>
            <a:r>
              <a:rPr lang="sr-Latn-RS" altLang="en-US" sz="2000" b="1" dirty="0" smtClean="0">
                <a:latin typeface="Arial" pitchFamily="34" charset="0"/>
                <a:cs typeface="Arial" pitchFamily="34" charset="0"/>
              </a:rPr>
              <a:t>	</a:t>
            </a:r>
            <a:r>
              <a:rPr lang="en" altLang="en-US" sz="2000" b="1" dirty="0" smtClean="0">
                <a:latin typeface="Arial" pitchFamily="34" charset="0"/>
                <a:cs typeface="Arial" pitchFamily="34" charset="0"/>
              </a:rPr>
              <a:t>ACUTE</a:t>
            </a:r>
          </a:p>
          <a:p>
            <a:pPr lvl="1" eaLnBrk="1" hangingPunct="1">
              <a:lnSpc>
                <a:spcPct val="90000"/>
              </a:lnSpc>
              <a:buFont typeface="Wingdings" pitchFamily="2" charset="2"/>
              <a:buChar char="§"/>
              <a:defRPr/>
            </a:pPr>
            <a:r>
              <a:rPr lang="en" altLang="en-US" sz="2000" b="1" dirty="0" smtClean="0">
                <a:latin typeface="Arial" pitchFamily="34" charset="0"/>
                <a:cs typeface="Arial" pitchFamily="34" charset="0"/>
              </a:rPr>
              <a:t>HYPOGLYCEMIA</a:t>
            </a:r>
            <a:endParaRPr lang="sr-Latn-CS" altLang="en-US" sz="2000" b="1" dirty="0" smtClean="0">
              <a:latin typeface="Arial" pitchFamily="34" charset="0"/>
              <a:cs typeface="Arial" pitchFamily="34" charset="0"/>
            </a:endParaRPr>
          </a:p>
          <a:p>
            <a:pPr lvl="1" eaLnBrk="1" hangingPunct="1">
              <a:lnSpc>
                <a:spcPct val="90000"/>
              </a:lnSpc>
              <a:buFont typeface="Wingdings" pitchFamily="2" charset="2"/>
              <a:buChar char="§"/>
              <a:defRPr/>
            </a:pPr>
            <a:r>
              <a:rPr lang="en" altLang="en-US" sz="2000" b="1" dirty="0" smtClean="0">
                <a:latin typeface="Arial" pitchFamily="34" charset="0"/>
                <a:cs typeface="Arial" pitchFamily="34" charset="0"/>
              </a:rPr>
              <a:t>DIABETIC KETOACIDOSIS</a:t>
            </a:r>
          </a:p>
          <a:p>
            <a:pPr lvl="1" eaLnBrk="1" hangingPunct="1">
              <a:lnSpc>
                <a:spcPct val="90000"/>
              </a:lnSpc>
              <a:buFont typeface="Wingdings" pitchFamily="2" charset="2"/>
              <a:buChar char="§"/>
              <a:defRPr/>
            </a:pPr>
            <a:r>
              <a:rPr lang="en" altLang="en-US" sz="2000" b="1" dirty="0" smtClean="0">
                <a:latin typeface="Arial" pitchFamily="34" charset="0"/>
                <a:cs typeface="Arial" pitchFamily="34" charset="0"/>
              </a:rPr>
              <a:t>HYPEROSMOLAR NON-KETOGENIC STATE</a:t>
            </a:r>
          </a:p>
          <a:p>
            <a:pPr lvl="1" eaLnBrk="1" hangingPunct="1">
              <a:lnSpc>
                <a:spcPct val="90000"/>
              </a:lnSpc>
              <a:buFont typeface="Wingdings" pitchFamily="2" charset="2"/>
              <a:buChar char="§"/>
              <a:defRPr/>
            </a:pPr>
            <a:r>
              <a:rPr lang="en" altLang="en-US" sz="2000" b="1" dirty="0" smtClean="0">
                <a:latin typeface="Arial" pitchFamily="34" charset="0"/>
                <a:cs typeface="Arial" pitchFamily="34" charset="0"/>
              </a:rPr>
              <a:t>LACTIC ACIDOSIS</a:t>
            </a:r>
          </a:p>
          <a:p>
            <a:pPr eaLnBrk="1" hangingPunct="1">
              <a:lnSpc>
                <a:spcPct val="90000"/>
              </a:lnSpc>
              <a:buFont typeface="Arial" pitchFamily="34" charset="0"/>
              <a:buNone/>
              <a:defRPr/>
            </a:pPr>
            <a:endParaRPr lang="en-US" altLang="en-US" sz="2000" b="1" dirty="0" smtClean="0">
              <a:latin typeface="Arial" pitchFamily="34" charset="0"/>
              <a:cs typeface="Arial" pitchFamily="34" charset="0"/>
            </a:endParaRPr>
          </a:p>
          <a:p>
            <a:pPr eaLnBrk="1" hangingPunct="1">
              <a:lnSpc>
                <a:spcPct val="90000"/>
              </a:lnSpc>
              <a:buFont typeface="Arial" pitchFamily="34" charset="0"/>
              <a:buNone/>
              <a:defRPr/>
            </a:pPr>
            <a:endParaRPr lang="sr-Latn-RS" altLang="en-US" sz="2000" b="1" dirty="0" smtClean="0">
              <a:latin typeface="Arial" pitchFamily="34" charset="0"/>
              <a:cs typeface="Arial" pitchFamily="34" charset="0"/>
            </a:endParaRPr>
          </a:p>
          <a:p>
            <a:pPr eaLnBrk="1" hangingPunct="1">
              <a:lnSpc>
                <a:spcPct val="90000"/>
              </a:lnSpc>
              <a:buFont typeface="Arial" pitchFamily="34" charset="0"/>
              <a:buNone/>
              <a:defRPr/>
            </a:pPr>
            <a:r>
              <a:rPr lang="sr-Latn-RS" altLang="en-US" sz="2000" b="1" dirty="0" smtClean="0">
                <a:latin typeface="Arial" pitchFamily="34" charset="0"/>
                <a:cs typeface="Arial" pitchFamily="34" charset="0"/>
              </a:rPr>
              <a:t>	</a:t>
            </a:r>
            <a:r>
              <a:rPr lang="en" altLang="en-US" sz="2000" b="1" dirty="0" smtClean="0">
                <a:latin typeface="Arial" pitchFamily="34" charset="0"/>
                <a:cs typeface="Arial" pitchFamily="34" charset="0"/>
              </a:rPr>
              <a:t>CHRONIC</a:t>
            </a:r>
          </a:p>
          <a:p>
            <a:pPr lvl="1" eaLnBrk="1" hangingPunct="1">
              <a:lnSpc>
                <a:spcPct val="90000"/>
              </a:lnSpc>
              <a:buFont typeface="Arial" pitchFamily="34" charset="0"/>
              <a:buNone/>
              <a:defRPr/>
            </a:pPr>
            <a:r>
              <a:rPr lang="en" altLang="en-US" sz="2000" b="1" dirty="0" smtClean="0">
                <a:latin typeface="Arial" pitchFamily="34" charset="0"/>
                <a:cs typeface="Arial" pitchFamily="34" charset="0"/>
              </a:rPr>
              <a:t>MICROVASCULAR</a:t>
            </a:r>
          </a:p>
          <a:p>
            <a:pPr lvl="2" eaLnBrk="1" hangingPunct="1">
              <a:lnSpc>
                <a:spcPct val="90000"/>
              </a:lnSpc>
              <a:buFont typeface="Wingdings" pitchFamily="2" charset="2"/>
              <a:buChar char="§"/>
              <a:defRPr/>
            </a:pPr>
            <a:r>
              <a:rPr lang="en" altLang="en-US" sz="2000" b="1" dirty="0" smtClean="0">
                <a:latin typeface="Arial" pitchFamily="34" charset="0"/>
                <a:cs typeface="Arial" pitchFamily="34" charset="0"/>
              </a:rPr>
              <a:t>complications on the eye (retinopathy, cataract) DR</a:t>
            </a:r>
            <a:endParaRPr lang="en-US" altLang="en-US" sz="2000" b="1" dirty="0" smtClean="0">
              <a:latin typeface="Arial" pitchFamily="34" charset="0"/>
              <a:cs typeface="Arial" pitchFamily="34" charset="0"/>
            </a:endParaRPr>
          </a:p>
          <a:p>
            <a:pPr lvl="2" eaLnBrk="1" hangingPunct="1">
              <a:lnSpc>
                <a:spcPct val="90000"/>
              </a:lnSpc>
              <a:buFont typeface="Wingdings" pitchFamily="2" charset="2"/>
              <a:buChar char="§"/>
              <a:defRPr/>
            </a:pPr>
            <a:r>
              <a:rPr lang="en" altLang="en-US" sz="2000" b="1" dirty="0" smtClean="0">
                <a:latin typeface="Arial" pitchFamily="34" charset="0"/>
                <a:cs typeface="Arial" pitchFamily="34" charset="0"/>
              </a:rPr>
              <a:t>complications on the kidneys (nephropathy) DN</a:t>
            </a:r>
            <a:endParaRPr lang="en-US" altLang="en-US" sz="2000" b="1" dirty="0" smtClean="0">
              <a:latin typeface="Arial" pitchFamily="34" charset="0"/>
              <a:cs typeface="Arial" pitchFamily="34" charset="0"/>
            </a:endParaRPr>
          </a:p>
          <a:p>
            <a:pPr lvl="2" eaLnBrk="1" hangingPunct="1">
              <a:lnSpc>
                <a:spcPct val="90000"/>
              </a:lnSpc>
              <a:buFont typeface="Wingdings" pitchFamily="2" charset="2"/>
              <a:buChar char="§"/>
              <a:defRPr/>
            </a:pPr>
            <a:r>
              <a:rPr lang="en" altLang="en-US" sz="2000" b="1" dirty="0" smtClean="0">
                <a:latin typeface="Arial" pitchFamily="34" charset="0"/>
                <a:cs typeface="Arial" pitchFamily="34" charset="0"/>
              </a:rPr>
              <a:t>complications on the nerves (neuropathy) DP</a:t>
            </a:r>
            <a:endParaRPr lang="en-US" altLang="en-US" sz="2000" b="1" dirty="0" smtClean="0">
              <a:latin typeface="Arial" pitchFamily="34" charset="0"/>
              <a:cs typeface="Arial" pitchFamily="34" charset="0"/>
            </a:endParaRPr>
          </a:p>
          <a:p>
            <a:pPr lvl="1" eaLnBrk="1" hangingPunct="1">
              <a:lnSpc>
                <a:spcPct val="90000"/>
              </a:lnSpc>
              <a:buFont typeface="Arial" pitchFamily="34" charset="0"/>
              <a:buNone/>
              <a:defRPr/>
            </a:pPr>
            <a:endParaRPr lang="sr-Latn-RS" altLang="en-US" sz="2000" b="1" dirty="0" smtClean="0">
              <a:latin typeface="Arial" pitchFamily="34" charset="0"/>
              <a:cs typeface="Arial" pitchFamily="34" charset="0"/>
            </a:endParaRPr>
          </a:p>
          <a:p>
            <a:pPr lvl="1" eaLnBrk="1" hangingPunct="1">
              <a:lnSpc>
                <a:spcPct val="90000"/>
              </a:lnSpc>
              <a:buFont typeface="Arial" pitchFamily="34" charset="0"/>
              <a:buNone/>
              <a:defRPr/>
            </a:pPr>
            <a:r>
              <a:rPr lang="en" altLang="en-US" sz="2000" b="1" dirty="0" smtClean="0">
                <a:latin typeface="Arial" pitchFamily="34" charset="0"/>
                <a:cs typeface="Arial" pitchFamily="34" charset="0"/>
              </a:rPr>
              <a:t>MACROVASCULAR</a:t>
            </a:r>
          </a:p>
          <a:p>
            <a:pPr lvl="2" eaLnBrk="1" hangingPunct="1">
              <a:lnSpc>
                <a:spcPct val="90000"/>
              </a:lnSpc>
              <a:defRPr/>
            </a:pPr>
            <a:r>
              <a:rPr lang="en" altLang="en-US" sz="2000" b="1" dirty="0" smtClean="0">
                <a:latin typeface="Arial" pitchFamily="34" charset="0"/>
                <a:cs typeface="Arial" pitchFamily="34" charset="0"/>
              </a:rPr>
              <a:t>ischemic heart disease (I</a:t>
            </a:r>
            <a:r>
              <a:rPr lang="sr-Latn-RS" altLang="en-US" sz="2000" b="1" dirty="0" smtClean="0">
                <a:latin typeface="Arial" pitchFamily="34" charset="0"/>
                <a:cs typeface="Arial" pitchFamily="34" charset="0"/>
              </a:rPr>
              <a:t>HD</a:t>
            </a:r>
            <a:r>
              <a:rPr lang="en" altLang="en-US" sz="2000" b="1" dirty="0" smtClean="0">
                <a:latin typeface="Arial" pitchFamily="34" charset="0"/>
                <a:cs typeface="Arial" pitchFamily="34" charset="0"/>
              </a:rPr>
              <a:t>)</a:t>
            </a:r>
            <a:endParaRPr lang="en-US" altLang="en-US" sz="2000" b="1" dirty="0" smtClean="0">
              <a:latin typeface="Arial" pitchFamily="34" charset="0"/>
              <a:cs typeface="Arial" pitchFamily="34" charset="0"/>
            </a:endParaRPr>
          </a:p>
          <a:p>
            <a:pPr lvl="2" eaLnBrk="1" hangingPunct="1">
              <a:lnSpc>
                <a:spcPct val="90000"/>
              </a:lnSpc>
              <a:defRPr/>
            </a:pPr>
            <a:r>
              <a:rPr lang="en" altLang="en-US" sz="2000" b="1" dirty="0" smtClean="0">
                <a:latin typeface="Arial" pitchFamily="34" charset="0"/>
                <a:cs typeface="Arial" pitchFamily="34" charset="0"/>
              </a:rPr>
              <a:t>cerebrovascular disease (CV</a:t>
            </a:r>
            <a:r>
              <a:rPr lang="sr-Latn-RS" altLang="en-US" sz="2000" b="1" dirty="0" smtClean="0">
                <a:latin typeface="Arial" pitchFamily="34" charset="0"/>
                <a:cs typeface="Arial" pitchFamily="34" charset="0"/>
              </a:rPr>
              <a:t>D</a:t>
            </a:r>
            <a:r>
              <a:rPr lang="en" altLang="en-US" sz="2000" b="1" dirty="0" smtClean="0">
                <a:latin typeface="Arial" pitchFamily="34" charset="0"/>
                <a:cs typeface="Arial" pitchFamily="34" charset="0"/>
              </a:rPr>
              <a:t>)</a:t>
            </a:r>
            <a:endParaRPr lang="en-US" altLang="en-US" sz="2000" b="1" dirty="0" smtClean="0">
              <a:latin typeface="Arial" pitchFamily="34" charset="0"/>
              <a:cs typeface="Arial" pitchFamily="34" charset="0"/>
            </a:endParaRPr>
          </a:p>
          <a:p>
            <a:pPr lvl="2" eaLnBrk="1" hangingPunct="1">
              <a:lnSpc>
                <a:spcPct val="90000"/>
              </a:lnSpc>
              <a:defRPr/>
            </a:pPr>
            <a:r>
              <a:rPr lang="en" altLang="en-US" sz="2000" b="1" dirty="0" smtClean="0">
                <a:latin typeface="Arial" pitchFamily="34" charset="0"/>
                <a:cs typeface="Arial" pitchFamily="34" charset="0"/>
              </a:rPr>
              <a:t>peripheral vascular disease (PV</a:t>
            </a:r>
            <a:r>
              <a:rPr lang="sr-Latn-RS" altLang="en-US" sz="2000" b="1" dirty="0" smtClean="0">
                <a:latin typeface="Arial" pitchFamily="34" charset="0"/>
                <a:cs typeface="Arial" pitchFamily="34" charset="0"/>
              </a:rPr>
              <a:t>D</a:t>
            </a:r>
            <a:r>
              <a:rPr lang="en" altLang="en-US" sz="2000" b="1" dirty="0" smtClean="0">
                <a:latin typeface="Arial" pitchFamily="34" charset="0"/>
                <a:cs typeface="Arial" pitchFamily="34" charset="0"/>
              </a:rPr>
              <a:t>)</a:t>
            </a:r>
            <a:endParaRPr lang="en-US" altLang="en-US" sz="2000" b="1" dirty="0" smtClean="0">
              <a:latin typeface="Arial" pitchFamily="34" charset="0"/>
              <a:cs typeface="Arial" pitchFamily="34" charset="0"/>
            </a:endParaRPr>
          </a:p>
          <a:p>
            <a:pPr lvl="2" eaLnBrk="1" hangingPunct="1">
              <a:lnSpc>
                <a:spcPct val="90000"/>
              </a:lnSpc>
              <a:defRPr/>
            </a:pPr>
            <a:endParaRPr lang="en-US" altLang="en-US"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Line 2"/>
          <p:cNvSpPr>
            <a:spLocks noChangeShapeType="1"/>
          </p:cNvSpPr>
          <p:nvPr/>
        </p:nvSpPr>
        <p:spPr bwMode="auto">
          <a:xfrm>
            <a:off x="300038" y="1716088"/>
            <a:ext cx="8432800" cy="0"/>
          </a:xfrm>
          <a:prstGeom prst="line">
            <a:avLst/>
          </a:prstGeom>
          <a:noFill/>
          <a:ln w="28575">
            <a:solidFill>
              <a:schemeClr val="tx1"/>
            </a:solidFill>
            <a:round/>
            <a:headEnd type="none" w="sm" len="sm"/>
            <a:tailEnd type="none" w="sm" len="sm"/>
          </a:ln>
        </p:spPr>
        <p:txBody>
          <a:bodyPr wrap="none" anchor="ctr"/>
          <a:lstStyle/>
          <a:p>
            <a:endParaRPr lang="en-US"/>
          </a:p>
        </p:txBody>
      </p:sp>
      <p:sp>
        <p:nvSpPr>
          <p:cNvPr id="75779" name="Line 3"/>
          <p:cNvSpPr>
            <a:spLocks noChangeShapeType="1"/>
          </p:cNvSpPr>
          <p:nvPr/>
        </p:nvSpPr>
        <p:spPr bwMode="auto">
          <a:xfrm>
            <a:off x="300038" y="2187575"/>
            <a:ext cx="8447087"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75780" name="Rectangle 4"/>
          <p:cNvSpPr>
            <a:spLocks noChangeArrowheads="1"/>
          </p:cNvSpPr>
          <p:nvPr/>
        </p:nvSpPr>
        <p:spPr bwMode="auto">
          <a:xfrm>
            <a:off x="173038" y="252413"/>
            <a:ext cx="8782050" cy="752475"/>
          </a:xfrm>
          <a:prstGeom prst="rect">
            <a:avLst/>
          </a:prstGeom>
          <a:noFill/>
          <a:ln w="9525">
            <a:noFill/>
            <a:miter lim="800000"/>
            <a:headEnd/>
            <a:tailEnd/>
          </a:ln>
        </p:spPr>
        <p:txBody>
          <a:bodyPr lIns="92075" tIns="46038" rIns="92075" bIns="46038" anchor="b"/>
          <a:lstStyle/>
          <a:p>
            <a:pPr eaLnBrk="0" hangingPunct="0"/>
            <a:endParaRPr lang="en-GB" altLang="en-US" sz="2400"/>
          </a:p>
        </p:txBody>
      </p:sp>
      <p:sp>
        <p:nvSpPr>
          <p:cNvPr id="75781" name="Rectangle 5"/>
          <p:cNvSpPr>
            <a:spLocks noChangeArrowheads="1"/>
          </p:cNvSpPr>
          <p:nvPr/>
        </p:nvSpPr>
        <p:spPr bwMode="auto">
          <a:xfrm>
            <a:off x="301625" y="1778000"/>
            <a:ext cx="8374063" cy="3943350"/>
          </a:xfrm>
          <a:prstGeom prst="rect">
            <a:avLst/>
          </a:prstGeom>
          <a:noFill/>
          <a:ln w="12700">
            <a:noFill/>
            <a:miter lim="800000"/>
            <a:headEnd/>
            <a:tailEnd/>
          </a:ln>
        </p:spPr>
        <p:txBody>
          <a:bodyPr lIns="90488" tIns="44450" rIns="90488" bIns="44450"/>
          <a:lstStyle/>
          <a:p>
            <a:pPr eaLnBrk="0" hangingPunct="0">
              <a:spcBef>
                <a:spcPct val="50000"/>
              </a:spcBef>
              <a:buClr>
                <a:srgbClr val="FAFD00"/>
              </a:buClr>
              <a:buFont typeface="Monotype Sorts"/>
              <a:buNone/>
              <a:tabLst>
                <a:tab pos="7086600" algn="r"/>
              </a:tabLst>
            </a:pPr>
            <a:r>
              <a:rPr lang="en-US" altLang="en-US" b="1">
                <a:solidFill>
                  <a:schemeClr val="tx2"/>
                </a:solidFill>
              </a:rPr>
              <a:t>A complication</a:t>
            </a:r>
            <a:endParaRPr lang="en-GB" altLang="en-US" b="1">
              <a:solidFill>
                <a:schemeClr val="tx2"/>
              </a:solidFill>
            </a:endParaRPr>
          </a:p>
          <a:p>
            <a:pPr eaLnBrk="0" hangingPunct="0">
              <a:spcBef>
                <a:spcPct val="50000"/>
              </a:spcBef>
              <a:buClr>
                <a:srgbClr val="FAFD00"/>
              </a:buClr>
              <a:buFont typeface="Monotype Sorts"/>
              <a:buNone/>
              <a:tabLst>
                <a:tab pos="7086600" algn="r"/>
              </a:tabLst>
            </a:pPr>
            <a:r>
              <a:rPr lang="en-US" altLang="en-US" sz="2000" b="1"/>
              <a:t>Retinopathy 		21</a:t>
            </a:r>
          </a:p>
          <a:p>
            <a:pPr eaLnBrk="0" hangingPunct="0">
              <a:spcBef>
                <a:spcPct val="50000"/>
              </a:spcBef>
              <a:buClr>
                <a:srgbClr val="FAFD00"/>
              </a:buClr>
              <a:buFont typeface="Monotype Sorts"/>
              <a:buNone/>
              <a:tabLst>
                <a:tab pos="7086600" algn="r"/>
              </a:tabLst>
            </a:pPr>
            <a:r>
              <a:rPr lang="en-US" altLang="en-US" sz="2000" b="1"/>
              <a:t>Abnormal EKG 		18</a:t>
            </a:r>
          </a:p>
          <a:p>
            <a:pPr eaLnBrk="0" hangingPunct="0">
              <a:spcBef>
                <a:spcPct val="50000"/>
              </a:spcBef>
              <a:buClr>
                <a:srgbClr val="FAFD00"/>
              </a:buClr>
              <a:buFont typeface="Monotype Sorts"/>
              <a:buNone/>
              <a:tabLst>
                <a:tab pos="7086600" algn="r"/>
              </a:tabLst>
            </a:pPr>
            <a:r>
              <a:rPr lang="en-US" altLang="en-US" sz="2000" b="1"/>
              <a:t>Absence of pulses ( </a:t>
            </a:r>
            <a:r>
              <a:rPr lang="en-US" altLang="en-US" sz="2000" b="1">
                <a:sym typeface="Symbol" pitchFamily="18" charset="2"/>
              </a:rPr>
              <a:t> 2) and/or ischemic foot		 14</a:t>
            </a:r>
          </a:p>
          <a:p>
            <a:pPr eaLnBrk="0" hangingPunct="0">
              <a:spcBef>
                <a:spcPct val="50000"/>
              </a:spcBef>
              <a:buClr>
                <a:srgbClr val="FAFD00"/>
              </a:buClr>
              <a:buFont typeface="Monotype Sorts"/>
              <a:buNone/>
              <a:tabLst>
                <a:tab pos="7086600" algn="r"/>
              </a:tabLst>
            </a:pPr>
            <a:r>
              <a:rPr lang="en-US" altLang="en-US" sz="2000" b="1">
                <a:sym typeface="Symbol" pitchFamily="18" charset="2"/>
              </a:rPr>
              <a:t>Decreased reflexes and/or vibration sensitivity threshold 		7</a:t>
            </a:r>
          </a:p>
          <a:p>
            <a:pPr eaLnBrk="0" hangingPunct="0">
              <a:spcBef>
                <a:spcPct val="50000"/>
              </a:spcBef>
              <a:buClr>
                <a:srgbClr val="FAFD00"/>
              </a:buClr>
              <a:buFont typeface="Monotype Sorts"/>
              <a:buNone/>
              <a:tabLst>
                <a:tab pos="7086600" algn="r"/>
              </a:tabLst>
            </a:pPr>
            <a:r>
              <a:rPr lang="en-US" altLang="en-US" sz="2000" b="1">
                <a:sym typeface="Symbol" pitchFamily="18" charset="2"/>
              </a:rPr>
              <a:t>Angina pectoris 		3</a:t>
            </a:r>
            <a:endParaRPr lang="en-GB" altLang="en-US" sz="2000" b="1">
              <a:sym typeface="Symbol" pitchFamily="18" charset="2"/>
            </a:endParaRPr>
          </a:p>
          <a:p>
            <a:pPr eaLnBrk="0" hangingPunct="0">
              <a:spcBef>
                <a:spcPct val="50000"/>
              </a:spcBef>
              <a:buClr>
                <a:srgbClr val="FAFD00"/>
              </a:buClr>
              <a:buFont typeface="Monotype Sorts"/>
              <a:buNone/>
              <a:tabLst>
                <a:tab pos="7086600" algn="r"/>
              </a:tabLst>
            </a:pPr>
            <a:r>
              <a:rPr lang="en-US" altLang="en-US" sz="2000" b="1">
                <a:sym typeface="Symbol" pitchFamily="18" charset="2"/>
              </a:rPr>
              <a:t>Intermittently no claudication 		3</a:t>
            </a:r>
          </a:p>
          <a:p>
            <a:pPr eaLnBrk="0" hangingPunct="0">
              <a:spcBef>
                <a:spcPct val="50000"/>
              </a:spcBef>
              <a:buClr>
                <a:srgbClr val="FAFD00"/>
              </a:buClr>
              <a:buFont typeface="Monotype Sorts"/>
              <a:buNone/>
              <a:tabLst>
                <a:tab pos="7086600" algn="r"/>
              </a:tabLst>
            </a:pPr>
            <a:r>
              <a:rPr lang="en-US" altLang="en-US" sz="2000" b="1">
                <a:sym typeface="Symbol" pitchFamily="18" charset="2"/>
              </a:rPr>
              <a:t>Myocardial infarction 		2</a:t>
            </a:r>
          </a:p>
          <a:p>
            <a:pPr eaLnBrk="0" hangingPunct="0">
              <a:spcBef>
                <a:spcPct val="50000"/>
              </a:spcBef>
              <a:buClr>
                <a:srgbClr val="FAFD00"/>
              </a:buClr>
              <a:buFont typeface="Monotype Sorts"/>
              <a:buNone/>
              <a:tabLst>
                <a:tab pos="7086600" algn="r"/>
              </a:tabLst>
            </a:pPr>
            <a:r>
              <a:rPr lang="en-US" altLang="en-US" sz="2000" b="1">
                <a:sym typeface="Symbol" pitchFamily="18" charset="2"/>
              </a:rPr>
              <a:t>CVI 		1</a:t>
            </a:r>
          </a:p>
        </p:txBody>
      </p:sp>
      <p:sp>
        <p:nvSpPr>
          <p:cNvPr id="75782" name="Rectangle 6"/>
          <p:cNvSpPr>
            <a:spLocks noChangeArrowheads="1"/>
          </p:cNvSpPr>
          <p:nvPr/>
        </p:nvSpPr>
        <p:spPr bwMode="auto">
          <a:xfrm>
            <a:off x="5635625" y="1762125"/>
            <a:ext cx="3124200" cy="392113"/>
          </a:xfrm>
          <a:prstGeom prst="rect">
            <a:avLst/>
          </a:prstGeom>
          <a:noFill/>
          <a:ln w="12700">
            <a:noFill/>
            <a:miter lim="800000"/>
            <a:headEnd/>
            <a:tailEnd/>
          </a:ln>
        </p:spPr>
        <p:txBody>
          <a:bodyPr wrap="none" lIns="90488" tIns="44450" rIns="90488" bIns="44450"/>
          <a:lstStyle/>
          <a:p>
            <a:pPr algn="ctr" eaLnBrk="0" hangingPunct="0">
              <a:buFont typeface="Monotype Sorts"/>
              <a:buNone/>
            </a:pPr>
            <a:r>
              <a:rPr lang="en-US" altLang="en-US" b="1">
                <a:solidFill>
                  <a:schemeClr val="tx2"/>
                </a:solidFill>
              </a:rPr>
              <a:t>Prevalence ( %)*</a:t>
            </a:r>
            <a:endParaRPr lang="en-GB" altLang="en-US" b="1">
              <a:solidFill>
                <a:schemeClr val="tx2"/>
              </a:solidFill>
              <a:sym typeface="Symbol" pitchFamily="18" charset="2"/>
            </a:endParaRPr>
          </a:p>
        </p:txBody>
      </p:sp>
      <p:sp>
        <p:nvSpPr>
          <p:cNvPr id="75783" name="Text Box 7"/>
          <p:cNvSpPr txBox="1">
            <a:spLocks noChangeArrowheads="1"/>
          </p:cNvSpPr>
          <p:nvPr/>
        </p:nvSpPr>
        <p:spPr bwMode="auto">
          <a:xfrm>
            <a:off x="304800" y="5883275"/>
            <a:ext cx="5734050" cy="517525"/>
          </a:xfrm>
          <a:prstGeom prst="rect">
            <a:avLst/>
          </a:prstGeom>
          <a:noFill/>
          <a:ln w="12700">
            <a:noFill/>
            <a:miter lim="800000"/>
            <a:headEnd/>
            <a:tailEnd/>
          </a:ln>
        </p:spPr>
        <p:txBody>
          <a:bodyPr anchor="ctr">
            <a:spAutoFit/>
          </a:bodyPr>
          <a:lstStyle/>
          <a:p>
            <a:pPr eaLnBrk="0" hangingPunct="0"/>
            <a:r>
              <a:rPr lang="en-US" altLang="en-US" sz="1400">
                <a:solidFill>
                  <a:srgbClr val="FFFFFF"/>
                </a:solidFill>
              </a:rPr>
              <a:t>* Some patients have more than one complication at the time of diagnosis</a:t>
            </a:r>
          </a:p>
          <a:p>
            <a:pPr eaLnBrk="0" hangingPunct="0"/>
            <a:r>
              <a:rPr lang="en-US" altLang="en-US" sz="1400">
                <a:solidFill>
                  <a:srgbClr val="FFFFFF"/>
                </a:solidFill>
              </a:rPr>
              <a:t>* * 50% of patients will have some complication at the time of diagnosis</a:t>
            </a:r>
            <a:endParaRPr lang="en-GB" altLang="en-US" sz="1400">
              <a:solidFill>
                <a:srgbClr val="FFFFFF"/>
              </a:solidFill>
            </a:endParaRPr>
          </a:p>
        </p:txBody>
      </p:sp>
      <p:sp>
        <p:nvSpPr>
          <p:cNvPr id="75784" name="Text Box 8"/>
          <p:cNvSpPr txBox="1">
            <a:spLocks noChangeArrowheads="1"/>
          </p:cNvSpPr>
          <p:nvPr/>
        </p:nvSpPr>
        <p:spPr bwMode="auto">
          <a:xfrm>
            <a:off x="3279775" y="6550025"/>
            <a:ext cx="5678488" cy="184150"/>
          </a:xfrm>
          <a:prstGeom prst="rect">
            <a:avLst/>
          </a:prstGeom>
          <a:noFill/>
          <a:ln w="12700">
            <a:noFill/>
            <a:miter lim="800000"/>
            <a:headEnd/>
            <a:tailEnd/>
          </a:ln>
        </p:spPr>
        <p:txBody>
          <a:bodyPr lIns="0" tIns="0" rIns="0" bIns="0" anchor="b">
            <a:spAutoFit/>
          </a:bodyPr>
          <a:lstStyle/>
          <a:p>
            <a:pPr algn="r" eaLnBrk="0" hangingPunct="0"/>
            <a:r>
              <a:rPr lang="en-US" altLang="en-US" sz="1200" b="1" i="1"/>
              <a:t>Adapted from UKPDS VIII. Diabetologia 1991; 34:877–890 </a:t>
            </a:r>
            <a:r>
              <a:rPr lang="en-US" altLang="en-US" sz="1200" b="1"/>
              <a:t>.</a:t>
            </a:r>
          </a:p>
        </p:txBody>
      </p:sp>
      <p:sp>
        <p:nvSpPr>
          <p:cNvPr id="75785" name="Line 9"/>
          <p:cNvSpPr>
            <a:spLocks noChangeShapeType="1"/>
          </p:cNvSpPr>
          <p:nvPr/>
        </p:nvSpPr>
        <p:spPr bwMode="auto">
          <a:xfrm>
            <a:off x="300038" y="5853113"/>
            <a:ext cx="8520112"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75786" name="Rectangle 10"/>
          <p:cNvSpPr>
            <a:spLocks noGrp="1" noChangeArrowheads="1"/>
          </p:cNvSpPr>
          <p:nvPr>
            <p:ph type="title"/>
          </p:nvPr>
        </p:nvSpPr>
        <p:spPr>
          <a:xfrm>
            <a:off x="0" y="0"/>
            <a:ext cx="9144000" cy="990600"/>
          </a:xfrm>
        </p:spPr>
        <p:txBody>
          <a:bodyPr/>
          <a:lstStyle/>
          <a:p>
            <a:pPr eaLnBrk="1" hangingPunct="1"/>
            <a:r>
              <a:rPr lang="en-US" altLang="en-US" sz="2800" b="1" smtClean="0">
                <a:solidFill>
                  <a:srgbClr val="7030A0"/>
                </a:solidFill>
                <a:latin typeface="Arial" pitchFamily="34" charset="0"/>
                <a:cs typeface="Arial" pitchFamily="34" charset="0"/>
              </a:rPr>
              <a:t>Complications of DM2 present at the time of disease diagnosis</a:t>
            </a:r>
            <a:endParaRPr lang="en-GB" altLang="en-US" sz="2800" b="1" smtClean="0">
              <a:solidFill>
                <a:srgbClr val="7030A0"/>
              </a:solidFill>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5"/>
          <p:cNvSpPr>
            <a:spLocks noGrp="1"/>
          </p:cNvSpPr>
          <p:nvPr>
            <p:ph type="title"/>
          </p:nvPr>
        </p:nvSpPr>
        <p:spPr>
          <a:xfrm>
            <a:off x="457200" y="457200"/>
            <a:ext cx="8229600" cy="960438"/>
          </a:xfrm>
        </p:spPr>
        <p:txBody>
          <a:bodyPr/>
          <a:lstStyle/>
          <a:p>
            <a:r>
              <a:rPr lang="en-US" altLang="en-US" sz="3200" b="1" smtClean="0">
                <a:solidFill>
                  <a:srgbClr val="7030A0"/>
                </a:solidFill>
                <a:latin typeface="Arial" pitchFamily="34" charset="0"/>
                <a:cs typeface="Arial" pitchFamily="34" charset="0"/>
              </a:rPr>
              <a:t>1. DIABETIC KETOACIDOSIS</a:t>
            </a:r>
            <a:r>
              <a:rPr lang="sr-Latn-CS" altLang="en-US" b="1" smtClean="0">
                <a:solidFill>
                  <a:srgbClr val="7030A0"/>
                </a:solidFill>
                <a:cs typeface="Arial" pitchFamily="34" charset="0"/>
              </a:rPr>
              <a:t/>
            </a:r>
            <a:br>
              <a:rPr lang="sr-Latn-CS" altLang="en-US" b="1" smtClean="0">
                <a:solidFill>
                  <a:srgbClr val="7030A0"/>
                </a:solidFill>
                <a:cs typeface="Arial" pitchFamily="34" charset="0"/>
              </a:rPr>
            </a:br>
            <a:endParaRPr lang="en-US" smtClean="0"/>
          </a:p>
        </p:txBody>
      </p:sp>
      <p:sp>
        <p:nvSpPr>
          <p:cNvPr id="76803" name="Content Placeholder 4"/>
          <p:cNvSpPr>
            <a:spLocks noGrp="1"/>
          </p:cNvSpPr>
          <p:nvPr>
            <p:ph idx="1"/>
          </p:nvPr>
        </p:nvSpPr>
        <p:spPr>
          <a:xfrm>
            <a:off x="228600" y="1219200"/>
            <a:ext cx="8686800" cy="4906963"/>
          </a:xfrm>
        </p:spPr>
        <p:txBody>
          <a:bodyPr/>
          <a:lstStyle/>
          <a:p>
            <a:r>
              <a:rPr lang="en-US" altLang="ko-KR" sz="2000" b="1" smtClean="0">
                <a:latin typeface="Arial" pitchFamily="34" charset="0"/>
                <a:cs typeface="Arial" pitchFamily="34" charset="0"/>
              </a:rPr>
              <a:t>life threatening condition - the result of a serious insulin deficiency - leads to the release of SMK into the circulation and oxidation of MK in the liver, the formation of ketone bodies .</a:t>
            </a:r>
          </a:p>
          <a:p>
            <a:r>
              <a:rPr lang="en-US" sz="2000" b="1" smtClean="0">
                <a:latin typeface="Arial" pitchFamily="34" charset="0"/>
                <a:ea typeface="Malgun Gothic" pitchFamily="34" charset="-127"/>
                <a:cs typeface="Arial" pitchFamily="34" charset="0"/>
              </a:rPr>
              <a:t>5-8/1000 DM sufferers</a:t>
            </a:r>
          </a:p>
          <a:p>
            <a:r>
              <a:rPr lang="en-US" sz="2000" b="1" smtClean="0">
                <a:latin typeface="Arial" pitchFamily="34" charset="0"/>
                <a:ea typeface="Malgun Gothic" pitchFamily="34" charset="-127"/>
                <a:cs typeface="Arial" pitchFamily="34" charset="0"/>
              </a:rPr>
              <a:t>2.8% of all DM admissions</a:t>
            </a:r>
          </a:p>
          <a:p>
            <a:r>
              <a:rPr lang="en-US" sz="2000" b="1" smtClean="0">
                <a:latin typeface="Arial" pitchFamily="34" charset="0"/>
                <a:ea typeface="Malgun Gothic" pitchFamily="34" charset="-127"/>
                <a:cs typeface="Arial" pitchFamily="34" charset="0"/>
              </a:rPr>
              <a:t>Mortality 2-10%, higher in the elderly</a:t>
            </a:r>
          </a:p>
          <a:p>
            <a:endParaRPr lang="en-US" altLang="ko-KR" sz="2000" b="1" smtClean="0">
              <a:latin typeface="Arial" pitchFamily="34" charset="0"/>
              <a:cs typeface="Arial" pitchFamily="34" charset="0"/>
            </a:endParaRPr>
          </a:p>
          <a:p>
            <a:r>
              <a:rPr lang="en-US" altLang="ko-KR" sz="2000" b="1" smtClean="0">
                <a:latin typeface="Arial" pitchFamily="34" charset="0"/>
                <a:cs typeface="Arial" pitchFamily="34" charset="0"/>
              </a:rPr>
              <a:t>There is an excess of counterregulatory hormones (</a:t>
            </a:r>
            <a:r>
              <a:rPr lang="en-US" sz="2000" b="1" i="1" smtClean="0">
                <a:latin typeface="Arial" pitchFamily="34" charset="0"/>
                <a:ea typeface="Malgun Gothic" pitchFamily="34" charset="-127"/>
                <a:cs typeface="Arial" pitchFamily="34" charset="0"/>
              </a:rPr>
              <a:t>Glucagon, epinephrine, Cortisol, Growth hormone)</a:t>
            </a:r>
          </a:p>
          <a:p>
            <a:endParaRPr lang="en-US" sz="2000" b="1" i="1" smtClean="0">
              <a:latin typeface="Arial" pitchFamily="34" charset="0"/>
              <a:ea typeface="Malgun Gothic" pitchFamily="34" charset="-127"/>
              <a:cs typeface="Arial" pitchFamily="34" charset="0"/>
            </a:endParaRPr>
          </a:p>
          <a:p>
            <a:pPr>
              <a:spcBef>
                <a:spcPct val="50000"/>
              </a:spcBef>
            </a:pPr>
            <a:r>
              <a:rPr lang="en-US" altLang="ko-KR" sz="2000" b="1" smtClean="0">
                <a:latin typeface="Arial" pitchFamily="34" charset="0"/>
                <a:cs typeface="Arial" pitchFamily="34" charset="0"/>
              </a:rPr>
              <a:t>CLINICAL PRESENTATION: It develops in a few days</a:t>
            </a:r>
          </a:p>
          <a:p>
            <a:pPr>
              <a:spcBef>
                <a:spcPct val="50000"/>
              </a:spcBef>
            </a:pPr>
            <a:r>
              <a:rPr lang="en-US" altLang="ko-KR" sz="2000" b="1" smtClean="0">
                <a:latin typeface="Arial" pitchFamily="34" charset="0"/>
                <a:cs typeface="Arial" pitchFamily="34" charset="0"/>
              </a:rPr>
              <a:t>CONSEQUENCES: Cerebral edema, ARSD, thromboembolism, DIK</a:t>
            </a:r>
          </a:p>
          <a:p>
            <a:endParaRPr lang="en-US" sz="2000" smtClean="0">
              <a:latin typeface="Arial" pitchFamily="34" charset="0"/>
              <a:ea typeface="Malgun Gothic" pitchFamily="34" charset="-127"/>
              <a:cs typeface="Arial"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a:xfrm>
            <a:off x="381000" y="0"/>
            <a:ext cx="8229600" cy="868363"/>
          </a:xfrm>
        </p:spPr>
        <p:txBody>
          <a:bodyPr/>
          <a:lstStyle/>
          <a:p>
            <a:r>
              <a:rPr lang="en-US" sz="3200" b="1" smtClean="0">
                <a:solidFill>
                  <a:srgbClr val="7030A0"/>
                </a:solidFill>
                <a:latin typeface="Arial" pitchFamily="34" charset="0"/>
                <a:cs typeface="Arial" pitchFamily="34" charset="0"/>
              </a:rPr>
              <a:t>CAUSES</a:t>
            </a:r>
          </a:p>
        </p:txBody>
      </p:sp>
      <p:sp>
        <p:nvSpPr>
          <p:cNvPr id="77827" name="Content Placeholder 2"/>
          <p:cNvSpPr>
            <a:spLocks noGrp="1"/>
          </p:cNvSpPr>
          <p:nvPr>
            <p:ph idx="1"/>
          </p:nvPr>
        </p:nvSpPr>
        <p:spPr>
          <a:xfrm>
            <a:off x="228600" y="990600"/>
            <a:ext cx="8534400" cy="4906963"/>
          </a:xfrm>
        </p:spPr>
        <p:txBody>
          <a:bodyPr/>
          <a:lstStyle/>
          <a:p>
            <a:pPr eaLnBrk="1" hangingPunct="1">
              <a:lnSpc>
                <a:spcPct val="90000"/>
              </a:lnSpc>
            </a:pPr>
            <a:endParaRPr lang="en-US" sz="2000" smtClean="0">
              <a:latin typeface="Arial" pitchFamily="34" charset="0"/>
              <a:cs typeface="Arial" pitchFamily="34" charset="0"/>
            </a:endParaRPr>
          </a:p>
          <a:p>
            <a:pPr eaLnBrk="1" hangingPunct="1">
              <a:lnSpc>
                <a:spcPct val="90000"/>
              </a:lnSpc>
            </a:pPr>
            <a:r>
              <a:rPr lang="en-US" sz="2200" b="1" smtClean="0">
                <a:latin typeface="Arial" pitchFamily="34" charset="0"/>
                <a:cs typeface="Arial" pitchFamily="34" charset="0"/>
              </a:rPr>
              <a:t>Stress that precipitates which results in an increase in catecholamines, cortisol, and glucagon.</a:t>
            </a:r>
          </a:p>
          <a:p>
            <a:pPr eaLnBrk="1" hangingPunct="1">
              <a:lnSpc>
                <a:spcPct val="90000"/>
              </a:lnSpc>
            </a:pPr>
            <a:r>
              <a:rPr lang="en-US" sz="2200" b="1" smtClean="0">
                <a:latin typeface="Arial" pitchFamily="34" charset="0"/>
                <a:cs typeface="Arial" pitchFamily="34" charset="0"/>
              </a:rPr>
              <a:t>Infection (pneumonia, IUT)</a:t>
            </a:r>
          </a:p>
          <a:p>
            <a:pPr eaLnBrk="1" hangingPunct="1">
              <a:lnSpc>
                <a:spcPct val="90000"/>
              </a:lnSpc>
            </a:pPr>
            <a:r>
              <a:rPr lang="en-US" sz="2200" b="1" smtClean="0">
                <a:latin typeface="Arial" pitchFamily="34" charset="0"/>
                <a:cs typeface="Arial" pitchFamily="34" charset="0"/>
              </a:rPr>
              <a:t>Alcohol, drugs</a:t>
            </a:r>
          </a:p>
          <a:p>
            <a:pPr eaLnBrk="1" hangingPunct="1">
              <a:lnSpc>
                <a:spcPct val="90000"/>
              </a:lnSpc>
            </a:pPr>
            <a:r>
              <a:rPr lang="en-US" sz="2200" b="1" smtClean="0">
                <a:latin typeface="Arial" pitchFamily="34" charset="0"/>
                <a:cs typeface="Arial" pitchFamily="34" charset="0"/>
              </a:rPr>
              <a:t>Stroke</a:t>
            </a:r>
          </a:p>
          <a:p>
            <a:pPr eaLnBrk="1" hangingPunct="1">
              <a:lnSpc>
                <a:spcPct val="90000"/>
              </a:lnSpc>
            </a:pPr>
            <a:r>
              <a:rPr lang="en-US" sz="2200" b="1" smtClean="0">
                <a:latin typeface="Arial" pitchFamily="34" charset="0"/>
                <a:cs typeface="Arial" pitchFamily="34" charset="0"/>
              </a:rPr>
              <a:t>Myocardial infarction</a:t>
            </a:r>
          </a:p>
          <a:p>
            <a:pPr eaLnBrk="1" hangingPunct="1">
              <a:lnSpc>
                <a:spcPct val="90000"/>
              </a:lnSpc>
            </a:pPr>
            <a:r>
              <a:rPr lang="en-US" sz="2200" b="1" smtClean="0">
                <a:latin typeface="Arial" pitchFamily="34" charset="0"/>
                <a:cs typeface="Arial" pitchFamily="34" charset="0"/>
              </a:rPr>
              <a:t>Pancreatitis </a:t>
            </a:r>
          </a:p>
          <a:p>
            <a:pPr eaLnBrk="1" hangingPunct="1">
              <a:lnSpc>
                <a:spcPct val="90000"/>
              </a:lnSpc>
            </a:pPr>
            <a:r>
              <a:rPr lang="en-US" sz="2200" b="1" smtClean="0">
                <a:latin typeface="Arial" pitchFamily="34" charset="0"/>
                <a:cs typeface="Arial" pitchFamily="34" charset="0"/>
              </a:rPr>
              <a:t>injury</a:t>
            </a:r>
          </a:p>
          <a:p>
            <a:pPr eaLnBrk="1" hangingPunct="1">
              <a:lnSpc>
                <a:spcPct val="90000"/>
              </a:lnSpc>
            </a:pPr>
            <a:r>
              <a:rPr lang="en-US" sz="2200" b="1" smtClean="0">
                <a:latin typeface="Arial" pitchFamily="34" charset="0"/>
                <a:cs typeface="Arial" pitchFamily="34" charset="0"/>
              </a:rPr>
              <a:t>Medicines (steroids, thiazide diuretics)</a:t>
            </a:r>
          </a:p>
          <a:p>
            <a:pPr eaLnBrk="1" hangingPunct="1">
              <a:lnSpc>
                <a:spcPct val="90000"/>
              </a:lnSpc>
            </a:pPr>
            <a:r>
              <a:rPr lang="en-US" sz="2200" b="1" smtClean="0">
                <a:latin typeface="Arial" pitchFamily="34" charset="0"/>
                <a:cs typeface="Arial" pitchFamily="34" charset="0"/>
              </a:rPr>
              <a:t>Non-compliance with insulin</a:t>
            </a:r>
          </a:p>
          <a:p>
            <a:pPr eaLnBrk="1" hangingPunct="1">
              <a:lnSpc>
                <a:spcPct val="90000"/>
              </a:lnSpc>
            </a:pPr>
            <a:r>
              <a:rPr lang="en-US" sz="2200" b="1" smtClean="0">
                <a:latin typeface="Arial" pitchFamily="34" charset="0"/>
                <a:cs typeface="Arial" pitchFamily="34" charset="0"/>
              </a:rPr>
              <a:t>Failure to comply with insulin therapy</a:t>
            </a:r>
            <a:endParaRPr lang="en-US" sz="2200" b="1" smtClean="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ChangeArrowheads="1"/>
          </p:cNvSpPr>
          <p:nvPr/>
        </p:nvSpPr>
        <p:spPr bwMode="auto">
          <a:xfrm>
            <a:off x="533400" y="228600"/>
            <a:ext cx="7848600" cy="584200"/>
          </a:xfrm>
          <a:prstGeom prst="rect">
            <a:avLst/>
          </a:prstGeom>
          <a:noFill/>
          <a:ln w="9525">
            <a:noFill/>
            <a:miter lim="800000"/>
            <a:headEnd/>
            <a:tailEnd/>
          </a:ln>
        </p:spPr>
        <p:txBody>
          <a:bodyPr>
            <a:spAutoFit/>
          </a:bodyPr>
          <a:lstStyle/>
          <a:p>
            <a:pPr algn="ctr">
              <a:spcBef>
                <a:spcPct val="50000"/>
              </a:spcBef>
            </a:pPr>
            <a:r>
              <a:rPr lang="en-US" sz="3200" b="1">
                <a:solidFill>
                  <a:srgbClr val="7030A0"/>
                </a:solidFill>
              </a:rPr>
              <a:t>CREATION OF KETONES</a:t>
            </a:r>
          </a:p>
        </p:txBody>
      </p:sp>
      <p:sp>
        <p:nvSpPr>
          <p:cNvPr id="78851" name="Text Box 3"/>
          <p:cNvSpPr txBox="1">
            <a:spLocks noChangeArrowheads="1"/>
          </p:cNvSpPr>
          <p:nvPr/>
        </p:nvSpPr>
        <p:spPr bwMode="auto">
          <a:xfrm>
            <a:off x="228600" y="1295400"/>
            <a:ext cx="8534400" cy="5354638"/>
          </a:xfrm>
          <a:prstGeom prst="rect">
            <a:avLst/>
          </a:prstGeom>
          <a:noFill/>
          <a:ln w="9525">
            <a:noFill/>
            <a:miter lim="800000"/>
            <a:headEnd/>
            <a:tailEnd/>
          </a:ln>
        </p:spPr>
        <p:txBody>
          <a:bodyPr>
            <a:spAutoFit/>
          </a:bodyPr>
          <a:lstStyle/>
          <a:p>
            <a:pPr marL="495300" indent="-495300">
              <a:spcBef>
                <a:spcPct val="30000"/>
              </a:spcBef>
              <a:buFont typeface="Wingdings" pitchFamily="2" charset="2"/>
              <a:buChar char="§"/>
            </a:pPr>
            <a:r>
              <a:rPr lang="en-US" sz="2000" b="1"/>
              <a:t>Insufficient intake of carbohydrates </a:t>
            </a:r>
            <a:br>
              <a:rPr lang="en-US" sz="2000" b="1"/>
            </a:br>
            <a:r>
              <a:rPr lang="en-US" sz="2000" b="1"/>
              <a:t>fasting</a:t>
            </a:r>
            <a:br>
              <a:rPr lang="en-US" sz="2000" b="1"/>
            </a:br>
            <a:r>
              <a:rPr lang="en-US" sz="2000" b="1"/>
              <a:t>gastroenteritis </a:t>
            </a:r>
            <a:br>
              <a:rPr lang="en-US" sz="2000" b="1"/>
            </a:br>
            <a:r>
              <a:rPr lang="en-US" sz="2000" b="1"/>
              <a:t>diet</a:t>
            </a:r>
          </a:p>
          <a:p>
            <a:pPr marL="495300" indent="-495300">
              <a:spcBef>
                <a:spcPct val="30000"/>
              </a:spcBef>
            </a:pPr>
            <a:endParaRPr lang="en-US" sz="2000" b="1"/>
          </a:p>
          <a:p>
            <a:pPr marL="495300" indent="-495300">
              <a:spcBef>
                <a:spcPct val="30000"/>
              </a:spcBef>
              <a:buFont typeface="Wingdings" pitchFamily="2" charset="2"/>
              <a:buChar char="§"/>
            </a:pPr>
            <a:r>
              <a:rPr lang="en-US" sz="2000" b="1"/>
              <a:t>Prolonged exercise, pregnancy</a:t>
            </a:r>
          </a:p>
          <a:p>
            <a:pPr marL="495300" indent="-495300">
              <a:spcBef>
                <a:spcPct val="30000"/>
              </a:spcBef>
            </a:pPr>
            <a:endParaRPr lang="en-US" sz="2000" b="1"/>
          </a:p>
          <a:p>
            <a:pPr marL="495300" indent="-495300">
              <a:spcBef>
                <a:spcPct val="30000"/>
              </a:spcBef>
              <a:buFont typeface="Wingdings" pitchFamily="2" charset="2"/>
              <a:buChar char="§"/>
            </a:pPr>
            <a:r>
              <a:rPr lang="en-US" sz="2000" b="1"/>
              <a:t>Less insulin activity </a:t>
            </a:r>
            <a:br>
              <a:rPr lang="en-US" sz="2000" b="1"/>
            </a:br>
            <a:r>
              <a:rPr lang="en-US" sz="2000" b="1"/>
              <a:t>onset of diabetes (insufficient secretion) </a:t>
            </a:r>
            <a:br>
              <a:rPr lang="en-US" sz="2000" b="1"/>
            </a:br>
            <a:r>
              <a:rPr lang="en-US" sz="2000" b="1"/>
              <a:t>interruption of insulin delivery</a:t>
            </a:r>
          </a:p>
          <a:p>
            <a:pPr marL="495300" indent="-495300">
              <a:spcBef>
                <a:spcPct val="30000"/>
              </a:spcBef>
            </a:pPr>
            <a:endParaRPr lang="en-US" sz="2000" b="1"/>
          </a:p>
          <a:p>
            <a:pPr marL="495300" indent="-495300">
              <a:spcBef>
                <a:spcPct val="30000"/>
              </a:spcBef>
              <a:buFont typeface="Wingdings" pitchFamily="2" charset="2"/>
              <a:buChar char="§"/>
            </a:pPr>
            <a:r>
              <a:rPr lang="en-US" sz="2000" b="1"/>
              <a:t>Increasing insulin resistance </a:t>
            </a:r>
            <a:br>
              <a:rPr lang="en-US" sz="2000" b="1"/>
            </a:br>
            <a:r>
              <a:rPr lang="en-US" sz="2000" b="1"/>
              <a:t>infections, diseases, surgery, stress </a:t>
            </a:r>
            <a:br>
              <a:rPr lang="en-US" sz="2000" b="1"/>
            </a:br>
            <a:r>
              <a:rPr lang="en-US" sz="2000" b="1"/>
              <a:t>Alcohol, salicylates, congenital metabolic disorders</a:t>
            </a:r>
          </a:p>
          <a:p>
            <a:pPr marL="495300" indent="-495300">
              <a:spcBef>
                <a:spcPct val="30000"/>
              </a:spcBef>
              <a:buFont typeface="Wingdings" pitchFamily="2" charset="2"/>
              <a:buChar char="§"/>
            </a:pPr>
            <a:endParaRPr lang="en-US" sz="2000" b="1"/>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457200" y="0"/>
            <a:ext cx="8229600" cy="1143000"/>
          </a:xfrm>
        </p:spPr>
        <p:txBody>
          <a:bodyPr/>
          <a:lstStyle/>
          <a:p>
            <a:pPr eaLnBrk="1" hangingPunct="1"/>
            <a:r>
              <a:rPr lang="en-US" sz="3200" b="1" smtClean="0">
                <a:solidFill>
                  <a:srgbClr val="7030A0"/>
                </a:solidFill>
                <a:latin typeface="Arial" pitchFamily="34" charset="0"/>
              </a:rPr>
              <a:t>The role of insulin</a:t>
            </a:r>
          </a:p>
        </p:txBody>
      </p:sp>
      <p:sp>
        <p:nvSpPr>
          <p:cNvPr id="79875" name="Rectangle 3"/>
          <p:cNvSpPr>
            <a:spLocks noGrp="1" noChangeArrowheads="1"/>
          </p:cNvSpPr>
          <p:nvPr>
            <p:ph type="body" idx="1"/>
          </p:nvPr>
        </p:nvSpPr>
        <p:spPr>
          <a:xfrm>
            <a:off x="304800" y="1143000"/>
            <a:ext cx="8305800" cy="5715000"/>
          </a:xfrm>
        </p:spPr>
        <p:txBody>
          <a:bodyPr/>
          <a:lstStyle/>
          <a:p>
            <a:pPr eaLnBrk="1" hangingPunct="1">
              <a:lnSpc>
                <a:spcPct val="90000"/>
              </a:lnSpc>
              <a:buFont typeface="Arial" pitchFamily="34" charset="0"/>
              <a:buNone/>
            </a:pPr>
            <a:endParaRPr lang="en-US" sz="2000" b="1" dirty="0" smtClean="0">
              <a:latin typeface="Arial" pitchFamily="34" charset="0"/>
              <a:cs typeface="Arial" pitchFamily="34" charset="0"/>
            </a:endParaRPr>
          </a:p>
          <a:p>
            <a:pPr eaLnBrk="1" hangingPunct="1">
              <a:lnSpc>
                <a:spcPct val="90000"/>
              </a:lnSpc>
              <a:buFont typeface="Arial" pitchFamily="34" charset="0"/>
              <a:buNone/>
            </a:pPr>
            <a:endParaRPr lang="en-US" sz="2000" b="1" dirty="0" smtClean="0">
              <a:latin typeface="Arial" pitchFamily="34" charset="0"/>
              <a:cs typeface="Arial" pitchFamily="34" charset="0"/>
            </a:endParaRPr>
          </a:p>
          <a:p>
            <a:pPr eaLnBrk="1" hangingPunct="1">
              <a:lnSpc>
                <a:spcPct val="90000"/>
              </a:lnSpc>
              <a:buFont typeface="Arial" pitchFamily="34" charset="0"/>
              <a:buNone/>
            </a:pPr>
            <a:r>
              <a:rPr lang="en-US" sz="2000" b="1" dirty="0" smtClean="0">
                <a:latin typeface="Arial" pitchFamily="34" charset="0"/>
                <a:cs typeface="Arial" pitchFamily="34" charset="0"/>
              </a:rPr>
              <a:t>Necessary </a:t>
            </a:r>
            <a:r>
              <a:rPr lang="en-US" sz="2000" b="1" dirty="0" smtClean="0">
                <a:latin typeface="Arial" pitchFamily="34" charset="0"/>
                <a:cs typeface="Arial" pitchFamily="34" charset="0"/>
              </a:rPr>
              <a:t>for the transport of glucose in:</a:t>
            </a:r>
          </a:p>
          <a:p>
            <a:pPr lvl="1" eaLnBrk="1" hangingPunct="1">
              <a:lnSpc>
                <a:spcPct val="90000"/>
              </a:lnSpc>
              <a:buFont typeface="Wingdings" pitchFamily="2" charset="2"/>
              <a:buChar char="§"/>
            </a:pPr>
            <a:endParaRPr lang="en-US" sz="2000" b="1" dirty="0" smtClean="0">
              <a:latin typeface="Arial" pitchFamily="34" charset="0"/>
              <a:cs typeface="Arial" pitchFamily="34" charset="0"/>
            </a:endParaRPr>
          </a:p>
          <a:p>
            <a:pPr lvl="1" eaLnBrk="1" hangingPunct="1">
              <a:lnSpc>
                <a:spcPct val="90000"/>
              </a:lnSpc>
              <a:buFont typeface="Wingdings" pitchFamily="2" charset="2"/>
              <a:buChar char="§"/>
            </a:pPr>
            <a:endParaRPr lang="en-US" sz="2000" b="1" dirty="0" smtClean="0">
              <a:latin typeface="Arial" pitchFamily="34" charset="0"/>
              <a:cs typeface="Arial" pitchFamily="34" charset="0"/>
            </a:endParaRPr>
          </a:p>
          <a:p>
            <a:pPr lvl="1" eaLnBrk="1" hangingPunct="1">
              <a:lnSpc>
                <a:spcPct val="90000"/>
              </a:lnSpc>
              <a:buFont typeface="Wingdings" pitchFamily="2" charset="2"/>
              <a:buChar char="§"/>
            </a:pPr>
            <a:r>
              <a:rPr lang="en-US" sz="2000" b="1" dirty="0" smtClean="0">
                <a:latin typeface="Arial" pitchFamily="34" charset="0"/>
                <a:cs typeface="Arial" pitchFamily="34" charset="0"/>
              </a:rPr>
              <a:t>Muscles</a:t>
            </a:r>
            <a:endParaRPr lang="en-US" sz="2000" b="1" dirty="0" smtClean="0">
              <a:latin typeface="Arial" pitchFamily="34" charset="0"/>
              <a:cs typeface="Arial" pitchFamily="34" charset="0"/>
            </a:endParaRPr>
          </a:p>
          <a:p>
            <a:pPr lvl="1" eaLnBrk="1" hangingPunct="1">
              <a:lnSpc>
                <a:spcPct val="90000"/>
              </a:lnSpc>
              <a:buFont typeface="Wingdings" pitchFamily="2" charset="2"/>
              <a:buChar char="§"/>
            </a:pPr>
            <a:r>
              <a:rPr lang="en-US" sz="2000" b="1" dirty="0" smtClean="0">
                <a:latin typeface="Arial" pitchFamily="34" charset="0"/>
                <a:cs typeface="Arial" pitchFamily="34" charset="0"/>
              </a:rPr>
              <a:t>Fat tissue</a:t>
            </a:r>
          </a:p>
          <a:p>
            <a:pPr lvl="1" eaLnBrk="1" hangingPunct="1">
              <a:lnSpc>
                <a:spcPct val="90000"/>
              </a:lnSpc>
              <a:buFont typeface="Wingdings" pitchFamily="2" charset="2"/>
              <a:buChar char="§"/>
            </a:pPr>
            <a:r>
              <a:rPr lang="en-US" sz="2000" b="1" dirty="0" smtClean="0">
                <a:latin typeface="Arial" pitchFamily="34" charset="0"/>
                <a:cs typeface="Arial" pitchFamily="34" charset="0"/>
              </a:rPr>
              <a:t>the liver</a:t>
            </a:r>
          </a:p>
          <a:p>
            <a:pPr eaLnBrk="1" hangingPunct="1">
              <a:lnSpc>
                <a:spcPct val="90000"/>
              </a:lnSpc>
              <a:buFont typeface="Wingdings" pitchFamily="2" charset="2"/>
              <a:buChar char="§"/>
            </a:pPr>
            <a:endParaRPr lang="en-US" sz="2000" b="1" dirty="0" smtClean="0">
              <a:latin typeface="Arial" pitchFamily="34" charset="0"/>
              <a:cs typeface="Arial" pitchFamily="34" charset="0"/>
            </a:endParaRPr>
          </a:p>
          <a:p>
            <a:pPr eaLnBrk="1" hangingPunct="1">
              <a:lnSpc>
                <a:spcPct val="90000"/>
              </a:lnSpc>
              <a:buFont typeface="Wingdings" pitchFamily="2" charset="2"/>
              <a:buChar char="§"/>
            </a:pPr>
            <a:endParaRPr lang="en-US" sz="2000" b="1" dirty="0" smtClean="0">
              <a:latin typeface="Arial" pitchFamily="34" charset="0"/>
              <a:cs typeface="Arial" pitchFamily="34" charset="0"/>
            </a:endParaRPr>
          </a:p>
          <a:p>
            <a:pPr eaLnBrk="1" hangingPunct="1">
              <a:lnSpc>
                <a:spcPct val="90000"/>
              </a:lnSpc>
              <a:buFont typeface="Arial" pitchFamily="34" charset="0"/>
              <a:buNone/>
            </a:pPr>
            <a:r>
              <a:rPr lang="en-US" sz="2000" b="1" dirty="0" smtClean="0">
                <a:latin typeface="Arial" pitchFamily="34" charset="0"/>
                <a:cs typeface="Arial" pitchFamily="34" charset="0"/>
              </a:rPr>
              <a:t>It inhibits </a:t>
            </a:r>
            <a:r>
              <a:rPr lang="en-US" sz="2000" b="1" dirty="0" err="1" smtClean="0">
                <a:latin typeface="Arial" pitchFamily="34" charset="0"/>
                <a:cs typeface="Arial" pitchFamily="34" charset="0"/>
              </a:rPr>
              <a:t>lipolysis</a:t>
            </a:r>
            <a:endParaRPr lang="en-US" sz="2000" b="1" dirty="0" smtClean="0">
              <a:latin typeface="Arial" pitchFamily="34" charset="0"/>
              <a:cs typeface="Arial" pitchFamily="34" charset="0"/>
            </a:endParaRPr>
          </a:p>
          <a:p>
            <a:pPr lvl="1" eaLnBrk="1" hangingPunct="1">
              <a:lnSpc>
                <a:spcPct val="90000"/>
              </a:lnSpc>
            </a:pPr>
            <a:endParaRPr lang="en-US" sz="2400" b="1" dirty="0" smtClean="0"/>
          </a:p>
          <a:p>
            <a:pPr lvl="1" eaLnBrk="1" hangingPunct="1">
              <a:lnSpc>
                <a:spcPct val="90000"/>
              </a:lnSpc>
            </a:pPr>
            <a:endParaRPr lang="en-US" sz="2000" b="1" dirty="0" smtClean="0"/>
          </a:p>
          <a:p>
            <a:pPr lvl="1" eaLnBrk="1" hangingPunct="1">
              <a:lnSpc>
                <a:spcPct val="90000"/>
              </a:lnSpc>
            </a:pPr>
            <a:endParaRPr lang="en-US" sz="2000" dirty="0" smtClean="0"/>
          </a:p>
        </p:txBody>
      </p:sp>
      <p:pic>
        <p:nvPicPr>
          <p:cNvPr id="79876" name="Picture 5" descr="5"/>
          <p:cNvPicPr>
            <a:picLocks noChangeAspect="1" noChangeArrowheads="1"/>
          </p:cNvPicPr>
          <p:nvPr/>
        </p:nvPicPr>
        <p:blipFill>
          <a:blip r:embed="rId2"/>
          <a:srcRect/>
          <a:stretch>
            <a:fillRect/>
          </a:stretch>
        </p:blipFill>
        <p:spPr bwMode="auto">
          <a:xfrm>
            <a:off x="4953000" y="2133600"/>
            <a:ext cx="4146550" cy="472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a:xfrm>
            <a:off x="0" y="0"/>
            <a:ext cx="9144000" cy="990600"/>
          </a:xfrm>
          <a:solidFill>
            <a:srgbClr val="FFC000"/>
          </a:solidFill>
        </p:spPr>
        <p:txBody>
          <a:bodyPr/>
          <a:lstStyle/>
          <a:p>
            <a:r>
              <a:rPr lang="en-US" sz="3200" b="1" dirty="0" smtClean="0">
                <a:solidFill>
                  <a:srgbClr val="7030A0"/>
                </a:solidFill>
                <a:latin typeface="Arial" pitchFamily="34" charset="0"/>
                <a:cs typeface="Arial" pitchFamily="34" charset="0"/>
              </a:rPr>
              <a:t>DKA</a:t>
            </a:r>
          </a:p>
        </p:txBody>
      </p:sp>
      <p:sp>
        <p:nvSpPr>
          <p:cNvPr id="80899" name="Text Placeholder 3"/>
          <p:cNvSpPr>
            <a:spLocks noGrp="1"/>
          </p:cNvSpPr>
          <p:nvPr>
            <p:ph type="body" idx="1"/>
          </p:nvPr>
        </p:nvSpPr>
        <p:spPr>
          <a:xfrm>
            <a:off x="457200" y="1143000"/>
            <a:ext cx="4040188" cy="685800"/>
          </a:xfrm>
        </p:spPr>
        <p:txBody>
          <a:bodyPr/>
          <a:lstStyle/>
          <a:p>
            <a:pPr algn="ctr"/>
            <a:r>
              <a:rPr lang="en-US" sz="2800" dirty="0" smtClean="0">
                <a:solidFill>
                  <a:srgbClr val="7030A0"/>
                </a:solidFill>
                <a:latin typeface="Arial" pitchFamily="34" charset="0"/>
                <a:cs typeface="Arial" pitchFamily="34" charset="0"/>
              </a:rPr>
              <a:t>SYMPTOMS</a:t>
            </a:r>
            <a:endParaRPr lang="en-US" sz="2800" dirty="0" smtClean="0"/>
          </a:p>
        </p:txBody>
      </p:sp>
      <p:sp>
        <p:nvSpPr>
          <p:cNvPr id="43012" name="Content Placeholder 2"/>
          <p:cNvSpPr>
            <a:spLocks noGrp="1"/>
          </p:cNvSpPr>
          <p:nvPr>
            <p:ph sz="half" idx="2"/>
          </p:nvPr>
        </p:nvSpPr>
        <p:spPr>
          <a:xfrm>
            <a:off x="457200" y="2174875"/>
            <a:ext cx="4040188" cy="4302125"/>
          </a:xfrm>
          <a:solidFill>
            <a:schemeClr val="accent5">
              <a:lumMod val="20000"/>
              <a:lumOff val="80000"/>
            </a:schemeClr>
          </a:solidFill>
        </p:spPr>
        <p:txBody>
          <a:bodyPr/>
          <a:lstStyle/>
          <a:p>
            <a:pPr>
              <a:buFont typeface="Wingdings" pitchFamily="2" charset="2"/>
              <a:buChar char="§"/>
              <a:defRPr/>
            </a:pPr>
            <a:endParaRPr lang="sr-Latn-RS" sz="2000" b="1" dirty="0" smtClean="0">
              <a:latin typeface="Arial" pitchFamily="34" charset="0"/>
              <a:cs typeface="Arial" pitchFamily="34" charset="0"/>
            </a:endParaRPr>
          </a:p>
          <a:p>
            <a:pPr>
              <a:buFont typeface="Wingdings" pitchFamily="2" charset="2"/>
              <a:buChar char="§"/>
              <a:defRPr/>
            </a:pPr>
            <a:r>
              <a:rPr lang="en-US" sz="2000" b="1" dirty="0" err="1" smtClean="0">
                <a:latin typeface="Arial" pitchFamily="34" charset="0"/>
                <a:cs typeface="Arial" pitchFamily="34" charset="0"/>
              </a:rPr>
              <a:t>Polyuria</a:t>
            </a:r>
            <a:r>
              <a:rPr lang="en-US" sz="2000" b="1" dirty="0" smtClean="0">
                <a:latin typeface="Arial" pitchFamily="34" charset="0"/>
                <a:cs typeface="Arial" pitchFamily="34" charset="0"/>
              </a:rPr>
              <a:t> </a:t>
            </a:r>
          </a:p>
          <a:p>
            <a:pPr>
              <a:buFont typeface="Wingdings" pitchFamily="2" charset="2"/>
              <a:buChar char="§"/>
              <a:defRPr/>
            </a:pPr>
            <a:r>
              <a:rPr lang="en-US" sz="2000" b="1" dirty="0" err="1" smtClean="0">
                <a:latin typeface="Arial" pitchFamily="34" charset="0"/>
                <a:cs typeface="Arial" pitchFamily="34" charset="0"/>
              </a:rPr>
              <a:t>Polydipsia</a:t>
            </a:r>
            <a:r>
              <a:rPr lang="en-US" sz="2000" b="1" dirty="0" smtClean="0">
                <a:latin typeface="Arial" pitchFamily="34" charset="0"/>
                <a:cs typeface="Arial" pitchFamily="34" charset="0"/>
              </a:rPr>
              <a:t> j a</a:t>
            </a:r>
          </a:p>
          <a:p>
            <a:pPr>
              <a:buFont typeface="Wingdings" pitchFamily="2" charset="2"/>
              <a:buChar char="§"/>
              <a:defRPr/>
            </a:pPr>
            <a:r>
              <a:rPr lang="en-US" sz="2000" b="1" dirty="0" smtClean="0">
                <a:latin typeface="Arial" pitchFamily="34" charset="0"/>
                <a:cs typeface="Arial" pitchFamily="34" charset="0"/>
              </a:rPr>
              <a:t>Blurred vision</a:t>
            </a:r>
          </a:p>
          <a:p>
            <a:pPr>
              <a:buFont typeface="Wingdings" pitchFamily="2" charset="2"/>
              <a:buChar char="§"/>
              <a:defRPr/>
            </a:pPr>
            <a:r>
              <a:rPr lang="en-US" sz="2000" b="1" dirty="0" smtClean="0">
                <a:latin typeface="Arial" pitchFamily="34" charset="0"/>
                <a:cs typeface="Arial" pitchFamily="34" charset="0"/>
              </a:rPr>
              <a:t>Nausea /Vomiting</a:t>
            </a:r>
          </a:p>
          <a:p>
            <a:pPr>
              <a:buFont typeface="Wingdings" pitchFamily="2" charset="2"/>
              <a:buChar char="§"/>
              <a:defRPr/>
            </a:pPr>
            <a:r>
              <a:rPr lang="en-US" sz="2000" b="1" dirty="0" smtClean="0">
                <a:latin typeface="Arial" pitchFamily="34" charset="0"/>
                <a:cs typeface="Arial" pitchFamily="34" charset="0"/>
              </a:rPr>
              <a:t>Stomach pain</a:t>
            </a:r>
          </a:p>
          <a:p>
            <a:pPr>
              <a:buFont typeface="Wingdings" pitchFamily="2" charset="2"/>
              <a:buChar char="§"/>
              <a:defRPr/>
            </a:pPr>
            <a:r>
              <a:rPr lang="en-US" sz="2000" b="1" dirty="0" smtClean="0">
                <a:latin typeface="Arial" pitchFamily="34" charset="0"/>
                <a:cs typeface="Arial" pitchFamily="34" charset="0"/>
              </a:rPr>
              <a:t>Fatigue</a:t>
            </a:r>
          </a:p>
          <a:p>
            <a:pPr>
              <a:buFont typeface="Wingdings" pitchFamily="2" charset="2"/>
              <a:buChar char="§"/>
              <a:defRPr/>
            </a:pPr>
            <a:r>
              <a:rPr lang="en-US" sz="2000" b="1" dirty="0" smtClean="0">
                <a:latin typeface="Arial" pitchFamily="34" charset="0"/>
                <a:cs typeface="Arial" pitchFamily="34" charset="0"/>
              </a:rPr>
              <a:t>confusion</a:t>
            </a:r>
          </a:p>
        </p:txBody>
      </p:sp>
      <p:sp>
        <p:nvSpPr>
          <p:cNvPr id="80901" name="Text Placeholder 4"/>
          <p:cNvSpPr>
            <a:spLocks noGrp="1"/>
          </p:cNvSpPr>
          <p:nvPr>
            <p:ph type="body" sz="quarter" idx="3"/>
          </p:nvPr>
        </p:nvSpPr>
        <p:spPr>
          <a:xfrm>
            <a:off x="4645025" y="1219200"/>
            <a:ext cx="4041775" cy="533400"/>
          </a:xfrm>
        </p:spPr>
        <p:txBody>
          <a:bodyPr/>
          <a:lstStyle/>
          <a:p>
            <a:pPr algn="ctr"/>
            <a:r>
              <a:rPr lang="en-US" sz="2800" dirty="0" smtClean="0">
                <a:solidFill>
                  <a:srgbClr val="7030A0"/>
                </a:solidFill>
                <a:latin typeface="Arial" pitchFamily="34" charset="0"/>
                <a:cs typeface="Arial" pitchFamily="34" charset="0"/>
              </a:rPr>
              <a:t>SIGNS</a:t>
            </a:r>
            <a:endParaRPr lang="en-US" sz="2800" dirty="0" smtClean="0"/>
          </a:p>
        </p:txBody>
      </p:sp>
      <p:sp>
        <p:nvSpPr>
          <p:cNvPr id="43014" name="Content Placeholder 5"/>
          <p:cNvSpPr>
            <a:spLocks noGrp="1"/>
          </p:cNvSpPr>
          <p:nvPr>
            <p:ph sz="quarter" idx="4"/>
          </p:nvPr>
        </p:nvSpPr>
        <p:spPr>
          <a:xfrm>
            <a:off x="4645025" y="2174875"/>
            <a:ext cx="4041775" cy="4302125"/>
          </a:xfrm>
          <a:solidFill>
            <a:schemeClr val="accent5">
              <a:lumMod val="40000"/>
              <a:lumOff val="60000"/>
            </a:schemeClr>
          </a:solidFill>
        </p:spPr>
        <p:txBody>
          <a:bodyPr/>
          <a:lstStyle/>
          <a:p>
            <a:pPr>
              <a:lnSpc>
                <a:spcPct val="90000"/>
              </a:lnSpc>
              <a:buFont typeface="Wingdings" pitchFamily="2" charset="2"/>
              <a:buChar char="§"/>
              <a:defRPr/>
            </a:pPr>
            <a:r>
              <a:rPr lang="en-US" sz="2000" b="1" dirty="0" smtClean="0">
                <a:latin typeface="Arial" pitchFamily="34" charset="0"/>
                <a:cs typeface="Arial" pitchFamily="34" charset="0"/>
              </a:rPr>
              <a:t>Gastro  - enteritis </a:t>
            </a:r>
            <a:r>
              <a:rPr lang="sr-Latn-CS" sz="2000" b="1" dirty="0" smtClean="0">
                <a:latin typeface="Arial" pitchFamily="34" charset="0"/>
                <a:cs typeface="Arial" pitchFamily="34" charset="0"/>
              </a:rPr>
              <a:t/>
            </a:r>
            <a:br>
              <a:rPr lang="sr-Latn-CS" sz="2000" b="1" dirty="0" smtClean="0">
                <a:latin typeface="Arial" pitchFamily="34" charset="0"/>
                <a:cs typeface="Arial" pitchFamily="34" charset="0"/>
              </a:rPr>
            </a:br>
            <a:r>
              <a:rPr lang="en-US" sz="2000" b="1" dirty="0" smtClean="0">
                <a:latin typeface="Arial" pitchFamily="34" charset="0"/>
                <a:cs typeface="Arial" pitchFamily="34" charset="0"/>
              </a:rPr>
              <a:t>Vomiting - but not diarrhea </a:t>
            </a:r>
            <a:r>
              <a:rPr lang="sr-Latn-CS" sz="2000" b="1" dirty="0" smtClean="0">
                <a:latin typeface="Arial" pitchFamily="34" charset="0"/>
                <a:cs typeface="Arial" pitchFamily="34" charset="0"/>
              </a:rPr>
              <a:t/>
            </a:r>
            <a:br>
              <a:rPr lang="sr-Latn-CS" sz="2000" b="1" dirty="0" smtClean="0">
                <a:latin typeface="Arial" pitchFamily="34" charset="0"/>
                <a:cs typeface="Arial" pitchFamily="34" charset="0"/>
              </a:rPr>
            </a:br>
            <a:r>
              <a:rPr lang="en-US" sz="2000" b="1" dirty="0" smtClean="0">
                <a:latin typeface="Arial" pitchFamily="34" charset="0"/>
                <a:cs typeface="Arial" pitchFamily="34" charset="0"/>
              </a:rPr>
              <a:t>Dehydration - excessive urine production!</a:t>
            </a:r>
          </a:p>
          <a:p>
            <a:pPr>
              <a:lnSpc>
                <a:spcPct val="90000"/>
              </a:lnSpc>
              <a:buFont typeface="Wingdings" pitchFamily="2" charset="2"/>
              <a:buChar char="§"/>
              <a:defRPr/>
            </a:pPr>
            <a:r>
              <a:rPr lang="en-US" sz="2000" b="1" dirty="0" smtClean="0">
                <a:latin typeface="Arial" pitchFamily="34" charset="0"/>
                <a:cs typeface="Arial" pitchFamily="34" charset="0"/>
              </a:rPr>
              <a:t>Vomiting</a:t>
            </a:r>
          </a:p>
          <a:p>
            <a:pPr>
              <a:lnSpc>
                <a:spcPct val="90000"/>
              </a:lnSpc>
              <a:buFont typeface="Wingdings" pitchFamily="2" charset="2"/>
              <a:buChar char="§"/>
              <a:defRPr/>
            </a:pPr>
            <a:r>
              <a:rPr lang="en-US" sz="2000" b="1" dirty="0" smtClean="0">
                <a:latin typeface="Arial" pitchFamily="34" charset="0"/>
                <a:cs typeface="Arial" pitchFamily="34" charset="0"/>
              </a:rPr>
              <a:t>Frequent urination</a:t>
            </a:r>
          </a:p>
          <a:p>
            <a:pPr>
              <a:lnSpc>
                <a:spcPct val="90000"/>
              </a:lnSpc>
              <a:buFont typeface="Wingdings" pitchFamily="2" charset="2"/>
              <a:buChar char="§"/>
              <a:defRPr/>
            </a:pPr>
            <a:r>
              <a:rPr lang="en-US" sz="2000" b="1" dirty="0" smtClean="0">
                <a:latin typeface="Arial" pitchFamily="34" charset="0"/>
                <a:cs typeface="Arial" pitchFamily="34" charset="0"/>
              </a:rPr>
              <a:t>Stomach pain</a:t>
            </a:r>
          </a:p>
          <a:p>
            <a:pPr>
              <a:lnSpc>
                <a:spcPct val="90000"/>
              </a:lnSpc>
              <a:buFont typeface="Wingdings" pitchFamily="2" charset="2"/>
              <a:buChar char="§"/>
              <a:defRPr/>
            </a:pPr>
            <a:r>
              <a:rPr lang="en-US" sz="2000" b="1" dirty="0" smtClean="0">
                <a:latin typeface="Arial" pitchFamily="34" charset="0"/>
                <a:cs typeface="Arial" pitchFamily="34" charset="0"/>
              </a:rPr>
              <a:t>Acetone breath</a:t>
            </a:r>
          </a:p>
          <a:p>
            <a:pPr>
              <a:lnSpc>
                <a:spcPct val="90000"/>
              </a:lnSpc>
              <a:buFont typeface="Wingdings" pitchFamily="2" charset="2"/>
              <a:buChar char="§"/>
              <a:defRPr/>
            </a:pPr>
            <a:r>
              <a:rPr lang="en-US" sz="2000" b="1" dirty="0" smtClean="0">
                <a:latin typeface="Arial" pitchFamily="34" charset="0"/>
                <a:cs typeface="Arial" pitchFamily="34" charset="0"/>
              </a:rPr>
              <a:t>Dry mouth and tongue</a:t>
            </a:r>
          </a:p>
          <a:p>
            <a:pPr>
              <a:lnSpc>
                <a:spcPct val="90000"/>
              </a:lnSpc>
              <a:buFont typeface="Wingdings" pitchFamily="2" charset="2"/>
              <a:buChar char="§"/>
              <a:defRPr/>
            </a:pPr>
            <a:r>
              <a:rPr lang="en-US" sz="2000" b="1" dirty="0" smtClean="0">
                <a:latin typeface="Arial" pitchFamily="34" charset="0"/>
                <a:cs typeface="Arial" pitchFamily="34" charset="0"/>
              </a:rPr>
              <a:t>The hangover</a:t>
            </a:r>
          </a:p>
          <a:p>
            <a:pPr>
              <a:lnSpc>
                <a:spcPct val="90000"/>
              </a:lnSpc>
              <a:buFont typeface="Wingdings" pitchFamily="2" charset="2"/>
              <a:buChar char="§"/>
              <a:defRPr/>
            </a:pPr>
            <a:r>
              <a:rPr lang="en-US" sz="2000" b="1" dirty="0" smtClean="0">
                <a:latin typeface="Arial" pitchFamily="34" charset="0"/>
                <a:cs typeface="Arial" pitchFamily="34" charset="0"/>
              </a:rPr>
              <a:t>Deep breathing</a:t>
            </a:r>
          </a:p>
          <a:p>
            <a:pPr>
              <a:lnSpc>
                <a:spcPct val="90000"/>
              </a:lnSpc>
              <a:buFont typeface="Wingdings" pitchFamily="2" charset="2"/>
              <a:buChar char="§"/>
              <a:defRPr/>
            </a:pPr>
            <a:r>
              <a:rPr lang="en-US" sz="2000" b="1" dirty="0" smtClean="0">
                <a:latin typeface="Arial" pitchFamily="34" charset="0"/>
                <a:cs typeface="Arial" pitchFamily="34" charset="0"/>
              </a:rPr>
              <a:t>coma</a:t>
            </a:r>
          </a:p>
          <a:p>
            <a:pPr>
              <a:lnSpc>
                <a:spcPct val="90000"/>
              </a:lnSpc>
              <a:buFont typeface="Wingdings" pitchFamily="2" charset="2"/>
              <a:buChar char="§"/>
              <a:defRPr/>
            </a:pPr>
            <a:r>
              <a:rPr lang="en-US" sz="2000" b="1" dirty="0" smtClean="0">
                <a:latin typeface="Arial" pitchFamily="34" charset="0"/>
                <a:cs typeface="Arial" pitchFamily="34" charset="0"/>
              </a:rPr>
              <a:t>death</a:t>
            </a:r>
          </a:p>
          <a:p>
            <a:pPr>
              <a:defRPr/>
            </a:pPr>
            <a:endParaRPr lang="en-US" sz="2000" b="1" dirty="0" smtClean="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a:xfrm>
            <a:off x="0" y="0"/>
            <a:ext cx="9144000" cy="1143000"/>
          </a:xfrm>
          <a:solidFill>
            <a:srgbClr val="FFC000"/>
          </a:solidFill>
        </p:spPr>
        <p:txBody>
          <a:bodyPr/>
          <a:lstStyle/>
          <a:p>
            <a:pPr eaLnBrk="1" hangingPunct="1"/>
            <a:r>
              <a:rPr lang="en-US" sz="3200" b="1" dirty="0" smtClean="0">
                <a:solidFill>
                  <a:srgbClr val="7030A0"/>
                </a:solidFill>
                <a:latin typeface="Arial" pitchFamily="34" charset="0"/>
                <a:cs typeface="Arial" pitchFamily="34" charset="0"/>
              </a:rPr>
              <a:t>PHYSICAL EXAMINATION</a:t>
            </a:r>
            <a:endParaRPr lang="ar-EG" sz="3200" b="1" dirty="0" smtClean="0">
              <a:solidFill>
                <a:srgbClr val="7030A0"/>
              </a:solidFill>
              <a:latin typeface="Arial" pitchFamily="34" charset="0"/>
              <a:cs typeface="Arial" pitchFamily="34" charset="0"/>
            </a:endParaRPr>
          </a:p>
        </p:txBody>
      </p:sp>
      <p:sp>
        <p:nvSpPr>
          <p:cNvPr id="81923" name="Content Placeholder 2"/>
          <p:cNvSpPr>
            <a:spLocks noGrp="1"/>
          </p:cNvSpPr>
          <p:nvPr>
            <p:ph idx="1"/>
          </p:nvPr>
        </p:nvSpPr>
        <p:spPr>
          <a:xfrm>
            <a:off x="304800" y="1143000"/>
            <a:ext cx="8839200" cy="4983163"/>
          </a:xfrm>
        </p:spPr>
        <p:txBody>
          <a:bodyPr/>
          <a:lstStyle/>
          <a:p>
            <a:pPr eaLnBrk="1" hangingPunct="1"/>
            <a:endParaRPr lang="en-US" sz="2400" b="1" dirty="0" smtClean="0">
              <a:latin typeface="Arial" pitchFamily="34" charset="0"/>
              <a:cs typeface="Arial" pitchFamily="34" charset="0"/>
            </a:endParaRPr>
          </a:p>
          <a:p>
            <a:pPr eaLnBrk="1" hangingPunct="1">
              <a:buFont typeface="Wingdings" pitchFamily="2" charset="2"/>
              <a:buChar char="§"/>
            </a:pPr>
            <a:r>
              <a:rPr lang="en-US" sz="2000" b="1" dirty="0" smtClean="0">
                <a:latin typeface="Arial" pitchFamily="34" charset="0"/>
                <a:cs typeface="Arial" pitchFamily="34" charset="0"/>
              </a:rPr>
              <a:t>Hypotension</a:t>
            </a:r>
          </a:p>
          <a:p>
            <a:pPr eaLnBrk="1" hangingPunct="1">
              <a:buFont typeface="Wingdings" pitchFamily="2" charset="2"/>
              <a:buChar char="§"/>
            </a:pPr>
            <a:r>
              <a:rPr lang="en-US" sz="2000" b="1" dirty="0" smtClean="0">
                <a:latin typeface="Arial" pitchFamily="34" charset="0"/>
                <a:cs typeface="Arial" pitchFamily="34" charset="0"/>
              </a:rPr>
              <a:t>tachycardia</a:t>
            </a:r>
          </a:p>
          <a:p>
            <a:pPr eaLnBrk="1" hangingPunct="1">
              <a:buFont typeface="Wingdings" pitchFamily="2" charset="2"/>
              <a:buChar char="§"/>
            </a:pPr>
            <a:r>
              <a:rPr lang="en-US" sz="2000" b="1" i="1" dirty="0" err="1" smtClean="0">
                <a:latin typeface="Arial" pitchFamily="34" charset="0"/>
                <a:cs typeface="Arial" pitchFamily="34" charset="0"/>
              </a:rPr>
              <a:t>Kussmaul</a:t>
            </a:r>
            <a:r>
              <a:rPr lang="en-US" sz="2000" b="1" i="1" dirty="0" smtClean="0">
                <a:latin typeface="Arial" pitchFamily="34" charset="0"/>
                <a:cs typeface="Arial" pitchFamily="34" charset="0"/>
              </a:rPr>
              <a:t> </a:t>
            </a:r>
            <a:r>
              <a:rPr lang="en-US" sz="2000" b="1" dirty="0" smtClean="0">
                <a:latin typeface="Arial" pitchFamily="34" charset="0"/>
                <a:cs typeface="Arial" pitchFamily="34" charset="0"/>
              </a:rPr>
              <a:t>breathing (deep, difficult breathing)</a:t>
            </a:r>
          </a:p>
          <a:p>
            <a:pPr eaLnBrk="1" hangingPunct="1">
              <a:buFont typeface="Wingdings" pitchFamily="2" charset="2"/>
              <a:buChar char="§"/>
            </a:pPr>
            <a:r>
              <a:rPr lang="en-US" sz="2000" b="1" dirty="0" smtClean="0">
                <a:latin typeface="Arial" pitchFamily="34" charset="0"/>
                <a:cs typeface="Arial" pitchFamily="34" charset="0"/>
              </a:rPr>
              <a:t>Acetone breath</a:t>
            </a:r>
          </a:p>
          <a:p>
            <a:pPr eaLnBrk="1" hangingPunct="1">
              <a:buFont typeface="Wingdings" pitchFamily="2" charset="2"/>
              <a:buChar char="§"/>
            </a:pPr>
            <a:r>
              <a:rPr lang="en-US" sz="2000" b="1" dirty="0" smtClean="0">
                <a:latin typeface="Arial" pitchFamily="34" charset="0"/>
                <a:cs typeface="Arial" pitchFamily="34" charset="0"/>
              </a:rPr>
              <a:t>Dry mucous membranes</a:t>
            </a:r>
          </a:p>
          <a:p>
            <a:pPr eaLnBrk="1" hangingPunct="1">
              <a:buFont typeface="Wingdings" pitchFamily="2" charset="2"/>
              <a:buChar char="§"/>
            </a:pPr>
            <a:r>
              <a:rPr lang="en-US" sz="2000" b="1" dirty="0" smtClean="0">
                <a:latin typeface="Arial" pitchFamily="34" charset="0"/>
                <a:cs typeface="Arial" pitchFamily="34" charset="0"/>
              </a:rPr>
              <a:t> swelling</a:t>
            </a:r>
          </a:p>
          <a:p>
            <a:pPr eaLnBrk="1" hangingPunct="1">
              <a:buFont typeface="Wingdings" pitchFamily="2" charset="2"/>
              <a:buChar char="§"/>
            </a:pPr>
            <a:r>
              <a:rPr lang="en-US" sz="2000" b="1" dirty="0" smtClean="0">
                <a:latin typeface="Arial" pitchFamily="34" charset="0"/>
                <a:cs typeface="Arial" pitchFamily="34" charset="0"/>
              </a:rPr>
              <a:t>Abdominal tenderness</a:t>
            </a:r>
          </a:p>
          <a:p>
            <a:pPr eaLnBrk="1" hangingPunct="1">
              <a:buFont typeface="Arial" pitchFamily="34" charset="0"/>
              <a:buNone/>
            </a:pPr>
            <a:endParaRPr lang="ar-EG" sz="2400" b="1" dirty="0" smtClean="0">
              <a:latin typeface="Arial"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3"/>
          <p:cNvSpPr>
            <a:spLocks noGrp="1"/>
          </p:cNvSpPr>
          <p:nvPr>
            <p:ph type="title"/>
          </p:nvPr>
        </p:nvSpPr>
        <p:spPr>
          <a:xfrm>
            <a:off x="0" y="0"/>
            <a:ext cx="9144000" cy="1066800"/>
          </a:xfrm>
          <a:solidFill>
            <a:srgbClr val="FFC000"/>
          </a:solidFill>
        </p:spPr>
        <p:txBody>
          <a:bodyPr/>
          <a:lstStyle/>
          <a:p>
            <a:r>
              <a:rPr lang="en-US" sz="3200" b="1" smtClean="0">
                <a:solidFill>
                  <a:srgbClr val="7030A0"/>
                </a:solidFill>
                <a:latin typeface="Arial" pitchFamily="34" charset="0"/>
                <a:cs typeface="Arial" pitchFamily="34" charset="0"/>
              </a:rPr>
              <a:t>MILD 	</a:t>
            </a:r>
            <a:r>
              <a:rPr lang="en-US" sz="4000" b="1" smtClean="0">
                <a:solidFill>
                  <a:srgbClr val="7030A0"/>
                </a:solidFill>
                <a:latin typeface="Arial" pitchFamily="34" charset="0"/>
                <a:cs typeface="Arial" pitchFamily="34" charset="0"/>
              </a:rPr>
              <a:t>DKA 	</a:t>
            </a:r>
            <a:r>
              <a:rPr lang="en-US" sz="3200" b="1" smtClean="0">
                <a:solidFill>
                  <a:srgbClr val="7030A0"/>
                </a:solidFill>
                <a:latin typeface="Arial" pitchFamily="34" charset="0"/>
                <a:cs typeface="Arial" pitchFamily="34" charset="0"/>
              </a:rPr>
              <a:t>SERIOUS</a:t>
            </a:r>
          </a:p>
        </p:txBody>
      </p:sp>
      <p:sp>
        <p:nvSpPr>
          <p:cNvPr id="82947" name="Content Placeholder 4"/>
          <p:cNvSpPr>
            <a:spLocks noGrp="1"/>
          </p:cNvSpPr>
          <p:nvPr>
            <p:ph sz="half" idx="1"/>
          </p:nvPr>
        </p:nvSpPr>
        <p:spPr/>
        <p:txBody>
          <a:bodyPr/>
          <a:lstStyle/>
          <a:p>
            <a:pPr eaLnBrk="1" hangingPunct="1">
              <a:buFont typeface="Wingdings" pitchFamily="2" charset="2"/>
              <a:buChar char="§"/>
            </a:pPr>
            <a:endParaRPr lang="en-US" sz="2000" b="1" smtClean="0">
              <a:latin typeface="Arial" pitchFamily="34" charset="0"/>
              <a:cs typeface="Arial" pitchFamily="34" charset="0"/>
            </a:endParaRPr>
          </a:p>
          <a:p>
            <a:pPr eaLnBrk="1" hangingPunct="1">
              <a:buFont typeface="Wingdings" pitchFamily="2" charset="2"/>
              <a:buChar char="§"/>
            </a:pPr>
            <a:r>
              <a:rPr lang="en-US" sz="2000" b="1" smtClean="0">
                <a:latin typeface="Arial" pitchFamily="34" charset="0"/>
                <a:cs typeface="Arial" pitchFamily="34" charset="0"/>
              </a:rPr>
              <a:t>Glycemia &gt;300 </a:t>
            </a:r>
            <a:r>
              <a:rPr lang="en-US" sz="2000" b="1" i="1" smtClean="0">
                <a:latin typeface="Arial" pitchFamily="34" charset="0"/>
                <a:cs typeface="Arial" pitchFamily="34" charset="0"/>
              </a:rPr>
              <a:t>mg/dl</a:t>
            </a:r>
          </a:p>
          <a:p>
            <a:pPr eaLnBrk="1" hangingPunct="1">
              <a:buFont typeface="Wingdings" pitchFamily="2" charset="2"/>
              <a:buChar char="§"/>
            </a:pPr>
            <a:r>
              <a:rPr lang="en-US" sz="2000" b="1" smtClean="0">
                <a:latin typeface="Arial" pitchFamily="34" charset="0"/>
                <a:cs typeface="Arial" pitchFamily="34" charset="0"/>
              </a:rPr>
              <a:t>Moderate dehydration</a:t>
            </a:r>
          </a:p>
          <a:p>
            <a:pPr eaLnBrk="1" hangingPunct="1">
              <a:buFont typeface="Wingdings" pitchFamily="2" charset="2"/>
              <a:buChar char="§"/>
            </a:pPr>
            <a:r>
              <a:rPr lang="en-US" sz="2000" b="1" smtClean="0">
                <a:latin typeface="Arial" pitchFamily="34" charset="0"/>
                <a:cs typeface="Arial" pitchFamily="34" charset="0"/>
              </a:rPr>
              <a:t>Ketonuria (+) to (++)</a:t>
            </a:r>
          </a:p>
          <a:p>
            <a:pPr eaLnBrk="1" hangingPunct="1">
              <a:buFont typeface="Wingdings" pitchFamily="2" charset="2"/>
              <a:buChar char="§"/>
            </a:pPr>
            <a:r>
              <a:rPr lang="en-US" sz="2000" b="1" smtClean="0">
                <a:latin typeface="Arial" pitchFamily="34" charset="0"/>
                <a:cs typeface="Arial" pitchFamily="34" charset="0"/>
              </a:rPr>
              <a:t>HCO </a:t>
            </a:r>
            <a:r>
              <a:rPr lang="en-US" sz="2000" b="1" baseline="-25000" smtClean="0">
                <a:latin typeface="Arial" pitchFamily="34" charset="0"/>
                <a:cs typeface="Arial" pitchFamily="34" charset="0"/>
              </a:rPr>
              <a:t>3 </a:t>
            </a:r>
            <a:r>
              <a:rPr lang="en-US" sz="2000" b="1" smtClean="0">
                <a:latin typeface="Arial" pitchFamily="34" charset="0"/>
                <a:cs typeface="Arial" pitchFamily="34" charset="0"/>
              </a:rPr>
              <a:t>&lt; 15 </a:t>
            </a:r>
            <a:r>
              <a:rPr lang="en-US" sz="2000" b="1" i="1" smtClean="0">
                <a:latin typeface="Arial" pitchFamily="34" charset="0"/>
                <a:cs typeface="Arial" pitchFamily="34" charset="0"/>
              </a:rPr>
              <a:t>mEq/L</a:t>
            </a:r>
            <a:endParaRPr lang="en-US" sz="2000" b="1" smtClean="0">
              <a:latin typeface="Arial" pitchFamily="34" charset="0"/>
              <a:cs typeface="Arial" pitchFamily="34" charset="0"/>
            </a:endParaRPr>
          </a:p>
          <a:p>
            <a:pPr eaLnBrk="1" hangingPunct="1">
              <a:buFont typeface="Wingdings" pitchFamily="2" charset="2"/>
              <a:buChar char="§"/>
            </a:pPr>
            <a:r>
              <a:rPr lang="en-US" sz="2000" b="1" smtClean="0">
                <a:latin typeface="Arial" pitchFamily="34" charset="0"/>
                <a:cs typeface="Arial" pitchFamily="34" charset="0"/>
              </a:rPr>
              <a:t>pH (MAC): art. &lt; 7.3</a:t>
            </a:r>
          </a:p>
          <a:p>
            <a:pPr eaLnBrk="1" hangingPunct="1">
              <a:buFont typeface="Arial" pitchFamily="34" charset="0"/>
              <a:buNone/>
            </a:pPr>
            <a:r>
              <a:rPr lang="en-US" sz="2000" b="1" i="1" smtClean="0">
                <a:latin typeface="Arial" pitchFamily="34" charset="0"/>
                <a:cs typeface="Arial" pitchFamily="34" charset="0"/>
              </a:rPr>
              <a:t>Or </a:t>
            </a:r>
            <a:r>
              <a:rPr lang="en-US" sz="2000" b="1" smtClean="0">
                <a:latin typeface="Arial" pitchFamily="34" charset="0"/>
                <a:cs typeface="Arial" pitchFamily="34" charset="0"/>
              </a:rPr>
              <a:t>ven. &lt; 7.25</a:t>
            </a:r>
          </a:p>
          <a:p>
            <a:pPr eaLnBrk="1" hangingPunct="1">
              <a:buFont typeface="Wingdings" pitchFamily="2" charset="2"/>
              <a:buChar char="§"/>
            </a:pPr>
            <a:r>
              <a:rPr lang="en-US" sz="2000" b="1" smtClean="0">
                <a:latin typeface="Arial" pitchFamily="34" charset="0"/>
                <a:cs typeface="Arial" pitchFamily="34" charset="0"/>
              </a:rPr>
              <a:t>hyperosmolarity</a:t>
            </a:r>
            <a:endParaRPr lang="ar-EG" sz="2000" b="1" smtClean="0">
              <a:latin typeface="Arial" pitchFamily="34" charset="0"/>
            </a:endParaRPr>
          </a:p>
          <a:p>
            <a:pPr>
              <a:buFont typeface="Wingdings" pitchFamily="2" charset="2"/>
              <a:buChar char="§"/>
            </a:pPr>
            <a:endParaRPr lang="en-US" smtClean="0"/>
          </a:p>
        </p:txBody>
      </p:sp>
      <p:sp>
        <p:nvSpPr>
          <p:cNvPr id="82948" name="Content Placeholder 5"/>
          <p:cNvSpPr>
            <a:spLocks noGrp="1"/>
          </p:cNvSpPr>
          <p:nvPr>
            <p:ph sz="half" idx="2"/>
          </p:nvPr>
        </p:nvSpPr>
        <p:spPr>
          <a:xfrm>
            <a:off x="4648200" y="1600200"/>
            <a:ext cx="4495800" cy="4876800"/>
          </a:xfrm>
        </p:spPr>
        <p:txBody>
          <a:bodyPr/>
          <a:lstStyle/>
          <a:p>
            <a:pPr eaLnBrk="1" hangingPunct="1">
              <a:buFont typeface="Wingdings" pitchFamily="2" charset="2"/>
              <a:buChar char="§"/>
            </a:pPr>
            <a:endParaRPr lang="en-US" sz="2000" b="1" smtClean="0">
              <a:latin typeface="Arial" pitchFamily="34" charset="0"/>
              <a:cs typeface="Arial" pitchFamily="34" charset="0"/>
            </a:endParaRPr>
          </a:p>
          <a:p>
            <a:pPr eaLnBrk="1" hangingPunct="1">
              <a:buFont typeface="Wingdings" pitchFamily="2" charset="2"/>
              <a:buChar char="§"/>
            </a:pPr>
            <a:r>
              <a:rPr lang="en-US" sz="2000" b="1" smtClean="0">
                <a:latin typeface="Arial" pitchFamily="34" charset="0"/>
                <a:cs typeface="Arial" pitchFamily="34" charset="0"/>
              </a:rPr>
              <a:t>Glycemia &gt;300 </a:t>
            </a:r>
            <a:r>
              <a:rPr lang="en-US" sz="2000" b="1" i="1" smtClean="0">
                <a:latin typeface="Arial" pitchFamily="34" charset="0"/>
                <a:cs typeface="Arial" pitchFamily="34" charset="0"/>
              </a:rPr>
              <a:t>mg/dl</a:t>
            </a:r>
          </a:p>
          <a:p>
            <a:pPr eaLnBrk="1" hangingPunct="1">
              <a:buFont typeface="Wingdings" pitchFamily="2" charset="2"/>
              <a:buChar char="§"/>
            </a:pPr>
            <a:r>
              <a:rPr lang="en-US" sz="2000" b="1" smtClean="0">
                <a:latin typeface="Arial" pitchFamily="34" charset="0"/>
                <a:cs typeface="Arial" pitchFamily="34" charset="0"/>
              </a:rPr>
              <a:t>Severe dehydration</a:t>
            </a:r>
          </a:p>
          <a:p>
            <a:pPr eaLnBrk="1" hangingPunct="1">
              <a:buFont typeface="Wingdings" pitchFamily="2" charset="2"/>
              <a:buChar char="§"/>
            </a:pPr>
            <a:r>
              <a:rPr lang="en-US" sz="2000" b="1" smtClean="0">
                <a:latin typeface="Arial" pitchFamily="34" charset="0"/>
                <a:cs typeface="Arial" pitchFamily="34" charset="0"/>
              </a:rPr>
              <a:t>Ketonuria +++</a:t>
            </a:r>
          </a:p>
          <a:p>
            <a:pPr eaLnBrk="1" hangingPunct="1">
              <a:buFont typeface="Wingdings" pitchFamily="2" charset="2"/>
              <a:buChar char="§"/>
            </a:pPr>
            <a:r>
              <a:rPr lang="en-US" sz="2000" b="1" smtClean="0">
                <a:latin typeface="Arial" pitchFamily="34" charset="0"/>
                <a:cs typeface="Arial" pitchFamily="34" charset="0"/>
              </a:rPr>
              <a:t>HCO </a:t>
            </a:r>
            <a:r>
              <a:rPr lang="en-US" sz="2000" b="1" baseline="-25000" smtClean="0">
                <a:latin typeface="Arial" pitchFamily="34" charset="0"/>
                <a:cs typeface="Arial" pitchFamily="34" charset="0"/>
              </a:rPr>
              <a:t>3 </a:t>
            </a:r>
            <a:r>
              <a:rPr lang="en-US" sz="2000" b="1" smtClean="0">
                <a:latin typeface="Arial" pitchFamily="34" charset="0"/>
                <a:cs typeface="Arial" pitchFamily="34" charset="0"/>
              </a:rPr>
              <a:t>&lt; 10 </a:t>
            </a:r>
            <a:r>
              <a:rPr lang="en-US" sz="2000" b="1" i="1" smtClean="0">
                <a:latin typeface="Arial" pitchFamily="34" charset="0"/>
                <a:cs typeface="Arial" pitchFamily="34" charset="0"/>
              </a:rPr>
              <a:t>mEq/l</a:t>
            </a:r>
          </a:p>
          <a:p>
            <a:pPr eaLnBrk="1" hangingPunct="1">
              <a:buFont typeface="Wingdings" pitchFamily="2" charset="2"/>
              <a:buChar char="§"/>
            </a:pPr>
            <a:r>
              <a:rPr lang="en-US" sz="2000" b="1" smtClean="0">
                <a:latin typeface="Arial" pitchFamily="34" charset="0"/>
                <a:cs typeface="Arial" pitchFamily="34" charset="0"/>
              </a:rPr>
              <a:t>pH (MAC): art. &lt;7</a:t>
            </a:r>
          </a:p>
          <a:p>
            <a:pPr eaLnBrk="1" hangingPunct="1">
              <a:buFont typeface="Arial" pitchFamily="34" charset="0"/>
              <a:buNone/>
            </a:pPr>
            <a:r>
              <a:rPr lang="en-US" sz="2000" b="1" i="1" smtClean="0">
                <a:latin typeface="Arial" pitchFamily="34" charset="0"/>
                <a:cs typeface="Arial" pitchFamily="34" charset="0"/>
              </a:rPr>
              <a:t>Or </a:t>
            </a:r>
            <a:r>
              <a:rPr lang="en-US" sz="2000" b="1" smtClean="0">
                <a:latin typeface="Arial" pitchFamily="34" charset="0"/>
                <a:cs typeface="Arial" pitchFamily="34" charset="0"/>
              </a:rPr>
              <a:t>venous &lt; 6.95</a:t>
            </a:r>
          </a:p>
          <a:p>
            <a:pPr eaLnBrk="1" hangingPunct="1">
              <a:buFont typeface="Wingdings" pitchFamily="2" charset="2"/>
              <a:buChar char="§"/>
            </a:pPr>
            <a:r>
              <a:rPr lang="en-US" sz="2000" b="1" smtClean="0">
                <a:latin typeface="Arial" pitchFamily="34" charset="0"/>
                <a:cs typeface="Arial" pitchFamily="34" charset="0"/>
              </a:rPr>
              <a:t>Hyperosmolarity</a:t>
            </a:r>
            <a:endParaRPr lang="ar-EG" sz="2000" b="1" smtClean="0">
              <a:latin typeface="Arial" pitchFamily="34" charset="0"/>
            </a:endParaRPr>
          </a:p>
          <a:p>
            <a:pPr eaLnBrk="1" hangingPunct="1">
              <a:buFont typeface="Wingdings" pitchFamily="2" charset="2"/>
              <a:buChar char="§"/>
            </a:pPr>
            <a:r>
              <a:rPr lang="en-US" sz="2000" b="1" smtClean="0">
                <a:latin typeface="Arial" pitchFamily="34" charset="0"/>
                <a:cs typeface="Arial" pitchFamily="34" charset="0"/>
                <a:sym typeface="Symbol" pitchFamily="18" charset="2"/>
              </a:rPr>
              <a:t> </a:t>
            </a:r>
            <a:r>
              <a:rPr lang="en-US" sz="2000" b="1" smtClean="0">
                <a:latin typeface="Arial" pitchFamily="34" charset="0"/>
                <a:cs typeface="Arial" pitchFamily="34" charset="0"/>
              </a:rPr>
              <a:t>Anion gap &gt; 12 </a:t>
            </a:r>
            <a:r>
              <a:rPr lang="en-US" sz="2000" b="1" i="1" smtClean="0">
                <a:latin typeface="Arial" pitchFamily="34" charset="0"/>
                <a:cs typeface="Arial" pitchFamily="34" charset="0"/>
              </a:rPr>
              <a:t>mEq/l             </a:t>
            </a:r>
            <a:r>
              <a:rPr lang="en-US" sz="2000" b="1" smtClean="0">
                <a:latin typeface="Arial" pitchFamily="34" charset="0"/>
                <a:cs typeface="Arial" pitchFamily="34" charset="0"/>
              </a:rPr>
              <a:t>(normal 7-8 </a:t>
            </a:r>
            <a:r>
              <a:rPr lang="en-US" sz="2000" b="1" i="1" smtClean="0">
                <a:latin typeface="Arial" pitchFamily="34" charset="0"/>
                <a:cs typeface="Arial" pitchFamily="34" charset="0"/>
              </a:rPr>
              <a:t>mEq/l</a:t>
            </a:r>
            <a:r>
              <a:rPr lang="en-US" sz="2000" b="1" smtClean="0">
                <a:latin typeface="Arial" pitchFamily="34" charset="0"/>
                <a:cs typeface="Arial" pitchFamily="34" charset="0"/>
              </a:rPr>
              <a:t>)</a:t>
            </a:r>
          </a:p>
          <a:p>
            <a:pPr eaLnBrk="1" hangingPunct="1">
              <a:buFont typeface="Arial" pitchFamily="34" charset="0"/>
              <a:buNone/>
            </a:pPr>
            <a:r>
              <a:rPr lang="en-US" sz="2000" b="1" smtClean="0">
                <a:latin typeface="Arial" pitchFamily="34" charset="0"/>
                <a:cs typeface="Arial" pitchFamily="34" charset="0"/>
              </a:rPr>
              <a:t>    </a:t>
            </a:r>
          </a:p>
          <a:p>
            <a:pPr eaLnBrk="1" hangingPunct="1">
              <a:buFont typeface="Arial" pitchFamily="34" charset="0"/>
              <a:buNone/>
            </a:pPr>
            <a:r>
              <a:rPr lang="en-US" sz="2000" b="1" smtClean="0">
                <a:latin typeface="Arial" pitchFamily="34" charset="0"/>
                <a:cs typeface="Arial" pitchFamily="34" charset="0"/>
              </a:rPr>
              <a:t>AG = (Na</a:t>
            </a:r>
            <a:r>
              <a:rPr lang="en-US" sz="2000" b="1" baseline="30000" smtClean="0">
                <a:latin typeface="Arial" pitchFamily="34" charset="0"/>
                <a:cs typeface="Arial" pitchFamily="34" charset="0"/>
              </a:rPr>
              <a:t>+</a:t>
            </a:r>
            <a:r>
              <a:rPr lang="en-US" sz="2000" b="1" smtClean="0">
                <a:latin typeface="Arial" pitchFamily="34" charset="0"/>
                <a:cs typeface="Arial" pitchFamily="34" charset="0"/>
              </a:rPr>
              <a:t>) – (Cl </a:t>
            </a:r>
            <a:r>
              <a:rPr lang="en-US" sz="2000" b="1" baseline="30000" smtClean="0">
                <a:latin typeface="Arial" pitchFamily="34" charset="0"/>
                <a:cs typeface="Arial" pitchFamily="34" charset="0"/>
              </a:rPr>
              <a:t>- </a:t>
            </a:r>
            <a:r>
              <a:rPr lang="en-US" sz="2000" b="1" smtClean="0">
                <a:latin typeface="Arial" pitchFamily="34" charset="0"/>
                <a:cs typeface="Arial" pitchFamily="34" charset="0"/>
              </a:rPr>
              <a:t>+ HCO</a:t>
            </a:r>
            <a:r>
              <a:rPr lang="en-US" sz="2000" b="1" baseline="-25000" smtClean="0">
                <a:latin typeface="Arial" pitchFamily="34" charset="0"/>
                <a:cs typeface="Arial" pitchFamily="34" charset="0"/>
              </a:rPr>
              <a:t>3</a:t>
            </a:r>
            <a:r>
              <a:rPr lang="en-US" sz="2000" smtClean="0">
                <a:latin typeface="Arial" pitchFamily="34" charset="0"/>
                <a:cs typeface="Arial" pitchFamily="34" charset="0"/>
              </a:rPr>
              <a:t>)</a:t>
            </a:r>
            <a:endParaRPr lang="ar-EG" sz="2000" smtClean="0">
              <a:latin typeface="Arial" pitchFamily="34" charset="0"/>
            </a:endParaRPr>
          </a:p>
          <a:p>
            <a:pPr>
              <a:buFont typeface="Arial" pitchFamily="34" charset="0"/>
              <a:buNone/>
            </a:pPr>
            <a:endParaRPr lang="en-US" sz="200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4"/>
          <p:cNvGrpSpPr>
            <a:grpSpLocks/>
          </p:cNvGrpSpPr>
          <p:nvPr/>
        </p:nvGrpSpPr>
        <p:grpSpPr bwMode="auto">
          <a:xfrm>
            <a:off x="0" y="0"/>
            <a:ext cx="4495800" cy="6858000"/>
            <a:chOff x="0" y="0"/>
            <a:chExt cx="5994400" cy="6858000"/>
          </a:xfrm>
        </p:grpSpPr>
        <p:pic>
          <p:nvPicPr>
            <p:cNvPr id="19470" name="Picture 2" descr="This Kind of Fat is Most Dangerous, Say Experts — Eat This Not That"/>
            <p:cNvPicPr>
              <a:picLocks noChangeAspect="1" noChangeArrowheads="1"/>
            </p:cNvPicPr>
            <p:nvPr/>
          </p:nvPicPr>
          <p:blipFill>
            <a:blip r:embed="rId2"/>
            <a:srcRect l="12602" r="-9"/>
            <a:stretch>
              <a:fillRect/>
            </a:stretch>
          </p:blipFill>
          <p:spPr bwMode="auto">
            <a:xfrm flipH="1">
              <a:off x="0" y="0"/>
              <a:ext cx="5994400" cy="6858000"/>
            </a:xfrm>
            <a:prstGeom prst="rect">
              <a:avLst/>
            </a:prstGeom>
            <a:noFill/>
            <a:ln w="9525">
              <a:noFill/>
              <a:miter lim="800000"/>
              <a:headEnd/>
              <a:tailEnd/>
            </a:ln>
          </p:spPr>
        </p:pic>
        <p:grpSp>
          <p:nvGrpSpPr>
            <p:cNvPr id="19471" name="Group 3"/>
            <p:cNvGrpSpPr>
              <a:grpSpLocks/>
            </p:cNvGrpSpPr>
            <p:nvPr/>
          </p:nvGrpSpPr>
          <p:grpSpPr bwMode="auto">
            <a:xfrm>
              <a:off x="541338" y="973138"/>
              <a:ext cx="4911725" cy="4911725"/>
              <a:chOff x="541338" y="973138"/>
              <a:chExt cx="4911725" cy="4911725"/>
            </a:xfrm>
          </p:grpSpPr>
          <p:sp>
            <p:nvSpPr>
              <p:cNvPr id="2" name="Diamond 1">
                <a:extLst>
                  <a:ext uri="{FF2B5EF4-FFF2-40B4-BE49-F238E27FC236}"/>
                </a:extLst>
              </p:cNvPr>
              <p:cNvSpPr/>
              <p:nvPr/>
            </p:nvSpPr>
            <p:spPr>
              <a:xfrm>
                <a:off x="541866" y="973138"/>
                <a:ext cx="4910666" cy="4911725"/>
              </a:xfrm>
              <a:prstGeom prst="diamond">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473" name="TextBox 2"/>
              <p:cNvSpPr txBox="1">
                <a:spLocks noChangeArrowheads="1"/>
              </p:cNvSpPr>
              <p:nvPr/>
            </p:nvSpPr>
            <p:spPr bwMode="auto">
              <a:xfrm>
                <a:off x="1248530" y="2459504"/>
                <a:ext cx="3497341" cy="2554545"/>
              </a:xfrm>
              <a:prstGeom prst="rect">
                <a:avLst/>
              </a:prstGeom>
              <a:noFill/>
              <a:ln w="9525">
                <a:noFill/>
                <a:miter lim="800000"/>
                <a:headEnd/>
                <a:tailEnd/>
              </a:ln>
            </p:spPr>
            <p:txBody>
              <a:bodyPr>
                <a:spAutoFit/>
              </a:bodyPr>
              <a:lstStyle/>
              <a:p>
                <a:pPr algn="ctr"/>
                <a:r>
                  <a:rPr lang="en-US" sz="4000" b="1">
                    <a:solidFill>
                      <a:schemeClr val="accent2"/>
                    </a:solidFill>
                    <a:latin typeface="Lora"/>
                  </a:rPr>
                  <a:t>4 Ways To Prevent Obesity​</a:t>
                </a:r>
              </a:p>
            </p:txBody>
          </p:sp>
        </p:grpSp>
      </p:grpSp>
      <p:sp>
        <p:nvSpPr>
          <p:cNvPr id="6" name="TextBox 5">
            <a:extLst>
              <a:ext uri="{FF2B5EF4-FFF2-40B4-BE49-F238E27FC236}"/>
            </a:extLst>
          </p:cNvPr>
          <p:cNvSpPr txBox="1"/>
          <p:nvPr/>
        </p:nvSpPr>
        <p:spPr>
          <a:xfrm>
            <a:off x="5151438" y="0"/>
            <a:ext cx="3992562" cy="6556375"/>
          </a:xfrm>
          <a:prstGeom prst="rect">
            <a:avLst/>
          </a:prstGeom>
          <a:noFill/>
        </p:spPr>
        <p:txBody>
          <a:bodyPr>
            <a:spAutoFit/>
          </a:bodyPr>
          <a:lstStyle/>
          <a:p>
            <a:pPr fontAlgn="auto">
              <a:spcBef>
                <a:spcPts val="1200"/>
              </a:spcBef>
              <a:spcAft>
                <a:spcPts val="0"/>
              </a:spcAft>
              <a:defRPr/>
            </a:pPr>
            <a:r>
              <a:rPr lang="en-US" sz="2000" b="1" dirty="0">
                <a:solidFill>
                  <a:schemeClr val="tx1">
                    <a:lumMod val="75000"/>
                    <a:lumOff val="25000"/>
                  </a:schemeClr>
                </a:solidFill>
                <a:latin typeface="Lora" pitchFamily="2" charset="0"/>
                <a:cs typeface="+mn-cs"/>
              </a:rPr>
              <a:t>Fruits and veggies</a:t>
            </a:r>
          </a:p>
          <a:p>
            <a:pPr fontAlgn="auto">
              <a:spcBef>
                <a:spcPts val="1200"/>
              </a:spcBef>
              <a:spcAft>
                <a:spcPts val="0"/>
              </a:spcAft>
              <a:defRPr/>
            </a:pPr>
            <a:r>
              <a:rPr lang="en-US" sz="2000" b="1" dirty="0">
                <a:solidFill>
                  <a:schemeClr val="tx1">
                    <a:lumMod val="75000"/>
                    <a:lumOff val="25000"/>
                  </a:schemeClr>
                </a:solidFill>
                <a:latin typeface="Lora" pitchFamily="2" charset="0"/>
                <a:cs typeface="+mn-cs"/>
              </a:rPr>
              <a:t>Eat five or six servings of vegetables and fruits a day.​</a:t>
            </a:r>
          </a:p>
          <a:p>
            <a:pPr fontAlgn="auto">
              <a:spcBef>
                <a:spcPts val="1200"/>
              </a:spcBef>
              <a:spcAft>
                <a:spcPts val="0"/>
              </a:spcAft>
              <a:defRPr/>
            </a:pPr>
            <a:endParaRPr lang="sr-Latn-RS" sz="2000" b="1" dirty="0">
              <a:solidFill>
                <a:schemeClr val="tx1">
                  <a:lumMod val="75000"/>
                  <a:lumOff val="25000"/>
                </a:schemeClr>
              </a:solidFill>
              <a:latin typeface="Lora" pitchFamily="2" charset="0"/>
              <a:cs typeface="+mn-cs"/>
            </a:endParaRPr>
          </a:p>
          <a:p>
            <a:pPr fontAlgn="auto">
              <a:spcBef>
                <a:spcPts val="1200"/>
              </a:spcBef>
              <a:spcAft>
                <a:spcPts val="0"/>
              </a:spcAft>
              <a:defRPr/>
            </a:pPr>
            <a:r>
              <a:rPr lang="en-US" sz="2000" b="1" dirty="0">
                <a:solidFill>
                  <a:schemeClr val="tx1">
                    <a:lumMod val="75000"/>
                    <a:lumOff val="25000"/>
                  </a:schemeClr>
                </a:solidFill>
                <a:latin typeface="Lora" pitchFamily="2" charset="0"/>
                <a:cs typeface="+mn-cs"/>
              </a:rPr>
              <a:t>Go natural​</a:t>
            </a:r>
          </a:p>
          <a:p>
            <a:pPr fontAlgn="auto">
              <a:spcBef>
                <a:spcPts val="1200"/>
              </a:spcBef>
              <a:spcAft>
                <a:spcPts val="0"/>
              </a:spcAft>
              <a:defRPr/>
            </a:pPr>
            <a:r>
              <a:rPr lang="en-US" sz="2000" b="1" dirty="0">
                <a:solidFill>
                  <a:schemeClr val="tx1">
                    <a:lumMod val="75000"/>
                    <a:lumOff val="25000"/>
                  </a:schemeClr>
                </a:solidFill>
                <a:latin typeface="Lora" pitchFamily="2" charset="0"/>
                <a:cs typeface="+mn-cs"/>
              </a:rPr>
              <a:t>Cut processed foods out of your ​eat whole-grained products and diet.</a:t>
            </a:r>
          </a:p>
          <a:p>
            <a:pPr fontAlgn="auto">
              <a:spcBef>
                <a:spcPts val="1200"/>
              </a:spcBef>
              <a:spcAft>
                <a:spcPts val="0"/>
              </a:spcAft>
              <a:defRPr/>
            </a:pPr>
            <a:r>
              <a:rPr lang="en-US" sz="2000" b="1" dirty="0">
                <a:solidFill>
                  <a:schemeClr val="tx1">
                    <a:lumMod val="75000"/>
                    <a:lumOff val="25000"/>
                  </a:schemeClr>
                </a:solidFill>
                <a:latin typeface="Lora" pitchFamily="2" charset="0"/>
                <a:cs typeface="+mn-cs"/>
              </a:rPr>
              <a:t>​</a:t>
            </a:r>
            <a:endParaRPr lang="sr-Latn-RS" sz="2000" b="1" dirty="0">
              <a:solidFill>
                <a:schemeClr val="tx1">
                  <a:lumMod val="75000"/>
                  <a:lumOff val="25000"/>
                </a:schemeClr>
              </a:solidFill>
              <a:latin typeface="Lora" pitchFamily="2" charset="0"/>
              <a:cs typeface="+mn-cs"/>
            </a:endParaRPr>
          </a:p>
          <a:p>
            <a:pPr fontAlgn="auto">
              <a:spcBef>
                <a:spcPts val="1200"/>
              </a:spcBef>
              <a:spcAft>
                <a:spcPts val="0"/>
              </a:spcAft>
              <a:defRPr/>
            </a:pPr>
            <a:r>
              <a:rPr lang="en-US" sz="2000" b="1" dirty="0">
                <a:solidFill>
                  <a:schemeClr val="tx1">
                    <a:lumMod val="75000"/>
                    <a:lumOff val="25000"/>
                  </a:schemeClr>
                </a:solidFill>
                <a:latin typeface="Lora" pitchFamily="2" charset="0"/>
                <a:cs typeface="+mn-cs"/>
              </a:rPr>
              <a:t>Hit the treadmill</a:t>
            </a:r>
          </a:p>
          <a:p>
            <a:pPr fontAlgn="auto">
              <a:spcBef>
                <a:spcPts val="1200"/>
              </a:spcBef>
              <a:spcAft>
                <a:spcPts val="0"/>
              </a:spcAft>
              <a:defRPr/>
            </a:pPr>
            <a:r>
              <a:rPr lang="en-US" sz="2000" b="1" dirty="0">
                <a:solidFill>
                  <a:schemeClr val="tx1">
                    <a:lumMod val="75000"/>
                    <a:lumOff val="25000"/>
                  </a:schemeClr>
                </a:solidFill>
                <a:latin typeface="Lora" pitchFamily="2" charset="0"/>
                <a:cs typeface="+mn-cs"/>
              </a:rPr>
              <a:t>Exercise for 30 minutes a day.​</a:t>
            </a:r>
          </a:p>
          <a:p>
            <a:pPr fontAlgn="auto">
              <a:spcBef>
                <a:spcPts val="1200"/>
              </a:spcBef>
              <a:spcAft>
                <a:spcPts val="0"/>
              </a:spcAft>
              <a:defRPr/>
            </a:pPr>
            <a:endParaRPr lang="sr-Latn-RS" sz="2000" b="1" dirty="0">
              <a:solidFill>
                <a:schemeClr val="tx1">
                  <a:lumMod val="75000"/>
                  <a:lumOff val="25000"/>
                </a:schemeClr>
              </a:solidFill>
              <a:latin typeface="Lora" pitchFamily="2" charset="0"/>
              <a:cs typeface="+mn-cs"/>
            </a:endParaRPr>
          </a:p>
          <a:p>
            <a:pPr fontAlgn="auto">
              <a:spcBef>
                <a:spcPts val="1200"/>
              </a:spcBef>
              <a:spcAft>
                <a:spcPts val="0"/>
              </a:spcAft>
              <a:defRPr/>
            </a:pPr>
            <a:r>
              <a:rPr lang="en-US" sz="2000" b="1" dirty="0">
                <a:solidFill>
                  <a:schemeClr val="tx1">
                    <a:lumMod val="75000"/>
                    <a:lumOff val="25000"/>
                  </a:schemeClr>
                </a:solidFill>
                <a:latin typeface="Lora" pitchFamily="2" charset="0"/>
                <a:cs typeface="+mn-cs"/>
              </a:rPr>
              <a:t>Keep track​</a:t>
            </a:r>
          </a:p>
          <a:p>
            <a:pPr fontAlgn="auto">
              <a:spcBef>
                <a:spcPts val="1200"/>
              </a:spcBef>
              <a:spcAft>
                <a:spcPts val="0"/>
              </a:spcAft>
              <a:defRPr/>
            </a:pPr>
            <a:r>
              <a:rPr lang="en-US" sz="2000" b="1" dirty="0">
                <a:solidFill>
                  <a:schemeClr val="tx1">
                    <a:lumMod val="75000"/>
                    <a:lumOff val="25000"/>
                  </a:schemeClr>
                </a:solidFill>
                <a:latin typeface="Lora" pitchFamily="2" charset="0"/>
                <a:cs typeface="+mn-cs"/>
              </a:rPr>
              <a:t>Keep track of the calories you burn vs. your calorie intake. Balance it out.​</a:t>
            </a:r>
          </a:p>
        </p:txBody>
      </p:sp>
      <p:sp>
        <p:nvSpPr>
          <p:cNvPr id="19460" name="Freeform 44"/>
          <p:cNvSpPr>
            <a:spLocks noEditPoints="1"/>
          </p:cNvSpPr>
          <p:nvPr/>
        </p:nvSpPr>
        <p:spPr bwMode="auto">
          <a:xfrm rot="-5400000">
            <a:off x="4773612" y="527051"/>
            <a:ext cx="277813" cy="207962"/>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a:latin typeface="Calibri" pitchFamily="34" charset="0"/>
            </a:endParaRPr>
          </a:p>
        </p:txBody>
      </p:sp>
      <p:sp>
        <p:nvSpPr>
          <p:cNvPr id="19461" name="Freeform 44"/>
          <p:cNvSpPr>
            <a:spLocks noEditPoints="1"/>
          </p:cNvSpPr>
          <p:nvPr/>
        </p:nvSpPr>
        <p:spPr bwMode="auto">
          <a:xfrm rot="-5400000">
            <a:off x="4774406" y="2216945"/>
            <a:ext cx="276225" cy="207962"/>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a:latin typeface="Calibri" pitchFamily="34" charset="0"/>
            </a:endParaRPr>
          </a:p>
        </p:txBody>
      </p:sp>
      <p:sp>
        <p:nvSpPr>
          <p:cNvPr id="19462" name="Freeform 44"/>
          <p:cNvSpPr>
            <a:spLocks noEditPoints="1"/>
          </p:cNvSpPr>
          <p:nvPr/>
        </p:nvSpPr>
        <p:spPr bwMode="auto">
          <a:xfrm rot="-5400000">
            <a:off x="4773613" y="3884613"/>
            <a:ext cx="277812" cy="207962"/>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a:latin typeface="Calibri" pitchFamily="34" charset="0"/>
            </a:endParaRPr>
          </a:p>
        </p:txBody>
      </p:sp>
      <p:sp>
        <p:nvSpPr>
          <p:cNvPr id="19463" name="Freeform 44"/>
          <p:cNvSpPr>
            <a:spLocks noEditPoints="1"/>
          </p:cNvSpPr>
          <p:nvPr/>
        </p:nvSpPr>
        <p:spPr bwMode="auto">
          <a:xfrm rot="-5400000">
            <a:off x="4774406" y="5109370"/>
            <a:ext cx="276225" cy="207962"/>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a:latin typeface="Calibri" pitchFamily="34" charset="0"/>
            </a:endParaRPr>
          </a:p>
        </p:txBody>
      </p:sp>
      <p:grpSp>
        <p:nvGrpSpPr>
          <p:cNvPr id="19464" name="Group 10"/>
          <p:cNvGrpSpPr>
            <a:grpSpLocks/>
          </p:cNvGrpSpPr>
          <p:nvPr/>
        </p:nvGrpSpPr>
        <p:grpSpPr bwMode="auto">
          <a:xfrm flipH="1">
            <a:off x="8837613" y="0"/>
            <a:ext cx="306387" cy="360363"/>
            <a:chOff x="11478979" y="0"/>
            <a:chExt cx="713021" cy="625830"/>
          </a:xfrm>
        </p:grpSpPr>
        <p:sp>
          <p:nvSpPr>
            <p:cNvPr id="12" name="Rectangle 11">
              <a:extLst>
                <a:ext uri="{FF2B5EF4-FFF2-40B4-BE49-F238E27FC236}"/>
              </a:extLst>
            </p:cNvPr>
            <p:cNvSpPr/>
            <p:nvPr/>
          </p:nvSpPr>
          <p:spPr>
            <a:xfrm rot="10800000">
              <a:off x="11630449" y="0"/>
              <a:ext cx="561551" cy="504524"/>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ectangle 12">
              <a:extLst>
                <a:ext uri="{FF2B5EF4-FFF2-40B4-BE49-F238E27FC236}"/>
              </a:extLst>
            </p:cNvPr>
            <p:cNvSpPr/>
            <p:nvPr/>
          </p:nvSpPr>
          <p:spPr>
            <a:xfrm rot="10800000">
              <a:off x="11478979" y="228828"/>
              <a:ext cx="458108" cy="39700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9465" name="Group 13"/>
          <p:cNvGrpSpPr>
            <a:grpSpLocks/>
          </p:cNvGrpSpPr>
          <p:nvPr/>
        </p:nvGrpSpPr>
        <p:grpSpPr bwMode="auto">
          <a:xfrm flipH="1">
            <a:off x="8837613" y="6497638"/>
            <a:ext cx="306387" cy="360362"/>
            <a:chOff x="11478979" y="0"/>
            <a:chExt cx="713021" cy="625830"/>
          </a:xfrm>
        </p:grpSpPr>
        <p:sp>
          <p:nvSpPr>
            <p:cNvPr id="15" name="Rectangle 14">
              <a:extLst>
                <a:ext uri="{FF2B5EF4-FFF2-40B4-BE49-F238E27FC236}"/>
              </a:extLst>
            </p:cNvPr>
            <p:cNvSpPr/>
            <p:nvPr/>
          </p:nvSpPr>
          <p:spPr>
            <a:xfrm rot="10800000">
              <a:off x="11630449" y="0"/>
              <a:ext cx="561551" cy="504524"/>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Rectangle 15">
              <a:extLst>
                <a:ext uri="{FF2B5EF4-FFF2-40B4-BE49-F238E27FC236}"/>
              </a:extLst>
            </p:cNvPr>
            <p:cNvSpPr/>
            <p:nvPr/>
          </p:nvSpPr>
          <p:spPr>
            <a:xfrm rot="10800000">
              <a:off x="11478979" y="228827"/>
              <a:ext cx="458108" cy="397003"/>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0" y="0"/>
            <a:ext cx="9144000" cy="1020763"/>
          </a:xfrm>
          <a:solidFill>
            <a:srgbClr val="FFC000"/>
          </a:solidFill>
        </p:spPr>
        <p:txBody>
          <a:bodyPr/>
          <a:lstStyle/>
          <a:p>
            <a:pPr eaLnBrk="1" hangingPunct="1">
              <a:spcBef>
                <a:spcPct val="50000"/>
              </a:spcBef>
            </a:pPr>
            <a:r>
              <a:rPr lang="en-US" altLang="en-US" sz="3200" b="1" smtClean="0">
                <a:solidFill>
                  <a:srgbClr val="7030A0"/>
                </a:solidFill>
                <a:latin typeface="Arial" pitchFamily="34" charset="0"/>
                <a:cs typeface="Arial" pitchFamily="34" charset="0"/>
              </a:rPr>
              <a:t>DIABETIC KETOACIDOSIS</a:t>
            </a:r>
            <a:endParaRPr lang="sr-Latn-CS" altLang="en-US" sz="3200" b="1" smtClean="0">
              <a:solidFill>
                <a:srgbClr val="7030A0"/>
              </a:solidFill>
              <a:latin typeface="Arial" pitchFamily="34" charset="0"/>
              <a:cs typeface="Arial" pitchFamily="34" charset="0"/>
            </a:endParaRPr>
          </a:p>
        </p:txBody>
      </p:sp>
      <p:sp>
        <p:nvSpPr>
          <p:cNvPr id="18435" name="Rectangle 3"/>
          <p:cNvSpPr>
            <a:spLocks noGrp="1" noChangeArrowheads="1"/>
          </p:cNvSpPr>
          <p:nvPr>
            <p:ph type="body" idx="1"/>
          </p:nvPr>
        </p:nvSpPr>
        <p:spPr>
          <a:xfrm>
            <a:off x="304800" y="990600"/>
            <a:ext cx="8458200" cy="5135563"/>
          </a:xfrm>
          <a:solidFill>
            <a:schemeClr val="bg1"/>
          </a:solidFill>
        </p:spPr>
        <p:txBody>
          <a:bodyPr/>
          <a:lstStyle/>
          <a:p>
            <a:pPr>
              <a:buFont typeface="Arial" pitchFamily="34" charset="0"/>
              <a:buNone/>
              <a:defRPr/>
            </a:pPr>
            <a:endParaRPr lang="sr-Cyrl-CS" altLang="en-US" sz="2400" b="1" dirty="0" smtClean="0">
              <a:latin typeface="Arial" pitchFamily="34" charset="0"/>
              <a:cs typeface="Arial" pitchFamily="34" charset="0"/>
            </a:endParaRPr>
          </a:p>
          <a:p>
            <a:pPr>
              <a:buFont typeface="Arial" pitchFamily="34" charset="0"/>
              <a:buNone/>
              <a:defRPr/>
            </a:pPr>
            <a:r>
              <a:rPr lang="en" altLang="en-US" sz="2000" b="1" dirty="0" smtClean="0">
                <a:latin typeface="Arial" pitchFamily="34" charset="0"/>
                <a:cs typeface="Arial" pitchFamily="34" charset="0"/>
              </a:rPr>
              <a:t>Diagnostic criteria:</a:t>
            </a:r>
          </a:p>
          <a:p>
            <a:pPr marL="0" indent="0">
              <a:buFont typeface="Arial" pitchFamily="34" charset="0"/>
              <a:buNone/>
              <a:defRPr/>
            </a:pPr>
            <a:endParaRPr lang="sr-Cyrl-CS" altLang="en-US" sz="2000" b="1" dirty="0" smtClean="0">
              <a:latin typeface="Arial" pitchFamily="34" charset="0"/>
              <a:cs typeface="Arial" pitchFamily="34" charset="0"/>
            </a:endParaRPr>
          </a:p>
          <a:p>
            <a:pPr lvl="1">
              <a:buFont typeface="Wingdings" pitchFamily="2" charset="2"/>
              <a:buChar char="§"/>
              <a:defRPr/>
            </a:pPr>
            <a:r>
              <a:rPr lang="en" altLang="en-US" sz="2000" b="1" dirty="0" smtClean="0">
                <a:latin typeface="Arial" pitchFamily="34" charset="0"/>
                <a:cs typeface="Arial" pitchFamily="34" charset="0"/>
              </a:rPr>
              <a:t>Hyperglycemia</a:t>
            </a:r>
          </a:p>
          <a:p>
            <a:pPr lvl="1">
              <a:buFont typeface="Wingdings" pitchFamily="2" charset="2"/>
              <a:buChar char="§"/>
              <a:defRPr/>
            </a:pPr>
            <a:r>
              <a:rPr lang="en" altLang="en-US" sz="2000" b="1" dirty="0">
                <a:latin typeface="Arial" pitchFamily="34" charset="0"/>
                <a:cs typeface="Arial" pitchFamily="34" charset="0"/>
              </a:rPr>
              <a:t>Blood pH &lt; </a:t>
            </a:r>
            <a:r>
              <a:rPr lang="en" altLang="en-US" sz="2000" b="1" dirty="0" smtClean="0">
                <a:latin typeface="Arial" pitchFamily="34" charset="0"/>
                <a:cs typeface="Arial" pitchFamily="34" charset="0"/>
              </a:rPr>
              <a:t>7.2</a:t>
            </a:r>
          </a:p>
          <a:p>
            <a:pPr lvl="1">
              <a:buFont typeface="Wingdings" pitchFamily="2" charset="2"/>
              <a:buChar char="§"/>
              <a:defRPr/>
            </a:pPr>
            <a:r>
              <a:rPr lang="en" altLang="en-US" sz="2000" b="1" dirty="0">
                <a:latin typeface="Arial" pitchFamily="34" charset="0"/>
                <a:cs typeface="Arial" pitchFamily="34" charset="0"/>
              </a:rPr>
              <a:t>Glycosuria and ketonuria</a:t>
            </a:r>
            <a:endParaRPr lang="en-US" altLang="en-US" sz="2000" b="1" dirty="0">
              <a:latin typeface="Arial" pitchFamily="34" charset="0"/>
              <a:cs typeface="Arial" pitchFamily="34" charset="0"/>
            </a:endParaRPr>
          </a:p>
          <a:p>
            <a:pPr lvl="1">
              <a:buFont typeface="Wingdings" pitchFamily="2" charset="2"/>
              <a:buChar char="§"/>
              <a:defRPr/>
            </a:pPr>
            <a:r>
              <a:rPr lang="en" altLang="en-US" sz="2000" b="1" dirty="0" smtClean="0">
                <a:latin typeface="Arial" pitchFamily="34" charset="0"/>
                <a:cs typeface="Arial" pitchFamily="34" charset="0"/>
              </a:rPr>
              <a:t>Bicarbonates &lt; 15 mmol/l</a:t>
            </a:r>
            <a:endParaRPr lang="x-none" altLang="en-US" sz="2000" b="1" dirty="0" smtClean="0">
              <a:latin typeface="Arial" pitchFamily="34" charset="0"/>
              <a:cs typeface="Arial" pitchFamily="34" charset="0"/>
            </a:endParaRPr>
          </a:p>
          <a:p>
            <a:pPr lvl="1">
              <a:buFont typeface="Wingdings" pitchFamily="2" charset="2"/>
              <a:buChar char="§"/>
              <a:defRPr/>
            </a:pPr>
            <a:r>
              <a:rPr lang="en" altLang="en-US" sz="2000" b="1" dirty="0" smtClean="0">
                <a:latin typeface="Arial" pitchFamily="34" charset="0"/>
                <a:cs typeface="Arial" pitchFamily="34" charset="0"/>
              </a:rPr>
              <a:t>Plasma hyperosmolality</a:t>
            </a:r>
          </a:p>
          <a:p>
            <a:pPr lvl="1">
              <a:buFont typeface="Wingdings" pitchFamily="2" charset="2"/>
              <a:buChar char="§"/>
              <a:defRPr/>
            </a:pPr>
            <a:r>
              <a:rPr lang="en" altLang="en-US" sz="2000" b="1" dirty="0" smtClean="0">
                <a:latin typeface="Arial" pitchFamily="34" charset="0"/>
                <a:cs typeface="Arial" pitchFamily="34" charset="0"/>
              </a:rPr>
              <a:t>Volume deficit of about 10 liters</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0" y="-152400"/>
            <a:ext cx="9144000" cy="1066800"/>
          </a:xfrm>
          <a:solidFill>
            <a:srgbClr val="FFC000"/>
          </a:solidFill>
        </p:spPr>
        <p:txBody>
          <a:bodyPr/>
          <a:lstStyle/>
          <a:p>
            <a:r>
              <a:rPr lang="en-US" altLang="en-US" sz="3200" b="1" dirty="0" smtClean="0">
                <a:solidFill>
                  <a:srgbClr val="7030A0"/>
                </a:solidFill>
                <a:latin typeface="Arial" pitchFamily="34" charset="0"/>
                <a:cs typeface="Arial" pitchFamily="34" charset="0"/>
              </a:rPr>
              <a:t>DIABETIC KETOACIDOSIS</a:t>
            </a:r>
          </a:p>
        </p:txBody>
      </p:sp>
      <p:sp>
        <p:nvSpPr>
          <p:cNvPr id="3076" name="Text Box 3"/>
          <p:cNvSpPr txBox="1">
            <a:spLocks noChangeArrowheads="1"/>
          </p:cNvSpPr>
          <p:nvPr/>
        </p:nvSpPr>
        <p:spPr bwMode="auto">
          <a:xfrm>
            <a:off x="914400" y="1624013"/>
            <a:ext cx="7620000" cy="4727575"/>
          </a:xfrm>
          <a:prstGeom prst="rect">
            <a:avLst/>
          </a:prstGeom>
          <a:noFill/>
          <a:ln w="9525">
            <a:noFill/>
            <a:miter lim="800000"/>
            <a:headEnd/>
            <a:tailEnd/>
          </a:ln>
        </p:spPr>
        <p:txBody>
          <a:bodyPr/>
          <a:lstStyle/>
          <a:p>
            <a:pPr eaLnBrk="0" hangingPunct="0"/>
            <a:endParaRPr lang="sr-Latn-CS" altLang="en-US" sz="1000">
              <a:latin typeface="Times New Roman" pitchFamily="18" charset="0"/>
            </a:endParaRPr>
          </a:p>
        </p:txBody>
      </p:sp>
      <p:sp>
        <p:nvSpPr>
          <p:cNvPr id="3077" name="Text Box 5"/>
          <p:cNvSpPr txBox="1">
            <a:spLocks noChangeArrowheads="1"/>
          </p:cNvSpPr>
          <p:nvPr/>
        </p:nvSpPr>
        <p:spPr bwMode="auto">
          <a:xfrm>
            <a:off x="914400" y="2127250"/>
            <a:ext cx="5927725" cy="4730750"/>
          </a:xfrm>
          <a:prstGeom prst="rect">
            <a:avLst/>
          </a:prstGeom>
          <a:noFill/>
          <a:ln w="9525">
            <a:noFill/>
            <a:miter lim="800000"/>
            <a:headEnd/>
            <a:tailEnd/>
          </a:ln>
        </p:spPr>
        <p:txBody>
          <a:bodyPr/>
          <a:lstStyle/>
          <a:p>
            <a:pPr eaLnBrk="0" hangingPunct="0"/>
            <a:endParaRPr lang="sr-Latn-CS" altLang="en-US" sz="1000">
              <a:latin typeface="Times New Roman" pitchFamily="18" charset="0"/>
            </a:endParaRPr>
          </a:p>
        </p:txBody>
      </p:sp>
      <p:graphicFrame>
        <p:nvGraphicFramePr>
          <p:cNvPr id="3074" name="Object 2"/>
          <p:cNvGraphicFramePr>
            <a:graphicFrameLocks noChangeAspect="1"/>
          </p:cNvGraphicFramePr>
          <p:nvPr/>
        </p:nvGraphicFramePr>
        <p:xfrm>
          <a:off x="528638" y="769938"/>
          <a:ext cx="8229600" cy="5751512"/>
        </p:xfrm>
        <a:graphic>
          <a:graphicData uri="http://schemas.openxmlformats.org/presentationml/2006/ole">
            <p:oleObj spid="_x0000_s3074" name="Document" r:id="rId3" imgW="5741033" imgH="4752990" progId="Word.Document.8">
              <p:embed/>
            </p:oleObj>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0" y="0"/>
            <a:ext cx="9144000" cy="1143000"/>
          </a:xfrm>
          <a:solidFill>
            <a:srgbClr val="FFC000"/>
          </a:solidFill>
        </p:spPr>
        <p:txBody>
          <a:bodyPr/>
          <a:lstStyle/>
          <a:p>
            <a:r>
              <a:rPr lang="en-US" altLang="en-US" sz="3200" b="1" dirty="0" smtClean="0">
                <a:solidFill>
                  <a:srgbClr val="7030A0"/>
                </a:solidFill>
                <a:latin typeface="Arial" pitchFamily="34" charset="0"/>
                <a:cs typeface="Arial" pitchFamily="34" charset="0"/>
              </a:rPr>
              <a:t>TREATMENT OF DIABETIC KETOACIDOSIS</a:t>
            </a:r>
          </a:p>
        </p:txBody>
      </p:sp>
      <p:sp>
        <p:nvSpPr>
          <p:cNvPr id="11267" name="Rectangle 3"/>
          <p:cNvSpPr>
            <a:spLocks noGrp="1" noChangeArrowheads="1"/>
          </p:cNvSpPr>
          <p:nvPr>
            <p:ph type="body" idx="1"/>
          </p:nvPr>
        </p:nvSpPr>
        <p:spPr>
          <a:xfrm>
            <a:off x="228600" y="1219200"/>
            <a:ext cx="8686800" cy="4906963"/>
          </a:xfrm>
          <a:solidFill>
            <a:schemeClr val="bg1"/>
          </a:solidFill>
        </p:spPr>
        <p:txBody>
          <a:bodyPr/>
          <a:lstStyle/>
          <a:p>
            <a:pPr marL="0" indent="0">
              <a:lnSpc>
                <a:spcPct val="80000"/>
              </a:lnSpc>
              <a:buFont typeface="Arial" pitchFamily="34" charset="0"/>
              <a:buNone/>
              <a:defRPr/>
            </a:pPr>
            <a:endParaRPr lang="sr-Cyrl-CS" altLang="en-US" sz="2000" b="1" dirty="0" smtClean="0">
              <a:latin typeface="Arial" pitchFamily="34" charset="0"/>
              <a:cs typeface="Arial" pitchFamily="34" charset="0"/>
            </a:endParaRPr>
          </a:p>
          <a:p>
            <a:pPr marL="0" indent="0">
              <a:lnSpc>
                <a:spcPct val="80000"/>
              </a:lnSpc>
              <a:buFont typeface="Arial" pitchFamily="34" charset="0"/>
              <a:buNone/>
              <a:defRPr/>
            </a:pPr>
            <a:r>
              <a:rPr lang="en" altLang="en-US" sz="2000" b="1" dirty="0" smtClean="0">
                <a:latin typeface="Arial" pitchFamily="34" charset="0"/>
                <a:cs typeface="Arial" pitchFamily="34" charset="0"/>
              </a:rPr>
              <a:t>It is recommended to treat DKA always in the ICU </a:t>
            </a:r>
            <a:r>
              <a:rPr lang="sr-Latn-RS" altLang="en-US" sz="2000" b="1" dirty="0" smtClean="0">
                <a:latin typeface="Arial" pitchFamily="34" charset="0"/>
                <a:cs typeface="Arial" pitchFamily="34" charset="0"/>
              </a:rPr>
              <a:t>			 </a:t>
            </a:r>
            <a:r>
              <a:rPr lang="en" altLang="en-US" sz="2000" b="1" dirty="0" smtClean="0">
                <a:latin typeface="Arial" pitchFamily="34" charset="0"/>
                <a:cs typeface="Arial" pitchFamily="34" charset="0"/>
              </a:rPr>
              <a:t>in the first 24 hours - 48 hours.</a:t>
            </a:r>
            <a:endParaRPr lang="x-none" altLang="en-US" sz="2000" b="1" dirty="0" smtClean="0">
              <a:latin typeface="Arial" pitchFamily="34" charset="0"/>
              <a:cs typeface="Arial" pitchFamily="34" charset="0"/>
            </a:endParaRPr>
          </a:p>
          <a:p>
            <a:pPr marL="0" indent="0">
              <a:lnSpc>
                <a:spcPct val="80000"/>
              </a:lnSpc>
              <a:buFont typeface="Arial" pitchFamily="34" charset="0"/>
              <a:buNone/>
              <a:defRPr/>
            </a:pPr>
            <a:endParaRPr lang="x-none" altLang="en-US" sz="2000" b="1" dirty="0" smtClean="0">
              <a:latin typeface="Arial" pitchFamily="34" charset="0"/>
              <a:cs typeface="Arial" pitchFamily="34" charset="0"/>
            </a:endParaRPr>
          </a:p>
          <a:p>
            <a:pPr marL="0" indent="0">
              <a:lnSpc>
                <a:spcPct val="80000"/>
              </a:lnSpc>
              <a:buFont typeface="Arial" pitchFamily="34" charset="0"/>
              <a:buNone/>
              <a:defRPr/>
            </a:pPr>
            <a:r>
              <a:rPr lang="en" altLang="en-US" sz="2000" b="1" dirty="0" smtClean="0">
                <a:latin typeface="Arial" pitchFamily="34" charset="0"/>
                <a:cs typeface="Arial" pitchFamily="34" charset="0"/>
              </a:rPr>
              <a:t>Basic medical procedures:</a:t>
            </a:r>
            <a:endParaRPr lang="x-none" altLang="en-US" sz="2000" b="1" dirty="0" smtClean="0">
              <a:latin typeface="Arial" pitchFamily="34" charset="0"/>
              <a:cs typeface="Arial" pitchFamily="34" charset="0"/>
            </a:endParaRPr>
          </a:p>
          <a:p>
            <a:pPr marL="0" indent="0">
              <a:lnSpc>
                <a:spcPct val="80000"/>
              </a:lnSpc>
              <a:buFont typeface="Wingdings" pitchFamily="2" charset="2"/>
              <a:buChar char="§"/>
              <a:defRPr/>
            </a:pPr>
            <a:endParaRPr lang="en-US" altLang="en-US" sz="2000" b="1" dirty="0" smtClean="0">
              <a:latin typeface="Arial" pitchFamily="34" charset="0"/>
              <a:cs typeface="Arial" pitchFamily="34" charset="0"/>
            </a:endParaRPr>
          </a:p>
          <a:p>
            <a:pPr>
              <a:buFont typeface="Wingdings" pitchFamily="2" charset="2"/>
              <a:buChar char="§"/>
              <a:defRPr/>
            </a:pPr>
            <a:r>
              <a:rPr lang="en" altLang="en-US" sz="2000" b="1" dirty="0" smtClean="0">
                <a:latin typeface="Arial" pitchFamily="34" charset="0"/>
                <a:cs typeface="Arial" pitchFamily="34" charset="0"/>
              </a:rPr>
              <a:t>Correction of fluid loss using intravenous solutions</a:t>
            </a:r>
            <a:endParaRPr lang="en-US" altLang="en-US" sz="2000" b="1" dirty="0" smtClean="0">
              <a:latin typeface="Arial" pitchFamily="34" charset="0"/>
              <a:cs typeface="Arial" pitchFamily="34" charset="0"/>
            </a:endParaRPr>
          </a:p>
          <a:p>
            <a:pPr>
              <a:buFont typeface="Wingdings" pitchFamily="2" charset="2"/>
              <a:buChar char="§"/>
              <a:defRPr/>
            </a:pPr>
            <a:r>
              <a:rPr lang="en" altLang="en-US" sz="2000" b="1" dirty="0" smtClean="0">
                <a:latin typeface="Arial" pitchFamily="34" charset="0"/>
                <a:cs typeface="Arial" pitchFamily="34" charset="0"/>
              </a:rPr>
              <a:t>Correction of hyperglycemia using insulin</a:t>
            </a:r>
            <a:endParaRPr lang="en-US" altLang="en-US" sz="2000" b="1" dirty="0" smtClean="0">
              <a:latin typeface="Arial" pitchFamily="34" charset="0"/>
              <a:cs typeface="Arial" pitchFamily="34" charset="0"/>
            </a:endParaRPr>
          </a:p>
          <a:p>
            <a:pPr>
              <a:buFont typeface="Wingdings" pitchFamily="2" charset="2"/>
              <a:buChar char="§"/>
              <a:defRPr/>
            </a:pPr>
            <a:r>
              <a:rPr lang="en" altLang="en-US" sz="2000" b="1" dirty="0" smtClean="0">
                <a:latin typeface="Arial" pitchFamily="34" charset="0"/>
                <a:cs typeface="Arial" pitchFamily="34" charset="0"/>
              </a:rPr>
              <a:t>Correction of electrolyte imbalance, especially potassium loss</a:t>
            </a:r>
            <a:endParaRPr lang="en-US" altLang="en-US" sz="2000" b="1" dirty="0" smtClean="0">
              <a:latin typeface="Arial" pitchFamily="34" charset="0"/>
              <a:cs typeface="Arial" pitchFamily="34" charset="0"/>
            </a:endParaRPr>
          </a:p>
          <a:p>
            <a:pPr>
              <a:buFont typeface="Wingdings" pitchFamily="2" charset="2"/>
              <a:buChar char="§"/>
              <a:defRPr/>
            </a:pPr>
            <a:r>
              <a:rPr lang="en" altLang="en-US" sz="2000" b="1" dirty="0" smtClean="0">
                <a:latin typeface="Arial" pitchFamily="34" charset="0"/>
                <a:cs typeface="Arial" pitchFamily="34" charset="0"/>
              </a:rPr>
              <a:t>Correction of acid-base imbalance</a:t>
            </a:r>
            <a:endParaRPr lang="en-US" altLang="en-US" sz="2000" b="1" dirty="0" smtClean="0">
              <a:latin typeface="Arial" pitchFamily="34" charset="0"/>
              <a:cs typeface="Arial" pitchFamily="34" charset="0"/>
            </a:endParaRPr>
          </a:p>
          <a:p>
            <a:pPr>
              <a:buFont typeface="Wingdings" pitchFamily="2" charset="2"/>
              <a:buChar char="§"/>
              <a:defRPr/>
            </a:pPr>
            <a:r>
              <a:rPr lang="en" altLang="en-US" sz="2000" b="1" dirty="0" smtClean="0">
                <a:latin typeface="Arial" pitchFamily="34" charset="0"/>
                <a:cs typeface="Arial" pitchFamily="34" charset="0"/>
              </a:rPr>
              <a:t>Treatment of infection if present</a:t>
            </a:r>
          </a:p>
          <a:p>
            <a:pPr>
              <a:buFont typeface="Wingdings" pitchFamily="2" charset="2"/>
              <a:buChar char="§"/>
              <a:defRPr/>
            </a:pPr>
            <a:endParaRPr lang="en-US" altLang="en-US" sz="2000" b="1" dirty="0" smtClean="0">
              <a:latin typeface="Arial" pitchFamily="34" charset="0"/>
              <a:cs typeface="Arial" pitchFamily="34" charset="0"/>
            </a:endParaRPr>
          </a:p>
          <a:p>
            <a:pPr>
              <a:buFont typeface="Wingdings" pitchFamily="2" charset="2"/>
              <a:buChar char="§"/>
              <a:defRPr/>
            </a:pPr>
            <a:r>
              <a:rPr lang="en" altLang="en-US" sz="2000" b="1" dirty="0" smtClean="0">
                <a:latin typeface="Arial" pitchFamily="34" charset="0"/>
                <a:cs typeface="Arial" pitchFamily="34" charset="0"/>
              </a:rPr>
              <a:t>It is very important to pay attention to possible accompanying disorders: </a:t>
            </a:r>
            <a:r>
              <a:rPr lang="en" altLang="en-US" sz="2000" b="1" i="1" dirty="0" smtClean="0">
                <a:latin typeface="Arial" pitchFamily="34" charset="0"/>
                <a:cs typeface="Arial" pitchFamily="34" charset="0"/>
              </a:rPr>
              <a:t>infection, CVI, MI, sepsis and DVT</a:t>
            </a:r>
            <a:endParaRPr lang="en-US" altLang="en-US" sz="2000" b="1"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0" y="0"/>
            <a:ext cx="9144000" cy="990600"/>
          </a:xfrm>
          <a:solidFill>
            <a:srgbClr val="FFC000"/>
          </a:solidFill>
        </p:spPr>
        <p:txBody>
          <a:bodyPr/>
          <a:lstStyle/>
          <a:p>
            <a:r>
              <a:rPr lang="en-US" altLang="en-US" sz="3200" b="1" dirty="0" smtClean="0">
                <a:solidFill>
                  <a:srgbClr val="7030A0"/>
                </a:solidFill>
                <a:latin typeface="Arial" pitchFamily="34" charset="0"/>
                <a:cs typeface="Arial" pitchFamily="34" charset="0"/>
              </a:rPr>
              <a:t>TREATMENT OF DIABETIC KETOACIDOSIS</a:t>
            </a:r>
          </a:p>
        </p:txBody>
      </p:sp>
      <p:sp>
        <p:nvSpPr>
          <p:cNvPr id="86019" name="Rectangle 3"/>
          <p:cNvSpPr>
            <a:spLocks noGrp="1" noChangeArrowheads="1"/>
          </p:cNvSpPr>
          <p:nvPr>
            <p:ph type="body" idx="1"/>
          </p:nvPr>
        </p:nvSpPr>
        <p:spPr>
          <a:xfrm>
            <a:off x="304800" y="1447800"/>
            <a:ext cx="8305800" cy="4525963"/>
          </a:xfrm>
          <a:solidFill>
            <a:schemeClr val="bg1"/>
          </a:solidFill>
        </p:spPr>
        <p:txBody>
          <a:bodyPr/>
          <a:lstStyle/>
          <a:p>
            <a:endParaRPr lang="sr-Cyrl-CS" altLang="en-US" sz="2000"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Correction of fluid loss using isotonic intravenous </a:t>
            </a:r>
            <a:r>
              <a:rPr lang="en-US" altLang="en-US" sz="2000" b="1" i="1" smtClean="0">
                <a:latin typeface="Arial" pitchFamily="34" charset="0"/>
                <a:cs typeface="Arial" pitchFamily="34" charset="0"/>
              </a:rPr>
              <a:t>NaCl solutions</a:t>
            </a:r>
            <a:r>
              <a:rPr lang="en-US" altLang="en-US" sz="2000" b="1" smtClean="0">
                <a:latin typeface="Arial" pitchFamily="34" charset="0"/>
                <a:cs typeface="Arial" pitchFamily="34" charset="0"/>
              </a:rPr>
              <a:t> and </a:t>
            </a:r>
            <a:r>
              <a:rPr lang="en-US" altLang="en-US" sz="2000" b="1" i="1" smtClean="0">
                <a:latin typeface="Arial" pitchFamily="34" charset="0"/>
                <a:cs typeface="Arial" pitchFamily="34" charset="0"/>
              </a:rPr>
              <a:t>Ringer's lactate</a:t>
            </a:r>
            <a:r>
              <a:rPr lang="en-US" altLang="en-US" sz="2000" b="1" smtClean="0">
                <a:latin typeface="Arial" pitchFamily="34" charset="0"/>
                <a:cs typeface="Arial" pitchFamily="34" charset="0"/>
              </a:rPr>
              <a:t>:</a:t>
            </a:r>
          </a:p>
          <a:p>
            <a:pPr>
              <a:buFont typeface="Wingdings" pitchFamily="2" charset="2"/>
              <a:buChar char="§"/>
            </a:pPr>
            <a:endParaRPr lang="en-US" altLang="en-US" sz="2000" b="1"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First hour: 1 - 3L</a:t>
            </a:r>
            <a:endParaRPr lang="sr-Cyrl-CS" altLang="en-US" sz="2000" b="1"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Second hour : 1L</a:t>
            </a:r>
            <a:endParaRPr lang="sr-Cyrl-CS" altLang="en-US" sz="2000" b="1"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Third and fourth hour : 1L</a:t>
            </a:r>
            <a:endParaRPr lang="sr-Cyrl-CS" altLang="en-US" sz="2000" b="1"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1L is applied every 4 hours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0" y="0"/>
            <a:ext cx="9144000" cy="1219200"/>
          </a:xfrm>
          <a:solidFill>
            <a:srgbClr val="FFC000"/>
          </a:solidFill>
        </p:spPr>
        <p:txBody>
          <a:bodyPr/>
          <a:lstStyle/>
          <a:p>
            <a:r>
              <a:rPr lang="en-US" altLang="en-US" sz="3200" b="1" dirty="0" smtClean="0">
                <a:solidFill>
                  <a:srgbClr val="7030A0"/>
                </a:solidFill>
                <a:latin typeface="Arial" pitchFamily="34" charset="0"/>
                <a:cs typeface="Arial" pitchFamily="34" charset="0"/>
              </a:rPr>
              <a:t>TREATMENT OF DIABETIC KETOACIDOSIS</a:t>
            </a:r>
          </a:p>
        </p:txBody>
      </p:sp>
      <p:sp>
        <p:nvSpPr>
          <p:cNvPr id="87043" name="Rectangle 3"/>
          <p:cNvSpPr>
            <a:spLocks noGrp="1" noChangeArrowheads="1"/>
          </p:cNvSpPr>
          <p:nvPr>
            <p:ph type="body" idx="1"/>
          </p:nvPr>
        </p:nvSpPr>
        <p:spPr>
          <a:xfrm>
            <a:off x="381000" y="1447800"/>
            <a:ext cx="8229600" cy="4525963"/>
          </a:xfrm>
          <a:solidFill>
            <a:schemeClr val="bg1"/>
          </a:solidFill>
        </p:spPr>
        <p:txBody>
          <a:bodyPr/>
          <a:lstStyle/>
          <a:p>
            <a:pPr>
              <a:buFont typeface="Arial" pitchFamily="34" charset="0"/>
              <a:buNone/>
            </a:pPr>
            <a:endParaRPr lang="sr-Cyrl-CS" altLang="en-US" sz="2400" dirty="0" smtClean="0">
              <a:latin typeface="Arial" pitchFamily="34" charset="0"/>
              <a:cs typeface="Arial" pitchFamily="34" charset="0"/>
            </a:endParaRPr>
          </a:p>
          <a:p>
            <a:pPr>
              <a:buFont typeface="Arial" pitchFamily="34" charset="0"/>
              <a:buNone/>
            </a:pPr>
            <a:r>
              <a:rPr lang="en-US" altLang="en-US" sz="2000" b="1" dirty="0" smtClean="0">
                <a:latin typeface="Arial" pitchFamily="34" charset="0"/>
                <a:cs typeface="Arial" pitchFamily="34" charset="0"/>
              </a:rPr>
              <a:t>Correction of electrolyte imbalance, especially potassium loss</a:t>
            </a:r>
          </a:p>
          <a:p>
            <a:pPr lvl="1">
              <a:buFont typeface="Arial" pitchFamily="34" charset="0"/>
              <a:buNone/>
            </a:pPr>
            <a:endParaRPr lang="en-US" sz="2000" b="1" dirty="0" smtClean="0"/>
          </a:p>
          <a:p>
            <a:pPr lvl="1">
              <a:buFont typeface="Arial" pitchFamily="34" charset="0"/>
              <a:buNone/>
            </a:pPr>
            <a:r>
              <a:rPr lang="en-US" sz="2000" b="1" dirty="0" smtClean="0">
                <a:latin typeface="Arial" pitchFamily="34" charset="0"/>
                <a:cs typeface="Arial" pitchFamily="34" charset="0"/>
              </a:rPr>
              <a:t>K &gt;5.5 – no addition</a:t>
            </a:r>
          </a:p>
          <a:p>
            <a:pPr lvl="1">
              <a:buFont typeface="Arial" pitchFamily="34" charset="0"/>
              <a:buNone/>
            </a:pPr>
            <a:r>
              <a:rPr lang="en-US" sz="2000" b="1" dirty="0" smtClean="0">
                <a:latin typeface="Arial" pitchFamily="34" charset="0"/>
                <a:cs typeface="Arial" pitchFamily="34" charset="0"/>
              </a:rPr>
              <a:t>K 4.5 – 5.5 – 20 </a:t>
            </a:r>
            <a:r>
              <a:rPr lang="en-US" sz="2000" b="1" i="1" dirty="0" err="1" smtClean="0">
                <a:latin typeface="Arial" pitchFamily="34" charset="0"/>
                <a:cs typeface="Arial" pitchFamily="34" charset="0"/>
              </a:rPr>
              <a:t>meq</a:t>
            </a:r>
            <a:r>
              <a:rPr lang="en-US" sz="2000" b="1" i="1" dirty="0" smtClean="0">
                <a:latin typeface="Arial" pitchFamily="34" charset="0"/>
                <a:cs typeface="Arial" pitchFamily="34" charset="0"/>
              </a:rPr>
              <a:t>/L K+</a:t>
            </a:r>
          </a:p>
          <a:p>
            <a:pPr lvl="1">
              <a:buFont typeface="Arial" pitchFamily="34" charset="0"/>
              <a:buNone/>
            </a:pPr>
            <a:r>
              <a:rPr lang="en-US" sz="2000" b="1" dirty="0" smtClean="0">
                <a:latin typeface="Arial" pitchFamily="34" charset="0"/>
                <a:cs typeface="Arial" pitchFamily="34" charset="0"/>
              </a:rPr>
              <a:t>K &lt;4.5 – 40 </a:t>
            </a:r>
            <a:r>
              <a:rPr lang="en-US" sz="2000" b="1" i="1" dirty="0" err="1" smtClean="0">
                <a:latin typeface="Arial" pitchFamily="34" charset="0"/>
                <a:cs typeface="Arial" pitchFamily="34" charset="0"/>
              </a:rPr>
              <a:t>meq</a:t>
            </a:r>
            <a:r>
              <a:rPr lang="en-US" sz="2000" b="1" i="1" dirty="0" smtClean="0">
                <a:latin typeface="Arial" pitchFamily="34" charset="0"/>
                <a:cs typeface="Arial" pitchFamily="34" charset="0"/>
              </a:rPr>
              <a:t>/L K+</a:t>
            </a:r>
          </a:p>
          <a:p>
            <a:pPr>
              <a:buFont typeface="Arial" pitchFamily="34" charset="0"/>
              <a:buNone/>
            </a:pPr>
            <a:endParaRPr lang="sr-Cyrl-CS" altLang="en-US" sz="2400" dirty="0" smtClean="0">
              <a:latin typeface="Arial" pitchFamily="34" charset="0"/>
              <a:cs typeface="Arial"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0" y="1"/>
            <a:ext cx="9144000" cy="1066800"/>
          </a:xfrm>
          <a:solidFill>
            <a:srgbClr val="FFC000"/>
          </a:solidFill>
        </p:spPr>
        <p:txBody>
          <a:bodyPr/>
          <a:lstStyle/>
          <a:p>
            <a:r>
              <a:rPr lang="en-US" altLang="en-US" sz="3200" b="1" dirty="0" smtClean="0">
                <a:solidFill>
                  <a:srgbClr val="7030A0"/>
                </a:solidFill>
                <a:latin typeface="Arial" pitchFamily="34" charset="0"/>
                <a:cs typeface="Arial" pitchFamily="34" charset="0"/>
              </a:rPr>
              <a:t>TREATMENT</a:t>
            </a:r>
            <a:r>
              <a:rPr lang="en-US" altLang="en-US" sz="3200" b="1" dirty="0" smtClean="0">
                <a:solidFill>
                  <a:srgbClr val="7030A0"/>
                </a:solidFill>
                <a:latin typeface="Arial" pitchFamily="34" charset="0"/>
                <a:cs typeface="Arial" pitchFamily="34" charset="0"/>
              </a:rPr>
              <a:t> </a:t>
            </a:r>
            <a:r>
              <a:rPr lang="en-US" altLang="en-US" sz="3200" b="1" dirty="0" smtClean="0">
                <a:solidFill>
                  <a:srgbClr val="7030A0"/>
                </a:solidFill>
                <a:latin typeface="Arial" pitchFamily="34" charset="0"/>
                <a:cs typeface="Arial" pitchFamily="34" charset="0"/>
              </a:rPr>
              <a:t>OF DIABETIC KETOACIDOSIS</a:t>
            </a:r>
          </a:p>
        </p:txBody>
      </p:sp>
      <p:sp>
        <p:nvSpPr>
          <p:cNvPr id="88067" name="Rectangle 3"/>
          <p:cNvSpPr>
            <a:spLocks noGrp="1" noChangeArrowheads="1"/>
          </p:cNvSpPr>
          <p:nvPr>
            <p:ph type="body" idx="1"/>
          </p:nvPr>
        </p:nvSpPr>
        <p:spPr>
          <a:xfrm>
            <a:off x="152400" y="1524000"/>
            <a:ext cx="8610600" cy="4602163"/>
          </a:xfrm>
          <a:solidFill>
            <a:schemeClr val="bg1"/>
          </a:solidFill>
        </p:spPr>
        <p:txBody>
          <a:bodyPr/>
          <a:lstStyle/>
          <a:p>
            <a:pPr>
              <a:buFont typeface="Wingdings" pitchFamily="2" charset="2"/>
              <a:buChar char="§"/>
            </a:pPr>
            <a:r>
              <a:rPr lang="en-US" altLang="en-US" sz="2000" b="1" dirty="0" smtClean="0">
                <a:latin typeface="Arial" pitchFamily="34" charset="0"/>
                <a:cs typeface="Arial" pitchFamily="34" charset="0"/>
              </a:rPr>
              <a:t>Correction  of </a:t>
            </a:r>
            <a:r>
              <a:rPr lang="en-US" altLang="en-US" sz="2000" b="1" dirty="0" smtClean="0">
                <a:latin typeface="Arial" pitchFamily="34" charset="0"/>
                <a:cs typeface="Arial" pitchFamily="34" charset="0"/>
              </a:rPr>
              <a:t>Acid - </a:t>
            </a:r>
            <a:r>
              <a:rPr lang="en-US" altLang="en-US" sz="2000" b="1" dirty="0" smtClean="0">
                <a:latin typeface="Arial" pitchFamily="34" charset="0"/>
                <a:cs typeface="Arial" pitchFamily="34" charset="0"/>
              </a:rPr>
              <a:t>base imbalance</a:t>
            </a:r>
          </a:p>
          <a:p>
            <a:pPr>
              <a:buFont typeface="Wingdings" pitchFamily="2" charset="2"/>
              <a:buChar char="§"/>
            </a:pPr>
            <a:endParaRPr lang="sr-Cyrl-CS" altLang="en-US" sz="2000" b="1" dirty="0" smtClean="0">
              <a:latin typeface="Arial" pitchFamily="34" charset="0"/>
              <a:cs typeface="Arial" pitchFamily="34" charset="0"/>
            </a:endParaRPr>
          </a:p>
          <a:p>
            <a:pPr>
              <a:buFont typeface="Wingdings" pitchFamily="2" charset="2"/>
              <a:buChar char="§"/>
            </a:pPr>
            <a:r>
              <a:rPr lang="en-US" altLang="en-US" sz="2000" b="1" dirty="0" smtClean="0">
                <a:latin typeface="Arial" pitchFamily="34" charset="0"/>
                <a:cs typeface="Arial" pitchFamily="34" charset="0"/>
              </a:rPr>
              <a:t>Metabolic acidosis usually corrects spontaneously with the above measures</a:t>
            </a:r>
          </a:p>
          <a:p>
            <a:pPr>
              <a:buFont typeface="Wingdings" pitchFamily="2" charset="2"/>
              <a:buChar char="§"/>
            </a:pPr>
            <a:endParaRPr lang="sr-Cyrl-CS" altLang="en-US" sz="2000" b="1" dirty="0" smtClean="0">
              <a:latin typeface="Arial" pitchFamily="34" charset="0"/>
              <a:cs typeface="Arial" pitchFamily="34" charset="0"/>
            </a:endParaRPr>
          </a:p>
          <a:p>
            <a:pPr>
              <a:buFont typeface="Wingdings" pitchFamily="2" charset="2"/>
              <a:buChar char="§"/>
            </a:pPr>
            <a:r>
              <a:rPr lang="en-US" altLang="en-US" sz="2000" b="1" dirty="0" smtClean="0">
                <a:latin typeface="Arial" pitchFamily="34" charset="0"/>
                <a:cs typeface="Arial" pitchFamily="34" charset="0"/>
              </a:rPr>
              <a:t>If it is a life-threatening acidosis, 100-150 </a:t>
            </a:r>
            <a:r>
              <a:rPr lang="en-US" altLang="en-US" sz="2000" b="1" dirty="0" smtClean="0">
                <a:latin typeface="Arial" pitchFamily="34" charset="0"/>
                <a:cs typeface="Arial" pitchFamily="34" charset="0"/>
              </a:rPr>
              <a:t>ml</a:t>
            </a:r>
            <a:r>
              <a:rPr lang="en-US" altLang="en-US" sz="2000" b="1" i="1" dirty="0" smtClean="0">
                <a:latin typeface="Arial" pitchFamily="34" charset="0"/>
                <a:cs typeface="Arial" pitchFamily="34" charset="0"/>
              </a:rPr>
              <a:t> 8.4% </a:t>
            </a:r>
            <a:r>
              <a:rPr lang="en-US" altLang="en-US" sz="2000" b="1" dirty="0" smtClean="0">
                <a:latin typeface="Arial" pitchFamily="34" charset="0"/>
                <a:cs typeface="Arial" pitchFamily="34" charset="0"/>
              </a:rPr>
              <a:t>sodium bicarbonate solution </a:t>
            </a:r>
            <a:r>
              <a:rPr lang="en-US" altLang="en-US" sz="2000" b="1" i="1" dirty="0" smtClean="0">
                <a:latin typeface="Arial" pitchFamily="34" charset="0"/>
                <a:cs typeface="Arial" pitchFamily="34" charset="0"/>
              </a:rPr>
              <a:t>- NaHCO3</a:t>
            </a:r>
            <a:r>
              <a:rPr lang="en-US" altLang="en-US" sz="2000" b="1" dirty="0" smtClean="0">
                <a:latin typeface="Arial" pitchFamily="34" charset="0"/>
                <a:cs typeface="Arial" pitchFamily="34" charset="0"/>
              </a:rPr>
              <a:t> can </a:t>
            </a:r>
            <a:r>
              <a:rPr lang="en-US" altLang="en-US" sz="2000" b="1" dirty="0" smtClean="0">
                <a:latin typeface="Arial" pitchFamily="34" charset="0"/>
                <a:cs typeface="Arial" pitchFamily="34" charset="0"/>
              </a:rPr>
              <a:t>be prescribed </a:t>
            </a:r>
            <a:r>
              <a:rPr lang="en-US" altLang="en-US" sz="2000" b="1" dirty="0" smtClean="0">
                <a:latin typeface="Arial" pitchFamily="34" charset="0"/>
                <a:cs typeface="Arial" pitchFamily="34" charset="0"/>
              </a:rPr>
              <a:t>carefully</a:t>
            </a:r>
            <a:endParaRPr lang="en-US" altLang="en-US" sz="2000" b="1" dirty="0" smtClean="0">
              <a:latin typeface="Arial" pitchFamily="34" charset="0"/>
              <a:cs typeface="Arial" pitchFamily="34" charset="0"/>
            </a:endParaRPr>
          </a:p>
          <a:p>
            <a:pPr>
              <a:buFont typeface="Wingdings" pitchFamily="2" charset="2"/>
              <a:buChar char="§"/>
            </a:pPr>
            <a:r>
              <a:rPr lang="en-US" altLang="en-US" sz="2000" b="1" dirty="0" smtClean="0">
                <a:latin typeface="Arial" pitchFamily="34" charset="0"/>
                <a:cs typeface="Arial" pitchFamily="34" charset="0"/>
              </a:rPr>
              <a:t>(can lead to </a:t>
            </a:r>
            <a:r>
              <a:rPr lang="en-US" altLang="en-US" sz="2000" b="1" dirty="0" err="1" smtClean="0">
                <a:latin typeface="Arial" pitchFamily="34" charset="0"/>
                <a:cs typeface="Arial" pitchFamily="34" charset="0"/>
              </a:rPr>
              <a:t>hypokalemia</a:t>
            </a:r>
            <a:r>
              <a:rPr lang="en-US" altLang="en-US" sz="2000" b="1" dirty="0" smtClean="0">
                <a:latin typeface="Arial" pitchFamily="34" charset="0"/>
                <a:cs typeface="Arial" pitchFamily="34" charset="0"/>
              </a:rPr>
              <a:t>, intracellular acidosis and brain edema).</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0" y="0"/>
            <a:ext cx="9144000" cy="1219200"/>
          </a:xfrm>
          <a:solidFill>
            <a:srgbClr val="FFC000"/>
          </a:solidFill>
        </p:spPr>
        <p:txBody>
          <a:bodyPr rtlCol="0">
            <a:normAutofit/>
          </a:bodyPr>
          <a:lstStyle/>
          <a:p>
            <a:pPr marL="457200" indent="-457200" eaLnBrk="1" hangingPunct="1">
              <a:defRPr/>
            </a:pPr>
            <a:r>
              <a:rPr lang="en" sz="3200" b="1" dirty="0" smtClean="0">
                <a:solidFill>
                  <a:srgbClr val="7030A0"/>
                </a:solidFill>
                <a:latin typeface="Arial" pitchFamily="34" charset="0"/>
                <a:cs typeface="Arial" pitchFamily="34" charset="0"/>
              </a:rPr>
              <a:t>COMPLICATIONS</a:t>
            </a:r>
          </a:p>
        </p:txBody>
      </p:sp>
      <p:sp>
        <p:nvSpPr>
          <p:cNvPr id="17411" name="Content Placeholder 2"/>
          <p:cNvSpPr>
            <a:spLocks noGrp="1"/>
          </p:cNvSpPr>
          <p:nvPr>
            <p:ph idx="1"/>
          </p:nvPr>
        </p:nvSpPr>
        <p:spPr>
          <a:xfrm>
            <a:off x="0" y="1371600"/>
            <a:ext cx="8915400" cy="4754563"/>
          </a:xfrm>
        </p:spPr>
        <p:txBody>
          <a:bodyPr/>
          <a:lstStyle/>
          <a:p>
            <a:pPr marL="457200" indent="-457200" algn="ctr" eaLnBrk="1" hangingPunct="1">
              <a:buFont typeface="Arial" pitchFamily="34" charset="0"/>
              <a:buNone/>
              <a:defRPr/>
            </a:pPr>
            <a:endParaRPr lang="sr-Cyrl-RS" b="1" dirty="0" smtClean="0">
              <a:solidFill>
                <a:srgbClr val="7030A0"/>
              </a:solidFill>
              <a:latin typeface="Arial" pitchFamily="34" charset="0"/>
              <a:cs typeface="Arial" pitchFamily="34" charset="0"/>
            </a:endParaRPr>
          </a:p>
          <a:p>
            <a:pPr marL="457200" indent="-457200" eaLnBrk="1" hangingPunct="1">
              <a:buFont typeface="Arial" pitchFamily="34" charset="0"/>
              <a:buAutoNum type="arabicPeriod"/>
              <a:defRPr/>
            </a:pPr>
            <a:r>
              <a:rPr lang="en" sz="2000" b="1" dirty="0" smtClean="0">
                <a:latin typeface="Arial" pitchFamily="34" charset="0"/>
                <a:cs typeface="Arial" pitchFamily="34" charset="0"/>
              </a:rPr>
              <a:t>Complications associated with pain. such as sepsis/MI</a:t>
            </a:r>
          </a:p>
          <a:p>
            <a:pPr marL="457200" indent="-457200" eaLnBrk="1" hangingPunct="1">
              <a:buFont typeface="Arial" pitchFamily="34" charset="0"/>
              <a:buAutoNum type="arabicPeriod"/>
              <a:defRPr/>
            </a:pPr>
            <a:r>
              <a:rPr lang="en" sz="2000" b="1" i="1" dirty="0" smtClean="0">
                <a:latin typeface="Arial" pitchFamily="34" charset="0"/>
                <a:cs typeface="Arial" pitchFamily="34" charset="0"/>
              </a:rPr>
              <a:t>respiratory distress syndrome</a:t>
            </a:r>
            <a:r>
              <a:rPr lang="en" sz="2000" b="1" dirty="0" smtClean="0">
                <a:latin typeface="Arial" pitchFamily="34" charset="0"/>
                <a:cs typeface="Arial" pitchFamily="34" charset="0"/>
              </a:rPr>
              <a:t> </a:t>
            </a:r>
          </a:p>
          <a:p>
            <a:pPr eaLnBrk="1" hangingPunct="1">
              <a:buFont typeface="Arial" pitchFamily="34" charset="0"/>
              <a:buNone/>
              <a:defRPr/>
            </a:pPr>
            <a:r>
              <a:rPr lang="en" sz="2000" b="1" i="1" dirty="0" smtClean="0">
                <a:latin typeface="Arial" pitchFamily="34" charset="0"/>
                <a:cs typeface="Arial" pitchFamily="34" charset="0"/>
              </a:rPr>
              <a:t>3 . Thromboembolism, DVT </a:t>
            </a:r>
            <a:r>
              <a:rPr lang="en" sz="2000" b="1" dirty="0" smtClean="0">
                <a:latin typeface="Arial" pitchFamily="34" charset="0"/>
                <a:cs typeface="Arial" pitchFamily="34" charset="0"/>
              </a:rPr>
              <a:t>(older)</a:t>
            </a:r>
          </a:p>
          <a:p>
            <a:pPr eaLnBrk="1" hangingPunct="1">
              <a:buFont typeface="Arial" pitchFamily="34" charset="0"/>
              <a:buNone/>
              <a:defRPr/>
            </a:pPr>
            <a:r>
              <a:rPr lang="en" sz="2000" b="1" dirty="0" smtClean="0">
                <a:latin typeface="Arial" pitchFamily="34" charset="0"/>
                <a:cs typeface="Arial" pitchFamily="34" charset="0"/>
              </a:rPr>
              <a:t>4 . Treatment complications:</a:t>
            </a:r>
          </a:p>
          <a:p>
            <a:pPr lvl="1" eaLnBrk="1" hangingPunct="1">
              <a:buFont typeface="Arial" pitchFamily="34" charset="0"/>
              <a:buNone/>
              <a:defRPr/>
            </a:pPr>
            <a:r>
              <a:rPr lang="en" sz="2000" b="1" dirty="0" smtClean="0">
                <a:latin typeface="Arial" pitchFamily="34" charset="0"/>
                <a:cs typeface="Arial" pitchFamily="34" charset="0"/>
              </a:rPr>
              <a:t>Hypokalemia: which can lead to arrhythmias, </a:t>
            </a:r>
            <a:r>
              <a:rPr lang="en" sz="2000" b="1" i="1" dirty="0" smtClean="0">
                <a:latin typeface="Arial" pitchFamily="34" charset="0"/>
                <a:cs typeface="Arial" pitchFamily="34" charset="0"/>
              </a:rPr>
              <a:t>cardiac arrest</a:t>
            </a:r>
            <a:r>
              <a:rPr lang="en" sz="2000" b="1" dirty="0" smtClean="0">
                <a:latin typeface="Arial" pitchFamily="34" charset="0"/>
                <a:cs typeface="Arial" pitchFamily="34" charset="0"/>
              </a:rPr>
              <a:t>, respiratory muscle weakness</a:t>
            </a:r>
            <a:endParaRPr lang="en-US" sz="2000" b="1" dirty="0" smtClean="0">
              <a:latin typeface="Arial" pitchFamily="34" charset="0"/>
              <a:cs typeface="Arial" pitchFamily="34" charset="0"/>
            </a:endParaRPr>
          </a:p>
          <a:p>
            <a:pPr eaLnBrk="1" hangingPunct="1">
              <a:buFont typeface="Arial" pitchFamily="34" charset="0"/>
              <a:buNone/>
              <a:defRPr/>
            </a:pPr>
            <a:r>
              <a:rPr lang="en" sz="2000" b="1" dirty="0" smtClean="0">
                <a:latin typeface="Arial" pitchFamily="34" charset="0"/>
                <a:cs typeface="Arial" pitchFamily="34" charset="0"/>
              </a:rPr>
              <a:t>       Hypoglycemia</a:t>
            </a:r>
            <a:endParaRPr lang="en-US" sz="2000" b="1" dirty="0" smtClean="0">
              <a:latin typeface="Arial" pitchFamily="34" charset="0"/>
              <a:cs typeface="Arial" pitchFamily="34" charset="0"/>
            </a:endParaRPr>
          </a:p>
          <a:p>
            <a:pPr lvl="1" eaLnBrk="1" hangingPunct="1">
              <a:buFont typeface="Arial" pitchFamily="34" charset="0"/>
              <a:buNone/>
              <a:defRPr/>
            </a:pPr>
            <a:r>
              <a:rPr lang="en" sz="2000" b="1" dirty="0" smtClean="0">
                <a:latin typeface="Arial" pitchFamily="34" charset="0"/>
                <a:cs typeface="Arial" pitchFamily="34" charset="0"/>
              </a:rPr>
              <a:t>Overhydration and acute pulmonary edema (elderly with compromised renal or cardiac function, elderly with incipient </a:t>
            </a:r>
            <a:r>
              <a:rPr lang="en" sz="2000" b="1" dirty="0" smtClean="0">
                <a:latin typeface="Arial" pitchFamily="34" charset="0"/>
                <a:cs typeface="Arial" pitchFamily="34" charset="0"/>
              </a:rPr>
              <a:t>HF) </a:t>
            </a:r>
            <a:endParaRPr lang="sr-Cyrl-RS" sz="2000" b="1" dirty="0" smtClean="0">
              <a:latin typeface="Arial" pitchFamily="34" charset="0"/>
              <a:cs typeface="Arial" pitchFamily="34" charset="0"/>
            </a:endParaRPr>
          </a:p>
          <a:p>
            <a:pPr lvl="1" eaLnBrk="1" hangingPunct="1">
              <a:buFont typeface="Arial" pitchFamily="34" charset="0"/>
              <a:buNone/>
              <a:defRPr/>
            </a:pPr>
            <a:r>
              <a:rPr lang="en" sz="2000" b="1" dirty="0" smtClean="0">
                <a:latin typeface="Arial" pitchFamily="34" charset="0"/>
                <a:cs typeface="Arial" pitchFamily="34" charset="0"/>
              </a:rPr>
              <a:t>5. Hypophosphatemia</a:t>
            </a:r>
          </a:p>
          <a:p>
            <a:pPr lvl="1" eaLnBrk="1" hangingPunct="1">
              <a:buFont typeface="Arial" pitchFamily="34" charset="0"/>
              <a:buNone/>
              <a:defRPr/>
            </a:pPr>
            <a:r>
              <a:rPr lang="en" sz="2000" b="1" dirty="0" smtClean="0">
                <a:latin typeface="Arial" pitchFamily="34" charset="0"/>
                <a:cs typeface="Arial" pitchFamily="34" charset="0"/>
              </a:rPr>
              <a:t>6. Cerebral edema (headache, impaired mental status)</a:t>
            </a:r>
          </a:p>
          <a:p>
            <a:pPr lvl="1" eaLnBrk="1" hangingPunct="1">
              <a:buFont typeface="Arial" pitchFamily="34" charset="0"/>
              <a:buNone/>
              <a:defRPr/>
            </a:pPr>
            <a:r>
              <a:rPr lang="en" sz="2000" dirty="0" smtClean="0">
                <a:latin typeface="Arial" pitchFamily="34" charset="0"/>
                <a:cs typeface="Arial" pitchFamily="34" charset="0"/>
              </a:rPr>
              <a:t>   </a:t>
            </a:r>
            <a:endParaRPr lang="ar-EG" sz="2000" dirty="0" smtClean="0">
              <a:latin typeface="Arial"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0" y="0"/>
            <a:ext cx="9144000" cy="1295400"/>
          </a:xfrm>
        </p:spPr>
        <p:txBody>
          <a:bodyPr/>
          <a:lstStyle/>
          <a:p>
            <a:r>
              <a:rPr lang="en-US" altLang="en-US" sz="3200" b="1" smtClean="0">
                <a:solidFill>
                  <a:srgbClr val="7030A0"/>
                </a:solidFill>
                <a:latin typeface="Arial" pitchFamily="34" charset="0"/>
                <a:cs typeface="Arial" pitchFamily="34" charset="0"/>
              </a:rPr>
              <a:t>  </a:t>
            </a:r>
            <a:r>
              <a:rPr lang="en-US" altLang="en-US" sz="3000" b="1" smtClean="0">
                <a:solidFill>
                  <a:srgbClr val="7030A0"/>
                </a:solidFill>
                <a:latin typeface="Arial" pitchFamily="34" charset="0"/>
                <a:cs typeface="Arial" pitchFamily="34" charset="0"/>
              </a:rPr>
              <a:t>2. HYPEROSMOLAR NON-KETOGEN STATE</a:t>
            </a:r>
          </a:p>
        </p:txBody>
      </p:sp>
      <p:sp>
        <p:nvSpPr>
          <p:cNvPr id="27651" name="Rectangle 3"/>
          <p:cNvSpPr>
            <a:spLocks noGrp="1" noChangeArrowheads="1"/>
          </p:cNvSpPr>
          <p:nvPr>
            <p:ph type="body" idx="1"/>
          </p:nvPr>
        </p:nvSpPr>
        <p:spPr>
          <a:xfrm>
            <a:off x="304800" y="1219200"/>
            <a:ext cx="8839200" cy="4906963"/>
          </a:xfrm>
          <a:solidFill>
            <a:schemeClr val="bg1"/>
          </a:solidFill>
        </p:spPr>
        <p:txBody>
          <a:bodyPr/>
          <a:lstStyle/>
          <a:p>
            <a:pPr>
              <a:buFont typeface="Arial" pitchFamily="34" charset="0"/>
              <a:buNone/>
              <a:defRPr/>
            </a:pPr>
            <a:r>
              <a:rPr lang="en" altLang="en-US" sz="2400" b="1" dirty="0" smtClean="0">
                <a:latin typeface="Arial" pitchFamily="34" charset="0"/>
                <a:cs typeface="Arial" pitchFamily="34" charset="0"/>
              </a:rPr>
              <a:t>    </a:t>
            </a:r>
            <a:r>
              <a:rPr lang="en" altLang="en-US" sz="2000" b="1" i="1" dirty="0" smtClean="0">
                <a:latin typeface="Arial" pitchFamily="34" charset="0"/>
                <a:cs typeface="Arial" pitchFamily="34" charset="0"/>
              </a:rPr>
              <a:t>Nonketotic </a:t>
            </a:r>
            <a:r>
              <a:rPr lang="en" altLang="en-US" sz="2000" b="1" dirty="0" smtClean="0">
                <a:latin typeface="Arial" pitchFamily="34" charset="0"/>
                <a:cs typeface="Arial" pitchFamily="34" charset="0"/>
              </a:rPr>
              <a:t>hyperosmolar syndrome (</a:t>
            </a:r>
            <a:r>
              <a:rPr lang="en" altLang="en-US" sz="2000" b="1" i="1" dirty="0" smtClean="0">
                <a:latin typeface="Arial" pitchFamily="34" charset="0"/>
                <a:cs typeface="Arial" pitchFamily="34" charset="0"/>
              </a:rPr>
              <a:t>NKHS) is </a:t>
            </a:r>
            <a:r>
              <a:rPr lang="en" altLang="en-US" sz="2000" b="1" dirty="0" smtClean="0">
                <a:latin typeface="Arial" pitchFamily="34" charset="0"/>
                <a:cs typeface="Arial" pitchFamily="34" charset="0"/>
              </a:rPr>
              <a:t>a metabolic complication of </a:t>
            </a:r>
            <a:r>
              <a:rPr lang="en" altLang="en-US" sz="2000" b="1" i="1" dirty="0" smtClean="0">
                <a:latin typeface="Arial" pitchFamily="34" charset="0"/>
                <a:cs typeface="Arial" pitchFamily="34" charset="0"/>
              </a:rPr>
              <a:t>diabetes </a:t>
            </a:r>
            <a:r>
              <a:rPr lang="en" altLang="en-US" sz="2000" b="1" i="1" dirty="0" smtClean="0">
                <a:latin typeface="Arial" pitchFamily="34" charset="0"/>
                <a:cs typeface="Arial" pitchFamily="34" charset="0"/>
              </a:rPr>
              <a:t>mellitus </a:t>
            </a:r>
            <a:r>
              <a:rPr lang="en" altLang="en-US" sz="2000" b="1" dirty="0" smtClean="0">
                <a:latin typeface="Arial" pitchFamily="34" charset="0"/>
                <a:cs typeface="Arial" pitchFamily="34" charset="0"/>
              </a:rPr>
              <a:t>which </a:t>
            </a:r>
            <a:r>
              <a:rPr lang="en" altLang="en-US" sz="2000" b="1" dirty="0" smtClean="0">
                <a:latin typeface="Arial" pitchFamily="34" charset="0"/>
                <a:cs typeface="Arial" pitchFamily="34" charset="0"/>
              </a:rPr>
              <a:t>is characterized by:</a:t>
            </a:r>
          </a:p>
          <a:p>
            <a:pPr marL="0" indent="0">
              <a:buFont typeface="Arial" pitchFamily="34" charset="0"/>
              <a:buNone/>
              <a:defRPr/>
            </a:pPr>
            <a:endParaRPr lang="sr-Cyrl-CS" altLang="en-US" sz="2000" b="1" dirty="0" smtClean="0">
              <a:latin typeface="Arial" pitchFamily="34" charset="0"/>
              <a:cs typeface="Arial" pitchFamily="34" charset="0"/>
            </a:endParaRPr>
          </a:p>
          <a:p>
            <a:pPr>
              <a:buFont typeface="Wingdings" pitchFamily="2" charset="2"/>
              <a:buChar char="§"/>
              <a:defRPr/>
            </a:pPr>
            <a:r>
              <a:rPr lang="en" altLang="en-US" sz="2000" b="1" dirty="0" smtClean="0">
                <a:latin typeface="Arial" pitchFamily="34" charset="0"/>
                <a:cs typeface="Arial" pitchFamily="34" charset="0"/>
              </a:rPr>
              <a:t>hyperglycemia,</a:t>
            </a:r>
          </a:p>
          <a:p>
            <a:pPr>
              <a:buFont typeface="Wingdings" pitchFamily="2" charset="2"/>
              <a:buChar char="§"/>
              <a:defRPr/>
            </a:pPr>
            <a:r>
              <a:rPr lang="en" altLang="en-US" sz="2000" b="1" dirty="0" smtClean="0">
                <a:latin typeface="Arial" pitchFamily="34" charset="0"/>
                <a:cs typeface="Arial" pitchFamily="34" charset="0"/>
              </a:rPr>
              <a:t>extreme dehydration,</a:t>
            </a:r>
          </a:p>
          <a:p>
            <a:pPr>
              <a:buFont typeface="Wingdings" pitchFamily="2" charset="2"/>
              <a:buChar char="§"/>
              <a:defRPr/>
            </a:pPr>
            <a:r>
              <a:rPr lang="en" altLang="en-US" sz="2000" b="1" dirty="0" smtClean="0">
                <a:latin typeface="Arial" pitchFamily="34" charset="0"/>
                <a:cs typeface="Arial" pitchFamily="34" charset="0"/>
              </a:rPr>
              <a:t>hyperosmolar plasma and</a:t>
            </a:r>
          </a:p>
          <a:p>
            <a:pPr>
              <a:buFont typeface="Wingdings" pitchFamily="2" charset="2"/>
              <a:buChar char="§"/>
              <a:defRPr/>
            </a:pPr>
            <a:r>
              <a:rPr lang="en" altLang="en-US" sz="2000" b="1" dirty="0" smtClean="0">
                <a:latin typeface="Arial" pitchFamily="34" charset="0"/>
                <a:cs typeface="Arial" pitchFamily="34" charset="0"/>
              </a:rPr>
              <a:t>disturbance of the state of consciousness</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0" y="274638"/>
            <a:ext cx="9144000" cy="715962"/>
          </a:xfrm>
        </p:spPr>
        <p:txBody>
          <a:bodyPr/>
          <a:lstStyle/>
          <a:p>
            <a:r>
              <a:rPr lang="en-US" altLang="en-US" sz="3200" b="1" smtClean="0">
                <a:solidFill>
                  <a:srgbClr val="7030A0"/>
                </a:solidFill>
                <a:latin typeface="Arial" pitchFamily="34" charset="0"/>
                <a:cs typeface="Arial" pitchFamily="34" charset="0"/>
              </a:rPr>
              <a:t>HYPEROSMOLAR NON-KETOGEN STATE</a:t>
            </a:r>
            <a:endParaRPr lang="en-US" altLang="en-US" sz="3200" b="1" smtClean="0">
              <a:solidFill>
                <a:srgbClr val="7030A0"/>
              </a:solidFill>
            </a:endParaRPr>
          </a:p>
        </p:txBody>
      </p:sp>
      <p:sp>
        <p:nvSpPr>
          <p:cNvPr id="91139" name="Rectangle 3"/>
          <p:cNvSpPr>
            <a:spLocks noGrp="1" noChangeArrowheads="1"/>
          </p:cNvSpPr>
          <p:nvPr>
            <p:ph type="body" idx="1"/>
          </p:nvPr>
        </p:nvSpPr>
        <p:spPr>
          <a:xfrm>
            <a:off x="228600" y="1371600"/>
            <a:ext cx="8610600" cy="4754563"/>
          </a:xfrm>
          <a:solidFill>
            <a:schemeClr val="bg1"/>
          </a:solidFill>
        </p:spPr>
        <p:txBody>
          <a:bodyPr/>
          <a:lstStyle/>
          <a:p>
            <a:pPr>
              <a:buFontTx/>
              <a:buNone/>
            </a:pPr>
            <a:r>
              <a:rPr lang="en-US" altLang="en-US" sz="2000" dirty="0" smtClean="0">
                <a:latin typeface="Arial" pitchFamily="34" charset="0"/>
                <a:cs typeface="Arial" pitchFamily="34" charset="0"/>
              </a:rPr>
              <a:t> 	</a:t>
            </a:r>
            <a:r>
              <a:rPr lang="en-US" altLang="en-US" sz="2000" b="1" dirty="0" smtClean="0">
                <a:latin typeface="Arial" pitchFamily="34" charset="0"/>
                <a:cs typeface="Arial" pitchFamily="34" charset="0"/>
              </a:rPr>
              <a:t>A state of pronounced hyperglycemia accompanied by </a:t>
            </a:r>
            <a:r>
              <a:rPr lang="en-US" altLang="en-US" sz="2000" b="1" dirty="0" err="1" smtClean="0">
                <a:latin typeface="Arial" pitchFamily="34" charset="0"/>
                <a:cs typeface="Arial" pitchFamily="34" charset="0"/>
              </a:rPr>
              <a:t>glycosuria</a:t>
            </a:r>
            <a:r>
              <a:rPr lang="en-US" altLang="en-US" sz="2000" b="1" dirty="0" smtClean="0">
                <a:latin typeface="Arial" pitchFamily="34" charset="0"/>
                <a:cs typeface="Arial" pitchFamily="34" charset="0"/>
              </a:rPr>
              <a:t>, but without </a:t>
            </a:r>
            <a:r>
              <a:rPr lang="en-US" altLang="en-US" sz="2000" b="1" dirty="0" err="1" smtClean="0">
                <a:latin typeface="Arial" pitchFamily="34" charset="0"/>
                <a:cs typeface="Arial" pitchFamily="34" charset="0"/>
              </a:rPr>
              <a:t>ketonuria</a:t>
            </a:r>
            <a:r>
              <a:rPr lang="en-US" altLang="en-US" sz="2000" b="1" dirty="0" smtClean="0">
                <a:latin typeface="Arial" pitchFamily="34" charset="0"/>
                <a:cs typeface="Arial" pitchFamily="34" charset="0"/>
              </a:rPr>
              <a:t>.</a:t>
            </a:r>
            <a:endParaRPr lang="en-US" sz="2000" b="1" dirty="0" smtClean="0">
              <a:latin typeface="Arial" pitchFamily="34" charset="0"/>
              <a:cs typeface="Arial" pitchFamily="34" charset="0"/>
            </a:endParaRPr>
          </a:p>
          <a:p>
            <a:pPr>
              <a:buFontTx/>
              <a:buNone/>
            </a:pPr>
            <a:endParaRPr lang="sr-Cyrl-CS" altLang="en-US" sz="2000" b="1" dirty="0" smtClean="0">
              <a:latin typeface="Arial" pitchFamily="34" charset="0"/>
              <a:cs typeface="Arial" pitchFamily="34" charset="0"/>
            </a:endParaRPr>
          </a:p>
          <a:p>
            <a:pPr>
              <a:buFont typeface="Arial" pitchFamily="34" charset="0"/>
              <a:buNone/>
            </a:pPr>
            <a:r>
              <a:rPr lang="en-US" altLang="en-US" sz="2000" b="1" dirty="0" smtClean="0">
                <a:latin typeface="Arial" pitchFamily="34" charset="0"/>
                <a:cs typeface="Arial" pitchFamily="34" charset="0"/>
              </a:rPr>
              <a:t>	Mortality over 40%</a:t>
            </a:r>
          </a:p>
          <a:p>
            <a:pPr>
              <a:buFont typeface="Arial" pitchFamily="34" charset="0"/>
              <a:buNone/>
            </a:pPr>
            <a:r>
              <a:rPr lang="en-US" altLang="en-US" sz="2000" b="1" dirty="0" smtClean="0">
                <a:latin typeface="Arial" pitchFamily="34" charset="0"/>
                <a:cs typeface="Arial" pitchFamily="34" charset="0"/>
              </a:rPr>
              <a:t>     </a:t>
            </a:r>
          </a:p>
          <a:p>
            <a:pPr>
              <a:buFont typeface="Arial" pitchFamily="34" charset="0"/>
              <a:buNone/>
            </a:pPr>
            <a:r>
              <a:rPr lang="en-US" altLang="en-US" sz="2000" b="1" dirty="0" smtClean="0">
                <a:latin typeface="Arial" pitchFamily="34" charset="0"/>
                <a:cs typeface="Arial" pitchFamily="34" charset="0"/>
              </a:rPr>
              <a:t>	It occurs in situations where there is a certain (but insufficient) secretion of insulin (enough to prevent </a:t>
            </a:r>
            <a:r>
              <a:rPr lang="en-US" altLang="en-US" sz="2000" b="1" dirty="0" err="1" smtClean="0">
                <a:latin typeface="Arial" pitchFamily="34" charset="0"/>
                <a:cs typeface="Arial" pitchFamily="34" charset="0"/>
              </a:rPr>
              <a:t>ketogenesis</a:t>
            </a:r>
            <a:r>
              <a:rPr lang="en-US" altLang="en-US" sz="2000" b="1" dirty="0" smtClean="0">
                <a:latin typeface="Arial" pitchFamily="34" charset="0"/>
                <a:cs typeface="Arial" pitchFamily="34" charset="0"/>
              </a:rPr>
              <a:t>), and some additional etiological factors that favor </a:t>
            </a:r>
            <a:r>
              <a:rPr lang="en-US" altLang="en-US" sz="2000" b="1" dirty="0" smtClean="0">
                <a:latin typeface="Arial" pitchFamily="34" charset="0"/>
                <a:cs typeface="Arial" pitchFamily="34" charset="0"/>
              </a:rPr>
              <a:t>dehydration (vomiting</a:t>
            </a:r>
            <a:r>
              <a:rPr lang="en-US" altLang="en-US" sz="2000" b="1" dirty="0" smtClean="0">
                <a:latin typeface="Arial" pitchFamily="34" charset="0"/>
                <a:cs typeface="Arial" pitchFamily="34" charset="0"/>
              </a:rPr>
              <a:t>, lack of fluid intake, use of diuretics, etc.)</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152400" y="0"/>
            <a:ext cx="8991600" cy="990600"/>
          </a:xfrm>
        </p:spPr>
        <p:txBody>
          <a:bodyPr/>
          <a:lstStyle/>
          <a:p>
            <a:r>
              <a:rPr lang="en-US" altLang="en-US" sz="3200" b="1" dirty="0" smtClean="0">
                <a:solidFill>
                  <a:srgbClr val="7030A0"/>
                </a:solidFill>
                <a:latin typeface="Arial" pitchFamily="34" charset="0"/>
                <a:cs typeface="Arial" pitchFamily="34" charset="0"/>
              </a:rPr>
              <a:t>HYPEROSMOLAR NON-KETOGEN STATE</a:t>
            </a:r>
            <a:endParaRPr lang="en-US" altLang="en-US" sz="3200" b="1" dirty="0" smtClean="0">
              <a:solidFill>
                <a:srgbClr val="7030A0"/>
              </a:solidFill>
            </a:endParaRPr>
          </a:p>
        </p:txBody>
      </p:sp>
      <p:sp>
        <p:nvSpPr>
          <p:cNvPr id="18435" name="Rectangle 3"/>
          <p:cNvSpPr>
            <a:spLocks noGrp="1" noChangeArrowheads="1"/>
          </p:cNvSpPr>
          <p:nvPr>
            <p:ph type="body" idx="1"/>
          </p:nvPr>
        </p:nvSpPr>
        <p:spPr>
          <a:xfrm>
            <a:off x="304800" y="1447800"/>
            <a:ext cx="8382000" cy="4678363"/>
          </a:xfrm>
          <a:solidFill>
            <a:schemeClr val="bg1"/>
          </a:solidFill>
        </p:spPr>
        <p:txBody>
          <a:bodyPr/>
          <a:lstStyle/>
          <a:p>
            <a:pPr>
              <a:buFont typeface="Arial" pitchFamily="34" charset="0"/>
              <a:buNone/>
              <a:defRPr/>
            </a:pPr>
            <a:r>
              <a:rPr lang="en" altLang="en-US" sz="2000" b="1" dirty="0" smtClean="0">
                <a:latin typeface="Arial" pitchFamily="34" charset="0"/>
                <a:cs typeface="Arial" pitchFamily="34" charset="0"/>
              </a:rPr>
              <a:t>Diagnostic criteria:</a:t>
            </a:r>
          </a:p>
          <a:p>
            <a:pPr marL="0" indent="0">
              <a:buFont typeface="Arial" pitchFamily="34" charset="0"/>
              <a:buNone/>
              <a:defRPr/>
            </a:pPr>
            <a:endParaRPr lang="sr-Cyrl-CS" altLang="en-US" sz="2000" b="1" dirty="0" smtClean="0">
              <a:latin typeface="Arial" pitchFamily="34" charset="0"/>
              <a:cs typeface="Arial" pitchFamily="34" charset="0"/>
            </a:endParaRPr>
          </a:p>
          <a:p>
            <a:pPr lvl="1">
              <a:buFont typeface="Wingdings" pitchFamily="2" charset="2"/>
              <a:buChar char="§"/>
              <a:defRPr/>
            </a:pPr>
            <a:r>
              <a:rPr lang="en" altLang="en-US" sz="2000" b="1" dirty="0" smtClean="0">
                <a:latin typeface="Arial" pitchFamily="34" charset="0"/>
                <a:cs typeface="Arial" pitchFamily="34" charset="0"/>
              </a:rPr>
              <a:t>Glycemia &gt;33.0 </a:t>
            </a:r>
            <a:r>
              <a:rPr lang="en" altLang="en-US" sz="2000" b="1" i="1" dirty="0" smtClean="0">
                <a:latin typeface="Arial" pitchFamily="34" charset="0"/>
                <a:cs typeface="Arial" pitchFamily="34" charset="0"/>
              </a:rPr>
              <a:t>m M</a:t>
            </a:r>
          </a:p>
          <a:p>
            <a:pPr lvl="1">
              <a:buFont typeface="Wingdings" pitchFamily="2" charset="2"/>
              <a:buChar char="§"/>
              <a:defRPr/>
            </a:pPr>
            <a:r>
              <a:rPr lang="en" altLang="en-US" sz="2000" b="1" dirty="0" smtClean="0">
                <a:latin typeface="Arial" pitchFamily="34" charset="0"/>
                <a:cs typeface="Arial" pitchFamily="34" charset="0"/>
              </a:rPr>
              <a:t>Plasma osmolarity &gt;320 </a:t>
            </a:r>
            <a:r>
              <a:rPr lang="en" altLang="en-US" sz="2000" b="1" i="1" dirty="0" smtClean="0">
                <a:latin typeface="Arial" pitchFamily="34" charset="0"/>
                <a:cs typeface="Arial" pitchFamily="34" charset="0"/>
              </a:rPr>
              <a:t>mOsm</a:t>
            </a:r>
            <a:endParaRPr lang="sr-Cyrl-CS" altLang="en-US" sz="2000" b="1" i="1" dirty="0" smtClean="0">
              <a:latin typeface="Arial" pitchFamily="34" charset="0"/>
              <a:cs typeface="Arial" pitchFamily="34" charset="0"/>
            </a:endParaRPr>
          </a:p>
          <a:p>
            <a:pPr lvl="1">
              <a:buFont typeface="Wingdings" pitchFamily="2" charset="2"/>
              <a:buChar char="§"/>
              <a:defRPr/>
            </a:pPr>
            <a:r>
              <a:rPr lang="en" altLang="en-US" sz="2000" b="1" dirty="0" smtClean="0">
                <a:latin typeface="Arial" pitchFamily="34" charset="0"/>
                <a:cs typeface="Arial" pitchFamily="34" charset="0"/>
              </a:rPr>
              <a:t>pH &gt; 7.3</a:t>
            </a:r>
          </a:p>
          <a:p>
            <a:pPr lvl="1">
              <a:buFont typeface="Wingdings" pitchFamily="2" charset="2"/>
              <a:buChar char="§"/>
              <a:defRPr/>
            </a:pPr>
            <a:r>
              <a:rPr lang="en" altLang="en-US" sz="2000" b="1" dirty="0" smtClean="0">
                <a:latin typeface="Arial" pitchFamily="34" charset="0"/>
                <a:cs typeface="Arial" pitchFamily="34" charset="0"/>
              </a:rPr>
              <a:t>Volume deficit of about 10 liters</a:t>
            </a:r>
          </a:p>
          <a:p>
            <a:pPr lvl="1">
              <a:buFont typeface="Wingdings" pitchFamily="2" charset="2"/>
              <a:buChar char="§"/>
              <a:defRPr/>
            </a:pPr>
            <a:r>
              <a:rPr lang="en" altLang="en-US" sz="2000" b="1" dirty="0" smtClean="0">
                <a:latin typeface="Arial" pitchFamily="34" charset="0"/>
                <a:cs typeface="Arial" pitchFamily="34" charset="0"/>
              </a:rPr>
              <a:t>Glycosuria without ketonuria</a:t>
            </a:r>
            <a:endParaRPr lang="en-US" altLang="en-US" sz="2000" b="1" dirty="0" smtClean="0">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Group 3"/>
          <p:cNvGrpSpPr>
            <a:grpSpLocks/>
          </p:cNvGrpSpPr>
          <p:nvPr/>
        </p:nvGrpSpPr>
        <p:grpSpPr bwMode="auto">
          <a:xfrm>
            <a:off x="41275" y="0"/>
            <a:ext cx="4530725" cy="3784600"/>
            <a:chOff x="110211" y="0"/>
            <a:chExt cx="4580179" cy="3785272"/>
          </a:xfrm>
        </p:grpSpPr>
        <p:sp>
          <p:nvSpPr>
            <p:cNvPr id="2" name="Diamond 1">
              <a:extLst>
                <a:ext uri="{FF2B5EF4-FFF2-40B4-BE49-F238E27FC236}"/>
              </a:extLst>
            </p:cNvPr>
            <p:cNvSpPr/>
            <p:nvPr/>
          </p:nvSpPr>
          <p:spPr>
            <a:xfrm>
              <a:off x="110211" y="0"/>
              <a:ext cx="4580179" cy="3785272"/>
            </a:xfrm>
            <a:prstGeom prst="diamond">
              <a:avLst/>
            </a:prstGeom>
            <a:solidFill>
              <a:schemeClr val="accent2">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511" name="TextBox 2"/>
            <p:cNvSpPr txBox="1">
              <a:spLocks noChangeArrowheads="1"/>
            </p:cNvSpPr>
            <p:nvPr/>
          </p:nvSpPr>
          <p:spPr bwMode="auto">
            <a:xfrm>
              <a:off x="996008" y="923140"/>
              <a:ext cx="2808586" cy="1754638"/>
            </a:xfrm>
            <a:prstGeom prst="rect">
              <a:avLst/>
            </a:prstGeom>
            <a:noFill/>
            <a:ln w="9525">
              <a:noFill/>
              <a:miter lim="800000"/>
              <a:headEnd/>
              <a:tailEnd/>
            </a:ln>
          </p:spPr>
          <p:txBody>
            <a:bodyPr>
              <a:spAutoFit/>
            </a:bodyPr>
            <a:lstStyle/>
            <a:p>
              <a:pPr algn="ctr"/>
              <a:endParaRPr lang="en-US" sz="3600" b="1">
                <a:solidFill>
                  <a:schemeClr val="bg1"/>
                </a:solidFill>
                <a:latin typeface="Lora"/>
              </a:endParaRPr>
            </a:p>
            <a:p>
              <a:pPr algn="ctr"/>
              <a:r>
                <a:rPr lang="en-US" sz="3600" b="1">
                  <a:solidFill>
                    <a:schemeClr val="bg1"/>
                  </a:solidFill>
                  <a:latin typeface="Lora"/>
                </a:rPr>
                <a:t>Why This IS Important</a:t>
              </a:r>
            </a:p>
          </p:txBody>
        </p:sp>
      </p:grpSp>
      <p:grpSp>
        <p:nvGrpSpPr>
          <p:cNvPr id="20483" name="Group 13"/>
          <p:cNvGrpSpPr>
            <a:grpSpLocks/>
          </p:cNvGrpSpPr>
          <p:nvPr/>
        </p:nvGrpSpPr>
        <p:grpSpPr bwMode="auto">
          <a:xfrm>
            <a:off x="762000" y="3962400"/>
            <a:ext cx="4132263" cy="2698750"/>
            <a:chOff x="6782589" y="1229298"/>
            <a:chExt cx="5509815" cy="4748272"/>
          </a:xfrm>
        </p:grpSpPr>
        <p:grpSp>
          <p:nvGrpSpPr>
            <p:cNvPr id="20501" name="Group 6"/>
            <p:cNvGrpSpPr>
              <a:grpSpLocks/>
            </p:cNvGrpSpPr>
            <p:nvPr/>
          </p:nvGrpSpPr>
          <p:grpSpPr bwMode="auto">
            <a:xfrm>
              <a:off x="6782589" y="1229298"/>
              <a:ext cx="5509815" cy="943650"/>
              <a:chOff x="6782589" y="1229298"/>
              <a:chExt cx="5509815" cy="943650"/>
            </a:xfrm>
          </p:grpSpPr>
          <p:sp>
            <p:nvSpPr>
              <p:cNvPr id="20508" name="Freeform 44"/>
              <p:cNvSpPr>
                <a:spLocks noEditPoints="1"/>
              </p:cNvSpPr>
              <p:nvPr/>
            </p:nvSpPr>
            <p:spPr bwMode="auto">
              <a:xfrm rot="-5400000">
                <a:off x="6784050" y="1227837"/>
                <a:ext cx="663338" cy="666260"/>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sz="2400">
                  <a:latin typeface="Calibri" pitchFamily="34" charset="0"/>
                </a:endParaRPr>
              </a:p>
            </p:txBody>
          </p:sp>
          <p:sp>
            <p:nvSpPr>
              <p:cNvPr id="6" name="TextBox 5">
                <a:extLst>
                  <a:ext uri="{FF2B5EF4-FFF2-40B4-BE49-F238E27FC236}"/>
                </a:extLst>
              </p:cNvPr>
              <p:cNvSpPr txBox="1"/>
              <p:nvPr/>
            </p:nvSpPr>
            <p:spPr>
              <a:xfrm>
                <a:off x="7608109" y="1360575"/>
                <a:ext cx="4684295" cy="812792"/>
              </a:xfrm>
              <a:prstGeom prst="rect">
                <a:avLst/>
              </a:prstGeom>
              <a:noFill/>
            </p:spPr>
            <p:txBody>
              <a:bodyPr wrap="none">
                <a:spAutoFit/>
              </a:bodyPr>
              <a:lstStyle/>
              <a:p>
                <a:pPr fontAlgn="auto">
                  <a:spcBef>
                    <a:spcPts val="0"/>
                  </a:spcBef>
                  <a:spcAft>
                    <a:spcPts val="0"/>
                  </a:spcAft>
                  <a:defRPr/>
                </a:pPr>
                <a:r>
                  <a:rPr lang="en-US" sz="2400" b="1" dirty="0">
                    <a:solidFill>
                      <a:schemeClr val="tx1">
                        <a:lumMod val="75000"/>
                        <a:lumOff val="25000"/>
                      </a:schemeClr>
                    </a:solidFill>
                    <a:latin typeface="Lora" pitchFamily="2" charset="0"/>
                    <a:cs typeface="+mn-cs"/>
                  </a:rPr>
                  <a:t>Terrible consequences</a:t>
                </a:r>
              </a:p>
            </p:txBody>
          </p:sp>
        </p:grpSp>
        <p:grpSp>
          <p:nvGrpSpPr>
            <p:cNvPr id="20502" name="Group 7"/>
            <p:cNvGrpSpPr>
              <a:grpSpLocks/>
            </p:cNvGrpSpPr>
            <p:nvPr/>
          </p:nvGrpSpPr>
          <p:grpSpPr bwMode="auto">
            <a:xfrm>
              <a:off x="6782589" y="3131388"/>
              <a:ext cx="4018640" cy="943870"/>
              <a:chOff x="6782589" y="1229298"/>
              <a:chExt cx="4018640" cy="943870"/>
            </a:xfrm>
          </p:grpSpPr>
          <p:sp>
            <p:nvSpPr>
              <p:cNvPr id="20506" name="Freeform 44"/>
              <p:cNvSpPr>
                <a:spLocks noEditPoints="1"/>
              </p:cNvSpPr>
              <p:nvPr/>
            </p:nvSpPr>
            <p:spPr bwMode="auto">
              <a:xfrm rot="-5400000">
                <a:off x="6784050" y="1227837"/>
                <a:ext cx="663338" cy="666260"/>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sz="2400">
                  <a:latin typeface="Calibri" pitchFamily="34" charset="0"/>
                </a:endParaRPr>
              </a:p>
            </p:txBody>
          </p:sp>
          <p:sp>
            <p:nvSpPr>
              <p:cNvPr id="10" name="TextBox 9">
                <a:extLst>
                  <a:ext uri="{FF2B5EF4-FFF2-40B4-BE49-F238E27FC236}"/>
                </a:extLst>
              </p:cNvPr>
              <p:cNvSpPr txBox="1"/>
              <p:nvPr/>
            </p:nvSpPr>
            <p:spPr>
              <a:xfrm>
                <a:off x="7608109" y="1360585"/>
                <a:ext cx="3194127" cy="812794"/>
              </a:xfrm>
              <a:prstGeom prst="rect">
                <a:avLst/>
              </a:prstGeom>
              <a:noFill/>
            </p:spPr>
            <p:txBody>
              <a:bodyPr wrap="none">
                <a:spAutoFit/>
              </a:bodyPr>
              <a:lstStyle/>
              <a:p>
                <a:pPr fontAlgn="auto">
                  <a:spcBef>
                    <a:spcPts val="0"/>
                  </a:spcBef>
                  <a:spcAft>
                    <a:spcPts val="0"/>
                  </a:spcAft>
                  <a:defRPr/>
                </a:pPr>
                <a:r>
                  <a:rPr lang="en-US" sz="2400" b="1" dirty="0">
                    <a:solidFill>
                      <a:schemeClr val="tx1">
                        <a:lumMod val="75000"/>
                        <a:lumOff val="25000"/>
                      </a:schemeClr>
                    </a:solidFill>
                    <a:latin typeface="Lora" pitchFamily="2" charset="0"/>
                    <a:cs typeface="+mn-cs"/>
                  </a:rPr>
                  <a:t>It's widespread</a:t>
                </a:r>
              </a:p>
            </p:txBody>
          </p:sp>
        </p:grpSp>
        <p:grpSp>
          <p:nvGrpSpPr>
            <p:cNvPr id="20503" name="Group 10"/>
            <p:cNvGrpSpPr>
              <a:grpSpLocks/>
            </p:cNvGrpSpPr>
            <p:nvPr/>
          </p:nvGrpSpPr>
          <p:grpSpPr bwMode="auto">
            <a:xfrm>
              <a:off x="6782589" y="5033479"/>
              <a:ext cx="4153276" cy="944091"/>
              <a:chOff x="6782589" y="1229298"/>
              <a:chExt cx="4153276" cy="944091"/>
            </a:xfrm>
          </p:grpSpPr>
          <p:sp>
            <p:nvSpPr>
              <p:cNvPr id="20504" name="Freeform 44"/>
              <p:cNvSpPr>
                <a:spLocks noEditPoints="1"/>
              </p:cNvSpPr>
              <p:nvPr/>
            </p:nvSpPr>
            <p:spPr bwMode="auto">
              <a:xfrm rot="-5400000">
                <a:off x="6784050" y="1227837"/>
                <a:ext cx="663338" cy="666260"/>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sz="2400">
                  <a:latin typeface="Calibri" pitchFamily="34" charset="0"/>
                </a:endParaRPr>
              </a:p>
            </p:txBody>
          </p:sp>
          <p:sp>
            <p:nvSpPr>
              <p:cNvPr id="13" name="TextBox 12">
                <a:extLst>
                  <a:ext uri="{FF2B5EF4-FFF2-40B4-BE49-F238E27FC236}"/>
                </a:extLst>
              </p:cNvPr>
              <p:cNvSpPr txBox="1"/>
              <p:nvPr/>
            </p:nvSpPr>
            <p:spPr>
              <a:xfrm>
                <a:off x="7608109" y="1360597"/>
                <a:ext cx="3327479" cy="812792"/>
              </a:xfrm>
              <a:prstGeom prst="rect">
                <a:avLst/>
              </a:prstGeom>
              <a:noFill/>
            </p:spPr>
            <p:txBody>
              <a:bodyPr wrap="none">
                <a:spAutoFit/>
              </a:bodyPr>
              <a:lstStyle/>
              <a:p>
                <a:pPr fontAlgn="auto">
                  <a:spcBef>
                    <a:spcPts val="0"/>
                  </a:spcBef>
                  <a:spcAft>
                    <a:spcPts val="0"/>
                  </a:spcAft>
                  <a:defRPr/>
                </a:pPr>
                <a:r>
                  <a:rPr lang="en-US" sz="2400" b="1" dirty="0">
                    <a:solidFill>
                      <a:schemeClr val="tx1">
                        <a:lumMod val="75000"/>
                        <a:lumOff val="25000"/>
                      </a:schemeClr>
                    </a:solidFill>
                    <a:latin typeface="Lora" pitchFamily="2" charset="0"/>
                    <a:cs typeface="+mn-cs"/>
                  </a:rPr>
                  <a:t>It's stigmatizing</a:t>
                </a:r>
              </a:p>
            </p:txBody>
          </p:sp>
        </p:grpSp>
      </p:grpSp>
      <p:grpSp>
        <p:nvGrpSpPr>
          <p:cNvPr id="20484" name="Group 14"/>
          <p:cNvGrpSpPr>
            <a:grpSpLocks/>
          </p:cNvGrpSpPr>
          <p:nvPr/>
        </p:nvGrpSpPr>
        <p:grpSpPr bwMode="auto">
          <a:xfrm flipH="1">
            <a:off x="8837613" y="0"/>
            <a:ext cx="306387" cy="360363"/>
            <a:chOff x="11478979" y="0"/>
            <a:chExt cx="713021" cy="625830"/>
          </a:xfrm>
        </p:grpSpPr>
        <p:sp>
          <p:nvSpPr>
            <p:cNvPr id="16" name="Rectangle 15">
              <a:extLst>
                <a:ext uri="{FF2B5EF4-FFF2-40B4-BE49-F238E27FC236}"/>
              </a:extLst>
            </p:cNvPr>
            <p:cNvSpPr/>
            <p:nvPr/>
          </p:nvSpPr>
          <p:spPr>
            <a:xfrm rot="10800000">
              <a:off x="11630449" y="0"/>
              <a:ext cx="561551" cy="504524"/>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Rectangle 16">
              <a:extLst>
                <a:ext uri="{FF2B5EF4-FFF2-40B4-BE49-F238E27FC236}"/>
              </a:extLst>
            </p:cNvPr>
            <p:cNvSpPr/>
            <p:nvPr/>
          </p:nvSpPr>
          <p:spPr>
            <a:xfrm rot="10800000">
              <a:off x="11478979" y="228828"/>
              <a:ext cx="458108" cy="39700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0485" name="Group 17"/>
          <p:cNvGrpSpPr>
            <a:grpSpLocks/>
          </p:cNvGrpSpPr>
          <p:nvPr/>
        </p:nvGrpSpPr>
        <p:grpSpPr bwMode="auto">
          <a:xfrm flipH="1">
            <a:off x="8837613" y="6497638"/>
            <a:ext cx="306387" cy="360362"/>
            <a:chOff x="11478979" y="0"/>
            <a:chExt cx="713021" cy="625830"/>
          </a:xfrm>
        </p:grpSpPr>
        <p:sp>
          <p:nvSpPr>
            <p:cNvPr id="19" name="Rectangle 18">
              <a:extLst>
                <a:ext uri="{FF2B5EF4-FFF2-40B4-BE49-F238E27FC236}"/>
              </a:extLst>
            </p:cNvPr>
            <p:cNvSpPr/>
            <p:nvPr/>
          </p:nvSpPr>
          <p:spPr>
            <a:xfrm rot="10800000">
              <a:off x="11630449" y="0"/>
              <a:ext cx="561551" cy="504524"/>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Rectangle 19">
              <a:extLst>
                <a:ext uri="{FF2B5EF4-FFF2-40B4-BE49-F238E27FC236}"/>
              </a:extLst>
            </p:cNvPr>
            <p:cNvSpPr/>
            <p:nvPr/>
          </p:nvSpPr>
          <p:spPr>
            <a:xfrm rot="10800000">
              <a:off x="11478979" y="228827"/>
              <a:ext cx="458108" cy="397003"/>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22" name="Diamond 21">
            <a:extLst>
              <a:ext uri="{FF2B5EF4-FFF2-40B4-BE49-F238E27FC236}"/>
            </a:extLst>
          </p:cNvPr>
          <p:cNvSpPr/>
          <p:nvPr/>
        </p:nvSpPr>
        <p:spPr bwMode="auto">
          <a:xfrm>
            <a:off x="4800600" y="0"/>
            <a:ext cx="4191000" cy="3784600"/>
          </a:xfrm>
          <a:prstGeom prst="diamond">
            <a:avLst/>
          </a:prstGeom>
          <a:solidFill>
            <a:schemeClr val="accent2">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b="1" dirty="0">
                <a:solidFill>
                  <a:schemeClr val="bg1"/>
                </a:solidFill>
                <a:latin typeface="Lora"/>
              </a:rPr>
              <a:t>How</a:t>
            </a:r>
          </a:p>
          <a:p>
            <a:pPr algn="ctr">
              <a:defRPr/>
            </a:pPr>
            <a:r>
              <a:rPr lang="en-US" sz="3200" b="1" dirty="0">
                <a:solidFill>
                  <a:schemeClr val="bg1"/>
                </a:solidFill>
                <a:latin typeface="Lora"/>
              </a:rPr>
              <a:t>To Observe</a:t>
            </a:r>
          </a:p>
        </p:txBody>
      </p:sp>
      <p:grpSp>
        <p:nvGrpSpPr>
          <p:cNvPr id="20487" name="Group 13"/>
          <p:cNvGrpSpPr>
            <a:grpSpLocks/>
          </p:cNvGrpSpPr>
          <p:nvPr/>
        </p:nvGrpSpPr>
        <p:grpSpPr bwMode="auto">
          <a:xfrm>
            <a:off x="5943600" y="3962400"/>
            <a:ext cx="2516188" cy="2698750"/>
            <a:chOff x="6782588" y="1229299"/>
            <a:chExt cx="3353502" cy="4748271"/>
          </a:xfrm>
        </p:grpSpPr>
        <p:grpSp>
          <p:nvGrpSpPr>
            <p:cNvPr id="20488" name="Group 6"/>
            <p:cNvGrpSpPr>
              <a:grpSpLocks/>
            </p:cNvGrpSpPr>
            <p:nvPr/>
          </p:nvGrpSpPr>
          <p:grpSpPr bwMode="auto">
            <a:xfrm>
              <a:off x="6782588" y="1229299"/>
              <a:ext cx="2872729" cy="1593535"/>
              <a:chOff x="6782588" y="1229299"/>
              <a:chExt cx="2872729" cy="1593535"/>
            </a:xfrm>
          </p:grpSpPr>
          <p:sp>
            <p:nvSpPr>
              <p:cNvPr id="20495" name="Freeform 44"/>
              <p:cNvSpPr>
                <a:spLocks noEditPoints="1"/>
              </p:cNvSpPr>
              <p:nvPr/>
            </p:nvSpPr>
            <p:spPr bwMode="auto">
              <a:xfrm rot="-5400000">
                <a:off x="6784049" y="1227838"/>
                <a:ext cx="663338" cy="666260"/>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sz="2400">
                  <a:latin typeface="Calibri" pitchFamily="34" charset="0"/>
                </a:endParaRPr>
              </a:p>
            </p:txBody>
          </p:sp>
          <p:sp>
            <p:nvSpPr>
              <p:cNvPr id="32" name="TextBox 5">
                <a:extLst>
                  <a:ext uri="{FF2B5EF4-FFF2-40B4-BE49-F238E27FC236}"/>
                </a:extLst>
              </p:cNvPr>
              <p:cNvSpPr txBox="1"/>
              <p:nvPr/>
            </p:nvSpPr>
            <p:spPr>
              <a:xfrm>
                <a:off x="7607740" y="1360576"/>
                <a:ext cx="2048069" cy="1463585"/>
              </a:xfrm>
              <a:prstGeom prst="rect">
                <a:avLst/>
              </a:prstGeom>
              <a:noFill/>
            </p:spPr>
            <p:txBody>
              <a:bodyPr wrap="none">
                <a:spAutoFit/>
              </a:bodyPr>
              <a:lstStyle/>
              <a:p>
                <a:pPr algn="ctr" fontAlgn="auto">
                  <a:spcBef>
                    <a:spcPts val="0"/>
                  </a:spcBef>
                  <a:spcAft>
                    <a:spcPts val="0"/>
                  </a:spcAft>
                  <a:defRPr/>
                </a:pPr>
                <a:r>
                  <a:rPr lang="en-US" sz="2400" b="1" dirty="0">
                    <a:solidFill>
                      <a:schemeClr val="tx1">
                        <a:lumMod val="75000"/>
                        <a:lumOff val="25000"/>
                      </a:schemeClr>
                    </a:solidFill>
                    <a:latin typeface="Lora" pitchFamily="2" charset="0"/>
                  </a:rPr>
                  <a:t>Get</a:t>
                </a:r>
              </a:p>
              <a:p>
                <a:pPr algn="ctr" fontAlgn="auto">
                  <a:spcBef>
                    <a:spcPts val="0"/>
                  </a:spcBef>
                  <a:spcAft>
                    <a:spcPts val="0"/>
                  </a:spcAft>
                  <a:defRPr/>
                </a:pPr>
                <a:r>
                  <a:rPr lang="en-US" sz="2400" b="1" dirty="0">
                    <a:solidFill>
                      <a:schemeClr val="tx1">
                        <a:lumMod val="75000"/>
                        <a:lumOff val="25000"/>
                      </a:schemeClr>
                    </a:solidFill>
                    <a:latin typeface="Lora" pitchFamily="2" charset="0"/>
                  </a:rPr>
                  <a:t>educated</a:t>
                </a:r>
              </a:p>
            </p:txBody>
          </p:sp>
        </p:grpSp>
        <p:grpSp>
          <p:nvGrpSpPr>
            <p:cNvPr id="20489" name="Group 7"/>
            <p:cNvGrpSpPr>
              <a:grpSpLocks/>
            </p:cNvGrpSpPr>
            <p:nvPr/>
          </p:nvGrpSpPr>
          <p:grpSpPr bwMode="auto">
            <a:xfrm>
              <a:off x="6782589" y="3131388"/>
              <a:ext cx="3353501" cy="1593757"/>
              <a:chOff x="6782589" y="1229298"/>
              <a:chExt cx="3353501" cy="1593757"/>
            </a:xfrm>
          </p:grpSpPr>
          <p:sp>
            <p:nvSpPr>
              <p:cNvPr id="20493" name="Freeform 44"/>
              <p:cNvSpPr>
                <a:spLocks noEditPoints="1"/>
              </p:cNvSpPr>
              <p:nvPr/>
            </p:nvSpPr>
            <p:spPr bwMode="auto">
              <a:xfrm rot="-5400000">
                <a:off x="6784050" y="1227837"/>
                <a:ext cx="663338" cy="666260"/>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sz="2400">
                  <a:latin typeface="Calibri" pitchFamily="34" charset="0"/>
                </a:endParaRPr>
              </a:p>
            </p:txBody>
          </p:sp>
          <p:sp>
            <p:nvSpPr>
              <p:cNvPr id="30" name="TextBox 29">
                <a:extLst>
                  <a:ext uri="{FF2B5EF4-FFF2-40B4-BE49-F238E27FC236}"/>
                </a:extLst>
              </p:cNvPr>
              <p:cNvSpPr txBox="1"/>
              <p:nvPr/>
            </p:nvSpPr>
            <p:spPr>
              <a:xfrm>
                <a:off x="7607739" y="1360587"/>
                <a:ext cx="2528351" cy="1463585"/>
              </a:xfrm>
              <a:prstGeom prst="rect">
                <a:avLst/>
              </a:prstGeom>
              <a:noFill/>
            </p:spPr>
            <p:txBody>
              <a:bodyPr wrap="none">
                <a:spAutoFit/>
              </a:bodyPr>
              <a:lstStyle/>
              <a:p>
                <a:pPr algn="ctr" fontAlgn="auto">
                  <a:spcBef>
                    <a:spcPts val="0"/>
                  </a:spcBef>
                  <a:spcAft>
                    <a:spcPts val="0"/>
                  </a:spcAft>
                  <a:defRPr/>
                </a:pPr>
                <a:r>
                  <a:rPr lang="en-US" sz="2400" b="1" dirty="0">
                    <a:solidFill>
                      <a:schemeClr val="tx1">
                        <a:lumMod val="75000"/>
                        <a:lumOff val="25000"/>
                      </a:schemeClr>
                    </a:solidFill>
                    <a:latin typeface="Lora" pitchFamily="2" charset="0"/>
                  </a:rPr>
                  <a:t>Get</a:t>
                </a:r>
              </a:p>
              <a:p>
                <a:pPr algn="ctr" fontAlgn="auto">
                  <a:spcBef>
                    <a:spcPts val="0"/>
                  </a:spcBef>
                  <a:spcAft>
                    <a:spcPts val="0"/>
                  </a:spcAft>
                  <a:defRPr/>
                </a:pPr>
                <a:r>
                  <a:rPr lang="en-US" sz="2400" b="1" dirty="0">
                    <a:solidFill>
                      <a:schemeClr val="tx1">
                        <a:lumMod val="75000"/>
                        <a:lumOff val="25000"/>
                      </a:schemeClr>
                    </a:solidFill>
                    <a:latin typeface="Lora" pitchFamily="2" charset="0"/>
                  </a:rPr>
                  <a:t>perspective</a:t>
                </a:r>
              </a:p>
            </p:txBody>
          </p:sp>
        </p:grpSp>
        <p:grpSp>
          <p:nvGrpSpPr>
            <p:cNvPr id="20490" name="Group 10"/>
            <p:cNvGrpSpPr>
              <a:grpSpLocks/>
            </p:cNvGrpSpPr>
            <p:nvPr/>
          </p:nvGrpSpPr>
          <p:grpSpPr bwMode="auto">
            <a:xfrm>
              <a:off x="6782589" y="5033479"/>
              <a:ext cx="2255202" cy="944091"/>
              <a:chOff x="6782589" y="1229298"/>
              <a:chExt cx="2255202" cy="944091"/>
            </a:xfrm>
          </p:grpSpPr>
          <p:sp>
            <p:nvSpPr>
              <p:cNvPr id="20491" name="Freeform 44"/>
              <p:cNvSpPr>
                <a:spLocks noEditPoints="1"/>
              </p:cNvSpPr>
              <p:nvPr/>
            </p:nvSpPr>
            <p:spPr bwMode="auto">
              <a:xfrm rot="-5400000">
                <a:off x="6784050" y="1227837"/>
                <a:ext cx="663338" cy="666260"/>
              </a:xfrm>
              <a:custGeom>
                <a:avLst/>
                <a:gdLst>
                  <a:gd name="T0" fmla="*/ 2147483647 w 96"/>
                  <a:gd name="T1" fmla="*/ 0 h 96"/>
                  <a:gd name="T2" fmla="*/ 0 w 96"/>
                  <a:gd name="T3" fmla="*/ 2147483647 h 96"/>
                  <a:gd name="T4" fmla="*/ 2147483647 w 96"/>
                  <a:gd name="T5" fmla="*/ 2147483647 h 96"/>
                  <a:gd name="T6" fmla="*/ 2147483647 w 96"/>
                  <a:gd name="T7" fmla="*/ 2147483647 h 96"/>
                  <a:gd name="T8" fmla="*/ 2147483647 w 96"/>
                  <a:gd name="T9" fmla="*/ 0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6"/>
                  <a:gd name="T76" fmla="*/ 0 h 96"/>
                  <a:gd name="T77" fmla="*/ 96 w 96"/>
                  <a:gd name="T78" fmla="*/ 96 h 9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6" h="96">
                    <a:moveTo>
                      <a:pt x="48" y="0"/>
                    </a:moveTo>
                    <a:cubicBezTo>
                      <a:pt x="22" y="0"/>
                      <a:pt x="0" y="22"/>
                      <a:pt x="0" y="48"/>
                    </a:cubicBezTo>
                    <a:cubicBezTo>
                      <a:pt x="0" y="74"/>
                      <a:pt x="22" y="96"/>
                      <a:pt x="48" y="96"/>
                    </a:cubicBezTo>
                    <a:cubicBezTo>
                      <a:pt x="75" y="96"/>
                      <a:pt x="96" y="74"/>
                      <a:pt x="96" y="48"/>
                    </a:cubicBezTo>
                    <a:cubicBezTo>
                      <a:pt x="96" y="22"/>
                      <a:pt x="75" y="0"/>
                      <a:pt x="48" y="0"/>
                    </a:cubicBezTo>
                    <a:close/>
                    <a:moveTo>
                      <a:pt x="76" y="52"/>
                    </a:moveTo>
                    <a:cubicBezTo>
                      <a:pt x="52" y="75"/>
                      <a:pt x="52" y="75"/>
                      <a:pt x="52" y="75"/>
                    </a:cubicBezTo>
                    <a:cubicBezTo>
                      <a:pt x="51" y="76"/>
                      <a:pt x="50" y="76"/>
                      <a:pt x="48" y="76"/>
                    </a:cubicBezTo>
                    <a:cubicBezTo>
                      <a:pt x="46" y="76"/>
                      <a:pt x="45" y="76"/>
                      <a:pt x="44" y="75"/>
                    </a:cubicBezTo>
                    <a:cubicBezTo>
                      <a:pt x="20" y="53"/>
                      <a:pt x="20" y="53"/>
                      <a:pt x="20" y="53"/>
                    </a:cubicBezTo>
                    <a:cubicBezTo>
                      <a:pt x="19" y="52"/>
                      <a:pt x="19" y="50"/>
                      <a:pt x="19" y="49"/>
                    </a:cubicBezTo>
                    <a:cubicBezTo>
                      <a:pt x="19" y="47"/>
                      <a:pt x="19" y="45"/>
                      <a:pt x="20" y="44"/>
                    </a:cubicBezTo>
                    <a:cubicBezTo>
                      <a:pt x="22" y="43"/>
                      <a:pt x="22" y="43"/>
                      <a:pt x="22" y="43"/>
                    </a:cubicBezTo>
                    <a:cubicBezTo>
                      <a:pt x="24" y="41"/>
                      <a:pt x="28" y="41"/>
                      <a:pt x="30" y="43"/>
                    </a:cubicBezTo>
                    <a:cubicBezTo>
                      <a:pt x="40" y="52"/>
                      <a:pt x="40" y="52"/>
                      <a:pt x="40" y="52"/>
                    </a:cubicBezTo>
                    <a:cubicBezTo>
                      <a:pt x="40" y="22"/>
                      <a:pt x="40" y="22"/>
                      <a:pt x="40" y="22"/>
                    </a:cubicBezTo>
                    <a:cubicBezTo>
                      <a:pt x="40" y="19"/>
                      <a:pt x="43" y="16"/>
                      <a:pt x="46" y="16"/>
                    </a:cubicBezTo>
                    <a:cubicBezTo>
                      <a:pt x="50" y="16"/>
                      <a:pt x="50" y="16"/>
                      <a:pt x="50" y="16"/>
                    </a:cubicBezTo>
                    <a:cubicBezTo>
                      <a:pt x="53" y="16"/>
                      <a:pt x="56" y="19"/>
                      <a:pt x="56" y="22"/>
                    </a:cubicBezTo>
                    <a:cubicBezTo>
                      <a:pt x="56" y="52"/>
                      <a:pt x="56" y="52"/>
                      <a:pt x="56" y="52"/>
                    </a:cubicBezTo>
                    <a:cubicBezTo>
                      <a:pt x="66" y="42"/>
                      <a:pt x="66" y="42"/>
                      <a:pt x="66" y="42"/>
                    </a:cubicBezTo>
                    <a:cubicBezTo>
                      <a:pt x="68" y="40"/>
                      <a:pt x="72" y="40"/>
                      <a:pt x="75" y="43"/>
                    </a:cubicBezTo>
                    <a:cubicBezTo>
                      <a:pt x="76" y="44"/>
                      <a:pt x="76" y="44"/>
                      <a:pt x="76" y="44"/>
                    </a:cubicBezTo>
                    <a:cubicBezTo>
                      <a:pt x="77" y="45"/>
                      <a:pt x="77" y="46"/>
                      <a:pt x="77" y="48"/>
                    </a:cubicBezTo>
                    <a:cubicBezTo>
                      <a:pt x="77" y="50"/>
                      <a:pt x="77" y="51"/>
                      <a:pt x="76" y="52"/>
                    </a:cubicBezTo>
                    <a:close/>
                  </a:path>
                </a:pathLst>
              </a:custGeom>
              <a:solidFill>
                <a:schemeClr val="accent2"/>
              </a:solidFill>
              <a:ln w="9525">
                <a:noFill/>
                <a:miter lim="800000"/>
                <a:headEnd/>
                <a:tailEnd/>
              </a:ln>
            </p:spPr>
            <p:txBody>
              <a:bodyPr/>
              <a:lstStyle/>
              <a:p>
                <a:endParaRPr lang="id-ID" sz="2400">
                  <a:latin typeface="Calibri" pitchFamily="34" charset="0"/>
                </a:endParaRPr>
              </a:p>
            </p:txBody>
          </p:sp>
          <p:sp>
            <p:nvSpPr>
              <p:cNvPr id="28" name="TextBox 27">
                <a:extLst>
                  <a:ext uri="{FF2B5EF4-FFF2-40B4-BE49-F238E27FC236}"/>
                </a:extLst>
              </p:cNvPr>
              <p:cNvSpPr txBox="1"/>
              <p:nvPr/>
            </p:nvSpPr>
            <p:spPr>
              <a:xfrm>
                <a:off x="7607740" y="1360597"/>
                <a:ext cx="1430263" cy="812792"/>
              </a:xfrm>
              <a:prstGeom prst="rect">
                <a:avLst/>
              </a:prstGeom>
              <a:noFill/>
            </p:spPr>
            <p:txBody>
              <a:bodyPr wrap="none">
                <a:spAutoFit/>
              </a:bodyPr>
              <a:lstStyle/>
              <a:p>
                <a:pPr algn="ctr" fontAlgn="auto">
                  <a:spcBef>
                    <a:spcPts val="0"/>
                  </a:spcBef>
                  <a:spcAft>
                    <a:spcPts val="0"/>
                  </a:spcAft>
                  <a:defRPr/>
                </a:pPr>
                <a:r>
                  <a:rPr lang="en-US" sz="2400" b="1" dirty="0">
                    <a:solidFill>
                      <a:schemeClr val="tx1">
                        <a:lumMod val="75000"/>
                        <a:lumOff val="25000"/>
                      </a:schemeClr>
                    </a:solidFill>
                    <a:latin typeface="Lora" pitchFamily="2" charset="0"/>
                  </a:rPr>
                  <a:t>Get fit</a:t>
                </a:r>
              </a:p>
            </p:txBody>
          </p:sp>
        </p:gr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0" y="0"/>
            <a:ext cx="9144000" cy="1143000"/>
          </a:xfrm>
        </p:spPr>
        <p:txBody>
          <a:bodyPr/>
          <a:lstStyle/>
          <a:p>
            <a:r>
              <a:rPr lang="en-US" altLang="en-US" sz="3200" b="1" smtClean="0">
                <a:solidFill>
                  <a:srgbClr val="7030A0"/>
                </a:solidFill>
                <a:latin typeface="Arial" pitchFamily="34" charset="0"/>
                <a:cs typeface="Arial" pitchFamily="34" charset="0"/>
              </a:rPr>
              <a:t>HYPEROSMOLAR NON-KETOGEN STATE</a:t>
            </a:r>
            <a:endParaRPr lang="en-US" altLang="en-US" sz="3200" b="1" smtClean="0">
              <a:solidFill>
                <a:srgbClr val="7030A0"/>
              </a:solidFill>
            </a:endParaRPr>
          </a:p>
        </p:txBody>
      </p:sp>
      <p:sp>
        <p:nvSpPr>
          <p:cNvPr id="93187" name="Rectangle 3"/>
          <p:cNvSpPr>
            <a:spLocks noGrp="1" noChangeArrowheads="1"/>
          </p:cNvSpPr>
          <p:nvPr>
            <p:ph type="body" idx="1"/>
          </p:nvPr>
        </p:nvSpPr>
        <p:spPr>
          <a:xfrm>
            <a:off x="0" y="1219200"/>
            <a:ext cx="8915400" cy="4525963"/>
          </a:xfrm>
          <a:solidFill>
            <a:schemeClr val="bg1"/>
          </a:solidFill>
        </p:spPr>
        <p:txBody>
          <a:bodyPr/>
          <a:lstStyle/>
          <a:p>
            <a:pPr>
              <a:buFont typeface="Arial" pitchFamily="34" charset="0"/>
              <a:buNone/>
            </a:pPr>
            <a:r>
              <a:rPr lang="en-US" altLang="en-US" sz="2400" dirty="0" smtClean="0">
                <a:latin typeface="Arial" pitchFamily="34" charset="0"/>
                <a:cs typeface="Arial" pitchFamily="34" charset="0"/>
              </a:rPr>
              <a:t> </a:t>
            </a:r>
            <a:r>
              <a:rPr lang="en-US" altLang="en-US" sz="2000" b="1" dirty="0" smtClean="0">
                <a:latin typeface="Arial" pitchFamily="34" charset="0"/>
                <a:cs typeface="Arial" pitchFamily="34" charset="0"/>
              </a:rPr>
              <a:t>Treatment</a:t>
            </a:r>
          </a:p>
          <a:p>
            <a:pPr>
              <a:buFont typeface="Arial" pitchFamily="34" charset="0"/>
              <a:buNone/>
            </a:pPr>
            <a:endParaRPr lang="en-US" altLang="en-US" sz="2000" b="1" dirty="0" smtClean="0">
              <a:latin typeface="Arial" pitchFamily="34" charset="0"/>
              <a:cs typeface="Arial" pitchFamily="34" charset="0"/>
            </a:endParaRPr>
          </a:p>
          <a:p>
            <a:pPr lvl="1">
              <a:buFont typeface="Wingdings" pitchFamily="2" charset="2"/>
              <a:buChar char="§"/>
            </a:pPr>
            <a:r>
              <a:rPr lang="en-US" altLang="en-US" sz="2000" b="1" dirty="0" smtClean="0">
                <a:latin typeface="Arial" pitchFamily="34" charset="0"/>
                <a:cs typeface="Arial" pitchFamily="34" charset="0"/>
              </a:rPr>
              <a:t>0.9% </a:t>
            </a:r>
            <a:r>
              <a:rPr lang="en-US" altLang="en-US" sz="2000" b="1" i="1" dirty="0" smtClean="0">
                <a:latin typeface="Arial" pitchFamily="34" charset="0"/>
                <a:cs typeface="Arial" pitchFamily="34" charset="0"/>
              </a:rPr>
              <a:t>saline solution </a:t>
            </a:r>
            <a:r>
              <a:rPr lang="en-US" altLang="en-US" sz="2000" b="1" dirty="0" smtClean="0">
                <a:latin typeface="Arial" pitchFamily="34" charset="0"/>
                <a:cs typeface="Arial" pitchFamily="34" charset="0"/>
              </a:rPr>
              <a:t>1L IV for 30 minutes, then 1L/h until blood pressure rises, circulation improves and </a:t>
            </a:r>
            <a:r>
              <a:rPr lang="en-US" altLang="en-US" sz="2000" b="1" dirty="0" err="1" smtClean="0">
                <a:latin typeface="Arial" pitchFamily="34" charset="0"/>
                <a:cs typeface="Arial" pitchFamily="34" charset="0"/>
              </a:rPr>
              <a:t>diuresis</a:t>
            </a:r>
            <a:r>
              <a:rPr lang="en-US" altLang="en-US" sz="2000" b="1" dirty="0" smtClean="0">
                <a:latin typeface="Arial" pitchFamily="34" charset="0"/>
                <a:cs typeface="Arial" pitchFamily="34" charset="0"/>
              </a:rPr>
              <a:t> improves</a:t>
            </a:r>
          </a:p>
          <a:p>
            <a:pPr lvl="1">
              <a:buFont typeface="Wingdings" pitchFamily="2" charset="2"/>
              <a:buChar char="§"/>
            </a:pPr>
            <a:r>
              <a:rPr lang="en-US" altLang="en-US" sz="2000" b="1" i="1" dirty="0" smtClean="0">
                <a:latin typeface="Arial" pitchFamily="34" charset="0"/>
                <a:cs typeface="Arial" pitchFamily="34" charset="0"/>
              </a:rPr>
              <a:t>Insulin </a:t>
            </a:r>
            <a:r>
              <a:rPr lang="en-US" altLang="en-US" sz="2000" b="1" dirty="0" smtClean="0">
                <a:latin typeface="Arial" pitchFamily="34" charset="0"/>
                <a:cs typeface="Arial" pitchFamily="34" charset="0"/>
              </a:rPr>
              <a:t>is given as a bolus 0.15 </a:t>
            </a:r>
            <a:r>
              <a:rPr lang="en-US" altLang="en-US" sz="2000" b="1" dirty="0" err="1" smtClean="0">
                <a:latin typeface="Arial" pitchFamily="34" charset="0"/>
                <a:cs typeface="Arial" pitchFamily="34" charset="0"/>
              </a:rPr>
              <a:t>ij</a:t>
            </a:r>
            <a:r>
              <a:rPr lang="en-US" altLang="en-US" sz="2000" b="1" dirty="0" smtClean="0">
                <a:latin typeface="Arial" pitchFamily="34" charset="0"/>
                <a:cs typeface="Arial" pitchFamily="34" charset="0"/>
              </a:rPr>
              <a:t> /kg IV , and then 0.1 </a:t>
            </a:r>
            <a:r>
              <a:rPr lang="en-US" altLang="en-US" sz="2000" b="1" dirty="0" err="1" smtClean="0">
                <a:latin typeface="Arial" pitchFamily="34" charset="0"/>
                <a:cs typeface="Arial" pitchFamily="34" charset="0"/>
              </a:rPr>
              <a:t>ij</a:t>
            </a:r>
            <a:r>
              <a:rPr lang="en-US" altLang="en-US" sz="2000" b="1" dirty="0" smtClean="0">
                <a:latin typeface="Arial" pitchFamily="34" charset="0"/>
                <a:cs typeface="Arial" pitchFamily="34" charset="0"/>
              </a:rPr>
              <a:t> /kg/h in infusion after the first liter of solution. Too rapid a reduction in </a:t>
            </a:r>
            <a:r>
              <a:rPr lang="en-US" altLang="en-US" sz="2000" b="1" dirty="0" err="1" smtClean="0">
                <a:latin typeface="Arial" pitchFamily="34" charset="0"/>
                <a:cs typeface="Arial" pitchFamily="34" charset="0"/>
              </a:rPr>
              <a:t>osmolarity</a:t>
            </a:r>
            <a:r>
              <a:rPr lang="en-US" altLang="en-US" sz="2000" b="1" dirty="0" smtClean="0">
                <a:latin typeface="Arial" pitchFamily="34" charset="0"/>
                <a:cs typeface="Arial" pitchFamily="34" charset="0"/>
              </a:rPr>
              <a:t> can lead to brain edema.</a:t>
            </a:r>
          </a:p>
          <a:p>
            <a:pPr lvl="1">
              <a:buFont typeface="Wingdings" pitchFamily="2" charset="2"/>
              <a:buChar char="§"/>
            </a:pPr>
            <a:r>
              <a:rPr lang="en-US" altLang="en-US" sz="2000" b="1" dirty="0" smtClean="0">
                <a:latin typeface="Arial" pitchFamily="34" charset="0"/>
                <a:cs typeface="Arial" pitchFamily="34" charset="0"/>
              </a:rPr>
              <a:t>When </a:t>
            </a:r>
            <a:r>
              <a:rPr lang="en-US" altLang="en-US" sz="2000" b="1" dirty="0" err="1" smtClean="0">
                <a:latin typeface="Arial" pitchFamily="34" charset="0"/>
                <a:cs typeface="Arial" pitchFamily="34" charset="0"/>
              </a:rPr>
              <a:t>glycemia</a:t>
            </a:r>
            <a:r>
              <a:rPr lang="en-US" altLang="en-US" sz="2000" b="1" dirty="0" smtClean="0">
                <a:latin typeface="Arial" pitchFamily="34" charset="0"/>
                <a:cs typeface="Arial" pitchFamily="34" charset="0"/>
              </a:rPr>
              <a:t> reaches 14 </a:t>
            </a:r>
            <a:r>
              <a:rPr lang="en-US" altLang="en-US" sz="2000" b="1" dirty="0" err="1" smtClean="0">
                <a:latin typeface="Arial" pitchFamily="34" charset="0"/>
                <a:cs typeface="Arial" pitchFamily="34" charset="0"/>
              </a:rPr>
              <a:t>mM</a:t>
            </a:r>
            <a:r>
              <a:rPr lang="en-US" altLang="en-US" sz="2000" b="1" dirty="0" smtClean="0">
                <a:latin typeface="Arial" pitchFamily="34" charset="0"/>
                <a:cs typeface="Arial" pitchFamily="34" charset="0"/>
              </a:rPr>
              <a:t>, the dose of insulin is reduced and </a:t>
            </a:r>
            <a:r>
              <a:rPr lang="en-US" altLang="en-US" sz="2000" b="1" dirty="0" smtClean="0">
                <a:latin typeface="Arial" pitchFamily="34" charset="0"/>
                <a:cs typeface="Arial" pitchFamily="34" charset="0"/>
              </a:rPr>
              <a:t>GIK (</a:t>
            </a:r>
            <a:r>
              <a:rPr lang="en-US" altLang="en-US" sz="2000" b="1" dirty="0" err="1" smtClean="0">
                <a:latin typeface="Arial" pitchFamily="34" charset="0"/>
                <a:cs typeface="Arial" pitchFamily="34" charset="0"/>
              </a:rPr>
              <a:t>Glucose+insulin+potassium</a:t>
            </a:r>
            <a:r>
              <a:rPr lang="en-US" altLang="en-US" sz="2000" b="1" dirty="0" smtClean="0">
                <a:latin typeface="Arial" pitchFamily="34" charset="0"/>
                <a:cs typeface="Arial" pitchFamily="34" charset="0"/>
              </a:rPr>
              <a:t>) </a:t>
            </a:r>
            <a:r>
              <a:rPr lang="en-US" altLang="en-US" sz="2000" b="1" dirty="0" smtClean="0">
                <a:latin typeface="Arial" pitchFamily="34" charset="0"/>
                <a:cs typeface="Arial" pitchFamily="34" charset="0"/>
              </a:rPr>
              <a:t>solutions are introduced.</a:t>
            </a:r>
          </a:p>
          <a:p>
            <a:pPr lvl="1">
              <a:buFont typeface="Wingdings" pitchFamily="2" charset="2"/>
              <a:buChar char="§"/>
            </a:pPr>
            <a:r>
              <a:rPr lang="en-US" altLang="en-US" sz="2000" b="1" i="1" dirty="0" smtClean="0">
                <a:latin typeface="Arial" pitchFamily="34" charset="0"/>
                <a:cs typeface="Arial" pitchFamily="34" charset="0"/>
              </a:rPr>
              <a:t>Potassium </a:t>
            </a:r>
            <a:r>
              <a:rPr lang="en-US" altLang="en-US" sz="2000" b="1" dirty="0" smtClean="0">
                <a:latin typeface="Arial" pitchFamily="34" charset="0"/>
                <a:cs typeface="Arial" pitchFamily="34" charset="0"/>
              </a:rPr>
              <a:t>replacement is the same as for diabetic </a:t>
            </a:r>
            <a:r>
              <a:rPr lang="en-US" altLang="en-US" sz="2000" b="1" dirty="0" err="1" smtClean="0">
                <a:latin typeface="Arial" pitchFamily="34" charset="0"/>
                <a:cs typeface="Arial" pitchFamily="34" charset="0"/>
              </a:rPr>
              <a:t>ketoacidosis</a:t>
            </a:r>
            <a:endParaRPr lang="en-US" altLang="en-US" sz="2000" b="1" dirty="0" smtClean="0">
              <a:latin typeface="Arial" pitchFamily="34" charset="0"/>
              <a:cs typeface="Arial" pitchFamily="34"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0" y="0"/>
            <a:ext cx="9144000" cy="533400"/>
          </a:xfrm>
        </p:spPr>
        <p:txBody>
          <a:bodyPr/>
          <a:lstStyle/>
          <a:p>
            <a:pPr eaLnBrk="1" hangingPunct="1"/>
            <a:r>
              <a:rPr lang="en-US" sz="2800" b="1" smtClean="0">
                <a:solidFill>
                  <a:srgbClr val="7030A0"/>
                </a:solidFill>
                <a:latin typeface="Arial" pitchFamily="34" charset="0"/>
                <a:cs typeface="Arial" pitchFamily="34" charset="0"/>
              </a:rPr>
              <a:t>DKA and HHNS - criteria</a:t>
            </a:r>
          </a:p>
        </p:txBody>
      </p:sp>
      <p:graphicFrame>
        <p:nvGraphicFramePr>
          <p:cNvPr id="8309" name="Group 117"/>
          <p:cNvGraphicFramePr>
            <a:graphicFrameLocks noGrp="1"/>
          </p:cNvGraphicFramePr>
          <p:nvPr>
            <p:ph idx="1"/>
          </p:nvPr>
        </p:nvGraphicFramePr>
        <p:xfrm>
          <a:off x="0" y="609600"/>
          <a:ext cx="9144001" cy="6255078"/>
        </p:xfrm>
        <a:graphic>
          <a:graphicData uri="http://schemas.openxmlformats.org/drawingml/2006/table">
            <a:tbl>
              <a:tblPr/>
              <a:tblGrid>
                <a:gridCol w="2165684"/>
                <a:gridCol w="1644316"/>
                <a:gridCol w="1884948"/>
                <a:gridCol w="1764632"/>
                <a:gridCol w="1684421"/>
              </a:tblGrid>
              <a:tr h="627424">
                <a:tc>
                  <a:txBody>
                    <a:bodyPr/>
                    <a:lstStyle/>
                    <a:p>
                      <a:pPr marL="0" marR="0" lvl="0" indent="0" algn="l"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AE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dirty="0" smtClean="0">
                          <a:ln>
                            <a:noFill/>
                          </a:ln>
                          <a:solidFill>
                            <a:schemeClr val="tx1"/>
                          </a:solidFill>
                          <a:effectLst/>
                          <a:latin typeface="Arial" pitchFamily="34" charset="0"/>
                          <a:cs typeface="Arial" pitchFamily="34" charset="0"/>
                        </a:rPr>
                        <a:t>Mild DKA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dirty="0" smtClean="0">
                          <a:ln>
                            <a:noFill/>
                          </a:ln>
                          <a:solidFill>
                            <a:schemeClr val="tx1"/>
                          </a:solidFill>
                          <a:effectLst/>
                          <a:latin typeface="Arial" pitchFamily="34" charset="0"/>
                          <a:cs typeface="Arial" pitchFamily="34" charset="0"/>
                        </a:rPr>
                        <a:t>Moderate DKA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North DKA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HHS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r>
              <a:tr h="794737">
                <a:tc>
                  <a:txBody>
                    <a:bodyPr/>
                    <a:lstStyle/>
                    <a:p>
                      <a:pPr marL="0" marR="0" lvl="0" indent="0" algn="l"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dirty="0" smtClean="0">
                          <a:ln>
                            <a:noFill/>
                          </a:ln>
                          <a:solidFill>
                            <a:schemeClr val="tx1"/>
                          </a:solidFill>
                          <a:effectLst/>
                          <a:latin typeface="Arial" pitchFamily="34" charset="0"/>
                          <a:cs typeface="Arial" pitchFamily="34" charset="0"/>
                        </a:rPr>
                        <a:t>Plasma glucose (mg/ </a:t>
                      </a:r>
                      <a:r>
                        <a:rPr kumimoji="0" lang="en" sz="1800" b="1" i="0" u="none" strike="noStrike" cap="none" normalizeH="0" baseline="0" dirty="0" err="1" smtClean="0">
                          <a:ln>
                            <a:noFill/>
                          </a:ln>
                          <a:solidFill>
                            <a:schemeClr val="tx1"/>
                          </a:solidFill>
                          <a:effectLst/>
                          <a:latin typeface="Arial" pitchFamily="34" charset="0"/>
                          <a:cs typeface="Arial" pitchFamily="34" charset="0"/>
                        </a:rPr>
                        <a:t>dL </a:t>
                      </a:r>
                      <a:r>
                        <a:rPr kumimoji="0" lang="en" sz="1800" b="1" i="0" u="none" strike="noStrike" cap="none" normalizeH="0" baseline="0" dirty="0" smtClean="0">
                          <a:ln>
                            <a:noFill/>
                          </a:ln>
                          <a:solidFill>
                            <a:schemeClr val="tx1"/>
                          </a:solidFill>
                          <a:effectLst/>
                          <a:latin typeface="Arial" pitchFamily="34" charset="0"/>
                          <a:cs typeface="Arial" pitchFamily="34"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AE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&gt; 250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dirty="0" smtClean="0">
                          <a:ln>
                            <a:noFill/>
                          </a:ln>
                          <a:solidFill>
                            <a:schemeClr val="tx1"/>
                          </a:solidFill>
                          <a:effectLst/>
                          <a:latin typeface="Arial" pitchFamily="34" charset="0"/>
                          <a:cs typeface="Arial" pitchFamily="34" charset="0"/>
                        </a:rPr>
                        <a:t>&gt; 250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dirty="0" smtClean="0">
                          <a:ln>
                            <a:noFill/>
                          </a:ln>
                          <a:solidFill>
                            <a:schemeClr val="tx1"/>
                          </a:solidFill>
                          <a:effectLst/>
                          <a:latin typeface="Arial" pitchFamily="34" charset="0"/>
                          <a:cs typeface="Arial" pitchFamily="34" charset="0"/>
                        </a:rPr>
                        <a:t>&gt; 250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dirty="0" smtClean="0">
                          <a:ln>
                            <a:noFill/>
                          </a:ln>
                          <a:solidFill>
                            <a:schemeClr val="tx1"/>
                          </a:solidFill>
                          <a:effectLst/>
                          <a:latin typeface="Arial" pitchFamily="34" charset="0"/>
                          <a:cs typeface="Arial" pitchFamily="34" charset="0"/>
                        </a:rPr>
                        <a:t>&gt; 600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r>
              <a:tr h="564246">
                <a:tc>
                  <a:txBody>
                    <a:bodyPr/>
                    <a:lstStyle/>
                    <a:p>
                      <a:pPr marL="0" marR="0" lvl="0" indent="0" algn="l"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Arterial pH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AE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7.25-7.30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7.00-7.24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dirty="0" smtClean="0">
                          <a:ln>
                            <a:noFill/>
                          </a:ln>
                          <a:solidFill>
                            <a:schemeClr val="tx1"/>
                          </a:solidFill>
                          <a:effectLst/>
                          <a:latin typeface="Arial" pitchFamily="34" charset="0"/>
                          <a:cs typeface="Arial" pitchFamily="34" charset="0"/>
                        </a:rPr>
                        <a:t>&lt; 7.00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&gt; 7.30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r>
              <a:tr h="949086">
                <a:tc>
                  <a:txBody>
                    <a:bodyPr/>
                    <a:lstStyle/>
                    <a:p>
                      <a:pPr marL="0" marR="0" lvl="0" indent="0" algn="l"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Sodium Bicarbonate (mEq/L)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AE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15 - 18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10 - &lt;15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dirty="0" smtClean="0">
                          <a:ln>
                            <a:noFill/>
                          </a:ln>
                          <a:solidFill>
                            <a:schemeClr val="tx1"/>
                          </a:solidFill>
                          <a:effectLst/>
                          <a:latin typeface="Arial" pitchFamily="34" charset="0"/>
                          <a:cs typeface="Arial" pitchFamily="34" charset="0"/>
                        </a:rPr>
                        <a:t>&lt; 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dirty="0" smtClean="0">
                          <a:ln>
                            <a:noFill/>
                          </a:ln>
                          <a:solidFill>
                            <a:schemeClr val="tx1"/>
                          </a:solidFill>
                          <a:effectLst/>
                          <a:latin typeface="Arial" pitchFamily="34" charset="0"/>
                          <a:cs typeface="Arial" pitchFamily="34" charset="0"/>
                        </a:rPr>
                        <a:t>&gt; 15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r>
              <a:tr h="564246">
                <a:tc>
                  <a:txBody>
                    <a:bodyPr/>
                    <a:lstStyle/>
                    <a:p>
                      <a:pPr marL="0" marR="0" lvl="0" indent="0" algn="l"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Urine Ketones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AE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Positive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Positive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Positive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dirty="0" smtClean="0">
                          <a:ln>
                            <a:noFill/>
                          </a:ln>
                          <a:solidFill>
                            <a:schemeClr val="tx1"/>
                          </a:solidFill>
                          <a:effectLst/>
                          <a:latin typeface="Arial" pitchFamily="34" charset="0"/>
                          <a:cs typeface="Arial" pitchFamily="34" charset="0"/>
                        </a:rPr>
                        <a:t>Small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r>
              <a:tr h="627424">
                <a:tc>
                  <a:txBody>
                    <a:bodyPr/>
                    <a:lstStyle/>
                    <a:p>
                      <a:pPr marL="0" marR="0" lvl="0" indent="0" algn="l"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Serum Ketones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AE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Positive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Positive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Positive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dirty="0" smtClean="0">
                          <a:ln>
                            <a:noFill/>
                          </a:ln>
                          <a:solidFill>
                            <a:schemeClr val="tx1"/>
                          </a:solidFill>
                          <a:effectLst/>
                          <a:latin typeface="Arial" pitchFamily="34" charset="0"/>
                          <a:cs typeface="Arial" pitchFamily="34" charset="0"/>
                        </a:rPr>
                        <a:t>Small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r>
              <a:tr h="794737">
                <a:tc>
                  <a:txBody>
                    <a:bodyPr/>
                    <a:lstStyle/>
                    <a:p>
                      <a:pPr marL="0" marR="0" lvl="0" indent="0" algn="l"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Serum Osmolality (mOsm/kg)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AE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Variables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Variables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Variables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dirty="0" smtClean="0">
                          <a:ln>
                            <a:noFill/>
                          </a:ln>
                          <a:solidFill>
                            <a:schemeClr val="tx1"/>
                          </a:solidFill>
                          <a:effectLst/>
                          <a:latin typeface="Arial" pitchFamily="34" charset="0"/>
                          <a:cs typeface="Arial" pitchFamily="34" charset="0"/>
                        </a:rPr>
                        <a:t>&gt; 320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r>
              <a:tr h="668818">
                <a:tc>
                  <a:txBody>
                    <a:bodyPr/>
                    <a:lstStyle/>
                    <a:p>
                      <a:pPr marL="0" marR="0" lvl="0" indent="0" algn="l"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Anion Gap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AE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&gt; 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&gt; 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&gt; 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dirty="0" smtClean="0">
                          <a:ln>
                            <a:noFill/>
                          </a:ln>
                          <a:solidFill>
                            <a:schemeClr val="tx1"/>
                          </a:solidFill>
                          <a:effectLst/>
                          <a:latin typeface="Arial" pitchFamily="34" charset="0"/>
                          <a:cs typeface="Arial" pitchFamily="34" charset="0"/>
                        </a:rPr>
                        <a:t>variables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r>
              <a:tr h="664360">
                <a:tc>
                  <a:txBody>
                    <a:bodyPr/>
                    <a:lstStyle/>
                    <a:p>
                      <a:pPr marL="0" marR="0" lvl="0" indent="0" algn="l"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Mental Status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9EAE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dirty="0" smtClean="0">
                          <a:ln>
                            <a:noFill/>
                          </a:ln>
                          <a:solidFill>
                            <a:schemeClr val="tx1"/>
                          </a:solidFill>
                          <a:effectLst/>
                          <a:latin typeface="Arial" pitchFamily="34" charset="0"/>
                          <a:cs typeface="Arial" pitchFamily="34" charset="0"/>
                        </a:rPr>
                        <a:t>Alert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dirty="0" smtClean="0">
                          <a:ln>
                            <a:noFill/>
                          </a:ln>
                          <a:solidFill>
                            <a:schemeClr val="tx1"/>
                          </a:solidFill>
                          <a:effectLst/>
                          <a:latin typeface="Arial" pitchFamily="34" charset="0"/>
                          <a:cs typeface="Arial" pitchFamily="34" charset="0"/>
                        </a:rPr>
                        <a:t>Alert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smtClean="0">
                          <a:ln>
                            <a:noFill/>
                          </a:ln>
                          <a:solidFill>
                            <a:schemeClr val="tx1"/>
                          </a:solidFill>
                          <a:effectLst/>
                          <a:latin typeface="Arial" pitchFamily="34" charset="0"/>
                          <a:cs typeface="Arial" pitchFamily="34" charset="0"/>
                        </a:rPr>
                        <a:t>Stupor/Coma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 sz="1800" b="1" i="0" u="none" strike="noStrike" cap="none" normalizeH="0" baseline="0" dirty="0" smtClean="0">
                          <a:ln>
                            <a:noFill/>
                          </a:ln>
                          <a:solidFill>
                            <a:schemeClr val="tx1"/>
                          </a:solidFill>
                          <a:effectLst/>
                          <a:latin typeface="Arial" pitchFamily="34" charset="0"/>
                          <a:cs typeface="Arial" pitchFamily="34" charset="0"/>
                        </a:rPr>
                        <a:t>Stupor/Coma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CC"/>
                    </a:solidFill>
                  </a:tcPr>
                </a:tc>
              </a:tr>
            </a:tbl>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0" y="0"/>
            <a:ext cx="9144000" cy="914400"/>
          </a:xfrm>
        </p:spPr>
        <p:txBody>
          <a:bodyPr/>
          <a:lstStyle/>
          <a:p>
            <a:pPr eaLnBrk="1" hangingPunct="1"/>
            <a:r>
              <a:rPr lang="en-US" sz="2800" b="1" smtClean="0">
                <a:solidFill>
                  <a:srgbClr val="7030A0"/>
                </a:solidFill>
                <a:latin typeface="Arial" pitchFamily="34" charset="0"/>
                <a:cs typeface="Arial" pitchFamily="34" charset="0"/>
              </a:rPr>
              <a:t>DIAGNOSIS OF DKA/HHNS</a:t>
            </a:r>
          </a:p>
        </p:txBody>
      </p:sp>
      <p:sp>
        <p:nvSpPr>
          <p:cNvPr id="95235" name="Rectangle 3"/>
          <p:cNvSpPr>
            <a:spLocks noGrp="1" noChangeArrowheads="1"/>
          </p:cNvSpPr>
          <p:nvPr>
            <p:ph type="body" sz="half" idx="1"/>
          </p:nvPr>
        </p:nvSpPr>
        <p:spPr>
          <a:xfrm>
            <a:off x="0" y="1143000"/>
            <a:ext cx="5029200" cy="5562600"/>
          </a:xfrm>
        </p:spPr>
        <p:txBody>
          <a:bodyPr/>
          <a:lstStyle/>
          <a:p>
            <a:pPr eaLnBrk="1" hangingPunct="1">
              <a:lnSpc>
                <a:spcPct val="90000"/>
              </a:lnSpc>
              <a:buFont typeface="Arial" pitchFamily="34" charset="0"/>
              <a:buNone/>
            </a:pPr>
            <a:r>
              <a:rPr lang="en-US" sz="2000" b="1" smtClean="0">
                <a:latin typeface="Arial" pitchFamily="34" charset="0"/>
                <a:cs typeface="Arial" pitchFamily="34" charset="0"/>
              </a:rPr>
              <a:t>biochemistry</a:t>
            </a:r>
          </a:p>
          <a:p>
            <a:pPr lvl="1" eaLnBrk="1" hangingPunct="1">
              <a:lnSpc>
                <a:spcPct val="90000"/>
              </a:lnSpc>
              <a:buFont typeface="Arial" pitchFamily="34" charset="0"/>
              <a:buNone/>
            </a:pPr>
            <a:r>
              <a:rPr lang="en-US" sz="2000" b="1" smtClean="0">
                <a:solidFill>
                  <a:srgbClr val="CC0000"/>
                </a:solidFill>
                <a:latin typeface="Arial" pitchFamily="34" charset="0"/>
                <a:cs typeface="Arial" pitchFamily="34" charset="0"/>
                <a:sym typeface="Symbol" pitchFamily="18" charset="2"/>
              </a:rPr>
              <a:t></a:t>
            </a:r>
            <a:r>
              <a:rPr lang="en-US" sz="2000" b="1" smtClean="0">
                <a:latin typeface="Arial" pitchFamily="34" charset="0"/>
                <a:cs typeface="Arial" pitchFamily="34" charset="0"/>
                <a:sym typeface="Symbol" pitchFamily="18" charset="2"/>
              </a:rPr>
              <a:t> </a:t>
            </a:r>
            <a:r>
              <a:rPr lang="en-US" sz="2000" b="1" smtClean="0">
                <a:latin typeface="Arial" pitchFamily="34" charset="0"/>
                <a:cs typeface="Arial" pitchFamily="34" charset="0"/>
              </a:rPr>
              <a:t>glycemia</a:t>
            </a:r>
          </a:p>
          <a:p>
            <a:pPr lvl="1" eaLnBrk="1" hangingPunct="1">
              <a:lnSpc>
                <a:spcPct val="90000"/>
              </a:lnSpc>
              <a:buFont typeface="Arial" pitchFamily="34" charset="0"/>
              <a:buNone/>
            </a:pPr>
            <a:r>
              <a:rPr lang="en-US" sz="2000" b="1" smtClean="0">
                <a:solidFill>
                  <a:srgbClr val="0033CC"/>
                </a:solidFill>
                <a:latin typeface="Arial" pitchFamily="34" charset="0"/>
                <a:cs typeface="Arial" pitchFamily="34" charset="0"/>
                <a:sym typeface="Symbol" pitchFamily="18" charset="2"/>
              </a:rPr>
              <a:t></a:t>
            </a:r>
            <a:r>
              <a:rPr lang="en-US" sz="2000" b="1" smtClean="0">
                <a:latin typeface="Arial" pitchFamily="34" charset="0"/>
                <a:cs typeface="Arial" pitchFamily="34" charset="0"/>
                <a:sym typeface="Symbol" pitchFamily="18" charset="2"/>
              </a:rPr>
              <a:t> </a:t>
            </a:r>
            <a:r>
              <a:rPr lang="en-US" sz="2000" b="1" smtClean="0">
                <a:latin typeface="Arial" pitchFamily="34" charset="0"/>
                <a:cs typeface="Arial" pitchFamily="34" charset="0"/>
              </a:rPr>
              <a:t>Bicarbonates</a:t>
            </a:r>
          </a:p>
          <a:p>
            <a:pPr lvl="1" eaLnBrk="1" hangingPunct="1">
              <a:lnSpc>
                <a:spcPct val="90000"/>
              </a:lnSpc>
              <a:buFont typeface="Arial" pitchFamily="34" charset="0"/>
              <a:buNone/>
            </a:pPr>
            <a:r>
              <a:rPr lang="en-US" sz="2000" b="1" i="1" smtClean="0">
                <a:solidFill>
                  <a:srgbClr val="00CC00"/>
                </a:solidFill>
                <a:latin typeface="Arial" pitchFamily="34" charset="0"/>
                <a:cs typeface="Arial" pitchFamily="34" charset="0"/>
              </a:rPr>
              <a:t>Anion gap = (Na</a:t>
            </a:r>
            <a:r>
              <a:rPr lang="en-US" sz="2000" b="1" i="1" baseline="30000" smtClean="0">
                <a:solidFill>
                  <a:srgbClr val="00CC00"/>
                </a:solidFill>
                <a:latin typeface="Arial" pitchFamily="34" charset="0"/>
                <a:cs typeface="Arial" pitchFamily="34" charset="0"/>
              </a:rPr>
              <a:t>+</a:t>
            </a:r>
            <a:r>
              <a:rPr lang="en-US" sz="2000" b="1" i="1" smtClean="0">
                <a:solidFill>
                  <a:srgbClr val="00CC00"/>
                </a:solidFill>
                <a:latin typeface="Arial" pitchFamily="34" charset="0"/>
                <a:cs typeface="Arial" pitchFamily="34" charset="0"/>
              </a:rPr>
              <a:t>) – (Cl </a:t>
            </a:r>
            <a:r>
              <a:rPr lang="en-US" sz="2000" b="1" i="1" baseline="30000" smtClean="0">
                <a:solidFill>
                  <a:srgbClr val="00CC00"/>
                </a:solidFill>
                <a:latin typeface="Arial" pitchFamily="34" charset="0"/>
                <a:cs typeface="Arial" pitchFamily="34" charset="0"/>
              </a:rPr>
              <a:t>- </a:t>
            </a:r>
            <a:r>
              <a:rPr lang="en-US" sz="2000" b="1" i="1" smtClean="0">
                <a:solidFill>
                  <a:srgbClr val="00CC00"/>
                </a:solidFill>
                <a:latin typeface="Arial" pitchFamily="34" charset="0"/>
                <a:cs typeface="Arial" pitchFamily="34" charset="0"/>
              </a:rPr>
              <a:t>+ HCO</a:t>
            </a:r>
            <a:r>
              <a:rPr lang="en-US" sz="2000" b="1" i="1" baseline="-25000" smtClean="0">
                <a:solidFill>
                  <a:srgbClr val="00CC00"/>
                </a:solidFill>
                <a:latin typeface="Arial" pitchFamily="34" charset="0"/>
                <a:cs typeface="Arial" pitchFamily="34" charset="0"/>
              </a:rPr>
              <a:t>3</a:t>
            </a:r>
            <a:r>
              <a:rPr lang="en-US" sz="2000" b="1" i="1" baseline="30000" smtClean="0">
                <a:solidFill>
                  <a:srgbClr val="00CC00"/>
                </a:solidFill>
                <a:latin typeface="Arial" pitchFamily="34" charset="0"/>
                <a:cs typeface="Arial" pitchFamily="34" charset="0"/>
              </a:rPr>
              <a:t>-</a:t>
            </a:r>
            <a:r>
              <a:rPr lang="en-US" sz="2000" b="1" i="1" smtClean="0">
                <a:solidFill>
                  <a:srgbClr val="00CC00"/>
                </a:solidFill>
                <a:latin typeface="Arial" pitchFamily="34" charset="0"/>
                <a:cs typeface="Arial" pitchFamily="34" charset="0"/>
              </a:rPr>
              <a:t>)</a:t>
            </a:r>
          </a:p>
          <a:p>
            <a:pPr lvl="1" eaLnBrk="1" hangingPunct="1">
              <a:lnSpc>
                <a:spcPct val="90000"/>
              </a:lnSpc>
              <a:buFont typeface="Arial" pitchFamily="34" charset="0"/>
              <a:buNone/>
            </a:pPr>
            <a:r>
              <a:rPr lang="en-US" sz="2000" b="1" smtClean="0">
                <a:latin typeface="Arial" pitchFamily="34" charset="0"/>
                <a:cs typeface="Arial" pitchFamily="34" charset="0"/>
              </a:rPr>
              <a:t>Often seen:</a:t>
            </a:r>
          </a:p>
          <a:p>
            <a:pPr lvl="2" eaLnBrk="1" hangingPunct="1">
              <a:lnSpc>
                <a:spcPct val="90000"/>
              </a:lnSpc>
            </a:pPr>
            <a:r>
              <a:rPr lang="en-US" b="1" smtClean="0">
                <a:solidFill>
                  <a:srgbClr val="CC0000"/>
                </a:solidFill>
                <a:latin typeface="Arial" pitchFamily="34" charset="0"/>
                <a:cs typeface="Arial" pitchFamily="34" charset="0"/>
                <a:sym typeface="Symbol" pitchFamily="18" charset="2"/>
              </a:rPr>
              <a:t> </a:t>
            </a:r>
            <a:r>
              <a:rPr lang="en-US" b="1" smtClean="0">
                <a:latin typeface="Arial" pitchFamily="34" charset="0"/>
                <a:cs typeface="Arial" pitchFamily="34" charset="0"/>
                <a:sym typeface="Symbol" pitchFamily="18" charset="2"/>
              </a:rPr>
              <a:t>urea / creatinine (dehydration)</a:t>
            </a:r>
          </a:p>
          <a:p>
            <a:pPr lvl="2" eaLnBrk="1" hangingPunct="1">
              <a:lnSpc>
                <a:spcPct val="90000"/>
              </a:lnSpc>
            </a:pPr>
            <a:r>
              <a:rPr lang="en-US" b="1" smtClean="0">
                <a:solidFill>
                  <a:srgbClr val="CC0000"/>
                </a:solidFill>
                <a:latin typeface="Arial" pitchFamily="34" charset="0"/>
                <a:cs typeface="Arial" pitchFamily="34" charset="0"/>
                <a:sym typeface="Symbol" pitchFamily="18" charset="2"/>
              </a:rPr>
              <a:t> </a:t>
            </a:r>
            <a:r>
              <a:rPr lang="en-US" b="1" smtClean="0">
                <a:latin typeface="Arial" pitchFamily="34" charset="0"/>
                <a:cs typeface="Arial" pitchFamily="34" charset="0"/>
                <a:sym typeface="Symbol" pitchFamily="18" charset="2"/>
              </a:rPr>
              <a:t>potassium</a:t>
            </a:r>
          </a:p>
          <a:p>
            <a:pPr lvl="2" eaLnBrk="1" hangingPunct="1">
              <a:lnSpc>
                <a:spcPct val="90000"/>
              </a:lnSpc>
            </a:pPr>
            <a:r>
              <a:rPr lang="en-US" b="1" smtClean="0">
                <a:solidFill>
                  <a:srgbClr val="0033CC"/>
                </a:solidFill>
                <a:latin typeface="Arial" pitchFamily="34" charset="0"/>
                <a:cs typeface="Arial" pitchFamily="34" charset="0"/>
                <a:sym typeface="Symbol" pitchFamily="18" charset="2"/>
              </a:rPr>
              <a:t> </a:t>
            </a:r>
            <a:r>
              <a:rPr lang="en-US" b="1" smtClean="0">
                <a:latin typeface="Arial" pitchFamily="34" charset="0"/>
                <a:cs typeface="Arial" pitchFamily="34" charset="0"/>
                <a:sym typeface="Symbol" pitchFamily="18" charset="2"/>
              </a:rPr>
              <a:t>sodium ( </a:t>
            </a:r>
            <a:r>
              <a:rPr lang="en-US" b="1" i="1" smtClean="0">
                <a:latin typeface="Arial" pitchFamily="34" charset="0"/>
                <a:cs typeface="Arial" pitchFamily="34" charset="0"/>
                <a:sym typeface="Symbol" pitchFamily="18" charset="2"/>
              </a:rPr>
              <a:t>Pseudohyponatremia </a:t>
            </a:r>
            <a:r>
              <a:rPr lang="en-US" b="1" smtClean="0">
                <a:latin typeface="Arial" pitchFamily="34" charset="0"/>
                <a:cs typeface="Arial" pitchFamily="34" charset="0"/>
                <a:sym typeface="Symbol" pitchFamily="18" charset="2"/>
              </a:rPr>
              <a:t>)</a:t>
            </a:r>
            <a:endParaRPr lang="en-US" b="1" smtClean="0">
              <a:solidFill>
                <a:srgbClr val="00CC00"/>
              </a:solidFill>
              <a:latin typeface="Arial" pitchFamily="34" charset="0"/>
              <a:cs typeface="Arial" pitchFamily="34" charset="0"/>
              <a:sym typeface="Symbol" pitchFamily="18" charset="2"/>
            </a:endParaRPr>
          </a:p>
          <a:p>
            <a:pPr eaLnBrk="1" hangingPunct="1">
              <a:lnSpc>
                <a:spcPct val="90000"/>
              </a:lnSpc>
              <a:buFont typeface="Arial" pitchFamily="34" charset="0"/>
              <a:buNone/>
            </a:pPr>
            <a:r>
              <a:rPr lang="en-US" sz="2000" b="1" smtClean="0">
                <a:latin typeface="Arial" pitchFamily="34" charset="0"/>
                <a:cs typeface="Arial" pitchFamily="34" charset="0"/>
              </a:rPr>
              <a:t>ketonemia: + in DKA, - in HHNS</a:t>
            </a:r>
          </a:p>
          <a:p>
            <a:pPr eaLnBrk="1" hangingPunct="1">
              <a:lnSpc>
                <a:spcPct val="90000"/>
              </a:lnSpc>
              <a:buFont typeface="Arial" pitchFamily="34" charset="0"/>
              <a:buNone/>
            </a:pPr>
            <a:endParaRPr lang="en-US" sz="2000" b="1" smtClean="0">
              <a:latin typeface="Arial" pitchFamily="34" charset="0"/>
              <a:cs typeface="Arial" pitchFamily="34" charset="0"/>
            </a:endParaRPr>
          </a:p>
          <a:p>
            <a:pPr eaLnBrk="1" hangingPunct="1">
              <a:lnSpc>
                <a:spcPct val="90000"/>
              </a:lnSpc>
              <a:buFont typeface="Arial" pitchFamily="34" charset="0"/>
              <a:buNone/>
            </a:pPr>
            <a:r>
              <a:rPr lang="en-US" sz="2000" b="1" smtClean="0">
                <a:latin typeface="Arial" pitchFamily="34" charset="0"/>
                <a:cs typeface="Arial" pitchFamily="34" charset="0"/>
              </a:rPr>
              <a:t>Urine : Ketones - DKA</a:t>
            </a:r>
          </a:p>
        </p:txBody>
      </p:sp>
      <p:sp>
        <p:nvSpPr>
          <p:cNvPr id="95236" name="Rectangle 4"/>
          <p:cNvSpPr>
            <a:spLocks noGrp="1" noChangeArrowheads="1"/>
          </p:cNvSpPr>
          <p:nvPr>
            <p:ph type="body" sz="half" idx="2"/>
          </p:nvPr>
        </p:nvSpPr>
        <p:spPr>
          <a:xfrm>
            <a:off x="4800600" y="1143000"/>
            <a:ext cx="4343400" cy="4987925"/>
          </a:xfrm>
        </p:spPr>
        <p:txBody>
          <a:bodyPr/>
          <a:lstStyle/>
          <a:p>
            <a:pPr eaLnBrk="1" hangingPunct="1">
              <a:lnSpc>
                <a:spcPct val="90000"/>
              </a:lnSpc>
              <a:buFont typeface="Arial" pitchFamily="34" charset="0"/>
              <a:buNone/>
            </a:pPr>
            <a:r>
              <a:rPr lang="en-US" sz="2400" b="1" smtClean="0">
                <a:latin typeface="Arial" pitchFamily="34" charset="0"/>
                <a:cs typeface="Arial" pitchFamily="34" charset="0"/>
              </a:rPr>
              <a:t> </a:t>
            </a:r>
            <a:r>
              <a:rPr lang="en-US" sz="2000" b="1" smtClean="0">
                <a:latin typeface="Arial" pitchFamily="34" charset="0"/>
                <a:cs typeface="Arial" pitchFamily="34" charset="0"/>
              </a:rPr>
              <a:t>CBC</a:t>
            </a:r>
          </a:p>
          <a:p>
            <a:pPr lvl="1" eaLnBrk="1" hangingPunct="1">
              <a:lnSpc>
                <a:spcPct val="90000"/>
              </a:lnSpc>
              <a:buFont typeface="Wingdings" pitchFamily="2" charset="2"/>
              <a:buChar char="§"/>
            </a:pPr>
            <a:r>
              <a:rPr lang="en-US" sz="2000" b="1" smtClean="0">
                <a:latin typeface="Arial" pitchFamily="34" charset="0"/>
                <a:cs typeface="Arial" pitchFamily="34" charset="0"/>
              </a:rPr>
              <a:t>leukocytosis (possible infection)</a:t>
            </a:r>
          </a:p>
          <a:p>
            <a:pPr lvl="1" eaLnBrk="1" hangingPunct="1">
              <a:lnSpc>
                <a:spcPct val="90000"/>
              </a:lnSpc>
              <a:buFont typeface="Wingdings" pitchFamily="2" charset="2"/>
              <a:buChar char="§"/>
            </a:pPr>
            <a:r>
              <a:rPr lang="en-US" sz="2000" b="1" i="1" smtClean="0">
                <a:latin typeface="Arial" pitchFamily="34" charset="0"/>
                <a:cs typeface="Arial" pitchFamily="34" charset="0"/>
              </a:rPr>
              <a:t>Amylase/Lipase</a:t>
            </a:r>
          </a:p>
          <a:p>
            <a:pPr lvl="1" eaLnBrk="1" hangingPunct="1">
              <a:lnSpc>
                <a:spcPct val="90000"/>
              </a:lnSpc>
              <a:buFont typeface="Wingdings" pitchFamily="2" charset="2"/>
              <a:buChar char="§"/>
            </a:pPr>
            <a:r>
              <a:rPr lang="en-US" sz="2000" b="1" smtClean="0">
                <a:latin typeface="Arial" pitchFamily="34" charset="0"/>
                <a:cs typeface="Arial" pitchFamily="34" charset="0"/>
              </a:rPr>
              <a:t>Evaluate for possible pancreatitis,</a:t>
            </a:r>
          </a:p>
          <a:p>
            <a:pPr lvl="1" eaLnBrk="1" hangingPunct="1">
              <a:lnSpc>
                <a:spcPct val="90000"/>
              </a:lnSpc>
              <a:buFont typeface="Arial" pitchFamily="34" charset="0"/>
              <a:buNone/>
            </a:pPr>
            <a:r>
              <a:rPr lang="en-US" sz="2000" b="1" smtClean="0">
                <a:latin typeface="Arial" pitchFamily="34" charset="0"/>
                <a:cs typeface="Arial" pitchFamily="34" charset="0"/>
              </a:rPr>
              <a:t>Can </a:t>
            </a:r>
            <a:r>
              <a:rPr lang="en-US" sz="2000" b="1" smtClean="0">
                <a:solidFill>
                  <a:srgbClr val="CC0000"/>
                </a:solidFill>
                <a:latin typeface="Arial" pitchFamily="34" charset="0"/>
                <a:cs typeface="Arial" pitchFamily="34" charset="0"/>
                <a:sym typeface="Symbol" pitchFamily="18" charset="2"/>
              </a:rPr>
              <a:t> </a:t>
            </a:r>
            <a:r>
              <a:rPr lang="en-US" sz="2000" b="1" smtClean="0">
                <a:latin typeface="Arial" pitchFamily="34" charset="0"/>
                <a:cs typeface="Arial" pitchFamily="34" charset="0"/>
                <a:sym typeface="Symbol" pitchFamily="18" charset="2"/>
              </a:rPr>
              <a:t>u</a:t>
            </a:r>
            <a:r>
              <a:rPr lang="en-US" sz="2000" b="1" smtClean="0">
                <a:solidFill>
                  <a:srgbClr val="CC0000"/>
                </a:solidFill>
                <a:latin typeface="Arial" pitchFamily="34" charset="0"/>
                <a:cs typeface="Arial" pitchFamily="34" charset="0"/>
                <a:sym typeface="Symbol" pitchFamily="18" charset="2"/>
              </a:rPr>
              <a:t> </a:t>
            </a:r>
            <a:r>
              <a:rPr lang="en-US" sz="2000" b="1" smtClean="0">
                <a:latin typeface="Arial" pitchFamily="34" charset="0"/>
                <a:cs typeface="Arial" pitchFamily="34" charset="0"/>
              </a:rPr>
              <a:t>DKA</a:t>
            </a:r>
          </a:p>
          <a:p>
            <a:pPr lvl="1" eaLnBrk="1" hangingPunct="1">
              <a:lnSpc>
                <a:spcPct val="90000"/>
              </a:lnSpc>
              <a:buFont typeface="Wingdings" pitchFamily="2" charset="2"/>
              <a:buChar char="§"/>
            </a:pPr>
            <a:endParaRPr lang="en-US" sz="2000" b="1" smtClean="0">
              <a:latin typeface="Arial" pitchFamily="34" charset="0"/>
              <a:cs typeface="Arial" pitchFamily="34" charset="0"/>
            </a:endParaRPr>
          </a:p>
          <a:p>
            <a:pPr lvl="1" eaLnBrk="1" hangingPunct="1">
              <a:lnSpc>
                <a:spcPct val="90000"/>
              </a:lnSpc>
              <a:buFont typeface="Arial" pitchFamily="34" charset="0"/>
              <a:buNone/>
            </a:pPr>
            <a:r>
              <a:rPr lang="en-US" sz="2000" b="1" i="1" smtClean="0">
                <a:latin typeface="Arial" pitchFamily="34" charset="0"/>
                <a:cs typeface="Arial" pitchFamily="34" charset="0"/>
              </a:rPr>
              <a:t>EKG</a:t>
            </a:r>
          </a:p>
          <a:p>
            <a:pPr lvl="1" eaLnBrk="1" hangingPunct="1">
              <a:lnSpc>
                <a:spcPct val="90000"/>
              </a:lnSpc>
              <a:buFont typeface="Wingdings" pitchFamily="2" charset="2"/>
              <a:buChar char="§"/>
            </a:pPr>
            <a:r>
              <a:rPr lang="en-US" sz="2000" b="1" smtClean="0">
                <a:latin typeface="Arial" pitchFamily="34" charset="0"/>
                <a:cs typeface="Arial" pitchFamily="34" charset="0"/>
              </a:rPr>
              <a:t>Assess for MI</a:t>
            </a:r>
          </a:p>
          <a:p>
            <a:pPr eaLnBrk="1" hangingPunct="1">
              <a:lnSpc>
                <a:spcPct val="90000"/>
              </a:lnSpc>
              <a:buFont typeface="Wingdings" pitchFamily="2" charset="2"/>
              <a:buChar char="§"/>
            </a:pPr>
            <a:endParaRPr lang="en-US" sz="2000" smtClean="0">
              <a:latin typeface="Arial" pitchFamily="34" charset="0"/>
              <a:cs typeface="Arial" pitchFamily="34"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0" y="0"/>
            <a:ext cx="9144000" cy="1066800"/>
          </a:xfrm>
        </p:spPr>
        <p:txBody>
          <a:bodyPr/>
          <a:lstStyle/>
          <a:p>
            <a:r>
              <a:rPr lang="en-US" altLang="en-US" sz="3200" b="1" smtClean="0">
                <a:solidFill>
                  <a:srgbClr val="7030A0"/>
                </a:solidFill>
                <a:latin typeface="Arial" pitchFamily="34" charset="0"/>
                <a:cs typeface="Arial" pitchFamily="34" charset="0"/>
              </a:rPr>
              <a:t>3. LACTATE ACIDOSIS</a:t>
            </a:r>
          </a:p>
        </p:txBody>
      </p:sp>
      <p:sp>
        <p:nvSpPr>
          <p:cNvPr id="96259" name="Rectangle 3"/>
          <p:cNvSpPr>
            <a:spLocks noGrp="1" noChangeArrowheads="1"/>
          </p:cNvSpPr>
          <p:nvPr>
            <p:ph type="body" idx="1"/>
          </p:nvPr>
        </p:nvSpPr>
        <p:spPr>
          <a:xfrm>
            <a:off x="228600" y="990600"/>
            <a:ext cx="8610600" cy="4876800"/>
          </a:xfrm>
          <a:solidFill>
            <a:schemeClr val="bg1"/>
          </a:solidFill>
        </p:spPr>
        <p:txBody>
          <a:bodyPr/>
          <a:lstStyle/>
          <a:p>
            <a:endParaRPr lang="sr-Cyrl-CS" altLang="en-US" sz="2000" smtClean="0">
              <a:latin typeface="Arial" pitchFamily="34" charset="0"/>
              <a:cs typeface="Arial" pitchFamily="34" charset="0"/>
            </a:endParaRPr>
          </a:p>
          <a:p>
            <a:pPr>
              <a:buFont typeface="Arial" pitchFamily="34" charset="0"/>
              <a:buNone/>
            </a:pPr>
            <a:r>
              <a:rPr lang="en-US" altLang="en-US" sz="2400" b="1" smtClean="0">
                <a:latin typeface="Arial" pitchFamily="34" charset="0"/>
                <a:cs typeface="Arial" pitchFamily="34" charset="0"/>
              </a:rPr>
              <a:t>     </a:t>
            </a:r>
            <a:r>
              <a:rPr lang="en-US" altLang="en-US" sz="2000" b="1" smtClean="0">
                <a:latin typeface="Arial" pitchFamily="34" charset="0"/>
                <a:cs typeface="Arial" pitchFamily="34" charset="0"/>
              </a:rPr>
              <a:t>A condition accompanied by a decrease in blood </a:t>
            </a:r>
            <a:r>
              <a:rPr lang="en-US" altLang="en-US" sz="2000" b="1" i="1" smtClean="0">
                <a:latin typeface="Arial" pitchFamily="34" charset="0"/>
                <a:cs typeface="Arial" pitchFamily="34" charset="0"/>
              </a:rPr>
              <a:t>pH </a:t>
            </a:r>
            <a:r>
              <a:rPr lang="en-US" altLang="en-US" sz="2000" b="1" smtClean="0">
                <a:latin typeface="Arial" pitchFamily="34" charset="0"/>
                <a:cs typeface="Arial" pitchFamily="34" charset="0"/>
              </a:rPr>
              <a:t>with an increase in the concentration of lactate in the blood (&gt; </a:t>
            </a:r>
            <a:r>
              <a:rPr lang="en-US" altLang="en-US" sz="2000" b="1" i="1" smtClean="0">
                <a:latin typeface="Arial" pitchFamily="34" charset="0"/>
                <a:cs typeface="Arial" pitchFamily="34" charset="0"/>
              </a:rPr>
              <a:t>5mM</a:t>
            </a:r>
            <a:r>
              <a:rPr lang="en-US" altLang="en-US" sz="2000" b="1" smtClean="0">
                <a:latin typeface="Arial" pitchFamily="34" charset="0"/>
                <a:cs typeface="Arial" pitchFamily="34" charset="0"/>
              </a:rPr>
              <a:t>).</a:t>
            </a:r>
            <a:endParaRPr lang="sr-Cyrl-CS" altLang="en-US" sz="2000" b="1" smtClean="0">
              <a:latin typeface="Arial" pitchFamily="34" charset="0"/>
              <a:cs typeface="Arial" pitchFamily="34" charset="0"/>
            </a:endParaRPr>
          </a:p>
          <a:p>
            <a:endParaRPr lang="en-US" altLang="en-US" sz="2000" b="1" smtClean="0">
              <a:latin typeface="Arial" pitchFamily="34" charset="0"/>
              <a:cs typeface="Arial" pitchFamily="34" charset="0"/>
            </a:endParaRPr>
          </a:p>
          <a:p>
            <a:pPr lvl="1">
              <a:buFont typeface="Arial" pitchFamily="34" charset="0"/>
              <a:buNone/>
            </a:pPr>
            <a:r>
              <a:rPr lang="en-US" altLang="en-US" sz="2000" b="1" smtClean="0">
                <a:latin typeface="Arial" pitchFamily="34" charset="0"/>
                <a:cs typeface="Arial" pitchFamily="34" charset="0"/>
              </a:rPr>
              <a:t> It occurs in situations where the production and/or utilization of lactate in the body is increased:</a:t>
            </a:r>
          </a:p>
          <a:p>
            <a:pPr lvl="1">
              <a:buFont typeface="Arial" pitchFamily="34" charset="0"/>
              <a:buNone/>
            </a:pPr>
            <a:endParaRPr lang="en-US" altLang="en-US" sz="2000" b="1" smtClean="0">
              <a:latin typeface="Arial" pitchFamily="34" charset="0"/>
              <a:cs typeface="Arial" pitchFamily="34" charset="0"/>
            </a:endParaRPr>
          </a:p>
          <a:p>
            <a:pPr lvl="1">
              <a:buFont typeface="Wingdings" pitchFamily="2" charset="2"/>
              <a:buChar char="§"/>
            </a:pPr>
            <a:r>
              <a:rPr lang="en-US" altLang="en-US" sz="2000" b="1" smtClean="0">
                <a:latin typeface="Arial" pitchFamily="34" charset="0"/>
                <a:cs typeface="Arial" pitchFamily="34" charset="0"/>
              </a:rPr>
              <a:t>hypoxia,</a:t>
            </a:r>
          </a:p>
          <a:p>
            <a:pPr lvl="1">
              <a:buFont typeface="Wingdings" pitchFamily="2" charset="2"/>
              <a:buChar char="§"/>
            </a:pPr>
            <a:r>
              <a:rPr lang="en-US" altLang="en-US" sz="2000" b="1" smtClean="0">
                <a:latin typeface="Arial" pitchFamily="34" charset="0"/>
                <a:cs typeface="Arial" pitchFamily="34" charset="0"/>
              </a:rPr>
              <a:t>alcoholism,</a:t>
            </a:r>
          </a:p>
          <a:p>
            <a:pPr lvl="1">
              <a:buFont typeface="Wingdings" pitchFamily="2" charset="2"/>
              <a:buChar char="§"/>
            </a:pPr>
            <a:r>
              <a:rPr lang="en-US" altLang="en-US" sz="2000" b="1" smtClean="0">
                <a:latin typeface="Arial" pitchFamily="34" charset="0"/>
                <a:cs typeface="Arial" pitchFamily="34" charset="0"/>
              </a:rPr>
              <a:t>liver disease,</a:t>
            </a:r>
          </a:p>
          <a:p>
            <a:pPr lvl="1">
              <a:buFont typeface="Wingdings" pitchFamily="2" charset="2"/>
              <a:buChar char="§"/>
            </a:pPr>
            <a:r>
              <a:rPr lang="en-US" altLang="en-US" sz="2000" b="1" smtClean="0">
                <a:latin typeface="Arial" pitchFamily="34" charset="0"/>
                <a:cs typeface="Arial" pitchFamily="34" charset="0"/>
              </a:rPr>
              <a:t>Vitamine B1 deficiency - reduced activity of pyruvate - DH,</a:t>
            </a:r>
          </a:p>
          <a:p>
            <a:pPr lvl="1">
              <a:buFont typeface="Wingdings" pitchFamily="2" charset="2"/>
              <a:buChar char="§"/>
            </a:pPr>
            <a:r>
              <a:rPr lang="en-US" altLang="en-US" sz="2000" b="1" smtClean="0">
                <a:latin typeface="Arial" pitchFamily="34" charset="0"/>
                <a:cs typeface="Arial" pitchFamily="34" charset="0"/>
              </a:rPr>
              <a:t>application of biguanidine</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0" y="0"/>
            <a:ext cx="9144000" cy="1020763"/>
          </a:xfrm>
        </p:spPr>
        <p:txBody>
          <a:bodyPr/>
          <a:lstStyle/>
          <a:p>
            <a:r>
              <a:rPr lang="en-US" altLang="en-US" sz="3200" b="1" smtClean="0">
                <a:solidFill>
                  <a:srgbClr val="7030A0"/>
                </a:solidFill>
                <a:latin typeface="Arial" pitchFamily="34" charset="0"/>
                <a:cs typeface="Arial" pitchFamily="34" charset="0"/>
              </a:rPr>
              <a:t>TREATMENT OF LACTATE ACIDOSIS</a:t>
            </a:r>
          </a:p>
        </p:txBody>
      </p:sp>
      <p:sp>
        <p:nvSpPr>
          <p:cNvPr id="97283" name="Rectangle 3"/>
          <p:cNvSpPr>
            <a:spLocks noGrp="1" noChangeArrowheads="1"/>
          </p:cNvSpPr>
          <p:nvPr>
            <p:ph type="body" idx="1"/>
          </p:nvPr>
        </p:nvSpPr>
        <p:spPr>
          <a:xfrm>
            <a:off x="609600" y="1676400"/>
            <a:ext cx="8001000" cy="3810000"/>
          </a:xfrm>
          <a:solidFill>
            <a:schemeClr val="bg1"/>
          </a:solidFill>
        </p:spPr>
        <p:txBody>
          <a:bodyPr/>
          <a:lstStyle/>
          <a:p>
            <a:endParaRPr lang="sr-Cyrl-CS" altLang="en-US" sz="2400"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Treatment of causes leading to lactic acidosis</a:t>
            </a:r>
          </a:p>
          <a:p>
            <a:pPr>
              <a:buFont typeface="Wingdings" pitchFamily="2" charset="2"/>
              <a:buChar char="§"/>
            </a:pPr>
            <a:endParaRPr lang="en-US" altLang="en-US" sz="2000" b="1"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Application of </a:t>
            </a:r>
            <a:r>
              <a:rPr lang="en-US" altLang="en-US" sz="2000" b="1" i="1" smtClean="0">
                <a:latin typeface="Arial" pitchFamily="34" charset="0"/>
                <a:cs typeface="Arial" pitchFamily="34" charset="0"/>
              </a:rPr>
              <a:t>bicarbonate </a:t>
            </a:r>
            <a:r>
              <a:rPr lang="en-US" altLang="en-US" sz="2000" b="1" smtClean="0">
                <a:latin typeface="Arial" pitchFamily="34" charset="0"/>
                <a:cs typeface="Arial" pitchFamily="34" charset="0"/>
              </a:rPr>
              <a:t>(caution due to the possible occurrence of electrolyte disorders - hypokalemia)</a:t>
            </a:r>
          </a:p>
          <a:p>
            <a:pPr>
              <a:buFont typeface="Wingdings" pitchFamily="2" charset="2"/>
              <a:buChar char="§"/>
            </a:pPr>
            <a:endParaRPr lang="en-US" altLang="en-US" sz="2000" b="1" smtClean="0">
              <a:latin typeface="Arial" pitchFamily="34" charset="0"/>
              <a:cs typeface="Arial" pitchFamily="34" charset="0"/>
            </a:endParaRPr>
          </a:p>
          <a:p>
            <a:pPr>
              <a:buFont typeface="Wingdings" pitchFamily="2" charset="2"/>
              <a:buChar char="§"/>
            </a:pPr>
            <a:r>
              <a:rPr lang="en-US" altLang="en-US" sz="2000" b="1" smtClean="0">
                <a:latin typeface="Arial" pitchFamily="34" charset="0"/>
                <a:cs typeface="Arial" pitchFamily="34" charset="0"/>
              </a:rPr>
              <a:t>Avoidance of vasoconstrictor drugs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0" y="0"/>
            <a:ext cx="9144000" cy="1143000"/>
          </a:xfrm>
        </p:spPr>
        <p:txBody>
          <a:bodyPr/>
          <a:lstStyle/>
          <a:p>
            <a:r>
              <a:rPr lang="en-US" altLang="en-US" sz="3200" b="1" smtClean="0">
                <a:solidFill>
                  <a:srgbClr val="7030A0"/>
                </a:solidFill>
                <a:latin typeface="Arial" pitchFamily="34" charset="0"/>
                <a:cs typeface="Arial" pitchFamily="34" charset="0"/>
              </a:rPr>
              <a:t>4. HYPOGLYCEMIA</a:t>
            </a:r>
          </a:p>
        </p:txBody>
      </p:sp>
      <p:sp>
        <p:nvSpPr>
          <p:cNvPr id="98307" name="Rectangle 4"/>
          <p:cNvSpPr>
            <a:spLocks noGrp="1" noChangeArrowheads="1"/>
          </p:cNvSpPr>
          <p:nvPr>
            <p:ph type="body" idx="1"/>
          </p:nvPr>
        </p:nvSpPr>
        <p:spPr>
          <a:xfrm>
            <a:off x="228600" y="1600200"/>
            <a:ext cx="8610600" cy="3810000"/>
          </a:xfrm>
          <a:solidFill>
            <a:schemeClr val="bg1"/>
          </a:solidFill>
        </p:spPr>
        <p:txBody>
          <a:bodyPr/>
          <a:lstStyle/>
          <a:p>
            <a:pPr algn="ctr">
              <a:buFontTx/>
              <a:buNone/>
            </a:pPr>
            <a:r>
              <a:rPr lang="en-US" altLang="en-US" sz="4000" b="1" dirty="0" smtClean="0">
                <a:latin typeface="Dutch"/>
              </a:rPr>
              <a:t>  </a:t>
            </a:r>
            <a:endParaRPr lang="sr-Cyrl-CS" altLang="en-US" sz="4000" b="1" dirty="0" smtClean="0">
              <a:latin typeface="Dutch"/>
            </a:endParaRPr>
          </a:p>
          <a:p>
            <a:pPr algn="ctr">
              <a:lnSpc>
                <a:spcPct val="200000"/>
              </a:lnSpc>
              <a:buFontTx/>
              <a:buNone/>
            </a:pPr>
            <a:r>
              <a:rPr lang="en-US" altLang="en-US" sz="2000" b="1" dirty="0" smtClean="0">
                <a:latin typeface="Dutch"/>
              </a:rPr>
              <a:t>Hypoglycemia </a:t>
            </a:r>
          </a:p>
          <a:p>
            <a:pPr algn="ctr">
              <a:lnSpc>
                <a:spcPct val="200000"/>
              </a:lnSpc>
              <a:buFontTx/>
              <a:buNone/>
            </a:pPr>
            <a:r>
              <a:rPr lang="en-US" altLang="en-US" sz="2000" b="1" dirty="0" smtClean="0">
                <a:latin typeface="Dutch"/>
              </a:rPr>
              <a:t>is a clinical condition in which the level of glucose in the blood</a:t>
            </a:r>
          </a:p>
          <a:p>
            <a:pPr algn="ctr">
              <a:lnSpc>
                <a:spcPct val="200000"/>
              </a:lnSpc>
              <a:buFontTx/>
              <a:buNone/>
            </a:pPr>
            <a:r>
              <a:rPr lang="en-US" altLang="en-US" sz="2000" b="1" dirty="0" smtClean="0">
                <a:latin typeface="Dutch"/>
              </a:rPr>
              <a:t>less than 3.0 </a:t>
            </a:r>
            <a:r>
              <a:rPr lang="en-US" altLang="en-US" sz="2000" b="1" dirty="0" err="1" smtClean="0">
                <a:latin typeface="Dutch"/>
              </a:rPr>
              <a:t>mM</a:t>
            </a:r>
            <a:r>
              <a:rPr lang="en-US" altLang="en-US" sz="2000" b="1" dirty="0" smtClean="0">
                <a:latin typeface="Dutch"/>
              </a:rPr>
              <a:t>/l</a:t>
            </a:r>
            <a:endParaRPr lang="en-US" altLang="en-US" sz="2000" b="1" dirty="0" smtClean="0">
              <a:latin typeface="Dutch"/>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0" y="0"/>
            <a:ext cx="9144000" cy="1219200"/>
          </a:xfrm>
        </p:spPr>
        <p:txBody>
          <a:bodyPr/>
          <a:lstStyle/>
          <a:p>
            <a:r>
              <a:rPr lang="en-US" altLang="en-US" sz="3200" b="1" smtClean="0">
                <a:solidFill>
                  <a:srgbClr val="7030A0"/>
                </a:solidFill>
                <a:latin typeface="Arial" pitchFamily="34" charset="0"/>
                <a:cs typeface="Arial" pitchFamily="34" charset="0"/>
              </a:rPr>
              <a:t>CLASSIFICATION OF HYPOGLYCEMIA</a:t>
            </a:r>
          </a:p>
        </p:txBody>
      </p:sp>
      <p:sp>
        <p:nvSpPr>
          <p:cNvPr id="99331" name="Rectangle 3"/>
          <p:cNvSpPr>
            <a:spLocks noGrp="1" noChangeArrowheads="1"/>
          </p:cNvSpPr>
          <p:nvPr>
            <p:ph type="body" idx="1"/>
          </p:nvPr>
        </p:nvSpPr>
        <p:spPr>
          <a:xfrm>
            <a:off x="0" y="1295400"/>
            <a:ext cx="8839200" cy="5029200"/>
          </a:xfrm>
          <a:solidFill>
            <a:schemeClr val="bg1"/>
          </a:solidFill>
        </p:spPr>
        <p:txBody>
          <a:bodyPr/>
          <a:lstStyle/>
          <a:p>
            <a:pPr marL="1085850" lvl="2"/>
            <a:endParaRPr lang="sr-Cyrl-CS" altLang="en-US" sz="2000" b="1" smtClean="0">
              <a:latin typeface="Arial" pitchFamily="34" charset="0"/>
              <a:cs typeface="Arial" pitchFamily="34" charset="0"/>
            </a:endParaRPr>
          </a:p>
          <a:p>
            <a:pPr marL="1085850" lvl="2">
              <a:buFont typeface="Wingdings" pitchFamily="2" charset="2"/>
              <a:buChar char="§"/>
            </a:pPr>
            <a:r>
              <a:rPr lang="en-US" altLang="en-US" sz="2000" b="1" smtClean="0">
                <a:latin typeface="Arial" pitchFamily="34" charset="0"/>
                <a:cs typeface="Arial" pitchFamily="34" charset="0"/>
              </a:rPr>
              <a:t>Fasting hypoglycemia (occurring after a period of not eating, and their manifestation is associated with starvation)</a:t>
            </a:r>
            <a:endParaRPr lang="sr-Cyrl-CS" altLang="en-US" sz="2000" b="1" smtClean="0">
              <a:latin typeface="Arial" pitchFamily="34" charset="0"/>
              <a:cs typeface="Arial" pitchFamily="34" charset="0"/>
            </a:endParaRPr>
          </a:p>
          <a:p>
            <a:pPr marL="1085850" lvl="2">
              <a:buFont typeface="Wingdings" pitchFamily="2" charset="2"/>
              <a:buChar char="§"/>
            </a:pPr>
            <a:endParaRPr lang="en-US" altLang="en-US" sz="2000" b="1" smtClean="0">
              <a:latin typeface="Arial" pitchFamily="34" charset="0"/>
              <a:cs typeface="Arial" pitchFamily="34" charset="0"/>
            </a:endParaRPr>
          </a:p>
          <a:p>
            <a:pPr marL="1085850" lvl="2">
              <a:buFont typeface="Wingdings" pitchFamily="2" charset="2"/>
              <a:buChar char="§"/>
            </a:pPr>
            <a:r>
              <a:rPr lang="en-US" altLang="en-US" sz="2000" b="1" smtClean="0">
                <a:latin typeface="Arial" pitchFamily="34" charset="0"/>
                <a:cs typeface="Arial" pitchFamily="34" charset="0"/>
              </a:rPr>
              <a:t>Postprandial (reactive, stimulating) hypoglycemia occurs some time after eating</a:t>
            </a:r>
            <a:endParaRPr lang="sr-Cyrl-CS" altLang="en-US" sz="2000" b="1" smtClean="0">
              <a:latin typeface="Arial" pitchFamily="34" charset="0"/>
              <a:cs typeface="Arial" pitchFamily="34" charset="0"/>
            </a:endParaRPr>
          </a:p>
          <a:p>
            <a:pPr marL="1085850" lvl="2">
              <a:buFont typeface="Wingdings" pitchFamily="2" charset="2"/>
              <a:buChar char="§"/>
            </a:pPr>
            <a:endParaRPr lang="en-US" altLang="en-US" sz="2000" b="1" smtClean="0">
              <a:latin typeface="Arial" pitchFamily="34" charset="0"/>
              <a:cs typeface="Arial" pitchFamily="34" charset="0"/>
            </a:endParaRPr>
          </a:p>
          <a:p>
            <a:pPr marL="1085850" lvl="2">
              <a:buFont typeface="Wingdings" pitchFamily="2" charset="2"/>
              <a:buChar char="§"/>
            </a:pPr>
            <a:r>
              <a:rPr lang="en-US" altLang="en-US" sz="2000" b="1" smtClean="0">
                <a:latin typeface="Arial" pitchFamily="34" charset="0"/>
                <a:cs typeface="Arial" pitchFamily="34" charset="0"/>
              </a:rPr>
              <a:t>Apparent (</a:t>
            </a:r>
            <a:r>
              <a:rPr lang="en-US" altLang="en-US" sz="2000" b="1" i="1" smtClean="0">
                <a:latin typeface="Arial" pitchFamily="34" charset="0"/>
                <a:cs typeface="Arial" pitchFamily="34" charset="0"/>
              </a:rPr>
              <a:t>factitia</a:t>
            </a:r>
            <a:r>
              <a:rPr lang="en-US" altLang="en-US" sz="2000" b="1" smtClean="0">
                <a:latin typeface="Arial" pitchFamily="34" charset="0"/>
                <a:cs typeface="Arial" pitchFamily="34" charset="0"/>
              </a:rPr>
              <a:t>) or false hypoglycemia</a:t>
            </a:r>
          </a:p>
          <a:p>
            <a:pPr marL="1085850" lvl="2">
              <a:buFont typeface="Arial" pitchFamily="34" charset="0"/>
              <a:buNone/>
            </a:pPr>
            <a:endParaRPr lang="en-US" altLang="en-US" sz="2800" smtClean="0">
              <a:latin typeface="Dutch"/>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3"/>
          <p:cNvSpPr>
            <a:spLocks noGrp="1" noChangeArrowheads="1"/>
          </p:cNvSpPr>
          <p:nvPr>
            <p:ph type="body" idx="1"/>
          </p:nvPr>
        </p:nvSpPr>
        <p:spPr>
          <a:xfrm>
            <a:off x="0" y="1295400"/>
            <a:ext cx="8839200" cy="4876800"/>
          </a:xfrm>
          <a:solidFill>
            <a:schemeClr val="bg1"/>
          </a:solidFill>
        </p:spPr>
        <p:txBody>
          <a:bodyPr/>
          <a:lstStyle/>
          <a:p>
            <a:pPr lvl="2">
              <a:lnSpc>
                <a:spcPct val="90000"/>
              </a:lnSpc>
              <a:buFont typeface="Symbol" pitchFamily="18" charset="2"/>
              <a:buChar char="·"/>
            </a:pPr>
            <a:endParaRPr lang="sr-Cyrl-CS" altLang="en-US" dirty="0" smtClean="0">
              <a:latin typeface="Arial" pitchFamily="34" charset="0"/>
              <a:cs typeface="Arial" pitchFamily="34" charset="0"/>
            </a:endParaRPr>
          </a:p>
          <a:p>
            <a:pPr lvl="2">
              <a:lnSpc>
                <a:spcPct val="90000"/>
              </a:lnSpc>
              <a:buFont typeface="Wingdings" pitchFamily="2" charset="2"/>
              <a:buChar char="§"/>
            </a:pPr>
            <a:r>
              <a:rPr lang="en-US" altLang="en-US" sz="2000" b="1" dirty="0" smtClean="0">
                <a:latin typeface="Arial" pitchFamily="34" charset="0"/>
                <a:cs typeface="Arial" pitchFamily="34" charset="0"/>
              </a:rPr>
              <a:t>hypoglycemia caused by </a:t>
            </a:r>
            <a:r>
              <a:rPr lang="en-US" altLang="en-US" sz="2000" b="1" dirty="0" err="1" smtClean="0">
                <a:latin typeface="Arial" pitchFamily="34" charset="0"/>
                <a:cs typeface="Arial" pitchFamily="34" charset="0"/>
              </a:rPr>
              <a:t>hypersecretion</a:t>
            </a:r>
            <a:r>
              <a:rPr lang="en-US" altLang="en-US" sz="2000" b="1" dirty="0" smtClean="0">
                <a:latin typeface="Arial" pitchFamily="34" charset="0"/>
                <a:cs typeface="Arial" pitchFamily="34" charset="0"/>
              </a:rPr>
              <a:t> of insulin-</a:t>
            </a:r>
            <a:r>
              <a:rPr lang="en-US" altLang="en-US" sz="2000" b="1" dirty="0" err="1" smtClean="0">
                <a:latin typeface="Arial" pitchFamily="34" charset="0"/>
                <a:cs typeface="Arial" pitchFamily="34" charset="0"/>
              </a:rPr>
              <a:t>insulinoma</a:t>
            </a:r>
            <a:endParaRPr lang="en-US" altLang="en-US" sz="2000" b="1" dirty="0" smtClean="0">
              <a:latin typeface="Arial" pitchFamily="34" charset="0"/>
              <a:cs typeface="Arial" pitchFamily="34" charset="0"/>
            </a:endParaRPr>
          </a:p>
          <a:p>
            <a:pPr lvl="2">
              <a:lnSpc>
                <a:spcPct val="90000"/>
              </a:lnSpc>
              <a:buFont typeface="Wingdings" pitchFamily="2" charset="2"/>
              <a:buChar char="§"/>
            </a:pPr>
            <a:r>
              <a:rPr lang="en-US" altLang="en-US" sz="2000" b="1" dirty="0" smtClean="0">
                <a:latin typeface="Arial" pitchFamily="34" charset="0"/>
                <a:cs typeface="Arial" pitchFamily="34" charset="0"/>
              </a:rPr>
              <a:t>hypoglycemia caused by liver diseases</a:t>
            </a:r>
          </a:p>
          <a:p>
            <a:pPr lvl="2">
              <a:lnSpc>
                <a:spcPct val="90000"/>
              </a:lnSpc>
              <a:buFont typeface="Wingdings" pitchFamily="2" charset="2"/>
              <a:buChar char="§"/>
            </a:pPr>
            <a:r>
              <a:rPr lang="en-US" altLang="en-US" sz="2000" b="1" dirty="0" smtClean="0">
                <a:latin typeface="Arial" pitchFamily="34" charset="0"/>
                <a:cs typeface="Arial" pitchFamily="34" charset="0"/>
              </a:rPr>
              <a:t>hypoglycemia caused by disorders of the function of endocrine organs</a:t>
            </a:r>
          </a:p>
          <a:p>
            <a:pPr lvl="2">
              <a:lnSpc>
                <a:spcPct val="90000"/>
              </a:lnSpc>
              <a:buFont typeface="Wingdings" pitchFamily="2" charset="2"/>
              <a:buChar char="§"/>
            </a:pPr>
            <a:r>
              <a:rPr lang="en-US" altLang="en-US" sz="2000" b="1" dirty="0" smtClean="0">
                <a:latin typeface="Arial" pitchFamily="34" charset="0"/>
                <a:cs typeface="Arial" pitchFamily="34" charset="0"/>
              </a:rPr>
              <a:t>hypoglycemia caused by large glucose-consuming tumors</a:t>
            </a:r>
          </a:p>
          <a:p>
            <a:pPr lvl="2">
              <a:lnSpc>
                <a:spcPct val="90000"/>
              </a:lnSpc>
              <a:buFont typeface="Wingdings" pitchFamily="2" charset="2"/>
              <a:buChar char="§"/>
            </a:pPr>
            <a:r>
              <a:rPr lang="en-US" altLang="en-US" sz="2000" b="1" dirty="0" smtClean="0">
                <a:latin typeface="Arial" pitchFamily="34" charset="0"/>
                <a:cs typeface="Arial" pitchFamily="34" charset="0"/>
              </a:rPr>
              <a:t>hypoglycemia caused by reduced intake or stores of carbohydrates</a:t>
            </a:r>
          </a:p>
          <a:p>
            <a:pPr lvl="2">
              <a:lnSpc>
                <a:spcPct val="90000"/>
              </a:lnSpc>
              <a:buFont typeface="Wingdings" pitchFamily="2" charset="2"/>
              <a:buChar char="§"/>
            </a:pPr>
            <a:r>
              <a:rPr lang="en-US" altLang="en-US" sz="2000" b="1" dirty="0" smtClean="0">
                <a:latin typeface="Arial" pitchFamily="34" charset="0"/>
                <a:cs typeface="Arial" pitchFamily="34" charset="0"/>
              </a:rPr>
              <a:t>hypoglycemia caused by autoimmune processes (with insulin </a:t>
            </a:r>
            <a:r>
              <a:rPr lang="en-US" altLang="en-US" sz="2000" b="1" dirty="0" err="1" smtClean="0">
                <a:latin typeface="Arial" pitchFamily="34" charset="0"/>
                <a:cs typeface="Arial" pitchFamily="34" charset="0"/>
              </a:rPr>
              <a:t>autoantibodies</a:t>
            </a:r>
            <a:r>
              <a:rPr lang="en-US" altLang="en-US" sz="2000" b="1" dirty="0" smtClean="0">
                <a:latin typeface="Arial" pitchFamily="34" charset="0"/>
                <a:cs typeface="Arial" pitchFamily="34" charset="0"/>
              </a:rPr>
              <a:t>)</a:t>
            </a:r>
          </a:p>
          <a:p>
            <a:pPr lvl="2">
              <a:lnSpc>
                <a:spcPct val="90000"/>
              </a:lnSpc>
              <a:buFont typeface="Wingdings" pitchFamily="2" charset="2"/>
              <a:buChar char="§"/>
            </a:pPr>
            <a:r>
              <a:rPr lang="en-US" altLang="en-US" sz="2000" b="1" dirty="0" smtClean="0">
                <a:latin typeface="Arial" pitchFamily="34" charset="0"/>
                <a:cs typeface="Arial" pitchFamily="34" charset="0"/>
              </a:rPr>
              <a:t>drug- induced hypoglycemia</a:t>
            </a:r>
          </a:p>
          <a:p>
            <a:pPr>
              <a:lnSpc>
                <a:spcPct val="90000"/>
              </a:lnSpc>
              <a:buFont typeface="Wingdings" pitchFamily="2" charset="2"/>
              <a:buChar char="§"/>
            </a:pPr>
            <a:endParaRPr lang="en-US" altLang="en-US" sz="2000" dirty="0" smtClean="0">
              <a:latin typeface="Arial" pitchFamily="34" charset="0"/>
              <a:cs typeface="Arial" pitchFamily="34" charset="0"/>
            </a:endParaRPr>
          </a:p>
        </p:txBody>
      </p:sp>
      <p:sp>
        <p:nvSpPr>
          <p:cNvPr id="100355" name="Rectangle 4"/>
          <p:cNvSpPr>
            <a:spLocks noGrp="1" noChangeArrowheads="1"/>
          </p:cNvSpPr>
          <p:nvPr>
            <p:ph type="title"/>
          </p:nvPr>
        </p:nvSpPr>
        <p:spPr>
          <a:xfrm>
            <a:off x="0" y="0"/>
            <a:ext cx="9144000" cy="990600"/>
          </a:xfrm>
        </p:spPr>
        <p:txBody>
          <a:bodyPr/>
          <a:lstStyle/>
          <a:p>
            <a:r>
              <a:rPr lang="en-US" altLang="en-US" sz="3600" b="1" dirty="0" smtClean="0">
                <a:solidFill>
                  <a:srgbClr val="FF0000"/>
                </a:solidFill>
                <a:latin typeface="Arial" pitchFamily="34" charset="0"/>
                <a:cs typeface="Arial" pitchFamily="34" charset="0"/>
              </a:rPr>
              <a:t> </a:t>
            </a:r>
            <a:br>
              <a:rPr lang="en-US" altLang="en-US" sz="3600" b="1" dirty="0" smtClean="0">
                <a:solidFill>
                  <a:srgbClr val="FF0000"/>
                </a:solidFill>
                <a:latin typeface="Arial" pitchFamily="34" charset="0"/>
                <a:cs typeface="Arial" pitchFamily="34" charset="0"/>
              </a:rPr>
            </a:br>
            <a:r>
              <a:rPr lang="en-US" altLang="en-US" sz="3200" b="1" dirty="0" smtClean="0">
                <a:solidFill>
                  <a:srgbClr val="7030A0"/>
                </a:solidFill>
                <a:latin typeface="Arial" pitchFamily="34" charset="0"/>
                <a:cs typeface="Arial" pitchFamily="34" charset="0"/>
              </a:rPr>
              <a:t>Causes of hypoglycemia</a:t>
            </a:r>
            <a:r>
              <a:rPr lang="en-US" altLang="en-US" sz="3200" dirty="0" smtClean="0">
                <a:solidFill>
                  <a:srgbClr val="7030A0"/>
                </a:solidFill>
                <a:latin typeface="Arial" pitchFamily="34" charset="0"/>
                <a:cs typeface="Arial" pitchFamily="34" charset="0"/>
              </a:rPr>
              <a:t>  </a:t>
            </a:r>
            <a:r>
              <a:rPr lang="en-US" altLang="en-US" sz="3200" dirty="0" smtClean="0">
                <a:solidFill>
                  <a:srgbClr val="FF0000"/>
                </a:solidFill>
                <a:latin typeface="Arial" pitchFamily="34" charset="0"/>
                <a:cs typeface="Arial" pitchFamily="34" charset="0"/>
              </a:rPr>
              <a:t/>
            </a:r>
            <a:br>
              <a:rPr lang="en-US" altLang="en-US" sz="3200" dirty="0" smtClean="0">
                <a:solidFill>
                  <a:srgbClr val="FF0000"/>
                </a:solidFill>
                <a:latin typeface="Arial" pitchFamily="34" charset="0"/>
                <a:cs typeface="Arial" pitchFamily="34" charset="0"/>
              </a:rPr>
            </a:br>
            <a:endParaRPr lang="en-US" altLang="en-US" sz="3200" dirty="0" smtClean="0">
              <a:solidFill>
                <a:srgbClr val="FF0000"/>
              </a:solidFill>
              <a:latin typeface="Arial" pitchFamily="34" charset="0"/>
              <a:cs typeface="Arial" pitchFamily="34"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Grp="1" noChangeArrowheads="1"/>
          </p:cNvSpPr>
          <p:nvPr>
            <p:ph type="title"/>
          </p:nvPr>
        </p:nvSpPr>
        <p:spPr/>
        <p:txBody>
          <a:bodyPr/>
          <a:lstStyle/>
          <a:p>
            <a:r>
              <a:rPr lang="en-US" altLang="en-US" sz="3600" b="1" dirty="0" smtClean="0">
                <a:solidFill>
                  <a:srgbClr val="FF0000"/>
                </a:solidFill>
                <a:latin typeface="Dutch"/>
              </a:rPr>
              <a:t> </a:t>
            </a:r>
            <a:br>
              <a:rPr lang="en-US" altLang="en-US" sz="3600" b="1" dirty="0" smtClean="0">
                <a:solidFill>
                  <a:srgbClr val="FF0000"/>
                </a:solidFill>
                <a:latin typeface="Dutch"/>
              </a:rPr>
            </a:br>
            <a:endParaRPr lang="en-US" altLang="en-US" sz="3200" dirty="0" smtClean="0">
              <a:solidFill>
                <a:srgbClr val="7030A0"/>
              </a:solidFill>
              <a:latin typeface="Dutch"/>
            </a:endParaRPr>
          </a:p>
        </p:txBody>
      </p:sp>
      <p:sp>
        <p:nvSpPr>
          <p:cNvPr id="101378" name="Rectangle 2"/>
          <p:cNvSpPr>
            <a:spLocks noGrp="1" noChangeArrowheads="1"/>
          </p:cNvSpPr>
          <p:nvPr>
            <p:ph type="body" idx="1"/>
          </p:nvPr>
        </p:nvSpPr>
        <p:spPr>
          <a:xfrm>
            <a:off x="0" y="1"/>
            <a:ext cx="3962400" cy="1524000"/>
          </a:xfrm>
          <a:solidFill>
            <a:schemeClr val="bg1"/>
          </a:solidFill>
        </p:spPr>
        <p:txBody>
          <a:bodyPr/>
          <a:lstStyle/>
          <a:p>
            <a:pPr lvl="2"/>
            <a:r>
              <a:rPr lang="en-US" altLang="en-US" sz="2800" dirty="0" smtClean="0">
                <a:solidFill>
                  <a:srgbClr val="7030A0"/>
                </a:solidFill>
                <a:latin typeface="Dutch"/>
              </a:rPr>
              <a:t>Postprandial hypoglycemia  </a:t>
            </a:r>
            <a:r>
              <a:rPr lang="en-US" altLang="en-US" sz="2000" dirty="0" smtClean="0">
                <a:solidFill>
                  <a:srgbClr val="7030A0"/>
                </a:solidFill>
                <a:latin typeface="Dutch"/>
              </a:rPr>
              <a:t/>
            </a:r>
            <a:br>
              <a:rPr lang="en-US" altLang="en-US" sz="2000" dirty="0" smtClean="0">
                <a:solidFill>
                  <a:srgbClr val="7030A0"/>
                </a:solidFill>
                <a:latin typeface="Dutch"/>
              </a:rPr>
            </a:br>
            <a:endParaRPr lang="en-US" altLang="en-US" sz="2000" b="1" dirty="0" smtClean="0">
              <a:latin typeface="Arial" pitchFamily="34" charset="0"/>
              <a:cs typeface="Arial" pitchFamily="34" charset="0"/>
            </a:endParaRPr>
          </a:p>
        </p:txBody>
      </p:sp>
      <p:sp>
        <p:nvSpPr>
          <p:cNvPr id="4" name="Content Placeholder 3"/>
          <p:cNvSpPr>
            <a:spLocks noGrp="1"/>
          </p:cNvSpPr>
          <p:nvPr>
            <p:ph sz="half" idx="2"/>
          </p:nvPr>
        </p:nvSpPr>
        <p:spPr>
          <a:xfrm>
            <a:off x="0" y="1676400"/>
            <a:ext cx="4497388" cy="4449763"/>
          </a:xfrm>
        </p:spPr>
        <p:txBody>
          <a:bodyPr/>
          <a:lstStyle/>
          <a:p>
            <a:pPr lvl="2">
              <a:buFont typeface="Wingdings" pitchFamily="2" charset="2"/>
              <a:buChar char="§"/>
            </a:pPr>
            <a:endParaRPr lang="sr-Cyrl-CS" altLang="en-US" b="1" dirty="0" smtClean="0">
              <a:latin typeface="Arial" pitchFamily="34" charset="0"/>
              <a:cs typeface="Arial" pitchFamily="34" charset="0"/>
            </a:endParaRPr>
          </a:p>
          <a:p>
            <a:pPr lvl="2">
              <a:buFont typeface="Wingdings" pitchFamily="2" charset="2"/>
              <a:buChar char="§"/>
            </a:pPr>
            <a:r>
              <a:rPr lang="en-US" altLang="en-US" sz="2000" b="1" dirty="0" smtClean="0">
                <a:latin typeface="Arial" pitchFamily="34" charset="0"/>
                <a:cs typeface="Arial" pitchFamily="34" charset="0"/>
              </a:rPr>
              <a:t>idiopathic (of unknown origin)</a:t>
            </a:r>
            <a:endParaRPr lang="sr-Cyrl-CS" altLang="en-US" sz="2000" b="1" dirty="0" smtClean="0">
              <a:latin typeface="Arial" pitchFamily="34" charset="0"/>
              <a:cs typeface="Arial" pitchFamily="34" charset="0"/>
            </a:endParaRPr>
          </a:p>
          <a:p>
            <a:pPr lvl="2">
              <a:buFont typeface="Wingdings" pitchFamily="2" charset="2"/>
              <a:buChar char="§"/>
            </a:pPr>
            <a:endParaRPr lang="en-US" altLang="en-US" sz="2000" b="1" dirty="0" smtClean="0">
              <a:latin typeface="Arial" pitchFamily="34" charset="0"/>
              <a:cs typeface="Arial" pitchFamily="34" charset="0"/>
            </a:endParaRPr>
          </a:p>
          <a:p>
            <a:pPr lvl="2">
              <a:buFont typeface="Wingdings" pitchFamily="2" charset="2"/>
              <a:buChar char="§"/>
            </a:pPr>
            <a:r>
              <a:rPr lang="en-US" altLang="en-US" sz="2000" b="1" dirty="0" smtClean="0">
                <a:latin typeface="Arial" pitchFamily="34" charset="0"/>
                <a:cs typeface="Arial" pitchFamily="34" charset="0"/>
              </a:rPr>
              <a:t>alimentary (late </a:t>
            </a:r>
            <a:r>
              <a:rPr lang="en-US" altLang="en-US" sz="2000" b="1" i="1" dirty="0" smtClean="0">
                <a:latin typeface="Arial" pitchFamily="34" charset="0"/>
                <a:cs typeface="Arial" pitchFamily="34" charset="0"/>
              </a:rPr>
              <a:t>Dumping </a:t>
            </a:r>
            <a:r>
              <a:rPr lang="en-US" altLang="en-US" sz="2000" b="1" dirty="0" smtClean="0">
                <a:latin typeface="Arial" pitchFamily="34" charset="0"/>
                <a:cs typeface="Arial" pitchFamily="34" charset="0"/>
              </a:rPr>
              <a:t>syndrome) and</a:t>
            </a:r>
            <a:endParaRPr lang="sr-Cyrl-CS" altLang="en-US" sz="2000" b="1" dirty="0" smtClean="0">
              <a:latin typeface="Arial" pitchFamily="34" charset="0"/>
              <a:cs typeface="Arial" pitchFamily="34" charset="0"/>
            </a:endParaRPr>
          </a:p>
          <a:p>
            <a:pPr lvl="2">
              <a:buFont typeface="Wingdings" pitchFamily="2" charset="2"/>
              <a:buChar char="§"/>
            </a:pPr>
            <a:endParaRPr lang="en-US" altLang="en-US" sz="2000" b="1" dirty="0" smtClean="0">
              <a:latin typeface="Arial" pitchFamily="34" charset="0"/>
              <a:cs typeface="Arial" pitchFamily="34" charset="0"/>
            </a:endParaRPr>
          </a:p>
          <a:p>
            <a:pPr lvl="2">
              <a:buFont typeface="Wingdings" pitchFamily="2" charset="2"/>
              <a:buChar char="§"/>
            </a:pPr>
            <a:r>
              <a:rPr lang="en-US" altLang="en-US" sz="2000" b="1" dirty="0" err="1" smtClean="0">
                <a:latin typeface="Arial" pitchFamily="34" charset="0"/>
                <a:cs typeface="Arial" pitchFamily="34" charset="0"/>
              </a:rPr>
              <a:t>prediabetic</a:t>
            </a:r>
            <a:r>
              <a:rPr lang="en-US" altLang="en-US" sz="2000" b="1" dirty="0" smtClean="0">
                <a:latin typeface="Arial" pitchFamily="34" charset="0"/>
                <a:cs typeface="Arial" pitchFamily="34" charset="0"/>
              </a:rPr>
              <a:t> functional hypoglycemia</a:t>
            </a:r>
          </a:p>
          <a:p>
            <a:endParaRPr lang="en-US" dirty="0"/>
          </a:p>
        </p:txBody>
      </p:sp>
      <p:sp>
        <p:nvSpPr>
          <p:cNvPr id="5" name="Text Placeholder 4"/>
          <p:cNvSpPr>
            <a:spLocks noGrp="1"/>
          </p:cNvSpPr>
          <p:nvPr>
            <p:ph type="body" sz="quarter" idx="3"/>
          </p:nvPr>
        </p:nvSpPr>
        <p:spPr>
          <a:xfrm>
            <a:off x="4648200" y="152401"/>
            <a:ext cx="4038600" cy="1219200"/>
          </a:xfrm>
        </p:spPr>
        <p:txBody>
          <a:bodyPr/>
          <a:lstStyle/>
          <a:p>
            <a:r>
              <a:rPr lang="en-US" altLang="en-US" sz="2800" dirty="0" smtClean="0">
                <a:solidFill>
                  <a:srgbClr val="7030A0"/>
                </a:solidFill>
                <a:latin typeface="Arial" pitchFamily="34" charset="0"/>
                <a:cs typeface="Arial" pitchFamily="34" charset="0"/>
              </a:rPr>
              <a:t>Apparent (</a:t>
            </a:r>
            <a:r>
              <a:rPr lang="en-US" altLang="en-US" sz="2800" i="1" dirty="0" err="1" smtClean="0">
                <a:solidFill>
                  <a:srgbClr val="7030A0"/>
                </a:solidFill>
                <a:latin typeface="Arial" pitchFamily="34" charset="0"/>
                <a:cs typeface="Arial" pitchFamily="34" charset="0"/>
              </a:rPr>
              <a:t>factitia</a:t>
            </a:r>
            <a:r>
              <a:rPr lang="en-US" altLang="en-US" sz="2800" dirty="0" smtClean="0">
                <a:solidFill>
                  <a:srgbClr val="7030A0"/>
                </a:solidFill>
                <a:latin typeface="Arial" pitchFamily="34" charset="0"/>
                <a:cs typeface="Arial" pitchFamily="34" charset="0"/>
              </a:rPr>
              <a:t>) or false hypoglycemia</a:t>
            </a:r>
            <a:r>
              <a:rPr lang="en-US" altLang="en-US" dirty="0" smtClean="0">
                <a:solidFill>
                  <a:srgbClr val="FF0000"/>
                </a:solidFill>
                <a:latin typeface="Arial" pitchFamily="34" charset="0"/>
                <a:cs typeface="Arial" pitchFamily="34" charset="0"/>
              </a:rPr>
              <a:t/>
            </a:r>
            <a:br>
              <a:rPr lang="en-US" altLang="en-US" dirty="0" smtClean="0">
                <a:solidFill>
                  <a:srgbClr val="FF0000"/>
                </a:solidFill>
                <a:latin typeface="Arial" pitchFamily="34" charset="0"/>
                <a:cs typeface="Arial" pitchFamily="34" charset="0"/>
              </a:rPr>
            </a:br>
            <a:endParaRPr lang="en-US" dirty="0"/>
          </a:p>
        </p:txBody>
      </p:sp>
      <p:sp>
        <p:nvSpPr>
          <p:cNvPr id="6" name="Content Placeholder 5"/>
          <p:cNvSpPr>
            <a:spLocks noGrp="1"/>
          </p:cNvSpPr>
          <p:nvPr>
            <p:ph sz="quarter" idx="4"/>
          </p:nvPr>
        </p:nvSpPr>
        <p:spPr>
          <a:xfrm>
            <a:off x="4572000" y="1371600"/>
            <a:ext cx="4419599" cy="4754563"/>
          </a:xfrm>
        </p:spPr>
        <p:txBody>
          <a:bodyPr/>
          <a:lstStyle/>
          <a:p>
            <a:pPr lvl="2">
              <a:buFont typeface="Wingdings" pitchFamily="2" charset="2"/>
              <a:buChar char="§"/>
            </a:pPr>
            <a:endParaRPr lang="sr-Cyrl-CS" altLang="en-US" sz="2000" dirty="0" smtClean="0">
              <a:latin typeface="Arial" pitchFamily="34" charset="0"/>
              <a:cs typeface="Arial" pitchFamily="34" charset="0"/>
            </a:endParaRPr>
          </a:p>
          <a:p>
            <a:pPr lvl="2">
              <a:buFont typeface="Wingdings" pitchFamily="2" charset="2"/>
              <a:buChar char="§"/>
            </a:pPr>
            <a:r>
              <a:rPr lang="en-US" altLang="en-US" sz="2000" b="1" dirty="0" smtClean="0">
                <a:latin typeface="Arial" pitchFamily="34" charset="0"/>
                <a:cs typeface="Arial" pitchFamily="34" charset="0"/>
              </a:rPr>
              <a:t>clandestine administration of insulin</a:t>
            </a:r>
            <a:endParaRPr lang="sr-Cyrl-CS" altLang="en-US" sz="2000" b="1" dirty="0" smtClean="0">
              <a:latin typeface="Arial" pitchFamily="34" charset="0"/>
              <a:cs typeface="Arial" pitchFamily="34" charset="0"/>
            </a:endParaRPr>
          </a:p>
          <a:p>
            <a:pPr lvl="2">
              <a:buFont typeface="Wingdings" pitchFamily="2" charset="2"/>
              <a:buChar char="§"/>
            </a:pPr>
            <a:endParaRPr lang="en-US" altLang="en-US" sz="2000" b="1" dirty="0" smtClean="0">
              <a:latin typeface="Arial" pitchFamily="34" charset="0"/>
              <a:cs typeface="Arial" pitchFamily="34" charset="0"/>
            </a:endParaRPr>
          </a:p>
          <a:p>
            <a:pPr lvl="2">
              <a:buFont typeface="Wingdings" pitchFamily="2" charset="2"/>
              <a:buChar char="§"/>
            </a:pPr>
            <a:r>
              <a:rPr lang="en-US" altLang="en-US" sz="2000" b="1" dirty="0" smtClean="0">
                <a:latin typeface="Arial" pitchFamily="34" charset="0"/>
                <a:cs typeface="Arial" pitchFamily="34" charset="0"/>
              </a:rPr>
              <a:t>surreptitious use of sulfonylurea preparations</a:t>
            </a:r>
            <a:endParaRPr lang="sr-Cyrl-CS" altLang="en-US" sz="2000" b="1" dirty="0" smtClean="0">
              <a:latin typeface="Arial" pitchFamily="34" charset="0"/>
              <a:cs typeface="Arial" pitchFamily="34" charset="0"/>
            </a:endParaRPr>
          </a:p>
          <a:p>
            <a:pPr lvl="2">
              <a:buFont typeface="Wingdings" pitchFamily="2" charset="2"/>
              <a:buChar char="§"/>
            </a:pPr>
            <a:endParaRPr lang="en-US" altLang="en-US" sz="2000" b="1" dirty="0" smtClean="0">
              <a:latin typeface="Arial" pitchFamily="34" charset="0"/>
              <a:cs typeface="Arial" pitchFamily="34" charset="0"/>
            </a:endParaRPr>
          </a:p>
          <a:p>
            <a:pPr lvl="2">
              <a:buFont typeface="Wingdings" pitchFamily="2" charset="2"/>
              <a:buChar char="§"/>
            </a:pPr>
            <a:r>
              <a:rPr lang="en-US" altLang="en-US" sz="2000" b="1" dirty="0" smtClean="0">
                <a:latin typeface="Arial" pitchFamily="34" charset="0"/>
                <a:cs typeface="Arial" pitchFamily="34" charset="0"/>
              </a:rPr>
              <a:t>increased number of blood cells (malignant blood diseases)</a:t>
            </a:r>
          </a:p>
          <a:p>
            <a:endParaRPr 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153400" cy="762000"/>
          </a:xfrm>
        </p:spPr>
        <p:txBody>
          <a:bodyPr>
            <a:normAutofit fontScale="90000"/>
          </a:bodyPr>
          <a:lstStyle/>
          <a:p>
            <a:pPr>
              <a:defRPr/>
            </a:pPr>
            <a:r>
              <a:rPr lang="en" sz="3100" b="1" dirty="0" smtClean="0">
                <a:solidFill>
                  <a:srgbClr val="7030A0"/>
                </a:solidFill>
                <a:latin typeface="Arial" pitchFamily="34" charset="0"/>
                <a:cs typeface="Arial" pitchFamily="34" charset="0"/>
              </a:rPr>
              <a:t>Classification of hypoglycemia in diabetes:</a:t>
            </a:r>
            <a:r>
              <a:rPr lang="sr-Cyrl-RS" sz="3100" b="1" dirty="0" smtClean="0">
                <a:solidFill>
                  <a:srgbClr val="7030A0"/>
                </a:solidFill>
                <a:latin typeface="Arial" pitchFamily="34" charset="0"/>
                <a:cs typeface="Arial" pitchFamily="34" charset="0"/>
              </a:rPr>
              <a:t/>
            </a:r>
            <a:br>
              <a:rPr lang="sr-Cyrl-RS" sz="3100" b="1" dirty="0" smtClean="0">
                <a:solidFill>
                  <a:srgbClr val="7030A0"/>
                </a:solidFill>
                <a:latin typeface="Arial" pitchFamily="34" charset="0"/>
                <a:cs typeface="Arial" pitchFamily="34" charset="0"/>
              </a:rPr>
            </a:br>
            <a:r>
              <a:rPr lang="en" sz="2700" dirty="0" smtClean="0">
                <a:latin typeface="Arial" pitchFamily="34" charset="0"/>
                <a:cs typeface="Arial" pitchFamily="34" charset="0"/>
              </a:rPr>
              <a:t> </a:t>
            </a:r>
            <a:endParaRPr lang="en-US" dirty="0"/>
          </a:p>
        </p:txBody>
      </p:sp>
      <p:sp>
        <p:nvSpPr>
          <p:cNvPr id="103427" name="Content Placeholder 2"/>
          <p:cNvSpPr>
            <a:spLocks noGrp="1"/>
          </p:cNvSpPr>
          <p:nvPr>
            <p:ph idx="1"/>
          </p:nvPr>
        </p:nvSpPr>
        <p:spPr>
          <a:xfrm>
            <a:off x="-228600" y="762000"/>
            <a:ext cx="9372600" cy="5694363"/>
          </a:xfrm>
        </p:spPr>
        <p:txBody>
          <a:bodyPr/>
          <a:lstStyle/>
          <a:p>
            <a:pPr>
              <a:buFont typeface="Arial" pitchFamily="34" charset="0"/>
              <a:buNone/>
            </a:pPr>
            <a:r>
              <a:rPr lang="en-US" altLang="en-US" sz="1800" b="1" dirty="0" smtClean="0">
                <a:latin typeface="Arial" pitchFamily="34" charset="0"/>
                <a:cs typeface="Arial" pitchFamily="34" charset="0"/>
              </a:rPr>
              <a:t>	</a:t>
            </a:r>
          </a:p>
          <a:p>
            <a:pPr>
              <a:buFont typeface="Arial" pitchFamily="34" charset="0"/>
              <a:buNone/>
            </a:pPr>
            <a:r>
              <a:rPr lang="en-US" altLang="en-US" sz="1800" b="1" dirty="0" smtClean="0">
                <a:latin typeface="Arial" pitchFamily="34" charset="0"/>
                <a:cs typeface="Arial" pitchFamily="34" charset="0"/>
              </a:rPr>
              <a:t>	</a:t>
            </a:r>
            <a:r>
              <a:rPr lang="en-US" altLang="en-US" sz="1800" b="1" u="sng" dirty="0" smtClean="0">
                <a:latin typeface="Arial" pitchFamily="34" charset="0"/>
                <a:cs typeface="Arial" pitchFamily="34" charset="0"/>
              </a:rPr>
              <a:t>Severe </a:t>
            </a:r>
            <a:r>
              <a:rPr lang="en-US" altLang="en-US" sz="1800" b="1" u="sng" dirty="0" smtClean="0">
                <a:latin typeface="Arial" pitchFamily="34" charset="0"/>
                <a:cs typeface="Arial" pitchFamily="34" charset="0"/>
              </a:rPr>
              <a:t>- severe hypoglycemia</a:t>
            </a:r>
            <a:r>
              <a:rPr lang="en-US" altLang="en-US" sz="1800" b="1" dirty="0" smtClean="0">
                <a:latin typeface="Arial" pitchFamily="34" charset="0"/>
                <a:cs typeface="Arial" pitchFamily="34" charset="0"/>
              </a:rPr>
              <a:t>: an event that requires the assistance of others to administer carbohydrates, glucagon, or hypertonic glucose. Glucose measurement may be unavailable during such an episode, but neurological recovery favors a return of plasma glucose to normal, which is sufficient evidence that the episode was induced by low glucose.</a:t>
            </a:r>
          </a:p>
          <a:p>
            <a:pPr>
              <a:buFont typeface="Arial" pitchFamily="34" charset="0"/>
              <a:buNone/>
            </a:pPr>
            <a:r>
              <a:rPr lang="en-US" altLang="en-US" sz="1800" b="1" dirty="0" smtClean="0">
                <a:latin typeface="Arial" pitchFamily="34" charset="0"/>
                <a:cs typeface="Arial" pitchFamily="34" charset="0"/>
              </a:rPr>
              <a:t>	</a:t>
            </a:r>
            <a:r>
              <a:rPr lang="en-US" altLang="en-US" sz="1800" b="1" u="sng" dirty="0" smtClean="0">
                <a:latin typeface="Arial" pitchFamily="34" charset="0"/>
                <a:cs typeface="Arial" pitchFamily="34" charset="0"/>
              </a:rPr>
              <a:t>Documented </a:t>
            </a:r>
            <a:r>
              <a:rPr lang="en-US" altLang="en-US" sz="1800" b="1" u="sng" dirty="0" smtClean="0">
                <a:latin typeface="Arial" pitchFamily="34" charset="0"/>
                <a:cs typeface="Arial" pitchFamily="34" charset="0"/>
              </a:rPr>
              <a:t>severe hypoglycemia: </a:t>
            </a:r>
            <a:r>
              <a:rPr lang="en-US" altLang="en-US" sz="1800" b="1" dirty="0" smtClean="0">
                <a:latin typeface="Arial" pitchFamily="34" charset="0"/>
                <a:cs typeface="Arial" pitchFamily="34" charset="0"/>
              </a:rPr>
              <a:t>an event when typical symptoms of hypoglycemia are accompanied by a measured conc. blood glucose ≤70 mg/</a:t>
            </a:r>
            <a:r>
              <a:rPr lang="en-US" altLang="en-US" sz="1800" b="1" dirty="0" err="1" smtClean="0">
                <a:latin typeface="Arial" pitchFamily="34" charset="0"/>
                <a:cs typeface="Arial" pitchFamily="34" charset="0"/>
              </a:rPr>
              <a:t>dL</a:t>
            </a:r>
            <a:r>
              <a:rPr lang="en-US" altLang="en-US" sz="1800" b="1" dirty="0" smtClean="0">
                <a:latin typeface="Arial" pitchFamily="34" charset="0"/>
                <a:cs typeface="Arial" pitchFamily="34" charset="0"/>
              </a:rPr>
              <a:t> (≤3.9 </a:t>
            </a:r>
            <a:r>
              <a:rPr lang="en-US" altLang="en-US" sz="1800" b="1" dirty="0" err="1" smtClean="0">
                <a:latin typeface="Arial" pitchFamily="34" charset="0"/>
                <a:cs typeface="Arial" pitchFamily="34" charset="0"/>
              </a:rPr>
              <a:t>mmol</a:t>
            </a:r>
            <a:r>
              <a:rPr lang="en-US" altLang="en-US" sz="1800" b="1" dirty="0" smtClean="0">
                <a:latin typeface="Arial" pitchFamily="34" charset="0"/>
                <a:cs typeface="Arial" pitchFamily="34" charset="0"/>
              </a:rPr>
              <a:t>/L).</a:t>
            </a:r>
          </a:p>
          <a:p>
            <a:pPr>
              <a:buFont typeface="Arial" pitchFamily="34" charset="0"/>
              <a:buNone/>
            </a:pPr>
            <a:r>
              <a:rPr lang="en-US" altLang="en-US" sz="1800" b="1" dirty="0" smtClean="0">
                <a:latin typeface="Arial" pitchFamily="34" charset="0"/>
                <a:cs typeface="Arial" pitchFamily="34" charset="0"/>
              </a:rPr>
              <a:t>	</a:t>
            </a:r>
            <a:r>
              <a:rPr lang="en-US" altLang="en-US" sz="1800" b="1" u="sng" dirty="0" smtClean="0">
                <a:latin typeface="Arial" pitchFamily="34" charset="0"/>
                <a:cs typeface="Arial" pitchFamily="34" charset="0"/>
              </a:rPr>
              <a:t>Asymptomatic </a:t>
            </a:r>
            <a:r>
              <a:rPr lang="en-US" altLang="en-US" sz="1800" b="1" u="sng" dirty="0" smtClean="0">
                <a:latin typeface="Arial" pitchFamily="34" charset="0"/>
                <a:cs typeface="Arial" pitchFamily="34" charset="0"/>
              </a:rPr>
              <a:t>hypoglycemia</a:t>
            </a:r>
            <a:r>
              <a:rPr lang="en-US" altLang="en-US" sz="1800" b="1" dirty="0" smtClean="0">
                <a:latin typeface="Arial" pitchFamily="34" charset="0"/>
                <a:cs typeface="Arial" pitchFamily="34" charset="0"/>
              </a:rPr>
              <a:t>: an event not accompanied by typical symptoms, but with a measured plasma glucose concentration ≤70 mg/</a:t>
            </a:r>
            <a:r>
              <a:rPr lang="en-US" altLang="en-US" sz="1800" b="1" dirty="0" err="1" smtClean="0">
                <a:latin typeface="Arial" pitchFamily="34" charset="0"/>
                <a:cs typeface="Arial" pitchFamily="34" charset="0"/>
              </a:rPr>
              <a:t>dL</a:t>
            </a:r>
            <a:r>
              <a:rPr lang="en-US" altLang="en-US" sz="1800" b="1" dirty="0" smtClean="0">
                <a:latin typeface="Arial" pitchFamily="34" charset="0"/>
                <a:cs typeface="Arial" pitchFamily="34" charset="0"/>
              </a:rPr>
              <a:t> (≤3.9 </a:t>
            </a:r>
            <a:r>
              <a:rPr lang="en-US" altLang="en-US" sz="1800" b="1" dirty="0" err="1" smtClean="0">
                <a:latin typeface="Arial" pitchFamily="34" charset="0"/>
                <a:cs typeface="Arial" pitchFamily="34" charset="0"/>
              </a:rPr>
              <a:t>mmol</a:t>
            </a:r>
            <a:r>
              <a:rPr lang="en-US" altLang="en-US" sz="1800" b="1" dirty="0" smtClean="0">
                <a:latin typeface="Arial" pitchFamily="34" charset="0"/>
                <a:cs typeface="Arial" pitchFamily="34" charset="0"/>
              </a:rPr>
              <a:t>/L).</a:t>
            </a:r>
          </a:p>
          <a:p>
            <a:pPr>
              <a:buFont typeface="Arial" pitchFamily="34" charset="0"/>
              <a:buNone/>
            </a:pPr>
            <a:r>
              <a:rPr lang="en-US" altLang="en-US" sz="1800" b="1" dirty="0" smtClean="0">
                <a:latin typeface="Arial" pitchFamily="34" charset="0"/>
                <a:cs typeface="Arial" pitchFamily="34" charset="0"/>
              </a:rPr>
              <a:t>	</a:t>
            </a:r>
            <a:r>
              <a:rPr lang="en-US" altLang="en-US" sz="1800" b="1" u="sng" dirty="0" smtClean="0">
                <a:latin typeface="Arial" pitchFamily="34" charset="0"/>
                <a:cs typeface="Arial" pitchFamily="34" charset="0"/>
              </a:rPr>
              <a:t>Probable </a:t>
            </a:r>
            <a:r>
              <a:rPr lang="en-US" altLang="en-US" sz="1800" b="1" u="sng" dirty="0" smtClean="0">
                <a:latin typeface="Arial" pitchFamily="34" charset="0"/>
                <a:cs typeface="Arial" pitchFamily="34" charset="0"/>
              </a:rPr>
              <a:t>symptomatic hypoglycemia</a:t>
            </a:r>
            <a:r>
              <a:rPr lang="en-US" altLang="en-US" sz="1800" b="1" dirty="0" smtClean="0">
                <a:latin typeface="Arial" pitchFamily="34" charset="0"/>
                <a:cs typeface="Arial" pitchFamily="34" charset="0"/>
              </a:rPr>
              <a:t>: an event in which the typical symptoms of hypoglycemia are not accompanied by a plasma glucose determination, but are likely caused by a low plasma glucose concentration ≤70 mg/</a:t>
            </a:r>
            <a:r>
              <a:rPr lang="en-US" altLang="en-US" sz="1800" b="1" dirty="0" err="1" smtClean="0">
                <a:latin typeface="Arial" pitchFamily="34" charset="0"/>
                <a:cs typeface="Arial" pitchFamily="34" charset="0"/>
              </a:rPr>
              <a:t>dL</a:t>
            </a:r>
            <a:r>
              <a:rPr lang="en-US" altLang="en-US" sz="1800" b="1" dirty="0" smtClean="0">
                <a:latin typeface="Arial" pitchFamily="34" charset="0"/>
                <a:cs typeface="Arial" pitchFamily="34" charset="0"/>
              </a:rPr>
              <a:t> (≤3.9 </a:t>
            </a:r>
            <a:r>
              <a:rPr lang="en-US" altLang="en-US" sz="1800" b="1" dirty="0" err="1" smtClean="0">
                <a:latin typeface="Arial" pitchFamily="34" charset="0"/>
                <a:cs typeface="Arial" pitchFamily="34" charset="0"/>
              </a:rPr>
              <a:t>mmol</a:t>
            </a:r>
            <a:r>
              <a:rPr lang="en-US" altLang="en-US" sz="1800" b="1" dirty="0" smtClean="0">
                <a:latin typeface="Arial" pitchFamily="34" charset="0"/>
                <a:cs typeface="Arial" pitchFamily="34" charset="0"/>
              </a:rPr>
              <a:t>/L).</a:t>
            </a:r>
          </a:p>
          <a:p>
            <a:pPr>
              <a:buFont typeface="Arial" pitchFamily="34" charset="0"/>
              <a:buNone/>
            </a:pPr>
            <a:r>
              <a:rPr lang="en-US" altLang="en-US" sz="1800" b="1" dirty="0" smtClean="0">
                <a:latin typeface="Arial" pitchFamily="34" charset="0"/>
                <a:cs typeface="Arial" pitchFamily="34" charset="0"/>
              </a:rPr>
              <a:t>	</a:t>
            </a:r>
            <a:r>
              <a:rPr lang="en-US" altLang="en-US" sz="1800" b="1" u="sng" dirty="0" smtClean="0">
                <a:latin typeface="Arial" pitchFamily="34" charset="0"/>
                <a:cs typeface="Arial" pitchFamily="34" charset="0"/>
              </a:rPr>
              <a:t>Relative </a:t>
            </a:r>
            <a:r>
              <a:rPr lang="en-US" altLang="en-US" sz="1800" b="1" u="sng" dirty="0" smtClean="0">
                <a:latin typeface="Arial" pitchFamily="34" charset="0"/>
                <a:cs typeface="Arial" pitchFamily="34" charset="0"/>
              </a:rPr>
              <a:t>- pseudo - hypoglycemia</a:t>
            </a:r>
            <a:r>
              <a:rPr lang="en-US" altLang="en-US" sz="1800" b="1" dirty="0" smtClean="0">
                <a:latin typeface="Arial" pitchFamily="34" charset="0"/>
                <a:cs typeface="Arial" pitchFamily="34" charset="0"/>
              </a:rPr>
              <a:t>: an event in which a DM sufferer reports some of the typical symptoms of hypoglycemia with a measured blood glucose concentration &gt;70 mg/</a:t>
            </a:r>
            <a:r>
              <a:rPr lang="en-US" altLang="en-US" sz="1800" b="1" dirty="0" err="1" smtClean="0">
                <a:latin typeface="Arial" pitchFamily="34" charset="0"/>
                <a:cs typeface="Arial" pitchFamily="34" charset="0"/>
              </a:rPr>
              <a:t>dL</a:t>
            </a:r>
            <a:r>
              <a:rPr lang="en-US" altLang="en-US" sz="1800" b="1" dirty="0" smtClean="0">
                <a:latin typeface="Arial" pitchFamily="34" charset="0"/>
                <a:cs typeface="Arial" pitchFamily="34" charset="0"/>
              </a:rPr>
              <a:t> (&gt;3.9 </a:t>
            </a:r>
            <a:r>
              <a:rPr lang="en-US" altLang="en-US" sz="1800" b="1" dirty="0" err="1" smtClean="0">
                <a:latin typeface="Arial" pitchFamily="34" charset="0"/>
                <a:cs typeface="Arial" pitchFamily="34" charset="0"/>
              </a:rPr>
              <a:t>mmol</a:t>
            </a:r>
            <a:r>
              <a:rPr lang="en-US" altLang="en-US" sz="1800" b="1" dirty="0" smtClean="0">
                <a:latin typeface="Arial" pitchFamily="34" charset="0"/>
                <a:cs typeface="Arial" pitchFamily="34" charset="0"/>
              </a:rPr>
              <a:t>/L).</a:t>
            </a:r>
          </a:p>
          <a:p>
            <a:pPr>
              <a:buFont typeface="Wingdings 2" pitchFamily="18" charset="2"/>
              <a:buNone/>
            </a:pPr>
            <a:r>
              <a:rPr lang="en-US" altLang="en-US" sz="1000" b="1" i="1" dirty="0" smtClean="0">
                <a:latin typeface="Arial" pitchFamily="34" charset="0"/>
                <a:cs typeface="Arial" pitchFamily="34" charset="0"/>
              </a:rPr>
              <a:t>        </a:t>
            </a:r>
          </a:p>
          <a:p>
            <a:pPr>
              <a:buFont typeface="Wingdings 2" pitchFamily="18" charset="2"/>
              <a:buNone/>
            </a:pPr>
            <a:r>
              <a:rPr lang="en-US" altLang="en-US" sz="1000" b="1" i="1" dirty="0" smtClean="0">
                <a:latin typeface="Arial" pitchFamily="34" charset="0"/>
                <a:cs typeface="Arial" pitchFamily="34" charset="0"/>
              </a:rPr>
              <a:t>SEAQUIST, ER et al. Hypoglycemia and Diabetes: A Report of a workgroup of the American Diabetes Association and The Endocrine Society. Diabetes Care 36:1384–1395, 2013</a:t>
            </a:r>
            <a:endParaRPr lang="en-US" altLang="en-US" sz="1000" i="1" dirty="0" smtClean="0">
              <a:latin typeface="Arial" pitchFamily="34" charset="0"/>
              <a:cs typeface="Arial" pitchFamily="34" charset="0"/>
            </a:endParaRPr>
          </a:p>
          <a:p>
            <a:pPr>
              <a:buFont typeface="Wingdings" pitchFamily="2" charset="2"/>
              <a:buChar char="Ø"/>
            </a:pPr>
            <a:endParaRPr lang="en-US" altLang="en-US" sz="1800" dirty="0" smtClean="0">
              <a:latin typeface="Arial" pitchFamily="34" charset="0"/>
              <a:cs typeface="Arial" pitchFamily="34" charset="0"/>
            </a:endParaRPr>
          </a:p>
          <a:p>
            <a:pPr>
              <a:buFont typeface="Wingdings" pitchFamily="2" charset="2"/>
              <a:buChar char="Ø"/>
            </a:pPr>
            <a:endParaRPr lang="en-US" altLang="en-US" sz="1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Group 5"/>
          <p:cNvGrpSpPr>
            <a:grpSpLocks/>
          </p:cNvGrpSpPr>
          <p:nvPr/>
        </p:nvGrpSpPr>
        <p:grpSpPr bwMode="auto">
          <a:xfrm>
            <a:off x="5410200" y="4114800"/>
            <a:ext cx="3733800" cy="2743200"/>
            <a:chOff x="6260467" y="1799451"/>
            <a:chExt cx="5931533" cy="3338513"/>
          </a:xfrm>
        </p:grpSpPr>
        <p:pic>
          <p:nvPicPr>
            <p:cNvPr id="21519" name="Picture 2" descr="Obesity: Causes and preventive tips, as suggested by the doctors | Health -  Hindustan Times"/>
            <p:cNvPicPr>
              <a:picLocks noChangeAspect="1" noChangeArrowheads="1"/>
            </p:cNvPicPr>
            <p:nvPr/>
          </p:nvPicPr>
          <p:blipFill>
            <a:blip r:embed="rId2"/>
            <a:srcRect/>
            <a:stretch>
              <a:fillRect/>
            </a:stretch>
          </p:blipFill>
          <p:spPr bwMode="auto">
            <a:xfrm>
              <a:off x="6260467" y="1799451"/>
              <a:ext cx="5931533" cy="3338513"/>
            </a:xfrm>
            <a:prstGeom prst="rect">
              <a:avLst/>
            </a:prstGeom>
            <a:noFill/>
            <a:ln w="9525">
              <a:noFill/>
              <a:miter lim="800000"/>
              <a:headEnd/>
              <a:tailEnd/>
            </a:ln>
          </p:spPr>
        </p:pic>
        <p:sp>
          <p:nvSpPr>
            <p:cNvPr id="2" name="Diamond 1">
              <a:extLst>
                <a:ext uri="{FF2B5EF4-FFF2-40B4-BE49-F238E27FC236}"/>
              </a:extLst>
            </p:cNvPr>
            <p:cNvSpPr/>
            <p:nvPr/>
          </p:nvSpPr>
          <p:spPr>
            <a:xfrm>
              <a:off x="6260467" y="1884459"/>
              <a:ext cx="5931533" cy="3168496"/>
            </a:xfrm>
            <a:prstGeom prst="diamond">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521" name="TextBox 2"/>
            <p:cNvSpPr txBox="1">
              <a:spLocks noChangeArrowheads="1"/>
            </p:cNvSpPr>
            <p:nvPr/>
          </p:nvSpPr>
          <p:spPr bwMode="auto">
            <a:xfrm>
              <a:off x="7348598" y="2806988"/>
              <a:ext cx="3755270" cy="1011335"/>
            </a:xfrm>
            <a:prstGeom prst="rect">
              <a:avLst/>
            </a:prstGeom>
            <a:noFill/>
            <a:ln w="9525">
              <a:noFill/>
              <a:miter lim="800000"/>
              <a:headEnd/>
              <a:tailEnd/>
            </a:ln>
          </p:spPr>
          <p:txBody>
            <a:bodyPr>
              <a:spAutoFit/>
            </a:bodyPr>
            <a:lstStyle/>
            <a:p>
              <a:pPr algn="ctr"/>
              <a:r>
                <a:rPr lang="en-US" sz="2400" b="1">
                  <a:solidFill>
                    <a:schemeClr val="accent2"/>
                  </a:solidFill>
                  <a:latin typeface="Lora"/>
                </a:rPr>
                <a:t>Terrible Consequences</a:t>
              </a:r>
            </a:p>
          </p:txBody>
        </p:sp>
      </p:grpSp>
      <p:sp>
        <p:nvSpPr>
          <p:cNvPr id="9" name="TextBox 8">
            <a:extLst>
              <a:ext uri="{FF2B5EF4-FFF2-40B4-BE49-F238E27FC236}"/>
            </a:extLst>
          </p:cNvPr>
          <p:cNvSpPr txBox="1"/>
          <p:nvPr/>
        </p:nvSpPr>
        <p:spPr>
          <a:xfrm>
            <a:off x="533400" y="4648200"/>
            <a:ext cx="4648200" cy="1938338"/>
          </a:xfrm>
          <a:prstGeom prst="rect">
            <a:avLst/>
          </a:prstGeom>
          <a:noFill/>
        </p:spPr>
        <p:txBody>
          <a:bodyPr>
            <a:spAutoFit/>
          </a:bodyPr>
          <a:lstStyle/>
          <a:p>
            <a:pPr algn="just" fontAlgn="auto">
              <a:spcBef>
                <a:spcPts val="0"/>
              </a:spcBef>
              <a:spcAft>
                <a:spcPts val="0"/>
              </a:spcAft>
              <a:defRPr/>
            </a:pPr>
            <a:r>
              <a:rPr lang="en-US" sz="2000" b="1" dirty="0">
                <a:solidFill>
                  <a:schemeClr val="tx1">
                    <a:lumMod val="75000"/>
                    <a:lumOff val="25000"/>
                  </a:schemeClr>
                </a:solidFill>
                <a:latin typeface="Lora" pitchFamily="2" charset="0"/>
                <a:cs typeface="+mn-cs"/>
              </a:rPr>
              <a:t>Obesity can cause serious illness. Women with obesity have a higher chance of getting breast cancer — and research shows obesity causes nearly 300,000 deaths in the U.S. annually.</a:t>
            </a:r>
          </a:p>
        </p:txBody>
      </p:sp>
      <p:grpSp>
        <p:nvGrpSpPr>
          <p:cNvPr id="21508" name="Group 9"/>
          <p:cNvGrpSpPr>
            <a:grpSpLocks/>
          </p:cNvGrpSpPr>
          <p:nvPr/>
        </p:nvGrpSpPr>
        <p:grpSpPr bwMode="auto">
          <a:xfrm>
            <a:off x="8609013" y="0"/>
            <a:ext cx="534987" cy="625475"/>
            <a:chOff x="11478979" y="0"/>
            <a:chExt cx="713021" cy="625830"/>
          </a:xfrm>
        </p:grpSpPr>
        <p:sp>
          <p:nvSpPr>
            <p:cNvPr id="11" name="Rectangle 10">
              <a:extLst>
                <a:ext uri="{FF2B5EF4-FFF2-40B4-BE49-F238E27FC236}"/>
              </a:extLst>
            </p:cNvPr>
            <p:cNvSpPr/>
            <p:nvPr/>
          </p:nvSpPr>
          <p:spPr>
            <a:xfrm rot="10800000">
              <a:off x="11631316" y="0"/>
              <a:ext cx="560684" cy="503524"/>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Rectangle 11">
              <a:extLst>
                <a:ext uri="{FF2B5EF4-FFF2-40B4-BE49-F238E27FC236}"/>
              </a:extLst>
            </p:cNvPr>
            <p:cNvSpPr/>
            <p:nvPr/>
          </p:nvSpPr>
          <p:spPr>
            <a:xfrm rot="10800000">
              <a:off x="11478979" y="230319"/>
              <a:ext cx="459126" cy="395511"/>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1509" name="Group 12"/>
          <p:cNvGrpSpPr>
            <a:grpSpLocks/>
          </p:cNvGrpSpPr>
          <p:nvPr/>
        </p:nvGrpSpPr>
        <p:grpSpPr bwMode="auto">
          <a:xfrm rot="5400000" flipH="1">
            <a:off x="-67469" y="6593682"/>
            <a:ext cx="357187" cy="222250"/>
            <a:chOff x="11478979" y="109988"/>
            <a:chExt cx="620219" cy="515842"/>
          </a:xfrm>
        </p:grpSpPr>
        <p:sp>
          <p:nvSpPr>
            <p:cNvPr id="14" name="Rectangle 13">
              <a:extLst>
                <a:ext uri="{FF2B5EF4-FFF2-40B4-BE49-F238E27FC236}"/>
              </a:extLst>
            </p:cNvPr>
            <p:cNvSpPr/>
            <p:nvPr/>
          </p:nvSpPr>
          <p:spPr>
            <a:xfrm rot="10800000">
              <a:off x="11636102" y="124724"/>
              <a:ext cx="463098" cy="416357"/>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Rectangle 14">
              <a:extLst>
                <a:ext uri="{FF2B5EF4-FFF2-40B4-BE49-F238E27FC236}"/>
              </a:extLst>
            </p:cNvPr>
            <p:cNvSpPr/>
            <p:nvPr/>
          </p:nvSpPr>
          <p:spPr>
            <a:xfrm rot="10800000">
              <a:off x="11478979" y="224209"/>
              <a:ext cx="457584" cy="397935"/>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13" name="Diamond 12">
            <a:extLst>
              <a:ext uri="{FF2B5EF4-FFF2-40B4-BE49-F238E27FC236}"/>
            </a:extLst>
          </p:cNvPr>
          <p:cNvSpPr/>
          <p:nvPr/>
        </p:nvSpPr>
        <p:spPr bwMode="auto">
          <a:xfrm>
            <a:off x="0" y="457200"/>
            <a:ext cx="4067175" cy="1219200"/>
          </a:xfrm>
          <a:prstGeom prst="diamond">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chemeClr val="accent2"/>
                </a:solidFill>
                <a:latin typeface="Lora"/>
              </a:rPr>
              <a:t>It’s</a:t>
            </a:r>
          </a:p>
          <a:p>
            <a:pPr algn="ctr">
              <a:defRPr/>
            </a:pPr>
            <a:r>
              <a:rPr lang="en-US" sz="2400" b="1" dirty="0">
                <a:solidFill>
                  <a:schemeClr val="accent2"/>
                </a:solidFill>
                <a:latin typeface="Lora"/>
              </a:rPr>
              <a:t>widespread</a:t>
            </a:r>
          </a:p>
        </p:txBody>
      </p:sp>
      <p:sp>
        <p:nvSpPr>
          <p:cNvPr id="16" name="Rectangle 15"/>
          <p:cNvSpPr/>
          <p:nvPr/>
        </p:nvSpPr>
        <p:spPr>
          <a:xfrm>
            <a:off x="3124200" y="457200"/>
            <a:ext cx="6019800" cy="1200150"/>
          </a:xfrm>
          <a:prstGeom prst="rect">
            <a:avLst/>
          </a:prstGeom>
        </p:spPr>
        <p:txBody>
          <a:bodyPr>
            <a:spAutoFit/>
          </a:bodyPr>
          <a:lstStyle/>
          <a:p>
            <a:pPr marL="1714500" lvl="3" indent="-342900" algn="just" fontAlgn="auto">
              <a:spcBef>
                <a:spcPts val="0"/>
              </a:spcBef>
              <a:spcAft>
                <a:spcPts val="0"/>
              </a:spcAft>
              <a:defRPr/>
            </a:pPr>
            <a:r>
              <a:rPr lang="en-US" b="1" dirty="0">
                <a:solidFill>
                  <a:schemeClr val="tx1">
                    <a:lumMod val="75000"/>
                    <a:lumOff val="25000"/>
                  </a:schemeClr>
                </a:solidFill>
                <a:latin typeface="Lora" pitchFamily="2" charset="0"/>
              </a:rPr>
              <a:t>Obesity rates are steadily rising.</a:t>
            </a:r>
            <a:endParaRPr lang="sr-Latn-RS" b="1" dirty="0">
              <a:solidFill>
                <a:schemeClr val="tx1">
                  <a:lumMod val="75000"/>
                  <a:lumOff val="25000"/>
                </a:schemeClr>
              </a:solidFill>
              <a:latin typeface="Lora" pitchFamily="2" charset="0"/>
            </a:endParaRPr>
          </a:p>
          <a:p>
            <a:pPr marL="1714500" lvl="3" indent="-342900" algn="just" fontAlgn="auto">
              <a:spcBef>
                <a:spcPts val="0"/>
              </a:spcBef>
              <a:spcAft>
                <a:spcPts val="0"/>
              </a:spcAft>
              <a:defRPr/>
            </a:pPr>
            <a:r>
              <a:rPr lang="en-US" b="1" dirty="0">
                <a:solidFill>
                  <a:schemeClr val="tx1">
                    <a:lumMod val="75000"/>
                    <a:lumOff val="25000"/>
                  </a:schemeClr>
                </a:solidFill>
                <a:latin typeface="Lora" pitchFamily="2" charset="0"/>
              </a:rPr>
              <a:t>Nearly 40% of Americans over the</a:t>
            </a:r>
            <a:r>
              <a:rPr lang="sr-Latn-RS" b="1" dirty="0">
                <a:solidFill>
                  <a:schemeClr val="tx1">
                    <a:lumMod val="75000"/>
                    <a:lumOff val="25000"/>
                  </a:schemeClr>
                </a:solidFill>
                <a:latin typeface="Lora" pitchFamily="2" charset="0"/>
              </a:rPr>
              <a:t> </a:t>
            </a:r>
            <a:r>
              <a:rPr lang="en-US" b="1" dirty="0">
                <a:solidFill>
                  <a:schemeClr val="tx1">
                    <a:lumMod val="75000"/>
                    <a:lumOff val="25000"/>
                  </a:schemeClr>
                </a:solidFill>
                <a:latin typeface="Lora" pitchFamily="2" charset="0"/>
              </a:rPr>
              <a:t>age of 20 are considered to be obese.</a:t>
            </a:r>
          </a:p>
          <a:p>
            <a:pPr marL="342900" indent="-342900" algn="just" fontAlgn="auto">
              <a:spcBef>
                <a:spcPts val="0"/>
              </a:spcBef>
              <a:spcAft>
                <a:spcPts val="0"/>
              </a:spcAft>
              <a:defRPr/>
            </a:pPr>
            <a:r>
              <a:rPr lang="sr-Latn-RS" b="1" dirty="0">
                <a:solidFill>
                  <a:schemeClr val="tx1">
                    <a:lumMod val="75000"/>
                    <a:lumOff val="25000"/>
                  </a:schemeClr>
                </a:solidFill>
                <a:latin typeface="Lora" pitchFamily="2" charset="0"/>
              </a:rPr>
              <a:t>			</a:t>
            </a:r>
            <a:r>
              <a:rPr lang="en-US" b="1" dirty="0">
                <a:solidFill>
                  <a:schemeClr val="tx1">
                    <a:lumMod val="75000"/>
                    <a:lumOff val="25000"/>
                  </a:schemeClr>
                </a:solidFill>
                <a:latin typeface="Lora" pitchFamily="2" charset="0"/>
              </a:rPr>
              <a:t>Healthcare </a:t>
            </a:r>
            <a:r>
              <a:rPr lang="sr-Latn-RS" b="1" dirty="0">
                <a:solidFill>
                  <a:schemeClr val="tx1">
                    <a:lumMod val="75000"/>
                    <a:lumOff val="25000"/>
                  </a:schemeClr>
                </a:solidFill>
                <a:latin typeface="Lora" pitchFamily="2" charset="0"/>
              </a:rPr>
              <a:t> </a:t>
            </a:r>
            <a:r>
              <a:rPr lang="en-US" b="1" dirty="0">
                <a:solidFill>
                  <a:schemeClr val="tx1">
                    <a:lumMod val="75000"/>
                    <a:lumOff val="25000"/>
                  </a:schemeClr>
                </a:solidFill>
                <a:latin typeface="Lora" pitchFamily="2" charset="0"/>
              </a:rPr>
              <a:t>costs total $300 billion.</a:t>
            </a:r>
          </a:p>
        </p:txBody>
      </p:sp>
      <p:pic>
        <p:nvPicPr>
          <p:cNvPr id="21512" name="Picture 2" descr="The #1 Cause of Obesity, Say Researchers — Eat This Not That"/>
          <p:cNvPicPr>
            <a:picLocks noChangeAspect="1" noChangeArrowheads="1"/>
          </p:cNvPicPr>
          <p:nvPr/>
        </p:nvPicPr>
        <p:blipFill>
          <a:blip r:embed="rId3"/>
          <a:srcRect r="12" b="72"/>
          <a:stretch>
            <a:fillRect/>
          </a:stretch>
        </p:blipFill>
        <p:spPr bwMode="auto">
          <a:xfrm>
            <a:off x="533400" y="1676400"/>
            <a:ext cx="3657600" cy="2744788"/>
          </a:xfrm>
          <a:prstGeom prst="rect">
            <a:avLst/>
          </a:prstGeom>
          <a:noFill/>
          <a:ln w="9525">
            <a:noFill/>
            <a:miter lim="800000"/>
            <a:headEnd/>
            <a:tailEnd/>
          </a:ln>
        </p:spPr>
      </p:pic>
      <p:sp>
        <p:nvSpPr>
          <p:cNvPr id="21513" name="Rectangle 17"/>
          <p:cNvSpPr>
            <a:spLocks noChangeArrowheads="1"/>
          </p:cNvSpPr>
          <p:nvPr/>
        </p:nvSpPr>
        <p:spPr bwMode="auto">
          <a:xfrm>
            <a:off x="762000" y="3252788"/>
            <a:ext cx="3200400" cy="461962"/>
          </a:xfrm>
          <a:prstGeom prst="rect">
            <a:avLst/>
          </a:prstGeom>
          <a:solidFill>
            <a:schemeClr val="bg1"/>
          </a:solidFill>
          <a:ln w="9525">
            <a:noFill/>
            <a:miter lim="800000"/>
            <a:headEnd/>
            <a:tailEnd/>
          </a:ln>
        </p:spPr>
        <p:txBody>
          <a:bodyPr>
            <a:spAutoFit/>
          </a:bodyPr>
          <a:lstStyle/>
          <a:p>
            <a:pPr algn="ctr"/>
            <a:r>
              <a:rPr lang="en-US" sz="2400" b="1">
                <a:solidFill>
                  <a:schemeClr val="accent2"/>
                </a:solidFill>
                <a:latin typeface="Lora"/>
              </a:rPr>
              <a:t>It's Stigmatizing</a:t>
            </a:r>
          </a:p>
        </p:txBody>
      </p:sp>
      <p:sp>
        <p:nvSpPr>
          <p:cNvPr id="19" name="Rectangle 18"/>
          <p:cNvSpPr/>
          <p:nvPr/>
        </p:nvSpPr>
        <p:spPr>
          <a:xfrm>
            <a:off x="4572000" y="2133600"/>
            <a:ext cx="4343400" cy="1477963"/>
          </a:xfrm>
          <a:prstGeom prst="rect">
            <a:avLst/>
          </a:prstGeom>
        </p:spPr>
        <p:txBody>
          <a:bodyPr>
            <a:spAutoFit/>
          </a:bodyPr>
          <a:lstStyle/>
          <a:p>
            <a:pPr fontAlgn="auto">
              <a:spcBef>
                <a:spcPts val="0"/>
              </a:spcBef>
              <a:spcAft>
                <a:spcPts val="0"/>
              </a:spcAft>
              <a:defRPr/>
            </a:pPr>
            <a:r>
              <a:rPr lang="en-US" b="1" dirty="0">
                <a:solidFill>
                  <a:schemeClr val="tx1">
                    <a:lumMod val="75000"/>
                    <a:lumOff val="25000"/>
                  </a:schemeClr>
                </a:solidFill>
                <a:latin typeface="Lora" pitchFamily="2" charset="0"/>
              </a:rPr>
              <a:t>Lots of us still believe that obesity stems from laziness. Potential employers often discriminate against overweight people. Obese children face bullying.</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extLst>
          </p:cNvPr>
          <p:cNvSpPr>
            <a:spLocks noGrp="1"/>
          </p:cNvSpPr>
          <p:nvPr>
            <p:ph type="title"/>
          </p:nvPr>
        </p:nvSpPr>
        <p:spPr/>
        <p:txBody>
          <a:bodyPr rtlCol="0">
            <a:normAutofit fontScale="90000"/>
          </a:bodyPr>
          <a:lstStyle/>
          <a:p>
            <a:pPr fontAlgn="auto">
              <a:spcAft>
                <a:spcPts val="0"/>
              </a:spcAft>
              <a:defRPr/>
            </a:pPr>
            <a:r>
              <a:rPr lang="en-CA"/>
              <a:t>EASD/ADA Supported Reclassification </a:t>
            </a:r>
            <a:br>
              <a:rPr lang="en-CA"/>
            </a:br>
            <a:r>
              <a:rPr lang="en-CA"/>
              <a:t>of Hypoglycemia</a:t>
            </a:r>
            <a:endParaRPr lang="en-CA" dirty="0"/>
          </a:p>
        </p:txBody>
      </p:sp>
      <p:pic>
        <p:nvPicPr>
          <p:cNvPr id="104451"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ext Box 2"/>
          <p:cNvSpPr txBox="1">
            <a:spLocks noChangeArrowheads="1"/>
          </p:cNvSpPr>
          <p:nvPr/>
        </p:nvSpPr>
        <p:spPr bwMode="auto">
          <a:xfrm>
            <a:off x="0" y="280988"/>
            <a:ext cx="9144000" cy="387350"/>
          </a:xfrm>
          <a:prstGeom prst="rect">
            <a:avLst/>
          </a:prstGeom>
          <a:noFill/>
          <a:ln w="12700">
            <a:noFill/>
            <a:miter lim="800000"/>
            <a:headEnd/>
            <a:tailEnd/>
          </a:ln>
        </p:spPr>
        <p:txBody>
          <a:bodyPr lIns="0" tIns="0" rIns="0" bIns="0" anchor="ctr">
            <a:spAutoFit/>
          </a:bodyPr>
          <a:lstStyle/>
          <a:p>
            <a:pPr algn="ctr">
              <a:lnSpc>
                <a:spcPct val="90000"/>
              </a:lnSpc>
              <a:spcAft>
                <a:spcPct val="15000"/>
              </a:spcAft>
            </a:pPr>
            <a:r>
              <a:rPr lang="en-US" sz="2800" b="1" dirty="0">
                <a:solidFill>
                  <a:srgbClr val="7030A0"/>
                </a:solidFill>
              </a:rPr>
              <a:t>DRUGS CAUSING HYPOGLYCEMIA</a:t>
            </a:r>
          </a:p>
        </p:txBody>
      </p:sp>
      <p:sp>
        <p:nvSpPr>
          <p:cNvPr id="105475" name="Text Box 3"/>
          <p:cNvSpPr txBox="1">
            <a:spLocks noChangeArrowheads="1"/>
          </p:cNvSpPr>
          <p:nvPr/>
        </p:nvSpPr>
        <p:spPr bwMode="auto">
          <a:xfrm>
            <a:off x="381000" y="1295400"/>
            <a:ext cx="8763000" cy="4287838"/>
          </a:xfrm>
          <a:prstGeom prst="rect">
            <a:avLst/>
          </a:prstGeom>
          <a:noFill/>
          <a:ln w="12700">
            <a:noFill/>
            <a:miter lim="800000"/>
            <a:headEnd/>
            <a:tailEnd/>
          </a:ln>
        </p:spPr>
        <p:txBody>
          <a:bodyPr lIns="0" tIns="0" rIns="0" bIns="0">
            <a:spAutoFit/>
          </a:bodyPr>
          <a:lstStyle/>
          <a:p>
            <a:pPr marL="179388" indent="-179388">
              <a:spcAft>
                <a:spcPct val="15000"/>
              </a:spcAft>
              <a:buClr>
                <a:srgbClr val="FFFF00"/>
              </a:buClr>
              <a:buSzPct val="100000"/>
            </a:pPr>
            <a:r>
              <a:rPr lang="en-US" sz="2000" b="1" dirty="0"/>
              <a:t>insulin</a:t>
            </a:r>
          </a:p>
          <a:p>
            <a:pPr marL="179388" indent="-179388">
              <a:spcAft>
                <a:spcPct val="15000"/>
              </a:spcAft>
              <a:buClr>
                <a:srgbClr val="FFFF00"/>
              </a:buClr>
              <a:buSzPct val="100000"/>
            </a:pPr>
            <a:r>
              <a:rPr lang="en-US" sz="2000" b="1" dirty="0"/>
              <a:t>Oral </a:t>
            </a:r>
            <a:r>
              <a:rPr lang="en-US" sz="2000" b="1" dirty="0" err="1"/>
              <a:t>hypoglycemics</a:t>
            </a:r>
            <a:endParaRPr lang="en-US" sz="2000" b="1" dirty="0"/>
          </a:p>
          <a:p>
            <a:pPr marL="179388" indent="-179388">
              <a:spcAft>
                <a:spcPct val="15000"/>
              </a:spcAft>
              <a:buClr>
                <a:srgbClr val="FFFF00"/>
              </a:buClr>
              <a:buSzPct val="100000"/>
            </a:pPr>
            <a:r>
              <a:rPr lang="en-US" sz="2000" b="1" dirty="0"/>
              <a:t>Ethanol</a:t>
            </a:r>
          </a:p>
          <a:p>
            <a:pPr marL="179388" indent="-179388">
              <a:spcAft>
                <a:spcPct val="15000"/>
              </a:spcAft>
              <a:buClr>
                <a:srgbClr val="FFFF00"/>
              </a:buClr>
              <a:buSzPct val="100000"/>
            </a:pPr>
            <a:r>
              <a:rPr lang="en-US" sz="2000" b="1" dirty="0" err="1"/>
              <a:t>Salicylates</a:t>
            </a:r>
            <a:endParaRPr lang="en-US" sz="2000" b="1" dirty="0"/>
          </a:p>
          <a:p>
            <a:pPr marL="179388" indent="-179388">
              <a:spcAft>
                <a:spcPct val="15000"/>
              </a:spcAft>
              <a:buClr>
                <a:srgbClr val="FFFF00"/>
              </a:buClr>
              <a:buSzPct val="100000"/>
            </a:pPr>
            <a:r>
              <a:rPr lang="en-US" sz="2000" b="1" dirty="0"/>
              <a:t>Beta blockers</a:t>
            </a:r>
          </a:p>
          <a:p>
            <a:pPr marL="179388" indent="-179388">
              <a:spcAft>
                <a:spcPct val="15000"/>
              </a:spcAft>
              <a:buClr>
                <a:srgbClr val="FFFF00"/>
              </a:buClr>
              <a:buSzPct val="100000"/>
            </a:pPr>
            <a:r>
              <a:rPr lang="en-US" sz="2000" b="1" dirty="0" err="1"/>
              <a:t>Pentamidine</a:t>
            </a:r>
            <a:endParaRPr lang="en-US" sz="2000" b="1" dirty="0"/>
          </a:p>
          <a:p>
            <a:pPr marL="179388" indent="-179388">
              <a:spcAft>
                <a:spcPct val="15000"/>
              </a:spcAft>
              <a:buClr>
                <a:srgbClr val="FFFF00"/>
              </a:buClr>
              <a:buSzPct val="100000"/>
            </a:pPr>
            <a:r>
              <a:rPr lang="en-US" sz="2000" b="1" dirty="0" err="1"/>
              <a:t>Diisopyramides</a:t>
            </a:r>
            <a:endParaRPr lang="en-US" sz="2000" b="1" dirty="0"/>
          </a:p>
          <a:p>
            <a:pPr marL="179388" indent="-179388">
              <a:spcAft>
                <a:spcPct val="15000"/>
              </a:spcAft>
              <a:buClr>
                <a:srgbClr val="FFFF00"/>
              </a:buClr>
              <a:buSzPct val="100000"/>
            </a:pPr>
            <a:r>
              <a:rPr lang="en-US" sz="2000" b="1" dirty="0" err="1"/>
              <a:t>Isoniazid</a:t>
            </a:r>
            <a:endParaRPr lang="en-US" sz="2000" b="1" dirty="0"/>
          </a:p>
          <a:p>
            <a:pPr marL="179388" indent="-179388">
              <a:spcAft>
                <a:spcPct val="15000"/>
              </a:spcAft>
              <a:buClr>
                <a:srgbClr val="FFFF00"/>
              </a:buClr>
              <a:buSzPct val="100000"/>
            </a:pPr>
            <a:r>
              <a:rPr lang="en-US" sz="2000" b="1" dirty="0"/>
              <a:t>MAO inhibitors</a:t>
            </a:r>
          </a:p>
          <a:p>
            <a:pPr marL="179388" indent="-179388">
              <a:spcAft>
                <a:spcPct val="15000"/>
              </a:spcAft>
              <a:buClr>
                <a:srgbClr val="FFFF00"/>
              </a:buClr>
              <a:buSzPct val="100000"/>
            </a:pPr>
            <a:r>
              <a:rPr lang="en-US" sz="2000" b="1" dirty="0"/>
              <a:t>Drugs cause ↓ hepatic metabolism of OA</a:t>
            </a:r>
          </a:p>
          <a:p>
            <a:pPr marL="179388" indent="-179388">
              <a:spcAft>
                <a:spcPct val="15000"/>
              </a:spcAft>
              <a:buClr>
                <a:srgbClr val="FFFF00"/>
              </a:buClr>
              <a:buSzPct val="100000"/>
            </a:pPr>
            <a:r>
              <a:rPr lang="en-US" sz="2000" i="1" dirty="0"/>
              <a:t>  </a:t>
            </a:r>
          </a:p>
          <a:p>
            <a:pPr marL="179388" indent="-179388">
              <a:spcAft>
                <a:spcPct val="15000"/>
              </a:spcAft>
              <a:buClr>
                <a:srgbClr val="FFFF00"/>
              </a:buClr>
              <a:buSzPct val="100000"/>
              <a:buFont typeface="Wingdings" pitchFamily="2" charset="2"/>
              <a:buChar char="n"/>
            </a:pPr>
            <a:endParaRPr lang="en-US" sz="2100" b="1"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0" y="0"/>
            <a:ext cx="9144000" cy="1066800"/>
          </a:xfrm>
        </p:spPr>
        <p:txBody>
          <a:bodyPr/>
          <a:lstStyle/>
          <a:p>
            <a:pPr>
              <a:lnSpc>
                <a:spcPct val="90000"/>
              </a:lnSpc>
              <a:spcAft>
                <a:spcPct val="15000"/>
              </a:spcAft>
            </a:pPr>
            <a:r>
              <a:rPr lang="en-US" sz="2800" b="1" dirty="0" smtClean="0">
                <a:solidFill>
                  <a:srgbClr val="7030A0"/>
                </a:solidFill>
              </a:rPr>
              <a:t>DRUGS CAUSING HYPOGLYCEMIA</a:t>
            </a:r>
            <a:endParaRPr lang="en-US" sz="2800" b="1" dirty="0">
              <a:solidFill>
                <a:srgbClr val="7030A0"/>
              </a:solidFill>
            </a:endParaRPr>
          </a:p>
        </p:txBody>
      </p:sp>
      <p:sp>
        <p:nvSpPr>
          <p:cNvPr id="106499" name="Rectangle 3"/>
          <p:cNvSpPr>
            <a:spLocks noGrp="1" noChangeArrowheads="1"/>
          </p:cNvSpPr>
          <p:nvPr>
            <p:ph type="body" idx="1"/>
          </p:nvPr>
        </p:nvSpPr>
        <p:spPr>
          <a:xfrm>
            <a:off x="609600" y="1295400"/>
            <a:ext cx="7924800" cy="4830763"/>
          </a:xfrm>
          <a:solidFill>
            <a:schemeClr val="bg1"/>
          </a:solidFill>
        </p:spPr>
        <p:txBody>
          <a:bodyPr/>
          <a:lstStyle/>
          <a:p>
            <a:pPr>
              <a:lnSpc>
                <a:spcPct val="90000"/>
              </a:lnSpc>
            </a:pPr>
            <a:endParaRPr lang="sr-Cyrl-CS" altLang="en-US" sz="2000" b="1" i="1" dirty="0" smtClean="0">
              <a:latin typeface="Arial" pitchFamily="34" charset="0"/>
              <a:cs typeface="Arial" pitchFamily="34" charset="0"/>
            </a:endParaRPr>
          </a:p>
          <a:p>
            <a:pPr>
              <a:lnSpc>
                <a:spcPct val="90000"/>
              </a:lnSpc>
            </a:pPr>
            <a:r>
              <a:rPr lang="en-US" altLang="en-US" sz="2000" b="1" i="1" dirty="0" smtClean="0">
                <a:latin typeface="Arial" pitchFamily="34" charset="0"/>
                <a:cs typeface="Arial" pitchFamily="34" charset="0"/>
              </a:rPr>
              <a:t>Medicines</a:t>
            </a:r>
            <a:r>
              <a:rPr lang="en-US" altLang="en-US" sz="2000" b="1" dirty="0" smtClean="0">
                <a:latin typeface="Arial" pitchFamily="34" charset="0"/>
                <a:cs typeface="Arial" pitchFamily="34" charset="0"/>
              </a:rPr>
              <a:t>: OA from the group of </a:t>
            </a:r>
            <a:r>
              <a:rPr lang="en-US" altLang="en-US" sz="2000" b="1" dirty="0" err="1" smtClean="0">
                <a:latin typeface="Arial" pitchFamily="34" charset="0"/>
                <a:cs typeface="Arial" pitchFamily="34" charset="0"/>
              </a:rPr>
              <a:t>sulfonylureas</a:t>
            </a:r>
            <a:r>
              <a:rPr lang="en-US" altLang="en-US" sz="2000" b="1" dirty="0" smtClean="0">
                <a:latin typeface="Arial" pitchFamily="34" charset="0"/>
                <a:cs typeface="Arial" pitchFamily="34" charset="0"/>
              </a:rPr>
              <a:t> and </a:t>
            </a:r>
            <a:r>
              <a:rPr lang="en-US" altLang="en-US" sz="2000" b="1" dirty="0" err="1" smtClean="0">
                <a:latin typeface="Arial" pitchFamily="34" charset="0"/>
                <a:cs typeface="Arial" pitchFamily="34" charset="0"/>
              </a:rPr>
              <a:t>meglitinides</a:t>
            </a:r>
            <a:r>
              <a:rPr lang="en-US" altLang="en-US" sz="2000" b="1" dirty="0" smtClean="0">
                <a:latin typeface="Arial" pitchFamily="34" charset="0"/>
                <a:cs typeface="Arial" pitchFamily="34" charset="0"/>
              </a:rPr>
              <a:t>, insulin and insulin analogues</a:t>
            </a:r>
          </a:p>
          <a:p>
            <a:pPr>
              <a:lnSpc>
                <a:spcPct val="90000"/>
              </a:lnSpc>
            </a:pPr>
            <a:endParaRPr lang="sr-Cyrl-CS" altLang="en-US" sz="2000" b="1" dirty="0" smtClean="0">
              <a:latin typeface="Arial" pitchFamily="34" charset="0"/>
              <a:cs typeface="Arial" pitchFamily="34" charset="0"/>
            </a:endParaRPr>
          </a:p>
          <a:p>
            <a:pPr algn="ctr">
              <a:lnSpc>
                <a:spcPct val="90000"/>
              </a:lnSpc>
              <a:buNone/>
            </a:pPr>
            <a:r>
              <a:rPr lang="en-US" altLang="en-US" sz="2400" b="1" i="1" dirty="0" smtClean="0">
                <a:latin typeface="Arial" pitchFamily="34" charset="0"/>
                <a:cs typeface="Arial" pitchFamily="34" charset="0"/>
              </a:rPr>
              <a:t>Contributing factors</a:t>
            </a:r>
            <a:r>
              <a:rPr lang="en-US" altLang="en-US" sz="2400" b="1" dirty="0" smtClean="0">
                <a:latin typeface="Arial" pitchFamily="34" charset="0"/>
                <a:cs typeface="Arial" pitchFamily="34" charset="0"/>
              </a:rPr>
              <a:t>:</a:t>
            </a:r>
          </a:p>
          <a:p>
            <a:pPr lvl="1" algn="ctr">
              <a:lnSpc>
                <a:spcPct val="90000"/>
              </a:lnSpc>
              <a:buFont typeface="Wingdings" pitchFamily="2" charset="2"/>
              <a:buChar char="§"/>
            </a:pPr>
            <a:r>
              <a:rPr lang="en-US" altLang="en-US" sz="2400" b="1" dirty="0" smtClean="0">
                <a:latin typeface="Arial" pitchFamily="34" charset="0"/>
                <a:cs typeface="Arial" pitchFamily="34" charset="0"/>
              </a:rPr>
              <a:t>insufficient nutrition,</a:t>
            </a:r>
          </a:p>
          <a:p>
            <a:pPr lvl="1" algn="ctr">
              <a:lnSpc>
                <a:spcPct val="90000"/>
              </a:lnSpc>
              <a:buFont typeface="Wingdings" pitchFamily="2" charset="2"/>
              <a:buChar char="§"/>
            </a:pPr>
            <a:r>
              <a:rPr lang="en-US" altLang="en-US" sz="2400" b="1" dirty="0" smtClean="0">
                <a:latin typeface="Arial" pitchFamily="34" charset="0"/>
                <a:cs typeface="Arial" pitchFamily="34" charset="0"/>
              </a:rPr>
              <a:t>physical activity,</a:t>
            </a:r>
          </a:p>
          <a:p>
            <a:pPr lvl="1" algn="ctr">
              <a:lnSpc>
                <a:spcPct val="90000"/>
              </a:lnSpc>
              <a:buFont typeface="Wingdings" pitchFamily="2" charset="2"/>
              <a:buChar char="§"/>
            </a:pPr>
            <a:r>
              <a:rPr lang="en-US" altLang="en-US" sz="2400" b="1" dirty="0" smtClean="0">
                <a:latin typeface="Arial" pitchFamily="34" charset="0"/>
                <a:cs typeface="Arial" pitchFamily="34" charset="0"/>
              </a:rPr>
              <a:t>drinking alcohol</a:t>
            </a:r>
          </a:p>
          <a:p>
            <a:pPr>
              <a:lnSpc>
                <a:spcPct val="90000"/>
              </a:lnSpc>
            </a:pPr>
            <a:endParaRPr lang="sr-Cyrl-CS" altLang="en-US" sz="2000" b="1" dirty="0" smtClean="0">
              <a:latin typeface="Arial" pitchFamily="34" charset="0"/>
              <a:cs typeface="Arial" pitchFamily="34" charset="0"/>
            </a:endParaRPr>
          </a:p>
          <a:p>
            <a:pPr>
              <a:lnSpc>
                <a:spcPct val="90000"/>
              </a:lnSpc>
            </a:pPr>
            <a:endParaRPr lang="en-US" altLang="en-US" sz="2000" b="1" dirty="0" smtClean="0">
              <a:latin typeface="Arial" pitchFamily="34" charset="0"/>
              <a:cs typeface="Arial" pitchFamily="34" charset="0"/>
            </a:endParaRPr>
          </a:p>
          <a:p>
            <a:pPr>
              <a:lnSpc>
                <a:spcPct val="90000"/>
              </a:lnSpc>
            </a:pPr>
            <a:r>
              <a:rPr lang="en-US" altLang="en-US" sz="2000" b="1" dirty="0" smtClean="0">
                <a:latin typeface="Arial" pitchFamily="34" charset="0"/>
                <a:cs typeface="Arial" pitchFamily="34" charset="0"/>
              </a:rPr>
              <a:t>Disproportion between received therapy, food intake and consumption of glucose in tissues</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ext Box 2"/>
          <p:cNvSpPr txBox="1">
            <a:spLocks noChangeArrowheads="1"/>
          </p:cNvSpPr>
          <p:nvPr/>
        </p:nvSpPr>
        <p:spPr bwMode="auto">
          <a:xfrm rot="10800000" flipV="1">
            <a:off x="0" y="346075"/>
            <a:ext cx="9144000" cy="442913"/>
          </a:xfrm>
          <a:prstGeom prst="rect">
            <a:avLst/>
          </a:prstGeom>
          <a:noFill/>
          <a:ln w="12700">
            <a:noFill/>
            <a:miter lim="800000"/>
            <a:headEnd/>
            <a:tailEnd/>
          </a:ln>
        </p:spPr>
        <p:txBody>
          <a:bodyPr lIns="0" tIns="0" rIns="0" bIns="0" anchor="ctr">
            <a:spAutoFit/>
          </a:bodyPr>
          <a:lstStyle/>
          <a:p>
            <a:pPr algn="ctr">
              <a:lnSpc>
                <a:spcPct val="90000"/>
              </a:lnSpc>
              <a:spcAft>
                <a:spcPct val="15000"/>
              </a:spcAft>
            </a:pPr>
            <a:r>
              <a:rPr lang="en-US" sz="3200" b="1">
                <a:solidFill>
                  <a:srgbClr val="7030A0"/>
                </a:solidFill>
              </a:rPr>
              <a:t>HYPOGLYCEMIA</a:t>
            </a:r>
          </a:p>
        </p:txBody>
      </p:sp>
      <p:sp>
        <p:nvSpPr>
          <p:cNvPr id="68611" name="Text Box 3"/>
          <p:cNvSpPr txBox="1">
            <a:spLocks noChangeArrowheads="1"/>
          </p:cNvSpPr>
          <p:nvPr/>
        </p:nvSpPr>
        <p:spPr bwMode="auto">
          <a:xfrm>
            <a:off x="228600" y="1676400"/>
            <a:ext cx="3862388" cy="3917950"/>
          </a:xfrm>
          <a:prstGeom prst="rect">
            <a:avLst/>
          </a:prstGeom>
          <a:solidFill>
            <a:schemeClr val="accent6">
              <a:lumMod val="20000"/>
              <a:lumOff val="80000"/>
            </a:schemeClr>
          </a:solidFill>
          <a:ln w="12700">
            <a:noFill/>
            <a:miter lim="800000"/>
            <a:headEnd/>
            <a:tailEnd/>
          </a:ln>
        </p:spPr>
        <p:txBody>
          <a:bodyPr lIns="0" tIns="0" rIns="0" bIns="0">
            <a:spAutoFit/>
          </a:bodyPr>
          <a:lstStyle/>
          <a:p>
            <a:pPr marL="227013" indent="-227013">
              <a:spcAft>
                <a:spcPct val="15000"/>
              </a:spcAft>
              <a:buClr>
                <a:srgbClr val="FFFF00"/>
              </a:buClr>
              <a:buSzPct val="100000"/>
              <a:defRPr/>
            </a:pPr>
            <a:endParaRPr lang="en-US" sz="2800" b="1" dirty="0"/>
          </a:p>
          <a:p>
            <a:pPr marL="227013" indent="-227013" algn="ctr">
              <a:spcAft>
                <a:spcPct val="15000"/>
              </a:spcAft>
              <a:buClr>
                <a:srgbClr val="FFFF00"/>
              </a:buClr>
              <a:buSzPct val="100000"/>
              <a:defRPr/>
            </a:pPr>
            <a:r>
              <a:rPr lang="en-US" sz="2800" b="1" dirty="0"/>
              <a:t>SYMPTOMS</a:t>
            </a:r>
            <a:r>
              <a:rPr lang="en-US" sz="2800" b="1" dirty="0">
                <a:solidFill>
                  <a:srgbClr val="FF0000"/>
                </a:solidFill>
              </a:rPr>
              <a:t> </a:t>
            </a:r>
          </a:p>
          <a:p>
            <a:pPr marL="227013" indent="-227013">
              <a:spcAft>
                <a:spcPct val="15000"/>
              </a:spcAft>
              <a:buClr>
                <a:srgbClr val="FFFF00"/>
              </a:buClr>
              <a:buSzPct val="100000"/>
              <a:defRPr/>
            </a:pPr>
            <a:r>
              <a:rPr lang="en-US" sz="2800" b="1" dirty="0">
                <a:solidFill>
                  <a:srgbClr val="FF0000"/>
                </a:solidFill>
              </a:rPr>
              <a:t>  </a:t>
            </a:r>
          </a:p>
          <a:p>
            <a:pPr marL="684213" lvl="1" indent="-227013">
              <a:spcAft>
                <a:spcPct val="15000"/>
              </a:spcAft>
              <a:buClr>
                <a:srgbClr val="FFFF00"/>
              </a:buClr>
              <a:buSzPct val="100000"/>
              <a:defRPr/>
            </a:pPr>
            <a:r>
              <a:rPr lang="en-US" sz="2000" b="1" dirty="0"/>
              <a:t>diarrhea</a:t>
            </a:r>
          </a:p>
          <a:p>
            <a:pPr marL="684213" lvl="1" indent="-227013">
              <a:spcAft>
                <a:spcPct val="15000"/>
              </a:spcAft>
              <a:buClr>
                <a:srgbClr val="FFFF00"/>
              </a:buClr>
              <a:buSzPct val="100000"/>
              <a:defRPr/>
            </a:pPr>
            <a:r>
              <a:rPr lang="en-US" sz="2000" b="1" dirty="0"/>
              <a:t>palpitations</a:t>
            </a:r>
          </a:p>
          <a:p>
            <a:pPr marL="684213" lvl="1" indent="-227013">
              <a:spcAft>
                <a:spcPct val="15000"/>
              </a:spcAft>
              <a:buClr>
                <a:srgbClr val="FFFF00"/>
              </a:buClr>
              <a:buSzPct val="100000"/>
              <a:defRPr/>
            </a:pPr>
            <a:r>
              <a:rPr lang="en-US" sz="2000" b="1" dirty="0"/>
              <a:t>a headache</a:t>
            </a:r>
          </a:p>
          <a:p>
            <a:pPr marL="684213" lvl="1" indent="-227013">
              <a:spcAft>
                <a:spcPct val="15000"/>
              </a:spcAft>
              <a:buClr>
                <a:srgbClr val="FFFF00"/>
              </a:buClr>
              <a:buSzPct val="100000"/>
              <a:defRPr/>
            </a:pPr>
            <a:r>
              <a:rPr lang="en-US" sz="2000" b="1" dirty="0"/>
              <a:t>hunger</a:t>
            </a:r>
          </a:p>
          <a:p>
            <a:pPr marL="684213" lvl="1" indent="-227013">
              <a:spcAft>
                <a:spcPct val="15000"/>
              </a:spcAft>
              <a:buClr>
                <a:srgbClr val="FFFF00"/>
              </a:buClr>
              <a:buSzPct val="100000"/>
              <a:defRPr/>
            </a:pPr>
            <a:r>
              <a:rPr lang="en-US" sz="2000" b="1" dirty="0"/>
              <a:t>shaking</a:t>
            </a:r>
          </a:p>
          <a:p>
            <a:pPr marL="684213" lvl="1" indent="-227013">
              <a:spcAft>
                <a:spcPct val="15000"/>
              </a:spcAft>
              <a:buClr>
                <a:srgbClr val="FFFF00"/>
              </a:buClr>
              <a:buSzPct val="100000"/>
              <a:defRPr/>
            </a:pPr>
            <a:r>
              <a:rPr lang="en-US" sz="2000" b="1" dirty="0"/>
              <a:t>Weakness</a:t>
            </a:r>
            <a:endParaRPr lang="sr-Latn-RS" sz="2000" b="1" dirty="0"/>
          </a:p>
          <a:p>
            <a:pPr marL="684213" lvl="1" indent="-227013">
              <a:spcAft>
                <a:spcPct val="15000"/>
              </a:spcAft>
              <a:buClr>
                <a:srgbClr val="FFFF00"/>
              </a:buClr>
              <a:buSzPct val="100000"/>
              <a:defRPr/>
            </a:pPr>
            <a:endParaRPr lang="en-US" sz="2000" b="1" dirty="0"/>
          </a:p>
        </p:txBody>
      </p:sp>
      <p:sp>
        <p:nvSpPr>
          <p:cNvPr id="68612" name="Text Box 4"/>
          <p:cNvSpPr txBox="1">
            <a:spLocks noChangeArrowheads="1"/>
          </p:cNvSpPr>
          <p:nvPr/>
        </p:nvSpPr>
        <p:spPr bwMode="auto">
          <a:xfrm>
            <a:off x="4724400" y="1676400"/>
            <a:ext cx="4114800" cy="3846513"/>
          </a:xfrm>
          <a:prstGeom prst="rect">
            <a:avLst/>
          </a:prstGeom>
          <a:solidFill>
            <a:schemeClr val="accent6">
              <a:lumMod val="40000"/>
              <a:lumOff val="60000"/>
            </a:schemeClr>
          </a:solidFill>
          <a:ln w="12700">
            <a:noFill/>
            <a:miter lim="800000"/>
            <a:headEnd/>
            <a:tailEnd/>
          </a:ln>
        </p:spPr>
        <p:txBody>
          <a:bodyPr lIns="0" tIns="0" rIns="0" bIns="0">
            <a:spAutoFit/>
          </a:bodyPr>
          <a:lstStyle/>
          <a:p>
            <a:pPr marL="227013" indent="-227013">
              <a:spcAft>
                <a:spcPct val="15000"/>
              </a:spcAft>
              <a:buClr>
                <a:srgbClr val="FFFF00"/>
              </a:buClr>
              <a:buSzPct val="100000"/>
              <a:defRPr/>
            </a:pPr>
            <a:r>
              <a:rPr lang="en-US" sz="2400" b="1" dirty="0"/>
              <a:t>  </a:t>
            </a:r>
            <a:endParaRPr lang="sr-Latn-RS" sz="2400" b="1" dirty="0"/>
          </a:p>
          <a:p>
            <a:pPr marL="227013" indent="-227013" algn="ctr">
              <a:spcAft>
                <a:spcPct val="15000"/>
              </a:spcAft>
              <a:buClr>
                <a:srgbClr val="FFFF00"/>
              </a:buClr>
              <a:buSzPct val="100000"/>
              <a:defRPr/>
            </a:pPr>
            <a:r>
              <a:rPr lang="en-US" sz="2800" b="1" dirty="0"/>
              <a:t>SIGNS</a:t>
            </a:r>
            <a:r>
              <a:rPr lang="en-US" sz="2800" b="1" dirty="0">
                <a:solidFill>
                  <a:srgbClr val="FF0000"/>
                </a:solidFill>
              </a:rPr>
              <a:t> </a:t>
            </a:r>
          </a:p>
          <a:p>
            <a:pPr marL="227013" indent="-227013">
              <a:spcAft>
                <a:spcPct val="15000"/>
              </a:spcAft>
              <a:buClr>
                <a:srgbClr val="FFFF00"/>
              </a:buClr>
              <a:buSzPct val="100000"/>
              <a:defRPr/>
            </a:pPr>
            <a:endParaRPr lang="en-US" sz="2800" b="1" dirty="0">
              <a:solidFill>
                <a:srgbClr val="FF0000"/>
              </a:solidFill>
            </a:endParaRPr>
          </a:p>
          <a:p>
            <a:pPr marL="684213" lvl="1" indent="-227013">
              <a:spcAft>
                <a:spcPct val="15000"/>
              </a:spcAft>
              <a:buClr>
                <a:srgbClr val="FFFF00"/>
              </a:buClr>
              <a:buSzPct val="100000"/>
              <a:defRPr/>
            </a:pPr>
            <a:r>
              <a:rPr lang="en-US" sz="2000" b="1" dirty="0"/>
              <a:t>hypothermia</a:t>
            </a:r>
          </a:p>
          <a:p>
            <a:pPr marL="684213" lvl="1" indent="-227013">
              <a:spcAft>
                <a:spcPct val="15000"/>
              </a:spcAft>
              <a:buClr>
                <a:srgbClr val="FFFF00"/>
              </a:buClr>
              <a:buSzPct val="100000"/>
              <a:defRPr/>
            </a:pPr>
            <a:r>
              <a:rPr lang="en-US" sz="2000" b="1" dirty="0"/>
              <a:t>swelling</a:t>
            </a:r>
          </a:p>
          <a:p>
            <a:pPr marL="684213" lvl="1" indent="-227013">
              <a:spcAft>
                <a:spcPct val="15000"/>
              </a:spcAft>
              <a:buClr>
                <a:srgbClr val="FFFF00"/>
              </a:buClr>
              <a:buSzPct val="100000"/>
              <a:defRPr/>
            </a:pPr>
            <a:r>
              <a:rPr lang="en-US" sz="2000" b="1" dirty="0"/>
              <a:t>Amnesia</a:t>
            </a:r>
          </a:p>
          <a:p>
            <a:pPr marL="684213" lvl="1" indent="-227013">
              <a:spcAft>
                <a:spcPct val="15000"/>
              </a:spcAft>
              <a:buClr>
                <a:srgbClr val="FFFF00"/>
              </a:buClr>
              <a:buSzPct val="100000"/>
              <a:defRPr/>
            </a:pPr>
            <a:r>
              <a:rPr lang="en-US" sz="2000" b="1" dirty="0"/>
              <a:t>any focal CNS sign</a:t>
            </a:r>
            <a:endParaRPr lang="sr-Latn-RS" sz="2000" b="1" dirty="0"/>
          </a:p>
          <a:p>
            <a:pPr marL="684213" lvl="1" indent="-227013">
              <a:spcAft>
                <a:spcPct val="15000"/>
              </a:spcAft>
              <a:buClr>
                <a:srgbClr val="FFFF00"/>
              </a:buClr>
              <a:buSzPct val="100000"/>
              <a:defRPr/>
            </a:pPr>
            <a:r>
              <a:rPr lang="sr-Latn-RS" sz="2000" b="1" dirty="0"/>
              <a:t>coma</a:t>
            </a:r>
          </a:p>
          <a:p>
            <a:pPr marL="227013" indent="-227013">
              <a:spcAft>
                <a:spcPct val="15000"/>
              </a:spcAft>
              <a:buClr>
                <a:srgbClr val="FFFF00"/>
              </a:buClr>
              <a:buSzPct val="100000"/>
              <a:defRPr/>
            </a:pPr>
            <a:endParaRPr lang="sr-Latn-RS" sz="2000" b="1" dirty="0"/>
          </a:p>
          <a:p>
            <a:pPr marL="227013" indent="-227013">
              <a:spcAft>
                <a:spcPct val="15000"/>
              </a:spcAft>
              <a:buClr>
                <a:srgbClr val="FFFF00"/>
              </a:buClr>
              <a:buSzPct val="100000"/>
              <a:defRPr/>
            </a:pPr>
            <a:endParaRPr lang="en-US" sz="2000" b="1"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ext Box 2"/>
          <p:cNvSpPr txBox="1">
            <a:spLocks noChangeArrowheads="1"/>
          </p:cNvSpPr>
          <p:nvPr/>
        </p:nvSpPr>
        <p:spPr bwMode="auto">
          <a:xfrm>
            <a:off x="0" y="304800"/>
            <a:ext cx="9144000" cy="387350"/>
          </a:xfrm>
          <a:prstGeom prst="rect">
            <a:avLst/>
          </a:prstGeom>
          <a:noFill/>
          <a:ln w="12700">
            <a:noFill/>
            <a:miter lim="800000"/>
            <a:headEnd/>
            <a:tailEnd/>
          </a:ln>
        </p:spPr>
        <p:txBody>
          <a:bodyPr lIns="0" tIns="0" rIns="0" bIns="0" anchor="ctr">
            <a:spAutoFit/>
          </a:bodyPr>
          <a:lstStyle/>
          <a:p>
            <a:pPr algn="ctr">
              <a:lnSpc>
                <a:spcPct val="90000"/>
              </a:lnSpc>
              <a:spcAft>
                <a:spcPct val="15000"/>
              </a:spcAft>
            </a:pPr>
            <a:r>
              <a:rPr lang="en-US" sz="2800" b="1">
                <a:solidFill>
                  <a:srgbClr val="7030A0"/>
                </a:solidFill>
              </a:rPr>
              <a:t>DIAGNOSTIC APPROACH IN HYPOGLYCEMIA</a:t>
            </a:r>
          </a:p>
        </p:txBody>
      </p:sp>
      <p:sp>
        <p:nvSpPr>
          <p:cNvPr id="108547" name="Text Box 3"/>
          <p:cNvSpPr txBox="1">
            <a:spLocks noChangeArrowheads="1"/>
          </p:cNvSpPr>
          <p:nvPr/>
        </p:nvSpPr>
        <p:spPr bwMode="auto">
          <a:xfrm>
            <a:off x="304800" y="1447800"/>
            <a:ext cx="8305800" cy="4959350"/>
          </a:xfrm>
          <a:prstGeom prst="rect">
            <a:avLst/>
          </a:prstGeom>
          <a:noFill/>
          <a:ln w="12700">
            <a:noFill/>
            <a:miter lim="800000"/>
            <a:headEnd/>
            <a:tailEnd/>
          </a:ln>
        </p:spPr>
        <p:txBody>
          <a:bodyPr lIns="0" tIns="0" rIns="0" bIns="0">
            <a:spAutoFit/>
          </a:bodyPr>
          <a:lstStyle/>
          <a:p>
            <a:pPr marL="179388" indent="-179388">
              <a:spcAft>
                <a:spcPct val="15000"/>
              </a:spcAft>
              <a:buClr>
                <a:srgbClr val="FFFF00"/>
              </a:buClr>
              <a:buSzPct val="100000"/>
            </a:pPr>
            <a:r>
              <a:rPr lang="en-US" sz="2200" b="1" dirty="0"/>
              <a:t>Evidence that hypoglycemia is directly responsible for the condition during an attack by manifesting:</a:t>
            </a:r>
          </a:p>
          <a:p>
            <a:pPr marL="179388" indent="-179388">
              <a:spcAft>
                <a:spcPct val="15000"/>
              </a:spcAft>
              <a:buClr>
                <a:srgbClr val="FFFF00"/>
              </a:buClr>
              <a:buSzPct val="100000"/>
            </a:pPr>
            <a:endParaRPr lang="en-US" sz="2200" b="1" dirty="0"/>
          </a:p>
          <a:p>
            <a:pPr marL="373063" lvl="1" indent="-90488">
              <a:spcAft>
                <a:spcPct val="15000"/>
              </a:spcAft>
              <a:buClr>
                <a:srgbClr val="FFFF00"/>
              </a:buClr>
              <a:buSzPct val="100000"/>
            </a:pPr>
            <a:r>
              <a:rPr lang="en-US" sz="2200" b="1" dirty="0"/>
              <a:t>Typical symptoms</a:t>
            </a:r>
          </a:p>
          <a:p>
            <a:pPr marL="373063" lvl="1" indent="-90488">
              <a:spcAft>
                <a:spcPct val="15000"/>
              </a:spcAft>
              <a:buClr>
                <a:srgbClr val="FFFF00"/>
              </a:buClr>
              <a:buSzPct val="100000"/>
            </a:pPr>
            <a:r>
              <a:rPr lang="en-US" sz="2200" b="1" dirty="0" err="1"/>
              <a:t>glycemia</a:t>
            </a:r>
            <a:r>
              <a:rPr lang="en-US" sz="2200" b="1" dirty="0"/>
              <a:t> &lt; 2.8 </a:t>
            </a:r>
            <a:r>
              <a:rPr lang="en-US" sz="2200" b="1" dirty="0" err="1"/>
              <a:t>mmol</a:t>
            </a:r>
            <a:r>
              <a:rPr lang="en-US" sz="2200" b="1" dirty="0"/>
              <a:t>/l</a:t>
            </a:r>
          </a:p>
          <a:p>
            <a:pPr marL="373063" lvl="1" indent="-90488">
              <a:spcAft>
                <a:spcPct val="15000"/>
              </a:spcAft>
              <a:buClr>
                <a:srgbClr val="FFFF00"/>
              </a:buClr>
              <a:buSzPct val="100000"/>
            </a:pPr>
            <a:r>
              <a:rPr lang="en-US" sz="2200" b="1" dirty="0"/>
              <a:t>Quick </a:t>
            </a:r>
            <a:r>
              <a:rPr lang="en-US" sz="2200" b="1" dirty="0" err="1" smtClean="0"/>
              <a:t>recoverafter</a:t>
            </a:r>
            <a:r>
              <a:rPr lang="en-US" sz="2200" b="1" dirty="0" smtClean="0"/>
              <a:t> </a:t>
            </a:r>
            <a:r>
              <a:rPr lang="en-US" sz="2200" b="1" dirty="0" err="1"/>
              <a:t>p.o</a:t>
            </a:r>
            <a:r>
              <a:rPr lang="en-US" sz="2200" b="1" dirty="0"/>
              <a:t>. </a:t>
            </a:r>
            <a:r>
              <a:rPr lang="en-US" sz="2200" b="1" dirty="0" smtClean="0"/>
              <a:t>or </a:t>
            </a:r>
            <a:r>
              <a:rPr lang="en-US" sz="2200" b="1" dirty="0" err="1"/>
              <a:t>i.v</a:t>
            </a:r>
            <a:r>
              <a:rPr lang="en-US" sz="2200" b="1" dirty="0"/>
              <a:t>. Glucose intake</a:t>
            </a:r>
          </a:p>
          <a:p>
            <a:pPr marL="179388" indent="-179388">
              <a:spcAft>
                <a:spcPct val="15000"/>
              </a:spcAft>
              <a:buClr>
                <a:srgbClr val="FFFF00"/>
              </a:buClr>
              <a:buSzPct val="100000"/>
            </a:pPr>
            <a:r>
              <a:rPr lang="en-US" sz="2200" b="1" dirty="0"/>
              <a:t> </a:t>
            </a:r>
          </a:p>
          <a:p>
            <a:pPr marL="179388" indent="-179388">
              <a:spcAft>
                <a:spcPct val="15000"/>
              </a:spcAft>
              <a:buClr>
                <a:srgbClr val="FFFF00"/>
              </a:buClr>
              <a:buSzPct val="100000"/>
            </a:pPr>
            <a:r>
              <a:rPr lang="en-US" sz="2200" b="1" dirty="0"/>
              <a:t>Consider determining:</a:t>
            </a:r>
          </a:p>
          <a:p>
            <a:pPr marL="1287463" lvl="3" indent="-90488">
              <a:spcAft>
                <a:spcPct val="15000"/>
              </a:spcAft>
              <a:buClr>
                <a:srgbClr val="FFFF00"/>
              </a:buClr>
              <a:buSzPct val="100000"/>
            </a:pPr>
            <a:r>
              <a:rPr lang="en-US" sz="2000" b="1" dirty="0"/>
              <a:t>Insulin</a:t>
            </a:r>
          </a:p>
          <a:p>
            <a:pPr marL="1287463" lvl="3" indent="-90488">
              <a:spcAft>
                <a:spcPct val="15000"/>
              </a:spcAft>
              <a:buClr>
                <a:srgbClr val="FFFF00"/>
              </a:buClr>
              <a:buSzPct val="100000"/>
            </a:pPr>
            <a:r>
              <a:rPr lang="en-US" sz="2000" b="1" dirty="0"/>
              <a:t>Insulin At</a:t>
            </a:r>
          </a:p>
          <a:p>
            <a:pPr marL="1287463" lvl="3" indent="-90488">
              <a:spcAft>
                <a:spcPct val="15000"/>
              </a:spcAft>
              <a:buClr>
                <a:srgbClr val="FFFF00"/>
              </a:buClr>
              <a:buSzPct val="100000"/>
            </a:pPr>
            <a:r>
              <a:rPr lang="en-US" sz="2000" b="1" dirty="0"/>
              <a:t>SU levels</a:t>
            </a:r>
          </a:p>
          <a:p>
            <a:pPr marL="1287463" lvl="3" indent="-90488">
              <a:spcAft>
                <a:spcPct val="15000"/>
              </a:spcAft>
              <a:buClr>
                <a:srgbClr val="FFFF00"/>
              </a:buClr>
              <a:buSzPct val="100000"/>
            </a:pPr>
            <a:r>
              <a:rPr lang="en-US" sz="2000" b="1" i="1" dirty="0"/>
              <a:t>C-peptides</a:t>
            </a:r>
            <a:endParaRPr lang="en-US" sz="2000" b="1" dirty="0"/>
          </a:p>
          <a:p>
            <a:pPr marL="1287463" lvl="3" indent="-90488">
              <a:spcAft>
                <a:spcPct val="15000"/>
              </a:spcAft>
              <a:buClr>
                <a:srgbClr val="FFFF00"/>
              </a:buClr>
              <a:buSzPct val="100000"/>
            </a:pPr>
            <a:r>
              <a:rPr lang="en-US" sz="2000" b="1" dirty="0" err="1"/>
              <a:t>proinsulin</a:t>
            </a:r>
            <a:endParaRPr lang="en-US" sz="2000" b="1"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0" y="0"/>
            <a:ext cx="9144000" cy="1295400"/>
          </a:xfrm>
        </p:spPr>
        <p:txBody>
          <a:bodyPr/>
          <a:lstStyle/>
          <a:p>
            <a:r>
              <a:rPr lang="en-US" altLang="en-US" sz="2800" b="1" smtClean="0">
                <a:solidFill>
                  <a:srgbClr val="7030A0"/>
                </a:solidFill>
                <a:latin typeface="Arial" pitchFamily="34" charset="0"/>
                <a:cs typeface="Arial" pitchFamily="34" charset="0"/>
              </a:rPr>
              <a:t>Consequences and clinical picture of hypoglycemia</a:t>
            </a:r>
          </a:p>
        </p:txBody>
      </p:sp>
      <p:sp>
        <p:nvSpPr>
          <p:cNvPr id="30723" name="Rectangle 3"/>
          <p:cNvSpPr>
            <a:spLocks noGrp="1" noChangeArrowheads="1"/>
          </p:cNvSpPr>
          <p:nvPr>
            <p:ph type="body" idx="1"/>
          </p:nvPr>
        </p:nvSpPr>
        <p:spPr>
          <a:xfrm>
            <a:off x="0" y="1219200"/>
            <a:ext cx="9144000" cy="5181600"/>
          </a:xfrm>
          <a:solidFill>
            <a:schemeClr val="accent2">
              <a:lumMod val="20000"/>
              <a:lumOff val="80000"/>
            </a:schemeClr>
          </a:solidFill>
        </p:spPr>
        <p:txBody>
          <a:bodyPr/>
          <a:lstStyle/>
          <a:p>
            <a:pPr>
              <a:buFont typeface="Arial" pitchFamily="34" charset="0"/>
              <a:buNone/>
              <a:defRPr/>
            </a:pPr>
            <a:r>
              <a:rPr lang="en" altLang="en-US" sz="2400" b="1" dirty="0" smtClean="0">
                <a:latin typeface="Arial" pitchFamily="34" charset="0"/>
                <a:cs typeface="Arial" pitchFamily="34" charset="0"/>
              </a:rPr>
              <a:t>    </a:t>
            </a:r>
          </a:p>
          <a:p>
            <a:pPr>
              <a:buFont typeface="Arial" pitchFamily="34" charset="0"/>
              <a:buNone/>
              <a:defRPr/>
            </a:pPr>
            <a:r>
              <a:rPr lang="en" altLang="en-US" sz="2000" b="1" dirty="0" smtClean="0">
                <a:latin typeface="Arial" pitchFamily="34" charset="0"/>
                <a:cs typeface="Arial" pitchFamily="34" charset="0"/>
              </a:rPr>
              <a:t> 	STIMULATION OF THE SYMPATHETIC NERVOUS SYSTEM </a:t>
            </a:r>
            <a:endParaRPr lang="en" altLang="en-US" sz="2000" b="1" dirty="0" smtClean="0">
              <a:latin typeface="Arial" pitchFamily="34" charset="0"/>
              <a:cs typeface="Arial" pitchFamily="34" charset="0"/>
            </a:endParaRPr>
          </a:p>
          <a:p>
            <a:pPr>
              <a:buFont typeface="Arial" pitchFamily="34" charset="0"/>
              <a:buNone/>
              <a:defRPr/>
            </a:pPr>
            <a:r>
              <a:rPr lang="en" altLang="en-US" sz="2000" b="1" dirty="0" smtClean="0">
                <a:latin typeface="Arial" pitchFamily="34" charset="0"/>
                <a:cs typeface="Arial" pitchFamily="34" charset="0"/>
              </a:rPr>
              <a:t>	</a:t>
            </a:r>
            <a:r>
              <a:rPr lang="en" altLang="en-US" sz="2000" b="1" dirty="0" smtClean="0">
                <a:latin typeface="Arial" pitchFamily="34" charset="0"/>
                <a:cs typeface="Arial" pitchFamily="34" charset="0"/>
              </a:rPr>
              <a:t>(tremors</a:t>
            </a:r>
            <a:r>
              <a:rPr lang="en" altLang="en-US" sz="2000" b="1" dirty="0" smtClean="0">
                <a:latin typeface="Arial" pitchFamily="34" charset="0"/>
                <a:cs typeface="Arial" pitchFamily="34" charset="0"/>
              </a:rPr>
              <a:t>, cold sweating, goosebumps skin, fea</a:t>
            </a:r>
            <a:r>
              <a:rPr lang="sr-Latn-RS" altLang="en-US" sz="2000" b="1" dirty="0" smtClean="0">
                <a:latin typeface="Arial" pitchFamily="34" charset="0"/>
                <a:cs typeface="Arial" pitchFamily="34" charset="0"/>
              </a:rPr>
              <a:t>r</a:t>
            </a:r>
            <a:r>
              <a:rPr lang="en" altLang="en-US" sz="2000" b="1" dirty="0" smtClean="0">
                <a:latin typeface="Arial" pitchFamily="34" charset="0"/>
                <a:cs typeface="Arial" pitchFamily="34" charset="0"/>
              </a:rPr>
              <a:t>, tachycardia)</a:t>
            </a:r>
            <a:endParaRPr lang="x-none" altLang="en-US" sz="2000" b="1" dirty="0" smtClean="0">
              <a:latin typeface="Arial" pitchFamily="34" charset="0"/>
              <a:cs typeface="Arial" pitchFamily="34" charset="0"/>
            </a:endParaRPr>
          </a:p>
          <a:p>
            <a:pPr marL="0" indent="0">
              <a:buFont typeface="Arial" pitchFamily="34" charset="0"/>
              <a:buNone/>
              <a:defRPr/>
            </a:pPr>
            <a:endParaRPr lang="en-US" altLang="en-US" sz="2000" b="1" dirty="0" smtClean="0">
              <a:latin typeface="Arial" pitchFamily="34" charset="0"/>
              <a:cs typeface="Arial" pitchFamily="34" charset="0"/>
            </a:endParaRPr>
          </a:p>
          <a:p>
            <a:pPr>
              <a:buFont typeface="Arial" pitchFamily="34" charset="0"/>
              <a:buNone/>
              <a:defRPr/>
            </a:pPr>
            <a:r>
              <a:rPr lang="en" altLang="en-US" sz="2000" b="1" dirty="0" smtClean="0">
                <a:latin typeface="Arial" pitchFamily="34" charset="0"/>
                <a:cs typeface="Arial" pitchFamily="34" charset="0"/>
              </a:rPr>
              <a:t>    RELEASE OF COUNTERREGULATORY HORMONES </a:t>
            </a:r>
            <a:endParaRPr lang="en" altLang="en-US" sz="2000" b="1" dirty="0" smtClean="0">
              <a:latin typeface="Arial" pitchFamily="34" charset="0"/>
              <a:cs typeface="Arial" pitchFamily="34" charset="0"/>
            </a:endParaRPr>
          </a:p>
          <a:p>
            <a:pPr>
              <a:buFont typeface="Arial" pitchFamily="34" charset="0"/>
              <a:buNone/>
              <a:defRPr/>
            </a:pPr>
            <a:r>
              <a:rPr lang="en" altLang="en-US" sz="2000" b="1" dirty="0" smtClean="0">
                <a:latin typeface="Arial" pitchFamily="34" charset="0"/>
                <a:cs typeface="Arial" pitchFamily="34" charset="0"/>
              </a:rPr>
              <a:t>	</a:t>
            </a:r>
            <a:r>
              <a:rPr lang="en" altLang="en-US" sz="2000" b="1" dirty="0" smtClean="0">
                <a:latin typeface="Arial" pitchFamily="34" charset="0"/>
                <a:cs typeface="Arial" pitchFamily="34" charset="0"/>
              </a:rPr>
              <a:t>(</a:t>
            </a:r>
            <a:r>
              <a:rPr lang="en" altLang="en-US" sz="2000" b="1" dirty="0" smtClean="0">
                <a:latin typeface="Arial" pitchFamily="34" charset="0"/>
                <a:cs typeface="Arial" pitchFamily="34" charset="0"/>
              </a:rPr>
              <a:t>adrenaline, noradrenaline, glucocorticoids, </a:t>
            </a:r>
            <a:r>
              <a:rPr lang="en" altLang="en-US" sz="2000" b="1" i="1" dirty="0" smtClean="0">
                <a:latin typeface="Arial" pitchFamily="34" charset="0"/>
                <a:cs typeface="Arial" pitchFamily="34" charset="0"/>
              </a:rPr>
              <a:t>STH</a:t>
            </a:r>
            <a:r>
              <a:rPr lang="en" altLang="en-US" sz="2000" b="1" dirty="0" smtClean="0">
                <a:latin typeface="Arial" pitchFamily="34" charset="0"/>
                <a:cs typeface="Arial" pitchFamily="34" charset="0"/>
              </a:rPr>
              <a:t>, ACTH)</a:t>
            </a:r>
            <a:endParaRPr lang="x-none" altLang="en-US" sz="2000" b="1" dirty="0" smtClean="0">
              <a:latin typeface="Arial" pitchFamily="34" charset="0"/>
              <a:cs typeface="Arial" pitchFamily="34" charset="0"/>
            </a:endParaRPr>
          </a:p>
          <a:p>
            <a:pPr marL="0" indent="0">
              <a:buFont typeface="Arial" pitchFamily="34" charset="0"/>
              <a:buNone/>
              <a:defRPr/>
            </a:pPr>
            <a:endParaRPr lang="en-US" altLang="en-US" sz="2000" b="1" dirty="0" smtClean="0">
              <a:latin typeface="Arial" pitchFamily="34" charset="0"/>
              <a:cs typeface="Arial" pitchFamily="34" charset="0"/>
            </a:endParaRPr>
          </a:p>
          <a:p>
            <a:pPr>
              <a:buFont typeface="Arial" pitchFamily="34" charset="0"/>
              <a:buNone/>
              <a:defRPr/>
            </a:pPr>
            <a:r>
              <a:rPr lang="en" altLang="en-US" sz="2000" b="1" dirty="0" smtClean="0">
                <a:latin typeface="Arial" pitchFamily="34" charset="0"/>
                <a:cs typeface="Arial" pitchFamily="34" charset="0"/>
              </a:rPr>
              <a:t>    	NEUROGLYCOPENIA </a:t>
            </a:r>
            <a:endParaRPr lang="en" altLang="en-US" sz="2000" b="1" dirty="0" smtClean="0">
              <a:latin typeface="Arial" pitchFamily="34" charset="0"/>
              <a:cs typeface="Arial" pitchFamily="34" charset="0"/>
            </a:endParaRPr>
          </a:p>
          <a:p>
            <a:pPr>
              <a:buFont typeface="Arial" pitchFamily="34" charset="0"/>
              <a:buNone/>
              <a:defRPr/>
            </a:pPr>
            <a:r>
              <a:rPr lang="en" altLang="en-US" sz="2000" b="1" dirty="0" smtClean="0">
                <a:latin typeface="Arial" pitchFamily="34" charset="0"/>
                <a:cs typeface="Arial" pitchFamily="34" charset="0"/>
              </a:rPr>
              <a:t>	</a:t>
            </a:r>
            <a:r>
              <a:rPr lang="en" altLang="en-US" sz="2000" b="1" dirty="0" smtClean="0">
                <a:latin typeface="Arial" pitchFamily="34" charset="0"/>
                <a:cs typeface="Arial" pitchFamily="34" charset="0"/>
              </a:rPr>
              <a:t>(</a:t>
            </a:r>
            <a:r>
              <a:rPr lang="en" altLang="en-US" sz="2000" b="1" dirty="0" smtClean="0">
                <a:latin typeface="Arial" pitchFamily="34" charset="0"/>
                <a:cs typeface="Arial" pitchFamily="34" charset="0"/>
              </a:rPr>
              <a:t>reduced glucose concentration in the CNS)</a:t>
            </a:r>
          </a:p>
          <a:p>
            <a:pPr lvl="1">
              <a:buFont typeface="Arial" pitchFamily="34" charset="0"/>
              <a:buNone/>
              <a:defRPr/>
            </a:pPr>
            <a:r>
              <a:rPr lang="en" altLang="en-US" sz="2000" b="1" dirty="0" smtClean="0">
                <a:latin typeface="Arial" pitchFamily="34" charset="0"/>
                <a:cs typeface="Arial" pitchFamily="34" charset="0"/>
              </a:rPr>
              <a:t>    </a:t>
            </a:r>
            <a:endParaRPr lang="sr-Latn-RS" altLang="en-US" sz="2000" b="1" dirty="0" smtClean="0">
              <a:latin typeface="Arial" pitchFamily="34" charset="0"/>
              <a:cs typeface="Arial" pitchFamily="34" charset="0"/>
            </a:endParaRPr>
          </a:p>
          <a:p>
            <a:pPr lvl="1">
              <a:buFont typeface="Arial" pitchFamily="34" charset="0"/>
              <a:buNone/>
              <a:defRPr/>
            </a:pPr>
            <a:r>
              <a:rPr lang="sr-Latn-RS" altLang="en-US" sz="2000" b="1" dirty="0" smtClean="0">
                <a:latin typeface="Arial" pitchFamily="34" charset="0"/>
                <a:cs typeface="Arial" pitchFamily="34" charset="0"/>
              </a:rPr>
              <a:t>   </a:t>
            </a:r>
            <a:r>
              <a:rPr lang="en" altLang="en-US" sz="2000" b="1" dirty="0" smtClean="0">
                <a:latin typeface="Arial" pitchFamily="34" charset="0"/>
                <a:cs typeface="Arial" pitchFamily="34" charset="0"/>
              </a:rPr>
              <a:t>MILD</a:t>
            </a:r>
            <a:r>
              <a:rPr lang="en" altLang="en-US" sz="2000" b="1" dirty="0" smtClean="0">
                <a:latin typeface="Arial" pitchFamily="34" charset="0"/>
                <a:cs typeface="Arial" pitchFamily="34" charset="0"/>
              </a:rPr>
              <a:t>: headache, irritability, reduced concentration, cognitive dysfunction</a:t>
            </a:r>
            <a:endParaRPr lang="en-US" altLang="en-US" sz="2000" b="1" dirty="0" smtClean="0">
              <a:latin typeface="Arial" pitchFamily="34" charset="0"/>
              <a:cs typeface="Arial" pitchFamily="34" charset="0"/>
            </a:endParaRPr>
          </a:p>
          <a:p>
            <a:pPr lvl="1">
              <a:buFont typeface="Arial" pitchFamily="34" charset="0"/>
              <a:buNone/>
              <a:defRPr/>
            </a:pPr>
            <a:r>
              <a:rPr lang="en" altLang="en-US" sz="2000" b="1" dirty="0" smtClean="0">
                <a:latin typeface="Arial" pitchFamily="34" charset="0"/>
                <a:cs typeface="Arial" pitchFamily="34" charset="0"/>
              </a:rPr>
              <a:t>   SEVERE: disturbance consciousness, convulsions, coma</a:t>
            </a:r>
            <a:endParaRPr lang="en-US" altLang="en-US" sz="2000" b="1" dirty="0" smtClean="0">
              <a:latin typeface="Arial" pitchFamily="34" charset="0"/>
              <a:cs typeface="Arial" pitchFamily="34" charset="0"/>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0" y="76200"/>
            <a:ext cx="9144000" cy="914400"/>
          </a:xfrm>
        </p:spPr>
        <p:txBody>
          <a:bodyPr/>
          <a:lstStyle/>
          <a:p>
            <a:r>
              <a:rPr lang="en-US" sz="3200" b="1" smtClean="0">
                <a:solidFill>
                  <a:srgbClr val="7030A0"/>
                </a:solidFill>
                <a:latin typeface="Arial" pitchFamily="34" charset="0"/>
                <a:cs typeface="Arial" pitchFamily="34" charset="0"/>
              </a:rPr>
              <a:t>Response to hypoglycemia</a:t>
            </a:r>
          </a:p>
        </p:txBody>
      </p:sp>
      <p:graphicFrame>
        <p:nvGraphicFramePr>
          <p:cNvPr id="159775" name="Group 31"/>
          <p:cNvGraphicFramePr>
            <a:graphicFrameLocks noGrp="1"/>
          </p:cNvGraphicFramePr>
          <p:nvPr>
            <p:ph type="tbl" idx="1"/>
          </p:nvPr>
        </p:nvGraphicFramePr>
        <p:xfrm>
          <a:off x="457200" y="1371600"/>
          <a:ext cx="8001000" cy="5029202"/>
        </p:xfrm>
        <a:graphic>
          <a:graphicData uri="http://schemas.openxmlformats.org/drawingml/2006/table">
            <a:tbl>
              <a:tblPr/>
              <a:tblGrid>
                <a:gridCol w="4000500"/>
                <a:gridCol w="4000500"/>
              </a:tblGrid>
              <a:tr h="725347">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800" b="1" i="0" u="none" strike="noStrike" cap="none" normalizeH="0" baseline="0" dirty="0" err="1" smtClean="0">
                          <a:ln>
                            <a:noFill/>
                          </a:ln>
                          <a:solidFill>
                            <a:schemeClr val="tx2"/>
                          </a:solidFill>
                          <a:effectLst/>
                          <a:latin typeface="Arial" pitchFamily="34" charset="0"/>
                          <a:cs typeface="Arial" pitchFamily="34" charset="0"/>
                        </a:rPr>
                        <a:t>glycemia</a:t>
                      </a:r>
                      <a:endParaRPr kumimoji="0" lang="en-US" sz="2800" b="1" i="0" u="none" strike="noStrike" cap="none" normalizeH="0" baseline="0" dirty="0" smtClean="0">
                        <a:ln>
                          <a:noFill/>
                        </a:ln>
                        <a:solidFill>
                          <a:schemeClr val="tx2"/>
                        </a:solidFill>
                        <a:effectLst/>
                        <a:latin typeface="Arial" pitchFamily="34" charset="0"/>
                        <a:cs typeface="Arial" pitchFamily="34" charset="0"/>
                      </a:endParaRPr>
                    </a:p>
                  </a:txBody>
                  <a:tcPr marT="45717" marB="4571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800" b="1" i="0" u="none" strike="noStrike" cap="none" normalizeH="0" baseline="0" dirty="0" err="1" smtClean="0">
                          <a:ln>
                            <a:noFill/>
                          </a:ln>
                          <a:solidFill>
                            <a:schemeClr val="tx2"/>
                          </a:solidFill>
                          <a:effectLst/>
                          <a:latin typeface="Arial" pitchFamily="34" charset="0"/>
                          <a:cs typeface="Arial" pitchFamily="34" charset="0"/>
                        </a:rPr>
                        <a:t>Symptoms</a:t>
                      </a:r>
                      <a:endParaRPr kumimoji="0" lang="en-US" sz="2800" b="1" i="0" u="none" strike="noStrike" cap="none" normalizeH="0" baseline="0" dirty="0" smtClean="0">
                        <a:ln>
                          <a:noFill/>
                        </a:ln>
                        <a:solidFill>
                          <a:schemeClr val="tx2"/>
                        </a:solidFill>
                        <a:effectLst/>
                        <a:latin typeface="Arial" pitchFamily="34" charset="0"/>
                        <a:cs typeface="Arial" pitchFamily="34" charset="0"/>
                      </a:endParaRPr>
                    </a:p>
                  </a:txBody>
                  <a:tcPr marT="45717" marB="4571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0468">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800" b="1" i="0" u="none" strike="noStrike" cap="none" normalizeH="0" baseline="0" dirty="0" smtClean="0">
                          <a:ln>
                            <a:noFill/>
                          </a:ln>
                          <a:solidFill>
                            <a:schemeClr val="tx1"/>
                          </a:solidFill>
                          <a:effectLst/>
                          <a:latin typeface="Arial" pitchFamily="34" charset="0"/>
                          <a:cs typeface="Arial" pitchFamily="34" charset="0"/>
                        </a:rPr>
                        <a:t>&lt; 3.3 </a:t>
                      </a:r>
                      <a:r>
                        <a:rPr kumimoji="0" lang="en" sz="2800" b="1" i="0" u="none" strike="noStrike" cap="none" normalizeH="0" baseline="0" dirty="0" err="1" smtClean="0">
                          <a:ln>
                            <a:noFill/>
                          </a:ln>
                          <a:solidFill>
                            <a:schemeClr val="tx1"/>
                          </a:solidFill>
                          <a:effectLst/>
                          <a:latin typeface="Arial" pitchFamily="34" charset="0"/>
                          <a:cs typeface="Arial" pitchFamily="34" charset="0"/>
                        </a:rPr>
                        <a:t>mM</a:t>
                      </a:r>
                      <a:endParaRPr kumimoji="0" lang="en-US" sz="2800" b="1" i="0" u="none" strike="noStrike" cap="none" normalizeH="0" baseline="0" dirty="0" smtClean="0">
                        <a:ln>
                          <a:noFill/>
                        </a:ln>
                        <a:solidFill>
                          <a:schemeClr val="tx1"/>
                        </a:solidFill>
                        <a:effectLst/>
                        <a:latin typeface="Arial" pitchFamily="34" charset="0"/>
                        <a:cs typeface="Arial" pitchFamily="34" charset="0"/>
                      </a:endParaRPr>
                    </a:p>
                  </a:txBody>
                  <a:tcPr marT="45717" marB="4571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400" b="0" i="0" u="none" strike="noStrike" cap="none" normalizeH="0" baseline="0" dirty="0" smtClean="0">
                          <a:ln>
                            <a:noFill/>
                          </a:ln>
                          <a:solidFill>
                            <a:schemeClr val="tx1"/>
                          </a:solidFill>
                          <a:effectLst/>
                          <a:latin typeface="Arial" pitchFamily="34" charset="0"/>
                          <a:cs typeface="Arial" pitchFamily="34" charset="0"/>
                        </a:rPr>
                        <a:t>Sweating, tremors, anxiety, palpitations, hunger</a:t>
                      </a:r>
                    </a:p>
                  </a:txBody>
                  <a:tcPr marT="45717" marB="4571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57346">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800" b="1" i="0" u="none" strike="noStrike" cap="none" normalizeH="0" baseline="0" smtClean="0">
                          <a:ln>
                            <a:noFill/>
                          </a:ln>
                          <a:solidFill>
                            <a:schemeClr val="tx1"/>
                          </a:solidFill>
                          <a:effectLst/>
                          <a:latin typeface="Arial" pitchFamily="34" charset="0"/>
                          <a:cs typeface="Arial" pitchFamily="34" charset="0"/>
                        </a:rPr>
                        <a:t>2.8 - 3.1 mM</a:t>
                      </a:r>
                    </a:p>
                  </a:txBody>
                  <a:tcPr marT="45717" marB="4571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400" b="0" i="0" u="none" strike="noStrike" cap="none" normalizeH="0" baseline="0" dirty="0" smtClean="0">
                          <a:ln>
                            <a:noFill/>
                          </a:ln>
                          <a:solidFill>
                            <a:schemeClr val="tx1"/>
                          </a:solidFill>
                          <a:effectLst/>
                          <a:latin typeface="Arial" pitchFamily="34" charset="0"/>
                          <a:cs typeface="Arial" pitchFamily="34" charset="0"/>
                        </a:rPr>
                        <a:t>Wounds cognitive dysfunctions (confusion, changes moods)</a:t>
                      </a:r>
                    </a:p>
                  </a:txBody>
                  <a:tcPr marT="45717" marB="4571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5347">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800" b="1" i="0" u="none" strike="noStrike" cap="none" normalizeH="0" baseline="0" smtClean="0">
                          <a:ln>
                            <a:noFill/>
                          </a:ln>
                          <a:solidFill>
                            <a:schemeClr val="tx1"/>
                          </a:solidFill>
                          <a:effectLst/>
                          <a:latin typeface="Arial" pitchFamily="34" charset="0"/>
                          <a:cs typeface="Arial" pitchFamily="34" charset="0"/>
                        </a:rPr>
                        <a:t>2.5 - 2.8 mM</a:t>
                      </a:r>
                    </a:p>
                  </a:txBody>
                  <a:tcPr marT="45717" marB="4571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400" b="0" i="0" u="none" strike="noStrike" cap="none" normalizeH="0" baseline="0" dirty="0" smtClean="0">
                          <a:ln>
                            <a:noFill/>
                          </a:ln>
                          <a:solidFill>
                            <a:schemeClr val="tx1"/>
                          </a:solidFill>
                          <a:effectLst/>
                          <a:latin typeface="Arial" pitchFamily="34" charset="0"/>
                          <a:cs typeface="Arial" pitchFamily="34" charset="0"/>
                        </a:rPr>
                        <a:t>lethargy, sluggishness</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txBody>
                  <a:tcPr marT="45717" marB="4571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5347">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800" b="1" i="0" u="none" strike="noStrike" cap="none" normalizeH="0" baseline="0" smtClean="0">
                          <a:ln>
                            <a:noFill/>
                          </a:ln>
                          <a:solidFill>
                            <a:schemeClr val="tx1"/>
                          </a:solidFill>
                          <a:effectLst/>
                          <a:latin typeface="Arial" pitchFamily="34" charset="0"/>
                          <a:cs typeface="Arial" pitchFamily="34" charset="0"/>
                        </a:rPr>
                        <a:t>&lt; 1.7 mM</a:t>
                      </a:r>
                    </a:p>
                  </a:txBody>
                  <a:tcPr marT="45717" marB="4571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400" b="0" i="0" u="none" strike="noStrike" cap="none" normalizeH="0" baseline="0" dirty="0" err="1" smtClean="0">
                          <a:ln>
                            <a:noFill/>
                          </a:ln>
                          <a:solidFill>
                            <a:schemeClr val="tx1"/>
                          </a:solidFill>
                          <a:effectLst/>
                          <a:latin typeface="Arial" pitchFamily="34" charset="0"/>
                          <a:cs typeface="Arial" pitchFamily="34" charset="0"/>
                        </a:rPr>
                        <a:t>Coma</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txBody>
                  <a:tcPr marT="45717" marB="4571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5347">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800" b="1" i="0" u="none" strike="noStrike" cap="none" normalizeH="0" baseline="0" smtClean="0">
                          <a:ln>
                            <a:noFill/>
                          </a:ln>
                          <a:solidFill>
                            <a:schemeClr val="tx1"/>
                          </a:solidFill>
                          <a:effectLst/>
                          <a:latin typeface="Arial" pitchFamily="34" charset="0"/>
                          <a:cs typeface="Arial" pitchFamily="34" charset="0"/>
                        </a:rPr>
                        <a:t>&lt; 1.1 mM</a:t>
                      </a:r>
                    </a:p>
                  </a:txBody>
                  <a:tcPr marT="45717" marB="4571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400" b="0" i="0" u="none" strike="noStrike" cap="none" normalizeH="0" baseline="0" dirty="0" smtClean="0">
                          <a:ln>
                            <a:noFill/>
                          </a:ln>
                          <a:solidFill>
                            <a:schemeClr val="tx1"/>
                          </a:solidFill>
                          <a:effectLst/>
                          <a:latin typeface="Arial" pitchFamily="34" charset="0"/>
                          <a:cs typeface="Arial" pitchFamily="34" charset="0"/>
                        </a:rPr>
                        <a:t>Convulsions, death</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txBody>
                  <a:tcPr marT="45717" marB="4571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0" y="0"/>
            <a:ext cx="9786938" cy="914400"/>
          </a:xfrm>
        </p:spPr>
        <p:txBody>
          <a:bodyPr/>
          <a:lstStyle/>
          <a:p>
            <a:r>
              <a:rPr lang="en-US" sz="3200" b="1" dirty="0" smtClean="0">
                <a:solidFill>
                  <a:srgbClr val="7030A0"/>
                </a:solidFill>
                <a:latin typeface="Arial" pitchFamily="34" charset="0"/>
                <a:cs typeface="Arial" pitchFamily="34" charset="0"/>
              </a:rPr>
              <a:t>Hypoglycemia</a:t>
            </a:r>
            <a:endParaRPr lang="en-US" sz="3200" b="1" dirty="0" smtClean="0">
              <a:solidFill>
                <a:srgbClr val="7030A0"/>
              </a:solidFill>
              <a:latin typeface="Arial" pitchFamily="34" charset="0"/>
              <a:cs typeface="Arial" pitchFamily="34" charset="0"/>
            </a:endParaRPr>
          </a:p>
        </p:txBody>
      </p:sp>
      <p:graphicFrame>
        <p:nvGraphicFramePr>
          <p:cNvPr id="160795" name="Group 27"/>
          <p:cNvGraphicFramePr>
            <a:graphicFrameLocks noGrp="1"/>
          </p:cNvGraphicFramePr>
          <p:nvPr>
            <p:ph type="tbl" idx="1"/>
          </p:nvPr>
        </p:nvGraphicFramePr>
        <p:xfrm>
          <a:off x="457200" y="1447800"/>
          <a:ext cx="8001000" cy="3886200"/>
        </p:xfrm>
        <a:graphic>
          <a:graphicData uri="http://schemas.openxmlformats.org/drawingml/2006/table">
            <a:tbl>
              <a:tblPr/>
              <a:tblGrid>
                <a:gridCol w="4000500"/>
                <a:gridCol w="4000500"/>
              </a:tblGrid>
              <a:tr h="883227">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800" b="1" i="0" u="none" strike="noStrike" cap="none" normalizeH="0" baseline="0" dirty="0" err="1" smtClean="0">
                          <a:ln>
                            <a:noFill/>
                          </a:ln>
                          <a:solidFill>
                            <a:schemeClr val="tx2"/>
                          </a:solidFill>
                          <a:effectLst/>
                          <a:latin typeface="Arial" pitchFamily="34" charset="0"/>
                          <a:cs typeface="Arial" pitchFamily="34" charset="0"/>
                        </a:rPr>
                        <a:t>Glycemia</a:t>
                      </a:r>
                      <a:endParaRPr kumimoji="0" lang="en-US" sz="2800" b="1" i="0" u="none" strike="noStrike" cap="none" normalizeH="0" baseline="0" dirty="0" smtClean="0">
                        <a:ln>
                          <a:noFill/>
                        </a:ln>
                        <a:solidFill>
                          <a:schemeClr val="tx2"/>
                        </a:solidFill>
                        <a:effectLst/>
                        <a:latin typeface="Arial" pitchFamily="34" charset="0"/>
                        <a:cs typeface="Arial" pitchFamily="34" charset="0"/>
                      </a:endParaRP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800" b="1" i="0" u="none" strike="noStrike" cap="none" normalizeH="0" baseline="0" dirty="0" smtClean="0">
                          <a:ln>
                            <a:noFill/>
                          </a:ln>
                          <a:solidFill>
                            <a:schemeClr val="tx2"/>
                          </a:solidFill>
                          <a:effectLst/>
                          <a:latin typeface="Arial" pitchFamily="34" charset="0"/>
                          <a:cs typeface="Arial" pitchFamily="34" charset="0"/>
                        </a:rPr>
                        <a:t>Hormonal </a:t>
                      </a:r>
                      <a:r>
                        <a:rPr kumimoji="0" lang="en" sz="2800" b="1" i="0" u="none" strike="noStrike" cap="none" normalizeH="0" baseline="0" dirty="0" smtClean="0">
                          <a:ln>
                            <a:noFill/>
                          </a:ln>
                          <a:solidFill>
                            <a:schemeClr val="tx2"/>
                          </a:solidFill>
                          <a:effectLst/>
                          <a:latin typeface="Arial" pitchFamily="34" charset="0"/>
                          <a:cs typeface="Arial" pitchFamily="34" charset="0"/>
                        </a:rPr>
                        <a:t>answer</a:t>
                      </a:r>
                      <a:endParaRPr kumimoji="0" lang="en-US" sz="2800" b="1" i="0" u="none" strike="noStrike" cap="none" normalizeH="0" baseline="0" dirty="0" smtClean="0">
                        <a:ln>
                          <a:noFill/>
                        </a:ln>
                        <a:solidFill>
                          <a:schemeClr val="tx2"/>
                        </a:solidFill>
                        <a:effectLst/>
                        <a:latin typeface="Arial" pitchFamily="34" charset="0"/>
                        <a:cs typeface="Arial" pitchFamily="34"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3227">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800" b="1" i="0" u="none" strike="noStrike" cap="none" normalizeH="0" baseline="0" smtClean="0">
                          <a:ln>
                            <a:noFill/>
                          </a:ln>
                          <a:solidFill>
                            <a:schemeClr val="tx1"/>
                          </a:solidFill>
                          <a:effectLst/>
                          <a:latin typeface="Arial" pitchFamily="34" charset="0"/>
                          <a:cs typeface="Arial" pitchFamily="34" charset="0"/>
                        </a:rPr>
                        <a:t>&lt; 4.4 mM</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400" b="0" i="0" u="none" strike="noStrike" cap="none" normalizeH="0" baseline="0" dirty="0" smtClean="0">
                          <a:ln>
                            <a:noFill/>
                          </a:ln>
                          <a:solidFill>
                            <a:schemeClr val="tx1"/>
                          </a:solidFill>
                          <a:effectLst/>
                          <a:latin typeface="Arial" pitchFamily="34" charset="0"/>
                          <a:cs typeface="Arial" pitchFamily="34" charset="0"/>
                        </a:rPr>
                        <a:t>Reduced  insulin</a:t>
                      </a:r>
                      <a:r>
                        <a:rPr kumimoji="0" lang="sr-Latn-RS" sz="2400" b="0" i="0" u="none" strike="noStrike" cap="none" normalizeH="0" baseline="0" dirty="0" smtClean="0">
                          <a:ln>
                            <a:noFill/>
                          </a:ln>
                          <a:solidFill>
                            <a:schemeClr val="tx1"/>
                          </a:solidFill>
                          <a:effectLst/>
                          <a:latin typeface="Arial" pitchFamily="34" charset="0"/>
                          <a:cs typeface="Arial" pitchFamily="34" charset="0"/>
                        </a:rPr>
                        <a:t> </a:t>
                      </a:r>
                      <a:r>
                        <a:rPr kumimoji="0" lang="en" sz="2400" b="0" i="0" u="none" strike="noStrike" cap="none" normalizeH="0" baseline="0" dirty="0" smtClean="0">
                          <a:ln>
                            <a:noFill/>
                          </a:ln>
                          <a:solidFill>
                            <a:schemeClr val="tx1"/>
                          </a:solidFill>
                          <a:effectLst/>
                          <a:latin typeface="Arial" pitchFamily="34" charset="0"/>
                          <a:cs typeface="Arial" pitchFamily="34" charset="0"/>
                        </a:rPr>
                        <a:t>secretion</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59873">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800" b="1" i="0" u="none" strike="noStrike" cap="none" normalizeH="0" baseline="0" dirty="0" smtClean="0">
                          <a:ln>
                            <a:noFill/>
                          </a:ln>
                          <a:solidFill>
                            <a:schemeClr val="tx1"/>
                          </a:solidFill>
                          <a:effectLst/>
                          <a:latin typeface="Arial" pitchFamily="34" charset="0"/>
                          <a:cs typeface="Arial" pitchFamily="34" charset="0"/>
                        </a:rPr>
                        <a:t>3.6 - 3.9 </a:t>
                      </a:r>
                      <a:r>
                        <a:rPr kumimoji="0" lang="en" sz="2800" b="1" i="0" u="none" strike="noStrike" cap="none" normalizeH="0" baseline="0" dirty="0" err="1" smtClean="0">
                          <a:ln>
                            <a:noFill/>
                          </a:ln>
                          <a:solidFill>
                            <a:schemeClr val="tx1"/>
                          </a:solidFill>
                          <a:effectLst/>
                          <a:latin typeface="Arial" pitchFamily="34" charset="0"/>
                          <a:cs typeface="Arial" pitchFamily="34" charset="0"/>
                        </a:rPr>
                        <a:t>mM</a:t>
                      </a:r>
                      <a:endParaRPr kumimoji="0" lang="en-US" sz="2800" b="1" i="0" u="none" strike="noStrike" cap="none" normalizeH="0" baseline="0" dirty="0" smtClean="0">
                        <a:ln>
                          <a:noFill/>
                        </a:ln>
                        <a:solidFill>
                          <a:schemeClr val="tx1"/>
                        </a:solidFill>
                        <a:effectLst/>
                        <a:latin typeface="Arial" pitchFamily="34" charset="0"/>
                        <a:cs typeface="Arial" pitchFamily="34" charset="0"/>
                      </a:endParaRP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400" b="0" i="0" u="none" strike="noStrike" cap="none" normalizeH="0" baseline="0" dirty="0" smtClean="0">
                          <a:ln>
                            <a:noFill/>
                          </a:ln>
                          <a:solidFill>
                            <a:schemeClr val="tx1"/>
                          </a:solidFill>
                          <a:effectLst/>
                          <a:latin typeface="Arial" pitchFamily="34" charset="0"/>
                          <a:cs typeface="Arial" pitchFamily="34" charset="0"/>
                        </a:rPr>
                        <a:t>Increased Glucagon and catecholamines</a:t>
                      </a:r>
                      <a:r>
                        <a:rPr kumimoji="0" lang="sr-Latn-RS" sz="2400" b="0" i="0" u="none" strike="noStrike" cap="none" normalizeH="0" baseline="0" dirty="0" smtClean="0">
                          <a:ln>
                            <a:noFill/>
                          </a:ln>
                          <a:solidFill>
                            <a:schemeClr val="tx1"/>
                          </a:solidFill>
                          <a:effectLst/>
                          <a:latin typeface="Arial" pitchFamily="34" charset="0"/>
                          <a:cs typeface="Arial" pitchFamily="34" charset="0"/>
                        </a:rPr>
                        <a:t> </a:t>
                      </a:r>
                      <a:r>
                        <a:rPr kumimoji="0" lang="en" sz="2400" b="0" i="0" u="none" strike="noStrike" cap="none" normalizeH="0" baseline="0" dirty="0" smtClean="0">
                          <a:ln>
                            <a:noFill/>
                          </a:ln>
                          <a:solidFill>
                            <a:schemeClr val="tx1"/>
                          </a:solidFill>
                          <a:effectLst/>
                          <a:latin typeface="Arial" pitchFamily="34" charset="0"/>
                          <a:cs typeface="Arial" pitchFamily="34" charset="0"/>
                        </a:rPr>
                        <a:t>secretion</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59873">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800" b="1" i="0" u="none" strike="noStrike" cap="none" normalizeH="0" baseline="0" smtClean="0">
                          <a:ln>
                            <a:noFill/>
                          </a:ln>
                          <a:solidFill>
                            <a:schemeClr val="tx1"/>
                          </a:solidFill>
                          <a:effectLst/>
                          <a:latin typeface="Arial" pitchFamily="34" charset="0"/>
                          <a:cs typeface="Arial" pitchFamily="34" charset="0"/>
                        </a:rPr>
                        <a:t>&lt; 3.3 mM</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400" b="0" i="0" u="none" strike="noStrike" cap="none" normalizeH="0" baseline="0" dirty="0" smtClean="0">
                          <a:ln>
                            <a:noFill/>
                          </a:ln>
                          <a:solidFill>
                            <a:schemeClr val="tx1"/>
                          </a:solidFill>
                          <a:effectLst/>
                          <a:latin typeface="Arial" pitchFamily="34" charset="0"/>
                          <a:cs typeface="Arial" pitchFamily="34" charset="0"/>
                        </a:rPr>
                        <a:t>Increased GH and </a:t>
                      </a:r>
                      <a:endParaRPr kumimoji="0" lang="sr-Latn-R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20000"/>
                        </a:spcBef>
                        <a:spcAft>
                          <a:spcPct val="0"/>
                        </a:spcAft>
                        <a:buClr>
                          <a:schemeClr val="accent2"/>
                        </a:buClr>
                        <a:buSzPct val="80000"/>
                        <a:buFont typeface="Wingdings" pitchFamily="2" charset="2"/>
                        <a:buNone/>
                        <a:tabLst/>
                      </a:pPr>
                      <a:r>
                        <a:rPr kumimoji="0" lang="en" sz="2400" b="0" i="0" u="none" strike="noStrike" cap="none" normalizeH="0" baseline="0" dirty="0" smtClean="0">
                          <a:ln>
                            <a:noFill/>
                          </a:ln>
                          <a:solidFill>
                            <a:schemeClr val="tx1"/>
                          </a:solidFill>
                          <a:effectLst/>
                          <a:latin typeface="Arial" pitchFamily="34" charset="0"/>
                          <a:cs typeface="Arial" pitchFamily="34" charset="0"/>
                        </a:rPr>
                        <a:t>cortisol</a:t>
                      </a:r>
                      <a:r>
                        <a:rPr kumimoji="0" lang="sr-Latn-RS" sz="2400" b="0" i="0" u="none" strike="noStrike" cap="none" normalizeH="0" baseline="0" dirty="0" smtClean="0">
                          <a:ln>
                            <a:noFill/>
                          </a:ln>
                          <a:solidFill>
                            <a:schemeClr val="tx1"/>
                          </a:solidFill>
                          <a:effectLst/>
                          <a:latin typeface="Arial" pitchFamily="34" charset="0"/>
                          <a:cs typeface="Arial" pitchFamily="34" charset="0"/>
                        </a:rPr>
                        <a:t> </a:t>
                      </a:r>
                      <a:r>
                        <a:rPr kumimoji="0" lang="en" sz="2400" b="0" i="0" u="none" strike="noStrike" cap="none" normalizeH="0" baseline="0" dirty="0" smtClean="0">
                          <a:ln>
                            <a:noFill/>
                          </a:ln>
                          <a:solidFill>
                            <a:schemeClr val="tx1"/>
                          </a:solidFill>
                          <a:effectLst/>
                          <a:latin typeface="Arial" pitchFamily="34" charset="0"/>
                          <a:cs typeface="Arial" pitchFamily="34" charset="0"/>
                        </a:rPr>
                        <a:t>secretion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0" y="0"/>
            <a:ext cx="9144000" cy="914400"/>
          </a:xfrm>
        </p:spPr>
        <p:txBody>
          <a:bodyPr/>
          <a:lstStyle/>
          <a:p>
            <a:r>
              <a:rPr lang="en-US" sz="3200" b="1" smtClean="0">
                <a:solidFill>
                  <a:srgbClr val="7030A0"/>
                </a:solidFill>
                <a:latin typeface="Arial" pitchFamily="34" charset="0"/>
                <a:cs typeface="Arial" pitchFamily="34" charset="0"/>
              </a:rPr>
              <a:t>Severe hypoglycemia</a:t>
            </a:r>
          </a:p>
        </p:txBody>
      </p:sp>
      <p:sp>
        <p:nvSpPr>
          <p:cNvPr id="112643" name="Rectangle 3"/>
          <p:cNvSpPr>
            <a:spLocks noGrp="1" noChangeArrowheads="1"/>
          </p:cNvSpPr>
          <p:nvPr>
            <p:ph type="body" idx="1"/>
          </p:nvPr>
        </p:nvSpPr>
        <p:spPr>
          <a:xfrm>
            <a:off x="457200" y="1295400"/>
            <a:ext cx="8382000" cy="4705350"/>
          </a:xfrm>
        </p:spPr>
        <p:txBody>
          <a:bodyPr/>
          <a:lstStyle/>
          <a:p>
            <a:pPr>
              <a:buFont typeface="Arial" pitchFamily="34" charset="0"/>
              <a:buNone/>
            </a:pPr>
            <a:r>
              <a:rPr lang="en-US" sz="2000" b="1" smtClean="0">
                <a:latin typeface="Arial" pitchFamily="34" charset="0"/>
                <a:cs typeface="Arial" pitchFamily="34" charset="0"/>
              </a:rPr>
              <a:t>MILD </a:t>
            </a:r>
          </a:p>
          <a:p>
            <a:pPr>
              <a:buFont typeface="Wingdings" pitchFamily="2" charset="2"/>
              <a:buChar char="§"/>
            </a:pPr>
            <a:r>
              <a:rPr lang="en-US" sz="2000" b="1" smtClean="0">
                <a:latin typeface="Arial" pitchFamily="34" charset="0"/>
                <a:cs typeface="Arial" pitchFamily="34" charset="0"/>
              </a:rPr>
              <a:t>present symptoms of C NS reaction</a:t>
            </a:r>
          </a:p>
          <a:p>
            <a:pPr>
              <a:buFont typeface="Wingdings" pitchFamily="2" charset="2"/>
              <a:buChar char="§"/>
            </a:pPr>
            <a:r>
              <a:rPr lang="en-US" sz="2000" b="1" smtClean="0">
                <a:latin typeface="Arial" pitchFamily="34" charset="0"/>
                <a:cs typeface="Arial" pitchFamily="34" charset="0"/>
              </a:rPr>
              <a:t>patient t able to help her/himself</a:t>
            </a:r>
          </a:p>
          <a:p>
            <a:pPr>
              <a:buFont typeface="Arial" pitchFamily="34" charset="0"/>
              <a:buNone/>
            </a:pPr>
            <a:endParaRPr lang="en-US" sz="2000" b="1" smtClean="0">
              <a:latin typeface="Arial" pitchFamily="34" charset="0"/>
              <a:cs typeface="Arial" pitchFamily="34" charset="0"/>
            </a:endParaRPr>
          </a:p>
          <a:p>
            <a:pPr>
              <a:buFont typeface="Arial" pitchFamily="34" charset="0"/>
              <a:buNone/>
            </a:pPr>
            <a:r>
              <a:rPr lang="en-US" sz="2000" b="1" smtClean="0">
                <a:latin typeface="Arial" pitchFamily="34" charset="0"/>
                <a:cs typeface="Arial" pitchFamily="34" charset="0"/>
              </a:rPr>
              <a:t>MODERATE</a:t>
            </a:r>
          </a:p>
          <a:p>
            <a:pPr>
              <a:buFont typeface="Wingdings" pitchFamily="2" charset="2"/>
              <a:buChar char="§"/>
            </a:pPr>
            <a:r>
              <a:rPr lang="en-US" sz="2000" b="1" smtClean="0">
                <a:latin typeface="Arial" pitchFamily="34" charset="0"/>
                <a:cs typeface="Arial" pitchFamily="34" charset="0"/>
              </a:rPr>
              <a:t>present symptoms of C NS I neuroglycopenia reaction</a:t>
            </a:r>
          </a:p>
          <a:p>
            <a:pPr>
              <a:buFont typeface="Wingdings" pitchFamily="2" charset="2"/>
              <a:buChar char="§"/>
            </a:pPr>
            <a:r>
              <a:rPr lang="en-US" sz="2000" b="1" smtClean="0">
                <a:latin typeface="Arial" pitchFamily="34" charset="0"/>
                <a:cs typeface="Arial" pitchFamily="34" charset="0"/>
              </a:rPr>
              <a:t>patient  able to help her/himself</a:t>
            </a:r>
          </a:p>
          <a:p>
            <a:pPr>
              <a:buFont typeface="Arial" pitchFamily="34" charset="0"/>
              <a:buNone/>
            </a:pPr>
            <a:endParaRPr lang="en-US" sz="2000" b="1" smtClean="0">
              <a:latin typeface="Arial" pitchFamily="34" charset="0"/>
              <a:cs typeface="Arial" pitchFamily="34" charset="0"/>
            </a:endParaRPr>
          </a:p>
          <a:p>
            <a:pPr>
              <a:buFont typeface="Arial" pitchFamily="34" charset="0"/>
              <a:buNone/>
            </a:pPr>
            <a:r>
              <a:rPr lang="en-US" sz="2000" b="1" smtClean="0">
                <a:latin typeface="Arial" pitchFamily="34" charset="0"/>
                <a:cs typeface="Arial" pitchFamily="34" charset="0"/>
              </a:rPr>
              <a:t>THOSE</a:t>
            </a:r>
          </a:p>
          <a:p>
            <a:pPr>
              <a:buFont typeface="Wingdings" pitchFamily="2" charset="2"/>
              <a:buChar char="§"/>
            </a:pPr>
            <a:r>
              <a:rPr lang="en-US" sz="2000" b="1" smtClean="0">
                <a:latin typeface="Arial" pitchFamily="34" charset="0"/>
                <a:cs typeface="Arial" pitchFamily="34" charset="0"/>
              </a:rPr>
              <a:t>the patient is not able to help her/himself, needed the help of other persons</a:t>
            </a:r>
          </a:p>
          <a:p>
            <a:pPr>
              <a:buFont typeface="Wingdings" pitchFamily="2" charset="2"/>
              <a:buChar char="§"/>
            </a:pPr>
            <a:r>
              <a:rPr lang="en-US" sz="2000" b="1" smtClean="0">
                <a:latin typeface="Arial" pitchFamily="34" charset="0"/>
                <a:cs typeface="Arial" pitchFamily="34" charset="0"/>
              </a:rPr>
              <a:t>loss of consciousness may occur</a:t>
            </a:r>
          </a:p>
          <a:p>
            <a:pPr>
              <a:buFont typeface="Wingdings" pitchFamily="2" charset="2"/>
              <a:buChar char="§"/>
            </a:pPr>
            <a:r>
              <a:rPr lang="en-US" sz="2000" b="1" smtClean="0">
                <a:latin typeface="Arial" pitchFamily="34" charset="0"/>
                <a:cs typeface="Arial" pitchFamily="34" charset="0"/>
              </a:rPr>
              <a:t>Glycemia usually &lt; 2.8 mmol/L</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Line 2"/>
          <p:cNvSpPr>
            <a:spLocks noChangeShapeType="1"/>
          </p:cNvSpPr>
          <p:nvPr/>
        </p:nvSpPr>
        <p:spPr bwMode="auto">
          <a:xfrm flipV="1">
            <a:off x="838200" y="762000"/>
            <a:ext cx="0" cy="5562600"/>
          </a:xfrm>
          <a:prstGeom prst="line">
            <a:avLst/>
          </a:prstGeom>
          <a:noFill/>
          <a:ln w="9525">
            <a:solidFill>
              <a:schemeClr val="tx1"/>
            </a:solidFill>
            <a:round/>
            <a:headEnd/>
            <a:tailEnd type="triangle" w="med" len="med"/>
          </a:ln>
        </p:spPr>
        <p:txBody>
          <a:bodyPr wrap="none" anchor="ctr"/>
          <a:lstStyle/>
          <a:p>
            <a:endParaRPr lang="en-US"/>
          </a:p>
        </p:txBody>
      </p:sp>
      <p:sp>
        <p:nvSpPr>
          <p:cNvPr id="113667" name="Line 3"/>
          <p:cNvSpPr>
            <a:spLocks noChangeShapeType="1"/>
          </p:cNvSpPr>
          <p:nvPr/>
        </p:nvSpPr>
        <p:spPr bwMode="auto">
          <a:xfrm>
            <a:off x="838200" y="6324600"/>
            <a:ext cx="7696200" cy="0"/>
          </a:xfrm>
          <a:prstGeom prst="line">
            <a:avLst/>
          </a:prstGeom>
          <a:noFill/>
          <a:ln w="9525">
            <a:solidFill>
              <a:schemeClr val="tx1"/>
            </a:solidFill>
            <a:round/>
            <a:headEnd/>
            <a:tailEnd type="triangle" w="med" len="med"/>
          </a:ln>
        </p:spPr>
        <p:txBody>
          <a:bodyPr wrap="none" anchor="ctr"/>
          <a:lstStyle/>
          <a:p>
            <a:endParaRPr lang="en-US"/>
          </a:p>
        </p:txBody>
      </p:sp>
      <p:sp>
        <p:nvSpPr>
          <p:cNvPr id="38916" name="Line 4"/>
          <p:cNvSpPr>
            <a:spLocks noChangeShapeType="1"/>
          </p:cNvSpPr>
          <p:nvPr/>
        </p:nvSpPr>
        <p:spPr bwMode="auto">
          <a:xfrm>
            <a:off x="838200" y="1752600"/>
            <a:ext cx="7620000" cy="0"/>
          </a:xfrm>
          <a:prstGeom prst="line">
            <a:avLst/>
          </a:prstGeom>
          <a:noFill/>
          <a:ln w="9525" cap="rnd">
            <a:solidFill>
              <a:schemeClr val="tx1"/>
            </a:solidFill>
            <a:prstDash val="sysDot"/>
            <a:round/>
            <a:headEnd/>
            <a:tailEnd/>
          </a:ln>
        </p:spPr>
        <p:txBody>
          <a:bodyPr wrap="none" anchor="ctr"/>
          <a:lstStyle/>
          <a:p>
            <a:endParaRPr lang="en-US"/>
          </a:p>
        </p:txBody>
      </p:sp>
      <p:sp>
        <p:nvSpPr>
          <p:cNvPr id="38919" name="Freeform 7"/>
          <p:cNvSpPr>
            <a:spLocks/>
          </p:cNvSpPr>
          <p:nvPr/>
        </p:nvSpPr>
        <p:spPr bwMode="auto">
          <a:xfrm>
            <a:off x="838200" y="939800"/>
            <a:ext cx="7696200" cy="5359400"/>
          </a:xfrm>
          <a:custGeom>
            <a:avLst/>
            <a:gdLst>
              <a:gd name="T0" fmla="*/ 0 w 4848"/>
              <a:gd name="T1" fmla="*/ 2147483647 h 3376"/>
              <a:gd name="T2" fmla="*/ 2147483647 w 4848"/>
              <a:gd name="T3" fmla="*/ 2147483647 h 3376"/>
              <a:gd name="T4" fmla="*/ 2147483647 w 4848"/>
              <a:gd name="T5" fmla="*/ 2147483647 h 3376"/>
              <a:gd name="T6" fmla="*/ 2147483647 w 4848"/>
              <a:gd name="T7" fmla="*/ 2147483647 h 3376"/>
              <a:gd name="T8" fmla="*/ 0 60000 65536"/>
              <a:gd name="T9" fmla="*/ 0 60000 65536"/>
              <a:gd name="T10" fmla="*/ 0 60000 65536"/>
              <a:gd name="T11" fmla="*/ 0 60000 65536"/>
              <a:gd name="T12" fmla="*/ 0 w 4848"/>
              <a:gd name="T13" fmla="*/ 0 h 3376"/>
              <a:gd name="T14" fmla="*/ 4848 w 4848"/>
              <a:gd name="T15" fmla="*/ 3376 h 3376"/>
            </a:gdLst>
            <a:ahLst/>
            <a:cxnLst>
              <a:cxn ang="T8">
                <a:pos x="T0" y="T1"/>
              </a:cxn>
              <a:cxn ang="T9">
                <a:pos x="T2" y="T3"/>
              </a:cxn>
              <a:cxn ang="T10">
                <a:pos x="T4" y="T5"/>
              </a:cxn>
              <a:cxn ang="T11">
                <a:pos x="T6" y="T7"/>
              </a:cxn>
            </a:cxnLst>
            <a:rect l="T12" t="T13" r="T14" b="T15"/>
            <a:pathLst>
              <a:path w="4848" h="3376">
                <a:moveTo>
                  <a:pt x="0" y="128"/>
                </a:moveTo>
                <a:cubicBezTo>
                  <a:pt x="168" y="64"/>
                  <a:pt x="336" y="0"/>
                  <a:pt x="912" y="464"/>
                </a:cubicBezTo>
                <a:cubicBezTo>
                  <a:pt x="1488" y="928"/>
                  <a:pt x="2800" y="2448"/>
                  <a:pt x="3456" y="2912"/>
                </a:cubicBezTo>
                <a:cubicBezTo>
                  <a:pt x="4112" y="3376"/>
                  <a:pt x="4480" y="3312"/>
                  <a:pt x="4848" y="3248"/>
                </a:cubicBezTo>
              </a:path>
            </a:pathLst>
          </a:custGeom>
          <a:noFill/>
          <a:ln w="57150">
            <a:solidFill>
              <a:srgbClr val="FF3300"/>
            </a:solidFill>
            <a:round/>
            <a:headEnd/>
            <a:tailEnd/>
          </a:ln>
        </p:spPr>
        <p:txBody>
          <a:bodyPr wrap="none" anchor="ctr"/>
          <a:lstStyle/>
          <a:p>
            <a:endParaRPr lang="en-US"/>
          </a:p>
        </p:txBody>
      </p:sp>
      <p:sp>
        <p:nvSpPr>
          <p:cNvPr id="113670" name="Text Box 8"/>
          <p:cNvSpPr txBox="1">
            <a:spLocks noChangeArrowheads="1"/>
          </p:cNvSpPr>
          <p:nvPr/>
        </p:nvSpPr>
        <p:spPr bwMode="auto">
          <a:xfrm>
            <a:off x="152400" y="1447800"/>
            <a:ext cx="609600" cy="457200"/>
          </a:xfrm>
          <a:prstGeom prst="rect">
            <a:avLst/>
          </a:prstGeom>
          <a:noFill/>
          <a:ln w="9525">
            <a:noFill/>
            <a:miter lim="800000"/>
            <a:headEnd/>
            <a:tailEnd/>
          </a:ln>
        </p:spPr>
        <p:txBody>
          <a:bodyPr>
            <a:spAutoFit/>
          </a:bodyPr>
          <a:lstStyle/>
          <a:p>
            <a:pPr eaLnBrk="0" hangingPunct="0">
              <a:spcBef>
                <a:spcPct val="50000"/>
              </a:spcBef>
            </a:pPr>
            <a:r>
              <a:rPr lang="en-US" altLang="en-US" sz="2400">
                <a:latin typeface="Times New Roman" pitchFamily="18" charset="0"/>
              </a:rPr>
              <a:t>3.0</a:t>
            </a:r>
          </a:p>
        </p:txBody>
      </p:sp>
      <p:sp>
        <p:nvSpPr>
          <p:cNvPr id="113671" name="Text Box 9"/>
          <p:cNvSpPr txBox="1">
            <a:spLocks noChangeArrowheads="1"/>
          </p:cNvSpPr>
          <p:nvPr/>
        </p:nvSpPr>
        <p:spPr bwMode="auto">
          <a:xfrm>
            <a:off x="0" y="304800"/>
            <a:ext cx="3200400" cy="457200"/>
          </a:xfrm>
          <a:prstGeom prst="rect">
            <a:avLst/>
          </a:prstGeom>
          <a:noFill/>
          <a:ln w="9525">
            <a:noFill/>
            <a:miter lim="800000"/>
            <a:headEnd/>
            <a:tailEnd/>
          </a:ln>
        </p:spPr>
        <p:txBody>
          <a:bodyPr>
            <a:spAutoFit/>
          </a:bodyPr>
          <a:lstStyle/>
          <a:p>
            <a:pPr eaLnBrk="0" hangingPunct="0">
              <a:spcBef>
                <a:spcPct val="50000"/>
              </a:spcBef>
            </a:pPr>
            <a:r>
              <a:rPr lang="en-US" altLang="en-US" sz="2400" b="1"/>
              <a:t>Glycemia (mM)</a:t>
            </a:r>
          </a:p>
        </p:txBody>
      </p:sp>
      <p:sp>
        <p:nvSpPr>
          <p:cNvPr id="113672" name="Text Box 10"/>
          <p:cNvSpPr txBox="1">
            <a:spLocks noChangeArrowheads="1"/>
          </p:cNvSpPr>
          <p:nvPr/>
        </p:nvSpPr>
        <p:spPr bwMode="auto">
          <a:xfrm>
            <a:off x="7772400" y="6400800"/>
            <a:ext cx="1219200" cy="457200"/>
          </a:xfrm>
          <a:prstGeom prst="rect">
            <a:avLst/>
          </a:prstGeom>
          <a:noFill/>
          <a:ln w="9525">
            <a:noFill/>
            <a:miter lim="800000"/>
            <a:headEnd/>
            <a:tailEnd/>
          </a:ln>
        </p:spPr>
        <p:txBody>
          <a:bodyPr>
            <a:spAutoFit/>
          </a:bodyPr>
          <a:lstStyle/>
          <a:p>
            <a:pPr eaLnBrk="0" hangingPunct="0">
              <a:spcBef>
                <a:spcPct val="50000"/>
              </a:spcBef>
            </a:pPr>
            <a:r>
              <a:rPr lang="en-US" altLang="en-US" sz="2400">
                <a:latin typeface="Times New Roman" pitchFamily="18" charset="0"/>
              </a:rPr>
              <a:t>time</a:t>
            </a:r>
          </a:p>
        </p:txBody>
      </p:sp>
      <p:sp>
        <p:nvSpPr>
          <p:cNvPr id="38923" name="Line 11"/>
          <p:cNvSpPr>
            <a:spLocks noChangeShapeType="1"/>
          </p:cNvSpPr>
          <p:nvPr/>
        </p:nvSpPr>
        <p:spPr bwMode="auto">
          <a:xfrm>
            <a:off x="838200" y="4724400"/>
            <a:ext cx="7696200" cy="0"/>
          </a:xfrm>
          <a:prstGeom prst="line">
            <a:avLst/>
          </a:prstGeom>
          <a:noFill/>
          <a:ln w="9525" cap="rnd">
            <a:solidFill>
              <a:schemeClr val="tx1"/>
            </a:solidFill>
            <a:prstDash val="sysDot"/>
            <a:round/>
            <a:headEnd/>
            <a:tailEnd/>
          </a:ln>
        </p:spPr>
        <p:txBody>
          <a:bodyPr wrap="none" anchor="ctr"/>
          <a:lstStyle/>
          <a:p>
            <a:endParaRPr lang="en-US"/>
          </a:p>
        </p:txBody>
      </p:sp>
      <p:sp>
        <p:nvSpPr>
          <p:cNvPr id="113674" name="Text Box 12"/>
          <p:cNvSpPr txBox="1">
            <a:spLocks noChangeArrowheads="1"/>
          </p:cNvSpPr>
          <p:nvPr/>
        </p:nvSpPr>
        <p:spPr bwMode="auto">
          <a:xfrm>
            <a:off x="228600" y="4419600"/>
            <a:ext cx="685800" cy="457200"/>
          </a:xfrm>
          <a:prstGeom prst="rect">
            <a:avLst/>
          </a:prstGeom>
          <a:noFill/>
          <a:ln w="9525">
            <a:noFill/>
            <a:miter lim="800000"/>
            <a:headEnd/>
            <a:tailEnd/>
          </a:ln>
        </p:spPr>
        <p:txBody>
          <a:bodyPr>
            <a:spAutoFit/>
          </a:bodyPr>
          <a:lstStyle/>
          <a:p>
            <a:pPr eaLnBrk="0" hangingPunct="0">
              <a:spcBef>
                <a:spcPct val="50000"/>
              </a:spcBef>
            </a:pPr>
            <a:r>
              <a:rPr lang="en-US" altLang="en-US" sz="2400">
                <a:latin typeface="Times New Roman" pitchFamily="18" charset="0"/>
              </a:rPr>
              <a:t>1.0</a:t>
            </a:r>
          </a:p>
        </p:txBody>
      </p:sp>
      <p:sp>
        <p:nvSpPr>
          <p:cNvPr id="38925" name="Text Box 13"/>
          <p:cNvSpPr txBox="1">
            <a:spLocks noChangeArrowheads="1"/>
          </p:cNvSpPr>
          <p:nvPr/>
        </p:nvSpPr>
        <p:spPr bwMode="auto">
          <a:xfrm>
            <a:off x="5715000" y="1828800"/>
            <a:ext cx="3429000" cy="406400"/>
          </a:xfrm>
          <a:prstGeom prst="rect">
            <a:avLst/>
          </a:prstGeom>
          <a:solidFill>
            <a:srgbClr val="00FF00"/>
          </a:solidFill>
          <a:ln w="9525">
            <a:solidFill>
              <a:srgbClr val="00FF00"/>
            </a:solidFill>
            <a:miter lim="800000"/>
            <a:headEnd/>
            <a:tailEnd/>
          </a:ln>
        </p:spPr>
        <p:txBody>
          <a:bodyPr>
            <a:spAutoFit/>
          </a:bodyPr>
          <a:lstStyle/>
          <a:p>
            <a:pPr eaLnBrk="0" hangingPunct="0">
              <a:spcBef>
                <a:spcPct val="50000"/>
              </a:spcBef>
            </a:pPr>
            <a:r>
              <a:rPr lang="en-US" altLang="en-US" sz="2000" b="1"/>
              <a:t>Mild neuroglycopenia</a:t>
            </a:r>
          </a:p>
        </p:txBody>
      </p:sp>
      <p:sp>
        <p:nvSpPr>
          <p:cNvPr id="38926" name="Text Box 14"/>
          <p:cNvSpPr txBox="1">
            <a:spLocks noChangeArrowheads="1"/>
          </p:cNvSpPr>
          <p:nvPr/>
        </p:nvSpPr>
        <p:spPr bwMode="auto">
          <a:xfrm>
            <a:off x="5715000" y="2514600"/>
            <a:ext cx="3429000" cy="1016000"/>
          </a:xfrm>
          <a:prstGeom prst="rect">
            <a:avLst/>
          </a:prstGeom>
          <a:solidFill>
            <a:schemeClr val="bg2"/>
          </a:solidFill>
          <a:ln w="9525">
            <a:solidFill>
              <a:schemeClr val="accent1"/>
            </a:solidFill>
            <a:miter lim="800000"/>
            <a:headEnd/>
            <a:tailEnd/>
          </a:ln>
        </p:spPr>
        <p:txBody>
          <a:bodyPr>
            <a:spAutoFit/>
          </a:bodyPr>
          <a:lstStyle/>
          <a:p>
            <a:pPr eaLnBrk="0" hangingPunct="0">
              <a:spcBef>
                <a:spcPct val="50000"/>
              </a:spcBef>
            </a:pPr>
            <a:r>
              <a:rPr lang="en-US" altLang="en-US" sz="2000" b="1"/>
              <a:t>SNS activation and counterregulatory hormones</a:t>
            </a:r>
          </a:p>
        </p:txBody>
      </p:sp>
      <p:sp>
        <p:nvSpPr>
          <p:cNvPr id="38927" name="Text Box 15"/>
          <p:cNvSpPr txBox="1">
            <a:spLocks noChangeArrowheads="1"/>
          </p:cNvSpPr>
          <p:nvPr/>
        </p:nvSpPr>
        <p:spPr bwMode="auto">
          <a:xfrm>
            <a:off x="5715000" y="3886200"/>
            <a:ext cx="3429000" cy="406400"/>
          </a:xfrm>
          <a:prstGeom prst="rect">
            <a:avLst/>
          </a:prstGeom>
          <a:solidFill>
            <a:srgbClr val="FF3300"/>
          </a:solidFill>
          <a:ln w="9525">
            <a:solidFill>
              <a:srgbClr val="FF3300"/>
            </a:solidFill>
            <a:miter lim="800000"/>
            <a:headEnd/>
            <a:tailEnd/>
          </a:ln>
        </p:spPr>
        <p:txBody>
          <a:bodyPr>
            <a:spAutoFit/>
          </a:bodyPr>
          <a:lstStyle/>
          <a:p>
            <a:pPr eaLnBrk="0" hangingPunct="0">
              <a:spcBef>
                <a:spcPct val="50000"/>
              </a:spcBef>
            </a:pPr>
            <a:r>
              <a:rPr lang="en-US" altLang="en-US" sz="2000" b="1"/>
              <a:t>Severe neuroglycopenia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wipe(left)">
                                      <p:cBhvr>
                                        <p:cTn id="7" dur="500"/>
                                        <p:tgtEl>
                                          <p:spTgt spid="38916"/>
                                        </p:tgtEl>
                                      </p:cBhvr>
                                    </p:animEffect>
                                  </p:childTnLst>
                                </p:cTn>
                              </p:par>
                            </p:childTnLst>
                          </p:cTn>
                        </p:par>
                        <p:par>
                          <p:cTn id="8" fill="hold" nodeType="afterGroup">
                            <p:stCondLst>
                              <p:cond delay="500"/>
                            </p:stCondLst>
                            <p:childTnLst>
                              <p:par>
                                <p:cTn id="9" presetID="22" presetClass="entr" presetSubtype="8" fill="hold" grpId="0" nodeType="afterEffect">
                                  <p:stCondLst>
                                    <p:cond delay="1000"/>
                                  </p:stCondLst>
                                  <p:childTnLst>
                                    <p:set>
                                      <p:cBhvr>
                                        <p:cTn id="10" dur="1" fill="hold">
                                          <p:stCondLst>
                                            <p:cond delay="0"/>
                                          </p:stCondLst>
                                        </p:cTn>
                                        <p:tgtEl>
                                          <p:spTgt spid="38923"/>
                                        </p:tgtEl>
                                        <p:attrNameLst>
                                          <p:attrName>style.visibility</p:attrName>
                                        </p:attrNameLst>
                                      </p:cBhvr>
                                      <p:to>
                                        <p:strVal val="visible"/>
                                      </p:to>
                                    </p:set>
                                    <p:animEffect transition="in" filter="wipe(left)">
                                      <p:cBhvr>
                                        <p:cTn id="11" dur="500"/>
                                        <p:tgtEl>
                                          <p:spTgt spid="3892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8919"/>
                                        </p:tgtEl>
                                        <p:attrNameLst>
                                          <p:attrName>style.visibility</p:attrName>
                                        </p:attrNameLst>
                                      </p:cBhvr>
                                      <p:to>
                                        <p:strVal val="visible"/>
                                      </p:to>
                                    </p:set>
                                    <p:animEffect transition="in" filter="wipe(left)">
                                      <p:cBhvr>
                                        <p:cTn id="16" dur="500"/>
                                        <p:tgtEl>
                                          <p:spTgt spid="38919"/>
                                        </p:tgtEl>
                                      </p:cBhvr>
                                    </p:animEffect>
                                  </p:childTnLst>
                                </p:cTn>
                              </p:par>
                            </p:childTnLst>
                          </p:cTn>
                        </p:par>
                        <p:par>
                          <p:cTn id="17" fill="hold" nodeType="afterGroup">
                            <p:stCondLst>
                              <p:cond delay="500"/>
                            </p:stCondLst>
                            <p:childTnLst>
                              <p:par>
                                <p:cTn id="18" presetID="2" presetClass="entr" presetSubtype="8" fill="hold" grpId="0" nodeType="afterEffect">
                                  <p:stCondLst>
                                    <p:cond delay="1000"/>
                                  </p:stCondLst>
                                  <p:childTnLst>
                                    <p:set>
                                      <p:cBhvr>
                                        <p:cTn id="19" dur="1" fill="hold">
                                          <p:stCondLst>
                                            <p:cond delay="0"/>
                                          </p:stCondLst>
                                        </p:cTn>
                                        <p:tgtEl>
                                          <p:spTgt spid="38925"/>
                                        </p:tgtEl>
                                        <p:attrNameLst>
                                          <p:attrName>style.visibility</p:attrName>
                                        </p:attrNameLst>
                                      </p:cBhvr>
                                      <p:to>
                                        <p:strVal val="visible"/>
                                      </p:to>
                                    </p:set>
                                    <p:anim calcmode="lin" valueType="num">
                                      <p:cBhvr additive="base">
                                        <p:cTn id="20" dur="500" fill="hold"/>
                                        <p:tgtEl>
                                          <p:spTgt spid="38925"/>
                                        </p:tgtEl>
                                        <p:attrNameLst>
                                          <p:attrName>ppt_x</p:attrName>
                                        </p:attrNameLst>
                                      </p:cBhvr>
                                      <p:tavLst>
                                        <p:tav tm="0">
                                          <p:val>
                                            <p:strVal val="0-#ppt_w/2"/>
                                          </p:val>
                                        </p:tav>
                                        <p:tav tm="100000">
                                          <p:val>
                                            <p:strVal val="#ppt_x"/>
                                          </p:val>
                                        </p:tav>
                                      </p:tavLst>
                                    </p:anim>
                                    <p:anim calcmode="lin" valueType="num">
                                      <p:cBhvr additive="base">
                                        <p:cTn id="21" dur="500" fill="hold"/>
                                        <p:tgtEl>
                                          <p:spTgt spid="38925"/>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2000"/>
                            </p:stCondLst>
                            <p:childTnLst>
                              <p:par>
                                <p:cTn id="23" presetID="2" presetClass="entr" presetSubtype="8" fill="hold" grpId="0" nodeType="afterEffect">
                                  <p:stCondLst>
                                    <p:cond delay="1000"/>
                                  </p:stCondLst>
                                  <p:childTnLst>
                                    <p:set>
                                      <p:cBhvr>
                                        <p:cTn id="24" dur="1" fill="hold">
                                          <p:stCondLst>
                                            <p:cond delay="0"/>
                                          </p:stCondLst>
                                        </p:cTn>
                                        <p:tgtEl>
                                          <p:spTgt spid="38926"/>
                                        </p:tgtEl>
                                        <p:attrNameLst>
                                          <p:attrName>style.visibility</p:attrName>
                                        </p:attrNameLst>
                                      </p:cBhvr>
                                      <p:to>
                                        <p:strVal val="visible"/>
                                      </p:to>
                                    </p:set>
                                    <p:anim calcmode="lin" valueType="num">
                                      <p:cBhvr additive="base">
                                        <p:cTn id="25" dur="500" fill="hold"/>
                                        <p:tgtEl>
                                          <p:spTgt spid="38926"/>
                                        </p:tgtEl>
                                        <p:attrNameLst>
                                          <p:attrName>ppt_x</p:attrName>
                                        </p:attrNameLst>
                                      </p:cBhvr>
                                      <p:tavLst>
                                        <p:tav tm="0">
                                          <p:val>
                                            <p:strVal val="0-#ppt_w/2"/>
                                          </p:val>
                                        </p:tav>
                                        <p:tav tm="100000">
                                          <p:val>
                                            <p:strVal val="#ppt_x"/>
                                          </p:val>
                                        </p:tav>
                                      </p:tavLst>
                                    </p:anim>
                                    <p:anim calcmode="lin" valueType="num">
                                      <p:cBhvr additive="base">
                                        <p:cTn id="26" dur="500" fill="hold"/>
                                        <p:tgtEl>
                                          <p:spTgt spid="38926"/>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3500"/>
                            </p:stCondLst>
                            <p:childTnLst>
                              <p:par>
                                <p:cTn id="28" presetID="2" presetClass="entr" presetSubtype="8" fill="hold" grpId="0" nodeType="afterEffect">
                                  <p:stCondLst>
                                    <p:cond delay="1000"/>
                                  </p:stCondLst>
                                  <p:childTnLst>
                                    <p:set>
                                      <p:cBhvr>
                                        <p:cTn id="29" dur="1" fill="hold">
                                          <p:stCondLst>
                                            <p:cond delay="0"/>
                                          </p:stCondLst>
                                        </p:cTn>
                                        <p:tgtEl>
                                          <p:spTgt spid="38927"/>
                                        </p:tgtEl>
                                        <p:attrNameLst>
                                          <p:attrName>style.visibility</p:attrName>
                                        </p:attrNameLst>
                                      </p:cBhvr>
                                      <p:to>
                                        <p:strVal val="visible"/>
                                      </p:to>
                                    </p:set>
                                    <p:anim calcmode="lin" valueType="num">
                                      <p:cBhvr additive="base">
                                        <p:cTn id="30" dur="500" fill="hold"/>
                                        <p:tgtEl>
                                          <p:spTgt spid="38927"/>
                                        </p:tgtEl>
                                        <p:attrNameLst>
                                          <p:attrName>ppt_x</p:attrName>
                                        </p:attrNameLst>
                                      </p:cBhvr>
                                      <p:tavLst>
                                        <p:tav tm="0">
                                          <p:val>
                                            <p:strVal val="0-#ppt_w/2"/>
                                          </p:val>
                                        </p:tav>
                                        <p:tav tm="100000">
                                          <p:val>
                                            <p:strVal val="#ppt_x"/>
                                          </p:val>
                                        </p:tav>
                                      </p:tavLst>
                                    </p:anim>
                                    <p:anim calcmode="lin" valueType="num">
                                      <p:cBhvr additive="base">
                                        <p:cTn id="31" dur="500" fill="hold"/>
                                        <p:tgtEl>
                                          <p:spTgt spid="389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animBg="1"/>
      <p:bldP spid="38919" grpId="0" animBg="1"/>
      <p:bldP spid="38923" grpId="0" animBg="1"/>
      <p:bldP spid="38925" grpId="0" animBg="1" autoUpdateAnimBg="0"/>
      <p:bldP spid="38926" grpId="0" animBg="1" autoUpdateAnimBg="0"/>
      <p:bldP spid="38927"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1"/>
          <p:cNvGrpSpPr>
            <a:grpSpLocks/>
          </p:cNvGrpSpPr>
          <p:nvPr/>
        </p:nvGrpSpPr>
        <p:grpSpPr bwMode="auto">
          <a:xfrm>
            <a:off x="0" y="0"/>
            <a:ext cx="496888" cy="600075"/>
            <a:chOff x="11478979" y="25400"/>
            <a:chExt cx="662221" cy="600430"/>
          </a:xfrm>
        </p:grpSpPr>
        <p:sp>
          <p:nvSpPr>
            <p:cNvPr id="3" name="Rectangle 2">
              <a:extLst>
                <a:ext uri="{FF2B5EF4-FFF2-40B4-BE49-F238E27FC236}"/>
              </a:extLst>
            </p:cNvPr>
            <p:cNvSpPr/>
            <p:nvPr/>
          </p:nvSpPr>
          <p:spPr>
            <a:xfrm rot="10800000">
              <a:off x="11580534" y="25400"/>
              <a:ext cx="560666" cy="503536"/>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Rectangle 3">
              <a:extLst>
                <a:ext uri="{FF2B5EF4-FFF2-40B4-BE49-F238E27FC236}"/>
              </a:extLst>
            </p:cNvPr>
            <p:cNvSpPr/>
            <p:nvPr/>
          </p:nvSpPr>
          <p:spPr>
            <a:xfrm rot="10800000">
              <a:off x="11478979" y="230309"/>
              <a:ext cx="459112" cy="395521"/>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2531" name="Group 4"/>
          <p:cNvGrpSpPr>
            <a:grpSpLocks/>
          </p:cNvGrpSpPr>
          <p:nvPr/>
        </p:nvGrpSpPr>
        <p:grpSpPr bwMode="auto">
          <a:xfrm rot="-5400000">
            <a:off x="8588375" y="76200"/>
            <a:ext cx="661988" cy="449262"/>
            <a:chOff x="11478979" y="25400"/>
            <a:chExt cx="662221" cy="600430"/>
          </a:xfrm>
        </p:grpSpPr>
        <p:sp>
          <p:nvSpPr>
            <p:cNvPr id="6" name="Rectangle 5">
              <a:extLst>
                <a:ext uri="{FF2B5EF4-FFF2-40B4-BE49-F238E27FC236}"/>
              </a:extLst>
            </p:cNvPr>
            <p:cNvSpPr/>
            <p:nvPr/>
          </p:nvSpPr>
          <p:spPr>
            <a:xfrm rot="10800000">
              <a:off x="11580615" y="25401"/>
              <a:ext cx="560585" cy="502833"/>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a:extLst>
                <a:ext uri="{FF2B5EF4-FFF2-40B4-BE49-F238E27FC236}"/>
              </a:extLst>
            </p:cNvPr>
            <p:cNvSpPr/>
            <p:nvPr/>
          </p:nvSpPr>
          <p:spPr>
            <a:xfrm rot="10800000">
              <a:off x="11478979" y="231201"/>
              <a:ext cx="458948" cy="394629"/>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22532" name="TextBox 7"/>
          <p:cNvSpPr txBox="1">
            <a:spLocks noChangeArrowheads="1"/>
          </p:cNvSpPr>
          <p:nvPr/>
        </p:nvSpPr>
        <p:spPr bwMode="auto">
          <a:xfrm>
            <a:off x="0" y="630238"/>
            <a:ext cx="9144000" cy="706437"/>
          </a:xfrm>
          <a:prstGeom prst="rect">
            <a:avLst/>
          </a:prstGeom>
          <a:noFill/>
          <a:ln w="9525">
            <a:noFill/>
            <a:miter lim="800000"/>
            <a:headEnd/>
            <a:tailEnd/>
          </a:ln>
        </p:spPr>
        <p:txBody>
          <a:bodyPr>
            <a:spAutoFit/>
          </a:bodyPr>
          <a:lstStyle/>
          <a:p>
            <a:pPr algn="ctr"/>
            <a:r>
              <a:rPr lang="en-US" sz="4000" b="1">
                <a:solidFill>
                  <a:schemeClr val="accent2"/>
                </a:solidFill>
                <a:latin typeface="Lora"/>
              </a:rPr>
              <a:t>Symptoms</a:t>
            </a:r>
          </a:p>
        </p:txBody>
      </p:sp>
      <p:grpSp>
        <p:nvGrpSpPr>
          <p:cNvPr id="22533" name="Group 20"/>
          <p:cNvGrpSpPr>
            <a:grpSpLocks/>
          </p:cNvGrpSpPr>
          <p:nvPr/>
        </p:nvGrpSpPr>
        <p:grpSpPr bwMode="auto">
          <a:xfrm>
            <a:off x="1128713" y="2338388"/>
            <a:ext cx="1409700" cy="2073275"/>
            <a:chOff x="1504950" y="2338640"/>
            <a:chExt cx="1879600" cy="2072051"/>
          </a:xfrm>
        </p:grpSpPr>
        <p:sp>
          <p:nvSpPr>
            <p:cNvPr id="9" name="Rectangle: Rounded Corners 8">
              <a:extLst>
                <a:ext uri="{FF2B5EF4-FFF2-40B4-BE49-F238E27FC236}"/>
              </a:extLst>
            </p:cNvPr>
            <p:cNvSpPr/>
            <p:nvPr/>
          </p:nvSpPr>
          <p:spPr>
            <a:xfrm rot="2700000">
              <a:off x="1953974" y="2338349"/>
              <a:ext cx="983669" cy="984249"/>
            </a:xfrm>
            <a:prstGeom prst="roundRect">
              <a:avLst>
                <a:gd name="adj" fmla="val 914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TextBox 14">
              <a:extLst>
                <a:ext uri="{FF2B5EF4-FFF2-40B4-BE49-F238E27FC236}"/>
              </a:extLst>
            </p:cNvPr>
            <p:cNvSpPr txBox="1"/>
            <p:nvPr/>
          </p:nvSpPr>
          <p:spPr>
            <a:xfrm>
              <a:off x="1504950" y="3703084"/>
              <a:ext cx="1879600" cy="707607"/>
            </a:xfrm>
            <a:prstGeom prst="rect">
              <a:avLst/>
            </a:prstGeom>
            <a:noFill/>
          </p:spPr>
          <p:txBody>
            <a:bodyPr>
              <a:spAutoFit/>
            </a:bodyPr>
            <a:lstStyle/>
            <a:p>
              <a:pPr algn="ctr" fontAlgn="auto">
                <a:spcBef>
                  <a:spcPts val="0"/>
                </a:spcBef>
                <a:spcAft>
                  <a:spcPts val="0"/>
                </a:spcAft>
                <a:defRPr/>
              </a:pPr>
              <a:r>
                <a:rPr lang="en-US" sz="2000" b="1" dirty="0">
                  <a:solidFill>
                    <a:schemeClr val="tx1">
                      <a:lumMod val="75000"/>
                      <a:lumOff val="25000"/>
                    </a:schemeClr>
                  </a:solidFill>
                  <a:latin typeface="Lora" pitchFamily="2" charset="0"/>
                  <a:cs typeface="+mn-cs"/>
                </a:rPr>
                <a:t>Weight Gain</a:t>
              </a:r>
            </a:p>
          </p:txBody>
        </p:sp>
        <p:pic>
          <p:nvPicPr>
            <p:cNvPr id="22552" name="Picture 4" descr="Gain weight - Free arrows icons"/>
            <p:cNvPicPr>
              <a:picLocks noChangeAspect="1" noChangeArrowheads="1"/>
            </p:cNvPicPr>
            <p:nvPr/>
          </p:nvPicPr>
          <p:blipFill>
            <a:blip r:embed="rId2"/>
            <a:srcRect/>
            <a:stretch>
              <a:fillRect/>
            </a:stretch>
          </p:blipFill>
          <p:spPr bwMode="auto">
            <a:xfrm>
              <a:off x="2122165" y="2508289"/>
              <a:ext cx="645170" cy="645170"/>
            </a:xfrm>
            <a:prstGeom prst="rect">
              <a:avLst/>
            </a:prstGeom>
            <a:noFill/>
            <a:ln w="9525">
              <a:noFill/>
              <a:miter lim="800000"/>
              <a:headEnd/>
              <a:tailEnd/>
            </a:ln>
          </p:spPr>
        </p:pic>
      </p:grpSp>
      <p:grpSp>
        <p:nvGrpSpPr>
          <p:cNvPr id="22534" name="Group 21"/>
          <p:cNvGrpSpPr>
            <a:grpSpLocks/>
          </p:cNvGrpSpPr>
          <p:nvPr/>
        </p:nvGrpSpPr>
        <p:grpSpPr bwMode="auto">
          <a:xfrm>
            <a:off x="3505200" y="2338388"/>
            <a:ext cx="2209800" cy="1765300"/>
            <a:chOff x="4673305" y="2338640"/>
            <a:chExt cx="2946400" cy="1764318"/>
          </a:xfrm>
        </p:grpSpPr>
        <p:sp>
          <p:nvSpPr>
            <p:cNvPr id="10" name="Rectangle: Rounded Corners 9">
              <a:extLst>
                <a:ext uri="{FF2B5EF4-FFF2-40B4-BE49-F238E27FC236}"/>
              </a:extLst>
            </p:cNvPr>
            <p:cNvSpPr/>
            <p:nvPr/>
          </p:nvSpPr>
          <p:spPr>
            <a:xfrm rot="2700000">
              <a:off x="5600679" y="2338366"/>
              <a:ext cx="983702" cy="984251"/>
            </a:xfrm>
            <a:prstGeom prst="roundRect">
              <a:avLst>
                <a:gd name="adj" fmla="val 914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 name="TextBox 15">
              <a:extLst>
                <a:ext uri="{FF2B5EF4-FFF2-40B4-BE49-F238E27FC236}"/>
              </a:extLst>
            </p:cNvPr>
            <p:cNvSpPr txBox="1"/>
            <p:nvPr/>
          </p:nvSpPr>
          <p:spPr>
            <a:xfrm>
              <a:off x="4673305" y="3703131"/>
              <a:ext cx="2946400" cy="399827"/>
            </a:xfrm>
            <a:prstGeom prst="rect">
              <a:avLst/>
            </a:prstGeom>
            <a:noFill/>
          </p:spPr>
          <p:txBody>
            <a:bodyPr>
              <a:spAutoFit/>
            </a:bodyPr>
            <a:lstStyle/>
            <a:p>
              <a:pPr algn="ctr" fontAlgn="auto">
                <a:spcBef>
                  <a:spcPts val="0"/>
                </a:spcBef>
                <a:spcAft>
                  <a:spcPts val="0"/>
                </a:spcAft>
                <a:defRPr/>
              </a:pPr>
              <a:r>
                <a:rPr lang="en-US" sz="2000" b="1" dirty="0">
                  <a:solidFill>
                    <a:schemeClr val="tx1">
                      <a:lumMod val="75000"/>
                      <a:lumOff val="25000"/>
                    </a:schemeClr>
                  </a:solidFill>
                  <a:latin typeface="Lora" pitchFamily="2" charset="0"/>
                  <a:cs typeface="+mn-cs"/>
                </a:rPr>
                <a:t>Constipation</a:t>
              </a:r>
            </a:p>
          </p:txBody>
        </p:sp>
        <p:pic>
          <p:nvPicPr>
            <p:cNvPr id="22549" name="Picture 6" descr="Constipation Icons - Free SVG &amp; PNG Constipation Images - Noun Project"/>
            <p:cNvPicPr>
              <a:picLocks noChangeAspect="1" noChangeArrowheads="1"/>
            </p:cNvPicPr>
            <p:nvPr/>
          </p:nvPicPr>
          <p:blipFill>
            <a:blip r:embed="rId3"/>
            <a:srcRect/>
            <a:stretch>
              <a:fillRect/>
            </a:stretch>
          </p:blipFill>
          <p:spPr bwMode="auto">
            <a:xfrm>
              <a:off x="5775197" y="2514600"/>
              <a:ext cx="632548" cy="632548"/>
            </a:xfrm>
            <a:prstGeom prst="rect">
              <a:avLst/>
            </a:prstGeom>
            <a:noFill/>
            <a:ln w="9525">
              <a:noFill/>
              <a:miter lim="800000"/>
              <a:headEnd/>
              <a:tailEnd/>
            </a:ln>
          </p:spPr>
        </p:pic>
      </p:grpSp>
      <p:grpSp>
        <p:nvGrpSpPr>
          <p:cNvPr id="22535" name="Group 22"/>
          <p:cNvGrpSpPr>
            <a:grpSpLocks/>
          </p:cNvGrpSpPr>
          <p:nvPr/>
        </p:nvGrpSpPr>
        <p:grpSpPr bwMode="auto">
          <a:xfrm>
            <a:off x="6605588" y="2338388"/>
            <a:ext cx="1409700" cy="1765300"/>
            <a:chOff x="8807450" y="2338640"/>
            <a:chExt cx="1879600" cy="1764377"/>
          </a:xfrm>
        </p:grpSpPr>
        <p:sp>
          <p:nvSpPr>
            <p:cNvPr id="11" name="Rectangle: Rounded Corners 10">
              <a:extLst>
                <a:ext uri="{FF2B5EF4-FFF2-40B4-BE49-F238E27FC236}"/>
              </a:extLst>
            </p:cNvPr>
            <p:cNvSpPr/>
            <p:nvPr/>
          </p:nvSpPr>
          <p:spPr>
            <a:xfrm rot="2700000">
              <a:off x="9256441" y="2338383"/>
              <a:ext cx="983735" cy="984249"/>
            </a:xfrm>
            <a:prstGeom prst="roundRect">
              <a:avLst>
                <a:gd name="adj" fmla="val 914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TextBox 16">
              <a:extLst>
                <a:ext uri="{FF2B5EF4-FFF2-40B4-BE49-F238E27FC236}"/>
              </a:extLst>
            </p:cNvPr>
            <p:cNvSpPr txBox="1"/>
            <p:nvPr/>
          </p:nvSpPr>
          <p:spPr>
            <a:xfrm>
              <a:off x="8807450" y="3703176"/>
              <a:ext cx="1879600" cy="399841"/>
            </a:xfrm>
            <a:prstGeom prst="rect">
              <a:avLst/>
            </a:prstGeom>
            <a:noFill/>
          </p:spPr>
          <p:txBody>
            <a:bodyPr>
              <a:spAutoFit/>
            </a:bodyPr>
            <a:lstStyle/>
            <a:p>
              <a:pPr algn="ctr" fontAlgn="auto">
                <a:spcBef>
                  <a:spcPts val="0"/>
                </a:spcBef>
                <a:spcAft>
                  <a:spcPts val="0"/>
                </a:spcAft>
                <a:defRPr/>
              </a:pPr>
              <a:r>
                <a:rPr lang="en-US" sz="2000" dirty="0">
                  <a:solidFill>
                    <a:schemeClr val="tx1">
                      <a:lumMod val="75000"/>
                      <a:lumOff val="25000"/>
                    </a:schemeClr>
                  </a:solidFill>
                  <a:latin typeface="Lora" pitchFamily="2" charset="0"/>
                  <a:cs typeface="+mn-cs"/>
                </a:rPr>
                <a:t>Pressure</a:t>
              </a:r>
            </a:p>
          </p:txBody>
        </p:sp>
        <p:pic>
          <p:nvPicPr>
            <p:cNvPr id="22546" name="Picture 8" descr="Pressure indicator - Free networking icons"/>
            <p:cNvPicPr>
              <a:picLocks noChangeAspect="1" noChangeArrowheads="1"/>
            </p:cNvPicPr>
            <p:nvPr/>
          </p:nvPicPr>
          <p:blipFill>
            <a:blip r:embed="rId4"/>
            <a:srcRect/>
            <a:stretch>
              <a:fillRect/>
            </a:stretch>
          </p:blipFill>
          <p:spPr bwMode="auto">
            <a:xfrm>
              <a:off x="9417050" y="2500673"/>
              <a:ext cx="660400" cy="660400"/>
            </a:xfrm>
            <a:prstGeom prst="rect">
              <a:avLst/>
            </a:prstGeom>
            <a:noFill/>
            <a:ln w="9525">
              <a:noFill/>
              <a:miter lim="800000"/>
              <a:headEnd/>
              <a:tailEnd/>
            </a:ln>
          </p:spPr>
        </p:pic>
      </p:grpSp>
      <p:grpSp>
        <p:nvGrpSpPr>
          <p:cNvPr id="22536" name="Group 23"/>
          <p:cNvGrpSpPr>
            <a:grpSpLocks/>
          </p:cNvGrpSpPr>
          <p:nvPr/>
        </p:nvGrpSpPr>
        <p:grpSpPr bwMode="auto">
          <a:xfrm>
            <a:off x="2057400" y="4527550"/>
            <a:ext cx="2286000" cy="1771650"/>
            <a:chOff x="2743201" y="4528238"/>
            <a:chExt cx="3048000" cy="1771526"/>
          </a:xfrm>
        </p:grpSpPr>
        <p:sp>
          <p:nvSpPr>
            <p:cNvPr id="13" name="Rectangle: Rounded Corners 12">
              <a:extLst>
                <a:ext uri="{FF2B5EF4-FFF2-40B4-BE49-F238E27FC236}"/>
              </a:extLst>
            </p:cNvPr>
            <p:cNvSpPr/>
            <p:nvPr/>
          </p:nvSpPr>
          <p:spPr>
            <a:xfrm rot="2700000">
              <a:off x="3795220" y="4528203"/>
              <a:ext cx="984181" cy="984249"/>
            </a:xfrm>
            <a:prstGeom prst="roundRect">
              <a:avLst>
                <a:gd name="adj" fmla="val 914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TextBox 17">
              <a:extLst>
                <a:ext uri="{FF2B5EF4-FFF2-40B4-BE49-F238E27FC236}"/>
              </a:extLst>
            </p:cNvPr>
            <p:cNvSpPr txBox="1"/>
            <p:nvPr/>
          </p:nvSpPr>
          <p:spPr>
            <a:xfrm>
              <a:off x="2743201" y="5899742"/>
              <a:ext cx="3048000" cy="400022"/>
            </a:xfrm>
            <a:prstGeom prst="rect">
              <a:avLst/>
            </a:prstGeom>
            <a:noFill/>
          </p:spPr>
          <p:txBody>
            <a:bodyPr>
              <a:spAutoFit/>
            </a:bodyPr>
            <a:lstStyle/>
            <a:p>
              <a:pPr algn="ctr" fontAlgn="auto">
                <a:spcBef>
                  <a:spcPts val="0"/>
                </a:spcBef>
                <a:spcAft>
                  <a:spcPts val="0"/>
                </a:spcAft>
                <a:defRPr/>
              </a:pPr>
              <a:r>
                <a:rPr lang="en-US" sz="2000" b="1" dirty="0">
                  <a:solidFill>
                    <a:schemeClr val="tx1">
                      <a:lumMod val="75000"/>
                      <a:lumOff val="25000"/>
                    </a:schemeClr>
                  </a:solidFill>
                  <a:latin typeface="Lora" pitchFamily="2" charset="0"/>
                  <a:cs typeface="+mn-cs"/>
                </a:rPr>
                <a:t>Stenocardia</a:t>
              </a:r>
            </a:p>
          </p:txBody>
        </p:sp>
        <p:pic>
          <p:nvPicPr>
            <p:cNvPr id="22543" name="Picture 10" descr="Chest pain - Free healthcare and medical icons"/>
            <p:cNvPicPr>
              <a:picLocks noChangeAspect="1" noChangeArrowheads="1"/>
            </p:cNvPicPr>
            <p:nvPr/>
          </p:nvPicPr>
          <p:blipFill>
            <a:blip r:embed="rId5"/>
            <a:srcRect/>
            <a:stretch>
              <a:fillRect/>
            </a:stretch>
          </p:blipFill>
          <p:spPr bwMode="auto">
            <a:xfrm>
              <a:off x="3994151" y="4728373"/>
              <a:ext cx="584200" cy="584200"/>
            </a:xfrm>
            <a:prstGeom prst="rect">
              <a:avLst/>
            </a:prstGeom>
            <a:noFill/>
            <a:ln w="9525">
              <a:noFill/>
              <a:miter lim="800000"/>
              <a:headEnd/>
              <a:tailEnd/>
            </a:ln>
          </p:spPr>
        </p:pic>
      </p:grpSp>
      <p:grpSp>
        <p:nvGrpSpPr>
          <p:cNvPr id="22537" name="Group 24"/>
          <p:cNvGrpSpPr>
            <a:grpSpLocks/>
          </p:cNvGrpSpPr>
          <p:nvPr/>
        </p:nvGrpSpPr>
        <p:grpSpPr bwMode="auto">
          <a:xfrm>
            <a:off x="5248275" y="4527550"/>
            <a:ext cx="1409700" cy="1771650"/>
            <a:chOff x="6997701" y="4528240"/>
            <a:chExt cx="1879600" cy="1771583"/>
          </a:xfrm>
        </p:grpSpPr>
        <p:sp>
          <p:nvSpPr>
            <p:cNvPr id="14" name="Rectangle: Rounded Corners 13">
              <a:extLst>
                <a:ext uri="{FF2B5EF4-FFF2-40B4-BE49-F238E27FC236}"/>
              </a:extLst>
            </p:cNvPr>
            <p:cNvSpPr/>
            <p:nvPr/>
          </p:nvSpPr>
          <p:spPr>
            <a:xfrm rot="2700000">
              <a:off x="7446453" y="4528221"/>
              <a:ext cx="984213" cy="984251"/>
            </a:xfrm>
            <a:prstGeom prst="roundRect">
              <a:avLst>
                <a:gd name="adj" fmla="val 914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TextBox 18">
              <a:extLst>
                <a:ext uri="{FF2B5EF4-FFF2-40B4-BE49-F238E27FC236}"/>
              </a:extLst>
            </p:cNvPr>
            <p:cNvSpPr txBox="1"/>
            <p:nvPr/>
          </p:nvSpPr>
          <p:spPr>
            <a:xfrm>
              <a:off x="6997701" y="5899788"/>
              <a:ext cx="1879600" cy="400035"/>
            </a:xfrm>
            <a:prstGeom prst="rect">
              <a:avLst/>
            </a:prstGeom>
            <a:noFill/>
          </p:spPr>
          <p:txBody>
            <a:bodyPr>
              <a:spAutoFit/>
            </a:bodyPr>
            <a:lstStyle/>
            <a:p>
              <a:pPr algn="ctr" fontAlgn="auto">
                <a:spcBef>
                  <a:spcPts val="0"/>
                </a:spcBef>
                <a:spcAft>
                  <a:spcPts val="0"/>
                </a:spcAft>
                <a:defRPr/>
              </a:pPr>
              <a:r>
                <a:rPr lang="en-US" sz="2000" b="1" dirty="0">
                  <a:solidFill>
                    <a:schemeClr val="tx1">
                      <a:lumMod val="75000"/>
                      <a:lumOff val="25000"/>
                    </a:schemeClr>
                  </a:solidFill>
                  <a:latin typeface="Lora" pitchFamily="2" charset="0"/>
                  <a:cs typeface="+mn-cs"/>
                </a:rPr>
                <a:t>Thirst</a:t>
              </a:r>
            </a:p>
          </p:txBody>
        </p:sp>
        <p:pic>
          <p:nvPicPr>
            <p:cNvPr id="22540" name="Picture 12" descr="Thirst - Free user icons"/>
            <p:cNvPicPr>
              <a:picLocks noChangeAspect="1" noChangeArrowheads="1"/>
            </p:cNvPicPr>
            <p:nvPr/>
          </p:nvPicPr>
          <p:blipFill>
            <a:blip r:embed="rId6"/>
            <a:srcRect/>
            <a:stretch>
              <a:fillRect/>
            </a:stretch>
          </p:blipFill>
          <p:spPr bwMode="auto">
            <a:xfrm>
              <a:off x="7606094" y="4689066"/>
              <a:ext cx="662814" cy="662814"/>
            </a:xfrm>
            <a:prstGeom prst="rect">
              <a:avLst/>
            </a:prstGeom>
            <a:noFill/>
            <a:ln w="9525">
              <a:noFill/>
              <a:miter lim="800000"/>
              <a:headEnd/>
              <a:tailEnd/>
            </a:ln>
          </p:spPr>
        </p:pic>
      </p:gr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idx="4294967295"/>
          </p:nvPr>
        </p:nvSpPr>
        <p:spPr>
          <a:xfrm>
            <a:off x="0" y="0"/>
            <a:ext cx="9144000" cy="1143000"/>
          </a:xfrm>
        </p:spPr>
        <p:txBody>
          <a:bodyPr/>
          <a:lstStyle/>
          <a:p>
            <a:r>
              <a:rPr lang="en-US" altLang="en-US" sz="3200" b="1" smtClean="0">
                <a:solidFill>
                  <a:srgbClr val="7030A0"/>
                </a:solidFill>
                <a:latin typeface="Arial" pitchFamily="34" charset="0"/>
                <a:cs typeface="Arial" pitchFamily="34" charset="0"/>
              </a:rPr>
              <a:t>TREATMENT OF HYPOGLYCEMIA</a:t>
            </a:r>
          </a:p>
        </p:txBody>
      </p:sp>
      <p:sp>
        <p:nvSpPr>
          <p:cNvPr id="32771" name="Rectangle 3"/>
          <p:cNvSpPr>
            <a:spLocks noGrp="1" noChangeArrowheads="1"/>
          </p:cNvSpPr>
          <p:nvPr>
            <p:ph type="body" idx="4294967295"/>
          </p:nvPr>
        </p:nvSpPr>
        <p:spPr>
          <a:xfrm>
            <a:off x="304800" y="1371600"/>
            <a:ext cx="8534400" cy="4754563"/>
          </a:xfrm>
          <a:solidFill>
            <a:schemeClr val="bg1"/>
          </a:solidFill>
        </p:spPr>
        <p:txBody>
          <a:bodyPr/>
          <a:lstStyle/>
          <a:p>
            <a:pPr marL="0" indent="0">
              <a:buFont typeface="Arial" pitchFamily="34" charset="0"/>
              <a:buNone/>
              <a:defRPr/>
            </a:pPr>
            <a:endParaRPr lang="en" altLang="en-US" sz="2400" b="1" i="1" dirty="0" smtClean="0">
              <a:latin typeface="Arial" pitchFamily="34" charset="0"/>
              <a:cs typeface="Arial" pitchFamily="34" charset="0"/>
            </a:endParaRPr>
          </a:p>
          <a:p>
            <a:pPr marL="0" indent="0">
              <a:buFont typeface="Arial" pitchFamily="34" charset="0"/>
              <a:buNone/>
              <a:defRPr/>
            </a:pPr>
            <a:r>
              <a:rPr lang="en" altLang="en-US" sz="2400" b="1" i="1" dirty="0" smtClean="0">
                <a:latin typeface="Arial" pitchFamily="34" charset="0"/>
                <a:cs typeface="Arial" pitchFamily="34" charset="0"/>
              </a:rPr>
              <a:t>Conscious </a:t>
            </a:r>
            <a:r>
              <a:rPr lang="en" altLang="en-US" sz="2400" b="1" dirty="0" smtClean="0">
                <a:latin typeface="Arial" pitchFamily="34" charset="0"/>
                <a:cs typeface="Arial" pitchFamily="34" charset="0"/>
              </a:rPr>
              <a:t>patients who can take food </a:t>
            </a:r>
            <a:r>
              <a:rPr lang="sr-Latn-RS" altLang="en-US" sz="2400" b="1" dirty="0" smtClean="0">
                <a:latin typeface="Arial" pitchFamily="34" charset="0"/>
                <a:cs typeface="Arial" pitchFamily="34" charset="0"/>
              </a:rPr>
              <a:t>orally</a:t>
            </a:r>
            <a:r>
              <a:rPr lang="en" altLang="en-US" sz="2400" b="1" dirty="0" smtClean="0">
                <a:latin typeface="Arial" pitchFamily="34" charset="0"/>
                <a:cs typeface="Arial" pitchFamily="34" charset="0"/>
              </a:rPr>
              <a:t>:</a:t>
            </a:r>
          </a:p>
          <a:p>
            <a:pPr marL="0" indent="0">
              <a:buFont typeface="Arial" pitchFamily="34" charset="0"/>
              <a:buNone/>
              <a:defRPr/>
            </a:pPr>
            <a:r>
              <a:rPr lang="en" altLang="en-US" sz="2400" b="1" dirty="0" smtClean="0">
                <a:latin typeface="Arial" pitchFamily="34" charset="0"/>
                <a:cs typeface="Arial" pitchFamily="34" charset="0"/>
              </a:rPr>
              <a:t>Oral administration of sweet solutions</a:t>
            </a:r>
          </a:p>
          <a:p>
            <a:pPr marL="457200" lvl="1" indent="0">
              <a:buFont typeface="Arial" pitchFamily="34" charset="0"/>
              <a:buNone/>
              <a:defRPr/>
            </a:pPr>
            <a:endParaRPr lang="sr-Cyrl-CS" altLang="en-US" sz="2400" b="1" dirty="0" smtClean="0">
              <a:latin typeface="Arial" pitchFamily="34" charset="0"/>
              <a:cs typeface="Arial" pitchFamily="34" charset="0"/>
            </a:endParaRPr>
          </a:p>
          <a:p>
            <a:pPr marL="0" indent="0">
              <a:buFont typeface="Arial" pitchFamily="34" charset="0"/>
              <a:buNone/>
              <a:defRPr/>
            </a:pPr>
            <a:r>
              <a:rPr lang="en" altLang="en-US" sz="2400" b="1" dirty="0" smtClean="0">
                <a:latin typeface="Arial" pitchFamily="34" charset="0"/>
                <a:cs typeface="Arial" pitchFamily="34" charset="0"/>
              </a:rPr>
              <a:t>Patients who </a:t>
            </a:r>
            <a:r>
              <a:rPr lang="en" altLang="en-US" sz="2400" b="1" i="1" dirty="0" smtClean="0">
                <a:latin typeface="Arial" pitchFamily="34" charset="0"/>
                <a:cs typeface="Arial" pitchFamily="34" charset="0"/>
              </a:rPr>
              <a:t>are unconscious </a:t>
            </a:r>
            <a:r>
              <a:rPr lang="en" altLang="en-US" sz="2400" b="1" dirty="0" smtClean="0">
                <a:latin typeface="Arial" pitchFamily="34" charset="0"/>
                <a:cs typeface="Arial" pitchFamily="34" charset="0"/>
              </a:rPr>
              <a:t>or </a:t>
            </a:r>
            <a:endParaRPr lang="en" altLang="en-US" sz="2400" b="1" dirty="0" smtClean="0">
              <a:latin typeface="Arial" pitchFamily="34" charset="0"/>
              <a:cs typeface="Arial" pitchFamily="34" charset="0"/>
            </a:endParaRPr>
          </a:p>
          <a:p>
            <a:pPr marL="0" indent="0">
              <a:buFont typeface="Arial" pitchFamily="34" charset="0"/>
              <a:buNone/>
              <a:defRPr/>
            </a:pPr>
            <a:r>
              <a:rPr lang="en" altLang="en-US" sz="2400" b="1" dirty="0" smtClean="0">
                <a:latin typeface="Arial" pitchFamily="34" charset="0"/>
                <a:cs typeface="Arial" pitchFamily="34" charset="0"/>
              </a:rPr>
              <a:t>unable </a:t>
            </a:r>
            <a:r>
              <a:rPr lang="en" altLang="en-US" sz="2400" b="1" dirty="0" smtClean="0">
                <a:latin typeface="Arial" pitchFamily="34" charset="0"/>
                <a:cs typeface="Arial" pitchFamily="34" charset="0"/>
              </a:rPr>
              <a:t>to take food </a:t>
            </a:r>
            <a:r>
              <a:rPr lang="sr-Latn-RS" altLang="en-US" sz="2400" b="1" dirty="0" smtClean="0">
                <a:latin typeface="Arial" pitchFamily="34" charset="0"/>
                <a:cs typeface="Arial" pitchFamily="34" charset="0"/>
              </a:rPr>
              <a:t>orally</a:t>
            </a:r>
            <a:endParaRPr lang="en-US" altLang="en-US" sz="2400" b="1" dirty="0" smtClean="0">
              <a:latin typeface="Arial" pitchFamily="34" charset="0"/>
              <a:cs typeface="Arial" pitchFamily="34" charset="0"/>
            </a:endParaRPr>
          </a:p>
          <a:p>
            <a:pPr marL="0" indent="0">
              <a:buFont typeface="Arial" pitchFamily="34" charset="0"/>
              <a:buNone/>
              <a:defRPr/>
            </a:pPr>
            <a:endParaRPr lang="en" altLang="en-US" sz="2400" b="1" dirty="0" smtClean="0">
              <a:latin typeface="Arial" pitchFamily="34" charset="0"/>
              <a:cs typeface="Arial" pitchFamily="34" charset="0"/>
            </a:endParaRPr>
          </a:p>
          <a:p>
            <a:pPr lvl="1">
              <a:buFont typeface="Wingdings" pitchFamily="2" charset="2"/>
              <a:buChar char="§"/>
              <a:defRPr/>
            </a:pPr>
            <a:r>
              <a:rPr lang="en" altLang="en-US" sz="2400" b="1" dirty="0" smtClean="0">
                <a:latin typeface="Arial" pitchFamily="34" charset="0"/>
                <a:cs typeface="Arial" pitchFamily="34" charset="0"/>
              </a:rPr>
              <a:t>Intravenous administration of glucose: Glu 50%, at a rate of 10 ml/min, a total of 20-50 ml</a:t>
            </a:r>
            <a:endParaRPr lang="sr-Cyrl-RS" altLang="en-US" sz="2400" b="1" dirty="0" smtClean="0">
              <a:latin typeface="Arial" pitchFamily="34" charset="0"/>
              <a:cs typeface="Arial" pitchFamily="34" charset="0"/>
            </a:endParaRPr>
          </a:p>
          <a:p>
            <a:pPr lvl="1">
              <a:buFont typeface="Wingdings" pitchFamily="2" charset="2"/>
              <a:buChar char="§"/>
              <a:defRPr/>
            </a:pPr>
            <a:r>
              <a:rPr lang="en" altLang="en-US" sz="2400" b="1" dirty="0" smtClean="0">
                <a:latin typeface="Arial" pitchFamily="34" charset="0"/>
                <a:cs typeface="Arial" pitchFamily="34" charset="0"/>
              </a:rPr>
              <a:t>If there is not 50%, we can also give 10% Glu</a:t>
            </a:r>
            <a:endParaRPr lang="sr-Cyrl-CS" altLang="en-US" sz="2400" b="1" dirty="0" smtClean="0">
              <a:latin typeface="Arial" pitchFamily="34" charset="0"/>
              <a:cs typeface="Arial" pitchFamily="34" charset="0"/>
            </a:endParaRPr>
          </a:p>
          <a:p>
            <a:pPr lvl="1">
              <a:buFont typeface="Wingdings" pitchFamily="2" charset="2"/>
              <a:buChar char="§"/>
              <a:defRPr/>
            </a:pPr>
            <a:r>
              <a:rPr lang="en" altLang="en-US" sz="2400" b="1" dirty="0" smtClean="0">
                <a:latin typeface="Arial" pitchFamily="34" charset="0"/>
                <a:cs typeface="Arial" pitchFamily="34" charset="0"/>
              </a:rPr>
              <a:t>Glucagon injections</a:t>
            </a:r>
            <a:endParaRPr lang="en-US" altLang="en-US" sz="2400" b="1" dirty="0" smtClean="0">
              <a:latin typeface="Arial" pitchFamily="34" charset="0"/>
              <a:cs typeface="Arial" pitchFamily="34" charset="0"/>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0" y="0"/>
            <a:ext cx="9144000" cy="1066800"/>
          </a:xfrm>
        </p:spPr>
        <p:txBody>
          <a:bodyPr/>
          <a:lstStyle/>
          <a:p>
            <a:r>
              <a:rPr lang="en-US" altLang="en-US" sz="3200" b="1" i="1" smtClean="0">
                <a:solidFill>
                  <a:srgbClr val="7030A0"/>
                </a:solidFill>
                <a:latin typeface="Arial" pitchFamily="34" charset="0"/>
                <a:cs typeface="Arial" pitchFamily="34" charset="0"/>
              </a:rPr>
              <a:t>GLUCAGEN HYPOKIT (glucagon amp. 1mg)</a:t>
            </a:r>
            <a:endParaRPr lang="en-US" altLang="en-US" sz="3200" i="1" smtClean="0">
              <a:solidFill>
                <a:srgbClr val="7030A0"/>
              </a:solidFill>
            </a:endParaRPr>
          </a:p>
        </p:txBody>
      </p:sp>
      <p:pic>
        <p:nvPicPr>
          <p:cNvPr id="115715" name="Picture 3" descr="ANd9GcSSmD0wGQHlE5K-9XwedkjJbytYuUgCjAFuFi_JTrvwsbOOIAPU"/>
          <p:cNvPicPr>
            <a:picLocks noChangeAspect="1" noChangeArrowheads="1"/>
          </p:cNvPicPr>
          <p:nvPr/>
        </p:nvPicPr>
        <p:blipFill>
          <a:blip r:embed="rId2"/>
          <a:srcRect/>
          <a:stretch>
            <a:fillRect/>
          </a:stretch>
        </p:blipFill>
        <p:spPr bwMode="auto">
          <a:xfrm>
            <a:off x="609600" y="1524000"/>
            <a:ext cx="7620000" cy="1289050"/>
          </a:xfrm>
          <a:prstGeom prst="rect">
            <a:avLst/>
          </a:prstGeom>
          <a:noFill/>
          <a:ln w="9525">
            <a:noFill/>
            <a:miter lim="800000"/>
            <a:headEnd/>
            <a:tailEnd/>
          </a:ln>
        </p:spPr>
      </p:pic>
      <p:pic>
        <p:nvPicPr>
          <p:cNvPr id="115716" name="Picture 4" descr="e3c42149-f1f4-44e8-af81-ab7256d376a3-11"/>
          <p:cNvPicPr>
            <a:picLocks noChangeAspect="1" noChangeArrowheads="1"/>
          </p:cNvPicPr>
          <p:nvPr/>
        </p:nvPicPr>
        <p:blipFill>
          <a:blip r:embed="rId3"/>
          <a:srcRect/>
          <a:stretch>
            <a:fillRect/>
          </a:stretch>
        </p:blipFill>
        <p:spPr bwMode="auto">
          <a:xfrm>
            <a:off x="1905000" y="2932113"/>
            <a:ext cx="5105400" cy="3843337"/>
          </a:xfrm>
          <a:prstGeom prst="rect">
            <a:avLst/>
          </a:prstGeom>
          <a:noFill/>
          <a:ln w="9525">
            <a:noFill/>
            <a:miter lim="800000"/>
            <a:headEnd/>
            <a:tailEnd/>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Content Placeholder 2"/>
          <p:cNvSpPr>
            <a:spLocks noGrp="1"/>
          </p:cNvSpPr>
          <p:nvPr>
            <p:ph idx="4294967295"/>
          </p:nvPr>
        </p:nvSpPr>
        <p:spPr>
          <a:xfrm>
            <a:off x="457200" y="838200"/>
            <a:ext cx="8458200" cy="5618163"/>
          </a:xfrm>
        </p:spPr>
        <p:txBody>
          <a:bodyPr/>
          <a:lstStyle/>
          <a:p>
            <a:endParaRPr lang="en-US" altLang="en-US" sz="1000" b="1" dirty="0" smtClean="0">
              <a:latin typeface="Arial" pitchFamily="34" charset="0"/>
              <a:cs typeface="Arial" pitchFamily="34" charset="0"/>
            </a:endParaRPr>
          </a:p>
          <a:p>
            <a:pPr>
              <a:buFont typeface="Wingdings 2" pitchFamily="18" charset="2"/>
              <a:buNone/>
            </a:pPr>
            <a:endParaRPr lang="en-US" altLang="en-US" sz="2400" b="1" dirty="0" smtClean="0">
              <a:latin typeface="Arial" pitchFamily="34" charset="0"/>
              <a:cs typeface="Arial" pitchFamily="34" charset="0"/>
            </a:endParaRPr>
          </a:p>
          <a:p>
            <a:pPr>
              <a:buFont typeface="Wingdings 2" pitchFamily="18" charset="2"/>
              <a:buNone/>
            </a:pPr>
            <a:r>
              <a:rPr lang="en-US" altLang="en-US" sz="2400" b="1" dirty="0" smtClean="0">
                <a:latin typeface="Arial" pitchFamily="34" charset="0"/>
                <a:cs typeface="Arial" pitchFamily="34" charset="0"/>
              </a:rPr>
              <a:t>   Hypoglycemia therapy should be coordinated with the degree of expression of symptoms and signs. </a:t>
            </a:r>
          </a:p>
          <a:p>
            <a:pPr>
              <a:buFont typeface="Wingdings 2" pitchFamily="18" charset="2"/>
              <a:buNone/>
            </a:pPr>
            <a:endParaRPr lang="ru-RU" altLang="en-US" sz="2400" b="1" dirty="0" smtClean="0">
              <a:latin typeface="Arial" pitchFamily="34" charset="0"/>
              <a:cs typeface="Arial" pitchFamily="34" charset="0"/>
            </a:endParaRPr>
          </a:p>
          <a:p>
            <a:pPr>
              <a:buFont typeface="Wingdings 2" pitchFamily="18" charset="2"/>
              <a:buNone/>
            </a:pPr>
            <a:r>
              <a:rPr lang="en-US" altLang="en-US" sz="2400" b="1" dirty="0" smtClean="0">
                <a:latin typeface="Arial" pitchFamily="34" charset="0"/>
                <a:cs typeface="Arial" pitchFamily="34" charset="0"/>
              </a:rPr>
              <a:t>Level 1 - 2:</a:t>
            </a:r>
          </a:p>
          <a:p>
            <a:pPr>
              <a:buFont typeface="Wingdings" pitchFamily="2" charset="2"/>
              <a:buChar char="§"/>
            </a:pPr>
            <a:r>
              <a:rPr lang="en-US" altLang="en-US" sz="2400" b="1" dirty="0" smtClean="0">
                <a:latin typeface="Arial" pitchFamily="34" charset="0"/>
                <a:cs typeface="Arial" pitchFamily="34" charset="0"/>
              </a:rPr>
              <a:t>2 - 4 dextrose tablets</a:t>
            </a:r>
          </a:p>
          <a:p>
            <a:pPr>
              <a:buFont typeface="Wingdings" pitchFamily="2" charset="2"/>
              <a:buChar char="§"/>
            </a:pPr>
            <a:r>
              <a:rPr lang="en-US" altLang="en-US" sz="2400" b="1" dirty="0" smtClean="0">
                <a:latin typeface="Arial" pitchFamily="34" charset="0"/>
                <a:cs typeface="Arial" pitchFamily="34" charset="0"/>
              </a:rPr>
              <a:t>2 teaspoons of sugar (10 g), honey or jam (it is ideal to take it dissolved in water)</a:t>
            </a:r>
          </a:p>
          <a:p>
            <a:pPr>
              <a:buFont typeface="Wingdings" pitchFamily="2" charset="2"/>
              <a:buChar char="§"/>
            </a:pPr>
            <a:r>
              <a:rPr lang="en-US" altLang="en-US" sz="2400" b="1" dirty="0" smtClean="0">
                <a:latin typeface="Arial" pitchFamily="34" charset="0"/>
                <a:cs typeface="Arial" pitchFamily="34" charset="0"/>
              </a:rPr>
              <a:t>a small bottle of juice containing sugar</a:t>
            </a:r>
          </a:p>
          <a:p>
            <a:endParaRPr lang="en-US" altLang="en-US" sz="1000" b="1" dirty="0" smtClean="0">
              <a:latin typeface="Arial" pitchFamily="34" charset="0"/>
              <a:cs typeface="Arial" pitchFamily="34" charset="0"/>
            </a:endParaRPr>
          </a:p>
          <a:p>
            <a:endParaRPr lang="en-US" altLang="en-US" sz="1000" b="1" dirty="0" smtClean="0">
              <a:latin typeface="Arial" pitchFamily="34" charset="0"/>
              <a:cs typeface="Arial" pitchFamily="34" charset="0"/>
            </a:endParaRPr>
          </a:p>
          <a:p>
            <a:endParaRPr lang="en-US" altLang="en-US" sz="1000" b="1" dirty="0" smtClean="0">
              <a:latin typeface="Arial" pitchFamily="34" charset="0"/>
              <a:cs typeface="Arial" pitchFamily="34" charset="0"/>
            </a:endParaRPr>
          </a:p>
          <a:p>
            <a:pPr>
              <a:buFont typeface="Arial" pitchFamily="34" charset="0"/>
              <a:buNone/>
            </a:pPr>
            <a:r>
              <a:rPr lang="en-US" altLang="en-US" sz="1100" b="1" dirty="0" smtClean="0">
                <a:latin typeface="Arial" pitchFamily="34" charset="0"/>
                <a:cs typeface="Arial" pitchFamily="34" charset="0"/>
              </a:rPr>
              <a:t>National Guide to Good Clinical Practice DIABETES MELLITUS. Second revised edition, July 2012</a:t>
            </a:r>
            <a:endParaRPr lang="en-US" altLang="en-US" sz="11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Content Placeholder 2"/>
          <p:cNvSpPr>
            <a:spLocks noGrp="1"/>
          </p:cNvSpPr>
          <p:nvPr>
            <p:ph idx="4294967295"/>
          </p:nvPr>
        </p:nvSpPr>
        <p:spPr>
          <a:xfrm>
            <a:off x="304800" y="304800"/>
            <a:ext cx="8382000" cy="6151563"/>
          </a:xfrm>
        </p:spPr>
        <p:txBody>
          <a:bodyPr/>
          <a:lstStyle/>
          <a:p>
            <a:endParaRPr lang="en-US" altLang="en-US" sz="1000" b="1" dirty="0" smtClean="0">
              <a:latin typeface="Arial" pitchFamily="34" charset="0"/>
              <a:cs typeface="Arial" pitchFamily="34" charset="0"/>
            </a:endParaRPr>
          </a:p>
          <a:p>
            <a:pPr>
              <a:buFont typeface="Arial" pitchFamily="34" charset="0"/>
              <a:buNone/>
            </a:pPr>
            <a:r>
              <a:rPr lang="en-US" altLang="en-US" sz="2200" b="1" dirty="0" smtClean="0">
                <a:latin typeface="Arial" pitchFamily="34" charset="0"/>
                <a:cs typeface="Arial" pitchFamily="34" charset="0"/>
              </a:rPr>
              <a:t>Grade 3-4:</a:t>
            </a:r>
          </a:p>
          <a:p>
            <a:r>
              <a:rPr lang="en-US" altLang="en-US" sz="2200" b="1" dirty="0" smtClean="0">
                <a:latin typeface="Arial" pitchFamily="34" charset="0"/>
                <a:cs typeface="Arial" pitchFamily="34" charset="0"/>
              </a:rPr>
              <a:t>intravenous application of glucose </a:t>
            </a:r>
            <a:r>
              <a:rPr lang="en-US" altLang="en-US" sz="2200" dirty="0" smtClean="0">
                <a:latin typeface="Arial" pitchFamily="34" charset="0"/>
                <a:cs typeface="Arial" pitchFamily="34" charset="0"/>
              </a:rPr>
              <a:t>(25 ml of glucose as a 50% solution or 100 ml of glucose as a 20% solution) is among the most successful therapeutic attempts, because it can raise the glucose level from 1 </a:t>
            </a:r>
            <a:r>
              <a:rPr lang="en-US" altLang="en-US" sz="2200" dirty="0" err="1" smtClean="0">
                <a:latin typeface="Arial" pitchFamily="34" charset="0"/>
                <a:cs typeface="Arial" pitchFamily="34" charset="0"/>
              </a:rPr>
              <a:t>mmol</a:t>
            </a:r>
            <a:r>
              <a:rPr lang="en-US" altLang="en-US" sz="2200" dirty="0" smtClean="0">
                <a:latin typeface="Arial" pitchFamily="34" charset="0"/>
                <a:cs typeface="Arial" pitchFamily="34" charset="0"/>
              </a:rPr>
              <a:t>/L to 12.5 </a:t>
            </a:r>
            <a:r>
              <a:rPr lang="en-US" altLang="en-US" sz="2200" dirty="0" err="1" smtClean="0">
                <a:latin typeface="Arial" pitchFamily="34" charset="0"/>
                <a:cs typeface="Arial" pitchFamily="34" charset="0"/>
              </a:rPr>
              <a:t>mmol</a:t>
            </a:r>
            <a:r>
              <a:rPr lang="en-US" altLang="en-US" sz="2200" dirty="0" smtClean="0">
                <a:latin typeface="Arial" pitchFamily="34" charset="0"/>
                <a:cs typeface="Arial" pitchFamily="34" charset="0"/>
              </a:rPr>
              <a:t>/L within 5 min.</a:t>
            </a:r>
          </a:p>
          <a:p>
            <a:r>
              <a:rPr lang="en-US" altLang="en-US" sz="2200" b="1" dirty="0" smtClean="0">
                <a:latin typeface="Arial" pitchFamily="34" charset="0"/>
                <a:cs typeface="Arial" pitchFamily="34" charset="0"/>
              </a:rPr>
              <a:t>glucagon </a:t>
            </a:r>
            <a:r>
              <a:rPr lang="en-US" altLang="en-US" sz="2200" dirty="0" smtClean="0">
                <a:latin typeface="Arial" pitchFamily="34" charset="0"/>
                <a:cs typeface="Arial" pitchFamily="34" charset="0"/>
              </a:rPr>
              <a:t>can be administered </a:t>
            </a:r>
            <a:r>
              <a:rPr lang="en-US" altLang="en-US" sz="2200" dirty="0" err="1" smtClean="0">
                <a:latin typeface="Arial" pitchFamily="34" charset="0"/>
                <a:cs typeface="Arial" pitchFamily="34" charset="0"/>
              </a:rPr>
              <a:t>parenterally</a:t>
            </a:r>
            <a:r>
              <a:rPr lang="en-US" altLang="en-US" sz="2200" dirty="0" smtClean="0">
                <a:latin typeface="Arial" pitchFamily="34" charset="0"/>
                <a:cs typeface="Arial" pitchFamily="34" charset="0"/>
              </a:rPr>
              <a:t> (1 mg = 1 unit), intravenously, intramuscularly or subcutaneously. This application has no effect if the patient has been starving for a long time, or has consumed alcohol, because glycogen depots for glucose mobilization are exhausted.</a:t>
            </a:r>
          </a:p>
          <a:p>
            <a:r>
              <a:rPr lang="en-US" altLang="en-US" sz="2200" b="1" dirty="0" smtClean="0">
                <a:latin typeface="Arial" pitchFamily="34" charset="0"/>
                <a:cs typeface="Arial" pitchFamily="34" charset="0"/>
              </a:rPr>
              <a:t>If there is no effect 10-15 minutes after glucagon application, intravenous dextrose application is recommended!!!</a:t>
            </a:r>
          </a:p>
          <a:p>
            <a:r>
              <a:rPr lang="en-US" altLang="en-US" sz="2200" b="1" dirty="0" smtClean="0">
                <a:latin typeface="Arial" pitchFamily="34" charset="0"/>
                <a:cs typeface="Arial" pitchFamily="34" charset="0"/>
              </a:rPr>
              <a:t>Intramuscular or subcutaneous glucagon can also be given by family members or friends, at the place where the patient is.</a:t>
            </a:r>
          </a:p>
          <a:p>
            <a:endParaRPr lang="ru-RU" altLang="en-US" sz="2000" b="1" dirty="0" smtClean="0">
              <a:latin typeface="Arial" pitchFamily="34" charset="0"/>
              <a:cs typeface="Arial" pitchFamily="34" charset="0"/>
            </a:endParaRPr>
          </a:p>
          <a:p>
            <a:pPr>
              <a:buFont typeface="Arial" pitchFamily="34" charset="0"/>
              <a:buNone/>
            </a:pPr>
            <a:r>
              <a:rPr lang="en-US" altLang="en-US" sz="1000" b="1" dirty="0" smtClean="0">
                <a:latin typeface="Arial" pitchFamily="34" charset="0"/>
                <a:cs typeface="Arial" pitchFamily="34" charset="0"/>
              </a:rPr>
              <a:t>National Guide to Good Clinical Practice DIABETES MELLITUS. Second revised edition, July 2012</a:t>
            </a:r>
            <a:endParaRPr lang="en-US" altLang="en-US" sz="1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a:xfrm>
            <a:off x="0" y="0"/>
            <a:ext cx="9144000" cy="1219200"/>
          </a:xfrm>
        </p:spPr>
        <p:txBody>
          <a:bodyPr/>
          <a:lstStyle/>
          <a:p>
            <a:r>
              <a:rPr lang="en-US" sz="3200" b="1" smtClean="0">
                <a:solidFill>
                  <a:srgbClr val="7030A0"/>
                </a:solidFill>
                <a:latin typeface="Arial" pitchFamily="34" charset="0"/>
                <a:cs typeface="Arial" pitchFamily="34" charset="0"/>
              </a:rPr>
              <a:t>Complications of HYPOGLYCEMIA</a:t>
            </a:r>
            <a:endParaRPr lang="en-US" sz="3200" b="1" smtClean="0">
              <a:solidFill>
                <a:srgbClr val="7030A0"/>
              </a:solidFill>
            </a:endParaRPr>
          </a:p>
        </p:txBody>
      </p:sp>
      <p:sp>
        <p:nvSpPr>
          <p:cNvPr id="118787" name="Content Placeholder 2"/>
          <p:cNvSpPr>
            <a:spLocks noGrp="1"/>
          </p:cNvSpPr>
          <p:nvPr>
            <p:ph idx="1"/>
          </p:nvPr>
        </p:nvSpPr>
        <p:spPr>
          <a:xfrm>
            <a:off x="533400" y="1609725"/>
            <a:ext cx="8610600" cy="4846638"/>
          </a:xfrm>
        </p:spPr>
        <p:txBody>
          <a:bodyPr/>
          <a:lstStyle/>
          <a:p>
            <a:pPr>
              <a:buFont typeface="Wingdings 2" pitchFamily="18" charset="2"/>
              <a:buNone/>
            </a:pPr>
            <a:r>
              <a:rPr lang="en-US" altLang="en-US" sz="2400" b="1" dirty="0" smtClean="0">
                <a:latin typeface="Arial" pitchFamily="34" charset="0"/>
                <a:cs typeface="Arial" pitchFamily="34" charset="0"/>
              </a:rPr>
              <a:t>If not treated immediately, it can result in:</a:t>
            </a:r>
          </a:p>
          <a:p>
            <a:pPr>
              <a:buFont typeface="Wingdings 2" pitchFamily="18" charset="2"/>
              <a:buNone/>
            </a:pPr>
            <a:endParaRPr lang="ru-RU" altLang="en-US" sz="2400" b="1" dirty="0" smtClean="0">
              <a:latin typeface="Arial" pitchFamily="34" charset="0"/>
              <a:cs typeface="Arial" pitchFamily="34" charset="0"/>
            </a:endParaRPr>
          </a:p>
          <a:p>
            <a:pPr>
              <a:buFont typeface="Wingdings" pitchFamily="2" charset="2"/>
              <a:buChar char="§"/>
            </a:pPr>
            <a:r>
              <a:rPr lang="en-US" altLang="en-US" sz="2400" b="1" dirty="0" smtClean="0">
                <a:latin typeface="Arial" pitchFamily="34" charset="0"/>
                <a:cs typeface="Arial" pitchFamily="34" charset="0"/>
              </a:rPr>
              <a:t>By serious confusion and disorientation</a:t>
            </a:r>
          </a:p>
          <a:p>
            <a:pPr>
              <a:buFont typeface="Wingdings" pitchFamily="2" charset="2"/>
              <a:buChar char="§"/>
            </a:pPr>
            <a:r>
              <a:rPr lang="en-US" altLang="en-US" sz="2400" b="1" dirty="0" smtClean="0">
                <a:latin typeface="Arial" pitchFamily="34" charset="0"/>
                <a:cs typeface="Arial" pitchFamily="34" charset="0"/>
              </a:rPr>
              <a:t>In an unconscious state</a:t>
            </a:r>
          </a:p>
          <a:p>
            <a:pPr>
              <a:buFont typeface="Wingdings" pitchFamily="2" charset="2"/>
              <a:buChar char="§"/>
            </a:pPr>
            <a:r>
              <a:rPr lang="en-US" altLang="en-US" sz="2400" b="1" dirty="0" smtClean="0">
                <a:latin typeface="Arial" pitchFamily="34" charset="0"/>
                <a:cs typeface="Arial" pitchFamily="34" charset="0"/>
              </a:rPr>
              <a:t>Fainting</a:t>
            </a:r>
          </a:p>
          <a:p>
            <a:pPr>
              <a:buFont typeface="Wingdings" pitchFamily="2" charset="2"/>
              <a:buChar char="§"/>
            </a:pPr>
            <a:r>
              <a:rPr lang="en-US" altLang="en-US" sz="2400" b="1" dirty="0" smtClean="0">
                <a:latin typeface="Arial" pitchFamily="34" charset="0"/>
                <a:cs typeface="Arial" pitchFamily="34" charset="0"/>
              </a:rPr>
              <a:t>Coma</a:t>
            </a:r>
          </a:p>
          <a:p>
            <a:pPr>
              <a:buFont typeface="Wingdings" pitchFamily="2" charset="2"/>
              <a:buChar char="§"/>
            </a:pPr>
            <a:r>
              <a:rPr lang="en-US" altLang="en-US" sz="2400" b="1" dirty="0" smtClean="0">
                <a:latin typeface="Arial" pitchFamily="34" charset="0"/>
                <a:cs typeface="Arial" pitchFamily="34" charset="0"/>
              </a:rPr>
              <a:t>Death</a:t>
            </a:r>
            <a:endParaRPr lang="en-US" altLang="en-US" sz="2400" b="1" dirty="0" smtClean="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a:xfrm>
            <a:off x="0" y="228600"/>
            <a:ext cx="9144000" cy="990600"/>
          </a:xfrm>
        </p:spPr>
        <p:txBody>
          <a:bodyPr/>
          <a:lstStyle/>
          <a:p>
            <a:r>
              <a:rPr lang="en-US" sz="3200" b="1" smtClean="0">
                <a:solidFill>
                  <a:srgbClr val="7030A0"/>
                </a:solidFill>
                <a:latin typeface="Arial" pitchFamily="34" charset="0"/>
                <a:cs typeface="Arial" pitchFamily="34" charset="0"/>
              </a:rPr>
              <a:t>The 15/15 rule</a:t>
            </a:r>
            <a:br>
              <a:rPr lang="en-US" sz="3200" b="1" smtClean="0">
                <a:solidFill>
                  <a:srgbClr val="7030A0"/>
                </a:solidFill>
                <a:latin typeface="Arial" pitchFamily="34" charset="0"/>
                <a:cs typeface="Arial" pitchFamily="34" charset="0"/>
              </a:rPr>
            </a:br>
            <a:endParaRPr lang="en-US" sz="3200" b="1" smtClean="0">
              <a:solidFill>
                <a:srgbClr val="7030A0"/>
              </a:solidFill>
              <a:latin typeface="Arial" pitchFamily="34" charset="0"/>
              <a:cs typeface="Arial" pitchFamily="34" charset="0"/>
            </a:endParaRPr>
          </a:p>
        </p:txBody>
      </p:sp>
      <p:sp>
        <p:nvSpPr>
          <p:cNvPr id="119811" name="Content Placeholder 2"/>
          <p:cNvSpPr>
            <a:spLocks noGrp="1"/>
          </p:cNvSpPr>
          <p:nvPr>
            <p:ph idx="1"/>
          </p:nvPr>
        </p:nvSpPr>
        <p:spPr>
          <a:xfrm>
            <a:off x="304800" y="990600"/>
            <a:ext cx="8839200" cy="5465763"/>
          </a:xfrm>
        </p:spPr>
        <p:txBody>
          <a:bodyPr/>
          <a:lstStyle/>
          <a:p>
            <a:r>
              <a:rPr lang="en-US" altLang="en-US" sz="2400" b="1" dirty="0" smtClean="0">
                <a:latin typeface="Arial" pitchFamily="34" charset="0"/>
                <a:cs typeface="Arial" pitchFamily="34" charset="0"/>
              </a:rPr>
              <a:t>Take 15 g of carbohydrates (1 spoon of honey or 3-4 </a:t>
            </a:r>
            <a:r>
              <a:rPr lang="en-US" altLang="en-US" sz="2400" b="1" dirty="0" err="1" smtClean="0">
                <a:latin typeface="Arial" pitchFamily="34" charset="0"/>
                <a:cs typeface="Arial" pitchFamily="34" charset="0"/>
              </a:rPr>
              <a:t>tbl</a:t>
            </a:r>
            <a:r>
              <a:rPr lang="en-US" altLang="en-US" sz="2400" b="1" dirty="0" smtClean="0">
                <a:latin typeface="Arial" pitchFamily="34" charset="0"/>
                <a:cs typeface="Arial" pitchFamily="34" charset="0"/>
              </a:rPr>
              <a:t>. Glucose/fructose) and retest </a:t>
            </a:r>
            <a:r>
              <a:rPr lang="en-US" altLang="en-US" sz="2400" b="1" dirty="0" err="1" smtClean="0">
                <a:latin typeface="Arial" pitchFamily="34" charset="0"/>
                <a:cs typeface="Arial" pitchFamily="34" charset="0"/>
              </a:rPr>
              <a:t>glycemia</a:t>
            </a:r>
            <a:r>
              <a:rPr lang="en-US" altLang="en-US" sz="2400" b="1" dirty="0" smtClean="0">
                <a:latin typeface="Arial" pitchFamily="34" charset="0"/>
                <a:cs typeface="Arial" pitchFamily="34" charset="0"/>
              </a:rPr>
              <a:t> in 15 minutes.</a:t>
            </a:r>
          </a:p>
          <a:p>
            <a:endParaRPr lang="ru-RU" altLang="en-US" sz="2400" b="1" dirty="0" smtClean="0">
              <a:latin typeface="Arial" pitchFamily="34" charset="0"/>
              <a:cs typeface="Arial" pitchFamily="34" charset="0"/>
            </a:endParaRPr>
          </a:p>
          <a:p>
            <a:r>
              <a:rPr lang="en-US" altLang="en-US" sz="2400" b="1" dirty="0" smtClean="0">
                <a:latin typeface="Arial" pitchFamily="34" charset="0"/>
                <a:cs typeface="Arial" pitchFamily="34" charset="0"/>
              </a:rPr>
              <a:t>If still &lt;70mg/</a:t>
            </a:r>
            <a:r>
              <a:rPr lang="en-US" altLang="en-US" sz="2400" b="1" dirty="0" err="1" smtClean="0">
                <a:latin typeface="Arial" pitchFamily="34" charset="0"/>
                <a:cs typeface="Arial" pitchFamily="34" charset="0"/>
              </a:rPr>
              <a:t>dL</a:t>
            </a:r>
            <a:r>
              <a:rPr lang="en-US" altLang="en-US" sz="2400" b="1" dirty="0" smtClean="0">
                <a:latin typeface="Arial" pitchFamily="34" charset="0"/>
                <a:cs typeface="Arial" pitchFamily="34" charset="0"/>
              </a:rPr>
              <a:t> (3.8 </a:t>
            </a:r>
            <a:r>
              <a:rPr lang="en-US" altLang="en-US" sz="2400" b="1" dirty="0" err="1" smtClean="0">
                <a:latin typeface="Arial" pitchFamily="34" charset="0"/>
                <a:cs typeface="Arial" pitchFamily="34" charset="0"/>
              </a:rPr>
              <a:t>mmol</a:t>
            </a:r>
            <a:r>
              <a:rPr lang="en-US" altLang="en-US" sz="2400" b="1" dirty="0" smtClean="0">
                <a:latin typeface="Arial" pitchFamily="34" charset="0"/>
                <a:cs typeface="Arial" pitchFamily="34" charset="0"/>
              </a:rPr>
              <a:t>/L), Take another 15 g of carbohydrates. 						           </a:t>
            </a:r>
            <a:endParaRPr lang="en-US" altLang="en-US" sz="2400" b="1" dirty="0" smtClean="0">
              <a:latin typeface="Arial" pitchFamily="34" charset="0"/>
              <a:cs typeface="Arial" pitchFamily="34" charset="0"/>
            </a:endParaRPr>
          </a:p>
          <a:p>
            <a:r>
              <a:rPr lang="en-US" altLang="en-US" sz="2400" b="1" dirty="0" smtClean="0">
                <a:latin typeface="Arial" pitchFamily="34" charset="0"/>
                <a:cs typeface="Arial" pitchFamily="34" charset="0"/>
              </a:rPr>
              <a:t>By </a:t>
            </a:r>
            <a:r>
              <a:rPr lang="en-US" altLang="en-US" sz="2400" b="1" dirty="0" smtClean="0">
                <a:latin typeface="Arial" pitchFamily="34" charset="0"/>
                <a:cs typeface="Arial" pitchFamily="34" charset="0"/>
              </a:rPr>
              <a:t>following the 15/15 rule, we can avoid hyperglycemia.</a:t>
            </a:r>
          </a:p>
          <a:p>
            <a:endParaRPr lang="ru-RU" altLang="en-US" sz="2400" b="1" dirty="0" smtClean="0">
              <a:latin typeface="Arial" pitchFamily="34" charset="0"/>
              <a:cs typeface="Arial" pitchFamily="34" charset="0"/>
            </a:endParaRPr>
          </a:p>
          <a:p>
            <a:r>
              <a:rPr lang="en-US" altLang="en-US" sz="2400" b="1" dirty="0" smtClean="0">
                <a:latin typeface="Arial" pitchFamily="34" charset="0"/>
                <a:cs typeface="Arial" pitchFamily="34" charset="0"/>
              </a:rPr>
              <a:t>If you do not plan a meal in the next 1-2 hours after treating a hypoglycemic episode, take a meal containing 15-30 g of carbohydrates to prevent another episode of hypoglycemia.</a:t>
            </a:r>
            <a:endParaRPr lang="en-US" altLang="en-US" sz="2400" b="1" dirty="0" smtClean="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3"/>
          <p:cNvSpPr>
            <a:spLocks noGrp="1"/>
          </p:cNvSpPr>
          <p:nvPr>
            <p:ph type="title" idx="4294967295"/>
          </p:nvPr>
        </p:nvSpPr>
        <p:spPr>
          <a:xfrm>
            <a:off x="0" y="0"/>
            <a:ext cx="9144000" cy="1066800"/>
          </a:xfrm>
        </p:spPr>
        <p:txBody>
          <a:bodyPr/>
          <a:lstStyle/>
          <a:p>
            <a:pPr eaLnBrk="1" hangingPunct="1"/>
            <a:r>
              <a:rPr lang="en-US" altLang="en-US" sz="2800" b="1" smtClean="0">
                <a:solidFill>
                  <a:srgbClr val="7030A0"/>
                </a:solidFill>
                <a:latin typeface="Arial" pitchFamily="34" charset="0"/>
                <a:cs typeface="Arial" pitchFamily="34" charset="0"/>
              </a:rPr>
              <a:t>How does concern about nocturnal hypoglycemia </a:t>
            </a:r>
            <a:r>
              <a:rPr lang="pl-PL" altLang="en-US" sz="2800" b="1" smtClean="0">
                <a:solidFill>
                  <a:srgbClr val="7030A0"/>
                </a:solidFill>
                <a:latin typeface="Arial" pitchFamily="34" charset="0"/>
                <a:cs typeface="Arial" pitchFamily="34" charset="0"/>
              </a:rPr>
              <a:t/>
            </a:r>
            <a:br>
              <a:rPr lang="pl-PL" altLang="en-US" sz="2800" b="1" smtClean="0">
                <a:solidFill>
                  <a:srgbClr val="7030A0"/>
                </a:solidFill>
                <a:latin typeface="Arial" pitchFamily="34" charset="0"/>
                <a:cs typeface="Arial" pitchFamily="34" charset="0"/>
              </a:rPr>
            </a:br>
            <a:r>
              <a:rPr lang="en-US" altLang="en-US" sz="2800" b="1" smtClean="0">
                <a:solidFill>
                  <a:srgbClr val="7030A0"/>
                </a:solidFill>
                <a:latin typeface="Arial" pitchFamily="34" charset="0"/>
                <a:cs typeface="Arial" pitchFamily="34" charset="0"/>
              </a:rPr>
              <a:t>affect patients?</a:t>
            </a:r>
            <a:endParaRPr lang="en-GB" altLang="en-US" sz="2800" b="1" smtClean="0">
              <a:solidFill>
                <a:srgbClr val="7030A0"/>
              </a:solidFill>
              <a:latin typeface="Arial" pitchFamily="34" charset="0"/>
              <a:cs typeface="Arial" pitchFamily="34" charset="0"/>
            </a:endParaRPr>
          </a:p>
        </p:txBody>
      </p:sp>
      <p:pic>
        <p:nvPicPr>
          <p:cNvPr id="120835" name="Content Placeholder 7"/>
          <p:cNvPicPr>
            <a:picLocks noChangeAspect="1"/>
          </p:cNvPicPr>
          <p:nvPr/>
        </p:nvPicPr>
        <p:blipFill>
          <a:blip r:embed="rId3"/>
          <a:srcRect/>
          <a:stretch>
            <a:fillRect/>
          </a:stretch>
        </p:blipFill>
        <p:spPr bwMode="auto">
          <a:xfrm>
            <a:off x="317500" y="1452563"/>
            <a:ext cx="4313238" cy="2479675"/>
          </a:xfrm>
          <a:prstGeom prst="rect">
            <a:avLst/>
          </a:prstGeom>
          <a:noFill/>
          <a:ln w="9525">
            <a:noFill/>
            <a:miter lim="800000"/>
            <a:headEnd/>
            <a:tailEnd/>
          </a:ln>
        </p:spPr>
      </p:pic>
      <p:sp>
        <p:nvSpPr>
          <p:cNvPr id="120836" name="TextBox 8"/>
          <p:cNvSpPr txBox="1">
            <a:spLocks noChangeArrowheads="1"/>
          </p:cNvSpPr>
          <p:nvPr/>
        </p:nvSpPr>
        <p:spPr bwMode="auto">
          <a:xfrm>
            <a:off x="417513" y="6445250"/>
            <a:ext cx="8726487" cy="261938"/>
          </a:xfrm>
          <a:prstGeom prst="rect">
            <a:avLst/>
          </a:prstGeom>
          <a:noFill/>
          <a:ln w="9525">
            <a:noFill/>
            <a:miter lim="800000"/>
            <a:headEnd/>
            <a:tailEnd/>
          </a:ln>
        </p:spPr>
        <p:txBody>
          <a:bodyPr>
            <a:spAutoFit/>
          </a:bodyPr>
          <a:lstStyle/>
          <a:p>
            <a:r>
              <a:rPr lang="en-US" altLang="en-US" sz="1100" b="1" i="1">
                <a:latin typeface="Verdana" pitchFamily="34" charset="0"/>
              </a:rPr>
              <a:t>Diabetes World Awake Study. Conducted by Aequus Research Ltd – September 2013.</a:t>
            </a:r>
          </a:p>
        </p:txBody>
      </p:sp>
      <p:sp>
        <p:nvSpPr>
          <p:cNvPr id="46085" name="TextBox 9"/>
          <p:cNvSpPr txBox="1">
            <a:spLocks noChangeArrowheads="1"/>
          </p:cNvSpPr>
          <p:nvPr/>
        </p:nvSpPr>
        <p:spPr bwMode="auto">
          <a:xfrm>
            <a:off x="4492625" y="1481138"/>
            <a:ext cx="4059238" cy="1938337"/>
          </a:xfrm>
          <a:prstGeom prst="rect">
            <a:avLst/>
          </a:prstGeom>
          <a:solidFill>
            <a:schemeClr val="accent1">
              <a:lumMod val="20000"/>
              <a:lumOff val="80000"/>
            </a:schemeClr>
          </a:solidFill>
          <a:ln w="9525" algn="ctr">
            <a:solidFill>
              <a:srgbClr val="98B954"/>
            </a:solidFill>
            <a:miter lim="800000"/>
            <a:headEnd/>
            <a:tailEnd/>
          </a:ln>
          <a:effectLst>
            <a:outerShdw dist="20000" dir="5400000" rotWithShape="0">
              <a:srgbClr val="000000">
                <a:alpha val="37999"/>
              </a:srgbClr>
            </a:outerShdw>
          </a:effectLst>
        </p:spPr>
        <p:txBody>
          <a:bodyPr>
            <a:spAutoFit/>
          </a:bodyPr>
          <a:lstStyle/>
          <a:p>
            <a:pPr algn="ctr">
              <a:defRPr/>
            </a:pPr>
            <a:r>
              <a:rPr lang="en" altLang="en-US" sz="2000" b="1" dirty="0">
                <a:solidFill>
                  <a:srgbClr val="FF0000"/>
                </a:solidFill>
              </a:rPr>
              <a:t>56% </a:t>
            </a:r>
            <a:r>
              <a:rPr lang="en" altLang="en-US" sz="2000" b="1" dirty="0">
                <a:solidFill>
                  <a:srgbClr val="000000"/>
                </a:solidFill>
              </a:rPr>
              <a:t>of patients worried because hypoglycemia reports </a:t>
            </a:r>
            <a:r>
              <a:rPr lang="sr-Latn-RS" altLang="en-US" sz="2000" b="1" dirty="0">
                <a:solidFill>
                  <a:srgbClr val="000000"/>
                </a:solidFill>
              </a:rPr>
              <a:t>T</a:t>
            </a:r>
            <a:r>
              <a:rPr lang="en" altLang="en-US" sz="2000" b="1" dirty="0">
                <a:solidFill>
                  <a:srgbClr val="000000"/>
                </a:solidFill>
              </a:rPr>
              <a:t>hat concern influenced on the change theirs relationship according to therapy and diabetes *</a:t>
            </a:r>
          </a:p>
        </p:txBody>
      </p:sp>
      <p:sp>
        <p:nvSpPr>
          <p:cNvPr id="11" name="TextBox 10"/>
          <p:cNvSpPr txBox="1">
            <a:spLocks noChangeArrowheads="1"/>
          </p:cNvSpPr>
          <p:nvPr/>
        </p:nvSpPr>
        <p:spPr bwMode="auto">
          <a:xfrm>
            <a:off x="381000" y="3986213"/>
            <a:ext cx="8229600" cy="2246312"/>
          </a:xfrm>
          <a:prstGeom prst="rect">
            <a:avLst/>
          </a:prstGeom>
          <a:solidFill>
            <a:schemeClr val="accent1">
              <a:lumMod val="20000"/>
              <a:lumOff val="80000"/>
            </a:schemeClr>
          </a:solidFill>
          <a:ln w="9525" algn="ctr">
            <a:solidFill>
              <a:srgbClr val="98B954"/>
            </a:solidFill>
            <a:miter lim="800000"/>
            <a:headEnd/>
            <a:tailEnd/>
          </a:ln>
          <a:effectLst>
            <a:outerShdw dist="20000" dir="5400000" rotWithShape="0">
              <a:srgbClr val="000000">
                <a:alpha val="37999"/>
              </a:srgbClr>
            </a:outerShdw>
          </a:effectLst>
        </p:spPr>
        <p:txBody>
          <a:bodyPr>
            <a:spAutoFit/>
          </a:bodyPr>
          <a:lstStyle/>
          <a:p>
            <a:pPr>
              <a:buFont typeface="Wingdings" pitchFamily="2" charset="2"/>
              <a:buChar char="§"/>
              <a:defRPr/>
            </a:pPr>
            <a:r>
              <a:rPr lang="en" sz="2000" b="1" dirty="0">
                <a:solidFill>
                  <a:srgbClr val="254061"/>
                </a:solidFill>
              </a:rPr>
              <a:t> Changes are se mostly related on the:</a:t>
            </a:r>
          </a:p>
          <a:p>
            <a:pPr>
              <a:buFont typeface="Wingdings" pitchFamily="2" charset="2"/>
              <a:buChar char="§"/>
              <a:defRPr/>
            </a:pPr>
            <a:r>
              <a:rPr lang="en" sz="2000" b="1" dirty="0">
                <a:solidFill>
                  <a:srgbClr val="254061"/>
                </a:solidFill>
              </a:rPr>
              <a:t> Much more frequent measurement of glycemia (49%)</a:t>
            </a:r>
          </a:p>
          <a:p>
            <a:pPr>
              <a:buFont typeface="Wingdings" pitchFamily="2" charset="2"/>
              <a:buChar char="§"/>
              <a:defRPr/>
            </a:pPr>
            <a:r>
              <a:rPr lang="en" sz="2000" b="1" dirty="0">
                <a:solidFill>
                  <a:srgbClr val="254061"/>
                </a:solidFill>
              </a:rPr>
              <a:t> </a:t>
            </a:r>
            <a:r>
              <a:rPr lang="en" sz="2000" b="1" dirty="0" err="1">
                <a:solidFill>
                  <a:srgbClr val="254061"/>
                </a:solidFill>
              </a:rPr>
              <a:t>Change</a:t>
            </a:r>
            <a:r>
              <a:rPr lang="en" sz="2000" b="1" dirty="0">
                <a:solidFill>
                  <a:srgbClr val="254061"/>
                </a:solidFill>
              </a:rPr>
              <a:t> </a:t>
            </a:r>
            <a:r>
              <a:rPr lang="en" sz="2000" b="1" dirty="0" err="1">
                <a:solidFill>
                  <a:srgbClr val="254061"/>
                </a:solidFill>
              </a:rPr>
              <a:t>dietary</a:t>
            </a:r>
            <a:r>
              <a:rPr lang="en" sz="2000" b="1" dirty="0">
                <a:solidFill>
                  <a:srgbClr val="254061"/>
                </a:solidFill>
              </a:rPr>
              <a:t> </a:t>
            </a:r>
            <a:r>
              <a:rPr lang="en" sz="2000" b="1" dirty="0" err="1">
                <a:solidFill>
                  <a:srgbClr val="254061"/>
                </a:solidFill>
              </a:rPr>
              <a:t>mode </a:t>
            </a:r>
            <a:r>
              <a:rPr lang="en" sz="2000" b="1" dirty="0">
                <a:solidFill>
                  <a:srgbClr val="254061"/>
                </a:solidFill>
              </a:rPr>
              <a:t>(42%)</a:t>
            </a:r>
          </a:p>
          <a:p>
            <a:pPr>
              <a:buFont typeface="Wingdings" pitchFamily="2" charset="2"/>
              <a:buChar char="§"/>
              <a:defRPr/>
            </a:pPr>
            <a:r>
              <a:rPr lang="en" sz="2000" b="1" dirty="0">
                <a:solidFill>
                  <a:srgbClr val="254061"/>
                </a:solidFill>
              </a:rPr>
              <a:t> Self - initiated insulin dose reduction (39%)</a:t>
            </a:r>
          </a:p>
          <a:p>
            <a:pPr>
              <a:buFont typeface="Wingdings" pitchFamily="2" charset="2"/>
              <a:buChar char="§"/>
              <a:defRPr/>
            </a:pPr>
            <a:r>
              <a:rPr lang="en" sz="2000" b="1" dirty="0">
                <a:solidFill>
                  <a:srgbClr val="254061"/>
                </a:solidFill>
              </a:rPr>
              <a:t> </a:t>
            </a:r>
            <a:r>
              <a:rPr lang="en" sz="2000" b="1" dirty="0" err="1">
                <a:solidFill>
                  <a:srgbClr val="254061"/>
                </a:solidFill>
              </a:rPr>
              <a:t>On purpose</a:t>
            </a:r>
            <a:r>
              <a:rPr lang="en" sz="2000" b="1" dirty="0">
                <a:solidFill>
                  <a:srgbClr val="254061"/>
                </a:solidFill>
              </a:rPr>
              <a:t> </a:t>
            </a:r>
            <a:r>
              <a:rPr lang="en" sz="2000" b="1" dirty="0" err="1">
                <a:solidFill>
                  <a:srgbClr val="254061"/>
                </a:solidFill>
              </a:rPr>
              <a:t>allowing</a:t>
            </a:r>
            <a:r>
              <a:rPr lang="en" sz="2000" b="1" dirty="0">
                <a:solidFill>
                  <a:srgbClr val="254061"/>
                </a:solidFill>
              </a:rPr>
              <a:t> hyperglycemia </a:t>
            </a:r>
            <a:r>
              <a:rPr lang="en" sz="2000" b="1" dirty="0" err="1">
                <a:solidFill>
                  <a:srgbClr val="254061"/>
                </a:solidFill>
              </a:rPr>
              <a:t>before</a:t>
            </a:r>
            <a:r>
              <a:rPr lang="en" sz="2000" b="1" dirty="0">
                <a:solidFill>
                  <a:srgbClr val="254061"/>
                </a:solidFill>
              </a:rPr>
              <a:t> </a:t>
            </a:r>
            <a:r>
              <a:rPr lang="en" sz="2000" b="1" dirty="0" err="1">
                <a:solidFill>
                  <a:srgbClr val="254061"/>
                </a:solidFill>
              </a:rPr>
              <a:t>sleep </a:t>
            </a:r>
            <a:r>
              <a:rPr lang="en" sz="2000" b="1" dirty="0">
                <a:solidFill>
                  <a:srgbClr val="254061"/>
                </a:solidFill>
              </a:rPr>
              <a:t>(39%)</a:t>
            </a:r>
          </a:p>
          <a:p>
            <a:pPr>
              <a:buFont typeface="Wingdings" pitchFamily="2" charset="2"/>
              <a:buChar char="§"/>
              <a:defRPr/>
            </a:pPr>
            <a:r>
              <a:rPr lang="en" sz="2000" b="1" dirty="0">
                <a:solidFill>
                  <a:srgbClr val="254061"/>
                </a:solidFill>
              </a:rPr>
              <a:t> </a:t>
            </a:r>
            <a:r>
              <a:rPr lang="en" sz="2000" b="1" dirty="0" err="1">
                <a:solidFill>
                  <a:srgbClr val="254061"/>
                </a:solidFill>
              </a:rPr>
              <a:t>Change</a:t>
            </a:r>
            <a:r>
              <a:rPr lang="en" sz="2000" b="1" dirty="0">
                <a:solidFill>
                  <a:srgbClr val="254061"/>
                </a:solidFill>
              </a:rPr>
              <a:t> </a:t>
            </a:r>
            <a:r>
              <a:rPr lang="en" sz="2000" b="1" dirty="0" err="1">
                <a:solidFill>
                  <a:srgbClr val="254061"/>
                </a:solidFill>
              </a:rPr>
              <a:t>times</a:t>
            </a:r>
            <a:r>
              <a:rPr lang="en" sz="2000" b="1" dirty="0">
                <a:solidFill>
                  <a:srgbClr val="254061"/>
                </a:solidFill>
              </a:rPr>
              <a:t> </a:t>
            </a:r>
            <a:r>
              <a:rPr lang="en" sz="2000" b="1" dirty="0" err="1">
                <a:solidFill>
                  <a:srgbClr val="254061"/>
                </a:solidFill>
              </a:rPr>
              <a:t>dosing</a:t>
            </a:r>
            <a:r>
              <a:rPr lang="en" sz="2000" b="1" dirty="0">
                <a:solidFill>
                  <a:srgbClr val="254061"/>
                </a:solidFill>
              </a:rPr>
              <a:t> </a:t>
            </a:r>
            <a:r>
              <a:rPr lang="en" sz="2000" b="1" dirty="0" err="1">
                <a:solidFill>
                  <a:srgbClr val="254061"/>
                </a:solidFill>
              </a:rPr>
              <a:t>insulin </a:t>
            </a:r>
            <a:r>
              <a:rPr lang="en" sz="2000" b="1" dirty="0">
                <a:solidFill>
                  <a:srgbClr val="254061"/>
                </a:solidFill>
              </a:rPr>
              <a:t>(22%)</a:t>
            </a:r>
          </a:p>
          <a:p>
            <a:pPr>
              <a:buFont typeface="Wingdings" pitchFamily="2" charset="2"/>
              <a:buChar char="§"/>
              <a:defRPr/>
            </a:pPr>
            <a:r>
              <a:rPr lang="en" sz="2000" b="1" dirty="0">
                <a:solidFill>
                  <a:srgbClr val="254061"/>
                </a:solidFill>
              </a:rPr>
              <a:t> </a:t>
            </a:r>
            <a:r>
              <a:rPr lang="en" sz="2000" b="1" dirty="0" err="1">
                <a:solidFill>
                  <a:srgbClr val="254061"/>
                </a:solidFill>
              </a:rPr>
              <a:t>On purpose</a:t>
            </a:r>
            <a:r>
              <a:rPr lang="en" sz="2000" b="1" dirty="0">
                <a:solidFill>
                  <a:srgbClr val="254061"/>
                </a:solidFill>
              </a:rPr>
              <a:t> </a:t>
            </a:r>
            <a:r>
              <a:rPr lang="en" sz="2000" b="1" dirty="0" err="1">
                <a:solidFill>
                  <a:srgbClr val="254061"/>
                </a:solidFill>
              </a:rPr>
              <a:t>omission</a:t>
            </a:r>
            <a:r>
              <a:rPr lang="en" sz="2000" b="1" dirty="0">
                <a:solidFill>
                  <a:srgbClr val="254061"/>
                </a:solidFill>
              </a:rPr>
              <a:t> </a:t>
            </a:r>
            <a:r>
              <a:rPr lang="en" sz="2000" b="1" dirty="0" err="1">
                <a:solidFill>
                  <a:srgbClr val="254061"/>
                </a:solidFill>
              </a:rPr>
              <a:t>one</a:t>
            </a:r>
            <a:r>
              <a:rPr lang="en" sz="2000" b="1" dirty="0">
                <a:solidFill>
                  <a:srgbClr val="254061"/>
                </a:solidFill>
              </a:rPr>
              <a:t> </a:t>
            </a:r>
            <a:r>
              <a:rPr lang="en" sz="2000" b="1" dirty="0" err="1">
                <a:solidFill>
                  <a:srgbClr val="254061"/>
                </a:solidFill>
              </a:rPr>
              <a:t>or</a:t>
            </a:r>
            <a:r>
              <a:rPr lang="en" sz="2000" b="1" dirty="0">
                <a:solidFill>
                  <a:srgbClr val="254061"/>
                </a:solidFill>
              </a:rPr>
              <a:t> </a:t>
            </a:r>
            <a:r>
              <a:rPr lang="en" sz="2000" b="1" dirty="0" err="1">
                <a:solidFill>
                  <a:srgbClr val="254061"/>
                </a:solidFill>
              </a:rPr>
              <a:t>more</a:t>
            </a:r>
            <a:r>
              <a:rPr lang="en" sz="2000" b="1" dirty="0">
                <a:solidFill>
                  <a:srgbClr val="254061"/>
                </a:solidFill>
              </a:rPr>
              <a:t> </a:t>
            </a:r>
            <a:r>
              <a:rPr lang="en" sz="2000" b="1" dirty="0" err="1">
                <a:solidFill>
                  <a:srgbClr val="254061"/>
                </a:solidFill>
              </a:rPr>
              <a:t>dose</a:t>
            </a:r>
            <a:r>
              <a:rPr lang="en" sz="2000" b="1" dirty="0">
                <a:solidFill>
                  <a:srgbClr val="254061"/>
                </a:solidFill>
              </a:rPr>
              <a:t> insulin (20%)</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0" y="0"/>
            <a:ext cx="9144000" cy="1143000"/>
          </a:xfrm>
        </p:spPr>
        <p:txBody>
          <a:bodyPr/>
          <a:lstStyle/>
          <a:p>
            <a:r>
              <a:rPr lang="en-US" sz="3200" b="1" smtClean="0">
                <a:solidFill>
                  <a:srgbClr val="7030A0"/>
                </a:solidFill>
                <a:latin typeface="Arial" pitchFamily="34" charset="0"/>
                <a:cs typeface="Arial" pitchFamily="34" charset="0"/>
              </a:rPr>
              <a:t>TREATMENT</a:t>
            </a:r>
          </a:p>
        </p:txBody>
      </p:sp>
      <p:sp>
        <p:nvSpPr>
          <p:cNvPr id="121859" name="Rectangle 3"/>
          <p:cNvSpPr>
            <a:spLocks noGrp="1" noChangeArrowheads="1"/>
          </p:cNvSpPr>
          <p:nvPr>
            <p:ph type="body" idx="1"/>
          </p:nvPr>
        </p:nvSpPr>
        <p:spPr>
          <a:xfrm>
            <a:off x="381000" y="1524000"/>
            <a:ext cx="8305800" cy="3657600"/>
          </a:xfrm>
        </p:spPr>
        <p:txBody>
          <a:bodyPr/>
          <a:lstStyle/>
          <a:p>
            <a:pPr marL="230188" indent="-230188">
              <a:buFontTx/>
              <a:buNone/>
            </a:pPr>
            <a:r>
              <a:rPr lang="en-US" sz="2400" b="1" dirty="0" smtClean="0"/>
              <a:t> 	</a:t>
            </a:r>
            <a:r>
              <a:rPr lang="en-US" sz="2000" b="1" dirty="0" smtClean="0">
                <a:latin typeface="Arial" pitchFamily="34" charset="0"/>
                <a:cs typeface="Arial" pitchFamily="34" charset="0"/>
              </a:rPr>
              <a:t>OBJECTIVE: IT IS NECESSARY TO QUICKLY DETECT AND TREAT LOW GLYCEMIA, so that the intervention will lead to an increase in </a:t>
            </a:r>
            <a:r>
              <a:rPr lang="en-US" sz="2000" b="1" dirty="0" err="1" smtClean="0">
                <a:latin typeface="Arial" pitchFamily="34" charset="0"/>
                <a:cs typeface="Arial" pitchFamily="34" charset="0"/>
              </a:rPr>
              <a:t>glycemia</a:t>
            </a:r>
            <a:r>
              <a:rPr lang="en-US" sz="2000" b="1" dirty="0" smtClean="0">
                <a:latin typeface="Arial" pitchFamily="34" charset="0"/>
                <a:cs typeface="Arial" pitchFamily="34" charset="0"/>
              </a:rPr>
              <a:t> to safe values, eliminate the risk of mechanical injury and quickly relieve the patient of symptoms.    </a:t>
            </a:r>
          </a:p>
          <a:p>
            <a:pPr marL="230188" indent="-230188">
              <a:buFontTx/>
              <a:buNone/>
            </a:pPr>
            <a:endParaRPr lang="en-US" sz="2000" b="1" dirty="0" smtClean="0">
              <a:latin typeface="Arial" pitchFamily="34" charset="0"/>
              <a:cs typeface="Arial" pitchFamily="34" charset="0"/>
            </a:endParaRPr>
          </a:p>
          <a:p>
            <a:pPr marL="230188" indent="-230188">
              <a:buFontTx/>
              <a:buNone/>
            </a:pPr>
            <a:r>
              <a:rPr lang="en-US" sz="2000" b="1" dirty="0" smtClean="0">
                <a:latin typeface="Arial" pitchFamily="34" charset="0"/>
                <a:cs typeface="Arial" pitchFamily="34" charset="0"/>
              </a:rPr>
              <a:t>	It is also important to reduce the possibility of excessive treatment in case of repeated hypoglycemia in order to prevent weight gain.</a:t>
            </a:r>
          </a:p>
          <a:p>
            <a:pPr marL="230188" indent="-230188">
              <a:buFontTx/>
              <a:buNone/>
            </a:pPr>
            <a:endParaRPr lang="en-US" sz="2000" b="1" dirty="0" smtClean="0">
              <a:latin typeface="Arial" pitchFamily="34" charset="0"/>
              <a:cs typeface="Arial" pitchFamily="34" charset="0"/>
            </a:endParaRPr>
          </a:p>
          <a:p>
            <a:pPr marL="230188" indent="-230188">
              <a:buFontTx/>
              <a:buNone/>
            </a:pPr>
            <a:r>
              <a:rPr lang="en-US" sz="2000" b="1" dirty="0" smtClean="0">
                <a:latin typeface="Arial" pitchFamily="34" charset="0"/>
                <a:cs typeface="Arial" pitchFamily="34" charset="0"/>
              </a:rPr>
              <a:t>	15 </a:t>
            </a:r>
            <a:r>
              <a:rPr lang="en-US" sz="2000" b="1" dirty="0" smtClean="0">
                <a:latin typeface="Arial" pitchFamily="34" charset="0"/>
                <a:cs typeface="Arial" pitchFamily="34" charset="0"/>
              </a:rPr>
              <a:t>g of glucose usually increases </a:t>
            </a:r>
            <a:r>
              <a:rPr lang="en-US" sz="2000" b="1" dirty="0" err="1" smtClean="0">
                <a:latin typeface="Arial" pitchFamily="34" charset="0"/>
                <a:cs typeface="Arial" pitchFamily="34" charset="0"/>
              </a:rPr>
              <a:t>glycemia</a:t>
            </a:r>
            <a:r>
              <a:rPr lang="en-US" sz="2000" b="1" dirty="0" smtClean="0">
                <a:latin typeface="Arial" pitchFamily="34" charset="0"/>
                <a:cs typeface="Arial" pitchFamily="34" charset="0"/>
              </a:rPr>
              <a:t> by 2.1 </a:t>
            </a:r>
            <a:r>
              <a:rPr lang="en-US" sz="2000" b="1" dirty="0" err="1" smtClean="0">
                <a:latin typeface="Arial" pitchFamily="34" charset="0"/>
                <a:cs typeface="Arial" pitchFamily="34" charset="0"/>
              </a:rPr>
              <a:t>mmol</a:t>
            </a:r>
            <a:r>
              <a:rPr lang="en-US" sz="2000" b="1" dirty="0" smtClean="0">
                <a:latin typeface="Arial" pitchFamily="34" charset="0"/>
                <a:cs typeface="Arial" pitchFamily="34" charset="0"/>
              </a:rPr>
              <a:t>/ L</a:t>
            </a:r>
          </a:p>
          <a:p>
            <a:pPr marL="230188" indent="-230188">
              <a:buFontTx/>
              <a:buNone/>
            </a:pPr>
            <a:r>
              <a:rPr lang="en-US" sz="2000" b="1" dirty="0" smtClean="0">
                <a:latin typeface="Arial" pitchFamily="34" charset="0"/>
                <a:cs typeface="Arial" pitchFamily="34" charset="0"/>
              </a:rPr>
              <a:t>	within </a:t>
            </a:r>
            <a:r>
              <a:rPr lang="en-US" sz="2000" b="1" dirty="0" smtClean="0">
                <a:latin typeface="Arial" pitchFamily="34" charset="0"/>
                <a:cs typeface="Arial" pitchFamily="34" charset="0"/>
              </a:rPr>
              <a:t>20 minutes with resolution of symptoms in most people.</a:t>
            </a:r>
          </a:p>
          <a:p>
            <a:pPr marL="230188" indent="-230188">
              <a:buFontTx/>
              <a:buNone/>
            </a:pPr>
            <a:r>
              <a:rPr lang="en-US" sz="2000" b="1" dirty="0" smtClean="0">
                <a:latin typeface="Arial" pitchFamily="34" charset="0"/>
                <a:cs typeface="Arial" pitchFamily="34" charset="0"/>
              </a:rPr>
              <a:t>	20 </a:t>
            </a:r>
            <a:r>
              <a:rPr lang="en-US" sz="2000" b="1" dirty="0" smtClean="0">
                <a:latin typeface="Arial" pitchFamily="34" charset="0"/>
                <a:cs typeface="Arial" pitchFamily="34" charset="0"/>
              </a:rPr>
              <a:t>g of glucose usually increases </a:t>
            </a:r>
            <a:r>
              <a:rPr lang="en-US" sz="2000" b="1" dirty="0" err="1" smtClean="0">
                <a:latin typeface="Arial" pitchFamily="34" charset="0"/>
                <a:cs typeface="Arial" pitchFamily="34" charset="0"/>
              </a:rPr>
              <a:t>glycemia</a:t>
            </a:r>
            <a:r>
              <a:rPr lang="en-US" sz="2000" b="1" dirty="0" smtClean="0">
                <a:latin typeface="Arial" pitchFamily="34" charset="0"/>
                <a:cs typeface="Arial" pitchFamily="34" charset="0"/>
              </a:rPr>
              <a:t> by 3.6 </a:t>
            </a:r>
            <a:r>
              <a:rPr lang="en-US" sz="2000" b="1" dirty="0" err="1" smtClean="0">
                <a:latin typeface="Arial" pitchFamily="34" charset="0"/>
                <a:cs typeface="Arial" pitchFamily="34" charset="0"/>
              </a:rPr>
              <a:t>mmol</a:t>
            </a:r>
            <a:r>
              <a:rPr lang="en-US" sz="2000" b="1" dirty="0" smtClean="0">
                <a:latin typeface="Arial" pitchFamily="34" charset="0"/>
                <a:cs typeface="Arial" pitchFamily="34" charset="0"/>
              </a:rPr>
              <a:t>/ L</a:t>
            </a:r>
          </a:p>
          <a:p>
            <a:pPr marL="230188" indent="-230188">
              <a:buFontTx/>
              <a:buNone/>
            </a:pPr>
            <a:r>
              <a:rPr lang="en-US" sz="2000" b="1" dirty="0" smtClean="0">
                <a:latin typeface="Arial" pitchFamily="34" charset="0"/>
                <a:cs typeface="Arial" pitchFamily="34" charset="0"/>
              </a:rPr>
              <a:t>	</a:t>
            </a:r>
            <a:r>
              <a:rPr lang="en-US" sz="2000" b="1" dirty="0" smtClean="0">
                <a:latin typeface="Arial" pitchFamily="34" charset="0"/>
                <a:cs typeface="Arial" pitchFamily="34" charset="0"/>
              </a:rPr>
              <a:t>during </a:t>
            </a:r>
            <a:r>
              <a:rPr lang="en-US" sz="2000" b="1" dirty="0" smtClean="0">
                <a:latin typeface="Arial" pitchFamily="34" charset="0"/>
                <a:cs typeface="Arial" pitchFamily="34" charset="0"/>
              </a:rPr>
              <a:t>45 minutes</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ctrTitle"/>
          </p:nvPr>
        </p:nvSpPr>
        <p:spPr>
          <a:xfrm>
            <a:off x="107950" y="44450"/>
            <a:ext cx="8856663" cy="1057275"/>
          </a:xfrm>
          <a:solidFill>
            <a:schemeClr val="bg1"/>
          </a:solidFill>
        </p:spPr>
        <p:txBody>
          <a:bodyPr>
            <a:noAutofit/>
          </a:bodyPr>
          <a:lstStyle/>
          <a:p>
            <a:pPr fontAlgn="auto">
              <a:spcAft>
                <a:spcPts val="0"/>
              </a:spcAft>
              <a:defRPr/>
            </a:pPr>
            <a:r>
              <a:rPr lang="en" sz="2800" b="1" dirty="0" smtClean="0">
                <a:solidFill>
                  <a:schemeClr val="tx2">
                    <a:tint val="100000"/>
                    <a:shade val="90000"/>
                    <a:satMod val="250000"/>
                    <a:alpha val="100000"/>
                  </a:schemeClr>
                </a:solidFill>
                <a:latin typeface="Arial" pitchFamily="34" charset="0"/>
                <a:cs typeface="Arial" pitchFamily="34" charset="0"/>
              </a:rPr>
              <a:t>It is important to measure glycemia as often as possible with a timely response</a:t>
            </a:r>
            <a:endParaRPr lang="sr-Latn-CS" sz="2800" b="1" dirty="0" smtClean="0">
              <a:solidFill>
                <a:schemeClr val="tx2">
                  <a:tint val="100000"/>
                  <a:shade val="90000"/>
                  <a:satMod val="250000"/>
                  <a:alpha val="100000"/>
                </a:schemeClr>
              </a:solidFill>
              <a:latin typeface="Arial" pitchFamily="34" charset="0"/>
              <a:cs typeface="Arial" pitchFamily="34" charset="0"/>
            </a:endParaRPr>
          </a:p>
        </p:txBody>
      </p:sp>
      <p:sp>
        <p:nvSpPr>
          <p:cNvPr id="122883" name="Text Box 3"/>
          <p:cNvSpPr txBox="1">
            <a:spLocks noChangeArrowheads="1"/>
          </p:cNvSpPr>
          <p:nvPr/>
        </p:nvSpPr>
        <p:spPr bwMode="auto">
          <a:xfrm>
            <a:off x="1133475" y="5915025"/>
            <a:ext cx="1139825" cy="400050"/>
          </a:xfrm>
          <a:prstGeom prst="rect">
            <a:avLst/>
          </a:prstGeom>
          <a:noFill/>
          <a:ln w="9525">
            <a:noFill/>
            <a:miter lim="800000"/>
            <a:headEnd/>
            <a:tailEnd/>
          </a:ln>
        </p:spPr>
        <p:txBody>
          <a:bodyPr wrap="none">
            <a:spAutoFit/>
          </a:bodyPr>
          <a:lstStyle/>
          <a:p>
            <a:r>
              <a:rPr lang="en-US" sz="2000">
                <a:latin typeface="Rockwell" pitchFamily="18" charset="0"/>
              </a:rPr>
              <a:t>The breakfast</a:t>
            </a:r>
          </a:p>
        </p:txBody>
      </p:sp>
      <p:sp>
        <p:nvSpPr>
          <p:cNvPr id="122884" name="Text Box 4"/>
          <p:cNvSpPr txBox="1">
            <a:spLocks noChangeArrowheads="1"/>
          </p:cNvSpPr>
          <p:nvPr/>
        </p:nvSpPr>
        <p:spPr bwMode="auto">
          <a:xfrm>
            <a:off x="207963" y="4773613"/>
            <a:ext cx="1035050" cy="400050"/>
          </a:xfrm>
          <a:prstGeom prst="rect">
            <a:avLst/>
          </a:prstGeom>
          <a:noFill/>
          <a:ln w="9525">
            <a:noFill/>
            <a:miter lim="800000"/>
            <a:headEnd/>
            <a:tailEnd/>
          </a:ln>
        </p:spPr>
        <p:txBody>
          <a:bodyPr wrap="none">
            <a:spAutoFit/>
          </a:bodyPr>
          <a:lstStyle/>
          <a:p>
            <a:r>
              <a:rPr lang="en-US" sz="2000">
                <a:latin typeface="Rockwell" pitchFamily="18" charset="0"/>
              </a:rPr>
              <a:t>5.6</a:t>
            </a:r>
          </a:p>
        </p:txBody>
      </p:sp>
      <p:sp>
        <p:nvSpPr>
          <p:cNvPr id="122885" name="Text Box 5"/>
          <p:cNvSpPr txBox="1">
            <a:spLocks noChangeArrowheads="1"/>
          </p:cNvSpPr>
          <p:nvPr/>
        </p:nvSpPr>
        <p:spPr bwMode="auto">
          <a:xfrm>
            <a:off x="207963" y="3781425"/>
            <a:ext cx="874712" cy="400050"/>
          </a:xfrm>
          <a:prstGeom prst="rect">
            <a:avLst/>
          </a:prstGeom>
          <a:noFill/>
          <a:ln w="9525">
            <a:noFill/>
            <a:miter lim="800000"/>
            <a:headEnd/>
            <a:tailEnd/>
          </a:ln>
        </p:spPr>
        <p:txBody>
          <a:bodyPr wrap="none">
            <a:spAutoFit/>
          </a:bodyPr>
          <a:lstStyle/>
          <a:p>
            <a:r>
              <a:rPr lang="en-US" sz="2000">
                <a:latin typeface="Rockwell" pitchFamily="18" charset="0"/>
              </a:rPr>
              <a:t>11</a:t>
            </a:r>
          </a:p>
        </p:txBody>
      </p:sp>
      <p:sp>
        <p:nvSpPr>
          <p:cNvPr id="122886" name="Text Box 6"/>
          <p:cNvSpPr txBox="1">
            <a:spLocks noChangeArrowheads="1"/>
          </p:cNvSpPr>
          <p:nvPr/>
        </p:nvSpPr>
        <p:spPr bwMode="auto">
          <a:xfrm>
            <a:off x="601663" y="1801813"/>
            <a:ext cx="469900" cy="400050"/>
          </a:xfrm>
          <a:prstGeom prst="rect">
            <a:avLst/>
          </a:prstGeom>
          <a:noFill/>
          <a:ln w="9525">
            <a:noFill/>
            <a:miter lim="800000"/>
            <a:headEnd/>
            <a:tailEnd/>
          </a:ln>
        </p:spPr>
        <p:txBody>
          <a:bodyPr wrap="none">
            <a:spAutoFit/>
          </a:bodyPr>
          <a:lstStyle/>
          <a:p>
            <a:r>
              <a:rPr lang="en-US" sz="2000">
                <a:latin typeface="Rockwell" pitchFamily="18" charset="0"/>
              </a:rPr>
              <a:t>22</a:t>
            </a:r>
          </a:p>
        </p:txBody>
      </p:sp>
      <p:cxnSp>
        <p:nvCxnSpPr>
          <p:cNvPr id="122887" name="AutoShape 7"/>
          <p:cNvCxnSpPr>
            <a:cxnSpLocks noChangeShapeType="1"/>
          </p:cNvCxnSpPr>
          <p:nvPr/>
        </p:nvCxnSpPr>
        <p:spPr bwMode="auto">
          <a:xfrm>
            <a:off x="1246188" y="1751013"/>
            <a:ext cx="5340350" cy="4070350"/>
          </a:xfrm>
          <a:prstGeom prst="bentConnector3">
            <a:avLst>
              <a:gd name="adj1" fmla="val -28"/>
            </a:avLst>
          </a:prstGeom>
          <a:noFill/>
          <a:ln w="25400">
            <a:solidFill>
              <a:schemeClr val="tx1"/>
            </a:solidFill>
            <a:miter lim="800000"/>
            <a:headEnd/>
            <a:tailEnd/>
          </a:ln>
        </p:spPr>
      </p:cxnSp>
      <p:sp>
        <p:nvSpPr>
          <p:cNvPr id="122888" name="Text Box 8"/>
          <p:cNvSpPr txBox="1">
            <a:spLocks noChangeArrowheads="1"/>
          </p:cNvSpPr>
          <p:nvPr/>
        </p:nvSpPr>
        <p:spPr bwMode="auto">
          <a:xfrm>
            <a:off x="571500" y="2792413"/>
            <a:ext cx="469900" cy="400050"/>
          </a:xfrm>
          <a:prstGeom prst="rect">
            <a:avLst/>
          </a:prstGeom>
          <a:noFill/>
          <a:ln w="9525">
            <a:noFill/>
            <a:miter lim="800000"/>
            <a:headEnd/>
            <a:tailEnd/>
          </a:ln>
        </p:spPr>
        <p:txBody>
          <a:bodyPr wrap="none">
            <a:spAutoFit/>
          </a:bodyPr>
          <a:lstStyle/>
          <a:p>
            <a:r>
              <a:rPr lang="en-US" sz="2000">
                <a:latin typeface="Rockwell" pitchFamily="18" charset="0"/>
              </a:rPr>
              <a:t>17</a:t>
            </a:r>
          </a:p>
        </p:txBody>
      </p:sp>
      <p:sp>
        <p:nvSpPr>
          <p:cNvPr id="122889" name="Text Box 9"/>
          <p:cNvSpPr txBox="1">
            <a:spLocks noChangeArrowheads="1"/>
          </p:cNvSpPr>
          <p:nvPr/>
        </p:nvSpPr>
        <p:spPr bwMode="auto">
          <a:xfrm>
            <a:off x="4457700" y="5915025"/>
            <a:ext cx="982663" cy="400050"/>
          </a:xfrm>
          <a:prstGeom prst="rect">
            <a:avLst/>
          </a:prstGeom>
          <a:noFill/>
          <a:ln w="9525">
            <a:noFill/>
            <a:miter lim="800000"/>
            <a:headEnd/>
            <a:tailEnd/>
          </a:ln>
        </p:spPr>
        <p:txBody>
          <a:bodyPr wrap="none">
            <a:spAutoFit/>
          </a:bodyPr>
          <a:lstStyle/>
          <a:p>
            <a:r>
              <a:rPr lang="en-US" sz="2000">
                <a:latin typeface="Rockwell" pitchFamily="18" charset="0"/>
              </a:rPr>
              <a:t>Dinner</a:t>
            </a:r>
          </a:p>
        </p:txBody>
      </p:sp>
      <p:sp>
        <p:nvSpPr>
          <p:cNvPr id="122890" name="Text Box 10"/>
          <p:cNvSpPr txBox="1">
            <a:spLocks noChangeArrowheads="1"/>
          </p:cNvSpPr>
          <p:nvPr/>
        </p:nvSpPr>
        <p:spPr bwMode="auto">
          <a:xfrm>
            <a:off x="2952750" y="5915025"/>
            <a:ext cx="912813" cy="400050"/>
          </a:xfrm>
          <a:prstGeom prst="rect">
            <a:avLst/>
          </a:prstGeom>
          <a:noFill/>
          <a:ln w="9525">
            <a:noFill/>
            <a:miter lim="800000"/>
            <a:headEnd/>
            <a:tailEnd/>
          </a:ln>
        </p:spPr>
        <p:txBody>
          <a:bodyPr wrap="none">
            <a:spAutoFit/>
          </a:bodyPr>
          <a:lstStyle/>
          <a:p>
            <a:r>
              <a:rPr lang="en-US" sz="2000">
                <a:latin typeface="Rockwell" pitchFamily="18" charset="0"/>
              </a:rPr>
              <a:t>Lunch</a:t>
            </a:r>
          </a:p>
        </p:txBody>
      </p:sp>
      <p:sp>
        <p:nvSpPr>
          <p:cNvPr id="122891" name="Text Box 11"/>
          <p:cNvSpPr txBox="1">
            <a:spLocks noChangeArrowheads="1"/>
          </p:cNvSpPr>
          <p:nvPr/>
        </p:nvSpPr>
        <p:spPr bwMode="auto">
          <a:xfrm>
            <a:off x="6142038" y="5915025"/>
            <a:ext cx="1255712" cy="400050"/>
          </a:xfrm>
          <a:prstGeom prst="rect">
            <a:avLst/>
          </a:prstGeom>
          <a:noFill/>
          <a:ln w="9525">
            <a:noFill/>
            <a:miter lim="800000"/>
            <a:headEnd/>
            <a:tailEnd/>
          </a:ln>
        </p:spPr>
        <p:txBody>
          <a:bodyPr wrap="none">
            <a:spAutoFit/>
          </a:bodyPr>
          <a:lstStyle/>
          <a:p>
            <a:r>
              <a:rPr lang="en-US" sz="2000">
                <a:latin typeface="Rockwell" pitchFamily="18" charset="0"/>
              </a:rPr>
              <a:t>Sleeping</a:t>
            </a:r>
          </a:p>
        </p:txBody>
      </p:sp>
      <p:cxnSp>
        <p:nvCxnSpPr>
          <p:cNvPr id="122892" name="AutoShape 12"/>
          <p:cNvCxnSpPr>
            <a:cxnSpLocks noChangeShapeType="1"/>
          </p:cNvCxnSpPr>
          <p:nvPr/>
        </p:nvCxnSpPr>
        <p:spPr bwMode="auto">
          <a:xfrm flipV="1">
            <a:off x="1246188" y="4953000"/>
            <a:ext cx="5383212" cy="1588"/>
          </a:xfrm>
          <a:prstGeom prst="straightConnector1">
            <a:avLst/>
          </a:prstGeom>
          <a:noFill/>
          <a:ln w="12700">
            <a:solidFill>
              <a:schemeClr val="tx1"/>
            </a:solidFill>
            <a:prstDash val="lgDash"/>
            <a:round/>
            <a:headEnd/>
            <a:tailEnd/>
          </a:ln>
        </p:spPr>
      </p:cxnSp>
      <p:sp>
        <p:nvSpPr>
          <p:cNvPr id="122893" name="Freeform 14"/>
          <p:cNvSpPr>
            <a:spLocks/>
          </p:cNvSpPr>
          <p:nvPr/>
        </p:nvSpPr>
        <p:spPr bwMode="auto">
          <a:xfrm>
            <a:off x="1504950" y="3378200"/>
            <a:ext cx="5143500" cy="1765300"/>
          </a:xfrm>
          <a:custGeom>
            <a:avLst/>
            <a:gdLst>
              <a:gd name="T0" fmla="*/ 0 w 4552"/>
              <a:gd name="T1" fmla="*/ 2147483647 h 1112"/>
              <a:gd name="T2" fmla="*/ 2147483647 w 4552"/>
              <a:gd name="T3" fmla="*/ 2147483647 h 1112"/>
              <a:gd name="T4" fmla="*/ 2147483647 w 4552"/>
              <a:gd name="T5" fmla="*/ 2147483647 h 1112"/>
              <a:gd name="T6" fmla="*/ 2147483647 w 4552"/>
              <a:gd name="T7" fmla="*/ 2147483647 h 1112"/>
              <a:gd name="T8" fmla="*/ 2147483647 w 4552"/>
              <a:gd name="T9" fmla="*/ 2147483647 h 1112"/>
              <a:gd name="T10" fmla="*/ 2147483647 w 4552"/>
              <a:gd name="T11" fmla="*/ 2147483647 h 1112"/>
              <a:gd name="T12" fmla="*/ 2147483647 w 4552"/>
              <a:gd name="T13" fmla="*/ 2147483647 h 1112"/>
              <a:gd name="T14" fmla="*/ 2147483647 w 4552"/>
              <a:gd name="T15" fmla="*/ 2147483647 h 1112"/>
              <a:gd name="T16" fmla="*/ 2147483647 w 4552"/>
              <a:gd name="T17" fmla="*/ 2147483647 h 1112"/>
              <a:gd name="T18" fmla="*/ 2147483647 w 4552"/>
              <a:gd name="T19" fmla="*/ 2147483647 h 1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552"/>
              <a:gd name="T31" fmla="*/ 0 h 1112"/>
              <a:gd name="T32" fmla="*/ 4552 w 4552"/>
              <a:gd name="T33" fmla="*/ 1112 h 11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552" h="1112">
                <a:moveTo>
                  <a:pt x="0" y="312"/>
                </a:moveTo>
                <a:cubicBezTo>
                  <a:pt x="88" y="156"/>
                  <a:pt x="176" y="0"/>
                  <a:pt x="432" y="120"/>
                </a:cubicBezTo>
                <a:cubicBezTo>
                  <a:pt x="688" y="240"/>
                  <a:pt x="1280" y="952"/>
                  <a:pt x="1536" y="1032"/>
                </a:cubicBezTo>
                <a:cubicBezTo>
                  <a:pt x="1792" y="1112"/>
                  <a:pt x="1768" y="608"/>
                  <a:pt x="1968" y="600"/>
                </a:cubicBezTo>
                <a:cubicBezTo>
                  <a:pt x="2168" y="592"/>
                  <a:pt x="2536" y="984"/>
                  <a:pt x="2736" y="984"/>
                </a:cubicBezTo>
                <a:cubicBezTo>
                  <a:pt x="2936" y="984"/>
                  <a:pt x="2976" y="592"/>
                  <a:pt x="3168" y="600"/>
                </a:cubicBezTo>
                <a:cubicBezTo>
                  <a:pt x="3360" y="608"/>
                  <a:pt x="3672" y="960"/>
                  <a:pt x="3888" y="1032"/>
                </a:cubicBezTo>
                <a:cubicBezTo>
                  <a:pt x="4104" y="1104"/>
                  <a:pt x="4376" y="1032"/>
                  <a:pt x="4464" y="1032"/>
                </a:cubicBezTo>
                <a:cubicBezTo>
                  <a:pt x="4552" y="1032"/>
                  <a:pt x="4416" y="1032"/>
                  <a:pt x="4416" y="1032"/>
                </a:cubicBezTo>
                <a:cubicBezTo>
                  <a:pt x="4416" y="1032"/>
                  <a:pt x="4440" y="1032"/>
                  <a:pt x="4464" y="1032"/>
                </a:cubicBezTo>
              </a:path>
            </a:pathLst>
          </a:custGeom>
          <a:noFill/>
          <a:ln w="50800">
            <a:solidFill>
              <a:srgbClr val="00FF00"/>
            </a:solidFill>
            <a:round/>
            <a:headEnd/>
            <a:tailEnd/>
          </a:ln>
        </p:spPr>
        <p:txBody>
          <a:bodyPr wrap="none" anchor="ctr"/>
          <a:lstStyle/>
          <a:p>
            <a:endParaRPr lang="en-US"/>
          </a:p>
        </p:txBody>
      </p:sp>
      <p:sp>
        <p:nvSpPr>
          <p:cNvPr id="122894" name="Line 15"/>
          <p:cNvSpPr>
            <a:spLocks noChangeShapeType="1"/>
          </p:cNvSpPr>
          <p:nvPr/>
        </p:nvSpPr>
        <p:spPr bwMode="auto">
          <a:xfrm flipV="1">
            <a:off x="1543050" y="4038600"/>
            <a:ext cx="0" cy="457200"/>
          </a:xfrm>
          <a:prstGeom prst="line">
            <a:avLst/>
          </a:prstGeom>
          <a:noFill/>
          <a:ln w="50800">
            <a:solidFill>
              <a:schemeClr val="tx1"/>
            </a:solidFill>
            <a:round/>
            <a:headEnd/>
            <a:tailEnd type="triangle" w="lg" len="med"/>
          </a:ln>
        </p:spPr>
        <p:txBody>
          <a:bodyPr wrap="none" anchor="ctr"/>
          <a:lstStyle/>
          <a:p>
            <a:endParaRPr lang="en-US"/>
          </a:p>
        </p:txBody>
      </p:sp>
      <p:sp>
        <p:nvSpPr>
          <p:cNvPr id="122895" name="Line 16"/>
          <p:cNvSpPr>
            <a:spLocks noChangeShapeType="1"/>
          </p:cNvSpPr>
          <p:nvPr/>
        </p:nvSpPr>
        <p:spPr bwMode="auto">
          <a:xfrm flipV="1">
            <a:off x="2057400" y="3657600"/>
            <a:ext cx="0" cy="457200"/>
          </a:xfrm>
          <a:prstGeom prst="line">
            <a:avLst/>
          </a:prstGeom>
          <a:noFill/>
          <a:ln w="50800">
            <a:solidFill>
              <a:schemeClr val="tx1"/>
            </a:solidFill>
            <a:round/>
            <a:headEnd/>
            <a:tailEnd type="triangle" w="lg" len="med"/>
          </a:ln>
        </p:spPr>
        <p:txBody>
          <a:bodyPr wrap="none" anchor="ctr"/>
          <a:lstStyle/>
          <a:p>
            <a:endParaRPr lang="en-US"/>
          </a:p>
        </p:txBody>
      </p:sp>
      <p:sp>
        <p:nvSpPr>
          <p:cNvPr id="122896" name="Line 17"/>
          <p:cNvSpPr>
            <a:spLocks noChangeShapeType="1"/>
          </p:cNvSpPr>
          <p:nvPr/>
        </p:nvSpPr>
        <p:spPr bwMode="auto">
          <a:xfrm flipV="1">
            <a:off x="3086100" y="4953000"/>
            <a:ext cx="0" cy="457200"/>
          </a:xfrm>
          <a:prstGeom prst="line">
            <a:avLst/>
          </a:prstGeom>
          <a:noFill/>
          <a:ln w="50800">
            <a:solidFill>
              <a:schemeClr val="tx1"/>
            </a:solidFill>
            <a:round/>
            <a:headEnd/>
            <a:tailEnd type="triangle" w="lg" len="med"/>
          </a:ln>
        </p:spPr>
        <p:txBody>
          <a:bodyPr wrap="none" anchor="ctr"/>
          <a:lstStyle/>
          <a:p>
            <a:endParaRPr lang="en-US"/>
          </a:p>
        </p:txBody>
      </p:sp>
      <p:sp>
        <p:nvSpPr>
          <p:cNvPr id="122897" name="Line 18"/>
          <p:cNvSpPr>
            <a:spLocks noChangeShapeType="1"/>
          </p:cNvSpPr>
          <p:nvPr/>
        </p:nvSpPr>
        <p:spPr bwMode="auto">
          <a:xfrm flipV="1">
            <a:off x="3829050" y="4495800"/>
            <a:ext cx="0" cy="457200"/>
          </a:xfrm>
          <a:prstGeom prst="line">
            <a:avLst/>
          </a:prstGeom>
          <a:noFill/>
          <a:ln w="50800">
            <a:solidFill>
              <a:schemeClr val="tx1"/>
            </a:solidFill>
            <a:round/>
            <a:headEnd/>
            <a:tailEnd type="triangle" w="lg" len="med"/>
          </a:ln>
        </p:spPr>
        <p:txBody>
          <a:bodyPr wrap="none" anchor="ctr"/>
          <a:lstStyle/>
          <a:p>
            <a:endParaRPr lang="en-US"/>
          </a:p>
        </p:txBody>
      </p:sp>
      <p:sp>
        <p:nvSpPr>
          <p:cNvPr id="122898" name="Line 19"/>
          <p:cNvSpPr>
            <a:spLocks noChangeShapeType="1"/>
          </p:cNvSpPr>
          <p:nvPr/>
        </p:nvSpPr>
        <p:spPr bwMode="auto">
          <a:xfrm flipV="1">
            <a:off x="4629150" y="5029200"/>
            <a:ext cx="0" cy="457200"/>
          </a:xfrm>
          <a:prstGeom prst="line">
            <a:avLst/>
          </a:prstGeom>
          <a:noFill/>
          <a:ln w="50800">
            <a:solidFill>
              <a:schemeClr val="tx1"/>
            </a:solidFill>
            <a:round/>
            <a:headEnd/>
            <a:tailEnd type="triangle" w="lg" len="med"/>
          </a:ln>
        </p:spPr>
        <p:txBody>
          <a:bodyPr wrap="none" anchor="ctr"/>
          <a:lstStyle/>
          <a:p>
            <a:endParaRPr lang="en-US"/>
          </a:p>
        </p:txBody>
      </p:sp>
      <p:sp>
        <p:nvSpPr>
          <p:cNvPr id="122899" name="Line 20"/>
          <p:cNvSpPr>
            <a:spLocks noChangeShapeType="1"/>
          </p:cNvSpPr>
          <p:nvPr/>
        </p:nvSpPr>
        <p:spPr bwMode="auto">
          <a:xfrm flipV="1">
            <a:off x="5143500" y="4419600"/>
            <a:ext cx="0" cy="457200"/>
          </a:xfrm>
          <a:prstGeom prst="line">
            <a:avLst/>
          </a:prstGeom>
          <a:noFill/>
          <a:ln w="50800">
            <a:solidFill>
              <a:schemeClr val="tx1"/>
            </a:solidFill>
            <a:round/>
            <a:headEnd/>
            <a:tailEnd type="triangle" w="lg" len="med"/>
          </a:ln>
        </p:spPr>
        <p:txBody>
          <a:bodyPr wrap="none" anchor="ctr"/>
          <a:lstStyle/>
          <a:p>
            <a:endParaRPr lang="en-US"/>
          </a:p>
        </p:txBody>
      </p:sp>
      <p:sp>
        <p:nvSpPr>
          <p:cNvPr id="122900" name="Line 21"/>
          <p:cNvSpPr>
            <a:spLocks noChangeShapeType="1"/>
          </p:cNvSpPr>
          <p:nvPr/>
        </p:nvSpPr>
        <p:spPr bwMode="auto">
          <a:xfrm flipV="1">
            <a:off x="5943600" y="5029200"/>
            <a:ext cx="0" cy="457200"/>
          </a:xfrm>
          <a:prstGeom prst="line">
            <a:avLst/>
          </a:prstGeom>
          <a:noFill/>
          <a:ln w="50800">
            <a:solidFill>
              <a:schemeClr val="tx1"/>
            </a:solidFill>
            <a:round/>
            <a:headEnd/>
            <a:tailEnd type="triangle" w="lg" len="med"/>
          </a:ln>
        </p:spPr>
        <p:txBody>
          <a:bodyPr wrap="none" anchor="ctr"/>
          <a:lstStyle/>
          <a:p>
            <a:endParaRPr lang="en-US"/>
          </a:p>
        </p:txBody>
      </p:sp>
      <p:sp>
        <p:nvSpPr>
          <p:cNvPr id="24" name="Rectangle 12"/>
          <p:cNvSpPr txBox="1">
            <a:spLocks noChangeArrowheads="1"/>
          </p:cNvSpPr>
          <p:nvPr/>
        </p:nvSpPr>
        <p:spPr>
          <a:xfrm>
            <a:off x="4800600" y="1290638"/>
            <a:ext cx="4343400" cy="3205162"/>
          </a:xfrm>
          <a:prstGeom prst="rect">
            <a:avLst/>
          </a:prstGeom>
        </p:spPr>
        <p:txBody>
          <a:bodyPr/>
          <a:lstStyle/>
          <a:p>
            <a:pPr marL="342900" indent="-342900" fontAlgn="auto">
              <a:spcBef>
                <a:spcPct val="20000"/>
              </a:spcBef>
              <a:spcAft>
                <a:spcPts val="0"/>
              </a:spcAft>
              <a:defRPr/>
            </a:pPr>
            <a:r>
              <a:rPr lang="en" sz="2000" b="1" kern="0" dirty="0"/>
              <a:t>Before the meal</a:t>
            </a:r>
          </a:p>
          <a:p>
            <a:pPr marL="342900" indent="-342900" fontAlgn="auto">
              <a:spcBef>
                <a:spcPct val="20000"/>
              </a:spcBef>
              <a:spcAft>
                <a:spcPts val="0"/>
              </a:spcAft>
              <a:defRPr/>
            </a:pPr>
            <a:r>
              <a:rPr lang="en" sz="2000" b="1" kern="0" dirty="0"/>
              <a:t>When you feel bad</a:t>
            </a:r>
          </a:p>
          <a:p>
            <a:pPr marL="342900" indent="-342900" fontAlgn="auto">
              <a:spcBef>
                <a:spcPct val="20000"/>
              </a:spcBef>
              <a:spcAft>
                <a:spcPts val="0"/>
              </a:spcAft>
              <a:defRPr/>
            </a:pPr>
            <a:r>
              <a:rPr lang="en" sz="2000" b="1" kern="0" dirty="0"/>
              <a:t>When you are sick</a:t>
            </a:r>
          </a:p>
          <a:p>
            <a:pPr marL="342900" indent="-342900" fontAlgn="auto">
              <a:spcBef>
                <a:spcPct val="20000"/>
              </a:spcBef>
              <a:spcAft>
                <a:spcPts val="0"/>
              </a:spcAft>
              <a:defRPr/>
            </a:pPr>
            <a:r>
              <a:rPr lang="en" sz="2000" b="1" kern="0" dirty="0"/>
              <a:t>Before sleep</a:t>
            </a:r>
          </a:p>
          <a:p>
            <a:pPr marL="342900" indent="-342900" fontAlgn="auto">
              <a:spcBef>
                <a:spcPct val="20000"/>
              </a:spcBef>
              <a:spcAft>
                <a:spcPts val="0"/>
              </a:spcAft>
              <a:defRPr/>
            </a:pPr>
            <a:r>
              <a:rPr lang="en" sz="2000" b="1" kern="0" dirty="0"/>
              <a:t>Before and after physical activity</a:t>
            </a:r>
          </a:p>
          <a:p>
            <a:pPr marL="342900" indent="-342900" fontAlgn="auto">
              <a:spcBef>
                <a:spcPct val="20000"/>
              </a:spcBef>
              <a:spcAft>
                <a:spcPts val="0"/>
              </a:spcAft>
              <a:defRPr/>
            </a:pPr>
            <a:r>
              <a:rPr lang="en" sz="2000" b="1" kern="0" dirty="0"/>
              <a:t>In a state of stress</a:t>
            </a:r>
            <a:endParaRPr lang="en-US" sz="2000" b="1" kern="0" dirty="0"/>
          </a:p>
        </p:txBody>
      </p:sp>
      <p:pic>
        <p:nvPicPr>
          <p:cNvPr id="122902" name="Picture 7" descr="metering"/>
          <p:cNvPicPr>
            <a:picLocks noChangeAspect="1" noChangeArrowheads="1"/>
          </p:cNvPicPr>
          <p:nvPr/>
        </p:nvPicPr>
        <p:blipFill>
          <a:blip r:embed="rId2"/>
          <a:srcRect/>
          <a:stretch>
            <a:fillRect/>
          </a:stretch>
        </p:blipFill>
        <p:spPr bwMode="auto">
          <a:xfrm>
            <a:off x="2135188" y="1387475"/>
            <a:ext cx="2322512" cy="1654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250825" y="142875"/>
            <a:ext cx="8750300" cy="669925"/>
          </a:xfrm>
          <a:solidFill>
            <a:schemeClr val="bg1"/>
          </a:solidFill>
        </p:spPr>
        <p:txBody>
          <a:bodyPr/>
          <a:lstStyle/>
          <a:p>
            <a:pPr marL="54864" fontAlgn="auto">
              <a:spcAft>
                <a:spcPts val="0"/>
              </a:spcAft>
              <a:defRPr/>
            </a:pPr>
            <a:r>
              <a:rPr lang="en" sz="3200" b="1" dirty="0" smtClean="0">
                <a:solidFill>
                  <a:schemeClr val="tx2">
                    <a:tint val="100000"/>
                    <a:shade val="90000"/>
                    <a:satMod val="250000"/>
                    <a:alpha val="100000"/>
                  </a:schemeClr>
                </a:solidFill>
                <a:latin typeface="Arial" pitchFamily="34" charset="0"/>
                <a:cs typeface="Arial" pitchFamily="34" charset="0"/>
              </a:rPr>
              <a:t>Continuous glucose sensors </a:t>
            </a:r>
            <a:r>
              <a:rPr lang="en" sz="3200" b="1" i="1" dirty="0" smtClean="0">
                <a:solidFill>
                  <a:schemeClr val="tx2">
                    <a:tint val="100000"/>
                    <a:shade val="90000"/>
                    <a:satMod val="250000"/>
                    <a:alpha val="100000"/>
                  </a:schemeClr>
                </a:solidFill>
                <a:latin typeface="Arial" pitchFamily="34" charset="0"/>
                <a:cs typeface="Arial" pitchFamily="34" charset="0"/>
              </a:rPr>
              <a:t>(CGM</a:t>
            </a:r>
            <a:r>
              <a:rPr lang="en" sz="3200" b="1" dirty="0" smtClean="0">
                <a:solidFill>
                  <a:schemeClr val="tx2">
                    <a:tint val="100000"/>
                    <a:shade val="90000"/>
                    <a:satMod val="250000"/>
                    <a:alpha val="100000"/>
                  </a:schemeClr>
                </a:solidFill>
                <a:latin typeface="Arial" pitchFamily="34" charset="0"/>
                <a:cs typeface="Arial" pitchFamily="34" charset="0"/>
              </a:rPr>
              <a:t>)</a:t>
            </a:r>
          </a:p>
        </p:txBody>
      </p:sp>
      <p:sp>
        <p:nvSpPr>
          <p:cNvPr id="123907" name="Rectangle 3"/>
          <p:cNvSpPr>
            <a:spLocks noGrp="1" noChangeArrowheads="1"/>
          </p:cNvSpPr>
          <p:nvPr>
            <p:ph idx="1"/>
          </p:nvPr>
        </p:nvSpPr>
        <p:spPr>
          <a:xfrm>
            <a:off x="214313" y="928688"/>
            <a:ext cx="8678862" cy="5668962"/>
          </a:xfrm>
          <a:solidFill>
            <a:schemeClr val="bg1"/>
          </a:solidFill>
        </p:spPr>
        <p:txBody>
          <a:bodyPr/>
          <a:lstStyle/>
          <a:p>
            <a:pPr>
              <a:buFont typeface="Wingdings" pitchFamily="2" charset="2"/>
              <a:buNone/>
            </a:pPr>
            <a:r>
              <a:rPr lang="en-US" sz="2000" b="1" dirty="0" smtClean="0">
                <a:latin typeface="Arial" pitchFamily="34" charset="0"/>
                <a:cs typeface="Arial" pitchFamily="34" charset="0"/>
              </a:rPr>
              <a:t>They measure </a:t>
            </a:r>
            <a:r>
              <a:rPr lang="en-US" sz="2000" b="1" dirty="0" err="1" smtClean="0">
                <a:latin typeface="Arial" pitchFamily="34" charset="0"/>
                <a:cs typeface="Arial" pitchFamily="34" charset="0"/>
              </a:rPr>
              <a:t>glycemia</a:t>
            </a:r>
            <a:r>
              <a:rPr lang="en-US" sz="2000" b="1" dirty="0" smtClean="0">
                <a:latin typeface="Arial" pitchFamily="34" charset="0"/>
                <a:cs typeface="Arial" pitchFamily="34" charset="0"/>
              </a:rPr>
              <a:t> every 5 minutes for 24 hours</a:t>
            </a:r>
          </a:p>
          <a:p>
            <a:pPr>
              <a:buFont typeface="Wingdings" pitchFamily="2" charset="2"/>
              <a:buNone/>
            </a:pPr>
            <a:r>
              <a:rPr lang="en-US" sz="2000" b="1" dirty="0" smtClean="0">
                <a:latin typeface="Arial" pitchFamily="34" charset="0"/>
                <a:cs typeface="Arial" pitchFamily="34" charset="0"/>
              </a:rPr>
              <a:t>in the subcutaneous intercellular space.</a:t>
            </a:r>
          </a:p>
          <a:p>
            <a:pPr>
              <a:buFont typeface="Wingdings" pitchFamily="2" charset="2"/>
              <a:buNone/>
            </a:pPr>
            <a:endParaRPr lang="en-US" sz="2000" b="1" dirty="0" smtClean="0">
              <a:latin typeface="Arial" pitchFamily="34" charset="0"/>
              <a:cs typeface="Arial" pitchFamily="34" charset="0"/>
            </a:endParaRPr>
          </a:p>
          <a:p>
            <a:pPr>
              <a:buFont typeface="Wingdings" pitchFamily="2" charset="2"/>
              <a:buNone/>
            </a:pPr>
            <a:r>
              <a:rPr lang="en-US" sz="2000" b="1" dirty="0" smtClean="0">
                <a:latin typeface="Arial" pitchFamily="34" charset="0"/>
                <a:cs typeface="Arial" pitchFamily="34" charset="0"/>
              </a:rPr>
              <a:t>They enable:</a:t>
            </a:r>
          </a:p>
          <a:p>
            <a:pPr>
              <a:buFont typeface="Wingdings" pitchFamily="2" charset="2"/>
              <a:buNone/>
            </a:pPr>
            <a:endParaRPr lang="en-US" sz="2000" b="1" dirty="0" smtClean="0">
              <a:latin typeface="Arial" pitchFamily="34" charset="0"/>
              <a:cs typeface="Arial" pitchFamily="34" charset="0"/>
            </a:endParaRPr>
          </a:p>
          <a:p>
            <a:pPr>
              <a:buFont typeface="Wingdings" pitchFamily="2" charset="2"/>
              <a:buNone/>
            </a:pPr>
            <a:r>
              <a:rPr lang="en-US" sz="2000" b="1" dirty="0" smtClean="0">
                <a:latin typeface="Arial" pitchFamily="34" charset="0"/>
                <a:cs typeface="Arial" pitchFamily="34" charset="0"/>
              </a:rPr>
              <a:t>Better regulation of </a:t>
            </a:r>
            <a:r>
              <a:rPr lang="en-US" sz="2000" b="1" dirty="0" err="1" smtClean="0">
                <a:latin typeface="Arial" pitchFamily="34" charset="0"/>
                <a:cs typeface="Arial" pitchFamily="34" charset="0"/>
              </a:rPr>
              <a:t>glycemia</a:t>
            </a:r>
            <a:endParaRPr lang="en-US" sz="2000" b="1" dirty="0" smtClean="0">
              <a:latin typeface="Arial" pitchFamily="34" charset="0"/>
              <a:cs typeface="Arial" pitchFamily="34" charset="0"/>
            </a:endParaRPr>
          </a:p>
          <a:p>
            <a:pPr>
              <a:buFont typeface="Wingdings" pitchFamily="2" charset="2"/>
              <a:buNone/>
            </a:pPr>
            <a:r>
              <a:rPr lang="en-US" sz="2000" b="1" dirty="0" smtClean="0">
                <a:latin typeface="Arial" pitchFamily="34" charset="0"/>
                <a:cs typeface="Arial" pitchFamily="34" charset="0"/>
              </a:rPr>
              <a:t>Lower Hb1c values (up to 0.7%)</a:t>
            </a:r>
          </a:p>
          <a:p>
            <a:pPr>
              <a:buFont typeface="Wingdings" pitchFamily="2" charset="2"/>
              <a:buNone/>
            </a:pPr>
            <a:r>
              <a:rPr lang="en-US" sz="2000" b="1" dirty="0" smtClean="0">
                <a:latin typeface="Arial" pitchFamily="34" charset="0"/>
                <a:cs typeface="Arial" pitchFamily="34" charset="0"/>
              </a:rPr>
              <a:t>Better metabolic control</a:t>
            </a:r>
          </a:p>
          <a:p>
            <a:pPr>
              <a:buFont typeface="Wingdings" pitchFamily="2" charset="2"/>
              <a:buNone/>
            </a:pPr>
            <a:r>
              <a:rPr lang="en-US" sz="2000" b="1" dirty="0" smtClean="0">
                <a:latin typeface="Arial" pitchFamily="34" charset="0"/>
                <a:cs typeface="Arial" pitchFamily="34" charset="0"/>
              </a:rPr>
              <a:t>Greater security</a:t>
            </a:r>
          </a:p>
          <a:p>
            <a:pPr>
              <a:buFont typeface="Wingdings" pitchFamily="2" charset="2"/>
              <a:buNone/>
            </a:pPr>
            <a:r>
              <a:rPr lang="en-US" sz="2000" b="1" dirty="0" smtClean="0">
                <a:latin typeface="Arial" pitchFamily="34" charset="0"/>
                <a:cs typeface="Arial" pitchFamily="34" charset="0"/>
              </a:rPr>
              <a:t>Better quality of </a:t>
            </a:r>
            <a:r>
              <a:rPr lang="en-US" sz="2000" b="1" dirty="0" smtClean="0">
                <a:latin typeface="Arial" pitchFamily="34" charset="0"/>
                <a:cs typeface="Arial" pitchFamily="34" charset="0"/>
              </a:rPr>
              <a:t>life</a:t>
            </a:r>
          </a:p>
          <a:p>
            <a:pPr>
              <a:buFont typeface="Wingdings" pitchFamily="2" charset="2"/>
              <a:buNone/>
            </a:pPr>
            <a:endParaRPr lang="en-US" sz="2000" b="1" dirty="0" smtClean="0">
              <a:latin typeface="Arial" pitchFamily="34" charset="0"/>
              <a:cs typeface="Arial" pitchFamily="34" charset="0"/>
            </a:endParaRPr>
          </a:p>
          <a:p>
            <a:pPr>
              <a:buFont typeface="Wingdings" pitchFamily="2" charset="2"/>
              <a:buNone/>
            </a:pPr>
            <a:r>
              <a:rPr lang="en-US" sz="2000" b="1" dirty="0" smtClean="0">
                <a:latin typeface="Arial" pitchFamily="34" charset="0"/>
                <a:cs typeface="Arial" pitchFamily="34" charset="0"/>
              </a:rPr>
              <a:t>CLOSED-LOOP SYSTEM</a:t>
            </a:r>
            <a:endParaRPr lang="en-US" sz="2000" b="1" dirty="0" smtClean="0">
              <a:latin typeface="Arial" pitchFamily="34" charset="0"/>
              <a:cs typeface="Arial" pitchFamily="34" charset="0"/>
            </a:endParaRPr>
          </a:p>
        </p:txBody>
      </p:sp>
      <p:pic>
        <p:nvPicPr>
          <p:cNvPr id="4" name="Picture 3"/>
          <p:cNvPicPr/>
          <p:nvPr/>
        </p:nvPicPr>
        <p:blipFill>
          <a:blip r:embed="rId2" cstate="print">
            <a:extLst/>
          </a:blip>
          <a:srcRect l="8893" t="21368"/>
          <a:stretch>
            <a:fillRect/>
          </a:stretch>
        </p:blipFill>
        <p:spPr>
          <a:xfrm>
            <a:off x="5943600" y="2852936"/>
            <a:ext cx="3044249" cy="1947664"/>
          </a:xfrm>
          <a:prstGeom prst="rect">
            <a:avLst/>
          </a:prstGeom>
          <a:ln>
            <a:noFill/>
          </a:ln>
          <a:effectLst>
            <a:softEdge rad="112500"/>
          </a:effectLst>
        </p:spPr>
      </p:pic>
      <p:pic>
        <p:nvPicPr>
          <p:cNvPr id="123909" name="Picture 4"/>
          <p:cNvPicPr>
            <a:picLocks noChangeAspect="1" noChangeArrowheads="1"/>
          </p:cNvPicPr>
          <p:nvPr/>
        </p:nvPicPr>
        <p:blipFill>
          <a:blip r:embed="rId3"/>
          <a:srcRect l="34885" t="15869" r="34885" b="59351"/>
          <a:stretch>
            <a:fillRect/>
          </a:stretch>
        </p:blipFill>
        <p:spPr bwMode="auto">
          <a:xfrm>
            <a:off x="6940550" y="1484313"/>
            <a:ext cx="1952625" cy="1152525"/>
          </a:xfrm>
          <a:prstGeom prst="rect">
            <a:avLst/>
          </a:prstGeom>
          <a:noFill/>
          <a:ln w="9525">
            <a:noFill/>
            <a:miter lim="800000"/>
            <a:headEnd/>
            <a:tailEnd/>
          </a:ln>
        </p:spPr>
      </p:pic>
      <p:pic>
        <p:nvPicPr>
          <p:cNvPr id="123910" name="Picture 5"/>
          <p:cNvPicPr>
            <a:picLocks noChangeAspect="1"/>
          </p:cNvPicPr>
          <p:nvPr/>
        </p:nvPicPr>
        <p:blipFill>
          <a:blip r:embed="rId4"/>
          <a:srcRect/>
          <a:stretch>
            <a:fillRect/>
          </a:stretch>
        </p:blipFill>
        <p:spPr bwMode="auto">
          <a:xfrm>
            <a:off x="7796213" y="4941888"/>
            <a:ext cx="1096962" cy="1395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7568</TotalTime>
  <Words>8624</Words>
  <Application>Microsoft Office PowerPoint</Application>
  <PresentationFormat>On-screen Show (4:3)</PresentationFormat>
  <Paragraphs>1772</Paragraphs>
  <Slides>173</Slides>
  <Notes>39</Notes>
  <HiddenSlides>1</HiddenSlides>
  <MMClips>0</MMClips>
  <ScaleCrop>false</ScaleCrop>
  <HeadingPairs>
    <vt:vector size="8" baseType="variant">
      <vt:variant>
        <vt:lpstr>Fonts Used</vt:lpstr>
      </vt:variant>
      <vt:variant>
        <vt:i4>22</vt:i4>
      </vt:variant>
      <vt:variant>
        <vt:lpstr>Theme</vt:lpstr>
      </vt:variant>
      <vt:variant>
        <vt:i4>1</vt:i4>
      </vt:variant>
      <vt:variant>
        <vt:lpstr>Embedded OLE Servers</vt:lpstr>
      </vt:variant>
      <vt:variant>
        <vt:i4>5</vt:i4>
      </vt:variant>
      <vt:variant>
        <vt:lpstr>Slide Titles</vt:lpstr>
      </vt:variant>
      <vt:variant>
        <vt:i4>173</vt:i4>
      </vt:variant>
    </vt:vector>
  </HeadingPairs>
  <TitlesOfParts>
    <vt:vector size="201" baseType="lpstr">
      <vt:lpstr>Arial</vt:lpstr>
      <vt:lpstr>Calibri</vt:lpstr>
      <vt:lpstr>Times New Roman</vt:lpstr>
      <vt:lpstr>Lora</vt:lpstr>
      <vt:lpstr>Wingdings</vt:lpstr>
      <vt:lpstr>ReductilSansBook</vt:lpstr>
      <vt:lpstr>Wingdings 2</vt:lpstr>
      <vt:lpstr>Symbol</vt:lpstr>
      <vt:lpstr>AdvOT8eb9eec2.B</vt:lpstr>
      <vt:lpstr>Open Sans</vt:lpstr>
      <vt:lpstr>Helvetica</vt:lpstr>
      <vt:lpstr>ヒラギノ角ゴ Pro W3</vt:lpstr>
      <vt:lpstr>Verdana</vt:lpstr>
      <vt:lpstr>Monotype Sorts</vt:lpstr>
      <vt:lpstr>Malgun Gothic</vt:lpstr>
      <vt:lpstr>Dutch</vt:lpstr>
      <vt:lpstr>Rockwell</vt:lpstr>
      <vt:lpstr>Trebuchet MS</vt:lpstr>
      <vt:lpstr>MS PGothic</vt:lpstr>
      <vt:lpstr>Cambria</vt:lpstr>
      <vt:lpstr>MetaSerifPro-Medium</vt:lpstr>
      <vt:lpstr>Times</vt:lpstr>
      <vt:lpstr>Office Theme</vt:lpstr>
      <vt:lpstr>Microsoft Office Word 97 - 2003 Document</vt:lpstr>
      <vt:lpstr>Clip</vt:lpstr>
      <vt:lpstr>Photo Editor Photo</vt:lpstr>
      <vt:lpstr>Picture</vt:lpstr>
      <vt:lpstr>Microsoft Office Excel 97-2003 Worksheet</vt:lpstr>
      <vt:lpstr>INTEGRATED ACADEMIC STUDIES IN MEDICINE   INTERNAL MEDICINE 2      OBESITY.  METABOLIC SYNDROME.  ACUTE AND CHRONIC COMPLICATIONS OF DIABETES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THE OBESITY EPIDEMIC</vt:lpstr>
      <vt:lpstr>OBESITY </vt:lpstr>
      <vt:lpstr>Slide 18</vt:lpstr>
      <vt:lpstr>LARGE WAIST VOLUME - HIGH RISK FOR DIABETES , CARDIOVASCULAR AND MALIGNANT DISEASES</vt:lpstr>
      <vt:lpstr>Slide 20</vt:lpstr>
      <vt:lpstr>Slide 21</vt:lpstr>
      <vt:lpstr>Slide 22</vt:lpstr>
      <vt:lpstr>The central control system is influenced by circulating hormones:</vt:lpstr>
      <vt:lpstr>ETIOPATHOGENESIS OF OBESITY</vt:lpstr>
      <vt:lpstr>LEPTIN</vt:lpstr>
      <vt:lpstr>SECONDARY OBESITY</vt:lpstr>
      <vt:lpstr>Treatment of obesity</vt:lpstr>
      <vt:lpstr>    BASIC PRINCIPLES OF TREATMENT OF OBESITY</vt:lpstr>
      <vt:lpstr>PRINCIPLES OF TREATMENT OF OBESITY</vt:lpstr>
      <vt:lpstr>A multidisciplinary approach in the treatment of obesity</vt:lpstr>
      <vt:lpstr>COMPLICATIONS OF OBESITY</vt:lpstr>
      <vt:lpstr>Slide 32</vt:lpstr>
      <vt:lpstr>Slide 33</vt:lpstr>
      <vt:lpstr>OBESITY AND MALIGNANT DISEASES</vt:lpstr>
      <vt:lpstr>Slide 35</vt:lpstr>
      <vt:lpstr>Slide 36</vt:lpstr>
      <vt:lpstr>Assessment and Monitoring of the Individual with Overweight and Obesity</vt:lpstr>
      <vt:lpstr>Nutritional, Physical Activity,  &amp; Behavioral Therapy</vt:lpstr>
      <vt:lpstr>Nutritional, Physical Activity,  &amp; Behavioral Therapy</vt:lpstr>
      <vt:lpstr>Pharmacotherapy</vt:lpstr>
      <vt:lpstr>Metabolic Surgery</vt:lpstr>
      <vt:lpstr>Slide 42</vt:lpstr>
      <vt:lpstr>Slide 43</vt:lpstr>
      <vt:lpstr>Slide 44</vt:lpstr>
      <vt:lpstr>Health consequences of obesity</vt:lpstr>
      <vt:lpstr>Slide 46</vt:lpstr>
      <vt:lpstr>ORGANS INVOLVED IN GLUCOSE HOMEOSTASIS</vt:lpstr>
      <vt:lpstr>DIABETES MELLITUS</vt:lpstr>
      <vt:lpstr>IMPORTANCE</vt:lpstr>
      <vt:lpstr>Clinical consequences of diabetes</vt:lpstr>
      <vt:lpstr>COMPLICATIONS OF DIABETES</vt:lpstr>
      <vt:lpstr>Complications of DM2 present at the time of disease diagnosis</vt:lpstr>
      <vt:lpstr>1. DIABETIC KETOACIDOSIS </vt:lpstr>
      <vt:lpstr>CAUSES</vt:lpstr>
      <vt:lpstr>Slide 55</vt:lpstr>
      <vt:lpstr>The role of insulin</vt:lpstr>
      <vt:lpstr>DKA</vt:lpstr>
      <vt:lpstr>PHYSICAL EXAMINATION</vt:lpstr>
      <vt:lpstr>MILD  DKA  SERIOUS</vt:lpstr>
      <vt:lpstr>DIABETIC KETOACIDOSIS</vt:lpstr>
      <vt:lpstr>DIABETIC KETOACIDOSIS</vt:lpstr>
      <vt:lpstr>TREATMENT OF DIABETIC KETOACIDOSIS</vt:lpstr>
      <vt:lpstr>TREATMENT OF DIABETIC KETOACIDOSIS</vt:lpstr>
      <vt:lpstr>TREATMENT OF DIABETIC KETOACIDOSIS</vt:lpstr>
      <vt:lpstr>TREATMENT OF DIABETIC KETOACIDOSIS</vt:lpstr>
      <vt:lpstr>COMPLICATIONS</vt:lpstr>
      <vt:lpstr>  2. HYPEROSMOLAR NON-KETOGEN STATE</vt:lpstr>
      <vt:lpstr>HYPEROSMOLAR NON-KETOGEN STATE</vt:lpstr>
      <vt:lpstr>HYPEROSMOLAR NON-KETOGEN STATE</vt:lpstr>
      <vt:lpstr>HYPEROSMOLAR NON-KETOGEN STATE</vt:lpstr>
      <vt:lpstr>DKA and HHNS - criteria</vt:lpstr>
      <vt:lpstr>DIAGNOSIS OF DKA/HHNS</vt:lpstr>
      <vt:lpstr>3. LACTATE ACIDOSIS</vt:lpstr>
      <vt:lpstr>TREATMENT OF LACTATE ACIDOSIS</vt:lpstr>
      <vt:lpstr>4. HYPOGLYCEMIA</vt:lpstr>
      <vt:lpstr>CLASSIFICATION OF HYPOGLYCEMIA</vt:lpstr>
      <vt:lpstr>  Causes of hypoglycemia   </vt:lpstr>
      <vt:lpstr>  </vt:lpstr>
      <vt:lpstr>Classification of hypoglycemia in diabetes:  </vt:lpstr>
      <vt:lpstr>EASD/ADA Supported Reclassification  of Hypoglycemia</vt:lpstr>
      <vt:lpstr>Slide 81</vt:lpstr>
      <vt:lpstr>DRUGS CAUSING HYPOGLYCEMIA</vt:lpstr>
      <vt:lpstr>Slide 83</vt:lpstr>
      <vt:lpstr>Slide 84</vt:lpstr>
      <vt:lpstr>Consequences and clinical picture of hypoglycemia</vt:lpstr>
      <vt:lpstr>Response to hypoglycemia</vt:lpstr>
      <vt:lpstr>Hypoglycemia</vt:lpstr>
      <vt:lpstr>Severe hypoglycemia</vt:lpstr>
      <vt:lpstr>Slide 89</vt:lpstr>
      <vt:lpstr>TREATMENT OF HYPOGLYCEMIA</vt:lpstr>
      <vt:lpstr>GLUCAGEN HYPOKIT (glucagon amp. 1mg)</vt:lpstr>
      <vt:lpstr>Slide 92</vt:lpstr>
      <vt:lpstr>Slide 93</vt:lpstr>
      <vt:lpstr>Complications of HYPOGLYCEMIA</vt:lpstr>
      <vt:lpstr>The 15/15 rule </vt:lpstr>
      <vt:lpstr>How does concern about nocturnal hypoglycemia  affect patients?</vt:lpstr>
      <vt:lpstr>TREATMENT</vt:lpstr>
      <vt:lpstr>It is important to measure glycemia as often as possible with a timely response</vt:lpstr>
      <vt:lpstr>Continuous glucose sensors (CGM)</vt:lpstr>
      <vt:lpstr>CHRONIC COMPLICATIONS OF DIABETES</vt:lpstr>
      <vt:lpstr>Definition, etiopathogenesis and division  chronic complications of diabetes</vt:lpstr>
      <vt:lpstr> Distribution of chronic complications of diabetes</vt:lpstr>
      <vt:lpstr>Time of appearance of chronic complications</vt:lpstr>
      <vt:lpstr>Macrovascular complications</vt:lpstr>
      <vt:lpstr>RISK FACTORS ASSOCIATED WITH DM</vt:lpstr>
      <vt:lpstr>HTA in DM 1 and DM 2</vt:lpstr>
      <vt:lpstr>Pathophysiology of HTA</vt:lpstr>
      <vt:lpstr>Dyslipidemia in DM</vt:lpstr>
      <vt:lpstr>MICROVASCULAR COMPLICATIONS</vt:lpstr>
      <vt:lpstr>1. Diabetic retinopathy  - division -</vt:lpstr>
      <vt:lpstr>EYE COMPLICATIONS</vt:lpstr>
      <vt:lpstr>DIABETIC RETINOPATHY</vt:lpstr>
      <vt:lpstr>Diabetic Retinopathy—Screening</vt:lpstr>
      <vt:lpstr>Diabetic Retinopathy—Screening </vt:lpstr>
      <vt:lpstr>Diabetic Retinopathy—Treatment</vt:lpstr>
      <vt:lpstr>2. DIABETIC NEPHROPATHY (DN)</vt:lpstr>
      <vt:lpstr>STAGES OF DIABETIC NEPHROPATHY </vt:lpstr>
      <vt:lpstr>Microalbuminuria</vt:lpstr>
      <vt:lpstr>At whom Screening test - Microalbuminuria</vt:lpstr>
      <vt:lpstr>3 . DIABETIC NEUROPATHY</vt:lpstr>
      <vt:lpstr>Pathophysiological aspects</vt:lpstr>
      <vt:lpstr> Profile of patients in whom DN should be suspected</vt:lpstr>
      <vt:lpstr>Minimal diagnostic procedure</vt:lpstr>
      <vt:lpstr>Division of diabetic neuropathy</vt:lpstr>
      <vt:lpstr>Acute sensory and chronic sensorimotor polyneuropathies</vt:lpstr>
      <vt:lpstr>Acute sensory and chronic  sensorimotor polyneuropathies</vt:lpstr>
      <vt:lpstr>Sensorimotor NEUROPATHY</vt:lpstr>
      <vt:lpstr>AUTONOMIC NEUROPATHY</vt:lpstr>
      <vt:lpstr>   MONONEUROPATHY</vt:lpstr>
      <vt:lpstr>DIABETIC AMYOTROPHIA - PROXIMAL MOTOR NEUROPATHY </vt:lpstr>
      <vt:lpstr>Significance of diabetic foot</vt:lpstr>
      <vt:lpstr>Division</vt:lpstr>
      <vt:lpstr>NEUROPATHY  LEADS TO FOOT DEFORMITY</vt:lpstr>
      <vt:lpstr>Sensory neuropathy –  loss of protective sensations  Without anatomical changes in the skin of the feet</vt:lpstr>
      <vt:lpstr>BEFORE - ULCER OF OZNE (MINOR) LESIONS</vt:lpstr>
      <vt:lpstr>Neuropathy—Screening </vt:lpstr>
      <vt:lpstr>Slide 137</vt:lpstr>
      <vt:lpstr>Neuropathy—Treatment </vt:lpstr>
      <vt:lpstr>Foot Care</vt:lpstr>
      <vt:lpstr>Slide 140</vt:lpstr>
      <vt:lpstr>DIABETIC FOOT TREATMENT</vt:lpstr>
      <vt:lpstr>BASIC EDUCATION ABOUT FOOTWEAR</vt:lpstr>
      <vt:lpstr>Screening for neuropathy</vt:lpstr>
      <vt:lpstr>USE OF MONOFILAMENT</vt:lpstr>
      <vt:lpstr>INFECTIONS</vt:lpstr>
      <vt:lpstr>SPECIFIC INFECTIONS</vt:lpstr>
      <vt:lpstr>Screening for macrovascular complications</vt:lpstr>
      <vt:lpstr>CHRONIC COMPLICATIONS OF DIABETES -  early detection and prevention possibilities</vt:lpstr>
      <vt:lpstr>Screening for nephropathy</vt:lpstr>
      <vt:lpstr>Non-pharmacological measures</vt:lpstr>
      <vt:lpstr>Regulation of blood pressure</vt:lpstr>
      <vt:lpstr>CONCLUSION</vt:lpstr>
      <vt:lpstr>COMPLICATIONS</vt:lpstr>
      <vt:lpstr>ALL COMPLICATIONS IT CAN BE PREVENTED WITH GOOD GLYCEMICAL CONTROL </vt:lpstr>
      <vt:lpstr>Type 2 diabetes - disease progression</vt:lpstr>
      <vt:lpstr>  Heart attack in persons with and without DM during 7 years</vt:lpstr>
      <vt:lpstr>Slide 157</vt:lpstr>
      <vt:lpstr>Complications of diabetes</vt:lpstr>
      <vt:lpstr>Any reduction in HbA 1c significantly affects the reduction of the risk of developing chronic complications of diabetes</vt:lpstr>
      <vt:lpstr>DIABETES AND CVD</vt:lpstr>
      <vt:lpstr>Lowering blood pressure reduces  the risk of CVD complications of diabetes</vt:lpstr>
      <vt:lpstr>Inadequate glycemic control results in an increased risk of chronic complications</vt:lpstr>
      <vt:lpstr>Diabetes is a chronic disease associated with serious complications, it is NOT a mild disease</vt:lpstr>
      <vt:lpstr>Metabolic syndrome</vt:lpstr>
      <vt:lpstr>   Metabolic syndrome:    Prevalence in the USA according to NCEP ATP III</vt:lpstr>
      <vt:lpstr>Metabolic syndrome</vt:lpstr>
      <vt:lpstr>Slide 167</vt:lpstr>
      <vt:lpstr>Insulin resistance</vt:lpstr>
      <vt:lpstr>DIABETES TYPE 2</vt:lpstr>
      <vt:lpstr>PREDIABETES</vt:lpstr>
      <vt:lpstr>Criteria for testing</vt:lpstr>
      <vt:lpstr>Slide 172</vt:lpstr>
      <vt:lpstr>Slide 173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POREMEĆAJ METABOLIZMA UGLJENIH HIDRATA</dc:title>
  <dc:creator>Bill Gates</dc:creator>
  <cp:lastModifiedBy>Windows User</cp:lastModifiedBy>
  <cp:revision>356</cp:revision>
  <dcterms:created xsi:type="dcterms:W3CDTF">2003-01-11T15:44:34Z</dcterms:created>
  <dcterms:modified xsi:type="dcterms:W3CDTF">2024-03-10T22:29:01Z</dcterms:modified>
</cp:coreProperties>
</file>